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99" r:id="rId5"/>
  </p:sldMasterIdLst>
  <p:notesMasterIdLst>
    <p:notesMasterId r:id="rId31"/>
  </p:notesMasterIdLst>
  <p:sldIdLst>
    <p:sldId id="1682" r:id="rId6"/>
    <p:sldId id="1683" r:id="rId7"/>
    <p:sldId id="1675" r:id="rId8"/>
    <p:sldId id="1719" r:id="rId9"/>
    <p:sldId id="1711" r:id="rId10"/>
    <p:sldId id="1696" r:id="rId11"/>
    <p:sldId id="1695" r:id="rId12"/>
    <p:sldId id="1701" r:id="rId13"/>
    <p:sldId id="1694" r:id="rId14"/>
    <p:sldId id="1703" r:id="rId15"/>
    <p:sldId id="1704" r:id="rId16"/>
    <p:sldId id="1706" r:id="rId17"/>
    <p:sldId id="1724" r:id="rId18"/>
    <p:sldId id="1727" r:id="rId19"/>
    <p:sldId id="1728" r:id="rId20"/>
    <p:sldId id="1725" r:id="rId21"/>
    <p:sldId id="1722" r:id="rId22"/>
    <p:sldId id="1734" r:id="rId23"/>
    <p:sldId id="1729" r:id="rId24"/>
    <p:sldId id="1732" r:id="rId25"/>
    <p:sldId id="1733" r:id="rId26"/>
    <p:sldId id="1735" r:id="rId27"/>
    <p:sldId id="1731" r:id="rId28"/>
    <p:sldId id="1721" r:id="rId29"/>
    <p:sldId id="1688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FA133-CCD8-8767-D23A-0FFA6F81B25A}" name="Nicole Klues" initials="NK" userId="S::nicole.klues@safalpartners.com::41985e93-cdf7-420c-b679-bc5fa512c100" providerId="AD"/>
  <p188:author id="{4D723054-ADF4-E965-A74C-B9296C50F51A}" name="Judy Blanchard" initials="JB" userId="S::judy.blanchard@safalpartners.com::996cf39c-9499-4183-809a-e47cbd595690" providerId="AD"/>
  <p188:author id="{CE21EBCB-E5FB-F1E1-A17D-C1C739217AFE}" name="Katie Adams" initials="KA" userId="S::katie.adams@safalpartners.com::9f2e6d00-44bd-4c75-9c75-d813f6b933da" providerId="AD"/>
  <p188:author id="{491E4DE4-0247-C1FF-A0BC-5FAAC8E266C2}" name="Michelle Carson" initials="MC" userId="S::michelle.carson@safalpartners.com::c12fad4d-602b-46c9-b455-39d7a6962d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vani Chatterjee" initials="SC" lastIdx="8" clrIdx="0">
    <p:extLst>
      <p:ext uri="{19B8F6BF-5375-455C-9EA6-DF929625EA0E}">
        <p15:presenceInfo xmlns:p15="http://schemas.microsoft.com/office/powerpoint/2012/main" userId="Shivani Chatterjee" providerId="None"/>
      </p:ext>
    </p:extLst>
  </p:cmAuthor>
  <p:cmAuthor id="2" name="Shivani Chatterjee" initials="SC [2]" lastIdx="22" clrIdx="1">
    <p:extLst>
      <p:ext uri="{19B8F6BF-5375-455C-9EA6-DF929625EA0E}">
        <p15:presenceInfo xmlns:p15="http://schemas.microsoft.com/office/powerpoint/2012/main" userId="S::shivani.chatterjee@safalpartners.com::dc05b6fb-235f-43d5-9b1a-557ac5457564" providerId="AD"/>
      </p:ext>
    </p:extLst>
  </p:cmAuthor>
  <p:cmAuthor id="3" name="Adrianna Chrestopoulos" initials="AC" lastIdx="3" clrIdx="2">
    <p:extLst>
      <p:ext uri="{19B8F6BF-5375-455C-9EA6-DF929625EA0E}">
        <p15:presenceInfo xmlns:p15="http://schemas.microsoft.com/office/powerpoint/2012/main" userId="Adrianna Chrestopoulos" providerId="None"/>
      </p:ext>
    </p:extLst>
  </p:cmAuthor>
  <p:cmAuthor id="4" name="Sabeen Arianpour" initials="SA" lastIdx="1" clrIdx="3">
    <p:extLst>
      <p:ext uri="{19B8F6BF-5375-455C-9EA6-DF929625EA0E}">
        <p15:presenceInfo xmlns:p15="http://schemas.microsoft.com/office/powerpoint/2012/main" userId="S::sabeen.arianpour@safalpartners.com::9c499e9f-3df2-4c8b-ad74-1779d6d7c0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F"/>
    <a:srgbClr val="00589A"/>
    <a:srgbClr val="FB9405"/>
    <a:srgbClr val="CCB733"/>
    <a:srgbClr val="E1D361"/>
    <a:srgbClr val="EDE39D"/>
    <a:srgbClr val="E8DC84"/>
    <a:srgbClr val="AF994A"/>
    <a:srgbClr val="000092"/>
    <a:srgbClr val="B50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2E4B6-0B75-432A-ADAF-1CA0CB9444E0}" v="54" dt="2022-12-01T22:08:07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89" autoAdjust="0"/>
  </p:normalViewPr>
  <p:slideViewPr>
    <p:cSldViewPr snapToGrid="0">
      <p:cViewPr varScale="1">
        <p:scale>
          <a:sx n="101" d="100"/>
          <a:sy n="101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9249758729902"/>
          <c:y val="4.1595506925094908E-2"/>
          <c:w val="0.71079274220880906"/>
          <c:h val="0.710347356133429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548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A3-4B20-A9C2-981544A2CE0E}"/>
              </c:ext>
            </c:extLst>
          </c:dPt>
          <c:dPt>
            <c:idx val="1"/>
            <c:bubble3D val="0"/>
            <c:spPr>
              <a:solidFill>
                <a:srgbClr val="CD42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A3-4B20-A9C2-981544A2CE0E}"/>
              </c:ext>
            </c:extLst>
          </c:dPt>
          <c:dPt>
            <c:idx val="2"/>
            <c:bubble3D val="0"/>
            <c:spPr>
              <a:solidFill>
                <a:srgbClr val="006C2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A3-4B20-A9C2-981544A2CE0E}"/>
              </c:ext>
            </c:extLst>
          </c:dPt>
          <c:dPt>
            <c:idx val="3"/>
            <c:bubble3D val="0"/>
            <c:spPr>
              <a:solidFill>
                <a:srgbClr val="F9AB1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A3-4B20-A9C2-981544A2CE0E}"/>
              </c:ext>
            </c:extLst>
          </c:dPt>
          <c:dPt>
            <c:idx val="4"/>
            <c:bubble3D val="0"/>
            <c:spPr>
              <a:solidFill>
                <a:srgbClr val="31B1E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EA3-4B20-A9C2-981544A2CE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Extremely likely</c:v>
                </c:pt>
                <c:pt idx="1">
                  <c:v>Very likely </c:v>
                </c:pt>
                <c:pt idx="2">
                  <c:v>Moderately likely</c:v>
                </c:pt>
                <c:pt idx="3">
                  <c:v>Slightly likely</c:v>
                </c:pt>
                <c:pt idx="4">
                  <c:v>Not likely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0.34</c:v>
                </c:pt>
                <c:pt idx="2">
                  <c:v>0.18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A3-4B20-A9C2-981544A2CE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17041159743814"/>
          <c:y val="0.89435726085549583"/>
          <c:w val="0.7823833010204051"/>
          <c:h val="8.5874426538619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6535194207362E-2"/>
          <c:y val="0"/>
          <c:w val="0.95710635214395312"/>
          <c:h val="0.87658810706767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2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Co-Ops</c:v>
                </c:pt>
                <c:pt idx="1">
                  <c:v>Interns</c:v>
                </c:pt>
                <c:pt idx="2">
                  <c:v>Apprentices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0.36499999999999999</c:v>
                </c:pt>
                <c:pt idx="1">
                  <c:v>0.55500000000000005</c:v>
                </c:pt>
                <c:pt idx="2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2-4DA0-B193-0C99BE4CDD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6740336"/>
        <c:axId val="196741984"/>
      </c:barChart>
      <c:catAx>
        <c:axId val="19674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1984"/>
        <c:crosses val="autoZero"/>
        <c:auto val="1"/>
        <c:lblAlgn val="ctr"/>
        <c:lblOffset val="100"/>
        <c:noMultiLvlLbl val="0"/>
      </c:catAx>
      <c:valAx>
        <c:axId val="196741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674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02985016951069E-2"/>
          <c:y val="2.2834300039074194E-2"/>
          <c:w val="0.95979695881404192"/>
          <c:h val="0.87336029818376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1B1ED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Co-Op</c:v>
                </c:pt>
                <c:pt idx="1">
                  <c:v>Interns</c:v>
                </c:pt>
                <c:pt idx="2">
                  <c:v>Apprentices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0.62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3-4A21-A9B2-A9DD610DAD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5869744"/>
        <c:axId val="405858256"/>
      </c:barChart>
      <c:catAx>
        <c:axId val="4158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58256"/>
        <c:crosses val="autoZero"/>
        <c:auto val="1"/>
        <c:lblAlgn val="ctr"/>
        <c:lblOffset val="100"/>
        <c:noMultiLvlLbl val="0"/>
      </c:catAx>
      <c:valAx>
        <c:axId val="405858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586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B8D79D-787D-423F-B243-56C9D4E19FB2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01EDA0-9D9F-43FC-AAC8-169467B7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4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9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MC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In a tight labor market more employees want career pathways, not jobs – firms that offer training are viewed as "employers of choice"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Apprenticeship offers unique resources including potential tax credits, wage reimbursement, training cost offsets and supportive services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Apprenticeship has proven to create more diverse workforces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5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/>
              <a:t>MC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Pts in referred hires: 94% of apprentices become regular full-time employees upon program completion compared to 55.5% for interns and 36.5% for co-op participants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Loyal workforce: 91% of apprentices remain employed after their first year compared to only 62% of interns and 49% of co-op participants</a:t>
            </a:r>
            <a:endParaRPr lang="en-US">
              <a:cs typeface="Calibri"/>
            </a:endParaRPr>
          </a:p>
          <a:p>
            <a:pPr lvl="1" indent="-171450">
              <a:buFont typeface="Arial"/>
              <a:buChar char="•"/>
            </a:pPr>
            <a:r>
              <a:rPr lang="en-US" b="1"/>
              <a:t>That result lowers the cost of churn </a:t>
            </a:r>
            <a:r>
              <a:rPr lang="en-US"/>
              <a:t>(on average this costs employers 100 – 150% of professional position salary to replace w/in first 12 months)</a:t>
            </a:r>
            <a:r>
              <a:rPr lang="en-US" b="1"/>
              <a:t>, increases productivity, generates positive ROI </a:t>
            </a:r>
            <a:r>
              <a:rPr lang="en-US"/>
              <a:t>(on average employers report $1.47 ROI for every $1 invested)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8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NK•  </a:t>
            </a:r>
          </a:p>
          <a:p>
            <a:r>
              <a:rPr lang="en-US"/>
              <a:t>    Most time-tested, proven method of developing skilled talent</a:t>
            </a:r>
          </a:p>
          <a:p>
            <a:r>
              <a:rPr lang="en-US"/>
              <a:t>•      It is NOT – only for skilled trade roles, unions, or entry-level jobs</a:t>
            </a:r>
            <a:endParaRPr lang="en-US">
              <a:cs typeface="Calibri"/>
            </a:endParaRPr>
          </a:p>
          <a:p>
            <a:r>
              <a:rPr lang="en-US"/>
              <a:t>•      It IS – for businesses of all sizes in all sectors and any occupation that requires approximately at least a year of training to be considered professional</a:t>
            </a:r>
            <a:endParaRPr lang="en-US">
              <a:cs typeface="Calibri"/>
            </a:endParaRPr>
          </a:p>
          <a:p>
            <a:r>
              <a:rPr lang="en-US"/>
              <a:t>•      New tool for most businesses to add to their human capital strategy – need to establish new partnerships to recruit, train, and retain new talent</a:t>
            </a:r>
            <a:endParaRPr lang="en-US">
              <a:cs typeface="Calibri"/>
            </a:endParaRPr>
          </a:p>
          <a:p>
            <a:r>
              <a:rPr lang="en-US"/>
              <a:t>•     A WIOA-aligned strategy across all titles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20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NK•  </a:t>
            </a:r>
          </a:p>
          <a:p>
            <a:r>
              <a:rPr lang="en-US"/>
              <a:t>    Most time-tested, proven method of developing skilled talent</a:t>
            </a:r>
          </a:p>
          <a:p>
            <a:r>
              <a:rPr lang="en-US"/>
              <a:t>•      It is NOT – only for skilled trade roles, unions, or entry-level jobs</a:t>
            </a:r>
            <a:endParaRPr lang="en-US">
              <a:cs typeface="Calibri"/>
            </a:endParaRPr>
          </a:p>
          <a:p>
            <a:r>
              <a:rPr lang="en-US"/>
              <a:t>•      It IS – for businesses of all sizes in all sectors and any occupation that requires approximately at least a year of training to be considered professional</a:t>
            </a:r>
            <a:endParaRPr lang="en-US">
              <a:cs typeface="Calibri"/>
            </a:endParaRPr>
          </a:p>
          <a:p>
            <a:r>
              <a:rPr lang="en-US"/>
              <a:t>•      New tool for most businesses to add to their human capital strategy – need to establish new partnerships to recruit, train, and retain new talent</a:t>
            </a:r>
            <a:endParaRPr lang="en-US">
              <a:cs typeface="Calibri"/>
            </a:endParaRPr>
          </a:p>
          <a:p>
            <a:r>
              <a:rPr lang="en-US"/>
              <a:t>•     A WIOA-aligned strategy across all titles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9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4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6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3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NK</a:t>
            </a:r>
            <a:endParaRPr lang="en-US"/>
          </a:p>
          <a:p>
            <a:r>
              <a:rPr lang="en-US"/>
              <a:t>  Center represents first-ever investment by DOL to create and deliver TA specifically focused on shrinking the gap between apprenticeship and our nation’s workforce and education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5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2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3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 and NK: https://drive.google.com/file/d/11h-EbGI2AvFrJlWPV-LdKUXqKMrBlGCC/view?usp=sharing</a:t>
            </a:r>
          </a:p>
          <a:p>
            <a:r>
              <a:rPr lang="en-US">
                <a:cs typeface="Calibri"/>
              </a:rPr>
              <a:t>Addresses 5 hallmarks of high-quality pre-apprenticeship:</a:t>
            </a:r>
            <a:endParaRPr lang="en-US"/>
          </a:p>
          <a:p>
            <a:r>
              <a:rPr lang="en-US">
                <a:cs typeface="Calibri"/>
              </a:rPr>
              <a:t>1. Partner with RA sponsor (could be business/college/intermediary)</a:t>
            </a:r>
          </a:p>
          <a:p>
            <a:r>
              <a:rPr lang="en-US">
                <a:cs typeface="Calibri"/>
              </a:rPr>
              <a:t>2. Include directly relevant, industry-informed training and education (I.e. courses in soft skills, technical instruction)</a:t>
            </a:r>
          </a:p>
          <a:p>
            <a:r>
              <a:rPr lang="en-US">
                <a:cs typeface="Calibri"/>
              </a:rPr>
              <a:t>3. Implement hands-on training for pre-apprentice program</a:t>
            </a:r>
          </a:p>
          <a:p>
            <a:r>
              <a:rPr lang="en-US">
                <a:cs typeface="Calibri"/>
              </a:rPr>
              <a:t>4. Align with industry credentials</a:t>
            </a:r>
          </a:p>
          <a:p>
            <a:r>
              <a:rPr lang="en-US">
                <a:cs typeface="Calibri"/>
              </a:rPr>
              <a:t>5. Incorporate opportunity for pre-apprentices to access supportive services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9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1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of hands—Fist to Five career apprenticeship</a:t>
            </a:r>
          </a:p>
          <a:p>
            <a:r>
              <a:rPr lang="en-US"/>
              <a:t>RA knowledge-Group about 60% Exceptional, Very Good, Good, </a:t>
            </a:r>
          </a:p>
          <a:p>
            <a:r>
              <a:rPr lang="en-US"/>
              <a:t>Local and State Plans-48%</a:t>
            </a:r>
          </a:p>
          <a:p>
            <a:r>
              <a:rPr lang="en-US"/>
              <a:t>Knowledge—around 52%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NK•  </a:t>
            </a:r>
          </a:p>
          <a:p>
            <a:r>
              <a:rPr lang="en-US"/>
              <a:t>    Most time-tested, proven method of developing skilled talent</a:t>
            </a:r>
          </a:p>
          <a:p>
            <a:r>
              <a:rPr lang="en-US"/>
              <a:t>•      It is NOT – only for skilled trade roles, unions, or entry-level jobs</a:t>
            </a:r>
            <a:endParaRPr lang="en-US">
              <a:cs typeface="Calibri"/>
            </a:endParaRPr>
          </a:p>
          <a:p>
            <a:r>
              <a:rPr lang="en-US"/>
              <a:t>•      It IS – for businesses of all sizes in all sectors and any occupation that requires approximately at least a year of training to be considered professional</a:t>
            </a:r>
            <a:endParaRPr lang="en-US">
              <a:cs typeface="Calibri"/>
            </a:endParaRPr>
          </a:p>
          <a:p>
            <a:r>
              <a:rPr lang="en-US"/>
              <a:t>•      New tool for most businesses to add to their human capital strategy – need to establish new partnerships to recruit, train, and retain new talent</a:t>
            </a:r>
            <a:endParaRPr lang="en-US">
              <a:cs typeface="Calibri"/>
            </a:endParaRPr>
          </a:p>
          <a:p>
            <a:r>
              <a:rPr lang="en-US"/>
              <a:t>•     A WIOA-aligned strategy across all titles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</a:t>
            </a:r>
          </a:p>
          <a:p>
            <a:r>
              <a:rPr lang="en-US"/>
              <a:t>Undergirding all RA programs is the fact that to be effective they </a:t>
            </a:r>
            <a:r>
              <a:rPr lang="en-US" b="1" u="sng"/>
              <a:t>must be</a:t>
            </a:r>
            <a:r>
              <a:rPr lang="en-US"/>
              <a:t> business-driven</a:t>
            </a:r>
          </a:p>
          <a:p>
            <a:endParaRPr lang="en-US"/>
          </a:p>
          <a:p>
            <a:r>
              <a:rPr lang="en-US"/>
              <a:t>•      4 core components:</a:t>
            </a:r>
            <a:endParaRPr lang="en-US">
              <a:cs typeface="Calibri" panose="020F0502020204030204"/>
            </a:endParaRPr>
          </a:p>
          <a:p>
            <a:endParaRPr lang="en-US"/>
          </a:p>
          <a:p>
            <a:r>
              <a:rPr lang="en-US" b="1"/>
              <a:t>1. OJT</a:t>
            </a:r>
            <a:r>
              <a:rPr lang="en-US"/>
              <a:t> – structured, aligned with industry-validated KSAs for occupation; can be time-based (i.e. 1-4 years), competency-based or a hybrid</a:t>
            </a:r>
            <a:endParaRPr lang="en-US">
              <a:cs typeface="Calibri"/>
            </a:endParaRPr>
          </a:p>
          <a:p>
            <a:endParaRPr lang="en-US" b="1"/>
          </a:p>
          <a:p>
            <a:r>
              <a:rPr lang="en-US" b="1"/>
              <a:t>2. Related Instruction</a:t>
            </a:r>
            <a:r>
              <a:rPr lang="en-US"/>
              <a:t> – minimum of 144 contact hours; typically includes both technical (occupational-specific) and “soft” skills; can be provided by education/training partner (i.e. ABE, CTE program; high school; 2- or 4-year college; in-house instructors, etc.)</a:t>
            </a:r>
            <a:endParaRPr lang="en-US">
              <a:cs typeface="Calibri"/>
            </a:endParaRPr>
          </a:p>
          <a:p>
            <a:endParaRPr lang="en-US" b="1"/>
          </a:p>
          <a:p>
            <a:r>
              <a:rPr lang="en-US" b="1"/>
              <a:t>3. Wage progression</a:t>
            </a:r>
            <a:r>
              <a:rPr lang="en-US"/>
              <a:t> – employers decide upon pay rates for apprentices (must be paid position); include opportunity(</a:t>
            </a:r>
            <a:r>
              <a:rPr lang="en-US" err="1"/>
              <a:t>ies</a:t>
            </a:r>
            <a:r>
              <a:rPr lang="en-US"/>
              <a:t>) for 1+ pay bumps during program to encourage retention and completion</a:t>
            </a:r>
            <a:endParaRPr lang="en-US">
              <a:cs typeface="Calibri"/>
            </a:endParaRPr>
          </a:p>
          <a:p>
            <a:endParaRPr lang="en-US" b="1"/>
          </a:p>
          <a:p>
            <a:r>
              <a:rPr lang="en-US" b="1"/>
              <a:t>4. National credential(s)</a:t>
            </a:r>
            <a:r>
              <a:rPr lang="en-US"/>
              <a:t> – all RA program completers earn a USDOL certificate of completion indicating they are a credentialed professional for their occupation and most programs typically embed or align with multiple industry valued certifications.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3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9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</a:t>
            </a:r>
          </a:p>
          <a:p>
            <a:r>
              <a:rPr lang="en-US"/>
              <a:t>  Apprenticeship has gone mainstream</a:t>
            </a:r>
            <a:endParaRPr lang="en-US">
              <a:cs typeface="Calibri"/>
            </a:endParaRPr>
          </a:p>
          <a:p>
            <a:r>
              <a:rPr lang="en-US"/>
              <a:t>•      We have built upon the solid foundation laid by skilled trades to modernize and scale to new, emerging and high-growth industries and occupations</a:t>
            </a:r>
            <a:endParaRPr lang="en-US">
              <a:cs typeface="Calibri"/>
            </a:endParaRPr>
          </a:p>
          <a:p>
            <a:r>
              <a:rPr lang="en-US"/>
              <a:t>•      RA has grown in popularity as employers realize they need structured plans to expand the resources of talent, train new hires and upskill incumbent workers, and fill quickly needed new roles</a:t>
            </a:r>
            <a:endParaRPr lang="en-US">
              <a:cs typeface="Calibri"/>
            </a:endParaRPr>
          </a:p>
          <a:p>
            <a:r>
              <a:rPr lang="en-US"/>
              <a:t>•      In 2020 alone, more than 3100 new apprenticeship programs were established nationwide; representing a growth of 73% in a little over 10 years.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EDA0-9D9F-43FC-AAC8-169467B76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017"/>
            <a:ext cx="9144000" cy="93347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81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69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71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71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8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4170"/>
            <a:ext cx="5157787" cy="669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4017"/>
            <a:ext cx="5157787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4170"/>
            <a:ext cx="5183188" cy="6698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4017"/>
            <a:ext cx="5183188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57850"/>
            <a:ext cx="12192000" cy="733425"/>
          </a:xfrm>
          <a:solidFill>
            <a:schemeClr val="accent1">
              <a:lumMod val="75000"/>
            </a:schemeClr>
          </a:solidFill>
        </p:spPr>
        <p:txBody>
          <a:bodyPr tIns="91440" bIns="91440"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14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0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52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02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39788" y="457200"/>
            <a:ext cx="2743200" cy="584066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743200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0" y="457200"/>
            <a:ext cx="7057708" cy="5840659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43200" cy="4240460"/>
          </a:xfrm>
        </p:spPr>
        <p:txBody>
          <a:bodyPr tIns="91440" bIns="9144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81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66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017"/>
            <a:ext cx="9144000" cy="93347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81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480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94076"/>
            <a:ext cx="10515600" cy="4382886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5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75514" y="1981518"/>
            <a:ext cx="4906646" cy="65500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375197" y="2849563"/>
            <a:ext cx="4906963" cy="101168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2375515" y="4119880"/>
            <a:ext cx="4906963" cy="92392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375197" y="1393966"/>
            <a:ext cx="391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Format</a:t>
            </a:r>
            <a:r>
              <a:rPr lang="en-US" sz="2000" baseline="0">
                <a:latin typeface="+mj-lt"/>
              </a:rPr>
              <a:t> sample to copy and paste:</a:t>
            </a:r>
            <a:endParaRPr lang="en-US" sz="2000"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440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768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-1" y="-2"/>
            <a:ext cx="3046359" cy="1589315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94076"/>
            <a:ext cx="10515600" cy="4382886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5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75514" y="1981518"/>
            <a:ext cx="4906646" cy="65500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Helvetica Neue"/>
              </a:rPr>
              <a:t>Completed agenda topic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375197" y="2849563"/>
            <a:ext cx="4906963" cy="101168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agenda topic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2375515" y="4119880"/>
            <a:ext cx="4906963" cy="92392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topic 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9EB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Subtopic 3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375197" y="1393966"/>
            <a:ext cx="391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Format</a:t>
            </a:r>
            <a:r>
              <a:rPr lang="en-US" sz="2000" baseline="0">
                <a:latin typeface="+mj-lt"/>
              </a:rPr>
              <a:t> sample to copy and paste:</a:t>
            </a:r>
            <a:endParaRPr lang="en-US" sz="2000"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440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295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-1" y="-2"/>
            <a:ext cx="3046359" cy="1589315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rgbClr val="0000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6092825" y="-1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092825" y="646336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208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9145641" y="1"/>
            <a:ext cx="3046359" cy="1872342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9145641" y="646337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997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4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2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4"/>
          </p:nvPr>
        </p:nvSpPr>
        <p:spPr>
          <a:xfrm>
            <a:off x="4459224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8080248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1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71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71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80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14170"/>
            <a:ext cx="5157787" cy="669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4017"/>
            <a:ext cx="5157787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14170"/>
            <a:ext cx="5183188" cy="6698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4017"/>
            <a:ext cx="5183188" cy="3130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57850"/>
            <a:ext cx="12192000" cy="733425"/>
          </a:xfrm>
          <a:solidFill>
            <a:schemeClr val="accent1">
              <a:lumMod val="75000"/>
            </a:schemeClr>
          </a:solidFill>
        </p:spPr>
        <p:txBody>
          <a:bodyPr tIns="91440" bIns="91440"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9945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692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0" y="-10759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6337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0985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732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39788" y="457200"/>
            <a:ext cx="2743200" cy="584066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743200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0" y="457200"/>
            <a:ext cx="7057708" cy="5840659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43200" cy="4240460"/>
          </a:xfrm>
        </p:spPr>
        <p:txBody>
          <a:bodyPr tIns="91440" bIns="9144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033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148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20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Write title here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1A08-3295-46F3-B846-787186529420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3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726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3043291" y="-10758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55992" y="656573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9AE8E-5E70-416A-B601-969DEE18CEC9}"/>
              </a:ext>
            </a:extLst>
          </p:cNvPr>
          <p:cNvSpPr/>
          <p:nvPr userDrawn="1"/>
        </p:nvSpPr>
        <p:spPr>
          <a:xfrm>
            <a:off x="387274" y="3654465"/>
            <a:ext cx="1420009" cy="446441"/>
          </a:xfrm>
          <a:prstGeom prst="rect">
            <a:avLst/>
          </a:prstGeom>
          <a:solidFill>
            <a:srgbClr val="00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0, 0, 95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3D294-F639-4EE8-82FE-171200BBF2BC}"/>
              </a:ext>
            </a:extLst>
          </p:cNvPr>
          <p:cNvSpPr/>
          <p:nvPr userDrawn="1"/>
        </p:nvSpPr>
        <p:spPr>
          <a:xfrm>
            <a:off x="387273" y="4226414"/>
            <a:ext cx="1420009" cy="446441"/>
          </a:xfrm>
          <a:prstGeom prst="rect">
            <a:avLst/>
          </a:prstGeom>
          <a:solidFill>
            <a:srgbClr val="356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53, 107, 161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4BA36-3993-4FB2-B69C-D5338088436B}"/>
              </a:ext>
            </a:extLst>
          </p:cNvPr>
          <p:cNvSpPr/>
          <p:nvPr userDrawn="1"/>
        </p:nvSpPr>
        <p:spPr>
          <a:xfrm>
            <a:off x="1916652" y="3654464"/>
            <a:ext cx="1420009" cy="446441"/>
          </a:xfrm>
          <a:prstGeom prst="rect">
            <a:avLst/>
          </a:prstGeom>
          <a:solidFill>
            <a:srgbClr val="AD9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173, 151, 73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64D7C-3BFE-4E06-B1AB-EBD0E5D2A21C}"/>
              </a:ext>
            </a:extLst>
          </p:cNvPr>
          <p:cNvSpPr/>
          <p:nvPr userDrawn="1"/>
        </p:nvSpPr>
        <p:spPr>
          <a:xfrm>
            <a:off x="1916652" y="4226414"/>
            <a:ext cx="1420009" cy="446441"/>
          </a:xfrm>
          <a:prstGeom prst="rect">
            <a:avLst/>
          </a:prstGeom>
          <a:solidFill>
            <a:srgbClr val="E0C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224, 207, 60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C33B8-2B64-4852-AFF1-A9D8AFAFB4BF}"/>
              </a:ext>
            </a:extLst>
          </p:cNvPr>
          <p:cNvSpPr/>
          <p:nvPr userDrawn="1"/>
        </p:nvSpPr>
        <p:spPr>
          <a:xfrm>
            <a:off x="1916652" y="4798364"/>
            <a:ext cx="1420009" cy="446441"/>
          </a:xfrm>
          <a:prstGeom prst="rect">
            <a:avLst/>
          </a:prstGeom>
          <a:solidFill>
            <a:srgbClr val="F0E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240, 232, 174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F9113-2B61-45EB-9D60-AD281F7A4243}"/>
              </a:ext>
            </a:extLst>
          </p:cNvPr>
          <p:cNvSpPr/>
          <p:nvPr userDrawn="1"/>
        </p:nvSpPr>
        <p:spPr>
          <a:xfrm>
            <a:off x="387273" y="4761885"/>
            <a:ext cx="1420009" cy="446441"/>
          </a:xfrm>
          <a:prstGeom prst="rect">
            <a:avLst/>
          </a:prstGeom>
          <a:solidFill>
            <a:srgbClr val="CA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202, 202, 220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F8F295-2CA5-499B-83D1-D00B3B5A044B}"/>
              </a:ext>
            </a:extLst>
          </p:cNvPr>
          <p:cNvSpPr/>
          <p:nvPr userDrawn="1"/>
        </p:nvSpPr>
        <p:spPr>
          <a:xfrm>
            <a:off x="3452285" y="4226414"/>
            <a:ext cx="1413754" cy="443305"/>
          </a:xfrm>
          <a:prstGeom prst="rect">
            <a:avLst/>
          </a:prstGeom>
          <a:solidFill>
            <a:srgbClr val="F6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246, 39 76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D83AE-2DD0-4620-BA96-86E1F4FC056C}"/>
              </a:ext>
            </a:extLst>
          </p:cNvPr>
          <p:cNvSpPr/>
          <p:nvPr userDrawn="1"/>
        </p:nvSpPr>
        <p:spPr>
          <a:xfrm>
            <a:off x="3446030" y="3657600"/>
            <a:ext cx="1420009" cy="443305"/>
          </a:xfrm>
          <a:prstGeom prst="rect">
            <a:avLst/>
          </a:prstGeom>
          <a:solidFill>
            <a:srgbClr val="B50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181, 7, 40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F9AF1-1FE4-4A7F-869D-586D3BF2B6B7}"/>
              </a:ext>
            </a:extLst>
          </p:cNvPr>
          <p:cNvSpPr/>
          <p:nvPr userDrawn="1"/>
        </p:nvSpPr>
        <p:spPr>
          <a:xfrm>
            <a:off x="3452285" y="4761885"/>
            <a:ext cx="1413754" cy="443305"/>
          </a:xfrm>
          <a:prstGeom prst="rect">
            <a:avLst/>
          </a:prstGeom>
          <a:solidFill>
            <a:srgbClr val="F8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248, 154, 154</a:t>
            </a:r>
          </a:p>
        </p:txBody>
      </p:sp>
    </p:spTree>
    <p:extLst>
      <p:ext uri="{BB962C8B-B14F-4D97-AF65-F5344CB8AC3E}">
        <p14:creationId xmlns:p14="http://schemas.microsoft.com/office/powerpoint/2010/main" val="3366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6092825" y="-10759"/>
            <a:ext cx="3046359" cy="1872343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092825" y="646336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782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: Shape 14"/>
          <p:cNvSpPr/>
          <p:nvPr userDrawn="1"/>
        </p:nvSpPr>
        <p:spPr>
          <a:xfrm rot="10800000">
            <a:off x="9145641" y="-10757"/>
            <a:ext cx="3046359" cy="1872342"/>
          </a:xfrm>
          <a:custGeom>
            <a:avLst/>
            <a:gdLst>
              <a:gd name="connsiteX0" fmla="*/ 3046359 w 3046359"/>
              <a:gd name="connsiteY0" fmla="*/ 2308971 h 2308971"/>
              <a:gd name="connsiteX1" fmla="*/ 1407 w 3046359"/>
              <a:gd name="connsiteY1" fmla="*/ 2308971 h 2308971"/>
              <a:gd name="connsiteX2" fmla="*/ 1407 w 3046359"/>
              <a:gd name="connsiteY2" fmla="*/ 791035 h 2308971"/>
              <a:gd name="connsiteX3" fmla="*/ 0 w 3046359"/>
              <a:gd name="connsiteY3" fmla="*/ 791035 h 2308971"/>
              <a:gd name="connsiteX4" fmla="*/ 1407 w 3046359"/>
              <a:gd name="connsiteY4" fmla="*/ 790304 h 2308971"/>
              <a:gd name="connsiteX5" fmla="*/ 1407 w 3046359"/>
              <a:gd name="connsiteY5" fmla="*/ 789130 h 2308971"/>
              <a:gd name="connsiteX6" fmla="*/ 3666 w 3046359"/>
              <a:gd name="connsiteY6" fmla="*/ 789130 h 2308971"/>
              <a:gd name="connsiteX7" fmla="*/ 1522476 w 3046359"/>
              <a:gd name="connsiteY7" fmla="*/ 0 h 2308971"/>
              <a:gd name="connsiteX8" fmla="*/ 3041285 w 3046359"/>
              <a:gd name="connsiteY8" fmla="*/ 789130 h 2308971"/>
              <a:gd name="connsiteX9" fmla="*/ 3046359 w 3046359"/>
              <a:gd name="connsiteY9" fmla="*/ 789130 h 23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6359" h="2308971">
                <a:moveTo>
                  <a:pt x="3046359" y="2308971"/>
                </a:moveTo>
                <a:lnTo>
                  <a:pt x="1407" y="2308971"/>
                </a:lnTo>
                <a:lnTo>
                  <a:pt x="1407" y="791035"/>
                </a:lnTo>
                <a:lnTo>
                  <a:pt x="0" y="791035"/>
                </a:lnTo>
                <a:lnTo>
                  <a:pt x="1407" y="790304"/>
                </a:lnTo>
                <a:lnTo>
                  <a:pt x="1407" y="789130"/>
                </a:lnTo>
                <a:lnTo>
                  <a:pt x="3666" y="789130"/>
                </a:lnTo>
                <a:lnTo>
                  <a:pt x="1522476" y="0"/>
                </a:lnTo>
                <a:lnTo>
                  <a:pt x="3041285" y="789130"/>
                </a:lnTo>
                <a:lnTo>
                  <a:pt x="3046359" y="7891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9145641" y="646337"/>
            <a:ext cx="3046360" cy="10162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5778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12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5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4"/>
          </p:nvPr>
        </p:nvSpPr>
        <p:spPr>
          <a:xfrm>
            <a:off x="4459224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8080248" y="1609344"/>
            <a:ext cx="3273552" cy="4567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73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ags" Target="../tags/tag5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03778C6-F7BA-43DE-9CF1-056FAFF443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57144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25" imgH="424" progId="TCLayout.ActiveDocument.1">
                  <p:embed/>
                </p:oleObj>
              </mc:Choice>
              <mc:Fallback>
                <p:oleObj name="think-cell Slide" r:id="rId20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03778C6-F7BA-43DE-9CF1-056FAFF44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03B7512-03A4-45A0-8EA2-DCFF33EEE9E2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>
              <a:latin typeface="Franklin Gothic Medium" panose="020B0603020102020204" pitchFamily="34" charset="0"/>
              <a:ea typeface="+mj-ea"/>
              <a:cs typeface="+mj-cs"/>
              <a:sym typeface="Franklin Gothic Medium" panose="020B06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9441"/>
            <a:ext cx="10515600" cy="451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" y="6629400"/>
            <a:ext cx="12188952" cy="228600"/>
          </a:xfrm>
          <a:prstGeom prst="rect">
            <a:avLst/>
          </a:prstGeom>
          <a:gradFill flip="none" rotWithShape="1">
            <a:gsLst>
              <a:gs pos="74171">
                <a:srgbClr val="EDE39D"/>
              </a:gs>
              <a:gs pos="97959">
                <a:srgbClr val="E1D361"/>
              </a:gs>
              <a:gs pos="47613">
                <a:srgbClr val="E1D250"/>
              </a:gs>
              <a:gs pos="0">
                <a:srgbClr val="E1D361"/>
              </a:gs>
              <a:gs pos="23000">
                <a:srgbClr val="EDE39D"/>
              </a:gs>
            </a:gsLst>
            <a:lin ang="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9DE85-DA30-4211-B41F-9BE02C8BD3E3}"/>
              </a:ext>
            </a:extLst>
          </p:cNvPr>
          <p:cNvSpPr/>
          <p:nvPr userDrawn="1"/>
        </p:nvSpPr>
        <p:spPr>
          <a:xfrm>
            <a:off x="-1" y="-7202"/>
            <a:ext cx="12188951" cy="126073"/>
          </a:xfrm>
          <a:prstGeom prst="rect">
            <a:avLst/>
          </a:prstGeom>
          <a:solidFill>
            <a:srgbClr val="00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8" r:id="rId4"/>
    <p:sldLayoutId id="2147483659" r:id="rId5"/>
    <p:sldLayoutId id="2147483660" r:id="rId6"/>
    <p:sldLayoutId id="2147483650" r:id="rId7"/>
    <p:sldLayoutId id="2147483652" r:id="rId8"/>
    <p:sldLayoutId id="2147483664" r:id="rId9"/>
    <p:sldLayoutId id="2147483653" r:id="rId10"/>
    <p:sldLayoutId id="2147483662" r:id="rId11"/>
    <p:sldLayoutId id="2147483654" r:id="rId12"/>
    <p:sldLayoutId id="2147483655" r:id="rId13"/>
    <p:sldLayoutId id="2147483656" r:id="rId14"/>
    <p:sldLayoutId id="2147483663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D9749"/>
        </a:buClr>
        <a:buFont typeface="Franklin Gothic Heavy" panose="020B0903020102020204" pitchFamily="34" charset="0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6BA1"/>
        </a:buClr>
        <a:buFont typeface="Franklin Gothic Heavy" panose="020B0903020102020204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CF3C"/>
        </a:buClr>
        <a:buFont typeface="Franklin Gothic Heavy" panose="020B090302010202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Heavy" panose="020B09030201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Heavy" panose="020B09030201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017CF1-656E-4EB3-B402-1251EA94A611}"/>
              </a:ext>
            </a:extLst>
          </p:cNvPr>
          <p:cNvSpPr/>
          <p:nvPr userDrawn="1"/>
        </p:nvSpPr>
        <p:spPr>
          <a:xfrm>
            <a:off x="-1" y="-7202"/>
            <a:ext cx="12188951" cy="126073"/>
          </a:xfrm>
          <a:prstGeom prst="rect">
            <a:avLst/>
          </a:prstGeom>
          <a:solidFill>
            <a:srgbClr val="00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03778C6-F7BA-43DE-9CF1-056FAFF443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6202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25" imgH="424" progId="TCLayout.ActiveDocument.1">
                  <p:embed/>
                </p:oleObj>
              </mc:Choice>
              <mc:Fallback>
                <p:oleObj name="think-cell Slide" r:id="rId23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03778C6-F7BA-43DE-9CF1-056FAFF44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03B7512-03A4-45A0-8EA2-DCFF33EEE9E2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>
              <a:latin typeface="Franklin Gothic Medium" panose="020B0603020102020204" pitchFamily="34" charset="0"/>
              <a:ea typeface="+mj-ea"/>
              <a:cs typeface="+mj-cs"/>
              <a:sym typeface="Franklin Gothic Medium" panose="020B06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9441"/>
            <a:ext cx="10515600" cy="451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0529556" y="6617934"/>
            <a:ext cx="1662444" cy="240066"/>
          </a:xfrm>
          <a:prstGeom prst="rect">
            <a:avLst/>
          </a:prstGeom>
          <a:noFill/>
          <a:ln>
            <a:noFill/>
          </a:ln>
        </p:spPr>
        <p:txBody>
          <a:bodyPr wrap="none" lIns="90488" tIns="27432" rIns="90488" bIns="27432" anchor="ctr">
            <a:spAutoFit/>
          </a:bodyPr>
          <a:lstStyle/>
          <a:p>
            <a:pPr marL="0" algn="r" defTabSz="914400" rtl="0" eaLnBrk="1" latinLnBrk="0" hangingPunct="1">
              <a:defRPr/>
            </a:pPr>
            <a:r>
              <a:rPr lang="en-US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 2021 </a:t>
            </a:r>
            <a:r>
              <a:rPr lang="en-US" sz="1200" kern="120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Safal</a:t>
            </a:r>
            <a:r>
              <a:rPr lang="en-US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Partners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25120" y="6617934"/>
            <a:ext cx="341760" cy="240066"/>
          </a:xfrm>
          <a:prstGeom prst="rect">
            <a:avLst/>
          </a:prstGeom>
        </p:spPr>
        <p:txBody>
          <a:bodyPr wrap="none" tIns="27432" bIns="27432" anchor="ctr">
            <a:spAutoFit/>
          </a:bodyPr>
          <a:lstStyle/>
          <a:p>
            <a:pPr marL="0" algn="ctr" defTabSz="914400" rtl="0" eaLnBrk="1" latinLnBrk="0" hangingPunct="1"/>
            <a:fld id="{2BF07DEB-607E-47B5-8250-1D8372858C64}" type="slidenum">
              <a:rPr lang="en-US" sz="1200" kern="120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‹#›</a:t>
            </a:fld>
            <a:endParaRPr lang="en-US" sz="1200" kern="120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CAD8D9-8E3F-4090-82C0-68EDE3732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" y="6629400"/>
            <a:ext cx="12188952" cy="228600"/>
          </a:xfrm>
          <a:prstGeom prst="rect">
            <a:avLst/>
          </a:prstGeom>
          <a:gradFill flip="none" rotWithShape="1">
            <a:gsLst>
              <a:gs pos="74171">
                <a:srgbClr val="EDE39D"/>
              </a:gs>
              <a:gs pos="97959">
                <a:srgbClr val="E1D361"/>
              </a:gs>
              <a:gs pos="47613">
                <a:srgbClr val="E1D250"/>
              </a:gs>
              <a:gs pos="0">
                <a:srgbClr val="E1D361"/>
              </a:gs>
              <a:gs pos="23000">
                <a:srgbClr val="EDE39D"/>
              </a:gs>
            </a:gsLst>
            <a:lin ang="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18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apprenticeship.gov/about-us/state-offices" TargetMode="Externa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svg"/><Relationship Id="rId18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tags" Target="../tags/tag8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3.xml"/><Relationship Id="rId7" Type="http://schemas.openxmlformats.org/officeDocument/2006/relationships/hyperlink" Target="mailto:michelle.carson@safalpartners.com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sv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12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8" descr="Exchanging ideas in the boardroom">
            <a:extLst>
              <a:ext uri="{FF2B5EF4-FFF2-40B4-BE49-F238E27FC236}">
                <a16:creationId xmlns:a16="http://schemas.microsoft.com/office/drawing/2014/main" id="{DC4ADF0C-0AFF-4003-AC23-17E3C3392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54" r="14979" b="7197"/>
          <a:stretch/>
        </p:blipFill>
        <p:spPr>
          <a:xfrm>
            <a:off x="3830782" y="99679"/>
            <a:ext cx="8361218" cy="5195469"/>
          </a:xfrm>
          <a:prstGeom prst="rect">
            <a:avLst/>
          </a:prstGeom>
          <a:effectLst/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504523E-BAB0-46A1-8A06-F3CBBD8F6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7" y="271283"/>
            <a:ext cx="1853876" cy="184404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F81309-50E9-4864-AF95-E31112D06D15}"/>
              </a:ext>
            </a:extLst>
          </p:cNvPr>
          <p:cNvCxnSpPr>
            <a:cxnSpLocks/>
          </p:cNvCxnSpPr>
          <p:nvPr/>
        </p:nvCxnSpPr>
        <p:spPr>
          <a:xfrm>
            <a:off x="3830782" y="99679"/>
            <a:ext cx="0" cy="5219950"/>
          </a:xfrm>
          <a:prstGeom prst="line">
            <a:avLst/>
          </a:prstGeom>
          <a:ln w="38100">
            <a:solidFill>
              <a:srgbClr val="AF9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4">
            <a:extLst>
              <a:ext uri="{FF2B5EF4-FFF2-40B4-BE49-F238E27FC236}">
                <a16:creationId xmlns:a16="http://schemas.microsoft.com/office/drawing/2014/main" id="{20F37C70-AD4D-41AB-BEDE-E6DCC3667F3D}"/>
              </a:ext>
            </a:extLst>
          </p:cNvPr>
          <p:cNvSpPr txBox="1">
            <a:spLocks/>
          </p:cNvSpPr>
          <p:nvPr/>
        </p:nvSpPr>
        <p:spPr>
          <a:xfrm>
            <a:off x="4233436" y="4756324"/>
            <a:ext cx="881272" cy="551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4000" i="1"/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F54B7224-E3F5-412F-A7FC-4D6F0E53F400}"/>
              </a:ext>
            </a:extLst>
          </p:cNvPr>
          <p:cNvSpPr txBox="1">
            <a:spLocks/>
          </p:cNvSpPr>
          <p:nvPr/>
        </p:nvSpPr>
        <p:spPr>
          <a:xfrm>
            <a:off x="0" y="5374954"/>
            <a:ext cx="12191998" cy="11629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i="1" dirty="0">
                <a:solidFill>
                  <a:srgbClr val="00005F"/>
                </a:solidFill>
              </a:rPr>
              <a:t>Linking Secondary and Post-Secondary CTE to Pre-Apprenticeship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54A0F-B1C7-4009-84C6-30A05F14A0D1}"/>
              </a:ext>
            </a:extLst>
          </p:cNvPr>
          <p:cNvCxnSpPr>
            <a:cxnSpLocks/>
          </p:cNvCxnSpPr>
          <p:nvPr/>
        </p:nvCxnSpPr>
        <p:spPr>
          <a:xfrm flipV="1">
            <a:off x="0" y="5269748"/>
            <a:ext cx="12192000" cy="48963"/>
          </a:xfrm>
          <a:prstGeom prst="line">
            <a:avLst/>
          </a:prstGeom>
          <a:ln w="38100">
            <a:solidFill>
              <a:srgbClr val="AF9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D2A679-424E-7D9B-782C-FDBE146AA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66" y="2449480"/>
            <a:ext cx="2743200" cy="1069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53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03" y="257593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Businesses Using RA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E3274F-415E-4315-A083-B83996316070}"/>
              </a:ext>
            </a:extLst>
          </p:cNvPr>
          <p:cNvSpPr txBox="1">
            <a:spLocks/>
          </p:cNvSpPr>
          <p:nvPr/>
        </p:nvSpPr>
        <p:spPr>
          <a:xfrm>
            <a:off x="6590289" y="1820215"/>
            <a:ext cx="5277419" cy="3612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005F"/>
              </a:buClr>
              <a:buNone/>
            </a:pPr>
            <a:endParaRPr lang="en-US" b="1" u="sng">
              <a:latin typeface="Franklin Gothic Medium"/>
              <a:ea typeface="Lato"/>
              <a:cs typeface="Lato"/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04D782-CB0C-47BA-28C9-45290A57049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88163AD-434F-7685-CEF7-8289C6EB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0661" y="1490693"/>
            <a:ext cx="9142895" cy="46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818" y="172926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800" dirty="0"/>
              <a:t>Why They're Choosing RA </a:t>
            </a:r>
          </a:p>
        </p:txBody>
      </p:sp>
      <p:pic>
        <p:nvPicPr>
          <p:cNvPr id="3" name="Graphic 2" descr="Clipboard Checked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04D782-CB0C-47BA-28C9-45290A57049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B4B90E-4FBC-5FCA-F8A1-6B5849A0D3E4}"/>
              </a:ext>
            </a:extLst>
          </p:cNvPr>
          <p:cNvSpPr txBox="1">
            <a:spLocks/>
          </p:cNvSpPr>
          <p:nvPr/>
        </p:nvSpPr>
        <p:spPr>
          <a:xfrm>
            <a:off x="6042984" y="1719019"/>
            <a:ext cx="5661161" cy="45719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Franklin Gothic Book"/>
                <a:cs typeface="Segoe UI"/>
              </a:rPr>
              <a:t>Attract New Talent :</a:t>
            </a:r>
            <a:r>
              <a:rPr lang="en-US" sz="2400" dirty="0">
                <a:latin typeface="Franklin Gothic Book"/>
                <a:cs typeface="Segoe UI"/>
              </a:rPr>
              <a:t> 70% of workers would be “extremely” or “very” likely to switch to a new employer offering training opportunities</a:t>
            </a:r>
            <a:endParaRPr lang="en-US" dirty="0">
              <a:latin typeface="Franklin Gothic Book"/>
            </a:endParaRPr>
          </a:p>
          <a:p>
            <a:pPr marL="342900" indent="-342900" fontAlgn="base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Franklin Gothic Book"/>
                <a:cs typeface="Segoe UI"/>
              </a:rPr>
              <a:t>Proven ROI :</a:t>
            </a:r>
            <a:r>
              <a:rPr lang="en-US" sz="2400" dirty="0">
                <a:latin typeface="Franklin Gothic Book"/>
                <a:cs typeface="Segoe UI"/>
              </a:rPr>
              <a:t> Employers report on average $1.47 for every $1 invested in RA – highly cost effective in the long term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Franklin Gothic Book"/>
                <a:cs typeface="Segoe UI"/>
              </a:rPr>
              <a:t>Diversify Workforce</a:t>
            </a:r>
            <a:r>
              <a:rPr lang="en-US" sz="2400" dirty="0">
                <a:latin typeface="Franklin Gothic Book"/>
                <a:cs typeface="Segoe UI"/>
              </a:rPr>
              <a:t> </a:t>
            </a:r>
            <a:r>
              <a:rPr lang="en-US" sz="2400" b="1" dirty="0">
                <a:latin typeface="Franklin Gothic Book"/>
                <a:cs typeface="Segoe UI"/>
              </a:rPr>
              <a:t>: </a:t>
            </a:r>
            <a:r>
              <a:rPr lang="en-US" sz="2400" dirty="0">
                <a:latin typeface="Franklin Gothic Book"/>
                <a:cs typeface="Segoe UI"/>
              </a:rPr>
              <a:t>With a training plan in place from day one, employers can take a skills-based approach to hiring which creates much larger, more diverse talent pipeline</a:t>
            </a:r>
            <a:endParaRPr lang="en-US" sz="1200" i="1" dirty="0">
              <a:latin typeface="Franklin Gothic Book"/>
              <a:cs typeface="Segoe UI" panose="020B05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91AB627-FF99-F363-4AE4-48FC6752F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15327"/>
              </p:ext>
            </p:extLst>
          </p:nvPr>
        </p:nvGraphicFramePr>
        <p:xfrm>
          <a:off x="1251392" y="1341958"/>
          <a:ext cx="4998069" cy="497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id="{2EB068FC-8B5B-499F-B81E-B08995683934}"/>
              </a:ext>
            </a:extLst>
          </p:cNvPr>
          <p:cNvSpPr txBox="1"/>
          <p:nvPr/>
        </p:nvSpPr>
        <p:spPr>
          <a:xfrm>
            <a:off x="120926" y="2743959"/>
            <a:ext cx="1678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Would you switch to a new employer for training opportunities?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77509-2B20-DF1B-98A2-FA2720E8EDD2}"/>
              </a:ext>
            </a:extLst>
          </p:cNvPr>
          <p:cNvSpPr txBox="1"/>
          <p:nvPr/>
        </p:nvSpPr>
        <p:spPr>
          <a:xfrm>
            <a:off x="-4838" y="6659638"/>
            <a:ext cx="38196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i="1">
                <a:latin typeface="Franklin Gothic Book"/>
              </a:rPr>
              <a:t>Sources: Gallup 2021, USDOL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235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03" y="257593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800"/>
              <a:t>Why They're Choosing RA </a:t>
            </a:r>
          </a:p>
        </p:txBody>
      </p:sp>
      <p:pic>
        <p:nvPicPr>
          <p:cNvPr id="3" name="Graphic 2" descr="Hockey Stick Curve Graph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B61501D-C723-CFD7-7CB7-0CD436A58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320082"/>
              </p:ext>
            </p:extLst>
          </p:nvPr>
        </p:nvGraphicFramePr>
        <p:xfrm>
          <a:off x="390042" y="1915968"/>
          <a:ext cx="5190951" cy="403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3">
            <a:extLst>
              <a:ext uri="{FF2B5EF4-FFF2-40B4-BE49-F238E27FC236}">
                <a16:creationId xmlns:a16="http://schemas.microsoft.com/office/drawing/2014/main" id="{45E317EC-E09D-CBA4-6E1E-EBD475AF5517}"/>
              </a:ext>
            </a:extLst>
          </p:cNvPr>
          <p:cNvSpPr txBox="1"/>
          <p:nvPr/>
        </p:nvSpPr>
        <p:spPr>
          <a:xfrm>
            <a:off x="1016704" y="1466901"/>
            <a:ext cx="3622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Better Rate of Hire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FAFD81E-307C-CB38-364D-938232D2C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5266"/>
              </p:ext>
            </p:extLst>
          </p:nvPr>
        </p:nvGraphicFramePr>
        <p:xfrm>
          <a:off x="6038368" y="1899767"/>
          <a:ext cx="5806209" cy="41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5">
            <a:extLst>
              <a:ext uri="{FF2B5EF4-FFF2-40B4-BE49-F238E27FC236}">
                <a16:creationId xmlns:a16="http://schemas.microsoft.com/office/drawing/2014/main" id="{2FA94AF7-5E7F-C28E-44A8-32B1A809B2E2}"/>
              </a:ext>
            </a:extLst>
          </p:cNvPr>
          <p:cNvSpPr txBox="1"/>
          <p:nvPr/>
        </p:nvSpPr>
        <p:spPr>
          <a:xfrm>
            <a:off x="7010679" y="1471372"/>
            <a:ext cx="435638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Higher 1-Year+ Retention Rate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DD5D233-85F1-434E-0FCB-89562F4899E8}"/>
              </a:ext>
            </a:extLst>
          </p:cNvPr>
          <p:cNvSpPr txBox="1"/>
          <p:nvPr/>
        </p:nvSpPr>
        <p:spPr>
          <a:xfrm>
            <a:off x="3829824" y="6082618"/>
            <a:ext cx="66354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/>
              <a:t>Sources: Apprenticeship.gov (USDOL), </a:t>
            </a:r>
            <a:endParaRPr lang="en-US"/>
          </a:p>
          <a:p>
            <a:r>
              <a:rPr lang="en-US" sz="1400" i="1"/>
              <a:t>National Association of Colleges &amp; Employers “2020 Internship &amp; Co-Op Report” </a:t>
            </a:r>
            <a:endParaRPr lang="en-US"/>
          </a:p>
        </p:txBody>
      </p:sp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04D782-CB0C-47BA-28C9-45290A5704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6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544F-6AF4-FDBF-EB37-9B97EA9E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Pre-Apprenticeship: </a:t>
            </a:r>
            <a:br>
              <a:rPr lang="en-US" dirty="0"/>
            </a:br>
            <a:r>
              <a:rPr lang="en-US" dirty="0"/>
              <a:t>What, Why and How</a:t>
            </a:r>
          </a:p>
        </p:txBody>
      </p:sp>
    </p:spTree>
    <p:extLst>
      <p:ext uri="{BB962C8B-B14F-4D97-AF65-F5344CB8AC3E}">
        <p14:creationId xmlns:p14="http://schemas.microsoft.com/office/powerpoint/2010/main" val="158306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081" y="324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What is Pre-Apprenticeship?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7EFE3E-EFFA-4E68-A588-3004820B182B}"/>
              </a:ext>
            </a:extLst>
          </p:cNvPr>
          <p:cNvSpPr txBox="1">
            <a:spLocks/>
          </p:cNvSpPr>
          <p:nvPr/>
        </p:nvSpPr>
        <p:spPr>
          <a:xfrm>
            <a:off x="3976577" y="1235175"/>
            <a:ext cx="7423405" cy="4944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ranklin Gothic Book"/>
                <a:cs typeface="Segoe UI"/>
              </a:rPr>
              <a:t>A program or set of strategies designed to prepare individuals for entry into RA programs. </a:t>
            </a:r>
          </a:p>
          <a:p>
            <a:r>
              <a:rPr lang="en-US" dirty="0">
                <a:latin typeface="Franklin Gothic Book"/>
                <a:cs typeface="Segoe UI"/>
              </a:rPr>
              <a:t>Not </a:t>
            </a:r>
            <a:r>
              <a:rPr lang="en-US" sz="2800" b="0" dirty="0">
                <a:effectLst/>
                <a:latin typeface="Franklin Gothic Book"/>
                <a:ea typeface="Verdana" panose="020B0604030504040204" pitchFamily="34" charset="0"/>
                <a:cs typeface="Segoe UI"/>
              </a:rPr>
              <a:t>federally overseen / not in National Apprenticeship Act = more flexibility</a:t>
            </a:r>
          </a:p>
          <a:p>
            <a:r>
              <a:rPr lang="en-US" dirty="0">
                <a:latin typeface="Franklin Gothic Book"/>
                <a:ea typeface="Verdana" panose="020B0604030504040204" pitchFamily="34" charset="0"/>
                <a:cs typeface="Segoe UI"/>
              </a:rPr>
              <a:t>Expanding and some SAA implications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E77CF3-8B98-472E-93F2-87731AFC90B0}"/>
              </a:ext>
            </a:extLst>
          </p:cNvPr>
          <p:cNvSpPr/>
          <p:nvPr/>
        </p:nvSpPr>
        <p:spPr>
          <a:xfrm>
            <a:off x="3292927" y="2237412"/>
            <a:ext cx="72571" cy="29401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8" name="Graphic 1" descr="Aperture with solid fill">
            <a:extLst>
              <a:ext uri="{FF2B5EF4-FFF2-40B4-BE49-F238E27FC236}">
                <a16:creationId xmlns:a16="http://schemas.microsoft.com/office/drawing/2014/main" id="{5FB829F6-DF95-47DD-8C06-BE97605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710" y="138805"/>
            <a:ext cx="1301425" cy="1301425"/>
          </a:xfrm>
          <a:prstGeom prst="rect">
            <a:avLst/>
          </a:prstGeom>
        </p:spPr>
      </p:pic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F8F2A5-287F-FEE7-2BCD-75F494156AA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0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081" y="324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6 High-Quality Hallmarks</a:t>
            </a:r>
          </a:p>
        </p:txBody>
      </p:sp>
      <p:pic>
        <p:nvPicPr>
          <p:cNvPr id="8" name="Graphic 1" descr="Aperture with solid fill">
            <a:extLst>
              <a:ext uri="{FF2B5EF4-FFF2-40B4-BE49-F238E27FC236}">
                <a16:creationId xmlns:a16="http://schemas.microsoft.com/office/drawing/2014/main" id="{5FB829F6-DF95-47DD-8C06-BE97605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710" y="138805"/>
            <a:ext cx="1301425" cy="1301425"/>
          </a:xfrm>
          <a:prstGeom prst="rect">
            <a:avLst/>
          </a:prstGeom>
        </p:spPr>
      </p:pic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F8F2A5-287F-FEE7-2BCD-75F494156AA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299B402-1771-C2DD-2918-49763C637366}"/>
              </a:ext>
            </a:extLst>
          </p:cNvPr>
          <p:cNvSpPr/>
          <p:nvPr/>
        </p:nvSpPr>
        <p:spPr>
          <a:xfrm>
            <a:off x="1321980" y="2070006"/>
            <a:ext cx="2339163" cy="13014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B8E7B85-3FA0-0FA4-C140-EF4C8EC444CF}"/>
              </a:ext>
            </a:extLst>
          </p:cNvPr>
          <p:cNvSpPr/>
          <p:nvPr/>
        </p:nvSpPr>
        <p:spPr>
          <a:xfrm>
            <a:off x="8282761" y="2070006"/>
            <a:ext cx="2339163" cy="1301425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0D1DFB7-D7F8-41A3-F225-B6482B321E78}"/>
              </a:ext>
            </a:extLst>
          </p:cNvPr>
          <p:cNvSpPr/>
          <p:nvPr/>
        </p:nvSpPr>
        <p:spPr>
          <a:xfrm>
            <a:off x="4802372" y="2070006"/>
            <a:ext cx="2339163" cy="1301425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448CF91-48FD-70F3-2073-BE88E3FE2B8E}"/>
              </a:ext>
            </a:extLst>
          </p:cNvPr>
          <p:cNvSpPr/>
          <p:nvPr/>
        </p:nvSpPr>
        <p:spPr>
          <a:xfrm>
            <a:off x="8269461" y="4359297"/>
            <a:ext cx="2339163" cy="13014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5E56979-317D-67D6-51B8-1BB3666D4BA0}"/>
              </a:ext>
            </a:extLst>
          </p:cNvPr>
          <p:cNvSpPr/>
          <p:nvPr/>
        </p:nvSpPr>
        <p:spPr>
          <a:xfrm>
            <a:off x="4802372" y="4349373"/>
            <a:ext cx="2339163" cy="1301425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761EBF1-5B33-8F46-1B4E-F7ED9DF2D99A}"/>
              </a:ext>
            </a:extLst>
          </p:cNvPr>
          <p:cNvSpPr/>
          <p:nvPr/>
        </p:nvSpPr>
        <p:spPr>
          <a:xfrm>
            <a:off x="1321980" y="4359297"/>
            <a:ext cx="2339163" cy="1301425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44B13-FF83-5BE9-B59A-F8491B8091B0}"/>
              </a:ext>
            </a:extLst>
          </p:cNvPr>
          <p:cNvSpPr txBox="1"/>
          <p:nvPr/>
        </p:nvSpPr>
        <p:spPr>
          <a:xfrm>
            <a:off x="1488553" y="2264731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Transparent entry and success requirements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DF563-0629-8A12-585F-FE58140B69CA}"/>
              </a:ext>
            </a:extLst>
          </p:cNvPr>
          <p:cNvSpPr txBox="1"/>
          <p:nvPr/>
        </p:nvSpPr>
        <p:spPr>
          <a:xfrm>
            <a:off x="4944138" y="2264731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Training in skills sought by employers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2DB34-D1B3-D48D-2E83-0F9D5BD6CA2B}"/>
              </a:ext>
            </a:extLst>
          </p:cNvPr>
          <p:cNvSpPr txBox="1"/>
          <p:nvPr/>
        </p:nvSpPr>
        <p:spPr>
          <a:xfrm>
            <a:off x="8424528" y="2259053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Skills training through WBL and hands-on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7B71B5-23E6-6C2D-BEA8-404805EDDA91}"/>
              </a:ext>
            </a:extLst>
          </p:cNvPr>
          <p:cNvSpPr txBox="1"/>
          <p:nvPr/>
        </p:nvSpPr>
        <p:spPr>
          <a:xfrm>
            <a:off x="1452673" y="4548344"/>
            <a:ext cx="205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Student support for persistence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4E62CA-A73A-4EC1-084C-8E93E7B975CB}"/>
              </a:ext>
            </a:extLst>
          </p:cNvPr>
          <p:cNvSpPr txBox="1"/>
          <p:nvPr/>
        </p:nvSpPr>
        <p:spPr>
          <a:xfrm>
            <a:off x="4944138" y="4538420"/>
            <a:ext cx="205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Results in 1+ industry-valued credentials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E4DCB-0834-88D7-7CE9-CAAE7302C406}"/>
              </a:ext>
            </a:extLst>
          </p:cNvPr>
          <p:cNvSpPr txBox="1"/>
          <p:nvPr/>
        </p:nvSpPr>
        <p:spPr>
          <a:xfrm>
            <a:off x="8411228" y="4448078"/>
            <a:ext cx="205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Direct entry/preferred application for linked RAP</a:t>
            </a:r>
          </a:p>
        </p:txBody>
      </p:sp>
    </p:spTree>
    <p:extLst>
      <p:ext uri="{BB962C8B-B14F-4D97-AF65-F5344CB8AC3E}">
        <p14:creationId xmlns:p14="http://schemas.microsoft.com/office/powerpoint/2010/main" val="364415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470" y="324537"/>
            <a:ext cx="8602463" cy="88762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Role of CTE in RA </a:t>
            </a:r>
          </a:p>
        </p:txBody>
      </p:sp>
      <p:pic>
        <p:nvPicPr>
          <p:cNvPr id="4" name="Graphic 3" descr="Bullseye with solid fill">
            <a:extLst>
              <a:ext uri="{FF2B5EF4-FFF2-40B4-BE49-F238E27FC236}">
                <a16:creationId xmlns:a16="http://schemas.microsoft.com/office/drawing/2014/main" id="{E8F4BB1C-C0D0-4B1A-90DA-92B9EE101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151417"/>
            <a:ext cx="1382486" cy="1295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1D270-2BDE-4006-90D1-876E0257B59B}"/>
              </a:ext>
            </a:extLst>
          </p:cNvPr>
          <p:cNvSpPr txBox="1"/>
          <p:nvPr/>
        </p:nvSpPr>
        <p:spPr>
          <a:xfrm>
            <a:off x="613896" y="2736051"/>
            <a:ext cx="239962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>
              <a:solidFill>
                <a:srgbClr val="001134"/>
              </a:solidFill>
              <a:effectLst/>
              <a:latin typeface="+mj-lt"/>
            </a:endParaRPr>
          </a:p>
        </p:txBody>
      </p:sp>
      <p:pic>
        <p:nvPicPr>
          <p:cNvPr id="6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8D3893-1BA5-B061-8C24-8C60946E139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C8BF64D-C3EC-DEFA-504E-8038AA9F3456}"/>
              </a:ext>
            </a:extLst>
          </p:cNvPr>
          <p:cNvSpPr/>
          <p:nvPr/>
        </p:nvSpPr>
        <p:spPr>
          <a:xfrm>
            <a:off x="930348" y="1786270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29D37-11AB-3239-DBC1-E2BF07A5F3C0}"/>
              </a:ext>
            </a:extLst>
          </p:cNvPr>
          <p:cNvSpPr txBox="1"/>
          <p:nvPr/>
        </p:nvSpPr>
        <p:spPr>
          <a:xfrm>
            <a:off x="1142989" y="2631295"/>
            <a:ext cx="2908029" cy="2545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Supply a pool of candidates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Deliver relevant workforce training (soft skills and technical skills) that maps to required related instruction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B7314-8295-F7C2-B1A3-B1FC4FE408EF}"/>
              </a:ext>
            </a:extLst>
          </p:cNvPr>
          <p:cNvSpPr txBox="1"/>
          <p:nvPr/>
        </p:nvSpPr>
        <p:spPr>
          <a:xfrm>
            <a:off x="1142990" y="1954749"/>
            <a:ext cx="2678146" cy="40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 Employers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AA03A5F-2144-6CF1-0FAD-E33927FC9DA9}"/>
              </a:ext>
            </a:extLst>
          </p:cNvPr>
          <p:cNvSpPr/>
          <p:nvPr/>
        </p:nvSpPr>
        <p:spPr>
          <a:xfrm>
            <a:off x="4476303" y="1786270"/>
            <a:ext cx="3333314" cy="3916523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4E10F-4A0A-99D9-F976-BFEE7B6FC0BE}"/>
              </a:ext>
            </a:extLst>
          </p:cNvPr>
          <p:cNvSpPr txBox="1"/>
          <p:nvPr/>
        </p:nvSpPr>
        <p:spPr>
          <a:xfrm>
            <a:off x="4688944" y="2631295"/>
            <a:ext cx="2908029" cy="285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Design on-ramp to accelerate entry</a:t>
            </a:r>
            <a:endParaRPr lang="en-US" sz="18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Leverage students’ instruction and experience to achieve multiple outcomes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Provide training and instruction for in-demand careers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5EA82-3A21-FCD4-4B6E-2EE7B6915BDB}"/>
              </a:ext>
            </a:extLst>
          </p:cNvPr>
          <p:cNvSpPr txBox="1"/>
          <p:nvPr/>
        </p:nvSpPr>
        <p:spPr>
          <a:xfrm>
            <a:off x="4688945" y="1954749"/>
            <a:ext cx="3120669" cy="40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Create Student Pathways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B20D0F3-8C3A-1F38-1DAA-7123BA2DAC45}"/>
              </a:ext>
            </a:extLst>
          </p:cNvPr>
          <p:cNvSpPr/>
          <p:nvPr/>
        </p:nvSpPr>
        <p:spPr>
          <a:xfrm>
            <a:off x="8022258" y="1818216"/>
            <a:ext cx="3333314" cy="3916523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F05DB3-6022-8E9D-ADCF-FE5C4BEA2300}"/>
              </a:ext>
            </a:extLst>
          </p:cNvPr>
          <p:cNvSpPr txBox="1"/>
          <p:nvPr/>
        </p:nvSpPr>
        <p:spPr>
          <a:xfrm>
            <a:off x="8234899" y="2663241"/>
            <a:ext cx="2908029" cy="2545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Recruit program candidates (adults)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Access funding for training costs (ITA)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Access supportive services for WIOA-eligible students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BC5EC4-54A2-F86D-D591-BFA454884BFC}"/>
              </a:ext>
            </a:extLst>
          </p:cNvPr>
          <p:cNvSpPr txBox="1"/>
          <p:nvPr/>
        </p:nvSpPr>
        <p:spPr>
          <a:xfrm>
            <a:off x="8234900" y="1986695"/>
            <a:ext cx="3120669" cy="40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Collaborate with Workforce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00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56E17-26BF-7795-619D-8A0795C5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03" y="2242202"/>
            <a:ext cx="5763352" cy="376853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926146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Getting Started: System Connection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CD592-BDB3-7BA7-1393-5FCF81415012}"/>
              </a:ext>
            </a:extLst>
          </p:cNvPr>
          <p:cNvSpPr txBox="1"/>
          <p:nvPr/>
        </p:nvSpPr>
        <p:spPr>
          <a:xfrm>
            <a:off x="3178629" y="1470354"/>
            <a:ext cx="913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Identify local RA sponsors with programs aligned with your programming</a:t>
            </a:r>
          </a:p>
        </p:txBody>
      </p:sp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A658074-C97D-2A3F-21B4-7453BBA2B705}"/>
              </a:ext>
            </a:extLst>
          </p:cNvPr>
          <p:cNvSpPr txBox="1"/>
          <p:nvPr/>
        </p:nvSpPr>
        <p:spPr>
          <a:xfrm>
            <a:off x="3178629" y="6156250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https://www.apprenticeship.gov/about-us/state-offices</a:t>
            </a:r>
          </a:p>
        </p:txBody>
      </p:sp>
    </p:spTree>
    <p:extLst>
      <p:ext uri="{BB962C8B-B14F-4D97-AF65-F5344CB8AC3E}">
        <p14:creationId xmlns:p14="http://schemas.microsoft.com/office/powerpoint/2010/main" val="3309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882831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Employer Talk: Quals and Entry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3" y="2141311"/>
            <a:ext cx="26277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RAPs have Minimum Qualifications and Selection Procedures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Show: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What applicants will need/be able to pass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Prospective talent pool sources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be used for students’ RAP application work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help with pre-app program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77C9E-54FB-FDF3-B16A-2E1908EE1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87" y="3639318"/>
            <a:ext cx="5506218" cy="2667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88D8A-633E-0A12-87D8-41EB1F741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863" y="998286"/>
            <a:ext cx="5341867" cy="249975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08A2B3-8468-A0A9-78ED-0E76788B9723}"/>
              </a:ext>
            </a:extLst>
          </p:cNvPr>
          <p:cNvSpPr/>
          <p:nvPr/>
        </p:nvSpPr>
        <p:spPr>
          <a:xfrm>
            <a:off x="2963784" y="4695509"/>
            <a:ext cx="2448903" cy="1689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A80F0E-C7C7-D7F0-B18C-5A6318501F40}"/>
              </a:ext>
            </a:extLst>
          </p:cNvPr>
          <p:cNvSpPr/>
          <p:nvPr/>
        </p:nvSpPr>
        <p:spPr>
          <a:xfrm>
            <a:off x="3178629" y="3344548"/>
            <a:ext cx="2775604" cy="1534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882831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Employer Talk: Standards Review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E38375A-C48C-F6E6-E0CB-5F020F186F7D}"/>
              </a:ext>
            </a:extLst>
          </p:cNvPr>
          <p:cNvSpPr/>
          <p:nvPr/>
        </p:nvSpPr>
        <p:spPr>
          <a:xfrm>
            <a:off x="930348" y="1786270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37B59-54B6-EDE9-21A2-4175E50E2076}"/>
              </a:ext>
            </a:extLst>
          </p:cNvPr>
          <p:cNvSpPr txBox="1"/>
          <p:nvPr/>
        </p:nvSpPr>
        <p:spPr>
          <a:xfrm>
            <a:off x="1142989" y="2631295"/>
            <a:ext cx="2908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Minimum qualifications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Selection procedures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Ideal core knowledge (RI)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Ideal basic foundational skills (OJL)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D873D-637B-6057-3303-AFC257219BFA}"/>
              </a:ext>
            </a:extLst>
          </p:cNvPr>
          <p:cNvSpPr txBox="1"/>
          <p:nvPr/>
        </p:nvSpPr>
        <p:spPr>
          <a:xfrm>
            <a:off x="1142990" y="1954749"/>
            <a:ext cx="29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Discuss Program Standards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10748F-F4DB-91A8-6142-098291A4718C}"/>
              </a:ext>
            </a:extLst>
          </p:cNvPr>
          <p:cNvGrpSpPr/>
          <p:nvPr/>
        </p:nvGrpSpPr>
        <p:grpSpPr>
          <a:xfrm>
            <a:off x="8096208" y="1786269"/>
            <a:ext cx="3333314" cy="3916523"/>
            <a:chOff x="4959603" y="1773515"/>
            <a:chExt cx="3333314" cy="3916523"/>
          </a:xfrm>
        </p:grpSpPr>
        <p:sp>
          <p:nvSpPr>
            <p:cNvPr id="8" name="Speech Bubble: Rectangle 7">
              <a:extLst>
                <a:ext uri="{FF2B5EF4-FFF2-40B4-BE49-F238E27FC236}">
                  <a16:creationId xmlns:a16="http://schemas.microsoft.com/office/drawing/2014/main" id="{E2534FAC-7C22-8972-52A1-5813F9861BAC}"/>
                </a:ext>
              </a:extLst>
            </p:cNvPr>
            <p:cNvSpPr/>
            <p:nvPr/>
          </p:nvSpPr>
          <p:spPr>
            <a:xfrm>
              <a:off x="4959603" y="1773515"/>
              <a:ext cx="3333314" cy="3916523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3DE3E-DD8E-05DE-C15D-6CCC369A1AF2}"/>
                </a:ext>
              </a:extLst>
            </p:cNvPr>
            <p:cNvSpPr txBox="1"/>
            <p:nvPr/>
          </p:nvSpPr>
          <p:spPr>
            <a:xfrm>
              <a:off x="5172244" y="2618540"/>
              <a:ext cx="290802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1800" dirty="0">
                  <a:solidFill>
                    <a:schemeClr val="bg1"/>
                  </a:solidFill>
                  <a:ea typeface="+mn-lt"/>
                  <a:cs typeface="+mn-lt"/>
                </a:rPr>
                <a:t>Evaluate current program for alignment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dirty="0">
                  <a:solidFill>
                    <a:schemeClr val="bg1"/>
                  </a:solidFill>
                  <a:ea typeface="+mn-lt"/>
                  <a:cs typeface="+mn-lt"/>
                </a:rPr>
                <a:t>curriculum for RI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dirty="0">
                  <a:solidFill>
                    <a:schemeClr val="bg1"/>
                  </a:solidFill>
                  <a:ea typeface="+mn-lt"/>
                  <a:cs typeface="+mn-lt"/>
                </a:rPr>
                <a:t>Lab work, WBL for OJL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dirty="0">
                  <a:solidFill>
                    <a:schemeClr val="bg1"/>
                  </a:solidFill>
                  <a:ea typeface="+mn-lt"/>
                  <a:cs typeface="+mn-lt"/>
                </a:rPr>
                <a:t>Hours (for TB programs) or competencies (for HY/CB programs)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181F2A-3C94-4401-B97D-A593686955C0}"/>
                </a:ext>
              </a:extLst>
            </p:cNvPr>
            <p:cNvSpPr txBox="1"/>
            <p:nvPr/>
          </p:nvSpPr>
          <p:spPr>
            <a:xfrm>
              <a:off x="5172245" y="1941994"/>
              <a:ext cx="267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Mapping to Program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732B760-66E0-B2DA-51A3-77CE033C0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367" y="1385090"/>
            <a:ext cx="3773973" cy="44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045E46D-1F04-4107-BECA-FC2F92C181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045E46D-1F04-4107-BECA-FC2F92C18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00A33B9-34A1-455E-95A5-8436680733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>
              <a:latin typeface="Franklin Gothic Medium" panose="020B0603020102020204" pitchFamily="34" charset="0"/>
              <a:ea typeface="+mj-ea"/>
              <a:cs typeface="+mj-cs"/>
              <a:sym typeface="Franklin Gothic Medium" panose="020B06030201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3BDE4C8-B3EE-463D-A862-A670713BB8E0}"/>
              </a:ext>
            </a:extLst>
          </p:cNvPr>
          <p:cNvSpPr txBox="1">
            <a:spLocks/>
          </p:cNvSpPr>
          <p:nvPr/>
        </p:nvSpPr>
        <p:spPr>
          <a:xfrm>
            <a:off x="3309258" y="1660123"/>
            <a:ext cx="8240485" cy="46002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"/>
              </a:spcAft>
              <a:buNone/>
            </a:pPr>
            <a:r>
              <a:rPr lang="en-US" sz="3200" b="1" dirty="0">
                <a:latin typeface="Franklin Gothic Book"/>
                <a:ea typeface="Lato"/>
                <a:cs typeface="Lato"/>
                <a:sym typeface="Lato"/>
              </a:rPr>
              <a:t>Mission: Scale partnerships</a:t>
            </a:r>
            <a:r>
              <a:rPr lang="en-US" sz="3200" dirty="0">
                <a:latin typeface="Franklin Gothic Book"/>
                <a:ea typeface="Lato"/>
                <a:cs typeface="Lato"/>
                <a:sym typeface="Lato"/>
              </a:rPr>
              <a:t> to </a:t>
            </a:r>
            <a:r>
              <a:rPr lang="en-US" sz="3200" dirty="0">
                <a:ea typeface="+mn-lt"/>
                <a:cs typeface="+mn-lt"/>
                <a:sym typeface="Lato"/>
              </a:rPr>
              <a:t>accelerate adoption of Registered Apprenticeship (RA) and </a:t>
            </a:r>
            <a:r>
              <a:rPr lang="en-US" sz="3200" b="1" dirty="0">
                <a:ea typeface="+mn-lt"/>
                <a:cs typeface="+mn-lt"/>
                <a:sym typeface="Lato"/>
              </a:rPr>
              <a:t>improve RA </a:t>
            </a:r>
            <a:r>
              <a:rPr lang="en-US" sz="3200" b="1" dirty="0">
                <a:latin typeface="Franklin Gothic Book"/>
                <a:ea typeface="Lato"/>
                <a:cs typeface="Lato"/>
                <a:sym typeface="Lato"/>
              </a:rPr>
              <a:t>alignment</a:t>
            </a:r>
            <a:r>
              <a:rPr lang="en-US" sz="3200" dirty="0">
                <a:latin typeface="Franklin Gothic Book"/>
                <a:ea typeface="Lato"/>
                <a:cs typeface="Lato"/>
                <a:sym typeface="Lato"/>
              </a:rPr>
              <a:t> with our nation's workforce and education systems </a:t>
            </a:r>
            <a:endParaRPr lang="en-US" sz="3200" dirty="0">
              <a:latin typeface="Franklin Gothic Book"/>
              <a:ea typeface="Lato"/>
              <a:cs typeface="Lato"/>
            </a:endParaRPr>
          </a:p>
          <a:p>
            <a:pPr marL="0" indent="0">
              <a:buNone/>
            </a:pPr>
            <a:endParaRPr lang="en-US" sz="3200" dirty="0">
              <a:latin typeface="Franklin Gothic Book"/>
              <a:ea typeface="Lato"/>
              <a:cs typeface="Lato"/>
            </a:endParaRPr>
          </a:p>
          <a:p>
            <a:pPr marL="0" indent="0">
              <a:buFontTx/>
              <a:buNone/>
            </a:pPr>
            <a:endParaRPr lang="en-US" sz="3200" dirty="0">
              <a:solidFill>
                <a:schemeClr val="tx2"/>
              </a:solidFill>
              <a:latin typeface="Franklin Gothic Book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26A02-A0BD-4E1D-868E-E5C7EE76A662}"/>
              </a:ext>
            </a:extLst>
          </p:cNvPr>
          <p:cNvCxnSpPr/>
          <p:nvPr/>
        </p:nvCxnSpPr>
        <p:spPr>
          <a:xfrm>
            <a:off x="3057247" y="1772364"/>
            <a:ext cx="0" cy="4042210"/>
          </a:xfrm>
          <a:prstGeom prst="line">
            <a:avLst/>
          </a:prstGeom>
          <a:ln w="38100">
            <a:solidFill>
              <a:srgbClr val="E1D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B63CD1-42FA-447F-93CF-26EB3DBC5AA6}"/>
              </a:ext>
            </a:extLst>
          </p:cNvPr>
          <p:cNvSpPr txBox="1">
            <a:spLocks/>
          </p:cNvSpPr>
          <p:nvPr/>
        </p:nvSpPr>
        <p:spPr>
          <a:xfrm>
            <a:off x="3178629" y="255140"/>
            <a:ext cx="8523514" cy="1517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4400" dirty="0">
                <a:solidFill>
                  <a:srgbClr val="00005F"/>
                </a:solidFill>
              </a:rPr>
              <a:t>USDOL Center of Excellence</a:t>
            </a:r>
            <a:endParaRPr lang="en-US" dirty="0"/>
          </a:p>
        </p:txBody>
      </p:sp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A4E9DC1C-BD6C-4C42-993C-AB19946FA7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9085" y="213560"/>
            <a:ext cx="1382486" cy="1382486"/>
          </a:xfrm>
          <a:prstGeom prst="rect">
            <a:avLst/>
          </a:prstGeom>
        </p:spPr>
      </p:pic>
      <p:pic>
        <p:nvPicPr>
          <p:cNvPr id="13" name="Google Shape;255;p36">
            <a:extLst>
              <a:ext uri="{FF2B5EF4-FFF2-40B4-BE49-F238E27FC236}">
                <a16:creationId xmlns:a16="http://schemas.microsoft.com/office/drawing/2014/main" id="{E68DE04D-F1B3-4336-8F31-9910605CEF70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4529EBF-67C7-1A72-AE01-B00C42E292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9" y="2507587"/>
            <a:ext cx="1853876" cy="184404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A7E3B7A-ACC8-C82A-F44C-4A0E3E8B98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2244" y="6110306"/>
            <a:ext cx="1062600" cy="397731"/>
          </a:xfrm>
          <a:prstGeom prst="rect">
            <a:avLst/>
          </a:prstGeom>
        </p:spPr>
      </p:pic>
      <p:pic>
        <p:nvPicPr>
          <p:cNvPr id="6" name="Picture 7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7E78505F-70D8-E983-C7AF-DB021E4791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0604" y="6095915"/>
            <a:ext cx="1597083" cy="386728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A7C704E-8F1B-7F24-A686-C9F4C0B99C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94961" y="6198299"/>
            <a:ext cx="1315940" cy="284344"/>
          </a:xfrm>
          <a:prstGeom prst="rect">
            <a:avLst/>
          </a:prstGeom>
        </p:spPr>
      </p:pic>
      <p:pic>
        <p:nvPicPr>
          <p:cNvPr id="12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30A8A0F-E8B0-FDF7-263E-FD8D3D01D2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4249" y="6146245"/>
            <a:ext cx="1551009" cy="33639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EB596F6F-6F46-6734-F2FA-D212D7408BF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27390" y="6099097"/>
            <a:ext cx="3061829" cy="383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51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882831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Employer Talk: OJL Mapping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590E02-8A10-3FE7-48A8-2F6939704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628" y="1181099"/>
            <a:ext cx="4223655" cy="5299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AA775D-349F-71A4-77A9-B8A0058A7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786" y="1410587"/>
            <a:ext cx="3730888" cy="49828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3" y="2141311"/>
            <a:ext cx="26277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RAPs have Work Process (OJL) Outlines</a:t>
            </a:r>
          </a:p>
          <a:p>
            <a:pPr marL="285750" indent="-285750">
              <a:buFontTx/>
              <a:buChar char="-"/>
            </a:pPr>
            <a:r>
              <a:rPr lang="en-US" dirty="0"/>
              <a:t>Show model: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Time-based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Hybrid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Competency-based</a:t>
            </a:r>
          </a:p>
          <a:p>
            <a:pPr marL="285750" indent="-285750">
              <a:buFontTx/>
              <a:buChar char="-"/>
            </a:pPr>
            <a:r>
              <a:rPr lang="en-US" dirty="0"/>
              <a:t>Show core skills required for RAP – can map to CTE lab work, WBL</a:t>
            </a:r>
          </a:p>
        </p:txBody>
      </p:sp>
    </p:spTree>
    <p:extLst>
      <p:ext uri="{BB962C8B-B14F-4D97-AF65-F5344CB8AC3E}">
        <p14:creationId xmlns:p14="http://schemas.microsoft.com/office/powerpoint/2010/main" val="365233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882831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Employer Talk: RI Mapping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2" y="2141311"/>
            <a:ext cx="3563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RAPs have RI Outlines</a:t>
            </a:r>
          </a:p>
          <a:p>
            <a:pPr marL="285750" indent="-285750">
              <a:buFontTx/>
              <a:buChar char="-"/>
            </a:pPr>
            <a:r>
              <a:rPr lang="en-US" dirty="0"/>
              <a:t>Min. 144 hours/</a:t>
            </a:r>
            <a:r>
              <a:rPr lang="en-US" dirty="0" err="1"/>
              <a:t>yr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Show: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Core technical instruction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Employability instruction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be mapped to CTE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F5D95-FD23-A10E-7BC5-FB5FAE35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278" y="1134294"/>
            <a:ext cx="4417395" cy="535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8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882831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Employer Talk: CPE/CPL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56AA4-26E9-8734-A2C6-B2F5D9D117A4}"/>
              </a:ext>
            </a:extLst>
          </p:cNvPr>
          <p:cNvSpPr txBox="1"/>
          <p:nvPr/>
        </p:nvSpPr>
        <p:spPr>
          <a:xfrm>
            <a:off x="445092" y="2141311"/>
            <a:ext cx="2351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Provide Employer Partner with CPE/CPL Tool</a:t>
            </a:r>
          </a:p>
          <a:p>
            <a:pPr marL="285750" indent="-285750">
              <a:buFontTx/>
              <a:buChar char="-"/>
            </a:pPr>
            <a:r>
              <a:rPr lang="en-US" dirty="0"/>
              <a:t>Maximizes students’ pre-apprenticeship program investment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Accelerates apprentice program completion timeframe</a:t>
            </a: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63F74-8C2F-7DD8-625B-770E4FE61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629" y="1506435"/>
            <a:ext cx="7517646" cy="44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882831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Next Step: Partnership Work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E38375A-C48C-F6E6-E0CB-5F020F186F7D}"/>
              </a:ext>
            </a:extLst>
          </p:cNvPr>
          <p:cNvSpPr/>
          <p:nvPr/>
        </p:nvSpPr>
        <p:spPr>
          <a:xfrm>
            <a:off x="3320386" y="1506435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37B59-54B6-EDE9-21A2-4175E50E2076}"/>
              </a:ext>
            </a:extLst>
          </p:cNvPr>
          <p:cNvSpPr txBox="1"/>
          <p:nvPr/>
        </p:nvSpPr>
        <p:spPr>
          <a:xfrm>
            <a:off x="3533027" y="2351460"/>
            <a:ext cx="2908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Identify employer-based options for pre-RA to RA entry process (i.e. job shadowing,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Co-design program application and referral process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D873D-637B-6057-3303-AFC257219BFA}"/>
              </a:ext>
            </a:extLst>
          </p:cNvPr>
          <p:cNvSpPr txBox="1"/>
          <p:nvPr/>
        </p:nvSpPr>
        <p:spPr>
          <a:xfrm>
            <a:off x="3533028" y="1674914"/>
            <a:ext cx="312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Collaborating with Employer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7A8AB96-933D-41B4-4956-08AAD8AAEC1D}"/>
              </a:ext>
            </a:extLst>
          </p:cNvPr>
          <p:cNvSpPr/>
          <p:nvPr/>
        </p:nvSpPr>
        <p:spPr>
          <a:xfrm>
            <a:off x="7928340" y="1506435"/>
            <a:ext cx="3333314" cy="39165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2EF5F-6A37-30F9-EDC0-B247E2265501}"/>
              </a:ext>
            </a:extLst>
          </p:cNvPr>
          <p:cNvSpPr txBox="1"/>
          <p:nvPr/>
        </p:nvSpPr>
        <p:spPr>
          <a:xfrm>
            <a:off x="8140981" y="2351460"/>
            <a:ext cx="2908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Identify potential support services for pre-apprentices to facilitate completion (i.e. transportation, equipment, etc.)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77ADA-7326-BCD3-7921-E17E4FE06D69}"/>
              </a:ext>
            </a:extLst>
          </p:cNvPr>
          <p:cNvSpPr txBox="1"/>
          <p:nvPr/>
        </p:nvSpPr>
        <p:spPr>
          <a:xfrm>
            <a:off x="8140982" y="1674914"/>
            <a:ext cx="267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with Workforce</a:t>
            </a:r>
          </a:p>
        </p:txBody>
      </p:sp>
    </p:spTree>
    <p:extLst>
      <p:ext uri="{BB962C8B-B14F-4D97-AF65-F5344CB8AC3E}">
        <p14:creationId xmlns:p14="http://schemas.microsoft.com/office/powerpoint/2010/main" val="4684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490137"/>
            <a:ext cx="8828314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Go To Market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C9BFA-88F3-4945-870A-A26B73BDE355}"/>
              </a:ext>
            </a:extLst>
          </p:cNvPr>
          <p:cNvSpPr txBox="1"/>
          <p:nvPr/>
        </p:nvSpPr>
        <p:spPr>
          <a:xfrm>
            <a:off x="1355270" y="2362199"/>
            <a:ext cx="4925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844550">
              <a:spcBef>
                <a:spcPct val="0"/>
              </a:spcBef>
              <a:spcAft>
                <a:spcPct val="350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endParaRPr lang="en-US">
              <a:solidFill>
                <a:srgbClr val="001134"/>
              </a:solidFill>
              <a:latin typeface="+mj-l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CD592-BDB3-7BA7-1393-5FCF81415012}"/>
              </a:ext>
            </a:extLst>
          </p:cNvPr>
          <p:cNvSpPr txBox="1"/>
          <p:nvPr/>
        </p:nvSpPr>
        <p:spPr>
          <a:xfrm>
            <a:off x="3178629" y="1324416"/>
            <a:ext cx="81153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Employers want to know that successful program completers: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Will have relevant foundational skills (experience can be applied toward OJL requirement through credit for prior experience)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Will have relevant technical knowledge (coursework can be applied to RTI requirement through CPL)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have successfully earned related credential/certification – or are equipped and eligible to test out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meet minimum qualifications 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may be eligible for continued workforce supportive services during RAP</a:t>
            </a:r>
          </a:p>
          <a:p>
            <a:endParaRPr lang="en-US" dirty="0"/>
          </a:p>
          <a:p>
            <a:br>
              <a:rPr lang="en-US" b="1" dirty="0"/>
            </a:br>
            <a:r>
              <a:rPr lang="en-US" sz="2200" b="1" i="1" dirty="0"/>
              <a:t>Goal:</a:t>
            </a:r>
            <a:r>
              <a:rPr lang="en-US" sz="2200" i="1" dirty="0"/>
              <a:t> Direct entry agreement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35BA2540-1859-764C-8FEC-ED69F1FE69FB}"/>
              </a:ext>
            </a:extLst>
          </p:cNvPr>
          <p:cNvSpPr/>
          <p:nvPr/>
        </p:nvSpPr>
        <p:spPr>
          <a:xfrm>
            <a:off x="2360428" y="5550195"/>
            <a:ext cx="818201" cy="75755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59A2F-9A1F-4F09-87DA-B5644D43C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629" y="385805"/>
            <a:ext cx="9013371" cy="1016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4400" dirty="0">
                <a:solidFill>
                  <a:srgbClr val="00005F"/>
                </a:solidFill>
                <a:latin typeface="+mj-lt"/>
              </a:rPr>
              <a:t>Thank You</a:t>
            </a:r>
            <a:endParaRPr lang="en-US" dirty="0"/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9532425D-D301-4B4E-BCF1-CB776155A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499" y="212271"/>
            <a:ext cx="1104901" cy="1104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F466C-A5BB-4D88-B064-D47683B8A31E}"/>
              </a:ext>
            </a:extLst>
          </p:cNvPr>
          <p:cNvSpPr txBox="1"/>
          <p:nvPr/>
        </p:nvSpPr>
        <p:spPr>
          <a:xfrm>
            <a:off x="2008416" y="2906485"/>
            <a:ext cx="37610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CCB733"/>
              </a:buClr>
              <a:buFont typeface="Wingdings" panose="05000000000000000000" pitchFamily="2" charset="2"/>
              <a:buChar char="§"/>
            </a:pPr>
            <a:endParaRPr lang="en-US" sz="1800" kern="1200">
              <a:solidFill>
                <a:srgbClr val="001134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C8A32D-9B63-C94E-EBE2-27D96C2AC85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C52309-5CA8-4427-98D5-D1042D311034}"/>
              </a:ext>
            </a:extLst>
          </p:cNvPr>
          <p:cNvSpPr txBox="1"/>
          <p:nvPr/>
        </p:nvSpPr>
        <p:spPr>
          <a:xfrm>
            <a:off x="4394514" y="1625216"/>
            <a:ext cx="6332761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Franklin Gothic Medium"/>
                <a:ea typeface="Lato"/>
                <a:cs typeface="Lato"/>
              </a:rPr>
              <a:t>Katie Adams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Lato"/>
                <a:cs typeface="Lato"/>
              </a:rPr>
              <a:t>Senior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00"/>
                </a:solidFill>
                <a:latin typeface="Franklin Gothic Medium" panose="020B0603020102020204"/>
                <a:ea typeface="Lato"/>
                <a:cs typeface="Lato"/>
                <a:hlinkClick r:id="rId7"/>
              </a:rPr>
              <a:t>katie.adams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Lato"/>
                <a:cs typeface="Lato"/>
                <a:hlinkClick r:id="rId7"/>
              </a:rPr>
              <a:t>@safalpartners.com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latin typeface="Franklin Gothic Medium"/>
              <a:ea typeface="Lato"/>
              <a:cs typeface="La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C32197-863D-4FFD-BAD9-6E6FF4246441}"/>
              </a:ext>
            </a:extLst>
          </p:cNvPr>
          <p:cNvSpPr/>
          <p:nvPr/>
        </p:nvSpPr>
        <p:spPr>
          <a:xfrm>
            <a:off x="10841072" y="188001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83D70B-E706-64FD-2A72-93BD7F41A7FC}"/>
              </a:ext>
            </a:extLst>
          </p:cNvPr>
          <p:cNvGrpSpPr/>
          <p:nvPr/>
        </p:nvGrpSpPr>
        <p:grpSpPr>
          <a:xfrm>
            <a:off x="9115189" y="4128281"/>
            <a:ext cx="1717557" cy="1580239"/>
            <a:chOff x="9357361" y="3233670"/>
            <a:chExt cx="2115170" cy="21038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B57A99-6D1A-932C-B83A-794C67617903}"/>
                </a:ext>
              </a:extLst>
            </p:cNvPr>
            <p:cNvSpPr/>
            <p:nvPr/>
          </p:nvSpPr>
          <p:spPr>
            <a:xfrm>
              <a:off x="9357361" y="3233670"/>
              <a:ext cx="2115170" cy="210387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30FD05C9-836A-8F15-6120-767DC825F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72952" y="3346168"/>
              <a:ext cx="1869692" cy="183711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873A1A-9F78-BE34-6CAF-7359A0A99487}"/>
              </a:ext>
            </a:extLst>
          </p:cNvPr>
          <p:cNvSpPr txBox="1"/>
          <p:nvPr/>
        </p:nvSpPr>
        <p:spPr>
          <a:xfrm>
            <a:off x="5126616" y="3948905"/>
            <a:ext cx="397696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Connect with the Center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 https://dolcoe.safalapps.com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u="sng" dirty="0"/>
              <a:t>Become a Partner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Open your camera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Scan QR code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7951B3-1EDA-4BED-6BB7-2E44FC68D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5209" y="1712007"/>
            <a:ext cx="2627485" cy="2758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85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045E46D-1F04-4107-BECA-FC2F92C181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045E46D-1F04-4107-BECA-FC2F92C18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00A33B9-34A1-455E-95A5-8436680733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>
              <a:latin typeface="Franklin Gothic Medium" panose="020B0603020102020204" pitchFamily="34" charset="0"/>
              <a:ea typeface="+mj-ea"/>
              <a:cs typeface="+mj-cs"/>
              <a:sym typeface="Franklin Gothic Medium" panose="020B06030201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3BDE4C8-B3EE-463D-A862-A670713BB8E0}"/>
              </a:ext>
            </a:extLst>
          </p:cNvPr>
          <p:cNvSpPr txBox="1">
            <a:spLocks/>
          </p:cNvSpPr>
          <p:nvPr/>
        </p:nvSpPr>
        <p:spPr>
          <a:xfrm>
            <a:off x="3297163" y="1514980"/>
            <a:ext cx="8240485" cy="4817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3255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400" dirty="0">
                <a:solidFill>
                  <a:srgbClr val="00005F"/>
                </a:solidFill>
                <a:ea typeface="+mn-lt"/>
                <a:cs typeface="+mn-lt"/>
              </a:rPr>
              <a:t>Provide technical assistance (TA) on a national scale to:</a:t>
            </a:r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 dirty="0">
                <a:solidFill>
                  <a:srgbClr val="00005F"/>
                </a:solidFill>
                <a:ea typeface="Lato"/>
                <a:cs typeface="Lato"/>
              </a:rPr>
              <a:t>RA program sponsors </a:t>
            </a:r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 dirty="0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State and local workforce boards and American Job Center (AJC) programs and operators</a:t>
            </a:r>
            <a:endParaRPr lang="en-US" sz="1200" dirty="0"/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 dirty="0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K-12, college and university AE and Career and Technical Education programs</a:t>
            </a:r>
          </a:p>
          <a:p>
            <a:pPr marL="1100455" lvl="1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000" dirty="0">
                <a:solidFill>
                  <a:srgbClr val="00005F"/>
                </a:solidFill>
                <a:latin typeface="Franklin Gothic Book"/>
                <a:ea typeface="Lato"/>
                <a:cs typeface="Lato"/>
              </a:rPr>
              <a:t>State and federal policymakers</a:t>
            </a:r>
            <a:endParaRPr lang="en-US" sz="2400" dirty="0">
              <a:ea typeface="+mn-lt"/>
              <a:cs typeface="+mn-lt"/>
            </a:endParaRPr>
          </a:p>
          <a:p>
            <a:pPr marL="643255" indent="-457200">
              <a:spcBef>
                <a:spcPts val="1333"/>
              </a:spcBef>
              <a:buFont typeface="Wingdings,Sans-Serif"/>
              <a:buChar char="§"/>
            </a:pPr>
            <a:r>
              <a:rPr lang="en-US" sz="2400" dirty="0">
                <a:solidFill>
                  <a:srgbClr val="00005F"/>
                </a:solidFill>
                <a:ea typeface="+mn-lt"/>
                <a:cs typeface="+mn-lt"/>
              </a:rPr>
              <a:t>Engage and build partnership with and between essential RA stakeholders </a:t>
            </a:r>
            <a:endParaRPr lang="en-US" sz="2400" dirty="0">
              <a:ea typeface="+mn-lt"/>
              <a:cs typeface="+mn-lt"/>
            </a:endParaRPr>
          </a:p>
          <a:p>
            <a:pPr marL="643255" indent="-457200">
              <a:spcBef>
                <a:spcPts val="1333"/>
              </a:spcBef>
              <a:spcAft>
                <a:spcPts val="1333"/>
              </a:spcAft>
              <a:buFont typeface="Wingdings,Sans-Serif"/>
              <a:buChar char="§"/>
            </a:pPr>
            <a:r>
              <a:rPr lang="en-US" sz="2400" dirty="0">
                <a:solidFill>
                  <a:srgbClr val="00005F"/>
                </a:solidFill>
                <a:ea typeface="+mn-lt"/>
                <a:cs typeface="+mn-lt"/>
              </a:rPr>
              <a:t>Coordinate with federal and state investments</a:t>
            </a:r>
            <a:endParaRPr lang="en-US" sz="2400" dirty="0">
              <a:ea typeface="+mn-lt"/>
              <a:cs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26A02-A0BD-4E1D-868E-E5C7EE76A662}"/>
              </a:ext>
            </a:extLst>
          </p:cNvPr>
          <p:cNvCxnSpPr/>
          <p:nvPr/>
        </p:nvCxnSpPr>
        <p:spPr>
          <a:xfrm>
            <a:off x="3057247" y="1772364"/>
            <a:ext cx="0" cy="4042210"/>
          </a:xfrm>
          <a:prstGeom prst="line">
            <a:avLst/>
          </a:prstGeom>
          <a:ln w="38100">
            <a:solidFill>
              <a:srgbClr val="E1D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B63CD1-42FA-447F-93CF-26EB3DBC5AA6}"/>
              </a:ext>
            </a:extLst>
          </p:cNvPr>
          <p:cNvSpPr txBox="1">
            <a:spLocks/>
          </p:cNvSpPr>
          <p:nvPr/>
        </p:nvSpPr>
        <p:spPr>
          <a:xfrm>
            <a:off x="3178629" y="255140"/>
            <a:ext cx="8862180" cy="101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en-US" sz="4400" dirty="0">
                <a:solidFill>
                  <a:srgbClr val="00005F"/>
                </a:solidFill>
              </a:rPr>
              <a:t>Our Work – Three Strategies</a:t>
            </a:r>
          </a:p>
        </p:txBody>
      </p:sp>
      <p:pic>
        <p:nvPicPr>
          <p:cNvPr id="5" name="Graphic 4" descr="Target with solid fill">
            <a:extLst>
              <a:ext uri="{FF2B5EF4-FFF2-40B4-BE49-F238E27FC236}">
                <a16:creationId xmlns:a16="http://schemas.microsoft.com/office/drawing/2014/main" id="{A4E9DC1C-BD6C-4C42-993C-AB19946FA7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9085" y="213560"/>
            <a:ext cx="1382486" cy="1382486"/>
          </a:xfrm>
          <a:prstGeom prst="rect">
            <a:avLst/>
          </a:prstGeom>
        </p:spPr>
      </p:pic>
      <p:pic>
        <p:nvPicPr>
          <p:cNvPr id="2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D8D53F-562F-9448-C7C6-0CCCCEA74D21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27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39BE-3BB4-3C4E-BF53-644115DB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Apprenticeship: Why and What</a:t>
            </a:r>
          </a:p>
        </p:txBody>
      </p:sp>
    </p:spTree>
    <p:extLst>
      <p:ext uri="{BB962C8B-B14F-4D97-AF65-F5344CB8AC3E}">
        <p14:creationId xmlns:p14="http://schemas.microsoft.com/office/powerpoint/2010/main" val="31989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480" y="617027"/>
            <a:ext cx="8602463" cy="8876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Understanding Apprenticeship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C27F13-456E-4936-B4DA-DACBB67EABA0}"/>
              </a:ext>
            </a:extLst>
          </p:cNvPr>
          <p:cNvSpPr txBox="1">
            <a:spLocks/>
          </p:cNvSpPr>
          <p:nvPr/>
        </p:nvSpPr>
        <p:spPr>
          <a:xfrm>
            <a:off x="671499" y="1855655"/>
            <a:ext cx="4479976" cy="3612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005F"/>
              </a:buClr>
              <a:buNone/>
            </a:pPr>
            <a:endParaRPr lang="en-US" b="1" u="sng">
              <a:latin typeface="Franklin Gothic Medium"/>
              <a:ea typeface="Lato"/>
              <a:cs typeface="Lato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E3274F-415E-4315-A083-B83996316070}"/>
              </a:ext>
            </a:extLst>
          </p:cNvPr>
          <p:cNvSpPr txBox="1">
            <a:spLocks/>
          </p:cNvSpPr>
          <p:nvPr/>
        </p:nvSpPr>
        <p:spPr>
          <a:xfrm>
            <a:off x="6590289" y="1820215"/>
            <a:ext cx="5277419" cy="3612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005F"/>
              </a:buClr>
              <a:buNone/>
            </a:pPr>
            <a:endParaRPr lang="en-US" b="1" u="sng">
              <a:latin typeface="Franklin Gothic Medium"/>
              <a:ea typeface="Lato"/>
              <a:cs typeface="Lato"/>
            </a:endParaRPr>
          </a:p>
        </p:txBody>
      </p:sp>
      <p:pic>
        <p:nvPicPr>
          <p:cNvPr id="3" name="Graphic 2" descr="Clipboard Checked with solid fill">
            <a:extLst>
              <a:ext uri="{FF2B5EF4-FFF2-40B4-BE49-F238E27FC236}">
                <a16:creationId xmlns:a16="http://schemas.microsoft.com/office/drawing/2014/main" id="{5A3AF850-FE08-F591-3B2E-93FEEF70C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77" y="102894"/>
            <a:ext cx="1039586" cy="1039586"/>
          </a:xfrm>
          <a:prstGeom prst="rect">
            <a:avLst/>
          </a:prstGeom>
        </p:spPr>
      </p:pic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04D782-CB0C-47BA-28C9-45290A57049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1258DE-ED5C-73C7-5A93-3561EB7FBA4B}"/>
              </a:ext>
            </a:extLst>
          </p:cNvPr>
          <p:cNvSpPr txBox="1"/>
          <p:nvPr/>
        </p:nvSpPr>
        <p:spPr>
          <a:xfrm>
            <a:off x="1078524" y="2262554"/>
            <a:ext cx="987082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400" dirty="0">
                <a:latin typeface="Franklin Gothic Book"/>
              </a:rPr>
              <a:t>How would you rate your general knowledge of Registered Apprenticeship?</a:t>
            </a:r>
          </a:p>
          <a:p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2400" dirty="0">
                <a:ea typeface="+mn-lt"/>
                <a:cs typeface="+mn-lt"/>
              </a:rPr>
              <a:t>How would you rate your knowledge of the existing Registered Apprenticeship programs in your local area?</a:t>
            </a:r>
          </a:p>
        </p:txBody>
      </p:sp>
    </p:spTree>
    <p:extLst>
      <p:ext uri="{BB962C8B-B14F-4D97-AF65-F5344CB8AC3E}">
        <p14:creationId xmlns:p14="http://schemas.microsoft.com/office/powerpoint/2010/main" val="69729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081" y="324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What is Apprenticeship?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7EFE3E-EFFA-4E68-A588-3004820B182B}"/>
              </a:ext>
            </a:extLst>
          </p:cNvPr>
          <p:cNvSpPr txBox="1">
            <a:spLocks/>
          </p:cNvSpPr>
          <p:nvPr/>
        </p:nvSpPr>
        <p:spPr>
          <a:xfrm>
            <a:off x="5396024" y="1235175"/>
            <a:ext cx="6003958" cy="4944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Franklin Gothic Book"/>
                <a:cs typeface="Segoe UI"/>
              </a:rPr>
              <a:t>Registered Apprenticeship is an </a:t>
            </a:r>
            <a:r>
              <a:rPr lang="en-US" b="1">
                <a:solidFill>
                  <a:schemeClr val="tx2"/>
                </a:solidFill>
                <a:latin typeface="Franklin Gothic Book"/>
                <a:cs typeface="Segoe UI"/>
              </a:rPr>
              <a:t>industry-driven, high-quality</a:t>
            </a:r>
            <a:r>
              <a:rPr lang="en-US">
                <a:latin typeface="Franklin Gothic Book"/>
                <a:cs typeface="Segoe UI"/>
              </a:rPr>
              <a:t> career pathway enabling employers to </a:t>
            </a:r>
            <a:r>
              <a:rPr lang="en-US" b="1">
                <a:solidFill>
                  <a:schemeClr val="tx2"/>
                </a:solidFill>
                <a:latin typeface="Franklin Gothic Book"/>
                <a:cs typeface="Segoe UI"/>
              </a:rPr>
              <a:t>develop new hires</a:t>
            </a:r>
            <a:r>
              <a:rPr lang="en-US">
                <a:latin typeface="Franklin Gothic Book"/>
                <a:cs typeface="Segoe UI"/>
              </a:rPr>
              <a:t> and </a:t>
            </a:r>
            <a:r>
              <a:rPr lang="en-US" b="1">
                <a:solidFill>
                  <a:schemeClr val="tx2"/>
                </a:solidFill>
                <a:latin typeface="Franklin Gothic Book"/>
                <a:cs typeface="Segoe UI"/>
              </a:rPr>
              <a:t>upskill current workers</a:t>
            </a:r>
            <a:r>
              <a:rPr lang="en-US">
                <a:latin typeface="Franklin Gothic Book"/>
                <a:cs typeface="Segoe UI"/>
              </a:rPr>
              <a:t> for critical occupations. </a:t>
            </a:r>
            <a:endParaRPr lang="en-US">
              <a:solidFill>
                <a:schemeClr val="tx2"/>
              </a:solidFill>
              <a:latin typeface="Franklin Gothic Book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E77CF3-8B98-472E-93F2-87731AFC90B0}"/>
              </a:ext>
            </a:extLst>
          </p:cNvPr>
          <p:cNvSpPr/>
          <p:nvPr/>
        </p:nvSpPr>
        <p:spPr>
          <a:xfrm>
            <a:off x="5196155" y="2318372"/>
            <a:ext cx="72571" cy="29401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D48FAF4-B714-499C-9260-08D2081F4372}"/>
              </a:ext>
            </a:extLst>
          </p:cNvPr>
          <p:cNvSpPr txBox="1">
            <a:spLocks/>
          </p:cNvSpPr>
          <p:nvPr/>
        </p:nvSpPr>
        <p:spPr>
          <a:xfrm>
            <a:off x="604024" y="1242363"/>
            <a:ext cx="4306682" cy="4937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Franklin Gothic Book"/>
                <a:cs typeface="Segoe UI"/>
              </a:rPr>
              <a:t>A Proven Workforce </a:t>
            </a:r>
            <a:endParaRPr lang="en-US" dirty="0"/>
          </a:p>
          <a:p>
            <a:pPr algn="r"/>
            <a:r>
              <a:rPr lang="en-US" sz="4000" b="1" dirty="0">
                <a:latin typeface="Franklin Gothic Book"/>
                <a:cs typeface="Segoe UI"/>
              </a:rPr>
              <a:t>Solution</a:t>
            </a:r>
            <a:endParaRPr lang="en-US" dirty="0"/>
          </a:p>
        </p:txBody>
      </p:sp>
      <p:pic>
        <p:nvPicPr>
          <p:cNvPr id="8" name="Graphic 1" descr="Aperture with solid fill">
            <a:extLst>
              <a:ext uri="{FF2B5EF4-FFF2-40B4-BE49-F238E27FC236}">
                <a16:creationId xmlns:a16="http://schemas.microsoft.com/office/drawing/2014/main" id="{5FB829F6-DF95-47DD-8C06-BE97605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710" y="138805"/>
            <a:ext cx="1301425" cy="1301425"/>
          </a:xfrm>
          <a:prstGeom prst="rect">
            <a:avLst/>
          </a:prstGeom>
        </p:spPr>
      </p:pic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F8F2A5-287F-FEE7-2BCD-75F494156AA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9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52" y="197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Five Core Components</a:t>
            </a:r>
          </a:p>
        </p:txBody>
      </p:sp>
      <p:pic>
        <p:nvPicPr>
          <p:cNvPr id="5" name="Graphic 4" descr="Clipboard Checked with solid fill">
            <a:extLst>
              <a:ext uri="{FF2B5EF4-FFF2-40B4-BE49-F238E27FC236}">
                <a16:creationId xmlns:a16="http://schemas.microsoft.com/office/drawing/2014/main" id="{BFB5D931-0217-441B-BDB7-58ADD1F3E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99" y="314561"/>
            <a:ext cx="1039586" cy="1039586"/>
          </a:xfrm>
          <a:prstGeom prst="rect">
            <a:avLst/>
          </a:prstGeom>
        </p:spPr>
      </p:pic>
      <p:pic>
        <p:nvPicPr>
          <p:cNvPr id="4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ED15BB-7181-4F18-A369-464BEB9F54F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6" name="Picture 2" descr="Apprenticeships: A Pipeline for an Inclusive Recovery">
            <a:extLst>
              <a:ext uri="{FF2B5EF4-FFF2-40B4-BE49-F238E27FC236}">
                <a16:creationId xmlns:a16="http://schemas.microsoft.com/office/drawing/2014/main" id="{42320B5F-A04D-3020-5068-C995BA35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0"/>
          <a:stretch/>
        </p:blipFill>
        <p:spPr bwMode="auto">
          <a:xfrm>
            <a:off x="492642" y="2101034"/>
            <a:ext cx="11206716" cy="31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93" y="813974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What’s Driving RA Expansion? </a:t>
            </a:r>
          </a:p>
        </p:txBody>
      </p:sp>
      <p:pic>
        <p:nvPicPr>
          <p:cNvPr id="7" name="Graphic 1" descr="Classroom with solid fill">
            <a:extLst>
              <a:ext uri="{FF2B5EF4-FFF2-40B4-BE49-F238E27FC236}">
                <a16:creationId xmlns:a16="http://schemas.microsoft.com/office/drawing/2014/main" id="{0C7E5B59-EA90-42F0-8155-A2006C0CA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313" y="187561"/>
            <a:ext cx="1039586" cy="10395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C27F13-456E-4936-B4DA-DACBB67EABA0}"/>
              </a:ext>
            </a:extLst>
          </p:cNvPr>
          <p:cNvSpPr txBox="1">
            <a:spLocks/>
          </p:cNvSpPr>
          <p:nvPr/>
        </p:nvSpPr>
        <p:spPr>
          <a:xfrm>
            <a:off x="1046451" y="1807274"/>
            <a:ext cx="4479976" cy="3612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005F"/>
              </a:buClr>
              <a:buNone/>
            </a:pPr>
            <a:r>
              <a:rPr lang="en-US" b="1" u="sng">
                <a:latin typeface="Franklin Gothic Book"/>
                <a:ea typeface="Lato"/>
                <a:cs typeface="Lato"/>
              </a:rPr>
              <a:t>Facts</a:t>
            </a: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>
                <a:latin typeface="Franklin Gothic Book"/>
                <a:ea typeface="Lato"/>
                <a:cs typeface="Lato"/>
                <a:sym typeface="Lato"/>
              </a:rPr>
              <a:t>Half-life of skills is five years</a:t>
            </a:r>
            <a:endParaRPr lang="en-US">
              <a:latin typeface="Franklin Gothic Book"/>
              <a:ea typeface="Lato"/>
              <a:cs typeface="Lato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>
                <a:latin typeface="Franklin Gothic Book"/>
                <a:ea typeface="Lato"/>
                <a:cs typeface="Lato"/>
                <a:sym typeface="Lato"/>
              </a:rPr>
              <a:t>Shrinking</a:t>
            </a:r>
            <a:r>
              <a:rPr lang="en-US">
                <a:latin typeface="Franklin Gothic Book"/>
                <a:ea typeface="Lato"/>
                <a:cs typeface="Lato"/>
              </a:rPr>
              <a:t> labor market participation rate</a:t>
            </a: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>
                <a:latin typeface="Franklin Gothic Book"/>
                <a:ea typeface="Lato"/>
                <a:cs typeface="Lato"/>
              </a:rPr>
              <a:t>Rapidly evolving technology, Artificial Intelligence (AI), automation, robotics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E3274F-415E-4315-A083-B83996316070}"/>
              </a:ext>
            </a:extLst>
          </p:cNvPr>
          <p:cNvSpPr txBox="1">
            <a:spLocks/>
          </p:cNvSpPr>
          <p:nvPr/>
        </p:nvSpPr>
        <p:spPr>
          <a:xfrm>
            <a:off x="6865324" y="1808121"/>
            <a:ext cx="5277419" cy="3612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005F"/>
              </a:buClr>
              <a:buNone/>
            </a:pPr>
            <a:r>
              <a:rPr lang="en-US" b="1" u="sng">
                <a:latin typeface="Franklin Gothic Book"/>
                <a:ea typeface="Lato"/>
                <a:cs typeface="Lato"/>
                <a:sym typeface="Lato"/>
              </a:rPr>
              <a:t>Implications</a:t>
            </a:r>
            <a:endParaRPr lang="en-US" b="1" u="sng">
              <a:latin typeface="Franklin Gothic Book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Franklin Gothic Book"/>
                <a:ea typeface="Lato"/>
                <a:cs typeface="Lato"/>
                <a:sym typeface="Lato"/>
              </a:rPr>
              <a:t>Shift from K-12 to lifelong learning </a:t>
            </a:r>
            <a:endParaRPr lang="en-US" sz="2600">
              <a:latin typeface="Franklin Gothic Book"/>
              <a:ea typeface="Lato"/>
              <a:cs typeface="Lato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Franklin Gothic Book"/>
                <a:ea typeface="Lato"/>
                <a:cs typeface="Lato"/>
                <a:sym typeface="Lato"/>
              </a:rPr>
              <a:t>Career pathways with opportunities for advancement not just a job</a:t>
            </a:r>
            <a:endParaRPr lang="en-US" sz="2600">
              <a:latin typeface="Franklin Gothic Book"/>
              <a:ea typeface="Lato"/>
              <a:cs typeface="Lato"/>
            </a:endParaRPr>
          </a:p>
          <a:p>
            <a:pPr marL="403225" indent="-403225">
              <a:spcAft>
                <a:spcPts val="600"/>
              </a:spcAft>
              <a:buClr>
                <a:srgbClr val="00005F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Franklin Gothic Book"/>
                <a:ea typeface="Lato"/>
                <a:cs typeface="Lato"/>
              </a:rPr>
              <a:t>Businesses will need to "build, not buy" talent by training them</a:t>
            </a:r>
            <a:endParaRPr lang="en-US" sz="2600">
              <a:latin typeface="Franklin Gothic Book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A6C0BC8-C9EC-4174-BFA0-CD8C3B99A75E}"/>
              </a:ext>
            </a:extLst>
          </p:cNvPr>
          <p:cNvSpPr/>
          <p:nvPr/>
        </p:nvSpPr>
        <p:spPr>
          <a:xfrm>
            <a:off x="5318252" y="2537557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C7B6C3C-4C53-4148-B96C-0978524788C0}"/>
              </a:ext>
            </a:extLst>
          </p:cNvPr>
          <p:cNvSpPr/>
          <p:nvPr/>
        </p:nvSpPr>
        <p:spPr>
          <a:xfrm>
            <a:off x="5344833" y="3521068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C12B7D1-6189-46EE-9A25-06A706E7854D}"/>
              </a:ext>
            </a:extLst>
          </p:cNvPr>
          <p:cNvSpPr/>
          <p:nvPr/>
        </p:nvSpPr>
        <p:spPr>
          <a:xfrm>
            <a:off x="5344832" y="4504579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683859-DFD5-092F-FB16-1F4B9A54026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26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DE65-1F0F-4BFC-9B33-93F3F1DF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52" y="197537"/>
            <a:ext cx="8602463" cy="88762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</a:rPr>
              <a:t>Spanning all Sectors</a:t>
            </a:r>
          </a:p>
        </p:txBody>
      </p:sp>
      <p:pic>
        <p:nvPicPr>
          <p:cNvPr id="5" name="Graphic 4" descr="Clipboard Checked with solid fill">
            <a:extLst>
              <a:ext uri="{FF2B5EF4-FFF2-40B4-BE49-F238E27FC236}">
                <a16:creationId xmlns:a16="http://schemas.microsoft.com/office/drawing/2014/main" id="{BFB5D931-0217-441B-BDB7-58ADD1F3E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99" y="314561"/>
            <a:ext cx="1039586" cy="1039586"/>
          </a:xfrm>
          <a:prstGeom prst="rect">
            <a:avLst/>
          </a:prstGeom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6DB82FBC-89AA-479C-A6F2-912BB3ADE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73" y="1717543"/>
            <a:ext cx="10922419" cy="4399263"/>
          </a:xfrm>
          <a:prstGeom prst="rect">
            <a:avLst/>
          </a:prstGeom>
        </p:spPr>
      </p:pic>
      <p:pic>
        <p:nvPicPr>
          <p:cNvPr id="7" name="Google Shape;255;p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4B2294-47E9-E9B5-64EF-E4AD667B575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08624" y="5978566"/>
            <a:ext cx="1442949" cy="61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820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mgMiOEaQHw3lEd.Pk8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e46huhzCEjdr_2Msby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e46huhzCEjdr_2Msby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mgMiOEaQHw3lEd.Pk8gg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5F"/>
      </a:dk2>
      <a:lt2>
        <a:srgbClr val="F0E8AE"/>
      </a:lt2>
      <a:accent1>
        <a:srgbClr val="00005F"/>
      </a:accent1>
      <a:accent2>
        <a:srgbClr val="B50728"/>
      </a:accent2>
      <a:accent3>
        <a:srgbClr val="AD9749"/>
      </a:accent3>
      <a:accent4>
        <a:srgbClr val="AD9749"/>
      </a:accent4>
      <a:accent5>
        <a:srgbClr val="E0CF3C"/>
      </a:accent5>
      <a:accent6>
        <a:srgbClr val="F0E8AE"/>
      </a:accent6>
      <a:hlink>
        <a:srgbClr val="356BA1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al Presentation Template w New Colors.potx" id="{AA08505F-D730-4D38-A8BB-4D849717BF42}" vid="{58E3B029-1859-48D6-95AF-AC53C4275360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00005F"/>
      </a:dk2>
      <a:lt2>
        <a:srgbClr val="F0E8AE"/>
      </a:lt2>
      <a:accent1>
        <a:srgbClr val="00005F"/>
      </a:accent1>
      <a:accent2>
        <a:srgbClr val="B50728"/>
      </a:accent2>
      <a:accent3>
        <a:srgbClr val="AD9749"/>
      </a:accent3>
      <a:accent4>
        <a:srgbClr val="AD9749"/>
      </a:accent4>
      <a:accent5>
        <a:srgbClr val="E0CF3C"/>
      </a:accent5>
      <a:accent6>
        <a:srgbClr val="F0E8AE"/>
      </a:accent6>
      <a:hlink>
        <a:srgbClr val="356BA1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al Presentation Template w New Colors.potx" id="{AA08505F-D730-4D38-A8BB-4D849717BF42}" vid="{58E3B029-1859-48D6-95AF-AC53C42753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3e5660-146e-4d78-8f86-ac58ea4305f5">
      <UserInfo>
        <DisplayName>Mukta Pandit</DisplayName>
        <AccountId>11</AccountId>
        <AccountType/>
      </UserInfo>
    </SharedWithUsers>
    <lcf76f155ced4ddcb4097134ff3c332f xmlns="78b3a29e-8b67-460c-b972-eb941cb5aa5e">
      <Terms xmlns="http://schemas.microsoft.com/office/infopath/2007/PartnerControls"/>
    </lcf76f155ced4ddcb4097134ff3c332f>
    <TaxCatchAll xmlns="d53e5660-146e-4d78-8f86-ac58ea4305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16B97E551424E934D0FD78FD81C8C" ma:contentTypeVersion="17" ma:contentTypeDescription="Create a new document." ma:contentTypeScope="" ma:versionID="d3d6d697840ee786193e1644696d64aa">
  <xsd:schema xmlns:xsd="http://www.w3.org/2001/XMLSchema" xmlns:xs="http://www.w3.org/2001/XMLSchema" xmlns:p="http://schemas.microsoft.com/office/2006/metadata/properties" xmlns:ns2="d53e5660-146e-4d78-8f86-ac58ea4305f5" xmlns:ns3="78b3a29e-8b67-460c-b972-eb941cb5aa5e" targetNamespace="http://schemas.microsoft.com/office/2006/metadata/properties" ma:root="true" ma:fieldsID="71dd15b0a2c542a4f1a3836969e68d46" ns2:_="" ns3:_="">
    <xsd:import namespace="d53e5660-146e-4d78-8f86-ac58ea4305f5"/>
    <xsd:import namespace="78b3a29e-8b67-460c-b972-eb941cb5aa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e5660-146e-4d78-8f86-ac58ea4305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c0e2b5-2634-413f-9347-cc38b9e9cc9c}" ma:internalName="TaxCatchAll" ma:showField="CatchAllData" ma:web="d53e5660-146e-4d78-8f86-ac58ea4305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3a29e-8b67-460c-b972-eb941cb5a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22E21-D854-42F4-B8A2-7F3698CAC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50F3E-4833-448E-896F-43673F0CAA45}">
  <ds:schemaRefs>
    <ds:schemaRef ds:uri="d53e5660-146e-4d78-8f86-ac58ea4305f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8b3a29e-8b67-460c-b972-eb941cb5aa5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199C64-8D1A-4D9A-B998-3BCA35FC8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e5660-146e-4d78-8f86-ac58ea4305f5"/>
    <ds:schemaRef ds:uri="78b3a29e-8b67-460c-b972-eb941cb5a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2446</Words>
  <Application>Microsoft Office PowerPoint</Application>
  <PresentationFormat>Widescreen</PresentationFormat>
  <Paragraphs>270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Franklin Gothic Book</vt:lpstr>
      <vt:lpstr>Franklin Gothic Heavy</vt:lpstr>
      <vt:lpstr>Franklin Gothic Medium</vt:lpstr>
      <vt:lpstr>Wingdings</vt:lpstr>
      <vt:lpstr>Wingdings,Sans-Serif</vt:lpstr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Apprenticeship: Why and What</vt:lpstr>
      <vt:lpstr>Understanding Apprenticeship</vt:lpstr>
      <vt:lpstr>What is Apprenticeship?</vt:lpstr>
      <vt:lpstr>Five Core Components</vt:lpstr>
      <vt:lpstr>What’s Driving RA Expansion? </vt:lpstr>
      <vt:lpstr>Spanning all Sectors</vt:lpstr>
      <vt:lpstr>Businesses Using RA</vt:lpstr>
      <vt:lpstr>Why They're Choosing RA </vt:lpstr>
      <vt:lpstr>Why They're Choosing RA </vt:lpstr>
      <vt:lpstr>Pre-Apprenticeship:  What, Why and How</vt:lpstr>
      <vt:lpstr>What is Pre-Apprenticeship?</vt:lpstr>
      <vt:lpstr>6 High-Quality Hallmarks</vt:lpstr>
      <vt:lpstr>Role of CTE in RA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Shivani Chatterjee</dc:creator>
  <cp:lastModifiedBy>Colleen Beck</cp:lastModifiedBy>
  <cp:revision>3</cp:revision>
  <dcterms:modified xsi:type="dcterms:W3CDTF">2022-12-16T19:43:24Z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0x01010099416B97E551424E934D0FD78FD81C8C</vt:lpwstr>
  </property>
  <property fmtid="{D5CDD505-2E9C-101B-9397-08002B2CF9AE}" pid="3" name="MediaServiceImageTags">
    <vt:lpwstr/>
  </property>
  <property fmtid="{D5CDD505-2E9C-101B-9397-08002B2CF9AE}" pid="4" name="ArticulateGUID">
    <vt:lpwstr>A3437D5B-FB5A-4501-84E1-E90DF2808717</vt:lpwstr>
  </property>
  <property fmtid="{D5CDD505-2E9C-101B-9397-08002B2CF9AE}" pid="5" name="ArticulatePath">
    <vt:lpwstr>https://safalpartners1.sharepoint.com/sites/external/Shared Documents/DOL Center Of Excellence/Resource &amp; TA Documents/COABE/COABE Conference/COABE_COE Presentation_2022</vt:lpwstr>
  </property>
</Properties>
</file>