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9.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notesSlides/notesSlide24.xml" ContentType="application/vnd.openxmlformats-officedocument.presentationml.notesSlide+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4"/>
    <p:sldMasterId id="2147483699" r:id="rId5"/>
  </p:sldMasterIdLst>
  <p:notesMasterIdLst>
    <p:notesMasterId r:id="rId39"/>
  </p:notesMasterIdLst>
  <p:sldIdLst>
    <p:sldId id="1682" r:id="rId6"/>
    <p:sldId id="1684" r:id="rId7"/>
    <p:sldId id="1683" r:id="rId8"/>
    <p:sldId id="1675" r:id="rId9"/>
    <p:sldId id="1738" r:id="rId10"/>
    <p:sldId id="1695" r:id="rId11"/>
    <p:sldId id="1694" r:id="rId12"/>
    <p:sldId id="1703" r:id="rId13"/>
    <p:sldId id="1704" r:id="rId14"/>
    <p:sldId id="1706" r:id="rId15"/>
    <p:sldId id="1719" r:id="rId16"/>
    <p:sldId id="274" r:id="rId17"/>
    <p:sldId id="1705" r:id="rId18"/>
    <p:sldId id="1750" r:id="rId19"/>
    <p:sldId id="1751" r:id="rId20"/>
    <p:sldId id="1746" r:id="rId21"/>
    <p:sldId id="1724" r:id="rId22"/>
    <p:sldId id="1728" r:id="rId23"/>
    <p:sldId id="1753" r:id="rId24"/>
    <p:sldId id="1737" r:id="rId25"/>
    <p:sldId id="1722" r:id="rId26"/>
    <p:sldId id="1755" r:id="rId27"/>
    <p:sldId id="1754" r:id="rId28"/>
    <p:sldId id="1734" r:id="rId29"/>
    <p:sldId id="1733" r:id="rId30"/>
    <p:sldId id="1731" r:id="rId31"/>
    <p:sldId id="1729" r:id="rId32"/>
    <p:sldId id="1756" r:id="rId33"/>
    <p:sldId id="565" r:id="rId34"/>
    <p:sldId id="1732" r:id="rId35"/>
    <p:sldId id="1735" r:id="rId36"/>
    <p:sldId id="1718" r:id="rId37"/>
    <p:sldId id="1688"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FA133-CCD8-8767-D23A-0FFA6F81B25A}" name="Nicole Klues" initials="NK" userId="S::nicole.klues@safalpartners.com::41985e93-cdf7-420c-b679-bc5fa512c100" providerId="AD"/>
  <p188:author id="{4D723054-ADF4-E965-A74C-B9296C50F51A}" name="Judy Blanchard" initials="JB" userId="S::judy.blanchard@safalpartners.com::996cf39c-9499-4183-809a-e47cbd595690" providerId="AD"/>
  <p188:author id="{D202D45A-8AB2-13EE-0E95-76A7F917D8F1}" name="Nicole Klues" initials="NK" userId="S::Nicole.Klues@safalpartners.com::41985e93-cdf7-420c-b679-bc5fa512c100" providerId="AD"/>
  <p188:author id="{6C9E338E-3575-D922-8638-DBB3198D8DE7}" name="Katie Adams" initials="KA" userId="S::Katie.Adams@safalpartners.com::9f2e6d00-44bd-4c75-9c75-d813f6b933da" providerId="AD"/>
  <p188:author id="{98EC26AD-361F-C67B-4E90-810254FA6D96}" name="Michelle Carson" initials="MC" userId="S::Michelle.Carson@safalpartners.com::c12fad4d-602b-46c9-b455-39d7a6962d12" providerId="AD"/>
  <p188:author id="{CE21EBCB-E5FB-F1E1-A17D-C1C739217AFE}" name="Katie Adams" initials="KA" userId="S::katie.adams@safalpartners.com::9f2e6d00-44bd-4c75-9c75-d813f6b933da" providerId="AD"/>
  <p188:author id="{491E4DE4-0247-C1FF-A0BC-5FAAC8E266C2}" name="Michelle Carson" initials="MC" userId="S::michelle.carson@safalpartners.com::c12fad4d-602b-46c9-b455-39d7a6962d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vani Chatterjee" initials="SC" lastIdx="8" clrIdx="0">
    <p:extLst>
      <p:ext uri="{19B8F6BF-5375-455C-9EA6-DF929625EA0E}">
        <p15:presenceInfo xmlns:p15="http://schemas.microsoft.com/office/powerpoint/2012/main" userId="Shivani Chatterjee" providerId="None"/>
      </p:ext>
    </p:extLst>
  </p:cmAuthor>
  <p:cmAuthor id="2" name="Shivani Chatterjee" initials="SC [2]" lastIdx="22" clrIdx="1">
    <p:extLst>
      <p:ext uri="{19B8F6BF-5375-455C-9EA6-DF929625EA0E}">
        <p15:presenceInfo xmlns:p15="http://schemas.microsoft.com/office/powerpoint/2012/main" userId="S::shivani.chatterjee@safalpartners.com::dc05b6fb-235f-43d5-9b1a-557ac5457564" providerId="AD"/>
      </p:ext>
    </p:extLst>
  </p:cmAuthor>
  <p:cmAuthor id="3" name="Adrianna Chrestopoulos" initials="AC" lastIdx="3" clrIdx="2">
    <p:extLst>
      <p:ext uri="{19B8F6BF-5375-455C-9EA6-DF929625EA0E}">
        <p15:presenceInfo xmlns:p15="http://schemas.microsoft.com/office/powerpoint/2012/main" userId="Adrianna Chrestopoulos" providerId="None"/>
      </p:ext>
    </p:extLst>
  </p:cmAuthor>
  <p:cmAuthor id="4" name="Sabeen Arianpour" initials="SA" lastIdx="1" clrIdx="3">
    <p:extLst>
      <p:ext uri="{19B8F6BF-5375-455C-9EA6-DF929625EA0E}">
        <p15:presenceInfo xmlns:p15="http://schemas.microsoft.com/office/powerpoint/2012/main" userId="S::sabeen.arianpour@safalpartners.com::9c499e9f-3df2-4c8b-ad74-1779d6d7c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B50728"/>
    <a:srgbClr val="FB9405"/>
    <a:srgbClr val="00005F"/>
    <a:srgbClr val="CCB733"/>
    <a:srgbClr val="E1D361"/>
    <a:srgbClr val="EDE39D"/>
    <a:srgbClr val="E8DC84"/>
    <a:srgbClr val="AF994A"/>
    <a:srgbClr val="000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369B1-D165-45A8-B124-56BD55EC7181}" v="9192" dt="2023-04-04T20:13:37.265"/>
    <p1510:client id="{27B16DA0-CD6E-1D5B-26A4-7A3752BAF09E}" v="1" dt="2023-04-04T18:02:42.285"/>
    <p1510:client id="{39CC40F8-787F-AE00-BDD5-68360B524871}" v="998" dt="2023-05-03T14:21:18.463"/>
    <p1510:client id="{B321258A-0227-4727-A69D-F14FB1465AAA}" v="3337" vWet="3381" dt="2023-04-04T19:39:47.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8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9249758729902"/>
          <c:y val="4.1595506925094908E-2"/>
          <c:w val="0.71079274220880906"/>
          <c:h val="0.71034735613342903"/>
        </c:manualLayout>
      </c:layout>
      <c:doughnutChart>
        <c:varyColors val="1"/>
        <c:ser>
          <c:idx val="0"/>
          <c:order val="0"/>
          <c:tx>
            <c:strRef>
              <c:f>Sheet1!$B$1</c:f>
              <c:strCache>
                <c:ptCount val="1"/>
                <c:pt idx="0">
                  <c:v>Column1</c:v>
                </c:pt>
              </c:strCache>
            </c:strRef>
          </c:tx>
          <c:dPt>
            <c:idx val="0"/>
            <c:bubble3D val="0"/>
            <c:spPr>
              <a:solidFill>
                <a:srgbClr val="00548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A3-4B20-A9C2-981544A2CE0E}"/>
              </c:ext>
            </c:extLst>
          </c:dPt>
          <c:dPt>
            <c:idx val="1"/>
            <c:bubble3D val="0"/>
            <c:spPr>
              <a:solidFill>
                <a:srgbClr val="CD426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A3-4B20-A9C2-981544A2CE0E}"/>
              </c:ext>
            </c:extLst>
          </c:dPt>
          <c:dPt>
            <c:idx val="2"/>
            <c:bubble3D val="0"/>
            <c:spPr>
              <a:solidFill>
                <a:srgbClr val="006C2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EA3-4B20-A9C2-981544A2CE0E}"/>
              </c:ext>
            </c:extLst>
          </c:dPt>
          <c:dPt>
            <c:idx val="3"/>
            <c:bubble3D val="0"/>
            <c:spPr>
              <a:solidFill>
                <a:srgbClr val="F9AB1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EA3-4B20-A9C2-981544A2CE0E}"/>
              </c:ext>
            </c:extLst>
          </c:dPt>
          <c:dPt>
            <c:idx val="4"/>
            <c:bubble3D val="0"/>
            <c:spPr>
              <a:solidFill>
                <a:srgbClr val="31B1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EA3-4B20-A9C2-981544A2CE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 </c:v>
                </c:pt>
                <c:pt idx="2">
                  <c:v>Moderately likely</c:v>
                </c:pt>
                <c:pt idx="3">
                  <c:v>Slightly likely</c:v>
                </c:pt>
                <c:pt idx="4">
                  <c:v>Not likely at all</c:v>
                </c:pt>
              </c:strCache>
            </c:strRef>
          </c:cat>
          <c:val>
            <c:numRef>
              <c:f>Sheet1!$B$2:$B$6</c:f>
              <c:numCache>
                <c:formatCode>0%</c:formatCode>
                <c:ptCount val="5"/>
                <c:pt idx="0">
                  <c:v>0.36</c:v>
                </c:pt>
                <c:pt idx="1">
                  <c:v>0.34</c:v>
                </c:pt>
                <c:pt idx="2">
                  <c:v>0.18</c:v>
                </c:pt>
                <c:pt idx="3">
                  <c:v>0.06</c:v>
                </c:pt>
                <c:pt idx="4">
                  <c:v>0.06</c:v>
                </c:pt>
              </c:numCache>
            </c:numRef>
          </c:val>
          <c:extLst>
            <c:ext xmlns:c16="http://schemas.microsoft.com/office/drawing/2014/chart" uri="{C3380CC4-5D6E-409C-BE32-E72D297353CC}">
              <c16:uniqueId val="{0000000A-AEA3-4B20-A9C2-981544A2CE0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0.11117041159743814"/>
          <c:y val="0.89435726085549583"/>
          <c:w val="0.7823833010204051"/>
          <c:h val="8.58744265386193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96535194207362E-2"/>
          <c:y val="0"/>
          <c:w val="0.95710635214395312"/>
          <c:h val="0.87658810706767154"/>
        </c:manualLayout>
      </c:layout>
      <c:barChart>
        <c:barDir val="col"/>
        <c:grouping val="clustered"/>
        <c:varyColors val="0"/>
        <c:ser>
          <c:idx val="0"/>
          <c:order val="0"/>
          <c:tx>
            <c:strRef>
              <c:f>Sheet1!$B$1</c:f>
              <c:strCache>
                <c:ptCount val="1"/>
                <c:pt idx="0">
                  <c:v>Series 1</c:v>
                </c:pt>
              </c:strCache>
            </c:strRef>
          </c:tx>
          <c:spPr>
            <a:solidFill>
              <a:srgbClr val="006C24"/>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Co-Ops</c:v>
                </c:pt>
                <c:pt idx="1">
                  <c:v>Interns</c:v>
                </c:pt>
                <c:pt idx="2">
                  <c:v>Apprentices</c:v>
                </c:pt>
              </c:strCache>
            </c:strRef>
          </c:cat>
          <c:val>
            <c:numRef>
              <c:f>Sheet1!$B$2:$B$5</c:f>
              <c:numCache>
                <c:formatCode>0.00%</c:formatCode>
                <c:ptCount val="4"/>
                <c:pt idx="0" formatCode="0%">
                  <c:v>0.36499999999999999</c:v>
                </c:pt>
                <c:pt idx="1">
                  <c:v>0.55500000000000005</c:v>
                </c:pt>
                <c:pt idx="2">
                  <c:v>0.94</c:v>
                </c:pt>
              </c:numCache>
            </c:numRef>
          </c:val>
          <c:extLst>
            <c:ext xmlns:c16="http://schemas.microsoft.com/office/drawing/2014/chart" uri="{C3380CC4-5D6E-409C-BE32-E72D297353CC}">
              <c16:uniqueId val="{00000000-BE22-4DA0-B193-0C99BE4CDD49}"/>
            </c:ext>
          </c:extLst>
        </c:ser>
        <c:dLbls>
          <c:dLblPos val="inEnd"/>
          <c:showLegendKey val="0"/>
          <c:showVal val="1"/>
          <c:showCatName val="0"/>
          <c:showSerName val="0"/>
          <c:showPercent val="0"/>
          <c:showBubbleSize val="0"/>
        </c:dLbls>
        <c:gapWidth val="41"/>
        <c:axId val="196740336"/>
        <c:axId val="196741984"/>
      </c:barChart>
      <c:catAx>
        <c:axId val="196740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96741984"/>
        <c:crosses val="autoZero"/>
        <c:auto val="1"/>
        <c:lblAlgn val="ctr"/>
        <c:lblOffset val="100"/>
        <c:noMultiLvlLbl val="0"/>
      </c:catAx>
      <c:valAx>
        <c:axId val="196741984"/>
        <c:scaling>
          <c:orientation val="minMax"/>
        </c:scaling>
        <c:delete val="1"/>
        <c:axPos val="l"/>
        <c:numFmt formatCode="0%" sourceLinked="1"/>
        <c:majorTickMark val="none"/>
        <c:minorTickMark val="none"/>
        <c:tickLblPos val="nextTo"/>
        <c:crossAx val="196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2985016951069E-2"/>
          <c:y val="2.2834300039074194E-2"/>
          <c:w val="0.95979695881404192"/>
          <c:h val="0.87336029818376515"/>
        </c:manualLayout>
      </c:layout>
      <c:barChart>
        <c:barDir val="col"/>
        <c:grouping val="clustered"/>
        <c:varyColors val="0"/>
        <c:ser>
          <c:idx val="0"/>
          <c:order val="0"/>
          <c:tx>
            <c:strRef>
              <c:f>Sheet1!$B$1</c:f>
              <c:strCache>
                <c:ptCount val="1"/>
                <c:pt idx="0">
                  <c:v>Column1</c:v>
                </c:pt>
              </c:strCache>
            </c:strRef>
          </c:tx>
          <c:spPr>
            <a:solidFill>
              <a:srgbClr val="31B1ED"/>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Co-Op</c:v>
                </c:pt>
                <c:pt idx="1">
                  <c:v>Interns</c:v>
                </c:pt>
                <c:pt idx="2">
                  <c:v>Apprentices</c:v>
                </c:pt>
              </c:strCache>
            </c:strRef>
          </c:cat>
          <c:val>
            <c:numRef>
              <c:f>Sheet1!$B$2:$B$4</c:f>
              <c:numCache>
                <c:formatCode>0%</c:formatCode>
                <c:ptCount val="3"/>
                <c:pt idx="0">
                  <c:v>0.49</c:v>
                </c:pt>
                <c:pt idx="1">
                  <c:v>0.62</c:v>
                </c:pt>
                <c:pt idx="2">
                  <c:v>0.91</c:v>
                </c:pt>
              </c:numCache>
            </c:numRef>
          </c:val>
          <c:extLst>
            <c:ext xmlns:c16="http://schemas.microsoft.com/office/drawing/2014/chart" uri="{C3380CC4-5D6E-409C-BE32-E72D297353CC}">
              <c16:uniqueId val="{00000000-BDD3-4A21-A9B2-A9DD610DAD66}"/>
            </c:ext>
          </c:extLst>
        </c:ser>
        <c:dLbls>
          <c:dLblPos val="inEnd"/>
          <c:showLegendKey val="0"/>
          <c:showVal val="1"/>
          <c:showCatName val="0"/>
          <c:showSerName val="0"/>
          <c:showPercent val="0"/>
          <c:showBubbleSize val="0"/>
        </c:dLbls>
        <c:gapWidth val="41"/>
        <c:axId val="415869744"/>
        <c:axId val="405858256"/>
      </c:barChart>
      <c:catAx>
        <c:axId val="415869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405858256"/>
        <c:crosses val="autoZero"/>
        <c:auto val="1"/>
        <c:lblAlgn val="ctr"/>
        <c:lblOffset val="100"/>
        <c:noMultiLvlLbl val="0"/>
      </c:catAx>
      <c:valAx>
        <c:axId val="405858256"/>
        <c:scaling>
          <c:orientation val="minMax"/>
        </c:scaling>
        <c:delete val="1"/>
        <c:axPos val="l"/>
        <c:numFmt formatCode="0%" sourceLinked="1"/>
        <c:majorTickMark val="none"/>
        <c:minorTickMark val="none"/>
        <c:tickLblPos val="nextTo"/>
        <c:crossAx val="415869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1CD9D-4668-4FF7-B9DB-A1FCF06D632F}"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BCFB3DB3-4115-4DFB-8B94-2BDD137957A4}">
      <dgm:prSet phldrT="[Text]"/>
      <dgm:spPr>
        <a:solidFill>
          <a:schemeClr val="accent3"/>
        </a:solidFill>
      </dgm:spPr>
      <dgm:t>
        <a:bodyPr/>
        <a:lstStyle/>
        <a:p>
          <a:pPr rtl="0"/>
          <a:r>
            <a:rPr lang="en-US" dirty="0">
              <a:latin typeface="Franklin Gothic Medium" panose="020B0603020102020204"/>
            </a:rPr>
            <a:t>       </a:t>
          </a:r>
          <a:r>
            <a:rPr lang="en-US" dirty="0"/>
            <a:t> </a:t>
          </a:r>
          <a:r>
            <a:rPr lang="en-US" b="1" dirty="0">
              <a:solidFill>
                <a:schemeClr val="bg1"/>
              </a:solidFill>
            </a:rPr>
            <a:t>Support Business Engagement</a:t>
          </a:r>
        </a:p>
      </dgm:t>
    </dgm:pt>
    <dgm:pt modelId="{6591D034-8871-42BA-8062-6A006DD74021}" type="parTrans" cxnId="{CBEF9936-23EE-42F2-8138-2D12764BD72C}">
      <dgm:prSet/>
      <dgm:spPr/>
      <dgm:t>
        <a:bodyPr/>
        <a:lstStyle/>
        <a:p>
          <a:endParaRPr lang="en-US"/>
        </a:p>
      </dgm:t>
    </dgm:pt>
    <dgm:pt modelId="{93E3C32B-1ACB-4860-958E-1AA6AD3BE6D3}" type="sibTrans" cxnId="{CBEF9936-23EE-42F2-8138-2D12764BD72C}">
      <dgm:prSet/>
      <dgm:spPr/>
      <dgm:t>
        <a:bodyPr/>
        <a:lstStyle/>
        <a:p>
          <a:endParaRPr lang="en-US"/>
        </a:p>
      </dgm:t>
    </dgm:pt>
    <dgm:pt modelId="{B2B6C85A-F3C6-4A35-AAD2-2AA3099C0278}">
      <dgm:prSet phldrT="[Text]"/>
      <dgm:spPr/>
      <dgm:t>
        <a:bodyPr/>
        <a:lstStyle/>
        <a:p>
          <a:pPr>
            <a:buFont typeface="Arial" panose="020B0604020202020204" pitchFamily="34" charset="0"/>
            <a:buChar char="•"/>
          </a:pPr>
          <a:r>
            <a:rPr lang="en-US" dirty="0">
              <a:solidFill>
                <a:schemeClr val="tx1"/>
              </a:solidFill>
              <a:ea typeface="+mn-lt"/>
              <a:cs typeface="+mn-lt"/>
            </a:rPr>
            <a:t>Supply a pool of candidates</a:t>
          </a:r>
          <a:endParaRPr lang="en-US" dirty="0">
            <a:solidFill>
              <a:schemeClr val="tx1"/>
            </a:solidFill>
          </a:endParaRPr>
        </a:p>
      </dgm:t>
    </dgm:pt>
    <dgm:pt modelId="{73021AB7-F753-49E4-A847-2ADC5BC337D5}" type="parTrans" cxnId="{DC113A0C-EC41-4F26-B606-410D8FF04F1A}">
      <dgm:prSet/>
      <dgm:spPr/>
      <dgm:t>
        <a:bodyPr/>
        <a:lstStyle/>
        <a:p>
          <a:endParaRPr lang="en-US"/>
        </a:p>
      </dgm:t>
    </dgm:pt>
    <dgm:pt modelId="{53D2E57B-313A-4CA3-B530-F326B4742AD7}" type="sibTrans" cxnId="{DC113A0C-EC41-4F26-B606-410D8FF04F1A}">
      <dgm:prSet/>
      <dgm:spPr/>
      <dgm:t>
        <a:bodyPr/>
        <a:lstStyle/>
        <a:p>
          <a:endParaRPr lang="en-US"/>
        </a:p>
      </dgm:t>
    </dgm:pt>
    <dgm:pt modelId="{676BF47F-31A6-47B9-AF3F-319DB1F10739}">
      <dgm:prSet phldrT="[Text]"/>
      <dgm:spPr/>
      <dgm:t>
        <a:bodyPr/>
        <a:lstStyle/>
        <a:p>
          <a:pPr>
            <a:buFont typeface="Arial"/>
            <a:buChar char="•"/>
          </a:pPr>
          <a:r>
            <a:rPr lang="en-US" dirty="0">
              <a:solidFill>
                <a:schemeClr val="tx1"/>
              </a:solidFill>
              <a:ea typeface="+mn-lt"/>
              <a:cs typeface="+mn-lt"/>
            </a:rPr>
            <a:t>Design on-ramp to accelerate entry</a:t>
          </a:r>
          <a:endParaRPr lang="en-US" dirty="0">
            <a:solidFill>
              <a:schemeClr val="tx1"/>
            </a:solidFill>
          </a:endParaRPr>
        </a:p>
      </dgm:t>
    </dgm:pt>
    <dgm:pt modelId="{AAC6A030-A05B-4873-A67C-2AFD54D8C2F1}" type="parTrans" cxnId="{DD0F62AB-F4D6-4874-B177-7D770969DB88}">
      <dgm:prSet/>
      <dgm:spPr/>
      <dgm:t>
        <a:bodyPr/>
        <a:lstStyle/>
        <a:p>
          <a:endParaRPr lang="en-US"/>
        </a:p>
      </dgm:t>
    </dgm:pt>
    <dgm:pt modelId="{9CE4D357-76A0-445E-836B-D35DA89AE557}" type="sibTrans" cxnId="{DD0F62AB-F4D6-4874-B177-7D770969DB88}">
      <dgm:prSet/>
      <dgm:spPr/>
      <dgm:t>
        <a:bodyPr/>
        <a:lstStyle/>
        <a:p>
          <a:endParaRPr lang="en-US"/>
        </a:p>
      </dgm:t>
    </dgm:pt>
    <dgm:pt modelId="{1A3C3DC3-FEA7-4AFF-B684-3992D45E6563}">
      <dgm:prSet phldrT="[Text]"/>
      <dgm:spPr>
        <a:solidFill>
          <a:schemeClr val="accent2"/>
        </a:solidFill>
      </dgm:spPr>
      <dgm:t>
        <a:bodyPr/>
        <a:lstStyle/>
        <a:p>
          <a:pPr rtl="0"/>
          <a:r>
            <a:rPr lang="en-US" dirty="0">
              <a:latin typeface="Franklin Gothic Medium" panose="020B0603020102020204"/>
            </a:rPr>
            <a:t>           </a:t>
          </a:r>
          <a:r>
            <a:rPr lang="en-US" dirty="0"/>
            <a:t> </a:t>
          </a:r>
          <a:r>
            <a:rPr lang="en-US" b="1" dirty="0">
              <a:solidFill>
                <a:schemeClr val="bg1"/>
              </a:solidFill>
            </a:rPr>
            <a:t>Connect with Partners</a:t>
          </a:r>
          <a:r>
            <a:rPr lang="en-US" b="1" dirty="0">
              <a:solidFill>
                <a:schemeClr val="bg1"/>
              </a:solidFill>
              <a:latin typeface="Franklin Gothic Medium" panose="020B0603020102020204"/>
            </a:rPr>
            <a:t> </a:t>
          </a:r>
          <a:endParaRPr lang="en-US" b="1" dirty="0">
            <a:solidFill>
              <a:schemeClr val="bg1"/>
            </a:solidFill>
          </a:endParaRPr>
        </a:p>
      </dgm:t>
    </dgm:pt>
    <dgm:pt modelId="{3CDC5067-F2AD-4259-90A9-DBA4801B97DD}" type="parTrans" cxnId="{847F581B-9276-4F8B-8556-0276A8E4FECF}">
      <dgm:prSet/>
      <dgm:spPr/>
      <dgm:t>
        <a:bodyPr/>
        <a:lstStyle/>
        <a:p>
          <a:endParaRPr lang="en-US"/>
        </a:p>
      </dgm:t>
    </dgm:pt>
    <dgm:pt modelId="{C58E4562-490C-4448-A563-A2FE5FD08F58}" type="sibTrans" cxnId="{847F581B-9276-4F8B-8556-0276A8E4FECF}">
      <dgm:prSet/>
      <dgm:spPr/>
      <dgm:t>
        <a:bodyPr/>
        <a:lstStyle/>
        <a:p>
          <a:endParaRPr lang="en-US"/>
        </a:p>
      </dgm:t>
    </dgm:pt>
    <dgm:pt modelId="{E4F93B32-010E-4FE8-A18B-92690E6397B7}">
      <dgm:prSet phldrT="[Text]"/>
      <dgm:spPr/>
      <dgm:t>
        <a:bodyPr/>
        <a:lstStyle/>
        <a:p>
          <a:pPr>
            <a:buFont typeface="Arial"/>
            <a:buChar char="•"/>
          </a:pPr>
          <a:r>
            <a:rPr lang="en-US" dirty="0">
              <a:solidFill>
                <a:schemeClr val="tx1"/>
              </a:solidFill>
              <a:latin typeface="Franklin Gothic Book"/>
            </a:rPr>
            <a:t>Access</a:t>
          </a:r>
          <a:r>
            <a:rPr lang="en-US" dirty="0">
              <a:solidFill>
                <a:schemeClr val="tx1"/>
              </a:solidFill>
            </a:rPr>
            <a:t> WIOA funding through Individual Training Accounts (ITAs) for training costs*</a:t>
          </a:r>
        </a:p>
      </dgm:t>
    </dgm:pt>
    <dgm:pt modelId="{A700ECDD-BA00-47C6-86F7-876BF86CFC5D}" type="parTrans" cxnId="{075702E9-9BAD-4C6A-9992-3DB3BE6E65CC}">
      <dgm:prSet/>
      <dgm:spPr/>
      <dgm:t>
        <a:bodyPr/>
        <a:lstStyle/>
        <a:p>
          <a:endParaRPr lang="en-US"/>
        </a:p>
      </dgm:t>
    </dgm:pt>
    <dgm:pt modelId="{654201E3-35AD-4059-80DA-BC0565674666}" type="sibTrans" cxnId="{075702E9-9BAD-4C6A-9992-3DB3BE6E65CC}">
      <dgm:prSet/>
      <dgm:spPr/>
      <dgm:t>
        <a:bodyPr/>
        <a:lstStyle/>
        <a:p>
          <a:endParaRPr lang="en-US"/>
        </a:p>
      </dgm:t>
    </dgm:pt>
    <dgm:pt modelId="{D3191DEF-B9C5-4285-A182-C07316935CCA}">
      <dgm:prSet/>
      <dgm:spPr/>
      <dgm:t>
        <a:bodyPr/>
        <a:lstStyle/>
        <a:p>
          <a:pPr rtl="0"/>
          <a:r>
            <a:rPr lang="en-US" dirty="0">
              <a:solidFill>
                <a:schemeClr val="tx1"/>
              </a:solidFill>
              <a:ea typeface="+mn-lt"/>
              <a:cs typeface="+mn-lt"/>
            </a:rPr>
            <a:t>Deliver relevant workforce preparation skills and workforce training competencies that can map to RA</a:t>
          </a:r>
          <a:r>
            <a:rPr lang="en-US" dirty="0">
              <a:solidFill>
                <a:schemeClr val="tx1"/>
              </a:solidFill>
              <a:latin typeface="Franklin Gothic Medium" panose="020B0603020102020204"/>
              <a:ea typeface="+mn-lt"/>
              <a:cs typeface="+mn-lt"/>
            </a:rPr>
            <a:t> </a:t>
          </a:r>
          <a:r>
            <a:rPr lang="en-US" dirty="0">
              <a:solidFill>
                <a:schemeClr val="tx1"/>
              </a:solidFill>
              <a:ea typeface="+mn-lt"/>
              <a:cs typeface="+mn-lt"/>
            </a:rPr>
            <a:t>required</a:t>
          </a:r>
          <a:r>
            <a:rPr lang="en-US" dirty="0">
              <a:solidFill>
                <a:schemeClr val="tx1"/>
              </a:solidFill>
              <a:latin typeface="Franklin Gothic Medium" panose="020B0603020102020204"/>
              <a:ea typeface="+mn-lt"/>
              <a:cs typeface="+mn-lt"/>
            </a:rPr>
            <a:t> RTI</a:t>
          </a:r>
          <a:endParaRPr lang="en-US" dirty="0">
            <a:solidFill>
              <a:schemeClr val="tx1"/>
            </a:solidFill>
          </a:endParaRPr>
        </a:p>
      </dgm:t>
    </dgm:pt>
    <dgm:pt modelId="{597761B6-CBC6-4FE5-A7B1-F450B7916976}" type="parTrans" cxnId="{F00453C4-CC6E-48FA-B1F7-6FD72AC88B84}">
      <dgm:prSet/>
      <dgm:spPr/>
      <dgm:t>
        <a:bodyPr/>
        <a:lstStyle/>
        <a:p>
          <a:endParaRPr lang="en-US"/>
        </a:p>
      </dgm:t>
    </dgm:pt>
    <dgm:pt modelId="{6579692F-7DB2-49FC-8035-74361883AB0F}" type="sibTrans" cxnId="{F00453C4-CC6E-48FA-B1F7-6FD72AC88B84}">
      <dgm:prSet/>
      <dgm:spPr/>
      <dgm:t>
        <a:bodyPr/>
        <a:lstStyle/>
        <a:p>
          <a:endParaRPr lang="en-US"/>
        </a:p>
      </dgm:t>
    </dgm:pt>
    <dgm:pt modelId="{7D0DCF9F-E4AE-40E0-A8CF-A3CD3B92B7FB}">
      <dgm:prSet/>
      <dgm:spPr/>
      <dgm:t>
        <a:bodyPr/>
        <a:lstStyle/>
        <a:p>
          <a:r>
            <a:rPr lang="en-US" dirty="0">
              <a:solidFill>
                <a:schemeClr val="tx1"/>
              </a:solidFill>
            </a:rPr>
            <a:t>Leverage learners’ education and experience to achieve multiple outcomes</a:t>
          </a:r>
        </a:p>
      </dgm:t>
    </dgm:pt>
    <dgm:pt modelId="{010E1075-4E68-407B-9C2F-E1A008377E8D}" type="parTrans" cxnId="{64767294-A8CD-4064-915B-57DCEAB148BF}">
      <dgm:prSet/>
      <dgm:spPr/>
      <dgm:t>
        <a:bodyPr/>
        <a:lstStyle/>
        <a:p>
          <a:endParaRPr lang="en-US"/>
        </a:p>
      </dgm:t>
    </dgm:pt>
    <dgm:pt modelId="{B4E09BD2-18DB-4FA9-8D84-12FB657AD34C}" type="sibTrans" cxnId="{64767294-A8CD-4064-915B-57DCEAB148BF}">
      <dgm:prSet/>
      <dgm:spPr/>
      <dgm:t>
        <a:bodyPr/>
        <a:lstStyle/>
        <a:p>
          <a:endParaRPr lang="en-US"/>
        </a:p>
      </dgm:t>
    </dgm:pt>
    <dgm:pt modelId="{F6BFB614-DE29-4F90-9EAB-AEF7903C7CEC}">
      <dgm:prSet/>
      <dgm:spPr/>
      <dgm:t>
        <a:bodyPr/>
        <a:lstStyle/>
        <a:p>
          <a:r>
            <a:rPr lang="en-US" dirty="0">
              <a:solidFill>
                <a:schemeClr val="tx1"/>
              </a:solidFill>
            </a:rPr>
            <a:t>Provide training and instruction for in-demand careers</a:t>
          </a:r>
        </a:p>
      </dgm:t>
    </dgm:pt>
    <dgm:pt modelId="{44897F19-642C-4FD3-925A-A2520D1AE5EB}" type="parTrans" cxnId="{2D6CE76A-58E6-4771-88D3-EB81B0B4CE46}">
      <dgm:prSet/>
      <dgm:spPr/>
      <dgm:t>
        <a:bodyPr/>
        <a:lstStyle/>
        <a:p>
          <a:endParaRPr lang="en-US"/>
        </a:p>
      </dgm:t>
    </dgm:pt>
    <dgm:pt modelId="{9EEB03E1-9BA8-4243-9B46-88F9C45563B9}" type="sibTrans" cxnId="{2D6CE76A-58E6-4771-88D3-EB81B0B4CE46}">
      <dgm:prSet/>
      <dgm:spPr/>
      <dgm:t>
        <a:bodyPr/>
        <a:lstStyle/>
        <a:p>
          <a:endParaRPr lang="en-US"/>
        </a:p>
      </dgm:t>
    </dgm:pt>
    <dgm:pt modelId="{EC169CAB-722D-4342-8659-A08366D65BA6}">
      <dgm:prSet/>
      <dgm:spPr/>
      <dgm:t>
        <a:bodyPr/>
        <a:lstStyle/>
        <a:p>
          <a:r>
            <a:rPr lang="en-US" dirty="0">
              <a:solidFill>
                <a:schemeClr val="tx1"/>
              </a:solidFill>
              <a:ea typeface="+mn-lt"/>
              <a:cs typeface="+mn-lt"/>
            </a:rPr>
            <a:t>Access supportive services for WIOA-eligible students</a:t>
          </a:r>
        </a:p>
      </dgm:t>
    </dgm:pt>
    <dgm:pt modelId="{585BB1D9-C560-4021-9B62-9B66684D223D}" type="parTrans" cxnId="{4603FFD2-F30A-438E-9698-087F3D7D195A}">
      <dgm:prSet/>
      <dgm:spPr/>
      <dgm:t>
        <a:bodyPr/>
        <a:lstStyle/>
        <a:p>
          <a:endParaRPr lang="en-US"/>
        </a:p>
      </dgm:t>
    </dgm:pt>
    <dgm:pt modelId="{042F4BF1-615F-4396-A650-395FD1821DDA}" type="sibTrans" cxnId="{4603FFD2-F30A-438E-9698-087F3D7D195A}">
      <dgm:prSet/>
      <dgm:spPr/>
      <dgm:t>
        <a:bodyPr/>
        <a:lstStyle/>
        <a:p>
          <a:endParaRPr lang="en-US"/>
        </a:p>
      </dgm:t>
    </dgm:pt>
    <dgm:pt modelId="{A3572D20-8F6E-4F09-AB54-92A1AE10127E}">
      <dgm:prSet/>
      <dgm:spPr/>
      <dgm:t>
        <a:bodyPr/>
        <a:lstStyle/>
        <a:p>
          <a:endParaRPr lang="en-US">
            <a:solidFill>
              <a:schemeClr val="tx1"/>
            </a:solidFill>
          </a:endParaRPr>
        </a:p>
      </dgm:t>
    </dgm:pt>
    <dgm:pt modelId="{163FDA5D-F493-4479-B7DA-06A119415FFE}" type="parTrans" cxnId="{18EF242A-3496-40FF-8AF0-88A3E42AB250}">
      <dgm:prSet/>
      <dgm:spPr/>
      <dgm:t>
        <a:bodyPr/>
        <a:lstStyle/>
        <a:p>
          <a:endParaRPr lang="en-US"/>
        </a:p>
      </dgm:t>
    </dgm:pt>
    <dgm:pt modelId="{91492469-B82E-4C66-B478-95323F6D497B}" type="sibTrans" cxnId="{18EF242A-3496-40FF-8AF0-88A3E42AB250}">
      <dgm:prSet/>
      <dgm:spPr/>
      <dgm:t>
        <a:bodyPr/>
        <a:lstStyle/>
        <a:p>
          <a:endParaRPr lang="en-US"/>
        </a:p>
      </dgm:t>
    </dgm:pt>
    <dgm:pt modelId="{EC380FD7-7601-4FA6-9290-5C942DF455F9}">
      <dgm:prSet phldrT="[Text]"/>
      <dgm:spPr/>
      <dgm:t>
        <a:bodyPr/>
        <a:lstStyle/>
        <a:p>
          <a:r>
            <a:rPr lang="en-US" dirty="0">
              <a:solidFill>
                <a:schemeClr val="tx1"/>
              </a:solidFill>
            </a:rPr>
            <a:t>Submit IET program for approval to be on state and local Eligible Training Provider List (ETPL)</a:t>
          </a:r>
        </a:p>
      </dgm:t>
    </dgm:pt>
    <dgm:pt modelId="{03A4CA0D-92EF-4024-B8A4-9055D08D52EF}" type="parTrans" cxnId="{16211F55-D079-4444-90F4-9A720094C17A}">
      <dgm:prSet/>
      <dgm:spPr/>
      <dgm:t>
        <a:bodyPr/>
        <a:lstStyle/>
        <a:p>
          <a:endParaRPr lang="en-US"/>
        </a:p>
      </dgm:t>
    </dgm:pt>
    <dgm:pt modelId="{EA2E2B52-C8A6-4AD6-A54E-4FB04CF842B3}" type="sibTrans" cxnId="{16211F55-D079-4444-90F4-9A720094C17A}">
      <dgm:prSet/>
      <dgm:spPr/>
      <dgm:t>
        <a:bodyPr/>
        <a:lstStyle/>
        <a:p>
          <a:endParaRPr lang="en-US"/>
        </a:p>
      </dgm:t>
    </dgm:pt>
    <dgm:pt modelId="{21A98A01-95F0-40EA-B216-FED66121E9D4}">
      <dgm:prSet phldrT="[Text]" custT="1"/>
      <dgm:spPr>
        <a:solidFill>
          <a:schemeClr val="accent1"/>
        </a:solidFill>
      </dgm:spPr>
      <dgm:t>
        <a:bodyPr/>
        <a:lstStyle/>
        <a:p>
          <a:pPr rtl="0"/>
          <a:r>
            <a:rPr lang="en-US" sz="1800" b="1" dirty="0">
              <a:solidFill>
                <a:schemeClr val="bg1"/>
              </a:solidFill>
              <a:latin typeface="Franklin Gothic Medium" panose="020B0603020102020204"/>
            </a:rPr>
            <a:t>          </a:t>
          </a:r>
          <a:r>
            <a:rPr lang="en-US" sz="1800" b="1" dirty="0">
              <a:solidFill>
                <a:schemeClr val="bg1"/>
              </a:solidFill>
            </a:rPr>
            <a:t>Create Career Pathways</a:t>
          </a:r>
        </a:p>
      </dgm:t>
    </dgm:pt>
    <dgm:pt modelId="{8AD2EA57-57AC-47CD-B866-1D9F81388015}" type="sibTrans" cxnId="{4254A3B2-6548-4E0B-B0C4-4FB2C914E9CD}">
      <dgm:prSet/>
      <dgm:spPr/>
      <dgm:t>
        <a:bodyPr/>
        <a:lstStyle/>
        <a:p>
          <a:endParaRPr lang="en-US"/>
        </a:p>
      </dgm:t>
    </dgm:pt>
    <dgm:pt modelId="{73E54973-C73B-4EBB-A585-96D175FC9DFD}" type="parTrans" cxnId="{4254A3B2-6548-4E0B-B0C4-4FB2C914E9CD}">
      <dgm:prSet/>
      <dgm:spPr/>
      <dgm:t>
        <a:bodyPr/>
        <a:lstStyle/>
        <a:p>
          <a:endParaRPr lang="en-US"/>
        </a:p>
      </dgm:t>
    </dgm:pt>
    <dgm:pt modelId="{4F81F2A4-7774-4035-9381-EF3CC30AB136}" type="pres">
      <dgm:prSet presAssocID="{F671CD9D-4668-4FF7-B9DB-A1FCF06D632F}" presName="Name0" presStyleCnt="0">
        <dgm:presLayoutVars>
          <dgm:dir/>
          <dgm:animLvl val="lvl"/>
          <dgm:resizeHandles val="exact"/>
        </dgm:presLayoutVars>
      </dgm:prSet>
      <dgm:spPr/>
    </dgm:pt>
    <dgm:pt modelId="{1933A5AF-8499-4EC3-A9BD-7CAA0A9450BE}" type="pres">
      <dgm:prSet presAssocID="{BCFB3DB3-4115-4DFB-8B94-2BDD137957A4}" presName="composite" presStyleCnt="0"/>
      <dgm:spPr/>
    </dgm:pt>
    <dgm:pt modelId="{A896DA82-878B-48B9-AAAB-E219C7358E9A}" type="pres">
      <dgm:prSet presAssocID="{BCFB3DB3-4115-4DFB-8B94-2BDD137957A4}" presName="parTx" presStyleLbl="alignNode1" presStyleIdx="0" presStyleCnt="3" custLinFactNeighborX="-46" custLinFactNeighborY="2069">
        <dgm:presLayoutVars>
          <dgm:chMax val="0"/>
          <dgm:chPref val="0"/>
          <dgm:bulletEnabled val="1"/>
        </dgm:presLayoutVars>
      </dgm:prSet>
      <dgm:spPr/>
    </dgm:pt>
    <dgm:pt modelId="{3D2A2819-C628-4A5C-A58C-2D1B062E2581}" type="pres">
      <dgm:prSet presAssocID="{BCFB3DB3-4115-4DFB-8B94-2BDD137957A4}" presName="desTx" presStyleLbl="alignAccFollowNode1" presStyleIdx="0" presStyleCnt="3">
        <dgm:presLayoutVars>
          <dgm:bulletEnabled val="1"/>
        </dgm:presLayoutVars>
      </dgm:prSet>
      <dgm:spPr/>
    </dgm:pt>
    <dgm:pt modelId="{CAE28291-90F7-4021-89B1-2BA8FE91C932}" type="pres">
      <dgm:prSet presAssocID="{93E3C32B-1ACB-4860-958E-1AA6AD3BE6D3}" presName="space" presStyleCnt="0"/>
      <dgm:spPr/>
    </dgm:pt>
    <dgm:pt modelId="{66F17B66-1384-45EC-A1A3-7A4980B8E41B}" type="pres">
      <dgm:prSet presAssocID="{21A98A01-95F0-40EA-B216-FED66121E9D4}" presName="composite" presStyleCnt="0"/>
      <dgm:spPr/>
    </dgm:pt>
    <dgm:pt modelId="{BAAFD38D-B5AC-4750-9E19-94D670C1A850}" type="pres">
      <dgm:prSet presAssocID="{21A98A01-95F0-40EA-B216-FED66121E9D4}" presName="parTx" presStyleLbl="alignNode1" presStyleIdx="1" presStyleCnt="3">
        <dgm:presLayoutVars>
          <dgm:chMax val="0"/>
          <dgm:chPref val="0"/>
          <dgm:bulletEnabled val="1"/>
        </dgm:presLayoutVars>
      </dgm:prSet>
      <dgm:spPr/>
    </dgm:pt>
    <dgm:pt modelId="{B0AAD747-5FF4-4632-84C7-1919B8729873}" type="pres">
      <dgm:prSet presAssocID="{21A98A01-95F0-40EA-B216-FED66121E9D4}" presName="desTx" presStyleLbl="alignAccFollowNode1" presStyleIdx="1" presStyleCnt="3">
        <dgm:presLayoutVars>
          <dgm:bulletEnabled val="1"/>
        </dgm:presLayoutVars>
      </dgm:prSet>
      <dgm:spPr/>
    </dgm:pt>
    <dgm:pt modelId="{B518FDA2-18E3-432C-965E-B77212E02A58}" type="pres">
      <dgm:prSet presAssocID="{8AD2EA57-57AC-47CD-B866-1D9F81388015}" presName="space" presStyleCnt="0"/>
      <dgm:spPr/>
    </dgm:pt>
    <dgm:pt modelId="{E373519A-BB6C-4888-ABBE-3CCBD0744705}" type="pres">
      <dgm:prSet presAssocID="{1A3C3DC3-FEA7-4AFF-B684-3992D45E6563}" presName="composite" presStyleCnt="0"/>
      <dgm:spPr/>
    </dgm:pt>
    <dgm:pt modelId="{DF9960EE-2566-4787-BEBC-A56E95E86D82}" type="pres">
      <dgm:prSet presAssocID="{1A3C3DC3-FEA7-4AFF-B684-3992D45E6563}" presName="parTx" presStyleLbl="alignNode1" presStyleIdx="2" presStyleCnt="3">
        <dgm:presLayoutVars>
          <dgm:chMax val="0"/>
          <dgm:chPref val="0"/>
          <dgm:bulletEnabled val="1"/>
        </dgm:presLayoutVars>
      </dgm:prSet>
      <dgm:spPr/>
    </dgm:pt>
    <dgm:pt modelId="{1A959CD8-3AF2-4FD5-AFD7-B2982F79251E}" type="pres">
      <dgm:prSet presAssocID="{1A3C3DC3-FEA7-4AFF-B684-3992D45E6563}" presName="desTx" presStyleLbl="alignAccFollowNode1" presStyleIdx="2" presStyleCnt="3">
        <dgm:presLayoutVars>
          <dgm:bulletEnabled val="1"/>
        </dgm:presLayoutVars>
      </dgm:prSet>
      <dgm:spPr/>
    </dgm:pt>
  </dgm:ptLst>
  <dgm:cxnLst>
    <dgm:cxn modelId="{DC113A0C-EC41-4F26-B606-410D8FF04F1A}" srcId="{BCFB3DB3-4115-4DFB-8B94-2BDD137957A4}" destId="{B2B6C85A-F3C6-4A35-AAD2-2AA3099C0278}" srcOrd="0" destOrd="0" parTransId="{73021AB7-F753-49E4-A847-2ADC5BC337D5}" sibTransId="{53D2E57B-313A-4CA3-B530-F326B4742AD7}"/>
    <dgm:cxn modelId="{FB76A717-87E3-459E-8711-C39EA9F83E03}" type="presOf" srcId="{EC169CAB-722D-4342-8659-A08366D65BA6}" destId="{1A959CD8-3AF2-4FD5-AFD7-B2982F79251E}" srcOrd="0" destOrd="2" presId="urn:microsoft.com/office/officeart/2005/8/layout/hList1"/>
    <dgm:cxn modelId="{847F581B-9276-4F8B-8556-0276A8E4FECF}" srcId="{F671CD9D-4668-4FF7-B9DB-A1FCF06D632F}" destId="{1A3C3DC3-FEA7-4AFF-B684-3992D45E6563}" srcOrd="2" destOrd="0" parTransId="{3CDC5067-F2AD-4259-90A9-DBA4801B97DD}" sibTransId="{C58E4562-490C-4448-A563-A2FE5FD08F58}"/>
    <dgm:cxn modelId="{60DCE326-F8A2-4213-B704-315EB0AA0801}" type="presOf" srcId="{D3191DEF-B9C5-4285-A182-C07316935CCA}" destId="{3D2A2819-C628-4A5C-A58C-2D1B062E2581}" srcOrd="0" destOrd="1" presId="urn:microsoft.com/office/officeart/2005/8/layout/hList1"/>
    <dgm:cxn modelId="{18EF242A-3496-40FF-8AF0-88A3E42AB250}" srcId="{1A3C3DC3-FEA7-4AFF-B684-3992D45E6563}" destId="{A3572D20-8F6E-4F09-AB54-92A1AE10127E}" srcOrd="3" destOrd="0" parTransId="{163FDA5D-F493-4479-B7DA-06A119415FFE}" sibTransId="{91492469-B82E-4C66-B478-95323F6D497B}"/>
    <dgm:cxn modelId="{CBEF9936-23EE-42F2-8138-2D12764BD72C}" srcId="{F671CD9D-4668-4FF7-B9DB-A1FCF06D632F}" destId="{BCFB3DB3-4115-4DFB-8B94-2BDD137957A4}" srcOrd="0" destOrd="0" parTransId="{6591D034-8871-42BA-8062-6A006DD74021}" sibTransId="{93E3C32B-1ACB-4860-958E-1AA6AD3BE6D3}"/>
    <dgm:cxn modelId="{FA645D38-90FC-400C-8A47-EC26780E333E}" type="presOf" srcId="{B2B6C85A-F3C6-4A35-AAD2-2AA3099C0278}" destId="{3D2A2819-C628-4A5C-A58C-2D1B062E2581}" srcOrd="0" destOrd="0" presId="urn:microsoft.com/office/officeart/2005/8/layout/hList1"/>
    <dgm:cxn modelId="{B5DCF541-DA05-49AD-8A7D-E048E2C0F02D}" type="presOf" srcId="{F671CD9D-4668-4FF7-B9DB-A1FCF06D632F}" destId="{4F81F2A4-7774-4035-9381-EF3CC30AB136}" srcOrd="0" destOrd="0" presId="urn:microsoft.com/office/officeart/2005/8/layout/hList1"/>
    <dgm:cxn modelId="{F972C94A-8F25-4B28-B9F5-EAE32A8C65B9}" type="presOf" srcId="{676BF47F-31A6-47B9-AF3F-319DB1F10739}" destId="{B0AAD747-5FF4-4632-84C7-1919B8729873}" srcOrd="0" destOrd="0" presId="urn:microsoft.com/office/officeart/2005/8/layout/hList1"/>
    <dgm:cxn modelId="{6913DC4A-8621-4CDC-BEBB-EED786D936A0}" type="presOf" srcId="{7D0DCF9F-E4AE-40E0-A8CF-A3CD3B92B7FB}" destId="{B0AAD747-5FF4-4632-84C7-1919B8729873}" srcOrd="0" destOrd="1" presId="urn:microsoft.com/office/officeart/2005/8/layout/hList1"/>
    <dgm:cxn modelId="{2D6CE76A-58E6-4771-88D3-EB81B0B4CE46}" srcId="{21A98A01-95F0-40EA-B216-FED66121E9D4}" destId="{F6BFB614-DE29-4F90-9EAB-AEF7903C7CEC}" srcOrd="2" destOrd="0" parTransId="{44897F19-642C-4FD3-925A-A2520D1AE5EB}" sibTransId="{9EEB03E1-9BA8-4243-9B46-88F9C45563B9}"/>
    <dgm:cxn modelId="{16211F55-D079-4444-90F4-9A720094C17A}" srcId="{1A3C3DC3-FEA7-4AFF-B684-3992D45E6563}" destId="{EC380FD7-7601-4FA6-9290-5C942DF455F9}" srcOrd="0" destOrd="0" parTransId="{03A4CA0D-92EF-4024-B8A4-9055D08D52EF}" sibTransId="{EA2E2B52-C8A6-4AD6-A54E-4FB04CF842B3}"/>
    <dgm:cxn modelId="{B9831590-8B5D-4F82-A6E3-AB19481C47CC}" type="presOf" srcId="{EC380FD7-7601-4FA6-9290-5C942DF455F9}" destId="{1A959CD8-3AF2-4FD5-AFD7-B2982F79251E}" srcOrd="0" destOrd="0" presId="urn:microsoft.com/office/officeart/2005/8/layout/hList1"/>
    <dgm:cxn modelId="{64767294-A8CD-4064-915B-57DCEAB148BF}" srcId="{21A98A01-95F0-40EA-B216-FED66121E9D4}" destId="{7D0DCF9F-E4AE-40E0-A8CF-A3CD3B92B7FB}" srcOrd="1" destOrd="0" parTransId="{010E1075-4E68-407B-9C2F-E1A008377E8D}" sibTransId="{B4E09BD2-18DB-4FA9-8D84-12FB657AD34C}"/>
    <dgm:cxn modelId="{04E082AA-7006-4188-88C8-BED5288C84AA}" type="presOf" srcId="{1A3C3DC3-FEA7-4AFF-B684-3992D45E6563}" destId="{DF9960EE-2566-4787-BEBC-A56E95E86D82}" srcOrd="0" destOrd="0" presId="urn:microsoft.com/office/officeart/2005/8/layout/hList1"/>
    <dgm:cxn modelId="{DD0F62AB-F4D6-4874-B177-7D770969DB88}" srcId="{21A98A01-95F0-40EA-B216-FED66121E9D4}" destId="{676BF47F-31A6-47B9-AF3F-319DB1F10739}" srcOrd="0" destOrd="0" parTransId="{AAC6A030-A05B-4873-A67C-2AFD54D8C2F1}" sibTransId="{9CE4D357-76A0-445E-836B-D35DA89AE557}"/>
    <dgm:cxn modelId="{4254A3B2-6548-4E0B-B0C4-4FB2C914E9CD}" srcId="{F671CD9D-4668-4FF7-B9DB-A1FCF06D632F}" destId="{21A98A01-95F0-40EA-B216-FED66121E9D4}" srcOrd="1" destOrd="0" parTransId="{73E54973-C73B-4EBB-A585-96D175FC9DFD}" sibTransId="{8AD2EA57-57AC-47CD-B866-1D9F81388015}"/>
    <dgm:cxn modelId="{E12EADBF-950A-4B33-B361-D59474E66384}" type="presOf" srcId="{21A98A01-95F0-40EA-B216-FED66121E9D4}" destId="{BAAFD38D-B5AC-4750-9E19-94D670C1A850}" srcOrd="0" destOrd="0" presId="urn:microsoft.com/office/officeart/2005/8/layout/hList1"/>
    <dgm:cxn modelId="{F00453C4-CC6E-48FA-B1F7-6FD72AC88B84}" srcId="{BCFB3DB3-4115-4DFB-8B94-2BDD137957A4}" destId="{D3191DEF-B9C5-4285-A182-C07316935CCA}" srcOrd="1" destOrd="0" parTransId="{597761B6-CBC6-4FE5-A7B1-F450B7916976}" sibTransId="{6579692F-7DB2-49FC-8035-74361883AB0F}"/>
    <dgm:cxn modelId="{3CDB15C8-97D4-4D4B-8D1E-DE3EF52B14F7}" type="presOf" srcId="{E4F93B32-010E-4FE8-A18B-92690E6397B7}" destId="{1A959CD8-3AF2-4FD5-AFD7-B2982F79251E}" srcOrd="0" destOrd="1" presId="urn:microsoft.com/office/officeart/2005/8/layout/hList1"/>
    <dgm:cxn modelId="{4603FFD2-F30A-438E-9698-087F3D7D195A}" srcId="{1A3C3DC3-FEA7-4AFF-B684-3992D45E6563}" destId="{EC169CAB-722D-4342-8659-A08366D65BA6}" srcOrd="2" destOrd="0" parTransId="{585BB1D9-C560-4021-9B62-9B66684D223D}" sibTransId="{042F4BF1-615F-4396-A650-395FD1821DDA}"/>
    <dgm:cxn modelId="{809428D5-4EBB-447F-9562-D33534EC07AF}" type="presOf" srcId="{A3572D20-8F6E-4F09-AB54-92A1AE10127E}" destId="{1A959CD8-3AF2-4FD5-AFD7-B2982F79251E}" srcOrd="0" destOrd="3" presId="urn:microsoft.com/office/officeart/2005/8/layout/hList1"/>
    <dgm:cxn modelId="{DCE5E5D9-60A0-4F43-884C-98016159C0EB}" type="presOf" srcId="{BCFB3DB3-4115-4DFB-8B94-2BDD137957A4}" destId="{A896DA82-878B-48B9-AAAB-E219C7358E9A}" srcOrd="0" destOrd="0" presId="urn:microsoft.com/office/officeart/2005/8/layout/hList1"/>
    <dgm:cxn modelId="{075702E9-9BAD-4C6A-9992-3DB3BE6E65CC}" srcId="{1A3C3DC3-FEA7-4AFF-B684-3992D45E6563}" destId="{E4F93B32-010E-4FE8-A18B-92690E6397B7}" srcOrd="1" destOrd="0" parTransId="{A700ECDD-BA00-47C6-86F7-876BF86CFC5D}" sibTransId="{654201E3-35AD-4059-80DA-BC0565674666}"/>
    <dgm:cxn modelId="{76BDCFEB-EAEB-4821-B53B-CB982F83FC24}" type="presOf" srcId="{F6BFB614-DE29-4F90-9EAB-AEF7903C7CEC}" destId="{B0AAD747-5FF4-4632-84C7-1919B8729873}" srcOrd="0" destOrd="2" presId="urn:microsoft.com/office/officeart/2005/8/layout/hList1"/>
    <dgm:cxn modelId="{2DBF554E-78DB-4C7D-AF75-0A6FDF04DDFA}" type="presParOf" srcId="{4F81F2A4-7774-4035-9381-EF3CC30AB136}" destId="{1933A5AF-8499-4EC3-A9BD-7CAA0A9450BE}" srcOrd="0" destOrd="0" presId="urn:microsoft.com/office/officeart/2005/8/layout/hList1"/>
    <dgm:cxn modelId="{1032CD55-8B19-4DD7-BA34-090F4CE5D323}" type="presParOf" srcId="{1933A5AF-8499-4EC3-A9BD-7CAA0A9450BE}" destId="{A896DA82-878B-48B9-AAAB-E219C7358E9A}" srcOrd="0" destOrd="0" presId="urn:microsoft.com/office/officeart/2005/8/layout/hList1"/>
    <dgm:cxn modelId="{B03D325C-B459-499E-8C61-3EA04BD86E03}" type="presParOf" srcId="{1933A5AF-8499-4EC3-A9BD-7CAA0A9450BE}" destId="{3D2A2819-C628-4A5C-A58C-2D1B062E2581}" srcOrd="1" destOrd="0" presId="urn:microsoft.com/office/officeart/2005/8/layout/hList1"/>
    <dgm:cxn modelId="{9CFC374C-04CA-41AC-A207-9D5D152184CF}" type="presParOf" srcId="{4F81F2A4-7774-4035-9381-EF3CC30AB136}" destId="{CAE28291-90F7-4021-89B1-2BA8FE91C932}" srcOrd="1" destOrd="0" presId="urn:microsoft.com/office/officeart/2005/8/layout/hList1"/>
    <dgm:cxn modelId="{CAA51CD7-025F-4F79-8F88-8205E3B36F31}" type="presParOf" srcId="{4F81F2A4-7774-4035-9381-EF3CC30AB136}" destId="{66F17B66-1384-45EC-A1A3-7A4980B8E41B}" srcOrd="2" destOrd="0" presId="urn:microsoft.com/office/officeart/2005/8/layout/hList1"/>
    <dgm:cxn modelId="{0F9789D1-793A-4108-A9C5-53C5965ADC85}" type="presParOf" srcId="{66F17B66-1384-45EC-A1A3-7A4980B8E41B}" destId="{BAAFD38D-B5AC-4750-9E19-94D670C1A850}" srcOrd="0" destOrd="0" presId="urn:microsoft.com/office/officeart/2005/8/layout/hList1"/>
    <dgm:cxn modelId="{E5AFF775-6492-4AE7-9986-7CD377BDF73E}" type="presParOf" srcId="{66F17B66-1384-45EC-A1A3-7A4980B8E41B}" destId="{B0AAD747-5FF4-4632-84C7-1919B8729873}" srcOrd="1" destOrd="0" presId="urn:microsoft.com/office/officeart/2005/8/layout/hList1"/>
    <dgm:cxn modelId="{DC15BB08-378B-4261-9F54-A2A8A80ADE17}" type="presParOf" srcId="{4F81F2A4-7774-4035-9381-EF3CC30AB136}" destId="{B518FDA2-18E3-432C-965E-B77212E02A58}" srcOrd="3" destOrd="0" presId="urn:microsoft.com/office/officeart/2005/8/layout/hList1"/>
    <dgm:cxn modelId="{451EB714-C5D2-4888-B302-68FDA8A177A9}" type="presParOf" srcId="{4F81F2A4-7774-4035-9381-EF3CC30AB136}" destId="{E373519A-BB6C-4888-ABBE-3CCBD0744705}" srcOrd="4" destOrd="0" presId="urn:microsoft.com/office/officeart/2005/8/layout/hList1"/>
    <dgm:cxn modelId="{BB49211C-9896-4306-90D4-FD6802129D51}" type="presParOf" srcId="{E373519A-BB6C-4888-ABBE-3CCBD0744705}" destId="{DF9960EE-2566-4787-BEBC-A56E95E86D82}" srcOrd="0" destOrd="0" presId="urn:microsoft.com/office/officeart/2005/8/layout/hList1"/>
    <dgm:cxn modelId="{64F45C50-E74A-4166-8B26-17BA0A5336F5}" type="presParOf" srcId="{E373519A-BB6C-4888-ABBE-3CCBD0744705}" destId="{1A959CD8-3AF2-4FD5-AFD7-B2982F79251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6DA82-878B-48B9-AAAB-E219C7358E9A}">
      <dsp:nvSpPr>
        <dsp:cNvPr id="0" name=""/>
        <dsp:cNvSpPr/>
      </dsp:nvSpPr>
      <dsp:spPr>
        <a:xfrm>
          <a:off x="1749" y="24397"/>
          <a:ext cx="3092759" cy="654997"/>
        </a:xfrm>
        <a:prstGeom prst="rect">
          <a:avLst/>
        </a:prstGeom>
        <a:solidFill>
          <a:schemeClr val="accent3"/>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Franklin Gothic Medium" panose="020B0603020102020204"/>
            </a:rPr>
            <a:t>       </a:t>
          </a:r>
          <a:r>
            <a:rPr lang="en-US" sz="1900" kern="1200" dirty="0"/>
            <a:t> </a:t>
          </a:r>
          <a:r>
            <a:rPr lang="en-US" sz="1900" b="1" kern="1200" dirty="0">
              <a:solidFill>
                <a:schemeClr val="bg1"/>
              </a:solidFill>
            </a:rPr>
            <a:t>Support Business Engagement</a:t>
          </a:r>
        </a:p>
      </dsp:txBody>
      <dsp:txXfrm>
        <a:off x="1749" y="24397"/>
        <a:ext cx="3092759" cy="654997"/>
      </dsp:txXfrm>
    </dsp:sp>
    <dsp:sp modelId="{3D2A2819-C628-4A5C-A58C-2D1B062E2581}">
      <dsp:nvSpPr>
        <dsp:cNvPr id="0" name=""/>
        <dsp:cNvSpPr/>
      </dsp:nvSpPr>
      <dsp:spPr>
        <a:xfrm>
          <a:off x="3172"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solidFill>
                <a:schemeClr val="tx1"/>
              </a:solidFill>
              <a:ea typeface="+mn-lt"/>
              <a:cs typeface="+mn-lt"/>
            </a:rPr>
            <a:t>Supply a pool of candidates</a:t>
          </a:r>
          <a:endParaRPr lang="en-US" sz="1900" kern="1200" dirty="0">
            <a:solidFill>
              <a:schemeClr val="tx1"/>
            </a:solidFill>
          </a:endParaRPr>
        </a:p>
        <a:p>
          <a:pPr marL="171450" lvl="1" indent="-171450" algn="l" defTabSz="844550" rtl="0">
            <a:lnSpc>
              <a:spcPct val="90000"/>
            </a:lnSpc>
            <a:spcBef>
              <a:spcPct val="0"/>
            </a:spcBef>
            <a:spcAft>
              <a:spcPct val="15000"/>
            </a:spcAft>
            <a:buChar char="•"/>
          </a:pPr>
          <a:r>
            <a:rPr lang="en-US" sz="1900" kern="1200" dirty="0">
              <a:solidFill>
                <a:schemeClr val="tx1"/>
              </a:solidFill>
              <a:ea typeface="+mn-lt"/>
              <a:cs typeface="+mn-lt"/>
            </a:rPr>
            <a:t>Deliver relevant workforce preparation skills and workforce training competencies that can map to RA</a:t>
          </a:r>
          <a:r>
            <a:rPr lang="en-US" sz="1900" kern="1200" dirty="0">
              <a:solidFill>
                <a:schemeClr val="tx1"/>
              </a:solidFill>
              <a:latin typeface="Franklin Gothic Medium" panose="020B0603020102020204"/>
              <a:ea typeface="+mn-lt"/>
              <a:cs typeface="+mn-lt"/>
            </a:rPr>
            <a:t> </a:t>
          </a:r>
          <a:r>
            <a:rPr lang="en-US" sz="1900" kern="1200" dirty="0">
              <a:solidFill>
                <a:schemeClr val="tx1"/>
              </a:solidFill>
              <a:ea typeface="+mn-lt"/>
              <a:cs typeface="+mn-lt"/>
            </a:rPr>
            <a:t>required</a:t>
          </a:r>
          <a:r>
            <a:rPr lang="en-US" sz="1900" kern="1200" dirty="0">
              <a:solidFill>
                <a:schemeClr val="tx1"/>
              </a:solidFill>
              <a:latin typeface="Franklin Gothic Medium" panose="020B0603020102020204"/>
              <a:ea typeface="+mn-lt"/>
              <a:cs typeface="+mn-lt"/>
            </a:rPr>
            <a:t> RTI</a:t>
          </a:r>
          <a:endParaRPr lang="en-US" sz="1900" kern="1200" dirty="0">
            <a:solidFill>
              <a:schemeClr val="tx1"/>
            </a:solidFill>
          </a:endParaRPr>
        </a:p>
      </dsp:txBody>
      <dsp:txXfrm>
        <a:off x="3172" y="665843"/>
        <a:ext cx="3092759" cy="3339091"/>
      </dsp:txXfrm>
    </dsp:sp>
    <dsp:sp modelId="{BAAFD38D-B5AC-4750-9E19-94D670C1A850}">
      <dsp:nvSpPr>
        <dsp:cNvPr id="0" name=""/>
        <dsp:cNvSpPr/>
      </dsp:nvSpPr>
      <dsp:spPr>
        <a:xfrm>
          <a:off x="3528917" y="10845"/>
          <a:ext cx="3092759" cy="654997"/>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Franklin Gothic Medium" panose="020B0603020102020204"/>
            </a:rPr>
            <a:t>          </a:t>
          </a:r>
          <a:r>
            <a:rPr lang="en-US" sz="1800" b="1" kern="1200" dirty="0">
              <a:solidFill>
                <a:schemeClr val="bg1"/>
              </a:solidFill>
            </a:rPr>
            <a:t>Create Career Pathways</a:t>
          </a:r>
        </a:p>
      </dsp:txBody>
      <dsp:txXfrm>
        <a:off x="3528917" y="10845"/>
        <a:ext cx="3092759" cy="654997"/>
      </dsp:txXfrm>
    </dsp:sp>
    <dsp:sp modelId="{B0AAD747-5FF4-4632-84C7-1919B8729873}">
      <dsp:nvSpPr>
        <dsp:cNvPr id="0" name=""/>
        <dsp:cNvSpPr/>
      </dsp:nvSpPr>
      <dsp:spPr>
        <a:xfrm>
          <a:off x="3528917"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a:buChar char="•"/>
          </a:pPr>
          <a:r>
            <a:rPr lang="en-US" sz="1900" kern="1200" dirty="0">
              <a:solidFill>
                <a:schemeClr val="tx1"/>
              </a:solidFill>
              <a:ea typeface="+mn-lt"/>
              <a:cs typeface="+mn-lt"/>
            </a:rPr>
            <a:t>Design on-ramp to accelerate entry</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a:solidFill>
                <a:schemeClr val="tx1"/>
              </a:solidFill>
            </a:rPr>
            <a:t>Leverage learners’ education and experience to achieve multiple outcomes</a:t>
          </a:r>
        </a:p>
        <a:p>
          <a:pPr marL="171450" lvl="1" indent="-171450" algn="l" defTabSz="844550">
            <a:lnSpc>
              <a:spcPct val="90000"/>
            </a:lnSpc>
            <a:spcBef>
              <a:spcPct val="0"/>
            </a:spcBef>
            <a:spcAft>
              <a:spcPct val="15000"/>
            </a:spcAft>
            <a:buChar char="•"/>
          </a:pPr>
          <a:r>
            <a:rPr lang="en-US" sz="1900" kern="1200" dirty="0">
              <a:solidFill>
                <a:schemeClr val="tx1"/>
              </a:solidFill>
            </a:rPr>
            <a:t>Provide training and instruction for in-demand careers</a:t>
          </a:r>
        </a:p>
      </dsp:txBody>
      <dsp:txXfrm>
        <a:off x="3528917" y="665843"/>
        <a:ext cx="3092759" cy="3339091"/>
      </dsp:txXfrm>
    </dsp:sp>
    <dsp:sp modelId="{DF9960EE-2566-4787-BEBC-A56E95E86D82}">
      <dsp:nvSpPr>
        <dsp:cNvPr id="0" name=""/>
        <dsp:cNvSpPr/>
      </dsp:nvSpPr>
      <dsp:spPr>
        <a:xfrm>
          <a:off x="7054663" y="10845"/>
          <a:ext cx="3092759" cy="654997"/>
        </a:xfrm>
        <a:prstGeom prst="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Franklin Gothic Medium" panose="020B0603020102020204"/>
            </a:rPr>
            <a:t>           </a:t>
          </a:r>
          <a:r>
            <a:rPr lang="en-US" sz="1900" kern="1200" dirty="0"/>
            <a:t> </a:t>
          </a:r>
          <a:r>
            <a:rPr lang="en-US" sz="1900" b="1" kern="1200" dirty="0">
              <a:solidFill>
                <a:schemeClr val="bg1"/>
              </a:solidFill>
            </a:rPr>
            <a:t>Connect with Partners</a:t>
          </a:r>
          <a:r>
            <a:rPr lang="en-US" sz="1900" b="1" kern="1200" dirty="0">
              <a:solidFill>
                <a:schemeClr val="bg1"/>
              </a:solidFill>
              <a:latin typeface="Franklin Gothic Medium" panose="020B0603020102020204"/>
            </a:rPr>
            <a:t> </a:t>
          </a:r>
          <a:endParaRPr lang="en-US" sz="1900" b="1" kern="1200" dirty="0">
            <a:solidFill>
              <a:schemeClr val="bg1"/>
            </a:solidFill>
          </a:endParaRPr>
        </a:p>
      </dsp:txBody>
      <dsp:txXfrm>
        <a:off x="7054663" y="10845"/>
        <a:ext cx="3092759" cy="654997"/>
      </dsp:txXfrm>
    </dsp:sp>
    <dsp:sp modelId="{1A959CD8-3AF2-4FD5-AFD7-B2982F79251E}">
      <dsp:nvSpPr>
        <dsp:cNvPr id="0" name=""/>
        <dsp:cNvSpPr/>
      </dsp:nvSpPr>
      <dsp:spPr>
        <a:xfrm>
          <a:off x="7054663"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Submit IET program for approval to be on state and local Eligible Training Provider List (ETPL)</a:t>
          </a:r>
        </a:p>
        <a:p>
          <a:pPr marL="171450" lvl="1" indent="-171450" algn="l" defTabSz="844550">
            <a:lnSpc>
              <a:spcPct val="90000"/>
            </a:lnSpc>
            <a:spcBef>
              <a:spcPct val="0"/>
            </a:spcBef>
            <a:spcAft>
              <a:spcPct val="15000"/>
            </a:spcAft>
            <a:buFont typeface="Arial"/>
            <a:buChar char="•"/>
          </a:pPr>
          <a:r>
            <a:rPr lang="en-US" sz="1900" kern="1200" dirty="0">
              <a:solidFill>
                <a:schemeClr val="tx1"/>
              </a:solidFill>
              <a:latin typeface="Franklin Gothic Book"/>
            </a:rPr>
            <a:t>Access</a:t>
          </a:r>
          <a:r>
            <a:rPr lang="en-US" sz="1900" kern="1200" dirty="0">
              <a:solidFill>
                <a:schemeClr val="tx1"/>
              </a:solidFill>
            </a:rPr>
            <a:t> WIOA funding through Individual Training Accounts (ITAs) for training costs*</a:t>
          </a:r>
        </a:p>
        <a:p>
          <a:pPr marL="171450" lvl="1" indent="-171450" algn="l" defTabSz="844550">
            <a:lnSpc>
              <a:spcPct val="90000"/>
            </a:lnSpc>
            <a:spcBef>
              <a:spcPct val="0"/>
            </a:spcBef>
            <a:spcAft>
              <a:spcPct val="15000"/>
            </a:spcAft>
            <a:buChar char="•"/>
          </a:pPr>
          <a:r>
            <a:rPr lang="en-US" sz="1900" kern="1200" dirty="0">
              <a:solidFill>
                <a:schemeClr val="tx1"/>
              </a:solidFill>
              <a:ea typeface="+mn-lt"/>
              <a:cs typeface="+mn-lt"/>
            </a:rPr>
            <a:t>Access supportive services for WIOA-eligible students</a:t>
          </a:r>
        </a:p>
        <a:p>
          <a:pPr marL="171450" lvl="1" indent="-171450" algn="l" defTabSz="844550">
            <a:lnSpc>
              <a:spcPct val="90000"/>
            </a:lnSpc>
            <a:spcBef>
              <a:spcPct val="0"/>
            </a:spcBef>
            <a:spcAft>
              <a:spcPct val="15000"/>
            </a:spcAft>
            <a:buChar char="•"/>
          </a:pPr>
          <a:endParaRPr lang="en-US" sz="1900" kern="1200">
            <a:solidFill>
              <a:schemeClr val="tx1"/>
            </a:solidFill>
          </a:endParaRPr>
        </a:p>
      </dsp:txBody>
      <dsp:txXfrm>
        <a:off x="7054663" y="665843"/>
        <a:ext cx="3092759" cy="33390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B8D79D-787D-423F-B243-56C9D4E19FB2}" type="datetimeFigureOut">
              <a:rPr lang="en-US" smtClean="0"/>
              <a:t>8/23/2023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1EDA0-9D9F-43FC-AAC8-169467B76D99}" type="slidenum">
              <a:rPr lang="en-US" smtClean="0"/>
              <a:t>‹#›</a:t>
            </a:fld>
            <a:endParaRPr lang="en-US"/>
          </a:p>
        </p:txBody>
      </p:sp>
    </p:spTree>
    <p:extLst>
      <p:ext uri="{BB962C8B-B14F-4D97-AF65-F5344CB8AC3E}">
        <p14:creationId xmlns:p14="http://schemas.microsoft.com/office/powerpoint/2010/main" val="26869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01EDA0-9D9F-43FC-AAC8-169467B76D99}" type="slidenum">
              <a:rPr lang="en-US" smtClean="0"/>
              <a:t>1</a:t>
            </a:fld>
            <a:endParaRPr lang="en-US"/>
          </a:p>
        </p:txBody>
      </p:sp>
    </p:spTree>
    <p:extLst>
      <p:ext uri="{BB962C8B-B14F-4D97-AF65-F5344CB8AC3E}">
        <p14:creationId xmlns:p14="http://schemas.microsoft.com/office/powerpoint/2010/main" val="387136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t>MC</a:t>
            </a:r>
          </a:p>
          <a:p>
            <a:pPr marL="171450" indent="-171450">
              <a:buFont typeface="Arial"/>
              <a:buChar char="•"/>
            </a:pPr>
            <a:r>
              <a:rPr lang="en-US"/>
              <a:t>Pts in referred hires: 94% of apprentices become regular full-time employees upon program completion compared to 55.5% for interns and 36.5% for co-op participants</a:t>
            </a:r>
          </a:p>
          <a:p>
            <a:pPr marL="171450" indent="-171450">
              <a:buFont typeface="Arial"/>
              <a:buChar char="•"/>
            </a:pPr>
            <a:endParaRPr lang="en-US">
              <a:cs typeface="Calibri" panose="020F0502020204030204"/>
            </a:endParaRPr>
          </a:p>
          <a:p>
            <a:pPr marL="171450" indent="-171450">
              <a:buFont typeface="Arial"/>
              <a:buChar char="•"/>
            </a:pPr>
            <a:r>
              <a:rPr lang="en-US"/>
              <a:t>Loyal workforce: 91% of apprentices remain employed after their first year compared to only 62% of interns and 49% of co-op participants</a:t>
            </a:r>
            <a:endParaRPr lang="en-US">
              <a:cs typeface="Calibri"/>
            </a:endParaRPr>
          </a:p>
          <a:p>
            <a:pPr lvl="1" indent="-171450">
              <a:buFont typeface="Arial"/>
              <a:buChar char="•"/>
            </a:pPr>
            <a:r>
              <a:rPr lang="en-US" b="1"/>
              <a:t>That result lowers the cost of churn </a:t>
            </a:r>
            <a:r>
              <a:rPr lang="en-US"/>
              <a:t>(on average this costs employers 100 – 150% of professional position salary to replace w/in first 12 months)</a:t>
            </a:r>
            <a:r>
              <a:rPr lang="en-US" b="1"/>
              <a:t>, increases productivity, generates positive ROI </a:t>
            </a:r>
            <a:r>
              <a:rPr lang="en-US"/>
              <a:t>(on average employers report $1.47 ROI for every $1 invested)</a:t>
            </a:r>
            <a:endParaRPr lang="en-US">
              <a:cs typeface="Calibri"/>
            </a:endParaRPr>
          </a:p>
          <a:p>
            <a:endParaRPr lang="en-US">
              <a:cs typeface="Calibri"/>
            </a:endParaRPr>
          </a:p>
          <a:p>
            <a:endParaRPr lang="en-US"/>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10</a:t>
            </a:fld>
            <a:endParaRPr lang="en-US"/>
          </a:p>
        </p:txBody>
      </p:sp>
    </p:spTree>
    <p:extLst>
      <p:ext uri="{BB962C8B-B14F-4D97-AF65-F5344CB8AC3E}">
        <p14:creationId xmlns:p14="http://schemas.microsoft.com/office/powerpoint/2010/main" val="270988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NK</a:t>
            </a:r>
          </a:p>
        </p:txBody>
      </p:sp>
      <p:sp>
        <p:nvSpPr>
          <p:cNvPr id="4" name="Slide Number Placeholder 3"/>
          <p:cNvSpPr>
            <a:spLocks noGrp="1"/>
          </p:cNvSpPr>
          <p:nvPr>
            <p:ph type="sldNum" sz="quarter" idx="5"/>
          </p:nvPr>
        </p:nvSpPr>
        <p:spPr/>
        <p:txBody>
          <a:bodyPr/>
          <a:lstStyle/>
          <a:p>
            <a:fld id="{3801EDA0-9D9F-43FC-AAC8-169467B76D99}" type="slidenum">
              <a:rPr lang="en-US" smtClean="0"/>
              <a:t>11</a:t>
            </a:fld>
            <a:endParaRPr lang="en-US"/>
          </a:p>
        </p:txBody>
      </p:sp>
    </p:spTree>
    <p:extLst>
      <p:ext uri="{BB962C8B-B14F-4D97-AF65-F5344CB8AC3E}">
        <p14:creationId xmlns:p14="http://schemas.microsoft.com/office/powerpoint/2010/main" val="106144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NK: Safal and COABE disseminated a survey the end of last year to gauge awareness and TA resource needs in the AE field to support pre-apprenticeship and RAP opportunities. We had over 1200 respondents and will be publishing a report in the next couple months detailing the findings. </a:t>
            </a:r>
          </a:p>
          <a:p>
            <a:endParaRPr lang="en-US">
              <a:cs typeface="Calibri"/>
            </a:endParaRPr>
          </a:p>
          <a:p>
            <a:r>
              <a:rPr lang="en-US">
                <a:cs typeface="Calibri"/>
              </a:rPr>
              <a:t>The initial data shows a similarity of the feedback you all gave us (or not). </a:t>
            </a:r>
          </a:p>
          <a:p>
            <a:endParaRPr lang="en-US"/>
          </a:p>
        </p:txBody>
      </p:sp>
      <p:sp>
        <p:nvSpPr>
          <p:cNvPr id="4" name="Slide Number Placeholder 3"/>
          <p:cNvSpPr>
            <a:spLocks noGrp="1"/>
          </p:cNvSpPr>
          <p:nvPr>
            <p:ph type="sldNum" sz="quarter" idx="5"/>
          </p:nvPr>
        </p:nvSpPr>
        <p:spPr/>
        <p:txBody>
          <a:bodyPr/>
          <a:lstStyle/>
          <a:p>
            <a:fld id="{3801EDA0-9D9F-43FC-AAC8-169467B76D99}" type="slidenum">
              <a:rPr lang="en-US" smtClean="0"/>
              <a:t>12</a:t>
            </a:fld>
            <a:endParaRPr lang="en-US"/>
          </a:p>
        </p:txBody>
      </p:sp>
    </p:spTree>
    <p:extLst>
      <p:ext uri="{BB962C8B-B14F-4D97-AF65-F5344CB8AC3E}">
        <p14:creationId xmlns:p14="http://schemas.microsoft.com/office/powerpoint/2010/main" val="303967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t>
            </a:r>
          </a:p>
          <a:p>
            <a:endParaRPr lang="en-US">
              <a:cs typeface="Calibri"/>
            </a:endParaRPr>
          </a:p>
          <a:p>
            <a:r>
              <a:rPr lang="en-US">
                <a:cs typeface="Calibri"/>
              </a:rPr>
              <a:t>To start with we want to acknowledge a couple of things we know can inhibit adult education programs in integrating IET with pre-apprenticeship and RAP.  The first is simply awareness about how to do it with access to resources, tools, and people to support it. It means finding ways to build on what’s already being done through IET programs and then connecting that with pre-apprenticeship and RA programs—so it’s not just an add-on or one more thing to do. Just as an IET program is never developed by only one person, aligning an IET program with pre-apprenticeship and RAP is a team effort. It is super helpful to include industry and apprenticeship representatives to co-plan and co-define the curriculum for the related training instruction RTI and IET from the outset. The last potential challenge is coordination with the state and local workforce boards to co-enroll eligible adults in WIOA Title I services and RAPs. The good news is these are all surmountable and we the Center of Excellence with Katie and team are here to help. </a:t>
            </a:r>
          </a:p>
          <a:p>
            <a:endParaRPr lang="en-US">
              <a:cs typeface="Calibri"/>
            </a:endParaRPr>
          </a:p>
          <a:p>
            <a:r>
              <a:rPr lang="en-US">
                <a:cs typeface="Calibri"/>
              </a:rPr>
              <a:t>To set the context, let’s review the makings of an IET and then Katie will walk us through Pre-Apprenticeship and RA. </a:t>
            </a:r>
          </a:p>
          <a:p>
            <a:endParaRPr lang="en-US">
              <a:cs typeface="Calibri"/>
            </a:endParaRPr>
          </a:p>
          <a:p>
            <a:r>
              <a:rPr lang="en-US">
                <a:cs typeface="Calibri"/>
              </a:rPr>
              <a:t>Next Slide</a:t>
            </a:r>
            <a:endParaRPr lang="en-US"/>
          </a:p>
        </p:txBody>
      </p:sp>
    </p:spTree>
    <p:extLst>
      <p:ext uri="{BB962C8B-B14F-4D97-AF65-F5344CB8AC3E}">
        <p14:creationId xmlns:p14="http://schemas.microsoft.com/office/powerpoint/2010/main" val="398706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t>
            </a:r>
          </a:p>
          <a:p>
            <a:endParaRPr lang="en-US">
              <a:cs typeface="Calibri"/>
            </a:endParaRPr>
          </a:p>
          <a:p>
            <a:r>
              <a:rPr lang="en-US">
                <a:cs typeface="Calibri"/>
              </a:rPr>
              <a:t>To start with we want to acknowledge a couple of things we know can inhibit adult education programs in integrating IET with pre-apprenticeship and RAP.  The first is simply awareness about how to do it with access to resources, tools, and people to support it. It means finding ways to build on what’s already being done through IET programs and then connecting that with pre-apprenticeship and RA programs—so it’s not just an add-on or one more thing to do. Just as an IET program is never developed by only one person, aligning an IET program with pre-apprenticeship and RAP is a team effort. It is super helpful to include industry and apprenticeship representatives to co-plan and co-define the curriculum for the related training instruction RTI and IET from the outset. The last potential challenge is coordination with the state and local workforce boards to co-enroll eligible adults in WIOA Title I services and RAPs. The good news is these are all surmountable and we the Center of Excellence with Katie and team are here to help. </a:t>
            </a:r>
          </a:p>
          <a:p>
            <a:endParaRPr lang="en-US">
              <a:cs typeface="Calibri"/>
            </a:endParaRPr>
          </a:p>
          <a:p>
            <a:r>
              <a:rPr lang="en-US">
                <a:cs typeface="Calibri"/>
              </a:rPr>
              <a:t>To set the context, let’s review the makings of an IET and then Katie will walk us through Pre-Apprenticeship and RA. </a:t>
            </a:r>
          </a:p>
          <a:p>
            <a:endParaRPr lang="en-US">
              <a:cs typeface="Calibri"/>
            </a:endParaRPr>
          </a:p>
          <a:p>
            <a:r>
              <a:rPr lang="en-US">
                <a:cs typeface="Calibri"/>
              </a:rPr>
              <a:t>Next Slide</a:t>
            </a:r>
            <a:endParaRPr lang="en-US"/>
          </a:p>
        </p:txBody>
      </p:sp>
    </p:spTree>
    <p:extLst>
      <p:ext uri="{BB962C8B-B14F-4D97-AF65-F5344CB8AC3E}">
        <p14:creationId xmlns:p14="http://schemas.microsoft.com/office/powerpoint/2010/main" val="120192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t>
            </a:r>
          </a:p>
          <a:p>
            <a:endParaRPr lang="en-US">
              <a:cs typeface="Calibri"/>
            </a:endParaRPr>
          </a:p>
          <a:p>
            <a:r>
              <a:rPr lang="en-US">
                <a:cs typeface="Calibri"/>
              </a:rPr>
              <a:t>To start with we want to acknowledge a couple of things we know can inhibit adult education programs in integrating IET with pre-apprenticeship and RAP.  The first is simply awareness about how to do it with access to resources, tools, and people to support it. It means finding ways to build on what’s already being done through IET programs and then connecting that with pre-apprenticeship and RA programs—so it’s not just an add-on or one more thing to do. Just as an IET program is never developed by only one person, aligning an IET program with pre-apprenticeship and RAP is a team effort. It is super helpful to include industry and apprenticeship representatives to co-plan and co-define the curriculum for the related training instruction RTI and IET from the outset. The last potential challenge is coordination with the state and local workforce boards to co-enroll eligible adults in WIOA Title I services and RAPs. The good news is these are all surmountable and we the Center of Excellence with Katie and team are here to help. </a:t>
            </a:r>
          </a:p>
          <a:p>
            <a:endParaRPr lang="en-US">
              <a:cs typeface="Calibri"/>
            </a:endParaRPr>
          </a:p>
          <a:p>
            <a:r>
              <a:rPr lang="en-US">
                <a:cs typeface="Calibri"/>
              </a:rPr>
              <a:t>To set the context, let’s review the makings of an IET and then Katie will walk us through Pre-Apprenticeship and RA. </a:t>
            </a:r>
          </a:p>
          <a:p>
            <a:endParaRPr lang="en-US">
              <a:cs typeface="Calibri"/>
            </a:endParaRPr>
          </a:p>
          <a:p>
            <a:r>
              <a:rPr lang="en-US">
                <a:cs typeface="Calibri"/>
              </a:rPr>
              <a:t>Next Slide</a:t>
            </a:r>
            <a:endParaRPr lang="en-US"/>
          </a:p>
        </p:txBody>
      </p:sp>
    </p:spTree>
    <p:extLst>
      <p:ext uri="{BB962C8B-B14F-4D97-AF65-F5344CB8AC3E}">
        <p14:creationId xmlns:p14="http://schemas.microsoft.com/office/powerpoint/2010/main" val="42142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t>
            </a:r>
          </a:p>
          <a:p>
            <a:endParaRPr lang="en-US">
              <a:cs typeface="Calibri"/>
            </a:endParaRPr>
          </a:p>
          <a:p>
            <a:r>
              <a:rPr lang="en-US">
                <a:cs typeface="Calibri"/>
              </a:rPr>
              <a:t>Here we are getting into how Adult education IET programs intersect with RA. For businesses, AE supplies a pool of candidates. I always say, Adult Education programs nationally represent the largest high school in America with the added difference that  many of our learners have both prior life and work experience that makes them even more attractive as potential employees. Usually, adult education can also deliver the relevant workforce prep and workforce training competencies at low to no cost which can map to the RA required related instruction component. The work we do, if designed correctly, can accelerate the learners entry to further training and employment for in-demand careers.</a:t>
            </a:r>
          </a:p>
          <a:p>
            <a:endParaRPr lang="en-US">
              <a:cs typeface="Calibri"/>
            </a:endParaRPr>
          </a:p>
          <a:p>
            <a:r>
              <a:rPr lang="en-US">
                <a:cs typeface="Calibri"/>
              </a:rPr>
              <a:t>Katie could you share more about how AE IET program providers can connect with other partners to develop a successful pre-RA program?</a:t>
            </a:r>
          </a:p>
          <a:p>
            <a:endParaRPr lang="en-US">
              <a:cs typeface="Calibri"/>
            </a:endParaRPr>
          </a:p>
          <a:p>
            <a:r>
              <a:rPr lang="en-US">
                <a:cs typeface="Calibri"/>
              </a:rPr>
              <a:t>Katie and then </a:t>
            </a:r>
          </a:p>
          <a:p>
            <a:endParaRPr lang="en-US">
              <a:cs typeface="Calibri"/>
            </a:endParaRPr>
          </a:p>
          <a:p>
            <a:r>
              <a:rPr lang="en-US">
                <a:cs typeface="Calibri"/>
              </a:rPr>
              <a:t>NEXT SLIDE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16</a:t>
            </a:fld>
            <a:endParaRPr lang="en-US"/>
          </a:p>
        </p:txBody>
      </p:sp>
    </p:spTree>
    <p:extLst>
      <p:ext uri="{BB962C8B-B14F-4D97-AF65-F5344CB8AC3E}">
        <p14:creationId xmlns:p14="http://schemas.microsoft.com/office/powerpoint/2010/main" val="18860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NK</a:t>
            </a:r>
          </a:p>
        </p:txBody>
      </p:sp>
      <p:sp>
        <p:nvSpPr>
          <p:cNvPr id="4" name="Slide Number Placeholder 3"/>
          <p:cNvSpPr>
            <a:spLocks noGrp="1"/>
          </p:cNvSpPr>
          <p:nvPr>
            <p:ph type="sldNum" sz="quarter" idx="5"/>
          </p:nvPr>
        </p:nvSpPr>
        <p:spPr/>
        <p:txBody>
          <a:bodyPr/>
          <a:lstStyle/>
          <a:p>
            <a:fld id="{3801EDA0-9D9F-43FC-AAC8-169467B76D99}" type="slidenum">
              <a:rPr lang="en-US" smtClean="0"/>
              <a:t>17</a:t>
            </a:fld>
            <a:endParaRPr lang="en-US"/>
          </a:p>
        </p:txBody>
      </p:sp>
    </p:spTree>
    <p:extLst>
      <p:ext uri="{BB962C8B-B14F-4D97-AF65-F5344CB8AC3E}">
        <p14:creationId xmlns:p14="http://schemas.microsoft.com/office/powerpoint/2010/main" val="187072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NK•  </a:t>
            </a:r>
          </a:p>
        </p:txBody>
      </p:sp>
      <p:sp>
        <p:nvSpPr>
          <p:cNvPr id="4" name="Slide Number Placeholder 3"/>
          <p:cNvSpPr>
            <a:spLocks noGrp="1"/>
          </p:cNvSpPr>
          <p:nvPr>
            <p:ph type="sldNum" sz="quarter" idx="5"/>
          </p:nvPr>
        </p:nvSpPr>
        <p:spPr/>
        <p:txBody>
          <a:bodyPr/>
          <a:lstStyle/>
          <a:p>
            <a:fld id="{3801EDA0-9D9F-43FC-AAC8-169467B76D99}" type="slidenum">
              <a:rPr lang="en-US" smtClean="0"/>
              <a:t>18</a:t>
            </a:fld>
            <a:endParaRPr lang="en-US"/>
          </a:p>
        </p:txBody>
      </p:sp>
    </p:spTree>
    <p:extLst>
      <p:ext uri="{BB962C8B-B14F-4D97-AF65-F5344CB8AC3E}">
        <p14:creationId xmlns:p14="http://schemas.microsoft.com/office/powerpoint/2010/main" val="208478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NK•  </a:t>
            </a:r>
          </a:p>
        </p:txBody>
      </p:sp>
      <p:sp>
        <p:nvSpPr>
          <p:cNvPr id="4" name="Slide Number Placeholder 3"/>
          <p:cNvSpPr>
            <a:spLocks noGrp="1"/>
          </p:cNvSpPr>
          <p:nvPr>
            <p:ph type="sldNum" sz="quarter" idx="5"/>
          </p:nvPr>
        </p:nvSpPr>
        <p:spPr/>
        <p:txBody>
          <a:bodyPr/>
          <a:lstStyle/>
          <a:p>
            <a:fld id="{3801EDA0-9D9F-43FC-AAC8-169467B76D99}" type="slidenum">
              <a:rPr lang="en-US" smtClean="0"/>
              <a:t>19</a:t>
            </a:fld>
            <a:endParaRPr lang="en-US"/>
          </a:p>
        </p:txBody>
      </p:sp>
    </p:spTree>
    <p:extLst>
      <p:ext uri="{BB962C8B-B14F-4D97-AF65-F5344CB8AC3E}">
        <p14:creationId xmlns:p14="http://schemas.microsoft.com/office/powerpoint/2010/main" val="13031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 </a:t>
            </a:r>
          </a:p>
        </p:txBody>
      </p:sp>
      <p:sp>
        <p:nvSpPr>
          <p:cNvPr id="4" name="Slide Number Placeholder 3"/>
          <p:cNvSpPr>
            <a:spLocks noGrp="1"/>
          </p:cNvSpPr>
          <p:nvPr>
            <p:ph type="sldNum" sz="quarter" idx="5"/>
          </p:nvPr>
        </p:nvSpPr>
        <p:spPr/>
        <p:txBody>
          <a:bodyPr/>
          <a:lstStyle/>
          <a:p>
            <a:fld id="{3801EDA0-9D9F-43FC-AAC8-169467B76D99}" type="slidenum">
              <a:rPr lang="en-US" smtClean="0"/>
              <a:t>2</a:t>
            </a:fld>
            <a:endParaRPr lang="en-US"/>
          </a:p>
        </p:txBody>
      </p:sp>
    </p:spTree>
    <p:extLst>
      <p:ext uri="{BB962C8B-B14F-4D97-AF65-F5344CB8AC3E}">
        <p14:creationId xmlns:p14="http://schemas.microsoft.com/office/powerpoint/2010/main" val="344419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a:t>
            </a:r>
          </a:p>
        </p:txBody>
      </p:sp>
      <p:sp>
        <p:nvSpPr>
          <p:cNvPr id="4" name="Slide Number Placeholder 3"/>
          <p:cNvSpPr>
            <a:spLocks noGrp="1"/>
          </p:cNvSpPr>
          <p:nvPr>
            <p:ph type="sldNum" sz="quarter" idx="5"/>
          </p:nvPr>
        </p:nvSpPr>
        <p:spPr/>
        <p:txBody>
          <a:bodyPr/>
          <a:lstStyle/>
          <a:p>
            <a:fld id="{3801EDA0-9D9F-43FC-AAC8-169467B76D99}" type="slidenum">
              <a:rPr lang="en-US" smtClean="0"/>
              <a:t>20</a:t>
            </a:fld>
            <a:endParaRPr lang="en-US"/>
          </a:p>
        </p:txBody>
      </p:sp>
    </p:spTree>
    <p:extLst>
      <p:ext uri="{BB962C8B-B14F-4D97-AF65-F5344CB8AC3E}">
        <p14:creationId xmlns:p14="http://schemas.microsoft.com/office/powerpoint/2010/main" val="1299388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a:p>
            <a:r>
              <a:rPr lang="en-US" sz="1800">
                <a:cs typeface="Calibri"/>
              </a:rPr>
              <a:t>It will be helpful to know some of the terminology that is specific to Registered Apprenticeship one of those terms is RA sponsor. An RA sponsor is xxx.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idea here is that you don’t want or need to start from scratch. </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One component of the IET programs is to provide training for learners to acquire the skills needed by employers. When looking for potential IET opportunities, it’s essential to have a sense of which industries and businesses are:</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Hiring</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Paying living wages</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Offering a career pathway</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Challenged to recruit the skilled workers needed to meet industry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partner or sponsor is implementing a specific occupational training program, it’s the perfect opportunity to explore leveraging that training for an IET/pre-apprenticeship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If you don’t already have it, you’ll need to gather information about state IET policies and local career pathway activities to ensure that you develop an IET program opportunity that complies with state requirements and aligns with career pathway activities as required under WIOA and pre-apprenticeship program requirements in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21</a:t>
            </a:fld>
            <a:endParaRPr lang="en-US"/>
          </a:p>
        </p:txBody>
      </p:sp>
    </p:spTree>
    <p:extLst>
      <p:ext uri="{BB962C8B-B14F-4D97-AF65-F5344CB8AC3E}">
        <p14:creationId xmlns:p14="http://schemas.microsoft.com/office/powerpoint/2010/main" val="2460596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a:p>
            <a:r>
              <a:rPr lang="en-US" sz="1800">
                <a:cs typeface="Calibri"/>
              </a:rPr>
              <a:t>It will be helpful to know some of the terminology that is specific to Registered Apprenticeship one of those terms is RA sponsor. An RA sponsor is xxx.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idea here is that you don’t want or need to start from scratch. </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One component of the IET programs is to provide training for learners to acquire the skills needed by employers. When looking for potential IET opportunities, it’s essential to have a sense of which industries and businesses are:</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Hiring</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Paying living wages</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Offering a career pathway</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Challenged to recruit the skilled workers needed to meet industry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partner or sponsor is implementing a specific occupational training program, it’s the perfect opportunity to explore leveraging that training for an IET/pre-apprenticeship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If you don’t already have it, you’ll need to gather information about state IET policies and local career pathway activities to ensure that you develop an IET program opportunity that complies with state requirements and aligns with career pathway activities as required under WIOA and pre-apprenticeship program requirements in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22</a:t>
            </a:fld>
            <a:endParaRPr lang="en-US"/>
          </a:p>
        </p:txBody>
      </p:sp>
    </p:spTree>
    <p:extLst>
      <p:ext uri="{BB962C8B-B14F-4D97-AF65-F5344CB8AC3E}">
        <p14:creationId xmlns:p14="http://schemas.microsoft.com/office/powerpoint/2010/main" val="3860362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a:p>
            <a:r>
              <a:rPr lang="en-US" sz="1800">
                <a:cs typeface="Calibri"/>
              </a:rPr>
              <a:t>It will be helpful to know some of the terminology that is specific to Registered Apprenticeship one of those terms is RA sponsor. An RA sponsor is xxx.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idea here is that you don’t want or need to start from scratch. </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One component of the IET programs is to provide training for learners to acquire the skills needed by employers. When looking for potential IET opportunities, it’s essential to have a sense of which industries and businesses are:</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Hiring</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Paying living wages</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Offering a career pathway</a:t>
            </a:r>
          </a:p>
          <a:p>
            <a:pPr marL="342900" marR="0" lvl="0" indent="-342900">
              <a:spcBef>
                <a:spcPts val="600"/>
              </a:spcBef>
              <a:spcAft>
                <a:spcPts val="300"/>
              </a:spcAft>
              <a:buClr>
                <a:srgbClr val="806000"/>
              </a:buClr>
              <a:buSzPts val="900"/>
              <a:buFont typeface="Calibri" panose="020F0502020204030204" pitchFamily="34" charset="0"/>
              <a:buChar char="○"/>
              <a:tabLst>
                <a:tab pos="228600" algn="l"/>
                <a:tab pos="1543050" algn="l"/>
                <a:tab pos="154305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Challenged to recruit the skilled workers needed to meet industry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partner or sponsor is implementing a specific occupational training program, it’s the perfect opportunity to explore leveraging that training for an IET/pre-apprenticeship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If you don’t already have it, you’ll need to gather information about state IET policies and local career pathway activities to ensure that you develop an IET program opportunity that complies with state requirements and aligns with career pathway activities as required under WIOA and pre-apprenticeship program requirements in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23</a:t>
            </a:fld>
            <a:endParaRPr lang="en-US"/>
          </a:p>
        </p:txBody>
      </p:sp>
    </p:spTree>
    <p:extLst>
      <p:ext uri="{BB962C8B-B14F-4D97-AF65-F5344CB8AC3E}">
        <p14:creationId xmlns:p14="http://schemas.microsoft.com/office/powerpoint/2010/main" val="63488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Katie</a:t>
            </a:r>
          </a:p>
        </p:txBody>
      </p:sp>
      <p:sp>
        <p:nvSpPr>
          <p:cNvPr id="4" name="Slide Number Placeholder 3"/>
          <p:cNvSpPr>
            <a:spLocks noGrp="1"/>
          </p:cNvSpPr>
          <p:nvPr>
            <p:ph type="sldNum" sz="quarter" idx="5"/>
          </p:nvPr>
        </p:nvSpPr>
        <p:spPr/>
        <p:txBody>
          <a:bodyPr/>
          <a:lstStyle/>
          <a:p>
            <a:fld id="{3801EDA0-9D9F-43FC-AAC8-169467B76D99}" type="slidenum">
              <a:rPr lang="en-US" smtClean="0"/>
              <a:t>24</a:t>
            </a:fld>
            <a:endParaRPr lang="en-US"/>
          </a:p>
        </p:txBody>
      </p:sp>
    </p:spTree>
    <p:extLst>
      <p:ext uri="{BB962C8B-B14F-4D97-AF65-F5344CB8AC3E}">
        <p14:creationId xmlns:p14="http://schemas.microsoft.com/office/powerpoint/2010/main" val="142492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Katie</a:t>
            </a:r>
          </a:p>
        </p:txBody>
      </p:sp>
      <p:sp>
        <p:nvSpPr>
          <p:cNvPr id="4" name="Slide Number Placeholder 3"/>
          <p:cNvSpPr>
            <a:spLocks noGrp="1"/>
          </p:cNvSpPr>
          <p:nvPr>
            <p:ph type="sldNum" sz="quarter" idx="5"/>
          </p:nvPr>
        </p:nvSpPr>
        <p:spPr/>
        <p:txBody>
          <a:bodyPr/>
          <a:lstStyle/>
          <a:p>
            <a:fld id="{3801EDA0-9D9F-43FC-AAC8-169467B76D99}" type="slidenum">
              <a:rPr lang="en-US" smtClean="0"/>
              <a:t>25</a:t>
            </a:fld>
            <a:endParaRPr lang="en-US"/>
          </a:p>
        </p:txBody>
      </p:sp>
    </p:spTree>
    <p:extLst>
      <p:ext uri="{BB962C8B-B14F-4D97-AF65-F5344CB8AC3E}">
        <p14:creationId xmlns:p14="http://schemas.microsoft.com/office/powerpoint/2010/main" val="428044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a:p>
            <a:pPr marL="342900" indent="-342900">
              <a:spcBef>
                <a:spcPts val="1000"/>
              </a:spcBef>
              <a:spcAft>
                <a:spcPts val="0"/>
              </a:spcAft>
              <a:buFont typeface="Wingdings" panose="05000000000000000000" pitchFamily="2" charset="2"/>
              <a:buChar char="§"/>
            </a:pPr>
            <a:r>
              <a:rPr lang="en-US" sz="2200"/>
              <a:t>Ensure the applicant meets enrollment criteria for the RA program and identifies types of supports needed.  </a:t>
            </a:r>
          </a:p>
          <a:p>
            <a:pPr marL="342900" indent="-342900">
              <a:spcBef>
                <a:spcPts val="1000"/>
              </a:spcBef>
              <a:spcAft>
                <a:spcPts val="0"/>
              </a:spcAft>
              <a:buFont typeface="Wingdings" panose="05000000000000000000" pitchFamily="2" charset="2"/>
              <a:buChar char="§"/>
            </a:pPr>
            <a:r>
              <a:rPr lang="en-US" sz="2200"/>
              <a:t>Consider:</a:t>
            </a:r>
          </a:p>
          <a:p>
            <a:pPr marL="858838" lvl="1" indent="-344488">
              <a:lnSpc>
                <a:spcPct val="110000"/>
              </a:lnSpc>
              <a:buClr>
                <a:srgbClr val="047C7C"/>
              </a:buClr>
              <a:buFont typeface="Verdana" panose="020B0604030504040204" pitchFamily="34" charset="0"/>
              <a:buChar char="−"/>
            </a:pPr>
            <a:r>
              <a:rPr lang="en-US" sz="2000"/>
              <a:t>An individual learner success plan that includes elements that support learner needs, accessibility needs, and college and career planning, as appropriate.</a:t>
            </a:r>
          </a:p>
          <a:p>
            <a:pPr marL="858838" lvl="1" indent="-344488">
              <a:lnSpc>
                <a:spcPct val="110000"/>
              </a:lnSpc>
              <a:buClr>
                <a:srgbClr val="047C7C"/>
              </a:buClr>
              <a:buFont typeface="Verdana" panose="020B0604030504040204" pitchFamily="34" charset="0"/>
              <a:buChar char="−"/>
            </a:pPr>
            <a:r>
              <a:rPr lang="en-US" sz="2000"/>
              <a:t>Enrollment criteria, including required assessment(s) for entry and passing score(s), .</a:t>
            </a:r>
          </a:p>
          <a:p>
            <a:pPr marL="858838" lvl="1" indent="-344488">
              <a:lnSpc>
                <a:spcPct val="110000"/>
              </a:lnSpc>
              <a:buClr>
                <a:srgbClr val="047C7C"/>
              </a:buClr>
              <a:buFont typeface="Verdana" panose="020B0604030504040204" pitchFamily="34" charset="0"/>
              <a:buChar char="−"/>
            </a:pPr>
            <a:r>
              <a:rPr lang="en-US" sz="2000"/>
              <a:t>Program registration intake forms that incorporate the individual learner success plan. </a:t>
            </a:r>
          </a:p>
          <a:p>
            <a:pPr marL="858838" lvl="1" indent="-344488">
              <a:lnSpc>
                <a:spcPct val="110000"/>
              </a:lnSpc>
              <a:buClr>
                <a:srgbClr val="047C7C"/>
              </a:buClr>
              <a:buFont typeface="Verdana" panose="020B0604030504040204" pitchFamily="34" charset="0"/>
              <a:buChar char="−"/>
            </a:pPr>
            <a:r>
              <a:rPr lang="en-US" sz="2000"/>
              <a:t>Learner materials to distribute during intake.</a:t>
            </a:r>
          </a:p>
          <a:p>
            <a:pPr marL="858838" lvl="1" indent="-344488">
              <a:lnSpc>
                <a:spcPct val="110000"/>
              </a:lnSpc>
              <a:buClr>
                <a:srgbClr val="047C7C"/>
              </a:buClr>
              <a:buFont typeface="Verdana" panose="020B0604030504040204" pitchFamily="34" charset="0"/>
              <a:buChar char="−"/>
            </a:pPr>
            <a:endParaRPr lang="en-US" sz="2000"/>
          </a:p>
          <a:p>
            <a:pPr marL="0" indent="0">
              <a:spcBef>
                <a:spcPts val="1000"/>
              </a:spcBef>
              <a:spcAft>
                <a:spcPts val="0"/>
              </a:spcAft>
              <a:buFont typeface="Wingdings" panose="05000000000000000000" pitchFamily="2" charset="2"/>
              <a:buNone/>
            </a:pPr>
            <a:r>
              <a:rPr lang="en-US" sz="2200"/>
              <a:t>Ensure learners have the necessary support to persist and succeed in the IET/Pre-Apprenticeship program. </a:t>
            </a:r>
          </a:p>
          <a:p>
            <a:pPr marL="342900" indent="-342900">
              <a:spcBef>
                <a:spcPts val="1000"/>
              </a:spcBef>
              <a:spcAft>
                <a:spcPts val="0"/>
              </a:spcAft>
              <a:buFont typeface="Wingdings" panose="05000000000000000000" pitchFamily="2" charset="2"/>
              <a:buChar char="§"/>
            </a:pPr>
            <a:r>
              <a:rPr lang="en-US" sz="2200"/>
              <a:t>Consider:</a:t>
            </a:r>
          </a:p>
          <a:p>
            <a:pPr marL="858838" lvl="1" indent="-344488">
              <a:buClr>
                <a:srgbClr val="047C7C"/>
              </a:buClr>
              <a:buFont typeface="Verdana" panose="020B0604030504040204" pitchFamily="34" charset="0"/>
              <a:buChar char="−"/>
            </a:pPr>
            <a:r>
              <a:rPr lang="en-US" sz="2000"/>
              <a:t>Individual counseling to address learners’ unique challenges. </a:t>
            </a:r>
          </a:p>
          <a:p>
            <a:pPr marL="858838" lvl="1" indent="-344488">
              <a:buClr>
                <a:srgbClr val="047C7C"/>
              </a:buClr>
              <a:buFont typeface="Verdana" panose="020B0604030504040204" pitchFamily="34" charset="0"/>
              <a:buChar char="−"/>
            </a:pPr>
            <a:r>
              <a:rPr lang="en-US" sz="2000"/>
              <a:t>Direct learner activities that are comprehensive, well integrated, and supported by quality tools.</a:t>
            </a:r>
          </a:p>
          <a:p>
            <a:pPr marL="858838" lvl="1" indent="-344488">
              <a:buClr>
                <a:srgbClr val="047C7C"/>
              </a:buClr>
              <a:buFont typeface="Verdana" panose="020B0604030504040204" pitchFamily="34" charset="0"/>
              <a:buChar char="−"/>
            </a:pPr>
            <a:r>
              <a:rPr lang="en-US" sz="2000"/>
              <a:t>Tracking systems that support ongoing monitoring and documentation of attendance hours, services, and outcomes.</a:t>
            </a:r>
          </a:p>
          <a:p>
            <a:pPr marL="858838" lvl="1" indent="-344488">
              <a:buClr>
                <a:srgbClr val="047C7C"/>
              </a:buClr>
              <a:buFont typeface="Verdana" panose="020B0604030504040204" pitchFamily="34" charset="0"/>
              <a:buChar char="−"/>
            </a:pPr>
            <a:r>
              <a:rPr lang="en-US" sz="2000"/>
              <a:t>Effective policies, practices, and infrastructures that support staff and partners.</a:t>
            </a:r>
          </a:p>
          <a:p>
            <a:pPr marL="858838" lvl="1" indent="-344488">
              <a:buClr>
                <a:srgbClr val="047C7C"/>
              </a:buClr>
              <a:buFont typeface="Verdana" panose="020B0604030504040204" pitchFamily="34" charset="0"/>
              <a:buChar char="−"/>
            </a:pPr>
            <a:r>
              <a:rPr lang="en-US" sz="2000"/>
              <a:t>A cohort or mentoring program for learners.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26</a:t>
            </a:fld>
            <a:endParaRPr lang="en-US"/>
          </a:p>
        </p:txBody>
      </p:sp>
    </p:spTree>
    <p:extLst>
      <p:ext uri="{BB962C8B-B14F-4D97-AF65-F5344CB8AC3E}">
        <p14:creationId xmlns:p14="http://schemas.microsoft.com/office/powerpoint/2010/main" val="418221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 discuss program standards</a:t>
            </a:r>
          </a:p>
          <a:p>
            <a:r>
              <a:rPr lang="en-US">
                <a:cs typeface="Calibri"/>
              </a:rPr>
              <a:t>MC maps to IET during the co-planning and designing process</a:t>
            </a:r>
          </a:p>
        </p:txBody>
      </p:sp>
      <p:sp>
        <p:nvSpPr>
          <p:cNvPr id="4" name="Slide Number Placeholder 3"/>
          <p:cNvSpPr>
            <a:spLocks noGrp="1"/>
          </p:cNvSpPr>
          <p:nvPr>
            <p:ph type="sldNum" sz="quarter" idx="5"/>
          </p:nvPr>
        </p:nvSpPr>
        <p:spPr/>
        <p:txBody>
          <a:bodyPr/>
          <a:lstStyle/>
          <a:p>
            <a:fld id="{3801EDA0-9D9F-43FC-AAC8-169467B76D99}" type="slidenum">
              <a:rPr lang="en-US" smtClean="0"/>
              <a:t>27</a:t>
            </a:fld>
            <a:endParaRPr lang="en-US"/>
          </a:p>
        </p:txBody>
      </p:sp>
    </p:spTree>
    <p:extLst>
      <p:ext uri="{BB962C8B-B14F-4D97-AF65-F5344CB8AC3E}">
        <p14:creationId xmlns:p14="http://schemas.microsoft.com/office/powerpoint/2010/main" val="425794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 discuss program standards</a:t>
            </a:r>
          </a:p>
          <a:p>
            <a:r>
              <a:rPr lang="en-US">
                <a:cs typeface="Calibri"/>
              </a:rPr>
              <a:t>MC maps to IET during the co-planning and designing process</a:t>
            </a:r>
          </a:p>
        </p:txBody>
      </p:sp>
      <p:sp>
        <p:nvSpPr>
          <p:cNvPr id="4" name="Slide Number Placeholder 3"/>
          <p:cNvSpPr>
            <a:spLocks noGrp="1"/>
          </p:cNvSpPr>
          <p:nvPr>
            <p:ph type="sldNum" sz="quarter" idx="5"/>
          </p:nvPr>
        </p:nvSpPr>
        <p:spPr/>
        <p:txBody>
          <a:bodyPr/>
          <a:lstStyle/>
          <a:p>
            <a:fld id="{3801EDA0-9D9F-43FC-AAC8-169467B76D99}" type="slidenum">
              <a:rPr lang="en-US" smtClean="0"/>
              <a:t>28</a:t>
            </a:fld>
            <a:endParaRPr lang="en-US"/>
          </a:p>
        </p:txBody>
      </p:sp>
    </p:spTree>
    <p:extLst>
      <p:ext uri="{BB962C8B-B14F-4D97-AF65-F5344CB8AC3E}">
        <p14:creationId xmlns:p14="http://schemas.microsoft.com/office/powerpoint/2010/main" val="50357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MC</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can find this template in the IET Design Toolkit Here’s what a completed SSLO template (what we have been describing as a mapping process) for a three-unit IET Pre-apprenticeship program might look like. </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template works for when you are identifying the workforce training skills and competencies first and then creating the integrated learning objectives for the program’s SSLO.</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can see the list of learning objectives that make up the SSLO in the top gray portion.</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a:effectLst/>
                <a:latin typeface="Calibri" panose="020F0502020204030204" pitchFamily="34" charset="0"/>
                <a:ea typeface="MS Mincho" panose="02020609040205080304" pitchFamily="49" charset="-128"/>
                <a:cs typeface="Arial" panose="020B0604020202020204" pitchFamily="34" charset="0"/>
              </a:rPr>
              <a:t>Below that section are three separate tables—one for each unit of instruction. </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b="1">
                <a:solidFill>
                  <a:srgbClr val="000000"/>
                </a:solidFill>
                <a:latin typeface="Calibri" panose="020F0502020204030204" pitchFamily="34" charset="0"/>
                <a:ea typeface="MS Mincho" panose="02020609040205080304" pitchFamily="49" charset="-128"/>
                <a:cs typeface="Arial" panose="020B0604020202020204" pitchFamily="34" charset="0"/>
              </a:rPr>
              <a:t>Katie is going to walk us through other elements of the planning and development process.</a:t>
            </a:r>
          </a:p>
          <a:p>
            <a:pPr marL="342900" marR="0" lvl="0" indent="-342900">
              <a:spcBef>
                <a:spcPts val="300"/>
              </a:spcBef>
              <a:spcAft>
                <a:spcPts val="300"/>
              </a:spcAft>
              <a:buClr>
                <a:srgbClr val="806000"/>
              </a:buClr>
              <a:buFont typeface="Calibri" panose="020F0502020204030204" pitchFamily="34" charset="0"/>
              <a:buChar char="−"/>
              <a:tabLst>
                <a:tab pos="228600" algn="l"/>
                <a:tab pos="457200" algn="l"/>
              </a:tabLst>
            </a:pPr>
            <a:r>
              <a:rPr lang="en-US" sz="1800" b="1">
                <a:solidFill>
                  <a:srgbClr val="000000"/>
                </a:solidFill>
                <a:effectLst/>
                <a:latin typeface="Calibri" panose="020F0502020204030204" pitchFamily="34" charset="0"/>
                <a:ea typeface="MS Mincho" panose="02020609040205080304" pitchFamily="49" charset="-128"/>
                <a:cs typeface="Arial" panose="020B0604020202020204" pitchFamily="34" charset="0"/>
              </a:rPr>
              <a:t>NEXT SLIDE</a:t>
            </a: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29</a:t>
            </a:fld>
            <a:endParaRPr lang="en-US"/>
          </a:p>
        </p:txBody>
      </p:sp>
    </p:spTree>
    <p:extLst>
      <p:ext uri="{BB962C8B-B14F-4D97-AF65-F5344CB8AC3E}">
        <p14:creationId xmlns:p14="http://schemas.microsoft.com/office/powerpoint/2010/main" val="246442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endParaRPr lang="en-US"/>
          </a:p>
          <a:p>
            <a:r>
              <a:rPr lang="en-US"/>
              <a:t>  Center represents first-ever investment by DOL to create and deliver TA specifically focused on shrinking the gap between apprenticeship and our nation’s workforce and education systems</a:t>
            </a:r>
          </a:p>
        </p:txBody>
      </p:sp>
      <p:sp>
        <p:nvSpPr>
          <p:cNvPr id="4" name="Slide Number Placeholder 3"/>
          <p:cNvSpPr>
            <a:spLocks noGrp="1"/>
          </p:cNvSpPr>
          <p:nvPr>
            <p:ph type="sldNum" sz="quarter" idx="5"/>
          </p:nvPr>
        </p:nvSpPr>
        <p:spPr/>
        <p:txBody>
          <a:bodyPr/>
          <a:lstStyle/>
          <a:p>
            <a:fld id="{3801EDA0-9D9F-43FC-AAC8-169467B76D99}" type="slidenum">
              <a:rPr lang="en-US" smtClean="0"/>
              <a:t>3</a:t>
            </a:fld>
            <a:endParaRPr lang="en-US"/>
          </a:p>
        </p:txBody>
      </p:sp>
    </p:spTree>
    <p:extLst>
      <p:ext uri="{BB962C8B-B14F-4D97-AF65-F5344CB8AC3E}">
        <p14:creationId xmlns:p14="http://schemas.microsoft.com/office/powerpoint/2010/main" val="1244125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0"/>
              </a:spcBef>
              <a:spcAft>
                <a:spcPts val="0"/>
              </a:spcAft>
              <a:buFont typeface="Wingdings" panose="05000000000000000000" pitchFamily="2" charset="2"/>
              <a:buChar char="§"/>
            </a:pPr>
            <a:r>
              <a:rPr lang="en-US" sz="2200">
                <a:latin typeface="Verdana"/>
                <a:ea typeface="Verdana"/>
                <a:cs typeface="Verdana"/>
              </a:rPr>
              <a:t>Katie</a:t>
            </a:r>
          </a:p>
          <a:p>
            <a:pPr marL="0" indent="0">
              <a:spcBef>
                <a:spcPts val="1000"/>
              </a:spcBef>
              <a:spcAft>
                <a:spcPts val="0"/>
              </a:spcAft>
              <a:buFont typeface="Wingdings" panose="05000000000000000000" pitchFamily="2" charset="2"/>
              <a:buNone/>
            </a:pPr>
            <a:r>
              <a:rPr lang="en-US" sz="2200">
                <a:latin typeface="Verdana"/>
                <a:ea typeface="Verdana"/>
                <a:cs typeface="Verdana"/>
              </a:rPr>
              <a:t>Ensure that program participants understand the career pathway and strategies for a smooth transition to from the pre-apprenticeship to RA program. </a:t>
            </a:r>
            <a:endParaRPr lang="en-US" sz="2200">
              <a:cs typeface="Verdana"/>
            </a:endParaRPr>
          </a:p>
          <a:p>
            <a:pPr marL="342900" indent="-342900">
              <a:spcBef>
                <a:spcPts val="1000"/>
              </a:spcBef>
              <a:spcAft>
                <a:spcPts val="0"/>
              </a:spcAft>
              <a:buFont typeface="Wingdings" panose="05000000000000000000" pitchFamily="2" charset="2"/>
              <a:buChar char="§"/>
            </a:pPr>
            <a:r>
              <a:rPr lang="en-US" sz="2200">
                <a:latin typeface="Verdana"/>
                <a:ea typeface="Verdana"/>
                <a:cs typeface="Verdana"/>
              </a:rPr>
              <a:t>Integrate into programs in three ways:</a:t>
            </a:r>
            <a:endParaRPr lang="en-US" sz="2200">
              <a:cs typeface="Verdana"/>
            </a:endParaRPr>
          </a:p>
          <a:p>
            <a:pPr marL="971550" lvl="1" indent="-457200">
              <a:lnSpc>
                <a:spcPct val="110000"/>
              </a:lnSpc>
              <a:buClr>
                <a:srgbClr val="047C7C"/>
              </a:buClr>
              <a:buFont typeface="+mj-lt"/>
              <a:buAutoNum type="arabicPeriod"/>
            </a:pPr>
            <a:r>
              <a:rPr lang="en-US" sz="2000">
                <a:latin typeface="Verdana"/>
                <a:ea typeface="Verdana"/>
              </a:rPr>
              <a:t>Include intentional activities that orient learners to the full career pathway, including on ramps, off ramps, transferrable skills</a:t>
            </a:r>
          </a:p>
          <a:p>
            <a:pPr marL="971550" lvl="1" indent="-457200">
              <a:lnSpc>
                <a:spcPct val="110000"/>
              </a:lnSpc>
              <a:buClr>
                <a:srgbClr val="047C7C"/>
              </a:buClr>
              <a:buFont typeface="+mj-lt"/>
              <a:buAutoNum type="arabicPeriod"/>
            </a:pPr>
            <a:r>
              <a:rPr lang="en-US" sz="2000">
                <a:latin typeface="Verdana"/>
                <a:ea typeface="Verdana"/>
                <a:cs typeface="Verdana"/>
              </a:rPr>
              <a:t>Provide counseling customized to individual learners, including goal setting and transitional supports.</a:t>
            </a:r>
          </a:p>
          <a:p>
            <a:pPr marL="971550" lvl="1" indent="-457200">
              <a:lnSpc>
                <a:spcPct val="110000"/>
              </a:lnSpc>
              <a:buClr>
                <a:srgbClr val="047C7C"/>
              </a:buClr>
              <a:buFont typeface="+mj-lt"/>
              <a:buAutoNum type="arabicPeriod"/>
            </a:pPr>
            <a:r>
              <a:rPr lang="en-US" sz="2000">
                <a:latin typeface="Verdana"/>
                <a:ea typeface="Verdana"/>
                <a:cs typeface="Verdana"/>
              </a:rPr>
              <a:t>Integrate activities into the curriculum, e.g., OJL, job shadow experiences.</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30</a:t>
            </a:fld>
            <a:endParaRPr lang="en-US"/>
          </a:p>
        </p:txBody>
      </p:sp>
    </p:spTree>
    <p:extLst>
      <p:ext uri="{BB962C8B-B14F-4D97-AF65-F5344CB8AC3E}">
        <p14:creationId xmlns:p14="http://schemas.microsoft.com/office/powerpoint/2010/main" val="3531738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p>
        </p:txBody>
      </p:sp>
      <p:sp>
        <p:nvSpPr>
          <p:cNvPr id="4" name="Slide Number Placeholder 3"/>
          <p:cNvSpPr>
            <a:spLocks noGrp="1"/>
          </p:cNvSpPr>
          <p:nvPr>
            <p:ph type="sldNum" sz="quarter" idx="5"/>
          </p:nvPr>
        </p:nvSpPr>
        <p:spPr/>
        <p:txBody>
          <a:bodyPr/>
          <a:lstStyle/>
          <a:p>
            <a:fld id="{3801EDA0-9D9F-43FC-AAC8-169467B76D99}" type="slidenum">
              <a:rPr lang="en-US" smtClean="0"/>
              <a:t>31</a:t>
            </a:fld>
            <a:endParaRPr lang="en-US"/>
          </a:p>
        </p:txBody>
      </p:sp>
    </p:spTree>
    <p:extLst>
      <p:ext uri="{BB962C8B-B14F-4D97-AF65-F5344CB8AC3E}">
        <p14:creationId xmlns:p14="http://schemas.microsoft.com/office/powerpoint/2010/main" val="421726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 first two and NK last two</a:t>
            </a:r>
          </a:p>
          <a:p>
            <a:endParaRPr lang="en-US">
              <a:cs typeface="Calibri"/>
            </a:endParaRPr>
          </a:p>
          <a:p>
            <a:r>
              <a:rPr lang="en-US">
                <a:cs typeface="Calibri"/>
              </a:rPr>
              <a:t>Hopefully, this has gotten everyone excited about the possibility of bringing a pre-apprenticeship/IET program to your learners. To get going, your very first action step would be to identify partners sponsoring or supporting an RA and then secondly, if not familiar to you already scout out those community organizations that can provide supportive services for our learners. </a:t>
            </a:r>
          </a:p>
          <a:p>
            <a:r>
              <a:rPr lang="en-US">
                <a:cs typeface="Calibri"/>
              </a:rPr>
              <a:t>After solidifying your partner employer, and possibility RA sponsor, the co-planning work begins. Assemble your Design team and together define the goals for the pre-apprenticeship from the participant, program, and partner’s perspective. </a:t>
            </a:r>
          </a:p>
          <a:p>
            <a:endParaRPr lang="en-US">
              <a:cs typeface="Calibri"/>
            </a:endParaRPr>
          </a:p>
          <a:p>
            <a:r>
              <a:rPr lang="en-US">
                <a:cs typeface="Calibri"/>
              </a:rPr>
              <a:t>With your goals in mind, it’s time for the co-planning the curriculum to include contextualizing the adult education and literacy activities within the workforce training skills, identifying workforce prep activities, short-term certifications, then aligning the IET with the RTI requirements for CPL. The IET Toolkit will be invaluable in this phase of the process. Nicole is going to talk us through the next parts</a:t>
            </a:r>
          </a:p>
          <a:p>
            <a:endParaRPr lang="en-US">
              <a:cs typeface="Calibri"/>
            </a:endParaRPr>
          </a:p>
          <a:p>
            <a:r>
              <a:rPr lang="en-US" b="1">
                <a:cs typeface="Calibri"/>
              </a:rPr>
              <a:t>NK</a:t>
            </a:r>
          </a:p>
          <a:p>
            <a:endParaRPr lang="en-US">
              <a:cs typeface="Calibri"/>
            </a:endParaRPr>
          </a:p>
          <a:p>
            <a:endParaRPr lang="en-US">
              <a:cs typeface="Calibri"/>
            </a:endParaRPr>
          </a:p>
          <a:p>
            <a:r>
              <a:rPr lang="en-US">
                <a:cs typeface="Calibri"/>
              </a:rPr>
              <a:t>We have talked a good deal about these elements previously, links are embedded here to some of the key partners, materials, and resources (including a QR code to the COE website resources). </a:t>
            </a:r>
          </a:p>
        </p:txBody>
      </p:sp>
      <p:sp>
        <p:nvSpPr>
          <p:cNvPr id="4" name="Slide Number Placeholder 3"/>
          <p:cNvSpPr>
            <a:spLocks noGrp="1"/>
          </p:cNvSpPr>
          <p:nvPr>
            <p:ph type="sldNum" sz="quarter" idx="5"/>
          </p:nvPr>
        </p:nvSpPr>
        <p:spPr/>
        <p:txBody>
          <a:bodyPr/>
          <a:lstStyle/>
          <a:p>
            <a:fld id="{3801EDA0-9D9F-43FC-AAC8-169467B76D99}" type="slidenum">
              <a:rPr lang="en-US" smtClean="0"/>
              <a:t>32</a:t>
            </a:fld>
            <a:endParaRPr lang="en-US"/>
          </a:p>
        </p:txBody>
      </p:sp>
    </p:spTree>
    <p:extLst>
      <p:ext uri="{BB962C8B-B14F-4D97-AF65-F5344CB8AC3E}">
        <p14:creationId xmlns:p14="http://schemas.microsoft.com/office/powerpoint/2010/main" val="121878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3801EDA0-9D9F-43FC-AAC8-169467B76D99}" type="slidenum">
              <a:rPr lang="en-US" smtClean="0"/>
              <a:t>33</a:t>
            </a:fld>
            <a:endParaRPr lang="en-US"/>
          </a:p>
        </p:txBody>
      </p:sp>
    </p:spTree>
    <p:extLst>
      <p:ext uri="{BB962C8B-B14F-4D97-AF65-F5344CB8AC3E}">
        <p14:creationId xmlns:p14="http://schemas.microsoft.com/office/powerpoint/2010/main" val="19882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a:t>
            </a:r>
            <a:endParaRPr lang="en-US"/>
          </a:p>
        </p:txBody>
      </p:sp>
      <p:sp>
        <p:nvSpPr>
          <p:cNvPr id="4" name="Slide Number Placeholder 3"/>
          <p:cNvSpPr>
            <a:spLocks noGrp="1"/>
          </p:cNvSpPr>
          <p:nvPr>
            <p:ph type="sldNum" sz="quarter" idx="5"/>
          </p:nvPr>
        </p:nvSpPr>
        <p:spPr/>
        <p:txBody>
          <a:bodyPr/>
          <a:lstStyle/>
          <a:p>
            <a:fld id="{3801EDA0-9D9F-43FC-AAC8-169467B76D99}" type="slidenum">
              <a:rPr lang="en-US" smtClean="0"/>
              <a:t>4</a:t>
            </a:fld>
            <a:endParaRPr lang="en-US"/>
          </a:p>
        </p:txBody>
      </p:sp>
    </p:spTree>
    <p:extLst>
      <p:ext uri="{BB962C8B-B14F-4D97-AF65-F5344CB8AC3E}">
        <p14:creationId xmlns:p14="http://schemas.microsoft.com/office/powerpoint/2010/main" val="197991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a:t>
            </a:r>
          </a:p>
          <a:p>
            <a:endParaRPr lang="en-US"/>
          </a:p>
          <a:p>
            <a:r>
              <a:rPr lang="en-US"/>
              <a:t>    Most time-tested, proven method of developing skilled talent</a:t>
            </a:r>
          </a:p>
          <a:p>
            <a:r>
              <a:rPr lang="en-US"/>
              <a:t>•      It is NOT – only for skilled trade roles, unions, or entry-level jobs</a:t>
            </a:r>
            <a:endParaRPr lang="en-US">
              <a:cs typeface="Calibri"/>
            </a:endParaRPr>
          </a:p>
          <a:p>
            <a:r>
              <a:rPr lang="en-US"/>
              <a:t>•      It IS – for businesses of all sizes in all sectors and any occupation that requires approximately at least a year of training to be considered professional</a:t>
            </a:r>
            <a:endParaRPr lang="en-US">
              <a:cs typeface="Calibri"/>
            </a:endParaRPr>
          </a:p>
          <a:p>
            <a:r>
              <a:rPr lang="en-US"/>
              <a:t>•      New tool for most businesses to add to their human capital strategy – need to establish new partnerships to recruit, train, and retain new talent</a:t>
            </a:r>
            <a:endParaRPr lang="en-US">
              <a:cs typeface="Calibri"/>
            </a:endParaRPr>
          </a:p>
          <a:p>
            <a:r>
              <a:rPr lang="en-US"/>
              <a:t>•     A WIOA-aligned strategy across all titles</a:t>
            </a:r>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5</a:t>
            </a:fld>
            <a:endParaRPr lang="en-US"/>
          </a:p>
        </p:txBody>
      </p:sp>
    </p:spTree>
    <p:extLst>
      <p:ext uri="{BB962C8B-B14F-4D97-AF65-F5344CB8AC3E}">
        <p14:creationId xmlns:p14="http://schemas.microsoft.com/office/powerpoint/2010/main" val="309146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a:t>
            </a:r>
          </a:p>
          <a:p>
            <a:endParaRPr lang="en-US"/>
          </a:p>
          <a:p>
            <a:r>
              <a:rPr lang="en-US"/>
              <a:t>For all RA programs to be effective, they </a:t>
            </a:r>
            <a:r>
              <a:rPr lang="en-US" b="1" u="sng"/>
              <a:t>must be</a:t>
            </a:r>
            <a:r>
              <a:rPr lang="en-US"/>
              <a:t> business-driven—the first of the 5 core components:</a:t>
            </a:r>
          </a:p>
          <a:p>
            <a:endParaRPr lang="en-US"/>
          </a:p>
          <a:p>
            <a:r>
              <a:rPr lang="en-US"/>
              <a:t> 4 core components:</a:t>
            </a:r>
            <a:endParaRPr lang="en-US">
              <a:cs typeface="Calibri" panose="020F0502020204030204"/>
            </a:endParaRPr>
          </a:p>
          <a:p>
            <a:endParaRPr lang="en-US"/>
          </a:p>
          <a:p>
            <a:r>
              <a:rPr lang="en-US" b="1"/>
              <a:t>1. OJT/OJL</a:t>
            </a:r>
            <a:r>
              <a:rPr lang="en-US"/>
              <a:t> – structured, aligned with industry-validated KSAs for occupation; can be time-based, (i.e., 1-4 years), competency-based, or a hybrid.</a:t>
            </a:r>
            <a:endParaRPr lang="en-US" b="1"/>
          </a:p>
          <a:p>
            <a:r>
              <a:rPr lang="en-US" b="1"/>
              <a:t>2. Related Instruction</a:t>
            </a:r>
            <a:r>
              <a:rPr lang="en-US"/>
              <a:t> – minimum of 144 contact hours; typically includes both technical (occupational-specific) and “soft” skills; can be provided by education/training partner (i.e., adult education IET program, career and technical education (CTE) program; high school; 2- or 4-year college)</a:t>
            </a:r>
            <a:endParaRPr lang="en-US" b="1"/>
          </a:p>
          <a:p>
            <a:r>
              <a:rPr lang="en-US" b="1"/>
              <a:t>3. Wage progression</a:t>
            </a:r>
            <a:r>
              <a:rPr lang="en-US"/>
              <a:t> – employers decide upon pay rates for apprentices (must be paid position); include opportunity(ies) for 1+ pay bumps during program to encourage retention and completion.</a:t>
            </a:r>
            <a:endParaRPr lang="en-US" b="1"/>
          </a:p>
          <a:p>
            <a:r>
              <a:rPr lang="en-US" b="1"/>
              <a:t>4. National credential(s)</a:t>
            </a:r>
            <a:r>
              <a:rPr lang="en-US"/>
              <a:t> – all RA program completers earn a USDOL certificate of completion indicating they are a credentialed professional for their occupation and most programs typically embed or align with multiple industry valued certifications.</a:t>
            </a:r>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6</a:t>
            </a:fld>
            <a:endParaRPr lang="en-US"/>
          </a:p>
        </p:txBody>
      </p:sp>
    </p:spTree>
    <p:extLst>
      <p:ext uri="{BB962C8B-B14F-4D97-AF65-F5344CB8AC3E}">
        <p14:creationId xmlns:p14="http://schemas.microsoft.com/office/powerpoint/2010/main" val="304393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a:t>
            </a:r>
          </a:p>
        </p:txBody>
      </p:sp>
      <p:sp>
        <p:nvSpPr>
          <p:cNvPr id="4" name="Slide Number Placeholder 3"/>
          <p:cNvSpPr>
            <a:spLocks noGrp="1"/>
          </p:cNvSpPr>
          <p:nvPr>
            <p:ph type="sldNum" sz="quarter" idx="5"/>
          </p:nvPr>
        </p:nvSpPr>
        <p:spPr/>
        <p:txBody>
          <a:bodyPr/>
          <a:lstStyle/>
          <a:p>
            <a:fld id="{3801EDA0-9D9F-43FC-AAC8-169467B76D99}" type="slidenum">
              <a:rPr lang="en-US" smtClean="0"/>
              <a:t>7</a:t>
            </a:fld>
            <a:endParaRPr lang="en-US"/>
          </a:p>
        </p:txBody>
      </p:sp>
    </p:spTree>
    <p:extLst>
      <p:ext uri="{BB962C8B-B14F-4D97-AF65-F5344CB8AC3E}">
        <p14:creationId xmlns:p14="http://schemas.microsoft.com/office/powerpoint/2010/main" val="40299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t>
            </a:r>
          </a:p>
          <a:p>
            <a:r>
              <a:rPr lang="en-US"/>
              <a:t>  Apprenticeship has gone mainstream</a:t>
            </a:r>
            <a:endParaRPr lang="en-US">
              <a:cs typeface="Calibri"/>
            </a:endParaRPr>
          </a:p>
          <a:p>
            <a:r>
              <a:rPr lang="en-US"/>
              <a:t>•      We have built upon the solid foundation laid by skilled trades to modernize and scale to new, emerging and high-growth industries and occupations</a:t>
            </a:r>
            <a:endParaRPr lang="en-US">
              <a:cs typeface="Calibri"/>
            </a:endParaRPr>
          </a:p>
          <a:p>
            <a:r>
              <a:rPr lang="en-US"/>
              <a:t>•      RA has grown in popularity as employers realize they need structured plans to expand the resources of talent, train new hires and upskill incumbent workers, and fill quickly needed new roles</a:t>
            </a:r>
            <a:endParaRPr lang="en-US">
              <a:cs typeface="Calibri"/>
            </a:endParaRPr>
          </a:p>
          <a:p>
            <a:r>
              <a:rPr lang="en-US"/>
              <a:t>•      In 2020 alone, more than 3100 new apprenticeship programs were established nationwide; representing a growth of 73% in a little over 10 years.</a:t>
            </a:r>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8</a:t>
            </a:fld>
            <a:endParaRPr lang="en-US"/>
          </a:p>
        </p:txBody>
      </p:sp>
    </p:spTree>
    <p:extLst>
      <p:ext uri="{BB962C8B-B14F-4D97-AF65-F5344CB8AC3E}">
        <p14:creationId xmlns:p14="http://schemas.microsoft.com/office/powerpoint/2010/main" val="267270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MC</a:t>
            </a:r>
          </a:p>
          <a:p>
            <a:pPr marL="171450" indent="-171450">
              <a:buFont typeface="Arial"/>
              <a:buChar char="•"/>
            </a:pPr>
            <a:r>
              <a:rPr lang="en-US"/>
              <a:t>In a tight labor market more employees want career pathways, not jobs – firms that offer training are viewed as "employers of choice"</a:t>
            </a:r>
            <a:endParaRPr lang="en-US">
              <a:cs typeface="Calibri"/>
            </a:endParaRPr>
          </a:p>
          <a:p>
            <a:pPr marL="171450" indent="-171450">
              <a:buFont typeface="Arial"/>
              <a:buChar char="•"/>
            </a:pPr>
            <a:r>
              <a:rPr lang="en-US">
                <a:cs typeface="Calibri"/>
              </a:rPr>
              <a:t>Apprenticeship offers unique resources including potential tax credits, wage reimbursement, training cost offsets and supportive services</a:t>
            </a:r>
          </a:p>
          <a:p>
            <a:pPr marL="171450" indent="-171450">
              <a:buFont typeface="Arial"/>
              <a:buChar char="•"/>
            </a:pPr>
            <a:r>
              <a:rPr lang="en-US">
                <a:cs typeface="Calibri"/>
              </a:rPr>
              <a:t>Apprenticeship has proven to create more diverse workforces</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9</a:t>
            </a:fld>
            <a:endParaRPr lang="en-US"/>
          </a:p>
        </p:txBody>
      </p:sp>
    </p:spTree>
    <p:extLst>
      <p:ext uri="{BB962C8B-B14F-4D97-AF65-F5344CB8AC3E}">
        <p14:creationId xmlns:p14="http://schemas.microsoft.com/office/powerpoint/2010/main" val="403535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017"/>
            <a:ext cx="9144000" cy="933471"/>
          </a:xfrm>
        </p:spPr>
        <p:txBody>
          <a:bodyPr anchor="b">
            <a:normAutofit/>
          </a:bodyPr>
          <a:lstStyle>
            <a:lvl1pPr algn="ctr">
              <a:defRPr sz="5400">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27281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969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71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71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83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4170"/>
            <a:ext cx="5157787" cy="669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84017"/>
            <a:ext cx="5157787"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4170"/>
            <a:ext cx="5183188" cy="6698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84017"/>
            <a:ext cx="5183188"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0" y="5657850"/>
            <a:ext cx="12192000" cy="733425"/>
          </a:xfrm>
          <a:solidFill>
            <a:schemeClr val="accent1">
              <a:lumMod val="75000"/>
            </a:schemeClr>
          </a:solidFill>
        </p:spPr>
        <p:txBody>
          <a:bodyPr tIns="91440" bIns="91440" anchor="ctr"/>
          <a:lstStyle>
            <a:lvl1pPr marL="0" indent="0" algn="ctr">
              <a:buNone/>
              <a:defRPr baseline="0">
                <a:solidFill>
                  <a:schemeClr val="bg1"/>
                </a:solidFill>
              </a:defRPr>
            </a:lvl1pPr>
          </a:lstStyle>
          <a:p>
            <a:pPr lvl="0"/>
            <a:r>
              <a:rPr lang="en-US"/>
              <a:t>Conclusion</a:t>
            </a:r>
          </a:p>
        </p:txBody>
      </p:sp>
    </p:spTree>
    <p:extLst>
      <p:ext uri="{BB962C8B-B14F-4D97-AF65-F5344CB8AC3E}">
        <p14:creationId xmlns:p14="http://schemas.microsoft.com/office/powerpoint/2010/main" val="30146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Tree>
    <p:extLst>
      <p:ext uri="{BB962C8B-B14F-4D97-AF65-F5344CB8AC3E}">
        <p14:creationId xmlns:p14="http://schemas.microsoft.com/office/powerpoint/2010/main" val="36260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7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382002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Panel">
    <p:spTree>
      <p:nvGrpSpPr>
        <p:cNvPr id="1" name=""/>
        <p:cNvGrpSpPr/>
        <p:nvPr/>
      </p:nvGrpSpPr>
      <p:grpSpPr>
        <a:xfrm>
          <a:off x="0" y="0"/>
          <a:ext cx="0" cy="0"/>
          <a:chOff x="0" y="0"/>
          <a:chExt cx="0" cy="0"/>
        </a:xfrm>
      </p:grpSpPr>
      <p:sp>
        <p:nvSpPr>
          <p:cNvPr id="6" name="Rectangle 5"/>
          <p:cNvSpPr/>
          <p:nvPr userDrawn="1"/>
        </p:nvSpPr>
        <p:spPr>
          <a:xfrm>
            <a:off x="839788" y="457200"/>
            <a:ext cx="2743200" cy="58406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39789" y="457200"/>
            <a:ext cx="2743200" cy="1600200"/>
          </a:xfrm>
        </p:spPr>
        <p:txBody>
          <a:bodyPr anchor="b">
            <a:normAutofit/>
          </a:bodyPr>
          <a:lstStyle>
            <a:lvl1pPr>
              <a:defRPr sz="28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4297680" y="457200"/>
            <a:ext cx="7057708" cy="5840659"/>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2743200" cy="4240460"/>
          </a:xfrm>
        </p:spPr>
        <p:txBody>
          <a:bodyPr tIns="91440" bIns="9144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8938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066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0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49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017"/>
            <a:ext cx="9144000" cy="933471"/>
          </a:xfrm>
        </p:spPr>
        <p:txBody>
          <a:bodyPr anchor="b">
            <a:normAutofit/>
          </a:bodyPr>
          <a:lstStyle>
            <a:lvl1pPr algn="ctr">
              <a:defRPr sz="5400">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27281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6480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838200" y="1794076"/>
            <a:ext cx="10515600" cy="4382886"/>
          </a:xfrm>
        </p:spPr>
        <p:txBody>
          <a:bodyPr anchor="t"/>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4</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5</a:t>
            </a:r>
          </a:p>
        </p:txBody>
      </p:sp>
      <p:sp>
        <p:nvSpPr>
          <p:cNvPr id="6" name="Text Placeholder 17"/>
          <p:cNvSpPr>
            <a:spLocks noGrp="1"/>
          </p:cNvSpPr>
          <p:nvPr>
            <p:ph type="body" sz="quarter" idx="13" hasCustomPrompt="1"/>
          </p:nvPr>
        </p:nvSpPr>
        <p:spPr>
          <a:xfrm>
            <a:off x="12375514" y="1981518"/>
            <a:ext cx="4906646" cy="655002"/>
          </a:xfrm>
        </p:spPr>
        <p:txBody>
          <a:bodyPr/>
          <a:lstStyle>
            <a:lvl1pPr marL="228600" marR="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solidFill>
                  <a:schemeClr val="accent1">
                    <a:lumMod val="40000"/>
                    <a:lumOff val="60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p:txBody>
      </p:sp>
      <p:sp>
        <p:nvSpPr>
          <p:cNvPr id="7" name="Text Placeholder 19"/>
          <p:cNvSpPr>
            <a:spLocks noGrp="1"/>
          </p:cNvSpPr>
          <p:nvPr>
            <p:ph type="body" sz="quarter" idx="14" hasCustomPrompt="1"/>
          </p:nvPr>
        </p:nvSpPr>
        <p:spPr>
          <a:xfrm>
            <a:off x="12375197" y="2849563"/>
            <a:ext cx="4906963" cy="1011680"/>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5"/>
              </a:buBlip>
              <a:tabLst/>
              <a:defRPr>
                <a:solidFill>
                  <a:schemeClr val="accent1">
                    <a:lumMod val="5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6"/>
              </a:buBlip>
              <a:tabLst/>
              <a:defRPr>
                <a:solidFill>
                  <a:schemeClr val="accent1">
                    <a:lumMod val="5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p:txBody>
      </p:sp>
      <p:sp>
        <p:nvSpPr>
          <p:cNvPr id="8" name="Text Placeholder 21"/>
          <p:cNvSpPr>
            <a:spLocks noGrp="1"/>
          </p:cNvSpPr>
          <p:nvPr>
            <p:ph type="body" sz="quarter" idx="15" hasCustomPrompt="1"/>
          </p:nvPr>
        </p:nvSpPr>
        <p:spPr>
          <a:xfrm>
            <a:off x="12375515" y="4119880"/>
            <a:ext cx="4906963" cy="923925"/>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accent1">
                    <a:lumMod val="40000"/>
                    <a:lumOff val="6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solidFill>
                  <a:schemeClr val="accent1">
                    <a:lumMod val="40000"/>
                    <a:lumOff val="6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p:txBody>
      </p:sp>
      <p:sp>
        <p:nvSpPr>
          <p:cNvPr id="4" name="TextBox 3"/>
          <p:cNvSpPr txBox="1"/>
          <p:nvPr userDrawn="1"/>
        </p:nvSpPr>
        <p:spPr>
          <a:xfrm>
            <a:off x="12375197" y="1393966"/>
            <a:ext cx="3912481" cy="400110"/>
          </a:xfrm>
          <a:prstGeom prst="rect">
            <a:avLst/>
          </a:prstGeom>
          <a:noFill/>
        </p:spPr>
        <p:txBody>
          <a:bodyPr wrap="none" rtlCol="0">
            <a:spAutoFit/>
          </a:bodyPr>
          <a:lstStyle/>
          <a:p>
            <a:r>
              <a:rPr lang="en-US" sz="2000">
                <a:latin typeface="+mj-lt"/>
              </a:rPr>
              <a:t>Format</a:t>
            </a:r>
            <a:r>
              <a:rPr lang="en-US" sz="2000" baseline="0">
                <a:latin typeface="+mj-lt"/>
              </a:rPr>
              <a:t> sample to copy and paste:</a:t>
            </a:r>
            <a:endParaRPr lang="en-US" sz="2000">
              <a:latin typeface="+mj-lt"/>
            </a:endParaRPr>
          </a:p>
        </p:txBody>
      </p:sp>
      <p:sp>
        <p:nvSpPr>
          <p:cNvPr id="10" name="TextBox 9"/>
          <p:cNvSpPr txBox="1"/>
          <p:nvPr userDrawn="1"/>
        </p:nvSpPr>
        <p:spPr>
          <a:xfrm>
            <a:off x="838200" y="365125"/>
            <a:ext cx="10515600" cy="1325563"/>
          </a:xfrm>
          <a:prstGeom prst="rect">
            <a:avLst/>
          </a:prstGeom>
          <a:noFill/>
        </p:spPr>
        <p:txBody>
          <a:bodyPr wrap="square" rtlCol="0" anchor="ctr">
            <a:normAutofit/>
          </a:bodyPr>
          <a:lstStyle/>
          <a:p>
            <a:r>
              <a:rPr lang="en-US" sz="4400">
                <a:latin typeface="+mj-lt"/>
              </a:rPr>
              <a:t>Agenda</a:t>
            </a:r>
          </a:p>
        </p:txBody>
      </p:sp>
    </p:spTree>
    <p:extLst>
      <p:ext uri="{BB962C8B-B14F-4D97-AF65-F5344CB8AC3E}">
        <p14:creationId xmlns:p14="http://schemas.microsoft.com/office/powerpoint/2010/main" val="40768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838200" y="1794076"/>
            <a:ext cx="10515600" cy="4382886"/>
          </a:xfrm>
        </p:spPr>
        <p:txBody>
          <a:bodyPr anchor="t"/>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4</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5</a:t>
            </a:r>
          </a:p>
        </p:txBody>
      </p:sp>
      <p:sp>
        <p:nvSpPr>
          <p:cNvPr id="6" name="Text Placeholder 17"/>
          <p:cNvSpPr>
            <a:spLocks noGrp="1"/>
          </p:cNvSpPr>
          <p:nvPr>
            <p:ph type="body" sz="quarter" idx="13" hasCustomPrompt="1"/>
          </p:nvPr>
        </p:nvSpPr>
        <p:spPr>
          <a:xfrm>
            <a:off x="12375514" y="1981518"/>
            <a:ext cx="4906646" cy="655002"/>
          </a:xfrm>
        </p:spPr>
        <p:txBody>
          <a:bodyPr/>
          <a:lstStyle>
            <a:lvl1pPr marL="228600" marR="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solidFill>
                  <a:schemeClr val="accent1">
                    <a:lumMod val="40000"/>
                    <a:lumOff val="60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p:txBody>
      </p:sp>
      <p:sp>
        <p:nvSpPr>
          <p:cNvPr id="7" name="Text Placeholder 19"/>
          <p:cNvSpPr>
            <a:spLocks noGrp="1"/>
          </p:cNvSpPr>
          <p:nvPr>
            <p:ph type="body" sz="quarter" idx="14" hasCustomPrompt="1"/>
          </p:nvPr>
        </p:nvSpPr>
        <p:spPr>
          <a:xfrm>
            <a:off x="12375197" y="2849563"/>
            <a:ext cx="4906963" cy="1011680"/>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5"/>
              </a:buBlip>
              <a:tabLst/>
              <a:defRPr>
                <a:solidFill>
                  <a:schemeClr val="accent1">
                    <a:lumMod val="5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6"/>
              </a:buBlip>
              <a:tabLst/>
              <a:defRPr>
                <a:solidFill>
                  <a:schemeClr val="accent1">
                    <a:lumMod val="5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p:txBody>
      </p:sp>
      <p:sp>
        <p:nvSpPr>
          <p:cNvPr id="8" name="Text Placeholder 21"/>
          <p:cNvSpPr>
            <a:spLocks noGrp="1"/>
          </p:cNvSpPr>
          <p:nvPr>
            <p:ph type="body" sz="quarter" idx="15" hasCustomPrompt="1"/>
          </p:nvPr>
        </p:nvSpPr>
        <p:spPr>
          <a:xfrm>
            <a:off x="12375515" y="4119880"/>
            <a:ext cx="4906963" cy="923925"/>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accent1">
                    <a:lumMod val="40000"/>
                    <a:lumOff val="6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solidFill>
                  <a:schemeClr val="accent1">
                    <a:lumMod val="40000"/>
                    <a:lumOff val="6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p:txBody>
      </p:sp>
      <p:sp>
        <p:nvSpPr>
          <p:cNvPr id="4" name="TextBox 3"/>
          <p:cNvSpPr txBox="1"/>
          <p:nvPr userDrawn="1"/>
        </p:nvSpPr>
        <p:spPr>
          <a:xfrm>
            <a:off x="12375197" y="1393966"/>
            <a:ext cx="3912481" cy="400110"/>
          </a:xfrm>
          <a:prstGeom prst="rect">
            <a:avLst/>
          </a:prstGeom>
          <a:noFill/>
        </p:spPr>
        <p:txBody>
          <a:bodyPr wrap="none" rtlCol="0">
            <a:spAutoFit/>
          </a:bodyPr>
          <a:lstStyle/>
          <a:p>
            <a:r>
              <a:rPr lang="en-US" sz="2000">
                <a:latin typeface="+mj-lt"/>
              </a:rPr>
              <a:t>Format</a:t>
            </a:r>
            <a:r>
              <a:rPr lang="en-US" sz="2000" baseline="0">
                <a:latin typeface="+mj-lt"/>
              </a:rPr>
              <a:t> sample to copy and paste:</a:t>
            </a:r>
            <a:endParaRPr lang="en-US" sz="2000">
              <a:latin typeface="+mj-lt"/>
            </a:endParaRPr>
          </a:p>
        </p:txBody>
      </p:sp>
      <p:sp>
        <p:nvSpPr>
          <p:cNvPr id="10" name="TextBox 9"/>
          <p:cNvSpPr txBox="1"/>
          <p:nvPr userDrawn="1"/>
        </p:nvSpPr>
        <p:spPr>
          <a:xfrm>
            <a:off x="838200" y="365125"/>
            <a:ext cx="10515600" cy="1325563"/>
          </a:xfrm>
          <a:prstGeom prst="rect">
            <a:avLst/>
          </a:prstGeom>
          <a:noFill/>
        </p:spPr>
        <p:txBody>
          <a:bodyPr wrap="square" rtlCol="0" anchor="ctr">
            <a:normAutofit/>
          </a:bodyPr>
          <a:lstStyle/>
          <a:p>
            <a:r>
              <a:rPr lang="en-US" sz="4400">
                <a:latin typeface="+mj-lt"/>
              </a:rPr>
              <a:t>Agenda</a:t>
            </a:r>
          </a:p>
        </p:txBody>
      </p:sp>
    </p:spTree>
    <p:extLst>
      <p:ext uri="{BB962C8B-B14F-4D97-AF65-F5344CB8AC3E}">
        <p14:creationId xmlns:p14="http://schemas.microsoft.com/office/powerpoint/2010/main" val="111295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0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0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922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6092825" y="-1"/>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6092825" y="646336"/>
            <a:ext cx="3046360" cy="1016298"/>
          </a:xfrm>
        </p:spPr>
        <p:txBody>
          <a:bodyPr anchor="ctr">
            <a:normAutofit/>
          </a:bodyPr>
          <a:lstStyle>
            <a:lvl1pPr marL="0" indent="0" algn="ctr">
              <a:buNone/>
              <a:defRPr sz="6000">
                <a:solidFill>
                  <a:schemeClr val="bg1"/>
                </a:solidFill>
                <a:latin typeface="+mj-lt"/>
              </a:defRPr>
            </a:lvl1pPr>
          </a:lstStyle>
          <a:p>
            <a:pPr lvl="0"/>
            <a:r>
              <a:rPr lang="en-US"/>
              <a:t>3</a:t>
            </a:r>
          </a:p>
        </p:txBody>
      </p:sp>
    </p:spTree>
    <p:custDataLst>
      <p:tags r:id="rId1"/>
    </p:custDataLst>
    <p:extLst>
      <p:ext uri="{BB962C8B-B14F-4D97-AF65-F5344CB8AC3E}">
        <p14:creationId xmlns:p14="http://schemas.microsoft.com/office/powerpoint/2010/main" val="166208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9145641" y="1"/>
            <a:ext cx="3046359" cy="1872342"/>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9145641" y="646337"/>
            <a:ext cx="3046360" cy="1016298"/>
          </a:xfrm>
        </p:spPr>
        <p:txBody>
          <a:bodyPr anchor="ctr">
            <a:normAutofit/>
          </a:bodyPr>
          <a:lstStyle>
            <a:lvl1pPr marL="0" indent="0" algn="ctr">
              <a:buNone/>
              <a:defRPr sz="6000">
                <a:solidFill>
                  <a:schemeClr val="bg1"/>
                </a:solidFill>
                <a:latin typeface="+mj-lt"/>
              </a:defRPr>
            </a:lvl1pPr>
          </a:lstStyle>
          <a:p>
            <a:pPr lvl="0"/>
            <a:r>
              <a:rPr lang="en-US"/>
              <a:t>4</a:t>
            </a:r>
          </a:p>
        </p:txBody>
      </p:sp>
    </p:spTree>
    <p:custDataLst>
      <p:tags r:id="rId1"/>
    </p:custDataLst>
    <p:extLst>
      <p:ext uri="{BB962C8B-B14F-4D97-AF65-F5344CB8AC3E}">
        <p14:creationId xmlns:p14="http://schemas.microsoft.com/office/powerpoint/2010/main" val="97997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
        <p:nvSpPr>
          <p:cNvPr id="3" name="Content Placeholder 2"/>
          <p:cNvSpPr>
            <a:spLocks noGrp="1"/>
          </p:cNvSpPr>
          <p:nvPr>
            <p:ph idx="1"/>
          </p:nvPr>
        </p:nvSpPr>
        <p:spPr>
          <a:xfrm>
            <a:off x="838200" y="1600200"/>
            <a:ext cx="10515600" cy="4576763"/>
          </a:xfrm>
        </p:spPr>
        <p:txBody>
          <a:bodyPr/>
          <a:lstStyle>
            <a:lvl2pPr marL="685800" indent="-228600">
              <a:buFontTx/>
              <a:buBlip>
                <a:blip r:embed="rId3"/>
              </a:buBlip>
              <a:defRPr/>
            </a:lvl2pPr>
            <a:lvl3pPr marL="1143000" indent="-228600">
              <a:buFontTx/>
              <a:buBlip>
                <a:blip r:embed="rId4"/>
              </a:buBlip>
              <a:defRPr/>
            </a:lvl3pPr>
            <a:lvl4pPr marL="1600200" indent="-228600">
              <a:buFontTx/>
              <a:buBlip>
                <a:blip r:embed="rId5"/>
              </a:buBlip>
              <a:defRPr/>
            </a:lvl4pPr>
            <a:lvl5pPr marL="2057400" indent="-228600">
              <a:buFontTx/>
              <a:buBlip>
                <a:blip r:embed="rId5"/>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37241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45602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4"/>
          </p:nvPr>
        </p:nvSpPr>
        <p:spPr>
          <a:xfrm>
            <a:off x="4459224"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5"/>
          </p:nvPr>
        </p:nvSpPr>
        <p:spPr>
          <a:xfrm>
            <a:off x="8080248"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1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71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71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80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4170"/>
            <a:ext cx="5157787" cy="669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84017"/>
            <a:ext cx="5157787"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4170"/>
            <a:ext cx="5183188" cy="6698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84017"/>
            <a:ext cx="5183188"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0" y="5657850"/>
            <a:ext cx="12192000" cy="733425"/>
          </a:xfrm>
          <a:solidFill>
            <a:schemeClr val="accent1">
              <a:lumMod val="75000"/>
            </a:schemeClr>
          </a:solidFill>
        </p:spPr>
        <p:txBody>
          <a:bodyPr tIns="91440" bIns="91440" anchor="ctr"/>
          <a:lstStyle>
            <a:lvl1pPr marL="0" indent="0" algn="ctr">
              <a:buNone/>
              <a:defRPr baseline="0">
                <a:solidFill>
                  <a:schemeClr val="bg1"/>
                </a:solidFill>
              </a:defRPr>
            </a:lvl1pPr>
          </a:lstStyle>
          <a:p>
            <a:pPr lvl="0"/>
            <a:r>
              <a:rPr lang="en-US"/>
              <a:t>Conclusion</a:t>
            </a:r>
          </a:p>
        </p:txBody>
      </p:sp>
    </p:spTree>
    <p:extLst>
      <p:ext uri="{BB962C8B-B14F-4D97-AF65-F5344CB8AC3E}">
        <p14:creationId xmlns:p14="http://schemas.microsoft.com/office/powerpoint/2010/main" val="799459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Tree>
    <p:extLst>
      <p:ext uri="{BB962C8B-B14F-4D97-AF65-F5344CB8AC3E}">
        <p14:creationId xmlns:p14="http://schemas.microsoft.com/office/powerpoint/2010/main" val="421769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0" y="-10759"/>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hasCustomPrompt="1"/>
          </p:nvPr>
        </p:nvSpPr>
        <p:spPr>
          <a:xfrm>
            <a:off x="0" y="646337"/>
            <a:ext cx="3046360" cy="1016298"/>
          </a:xfrm>
        </p:spPr>
        <p:txBody>
          <a:bodyPr anchor="ctr">
            <a:normAutofit/>
          </a:bodyPr>
          <a:lstStyle>
            <a:lvl1pPr marL="0" indent="0" algn="ctr">
              <a:buNone/>
              <a:defRPr sz="6000">
                <a:solidFill>
                  <a:schemeClr val="bg1"/>
                </a:solidFill>
                <a:latin typeface="+mj-lt"/>
              </a:defRPr>
            </a:lvl1pPr>
          </a:lstStyle>
          <a:p>
            <a:pPr lvl="0"/>
            <a:r>
              <a:rPr lang="en-US"/>
              <a:t>1</a:t>
            </a:r>
          </a:p>
        </p:txBody>
      </p:sp>
    </p:spTree>
    <p:custDataLst>
      <p:tags r:id="rId1"/>
    </p:custDataLst>
    <p:extLst>
      <p:ext uri="{BB962C8B-B14F-4D97-AF65-F5344CB8AC3E}">
        <p14:creationId xmlns:p14="http://schemas.microsoft.com/office/powerpoint/2010/main" val="2500985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18496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marL="685800" indent="-228600">
              <a:buFontTx/>
              <a:buBlip>
                <a:blip r:embed="rId2"/>
              </a:buBlip>
              <a:defRPr sz="2800"/>
            </a:lvl2pPr>
            <a:lvl3pPr marL="1143000" indent="-228600">
              <a:buFontTx/>
              <a:buBlip>
                <a:blip r:embed="rId3"/>
              </a:buBlip>
              <a:defRPr sz="2400"/>
            </a:lvl3pPr>
            <a:lvl4pPr marL="1600200" indent="-228600">
              <a:buFontTx/>
              <a:buBlip>
                <a:blip r:embed="rId4"/>
              </a:buBlip>
              <a:defRPr sz="2000"/>
            </a:lvl4pPr>
            <a:lvl5pPr marL="2057400" indent="-228600">
              <a:buFontTx/>
              <a:buBlip>
                <a:blip r:embed="rId4"/>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5973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 Panel">
    <p:spTree>
      <p:nvGrpSpPr>
        <p:cNvPr id="1" name=""/>
        <p:cNvGrpSpPr/>
        <p:nvPr/>
      </p:nvGrpSpPr>
      <p:grpSpPr>
        <a:xfrm>
          <a:off x="0" y="0"/>
          <a:ext cx="0" cy="0"/>
          <a:chOff x="0" y="0"/>
          <a:chExt cx="0" cy="0"/>
        </a:xfrm>
      </p:grpSpPr>
      <p:sp>
        <p:nvSpPr>
          <p:cNvPr id="6" name="Rectangle 5"/>
          <p:cNvSpPr/>
          <p:nvPr userDrawn="1"/>
        </p:nvSpPr>
        <p:spPr>
          <a:xfrm>
            <a:off x="839788" y="457200"/>
            <a:ext cx="2743200" cy="5840660"/>
          </a:xfrm>
          <a:prstGeom prst="rect">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39789" y="457200"/>
            <a:ext cx="2743200" cy="1600200"/>
          </a:xfrm>
        </p:spPr>
        <p:txBody>
          <a:bodyPr anchor="b">
            <a:normAutofit/>
          </a:bodyPr>
          <a:lstStyle>
            <a:lvl1pPr>
              <a:defRPr sz="2800">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4297680" y="457200"/>
            <a:ext cx="7057708" cy="5840659"/>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2743200" cy="4240460"/>
          </a:xfrm>
        </p:spPr>
        <p:txBody>
          <a:bodyPr tIns="91440" bIns="9144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897033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323148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
        <p:nvSpPr>
          <p:cNvPr id="2" name="Footer Placeholder 1"/>
          <p:cNvSpPr>
            <a:spLocks noGrp="1"/>
          </p:cNvSpPr>
          <p:nvPr>
            <p:ph type="ftr" sz="quarter" idx="10"/>
          </p:nvPr>
        </p:nvSpPr>
        <p:spPr/>
        <p:txBody>
          <a:bodyPr/>
          <a:lstStyle/>
          <a:p>
            <a:endParaRPr lang="en-US"/>
          </a:p>
        </p:txBody>
      </p:sp>
    </p:spTree>
    <p:custDataLst>
      <p:tags r:id="rId1"/>
    </p:custDataLst>
    <p:extLst>
      <p:ext uri="{BB962C8B-B14F-4D97-AF65-F5344CB8AC3E}">
        <p14:creationId xmlns:p14="http://schemas.microsoft.com/office/powerpoint/2010/main" val="428252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solidFill>
                  <a:schemeClr val="tx1"/>
                </a:solidFill>
              </a:defRPr>
            </a:lvl1pPr>
          </a:lstStyle>
          <a:p>
            <a:r>
              <a:rPr lang="en-US" noProof="0"/>
              <a:t>Write title here</a:t>
            </a:r>
            <a:endParaRPr lang="en-US"/>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AF841A08-3295-46F3-B846-787186529420}" type="datetime1">
              <a:rPr lang="en-US" smtClean="0"/>
              <a:t>8/23/2023</a:t>
            </a:fld>
            <a:endParaRPr lang="en-US"/>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a:p>
        </p:txBody>
      </p:sp>
    </p:spTree>
    <p:custDataLst>
      <p:tags r:id="rId1"/>
    </p:custDataLst>
    <p:extLst>
      <p:ext uri="{BB962C8B-B14F-4D97-AF65-F5344CB8AC3E}">
        <p14:creationId xmlns:p14="http://schemas.microsoft.com/office/powerpoint/2010/main" val="315804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custDataLst>
      <p:tags r:id="rId1"/>
    </p:custDataLst>
    <p:extLst>
      <p:ext uri="{BB962C8B-B14F-4D97-AF65-F5344CB8AC3E}">
        <p14:creationId xmlns:p14="http://schemas.microsoft.com/office/powerpoint/2010/main" val="12672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6FB5-3C0F-113C-88E0-90A61BE13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B5457-3EEB-D8C8-F225-903C20C31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EA3EB7AF-4C57-940E-B872-0FBB1D191752}"/>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b="1">
                <a:solidFill>
                  <a:schemeClr val="bg1">
                    <a:lumMod val="50000"/>
                  </a:schemeClr>
                </a:solidFill>
              </a:defRPr>
            </a:lvl1pPr>
          </a:lstStyle>
          <a:p>
            <a:r>
              <a:rPr lang="en-US"/>
              <a:t>Industry Intermediary Name</a:t>
            </a:r>
          </a:p>
        </p:txBody>
      </p:sp>
      <p:sp>
        <p:nvSpPr>
          <p:cNvPr id="9" name="Slide Number Placeholder 5">
            <a:extLst>
              <a:ext uri="{FF2B5EF4-FFF2-40B4-BE49-F238E27FC236}">
                <a16:creationId xmlns:a16="http://schemas.microsoft.com/office/drawing/2014/main" id="{20A7E658-ACEE-2FD8-568B-FDBBDEBBD177}"/>
              </a:ext>
            </a:extLst>
          </p:cNvPr>
          <p:cNvSpPr>
            <a:spLocks noGrp="1"/>
          </p:cNvSpPr>
          <p:nvPr>
            <p:ph type="sldNum" sz="quarter" idx="4"/>
          </p:nvPr>
        </p:nvSpPr>
        <p:spPr>
          <a:xfrm>
            <a:off x="9448800" y="6492875"/>
            <a:ext cx="2743200" cy="365125"/>
          </a:xfrm>
          <a:prstGeom prst="rect">
            <a:avLst/>
          </a:prstGeom>
        </p:spPr>
        <p:txBody>
          <a:bodyPr/>
          <a:lstStyle>
            <a:lvl1pPr algn="r">
              <a:defRPr sz="1200" b="1">
                <a:solidFill>
                  <a:schemeClr val="bg1">
                    <a:lumMod val="50000"/>
                  </a:schemeClr>
                </a:solidFill>
              </a:defRPr>
            </a:lvl1pPr>
          </a:lstStyle>
          <a:p>
            <a:fld id="{18DA5409-A791-494D-8846-31C841A8EC1C}" type="slidenum">
              <a:rPr lang="en-US" smtClean="0"/>
              <a:pPr/>
              <a:t>‹#›</a:t>
            </a:fld>
            <a:endParaRPr lang="en-US"/>
          </a:p>
        </p:txBody>
      </p:sp>
    </p:spTree>
    <p:extLst>
      <p:ext uri="{BB962C8B-B14F-4D97-AF65-F5344CB8AC3E}">
        <p14:creationId xmlns:p14="http://schemas.microsoft.com/office/powerpoint/2010/main" val="94697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8189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B152BA48-A42C-40DC-9A2F-4695690A65E7}"/>
              </a:ext>
            </a:extLst>
          </p:cNvPr>
          <p:cNvSpPr>
            <a:spLocks noGrp="1"/>
          </p:cNvSpPr>
          <p:nvPr>
            <p:ph type="title"/>
          </p:nvPr>
        </p:nvSpPr>
        <p:spPr>
          <a:xfrm>
            <a:off x="87086" y="1110796"/>
            <a:ext cx="2797628" cy="1325563"/>
          </a:xfrm>
          <a:prstGeom prst="rect">
            <a:avLst/>
          </a:prstGeom>
        </p:spPr>
        <p:txBody>
          <a:bodyPr/>
          <a:lstStyle>
            <a:lvl1pPr>
              <a:defRPr lang="en-US" sz="3600" kern="1200"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Tree>
    <p:custDataLst>
      <p:tags r:id="rId1"/>
    </p:custDataLst>
    <p:extLst>
      <p:ext uri="{BB962C8B-B14F-4D97-AF65-F5344CB8AC3E}">
        <p14:creationId xmlns:p14="http://schemas.microsoft.com/office/powerpoint/2010/main" val="25048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3043291" y="-10758"/>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p:cNvSpPr>
            <a:spLocks noGrp="1"/>
          </p:cNvSpPr>
          <p:nvPr>
            <p:ph type="body" sz="quarter" idx="13" hasCustomPrompt="1"/>
          </p:nvPr>
        </p:nvSpPr>
        <p:spPr>
          <a:xfrm>
            <a:off x="3055992" y="656573"/>
            <a:ext cx="3046360" cy="1016298"/>
          </a:xfrm>
        </p:spPr>
        <p:txBody>
          <a:bodyPr anchor="ctr">
            <a:normAutofit/>
          </a:bodyPr>
          <a:lstStyle>
            <a:lvl1pPr marL="0" indent="0" algn="ctr">
              <a:buNone/>
              <a:defRPr sz="6000">
                <a:solidFill>
                  <a:schemeClr val="bg1"/>
                </a:solidFill>
                <a:latin typeface="+mj-lt"/>
              </a:defRPr>
            </a:lvl1pPr>
          </a:lstStyle>
          <a:p>
            <a:pPr lvl="0"/>
            <a:r>
              <a:rPr lang="en-US"/>
              <a:t>2</a:t>
            </a:r>
          </a:p>
        </p:txBody>
      </p:sp>
      <p:sp>
        <p:nvSpPr>
          <p:cNvPr id="6" name="Rectangle 5">
            <a:extLst>
              <a:ext uri="{FF2B5EF4-FFF2-40B4-BE49-F238E27FC236}">
                <a16:creationId xmlns:a16="http://schemas.microsoft.com/office/drawing/2014/main" id="{5E19AE8E-5E70-416A-B601-969DEE18CEC9}"/>
              </a:ext>
            </a:extLst>
          </p:cNvPr>
          <p:cNvSpPr/>
          <p:nvPr userDrawn="1"/>
        </p:nvSpPr>
        <p:spPr>
          <a:xfrm>
            <a:off x="387274" y="3654465"/>
            <a:ext cx="1420009" cy="446441"/>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0, 0, 95</a:t>
            </a:r>
          </a:p>
        </p:txBody>
      </p:sp>
      <p:sp>
        <p:nvSpPr>
          <p:cNvPr id="7" name="Rectangle 6">
            <a:extLst>
              <a:ext uri="{FF2B5EF4-FFF2-40B4-BE49-F238E27FC236}">
                <a16:creationId xmlns:a16="http://schemas.microsoft.com/office/drawing/2014/main" id="{EBD3D294-F639-4EE8-82FE-171200BBF2BC}"/>
              </a:ext>
            </a:extLst>
          </p:cNvPr>
          <p:cNvSpPr/>
          <p:nvPr userDrawn="1"/>
        </p:nvSpPr>
        <p:spPr>
          <a:xfrm>
            <a:off x="387273" y="4226414"/>
            <a:ext cx="1420009" cy="446441"/>
          </a:xfrm>
          <a:prstGeom prst="rect">
            <a:avLst/>
          </a:prstGeom>
          <a:solidFill>
            <a:srgbClr val="356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53, 107, 161</a:t>
            </a:r>
          </a:p>
        </p:txBody>
      </p:sp>
      <p:sp>
        <p:nvSpPr>
          <p:cNvPr id="8" name="Rectangle 7">
            <a:extLst>
              <a:ext uri="{FF2B5EF4-FFF2-40B4-BE49-F238E27FC236}">
                <a16:creationId xmlns:a16="http://schemas.microsoft.com/office/drawing/2014/main" id="{C974BA36-3993-4FB2-B69C-D5338088436B}"/>
              </a:ext>
            </a:extLst>
          </p:cNvPr>
          <p:cNvSpPr/>
          <p:nvPr userDrawn="1"/>
        </p:nvSpPr>
        <p:spPr>
          <a:xfrm>
            <a:off x="1916652" y="3654464"/>
            <a:ext cx="1420009" cy="446441"/>
          </a:xfrm>
          <a:prstGeom prst="rect">
            <a:avLst/>
          </a:prstGeom>
          <a:solidFill>
            <a:srgbClr val="AD9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173, 151, 73</a:t>
            </a:r>
          </a:p>
        </p:txBody>
      </p:sp>
      <p:sp>
        <p:nvSpPr>
          <p:cNvPr id="9" name="Rectangle 8">
            <a:extLst>
              <a:ext uri="{FF2B5EF4-FFF2-40B4-BE49-F238E27FC236}">
                <a16:creationId xmlns:a16="http://schemas.microsoft.com/office/drawing/2014/main" id="{0F764D7C-3BFE-4E06-B1AB-EBD0E5D2A21C}"/>
              </a:ext>
            </a:extLst>
          </p:cNvPr>
          <p:cNvSpPr/>
          <p:nvPr userDrawn="1"/>
        </p:nvSpPr>
        <p:spPr>
          <a:xfrm>
            <a:off x="1916652" y="4226414"/>
            <a:ext cx="1420009" cy="446441"/>
          </a:xfrm>
          <a:prstGeom prst="rect">
            <a:avLst/>
          </a:prstGeom>
          <a:solidFill>
            <a:srgbClr val="E0C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224, 207, 60</a:t>
            </a:r>
          </a:p>
        </p:txBody>
      </p:sp>
      <p:sp>
        <p:nvSpPr>
          <p:cNvPr id="10" name="Rectangle 9">
            <a:extLst>
              <a:ext uri="{FF2B5EF4-FFF2-40B4-BE49-F238E27FC236}">
                <a16:creationId xmlns:a16="http://schemas.microsoft.com/office/drawing/2014/main" id="{3CCC33B8-2B64-4852-AFF1-A9D8AFAFB4BF}"/>
              </a:ext>
            </a:extLst>
          </p:cNvPr>
          <p:cNvSpPr/>
          <p:nvPr userDrawn="1"/>
        </p:nvSpPr>
        <p:spPr>
          <a:xfrm>
            <a:off x="1916652" y="4798364"/>
            <a:ext cx="1420009" cy="446441"/>
          </a:xfrm>
          <a:prstGeom prst="rect">
            <a:avLst/>
          </a:prstGeom>
          <a:solidFill>
            <a:srgbClr val="F0E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240, 232, 174</a:t>
            </a:r>
          </a:p>
        </p:txBody>
      </p:sp>
      <p:sp>
        <p:nvSpPr>
          <p:cNvPr id="11" name="Rectangle 10">
            <a:extLst>
              <a:ext uri="{FF2B5EF4-FFF2-40B4-BE49-F238E27FC236}">
                <a16:creationId xmlns:a16="http://schemas.microsoft.com/office/drawing/2014/main" id="{12EF9113-2B61-45EB-9D60-AD281F7A4243}"/>
              </a:ext>
            </a:extLst>
          </p:cNvPr>
          <p:cNvSpPr/>
          <p:nvPr userDrawn="1"/>
        </p:nvSpPr>
        <p:spPr>
          <a:xfrm>
            <a:off x="387273" y="4761885"/>
            <a:ext cx="1420009" cy="446441"/>
          </a:xfrm>
          <a:prstGeom prst="rect">
            <a:avLst/>
          </a:prstGeom>
          <a:solidFill>
            <a:srgbClr val="CAC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202, 202, 220</a:t>
            </a:r>
          </a:p>
        </p:txBody>
      </p:sp>
      <p:sp>
        <p:nvSpPr>
          <p:cNvPr id="12" name="Rectangle 11">
            <a:extLst>
              <a:ext uri="{FF2B5EF4-FFF2-40B4-BE49-F238E27FC236}">
                <a16:creationId xmlns:a16="http://schemas.microsoft.com/office/drawing/2014/main" id="{BEF8F295-2CA5-499B-83D1-D00B3B5A044B}"/>
              </a:ext>
            </a:extLst>
          </p:cNvPr>
          <p:cNvSpPr/>
          <p:nvPr userDrawn="1"/>
        </p:nvSpPr>
        <p:spPr>
          <a:xfrm>
            <a:off x="3452285" y="4226414"/>
            <a:ext cx="1413754" cy="443305"/>
          </a:xfrm>
          <a:prstGeom prst="rect">
            <a:avLst/>
          </a:prstGeom>
          <a:solidFill>
            <a:srgbClr val="F6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246, 39 76</a:t>
            </a:r>
          </a:p>
        </p:txBody>
      </p:sp>
      <p:sp>
        <p:nvSpPr>
          <p:cNvPr id="13" name="Rectangle 12">
            <a:extLst>
              <a:ext uri="{FF2B5EF4-FFF2-40B4-BE49-F238E27FC236}">
                <a16:creationId xmlns:a16="http://schemas.microsoft.com/office/drawing/2014/main" id="{E65D83AE-2DD0-4620-BA96-86E1F4FC056C}"/>
              </a:ext>
            </a:extLst>
          </p:cNvPr>
          <p:cNvSpPr/>
          <p:nvPr userDrawn="1"/>
        </p:nvSpPr>
        <p:spPr>
          <a:xfrm>
            <a:off x="3446030" y="3657600"/>
            <a:ext cx="1420009" cy="443305"/>
          </a:xfrm>
          <a:prstGeom prst="rect">
            <a:avLst/>
          </a:prstGeom>
          <a:solidFill>
            <a:srgbClr val="B50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181, 7, 40</a:t>
            </a:r>
          </a:p>
        </p:txBody>
      </p:sp>
      <p:sp>
        <p:nvSpPr>
          <p:cNvPr id="14" name="Rectangle 13">
            <a:extLst>
              <a:ext uri="{FF2B5EF4-FFF2-40B4-BE49-F238E27FC236}">
                <a16:creationId xmlns:a16="http://schemas.microsoft.com/office/drawing/2014/main" id="{D9FF9AF1-1FE4-4A7F-869D-586D3BF2B6B7}"/>
              </a:ext>
            </a:extLst>
          </p:cNvPr>
          <p:cNvSpPr/>
          <p:nvPr userDrawn="1"/>
        </p:nvSpPr>
        <p:spPr>
          <a:xfrm>
            <a:off x="3452285" y="4761885"/>
            <a:ext cx="1413754" cy="443305"/>
          </a:xfrm>
          <a:prstGeom prst="rect">
            <a:avLst/>
          </a:prstGeom>
          <a:solidFill>
            <a:srgbClr val="F8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248, 154, 154</a:t>
            </a:r>
          </a:p>
        </p:txBody>
      </p:sp>
    </p:spTree>
    <p:custDataLst>
      <p:tags r:id="rId1"/>
    </p:custDataLst>
    <p:extLst>
      <p:ext uri="{BB962C8B-B14F-4D97-AF65-F5344CB8AC3E}">
        <p14:creationId xmlns:p14="http://schemas.microsoft.com/office/powerpoint/2010/main" val="33669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6092825" y="-10759"/>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6092825" y="646336"/>
            <a:ext cx="3046360" cy="1016298"/>
          </a:xfrm>
        </p:spPr>
        <p:txBody>
          <a:bodyPr anchor="ctr">
            <a:normAutofit/>
          </a:bodyPr>
          <a:lstStyle>
            <a:lvl1pPr marL="0" indent="0" algn="ctr">
              <a:buNone/>
              <a:defRPr sz="6000">
                <a:solidFill>
                  <a:schemeClr val="bg1"/>
                </a:solidFill>
                <a:latin typeface="+mj-lt"/>
              </a:defRPr>
            </a:lvl1pPr>
          </a:lstStyle>
          <a:p>
            <a:pPr lvl="0"/>
            <a:r>
              <a:rPr lang="en-US"/>
              <a:t>3</a:t>
            </a:r>
          </a:p>
        </p:txBody>
      </p:sp>
    </p:spTree>
    <p:custDataLst>
      <p:tags r:id="rId1"/>
    </p:custDataLst>
    <p:extLst>
      <p:ext uri="{BB962C8B-B14F-4D97-AF65-F5344CB8AC3E}">
        <p14:creationId xmlns:p14="http://schemas.microsoft.com/office/powerpoint/2010/main" val="377782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9145641" y="-10757"/>
            <a:ext cx="3046359" cy="1872342"/>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9145641" y="646337"/>
            <a:ext cx="3046360" cy="1016298"/>
          </a:xfrm>
        </p:spPr>
        <p:txBody>
          <a:bodyPr anchor="ctr">
            <a:normAutofit/>
          </a:bodyPr>
          <a:lstStyle>
            <a:lvl1pPr marL="0" indent="0" algn="ctr">
              <a:buNone/>
              <a:defRPr sz="6000">
                <a:solidFill>
                  <a:schemeClr val="bg1"/>
                </a:solidFill>
                <a:latin typeface="+mj-lt"/>
              </a:defRPr>
            </a:lvl1pPr>
          </a:lstStyle>
          <a:p>
            <a:pPr lvl="0"/>
            <a:r>
              <a:rPr lang="en-US"/>
              <a:t>4</a:t>
            </a:r>
          </a:p>
        </p:txBody>
      </p:sp>
    </p:spTree>
    <p:custDataLst>
      <p:tags r:id="rId1"/>
    </p:custDataLst>
    <p:extLst>
      <p:ext uri="{BB962C8B-B14F-4D97-AF65-F5344CB8AC3E}">
        <p14:creationId xmlns:p14="http://schemas.microsoft.com/office/powerpoint/2010/main" val="395778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
        <p:nvSpPr>
          <p:cNvPr id="3" name="Content Placeholder 2"/>
          <p:cNvSpPr>
            <a:spLocks noGrp="1"/>
          </p:cNvSpPr>
          <p:nvPr>
            <p:ph idx="1"/>
          </p:nvPr>
        </p:nvSpPr>
        <p:spPr>
          <a:xfrm>
            <a:off x="838200" y="1600200"/>
            <a:ext cx="10515600" cy="4576763"/>
          </a:xfrm>
        </p:spPr>
        <p:txBody>
          <a:bodyPr/>
          <a:lstStyle>
            <a:lvl2pPr marL="685800" indent="-228600">
              <a:buFontTx/>
              <a:buBlip>
                <a:blip r:embed="rId2"/>
              </a:buBlip>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12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3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4"/>
          </p:nvPr>
        </p:nvSpPr>
        <p:spPr>
          <a:xfrm>
            <a:off x="4459224"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5"/>
          </p:nvPr>
        </p:nvSpPr>
        <p:spPr>
          <a:xfrm>
            <a:off x="8080248"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73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oleObject" Target="../embeddings/oleObject2.bin"/><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11.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0.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28"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3778C6-F7BA-43DE-9CF1-056FAFF4434A}"/>
              </a:ext>
            </a:extLst>
          </p:cNvPr>
          <p:cNvGraphicFramePr>
            <a:graphicFrameLocks noChangeAspect="1"/>
          </p:cNvGraphicFramePr>
          <p:nvPr userDrawn="1">
            <p:custDataLst>
              <p:tags r:id="rId19"/>
            </p:custDataLst>
            <p:extLst>
              <p:ext uri="{D42A27DB-BD31-4B8C-83A1-F6EECF244321}">
                <p14:modId xmlns:p14="http://schemas.microsoft.com/office/powerpoint/2010/main" val="3457144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4" progId="TCLayout.ActiveDocument.1">
                  <p:embed/>
                </p:oleObj>
              </mc:Choice>
              <mc:Fallback>
                <p:oleObj name="think-cell Slide" r:id="rId21" imgW="425" imgH="424" progId="TCLayout.ActiveDocument.1">
                  <p:embed/>
                  <p:pic>
                    <p:nvPicPr>
                      <p:cNvPr id="5" name="Object 4" hidden="1">
                        <a:extLst>
                          <a:ext uri="{FF2B5EF4-FFF2-40B4-BE49-F238E27FC236}">
                            <a16:creationId xmlns:a16="http://schemas.microsoft.com/office/drawing/2014/main" id="{203778C6-F7BA-43DE-9CF1-056FAFF4434A}"/>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3B7512-03A4-45A0-8EA2-DCFF33EEE9E2}"/>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Franklin Gothic Medium" panose="020B0603020102020204" pitchFamily="34" charset="0"/>
              <a:ea typeface="+mj-ea"/>
              <a:cs typeface="+mj-cs"/>
              <a:sym typeface="Franklin Gothic Medium" panose="020B0603020102020204" pitchFamily="34" charset="0"/>
            </a:endParaRPr>
          </a:p>
        </p:txBody>
      </p:sp>
      <p:sp>
        <p:nvSpPr>
          <p:cNvPr id="2" name="Title Placeholder 1"/>
          <p:cNvSpPr>
            <a:spLocks noGrp="1"/>
          </p:cNvSpPr>
          <p:nvPr>
            <p:ph type="title"/>
          </p:nvPr>
        </p:nvSpPr>
        <p:spPr>
          <a:xfrm>
            <a:off x="838200" y="365125"/>
            <a:ext cx="10515600" cy="1008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19441"/>
            <a:ext cx="10515600" cy="45164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ChangeArrowheads="1"/>
          </p:cNvSpPr>
          <p:nvPr userDrawn="1"/>
        </p:nvSpPr>
        <p:spPr bwMode="auto">
          <a:xfrm>
            <a:off x="1524" y="6629400"/>
            <a:ext cx="12188952" cy="228600"/>
          </a:xfrm>
          <a:prstGeom prst="rect">
            <a:avLst/>
          </a:prstGeom>
          <a:gradFill flip="none" rotWithShape="1">
            <a:gsLst>
              <a:gs pos="74171">
                <a:srgbClr val="EDE39D"/>
              </a:gs>
              <a:gs pos="97959">
                <a:srgbClr val="E1D361"/>
              </a:gs>
              <a:gs pos="47613">
                <a:srgbClr val="E1D250"/>
              </a:gs>
              <a:gs pos="0">
                <a:srgbClr val="E1D361"/>
              </a:gs>
              <a:gs pos="23000">
                <a:srgbClr val="EDE39D"/>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fontAlgn="auto">
              <a:spcBef>
                <a:spcPts val="0"/>
              </a:spcBef>
              <a:spcAft>
                <a:spcPts val="0"/>
              </a:spcAft>
            </a:pPr>
            <a:endParaRPr lang="en-US">
              <a:solidFill>
                <a:prstClr val="black"/>
              </a:solidFill>
              <a:latin typeface="Calibri"/>
            </a:endParaRPr>
          </a:p>
        </p:txBody>
      </p:sp>
      <p:sp>
        <p:nvSpPr>
          <p:cNvPr id="13" name="Rectangle 12">
            <a:extLst>
              <a:ext uri="{FF2B5EF4-FFF2-40B4-BE49-F238E27FC236}">
                <a16:creationId xmlns:a16="http://schemas.microsoft.com/office/drawing/2014/main" id="{5DC9DE85-DA30-4211-B41F-9BE02C8BD3E3}"/>
              </a:ext>
            </a:extLst>
          </p:cNvPr>
          <p:cNvSpPr/>
          <p:nvPr userDrawn="1"/>
        </p:nvSpPr>
        <p:spPr>
          <a:xfrm>
            <a:off x="-1" y="-7202"/>
            <a:ext cx="12188951" cy="126073"/>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043098"/>
      </p:ext>
    </p:extLst>
  </p:cSld>
  <p:clrMap bg1="lt1" tx1="dk1" bg2="lt2" tx2="dk2" accent1="accent1" accent2="accent2" accent3="accent3" accent4="accent4" accent5="accent5" accent6="accent6" hlink="hlink" folHlink="folHlink"/>
  <p:sldLayoutIdLst>
    <p:sldLayoutId id="2147483764" r:id="rId1"/>
    <p:sldLayoutId id="2147483665" r:id="rId2"/>
    <p:sldLayoutId id="2147483760" r:id="rId3"/>
    <p:sldLayoutId id="2147483658" r:id="rId4"/>
    <p:sldLayoutId id="2147483659" r:id="rId5"/>
    <p:sldLayoutId id="2147483660" r:id="rId6"/>
    <p:sldLayoutId id="2147483761" r:id="rId7"/>
    <p:sldLayoutId id="2147483652" r:id="rId8"/>
    <p:sldLayoutId id="2147483664" r:id="rId9"/>
    <p:sldLayoutId id="2147483653" r:id="rId10"/>
    <p:sldLayoutId id="2147483662" r:id="rId11"/>
    <p:sldLayoutId id="2147483762" r:id="rId12"/>
    <p:sldLayoutId id="2147483763" r:id="rId13"/>
    <p:sldLayoutId id="2147483656" r:id="rId14"/>
    <p:sldLayoutId id="2147483663" r:id="rId15"/>
    <p:sldLayoutId id="2147483657"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D9749"/>
        </a:buClr>
        <a:buFont typeface="Franklin Gothic Heavy" panose="020B0903020102020204" pitchFamily="34" charset="0"/>
        <a:buChar char="&g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56BA1"/>
        </a:buClr>
        <a:buFont typeface="Franklin Gothic Heavy" panose="020B0903020102020204" pitchFamily="34" charset="0"/>
        <a:buChar char="&g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0CF3C"/>
        </a:buClr>
        <a:buFont typeface="Franklin Gothic Heavy" panose="020B090302010202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Franklin Gothic Heavy" panose="020B0903020102020204" pitchFamily="34" charset="0"/>
        <a:buChar char="&g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Franklin Gothic Heavy" panose="020B09030201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017CF1-656E-4EB3-B402-1251EA94A611}"/>
              </a:ext>
            </a:extLst>
          </p:cNvPr>
          <p:cNvSpPr/>
          <p:nvPr userDrawn="1"/>
        </p:nvSpPr>
        <p:spPr>
          <a:xfrm>
            <a:off x="-1" y="-7202"/>
            <a:ext cx="12188951" cy="126073"/>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203778C6-F7BA-43DE-9CF1-056FAFF4434A}"/>
              </a:ext>
            </a:extLst>
          </p:cNvPr>
          <p:cNvGraphicFramePr>
            <a:graphicFrameLocks noChangeAspect="1"/>
          </p:cNvGraphicFramePr>
          <p:nvPr userDrawn="1">
            <p:custDataLst>
              <p:tags r:id="rId24"/>
            </p:custDataLst>
            <p:extLst>
              <p:ext uri="{D42A27DB-BD31-4B8C-83A1-F6EECF244321}">
                <p14:modId xmlns:p14="http://schemas.microsoft.com/office/powerpoint/2010/main" val="116202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25" imgH="424" progId="TCLayout.ActiveDocument.1">
                  <p:embed/>
                </p:oleObj>
              </mc:Choice>
              <mc:Fallback>
                <p:oleObj name="think-cell Slide" r:id="rId26" imgW="425" imgH="424" progId="TCLayout.ActiveDocument.1">
                  <p:embed/>
                  <p:pic>
                    <p:nvPicPr>
                      <p:cNvPr id="5" name="Object 4" hidden="1">
                        <a:extLst>
                          <a:ext uri="{FF2B5EF4-FFF2-40B4-BE49-F238E27FC236}">
                            <a16:creationId xmlns:a16="http://schemas.microsoft.com/office/drawing/2014/main" id="{203778C6-F7BA-43DE-9CF1-056FAFF4434A}"/>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3B7512-03A4-45A0-8EA2-DCFF33EEE9E2}"/>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Franklin Gothic Medium" panose="020B0603020102020204" pitchFamily="34" charset="0"/>
              <a:ea typeface="+mj-ea"/>
              <a:cs typeface="+mj-cs"/>
              <a:sym typeface="Franklin Gothic Medium" panose="020B0603020102020204" pitchFamily="34" charset="0"/>
            </a:endParaRPr>
          </a:p>
        </p:txBody>
      </p:sp>
      <p:sp>
        <p:nvSpPr>
          <p:cNvPr id="2" name="Title Placeholder 1"/>
          <p:cNvSpPr>
            <a:spLocks noGrp="1"/>
          </p:cNvSpPr>
          <p:nvPr>
            <p:ph type="title"/>
          </p:nvPr>
        </p:nvSpPr>
        <p:spPr>
          <a:xfrm>
            <a:off x="838200" y="365125"/>
            <a:ext cx="10515600" cy="1008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19441"/>
            <a:ext cx="10515600" cy="45164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1"/>
          <p:cNvSpPr>
            <a:spLocks noChangeArrowheads="1"/>
          </p:cNvSpPr>
          <p:nvPr userDrawn="1"/>
        </p:nvSpPr>
        <p:spPr bwMode="auto">
          <a:xfrm>
            <a:off x="10529556" y="6617934"/>
            <a:ext cx="1662444" cy="240066"/>
          </a:xfrm>
          <a:prstGeom prst="rect">
            <a:avLst/>
          </a:prstGeom>
          <a:noFill/>
          <a:ln>
            <a:noFill/>
          </a:ln>
        </p:spPr>
        <p:txBody>
          <a:bodyPr wrap="none" lIns="90488" tIns="27432" rIns="90488" bIns="27432" anchor="ctr">
            <a:spAutoFit/>
          </a:bodyPr>
          <a:lstStyle/>
          <a:p>
            <a:pPr marL="0" algn="r" defTabSz="914400" rtl="0" eaLnBrk="1" latinLnBrk="0" hangingPunct="1">
              <a:defRPr/>
            </a:pPr>
            <a:r>
              <a:rPr lang="en-US" sz="1200" kern="1200">
                <a:solidFill>
                  <a:schemeClr val="tx2">
                    <a:lumMod val="50000"/>
                  </a:schemeClr>
                </a:solidFill>
                <a:latin typeface="+mn-lt"/>
                <a:ea typeface="+mn-ea"/>
                <a:cs typeface="+mn-cs"/>
              </a:rPr>
              <a:t>© 2021 </a:t>
            </a:r>
            <a:r>
              <a:rPr lang="en-US" sz="1200" kern="1200" err="1">
                <a:solidFill>
                  <a:schemeClr val="tx2">
                    <a:lumMod val="50000"/>
                  </a:schemeClr>
                </a:solidFill>
                <a:latin typeface="+mn-lt"/>
                <a:ea typeface="+mn-ea"/>
                <a:cs typeface="+mn-cs"/>
              </a:rPr>
              <a:t>Safal</a:t>
            </a:r>
            <a:r>
              <a:rPr lang="en-US" sz="1200" kern="1200">
                <a:solidFill>
                  <a:schemeClr val="tx2">
                    <a:lumMod val="50000"/>
                  </a:schemeClr>
                </a:solidFill>
                <a:latin typeface="+mn-lt"/>
                <a:ea typeface="+mn-ea"/>
                <a:cs typeface="+mn-cs"/>
              </a:rPr>
              <a:t> Partners</a:t>
            </a:r>
          </a:p>
        </p:txBody>
      </p:sp>
      <p:sp>
        <p:nvSpPr>
          <p:cNvPr id="17" name="Rectangle 16"/>
          <p:cNvSpPr/>
          <p:nvPr userDrawn="1"/>
        </p:nvSpPr>
        <p:spPr>
          <a:xfrm>
            <a:off x="5925120" y="6617934"/>
            <a:ext cx="341760" cy="240066"/>
          </a:xfrm>
          <a:prstGeom prst="rect">
            <a:avLst/>
          </a:prstGeom>
        </p:spPr>
        <p:txBody>
          <a:bodyPr wrap="none" tIns="27432" bIns="27432" anchor="ctr">
            <a:spAutoFit/>
          </a:bodyPr>
          <a:lstStyle/>
          <a:p>
            <a:pPr marL="0" algn="ctr" defTabSz="914400" rtl="0" eaLnBrk="1" latinLnBrk="0" hangingPunct="1"/>
            <a:fld id="{2BF07DEB-607E-47B5-8250-1D8372858C64}" type="slidenum">
              <a:rPr lang="en-US" sz="1200" kern="1200" smtClean="0">
                <a:solidFill>
                  <a:schemeClr val="tx2">
                    <a:lumMod val="50000"/>
                  </a:schemeClr>
                </a:solidFill>
                <a:latin typeface="+mn-lt"/>
                <a:ea typeface="+mn-ea"/>
                <a:cs typeface="+mn-cs"/>
              </a:rPr>
              <a:pPr marL="0" algn="ctr" defTabSz="914400" rtl="0" eaLnBrk="1" latinLnBrk="0" hangingPunct="1"/>
              <a:t>‹#›</a:t>
            </a:fld>
            <a:endParaRPr lang="en-US" sz="1200" kern="1200">
              <a:solidFill>
                <a:schemeClr val="tx2">
                  <a:lumMod val="50000"/>
                </a:schemeClr>
              </a:solidFill>
              <a:latin typeface="+mn-lt"/>
              <a:ea typeface="+mn-ea"/>
              <a:cs typeface="+mn-cs"/>
            </a:endParaRPr>
          </a:p>
        </p:txBody>
      </p:sp>
      <p:sp>
        <p:nvSpPr>
          <p:cNvPr id="10" name="Rectangle 9">
            <a:extLst>
              <a:ext uri="{FF2B5EF4-FFF2-40B4-BE49-F238E27FC236}">
                <a16:creationId xmlns:a16="http://schemas.microsoft.com/office/drawing/2014/main" id="{CACAD8D9-8E3F-4090-82C0-68EDE3732B70}"/>
              </a:ext>
            </a:extLst>
          </p:cNvPr>
          <p:cNvSpPr>
            <a:spLocks noChangeArrowheads="1"/>
          </p:cNvSpPr>
          <p:nvPr userDrawn="1"/>
        </p:nvSpPr>
        <p:spPr bwMode="auto">
          <a:xfrm>
            <a:off x="1524" y="6629400"/>
            <a:ext cx="12188952" cy="228600"/>
          </a:xfrm>
          <a:prstGeom prst="rect">
            <a:avLst/>
          </a:prstGeom>
          <a:gradFill flip="none" rotWithShape="1">
            <a:gsLst>
              <a:gs pos="74171">
                <a:srgbClr val="EDE39D"/>
              </a:gs>
              <a:gs pos="97959">
                <a:srgbClr val="E1D361"/>
              </a:gs>
              <a:gs pos="47613">
                <a:srgbClr val="E1D250"/>
              </a:gs>
              <a:gs pos="0">
                <a:srgbClr val="E1D361"/>
              </a:gs>
              <a:gs pos="23000">
                <a:srgbClr val="EDE39D"/>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20231816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59"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20" r:id="rId20"/>
    <p:sldLayoutId id="2147483771" r:id="rId21"/>
    <p:sldLayoutId id="2147483772" r:id="rId2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chart" Target="../charts/chart3.xml"/><Relationship Id="rId2" Type="http://schemas.openxmlformats.org/officeDocument/2006/relationships/slideLayout" Target="../slideLayouts/slideLayout21.xml"/><Relationship Id="rId1" Type="http://schemas.openxmlformats.org/officeDocument/2006/relationships/tags" Target="../tags/tag39.xml"/><Relationship Id="rId6" Type="http://schemas.openxmlformats.org/officeDocument/2006/relationships/chart" Target="../charts/chart2.xml"/><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2.xml"/><Relationship Id="rId7" Type="http://schemas.openxmlformats.org/officeDocument/2006/relationships/image" Target="../media/image37.svg"/><Relationship Id="rId2" Type="http://schemas.openxmlformats.org/officeDocument/2006/relationships/slideLayout" Target="../slideLayouts/slideLayout37.xml"/><Relationship Id="rId1" Type="http://schemas.openxmlformats.org/officeDocument/2006/relationships/tags" Target="../tags/tag41.xml"/><Relationship Id="rId6" Type="http://schemas.openxmlformats.org/officeDocument/2006/relationships/image" Target="../media/image36.png"/><Relationship Id="rId11" Type="http://schemas.openxmlformats.org/officeDocument/2006/relationships/image" Target="../media/image41.svg"/><Relationship Id="rId5" Type="http://schemas.microsoft.com/office/2007/relationships/hdphoto" Target="../media/hdphoto1.wdp"/><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ags" Target="../tags/tag42.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image" Target="../media/image43.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21.xml"/><Relationship Id="rId1" Type="http://schemas.openxmlformats.org/officeDocument/2006/relationships/tags" Target="../tags/tag44.xml"/><Relationship Id="rId6" Type="http://schemas.openxmlformats.org/officeDocument/2006/relationships/image" Target="../media/image13.png"/><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8.svg"/><Relationship Id="rId3" Type="http://schemas.openxmlformats.org/officeDocument/2006/relationships/notesSlide" Target="../notesSlides/notesSlide16.xml"/><Relationship Id="rId7" Type="http://schemas.openxmlformats.org/officeDocument/2006/relationships/diagramQuickStyle" Target="../diagrams/quickStyle1.xml"/><Relationship Id="rId12" Type="http://schemas.openxmlformats.org/officeDocument/2006/relationships/image" Target="../media/image47.png"/><Relationship Id="rId2" Type="http://schemas.openxmlformats.org/officeDocument/2006/relationships/slideLayout" Target="../slideLayouts/slideLayout24.xml"/><Relationship Id="rId16" Type="http://schemas.openxmlformats.org/officeDocument/2006/relationships/image" Target="../media/image32.png"/><Relationship Id="rId1" Type="http://schemas.openxmlformats.org/officeDocument/2006/relationships/tags" Target="../tags/tag45.xml"/><Relationship Id="rId6" Type="http://schemas.openxmlformats.org/officeDocument/2006/relationships/diagramLayout" Target="../diagrams/layout1.xml"/><Relationship Id="rId11" Type="http://schemas.openxmlformats.org/officeDocument/2006/relationships/image" Target="../media/image46.svg"/><Relationship Id="rId5" Type="http://schemas.openxmlformats.org/officeDocument/2006/relationships/diagramData" Target="../diagrams/data1.xml"/><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13.png"/><Relationship Id="rId9" Type="http://schemas.microsoft.com/office/2007/relationships/diagramDrawing" Target="../diagrams/drawing1.xml"/><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48.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tags" Target="../tags/tag27.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oleObject" Target="../embeddings/oleObject3.bin"/><Relationship Id="rId11" Type="http://schemas.openxmlformats.org/officeDocument/2006/relationships/image" Target="../media/image4.png"/><Relationship Id="rId5" Type="http://schemas.openxmlformats.org/officeDocument/2006/relationships/notesSlide" Target="../notesSlides/notesSlide2.xml"/><Relationship Id="rId1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slideLayout" Target="../slideLayouts/slideLayout3.xml"/><Relationship Id="rId9" Type="http://schemas.openxmlformats.org/officeDocument/2006/relationships/image" Target="../media/image6.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1.xml"/><Relationship Id="rId7" Type="http://schemas.openxmlformats.org/officeDocument/2006/relationships/image" Target="../media/image53.png"/><Relationship Id="rId2" Type="http://schemas.openxmlformats.org/officeDocument/2006/relationships/slideLayout" Target="../slideLayouts/slideLayout21.xml"/><Relationship Id="rId1" Type="http://schemas.openxmlformats.org/officeDocument/2006/relationships/tags" Target="../tags/tag50.xml"/><Relationship Id="rId6" Type="http://schemas.openxmlformats.org/officeDocument/2006/relationships/image" Target="../media/image13.png"/><Relationship Id="rId5" Type="http://schemas.openxmlformats.org/officeDocument/2006/relationships/image" Target="../media/image5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image" Target="../media/image54.png"/><Relationship Id="rId2" Type="http://schemas.openxmlformats.org/officeDocument/2006/relationships/slideLayout" Target="../slideLayouts/slideLayout21.xml"/><Relationship Id="rId1" Type="http://schemas.openxmlformats.org/officeDocument/2006/relationships/tags" Target="../tags/tag51.xml"/><Relationship Id="rId6" Type="http://schemas.openxmlformats.org/officeDocument/2006/relationships/image" Target="../media/image13.png"/><Relationship Id="rId5" Type="http://schemas.openxmlformats.org/officeDocument/2006/relationships/image" Target="../media/image52.sv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www.apprenticeship.gov/about-us/apprenticeship-system" TargetMode="External"/><Relationship Id="rId3" Type="http://schemas.openxmlformats.org/officeDocument/2006/relationships/notesSlide" Target="../notesSlides/notesSlide23.xml"/><Relationship Id="rId7" Type="http://schemas.openxmlformats.org/officeDocument/2006/relationships/hyperlink" Target="https://www.apprenticeship.gov/about-us/state-offices" TargetMode="External"/><Relationship Id="rId2" Type="http://schemas.openxmlformats.org/officeDocument/2006/relationships/slideLayout" Target="../slideLayouts/slideLayout21.xml"/><Relationship Id="rId1" Type="http://schemas.openxmlformats.org/officeDocument/2006/relationships/tags" Target="../tags/tag52.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4.xml"/><Relationship Id="rId7" Type="http://schemas.openxmlformats.org/officeDocument/2006/relationships/image" Target="../media/image57.png"/><Relationship Id="rId2" Type="http://schemas.openxmlformats.org/officeDocument/2006/relationships/slideLayout" Target="../slideLayouts/slideLayout21.xml"/><Relationship Id="rId1" Type="http://schemas.openxmlformats.org/officeDocument/2006/relationships/tags" Target="../tags/tag53.xml"/><Relationship Id="rId6" Type="http://schemas.openxmlformats.org/officeDocument/2006/relationships/image" Target="../media/image56.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4.xml"/><Relationship Id="rId6" Type="http://schemas.openxmlformats.org/officeDocument/2006/relationships/image" Target="../media/image58.png"/><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6.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5.xml"/><Relationship Id="rId6" Type="http://schemas.openxmlformats.org/officeDocument/2006/relationships/hyperlink" Target="https://lincs.ed.gov/sites/default/files/2023-01/IET-Toolkit.pdf" TargetMode="External"/><Relationship Id="rId5" Type="http://schemas.openxmlformats.org/officeDocument/2006/relationships/image" Target="../media/image52.sv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7.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6.xml"/><Relationship Id="rId6" Type="http://schemas.openxmlformats.org/officeDocument/2006/relationships/image" Target="../media/image59.png"/><Relationship Id="rId5" Type="http://schemas.openxmlformats.org/officeDocument/2006/relationships/image" Target="../media/image52.sv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8.xml"/><Relationship Id="rId7" Type="http://schemas.openxmlformats.org/officeDocument/2006/relationships/image" Target="../media/image60.png"/><Relationship Id="rId12"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57.xml"/><Relationship Id="rId6" Type="http://schemas.openxmlformats.org/officeDocument/2006/relationships/image" Target="../media/image13.png"/><Relationship Id="rId11" Type="http://schemas.openxmlformats.org/officeDocument/2006/relationships/image" Target="../media/image4.png"/><Relationship Id="rId5" Type="http://schemas.openxmlformats.org/officeDocument/2006/relationships/image" Target="../media/image52.svg"/><Relationship Id="rId10" Type="http://schemas.openxmlformats.org/officeDocument/2006/relationships/image" Target="../media/image3.png"/><Relationship Id="rId4" Type="http://schemas.openxmlformats.org/officeDocument/2006/relationships/image" Target="../media/image51.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9.xml"/><Relationship Id="rId1" Type="http://schemas.openxmlformats.org/officeDocument/2006/relationships/tags" Target="../tags/tag58.xml"/><Relationship Id="rId5" Type="http://schemas.openxmlformats.org/officeDocument/2006/relationships/image" Target="../media/image13.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18" Type="http://schemas.openxmlformats.org/officeDocument/2006/relationships/image" Target="../media/image18.png"/><Relationship Id="rId3" Type="http://schemas.openxmlformats.org/officeDocument/2006/relationships/tags" Target="../tags/tag30.xml"/><Relationship Id="rId7" Type="http://schemas.openxmlformats.org/officeDocument/2006/relationships/image" Target="../media/image1.emf"/><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tags" Target="../tags/tag2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28.xml"/><Relationship Id="rId6" Type="http://schemas.openxmlformats.org/officeDocument/2006/relationships/oleObject" Target="../embeddings/oleObject4.bin"/><Relationship Id="rId11" Type="http://schemas.openxmlformats.org/officeDocument/2006/relationships/image" Target="../media/image4.png"/><Relationship Id="rId5" Type="http://schemas.openxmlformats.org/officeDocument/2006/relationships/notesSlide" Target="../notesSlides/notesSlide3.xm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9.png"/><Relationship Id="rId4" Type="http://schemas.openxmlformats.org/officeDocument/2006/relationships/slideLayout" Target="../slideLayouts/slideLayout3.xml"/><Relationship Id="rId9" Type="http://schemas.openxmlformats.org/officeDocument/2006/relationships/image" Target="../media/image6.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0.xml"/><Relationship Id="rId7" Type="http://schemas.openxmlformats.org/officeDocument/2006/relationships/image" Target="../media/image63.png"/><Relationship Id="rId2" Type="http://schemas.openxmlformats.org/officeDocument/2006/relationships/slideLayout" Target="../slideLayouts/slideLayout21.xml"/><Relationship Id="rId1" Type="http://schemas.openxmlformats.org/officeDocument/2006/relationships/tags" Target="../tags/tag59.xml"/><Relationship Id="rId6" Type="http://schemas.openxmlformats.org/officeDocument/2006/relationships/image" Target="../media/image62.png"/><Relationship Id="rId5" Type="http://schemas.openxmlformats.org/officeDocument/2006/relationships/image" Target="../media/image52.sv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60.xml"/><Relationship Id="rId6" Type="http://schemas.openxmlformats.org/officeDocument/2006/relationships/image" Target="../media/image64.png"/><Relationship Id="rId5" Type="http://schemas.openxmlformats.org/officeDocument/2006/relationships/image" Target="../media/image52.sv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6.png"/><Relationship Id="rId2" Type="http://schemas.openxmlformats.org/officeDocument/2006/relationships/slideLayout" Target="../slideLayouts/slideLayout21.xml"/><Relationship Id="rId1" Type="http://schemas.openxmlformats.org/officeDocument/2006/relationships/tags" Target="../tags/tag61.xml"/><Relationship Id="rId6" Type="http://schemas.openxmlformats.org/officeDocument/2006/relationships/image" Target="../media/image65.png"/><Relationship Id="rId5" Type="http://schemas.openxmlformats.org/officeDocument/2006/relationships/image" Target="../media/image52.sv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hyperlink" Target="https://dolcoe.safalapps.com/" TargetMode="External"/><Relationship Id="rId13" Type="http://schemas.openxmlformats.org/officeDocument/2006/relationships/image" Target="../media/image32.png"/><Relationship Id="rId3" Type="http://schemas.openxmlformats.org/officeDocument/2006/relationships/notesSlide" Target="../notesSlides/notesSlide33.xml"/><Relationship Id="rId7" Type="http://schemas.openxmlformats.org/officeDocument/2006/relationships/hyperlink" Target="mailto:michelle.carson@safalpartners.com" TargetMode="External"/><Relationship Id="rId12" Type="http://schemas.openxmlformats.org/officeDocument/2006/relationships/image" Target="../media/image69.jpeg"/><Relationship Id="rId2" Type="http://schemas.openxmlformats.org/officeDocument/2006/relationships/slideLayout" Target="../slideLayouts/slideLayout21.xml"/><Relationship Id="rId1" Type="http://schemas.openxmlformats.org/officeDocument/2006/relationships/tags" Target="../tags/tag62.xml"/><Relationship Id="rId6" Type="http://schemas.openxmlformats.org/officeDocument/2006/relationships/image" Target="../media/image13.png"/><Relationship Id="rId11" Type="http://schemas.openxmlformats.org/officeDocument/2006/relationships/image" Target="../media/image68.jpeg"/><Relationship Id="rId5" Type="http://schemas.openxmlformats.org/officeDocument/2006/relationships/image" Target="../media/image52.svg"/><Relationship Id="rId10" Type="http://schemas.openxmlformats.org/officeDocument/2006/relationships/hyperlink" Target="mailto:Michelle.carson@safalpartners.com" TargetMode="External"/><Relationship Id="rId4" Type="http://schemas.openxmlformats.org/officeDocument/2006/relationships/image" Target="../media/image51.png"/><Relationship Id="rId9" Type="http://schemas.openxmlformats.org/officeDocument/2006/relationships/image" Target="../media/image67.png"/><Relationship Id="rId1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svg"/><Relationship Id="rId3" Type="http://schemas.openxmlformats.org/officeDocument/2006/relationships/tags" Target="../tags/tag33.xml"/><Relationship Id="rId7" Type="http://schemas.openxmlformats.org/officeDocument/2006/relationships/image" Target="../media/image1.emf"/><Relationship Id="rId12" Type="http://schemas.openxmlformats.org/officeDocument/2006/relationships/image" Target="../media/image2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image" Target="../media/image4.png"/><Relationship Id="rId5" Type="http://schemas.openxmlformats.org/officeDocument/2006/relationships/notesSlide" Target="../notesSlides/notesSlide4.xml"/><Relationship Id="rId1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slideLayout" Target="../slideLayouts/slideLayout3.xml"/><Relationship Id="rId9" Type="http://schemas.openxmlformats.org/officeDocument/2006/relationships/image" Target="../media/image6.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21.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36.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8.xml"/><Relationship Id="rId7" Type="http://schemas.openxmlformats.org/officeDocument/2006/relationships/image" Target="../media/image4.png"/><Relationship Id="rId12"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37.xml"/><Relationship Id="rId6" Type="http://schemas.openxmlformats.org/officeDocument/2006/relationships/image" Target="../media/image3.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chart" Target="../charts/chart1.xml"/><Relationship Id="rId2" Type="http://schemas.openxmlformats.org/officeDocument/2006/relationships/slideLayout" Target="../slideLayouts/slideLayout21.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8" descr="Exchanging ideas in the boardroom">
            <a:extLst>
              <a:ext uri="{FF2B5EF4-FFF2-40B4-BE49-F238E27FC236}">
                <a16:creationId xmlns:a16="http://schemas.microsoft.com/office/drawing/2014/main" id="{DC4ADF0C-0AFF-4003-AC23-17E3C33926D5}"/>
              </a:ext>
            </a:extLst>
          </p:cNvPr>
          <p:cNvPicPr>
            <a:picLocks noChangeAspect="1"/>
          </p:cNvPicPr>
          <p:nvPr/>
        </p:nvPicPr>
        <p:blipFill rotWithShape="1">
          <a:blip r:embed="rId4"/>
          <a:srcRect t="13654" r="14979" b="7197"/>
          <a:stretch/>
        </p:blipFill>
        <p:spPr>
          <a:xfrm>
            <a:off x="3830782" y="99680"/>
            <a:ext cx="7905584" cy="4912348"/>
          </a:xfrm>
          <a:prstGeom prst="rect">
            <a:avLst/>
          </a:prstGeom>
          <a:effectLst/>
        </p:spPr>
      </p:pic>
      <p:pic>
        <p:nvPicPr>
          <p:cNvPr id="7" name="Picture 6" descr="Diagram&#10;&#10;Description automatically generated">
            <a:extLst>
              <a:ext uri="{FF2B5EF4-FFF2-40B4-BE49-F238E27FC236}">
                <a16:creationId xmlns:a16="http://schemas.microsoft.com/office/drawing/2014/main" id="{7504523E-BAB0-46A1-8A06-F3CBBD8F6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477" y="271283"/>
            <a:ext cx="1853876" cy="1844048"/>
          </a:xfrm>
          <a:prstGeom prst="rect">
            <a:avLst/>
          </a:prstGeom>
        </p:spPr>
      </p:pic>
      <p:cxnSp>
        <p:nvCxnSpPr>
          <p:cNvPr id="28" name="Straight Connector 27">
            <a:extLst>
              <a:ext uri="{FF2B5EF4-FFF2-40B4-BE49-F238E27FC236}">
                <a16:creationId xmlns:a16="http://schemas.microsoft.com/office/drawing/2014/main" id="{4BF81309-50E9-4864-AF95-E31112D06D15}"/>
              </a:ext>
            </a:extLst>
          </p:cNvPr>
          <p:cNvCxnSpPr>
            <a:cxnSpLocks/>
          </p:cNvCxnSpPr>
          <p:nvPr/>
        </p:nvCxnSpPr>
        <p:spPr>
          <a:xfrm>
            <a:off x="3830782" y="99679"/>
            <a:ext cx="0" cy="4921419"/>
          </a:xfrm>
          <a:prstGeom prst="line">
            <a:avLst/>
          </a:prstGeom>
          <a:ln w="38100">
            <a:solidFill>
              <a:srgbClr val="AF994A"/>
            </a:solidFill>
          </a:ln>
        </p:spPr>
        <p:style>
          <a:lnRef idx="1">
            <a:schemeClr val="accent1"/>
          </a:lnRef>
          <a:fillRef idx="0">
            <a:schemeClr val="accent1"/>
          </a:fillRef>
          <a:effectRef idx="0">
            <a:schemeClr val="accent1"/>
          </a:effectRef>
          <a:fontRef idx="minor">
            <a:schemeClr val="tx1"/>
          </a:fontRef>
        </p:style>
      </p:cxnSp>
      <p:sp>
        <p:nvSpPr>
          <p:cNvPr id="29" name="Title 4">
            <a:extLst>
              <a:ext uri="{FF2B5EF4-FFF2-40B4-BE49-F238E27FC236}">
                <a16:creationId xmlns:a16="http://schemas.microsoft.com/office/drawing/2014/main" id="{20F37C70-AD4D-41AB-BEDE-E6DCC3667F3D}"/>
              </a:ext>
            </a:extLst>
          </p:cNvPr>
          <p:cNvSpPr txBox="1">
            <a:spLocks/>
          </p:cNvSpPr>
          <p:nvPr/>
        </p:nvSpPr>
        <p:spPr>
          <a:xfrm>
            <a:off x="4233436" y="4756324"/>
            <a:ext cx="881272" cy="5515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endParaRPr lang="en-US" sz="4000" i="1"/>
          </a:p>
        </p:txBody>
      </p:sp>
      <p:sp>
        <p:nvSpPr>
          <p:cNvPr id="26" name="Title 4">
            <a:extLst>
              <a:ext uri="{FF2B5EF4-FFF2-40B4-BE49-F238E27FC236}">
                <a16:creationId xmlns:a16="http://schemas.microsoft.com/office/drawing/2014/main" id="{F54B7224-E3F5-412F-A7FC-4D6F0E53F400}"/>
              </a:ext>
            </a:extLst>
          </p:cNvPr>
          <p:cNvSpPr txBox="1">
            <a:spLocks/>
          </p:cNvSpPr>
          <p:nvPr/>
        </p:nvSpPr>
        <p:spPr>
          <a:xfrm>
            <a:off x="0" y="5374954"/>
            <a:ext cx="12191998" cy="1162960"/>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i="1">
                <a:solidFill>
                  <a:srgbClr val="00005F"/>
                </a:solidFill>
              </a:rPr>
              <a:t>Expanding Employment Opportunities for your Students through Pre-Apprenticeship and Registered Apprenticeship </a:t>
            </a:r>
            <a:endParaRPr lang="en-US"/>
          </a:p>
        </p:txBody>
      </p:sp>
      <p:cxnSp>
        <p:nvCxnSpPr>
          <p:cNvPr id="9" name="Straight Connector 8">
            <a:extLst>
              <a:ext uri="{FF2B5EF4-FFF2-40B4-BE49-F238E27FC236}">
                <a16:creationId xmlns:a16="http://schemas.microsoft.com/office/drawing/2014/main" id="{80D54A0F-B1C7-4009-84C6-30A05F14A0D1}"/>
              </a:ext>
            </a:extLst>
          </p:cNvPr>
          <p:cNvCxnSpPr>
            <a:cxnSpLocks/>
          </p:cNvCxnSpPr>
          <p:nvPr/>
        </p:nvCxnSpPr>
        <p:spPr>
          <a:xfrm flipV="1">
            <a:off x="75414" y="4996617"/>
            <a:ext cx="12192000" cy="48963"/>
          </a:xfrm>
          <a:prstGeom prst="line">
            <a:avLst/>
          </a:prstGeom>
          <a:ln w="38100">
            <a:solidFill>
              <a:srgbClr val="AF994A"/>
            </a:solidFill>
          </a:ln>
        </p:spPr>
        <p:style>
          <a:lnRef idx="1">
            <a:schemeClr val="accent1"/>
          </a:lnRef>
          <a:fillRef idx="0">
            <a:schemeClr val="accent1"/>
          </a:fillRef>
          <a:effectRef idx="0">
            <a:schemeClr val="accent1"/>
          </a:effectRef>
          <a:fontRef idx="minor">
            <a:schemeClr val="tx1"/>
          </a:fontRef>
        </p:style>
      </p:cxnSp>
      <p:pic>
        <p:nvPicPr>
          <p:cNvPr id="2" name="Picture 2" descr="Logo, company name&#10;&#10;Description automatically generated">
            <a:extLst>
              <a:ext uri="{FF2B5EF4-FFF2-40B4-BE49-F238E27FC236}">
                <a16:creationId xmlns:a16="http://schemas.microsoft.com/office/drawing/2014/main" id="{5FD2A679-424E-7D9B-782C-FDBE146AA448}"/>
              </a:ext>
            </a:extLst>
          </p:cNvPr>
          <p:cNvPicPr>
            <a:picLocks noChangeAspect="1"/>
          </p:cNvPicPr>
          <p:nvPr/>
        </p:nvPicPr>
        <p:blipFill>
          <a:blip r:embed="rId6"/>
          <a:stretch>
            <a:fillRect/>
          </a:stretch>
        </p:blipFill>
        <p:spPr>
          <a:xfrm>
            <a:off x="600266" y="2449480"/>
            <a:ext cx="2743200" cy="1069310"/>
          </a:xfrm>
          <a:prstGeom prst="rect">
            <a:avLst/>
          </a:prstGeom>
        </p:spPr>
      </p:pic>
      <p:pic>
        <p:nvPicPr>
          <p:cNvPr id="4" name="Picture 4">
            <a:extLst>
              <a:ext uri="{FF2B5EF4-FFF2-40B4-BE49-F238E27FC236}">
                <a16:creationId xmlns:a16="http://schemas.microsoft.com/office/drawing/2014/main" id="{BB5ABB09-AECE-3EDA-2423-26B27DBE1E1D}"/>
              </a:ext>
            </a:extLst>
          </p:cNvPr>
          <p:cNvPicPr>
            <a:picLocks noChangeAspect="1"/>
          </p:cNvPicPr>
          <p:nvPr/>
        </p:nvPicPr>
        <p:blipFill>
          <a:blip r:embed="rId7"/>
          <a:stretch>
            <a:fillRect/>
          </a:stretch>
        </p:blipFill>
        <p:spPr>
          <a:xfrm>
            <a:off x="771998" y="3790943"/>
            <a:ext cx="2362200" cy="876300"/>
          </a:xfrm>
          <a:prstGeom prst="rect">
            <a:avLst/>
          </a:prstGeom>
        </p:spPr>
      </p:pic>
    </p:spTree>
    <p:custDataLst>
      <p:tags r:id="rId1"/>
    </p:custDataLst>
    <p:extLst>
      <p:ext uri="{BB962C8B-B14F-4D97-AF65-F5344CB8AC3E}">
        <p14:creationId xmlns:p14="http://schemas.microsoft.com/office/powerpoint/2010/main" val="425853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258103" y="257593"/>
            <a:ext cx="8602463" cy="887626"/>
          </a:xfrm>
        </p:spPr>
        <p:txBody>
          <a:bodyPr vert="horz" lIns="91440" tIns="45720" rIns="91440" bIns="45720" rtlCol="0" anchor="b">
            <a:noAutofit/>
          </a:bodyPr>
          <a:lstStyle/>
          <a:p>
            <a:r>
              <a:rPr lang="en-US" sz="5800" dirty="0"/>
              <a:t>Clear Benefits of RA </a:t>
            </a:r>
          </a:p>
        </p:txBody>
      </p:sp>
      <p:pic>
        <p:nvPicPr>
          <p:cNvPr id="3" name="Graphic 2" descr="Hockey Stick Curve Graph with solid fill">
            <a:extLst>
              <a:ext uri="{FF2B5EF4-FFF2-40B4-BE49-F238E27FC236}">
                <a16:creationId xmlns:a16="http://schemas.microsoft.com/office/drawing/2014/main" id="{5A3AF850-FE08-F591-3B2E-93FEEF70C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77" y="102894"/>
            <a:ext cx="1039586" cy="1039586"/>
          </a:xfrm>
          <a:prstGeom prst="rect">
            <a:avLst/>
          </a:prstGeom>
        </p:spPr>
      </p:pic>
      <p:graphicFrame>
        <p:nvGraphicFramePr>
          <p:cNvPr id="13" name="Chart 12">
            <a:extLst>
              <a:ext uri="{FF2B5EF4-FFF2-40B4-BE49-F238E27FC236}">
                <a16:creationId xmlns:a16="http://schemas.microsoft.com/office/drawing/2014/main" id="{1B61501D-C723-CFD7-7CB7-0CD436A589C7}"/>
              </a:ext>
            </a:extLst>
          </p:cNvPr>
          <p:cNvGraphicFramePr/>
          <p:nvPr>
            <p:extLst>
              <p:ext uri="{D42A27DB-BD31-4B8C-83A1-F6EECF244321}">
                <p14:modId xmlns:p14="http://schemas.microsoft.com/office/powerpoint/2010/main" val="2157320082"/>
              </p:ext>
            </p:extLst>
          </p:nvPr>
        </p:nvGraphicFramePr>
        <p:xfrm>
          <a:off x="390042" y="1915968"/>
          <a:ext cx="5190951" cy="4038801"/>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3">
            <a:extLst>
              <a:ext uri="{FF2B5EF4-FFF2-40B4-BE49-F238E27FC236}">
                <a16:creationId xmlns:a16="http://schemas.microsoft.com/office/drawing/2014/main" id="{45E317EC-E09D-CBA4-6E1E-EBD475AF5517}"/>
              </a:ext>
            </a:extLst>
          </p:cNvPr>
          <p:cNvSpPr txBox="1"/>
          <p:nvPr/>
        </p:nvSpPr>
        <p:spPr>
          <a:xfrm>
            <a:off x="1016704" y="1466901"/>
            <a:ext cx="362231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t>Better Rate of Hire</a:t>
            </a:r>
          </a:p>
        </p:txBody>
      </p:sp>
      <p:graphicFrame>
        <p:nvGraphicFramePr>
          <p:cNvPr id="15" name="Chart 14">
            <a:extLst>
              <a:ext uri="{FF2B5EF4-FFF2-40B4-BE49-F238E27FC236}">
                <a16:creationId xmlns:a16="http://schemas.microsoft.com/office/drawing/2014/main" id="{5FAFD81E-307C-CB38-364D-938232D2C263}"/>
              </a:ext>
            </a:extLst>
          </p:cNvPr>
          <p:cNvGraphicFramePr/>
          <p:nvPr>
            <p:extLst>
              <p:ext uri="{D42A27DB-BD31-4B8C-83A1-F6EECF244321}">
                <p14:modId xmlns:p14="http://schemas.microsoft.com/office/powerpoint/2010/main" val="2338665266"/>
              </p:ext>
            </p:extLst>
          </p:nvPr>
        </p:nvGraphicFramePr>
        <p:xfrm>
          <a:off x="6038368" y="1899767"/>
          <a:ext cx="5806209" cy="4115001"/>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5">
            <a:extLst>
              <a:ext uri="{FF2B5EF4-FFF2-40B4-BE49-F238E27FC236}">
                <a16:creationId xmlns:a16="http://schemas.microsoft.com/office/drawing/2014/main" id="{2FA94AF7-5E7F-C28E-44A8-32B1A809B2E2}"/>
              </a:ext>
            </a:extLst>
          </p:cNvPr>
          <p:cNvSpPr txBox="1"/>
          <p:nvPr/>
        </p:nvSpPr>
        <p:spPr>
          <a:xfrm>
            <a:off x="7010679" y="1471372"/>
            <a:ext cx="4356385"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t>Higher 1-Year+ Retention Rate</a:t>
            </a:r>
          </a:p>
        </p:txBody>
      </p:sp>
      <p:sp>
        <p:nvSpPr>
          <p:cNvPr id="18" name="TextBox 7">
            <a:extLst>
              <a:ext uri="{FF2B5EF4-FFF2-40B4-BE49-F238E27FC236}">
                <a16:creationId xmlns:a16="http://schemas.microsoft.com/office/drawing/2014/main" id="{2DD5D233-85F1-434E-0FCB-89562F4899E8}"/>
              </a:ext>
            </a:extLst>
          </p:cNvPr>
          <p:cNvSpPr txBox="1"/>
          <p:nvPr/>
        </p:nvSpPr>
        <p:spPr>
          <a:xfrm>
            <a:off x="3829824" y="6082618"/>
            <a:ext cx="6635482"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a:t>Sources: Apprenticeship.gov (USDOL), </a:t>
            </a:r>
            <a:endParaRPr lang="en-US"/>
          </a:p>
          <a:p>
            <a:r>
              <a:rPr lang="en-US" sz="1400" i="1"/>
              <a:t>National Association of Colleges &amp; Employers “2020 Internship &amp; Co-Op Report” </a:t>
            </a:r>
            <a:endParaRPr lang="en-US"/>
          </a:p>
        </p:txBody>
      </p:sp>
      <p:pic>
        <p:nvPicPr>
          <p:cNvPr id="4" name="Google Shape;255;p36" descr="A picture containing text, clipart&#10;&#10;Description automatically generated">
            <a:extLst>
              <a:ext uri="{FF2B5EF4-FFF2-40B4-BE49-F238E27FC236}">
                <a16:creationId xmlns:a16="http://schemas.microsoft.com/office/drawing/2014/main" id="{F704D782-CB0C-47BA-28C9-45290A57049E}"/>
              </a:ext>
            </a:extLst>
          </p:cNvPr>
          <p:cNvPicPr preferRelativeResize="0"/>
          <p:nvPr/>
        </p:nvPicPr>
        <p:blipFill>
          <a:blip r:embed="rId8">
            <a:alphaModFix/>
          </a:blip>
          <a:stretch>
            <a:fillRect/>
          </a:stretch>
        </p:blipFill>
        <p:spPr>
          <a:xfrm>
            <a:off x="10608624" y="5978566"/>
            <a:ext cx="1442949" cy="616282"/>
          </a:xfrm>
          <a:prstGeom prst="rect">
            <a:avLst/>
          </a:prstGeom>
          <a:noFill/>
          <a:ln>
            <a:noFill/>
          </a:ln>
        </p:spPr>
      </p:pic>
      <p:pic>
        <p:nvPicPr>
          <p:cNvPr id="6" name="Picture 9">
            <a:extLst>
              <a:ext uri="{FF2B5EF4-FFF2-40B4-BE49-F238E27FC236}">
                <a16:creationId xmlns:a16="http://schemas.microsoft.com/office/drawing/2014/main" id="{DA17D479-8BB5-FF5E-8C01-ABB0E0EEB7DF}"/>
              </a:ext>
            </a:extLst>
          </p:cNvPr>
          <p:cNvPicPr>
            <a:picLocks noChangeAspect="1"/>
          </p:cNvPicPr>
          <p:nvPr/>
        </p:nvPicPr>
        <p:blipFill>
          <a:blip r:embed="rId9"/>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171086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9BE-3BB4-3C4E-BF53-644115DBF637}"/>
              </a:ext>
            </a:extLst>
          </p:cNvPr>
          <p:cNvSpPr>
            <a:spLocks noGrp="1"/>
          </p:cNvSpPr>
          <p:nvPr>
            <p:ph type="title"/>
          </p:nvPr>
        </p:nvSpPr>
        <p:spPr>
          <a:xfrm>
            <a:off x="1193800" y="2002631"/>
            <a:ext cx="10515600" cy="2852737"/>
          </a:xfrm>
        </p:spPr>
        <p:txBody>
          <a:bodyPr/>
          <a:lstStyle/>
          <a:p>
            <a:r>
              <a:rPr lang="en-US">
                <a:solidFill>
                  <a:schemeClr val="tx2"/>
                </a:solidFill>
              </a:rPr>
              <a:t>Apprenticeship and IET: Why and What</a:t>
            </a:r>
          </a:p>
        </p:txBody>
      </p:sp>
    </p:spTree>
    <p:custDataLst>
      <p:tags r:id="rId1"/>
    </p:custDataLst>
    <p:extLst>
      <p:ext uri="{BB962C8B-B14F-4D97-AF65-F5344CB8AC3E}">
        <p14:creationId xmlns:p14="http://schemas.microsoft.com/office/powerpoint/2010/main" val="31989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D023273-5022-2002-E0EC-192929C95F0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20000" contrast="-20000"/>
                    </a14:imgEffect>
                  </a14:imgLayer>
                </a14:imgProps>
              </a:ext>
            </a:extLst>
          </a:blip>
          <a:srcRect/>
          <a:stretch>
            <a:fillRect/>
          </a:stretch>
        </p:blipFill>
        <p:spPr>
          <a:xfrm>
            <a:off x="0" y="1711883"/>
            <a:ext cx="12192000" cy="4946092"/>
          </a:xfrm>
          <a:prstGeom prst="rect">
            <a:avLst/>
          </a:prstGeom>
        </p:spPr>
      </p:pic>
      <p:sp>
        <p:nvSpPr>
          <p:cNvPr id="3" name="Freeform 7">
            <a:extLst>
              <a:ext uri="{FF2B5EF4-FFF2-40B4-BE49-F238E27FC236}">
                <a16:creationId xmlns:a16="http://schemas.microsoft.com/office/drawing/2014/main" id="{05E6BE6A-B237-5FEE-280A-3322A39D8A38}"/>
              </a:ext>
            </a:extLst>
          </p:cNvPr>
          <p:cNvSpPr/>
          <p:nvPr/>
        </p:nvSpPr>
        <p:spPr>
          <a:xfrm flipH="1">
            <a:off x="-546" y="1703880"/>
            <a:ext cx="12192545" cy="4954094"/>
          </a:xfrm>
          <a:custGeom>
            <a:avLst/>
            <a:gdLst/>
            <a:ahLst/>
            <a:cxnLst/>
            <a:rect l="l" t="t" r="r" b="b"/>
            <a:pathLst>
              <a:path w="2408296" h="2709333">
                <a:moveTo>
                  <a:pt x="0" y="0"/>
                </a:moveTo>
                <a:lnTo>
                  <a:pt x="2408296" y="0"/>
                </a:lnTo>
                <a:lnTo>
                  <a:pt x="2408296" y="2709333"/>
                </a:lnTo>
                <a:lnTo>
                  <a:pt x="0" y="2709333"/>
                </a:lnTo>
                <a:close/>
              </a:path>
            </a:pathLst>
          </a:custGeom>
          <a:solidFill>
            <a:srgbClr val="004E8E">
              <a:alpha val="70000"/>
            </a:srgbClr>
          </a:solidFill>
        </p:spPr>
      </p:sp>
      <p:sp>
        <p:nvSpPr>
          <p:cNvPr id="36" name="Title 1">
            <a:extLst>
              <a:ext uri="{FF2B5EF4-FFF2-40B4-BE49-F238E27FC236}">
                <a16:creationId xmlns:a16="http://schemas.microsoft.com/office/drawing/2014/main" id="{66A169BA-6D26-3BF1-32DD-2BCD45E7C77E}"/>
              </a:ext>
            </a:extLst>
          </p:cNvPr>
          <p:cNvSpPr txBox="1">
            <a:spLocks/>
          </p:cNvSpPr>
          <p:nvPr/>
        </p:nvSpPr>
        <p:spPr>
          <a:xfrm>
            <a:off x="477292" y="232738"/>
            <a:ext cx="11168684" cy="130645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n-US" sz="4400" dirty="0">
                <a:solidFill>
                  <a:schemeClr val="tx2"/>
                </a:solidFill>
              </a:rPr>
              <a:t>Preliminary Findings of Center's AE RA </a:t>
            </a:r>
          </a:p>
          <a:p>
            <a:r>
              <a:rPr lang="en-US" sz="4400" dirty="0">
                <a:solidFill>
                  <a:schemeClr val="tx2"/>
                </a:solidFill>
              </a:rPr>
              <a:t>Knowledge Survey </a:t>
            </a:r>
          </a:p>
        </p:txBody>
      </p:sp>
      <p:sp>
        <p:nvSpPr>
          <p:cNvPr id="34" name="TextBox 33">
            <a:extLst>
              <a:ext uri="{FF2B5EF4-FFF2-40B4-BE49-F238E27FC236}">
                <a16:creationId xmlns:a16="http://schemas.microsoft.com/office/drawing/2014/main" id="{9792A309-5159-FA9B-3634-2CDF99B48DF0}"/>
              </a:ext>
            </a:extLst>
          </p:cNvPr>
          <p:cNvSpPr txBox="1"/>
          <p:nvPr/>
        </p:nvSpPr>
        <p:spPr>
          <a:xfrm>
            <a:off x="818189" y="2061194"/>
            <a:ext cx="2567694" cy="584775"/>
          </a:xfrm>
          <a:prstGeom prst="rect">
            <a:avLst/>
          </a:prstGeom>
          <a:noFill/>
        </p:spPr>
        <p:txBody>
          <a:bodyPr wrap="square">
            <a:spAutoFit/>
          </a:bodyPr>
          <a:lstStyle/>
          <a:p>
            <a:pPr algn="ctr">
              <a:spcAft>
                <a:spcPts val="600"/>
              </a:spcAft>
            </a:pPr>
            <a:r>
              <a:rPr lang="en-US" sz="3200" b="1" i="1">
                <a:solidFill>
                  <a:schemeClr val="bg1"/>
                </a:solidFill>
              </a:rPr>
              <a:t>Awareness</a:t>
            </a:r>
          </a:p>
        </p:txBody>
      </p:sp>
      <p:sp>
        <p:nvSpPr>
          <p:cNvPr id="47" name="TextBox 46">
            <a:extLst>
              <a:ext uri="{FF2B5EF4-FFF2-40B4-BE49-F238E27FC236}">
                <a16:creationId xmlns:a16="http://schemas.microsoft.com/office/drawing/2014/main" id="{52528CA9-9FD7-C99F-DE33-397259F877B4}"/>
              </a:ext>
            </a:extLst>
          </p:cNvPr>
          <p:cNvSpPr txBox="1"/>
          <p:nvPr/>
        </p:nvSpPr>
        <p:spPr>
          <a:xfrm>
            <a:off x="4515891" y="2084413"/>
            <a:ext cx="2567694" cy="584775"/>
          </a:xfrm>
          <a:prstGeom prst="rect">
            <a:avLst/>
          </a:prstGeom>
          <a:noFill/>
        </p:spPr>
        <p:txBody>
          <a:bodyPr wrap="square">
            <a:spAutoFit/>
          </a:bodyPr>
          <a:lstStyle/>
          <a:p>
            <a:pPr algn="ctr">
              <a:spcAft>
                <a:spcPts val="600"/>
              </a:spcAft>
            </a:pPr>
            <a:r>
              <a:rPr lang="en-US" sz="3200" b="1" i="1">
                <a:solidFill>
                  <a:schemeClr val="bg1"/>
                </a:solidFill>
              </a:rPr>
              <a:t>Resources</a:t>
            </a:r>
          </a:p>
        </p:txBody>
      </p:sp>
      <p:sp>
        <p:nvSpPr>
          <p:cNvPr id="51" name="TextBox 50">
            <a:extLst>
              <a:ext uri="{FF2B5EF4-FFF2-40B4-BE49-F238E27FC236}">
                <a16:creationId xmlns:a16="http://schemas.microsoft.com/office/drawing/2014/main" id="{BD0690DE-F671-6FE8-DC3D-ACB90E5C26AA}"/>
              </a:ext>
            </a:extLst>
          </p:cNvPr>
          <p:cNvSpPr txBox="1"/>
          <p:nvPr/>
        </p:nvSpPr>
        <p:spPr>
          <a:xfrm>
            <a:off x="7683150" y="2084413"/>
            <a:ext cx="4310376" cy="584775"/>
          </a:xfrm>
          <a:prstGeom prst="rect">
            <a:avLst/>
          </a:prstGeom>
          <a:noFill/>
        </p:spPr>
        <p:txBody>
          <a:bodyPr wrap="square">
            <a:spAutoFit/>
          </a:bodyPr>
          <a:lstStyle/>
          <a:p>
            <a:pPr algn="ctr">
              <a:spcAft>
                <a:spcPts val="600"/>
              </a:spcAft>
            </a:pPr>
            <a:r>
              <a:rPr lang="en-US" sz="3200" b="1" i="1">
                <a:solidFill>
                  <a:schemeClr val="bg1"/>
                </a:solidFill>
              </a:rPr>
              <a:t>Collaboration</a:t>
            </a:r>
          </a:p>
        </p:txBody>
      </p:sp>
      <p:sp>
        <p:nvSpPr>
          <p:cNvPr id="82" name="Rectangle 81">
            <a:extLst>
              <a:ext uri="{FF2B5EF4-FFF2-40B4-BE49-F238E27FC236}">
                <a16:creationId xmlns:a16="http://schemas.microsoft.com/office/drawing/2014/main" id="{2AC61714-B95C-DEF2-9BB6-54F3F27F129D}"/>
              </a:ext>
            </a:extLst>
          </p:cNvPr>
          <p:cNvSpPr/>
          <p:nvPr/>
        </p:nvSpPr>
        <p:spPr>
          <a:xfrm>
            <a:off x="950984" y="4519985"/>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BCD55C8-0764-4016-3267-37A7FD703C07}"/>
              </a:ext>
            </a:extLst>
          </p:cNvPr>
          <p:cNvSpPr txBox="1"/>
          <p:nvPr/>
        </p:nvSpPr>
        <p:spPr>
          <a:xfrm>
            <a:off x="948800" y="4625558"/>
            <a:ext cx="2306471" cy="1446550"/>
          </a:xfrm>
          <a:prstGeom prst="rect">
            <a:avLst/>
          </a:prstGeom>
          <a:noFill/>
        </p:spPr>
        <p:txBody>
          <a:bodyPr wrap="square" anchor="ctr">
            <a:spAutoFit/>
          </a:bodyPr>
          <a:lstStyle/>
          <a:p>
            <a:pPr algn="ctr"/>
            <a:r>
              <a:rPr lang="en-US" sz="2200" b="1" i="1">
                <a:solidFill>
                  <a:schemeClr val="tx1"/>
                </a:solidFill>
              </a:rPr>
              <a:t>75%</a:t>
            </a:r>
          </a:p>
          <a:p>
            <a:pPr algn="ctr"/>
            <a:r>
              <a:rPr lang="en-US" sz="1800">
                <a:solidFill>
                  <a:schemeClr val="tx1"/>
                </a:solidFill>
              </a:rPr>
              <a:t>(average)</a:t>
            </a:r>
          </a:p>
          <a:p>
            <a:pPr algn="ctr"/>
            <a:r>
              <a:rPr lang="en-US" sz="1600" i="1"/>
              <a:t>Know where to access RA state-specific and general resources</a:t>
            </a:r>
            <a:endParaRPr lang="en-US" sz="1600" i="1">
              <a:solidFill>
                <a:schemeClr val="tx1"/>
              </a:solidFill>
            </a:endParaRPr>
          </a:p>
        </p:txBody>
      </p:sp>
      <p:sp>
        <p:nvSpPr>
          <p:cNvPr id="83" name="Rectangle 82">
            <a:extLst>
              <a:ext uri="{FF2B5EF4-FFF2-40B4-BE49-F238E27FC236}">
                <a16:creationId xmlns:a16="http://schemas.microsoft.com/office/drawing/2014/main" id="{B6A69529-03B4-1094-59D3-0918D6787E42}"/>
              </a:ext>
            </a:extLst>
          </p:cNvPr>
          <p:cNvSpPr/>
          <p:nvPr/>
        </p:nvSpPr>
        <p:spPr>
          <a:xfrm>
            <a:off x="4661946" y="4542909"/>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5E251E-04DD-7D4C-0C57-386976AE188B}"/>
              </a:ext>
            </a:extLst>
          </p:cNvPr>
          <p:cNvSpPr txBox="1"/>
          <p:nvPr/>
        </p:nvSpPr>
        <p:spPr>
          <a:xfrm>
            <a:off x="4661946" y="4590444"/>
            <a:ext cx="2306471" cy="1754326"/>
          </a:xfrm>
          <a:prstGeom prst="rect">
            <a:avLst/>
          </a:prstGeom>
          <a:noFill/>
        </p:spPr>
        <p:txBody>
          <a:bodyPr wrap="square" anchor="ctr">
            <a:spAutoFit/>
          </a:bodyPr>
          <a:lstStyle/>
          <a:p>
            <a:pPr algn="ctr"/>
            <a:r>
              <a:rPr lang="en-US" sz="2200" b="1">
                <a:solidFill>
                  <a:schemeClr val="tx1"/>
                </a:solidFill>
              </a:rPr>
              <a:t>60% </a:t>
            </a:r>
          </a:p>
          <a:p>
            <a:pPr algn="ctr"/>
            <a:r>
              <a:rPr lang="en-US">
                <a:solidFill>
                  <a:schemeClr val="tx1"/>
                </a:solidFill>
              </a:rPr>
              <a:t>(average)</a:t>
            </a:r>
          </a:p>
          <a:p>
            <a:pPr algn="ctr"/>
            <a:r>
              <a:rPr lang="en-US" sz="1600" i="1"/>
              <a:t>How-to guides, employer engagement guides, and IET program mapping resources</a:t>
            </a:r>
            <a:endParaRPr lang="en-US" sz="1600" i="1">
              <a:solidFill>
                <a:schemeClr val="tx1"/>
              </a:solidFill>
            </a:endParaRPr>
          </a:p>
        </p:txBody>
      </p:sp>
      <p:sp>
        <p:nvSpPr>
          <p:cNvPr id="93" name="Rectangle 92">
            <a:extLst>
              <a:ext uri="{FF2B5EF4-FFF2-40B4-BE49-F238E27FC236}">
                <a16:creationId xmlns:a16="http://schemas.microsoft.com/office/drawing/2014/main" id="{E564667A-5EDB-2838-ED9C-93F0348B07C5}"/>
              </a:ext>
            </a:extLst>
          </p:cNvPr>
          <p:cNvSpPr/>
          <p:nvPr/>
        </p:nvSpPr>
        <p:spPr>
          <a:xfrm>
            <a:off x="8933031" y="4550770"/>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chemeClr val="tx1"/>
                </a:solidFill>
              </a:rPr>
              <a:t>69%</a:t>
            </a:r>
          </a:p>
          <a:p>
            <a:pPr algn="ctr"/>
            <a:r>
              <a:rPr lang="en-US" sz="1600" i="1">
                <a:solidFill>
                  <a:schemeClr val="tx1"/>
                </a:solidFill>
              </a:rPr>
              <a:t>Interested in participating in focus groups for input on TA resources</a:t>
            </a:r>
          </a:p>
        </p:txBody>
      </p:sp>
      <p:pic>
        <p:nvPicPr>
          <p:cNvPr id="7" name="Graphic 6" descr="Cycle with people with solid fill">
            <a:extLst>
              <a:ext uri="{FF2B5EF4-FFF2-40B4-BE49-F238E27FC236}">
                <a16:creationId xmlns:a16="http://schemas.microsoft.com/office/drawing/2014/main" id="{9BF11F1A-2D92-161A-37CE-75676278D5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973" y="2707357"/>
            <a:ext cx="1678728" cy="1678728"/>
          </a:xfrm>
          <a:prstGeom prst="rect">
            <a:avLst/>
          </a:prstGeom>
        </p:spPr>
      </p:pic>
      <p:pic>
        <p:nvPicPr>
          <p:cNvPr id="11" name="Graphic 10" descr="Laptop with solid fill">
            <a:extLst>
              <a:ext uri="{FF2B5EF4-FFF2-40B4-BE49-F238E27FC236}">
                <a16:creationId xmlns:a16="http://schemas.microsoft.com/office/drawing/2014/main" id="{04B7BDA1-C3C6-0A56-2D0A-B9D0288D0A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8229" y="2761586"/>
            <a:ext cx="1678728" cy="1678728"/>
          </a:xfrm>
          <a:prstGeom prst="rect">
            <a:avLst/>
          </a:prstGeom>
        </p:spPr>
      </p:pic>
      <p:pic>
        <p:nvPicPr>
          <p:cNvPr id="13" name="Graphic 12" descr="Atom with solid fill">
            <a:extLst>
              <a:ext uri="{FF2B5EF4-FFF2-40B4-BE49-F238E27FC236}">
                <a16:creationId xmlns:a16="http://schemas.microsoft.com/office/drawing/2014/main" id="{2C48BA70-77F3-6E0B-5A6E-AFA7071880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2672" y="2761586"/>
            <a:ext cx="1678728" cy="1678728"/>
          </a:xfrm>
          <a:prstGeom prst="rect">
            <a:avLst/>
          </a:prstGeom>
        </p:spPr>
      </p:pic>
    </p:spTree>
    <p:custDataLst>
      <p:tags r:id="rId1"/>
    </p:custDataLst>
    <p:extLst>
      <p:ext uri="{BB962C8B-B14F-4D97-AF65-F5344CB8AC3E}">
        <p14:creationId xmlns:p14="http://schemas.microsoft.com/office/powerpoint/2010/main" val="204580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BFEEC8-8EA1-42D4-AB73-9CB06A5AC525}"/>
              </a:ext>
            </a:extLst>
          </p:cNvPr>
          <p:cNvSpPr>
            <a:spLocks noGrp="1"/>
          </p:cNvSpPr>
          <p:nvPr>
            <p:ph type="title"/>
          </p:nvPr>
        </p:nvSpPr>
        <p:spPr>
          <a:xfrm>
            <a:off x="243932" y="1819973"/>
            <a:ext cx="2811566" cy="3956140"/>
          </a:xfrm>
        </p:spPr>
        <p:txBody>
          <a:bodyPr>
            <a:noAutofit/>
          </a:bodyPr>
          <a:lstStyle/>
          <a:p>
            <a:r>
              <a:rPr lang="en-US" sz="2800" dirty="0">
                <a:latin typeface="Franklin Gothic Book"/>
              </a:rPr>
              <a:t>In 2017, only </a:t>
            </a:r>
            <a:r>
              <a:rPr lang="en-US" sz="2800" b="1" dirty="0">
                <a:latin typeface="Franklin Gothic Book"/>
              </a:rPr>
              <a:t>FOUR</a:t>
            </a:r>
            <a:r>
              <a:rPr lang="en-US" sz="2800" dirty="0">
                <a:latin typeface="Franklin Gothic Book"/>
              </a:rPr>
              <a:t> local Adult Education programs in the U.S. self-reported </a:t>
            </a:r>
            <a:br>
              <a:rPr lang="en-US" sz="2800" dirty="0">
                <a:latin typeface="Franklin Gothic Book"/>
              </a:rPr>
            </a:br>
            <a:r>
              <a:rPr lang="en-US" sz="2800" dirty="0">
                <a:latin typeface="Franklin Gothic Book"/>
              </a:rPr>
              <a:t>sponsoring a RAP.</a:t>
            </a:r>
            <a:br>
              <a:rPr lang="en-US" sz="2800" b="1" dirty="0">
                <a:latin typeface="Franklin Gothic Book"/>
              </a:rPr>
            </a:br>
            <a:br>
              <a:rPr lang="en-US" sz="1800" b="1" dirty="0">
                <a:latin typeface="Franklin Gothic Book"/>
              </a:rPr>
            </a:br>
            <a:endParaRPr lang="en-US" sz="1800" b="1" i="1">
              <a:latin typeface="Franklin Gothic Book"/>
            </a:endParaRPr>
          </a:p>
        </p:txBody>
      </p:sp>
      <p:sp>
        <p:nvSpPr>
          <p:cNvPr id="6" name="Text Placeholder 5">
            <a:extLst>
              <a:ext uri="{FF2B5EF4-FFF2-40B4-BE49-F238E27FC236}">
                <a16:creationId xmlns:a16="http://schemas.microsoft.com/office/drawing/2014/main" id="{8CC59A2F-9A1F-4F09-87DA-B5644D43C572}"/>
              </a:ext>
            </a:extLst>
          </p:cNvPr>
          <p:cNvSpPr>
            <a:spLocks noGrp="1"/>
          </p:cNvSpPr>
          <p:nvPr>
            <p:ph type="body" idx="1"/>
          </p:nvPr>
        </p:nvSpPr>
        <p:spPr>
          <a:xfrm>
            <a:off x="3065622" y="217072"/>
            <a:ext cx="9126378" cy="1500187"/>
          </a:xfrm>
        </p:spPr>
        <p:txBody>
          <a:bodyPr vert="horz" lIns="91440" tIns="45720" rIns="91440" bIns="45720" rtlCol="0" anchor="t">
            <a:noAutofit/>
          </a:bodyPr>
          <a:lstStyle/>
          <a:p>
            <a:pPr>
              <a:lnSpc>
                <a:spcPts val="3600"/>
              </a:lnSpc>
            </a:pPr>
            <a:r>
              <a:rPr lang="en-US" sz="4400" dirty="0">
                <a:solidFill>
                  <a:srgbClr val="00005F"/>
                </a:solidFill>
                <a:latin typeface="+mj-lt"/>
              </a:rPr>
              <a:t>What are the challenges in aligning AE with RA? </a:t>
            </a:r>
          </a:p>
        </p:txBody>
      </p:sp>
      <p:cxnSp>
        <p:nvCxnSpPr>
          <p:cNvPr id="14" name="Straight Connector 13">
            <a:extLst>
              <a:ext uri="{FF2B5EF4-FFF2-40B4-BE49-F238E27FC236}">
                <a16:creationId xmlns:a16="http://schemas.microsoft.com/office/drawing/2014/main" id="{08E288C1-D12D-4DFD-9FDF-1C5CC4846C6D}"/>
              </a:ext>
            </a:extLst>
          </p:cNvPr>
          <p:cNvCxnSpPr>
            <a:cxnSpLocks/>
          </p:cNvCxnSpPr>
          <p:nvPr/>
        </p:nvCxnSpPr>
        <p:spPr>
          <a:xfrm>
            <a:off x="3057247" y="1772364"/>
            <a:ext cx="0" cy="4165793"/>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15" name="Google Shape;213;p30">
            <a:extLst>
              <a:ext uri="{FF2B5EF4-FFF2-40B4-BE49-F238E27FC236}">
                <a16:creationId xmlns:a16="http://schemas.microsoft.com/office/drawing/2014/main" id="{B47418EB-F293-4D1E-BBBB-ACAFD4294B2B}"/>
              </a:ext>
            </a:extLst>
          </p:cNvPr>
          <p:cNvSpPr txBox="1">
            <a:spLocks/>
          </p:cNvSpPr>
          <p:nvPr/>
        </p:nvSpPr>
        <p:spPr>
          <a:xfrm>
            <a:off x="3069342" y="1632725"/>
            <a:ext cx="8265103" cy="421955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rgbClr val="C00000"/>
                </a:solidFill>
                <a:latin typeface="Franklin Gothic Book"/>
                <a:ea typeface="Raleway"/>
                <a:cs typeface="Raleway"/>
                <a:sym typeface="Raleway"/>
              </a:rPr>
              <a:t>Awareness </a:t>
            </a:r>
            <a:r>
              <a:rPr lang="en-US" sz="2400" dirty="0">
                <a:latin typeface="Franklin Gothic Book"/>
                <a:ea typeface="Raleway"/>
                <a:cs typeface="Raleway"/>
                <a:sym typeface="Raleway"/>
              </a:rPr>
              <a:t>about ways to integrate IET with pre-apprenticeship and RA</a:t>
            </a:r>
          </a:p>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chemeClr val="accent2"/>
                </a:solidFill>
                <a:latin typeface="Franklin Gothic Book"/>
                <a:ea typeface="Raleway"/>
                <a:cs typeface="Raleway"/>
                <a:sym typeface="Raleway"/>
              </a:rPr>
              <a:t>Meaningful, ongoing connection</a:t>
            </a:r>
            <a:r>
              <a:rPr lang="en-US" sz="2400" b="1" dirty="0">
                <a:solidFill>
                  <a:schemeClr val="accent5"/>
                </a:solidFill>
                <a:latin typeface="Franklin Gothic Book"/>
                <a:ea typeface="Raleway"/>
                <a:cs typeface="Raleway"/>
                <a:sym typeface="Raleway"/>
              </a:rPr>
              <a:t> </a:t>
            </a:r>
            <a:r>
              <a:rPr lang="en-US" sz="2400" dirty="0">
                <a:latin typeface="Franklin Gothic Book"/>
                <a:ea typeface="Raleway"/>
                <a:cs typeface="Raleway"/>
                <a:sym typeface="Raleway"/>
              </a:rPr>
              <a:t>between adult education, industry, and apprenticeship system to create and sustain high-quality pre-apprenticeship and RA programs (RAPs)</a:t>
            </a:r>
            <a:endParaRPr lang="en-US" sz="2400" dirty="0">
              <a:latin typeface="Franklin Gothic Book"/>
              <a:ea typeface="Raleway"/>
              <a:cs typeface="Raleway"/>
            </a:endParaRPr>
          </a:p>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chemeClr val="accent2"/>
                </a:solidFill>
                <a:latin typeface="Franklin Gothic Book"/>
                <a:ea typeface="Raleway"/>
                <a:cs typeface="Raleway"/>
                <a:sym typeface="Raleway"/>
              </a:rPr>
              <a:t>Coordination </a:t>
            </a:r>
            <a:r>
              <a:rPr lang="en-US" sz="2400" dirty="0">
                <a:latin typeface="Franklin Gothic Book"/>
                <a:ea typeface="Raleway"/>
                <a:cs typeface="Raleway"/>
                <a:sym typeface="Raleway"/>
              </a:rPr>
              <a:t>with the workforce system to enroll eligible adult learners in WIOA Title I services to receive training, supportive services, etc. while co-enrolled in a RAP</a:t>
            </a:r>
            <a:endParaRPr lang="en-US" sz="2400" dirty="0">
              <a:latin typeface="Franklin Gothic Book"/>
              <a:ea typeface="Raleway"/>
              <a:cs typeface="Raleway"/>
            </a:endParaRPr>
          </a:p>
          <a:p>
            <a:pPr marL="186055" indent="0">
              <a:spcBef>
                <a:spcPts val="1333"/>
              </a:spcBef>
              <a:spcAft>
                <a:spcPts val="600"/>
              </a:spcAft>
              <a:buClr>
                <a:srgbClr val="00005F"/>
              </a:buClr>
              <a:buSzPct val="100000"/>
              <a:buNone/>
            </a:pPr>
            <a:endParaRPr lang="en-US" sz="2400">
              <a:solidFill>
                <a:srgbClr val="000000"/>
              </a:solidFill>
              <a:latin typeface="Franklin Gothic Book"/>
              <a:ea typeface="Raleway"/>
              <a:cs typeface="Raleway"/>
            </a:endParaRPr>
          </a:p>
          <a:p>
            <a:pPr marL="0" indent="0">
              <a:spcBef>
                <a:spcPts val="1333"/>
              </a:spcBef>
              <a:buFontTx/>
              <a:buNone/>
            </a:pPr>
            <a:endParaRPr lang="en-US" sz="2400">
              <a:latin typeface="Franklin Gothic Book"/>
              <a:ea typeface="Raleway"/>
              <a:cs typeface="Raleway"/>
            </a:endParaRPr>
          </a:p>
          <a:p>
            <a:pPr marL="0" indent="0">
              <a:spcBef>
                <a:spcPts val="2133"/>
              </a:spcBef>
              <a:spcAft>
                <a:spcPts val="2133"/>
              </a:spcAft>
              <a:buFontTx/>
              <a:buNone/>
            </a:pPr>
            <a:endParaRPr lang="en-US" sz="2400">
              <a:solidFill>
                <a:schemeClr val="dk2"/>
              </a:solidFill>
              <a:latin typeface="Franklin Gothic Book"/>
              <a:ea typeface="Raleway"/>
              <a:cs typeface="Raleway"/>
            </a:endParaRPr>
          </a:p>
        </p:txBody>
      </p:sp>
      <p:sp>
        <p:nvSpPr>
          <p:cNvPr id="8" name="TextBox 7">
            <a:extLst>
              <a:ext uri="{FF2B5EF4-FFF2-40B4-BE49-F238E27FC236}">
                <a16:creationId xmlns:a16="http://schemas.microsoft.com/office/drawing/2014/main" id="{8B363197-E9D7-4D16-A907-1A9CB66271B0}"/>
              </a:ext>
            </a:extLst>
          </p:cNvPr>
          <p:cNvSpPr txBox="1"/>
          <p:nvPr/>
        </p:nvSpPr>
        <p:spPr>
          <a:xfrm>
            <a:off x="3637131" y="6594848"/>
            <a:ext cx="6112274" cy="338554"/>
          </a:xfrm>
          <a:prstGeom prst="rect">
            <a:avLst/>
          </a:prstGeom>
          <a:noFill/>
        </p:spPr>
        <p:txBody>
          <a:bodyPr wrap="square" lIns="91440" tIns="45720" rIns="91440" bIns="45720" anchor="t">
            <a:spAutoFit/>
          </a:bodyPr>
          <a:lstStyle/>
          <a:p>
            <a:pPr algn="just">
              <a:spcBef>
                <a:spcPts val="1333"/>
              </a:spcBef>
            </a:pPr>
            <a:r>
              <a:rPr lang="en-US" sz="1600" i="1" dirty="0">
                <a:latin typeface="Franklin Gothic Book"/>
                <a:ea typeface="Raleway"/>
                <a:cs typeface="Raleway"/>
                <a:sym typeface="Raleway"/>
              </a:rPr>
              <a:t>Sources:  2017 COABE Survey of AE Members</a:t>
            </a:r>
            <a:endParaRPr lang="en-US" sz="1600" i="1" dirty="0">
              <a:latin typeface="Franklin Gothic Book"/>
              <a:ea typeface="Raleway"/>
              <a:cs typeface="Raleway"/>
            </a:endParaRPr>
          </a:p>
        </p:txBody>
      </p: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39004">
            <a:off x="851902" y="61423"/>
            <a:ext cx="1298765" cy="1298765"/>
          </a:xfrm>
          <a:prstGeom prst="rect">
            <a:avLst/>
          </a:prstGeom>
        </p:spPr>
      </p:pic>
      <p:pic>
        <p:nvPicPr>
          <p:cNvPr id="2" name="Google Shape;255;p36" descr="A picture containing text, clipart&#10;&#10;Description automatically generated">
            <a:extLst>
              <a:ext uri="{FF2B5EF4-FFF2-40B4-BE49-F238E27FC236}">
                <a16:creationId xmlns:a16="http://schemas.microsoft.com/office/drawing/2014/main" id="{261154C0-9BB0-6B11-133C-81B8BF195622}"/>
              </a:ext>
            </a:extLst>
          </p:cNvPr>
          <p:cNvPicPr preferRelativeResize="0"/>
          <p:nvPr/>
        </p:nvPicPr>
        <p:blipFill>
          <a:blip r:embed="rId10">
            <a:alphaModFix/>
          </a:blip>
          <a:stretch>
            <a:fillRect/>
          </a:stretch>
        </p:blipFill>
        <p:spPr>
          <a:xfrm>
            <a:off x="10608624" y="5978566"/>
            <a:ext cx="1442949" cy="616282"/>
          </a:xfrm>
          <a:prstGeom prst="rect">
            <a:avLst/>
          </a:prstGeom>
          <a:noFill/>
          <a:ln>
            <a:noFill/>
          </a:ln>
        </p:spPr>
      </p:pic>
      <p:pic>
        <p:nvPicPr>
          <p:cNvPr id="4" name="Picture 3" descr="A picture containing text, clipart&#10;&#10;Description automatically generated">
            <a:extLst>
              <a:ext uri="{FF2B5EF4-FFF2-40B4-BE49-F238E27FC236}">
                <a16:creationId xmlns:a16="http://schemas.microsoft.com/office/drawing/2014/main" id="{4BFD42CF-2AA5-7E44-ACA0-0D8D2729F94D}"/>
              </a:ext>
            </a:extLst>
          </p:cNvPr>
          <p:cNvPicPr>
            <a:picLocks noChangeAspect="1"/>
          </p:cNvPicPr>
          <p:nvPr/>
        </p:nvPicPr>
        <p:blipFill>
          <a:blip r:embed="rId11"/>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374681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idx="1"/>
          </p:nvPr>
        </p:nvSpPr>
        <p:spPr>
          <a:xfrm>
            <a:off x="3065622" y="217072"/>
            <a:ext cx="9126378" cy="1500187"/>
          </a:xfrm>
        </p:spPr>
        <p:txBody>
          <a:bodyPr vert="horz" lIns="91440" tIns="45720" rIns="91440" bIns="45720" rtlCol="0" anchor="t">
            <a:noAutofit/>
          </a:bodyPr>
          <a:lstStyle/>
          <a:p>
            <a:pPr>
              <a:lnSpc>
                <a:spcPts val="3600"/>
              </a:lnSpc>
            </a:pPr>
            <a:r>
              <a:rPr lang="en-US" sz="4400" dirty="0">
                <a:solidFill>
                  <a:schemeClr val="tx2"/>
                </a:solidFill>
                <a:latin typeface="+mj-lt"/>
              </a:rPr>
              <a:t>What is Integrated Education and Training (IET)?</a:t>
            </a:r>
            <a:endParaRPr lang="en-US" dirty="0">
              <a:solidFill>
                <a:schemeClr val="tx2"/>
              </a:solidFill>
            </a:endParaRPr>
          </a:p>
        </p:txBody>
      </p:sp>
      <p:cxnSp>
        <p:nvCxnSpPr>
          <p:cNvPr id="14" name="Straight Connector 13">
            <a:extLst>
              <a:ext uri="{FF2B5EF4-FFF2-40B4-BE49-F238E27FC236}">
                <a16:creationId xmlns:a16="http://schemas.microsoft.com/office/drawing/2014/main" id="{08E288C1-D12D-4DFD-9FDF-1C5CC4846C6D}"/>
              </a:ext>
            </a:extLst>
          </p:cNvPr>
          <p:cNvCxnSpPr>
            <a:cxnSpLocks/>
          </p:cNvCxnSpPr>
          <p:nvPr/>
        </p:nvCxnSpPr>
        <p:spPr>
          <a:xfrm>
            <a:off x="3057247" y="1772364"/>
            <a:ext cx="0" cy="4165793"/>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9004">
            <a:off x="851902" y="61423"/>
            <a:ext cx="1298765" cy="1298765"/>
          </a:xfrm>
          <a:prstGeom prst="rect">
            <a:avLst/>
          </a:prstGeom>
        </p:spPr>
      </p:pic>
      <p:pic>
        <p:nvPicPr>
          <p:cNvPr id="2" name="Google Shape;255;p36" descr="A picture containing text, clipart&#10;&#10;Description automatically generated">
            <a:extLst>
              <a:ext uri="{FF2B5EF4-FFF2-40B4-BE49-F238E27FC236}">
                <a16:creationId xmlns:a16="http://schemas.microsoft.com/office/drawing/2014/main" id="{261154C0-9BB0-6B11-133C-81B8BF195622}"/>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11" name="Content Placeholder 2">
            <a:extLst>
              <a:ext uri="{FF2B5EF4-FFF2-40B4-BE49-F238E27FC236}">
                <a16:creationId xmlns:a16="http://schemas.microsoft.com/office/drawing/2014/main" id="{2D910D95-FEF9-5495-6571-40A770616553}"/>
              </a:ext>
            </a:extLst>
          </p:cNvPr>
          <p:cNvSpPr txBox="1">
            <a:spLocks/>
          </p:cNvSpPr>
          <p:nvPr/>
        </p:nvSpPr>
        <p:spPr>
          <a:xfrm>
            <a:off x="3419760" y="1603035"/>
            <a:ext cx="8168216" cy="45767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Franklin Gothic Book"/>
                <a:cs typeface="Segoe UI"/>
              </a:rPr>
              <a:t>IET is “…a service approach that provides </a:t>
            </a:r>
            <a:r>
              <a:rPr lang="en-US" i="1">
                <a:latin typeface="Franklin Gothic Book"/>
                <a:cs typeface="Segoe UI"/>
              </a:rPr>
              <a:t>adult education and literacy activities</a:t>
            </a:r>
            <a:r>
              <a:rPr lang="en-US">
                <a:latin typeface="Franklin Gothic Book"/>
                <a:cs typeface="Segoe UI"/>
              </a:rPr>
              <a:t> </a:t>
            </a:r>
            <a:r>
              <a:rPr lang="en-US" b="1">
                <a:solidFill>
                  <a:schemeClr val="tx2"/>
                </a:solidFill>
                <a:latin typeface="Franklin Gothic Book"/>
                <a:cs typeface="Segoe UI"/>
              </a:rPr>
              <a:t>concurrently</a:t>
            </a:r>
            <a:r>
              <a:rPr lang="en-US">
                <a:latin typeface="Franklin Gothic Book"/>
                <a:cs typeface="Segoe UI"/>
              </a:rPr>
              <a:t> and </a:t>
            </a:r>
            <a:r>
              <a:rPr lang="en-US" b="1">
                <a:solidFill>
                  <a:schemeClr val="tx2"/>
                </a:solidFill>
                <a:latin typeface="Franklin Gothic Book"/>
                <a:cs typeface="Segoe UI"/>
              </a:rPr>
              <a:t>contextually</a:t>
            </a:r>
            <a:r>
              <a:rPr lang="en-US">
                <a:latin typeface="Franklin Gothic Book"/>
                <a:cs typeface="Segoe UI"/>
              </a:rPr>
              <a:t> with </a:t>
            </a:r>
            <a:r>
              <a:rPr lang="en-US" i="1">
                <a:latin typeface="Franklin Gothic Book"/>
                <a:cs typeface="Segoe UI"/>
              </a:rPr>
              <a:t>workforce preparation activities </a:t>
            </a:r>
            <a:r>
              <a:rPr lang="en-US">
                <a:latin typeface="Franklin Gothic Book"/>
                <a:cs typeface="Segoe UI"/>
              </a:rPr>
              <a:t>and </a:t>
            </a:r>
            <a:r>
              <a:rPr lang="en-US" i="1">
                <a:latin typeface="Franklin Gothic Book"/>
                <a:cs typeface="Segoe UI"/>
              </a:rPr>
              <a:t>workforce training </a:t>
            </a:r>
            <a:r>
              <a:rPr lang="en-US">
                <a:latin typeface="Franklin Gothic Book"/>
                <a:cs typeface="Segoe UI"/>
              </a:rPr>
              <a:t>for </a:t>
            </a:r>
            <a:r>
              <a:rPr lang="en-US" b="1">
                <a:solidFill>
                  <a:schemeClr val="tx2"/>
                </a:solidFill>
                <a:latin typeface="Franklin Gothic Book"/>
                <a:cs typeface="Segoe UI"/>
              </a:rPr>
              <a:t>a specific occupation or occupational </a:t>
            </a:r>
            <a:r>
              <a:rPr lang="en-US" b="1">
                <a:latin typeface="Franklin Gothic Book"/>
                <a:cs typeface="Segoe UI"/>
              </a:rPr>
              <a:t>cluster</a:t>
            </a:r>
            <a:r>
              <a:rPr lang="en-US">
                <a:latin typeface="Franklin Gothic Book"/>
                <a:cs typeface="Segoe UI"/>
              </a:rPr>
              <a:t> for the purpose of educational and career advancement.”  </a:t>
            </a:r>
          </a:p>
        </p:txBody>
      </p:sp>
      <p:pic>
        <p:nvPicPr>
          <p:cNvPr id="4" name="Picture 3" descr="A picture containing text, clipart&#10;&#10;Description automatically generated">
            <a:extLst>
              <a:ext uri="{FF2B5EF4-FFF2-40B4-BE49-F238E27FC236}">
                <a16:creationId xmlns:a16="http://schemas.microsoft.com/office/drawing/2014/main" id="{BAC818E6-3616-4E31-5F3E-0F8544962EFD}"/>
              </a:ext>
            </a:extLst>
          </p:cNvPr>
          <p:cNvPicPr>
            <a:picLocks noChangeAspect="1"/>
          </p:cNvPicPr>
          <p:nvPr/>
        </p:nvPicPr>
        <p:blipFill>
          <a:blip r:embed="rId7"/>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64148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idx="1"/>
          </p:nvPr>
        </p:nvSpPr>
        <p:spPr>
          <a:xfrm>
            <a:off x="3065622" y="217072"/>
            <a:ext cx="9126378" cy="1500187"/>
          </a:xfrm>
        </p:spPr>
        <p:txBody>
          <a:bodyPr vert="horz" lIns="91440" tIns="45720" rIns="91440" bIns="45720" rtlCol="0" anchor="t">
            <a:noAutofit/>
          </a:bodyPr>
          <a:lstStyle/>
          <a:p>
            <a:pPr>
              <a:lnSpc>
                <a:spcPts val="3600"/>
              </a:lnSpc>
            </a:pPr>
            <a:r>
              <a:rPr lang="en-US" sz="4400" dirty="0">
                <a:solidFill>
                  <a:schemeClr val="tx2"/>
                </a:solidFill>
                <a:latin typeface="Franklin Gothic Medium"/>
              </a:rPr>
              <a:t>Three Components of IET</a:t>
            </a:r>
          </a:p>
        </p:txBody>
      </p: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9004">
            <a:off x="851902" y="61423"/>
            <a:ext cx="1298765" cy="1298765"/>
          </a:xfrm>
          <a:prstGeom prst="rect">
            <a:avLst/>
          </a:prstGeom>
        </p:spPr>
      </p:pic>
      <p:pic>
        <p:nvPicPr>
          <p:cNvPr id="2" name="Google Shape;255;p36" descr="A picture containing text, clipart&#10;&#10;Description automatically generated">
            <a:extLst>
              <a:ext uri="{FF2B5EF4-FFF2-40B4-BE49-F238E27FC236}">
                <a16:creationId xmlns:a16="http://schemas.microsoft.com/office/drawing/2014/main" id="{261154C0-9BB0-6B11-133C-81B8BF195622}"/>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4" name="Content Placeholder 1">
            <a:extLst>
              <a:ext uri="{FF2B5EF4-FFF2-40B4-BE49-F238E27FC236}">
                <a16:creationId xmlns:a16="http://schemas.microsoft.com/office/drawing/2014/main" id="{C487D94A-32E2-0325-377C-258A42C1EEEF}"/>
              </a:ext>
            </a:extLst>
          </p:cNvPr>
          <p:cNvSpPr txBox="1">
            <a:spLocks/>
          </p:cNvSpPr>
          <p:nvPr/>
        </p:nvSpPr>
        <p:spPr>
          <a:xfrm>
            <a:off x="3939284" y="958215"/>
            <a:ext cx="8153610" cy="512191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spcBef>
                <a:spcPts val="800"/>
              </a:spcBef>
              <a:spcAft>
                <a:spcPts val="800"/>
              </a:spcAft>
            </a:pPr>
            <a:r>
              <a:rPr lang="en-US" dirty="0">
                <a:solidFill>
                  <a:srgbClr val="000000"/>
                </a:solidFill>
                <a:latin typeface="Franklin Gothic Book"/>
                <a:ea typeface="Verdana"/>
              </a:rPr>
              <a:t>Adult education and literacy activities, workforce preparation activities, and workforce training activities must: </a:t>
            </a:r>
            <a:endParaRPr lang="en-US" dirty="0">
              <a:latin typeface="Franklin Gothic Book"/>
            </a:endParaRP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of sufficient </a:t>
            </a:r>
            <a:r>
              <a:rPr lang="en-US" b="1" dirty="0">
                <a:solidFill>
                  <a:schemeClr val="tx2"/>
                </a:solidFill>
                <a:latin typeface="Franklin Gothic Book"/>
                <a:ea typeface="Verdana"/>
              </a:rPr>
              <a:t>intensity and quality</a:t>
            </a:r>
            <a:r>
              <a:rPr lang="en-US" dirty="0">
                <a:solidFill>
                  <a:schemeClr val="tx2"/>
                </a:solidFill>
                <a:latin typeface="Franklin Gothic Book"/>
                <a:ea typeface="Verdana"/>
              </a:rPr>
              <a:t> </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based on the most </a:t>
            </a:r>
            <a:r>
              <a:rPr lang="en-US" b="1" dirty="0">
                <a:solidFill>
                  <a:schemeClr val="tx2"/>
                </a:solidFill>
                <a:latin typeface="Franklin Gothic Book"/>
                <a:ea typeface="Verdana"/>
              </a:rPr>
              <a:t>rigorous research</a:t>
            </a:r>
            <a:endParaRPr lang="en-US" dirty="0">
              <a:solidFill>
                <a:schemeClr val="tx2"/>
              </a:solidFill>
              <a:latin typeface="Franklin Gothic Book"/>
              <a:ea typeface="Verdana" panose="020B0604030504040204" pitchFamily="34" charset="0"/>
            </a:endParaRPr>
          </a:p>
          <a:p>
            <a:pPr>
              <a:lnSpc>
                <a:spcPct val="100000"/>
              </a:lnSpc>
              <a:spcBef>
                <a:spcPts val="800"/>
              </a:spcBef>
              <a:spcAft>
                <a:spcPts val="800"/>
              </a:spcAft>
              <a:buFont typeface="Arial" panose="020B0604020202020204" pitchFamily="34" charset="0"/>
              <a:buChar char="•"/>
            </a:pPr>
            <a:r>
              <a:rPr lang="en-US" b="1" dirty="0">
                <a:solidFill>
                  <a:schemeClr val="tx2"/>
                </a:solidFill>
                <a:latin typeface="Franklin Gothic Book"/>
                <a:ea typeface="Verdana"/>
              </a:rPr>
              <a:t>Occur simultaneously</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Use </a:t>
            </a:r>
            <a:r>
              <a:rPr lang="en-US" b="1" dirty="0">
                <a:solidFill>
                  <a:schemeClr val="tx2"/>
                </a:solidFill>
                <a:latin typeface="Franklin Gothic Book"/>
                <a:ea typeface="Verdana"/>
              </a:rPr>
              <a:t>occupationally relevant </a:t>
            </a:r>
            <a:r>
              <a:rPr lang="en-US" dirty="0">
                <a:solidFill>
                  <a:srgbClr val="000000"/>
                </a:solidFill>
                <a:latin typeface="Franklin Gothic Book"/>
                <a:ea typeface="Verdana"/>
              </a:rPr>
              <a:t>materials </a:t>
            </a:r>
            <a:endParaRPr lang="en-US" dirty="0">
              <a:solidFill>
                <a:srgbClr val="000000"/>
              </a:solidFill>
              <a:latin typeface="Franklin Gothic Book" panose="020B0503020102020204" pitchFamily="34" charset="0"/>
              <a:ea typeface="Verdana"/>
            </a:endParaRP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organized through a </a:t>
            </a:r>
            <a:r>
              <a:rPr lang="en-US" b="1" dirty="0">
                <a:solidFill>
                  <a:schemeClr val="tx2"/>
                </a:solidFill>
                <a:latin typeface="Franklin Gothic Book"/>
                <a:ea typeface="Verdana"/>
              </a:rPr>
              <a:t>single set of learning objectives (SSLO) </a:t>
            </a:r>
            <a:r>
              <a:rPr lang="en-US" dirty="0">
                <a:solidFill>
                  <a:srgbClr val="000000"/>
                </a:solidFill>
                <a:latin typeface="Franklin Gothic Book"/>
                <a:ea typeface="Verdana"/>
              </a:rPr>
              <a:t>to include adult education content standards, workforce preparation skills, and workforce training competencies.</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part of a career pathway</a:t>
            </a:r>
          </a:p>
        </p:txBody>
      </p:sp>
      <p:pic>
        <p:nvPicPr>
          <p:cNvPr id="7" name="Picture 6" descr="Diagram with three circles labeled Adult Ed and Literacy, Workforce Preparation, and Workforce Training. In the center is a triangle labeled I E T.">
            <a:extLst>
              <a:ext uri="{FF2B5EF4-FFF2-40B4-BE49-F238E27FC236}">
                <a16:creationId xmlns:a16="http://schemas.microsoft.com/office/drawing/2014/main" id="{A0CEBC39-8599-EC52-C4D4-4D33074AC104}"/>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79648" y="2438664"/>
            <a:ext cx="2927746" cy="2735218"/>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39F103A1-9A8E-C4D3-B33C-8A950012D8FB}"/>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22271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p:txBody>
          <a:bodyPr>
            <a:noAutofit/>
          </a:bodyPr>
          <a:lstStyle/>
          <a:p>
            <a:r>
              <a:rPr lang="en-US" sz="4400" dirty="0">
                <a:solidFill>
                  <a:schemeClr val="tx2"/>
                </a:solidFill>
              </a:rPr>
              <a:t>AE IET Programs' Intersection with RA</a:t>
            </a:r>
          </a:p>
        </p:txBody>
      </p:sp>
      <p:sp>
        <p:nvSpPr>
          <p:cNvPr id="11" name="TextBox 10">
            <a:extLst>
              <a:ext uri="{FF2B5EF4-FFF2-40B4-BE49-F238E27FC236}">
                <a16:creationId xmlns:a16="http://schemas.microsoft.com/office/drawing/2014/main" id="{5C21D270-2BDE-4006-90D1-876E0257B59B}"/>
              </a:ext>
            </a:extLst>
          </p:cNvPr>
          <p:cNvSpPr txBox="1"/>
          <p:nvPr/>
        </p:nvSpPr>
        <p:spPr>
          <a:xfrm>
            <a:off x="613896" y="2736051"/>
            <a:ext cx="2399620" cy="369332"/>
          </a:xfrm>
          <a:prstGeom prst="rect">
            <a:avLst/>
          </a:prstGeom>
          <a:noFill/>
        </p:spPr>
        <p:txBody>
          <a:bodyPr wrap="square" lIns="91440" tIns="45720" rIns="91440" bIns="45720" anchor="t">
            <a:spAutoFit/>
          </a:bodyPr>
          <a:lstStyle/>
          <a:p>
            <a:endParaRPr lang="en-US">
              <a:solidFill>
                <a:srgbClr val="001134"/>
              </a:solidFill>
              <a:effectLst/>
              <a:latin typeface="+mj-lt"/>
            </a:endParaRPr>
          </a:p>
        </p:txBody>
      </p:sp>
      <p:pic>
        <p:nvPicPr>
          <p:cNvPr id="6" name="Google Shape;255;p36" descr="A picture containing text, clipart&#10;&#10;Description automatically generated">
            <a:extLst>
              <a:ext uri="{FF2B5EF4-FFF2-40B4-BE49-F238E27FC236}">
                <a16:creationId xmlns:a16="http://schemas.microsoft.com/office/drawing/2014/main" id="{268D3893-1BA5-B061-8C24-8C60946E139E}"/>
              </a:ext>
            </a:extLst>
          </p:cNvPr>
          <p:cNvPicPr preferRelativeResize="0"/>
          <p:nvPr/>
        </p:nvPicPr>
        <p:blipFill>
          <a:blip r:embed="rId4">
            <a:alphaModFix/>
          </a:blip>
          <a:stretch>
            <a:fillRect/>
          </a:stretch>
        </p:blipFill>
        <p:spPr>
          <a:xfrm>
            <a:off x="10608624" y="5978566"/>
            <a:ext cx="1442949" cy="616282"/>
          </a:xfrm>
          <a:prstGeom prst="rect">
            <a:avLst/>
          </a:prstGeom>
          <a:noFill/>
          <a:ln>
            <a:noFill/>
          </a:ln>
        </p:spPr>
      </p:pic>
      <p:sp>
        <p:nvSpPr>
          <p:cNvPr id="9" name="TextBox 8">
            <a:extLst>
              <a:ext uri="{FF2B5EF4-FFF2-40B4-BE49-F238E27FC236}">
                <a16:creationId xmlns:a16="http://schemas.microsoft.com/office/drawing/2014/main" id="{95F29D37-11AB-3239-DBC1-E2BF07A5F3C0}"/>
              </a:ext>
            </a:extLst>
          </p:cNvPr>
          <p:cNvSpPr txBox="1"/>
          <p:nvPr/>
        </p:nvSpPr>
        <p:spPr>
          <a:xfrm>
            <a:off x="747839" y="2664059"/>
            <a:ext cx="3321907" cy="3139321"/>
          </a:xfrm>
          <a:prstGeom prst="rect">
            <a:avLst/>
          </a:prstGeom>
          <a:noFill/>
        </p:spPr>
        <p:txBody>
          <a:bodyPr wrap="square" rtlCol="0">
            <a:spAutoFit/>
          </a:bodyPr>
          <a:lstStyle/>
          <a:p>
            <a:pPr marL="342900" indent="-342900">
              <a:buFont typeface="Arial" panose="020B0604020202020204" pitchFamily="34" charset="0"/>
              <a:buChar char="•"/>
            </a:pPr>
            <a:r>
              <a:rPr lang="en-US" sz="2200">
                <a:solidFill>
                  <a:schemeClr val="bg1"/>
                </a:solidFill>
                <a:ea typeface="+mn-lt"/>
                <a:cs typeface="+mn-lt"/>
              </a:rPr>
              <a:t>Supply a pool of candidates</a:t>
            </a:r>
            <a:endParaRPr lang="en-US" sz="2200">
              <a:solidFill>
                <a:schemeClr val="bg1"/>
              </a:solidFill>
            </a:endParaRPr>
          </a:p>
          <a:p>
            <a:pPr marL="342900" indent="-342900">
              <a:buFont typeface="Arial" panose="020B0604020202020204" pitchFamily="34" charset="0"/>
              <a:buChar char="•"/>
            </a:pPr>
            <a:r>
              <a:rPr lang="en-US" sz="2200">
                <a:solidFill>
                  <a:schemeClr val="bg1"/>
                </a:solidFill>
                <a:ea typeface="+mn-lt"/>
                <a:cs typeface="+mn-lt"/>
              </a:rPr>
              <a:t>Deliver relevant workforce preparation skills and workforce training competencies that can map to RA  required related instruction </a:t>
            </a:r>
            <a:endParaRPr lang="en-US" sz="2200">
              <a:solidFill>
                <a:schemeClr val="bg1"/>
              </a:solidFill>
            </a:endParaRPr>
          </a:p>
        </p:txBody>
      </p:sp>
      <p:sp>
        <p:nvSpPr>
          <p:cNvPr id="10" name="TextBox 9">
            <a:extLst>
              <a:ext uri="{FF2B5EF4-FFF2-40B4-BE49-F238E27FC236}">
                <a16:creationId xmlns:a16="http://schemas.microsoft.com/office/drawing/2014/main" id="{6D9B7314-8295-F7C2-B1A3-B1FC4FE408EF}"/>
              </a:ext>
            </a:extLst>
          </p:cNvPr>
          <p:cNvSpPr txBox="1"/>
          <p:nvPr/>
        </p:nvSpPr>
        <p:spPr>
          <a:xfrm>
            <a:off x="747839" y="1793284"/>
            <a:ext cx="3113213" cy="830997"/>
          </a:xfrm>
          <a:prstGeom prst="rect">
            <a:avLst/>
          </a:prstGeom>
          <a:noFill/>
        </p:spPr>
        <p:txBody>
          <a:bodyPr wrap="square" rtlCol="0">
            <a:spAutoFit/>
          </a:bodyPr>
          <a:lstStyle/>
          <a:p>
            <a:r>
              <a:rPr lang="en-US" sz="2400" b="1">
                <a:solidFill>
                  <a:schemeClr val="bg1"/>
                </a:solidFill>
              </a:rPr>
              <a:t>Support Business Engagement</a:t>
            </a:r>
          </a:p>
        </p:txBody>
      </p:sp>
      <p:sp>
        <p:nvSpPr>
          <p:cNvPr id="14" name="TextBox 13">
            <a:extLst>
              <a:ext uri="{FF2B5EF4-FFF2-40B4-BE49-F238E27FC236}">
                <a16:creationId xmlns:a16="http://schemas.microsoft.com/office/drawing/2014/main" id="{7004E10F-4A0A-99D9-F976-BFEE7B6FC0BE}"/>
              </a:ext>
            </a:extLst>
          </p:cNvPr>
          <p:cNvSpPr txBox="1"/>
          <p:nvPr/>
        </p:nvSpPr>
        <p:spPr>
          <a:xfrm>
            <a:off x="4454352" y="2660530"/>
            <a:ext cx="3229558" cy="3139321"/>
          </a:xfrm>
          <a:prstGeom prst="rect">
            <a:avLst/>
          </a:prstGeom>
          <a:noFill/>
        </p:spPr>
        <p:txBody>
          <a:bodyPr wrap="square" rtlCol="0">
            <a:spAutoFit/>
          </a:bodyPr>
          <a:lstStyle/>
          <a:p>
            <a:pPr marL="342900" indent="-342900">
              <a:buFont typeface="Arial"/>
              <a:buChar char="•"/>
            </a:pPr>
            <a:r>
              <a:rPr lang="en-US" sz="2200">
                <a:solidFill>
                  <a:schemeClr val="bg1"/>
                </a:solidFill>
                <a:ea typeface="+mn-lt"/>
                <a:cs typeface="+mn-lt"/>
              </a:rPr>
              <a:t>Design on-ramp to accelerate entry</a:t>
            </a:r>
          </a:p>
          <a:p>
            <a:pPr marL="342900" indent="-342900">
              <a:buFont typeface="Arial"/>
              <a:buChar char="•"/>
            </a:pPr>
            <a:r>
              <a:rPr lang="en-US" sz="2200">
                <a:solidFill>
                  <a:schemeClr val="bg1"/>
                </a:solidFill>
              </a:rPr>
              <a:t>Leverage learners’ education and experience to achieve multiple outcomes</a:t>
            </a:r>
          </a:p>
          <a:p>
            <a:pPr marL="342900" indent="-342900">
              <a:buFont typeface="Arial"/>
              <a:buChar char="•"/>
            </a:pPr>
            <a:r>
              <a:rPr lang="en-US" sz="2200">
                <a:solidFill>
                  <a:schemeClr val="bg1"/>
                </a:solidFill>
              </a:rPr>
              <a:t>Provide training and instruction for in-demand careers</a:t>
            </a:r>
          </a:p>
        </p:txBody>
      </p:sp>
      <p:sp>
        <p:nvSpPr>
          <p:cNvPr id="15" name="TextBox 14">
            <a:extLst>
              <a:ext uri="{FF2B5EF4-FFF2-40B4-BE49-F238E27FC236}">
                <a16:creationId xmlns:a16="http://schemas.microsoft.com/office/drawing/2014/main" id="{8F45EA82-3A21-FCD4-4B6E-2EE7B6915BDB}"/>
              </a:ext>
            </a:extLst>
          </p:cNvPr>
          <p:cNvSpPr txBox="1"/>
          <p:nvPr/>
        </p:nvSpPr>
        <p:spPr>
          <a:xfrm>
            <a:off x="4688948" y="1793283"/>
            <a:ext cx="3120669" cy="830997"/>
          </a:xfrm>
          <a:prstGeom prst="rect">
            <a:avLst/>
          </a:prstGeom>
          <a:noFill/>
        </p:spPr>
        <p:txBody>
          <a:bodyPr wrap="square" rtlCol="0">
            <a:spAutoFit/>
          </a:bodyPr>
          <a:lstStyle/>
          <a:p>
            <a:r>
              <a:rPr lang="en-US" sz="2400" b="1">
                <a:solidFill>
                  <a:schemeClr val="bg1"/>
                </a:solidFill>
              </a:rPr>
              <a:t>Create Career Pathways</a:t>
            </a:r>
          </a:p>
        </p:txBody>
      </p:sp>
      <p:sp>
        <p:nvSpPr>
          <p:cNvPr id="17" name="TextBox 16">
            <a:extLst>
              <a:ext uri="{FF2B5EF4-FFF2-40B4-BE49-F238E27FC236}">
                <a16:creationId xmlns:a16="http://schemas.microsoft.com/office/drawing/2014/main" id="{27F05DB3-6022-8E9D-ADCF-FE5C4BEA2300}"/>
              </a:ext>
            </a:extLst>
          </p:cNvPr>
          <p:cNvSpPr txBox="1"/>
          <p:nvPr/>
        </p:nvSpPr>
        <p:spPr>
          <a:xfrm>
            <a:off x="7992939" y="2470278"/>
            <a:ext cx="3333314" cy="3816429"/>
          </a:xfrm>
          <a:prstGeom prst="rect">
            <a:avLst/>
          </a:prstGeom>
          <a:noFill/>
        </p:spPr>
        <p:txBody>
          <a:bodyPr wrap="square" rtlCol="0">
            <a:spAutoFit/>
          </a:bodyPr>
          <a:lstStyle/>
          <a:p>
            <a:pPr marL="342900" indent="-342900">
              <a:buFont typeface="Arial"/>
              <a:buChar char="•"/>
            </a:pPr>
            <a:r>
              <a:rPr lang="en-US" sz="2200">
                <a:solidFill>
                  <a:schemeClr val="bg1"/>
                </a:solidFill>
                <a:latin typeface="Franklin Gothic Book"/>
              </a:rPr>
              <a:t>Obtain </a:t>
            </a:r>
            <a:r>
              <a:rPr lang="en-US" sz="2200">
                <a:solidFill>
                  <a:schemeClr val="bg1"/>
                </a:solidFill>
              </a:rPr>
              <a:t>funding from WIOA Individual Training Accounts (ITAs) for training costs*</a:t>
            </a:r>
          </a:p>
          <a:p>
            <a:pPr marL="342900" indent="-342900">
              <a:buFont typeface="Arial"/>
              <a:buChar char="•"/>
            </a:pPr>
            <a:r>
              <a:rPr lang="en-US" sz="2200">
                <a:solidFill>
                  <a:schemeClr val="bg1"/>
                </a:solidFill>
                <a:ea typeface="+mn-lt"/>
                <a:cs typeface="+mn-lt"/>
              </a:rPr>
              <a:t>Access supportive services for WIOA-eligible students</a:t>
            </a:r>
          </a:p>
          <a:p>
            <a:pPr marL="342900" indent="-342900">
              <a:buFont typeface="Arial"/>
              <a:buChar char="•"/>
            </a:pPr>
            <a:endParaRPr lang="en-US" sz="2200">
              <a:solidFill>
                <a:schemeClr val="bg1"/>
              </a:solidFill>
              <a:ea typeface="+mn-lt"/>
              <a:cs typeface="+mn-lt"/>
            </a:endParaRPr>
          </a:p>
          <a:p>
            <a:pPr marL="342900" indent="-342900">
              <a:buFont typeface="Arial"/>
              <a:buChar char="•"/>
            </a:pPr>
            <a:r>
              <a:rPr lang="en-US" sz="1600">
                <a:solidFill>
                  <a:schemeClr val="bg1"/>
                </a:solidFill>
              </a:rPr>
              <a:t>After IET program is approved as one of the  state's Eligible Training Provider List (ETPL)</a:t>
            </a:r>
          </a:p>
          <a:p>
            <a:pPr marL="342900" indent="-342900">
              <a:buFont typeface="Arial"/>
              <a:buChar char="•"/>
            </a:pPr>
            <a:endParaRPr lang="en-US">
              <a:solidFill>
                <a:schemeClr val="bg1"/>
              </a:solidFill>
            </a:endParaRPr>
          </a:p>
        </p:txBody>
      </p:sp>
      <p:graphicFrame>
        <p:nvGraphicFramePr>
          <p:cNvPr id="13" name="Diagram 12">
            <a:extLst>
              <a:ext uri="{FF2B5EF4-FFF2-40B4-BE49-F238E27FC236}">
                <a16:creationId xmlns:a16="http://schemas.microsoft.com/office/drawing/2014/main" id="{0217BC0F-99D2-7615-77B1-188AEF357A6C}"/>
              </a:ext>
            </a:extLst>
          </p:cNvPr>
          <p:cNvGraphicFramePr/>
          <p:nvPr>
            <p:extLst>
              <p:ext uri="{D42A27DB-BD31-4B8C-83A1-F6EECF244321}">
                <p14:modId xmlns:p14="http://schemas.microsoft.com/office/powerpoint/2010/main" val="4251627526"/>
              </p:ext>
            </p:extLst>
          </p:nvPr>
        </p:nvGraphicFramePr>
        <p:xfrm>
          <a:off x="956045" y="1806599"/>
          <a:ext cx="10150595" cy="4015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Graphic 19" descr="Handshake with solid fill">
            <a:extLst>
              <a:ext uri="{FF2B5EF4-FFF2-40B4-BE49-F238E27FC236}">
                <a16:creationId xmlns:a16="http://schemas.microsoft.com/office/drawing/2014/main" id="{CF2EF973-278C-D2B3-DB0A-BFA5C7A794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3637" y="1823807"/>
            <a:ext cx="669534" cy="669534"/>
          </a:xfrm>
          <a:prstGeom prst="rect">
            <a:avLst/>
          </a:prstGeom>
        </p:spPr>
      </p:pic>
      <p:pic>
        <p:nvPicPr>
          <p:cNvPr id="22" name="Graphic 21" descr="Social network with solid fill">
            <a:extLst>
              <a:ext uri="{FF2B5EF4-FFF2-40B4-BE49-F238E27FC236}">
                <a16:creationId xmlns:a16="http://schemas.microsoft.com/office/drawing/2014/main" id="{B89AAE96-90D8-106F-E401-65C228B0C8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38555" y="1805449"/>
            <a:ext cx="667512" cy="667512"/>
          </a:xfrm>
          <a:prstGeom prst="rect">
            <a:avLst/>
          </a:prstGeom>
        </p:spPr>
      </p:pic>
      <p:pic>
        <p:nvPicPr>
          <p:cNvPr id="24" name="Graphic 23" descr="Business Growth with solid fill">
            <a:extLst>
              <a:ext uri="{FF2B5EF4-FFF2-40B4-BE49-F238E27FC236}">
                <a16:creationId xmlns:a16="http://schemas.microsoft.com/office/drawing/2014/main" id="{13DE9D96-FCF3-CD65-C419-D19A9A517A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59286" y="1841611"/>
            <a:ext cx="599159" cy="599159"/>
          </a:xfrm>
          <a:prstGeom prst="rect">
            <a:avLst/>
          </a:prstGeom>
        </p:spPr>
      </p:pic>
      <p:pic>
        <p:nvPicPr>
          <p:cNvPr id="19" name="Picture 9">
            <a:extLst>
              <a:ext uri="{FF2B5EF4-FFF2-40B4-BE49-F238E27FC236}">
                <a16:creationId xmlns:a16="http://schemas.microsoft.com/office/drawing/2014/main" id="{1DBF532B-3AB5-9CF4-C0E7-8D81FBA35C80}"/>
              </a:ext>
            </a:extLst>
          </p:cNvPr>
          <p:cNvPicPr>
            <a:picLocks noChangeAspect="1"/>
          </p:cNvPicPr>
          <p:nvPr/>
        </p:nvPicPr>
        <p:blipFill>
          <a:blip r:embed="rId16"/>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45592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544F-6AF4-FDBF-EB37-9B97EA9E6BAC}"/>
              </a:ext>
            </a:extLst>
          </p:cNvPr>
          <p:cNvSpPr>
            <a:spLocks noGrp="1"/>
          </p:cNvSpPr>
          <p:nvPr>
            <p:ph type="title"/>
          </p:nvPr>
        </p:nvSpPr>
        <p:spPr/>
        <p:txBody>
          <a:bodyPr/>
          <a:lstStyle/>
          <a:p>
            <a:r>
              <a:rPr lang="en-US">
                <a:solidFill>
                  <a:schemeClr val="tx2"/>
                </a:solidFill>
              </a:rPr>
              <a:t>Pre-Apprenticeship and IET: </a:t>
            </a:r>
            <a:br>
              <a:rPr lang="en-US">
                <a:solidFill>
                  <a:schemeClr val="tx2"/>
                </a:solidFill>
              </a:rPr>
            </a:br>
            <a:r>
              <a:rPr lang="en-US">
                <a:solidFill>
                  <a:schemeClr val="tx2"/>
                </a:solidFill>
              </a:rPr>
              <a:t>What and How</a:t>
            </a:r>
          </a:p>
        </p:txBody>
      </p:sp>
    </p:spTree>
    <p:custDataLst>
      <p:tags r:id="rId1"/>
    </p:custDataLst>
    <p:extLst>
      <p:ext uri="{BB962C8B-B14F-4D97-AF65-F5344CB8AC3E}">
        <p14:creationId xmlns:p14="http://schemas.microsoft.com/office/powerpoint/2010/main" val="158306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743297"/>
            <a:ext cx="9004919" cy="882665"/>
          </a:xfrm>
        </p:spPr>
        <p:txBody>
          <a:bodyPr>
            <a:noAutofit/>
          </a:bodyPr>
          <a:lstStyle/>
          <a:p>
            <a:r>
              <a:rPr lang="en-US" sz="4400" dirty="0">
                <a:solidFill>
                  <a:schemeClr val="tx2"/>
                </a:solidFill>
              </a:rPr>
              <a:t>What is Pre-Apprenticeship?</a:t>
            </a:r>
            <a:br>
              <a:rPr lang="en-US" sz="4400" dirty="0">
                <a:solidFill>
                  <a:schemeClr val="tx2"/>
                </a:solidFill>
              </a:rPr>
            </a:br>
            <a:endParaRPr lang="en-US" sz="4400" dirty="0">
              <a:solidFill>
                <a:schemeClr val="tx2"/>
              </a:solidFill>
            </a:endParaRPr>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7DF8F2A5-287F-FEE7-2BCD-75F494156AA0}"/>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20" name="TextBox 19">
            <a:extLst>
              <a:ext uri="{FF2B5EF4-FFF2-40B4-BE49-F238E27FC236}">
                <a16:creationId xmlns:a16="http://schemas.microsoft.com/office/drawing/2014/main" id="{F44E4DCB-0834-88D7-7CE9-CAAE7302C406}"/>
              </a:ext>
            </a:extLst>
          </p:cNvPr>
          <p:cNvSpPr txBox="1"/>
          <p:nvPr/>
        </p:nvSpPr>
        <p:spPr>
          <a:xfrm>
            <a:off x="8269462" y="4448078"/>
            <a:ext cx="2197394" cy="1446550"/>
          </a:xfrm>
          <a:prstGeom prst="rect">
            <a:avLst/>
          </a:prstGeom>
          <a:noFill/>
        </p:spPr>
        <p:txBody>
          <a:bodyPr wrap="square" rtlCol="0">
            <a:spAutoFit/>
          </a:bodyPr>
          <a:lstStyle/>
          <a:p>
            <a:pPr algn="ctr"/>
            <a:r>
              <a:rPr lang="en-US" sz="2200" b="1">
                <a:solidFill>
                  <a:schemeClr val="bg1"/>
                </a:solidFill>
              </a:rPr>
              <a:t>Direct entry/ preferred application for linked RAP </a:t>
            </a:r>
          </a:p>
        </p:txBody>
      </p:sp>
      <p:sp>
        <p:nvSpPr>
          <p:cNvPr id="14" name="Rectangle 13">
            <a:extLst>
              <a:ext uri="{FF2B5EF4-FFF2-40B4-BE49-F238E27FC236}">
                <a16:creationId xmlns:a16="http://schemas.microsoft.com/office/drawing/2014/main" id="{FD12CDD9-EA52-C335-D8BA-7A34F446B6BD}"/>
              </a:ext>
            </a:extLst>
          </p:cNvPr>
          <p:cNvSpPr/>
          <p:nvPr/>
        </p:nvSpPr>
        <p:spPr>
          <a:xfrm>
            <a:off x="4649779" y="2237412"/>
            <a:ext cx="72571" cy="2940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TextBox 15">
            <a:extLst>
              <a:ext uri="{FF2B5EF4-FFF2-40B4-BE49-F238E27FC236}">
                <a16:creationId xmlns:a16="http://schemas.microsoft.com/office/drawing/2014/main" id="{85576695-0955-4D3C-73AB-97F71AEBDE88}"/>
              </a:ext>
            </a:extLst>
          </p:cNvPr>
          <p:cNvSpPr txBox="1"/>
          <p:nvPr/>
        </p:nvSpPr>
        <p:spPr>
          <a:xfrm>
            <a:off x="1371600" y="2528814"/>
            <a:ext cx="2855684" cy="1938992"/>
          </a:xfrm>
          <a:prstGeom prst="rect">
            <a:avLst/>
          </a:prstGeom>
          <a:noFill/>
        </p:spPr>
        <p:txBody>
          <a:bodyPr wrap="square" lIns="91440" tIns="45720" rIns="91440" bIns="45720" anchor="t">
            <a:spAutoFit/>
          </a:bodyPr>
          <a:lstStyle/>
          <a:p>
            <a:pPr algn="r">
              <a:defRPr/>
            </a:pPr>
            <a:r>
              <a:rPr lang="en-US" sz="4000" b="1" dirty="0">
                <a:solidFill>
                  <a:srgbClr val="000000"/>
                </a:solidFill>
                <a:latin typeface="Franklin Gothic Book" panose="020B0503020102020204"/>
                <a:cs typeface="Segoe UI"/>
              </a:rPr>
              <a:t>High-Quality Career Preparation</a:t>
            </a:r>
            <a:endParaRPr lang="en-US" sz="4000" b="1" i="0" u="none" strike="noStrike" kern="1200" cap="none" spc="0" normalizeH="0" baseline="0" noProof="0" dirty="0">
              <a:ln>
                <a:noFill/>
              </a:ln>
              <a:solidFill>
                <a:srgbClr val="000000"/>
              </a:solidFill>
              <a:effectLst/>
              <a:uLnTx/>
              <a:uFillTx/>
              <a:latin typeface="Franklin Gothic Book" panose="020B0503020102020204"/>
              <a:cs typeface="Segoe UI"/>
            </a:endParaRPr>
          </a:p>
        </p:txBody>
      </p:sp>
      <p:sp>
        <p:nvSpPr>
          <p:cNvPr id="22" name="Content Placeholder 2">
            <a:extLst>
              <a:ext uri="{FF2B5EF4-FFF2-40B4-BE49-F238E27FC236}">
                <a16:creationId xmlns:a16="http://schemas.microsoft.com/office/drawing/2014/main" id="{5506416B-245C-B1D1-1E1B-2E73DCD99399}"/>
              </a:ext>
            </a:extLst>
          </p:cNvPr>
          <p:cNvSpPr txBox="1">
            <a:spLocks/>
          </p:cNvSpPr>
          <p:nvPr/>
        </p:nvSpPr>
        <p:spPr>
          <a:xfrm>
            <a:off x="5144845" y="1235175"/>
            <a:ext cx="6255137" cy="49446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cs typeface="Segoe UI"/>
              </a:rPr>
              <a:t>A program or set of strategies designed to prepare individuals for entry into RAPs</a:t>
            </a:r>
          </a:p>
          <a:p>
            <a:r>
              <a:rPr lang="en-US" dirty="0">
                <a:latin typeface="Franklin Gothic Book"/>
                <a:cs typeface="Segoe UI"/>
              </a:rPr>
              <a:t>Provides RAP sponsors with established pipeline of candidates</a:t>
            </a:r>
          </a:p>
          <a:p>
            <a:r>
              <a:rPr lang="en-US" dirty="0">
                <a:latin typeface="Franklin Gothic Book"/>
                <a:cs typeface="Segoe UI"/>
              </a:rPr>
              <a:t>Not </a:t>
            </a:r>
            <a:r>
              <a:rPr lang="en-US" sz="2800" b="0" dirty="0">
                <a:effectLst/>
                <a:latin typeface="Franklin Gothic Book"/>
                <a:ea typeface="Verdana"/>
                <a:cs typeface="Segoe UI"/>
              </a:rPr>
              <a:t>federally regulated</a:t>
            </a:r>
            <a:r>
              <a:rPr lang="en-US" dirty="0">
                <a:latin typeface="Franklin Gothic Book"/>
                <a:ea typeface="Verdana"/>
                <a:cs typeface="Segoe UI"/>
              </a:rPr>
              <a:t> so more flexibility by developers in selecting components, establishing requirements </a:t>
            </a:r>
            <a:endParaRPr lang="en-US">
              <a:latin typeface="Franklin Gothic Book"/>
              <a:ea typeface="Verdana" panose="020B0604030504040204" pitchFamily="34" charset="0"/>
              <a:cs typeface="Segoe UI"/>
            </a:endParaRPr>
          </a:p>
        </p:txBody>
      </p:sp>
      <p:pic>
        <p:nvPicPr>
          <p:cNvPr id="5" name="Picture 9">
            <a:extLst>
              <a:ext uri="{FF2B5EF4-FFF2-40B4-BE49-F238E27FC236}">
                <a16:creationId xmlns:a16="http://schemas.microsoft.com/office/drawing/2014/main" id="{31BBFC62-93B0-B2BB-8A09-A9B1E4047A7C}"/>
              </a:ext>
            </a:extLst>
          </p:cNvPr>
          <p:cNvPicPr>
            <a:picLocks noChangeAspect="1"/>
          </p:cNvPicPr>
          <p:nvPr/>
        </p:nvPicPr>
        <p:blipFill>
          <a:blip r:embed="rId7"/>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64415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743297"/>
            <a:ext cx="9004919" cy="882665"/>
          </a:xfrm>
        </p:spPr>
        <p:txBody>
          <a:bodyPr>
            <a:noAutofit/>
          </a:bodyPr>
          <a:lstStyle/>
          <a:p>
            <a:r>
              <a:rPr lang="en-US" sz="4400" dirty="0">
                <a:solidFill>
                  <a:schemeClr val="tx2"/>
                </a:solidFill>
              </a:rPr>
              <a:t>Hallmarks of a High-Quality </a:t>
            </a:r>
            <a:br>
              <a:rPr lang="en-US" sz="4400" dirty="0">
                <a:solidFill>
                  <a:schemeClr val="tx2"/>
                </a:solidFill>
              </a:rPr>
            </a:br>
            <a:r>
              <a:rPr lang="en-US" sz="4400" dirty="0">
                <a:solidFill>
                  <a:schemeClr val="tx2"/>
                </a:solidFill>
              </a:rPr>
              <a:t>Pre-Apprenticeship Programs</a:t>
            </a:r>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7DF8F2A5-287F-FEE7-2BCD-75F494156AA0}"/>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3" name="Speech Bubble: Rectangle 2">
            <a:extLst>
              <a:ext uri="{FF2B5EF4-FFF2-40B4-BE49-F238E27FC236}">
                <a16:creationId xmlns:a16="http://schemas.microsoft.com/office/drawing/2014/main" id="{F299B402-1771-C2DD-2918-49763C637366}"/>
              </a:ext>
            </a:extLst>
          </p:cNvPr>
          <p:cNvSpPr/>
          <p:nvPr/>
        </p:nvSpPr>
        <p:spPr>
          <a:xfrm>
            <a:off x="1194620" y="2070006"/>
            <a:ext cx="2466524" cy="164127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B8E7B85-3FA0-0FA4-C140-EF4C8EC444CF}"/>
              </a:ext>
            </a:extLst>
          </p:cNvPr>
          <p:cNvSpPr/>
          <p:nvPr/>
        </p:nvSpPr>
        <p:spPr>
          <a:xfrm>
            <a:off x="8269461" y="2070006"/>
            <a:ext cx="2352463" cy="1641275"/>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60D1DFB7-D7F8-41A3-F225-B6482B321E78}"/>
              </a:ext>
            </a:extLst>
          </p:cNvPr>
          <p:cNvSpPr/>
          <p:nvPr/>
        </p:nvSpPr>
        <p:spPr>
          <a:xfrm>
            <a:off x="4802370" y="2070006"/>
            <a:ext cx="2339165" cy="1641275"/>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0448CF91-48FD-70F3-2073-BE88E3FE2B8E}"/>
              </a:ext>
            </a:extLst>
          </p:cNvPr>
          <p:cNvSpPr/>
          <p:nvPr/>
        </p:nvSpPr>
        <p:spPr>
          <a:xfrm>
            <a:off x="8037871" y="4359297"/>
            <a:ext cx="2570753" cy="161926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5E56979-317D-67D6-51B8-1BB3666D4BA0}"/>
              </a:ext>
            </a:extLst>
          </p:cNvPr>
          <p:cNvSpPr/>
          <p:nvPr/>
        </p:nvSpPr>
        <p:spPr>
          <a:xfrm>
            <a:off x="4675014" y="4349373"/>
            <a:ext cx="2466522" cy="1619269"/>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761EBF1-5B33-8F46-1B4E-F7ED9DF2D99A}"/>
              </a:ext>
            </a:extLst>
          </p:cNvPr>
          <p:cNvSpPr/>
          <p:nvPr/>
        </p:nvSpPr>
        <p:spPr>
          <a:xfrm>
            <a:off x="1194620" y="4359297"/>
            <a:ext cx="2466523" cy="1619269"/>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444B13-FF83-5BE9-B59A-F8491B8091B0}"/>
              </a:ext>
            </a:extLst>
          </p:cNvPr>
          <p:cNvSpPr txBox="1"/>
          <p:nvPr/>
        </p:nvSpPr>
        <p:spPr>
          <a:xfrm>
            <a:off x="1400067" y="2176488"/>
            <a:ext cx="2055627" cy="1446550"/>
          </a:xfrm>
          <a:prstGeom prst="rect">
            <a:avLst/>
          </a:prstGeom>
          <a:noFill/>
        </p:spPr>
        <p:txBody>
          <a:bodyPr wrap="square" rtlCol="0">
            <a:spAutoFit/>
          </a:bodyPr>
          <a:lstStyle/>
          <a:p>
            <a:pPr algn="ctr"/>
            <a:r>
              <a:rPr lang="en-US" sz="2200" b="1">
                <a:solidFill>
                  <a:schemeClr val="bg1"/>
                </a:solidFill>
              </a:rPr>
              <a:t>Transparent entry and success requirements</a:t>
            </a:r>
          </a:p>
        </p:txBody>
      </p:sp>
      <p:sp>
        <p:nvSpPr>
          <p:cNvPr id="13" name="TextBox 12">
            <a:extLst>
              <a:ext uri="{FF2B5EF4-FFF2-40B4-BE49-F238E27FC236}">
                <a16:creationId xmlns:a16="http://schemas.microsoft.com/office/drawing/2014/main" id="{69BDF563-0629-8A12-585F-FE58140B69CA}"/>
              </a:ext>
            </a:extLst>
          </p:cNvPr>
          <p:cNvSpPr txBox="1"/>
          <p:nvPr/>
        </p:nvSpPr>
        <p:spPr>
          <a:xfrm>
            <a:off x="4873253" y="2176488"/>
            <a:ext cx="2197395" cy="1107996"/>
          </a:xfrm>
          <a:prstGeom prst="rect">
            <a:avLst/>
          </a:prstGeom>
          <a:noFill/>
        </p:spPr>
        <p:txBody>
          <a:bodyPr wrap="square" rtlCol="0">
            <a:spAutoFit/>
          </a:bodyPr>
          <a:lstStyle/>
          <a:p>
            <a:pPr algn="ctr"/>
            <a:r>
              <a:rPr lang="en-US" sz="2200" b="1">
                <a:solidFill>
                  <a:schemeClr val="bg1"/>
                </a:solidFill>
              </a:rPr>
              <a:t>Training in skills sought by employers</a:t>
            </a:r>
          </a:p>
        </p:txBody>
      </p:sp>
      <p:sp>
        <p:nvSpPr>
          <p:cNvPr id="17" name="TextBox 16">
            <a:extLst>
              <a:ext uri="{FF2B5EF4-FFF2-40B4-BE49-F238E27FC236}">
                <a16:creationId xmlns:a16="http://schemas.microsoft.com/office/drawing/2014/main" id="{D322DB34-D1B3-D48D-2E83-0F9D5BD6CA2B}"/>
              </a:ext>
            </a:extLst>
          </p:cNvPr>
          <p:cNvSpPr txBox="1"/>
          <p:nvPr/>
        </p:nvSpPr>
        <p:spPr>
          <a:xfrm>
            <a:off x="8411229" y="2199669"/>
            <a:ext cx="2055627" cy="1446550"/>
          </a:xfrm>
          <a:prstGeom prst="rect">
            <a:avLst/>
          </a:prstGeom>
          <a:noFill/>
        </p:spPr>
        <p:txBody>
          <a:bodyPr wrap="square" rtlCol="0">
            <a:spAutoFit/>
          </a:bodyPr>
          <a:lstStyle/>
          <a:p>
            <a:pPr algn="ctr"/>
            <a:r>
              <a:rPr lang="en-US" sz="2200" b="1">
                <a:solidFill>
                  <a:schemeClr val="bg1"/>
                </a:solidFill>
              </a:rPr>
              <a:t>Skills training through OJL and hands-on learning</a:t>
            </a:r>
          </a:p>
        </p:txBody>
      </p:sp>
      <p:sp>
        <p:nvSpPr>
          <p:cNvPr id="18" name="TextBox 17">
            <a:extLst>
              <a:ext uri="{FF2B5EF4-FFF2-40B4-BE49-F238E27FC236}">
                <a16:creationId xmlns:a16="http://schemas.microsoft.com/office/drawing/2014/main" id="{CD7B71B5-23E6-6C2D-BEA8-404805EDDA91}"/>
              </a:ext>
            </a:extLst>
          </p:cNvPr>
          <p:cNvSpPr txBox="1"/>
          <p:nvPr/>
        </p:nvSpPr>
        <p:spPr>
          <a:xfrm>
            <a:off x="1452673" y="4548344"/>
            <a:ext cx="2055627" cy="1107996"/>
          </a:xfrm>
          <a:prstGeom prst="rect">
            <a:avLst/>
          </a:prstGeom>
          <a:noFill/>
        </p:spPr>
        <p:txBody>
          <a:bodyPr wrap="square" rtlCol="0">
            <a:spAutoFit/>
          </a:bodyPr>
          <a:lstStyle/>
          <a:p>
            <a:pPr algn="ctr"/>
            <a:r>
              <a:rPr lang="en-US" sz="2200" b="1">
                <a:solidFill>
                  <a:schemeClr val="bg1"/>
                </a:solidFill>
              </a:rPr>
              <a:t>Student support for persistence</a:t>
            </a:r>
          </a:p>
        </p:txBody>
      </p:sp>
      <p:sp>
        <p:nvSpPr>
          <p:cNvPr id="19" name="TextBox 18">
            <a:extLst>
              <a:ext uri="{FF2B5EF4-FFF2-40B4-BE49-F238E27FC236}">
                <a16:creationId xmlns:a16="http://schemas.microsoft.com/office/drawing/2014/main" id="{064E62CA-A73A-4EC1-084C-8E93E7B975CB}"/>
              </a:ext>
            </a:extLst>
          </p:cNvPr>
          <p:cNvSpPr txBox="1"/>
          <p:nvPr/>
        </p:nvSpPr>
        <p:spPr>
          <a:xfrm>
            <a:off x="4944138" y="4538420"/>
            <a:ext cx="2055627" cy="1107996"/>
          </a:xfrm>
          <a:prstGeom prst="rect">
            <a:avLst/>
          </a:prstGeom>
          <a:noFill/>
        </p:spPr>
        <p:txBody>
          <a:bodyPr wrap="square" rtlCol="0">
            <a:spAutoFit/>
          </a:bodyPr>
          <a:lstStyle/>
          <a:p>
            <a:pPr algn="ctr"/>
            <a:r>
              <a:rPr lang="en-US" sz="2200" b="1">
                <a:solidFill>
                  <a:schemeClr val="bg1"/>
                </a:solidFill>
              </a:rPr>
              <a:t>Results in 1+ industry-valued credentials</a:t>
            </a:r>
          </a:p>
        </p:txBody>
      </p:sp>
      <p:sp>
        <p:nvSpPr>
          <p:cNvPr id="20" name="TextBox 19">
            <a:extLst>
              <a:ext uri="{FF2B5EF4-FFF2-40B4-BE49-F238E27FC236}">
                <a16:creationId xmlns:a16="http://schemas.microsoft.com/office/drawing/2014/main" id="{F44E4DCB-0834-88D7-7CE9-CAAE7302C406}"/>
              </a:ext>
            </a:extLst>
          </p:cNvPr>
          <p:cNvSpPr txBox="1"/>
          <p:nvPr/>
        </p:nvSpPr>
        <p:spPr>
          <a:xfrm>
            <a:off x="8269462" y="4448078"/>
            <a:ext cx="2197394" cy="1446550"/>
          </a:xfrm>
          <a:prstGeom prst="rect">
            <a:avLst/>
          </a:prstGeom>
          <a:noFill/>
        </p:spPr>
        <p:txBody>
          <a:bodyPr wrap="square" rtlCol="0">
            <a:spAutoFit/>
          </a:bodyPr>
          <a:lstStyle/>
          <a:p>
            <a:pPr algn="ctr"/>
            <a:r>
              <a:rPr lang="en-US" sz="2200" b="1">
                <a:solidFill>
                  <a:schemeClr val="bg1"/>
                </a:solidFill>
              </a:rPr>
              <a:t>Direct entry/ preferred application for linked RAP </a:t>
            </a:r>
          </a:p>
        </p:txBody>
      </p:sp>
      <p:pic>
        <p:nvPicPr>
          <p:cNvPr id="14" name="Picture 9">
            <a:extLst>
              <a:ext uri="{FF2B5EF4-FFF2-40B4-BE49-F238E27FC236}">
                <a16:creationId xmlns:a16="http://schemas.microsoft.com/office/drawing/2014/main" id="{90F2682E-35FE-8658-1AC2-60475B04D095}"/>
              </a:ext>
            </a:extLst>
          </p:cNvPr>
          <p:cNvPicPr>
            <a:picLocks noChangeAspect="1"/>
          </p:cNvPicPr>
          <p:nvPr/>
        </p:nvPicPr>
        <p:blipFill>
          <a:blip r:embed="rId7"/>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137486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045E46D-1F04-4107-BECA-FC2F92C1810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00A33B9-34A1-455E-95A5-8436680733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a:latin typeface="Franklin Gothic Medium" panose="020B0603020102020204" pitchFamily="34" charset="0"/>
              <a:ea typeface="+mj-ea"/>
              <a:cs typeface="+mj-cs"/>
              <a:sym typeface="Franklin Gothic Medium" panose="020B0603020102020204" pitchFamily="34" charset="0"/>
            </a:endParaRPr>
          </a:p>
        </p:txBody>
      </p: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369734" y="1597227"/>
            <a:ext cx="8240485" cy="4467215"/>
          </a:xfrm>
          <a:prstGeom prst="rect">
            <a:avLst/>
          </a:prstGeom>
        </p:spPr>
        <p:txBody>
          <a:bodyPr vert="horz" lIns="91440" tIns="45720" rIns="91440" bIns="45720" rtlCol="0" anchor="ctr" anchorCtr="0">
            <a:normAutofit fontScale="62500" lnSpcReduction="20000"/>
          </a:bodyPr>
          <a:lst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endParaRPr lang="en-US" sz="3200">
              <a:ea typeface="+mn-lt"/>
              <a:cs typeface="+mn-lt"/>
              <a:sym typeface="Lato"/>
            </a:endParaRPr>
          </a:p>
          <a:p>
            <a:pPr>
              <a:buFont typeface="Arial"/>
              <a:buChar char="•"/>
            </a:pPr>
            <a:endParaRPr lang="en-US" sz="3200">
              <a:ea typeface="+mn-lt"/>
              <a:cs typeface="+mn-lt"/>
              <a:sym typeface="Lato"/>
            </a:endParaRPr>
          </a:p>
          <a:p>
            <a:pPr>
              <a:buFont typeface="Arial"/>
              <a:buChar char="•"/>
            </a:pPr>
            <a:r>
              <a:rPr lang="en-US" sz="4000" dirty="0">
                <a:ea typeface="+mn-lt"/>
                <a:cs typeface="+mn-lt"/>
                <a:sym typeface="Lato"/>
              </a:rPr>
              <a:t>Describe knowledge gaps identified around registered apprenticeship (RA) through the preliminary findings from the Adult Education (AE) and RA survey.  </a:t>
            </a:r>
            <a:endParaRPr lang="en-US" sz="4000" dirty="0"/>
          </a:p>
          <a:p>
            <a:pPr>
              <a:buFont typeface="Arial"/>
              <a:buChar char="•"/>
            </a:pPr>
            <a:r>
              <a:rPr lang="en-US" sz="4000" dirty="0">
                <a:ea typeface="+mn-lt"/>
                <a:cs typeface="+mn-lt"/>
                <a:sym typeface="Lato"/>
              </a:rPr>
              <a:t>Consider how to close those knowledge gaps and increase awareness on how to link AE to RA programs (RAPs).</a:t>
            </a:r>
            <a:endParaRPr lang="en-US" sz="4000" dirty="0">
              <a:ea typeface="+mn-lt"/>
              <a:cs typeface="+mn-lt"/>
            </a:endParaRPr>
          </a:p>
          <a:p>
            <a:pPr>
              <a:buFont typeface="Arial"/>
              <a:buChar char="•"/>
            </a:pPr>
            <a:r>
              <a:rPr lang="en-US" sz="4000" dirty="0">
                <a:ea typeface="+mn-lt"/>
                <a:cs typeface="+mn-lt"/>
                <a:sym typeface="Lato"/>
              </a:rPr>
              <a:t>Identify strategies to map an adult education integrated education and training (IET) program to pre-apprenticeship and RA.</a:t>
            </a:r>
            <a:endParaRPr lang="en-US" sz="4000" dirty="0">
              <a:ea typeface="+mn-lt"/>
              <a:cs typeface="+mn-lt"/>
            </a:endParaRPr>
          </a:p>
          <a:p>
            <a:pPr>
              <a:buFont typeface="Arial"/>
              <a:buChar char="•"/>
            </a:pPr>
            <a:r>
              <a:rPr lang="en-US" sz="4000" dirty="0">
                <a:ea typeface="+mn-lt"/>
                <a:cs typeface="+mn-lt"/>
                <a:sym typeface="Lato"/>
              </a:rPr>
              <a:t>Learn about the pre-apprenticeship framework, U.S. Department of Education’s IET Design Toolkit, and other federal resources to support IET alignment to RA. </a:t>
            </a:r>
            <a:endParaRPr lang="en-US" sz="4000" dirty="0">
              <a:ea typeface="+mn-lt"/>
              <a:cs typeface="+mn-lt"/>
            </a:endParaRPr>
          </a:p>
          <a:p>
            <a:pPr marL="0" indent="0">
              <a:buNone/>
            </a:pPr>
            <a:endParaRPr lang="en-US" sz="3200">
              <a:latin typeface="+mj-lt"/>
              <a:ea typeface="Lato"/>
              <a:cs typeface="Lato"/>
              <a:sym typeface="Lato"/>
            </a:endParaRPr>
          </a:p>
          <a:p>
            <a:pPr marL="0" indent="0">
              <a:buFontTx/>
              <a:buNone/>
            </a:pPr>
            <a:endParaRPr lang="en-US" sz="3200">
              <a:solidFill>
                <a:schemeClr val="tx2"/>
              </a:solidFill>
              <a:latin typeface="Arial"/>
              <a:cs typeface="Arial"/>
            </a:endParaRPr>
          </a:p>
        </p:txBody>
      </p:sp>
      <p:cxnSp>
        <p:nvCxnSpPr>
          <p:cNvPr id="8" name="Straight Connector 7">
            <a:extLst>
              <a:ext uri="{FF2B5EF4-FFF2-40B4-BE49-F238E27FC236}">
                <a16:creationId xmlns:a16="http://schemas.microsoft.com/office/drawing/2014/main" id="{FC526A02-A0BD-4E1D-868E-E5C7EE76A662}"/>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64B63CD1-42FA-447F-93CF-26EB3DBC5AA6}"/>
              </a:ext>
            </a:extLst>
          </p:cNvPr>
          <p:cNvSpPr txBox="1">
            <a:spLocks/>
          </p:cNvSpPr>
          <p:nvPr/>
        </p:nvSpPr>
        <p:spPr>
          <a:xfrm>
            <a:off x="3178629" y="255140"/>
            <a:ext cx="8523514" cy="101629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3600"/>
              </a:lnSpc>
            </a:pPr>
            <a:r>
              <a:rPr lang="en-US" sz="4400">
                <a:solidFill>
                  <a:srgbClr val="00005F"/>
                </a:solidFill>
              </a:rPr>
              <a:t>Agenda</a:t>
            </a:r>
            <a:endParaRPr lang="en-US"/>
          </a:p>
        </p:txBody>
      </p:sp>
      <p:pic>
        <p:nvPicPr>
          <p:cNvPr id="5" name="Graphic 4" descr="Stopwatch with solid fill">
            <a:extLst>
              <a:ext uri="{FF2B5EF4-FFF2-40B4-BE49-F238E27FC236}">
                <a16:creationId xmlns:a16="http://schemas.microsoft.com/office/drawing/2014/main" id="{A4E9DC1C-BD6C-4C42-993C-AB19946FA7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9085" y="213560"/>
            <a:ext cx="1382486" cy="1382486"/>
          </a:xfrm>
          <a:prstGeom prst="rect">
            <a:avLst/>
          </a:prstGeom>
        </p:spPr>
      </p:pic>
      <p:pic>
        <p:nvPicPr>
          <p:cNvPr id="13" name="Google Shape;255;p36">
            <a:extLst>
              <a:ext uri="{FF2B5EF4-FFF2-40B4-BE49-F238E27FC236}">
                <a16:creationId xmlns:a16="http://schemas.microsoft.com/office/drawing/2014/main" id="{E68DE04D-F1B3-4336-8F31-9910605CEF70}"/>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0A25E3DC-CD99-2DE8-0ABC-96CBDE0A4CC5}"/>
              </a:ext>
            </a:extLst>
          </p:cNvPr>
          <p:cNvPicPr>
            <a:picLocks noChangeAspect="1"/>
          </p:cNvPicPr>
          <p:nvPr/>
        </p:nvPicPr>
        <p:blipFill>
          <a:blip r:embed="rId15"/>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164221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544F-6AF4-FDBF-EB37-9B97EA9E6BAC}"/>
              </a:ext>
            </a:extLst>
          </p:cNvPr>
          <p:cNvSpPr>
            <a:spLocks noGrp="1"/>
          </p:cNvSpPr>
          <p:nvPr>
            <p:ph type="title"/>
          </p:nvPr>
        </p:nvSpPr>
        <p:spPr/>
        <p:txBody>
          <a:bodyPr>
            <a:normAutofit/>
          </a:bodyPr>
          <a:lstStyle/>
          <a:p>
            <a:r>
              <a:rPr lang="en-US" sz="5400" dirty="0">
                <a:solidFill>
                  <a:schemeClr val="tx2"/>
                </a:solidFill>
              </a:rPr>
              <a:t>Getting Started: Mapping IET to Pre-Apprenticeship &amp; RAPs</a:t>
            </a:r>
          </a:p>
        </p:txBody>
      </p:sp>
    </p:spTree>
    <p:custDataLst>
      <p:tags r:id="rId1"/>
    </p:custDataLst>
    <p:extLst>
      <p:ext uri="{BB962C8B-B14F-4D97-AF65-F5344CB8AC3E}">
        <p14:creationId xmlns:p14="http://schemas.microsoft.com/office/powerpoint/2010/main" val="219296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9261464" cy="1016298"/>
          </a:xfrm>
        </p:spPr>
        <p:txBody>
          <a:bodyPr vert="horz" lIns="91440" tIns="45720" rIns="91440" bIns="45720" rtlCol="0" anchor="t">
            <a:noAutofit/>
          </a:bodyPr>
          <a:lstStyle/>
          <a:p>
            <a:pPr marL="0" indent="0">
              <a:lnSpc>
                <a:spcPts val="3600"/>
              </a:lnSpc>
              <a:buNone/>
            </a:pPr>
            <a:r>
              <a:rPr lang="en-US" sz="4400" dirty="0">
                <a:solidFill>
                  <a:schemeClr val="tx2"/>
                </a:solidFill>
                <a:latin typeface="Franklin Gothic Medium"/>
              </a:rPr>
              <a:t>3 Guiding Principles for Pre-Apprenticeship IET Program Design</a:t>
            </a:r>
            <a:endParaRPr lang="en-US" dirty="0">
              <a:solidFill>
                <a:schemeClr val="tx2"/>
              </a:solidFill>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pic>
        <p:nvPicPr>
          <p:cNvPr id="2" name="Google Shape;255;p36" descr="A picture containing text, clipart&#10;&#10;Description automatically generated">
            <a:extLst>
              <a:ext uri="{FF2B5EF4-FFF2-40B4-BE49-F238E27FC236}">
                <a16:creationId xmlns:a16="http://schemas.microsoft.com/office/drawing/2014/main" id="{3B22486E-D320-F621-68F6-68FF282E6702}"/>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9" name="Picture 7" descr="A picture containing logo&#10;&#10;Description automatically generated">
            <a:extLst>
              <a:ext uri="{FF2B5EF4-FFF2-40B4-BE49-F238E27FC236}">
                <a16:creationId xmlns:a16="http://schemas.microsoft.com/office/drawing/2014/main" id="{D45D124B-70B4-9B82-6A31-2130B88C1BBD}"/>
              </a:ext>
            </a:extLst>
          </p:cNvPr>
          <p:cNvPicPr>
            <a:picLocks noChangeAspect="1"/>
          </p:cNvPicPr>
          <p:nvPr/>
        </p:nvPicPr>
        <p:blipFill>
          <a:blip r:embed="rId7"/>
          <a:stretch>
            <a:fillRect/>
          </a:stretch>
        </p:blipFill>
        <p:spPr>
          <a:xfrm>
            <a:off x="838200" y="1982558"/>
            <a:ext cx="10515600" cy="3812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9">
            <a:extLst>
              <a:ext uri="{FF2B5EF4-FFF2-40B4-BE49-F238E27FC236}">
                <a16:creationId xmlns:a16="http://schemas.microsoft.com/office/drawing/2014/main" id="{4C671E9E-DE00-DEDC-E29B-49CAD74F8C70}"/>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3092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9261464" cy="1016298"/>
          </a:xfrm>
        </p:spPr>
        <p:txBody>
          <a:bodyPr vert="horz" lIns="91440" tIns="45720" rIns="91440" bIns="45720" rtlCol="0" anchor="t">
            <a:noAutofit/>
          </a:bodyPr>
          <a:lstStyle/>
          <a:p>
            <a:pPr marL="0" indent="0">
              <a:lnSpc>
                <a:spcPts val="3600"/>
              </a:lnSpc>
              <a:buNone/>
            </a:pPr>
            <a:r>
              <a:rPr lang="en-US" sz="4400" dirty="0">
                <a:solidFill>
                  <a:schemeClr val="tx2"/>
                </a:solidFill>
                <a:latin typeface="Franklin Gothic Medium"/>
              </a:rPr>
              <a:t>4 Iterative Phases</a:t>
            </a: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pic>
        <p:nvPicPr>
          <p:cNvPr id="2" name="Google Shape;255;p36" descr="A picture containing text, clipart&#10;&#10;Description automatically generated">
            <a:extLst>
              <a:ext uri="{FF2B5EF4-FFF2-40B4-BE49-F238E27FC236}">
                <a16:creationId xmlns:a16="http://schemas.microsoft.com/office/drawing/2014/main" id="{3B22486E-D320-F621-68F6-68FF282E6702}"/>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5" name="Content Placeholder 4">
            <a:extLst>
              <a:ext uri="{FF2B5EF4-FFF2-40B4-BE49-F238E27FC236}">
                <a16:creationId xmlns:a16="http://schemas.microsoft.com/office/drawing/2014/main" id="{AA8176E2-CB5A-6933-335D-9D055ED9A73A}"/>
              </a:ext>
            </a:extLst>
          </p:cNvPr>
          <p:cNvSpPr txBox="1">
            <a:spLocks/>
          </p:cNvSpPr>
          <p:nvPr/>
        </p:nvSpPr>
        <p:spPr>
          <a:xfrm>
            <a:off x="838200" y="1600200"/>
            <a:ext cx="10515600" cy="45767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solidFill>
                <a:srgbClr val="000000"/>
              </a:solidFill>
            </a:endParaRPr>
          </a:p>
          <a:p>
            <a:pPr marL="342900" indent="-342900">
              <a:buFont typeface="Arial"/>
              <a:buChar char="•"/>
            </a:pPr>
            <a:r>
              <a:rPr lang="en-US" dirty="0">
                <a:solidFill>
                  <a:srgbClr val="000000"/>
                </a:solidFill>
              </a:rPr>
              <a:t>Approach to designing a pre-</a:t>
            </a:r>
            <a:br>
              <a:rPr lang="en-US" dirty="0">
                <a:solidFill>
                  <a:srgbClr val="000000"/>
                </a:solidFill>
              </a:rPr>
            </a:br>
            <a:r>
              <a:rPr lang="en-US" dirty="0">
                <a:solidFill>
                  <a:srgbClr val="000000"/>
                </a:solidFill>
              </a:rPr>
              <a:t>apprenticeship program aligned</a:t>
            </a:r>
            <a:br>
              <a:rPr lang="en-US" dirty="0">
                <a:solidFill>
                  <a:srgbClr val="000000"/>
                </a:solidFill>
              </a:rPr>
            </a:br>
            <a:r>
              <a:rPr lang="en-US" dirty="0">
                <a:solidFill>
                  <a:srgbClr val="000000"/>
                </a:solidFill>
              </a:rPr>
              <a:t>with IET federal requirements</a:t>
            </a:r>
          </a:p>
          <a:p>
            <a:pPr marL="342900" indent="-342900">
              <a:buFont typeface="Arial"/>
              <a:buChar char="•"/>
            </a:pPr>
            <a:r>
              <a:rPr lang="en-US" dirty="0">
                <a:solidFill>
                  <a:srgbClr val="000000"/>
                </a:solidFill>
              </a:rPr>
              <a:t>Follows the same process outlined</a:t>
            </a:r>
            <a:br>
              <a:rPr lang="en-US" dirty="0">
                <a:solidFill>
                  <a:srgbClr val="000000"/>
                </a:solidFill>
              </a:rPr>
            </a:br>
            <a:r>
              <a:rPr lang="en-US" dirty="0">
                <a:solidFill>
                  <a:srgbClr val="000000"/>
                </a:solidFill>
              </a:rPr>
              <a:t>in US Department of Education</a:t>
            </a:r>
            <a:br>
              <a:rPr lang="en-US" dirty="0">
                <a:solidFill>
                  <a:srgbClr val="000000"/>
                </a:solidFill>
              </a:rPr>
            </a:br>
            <a:r>
              <a:rPr lang="en-US" dirty="0">
                <a:solidFill>
                  <a:srgbClr val="000000"/>
                </a:solidFill>
              </a:rPr>
              <a:t>IET Design Toolkit </a:t>
            </a:r>
            <a:br>
              <a:rPr lang="en-US" dirty="0">
                <a:solidFill>
                  <a:srgbClr val="000000"/>
                </a:solidFill>
              </a:rPr>
            </a:br>
            <a:r>
              <a:rPr lang="en-US" dirty="0">
                <a:solidFill>
                  <a:srgbClr val="000000"/>
                </a:solidFill>
              </a:rPr>
              <a:t>(Office of Career Technical and </a:t>
            </a:r>
            <a:br>
              <a:rPr lang="en-US" dirty="0">
                <a:solidFill>
                  <a:srgbClr val="000000"/>
                </a:solidFill>
              </a:rPr>
            </a:br>
            <a:r>
              <a:rPr lang="en-US" dirty="0">
                <a:solidFill>
                  <a:srgbClr val="000000"/>
                </a:solidFill>
              </a:rPr>
              <a:t>Adult Education IET Design Toolkit)</a:t>
            </a:r>
          </a:p>
          <a:p>
            <a:endParaRPr lang="en-US" dirty="0">
              <a:solidFill>
                <a:srgbClr val="000000"/>
              </a:solidFill>
            </a:endParaRPr>
          </a:p>
        </p:txBody>
      </p:sp>
      <p:pic>
        <p:nvPicPr>
          <p:cNvPr id="8" name="Picture 7" descr="Process flowchart depicting the four iterative phases of the I E T design process with double-sided arrows going back and forth between phases: 1) Research and Assess, 2) Design and Plan, 3) Develop and Implement, and 4) Evaluate and Improve. Review and Revise is part of each phase.">
            <a:extLst>
              <a:ext uri="{FF2B5EF4-FFF2-40B4-BE49-F238E27FC236}">
                <a16:creationId xmlns:a16="http://schemas.microsoft.com/office/drawing/2014/main" id="{D2CE1C1A-0942-BF52-92CA-D2DD74E6D8B8}"/>
              </a:ext>
            </a:extLst>
          </p:cNvPr>
          <p:cNvPicPr>
            <a:picLocks noChangeAspect="1"/>
          </p:cNvPicPr>
          <p:nvPr/>
        </p:nvPicPr>
        <p:blipFill>
          <a:blip r:embed="rId7"/>
          <a:stretch>
            <a:fillRect/>
          </a:stretch>
        </p:blipFill>
        <p:spPr>
          <a:xfrm>
            <a:off x="6823877" y="1152717"/>
            <a:ext cx="2916219" cy="5015489"/>
          </a:xfrm>
          <a:prstGeom prst="rect">
            <a:avLst/>
          </a:prstGeom>
        </p:spPr>
      </p:pic>
      <p:pic>
        <p:nvPicPr>
          <p:cNvPr id="7" name="Picture 9">
            <a:extLst>
              <a:ext uri="{FF2B5EF4-FFF2-40B4-BE49-F238E27FC236}">
                <a16:creationId xmlns:a16="http://schemas.microsoft.com/office/drawing/2014/main" id="{9E32E790-8599-0117-BB4C-0F54A0CB30C3}"/>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251483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56E17-26BF-7795-619D-8A0795C53EF4}"/>
              </a:ext>
            </a:extLst>
          </p:cNvPr>
          <p:cNvPicPr>
            <a:picLocks noChangeAspect="1"/>
          </p:cNvPicPr>
          <p:nvPr/>
        </p:nvPicPr>
        <p:blipFill>
          <a:blip r:embed="rId4"/>
          <a:stretch>
            <a:fillRect/>
          </a:stretch>
        </p:blipFill>
        <p:spPr>
          <a:xfrm>
            <a:off x="5074887" y="1874379"/>
            <a:ext cx="5763352" cy="3768535"/>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9261464" cy="1016298"/>
          </a:xfrm>
        </p:spPr>
        <p:txBody>
          <a:bodyPr vert="horz" lIns="91440" tIns="45720" rIns="91440" bIns="45720" rtlCol="0" anchor="t">
            <a:noAutofit/>
          </a:bodyPr>
          <a:lstStyle/>
          <a:p>
            <a:pPr marL="0" indent="0">
              <a:lnSpc>
                <a:spcPts val="3600"/>
              </a:lnSpc>
              <a:buNone/>
            </a:pPr>
            <a:r>
              <a:rPr lang="en-US" sz="4400" dirty="0">
                <a:solidFill>
                  <a:srgbClr val="00005F"/>
                </a:solidFill>
                <a:latin typeface="+mj-lt"/>
              </a:rPr>
              <a:t>Research and Assess: Connect With RA System </a:t>
            </a:r>
            <a:endParaRPr lang="en-US" dirty="0"/>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4" name="TextBox 3">
            <a:extLst>
              <a:ext uri="{FF2B5EF4-FFF2-40B4-BE49-F238E27FC236}">
                <a16:creationId xmlns:a16="http://schemas.microsoft.com/office/drawing/2014/main" id="{D8BCD592-BDB3-7BA7-1393-5FCF81415012}"/>
              </a:ext>
            </a:extLst>
          </p:cNvPr>
          <p:cNvSpPr txBox="1"/>
          <p:nvPr/>
        </p:nvSpPr>
        <p:spPr>
          <a:xfrm>
            <a:off x="640971" y="1925866"/>
            <a:ext cx="4570856"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t>Identify local RAP sponsors to have discussions re: connecting your IET program as a pre-apprenticeship</a:t>
            </a:r>
          </a:p>
          <a:p>
            <a:pPr marL="457200" indent="-457200">
              <a:buFont typeface="Arial" panose="020B0604020202020204" pitchFamily="34" charset="0"/>
              <a:buChar char="•"/>
            </a:pPr>
            <a:r>
              <a:rPr lang="en-US" sz="2800" dirty="0"/>
              <a:t>Determine if your state has pre-apprenticeship program requirements</a:t>
            </a:r>
          </a:p>
        </p:txBody>
      </p:sp>
      <p:sp>
        <p:nvSpPr>
          <p:cNvPr id="7" name="TextBox 6">
            <a:hlinkClick r:id="rId7"/>
            <a:extLst>
              <a:ext uri="{FF2B5EF4-FFF2-40B4-BE49-F238E27FC236}">
                <a16:creationId xmlns:a16="http://schemas.microsoft.com/office/drawing/2014/main" id="{7A658074-C97D-2A3F-21B4-7453BBA2B705}"/>
              </a:ext>
            </a:extLst>
          </p:cNvPr>
          <p:cNvSpPr txBox="1"/>
          <p:nvPr/>
        </p:nvSpPr>
        <p:spPr>
          <a:xfrm>
            <a:off x="3817061" y="5795845"/>
            <a:ext cx="8115300" cy="369332"/>
          </a:xfrm>
          <a:prstGeom prst="rect">
            <a:avLst/>
          </a:prstGeom>
          <a:noFill/>
        </p:spPr>
        <p:txBody>
          <a:bodyPr wrap="square" lIns="91440" tIns="45720" rIns="91440" bIns="45720" rtlCol="0" anchor="t">
            <a:spAutoFit/>
          </a:bodyPr>
          <a:lstStyle/>
          <a:p>
            <a:pPr algn="ctr"/>
            <a:r>
              <a:rPr lang="en-US" dirty="0">
                <a:hlinkClick r:id="rId8"/>
              </a:rPr>
              <a:t>https://www.apprenticeship.gov/about-us/state-offices</a:t>
            </a:r>
            <a:endParaRPr lang="en-US"/>
          </a:p>
        </p:txBody>
      </p:sp>
      <p:pic>
        <p:nvPicPr>
          <p:cNvPr id="2" name="Google Shape;255;p36" descr="A picture containing text, clipart&#10;&#10;Description automatically generated">
            <a:extLst>
              <a:ext uri="{FF2B5EF4-FFF2-40B4-BE49-F238E27FC236}">
                <a16:creationId xmlns:a16="http://schemas.microsoft.com/office/drawing/2014/main" id="{3B22486E-D320-F621-68F6-68FF282E6702}"/>
              </a:ext>
            </a:extLst>
          </p:cNvPr>
          <p:cNvPicPr preferRelativeResize="0"/>
          <p:nvPr/>
        </p:nvPicPr>
        <p:blipFill>
          <a:blip r:embed="rId9">
            <a:alphaModFix/>
          </a:blip>
          <a:stretch>
            <a:fillRect/>
          </a:stretch>
        </p:blipFill>
        <p:spPr>
          <a:xfrm>
            <a:off x="10608624" y="5978566"/>
            <a:ext cx="1442949" cy="616282"/>
          </a:xfrm>
          <a:prstGeom prst="rect">
            <a:avLst/>
          </a:prstGeom>
          <a:noFill/>
          <a:ln>
            <a:noFill/>
          </a:ln>
        </p:spPr>
      </p:pic>
      <p:pic>
        <p:nvPicPr>
          <p:cNvPr id="9" name="Picture 9">
            <a:extLst>
              <a:ext uri="{FF2B5EF4-FFF2-40B4-BE49-F238E27FC236}">
                <a16:creationId xmlns:a16="http://schemas.microsoft.com/office/drawing/2014/main" id="{3F57D457-9807-D16C-4BC6-CD68D79AD443}"/>
              </a:ext>
            </a:extLst>
          </p:cNvPr>
          <p:cNvPicPr>
            <a:picLocks noChangeAspect="1"/>
          </p:cNvPicPr>
          <p:nvPr/>
        </p:nvPicPr>
        <p:blipFill>
          <a:blip r:embed="rId10"/>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261525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8828314" cy="1016298"/>
          </a:xfrm>
        </p:spPr>
        <p:txBody>
          <a:bodyPr vert="horz" lIns="91440" tIns="45720" rIns="91440" bIns="45720" rtlCol="0" anchor="t">
            <a:noAutofit/>
          </a:bodyPr>
          <a:lstStyle/>
          <a:p>
            <a:pPr marL="0" indent="0">
              <a:lnSpc>
                <a:spcPts val="3600"/>
              </a:lnSpc>
              <a:buNone/>
            </a:pPr>
            <a:r>
              <a:rPr lang="en-US" sz="4400" dirty="0">
                <a:solidFill>
                  <a:srgbClr val="00005F"/>
                </a:solidFill>
                <a:latin typeface="+mj-lt"/>
              </a:rPr>
              <a:t>Design and Plan: RAP Entry Requirements, Qualifications</a:t>
            </a:r>
            <a:endParaRPr lang="en-US" dirty="0"/>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18" name="TextBox 17">
            <a:extLst>
              <a:ext uri="{FF2B5EF4-FFF2-40B4-BE49-F238E27FC236}">
                <a16:creationId xmlns:a16="http://schemas.microsoft.com/office/drawing/2014/main" id="{5E156AA4-26E9-8734-A2C6-B2F5D9D117A4}"/>
              </a:ext>
            </a:extLst>
          </p:cNvPr>
          <p:cNvSpPr txBox="1"/>
          <p:nvPr/>
        </p:nvSpPr>
        <p:spPr>
          <a:xfrm>
            <a:off x="1286530" y="1858923"/>
            <a:ext cx="3970565" cy="4154984"/>
          </a:xfrm>
          <a:prstGeom prst="rect">
            <a:avLst/>
          </a:prstGeom>
          <a:noFill/>
        </p:spPr>
        <p:txBody>
          <a:bodyPr wrap="square" rtlCol="0">
            <a:spAutoFit/>
          </a:bodyPr>
          <a:lstStyle/>
          <a:p>
            <a:r>
              <a:rPr lang="en-US" sz="2400" b="1"/>
              <a:t>All RAPs have Minimum Qualifications and Selection Procedures</a:t>
            </a:r>
          </a:p>
          <a:p>
            <a:pPr marL="285750" indent="-285750">
              <a:buFont typeface="Arial" panose="020B0604020202020204" pitchFamily="34" charset="0"/>
              <a:buChar char="•"/>
            </a:pPr>
            <a:r>
              <a:rPr lang="en-US" sz="2400" dirty="0"/>
              <a:t>What applicants will need/be able to pass</a:t>
            </a:r>
          </a:p>
          <a:p>
            <a:pPr marL="285750" indent="-285750">
              <a:buFont typeface="Arial" panose="020B0604020202020204" pitchFamily="34" charset="0"/>
              <a:buChar char="•"/>
            </a:pPr>
            <a:r>
              <a:rPr lang="en-US" sz="2400"/>
              <a:t>Prospective talent pool sources</a:t>
            </a:r>
          </a:p>
          <a:p>
            <a:pPr marL="285750" indent="-285750">
              <a:buFont typeface="Arial" panose="020B0604020202020204" pitchFamily="34" charset="0"/>
              <a:buChar char="•"/>
            </a:pPr>
            <a:r>
              <a:rPr lang="en-US" sz="2400" dirty="0"/>
              <a:t>Can be used for adults’ RAP application work</a:t>
            </a:r>
          </a:p>
          <a:p>
            <a:pPr marL="285750" indent="-285750">
              <a:buFont typeface="Arial" panose="020B0604020202020204" pitchFamily="34" charset="0"/>
              <a:buChar char="•"/>
            </a:pPr>
            <a:r>
              <a:rPr lang="en-US" sz="2400" dirty="0"/>
              <a:t>Can help with pre-app program marketing</a:t>
            </a:r>
          </a:p>
        </p:txBody>
      </p:sp>
      <p:pic>
        <p:nvPicPr>
          <p:cNvPr id="5" name="Picture 4">
            <a:extLst>
              <a:ext uri="{FF2B5EF4-FFF2-40B4-BE49-F238E27FC236}">
                <a16:creationId xmlns:a16="http://schemas.microsoft.com/office/drawing/2014/main" id="{9A577C9E-54FB-FDF3-B16A-2E1908EE1698}"/>
              </a:ext>
            </a:extLst>
          </p:cNvPr>
          <p:cNvPicPr>
            <a:picLocks noChangeAspect="1"/>
          </p:cNvPicPr>
          <p:nvPr/>
        </p:nvPicPr>
        <p:blipFill>
          <a:blip r:embed="rId6"/>
          <a:stretch>
            <a:fillRect/>
          </a:stretch>
        </p:blipFill>
        <p:spPr>
          <a:xfrm>
            <a:off x="5412687" y="4099222"/>
            <a:ext cx="5151307" cy="2495443"/>
          </a:xfrm>
          <a:prstGeom prst="rect">
            <a:avLst/>
          </a:prstGeom>
          <a:ln>
            <a:solidFill>
              <a:schemeClr val="accent1"/>
            </a:solidFill>
          </a:ln>
        </p:spPr>
      </p:pic>
      <p:pic>
        <p:nvPicPr>
          <p:cNvPr id="8" name="Picture 7">
            <a:extLst>
              <a:ext uri="{FF2B5EF4-FFF2-40B4-BE49-F238E27FC236}">
                <a16:creationId xmlns:a16="http://schemas.microsoft.com/office/drawing/2014/main" id="{7D388D8A-633E-0A12-87D8-41EB1F741976}"/>
              </a:ext>
            </a:extLst>
          </p:cNvPr>
          <p:cNvPicPr>
            <a:picLocks noChangeAspect="1"/>
          </p:cNvPicPr>
          <p:nvPr/>
        </p:nvPicPr>
        <p:blipFill>
          <a:blip r:embed="rId7"/>
          <a:stretch>
            <a:fillRect/>
          </a:stretch>
        </p:blipFill>
        <p:spPr>
          <a:xfrm>
            <a:off x="5412687" y="1686194"/>
            <a:ext cx="5151307" cy="2410581"/>
          </a:xfrm>
          <a:prstGeom prst="rect">
            <a:avLst/>
          </a:prstGeom>
          <a:ln>
            <a:solidFill>
              <a:schemeClr val="accent4"/>
            </a:solidFill>
          </a:ln>
        </p:spPr>
      </p:pic>
      <p:sp>
        <p:nvSpPr>
          <p:cNvPr id="12" name="Arrow: Right 11">
            <a:extLst>
              <a:ext uri="{FF2B5EF4-FFF2-40B4-BE49-F238E27FC236}">
                <a16:creationId xmlns:a16="http://schemas.microsoft.com/office/drawing/2014/main" id="{CB08A2B3-8468-A0A9-78ED-0E76788B9723}"/>
              </a:ext>
            </a:extLst>
          </p:cNvPr>
          <p:cNvSpPr/>
          <p:nvPr/>
        </p:nvSpPr>
        <p:spPr>
          <a:xfrm>
            <a:off x="4700477" y="4898464"/>
            <a:ext cx="1434752" cy="1968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255;p36" descr="A picture containing text, clipart&#10;&#10;Description automatically generated">
            <a:extLst>
              <a:ext uri="{FF2B5EF4-FFF2-40B4-BE49-F238E27FC236}">
                <a16:creationId xmlns:a16="http://schemas.microsoft.com/office/drawing/2014/main" id="{55A0AEA2-CCA7-1FE5-CE5F-902A2998D475}"/>
              </a:ext>
            </a:extLst>
          </p:cNvPr>
          <p:cNvPicPr preferRelativeResize="0"/>
          <p:nvPr/>
        </p:nvPicPr>
        <p:blipFill>
          <a:blip r:embed="rId8">
            <a:alphaModFix/>
          </a:blip>
          <a:stretch>
            <a:fillRect/>
          </a:stretch>
        </p:blipFill>
        <p:spPr>
          <a:xfrm>
            <a:off x="10563994" y="5901352"/>
            <a:ext cx="1442949" cy="616282"/>
          </a:xfrm>
          <a:prstGeom prst="rect">
            <a:avLst/>
          </a:prstGeom>
          <a:noFill/>
          <a:ln>
            <a:noFill/>
          </a:ln>
        </p:spPr>
      </p:pic>
      <p:sp>
        <p:nvSpPr>
          <p:cNvPr id="4" name="Arrow: Right 3">
            <a:extLst>
              <a:ext uri="{FF2B5EF4-FFF2-40B4-BE49-F238E27FC236}">
                <a16:creationId xmlns:a16="http://schemas.microsoft.com/office/drawing/2014/main" id="{42F8EAB9-E9C3-DE58-2731-257A86D3F3B0}"/>
              </a:ext>
            </a:extLst>
          </p:cNvPr>
          <p:cNvSpPr/>
          <p:nvPr/>
        </p:nvSpPr>
        <p:spPr>
          <a:xfrm>
            <a:off x="4701931" y="3254802"/>
            <a:ext cx="1334489" cy="2269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33191BE-24E3-4F97-2F90-9898BC50F36B}"/>
              </a:ext>
            </a:extLst>
          </p:cNvPr>
          <p:cNvSpPr/>
          <p:nvPr/>
        </p:nvSpPr>
        <p:spPr>
          <a:xfrm>
            <a:off x="5154804" y="4717924"/>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F86930-FF2E-0870-9949-57B3710DA935}"/>
              </a:ext>
            </a:extLst>
          </p:cNvPr>
          <p:cNvPicPr>
            <a:picLocks noChangeAspect="1"/>
          </p:cNvPicPr>
          <p:nvPr/>
        </p:nvPicPr>
        <p:blipFill>
          <a:blip r:embed="rId9"/>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683820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8828314" cy="1016298"/>
          </a:xfrm>
        </p:spPr>
        <p:txBody>
          <a:bodyPr vert="horz" lIns="91440" tIns="45720" rIns="91440" bIns="45720" rtlCol="0" anchor="t">
            <a:noAutofit/>
          </a:bodyPr>
          <a:lstStyle/>
          <a:p>
            <a:pPr marL="0" indent="0">
              <a:lnSpc>
                <a:spcPts val="3600"/>
              </a:lnSpc>
              <a:buNone/>
            </a:pPr>
            <a:r>
              <a:rPr lang="en-US" sz="4400">
                <a:solidFill>
                  <a:srgbClr val="00005F"/>
                </a:solidFill>
                <a:latin typeface="+mj-lt"/>
              </a:rPr>
              <a:t>Design and Plan: Related Technical Instruction Mapping</a:t>
            </a:r>
            <a:endParaRPr lang="en-US"/>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18" name="TextBox 17">
            <a:extLst>
              <a:ext uri="{FF2B5EF4-FFF2-40B4-BE49-F238E27FC236}">
                <a16:creationId xmlns:a16="http://schemas.microsoft.com/office/drawing/2014/main" id="{5E156AA4-26E9-8734-A2C6-B2F5D9D117A4}"/>
              </a:ext>
            </a:extLst>
          </p:cNvPr>
          <p:cNvSpPr txBox="1"/>
          <p:nvPr/>
        </p:nvSpPr>
        <p:spPr>
          <a:xfrm>
            <a:off x="1447724" y="1870600"/>
            <a:ext cx="3809408" cy="4555093"/>
          </a:xfrm>
          <a:prstGeom prst="rect">
            <a:avLst/>
          </a:prstGeom>
          <a:noFill/>
        </p:spPr>
        <p:txBody>
          <a:bodyPr wrap="square" lIns="91440" tIns="45720" rIns="91440" bIns="45720" rtlCol="0" anchor="t">
            <a:spAutoFit/>
          </a:bodyPr>
          <a:lstStyle/>
          <a:p>
            <a:r>
              <a:rPr lang="en-US" sz="2400" b="1" dirty="0"/>
              <a:t>RAP Related Instruction Outlines </a:t>
            </a:r>
            <a:r>
              <a:rPr lang="en-US" sz="2200" dirty="0"/>
              <a:t>(require Minimum 144 hours per year)</a:t>
            </a:r>
          </a:p>
          <a:p>
            <a:endParaRPr lang="en-US" sz="2200" dirty="0"/>
          </a:p>
          <a:p>
            <a:pPr marL="342900" indent="-342900">
              <a:buFont typeface="Arial" panose="020B0604020202020204" pitchFamily="34" charset="0"/>
              <a:buChar char="•"/>
            </a:pPr>
            <a:r>
              <a:rPr lang="en-US" sz="2200" dirty="0"/>
              <a:t>Core technical instruction </a:t>
            </a:r>
            <a:r>
              <a:rPr lang="en-US" sz="2200" i="1" dirty="0"/>
              <a:t>(maps to IET Component: Workforce Training Competencies)</a:t>
            </a:r>
          </a:p>
          <a:p>
            <a:endParaRPr lang="en-US" sz="2200" i="1" dirty="0"/>
          </a:p>
          <a:p>
            <a:pPr marL="342900" indent="-342900">
              <a:buFont typeface="Arial" panose="020B0604020202020204" pitchFamily="34" charset="0"/>
              <a:buChar char="•"/>
            </a:pPr>
            <a:r>
              <a:rPr lang="en-US" sz="2200" dirty="0"/>
              <a:t>Employability instruction </a:t>
            </a:r>
            <a:r>
              <a:rPr lang="en-US" sz="2200" i="1" dirty="0"/>
              <a:t>(maps to IET Component: Workforce Preparation Skills)</a:t>
            </a:r>
          </a:p>
        </p:txBody>
      </p:sp>
      <p:pic>
        <p:nvPicPr>
          <p:cNvPr id="4" name="Picture 3">
            <a:extLst>
              <a:ext uri="{FF2B5EF4-FFF2-40B4-BE49-F238E27FC236}">
                <a16:creationId xmlns:a16="http://schemas.microsoft.com/office/drawing/2014/main" id="{41AF5D95-FD23-A10E-7BC5-FB5FAE35DCB9}"/>
              </a:ext>
            </a:extLst>
          </p:cNvPr>
          <p:cNvPicPr>
            <a:picLocks noChangeAspect="1"/>
          </p:cNvPicPr>
          <p:nvPr/>
        </p:nvPicPr>
        <p:blipFill>
          <a:blip r:embed="rId6"/>
          <a:stretch>
            <a:fillRect/>
          </a:stretch>
        </p:blipFill>
        <p:spPr>
          <a:xfrm>
            <a:off x="5888379" y="1506435"/>
            <a:ext cx="4110215" cy="4979424"/>
          </a:xfrm>
          <a:prstGeom prst="rect">
            <a:avLst/>
          </a:prstGeom>
          <a:solidFill>
            <a:schemeClr val="accent3"/>
          </a:solidFill>
          <a:ln>
            <a:solidFill>
              <a:schemeClr val="accent3"/>
            </a:solidFill>
          </a:ln>
          <a:effectLst>
            <a:outerShdw blurRad="50800" dist="38100" dir="5400000" algn="t" rotWithShape="0">
              <a:prstClr val="black">
                <a:alpha val="40000"/>
              </a:prstClr>
            </a:outerShdw>
          </a:effectLst>
        </p:spPr>
      </p:pic>
      <p:pic>
        <p:nvPicPr>
          <p:cNvPr id="2" name="Google Shape;255;p36" descr="A picture containing text, clipart&#10;&#10;Description automatically generated">
            <a:extLst>
              <a:ext uri="{FF2B5EF4-FFF2-40B4-BE49-F238E27FC236}">
                <a16:creationId xmlns:a16="http://schemas.microsoft.com/office/drawing/2014/main" id="{E89E5AFA-6963-4545-78A6-57B026AB2AB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sp>
        <p:nvSpPr>
          <p:cNvPr id="7" name="Arrow: Right 6">
            <a:extLst>
              <a:ext uri="{FF2B5EF4-FFF2-40B4-BE49-F238E27FC236}">
                <a16:creationId xmlns:a16="http://schemas.microsoft.com/office/drawing/2014/main" id="{291AD7BF-9ACE-CA42-8228-C4B1293073FB}"/>
              </a:ext>
            </a:extLst>
          </p:cNvPr>
          <p:cNvSpPr/>
          <p:nvPr/>
        </p:nvSpPr>
        <p:spPr>
          <a:xfrm>
            <a:off x="5042826" y="2181986"/>
            <a:ext cx="983568" cy="297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a:extLst>
              <a:ext uri="{FF2B5EF4-FFF2-40B4-BE49-F238E27FC236}">
                <a16:creationId xmlns:a16="http://schemas.microsoft.com/office/drawing/2014/main" id="{38163915-B40A-395F-5E40-0C838773EB20}"/>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53188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7"/>
            <a:ext cx="8828314" cy="1016298"/>
          </a:xfrm>
        </p:spPr>
        <p:txBody>
          <a:bodyPr vert="horz" lIns="91440" tIns="45720" rIns="91440" bIns="45720" rtlCol="0" anchor="t">
            <a:noAutofit/>
          </a:bodyPr>
          <a:lstStyle/>
          <a:p>
            <a:pPr marL="0" indent="0">
              <a:lnSpc>
                <a:spcPts val="3600"/>
              </a:lnSpc>
              <a:buNone/>
            </a:pPr>
            <a:r>
              <a:rPr lang="en-US" sz="4400">
                <a:solidFill>
                  <a:srgbClr val="00005F"/>
                </a:solidFill>
                <a:latin typeface="+mj-lt"/>
              </a:rPr>
              <a:t>Design and Plan: Partnering for Enrollment and Services</a:t>
            </a:r>
            <a:endParaRPr lang="en-US"/>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2" name="Speech Bubble: Rectangle 1">
            <a:extLst>
              <a:ext uri="{FF2B5EF4-FFF2-40B4-BE49-F238E27FC236}">
                <a16:creationId xmlns:a16="http://schemas.microsoft.com/office/drawing/2014/main" id="{6E38375A-C48C-F6E6-E0CB-5F020F186F7D}"/>
              </a:ext>
            </a:extLst>
          </p:cNvPr>
          <p:cNvSpPr/>
          <p:nvPr/>
        </p:nvSpPr>
        <p:spPr>
          <a:xfrm>
            <a:off x="3891886" y="1548768"/>
            <a:ext cx="3333314" cy="391652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537B59-54B6-EDE9-21A2-4175E50E2076}"/>
              </a:ext>
            </a:extLst>
          </p:cNvPr>
          <p:cNvSpPr txBox="1"/>
          <p:nvPr/>
        </p:nvSpPr>
        <p:spPr>
          <a:xfrm>
            <a:off x="4104527" y="2393793"/>
            <a:ext cx="2908029" cy="2031325"/>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chemeClr val="bg1"/>
                </a:solidFill>
                <a:ea typeface="+mn-lt"/>
                <a:cs typeface="+mn-lt"/>
              </a:rPr>
              <a:t>Identify employer-based options for pre-RA to RA entry process (i.e., job shadowing</a:t>
            </a:r>
            <a:r>
              <a:rPr lang="en-US">
                <a:solidFill>
                  <a:schemeClr val="bg1"/>
                </a:solidFill>
                <a:ea typeface="+mn-lt"/>
                <a:cs typeface="+mn-lt"/>
              </a:rPr>
              <a:t>)</a:t>
            </a:r>
            <a:endParaRPr lang="en-US" sz="1800">
              <a:solidFill>
                <a:schemeClr val="bg1"/>
              </a:solidFill>
              <a:ea typeface="+mn-lt"/>
              <a:cs typeface="+mn-lt"/>
            </a:endParaRPr>
          </a:p>
          <a:p>
            <a:pPr marL="285750" indent="-285750">
              <a:buFont typeface="Arial" panose="020B0604020202020204" pitchFamily="34" charset="0"/>
              <a:buChar char="•"/>
            </a:pPr>
            <a:r>
              <a:rPr lang="en-US">
                <a:solidFill>
                  <a:schemeClr val="bg1"/>
                </a:solidFill>
                <a:ea typeface="+mn-lt"/>
                <a:cs typeface="+mn-lt"/>
              </a:rPr>
              <a:t>Co-design program application and referral process with </a:t>
            </a:r>
            <a:endParaRPr lang="en-US" sz="1800">
              <a:solidFill>
                <a:schemeClr val="bg1"/>
              </a:solidFill>
            </a:endParaRPr>
          </a:p>
        </p:txBody>
      </p:sp>
      <p:sp>
        <p:nvSpPr>
          <p:cNvPr id="7" name="TextBox 6">
            <a:extLst>
              <a:ext uri="{FF2B5EF4-FFF2-40B4-BE49-F238E27FC236}">
                <a16:creationId xmlns:a16="http://schemas.microsoft.com/office/drawing/2014/main" id="{EB1D873D-637B-6057-3303-AFC257219BFA}"/>
              </a:ext>
            </a:extLst>
          </p:cNvPr>
          <p:cNvSpPr txBox="1"/>
          <p:nvPr/>
        </p:nvSpPr>
        <p:spPr>
          <a:xfrm>
            <a:off x="4136278" y="1674914"/>
            <a:ext cx="3120672" cy="646331"/>
          </a:xfrm>
          <a:prstGeom prst="rect">
            <a:avLst/>
          </a:prstGeom>
          <a:noFill/>
        </p:spPr>
        <p:txBody>
          <a:bodyPr wrap="square" rtlCol="0">
            <a:spAutoFit/>
          </a:bodyPr>
          <a:lstStyle/>
          <a:p>
            <a:r>
              <a:rPr lang="en-US" b="1">
                <a:solidFill>
                  <a:schemeClr val="bg1"/>
                </a:solidFill>
              </a:rPr>
              <a:t>Collaborate with Sponsors and Businesses</a:t>
            </a:r>
          </a:p>
        </p:txBody>
      </p:sp>
      <p:sp>
        <p:nvSpPr>
          <p:cNvPr id="11" name="Speech Bubble: Rectangle 10">
            <a:extLst>
              <a:ext uri="{FF2B5EF4-FFF2-40B4-BE49-F238E27FC236}">
                <a16:creationId xmlns:a16="http://schemas.microsoft.com/office/drawing/2014/main" id="{27A8AB96-933D-41B4-4956-08AAD8AAEC1D}"/>
              </a:ext>
            </a:extLst>
          </p:cNvPr>
          <p:cNvSpPr/>
          <p:nvPr/>
        </p:nvSpPr>
        <p:spPr>
          <a:xfrm>
            <a:off x="7928340" y="1506435"/>
            <a:ext cx="3333314" cy="391652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172EF5F-6A37-30F9-EDC0-B247E2265501}"/>
              </a:ext>
            </a:extLst>
          </p:cNvPr>
          <p:cNvSpPr txBox="1"/>
          <p:nvPr/>
        </p:nvSpPr>
        <p:spPr>
          <a:xfrm>
            <a:off x="8140981" y="2351460"/>
            <a:ext cx="2908029" cy="2031325"/>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chemeClr val="bg1"/>
                </a:solidFill>
                <a:ea typeface="+mn-lt"/>
                <a:cs typeface="+mn-lt"/>
              </a:rPr>
              <a:t>Identify potential support services for pre-apprentices to facilitate completion (i.e., transportation, equipment, etc.)</a:t>
            </a:r>
          </a:p>
          <a:p>
            <a:endParaRPr lang="en-US" sz="1800">
              <a:solidFill>
                <a:schemeClr val="bg1"/>
              </a:solidFill>
            </a:endParaRPr>
          </a:p>
        </p:txBody>
      </p:sp>
      <p:sp>
        <p:nvSpPr>
          <p:cNvPr id="13" name="TextBox 12">
            <a:extLst>
              <a:ext uri="{FF2B5EF4-FFF2-40B4-BE49-F238E27FC236}">
                <a16:creationId xmlns:a16="http://schemas.microsoft.com/office/drawing/2014/main" id="{6AB77ADA-7326-BCD3-7921-E17E4FE06D69}"/>
              </a:ext>
            </a:extLst>
          </p:cNvPr>
          <p:cNvSpPr txBox="1"/>
          <p:nvPr/>
        </p:nvSpPr>
        <p:spPr>
          <a:xfrm>
            <a:off x="8140982" y="1674914"/>
            <a:ext cx="2908028" cy="646331"/>
          </a:xfrm>
          <a:prstGeom prst="rect">
            <a:avLst/>
          </a:prstGeom>
          <a:noFill/>
        </p:spPr>
        <p:txBody>
          <a:bodyPr wrap="square" rtlCol="0">
            <a:spAutoFit/>
          </a:bodyPr>
          <a:lstStyle/>
          <a:p>
            <a:r>
              <a:rPr lang="en-US" b="1">
                <a:solidFill>
                  <a:schemeClr val="bg1"/>
                </a:solidFill>
              </a:rPr>
              <a:t>Coordinate with Community and Workforce Partners</a:t>
            </a:r>
          </a:p>
        </p:txBody>
      </p:sp>
      <p:sp>
        <p:nvSpPr>
          <p:cNvPr id="4" name="TextBox 3">
            <a:extLst>
              <a:ext uri="{FF2B5EF4-FFF2-40B4-BE49-F238E27FC236}">
                <a16:creationId xmlns:a16="http://schemas.microsoft.com/office/drawing/2014/main" id="{6C8BC7F8-9958-0C43-9047-C95D3AE56A7E}"/>
              </a:ext>
            </a:extLst>
          </p:cNvPr>
          <p:cNvSpPr txBox="1"/>
          <p:nvPr/>
        </p:nvSpPr>
        <p:spPr>
          <a:xfrm>
            <a:off x="950090" y="2351616"/>
            <a:ext cx="2464200" cy="2800767"/>
          </a:xfrm>
          <a:prstGeom prst="rect">
            <a:avLst/>
          </a:prstGeom>
          <a:noFill/>
        </p:spPr>
        <p:txBody>
          <a:bodyPr wrap="square" lIns="91440" tIns="45720" rIns="91440" bIns="45720" rtlCol="0" anchor="t">
            <a:spAutoFit/>
          </a:bodyPr>
          <a:lstStyle/>
          <a:p>
            <a:r>
              <a:rPr lang="en-US" sz="2200" dirty="0"/>
              <a:t>Review the </a:t>
            </a:r>
            <a:r>
              <a:rPr lang="en-US" sz="2200" b="1" dirty="0">
                <a:hlinkClick r:id="rId6"/>
              </a:rPr>
              <a:t>IET Design Toolkit</a:t>
            </a:r>
            <a:r>
              <a:rPr lang="en-US" sz="2200" dirty="0"/>
              <a:t> for helpful ways to take the next step in partnering to develop a pre-apprenticeship program.</a:t>
            </a:r>
          </a:p>
        </p:txBody>
      </p:sp>
      <p:pic>
        <p:nvPicPr>
          <p:cNvPr id="8" name="Google Shape;255;p36" descr="A picture containing text, clipart&#10;&#10;Description automatically generated">
            <a:extLst>
              <a:ext uri="{FF2B5EF4-FFF2-40B4-BE49-F238E27FC236}">
                <a16:creationId xmlns:a16="http://schemas.microsoft.com/office/drawing/2014/main" id="{28E71BB2-3D26-308F-80A5-C1F3F555FE2F}"/>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pic>
        <p:nvPicPr>
          <p:cNvPr id="10" name="Picture 9">
            <a:extLst>
              <a:ext uri="{FF2B5EF4-FFF2-40B4-BE49-F238E27FC236}">
                <a16:creationId xmlns:a16="http://schemas.microsoft.com/office/drawing/2014/main" id="{7354E41B-C8EC-F48B-AF3A-CE2425CE8EB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4684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88789" y="212883"/>
            <a:ext cx="8828314" cy="1016298"/>
          </a:xfrm>
        </p:spPr>
        <p:txBody>
          <a:bodyPr vert="horz" lIns="91440" tIns="45720" rIns="91440" bIns="45720" rtlCol="0" anchor="t">
            <a:noAutofit/>
          </a:bodyPr>
          <a:lstStyle/>
          <a:p>
            <a:pPr marL="0" indent="0">
              <a:lnSpc>
                <a:spcPts val="3600"/>
              </a:lnSpc>
              <a:buNone/>
            </a:pPr>
            <a:r>
              <a:rPr lang="en-US" sz="4400" dirty="0">
                <a:solidFill>
                  <a:srgbClr val="00005F"/>
                </a:solidFill>
                <a:latin typeface="+mj-lt"/>
              </a:rPr>
              <a:t>Develop and Implement: Standards Review = SSLO</a:t>
            </a:r>
            <a:endParaRPr lang="en-US" sz="4400" dirty="0">
              <a:solidFill>
                <a:srgbClr val="00005F"/>
              </a:solidFill>
              <a:latin typeface="Franklin Gothic Medium"/>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2" name="Speech Bubble: Rectangle 1">
            <a:extLst>
              <a:ext uri="{FF2B5EF4-FFF2-40B4-BE49-F238E27FC236}">
                <a16:creationId xmlns:a16="http://schemas.microsoft.com/office/drawing/2014/main" id="{6E38375A-C48C-F6E6-E0CB-5F020F186F7D}"/>
              </a:ext>
            </a:extLst>
          </p:cNvPr>
          <p:cNvSpPr/>
          <p:nvPr/>
        </p:nvSpPr>
        <p:spPr>
          <a:xfrm>
            <a:off x="1448931" y="1775687"/>
            <a:ext cx="2814731" cy="430830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537B59-54B6-EDE9-21A2-4175E50E2076}"/>
              </a:ext>
            </a:extLst>
          </p:cNvPr>
          <p:cNvSpPr txBox="1"/>
          <p:nvPr/>
        </p:nvSpPr>
        <p:spPr>
          <a:xfrm>
            <a:off x="1617509" y="2657597"/>
            <a:ext cx="2378863" cy="3139321"/>
          </a:xfrm>
          <a:prstGeom prst="rect">
            <a:avLst/>
          </a:prstGeom>
          <a:noFill/>
        </p:spPr>
        <p:txBody>
          <a:bodyPr wrap="square" rtlCol="0">
            <a:spAutoFit/>
          </a:bodyPr>
          <a:lstStyle/>
          <a:p>
            <a:pPr marL="342900" indent="-342900">
              <a:buFont typeface="Arial"/>
              <a:buChar char="•"/>
            </a:pPr>
            <a:r>
              <a:rPr lang="en-US" sz="2200">
                <a:solidFill>
                  <a:schemeClr val="bg1"/>
                </a:solidFill>
                <a:ea typeface="+mn-lt"/>
                <a:cs typeface="+mn-lt"/>
              </a:rPr>
              <a:t>Minimum qualifications</a:t>
            </a:r>
          </a:p>
          <a:p>
            <a:pPr marL="342900" indent="-342900">
              <a:buFont typeface="Arial"/>
              <a:buChar char="•"/>
            </a:pPr>
            <a:r>
              <a:rPr lang="en-US" sz="2200">
                <a:solidFill>
                  <a:schemeClr val="bg1"/>
                </a:solidFill>
                <a:ea typeface="+mn-lt"/>
                <a:cs typeface="+mn-lt"/>
              </a:rPr>
              <a:t>Selection procedures</a:t>
            </a:r>
          </a:p>
          <a:p>
            <a:pPr marL="342900" indent="-342900">
              <a:buFont typeface="Arial"/>
              <a:buChar char="•"/>
            </a:pPr>
            <a:r>
              <a:rPr lang="en-US" sz="2200">
                <a:solidFill>
                  <a:schemeClr val="bg1"/>
                </a:solidFill>
                <a:ea typeface="+mn-lt"/>
                <a:cs typeface="+mn-lt"/>
              </a:rPr>
              <a:t>Ideal core knowledge (RI)</a:t>
            </a:r>
          </a:p>
          <a:p>
            <a:pPr marL="342900" indent="-342900">
              <a:buFont typeface="Arial"/>
              <a:buChar char="•"/>
            </a:pPr>
            <a:r>
              <a:rPr lang="en-US" sz="2200">
                <a:solidFill>
                  <a:schemeClr val="bg1"/>
                </a:solidFill>
                <a:ea typeface="+mn-lt"/>
                <a:cs typeface="+mn-lt"/>
              </a:rPr>
              <a:t>Ideal basic foundational skills (OJL)</a:t>
            </a:r>
            <a:endParaRPr lang="en-US" sz="2200">
              <a:solidFill>
                <a:schemeClr val="bg1"/>
              </a:solidFill>
            </a:endParaRPr>
          </a:p>
        </p:txBody>
      </p:sp>
      <p:sp>
        <p:nvSpPr>
          <p:cNvPr id="7" name="TextBox 6">
            <a:extLst>
              <a:ext uri="{FF2B5EF4-FFF2-40B4-BE49-F238E27FC236}">
                <a16:creationId xmlns:a16="http://schemas.microsoft.com/office/drawing/2014/main" id="{EB1D873D-637B-6057-3303-AFC257219BFA}"/>
              </a:ext>
            </a:extLst>
          </p:cNvPr>
          <p:cNvSpPr txBox="1"/>
          <p:nvPr/>
        </p:nvSpPr>
        <p:spPr>
          <a:xfrm>
            <a:off x="1615871" y="1780192"/>
            <a:ext cx="2357695" cy="830997"/>
          </a:xfrm>
          <a:prstGeom prst="rect">
            <a:avLst/>
          </a:prstGeom>
          <a:noFill/>
        </p:spPr>
        <p:txBody>
          <a:bodyPr wrap="square" rtlCol="0">
            <a:spAutoFit/>
          </a:bodyPr>
          <a:lstStyle/>
          <a:p>
            <a:r>
              <a:rPr lang="en-US" sz="2400" b="1">
                <a:solidFill>
                  <a:schemeClr val="bg1"/>
                </a:solidFill>
              </a:rPr>
              <a:t>Discuss Program Standards</a:t>
            </a:r>
          </a:p>
        </p:txBody>
      </p:sp>
      <p:grpSp>
        <p:nvGrpSpPr>
          <p:cNvPr id="11" name="Group 10">
            <a:extLst>
              <a:ext uri="{FF2B5EF4-FFF2-40B4-BE49-F238E27FC236}">
                <a16:creationId xmlns:a16="http://schemas.microsoft.com/office/drawing/2014/main" id="{7610748F-F4DB-91A8-6142-098291A4718C}"/>
              </a:ext>
            </a:extLst>
          </p:cNvPr>
          <p:cNvGrpSpPr/>
          <p:nvPr/>
        </p:nvGrpSpPr>
        <p:grpSpPr>
          <a:xfrm>
            <a:off x="8096208" y="1776409"/>
            <a:ext cx="3041405" cy="4308483"/>
            <a:chOff x="4959603" y="1763656"/>
            <a:chExt cx="3120670" cy="3926382"/>
          </a:xfrm>
        </p:grpSpPr>
        <p:sp>
          <p:nvSpPr>
            <p:cNvPr id="8" name="Speech Bubble: Rectangle 7">
              <a:extLst>
                <a:ext uri="{FF2B5EF4-FFF2-40B4-BE49-F238E27FC236}">
                  <a16:creationId xmlns:a16="http://schemas.microsoft.com/office/drawing/2014/main" id="{E2534FAC-7C22-8972-52A1-5813F9861BAC}"/>
                </a:ext>
              </a:extLst>
            </p:cNvPr>
            <p:cNvSpPr/>
            <p:nvPr/>
          </p:nvSpPr>
          <p:spPr>
            <a:xfrm>
              <a:off x="4959603" y="1763870"/>
              <a:ext cx="2964103" cy="39261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E3DE3E-DD8E-05DE-C15D-6CCC369A1AF2}"/>
                </a:ext>
              </a:extLst>
            </p:cNvPr>
            <p:cNvSpPr txBox="1"/>
            <p:nvPr/>
          </p:nvSpPr>
          <p:spPr>
            <a:xfrm>
              <a:off x="5244290" y="2566736"/>
              <a:ext cx="2488108" cy="2945052"/>
            </a:xfrm>
            <a:prstGeom prst="rect">
              <a:avLst/>
            </a:prstGeom>
            <a:noFill/>
          </p:spPr>
          <p:txBody>
            <a:bodyPr wrap="square" lIns="91440" tIns="45720" rIns="91440" bIns="45720" rtlCol="0" anchor="t">
              <a:spAutoFit/>
            </a:bodyPr>
            <a:lstStyle/>
            <a:p>
              <a:r>
                <a:rPr lang="en-US" sz="2200" dirty="0">
                  <a:solidFill>
                    <a:schemeClr val="bg1"/>
                  </a:solidFill>
                  <a:ea typeface="+mn-lt"/>
                  <a:cs typeface="+mn-lt"/>
                </a:rPr>
                <a:t>Evaluate program for alignment</a:t>
              </a:r>
              <a:endParaRPr lang="en-US"/>
            </a:p>
            <a:p>
              <a:pPr marL="342900" indent="-342900">
                <a:buFont typeface="Arial"/>
                <a:buChar char="•"/>
              </a:pPr>
              <a:r>
                <a:rPr lang="en-US" sz="2000" dirty="0">
                  <a:solidFill>
                    <a:schemeClr val="bg1"/>
                  </a:solidFill>
                  <a:ea typeface="+mn-lt"/>
                  <a:cs typeface="+mn-lt"/>
                </a:rPr>
                <a:t>RTI Curriculum </a:t>
              </a:r>
            </a:p>
            <a:p>
              <a:pPr marL="342900" indent="-342900">
                <a:buFont typeface="Arial"/>
                <a:buChar char="•"/>
              </a:pPr>
              <a:r>
                <a:rPr lang="en-US" sz="2000" dirty="0">
                  <a:solidFill>
                    <a:schemeClr val="bg1"/>
                  </a:solidFill>
                  <a:ea typeface="+mn-lt"/>
                  <a:cs typeface="+mn-lt"/>
                </a:rPr>
                <a:t>WBL or OJL</a:t>
              </a:r>
            </a:p>
            <a:p>
              <a:pPr marL="342900" indent="-342900">
                <a:buFont typeface="Arial"/>
                <a:buChar char="•"/>
              </a:pPr>
              <a:r>
                <a:rPr lang="en-US" sz="2000" dirty="0">
                  <a:solidFill>
                    <a:schemeClr val="bg1"/>
                  </a:solidFill>
                  <a:ea typeface="+mn-lt"/>
                  <a:cs typeface="+mn-lt"/>
                </a:rPr>
                <a:t>Required hours (for IET programs) or competencies (for IET programs)</a:t>
              </a:r>
            </a:p>
          </p:txBody>
        </p:sp>
        <p:sp>
          <p:nvSpPr>
            <p:cNvPr id="10" name="TextBox 9">
              <a:extLst>
                <a:ext uri="{FF2B5EF4-FFF2-40B4-BE49-F238E27FC236}">
                  <a16:creationId xmlns:a16="http://schemas.microsoft.com/office/drawing/2014/main" id="{DC181F2A-3C94-4401-B97D-A593686955C0}"/>
                </a:ext>
              </a:extLst>
            </p:cNvPr>
            <p:cNvSpPr txBox="1"/>
            <p:nvPr/>
          </p:nvSpPr>
          <p:spPr>
            <a:xfrm>
              <a:off x="5127471" y="1763656"/>
              <a:ext cx="2952802" cy="830997"/>
            </a:xfrm>
            <a:prstGeom prst="rect">
              <a:avLst/>
            </a:prstGeom>
            <a:noFill/>
          </p:spPr>
          <p:txBody>
            <a:bodyPr wrap="square" rtlCol="0">
              <a:spAutoFit/>
            </a:bodyPr>
            <a:lstStyle/>
            <a:p>
              <a:r>
                <a:rPr lang="en-US" sz="2400" b="1">
                  <a:solidFill>
                    <a:schemeClr val="bg1"/>
                  </a:solidFill>
                </a:rPr>
                <a:t>Mapping to IET Program</a:t>
              </a:r>
            </a:p>
          </p:txBody>
        </p:sp>
      </p:grpSp>
      <p:pic>
        <p:nvPicPr>
          <p:cNvPr id="13" name="Picture 12">
            <a:extLst>
              <a:ext uri="{FF2B5EF4-FFF2-40B4-BE49-F238E27FC236}">
                <a16:creationId xmlns:a16="http://schemas.microsoft.com/office/drawing/2014/main" id="{A732B760-66E0-B2DA-51A3-77CE033C0E30}"/>
              </a:ext>
            </a:extLst>
          </p:cNvPr>
          <p:cNvPicPr>
            <a:picLocks noChangeAspect="1"/>
          </p:cNvPicPr>
          <p:nvPr/>
        </p:nvPicPr>
        <p:blipFill>
          <a:blip r:embed="rId6"/>
          <a:stretch>
            <a:fillRect/>
          </a:stretch>
        </p:blipFill>
        <p:spPr>
          <a:xfrm>
            <a:off x="4370935" y="1786270"/>
            <a:ext cx="3679633" cy="4383418"/>
          </a:xfrm>
          <a:prstGeom prst="rect">
            <a:avLst/>
          </a:prstGeom>
          <a:ln>
            <a:solidFill>
              <a:schemeClr val="accent3"/>
            </a:solidFill>
          </a:ln>
        </p:spPr>
      </p:pic>
      <p:pic>
        <p:nvPicPr>
          <p:cNvPr id="4" name="Google Shape;255;p36" descr="A picture containing text, clipart&#10;&#10;Description automatically generated">
            <a:extLst>
              <a:ext uri="{FF2B5EF4-FFF2-40B4-BE49-F238E27FC236}">
                <a16:creationId xmlns:a16="http://schemas.microsoft.com/office/drawing/2014/main" id="{D5D25F23-545B-FC22-7CA7-121065C0DFBB}"/>
              </a:ext>
            </a:extLst>
          </p:cNvPr>
          <p:cNvPicPr preferRelativeResize="0"/>
          <p:nvPr/>
        </p:nvPicPr>
        <p:blipFill>
          <a:blip r:embed="rId7">
            <a:alphaModFix/>
          </a:blip>
          <a:stretch>
            <a:fillRect/>
          </a:stretch>
        </p:blipFill>
        <p:spPr>
          <a:xfrm>
            <a:off x="10739940" y="6062822"/>
            <a:ext cx="1379163" cy="536127"/>
          </a:xfrm>
          <a:prstGeom prst="rect">
            <a:avLst/>
          </a:prstGeom>
          <a:noFill/>
          <a:ln>
            <a:noFill/>
          </a:ln>
        </p:spPr>
      </p:pic>
      <p:pic>
        <p:nvPicPr>
          <p:cNvPr id="14" name="Picture 9">
            <a:extLst>
              <a:ext uri="{FF2B5EF4-FFF2-40B4-BE49-F238E27FC236}">
                <a16:creationId xmlns:a16="http://schemas.microsoft.com/office/drawing/2014/main" id="{A9821339-B678-F189-7463-87C27A8C7EAA}"/>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197215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88789" y="212883"/>
            <a:ext cx="8828314" cy="1016298"/>
          </a:xfrm>
        </p:spPr>
        <p:txBody>
          <a:bodyPr vert="horz" lIns="91440" tIns="45720" rIns="91440" bIns="45720" rtlCol="0" anchor="t">
            <a:noAutofit/>
          </a:bodyPr>
          <a:lstStyle/>
          <a:p>
            <a:pPr marL="0" indent="0">
              <a:lnSpc>
                <a:spcPts val="3600"/>
              </a:lnSpc>
              <a:buNone/>
            </a:pPr>
            <a:r>
              <a:rPr lang="en-US" sz="4400" dirty="0">
                <a:solidFill>
                  <a:srgbClr val="00005F"/>
                </a:solidFill>
                <a:latin typeface="+mj-lt"/>
              </a:rPr>
              <a:t>Develop and Implement: Standards Review = SSLO</a:t>
            </a:r>
            <a:endParaRPr lang="en-US" sz="4400" dirty="0">
              <a:solidFill>
                <a:srgbClr val="00005F"/>
              </a:solidFill>
              <a:latin typeface="Franklin Gothic Medium"/>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D5D25F23-545B-FC22-7CA7-121065C0DFBB}"/>
              </a:ext>
            </a:extLst>
          </p:cNvPr>
          <p:cNvPicPr preferRelativeResize="0"/>
          <p:nvPr/>
        </p:nvPicPr>
        <p:blipFill>
          <a:blip r:embed="rId6">
            <a:alphaModFix/>
          </a:blip>
          <a:stretch>
            <a:fillRect/>
          </a:stretch>
        </p:blipFill>
        <p:spPr>
          <a:xfrm>
            <a:off x="10739940" y="6062822"/>
            <a:ext cx="1379163" cy="536127"/>
          </a:xfrm>
          <a:prstGeom prst="rect">
            <a:avLst/>
          </a:prstGeom>
          <a:noFill/>
          <a:ln>
            <a:noFill/>
          </a:ln>
        </p:spPr>
      </p:pic>
      <p:pic>
        <p:nvPicPr>
          <p:cNvPr id="14" name="Picture 13" descr="Venn diagram with three overlapping circles labeled Adult Education and Literacy Activities, Workforce Training Activities, and Workforce Preparation Activities. The center, where all three circles intersect, is labeled S S L O. ">
            <a:extLst>
              <a:ext uri="{FF2B5EF4-FFF2-40B4-BE49-F238E27FC236}">
                <a16:creationId xmlns:a16="http://schemas.microsoft.com/office/drawing/2014/main" id="{570405E3-E18A-4123-C39C-6412D56762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15077" y="1406683"/>
            <a:ext cx="5389471" cy="5356219"/>
          </a:xfrm>
          <a:prstGeom prst="rect">
            <a:avLst/>
          </a:prstGeom>
        </p:spPr>
      </p:pic>
      <p:sp>
        <p:nvSpPr>
          <p:cNvPr id="17" name="Rectangle 16">
            <a:extLst>
              <a:ext uri="{FF2B5EF4-FFF2-40B4-BE49-F238E27FC236}">
                <a16:creationId xmlns:a16="http://schemas.microsoft.com/office/drawing/2014/main" id="{1D0FDB31-1881-315A-AE95-5FD24BE540D4}"/>
              </a:ext>
            </a:extLst>
          </p:cNvPr>
          <p:cNvSpPr/>
          <p:nvPr/>
        </p:nvSpPr>
        <p:spPr>
          <a:xfrm>
            <a:off x="10420141" y="4762919"/>
            <a:ext cx="1525425" cy="442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Example: OJL</a:t>
            </a:r>
          </a:p>
        </p:txBody>
      </p:sp>
      <p:sp>
        <p:nvSpPr>
          <p:cNvPr id="19" name="Text Placeholder 3">
            <a:extLst>
              <a:ext uri="{FF2B5EF4-FFF2-40B4-BE49-F238E27FC236}">
                <a16:creationId xmlns:a16="http://schemas.microsoft.com/office/drawing/2014/main" id="{C18117CB-EA60-78CB-0827-CD7267007914}"/>
              </a:ext>
            </a:extLst>
          </p:cNvPr>
          <p:cNvSpPr txBox="1">
            <a:spLocks/>
          </p:cNvSpPr>
          <p:nvPr/>
        </p:nvSpPr>
        <p:spPr>
          <a:xfrm>
            <a:off x="995364" y="1955788"/>
            <a:ext cx="6549245" cy="418891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ea typeface="Verdana" panose="020B0604030504040204" pitchFamily="34" charset="0"/>
              </a:rPr>
              <a:t>An IET program has a single </a:t>
            </a:r>
            <a:r>
              <a:rPr lang="en-US" sz="2200" b="1">
                <a:ea typeface="Verdana" panose="020B0604030504040204" pitchFamily="34" charset="0"/>
              </a:rPr>
              <a:t>set</a:t>
            </a:r>
            <a:r>
              <a:rPr lang="en-US" sz="2200">
                <a:ea typeface="Verdana" panose="020B0604030504040204" pitchFamily="34" charset="0"/>
              </a:rPr>
              <a:t> of learning objectives that identifies the specific:</a:t>
            </a:r>
          </a:p>
          <a:p>
            <a:pPr marL="630238" indent="-287338">
              <a:buFont typeface="Wingdings" panose="05000000000000000000" pitchFamily="2" charset="2"/>
              <a:buChar char="§"/>
            </a:pPr>
            <a:r>
              <a:rPr lang="en-US" sz="2200">
                <a:ea typeface="Verdana" panose="020B0604030504040204" pitchFamily="34" charset="0"/>
              </a:rPr>
              <a:t>Adult education content</a:t>
            </a:r>
          </a:p>
          <a:p>
            <a:pPr marL="630238" indent="-287338">
              <a:buFont typeface="Wingdings" panose="05000000000000000000" pitchFamily="2" charset="2"/>
              <a:buChar char="§"/>
            </a:pPr>
            <a:r>
              <a:rPr lang="en-US" sz="2200">
                <a:ea typeface="Verdana" panose="020B0604030504040204" pitchFamily="34" charset="0"/>
              </a:rPr>
              <a:t>Workforce preparation activities</a:t>
            </a:r>
          </a:p>
          <a:p>
            <a:pPr marL="630238" indent="-287338">
              <a:buFont typeface="Wingdings" panose="05000000000000000000" pitchFamily="2" charset="2"/>
              <a:buChar char="§"/>
            </a:pPr>
            <a:r>
              <a:rPr lang="en-US" sz="2200">
                <a:ea typeface="Verdana" panose="020B0604030504040204" pitchFamily="34" charset="0"/>
              </a:rPr>
              <a:t>Workforce training (RA program) competencies</a:t>
            </a:r>
          </a:p>
          <a:p>
            <a:r>
              <a:rPr lang="en-US" sz="2200">
                <a:ea typeface="Verdana" panose="020B0604030504040204" pitchFamily="34" charset="0"/>
              </a:rPr>
              <a:t>Program activities are organized to function cooperatively.</a:t>
            </a:r>
          </a:p>
          <a:p>
            <a:r>
              <a:rPr lang="en-US" sz="2200">
                <a:ea typeface="Verdana" panose="020B0604030504040204" pitchFamily="34" charset="0"/>
              </a:rPr>
              <a:t>Together, the individual integrated learning objectives become the single </a:t>
            </a:r>
            <a:r>
              <a:rPr lang="en-US" sz="2200" b="1">
                <a:ea typeface="Verdana" panose="020B0604030504040204" pitchFamily="34" charset="0"/>
              </a:rPr>
              <a:t>set</a:t>
            </a:r>
            <a:r>
              <a:rPr lang="en-US" sz="2200">
                <a:ea typeface="Verdana" panose="020B0604030504040204" pitchFamily="34" charset="0"/>
              </a:rPr>
              <a:t> of learning objectives for the IET / pre-apprenticeship program.</a:t>
            </a:r>
          </a:p>
          <a:p>
            <a:endParaRPr lang="en-US" sz="2200"/>
          </a:p>
        </p:txBody>
      </p:sp>
      <p:pic>
        <p:nvPicPr>
          <p:cNvPr id="5" name="Picture 9">
            <a:extLst>
              <a:ext uri="{FF2B5EF4-FFF2-40B4-BE49-F238E27FC236}">
                <a16:creationId xmlns:a16="http://schemas.microsoft.com/office/drawing/2014/main" id="{9C3475A9-DA71-B5A9-9965-D762F44EED16}"/>
              </a:ext>
            </a:extLst>
          </p:cNvPr>
          <p:cNvPicPr>
            <a:picLocks noChangeAspect="1"/>
          </p:cNvPicPr>
          <p:nvPr/>
        </p:nvPicPr>
        <p:blipFill>
          <a:blip r:embed="rId12"/>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266364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BC631E1-7D1D-4532-9BE0-04603B22116C}"/>
              </a:ext>
              <a:ext uri="{C183D7F6-B498-43B3-948B-1728B52AA6E4}">
                <adec:decorative xmlns:adec="http://schemas.microsoft.com/office/drawing/2017/decorative" val="0"/>
              </a:ext>
            </a:extLst>
          </p:cNvPr>
          <p:cNvSpPr>
            <a:spLocks noGrp="1"/>
          </p:cNvSpPr>
          <p:nvPr>
            <p:ph type="title"/>
          </p:nvPr>
        </p:nvSpPr>
        <p:spPr>
          <a:xfrm>
            <a:off x="87085" y="1110795"/>
            <a:ext cx="2931687" cy="3035319"/>
          </a:xfrm>
        </p:spPr>
        <p:txBody>
          <a:bodyPr>
            <a:noAutofit/>
          </a:bodyPr>
          <a:lstStyle/>
          <a:p>
            <a:r>
              <a:rPr kumimoji="0" lang="en-US" b="0" i="0" u="none" strike="noStrike" kern="1200" cap="none" spc="0" normalizeH="0" baseline="0" noProof="0">
                <a:ln>
                  <a:noFill/>
                </a:ln>
                <a:solidFill>
                  <a:schemeClr val="bg1"/>
                </a:solidFill>
                <a:effectLst/>
                <a:uLnTx/>
                <a:uFillTx/>
                <a:latin typeface="+mj-lt"/>
                <a:ea typeface="Verdana" panose="020B0604030504040204" pitchFamily="34" charset="0"/>
                <a:cs typeface="Arial" panose="020B0604020202020204" pitchFamily="34" charset="0"/>
              </a:rPr>
              <a:t>Example of a  Completed SSLO Template </a:t>
            </a:r>
            <a:endParaRPr lang="en-US">
              <a:latin typeface="+mj-lt"/>
            </a:endParaRPr>
          </a:p>
        </p:txBody>
      </p:sp>
      <p:sp>
        <p:nvSpPr>
          <p:cNvPr id="9" name="Rectangle 8">
            <a:extLst>
              <a:ext uri="{FF2B5EF4-FFF2-40B4-BE49-F238E27FC236}">
                <a16:creationId xmlns:a16="http://schemas.microsoft.com/office/drawing/2014/main" id="{BD4A6105-BA4A-403C-A604-95BADF7FE013}"/>
              </a:ext>
              <a:ext uri="{C183D7F6-B498-43B3-948B-1728B52AA6E4}">
                <adec:decorative xmlns:adec="http://schemas.microsoft.com/office/drawing/2017/decorative" val="1"/>
              </a:ext>
            </a:extLst>
          </p:cNvPr>
          <p:cNvSpPr/>
          <p:nvPr/>
        </p:nvSpPr>
        <p:spPr>
          <a:xfrm>
            <a:off x="4853376" y="76061"/>
            <a:ext cx="5489140" cy="64921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ET Planning Tool. A sample completed Single Set of Learning Objectives Template with four integrated learning objectives making up the set and associated workforce training skills and competencies, adult education content standards, adult education literacy skills and competencies, and workforce preparation skills and competencies for three sample units of instruction.">
            <a:extLst>
              <a:ext uri="{FF2B5EF4-FFF2-40B4-BE49-F238E27FC236}">
                <a16:creationId xmlns:a16="http://schemas.microsoft.com/office/drawing/2014/main" id="{A334F7AD-1522-4310-A112-2C2AF71C547A}"/>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933" y="76062"/>
            <a:ext cx="5511392" cy="6492129"/>
          </a:xfrm>
          <a:prstGeom prst="rect">
            <a:avLst/>
          </a:prstGeom>
          <a:ln>
            <a:solidFill>
              <a:schemeClr val="accent3"/>
            </a:solidFill>
          </a:ln>
        </p:spPr>
      </p:pic>
      <p:sp>
        <p:nvSpPr>
          <p:cNvPr id="10" name="Footer Placeholder 1">
            <a:extLst>
              <a:ext uri="{FF2B5EF4-FFF2-40B4-BE49-F238E27FC236}">
                <a16:creationId xmlns:a16="http://schemas.microsoft.com/office/drawing/2014/main" id="{8D303C0E-1C10-4569-904B-8CDDCF370FA2}"/>
              </a:ext>
            </a:extLst>
          </p:cNvPr>
          <p:cNvSpPr txBox="1">
            <a:spLocks/>
          </p:cNvSpPr>
          <p:nvPr/>
        </p:nvSpPr>
        <p:spPr>
          <a:xfrm>
            <a:off x="0" y="6568191"/>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solidFill>
                <a:schemeClr val="bg1"/>
              </a:solidFill>
            </a:endParaRPr>
          </a:p>
        </p:txBody>
      </p:sp>
      <p:sp>
        <p:nvSpPr>
          <p:cNvPr id="11" name="Slide Number Placeholder 2">
            <a:extLst>
              <a:ext uri="{FF2B5EF4-FFF2-40B4-BE49-F238E27FC236}">
                <a16:creationId xmlns:a16="http://schemas.microsoft.com/office/drawing/2014/main" id="{03CE96E0-C66C-4820-A623-B3A7045FDF28}"/>
              </a:ext>
            </a:extLst>
          </p:cNvPr>
          <p:cNvSpPr txBox="1">
            <a:spLocks/>
          </p:cNvSpPr>
          <p:nvPr/>
        </p:nvSpPr>
        <p:spPr>
          <a:xfrm>
            <a:off x="9448800" y="6568191"/>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pic>
        <p:nvPicPr>
          <p:cNvPr id="2" name="Google Shape;255;p36" descr="A picture containing text, clipart&#10;&#10;Description automatically generated">
            <a:extLst>
              <a:ext uri="{FF2B5EF4-FFF2-40B4-BE49-F238E27FC236}">
                <a16:creationId xmlns:a16="http://schemas.microsoft.com/office/drawing/2014/main" id="{CF9EB03D-328A-5012-D9A6-79E145A7A13B}"/>
              </a:ext>
            </a:extLst>
          </p:cNvPr>
          <p:cNvPicPr preferRelativeResize="0"/>
          <p:nvPr/>
        </p:nvPicPr>
        <p:blipFill>
          <a:blip r:embed="rId5">
            <a:alphaModFix/>
          </a:blip>
          <a:stretch>
            <a:fillRect/>
          </a:stretch>
        </p:blipFill>
        <p:spPr>
          <a:xfrm>
            <a:off x="10554188" y="5951908"/>
            <a:ext cx="1442949" cy="616282"/>
          </a:xfrm>
          <a:prstGeom prst="rect">
            <a:avLst/>
          </a:prstGeom>
          <a:noFill/>
          <a:ln>
            <a:noFill/>
          </a:ln>
        </p:spPr>
      </p:pic>
    </p:spTree>
    <p:custDataLst>
      <p:tags r:id="rId1"/>
    </p:custDataLst>
    <p:extLst>
      <p:ext uri="{BB962C8B-B14F-4D97-AF65-F5344CB8AC3E}">
        <p14:creationId xmlns:p14="http://schemas.microsoft.com/office/powerpoint/2010/main" val="128433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045E46D-1F04-4107-BECA-FC2F92C1810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00A33B9-34A1-455E-95A5-8436680733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a:latin typeface="Franklin Gothic Medium" panose="020B0603020102020204" pitchFamily="34" charset="0"/>
              <a:ea typeface="+mj-ea"/>
              <a:cs typeface="+mj-cs"/>
              <a:sym typeface="Franklin Gothic Medium" panose="020B0603020102020204" pitchFamily="34" charset="0"/>
            </a:endParaRPr>
          </a:p>
        </p:txBody>
      </p: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309258" y="1660123"/>
            <a:ext cx="8240485" cy="4600263"/>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
              </a:spcAft>
              <a:buNone/>
            </a:pPr>
            <a:r>
              <a:rPr lang="en-US" b="1">
                <a:latin typeface="Franklin Gothic Book"/>
                <a:ea typeface="Lato"/>
                <a:cs typeface="Lato"/>
                <a:sym typeface="Lato"/>
              </a:rPr>
              <a:t>Mission: Scale partnerships</a:t>
            </a:r>
            <a:r>
              <a:rPr lang="en-US">
                <a:latin typeface="Franklin Gothic Book"/>
                <a:ea typeface="Lato"/>
                <a:cs typeface="Lato"/>
                <a:sym typeface="Lato"/>
              </a:rPr>
              <a:t> to </a:t>
            </a:r>
            <a:r>
              <a:rPr lang="en-US">
                <a:ea typeface="+mn-lt"/>
                <a:cs typeface="+mn-lt"/>
                <a:sym typeface="Lato"/>
              </a:rPr>
              <a:t>accelerate adoption of Registered Apprenticeship (RA) and </a:t>
            </a:r>
            <a:r>
              <a:rPr lang="en-US" b="1">
                <a:ea typeface="+mn-lt"/>
                <a:cs typeface="+mn-lt"/>
                <a:sym typeface="Lato"/>
              </a:rPr>
              <a:t>improve RA </a:t>
            </a:r>
            <a:r>
              <a:rPr lang="en-US" b="1">
                <a:latin typeface="Franklin Gothic Book"/>
                <a:ea typeface="Lato"/>
                <a:cs typeface="Lato"/>
                <a:sym typeface="Lato"/>
              </a:rPr>
              <a:t>alignment</a:t>
            </a:r>
            <a:r>
              <a:rPr lang="en-US">
                <a:latin typeface="Franklin Gothic Book"/>
                <a:ea typeface="Lato"/>
                <a:cs typeface="Lato"/>
                <a:sym typeface="Lato"/>
              </a:rPr>
              <a:t> with the nation's workforce and education systems. </a:t>
            </a:r>
            <a:endParaRPr lang="en-US">
              <a:latin typeface="Franklin Gothic Book"/>
              <a:ea typeface="Lato"/>
              <a:cs typeface="Lato"/>
            </a:endParaRPr>
          </a:p>
          <a:p>
            <a:pPr marL="0" indent="0">
              <a:buNone/>
            </a:pPr>
            <a:endParaRPr lang="en-US" sz="3200">
              <a:latin typeface="Franklin Gothic Book"/>
              <a:ea typeface="Lato"/>
              <a:cs typeface="Lato"/>
            </a:endParaRPr>
          </a:p>
          <a:p>
            <a:pPr marL="0" indent="0">
              <a:buFontTx/>
              <a:buNone/>
            </a:pPr>
            <a:endParaRPr lang="en-US" sz="3200">
              <a:solidFill>
                <a:schemeClr val="tx2"/>
              </a:solidFill>
              <a:latin typeface="Franklin Gothic Book"/>
              <a:cs typeface="Arial"/>
            </a:endParaRPr>
          </a:p>
        </p:txBody>
      </p:sp>
      <p:cxnSp>
        <p:nvCxnSpPr>
          <p:cNvPr id="8" name="Straight Connector 7">
            <a:extLst>
              <a:ext uri="{FF2B5EF4-FFF2-40B4-BE49-F238E27FC236}">
                <a16:creationId xmlns:a16="http://schemas.microsoft.com/office/drawing/2014/main" id="{FC526A02-A0BD-4E1D-868E-E5C7EE76A662}"/>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64B63CD1-42FA-447F-93CF-26EB3DBC5AA6}"/>
              </a:ext>
            </a:extLst>
          </p:cNvPr>
          <p:cNvSpPr txBox="1">
            <a:spLocks/>
          </p:cNvSpPr>
          <p:nvPr/>
        </p:nvSpPr>
        <p:spPr>
          <a:xfrm>
            <a:off x="3178629" y="255140"/>
            <a:ext cx="8523514" cy="151722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00"/>
              </a:lnSpc>
            </a:pPr>
            <a:r>
              <a:rPr lang="en-US" sz="4400">
                <a:solidFill>
                  <a:srgbClr val="00005F"/>
                </a:solidFill>
              </a:rPr>
              <a:t>US Department of Labor (DOL) Center of Excellence</a:t>
            </a:r>
            <a:endParaRPr lang="en-US"/>
          </a:p>
        </p:txBody>
      </p:sp>
      <p:pic>
        <p:nvPicPr>
          <p:cNvPr id="5" name="Graphic 4" descr="Bullseye with solid fill">
            <a:extLst>
              <a:ext uri="{FF2B5EF4-FFF2-40B4-BE49-F238E27FC236}">
                <a16:creationId xmlns:a16="http://schemas.microsoft.com/office/drawing/2014/main" id="{A4E9DC1C-BD6C-4C42-993C-AB19946FA7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9085" y="213560"/>
            <a:ext cx="1382486" cy="1382486"/>
          </a:xfrm>
          <a:prstGeom prst="rect">
            <a:avLst/>
          </a:prstGeom>
        </p:spPr>
      </p:pic>
      <p:pic>
        <p:nvPicPr>
          <p:cNvPr id="13" name="Google Shape;255;p36">
            <a:extLst>
              <a:ext uri="{FF2B5EF4-FFF2-40B4-BE49-F238E27FC236}">
                <a16:creationId xmlns:a16="http://schemas.microsoft.com/office/drawing/2014/main" id="{E68DE04D-F1B3-4336-8F31-9910605CEF70}"/>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24529EBF-67C7-1A72-AE01-B00C42E292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5499" y="2507587"/>
            <a:ext cx="1853876" cy="1844048"/>
          </a:xfrm>
          <a:prstGeom prst="rect">
            <a:avLst/>
          </a:prstGeom>
        </p:spPr>
      </p:pic>
      <p:pic>
        <p:nvPicPr>
          <p:cNvPr id="4" name="Picture 3" descr="Logo&#10;&#10;Description automatically generated">
            <a:extLst>
              <a:ext uri="{FF2B5EF4-FFF2-40B4-BE49-F238E27FC236}">
                <a16:creationId xmlns:a16="http://schemas.microsoft.com/office/drawing/2014/main" id="{5A7E3B7A-ACC8-C82A-F44C-4A0E3E8B9857}"/>
              </a:ext>
            </a:extLst>
          </p:cNvPr>
          <p:cNvPicPr>
            <a:picLocks noChangeAspect="1"/>
          </p:cNvPicPr>
          <p:nvPr/>
        </p:nvPicPr>
        <p:blipFill>
          <a:blip r:embed="rId16"/>
          <a:stretch>
            <a:fillRect/>
          </a:stretch>
        </p:blipFill>
        <p:spPr>
          <a:xfrm>
            <a:off x="902244" y="6110306"/>
            <a:ext cx="1062600" cy="397731"/>
          </a:xfrm>
          <a:prstGeom prst="rect">
            <a:avLst/>
          </a:prstGeom>
        </p:spPr>
      </p:pic>
      <p:pic>
        <p:nvPicPr>
          <p:cNvPr id="6" name="Picture 7" descr="A picture containing text, sign, outdoor&#10;&#10;Description automatically generated">
            <a:extLst>
              <a:ext uri="{FF2B5EF4-FFF2-40B4-BE49-F238E27FC236}">
                <a16:creationId xmlns:a16="http://schemas.microsoft.com/office/drawing/2014/main" id="{7E78505F-70D8-E983-C7AF-DB021E479133}"/>
              </a:ext>
            </a:extLst>
          </p:cNvPr>
          <p:cNvPicPr>
            <a:picLocks noChangeAspect="1"/>
          </p:cNvPicPr>
          <p:nvPr/>
        </p:nvPicPr>
        <p:blipFill>
          <a:blip r:embed="rId17"/>
          <a:stretch>
            <a:fillRect/>
          </a:stretch>
        </p:blipFill>
        <p:spPr>
          <a:xfrm>
            <a:off x="5470604" y="6095915"/>
            <a:ext cx="1597083" cy="386728"/>
          </a:xfrm>
          <a:prstGeom prst="rect">
            <a:avLst/>
          </a:prstGeom>
        </p:spPr>
      </p:pic>
      <p:pic>
        <p:nvPicPr>
          <p:cNvPr id="11" name="Picture 8">
            <a:extLst>
              <a:ext uri="{FF2B5EF4-FFF2-40B4-BE49-F238E27FC236}">
                <a16:creationId xmlns:a16="http://schemas.microsoft.com/office/drawing/2014/main" id="{0A7C704E-8F1B-7F24-A686-C9F4C0B99CBC}"/>
              </a:ext>
            </a:extLst>
          </p:cNvPr>
          <p:cNvPicPr>
            <a:picLocks noChangeAspect="1"/>
          </p:cNvPicPr>
          <p:nvPr/>
        </p:nvPicPr>
        <p:blipFill>
          <a:blip r:embed="rId18"/>
          <a:stretch>
            <a:fillRect/>
          </a:stretch>
        </p:blipFill>
        <p:spPr>
          <a:xfrm>
            <a:off x="3994961" y="6198299"/>
            <a:ext cx="1315940" cy="284344"/>
          </a:xfrm>
          <a:prstGeom prst="rect">
            <a:avLst/>
          </a:prstGeom>
        </p:spPr>
      </p:pic>
      <p:pic>
        <p:nvPicPr>
          <p:cNvPr id="12" name="Picture 9" descr="A picture containing text, sign, clipart&#10;&#10;Description automatically generated">
            <a:extLst>
              <a:ext uri="{FF2B5EF4-FFF2-40B4-BE49-F238E27FC236}">
                <a16:creationId xmlns:a16="http://schemas.microsoft.com/office/drawing/2014/main" id="{F30A8A0F-E8B0-FDF7-263E-FD8D3D01D257}"/>
              </a:ext>
            </a:extLst>
          </p:cNvPr>
          <p:cNvPicPr>
            <a:picLocks noChangeAspect="1"/>
          </p:cNvPicPr>
          <p:nvPr/>
        </p:nvPicPr>
        <p:blipFill>
          <a:blip r:embed="rId19"/>
          <a:stretch>
            <a:fillRect/>
          </a:stretch>
        </p:blipFill>
        <p:spPr>
          <a:xfrm>
            <a:off x="2284249" y="6146245"/>
            <a:ext cx="1551009" cy="336398"/>
          </a:xfrm>
          <a:prstGeom prst="rect">
            <a:avLst/>
          </a:prstGeom>
        </p:spPr>
      </p:pic>
      <p:pic>
        <p:nvPicPr>
          <p:cNvPr id="14" name="Picture 10">
            <a:extLst>
              <a:ext uri="{FF2B5EF4-FFF2-40B4-BE49-F238E27FC236}">
                <a16:creationId xmlns:a16="http://schemas.microsoft.com/office/drawing/2014/main" id="{EB596F6F-6F46-6734-F2FA-D212D7408BFD}"/>
              </a:ext>
            </a:extLst>
          </p:cNvPr>
          <p:cNvPicPr>
            <a:picLocks noChangeAspect="1"/>
          </p:cNvPicPr>
          <p:nvPr/>
        </p:nvPicPr>
        <p:blipFill>
          <a:blip r:embed="rId20"/>
          <a:stretch>
            <a:fillRect/>
          </a:stretch>
        </p:blipFill>
        <p:spPr>
          <a:xfrm>
            <a:off x="7227390" y="6099097"/>
            <a:ext cx="3061829" cy="383546"/>
          </a:xfrm>
          <a:prstGeom prst="rect">
            <a:avLst/>
          </a:prstGeom>
        </p:spPr>
      </p:pic>
    </p:spTree>
    <p:custDataLst>
      <p:tags r:id="rId1"/>
    </p:custDataLst>
    <p:extLst>
      <p:ext uri="{BB962C8B-B14F-4D97-AF65-F5344CB8AC3E}">
        <p14:creationId xmlns:p14="http://schemas.microsoft.com/office/powerpoint/2010/main" val="304751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490136"/>
            <a:ext cx="8828314" cy="1196423"/>
          </a:xfrm>
        </p:spPr>
        <p:txBody>
          <a:bodyPr vert="horz" lIns="91440" tIns="45720" rIns="91440" bIns="45720" rtlCol="0" anchor="t">
            <a:noAutofit/>
          </a:bodyPr>
          <a:lstStyle/>
          <a:p>
            <a:pPr marL="0" indent="0">
              <a:lnSpc>
                <a:spcPts val="3600"/>
              </a:lnSpc>
              <a:buNone/>
            </a:pPr>
            <a:r>
              <a:rPr lang="en-US" sz="4400" dirty="0">
                <a:solidFill>
                  <a:srgbClr val="00005F"/>
                </a:solidFill>
                <a:latin typeface="+mj-lt"/>
              </a:rPr>
              <a:t>Develop and Implement: On the Job Learning = Workforce Training</a:t>
            </a:r>
            <a:endParaRPr lang="en-US" dirty="0"/>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pic>
        <p:nvPicPr>
          <p:cNvPr id="12" name="Picture 11">
            <a:extLst>
              <a:ext uri="{FF2B5EF4-FFF2-40B4-BE49-F238E27FC236}">
                <a16:creationId xmlns:a16="http://schemas.microsoft.com/office/drawing/2014/main" id="{42590E02-8A10-3FE7-48A8-2F6939704600}"/>
              </a:ext>
            </a:extLst>
          </p:cNvPr>
          <p:cNvPicPr>
            <a:picLocks noChangeAspect="1"/>
          </p:cNvPicPr>
          <p:nvPr/>
        </p:nvPicPr>
        <p:blipFill>
          <a:blip r:embed="rId6"/>
          <a:stretch>
            <a:fillRect/>
          </a:stretch>
        </p:blipFill>
        <p:spPr>
          <a:xfrm>
            <a:off x="3178629" y="1444500"/>
            <a:ext cx="4059270" cy="5093115"/>
          </a:xfrm>
          <a:prstGeom prst="rect">
            <a:avLst/>
          </a:prstGeom>
          <a:ln>
            <a:solidFill>
              <a:schemeClr val="accent3"/>
            </a:solidFill>
          </a:ln>
        </p:spPr>
      </p:pic>
      <p:pic>
        <p:nvPicPr>
          <p:cNvPr id="17" name="Picture 16">
            <a:extLst>
              <a:ext uri="{FF2B5EF4-FFF2-40B4-BE49-F238E27FC236}">
                <a16:creationId xmlns:a16="http://schemas.microsoft.com/office/drawing/2014/main" id="{8BAA775D-349F-71A4-77A9-B8A0058A750D}"/>
              </a:ext>
            </a:extLst>
          </p:cNvPr>
          <p:cNvPicPr>
            <a:picLocks noChangeAspect="1"/>
          </p:cNvPicPr>
          <p:nvPr/>
        </p:nvPicPr>
        <p:blipFill>
          <a:blip r:embed="rId7"/>
          <a:stretch>
            <a:fillRect/>
          </a:stretch>
        </p:blipFill>
        <p:spPr>
          <a:xfrm>
            <a:off x="7435533" y="1444499"/>
            <a:ext cx="3848908" cy="5140488"/>
          </a:xfrm>
          <a:prstGeom prst="rect">
            <a:avLst/>
          </a:prstGeom>
          <a:ln>
            <a:solidFill>
              <a:schemeClr val="accent3"/>
            </a:solidFill>
          </a:ln>
        </p:spPr>
      </p:pic>
      <p:sp>
        <p:nvSpPr>
          <p:cNvPr id="18" name="TextBox 17">
            <a:extLst>
              <a:ext uri="{FF2B5EF4-FFF2-40B4-BE49-F238E27FC236}">
                <a16:creationId xmlns:a16="http://schemas.microsoft.com/office/drawing/2014/main" id="{5E156AA4-26E9-8734-A2C6-B2F5D9D117A4}"/>
              </a:ext>
            </a:extLst>
          </p:cNvPr>
          <p:cNvSpPr txBox="1"/>
          <p:nvPr/>
        </p:nvSpPr>
        <p:spPr>
          <a:xfrm>
            <a:off x="445093" y="2141311"/>
            <a:ext cx="2733536" cy="2862322"/>
          </a:xfrm>
          <a:prstGeom prst="rect">
            <a:avLst/>
          </a:prstGeom>
          <a:noFill/>
        </p:spPr>
        <p:txBody>
          <a:bodyPr wrap="square" rtlCol="0">
            <a:spAutoFit/>
          </a:bodyPr>
          <a:lstStyle/>
          <a:p>
            <a:r>
              <a:rPr lang="en-US" b="1" dirty="0"/>
              <a:t>All RAPs have Work Process (OJL) Outlines</a:t>
            </a:r>
          </a:p>
          <a:p>
            <a:pPr marL="285750" indent="-285750">
              <a:buFont typeface="Arial" panose="020B0604020202020204" pitchFamily="34" charset="0"/>
              <a:buChar char="•"/>
            </a:pPr>
            <a:r>
              <a:rPr lang="en-US" dirty="0"/>
              <a:t>Show model:</a:t>
            </a:r>
          </a:p>
          <a:p>
            <a:pPr marL="742950" lvl="1" indent="-285750">
              <a:buFont typeface="Arial" panose="020B0604020202020204" pitchFamily="34" charset="0"/>
              <a:buChar char="•"/>
            </a:pPr>
            <a:r>
              <a:rPr lang="en-US" dirty="0"/>
              <a:t>Time-based</a:t>
            </a:r>
          </a:p>
          <a:p>
            <a:pPr marL="742950" lvl="1" indent="-285750">
              <a:buFont typeface="Arial" panose="020B0604020202020204" pitchFamily="34" charset="0"/>
              <a:buChar char="•"/>
            </a:pPr>
            <a:r>
              <a:rPr lang="en-US" dirty="0"/>
              <a:t>Hybrid</a:t>
            </a:r>
          </a:p>
          <a:p>
            <a:pPr marL="742950" lvl="1" indent="-285750">
              <a:buFont typeface="Arial" panose="020B0604020202020204" pitchFamily="34" charset="0"/>
              <a:buChar char="•"/>
            </a:pPr>
            <a:r>
              <a:rPr lang="en-US" dirty="0"/>
              <a:t>Competency-based</a:t>
            </a:r>
          </a:p>
          <a:p>
            <a:pPr marL="285750" indent="-285750">
              <a:buFont typeface="Arial" panose="020B0604020202020204" pitchFamily="34" charset="0"/>
              <a:buChar char="•"/>
            </a:pPr>
            <a:r>
              <a:rPr lang="en-US" dirty="0"/>
              <a:t>Show core skills required for RAP – can map to IET</a:t>
            </a:r>
          </a:p>
        </p:txBody>
      </p:sp>
      <p:pic>
        <p:nvPicPr>
          <p:cNvPr id="5" name="Picture 9">
            <a:extLst>
              <a:ext uri="{FF2B5EF4-FFF2-40B4-BE49-F238E27FC236}">
                <a16:creationId xmlns:a16="http://schemas.microsoft.com/office/drawing/2014/main" id="{24E6815B-1A47-CE74-0640-FCA322C4BDB3}"/>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65233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286937"/>
            <a:ext cx="8828314" cy="1016298"/>
          </a:xfrm>
        </p:spPr>
        <p:txBody>
          <a:bodyPr vert="horz" lIns="91440" tIns="45720" rIns="91440" bIns="45720" rtlCol="0" anchor="t">
            <a:noAutofit/>
          </a:bodyPr>
          <a:lstStyle/>
          <a:p>
            <a:pPr marL="0" indent="0">
              <a:lnSpc>
                <a:spcPts val="3600"/>
              </a:lnSpc>
              <a:buNone/>
            </a:pPr>
            <a:r>
              <a:rPr lang="en-US" sz="3600">
                <a:solidFill>
                  <a:srgbClr val="00005F"/>
                </a:solidFill>
                <a:latin typeface="+mj-lt"/>
              </a:rPr>
              <a:t>Develop and Implement: Credit for Previous Experience (CPE) &amp; Credit for Prior Learning (CPL)</a:t>
            </a:r>
            <a:endParaRPr lang="en-US" sz="3600">
              <a:highlight>
                <a:srgbClr val="FFFF00"/>
              </a:highlight>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sp>
        <p:nvSpPr>
          <p:cNvPr id="18" name="TextBox 17">
            <a:extLst>
              <a:ext uri="{FF2B5EF4-FFF2-40B4-BE49-F238E27FC236}">
                <a16:creationId xmlns:a16="http://schemas.microsoft.com/office/drawing/2014/main" id="{5E156AA4-26E9-8734-A2C6-B2F5D9D117A4}"/>
              </a:ext>
            </a:extLst>
          </p:cNvPr>
          <p:cNvSpPr txBox="1"/>
          <p:nvPr/>
        </p:nvSpPr>
        <p:spPr>
          <a:xfrm>
            <a:off x="355588" y="2106110"/>
            <a:ext cx="3394541" cy="3600986"/>
          </a:xfrm>
          <a:prstGeom prst="rect">
            <a:avLst/>
          </a:prstGeom>
          <a:noFill/>
        </p:spPr>
        <p:txBody>
          <a:bodyPr wrap="square" lIns="91440" tIns="45720" rIns="91440" bIns="45720" rtlCol="0" anchor="t">
            <a:spAutoFit/>
          </a:bodyPr>
          <a:lstStyle/>
          <a:p>
            <a:r>
              <a:rPr lang="en-US" sz="2400" b="1"/>
              <a:t>Reporting IET Pre-Apprenticeship Work through CPE/CPL to RAP Sponsor</a:t>
            </a:r>
          </a:p>
          <a:p>
            <a:pPr marL="285750" indent="-285750">
              <a:buFontTx/>
              <a:buChar char="-"/>
            </a:pPr>
            <a:r>
              <a:rPr lang="en-US" sz="2200"/>
              <a:t>Maximizes students’ pre-apprenticeship program time</a:t>
            </a:r>
          </a:p>
          <a:p>
            <a:pPr marL="285750" indent="-285750">
              <a:buFontTx/>
              <a:buChar char="-"/>
            </a:pPr>
            <a:r>
              <a:rPr lang="en-US" sz="2200"/>
              <a:t>Accelerates apprentice program completion timeframe</a:t>
            </a:r>
          </a:p>
        </p:txBody>
      </p:sp>
      <p:pic>
        <p:nvPicPr>
          <p:cNvPr id="5" name="Picture 4">
            <a:extLst>
              <a:ext uri="{FF2B5EF4-FFF2-40B4-BE49-F238E27FC236}">
                <a16:creationId xmlns:a16="http://schemas.microsoft.com/office/drawing/2014/main" id="{BE963F74-8C2F-7DD8-625B-770E4FE611BD}"/>
              </a:ext>
            </a:extLst>
          </p:cNvPr>
          <p:cNvPicPr>
            <a:picLocks noChangeAspect="1"/>
          </p:cNvPicPr>
          <p:nvPr/>
        </p:nvPicPr>
        <p:blipFill>
          <a:blip r:embed="rId6"/>
          <a:stretch>
            <a:fillRect/>
          </a:stretch>
        </p:blipFill>
        <p:spPr>
          <a:xfrm>
            <a:off x="4199478" y="1830943"/>
            <a:ext cx="7517646" cy="4490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9">
            <a:extLst>
              <a:ext uri="{FF2B5EF4-FFF2-40B4-BE49-F238E27FC236}">
                <a16:creationId xmlns:a16="http://schemas.microsoft.com/office/drawing/2014/main" id="{BBEAEE7E-1EC8-451E-A2B4-984A08ED2077}"/>
              </a:ext>
            </a:extLst>
          </p:cNvPr>
          <p:cNvPicPr>
            <a:picLocks noChangeAspect="1"/>
          </p:cNvPicPr>
          <p:nvPr/>
        </p:nvPicPr>
        <p:blipFill>
          <a:blip r:embed="rId7"/>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74954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476667" y="2412702"/>
            <a:ext cx="2437355" cy="1016298"/>
          </a:xfrm>
        </p:spPr>
        <p:txBody>
          <a:bodyPr vert="horz" lIns="91440" tIns="45720" rIns="91440" bIns="45720" rtlCol="0" anchor="t">
            <a:noAutofit/>
          </a:bodyPr>
          <a:lstStyle/>
          <a:p>
            <a:pPr marL="0" indent="0">
              <a:lnSpc>
                <a:spcPts val="3600"/>
              </a:lnSpc>
              <a:buNone/>
            </a:pPr>
            <a:r>
              <a:rPr lang="en-US" sz="4400">
                <a:solidFill>
                  <a:srgbClr val="00005F"/>
                </a:solidFill>
                <a:latin typeface="+mj-lt"/>
              </a:rPr>
              <a:t>Let’s get started!</a:t>
            </a:r>
          </a:p>
          <a:p>
            <a:pPr marL="0" indent="0">
              <a:lnSpc>
                <a:spcPts val="3600"/>
              </a:lnSpc>
              <a:buNone/>
            </a:pPr>
            <a:endParaRPr lang="en-US" sz="4400">
              <a:solidFill>
                <a:srgbClr val="00005F"/>
              </a:solidFill>
              <a:latin typeface="+mj-lt"/>
            </a:endParaRPr>
          </a:p>
          <a:p>
            <a:pPr marL="0" indent="0">
              <a:lnSpc>
                <a:spcPts val="3600"/>
              </a:lnSpc>
              <a:buNone/>
            </a:pPr>
            <a:endParaRPr lang="en-US" sz="3200"/>
          </a:p>
          <a:p>
            <a:pPr marL="0" indent="0">
              <a:lnSpc>
                <a:spcPts val="3600"/>
              </a:lnSpc>
              <a:buNone/>
            </a:pPr>
            <a:endParaRPr lang="en-US" sz="4400">
              <a:solidFill>
                <a:srgbClr val="00005F"/>
              </a:solidFill>
              <a:latin typeface="+mj-lt"/>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6" name="TextBox 15">
            <a:extLst>
              <a:ext uri="{FF2B5EF4-FFF2-40B4-BE49-F238E27FC236}">
                <a16:creationId xmlns:a16="http://schemas.microsoft.com/office/drawing/2014/main" id="{480C9BFA-88F3-4945-870A-A26B73BDE355}"/>
              </a:ext>
            </a:extLst>
          </p:cNvPr>
          <p:cNvSpPr txBox="1"/>
          <p:nvPr/>
        </p:nvSpPr>
        <p:spPr>
          <a:xfrm>
            <a:off x="1355270" y="2362199"/>
            <a:ext cx="4925785" cy="369332"/>
          </a:xfrm>
          <a:prstGeom prst="rect">
            <a:avLst/>
          </a:prstGeom>
          <a:noFill/>
        </p:spPr>
        <p:txBody>
          <a:bodyPr wrap="square" lIns="91440" tIns="45720" rIns="91440" bIns="45720" rtlCol="0" anchor="t">
            <a:spAutoFit/>
          </a:bodyPr>
          <a:lstStyle/>
          <a:p>
            <a:pPr marL="342900" indent="-342900" defTabSz="844550">
              <a:spcBef>
                <a:spcPct val="0"/>
              </a:spcBef>
              <a:spcAft>
                <a:spcPct val="35000"/>
              </a:spcAft>
              <a:buClr>
                <a:srgbClr val="00005F"/>
              </a:buClr>
              <a:buFont typeface="Wingdings" panose="05000000000000000000" pitchFamily="2" charset="2"/>
              <a:buChar char="§"/>
            </a:pPr>
            <a:endParaRPr lang="en-US">
              <a:solidFill>
                <a:srgbClr val="001134"/>
              </a:solidFill>
              <a:latin typeface="+mj-lt"/>
              <a:cs typeface="Calibri"/>
            </a:endParaRPr>
          </a:p>
        </p:txBody>
      </p:sp>
      <p:pic>
        <p:nvPicPr>
          <p:cNvPr id="8" name="Picture 7" descr="Qr code&#10;&#10;Description automatically generated">
            <a:extLst>
              <a:ext uri="{FF2B5EF4-FFF2-40B4-BE49-F238E27FC236}">
                <a16:creationId xmlns:a16="http://schemas.microsoft.com/office/drawing/2014/main" id="{3AC6B071-F912-6610-C91D-7030323F3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67" y="3776558"/>
            <a:ext cx="2438400" cy="2438400"/>
          </a:xfrm>
          <a:prstGeom prst="rect">
            <a:avLst/>
          </a:prstGeom>
        </p:spPr>
      </p:pic>
      <p:pic>
        <p:nvPicPr>
          <p:cNvPr id="14" name="Picture 13">
            <a:extLst>
              <a:ext uri="{FF2B5EF4-FFF2-40B4-BE49-F238E27FC236}">
                <a16:creationId xmlns:a16="http://schemas.microsoft.com/office/drawing/2014/main" id="{FB488D21-417E-CD15-808E-655A753E2FA7}"/>
              </a:ext>
            </a:extLst>
          </p:cNvPr>
          <p:cNvPicPr>
            <a:picLocks noChangeAspect="1"/>
          </p:cNvPicPr>
          <p:nvPr/>
        </p:nvPicPr>
        <p:blipFill>
          <a:blip r:embed="rId7"/>
          <a:stretch>
            <a:fillRect/>
          </a:stretch>
        </p:blipFill>
        <p:spPr>
          <a:xfrm>
            <a:off x="3353138" y="404446"/>
            <a:ext cx="8188426" cy="6049108"/>
          </a:xfrm>
          <a:prstGeom prst="rect">
            <a:avLst/>
          </a:prstGeom>
        </p:spPr>
      </p:pic>
    </p:spTree>
    <p:custDataLst>
      <p:tags r:id="rId1"/>
    </p:custDataLst>
    <p:extLst>
      <p:ext uri="{BB962C8B-B14F-4D97-AF65-F5344CB8AC3E}">
        <p14:creationId xmlns:p14="http://schemas.microsoft.com/office/powerpoint/2010/main" val="37369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body" sz="quarter" idx="4294967295"/>
          </p:nvPr>
        </p:nvSpPr>
        <p:spPr>
          <a:xfrm>
            <a:off x="3178629" y="385805"/>
            <a:ext cx="9013371" cy="1016298"/>
          </a:xfrm>
        </p:spPr>
        <p:txBody>
          <a:bodyPr vert="horz" lIns="91440" tIns="45720" rIns="91440" bIns="45720" rtlCol="0" anchor="t">
            <a:noAutofit/>
          </a:bodyPr>
          <a:lstStyle/>
          <a:p>
            <a:pPr marL="0" indent="0">
              <a:lnSpc>
                <a:spcPts val="3600"/>
              </a:lnSpc>
              <a:buNone/>
            </a:pPr>
            <a:r>
              <a:rPr lang="en-US" sz="4400">
                <a:solidFill>
                  <a:srgbClr val="00005F"/>
                </a:solidFill>
                <a:latin typeface="+mj-lt"/>
              </a:rPr>
              <a:t>Thank You and Resources</a:t>
            </a:r>
            <a:endParaRPr lang="en-US"/>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7" name="TextBox 6">
            <a:extLst>
              <a:ext uri="{FF2B5EF4-FFF2-40B4-BE49-F238E27FC236}">
                <a16:creationId xmlns:a16="http://schemas.microsoft.com/office/drawing/2014/main" id="{7A7F466C-A5BB-4D88-B064-D47683B8A31E}"/>
              </a:ext>
            </a:extLst>
          </p:cNvPr>
          <p:cNvSpPr txBox="1"/>
          <p:nvPr/>
        </p:nvSpPr>
        <p:spPr>
          <a:xfrm>
            <a:off x="2008416" y="2906485"/>
            <a:ext cx="3761014" cy="369332"/>
          </a:xfrm>
          <a:prstGeom prst="rect">
            <a:avLst/>
          </a:prstGeom>
          <a:noFill/>
        </p:spPr>
        <p:txBody>
          <a:bodyPr wrap="square" lIns="91440" tIns="45720" rIns="91440" bIns="45720" rtlCol="0" anchor="t">
            <a:spAutoFit/>
          </a:bodyPr>
          <a:lstStyle/>
          <a:p>
            <a:pPr marL="342900" lvl="0" indent="-342900" algn="l" defTabSz="844550">
              <a:lnSpc>
                <a:spcPct val="100000"/>
              </a:lnSpc>
              <a:spcBef>
                <a:spcPct val="0"/>
              </a:spcBef>
              <a:spcAft>
                <a:spcPct val="35000"/>
              </a:spcAft>
              <a:buClr>
                <a:srgbClr val="CCB733"/>
              </a:buClr>
              <a:buFont typeface="Wingdings" panose="05000000000000000000" pitchFamily="2" charset="2"/>
              <a:buChar char="§"/>
            </a:pPr>
            <a:endParaRPr lang="en-US" sz="1800" kern="1200">
              <a:solidFill>
                <a:srgbClr val="001134"/>
              </a:solidFill>
              <a:latin typeface="+mj-lt"/>
              <a:cs typeface="Calibri" panose="020F0502020204030204" pitchFamily="34" charset="0"/>
            </a:endParaRPr>
          </a:p>
        </p:txBody>
      </p:sp>
      <p:pic>
        <p:nvPicPr>
          <p:cNvPr id="2" name="Google Shape;255;p36" descr="A picture containing text, clipart&#10;&#10;Description automatically generated">
            <a:extLst>
              <a:ext uri="{FF2B5EF4-FFF2-40B4-BE49-F238E27FC236}">
                <a16:creationId xmlns:a16="http://schemas.microsoft.com/office/drawing/2014/main" id="{08C8A32D-9B63-C94E-EBE2-27D96C2AC854}"/>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15" name="TextBox 14">
            <a:extLst>
              <a:ext uri="{FF2B5EF4-FFF2-40B4-BE49-F238E27FC236}">
                <a16:creationId xmlns:a16="http://schemas.microsoft.com/office/drawing/2014/main" id="{CCC52309-5CA8-4427-98D5-D1042D311034}"/>
              </a:ext>
            </a:extLst>
          </p:cNvPr>
          <p:cNvSpPr txBox="1"/>
          <p:nvPr/>
        </p:nvSpPr>
        <p:spPr>
          <a:xfrm>
            <a:off x="1123288" y="3384548"/>
            <a:ext cx="3912243"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Katie Adams</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Chief Development Officer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err="1">
                <a:solidFill>
                  <a:srgbClr val="000000"/>
                </a:solidFill>
                <a:latin typeface="Franklin Gothic Medium" panose="020B0603020102020204"/>
                <a:ea typeface="Lato"/>
                <a:cs typeface="Lato"/>
                <a:hlinkClick r:id="rId7"/>
              </a:rPr>
              <a:t>katie.adams</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7"/>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sp>
        <p:nvSpPr>
          <p:cNvPr id="14" name="TextBox 13">
            <a:extLst>
              <a:ext uri="{FF2B5EF4-FFF2-40B4-BE49-F238E27FC236}">
                <a16:creationId xmlns:a16="http://schemas.microsoft.com/office/drawing/2014/main" id="{10873A1A-9F78-BE34-6CAF-7359A0A99487}"/>
              </a:ext>
            </a:extLst>
          </p:cNvPr>
          <p:cNvSpPr txBox="1"/>
          <p:nvPr/>
        </p:nvSpPr>
        <p:spPr>
          <a:xfrm>
            <a:off x="2053931" y="4671158"/>
            <a:ext cx="542145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Access Resources, Request TA: </a:t>
            </a:r>
            <a:endParaRPr lang="en-US" sz="2400" b="1"/>
          </a:p>
          <a:p>
            <a:pPr algn="ctr"/>
            <a:r>
              <a:rPr lang="en-US" sz="2400" b="1" dirty="0">
                <a:hlinkClick r:id="rId8"/>
              </a:rPr>
              <a:t>https://dolcoe.safalapps.com</a:t>
            </a:r>
            <a:endParaRPr lang="en-US" sz="2400" b="1"/>
          </a:p>
          <a:p>
            <a:endParaRPr lang="en-US" sz="2000"/>
          </a:p>
          <a:p>
            <a:pPr algn="ctr"/>
            <a:r>
              <a:rPr lang="en-US" sz="2400" b="1" dirty="0"/>
              <a:t>Scan to Become a Center Partner!</a:t>
            </a:r>
            <a:endParaRPr lang="en-US" sz="2000" dirty="0"/>
          </a:p>
        </p:txBody>
      </p:sp>
      <p:pic>
        <p:nvPicPr>
          <p:cNvPr id="16" name="Picture 15">
            <a:extLst>
              <a:ext uri="{FF2B5EF4-FFF2-40B4-BE49-F238E27FC236}">
                <a16:creationId xmlns:a16="http://schemas.microsoft.com/office/drawing/2014/main" id="{287951B3-1EDA-4BED-6BB7-2E44FC68DAE6}"/>
              </a:ext>
            </a:extLst>
          </p:cNvPr>
          <p:cNvPicPr>
            <a:picLocks noChangeAspect="1"/>
          </p:cNvPicPr>
          <p:nvPr/>
        </p:nvPicPr>
        <p:blipFill>
          <a:blip r:embed="rId9"/>
          <a:stretch>
            <a:fillRect/>
          </a:stretch>
        </p:blipFill>
        <p:spPr>
          <a:xfrm>
            <a:off x="2179200" y="1394969"/>
            <a:ext cx="1873420" cy="1966684"/>
          </a:xfrm>
          <a:prstGeom prst="rect">
            <a:avLst/>
          </a:prstGeom>
        </p:spPr>
      </p:pic>
      <p:sp>
        <p:nvSpPr>
          <p:cNvPr id="8" name="TextBox 7">
            <a:extLst>
              <a:ext uri="{FF2B5EF4-FFF2-40B4-BE49-F238E27FC236}">
                <a16:creationId xmlns:a16="http://schemas.microsoft.com/office/drawing/2014/main" id="{EC260B77-E791-07C3-F83C-5E2115950D62}"/>
              </a:ext>
            </a:extLst>
          </p:cNvPr>
          <p:cNvSpPr txBox="1"/>
          <p:nvPr/>
        </p:nvSpPr>
        <p:spPr>
          <a:xfrm>
            <a:off x="8403919" y="3381286"/>
            <a:ext cx="3912243"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Nicole Klues</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Project Director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err="1">
                <a:solidFill>
                  <a:srgbClr val="000000"/>
                </a:solidFill>
                <a:latin typeface="Franklin Gothic Medium" panose="020B0603020102020204"/>
                <a:ea typeface="Lato"/>
                <a:cs typeface="Lato"/>
                <a:hlinkClick r:id="rId7"/>
              </a:rPr>
              <a:t>nicole.klues</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7"/>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sp>
        <p:nvSpPr>
          <p:cNvPr id="10" name="TextBox 9">
            <a:extLst>
              <a:ext uri="{FF2B5EF4-FFF2-40B4-BE49-F238E27FC236}">
                <a16:creationId xmlns:a16="http://schemas.microsoft.com/office/drawing/2014/main" id="{05EFD633-12B7-1DDB-46D5-FCDB591A5963}"/>
              </a:ext>
            </a:extLst>
          </p:cNvPr>
          <p:cNvSpPr txBox="1"/>
          <p:nvPr/>
        </p:nvSpPr>
        <p:spPr>
          <a:xfrm>
            <a:off x="4675208" y="3383273"/>
            <a:ext cx="4092070"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Michelle Carson</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Senior Director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Medium" panose="020B0603020102020204"/>
                <a:ea typeface="Lato"/>
                <a:cs typeface="Lato"/>
                <a:hlinkClick r:id="rId10"/>
              </a:rPr>
              <a:t>michelle.carson</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10"/>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pic>
        <p:nvPicPr>
          <p:cNvPr id="12" name="Picture 11" descr="A person smiling for the camera&#10;&#10;Description automatically generated with low confidence">
            <a:extLst>
              <a:ext uri="{FF2B5EF4-FFF2-40B4-BE49-F238E27FC236}">
                <a16:creationId xmlns:a16="http://schemas.microsoft.com/office/drawing/2014/main" id="{1219B456-F571-1116-6F43-6893B90521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68669" y="1410070"/>
            <a:ext cx="1965960" cy="1965960"/>
          </a:xfrm>
          <a:prstGeom prst="rect">
            <a:avLst/>
          </a:prstGeom>
        </p:spPr>
      </p:pic>
      <p:pic>
        <p:nvPicPr>
          <p:cNvPr id="19" name="Picture 18" descr="A close-up of a person smiling&#10;&#10;Description automatically generated">
            <a:extLst>
              <a:ext uri="{FF2B5EF4-FFF2-40B4-BE49-F238E27FC236}">
                <a16:creationId xmlns:a16="http://schemas.microsoft.com/office/drawing/2014/main" id="{27321BBF-844C-A1D7-6C28-F597150E09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08867" y="1403436"/>
            <a:ext cx="1965960" cy="1965960"/>
          </a:xfrm>
          <a:prstGeom prst="rect">
            <a:avLst/>
          </a:prstGeom>
        </p:spPr>
      </p:pic>
      <p:pic>
        <p:nvPicPr>
          <p:cNvPr id="5" name="Picture 9">
            <a:extLst>
              <a:ext uri="{FF2B5EF4-FFF2-40B4-BE49-F238E27FC236}">
                <a16:creationId xmlns:a16="http://schemas.microsoft.com/office/drawing/2014/main" id="{02641B8D-3485-B731-90C6-71491057F3FE}"/>
              </a:ext>
            </a:extLst>
          </p:cNvPr>
          <p:cNvPicPr>
            <a:picLocks noChangeAspect="1"/>
          </p:cNvPicPr>
          <p:nvPr/>
        </p:nvPicPr>
        <p:blipFill>
          <a:blip r:embed="rId13"/>
          <a:stretch>
            <a:fillRect/>
          </a:stretch>
        </p:blipFill>
        <p:spPr>
          <a:xfrm>
            <a:off x="302683" y="6086475"/>
            <a:ext cx="1066800" cy="400050"/>
          </a:xfrm>
          <a:prstGeom prst="rect">
            <a:avLst/>
          </a:prstGeom>
        </p:spPr>
      </p:pic>
      <p:pic>
        <p:nvPicPr>
          <p:cNvPr id="4" name="Picture 10" descr="Qr code&#10;&#10;Description automatically generated">
            <a:extLst>
              <a:ext uri="{FF2B5EF4-FFF2-40B4-BE49-F238E27FC236}">
                <a16:creationId xmlns:a16="http://schemas.microsoft.com/office/drawing/2014/main" id="{ABDFDB72-B149-FBDC-BF7C-085A3F346041}"/>
              </a:ext>
            </a:extLst>
          </p:cNvPr>
          <p:cNvPicPr>
            <a:picLocks noChangeAspect="1"/>
          </p:cNvPicPr>
          <p:nvPr/>
        </p:nvPicPr>
        <p:blipFill>
          <a:blip r:embed="rId14"/>
          <a:stretch>
            <a:fillRect/>
          </a:stretch>
        </p:blipFill>
        <p:spPr>
          <a:xfrm>
            <a:off x="8343182" y="4435056"/>
            <a:ext cx="2004203" cy="2042303"/>
          </a:xfrm>
          <a:prstGeom prst="rect">
            <a:avLst/>
          </a:prstGeom>
        </p:spPr>
      </p:pic>
      <p:sp>
        <p:nvSpPr>
          <p:cNvPr id="18" name="Arrow: Right 17">
            <a:extLst>
              <a:ext uri="{FF2B5EF4-FFF2-40B4-BE49-F238E27FC236}">
                <a16:creationId xmlns:a16="http://schemas.microsoft.com/office/drawing/2014/main" id="{E080446C-E881-BC89-B60D-CC1A004276C5}"/>
              </a:ext>
            </a:extLst>
          </p:cNvPr>
          <p:cNvSpPr/>
          <p:nvPr/>
        </p:nvSpPr>
        <p:spPr>
          <a:xfrm>
            <a:off x="7127543" y="5690061"/>
            <a:ext cx="983568" cy="297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285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045E46D-1F04-4107-BECA-FC2F92C1810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00A33B9-34A1-455E-95A5-8436680733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a:latin typeface="Franklin Gothic Medium" panose="020B0603020102020204" pitchFamily="34" charset="0"/>
              <a:ea typeface="+mj-ea"/>
              <a:cs typeface="+mj-cs"/>
              <a:sym typeface="Franklin Gothic Medium" panose="020B0603020102020204" pitchFamily="34" charset="0"/>
            </a:endParaRPr>
          </a:p>
        </p:txBody>
      </p: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297163" y="1768980"/>
            <a:ext cx="8240485" cy="4563977"/>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3255" indent="-457200">
              <a:spcBef>
                <a:spcPts val="1333"/>
              </a:spcBef>
              <a:buAutoNum type="arabicPeriod"/>
            </a:pPr>
            <a:r>
              <a:rPr lang="en-US" sz="2500" dirty="0">
                <a:ea typeface="+mn-lt"/>
                <a:cs typeface="+mn-lt"/>
              </a:rPr>
              <a:t>Provide technical assistance (TA) on a national scale to:</a:t>
            </a:r>
            <a:endParaRPr lang="en-US" dirty="0"/>
          </a:p>
          <a:p>
            <a:pPr marL="1100455" lvl="1" indent="-457200">
              <a:spcBef>
                <a:spcPts val="600"/>
              </a:spcBef>
              <a:buFont typeface="Wingdings,Sans-Serif"/>
              <a:buChar char="§"/>
            </a:pPr>
            <a:r>
              <a:rPr lang="en-US" sz="2200" dirty="0">
                <a:ea typeface="Lato"/>
                <a:cs typeface="Lato"/>
              </a:rPr>
              <a:t>RA program sponsors </a:t>
            </a:r>
          </a:p>
          <a:p>
            <a:pPr marL="1100455" lvl="1" indent="-457200">
              <a:spcBef>
                <a:spcPts val="600"/>
              </a:spcBef>
              <a:buFont typeface="Wingdings,Sans-Serif"/>
              <a:buChar char="§"/>
            </a:pPr>
            <a:r>
              <a:rPr lang="en-US" sz="2200" dirty="0">
                <a:latin typeface="Franklin Gothic Book"/>
                <a:ea typeface="Lato"/>
                <a:cs typeface="Lato"/>
              </a:rPr>
              <a:t>State and local workforce boards and American Job Center (AJC) programs and operators</a:t>
            </a:r>
            <a:endParaRPr lang="en-US" sz="2200" dirty="0"/>
          </a:p>
          <a:p>
            <a:pPr marL="1100455" lvl="1" indent="-457200">
              <a:spcBef>
                <a:spcPts val="600"/>
              </a:spcBef>
              <a:buFont typeface="Wingdings,Sans-Serif"/>
              <a:buChar char="§"/>
            </a:pPr>
            <a:r>
              <a:rPr lang="en-US" sz="2200" dirty="0">
                <a:latin typeface="Franklin Gothic Book"/>
                <a:ea typeface="Lato"/>
                <a:cs typeface="Lato"/>
              </a:rPr>
              <a:t>K-12, college and university, Adult Education, and Career and Technical Education programs</a:t>
            </a:r>
          </a:p>
          <a:p>
            <a:pPr marL="1100455" lvl="1" indent="-457200">
              <a:spcBef>
                <a:spcPts val="600"/>
              </a:spcBef>
              <a:buFont typeface="Wingdings,Sans-Serif"/>
              <a:buChar char="§"/>
            </a:pPr>
            <a:r>
              <a:rPr lang="en-US" sz="2200" dirty="0">
                <a:latin typeface="Franklin Gothic Book"/>
                <a:ea typeface="Lato"/>
                <a:cs typeface="Lato"/>
              </a:rPr>
              <a:t>State and federal policymakers</a:t>
            </a:r>
            <a:endParaRPr lang="en-US" sz="2200" dirty="0">
              <a:ea typeface="+mn-lt"/>
              <a:cs typeface="+mn-lt"/>
            </a:endParaRPr>
          </a:p>
          <a:p>
            <a:pPr marL="643255" indent="-457200">
              <a:spcBef>
                <a:spcPts val="1333"/>
              </a:spcBef>
              <a:buAutoNum type="arabicPeriod"/>
            </a:pPr>
            <a:r>
              <a:rPr lang="en-US" sz="2500" dirty="0">
                <a:ea typeface="+mn-lt"/>
                <a:cs typeface="+mn-lt"/>
              </a:rPr>
              <a:t>Engage and build partnerships with and between essential RA stakeholders </a:t>
            </a:r>
          </a:p>
          <a:p>
            <a:pPr marL="643255" indent="-457200">
              <a:spcBef>
                <a:spcPts val="1333"/>
              </a:spcBef>
              <a:spcAft>
                <a:spcPts val="1333"/>
              </a:spcAft>
              <a:buAutoNum type="arabicPeriod"/>
            </a:pPr>
            <a:r>
              <a:rPr lang="en-US" sz="2500" dirty="0">
                <a:ea typeface="+mn-lt"/>
                <a:cs typeface="+mn-lt"/>
              </a:rPr>
              <a:t>Coordinate with federal and state investments</a:t>
            </a:r>
          </a:p>
        </p:txBody>
      </p:sp>
      <p:cxnSp>
        <p:nvCxnSpPr>
          <p:cNvPr id="8" name="Straight Connector 7">
            <a:extLst>
              <a:ext uri="{FF2B5EF4-FFF2-40B4-BE49-F238E27FC236}">
                <a16:creationId xmlns:a16="http://schemas.microsoft.com/office/drawing/2014/main" id="{FC526A02-A0BD-4E1D-868E-E5C7EE76A662}"/>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64B63CD1-42FA-447F-93CF-26EB3DBC5AA6}"/>
              </a:ext>
            </a:extLst>
          </p:cNvPr>
          <p:cNvSpPr txBox="1">
            <a:spLocks/>
          </p:cNvSpPr>
          <p:nvPr/>
        </p:nvSpPr>
        <p:spPr>
          <a:xfrm>
            <a:off x="3178629" y="255140"/>
            <a:ext cx="8862180" cy="101629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3600"/>
              </a:lnSpc>
            </a:pPr>
            <a:r>
              <a:rPr lang="en-US" sz="4400">
                <a:solidFill>
                  <a:srgbClr val="00005F"/>
                </a:solidFill>
              </a:rPr>
              <a:t>The Center’s Work – Three Strategies</a:t>
            </a:r>
          </a:p>
        </p:txBody>
      </p:sp>
      <p:pic>
        <p:nvPicPr>
          <p:cNvPr id="5" name="Graphic 4" descr="Target with solid fill">
            <a:extLst>
              <a:ext uri="{FF2B5EF4-FFF2-40B4-BE49-F238E27FC236}">
                <a16:creationId xmlns:a16="http://schemas.microsoft.com/office/drawing/2014/main" id="{A4E9DC1C-BD6C-4C42-993C-AB19946FA7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9085" y="213560"/>
            <a:ext cx="1382486" cy="1382486"/>
          </a:xfrm>
          <a:prstGeom prst="rect">
            <a:avLst/>
          </a:prstGeom>
        </p:spPr>
      </p:pic>
      <p:pic>
        <p:nvPicPr>
          <p:cNvPr id="2" name="Google Shape;255;p36" descr="A picture containing text, clipart&#10;&#10;Description automatically generated">
            <a:extLst>
              <a:ext uri="{FF2B5EF4-FFF2-40B4-BE49-F238E27FC236}">
                <a16:creationId xmlns:a16="http://schemas.microsoft.com/office/drawing/2014/main" id="{95D8D53F-562F-9448-C7C6-0CCCCEA74D21}"/>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pic>
        <p:nvPicPr>
          <p:cNvPr id="4" name="Picture 3" descr="A picture containing text, clipart&#10;&#10;Description automatically generated">
            <a:extLst>
              <a:ext uri="{FF2B5EF4-FFF2-40B4-BE49-F238E27FC236}">
                <a16:creationId xmlns:a16="http://schemas.microsoft.com/office/drawing/2014/main" id="{844BA7DA-CB96-4C78-EC3C-2D08F62ACD56}"/>
              </a:ext>
            </a:extLst>
          </p:cNvPr>
          <p:cNvPicPr>
            <a:picLocks noChangeAspect="1"/>
          </p:cNvPicPr>
          <p:nvPr/>
        </p:nvPicPr>
        <p:blipFill>
          <a:blip r:embed="rId15"/>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272727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324537"/>
            <a:ext cx="8602463" cy="887626"/>
          </a:xfrm>
        </p:spPr>
        <p:txBody>
          <a:bodyPr>
            <a:normAutofit/>
          </a:bodyPr>
          <a:lstStyle/>
          <a:p>
            <a:r>
              <a:rPr lang="en-US" sz="4400">
                <a:solidFill>
                  <a:schemeClr val="tx2"/>
                </a:solidFill>
              </a:rPr>
              <a:t>What is Apprenticeship?</a:t>
            </a:r>
          </a:p>
        </p:txBody>
      </p:sp>
      <p:sp>
        <p:nvSpPr>
          <p:cNvPr id="14" name="Content Placeholder 2">
            <a:extLst>
              <a:ext uri="{FF2B5EF4-FFF2-40B4-BE49-F238E27FC236}">
                <a16:creationId xmlns:a16="http://schemas.microsoft.com/office/drawing/2014/main" id="{8B7EFE3E-EFFA-4E68-A588-3004820B182B}"/>
              </a:ext>
            </a:extLst>
          </p:cNvPr>
          <p:cNvSpPr txBox="1">
            <a:spLocks/>
          </p:cNvSpPr>
          <p:nvPr/>
        </p:nvSpPr>
        <p:spPr>
          <a:xfrm>
            <a:off x="5396024" y="1235175"/>
            <a:ext cx="6003958" cy="49446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cs typeface="Segoe UI"/>
              </a:rPr>
              <a:t>Registered Apprenticeship is an </a:t>
            </a:r>
            <a:r>
              <a:rPr lang="en-US" b="1">
                <a:solidFill>
                  <a:schemeClr val="tx2"/>
                </a:solidFill>
                <a:latin typeface="Franklin Gothic Book"/>
                <a:cs typeface="Segoe UI"/>
              </a:rPr>
              <a:t>industry-driven, high-quality</a:t>
            </a:r>
            <a:r>
              <a:rPr lang="en-US">
                <a:latin typeface="Franklin Gothic Book"/>
                <a:cs typeface="Segoe UI"/>
              </a:rPr>
              <a:t> career pathway enabling employers to </a:t>
            </a:r>
            <a:r>
              <a:rPr lang="en-US" b="1">
                <a:solidFill>
                  <a:schemeClr val="tx2"/>
                </a:solidFill>
                <a:latin typeface="Franklin Gothic Book"/>
                <a:cs typeface="Segoe UI"/>
              </a:rPr>
              <a:t>develop new hires</a:t>
            </a:r>
            <a:r>
              <a:rPr lang="en-US">
                <a:latin typeface="Franklin Gothic Book"/>
                <a:cs typeface="Segoe UI"/>
              </a:rPr>
              <a:t> and </a:t>
            </a:r>
            <a:r>
              <a:rPr lang="en-US" b="1">
                <a:solidFill>
                  <a:schemeClr val="tx2"/>
                </a:solidFill>
                <a:latin typeface="Franklin Gothic Book"/>
                <a:cs typeface="Segoe UI"/>
              </a:rPr>
              <a:t>upskill current workers</a:t>
            </a:r>
            <a:r>
              <a:rPr lang="en-US">
                <a:latin typeface="Franklin Gothic Book"/>
                <a:cs typeface="Segoe UI"/>
              </a:rPr>
              <a:t> for critical occupations. </a:t>
            </a:r>
            <a:endParaRPr lang="en-US">
              <a:solidFill>
                <a:schemeClr val="tx2"/>
              </a:solidFill>
              <a:latin typeface="Franklin Gothic Book"/>
              <a:cs typeface="Segoe UI" panose="020B0502040204020203" pitchFamily="34" charset="0"/>
            </a:endParaRPr>
          </a:p>
        </p:txBody>
      </p:sp>
      <p:sp>
        <p:nvSpPr>
          <p:cNvPr id="15" name="Rectangle 14">
            <a:extLst>
              <a:ext uri="{FF2B5EF4-FFF2-40B4-BE49-F238E27FC236}">
                <a16:creationId xmlns:a16="http://schemas.microsoft.com/office/drawing/2014/main" id="{E8E77CF3-8B98-472E-93F2-87731AFC90B0}"/>
              </a:ext>
            </a:extLst>
          </p:cNvPr>
          <p:cNvSpPr/>
          <p:nvPr/>
        </p:nvSpPr>
        <p:spPr>
          <a:xfrm>
            <a:off x="5196155" y="2318372"/>
            <a:ext cx="72571" cy="2940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Title 1">
            <a:extLst>
              <a:ext uri="{FF2B5EF4-FFF2-40B4-BE49-F238E27FC236}">
                <a16:creationId xmlns:a16="http://schemas.microsoft.com/office/drawing/2014/main" id="{4D48FAF4-B714-499C-9260-08D2081F4372}"/>
              </a:ext>
            </a:extLst>
          </p:cNvPr>
          <p:cNvSpPr txBox="1">
            <a:spLocks/>
          </p:cNvSpPr>
          <p:nvPr/>
        </p:nvSpPr>
        <p:spPr>
          <a:xfrm>
            <a:off x="604024" y="1242363"/>
            <a:ext cx="4306682" cy="4937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a:latin typeface="Franklin Gothic Book"/>
                <a:cs typeface="Segoe UI"/>
              </a:rPr>
              <a:t>A Proven Workforce </a:t>
            </a:r>
            <a:endParaRPr lang="en-US"/>
          </a:p>
          <a:p>
            <a:pPr algn="r"/>
            <a:r>
              <a:rPr lang="en-US" sz="4000" b="1">
                <a:latin typeface="Franklin Gothic Book"/>
                <a:cs typeface="Segoe UI"/>
              </a:rPr>
              <a:t>Solution</a:t>
            </a:r>
            <a:endParaRPr lang="en-US"/>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7DF8F2A5-287F-FEE7-2BCD-75F494156AA0}"/>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5" name="Picture 4" descr="A picture containing text, clipart&#10;&#10;Description automatically generated">
            <a:extLst>
              <a:ext uri="{FF2B5EF4-FFF2-40B4-BE49-F238E27FC236}">
                <a16:creationId xmlns:a16="http://schemas.microsoft.com/office/drawing/2014/main" id="{576B9F3B-B9BC-9D87-8FC7-BBEAE3506C8D}"/>
              </a:ext>
            </a:extLst>
          </p:cNvPr>
          <p:cNvPicPr>
            <a:picLocks noChangeAspect="1"/>
          </p:cNvPicPr>
          <p:nvPr/>
        </p:nvPicPr>
        <p:blipFill>
          <a:blip r:embed="rId7"/>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30498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450152" y="197537"/>
            <a:ext cx="8602463" cy="887626"/>
          </a:xfrm>
        </p:spPr>
        <p:txBody>
          <a:bodyPr>
            <a:normAutofit/>
          </a:bodyPr>
          <a:lstStyle/>
          <a:p>
            <a:r>
              <a:rPr lang="en-US" sz="4400">
                <a:solidFill>
                  <a:schemeClr val="tx2"/>
                </a:solidFill>
              </a:rPr>
              <a:t>Five Core Components</a:t>
            </a:r>
          </a:p>
        </p:txBody>
      </p:sp>
      <p:pic>
        <p:nvPicPr>
          <p:cNvPr id="5" name="Graphic 4" descr="Clipboard Checked with solid fill">
            <a:extLst>
              <a:ext uri="{FF2B5EF4-FFF2-40B4-BE49-F238E27FC236}">
                <a16:creationId xmlns:a16="http://schemas.microsoft.com/office/drawing/2014/main" id="{BFB5D931-0217-441B-BDB7-58ADD1F3E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599" y="314561"/>
            <a:ext cx="1039586" cy="1039586"/>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1DED15BB-7181-4F18-A369-464BEB9F54F2}"/>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47106" name="Picture 2" descr="Apprenticeships: A Pipeline for an Inclusive Recovery">
            <a:extLst>
              <a:ext uri="{FF2B5EF4-FFF2-40B4-BE49-F238E27FC236}">
                <a16:creationId xmlns:a16="http://schemas.microsoft.com/office/drawing/2014/main" id="{42320B5F-A04D-3020-5068-C995BA35FC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720"/>
          <a:stretch/>
        </p:blipFill>
        <p:spPr bwMode="auto">
          <a:xfrm>
            <a:off x="492642" y="2101034"/>
            <a:ext cx="11206716" cy="3126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662EAA68-A744-3B90-EBB6-B609C31812F5}"/>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26237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449110" y="351875"/>
            <a:ext cx="8602463" cy="887626"/>
          </a:xfrm>
        </p:spPr>
        <p:txBody>
          <a:bodyPr>
            <a:normAutofit/>
          </a:bodyPr>
          <a:lstStyle/>
          <a:p>
            <a:r>
              <a:rPr lang="en-US" sz="4400">
                <a:solidFill>
                  <a:schemeClr val="tx2"/>
                </a:solidFill>
              </a:rPr>
              <a:t>Spans all Sectors</a:t>
            </a:r>
          </a:p>
        </p:txBody>
      </p:sp>
      <p:pic>
        <p:nvPicPr>
          <p:cNvPr id="5" name="Graphic 4" descr="Clipboard Checked with solid fill">
            <a:extLst>
              <a:ext uri="{FF2B5EF4-FFF2-40B4-BE49-F238E27FC236}">
                <a16:creationId xmlns:a16="http://schemas.microsoft.com/office/drawing/2014/main" id="{BFB5D931-0217-441B-BDB7-58ADD1F3E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599" y="314561"/>
            <a:ext cx="1039586" cy="1039586"/>
          </a:xfrm>
          <a:prstGeom prst="rect">
            <a:avLst/>
          </a:prstGeom>
        </p:spPr>
      </p:pic>
      <p:pic>
        <p:nvPicPr>
          <p:cNvPr id="4" name="Picture 5" descr="Diagram&#10;&#10;Description automatically generated">
            <a:extLst>
              <a:ext uri="{FF2B5EF4-FFF2-40B4-BE49-F238E27FC236}">
                <a16:creationId xmlns:a16="http://schemas.microsoft.com/office/drawing/2014/main" id="{6DB82FBC-89AA-479C-A6F2-912BB3ADE217}"/>
              </a:ext>
            </a:extLst>
          </p:cNvPr>
          <p:cNvPicPr>
            <a:picLocks noChangeAspect="1"/>
          </p:cNvPicPr>
          <p:nvPr/>
        </p:nvPicPr>
        <p:blipFill>
          <a:blip r:embed="rId6"/>
          <a:stretch>
            <a:fillRect/>
          </a:stretch>
        </p:blipFill>
        <p:spPr>
          <a:xfrm>
            <a:off x="861973" y="1717543"/>
            <a:ext cx="10922419" cy="4399263"/>
          </a:xfrm>
          <a:prstGeom prst="rect">
            <a:avLst/>
          </a:prstGeom>
        </p:spPr>
      </p:pic>
      <p:pic>
        <p:nvPicPr>
          <p:cNvPr id="7" name="Google Shape;255;p36" descr="A picture containing text, clipart&#10;&#10;Description automatically generated">
            <a:extLst>
              <a:ext uri="{FF2B5EF4-FFF2-40B4-BE49-F238E27FC236}">
                <a16:creationId xmlns:a16="http://schemas.microsoft.com/office/drawing/2014/main" id="{8D4B2294-47E9-E9B5-64EF-E4AD667B575C}"/>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pic>
        <p:nvPicPr>
          <p:cNvPr id="6" name="Picture 5" descr="A picture containing text, clipart&#10;&#10;Description automatically generated">
            <a:extLst>
              <a:ext uri="{FF2B5EF4-FFF2-40B4-BE49-F238E27FC236}">
                <a16:creationId xmlns:a16="http://schemas.microsoft.com/office/drawing/2014/main" id="{B04A08EF-6807-B471-4D3D-CF1BAAB87618}"/>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70982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258103" y="257593"/>
            <a:ext cx="8602463" cy="887626"/>
          </a:xfrm>
        </p:spPr>
        <p:txBody>
          <a:bodyPr vert="horz" lIns="91440" tIns="45720" rIns="91440" bIns="45720" rtlCol="0" anchor="b">
            <a:noAutofit/>
          </a:bodyPr>
          <a:lstStyle/>
          <a:p>
            <a:r>
              <a:rPr lang="en-US"/>
              <a:t>Businesses Using RA</a:t>
            </a:r>
          </a:p>
        </p:txBody>
      </p:sp>
      <p:sp>
        <p:nvSpPr>
          <p:cNvPr id="13" name="Content Placeholder 2">
            <a:extLst>
              <a:ext uri="{FF2B5EF4-FFF2-40B4-BE49-F238E27FC236}">
                <a16:creationId xmlns:a16="http://schemas.microsoft.com/office/drawing/2014/main" id="{7CE3274F-415E-4315-A083-B83996316070}"/>
              </a:ext>
            </a:extLst>
          </p:cNvPr>
          <p:cNvSpPr txBox="1">
            <a:spLocks/>
          </p:cNvSpPr>
          <p:nvPr/>
        </p:nvSpPr>
        <p:spPr>
          <a:xfrm>
            <a:off x="6590289" y="1820215"/>
            <a:ext cx="5277419" cy="361256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rgbClr val="00005F"/>
              </a:buClr>
              <a:buNone/>
            </a:pPr>
            <a:endParaRPr lang="en-US" b="1" u="sng">
              <a:latin typeface="Franklin Gothic Medium"/>
              <a:ea typeface="Lato"/>
              <a:cs typeface="Lato"/>
            </a:endParaRPr>
          </a:p>
        </p:txBody>
      </p:sp>
      <p:pic>
        <p:nvPicPr>
          <p:cNvPr id="3" name="Graphic 2" descr="Thumbs up sign with solid fill">
            <a:extLst>
              <a:ext uri="{FF2B5EF4-FFF2-40B4-BE49-F238E27FC236}">
                <a16:creationId xmlns:a16="http://schemas.microsoft.com/office/drawing/2014/main" id="{5A3AF850-FE08-F591-3B2E-93FEEF70C4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377" y="102894"/>
            <a:ext cx="1039586" cy="1039586"/>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F704D782-CB0C-47BA-28C9-45290A57049E}"/>
              </a:ext>
            </a:extLst>
          </p:cNvPr>
          <p:cNvPicPr preferRelativeResize="0"/>
          <p:nvPr/>
        </p:nvPicPr>
        <p:blipFill>
          <a:blip r:embed="rId10">
            <a:alphaModFix/>
          </a:blip>
          <a:stretch>
            <a:fillRect/>
          </a:stretch>
        </p:blipFill>
        <p:spPr>
          <a:xfrm>
            <a:off x="10608624" y="5978566"/>
            <a:ext cx="1442949" cy="616282"/>
          </a:xfrm>
          <a:prstGeom prst="rect">
            <a:avLst/>
          </a:prstGeom>
          <a:noFill/>
          <a:ln>
            <a:noFill/>
          </a:ln>
        </p:spPr>
      </p:pic>
      <p:pic>
        <p:nvPicPr>
          <p:cNvPr id="7" name="Picture 7" descr="Logo, company name&#10;&#10;Description automatically generated">
            <a:extLst>
              <a:ext uri="{FF2B5EF4-FFF2-40B4-BE49-F238E27FC236}">
                <a16:creationId xmlns:a16="http://schemas.microsoft.com/office/drawing/2014/main" id="{688163AD-434F-7685-CEF7-8289C6EB0339}"/>
              </a:ext>
            </a:extLst>
          </p:cNvPr>
          <p:cNvPicPr>
            <a:picLocks noChangeAspect="1"/>
          </p:cNvPicPr>
          <p:nvPr/>
        </p:nvPicPr>
        <p:blipFill>
          <a:blip r:embed="rId11"/>
          <a:stretch>
            <a:fillRect/>
          </a:stretch>
        </p:blipFill>
        <p:spPr>
          <a:xfrm>
            <a:off x="2250661" y="1490693"/>
            <a:ext cx="9142895" cy="4608244"/>
          </a:xfrm>
          <a:prstGeom prst="rect">
            <a:avLst/>
          </a:prstGeom>
        </p:spPr>
      </p:pic>
      <p:pic>
        <p:nvPicPr>
          <p:cNvPr id="9" name="Picture 9">
            <a:extLst>
              <a:ext uri="{FF2B5EF4-FFF2-40B4-BE49-F238E27FC236}">
                <a16:creationId xmlns:a16="http://schemas.microsoft.com/office/drawing/2014/main" id="{C273D713-BB30-F331-E855-6478E8FDC24B}"/>
              </a:ext>
            </a:extLst>
          </p:cNvPr>
          <p:cNvPicPr>
            <a:picLocks noChangeAspect="1"/>
          </p:cNvPicPr>
          <p:nvPr/>
        </p:nvPicPr>
        <p:blipFill>
          <a:blip r:embed="rId12"/>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61029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068975" y="828618"/>
            <a:ext cx="8602463" cy="887626"/>
          </a:xfrm>
        </p:spPr>
        <p:txBody>
          <a:bodyPr vert="horz" lIns="91440" tIns="45720" rIns="91440" bIns="45720" rtlCol="0" anchor="b">
            <a:noAutofit/>
          </a:bodyPr>
          <a:lstStyle/>
          <a:p>
            <a:r>
              <a:rPr lang="en-US" sz="5800" dirty="0"/>
              <a:t>Why Organizations</a:t>
            </a:r>
            <a:br>
              <a:rPr lang="en-US" sz="5800" dirty="0"/>
            </a:br>
            <a:r>
              <a:rPr lang="en-US" sz="5800" dirty="0"/>
              <a:t>Choose RA </a:t>
            </a:r>
          </a:p>
        </p:txBody>
      </p:sp>
      <p:pic>
        <p:nvPicPr>
          <p:cNvPr id="3" name="Graphic 2" descr="Clipboard Checked with solid fill">
            <a:extLst>
              <a:ext uri="{FF2B5EF4-FFF2-40B4-BE49-F238E27FC236}">
                <a16:creationId xmlns:a16="http://schemas.microsoft.com/office/drawing/2014/main" id="{5A3AF850-FE08-F591-3B2E-93FEEF70C4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377" y="102894"/>
            <a:ext cx="1039586" cy="1039586"/>
          </a:xfrm>
          <a:prstGeom prst="rect">
            <a:avLst/>
          </a:prstGeom>
        </p:spPr>
      </p:pic>
      <p:pic>
        <p:nvPicPr>
          <p:cNvPr id="4" name="Google Shape;255;p36" descr="A picture containing text, clipart&#10;&#10;Description automatically generated">
            <a:extLst>
              <a:ext uri="{FF2B5EF4-FFF2-40B4-BE49-F238E27FC236}">
                <a16:creationId xmlns:a16="http://schemas.microsoft.com/office/drawing/2014/main" id="{F704D782-CB0C-47BA-28C9-45290A57049E}"/>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10" name="Content Placeholder 2">
            <a:extLst>
              <a:ext uri="{FF2B5EF4-FFF2-40B4-BE49-F238E27FC236}">
                <a16:creationId xmlns:a16="http://schemas.microsoft.com/office/drawing/2014/main" id="{1BB4B90E-4FBC-5FCA-F8A1-6B5849A0D3E4}"/>
              </a:ext>
            </a:extLst>
          </p:cNvPr>
          <p:cNvSpPr txBox="1">
            <a:spLocks/>
          </p:cNvSpPr>
          <p:nvPr/>
        </p:nvSpPr>
        <p:spPr>
          <a:xfrm>
            <a:off x="6042984" y="1719019"/>
            <a:ext cx="5661161" cy="4571974"/>
          </a:xfrm>
          <a:prstGeom prst="rect">
            <a:avLst/>
          </a:prstGeom>
        </p:spPr>
        <p:txBody>
          <a:bodyPr vert="horz" lIns="91440" tIns="45720" rIns="91440" bIns="45720" rtlCol="0" anchor="t">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lnSpc>
                <a:spcPct val="120000"/>
              </a:lnSpc>
              <a:spcAft>
                <a:spcPts val="600"/>
              </a:spcAft>
              <a:buFont typeface="Arial"/>
              <a:buChar char="•"/>
            </a:pPr>
            <a:r>
              <a:rPr lang="en-US" sz="2400" b="1">
                <a:latin typeface="Franklin Gothic Book"/>
                <a:cs typeface="Segoe UI"/>
              </a:rPr>
              <a:t>Attract New Talent :</a:t>
            </a:r>
            <a:r>
              <a:rPr lang="en-US" sz="2400">
                <a:latin typeface="Franklin Gothic Book"/>
                <a:cs typeface="Segoe UI"/>
              </a:rPr>
              <a:t> 70% of workers would be “extremely” or “very” likely to switch to a new employer offering training opportunities</a:t>
            </a:r>
            <a:endParaRPr lang="en-US">
              <a:latin typeface="Franklin Gothic Book"/>
            </a:endParaRPr>
          </a:p>
          <a:p>
            <a:pPr marL="342900" indent="-342900" fontAlgn="base">
              <a:lnSpc>
                <a:spcPct val="120000"/>
              </a:lnSpc>
              <a:spcAft>
                <a:spcPts val="600"/>
              </a:spcAft>
              <a:buFont typeface="Arial"/>
              <a:buChar char="•"/>
            </a:pPr>
            <a:r>
              <a:rPr lang="en-US" sz="2400" b="1">
                <a:latin typeface="Franklin Gothic Book"/>
                <a:cs typeface="Segoe UI"/>
              </a:rPr>
              <a:t>Proven ROI :</a:t>
            </a:r>
            <a:r>
              <a:rPr lang="en-US" sz="2400">
                <a:latin typeface="Franklin Gothic Book"/>
                <a:cs typeface="Segoe UI"/>
              </a:rPr>
              <a:t> Employers report on average $1.47 for every $1 invested in RA – highly cost effective in the long term</a:t>
            </a:r>
          </a:p>
          <a:p>
            <a:pPr marL="342900" indent="-342900">
              <a:lnSpc>
                <a:spcPct val="120000"/>
              </a:lnSpc>
              <a:spcAft>
                <a:spcPts val="600"/>
              </a:spcAft>
              <a:buFont typeface="Arial"/>
              <a:buChar char="•"/>
            </a:pPr>
            <a:r>
              <a:rPr lang="en-US" sz="2400" b="1">
                <a:latin typeface="Franklin Gothic Book"/>
                <a:cs typeface="Segoe UI"/>
              </a:rPr>
              <a:t>Diversify Workforce</a:t>
            </a:r>
            <a:r>
              <a:rPr lang="en-US" sz="2400">
                <a:latin typeface="Franklin Gothic Book"/>
                <a:cs typeface="Segoe UI"/>
              </a:rPr>
              <a:t> </a:t>
            </a:r>
            <a:r>
              <a:rPr lang="en-US" sz="2400" b="1">
                <a:latin typeface="Franklin Gothic Book"/>
                <a:cs typeface="Segoe UI"/>
              </a:rPr>
              <a:t>: </a:t>
            </a:r>
            <a:r>
              <a:rPr lang="en-US" sz="2400">
                <a:latin typeface="Franklin Gothic Book"/>
                <a:cs typeface="Segoe UI"/>
              </a:rPr>
              <a:t>With a training plan in place from day one, employers can take a skills-based approach to hiring which creates much larger, more diverse talent pipeline</a:t>
            </a:r>
            <a:endParaRPr lang="en-US" sz="1200" i="1">
              <a:latin typeface="Franklin Gothic Book"/>
              <a:cs typeface="Segoe UI" panose="020B0502040204020203" pitchFamily="34" charset="0"/>
            </a:endParaRPr>
          </a:p>
        </p:txBody>
      </p:sp>
      <p:graphicFrame>
        <p:nvGraphicFramePr>
          <p:cNvPr id="11" name="Chart 10">
            <a:extLst>
              <a:ext uri="{FF2B5EF4-FFF2-40B4-BE49-F238E27FC236}">
                <a16:creationId xmlns:a16="http://schemas.microsoft.com/office/drawing/2014/main" id="{291AB627-FF99-F363-4AE4-48FC6752FB40}"/>
              </a:ext>
            </a:extLst>
          </p:cNvPr>
          <p:cNvGraphicFramePr/>
          <p:nvPr>
            <p:extLst>
              <p:ext uri="{D42A27DB-BD31-4B8C-83A1-F6EECF244321}">
                <p14:modId xmlns:p14="http://schemas.microsoft.com/office/powerpoint/2010/main" val="549340054"/>
              </p:ext>
            </p:extLst>
          </p:nvPr>
        </p:nvGraphicFramePr>
        <p:xfrm>
          <a:off x="1663251" y="1976140"/>
          <a:ext cx="4437353" cy="4231293"/>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2">
            <a:extLst>
              <a:ext uri="{FF2B5EF4-FFF2-40B4-BE49-F238E27FC236}">
                <a16:creationId xmlns:a16="http://schemas.microsoft.com/office/drawing/2014/main" id="{2EB068FC-8B5B-499F-B81E-B08995683934}"/>
              </a:ext>
            </a:extLst>
          </p:cNvPr>
          <p:cNvSpPr txBox="1"/>
          <p:nvPr/>
        </p:nvSpPr>
        <p:spPr>
          <a:xfrm>
            <a:off x="465106" y="2941209"/>
            <a:ext cx="1678666"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Would you switch to a new employer for training opportunities?</a:t>
            </a:r>
          </a:p>
        </p:txBody>
      </p:sp>
      <p:sp>
        <p:nvSpPr>
          <p:cNvPr id="6" name="TextBox 5">
            <a:extLst>
              <a:ext uri="{FF2B5EF4-FFF2-40B4-BE49-F238E27FC236}">
                <a16:creationId xmlns:a16="http://schemas.microsoft.com/office/drawing/2014/main" id="{83777509-2B20-DF1B-98A2-FA2720E8EDD2}"/>
              </a:ext>
            </a:extLst>
          </p:cNvPr>
          <p:cNvSpPr txBox="1"/>
          <p:nvPr/>
        </p:nvSpPr>
        <p:spPr>
          <a:xfrm>
            <a:off x="-4838" y="6606721"/>
            <a:ext cx="38196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i="1">
                <a:latin typeface="Franklin Gothic Book"/>
              </a:rPr>
              <a:t>Sources: Gallup 2021, USDOL</a:t>
            </a:r>
            <a:endParaRPr lang="en-US" sz="1200"/>
          </a:p>
        </p:txBody>
      </p:sp>
      <p:pic>
        <p:nvPicPr>
          <p:cNvPr id="5" name="Picture 4" descr="A picture containing text, clipart&#10;&#10;Description automatically generated">
            <a:extLst>
              <a:ext uri="{FF2B5EF4-FFF2-40B4-BE49-F238E27FC236}">
                <a16:creationId xmlns:a16="http://schemas.microsoft.com/office/drawing/2014/main" id="{98EFAD18-F190-1EA7-B136-087CFD1CE61A}"/>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1572359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PROJECT_OPEN" val="0"/>
  <p:tag name="ARTICULATE_DESIGN_ID_1_OFFICE THEME" val="FXoy9Xqt"/>
  <p:tag name="ARTICULATE_DESIGN_ID_OFFICE THEME" val="d3bwh1TN"/>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xe46huhzCEjdr_2Msbyrw"/>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zmgMiOEaQHw3lEd.Pk8gg"/>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e46huhzCEjdr_2Msbyr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zmgMiOEaQHw3lEd.Pk8gg"/>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zmgMiOEaQHw3lEd.Pk8gg"/>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rgbClr val="000000"/>
      </a:dk1>
      <a:lt1>
        <a:srgbClr val="FFFFFF"/>
      </a:lt1>
      <a:dk2>
        <a:srgbClr val="00005F"/>
      </a:dk2>
      <a:lt2>
        <a:srgbClr val="F0E8AE"/>
      </a:lt2>
      <a:accent1>
        <a:srgbClr val="00005F"/>
      </a:accent1>
      <a:accent2>
        <a:srgbClr val="B50728"/>
      </a:accent2>
      <a:accent3>
        <a:srgbClr val="AD9749"/>
      </a:accent3>
      <a:accent4>
        <a:srgbClr val="AD9749"/>
      </a:accent4>
      <a:accent5>
        <a:srgbClr val="E0CF3C"/>
      </a:accent5>
      <a:accent6>
        <a:srgbClr val="F0E8AE"/>
      </a:accent6>
      <a:hlink>
        <a:srgbClr val="356BA1"/>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l Presentation Template w New Colors.potx" id="{AA08505F-D730-4D38-A8BB-4D849717BF42}" vid="{58E3B029-1859-48D6-95AF-AC53C4275360}"/>
    </a:ext>
  </a:extLst>
</a:theme>
</file>

<file path=ppt/theme/theme2.xml><?xml version="1.0" encoding="utf-8"?>
<a:theme xmlns:a="http://schemas.openxmlformats.org/drawingml/2006/main" name="1_Office Theme">
  <a:themeElements>
    <a:clrScheme name="Custom 5">
      <a:dk1>
        <a:srgbClr val="000000"/>
      </a:dk1>
      <a:lt1>
        <a:srgbClr val="FFFFFF"/>
      </a:lt1>
      <a:dk2>
        <a:srgbClr val="00005F"/>
      </a:dk2>
      <a:lt2>
        <a:srgbClr val="F0E8AE"/>
      </a:lt2>
      <a:accent1>
        <a:srgbClr val="00005F"/>
      </a:accent1>
      <a:accent2>
        <a:srgbClr val="B50728"/>
      </a:accent2>
      <a:accent3>
        <a:srgbClr val="AD9749"/>
      </a:accent3>
      <a:accent4>
        <a:srgbClr val="AD9749"/>
      </a:accent4>
      <a:accent5>
        <a:srgbClr val="E0CF3C"/>
      </a:accent5>
      <a:accent6>
        <a:srgbClr val="F0E8AE"/>
      </a:accent6>
      <a:hlink>
        <a:srgbClr val="356BA1"/>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l Presentation Template w New Colors.potx" id="{AA08505F-D730-4D38-A8BB-4D849717BF42}" vid="{58E3B029-1859-48D6-95AF-AC53C42753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3e5660-146e-4d78-8f86-ac58ea4305f5">
      <UserInfo>
        <DisplayName>Mukta Pandit</DisplayName>
        <AccountId>11</AccountId>
        <AccountType/>
      </UserInfo>
    </SharedWithUsers>
    <lcf76f155ced4ddcb4097134ff3c332f xmlns="78b3a29e-8b67-460c-b972-eb941cb5aa5e">
      <Terms xmlns="http://schemas.microsoft.com/office/infopath/2007/PartnerControls"/>
    </lcf76f155ced4ddcb4097134ff3c332f>
    <TaxCatchAll xmlns="d53e5660-146e-4d78-8f86-ac58ea4305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416B97E551424E934D0FD78FD81C8C" ma:contentTypeVersion="17" ma:contentTypeDescription="Create a new document." ma:contentTypeScope="" ma:versionID="d3d6d697840ee786193e1644696d64aa">
  <xsd:schema xmlns:xsd="http://www.w3.org/2001/XMLSchema" xmlns:xs="http://www.w3.org/2001/XMLSchema" xmlns:p="http://schemas.microsoft.com/office/2006/metadata/properties" xmlns:ns2="d53e5660-146e-4d78-8f86-ac58ea4305f5" xmlns:ns3="78b3a29e-8b67-460c-b972-eb941cb5aa5e" targetNamespace="http://schemas.microsoft.com/office/2006/metadata/properties" ma:root="true" ma:fieldsID="71dd15b0a2c542a4f1a3836969e68d46" ns2:_="" ns3:_="">
    <xsd:import namespace="d53e5660-146e-4d78-8f86-ac58ea4305f5"/>
    <xsd:import namespace="78b3a29e-8b67-460c-b972-eb941cb5aa5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e5660-146e-4d78-8f86-ac58ea4305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4fc0e2b5-2634-413f-9347-cc38b9e9cc9c}" ma:internalName="TaxCatchAll" ma:showField="CatchAllData" ma:web="d53e5660-146e-4d78-8f86-ac58ea4305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b3a29e-8b67-460c-b972-eb941cb5aa5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50F3E-4833-448E-896F-43673F0CAA45}">
  <ds:schemaRefs>
    <ds:schemaRef ds:uri="78b3a29e-8b67-460c-b972-eb941cb5aa5e"/>
    <ds:schemaRef ds:uri="d53e5660-146e-4d78-8f86-ac58ea4305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422E21-D854-42F4-B8A2-7F3698CAC8BB}">
  <ds:schemaRefs>
    <ds:schemaRef ds:uri="http://schemas.microsoft.com/sharepoint/v3/contenttype/forms"/>
  </ds:schemaRefs>
</ds:datastoreItem>
</file>

<file path=customXml/itemProps3.xml><?xml version="1.0" encoding="utf-8"?>
<ds:datastoreItem xmlns:ds="http://schemas.openxmlformats.org/officeDocument/2006/customXml" ds:itemID="{D6199C64-8D1A-4D9A-B998-3BCA35FC8F07}">
  <ds:schemaRefs>
    <ds:schemaRef ds:uri="78b3a29e-8b67-460c-b972-eb941cb5aa5e"/>
    <ds:schemaRef ds:uri="d53e5660-146e-4d78-8f86-ac58ea4305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4153</Words>
  <Application>Microsoft Office PowerPoint</Application>
  <PresentationFormat>Widescreen</PresentationFormat>
  <Paragraphs>369</Paragraphs>
  <Slides>33</Slides>
  <Notes>33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Franklin Gothic Book</vt:lpstr>
      <vt:lpstr>Franklin Gothic Heavy</vt:lpstr>
      <vt:lpstr>Franklin Gothic Medium</vt:lpstr>
      <vt:lpstr>Verdana</vt:lpstr>
      <vt:lpstr>Wingdings</vt:lpstr>
      <vt:lpstr>Wingdings,Sans-Serif</vt:lpstr>
      <vt:lpstr>Office Theme</vt:lpstr>
      <vt:lpstr>1_Office Theme</vt:lpstr>
      <vt:lpstr>think-cell Slide</vt:lpstr>
      <vt:lpstr>PowerPoint Presentation</vt:lpstr>
      <vt:lpstr>PowerPoint Presentation</vt:lpstr>
      <vt:lpstr>PowerPoint Presentation</vt:lpstr>
      <vt:lpstr>PowerPoint Presentation</vt:lpstr>
      <vt:lpstr>What is Apprenticeship?</vt:lpstr>
      <vt:lpstr>Five Core Components</vt:lpstr>
      <vt:lpstr>Spans all Sectors</vt:lpstr>
      <vt:lpstr>Businesses Using RA</vt:lpstr>
      <vt:lpstr>Why Organizations Choose RA </vt:lpstr>
      <vt:lpstr>Clear Benefits of RA </vt:lpstr>
      <vt:lpstr>Apprenticeship and IET: Why and What</vt:lpstr>
      <vt:lpstr>PowerPoint Presentation</vt:lpstr>
      <vt:lpstr>In 2017, only FOUR local Adult Education programs in the U.S. self-reported  sponsoring a RAP.  </vt:lpstr>
      <vt:lpstr>PowerPoint Presentation</vt:lpstr>
      <vt:lpstr>PowerPoint Presentation</vt:lpstr>
      <vt:lpstr>AE IET Programs' Intersection with RA</vt:lpstr>
      <vt:lpstr>Pre-Apprenticeship and IET:  What and How</vt:lpstr>
      <vt:lpstr>What is Pre-Apprenticeship? </vt:lpstr>
      <vt:lpstr>Hallmarks of a High-Quality  Pre-Apprenticeship Programs</vt:lpstr>
      <vt:lpstr>Getting Started: Mapping IET to Pre-Apprenticeship &amp; RAPs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Completed SSLO Template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Shivani Chatterjee</dc:creator>
  <cp:lastModifiedBy>Colleen Beck</cp:lastModifiedBy>
  <cp:revision>326</cp:revision>
  <dcterms:modified xsi:type="dcterms:W3CDTF">2023-08-23T13:16:10Z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0x01010099416B97E551424E934D0FD78FD81C8C</vt:lpwstr>
  </property>
  <property fmtid="{D5CDD505-2E9C-101B-9397-08002B2CF9AE}" pid="3" name="MediaServiceImageTags">
    <vt:lpwstr/>
  </property>
  <property fmtid="{D5CDD505-2E9C-101B-9397-08002B2CF9AE}" pid="4" name="ArticulateGUID">
    <vt:lpwstr>A3437D5B-FB5A-4501-84E1-E90DF2808717</vt:lpwstr>
  </property>
  <property fmtid="{D5CDD505-2E9C-101B-9397-08002B2CF9AE}" pid="5" name="ArticulatePath">
    <vt:lpwstr>https://safalpartners1.sharepoint.com/sites/external/Shared Documents/DOL Center Of Excellence/Resource &amp; TA Documents/COABE/COABE Conference/COABE_COE Presentation_2022</vt:lpwstr>
  </property>
</Properties>
</file>