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6" r:id="rId5"/>
    <p:sldId id="313" r:id="rId6"/>
    <p:sldId id="1709" r:id="rId7"/>
    <p:sldId id="1737" r:id="rId8"/>
    <p:sldId id="1792" r:id="rId9"/>
    <p:sldId id="1738" r:id="rId10"/>
    <p:sldId id="271" r:id="rId11"/>
    <p:sldId id="290" r:id="rId12"/>
    <p:sldId id="291" r:id="rId13"/>
    <p:sldId id="1759" r:id="rId14"/>
    <p:sldId id="1793" r:id="rId15"/>
    <p:sldId id="1760" r:id="rId16"/>
    <p:sldId id="1745" r:id="rId17"/>
    <p:sldId id="1756" r:id="rId18"/>
    <p:sldId id="1786" r:id="rId19"/>
    <p:sldId id="1761" r:id="rId20"/>
    <p:sldId id="1768" r:id="rId21"/>
    <p:sldId id="1777" r:id="rId22"/>
    <p:sldId id="1778" r:id="rId23"/>
    <p:sldId id="1779" r:id="rId24"/>
    <p:sldId id="1781" r:id="rId25"/>
    <p:sldId id="1780" r:id="rId26"/>
    <p:sldId id="1782" r:id="rId27"/>
    <p:sldId id="1783" r:id="rId28"/>
    <p:sldId id="1784" r:id="rId29"/>
    <p:sldId id="1785" r:id="rId30"/>
    <p:sldId id="1789" r:id="rId31"/>
    <p:sldId id="1788" r:id="rId32"/>
    <p:sldId id="1787" r:id="rId33"/>
    <p:sldId id="1791" r:id="rId34"/>
    <p:sldId id="1752" r:id="rId35"/>
    <p:sldId id="1790" r:id="rId36"/>
    <p:sldId id="1753" r:id="rId37"/>
    <p:sldId id="270" r:id="rId38"/>
    <p:sldId id="278" r:id="rId39"/>
    <p:sldId id="277" r:id="rId40"/>
    <p:sldId id="25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4F6E05-03EF-EB0A-4256-B19ED372BE0E}" name="Joseph Hanna" initials="JH" userId="S::Joseph.Hanna@safalpartners.com::d91b82ed-48e2-4fae-b47c-be212bed4b88" providerId="AD"/>
  <p188:author id="{B7CB1B5D-67C0-15C7-B864-0680704B39CF}" name="Molly Deahl" initials="MD" userId="S::molly.deahl@safalpartners.com::7cb69d8f-06cf-4eca-8dfe-ca63e8151bc8" providerId="AD"/>
  <p188:author id="{63BD3C5F-7073-89E2-6C55-7653798B8C91}" name="Joseph Hanna" initials="JH" userId="S::joseph.hanna@safalpartners.com::d91b82ed-48e2-4fae-b47c-be212bed4b88" providerId="AD"/>
  <p188:author id="{BEA4BADA-3A62-75E9-1149-3637B0CB55BB}" name="Fleet, Abby" initials="FA" userId="S::afleet@bcm.edu::c878d58f-c565-41dc-a684-9d168b397a3f" providerId="AD"/>
  <p188:author id="{8885EAF5-A2DF-7948-9D26-6EB82AE714C3}" name="Colleen Beck" initials="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5E"/>
    <a:srgbClr val="FAAB1C"/>
    <a:srgbClr val="0563C1"/>
    <a:srgbClr val="009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6614B5-F99F-4A31-A1F7-74AF39A89FBC}" v="1251" dt="2024-05-17T16:37:54.7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449" autoAdjust="0"/>
  </p:normalViewPr>
  <p:slideViewPr>
    <p:cSldViewPr snapToGrid="0">
      <p:cViewPr varScale="1">
        <p:scale>
          <a:sx n="107" d="100"/>
          <a:sy n="107" d="100"/>
        </p:scale>
        <p:origin x="152" y="72"/>
      </p:cViewPr>
      <p:guideLst/>
    </p:cSldViewPr>
  </p:slideViewPr>
  <p:outlineViewPr>
    <p:cViewPr>
      <p:scale>
        <a:sx n="33" d="100"/>
        <a:sy n="33" d="100"/>
      </p:scale>
      <p:origin x="0" y="-2403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leen Beck" userId="ba75c042-afab-452f-9300-eeb2d9ca8f1b" providerId="ADAL" clId="{9C6614B5-F99F-4A31-A1F7-74AF39A89FBC}"/>
    <pc:docChg chg="modSld">
      <pc:chgData name="Colleen Beck" userId="ba75c042-afab-452f-9300-eeb2d9ca8f1b" providerId="ADAL" clId="{9C6614B5-F99F-4A31-A1F7-74AF39A89FBC}" dt="2024-05-17T16:39:38.125" v="1225" actId="962"/>
      <pc:docMkLst>
        <pc:docMk/>
      </pc:docMkLst>
      <pc:sldChg chg="modSp delCm">
        <pc:chgData name="Colleen Beck" userId="ba75c042-afab-452f-9300-eeb2d9ca8f1b" providerId="ADAL" clId="{9C6614B5-F99F-4A31-A1F7-74AF39A89FBC}" dt="2024-05-17T16:37:54.758" v="1223" actId="962"/>
        <pc:sldMkLst>
          <pc:docMk/>
          <pc:sldMk cId="4127786770" sldId="259"/>
        </pc:sldMkLst>
        <pc:spChg chg="mod">
          <ac:chgData name="Colleen Beck" userId="ba75c042-afab-452f-9300-eeb2d9ca8f1b" providerId="ADAL" clId="{9C6614B5-F99F-4A31-A1F7-74AF39A89FBC}" dt="2024-05-17T16:37:54.758" v="1223" actId="962"/>
          <ac:spMkLst>
            <pc:docMk/>
            <pc:sldMk cId="4127786770" sldId="259"/>
            <ac:spMk id="5" creationId="{813EEFEA-3EB6-F81A-C7EF-725B92EF2DC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lleen Beck" userId="ba75c042-afab-452f-9300-eeb2d9ca8f1b" providerId="ADAL" clId="{9C6614B5-F99F-4A31-A1F7-74AF39A89FBC}" dt="2024-05-17T16:37:37.050" v="1221"/>
              <pc2:cmMkLst xmlns:pc2="http://schemas.microsoft.com/office/powerpoint/2019/9/main/command">
                <pc:docMk/>
                <pc:sldMk cId="4127786770" sldId="259"/>
                <pc2:cmMk id="{8737F450-5DB8-4160-8C00-F59A8BBB4902}"/>
              </pc2:cmMkLst>
            </pc226:cmChg>
          </p:ext>
        </pc:extLst>
      </pc:sldChg>
      <pc:sldChg chg="delCm">
        <pc:chgData name="Colleen Beck" userId="ba75c042-afab-452f-9300-eeb2d9ca8f1b" providerId="ADAL" clId="{9C6614B5-F99F-4A31-A1F7-74AF39A89FBC}" dt="2024-05-17T16:38:14.881" v="1224"/>
        <pc:sldMkLst>
          <pc:docMk/>
          <pc:sldMk cId="3803902586" sldId="27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lleen Beck" userId="ba75c042-afab-452f-9300-eeb2d9ca8f1b" providerId="ADAL" clId="{9C6614B5-F99F-4A31-A1F7-74AF39A89FBC}" dt="2024-05-17T16:38:14.881" v="1224"/>
              <pc2:cmMkLst xmlns:pc2="http://schemas.microsoft.com/office/powerpoint/2019/9/main/command">
                <pc:docMk/>
                <pc:sldMk cId="3803902586" sldId="278"/>
                <pc2:cmMk id="{DF06AC4A-59C5-4DEF-BF82-A26398D7EB19}"/>
              </pc2:cmMkLst>
            </pc226:cmChg>
          </p:ext>
        </pc:extLst>
      </pc:sldChg>
      <pc:sldChg chg="modSp">
        <pc:chgData name="Colleen Beck" userId="ba75c042-afab-452f-9300-eeb2d9ca8f1b" providerId="ADAL" clId="{9C6614B5-F99F-4A31-A1F7-74AF39A89FBC}" dt="2024-05-17T15:51:58.318" v="7" actId="962"/>
        <pc:sldMkLst>
          <pc:docMk/>
          <pc:sldMk cId="1086015210" sldId="291"/>
        </pc:sldMkLst>
        <pc:spChg chg="mod">
          <ac:chgData name="Colleen Beck" userId="ba75c042-afab-452f-9300-eeb2d9ca8f1b" providerId="ADAL" clId="{9C6614B5-F99F-4A31-A1F7-74AF39A89FBC}" dt="2024-05-17T15:51:58.318" v="7" actId="962"/>
          <ac:spMkLst>
            <pc:docMk/>
            <pc:sldMk cId="1086015210" sldId="291"/>
            <ac:spMk id="5" creationId="{C4C0D866-71D9-E08C-1962-1376CC1A92A3}"/>
          </ac:spMkLst>
        </pc:spChg>
      </pc:sldChg>
      <pc:sldChg chg="modSp">
        <pc:chgData name="Colleen Beck" userId="ba75c042-afab-452f-9300-eeb2d9ca8f1b" providerId="ADAL" clId="{9C6614B5-F99F-4A31-A1F7-74AF39A89FBC}" dt="2024-05-17T15:50:22.460" v="5" actId="962"/>
        <pc:sldMkLst>
          <pc:docMk/>
          <pc:sldMk cId="1936139534" sldId="313"/>
        </pc:sldMkLst>
        <pc:spChg chg="mod">
          <ac:chgData name="Colleen Beck" userId="ba75c042-afab-452f-9300-eeb2d9ca8f1b" providerId="ADAL" clId="{9C6614B5-F99F-4A31-A1F7-74AF39A89FBC}" dt="2024-05-17T15:50:18.799" v="3" actId="962"/>
          <ac:spMkLst>
            <pc:docMk/>
            <pc:sldMk cId="1936139534" sldId="313"/>
            <ac:spMk id="9" creationId="{6143EEA9-5D48-31A8-CB3A-56906E699E0F}"/>
          </ac:spMkLst>
        </pc:spChg>
        <pc:spChg chg="mod">
          <ac:chgData name="Colleen Beck" userId="ba75c042-afab-452f-9300-eeb2d9ca8f1b" providerId="ADAL" clId="{9C6614B5-F99F-4A31-A1F7-74AF39A89FBC}" dt="2024-05-17T15:50:22.460" v="5" actId="962"/>
          <ac:spMkLst>
            <pc:docMk/>
            <pc:sldMk cId="1936139534" sldId="313"/>
            <ac:spMk id="23" creationId="{77EF8A1B-EF80-4723-BFD1-68A6BBD952DF}"/>
          </ac:spMkLst>
        </pc:spChg>
        <pc:spChg chg="mod">
          <ac:chgData name="Colleen Beck" userId="ba75c042-afab-452f-9300-eeb2d9ca8f1b" providerId="ADAL" clId="{9C6614B5-F99F-4A31-A1F7-74AF39A89FBC}" dt="2024-05-17T15:50:12.113" v="1" actId="962"/>
          <ac:spMkLst>
            <pc:docMk/>
            <pc:sldMk cId="1936139534" sldId="313"/>
            <ac:spMk id="26" creationId="{FA7EFEFE-C425-1E92-D69E-482CB8EB8A35}"/>
          </ac:spMkLst>
        </pc:spChg>
      </pc:sldChg>
      <pc:sldChg chg="modSp delCm">
        <pc:chgData name="Colleen Beck" userId="ba75c042-afab-452f-9300-eeb2d9ca8f1b" providerId="ADAL" clId="{9C6614B5-F99F-4A31-A1F7-74AF39A89FBC}" dt="2024-05-17T16:33:27.760" v="830" actId="962"/>
        <pc:sldMkLst>
          <pc:docMk/>
          <pc:sldMk cId="3615662812" sldId="1752"/>
        </pc:sldMkLst>
        <pc:picChg chg="mod">
          <ac:chgData name="Colleen Beck" userId="ba75c042-afab-452f-9300-eeb2d9ca8f1b" providerId="ADAL" clId="{9C6614B5-F99F-4A31-A1F7-74AF39A89FBC}" dt="2024-05-17T16:33:05.430" v="750" actId="962"/>
          <ac:picMkLst>
            <pc:docMk/>
            <pc:sldMk cId="3615662812" sldId="1752"/>
            <ac:picMk id="9" creationId="{8D1969D7-9727-E416-1705-60C56F428181}"/>
          </ac:picMkLst>
        </pc:picChg>
        <pc:picChg chg="mod">
          <ac:chgData name="Colleen Beck" userId="ba75c042-afab-452f-9300-eeb2d9ca8f1b" providerId="ADAL" clId="{9C6614B5-F99F-4A31-A1F7-74AF39A89FBC}" dt="2024-05-17T16:33:27.760" v="830" actId="962"/>
          <ac:picMkLst>
            <pc:docMk/>
            <pc:sldMk cId="3615662812" sldId="1752"/>
            <ac:picMk id="11" creationId="{E23BA49E-12A0-4A4C-BB94-B64F57A0229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lleen Beck" userId="ba75c042-afab-452f-9300-eeb2d9ca8f1b" providerId="ADAL" clId="{9C6614B5-F99F-4A31-A1F7-74AF39A89FBC}" dt="2024-05-17T16:32:18.331" v="614"/>
              <pc2:cmMkLst xmlns:pc2="http://schemas.microsoft.com/office/powerpoint/2019/9/main/command">
                <pc:docMk/>
                <pc:sldMk cId="3615662812" sldId="1752"/>
                <pc2:cmMk id="{A9E9D0DD-79EC-4441-8D65-561BE35CCAF4}"/>
              </pc2:cmMkLst>
            </pc226:cmChg>
          </p:ext>
        </pc:extLst>
      </pc:sldChg>
      <pc:sldChg chg="modSp mod delCm">
        <pc:chgData name="Colleen Beck" userId="ba75c042-afab-452f-9300-eeb2d9ca8f1b" providerId="ADAL" clId="{9C6614B5-F99F-4A31-A1F7-74AF39A89FBC}" dt="2024-05-17T16:39:38.125" v="1225" actId="962"/>
        <pc:sldMkLst>
          <pc:docMk/>
          <pc:sldMk cId="1908660750" sldId="1753"/>
        </pc:sldMkLst>
        <pc:spChg chg="mod">
          <ac:chgData name="Colleen Beck" userId="ba75c042-afab-452f-9300-eeb2d9ca8f1b" providerId="ADAL" clId="{9C6614B5-F99F-4A31-A1F7-74AF39A89FBC}" dt="2024-05-17T16:36:30.526" v="1218" actId="962"/>
          <ac:spMkLst>
            <pc:docMk/>
            <pc:sldMk cId="1908660750" sldId="1753"/>
            <ac:spMk id="7" creationId="{BB858624-7B8B-3288-3E2E-29BC9A09CC8A}"/>
          </ac:spMkLst>
        </pc:spChg>
        <pc:spChg chg="mod">
          <ac:chgData name="Colleen Beck" userId="ba75c042-afab-452f-9300-eeb2d9ca8f1b" providerId="ADAL" clId="{9C6614B5-F99F-4A31-A1F7-74AF39A89FBC}" dt="2024-05-17T16:36:36.180" v="1220" actId="962"/>
          <ac:spMkLst>
            <pc:docMk/>
            <pc:sldMk cId="1908660750" sldId="1753"/>
            <ac:spMk id="21" creationId="{7E4A97CA-3298-15B8-9E7B-10CFF6F3F8E9}"/>
          </ac:spMkLst>
        </pc:spChg>
        <pc:grpChg chg="mod">
          <ac:chgData name="Colleen Beck" userId="ba75c042-afab-452f-9300-eeb2d9ca8f1b" providerId="ADAL" clId="{9C6614B5-F99F-4A31-A1F7-74AF39A89FBC}" dt="2024-05-17T16:39:38.125" v="1225" actId="962"/>
          <ac:grpSpMkLst>
            <pc:docMk/>
            <pc:sldMk cId="1908660750" sldId="1753"/>
            <ac:grpSpMk id="20" creationId="{D1320802-1111-CA75-4A5A-CC86C4A0AEA4}"/>
          </ac:grpSpMkLst>
        </pc:grpChg>
        <pc:picChg chg="mod">
          <ac:chgData name="Colleen Beck" userId="ba75c042-afab-452f-9300-eeb2d9ca8f1b" providerId="ADAL" clId="{9C6614B5-F99F-4A31-A1F7-74AF39A89FBC}" dt="2024-05-17T16:36:12.660" v="1216" actId="962"/>
          <ac:picMkLst>
            <pc:docMk/>
            <pc:sldMk cId="1908660750" sldId="1753"/>
            <ac:picMk id="12" creationId="{B1E988B5-AD7D-A515-DB88-ABCD51A58E5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lleen Beck" userId="ba75c042-afab-452f-9300-eeb2d9ca8f1b" providerId="ADAL" clId="{9C6614B5-F99F-4A31-A1F7-74AF39A89FBC}" dt="2024-05-17T16:35:32.542" v="1032"/>
              <pc2:cmMkLst xmlns:pc2="http://schemas.microsoft.com/office/powerpoint/2019/9/main/command">
                <pc:docMk/>
                <pc:sldMk cId="1908660750" sldId="1753"/>
                <pc2:cmMk id="{28DEF919-9576-4D8A-A254-EF1C637AA5A7}"/>
              </pc2:cmMkLst>
            </pc226:cmChg>
          </p:ext>
        </pc:extLst>
      </pc:sldChg>
      <pc:sldChg chg="modSp">
        <pc:chgData name="Colleen Beck" userId="ba75c042-afab-452f-9300-eeb2d9ca8f1b" providerId="ADAL" clId="{9C6614B5-F99F-4A31-A1F7-74AF39A89FBC}" dt="2024-05-17T15:53:13.149" v="29" actId="962"/>
        <pc:sldMkLst>
          <pc:docMk/>
          <pc:sldMk cId="1517661338" sldId="1760"/>
        </pc:sldMkLst>
        <pc:spChg chg="mod">
          <ac:chgData name="Colleen Beck" userId="ba75c042-afab-452f-9300-eeb2d9ca8f1b" providerId="ADAL" clId="{9C6614B5-F99F-4A31-A1F7-74AF39A89FBC}" dt="2024-05-17T15:52:52.832" v="21" actId="962"/>
          <ac:spMkLst>
            <pc:docMk/>
            <pc:sldMk cId="1517661338" sldId="1760"/>
            <ac:spMk id="11" creationId="{54F3A602-F763-1DC0-29AC-E6D5F88C6791}"/>
          </ac:spMkLst>
        </pc:spChg>
        <pc:spChg chg="mod">
          <ac:chgData name="Colleen Beck" userId="ba75c042-afab-452f-9300-eeb2d9ca8f1b" providerId="ADAL" clId="{9C6614B5-F99F-4A31-A1F7-74AF39A89FBC}" dt="2024-05-17T15:52:56.105" v="23" actId="962"/>
          <ac:spMkLst>
            <pc:docMk/>
            <pc:sldMk cId="1517661338" sldId="1760"/>
            <ac:spMk id="17" creationId="{8B935C27-5D56-4FEC-34A0-F7657B862941}"/>
          </ac:spMkLst>
        </pc:spChg>
        <pc:spChg chg="mod">
          <ac:chgData name="Colleen Beck" userId="ba75c042-afab-452f-9300-eeb2d9ca8f1b" providerId="ADAL" clId="{9C6614B5-F99F-4A31-A1F7-74AF39A89FBC}" dt="2024-05-17T15:53:04.843" v="25" actId="962"/>
          <ac:spMkLst>
            <pc:docMk/>
            <pc:sldMk cId="1517661338" sldId="1760"/>
            <ac:spMk id="19" creationId="{12FDC9F5-395C-AD12-1155-F1D54877FBC0}"/>
          </ac:spMkLst>
        </pc:spChg>
        <pc:spChg chg="mod">
          <ac:chgData name="Colleen Beck" userId="ba75c042-afab-452f-9300-eeb2d9ca8f1b" providerId="ADAL" clId="{9C6614B5-F99F-4A31-A1F7-74AF39A89FBC}" dt="2024-05-17T15:53:09.272" v="27" actId="962"/>
          <ac:spMkLst>
            <pc:docMk/>
            <pc:sldMk cId="1517661338" sldId="1760"/>
            <ac:spMk id="21" creationId="{D293B271-2E41-CB11-AC68-BE36D711DAEF}"/>
          </ac:spMkLst>
        </pc:spChg>
        <pc:spChg chg="mod">
          <ac:chgData name="Colleen Beck" userId="ba75c042-afab-452f-9300-eeb2d9ca8f1b" providerId="ADAL" clId="{9C6614B5-F99F-4A31-A1F7-74AF39A89FBC}" dt="2024-05-17T15:53:13.149" v="29" actId="962"/>
          <ac:spMkLst>
            <pc:docMk/>
            <pc:sldMk cId="1517661338" sldId="1760"/>
            <ac:spMk id="22" creationId="{7264ECA9-C9E7-DF1A-2BB2-F19234A2F997}"/>
          </ac:spMkLst>
        </pc:spChg>
        <pc:spChg chg="mod">
          <ac:chgData name="Colleen Beck" userId="ba75c042-afab-452f-9300-eeb2d9ca8f1b" providerId="ADAL" clId="{9C6614B5-F99F-4A31-A1F7-74AF39A89FBC}" dt="2024-05-17T15:52:45.147" v="19" actId="962"/>
          <ac:spMkLst>
            <pc:docMk/>
            <pc:sldMk cId="1517661338" sldId="1760"/>
            <ac:spMk id="23" creationId="{CAE6E8C7-150E-9CB2-054A-ACBEC1E31793}"/>
          </ac:spMkLst>
        </pc:spChg>
      </pc:sldChg>
      <pc:sldChg chg="modSp delCm">
        <pc:chgData name="Colleen Beck" userId="ba75c042-afab-452f-9300-eeb2d9ca8f1b" providerId="ADAL" clId="{9C6614B5-F99F-4A31-A1F7-74AF39A89FBC}" dt="2024-05-17T15:54:54.920" v="314" actId="962"/>
        <pc:sldMkLst>
          <pc:docMk/>
          <pc:sldMk cId="4004877170" sldId="1786"/>
        </pc:sldMkLst>
        <pc:picChg chg="mod">
          <ac:chgData name="Colleen Beck" userId="ba75c042-afab-452f-9300-eeb2d9ca8f1b" providerId="ADAL" clId="{9C6614B5-F99F-4A31-A1F7-74AF39A89FBC}" dt="2024-05-17T15:54:54.920" v="314" actId="962"/>
          <ac:picMkLst>
            <pc:docMk/>
            <pc:sldMk cId="4004877170" sldId="1786"/>
            <ac:picMk id="1026" creationId="{328ED5B1-CBA2-7A22-FC69-C44EDBEA3E4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lleen Beck" userId="ba75c042-afab-452f-9300-eeb2d9ca8f1b" providerId="ADAL" clId="{9C6614B5-F99F-4A31-A1F7-74AF39A89FBC}" dt="2024-05-17T15:53:53.248" v="30"/>
              <pc2:cmMkLst xmlns:pc2="http://schemas.microsoft.com/office/powerpoint/2019/9/main/command">
                <pc:docMk/>
                <pc:sldMk cId="4004877170" sldId="1786"/>
                <pc2:cmMk id="{134764EF-5B5D-4722-8AFE-B2EF1B94A9C8}"/>
              </pc2:cmMkLst>
            </pc226:cmChg>
          </p:ext>
        </pc:extLst>
      </pc:sldChg>
      <pc:sldChg chg="modSp delCm">
        <pc:chgData name="Colleen Beck" userId="ba75c042-afab-452f-9300-eeb2d9ca8f1b" providerId="ADAL" clId="{9C6614B5-F99F-4A31-A1F7-74AF39A89FBC}" dt="2024-05-17T16:35:02.123" v="1031" actId="962"/>
        <pc:sldMkLst>
          <pc:docMk/>
          <pc:sldMk cId="144378610" sldId="1790"/>
        </pc:sldMkLst>
        <pc:picChg chg="mod">
          <ac:chgData name="Colleen Beck" userId="ba75c042-afab-452f-9300-eeb2d9ca8f1b" providerId="ADAL" clId="{9C6614B5-F99F-4A31-A1F7-74AF39A89FBC}" dt="2024-05-17T16:35:02.123" v="1031" actId="962"/>
          <ac:picMkLst>
            <pc:docMk/>
            <pc:sldMk cId="144378610" sldId="1790"/>
            <ac:picMk id="14" creationId="{4B837012-38E4-4690-9954-AEB1C932D089}"/>
          </ac:picMkLst>
        </pc:picChg>
        <pc:picChg chg="mod">
          <ac:chgData name="Colleen Beck" userId="ba75c042-afab-452f-9300-eeb2d9ca8f1b" providerId="ADAL" clId="{9C6614B5-F99F-4A31-A1F7-74AF39A89FBC}" dt="2024-05-17T16:34:12.534" v="901" actId="962"/>
          <ac:picMkLst>
            <pc:docMk/>
            <pc:sldMk cId="144378610" sldId="1790"/>
            <ac:picMk id="16" creationId="{06A25044-9D9E-4911-267C-2F6A0782514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lleen Beck" userId="ba75c042-afab-452f-9300-eeb2d9ca8f1b" providerId="ADAL" clId="{9C6614B5-F99F-4A31-A1F7-74AF39A89FBC}" dt="2024-05-17T16:33:49.385" v="831"/>
              <pc2:cmMkLst xmlns:pc2="http://schemas.microsoft.com/office/powerpoint/2019/9/main/command">
                <pc:docMk/>
                <pc:sldMk cId="144378610" sldId="1790"/>
                <pc2:cmMk id="{17A76E90-4D39-462F-8E95-3FDCA36C741A}"/>
              </pc2:cmMkLst>
            </pc226:cmChg>
          </p:ext>
        </pc:extLst>
      </pc:sldChg>
      <pc:sldChg chg="modSp delCm">
        <pc:chgData name="Colleen Beck" userId="ba75c042-afab-452f-9300-eeb2d9ca8f1b" providerId="ADAL" clId="{9C6614B5-F99F-4A31-A1F7-74AF39A89FBC}" dt="2024-05-17T16:32:05.239" v="613" actId="962"/>
        <pc:sldMkLst>
          <pc:docMk/>
          <pc:sldMk cId="1166373383" sldId="1791"/>
        </pc:sldMkLst>
        <pc:picChg chg="mod">
          <ac:chgData name="Colleen Beck" userId="ba75c042-afab-452f-9300-eeb2d9ca8f1b" providerId="ADAL" clId="{9C6614B5-F99F-4A31-A1F7-74AF39A89FBC}" dt="2024-05-17T16:31:31.188" v="487" actId="962"/>
          <ac:picMkLst>
            <pc:docMk/>
            <pc:sldMk cId="1166373383" sldId="1791"/>
            <ac:picMk id="6" creationId="{B3B51A80-E4AB-5AF7-796B-86C1F3FF9DBE}"/>
          </ac:picMkLst>
        </pc:picChg>
        <pc:picChg chg="mod">
          <ac:chgData name="Colleen Beck" userId="ba75c042-afab-452f-9300-eeb2d9ca8f1b" providerId="ADAL" clId="{9C6614B5-F99F-4A31-A1F7-74AF39A89FBC}" dt="2024-05-17T16:32:05.239" v="613" actId="962"/>
          <ac:picMkLst>
            <pc:docMk/>
            <pc:sldMk cId="1166373383" sldId="1791"/>
            <ac:picMk id="8" creationId="{F964C14E-19D9-7D33-19B5-864718D53BA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olleen Beck" userId="ba75c042-afab-452f-9300-eeb2d9ca8f1b" providerId="ADAL" clId="{9C6614B5-F99F-4A31-A1F7-74AF39A89FBC}" dt="2024-05-17T16:30:44.391" v="315"/>
              <pc2:cmMkLst xmlns:pc2="http://schemas.microsoft.com/office/powerpoint/2019/9/main/command">
                <pc:docMk/>
                <pc:sldMk cId="1166373383" sldId="1791"/>
                <pc2:cmMk id="{265223B4-E87E-4EB7-93A3-C08991210595}"/>
              </pc2:cmMkLst>
            </pc226:cmChg>
          </p:ext>
        </pc:extLst>
      </pc:sldChg>
      <pc:sldChg chg="modSp">
        <pc:chgData name="Colleen Beck" userId="ba75c042-afab-452f-9300-eeb2d9ca8f1b" providerId="ADAL" clId="{9C6614B5-F99F-4A31-A1F7-74AF39A89FBC}" dt="2024-05-17T15:52:35.454" v="17" actId="962"/>
        <pc:sldMkLst>
          <pc:docMk/>
          <pc:sldMk cId="2943542282" sldId="1793"/>
        </pc:sldMkLst>
        <pc:spChg chg="mod">
          <ac:chgData name="Colleen Beck" userId="ba75c042-afab-452f-9300-eeb2d9ca8f1b" providerId="ADAL" clId="{9C6614B5-F99F-4A31-A1F7-74AF39A89FBC}" dt="2024-05-17T15:52:23.384" v="11" actId="962"/>
          <ac:spMkLst>
            <pc:docMk/>
            <pc:sldMk cId="2943542282" sldId="1793"/>
            <ac:spMk id="9" creationId="{AF174F1F-C737-BCD2-9403-7D882C797299}"/>
          </ac:spMkLst>
        </pc:spChg>
        <pc:spChg chg="mod">
          <ac:chgData name="Colleen Beck" userId="ba75c042-afab-452f-9300-eeb2d9ca8f1b" providerId="ADAL" clId="{9C6614B5-F99F-4A31-A1F7-74AF39A89FBC}" dt="2024-05-17T15:52:27.179" v="13" actId="962"/>
          <ac:spMkLst>
            <pc:docMk/>
            <pc:sldMk cId="2943542282" sldId="1793"/>
            <ac:spMk id="10" creationId="{98427FAF-9B8A-0BD5-E79D-1196F6DA1A8B}"/>
          </ac:spMkLst>
        </pc:spChg>
        <pc:spChg chg="mod">
          <ac:chgData name="Colleen Beck" userId="ba75c042-afab-452f-9300-eeb2d9ca8f1b" providerId="ADAL" clId="{9C6614B5-F99F-4A31-A1F7-74AF39A89FBC}" dt="2024-05-17T15:52:31.710" v="15" actId="962"/>
          <ac:spMkLst>
            <pc:docMk/>
            <pc:sldMk cId="2943542282" sldId="1793"/>
            <ac:spMk id="13" creationId="{2B0FFB93-064B-895C-2870-DA947219D733}"/>
          </ac:spMkLst>
        </pc:spChg>
        <pc:spChg chg="mod">
          <ac:chgData name="Colleen Beck" userId="ba75c042-afab-452f-9300-eeb2d9ca8f1b" providerId="ADAL" clId="{9C6614B5-F99F-4A31-A1F7-74AF39A89FBC}" dt="2024-05-17T15:52:35.454" v="17" actId="962"/>
          <ac:spMkLst>
            <pc:docMk/>
            <pc:sldMk cId="2943542282" sldId="1793"/>
            <ac:spMk id="15" creationId="{B9860F16-7638-1B87-AF7F-C93DD1492F05}"/>
          </ac:spMkLst>
        </pc:spChg>
        <pc:spChg chg="mod">
          <ac:chgData name="Colleen Beck" userId="ba75c042-afab-452f-9300-eeb2d9ca8f1b" providerId="ADAL" clId="{9C6614B5-F99F-4A31-A1F7-74AF39A89FBC}" dt="2024-05-17T15:52:19.390" v="9" actId="962"/>
          <ac:spMkLst>
            <pc:docMk/>
            <pc:sldMk cId="2943542282" sldId="1793"/>
            <ac:spMk id="23" creationId="{28EBE606-0A81-A3E8-EA23-989462390D8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C4F309-5BD5-EF28-43FF-9BBFDB2195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064DC-10EF-B275-AB01-5E84F033C1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7DA00-0FDE-45F1-A101-8D88CC53DBF6}" type="datetimeFigureOut">
              <a:rPr lang="en-US" smtClean="0"/>
              <a:t>5/17/2024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B7398-B3B8-4C51-C7AD-5C2E9FA24F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16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594C5-742E-4E7E-889E-9F8027EC7CFB}" type="datetimeFigureOut">
              <a:rPr lang="en-US" smtClean="0"/>
              <a:t>5/17/2024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F3256-0F80-4475-8BEB-548FAFFD8D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7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044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27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F3A8-52ED-8839-7140-CE58D789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0A925-9B38-CFD5-6D13-E60E0984A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E471F-772C-1557-0138-05C4129DF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60AB-03DC-B018-EE76-C251CC429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268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F3A8-52ED-8839-7140-CE58D789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0A925-9B38-CFD5-6D13-E60E0984A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E471F-772C-1557-0138-05C4129DF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60AB-03DC-B018-EE76-C251CC429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827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F3A8-52ED-8839-7140-CE58D789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0A925-9B38-CFD5-6D13-E60E0984A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E471F-772C-1557-0138-05C4129DF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60AB-03DC-B018-EE76-C251CC429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48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F3A8-52ED-8839-7140-CE58D789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0A925-9B38-CFD5-6D13-E60E0984A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E471F-772C-1557-0138-05C4129DF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60AB-03DC-B018-EE76-C251CC429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387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F3A8-52ED-8839-7140-CE58D789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0A925-9B38-CFD5-6D13-E60E0984A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E471F-772C-1557-0138-05C4129DF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60AB-03DC-B018-EE76-C251CC429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330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F3A8-52ED-8839-7140-CE58D789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0A925-9B38-CFD5-6D13-E60E0984A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E471F-772C-1557-0138-05C4129DF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60AB-03DC-B018-EE76-C251CC429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84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F3A8-52ED-8839-7140-CE58D789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0A925-9B38-CFD5-6D13-E60E0984A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E471F-772C-1557-0138-05C4129DF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60AB-03DC-B018-EE76-C251CC429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466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F3A8-52ED-8839-7140-CE58D789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0A925-9B38-CFD5-6D13-E60E0984A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E471F-772C-1557-0138-05C4129DF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60AB-03DC-B018-EE76-C251CC429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193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F3A8-52ED-8839-7140-CE58D789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0A925-9B38-CFD5-6D13-E60E0984A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E471F-772C-1557-0138-05C4129DF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60AB-03DC-B018-EE76-C251CC429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44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104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F3A8-52ED-8839-7140-CE58D789F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0A925-9B38-CFD5-6D13-E60E0984A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E471F-772C-1557-0138-05C4129DF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360AB-03DC-B018-EE76-C251CC429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09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66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613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742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472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Haylie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66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926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7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665578-2B93-4A1F-AABC-6F8A1414D7FB}" type="datetime1">
              <a:rPr lang="en-US" smtClean="0"/>
              <a:t>5/17/2024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0091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B319B9D-E688-F1B1-B520-4595B9A9C8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455433-0D53-739D-C8FF-5F087352BA44}"/>
              </a:ext>
            </a:extLst>
          </p:cNvPr>
          <p:cNvSpPr/>
          <p:nvPr userDrawn="1"/>
        </p:nvSpPr>
        <p:spPr>
          <a:xfrm>
            <a:off x="0" y="2282687"/>
            <a:ext cx="12192000" cy="167971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976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A7E498-6068-34C7-52D0-8C56796712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5808"/>
            <a:ext cx="12179296" cy="685799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C5F8681-1F0E-EB01-C288-1A17CFF303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937419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B1240-7C92-4028-BEFC-3897D6C620F1}" type="datetime1">
              <a:rPr lang="en-US" smtClean="0"/>
              <a:t>5/17/2024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8FF725-9F13-4168-AE20-BE4C11261187}" type="datetime1">
              <a:rPr lang="en-US" smtClean="0"/>
              <a:t>5/17/2024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A18509-58EA-4861-863F-E08D5E3A53F2}" type="datetime1">
              <a:rPr lang="en-US" smtClean="0"/>
              <a:t>5/17/2024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E330CA-E559-46F8-9783-4DA43A2D0A4F}" type="datetime1">
              <a:rPr lang="en-US" smtClean="0"/>
              <a:t>5/17/2024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-2780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9608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6"/>
            <a:ext cx="12185650" cy="6861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B0261D-9D43-4436-AF4F-5240C88F8206}" type="datetime1">
              <a:rPr lang="en-US" smtClean="0"/>
              <a:t>5/17/2024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0" y="-15008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FBC49-36F9-BC10-EE30-E8D847231D28}"/>
              </a:ext>
            </a:extLst>
          </p:cNvPr>
          <p:cNvSpPr/>
          <p:nvPr userDrawn="1"/>
        </p:nvSpPr>
        <p:spPr>
          <a:xfrm>
            <a:off x="7551626" y="2938463"/>
            <a:ext cx="2743199" cy="2767126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BFD7DD-F256-160C-ABD4-1F18B12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113" y="1960563"/>
            <a:ext cx="5980112" cy="3744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476A588-C633-1E1A-56CB-69305CC454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51738" y="1960563"/>
            <a:ext cx="2743200" cy="977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48644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EA11B3-5C0A-4145-8E09-47BB3FC91287}" type="datetime1">
              <a:rPr lang="en-US" smtClean="0"/>
              <a:t>5/17/2024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47406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3FE64DC-0F26-061B-F569-BFA0680A121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629150" y="5068888"/>
            <a:ext cx="2832100" cy="711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CD53C1-B27B-5B07-068A-8D187DA313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979738"/>
            <a:ext cx="9404350" cy="711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>
                <a:solidFill>
                  <a:schemeClr val="bg1"/>
                </a:solidFill>
                <a:latin typeface="Montserrat" panose="02000505000000020004" pitchFamily="2" charset="77"/>
              </a:rPr>
              <a:t>Subtitle goes in this space under the headline/title</a:t>
            </a:r>
          </a:p>
          <a:p>
            <a:pPr lvl="0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2C45422-8CBA-D401-DA70-7B1974CF76E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053199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81441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468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6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76CFE6-3377-4783-9FF8-37CCF4ACE088}" type="datetime1">
              <a:rPr lang="en-US" smtClean="0"/>
              <a:t>5/17/2024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73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50984-1752-4DBA-937A-6A4F47F1D0AB}" type="datetime1">
              <a:rPr lang="en-US" smtClean="0"/>
              <a:t>5/17/2024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0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710824-E389-415C-B397-75E2F8CD8413}" type="datetime1">
              <a:rPr lang="en-US" smtClean="0"/>
              <a:t>5/17/2024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073EBF-2E16-47DA-BB1C-C2AD4BAE23D1}" type="datetime1">
              <a:rPr lang="en-US" smtClean="0"/>
              <a:t>5/17/2024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4850" y="1935571"/>
            <a:ext cx="914400" cy="942974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850" y="4524531"/>
            <a:ext cx="791336" cy="942975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02709" y="1893061"/>
            <a:ext cx="1012052" cy="114689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02709" y="3539046"/>
            <a:ext cx="1087872" cy="1146899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72043" y="196130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72043" y="414680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45918" y="1912833"/>
            <a:ext cx="3450581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33220" y="3739512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3494" y="2689431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74825" y="4801997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38949" y="2655175"/>
            <a:ext cx="3686175" cy="68149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33220" y="4381604"/>
            <a:ext cx="4217806" cy="77142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8158206-20A4-D0F2-67E7-EB7082D6635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502709" y="4855609"/>
            <a:ext cx="1087872" cy="1146899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6812D2B-97CF-5D52-E2C6-B59073F0B0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10276" y="4932509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B00C6E1A-D9D8-6BDD-68BE-EE24F5298A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33194" y="5335054"/>
            <a:ext cx="4217806" cy="77142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49836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" panose="00000500000000000000" pitchFamily="2" charset="0"/>
              </a:rPr>
              <a:t>Receive</a:t>
            </a:r>
            <a:r>
              <a:rPr lang="en-US" sz="2800" dirty="0">
                <a:latin typeface="Montserrat" panose="00000500000000000000" pitchFamily="2" charset="0"/>
              </a:rPr>
              <a:t> no-cost expert TA,  </a:t>
            </a:r>
            <a:br>
              <a:rPr lang="en-US" sz="2800" dirty="0">
                <a:latin typeface="Montserrat" panose="00000500000000000000" pitchFamily="2" charset="0"/>
              </a:rPr>
            </a:br>
            <a:r>
              <a:rPr lang="en-US" sz="2800" dirty="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" panose="00000500000000000000" pitchFamily="2" charset="0"/>
              </a:rPr>
              <a:t>Network </a:t>
            </a:r>
            <a:r>
              <a:rPr lang="en-US" sz="2800" dirty="0">
                <a:latin typeface="Montserrat" panose="00000500000000000000" pitchFamily="2" charset="0"/>
              </a:rPr>
              <a:t>with potential </a:t>
            </a:r>
            <a:br>
              <a:rPr lang="en-US" sz="2800" dirty="0">
                <a:latin typeface="Montserrat" panose="00000500000000000000" pitchFamily="2" charset="0"/>
              </a:rPr>
            </a:br>
            <a:r>
              <a:rPr lang="en-US" sz="2800" dirty="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" panose="00000500000000000000" pitchFamily="2" charset="0"/>
              </a:rPr>
              <a:t>Be </a:t>
            </a:r>
            <a:r>
              <a:rPr lang="en-US" sz="2800" dirty="0">
                <a:latin typeface="Montserrat" panose="00000500000000000000" pitchFamily="2" charset="0"/>
              </a:rPr>
              <a:t>nationally recognized for </a:t>
            </a:r>
            <a:br>
              <a:rPr lang="en-US" sz="2800" dirty="0">
                <a:latin typeface="Montserrat" panose="00000500000000000000" pitchFamily="2" charset="0"/>
              </a:rPr>
            </a:br>
            <a:r>
              <a:rPr lang="en-US" sz="2800" dirty="0">
                <a:latin typeface="Montserrat" panose="00000500000000000000" pitchFamily="2" charset="0"/>
              </a:rPr>
              <a:t>your work</a:t>
            </a:r>
            <a:endParaRPr lang="en-US" sz="2800" dirty="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 dirty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 dirty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 dirty="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 dirty="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30238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4" r:id="rId6"/>
    <p:sldLayoutId id="2147483667" r:id="rId7"/>
    <p:sldLayoutId id="2147483655" r:id="rId8"/>
    <p:sldLayoutId id="2147483663" r:id="rId9"/>
    <p:sldLayoutId id="2147483660" r:id="rId10"/>
    <p:sldLayoutId id="2147483661" r:id="rId11"/>
    <p:sldLayoutId id="2147483656" r:id="rId12"/>
    <p:sldLayoutId id="2147483657" r:id="rId13"/>
    <p:sldLayoutId id="2147483658" r:id="rId14"/>
    <p:sldLayoutId id="2147483659" r:id="rId15"/>
    <p:sldLayoutId id="2147483664" r:id="rId16"/>
    <p:sldLayoutId id="2147483665" r:id="rId17"/>
    <p:sldLayoutId id="2147483666" r:id="rId18"/>
    <p:sldLayoutId id="2147483668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eronestop.org/LocalHelp/EmploymentAndTraining/find-apprenticeship-offices.aspx?location=U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apprenticeship.gov/apprenticeship-job-finder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s://www.whitehouse.gov/invest/?utm_source=invest.gov" TargetMode="External"/><Relationship Id="rId7" Type="http://schemas.openxmlformats.org/officeDocument/2006/relationships/hyperlink" Target="https://www.irs.gov/credits-and-deductions-under-the-inflation-reduction-act-of-2022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whitehouse.gov/briefing-room/statements-releases/2023/05/16/fact-sheet-biden-harris-administration-announces-strategies-to-train-and-connect-american-workers-to-jobs-created-by-the-presidents-investing-in-america-agenda/" TargetMode="External"/><Relationship Id="rId5" Type="http://schemas.openxmlformats.org/officeDocument/2006/relationships/hyperlink" Target="https://www.investopedia.com/chips-and-science-act-6500333" TargetMode="External"/><Relationship Id="rId4" Type="http://schemas.openxmlformats.org/officeDocument/2006/relationships/hyperlink" Target="https://www.whitehouse.gov/wp-content/uploads/2022/11/Advancing-Equitable-Workforce-Development-for-Infrastructure-Jobs_110122.pdf" TargetMode="External"/><Relationship Id="rId9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hyperlink" Target="https://nam02.safelinks.protection.outlook.com/?url=https%3A%2F%2Fdolcoe.safalapps.com%2Fsites%2Fdefault%2Ffiles%2F2022-11%2FWorkforce%2520Board%2520Guide%2520To%2520Identifying%2520Pre-Apprenticeship%2520and%2520Registered%2520Apprenticeship%2520Partners_0.pdf&amp;data=05%7C02%7CJoseph.Hanna%40safalpartners.com%7Cd2d31f97bc534a354b0c08dc70f0413f%7Ce1f1c3372599475395d84853fb4b179c%7C1%7C0%7C638509424420632858%7CUnknown%7CTWFpbGZsb3d8eyJWIjoiMC4wLjAwMDAiLCJQIjoiV2luMzIiLCJBTiI6Ik1haWwiLCJXVCI6Mn0%3D%7C0%7C%7C%7C&amp;sdata=tZA0IfgbUZc1kV7KubIQzVfW%2Bau4iRUmvgGBMrqZhpk%3D&amp;reserved=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hyperlink" Target="https://dolcoe.safalapps.com/sites/default/files/2022-11/Partnership%20Questionnaire.pdf" TargetMode="Externa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nam02.safelinks.protection.outlook.com/?url=https%3A%2F%2Fsafalpartners.jotform.com%2Fform%2F221015771142040&amp;data=05%7C02%7CJoseph.Hanna%40safalpartners.com%7C1a02cded6db74146002a08dc70f0d78c%7Ce1f1c3372599475395d84853fb4b179c%7C1%7C0%7C638509426907792122%7CUnknown%7CTWFpbGZsb3d8eyJWIjoiMC4wLjAwMDAiLCJQIjoiV2luMzIiLCJBTiI6Ik1haWwiLCJXVCI6Mn0%3D%7C0%7C%7C%7C&amp;sdata=DLuosp1z7ZTb2RDtBMeM4mGqR3E5Aiw86v%2BN%2FguEqaw%3D&amp;reserved=0" TargetMode="Externa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lcoe.safalapps.com/" TargetMode="External"/><Relationship Id="rId5" Type="http://schemas.openxmlformats.org/officeDocument/2006/relationships/hyperlink" Target="https://dolcoe.safalapps.com/resources/resourcesandtools" TargetMode="Externa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s://dolcoe.safalapps.com/resources/resourcesandtool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dolcoe.safalapps.com/sites/default/files/2022-11/Partnership%20Questionnaire.pdf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4" y="813816"/>
            <a:ext cx="12205251" cy="2112263"/>
          </a:xfrm>
        </p:spPr>
        <p:txBody>
          <a:bodyPr>
            <a:noAutofit/>
          </a:bodyPr>
          <a:lstStyle/>
          <a:p>
            <a:r>
              <a:rPr lang="en-US" b="1" i="0" dirty="0">
                <a:solidFill>
                  <a:srgbClr val="FFFFFF"/>
                </a:solidFill>
                <a:effectLst/>
                <a:latin typeface="Montserrat"/>
              </a:rPr>
              <a:t>Apprenticeship </a:t>
            </a:r>
            <a:r>
              <a:rPr lang="en-US" sz="4800" b="1" i="0" dirty="0">
                <a:solidFill>
                  <a:srgbClr val="FFFFFF"/>
                </a:solidFill>
                <a:effectLst/>
                <a:latin typeface="Montserrat"/>
              </a:rPr>
              <a:t>201</a:t>
            </a:r>
            <a:r>
              <a:rPr lang="en-US" b="1" i="0" dirty="0">
                <a:solidFill>
                  <a:srgbClr val="FFFFFF"/>
                </a:solidFill>
                <a:effectLst/>
                <a:latin typeface="Montserrat"/>
              </a:rPr>
              <a:t>: </a:t>
            </a:r>
            <a:br>
              <a:rPr lang="en-US" sz="3600" b="1" dirty="0">
                <a:solidFill>
                  <a:srgbClr val="FFFFFF"/>
                </a:solidFill>
                <a:latin typeface="Montserrat"/>
              </a:rPr>
            </a:br>
            <a:r>
              <a:rPr lang="en-US" sz="3200" b="1" i="0" dirty="0">
                <a:solidFill>
                  <a:srgbClr val="FFFFFF"/>
                </a:solidFill>
                <a:effectLst/>
                <a:latin typeface="Montserrat"/>
              </a:rPr>
              <a:t>The Next Level of </a:t>
            </a:r>
            <a:br>
              <a:rPr lang="en-US" sz="3200" b="1" dirty="0">
                <a:solidFill>
                  <a:srgbClr val="FFFFFF"/>
                </a:solidFill>
                <a:latin typeface="Montserrat"/>
              </a:rPr>
            </a:br>
            <a:r>
              <a:rPr lang="en-US" sz="3200" b="1" i="0" dirty="0">
                <a:solidFill>
                  <a:srgbClr val="FFFFFF"/>
                </a:solidFill>
                <a:effectLst/>
                <a:latin typeface="Montserrat"/>
              </a:rPr>
              <a:t>Success and Sustainability for </a:t>
            </a:r>
            <a:br>
              <a:rPr lang="en-US" sz="3200" b="1" dirty="0">
                <a:solidFill>
                  <a:srgbClr val="FFFFFF"/>
                </a:solidFill>
                <a:latin typeface="Montserrat"/>
              </a:rPr>
            </a:br>
            <a:r>
              <a:rPr lang="en-US" sz="3200" b="1" i="0" dirty="0">
                <a:solidFill>
                  <a:srgbClr val="FFFFFF"/>
                </a:solidFill>
                <a:effectLst/>
                <a:latin typeface="Montserrat"/>
              </a:rPr>
              <a:t>Apprenticeship Programs and System Alignment</a:t>
            </a:r>
            <a:r>
              <a:rPr lang="en-US" sz="3200" b="1" dirty="0">
                <a:solidFill>
                  <a:srgbClr val="FFFFFF"/>
                </a:solidFill>
                <a:latin typeface="Montserrat"/>
              </a:rPr>
              <a:t> 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F6B4-FE5D-D4CA-A718-E5FAB3D59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2004" y="5106988"/>
            <a:ext cx="3322651" cy="439797"/>
          </a:xfrm>
        </p:spPr>
        <p:txBody>
          <a:bodyPr/>
          <a:lstStyle/>
          <a:p>
            <a:pPr algn="ctr"/>
            <a:r>
              <a:rPr lang="en-US" dirty="0"/>
              <a:t>April 25, 2024</a:t>
            </a:r>
          </a:p>
        </p:txBody>
      </p:sp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7A24-D8A0-3BC1-8497-5265ED16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5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Montserrat"/>
              </a:rPr>
              <a:t>RA Alignment with </a:t>
            </a:r>
            <a:br>
              <a:rPr lang="en-US" b="1" dirty="0">
                <a:solidFill>
                  <a:schemeClr val="bg1"/>
                </a:solidFill>
                <a:latin typeface="Montserrat"/>
              </a:rPr>
            </a:br>
            <a:r>
              <a:rPr lang="en-US" b="1" dirty="0">
                <a:solidFill>
                  <a:schemeClr val="bg1"/>
                </a:solidFill>
                <a:latin typeface="Montserrat"/>
              </a:rPr>
              <a:t>WIOA Performance Metrics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51F63B-B749-0D56-256D-B7CFF8C9A199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72E714D-6673-B829-4360-F91202407189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10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5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/>
              </a:rPr>
              <a:t>1. RA Alignment with WIOA Performance Metrics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73E339B-803D-7B67-E541-7E54E9FAC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380" y="2134885"/>
            <a:ext cx="676956" cy="6769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783" y="2237769"/>
            <a:ext cx="5704452" cy="88776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/>
                <a:cs typeface="Segoe UI"/>
              </a:rPr>
              <a:t>RA helps you meet </a:t>
            </a:r>
            <a:r>
              <a:rPr lang="en-US" sz="1800" b="1" dirty="0">
                <a:solidFill>
                  <a:schemeClr val="tx1"/>
                </a:solidFill>
                <a:latin typeface="Montserrat Medium"/>
                <a:cs typeface="Segoe UI"/>
              </a:rPr>
              <a:t>WIOA 2</a:t>
            </a:r>
            <a:r>
              <a:rPr lang="en-US" sz="1800" b="1" baseline="30000" dirty="0">
                <a:solidFill>
                  <a:schemeClr val="tx1"/>
                </a:solidFill>
                <a:latin typeface="Montserrat Medium"/>
                <a:cs typeface="Segoe UI"/>
              </a:rPr>
              <a:t>nd</a:t>
            </a:r>
            <a:r>
              <a:rPr lang="en-US" sz="1800" b="1" dirty="0">
                <a:solidFill>
                  <a:schemeClr val="tx1"/>
                </a:solidFill>
                <a:latin typeface="Montserrat Medium"/>
                <a:cs typeface="Segoe UI"/>
              </a:rPr>
              <a:t> and 4</a:t>
            </a:r>
            <a:r>
              <a:rPr lang="en-US" sz="1800" b="1" baseline="30000" dirty="0">
                <a:solidFill>
                  <a:schemeClr val="tx1"/>
                </a:solidFill>
                <a:latin typeface="Montserrat Medium"/>
                <a:cs typeface="Segoe UI"/>
              </a:rPr>
              <a:t>th</a:t>
            </a:r>
            <a:r>
              <a:rPr lang="en-US" sz="1800" b="1" dirty="0">
                <a:solidFill>
                  <a:schemeClr val="tx1"/>
                </a:solidFill>
                <a:latin typeface="Montserrat Medium"/>
                <a:cs typeface="Segoe UI"/>
              </a:rPr>
              <a:t> quarter employed</a:t>
            </a:r>
          </a:p>
        </p:txBody>
      </p:sp>
      <p:sp>
        <p:nvSpPr>
          <p:cNvPr id="9" name="TextBox 8" descr="Percentage of apprentices who complete the program and still with their employer one year later?&#10;">
            <a:extLst>
              <a:ext uri="{FF2B5EF4-FFF2-40B4-BE49-F238E27FC236}">
                <a16:creationId xmlns:a16="http://schemas.microsoft.com/office/drawing/2014/main" id="{AF174F1F-C737-BCD2-9403-7D882C797299}"/>
              </a:ext>
            </a:extLst>
          </p:cNvPr>
          <p:cNvSpPr txBox="1"/>
          <p:nvPr/>
        </p:nvSpPr>
        <p:spPr>
          <a:xfrm>
            <a:off x="7136682" y="2081485"/>
            <a:ext cx="3463040" cy="13336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Montserrat Medium"/>
                <a:cs typeface="Segoe UI"/>
              </a:rPr>
              <a:t>Percentage of </a:t>
            </a:r>
            <a:r>
              <a:rPr lang="en-US" dirty="0">
                <a:solidFill>
                  <a:schemeClr val="tx1"/>
                </a:solidFill>
                <a:latin typeface="Montserrat Medium"/>
                <a:cs typeface="Segoe UI"/>
              </a:rPr>
              <a:t>apprentices who complete the program and still with their employer one year later?</a:t>
            </a:r>
            <a:endParaRPr lang="en-US" sz="800" dirty="0">
              <a:solidFill>
                <a:schemeClr val="tx1"/>
              </a:solidFill>
              <a:latin typeface="Montserrat Medium"/>
              <a:cs typeface="Segoe UI"/>
            </a:endParaRPr>
          </a:p>
        </p:txBody>
      </p:sp>
      <p:sp>
        <p:nvSpPr>
          <p:cNvPr id="13" name="Rectangle 12" descr="91%&#10;">
            <a:extLst>
              <a:ext uri="{FF2B5EF4-FFF2-40B4-BE49-F238E27FC236}">
                <a16:creationId xmlns:a16="http://schemas.microsoft.com/office/drawing/2014/main" id="{2B0FFB93-064B-895C-2870-DA947219D733}"/>
              </a:ext>
            </a:extLst>
          </p:cNvPr>
          <p:cNvSpPr/>
          <p:nvPr/>
        </p:nvSpPr>
        <p:spPr>
          <a:xfrm>
            <a:off x="10617826" y="2450877"/>
            <a:ext cx="10737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91%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C738CA5-6186-EAB7-4775-AB08284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722" y="4089143"/>
            <a:ext cx="676956" cy="676956"/>
          </a:xfrm>
          <a:prstGeom prst="rect">
            <a:avLst/>
          </a:prstGeom>
        </p:spPr>
      </p:pic>
      <p:sp>
        <p:nvSpPr>
          <p:cNvPr id="23" name="TextBox 22" descr="RA provides skills training that aligns for both education and the workforce system for the credential attainment common measure.&#10;">
            <a:extLst>
              <a:ext uri="{FF2B5EF4-FFF2-40B4-BE49-F238E27FC236}">
                <a16:creationId xmlns:a16="http://schemas.microsoft.com/office/drawing/2014/main" id="{28EBE606-0A81-A3E8-EA23-989462390D81}"/>
              </a:ext>
            </a:extLst>
          </p:cNvPr>
          <p:cNvSpPr txBox="1"/>
          <p:nvPr/>
        </p:nvSpPr>
        <p:spPr>
          <a:xfrm>
            <a:off x="1349861" y="4089143"/>
            <a:ext cx="5704452" cy="1333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 Medium"/>
                <a:cs typeface="Segoe UI"/>
              </a:rPr>
              <a:t>RA provides skills training that aligns for both education and the workforce system for the </a:t>
            </a:r>
            <a:r>
              <a:rPr lang="en-US" sz="1800" b="1" dirty="0">
                <a:solidFill>
                  <a:schemeClr val="tx1"/>
                </a:solidFill>
                <a:latin typeface="Montserrat Medium"/>
                <a:cs typeface="Segoe UI"/>
              </a:rPr>
              <a:t>credential attainment </a:t>
            </a:r>
            <a:r>
              <a:rPr lang="en-US" sz="1800" dirty="0">
                <a:solidFill>
                  <a:schemeClr val="tx1"/>
                </a:solidFill>
                <a:latin typeface="Montserrat Medium"/>
                <a:cs typeface="Segoe UI"/>
              </a:rPr>
              <a:t>common measure.</a:t>
            </a:r>
          </a:p>
        </p:txBody>
      </p:sp>
      <p:sp>
        <p:nvSpPr>
          <p:cNvPr id="10" name="TextBox 9" descr="Percentage of apprentices who complete the program and receive a credential?&#10;">
            <a:extLst>
              <a:ext uri="{FF2B5EF4-FFF2-40B4-BE49-F238E27FC236}">
                <a16:creationId xmlns:a16="http://schemas.microsoft.com/office/drawing/2014/main" id="{98427FAF-9B8A-0BD5-E79D-1196F6DA1A8B}"/>
              </a:ext>
            </a:extLst>
          </p:cNvPr>
          <p:cNvSpPr txBox="1"/>
          <p:nvPr/>
        </p:nvSpPr>
        <p:spPr>
          <a:xfrm>
            <a:off x="7136682" y="4247038"/>
            <a:ext cx="3417302" cy="10178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Montserrat Medium"/>
                <a:cs typeface="Segoe UI"/>
              </a:rPr>
              <a:t>Percentage </a:t>
            </a:r>
            <a:r>
              <a:rPr lang="en-US" dirty="0">
                <a:solidFill>
                  <a:schemeClr val="tx1"/>
                </a:solidFill>
                <a:latin typeface="Montserrat Medium"/>
                <a:cs typeface="Segoe UI"/>
              </a:rPr>
              <a:t>of apprentices who complete the program and receive a credential</a:t>
            </a:r>
            <a:r>
              <a:rPr lang="en-US" dirty="0">
                <a:latin typeface="Montserrat Medium"/>
                <a:cs typeface="Segoe UI"/>
              </a:rPr>
              <a:t>?</a:t>
            </a:r>
            <a:endParaRPr lang="en-US" sz="800" dirty="0">
              <a:solidFill>
                <a:schemeClr val="tx1"/>
              </a:solidFill>
              <a:latin typeface="Montserrat Medium"/>
              <a:cs typeface="Segoe UI"/>
            </a:endParaRPr>
          </a:p>
        </p:txBody>
      </p:sp>
      <p:sp>
        <p:nvSpPr>
          <p:cNvPr id="15" name="Rectangle 14" descr="100%&#10;">
            <a:extLst>
              <a:ext uri="{FF2B5EF4-FFF2-40B4-BE49-F238E27FC236}">
                <a16:creationId xmlns:a16="http://schemas.microsoft.com/office/drawing/2014/main" id="{B9860F16-7638-1B87-AF7F-C93DD1492F05}"/>
              </a:ext>
            </a:extLst>
          </p:cNvPr>
          <p:cNvSpPr/>
          <p:nvPr/>
        </p:nvSpPr>
        <p:spPr>
          <a:xfrm>
            <a:off x="10599720" y="4427621"/>
            <a:ext cx="12109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100%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DDBA13D-6B63-8062-41F8-D1F6A52B8C1A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11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94354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0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"/>
              </a:rPr>
              <a:t>2. RA Alignment with WIOA Performance Metrics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ECBD917-EF95-81D8-2992-C8F8DFCBD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968" y="2222786"/>
            <a:ext cx="676956" cy="6769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3948" y="2104609"/>
            <a:ext cx="5283962" cy="101075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  <a:latin typeface="Montserrat Medium"/>
                <a:cs typeface="Segoe UI"/>
              </a:rPr>
              <a:t>Higher median earnings after 2</a:t>
            </a:r>
            <a:r>
              <a:rPr lang="en-US" sz="1800" b="1" baseline="30000" dirty="0">
                <a:solidFill>
                  <a:schemeClr val="tx1"/>
                </a:solidFill>
                <a:latin typeface="Montserrat Medium"/>
                <a:cs typeface="Segoe UI"/>
              </a:rPr>
              <a:t>nd</a:t>
            </a:r>
            <a:r>
              <a:rPr lang="en-US" sz="1800" b="1" dirty="0">
                <a:solidFill>
                  <a:schemeClr val="tx1"/>
                </a:solidFill>
                <a:latin typeface="Montserrat Medium"/>
                <a:cs typeface="Segoe UI"/>
              </a:rPr>
              <a:t> quarter </a:t>
            </a:r>
            <a:r>
              <a:rPr lang="en-US" sz="1800" dirty="0">
                <a:solidFill>
                  <a:schemeClr val="tx1"/>
                </a:solidFill>
                <a:latin typeface="Montserrat Medium"/>
                <a:cs typeface="Segoe UI"/>
              </a:rPr>
              <a:t>is also usually met since RA programs require wage increase(s).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11" name="TextBox 10" descr="Average starting salary of RA completers?&#10;">
            <a:extLst>
              <a:ext uri="{FF2B5EF4-FFF2-40B4-BE49-F238E27FC236}">
                <a16:creationId xmlns:a16="http://schemas.microsoft.com/office/drawing/2014/main" id="{54F3A602-F763-1DC0-29AC-E6D5F88C6791}"/>
              </a:ext>
            </a:extLst>
          </p:cNvPr>
          <p:cNvSpPr txBox="1"/>
          <p:nvPr/>
        </p:nvSpPr>
        <p:spPr>
          <a:xfrm>
            <a:off x="6990989" y="2146454"/>
            <a:ext cx="3397718" cy="7020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Montserrat Medium"/>
                <a:cs typeface="Segoe UI"/>
              </a:rPr>
              <a:t>Average starting salary </a:t>
            </a:r>
            <a:r>
              <a:rPr lang="en-US" dirty="0">
                <a:solidFill>
                  <a:schemeClr val="tx1"/>
                </a:solidFill>
                <a:latin typeface="Montserrat Medium"/>
                <a:cs typeface="Segoe UI"/>
              </a:rPr>
              <a:t>of RA completers?</a:t>
            </a:r>
            <a:endParaRPr lang="en-US" sz="800" u="sng" dirty="0">
              <a:solidFill>
                <a:schemeClr val="tx1"/>
              </a:solidFill>
              <a:latin typeface="Montserrat Medium"/>
              <a:cs typeface="Segoe UI"/>
            </a:endParaRPr>
          </a:p>
        </p:txBody>
      </p:sp>
      <p:sp>
        <p:nvSpPr>
          <p:cNvPr id="17" name="Rectangle 16" descr="$70-&#10;$80K&#10;">
            <a:extLst>
              <a:ext uri="{FF2B5EF4-FFF2-40B4-BE49-F238E27FC236}">
                <a16:creationId xmlns:a16="http://schemas.microsoft.com/office/drawing/2014/main" id="{8B935C27-5D56-4FEC-34A0-F7657B862941}"/>
              </a:ext>
            </a:extLst>
          </p:cNvPr>
          <p:cNvSpPr/>
          <p:nvPr/>
        </p:nvSpPr>
        <p:spPr>
          <a:xfrm>
            <a:off x="10486465" y="2041003"/>
            <a:ext cx="11614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$70-</a:t>
            </a:r>
            <a:b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$80K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F4C7AFB1-6689-812E-9026-91A01CD42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968" y="3928010"/>
            <a:ext cx="676956" cy="676956"/>
          </a:xfrm>
          <a:prstGeom prst="rect">
            <a:avLst/>
          </a:prstGeom>
        </p:spPr>
      </p:pic>
      <p:sp>
        <p:nvSpPr>
          <p:cNvPr id="23" name="TextBox 22" descr="RA is a collaborative workforce development strategy; it helps you move beyond transactional relationships with businesses to meet the effectiveness in serving employers performance measure.&#10;">
            <a:extLst>
              <a:ext uri="{FF2B5EF4-FFF2-40B4-BE49-F238E27FC236}">
                <a16:creationId xmlns:a16="http://schemas.microsoft.com/office/drawing/2014/main" id="{CAE6E8C7-150E-9CB2-054A-ACBEC1E31793}"/>
              </a:ext>
            </a:extLst>
          </p:cNvPr>
          <p:cNvSpPr txBox="1"/>
          <p:nvPr/>
        </p:nvSpPr>
        <p:spPr>
          <a:xfrm>
            <a:off x="1213947" y="3742636"/>
            <a:ext cx="5445471" cy="1965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Montserrat Medium"/>
                <a:cs typeface="Segoe UI"/>
              </a:rPr>
              <a:t>RA is a collaborative workforce development strategy; it helps you move beyond transactional relationships with businesses to meet the </a:t>
            </a:r>
            <a:r>
              <a:rPr lang="en-US" sz="1800" b="1" dirty="0">
                <a:solidFill>
                  <a:schemeClr val="tx1"/>
                </a:solidFill>
                <a:latin typeface="Montserrat Medium"/>
                <a:cs typeface="Segoe UI"/>
              </a:rPr>
              <a:t>effectiveness in serving employers</a:t>
            </a:r>
            <a:r>
              <a:rPr lang="en-US" sz="1800" dirty="0">
                <a:solidFill>
                  <a:schemeClr val="tx1"/>
                </a:solidFill>
                <a:latin typeface="Montserrat Medium"/>
                <a:cs typeface="Segoe UI"/>
              </a:rPr>
              <a:t> performance measure.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BAEFEC-AFB7-9197-A87B-E098C6AB9B70}"/>
              </a:ext>
            </a:extLst>
          </p:cNvPr>
          <p:cNvSpPr txBox="1"/>
          <p:nvPr/>
        </p:nvSpPr>
        <p:spPr>
          <a:xfrm>
            <a:off x="6990989" y="3801752"/>
            <a:ext cx="3397718" cy="13336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Montserrat Medium"/>
                <a:cs typeface="Segoe UI"/>
              </a:rPr>
              <a:t>#</a:t>
            </a:r>
            <a:r>
              <a:rPr lang="en-US" dirty="0">
                <a:solidFill>
                  <a:schemeClr val="tx1"/>
                </a:solidFill>
                <a:latin typeface="Montserrat Medium"/>
                <a:cs typeface="Segoe UI"/>
              </a:rPr>
              <a:t> of employers, </a:t>
            </a:r>
            <a:r>
              <a:rPr lang="en-US" dirty="0">
                <a:latin typeface="Montserrat Medium"/>
                <a:cs typeface="Segoe UI"/>
              </a:rPr>
              <a:t>more than </a:t>
            </a:r>
            <a:r>
              <a:rPr lang="en-US" b="1" dirty="0">
                <a:latin typeface="Montserrat Medium"/>
                <a:cs typeface="Segoe UI"/>
              </a:rPr>
              <a:t>#</a:t>
            </a:r>
            <a:r>
              <a:rPr lang="en-US" dirty="0">
                <a:latin typeface="Montserrat Medium"/>
                <a:cs typeface="Segoe UI"/>
              </a:rPr>
              <a:t> of occupations, positive post-program benefits between </a:t>
            </a:r>
            <a:r>
              <a:rPr lang="en-US" b="1" dirty="0">
                <a:latin typeface="Montserrat Medium"/>
                <a:cs typeface="Segoe UI"/>
              </a:rPr>
              <a:t>$$$</a:t>
            </a:r>
            <a:r>
              <a:rPr lang="en-US" dirty="0">
                <a:latin typeface="Montserrat Medium"/>
                <a:cs typeface="Segoe UI"/>
              </a:rPr>
              <a:t> / year</a:t>
            </a:r>
          </a:p>
        </p:txBody>
      </p:sp>
      <p:sp>
        <p:nvSpPr>
          <p:cNvPr id="19" name="Rectangle 18" descr="150K&#10;">
            <a:extLst>
              <a:ext uri="{FF2B5EF4-FFF2-40B4-BE49-F238E27FC236}">
                <a16:creationId xmlns:a16="http://schemas.microsoft.com/office/drawing/2014/main" id="{12FDC9F5-395C-AD12-1155-F1D54877FBC0}"/>
              </a:ext>
            </a:extLst>
          </p:cNvPr>
          <p:cNvSpPr/>
          <p:nvPr/>
        </p:nvSpPr>
        <p:spPr>
          <a:xfrm>
            <a:off x="10562422" y="3851852"/>
            <a:ext cx="11614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150K</a:t>
            </a:r>
          </a:p>
        </p:txBody>
      </p:sp>
      <p:sp>
        <p:nvSpPr>
          <p:cNvPr id="21" name="Rectangle 20" descr="1000&#10;">
            <a:extLst>
              <a:ext uri="{FF2B5EF4-FFF2-40B4-BE49-F238E27FC236}">
                <a16:creationId xmlns:a16="http://schemas.microsoft.com/office/drawing/2014/main" id="{D293B271-2E41-CB11-AC68-BE36D711DAEF}"/>
              </a:ext>
            </a:extLst>
          </p:cNvPr>
          <p:cNvSpPr/>
          <p:nvPr/>
        </p:nvSpPr>
        <p:spPr>
          <a:xfrm>
            <a:off x="10560447" y="4146752"/>
            <a:ext cx="11614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1000</a:t>
            </a:r>
          </a:p>
        </p:txBody>
      </p:sp>
      <p:sp>
        <p:nvSpPr>
          <p:cNvPr id="22" name="Rectangle 21" descr="$25-30K&#10;">
            <a:extLst>
              <a:ext uri="{FF2B5EF4-FFF2-40B4-BE49-F238E27FC236}">
                <a16:creationId xmlns:a16="http://schemas.microsoft.com/office/drawing/2014/main" id="{7264ECA9-C9E7-DF1A-2BB2-F19234A2F997}"/>
              </a:ext>
            </a:extLst>
          </p:cNvPr>
          <p:cNvSpPr/>
          <p:nvPr/>
        </p:nvSpPr>
        <p:spPr>
          <a:xfrm>
            <a:off x="10570347" y="4417902"/>
            <a:ext cx="11614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$25-30K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DDBA13D-6B63-8062-41F8-D1F6A52B8C1A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12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51766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12" grpId="0" animBg="1"/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7C480-D5BD-037E-BDB1-F0D6DF6A0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75C6B-F23B-D88D-698C-A0040940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9761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Gauging Your RA System Alignment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E5F7350-4327-E04D-CE49-D91B811EF146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13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52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 System Alignment Is….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56838"/>
            <a:ext cx="10515600" cy="426083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Convening stakeholders </a:t>
            </a: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(business, education, workforce, economic </a:t>
            </a:r>
            <a:b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</a:b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development, etc.) to effectively expand RA for key sectors, </a:t>
            </a:r>
            <a:b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</a:b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occupations, and populations. 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Not a top-down or bottom-up strategy – rather it is a </a:t>
            </a:r>
            <a:b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</a:br>
            <a:r>
              <a:rPr lang="en-US" sz="18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collaborative network strategy</a:t>
            </a: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 process that is often non-linear, but always seeks to make RA </a:t>
            </a:r>
            <a:r>
              <a:rPr lang="en-US" sz="18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more effective for the community </a:t>
            </a: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being served.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 way to </a:t>
            </a:r>
            <a:r>
              <a:rPr lang="en-US" sz="18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build future-ready talent pipelines </a:t>
            </a: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when it is truly integrated into education and workforce systems.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Able to 10x impact </a:t>
            </a: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across key areas such as policy alignment, job seeker referrals, employer costs, and WIOA performance measures.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4E934EA-9086-64BE-5E79-B393CB931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1752" y="1530367"/>
            <a:ext cx="2008396" cy="2008396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58E0A04-F7E7-2494-6D79-89E60D1A2B28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14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85516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 System Alignment</a:t>
            </a:r>
          </a:p>
        </p:txBody>
      </p:sp>
      <p:pic>
        <p:nvPicPr>
          <p:cNvPr id="1026" name="Picture 2" descr="Alignment Tool showing alignment between Policy Framework, AJC Integration, Sponsor, Convener, and Businesses/Sponsor">
            <a:extLst>
              <a:ext uri="{FF2B5EF4-FFF2-40B4-BE49-F238E27FC236}">
                <a16:creationId xmlns:a16="http://schemas.microsoft.com/office/drawing/2014/main" id="{328ED5B1-CBA2-7A22-FC69-C44EDBEA3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97" y="1613762"/>
            <a:ext cx="6645535" cy="469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58E0A04-F7E7-2494-6D79-89E60D1A2B28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15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004877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Purpose of RA Alignment Tool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3651" y="1690688"/>
            <a:ext cx="10239174" cy="445689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1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Origin…</a:t>
            </a:r>
            <a:br>
              <a:rPr lang="en-US" sz="32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</a:br>
            <a:r>
              <a:rPr lang="en-US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Discussions with DOL Office of Apprenticeship (OA) re: visualizing alignment of RA activities</a:t>
            </a:r>
          </a:p>
          <a:p>
            <a:pPr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endParaRPr lang="en-US" sz="1300" dirty="0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  <a:p>
            <a:pPr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1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Purpose…</a:t>
            </a:r>
            <a:r>
              <a:rPr lang="en-US" sz="31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 </a:t>
            </a:r>
            <a:br>
              <a:rPr lang="en-US" sz="32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</a:br>
            <a:r>
              <a:rPr lang="en-US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Meant as a tool for you to enhance your RA activities</a:t>
            </a:r>
            <a:endParaRPr lang="en-US" sz="3200" dirty="0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  <a:p>
            <a:pPr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endParaRPr lang="en-US" sz="1300" dirty="0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  <a:p>
            <a:pPr>
              <a:lnSpc>
                <a:spcPct val="12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1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Soft Rollout for Feedback…</a:t>
            </a:r>
            <a:br>
              <a:rPr lang="en-US" sz="32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</a:br>
            <a:r>
              <a:rPr lang="en-US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ETA Vision 2030 Convening (Chicago), COE December and January Office Hours 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0B1E8BE-202B-3EE9-F253-89101DFE9173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16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384736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12EEA-4EF0-107E-8A8B-E6900098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20D2-7021-3787-F5CD-DBC15228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ontserrat"/>
              </a:rPr>
              <a:t>Policy Framework - Indicators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F33E-04D8-C0C1-A45B-1B751B028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5344"/>
            <a:ext cx="10986655" cy="43905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04813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Indicators of having a strong policy framework to align RA are:</a:t>
            </a:r>
          </a:p>
          <a:p>
            <a:pPr lvl="2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RA representative on WDB</a:t>
            </a:r>
          </a:p>
          <a:p>
            <a:pPr lvl="2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RAPs on ETPL</a:t>
            </a:r>
          </a:p>
          <a:p>
            <a:pPr lvl="2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WIOA Plans set goals for RA and inclusion of underserved populations</a:t>
            </a:r>
          </a:p>
          <a:p>
            <a:pPr lvl="2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Co-enrollment policy directives</a:t>
            </a:r>
          </a:p>
          <a:p>
            <a:pPr lvl="2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RA funding allocations</a:t>
            </a:r>
          </a:p>
          <a:p>
            <a:pPr lvl="2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Partners are engaged in RA activities</a:t>
            </a:r>
          </a:p>
          <a:p>
            <a:pPr lvl="2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State/Local WDBs streamline policies and processes to make it easier for businesses to use RA, (i.e., maintaining an inventory of RTI curriculum)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4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D79BB32-95A4-2FD0-0DDF-1A0278BF3EE7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17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8D05E-C584-A832-CFC0-BF800FFA0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597326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12EEA-4EF0-107E-8A8B-E6900098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20D2-7021-3787-F5CD-DBC15228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Montserrat"/>
              </a:rPr>
              <a:t>Policy Framework – Actionable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F33E-04D8-C0C1-A45B-1B751B028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782" y="1605344"/>
            <a:ext cx="11079018" cy="41304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Actionable Items:</a:t>
            </a:r>
            <a:endParaRPr lang="en-US" sz="2000" dirty="0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  <a:p>
            <a:pPr marL="461963" lvl="1" indent="-1778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Seek out RA representatives for WDB membership from labor </a:t>
            </a:r>
            <a:b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and non-labor sources</a:t>
            </a:r>
          </a:p>
          <a:p>
            <a:pPr marL="461963" lvl="1" indent="-1778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Review and revise policies to ensure inclusiveness of RA activities internally</a:t>
            </a:r>
          </a:p>
          <a:p>
            <a:pPr marL="461963" lvl="1" indent="-1778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Establish state/local RA steering committee</a:t>
            </a:r>
          </a:p>
          <a:p>
            <a:pPr marL="461963" lvl="1" indent="-1778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Streamline process to include RAPs on state/local ETPLs</a:t>
            </a:r>
          </a:p>
          <a:p>
            <a:pPr marL="461963" lvl="1" indent="-1778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Advocate for dedicated funding allocations for RA activities, including dedicated staff in the America’s Job Centers (AJC)</a:t>
            </a:r>
          </a:p>
          <a:p>
            <a:pPr marL="461963" lvl="1" indent="-1778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Create MOUs with non-traditional partners for targeted population engagement 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4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3298F57-8C4D-F658-D90E-DD3C4E0BFE25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18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8D05E-C584-A832-CFC0-BF800FFA0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035970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12EEA-4EF0-107E-8A8B-E6900098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20D2-7021-3787-F5CD-DBC15228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Montserrat"/>
              </a:rPr>
              <a:t>AJC Integration - Indicators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F33E-04D8-C0C1-A45B-1B751B028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000" y="1559162"/>
            <a:ext cx="11102109" cy="44367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Indicators that RA expertise is integrated into each AJC to support RA</a:t>
            </a:r>
            <a:endParaRPr lang="en-US" sz="1600" dirty="0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Case managers purposefully screen and refer job seekers to RAPs</a:t>
            </a:r>
            <a:endParaRPr lang="en-US" sz="1600" kern="100" dirty="0">
              <a:latin typeface="Montserrat Medium" panose="000006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Co-enrollment procedures are used consistently by case managers and across all mandatory partners (i.e., TANF)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Apprentices are supported throughout the RA program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Mandatory partners work with AJCs to engage ‘shared’ job seekers in RAPs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Outreach to job seekers communicates the benefit of being an apprentice and focuses on underserved populations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Case managers receive RA training on a regular basis and may be considered an RA subject matter expert (SME)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Wagner-Peyser staff share RA information to job seekers and employers with a warm handoff to AJC / BSR staff as warranted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5C6BE2A-C072-149F-43D7-F2AA6D7587AB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19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8D05E-C584-A832-CFC0-BF800FFA0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471992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55922"/>
            <a:ext cx="4751231" cy="13255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Presenters</a:t>
            </a:r>
          </a:p>
        </p:txBody>
      </p:sp>
      <p:pic>
        <p:nvPicPr>
          <p:cNvPr id="20" name="Picture 19" descr="profile of Melissa Aguilar-Southard&#10;">
            <a:extLst>
              <a:ext uri="{FF2B5EF4-FFF2-40B4-BE49-F238E27FC236}">
                <a16:creationId xmlns:a16="http://schemas.microsoft.com/office/drawing/2014/main" id="{62009E9E-D9D2-B586-BED0-0877E640E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242" y="1851322"/>
            <a:ext cx="1096001" cy="11799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" name="pole tekstowe 5" descr="Melissa Aguilar-Southard&#10;Director and Lead SME, Safal Partners&#10;">
            <a:extLst>
              <a:ext uri="{FF2B5EF4-FFF2-40B4-BE49-F238E27FC236}">
                <a16:creationId xmlns:a16="http://schemas.microsoft.com/office/drawing/2014/main" id="{FA7EFEFE-C425-1E92-D69E-482CB8EB8A35}"/>
              </a:ext>
            </a:extLst>
          </p:cNvPr>
          <p:cNvSpPr txBox="1"/>
          <p:nvPr/>
        </p:nvSpPr>
        <p:spPr>
          <a:xfrm>
            <a:off x="3975429" y="1996518"/>
            <a:ext cx="5242462" cy="804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D274D"/>
                </a:solidFill>
                <a:latin typeface="Montserrat Medium" panose="00000600000000000000" pitchFamily="2" charset="0"/>
              </a:rPr>
              <a:t>Melissa Aguilar-Southard</a:t>
            </a:r>
            <a:br>
              <a:rPr lang="en-US" sz="2200" b="1" dirty="0">
                <a:solidFill>
                  <a:srgbClr val="0D274D"/>
                </a:solidFill>
                <a:latin typeface="Montserrat Medium" panose="00000600000000000000" pitchFamily="2" charset="0"/>
              </a:rPr>
            </a:br>
            <a:r>
              <a:rPr lang="en-US" sz="2000" dirty="0">
                <a:solidFill>
                  <a:srgbClr val="0D274D"/>
                </a:solidFill>
                <a:latin typeface="Montserrat Medium" panose="00000600000000000000" pitchFamily="2" charset="0"/>
                <a:ea typeface="Roboto"/>
              </a:rPr>
              <a:t>Director and Lead SME, Safal Partners</a:t>
            </a:r>
            <a:endParaRPr lang="en-US" sz="2400" dirty="0">
              <a:solidFill>
                <a:srgbClr val="0D274D"/>
              </a:solidFill>
              <a:latin typeface="Montserrat Medium" panose="00000600000000000000" pitchFamily="2" charset="0"/>
              <a:ea typeface="Roboto"/>
            </a:endParaRPr>
          </a:p>
        </p:txBody>
      </p:sp>
      <p:pic>
        <p:nvPicPr>
          <p:cNvPr id="8" name="Picture 7" descr="profile of Haylie Schuster&#10;">
            <a:extLst>
              <a:ext uri="{FF2B5EF4-FFF2-40B4-BE49-F238E27FC236}">
                <a16:creationId xmlns:a16="http://schemas.microsoft.com/office/drawing/2014/main" id="{76195C6C-1592-5303-1A7F-055C1C2B90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24" r="2524"/>
          <a:stretch/>
        </p:blipFill>
        <p:spPr>
          <a:xfrm>
            <a:off x="2667577" y="3273101"/>
            <a:ext cx="1078781" cy="11051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pole tekstowe 5" descr="Haylie Schuster&#10;Engagement Manager, Safal Partners&#10;">
            <a:extLst>
              <a:ext uri="{FF2B5EF4-FFF2-40B4-BE49-F238E27FC236}">
                <a16:creationId xmlns:a16="http://schemas.microsoft.com/office/drawing/2014/main" id="{6143EEA9-5D48-31A8-CB3A-56906E699E0F}"/>
              </a:ext>
            </a:extLst>
          </p:cNvPr>
          <p:cNvSpPr txBox="1"/>
          <p:nvPr/>
        </p:nvSpPr>
        <p:spPr>
          <a:xfrm>
            <a:off x="3975429" y="3372599"/>
            <a:ext cx="5907480" cy="804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D274D"/>
                </a:solidFill>
                <a:latin typeface="Montserrat Medium" panose="00000600000000000000" pitchFamily="2" charset="0"/>
              </a:rPr>
              <a:t>Haylie Schuster</a:t>
            </a:r>
            <a:br>
              <a:rPr lang="en-US" sz="2200" b="1" dirty="0">
                <a:solidFill>
                  <a:srgbClr val="0D274D"/>
                </a:solidFill>
                <a:latin typeface="Montserrat Medium" panose="00000600000000000000" pitchFamily="2" charset="0"/>
              </a:rPr>
            </a:br>
            <a:r>
              <a:rPr lang="en-US" sz="2000" dirty="0">
                <a:solidFill>
                  <a:srgbClr val="0D274D"/>
                </a:solidFill>
                <a:latin typeface="Montserrat Medium" panose="00000600000000000000" pitchFamily="2" charset="0"/>
                <a:ea typeface="Roboto"/>
              </a:rPr>
              <a:t>Engagement Manager, Safal Partners</a:t>
            </a:r>
            <a:endParaRPr lang="pl-PL" sz="2000" dirty="0">
              <a:solidFill>
                <a:srgbClr val="0D274D"/>
              </a:solidFill>
              <a:latin typeface="Montserrat Medium" panose="00000600000000000000" pitchFamily="2" charset="0"/>
              <a:ea typeface="Roboto"/>
            </a:endParaRPr>
          </a:p>
        </p:txBody>
      </p:sp>
      <p:pic>
        <p:nvPicPr>
          <p:cNvPr id="7" name="Picture 6" descr="profile of Angela Baker&#10;">
            <a:extLst>
              <a:ext uri="{FF2B5EF4-FFF2-40B4-BE49-F238E27FC236}">
                <a16:creationId xmlns:a16="http://schemas.microsoft.com/office/drawing/2014/main" id="{992739FA-EDB7-7664-35C9-84FA53BF51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01" r="5601"/>
          <a:stretch/>
        </p:blipFill>
        <p:spPr>
          <a:xfrm>
            <a:off x="2662195" y="4591288"/>
            <a:ext cx="1067735" cy="11603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3" name="pole tekstowe 5" descr="Angela Baker&#10;Subject Matter Expert, Safal Partners&#10;">
            <a:extLst>
              <a:ext uri="{FF2B5EF4-FFF2-40B4-BE49-F238E27FC236}">
                <a16:creationId xmlns:a16="http://schemas.microsoft.com/office/drawing/2014/main" id="{77EF8A1B-EF80-4723-BFD1-68A6BBD952DF}"/>
              </a:ext>
            </a:extLst>
          </p:cNvPr>
          <p:cNvSpPr txBox="1"/>
          <p:nvPr/>
        </p:nvSpPr>
        <p:spPr>
          <a:xfrm>
            <a:off x="3975429" y="4549905"/>
            <a:ext cx="5242462" cy="804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 dirty="0">
                <a:solidFill>
                  <a:srgbClr val="0D274D"/>
                </a:solidFill>
                <a:latin typeface="Montserrat Medium" panose="00000600000000000000" pitchFamily="2" charset="0"/>
              </a:rPr>
              <a:t>Angela Baker</a:t>
            </a:r>
            <a:br>
              <a:rPr lang="en-US" sz="2200" b="1" dirty="0">
                <a:solidFill>
                  <a:srgbClr val="0D274D"/>
                </a:solidFill>
                <a:latin typeface="Montserrat Medium" panose="00000600000000000000" pitchFamily="2" charset="0"/>
              </a:rPr>
            </a:br>
            <a:r>
              <a:rPr lang="en-US" sz="2000" dirty="0">
                <a:solidFill>
                  <a:srgbClr val="0D274D"/>
                </a:solidFill>
                <a:latin typeface="Montserrat Medium" panose="00000600000000000000" pitchFamily="2" charset="0"/>
                <a:ea typeface="Roboto"/>
              </a:rPr>
              <a:t>Subject Matter Expert, Safal Partners</a:t>
            </a:r>
            <a:endParaRPr lang="pl-PL" sz="2000" dirty="0">
              <a:solidFill>
                <a:srgbClr val="0D274D"/>
              </a:solidFill>
              <a:latin typeface="Montserrat Medium" panose="00000600000000000000" pitchFamily="2" charset="0"/>
              <a:ea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B7233E-7F2D-26F5-A43D-3755338FF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FC99BC-7354-B906-B960-D195C96AC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D988DCC-10F1-662D-3B31-D2D0D776D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7726" y="6255009"/>
            <a:ext cx="3206931" cy="365125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9A3010-1B50-056D-7563-459D8B5A1D7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1A7F7D-E38D-063B-2018-B3F5896A6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65568" y="5947809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139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12EEA-4EF0-107E-8A8B-E6900098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20D2-7021-3787-F5CD-DBC15228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Montserrat"/>
              </a:rPr>
              <a:t>AJC Integration – Actionable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F33E-04D8-C0C1-A45B-1B751B028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0260"/>
            <a:ext cx="10885371" cy="4738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Actionable Items</a:t>
            </a:r>
            <a:r>
              <a:rPr lang="en-US" sz="24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: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Ask regional </a:t>
            </a:r>
            <a:r>
              <a:rPr lang="en-US" sz="2000" u="sng" kern="100" dirty="0">
                <a:solidFill>
                  <a:srgbClr val="467886"/>
                </a:solidFill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3" tooltip="https://www.careeronestop.org/LocalHelp/EmploymentAndTraining/find-apprenticeship-offices.aspx?location=US"/>
              </a:rPr>
              <a:t>Apprenticeship Training Representative (ATR)</a:t>
            </a: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to provide RA training to staff on a regular basis or to hold regular meetings with staff on RA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Assign staff to be apprenticeship SMEs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Provide staff with a </a:t>
            </a:r>
            <a:r>
              <a:rPr lang="en-US" sz="2000" u="sng" kern="100" dirty="0">
                <a:solidFill>
                  <a:srgbClr val="467886"/>
                </a:solidFill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  <a:hlinkClick r:id="rId4" tooltip="https://www.apprenticeship.gov/apprenticeship-job-finder"/>
              </a:rPr>
              <a:t>listing of all RAPs</a:t>
            </a: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in the region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Provide a desk guide to ensure co-enrollment is entered in case management system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Embed a RA SME with offsite Mandatory partners to focus on RA work with their job seekers and employers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AB5F971-15EE-9D1A-DBFB-F4D0D7831FFB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20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8D05E-C584-A832-CFC0-BF800FFA0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84001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12EEA-4EF0-107E-8A8B-E6900098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20D2-7021-3787-F5CD-DBC15228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Montserrat"/>
              </a:rPr>
              <a:t>Businesses / Sponsors - Indicators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F33E-04D8-C0C1-A45B-1B751B028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76035"/>
            <a:ext cx="10866120" cy="47383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Indicators to demonstrate employers are supported with RA as a talent pipeline solution</a:t>
            </a: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:</a:t>
            </a:r>
            <a:endParaRPr lang="en-US" sz="1800" kern="100" dirty="0">
              <a:effectLst/>
              <a:latin typeface="Montserrat Medium" panose="000006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BSRs…. </a:t>
            </a:r>
            <a:endParaRPr lang="en-US" sz="1600" kern="100" dirty="0">
              <a:latin typeface="Montserrat Medium" panose="000006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guide employers through the RA process, from hiring an apprentice to becoming a RAP Sponsor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drive outreach to businesses about the benefits of RAPs, including availability of On-the-Job Training (OJT) funds 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interact with intermediaries to assist businesses with RAP development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provide collateral and education to partners for their business engagement efforts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communicate regularly with case managers about apprenticeship openings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regularly work with regional ATRs to promote and develop RAPs</a:t>
            </a:r>
          </a:p>
          <a:p>
            <a:pPr marL="0" indent="0" algn="ctr">
              <a:lnSpc>
                <a:spcPct val="13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State/local Rapid Response efforts include RA activities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057E17F-2D60-EA96-A875-CF90BFB312BE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21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8D05E-C584-A832-CFC0-BF800FFA0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218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23277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12EEA-4EF0-107E-8A8B-E6900098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20D2-7021-3787-F5CD-DBC152287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4794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Montserrat"/>
              </a:rPr>
              <a:t>Businesses / Sponsors – Actionable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F33E-04D8-C0C1-A45B-1B751B028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5510" y="1616071"/>
            <a:ext cx="10826171" cy="437982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Train BSRs on RA, including using intermediaries and working with region ATRs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Host roundtables and apprenticeship accelerators for businesses to learn about RA collectively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Create/share Apprenticeship.gov materials re: RA benefits for employers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Host apprenticeship job fairs to fill open positions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Present RA information at employer events (e.g. Chamber of Commerce, Economic Development)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Use OJT contracts to support businesses costs of apprenticeship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Set up regular communication with ATRs and partner organizations regarding RAPs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State encourages and provides guidance on using Rapid Response funds for RA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3AB4E88-39E8-A79C-A166-5361CCA158B4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22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8D05E-C584-A832-CFC0-BF800FFA0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065350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12EEA-4EF0-107E-8A8B-E6900098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20D2-7021-3787-F5CD-DBC15228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Montserrat"/>
              </a:rPr>
              <a:t>Convenor- Indicators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F33E-04D8-C0C1-A45B-1B751B028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3651" y="1614577"/>
            <a:ext cx="10732168" cy="40934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Indicators to demonstrate stakeholder engagement</a:t>
            </a:r>
            <a:r>
              <a:rPr lang="en-US" sz="20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:</a:t>
            </a:r>
            <a:endParaRPr lang="en-US" sz="1100" kern="100" dirty="0">
              <a:effectLst/>
              <a:latin typeface="Montserrat Medium" panose="000006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State/Local WDBs provide regional RA information sessions to economic development organizations, businesses, and public sector entities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Sector Strategy initiatives include RA as a strategy for building the talent pipeline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Create and maintain a network (hub) of RA sponsored programs to accelerate employer participation and to provide technical assistance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State/Local WDBs collaborate on high-demand, industry specific RA programs including technical assistance and funding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Collaborative RA efforts include mandatory partners as part of convening activities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8D6364A-8294-A994-B9E3-28A6DBE539E8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23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8D05E-C584-A832-CFC0-BF800FFA0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557841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12EEA-4EF0-107E-8A8B-E6900098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20D2-7021-3787-F5CD-DBC15228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Montserrat"/>
              </a:rPr>
              <a:t>Convenor- Actionable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F33E-04D8-C0C1-A45B-1B751B028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2152" y="1586872"/>
            <a:ext cx="10655166" cy="41581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Actionable Items</a:t>
            </a:r>
            <a:r>
              <a:rPr lang="en-US" sz="24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:</a:t>
            </a:r>
            <a:endParaRPr lang="en-US" sz="1000" kern="100" dirty="0">
              <a:effectLst/>
              <a:latin typeface="Montserrat Medium" panose="000006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State/LWDB evaluate Labor Market Information (LMI) to establish high-demand occupational focus for RA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Engage State or LWDB to jointly establish and host RA hubs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Engage State ATRs to jointly develop RA standards for businesses at the local level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Engage public sector entities to develop group RA programs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State and/or local WDB pursue funding to support industry specific RA initiatives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1002B37F-3D72-73C9-0AEE-D5D6B901AA5D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24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8D05E-C584-A832-CFC0-BF800FFA0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798436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12EEA-4EF0-107E-8A8B-E6900098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20D2-7021-3787-F5CD-DBC15228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Montserrat"/>
              </a:rPr>
              <a:t>Sponsor - Indicators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F33E-04D8-C0C1-A45B-1B751B028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14580"/>
            <a:ext cx="10875745" cy="42412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Indicators for WDB as a RA Sponsor</a:t>
            </a:r>
            <a:r>
              <a:rPr lang="en-US" sz="18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:</a:t>
            </a:r>
            <a:endParaRPr lang="en-US" sz="1800" kern="100" dirty="0">
              <a:effectLst/>
              <a:latin typeface="Montserrat Medium" panose="000006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LWDB has a RAP for in-demand occupation(s)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Occupations are regularly added to RAP based upon labor market information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Educational system is engaged with LWDB to provide Related Instruction (RI) as warranted for occupations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RA sponsorship is sustainable through braided funding (i.e., WIOA, grants, partner resources)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LWDB uses sponsorship to target underserved populations for RA programs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LWDB provides the administrative support, mentor training, and technical assistance to employers joining the RAP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LWDB ensures ability to support businesses/apprentices longer term with WIOA and non-WIOA funding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51C9A59-4F02-C5DD-674D-D653EED05CC4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25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8D05E-C584-A832-CFC0-BF800FFA0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395422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12EEA-4EF0-107E-8A8B-E6900098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20D2-7021-3787-F5CD-DBC15228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Montserrat"/>
              </a:rPr>
              <a:t>Sponsor – Actionable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7F33E-04D8-C0C1-A45B-1B751B028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6108"/>
            <a:ext cx="10827619" cy="3973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Actionable Items</a:t>
            </a:r>
            <a:r>
              <a:rPr lang="en-US" sz="2400" dirty="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:</a:t>
            </a:r>
            <a:endParaRPr lang="en-US" sz="1050" kern="100" dirty="0">
              <a:effectLst/>
              <a:latin typeface="Montserrat Medium" panose="000006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Connect with LWDBs who are RA sponsors to understand the process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Determine high-demand occupation to begin RA sponsorship through convening and LMI data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Engage with State ATRs to complete the RA paperwork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Host regular meetings with businesses/public sector to ensure their engagement in the RA once established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kern="100" dirty="0">
                <a:effectLst/>
                <a:latin typeface="Montserrat Medium" panose="00000600000000000000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Work with educational partners to establish Related Instruction partnerships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EB6B236-AF5D-E51B-DA4F-0D5A2A899304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26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8D05E-C584-A832-CFC0-BF800FFA0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699431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7C480-D5BD-037E-BDB1-F0D6DF6A0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75C6B-F23B-D88D-698C-A0040940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9761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Additional Opportunities…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E5F7350-4327-E04D-CE49-D91B811EF146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27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622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50" y="420540"/>
            <a:ext cx="117348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/>
              </a:rPr>
              <a:t>What is the Investing in America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958" y="1897963"/>
            <a:ext cx="10553325" cy="405295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 Medium" panose="00000600000000000000" pitchFamily="2" charset="0"/>
              </a:rPr>
              <a:t>The </a:t>
            </a:r>
            <a:r>
              <a:rPr lang="en-US" sz="2000" dirty="0">
                <a:latin typeface="Montserrat Medium" panose="00000600000000000000" pitchFamily="2" charset="0"/>
                <a:hlinkClick r:id="rId3" tooltip="https://www.whitehouse.gov/invest/?utm_source=invest.gov"/>
              </a:rPr>
              <a:t>Investing in America Agenda</a:t>
            </a:r>
            <a:r>
              <a:rPr lang="en-US" sz="2000" dirty="0">
                <a:latin typeface="Montserrat Medium" panose="00000600000000000000" pitchFamily="2" charset="0"/>
              </a:rPr>
              <a:t> - consists of extensive resources and rules to support the advancement of Registered Apprenticeship: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hlinkClick r:id="rId4" tooltip="https://www.whitehouse.gov/wp-content/uploads/2022/11/Advancing-Equitable-Workforce-Development-for-Infrastructure-Jobs_110122.pdf"/>
              </a:rPr>
              <a:t>The Bipartisan Infrastructure Bill</a:t>
            </a: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</a:rPr>
              <a:t> - $550 billion in new funds for infrastructure.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hlinkClick r:id="rId5" tooltip="https://www.investopedia.com/chips-and-science-act-6500333"/>
              </a:rPr>
              <a:t>The CHIPS and Science Act</a:t>
            </a: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</a:rPr>
              <a:t> - </a:t>
            </a:r>
            <a:r>
              <a:rPr lang="en-US" sz="1800" dirty="0">
                <a:effectLst/>
                <a:latin typeface="Montserrat Medium" panose="00000600000000000000" pitchFamily="2" charset="0"/>
                <a:ea typeface="Calibri" panose="020F0502020204030204" pitchFamily="34" charset="0"/>
              </a:rPr>
              <a:t>$</a:t>
            </a:r>
            <a:r>
              <a:rPr lang="en-US" sz="1800" dirty="0">
                <a:solidFill>
                  <a:srgbClr val="000000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</a:rPr>
              <a:t>52.7 billion for American semiconductor research, development, manufacturing, and workforce development. 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hlinkClick r:id="rId6" tooltip="https://www.whitehouse.gov/briefing-room/statements-releases/2023/05/16/fact-sheet-biden-harris-administration-announces-strategies-to-train-and-connect-american-workers-to-jobs-created-by-the-presidents-investing-in-america-agenda/"/>
              </a:rPr>
              <a:t>The American Rescue Plan</a:t>
            </a: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</a:rPr>
              <a:t> - $1.9 trillion recovery bill with more than $40 billion for workforce development.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hlinkClick r:id="rId7" tooltip="https://www.irs.gov/credits-and-deductions-under-the-inflation-reduction-act-of-2022"/>
              </a:rPr>
              <a:t>The Inflation Reduction Act</a:t>
            </a: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</a:rPr>
              <a:t> - Nearly $1.2 trillion in incentives for green energy and </a:t>
            </a:r>
            <a:b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</a:rPr>
            </a:b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</a:rPr>
              <a:t>increased Affordable Care Act (ACA) subsidies.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DBD2B2F-9951-33A1-D6FD-DFF75659B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2980" y="5209415"/>
            <a:ext cx="2555047" cy="1719348"/>
          </a:xfrm>
          <a:prstGeom prst="rect">
            <a:avLst/>
          </a:prstGeom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845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7C480-D5BD-037E-BDB1-F0D6DF6A0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75C6B-F23B-D88D-698C-A0040940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9761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Real Numbers…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E5F7350-4327-E04D-CE49-D91B811EF146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29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03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Welcome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736" y="1746103"/>
            <a:ext cx="8179264" cy="4096432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Montserrat Medium"/>
                <a:cs typeface="Segoe UI"/>
              </a:rPr>
              <a:t>Center of Excellence Overview</a:t>
            </a:r>
            <a:endParaRPr lang="en-US" sz="2400" dirty="0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Registered Apprenticeship (RA) </a:t>
            </a:r>
            <a:br>
              <a:rPr lang="en-US" sz="2400" dirty="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Alignment with WIOA Performance Metrics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Levels of Alignment Overview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Enhancing Alignment – Promising Practices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Questions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Wrap Up</a:t>
            </a:r>
          </a:p>
          <a:p>
            <a:endParaRPr lang="en-US" sz="2400" dirty="0"/>
          </a:p>
        </p:txBody>
      </p:sp>
      <p:pic>
        <p:nvPicPr>
          <p:cNvPr id="4" name="Picture 3" descr="Strategic Partnerships and systems alignment. Center of Excellence Logo">
            <a:extLst>
              <a:ext uri="{FF2B5EF4-FFF2-40B4-BE49-F238E27FC236}">
                <a16:creationId xmlns:a16="http://schemas.microsoft.com/office/drawing/2014/main" id="{8694B03F-6D3B-8E72-D9FB-0CC4BE7E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855" y="2588386"/>
            <a:ext cx="2777850" cy="277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068C7FAF-4CB3-050E-D07D-44DB0724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7726" y="6255009"/>
            <a:ext cx="3206931" cy="365125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221871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F832C-F0D2-CDE6-BA86-24D2BBDD3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0E1AD-21A5-3D3D-83EB-719CC7E14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4" y="539015"/>
            <a:ext cx="12087225" cy="112205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ontserrat" panose="00000500000000000000" pitchFamily="2" charset="0"/>
                <a:cs typeface="Segoe UI"/>
              </a:rPr>
              <a:t>1. Where is Missouri in Co-Enrollment Numbers?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cs typeface="Segoe UI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06BC917-B1CD-21D8-4377-C5B52C855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39C4D3-89F6-CD42-E9E5-F46EC42F0749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30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6" name="Picture 5" descr="Missouri Workforce Apprenticeship Alignment enrollment numbers: Total 67,409">
            <a:extLst>
              <a:ext uri="{FF2B5EF4-FFF2-40B4-BE49-F238E27FC236}">
                <a16:creationId xmlns:a16="http://schemas.microsoft.com/office/drawing/2014/main" id="{B3B51A80-E4AB-5AF7-796B-86C1F3FF9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28" y="2025536"/>
            <a:ext cx="11027343" cy="3263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ctive Apprenticeships in RAPIDS 2023 - Missouri 19,376">
            <a:extLst>
              <a:ext uri="{FF2B5EF4-FFF2-40B4-BE49-F238E27FC236}">
                <a16:creationId xmlns:a16="http://schemas.microsoft.com/office/drawing/2014/main" id="{F964C14E-19D9-7D33-19B5-864718D53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263" y="1900377"/>
            <a:ext cx="5191850" cy="43440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63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F832C-F0D2-CDE6-BA86-24D2BBDD3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34A563D-DFA7-937A-2DA5-109C22CC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Montserrat" panose="00000500000000000000" pitchFamily="2" charset="0"/>
                <a:cs typeface="Segoe UI"/>
              </a:rPr>
              <a:t>2. Where is Missouri in Co-Enrollment Numbers?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cs typeface="Segoe UI"/>
            </a:endParaRPr>
          </a:p>
        </p:txBody>
      </p:sp>
      <p:pic>
        <p:nvPicPr>
          <p:cNvPr id="9" name="Picture 8" descr="931 registered apprenticeship programs">
            <a:extLst>
              <a:ext uri="{FF2B5EF4-FFF2-40B4-BE49-F238E27FC236}">
                <a16:creationId xmlns:a16="http://schemas.microsoft.com/office/drawing/2014/main" id="{8D1969D7-9727-E416-1705-60C56F428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47" y="2128794"/>
            <a:ext cx="10374345" cy="3491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68 out of 67,409 are co-enrolled in WIOA">
            <a:extLst>
              <a:ext uri="{FF2B5EF4-FFF2-40B4-BE49-F238E27FC236}">
                <a16:creationId xmlns:a16="http://schemas.microsoft.com/office/drawing/2014/main" id="{E23BA49E-12A0-4A4C-BB94-B64F57A02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0820" y="2056753"/>
            <a:ext cx="5542287" cy="41719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39C4D3-89F6-CD42-E9E5-F46EC42F0749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31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06BC917-B1CD-21D8-4377-C5B52C855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61566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F832C-F0D2-CDE6-BA86-24D2BBDD3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60DB27-F0C0-18BE-08B7-7126B0DC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Montserrat" panose="00000500000000000000" pitchFamily="2" charset="0"/>
                <a:cs typeface="Segoe UI"/>
              </a:rPr>
              <a:t>3. Where is Missouri in Co-Enrollment Numbers?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cs typeface="Segoe UI"/>
            </a:endParaRPr>
          </a:p>
        </p:txBody>
      </p:sp>
      <p:pic>
        <p:nvPicPr>
          <p:cNvPr id="16" name="Picture 15" descr="1303 receive WIOA Training Services">
            <a:extLst>
              <a:ext uri="{FF2B5EF4-FFF2-40B4-BE49-F238E27FC236}">
                <a16:creationId xmlns:a16="http://schemas.microsoft.com/office/drawing/2014/main" id="{06A25044-9D9E-4911-267C-2F6A07825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64" y="2312085"/>
            <a:ext cx="10323871" cy="3213437"/>
          </a:xfrm>
          <a:prstGeom prst="rect">
            <a:avLst/>
          </a:prstGeom>
        </p:spPr>
      </p:pic>
      <p:pic>
        <p:nvPicPr>
          <p:cNvPr id="14" name="Picture 13" descr="57 in Missouri are receiving Registered Apprenticeship Training">
            <a:extLst>
              <a:ext uri="{FF2B5EF4-FFF2-40B4-BE49-F238E27FC236}">
                <a16:creationId xmlns:a16="http://schemas.microsoft.com/office/drawing/2014/main" id="{4B837012-38E4-4690-9954-AEB1C932D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856" y="1909561"/>
            <a:ext cx="5542286" cy="4258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39C4D3-89F6-CD42-E9E5-F46EC42F0749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32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06BC917-B1CD-21D8-4377-C5B52C855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443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C7FBB-6698-C93B-9813-BBE19EFA0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0B29EA9-C5D5-E519-034F-FD9437E5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Montserrat" panose="00000500000000000000" pitchFamily="2" charset="0"/>
                <a:cs typeface="Segoe UI"/>
              </a:rPr>
              <a:t>4. Where is Missouri in Co-Enrollment Numbers?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cs typeface="Segoe UI"/>
            </a:endParaRPr>
          </a:p>
        </p:txBody>
      </p:sp>
      <p:sp>
        <p:nvSpPr>
          <p:cNvPr id="7" name="TextBox 6" descr="When using numbers to tell a story, &#10;report what’s most impactful to your reader or listener. &#10;">
            <a:extLst>
              <a:ext uri="{FF2B5EF4-FFF2-40B4-BE49-F238E27FC236}">
                <a16:creationId xmlns:a16="http://schemas.microsoft.com/office/drawing/2014/main" id="{BB858624-7B8B-3288-3E2E-29BC9A09CC8A}"/>
              </a:ext>
            </a:extLst>
          </p:cNvPr>
          <p:cNvSpPr txBox="1"/>
          <p:nvPr/>
        </p:nvSpPr>
        <p:spPr>
          <a:xfrm>
            <a:off x="489284" y="1796054"/>
            <a:ext cx="11213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When using </a:t>
            </a:r>
            <a:r>
              <a:rPr lang="en-US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numbers</a:t>
            </a: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 to tell a story, </a:t>
            </a:r>
            <a:b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report what’s most impactful to your reader or listener. 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1320802-1111-CA75-4A5A-CC86C4A0A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02566" y="2467059"/>
            <a:ext cx="6939816" cy="3125334"/>
            <a:chOff x="2107931" y="2647667"/>
            <a:chExt cx="6939816" cy="31253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E94780-B4D3-48DC-730D-5217E9F12D67}"/>
                </a:ext>
              </a:extLst>
            </p:cNvPr>
            <p:cNvSpPr/>
            <p:nvPr/>
          </p:nvSpPr>
          <p:spPr>
            <a:xfrm>
              <a:off x="2107931" y="2647667"/>
              <a:ext cx="6939815" cy="31253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5A0C06F-D7DB-33DF-2552-24F65A4AC814}"/>
                </a:ext>
              </a:extLst>
            </p:cNvPr>
            <p:cNvGrpSpPr/>
            <p:nvPr/>
          </p:nvGrpSpPr>
          <p:grpSpPr>
            <a:xfrm>
              <a:off x="2107933" y="2839094"/>
              <a:ext cx="6939814" cy="2933907"/>
              <a:chOff x="2107933" y="2839094"/>
              <a:chExt cx="6939814" cy="2933907"/>
            </a:xfrm>
          </p:grpSpPr>
          <p:pic>
            <p:nvPicPr>
              <p:cNvPr id="12" name="Picture 11" descr="Total WIOA Participants: 71,011&#10;Co-Enrolled Registered Apprenticeships: 99">
                <a:extLst>
                  <a:ext uri="{FF2B5EF4-FFF2-40B4-BE49-F238E27FC236}">
                    <a16:creationId xmlns:a16="http://schemas.microsoft.com/office/drawing/2014/main" id="{B1E988B5-AD7D-A515-DB88-ABCD51A58E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22104" y="2839094"/>
                <a:ext cx="4942409" cy="274248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F6FDE12-A927-C416-45ED-1A65B7BAB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93388" y="2841933"/>
                <a:ext cx="1512342" cy="2781233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0663F31-2190-7245-EA75-6477DD8A8700}"/>
                  </a:ext>
                </a:extLst>
              </p:cNvPr>
              <p:cNvSpPr/>
              <p:nvPr/>
            </p:nvSpPr>
            <p:spPr>
              <a:xfrm>
                <a:off x="2107933" y="5419023"/>
                <a:ext cx="6939814" cy="353978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1" name="TextBox 20" descr="What’s impactful about these numbers?&#10;">
            <a:extLst>
              <a:ext uri="{FF2B5EF4-FFF2-40B4-BE49-F238E27FC236}">
                <a16:creationId xmlns:a16="http://schemas.microsoft.com/office/drawing/2014/main" id="{7E4A97CA-3298-15B8-9E7B-10CFF6F3F8E9}"/>
              </a:ext>
            </a:extLst>
          </p:cNvPr>
          <p:cNvSpPr txBox="1"/>
          <p:nvPr/>
        </p:nvSpPr>
        <p:spPr>
          <a:xfrm>
            <a:off x="3498300" y="5781755"/>
            <a:ext cx="519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What’s impactful about these numbers?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FF1BB8-1C62-3649-007C-DEF162504CAB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33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022F782-A820-D422-3AB8-B1C2EB847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08660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6120-9F16-A5B2-357C-8EDFB1EB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5051BDE-CE74-7B07-63B5-061DD0386F5D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34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20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FF47CBC-A094-A1B6-C7BF-804124D99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82474" y="1645920"/>
            <a:ext cx="4794178" cy="4096512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585300-87EE-CBF5-3DDB-E73AC0811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1661" y="1645920"/>
            <a:ext cx="4794178" cy="4096512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53D2F-4DA3-0EA8-977B-57BF02A9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08996"/>
            <a:ext cx="10515600" cy="1325563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85516-5FFE-21A1-7C63-8E27246C3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6789" y="1734559"/>
            <a:ext cx="4080061" cy="88948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/>
                </a:solidFill>
                <a:hlinkClick r:id="rId2" tooltip="https://nam02.safelinks.protection.outlook.com/?url=https%3A%2F%2Fdolcoe.safalapps.com%2Fsites%2Fdefault%2Ffiles%2F2022-11%2FWorkforce%2520Board%2520Guide%2520To%2520Identifying%2520Pre-Apprenticeship%2520and%2520Registered%2520Apprenticeship%2520Partners_"/>
              </a:rPr>
              <a:t>Workforce Board Guide to Identify Partnership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F17A7F-ED5A-492F-D759-388439E24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4" y="2711986"/>
            <a:ext cx="2244109" cy="29081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CC47E6A-6A6C-B789-30FD-E4536AE2D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91005" y="3212687"/>
            <a:ext cx="1692187" cy="1750285"/>
          </a:xfrm>
          <a:prstGeom prst="rect">
            <a:avLst/>
          </a:prstGeom>
          <a:solidFill>
            <a:srgbClr val="FAAB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QR code for the Workforce board guide to identify partnership. link provided above. ">
            <a:extLst>
              <a:ext uri="{FF2B5EF4-FFF2-40B4-BE49-F238E27FC236}">
                <a16:creationId xmlns:a16="http://schemas.microsoft.com/office/drawing/2014/main" id="{41763D20-34A4-17A9-D739-5B70EA3DA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4482" y="3303618"/>
            <a:ext cx="1605097" cy="158692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532F49-F992-1037-D4D2-E0A30DAB9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425" y="1734558"/>
            <a:ext cx="4535424" cy="81095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Montserrat Medium" panose="00000600000000000000" pitchFamily="2" charset="0"/>
                <a:cs typeface="Arial" panose="020B0604020202020204" pitchFamily="34" charset="0"/>
                <a:hlinkClick r:id="rId5" tooltip="https://dolcoe.safalapps.com/sites/default/files/2022-11/Partnership%20Questionnaire.pdf"/>
              </a:rPr>
              <a:t>Registered Apprenticeship Partner Profile Questionnaire </a:t>
            </a:r>
            <a:endParaRPr lang="en-US" sz="2200" b="1" dirty="0">
              <a:solidFill>
                <a:schemeClr val="tx1"/>
              </a:solidFill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CE91DD-3CD0-0E5F-1BEE-9960A2096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926" y="3002095"/>
            <a:ext cx="2737761" cy="157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06ACD3-5751-C9BA-CCAF-AA727646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50591" y="3813047"/>
            <a:ext cx="1693025" cy="1702293"/>
          </a:xfrm>
          <a:prstGeom prst="rect">
            <a:avLst/>
          </a:prstGeom>
          <a:solidFill>
            <a:srgbClr val="FAAB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QR code for the registered apprenticeship partner profile questionnaire. Link provided above. ">
            <a:extLst>
              <a:ext uri="{FF2B5EF4-FFF2-40B4-BE49-F238E27FC236}">
                <a16:creationId xmlns:a16="http://schemas.microsoft.com/office/drawing/2014/main" id="{B7A5C889-EBC1-7F46-D3DF-1EB9C33B58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19753" y="3888293"/>
            <a:ext cx="1554700" cy="15547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FE48C87-8BCF-5A81-ABA9-4C415AC671BE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35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AC045-D57B-1A88-656D-4BA90BCEF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03902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45392-D64D-14E3-5060-EF15E1B26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Become a Center Partner</a:t>
            </a:r>
          </a:p>
        </p:txBody>
      </p:sp>
      <p:sp>
        <p:nvSpPr>
          <p:cNvPr id="6" name="Google Shape;213;p30">
            <a:extLst>
              <a:ext uri="{FF2B5EF4-FFF2-40B4-BE49-F238E27FC236}">
                <a16:creationId xmlns:a16="http://schemas.microsoft.com/office/drawing/2014/main" id="{8ED3B451-4618-BB6F-4E4D-7BE882253E5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733425" y="1960563"/>
            <a:ext cx="5800725" cy="374491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 Medium" panose="00000600000000000000" pitchFamily="2" charset="0"/>
              </a:rPr>
              <a:t>Receive</a:t>
            </a:r>
            <a:r>
              <a:rPr lang="en-US" sz="2800" dirty="0">
                <a:latin typeface="Montserrat Medium" panose="00000600000000000000" pitchFamily="2" charset="0"/>
              </a:rPr>
              <a:t> no-cost expert TA,  </a:t>
            </a:r>
            <a:br>
              <a:rPr lang="en-US" sz="2800" dirty="0">
                <a:latin typeface="Montserrat Medium" panose="00000600000000000000" pitchFamily="2" charset="0"/>
              </a:rPr>
            </a:br>
            <a:r>
              <a:rPr lang="en-US" sz="2800" dirty="0">
                <a:latin typeface="Montserrat Medium" panose="00000600000000000000" pitchFamily="2" charset="0"/>
              </a:rPr>
              <a:t>materials, and assistance</a:t>
            </a:r>
          </a:p>
          <a:p>
            <a:pPr marL="608965" indent="-42291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 Medium" panose="00000600000000000000" pitchFamily="2" charset="0"/>
              </a:rPr>
              <a:t>Network </a:t>
            </a:r>
            <a:r>
              <a:rPr lang="en-US" sz="2800" dirty="0">
                <a:latin typeface="Montserrat Medium" panose="00000600000000000000" pitchFamily="2" charset="0"/>
              </a:rPr>
              <a:t>with potential </a:t>
            </a:r>
            <a:br>
              <a:rPr lang="en-US" sz="2800" dirty="0">
                <a:latin typeface="Montserrat Medium" panose="00000600000000000000" pitchFamily="2" charset="0"/>
              </a:rPr>
            </a:br>
            <a:r>
              <a:rPr lang="en-US" sz="2800" dirty="0">
                <a:latin typeface="Montserrat Medium" panose="00000600000000000000" pitchFamily="2" charset="0"/>
              </a:rPr>
              <a:t>partners nationwide</a:t>
            </a:r>
          </a:p>
          <a:p>
            <a:pPr marL="608965" indent="-42291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 dirty="0">
                <a:latin typeface="Montserrat Medium" panose="00000600000000000000" pitchFamily="2" charset="0"/>
              </a:rPr>
              <a:t>Be </a:t>
            </a:r>
            <a:r>
              <a:rPr lang="en-US" sz="2800" dirty="0">
                <a:latin typeface="Montserrat Medium" panose="00000600000000000000" pitchFamily="2" charset="0"/>
              </a:rPr>
              <a:t>nationally recognized for </a:t>
            </a:r>
            <a:br>
              <a:rPr lang="en-US" sz="2800" dirty="0">
                <a:latin typeface="Montserrat Medium" panose="00000600000000000000" pitchFamily="2" charset="0"/>
              </a:rPr>
            </a:br>
            <a:r>
              <a:rPr lang="en-US" sz="2800" dirty="0">
                <a:latin typeface="Montserrat Medium" panose="00000600000000000000" pitchFamily="2" charset="0"/>
              </a:rPr>
              <a:t>your work</a:t>
            </a:r>
            <a:endParaRPr lang="en-US" sz="2800" dirty="0">
              <a:latin typeface="Montserrat Medium" panose="00000600000000000000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BD502B-867D-5E9C-8806-119F70CD983C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6534150" y="1848051"/>
            <a:ext cx="4953000" cy="905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Montserrat Medium" panose="00000600000000000000" pitchFamily="2" charset="0"/>
                <a:cs typeface="Arial" panose="020B0604020202020204" pitchFamily="34" charset="0"/>
                <a:hlinkClick r:id="rId2" tooltip="https://nam02.safelinks.protection.outlook.com/?url=https%3A%2F%2Fsafalpartners.jotform.com%2Fform%2F221015771142040&amp;data=05%7C02%7CJoseph.Hanna%40safalpartners.com%7C1a02cded6db74146002a08dc70f0d78c%7Ce1f1c3372599475395d84853fb4b179c%7C1%7C0%7C63850942690"/>
              </a:rPr>
              <a:t>Be an Apprenticeship Partner Form</a:t>
            </a:r>
            <a:endParaRPr lang="en-US" sz="2400" dirty="0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  <a:hlinkClick r:id="rId2"/>
            </a:endParaRPr>
          </a:p>
        </p:txBody>
      </p:sp>
      <p:pic>
        <p:nvPicPr>
          <p:cNvPr id="9" name="Picture 3" descr="Qr code for Partner Form. Link provided above. ">
            <a:extLst>
              <a:ext uri="{FF2B5EF4-FFF2-40B4-BE49-F238E27FC236}">
                <a16:creationId xmlns:a16="http://schemas.microsoft.com/office/drawing/2014/main" id="{1FB10461-0090-0BFC-D183-920D1E620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1" y="3066591"/>
            <a:ext cx="2448622" cy="2511050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547082E-47A0-4662-0471-C36E7EDE0D90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36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15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 descr="THANK YOU FOR JOINING US&#10;">
            <a:extLst>
              <a:ext uri="{FF2B5EF4-FFF2-40B4-BE49-F238E27FC236}">
                <a16:creationId xmlns:a16="http://schemas.microsoft.com/office/drawing/2014/main" id="{813EEFEA-3EB6-F81A-C7EF-725B92EF2DC2}"/>
              </a:ext>
            </a:extLst>
          </p:cNvPr>
          <p:cNvSpPr txBox="1">
            <a:spLocks/>
          </p:cNvSpPr>
          <p:nvPr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8975"/>
            <a:ext cx="10515600" cy="41574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ontserrat Medium" panose="00000600000000000000" pitchFamily="2" charset="0"/>
              </a:rPr>
              <a:t>Email us your questions at RA_COE@SafalPartners.com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887" y="2861953"/>
            <a:ext cx="11234057" cy="1861327"/>
          </a:xfrm>
        </p:spPr>
        <p:txBody>
          <a:bodyPr>
            <a:normAutofit lnSpcReduction="10000"/>
          </a:bodyPr>
          <a:lstStyle/>
          <a:p>
            <a:r>
              <a:rPr lang="en-US" sz="4600" dirty="0"/>
              <a:t>For more information, visit:</a:t>
            </a:r>
            <a:br>
              <a:rPr lang="en-US" sz="4600" dirty="0"/>
            </a:br>
            <a:r>
              <a:rPr lang="en-US" sz="4600" dirty="0"/>
              <a:t> </a:t>
            </a:r>
            <a:br>
              <a:rPr lang="en-US" sz="4600" dirty="0"/>
            </a:br>
            <a:r>
              <a:rPr lang="en-US" sz="4600" dirty="0"/>
              <a:t>dolcoe.safalapps.com</a:t>
            </a:r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518486-E10D-5DD8-27A1-66EF274AE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127786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1. Center of Excellence Overview </a:t>
            </a:r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9896" y="575485"/>
            <a:ext cx="1160925" cy="11628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8"/>
            <a:ext cx="8103920" cy="292893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  <a:cs typeface="Segoe UI"/>
              </a:rPr>
              <a:t>Led by Safal Partners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Montserrat Medium"/>
                <a:cs typeface="Segoe UI"/>
              </a:rPr>
              <a:t>Collaboration with five national partners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pic>
        <p:nvPicPr>
          <p:cNvPr id="8" name="Picture 7" descr="five Logos including workforce development professionals, coalition on adult basic education, national disability institute, wireless infrastructure association, and fastport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576" y="3747710"/>
            <a:ext cx="3322782" cy="2388366"/>
          </a:xfrm>
          <a:prstGeom prst="rect">
            <a:avLst/>
          </a:prstGeom>
        </p:spPr>
      </p:pic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4CD89F75-79A4-297D-5F74-702EEA8610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837726" y="6255009"/>
            <a:ext cx="3206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923570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42918" cy="1325563"/>
          </a:xfrm>
        </p:spPr>
        <p:txBody>
          <a:bodyPr>
            <a:normAutofit/>
          </a:bodyPr>
          <a:lstStyle/>
          <a:p>
            <a:r>
              <a:rPr lang="en-US" sz="3600" dirty="0"/>
              <a:t>2. Center of Excellence Overview</a:t>
            </a:r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9896" y="575485"/>
            <a:ext cx="1160925" cy="11628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01717"/>
            <a:ext cx="6007322" cy="3054566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latin typeface="Montserrat Medium"/>
                <a:cs typeface="Segoe UI"/>
              </a:rPr>
              <a:t>We provide no-cost TA including: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Monthly webinars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Quarterly virtual office hours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Individual TA/coaching sessions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/>
                </a:solidFill>
              </a:rPr>
              <a:t>Online resources (desk aids, guides, frameworks, etc.)</a:t>
            </a:r>
            <a:endParaRPr lang="en-US" sz="3300" dirty="0"/>
          </a:p>
        </p:txBody>
      </p:sp>
      <p:pic>
        <p:nvPicPr>
          <p:cNvPr id="1026" name="Picture 2" descr="QR code for C o E tools and resources. Link provided below. 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590" y="2429243"/>
            <a:ext cx="1499043" cy="14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BACE748-49C8-90CF-DB84-B7B53BBA0550}"/>
              </a:ext>
            </a:extLst>
          </p:cNvPr>
          <p:cNvSpPr txBox="1">
            <a:spLocks/>
          </p:cNvSpPr>
          <p:nvPr/>
        </p:nvSpPr>
        <p:spPr>
          <a:xfrm>
            <a:off x="6845521" y="4076684"/>
            <a:ext cx="4897180" cy="315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563C1"/>
                </a:solidFill>
                <a:hlinkClick r:id="rId5" tooltip="https://dolcoe.safalapps.com/resources/resourcesandtools"/>
              </a:rPr>
              <a:t>DOL CoE Resource and Tools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43051" y="4584553"/>
            <a:ext cx="3956061" cy="3159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0563C1"/>
                </a:solidFill>
                <a:hlinkClick r:id="rId6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 &amp; request T</a:t>
            </a:r>
            <a:r>
              <a:rPr lang="en-US" sz="1800" dirty="0">
                <a:solidFill>
                  <a:schemeClr val="accent1"/>
                </a:solidFill>
                <a:hlinkClick r:id="rId6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4CD89F75-79A4-297D-5F74-702EEA8610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8837726" y="6255009"/>
            <a:ext cx="3206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49579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3D2F-4DA3-0EA8-977B-57BF02A9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0899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ontserrat"/>
              </a:rPr>
              <a:t>Online Resources, On-Demand TA</a:t>
            </a:r>
            <a:endParaRPr lang="en-US" sz="3600" dirty="0"/>
          </a:p>
        </p:txBody>
      </p:sp>
      <p:pic>
        <p:nvPicPr>
          <p:cNvPr id="12" name="Picture 11" descr="Center of Excellence website homepage">
            <a:extLst>
              <a:ext uri="{FF2B5EF4-FFF2-40B4-BE49-F238E27FC236}">
                <a16:creationId xmlns:a16="http://schemas.microsoft.com/office/drawing/2014/main" id="{D5E6C9BF-FF7F-4A8F-3D20-7D5F56AE2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94" y="2158778"/>
            <a:ext cx="4706735" cy="28241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47CBC-A094-A1B6-C7BF-804124D99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64361" y="1716159"/>
            <a:ext cx="4794178" cy="4096512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532F49-F992-1037-D4D2-E0A30DAB9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5200" y="1734558"/>
            <a:ext cx="4535424" cy="110873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Montserrat Medium" panose="00000600000000000000" pitchFamily="2" charset="0"/>
                <a:cs typeface="Arial" panose="020B0604020202020204" pitchFamily="34" charset="0"/>
                <a:hlinkClick r:id="rId4" tooltip="https://dolcoe.safalapps.com/sites/default/files/2022-11/Partnership%20Questionnaire.pdf"/>
              </a:rPr>
              <a:t>Registered Apprenticeship Partner Profile Questionnaire </a:t>
            </a:r>
            <a:endParaRPr lang="en-US" sz="2200" b="1" dirty="0">
              <a:solidFill>
                <a:schemeClr val="tx1"/>
              </a:solidFill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CE91DD-3CD0-0E5F-1BEE-9960A2096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426" y="3349407"/>
            <a:ext cx="2245024" cy="12898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06ACD3-5751-C9BA-CCAF-AA7276467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70724" y="3400821"/>
            <a:ext cx="1693025" cy="1702293"/>
          </a:xfrm>
          <a:prstGeom prst="rect">
            <a:avLst/>
          </a:prstGeom>
          <a:solidFill>
            <a:srgbClr val="FAAB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QR code for the registered apprenticeship partner profile questionnaire. Link provided above. ">
            <a:extLst>
              <a:ext uri="{FF2B5EF4-FFF2-40B4-BE49-F238E27FC236}">
                <a16:creationId xmlns:a16="http://schemas.microsoft.com/office/drawing/2014/main" id="{9DB89EC1-7D79-7378-E8C7-58A78A294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6874" y="3459018"/>
            <a:ext cx="1520726" cy="15859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AC045-D57B-1A88-656D-4BA90BCEF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8B7BABE-ECD3-8260-3B62-EAF2A5FC38F1}"/>
              </a:ext>
            </a:extLst>
          </p:cNvPr>
          <p:cNvSpPr txBox="1">
            <a:spLocks/>
          </p:cNvSpPr>
          <p:nvPr/>
        </p:nvSpPr>
        <p:spPr>
          <a:xfrm>
            <a:off x="2971799" y="6054598"/>
            <a:ext cx="4123237" cy="3159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563C1"/>
                </a:solidFill>
                <a:hlinkClick r:id="rId7" tooltip="https://dolcoe.safalapps.com/resources/resourcesandtools"/>
              </a:rPr>
              <a:t>DOL CoE Resource and Tools</a:t>
            </a:r>
            <a:endParaRPr lang="en-US" sz="1800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sp>
        <p:nvSpPr>
          <p:cNvPr id="3" name="Slide Number Placeholder 10">
            <a:extLst>
              <a:ext uri="{FF2B5EF4-FFF2-40B4-BE49-F238E27FC236}">
                <a16:creationId xmlns:a16="http://schemas.microsoft.com/office/drawing/2014/main" id="{02F85290-1E84-6DB0-9B0D-8577D9889530}"/>
              </a:ext>
            </a:extLst>
          </p:cNvPr>
          <p:cNvSpPr txBox="1">
            <a:spLocks/>
          </p:cNvSpPr>
          <p:nvPr/>
        </p:nvSpPr>
        <p:spPr>
          <a:xfrm>
            <a:off x="8837726" y="6255009"/>
            <a:ext cx="3206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07162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622C-2848-2FA7-8EF4-1AEA54028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</a:t>
            </a:r>
            <a:r>
              <a:rPr lang="en-US" dirty="0">
                <a:solidFill>
                  <a:schemeClr val="bg1"/>
                </a:solidFill>
              </a:rPr>
              <a:t>Apprenticeship Stakeholders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2E06A-1AB3-DFD6-62B6-2459DC7B9F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35751" y="6244383"/>
            <a:ext cx="2743200" cy="365125"/>
          </a:xfrm>
        </p:spPr>
        <p:txBody>
          <a:bodyPr/>
          <a:lstStyle/>
          <a:p>
            <a:fld id="{5DC376C7-CCAB-4A43-82C7-E28708528D9E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409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E9478-3ECF-E712-4C87-D5D3783F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82" y="397787"/>
            <a:ext cx="11252037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ontserrat" panose="00000500000000000000" pitchFamily="2" charset="0"/>
              </a:rPr>
              <a:t>Key Apprenticeship Partners and Stakeholders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B2594A-103C-E06A-107A-82BC94155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0880" y="1585938"/>
            <a:ext cx="5999376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cs typeface="Arial"/>
              </a:rPr>
              <a:t>USDOL Office of Apprenticeship or State Apprenticeship Agency 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RA Program Sponsors &amp; Employers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Educational Institutions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Unions/Labor Organizations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Intermediaries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cs typeface="Arial"/>
              </a:rPr>
              <a:t>Workforce System Organizations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cs typeface="Arial" panose="020B0604020202020204" pitchFamily="34" charset="0"/>
              </a:rPr>
              <a:t>Community-Based Organizations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D53C80-0F29-98C6-CC19-27A99343F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5BE008-BF9D-3CDF-C22F-F5BA2013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470" y="2528432"/>
            <a:ext cx="4366303" cy="291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0F28DD-71C9-5F8D-F43F-0C0D04550CE4}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8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74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F9FD6-8981-4CDA-76E7-467EFE7AB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45383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ontserrat" panose="00000500000000000000" pitchFamily="2" charset="0"/>
              </a:rPr>
              <a:t>What Do Partners Provide?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4A71B4-D6CF-9464-79A4-6110023FB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8" y="2142454"/>
            <a:ext cx="5001924" cy="333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754812-AB6E-940F-EF48-057CC97BC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5" r="80804"/>
          <a:stretch/>
        </p:blipFill>
        <p:spPr>
          <a:xfrm>
            <a:off x="6416240" y="1619745"/>
            <a:ext cx="756085" cy="4516748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B28846-B52E-BDA1-A835-894144FEC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 dirty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TextBox 4" descr="Paid on-the-job Learning (OJL)&#10;Related Instruction (RI)&#10;Supportive Services&#10;Technical Assistance (TA)&#10;Funding&#10;Apprentice/Employer Recruiting&#10;RA Program Awareness&#10;">
            <a:extLst>
              <a:ext uri="{FF2B5EF4-FFF2-40B4-BE49-F238E27FC236}">
                <a16:creationId xmlns:a16="http://schemas.microsoft.com/office/drawing/2014/main" id="{C4C0D866-71D9-E08C-1962-1376CC1A92A3}"/>
              </a:ext>
            </a:extLst>
          </p:cNvPr>
          <p:cNvSpPr txBox="1"/>
          <p:nvPr/>
        </p:nvSpPr>
        <p:spPr>
          <a:xfrm>
            <a:off x="7172325" y="1699571"/>
            <a:ext cx="4133850" cy="4292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15E"/>
                </a:solidFill>
                <a:latin typeface="Montserrat Medium" panose="00000600000000000000" pitchFamily="2" charset="0"/>
              </a:rPr>
              <a:t>Paid on-the-job Learning (OJL)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15E"/>
                </a:solidFill>
                <a:latin typeface="Montserrat Medium" panose="00000600000000000000" pitchFamily="2" charset="0"/>
              </a:rPr>
              <a:t>Related Instruction (RI)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15E"/>
                </a:solidFill>
                <a:latin typeface="Montserrat Medium" panose="00000600000000000000" pitchFamily="2" charset="0"/>
              </a:rPr>
              <a:t>Supportive Services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15E"/>
                </a:solidFill>
                <a:latin typeface="Montserrat Medium" panose="00000600000000000000" pitchFamily="2" charset="0"/>
              </a:rPr>
              <a:t>Technical Assistance (TA)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15E"/>
                </a:solidFill>
                <a:latin typeface="Montserrat Medium" panose="00000600000000000000" pitchFamily="2" charset="0"/>
              </a:rPr>
              <a:t>Funding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15E"/>
                </a:solidFill>
                <a:latin typeface="Montserrat Medium" panose="00000600000000000000" pitchFamily="2" charset="0"/>
              </a:rPr>
              <a:t>Apprentice/Employer Recruiting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15E"/>
                </a:solidFill>
                <a:latin typeface="Montserrat Medium" panose="00000600000000000000" pitchFamily="2" charset="0"/>
              </a:rPr>
              <a:t>RA Program Awareness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2CFA4C-6625-6569-E543-41FC19EF3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038113" y="6244383"/>
            <a:ext cx="9408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DC376C7-CCAB-4A43-82C7-E28708528D9E}" type="slidenum">
              <a:rPr lang="en-US" sz="1200" smtClean="0">
                <a:solidFill>
                  <a:schemeClr val="bg1"/>
                </a:solidFill>
                <a:latin typeface="Montserrat SemiBold" panose="00000700000000000000" pitchFamily="2" charset="0"/>
              </a:rPr>
              <a:pPr algn="r"/>
              <a:t>9</a:t>
            </a:fld>
            <a:endParaRPr lang="en-US" sz="12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1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D65D528D6EFD4AA91FE248FF65E0EC" ma:contentTypeVersion="20" ma:contentTypeDescription="Create a new document." ma:contentTypeScope="" ma:versionID="62b9e1ac6b5c237a449dc41b2f94fb64">
  <xsd:schema xmlns:xsd="http://www.w3.org/2001/XMLSchema" xmlns:xs="http://www.w3.org/2001/XMLSchema" xmlns:p="http://schemas.microsoft.com/office/2006/metadata/properties" xmlns:ns2="1a052c00-aba3-4f99-a29a-03f5a1645f35" targetNamespace="http://schemas.microsoft.com/office/2006/metadata/properties" ma:root="true" ma:fieldsID="cccaa8cbf439b9d84807d971d9c1758d" ns2:_="">
    <xsd:import namespace="1a052c00-aba3-4f99-a29a-03f5a1645f35"/>
    <xsd:element name="properties">
      <xsd:complexType>
        <xsd:sequence>
          <xsd:element name="documentManagement">
            <xsd:complexType>
              <xsd:all>
                <xsd:element ref="ns2:Reporter" minOccurs="0"/>
                <xsd:element ref="ns2:ContentOwners" minOccurs="0"/>
                <xsd:element ref="ns2:Project" minOccurs="0"/>
                <xsd:element ref="ns2:Platform" minOccurs="0"/>
                <xsd:element ref="ns2:Correspondence" minOccurs="0"/>
                <xsd:element ref="ns2:TypeofMtg_x002e_" minOccurs="0"/>
                <xsd:element ref="ns2:Outcome_x002f_Actionitem" minOccurs="0"/>
                <xsd:element ref="ns2:TEAMSMeeting" minOccurs="0"/>
                <xsd:element ref="ns2:Notes" minOccurs="0"/>
                <xsd:element ref="ns2:CompletionRequest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052c00-aba3-4f99-a29a-03f5a1645f35" elementFormDefault="qualified">
    <xsd:import namespace="http://schemas.microsoft.com/office/2006/documentManagement/types"/>
    <xsd:import namespace="http://schemas.microsoft.com/office/infopath/2007/PartnerControls"/>
    <xsd:element name="Reporter" ma:index="8" nillable="true" ma:displayName="Reporter" ma:format="Dropdown" ma:list="UserInfo" ma:SharePointGroup="0" ma:internalName="Reporter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tentOwners" ma:index="9" nillable="true" ma:displayName="Content Owners" ma:format="Dropdown" ma:list="UserInfo" ma:SharePointGroup="0" ma:internalName="ContentOwn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roject" ma:index="10" nillable="true" ma:displayName="Project" ma:format="Dropdown" ma:internalName="Project">
      <xsd:simpleType>
        <xsd:restriction base="dms:Text">
          <xsd:maxLength value="255"/>
        </xsd:restriction>
      </xsd:simpleType>
    </xsd:element>
    <xsd:element name="Platform" ma:index="11" nillable="true" ma:displayName="Platform" ma:default="N/A" ma:format="Dropdown" ma:internalName="Platfor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Web"/>
                    <xsd:enumeration value="Excel"/>
                    <xsd:enumeration value="PowerPoint"/>
                    <xsd:enumeration value="PDF"/>
                    <xsd:enumeration value="Word"/>
                    <xsd:enumeration value="N/A"/>
                  </xsd:restriction>
                </xsd:simpleType>
              </xsd:element>
            </xsd:sequence>
          </xsd:extension>
        </xsd:complexContent>
      </xsd:complexType>
    </xsd:element>
    <xsd:element name="Correspondence" ma:index="12" nillable="true" ma:displayName="Correspondence" ma:format="Dropdown" ma:internalName="Correspondence">
      <xsd:simpleType>
        <xsd:restriction base="dms:Choice">
          <xsd:enumeration value="MEETING"/>
          <xsd:enumeration value="EMAIL"/>
          <xsd:enumeration value="Teams Chat"/>
        </xsd:restriction>
      </xsd:simpleType>
    </xsd:element>
    <xsd:element name="TypeofMtg_x002e_" ma:index="13" nillable="true" ma:displayName="Type of Mtg." ma:default="N/A" ma:format="Dropdown" ma:internalName="TypeofMtg_x002e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ntro/Tour Product"/>
                    <xsd:enumeration value="Review Test Results"/>
                    <xsd:enumeration value="Doc Review"/>
                    <xsd:enumeration value="Tools Training"/>
                    <xsd:enumeration value="N/A"/>
                  </xsd:restriction>
                </xsd:simpleType>
              </xsd:element>
            </xsd:sequence>
          </xsd:extension>
        </xsd:complexContent>
      </xsd:complexType>
    </xsd:element>
    <xsd:element name="Outcome_x002f_Actionitem" ma:index="14" nillable="true" ma:displayName="Outcome/Action item" ma:format="Dropdown" ma:internalName="Outcome_x002f_Actionite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Test and Deliver Results"/>
                    <xsd:enumeration value="Concluded"/>
                    <xsd:enumeration value="Review Testing Report"/>
                    <xsd:enumeration value="Remediate Doc"/>
                    <xsd:enumeration value="Comment/Review Doc"/>
                    <xsd:enumeration value="Meeting Set"/>
                    <xsd:enumeration value="In Progress"/>
                    <xsd:enumeration value="Awaiting Feedback"/>
                  </xsd:restriction>
                </xsd:simpleType>
              </xsd:element>
            </xsd:sequence>
          </xsd:extension>
        </xsd:complexContent>
      </xsd:complexType>
    </xsd:element>
    <xsd:element name="TEAMSMeeting" ma:index="15" nillable="true" ma:displayName="TEAMS Meeting" ma:format="Hyperlink" ma:internalName="TEAMSMeeting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Notes" ma:index="16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CompletionRequest" ma:index="17" nillable="true" ma:displayName="Completion Request" ma:format="DateOnly" ma:internalName="CompletionRequest">
      <xsd:simpleType>
        <xsd:restriction base="dms:DateTime"/>
      </xsd:simpleType>
    </xsd:element>
    <xsd:element name="MediaServiceMetadata" ma:index="1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052c00-aba3-4f99-a29a-03f5a1645f35">
      <Terms xmlns="http://schemas.microsoft.com/office/infopath/2007/PartnerControls"/>
    </lcf76f155ced4ddcb4097134ff3c332f>
    <ContentOwners xmlns="1a052c00-aba3-4f99-a29a-03f5a1645f35">
      <UserInfo>
        <DisplayName/>
        <AccountId xsi:nil="true"/>
        <AccountType/>
      </UserInfo>
    </ContentOwners>
    <TEAMSMeeting xmlns="1a052c00-aba3-4f99-a29a-03f5a1645f35">
      <Url xsi:nil="true"/>
      <Description xsi:nil="true"/>
    </TEAMSMeeting>
    <TypeofMtg_x002e_ xmlns="1a052c00-aba3-4f99-a29a-03f5a1645f35">
      <Value>N/A</Value>
    </TypeofMtg_x002e_>
    <Platform xmlns="1a052c00-aba3-4f99-a29a-03f5a1645f35">
      <Value>N/A</Value>
    </Platform>
    <Correspondence xmlns="1a052c00-aba3-4f99-a29a-03f5a1645f35" xsi:nil="true"/>
    <Notes xmlns="1a052c00-aba3-4f99-a29a-03f5a1645f35" xsi:nil="true"/>
    <Project xmlns="1a052c00-aba3-4f99-a29a-03f5a1645f35" xsi:nil="true"/>
    <CompletionRequest xmlns="1a052c00-aba3-4f99-a29a-03f5a1645f35" xsi:nil="true"/>
    <Outcome_x002f_Actionitem xmlns="1a052c00-aba3-4f99-a29a-03f5a1645f35" xsi:nil="true"/>
    <Reporter xmlns="1a052c00-aba3-4f99-a29a-03f5a1645f35">
      <UserInfo>
        <DisplayName/>
        <AccountId xsi:nil="true"/>
        <AccountType/>
      </UserInfo>
    </Reporter>
  </documentManagement>
</p:properties>
</file>

<file path=customXml/itemProps1.xml><?xml version="1.0" encoding="utf-8"?>
<ds:datastoreItem xmlns:ds="http://schemas.openxmlformats.org/officeDocument/2006/customXml" ds:itemID="{8148EBD4-D72E-40CD-AD03-C477263266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052c00-aba3-4f99-a29a-03f5a1645f3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E31030-0F86-49B6-8F64-CD211F09BA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73452F-5C8F-425C-B03A-6F781C54F726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1a052c00-aba3-4f99-a29a-03f5a1645f35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1914</Words>
  <Application>Microsoft Office PowerPoint</Application>
  <PresentationFormat>Widescreen</PresentationFormat>
  <Paragraphs>271</Paragraphs>
  <Slides>37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Calibri</vt:lpstr>
      <vt:lpstr>Courier New</vt:lpstr>
      <vt:lpstr>Montserrat</vt:lpstr>
      <vt:lpstr>Montserrat Medium</vt:lpstr>
      <vt:lpstr>Montserrat SemiBold</vt:lpstr>
      <vt:lpstr>Roboto</vt:lpstr>
      <vt:lpstr>Wingdings</vt:lpstr>
      <vt:lpstr>Office Theme</vt:lpstr>
      <vt:lpstr>Apprenticeship 201:  The Next Level of  Success and Sustainability for  Apprenticeship Programs and System Alignment </vt:lpstr>
      <vt:lpstr>Presenters</vt:lpstr>
      <vt:lpstr>Welcome and Agenda</vt:lpstr>
      <vt:lpstr>1. Center of Excellence Overview </vt:lpstr>
      <vt:lpstr>2. Center of Excellence Overview</vt:lpstr>
      <vt:lpstr>Online Resources, On-Demand TA</vt:lpstr>
      <vt:lpstr>Key Apprenticeship Stakeholders</vt:lpstr>
      <vt:lpstr>Key Apprenticeship Partners and Stakeholders</vt:lpstr>
      <vt:lpstr>What Do Partners Provide?</vt:lpstr>
      <vt:lpstr>RA Alignment with  WIOA Performance Metrics</vt:lpstr>
      <vt:lpstr>1. RA Alignment with WIOA Performance Metrics</vt:lpstr>
      <vt:lpstr>2. RA Alignment with WIOA Performance Metrics</vt:lpstr>
      <vt:lpstr>Gauging Your RA System Alignment</vt:lpstr>
      <vt:lpstr>RA System Alignment Is….</vt:lpstr>
      <vt:lpstr>RA System Alignment</vt:lpstr>
      <vt:lpstr>Purpose of RA Alignment Tool </vt:lpstr>
      <vt:lpstr>Policy Framework - Indicators</vt:lpstr>
      <vt:lpstr>Policy Framework – Actionable Items</vt:lpstr>
      <vt:lpstr>AJC Integration - Indicators</vt:lpstr>
      <vt:lpstr>AJC Integration – Actionable Items</vt:lpstr>
      <vt:lpstr>Businesses / Sponsors - Indicators</vt:lpstr>
      <vt:lpstr>Businesses / Sponsors – Actionable Items</vt:lpstr>
      <vt:lpstr>Convenor- Indicators</vt:lpstr>
      <vt:lpstr>Convenor- Actionable Items</vt:lpstr>
      <vt:lpstr>Sponsor - Indicators</vt:lpstr>
      <vt:lpstr>Sponsor – Actionable Items</vt:lpstr>
      <vt:lpstr>Additional Opportunities…</vt:lpstr>
      <vt:lpstr>What is the Investing in America Agenda</vt:lpstr>
      <vt:lpstr>Real Numbers…</vt:lpstr>
      <vt:lpstr>1. Where is Missouri in Co-Enrollment Numbers?</vt:lpstr>
      <vt:lpstr>2. Where is Missouri in Co-Enrollment Numbers?</vt:lpstr>
      <vt:lpstr>3. Where is Missouri in Co-Enrollment Numbers?</vt:lpstr>
      <vt:lpstr>4. Where is Missouri in Co-Enrollment Numbers?</vt:lpstr>
      <vt:lpstr>Questions and Discussion</vt:lpstr>
      <vt:lpstr>Resources</vt:lpstr>
      <vt:lpstr>Become a Center Partner</vt:lpstr>
      <vt:lpstr>Email us your questions at RA_COE@SafalPartners.com</vt:lpstr>
    </vt:vector>
  </TitlesOfParts>
  <Manager>Judy Blanchard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Rural America's Registered Apprenticeship Promising Practices</dc:title>
  <dc:creator>Haylie Schuster</dc:creator>
  <cp:keywords>Apprenticeship, apprentice, registered apprenticeship</cp:keywords>
  <cp:lastModifiedBy>Colleen Beck</cp:lastModifiedBy>
  <cp:revision>17</cp:revision>
  <dcterms:created xsi:type="dcterms:W3CDTF">2022-12-02T14:40:35Z</dcterms:created>
  <dcterms:modified xsi:type="dcterms:W3CDTF">2024-05-17T16:39:43Z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  <property fmtid="{D5CDD505-2E9C-101B-9397-08002B2CF9AE}" pid="4" name="Order">
    <vt:lpwstr>36560600.0000000</vt:lpwstr>
  </property>
  <property fmtid="{D5CDD505-2E9C-101B-9397-08002B2CF9AE}" pid="5" name="_ExtendedDescription">
    <vt:lpwstr/>
  </property>
</Properties>
</file>