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comments/modernComment_6DD_2A4F0232.xml" ContentType="application/vnd.ms-powerpoint.comment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comments/modernComment_6D1_13B98880.xml" ContentType="application/vnd.ms-powerpoint.comments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comments/modernComment_6CF_2CAC819.xml" ContentType="application/vnd.ms-powerpoint.comments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6F5_164E5C3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38"/>
  </p:notesMasterIdLst>
  <p:sldIdLst>
    <p:sldId id="256" r:id="rId5"/>
    <p:sldId id="264" r:id="rId6"/>
    <p:sldId id="1709" r:id="rId7"/>
    <p:sldId id="1737" r:id="rId8"/>
    <p:sldId id="1789" r:id="rId9"/>
    <p:sldId id="278" r:id="rId10"/>
    <p:sldId id="1788" r:id="rId11"/>
    <p:sldId id="1741" r:id="rId12"/>
    <p:sldId id="1764" r:id="rId13"/>
    <p:sldId id="1760" r:id="rId14"/>
    <p:sldId id="1757" r:id="rId15"/>
    <p:sldId id="1761" r:id="rId16"/>
    <p:sldId id="1779" r:id="rId17"/>
    <p:sldId id="1778" r:id="rId18"/>
    <p:sldId id="1766" r:id="rId19"/>
    <p:sldId id="1746" r:id="rId20"/>
    <p:sldId id="1750" r:id="rId21"/>
    <p:sldId id="1749" r:id="rId22"/>
    <p:sldId id="1745" r:id="rId23"/>
    <p:sldId id="1744" r:id="rId24"/>
    <p:sldId id="1743" r:id="rId25"/>
    <p:sldId id="1742" r:id="rId26"/>
    <p:sldId id="1755" r:id="rId27"/>
    <p:sldId id="1769" r:id="rId28"/>
    <p:sldId id="1781" r:id="rId29"/>
    <p:sldId id="1785" r:id="rId30"/>
    <p:sldId id="1767" r:id="rId31"/>
    <p:sldId id="1782" r:id="rId32"/>
    <p:sldId id="1765" r:id="rId33"/>
    <p:sldId id="1786" r:id="rId34"/>
    <p:sldId id="270" r:id="rId35"/>
    <p:sldId id="1736" r:id="rId36"/>
    <p:sldId id="259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4F6E05-03EF-EB0A-4256-B19ED372BE0E}" name="Joseph Hanna" initials="JH" userId="S::Joseph.Hanna@safalpartners.com::d91b82ed-48e2-4fae-b47c-be212bed4b88" providerId="AD"/>
  <p188:author id="{B57FA133-CCD8-8767-D23A-0FFA6F81B25A}" name="Nicole Klues" initials="NK" userId="S::nicole.klues@safalpartners.com::41985e93-cdf7-420c-b679-bc5fa512c100" providerId="AD"/>
  <p188:author id="{B559C752-2525-71CB-7807-7B9AB669AB9E}" name="Clare Vanderpool" initials="CV" userId="S::clare.vanderpool@safalpartners.com::e960daf4-3a69-4cc2-9c12-e5ed686c0160" providerId="AD"/>
  <p188:author id="{D202D45A-8AB2-13EE-0E95-76A7F917D8F1}" name="Nicole Klues" initials="NK" userId="S::Nicole.Klues@safalpartners.com::41985e93-cdf7-420c-b679-bc5fa512c100" providerId="AD"/>
  <p188:author id="{63BD3C5F-7073-89E2-6C55-7653798B8C91}" name="Joseph Hanna" initials="JH" userId="S::joseph.hanna@safalpartners.com::d91b82ed-48e2-4fae-b47c-be212bed4b88" providerId="AD"/>
  <p188:author id="{6C9E338E-3575-D922-8638-DBB3198D8DE7}" name="Katie Adams" initials="KA" userId="S::Katie.Adams@safalpartners.com::9f2e6d00-44bd-4c75-9c75-d813f6b933da" providerId="AD"/>
  <p188:author id="{F5CDE29B-3EFC-D5BE-8DDE-F756FF4E4250}" name="Jana Bauer" initials="JB" userId="S::jana.bauer@safalpartners.com::f18a3f3c-4c69-4a10-b4b6-ac99762a0cf5" providerId="AD"/>
  <p188:author id="{A52D069F-2D10-FCFB-6831-7DB40D8D4AA5}" name="Amber Gallup" initials="AG" userId="S::amber.gallup@safalpartners.com::91c307e7-baaa-4ec0-bacd-93657f7709b4" providerId="AD"/>
  <p188:author id="{CE21EBCB-E5FB-F1E1-A17D-C1C739217AFE}" name="Katie Adams" initials="KA" userId="S::katie.adams@safalpartners.com::9f2e6d00-44bd-4c75-9c75-d813f6b933da" providerId="AD"/>
  <p188:author id="{BEA4BADA-3A62-75E9-1149-3637B0CB55BB}" name="Fleet, Abby" initials="FA" userId="S::afleet@bcm.edu::c878d58f-c565-41dc-a684-9d168b397a3f" providerId="AD"/>
  <p188:author id="{99D8F1DF-9179-D62F-B323-FB64596310B0}" name="Jennifer Cowns" initials="JC" userId="S::jennifer.cowns@safalpartners.com::c8959f4d-51a8-4bd9-b274-b156c9774b25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96"/>
    <a:srgbClr val="00015E"/>
    <a:srgbClr val="0D274D"/>
    <a:srgbClr val="FF9801"/>
    <a:srgbClr val="FFC000"/>
    <a:srgbClr val="01D9AB"/>
    <a:srgbClr val="26FFE0"/>
    <a:srgbClr val="04A9F4"/>
    <a:srgbClr val="D4B2E4"/>
    <a:srgbClr val="FAA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30FF5-D406-48BF-9190-1DD211702B15}" v="789" dt="2024-05-17T14:41:07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371" autoAdjust="0"/>
  </p:normalViewPr>
  <p:slideViewPr>
    <p:cSldViewPr snapToGrid="0">
      <p:cViewPr>
        <p:scale>
          <a:sx n="64" d="100"/>
          <a:sy n="64" d="100"/>
        </p:scale>
        <p:origin x="328" y="800"/>
      </p:cViewPr>
      <p:guideLst/>
    </p:cSldViewPr>
  </p:slideViewPr>
  <p:outlineViewPr>
    <p:cViewPr>
      <p:scale>
        <a:sx n="33" d="100"/>
        <a:sy n="33" d="100"/>
      </p:scale>
      <p:origin x="0" y="-157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en Beck" userId="ba75c042-afab-452f-9300-eeb2d9ca8f1b" providerId="ADAL" clId="{83930FF5-D406-48BF-9190-1DD211702B15}"/>
    <pc:docChg chg="undo redo custSel modSld">
      <pc:chgData name="Colleen Beck" userId="ba75c042-afab-452f-9300-eeb2d9ca8f1b" providerId="ADAL" clId="{83930FF5-D406-48BF-9190-1DD211702B15}" dt="2024-05-17T14:38:22.093" v="809" actId="14100"/>
      <pc:docMkLst>
        <pc:docMk/>
      </pc:docMkLst>
      <pc:sldChg chg="modSp">
        <pc:chgData name="Colleen Beck" userId="ba75c042-afab-452f-9300-eeb2d9ca8f1b" providerId="ADAL" clId="{83930FF5-D406-48BF-9190-1DD211702B15}" dt="2024-05-17T14:28:52.506" v="805" actId="962"/>
        <pc:sldMkLst>
          <pc:docMk/>
          <pc:sldMk cId="4127786770" sldId="259"/>
        </pc:sldMkLst>
        <pc:spChg chg="mod">
          <ac:chgData name="Colleen Beck" userId="ba75c042-afab-452f-9300-eeb2d9ca8f1b" providerId="ADAL" clId="{83930FF5-D406-48BF-9190-1DD211702B15}" dt="2024-05-17T14:28:52.506" v="805" actId="962"/>
          <ac:spMkLst>
            <pc:docMk/>
            <pc:sldMk cId="4127786770" sldId="259"/>
            <ac:spMk id="5" creationId="{62CFD100-B4A0-10EF-A6C7-2895FDDEBCC3}"/>
          </ac:spMkLst>
        </pc:spChg>
      </pc:sldChg>
      <pc:sldChg chg="modSp">
        <pc:chgData name="Colleen Beck" userId="ba75c042-afab-452f-9300-eeb2d9ca8f1b" providerId="ADAL" clId="{83930FF5-D406-48BF-9190-1DD211702B15}" dt="2024-05-17T14:29:28.024" v="807" actId="962"/>
        <pc:sldMkLst>
          <pc:docMk/>
          <pc:sldMk cId="1936139534" sldId="264"/>
        </pc:sldMkLst>
        <pc:spChg chg="mod">
          <ac:chgData name="Colleen Beck" userId="ba75c042-afab-452f-9300-eeb2d9ca8f1b" providerId="ADAL" clId="{83930FF5-D406-48BF-9190-1DD211702B15}" dt="2024-05-17T14:29:28.024" v="807" actId="962"/>
          <ac:spMkLst>
            <pc:docMk/>
            <pc:sldMk cId="1936139534" sldId="264"/>
            <ac:spMk id="10" creationId="{777EF806-A799-D27E-E45D-4714EB7080A6}"/>
          </ac:spMkLst>
        </pc:spChg>
      </pc:sldChg>
      <pc:sldChg chg="delCm">
        <pc:chgData name="Colleen Beck" userId="ba75c042-afab-452f-9300-eeb2d9ca8f1b" providerId="ADAL" clId="{83930FF5-D406-48BF-9190-1DD211702B15}" dt="2024-05-17T13:58:45.827" v="2"/>
        <pc:sldMkLst>
          <pc:docMk/>
          <pc:sldMk cId="3803902586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83930FF5-D406-48BF-9190-1DD211702B15}" dt="2024-05-17T13:58:45.827" v="2"/>
              <pc2:cmMkLst xmlns:pc2="http://schemas.microsoft.com/office/powerpoint/2019/9/main/command">
                <pc:docMk/>
                <pc:sldMk cId="3803902586" sldId="278"/>
                <pc2:cmMk id="{2191302B-117D-4BB6-A5A5-2BBF9C5C5CDA}"/>
              </pc2:cmMkLst>
            </pc226:cmChg>
          </p:ext>
        </pc:extLst>
      </pc:sldChg>
      <pc:sldChg chg="modSp mod">
        <pc:chgData name="Colleen Beck" userId="ba75c042-afab-452f-9300-eeb2d9ca8f1b" providerId="ADAL" clId="{83930FF5-D406-48BF-9190-1DD211702B15}" dt="2024-05-17T14:03:41.256" v="3" actId="2085"/>
        <pc:sldMkLst>
          <pc:docMk/>
          <pc:sldMk cId="1077543702" sldId="1736"/>
        </pc:sldMkLst>
        <pc:spChg chg="mod">
          <ac:chgData name="Colleen Beck" userId="ba75c042-afab-452f-9300-eeb2d9ca8f1b" providerId="ADAL" clId="{83930FF5-D406-48BF-9190-1DD211702B15}" dt="2024-05-17T14:03:41.256" v="3" actId="2085"/>
          <ac:spMkLst>
            <pc:docMk/>
            <pc:sldMk cId="1077543702" sldId="1736"/>
            <ac:spMk id="15" creationId="{00B26C8F-24B5-CA67-67CF-02671821B4E6}"/>
          </ac:spMkLst>
        </pc:spChg>
      </pc:sldChg>
      <pc:sldChg chg="delCm">
        <pc:chgData name="Colleen Beck" userId="ba75c042-afab-452f-9300-eeb2d9ca8f1b" providerId="ADAL" clId="{83930FF5-D406-48BF-9190-1DD211702B15}" dt="2024-05-17T13:58:17.020" v="0"/>
        <pc:sldMkLst>
          <pc:docMk/>
          <pc:sldMk cId="3201589917" sldId="17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83930FF5-D406-48BF-9190-1DD211702B15}" dt="2024-05-17T13:58:17.020" v="0"/>
              <pc2:cmMkLst xmlns:pc2="http://schemas.microsoft.com/office/powerpoint/2019/9/main/command">
                <pc:docMk/>
                <pc:sldMk cId="3201589917" sldId="1737"/>
                <pc2:cmMk id="{1D2C0BBC-4F79-4F68-ACAF-42B882F7B5F6}"/>
              </pc2:cmMkLst>
            </pc226:cmChg>
          </p:ext>
        </pc:extLst>
      </pc:sldChg>
      <pc:sldChg chg="modSp">
        <pc:chgData name="Colleen Beck" userId="ba75c042-afab-452f-9300-eeb2d9ca8f1b" providerId="ADAL" clId="{83930FF5-D406-48BF-9190-1DD211702B15}" dt="2024-05-17T14:27:35.091" v="803" actId="962"/>
        <pc:sldMkLst>
          <pc:docMk/>
          <pc:sldMk cId="46843929" sldId="1743"/>
        </pc:sldMkLst>
        <pc:spChg chg="mod">
          <ac:chgData name="Colleen Beck" userId="ba75c042-afab-452f-9300-eeb2d9ca8f1b" providerId="ADAL" clId="{83930FF5-D406-48BF-9190-1DD211702B15}" dt="2024-05-17T14:27:31.550" v="801" actId="962"/>
          <ac:spMkLst>
            <pc:docMk/>
            <pc:sldMk cId="46843929" sldId="1743"/>
            <ac:spMk id="2" creationId="{6E38375A-C48C-F6E6-E0CB-5F020F186F7D}"/>
          </ac:spMkLst>
        </pc:spChg>
        <pc:spChg chg="mod">
          <ac:chgData name="Colleen Beck" userId="ba75c042-afab-452f-9300-eeb2d9ca8f1b" providerId="ADAL" clId="{83930FF5-D406-48BF-9190-1DD211702B15}" dt="2024-05-17T14:27:27.586" v="799" actId="962"/>
          <ac:spMkLst>
            <pc:docMk/>
            <pc:sldMk cId="46843929" sldId="1743"/>
            <ac:spMk id="4" creationId="{6C8BC7F8-9958-0C43-9047-C95D3AE56A7E}"/>
          </ac:spMkLst>
        </pc:spChg>
        <pc:spChg chg="mod">
          <ac:chgData name="Colleen Beck" userId="ba75c042-afab-452f-9300-eeb2d9ca8f1b" providerId="ADAL" clId="{83930FF5-D406-48BF-9190-1DD211702B15}" dt="2024-05-17T14:27:35.091" v="803" actId="962"/>
          <ac:spMkLst>
            <pc:docMk/>
            <pc:sldMk cId="46843929" sldId="1743"/>
            <ac:spMk id="11" creationId="{27A8AB96-933D-41B4-4956-08AAD8AAEC1D}"/>
          </ac:spMkLst>
        </pc:spChg>
      </pc:sldChg>
      <pc:sldChg chg="delCm">
        <pc:chgData name="Colleen Beck" userId="ba75c042-afab-452f-9300-eeb2d9ca8f1b" providerId="ADAL" clId="{83930FF5-D406-48BF-9190-1DD211702B15}" dt="2024-05-17T14:19:23.706" v="797"/>
        <pc:sldMkLst>
          <pc:docMk/>
          <pc:sldMk cId="222718477" sldId="17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83930FF5-D406-48BF-9190-1DD211702B15}" dt="2024-05-17T14:19:23.706" v="797"/>
              <pc2:cmMkLst xmlns:pc2="http://schemas.microsoft.com/office/powerpoint/2019/9/main/command">
                <pc:docMk/>
                <pc:sldMk cId="222718477" sldId="1749"/>
                <pc2:cmMk id="{C97BDCA5-231C-44BD-82A8-470FE02C9AC3}"/>
              </pc2:cmMkLst>
            </pc226:cmChg>
          </p:ext>
        </pc:extLst>
      </pc:sldChg>
      <pc:sldChg chg="addSp delSp modSp mod chgLayout">
        <pc:chgData name="Colleen Beck" userId="ba75c042-afab-452f-9300-eeb2d9ca8f1b" providerId="ADAL" clId="{83930FF5-D406-48BF-9190-1DD211702B15}" dt="2024-05-17T14:38:22.093" v="809" actId="14100"/>
        <pc:sldMkLst>
          <pc:docMk/>
          <pc:sldMk cId="641481535" sldId="1750"/>
        </pc:sldMkLst>
        <pc:spChg chg="mod ord">
          <ac:chgData name="Colleen Beck" userId="ba75c042-afab-452f-9300-eeb2d9ca8f1b" providerId="ADAL" clId="{83930FF5-D406-48BF-9190-1DD211702B15}" dt="2024-05-17T14:38:22.093" v="809" actId="14100"/>
          <ac:spMkLst>
            <pc:docMk/>
            <pc:sldMk cId="641481535" sldId="1750"/>
            <ac:spMk id="2" creationId="{C23FE59F-F651-DB00-D2AA-2DE079798C96}"/>
          </ac:spMkLst>
        </pc:spChg>
        <pc:spChg chg="add mod ord">
          <ac:chgData name="Colleen Beck" userId="ba75c042-afab-452f-9300-eeb2d9ca8f1b" providerId="ADAL" clId="{83930FF5-D406-48BF-9190-1DD211702B15}" dt="2024-05-17T14:18:45.322" v="796" actId="1076"/>
          <ac:spMkLst>
            <pc:docMk/>
            <pc:sldMk cId="641481535" sldId="1750"/>
            <ac:spMk id="3" creationId="{2C718315-4758-F68E-26B7-DDA08DDDAED9}"/>
          </ac:spMkLst>
        </pc:spChg>
        <pc:spChg chg="del mod">
          <ac:chgData name="Colleen Beck" userId="ba75c042-afab-452f-9300-eeb2d9ca8f1b" providerId="ADAL" clId="{83930FF5-D406-48BF-9190-1DD211702B15}" dt="2024-05-17T14:18:41.114" v="795" actId="478"/>
          <ac:spMkLst>
            <pc:docMk/>
            <pc:sldMk cId="641481535" sldId="1750"/>
            <ac:spMk id="11" creationId="{2D910D95-FEF9-5495-6571-40A770616553}"/>
          </ac:spMkLst>
        </pc:spChg>
      </pc:sldChg>
      <pc:sldChg chg="modSp">
        <pc:chgData name="Colleen Beck" userId="ba75c042-afab-452f-9300-eeb2d9ca8f1b" providerId="ADAL" clId="{83930FF5-D406-48BF-9190-1DD211702B15}" dt="2024-05-17T14:09:00.957" v="741" actId="962"/>
        <pc:sldMkLst>
          <pc:docMk/>
          <pc:sldMk cId="709820978" sldId="1757"/>
        </pc:sldMkLst>
        <pc:spChg chg="mod">
          <ac:chgData name="Colleen Beck" userId="ba75c042-afab-452f-9300-eeb2d9ca8f1b" providerId="ADAL" clId="{83930FF5-D406-48BF-9190-1DD211702B15}" dt="2024-05-17T14:09:00.957" v="741" actId="962"/>
          <ac:spMkLst>
            <pc:docMk/>
            <pc:sldMk cId="709820978" sldId="1757"/>
            <ac:spMk id="7" creationId="{09EACB21-4729-8C2F-1DB2-42DB10C08D8E}"/>
          </ac:spMkLst>
        </pc:spChg>
      </pc:sldChg>
      <pc:sldChg chg="modSp">
        <pc:chgData name="Colleen Beck" userId="ba75c042-afab-452f-9300-eeb2d9ca8f1b" providerId="ADAL" clId="{83930FF5-D406-48BF-9190-1DD211702B15}" dt="2024-05-17T14:07:39.675" v="337" actId="962"/>
        <pc:sldMkLst>
          <pc:docMk/>
          <pc:sldMk cId="4198191724" sldId="1760"/>
        </pc:sldMkLst>
        <pc:spChg chg="mod">
          <ac:chgData name="Colleen Beck" userId="ba75c042-afab-452f-9300-eeb2d9ca8f1b" providerId="ADAL" clId="{83930FF5-D406-48BF-9190-1DD211702B15}" dt="2024-05-17T14:07:39.675" v="337" actId="962"/>
          <ac:spMkLst>
            <pc:docMk/>
            <pc:sldMk cId="4198191724" sldId="1760"/>
            <ac:spMk id="47119" creationId="{660549D6-414A-44BD-AE43-00BA0F364633}"/>
          </ac:spMkLst>
        </pc:spChg>
      </pc:sldChg>
      <pc:sldChg chg="modSp">
        <pc:chgData name="Colleen Beck" userId="ba75c042-afab-452f-9300-eeb2d9ca8f1b" providerId="ADAL" clId="{83930FF5-D406-48BF-9190-1DD211702B15}" dt="2024-05-17T14:14:03.051" v="787" actId="962"/>
        <pc:sldMkLst>
          <pc:docMk/>
          <pc:sldMk cId="1374861327" sldId="1778"/>
        </pc:sldMkLst>
        <pc:spChg chg="mod">
          <ac:chgData name="Colleen Beck" userId="ba75c042-afab-452f-9300-eeb2d9ca8f1b" providerId="ADAL" clId="{83930FF5-D406-48BF-9190-1DD211702B15}" dt="2024-05-17T14:13:40.314" v="777" actId="962"/>
          <ac:spMkLst>
            <pc:docMk/>
            <pc:sldMk cId="1374861327" sldId="1778"/>
            <ac:spMk id="3" creationId="{F299B402-1771-C2DD-2918-49763C637366}"/>
          </ac:spMkLst>
        </pc:spChg>
        <pc:spChg chg="mod">
          <ac:chgData name="Colleen Beck" userId="ba75c042-afab-452f-9300-eeb2d9ca8f1b" providerId="ADAL" clId="{83930FF5-D406-48BF-9190-1DD211702B15}" dt="2024-05-17T14:13:50.012" v="781" actId="962"/>
          <ac:spMkLst>
            <pc:docMk/>
            <pc:sldMk cId="1374861327" sldId="1778"/>
            <ac:spMk id="6" creationId="{4B8E7B85-3FA0-0FA4-C140-EF4C8EC444CF}"/>
          </ac:spMkLst>
        </pc:spChg>
        <pc:spChg chg="mod">
          <ac:chgData name="Colleen Beck" userId="ba75c042-afab-452f-9300-eeb2d9ca8f1b" providerId="ADAL" clId="{83930FF5-D406-48BF-9190-1DD211702B15}" dt="2024-05-17T14:13:45.099" v="779" actId="962"/>
          <ac:spMkLst>
            <pc:docMk/>
            <pc:sldMk cId="1374861327" sldId="1778"/>
            <ac:spMk id="7" creationId="{60D1DFB7-D7F8-41A3-F225-B6482B321E78}"/>
          </ac:spMkLst>
        </pc:spChg>
        <pc:spChg chg="mod">
          <ac:chgData name="Colleen Beck" userId="ba75c042-afab-452f-9300-eeb2d9ca8f1b" providerId="ADAL" clId="{83930FF5-D406-48BF-9190-1DD211702B15}" dt="2024-05-17T14:14:03.051" v="787" actId="962"/>
          <ac:spMkLst>
            <pc:docMk/>
            <pc:sldMk cId="1374861327" sldId="1778"/>
            <ac:spMk id="9" creationId="{0448CF91-48FD-70F3-2073-BE88E3FE2B8E}"/>
          </ac:spMkLst>
        </pc:spChg>
        <pc:spChg chg="mod">
          <ac:chgData name="Colleen Beck" userId="ba75c042-afab-452f-9300-eeb2d9ca8f1b" providerId="ADAL" clId="{83930FF5-D406-48BF-9190-1DD211702B15}" dt="2024-05-17T14:13:58.824" v="785" actId="962"/>
          <ac:spMkLst>
            <pc:docMk/>
            <pc:sldMk cId="1374861327" sldId="1778"/>
            <ac:spMk id="10" creationId="{A5E56979-317D-67D6-51B8-1BB3666D4BA0}"/>
          </ac:spMkLst>
        </pc:spChg>
        <pc:spChg chg="mod">
          <ac:chgData name="Colleen Beck" userId="ba75c042-afab-452f-9300-eeb2d9ca8f1b" providerId="ADAL" clId="{83930FF5-D406-48BF-9190-1DD211702B15}" dt="2024-05-17T14:13:55.010" v="783" actId="962"/>
          <ac:spMkLst>
            <pc:docMk/>
            <pc:sldMk cId="1374861327" sldId="1778"/>
            <ac:spMk id="11" creationId="{5761EBF1-5B33-8F46-1B4E-F7ED9DF2D99A}"/>
          </ac:spMkLst>
        </pc:spChg>
      </pc:sldChg>
      <pc:sldChg chg="addSp delSp modSp mod chgLayout">
        <pc:chgData name="Colleen Beck" userId="ba75c042-afab-452f-9300-eeb2d9ca8f1b" providerId="ADAL" clId="{83930FF5-D406-48BF-9190-1DD211702B15}" dt="2024-05-17T14:11:14.208" v="775" actId="1076"/>
        <pc:sldMkLst>
          <pc:docMk/>
          <pc:sldMk cId="3644153040" sldId="1779"/>
        </pc:sldMkLst>
        <pc:spChg chg="mod ord">
          <ac:chgData name="Colleen Beck" userId="ba75c042-afab-452f-9300-eeb2d9ca8f1b" providerId="ADAL" clId="{83930FF5-D406-48BF-9190-1DD211702B15}" dt="2024-05-17T14:11:14.208" v="775" actId="1076"/>
          <ac:spMkLst>
            <pc:docMk/>
            <pc:sldMk cId="3644153040" sldId="1779"/>
            <ac:spMk id="2" creationId="{9B95DE65-1F0F-4BFC-9B33-93F3F1DFB91B}"/>
          </ac:spMkLst>
        </pc:spChg>
        <pc:spChg chg="add mod ord">
          <ac:chgData name="Colleen Beck" userId="ba75c042-afab-452f-9300-eeb2d9ca8f1b" providerId="ADAL" clId="{83930FF5-D406-48BF-9190-1DD211702B15}" dt="2024-05-17T14:10:35.972" v="765"/>
          <ac:spMkLst>
            <pc:docMk/>
            <pc:sldMk cId="3644153040" sldId="1779"/>
            <ac:spMk id="3" creationId="{9DDBCA7E-5572-589F-E4F6-2AA2615659DE}"/>
          </ac:spMkLst>
        </pc:spChg>
        <pc:spChg chg="add mod ord">
          <ac:chgData name="Colleen Beck" userId="ba75c042-afab-452f-9300-eeb2d9ca8f1b" providerId="ADAL" clId="{83930FF5-D406-48BF-9190-1DD211702B15}" dt="2024-05-17T14:11:05.137" v="774" actId="1076"/>
          <ac:spMkLst>
            <pc:docMk/>
            <pc:sldMk cId="3644153040" sldId="1779"/>
            <ac:spMk id="4" creationId="{52E27C93-D28E-235D-0526-ABCBBCF7E4F3}"/>
          </ac:spMkLst>
        </pc:spChg>
        <pc:spChg chg="del">
          <ac:chgData name="Colleen Beck" userId="ba75c042-afab-452f-9300-eeb2d9ca8f1b" providerId="ADAL" clId="{83930FF5-D406-48BF-9190-1DD211702B15}" dt="2024-05-17T14:10:18.664" v="758" actId="478"/>
          <ac:spMkLst>
            <pc:docMk/>
            <pc:sldMk cId="3644153040" sldId="1779"/>
            <ac:spMk id="16" creationId="{85576695-0955-4D3C-73AB-97F71AEBDE88}"/>
          </ac:spMkLst>
        </pc:spChg>
        <pc:spChg chg="del">
          <ac:chgData name="Colleen Beck" userId="ba75c042-afab-452f-9300-eeb2d9ca8f1b" providerId="ADAL" clId="{83930FF5-D406-48BF-9190-1DD211702B15}" dt="2024-05-17T14:10:50.377" v="770" actId="478"/>
          <ac:spMkLst>
            <pc:docMk/>
            <pc:sldMk cId="3644153040" sldId="1779"/>
            <ac:spMk id="22" creationId="{5506416B-245C-B1D1-1E1B-2E73DCD99399}"/>
          </ac:spMkLst>
        </pc:spChg>
      </pc:sldChg>
      <pc:sldChg chg="delCm">
        <pc:chgData name="Colleen Beck" userId="ba75c042-afab-452f-9300-eeb2d9ca8f1b" providerId="ADAL" clId="{83930FF5-D406-48BF-9190-1DD211702B15}" dt="2024-05-17T13:58:31.841" v="1"/>
        <pc:sldMkLst>
          <pc:docMk/>
          <pc:sldMk cId="1978555843" sldId="17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83930FF5-D406-48BF-9190-1DD211702B15}" dt="2024-05-17T13:58:31.841" v="1"/>
              <pc2:cmMkLst xmlns:pc2="http://schemas.microsoft.com/office/powerpoint/2019/9/main/command">
                <pc:docMk/>
                <pc:sldMk cId="1978555843" sldId="1789"/>
                <pc2:cmMk id="{BDB24909-0D60-416F-B184-C8D9B5AC17BA}"/>
              </pc2:cmMkLst>
            </pc226:cmChg>
          </p:ext>
        </pc:extLst>
      </pc:sldChg>
    </pc:docChg>
  </pc:docChgLst>
</pc:chgInfo>
</file>

<file path=ppt/comments/modernComment_6CF_2CAC8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E5E868-B8A1-47C6-995A-7AA9F4B9CBC3}" authorId="{63BD3C5F-7073-89E2-6C55-7653798B8C91}" created="2024-05-06T14:56:56.404" startDate="2024-05-06T14:56:56.404" dueDate="2024-05-06T14:56:56.404" assignedTo="{8885EAF5-A2DF-7948-9D26-6EB82AE714C3}" title="@Colleen Beck is this supposed to be a link for this toolkit? please provide.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6843929" sldId="1743"/>
      <ac:spMk id="4" creationId="{6C8BC7F8-9958-0C43-9047-C95D3AE56A7E}"/>
      <ac:txMk cp="8" len="18">
        <ac:context len="103" hash="2639314364"/>
      </ac:txMk>
    </ac:txMkLst>
    <p188:pos x="1152769" y="908538"/>
    <p188:txBody>
      <a:bodyPr/>
      <a:lstStyle/>
      <a:p>
        <a:r>
          <a:rPr lang="en-US"/>
          <a:t>[@Colleen Beck] is this supposed to be a link for this toolkit? please provide.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5-06T14:56:56.404" id="{3836D8E3-FCC2-44A9-9B15-2B8AD78BE85F}">
              <p228:atrbtn authorId="{63BD3C5F-7073-89E2-6C55-7653798B8C91}"/>
              <p228:anchr>
                <p228:comment id="{EEE5E868-B8A1-47C6-995A-7AA9F4B9CBC3}"/>
              </p228:anchr>
              <p228:add/>
            </p228:event>
            <p228:event time="2024-05-06T14:56:56.404" id="{BA7D577F-82ED-4F51-AC1C-D2EFE07CA6CF}">
              <p228:atrbtn authorId="{63BD3C5F-7073-89E2-6C55-7653798B8C91}"/>
              <p228:anchr>
                <p228:comment id="{EEE5E868-B8A1-47C6-995A-7AA9F4B9CBC3}"/>
              </p228:anchr>
              <p228:asgn authorId="{8885EAF5-A2DF-7948-9D26-6EB82AE714C3}"/>
            </p228:event>
            <p228:event time="2024-05-06T14:56:56.404" id="{8556C327-94E7-45D8-8E8C-B1AE34F34565}">
              <p228:atrbtn authorId="{63BD3C5F-7073-89E2-6C55-7653798B8C91}"/>
              <p228:anchr>
                <p228:comment id="{EEE5E868-B8A1-47C6-995A-7AA9F4B9CBC3}"/>
              </p228:anchr>
              <p228:title val="@Colleen Beck is this supposed to be a link for this toolkit? please provide."/>
            </p228:event>
            <p228:event time="2024-05-06T14:56:56.404" id="{C88086BC-FC74-4740-82C0-502A1B2B2260}">
              <p228:atrbtn authorId="{63BD3C5F-7073-89E2-6C55-7653798B8C91}"/>
              <p228:anchr>
                <p228:comment id="{EEE5E868-B8A1-47C6-995A-7AA9F4B9CBC3}"/>
              </p228:anchr>
              <p228:date stDt="2024-05-06T14:56:56.404" endDt="2024-05-06T14:56:56.404"/>
            </p228:event>
          </p228:history>
        </p228:taskDetails>
      </p:ext>
    </p188:extLst>
  </p188:cm>
</p188:cmLst>
</file>

<file path=ppt/comments/modernComment_6D1_13B988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207FCF-2694-4C24-A5B5-E5AC1C9A2E7D}" authorId="{A52D069F-2D10-FCFB-6831-7DB40D8D4AA5}" status="resolved" created="2024-03-13T04:30:25.935" complete="100000">
    <pc:sldMkLst xmlns:pc="http://schemas.microsoft.com/office/powerpoint/2013/main/command">
      <pc:docMk/>
      <pc:sldMk cId="330926208" sldId="1745"/>
    </pc:sldMkLst>
    <p188:replyLst>
      <p188:reply id="{821AAD04-4C2B-4775-9A25-7A3B48FC09D0}" authorId="{D202D45A-8AB2-13EE-0E95-76A7F917D8F1}" created="2024-03-13T19:20:08.062">
        <p188:txBody>
          <a:bodyPr/>
          <a:lstStyle/>
          <a:p>
            <a:r>
              <a:rPr lang="en-US"/>
              <a:t>Great points. Feel free to edit the talking points.</a:t>
            </a:r>
          </a:p>
        </p188:txBody>
      </p188:reply>
    </p188:replyLst>
    <p188:txBody>
      <a:bodyPr/>
      <a:lstStyle/>
      <a:p>
        <a:r>
          <a:rPr lang="en-US"/>
          <a:t>I think we should keep this slide, but our messaging when speaking would extend beyond the slide. I would argue that these are 3 guiding principles for *any* IET, whether pre-apprenticeship or not. The point we can really drive home when speaking on this slide is that an IET is a rigorous model that can be designed as a pre-apprenticeship as well. The added elements would be, at minimum:
* An existing registered apprenticeship that has openings/demand
* An agreement/MOU with that apprenticeship program that successful completers of the pre-apprenticeship would have access to the RAP
* Collaboration with that RAP such that IET designers would be able to align the IET with the occupation and the RAP, for true integration. 
 </a:t>
        </a:r>
      </a:p>
    </p188:txBody>
  </p188:cm>
</p188:cmLst>
</file>

<file path=ppt/comments/modernComment_6DD_2A4F02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1C014A-1CD0-4CDD-A3CE-99F855066B9E}" authorId="{EC4F6E05-03EF-EB0A-4256-B19ED372BE0E}" created="2024-05-10T15:47:41.034">
    <pc:sldMkLst xmlns:pc="http://schemas.microsoft.com/office/powerpoint/2013/main/command">
      <pc:docMk/>
      <pc:sldMk cId="709820978" sldId="1757"/>
    </pc:sldMkLst>
    <p188:txBody>
      <a:bodyPr/>
      <a:lstStyle/>
      <a:p>
        <a:r>
          <a:rPr lang="en-US"/>
          <a:t>Please write out actual text, images can be cropped separately. If you would like time simply write the text out in bullet form and images can be set to decorative. </a:t>
        </a:r>
      </a:p>
    </p188:txBody>
  </p188:cm>
</p188:cmLst>
</file>

<file path=ppt/comments/modernComment_6F5_164E5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D4A08B-0EC5-4091-9241-6735BF9F5642}" authorId="{63BD3C5F-7073-89E2-6C55-7653798B8C91}" created="2024-05-06T14:59:08.483" startDate="2024-05-06T14:59:08.483" dueDate="2024-05-06T14:59:08.483" assignedTo="{8885EAF5-A2DF-7948-9D26-6EB82AE714C3}" title="@Colleen Beck images of text are almost never allowed unless a logo. is there a link to this graphic? or please change to actual text.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389635" sldId="1781"/>
      <ac:graphicFrameMk id="6" creationId="{3253D0DF-407A-3460-3C7A-FFEAC6FF9DB7}"/>
    </ac:deMkLst>
    <p188:txBody>
      <a:bodyPr/>
      <a:lstStyle/>
      <a:p>
        <a:r>
          <a:rPr lang="en-US"/>
          <a:t>[@Colleen Beck] images of text are almost never allowed unless a logo. is there a link to this graphic? or please change to actual text.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5-06T14:59:08.483" id="{9031C747-FC9A-4466-A90B-7F75FB7EB639}">
              <p228:atrbtn authorId="{63BD3C5F-7073-89E2-6C55-7653798B8C91}"/>
              <p228:anchr>
                <p228:comment id="{9CD4A08B-0EC5-4091-9241-6735BF9F5642}"/>
              </p228:anchr>
              <p228:add/>
            </p228:event>
            <p228:event time="2024-05-06T14:59:08.483" id="{80551891-F47A-4D89-BE53-824AC8DAB712}">
              <p228:atrbtn authorId="{63BD3C5F-7073-89E2-6C55-7653798B8C91}"/>
              <p228:anchr>
                <p228:comment id="{9CD4A08B-0EC5-4091-9241-6735BF9F5642}"/>
              </p228:anchr>
              <p228:asgn authorId="{8885EAF5-A2DF-7948-9D26-6EB82AE714C3}"/>
            </p228:event>
            <p228:event time="2024-05-06T14:59:08.483" id="{B024F8D0-11D1-4313-85AC-AF43E4D4B70B}">
              <p228:atrbtn authorId="{63BD3C5F-7073-89E2-6C55-7653798B8C91}"/>
              <p228:anchr>
                <p228:comment id="{9CD4A08B-0EC5-4091-9241-6735BF9F5642}"/>
              </p228:anchr>
              <p228:title val="@Colleen Beck images of text are almost never allowed unless a logo. is there a link to this graphic? or please change to actual text."/>
            </p228:event>
            <p228:event time="2024-05-06T14:59:08.483" id="{239B4004-93D6-46A6-BD63-284B5B17C727}">
              <p228:atrbtn authorId="{63BD3C5F-7073-89E2-6C55-7653798B8C91}"/>
              <p228:anchr>
                <p228:comment id="{9CD4A08B-0EC5-4091-9241-6735BF9F5642}"/>
              </p228:anchr>
              <p228:date stDt="2024-05-06T14:59:08.483" endDt="2024-05-06T14:59:08.483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5E80-5214-4D9F-9836-139C1E5E55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B9C84-A7DA-45F9-846D-9152DECA8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8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3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3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6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56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0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2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4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88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929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cs typeface="Calibri"/>
            </a:endParaRPr>
          </a:p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96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24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13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2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11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ef3b8665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eef3b8665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fontAlgn="base"/>
            <a:endParaRPr lang="en-US" sz="1200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330" name="Google Shape;330;g1eef3b8665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077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00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sz="1200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88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400549"/>
            <a:ext cx="6604000" cy="4284663"/>
          </a:xfrm>
        </p:spPr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88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400549"/>
            <a:ext cx="6604000" cy="4284663"/>
          </a:xfrm>
        </p:spPr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0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5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13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3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42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1EDA0-9D9F-43FC-AAC8-169467B76D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9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8C171F-8992-0721-00AD-5785833CA719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5071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8C171F-8992-0721-00AD-5785833CA719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8105FF7-95D6-7886-62C0-BD9D1AFA0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5AE200-4FEC-06C5-951D-384F74DCCFA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5545B-EC7F-F42C-2C9E-F92BE722C99A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8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2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reeform: Shape 14"/>
          <p:cNvSpPr/>
          <p:nvPr userDrawn="1"/>
        </p:nvSpPr>
        <p:spPr>
          <a:xfrm rot="10800000">
            <a:off x="-1" y="-2"/>
            <a:ext cx="3046359" cy="1589315"/>
          </a:xfrm>
          <a:custGeom>
            <a:avLst/>
            <a:gdLst>
              <a:gd name="connsiteX0" fmla="*/ 3046359 w 3046359"/>
              <a:gd name="connsiteY0" fmla="*/ 2308971 h 2308971"/>
              <a:gd name="connsiteX1" fmla="*/ 1407 w 3046359"/>
              <a:gd name="connsiteY1" fmla="*/ 2308971 h 2308971"/>
              <a:gd name="connsiteX2" fmla="*/ 1407 w 3046359"/>
              <a:gd name="connsiteY2" fmla="*/ 791035 h 2308971"/>
              <a:gd name="connsiteX3" fmla="*/ 0 w 3046359"/>
              <a:gd name="connsiteY3" fmla="*/ 791035 h 2308971"/>
              <a:gd name="connsiteX4" fmla="*/ 1407 w 3046359"/>
              <a:gd name="connsiteY4" fmla="*/ 790304 h 2308971"/>
              <a:gd name="connsiteX5" fmla="*/ 1407 w 3046359"/>
              <a:gd name="connsiteY5" fmla="*/ 789130 h 2308971"/>
              <a:gd name="connsiteX6" fmla="*/ 3666 w 3046359"/>
              <a:gd name="connsiteY6" fmla="*/ 789130 h 2308971"/>
              <a:gd name="connsiteX7" fmla="*/ 1522476 w 3046359"/>
              <a:gd name="connsiteY7" fmla="*/ 0 h 2308971"/>
              <a:gd name="connsiteX8" fmla="*/ 3041285 w 3046359"/>
              <a:gd name="connsiteY8" fmla="*/ 789130 h 2308971"/>
              <a:gd name="connsiteX9" fmla="*/ 3046359 w 3046359"/>
              <a:gd name="connsiteY9" fmla="*/ 789130 h 230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6359" h="2308971">
                <a:moveTo>
                  <a:pt x="3046359" y="2308971"/>
                </a:moveTo>
                <a:lnTo>
                  <a:pt x="1407" y="2308971"/>
                </a:lnTo>
                <a:lnTo>
                  <a:pt x="1407" y="791035"/>
                </a:lnTo>
                <a:lnTo>
                  <a:pt x="0" y="791035"/>
                </a:lnTo>
                <a:lnTo>
                  <a:pt x="1407" y="790304"/>
                </a:lnTo>
                <a:lnTo>
                  <a:pt x="1407" y="789130"/>
                </a:lnTo>
                <a:lnTo>
                  <a:pt x="3666" y="789130"/>
                </a:lnTo>
                <a:lnTo>
                  <a:pt x="1522476" y="0"/>
                </a:lnTo>
                <a:lnTo>
                  <a:pt x="3041285" y="789130"/>
                </a:lnTo>
                <a:lnTo>
                  <a:pt x="3046359" y="789130"/>
                </a:lnTo>
                <a:close/>
              </a:path>
            </a:pathLst>
          </a:custGeom>
          <a:solidFill>
            <a:srgbClr val="0000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81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088A92B-76D2-A8EE-9B01-4473D39AA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6ABB-CFA1-4CBE-B96A-005611F7A0D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E291-4D69-4BBF-B32F-66086AE9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9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99001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gradFill>
          <a:gsLst>
            <a:gs pos="0">
              <a:srgbClr val="FBFBFB"/>
            </a:gs>
            <a:gs pos="74000">
              <a:srgbClr val="F3F4F4"/>
            </a:gs>
            <a:gs pos="100000">
              <a:srgbClr val="F3F4F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6"/>
          <p:cNvGrpSpPr/>
          <p:nvPr/>
        </p:nvGrpSpPr>
        <p:grpSpPr>
          <a:xfrm>
            <a:off x="5981700" y="0"/>
            <a:ext cx="6812545" cy="7156941"/>
            <a:chOff x="5981700" y="0"/>
            <a:chExt cx="6812545" cy="7156941"/>
          </a:xfrm>
        </p:grpSpPr>
        <p:pic>
          <p:nvPicPr>
            <p:cNvPr id="36" name="Google Shape;36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5981700" y="0"/>
              <a:ext cx="621030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" name="Google Shape;37;p46"/>
            <p:cNvGrpSpPr/>
            <p:nvPr/>
          </p:nvGrpSpPr>
          <p:grpSpPr>
            <a:xfrm>
              <a:off x="11290812" y="5653509"/>
              <a:ext cx="1503433" cy="1503433"/>
              <a:chOff x="11290812" y="5653509"/>
              <a:chExt cx="1503433" cy="1503433"/>
            </a:xfrm>
          </p:grpSpPr>
          <p:sp>
            <p:nvSpPr>
              <p:cNvPr id="38" name="Google Shape;38;p46"/>
              <p:cNvSpPr/>
              <p:nvPr/>
            </p:nvSpPr>
            <p:spPr>
              <a:xfrm rot="-8100000">
                <a:off x="11616677" y="5767989"/>
                <a:ext cx="851703" cy="1274472"/>
              </a:xfrm>
              <a:custGeom>
                <a:avLst/>
                <a:gdLst/>
                <a:ahLst/>
                <a:cxnLst/>
                <a:rect l="l" t="t" r="r" b="b"/>
                <a:pathLst>
                  <a:path w="851703" h="1274472" extrusionOk="0">
                    <a:moveTo>
                      <a:pt x="851703" y="1274472"/>
                    </a:moveTo>
                    <a:lnTo>
                      <a:pt x="0" y="422768"/>
                    </a:lnTo>
                    <a:lnTo>
                      <a:pt x="422768" y="0"/>
                    </a:lnTo>
                    <a:lnTo>
                      <a:pt x="8517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46"/>
              <p:cNvSpPr/>
              <p:nvPr/>
            </p:nvSpPr>
            <p:spPr>
              <a:xfrm rot="-8100000">
                <a:off x="11639672" y="5804455"/>
                <a:ext cx="824763" cy="1220593"/>
              </a:xfrm>
              <a:custGeom>
                <a:avLst/>
                <a:gdLst/>
                <a:ahLst/>
                <a:cxnLst/>
                <a:rect l="l" t="t" r="r" b="b"/>
                <a:pathLst>
                  <a:path w="824763" h="1220593" extrusionOk="0">
                    <a:moveTo>
                      <a:pt x="824763" y="1220593"/>
                    </a:moveTo>
                    <a:lnTo>
                      <a:pt x="0" y="395830"/>
                    </a:lnTo>
                    <a:lnTo>
                      <a:pt x="395829" y="0"/>
                    </a:lnTo>
                    <a:lnTo>
                      <a:pt x="824763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40;p46"/>
            <p:cNvSpPr/>
            <p:nvPr/>
          </p:nvSpPr>
          <p:spPr>
            <a:xfrm flipH="1">
              <a:off x="6216734" y="0"/>
              <a:ext cx="5408000" cy="2698134"/>
            </a:xfrm>
            <a:custGeom>
              <a:avLst/>
              <a:gdLst/>
              <a:ahLst/>
              <a:cxnLst/>
              <a:rect l="l" t="t" r="r" b="b"/>
              <a:pathLst>
                <a:path w="5854700" h="2921000" extrusionOk="0">
                  <a:moveTo>
                    <a:pt x="5865876" y="0"/>
                  </a:moveTo>
                  <a:lnTo>
                    <a:pt x="0" y="0"/>
                  </a:lnTo>
                  <a:lnTo>
                    <a:pt x="2932938" y="29329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6"/>
            <p:cNvSpPr/>
            <p:nvPr/>
          </p:nvSpPr>
          <p:spPr>
            <a:xfrm flipH="1">
              <a:off x="6216734" y="4150341"/>
              <a:ext cx="5408000" cy="2698134"/>
            </a:xfrm>
            <a:custGeom>
              <a:avLst/>
              <a:gdLst/>
              <a:ahLst/>
              <a:cxnLst/>
              <a:rect l="l" t="t" r="r" b="b"/>
              <a:pathLst>
                <a:path w="5854700" h="2921000" extrusionOk="0">
                  <a:moveTo>
                    <a:pt x="0" y="2932938"/>
                  </a:moveTo>
                  <a:lnTo>
                    <a:pt x="5865876" y="2932938"/>
                  </a:lnTo>
                  <a:lnTo>
                    <a:pt x="29329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6"/>
            <p:cNvSpPr/>
            <p:nvPr/>
          </p:nvSpPr>
          <p:spPr>
            <a:xfrm flipH="1">
              <a:off x="9845796" y="782005"/>
              <a:ext cx="2346204" cy="5290688"/>
            </a:xfrm>
            <a:custGeom>
              <a:avLst/>
              <a:gdLst/>
              <a:ahLst/>
              <a:cxnLst/>
              <a:rect l="l" t="t" r="r" b="b"/>
              <a:pathLst>
                <a:path w="2540000" h="5727700" extrusionOk="0">
                  <a:moveTo>
                    <a:pt x="2316099" y="2315972"/>
                  </a:moveTo>
                  <a:lnTo>
                    <a:pt x="0" y="0"/>
                  </a:lnTo>
                  <a:lnTo>
                    <a:pt x="0" y="5732526"/>
                  </a:lnTo>
                  <a:lnTo>
                    <a:pt x="2316099" y="3416427"/>
                  </a:lnTo>
                  <a:cubicBezTo>
                    <a:pt x="2619883" y="3112643"/>
                    <a:pt x="2619883" y="2619883"/>
                    <a:pt x="2316099" y="2315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862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Google Shape;4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6213" y="6284572"/>
            <a:ext cx="1389041" cy="47150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00101" y="1405870"/>
            <a:ext cx="6553200" cy="235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44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00100" y="4269493"/>
            <a:ext cx="6553200" cy="115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A8A8A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8A8A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A8A8A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A8A8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ftr" idx="11"/>
          </p:nvPr>
        </p:nvSpPr>
        <p:spPr>
          <a:xfrm>
            <a:off x="800100" y="6356350"/>
            <a:ext cx="516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4444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24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704" y="-217067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82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73" r:id="rId6"/>
    <p:sldLayoutId id="2147483674" r:id="rId7"/>
    <p:sldLayoutId id="2147483663" r:id="rId8"/>
    <p:sldLayoutId id="2147483660" r:id="rId9"/>
    <p:sldLayoutId id="2147483680" r:id="rId10"/>
    <p:sldLayoutId id="2147483661" r:id="rId11"/>
    <p:sldLayoutId id="2147483675" r:id="rId12"/>
    <p:sldLayoutId id="2147483676" r:id="rId13"/>
    <p:sldLayoutId id="2147483677" r:id="rId14"/>
    <p:sldLayoutId id="2147483678" r:id="rId15"/>
    <p:sldLayoutId id="2147483664" r:id="rId16"/>
    <p:sldLayoutId id="2147483665" r:id="rId17"/>
    <p:sldLayoutId id="2147483667" r:id="rId18"/>
    <p:sldLayoutId id="2147483679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microsoft.com/office/2018/10/relationships/comments" Target="../comments/modernComment_6DD_2A4F02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microsoft.com/office/2018/10/relationships/comments" Target="../comments/modernComment_6D1_13B988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hyperlink" Target="https://www.ecfr.gov/current/title-29/subtitle-A/part-29/section-29.5" TargetMode="Externa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hyperlink" Target="https://lincs.ed.gov/sites/default/files/2023-01/IET-Toolkit.pdf" TargetMode="External"/><Relationship Id="rId4" Type="http://schemas.microsoft.com/office/2018/10/relationships/comments" Target="../comments/modernComment_6CF_2CAC8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hyperlink" Target="https://dolcoe.safalapps.com/sites/default/files/2023-04/IET%20Pre-Apprenticeship%20Resource%20Table.pdf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dolcoe.safalapps.com/resources/educa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dolcoe.safalapps.com/sites/default/files/2023-03/Final%20Baseline%20Report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F5_164E5C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l.gov/sites/dolgov/files/ETA/apprenticeship/pdfs/Pre_Apprenticeship_GuideforWomen.pdf" TargetMode="External"/><Relationship Id="rId3" Type="http://schemas.openxmlformats.org/officeDocument/2006/relationships/hyperlink" Target="https://dolcoe.safalapps.com/about" TargetMode="External"/><Relationship Id="rId7" Type="http://schemas.openxmlformats.org/officeDocument/2006/relationships/hyperlink" Target="https://lincs.ed.gov/sites/default/files/2021-07/IET_Toolkit_Compressed_508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pprenticeshipprofessionals.org/resources/how-do-i-identify-local-workforce-boards-so-i-can-build-partnerships-them" TargetMode="External"/><Relationship Id="rId5" Type="http://schemas.openxmlformats.org/officeDocument/2006/relationships/hyperlink" Target="https://jfforg-prod-new.s3.amazonaws.com/media/documents/PA_101_Part_1_091917.pdf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apprenticeshipprofessionals.org/resources?page=3" TargetMode="External"/><Relationship Id="rId9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2.safelinks.protection.outlook.com/?url=https%3A%2F%2Fsafalpartners.jotform.com%2Fform%2F221015771142040&amp;data=05%7C02%7CJoseph.Hanna%40safalpartners.com%7C1a02cded6db74146002a08dc70f0d78c%7Ce1f1c3372599475395d84853fb4b179c%7C1%7C0%7C638509426907792122%7CUnknown%7CTWFpbGZsb3d8eyJWIjoiMC4wLjAwMDAiLCJQIjoiV2luMzIiLCJBTiI6Ik1haWwiLCJXVCI6Mn0%3D%7C0%7C%7C%7C&amp;sdata=DLuosp1z7ZTb2RDtBMeM4mGqR3E5Aiw86v%2BN%2FguEqaw%3D&amp;reserved=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lcoe.safalapps.com/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dolcoe.safalapps.com/resources/resourcesandtool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https://dolcoe.safalapps.com/sites/default/files/2022-11/Partnership%20Questionnaire.pdf" TargetMode="External"/><Relationship Id="rId4" Type="http://schemas.openxmlformats.org/officeDocument/2006/relationships/hyperlink" Target="https://dolcoe.safalapps.com/resources/resourcesandtool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783" y="621792"/>
            <a:ext cx="9322916" cy="2724911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Montserrat"/>
              </a:rPr>
              <a:t>Unlocking Registered Apprenticeship and </a:t>
            </a:r>
            <a:br>
              <a:rPr lang="en-US" b="1" dirty="0">
                <a:latin typeface="Montserrat"/>
              </a:rPr>
            </a:br>
            <a:r>
              <a:rPr lang="en-US" b="1" dirty="0">
                <a:latin typeface="Montserrat"/>
              </a:rPr>
              <a:t>Pre-Apprenticeship Opportunities</a:t>
            </a:r>
            <a:br>
              <a:rPr lang="en-US" b="1" dirty="0">
                <a:latin typeface="Montserrat"/>
              </a:rPr>
            </a:br>
            <a:r>
              <a:rPr lang="en-US" sz="1800" b="1" dirty="0">
                <a:latin typeface="Montserrat"/>
              </a:rPr>
              <a:t>Grow Your Program with Employer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pPr algn="ctr"/>
            <a:r>
              <a:rPr lang="en-US" b="1" dirty="0"/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18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Five Core Components</a:t>
            </a:r>
          </a:p>
        </p:txBody>
      </p:sp>
      <p:grpSp>
        <p:nvGrpSpPr>
          <p:cNvPr id="47120" name="Group 47119">
            <a:extLst>
              <a:ext uri="{FF2B5EF4-FFF2-40B4-BE49-F238E27FC236}">
                <a16:creationId xmlns:a16="http://schemas.microsoft.com/office/drawing/2014/main" id="{31561942-1F3D-7DD9-BB84-E2233449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4575" y="2491329"/>
            <a:ext cx="1371600" cy="1371601"/>
            <a:chOff x="1114010" y="2732085"/>
            <a:chExt cx="1371600" cy="1410335"/>
          </a:xfrm>
        </p:grpSpPr>
        <p:sp>
          <p:nvSpPr>
            <p:cNvPr id="47121" name="AutoShape 23">
              <a:extLst>
                <a:ext uri="{FF2B5EF4-FFF2-40B4-BE49-F238E27FC236}">
                  <a16:creationId xmlns:a16="http://schemas.microsoft.com/office/drawing/2014/main" id="{CC5C2E46-519D-6ED0-54B4-7457B38EEC0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122" name="Grupa 65">
              <a:extLst>
                <a:ext uri="{FF2B5EF4-FFF2-40B4-BE49-F238E27FC236}">
                  <a16:creationId xmlns:a16="http://schemas.microsoft.com/office/drawing/2014/main" id="{3074E654-8304-C2A5-E9C7-684DBB732671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47125" name="Freeform 25">
                <a:extLst>
                  <a:ext uri="{FF2B5EF4-FFF2-40B4-BE49-F238E27FC236}">
                    <a16:creationId xmlns:a16="http://schemas.microsoft.com/office/drawing/2014/main" id="{E9759D4B-4F29-59EC-A923-8DEEA6F511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26" name="Freeform 26">
                <a:extLst>
                  <a:ext uri="{FF2B5EF4-FFF2-40B4-BE49-F238E27FC236}">
                    <a16:creationId xmlns:a16="http://schemas.microsoft.com/office/drawing/2014/main" id="{DDE4AC55-D9D8-3DD6-1AA9-250D3FBE6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27" name="Freeform 27">
                <a:extLst>
                  <a:ext uri="{FF2B5EF4-FFF2-40B4-BE49-F238E27FC236}">
                    <a16:creationId xmlns:a16="http://schemas.microsoft.com/office/drawing/2014/main" id="{DF763B1E-B015-C3F5-2D63-31D19FBA4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28" name="Freeform 28">
                <a:extLst>
                  <a:ext uri="{FF2B5EF4-FFF2-40B4-BE49-F238E27FC236}">
                    <a16:creationId xmlns:a16="http://schemas.microsoft.com/office/drawing/2014/main" id="{B9003C25-47EF-1F61-1F4F-4E3E3181E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29" name="Freeform 29">
                <a:extLst>
                  <a:ext uri="{FF2B5EF4-FFF2-40B4-BE49-F238E27FC236}">
                    <a16:creationId xmlns:a16="http://schemas.microsoft.com/office/drawing/2014/main" id="{0A64D410-242B-3B34-A980-ABBE63C4E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123" name="Oval 47122">
              <a:extLst>
                <a:ext uri="{FF2B5EF4-FFF2-40B4-BE49-F238E27FC236}">
                  <a16:creationId xmlns:a16="http://schemas.microsoft.com/office/drawing/2014/main" id="{471D00DA-8C06-15C8-CFBD-C6DE1B84EC39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47124" name="Graphic 1953081532" descr="Handshake with solid fill">
              <a:extLst>
                <a:ext uri="{FF2B5EF4-FFF2-40B4-BE49-F238E27FC236}">
                  <a16:creationId xmlns:a16="http://schemas.microsoft.com/office/drawing/2014/main" id="{237CF925-08C4-D538-5A79-F2C88377FB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sp>
        <p:nvSpPr>
          <p:cNvPr id="47119" name="pole tekstowe 13" descr="Employer Involvement, Structured On-the-Job Learning (OJL), Related Instruction (RI), Rewards for Skill Gains, National Occupational Credential">
            <a:extLst>
              <a:ext uri="{FF2B5EF4-FFF2-40B4-BE49-F238E27FC236}">
                <a16:creationId xmlns:a16="http://schemas.microsoft.com/office/drawing/2014/main" id="{660549D6-414A-44BD-AE43-00BA0F364633}"/>
              </a:ext>
            </a:extLst>
          </p:cNvPr>
          <p:cNvSpPr txBox="1"/>
          <p:nvPr userDrawn="1"/>
        </p:nvSpPr>
        <p:spPr>
          <a:xfrm>
            <a:off x="759170" y="4176006"/>
            <a:ext cx="1842411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Montserrat" panose="00000500000000000000" pitchFamily="2" charset="0"/>
              </a:rPr>
              <a:t>Employer Involvement</a:t>
            </a:r>
            <a:endParaRPr lang="pl-PL" b="1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167" name="Group 47166">
            <a:extLst>
              <a:ext uri="{FF2B5EF4-FFF2-40B4-BE49-F238E27FC236}">
                <a16:creationId xmlns:a16="http://schemas.microsoft.com/office/drawing/2014/main" id="{670ABCEB-CFB8-0E1A-0A8A-2A8CC0B0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61292" y="2460089"/>
            <a:ext cx="1371600" cy="1371599"/>
            <a:chOff x="3257264" y="2652166"/>
            <a:chExt cx="1371600" cy="1455974"/>
          </a:xfrm>
        </p:grpSpPr>
        <p:sp>
          <p:nvSpPr>
            <p:cNvPr id="47168" name="AutoShape 23">
              <a:extLst>
                <a:ext uri="{FF2B5EF4-FFF2-40B4-BE49-F238E27FC236}">
                  <a16:creationId xmlns:a16="http://schemas.microsoft.com/office/drawing/2014/main" id="{1C057BAE-E76F-624C-E4E9-FB2AAA70501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169" name="Grupa 65">
              <a:extLst>
                <a:ext uri="{FF2B5EF4-FFF2-40B4-BE49-F238E27FC236}">
                  <a16:creationId xmlns:a16="http://schemas.microsoft.com/office/drawing/2014/main" id="{EE5E9749-5F4A-82E7-81E1-E12811099659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47172" name="Freeform 25">
                <a:extLst>
                  <a:ext uri="{FF2B5EF4-FFF2-40B4-BE49-F238E27FC236}">
                    <a16:creationId xmlns:a16="http://schemas.microsoft.com/office/drawing/2014/main" id="{8FEADED1-EAEC-5468-012A-A1296AFDF0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73" name="Freeform 26">
                <a:extLst>
                  <a:ext uri="{FF2B5EF4-FFF2-40B4-BE49-F238E27FC236}">
                    <a16:creationId xmlns:a16="http://schemas.microsoft.com/office/drawing/2014/main" id="{CAA53571-14FC-0BD7-C255-9463D7C48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74" name="Freeform 27">
                <a:extLst>
                  <a:ext uri="{FF2B5EF4-FFF2-40B4-BE49-F238E27FC236}">
                    <a16:creationId xmlns:a16="http://schemas.microsoft.com/office/drawing/2014/main" id="{030BA53B-0891-BE45-4F5E-DFAF88221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75" name="Freeform 28">
                <a:extLst>
                  <a:ext uri="{FF2B5EF4-FFF2-40B4-BE49-F238E27FC236}">
                    <a16:creationId xmlns:a16="http://schemas.microsoft.com/office/drawing/2014/main" id="{2EDCBE00-245B-1EE9-1F07-4F8E34802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76" name="Freeform 29">
                <a:extLst>
                  <a:ext uri="{FF2B5EF4-FFF2-40B4-BE49-F238E27FC236}">
                    <a16:creationId xmlns:a16="http://schemas.microsoft.com/office/drawing/2014/main" id="{4EDC95F6-4AEC-D578-A141-7B43514B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170" name="Oval 47169">
              <a:extLst>
                <a:ext uri="{FF2B5EF4-FFF2-40B4-BE49-F238E27FC236}">
                  <a16:creationId xmlns:a16="http://schemas.microsoft.com/office/drawing/2014/main" id="{480A43DD-3EBF-F035-C5AF-5B1133898D87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47171" name="Graphic 1373769879" descr="Cycle with people with solid fill">
              <a:extLst>
                <a:ext uri="{FF2B5EF4-FFF2-40B4-BE49-F238E27FC236}">
                  <a16:creationId xmlns:a16="http://schemas.microsoft.com/office/drawing/2014/main" id="{D0817580-8FFD-BF0C-D1E9-A417F73D9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sp>
        <p:nvSpPr>
          <p:cNvPr id="47166" name="pole tekstowe 13">
            <a:extLst>
              <a:ext uri="{FF2B5EF4-FFF2-40B4-BE49-F238E27FC236}">
                <a16:creationId xmlns:a16="http://schemas.microsoft.com/office/drawing/2014/main" id="{B11C6DE6-414C-69E6-7C1F-24D43955BFDA}"/>
              </a:ext>
            </a:extLst>
          </p:cNvPr>
          <p:cNvSpPr txBox="1"/>
          <p:nvPr userDrawn="1"/>
        </p:nvSpPr>
        <p:spPr>
          <a:xfrm>
            <a:off x="3166192" y="4144770"/>
            <a:ext cx="1561801" cy="133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Montserrat" panose="00000500000000000000" pitchFamily="2" charset="0"/>
              </a:rPr>
              <a:t>Structured On-the-Job Learning (OJL)</a:t>
            </a:r>
            <a:endParaRPr lang="pl-PL" b="1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179" name="Group 47178">
            <a:extLst>
              <a:ext uri="{FF2B5EF4-FFF2-40B4-BE49-F238E27FC236}">
                <a16:creationId xmlns:a16="http://schemas.microsoft.com/office/drawing/2014/main" id="{160F677F-F07B-DB0B-8CE9-AA83AA207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45245" y="2460091"/>
            <a:ext cx="1371600" cy="1371600"/>
            <a:chOff x="5426426" y="2775614"/>
            <a:chExt cx="1371600" cy="1371600"/>
          </a:xfrm>
        </p:grpSpPr>
        <p:sp>
          <p:nvSpPr>
            <p:cNvPr id="47180" name="AutoShape 23">
              <a:extLst>
                <a:ext uri="{FF2B5EF4-FFF2-40B4-BE49-F238E27FC236}">
                  <a16:creationId xmlns:a16="http://schemas.microsoft.com/office/drawing/2014/main" id="{FE2AFAB8-72A2-237A-1E1E-C123EEC8961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181" name="Grupa 65">
              <a:extLst>
                <a:ext uri="{FF2B5EF4-FFF2-40B4-BE49-F238E27FC236}">
                  <a16:creationId xmlns:a16="http://schemas.microsoft.com/office/drawing/2014/main" id="{B7807369-06C8-5A92-210D-CF4AC0FA488E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47184" name="Freeform 25">
                <a:extLst>
                  <a:ext uri="{FF2B5EF4-FFF2-40B4-BE49-F238E27FC236}">
                    <a16:creationId xmlns:a16="http://schemas.microsoft.com/office/drawing/2014/main" id="{243019B6-EEFC-E228-6B2D-DECF289BBD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85" name="Freeform 26">
                <a:extLst>
                  <a:ext uri="{FF2B5EF4-FFF2-40B4-BE49-F238E27FC236}">
                    <a16:creationId xmlns:a16="http://schemas.microsoft.com/office/drawing/2014/main" id="{A6EEA901-D52B-C090-B920-9B9BE3027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86" name="Freeform 27">
                <a:extLst>
                  <a:ext uri="{FF2B5EF4-FFF2-40B4-BE49-F238E27FC236}">
                    <a16:creationId xmlns:a16="http://schemas.microsoft.com/office/drawing/2014/main" id="{2EB1B338-34E9-4083-9306-574F82FCE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87" name="Freeform 28">
                <a:extLst>
                  <a:ext uri="{FF2B5EF4-FFF2-40B4-BE49-F238E27FC236}">
                    <a16:creationId xmlns:a16="http://schemas.microsoft.com/office/drawing/2014/main" id="{6A458BCD-782F-E513-2711-F752BE659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88" name="Freeform 29">
                <a:extLst>
                  <a:ext uri="{FF2B5EF4-FFF2-40B4-BE49-F238E27FC236}">
                    <a16:creationId xmlns:a16="http://schemas.microsoft.com/office/drawing/2014/main" id="{D4CEF71A-F177-8722-A1E1-4349B5FAA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182" name="Oval 47181">
              <a:extLst>
                <a:ext uri="{FF2B5EF4-FFF2-40B4-BE49-F238E27FC236}">
                  <a16:creationId xmlns:a16="http://schemas.microsoft.com/office/drawing/2014/main" id="{BE339486-A418-BB1C-EA49-BAE9AD7D0F18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47183" name="Graphic 47182" descr="Classroom with solid fill">
              <a:extLst>
                <a:ext uri="{FF2B5EF4-FFF2-40B4-BE49-F238E27FC236}">
                  <a16:creationId xmlns:a16="http://schemas.microsoft.com/office/drawing/2014/main" id="{FA54E21C-4A39-3225-9A1F-21DAB7403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47178" name="pole tekstowe 13">
            <a:extLst>
              <a:ext uri="{FF2B5EF4-FFF2-40B4-BE49-F238E27FC236}">
                <a16:creationId xmlns:a16="http://schemas.microsoft.com/office/drawing/2014/main" id="{98537DC0-3168-E399-5199-D2A7411E1E3D}"/>
              </a:ext>
            </a:extLst>
          </p:cNvPr>
          <p:cNvSpPr txBox="1"/>
          <p:nvPr/>
        </p:nvSpPr>
        <p:spPr>
          <a:xfrm>
            <a:off x="5350145" y="4144770"/>
            <a:ext cx="1561801" cy="10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Montserrat" panose="00000500000000000000" pitchFamily="2" charset="0"/>
              </a:rPr>
              <a:t>Related Instruction (RI)</a:t>
            </a:r>
            <a:endParaRPr lang="pl-PL" b="1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132" name="Group 47131">
            <a:extLst>
              <a:ext uri="{FF2B5EF4-FFF2-40B4-BE49-F238E27FC236}">
                <a16:creationId xmlns:a16="http://schemas.microsoft.com/office/drawing/2014/main" id="{24883CD7-88F5-38DE-EFD4-E244CC2F1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85752" y="2460091"/>
            <a:ext cx="1371600" cy="1371600"/>
            <a:chOff x="7703808" y="2780966"/>
            <a:chExt cx="1371600" cy="1371600"/>
          </a:xfrm>
        </p:grpSpPr>
        <p:sp>
          <p:nvSpPr>
            <p:cNvPr id="47133" name="AutoShape 23">
              <a:extLst>
                <a:ext uri="{FF2B5EF4-FFF2-40B4-BE49-F238E27FC236}">
                  <a16:creationId xmlns:a16="http://schemas.microsoft.com/office/drawing/2014/main" id="{6CD5BC9D-B582-A297-1973-459EC83F40F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134" name="Grupa 65">
              <a:extLst>
                <a:ext uri="{FF2B5EF4-FFF2-40B4-BE49-F238E27FC236}">
                  <a16:creationId xmlns:a16="http://schemas.microsoft.com/office/drawing/2014/main" id="{A7A521EB-5A4F-E7E6-DBA3-0388E24CA1DE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47142" name="Freeform 25">
                <a:extLst>
                  <a:ext uri="{FF2B5EF4-FFF2-40B4-BE49-F238E27FC236}">
                    <a16:creationId xmlns:a16="http://schemas.microsoft.com/office/drawing/2014/main" id="{3F545B47-631C-358E-F15A-C0DEE89890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43" name="Freeform 26">
                <a:extLst>
                  <a:ext uri="{FF2B5EF4-FFF2-40B4-BE49-F238E27FC236}">
                    <a16:creationId xmlns:a16="http://schemas.microsoft.com/office/drawing/2014/main" id="{5EBE5BDC-14AE-0FC9-DAEA-A81DEA350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44" name="Freeform 27">
                <a:extLst>
                  <a:ext uri="{FF2B5EF4-FFF2-40B4-BE49-F238E27FC236}">
                    <a16:creationId xmlns:a16="http://schemas.microsoft.com/office/drawing/2014/main" id="{9CEC9B50-0040-1496-C1B2-812F86283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45" name="Freeform 28">
                <a:extLst>
                  <a:ext uri="{FF2B5EF4-FFF2-40B4-BE49-F238E27FC236}">
                    <a16:creationId xmlns:a16="http://schemas.microsoft.com/office/drawing/2014/main" id="{81E96B76-1997-F234-9CB3-A3619F377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46" name="Freeform 29">
                <a:extLst>
                  <a:ext uri="{FF2B5EF4-FFF2-40B4-BE49-F238E27FC236}">
                    <a16:creationId xmlns:a16="http://schemas.microsoft.com/office/drawing/2014/main" id="{88DA84F6-BA7E-FAAD-2F24-481A84BA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135" name="Oval 47134">
              <a:extLst>
                <a:ext uri="{FF2B5EF4-FFF2-40B4-BE49-F238E27FC236}">
                  <a16:creationId xmlns:a16="http://schemas.microsoft.com/office/drawing/2014/main" id="{3630200E-B261-DFAA-29B5-86219CBC321E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7136" name="Group 47135">
              <a:extLst>
                <a:ext uri="{FF2B5EF4-FFF2-40B4-BE49-F238E27FC236}">
                  <a16:creationId xmlns:a16="http://schemas.microsoft.com/office/drawing/2014/main" id="{E452840A-E450-A8FB-E1D0-4477554B8732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47137" name="Google Shape;5017;p59">
                <a:extLst>
                  <a:ext uri="{FF2B5EF4-FFF2-40B4-BE49-F238E27FC236}">
                    <a16:creationId xmlns:a16="http://schemas.microsoft.com/office/drawing/2014/main" id="{993C8313-8888-ACBB-391D-CEB38E387FCE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38" name="Google Shape;5018;p59">
                <a:extLst>
                  <a:ext uri="{FF2B5EF4-FFF2-40B4-BE49-F238E27FC236}">
                    <a16:creationId xmlns:a16="http://schemas.microsoft.com/office/drawing/2014/main" id="{A148E995-BB84-0507-4545-EF06E6E6038B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39" name="Google Shape;5019;p59">
                <a:extLst>
                  <a:ext uri="{FF2B5EF4-FFF2-40B4-BE49-F238E27FC236}">
                    <a16:creationId xmlns:a16="http://schemas.microsoft.com/office/drawing/2014/main" id="{B0BFE346-3595-57C3-14F6-AAA6663CE4B6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40" name="Google Shape;5020;p59">
                <a:extLst>
                  <a:ext uri="{FF2B5EF4-FFF2-40B4-BE49-F238E27FC236}">
                    <a16:creationId xmlns:a16="http://schemas.microsoft.com/office/drawing/2014/main" id="{82D49590-777C-0B9C-F761-FEE025A0EACA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41" name="Google Shape;5021;p59">
                <a:extLst>
                  <a:ext uri="{FF2B5EF4-FFF2-40B4-BE49-F238E27FC236}">
                    <a16:creationId xmlns:a16="http://schemas.microsoft.com/office/drawing/2014/main" id="{927F229E-6746-71A4-C4ED-D74701EF3934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7131" name="pole tekstowe 13">
            <a:extLst>
              <a:ext uri="{FF2B5EF4-FFF2-40B4-BE49-F238E27FC236}">
                <a16:creationId xmlns:a16="http://schemas.microsoft.com/office/drawing/2014/main" id="{2FAFDECB-86DC-F149-96E5-A5C52AF0C169}"/>
              </a:ext>
            </a:extLst>
          </p:cNvPr>
          <p:cNvSpPr txBox="1"/>
          <p:nvPr userDrawn="1"/>
        </p:nvSpPr>
        <p:spPr>
          <a:xfrm>
            <a:off x="7534098" y="4144770"/>
            <a:ext cx="1474908" cy="10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Montserrat" panose="00000500000000000000" pitchFamily="2" charset="0"/>
              </a:rPr>
              <a:t>Rewards for Skill Gains</a:t>
            </a:r>
            <a:endParaRPr lang="pl-PL" b="1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149" name="Group 47148">
            <a:extLst>
              <a:ext uri="{FF2B5EF4-FFF2-40B4-BE49-F238E27FC236}">
                <a16:creationId xmlns:a16="http://schemas.microsoft.com/office/drawing/2014/main" id="{AFB104FF-0B5D-BDF3-318A-BC7CAFFD2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84001" y="2460091"/>
            <a:ext cx="1371600" cy="1371600"/>
            <a:chOff x="9815177" y="2775614"/>
            <a:chExt cx="1371600" cy="1371600"/>
          </a:xfrm>
        </p:grpSpPr>
        <p:sp>
          <p:nvSpPr>
            <p:cNvPr id="47150" name="AutoShape 23">
              <a:extLst>
                <a:ext uri="{FF2B5EF4-FFF2-40B4-BE49-F238E27FC236}">
                  <a16:creationId xmlns:a16="http://schemas.microsoft.com/office/drawing/2014/main" id="{820B9CE7-5D6E-66DF-0287-8D29AF7BEC2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151" name="Grupa 65">
              <a:extLst>
                <a:ext uri="{FF2B5EF4-FFF2-40B4-BE49-F238E27FC236}">
                  <a16:creationId xmlns:a16="http://schemas.microsoft.com/office/drawing/2014/main" id="{F261E93A-47D4-9E15-B172-FCC8DE7970E5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47160" name="Freeform 25">
                <a:extLst>
                  <a:ext uri="{FF2B5EF4-FFF2-40B4-BE49-F238E27FC236}">
                    <a16:creationId xmlns:a16="http://schemas.microsoft.com/office/drawing/2014/main" id="{06704508-9536-DC54-7D30-3FF1C4F25C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61" name="Freeform 26">
                <a:extLst>
                  <a:ext uri="{FF2B5EF4-FFF2-40B4-BE49-F238E27FC236}">
                    <a16:creationId xmlns:a16="http://schemas.microsoft.com/office/drawing/2014/main" id="{B08EEDDD-9580-6935-E535-92710C17D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62" name="Freeform 27">
                <a:extLst>
                  <a:ext uri="{FF2B5EF4-FFF2-40B4-BE49-F238E27FC236}">
                    <a16:creationId xmlns:a16="http://schemas.microsoft.com/office/drawing/2014/main" id="{D8A98E6F-5F20-85CB-6120-051378A26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63" name="Freeform 28">
                <a:extLst>
                  <a:ext uri="{FF2B5EF4-FFF2-40B4-BE49-F238E27FC236}">
                    <a16:creationId xmlns:a16="http://schemas.microsoft.com/office/drawing/2014/main" id="{35FB3A32-EAAB-BD6B-0F91-E1D8AC3A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7164" name="Freeform 29">
                <a:extLst>
                  <a:ext uri="{FF2B5EF4-FFF2-40B4-BE49-F238E27FC236}">
                    <a16:creationId xmlns:a16="http://schemas.microsoft.com/office/drawing/2014/main" id="{ACF97B65-CC76-D542-8ABA-CBEC58081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152" name="Oval 47151">
              <a:extLst>
                <a:ext uri="{FF2B5EF4-FFF2-40B4-BE49-F238E27FC236}">
                  <a16:creationId xmlns:a16="http://schemas.microsoft.com/office/drawing/2014/main" id="{23C190D2-6B84-8803-358E-D21B94A80EC7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7153" name="Group 47152">
              <a:extLst>
                <a:ext uri="{FF2B5EF4-FFF2-40B4-BE49-F238E27FC236}">
                  <a16:creationId xmlns:a16="http://schemas.microsoft.com/office/drawing/2014/main" id="{538CBE9E-722F-CEB7-3339-7AF9AD3902E9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399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47154" name="Google Shape;8996;p68">
                <a:extLst>
                  <a:ext uri="{FF2B5EF4-FFF2-40B4-BE49-F238E27FC236}">
                    <a16:creationId xmlns:a16="http://schemas.microsoft.com/office/drawing/2014/main" id="{866BDC04-BE5F-8B29-56E0-78DD06B4B9D5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55" name="Google Shape;8997;p68">
                <a:extLst>
                  <a:ext uri="{FF2B5EF4-FFF2-40B4-BE49-F238E27FC236}">
                    <a16:creationId xmlns:a16="http://schemas.microsoft.com/office/drawing/2014/main" id="{C18E5FF3-78BF-1E4D-8CB3-76804C7B4DE7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56" name="Google Shape;8998;p68">
                <a:extLst>
                  <a:ext uri="{FF2B5EF4-FFF2-40B4-BE49-F238E27FC236}">
                    <a16:creationId xmlns:a16="http://schemas.microsoft.com/office/drawing/2014/main" id="{5444CD09-8C5D-F162-721F-96B5D14C1124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57" name="Google Shape;8999;p68">
                <a:extLst>
                  <a:ext uri="{FF2B5EF4-FFF2-40B4-BE49-F238E27FC236}">
                    <a16:creationId xmlns:a16="http://schemas.microsoft.com/office/drawing/2014/main" id="{72C23FF2-B221-691B-4D47-9151E97BA0CA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58" name="Google Shape;9000;p68">
                <a:extLst>
                  <a:ext uri="{FF2B5EF4-FFF2-40B4-BE49-F238E27FC236}">
                    <a16:creationId xmlns:a16="http://schemas.microsoft.com/office/drawing/2014/main" id="{735F2F33-D985-146E-4069-FB7A30960FC6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59" name="Google Shape;9001;p68">
                <a:extLst>
                  <a:ext uri="{FF2B5EF4-FFF2-40B4-BE49-F238E27FC236}">
                    <a16:creationId xmlns:a16="http://schemas.microsoft.com/office/drawing/2014/main" id="{12DC0D60-89D6-4307-2D69-3B4E222AB519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7148" name="pole tekstowe 13">
            <a:extLst>
              <a:ext uri="{FF2B5EF4-FFF2-40B4-BE49-F238E27FC236}">
                <a16:creationId xmlns:a16="http://schemas.microsoft.com/office/drawing/2014/main" id="{BCA399C3-82E2-A520-4C24-B04D20170356}"/>
              </a:ext>
            </a:extLst>
          </p:cNvPr>
          <p:cNvSpPr txBox="1"/>
          <p:nvPr/>
        </p:nvSpPr>
        <p:spPr>
          <a:xfrm>
            <a:off x="9631158" y="4144770"/>
            <a:ext cx="1877287" cy="10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Montserrat" panose="00000500000000000000" pitchFamily="2" charset="0"/>
              </a:rPr>
              <a:t>National Occupational Credential</a:t>
            </a:r>
            <a:endParaRPr lang="pl-PL" b="1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EE47A-E2DE-3B16-328B-A46534556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1C5F1-9012-AE89-78BE-F221A6EE3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FE46D4-52F9-1152-003F-50DC15A03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19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Montserrat"/>
              </a:rPr>
              <a:t>Spans all Sectors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6A151-700D-C0FA-639C-19BACE9F5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563"/>
          <a:stretch/>
        </p:blipFill>
        <p:spPr>
          <a:xfrm>
            <a:off x="616621" y="1690688"/>
            <a:ext cx="10958757" cy="1332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A8E77F-6AFE-B47E-2FF3-58D532DE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8FA5B0-AD84-1046-617B-D1DEECAA3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3A21A-3AD1-06A9-D1E9-F73241DC0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303" b="17102"/>
          <a:stretch/>
        </p:blipFill>
        <p:spPr>
          <a:xfrm>
            <a:off x="616621" y="3835165"/>
            <a:ext cx="10958757" cy="1254125"/>
          </a:xfrm>
          <a:prstGeom prst="rect">
            <a:avLst/>
          </a:prstGeom>
        </p:spPr>
      </p:pic>
      <p:sp>
        <p:nvSpPr>
          <p:cNvPr id="7" name="pole tekstowe 13" descr="Healthcare, Cybersecurity, Information Technology, Education, Transportation, Construction, Financial Services, Advanced Manufacturing, Hospitality, Engineering, Energy, Telecommunications">
            <a:extLst>
              <a:ext uri="{FF2B5EF4-FFF2-40B4-BE49-F238E27FC236}">
                <a16:creationId xmlns:a16="http://schemas.microsoft.com/office/drawing/2014/main" id="{09EACB21-4729-8C2F-1DB2-42DB10C08D8E}"/>
              </a:ext>
            </a:extLst>
          </p:cNvPr>
          <p:cNvSpPr txBox="1"/>
          <p:nvPr/>
        </p:nvSpPr>
        <p:spPr>
          <a:xfrm>
            <a:off x="387381" y="3022835"/>
            <a:ext cx="1842411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Healthcare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pole tekstowe 13">
            <a:extLst>
              <a:ext uri="{FF2B5EF4-FFF2-40B4-BE49-F238E27FC236}">
                <a16:creationId xmlns:a16="http://schemas.microsoft.com/office/drawing/2014/main" id="{5DCF908D-A37F-F035-B920-4833B3CE5659}"/>
              </a:ext>
            </a:extLst>
          </p:cNvPr>
          <p:cNvSpPr txBox="1"/>
          <p:nvPr/>
        </p:nvSpPr>
        <p:spPr>
          <a:xfrm>
            <a:off x="2160904" y="3016251"/>
            <a:ext cx="1842411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Cybersecurity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pole tekstowe 13">
            <a:extLst>
              <a:ext uri="{FF2B5EF4-FFF2-40B4-BE49-F238E27FC236}">
                <a16:creationId xmlns:a16="http://schemas.microsoft.com/office/drawing/2014/main" id="{75DF94E4-ED0E-97B6-B240-281D9D122D14}"/>
              </a:ext>
            </a:extLst>
          </p:cNvPr>
          <p:cNvSpPr txBox="1"/>
          <p:nvPr/>
        </p:nvSpPr>
        <p:spPr>
          <a:xfrm>
            <a:off x="4173412" y="3016251"/>
            <a:ext cx="1842411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Information Technology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pole tekstowe 13">
            <a:extLst>
              <a:ext uri="{FF2B5EF4-FFF2-40B4-BE49-F238E27FC236}">
                <a16:creationId xmlns:a16="http://schemas.microsoft.com/office/drawing/2014/main" id="{BF718BC3-7AA9-4D5B-4230-DBD6CBE3308D}"/>
              </a:ext>
            </a:extLst>
          </p:cNvPr>
          <p:cNvSpPr txBox="1"/>
          <p:nvPr/>
        </p:nvSpPr>
        <p:spPr>
          <a:xfrm>
            <a:off x="6176179" y="3022835"/>
            <a:ext cx="1550797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Education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pole tekstowe 13">
            <a:extLst>
              <a:ext uri="{FF2B5EF4-FFF2-40B4-BE49-F238E27FC236}">
                <a16:creationId xmlns:a16="http://schemas.microsoft.com/office/drawing/2014/main" id="{4FC7A280-03C7-9F0D-D9B8-8DF9FDD5AC3D}"/>
              </a:ext>
            </a:extLst>
          </p:cNvPr>
          <p:cNvSpPr txBox="1"/>
          <p:nvPr/>
        </p:nvSpPr>
        <p:spPr>
          <a:xfrm>
            <a:off x="7944684" y="2997456"/>
            <a:ext cx="1922797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Transportation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pole tekstowe 13">
            <a:extLst>
              <a:ext uri="{FF2B5EF4-FFF2-40B4-BE49-F238E27FC236}">
                <a16:creationId xmlns:a16="http://schemas.microsoft.com/office/drawing/2014/main" id="{D756933F-05B8-60C4-11EA-AD1410674713}"/>
              </a:ext>
            </a:extLst>
          </p:cNvPr>
          <p:cNvSpPr txBox="1"/>
          <p:nvPr/>
        </p:nvSpPr>
        <p:spPr>
          <a:xfrm>
            <a:off x="9957192" y="2984309"/>
            <a:ext cx="1833086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Construction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pole tekstowe 13">
            <a:extLst>
              <a:ext uri="{FF2B5EF4-FFF2-40B4-BE49-F238E27FC236}">
                <a16:creationId xmlns:a16="http://schemas.microsoft.com/office/drawing/2014/main" id="{546B213C-08DA-527E-5BE9-40C94ADCDECB}"/>
              </a:ext>
            </a:extLst>
          </p:cNvPr>
          <p:cNvSpPr txBox="1"/>
          <p:nvPr/>
        </p:nvSpPr>
        <p:spPr>
          <a:xfrm>
            <a:off x="512466" y="5127816"/>
            <a:ext cx="1717326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Financial Services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pole tekstowe 13">
            <a:extLst>
              <a:ext uri="{FF2B5EF4-FFF2-40B4-BE49-F238E27FC236}">
                <a16:creationId xmlns:a16="http://schemas.microsoft.com/office/drawing/2014/main" id="{7B4125CD-14EC-F328-28E2-120E692DFAA2}"/>
              </a:ext>
            </a:extLst>
          </p:cNvPr>
          <p:cNvSpPr txBox="1"/>
          <p:nvPr/>
        </p:nvSpPr>
        <p:spPr>
          <a:xfrm>
            <a:off x="2069960" y="5121232"/>
            <a:ext cx="1933355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Advanced Manufacturing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pole tekstowe 13">
            <a:extLst>
              <a:ext uri="{FF2B5EF4-FFF2-40B4-BE49-F238E27FC236}">
                <a16:creationId xmlns:a16="http://schemas.microsoft.com/office/drawing/2014/main" id="{B6216A25-F789-093C-FF57-D35996257AE3}"/>
              </a:ext>
            </a:extLst>
          </p:cNvPr>
          <p:cNvSpPr txBox="1"/>
          <p:nvPr/>
        </p:nvSpPr>
        <p:spPr>
          <a:xfrm>
            <a:off x="4173412" y="5121232"/>
            <a:ext cx="1842411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Hospitality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pole tekstowe 13">
            <a:extLst>
              <a:ext uri="{FF2B5EF4-FFF2-40B4-BE49-F238E27FC236}">
                <a16:creationId xmlns:a16="http://schemas.microsoft.com/office/drawing/2014/main" id="{2106C41F-4C57-645B-BDEA-1B7077123364}"/>
              </a:ext>
            </a:extLst>
          </p:cNvPr>
          <p:cNvSpPr txBox="1"/>
          <p:nvPr/>
        </p:nvSpPr>
        <p:spPr>
          <a:xfrm>
            <a:off x="6105535" y="5127816"/>
            <a:ext cx="1621442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Engineering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pole tekstowe 13">
            <a:extLst>
              <a:ext uri="{FF2B5EF4-FFF2-40B4-BE49-F238E27FC236}">
                <a16:creationId xmlns:a16="http://schemas.microsoft.com/office/drawing/2014/main" id="{30D497A7-B300-C842-83B6-17BE50584728}"/>
              </a:ext>
            </a:extLst>
          </p:cNvPr>
          <p:cNvSpPr txBox="1"/>
          <p:nvPr/>
        </p:nvSpPr>
        <p:spPr>
          <a:xfrm>
            <a:off x="8118043" y="5102437"/>
            <a:ext cx="1307311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Energy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pole tekstowe 13">
            <a:extLst>
              <a:ext uri="{FF2B5EF4-FFF2-40B4-BE49-F238E27FC236}">
                <a16:creationId xmlns:a16="http://schemas.microsoft.com/office/drawing/2014/main" id="{6078059E-2196-9CC8-8623-418B94B71A85}"/>
              </a:ext>
            </a:extLst>
          </p:cNvPr>
          <p:cNvSpPr txBox="1"/>
          <p:nvPr/>
        </p:nvSpPr>
        <p:spPr>
          <a:xfrm>
            <a:off x="9555982" y="5089290"/>
            <a:ext cx="2234296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Montserrat" panose="00000500000000000000" pitchFamily="2" charset="0"/>
              </a:rPr>
              <a:t>Tele-</a:t>
            </a:r>
            <a:br>
              <a:rPr lang="en-US" dirty="0">
                <a:latin typeface="Montserrat" panose="00000500000000000000" pitchFamily="2" charset="0"/>
              </a:rPr>
            </a:br>
            <a:r>
              <a:rPr lang="en-US" dirty="0">
                <a:latin typeface="Montserrat" panose="00000500000000000000" pitchFamily="2" charset="0"/>
              </a:rPr>
              <a:t>communications</a:t>
            </a:r>
            <a:endParaRPr lang="pl-PL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98209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19" y="148882"/>
            <a:ext cx="11042358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Benefits of Registered Apprenticeship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38C15F-3DD4-73F0-21E3-CEC083BA9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576763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Benefits to employers:</a:t>
            </a:r>
            <a:endParaRPr lang="en-US" sz="1800" dirty="0">
              <a:solidFill>
                <a:schemeClr val="tx1"/>
              </a:solidFill>
              <a:latin typeface="Montserrat" panose="00000500000000000000" pitchFamily="2" charset="0"/>
              <a:cs typeface="Segoe UI"/>
            </a:endParaRP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Attract New Talent: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 70% of workers would be “extremely” or “very” likely to switch to a new employer offering training opportunities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Proven ROI: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 Employers report on average $1.47 for every $1 invested in RA – highly cost effective in the long term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Diversify Workforce: 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With a training plan in place from day one, employers can take a skills-based approach to hiring which creates much larger, more diverse talent pipeline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147E41-B8B4-834B-E0D7-B0EAE0F96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00200"/>
            <a:ext cx="5181600" cy="45767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Benefits to apprentices:</a:t>
            </a:r>
            <a:endParaRPr lang="en-US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Cost: 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Much less costly for apprentice than traditional college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Retention Rate: 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93% of apprentices who complete a Registered Apprenticeship retain employment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Credential: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 Culminates in a national occupational credential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Wages</a:t>
            </a: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: Apprentices typically earn $300,000 more over their careers than peers</a:t>
            </a:r>
            <a:endParaRPr lang="en-US" sz="1600" dirty="0">
              <a:solidFill>
                <a:schemeClr val="tx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77509-2B20-DF1B-98A2-FA2720E8EDD2}"/>
              </a:ext>
            </a:extLst>
          </p:cNvPr>
          <p:cNvSpPr txBox="1"/>
          <p:nvPr/>
        </p:nvSpPr>
        <p:spPr>
          <a:xfrm>
            <a:off x="6535242" y="5935296"/>
            <a:ext cx="38196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i="1" dirty="0">
                <a:latin typeface="Franklin Gothic Book"/>
              </a:rPr>
              <a:t>Sources: Gallup 2021, USDOL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F6E27-2CD1-C4A6-5635-1F219C1B7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8103A9-A4C5-1C1B-DC8C-8C6292473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D7B97B-480A-55A2-FBD0-C5DD110425BF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35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59" y="715890"/>
            <a:ext cx="10515600" cy="1325563"/>
          </a:xfrm>
        </p:spPr>
        <p:txBody>
          <a:bodyPr>
            <a:noAutofit/>
          </a:bodyPr>
          <a:lstStyle/>
          <a:p>
            <a:r>
              <a:rPr lang="en-US" sz="4400" dirty="0"/>
              <a:t>What is Pre-Apprenticeship?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BCA7E-5572-589F-E4F6-2AA261565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7759" y="2485130"/>
            <a:ext cx="3239525" cy="244470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Segoe UI"/>
              </a:rPr>
              <a:t>High-Quality Career Preparation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27C93-D28E-235D-0526-ABCBBCF7E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4845" y="2161154"/>
            <a:ext cx="6344790" cy="3442175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Segoe UI"/>
              </a:rPr>
              <a:t>A program or set of strategies designed to prepare individuals for entry into RAPs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Segoe UI"/>
              </a:rPr>
              <a:t>Provides RA sponsors with established pipeline of candidates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Segoe UI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Verdana"/>
                <a:cs typeface="Segoe UI"/>
              </a:rPr>
              <a:t>federally regulated so more flexibility for developers in selecting components, establishing requirements 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  <a:cs typeface="Segoe U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12CDD9-EA52-C335-D8BA-7A34F446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9779" y="2237412"/>
            <a:ext cx="72571" cy="2940147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55FCDB-E77A-10F4-C174-6234C6DB1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06640-6311-3E87-394A-9417433F8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CB2FE4-80AC-A417-022F-71B26DC3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153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10" y="520606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Montserrat"/>
              </a:rPr>
              <a:t>Quality Framework for Pre-Apprenticeship Programs</a:t>
            </a:r>
            <a:endParaRPr lang="en-US" dirty="0"/>
          </a:p>
        </p:txBody>
      </p:sp>
      <p:sp>
        <p:nvSpPr>
          <p:cNvPr id="3" name="Speech Bubble: Rectangle 2" descr="Transparent entry and success requirements&#10;">
            <a:extLst>
              <a:ext uri="{FF2B5EF4-FFF2-40B4-BE49-F238E27FC236}">
                <a16:creationId xmlns:a16="http://schemas.microsoft.com/office/drawing/2014/main" id="{F299B402-1771-C2DD-2918-49763C637366}"/>
              </a:ext>
            </a:extLst>
          </p:cNvPr>
          <p:cNvSpPr/>
          <p:nvPr/>
        </p:nvSpPr>
        <p:spPr>
          <a:xfrm>
            <a:off x="1279401" y="2025089"/>
            <a:ext cx="2466524" cy="1534793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Transparent entry and success requirements</a:t>
            </a:r>
          </a:p>
        </p:txBody>
      </p:sp>
      <p:sp>
        <p:nvSpPr>
          <p:cNvPr id="7" name="Speech Bubble: Rectangle 6" descr="Training and Curriculum Alignment  w/ Needs of Employers &#10;">
            <a:extLst>
              <a:ext uri="{FF2B5EF4-FFF2-40B4-BE49-F238E27FC236}">
                <a16:creationId xmlns:a16="http://schemas.microsoft.com/office/drawing/2014/main" id="{60D1DFB7-D7F8-41A3-F225-B6482B321E78}"/>
              </a:ext>
            </a:extLst>
          </p:cNvPr>
          <p:cNvSpPr/>
          <p:nvPr/>
        </p:nvSpPr>
        <p:spPr>
          <a:xfrm>
            <a:off x="4759795" y="2025089"/>
            <a:ext cx="2466524" cy="1534793"/>
          </a:xfrm>
          <a:prstGeom prst="wedgeRect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  <a:latin typeface="Montserrat"/>
              </a:rPr>
              <a:t>Training and Curriculum Alignment  w/ Needs of Employers </a:t>
            </a:r>
          </a:p>
        </p:txBody>
      </p:sp>
      <p:sp>
        <p:nvSpPr>
          <p:cNvPr id="6" name="Speech Bubble: Rectangle 5" descr="Skills training through OJL &#10;">
            <a:extLst>
              <a:ext uri="{FF2B5EF4-FFF2-40B4-BE49-F238E27FC236}">
                <a16:creationId xmlns:a16="http://schemas.microsoft.com/office/drawing/2014/main" id="{4B8E7B85-3FA0-0FA4-C140-EF4C8EC444CF}"/>
              </a:ext>
            </a:extLst>
          </p:cNvPr>
          <p:cNvSpPr/>
          <p:nvPr/>
        </p:nvSpPr>
        <p:spPr>
          <a:xfrm>
            <a:off x="8122652" y="2025089"/>
            <a:ext cx="2584053" cy="1534793"/>
          </a:xfrm>
          <a:prstGeom prst="wedgeRectCallout">
            <a:avLst/>
          </a:prstGeom>
          <a:solidFill>
            <a:srgbClr val="00015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Skills training through OJL </a:t>
            </a:r>
          </a:p>
        </p:txBody>
      </p:sp>
      <p:sp>
        <p:nvSpPr>
          <p:cNvPr id="11" name="Speech Bubble: Rectangle 10" descr="Offer  wraparound supports&#10;">
            <a:extLst>
              <a:ext uri="{FF2B5EF4-FFF2-40B4-BE49-F238E27FC236}">
                <a16:creationId xmlns:a16="http://schemas.microsoft.com/office/drawing/2014/main" id="{5761EBF1-5B33-8F46-1B4E-F7ED9DF2D99A}"/>
              </a:ext>
            </a:extLst>
          </p:cNvPr>
          <p:cNvSpPr/>
          <p:nvPr/>
        </p:nvSpPr>
        <p:spPr>
          <a:xfrm>
            <a:off x="1279401" y="4292374"/>
            <a:ext cx="2466523" cy="1534793"/>
          </a:xfrm>
          <a:prstGeom prst="wedgeRectCallout">
            <a:avLst/>
          </a:prstGeom>
          <a:solidFill>
            <a:srgbClr val="00015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Offer  wraparound supports</a:t>
            </a:r>
          </a:p>
        </p:txBody>
      </p:sp>
      <p:sp>
        <p:nvSpPr>
          <p:cNvPr id="10" name="Speech Bubble: Rectangle 9" descr="Results in 1+ industry-valued credentials&#10;">
            <a:extLst>
              <a:ext uri="{FF2B5EF4-FFF2-40B4-BE49-F238E27FC236}">
                <a16:creationId xmlns:a16="http://schemas.microsoft.com/office/drawing/2014/main" id="{A5E56979-317D-67D6-51B8-1BB3666D4BA0}"/>
              </a:ext>
            </a:extLst>
          </p:cNvPr>
          <p:cNvSpPr/>
          <p:nvPr/>
        </p:nvSpPr>
        <p:spPr>
          <a:xfrm>
            <a:off x="4759795" y="4292374"/>
            <a:ext cx="2466522" cy="1524869"/>
          </a:xfrm>
          <a:prstGeom prst="wedgeRect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Results in 1+ industry-valued credentials</a:t>
            </a:r>
          </a:p>
        </p:txBody>
      </p:sp>
      <p:sp>
        <p:nvSpPr>
          <p:cNvPr id="9" name="Speech Bubble: Rectangle 8" descr="Transition into RA program &#10;">
            <a:extLst>
              <a:ext uri="{FF2B5EF4-FFF2-40B4-BE49-F238E27FC236}">
                <a16:creationId xmlns:a16="http://schemas.microsoft.com/office/drawing/2014/main" id="{0448CF91-48FD-70F3-2073-BE88E3FE2B8E}"/>
              </a:ext>
            </a:extLst>
          </p:cNvPr>
          <p:cNvSpPr/>
          <p:nvPr/>
        </p:nvSpPr>
        <p:spPr>
          <a:xfrm>
            <a:off x="8122652" y="4292374"/>
            <a:ext cx="2570753" cy="1534793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Transition into RA program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613CBB-3B33-C9AA-62F7-008080543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0B37AA-78F6-808A-0EB4-048670B9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E0B8981-0ADD-44C3-E82C-C96570FA7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861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310E-9751-DD4A-AD76-1A3941DB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645" y="382968"/>
            <a:ext cx="11277600" cy="1335860"/>
          </a:xfrm>
        </p:spPr>
        <p:txBody>
          <a:bodyPr>
            <a:noAutofit/>
          </a:bodyPr>
          <a:lstStyle/>
          <a:p>
            <a:r>
              <a:rPr lang="en-US" dirty="0">
                <a:latin typeface="Montserrat"/>
              </a:rPr>
              <a:t>Strategy to Drive Equity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F542-FA1A-85D9-B80C-151322A41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543" y="1681822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</a:rPr>
              <a:t>Reducing barriers to the job market often faced by marginalized populations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</a:rPr>
              <a:t>Promising pathway to Registered Apprenticeship Programs (RAPs)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</a:rPr>
              <a:t>Positive impact on earnings growth (nearly double)</a:t>
            </a:r>
          </a:p>
        </p:txBody>
      </p:sp>
      <p:pic>
        <p:nvPicPr>
          <p:cNvPr id="6" name="Content Placeholder 5" descr="Woman in factory">
            <a:extLst>
              <a:ext uri="{FF2B5EF4-FFF2-40B4-BE49-F238E27FC236}">
                <a16:creationId xmlns:a16="http://schemas.microsoft.com/office/drawing/2014/main" id="{30A2B242-C957-E262-C78D-A1D8C03408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6950" y="2479413"/>
            <a:ext cx="4176507" cy="278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CCF286-9A38-F608-F250-E33A43166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CB913-0C20-FBAB-4247-ADA0241A2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6A0C48-46CB-161A-2889-86DA4418C79E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73730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544F-6AF4-FDBF-EB37-9B97EA9E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5" y="2568837"/>
            <a:ext cx="12564761" cy="1325563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Montserrat"/>
              </a:rPr>
              <a:t>Aligning IET to Pre-Apprenticeship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3C0334-DDE7-0650-C3A9-F24F88F43E0D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3D578E-07D3-591A-973C-E2B456E84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E835-243F-AF36-030E-E3D5968B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963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8315-4758-F68E-26B7-DDA08DDDA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713" y="213934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Montserrat" panose="00000500000000000000" pitchFamily="2" charset="0"/>
                <a:cs typeface="Segoe UI"/>
              </a:rPr>
              <a:t>IET is “…a service approach that provides adult education and literacy activities </a:t>
            </a:r>
            <a:r>
              <a:rPr lang="en-US" sz="2800" b="1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concurrently</a:t>
            </a:r>
            <a:r>
              <a:rPr lang="en-US" sz="2800" dirty="0">
                <a:latin typeface="Montserrat" panose="00000500000000000000" pitchFamily="2" charset="0"/>
                <a:cs typeface="Segoe UI"/>
              </a:rPr>
              <a:t> and </a:t>
            </a:r>
            <a:r>
              <a:rPr lang="en-US" sz="2800" b="1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contextually</a:t>
            </a:r>
            <a:r>
              <a:rPr lang="en-US" sz="2800" dirty="0">
                <a:latin typeface="Montserrat" panose="00000500000000000000" pitchFamily="2" charset="0"/>
                <a:cs typeface="Segoe UI"/>
              </a:rPr>
              <a:t> with workforce preparation activities and workforce training for </a:t>
            </a:r>
            <a:r>
              <a:rPr lang="en-US" sz="2800" b="1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a specific occupation or occupational cluster</a:t>
            </a:r>
            <a:r>
              <a:rPr lang="en-US" sz="2800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 </a:t>
            </a:r>
            <a:r>
              <a:rPr lang="en-US" sz="2800" dirty="0">
                <a:latin typeface="Montserrat" panose="00000500000000000000" pitchFamily="2" charset="0"/>
                <a:cs typeface="Segoe UI"/>
              </a:rPr>
              <a:t>for the purpose of educational and career advancement.” </a:t>
            </a:r>
            <a:r>
              <a:rPr lang="en-US" sz="2800" dirty="0">
                <a:latin typeface="Franklin Gothic Book"/>
                <a:cs typeface="Segoe UI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FE59F-F651-DB00-D2AA-2DE079798C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530" y="590550"/>
            <a:ext cx="11625470" cy="10731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Integrated Education and Training (IET)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13CB0-70A6-C90A-F7B0-4EB545CF1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E8FDD-98F5-6800-06C4-EBB2DCDF2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2C896B-50F9-C513-62F2-46AEA5AF2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48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8CCAB-670B-891F-B6C5-3039CD14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572258"/>
            <a:ext cx="10534649" cy="91454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/>
              <a:t>Three Components of Integrated Education and Training (IET)</a:t>
            </a:r>
          </a:p>
        </p:txBody>
      </p:sp>
      <p:pic>
        <p:nvPicPr>
          <p:cNvPr id="7" name="Picture 6" descr="Diagram with three circles labeled Adult Ed and Literacy, Workforce Preparation, and Workforce Training. In the center is a triangle labeled I E T.">
            <a:extLst>
              <a:ext uri="{FF2B5EF4-FFF2-40B4-BE49-F238E27FC236}">
                <a16:creationId xmlns:a16="http://schemas.microsoft.com/office/drawing/2014/main" id="{A0CEBC39-8599-EC52-C4D4-4D33074AC1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71" y="2425313"/>
            <a:ext cx="2640339" cy="24667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F9EF6A-40EB-C780-7B86-B32536248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3513" y="1630603"/>
            <a:ext cx="7849862" cy="4655139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Adult education and literacy activities, workforce preparation activities, and workforce training activities must: </a:t>
            </a:r>
            <a:endParaRPr lang="en-US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Be of sufficient </a:t>
            </a:r>
            <a:r>
              <a:rPr lang="en-US" sz="1800" b="1" dirty="0">
                <a:solidFill>
                  <a:srgbClr val="00015E"/>
                </a:solidFill>
                <a:latin typeface="Montserrat" panose="00000500000000000000" pitchFamily="2" charset="0"/>
                <a:ea typeface="Verdana"/>
              </a:rPr>
              <a:t>intensity and quality</a:t>
            </a:r>
            <a:r>
              <a:rPr lang="en-US" sz="1800" dirty="0">
                <a:solidFill>
                  <a:srgbClr val="00015E"/>
                </a:solidFill>
                <a:latin typeface="Montserrat" panose="00000500000000000000" pitchFamily="2" charset="0"/>
                <a:ea typeface="Verdana"/>
              </a:rPr>
              <a:t> 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Be based on the most </a:t>
            </a:r>
            <a:r>
              <a:rPr lang="en-US" sz="1800" b="1" dirty="0">
                <a:solidFill>
                  <a:srgbClr val="00015E"/>
                </a:solidFill>
                <a:latin typeface="Montserrat" panose="00000500000000000000" pitchFamily="2" charset="0"/>
                <a:ea typeface="Verdana"/>
              </a:rPr>
              <a:t>rigorous research</a:t>
            </a:r>
            <a:endParaRPr lang="en-US" sz="1800" dirty="0">
              <a:solidFill>
                <a:srgbClr val="00015E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15E"/>
                </a:solidFill>
                <a:latin typeface="Montserrat" panose="00000500000000000000" pitchFamily="2" charset="0"/>
                <a:ea typeface="Verdana"/>
              </a:rPr>
              <a:t>Occur simultaneously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Use </a:t>
            </a:r>
            <a:r>
              <a:rPr lang="en-US" sz="1800" b="1" dirty="0">
                <a:solidFill>
                  <a:srgbClr val="00015E"/>
                </a:solidFill>
                <a:latin typeface="Montserrat" panose="00000500000000000000" pitchFamily="2" charset="0"/>
                <a:ea typeface="Verdana"/>
              </a:rPr>
              <a:t>occupationally relevant 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materials 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Be organized through a </a:t>
            </a:r>
            <a:r>
              <a:rPr lang="en-US" sz="1800" b="1" dirty="0">
                <a:solidFill>
                  <a:srgbClr val="00015E"/>
                </a:solidFill>
                <a:latin typeface="Montserrat" panose="00000500000000000000" pitchFamily="2" charset="0"/>
                <a:ea typeface="Verdana"/>
              </a:rPr>
              <a:t>single set of learning objectives (SSLO) 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to include adult education content standards, workforce preparation skills, and workforce training competencies.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  <a:ea typeface="Verdana"/>
              </a:rPr>
              <a:t>Be part of a career pathway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5F4B0B-5F6D-3492-2265-5A3E6FD26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5AC619-32C0-89D8-C42A-43E9DDE5A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2F5053-2CDB-D0EB-5455-D0F2E6D36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1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E01809-FA97-B85A-1814-A5EFE30665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4685" y="613224"/>
            <a:ext cx="10515600" cy="81141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3 Guiding Principles for Pre-Apprenticeship IET Program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E3055-32D2-6EE1-E2FA-FE1DC81C5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3669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Design with learner and community needs in mind.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Collaborate with partners.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Adopt a continuous improvement approach.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D45D124B-70B4-9B82-6A31-2130B88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299"/>
          <a:stretch/>
        </p:blipFill>
        <p:spPr>
          <a:xfrm>
            <a:off x="3191215" y="3955202"/>
            <a:ext cx="6029118" cy="147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AF8CF1-B83E-841B-6B6D-8C9C32CFF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21AE8B-DA52-8D9D-5557-24C025254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01A307-DEB7-9A95-7081-C51FB663D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262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7" name="Picture 6" descr="profile of Katie Adams">
            <a:extLst>
              <a:ext uri="{FF2B5EF4-FFF2-40B4-BE49-F238E27FC236}">
                <a16:creationId xmlns:a16="http://schemas.microsoft.com/office/drawing/2014/main" id="{8CCC86FD-0938-C7F9-7F84-3549A1D10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611" y="1967381"/>
            <a:ext cx="1681163" cy="1748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5115B31-A71F-F122-1867-945AD80DCF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2518" y="4325751"/>
            <a:ext cx="2419350" cy="150823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D274D"/>
                </a:solidFill>
                <a:latin typeface="Montserrat" panose="00000500000000000000" pitchFamily="2" charset="0"/>
              </a:rPr>
              <a:t>Katie Adams</a:t>
            </a:r>
          </a:p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0D274D"/>
                </a:solidFill>
                <a:latin typeface="Montserrat"/>
                <a:ea typeface="Roboto"/>
              </a:rPr>
              <a:t>Chief Delivery Officer </a:t>
            </a:r>
            <a:br>
              <a:rPr lang="en-US" sz="1800" b="0" dirty="0">
                <a:solidFill>
                  <a:srgbClr val="0D274D"/>
                </a:solidFill>
                <a:latin typeface="Montserrat"/>
                <a:ea typeface="Roboto"/>
              </a:rPr>
            </a:br>
            <a:r>
              <a:rPr lang="en-US" sz="1800" b="0" dirty="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  <a:endParaRPr lang="pl-PL" sz="1800" b="0" dirty="0">
              <a:solidFill>
                <a:srgbClr val="0D274D"/>
              </a:solidFill>
              <a:latin typeface="Montserrat"/>
              <a:ea typeface="Roboto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9" name="Picture 8" descr="profile of Nicole Klues">
            <a:extLst>
              <a:ext uri="{FF2B5EF4-FFF2-40B4-BE49-F238E27FC236}">
                <a16:creationId xmlns:a16="http://schemas.microsoft.com/office/drawing/2014/main" id="{B064A0B5-D98F-C26D-D04D-D93577468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338" y="1967380"/>
            <a:ext cx="1686922" cy="1748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32B6926-BAA3-CEE8-5708-AEE7A0B6E4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7124" y="4351703"/>
            <a:ext cx="2419350" cy="150823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D274D"/>
                </a:solidFill>
                <a:latin typeface="Montserrat" panose="00000500000000000000" pitchFamily="2" charset="0"/>
              </a:rPr>
              <a:t>Nicole Klues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D274D"/>
                </a:solidFill>
                <a:latin typeface="Montserrat" panose="00000500000000000000" pitchFamily="2" charset="0"/>
              </a:rPr>
              <a:t>Project Director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D274D"/>
                </a:solidFill>
                <a:latin typeface="Montserrat" panose="00000500000000000000" pitchFamily="2" charset="0"/>
              </a:rPr>
              <a:t>Safal Partners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7233E-7F2D-26F5-A43D-3755338FF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rofile of Dr. Amber Gallup ">
            <a:extLst>
              <a:ext uri="{FF2B5EF4-FFF2-40B4-BE49-F238E27FC236}">
                <a16:creationId xmlns:a16="http://schemas.microsoft.com/office/drawing/2014/main" id="{FDCD1CCE-8968-A250-2E5D-1AE292FFAA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28" b="628"/>
          <a:stretch/>
        </p:blipFill>
        <p:spPr>
          <a:xfrm>
            <a:off x="8952242" y="1973351"/>
            <a:ext cx="1681163" cy="1742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e tekstowe 6" descr="Dr. Amber Gallup &#10;Adult Education Director &#10;NM Higher Education Department&#10;">
            <a:extLst>
              <a:ext uri="{FF2B5EF4-FFF2-40B4-BE49-F238E27FC236}">
                <a16:creationId xmlns:a16="http://schemas.microsoft.com/office/drawing/2014/main" id="{777EF806-A799-D27E-E45D-4714EB7080A6}"/>
              </a:ext>
            </a:extLst>
          </p:cNvPr>
          <p:cNvSpPr txBox="1"/>
          <p:nvPr/>
        </p:nvSpPr>
        <p:spPr>
          <a:xfrm>
            <a:off x="8038089" y="4387640"/>
            <a:ext cx="3869172" cy="1627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kern="0" dirty="0">
                <a:solidFill>
                  <a:srgbClr val="0D274D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Dr. Amber Gallup</a:t>
            </a:r>
            <a:r>
              <a:rPr lang="en-US" sz="2600" b="1" kern="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600" dirty="0">
              <a:solidFill>
                <a:srgbClr val="0D274D"/>
              </a:solidFill>
              <a:latin typeface="Montserrat"/>
              <a:ea typeface="Roboto"/>
            </a:endParaRPr>
          </a:p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D274D"/>
                </a:solidFill>
                <a:latin typeface="Montserrat"/>
                <a:ea typeface="Roboto"/>
              </a:rPr>
              <a:t>Adult Education Director </a:t>
            </a:r>
            <a:br>
              <a:rPr lang="en-US" dirty="0">
                <a:solidFill>
                  <a:srgbClr val="0D274D"/>
                </a:solidFill>
                <a:latin typeface="Montserrat"/>
                <a:ea typeface="Roboto"/>
              </a:rPr>
            </a:br>
            <a:r>
              <a:rPr lang="en-US" dirty="0">
                <a:solidFill>
                  <a:srgbClr val="0D274D"/>
                </a:solidFill>
                <a:latin typeface="Montserrat"/>
                <a:ea typeface="Roboto"/>
              </a:rPr>
              <a:t>NM Higher Education Department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0CC81C-9031-2C5D-E693-7AA9624B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821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Design and Plan: RA Entry Requirements, Qualifications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56AA4-26E9-8734-A2C6-B2F5D9D117A4}"/>
              </a:ext>
            </a:extLst>
          </p:cNvPr>
          <p:cNvSpPr txBox="1"/>
          <p:nvPr/>
        </p:nvSpPr>
        <p:spPr>
          <a:xfrm>
            <a:off x="836084" y="1946701"/>
            <a:ext cx="3263578" cy="21682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Montserrat" panose="00000500000000000000" pitchFamily="2" charset="0"/>
              </a:rPr>
              <a:t>All RA programs have Minimum Qualifications and Selection Procedures</a:t>
            </a:r>
            <a:endParaRPr lang="en-US" sz="2400" dirty="0">
              <a:latin typeface="Montserrat" panose="00000500000000000000" pitchFamily="2" charset="0"/>
            </a:endParaRPr>
          </a:p>
        </p:txBody>
      </p:sp>
      <p:pic>
        <p:nvPicPr>
          <p:cNvPr id="21" name="Picture 20" descr="United States Department of Labor seal">
            <a:extLst>
              <a:ext uri="{FF2B5EF4-FFF2-40B4-BE49-F238E27FC236}">
                <a16:creationId xmlns:a16="http://schemas.microsoft.com/office/drawing/2014/main" id="{8A1123BF-E938-CE2A-66C0-46FE95B96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007" y="4004426"/>
            <a:ext cx="1897221" cy="1763614"/>
          </a:xfrm>
          <a:prstGeom prst="rect">
            <a:avLst/>
          </a:prstGeom>
        </p:spPr>
      </p:pic>
      <p:pic>
        <p:nvPicPr>
          <p:cNvPr id="8" name="Picture 7" descr="Sample of 29.5 standards of apprenticeship. Image is linked to take you to the text. ">
            <a:hlinkClick r:id="rId5"/>
            <a:extLst>
              <a:ext uri="{FF2B5EF4-FFF2-40B4-BE49-F238E27FC236}">
                <a16:creationId xmlns:a16="http://schemas.microsoft.com/office/drawing/2014/main" id="{7D388D8A-633E-0A12-87D8-41EB1F7419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30"/>
          <a:stretch/>
        </p:blipFill>
        <p:spPr>
          <a:xfrm>
            <a:off x="5412686" y="2094793"/>
            <a:ext cx="5151307" cy="194702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Picture 4" descr="Selection procedures sample. Image is linked to take you to the text. ">
            <a:hlinkClick r:id="rId5"/>
            <a:extLst>
              <a:ext uri="{FF2B5EF4-FFF2-40B4-BE49-F238E27FC236}">
                <a16:creationId xmlns:a16="http://schemas.microsoft.com/office/drawing/2014/main" id="{9A577C9E-54FB-FDF3-B16A-2E1908EE16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93"/>
          <a:stretch/>
        </p:blipFill>
        <p:spPr>
          <a:xfrm>
            <a:off x="5412686" y="4188064"/>
            <a:ext cx="5151307" cy="1876741"/>
          </a:xfrm>
          <a:prstGeom prst="rect">
            <a:avLst/>
          </a:prstGeom>
          <a:ln>
            <a:solidFill>
              <a:srgbClr val="00015E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B08A2B3-8468-A0A9-78ED-0E76788B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0647" y="4354211"/>
            <a:ext cx="1434752" cy="196873"/>
          </a:xfrm>
          <a:prstGeom prst="rightArrow">
            <a:avLst/>
          </a:prstGeom>
          <a:solidFill>
            <a:srgbClr val="0092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2F8EAB9-E9C3-DE58-2731-257A86D3F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0647" y="2297551"/>
            <a:ext cx="1334489" cy="226952"/>
          </a:xfrm>
          <a:prstGeom prst="rightArrow">
            <a:avLst/>
          </a:prstGeom>
          <a:solidFill>
            <a:srgbClr val="0092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C774D9-4B0E-B422-CDBF-F35D8EB77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896743-5CE4-00F1-37DF-D37A56659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B70B897-F0A1-7382-DB7C-4554898B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82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AFA0F2-6966-529E-D991-27C31520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84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Design and Plan: Partnering for Enrollment and Services</a:t>
            </a:r>
          </a:p>
        </p:txBody>
      </p:sp>
      <p:sp>
        <p:nvSpPr>
          <p:cNvPr id="4" name="TextBox 3" descr="Use the IET Design Toolkit. Take the next steps in partnering to develop a pre-apprenticeship program.&#10;">
            <a:extLst>
              <a:ext uri="{FF2B5EF4-FFF2-40B4-BE49-F238E27FC236}">
                <a16:creationId xmlns:a16="http://schemas.microsoft.com/office/drawing/2014/main" id="{6C8BC7F8-9958-0C43-9047-C95D3AE56A7E}"/>
              </a:ext>
            </a:extLst>
          </p:cNvPr>
          <p:cNvSpPr txBox="1"/>
          <p:nvPr/>
        </p:nvSpPr>
        <p:spPr>
          <a:xfrm>
            <a:off x="548640" y="2685647"/>
            <a:ext cx="2838218" cy="2524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Use the </a:t>
            </a:r>
            <a:r>
              <a:rPr lang="en-US" sz="2000" b="1" dirty="0">
                <a:solidFill>
                  <a:srgbClr val="00015E"/>
                </a:solidFill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IET Design Toolkit</a:t>
            </a:r>
            <a:r>
              <a:rPr lang="en-US" sz="2000" dirty="0">
                <a:latin typeface="Montserrat" panose="00000500000000000000" pitchFamily="2" charset="0"/>
              </a:rPr>
              <a:t>. Take the next steps in partnering to develop a pre-apprenticeship program.</a:t>
            </a:r>
          </a:p>
        </p:txBody>
      </p:sp>
      <p:sp>
        <p:nvSpPr>
          <p:cNvPr id="2" name="Speech Bubble: Rectangle 1" descr="Collaborate with Sponsors and Businesses&#10;Ensure that pre-apprenticeship completers can access the RA program and how&#10;">
            <a:extLst>
              <a:ext uri="{FF2B5EF4-FFF2-40B4-BE49-F238E27FC236}">
                <a16:creationId xmlns:a16="http://schemas.microsoft.com/office/drawing/2014/main" id="{6E38375A-C48C-F6E6-E0CB-5F020F186F7D}"/>
              </a:ext>
            </a:extLst>
          </p:cNvPr>
          <p:cNvSpPr/>
          <p:nvPr/>
        </p:nvSpPr>
        <p:spPr>
          <a:xfrm>
            <a:off x="3635854" y="2362199"/>
            <a:ext cx="3333314" cy="307134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FFFFFF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Collaborate with Sponsors and Businesses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  <a:ea typeface="+mn-lt"/>
              <a:cs typeface="+mn-lt"/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ea typeface="+mn-lt"/>
                <a:cs typeface="+mn-lt"/>
              </a:rPr>
              <a:t>Ensure that pre-apprenticeship completers can access the RA program and how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Speech Bubble: Rectangle 10" descr="Coordinate with Community and Workforce Partners&#10;Identify potential support services for pre-apprentices to facilitate completion (i.e., transportation, equipment, etc.)&#10;">
            <a:extLst>
              <a:ext uri="{FF2B5EF4-FFF2-40B4-BE49-F238E27FC236}">
                <a16:creationId xmlns:a16="http://schemas.microsoft.com/office/drawing/2014/main" id="{27A8AB96-933D-41B4-4956-08AAD8AAEC1D}"/>
              </a:ext>
            </a:extLst>
          </p:cNvPr>
          <p:cNvSpPr/>
          <p:nvPr/>
        </p:nvSpPr>
        <p:spPr>
          <a:xfrm>
            <a:off x="7726680" y="2351616"/>
            <a:ext cx="3670874" cy="307134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FFFFFF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Coordinate with Community and Workforce Partners</a:t>
            </a:r>
            <a:endParaRPr lang="en-US" dirty="0">
              <a:effectLst/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Identify potential support services for pre-apprentices to facilitate completion (i.e., transportation, equipment, etc.)</a:t>
            </a:r>
            <a:endParaRPr lang="en-US" sz="1800" dirty="0">
              <a:effectLst/>
            </a:endParaRPr>
          </a:p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49BC3B-7AE7-CC72-A642-A0BB01DE6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CDF393-D225-64B8-31A0-9C90A1B6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9E6FA18-5440-3975-535F-7165E5D6D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439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C08479-4235-F933-E847-781F5527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1353800" cy="132556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hlinkClick r:id="rId4" tooltip="https://dolcoe.safalapps.com/resources/edu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the Classroom to Careers</a:t>
            </a:r>
            <a:r>
              <a:rPr lang="en-US" sz="2800" b="1" baseline="0" dirty="0">
                <a:hlinkClick r:id="rId4" tooltip="https://dolcoe.safalapps.com/resources/edu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through Apprenticeship</a:t>
            </a:r>
            <a:endParaRPr lang="en-US" sz="2800" b="1" dirty="0"/>
          </a:p>
        </p:txBody>
      </p:sp>
      <p:pic>
        <p:nvPicPr>
          <p:cNvPr id="8" name="Picture 7" descr="Qr code same link provided in the title. Bridging the classroom to careers through apprenticeship. ">
            <a:extLst>
              <a:ext uri="{FF2B5EF4-FFF2-40B4-BE49-F238E27FC236}">
                <a16:creationId xmlns:a16="http://schemas.microsoft.com/office/drawing/2014/main" id="{3AC6B071-F912-6610-C91D-7030323F3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9" y="2687103"/>
            <a:ext cx="1916985" cy="1916985"/>
          </a:xfrm>
          <a:prstGeom prst="rect">
            <a:avLst/>
          </a:prstGeom>
        </p:spPr>
      </p:pic>
      <p:pic>
        <p:nvPicPr>
          <p:cNvPr id="7" name="Picture 6" descr="Sample of Build an Adult Education IET as a pre-apprenticeship program. Image is linked for the full pdf version. ">
            <a:hlinkClick r:id="rId6"/>
            <a:extLst>
              <a:ext uri="{FF2B5EF4-FFF2-40B4-BE49-F238E27FC236}">
                <a16:creationId xmlns:a16="http://schemas.microsoft.com/office/drawing/2014/main" id="{E0E64115-B56D-70E2-CE1D-3B6D2511E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160" y="1750165"/>
            <a:ext cx="6549855" cy="4426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CC73E0-9F8F-43E3-23B8-56987AD4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A8A441-ADE1-D01E-140B-1538B862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95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Montserrat"/>
              </a:rPr>
              <a:t>Employer Engagement: Expanding Opportunities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2F234B-B377-400B-CD23-45FFA76F7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CD66D-EE2E-0053-8A7A-188AC8CD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51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5C64B7-A4F5-F02D-4350-58767AD90D2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textRoundtripDataId="1"/>
                  </a:ext>
                </a:extLst>
              </a:rPr>
              <a:t>RA Knowledge Surveys</a:t>
            </a:r>
            <a:endParaRPr lang="en-US" dirty="0"/>
          </a:p>
        </p:txBody>
      </p:sp>
      <p:sp>
        <p:nvSpPr>
          <p:cNvPr id="7" name="Google Shape;319;p3">
            <a:extLst>
              <a:ext uri="{FF2B5EF4-FFF2-40B4-BE49-F238E27FC236}">
                <a16:creationId xmlns:a16="http://schemas.microsoft.com/office/drawing/2014/main" id="{6900806F-D0C8-71B1-2CCA-FFE7CD5E09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000"/>
              <a:buNone/>
            </a:pPr>
            <a:r>
              <a:rPr lang="en-US" sz="2600" b="1" dirty="0">
                <a:solidFill>
                  <a:srgbClr val="000000"/>
                </a:solidFill>
              </a:rPr>
              <a:t>Key Findings…</a:t>
            </a:r>
            <a:endParaRPr lang="en-US" sz="2600" dirty="0">
              <a:solidFill>
                <a:srgbClr val="000000"/>
              </a:solidFill>
            </a:endParaRPr>
          </a:p>
          <a:p>
            <a:pPr marL="558800" lvl="0" indent="-4572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15E"/>
                </a:solidFill>
              </a:rPr>
              <a:t>Workforce: 42% </a:t>
            </a:r>
            <a:r>
              <a:rPr lang="en-US" sz="2000" b="0" i="0" dirty="0">
                <a:solidFill>
                  <a:srgbClr val="373737"/>
                </a:solidFill>
                <a:effectLst/>
              </a:rPr>
              <a:t>had </a:t>
            </a:r>
            <a:r>
              <a:rPr lang="en-US" sz="2000" dirty="0">
                <a:solidFill>
                  <a:srgbClr val="373737"/>
                </a:solidFill>
              </a:rPr>
              <a:t>"no" or "very little" understanding of </a:t>
            </a:r>
            <a:r>
              <a:rPr lang="en-US" sz="2000" b="0" i="0" dirty="0">
                <a:solidFill>
                  <a:srgbClr val="373737"/>
                </a:solidFill>
                <a:effectLst/>
              </a:rPr>
              <a:t>how </a:t>
            </a:r>
            <a:br>
              <a:rPr lang="en-US" sz="2000" b="0" i="0" dirty="0">
                <a:solidFill>
                  <a:srgbClr val="373737"/>
                </a:solidFill>
                <a:effectLst/>
              </a:rPr>
            </a:br>
            <a:r>
              <a:rPr lang="en-US" sz="2000" b="0" i="0" dirty="0">
                <a:solidFill>
                  <a:srgbClr val="373737"/>
                </a:solidFill>
                <a:effectLst/>
              </a:rPr>
              <a:t>to communicate benefits of RA to local employers</a:t>
            </a:r>
          </a:p>
          <a:p>
            <a:pPr marL="558800" lvl="0" indent="-4572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15E"/>
                </a:solidFill>
              </a:rPr>
              <a:t>Workforce: 46%</a:t>
            </a:r>
            <a:r>
              <a:rPr lang="en-US" sz="2000" b="1" i="0" dirty="0">
                <a:solidFill>
                  <a:srgbClr val="00015E"/>
                </a:solidFill>
              </a:rPr>
              <a:t> </a:t>
            </a:r>
            <a:r>
              <a:rPr lang="en-US" sz="2000" dirty="0">
                <a:solidFill>
                  <a:srgbClr val="373737"/>
                </a:solidFill>
              </a:rPr>
              <a:t>had "no" or "very little" or no knowledge of how RA correlates with key WIOA performance measures</a:t>
            </a:r>
          </a:p>
          <a:p>
            <a:pPr marL="558800" lvl="0" indent="-4572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15E"/>
                </a:solidFill>
              </a:rPr>
              <a:t>Adult Education: 34%</a:t>
            </a:r>
            <a:r>
              <a:rPr lang="en-US" sz="2000" b="1" i="0" dirty="0">
                <a:solidFill>
                  <a:srgbClr val="00015E"/>
                </a:solidFill>
              </a:rPr>
              <a:t> </a:t>
            </a:r>
            <a:r>
              <a:rPr lang="en-US" sz="2000" b="1" dirty="0">
                <a:solidFill>
                  <a:srgbClr val="373737"/>
                </a:solidFill>
              </a:rPr>
              <a:t> </a:t>
            </a:r>
            <a:r>
              <a:rPr lang="en-US" sz="2000" dirty="0">
                <a:solidFill>
                  <a:srgbClr val="373737"/>
                </a:solidFill>
              </a:rPr>
              <a:t>not currently partnering with a RA program</a:t>
            </a:r>
            <a:endParaRPr lang="en-US" sz="2000" b="0" i="0" dirty="0">
              <a:solidFill>
                <a:srgbClr val="373737"/>
              </a:solidFill>
              <a:effectLst/>
            </a:endParaRPr>
          </a:p>
          <a:p>
            <a:pPr marL="558800" lvl="0" indent="-45720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15E"/>
                </a:solidFill>
              </a:rPr>
              <a:t>Adult Education: 32%</a:t>
            </a:r>
            <a:r>
              <a:rPr lang="en-US" sz="2000" b="1" i="0" dirty="0">
                <a:solidFill>
                  <a:srgbClr val="00015E"/>
                </a:solidFill>
              </a:rPr>
              <a:t> </a:t>
            </a:r>
            <a:r>
              <a:rPr lang="en-US" sz="2000" b="0" i="0" dirty="0">
                <a:solidFill>
                  <a:srgbClr val="373737"/>
                </a:solidFill>
                <a:effectLst/>
              </a:rPr>
              <a:t>of were not currently partnering with a LWDB to support RA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F518F3-4E7D-B28E-8B04-1D089F2A4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E7498-7269-48DA-2F4C-96B486958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E99A1-447E-FC9D-CD4F-4D179C9A3D5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60457" y="6038103"/>
            <a:ext cx="6513513" cy="34925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sz="1400" dirty="0">
                <a:solidFill>
                  <a:srgbClr val="242021"/>
                </a:solidFill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Sources: </a:t>
            </a:r>
            <a:r>
              <a:rPr lang="en-US" sz="1400" dirty="0">
                <a:solidFill>
                  <a:srgbClr val="005A7C"/>
                </a:solidFill>
                <a:latin typeface="Arial"/>
                <a:cs typeface="Arial"/>
                <a:sym typeface="Arial"/>
                <a:hlinkClick r:id="rId4" tooltip="https://dolcoe.safalapps.com/sites/default/files/2023-03/Final%20Baseline%20Repor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Final Baseline Report.pdf (safalapps.com)</a:t>
            </a:r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14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28D2-564E-1248-8A75-9273D805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2. Polling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F388F6-9A38-B5CD-004B-35598EAE3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7F9C8-B226-2982-6662-3E0BBE236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51D75A-E023-439F-EAE7-9A485D919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EC769-0EA0-614B-9355-DB79980CF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734300" cy="1730375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Does your team work closely with local workforce board?</a:t>
            </a:r>
          </a:p>
        </p:txBody>
      </p:sp>
    </p:spTree>
    <p:extLst>
      <p:ext uri="{BB962C8B-B14F-4D97-AF65-F5344CB8AC3E}">
        <p14:creationId xmlns:p14="http://schemas.microsoft.com/office/powerpoint/2010/main" val="233896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28D2-564E-1248-8A75-9273D805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Starting Point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E4DC26-A396-F5A3-49F7-D802C9F8D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4F44F-DF5C-7AA0-748E-C228EC75C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37EC36-47D6-98BA-1EFF-D5764F7940F9}"/>
              </a:ext>
            </a:extLst>
          </p:cNvPr>
          <p:cNvSpPr txBox="1">
            <a:spLocks/>
          </p:cNvSpPr>
          <p:nvPr/>
        </p:nvSpPr>
        <p:spPr>
          <a:xfrm>
            <a:off x="831850" y="25333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900">
                <a:solidFill>
                  <a:schemeClr val="bg1"/>
                </a:solidFill>
                <a:latin typeface="Montserrat"/>
              </a:rPr>
              <a:t>Starting Point</a:t>
            </a:r>
            <a:endParaRPr lang="en-US" sz="4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10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1F65A4-E565-4849-95B4-B4E06AD8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2" y="75331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Engaging Local Workforce Board</a:t>
            </a:r>
          </a:p>
          <a:p>
            <a:endParaRPr lang="en-US" dirty="0">
              <a:effectLst>
                <a:innerShdw blurRad="101600" dist="50800" dir="18900000">
                  <a:srgbClr val="124D95">
                    <a:lumMod val="50000"/>
                    <a:alpha val="70000"/>
                  </a:srgbClr>
                </a:innerShdw>
              </a:effectLst>
              <a:latin typeface="Montserrat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F2C3A1-B319-4709-A374-7D6B1CC0B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26" y="1997742"/>
            <a:ext cx="7953374" cy="385441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Arial"/>
              </a:rPr>
              <a:t>Attend the regular meetings as a representative of Adult Education; join a committee.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Arial"/>
              </a:rPr>
              <a:t>Present information on definition and benefits of the IET model and how it can support RA.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Arial"/>
              </a:rPr>
              <a:t>Ask them to help identify RA programs, facilitate contact, and access/understand LMI and ETPL.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Arial"/>
              </a:rPr>
              <a:t>Gain understanding of the process for IET students to access Title I funding for tuition and training expenses. 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Arial"/>
              </a:rPr>
              <a:t>Build personal relationships over time.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ADA57-D8B2-EC3C-B6F3-702C631EF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F641E-9964-8A2C-A073-E386222BA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E07D1A-751C-D919-D4E5-B25509A4F0D4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4205E1-6C66-CD2E-1A95-36101ECA3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442" y="3105149"/>
            <a:ext cx="3232396" cy="215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217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1F65A4-E565-4849-95B4-B4E06AD8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4"/>
            <a:ext cx="11090694" cy="1339940"/>
          </a:xfrm>
        </p:spPr>
        <p:txBody>
          <a:bodyPr>
            <a:normAutofit/>
          </a:bodyPr>
          <a:lstStyle/>
          <a:p>
            <a:r>
              <a:rPr lang="en-US" dirty="0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How to Engage Employers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D08AAE-A38A-4C9A-95F0-F8A4E7D798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07580" y="1825281"/>
            <a:ext cx="5157788" cy="569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600" dirty="0"/>
              <a:t>Apprenticeship Speak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04238D-01E4-5282-D4EC-271053B3F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49800" y="2343638"/>
            <a:ext cx="4705120" cy="0"/>
          </a:xfrm>
          <a:prstGeom prst="line">
            <a:avLst/>
          </a:prstGeom>
          <a:ln w="28575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F2C3A1-B319-4709-A374-7D6B1CC0B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96415"/>
            <a:ext cx="5181600" cy="343357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Outreach and Selection 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Work Processes/ Competencies </a:t>
            </a:r>
            <a:endParaRPr lang="en-US" sz="1800" dirty="0">
              <a:solidFill>
                <a:schemeClr val="tx1"/>
              </a:solidFill>
              <a:latin typeface="Montserrat Medium"/>
              <a:cs typeface="Arial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Related Technical Instruction</a:t>
            </a:r>
            <a:endParaRPr lang="en-US" sz="1800" dirty="0">
              <a:solidFill>
                <a:schemeClr val="tx1"/>
              </a:solidFill>
              <a:latin typeface="Montserrat Medium"/>
              <a:cs typeface="Arial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On-the-Job Training/On-the-Job Learning </a:t>
            </a:r>
            <a:endParaRPr lang="en-US" sz="1800" dirty="0">
              <a:solidFill>
                <a:schemeClr val="tx1"/>
              </a:solidFill>
              <a:latin typeface="Montserrat Medium"/>
              <a:cs typeface="Arial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Graduated Wages Scale 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</a:rPr>
              <a:t>Certificate of Completion</a:t>
            </a:r>
            <a:endParaRPr lang="en-US" sz="1800" dirty="0">
              <a:solidFill>
                <a:schemeClr val="tx1"/>
              </a:solidFill>
              <a:latin typeface="Montserrat Medium"/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842BC0-BE6D-4262-B329-880084229D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55945" y="1672488"/>
            <a:ext cx="5183187" cy="671150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indent="0" algn="ctr">
              <a:buNone/>
            </a:pPr>
            <a:r>
              <a:rPr lang="en-US" sz="2600" dirty="0"/>
              <a:t>Business Speak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68CD19-8E8D-1AB5-1ED3-D45D1409F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70035" y="2343638"/>
            <a:ext cx="4705120" cy="0"/>
          </a:xfrm>
          <a:prstGeom prst="line">
            <a:avLst/>
          </a:prstGeom>
          <a:ln w="28575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0460D7-3903-409D-BAD4-A9C2D0799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35" y="2496415"/>
            <a:ext cx="5411637" cy="38239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Recruitment and Interviewing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Job Descriptions/Position Responsibilities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Internal/External Training, Education, or On-boarding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Mentoring/Supervision of Work, Performance Reviews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Merit-Based Increases, Performance Increases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Position/Title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E03480-E9F2-21FF-47FA-7AAF34B60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A8281-C29C-D96B-9A17-BD5EF786A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447034-3AB6-DF93-C603-6C2E1F578174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04258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A86B-7E19-2A1B-B7CA-05F1192504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243" y="3857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Spotlight: New Mexico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6A3D-1A95-5ECB-94C9-6B03169F0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7" y="1720119"/>
            <a:ext cx="7225385" cy="4090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</a:rPr>
              <a:t>Attending regular local workforce board meetings in a coordinated way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</a:rPr>
              <a:t>Using an MOU addendum strategy to make mutual partnership responsibilities clearer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</a:rPr>
              <a:t>IET Institute: work teams that include workforce partners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</a:rPr>
              <a:t>Workforce partners will be crucial for the introductions to employers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BB14DD-CB09-8F3F-E397-BB6E6F3F1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24900-9BE4-6B5D-D446-119E9E83A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8B3AD-04CF-D72B-F9FF-D94BCF87D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310" y="2489528"/>
            <a:ext cx="3971260" cy="264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743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12" y="1887877"/>
            <a:ext cx="6930016" cy="3899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 sz="26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Registered Apprenticeship and Pre-Apprenticeship</a:t>
            </a:r>
            <a:endParaRPr lang="en-US" sz="26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IET and Pre-Apprenticeship Alignment</a:t>
            </a:r>
            <a:endParaRPr lang="en-US" sz="26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Engagement Strategies</a:t>
            </a:r>
            <a:endParaRPr lang="en-US" sz="26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Questions and Discussion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600" dirty="0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090" y="1805707"/>
            <a:ext cx="3015043" cy="3004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033FF-C6F1-90C9-4E59-85031C584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BF7C2-2C65-B6EA-5374-B19808C28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6A3D-1A95-5ECB-94C9-6B03169F0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13" y="1668534"/>
            <a:ext cx="6671814" cy="44568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latin typeface="Montserrat Medium"/>
                <a:hlinkClick r:id="rId3"/>
              </a:rPr>
              <a:t>Safal Center of Excellence</a:t>
            </a:r>
            <a:endParaRPr lang="en-US" sz="2000" dirty="0">
              <a:latin typeface="Montserrat Medium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latin typeface="Montserrat Medium"/>
                <a:hlinkClick r:id="rId4"/>
              </a:rPr>
              <a:t>Apprenticeship Professionals Learning Network</a:t>
            </a:r>
            <a:endParaRPr lang="en-US" sz="2000" dirty="0">
              <a:latin typeface="Montserrat Medium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latin typeface="Montserrat Medium"/>
                <a:hlinkClick r:id="rId5"/>
              </a:rPr>
              <a:t>Getting Started with Pre-Apprenticeship Partnerships</a:t>
            </a:r>
            <a:endParaRPr lang="en-US" sz="2000" dirty="0">
              <a:latin typeface="Montserrat Medium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latin typeface="Montserrat Medium"/>
                <a:hlinkClick r:id="rId6"/>
              </a:rPr>
              <a:t>Building Partnerships and Collaborations with Workforce and Education System</a:t>
            </a:r>
            <a:endParaRPr lang="en-US" sz="2000" dirty="0">
              <a:latin typeface="Montserrat Medium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latin typeface="Montserrat Medium"/>
                <a:hlinkClick r:id="rId7"/>
              </a:rPr>
              <a:t>Integrated Education and Training Design Toolkit</a:t>
            </a:r>
            <a:endParaRPr lang="en-US" sz="2000" dirty="0">
              <a:latin typeface="Montserrat Medium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dirty="0">
                <a:latin typeface="Montserrat Medium"/>
                <a:hlinkClick r:id="rId8"/>
              </a:rPr>
              <a:t>Pre-Apprenticeship: Pathways for Women into High Wage Careers</a:t>
            </a:r>
            <a:endParaRPr lang="en-US" sz="20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DA86B-7E19-2A1B-B7CA-05F1192504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243" y="3857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Resources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A4906-4B08-A505-6D53-ABA3FFDD2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8163" y="2486024"/>
            <a:ext cx="3632580" cy="24240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CF7AA2-0878-93A9-156B-DB0832530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4F4F7-34EE-B4F8-054B-74FB6BF5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19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32D1F8-F9B6-180C-78A3-5C4466A9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49288-385B-E944-A303-1BFF60CA1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99" y="559490"/>
            <a:ext cx="11086562" cy="981300"/>
          </a:xfrm>
        </p:spPr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5" name="Google Shape;213;p30">
            <a:extLst>
              <a:ext uri="{FF2B5EF4-FFF2-40B4-BE49-F238E27FC236}">
                <a16:creationId xmlns:a16="http://schemas.microsoft.com/office/drawing/2014/main" id="{00B26C8F-24B5-CA67-67CF-02671821B4E6}"/>
              </a:ext>
            </a:extLst>
          </p:cNvPr>
          <p:cNvSpPr txBox="1">
            <a:spLocks/>
          </p:cNvSpPr>
          <p:nvPr/>
        </p:nvSpPr>
        <p:spPr>
          <a:xfrm>
            <a:off x="779145" y="1903714"/>
            <a:ext cx="5800725" cy="3744912"/>
          </a:xfrm>
          <a:prstGeom prst="rect">
            <a:avLst/>
          </a:prstGeom>
          <a:ln w="9525"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Receive</a:t>
            </a:r>
            <a:r>
              <a:rPr lang="en-US" sz="2800" dirty="0">
                <a:latin typeface="Montserrat Medium" panose="00000600000000000000" pitchFamily="2" charset="0"/>
              </a:rPr>
              <a:t> no-cost expert TA, 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materials, and assistance</a:t>
            </a:r>
          </a:p>
          <a:p>
            <a:pPr marL="608965" indent="-42291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Network </a:t>
            </a:r>
            <a:r>
              <a:rPr lang="en-US" sz="2800" dirty="0">
                <a:latin typeface="Montserrat Medium" panose="00000600000000000000" pitchFamily="2" charset="0"/>
              </a:rPr>
              <a:t>with potential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partners nationwide</a:t>
            </a:r>
          </a:p>
          <a:p>
            <a:pPr marL="608965" indent="-42291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Be </a:t>
            </a:r>
            <a:r>
              <a:rPr lang="en-US" sz="2800" dirty="0">
                <a:latin typeface="Montserrat Medium" panose="00000600000000000000" pitchFamily="2" charset="0"/>
              </a:rPr>
              <a:t>nationally recognized for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your work</a:t>
            </a:r>
            <a:endParaRPr lang="en-US" sz="2800" dirty="0">
              <a:latin typeface="Montserrat Medium" panose="000006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4967" y="1794207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A7A7F-5AC4-0901-6398-347FD24974E4}"/>
              </a:ext>
            </a:extLst>
          </p:cNvPr>
          <p:cNvSpPr txBox="1"/>
          <p:nvPr/>
        </p:nvSpPr>
        <p:spPr>
          <a:xfrm>
            <a:off x="7804967" y="2073448"/>
            <a:ext cx="3223260" cy="702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Montserrat Medium" panose="00000600000000000000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 an Apprenticeship Partner Form</a:t>
            </a:r>
            <a:endParaRPr lang="en-US" sz="1800" b="1" dirty="0">
              <a:solidFill>
                <a:schemeClr val="bg1"/>
              </a:solidFill>
              <a:latin typeface="Montserrat Medium" panose="00000600000000000000" pitchFamily="2" charset="0"/>
              <a:cs typeface="Segoe UI" panose="020B0502040204020203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3" descr="Qr code for Partner Form. Same link provided above.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71D4DA-3ED4-04B3-A276-FC37A8DF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835CF-4763-F7C4-EDF1-9D7985E0F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dirty="0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information, visit: dolcoe.safalapps.com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647BFC-4FA8-02B1-5616-37E05269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itle 1" descr="THANK YOU FOR JOINING US&#10;">
            <a:extLst>
              <a:ext uri="{FF2B5EF4-FFF2-40B4-BE49-F238E27FC236}">
                <a16:creationId xmlns:a16="http://schemas.microsoft.com/office/drawing/2014/main" id="{62CFD100-B4A0-10EF-A6C7-2895FDDEBCC3}"/>
              </a:ext>
            </a:extLst>
          </p:cNvPr>
          <p:cNvSpPr txBox="1">
            <a:spLocks/>
          </p:cNvSpPr>
          <p:nvPr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15E"/>
                </a:solidFill>
              </a:rPr>
              <a:t>THANK YOU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1. Center of Excellence Overview</a:t>
            </a:r>
          </a:p>
        </p:txBody>
      </p:sp>
      <p:pic>
        <p:nvPicPr>
          <p:cNvPr id="5" name="Picture 3" descr="U.S. Department of Labor seal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863499" cy="30103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600" dirty="0">
                <a:solidFill>
                  <a:schemeClr val="tx1"/>
                </a:solidFill>
              </a:rPr>
              <a:t>; </a:t>
            </a:r>
            <a:r>
              <a:rPr lang="en-US" sz="2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br>
              <a:rPr lang="en-US" sz="2600" dirty="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 sz="2600" dirty="0"/>
          </a:p>
        </p:txBody>
      </p:sp>
      <p:pic>
        <p:nvPicPr>
          <p:cNvPr id="8" name="Picture 7" descr="five Logos including workforce development professionals, coalition on adult basic education, national disability institute, wireless infrastructure association, and fastport.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348" y="3429000"/>
            <a:ext cx="3099645" cy="2227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925A87-E3FF-BFDB-069E-3EF9F39B9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D5BA1-400C-5921-DCB2-7C1CFF969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2. Center of Excellence Overview</a:t>
            </a:r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34533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26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2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 sz="2200" dirty="0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2200" dirty="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 sz="220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AE17B2-D6F7-C746-7994-D54C58142329}"/>
              </a:ext>
            </a:extLst>
          </p:cNvPr>
          <p:cNvSpPr txBox="1">
            <a:spLocks/>
          </p:cNvSpPr>
          <p:nvPr/>
        </p:nvSpPr>
        <p:spPr>
          <a:xfrm>
            <a:off x="8135830" y="2409998"/>
            <a:ext cx="3565853" cy="31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563C1"/>
                </a:solidFill>
                <a:hlinkClick r:id="rId4" tooltip="https://dolcoe.safalapps.com/resources/resourcesandtools"/>
              </a:rPr>
              <a:t>DOL CoE Resource and Tools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026" name="Picture 2" descr="QR code for Center of Excellence Website. Link provided above. 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72" y="2931516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9759" y="5522212"/>
            <a:ext cx="3534021" cy="315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563C1"/>
                </a:solidFill>
                <a:hlinkClick r:id="rId6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1800" dirty="0">
                <a:solidFill>
                  <a:schemeClr val="accent1"/>
                </a:solidFill>
                <a:hlinkClick r:id="rId6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25A87-E3FF-BFDB-069E-3EF9F39B9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D5BA1-400C-5921-DCB2-7C1CFF969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7855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3D2F-4DA3-0EA8-977B-57BF02A9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08996"/>
            <a:ext cx="10515600" cy="1325563"/>
          </a:xfrm>
        </p:spPr>
        <p:txBody>
          <a:bodyPr/>
          <a:lstStyle/>
          <a:p>
            <a:r>
              <a:rPr lang="en-US" dirty="0">
                <a:latin typeface="Montserrat"/>
              </a:rPr>
              <a:t>Online Resources, On-Demand TA</a:t>
            </a:r>
            <a:endParaRPr lang="en-US" dirty="0"/>
          </a:p>
        </p:txBody>
      </p:sp>
      <p:pic>
        <p:nvPicPr>
          <p:cNvPr id="12" name="Picture 11" descr="Center of Excellence website homepage">
            <a:extLst>
              <a:ext uri="{FF2B5EF4-FFF2-40B4-BE49-F238E27FC236}">
                <a16:creationId xmlns:a16="http://schemas.microsoft.com/office/drawing/2014/main" id="{D5E6C9BF-FF7F-4A8F-3D20-7D5F56AE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9" y="1884770"/>
            <a:ext cx="4483738" cy="2690325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888B12-787B-0242-F78D-7BC2D99E1785}"/>
              </a:ext>
            </a:extLst>
          </p:cNvPr>
          <p:cNvSpPr txBox="1">
            <a:spLocks/>
          </p:cNvSpPr>
          <p:nvPr/>
        </p:nvSpPr>
        <p:spPr>
          <a:xfrm>
            <a:off x="593431" y="5199428"/>
            <a:ext cx="3565853" cy="31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563C1"/>
                </a:solidFill>
                <a:hlinkClick r:id="rId4" tooltip="https://dolcoe.safalapps.com/resources/resourcesandtools"/>
              </a:rPr>
              <a:t>DOL CoE Resource and Tools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47CBC-A094-A1B6-C7BF-804124D99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2474" y="1645920"/>
            <a:ext cx="4794178" cy="40965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Content Placeholder 8" descr="QR code for Registered Apprenticeship Partner Profile Questionnaire. Link provided above. ">
            <a:extLst>
              <a:ext uri="{FF2B5EF4-FFF2-40B4-BE49-F238E27FC236}">
                <a16:creationId xmlns:a16="http://schemas.microsoft.com/office/drawing/2014/main" id="{0C532F49-F992-1037-D4D2-E0A30DAB9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474" y="1734559"/>
            <a:ext cx="4642375" cy="104044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latin typeface="Montserrat Medium" panose="00000600000000000000" pitchFamily="2" charset="0"/>
                <a:cs typeface="Arial" panose="020B0604020202020204" pitchFamily="34" charset="0"/>
                <a:hlinkClick r:id="rId5" tooltip="https://dolcoe.safalapps.com/sites/default/files/2022-11/Partnership%20Questionnaire.pdf"/>
              </a:rPr>
              <a:t>Registered Apprenticeship Partner Profile Questionnaire </a:t>
            </a:r>
            <a:endParaRPr lang="en-US" sz="2400" b="1" dirty="0"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CE91DD-3CD0-0E5F-1BEE-9960A2096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26" y="3002095"/>
            <a:ext cx="2737761" cy="157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6ACD3-5751-C9BA-CCAF-AA727646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0591" y="3813047"/>
            <a:ext cx="1693025" cy="1702293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QR code for registered apprenticeship partner profile questionnaire. Same link provided above. ">
            <a:extLst>
              <a:ext uri="{FF2B5EF4-FFF2-40B4-BE49-F238E27FC236}">
                <a16:creationId xmlns:a16="http://schemas.microsoft.com/office/drawing/2014/main" id="{9DB89EC1-7D79-7378-E8C7-58A78A294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100" y="3870139"/>
            <a:ext cx="1520726" cy="1585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85D446-B870-86E9-9531-1E35E7FAA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55998-6070-F4D5-DB23-76EA7DC6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C045-D57B-1A88-656D-4BA90BCEF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0390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1173-E144-72E2-FC94-46317CDF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1. Polling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CB7E21-9B9B-FD6C-A9E1-03A2FC2A2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401175" cy="1603375"/>
          </a:xfrm>
        </p:spPr>
        <p:txBody>
          <a:bodyPr>
            <a:normAutofit/>
          </a:bodyPr>
          <a:lstStyle/>
          <a:p>
            <a:pPr fontAlgn="base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  <a:cs typeface="Segoe UI"/>
              </a:rPr>
              <a:t>How would you rate your knowledge of knowledge of Registered Apprenticeship?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B783ED-DF09-70E2-58CD-C357E54BA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00B91-97A9-86AC-FFD2-F1C11EEF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45687D-8B68-0527-26CB-1E408ED5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2746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Montserrat"/>
              </a:rPr>
              <a:t>Registered Apprenticeship and Pre-Apprenticeship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1B9AD0-1B83-27EC-9EB9-CD95CD26E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C087F-8A76-42EE-7388-C39040CE2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2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5DE65-1F0F-4BFC-9B33-93F3F1DF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62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What is Apprenticeship?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4AA488-6015-9233-448A-D70DF7B4A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576" y="2737792"/>
            <a:ext cx="3259187" cy="2101303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Segoe UI"/>
              </a:rPr>
              <a:t>A Proven Workforce Solution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061EAD-543B-5B5E-AC07-D6B733462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136" y="2378899"/>
            <a:ext cx="5676110" cy="2819091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Registered Apprenticeship is an </a:t>
            </a:r>
            <a:r>
              <a:rPr lang="en-US" sz="2600" b="1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industry-driven, high-quality</a:t>
            </a:r>
            <a:r>
              <a:rPr lang="en-US" sz="2600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career pathway enabling employers to </a:t>
            </a:r>
            <a:r>
              <a:rPr lang="en-US" sz="2600" b="1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develop new hires</a:t>
            </a:r>
            <a:r>
              <a:rPr lang="en-US" sz="2600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and </a:t>
            </a:r>
            <a:r>
              <a:rPr lang="en-US" sz="2600" b="1" dirty="0">
                <a:solidFill>
                  <a:srgbClr val="00015E"/>
                </a:solidFill>
                <a:latin typeface="Montserrat" panose="00000500000000000000" pitchFamily="2" charset="0"/>
                <a:cs typeface="Segoe UI"/>
              </a:rPr>
              <a:t>upskill current workers </a:t>
            </a:r>
            <a:r>
              <a:rPr lang="en-US" sz="26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for critical occupations. </a:t>
            </a:r>
            <a:endParaRPr lang="en-US" sz="2600" dirty="0">
              <a:solidFill>
                <a:schemeClr val="tx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77CF3-8B98-472E-93F2-87731AFC9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0320" y="2318372"/>
            <a:ext cx="72571" cy="2940147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0290D8-D153-5BBD-6452-84DA343A8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110" y="6073796"/>
            <a:ext cx="1453351" cy="64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B9F3B-B9BC-9D87-8FC7-BBEAE350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810" y="6176963"/>
            <a:ext cx="1061949" cy="40098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3C70FAA-D154-44D8-BBFD-E8126E5B4974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328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2huxgrf2956hqiso4ro1p42gqzj7wz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052c00-aba3-4f99-a29a-03f5a1645f35">
      <Terms xmlns="http://schemas.microsoft.com/office/infopath/2007/PartnerControls"/>
    </lcf76f155ced4ddcb4097134ff3c332f>
    <ContentOwners xmlns="1a052c00-aba3-4f99-a29a-03f5a1645f35">
      <UserInfo>
        <DisplayName/>
        <AccountId xsi:nil="true"/>
        <AccountType/>
      </UserInfo>
    </ContentOwners>
    <TEAMSMeeting xmlns="1a052c00-aba3-4f99-a29a-03f5a1645f35">
      <Url xsi:nil="true"/>
      <Description xsi:nil="true"/>
    </TEAMSMeeting>
    <TypeofMtg_x002e_ xmlns="1a052c00-aba3-4f99-a29a-03f5a1645f35">
      <Value>N/A</Value>
    </TypeofMtg_x002e_>
    <Platform xmlns="1a052c00-aba3-4f99-a29a-03f5a1645f35">
      <Value>N/A</Value>
    </Platform>
    <Correspondence xmlns="1a052c00-aba3-4f99-a29a-03f5a1645f35" xsi:nil="true"/>
    <Notes xmlns="1a052c00-aba3-4f99-a29a-03f5a1645f35" xsi:nil="true"/>
    <Project xmlns="1a052c00-aba3-4f99-a29a-03f5a1645f35" xsi:nil="true"/>
    <CompletionRequest xmlns="1a052c00-aba3-4f99-a29a-03f5a1645f35" xsi:nil="true"/>
    <Outcome_x002f_Actionitem xmlns="1a052c00-aba3-4f99-a29a-03f5a1645f35" xsi:nil="true"/>
    <Reporter xmlns="1a052c00-aba3-4f99-a29a-03f5a1645f35">
      <UserInfo>
        <DisplayName/>
        <AccountId xsi:nil="true"/>
        <AccountType/>
      </UserInfo>
    </Report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D65D528D6EFD4AA91FE248FF65E0EC" ma:contentTypeVersion="20" ma:contentTypeDescription="Create a new document." ma:contentTypeScope="" ma:versionID="62b9e1ac6b5c237a449dc41b2f94fb64">
  <xsd:schema xmlns:xsd="http://www.w3.org/2001/XMLSchema" xmlns:xs="http://www.w3.org/2001/XMLSchema" xmlns:p="http://schemas.microsoft.com/office/2006/metadata/properties" xmlns:ns2="1a052c00-aba3-4f99-a29a-03f5a1645f35" targetNamespace="http://schemas.microsoft.com/office/2006/metadata/properties" ma:root="true" ma:fieldsID="cccaa8cbf439b9d84807d971d9c1758d" ns2:_="">
    <xsd:import namespace="1a052c00-aba3-4f99-a29a-03f5a1645f35"/>
    <xsd:element name="properties">
      <xsd:complexType>
        <xsd:sequence>
          <xsd:element name="documentManagement">
            <xsd:complexType>
              <xsd:all>
                <xsd:element ref="ns2:Reporter" minOccurs="0"/>
                <xsd:element ref="ns2:ContentOwners" minOccurs="0"/>
                <xsd:element ref="ns2:Project" minOccurs="0"/>
                <xsd:element ref="ns2:Platform" minOccurs="0"/>
                <xsd:element ref="ns2:Correspondence" minOccurs="0"/>
                <xsd:element ref="ns2:TypeofMtg_x002e_" minOccurs="0"/>
                <xsd:element ref="ns2:Outcome_x002f_Actionitem" minOccurs="0"/>
                <xsd:element ref="ns2:TEAMSMeeting" minOccurs="0"/>
                <xsd:element ref="ns2:Notes" minOccurs="0"/>
                <xsd:element ref="ns2:CompletionRequest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52c00-aba3-4f99-a29a-03f5a1645f35" elementFormDefault="qualified">
    <xsd:import namespace="http://schemas.microsoft.com/office/2006/documentManagement/types"/>
    <xsd:import namespace="http://schemas.microsoft.com/office/infopath/2007/PartnerControls"/>
    <xsd:element name="Reporter" ma:index="8" nillable="true" ma:displayName="Reporter" ma:format="Dropdown" ma:list="UserInfo" ma:SharePointGroup="0" ma:internalName="Reporter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Owners" ma:index="9" nillable="true" ma:displayName="Content Owners" ma:format="Dropdown" ma:list="UserInfo" ma:SharePointGroup="0" ma:internalName="ContentOwn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" ma:index="10" nillable="true" ma:displayName="Project" ma:format="Dropdown" ma:internalName="Project">
      <xsd:simpleType>
        <xsd:restriction base="dms:Text">
          <xsd:maxLength value="255"/>
        </xsd:restriction>
      </xsd:simpleType>
    </xsd:element>
    <xsd:element name="Platform" ma:index="11" nillable="true" ma:displayName="Platform" ma:default="N/A" ma:format="Dropdown" ma:internalName="Platfo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Web"/>
                    <xsd:enumeration value="Excel"/>
                    <xsd:enumeration value="PowerPoint"/>
                    <xsd:enumeration value="PDF"/>
                    <xsd:enumeration value="Word"/>
                    <xsd:enumeration value="N/A"/>
                  </xsd:restriction>
                </xsd:simpleType>
              </xsd:element>
            </xsd:sequence>
          </xsd:extension>
        </xsd:complexContent>
      </xsd:complexType>
    </xsd:element>
    <xsd:element name="Correspondence" ma:index="12" nillable="true" ma:displayName="Correspondence" ma:format="Dropdown" ma:internalName="Correspondence">
      <xsd:simpleType>
        <xsd:restriction base="dms:Choice">
          <xsd:enumeration value="MEETING"/>
          <xsd:enumeration value="EMAIL"/>
          <xsd:enumeration value="Teams Chat"/>
        </xsd:restriction>
      </xsd:simpleType>
    </xsd:element>
    <xsd:element name="TypeofMtg_x002e_" ma:index="13" nillable="true" ma:displayName="Type of Mtg." ma:default="N/A" ma:format="Dropdown" ma:internalName="TypeofMtg_x002e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tro/Tour Product"/>
                    <xsd:enumeration value="Review Test Results"/>
                    <xsd:enumeration value="Doc Review"/>
                    <xsd:enumeration value="Tools Training"/>
                    <xsd:enumeration value="N/A"/>
                  </xsd:restriction>
                </xsd:simpleType>
              </xsd:element>
            </xsd:sequence>
          </xsd:extension>
        </xsd:complexContent>
      </xsd:complexType>
    </xsd:element>
    <xsd:element name="Outcome_x002f_Actionitem" ma:index="14" nillable="true" ma:displayName="Outcome/Action item" ma:format="Dropdown" ma:internalName="Outcome_x002f_Actioni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st and Deliver Results"/>
                    <xsd:enumeration value="Concluded"/>
                    <xsd:enumeration value="Review Testing Report"/>
                    <xsd:enumeration value="Remediate Doc"/>
                    <xsd:enumeration value="Comment/Review Doc"/>
                    <xsd:enumeration value="Meeting Set"/>
                    <xsd:enumeration value="In Progress"/>
                    <xsd:enumeration value="Awaiting Feedback"/>
                  </xsd:restriction>
                </xsd:simpleType>
              </xsd:element>
            </xsd:sequence>
          </xsd:extension>
        </xsd:complexContent>
      </xsd:complexType>
    </xsd:element>
    <xsd:element name="TEAMSMeeting" ma:index="15" nillable="true" ma:displayName="TEAMS Meeting" ma:format="Hyperlink" ma:internalName="TEAMSMeet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otes" ma:index="16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CompletionRequest" ma:index="17" nillable="true" ma:displayName="Completion Request" ma:format="DateOnly" ma:internalName="CompletionRequest">
      <xsd:simpleType>
        <xsd:restriction base="dms:DateTime"/>
      </xsd:simple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73452F-5C8F-425C-B03A-6F781C54F726}">
  <ds:schemaRefs>
    <ds:schemaRef ds:uri="http://schemas.microsoft.com/office/2006/documentManagement/types"/>
    <ds:schemaRef ds:uri="1a052c00-aba3-4f99-a29a-03f5a1645f35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7CB538D-F223-4CE5-84A6-B5FC16917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052c00-aba3-4f99-a29a-03f5a1645f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1298</Words>
  <Application>Microsoft Office PowerPoint</Application>
  <PresentationFormat>Widescreen</PresentationFormat>
  <Paragraphs>222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Arial,Sans-Serif</vt:lpstr>
      <vt:lpstr>Calibri</vt:lpstr>
      <vt:lpstr>Franklin Gothic Book</vt:lpstr>
      <vt:lpstr>Montserrat</vt:lpstr>
      <vt:lpstr>Montserrat Medium</vt:lpstr>
      <vt:lpstr>Montserrat SemiBold</vt:lpstr>
      <vt:lpstr>Söhne</vt:lpstr>
      <vt:lpstr>Wingdings</vt:lpstr>
      <vt:lpstr>Wingdings 2</vt:lpstr>
      <vt:lpstr>Office Theme</vt:lpstr>
      <vt:lpstr>Unlocking Registered Apprenticeship and  Pre-Apprenticeship Opportunities Grow Your Program with Employer Engagement</vt:lpstr>
      <vt:lpstr>Presenters</vt:lpstr>
      <vt:lpstr>Welcome and Agenda</vt:lpstr>
      <vt:lpstr>1. Center of Excellence Overview</vt:lpstr>
      <vt:lpstr>2. Center of Excellence Overview</vt:lpstr>
      <vt:lpstr>Online Resources, On-Demand TA</vt:lpstr>
      <vt:lpstr>1. Polling </vt:lpstr>
      <vt:lpstr>Registered Apprenticeship and Pre-Apprenticeship</vt:lpstr>
      <vt:lpstr>What is Apprenticeship?</vt:lpstr>
      <vt:lpstr>Five Core Components</vt:lpstr>
      <vt:lpstr>Spans all Sectors</vt:lpstr>
      <vt:lpstr>Benefits of Registered Apprenticeship </vt:lpstr>
      <vt:lpstr>What is Pre-Apprenticeship? </vt:lpstr>
      <vt:lpstr>Quality Framework for Pre-Apprenticeship Programs</vt:lpstr>
      <vt:lpstr>Strategy to Drive Equity</vt:lpstr>
      <vt:lpstr>Aligning IET to Pre-Apprenticeship</vt:lpstr>
      <vt:lpstr>Integrated Education and Training (IET)</vt:lpstr>
      <vt:lpstr>Three Components of Integrated Education and Training (IET)</vt:lpstr>
      <vt:lpstr>3 Guiding Principles for Pre-Apprenticeship IET Program Design</vt:lpstr>
      <vt:lpstr>Design and Plan: RA Entry Requirements, Qualifications</vt:lpstr>
      <vt:lpstr>Design and Plan: Partnering for Enrollment and Services</vt:lpstr>
      <vt:lpstr>Bridging the Classroom to Careers through Apprenticeship</vt:lpstr>
      <vt:lpstr>Employer Engagement: Expanding Opportunities</vt:lpstr>
      <vt:lpstr>RA Knowledge Surveys</vt:lpstr>
      <vt:lpstr>2. Polling</vt:lpstr>
      <vt:lpstr>Starting Point</vt:lpstr>
      <vt:lpstr>Engaging Local Workforce Board </vt:lpstr>
      <vt:lpstr>How to Engage Employers</vt:lpstr>
      <vt:lpstr>Spotlight: New Mexico</vt:lpstr>
      <vt:lpstr>Resources</vt:lpstr>
      <vt:lpstr>Questions and Discussion</vt:lpstr>
      <vt:lpstr>Contact Us, Become a Partner</vt:lpstr>
      <vt:lpstr>Email us your questions at RA_COE@SafalPartners.com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Unlocking Registered Apprenticeship and Pre-Apprenticeship Opportunities</dc:title>
  <dc:creator>Nicole Klues</dc:creator>
  <cp:keywords>education, adult education, workforce, apprenticeship</cp:keywords>
  <cp:lastModifiedBy>Colleen Beck</cp:lastModifiedBy>
  <cp:revision>3</cp:revision>
  <dcterms:created xsi:type="dcterms:W3CDTF">2022-12-02T14:40:35Z</dcterms:created>
  <dcterms:modified xsi:type="dcterms:W3CDTF">2024-05-17T14:41:10Z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