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48" r:id="rId5"/>
  </p:sldMasterIdLst>
  <p:notesMasterIdLst>
    <p:notesMasterId r:id="rId32"/>
  </p:notesMasterIdLst>
  <p:sldIdLst>
    <p:sldId id="256" r:id="rId6"/>
    <p:sldId id="264" r:id="rId7"/>
    <p:sldId id="1709" r:id="rId8"/>
    <p:sldId id="1779" r:id="rId9"/>
    <p:sldId id="1792" r:id="rId10"/>
    <p:sldId id="1738" r:id="rId11"/>
    <p:sldId id="1759" r:id="rId12"/>
    <p:sldId id="1760" r:id="rId13"/>
    <p:sldId id="1777" r:id="rId14"/>
    <p:sldId id="1741" r:id="rId15"/>
    <p:sldId id="1744" r:id="rId16"/>
    <p:sldId id="1794" r:id="rId17"/>
    <p:sldId id="1793" r:id="rId18"/>
    <p:sldId id="1771" r:id="rId19"/>
    <p:sldId id="1772" r:id="rId20"/>
    <p:sldId id="1774" r:id="rId21"/>
    <p:sldId id="1749" r:id="rId22"/>
    <p:sldId id="1757" r:id="rId23"/>
    <p:sldId id="1795" r:id="rId24"/>
    <p:sldId id="1775" r:id="rId25"/>
    <p:sldId id="270" r:id="rId26"/>
    <p:sldId id="1751" r:id="rId27"/>
    <p:sldId id="277" r:id="rId28"/>
    <p:sldId id="258" r:id="rId29"/>
    <p:sldId id="1778"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F6E05-03EF-EB0A-4256-B19ED372BE0E}" name="Joseph Hanna" initials="JH" userId="S::Joseph.Hanna@safalpartners.com::d91b82ed-48e2-4fae-b47c-be212bed4b88" providerId="AD"/>
  <p188:author id="{9488F434-6523-76ED-5119-E7BEB2007D39}" name="Haylie Schuster" initials="HS" userId="S::Haylie.Schuster@safalpartners.com::2d43d25b-5453-4c71-bb4f-021108d57edd" providerId="AD"/>
  <p188:author id="{B559C752-2525-71CB-7807-7B9AB669AB9E}" name="Clare Vanderpool" initials="CV" userId="S::clare.vanderpool@safalpartners.com::e960daf4-3a69-4cc2-9c12-e5ed686c0160" providerId="AD"/>
  <p188:author id="{63BD3C5F-7073-89E2-6C55-7653798B8C91}" name="Joseph Hanna" initials="JH" userId="S::joseph.hanna@safalpartners.com::d91b82ed-48e2-4fae-b47c-be212bed4b88" providerId="AD"/>
  <p188:author id="{E0384261-A7B9-3D92-DC1F-F1AAC0DFB7E5}" name="Lisa Rice" initials="" userId="S::lisa.rice@safalpartners.com::da68d56e-ad6c-437e-8950-9d35568b768d"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8EFB5DAC-A58A-C8BB-9230-719DF9C8996E}" name="Haylie Schuster" initials="HS" userId="S::haylie.schuster@safalpartners.com::2d43d25b-5453-4c71-bb4f-021108d57edd"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240231DE-3EFA-53BD-D1E8-5116182198A2}" name="Lisa Rice" initials="LR" userId="93014a320e154e19" providerId="Windows Live"/>
  <p188:author id="{99D8F1DF-9179-D62F-B323-FB64596310B0}" name="Jennifer Cowns" initials="JC" userId="S::jennifer.cowns@safalpartners.com::c8959f4d-51a8-4bd9-b274-b156c9774b25"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AAB1C"/>
    <a:srgbClr val="007376"/>
    <a:srgbClr val="009296"/>
    <a:srgbClr val="26FFE0"/>
    <a:srgbClr val="00015E"/>
    <a:srgbClr val="04A9F4"/>
    <a:srgbClr val="D4B2E4"/>
    <a:srgbClr val="FFC0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8ED78-4D40-4A57-9C2E-2FA6DC71557D}" v="60" dt="2024-05-17T15:40:06.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8" autoAdjust="0"/>
    <p:restoredTop sz="86371" autoAdjust="0"/>
  </p:normalViewPr>
  <p:slideViewPr>
    <p:cSldViewPr snapToGrid="0">
      <p:cViewPr varScale="1">
        <p:scale>
          <a:sx n="79" d="100"/>
          <a:sy n="79" d="100"/>
        </p:scale>
        <p:origin x="120" y="618"/>
      </p:cViewPr>
      <p:guideLst/>
    </p:cSldViewPr>
  </p:slideViewPr>
  <p:outlineViewPr>
    <p:cViewPr>
      <p:scale>
        <a:sx n="33" d="100"/>
        <a:sy n="33" d="100"/>
      </p:scale>
      <p:origin x="0" y="-103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E638ED78-4D40-4A57-9C2E-2FA6DC71557D}"/>
    <pc:docChg chg="custSel modSld">
      <pc:chgData name="Colleen Beck" userId="ba75c042-afab-452f-9300-eeb2d9ca8f1b" providerId="ADAL" clId="{E638ED78-4D40-4A57-9C2E-2FA6DC71557D}" dt="2024-05-17T15:40:04.110" v="556" actId="962"/>
      <pc:docMkLst>
        <pc:docMk/>
      </pc:docMkLst>
      <pc:sldChg chg="modNotesTx">
        <pc:chgData name="Colleen Beck" userId="ba75c042-afab-452f-9300-eeb2d9ca8f1b" providerId="ADAL" clId="{E638ED78-4D40-4A57-9C2E-2FA6DC71557D}" dt="2024-05-17T15:21:44.617" v="0" actId="20577"/>
        <pc:sldMkLst>
          <pc:docMk/>
          <pc:sldMk cId="86813938" sldId="256"/>
        </pc:sldMkLst>
      </pc:sldChg>
      <pc:sldChg chg="modSp">
        <pc:chgData name="Colleen Beck" userId="ba75c042-afab-452f-9300-eeb2d9ca8f1b" providerId="ADAL" clId="{E638ED78-4D40-4A57-9C2E-2FA6DC71557D}" dt="2024-05-17T15:36:10.125" v="549" actId="962"/>
        <pc:sldMkLst>
          <pc:docMk/>
          <pc:sldMk cId="774855622" sldId="258"/>
        </pc:sldMkLst>
        <pc:spChg chg="mod">
          <ac:chgData name="Colleen Beck" userId="ba75c042-afab-452f-9300-eeb2d9ca8f1b" providerId="ADAL" clId="{E638ED78-4D40-4A57-9C2E-2FA6DC71557D}" dt="2024-05-17T15:36:10.125" v="549" actId="962"/>
          <ac:spMkLst>
            <pc:docMk/>
            <pc:sldMk cId="774855622" sldId="258"/>
            <ac:spMk id="4" creationId="{3EBCDF60-0031-61E3-8A55-ADAC9B7A97EE}"/>
          </ac:spMkLst>
        </pc:spChg>
        <pc:spChg chg="mod">
          <ac:chgData name="Colleen Beck" userId="ba75c042-afab-452f-9300-eeb2d9ca8f1b" providerId="ADAL" clId="{E638ED78-4D40-4A57-9C2E-2FA6DC71557D}" dt="2024-05-17T15:35:47.452" v="543" actId="962"/>
          <ac:spMkLst>
            <pc:docMk/>
            <pc:sldMk cId="774855622" sldId="258"/>
            <ac:spMk id="9" creationId="{827523CC-F5D8-D5E9-BAFB-23F3D00B7D19}"/>
          </ac:spMkLst>
        </pc:spChg>
        <pc:spChg chg="mod">
          <ac:chgData name="Colleen Beck" userId="ba75c042-afab-452f-9300-eeb2d9ca8f1b" providerId="ADAL" clId="{E638ED78-4D40-4A57-9C2E-2FA6DC71557D}" dt="2024-05-17T15:36:01.633" v="547" actId="962"/>
          <ac:spMkLst>
            <pc:docMk/>
            <pc:sldMk cId="774855622" sldId="258"/>
            <ac:spMk id="10" creationId="{BFEF55D7-D632-7F99-997B-660DCAC284D7}"/>
          </ac:spMkLst>
        </pc:spChg>
      </pc:sldChg>
      <pc:sldChg chg="modSp">
        <pc:chgData name="Colleen Beck" userId="ba75c042-afab-452f-9300-eeb2d9ca8f1b" providerId="ADAL" clId="{E638ED78-4D40-4A57-9C2E-2FA6DC71557D}" dt="2024-05-17T15:40:04.110" v="556" actId="962"/>
        <pc:sldMkLst>
          <pc:docMk/>
          <pc:sldMk cId="4127786770" sldId="259"/>
        </pc:sldMkLst>
        <pc:spChg chg="mod">
          <ac:chgData name="Colleen Beck" userId="ba75c042-afab-452f-9300-eeb2d9ca8f1b" providerId="ADAL" clId="{E638ED78-4D40-4A57-9C2E-2FA6DC71557D}" dt="2024-05-17T15:40:04.110" v="556" actId="962"/>
          <ac:spMkLst>
            <pc:docMk/>
            <pc:sldMk cId="4127786770" sldId="259"/>
            <ac:spMk id="5" creationId="{C65E0937-FBCC-252E-CB4F-A44DA115DE9A}"/>
          </ac:spMkLst>
        </pc:spChg>
      </pc:sldChg>
      <pc:sldChg chg="modSp modNotesTx">
        <pc:chgData name="Colleen Beck" userId="ba75c042-afab-452f-9300-eeb2d9ca8f1b" providerId="ADAL" clId="{E638ED78-4D40-4A57-9C2E-2FA6DC71557D}" dt="2024-05-17T15:22:30.097" v="7" actId="962"/>
        <pc:sldMkLst>
          <pc:docMk/>
          <pc:sldMk cId="1936139534" sldId="264"/>
        </pc:sldMkLst>
        <pc:spChg chg="mod">
          <ac:chgData name="Colleen Beck" userId="ba75c042-afab-452f-9300-eeb2d9ca8f1b" providerId="ADAL" clId="{E638ED78-4D40-4A57-9C2E-2FA6DC71557D}" dt="2024-05-17T15:22:30.097" v="7" actId="962"/>
          <ac:spMkLst>
            <pc:docMk/>
            <pc:sldMk cId="1936139534" sldId="264"/>
            <ac:spMk id="8" creationId="{6480D478-3829-A132-C690-085376DD43D1}"/>
          </ac:spMkLst>
        </pc:spChg>
        <pc:spChg chg="mod">
          <ac:chgData name="Colleen Beck" userId="ba75c042-afab-452f-9300-eeb2d9ca8f1b" providerId="ADAL" clId="{E638ED78-4D40-4A57-9C2E-2FA6DC71557D}" dt="2024-05-17T15:22:22.194" v="3" actId="962"/>
          <ac:spMkLst>
            <pc:docMk/>
            <pc:sldMk cId="1936139534" sldId="264"/>
            <ac:spMk id="23" creationId="{77EF8A1B-EF80-4723-BFD1-68A6BBD952DF}"/>
          </ac:spMkLst>
        </pc:spChg>
        <pc:spChg chg="mod">
          <ac:chgData name="Colleen Beck" userId="ba75c042-afab-452f-9300-eeb2d9ca8f1b" providerId="ADAL" clId="{E638ED78-4D40-4A57-9C2E-2FA6DC71557D}" dt="2024-05-17T15:22:26.605" v="5" actId="962"/>
          <ac:spMkLst>
            <pc:docMk/>
            <pc:sldMk cId="1936139534" sldId="264"/>
            <ac:spMk id="26" creationId="{FA7EFEFE-C425-1E92-D69E-482CB8EB8A35}"/>
          </ac:spMkLst>
        </pc:spChg>
      </pc:sldChg>
      <pc:sldChg chg="modNotesTx">
        <pc:chgData name="Colleen Beck" userId="ba75c042-afab-452f-9300-eeb2d9ca8f1b" providerId="ADAL" clId="{E638ED78-4D40-4A57-9C2E-2FA6DC71557D}" dt="2024-05-17T15:34:17.418" v="536" actId="20577"/>
        <pc:sldMkLst>
          <pc:docMk/>
          <pc:sldMk cId="176820074" sldId="270"/>
        </pc:sldMkLst>
      </pc:sldChg>
      <pc:sldChg chg="addSp delSp modSp mod modClrScheme chgLayout">
        <pc:chgData name="Colleen Beck" userId="ba75c042-afab-452f-9300-eeb2d9ca8f1b" providerId="ADAL" clId="{E638ED78-4D40-4A57-9C2E-2FA6DC71557D}" dt="2024-05-17T15:26:40.453" v="11"/>
        <pc:sldMkLst>
          <pc:docMk/>
          <pc:sldMk cId="3127064924" sldId="1744"/>
        </pc:sldMkLst>
        <pc:spChg chg="mod ord">
          <ac:chgData name="Colleen Beck" userId="ba75c042-afab-452f-9300-eeb2d9ca8f1b" providerId="ADAL" clId="{E638ED78-4D40-4A57-9C2E-2FA6DC71557D}" dt="2024-05-17T15:26:08.130" v="8" actId="700"/>
          <ac:spMkLst>
            <pc:docMk/>
            <pc:sldMk cId="3127064924" sldId="1744"/>
            <ac:spMk id="2" creationId="{768C2738-8D92-D030-1823-584E11063D3D}"/>
          </ac:spMkLst>
        </pc:spChg>
        <pc:spChg chg="add del mod ord">
          <ac:chgData name="Colleen Beck" userId="ba75c042-afab-452f-9300-eeb2d9ca8f1b" providerId="ADAL" clId="{E638ED78-4D40-4A57-9C2E-2FA6DC71557D}" dt="2024-05-17T15:26:12.359" v="9" actId="478"/>
          <ac:spMkLst>
            <pc:docMk/>
            <pc:sldMk cId="3127064924" sldId="1744"/>
            <ac:spMk id="3" creationId="{8CBC004C-45B7-1A54-9BBA-A512C3BF7BE7}"/>
          </ac:spMkLst>
        </pc:spChg>
        <pc:spChg chg="mod ord">
          <ac:chgData name="Colleen Beck" userId="ba75c042-afab-452f-9300-eeb2d9ca8f1b" providerId="ADAL" clId="{E638ED78-4D40-4A57-9C2E-2FA6DC71557D}" dt="2024-05-17T15:26:16.673" v="10" actId="14100"/>
          <ac:spMkLst>
            <pc:docMk/>
            <pc:sldMk cId="3127064924" sldId="1744"/>
            <ac:spMk id="4" creationId="{1FF7244C-C9E3-5BD3-B8AC-7E68AB218220}"/>
          </ac:spMkLst>
        </pc:spChg>
        <pc:spChg chg="add mod">
          <ac:chgData name="Colleen Beck" userId="ba75c042-afab-452f-9300-eeb2d9ca8f1b" providerId="ADAL" clId="{E638ED78-4D40-4A57-9C2E-2FA6DC71557D}" dt="2024-05-17T15:26:40.453" v="11"/>
          <ac:spMkLst>
            <pc:docMk/>
            <pc:sldMk cId="3127064924" sldId="1744"/>
            <ac:spMk id="5" creationId="{6AA6AE7B-38D6-39AF-3E36-C21CD5D7F2F4}"/>
          </ac:spMkLst>
        </pc:spChg>
      </pc:sldChg>
      <pc:sldChg chg="modNotesTx">
        <pc:chgData name="Colleen Beck" userId="ba75c042-afab-452f-9300-eeb2d9ca8f1b" providerId="ADAL" clId="{E638ED78-4D40-4A57-9C2E-2FA6DC71557D}" dt="2024-05-17T15:34:25.959" v="537" actId="20577"/>
        <pc:sldMkLst>
          <pc:docMk/>
          <pc:sldMk cId="2084711104" sldId="1751"/>
        </pc:sldMkLst>
      </pc:sldChg>
      <pc:sldChg chg="modSp mod">
        <pc:chgData name="Colleen Beck" userId="ba75c042-afab-452f-9300-eeb2d9ca8f1b" providerId="ADAL" clId="{E638ED78-4D40-4A57-9C2E-2FA6DC71557D}" dt="2024-05-17T15:32:05.037" v="519" actId="962"/>
        <pc:sldMkLst>
          <pc:docMk/>
          <pc:sldMk cId="1914313240" sldId="1771"/>
        </pc:sldMkLst>
        <pc:graphicFrameChg chg="mod">
          <ac:chgData name="Colleen Beck" userId="ba75c042-afab-452f-9300-eeb2d9ca8f1b" providerId="ADAL" clId="{E638ED78-4D40-4A57-9C2E-2FA6DC71557D}" dt="2024-05-17T15:32:05.037" v="519" actId="962"/>
          <ac:graphicFrameMkLst>
            <pc:docMk/>
            <pc:sldMk cId="1914313240" sldId="1771"/>
            <ac:graphicFrameMk id="4" creationId="{C83FFE48-0FE3-81DD-57D3-73F9E049AA6C}"/>
          </ac:graphicFrameMkLst>
        </pc:graphicFrameChg>
      </pc:sldChg>
      <pc:sldChg chg="modSp mod">
        <pc:chgData name="Colleen Beck" userId="ba75c042-afab-452f-9300-eeb2d9ca8f1b" providerId="ADAL" clId="{E638ED78-4D40-4A57-9C2E-2FA6DC71557D}" dt="2024-05-17T15:32:29.579" v="527" actId="962"/>
        <pc:sldMkLst>
          <pc:docMk/>
          <pc:sldMk cId="940097343" sldId="1772"/>
        </pc:sldMkLst>
        <pc:graphicFrameChg chg="mod">
          <ac:chgData name="Colleen Beck" userId="ba75c042-afab-452f-9300-eeb2d9ca8f1b" providerId="ADAL" clId="{E638ED78-4D40-4A57-9C2E-2FA6DC71557D}" dt="2024-05-17T15:32:29.579" v="527" actId="962"/>
          <ac:graphicFrameMkLst>
            <pc:docMk/>
            <pc:sldMk cId="940097343" sldId="1772"/>
            <ac:graphicFrameMk id="4" creationId="{04B8CE9E-01C7-E51C-3686-6F47C18EAAC2}"/>
          </ac:graphicFrameMkLst>
        </pc:graphicFrameChg>
      </pc:sldChg>
      <pc:sldChg chg="modSp mod">
        <pc:chgData name="Colleen Beck" userId="ba75c042-afab-452f-9300-eeb2d9ca8f1b" providerId="ADAL" clId="{E638ED78-4D40-4A57-9C2E-2FA6DC71557D}" dt="2024-05-17T15:32:52.707" v="533" actId="962"/>
        <pc:sldMkLst>
          <pc:docMk/>
          <pc:sldMk cId="2429374639" sldId="1774"/>
        </pc:sldMkLst>
        <pc:graphicFrameChg chg="mod">
          <ac:chgData name="Colleen Beck" userId="ba75c042-afab-452f-9300-eeb2d9ca8f1b" providerId="ADAL" clId="{E638ED78-4D40-4A57-9C2E-2FA6DC71557D}" dt="2024-05-17T15:32:52.707" v="533" actId="962"/>
          <ac:graphicFrameMkLst>
            <pc:docMk/>
            <pc:sldMk cId="2429374639" sldId="1774"/>
            <ac:graphicFrameMk id="4" creationId="{1DBC48DA-A133-0ABB-5066-D89BA8EB7D39}"/>
          </ac:graphicFrameMkLst>
        </pc:graphicFrameChg>
      </pc:sldChg>
      <pc:sldChg chg="modSp modNotesTx">
        <pc:chgData name="Colleen Beck" userId="ba75c042-afab-452f-9300-eeb2d9ca8f1b" providerId="ADAL" clId="{E638ED78-4D40-4A57-9C2E-2FA6DC71557D}" dt="2024-05-17T15:35:20.555" v="541" actId="962"/>
        <pc:sldMkLst>
          <pc:docMk/>
          <pc:sldMk cId="2677079849" sldId="1775"/>
        </pc:sldMkLst>
        <pc:spChg chg="mod">
          <ac:chgData name="Colleen Beck" userId="ba75c042-afab-452f-9300-eeb2d9ca8f1b" providerId="ADAL" clId="{E638ED78-4D40-4A57-9C2E-2FA6DC71557D}" dt="2024-05-17T15:35:20.555" v="541" actId="962"/>
          <ac:spMkLst>
            <pc:docMk/>
            <pc:sldMk cId="2677079849" sldId="1775"/>
            <ac:spMk id="11" creationId="{55C8F52A-001D-6AC5-9AFA-7A4E1CA91C85}"/>
          </ac:spMkLst>
        </pc:spChg>
      </pc:sldChg>
      <pc:sldChg chg="modSp">
        <pc:chgData name="Colleen Beck" userId="ba75c042-afab-452f-9300-eeb2d9ca8f1b" providerId="ADAL" clId="{E638ED78-4D40-4A57-9C2E-2FA6DC71557D}" dt="2024-05-17T15:38:58.999" v="554" actId="962"/>
        <pc:sldMkLst>
          <pc:docMk/>
          <pc:sldMk cId="2899663964" sldId="1778"/>
        </pc:sldMkLst>
        <pc:spChg chg="mod">
          <ac:chgData name="Colleen Beck" userId="ba75c042-afab-452f-9300-eeb2d9ca8f1b" providerId="ADAL" clId="{E638ED78-4D40-4A57-9C2E-2FA6DC71557D}" dt="2024-05-17T15:38:49.108" v="552" actId="962"/>
          <ac:spMkLst>
            <pc:docMk/>
            <pc:sldMk cId="2899663964" sldId="1778"/>
            <ac:spMk id="15" creationId="{20E7544B-1B5E-EEFD-7D9A-98162358169F}"/>
          </ac:spMkLst>
        </pc:spChg>
        <pc:spChg chg="mod">
          <ac:chgData name="Colleen Beck" userId="ba75c042-afab-452f-9300-eeb2d9ca8f1b" providerId="ADAL" clId="{E638ED78-4D40-4A57-9C2E-2FA6DC71557D}" dt="2024-05-17T15:38:58.999" v="554" actId="962"/>
          <ac:spMkLst>
            <pc:docMk/>
            <pc:sldMk cId="2899663964" sldId="1778"/>
            <ac:spMk id="19" creationId="{63D31696-622D-FF11-F3BA-0521F2E2F487}"/>
          </ac:spMkLst>
        </pc:spChg>
      </pc:sldChg>
      <pc:sldChg chg="modSp mod">
        <pc:chgData name="Colleen Beck" userId="ba75c042-afab-452f-9300-eeb2d9ca8f1b" providerId="ADAL" clId="{E638ED78-4D40-4A57-9C2E-2FA6DC71557D}" dt="2024-05-17T15:31:24.243" v="483" actId="962"/>
        <pc:sldMkLst>
          <pc:docMk/>
          <pc:sldMk cId="2341692966" sldId="1793"/>
        </pc:sldMkLst>
        <pc:graphicFrameChg chg="mod">
          <ac:chgData name="Colleen Beck" userId="ba75c042-afab-452f-9300-eeb2d9ca8f1b" providerId="ADAL" clId="{E638ED78-4D40-4A57-9C2E-2FA6DC71557D}" dt="2024-05-17T15:31:24.243" v="483" actId="962"/>
          <ac:graphicFrameMkLst>
            <pc:docMk/>
            <pc:sldMk cId="2341692966" sldId="1793"/>
            <ac:graphicFrameMk id="8" creationId="{C472EEB8-57C8-8A5C-3630-48BB11964327}"/>
          </ac:graphicFrameMkLst>
        </pc:graphicFrameChg>
      </pc:sldChg>
      <pc:sldChg chg="modSp mod">
        <pc:chgData name="Colleen Beck" userId="ba75c042-afab-452f-9300-eeb2d9ca8f1b" providerId="ADAL" clId="{E638ED78-4D40-4A57-9C2E-2FA6DC71557D}" dt="2024-05-17T15:30:15.215" v="291" actId="962"/>
        <pc:sldMkLst>
          <pc:docMk/>
          <pc:sldMk cId="3574155357" sldId="1794"/>
        </pc:sldMkLst>
        <pc:graphicFrameChg chg="mod">
          <ac:chgData name="Colleen Beck" userId="ba75c042-afab-452f-9300-eeb2d9ca8f1b" providerId="ADAL" clId="{E638ED78-4D40-4A57-9C2E-2FA6DC71557D}" dt="2024-05-17T15:30:15.215" v="291" actId="962"/>
          <ac:graphicFrameMkLst>
            <pc:docMk/>
            <pc:sldMk cId="3574155357" sldId="1794"/>
            <ac:graphicFrameMk id="8" creationId="{C472EEB8-57C8-8A5C-3630-48BB11964327}"/>
          </ac:graphicFrameMkLst>
        </pc:graphicFrameChg>
      </pc:sldChg>
      <pc:sldChg chg="modSp modNotesTx">
        <pc:chgData name="Colleen Beck" userId="ba75c042-afab-452f-9300-eeb2d9ca8f1b" providerId="ADAL" clId="{E638ED78-4D40-4A57-9C2E-2FA6DC71557D}" dt="2024-05-17T15:35:10.192" v="539" actId="962"/>
        <pc:sldMkLst>
          <pc:docMk/>
          <pc:sldMk cId="1230362617" sldId="1795"/>
        </pc:sldMkLst>
        <pc:spChg chg="mod">
          <ac:chgData name="Colleen Beck" userId="ba75c042-afab-452f-9300-eeb2d9ca8f1b" providerId="ADAL" clId="{E638ED78-4D40-4A57-9C2E-2FA6DC71557D}" dt="2024-05-17T15:35:10.192" v="539" actId="962"/>
          <ac:spMkLst>
            <pc:docMk/>
            <pc:sldMk cId="1230362617" sldId="1795"/>
            <ac:spMk id="5" creationId="{BB6860CC-EEAC-C04D-D0F0-F8D58AF3E9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a:t>
            </a:fld>
            <a:endParaRPr lang="en-US"/>
          </a:p>
        </p:txBody>
      </p:sp>
    </p:spTree>
    <p:extLst>
      <p:ext uri="{BB962C8B-B14F-4D97-AF65-F5344CB8AC3E}">
        <p14:creationId xmlns:p14="http://schemas.microsoft.com/office/powerpoint/2010/main" val="3754840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10</a:t>
            </a:fld>
            <a:endParaRPr lang="en-US"/>
          </a:p>
        </p:txBody>
      </p:sp>
    </p:spTree>
    <p:extLst>
      <p:ext uri="{BB962C8B-B14F-4D97-AF65-F5344CB8AC3E}">
        <p14:creationId xmlns:p14="http://schemas.microsoft.com/office/powerpoint/2010/main" val="268990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11</a:t>
            </a:fld>
            <a:endParaRPr lang="en-US"/>
          </a:p>
        </p:txBody>
      </p:sp>
    </p:spTree>
    <p:extLst>
      <p:ext uri="{BB962C8B-B14F-4D97-AF65-F5344CB8AC3E}">
        <p14:creationId xmlns:p14="http://schemas.microsoft.com/office/powerpoint/2010/main" val="391525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12</a:t>
            </a:fld>
            <a:endParaRPr lang="en-US"/>
          </a:p>
        </p:txBody>
      </p:sp>
    </p:spTree>
    <p:extLst>
      <p:ext uri="{BB962C8B-B14F-4D97-AF65-F5344CB8AC3E}">
        <p14:creationId xmlns:p14="http://schemas.microsoft.com/office/powerpoint/2010/main" val="353178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13</a:t>
            </a:fld>
            <a:endParaRPr lang="en-US"/>
          </a:p>
        </p:txBody>
      </p:sp>
    </p:spTree>
    <p:extLst>
      <p:ext uri="{BB962C8B-B14F-4D97-AF65-F5344CB8AC3E}">
        <p14:creationId xmlns:p14="http://schemas.microsoft.com/office/powerpoint/2010/main" val="400717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1795-D275-D14A-A815-69C89CD0A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EE778-FAC3-F2FC-F58C-1BAFE889D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28B7D-E5D9-3FDD-1E33-AE4780D905DF}"/>
              </a:ext>
            </a:extLst>
          </p:cNvPr>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9667BD0-0212-BE21-A607-6C3FB87F8DA4}"/>
              </a:ext>
            </a:extLst>
          </p:cNvPr>
          <p:cNvSpPr>
            <a:spLocks noGrp="1"/>
          </p:cNvSpPr>
          <p:nvPr>
            <p:ph type="sldNum" sz="quarter" idx="5"/>
          </p:nvPr>
        </p:nvSpPr>
        <p:spPr/>
        <p:txBody>
          <a:bodyPr/>
          <a:lstStyle/>
          <a:p>
            <a:fld id="{212F3256-0F80-4475-8BEB-548FAFFD8D93}" type="slidenum">
              <a:rPr lang="en-US" smtClean="0"/>
              <a:t>14</a:t>
            </a:fld>
            <a:endParaRPr lang="en-US"/>
          </a:p>
        </p:txBody>
      </p:sp>
    </p:spTree>
    <p:extLst>
      <p:ext uri="{BB962C8B-B14F-4D97-AF65-F5344CB8AC3E}">
        <p14:creationId xmlns:p14="http://schemas.microsoft.com/office/powerpoint/2010/main" val="2606015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85AF-E68E-6ED5-9062-B65662FF1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2685D-CF9F-DBFC-9364-AC62F6C14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6AF76-BB5D-7C10-9B92-BAFE53862923}"/>
              </a:ext>
            </a:extLst>
          </p:cNvPr>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2CDA1A1-320D-D83E-2B59-90E05CE41692}"/>
              </a:ext>
            </a:extLst>
          </p:cNvPr>
          <p:cNvSpPr>
            <a:spLocks noGrp="1"/>
          </p:cNvSpPr>
          <p:nvPr>
            <p:ph type="sldNum" sz="quarter" idx="5"/>
          </p:nvPr>
        </p:nvSpPr>
        <p:spPr/>
        <p:txBody>
          <a:bodyPr/>
          <a:lstStyle/>
          <a:p>
            <a:fld id="{212F3256-0F80-4475-8BEB-548FAFFD8D93}" type="slidenum">
              <a:rPr lang="en-US" smtClean="0"/>
              <a:t>15</a:t>
            </a:fld>
            <a:endParaRPr lang="en-US"/>
          </a:p>
        </p:txBody>
      </p:sp>
    </p:spTree>
    <p:extLst>
      <p:ext uri="{BB962C8B-B14F-4D97-AF65-F5344CB8AC3E}">
        <p14:creationId xmlns:p14="http://schemas.microsoft.com/office/powerpoint/2010/main" val="68104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F0B82-AB3F-1FE9-6419-1A47CD54A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940CA-27F7-3968-62EC-0FAC80C26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F40EA-0666-1F72-7AE7-B51A30390E7C}"/>
              </a:ext>
            </a:extLst>
          </p:cNvPr>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C2319815-4C73-7FB1-2AE0-890115115CCE}"/>
              </a:ext>
            </a:extLst>
          </p:cNvPr>
          <p:cNvSpPr>
            <a:spLocks noGrp="1"/>
          </p:cNvSpPr>
          <p:nvPr>
            <p:ph type="sldNum" sz="quarter" idx="5"/>
          </p:nvPr>
        </p:nvSpPr>
        <p:spPr/>
        <p:txBody>
          <a:bodyPr/>
          <a:lstStyle/>
          <a:p>
            <a:fld id="{212F3256-0F80-4475-8BEB-548FAFFD8D93}" type="slidenum">
              <a:rPr lang="en-US" smtClean="0"/>
              <a:t>16</a:t>
            </a:fld>
            <a:endParaRPr lang="en-US"/>
          </a:p>
        </p:txBody>
      </p:sp>
    </p:spTree>
    <p:extLst>
      <p:ext uri="{BB962C8B-B14F-4D97-AF65-F5344CB8AC3E}">
        <p14:creationId xmlns:p14="http://schemas.microsoft.com/office/powerpoint/2010/main" val="100109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17</a:t>
            </a:fld>
            <a:endParaRPr lang="en-US"/>
          </a:p>
        </p:txBody>
      </p:sp>
    </p:spTree>
    <p:extLst>
      <p:ext uri="{BB962C8B-B14F-4D97-AF65-F5344CB8AC3E}">
        <p14:creationId xmlns:p14="http://schemas.microsoft.com/office/powerpoint/2010/main" val="4279419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18</a:t>
            </a:fld>
            <a:endParaRPr lang="en-US"/>
          </a:p>
        </p:txBody>
      </p:sp>
    </p:spTree>
    <p:extLst>
      <p:ext uri="{BB962C8B-B14F-4D97-AF65-F5344CB8AC3E}">
        <p14:creationId xmlns:p14="http://schemas.microsoft.com/office/powerpoint/2010/main" val="3326474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19</a:t>
            </a:fld>
            <a:endParaRPr lang="en-US"/>
          </a:p>
        </p:txBody>
      </p:sp>
    </p:spTree>
    <p:extLst>
      <p:ext uri="{BB962C8B-B14F-4D97-AF65-F5344CB8AC3E}">
        <p14:creationId xmlns:p14="http://schemas.microsoft.com/office/powerpoint/2010/main" val="352922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0436-BBE2-96D3-80C3-00ADABB81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60266-35B4-FAAD-093C-D529F8481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818ED-54FE-2969-EED5-246D6FB591E0}"/>
              </a:ext>
            </a:extLst>
          </p:cNvPr>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23C21DF-B4D2-CAD0-0DD9-28DC39B37805}"/>
              </a:ext>
            </a:extLst>
          </p:cNvPr>
          <p:cNvSpPr>
            <a:spLocks noGrp="1"/>
          </p:cNvSpPr>
          <p:nvPr>
            <p:ph type="sldNum" sz="quarter" idx="5"/>
          </p:nvPr>
        </p:nvSpPr>
        <p:spPr/>
        <p:txBody>
          <a:bodyPr/>
          <a:lstStyle/>
          <a:p>
            <a:fld id="{212F3256-0F80-4475-8BEB-548FAFFD8D93}" type="slidenum">
              <a:rPr lang="en-US" smtClean="0"/>
              <a:t>20</a:t>
            </a:fld>
            <a:endParaRPr lang="en-US"/>
          </a:p>
        </p:txBody>
      </p:sp>
    </p:spTree>
    <p:extLst>
      <p:ext uri="{BB962C8B-B14F-4D97-AF65-F5344CB8AC3E}">
        <p14:creationId xmlns:p14="http://schemas.microsoft.com/office/powerpoint/2010/main" val="311010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21</a:t>
            </a:fld>
            <a:endParaRPr lang="en-US"/>
          </a:p>
        </p:txBody>
      </p:sp>
    </p:spTree>
    <p:extLst>
      <p:ext uri="{BB962C8B-B14F-4D97-AF65-F5344CB8AC3E}">
        <p14:creationId xmlns:p14="http://schemas.microsoft.com/office/powerpoint/2010/main" val="3841094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22</a:t>
            </a:fld>
            <a:endParaRPr lang="en-US"/>
          </a:p>
        </p:txBody>
      </p:sp>
    </p:spTree>
    <p:extLst>
      <p:ext uri="{BB962C8B-B14F-4D97-AF65-F5344CB8AC3E}">
        <p14:creationId xmlns:p14="http://schemas.microsoft.com/office/powerpoint/2010/main" val="125474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B864B3E5-8DC7-4069-9928-5C54CC3DCEA4}" type="slidenum">
              <a:rPr lang="en-US" smtClean="0"/>
              <a:t>24</a:t>
            </a:fld>
            <a:endParaRPr lang="en-US"/>
          </a:p>
        </p:txBody>
      </p:sp>
    </p:spTree>
    <p:extLst>
      <p:ext uri="{BB962C8B-B14F-4D97-AF65-F5344CB8AC3E}">
        <p14:creationId xmlns:p14="http://schemas.microsoft.com/office/powerpoint/2010/main" val="368595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25</a:t>
            </a:fld>
            <a:endParaRPr lang="en-US"/>
          </a:p>
        </p:txBody>
      </p:sp>
    </p:spTree>
    <p:extLst>
      <p:ext uri="{BB962C8B-B14F-4D97-AF65-F5344CB8AC3E}">
        <p14:creationId xmlns:p14="http://schemas.microsoft.com/office/powerpoint/2010/main" val="186263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26</a:t>
            </a:fld>
            <a:endParaRPr lang="en-US"/>
          </a:p>
        </p:txBody>
      </p:sp>
    </p:spTree>
    <p:extLst>
      <p:ext uri="{BB962C8B-B14F-4D97-AF65-F5344CB8AC3E}">
        <p14:creationId xmlns:p14="http://schemas.microsoft.com/office/powerpoint/2010/main" val="405047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dirty="0"/>
          </a:p>
        </p:txBody>
      </p:sp>
    </p:spTree>
    <p:extLst>
      <p:ext uri="{BB962C8B-B14F-4D97-AF65-F5344CB8AC3E}">
        <p14:creationId xmlns:p14="http://schemas.microsoft.com/office/powerpoint/2010/main" val="28447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dirty="0"/>
          </a:p>
        </p:txBody>
      </p:sp>
    </p:spTree>
    <p:extLst>
      <p:ext uri="{BB962C8B-B14F-4D97-AF65-F5344CB8AC3E}">
        <p14:creationId xmlns:p14="http://schemas.microsoft.com/office/powerpoint/2010/main" val="247961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ontserrat Medium"/>
            </a:endParaRPr>
          </a:p>
          <a:p>
            <a:r>
              <a:rPr lang="en-US" dirty="0">
                <a:latin typeface="Montserrat Medium"/>
              </a:rPr>
              <a:t>Our website is continually updated with relevant news, TA resources and tools including frameworks, case studies, webinars, customizable templates, questionnaires, and more. </a:t>
            </a:r>
            <a:endParaRPr lang="en-US" sz="1200" dirty="0">
              <a:latin typeface="Montserrat Medium" panose="00000600000000000000" pitchFamily="2" charset="0"/>
            </a:endParaRPr>
          </a:p>
          <a:p>
            <a:endParaRPr lang="en-US" dirty="0">
              <a:latin typeface="Montserrat Medium"/>
            </a:endParaRPr>
          </a:p>
          <a:p>
            <a:r>
              <a:rPr lang="en-US" dirty="0">
                <a:latin typeface="Montserrat Medium"/>
              </a:rPr>
              <a:t>Since 2021 more than 3,000 organizations have become no-cost Center partners and utilized our tools – such as the "RA Partner Profile Questionnaire" - to accelerate their organizations' understanding and effective usage of RA. </a:t>
            </a:r>
          </a:p>
          <a:p>
            <a:endParaRPr lang="en-US" dirty="0">
              <a:latin typeface="Montserrat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a:t>
            </a:r>
            <a:r>
              <a:rPr lang="en-US" b="1" dirty="0"/>
              <a:t>Questionnaire</a:t>
            </a:r>
            <a:r>
              <a:rPr lang="en-US" dirty="0"/>
              <a:t> - </a:t>
            </a:r>
            <a:r>
              <a:rPr lang="en-US" sz="1800" kern="100" dirty="0">
                <a:effectLst/>
                <a:latin typeface="Calibri"/>
                <a:ea typeface="Calibri" panose="020F0502020204030204" pitchFamily="34" charset="0"/>
                <a:cs typeface="Calibri"/>
              </a:rPr>
              <a:t>https://dolcoe.safalapps.com/sites/default/files/2022-11/Partnership%20Questionnaire.pdf</a:t>
            </a:r>
            <a:endParaRPr lang="en-US" b="0" i="0" dirty="0">
              <a:solidFill>
                <a:srgbClr val="232222"/>
              </a:solidFill>
              <a:effectLst/>
              <a:latin typeface="Calibri"/>
              <a:cs typeface="Calibri"/>
            </a:endParaRPr>
          </a:p>
          <a:p>
            <a:r>
              <a:rPr lang="en-US" b="0" i="0" dirty="0">
                <a:solidFill>
                  <a:srgbClr val="232222"/>
                </a:solidFill>
                <a:effectLst/>
                <a:latin typeface="IBM-Plex-Sans"/>
              </a:rPr>
              <a:t>This questionnaire is intended to help you build a network in your area around Registered Apprenticeship (RA). With the information gathered here, your board should be better able to engage with and convene RA stakeholders to expand RA program opportunities. It is designed to be used in conjunction with the USDOL RA TA Center of Excellence “Workforce Board Guide to Identifying Pre-Apprenticeship and Apprenticeship Partners” publication. This publication and more information on the Center can be found online at dolcoe.safalapps.com﻿</a:t>
            </a:r>
            <a:endParaRPr lang="en-US" dirty="0"/>
          </a:p>
        </p:txBody>
      </p:sp>
      <p:sp>
        <p:nvSpPr>
          <p:cNvPr id="4" name="Slide Number Placeholder 3"/>
          <p:cNvSpPr>
            <a:spLocks noGrp="1"/>
          </p:cNvSpPr>
          <p:nvPr>
            <p:ph type="sldNum" sz="quarter" idx="5"/>
          </p:nvPr>
        </p:nvSpPr>
        <p:spPr/>
        <p:txBody>
          <a:bodyPr/>
          <a:lstStyle/>
          <a:p>
            <a:fld id="{212F3256-0F80-4475-8BEB-548FAFFD8D93}" type="slidenum">
              <a:rPr lang="en-US" smtClean="0"/>
              <a:t>6</a:t>
            </a:fld>
            <a:endParaRPr lang="en-US" dirty="0"/>
          </a:p>
        </p:txBody>
      </p:sp>
    </p:spTree>
    <p:extLst>
      <p:ext uri="{BB962C8B-B14F-4D97-AF65-F5344CB8AC3E}">
        <p14:creationId xmlns:p14="http://schemas.microsoft.com/office/powerpoint/2010/main" val="284674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7</a:t>
            </a:fld>
            <a:endParaRPr lang="en-US"/>
          </a:p>
        </p:txBody>
      </p:sp>
    </p:spTree>
    <p:extLst>
      <p:ext uri="{BB962C8B-B14F-4D97-AF65-F5344CB8AC3E}">
        <p14:creationId xmlns:p14="http://schemas.microsoft.com/office/powerpoint/2010/main" val="64256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8</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756741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5325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Tree>
    <p:extLst>
      <p:ext uri="{BB962C8B-B14F-4D97-AF65-F5344CB8AC3E}">
        <p14:creationId xmlns:p14="http://schemas.microsoft.com/office/powerpoint/2010/main" val="1892120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3EBA9B5-7BE1-C6A2-3BF3-48E58AA3A89E}"/>
              </a:ext>
            </a:extLst>
          </p:cNvPr>
          <p:cNvSpPr>
            <a:spLocks noGrp="1"/>
          </p:cNvSpPr>
          <p:nvPr>
            <p:ph type="pic" sz="quarter" idx="14" hasCustomPrompt="1"/>
          </p:nvPr>
        </p:nvSpPr>
        <p:spPr>
          <a:xfrm>
            <a:off x="7062222" y="1712070"/>
            <a:ext cx="5129779" cy="4424379"/>
          </a:xfrm>
          <a:prstGeom prst="rect">
            <a:avLst/>
          </a:prstGeo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2" name="Rectangle 11">
            <a:extLst>
              <a:ext uri="{FF2B5EF4-FFF2-40B4-BE49-F238E27FC236}">
                <a16:creationId xmlns:a16="http://schemas.microsoft.com/office/drawing/2014/main" id="{7E39C007-A96C-8AC5-E544-8E81AB700A1B}"/>
              </a:ext>
            </a:extLst>
          </p:cNvPr>
          <p:cNvSpPr/>
          <p:nvPr userDrawn="1"/>
        </p:nvSpPr>
        <p:spPr>
          <a:xfrm>
            <a:off x="1" y="0"/>
            <a:ext cx="12192000" cy="9390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Text Placeholder 27">
            <a:extLst>
              <a:ext uri="{FF2B5EF4-FFF2-40B4-BE49-F238E27FC236}">
                <a16:creationId xmlns:a16="http://schemas.microsoft.com/office/drawing/2014/main" id="{67645A80-5DEE-DF39-1DFC-A4DF080EB862}"/>
              </a:ext>
            </a:extLst>
          </p:cNvPr>
          <p:cNvSpPr>
            <a:spLocks noGrp="1"/>
          </p:cNvSpPr>
          <p:nvPr>
            <p:ph type="body" sz="quarter" idx="12" hasCustomPrompt="1"/>
          </p:nvPr>
        </p:nvSpPr>
        <p:spPr>
          <a:xfrm>
            <a:off x="436162" y="3"/>
            <a:ext cx="11146239" cy="939086"/>
          </a:xfrm>
          <a:prstGeom prst="rect">
            <a:avLst/>
          </a:prstGeom>
        </p:spPr>
        <p:txBody>
          <a:bodyPr anchor="ctr"/>
          <a:lstStyle>
            <a:lvl1pPr marL="0" indent="0">
              <a:buNone/>
              <a:defRPr>
                <a:solidFill>
                  <a:schemeClr val="bg1"/>
                </a:solidFill>
                <a:latin typeface="Arial" panose="020B0604020202020204" pitchFamily="34" charset="0"/>
                <a:cs typeface="Arial" panose="020B0604020202020204" pitchFamily="34" charset="0"/>
              </a:defRPr>
            </a:lvl1pPr>
            <a:lvl2pPr marL="457063" indent="0">
              <a:buNone/>
              <a:defRPr/>
            </a:lvl2pPr>
          </a:lstStyle>
          <a:p>
            <a:pPr lvl="0"/>
            <a:r>
              <a:rPr lang="en-US"/>
              <a:t>CLICK TO EDIT HEADER</a:t>
            </a:r>
          </a:p>
        </p:txBody>
      </p:sp>
      <p:sp>
        <p:nvSpPr>
          <p:cNvPr id="14" name="Rectangle 13">
            <a:extLst>
              <a:ext uri="{FF2B5EF4-FFF2-40B4-BE49-F238E27FC236}">
                <a16:creationId xmlns:a16="http://schemas.microsoft.com/office/drawing/2014/main" id="{5AC04EDE-39E0-A036-C1DF-6B74E17D86B2}"/>
              </a:ext>
            </a:extLst>
          </p:cNvPr>
          <p:cNvSpPr/>
          <p:nvPr userDrawn="1"/>
        </p:nvSpPr>
        <p:spPr>
          <a:xfrm>
            <a:off x="203200" y="939088"/>
            <a:ext cx="11988800" cy="10700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a:extLst>
              <a:ext uri="{FF2B5EF4-FFF2-40B4-BE49-F238E27FC236}">
                <a16:creationId xmlns:a16="http://schemas.microsoft.com/office/drawing/2014/main" id="{E6195270-E64D-43FA-268C-A7A0CFAFAD98}"/>
              </a:ext>
            </a:extLst>
          </p:cNvPr>
          <p:cNvSpPr/>
          <p:nvPr userDrawn="1"/>
        </p:nvSpPr>
        <p:spPr>
          <a:xfrm>
            <a:off x="0" y="0"/>
            <a:ext cx="203200" cy="10460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Text Placeholder 9">
            <a:extLst>
              <a:ext uri="{FF2B5EF4-FFF2-40B4-BE49-F238E27FC236}">
                <a16:creationId xmlns:a16="http://schemas.microsoft.com/office/drawing/2014/main" id="{A38449A0-388F-A774-097D-6D7EEE3BB612}"/>
              </a:ext>
            </a:extLst>
          </p:cNvPr>
          <p:cNvSpPr>
            <a:spLocks noGrp="1"/>
          </p:cNvSpPr>
          <p:nvPr>
            <p:ph type="body" sz="quarter" idx="13"/>
          </p:nvPr>
        </p:nvSpPr>
        <p:spPr>
          <a:xfrm>
            <a:off x="436164" y="1943100"/>
            <a:ext cx="6359749" cy="4106333"/>
          </a:xfrm>
          <a:prstGeom prst="rect">
            <a:avLst/>
          </a:prstGeom>
        </p:spPr>
        <p:txBody>
          <a:bodyPr/>
          <a:lstStyle>
            <a:lvl1pPr marL="0" indent="0">
              <a:buFontTx/>
              <a:buNone/>
              <a:defRPr sz="1799">
                <a:latin typeface="Arial" panose="020B0604020202020204" pitchFamily="34" charset="0"/>
                <a:cs typeface="Arial" panose="020B0604020202020204" pitchFamily="34" charset="0"/>
              </a:defRPr>
            </a:lvl1pPr>
            <a:lvl2pPr>
              <a:defRPr sz="1799">
                <a:latin typeface="Arial" panose="020B0604020202020204" pitchFamily="34" charset="0"/>
                <a:cs typeface="Arial" panose="020B0604020202020204" pitchFamily="34" charset="0"/>
              </a:defRPr>
            </a:lvl2pPr>
            <a:lvl3pPr marL="914126" indent="0">
              <a:buNone/>
              <a:defRPr sz="1799">
                <a:latin typeface="Arial" panose="020B0604020202020204" pitchFamily="34" charset="0"/>
                <a:cs typeface="Arial" panose="020B0604020202020204" pitchFamily="34" charset="0"/>
              </a:defRPr>
            </a:lvl3pPr>
            <a:lvl4pPr marL="1371189" indent="0">
              <a:buNone/>
              <a:defRPr sz="1799">
                <a:latin typeface="Arial" panose="020B0604020202020204" pitchFamily="34" charset="0"/>
                <a:cs typeface="Arial" panose="020B0604020202020204" pitchFamily="34" charset="0"/>
              </a:defRPr>
            </a:lvl4pPr>
            <a:lvl5pPr marL="1828251"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endParaRPr lang="en-US"/>
          </a:p>
        </p:txBody>
      </p:sp>
      <p:sp>
        <p:nvSpPr>
          <p:cNvPr id="17" name="Slide Number Placeholder 5">
            <a:extLst>
              <a:ext uri="{FF2B5EF4-FFF2-40B4-BE49-F238E27FC236}">
                <a16:creationId xmlns:a16="http://schemas.microsoft.com/office/drawing/2014/main" id="{06312AE2-7CCD-8F58-E18D-85CDF43A9C68}"/>
              </a:ext>
            </a:extLst>
          </p:cNvPr>
          <p:cNvSpPr>
            <a:spLocks noGrp="1"/>
          </p:cNvSpPr>
          <p:nvPr>
            <p:ph type="sldNum" sz="quarter" idx="4"/>
          </p:nvPr>
        </p:nvSpPr>
        <p:spPr>
          <a:xfrm>
            <a:off x="436165" y="6355806"/>
            <a:ext cx="470512"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396318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90B0261D-9D43-4436-AF4F-5240C88F8206}" type="datetime1">
              <a:rPr lang="en-US" smtClean="0"/>
              <a:t>5/17/2024</a:t>
            </a:fld>
            <a:endParaRPr lang="en-US" dirty="0"/>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dirty="0"/>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2938463"/>
            <a:ext cx="2743199" cy="276712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4018890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0C02-6E11-57D3-DA67-0650742B4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60972C-ACD8-147B-2E4D-F04E86D5F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D4663A-6566-A0FE-C7B6-8DFC5B9A2125}"/>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95E79440-4692-0DE2-BBE5-C4B747A8F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ABD02-40F9-9617-FBEF-5ABABA4E5998}"/>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393042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ACD0-A78E-1652-8207-81725813B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102B9-504B-E0C6-B328-FEFD0F7A1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27924-9113-73A4-C88B-F1C183A59251}"/>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ADC2DCCA-ED94-B749-FEEB-C8D422A26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75093-8A6A-CBAB-2D09-67EA393EE78A}"/>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425495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6005-2AD5-DBF5-EE02-6B5D5F9AAA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F1D7FF-0E81-D711-BF71-11EB39DAC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5F953-C756-DDAA-A73F-4AF24A57E8D8}"/>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31F2D4D6-1F5F-AB12-634A-8439EB3F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EA128-9808-6CB3-82C9-28C0FBD88C55}"/>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1496308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C436-DB24-56CD-5C7C-3BA630400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EFD30-58EF-33AD-C873-59E71BDBC6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031653-B716-B401-F9F0-9408EBCF9C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C9C89F-0052-C574-C3F4-7CCCD2FEB769}"/>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6" name="Footer Placeholder 5">
            <a:extLst>
              <a:ext uri="{FF2B5EF4-FFF2-40B4-BE49-F238E27FC236}">
                <a16:creationId xmlns:a16="http://schemas.microsoft.com/office/drawing/2014/main" id="{4FD74B4F-CE03-C099-7F43-BEE874F48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A5A54-1997-9684-5B2B-39DDABC86B59}"/>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4065901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7DC9-7F5F-5EC6-9B6B-4B6B7B6D3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6A5FB-FD2E-C566-090D-083E20EC9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6E963C-6406-9D64-EFEA-FE8478537C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8715B5-0435-77CB-01EF-A7C25DB74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F83E34-0889-22E6-820A-6B3218A09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41284-C4D0-7771-0811-DEE9AA1D9F2A}"/>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8" name="Footer Placeholder 7">
            <a:extLst>
              <a:ext uri="{FF2B5EF4-FFF2-40B4-BE49-F238E27FC236}">
                <a16:creationId xmlns:a16="http://schemas.microsoft.com/office/drawing/2014/main" id="{ECA3F3C7-912F-0943-D659-A698ECCAFD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F8343-4509-5581-9D3C-D3A7ECC399EE}"/>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2546555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D596-A236-9BCA-827B-D190BF856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BC12C-F63A-C621-86E1-49958B939F4E}"/>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4" name="Footer Placeholder 3">
            <a:extLst>
              <a:ext uri="{FF2B5EF4-FFF2-40B4-BE49-F238E27FC236}">
                <a16:creationId xmlns:a16="http://schemas.microsoft.com/office/drawing/2014/main" id="{F3CD3488-3892-5845-A167-D1E851E3E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F695E-7C42-F192-4B6F-8A156A312E3F}"/>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1863996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0E0A4-04D3-FFC7-A3C7-81C8B1661C03}"/>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3" name="Footer Placeholder 2">
            <a:extLst>
              <a:ext uri="{FF2B5EF4-FFF2-40B4-BE49-F238E27FC236}">
                <a16:creationId xmlns:a16="http://schemas.microsoft.com/office/drawing/2014/main" id="{20024049-74F7-C583-DB5D-1580E14120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AAA529-EDC0-AE06-958E-1680ACF73F00}"/>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1547585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1F64-7B90-BF45-1366-4FAD5DA2A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7AF87-5C12-4812-C622-8CB4887A8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6BB44-8ED5-36EA-1E20-6A95A2981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6E62B-7152-7A83-BC73-43D3E339233E}"/>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6" name="Footer Placeholder 5">
            <a:extLst>
              <a:ext uri="{FF2B5EF4-FFF2-40B4-BE49-F238E27FC236}">
                <a16:creationId xmlns:a16="http://schemas.microsoft.com/office/drawing/2014/main" id="{08986720-7147-18D5-69E4-5BA5CD490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5C463-B429-443C-46C4-D2A4012C38EA}"/>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234058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69D-D7A0-F9BD-0557-302F4F6AB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B72120-F4EC-DD36-C7DE-32BBB695D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1A6EB-2780-1BBB-0F83-928F49B5F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84F64-F569-5340-8550-E2439D6A3801}"/>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6" name="Footer Placeholder 5">
            <a:extLst>
              <a:ext uri="{FF2B5EF4-FFF2-40B4-BE49-F238E27FC236}">
                <a16:creationId xmlns:a16="http://schemas.microsoft.com/office/drawing/2014/main" id="{6D251AF9-62F3-5DFB-C06D-5B6DE12856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C759D-7B4E-FDD2-ABB2-3034D43697DC}"/>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33282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2E22-7745-15B8-8D07-23E40F3B7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911B98-B1D9-FACC-A25E-AFEF75B14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0064-F6D4-D041-591E-BBE6CD318746}"/>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7300FBD4-A605-5A38-9A75-8D3E66D52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A1548-D776-BEAF-0157-D1663438055B}"/>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113968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63852-4302-3000-3509-B7BF3C1D83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3AD27-949C-300C-F28B-3720A206B8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2C56A-CBC2-9BEE-F7BB-2FD41A95C766}"/>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1297E5CE-9F8B-3F38-CF42-5FECC6ABE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FE98B-652C-9442-1D70-15CDB1299210}"/>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214513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73" r:id="rId6"/>
    <p:sldLayoutId id="2147483674" r:id="rId7"/>
    <p:sldLayoutId id="2147483663" r:id="rId8"/>
    <p:sldLayoutId id="2147483660" r:id="rId9"/>
    <p:sldLayoutId id="2147483661" r:id="rId10"/>
    <p:sldLayoutId id="2147483675" r:id="rId11"/>
    <p:sldLayoutId id="2147483676" r:id="rId12"/>
    <p:sldLayoutId id="2147483677" r:id="rId13"/>
    <p:sldLayoutId id="2147483678" r:id="rId14"/>
    <p:sldLayoutId id="2147483664" r:id="rId15"/>
    <p:sldLayoutId id="2147483665" r:id="rId16"/>
    <p:sldLayoutId id="2147483667" r:id="rId17"/>
    <p:sldLayoutId id="2147483679" r:id="rId18"/>
    <p:sldLayoutId id="2147483680" r:id="rId19"/>
    <p:sldLayoutId id="2147483681"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B280A-C85D-6584-4DBA-BE9E2DEA4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8B30FD-0049-55C3-A80C-9E6014E23C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6E68D-7119-57AA-177C-A325713AE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24592699-BB24-430D-1D51-9347CD25A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8EC3A-F127-4E38-C5D7-FF399AC28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5A2C5-9633-4B1B-973F-DE29F911DEED}" type="slidenum">
              <a:rPr lang="en-US" smtClean="0"/>
              <a:t>‹#›</a:t>
            </a:fld>
            <a:endParaRPr lang="en-US"/>
          </a:p>
        </p:txBody>
      </p:sp>
    </p:spTree>
    <p:extLst>
      <p:ext uri="{BB962C8B-B14F-4D97-AF65-F5344CB8AC3E}">
        <p14:creationId xmlns:p14="http://schemas.microsoft.com/office/powerpoint/2010/main" val="4129613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Demonstrated%20State%20Apprenticeship%20Leadership%20in%202020%20Unified-Combined%20Plans%20Part%20Two%20Apprenticeship%20Expertise%20in%20AJCs"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vimeo.com/866550805/39d29a914e?share=copy"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am02.safelinks.protection.outlook.com/?url=https%3A%2F%2Fsafalpartners.jotform.com%2Fform%2F221015771142040&amp;data=05%7C02%7CJoseph.Hanna%40safalpartners.com%7C1a02cded6db74146002a08dc70f0d78c%7Ce1f1c3372599475395d84853fb4b179c%7C1%7C0%7C638509426907792122%7CUnknown%7CTWFpbGZsb3d8eyJWIjoiMC4wLjAwMDAiLCJQIjoiV2luMzIiLCJBTiI6Ik1haWwiLCJXVCI6Mn0%3D%7C0%7C%7C%7C&amp;sdata=DLuosp1z7ZTb2RDtBMeM4mGqR3E5Aiw86v%2BN%2FguEqaw%3D&amp;reserved=0" TargetMode="Externa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hyperlink" Target="https://www.apprenticeship.gov/youth-apprenticeship-week" TargetMode="Externa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hyperlink" Target="https://calendly.com/nextlevelnowcolaborative/live-office-hours-at-nawb-2024?month=2024-05"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forum.nawb.org/" TargetMode="External"/><Relationship Id="rId5" Type="http://schemas.openxmlformats.org/officeDocument/2006/relationships/image" Target="../media/image31.png"/><Relationship Id="rId4" Type="http://schemas.openxmlformats.org/officeDocument/2006/relationships/hyperlink" Target="https://www.nawdp.org/page/AnnualConference202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lcoe.safalapps.com/" TargetMode="External"/><Relationship Id="rId5" Type="http://schemas.openxmlformats.org/officeDocument/2006/relationships/hyperlink" Target="https://dolcoe.safalapps.com/resources/resourcesandtools"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dolcoe.safalapps.com/resources/resourcesandtool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dolcoe.safalapps.com/sites/default/files/2022-11/Partnership%20Questionnaire.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5.jpe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30344" y="1836900"/>
            <a:ext cx="9133726" cy="1489897"/>
          </a:xfrm>
        </p:spPr>
        <p:txBody>
          <a:bodyPr>
            <a:normAutofit fontScale="90000"/>
          </a:bodyPr>
          <a:lstStyle/>
          <a:p>
            <a:r>
              <a:rPr lang="en-US" b="1" dirty="0">
                <a:latin typeface="Montserrat"/>
              </a:rPr>
              <a:t>Gauging Workforce Board Alignment with Registered Apprenticeship (RA) </a:t>
            </a:r>
            <a:br>
              <a:rPr lang="en-US" b="1" dirty="0">
                <a:latin typeface="Montserrat"/>
              </a:rPr>
            </a:br>
            <a:br>
              <a:rPr lang="en-US" b="1" dirty="0">
                <a:latin typeface="Montserrat"/>
              </a:rPr>
            </a:br>
            <a:r>
              <a:rPr lang="en-US" sz="1800" dirty="0">
                <a:latin typeface="Montserrat"/>
              </a:rPr>
              <a:t>DOL Center of Excellence Webinar</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r>
              <a:rPr lang="en-US"/>
              <a:t>February 29,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a:bodyPr>
          <a:lstStyle/>
          <a:p>
            <a:pPr algn="ctr"/>
            <a:r>
              <a:rPr lang="en-US" b="1" dirty="0">
                <a:solidFill>
                  <a:schemeClr val="bg1"/>
                </a:solidFill>
                <a:latin typeface="Montserrat"/>
              </a:rPr>
              <a:t>Levels 4 – 6 of RA Alignment </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362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2738-8D92-D030-1823-584E11063D3D}"/>
              </a:ext>
            </a:extLst>
          </p:cNvPr>
          <p:cNvSpPr>
            <a:spLocks noGrp="1"/>
          </p:cNvSpPr>
          <p:nvPr>
            <p:ph type="title"/>
          </p:nvPr>
        </p:nvSpPr>
        <p:spPr/>
        <p:txBody>
          <a:bodyPr>
            <a:noAutofit/>
          </a:bodyPr>
          <a:lstStyle/>
          <a:p>
            <a:pPr algn="ctr"/>
            <a:r>
              <a:rPr lang="en-US" sz="2800" b="1" dirty="0">
                <a:latin typeface="Calibri"/>
                <a:ea typeface="+mj-lt"/>
                <a:cs typeface="+mj-lt"/>
              </a:rPr>
              <a:t>1. DRAFT: Levels of Workforce Engagement in/Utilization of Registered Apprenticeship</a:t>
            </a:r>
            <a:endParaRPr lang="en-US" sz="2800" b="1" dirty="0">
              <a:latin typeface="Calibri"/>
              <a:cs typeface="Calibri"/>
            </a:endParaRPr>
          </a:p>
        </p:txBody>
      </p:sp>
      <p:sp>
        <p:nvSpPr>
          <p:cNvPr id="4" name="Content Placeholder 3">
            <a:extLst>
              <a:ext uri="{FF2B5EF4-FFF2-40B4-BE49-F238E27FC236}">
                <a16:creationId xmlns:a16="http://schemas.microsoft.com/office/drawing/2014/main" id="{1FF7244C-C9E3-5BD3-B8AC-7E68AB218220}"/>
              </a:ext>
            </a:extLst>
          </p:cNvPr>
          <p:cNvSpPr>
            <a:spLocks noGrp="1"/>
          </p:cNvSpPr>
          <p:nvPr>
            <p:ph sz="half" idx="1"/>
          </p:nvPr>
        </p:nvSpPr>
        <p:spPr>
          <a:xfrm>
            <a:off x="838199" y="1825625"/>
            <a:ext cx="10410371" cy="4351338"/>
          </a:xfrm>
        </p:spPr>
        <p:txBody>
          <a:bodyPr>
            <a:noAutofit/>
          </a:bodyPr>
          <a:lstStyle/>
          <a:p>
            <a:pPr marL="0" indent="0">
              <a:lnSpc>
                <a:spcPct val="114000"/>
              </a:lnSpc>
              <a:spcBef>
                <a:spcPts val="600"/>
              </a:spcBef>
              <a:spcAft>
                <a:spcPts val="600"/>
              </a:spcAft>
              <a:buNone/>
            </a:pPr>
            <a:r>
              <a:rPr lang="en-US" sz="2400" b="1" dirty="0">
                <a:cs typeface="Calibri"/>
              </a:rPr>
              <a:t>*NOTE</a:t>
            </a:r>
            <a:r>
              <a:rPr lang="en-US" sz="2400" dirty="0">
                <a:cs typeface="Calibri"/>
              </a:rPr>
              <a:t>:  While some LWDBs may move more quickly to become an RA program sponsor prior to embedding RA in AJCs or becoming a local and regional convener/hub, many boards view program sponsorship as a higher-level commitment because it requires dedicated funding and resources for overall program administration. In some cases, having access to non-WIOA funding (e.g., federal or state grant funds, philanthropic support and donations) may influence a board’s decision whether or not to serve as a sponsor earlier in the system alignment process.</a:t>
            </a:r>
          </a:p>
          <a:p>
            <a:pPr>
              <a:lnSpc>
                <a:spcPct val="114000"/>
              </a:lnSpc>
              <a:spcBef>
                <a:spcPts val="600"/>
              </a:spcBef>
              <a:spcAft>
                <a:spcPts val="600"/>
              </a:spcAft>
            </a:pPr>
            <a:endParaRPr lang="en-US" sz="2400" dirty="0"/>
          </a:p>
        </p:txBody>
      </p:sp>
      <p:sp>
        <p:nvSpPr>
          <p:cNvPr id="5" name="Slide Number Placeholder 5">
            <a:extLst>
              <a:ext uri="{FF2B5EF4-FFF2-40B4-BE49-F238E27FC236}">
                <a16:creationId xmlns:a16="http://schemas.microsoft.com/office/drawing/2014/main" id="{6AA6AE7B-38D6-39AF-3E36-C21CD5D7F2F4}"/>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2706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2738-8D92-D030-1823-584E11063D3D}"/>
              </a:ext>
            </a:extLst>
          </p:cNvPr>
          <p:cNvSpPr>
            <a:spLocks noGrp="1"/>
          </p:cNvSpPr>
          <p:nvPr>
            <p:ph type="title"/>
          </p:nvPr>
        </p:nvSpPr>
        <p:spPr>
          <a:xfrm>
            <a:off x="-1" y="-1406"/>
            <a:ext cx="12191997" cy="724949"/>
          </a:xfrm>
        </p:spPr>
        <p:txBody>
          <a:bodyPr>
            <a:noAutofit/>
          </a:bodyPr>
          <a:lstStyle/>
          <a:p>
            <a:pPr algn="ctr"/>
            <a:r>
              <a:rPr lang="en-US" sz="2400" b="1" dirty="0">
                <a:latin typeface="Calibri"/>
                <a:ea typeface="+mj-lt"/>
                <a:cs typeface="+mj-lt"/>
              </a:rPr>
              <a:t>2. DRAFT: Levels of Workforce Engagement in/Utilization of Registered Apprenticeship</a:t>
            </a:r>
            <a:endParaRPr lang="en-US" sz="2400" b="1" dirty="0">
              <a:latin typeface="Calibri"/>
              <a:cs typeface="Calibri"/>
            </a:endParaRPr>
          </a:p>
        </p:txBody>
      </p:sp>
      <p:graphicFrame>
        <p:nvGraphicFramePr>
          <p:cNvPr id="8" name="Content Placeholder 7" descr="First three levels: Implementing Policy, Engaging Jobseekers, Supporting Sponsors/Businesses">
            <a:extLst>
              <a:ext uri="{FF2B5EF4-FFF2-40B4-BE49-F238E27FC236}">
                <a16:creationId xmlns:a16="http://schemas.microsoft.com/office/drawing/2014/main" id="{C472EEB8-57C8-8A5C-3630-48BB11964327}"/>
              </a:ext>
            </a:extLst>
          </p:cNvPr>
          <p:cNvGraphicFramePr>
            <a:graphicFrameLocks noGrp="1"/>
          </p:cNvGraphicFramePr>
          <p:nvPr>
            <p:ph idx="1"/>
            <p:extLst>
              <p:ext uri="{D42A27DB-BD31-4B8C-83A1-F6EECF244321}">
                <p14:modId xmlns:p14="http://schemas.microsoft.com/office/powerpoint/2010/main" val="438416158"/>
              </p:ext>
            </p:extLst>
          </p:nvPr>
        </p:nvGraphicFramePr>
        <p:xfrm>
          <a:off x="192025" y="822960"/>
          <a:ext cx="11695176" cy="5903150"/>
        </p:xfrm>
        <a:graphic>
          <a:graphicData uri="http://schemas.openxmlformats.org/drawingml/2006/table">
            <a:tbl>
              <a:tblPr firstRow="1">
                <a:tableStyleId>{5C22544A-7EE6-4342-B048-85BDC9FD1C3A}</a:tableStyleId>
              </a:tblPr>
              <a:tblGrid>
                <a:gridCol w="3631661">
                  <a:extLst>
                    <a:ext uri="{9D8B030D-6E8A-4147-A177-3AD203B41FA5}">
                      <a16:colId xmlns:a16="http://schemas.microsoft.com/office/drawing/2014/main" val="642953746"/>
                    </a:ext>
                  </a:extLst>
                </a:gridCol>
                <a:gridCol w="4401078">
                  <a:extLst>
                    <a:ext uri="{9D8B030D-6E8A-4147-A177-3AD203B41FA5}">
                      <a16:colId xmlns:a16="http://schemas.microsoft.com/office/drawing/2014/main" val="1986804661"/>
                    </a:ext>
                  </a:extLst>
                </a:gridCol>
                <a:gridCol w="3662437">
                  <a:extLst>
                    <a:ext uri="{9D8B030D-6E8A-4147-A177-3AD203B41FA5}">
                      <a16:colId xmlns:a16="http://schemas.microsoft.com/office/drawing/2014/main" val="859775625"/>
                    </a:ext>
                  </a:extLst>
                </a:gridCol>
              </a:tblGrid>
              <a:tr h="552349">
                <a:tc>
                  <a:txBody>
                    <a:bodyPr/>
                    <a:lstStyle/>
                    <a:p>
                      <a:pPr algn="ctr">
                        <a:lnSpc>
                          <a:spcPct val="114000"/>
                        </a:lnSpc>
                        <a:spcBef>
                          <a:spcPts val="300"/>
                        </a:spcBef>
                        <a:spcAft>
                          <a:spcPts val="300"/>
                        </a:spcAft>
                      </a:pPr>
                      <a:r>
                        <a:rPr lang="en-US" sz="1600" b="1" dirty="0">
                          <a:solidFill>
                            <a:srgbClr val="000000"/>
                          </a:solidFill>
                          <a:effectLst/>
                        </a:rPr>
                        <a:t>Level 1 – Implementing Policy</a:t>
                      </a:r>
                      <a:endParaRPr lang="en-US" sz="24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B2E4"/>
                    </a:solidFill>
                  </a:tcPr>
                </a:tc>
                <a:tc>
                  <a:txBody>
                    <a:bodyPr/>
                    <a:lstStyle/>
                    <a:p>
                      <a:pPr algn="ctr">
                        <a:lnSpc>
                          <a:spcPct val="114000"/>
                        </a:lnSpc>
                        <a:spcBef>
                          <a:spcPts val="300"/>
                        </a:spcBef>
                        <a:spcAft>
                          <a:spcPts val="300"/>
                        </a:spcAft>
                      </a:pPr>
                      <a:r>
                        <a:rPr lang="en-US" sz="1600" b="1" dirty="0">
                          <a:solidFill>
                            <a:srgbClr val="000000"/>
                          </a:solidFill>
                          <a:effectLst/>
                        </a:rPr>
                        <a:t>Level 2 – Engaging Jobseekers</a:t>
                      </a:r>
                      <a:endParaRPr lang="en-US" sz="24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A9F4"/>
                    </a:solidFill>
                  </a:tcPr>
                </a:tc>
                <a:tc>
                  <a:txBody>
                    <a:bodyPr/>
                    <a:lstStyle/>
                    <a:p>
                      <a:pPr algn="ctr">
                        <a:lnSpc>
                          <a:spcPct val="114000"/>
                        </a:lnSpc>
                        <a:spcBef>
                          <a:spcPts val="300"/>
                        </a:spcBef>
                        <a:spcAft>
                          <a:spcPts val="300"/>
                        </a:spcAft>
                      </a:pPr>
                      <a:r>
                        <a:rPr lang="en-US" sz="1600" b="1" dirty="0">
                          <a:solidFill>
                            <a:srgbClr val="000000"/>
                          </a:solidFill>
                          <a:effectLst/>
                        </a:rPr>
                        <a:t>Level 3 – Supporting Sponsors/</a:t>
                      </a:r>
                      <a:br>
                        <a:rPr lang="en-US" sz="1600" b="1" dirty="0">
                          <a:solidFill>
                            <a:srgbClr val="000000"/>
                          </a:solidFill>
                          <a:effectLst/>
                        </a:rPr>
                      </a:br>
                      <a:r>
                        <a:rPr lang="en-US" sz="1600" b="1" dirty="0">
                          <a:solidFill>
                            <a:srgbClr val="000000"/>
                          </a:solidFill>
                          <a:effectLst/>
                        </a:rPr>
                        <a:t>Businesses</a:t>
                      </a:r>
                      <a:endParaRPr lang="en-US" sz="24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FFE0"/>
                    </a:solidFill>
                  </a:tcPr>
                </a:tc>
                <a:extLst>
                  <a:ext uri="{0D108BD9-81ED-4DB2-BD59-A6C34878D82A}">
                    <a16:rowId xmlns:a16="http://schemas.microsoft.com/office/drawing/2014/main" val="861488218"/>
                  </a:ext>
                </a:extLst>
              </a:tr>
              <a:tr h="1483148">
                <a:tc>
                  <a:txBody>
                    <a:bodyPr/>
                    <a:lstStyle/>
                    <a:p>
                      <a:pPr lvl="0">
                        <a:lnSpc>
                          <a:spcPct val="114000"/>
                        </a:lnSpc>
                        <a:spcBef>
                          <a:spcPts val="300"/>
                        </a:spcBef>
                        <a:spcAft>
                          <a:spcPts val="300"/>
                        </a:spcAft>
                        <a:buNone/>
                      </a:pPr>
                      <a:r>
                        <a:rPr lang="en-US" sz="1600" b="1" i="0" u="none" strike="noStrike" noProof="0" dirty="0">
                          <a:solidFill>
                            <a:schemeClr val="tx1"/>
                          </a:solidFill>
                          <a:effectLst/>
                          <a:latin typeface="Calibri"/>
                        </a:rPr>
                        <a:t>Best Practice:</a:t>
                      </a:r>
                      <a:r>
                        <a:rPr lang="en-US" sz="1600" b="0" i="0" u="none" strike="noStrike" noProof="0" dirty="0">
                          <a:solidFill>
                            <a:schemeClr val="tx1"/>
                          </a:solidFill>
                          <a:effectLst/>
                          <a:latin typeface="Calibri"/>
                        </a:rPr>
                        <a:t> </a:t>
                      </a:r>
                      <a:endParaRPr lang="en-US" sz="1600" u="none" dirty="0"/>
                    </a:p>
                    <a:p>
                      <a:pPr lvl="0">
                        <a:lnSpc>
                          <a:spcPct val="114000"/>
                        </a:lnSpc>
                        <a:spcBef>
                          <a:spcPts val="300"/>
                        </a:spcBef>
                        <a:spcAft>
                          <a:spcPts val="300"/>
                        </a:spcAft>
                        <a:buNone/>
                      </a:pPr>
                      <a:r>
                        <a:rPr lang="en-US" sz="1600" b="0" i="0" u="none" strike="noStrike" noProof="0" dirty="0">
                          <a:solidFill>
                            <a:schemeClr val="tx1"/>
                          </a:solidFill>
                          <a:effectLst/>
                          <a:latin typeface="Calibri"/>
                        </a:rPr>
                        <a:t>State/local RA steering committee, encouraging diversity of RA reps, regular communication protocol between workforce &amp; RA system for ETPL requests</a:t>
                      </a:r>
                      <a:endParaRPr lang="en-US" sz="16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4000"/>
                        </a:lnSpc>
                        <a:spcBef>
                          <a:spcPts val="300"/>
                        </a:spcBef>
                        <a:spcAft>
                          <a:spcPts val="300"/>
                        </a:spcAft>
                      </a:pPr>
                      <a:r>
                        <a:rPr lang="en-US" sz="1600" b="1" u="none" dirty="0">
                          <a:effectLst/>
                        </a:rPr>
                        <a:t>Best Practice: </a:t>
                      </a:r>
                      <a:endParaRPr lang="en-US" sz="1600" u="none" dirty="0">
                        <a:effectLst/>
                      </a:endParaRPr>
                    </a:p>
                    <a:p>
                      <a:pPr>
                        <a:lnSpc>
                          <a:spcPct val="114000"/>
                        </a:lnSpc>
                        <a:spcBef>
                          <a:spcPts val="300"/>
                        </a:spcBef>
                        <a:spcAft>
                          <a:spcPts val="300"/>
                        </a:spcAft>
                      </a:pPr>
                      <a:r>
                        <a:rPr lang="en-US" sz="1600" dirty="0">
                          <a:effectLst/>
                        </a:rPr>
                        <a:t>Utilize ITAs to help offset RTI costs, provide supportive services and referrals to other programs for support; co-enrolling WIOA/RA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4000"/>
                        </a:lnSpc>
                        <a:spcBef>
                          <a:spcPts val="300"/>
                        </a:spcBef>
                        <a:spcAft>
                          <a:spcPts val="300"/>
                        </a:spcAft>
                      </a:pPr>
                      <a:r>
                        <a:rPr lang="en-US" sz="1600" b="1" u="none" dirty="0">
                          <a:effectLst/>
                        </a:rPr>
                        <a:t>Best Practice: </a:t>
                      </a:r>
                      <a:endParaRPr lang="en-US" sz="1600" u="none" dirty="0">
                        <a:effectLst/>
                      </a:endParaRPr>
                    </a:p>
                    <a:p>
                      <a:pPr>
                        <a:lnSpc>
                          <a:spcPct val="114000"/>
                        </a:lnSpc>
                        <a:spcBef>
                          <a:spcPts val="300"/>
                        </a:spcBef>
                        <a:spcAft>
                          <a:spcPts val="300"/>
                        </a:spcAft>
                      </a:pPr>
                      <a:r>
                        <a:rPr lang="en-US" sz="1600" dirty="0">
                          <a:effectLst/>
                        </a:rPr>
                        <a:t>Host join LWDB/RA System Apprenticeship Accelerators; structured training by RA for BSRs; utilizing OJT contracts to support employers’ apprentice wages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478072"/>
                  </a:ext>
                </a:extLst>
              </a:tr>
              <a:tr h="1354704">
                <a:tc>
                  <a:txBody>
                    <a:bodyPr/>
                    <a:lstStyle/>
                    <a:p>
                      <a:pPr marL="0" lvl="0" indent="0" algn="l">
                        <a:lnSpc>
                          <a:spcPct val="114000"/>
                        </a:lnSpc>
                        <a:spcBef>
                          <a:spcPts val="300"/>
                        </a:spcBef>
                        <a:spcAft>
                          <a:spcPts val="300"/>
                        </a:spcAft>
                        <a:buNone/>
                      </a:pPr>
                      <a:r>
                        <a:rPr lang="en-US" sz="1600" b="1" i="0" u="none" strike="noStrike" noProof="0" dirty="0">
                          <a:solidFill>
                            <a:schemeClr val="tx1"/>
                          </a:solidFill>
                          <a:effectLst/>
                          <a:latin typeface="Calibri"/>
                        </a:rPr>
                        <a:t>Reflected in:</a:t>
                      </a:r>
                      <a:endParaRPr lang="en-US" sz="1600" dirty="0">
                        <a:solidFill>
                          <a:schemeClr val="tx1"/>
                        </a:solidFill>
                      </a:endParaRPr>
                    </a:p>
                    <a:p>
                      <a:pPr marL="0" lvl="0" indent="0" algn="l">
                        <a:lnSpc>
                          <a:spcPct val="114000"/>
                        </a:lnSpc>
                        <a:spcBef>
                          <a:spcPts val="300"/>
                        </a:spcBef>
                        <a:spcAft>
                          <a:spcPts val="300"/>
                        </a:spcAft>
                        <a:buNone/>
                      </a:pPr>
                      <a:r>
                        <a:rPr lang="en-US" sz="1600" b="0" i="0" u="none" strike="noStrike" noProof="0" dirty="0">
                          <a:solidFill>
                            <a:schemeClr val="tx1"/>
                          </a:solidFill>
                          <a:effectLst/>
                          <a:latin typeface="Calibri"/>
                        </a:rPr>
                        <a:t>ETPLs listing RAPs</a:t>
                      </a:r>
                      <a:endParaRPr lang="en-US" sz="1600" dirty="0">
                        <a:solidFill>
                          <a:schemeClr val="tx1"/>
                        </a:solidFil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nSpc>
                          <a:spcPct val="114000"/>
                        </a:lnSpc>
                        <a:spcBef>
                          <a:spcPts val="300"/>
                        </a:spcBef>
                        <a:spcAft>
                          <a:spcPts val="300"/>
                        </a:spcAft>
                        <a:buNone/>
                      </a:pPr>
                      <a:r>
                        <a:rPr lang="en-US" sz="1600" b="1" dirty="0">
                          <a:solidFill>
                            <a:schemeClr val="tx1"/>
                          </a:solidFill>
                          <a:effectLst/>
                        </a:rPr>
                        <a:t>Reflected in: </a:t>
                      </a:r>
                      <a:endParaRPr lang="en-US" sz="1600" dirty="0">
                        <a:solidFill>
                          <a:schemeClr val="tx1"/>
                        </a:solidFill>
                        <a:effectLst/>
                      </a:endParaRPr>
                    </a:p>
                    <a:p>
                      <a:pPr marL="0" marR="0" lvl="0" indent="0">
                        <a:lnSpc>
                          <a:spcPct val="114000"/>
                        </a:lnSpc>
                        <a:spcBef>
                          <a:spcPts val="300"/>
                        </a:spcBef>
                        <a:spcAft>
                          <a:spcPts val="300"/>
                        </a:spcAft>
                        <a:buNone/>
                      </a:pPr>
                      <a:r>
                        <a:rPr lang="en-US" sz="1600" dirty="0">
                          <a:solidFill>
                            <a:schemeClr val="tx1"/>
                          </a:solidFill>
                          <a:effectLst/>
                        </a:rPr>
                        <a:t>WIOA/RA co-enrollment</a:t>
                      </a:r>
                    </a:p>
                    <a:p>
                      <a:pPr marL="0" marR="0" lvl="0" indent="0">
                        <a:lnSpc>
                          <a:spcPct val="114000"/>
                        </a:lnSpc>
                        <a:spcBef>
                          <a:spcPts val="300"/>
                        </a:spcBef>
                        <a:spcAft>
                          <a:spcPts val="300"/>
                        </a:spcAft>
                        <a:buNone/>
                      </a:pPr>
                      <a:r>
                        <a:rPr lang="en-US" sz="1600" dirty="0">
                          <a:solidFill>
                            <a:schemeClr val="tx1"/>
                          </a:solidFill>
                          <a:effectLst/>
                        </a:rPr>
                        <a:t>ITA spending</a:t>
                      </a:r>
                    </a:p>
                    <a:p>
                      <a:pPr marL="0" marR="0" lvl="0" indent="0">
                        <a:lnSpc>
                          <a:spcPct val="114000"/>
                        </a:lnSpc>
                        <a:spcBef>
                          <a:spcPts val="300"/>
                        </a:spcBef>
                        <a:spcAft>
                          <a:spcPts val="300"/>
                        </a:spcAft>
                        <a:buNone/>
                      </a:pPr>
                      <a:r>
                        <a:rPr lang="en-US" sz="1600" dirty="0">
                          <a:solidFill>
                            <a:schemeClr val="tx1"/>
                          </a:solidFill>
                          <a:effectLst/>
                        </a:rPr>
                        <a:t>Supportive service provision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a:lnSpc>
                          <a:spcPct val="114000"/>
                        </a:lnSpc>
                        <a:spcBef>
                          <a:spcPts val="300"/>
                        </a:spcBef>
                        <a:spcAft>
                          <a:spcPts val="300"/>
                        </a:spcAft>
                        <a:buNone/>
                      </a:pPr>
                      <a:r>
                        <a:rPr lang="en-US" sz="1600" b="1" dirty="0">
                          <a:solidFill>
                            <a:schemeClr val="tx1"/>
                          </a:solidFill>
                          <a:effectLst/>
                        </a:rPr>
                        <a:t>Reflected in: </a:t>
                      </a:r>
                      <a:endParaRPr lang="en-US" sz="1600" dirty="0">
                        <a:solidFill>
                          <a:schemeClr val="tx1"/>
                        </a:solidFill>
                        <a:effectLst/>
                      </a:endParaRPr>
                    </a:p>
                    <a:p>
                      <a:pPr marL="0" marR="0" lvl="0" indent="0" algn="l">
                        <a:lnSpc>
                          <a:spcPct val="114000"/>
                        </a:lnSpc>
                        <a:spcBef>
                          <a:spcPts val="300"/>
                        </a:spcBef>
                        <a:spcAft>
                          <a:spcPts val="300"/>
                        </a:spcAft>
                        <a:buNone/>
                      </a:pPr>
                      <a:r>
                        <a:rPr lang="en-US" sz="1600" dirty="0">
                          <a:solidFill>
                            <a:schemeClr val="tx1"/>
                          </a:solidFill>
                          <a:effectLst/>
                        </a:rPr>
                        <a:t>Increase in RA sponsors</a:t>
                      </a:r>
                    </a:p>
                    <a:p>
                      <a:pPr marL="0" marR="0" lvl="0" indent="0" algn="l">
                        <a:lnSpc>
                          <a:spcPct val="114000"/>
                        </a:lnSpc>
                        <a:spcBef>
                          <a:spcPts val="300"/>
                        </a:spcBef>
                        <a:spcAft>
                          <a:spcPts val="300"/>
                        </a:spcAft>
                        <a:buNone/>
                      </a:pPr>
                      <a:r>
                        <a:rPr lang="en-US" sz="1600" dirty="0">
                          <a:solidFill>
                            <a:schemeClr val="tx1"/>
                          </a:solidFill>
                          <a:effectLst/>
                        </a:rPr>
                        <a:t>OJT contract spending for RA wage reimbursement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342926"/>
                  </a:ext>
                </a:extLst>
              </a:tr>
              <a:tr h="2469596">
                <a:tc>
                  <a:txBody>
                    <a:bodyPr/>
                    <a:lstStyle/>
                    <a:p>
                      <a:pPr marL="0" lvl="0" indent="0" algn="l">
                        <a:lnSpc>
                          <a:spcPct val="114000"/>
                        </a:lnSpc>
                        <a:spcBef>
                          <a:spcPts val="300"/>
                        </a:spcBef>
                        <a:spcAft>
                          <a:spcPts val="300"/>
                        </a:spcAft>
                        <a:buNone/>
                      </a:pPr>
                      <a:r>
                        <a:rPr lang="en-US" sz="1600" b="1" i="0" u="none" strike="noStrike" noProof="0" dirty="0">
                          <a:solidFill>
                            <a:schemeClr val="tx1"/>
                          </a:solidFill>
                          <a:effectLst/>
                          <a:latin typeface="Calibri"/>
                        </a:rPr>
                        <a:t>Steps to Move to Next Level:</a:t>
                      </a:r>
                      <a:endParaRPr lang="en-US" sz="1600" dirty="0">
                        <a:solidFill>
                          <a:schemeClr val="tx1"/>
                        </a:solidFill>
                      </a:endParaRPr>
                    </a:p>
                    <a:p>
                      <a:pPr marL="0" lvl="0" indent="0" algn="l">
                        <a:lnSpc>
                          <a:spcPct val="114000"/>
                        </a:lnSpc>
                        <a:spcBef>
                          <a:spcPts val="300"/>
                        </a:spcBef>
                        <a:spcAft>
                          <a:spcPts val="300"/>
                        </a:spcAft>
                        <a:buNone/>
                      </a:pPr>
                      <a:r>
                        <a:rPr lang="en-US" sz="1600" b="0" i="0" u="none" strike="noStrike" noProof="0" dirty="0">
                          <a:solidFill>
                            <a:schemeClr val="tx1"/>
                          </a:solidFill>
                          <a:effectLst/>
                          <a:latin typeface="Calibri"/>
                        </a:rPr>
                        <a:t>Train case managers on RA benefits for job seekers</a:t>
                      </a:r>
                      <a:endParaRPr lang="en-US" sz="1600" dirty="0">
                        <a:solidFill>
                          <a:schemeClr val="tx1"/>
                        </a:solidFill>
                      </a:endParaRPr>
                    </a:p>
                    <a:p>
                      <a:pPr marL="0" lvl="0" indent="0" algn="l">
                        <a:lnSpc>
                          <a:spcPct val="114000"/>
                        </a:lnSpc>
                        <a:spcBef>
                          <a:spcPts val="300"/>
                        </a:spcBef>
                        <a:spcAft>
                          <a:spcPts val="300"/>
                        </a:spcAft>
                        <a:buNone/>
                      </a:pPr>
                      <a:endParaRPr lang="en-US" sz="1600" b="0" i="0" u="none" strike="noStrike" noProof="0" dirty="0">
                        <a:solidFill>
                          <a:schemeClr val="tx1"/>
                        </a:solidFill>
                        <a:effectLst/>
                        <a:latin typeface="Calibri"/>
                      </a:endParaRPr>
                    </a:p>
                    <a:p>
                      <a:pPr marL="0" lvl="0" indent="0" algn="l">
                        <a:lnSpc>
                          <a:spcPct val="114000"/>
                        </a:lnSpc>
                        <a:spcBef>
                          <a:spcPts val="300"/>
                        </a:spcBef>
                        <a:spcAft>
                          <a:spcPts val="300"/>
                        </a:spcAft>
                        <a:buNone/>
                      </a:pPr>
                      <a:r>
                        <a:rPr lang="en-US" sz="1600" b="0" i="0" u="none" strike="noStrike" noProof="0" dirty="0">
                          <a:solidFill>
                            <a:schemeClr val="tx1"/>
                          </a:solidFill>
                          <a:effectLst/>
                          <a:latin typeface="Calibri"/>
                        </a:rPr>
                        <a:t>Create/provide tools to local RA sponsors for reverse referrals (for WIOA eligibility certification)</a:t>
                      </a:r>
                      <a:endParaRPr lang="en-US" sz="1600" dirty="0">
                        <a:solidFill>
                          <a:schemeClr val="tx1"/>
                        </a:solidFil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nSpc>
                          <a:spcPct val="114000"/>
                        </a:lnSpc>
                        <a:spcBef>
                          <a:spcPts val="300"/>
                        </a:spcBef>
                        <a:spcAft>
                          <a:spcPts val="300"/>
                        </a:spcAft>
                        <a:buNone/>
                      </a:pPr>
                      <a:r>
                        <a:rPr lang="en-US" sz="1600" b="1">
                          <a:solidFill>
                            <a:schemeClr val="tx1"/>
                          </a:solidFill>
                          <a:effectLst/>
                        </a:rPr>
                        <a:t>Steps to Move to Next Level:</a:t>
                      </a:r>
                      <a:endParaRPr lang="en-US" sz="1600">
                        <a:solidFill>
                          <a:schemeClr val="tx1"/>
                        </a:solidFill>
                        <a:effectLst/>
                      </a:endParaRPr>
                    </a:p>
                    <a:p>
                      <a:pPr marL="0" marR="0" lvl="0" indent="0">
                        <a:lnSpc>
                          <a:spcPct val="114000"/>
                        </a:lnSpc>
                        <a:spcBef>
                          <a:spcPts val="300"/>
                        </a:spcBef>
                        <a:spcAft>
                          <a:spcPts val="300"/>
                        </a:spcAft>
                        <a:buNone/>
                      </a:pPr>
                      <a:r>
                        <a:rPr lang="en-US" sz="1600">
                          <a:solidFill>
                            <a:schemeClr val="tx1"/>
                          </a:solidFill>
                          <a:effectLst/>
                        </a:rPr>
                        <a:t>Train BSRs on RA</a:t>
                      </a:r>
                    </a:p>
                    <a:p>
                      <a:pPr marL="0" marR="0" lvl="0" indent="0">
                        <a:lnSpc>
                          <a:spcPct val="114000"/>
                        </a:lnSpc>
                        <a:spcBef>
                          <a:spcPts val="300"/>
                        </a:spcBef>
                        <a:spcAft>
                          <a:spcPts val="300"/>
                        </a:spcAft>
                        <a:buNone/>
                      </a:pPr>
                      <a:r>
                        <a:rPr lang="en-US" sz="1600">
                          <a:solidFill>
                            <a:schemeClr val="tx1"/>
                          </a:solidFill>
                          <a:effectLst/>
                        </a:rPr>
                        <a:t>Create/share Apprenticeship.gov materials on RA benefits for employers</a:t>
                      </a:r>
                    </a:p>
                    <a:p>
                      <a:pPr marL="0" marR="0" lvl="0" indent="0">
                        <a:lnSpc>
                          <a:spcPct val="114000"/>
                        </a:lnSpc>
                        <a:spcBef>
                          <a:spcPts val="300"/>
                        </a:spcBef>
                        <a:spcAft>
                          <a:spcPts val="300"/>
                        </a:spcAft>
                        <a:buNone/>
                      </a:pPr>
                      <a:endParaRPr lang="en-US" sz="1600">
                        <a:solidFill>
                          <a:schemeClr val="tx1"/>
                        </a:solidFill>
                        <a:effectLst/>
                      </a:endParaRPr>
                    </a:p>
                    <a:p>
                      <a:pPr marL="0" marR="0" lvl="0" indent="0">
                        <a:lnSpc>
                          <a:spcPct val="114000"/>
                        </a:lnSpc>
                        <a:spcBef>
                          <a:spcPts val="300"/>
                        </a:spcBef>
                        <a:spcAft>
                          <a:spcPts val="300"/>
                        </a:spcAft>
                        <a:buNone/>
                      </a:pPr>
                      <a:r>
                        <a:rPr lang="en-US" sz="1600">
                          <a:solidFill>
                            <a:schemeClr val="tx1"/>
                          </a:solidFill>
                          <a:effectLst/>
                        </a:rPr>
                        <a:t>Review DOL Industry Intermediary list for assistance in employer engagement in high-priority occupations</a:t>
                      </a:r>
                      <a:endParaRPr lang="en-US" sz="2400">
                        <a:solidFill>
                          <a:schemeClr val="tx1"/>
                        </a:solidFil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a:lnSpc>
                          <a:spcPct val="114000"/>
                        </a:lnSpc>
                        <a:spcBef>
                          <a:spcPts val="300"/>
                        </a:spcBef>
                        <a:spcAft>
                          <a:spcPts val="300"/>
                        </a:spcAft>
                        <a:buNone/>
                      </a:pPr>
                      <a:r>
                        <a:rPr lang="en-US" sz="1600" b="1" dirty="0">
                          <a:solidFill>
                            <a:schemeClr val="tx1"/>
                          </a:solidFill>
                          <a:effectLst/>
                        </a:rPr>
                        <a:t>Steps to Move to Next Level:</a:t>
                      </a:r>
                      <a:endParaRPr lang="en-US" sz="1600" dirty="0">
                        <a:solidFill>
                          <a:schemeClr val="tx1"/>
                        </a:solidFill>
                        <a:effectLst/>
                      </a:endParaRPr>
                    </a:p>
                    <a:p>
                      <a:pPr marL="0" marR="0" lvl="0" indent="0" algn="l">
                        <a:lnSpc>
                          <a:spcPct val="114000"/>
                        </a:lnSpc>
                        <a:spcBef>
                          <a:spcPts val="300"/>
                        </a:spcBef>
                        <a:spcAft>
                          <a:spcPts val="300"/>
                        </a:spcAft>
                        <a:buNone/>
                      </a:pPr>
                      <a:r>
                        <a:rPr lang="en-US" sz="1600" dirty="0">
                          <a:solidFill>
                            <a:schemeClr val="tx1"/>
                          </a:solidFill>
                          <a:effectLst/>
                        </a:rPr>
                        <a:t>Explore state models of co-locating RA expertise (i.e. FL, others)</a:t>
                      </a:r>
                    </a:p>
                    <a:p>
                      <a:pPr marL="0" marR="0" lvl="0" indent="0" algn="l">
                        <a:lnSpc>
                          <a:spcPct val="114000"/>
                        </a:lnSpc>
                        <a:spcBef>
                          <a:spcPts val="300"/>
                        </a:spcBef>
                        <a:spcAft>
                          <a:spcPts val="300"/>
                        </a:spcAft>
                        <a:buNone/>
                      </a:pPr>
                      <a:r>
                        <a:rPr lang="en-US" sz="1600" dirty="0">
                          <a:solidFill>
                            <a:schemeClr val="tx1"/>
                          </a:solidFill>
                          <a:effectLst/>
                        </a:rPr>
                        <a:t>Discuss use of Governor’s Set Aside Funds with state board to support embedding RA SME in AJCs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4157007"/>
                  </a:ext>
                </a:extLst>
              </a:tr>
            </a:tbl>
          </a:graphicData>
        </a:graphic>
      </p:graphicFrame>
    </p:spTree>
    <p:extLst>
      <p:ext uri="{BB962C8B-B14F-4D97-AF65-F5344CB8AC3E}">
        <p14:creationId xmlns:p14="http://schemas.microsoft.com/office/powerpoint/2010/main" val="3574155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2738-8D92-D030-1823-584E11063D3D}"/>
              </a:ext>
            </a:extLst>
          </p:cNvPr>
          <p:cNvSpPr>
            <a:spLocks noGrp="1"/>
          </p:cNvSpPr>
          <p:nvPr>
            <p:ph type="title"/>
          </p:nvPr>
        </p:nvSpPr>
        <p:spPr>
          <a:xfrm>
            <a:off x="-1" y="-1406"/>
            <a:ext cx="12191997" cy="724949"/>
          </a:xfrm>
        </p:spPr>
        <p:txBody>
          <a:bodyPr>
            <a:noAutofit/>
          </a:bodyPr>
          <a:lstStyle/>
          <a:p>
            <a:pPr algn="ctr"/>
            <a:r>
              <a:rPr lang="en-US" sz="2400" b="1" dirty="0">
                <a:latin typeface="Calibri"/>
                <a:ea typeface="+mj-lt"/>
                <a:cs typeface="+mj-lt"/>
              </a:rPr>
              <a:t>3. DRAFT: Levels of Workforce Engagement in/Utilization of Registered Apprenticeship</a:t>
            </a:r>
            <a:endParaRPr lang="en-US" sz="2400" b="1" dirty="0">
              <a:latin typeface="Calibri"/>
              <a:cs typeface="Calibri"/>
            </a:endParaRPr>
          </a:p>
        </p:txBody>
      </p:sp>
      <p:graphicFrame>
        <p:nvGraphicFramePr>
          <p:cNvPr id="8" name="Content Placeholder 7" descr="Levels 4-6: Building RA Staffing, Serving as RA Convenor, and Becoming an RA Sponsor">
            <a:extLst>
              <a:ext uri="{FF2B5EF4-FFF2-40B4-BE49-F238E27FC236}">
                <a16:creationId xmlns:a16="http://schemas.microsoft.com/office/drawing/2014/main" id="{C472EEB8-57C8-8A5C-3630-48BB11964327}"/>
              </a:ext>
            </a:extLst>
          </p:cNvPr>
          <p:cNvGraphicFramePr>
            <a:graphicFrameLocks noGrp="1"/>
          </p:cNvGraphicFramePr>
          <p:nvPr>
            <p:ph idx="1"/>
            <p:extLst>
              <p:ext uri="{D42A27DB-BD31-4B8C-83A1-F6EECF244321}">
                <p14:modId xmlns:p14="http://schemas.microsoft.com/office/powerpoint/2010/main" val="2348336246"/>
              </p:ext>
            </p:extLst>
          </p:nvPr>
        </p:nvGraphicFramePr>
        <p:xfrm>
          <a:off x="457200" y="819872"/>
          <a:ext cx="11146535" cy="5990249"/>
        </p:xfrm>
        <a:graphic>
          <a:graphicData uri="http://schemas.openxmlformats.org/drawingml/2006/table">
            <a:tbl>
              <a:tblPr firstRow="1">
                <a:tableStyleId>{5C22544A-7EE6-4342-B048-85BDC9FD1C3A}</a:tableStyleId>
              </a:tblPr>
              <a:tblGrid>
                <a:gridCol w="4048532">
                  <a:extLst>
                    <a:ext uri="{9D8B030D-6E8A-4147-A177-3AD203B41FA5}">
                      <a16:colId xmlns:a16="http://schemas.microsoft.com/office/drawing/2014/main" val="1509125304"/>
                    </a:ext>
                  </a:extLst>
                </a:gridCol>
                <a:gridCol w="3836990">
                  <a:extLst>
                    <a:ext uri="{9D8B030D-6E8A-4147-A177-3AD203B41FA5}">
                      <a16:colId xmlns:a16="http://schemas.microsoft.com/office/drawing/2014/main" val="2854319584"/>
                    </a:ext>
                  </a:extLst>
                </a:gridCol>
                <a:gridCol w="3261013">
                  <a:extLst>
                    <a:ext uri="{9D8B030D-6E8A-4147-A177-3AD203B41FA5}">
                      <a16:colId xmlns:a16="http://schemas.microsoft.com/office/drawing/2014/main" val="1859388135"/>
                    </a:ext>
                  </a:extLst>
                </a:gridCol>
              </a:tblGrid>
              <a:tr h="388069">
                <a:tc>
                  <a:txBody>
                    <a:bodyPr/>
                    <a:lstStyle/>
                    <a:p>
                      <a:pPr algn="ctr">
                        <a:lnSpc>
                          <a:spcPct val="114000"/>
                        </a:lnSpc>
                        <a:spcBef>
                          <a:spcPts val="300"/>
                        </a:spcBef>
                        <a:spcAft>
                          <a:spcPts val="300"/>
                        </a:spcAft>
                      </a:pPr>
                      <a:r>
                        <a:rPr lang="en-US" sz="1600" b="1" dirty="0">
                          <a:solidFill>
                            <a:srgbClr val="000000"/>
                          </a:solidFill>
                          <a:effectLst/>
                        </a:rPr>
                        <a:t>Level 4 – Building RA Staffing, Partnerships</a:t>
                      </a:r>
                      <a:endParaRPr lang="en-US" sz="16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D9AB"/>
                    </a:solidFill>
                  </a:tcPr>
                </a:tc>
                <a:tc>
                  <a:txBody>
                    <a:bodyPr/>
                    <a:lstStyle/>
                    <a:p>
                      <a:pPr algn="ctr">
                        <a:lnSpc>
                          <a:spcPct val="114000"/>
                        </a:lnSpc>
                        <a:spcBef>
                          <a:spcPts val="300"/>
                        </a:spcBef>
                        <a:spcAft>
                          <a:spcPts val="300"/>
                        </a:spcAft>
                      </a:pPr>
                      <a:r>
                        <a:rPr lang="en-US" sz="1600" b="1" dirty="0">
                          <a:solidFill>
                            <a:srgbClr val="000000"/>
                          </a:solidFill>
                          <a:effectLst/>
                        </a:rPr>
                        <a:t>Level 5 – Serving as RA Convenor</a:t>
                      </a:r>
                      <a:endParaRPr lang="en-US" sz="16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4000"/>
                        </a:lnSpc>
                        <a:spcBef>
                          <a:spcPts val="300"/>
                        </a:spcBef>
                        <a:spcAft>
                          <a:spcPts val="300"/>
                        </a:spcAft>
                      </a:pPr>
                      <a:r>
                        <a:rPr lang="en-US" sz="1600" b="1">
                          <a:solidFill>
                            <a:srgbClr val="000000"/>
                          </a:solidFill>
                          <a:effectLst/>
                        </a:rPr>
                        <a:t>Level 6 – Becoming an RA Sponsor**</a:t>
                      </a:r>
                      <a:endParaRPr lang="en-US" sz="16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1"/>
                    </a:solidFill>
                  </a:tcPr>
                </a:tc>
                <a:extLst>
                  <a:ext uri="{0D108BD9-81ED-4DB2-BD59-A6C34878D82A}">
                    <a16:rowId xmlns:a16="http://schemas.microsoft.com/office/drawing/2014/main" val="861488218"/>
                  </a:ext>
                </a:extLst>
              </a:tr>
              <a:tr h="1562691">
                <a:tc>
                  <a:txBody>
                    <a:bodyPr/>
                    <a:lstStyle/>
                    <a:p>
                      <a:pPr>
                        <a:lnSpc>
                          <a:spcPct val="114000"/>
                        </a:lnSpc>
                        <a:spcBef>
                          <a:spcPts val="300"/>
                        </a:spcBef>
                        <a:spcAft>
                          <a:spcPts val="300"/>
                        </a:spcAft>
                      </a:pPr>
                      <a:r>
                        <a:rPr lang="en-US" sz="1600" b="1" u="none" dirty="0">
                          <a:solidFill>
                            <a:schemeClr val="tx1"/>
                          </a:solidFill>
                          <a:effectLst/>
                        </a:rPr>
                        <a:t>Best Practice:</a:t>
                      </a:r>
                    </a:p>
                    <a:p>
                      <a:pPr>
                        <a:lnSpc>
                          <a:spcPct val="114000"/>
                        </a:lnSpc>
                        <a:spcBef>
                          <a:spcPts val="300"/>
                        </a:spcBef>
                        <a:spcAft>
                          <a:spcPts val="300"/>
                        </a:spcAft>
                      </a:pPr>
                      <a:r>
                        <a:rPr lang="en-US" sz="1600" b="0" dirty="0">
                          <a:solidFill>
                            <a:schemeClr val="tx1"/>
                          </a:solidFill>
                          <a:effectLst/>
                        </a:rPr>
                        <a:t>Regular, proactive, collaborative work between workforce RA staff and Apprenticeship Training Representatives (ATR) (for industry, apprentice recruiting)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4000"/>
                        </a:lnSpc>
                        <a:spcBef>
                          <a:spcPts val="300"/>
                        </a:spcBef>
                        <a:spcAft>
                          <a:spcPts val="300"/>
                        </a:spcAft>
                      </a:pPr>
                      <a:r>
                        <a:rPr lang="en-US" sz="1600" b="1" u="none" dirty="0">
                          <a:solidFill>
                            <a:schemeClr val="tx1"/>
                          </a:solidFill>
                          <a:effectLst/>
                        </a:rPr>
                        <a:t>Best Practice:</a:t>
                      </a:r>
                      <a:endParaRPr lang="en-US" sz="1600" u="none" dirty="0">
                        <a:solidFill>
                          <a:schemeClr val="tx1"/>
                        </a:solidFill>
                        <a:effectLst/>
                      </a:endParaRPr>
                    </a:p>
                    <a:p>
                      <a:pPr>
                        <a:lnSpc>
                          <a:spcPct val="114000"/>
                        </a:lnSpc>
                        <a:spcBef>
                          <a:spcPts val="300"/>
                        </a:spcBef>
                        <a:spcAft>
                          <a:spcPts val="300"/>
                        </a:spcAft>
                      </a:pPr>
                      <a:r>
                        <a:rPr lang="en-US" sz="1600" dirty="0">
                          <a:solidFill>
                            <a:schemeClr val="tx1"/>
                          </a:solidFill>
                          <a:effectLst/>
                        </a:rPr>
                        <a:t>Create network of RA sponsored programs to accelerate employer participation; serve as fiscal agent for larger network*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4000"/>
                        </a:lnSpc>
                        <a:spcBef>
                          <a:spcPts val="300"/>
                        </a:spcBef>
                        <a:spcAft>
                          <a:spcPts val="300"/>
                        </a:spcAft>
                      </a:pPr>
                      <a:r>
                        <a:rPr lang="en-US" sz="1600" b="1" u="none" dirty="0">
                          <a:solidFill>
                            <a:schemeClr val="tx1"/>
                          </a:solidFill>
                          <a:effectLst/>
                        </a:rPr>
                        <a:t>Best Practice:</a:t>
                      </a:r>
                      <a:endParaRPr lang="en-US" sz="1600" u="none" dirty="0">
                        <a:solidFill>
                          <a:schemeClr val="tx1"/>
                        </a:solidFill>
                        <a:effectLst/>
                      </a:endParaRPr>
                    </a:p>
                    <a:p>
                      <a:pPr>
                        <a:lnSpc>
                          <a:spcPct val="114000"/>
                        </a:lnSpc>
                        <a:spcBef>
                          <a:spcPts val="300"/>
                        </a:spcBef>
                        <a:spcAft>
                          <a:spcPts val="300"/>
                        </a:spcAft>
                      </a:pPr>
                      <a:r>
                        <a:rPr lang="en-US" sz="1600" dirty="0">
                          <a:solidFill>
                            <a:schemeClr val="tx1"/>
                          </a:solidFill>
                          <a:effectLst/>
                        </a:rPr>
                        <a:t>Utilizing WIOA and non-WIOA funding (i.e., DOL, state grants) for program administration, employer/apprentice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478072"/>
                  </a:ext>
                </a:extLst>
              </a:tr>
              <a:tr h="1200431">
                <a:tc>
                  <a:txBody>
                    <a:bodyPr/>
                    <a:lstStyle/>
                    <a:p>
                      <a:pPr marL="0" indent="0" algn="l">
                        <a:lnSpc>
                          <a:spcPct val="114000"/>
                        </a:lnSpc>
                        <a:spcBef>
                          <a:spcPts val="300"/>
                        </a:spcBef>
                        <a:spcAft>
                          <a:spcPts val="300"/>
                        </a:spcAft>
                        <a:buNone/>
                      </a:pPr>
                      <a:r>
                        <a:rPr lang="en-US" sz="1600" b="1" dirty="0">
                          <a:solidFill>
                            <a:schemeClr val="tx1"/>
                          </a:solidFill>
                          <a:effectLst/>
                        </a:rPr>
                        <a:t>Reflected in:</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Increase in RA sponsors</a:t>
                      </a:r>
                    </a:p>
                    <a:p>
                      <a:pPr marL="0" marR="0" lvl="0" indent="0" algn="l">
                        <a:lnSpc>
                          <a:spcPct val="114000"/>
                        </a:lnSpc>
                        <a:spcBef>
                          <a:spcPts val="300"/>
                        </a:spcBef>
                        <a:spcAft>
                          <a:spcPts val="300"/>
                        </a:spcAft>
                        <a:buNone/>
                      </a:pPr>
                      <a:r>
                        <a:rPr lang="en-US" sz="1600" b="0" dirty="0">
                          <a:solidFill>
                            <a:schemeClr val="tx1"/>
                          </a:solidFill>
                          <a:effectLst/>
                        </a:rPr>
                        <a:t>Increase in RA/WIOA co-enrollment</a:t>
                      </a:r>
                    </a:p>
                    <a:p>
                      <a:pPr marL="0" marR="0" lvl="0" indent="0" algn="l">
                        <a:lnSpc>
                          <a:spcPct val="114000"/>
                        </a:lnSpc>
                        <a:spcBef>
                          <a:spcPts val="300"/>
                        </a:spcBef>
                        <a:spcAft>
                          <a:spcPts val="300"/>
                        </a:spcAft>
                        <a:buNone/>
                      </a:pPr>
                      <a:r>
                        <a:rPr lang="en-US" sz="1600" b="0" dirty="0">
                          <a:solidFill>
                            <a:schemeClr val="tx1"/>
                          </a:solidFill>
                          <a:effectLst/>
                        </a:rPr>
                        <a:t>Increase in funded services for RA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a:lnSpc>
                          <a:spcPct val="114000"/>
                        </a:lnSpc>
                        <a:spcBef>
                          <a:spcPts val="300"/>
                        </a:spcBef>
                        <a:spcAft>
                          <a:spcPts val="300"/>
                        </a:spcAft>
                        <a:buNone/>
                      </a:pPr>
                      <a:r>
                        <a:rPr lang="en-US" sz="1600" b="1" dirty="0">
                          <a:solidFill>
                            <a:schemeClr val="tx1"/>
                          </a:solidFill>
                          <a:effectLst/>
                        </a:rPr>
                        <a:t>Reflected in: </a:t>
                      </a:r>
                      <a:endParaRPr lang="en-US" sz="1600" dirty="0">
                        <a:solidFill>
                          <a:schemeClr val="tx1"/>
                        </a:solidFill>
                        <a:effectLst/>
                      </a:endParaRPr>
                    </a:p>
                    <a:p>
                      <a:pPr marL="0" marR="0" lvl="0" indent="0" algn="l">
                        <a:lnSpc>
                          <a:spcPct val="114000"/>
                        </a:lnSpc>
                        <a:spcBef>
                          <a:spcPts val="300"/>
                        </a:spcBef>
                        <a:spcAft>
                          <a:spcPts val="300"/>
                        </a:spcAft>
                        <a:buNone/>
                      </a:pPr>
                      <a:r>
                        <a:rPr lang="en-US" sz="1600" dirty="0">
                          <a:solidFill>
                            <a:schemeClr val="tx1"/>
                          </a:solidFill>
                          <a:effectLst/>
                        </a:rPr>
                        <a:t>Increase in participating employers</a:t>
                      </a:r>
                    </a:p>
                    <a:p>
                      <a:pPr marL="0" marR="0" lvl="0" indent="0" algn="l">
                        <a:lnSpc>
                          <a:spcPct val="114000"/>
                        </a:lnSpc>
                        <a:spcBef>
                          <a:spcPts val="300"/>
                        </a:spcBef>
                        <a:spcAft>
                          <a:spcPts val="300"/>
                        </a:spcAft>
                        <a:buNone/>
                      </a:pPr>
                      <a:r>
                        <a:rPr lang="en-US" sz="1600" dirty="0">
                          <a:solidFill>
                            <a:schemeClr val="tx1"/>
                          </a:solidFill>
                          <a:effectLst/>
                        </a:rPr>
                        <a:t>Increase in apprentice support from WDB (WIOA and non-WIOA funding)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nSpc>
                          <a:spcPct val="114000"/>
                        </a:lnSpc>
                        <a:spcBef>
                          <a:spcPts val="300"/>
                        </a:spcBef>
                        <a:spcAft>
                          <a:spcPts val="300"/>
                        </a:spcAft>
                        <a:buNone/>
                      </a:pPr>
                      <a:r>
                        <a:rPr lang="en-US" sz="1600" b="1" dirty="0">
                          <a:solidFill>
                            <a:schemeClr val="tx1"/>
                          </a:solidFill>
                          <a:effectLst/>
                        </a:rPr>
                        <a:t>Reflected in:</a:t>
                      </a:r>
                      <a:endParaRPr lang="en-US" sz="1600" dirty="0">
                        <a:solidFill>
                          <a:schemeClr val="tx1"/>
                        </a:solidFill>
                        <a:effectLst/>
                      </a:endParaRPr>
                    </a:p>
                    <a:p>
                      <a:pPr marL="0" marR="0" lvl="0" indent="0">
                        <a:lnSpc>
                          <a:spcPct val="114000"/>
                        </a:lnSpc>
                        <a:spcBef>
                          <a:spcPts val="300"/>
                        </a:spcBef>
                        <a:spcAft>
                          <a:spcPts val="300"/>
                        </a:spcAft>
                        <a:buNone/>
                      </a:pPr>
                      <a:r>
                        <a:rPr lang="en-US" sz="1600" dirty="0">
                          <a:solidFill>
                            <a:schemeClr val="tx1"/>
                          </a:solidFill>
                          <a:effectLst/>
                        </a:rPr>
                        <a:t>Participating employers</a:t>
                      </a:r>
                    </a:p>
                    <a:p>
                      <a:pPr marL="0" marR="0" lvl="0" indent="0">
                        <a:lnSpc>
                          <a:spcPct val="114000"/>
                        </a:lnSpc>
                        <a:spcBef>
                          <a:spcPts val="300"/>
                        </a:spcBef>
                        <a:spcAft>
                          <a:spcPts val="300"/>
                        </a:spcAft>
                        <a:buNone/>
                      </a:pPr>
                      <a:r>
                        <a:rPr lang="en-US" sz="1600" dirty="0">
                          <a:solidFill>
                            <a:schemeClr val="tx1"/>
                          </a:solidFill>
                          <a:effectLst/>
                        </a:rPr>
                        <a:t>Apprentice registrations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342926"/>
                  </a:ext>
                </a:extLst>
              </a:tr>
              <a:tr h="2522445">
                <a:tc>
                  <a:txBody>
                    <a:bodyPr/>
                    <a:lstStyle/>
                    <a:p>
                      <a:pPr marL="0" indent="0" algn="l">
                        <a:lnSpc>
                          <a:spcPct val="114000"/>
                        </a:lnSpc>
                        <a:spcBef>
                          <a:spcPts val="300"/>
                        </a:spcBef>
                        <a:spcAft>
                          <a:spcPts val="300"/>
                        </a:spcAft>
                        <a:buNone/>
                      </a:pPr>
                      <a:r>
                        <a:rPr lang="en-US" sz="1600" b="1" dirty="0">
                          <a:solidFill>
                            <a:schemeClr val="tx1"/>
                          </a:solidFill>
                          <a:effectLst/>
                        </a:rPr>
                        <a:t>Steps to Move to Next Level:</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BSRs and AJC RA SMEs coordinate on which employers are responding to/engaged in RA outreach</a:t>
                      </a:r>
                    </a:p>
                    <a:p>
                      <a:pPr marL="0" marR="0" lvl="0" indent="0" algn="l">
                        <a:lnSpc>
                          <a:spcPct val="114000"/>
                        </a:lnSpc>
                        <a:spcBef>
                          <a:spcPts val="300"/>
                        </a:spcBef>
                        <a:spcAft>
                          <a:spcPts val="300"/>
                        </a:spcAft>
                        <a:buNone/>
                      </a:pPr>
                      <a:r>
                        <a:rPr lang="en-US" sz="1600" b="0" dirty="0">
                          <a:solidFill>
                            <a:schemeClr val="tx1"/>
                          </a:solidFill>
                          <a:effectLst/>
                        </a:rPr>
                        <a:t>RA SMEs meet regularly and coordinate with ATRs on high-quality program development</a:t>
                      </a:r>
                      <a:endParaRPr lang="en-US" sz="1600" b="0" dirty="0">
                        <a:solidFill>
                          <a:schemeClr val="tx1"/>
                        </a:solidFill>
                      </a:endParaRPr>
                    </a:p>
                    <a:p>
                      <a:pPr marL="0" marR="0" lvl="0" indent="0" algn="l">
                        <a:lnSpc>
                          <a:spcPct val="114000"/>
                        </a:lnSpc>
                        <a:spcBef>
                          <a:spcPts val="300"/>
                        </a:spcBef>
                        <a:spcAft>
                          <a:spcPts val="300"/>
                        </a:spcAft>
                        <a:buNone/>
                      </a:pPr>
                      <a:r>
                        <a:rPr lang="en-US" sz="1600" b="0" dirty="0">
                          <a:solidFill>
                            <a:schemeClr val="tx1"/>
                          </a:solidFill>
                          <a:effectLst/>
                        </a:rPr>
                        <a:t>Co-enrollment training is delivered to case managers on rolling basis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l">
                        <a:lnSpc>
                          <a:spcPct val="114000"/>
                        </a:lnSpc>
                        <a:spcBef>
                          <a:spcPts val="300"/>
                        </a:spcBef>
                        <a:spcAft>
                          <a:spcPts val="300"/>
                        </a:spcAft>
                        <a:buNone/>
                      </a:pPr>
                      <a:r>
                        <a:rPr lang="en-US" sz="1600" b="1" dirty="0">
                          <a:solidFill>
                            <a:schemeClr val="tx1"/>
                          </a:solidFill>
                          <a:effectLst/>
                        </a:rPr>
                        <a:t>Steps to Move to Next Level:</a:t>
                      </a:r>
                      <a:endParaRPr lang="en-US" sz="1600" dirty="0">
                        <a:solidFill>
                          <a:schemeClr val="tx1"/>
                        </a:solidFill>
                        <a:effectLst/>
                      </a:endParaRPr>
                    </a:p>
                    <a:p>
                      <a:pPr marL="0" marR="0" lvl="0" indent="0" algn="l">
                        <a:lnSpc>
                          <a:spcPct val="114000"/>
                        </a:lnSpc>
                        <a:spcBef>
                          <a:spcPts val="300"/>
                        </a:spcBef>
                        <a:spcAft>
                          <a:spcPts val="300"/>
                        </a:spcAft>
                        <a:buNone/>
                      </a:pPr>
                      <a:r>
                        <a:rPr lang="en-US" sz="1600" dirty="0">
                          <a:solidFill>
                            <a:schemeClr val="tx1"/>
                          </a:solidFill>
                          <a:effectLst/>
                        </a:rPr>
                        <a:t>LWDB evaluate local LMI, employer interest in RA</a:t>
                      </a:r>
                    </a:p>
                    <a:p>
                      <a:pPr marL="0" marR="0" lvl="0" indent="0" algn="l">
                        <a:lnSpc>
                          <a:spcPct val="114000"/>
                        </a:lnSpc>
                        <a:spcBef>
                          <a:spcPts val="300"/>
                        </a:spcBef>
                        <a:spcAft>
                          <a:spcPts val="300"/>
                        </a:spcAft>
                        <a:buNone/>
                      </a:pPr>
                      <a:r>
                        <a:rPr lang="en-US" sz="1600" dirty="0">
                          <a:solidFill>
                            <a:schemeClr val="tx1"/>
                          </a:solidFill>
                          <a:effectLst/>
                        </a:rPr>
                        <a:t>LWDB meets with ATR to develop process for gathering information into RA standards</a:t>
                      </a:r>
                    </a:p>
                    <a:p>
                      <a:pPr marL="0" marR="0" lvl="0" indent="0" algn="l">
                        <a:lnSpc>
                          <a:spcPct val="114000"/>
                        </a:lnSpc>
                        <a:spcBef>
                          <a:spcPts val="300"/>
                        </a:spcBef>
                        <a:spcAft>
                          <a:spcPts val="300"/>
                        </a:spcAft>
                        <a:buNone/>
                      </a:pPr>
                      <a:r>
                        <a:rPr lang="en-US" sz="1600" dirty="0">
                          <a:solidFill>
                            <a:schemeClr val="tx1"/>
                          </a:solidFill>
                          <a:effectLst/>
                        </a:rPr>
                        <a:t>LWDB develops strategy for dual-pronged RA implementation: employers to join RAP and employers to hire WIOA-certified job seekers for RA roles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nSpc>
                          <a:spcPct val="114000"/>
                        </a:lnSpc>
                        <a:spcBef>
                          <a:spcPts val="300"/>
                        </a:spcBef>
                        <a:spcAft>
                          <a:spcPts val="300"/>
                        </a:spcAft>
                        <a:buFont typeface="Arial"/>
                        <a:buNone/>
                      </a:pPr>
                      <a:r>
                        <a:rPr lang="en-US" sz="1600" dirty="0">
                          <a:solidFill>
                            <a:schemeClr val="tx1"/>
                          </a:solidFill>
                          <a:effectLst/>
                        </a:rPr>
                        <a:t>Intentionally left blank.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4157007"/>
                  </a:ext>
                </a:extLst>
              </a:tr>
            </a:tbl>
          </a:graphicData>
        </a:graphic>
      </p:graphicFrame>
    </p:spTree>
    <p:extLst>
      <p:ext uri="{BB962C8B-B14F-4D97-AF65-F5344CB8AC3E}">
        <p14:creationId xmlns:p14="http://schemas.microsoft.com/office/powerpoint/2010/main" val="2341692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05C4-7A17-D8CA-95AA-455F3A156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EE8D88-5A5D-3126-D351-34A0D151DAA5}"/>
              </a:ext>
            </a:extLst>
          </p:cNvPr>
          <p:cNvSpPr>
            <a:spLocks noGrp="1"/>
          </p:cNvSpPr>
          <p:nvPr>
            <p:ph type="title"/>
          </p:nvPr>
        </p:nvSpPr>
        <p:spPr>
          <a:xfrm>
            <a:off x="838200" y="365125"/>
            <a:ext cx="5166674" cy="1325563"/>
          </a:xfrm>
        </p:spPr>
        <p:txBody>
          <a:bodyPr>
            <a:normAutofit/>
          </a:bodyPr>
          <a:lstStyle/>
          <a:p>
            <a:r>
              <a:rPr lang="en-US" sz="3200" dirty="0">
                <a:latin typeface="Montserrat"/>
              </a:rPr>
              <a:t>Level Four: Partnerships</a:t>
            </a:r>
          </a:p>
        </p:txBody>
      </p:sp>
      <p:sp>
        <p:nvSpPr>
          <p:cNvPr id="3" name="Content Placeholder 2">
            <a:extLst>
              <a:ext uri="{FF2B5EF4-FFF2-40B4-BE49-F238E27FC236}">
                <a16:creationId xmlns:a16="http://schemas.microsoft.com/office/drawing/2014/main" id="{83108AC6-CE1B-25C6-5B25-FA7EC304CA5F}"/>
              </a:ext>
            </a:extLst>
          </p:cNvPr>
          <p:cNvSpPr>
            <a:spLocks noGrp="1"/>
          </p:cNvSpPr>
          <p:nvPr>
            <p:ph sz="half" idx="1"/>
          </p:nvPr>
        </p:nvSpPr>
        <p:spPr>
          <a:xfrm>
            <a:off x="457201" y="2114391"/>
            <a:ext cx="4972639" cy="3437997"/>
          </a:xfrm>
        </p:spPr>
        <p:txBody>
          <a:bodyPr vert="horz" lIns="91440" tIns="45720" rIns="91440" bIns="45720" rtlCol="0" anchor="t">
            <a:noAutofit/>
          </a:bodyPr>
          <a:lstStyle/>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ea typeface="+mn-lt"/>
                <a:cs typeface="Segoe UI"/>
              </a:rPr>
              <a:t>Other ways for the level to be reflected?</a:t>
            </a:r>
          </a:p>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ea typeface="+mn-lt"/>
                <a:cs typeface="Segoe UI"/>
              </a:rPr>
              <a:t>What data resources should be considered to indicate this level is occurring?</a:t>
            </a:r>
          </a:p>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ea typeface="+mn-lt"/>
                <a:cs typeface="Segoe UI"/>
              </a:rPr>
              <a:t>Are there other steps you would suggest that move the RA work forward from this level?</a:t>
            </a:r>
            <a:endParaRPr lang="en-US" sz="2000" dirty="0">
              <a:solidFill>
                <a:srgbClr val="404040"/>
              </a:solidFill>
              <a:latin typeface="Montserrat Medium"/>
              <a:ea typeface="+mn-lt"/>
              <a:cs typeface="Segoe UI"/>
            </a:endParaRPr>
          </a:p>
          <a:p>
            <a:pPr>
              <a:lnSpc>
                <a:spcPct val="114000"/>
              </a:lnSpc>
              <a:spcBef>
                <a:spcPts val="600"/>
              </a:spcBef>
              <a:spcAft>
                <a:spcPts val="600"/>
              </a:spcAft>
            </a:pPr>
            <a:endParaRPr lang="en-US" sz="2000" dirty="0">
              <a:solidFill>
                <a:schemeClr val="tx1"/>
              </a:solidFill>
              <a:latin typeface="Montserrat Medium"/>
              <a:ea typeface="+mn-lt"/>
              <a:cs typeface="Segoe UI"/>
            </a:endParaRPr>
          </a:p>
          <a:p>
            <a:pPr>
              <a:lnSpc>
                <a:spcPct val="114000"/>
              </a:lnSpc>
              <a:spcBef>
                <a:spcPts val="600"/>
              </a:spcBef>
              <a:spcAft>
                <a:spcPts val="600"/>
              </a:spcAft>
            </a:pPr>
            <a:endParaRPr lang="en-US" sz="2000" dirty="0">
              <a:solidFill>
                <a:srgbClr val="000000"/>
              </a:solidFill>
              <a:cs typeface="Segoe UI"/>
            </a:endParaRPr>
          </a:p>
          <a:p>
            <a:pPr>
              <a:lnSpc>
                <a:spcPct val="114000"/>
              </a:lnSpc>
              <a:spcBef>
                <a:spcPts val="600"/>
              </a:spcBef>
              <a:spcAft>
                <a:spcPts val="600"/>
              </a:spcAft>
            </a:pPr>
            <a:endParaRPr lang="en-US" sz="2000" dirty="0"/>
          </a:p>
        </p:txBody>
      </p:sp>
      <p:sp>
        <p:nvSpPr>
          <p:cNvPr id="6" name="Slide Number Placeholder 5">
            <a:extLst>
              <a:ext uri="{FF2B5EF4-FFF2-40B4-BE49-F238E27FC236}">
                <a16:creationId xmlns:a16="http://schemas.microsoft.com/office/drawing/2014/main" id="{61C5397B-0A63-42E2-211C-C4D6E224BA49}"/>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graphicFrame>
        <p:nvGraphicFramePr>
          <p:cNvPr id="4" name="Table 3" descr="Level 4:Building RA Staffing, Partnerships, Best Practice:&#10;Regular, proactive, collaborative work between workforce RA staff and Apprenticeship Training Representatives (ATR) (for industry, apprentice recruiting)&#10;&#10;Reflected in:&#10;Increase in RA sponsors&#10;Increase in RA/WIOA co-enrollment&#10;Increase in funded services for RA support&#10;Steps to Move to Next Level:&#10;BSRs and AJC RA SMEs coordinate on which employers are responding to/engaged in RA outreach&#10;RA SMEs meet regularly and coordinate with ATRs on high-quality program development&#10;Co-enrollment training is delivered to case managers on rolling basis&#10;&#10;">
            <a:extLst>
              <a:ext uri="{FF2B5EF4-FFF2-40B4-BE49-F238E27FC236}">
                <a16:creationId xmlns:a16="http://schemas.microsoft.com/office/drawing/2014/main" id="{C83FFE48-0FE3-81DD-57D3-73F9E049AA6C}"/>
              </a:ext>
            </a:extLst>
          </p:cNvPr>
          <p:cNvGraphicFramePr>
            <a:graphicFrameLocks noGrp="1"/>
          </p:cNvGraphicFramePr>
          <p:nvPr>
            <p:extLst>
              <p:ext uri="{D42A27DB-BD31-4B8C-83A1-F6EECF244321}">
                <p14:modId xmlns:p14="http://schemas.microsoft.com/office/powerpoint/2010/main" val="2810482865"/>
              </p:ext>
            </p:extLst>
          </p:nvPr>
        </p:nvGraphicFramePr>
        <p:xfrm>
          <a:off x="6975835" y="676046"/>
          <a:ext cx="4758965" cy="5452712"/>
        </p:xfrm>
        <a:graphic>
          <a:graphicData uri="http://schemas.openxmlformats.org/drawingml/2006/table">
            <a:tbl>
              <a:tblPr firstRow="1">
                <a:tableStyleId>{5C22544A-7EE6-4342-B048-85BDC9FD1C3A}</a:tableStyleId>
              </a:tblPr>
              <a:tblGrid>
                <a:gridCol w="4758965">
                  <a:extLst>
                    <a:ext uri="{9D8B030D-6E8A-4147-A177-3AD203B41FA5}">
                      <a16:colId xmlns:a16="http://schemas.microsoft.com/office/drawing/2014/main" val="2334816743"/>
                    </a:ext>
                  </a:extLst>
                </a:gridCol>
              </a:tblGrid>
              <a:tr h="357018">
                <a:tc>
                  <a:txBody>
                    <a:bodyPr/>
                    <a:lstStyle/>
                    <a:p>
                      <a:pPr algn="ctr">
                        <a:lnSpc>
                          <a:spcPct val="114000"/>
                        </a:lnSpc>
                        <a:spcBef>
                          <a:spcPts val="300"/>
                        </a:spcBef>
                        <a:spcAft>
                          <a:spcPts val="300"/>
                        </a:spcAft>
                      </a:pPr>
                      <a:r>
                        <a:rPr lang="en-US" sz="1600" b="1" dirty="0">
                          <a:solidFill>
                            <a:srgbClr val="000000"/>
                          </a:solidFill>
                          <a:effectLst/>
                        </a:rPr>
                        <a:t>Level 4 – Building RA Staffing, Partnerships</a:t>
                      </a:r>
                      <a:endParaRPr lang="en-US" sz="16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D9AB"/>
                    </a:solidFill>
                  </a:tcPr>
                </a:tc>
                <a:extLst>
                  <a:ext uri="{0D108BD9-81ED-4DB2-BD59-A6C34878D82A}">
                    <a16:rowId xmlns:a16="http://schemas.microsoft.com/office/drawing/2014/main" val="1991150978"/>
                  </a:ext>
                </a:extLst>
              </a:tr>
              <a:tr h="1437656">
                <a:tc>
                  <a:txBody>
                    <a:bodyPr/>
                    <a:lstStyle/>
                    <a:p>
                      <a:pPr>
                        <a:lnSpc>
                          <a:spcPct val="114000"/>
                        </a:lnSpc>
                        <a:spcBef>
                          <a:spcPts val="300"/>
                        </a:spcBef>
                        <a:spcAft>
                          <a:spcPts val="300"/>
                        </a:spcAft>
                      </a:pPr>
                      <a:r>
                        <a:rPr lang="en-US" sz="1600" b="1" u="none" dirty="0">
                          <a:solidFill>
                            <a:schemeClr val="tx1"/>
                          </a:solidFill>
                          <a:effectLst/>
                        </a:rPr>
                        <a:t>Best Practice:</a:t>
                      </a:r>
                    </a:p>
                    <a:p>
                      <a:pPr>
                        <a:lnSpc>
                          <a:spcPct val="114000"/>
                        </a:lnSpc>
                        <a:spcBef>
                          <a:spcPts val="300"/>
                        </a:spcBef>
                        <a:spcAft>
                          <a:spcPts val="300"/>
                        </a:spcAft>
                      </a:pPr>
                      <a:r>
                        <a:rPr lang="en-US" sz="1600" b="0" dirty="0">
                          <a:solidFill>
                            <a:schemeClr val="tx1"/>
                          </a:solidFill>
                          <a:effectLst/>
                        </a:rPr>
                        <a:t>Regular, proactive, collaborative work between workforce RA staff and Apprenticeship Training Representatives (ATR) (for industry, apprentice recruiting)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4319606"/>
                  </a:ext>
                </a:extLst>
              </a:tr>
              <a:tr h="1218741">
                <a:tc>
                  <a:txBody>
                    <a:bodyPr/>
                    <a:lstStyle/>
                    <a:p>
                      <a:pPr marL="0" indent="0" algn="l">
                        <a:lnSpc>
                          <a:spcPct val="114000"/>
                        </a:lnSpc>
                        <a:spcBef>
                          <a:spcPts val="300"/>
                        </a:spcBef>
                        <a:spcAft>
                          <a:spcPts val="300"/>
                        </a:spcAft>
                        <a:buNone/>
                      </a:pPr>
                      <a:r>
                        <a:rPr lang="en-US" sz="1600" b="1" dirty="0">
                          <a:solidFill>
                            <a:schemeClr val="tx1"/>
                          </a:solidFill>
                          <a:effectLst/>
                        </a:rPr>
                        <a:t>Reflected in:</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Increase in RA sponsors</a:t>
                      </a:r>
                    </a:p>
                    <a:p>
                      <a:pPr marL="0" marR="0" lvl="0" indent="0" algn="l">
                        <a:lnSpc>
                          <a:spcPct val="114000"/>
                        </a:lnSpc>
                        <a:spcBef>
                          <a:spcPts val="300"/>
                        </a:spcBef>
                        <a:spcAft>
                          <a:spcPts val="300"/>
                        </a:spcAft>
                        <a:buNone/>
                      </a:pPr>
                      <a:r>
                        <a:rPr lang="en-US" sz="1600" b="0" dirty="0">
                          <a:solidFill>
                            <a:schemeClr val="tx1"/>
                          </a:solidFill>
                          <a:effectLst/>
                        </a:rPr>
                        <a:t>Increase in RA/WIOA co-enrollment</a:t>
                      </a:r>
                    </a:p>
                    <a:p>
                      <a:pPr marL="0" marR="0" lvl="0" indent="0" algn="l">
                        <a:lnSpc>
                          <a:spcPct val="114000"/>
                        </a:lnSpc>
                        <a:spcBef>
                          <a:spcPts val="300"/>
                        </a:spcBef>
                        <a:spcAft>
                          <a:spcPts val="300"/>
                        </a:spcAft>
                        <a:buNone/>
                      </a:pPr>
                      <a:r>
                        <a:rPr lang="en-US" sz="1600" b="0" dirty="0">
                          <a:solidFill>
                            <a:schemeClr val="tx1"/>
                          </a:solidFill>
                          <a:effectLst/>
                        </a:rPr>
                        <a:t>Increase in funded services for RA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8899935"/>
                  </a:ext>
                </a:extLst>
              </a:tr>
              <a:tr h="2320617">
                <a:tc>
                  <a:txBody>
                    <a:bodyPr/>
                    <a:lstStyle/>
                    <a:p>
                      <a:pPr marL="0" indent="0" algn="l">
                        <a:lnSpc>
                          <a:spcPct val="114000"/>
                        </a:lnSpc>
                        <a:spcBef>
                          <a:spcPts val="300"/>
                        </a:spcBef>
                        <a:spcAft>
                          <a:spcPts val="300"/>
                        </a:spcAft>
                        <a:buNone/>
                      </a:pPr>
                      <a:r>
                        <a:rPr lang="en-US" sz="1600" b="1" dirty="0">
                          <a:solidFill>
                            <a:schemeClr val="tx1"/>
                          </a:solidFill>
                          <a:effectLst/>
                        </a:rPr>
                        <a:t>Steps to Move to Next Level:</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BSRs and AJC RA SMEs coordinate on which employers are responding to/engaged in RA outreach</a:t>
                      </a:r>
                    </a:p>
                    <a:p>
                      <a:pPr marL="0" marR="0" lvl="0" indent="0" algn="l">
                        <a:lnSpc>
                          <a:spcPct val="114000"/>
                        </a:lnSpc>
                        <a:spcBef>
                          <a:spcPts val="300"/>
                        </a:spcBef>
                        <a:spcAft>
                          <a:spcPts val="300"/>
                        </a:spcAft>
                        <a:buNone/>
                      </a:pPr>
                      <a:r>
                        <a:rPr lang="en-US" sz="1600" b="0" dirty="0">
                          <a:solidFill>
                            <a:schemeClr val="tx1"/>
                          </a:solidFill>
                          <a:effectLst/>
                        </a:rPr>
                        <a:t>RA SMEs meet regularly and coordinate with ATRs on high-quality program development</a:t>
                      </a:r>
                      <a:endParaRPr lang="en-US" sz="1600" b="0" dirty="0">
                        <a:solidFill>
                          <a:schemeClr val="tx1"/>
                        </a:solidFill>
                      </a:endParaRPr>
                    </a:p>
                    <a:p>
                      <a:pPr marL="0" marR="0" lvl="0" indent="0" algn="l">
                        <a:lnSpc>
                          <a:spcPct val="114000"/>
                        </a:lnSpc>
                        <a:spcBef>
                          <a:spcPts val="300"/>
                        </a:spcBef>
                        <a:spcAft>
                          <a:spcPts val="300"/>
                        </a:spcAft>
                        <a:buNone/>
                      </a:pPr>
                      <a:r>
                        <a:rPr lang="en-US" sz="1600" b="0" dirty="0">
                          <a:solidFill>
                            <a:schemeClr val="tx1"/>
                          </a:solidFill>
                          <a:effectLst/>
                        </a:rPr>
                        <a:t>Co-enrollment training is delivered to case managers on rolling basis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70636131"/>
                  </a:ext>
                </a:extLst>
              </a:tr>
            </a:tbl>
          </a:graphicData>
        </a:graphic>
      </p:graphicFrame>
    </p:spTree>
    <p:extLst>
      <p:ext uri="{BB962C8B-B14F-4D97-AF65-F5344CB8AC3E}">
        <p14:creationId xmlns:p14="http://schemas.microsoft.com/office/powerpoint/2010/main" val="191431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2E32A-4084-6CCD-AB2C-F911DD249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A3DEE-65F7-E82E-9934-F838AC0B00F0}"/>
              </a:ext>
            </a:extLst>
          </p:cNvPr>
          <p:cNvSpPr>
            <a:spLocks noGrp="1"/>
          </p:cNvSpPr>
          <p:nvPr>
            <p:ph type="title"/>
          </p:nvPr>
        </p:nvSpPr>
        <p:spPr>
          <a:xfrm>
            <a:off x="838200" y="365125"/>
            <a:ext cx="5025272" cy="1325563"/>
          </a:xfrm>
        </p:spPr>
        <p:txBody>
          <a:bodyPr>
            <a:normAutofit/>
          </a:bodyPr>
          <a:lstStyle/>
          <a:p>
            <a:r>
              <a:rPr lang="en-US" sz="3200" dirty="0">
                <a:latin typeface="Montserrat"/>
              </a:rPr>
              <a:t>Level Five: Convening</a:t>
            </a:r>
          </a:p>
        </p:txBody>
      </p:sp>
      <p:sp>
        <p:nvSpPr>
          <p:cNvPr id="3" name="Content Placeholder 2">
            <a:extLst>
              <a:ext uri="{FF2B5EF4-FFF2-40B4-BE49-F238E27FC236}">
                <a16:creationId xmlns:a16="http://schemas.microsoft.com/office/drawing/2014/main" id="{402DF5F3-A5BF-E33D-F51E-3308DA97337C}"/>
              </a:ext>
            </a:extLst>
          </p:cNvPr>
          <p:cNvSpPr>
            <a:spLocks noGrp="1"/>
          </p:cNvSpPr>
          <p:nvPr>
            <p:ph sz="half" idx="1"/>
          </p:nvPr>
        </p:nvSpPr>
        <p:spPr>
          <a:xfrm>
            <a:off x="457199" y="1605344"/>
            <a:ext cx="4916079" cy="3315447"/>
          </a:xfrm>
        </p:spPr>
        <p:txBody>
          <a:bodyPr vert="horz" lIns="91440" tIns="45720" rIns="91440" bIns="45720" rtlCol="0" anchor="t">
            <a:noAutofit/>
          </a:bodyPr>
          <a:lstStyle/>
          <a:p>
            <a:pPr marL="285750" indent="-285750">
              <a:lnSpc>
                <a:spcPct val="114000"/>
              </a:lnSpc>
              <a:spcBef>
                <a:spcPts val="600"/>
              </a:spcBef>
              <a:spcAft>
                <a:spcPts val="600"/>
              </a:spcAft>
              <a:buFont typeface="Arial,Sans-Serif" panose="020B0604020202020204" pitchFamily="34" charset="0"/>
              <a:buChar char="•"/>
            </a:pPr>
            <a:r>
              <a:rPr lang="en-US" sz="2000" dirty="0">
                <a:solidFill>
                  <a:schemeClr val="tx1"/>
                </a:solidFill>
                <a:latin typeface="Montserrat Medium"/>
                <a:ea typeface="+mn-lt"/>
                <a:cs typeface="Segoe UI"/>
              </a:rPr>
              <a:t>Other ways for the level to be reflected?</a:t>
            </a:r>
          </a:p>
          <a:p>
            <a:pPr marL="285750" indent="-285750">
              <a:lnSpc>
                <a:spcPct val="114000"/>
              </a:lnSpc>
              <a:spcBef>
                <a:spcPts val="600"/>
              </a:spcBef>
              <a:spcAft>
                <a:spcPts val="600"/>
              </a:spcAft>
              <a:buFont typeface="Arial,Sans-Serif" panose="020B0604020202020204" pitchFamily="34" charset="0"/>
              <a:buChar char="•"/>
            </a:pPr>
            <a:r>
              <a:rPr lang="en-US" sz="2000" dirty="0">
                <a:solidFill>
                  <a:schemeClr val="tx1"/>
                </a:solidFill>
                <a:latin typeface="Montserrat Medium"/>
                <a:ea typeface="+mn-lt"/>
                <a:cs typeface="Segoe UI"/>
              </a:rPr>
              <a:t>What data resources should be considered to indicate this level is occurring?</a:t>
            </a:r>
          </a:p>
          <a:p>
            <a:pPr marL="285750" indent="-285750">
              <a:lnSpc>
                <a:spcPct val="114000"/>
              </a:lnSpc>
              <a:spcBef>
                <a:spcPts val="600"/>
              </a:spcBef>
              <a:spcAft>
                <a:spcPts val="600"/>
              </a:spcAft>
              <a:buFont typeface="Arial,Sans-Serif" panose="020B0604020202020204" pitchFamily="34" charset="0"/>
              <a:buChar char="•"/>
            </a:pPr>
            <a:r>
              <a:rPr lang="en-US" sz="2000" dirty="0">
                <a:solidFill>
                  <a:schemeClr val="tx1"/>
                </a:solidFill>
                <a:latin typeface="Montserrat Medium"/>
                <a:ea typeface="+mn-lt"/>
                <a:cs typeface="Segoe UI"/>
              </a:rPr>
              <a:t>Are there other steps you would suggest that move the RA work forward from this level?</a:t>
            </a:r>
          </a:p>
          <a:p>
            <a:pPr>
              <a:lnSpc>
                <a:spcPct val="110000"/>
              </a:lnSpc>
            </a:pPr>
            <a:endParaRPr lang="en-US" sz="2400" dirty="0"/>
          </a:p>
        </p:txBody>
      </p:sp>
      <p:sp>
        <p:nvSpPr>
          <p:cNvPr id="6" name="Slide Number Placeholder 5">
            <a:extLst>
              <a:ext uri="{FF2B5EF4-FFF2-40B4-BE49-F238E27FC236}">
                <a16:creationId xmlns:a16="http://schemas.microsoft.com/office/drawing/2014/main" id="{44EE0F39-0B53-7C7C-21D1-528292B8D58F}"/>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C2FA8524-7A52-3CD9-EA41-92F76CEE60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79979" y="5382705"/>
            <a:ext cx="990056" cy="945504"/>
          </a:xfrm>
          <a:prstGeom prst="rect">
            <a:avLst/>
          </a:prstGeom>
        </p:spPr>
      </p:pic>
      <p:graphicFrame>
        <p:nvGraphicFramePr>
          <p:cNvPr id="4" name="Table 3" descr="Level 5 – Serving as RA Convenor&#10;Best Practice:&#10;Create network of RA sponsored programs to accelerate employer participation; serve as fiscal agent for larger network*&#10;Reflected in: &#10;Increase in participating employers&#10;Increase in apprentice support from WDB (WIOA and non-WIOA funding)&#10;Steps to Move to Next Level:&#10;LWDB evaluate local LMI, employer interest in RA&#10;LWDB meets with ATR to develop process for gathering information into RA standards&#10;LWDB develops strategy for dual-pronged RA implementation: employers to join RAP and employers to hire WIOA-certified job seekers for RA roles &#10;">
            <a:extLst>
              <a:ext uri="{FF2B5EF4-FFF2-40B4-BE49-F238E27FC236}">
                <a16:creationId xmlns:a16="http://schemas.microsoft.com/office/drawing/2014/main" id="{04B8CE9E-01C7-E51C-3686-6F47C18EAAC2}"/>
              </a:ext>
            </a:extLst>
          </p:cNvPr>
          <p:cNvGraphicFramePr>
            <a:graphicFrameLocks noGrp="1"/>
          </p:cNvGraphicFramePr>
          <p:nvPr>
            <p:extLst>
              <p:ext uri="{D42A27DB-BD31-4B8C-83A1-F6EECF244321}">
                <p14:modId xmlns:p14="http://schemas.microsoft.com/office/powerpoint/2010/main" val="1407215317"/>
              </p:ext>
            </p:extLst>
          </p:nvPr>
        </p:nvGraphicFramePr>
        <p:xfrm>
          <a:off x="7046896" y="578826"/>
          <a:ext cx="3836990" cy="5684603"/>
        </p:xfrm>
        <a:graphic>
          <a:graphicData uri="http://schemas.openxmlformats.org/drawingml/2006/table">
            <a:tbl>
              <a:tblPr firstRow="1">
                <a:tableStyleId>{5C22544A-7EE6-4342-B048-85BDC9FD1C3A}</a:tableStyleId>
              </a:tblPr>
              <a:tblGrid>
                <a:gridCol w="3836990">
                  <a:extLst>
                    <a:ext uri="{9D8B030D-6E8A-4147-A177-3AD203B41FA5}">
                      <a16:colId xmlns:a16="http://schemas.microsoft.com/office/drawing/2014/main" val="1485659314"/>
                    </a:ext>
                  </a:extLst>
                </a:gridCol>
              </a:tblGrid>
              <a:tr h="388069">
                <a:tc>
                  <a:txBody>
                    <a:bodyPr/>
                    <a:lstStyle/>
                    <a:p>
                      <a:pPr algn="ctr">
                        <a:lnSpc>
                          <a:spcPct val="114000"/>
                        </a:lnSpc>
                        <a:spcBef>
                          <a:spcPts val="300"/>
                        </a:spcBef>
                        <a:spcAft>
                          <a:spcPts val="300"/>
                        </a:spcAft>
                      </a:pPr>
                      <a:r>
                        <a:rPr lang="en-US" sz="1600" b="1" dirty="0">
                          <a:solidFill>
                            <a:srgbClr val="000000"/>
                          </a:solidFill>
                          <a:effectLst/>
                        </a:rPr>
                        <a:t>Level 5 – Serving as RA Convenor</a:t>
                      </a:r>
                      <a:endParaRPr lang="en-US" sz="16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18625041"/>
                  </a:ext>
                </a:extLst>
              </a:tr>
              <a:tr h="1333245">
                <a:tc>
                  <a:txBody>
                    <a:bodyPr/>
                    <a:lstStyle/>
                    <a:p>
                      <a:pPr>
                        <a:lnSpc>
                          <a:spcPct val="114000"/>
                        </a:lnSpc>
                        <a:spcBef>
                          <a:spcPts val="300"/>
                        </a:spcBef>
                        <a:spcAft>
                          <a:spcPts val="300"/>
                        </a:spcAft>
                      </a:pPr>
                      <a:r>
                        <a:rPr lang="en-US" sz="1600" b="1" u="none" dirty="0">
                          <a:solidFill>
                            <a:schemeClr val="tx1"/>
                          </a:solidFill>
                          <a:effectLst/>
                        </a:rPr>
                        <a:t>Best Practice:</a:t>
                      </a:r>
                      <a:endParaRPr lang="en-US" sz="1600" u="none" dirty="0">
                        <a:solidFill>
                          <a:schemeClr val="tx1"/>
                        </a:solidFill>
                        <a:effectLst/>
                      </a:endParaRPr>
                    </a:p>
                    <a:p>
                      <a:pPr>
                        <a:lnSpc>
                          <a:spcPct val="114000"/>
                        </a:lnSpc>
                        <a:spcBef>
                          <a:spcPts val="300"/>
                        </a:spcBef>
                        <a:spcAft>
                          <a:spcPts val="300"/>
                        </a:spcAft>
                      </a:pPr>
                      <a:r>
                        <a:rPr lang="en-US" sz="1600" b="0" dirty="0">
                          <a:solidFill>
                            <a:schemeClr val="tx1"/>
                          </a:solidFill>
                          <a:effectLst/>
                        </a:rPr>
                        <a:t>Create network of RA sponsored programs to accelerate employer participation; serve as fiscal agent for larger network*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0696055"/>
                  </a:ext>
                </a:extLst>
              </a:tr>
              <a:tr h="1200431">
                <a:tc>
                  <a:txBody>
                    <a:bodyPr/>
                    <a:lstStyle/>
                    <a:p>
                      <a:pPr marL="0" indent="0" algn="l">
                        <a:lnSpc>
                          <a:spcPct val="114000"/>
                        </a:lnSpc>
                        <a:spcBef>
                          <a:spcPts val="300"/>
                        </a:spcBef>
                        <a:spcAft>
                          <a:spcPts val="300"/>
                        </a:spcAft>
                        <a:buNone/>
                      </a:pPr>
                      <a:r>
                        <a:rPr lang="en-US" sz="1600" b="1" dirty="0">
                          <a:solidFill>
                            <a:schemeClr val="tx1"/>
                          </a:solidFill>
                          <a:effectLst/>
                        </a:rPr>
                        <a:t>Reflected in: </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Increase in participating employers</a:t>
                      </a:r>
                    </a:p>
                    <a:p>
                      <a:pPr marL="0" marR="0" lvl="0" indent="0" algn="l">
                        <a:lnSpc>
                          <a:spcPct val="114000"/>
                        </a:lnSpc>
                        <a:spcBef>
                          <a:spcPts val="300"/>
                        </a:spcBef>
                        <a:spcAft>
                          <a:spcPts val="300"/>
                        </a:spcAft>
                        <a:buNone/>
                      </a:pPr>
                      <a:r>
                        <a:rPr lang="en-US" sz="1600" b="0" dirty="0">
                          <a:solidFill>
                            <a:schemeClr val="tx1"/>
                          </a:solidFill>
                          <a:effectLst/>
                        </a:rPr>
                        <a:t>Increase in apprentice support from WDB (WIOA and non-WIOA funding)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027195"/>
                  </a:ext>
                </a:extLst>
              </a:tr>
              <a:tr h="2522445">
                <a:tc>
                  <a:txBody>
                    <a:bodyPr/>
                    <a:lstStyle/>
                    <a:p>
                      <a:pPr marL="0" indent="0" algn="l">
                        <a:lnSpc>
                          <a:spcPct val="114000"/>
                        </a:lnSpc>
                        <a:spcBef>
                          <a:spcPts val="300"/>
                        </a:spcBef>
                        <a:spcAft>
                          <a:spcPts val="300"/>
                        </a:spcAft>
                        <a:buNone/>
                      </a:pPr>
                      <a:r>
                        <a:rPr lang="en-US" sz="1600" b="1" dirty="0">
                          <a:solidFill>
                            <a:schemeClr val="tx1"/>
                          </a:solidFill>
                          <a:effectLst/>
                        </a:rPr>
                        <a:t>Steps to Move to Next Level:</a:t>
                      </a:r>
                      <a:endParaRPr lang="en-US" sz="1600" dirty="0">
                        <a:solidFill>
                          <a:schemeClr val="tx1"/>
                        </a:solidFill>
                        <a:effectLst/>
                      </a:endParaRPr>
                    </a:p>
                    <a:p>
                      <a:pPr marL="0" marR="0" lvl="0" indent="0" algn="l">
                        <a:lnSpc>
                          <a:spcPct val="114000"/>
                        </a:lnSpc>
                        <a:spcBef>
                          <a:spcPts val="300"/>
                        </a:spcBef>
                        <a:spcAft>
                          <a:spcPts val="300"/>
                        </a:spcAft>
                        <a:buNone/>
                      </a:pPr>
                      <a:r>
                        <a:rPr lang="en-US" sz="1600" b="0" dirty="0">
                          <a:solidFill>
                            <a:schemeClr val="tx1"/>
                          </a:solidFill>
                          <a:effectLst/>
                        </a:rPr>
                        <a:t>LWDB evaluate local LMI, employer interest in RA</a:t>
                      </a:r>
                    </a:p>
                    <a:p>
                      <a:pPr marL="0" marR="0" lvl="0" indent="0" algn="l">
                        <a:lnSpc>
                          <a:spcPct val="114000"/>
                        </a:lnSpc>
                        <a:spcBef>
                          <a:spcPts val="300"/>
                        </a:spcBef>
                        <a:spcAft>
                          <a:spcPts val="300"/>
                        </a:spcAft>
                        <a:buNone/>
                      </a:pPr>
                      <a:r>
                        <a:rPr lang="en-US" sz="1600" b="0" dirty="0">
                          <a:solidFill>
                            <a:schemeClr val="tx1"/>
                          </a:solidFill>
                          <a:effectLst/>
                        </a:rPr>
                        <a:t>LWDB meets with ATR to develop process for gathering information into RA standards</a:t>
                      </a:r>
                    </a:p>
                    <a:p>
                      <a:pPr marL="0" marR="0" lvl="0" indent="0" algn="l">
                        <a:lnSpc>
                          <a:spcPct val="114000"/>
                        </a:lnSpc>
                        <a:spcBef>
                          <a:spcPts val="300"/>
                        </a:spcBef>
                        <a:spcAft>
                          <a:spcPts val="300"/>
                        </a:spcAft>
                        <a:buNone/>
                      </a:pPr>
                      <a:r>
                        <a:rPr lang="en-US" sz="1600" b="0" dirty="0">
                          <a:solidFill>
                            <a:schemeClr val="tx1"/>
                          </a:solidFill>
                          <a:effectLst/>
                        </a:rPr>
                        <a:t>LWDB develops strategy for dual-pronged RA implementation: employers to join RAP and employers to hire WIOA-certified job seekers for RA roles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4203251"/>
                  </a:ext>
                </a:extLst>
              </a:tr>
            </a:tbl>
          </a:graphicData>
        </a:graphic>
      </p:graphicFrame>
    </p:spTree>
    <p:extLst>
      <p:ext uri="{BB962C8B-B14F-4D97-AF65-F5344CB8AC3E}">
        <p14:creationId xmlns:p14="http://schemas.microsoft.com/office/powerpoint/2010/main" val="94009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CD05-AFA8-F885-0C1D-FDA188ED5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C4A11-D9DD-B5DD-30D3-4F5D0FC1D584}"/>
              </a:ext>
            </a:extLst>
          </p:cNvPr>
          <p:cNvSpPr>
            <a:spLocks noGrp="1"/>
          </p:cNvSpPr>
          <p:nvPr>
            <p:ph type="title"/>
          </p:nvPr>
        </p:nvSpPr>
        <p:spPr/>
        <p:txBody>
          <a:bodyPr/>
          <a:lstStyle/>
          <a:p>
            <a:r>
              <a:rPr lang="en-US" dirty="0">
                <a:latin typeface="Montserrat"/>
              </a:rPr>
              <a:t>Level Six: Sponsoring</a:t>
            </a:r>
          </a:p>
        </p:txBody>
      </p:sp>
      <p:sp>
        <p:nvSpPr>
          <p:cNvPr id="3" name="Content Placeholder 2">
            <a:extLst>
              <a:ext uri="{FF2B5EF4-FFF2-40B4-BE49-F238E27FC236}">
                <a16:creationId xmlns:a16="http://schemas.microsoft.com/office/drawing/2014/main" id="{91CF892D-B785-E871-C8BB-A061A67753C6}"/>
              </a:ext>
            </a:extLst>
          </p:cNvPr>
          <p:cNvSpPr>
            <a:spLocks noGrp="1"/>
          </p:cNvSpPr>
          <p:nvPr>
            <p:ph sz="half" idx="1"/>
          </p:nvPr>
        </p:nvSpPr>
        <p:spPr>
          <a:xfrm>
            <a:off x="457201" y="1605344"/>
            <a:ext cx="5104614" cy="3183471"/>
          </a:xfrm>
        </p:spPr>
        <p:txBody>
          <a:bodyPr vert="horz" lIns="91440" tIns="45720" rIns="91440" bIns="45720" rtlCol="0" anchor="t">
            <a:noAutofit/>
          </a:bodyPr>
          <a:lstStyle/>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ea typeface="+mn-lt"/>
                <a:cs typeface="Segoe UI"/>
              </a:rPr>
              <a:t>Are you an RA sponsor? If not, why not?</a:t>
            </a:r>
            <a:endParaRPr lang="en-US" sz="2000" dirty="0">
              <a:solidFill>
                <a:schemeClr val="tx1"/>
              </a:solidFill>
              <a:ea typeface="+mn-lt"/>
              <a:cs typeface="Segoe UI"/>
            </a:endParaRPr>
          </a:p>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ea typeface="+mn-lt"/>
                <a:cs typeface="Segoe UI"/>
              </a:rPr>
              <a:t>Are you utilizing WIOA funding for your RA sponsored program? Does your front-line staff know how to co-enroll? </a:t>
            </a:r>
            <a:endParaRPr lang="en-US" sz="2000" dirty="0">
              <a:solidFill>
                <a:schemeClr val="tx1"/>
              </a:solidFill>
              <a:ea typeface="+mn-lt"/>
              <a:cs typeface="Segoe UI"/>
            </a:endParaRPr>
          </a:p>
          <a:p>
            <a:pPr marL="285750" indent="-285750">
              <a:lnSpc>
                <a:spcPct val="114000"/>
              </a:lnSpc>
              <a:spcBef>
                <a:spcPts val="600"/>
              </a:spcBef>
              <a:spcAft>
                <a:spcPts val="600"/>
              </a:spcAft>
              <a:buFont typeface="Arial,Sans-Serif" panose="020B0604020202020204" pitchFamily="34" charset="0"/>
            </a:pPr>
            <a:r>
              <a:rPr lang="en-US" sz="2000" dirty="0">
                <a:solidFill>
                  <a:schemeClr val="tx1"/>
                </a:solidFill>
                <a:latin typeface="Montserrat Medium"/>
                <a:cs typeface="Segoe UI"/>
              </a:rPr>
              <a:t>What other non-WIOA funding are you utilizing for your program? </a:t>
            </a:r>
            <a:endParaRPr lang="en-US" sz="2000" dirty="0">
              <a:solidFill>
                <a:schemeClr val="tx1"/>
              </a:solidFill>
              <a:cs typeface="Segoe UI"/>
            </a:endParaRPr>
          </a:p>
          <a:p>
            <a:pPr>
              <a:lnSpc>
                <a:spcPct val="110000"/>
              </a:lnSpc>
            </a:pPr>
            <a:endParaRPr lang="en-US" sz="2400" dirty="0">
              <a:solidFill>
                <a:srgbClr val="000000"/>
              </a:solidFill>
              <a:cs typeface="Segoe UI"/>
            </a:endParaRPr>
          </a:p>
          <a:p>
            <a:pPr>
              <a:lnSpc>
                <a:spcPct val="110000"/>
              </a:lnSpc>
            </a:pPr>
            <a:endParaRPr lang="en-US" sz="2400" dirty="0"/>
          </a:p>
        </p:txBody>
      </p:sp>
      <p:sp>
        <p:nvSpPr>
          <p:cNvPr id="6" name="Slide Number Placeholder 5">
            <a:extLst>
              <a:ext uri="{FF2B5EF4-FFF2-40B4-BE49-F238E27FC236}">
                <a16:creationId xmlns:a16="http://schemas.microsoft.com/office/drawing/2014/main" id="{278BDE96-2914-F5E5-4330-5C629445420A}"/>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8DEB2999-A9C2-63E4-6FF1-7404A6871C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89623" y="4901938"/>
            <a:ext cx="1673811" cy="1432274"/>
          </a:xfrm>
          <a:prstGeom prst="rect">
            <a:avLst/>
          </a:prstGeom>
        </p:spPr>
      </p:pic>
      <p:graphicFrame>
        <p:nvGraphicFramePr>
          <p:cNvPr id="4" name="Table 3" descr="Level 6 – Becoming an RA Sponsor**&#10;Best Practice:&#10;Utilizing WIOA and non-WIOA funding (i.e., DOL, state grants) for program administration, employer/apprentice support&#10;Reflected in:&#10;Participating employers&#10;Apprentice registrations&#10;">
            <a:extLst>
              <a:ext uri="{FF2B5EF4-FFF2-40B4-BE49-F238E27FC236}">
                <a16:creationId xmlns:a16="http://schemas.microsoft.com/office/drawing/2014/main" id="{1DBC48DA-A133-0ABB-5066-D89BA8EB7D39}"/>
              </a:ext>
            </a:extLst>
          </p:cNvPr>
          <p:cNvGraphicFramePr>
            <a:graphicFrameLocks noGrp="1"/>
          </p:cNvGraphicFramePr>
          <p:nvPr>
            <p:extLst>
              <p:ext uri="{D42A27DB-BD31-4B8C-83A1-F6EECF244321}">
                <p14:modId xmlns:p14="http://schemas.microsoft.com/office/powerpoint/2010/main" val="1896853589"/>
              </p:ext>
            </p:extLst>
          </p:nvPr>
        </p:nvGraphicFramePr>
        <p:xfrm>
          <a:off x="7659154" y="1853404"/>
          <a:ext cx="3261013" cy="3151191"/>
        </p:xfrm>
        <a:graphic>
          <a:graphicData uri="http://schemas.openxmlformats.org/drawingml/2006/table">
            <a:tbl>
              <a:tblPr firstRow="1">
                <a:tableStyleId>{5C22544A-7EE6-4342-B048-85BDC9FD1C3A}</a:tableStyleId>
              </a:tblPr>
              <a:tblGrid>
                <a:gridCol w="3261013">
                  <a:extLst>
                    <a:ext uri="{9D8B030D-6E8A-4147-A177-3AD203B41FA5}">
                      <a16:colId xmlns:a16="http://schemas.microsoft.com/office/drawing/2014/main" val="470269825"/>
                    </a:ext>
                  </a:extLst>
                </a:gridCol>
              </a:tblGrid>
              <a:tr h="388069">
                <a:tc>
                  <a:txBody>
                    <a:bodyPr/>
                    <a:lstStyle/>
                    <a:p>
                      <a:pPr algn="ctr">
                        <a:lnSpc>
                          <a:spcPct val="114000"/>
                        </a:lnSpc>
                        <a:spcBef>
                          <a:spcPts val="300"/>
                        </a:spcBef>
                        <a:spcAft>
                          <a:spcPts val="300"/>
                        </a:spcAft>
                      </a:pPr>
                      <a:r>
                        <a:rPr lang="en-US" sz="1600" b="1" dirty="0">
                          <a:solidFill>
                            <a:srgbClr val="000000"/>
                          </a:solidFill>
                          <a:effectLst/>
                        </a:rPr>
                        <a:t>Level 6 – Becoming an RA Sponsor**</a:t>
                      </a:r>
                      <a:endParaRPr lang="en-US" sz="1600"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801"/>
                    </a:solidFill>
                  </a:tcPr>
                </a:tc>
                <a:extLst>
                  <a:ext uri="{0D108BD9-81ED-4DB2-BD59-A6C34878D82A}">
                    <a16:rowId xmlns:a16="http://schemas.microsoft.com/office/drawing/2014/main" val="80583034"/>
                  </a:ext>
                </a:extLst>
              </a:tr>
              <a:tr h="1562691">
                <a:tc>
                  <a:txBody>
                    <a:bodyPr/>
                    <a:lstStyle/>
                    <a:p>
                      <a:pPr>
                        <a:lnSpc>
                          <a:spcPct val="114000"/>
                        </a:lnSpc>
                        <a:spcBef>
                          <a:spcPts val="300"/>
                        </a:spcBef>
                        <a:spcAft>
                          <a:spcPts val="300"/>
                        </a:spcAft>
                      </a:pPr>
                      <a:r>
                        <a:rPr lang="en-US" sz="1600" b="1" u="none" dirty="0">
                          <a:solidFill>
                            <a:schemeClr val="tx1"/>
                          </a:solidFill>
                          <a:effectLst/>
                        </a:rPr>
                        <a:t>Best Practice:</a:t>
                      </a:r>
                      <a:endParaRPr lang="en-US" sz="1600" u="none" dirty="0">
                        <a:solidFill>
                          <a:schemeClr val="tx1"/>
                        </a:solidFill>
                        <a:effectLst/>
                      </a:endParaRPr>
                    </a:p>
                    <a:p>
                      <a:pPr>
                        <a:lnSpc>
                          <a:spcPct val="114000"/>
                        </a:lnSpc>
                        <a:spcBef>
                          <a:spcPts val="300"/>
                        </a:spcBef>
                        <a:spcAft>
                          <a:spcPts val="300"/>
                        </a:spcAft>
                      </a:pPr>
                      <a:r>
                        <a:rPr lang="en-US" sz="1600" b="0" dirty="0">
                          <a:solidFill>
                            <a:schemeClr val="tx1"/>
                          </a:solidFill>
                          <a:effectLst/>
                        </a:rPr>
                        <a:t>Utilizing WIOA and non-WIOA funding (i.e., DOL, state grants) for program administration, employer/apprentice support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7372174"/>
                  </a:ext>
                </a:extLst>
              </a:tr>
              <a:tr h="1200431">
                <a:tc>
                  <a:txBody>
                    <a:bodyPr/>
                    <a:lstStyle/>
                    <a:p>
                      <a:pPr marL="0" indent="0">
                        <a:lnSpc>
                          <a:spcPct val="114000"/>
                        </a:lnSpc>
                        <a:spcBef>
                          <a:spcPts val="300"/>
                        </a:spcBef>
                        <a:spcAft>
                          <a:spcPts val="300"/>
                        </a:spcAft>
                        <a:buNone/>
                      </a:pPr>
                      <a:r>
                        <a:rPr lang="en-US" sz="1600" b="1" dirty="0">
                          <a:solidFill>
                            <a:schemeClr val="tx1"/>
                          </a:solidFill>
                          <a:effectLst/>
                        </a:rPr>
                        <a:t>Reflected in:</a:t>
                      </a:r>
                      <a:endParaRPr lang="en-US" sz="1600" dirty="0">
                        <a:solidFill>
                          <a:schemeClr val="tx1"/>
                        </a:solidFill>
                        <a:effectLst/>
                      </a:endParaRPr>
                    </a:p>
                    <a:p>
                      <a:pPr marL="0" marR="0" lvl="0" indent="0">
                        <a:lnSpc>
                          <a:spcPct val="114000"/>
                        </a:lnSpc>
                        <a:spcBef>
                          <a:spcPts val="300"/>
                        </a:spcBef>
                        <a:spcAft>
                          <a:spcPts val="300"/>
                        </a:spcAft>
                        <a:buNone/>
                      </a:pPr>
                      <a:r>
                        <a:rPr lang="en-US" sz="1600" b="0" dirty="0">
                          <a:solidFill>
                            <a:schemeClr val="tx1"/>
                          </a:solidFill>
                          <a:effectLst/>
                        </a:rPr>
                        <a:t>Participating employers</a:t>
                      </a:r>
                    </a:p>
                    <a:p>
                      <a:pPr marL="0" marR="0" lvl="0" indent="0">
                        <a:lnSpc>
                          <a:spcPct val="114000"/>
                        </a:lnSpc>
                        <a:spcBef>
                          <a:spcPts val="300"/>
                        </a:spcBef>
                        <a:spcAft>
                          <a:spcPts val="300"/>
                        </a:spcAft>
                        <a:buNone/>
                      </a:pPr>
                      <a:r>
                        <a:rPr lang="en-US" sz="1600" b="0" dirty="0">
                          <a:solidFill>
                            <a:schemeClr val="tx1"/>
                          </a:solidFill>
                          <a:effectLst/>
                        </a:rPr>
                        <a:t>Apprentice registrations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1809116"/>
                  </a:ext>
                </a:extLst>
              </a:tr>
            </a:tbl>
          </a:graphicData>
        </a:graphic>
      </p:graphicFrame>
    </p:spTree>
    <p:extLst>
      <p:ext uri="{BB962C8B-B14F-4D97-AF65-F5344CB8AC3E}">
        <p14:creationId xmlns:p14="http://schemas.microsoft.com/office/powerpoint/2010/main" val="242937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831850" y="2358189"/>
            <a:ext cx="10515600" cy="1731805"/>
          </a:xfrm>
        </p:spPr>
        <p:txBody>
          <a:bodyPr>
            <a:normAutofit fontScale="90000"/>
          </a:bodyPr>
          <a:lstStyle/>
          <a:p>
            <a:pPr algn="ctr">
              <a:lnSpc>
                <a:spcPct val="114000"/>
              </a:lnSpc>
              <a:spcBef>
                <a:spcPts val="600"/>
              </a:spcBef>
              <a:spcAft>
                <a:spcPts val="600"/>
              </a:spcAft>
            </a:pPr>
            <a:r>
              <a:rPr lang="en-US" b="1" dirty="0">
                <a:solidFill>
                  <a:schemeClr val="bg1"/>
                </a:solidFill>
                <a:latin typeface="Montserrat"/>
              </a:rPr>
              <a:t>Poll 1 – Which level best describes your organization’s current level of RA engagement?</a:t>
            </a:r>
          </a:p>
        </p:txBody>
      </p:sp>
    </p:spTree>
    <p:extLst>
      <p:ext uri="{BB962C8B-B14F-4D97-AF65-F5344CB8AC3E}">
        <p14:creationId xmlns:p14="http://schemas.microsoft.com/office/powerpoint/2010/main" val="127731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latin typeface="Montserrat"/>
              </a:rPr>
              <a:t>1. Case Study: Apprentice Florida</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490194" y="1521002"/>
            <a:ext cx="10863606" cy="4456891"/>
          </a:xfrm>
        </p:spPr>
        <p:txBody>
          <a:bodyPr vert="horz" lIns="91440" tIns="45720" rIns="91440" bIns="45720" rtlCol="0" anchor="t">
            <a:noAutofit/>
          </a:bodyPr>
          <a:lstStyle/>
          <a:p>
            <a:pPr>
              <a:lnSpc>
                <a:spcPct val="124000"/>
              </a:lnSpc>
              <a:spcBef>
                <a:spcPts val="600"/>
              </a:spcBef>
              <a:spcAft>
                <a:spcPts val="600"/>
              </a:spcAft>
            </a:pPr>
            <a:r>
              <a:rPr lang="en-US" sz="1800" dirty="0">
                <a:solidFill>
                  <a:schemeClr val="tx1"/>
                </a:solidFill>
                <a:latin typeface="Montserrat Medium"/>
                <a:ea typeface="+mn-lt"/>
                <a:cs typeface="Segoe UI"/>
              </a:rPr>
              <a:t>Apprentice Florida (Levels 2, 3, 4, &amp; 5</a:t>
            </a:r>
            <a:r>
              <a:rPr lang="en-US" sz="2000" dirty="0">
                <a:solidFill>
                  <a:schemeClr val="tx1"/>
                </a:solidFill>
                <a:latin typeface="Montserrat Medium"/>
                <a:ea typeface="+mn-lt"/>
                <a:cs typeface="Segoe UI"/>
              </a:rPr>
              <a:t>)</a:t>
            </a:r>
          </a:p>
          <a:p>
            <a:pPr lvl="1">
              <a:lnSpc>
                <a:spcPct val="124000"/>
              </a:lnSpc>
              <a:spcBef>
                <a:spcPts val="600"/>
              </a:spcBef>
              <a:spcAft>
                <a:spcPts val="600"/>
              </a:spcAft>
            </a:pPr>
            <a:r>
              <a:rPr lang="en-US" sz="1600" dirty="0">
                <a:solidFill>
                  <a:schemeClr val="tx1"/>
                </a:solidFill>
                <a:latin typeface="Montserrat Medium"/>
                <a:ea typeface="+mn-lt"/>
                <a:cs typeface="Segoe UI"/>
              </a:rPr>
              <a:t>State funding for Apprenticeship Navigators</a:t>
            </a:r>
          </a:p>
          <a:p>
            <a:pPr lvl="1">
              <a:lnSpc>
                <a:spcPct val="124000"/>
              </a:lnSpc>
              <a:spcBef>
                <a:spcPts val="600"/>
              </a:spcBef>
              <a:spcAft>
                <a:spcPts val="600"/>
              </a:spcAft>
            </a:pPr>
            <a:r>
              <a:rPr lang="en-US" sz="1600" dirty="0">
                <a:solidFill>
                  <a:schemeClr val="tx1"/>
                </a:solidFill>
                <a:latin typeface="Montserrat Medium"/>
                <a:ea typeface="+mn-lt"/>
                <a:cs typeface="Segoe UI"/>
              </a:rPr>
              <a:t>Locals work regularly with Apprenticeship Training Representatives at state level</a:t>
            </a:r>
          </a:p>
          <a:p>
            <a:pPr lvl="1">
              <a:lnSpc>
                <a:spcPct val="124000"/>
              </a:lnSpc>
              <a:spcBef>
                <a:spcPts val="600"/>
              </a:spcBef>
              <a:spcAft>
                <a:spcPts val="600"/>
              </a:spcAft>
            </a:pPr>
            <a:r>
              <a:rPr lang="en-US" sz="1600" dirty="0">
                <a:solidFill>
                  <a:schemeClr val="tx1"/>
                </a:solidFill>
                <a:latin typeface="Montserrat Medium"/>
                <a:ea typeface="+mn-lt"/>
                <a:cs typeface="Segoe UI"/>
              </a:rPr>
              <a:t>Incorporated RA in state level WIOA plan </a:t>
            </a:r>
          </a:p>
          <a:p>
            <a:pPr lvl="1">
              <a:lnSpc>
                <a:spcPct val="124000"/>
              </a:lnSpc>
              <a:spcBef>
                <a:spcPts val="600"/>
              </a:spcBef>
              <a:spcAft>
                <a:spcPts val="600"/>
              </a:spcAft>
            </a:pPr>
            <a:r>
              <a:rPr lang="en-US" sz="1600" dirty="0">
                <a:solidFill>
                  <a:schemeClr val="tx1"/>
                </a:solidFill>
                <a:latin typeface="Montserrat Medium"/>
                <a:ea typeface="+mn-lt"/>
                <a:cs typeface="Segoe UI"/>
              </a:rPr>
              <a:t>Key Alignment Factors: </a:t>
            </a:r>
          </a:p>
          <a:p>
            <a:pPr lvl="1">
              <a:lnSpc>
                <a:spcPct val="124000"/>
              </a:lnSpc>
              <a:spcBef>
                <a:spcPts val="600"/>
              </a:spcBef>
              <a:spcAft>
                <a:spcPts val="600"/>
              </a:spcAft>
            </a:pPr>
            <a:r>
              <a:rPr lang="en-US" sz="1600" dirty="0">
                <a:solidFill>
                  <a:schemeClr val="tx1"/>
                </a:solidFill>
                <a:latin typeface="Montserrat Medium"/>
                <a:ea typeface="+mn-lt"/>
                <a:cs typeface="Segoe UI"/>
              </a:rPr>
              <a:t>State leadership and policy changes</a:t>
            </a:r>
          </a:p>
          <a:p>
            <a:pPr lvl="2">
              <a:lnSpc>
                <a:spcPct val="124000"/>
              </a:lnSpc>
              <a:spcBef>
                <a:spcPts val="600"/>
              </a:spcBef>
              <a:spcAft>
                <a:spcPts val="600"/>
              </a:spcAft>
            </a:pPr>
            <a:r>
              <a:rPr lang="en-US" sz="1600" dirty="0">
                <a:solidFill>
                  <a:schemeClr val="tx1"/>
                </a:solidFill>
                <a:latin typeface="Montserrat Medium"/>
                <a:ea typeface="+mn-lt"/>
                <a:cs typeface="Segoe UI"/>
              </a:rPr>
              <a:t>State/Local hosting of Apprenticeship Accelerators</a:t>
            </a:r>
          </a:p>
          <a:p>
            <a:pPr lvl="2">
              <a:lnSpc>
                <a:spcPct val="124000"/>
              </a:lnSpc>
              <a:spcBef>
                <a:spcPts val="600"/>
              </a:spcBef>
              <a:spcAft>
                <a:spcPts val="600"/>
              </a:spcAft>
            </a:pPr>
            <a:r>
              <a:rPr lang="en-US" sz="1600" dirty="0">
                <a:solidFill>
                  <a:schemeClr val="tx1"/>
                </a:solidFill>
                <a:latin typeface="Montserrat Medium"/>
                <a:ea typeface="+mn-lt"/>
                <a:cs typeface="Segoe UI"/>
              </a:rPr>
              <a:t>Training components and success stories just for employers</a:t>
            </a:r>
          </a:p>
          <a:p>
            <a:pPr lvl="2">
              <a:lnSpc>
                <a:spcPct val="124000"/>
              </a:lnSpc>
              <a:spcBef>
                <a:spcPts val="600"/>
              </a:spcBef>
              <a:spcAft>
                <a:spcPts val="600"/>
              </a:spcAft>
            </a:pPr>
            <a:r>
              <a:rPr lang="en-US" sz="1600" dirty="0">
                <a:solidFill>
                  <a:schemeClr val="tx1"/>
                </a:solidFill>
                <a:latin typeface="Montserrat Medium"/>
                <a:ea typeface="+mn-lt"/>
                <a:cs typeface="Segoe UI"/>
              </a:rPr>
              <a:t>Tools like PowerPoint templates, flyers for outreach, and toolkits for business, education and local workforce boards </a:t>
            </a:r>
          </a:p>
          <a:p>
            <a:pPr>
              <a:lnSpc>
                <a:spcPct val="124000"/>
              </a:lnSpc>
              <a:spcBef>
                <a:spcPts val="600"/>
              </a:spcBef>
              <a:spcAft>
                <a:spcPts val="600"/>
              </a:spcAft>
            </a:pPr>
            <a:endParaRPr lang="en-US" sz="2400" dirty="0"/>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45292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latin typeface="Montserrat"/>
              </a:rPr>
              <a:t>2. Case Study: Apprentice Florida</a:t>
            </a:r>
          </a:p>
        </p:txBody>
      </p:sp>
      <p:pic>
        <p:nvPicPr>
          <p:cNvPr id="7" name="Picture 6" descr="Career Source Florida logo">
            <a:extLst>
              <a:ext uri="{FF2B5EF4-FFF2-40B4-BE49-F238E27FC236}">
                <a16:creationId xmlns:a16="http://schemas.microsoft.com/office/drawing/2014/main" id="{D68F9180-DC04-C592-E735-C1E75537C970}"/>
              </a:ext>
            </a:extLst>
          </p:cNvPr>
          <p:cNvPicPr>
            <a:picLocks noChangeAspect="1"/>
          </p:cNvPicPr>
          <p:nvPr/>
        </p:nvPicPr>
        <p:blipFill>
          <a:blip r:embed="rId3"/>
          <a:stretch>
            <a:fillRect/>
          </a:stretch>
        </p:blipFill>
        <p:spPr>
          <a:xfrm>
            <a:off x="2550811" y="1690688"/>
            <a:ext cx="2952750" cy="1085850"/>
          </a:xfrm>
          <a:prstGeom prst="rect">
            <a:avLst/>
          </a:prstGeom>
        </p:spPr>
      </p:pic>
      <p:pic>
        <p:nvPicPr>
          <p:cNvPr id="8" name="Picture 7" descr="career source brevard logo ">
            <a:extLst>
              <a:ext uri="{FF2B5EF4-FFF2-40B4-BE49-F238E27FC236}">
                <a16:creationId xmlns:a16="http://schemas.microsoft.com/office/drawing/2014/main" id="{E6B793F9-8D3F-4284-9351-C70F51697BB1}"/>
              </a:ext>
            </a:extLst>
          </p:cNvPr>
          <p:cNvPicPr>
            <a:picLocks noChangeAspect="1"/>
          </p:cNvPicPr>
          <p:nvPr/>
        </p:nvPicPr>
        <p:blipFill>
          <a:blip r:embed="rId4"/>
          <a:stretch>
            <a:fillRect/>
          </a:stretch>
        </p:blipFill>
        <p:spPr>
          <a:xfrm>
            <a:off x="7216171" y="1690688"/>
            <a:ext cx="2457031" cy="1085850"/>
          </a:xfrm>
          <a:prstGeom prst="rect">
            <a:avLst/>
          </a:prstGeom>
        </p:spPr>
      </p:pic>
      <p:sp>
        <p:nvSpPr>
          <p:cNvPr id="5" name="TextBox 4" descr="Webinar of Demonstrated State Apprenticeship Leadership in 2020 Unified-Combined Plans Part Two Apprenticeship Expertise in AJCs&#10;">
            <a:extLst>
              <a:ext uri="{FF2B5EF4-FFF2-40B4-BE49-F238E27FC236}">
                <a16:creationId xmlns:a16="http://schemas.microsoft.com/office/drawing/2014/main" id="{BB6860CC-EEAC-C04D-D0F0-F8D58AF3E945}"/>
              </a:ext>
            </a:extLst>
          </p:cNvPr>
          <p:cNvSpPr txBox="1"/>
          <p:nvPr/>
        </p:nvSpPr>
        <p:spPr>
          <a:xfrm>
            <a:off x="1696946" y="3691166"/>
            <a:ext cx="8578269" cy="70205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nSpc>
                <a:spcPct val="114000"/>
              </a:lnSpc>
              <a:spcBef>
                <a:spcPts val="600"/>
              </a:spcBef>
              <a:spcAft>
                <a:spcPts val="600"/>
              </a:spcAft>
            </a:pPr>
            <a:r>
              <a:rPr lang="en-US" dirty="0">
                <a:latin typeface="Montserrat"/>
                <a:hlinkClick r:id="rId5" tooltip="Demonstrated%20State%20Apprenticeship%20Leadership%20in%202020%20Unified-Combined%20Plans%20Part%20Two%20Apprenticeship%20Expertise%20in%20AJCs"/>
              </a:rPr>
              <a:t>Webinar of Demonstrated State Apprenticeship Leadership in 2020 Unified-Combined Plans Part Two Apprenticeship Expertise in AJCs</a:t>
            </a:r>
            <a:endParaRPr lang="en-US" dirty="0">
              <a:latin typeface="Montserrat"/>
            </a:endParaRP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3036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55922"/>
            <a:ext cx="4751231" cy="1325562"/>
          </a:xfrm>
        </p:spPr>
        <p:txBody>
          <a:bodyPr/>
          <a:lstStyle/>
          <a:p>
            <a:r>
              <a:rPr lang="en-US" dirty="0">
                <a:solidFill>
                  <a:schemeClr val="bg1"/>
                </a:solidFill>
              </a:rPr>
              <a:t>Presenters</a:t>
            </a:r>
          </a:p>
        </p:txBody>
      </p:sp>
      <p:pic>
        <p:nvPicPr>
          <p:cNvPr id="7" name="Picture 6" descr="profile of Lisa Rice&#10;">
            <a:extLst>
              <a:ext uri="{FF2B5EF4-FFF2-40B4-BE49-F238E27FC236}">
                <a16:creationId xmlns:a16="http://schemas.microsoft.com/office/drawing/2014/main" id="{992739FA-EDB7-7664-35C9-84FA53BF517F}"/>
              </a:ext>
            </a:extLst>
          </p:cNvPr>
          <p:cNvPicPr>
            <a:picLocks noChangeAspect="1"/>
          </p:cNvPicPr>
          <p:nvPr/>
        </p:nvPicPr>
        <p:blipFill>
          <a:blip r:embed="rId3"/>
          <a:srcRect t="2749" b="2749"/>
          <a:stretch/>
        </p:blipFill>
        <p:spPr>
          <a:xfrm>
            <a:off x="1216058" y="1910167"/>
            <a:ext cx="2367544" cy="24628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pole tekstowe 5" descr="Lisa Rice&#10;Subject Matter Expert&#10;Safal Partners&#10;">
            <a:extLst>
              <a:ext uri="{FF2B5EF4-FFF2-40B4-BE49-F238E27FC236}">
                <a16:creationId xmlns:a16="http://schemas.microsoft.com/office/drawing/2014/main" id="{77EF8A1B-EF80-4723-BFD1-68A6BBD952DF}"/>
              </a:ext>
            </a:extLst>
          </p:cNvPr>
          <p:cNvSpPr txBox="1"/>
          <p:nvPr/>
        </p:nvSpPr>
        <p:spPr>
          <a:xfrm>
            <a:off x="719885" y="4577847"/>
            <a:ext cx="2998878" cy="1433277"/>
          </a:xfrm>
          <a:prstGeom prst="rect">
            <a:avLst/>
          </a:prstGeom>
          <a:noFill/>
        </p:spPr>
        <p:txBody>
          <a:bodyPr wrap="square" rtlCol="0">
            <a:spAutoFit/>
          </a:bodyPr>
          <a:lstStyle/>
          <a:p>
            <a:pPr algn="ctr">
              <a:lnSpc>
                <a:spcPct val="114000"/>
              </a:lnSpc>
              <a:spcBef>
                <a:spcPts val="600"/>
              </a:spcBef>
              <a:spcAft>
                <a:spcPts val="600"/>
              </a:spcAft>
            </a:pPr>
            <a:r>
              <a:rPr lang="en-US" sz="2800" b="1" dirty="0">
                <a:solidFill>
                  <a:srgbClr val="0D274D"/>
                </a:solidFill>
                <a:latin typeface="Montserrat" panose="00000500000000000000" pitchFamily="2" charset="0"/>
              </a:rPr>
              <a:t>Lisa Rice</a:t>
            </a:r>
          </a:p>
          <a:p>
            <a:pPr algn="ctr">
              <a:lnSpc>
                <a:spcPct val="114000"/>
              </a:lnSpc>
              <a:spcBef>
                <a:spcPts val="600"/>
              </a:spcBef>
              <a:spcAft>
                <a:spcPts val="600"/>
              </a:spcAft>
            </a:pPr>
            <a:r>
              <a:rPr lang="en-US" sz="1600" dirty="0">
                <a:solidFill>
                  <a:srgbClr val="0D274D"/>
                </a:solidFill>
                <a:latin typeface="Montserrat"/>
                <a:ea typeface="Roboto"/>
              </a:rPr>
              <a:t>Subject Matter Expert</a:t>
            </a:r>
          </a:p>
          <a:p>
            <a:pPr algn="ctr">
              <a:lnSpc>
                <a:spcPct val="114000"/>
              </a:lnSpc>
              <a:spcBef>
                <a:spcPts val="600"/>
              </a:spcBef>
              <a:spcAft>
                <a:spcPts val="600"/>
              </a:spcAft>
            </a:pPr>
            <a:r>
              <a:rPr lang="en-US" sz="1600" dirty="0">
                <a:solidFill>
                  <a:srgbClr val="0D274D"/>
                </a:solidFill>
                <a:latin typeface="Montserrat"/>
                <a:ea typeface="Roboto"/>
              </a:rPr>
              <a:t>Safal Partners</a:t>
            </a:r>
            <a:endParaRPr lang="pl-PL" sz="1600" dirty="0">
              <a:solidFill>
                <a:srgbClr val="0D274D"/>
              </a:solidFill>
              <a:latin typeface="Montserrat"/>
              <a:ea typeface="Roboto"/>
            </a:endParaRPr>
          </a:p>
        </p:txBody>
      </p:sp>
      <p:pic>
        <p:nvPicPr>
          <p:cNvPr id="28" name="Picture 27" descr="profile of Jeffrey Smith&#10;">
            <a:extLst>
              <a:ext uri="{FF2B5EF4-FFF2-40B4-BE49-F238E27FC236}">
                <a16:creationId xmlns:a16="http://schemas.microsoft.com/office/drawing/2014/main" id="{AD59ED7D-5EEE-0288-4097-1133B4493E43}"/>
              </a:ext>
            </a:extLst>
          </p:cNvPr>
          <p:cNvPicPr>
            <a:picLocks noChangeAspect="1"/>
          </p:cNvPicPr>
          <p:nvPr/>
        </p:nvPicPr>
        <p:blipFill>
          <a:blip r:embed="rId4"/>
          <a:srcRect l="773" r="773"/>
          <a:stretch/>
        </p:blipFill>
        <p:spPr>
          <a:xfrm>
            <a:off x="4908890" y="1879022"/>
            <a:ext cx="2367544" cy="25280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pole tekstowe 5" descr="Jeffrey Smith&#10;Workforce Liaison / Program Analyst&#10;Office of Apprenticeship&#10;U.S. Department of Labor&#10;">
            <a:extLst>
              <a:ext uri="{FF2B5EF4-FFF2-40B4-BE49-F238E27FC236}">
                <a16:creationId xmlns:a16="http://schemas.microsoft.com/office/drawing/2014/main" id="{FA7EFEFE-C425-1E92-D69E-482CB8EB8A35}"/>
              </a:ext>
            </a:extLst>
          </p:cNvPr>
          <p:cNvSpPr txBox="1"/>
          <p:nvPr/>
        </p:nvSpPr>
        <p:spPr>
          <a:xfrm>
            <a:off x="4010282" y="4588034"/>
            <a:ext cx="3930573" cy="1867884"/>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sz="2800" b="1" dirty="0">
                <a:solidFill>
                  <a:srgbClr val="0D274D"/>
                </a:solidFill>
                <a:latin typeface="Montserrat"/>
              </a:rPr>
              <a:t>Jeffrey Smith</a:t>
            </a:r>
          </a:p>
          <a:p>
            <a:pPr algn="ctr">
              <a:lnSpc>
                <a:spcPct val="114000"/>
              </a:lnSpc>
              <a:spcBef>
                <a:spcPts val="600"/>
              </a:spcBef>
              <a:spcAft>
                <a:spcPts val="600"/>
              </a:spcAft>
            </a:pPr>
            <a:r>
              <a:rPr lang="en-US" sz="1600" dirty="0">
                <a:solidFill>
                  <a:srgbClr val="0D274D"/>
                </a:solidFill>
                <a:latin typeface="Montserrat"/>
                <a:ea typeface="Roboto"/>
              </a:rPr>
              <a:t>Workforce Liaison / Program Analyst</a:t>
            </a:r>
          </a:p>
          <a:p>
            <a:pPr algn="ctr">
              <a:lnSpc>
                <a:spcPct val="114000"/>
              </a:lnSpc>
              <a:spcBef>
                <a:spcPts val="600"/>
              </a:spcBef>
              <a:spcAft>
                <a:spcPts val="600"/>
              </a:spcAft>
            </a:pPr>
            <a:r>
              <a:rPr lang="en-US" sz="1600" dirty="0">
                <a:solidFill>
                  <a:srgbClr val="0D274D"/>
                </a:solidFill>
                <a:latin typeface="Montserrat"/>
                <a:ea typeface="Roboto"/>
              </a:rPr>
              <a:t>Office of Apprenticeship</a:t>
            </a:r>
          </a:p>
          <a:p>
            <a:pPr algn="ctr">
              <a:lnSpc>
                <a:spcPct val="114000"/>
              </a:lnSpc>
              <a:spcBef>
                <a:spcPts val="600"/>
              </a:spcBef>
              <a:spcAft>
                <a:spcPts val="600"/>
              </a:spcAft>
            </a:pPr>
            <a:r>
              <a:rPr lang="en-US" sz="1600" dirty="0">
                <a:solidFill>
                  <a:srgbClr val="0D274D"/>
                </a:solidFill>
                <a:latin typeface="Montserrat"/>
                <a:ea typeface="Roboto"/>
              </a:rPr>
              <a:t>U.S. Department of Labor</a:t>
            </a:r>
            <a:endParaRPr lang="pl-PL" sz="1600" dirty="0">
              <a:solidFill>
                <a:srgbClr val="0D274D"/>
              </a:solidFill>
              <a:latin typeface="Montserrat"/>
              <a:ea typeface="Roboto"/>
            </a:endParaRPr>
          </a:p>
        </p:txBody>
      </p:sp>
      <p:pic>
        <p:nvPicPr>
          <p:cNvPr id="9" name="Picture 8" descr="profile of Haylie Schuster&#10;">
            <a:extLst>
              <a:ext uri="{FF2B5EF4-FFF2-40B4-BE49-F238E27FC236}">
                <a16:creationId xmlns:a16="http://schemas.microsoft.com/office/drawing/2014/main" id="{11AD39A3-571F-0F14-3376-8E8F40CFEFC5}"/>
              </a:ext>
            </a:extLst>
          </p:cNvPr>
          <p:cNvPicPr>
            <a:picLocks noChangeAspect="1"/>
          </p:cNvPicPr>
          <p:nvPr/>
        </p:nvPicPr>
        <p:blipFill>
          <a:blip r:embed="rId5"/>
          <a:srcRect l="3749" r="3749"/>
          <a:stretch/>
        </p:blipFill>
        <p:spPr>
          <a:xfrm>
            <a:off x="8714825" y="1956807"/>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ole tekstowe 5" descr="Haylie Schuster&#10;Engagement Manager&#10;Safal Partners&#10;">
            <a:extLst>
              <a:ext uri="{FF2B5EF4-FFF2-40B4-BE49-F238E27FC236}">
                <a16:creationId xmlns:a16="http://schemas.microsoft.com/office/drawing/2014/main" id="{6480D478-3829-A132-C690-085376DD43D1}"/>
              </a:ext>
            </a:extLst>
          </p:cNvPr>
          <p:cNvSpPr txBox="1"/>
          <p:nvPr/>
        </p:nvSpPr>
        <p:spPr>
          <a:xfrm>
            <a:off x="8232375" y="4600475"/>
            <a:ext cx="3239740" cy="1433277"/>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sz="2800" b="1" dirty="0">
                <a:solidFill>
                  <a:srgbClr val="0D274D"/>
                </a:solidFill>
                <a:latin typeface="Montserrat"/>
              </a:rPr>
              <a:t>Haylie Schuster</a:t>
            </a:r>
          </a:p>
          <a:p>
            <a:pPr algn="ctr">
              <a:lnSpc>
                <a:spcPct val="114000"/>
              </a:lnSpc>
              <a:spcBef>
                <a:spcPts val="600"/>
              </a:spcBef>
              <a:spcAft>
                <a:spcPts val="600"/>
              </a:spcAft>
            </a:pPr>
            <a:r>
              <a:rPr lang="en-US" sz="1600" dirty="0">
                <a:solidFill>
                  <a:srgbClr val="0D274D"/>
                </a:solidFill>
                <a:latin typeface="Montserrat"/>
                <a:ea typeface="Roboto"/>
              </a:rPr>
              <a:t>Engagement Manager</a:t>
            </a:r>
          </a:p>
          <a:p>
            <a:pPr algn="ctr">
              <a:lnSpc>
                <a:spcPct val="114000"/>
              </a:lnSpc>
              <a:spcBef>
                <a:spcPts val="600"/>
              </a:spcBef>
              <a:spcAft>
                <a:spcPts val="600"/>
              </a:spcAft>
            </a:pPr>
            <a:r>
              <a:rPr lang="en-US" sz="1600" dirty="0">
                <a:solidFill>
                  <a:srgbClr val="0D274D"/>
                </a:solidFill>
                <a:latin typeface="Montserrat"/>
                <a:ea typeface="Roboto"/>
              </a:rPr>
              <a:t>Safal Partners</a:t>
            </a: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BA72-9204-B233-76CE-62232FDFA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18459-066F-9979-02E8-725A6CAEC659}"/>
              </a:ext>
            </a:extLst>
          </p:cNvPr>
          <p:cNvSpPr>
            <a:spLocks noGrp="1"/>
          </p:cNvSpPr>
          <p:nvPr>
            <p:ph type="title"/>
          </p:nvPr>
        </p:nvSpPr>
        <p:spPr/>
        <p:txBody>
          <a:bodyPr>
            <a:normAutofit/>
          </a:bodyPr>
          <a:lstStyle/>
          <a:p>
            <a:r>
              <a:rPr lang="en-US" sz="3600" dirty="0">
                <a:latin typeface="Montserrat"/>
              </a:rPr>
              <a:t>Case Study: Apprenticeship Idaho</a:t>
            </a:r>
          </a:p>
        </p:txBody>
      </p:sp>
      <p:sp>
        <p:nvSpPr>
          <p:cNvPr id="3" name="Content Placeholder 2">
            <a:extLst>
              <a:ext uri="{FF2B5EF4-FFF2-40B4-BE49-F238E27FC236}">
                <a16:creationId xmlns:a16="http://schemas.microsoft.com/office/drawing/2014/main" id="{94665B72-B997-BD9E-2874-407025C81160}"/>
              </a:ext>
            </a:extLst>
          </p:cNvPr>
          <p:cNvSpPr>
            <a:spLocks noGrp="1"/>
          </p:cNvSpPr>
          <p:nvPr>
            <p:ph sz="half" idx="1"/>
          </p:nvPr>
        </p:nvSpPr>
        <p:spPr>
          <a:xfrm>
            <a:off x="480768" y="1507098"/>
            <a:ext cx="6900420" cy="4442514"/>
          </a:xfrm>
        </p:spPr>
        <p:txBody>
          <a:bodyPr vert="horz" lIns="91440" tIns="45720" rIns="91440" bIns="45720" rtlCol="0" anchor="t">
            <a:noAutofit/>
          </a:bodyPr>
          <a:lstStyle/>
          <a:p>
            <a:pPr>
              <a:lnSpc>
                <a:spcPct val="114000"/>
              </a:lnSpc>
              <a:spcBef>
                <a:spcPts val="600"/>
              </a:spcBef>
              <a:spcAft>
                <a:spcPts val="600"/>
              </a:spcAft>
            </a:pPr>
            <a:r>
              <a:rPr lang="en-US" sz="2000" dirty="0">
                <a:solidFill>
                  <a:schemeClr val="tx1"/>
                </a:solidFill>
                <a:latin typeface="Montserrat Medium"/>
                <a:ea typeface="+mn-lt"/>
                <a:cs typeface="Segoe UI"/>
              </a:rPr>
              <a:t>Apprenticeship Idaho Partners  (Levels 1, 2, &amp; 3</a:t>
            </a:r>
            <a:r>
              <a:rPr lang="en-US" sz="2400" dirty="0">
                <a:solidFill>
                  <a:schemeClr val="tx1"/>
                </a:solidFill>
                <a:latin typeface="Montserrat Medium"/>
                <a:ea typeface="+mn-lt"/>
                <a:cs typeface="Segoe UI"/>
              </a:rPr>
              <a:t>)</a:t>
            </a:r>
            <a:endParaRPr lang="en-US" dirty="0">
              <a:solidFill>
                <a:schemeClr val="tx1"/>
              </a:solidFill>
              <a:ea typeface="+mn-lt"/>
              <a:cs typeface="Segoe UI"/>
            </a:endParaRPr>
          </a:p>
          <a:p>
            <a:pPr lvl="1">
              <a:lnSpc>
                <a:spcPct val="114000"/>
              </a:lnSpc>
              <a:spcBef>
                <a:spcPts val="600"/>
              </a:spcBef>
              <a:spcAft>
                <a:spcPts val="600"/>
              </a:spcAft>
            </a:pPr>
            <a:r>
              <a:rPr lang="en-US" sz="1800" dirty="0">
                <a:solidFill>
                  <a:schemeClr val="tx1"/>
                </a:solidFill>
                <a:latin typeface="Montserrat Medium"/>
                <a:ea typeface="+mn-lt"/>
                <a:cs typeface="Segoe UI"/>
              </a:rPr>
              <a:t>Includes all stakeholders at state and local level</a:t>
            </a:r>
            <a:endParaRPr lang="en-US" sz="1800" dirty="0">
              <a:solidFill>
                <a:schemeClr val="tx1"/>
              </a:solidFill>
              <a:cs typeface="Segoe UI"/>
            </a:endParaRPr>
          </a:p>
          <a:p>
            <a:pPr lvl="1">
              <a:lnSpc>
                <a:spcPct val="114000"/>
              </a:lnSpc>
              <a:spcBef>
                <a:spcPts val="600"/>
              </a:spcBef>
              <a:spcAft>
                <a:spcPts val="600"/>
              </a:spcAft>
            </a:pPr>
            <a:r>
              <a:rPr lang="en-US" sz="1800" dirty="0">
                <a:solidFill>
                  <a:schemeClr val="tx1"/>
                </a:solidFill>
                <a:latin typeface="Montserrat Medium"/>
                <a:ea typeface="+mn-lt"/>
                <a:cs typeface="Segoe UI"/>
              </a:rPr>
              <a:t>National case study demonstrates in 6 years they had increases in apprentices and new RA programs</a:t>
            </a:r>
          </a:p>
          <a:p>
            <a:pPr lvl="1">
              <a:lnSpc>
                <a:spcPct val="114000"/>
              </a:lnSpc>
              <a:spcBef>
                <a:spcPts val="600"/>
              </a:spcBef>
              <a:spcAft>
                <a:spcPts val="600"/>
              </a:spcAft>
            </a:pPr>
            <a:r>
              <a:rPr lang="en-US" sz="1800" dirty="0">
                <a:solidFill>
                  <a:schemeClr val="tx1"/>
                </a:solidFill>
                <a:latin typeface="Montserrat Medium"/>
                <a:ea typeface="+mn-lt"/>
                <a:cs typeface="Segoe UI"/>
              </a:rPr>
              <a:t>Key Alignment Factors: </a:t>
            </a:r>
          </a:p>
          <a:p>
            <a:pPr lvl="2">
              <a:lnSpc>
                <a:spcPct val="114000"/>
              </a:lnSpc>
              <a:spcBef>
                <a:spcPts val="600"/>
              </a:spcBef>
              <a:spcAft>
                <a:spcPts val="600"/>
              </a:spcAft>
            </a:pPr>
            <a:r>
              <a:rPr lang="en-US" dirty="0">
                <a:solidFill>
                  <a:schemeClr val="tx1"/>
                </a:solidFill>
                <a:latin typeface="Montserrat Medium"/>
                <a:ea typeface="+mn-lt"/>
                <a:cs typeface="Segoe UI"/>
              </a:rPr>
              <a:t>State leadership and policy changes</a:t>
            </a:r>
          </a:p>
          <a:p>
            <a:pPr lvl="2">
              <a:lnSpc>
                <a:spcPct val="114000"/>
              </a:lnSpc>
              <a:spcBef>
                <a:spcPts val="600"/>
              </a:spcBef>
              <a:spcAft>
                <a:spcPts val="600"/>
              </a:spcAft>
            </a:pPr>
            <a:r>
              <a:rPr lang="en-US" dirty="0">
                <a:solidFill>
                  <a:schemeClr val="tx1"/>
                </a:solidFill>
                <a:latin typeface="Montserrat Medium"/>
                <a:ea typeface="+mn-lt"/>
                <a:cs typeface="Segoe UI"/>
              </a:rPr>
              <a:t>Collaborative outreach and business engagement</a:t>
            </a:r>
          </a:p>
          <a:p>
            <a:pPr lvl="2">
              <a:lnSpc>
                <a:spcPct val="114000"/>
              </a:lnSpc>
              <a:spcBef>
                <a:spcPts val="600"/>
              </a:spcBef>
              <a:spcAft>
                <a:spcPts val="600"/>
              </a:spcAft>
            </a:pPr>
            <a:r>
              <a:rPr lang="en-US" dirty="0">
                <a:solidFill>
                  <a:schemeClr val="tx1"/>
                </a:solidFill>
                <a:latin typeface="Montserrat Medium"/>
                <a:ea typeface="+mn-lt"/>
                <a:cs typeface="Segoe UI"/>
              </a:rPr>
              <a:t>Building capacity to develop and support RA programs</a:t>
            </a:r>
          </a:p>
          <a:p>
            <a:pPr lvl="1">
              <a:lnSpc>
                <a:spcPct val="114000"/>
              </a:lnSpc>
              <a:spcBef>
                <a:spcPts val="600"/>
              </a:spcBef>
              <a:spcAft>
                <a:spcPts val="600"/>
              </a:spcAft>
            </a:pPr>
            <a:endParaRPr lang="en-US" sz="1800" dirty="0">
              <a:solidFill>
                <a:schemeClr val="tx1"/>
              </a:solidFill>
              <a:cs typeface="Segoe UI"/>
            </a:endParaRPr>
          </a:p>
        </p:txBody>
      </p:sp>
      <p:pic>
        <p:nvPicPr>
          <p:cNvPr id="9" name="Picture 8" descr="Partnership logos including labor.idaho.gov, department of labor, idaho workforce development council, the council of state government, idaho career and technical education, idaho state board of education, idaho business for education, idaho division of vocational rehabilitation, idaho department of correction, idaho division of veterans services, idaho workers opportunity network, and division of occupational and professional licenses. ">
            <a:extLst>
              <a:ext uri="{FF2B5EF4-FFF2-40B4-BE49-F238E27FC236}">
                <a16:creationId xmlns:a16="http://schemas.microsoft.com/office/drawing/2014/main" id="{6C48E02C-BE8C-80F2-243E-F49F4B9DEE9E}"/>
              </a:ext>
            </a:extLst>
          </p:cNvPr>
          <p:cNvPicPr>
            <a:picLocks noChangeAspect="1"/>
          </p:cNvPicPr>
          <p:nvPr/>
        </p:nvPicPr>
        <p:blipFill>
          <a:blip r:embed="rId3"/>
          <a:stretch>
            <a:fillRect/>
          </a:stretch>
        </p:blipFill>
        <p:spPr>
          <a:xfrm>
            <a:off x="7965673" y="1826793"/>
            <a:ext cx="3745559" cy="1479495"/>
          </a:xfrm>
          <a:prstGeom prst="rect">
            <a:avLst/>
          </a:prstGeom>
        </p:spPr>
      </p:pic>
      <p:sp>
        <p:nvSpPr>
          <p:cNvPr id="11" name="TextBox 10" descr="Webinar of Demonstrated State Apprenticeship Leadership in 2020 UnifiedCombined Plans Part 1&#10;">
            <a:extLst>
              <a:ext uri="{FF2B5EF4-FFF2-40B4-BE49-F238E27FC236}">
                <a16:creationId xmlns:a16="http://schemas.microsoft.com/office/drawing/2014/main" id="{55C8F52A-001D-6AC5-9AFA-7A4E1CA91C85}"/>
              </a:ext>
            </a:extLst>
          </p:cNvPr>
          <p:cNvSpPr txBox="1"/>
          <p:nvPr/>
        </p:nvSpPr>
        <p:spPr>
          <a:xfrm>
            <a:off x="7965673" y="4237862"/>
            <a:ext cx="3745558" cy="133363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nSpc>
                <a:spcPct val="114000"/>
              </a:lnSpc>
              <a:spcBef>
                <a:spcPts val="600"/>
              </a:spcBef>
              <a:spcAft>
                <a:spcPts val="600"/>
              </a:spcAft>
            </a:pPr>
            <a:r>
              <a:rPr lang="en-US" dirty="0">
                <a:latin typeface="Montserrat"/>
                <a:cs typeface="Calibri"/>
                <a:hlinkClick r:id="rId4" tooltip="https://vimeo.com/866550805/39d29a914e?share=copy"/>
              </a:rPr>
              <a:t>Webinar of Demonstrated State Apprenticeship Leadership in 2020 </a:t>
            </a:r>
            <a:r>
              <a:rPr lang="en-US" dirty="0" err="1">
                <a:latin typeface="Montserrat"/>
                <a:cs typeface="Calibri"/>
                <a:hlinkClick r:id="rId4" tooltip="https://vimeo.com/866550805/39d29a914e?share=copy"/>
              </a:rPr>
              <a:t>UnifiedCombined</a:t>
            </a:r>
            <a:r>
              <a:rPr lang="en-US" dirty="0">
                <a:latin typeface="Montserrat"/>
                <a:cs typeface="Calibri"/>
                <a:hlinkClick r:id="rId4" tooltip="https://vimeo.com/866550805/39d29a914e?share=copy"/>
              </a:rPr>
              <a:t> Plans Part 1</a:t>
            </a:r>
            <a:endParaRPr lang="en-US" dirty="0">
              <a:latin typeface="Montserrat"/>
              <a:cs typeface="Calibri"/>
            </a:endParaRPr>
          </a:p>
        </p:txBody>
      </p:sp>
      <p:sp>
        <p:nvSpPr>
          <p:cNvPr id="6" name="Slide Number Placeholder 5">
            <a:extLst>
              <a:ext uri="{FF2B5EF4-FFF2-40B4-BE49-F238E27FC236}">
                <a16:creationId xmlns:a16="http://schemas.microsoft.com/office/drawing/2014/main" id="{70F80DE9-44B9-CA83-F8C1-43663D186759}"/>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77079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dirty="0"/>
              <a:t>Questions and Discussion</a:t>
            </a:r>
          </a:p>
        </p:txBody>
      </p:sp>
      <p:sp>
        <p:nvSpPr>
          <p:cNvPr id="3" name="TextBox 2">
            <a:extLst>
              <a:ext uri="{FF2B5EF4-FFF2-40B4-BE49-F238E27FC236}">
                <a16:creationId xmlns:a16="http://schemas.microsoft.com/office/drawing/2014/main" id="{1716290D-548A-0241-88BB-A4EC0C91E264}"/>
              </a:ext>
            </a:extLst>
          </p:cNvPr>
          <p:cNvSpPr txBox="1"/>
          <p:nvPr/>
        </p:nvSpPr>
        <p:spPr>
          <a:xfrm>
            <a:off x="11627422" y="6505575"/>
            <a:ext cx="564578" cy="276999"/>
          </a:xfrm>
          <a:prstGeom prst="rect">
            <a:avLst/>
          </a:prstGeom>
          <a:solidFill>
            <a:srgbClr val="FAAB1C"/>
          </a:solidFill>
        </p:spPr>
        <p:txBody>
          <a:bodyPr wrap="none" rtlCol="0">
            <a:spAutoFit/>
          </a:bodyPr>
          <a:lstStyle/>
          <a:p>
            <a:r>
              <a:rPr lang="en-US" sz="1200">
                <a:latin typeface="Montserrat" panose="00000500000000000000" pitchFamily="2" charset="0"/>
              </a:rPr>
              <a:t>2024</a:t>
            </a:r>
          </a:p>
        </p:txBody>
      </p:sp>
    </p:spTree>
    <p:extLst>
      <p:ext uri="{BB962C8B-B14F-4D97-AF65-F5344CB8AC3E}">
        <p14:creationId xmlns:p14="http://schemas.microsoft.com/office/powerpoint/2010/main" val="17682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ACC8-D817-D867-AB78-A061E08C6279}"/>
              </a:ext>
            </a:extLst>
          </p:cNvPr>
          <p:cNvSpPr>
            <a:spLocks noGrp="1"/>
          </p:cNvSpPr>
          <p:nvPr>
            <p:ph type="title"/>
          </p:nvPr>
        </p:nvSpPr>
        <p:spPr/>
        <p:txBody>
          <a:bodyPr/>
          <a:lstStyle/>
          <a:p>
            <a:pPr algn="ctr"/>
            <a:r>
              <a:rPr lang="en-US" b="1" dirty="0">
                <a:solidFill>
                  <a:schemeClr val="bg1"/>
                </a:solidFill>
                <a:latin typeface="Montserrat"/>
              </a:rPr>
              <a:t>Poll #2 – Evaluation</a:t>
            </a:r>
          </a:p>
        </p:txBody>
      </p:sp>
      <p:sp>
        <p:nvSpPr>
          <p:cNvPr id="3" name="Slide Number Placeholder 5">
            <a:extLst>
              <a:ext uri="{FF2B5EF4-FFF2-40B4-BE49-F238E27FC236}">
                <a16:creationId xmlns:a16="http://schemas.microsoft.com/office/drawing/2014/main" id="{7BF1E6AE-9454-4F68-ED52-AAD833C5675A}"/>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84711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dirty="0"/>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xfrm>
            <a:off x="733425" y="1960563"/>
            <a:ext cx="5800725" cy="3744912"/>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Receive</a:t>
            </a:r>
            <a:r>
              <a:rPr lang="en-US" sz="2800" dirty="0">
                <a:latin typeface="Montserrat Medium" panose="00000600000000000000" pitchFamily="2" charset="0"/>
              </a:rPr>
              <a:t> no-cost expert TA,  </a:t>
            </a:r>
            <a:br>
              <a:rPr lang="en-US" sz="2800" dirty="0">
                <a:latin typeface="Montserrat Medium" panose="00000600000000000000" pitchFamily="2" charset="0"/>
              </a:rPr>
            </a:br>
            <a:r>
              <a:rPr lang="en-US" sz="2800" dirty="0">
                <a:latin typeface="Montserrat Medium" panose="00000600000000000000" pitchFamily="2" charset="0"/>
              </a:rPr>
              <a:t>materials, and assistance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Network </a:t>
            </a:r>
            <a:r>
              <a:rPr lang="en-US" sz="2800" dirty="0">
                <a:latin typeface="Montserrat Medium" panose="00000600000000000000" pitchFamily="2" charset="0"/>
              </a:rPr>
              <a:t>with potential </a:t>
            </a:r>
            <a:br>
              <a:rPr lang="en-US" sz="2800" dirty="0">
                <a:latin typeface="Montserrat Medium" panose="00000600000000000000" pitchFamily="2" charset="0"/>
              </a:rPr>
            </a:br>
            <a:r>
              <a:rPr lang="en-US" sz="2800" dirty="0">
                <a:latin typeface="Montserrat Medium" panose="00000600000000000000" pitchFamily="2" charset="0"/>
              </a:rPr>
              <a:t>partners nationwide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Be </a:t>
            </a:r>
            <a:r>
              <a:rPr lang="en-US" sz="2800" dirty="0">
                <a:latin typeface="Montserrat Medium" panose="00000600000000000000" pitchFamily="2" charset="0"/>
              </a:rPr>
              <a:t>nationally recognized for </a:t>
            </a:r>
            <a:br>
              <a:rPr lang="en-US" sz="2800" dirty="0">
                <a:latin typeface="Montserrat Medium" panose="00000600000000000000" pitchFamily="2" charset="0"/>
              </a:rPr>
            </a:br>
            <a:r>
              <a:rPr lang="en-US" sz="2800" dirty="0">
                <a:latin typeface="Montserrat Medium" panose="00000600000000000000" pitchFamily="2" charset="0"/>
              </a:rPr>
              <a:t>your work</a:t>
            </a:r>
            <a:endParaRPr lang="en-US" sz="2800" dirty="0">
              <a:latin typeface="Montserrat Medium" panose="000006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6534150" y="1848051"/>
            <a:ext cx="4953000" cy="905184"/>
          </a:xfrm>
          <a:prstGeom prst="rect">
            <a:avLst/>
          </a:prstGeom>
          <a:noFill/>
        </p:spPr>
        <p:txBody>
          <a:bodyPr wrap="square" rtlCol="0">
            <a:spAutoFit/>
          </a:bodyPr>
          <a:lstStyle/>
          <a:p>
            <a:pPr algn="ctr">
              <a:lnSpc>
                <a:spcPct val="114000"/>
              </a:lnSpc>
              <a:spcBef>
                <a:spcPts val="600"/>
              </a:spcBef>
              <a:spcAft>
                <a:spcPts val="600"/>
              </a:spcAft>
            </a:pPr>
            <a:r>
              <a:rPr lang="en-US" sz="2400" dirty="0">
                <a:solidFill>
                  <a:schemeClr val="tx1"/>
                </a:solidFill>
                <a:latin typeface="Montserrat Medium" panose="00000600000000000000" pitchFamily="2" charset="0"/>
                <a:cs typeface="Arial" panose="020B0604020202020204" pitchFamily="34" charset="0"/>
                <a:hlinkClick r:id="rId2" tooltip="https://nam02.safelinks.protection.outlook.com/?url=https%3A%2F%2Fsafalpartners.jotform.com%2Fform%2F221015771142040&amp;data=05%7C02%7CJoseph.Hanna%40safalpartners.com%7C1a02cded6db74146002a08dc70f0d78c%7Ce1f1c3372599475395d84853fb4b179c%7C1%7C0%7C63850942690"/>
              </a:rPr>
              <a:t>Be an Apprenticeship Partner Form</a:t>
            </a:r>
            <a:endParaRPr lang="en-US" sz="2400" dirty="0">
              <a:solidFill>
                <a:schemeClr val="tx1"/>
              </a:solidFill>
              <a:latin typeface="Montserrat Medium" panose="00000600000000000000" pitchFamily="2" charset="0"/>
              <a:cs typeface="Segoe UI" panose="020B0502040204020203" pitchFamily="34" charset="0"/>
              <a:hlinkClick r:id="rId2"/>
            </a:endParaRPr>
          </a:p>
        </p:txBody>
      </p:sp>
      <p:pic>
        <p:nvPicPr>
          <p:cNvPr id="9" name="Picture 3" descr="Qr code for Partner Form. Link provided above. ">
            <a:extLst>
              <a:ext uri="{FF2B5EF4-FFF2-40B4-BE49-F238E27FC236}">
                <a16:creationId xmlns:a16="http://schemas.microsoft.com/office/drawing/2014/main" id="{1FB10461-0090-0BFC-D183-920D1E620E18}"/>
              </a:ext>
            </a:extLst>
          </p:cNvPr>
          <p:cNvPicPr>
            <a:picLocks noChangeAspect="1"/>
          </p:cNvPicPr>
          <p:nvPr/>
        </p:nvPicPr>
        <p:blipFill>
          <a:blip r:embed="rId3"/>
          <a:stretch>
            <a:fillRect/>
          </a:stretch>
        </p:blipFill>
        <p:spPr>
          <a:xfrm>
            <a:off x="7715251" y="3066591"/>
            <a:ext cx="2448622" cy="2511050"/>
          </a:xfrm>
          <a:prstGeom prst="rect">
            <a:avLst/>
          </a:prstGeom>
        </p:spPr>
      </p:pic>
      <p:sp>
        <p:nvSpPr>
          <p:cNvPr id="4" name="Slide Number Placeholder 2">
            <a:extLst>
              <a:ext uri="{FF2B5EF4-FFF2-40B4-BE49-F238E27FC236}">
                <a16:creationId xmlns:a16="http://schemas.microsoft.com/office/drawing/2014/main" id="{4547082E-47A0-4662-0471-C36E7EDE0D90}"/>
              </a:ext>
            </a:extLst>
          </p:cNvPr>
          <p:cNvSpPr txBox="1">
            <a:spLocks/>
          </p:cNvSpPr>
          <p:nvPr/>
        </p:nvSpPr>
        <p:spPr>
          <a:xfrm>
            <a:off x="11038113" y="6244383"/>
            <a:ext cx="9408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C376C7-CCAB-4A43-82C7-E28708528D9E}" type="slidenum">
              <a:rPr lang="en-US" sz="1200" smtClean="0">
                <a:solidFill>
                  <a:schemeClr val="bg1"/>
                </a:solidFill>
                <a:latin typeface="Montserrat SemiBold" panose="00000700000000000000" pitchFamily="2" charset="0"/>
              </a:rPr>
              <a:pPr algn="r"/>
              <a:t>23</a:t>
            </a:fld>
            <a:endParaRPr lang="en-US" sz="12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279515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D397-3DE1-0074-35B2-3411F3DD89B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15D8AD1-4DF0-3193-89D4-130FA03C9490}"/>
              </a:ext>
            </a:extLst>
          </p:cNvPr>
          <p:cNvSpPr>
            <a:spLocks noGrp="1"/>
          </p:cNvSpPr>
          <p:nvPr>
            <p:ph type="title" idx="4294967295"/>
          </p:nvPr>
        </p:nvSpPr>
        <p:spPr>
          <a:xfrm>
            <a:off x="261336" y="0"/>
            <a:ext cx="5397784" cy="842082"/>
          </a:xfrm>
        </p:spPr>
        <p:txBody>
          <a:bodyPr>
            <a:normAutofit/>
          </a:bodyPr>
          <a:lstStyle/>
          <a:p>
            <a:pPr>
              <a:spcBef>
                <a:spcPts val="1000"/>
              </a:spcBef>
            </a:pPr>
            <a:r>
              <a:rPr lang="en-US" sz="2800" b="1" dirty="0">
                <a:solidFill>
                  <a:schemeClr val="bg1"/>
                </a:solidFill>
                <a:latin typeface="Arial"/>
                <a:ea typeface="+mn-ea"/>
                <a:cs typeface="Arial"/>
              </a:rPr>
              <a:t>Join the Celebration</a:t>
            </a:r>
          </a:p>
        </p:txBody>
      </p:sp>
      <p:pic>
        <p:nvPicPr>
          <p:cNvPr id="8" name="Picture 7" descr="logo for youth apprenticeship week, may 5 through 11 2024. ">
            <a:extLst>
              <a:ext uri="{FF2B5EF4-FFF2-40B4-BE49-F238E27FC236}">
                <a16:creationId xmlns:a16="http://schemas.microsoft.com/office/drawing/2014/main" id="{AFCB6FBA-4F69-283E-3B04-E8460DA400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69789" y="0"/>
            <a:ext cx="1660875" cy="979189"/>
          </a:xfrm>
          <a:prstGeom prst="rect">
            <a:avLst/>
          </a:prstGeom>
        </p:spPr>
      </p:pic>
      <p:sp>
        <p:nvSpPr>
          <p:cNvPr id="9" name="Content Placeholder 9" descr="Youth Apprenticeship Week (YAW) is a nationwide celebration that highlights the benefits and value of Registered Apprenticeship programs for youth, ages 16–24. Employers, educators, labor unions, and workforce professionals across the country are launching Registered Apprenticeship programs that allow youth to earn competitive wages while obtaining the relevant training and experience to start their careers. YAW is an opportunity for these stakeholders to host events to showcase how Registered Apprenticeship creates a sustainable pipeline of skilled and diverse talent across multiple high-demand industries such as: &#10;">
            <a:extLst>
              <a:ext uri="{FF2B5EF4-FFF2-40B4-BE49-F238E27FC236}">
                <a16:creationId xmlns:a16="http://schemas.microsoft.com/office/drawing/2014/main" id="{827523CC-F5D8-D5E9-BAFB-23F3D00B7D19}"/>
              </a:ext>
            </a:extLst>
          </p:cNvPr>
          <p:cNvSpPr txBox="1">
            <a:spLocks/>
          </p:cNvSpPr>
          <p:nvPr/>
        </p:nvSpPr>
        <p:spPr>
          <a:xfrm>
            <a:off x="90115" y="1171767"/>
            <a:ext cx="11840549" cy="2028133"/>
          </a:xfrm>
          <a:prstGeom prst="rect">
            <a:avLst/>
          </a:prstGeom>
        </p:spPr>
        <p:txBody>
          <a:bodyPr vert="horz" lIns="68544" tIns="34272" rIns="68544" bIns="34272" rtlCol="0" anchor="t">
            <a:noAutofit/>
          </a:bodyPr>
          <a:lstStyle>
            <a:lvl1pPr marL="0" indent="0" algn="l" defTabSz="685595" rtl="0" eaLnBrk="1" latinLnBrk="0" hangingPunct="1">
              <a:lnSpc>
                <a:spcPct val="120000"/>
              </a:lnSpc>
              <a:spcBef>
                <a:spcPts val="900"/>
              </a:spcBef>
              <a:buFont typeface="Arial" panose="020B0604020202020204" pitchFamily="34" charset="0"/>
              <a:buNone/>
              <a:defRPr sz="105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333292" indent="-233304" algn="l" defTabSz="685595" rtl="0" eaLnBrk="1" latinLnBrk="0" hangingPunct="1">
              <a:lnSpc>
                <a:spcPct val="120000"/>
              </a:lnSpc>
              <a:spcBef>
                <a:spcPts val="900"/>
              </a:spcBef>
              <a:buClrTx/>
              <a:buSzPct val="100000"/>
              <a:buFont typeface="Arial" panose="020B0604020202020204" pitchFamily="34" charset="0"/>
              <a:buChar char="•"/>
              <a:tabLst/>
              <a:defRPr sz="10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6993" indent="-171398" algn="l" defTabSz="685595" rtl="0" eaLnBrk="1" latinLnBrk="0" hangingPunct="1">
              <a:lnSpc>
                <a:spcPct val="120000"/>
              </a:lnSpc>
              <a:spcBef>
                <a:spcPts val="900"/>
              </a:spcBef>
              <a:buFont typeface="Arial" panose="020B0604020202020204" pitchFamily="34" charset="0"/>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bg2"/>
                </a:solidFill>
                <a:latin typeface="Arial" panose="020B0604020202020204" pitchFamily="34" charset="0"/>
                <a:ea typeface="+mn-ea"/>
                <a:cs typeface="Arial" panose="020B0604020202020204" pitchFamily="34" charset="0"/>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bg2"/>
                </a:solidFill>
                <a:latin typeface="Arial" panose="020B0604020202020204" pitchFamily="34" charset="0"/>
                <a:ea typeface="+mn-ea"/>
                <a:cs typeface="Arial" panose="020B0604020202020204" pitchFamily="34" charset="0"/>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a:lnSpc>
                <a:spcPct val="114000"/>
              </a:lnSpc>
              <a:spcBef>
                <a:spcPts val="600"/>
              </a:spcBef>
              <a:spcAft>
                <a:spcPts val="600"/>
              </a:spcAft>
            </a:pPr>
            <a:r>
              <a:rPr lang="en-US" sz="1799" b="1" dirty="0">
                <a:solidFill>
                  <a:schemeClr val="accent2"/>
                </a:solidFill>
                <a:latin typeface="+mn-lt"/>
                <a:ea typeface="Calibri" panose="020F0502020204030204" pitchFamily="34" charset="0"/>
                <a:cs typeface="Arial"/>
              </a:rPr>
              <a:t>Youth Apprenticeship Week (YAW) </a:t>
            </a:r>
            <a:r>
              <a:rPr lang="en-US" sz="1799" b="1" dirty="0">
                <a:solidFill>
                  <a:schemeClr val="accent2"/>
                </a:solidFill>
                <a:latin typeface="+mn-lt"/>
                <a:cs typeface="Arial"/>
              </a:rPr>
              <a:t>is</a:t>
            </a:r>
            <a:r>
              <a:rPr lang="en-US" sz="1799" b="1" dirty="0">
                <a:solidFill>
                  <a:schemeClr val="accent2"/>
                </a:solidFill>
                <a:latin typeface="+mn-lt"/>
                <a:ea typeface="Calibri" panose="020F0502020204030204" pitchFamily="34" charset="0"/>
                <a:cs typeface="Arial"/>
              </a:rPr>
              <a:t> a nationwide celebration that </a:t>
            </a:r>
            <a:r>
              <a:rPr lang="en-US" sz="1799" dirty="0">
                <a:solidFill>
                  <a:schemeClr val="tx1"/>
                </a:solidFill>
                <a:latin typeface="+mn-lt"/>
                <a:cs typeface="Arial"/>
              </a:rPr>
              <a:t>highlights the benefits and value of Registered Apprenticeship programs for youth, ages 16–24. Employers, educators, labor unions, and workforce professionals across the country are launching Registered Apprenticeship programs that allow youth to earn competitive wages while obtaining the relevant training and experience to start their careers. YAW is an opportunity for these stakeholders to host events to showcase how Registered Apprenticeship creates a sustainable pipeline of skilled and diverse talent across multiple high-demand industries such as: </a:t>
            </a:r>
            <a:endParaRPr lang="en-US" sz="1799" dirty="0">
              <a:solidFill>
                <a:schemeClr val="tx1"/>
              </a:solidFill>
            </a:endParaRPr>
          </a:p>
        </p:txBody>
      </p:sp>
      <p:sp>
        <p:nvSpPr>
          <p:cNvPr id="10" name="TextBox 9" descr="Monday: &#10;“Parents and Guardians are a Priority” in Registered Apprenticeship&#10;Tuesday: &#10;Youth Apprenticeships: Building Awareness, Myth Busting, Partnering with Educational Providers, and Creating Pathways through Pre-Apprenticeship &#10;Wednesday: &#10;Expanding Youth Apprenticeship Opportunities for Underserved Populations&#10;Thursday: &#10;National Youth Apprenticeship Signing Day&#10;Friday: &#10;Federal Partners Day and Call to Action&#10;">
            <a:extLst>
              <a:ext uri="{FF2B5EF4-FFF2-40B4-BE49-F238E27FC236}">
                <a16:creationId xmlns:a16="http://schemas.microsoft.com/office/drawing/2014/main" id="{BFEF55D7-D632-7F99-997B-660DCAC284D7}"/>
              </a:ext>
            </a:extLst>
          </p:cNvPr>
          <p:cNvSpPr txBox="1"/>
          <p:nvPr/>
        </p:nvSpPr>
        <p:spPr bwMode="auto">
          <a:xfrm>
            <a:off x="0" y="3529585"/>
            <a:ext cx="8480963" cy="383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numCol="2" rtlCol="0" anchor="t">
            <a:spAutoFit/>
          </a:bodyPr>
          <a:lstStyle/>
          <a:p>
            <a:pPr marL="285115" indent="-285115">
              <a:spcAft>
                <a:spcPts val="800"/>
              </a:spcAft>
              <a:buFont typeface="Wingdings"/>
              <a:buChar char="§"/>
            </a:pPr>
            <a:r>
              <a:rPr lang="en-US" sz="1750" b="1" dirty="0">
                <a:cs typeface="Arial"/>
              </a:rPr>
              <a:t>Monday</a:t>
            </a:r>
            <a:r>
              <a:rPr lang="en-US" sz="1750" dirty="0">
                <a:cs typeface="Arial"/>
              </a:rPr>
              <a:t>: </a:t>
            </a:r>
            <a:br>
              <a:rPr lang="en-US" sz="1750" dirty="0">
                <a:cs typeface="Arial"/>
              </a:rPr>
            </a:br>
            <a:r>
              <a:rPr lang="en-US" sz="1750" dirty="0">
                <a:cs typeface="Arial"/>
              </a:rPr>
              <a:t>“Parents and Guardians are a Priority” in Registered Apprenticeship</a:t>
            </a:r>
            <a:endParaRPr lang="en-US" sz="1750" dirty="0">
              <a:latin typeface="+mn-lt"/>
              <a:cs typeface="Arial"/>
            </a:endParaRPr>
          </a:p>
          <a:p>
            <a:pPr marL="285115" indent="-285115">
              <a:spcAft>
                <a:spcPts val="800"/>
              </a:spcAft>
              <a:buFont typeface="Wingdings"/>
              <a:buChar char="§"/>
            </a:pPr>
            <a:r>
              <a:rPr lang="en-US" sz="1750" b="1" dirty="0">
                <a:cs typeface="Calibri"/>
              </a:rPr>
              <a:t>Tuesday</a:t>
            </a:r>
            <a:r>
              <a:rPr lang="en-US" sz="1750" dirty="0">
                <a:cs typeface="Calibri"/>
              </a:rPr>
              <a:t>: </a:t>
            </a:r>
            <a:br>
              <a:rPr lang="en-US" sz="1750" dirty="0">
                <a:cs typeface="Calibri"/>
              </a:rPr>
            </a:br>
            <a:r>
              <a:rPr lang="en-US" sz="1750" dirty="0">
                <a:cs typeface="Calibri"/>
              </a:rPr>
              <a:t>Youth Apprenticeships: Building Awareness, Myth Busting, Partnering with Educational Providers, </a:t>
            </a:r>
            <a:r>
              <a:rPr lang="en-US" sz="1750" dirty="0">
                <a:latin typeface="+mn-lt"/>
                <a:cs typeface="Calibri"/>
              </a:rPr>
              <a:t>and </a:t>
            </a:r>
            <a:r>
              <a:rPr lang="en-US" sz="1750" dirty="0">
                <a:cs typeface="Calibri"/>
              </a:rPr>
              <a:t>Creating Pathways through Pre-Apprenticeship </a:t>
            </a:r>
          </a:p>
          <a:p>
            <a:pPr>
              <a:spcAft>
                <a:spcPts val="800"/>
              </a:spcAft>
            </a:pPr>
            <a:endParaRPr lang="en-US" sz="1750" dirty="0">
              <a:latin typeface="+mn-lt"/>
              <a:cs typeface="Calibri"/>
            </a:endParaRPr>
          </a:p>
          <a:p>
            <a:pPr marL="285115" indent="-285115">
              <a:spcAft>
                <a:spcPts val="800"/>
              </a:spcAft>
              <a:buFont typeface="Wingdings"/>
              <a:buChar char="§"/>
            </a:pPr>
            <a:endParaRPr lang="en-US" sz="1750" dirty="0">
              <a:cs typeface="Calibri"/>
            </a:endParaRPr>
          </a:p>
          <a:p>
            <a:pPr marL="285115" indent="-285115">
              <a:spcAft>
                <a:spcPts val="800"/>
              </a:spcAft>
              <a:buFont typeface="Wingdings"/>
              <a:buChar char="§"/>
            </a:pPr>
            <a:endParaRPr lang="en-US" sz="1750" dirty="0">
              <a:latin typeface="+mn-lt"/>
              <a:cs typeface="Calibri"/>
            </a:endParaRPr>
          </a:p>
          <a:p>
            <a:pPr marL="285115" indent="-285115">
              <a:spcAft>
                <a:spcPts val="800"/>
              </a:spcAft>
              <a:buFont typeface="Wingdings"/>
              <a:buChar char="§"/>
            </a:pPr>
            <a:r>
              <a:rPr lang="en-US" sz="1750" b="1" dirty="0">
                <a:cs typeface="Calibri"/>
              </a:rPr>
              <a:t>Wednesday</a:t>
            </a:r>
            <a:r>
              <a:rPr lang="en-US" sz="1750" dirty="0">
                <a:cs typeface="Calibri"/>
              </a:rPr>
              <a:t>: </a:t>
            </a:r>
            <a:br>
              <a:rPr lang="en-US" sz="1750" dirty="0">
                <a:cs typeface="Calibri"/>
              </a:rPr>
            </a:br>
            <a:r>
              <a:rPr lang="en-US" sz="1750" dirty="0">
                <a:cs typeface="Calibri"/>
              </a:rPr>
              <a:t>Expanding Youth Apprenticeship Opportunities for Underserved Populations</a:t>
            </a:r>
            <a:endParaRPr lang="en-US" sz="1750" dirty="0">
              <a:latin typeface="+mn-lt"/>
              <a:cs typeface="Calibri"/>
            </a:endParaRPr>
          </a:p>
          <a:p>
            <a:pPr marL="285115" indent="-285115">
              <a:spcAft>
                <a:spcPts val="800"/>
              </a:spcAft>
              <a:buFont typeface="Wingdings"/>
              <a:buChar char="§"/>
            </a:pPr>
            <a:r>
              <a:rPr lang="en-US" sz="1750" b="1" dirty="0">
                <a:cs typeface="Calibri"/>
              </a:rPr>
              <a:t>Thursday</a:t>
            </a:r>
            <a:r>
              <a:rPr lang="en-US" sz="1750" dirty="0">
                <a:cs typeface="Calibri"/>
              </a:rPr>
              <a:t>: </a:t>
            </a:r>
            <a:br>
              <a:rPr lang="en-US" sz="1750" dirty="0">
                <a:cs typeface="Calibri"/>
              </a:rPr>
            </a:br>
            <a:r>
              <a:rPr lang="en-US" sz="1750" dirty="0">
                <a:cs typeface="Calibri"/>
              </a:rPr>
              <a:t>National Youth Apprenticeship Signing Day</a:t>
            </a:r>
            <a:endParaRPr lang="en-US" sz="1750" dirty="0">
              <a:latin typeface="+mn-lt"/>
              <a:cs typeface="Calibri"/>
            </a:endParaRPr>
          </a:p>
          <a:p>
            <a:pPr marL="285115" indent="-285115">
              <a:spcAft>
                <a:spcPts val="800"/>
              </a:spcAft>
              <a:buFont typeface="Wingdings"/>
              <a:buChar char="§"/>
            </a:pPr>
            <a:r>
              <a:rPr lang="en-US" sz="1750" b="1" dirty="0">
                <a:cs typeface="Calibri"/>
              </a:rPr>
              <a:t>Friday</a:t>
            </a:r>
            <a:r>
              <a:rPr lang="en-US" sz="1750" dirty="0">
                <a:cs typeface="Calibri"/>
              </a:rPr>
              <a:t>: </a:t>
            </a:r>
            <a:br>
              <a:rPr lang="en-US" sz="1750" dirty="0">
                <a:cs typeface="Calibri"/>
              </a:rPr>
            </a:br>
            <a:r>
              <a:rPr lang="en-US" sz="1750" dirty="0">
                <a:cs typeface="Calibri"/>
              </a:rPr>
              <a:t>Federal Partners Day </a:t>
            </a:r>
            <a:r>
              <a:rPr lang="en-US" sz="1750" dirty="0">
                <a:latin typeface="+mn-lt"/>
                <a:cs typeface="Calibri"/>
              </a:rPr>
              <a:t>and </a:t>
            </a:r>
            <a:r>
              <a:rPr lang="en-US" sz="1750" dirty="0">
                <a:cs typeface="Calibri"/>
              </a:rPr>
              <a:t>Call to Action</a:t>
            </a:r>
            <a:endParaRPr lang="en-US" sz="1750" dirty="0">
              <a:latin typeface="+mn-lt"/>
              <a:cs typeface="Calibri"/>
            </a:endParaRPr>
          </a:p>
        </p:txBody>
      </p:sp>
      <p:pic>
        <p:nvPicPr>
          <p:cNvPr id="11" name="Picture 10">
            <a:extLst>
              <a:ext uri="{FF2B5EF4-FFF2-40B4-BE49-F238E27FC236}">
                <a16:creationId xmlns:a16="http://schemas.microsoft.com/office/drawing/2014/main" id="{2AC83472-1BD5-5DD3-2AFB-801764A4C7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7751" y="3392478"/>
            <a:ext cx="2887890" cy="1922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descr="Youth Apprenticeship Week Page&#10;">
            <a:hlinkClick r:id="rId5"/>
            <a:extLst>
              <a:ext uri="{FF2B5EF4-FFF2-40B4-BE49-F238E27FC236}">
                <a16:creationId xmlns:a16="http://schemas.microsoft.com/office/drawing/2014/main" id="{3EBCDF60-0031-61E3-8A55-ADAC9B7A97EE}"/>
              </a:ext>
            </a:extLst>
          </p:cNvPr>
          <p:cNvSpPr txBox="1"/>
          <p:nvPr/>
        </p:nvSpPr>
        <p:spPr>
          <a:xfrm>
            <a:off x="8851392" y="5787651"/>
            <a:ext cx="3340608" cy="369332"/>
          </a:xfrm>
          <a:prstGeom prst="rect">
            <a:avLst/>
          </a:prstGeom>
          <a:noFill/>
        </p:spPr>
        <p:txBody>
          <a:bodyPr wrap="square" rtlCol="0">
            <a:spAutoFit/>
          </a:bodyPr>
          <a:lstStyle/>
          <a:p>
            <a:r>
              <a:rPr lang="en-US" b="1" u="sng" dirty="0">
                <a:solidFill>
                  <a:srgbClr val="0033CC"/>
                </a:solidFill>
              </a:rPr>
              <a:t>Youth </a:t>
            </a:r>
            <a:r>
              <a:rPr lang="en-US" b="1" u="sng" dirty="0">
                <a:solidFill>
                  <a:srgbClr val="0033CC"/>
                </a:solidFill>
                <a:hlinkClick r:id="rId5" tooltip="https://www.apprenticeship.gov/youth-apprenticeship-week"/>
              </a:rPr>
              <a:t>Apprenticeship</a:t>
            </a:r>
            <a:r>
              <a:rPr lang="en-US" b="1" u="sng" dirty="0">
                <a:solidFill>
                  <a:srgbClr val="0033CC"/>
                </a:solidFill>
              </a:rPr>
              <a:t> Week Page</a:t>
            </a:r>
          </a:p>
        </p:txBody>
      </p:sp>
      <p:sp>
        <p:nvSpPr>
          <p:cNvPr id="5" name="Slide Number Placeholder 4">
            <a:extLst>
              <a:ext uri="{FF2B5EF4-FFF2-40B4-BE49-F238E27FC236}">
                <a16:creationId xmlns:a16="http://schemas.microsoft.com/office/drawing/2014/main" id="{3F1A30B4-7FBB-4554-E517-0419B701C334}"/>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US" smtClean="0"/>
              <a:pPr/>
              <a:t>24</a:t>
            </a:fld>
            <a:endParaRPr lang="en-US"/>
          </a:p>
        </p:txBody>
      </p:sp>
    </p:spTree>
    <p:extLst>
      <p:ext uri="{BB962C8B-B14F-4D97-AF65-F5344CB8AC3E}">
        <p14:creationId xmlns:p14="http://schemas.microsoft.com/office/powerpoint/2010/main" val="77485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80C2-B39A-2A58-3143-459D1D180341}"/>
              </a:ext>
            </a:extLst>
          </p:cNvPr>
          <p:cNvSpPr>
            <a:spLocks noGrp="1"/>
          </p:cNvSpPr>
          <p:nvPr>
            <p:ph type="title"/>
          </p:nvPr>
        </p:nvSpPr>
        <p:spPr/>
        <p:txBody>
          <a:bodyPr/>
          <a:lstStyle/>
          <a:p>
            <a:r>
              <a:rPr lang="en-US" dirty="0">
                <a:latin typeface="Montserrat"/>
              </a:rPr>
              <a:t>Upcoming COE Dates</a:t>
            </a:r>
            <a:endParaRPr lang="en-US" dirty="0"/>
          </a:p>
        </p:txBody>
      </p:sp>
      <p:pic>
        <p:nvPicPr>
          <p:cNvPr id="8" name="Picture 7" descr="40th annual N A W D P Conference banner">
            <a:extLst>
              <a:ext uri="{FF2B5EF4-FFF2-40B4-BE49-F238E27FC236}">
                <a16:creationId xmlns:a16="http://schemas.microsoft.com/office/drawing/2014/main" id="{CC803DD1-B1F1-DA2D-A680-B043FDD592D8}"/>
              </a:ext>
            </a:extLst>
          </p:cNvPr>
          <p:cNvPicPr>
            <a:picLocks noChangeAspect="1"/>
          </p:cNvPicPr>
          <p:nvPr/>
        </p:nvPicPr>
        <p:blipFill>
          <a:blip r:embed="rId3"/>
          <a:stretch>
            <a:fillRect/>
          </a:stretch>
        </p:blipFill>
        <p:spPr>
          <a:xfrm>
            <a:off x="504825" y="1585020"/>
            <a:ext cx="4154916" cy="1325563"/>
          </a:xfrm>
          <a:prstGeom prst="rect">
            <a:avLst/>
          </a:prstGeom>
        </p:spPr>
      </p:pic>
      <p:sp>
        <p:nvSpPr>
          <p:cNvPr id="3" name="Content Placeholder 2">
            <a:extLst>
              <a:ext uri="{FF2B5EF4-FFF2-40B4-BE49-F238E27FC236}">
                <a16:creationId xmlns:a16="http://schemas.microsoft.com/office/drawing/2014/main" id="{101A9061-F41E-1387-4763-F9EE8077630D}"/>
              </a:ext>
            </a:extLst>
          </p:cNvPr>
          <p:cNvSpPr>
            <a:spLocks noGrp="1"/>
          </p:cNvSpPr>
          <p:nvPr>
            <p:ph sz="half" idx="1"/>
          </p:nvPr>
        </p:nvSpPr>
        <p:spPr>
          <a:xfrm>
            <a:off x="504825" y="2910583"/>
            <a:ext cx="4154916" cy="2567854"/>
          </a:xfrm>
        </p:spPr>
        <p:txBody>
          <a:bodyPr>
            <a:noAutofit/>
          </a:bodyPr>
          <a:lstStyle/>
          <a:p>
            <a:pPr marL="0" indent="0" algn="ctr">
              <a:lnSpc>
                <a:spcPct val="114000"/>
              </a:lnSpc>
              <a:spcBef>
                <a:spcPts val="600"/>
              </a:spcBef>
              <a:spcAft>
                <a:spcPts val="600"/>
              </a:spcAft>
              <a:buNone/>
            </a:pPr>
            <a:r>
              <a:rPr lang="en-US" sz="1800" b="1" dirty="0">
                <a:solidFill>
                  <a:schemeClr val="tx1"/>
                </a:solidFill>
                <a:hlinkClick r:id="rId4" tooltip="https://www.nawdp.org/page/AnnualConference2024"/>
              </a:rPr>
              <a:t> 40</a:t>
            </a:r>
            <a:r>
              <a:rPr lang="en-US" sz="1800" b="1" baseline="30000" dirty="0">
                <a:solidFill>
                  <a:schemeClr val="tx1"/>
                </a:solidFill>
                <a:hlinkClick r:id="rId4" tooltip="https://www.nawdp.org/page/AnnualConference2024"/>
              </a:rPr>
              <a:t>th</a:t>
            </a:r>
            <a:r>
              <a:rPr lang="en-US" sz="1800" b="1" dirty="0">
                <a:solidFill>
                  <a:schemeClr val="tx1"/>
                </a:solidFill>
                <a:hlinkClick r:id="rId4" tooltip="https://www.nawdp.org/page/AnnualConference2024"/>
              </a:rPr>
              <a:t>  Annual NAWDP Conference</a:t>
            </a:r>
            <a:endParaRPr lang="en-US" sz="1800" b="1" dirty="0">
              <a:solidFill>
                <a:schemeClr val="tx1"/>
              </a:solidFill>
            </a:endParaRPr>
          </a:p>
          <a:p>
            <a:pPr marL="0" indent="0" algn="ctr">
              <a:lnSpc>
                <a:spcPct val="114000"/>
              </a:lnSpc>
              <a:spcBef>
                <a:spcPts val="600"/>
              </a:spcBef>
              <a:spcAft>
                <a:spcPts val="600"/>
              </a:spcAft>
              <a:buNone/>
            </a:pPr>
            <a:r>
              <a:rPr lang="en-US" sz="1800" dirty="0">
                <a:solidFill>
                  <a:schemeClr val="tx1"/>
                </a:solidFill>
              </a:rPr>
              <a:t>May 20-22</a:t>
            </a:r>
          </a:p>
          <a:p>
            <a:pPr>
              <a:lnSpc>
                <a:spcPct val="114000"/>
              </a:lnSpc>
              <a:spcBef>
                <a:spcPts val="600"/>
              </a:spcBef>
              <a:spcAft>
                <a:spcPts val="600"/>
              </a:spcAft>
            </a:pPr>
            <a:r>
              <a:rPr lang="en-US" sz="1800" dirty="0">
                <a:solidFill>
                  <a:schemeClr val="tx1"/>
                </a:solidFill>
              </a:rPr>
              <a:t>Pre-Conference May 19</a:t>
            </a:r>
          </a:p>
          <a:p>
            <a:pPr>
              <a:lnSpc>
                <a:spcPct val="114000"/>
              </a:lnSpc>
              <a:spcBef>
                <a:spcPts val="600"/>
              </a:spcBef>
              <a:spcAft>
                <a:spcPts val="600"/>
              </a:spcAft>
            </a:pPr>
            <a:r>
              <a:rPr lang="en-US" sz="1800" dirty="0">
                <a:solidFill>
                  <a:schemeClr val="tx1"/>
                </a:solidFill>
              </a:rPr>
              <a:t>CoE and NLNC Workshops</a:t>
            </a:r>
          </a:p>
          <a:p>
            <a:pPr>
              <a:lnSpc>
                <a:spcPct val="114000"/>
              </a:lnSpc>
              <a:spcBef>
                <a:spcPts val="600"/>
              </a:spcBef>
              <a:spcAft>
                <a:spcPts val="600"/>
              </a:spcAft>
            </a:pPr>
            <a:r>
              <a:rPr lang="en-US" sz="1800" dirty="0">
                <a:solidFill>
                  <a:schemeClr val="tx1"/>
                </a:solidFill>
              </a:rPr>
              <a:t>NLNC Office Hours</a:t>
            </a:r>
          </a:p>
        </p:txBody>
      </p:sp>
      <p:pic>
        <p:nvPicPr>
          <p:cNvPr id="10" name="Picture 9" descr="N A W B 2024 Forum banner">
            <a:extLst>
              <a:ext uri="{FF2B5EF4-FFF2-40B4-BE49-F238E27FC236}">
                <a16:creationId xmlns:a16="http://schemas.microsoft.com/office/drawing/2014/main" id="{A48EDDD9-0A04-E33B-E6CF-2AD616959034}"/>
              </a:ext>
            </a:extLst>
          </p:cNvPr>
          <p:cNvPicPr>
            <a:picLocks noChangeAspect="1"/>
          </p:cNvPicPr>
          <p:nvPr/>
        </p:nvPicPr>
        <p:blipFill rotWithShape="1">
          <a:blip r:embed="rId5"/>
          <a:srcRect t="8888" b="24723"/>
          <a:stretch/>
        </p:blipFill>
        <p:spPr>
          <a:xfrm>
            <a:off x="5893594" y="1585020"/>
            <a:ext cx="4154916" cy="1359263"/>
          </a:xfrm>
          <a:prstGeom prst="rect">
            <a:avLst/>
          </a:prstGeom>
        </p:spPr>
      </p:pic>
      <p:sp>
        <p:nvSpPr>
          <p:cNvPr id="15" name="TextBox 14" descr="NAWB 2024 Forum &#10;May 23-26&#10;CoE and NLNC Workshops&#10;">
            <a:extLst>
              <a:ext uri="{FF2B5EF4-FFF2-40B4-BE49-F238E27FC236}">
                <a16:creationId xmlns:a16="http://schemas.microsoft.com/office/drawing/2014/main" id="{20E7544B-1B5E-EEFD-7D9A-98162358169F}"/>
              </a:ext>
            </a:extLst>
          </p:cNvPr>
          <p:cNvSpPr txBox="1"/>
          <p:nvPr/>
        </p:nvSpPr>
        <p:spPr>
          <a:xfrm>
            <a:off x="5893594" y="2944283"/>
            <a:ext cx="4226352" cy="1325619"/>
          </a:xfrm>
          <a:prstGeom prst="rect">
            <a:avLst/>
          </a:prstGeom>
          <a:noFill/>
        </p:spPr>
        <p:txBody>
          <a:bodyPr wrap="square">
            <a:spAutoFit/>
          </a:bodyPr>
          <a:lstStyle/>
          <a:p>
            <a:pPr marL="0" indent="0" algn="ctr">
              <a:lnSpc>
                <a:spcPct val="114000"/>
              </a:lnSpc>
              <a:spcBef>
                <a:spcPts val="600"/>
              </a:spcBef>
              <a:spcAft>
                <a:spcPts val="600"/>
              </a:spcAft>
              <a:buFont typeface="Arial" panose="020B0604020202020204" pitchFamily="34" charset="0"/>
              <a:buNone/>
            </a:pPr>
            <a:r>
              <a:rPr lang="en-US" b="1" dirty="0">
                <a:latin typeface="Montserrat Medium" panose="02000505000000020004" pitchFamily="2" charset="77"/>
                <a:hlinkClick r:id="rId6" tooltip="https://forum.nawb.org/"/>
              </a:rPr>
              <a:t>NAWB 2024 Forum </a:t>
            </a:r>
            <a:endParaRPr lang="en-US" b="1" dirty="0">
              <a:latin typeface="Montserrat Medium" panose="02000505000000020004" pitchFamily="2" charset="77"/>
            </a:endParaRPr>
          </a:p>
          <a:p>
            <a:pPr marL="0" indent="0" algn="ctr">
              <a:lnSpc>
                <a:spcPct val="114000"/>
              </a:lnSpc>
              <a:spcBef>
                <a:spcPts val="600"/>
              </a:spcBef>
              <a:spcAft>
                <a:spcPts val="600"/>
              </a:spcAft>
              <a:buFont typeface="Arial" panose="020B0604020202020204" pitchFamily="34" charset="0"/>
              <a:buNone/>
            </a:pPr>
            <a:r>
              <a:rPr lang="en-US" dirty="0">
                <a:latin typeface="Montserrat Medium" panose="02000505000000020004" pitchFamily="2" charset="77"/>
              </a:rPr>
              <a:t>May 23-26</a:t>
            </a:r>
          </a:p>
          <a:p>
            <a:pPr algn="ctr">
              <a:lnSpc>
                <a:spcPct val="114000"/>
              </a:lnSpc>
              <a:spcBef>
                <a:spcPts val="600"/>
              </a:spcBef>
              <a:spcAft>
                <a:spcPts val="600"/>
              </a:spcAft>
              <a:buFont typeface="Arial" panose="020B0604020202020204" pitchFamily="34" charset="0"/>
            </a:pPr>
            <a:r>
              <a:rPr lang="en-US" b="1" dirty="0">
                <a:latin typeface="Montserrat Medium" panose="02000505000000020004" pitchFamily="2" charset="77"/>
              </a:rPr>
              <a:t>CoE and NLNC Workshops</a:t>
            </a:r>
          </a:p>
        </p:txBody>
      </p:sp>
      <p:sp>
        <p:nvSpPr>
          <p:cNvPr id="16" name="Rectangle 15">
            <a:extLst>
              <a:ext uri="{FF2B5EF4-FFF2-40B4-BE49-F238E27FC236}">
                <a16:creationId xmlns:a16="http://schemas.microsoft.com/office/drawing/2014/main" id="{870E2CCB-335C-0B89-6E43-CECB9D2C7629}"/>
              </a:ext>
              <a:ext uri="{C183D7F6-B498-43B3-948B-1728B52AA6E4}">
                <adec:decorative xmlns:adec="http://schemas.microsoft.com/office/drawing/2017/decorative" val="1"/>
              </a:ext>
            </a:extLst>
          </p:cNvPr>
          <p:cNvSpPr/>
          <p:nvPr/>
        </p:nvSpPr>
        <p:spPr>
          <a:xfrm>
            <a:off x="9695296" y="4480152"/>
            <a:ext cx="1753754" cy="1745323"/>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NLNC Office Hours&#10;">
            <a:extLst>
              <a:ext uri="{FF2B5EF4-FFF2-40B4-BE49-F238E27FC236}">
                <a16:creationId xmlns:a16="http://schemas.microsoft.com/office/drawing/2014/main" id="{63D31696-622D-FF11-F3BA-0521F2E2F487}"/>
              </a:ext>
            </a:extLst>
          </p:cNvPr>
          <p:cNvSpPr txBox="1"/>
          <p:nvPr/>
        </p:nvSpPr>
        <p:spPr>
          <a:xfrm>
            <a:off x="7247414" y="5293771"/>
            <a:ext cx="2386014" cy="369332"/>
          </a:xfrm>
          <a:prstGeom prst="rect">
            <a:avLst/>
          </a:prstGeom>
          <a:noFill/>
        </p:spPr>
        <p:txBody>
          <a:bodyPr wrap="square">
            <a:spAutoFit/>
          </a:bodyPr>
          <a:lstStyle/>
          <a:p>
            <a:r>
              <a:rPr lang="en-US" b="1" dirty="0">
                <a:latin typeface="Montserrat Medium" panose="02000505000000020004" pitchFamily="2" charset="77"/>
                <a:hlinkClick r:id="rId7" tooltip="https://calendly.com/nextlevelnowcolaborative/live-office-hours-at-nawb-2024?month=2024-05"/>
              </a:rPr>
              <a:t>NLNC Office Hours</a:t>
            </a:r>
            <a:endParaRPr lang="en-US" dirty="0"/>
          </a:p>
        </p:txBody>
      </p:sp>
      <p:pic>
        <p:nvPicPr>
          <p:cNvPr id="17" name="Picture 16" descr="QR code for NLNC office hours. link provided entitled N L N C Office Hours. ">
            <a:extLst>
              <a:ext uri="{FF2B5EF4-FFF2-40B4-BE49-F238E27FC236}">
                <a16:creationId xmlns:a16="http://schemas.microsoft.com/office/drawing/2014/main" id="{DEFDC5EC-0DC1-4ED1-EA89-68F2320E30DD}"/>
              </a:ext>
            </a:extLst>
          </p:cNvPr>
          <p:cNvPicPr>
            <a:picLocks noChangeAspect="1"/>
          </p:cNvPicPr>
          <p:nvPr/>
        </p:nvPicPr>
        <p:blipFill>
          <a:blip r:embed="rId8"/>
          <a:stretch>
            <a:fillRect/>
          </a:stretch>
        </p:blipFill>
        <p:spPr>
          <a:xfrm>
            <a:off x="9819032" y="4614921"/>
            <a:ext cx="1507183" cy="1503620"/>
          </a:xfrm>
          <a:prstGeom prst="rect">
            <a:avLst/>
          </a:prstGeom>
        </p:spPr>
      </p:pic>
      <p:sp>
        <p:nvSpPr>
          <p:cNvPr id="9" name="Slide Number Placeholder 5">
            <a:extLst>
              <a:ext uri="{FF2B5EF4-FFF2-40B4-BE49-F238E27FC236}">
                <a16:creationId xmlns:a16="http://schemas.microsoft.com/office/drawing/2014/main" id="{28AB4D9C-B6B8-A093-1949-4817432D6D13}"/>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9966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THANK YOU FOR JOINING US&#10;">
            <a:extLst>
              <a:ext uri="{FF2B5EF4-FFF2-40B4-BE49-F238E27FC236}">
                <a16:creationId xmlns:a16="http://schemas.microsoft.com/office/drawing/2014/main" id="{C65E0937-FBCC-252E-CB4F-A44DA115DE9A}"/>
              </a:ext>
            </a:extLst>
          </p:cNvPr>
          <p:cNvSpPr txBox="1">
            <a:spLocks/>
          </p:cNvSpPr>
          <p:nvPr/>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dirty="0">
                <a:solidFill>
                  <a:srgbClr val="00015E"/>
                </a:solidFill>
              </a:rPr>
              <a:t>THANK YOU FOR JOINING US</a:t>
            </a:r>
          </a:p>
        </p:txBody>
      </p:sp>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err="1"/>
              <a:t>dolcoe.safalapps.com</a:t>
            </a:r>
            <a:endParaRPr lang="en-US"/>
          </a:p>
          <a:p>
            <a:endParaRPr lang="en-US"/>
          </a:p>
        </p:txBody>
      </p:sp>
      <p:sp>
        <p:nvSpPr>
          <p:cNvPr id="4" name="Slide Number Placeholder 5">
            <a:extLst>
              <a:ext uri="{FF2B5EF4-FFF2-40B4-BE49-F238E27FC236}">
                <a16:creationId xmlns:a16="http://schemas.microsoft.com/office/drawing/2014/main" id="{FE647BFC-4FA8-02B1-5616-37E052694288}"/>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1054791" y="2183873"/>
            <a:ext cx="7722064" cy="3768871"/>
          </a:xfrm>
        </p:spPr>
        <p:txBody>
          <a:bodyPr>
            <a:normAutofit/>
          </a:bodyPr>
          <a:lstStyle/>
          <a:p>
            <a:pPr>
              <a:lnSpc>
                <a:spcPct val="100000"/>
              </a:lnSpc>
            </a:pPr>
            <a:r>
              <a:rPr lang="en-US" dirty="0">
                <a:solidFill>
                  <a:schemeClr val="tx1"/>
                </a:solidFill>
                <a:latin typeface="Montserrat Medium"/>
                <a:cs typeface="Segoe UI"/>
              </a:rPr>
              <a:t>Center of Excellence Overview</a:t>
            </a:r>
            <a:endParaRPr lang="en-US" dirty="0">
              <a:solidFill>
                <a:schemeClr val="tx1"/>
              </a:solidFill>
              <a:latin typeface="Montserrat Medium" panose="00000600000000000000" pitchFamily="2" charset="0"/>
              <a:cs typeface="Segoe UI" panose="020B0502040204020203" pitchFamily="34" charset="0"/>
            </a:endParaRPr>
          </a:p>
          <a:p>
            <a:pPr>
              <a:lnSpc>
                <a:spcPct val="100000"/>
              </a:lnSpc>
            </a:pPr>
            <a:r>
              <a:rPr lang="en-US" dirty="0">
                <a:solidFill>
                  <a:schemeClr val="tx1"/>
                </a:solidFill>
                <a:latin typeface="Montserrat Medium" panose="00000600000000000000" pitchFamily="2" charset="0"/>
                <a:cs typeface="Segoe UI" panose="020B0502040204020203" pitchFamily="34" charset="0"/>
              </a:rPr>
              <a:t>Recap of Part I</a:t>
            </a:r>
          </a:p>
          <a:p>
            <a:pPr>
              <a:lnSpc>
                <a:spcPct val="100000"/>
              </a:lnSpc>
            </a:pPr>
            <a:r>
              <a:rPr lang="en-US" dirty="0">
                <a:solidFill>
                  <a:schemeClr val="tx1"/>
                </a:solidFill>
                <a:latin typeface="Montserrat Medium" panose="00000600000000000000" pitchFamily="2" charset="0"/>
                <a:cs typeface="Segoe UI" panose="020B0502040204020203" pitchFamily="34" charset="0"/>
              </a:rPr>
              <a:t>Review Levels 4 - 6</a:t>
            </a:r>
          </a:p>
          <a:p>
            <a:pPr>
              <a:lnSpc>
                <a:spcPct val="100000"/>
              </a:lnSpc>
            </a:pPr>
            <a:r>
              <a:rPr lang="en-US" dirty="0">
                <a:solidFill>
                  <a:schemeClr val="tx1"/>
                </a:solidFill>
                <a:latin typeface="Montserrat Medium" panose="00000600000000000000" pitchFamily="2" charset="0"/>
                <a:cs typeface="Segoe UI" panose="020B0502040204020203" pitchFamily="34" charset="0"/>
              </a:rPr>
              <a:t>Questions </a:t>
            </a:r>
          </a:p>
          <a:p>
            <a:pPr>
              <a:lnSpc>
                <a:spcPct val="100000"/>
              </a:lnSpc>
            </a:pPr>
            <a:r>
              <a:rPr lang="en-US" dirty="0">
                <a:solidFill>
                  <a:schemeClr val="tx1"/>
                </a:solidFill>
                <a:latin typeface="Montserrat Medium" panose="00000600000000000000" pitchFamily="2" charset="0"/>
                <a:cs typeface="Segoe UI" panose="020B0502040204020203" pitchFamily="34" charset="0"/>
              </a:rPr>
              <a:t>Wrap Up</a:t>
            </a:r>
          </a:p>
          <a:p>
            <a:endParaRPr lang="en-US"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479498" y="2588386"/>
            <a:ext cx="2777850" cy="2777850"/>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t>1. Center of Excellence Overview </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690688"/>
            <a:ext cx="8103920" cy="2928937"/>
          </a:xfrm>
        </p:spPr>
        <p:txBody>
          <a:bodyPr vert="horz" lIns="91440" tIns="45720" rIns="91440" bIns="45720" rtlCol="0">
            <a:normAutofit/>
          </a:bodyPr>
          <a:lstStyle/>
          <a:p>
            <a:pPr>
              <a:lnSpc>
                <a:spcPct val="114000"/>
              </a:lnSpc>
              <a:spcBef>
                <a:spcPts val="600"/>
              </a:spcBef>
              <a:spcAft>
                <a:spcPts val="600"/>
              </a:spcAft>
            </a:pPr>
            <a:r>
              <a:rPr lang="en-US" sz="2600" dirty="0">
                <a:solidFill>
                  <a:schemeClr val="tx1"/>
                </a:solidFill>
                <a:latin typeface="Montserrat Medium"/>
                <a:cs typeface="Segoe UI"/>
              </a:rPr>
              <a:t>U.S. DOL initiative to increase systems alignment across apprenticeship, education, and workforce</a:t>
            </a:r>
          </a:p>
          <a:p>
            <a:pPr>
              <a:lnSpc>
                <a:spcPct val="114000"/>
              </a:lnSpc>
              <a:spcBef>
                <a:spcPts val="600"/>
              </a:spcBef>
              <a:spcAft>
                <a:spcPts val="600"/>
              </a:spcAft>
            </a:pPr>
            <a:r>
              <a:rPr lang="en-US" sz="2600" dirty="0">
                <a:solidFill>
                  <a:schemeClr val="tx1"/>
                </a:solidFill>
                <a:latin typeface="Montserrat Medium"/>
                <a:cs typeface="Segoe UI"/>
              </a:rPr>
              <a:t>Led by Safal Partners</a:t>
            </a:r>
          </a:p>
          <a:p>
            <a:pPr>
              <a:lnSpc>
                <a:spcPct val="114000"/>
              </a:lnSpc>
              <a:spcBef>
                <a:spcPts val="600"/>
              </a:spcBef>
              <a:spcAft>
                <a:spcPts val="600"/>
              </a:spcAft>
            </a:pPr>
            <a:r>
              <a:rPr lang="en-US" sz="2400" dirty="0">
                <a:solidFill>
                  <a:schemeClr val="tx1"/>
                </a:solidFill>
                <a:latin typeface="Montserrat Medium"/>
                <a:cs typeface="Segoe UI"/>
              </a:rPr>
              <a:t>Collaboration with five national partners</a:t>
            </a:r>
          </a:p>
          <a:p>
            <a:pPr>
              <a:lnSpc>
                <a:spcPct val="120000"/>
              </a:lnSpc>
            </a:pPr>
            <a:endParaRPr lang="en-US" sz="2000" dirty="0"/>
          </a:p>
        </p:txBody>
      </p:sp>
      <p:pic>
        <p:nvPicPr>
          <p:cNvPr id="8" name="Picture 7" descr="five Logos including workforce development professionals, coalition on adult basic education, national disability institute, wireless infrastructure association, and fastport">
            <a:extLst>
              <a:ext uri="{FF2B5EF4-FFF2-40B4-BE49-F238E27FC236}">
                <a16:creationId xmlns:a16="http://schemas.microsoft.com/office/drawing/2014/main" id="{5BE37307-D472-5BF7-AC8B-4DFE01164EC8}"/>
              </a:ext>
            </a:extLst>
          </p:cNvPr>
          <p:cNvPicPr>
            <a:picLocks noChangeAspect="1"/>
          </p:cNvPicPr>
          <p:nvPr/>
        </p:nvPicPr>
        <p:blipFill>
          <a:blip r:embed="rId4"/>
          <a:stretch>
            <a:fillRect/>
          </a:stretch>
        </p:blipFill>
        <p:spPr>
          <a:xfrm>
            <a:off x="7667576" y="3747710"/>
            <a:ext cx="3322782" cy="2388366"/>
          </a:xfrm>
          <a:prstGeom prst="rect">
            <a:avLst/>
          </a:prstGeom>
        </p:spPr>
      </p:pic>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2357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365125"/>
            <a:ext cx="9042918" cy="1325563"/>
          </a:xfrm>
        </p:spPr>
        <p:txBody>
          <a:bodyPr>
            <a:normAutofit/>
          </a:bodyPr>
          <a:lstStyle/>
          <a:p>
            <a:r>
              <a:rPr lang="en-US" sz="3600" dirty="0"/>
              <a:t>2. Center of Excellence Overview</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901717"/>
            <a:ext cx="6007322" cy="3054566"/>
          </a:xfrm>
        </p:spPr>
        <p:txBody>
          <a:bodyPr vert="horz" lIns="91440" tIns="45720" rIns="91440" bIns="45720" rtlCol="0">
            <a:noAutofit/>
          </a:bodyPr>
          <a:lstStyle/>
          <a:p>
            <a:pPr>
              <a:lnSpc>
                <a:spcPct val="114000"/>
              </a:lnSpc>
              <a:spcBef>
                <a:spcPts val="600"/>
              </a:spcBef>
              <a:spcAft>
                <a:spcPts val="600"/>
              </a:spcAft>
            </a:pPr>
            <a:r>
              <a:rPr lang="en-US" sz="2600" dirty="0">
                <a:solidFill>
                  <a:schemeClr val="tx1"/>
                </a:solidFill>
                <a:latin typeface="Montserrat Medium"/>
                <a:cs typeface="Segoe UI"/>
              </a:rPr>
              <a:t>We provide no-cost TA including:</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Monthly webinars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Quarterly virtual office hours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Individual TA/coaching sessions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Online resources (desk aids, guides, frameworks, etc.)</a:t>
            </a:r>
            <a:endParaRPr lang="en-US" sz="3300" dirty="0"/>
          </a:p>
        </p:txBody>
      </p:sp>
      <p:pic>
        <p:nvPicPr>
          <p:cNvPr id="1026" name="Picture 2" descr="QR code for CoE tools and resources. Link provided below. ">
            <a:extLst>
              <a:ext uri="{FF2B5EF4-FFF2-40B4-BE49-F238E27FC236}">
                <a16:creationId xmlns:a16="http://schemas.microsoft.com/office/drawing/2014/main" id="{5D133F86-14F2-6F17-B48B-90D3CFE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590" y="2429243"/>
            <a:ext cx="1499043" cy="145548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BACE748-49C8-90CF-DB84-B7B53BBA0550}"/>
              </a:ext>
            </a:extLst>
          </p:cNvPr>
          <p:cNvSpPr txBox="1">
            <a:spLocks/>
          </p:cNvSpPr>
          <p:nvPr/>
        </p:nvSpPr>
        <p:spPr>
          <a:xfrm>
            <a:off x="6845521" y="4076684"/>
            <a:ext cx="4897180"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5"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7243051" y="4584553"/>
            <a:ext cx="3956061" cy="315912"/>
          </a:xfrm>
        </p:spPr>
        <p:txBody>
          <a:bodyPr>
            <a:noAutofit/>
          </a:bodyPr>
          <a:lstStyle/>
          <a:p>
            <a:pPr marL="0" indent="0" algn="ctr">
              <a:buNone/>
            </a:pPr>
            <a:r>
              <a:rPr lang="en-US" sz="1800" dirty="0">
                <a:solidFill>
                  <a:srgbClr val="0563C1"/>
                </a:solidFill>
                <a:hlinkClick r:id="rId6" tooltip="https://dolcoe.safalapps.com/">
                  <a:extLst>
                    <a:ext uri="{A12FA001-AC4F-418D-AE19-62706E023703}">
                      <ahyp:hlinkClr xmlns:ahyp="http://schemas.microsoft.com/office/drawing/2018/hyperlinkcolor" val="tx"/>
                    </a:ext>
                  </a:extLst>
                </a:hlinkClick>
              </a:rPr>
              <a:t>Visit our website &amp; request T</a:t>
            </a:r>
            <a:r>
              <a:rPr lang="en-US" sz="1800" dirty="0">
                <a:solidFill>
                  <a:schemeClr val="accent1"/>
                </a:solidFill>
                <a:hlinkClick r:id="rId6" tooltip="https://dolcoe.safalapps.com/">
                  <a:extLst>
                    <a:ext uri="{A12FA001-AC4F-418D-AE19-62706E023703}">
                      <ahyp:hlinkClr xmlns:ahyp="http://schemas.microsoft.com/office/drawing/2018/hyperlinkcolor" val="tx"/>
                    </a:ext>
                  </a:extLst>
                </a:hlinkClick>
              </a:rPr>
              <a:t>A</a:t>
            </a:r>
            <a:endParaRPr lang="en-US" sz="1800" dirty="0">
              <a:solidFill>
                <a:schemeClr val="accent1"/>
              </a:solidFill>
            </a:endParaRPr>
          </a:p>
          <a:p>
            <a:pPr marL="0" indent="0">
              <a:buNone/>
            </a:pPr>
            <a:endParaRPr lang="en-US" sz="1800" dirty="0"/>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4</a:t>
            </a:r>
          </a:p>
        </p:txBody>
      </p:sp>
    </p:spTree>
    <p:extLst>
      <p:ext uri="{BB962C8B-B14F-4D97-AF65-F5344CB8AC3E}">
        <p14:creationId xmlns:p14="http://schemas.microsoft.com/office/powerpoint/2010/main" val="314957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a:xfrm>
            <a:off x="762000" y="408996"/>
            <a:ext cx="10515600" cy="1325563"/>
          </a:xfrm>
        </p:spPr>
        <p:txBody>
          <a:bodyPr>
            <a:normAutofit/>
          </a:bodyPr>
          <a:lstStyle/>
          <a:p>
            <a:r>
              <a:rPr lang="en-US" sz="3600" dirty="0">
                <a:latin typeface="Montserrat"/>
              </a:rPr>
              <a:t>Online Resources, On-Demand TA</a:t>
            </a:r>
            <a:endParaRPr lang="en-US" sz="3600"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830994" y="2158778"/>
            <a:ext cx="4706735" cy="2824127"/>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864361" y="1716159"/>
            <a:ext cx="4794178" cy="4096512"/>
          </a:xfrm>
          <a:prstGeom prst="rect">
            <a:avLst/>
          </a:prstGeom>
          <a:noFill/>
          <a:ln w="76200">
            <a:solidFill>
              <a:schemeClr val="accent1">
                <a:lumMod val="50000"/>
              </a:schemeClr>
            </a:solidFill>
          </a:ln>
        </p:spPr>
        <p:txBody>
          <a:bodyPr wrap="square" rtlCol="0">
            <a:spAutoFit/>
          </a:bodyPr>
          <a:lstStyle/>
          <a:p>
            <a:endParaRPr lang="en-US" dirty="0"/>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a:xfrm>
            <a:off x="6875200" y="1734558"/>
            <a:ext cx="4535424" cy="1108737"/>
          </a:xfrm>
        </p:spPr>
        <p:txBody>
          <a:bodyPr>
            <a:normAutofit/>
          </a:bodyPr>
          <a:lstStyle/>
          <a:p>
            <a:pPr marL="0" indent="0" algn="ctr">
              <a:lnSpc>
                <a:spcPct val="114000"/>
              </a:lnSpc>
              <a:spcBef>
                <a:spcPts val="600"/>
              </a:spcBef>
              <a:spcAft>
                <a:spcPts val="600"/>
              </a:spcAft>
              <a:buNone/>
            </a:pPr>
            <a:r>
              <a:rPr lang="en-US" sz="2200" b="1" dirty="0">
                <a:solidFill>
                  <a:schemeClr val="tx1"/>
                </a:solidFill>
                <a:latin typeface="Montserrat Medium" panose="00000600000000000000" pitchFamily="2" charset="0"/>
                <a:cs typeface="Arial" panose="020B0604020202020204" pitchFamily="34" charset="0"/>
                <a:hlinkClick r:id="rId4" tooltip="https://dolcoe.safalapps.com/sites/default/files/2022-11/Partnership%20Questionnaire.pdf"/>
              </a:rPr>
              <a:t>Registered Apprenticeship Partner Profile Questionnaire </a:t>
            </a:r>
            <a:endParaRPr lang="en-US" sz="2200" b="1" dirty="0">
              <a:solidFill>
                <a:schemeClr val="tx1"/>
              </a:solidFill>
              <a:latin typeface="Montserrat Medium" panose="000006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6FCE91DD-3CD0-0E5F-1BEE-9960A2096D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16426" y="3349407"/>
            <a:ext cx="2245024" cy="1289894"/>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9670724" y="3400821"/>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QR code for the registered apprenticeship partner profile questionnaire. Link provided above. ">
            <a:extLst>
              <a:ext uri="{FF2B5EF4-FFF2-40B4-BE49-F238E27FC236}">
                <a16:creationId xmlns:a16="http://schemas.microsoft.com/office/drawing/2014/main" id="{9DB89EC1-7D79-7378-E8C7-58A78A294F90}"/>
              </a:ext>
            </a:extLst>
          </p:cNvPr>
          <p:cNvPicPr>
            <a:picLocks noChangeAspect="1"/>
          </p:cNvPicPr>
          <p:nvPr/>
        </p:nvPicPr>
        <p:blipFill>
          <a:blip r:embed="rId6"/>
          <a:stretch>
            <a:fillRect/>
          </a:stretch>
        </p:blipFill>
        <p:spPr>
          <a:xfrm>
            <a:off x="9756874" y="3459018"/>
            <a:ext cx="1520726" cy="1585900"/>
          </a:xfrm>
          <a:prstGeom prst="rect">
            <a:avLst/>
          </a:prstGeom>
        </p:spPr>
      </p:pic>
      <p:sp>
        <p:nvSpPr>
          <p:cNvPr id="6" name="Slide Number Placeholder 5">
            <a:extLst>
              <a:ext uri="{FF2B5EF4-FFF2-40B4-BE49-F238E27FC236}">
                <a16:creationId xmlns:a16="http://schemas.microsoft.com/office/drawing/2014/main" id="{00FAC045-D57B-1A88-656D-4BA90BCEFBE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8" name="Content Placeholder 3">
            <a:extLst>
              <a:ext uri="{FF2B5EF4-FFF2-40B4-BE49-F238E27FC236}">
                <a16:creationId xmlns:a16="http://schemas.microsoft.com/office/drawing/2014/main" id="{48B7BABE-ECD3-8260-3B62-EAF2A5FC38F1}"/>
              </a:ext>
            </a:extLst>
          </p:cNvPr>
          <p:cNvSpPr txBox="1">
            <a:spLocks/>
          </p:cNvSpPr>
          <p:nvPr/>
        </p:nvSpPr>
        <p:spPr>
          <a:xfrm>
            <a:off x="2971799" y="6054598"/>
            <a:ext cx="4123237"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7"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3" name="Slide Number Placeholder 10">
            <a:extLst>
              <a:ext uri="{FF2B5EF4-FFF2-40B4-BE49-F238E27FC236}">
                <a16:creationId xmlns:a16="http://schemas.microsoft.com/office/drawing/2014/main" id="{02F85290-1E84-6DB0-9B0D-8577D988953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spTree>
    <p:extLst>
      <p:ext uri="{BB962C8B-B14F-4D97-AF65-F5344CB8AC3E}">
        <p14:creationId xmlns:p14="http://schemas.microsoft.com/office/powerpoint/2010/main" val="340716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Recap of Part I</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283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1. Levels 1 – 3 What We Heard</a:t>
            </a:r>
          </a:p>
        </p:txBody>
      </p:sp>
      <p:pic>
        <p:nvPicPr>
          <p:cNvPr id="11" name="Graphic 10">
            <a:extLst>
              <a:ext uri="{FF2B5EF4-FFF2-40B4-BE49-F238E27FC236}">
                <a16:creationId xmlns:a16="http://schemas.microsoft.com/office/drawing/2014/main" id="{92782350-09C7-BB57-63CF-9C1FF916F5C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246" y="1840327"/>
            <a:ext cx="1588673" cy="1588673"/>
          </a:xfrm>
          <a:prstGeom prst="rect">
            <a:avLst/>
          </a:prstGeom>
        </p:spPr>
      </p:pic>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574473" y="1666044"/>
            <a:ext cx="8012220" cy="4497057"/>
          </a:xfrm>
        </p:spPr>
        <p:txBody>
          <a:bodyPr vert="horz" lIns="91440" tIns="45720" rIns="91440" bIns="45720" rtlCol="0" anchor="t">
            <a:normAutofit/>
          </a:bodyPr>
          <a:lstStyle/>
          <a:p>
            <a:pPr marL="0" indent="0">
              <a:lnSpc>
                <a:spcPct val="114000"/>
              </a:lnSpc>
              <a:spcBef>
                <a:spcPts val="600"/>
              </a:spcBef>
              <a:spcAft>
                <a:spcPts val="600"/>
              </a:spcAft>
              <a:buNone/>
            </a:pPr>
            <a:r>
              <a:rPr lang="en-US" sz="3200" b="1" dirty="0">
                <a:solidFill>
                  <a:srgbClr val="00015E"/>
                </a:solidFill>
                <a:latin typeface="Montserrat Medium"/>
              </a:rPr>
              <a:t>General</a:t>
            </a:r>
          </a:p>
          <a:p>
            <a:pPr>
              <a:lnSpc>
                <a:spcPct val="114000"/>
              </a:lnSpc>
              <a:spcBef>
                <a:spcPts val="600"/>
              </a:spcBef>
              <a:spcAft>
                <a:spcPts val="600"/>
              </a:spcAft>
            </a:pPr>
            <a:r>
              <a:rPr lang="en-US" sz="2600" dirty="0">
                <a:solidFill>
                  <a:schemeClr val="tx1"/>
                </a:solidFill>
                <a:latin typeface="Montserrat Medium"/>
              </a:rPr>
              <a:t>Ensure Individual Training Accounts (ITA) pieces address Eligible Training Provider List (ETPL) process inclusion</a:t>
            </a:r>
          </a:p>
          <a:p>
            <a:pPr>
              <a:lnSpc>
                <a:spcPct val="114000"/>
              </a:lnSpc>
              <a:spcBef>
                <a:spcPts val="600"/>
              </a:spcBef>
              <a:spcAft>
                <a:spcPts val="600"/>
              </a:spcAft>
            </a:pPr>
            <a:r>
              <a:rPr lang="en-US" sz="2600" dirty="0">
                <a:solidFill>
                  <a:schemeClr val="tx1"/>
                </a:solidFill>
                <a:latin typeface="Montserrat Medium"/>
              </a:rPr>
              <a:t>Ensure RA isn’t excluded, addressing unique situations of RA</a:t>
            </a:r>
            <a:endParaRPr lang="en-US" dirty="0">
              <a:latin typeface="Montserrat Medium"/>
            </a:endParaRPr>
          </a:p>
          <a:p>
            <a:pPr marL="0" indent="0">
              <a:lnSpc>
                <a:spcPct val="114000"/>
              </a:lnSpc>
              <a:spcBef>
                <a:spcPts val="600"/>
              </a:spcBef>
              <a:spcAft>
                <a:spcPts val="600"/>
              </a:spcAft>
              <a:buNone/>
            </a:pPr>
            <a:r>
              <a:rPr lang="en-US" sz="3200" b="1" dirty="0">
                <a:solidFill>
                  <a:srgbClr val="00015E"/>
                </a:solidFill>
                <a:latin typeface="Montserrat Medium"/>
              </a:rPr>
              <a:t>Level 1 – Implementing Policy</a:t>
            </a:r>
          </a:p>
          <a:p>
            <a:pPr>
              <a:lnSpc>
                <a:spcPct val="114000"/>
              </a:lnSpc>
              <a:spcBef>
                <a:spcPts val="600"/>
              </a:spcBef>
              <a:spcAft>
                <a:spcPts val="600"/>
              </a:spcAft>
            </a:pPr>
            <a:r>
              <a:rPr lang="en-US" sz="2600" dirty="0">
                <a:solidFill>
                  <a:schemeClr val="tx1"/>
                </a:solidFill>
                <a:latin typeface="Montserrat Medium"/>
              </a:rPr>
              <a:t>Include making job seekers aware of RA’s</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5387713-EA87-6A28-AB4E-E54D51A2C64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47287" y="4021986"/>
            <a:ext cx="1221009" cy="1436919"/>
          </a:xfrm>
          <a:prstGeom prst="rect">
            <a:avLst/>
          </a:prstGeo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17661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2. Levels 1 – 3 What We Heard</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2901463" y="1528699"/>
            <a:ext cx="8734542" cy="4826381"/>
          </a:xfrm>
        </p:spPr>
        <p:txBody>
          <a:bodyPr vert="horz" lIns="91440" tIns="45720" rIns="91440" bIns="45720" rtlCol="0" anchor="t">
            <a:noAutofit/>
          </a:bodyPr>
          <a:lstStyle/>
          <a:p>
            <a:pPr marL="0" indent="0">
              <a:lnSpc>
                <a:spcPct val="114000"/>
              </a:lnSpc>
              <a:spcBef>
                <a:spcPts val="600"/>
              </a:spcBef>
              <a:spcAft>
                <a:spcPts val="600"/>
              </a:spcAft>
              <a:buNone/>
            </a:pPr>
            <a:r>
              <a:rPr lang="en-US" sz="2600" b="1" dirty="0">
                <a:solidFill>
                  <a:srgbClr val="00015E"/>
                </a:solidFill>
                <a:latin typeface="Montserrat Medium"/>
              </a:rPr>
              <a:t>Level 2 – Engaging Jobseekers</a:t>
            </a:r>
          </a:p>
          <a:p>
            <a:pPr>
              <a:lnSpc>
                <a:spcPct val="114000"/>
              </a:lnSpc>
              <a:spcBef>
                <a:spcPts val="600"/>
              </a:spcBef>
              <a:spcAft>
                <a:spcPts val="600"/>
              </a:spcAft>
            </a:pPr>
            <a:r>
              <a:rPr lang="en-US" sz="1800" dirty="0">
                <a:solidFill>
                  <a:schemeClr val="tx1"/>
                </a:solidFill>
                <a:latin typeface="Montserrat Medium"/>
              </a:rPr>
              <a:t>Include making employers aware of RA’s</a:t>
            </a:r>
          </a:p>
          <a:p>
            <a:pPr>
              <a:lnSpc>
                <a:spcPct val="114000"/>
              </a:lnSpc>
              <a:spcBef>
                <a:spcPts val="600"/>
              </a:spcBef>
              <a:spcAft>
                <a:spcPts val="600"/>
              </a:spcAft>
            </a:pPr>
            <a:r>
              <a:rPr lang="en-US" sz="1800" dirty="0">
                <a:solidFill>
                  <a:schemeClr val="tx1"/>
                </a:solidFill>
                <a:latin typeface="Montserrat Medium"/>
              </a:rPr>
              <a:t>Include RA Job Fairs with partners as step to move to Level 3</a:t>
            </a:r>
          </a:p>
          <a:p>
            <a:pPr>
              <a:lnSpc>
                <a:spcPct val="114000"/>
              </a:lnSpc>
              <a:spcBef>
                <a:spcPts val="600"/>
              </a:spcBef>
              <a:spcAft>
                <a:spcPts val="600"/>
              </a:spcAft>
            </a:pPr>
            <a:r>
              <a:rPr lang="en-US" sz="1800" dirty="0">
                <a:solidFill>
                  <a:schemeClr val="tx1"/>
                </a:solidFill>
                <a:latin typeface="Montserrat Medium"/>
              </a:rPr>
              <a:t>Address promoting RA with employers using outreach and marketing funds (Level 3 efforts as well)</a:t>
            </a:r>
            <a:endParaRPr lang="en-US" sz="1800" dirty="0">
              <a:latin typeface="Montserrat Medium"/>
            </a:endParaRPr>
          </a:p>
          <a:p>
            <a:pPr marL="0" indent="0">
              <a:lnSpc>
                <a:spcPct val="114000"/>
              </a:lnSpc>
              <a:spcBef>
                <a:spcPts val="600"/>
              </a:spcBef>
              <a:spcAft>
                <a:spcPts val="600"/>
              </a:spcAft>
              <a:buNone/>
            </a:pPr>
            <a:r>
              <a:rPr lang="en-US" sz="2600" b="1" dirty="0">
                <a:solidFill>
                  <a:srgbClr val="00015E"/>
                </a:solidFill>
                <a:latin typeface="Montserrat Medium"/>
              </a:rPr>
              <a:t>Level 3 – Supporting Sponsors/Businesses</a:t>
            </a:r>
          </a:p>
          <a:p>
            <a:pPr>
              <a:lnSpc>
                <a:spcPct val="114000"/>
              </a:lnSpc>
              <a:spcBef>
                <a:spcPts val="600"/>
              </a:spcBef>
              <a:spcAft>
                <a:spcPts val="600"/>
              </a:spcAft>
            </a:pPr>
            <a:r>
              <a:rPr lang="en-US" sz="1800" dirty="0">
                <a:solidFill>
                  <a:schemeClr val="tx1"/>
                </a:solidFill>
                <a:latin typeface="Montserrat Medium"/>
              </a:rPr>
              <a:t>Address marketing efforts (Website with dedicated page, success stories, employer testimonials, educational resources for RA basics, and include a business case)</a:t>
            </a:r>
          </a:p>
          <a:p>
            <a:pPr>
              <a:lnSpc>
                <a:spcPct val="114000"/>
              </a:lnSpc>
              <a:spcBef>
                <a:spcPts val="600"/>
              </a:spcBef>
              <a:spcAft>
                <a:spcPts val="600"/>
              </a:spcAft>
            </a:pPr>
            <a:r>
              <a:rPr lang="en-US" sz="1800" dirty="0">
                <a:solidFill>
                  <a:schemeClr val="tx1"/>
                </a:solidFill>
                <a:latin typeface="Montserrat Medium"/>
              </a:rPr>
              <a:t>Streamlined process of aligning related technical instruction components from employer perspective to community college</a:t>
            </a:r>
            <a:endParaRPr lang="en-US" sz="1800" dirty="0">
              <a:latin typeface="Montserrat Medium"/>
            </a:endParaRPr>
          </a:p>
          <a:p>
            <a:endParaRPr lang="en-US" dirty="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65540CCA-ED6B-D830-3230-EBC90E7A9E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1721584"/>
            <a:ext cx="1409796" cy="1460665"/>
          </a:xfrm>
          <a:prstGeom prst="rect">
            <a:avLst/>
          </a:prstGeom>
        </p:spPr>
      </p:pic>
      <p:pic>
        <p:nvPicPr>
          <p:cNvPr id="11" name="Picture 10">
            <a:extLst>
              <a:ext uri="{FF2B5EF4-FFF2-40B4-BE49-F238E27FC236}">
                <a16:creationId xmlns:a16="http://schemas.microsoft.com/office/drawing/2014/main" id="{F7634BA3-EDA0-E46D-0109-E0F0D85812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125" y="3995621"/>
            <a:ext cx="1410585" cy="1460665"/>
          </a:xfrm>
          <a:prstGeom prst="rect">
            <a:avLst/>
          </a:prstGeom>
        </p:spPr>
      </p:pic>
    </p:spTree>
    <p:extLst>
      <p:ext uri="{BB962C8B-B14F-4D97-AF65-F5344CB8AC3E}">
        <p14:creationId xmlns:p14="http://schemas.microsoft.com/office/powerpoint/2010/main" val="684768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D65D528D6EFD4AA91FE248FF65E0EC" ma:contentTypeVersion="20" ma:contentTypeDescription="Create a new document." ma:contentTypeScope="" ma:versionID="62b9e1ac6b5c237a449dc41b2f94fb64">
  <xsd:schema xmlns:xsd="http://www.w3.org/2001/XMLSchema" xmlns:xs="http://www.w3.org/2001/XMLSchema" xmlns:p="http://schemas.microsoft.com/office/2006/metadata/properties" xmlns:ns2="1a052c00-aba3-4f99-a29a-03f5a1645f35" targetNamespace="http://schemas.microsoft.com/office/2006/metadata/properties" ma:root="true" ma:fieldsID="cccaa8cbf439b9d84807d971d9c1758d" ns2:_="">
    <xsd:import namespace="1a052c00-aba3-4f99-a29a-03f5a1645f35"/>
    <xsd:element name="properties">
      <xsd:complexType>
        <xsd:sequence>
          <xsd:element name="documentManagement">
            <xsd:complexType>
              <xsd:all>
                <xsd:element ref="ns2:Reporter" minOccurs="0"/>
                <xsd:element ref="ns2:ContentOwners" minOccurs="0"/>
                <xsd:element ref="ns2:Project" minOccurs="0"/>
                <xsd:element ref="ns2:Platform" minOccurs="0"/>
                <xsd:element ref="ns2:Correspondence" minOccurs="0"/>
                <xsd:element ref="ns2:TypeofMtg_x002e_" minOccurs="0"/>
                <xsd:element ref="ns2:Outcome_x002f_Actionitem" minOccurs="0"/>
                <xsd:element ref="ns2:TEAMSMeeting" minOccurs="0"/>
                <xsd:element ref="ns2:Notes" minOccurs="0"/>
                <xsd:element ref="ns2:CompletionRequest"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52c00-aba3-4f99-a29a-03f5a1645f35" elementFormDefault="qualified">
    <xsd:import namespace="http://schemas.microsoft.com/office/2006/documentManagement/types"/>
    <xsd:import namespace="http://schemas.microsoft.com/office/infopath/2007/PartnerControls"/>
    <xsd:element name="Reporter" ma:index="8" nillable="true" ma:displayName="Reporter" ma:format="Dropdown" ma:list="UserInfo" ma:SharePointGroup="0" ma:internalName="Report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Owners" ma:index="9" nillable="true" ma:displayName="Content Owners" ma:format="Dropdown" ma:list="UserInfo" ma:SharePointGroup="0" ma:internalName="ContentOwn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10" nillable="true" ma:displayName="Project" ma:format="Dropdown" ma:internalName="Project">
      <xsd:simpleType>
        <xsd:restriction base="dms:Text">
          <xsd:maxLength value="255"/>
        </xsd:restriction>
      </xsd:simpleType>
    </xsd:element>
    <xsd:element name="Platform" ma:index="11" nillable="true" ma:displayName="Platform" ma:default="N/A" ma:format="Dropdown" ma:internalName="Platform">
      <xsd:complexType>
        <xsd:complexContent>
          <xsd:extension base="dms:MultiChoice">
            <xsd:sequence>
              <xsd:element name="Value" maxOccurs="unbounded" minOccurs="0" nillable="true">
                <xsd:simpleType>
                  <xsd:restriction base="dms:Choice">
                    <xsd:enumeration value="Web"/>
                    <xsd:enumeration value="Excel"/>
                    <xsd:enumeration value="PowerPoint"/>
                    <xsd:enumeration value="PDF"/>
                    <xsd:enumeration value="Word"/>
                    <xsd:enumeration value="N/A"/>
                  </xsd:restriction>
                </xsd:simpleType>
              </xsd:element>
            </xsd:sequence>
          </xsd:extension>
        </xsd:complexContent>
      </xsd:complexType>
    </xsd:element>
    <xsd:element name="Correspondence" ma:index="12" nillable="true" ma:displayName="Correspondence" ma:format="Dropdown" ma:internalName="Correspondence">
      <xsd:simpleType>
        <xsd:restriction base="dms:Choice">
          <xsd:enumeration value="MEETING"/>
          <xsd:enumeration value="EMAIL"/>
          <xsd:enumeration value="Teams Chat"/>
        </xsd:restriction>
      </xsd:simpleType>
    </xsd:element>
    <xsd:element name="TypeofMtg_x002e_" ma:index="13" nillable="true" ma:displayName="Type of Mtg." ma:default="N/A" ma:format="Dropdown" ma:internalName="TypeofMtg_x002e_">
      <xsd:complexType>
        <xsd:complexContent>
          <xsd:extension base="dms:MultiChoice">
            <xsd:sequence>
              <xsd:element name="Value" maxOccurs="unbounded" minOccurs="0" nillable="true">
                <xsd:simpleType>
                  <xsd:restriction base="dms:Choice">
                    <xsd:enumeration value="Intro/Tour Product"/>
                    <xsd:enumeration value="Review Test Results"/>
                    <xsd:enumeration value="Doc Review"/>
                    <xsd:enumeration value="Tools Training"/>
                    <xsd:enumeration value="N/A"/>
                  </xsd:restriction>
                </xsd:simpleType>
              </xsd:element>
            </xsd:sequence>
          </xsd:extension>
        </xsd:complexContent>
      </xsd:complexType>
    </xsd:element>
    <xsd:element name="Outcome_x002f_Actionitem" ma:index="14" nillable="true" ma:displayName="Outcome/Action item" ma:format="Dropdown" ma:internalName="Outcome_x002f_Actionitem">
      <xsd:complexType>
        <xsd:complexContent>
          <xsd:extension base="dms:MultiChoice">
            <xsd:sequence>
              <xsd:element name="Value" maxOccurs="unbounded" minOccurs="0" nillable="true">
                <xsd:simpleType>
                  <xsd:restriction base="dms:Choice">
                    <xsd:enumeration value="Test and Deliver Results"/>
                    <xsd:enumeration value="Concluded"/>
                    <xsd:enumeration value="Review Testing Report"/>
                    <xsd:enumeration value="Remediate Doc"/>
                    <xsd:enumeration value="Comment/Review Doc"/>
                    <xsd:enumeration value="Meeting Set"/>
                    <xsd:enumeration value="In Progress"/>
                    <xsd:enumeration value="Awaiting Feedback"/>
                  </xsd:restriction>
                </xsd:simpleType>
              </xsd:element>
            </xsd:sequence>
          </xsd:extension>
        </xsd:complexContent>
      </xsd:complexType>
    </xsd:element>
    <xsd:element name="TEAMSMeeting" ma:index="15" nillable="true" ma:displayName="TEAMS Meeting" ma:format="Hyperlink" ma:internalName="TEAMSMeeting">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16" nillable="true" ma:displayName="Notes" ma:format="Dropdown" ma:internalName="Notes">
      <xsd:simpleType>
        <xsd:restriction base="dms:Note">
          <xsd:maxLength value="255"/>
        </xsd:restriction>
      </xsd:simpleType>
    </xsd:element>
    <xsd:element name="CompletionRequest" ma:index="17" nillable="true" ma:displayName="Completion Request" ma:format="DateOnly" ma:internalName="CompletionRequest">
      <xsd:simpleType>
        <xsd:restriction base="dms:DateTime"/>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052c00-aba3-4f99-a29a-03f5a1645f35">
      <Terms xmlns="http://schemas.microsoft.com/office/infopath/2007/PartnerControls"/>
    </lcf76f155ced4ddcb4097134ff3c332f>
    <ContentOwners xmlns="1a052c00-aba3-4f99-a29a-03f5a1645f35">
      <UserInfo>
        <DisplayName/>
        <AccountId xsi:nil="true"/>
        <AccountType/>
      </UserInfo>
    </ContentOwners>
    <TEAMSMeeting xmlns="1a052c00-aba3-4f99-a29a-03f5a1645f35">
      <Url xsi:nil="true"/>
      <Description xsi:nil="true"/>
    </TEAMSMeeting>
    <TypeofMtg_x002e_ xmlns="1a052c00-aba3-4f99-a29a-03f5a1645f35">
      <Value>N/A</Value>
    </TypeofMtg_x002e_>
    <Platform xmlns="1a052c00-aba3-4f99-a29a-03f5a1645f35">
      <Value>N/A</Value>
    </Platform>
    <Correspondence xmlns="1a052c00-aba3-4f99-a29a-03f5a1645f35" xsi:nil="true"/>
    <Notes xmlns="1a052c00-aba3-4f99-a29a-03f5a1645f35" xsi:nil="true"/>
    <Project xmlns="1a052c00-aba3-4f99-a29a-03f5a1645f35" xsi:nil="true"/>
    <CompletionRequest xmlns="1a052c00-aba3-4f99-a29a-03f5a1645f35" xsi:nil="true"/>
    <Outcome_x002f_Actionitem xmlns="1a052c00-aba3-4f99-a29a-03f5a1645f35" xsi:nil="true"/>
    <Reporter xmlns="1a052c00-aba3-4f99-a29a-03f5a1645f35">
      <UserInfo>
        <DisplayName/>
        <AccountId xsi:nil="true"/>
        <AccountType/>
      </UserInfo>
    </Reporter>
  </documentManagement>
</p:properties>
</file>

<file path=customXml/itemProps1.xml><?xml version="1.0" encoding="utf-8"?>
<ds:datastoreItem xmlns:ds="http://schemas.openxmlformats.org/officeDocument/2006/customXml" ds:itemID="{921F1758-876C-4B07-A55B-59F3AB5B0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52c00-aba3-4f99-a29a-03f5a1645f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5073452F-5C8F-425C-B03A-6F781C54F726}">
  <ds:schemaRef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1a052c00-aba3-4f99-a29a-03f5a1645f35"/>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TotalTime>
  <Words>2075</Words>
  <Application>Microsoft Office PowerPoint</Application>
  <PresentationFormat>Widescreen</PresentationFormat>
  <Paragraphs>262</Paragraphs>
  <Slides>26</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Arial</vt:lpstr>
      <vt:lpstr>Arial,Sans-Serif</vt:lpstr>
      <vt:lpstr>Calibri</vt:lpstr>
      <vt:lpstr>Calibri Light</vt:lpstr>
      <vt:lpstr>Courier New</vt:lpstr>
      <vt:lpstr>IBM-Plex-Sans</vt:lpstr>
      <vt:lpstr>Montserrat</vt:lpstr>
      <vt:lpstr>Montserrat Medium</vt:lpstr>
      <vt:lpstr>Montserrat SemiBold</vt:lpstr>
      <vt:lpstr>Segoe UI</vt:lpstr>
      <vt:lpstr>Wingdings</vt:lpstr>
      <vt:lpstr>Wingdings 2</vt:lpstr>
      <vt:lpstr>Office Theme</vt:lpstr>
      <vt:lpstr>Office Theme</vt:lpstr>
      <vt:lpstr>Gauging Workforce Board Alignment with Registered Apprenticeship (RA)   DOL Center of Excellence Webinar</vt:lpstr>
      <vt:lpstr>Presenters</vt:lpstr>
      <vt:lpstr>Welcome and Agenda</vt:lpstr>
      <vt:lpstr>1. Center of Excellence Overview </vt:lpstr>
      <vt:lpstr>2. Center of Excellence Overview</vt:lpstr>
      <vt:lpstr>Online Resources, On-Demand TA</vt:lpstr>
      <vt:lpstr>Recap of Part I</vt:lpstr>
      <vt:lpstr>1. Levels 1 – 3 What We Heard</vt:lpstr>
      <vt:lpstr>2. Levels 1 – 3 What We Heard</vt:lpstr>
      <vt:lpstr>Levels 4 – 6 of RA Alignment </vt:lpstr>
      <vt:lpstr>1. DRAFT: Levels of Workforce Engagement in/Utilization of Registered Apprenticeship</vt:lpstr>
      <vt:lpstr>2. DRAFT: Levels of Workforce Engagement in/Utilization of Registered Apprenticeship</vt:lpstr>
      <vt:lpstr>3. DRAFT: Levels of Workforce Engagement in/Utilization of Registered Apprenticeship</vt:lpstr>
      <vt:lpstr>Level Four: Partnerships</vt:lpstr>
      <vt:lpstr>Level Five: Convening</vt:lpstr>
      <vt:lpstr>Level Six: Sponsoring</vt:lpstr>
      <vt:lpstr>Poll 1 – Which level best describes your organization’s current level of RA engagement?</vt:lpstr>
      <vt:lpstr>1. Case Study: Apprentice Florida</vt:lpstr>
      <vt:lpstr>2. Case Study: Apprentice Florida</vt:lpstr>
      <vt:lpstr>Case Study: Apprenticeship Idaho</vt:lpstr>
      <vt:lpstr>Questions and Discussion</vt:lpstr>
      <vt:lpstr>Poll #2 – Evaluation</vt:lpstr>
      <vt:lpstr>Become a Center Partner</vt:lpstr>
      <vt:lpstr>Join the Celebration</vt:lpstr>
      <vt:lpstr>Upcoming COE Dates</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Gauging Workforce Board Alignment with Registered Apprenticeship (RA) </dc:title>
  <dc:creator>Lisa Rice</dc:creator>
  <cp:keywords>Workforce Board, Registered Apprenticeship</cp:keywords>
  <cp:lastModifiedBy>Colleen Beck</cp:lastModifiedBy>
  <cp:revision>3</cp:revision>
  <dcterms:created xsi:type="dcterms:W3CDTF">2022-12-02T14:40:35Z</dcterms:created>
  <dcterms:modified xsi:type="dcterms:W3CDTF">2024-05-17T15:40:07Z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0x010100A7D65D528D6EFD4AA91FE248FF65E0EC</vt:lpwstr>
  </property>
  <property fmtid="{D5CDD505-2E9C-101B-9397-08002B2CF9AE}" pid="3" name="MediaServiceImageTags">
    <vt:lpwstr/>
  </property>
</Properties>
</file>