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5" r:id="rId5"/>
    <p:sldMasterId id="2147483711" r:id="rId6"/>
  </p:sldMasterIdLst>
  <p:notesMasterIdLst>
    <p:notesMasterId r:id="rId36"/>
  </p:notesMasterIdLst>
  <p:sldIdLst>
    <p:sldId id="2147327175" r:id="rId7"/>
    <p:sldId id="2147327174" r:id="rId8"/>
    <p:sldId id="262" r:id="rId9"/>
    <p:sldId id="1769" r:id="rId10"/>
    <p:sldId id="2147327184" r:id="rId11"/>
    <p:sldId id="1792" r:id="rId12"/>
    <p:sldId id="2147327177" r:id="rId13"/>
    <p:sldId id="2147327179" r:id="rId14"/>
    <p:sldId id="1770" r:id="rId15"/>
    <p:sldId id="1776" r:id="rId16"/>
    <p:sldId id="2147327180" r:id="rId17"/>
    <p:sldId id="1744" r:id="rId18"/>
    <p:sldId id="277" r:id="rId19"/>
    <p:sldId id="2147326999" r:id="rId20"/>
    <p:sldId id="2147327181" r:id="rId21"/>
    <p:sldId id="278" r:id="rId22"/>
    <p:sldId id="258" r:id="rId23"/>
    <p:sldId id="948" r:id="rId24"/>
    <p:sldId id="950" r:id="rId25"/>
    <p:sldId id="261" r:id="rId26"/>
    <p:sldId id="281" r:id="rId27"/>
    <p:sldId id="949" r:id="rId28"/>
    <p:sldId id="2147327176" r:id="rId29"/>
    <p:sldId id="2147327182" r:id="rId30"/>
    <p:sldId id="2147327183" r:id="rId31"/>
    <p:sldId id="953" r:id="rId32"/>
    <p:sldId id="264" r:id="rId33"/>
    <p:sldId id="2147327185" r:id="rId34"/>
    <p:sldId id="25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4F6E05-03EF-EB0A-4256-B19ED372BE0E}" name="Joseph Hanna" initials="JH" userId="S::Joseph.Hanna@safalpartners.com::d91b82ed-48e2-4fae-b47c-be212bed4b88" providerId="AD"/>
  <p188:author id="{B794D248-F0ED-A1C8-8CD5-B6B272297416}" name="Angela Baker" initials="AB" userId="S::angela.baker@safalpartners.com::5b66e0e0-b965-472e-8456-f8b5376d6888" providerId="AD"/>
  <p188:author id="{63BD3C5F-7073-89E2-6C55-7653798B8C91}" name="Joseph Hanna" initials="JH" userId="S::joseph.hanna@safalpartners.com::d91b82ed-48e2-4fae-b47c-be212bed4b88" providerId="AD"/>
  <p188:author id="{403C3F97-8889-5660-5242-AD1A790FEB85}" name="Cosentino, Victoria - ETA" initials="CE" userId="S::cosentino.victoria@dol.gov::fe2dfcfc-86b7-45d2-828d-ad441dc0425b" providerId="AD"/>
  <p188:author id="{F5CDE29B-3EFC-D5BE-8DDE-F756FF4E4250}" name="Jana Bauer" initials="JB" userId="S::jana.bauer@safalpartners.com::f18a3f3c-4c69-4a10-b4b6-ac99762a0cf5" providerId="AD"/>
  <p188:author id="{BC893E9E-C5D7-7C6B-35B2-1E3360190E99}" name="Stacy OKeefe" initials="SO" userId="S::stacy.okeefe@safalpartners.com::5563009d-0437-4d00-98a2-542f8836308c" providerId="AD"/>
  <p188:author id="{8EFB5DAC-A58A-C8BB-9230-719DF9C8996E}" name="Haylie Schuster" initials="HS" userId="S::haylie.schuster@safalpartners.com::2d43d25b-5453-4c71-bb4f-021108d57edd" providerId="AD"/>
  <p188:author id="{BEA4BADA-3A62-75E9-1149-3637B0CB55BB}" name="Fleet, Abby" initials="FA" userId="S::afleet@bcm.edu::c878d58f-c565-41dc-a684-9d168b397a3f"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a:srgbClr val="009296"/>
    <a:srgbClr val="1B0B61"/>
    <a:srgbClr val="FAAB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B849EA-3A73-45CA-B0A2-86ED3384A7F9}" v="292" dt="2024-05-15T13:08:55.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autoAdjust="0"/>
    <p:restoredTop sz="94687" autoAdjust="0"/>
  </p:normalViewPr>
  <p:slideViewPr>
    <p:cSldViewPr snapToGrid="0">
      <p:cViewPr>
        <p:scale>
          <a:sx n="89" d="100"/>
          <a:sy n="89" d="100"/>
        </p:scale>
        <p:origin x="84" y="468"/>
      </p:cViewPr>
      <p:guideLst/>
    </p:cSldViewPr>
  </p:slideViewPr>
  <p:outlineViewPr>
    <p:cViewPr>
      <p:scale>
        <a:sx n="33" d="100"/>
        <a:sy n="33" d="100"/>
      </p:scale>
      <p:origin x="0" y="-186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A7B4A-D4CB-4AAA-928D-3F241DC9FF6E}"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A8D3A-2891-4EF0-ADBF-771F49B92F0C}" type="slidenum">
              <a:rPr lang="en-US" smtClean="0"/>
              <a:t>‹#›</a:t>
            </a:fld>
            <a:endParaRPr lang="en-US"/>
          </a:p>
        </p:txBody>
      </p:sp>
    </p:spTree>
    <p:extLst>
      <p:ext uri="{BB962C8B-B14F-4D97-AF65-F5344CB8AC3E}">
        <p14:creationId xmlns:p14="http://schemas.microsoft.com/office/powerpoint/2010/main" val="3394203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a:t>
            </a:fld>
            <a:endParaRPr lang="en-US"/>
          </a:p>
        </p:txBody>
      </p:sp>
    </p:spTree>
    <p:extLst>
      <p:ext uri="{BB962C8B-B14F-4D97-AF65-F5344CB8AC3E}">
        <p14:creationId xmlns:p14="http://schemas.microsoft.com/office/powerpoint/2010/main" val="221413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810570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E23A065C-B80E-48DC-A7B0-BB9DB5DE175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980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E23A065C-B80E-48DC-A7B0-BB9DB5DE175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384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82869989-EB00-4EE7-BCB5-25BDC5BB29F8}"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102094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575379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0CB9C84-A7DA-45F9-846D-9152DECA8268}" type="slidenum">
              <a:rPr lang="en-US" smtClean="0"/>
              <a:t>2</a:t>
            </a:fld>
            <a:endParaRPr lang="en-US"/>
          </a:p>
        </p:txBody>
      </p:sp>
    </p:spTree>
    <p:extLst>
      <p:ext uri="{BB962C8B-B14F-4D97-AF65-F5344CB8AC3E}">
        <p14:creationId xmlns:p14="http://schemas.microsoft.com/office/powerpoint/2010/main" val="275304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2F87B3-AEC0-4A48-9BB8-61B7C21FDCE8}" type="slidenum">
              <a:rPr lang="en-US" smtClean="0"/>
              <a:t>4</a:t>
            </a:fld>
            <a:endParaRPr lang="en-US"/>
          </a:p>
        </p:txBody>
      </p:sp>
    </p:spTree>
    <p:extLst>
      <p:ext uri="{BB962C8B-B14F-4D97-AF65-F5344CB8AC3E}">
        <p14:creationId xmlns:p14="http://schemas.microsoft.com/office/powerpoint/2010/main" val="146934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Safal was awarded the opportunity to lead the US DOL Registered Apprenticeship Technical Assistance Center of Excellence for Strategic Partnerships and Systems Alignment in 2021. </a:t>
            </a:r>
            <a:endParaRPr lang="en-US" dirty="0"/>
          </a:p>
          <a:p>
            <a:endParaRPr lang="en-US" dirty="0"/>
          </a:p>
          <a:p>
            <a:r>
              <a:rPr lang="en-US" dirty="0"/>
              <a:t>We are here to help close the gap between the apprenticeship and workforce systems and accelerate partnerships across education, economic development, and other partners to increase adoption of RA nationwide. </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Center is supported by five national partners including the National Association of Workforce Development Professionals, the Coalition on Adult Basic Education, the National Disability Institute, FASTPORT, and the Wireless Infrastructure Association.</a:t>
            </a:r>
            <a:endParaRPr lang="en-US" dirty="0"/>
          </a:p>
          <a:p>
            <a:endParaRPr lang="en-US" dirty="0">
              <a:cs typeface="Calibri" panose="020F0502020204030204"/>
            </a:endParaRPr>
          </a:p>
          <a:p>
            <a:r>
              <a:rPr lang="en-US" dirty="0"/>
              <a:t>Our national partners were strategically chosen to help us reach specific groups whether on the workforce, education or employer side </a:t>
            </a:r>
            <a:endParaRPr lang="en-US" dirty="0">
              <a:cs typeface="Calibri"/>
            </a:endParaRPr>
          </a:p>
          <a:p>
            <a:endParaRPr lang="en-US" b="1" dirty="0"/>
          </a:p>
          <a:p>
            <a:r>
              <a:rPr lang="en-US" b="1" dirty="0"/>
              <a:t>The Center of Excellence provides no-cost technical assistance – online, in-person and through hybrid delivery - to accelerate sustainable partnerships and align apprenticeship, workforce and education systems.</a:t>
            </a:r>
            <a:endParaRPr lang="en-US" b="1" dirty="0">
              <a:ea typeface="Calibri" panose="020F0502020204030204"/>
              <a:cs typeface="Calibri" panose="020F0502020204030204"/>
            </a:endParaRPr>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5</a:t>
            </a:fld>
            <a:endParaRPr lang="en-US" dirty="0"/>
          </a:p>
        </p:txBody>
      </p:sp>
    </p:spTree>
    <p:extLst>
      <p:ext uri="{BB962C8B-B14F-4D97-AF65-F5344CB8AC3E}">
        <p14:creationId xmlns:p14="http://schemas.microsoft.com/office/powerpoint/2010/main" val="284479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Safal was awarded the opportunity to lead the US DOL Registered Apprenticeship Technical Assistance Center of Excellence for Strategic Partnerships and Systems Alignment in 2021. </a:t>
            </a:r>
            <a:endParaRPr lang="en-US" dirty="0"/>
          </a:p>
          <a:p>
            <a:endParaRPr lang="en-US" dirty="0"/>
          </a:p>
          <a:p>
            <a:r>
              <a:rPr lang="en-US" dirty="0"/>
              <a:t>We are here to help close the gap between the apprenticeship and workforce systems and accelerate partnerships across education, economic development, and other partners to increase adoption of RA nationwide. </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Center is supported by five national partners including the National Association of Workforce Development Professionals, the Coalition on Adult Basic Education, the National Disability Institute, FASTPORT, and the Wireless Infrastructure Association.</a:t>
            </a:r>
            <a:endParaRPr lang="en-US" dirty="0"/>
          </a:p>
          <a:p>
            <a:endParaRPr lang="en-US" dirty="0">
              <a:cs typeface="Calibri" panose="020F0502020204030204"/>
            </a:endParaRPr>
          </a:p>
          <a:p>
            <a:r>
              <a:rPr lang="en-US" dirty="0"/>
              <a:t>Our national partners were strategically chosen to help us reach specific groups whether on the workforce, education or employer side </a:t>
            </a:r>
            <a:endParaRPr lang="en-US" dirty="0">
              <a:cs typeface="Calibri"/>
            </a:endParaRPr>
          </a:p>
          <a:p>
            <a:endParaRPr lang="en-US" dirty="0">
              <a:ea typeface="Calibri"/>
              <a:cs typeface="Calibri"/>
            </a:endParaRPr>
          </a:p>
          <a:p>
            <a:r>
              <a:rPr lang="en-US" dirty="0">
                <a:cs typeface="Calibri" panose="020F0502020204030204"/>
              </a:rPr>
              <a:t>California Workforce Association (CWA) is our partner in the state, helping increase workforce system awareness and utilization of RA as a workforce solution for both employers and jobseekers.</a:t>
            </a:r>
          </a:p>
          <a:p>
            <a:endParaRPr lang="en-US" b="1" dirty="0"/>
          </a:p>
          <a:p>
            <a:r>
              <a:rPr lang="en-US" b="1" dirty="0"/>
              <a:t>The Center of Excellence provides no-cost technical assistance – online, in-person and through hybrid delivery - to accelerate sustainable partnerships and align apprenticeship, workforce and education systems.</a:t>
            </a:r>
            <a:endParaRPr lang="en-US" b="1" dirty="0">
              <a:ea typeface="Calibri" panose="020F0502020204030204"/>
              <a:cs typeface="Calibri" panose="020F0502020204030204"/>
            </a:endParaRPr>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6</a:t>
            </a:fld>
            <a:endParaRPr lang="en-US" dirty="0"/>
          </a:p>
        </p:txBody>
      </p:sp>
    </p:spTree>
    <p:extLst>
      <p:ext uri="{BB962C8B-B14F-4D97-AF65-F5344CB8AC3E}">
        <p14:creationId xmlns:p14="http://schemas.microsoft.com/office/powerpoint/2010/main" val="2479613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9</a:t>
            </a:fld>
            <a:endParaRPr lang="en-US"/>
          </a:p>
        </p:txBody>
      </p:sp>
    </p:spTree>
    <p:extLst>
      <p:ext uri="{BB962C8B-B14F-4D97-AF65-F5344CB8AC3E}">
        <p14:creationId xmlns:p14="http://schemas.microsoft.com/office/powerpoint/2010/main" val="4103689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10</a:t>
            </a:fld>
            <a:endParaRPr lang="en-US"/>
          </a:p>
        </p:txBody>
      </p:sp>
    </p:spTree>
    <p:extLst>
      <p:ext uri="{BB962C8B-B14F-4D97-AF65-F5344CB8AC3E}">
        <p14:creationId xmlns:p14="http://schemas.microsoft.com/office/powerpoint/2010/main" val="3306449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F78C764-DB59-45C0-8B6F-90071FF28D56}"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643659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12</a:t>
            </a:fld>
            <a:endParaRPr lang="en-US"/>
          </a:p>
        </p:txBody>
      </p:sp>
    </p:spTree>
    <p:extLst>
      <p:ext uri="{BB962C8B-B14F-4D97-AF65-F5344CB8AC3E}">
        <p14:creationId xmlns:p14="http://schemas.microsoft.com/office/powerpoint/2010/main" val="39152564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drawing&#10;&#10;Description automatically generated">
            <a:extLst>
              <a:ext uri="{FF2B5EF4-FFF2-40B4-BE49-F238E27FC236}">
                <a16:creationId xmlns:a16="http://schemas.microsoft.com/office/drawing/2014/main" id="{B60F4369-FD38-4C79-8CD0-6DA3676834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5605" y="6202705"/>
            <a:ext cx="1619827" cy="607435"/>
          </a:xfrm>
          <a:prstGeom prst="rect">
            <a:avLst/>
          </a:prstGeom>
        </p:spPr>
      </p:pic>
    </p:spTree>
    <p:extLst>
      <p:ext uri="{BB962C8B-B14F-4D97-AF65-F5344CB8AC3E}">
        <p14:creationId xmlns:p14="http://schemas.microsoft.com/office/powerpoint/2010/main" val="3021958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3295045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918550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1ACD0-A78E-1652-8207-81725813B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F102B9-504B-E0C6-B328-FEFD0F7A18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27924-9113-73A4-C88B-F1C183A59251}"/>
              </a:ext>
            </a:extLst>
          </p:cNvPr>
          <p:cNvSpPr>
            <a:spLocks noGrp="1"/>
          </p:cNvSpPr>
          <p:nvPr>
            <p:ph type="dt" sz="half" idx="10"/>
          </p:nvPr>
        </p:nvSpPr>
        <p:spPr/>
        <p:txBody>
          <a:bodyPr/>
          <a:lstStyle/>
          <a:p>
            <a:fld id="{ABFAA12D-BB30-4905-83AB-FA53B58A9BC2}" type="datetimeFigureOut">
              <a:rPr lang="en-US" smtClean="0"/>
              <a:t>5/17/2024</a:t>
            </a:fld>
            <a:endParaRPr lang="en-US"/>
          </a:p>
        </p:txBody>
      </p:sp>
      <p:sp>
        <p:nvSpPr>
          <p:cNvPr id="5" name="Footer Placeholder 4">
            <a:extLst>
              <a:ext uri="{FF2B5EF4-FFF2-40B4-BE49-F238E27FC236}">
                <a16:creationId xmlns:a16="http://schemas.microsoft.com/office/drawing/2014/main" id="{ADC2DCCA-ED94-B749-FEEB-C8D422A26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75093-8A6A-CBAB-2D09-67EA393EE78A}"/>
              </a:ext>
            </a:extLst>
          </p:cNvPr>
          <p:cNvSpPr>
            <a:spLocks noGrp="1"/>
          </p:cNvSpPr>
          <p:nvPr>
            <p:ph type="sldNum" sz="quarter" idx="12"/>
          </p:nvPr>
        </p:nvSpPr>
        <p:spPr/>
        <p:txBody>
          <a:bodyPr/>
          <a:lstStyle/>
          <a:p>
            <a:fld id="{3695A2C5-9633-4B1B-973F-DE29F911DEED}" type="slidenum">
              <a:rPr lang="en-US" smtClean="0"/>
              <a:t>‹#›</a:t>
            </a:fld>
            <a:endParaRPr lang="en-US"/>
          </a:p>
        </p:txBody>
      </p:sp>
    </p:spTree>
    <p:extLst>
      <p:ext uri="{BB962C8B-B14F-4D97-AF65-F5344CB8AC3E}">
        <p14:creationId xmlns:p14="http://schemas.microsoft.com/office/powerpoint/2010/main" val="238445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FF3B0545-96A6-DDF0-7A51-339F13879A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A0A87933-2874-1381-48BE-2E7CC9ED1A1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0" y="-3576"/>
            <a:ext cx="12185650" cy="6861574"/>
          </a:xfrm>
          <a:prstGeom prst="rect">
            <a:avLst/>
          </a:prstGeom>
        </p:spPr>
      </p:pic>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90B0261D-9D43-4436-AF4F-5240C88F8206}" type="datetime1">
              <a:rPr lang="en-US" smtClean="0"/>
              <a:t>5/17/2024</a:t>
            </a:fld>
            <a:endParaRPr lang="en-US" dirty="0"/>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dirty="0"/>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5080" y="-15008"/>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B3FBC49-36F9-BC10-EE30-E8D847231D28}"/>
              </a:ext>
            </a:extLst>
          </p:cNvPr>
          <p:cNvSpPr/>
          <p:nvPr userDrawn="1"/>
        </p:nvSpPr>
        <p:spPr>
          <a:xfrm>
            <a:off x="7551626" y="2938463"/>
            <a:ext cx="2743199" cy="2767126"/>
          </a:xfrm>
          <a:prstGeom prst="rect">
            <a:avLst/>
          </a:prstGeom>
          <a:solidFill>
            <a:srgbClr val="0001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01BFD7DD-F256-160C-ABD4-1F18B12059B5}"/>
              </a:ext>
            </a:extLst>
          </p:cNvPr>
          <p:cNvSpPr>
            <a:spLocks noGrp="1"/>
          </p:cNvSpPr>
          <p:nvPr>
            <p:ph type="body" sz="quarter" idx="13"/>
          </p:nvPr>
        </p:nvSpPr>
        <p:spPr>
          <a:xfrm>
            <a:off x="1027113" y="1960563"/>
            <a:ext cx="5980112" cy="374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C476A588-C633-1E1A-56CB-69305CC45449}"/>
              </a:ext>
            </a:extLst>
          </p:cNvPr>
          <p:cNvSpPr>
            <a:spLocks noGrp="1"/>
          </p:cNvSpPr>
          <p:nvPr>
            <p:ph type="body" sz="quarter" idx="14"/>
          </p:nvPr>
        </p:nvSpPr>
        <p:spPr>
          <a:xfrm>
            <a:off x="7551738" y="1960563"/>
            <a:ext cx="2743200" cy="977900"/>
          </a:xfrm>
        </p:spPr>
        <p:txBody>
          <a:bodyPr/>
          <a:lstStyle>
            <a:lvl1pPr marL="0" indent="0" algn="ctr">
              <a:buNone/>
              <a:defRPr>
                <a:solidFill>
                  <a:schemeClr val="bg1"/>
                </a:solidFill>
              </a:defRPr>
            </a:lvl1pPr>
          </a:lstStyle>
          <a:p>
            <a:pPr lvl="0"/>
            <a:r>
              <a:rPr lang="en-US"/>
              <a:t>Click to edit</a:t>
            </a:r>
          </a:p>
        </p:txBody>
      </p:sp>
    </p:spTree>
    <p:extLst>
      <p:ext uri="{BB962C8B-B14F-4D97-AF65-F5344CB8AC3E}">
        <p14:creationId xmlns:p14="http://schemas.microsoft.com/office/powerpoint/2010/main" val="1468488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9197" y="2137287"/>
            <a:ext cx="3931170"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9197" y="3429782"/>
            <a:ext cx="6217581" cy="1311128"/>
          </a:xfrm>
        </p:spPr>
        <p:txBody>
          <a:bodyPr wrap="square" anchor="t" anchorCtr="0">
            <a:spAutoFit/>
          </a:bodyPr>
          <a:lstStyle>
            <a:lvl1pPr>
              <a:defRPr sz="4399"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5323" y="657649"/>
            <a:ext cx="2645312" cy="366980"/>
          </a:xfrm>
          <a:prstGeom prst="rect">
            <a:avLst/>
          </a:prstGeom>
        </p:spPr>
      </p:pic>
      <p:pic>
        <p:nvPicPr>
          <p:cNvPr id="4" name="Picture 3">
            <a:extLst>
              <a:ext uri="{FF2B5EF4-FFF2-40B4-BE49-F238E27FC236}">
                <a16:creationId xmlns:a16="http://schemas.microsoft.com/office/drawing/2014/main" id="{803E138D-33D1-A3A6-4D5C-C8AA2E9496C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5323" y="657649"/>
            <a:ext cx="2645312" cy="366980"/>
          </a:xfrm>
          <a:prstGeom prst="rect">
            <a:avLst/>
          </a:prstGeom>
        </p:spPr>
      </p:pic>
      <p:sp>
        <p:nvSpPr>
          <p:cNvPr id="5" name="Slide Number Placeholder 4">
            <a:extLst>
              <a:ext uri="{FF2B5EF4-FFF2-40B4-BE49-F238E27FC236}">
                <a16:creationId xmlns:a16="http://schemas.microsoft.com/office/drawing/2014/main" id="{5163A263-9223-9D70-7257-8B3299280C74}"/>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4009578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CF9E982-8CB0-DE26-92AD-3B2AF05AF8F6}"/>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9008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A49CB0A-E884-8433-2D8B-B7DD4E84952C}"/>
              </a:ext>
            </a:extLst>
          </p:cNvPr>
          <p:cNvSpPr>
            <a:spLocks noGrp="1"/>
          </p:cNvSpPr>
          <p:nvPr>
            <p:ph type="title"/>
          </p:nvPr>
        </p:nvSpPr>
        <p:spPr>
          <a:xfrm>
            <a:off x="649289" y="226219"/>
            <a:ext cx="4994275" cy="871538"/>
          </a:xfrm>
        </p:spPr>
        <p:txBody>
          <a:bodyPr/>
          <a:lstStyle>
            <a:lvl1pPr>
              <a:defRPr lang="en-US" sz="3999" b="1" kern="1200" dirty="0" smtClean="0">
                <a:solidFill>
                  <a:schemeClr val="bg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0E57846E-FC79-78AE-E2D6-B78051FA34D2}"/>
              </a:ext>
            </a:extLst>
          </p:cNvPr>
          <p:cNvSpPr>
            <a:spLocks noGrp="1"/>
          </p:cNvSpPr>
          <p:nvPr>
            <p:ph sz="quarter" idx="10"/>
          </p:nvPr>
        </p:nvSpPr>
        <p:spPr>
          <a:xfrm>
            <a:off x="649289" y="1690688"/>
            <a:ext cx="4994275" cy="42774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marL="0" indent="0">
              <a:buNone/>
              <a:defRPr lang="en-US" sz="1999" b="1" dirty="0" smtClean="0">
                <a:solidFill>
                  <a:schemeClr val="tx1"/>
                </a:solidFill>
                <a:latin typeface="+mj-lt"/>
                <a:cs typeface="+mj-cs"/>
              </a:defRPr>
            </a:lvl1pPr>
          </a:lstStyle>
          <a:p>
            <a:pPr marL="0" lvl="0" defTabSz="914126">
              <a:lnSpc>
                <a:spcPct val="120000"/>
              </a:lnSpc>
            </a:pPr>
            <a:r>
              <a:rPr lang="en-US"/>
              <a:t>Click to edit Master text styles</a:t>
            </a:r>
          </a:p>
        </p:txBody>
      </p:sp>
      <p:sp>
        <p:nvSpPr>
          <p:cNvPr id="13" name="Content Placeholder 12">
            <a:extLst>
              <a:ext uri="{FF2B5EF4-FFF2-40B4-BE49-F238E27FC236}">
                <a16:creationId xmlns:a16="http://schemas.microsoft.com/office/drawing/2014/main" id="{2E4AADCA-6C67-219F-1D4F-4445990FA7DB}"/>
              </a:ext>
            </a:extLst>
          </p:cNvPr>
          <p:cNvSpPr>
            <a:spLocks noGrp="1"/>
          </p:cNvSpPr>
          <p:nvPr>
            <p:ph sz="quarter" idx="11"/>
          </p:nvPr>
        </p:nvSpPr>
        <p:spPr>
          <a:xfrm>
            <a:off x="469900" y="2840038"/>
            <a:ext cx="5534025" cy="3440112"/>
          </a:xfrm>
        </p:spPr>
        <p:txBody>
          <a:bodyPr/>
          <a:lstStyle>
            <a:lvl1pPr marL="228462" indent="-228462">
              <a:defRPr lang="en-US" sz="2199" kern="1200" dirty="0">
                <a:solidFill>
                  <a:schemeClr val="dk1"/>
                </a:solidFill>
                <a:effectLst/>
                <a:latin typeface="+mn-lt"/>
                <a:ea typeface="+mn-ea"/>
                <a:cs typeface="+mn-cs"/>
              </a:defRPr>
            </a:lvl1pPr>
            <a:lvl2pPr marL="228462" indent="-228462">
              <a:defRPr/>
            </a:lvl2pPr>
            <a:lvl3pPr marL="228462" indent="-228462">
              <a:defRPr/>
            </a:lvl3pPr>
            <a:lvl4pPr marL="228462" indent="-228462">
              <a:defRPr/>
            </a:lvl4pPr>
            <a:lvl5pPr marL="228462" indent="-228462">
              <a:defRPr/>
            </a:lvl5pPr>
          </a:lstStyle>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Click to edit Master text styles</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Second level</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Third level</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Fourth level</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Fifth level</a:t>
            </a:r>
          </a:p>
        </p:txBody>
      </p:sp>
      <p:sp>
        <p:nvSpPr>
          <p:cNvPr id="18" name="Text Placeholder 17">
            <a:extLst>
              <a:ext uri="{FF2B5EF4-FFF2-40B4-BE49-F238E27FC236}">
                <a16:creationId xmlns:a16="http://schemas.microsoft.com/office/drawing/2014/main" id="{FF3AB831-1DF3-1EEE-C83E-31713A5ADD83}"/>
              </a:ext>
            </a:extLst>
          </p:cNvPr>
          <p:cNvSpPr>
            <a:spLocks noGrp="1"/>
          </p:cNvSpPr>
          <p:nvPr>
            <p:ph type="body" sz="quarter" idx="12" hasCustomPrompt="1"/>
          </p:nvPr>
        </p:nvSpPr>
        <p:spPr>
          <a:xfrm>
            <a:off x="649289" y="1098550"/>
            <a:ext cx="4994275" cy="592138"/>
          </a:xfrm>
        </p:spPr>
        <p:txBody>
          <a:bodyPr anchor="ctr"/>
          <a:lstStyle>
            <a:lvl1pPr marL="0" indent="0">
              <a:buNone/>
              <a:defRPr lang="en-US" sz="2399" kern="1200" dirty="0" smtClean="0">
                <a:solidFill>
                  <a:schemeClr val="bg1"/>
                </a:solidFill>
                <a:latin typeface="+mj-lt"/>
                <a:ea typeface="+mj-ea"/>
                <a:cs typeface="+mj-cs"/>
              </a:defRPr>
            </a:lvl1pPr>
            <a:lvl2pPr marL="456926" indent="0">
              <a:buNone/>
              <a:defRPr lang="en-US" sz="2399" kern="1200" dirty="0" smtClean="0">
                <a:solidFill>
                  <a:schemeClr val="bg1"/>
                </a:solidFill>
                <a:latin typeface="+mj-lt"/>
                <a:ea typeface="+mj-ea"/>
                <a:cs typeface="+mj-cs"/>
              </a:defRPr>
            </a:lvl2pPr>
            <a:lvl3pPr marL="913852" indent="0">
              <a:buNone/>
              <a:defRPr lang="en-US" sz="2399" kern="1200" dirty="0" smtClean="0">
                <a:solidFill>
                  <a:schemeClr val="bg1"/>
                </a:solidFill>
                <a:latin typeface="+mj-lt"/>
                <a:ea typeface="+mj-ea"/>
                <a:cs typeface="+mj-cs"/>
              </a:defRPr>
            </a:lvl3pPr>
          </a:lstStyle>
          <a:p>
            <a:pPr lvl="0"/>
            <a:r>
              <a:rPr lang="en-US"/>
              <a:t>CLICK TO EDIT MASTER TEXT STYLES</a:t>
            </a:r>
          </a:p>
        </p:txBody>
      </p:sp>
      <p:sp>
        <p:nvSpPr>
          <p:cNvPr id="19" name="Slide Number Placeholder 18">
            <a:extLst>
              <a:ext uri="{FF2B5EF4-FFF2-40B4-BE49-F238E27FC236}">
                <a16:creationId xmlns:a16="http://schemas.microsoft.com/office/drawing/2014/main" id="{26D330BB-3C28-D130-E20F-5040F64F2173}"/>
              </a:ext>
            </a:extLst>
          </p:cNvPr>
          <p:cNvSpPr>
            <a:spLocks noGrp="1"/>
          </p:cNvSpPr>
          <p:nvPr>
            <p:ph type="sldNum" sz="quarter" idx="13"/>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498861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1" y="1448002"/>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EB0CB82-A49D-7B2B-8679-32C6C7A36890}"/>
              </a:ext>
            </a:extLst>
          </p:cNvPr>
          <p:cNvSpPr>
            <a:spLocks noGrp="1"/>
          </p:cNvSpPr>
          <p:nvPr>
            <p:ph type="sldNum" sz="quarter" idx="13"/>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296665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970420" y="2"/>
            <a:ext cx="4221581" cy="6136447"/>
          </a:xfr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980019" y="1448002"/>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980019" y="556050"/>
            <a:ext cx="6217581" cy="867930"/>
          </a:xfrm>
        </p:spPr>
        <p:txBody>
          <a:bodyPr wrap="square"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9F34F63B-A04B-B4FB-AF89-36A690A89BC2}"/>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76688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03CD-5FAD-6AA1-6290-391DEC52A21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FC73BA3-0058-4637-9D04-7CCC92D99368}"/>
              </a:ext>
            </a:extLst>
          </p:cNvPr>
          <p:cNvSpPr>
            <a:spLocks noGrp="1"/>
          </p:cNvSpPr>
          <p:nvPr>
            <p:ph type="sldNum" sz="quarter" idx="10"/>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61627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8201" y="1448002"/>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9121" y="1447103"/>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37A52D12-0026-8EEE-A0EC-C1D25A2CEEDF}"/>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398518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 name="Slide Number Placeholder 1">
            <a:extLst>
              <a:ext uri="{FF2B5EF4-FFF2-40B4-BE49-F238E27FC236}">
                <a16:creationId xmlns:a16="http://schemas.microsoft.com/office/drawing/2014/main" id="{FCFE5F5D-3EC0-0BF3-02EF-A8A2EEABD68C}"/>
              </a:ext>
            </a:extLst>
          </p:cNvPr>
          <p:cNvSpPr>
            <a:spLocks noGrp="1"/>
          </p:cNvSpPr>
          <p:nvPr>
            <p:ph type="sldNum" sz="quarter" idx="17"/>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665614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55380B-11E3-49F7-CE38-030599F829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 y="758539"/>
            <a:ext cx="2029691" cy="5922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TextBox 5">
            <a:extLst>
              <a:ext uri="{FF2B5EF4-FFF2-40B4-BE49-F238E27FC236}">
                <a16:creationId xmlns:a16="http://schemas.microsoft.com/office/drawing/2014/main" id="{5C589F31-EF95-B787-AAC6-10446394CE4A}"/>
              </a:ext>
            </a:extLst>
          </p:cNvPr>
          <p:cNvSpPr txBox="1">
            <a:spLocks noGrp="1" noRot="1" noMove="1" noResize="1" noEditPoints="1" noAdjustHandles="1" noChangeArrowheads="1" noChangeShapeType="1"/>
          </p:cNvSpPr>
          <p:nvPr userDrawn="1"/>
        </p:nvSpPr>
        <p:spPr bwMode="auto">
          <a:xfrm>
            <a:off x="838201" y="758539"/>
            <a:ext cx="1191491"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lnSpc>
                <a:spcPct val="120000"/>
              </a:lnSpc>
            </a:pPr>
            <a:r>
              <a:rPr lang="en-US" sz="2799" b="1">
                <a:solidFill>
                  <a:schemeClr val="bg1"/>
                </a:solidFill>
                <a:latin typeface="+mj-lt"/>
                <a:cs typeface="Arial"/>
              </a:rPr>
              <a:t>NEW</a:t>
            </a:r>
            <a:endParaRPr lang="en-US" sz="2799">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itle 4">
            <a:extLst>
              <a:ext uri="{FF2B5EF4-FFF2-40B4-BE49-F238E27FC236}">
                <a16:creationId xmlns:a16="http://schemas.microsoft.com/office/drawing/2014/main" id="{916A256C-3858-5AD0-033B-B3A01FB0FF6B}"/>
              </a:ext>
            </a:extLst>
          </p:cNvPr>
          <p:cNvSpPr>
            <a:spLocks noGrp="1"/>
          </p:cNvSpPr>
          <p:nvPr>
            <p:ph type="title"/>
          </p:nvPr>
        </p:nvSpPr>
        <p:spPr>
          <a:xfrm>
            <a:off x="836196" y="1449717"/>
            <a:ext cx="3278605" cy="1518804"/>
          </a:xfrm>
        </p:spPr>
        <p:txBody>
          <a:bodyPr vert="horz" lIns="91440" tIns="45720" rIns="91440" bIns="45720" rtlCol="0" anchor="ctr" anchorCtr="0">
            <a:noAutofit/>
          </a:bodyPr>
          <a:lstStyle>
            <a:lvl1pPr defTabSz="914126">
              <a:defRPr sz="3599"/>
            </a:lvl1pPr>
          </a:lstStyle>
          <a:p>
            <a:pPr defTabSz="914126"/>
            <a:r>
              <a:rPr lang="en-US">
                <a:solidFill>
                  <a:schemeClr val="tx2"/>
                </a:solidFill>
                <a:latin typeface="+mj-lt"/>
                <a:cs typeface="Arial"/>
              </a:rPr>
              <a:t>APPRENTICE TRAILBLAZER </a:t>
            </a:r>
            <a:r>
              <a:rPr lang="en-US" b="1">
                <a:solidFill>
                  <a:schemeClr val="accent5"/>
                </a:solidFill>
                <a:latin typeface="+mj-lt"/>
                <a:cs typeface="Arial"/>
              </a:rPr>
              <a:t>LOGO</a:t>
            </a:r>
            <a:endParaRPr lang="en-US" b="1" kern="1200">
              <a:solidFill>
                <a:schemeClr val="accent5"/>
              </a:solidFill>
              <a:latin typeface="+mj-lt"/>
              <a:cs typeface="Arial"/>
            </a:endParaRPr>
          </a:p>
        </p:txBody>
      </p:sp>
      <p:pic>
        <p:nvPicPr>
          <p:cNvPr id="5" name="Picture 4" descr="The Apprentice Trailblazer logo is in the shape of the letter A with a pathway and sun in the image. It is red, white, and blue. Words read as &quot;Apprentice Trailblazer: Innovators, Trendsetters, and Future Leaders&quot;">
            <a:extLst>
              <a:ext uri="{FF2B5EF4-FFF2-40B4-BE49-F238E27FC236}">
                <a16:creationId xmlns:a16="http://schemas.microsoft.com/office/drawing/2014/main" id="{1814D13D-4BBD-66D2-F423-1EFF92ADDB0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6240202" y="407815"/>
            <a:ext cx="2926591" cy="2877679"/>
          </a:xfrm>
          <a:prstGeom prst="rect">
            <a:avLst/>
          </a:prstGeom>
        </p:spPr>
      </p:pic>
      <p:sp>
        <p:nvSpPr>
          <p:cNvPr id="3" name="Rectangle 2">
            <a:extLst>
              <a:ext uri="{FF2B5EF4-FFF2-40B4-BE49-F238E27FC236}">
                <a16:creationId xmlns:a16="http://schemas.microsoft.com/office/drawing/2014/main" id="{F3D6CCBB-02A2-0CBA-BCE3-23D4A8BF669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827327" y="4"/>
            <a:ext cx="363088" cy="685799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accent5"/>
              </a:solidFill>
            </a:endParaRPr>
          </a:p>
        </p:txBody>
      </p:sp>
      <p:sp>
        <p:nvSpPr>
          <p:cNvPr id="9" name="Slide Number Placeholder 8">
            <a:extLst>
              <a:ext uri="{FF2B5EF4-FFF2-40B4-BE49-F238E27FC236}">
                <a16:creationId xmlns:a16="http://schemas.microsoft.com/office/drawing/2014/main" id="{04061D1E-13A1-FB3C-6265-10C417FAD510}"/>
              </a:ext>
            </a:extLst>
          </p:cNvPr>
          <p:cNvSpPr>
            <a:spLocks noGrp="1"/>
          </p:cNvSpPr>
          <p:nvPr>
            <p:ph type="sldNum" sz="quarter" idx="10"/>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629537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 y="1"/>
            <a:ext cx="12192000" cy="6858000"/>
          </a:xfrm>
          <a:solidFill>
            <a:schemeClr val="bg1">
              <a:lumMod val="95000"/>
            </a:schemeClr>
          </a:solidFill>
        </p:spPr>
        <p:txBody>
          <a:bodyPr rtlCol="0">
            <a:normAutofit/>
          </a:bodyPr>
          <a:lstStyle>
            <a:lvl1pPr>
              <a:defRPr sz="1400"/>
            </a:lvl1pPr>
          </a:lstStyle>
          <a:p>
            <a:pPr lvl="0"/>
            <a:r>
              <a:rPr lang="en-US" noProof="0"/>
              <a:t>Click icon to add picture</a:t>
            </a:r>
          </a:p>
        </p:txBody>
      </p:sp>
      <p:sp>
        <p:nvSpPr>
          <p:cNvPr id="4" name="Slide Number Placeholder 5">
            <a:extLst>
              <a:ext uri="{FF2B5EF4-FFF2-40B4-BE49-F238E27FC236}">
                <a16:creationId xmlns:a16="http://schemas.microsoft.com/office/drawing/2014/main" id="{46938C11-B6DF-6246-8163-A3A3054161F2}"/>
              </a:ext>
            </a:extLst>
          </p:cNvPr>
          <p:cNvSpPr>
            <a:spLocks noGrp="1"/>
          </p:cNvSpPr>
          <p:nvPr>
            <p:ph type="sldNum" sz="quarter" idx="4"/>
          </p:nvPr>
        </p:nvSpPr>
        <p:spPr>
          <a:xfrm>
            <a:off x="842755" y="6215446"/>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Tree>
    <p:extLst>
      <p:ext uri="{BB962C8B-B14F-4D97-AF65-F5344CB8AC3E}">
        <p14:creationId xmlns:p14="http://schemas.microsoft.com/office/powerpoint/2010/main" val="4158317037"/>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E2E847-FE08-6A98-311B-DCA37E983001}"/>
              </a:ext>
            </a:extLst>
          </p:cNvPr>
          <p:cNvSpPr/>
          <p:nvPr userDrawn="1"/>
        </p:nvSpPr>
        <p:spPr>
          <a:xfrm>
            <a:off x="-10963" y="-1"/>
            <a:ext cx="2674788" cy="6876086"/>
          </a:xfrm>
          <a:prstGeom prst="rect">
            <a:avLst/>
          </a:prstGeom>
          <a:solidFill>
            <a:srgbClr val="016375">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Rectangle 4">
            <a:extLst>
              <a:ext uri="{FF2B5EF4-FFF2-40B4-BE49-F238E27FC236}">
                <a16:creationId xmlns:a16="http://schemas.microsoft.com/office/drawing/2014/main" id="{319D8ADB-E6B2-EAAE-206B-91FE8307395E}"/>
              </a:ext>
            </a:extLst>
          </p:cNvPr>
          <p:cNvSpPr/>
          <p:nvPr userDrawn="1"/>
        </p:nvSpPr>
        <p:spPr>
          <a:xfrm>
            <a:off x="2663826" y="9647"/>
            <a:ext cx="9150951" cy="6866429"/>
          </a:xfrm>
          <a:prstGeom prst="rect">
            <a:avLst/>
          </a:prstGeom>
          <a:solidFill>
            <a:schemeClr val="bg1">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6" name="Straight Connector 5">
            <a:extLst>
              <a:ext uri="{FF2B5EF4-FFF2-40B4-BE49-F238E27FC236}">
                <a16:creationId xmlns:a16="http://schemas.microsoft.com/office/drawing/2014/main" id="{3C4D54FF-8E14-3ACD-BBD8-896E42DC764C}"/>
              </a:ext>
            </a:extLst>
          </p:cNvPr>
          <p:cNvCxnSpPr>
            <a:cxnSpLocks/>
          </p:cNvCxnSpPr>
          <p:nvPr userDrawn="1"/>
        </p:nvCxnSpPr>
        <p:spPr>
          <a:xfrm>
            <a:off x="3960131" y="3991507"/>
            <a:ext cx="305571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pprenticeship Ambassador program logo graphic, located in the lower center of the page.&#10;">
            <a:extLst>
              <a:ext uri="{FF2B5EF4-FFF2-40B4-BE49-F238E27FC236}">
                <a16:creationId xmlns:a16="http://schemas.microsoft.com/office/drawing/2014/main" id="{32C706FE-657E-988A-72CA-C3BED5FFCF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9763" y="4823046"/>
            <a:ext cx="4265167" cy="1244122"/>
          </a:xfrm>
          <a:prstGeom prst="rect">
            <a:avLst/>
          </a:prstGeom>
          <a:effectLst/>
        </p:spPr>
      </p:pic>
      <p:pic>
        <p:nvPicPr>
          <p:cNvPr id="8" name="Picture 7" descr="A picture containing the Department of Labor seal. The image is in the lower right corner.">
            <a:extLst>
              <a:ext uri="{FF2B5EF4-FFF2-40B4-BE49-F238E27FC236}">
                <a16:creationId xmlns:a16="http://schemas.microsoft.com/office/drawing/2014/main" id="{489BD4B0-0398-67FB-40FB-05DAD483FE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8142" y="4674670"/>
            <a:ext cx="1317632" cy="1253946"/>
          </a:xfrm>
          <a:prstGeom prst="rect">
            <a:avLst/>
          </a:prstGeom>
        </p:spPr>
      </p:pic>
    </p:spTree>
    <p:extLst>
      <p:ext uri="{BB962C8B-B14F-4D97-AF65-F5344CB8AC3E}">
        <p14:creationId xmlns:p14="http://schemas.microsoft.com/office/powerpoint/2010/main" val="88330052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8" y="5726441"/>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2" y="556051"/>
            <a:ext cx="10678512" cy="652305"/>
          </a:xfrm>
        </p:spPr>
        <p:txBody>
          <a:bodyPr anchor="t" anchorCtr="0">
            <a:normAutofit/>
          </a:bodyPr>
          <a:lstStyle>
            <a:lvl1pPr>
              <a:defRPr sz="2998"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95F9A16D-5667-9C31-3228-78C6202BCD3E}"/>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508128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209432" y="0"/>
            <a:ext cx="4578350" cy="6858000"/>
          </a:xfrm>
          <a:pattFill prst="pct20">
            <a:fgClr>
              <a:schemeClr val="bg2"/>
            </a:fgClr>
            <a:bgClr>
              <a:schemeClr val="bg1"/>
            </a:bgClr>
          </a:pattFill>
        </p:spPr>
        <p:txBody>
          <a:bodyPr/>
          <a:lstStyle/>
          <a:p>
            <a:r>
              <a:rPr lang="en-US"/>
              <a:t>Click icon to add picture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2086" y="22793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8226" y="22784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2088" y="5726437"/>
            <a:ext cx="6247157"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5102088" y="1371214"/>
            <a:ext cx="6414625" cy="652305"/>
          </a:xfrm>
        </p:spPr>
        <p:txBody>
          <a:bodyPr anchor="t" anchorCtr="0">
            <a:normAutofit/>
          </a:bodyPr>
          <a:lstStyle>
            <a:lvl1pPr>
              <a:defRPr sz="2399" b="0">
                <a:solidFill>
                  <a:schemeClr val="tx1">
                    <a:lumMod val="65000"/>
                    <a:lumOff val="35000"/>
                  </a:schemeClr>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5408468-2CD4-157C-1D2D-614765B2DBE5}"/>
              </a:ext>
            </a:extLst>
          </p:cNvPr>
          <p:cNvSpPr>
            <a:spLocks noGrp="1"/>
          </p:cNvSpPr>
          <p:nvPr>
            <p:ph type="sldNum" sz="quarter" idx="16"/>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076558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DC10E-FDEF-2DF1-83F2-89239D0406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4312" y="0"/>
            <a:ext cx="4662152" cy="6863874"/>
          </a:xfrm>
          <a:prstGeom prst="rect">
            <a:avLst/>
          </a:prstGeom>
        </p:spPr>
      </p:pic>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5102088" y="480878"/>
            <a:ext cx="6464299" cy="845648"/>
          </a:xfrm>
        </p:spPr>
        <p:txBody>
          <a:bodyPr vert="horz" lIns="91440" tIns="45720" rIns="91440" bIns="45720" rtlCol="0" anchor="ctr">
            <a:normAutofit fontScale="77500" lnSpcReduction="20000"/>
          </a:bodyPr>
          <a:lstStyle>
            <a:lvl1pPr>
              <a:defRPr lang="en-US">
                <a:solidFill>
                  <a:schemeClr val="tx2"/>
                </a:solidFill>
                <a:latin typeface="Arial"/>
                <a:cs typeface="Arial"/>
              </a:defRPr>
            </a:lvl1pPr>
          </a:lstStyle>
          <a:p>
            <a:pPr marL="0" lvl="0"/>
            <a:r>
              <a:rPr lang="en-US"/>
              <a:t>CLICK TO EDIT MASTER TITLE STYLE</a:t>
            </a:r>
          </a:p>
        </p:txBody>
      </p:sp>
      <p:sp>
        <p:nvSpPr>
          <p:cNvPr id="6" name="Content Placeholder 1">
            <a:extLst>
              <a:ext uri="{FF2B5EF4-FFF2-40B4-BE49-F238E27FC236}">
                <a16:creationId xmlns:a16="http://schemas.microsoft.com/office/drawing/2014/main" id="{7084006B-C3F0-74D3-D2A0-667EB8409667}"/>
              </a:ext>
            </a:extLst>
          </p:cNvPr>
          <p:cNvSpPr>
            <a:spLocks noGrp="1"/>
          </p:cNvSpPr>
          <p:nvPr>
            <p:ph idx="15"/>
          </p:nvPr>
        </p:nvSpPr>
        <p:spPr>
          <a:xfrm>
            <a:off x="5102086" y="1347840"/>
            <a:ext cx="6464300" cy="346817"/>
          </a:xfrm>
        </p:spPr>
        <p:txBody>
          <a:bodyPr vert="horz" lIns="91440" tIns="45720" rIns="91440" bIns="45720" rtlCol="0" anchor="ctr">
            <a:normAutofit/>
          </a:bodyPr>
          <a:lstStyle>
            <a:lvl1pPr marL="0" indent="0" defTabSz="914126">
              <a:lnSpc>
                <a:spcPct val="90000"/>
              </a:lnSpc>
              <a:buNone/>
              <a:defRPr/>
            </a:lvl1pPr>
          </a:lstStyle>
          <a:p>
            <a:pPr defTabSz="914126">
              <a:lnSpc>
                <a:spcPct val="90000"/>
              </a:lnSpc>
            </a:pPr>
            <a:r>
              <a:rPr lang="en-US" sz="1799" b="1">
                <a:solidFill>
                  <a:schemeClr val="accent1"/>
                </a:solidFill>
                <a:latin typeface="+mn-lt"/>
                <a:cs typeface="+mn-cs"/>
              </a:rPr>
              <a:t>John Ladd, Office of Apprenticeship (OA) Administrator</a:t>
            </a:r>
          </a:p>
        </p:txBody>
      </p:sp>
      <p:sp>
        <p:nvSpPr>
          <p:cNvPr id="10" name="Content Placeholder 9">
            <a:extLst>
              <a:ext uri="{FF2B5EF4-FFF2-40B4-BE49-F238E27FC236}">
                <a16:creationId xmlns:a16="http://schemas.microsoft.com/office/drawing/2014/main" id="{D49DAA54-2F89-9E2B-FD98-05D9708E85FB}"/>
              </a:ext>
            </a:extLst>
          </p:cNvPr>
          <p:cNvSpPr>
            <a:spLocks noGrp="1"/>
          </p:cNvSpPr>
          <p:nvPr>
            <p:ph sz="quarter" idx="16"/>
          </p:nvPr>
        </p:nvSpPr>
        <p:spPr>
          <a:xfrm>
            <a:off x="5102225" y="1833563"/>
            <a:ext cx="6464300" cy="4267200"/>
          </a:xfrm>
        </p:spPr>
        <p:txBody>
          <a:bodyPr/>
          <a:lstStyle>
            <a:lvl1pPr>
              <a:defRPr lang="en-US" sz="2199" kern="1200" dirty="0" smtClean="0">
                <a:solidFill>
                  <a:schemeClr val="dk1"/>
                </a:solidFill>
                <a:effectLst/>
                <a:latin typeface="+mn-lt"/>
                <a:ea typeface="+mn-ea"/>
                <a:cs typeface="+mn-cs"/>
              </a:defRPr>
            </a:lvl1pPr>
            <a:lvl2pPr>
              <a:defRPr lang="en-US" sz="2199" kern="1200" dirty="0" smtClean="0">
                <a:solidFill>
                  <a:schemeClr val="dk1"/>
                </a:solidFill>
                <a:effectLst/>
                <a:latin typeface="+mn-lt"/>
                <a:ea typeface="+mn-ea"/>
                <a:cs typeface="+mn-cs"/>
              </a:defRPr>
            </a:lvl2pPr>
            <a:lvl3pPr marL="685388" indent="-228462">
              <a:defRPr/>
            </a:lvl3pPr>
            <a:lvl4pPr marL="685388" indent="-228462">
              <a:defRPr/>
            </a:lvl4pPr>
            <a:lvl5pPr marL="685388" indent="-228462">
              <a:defRPr/>
            </a:lvl5pPr>
          </a:lstStyle>
          <a:p>
            <a:pPr lvl="0"/>
            <a:r>
              <a:rPr lang="en-US"/>
              <a:t>Click to edit Master text styles</a:t>
            </a:r>
          </a:p>
          <a:p>
            <a:pPr lvl="1"/>
            <a:r>
              <a:rPr lang="en-US"/>
              <a:t>Second level</a:t>
            </a:r>
          </a:p>
          <a:p>
            <a:pPr marL="685388" lvl="1" indent="-228462" algn="l" defTabSz="913852" rtl="0" eaLnBrk="1" latinLnBrk="0" hangingPunct="1">
              <a:lnSpc>
                <a:spcPct val="90000"/>
              </a:lnSpc>
              <a:spcBef>
                <a:spcPts val="500"/>
              </a:spcBef>
              <a:buFont typeface="Arial" panose="020B0604020202020204" pitchFamily="34" charset="0"/>
              <a:buChar char="•"/>
            </a:pPr>
            <a:r>
              <a:rPr lang="en-US"/>
              <a:t>Third level</a:t>
            </a:r>
          </a:p>
          <a:p>
            <a:pPr marL="685388" lvl="1" indent="-228462" algn="l" defTabSz="913852" rtl="0" eaLnBrk="1" latinLnBrk="0" hangingPunct="1">
              <a:lnSpc>
                <a:spcPct val="90000"/>
              </a:lnSpc>
              <a:spcBef>
                <a:spcPts val="500"/>
              </a:spcBef>
              <a:buFont typeface="Arial" panose="020B0604020202020204" pitchFamily="34" charset="0"/>
              <a:buChar char="•"/>
            </a:pPr>
            <a:r>
              <a:rPr lang="en-US"/>
              <a:t>Fourth level</a:t>
            </a:r>
          </a:p>
          <a:p>
            <a:pPr marL="685388" lvl="1" indent="-228462" algn="l" defTabSz="913852" rtl="0" eaLnBrk="1" latinLnBrk="0" hangingPunct="1">
              <a:lnSpc>
                <a:spcPct val="90000"/>
              </a:lnSpc>
              <a:spcBef>
                <a:spcPts val="500"/>
              </a:spcBef>
              <a:buFont typeface="Arial" panose="020B0604020202020204" pitchFamily="34" charset="0"/>
              <a:buChar char="•"/>
            </a:pPr>
            <a:r>
              <a:rPr lang="en-US"/>
              <a:t>Fifth level</a:t>
            </a:r>
          </a:p>
        </p:txBody>
      </p:sp>
      <p:sp>
        <p:nvSpPr>
          <p:cNvPr id="14" name="Slide Number Placeholder 13">
            <a:extLst>
              <a:ext uri="{FF2B5EF4-FFF2-40B4-BE49-F238E27FC236}">
                <a16:creationId xmlns:a16="http://schemas.microsoft.com/office/drawing/2014/main" id="{9F49121C-C0C6-BAB6-D9AE-FFCF7D3FE5AC}"/>
              </a:ext>
            </a:extLst>
          </p:cNvPr>
          <p:cNvSpPr>
            <a:spLocks noGrp="1"/>
          </p:cNvSpPr>
          <p:nvPr>
            <p:ph type="sldNum" sz="quarter" idx="17"/>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88842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
        <p:nvSpPr>
          <p:cNvPr id="10" name="TextBox 9">
            <a:extLst>
              <a:ext uri="{FF2B5EF4-FFF2-40B4-BE49-F238E27FC236}">
                <a16:creationId xmlns:a16="http://schemas.microsoft.com/office/drawing/2014/main" id="{6EBA8120-7327-809E-BEB0-A6C0595D6582}"/>
              </a:ext>
            </a:extLst>
          </p:cNvPr>
          <p:cNvSpPr txBox="1"/>
          <p:nvPr/>
        </p:nvSpPr>
        <p:spPr bwMode="auto">
          <a:xfrm>
            <a:off x="2943631" y="3210748"/>
            <a:ext cx="616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fld id="{ABFC42FE-CDFC-416E-A71B-AE2AEF31CAE0}" type="datetime1">
              <a:rPr lang="en-US" sz="1799" smtClean="0"/>
              <a:pPr/>
              <a:t>5/17/2024</a:t>
            </a:fld>
            <a:endParaRPr lang="en-US" sz="1799"/>
          </a:p>
        </p:txBody>
      </p:sp>
    </p:spTree>
    <p:extLst>
      <p:ext uri="{BB962C8B-B14F-4D97-AF65-F5344CB8AC3E}">
        <p14:creationId xmlns:p14="http://schemas.microsoft.com/office/powerpoint/2010/main" val="2423752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451386" y="0"/>
            <a:ext cx="4783129" cy="6858000"/>
          </a:xfr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9197" y="2137287"/>
            <a:ext cx="3931170"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9197" y="3429782"/>
            <a:ext cx="6217581" cy="1311128"/>
          </a:xfrm>
        </p:spPr>
        <p:txBody>
          <a:bodyPr wrap="square" anchor="t" anchorCtr="0">
            <a:spAutoFit/>
          </a:bodyPr>
          <a:lstStyle>
            <a:lvl1pPr>
              <a:defRPr sz="4399"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5323" y="657649"/>
            <a:ext cx="2645312" cy="366980"/>
          </a:xfrm>
          <a:prstGeom prst="rect">
            <a:avLst/>
          </a:prstGeom>
        </p:spPr>
      </p:pic>
      <p:sp>
        <p:nvSpPr>
          <p:cNvPr id="4" name="Slide Number Placeholder 3">
            <a:extLst>
              <a:ext uri="{FF2B5EF4-FFF2-40B4-BE49-F238E27FC236}">
                <a16:creationId xmlns:a16="http://schemas.microsoft.com/office/drawing/2014/main" id="{56FA1877-5421-0611-700C-0659C6FD09EC}"/>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441119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35A0D5E3-9092-914A-5B06-70D03569198C}"/>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710792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1" y="1448002"/>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73CBD1C9-BEDA-AFAE-D165-51FF60F1B8B4}"/>
              </a:ext>
            </a:extLst>
          </p:cNvPr>
          <p:cNvSpPr>
            <a:spLocks noGrp="1"/>
          </p:cNvSpPr>
          <p:nvPr>
            <p:ph type="sldNum" sz="quarter" idx="13"/>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52748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0" y="0"/>
            <a:ext cx="4221581" cy="6858000"/>
          </a:xfr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4676622" y="1448002"/>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4676621" y="5726439"/>
            <a:ext cx="6672622"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4676623" y="556050"/>
            <a:ext cx="6217581" cy="867930"/>
          </a:xfrm>
        </p:spPr>
        <p:txBody>
          <a:bodyPr wrap="square"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3481B86-D846-9DBF-4F1A-14D7C86549E7}"/>
              </a:ext>
            </a:extLst>
          </p:cNvPr>
          <p:cNvSpPr>
            <a:spLocks noGrp="1"/>
          </p:cNvSpPr>
          <p:nvPr>
            <p:ph idx="15" hasCustomPrompt="1"/>
          </p:nvPr>
        </p:nvSpPr>
        <p:spPr>
          <a:xfrm>
            <a:off x="8171847" y="1448002"/>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2" name="Slide Number Placeholder 1">
            <a:extLst>
              <a:ext uri="{FF2B5EF4-FFF2-40B4-BE49-F238E27FC236}">
                <a16:creationId xmlns:a16="http://schemas.microsoft.com/office/drawing/2014/main" id="{E4DF0934-A78E-1C57-719A-8DB40890670B}"/>
              </a:ext>
            </a:extLst>
          </p:cNvPr>
          <p:cNvSpPr>
            <a:spLocks noGrp="1"/>
          </p:cNvSpPr>
          <p:nvPr>
            <p:ph type="sldNum" sz="quarter" idx="16"/>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22084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8201" y="1448002"/>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9121" y="1447103"/>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0CE4D0B3-FF46-7C8B-C0DB-0539D3D03483}"/>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332237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 name="Slide Number Placeholder 1">
            <a:extLst>
              <a:ext uri="{FF2B5EF4-FFF2-40B4-BE49-F238E27FC236}">
                <a16:creationId xmlns:a16="http://schemas.microsoft.com/office/drawing/2014/main" id="{27861B6C-29B6-AA52-9BB9-9A32FC4674CF}"/>
              </a:ext>
            </a:extLst>
          </p:cNvPr>
          <p:cNvSpPr>
            <a:spLocks noGrp="1"/>
          </p:cNvSpPr>
          <p:nvPr>
            <p:ph type="sldNum" sz="quarter" idx="17"/>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159772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 y="1"/>
            <a:ext cx="12192000" cy="6858000"/>
          </a:xfrm>
          <a:solidFill>
            <a:schemeClr val="bg1">
              <a:lumMod val="95000"/>
            </a:schemeClr>
          </a:solidFill>
        </p:spPr>
        <p:txBody>
          <a:bodyPr rtlCol="0">
            <a:normAutofit/>
          </a:bodyPr>
          <a:lstStyle>
            <a:lvl1pPr>
              <a:defRPr sz="1400"/>
            </a:lvl1pPr>
          </a:lstStyle>
          <a:p>
            <a:pPr lvl="0"/>
            <a:endParaRPr lang="en-US" noProof="0"/>
          </a:p>
        </p:txBody>
      </p:sp>
      <p:sp>
        <p:nvSpPr>
          <p:cNvPr id="2" name="Slide Number Placeholder 1">
            <a:extLst>
              <a:ext uri="{FF2B5EF4-FFF2-40B4-BE49-F238E27FC236}">
                <a16:creationId xmlns:a16="http://schemas.microsoft.com/office/drawing/2014/main" id="{76DD4DBF-FDC8-5241-FA38-99843FFA8FDD}"/>
              </a:ext>
            </a:extLst>
          </p:cNvPr>
          <p:cNvSpPr>
            <a:spLocks noGrp="1"/>
          </p:cNvSpPr>
          <p:nvPr>
            <p:ph type="sldNum" sz="quarter" idx="11"/>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06401126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8535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8" y="5726441"/>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2" y="556051"/>
            <a:ext cx="10678512" cy="652305"/>
          </a:xfrm>
        </p:spPr>
        <p:txBody>
          <a:bodyPr anchor="t" anchorCtr="0">
            <a:normAutofit/>
          </a:bodyPr>
          <a:lstStyle>
            <a:lvl1pPr>
              <a:defRPr sz="2998"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CB3AA9B2-FE6B-8A4F-1063-30E1D94A1117}"/>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399376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0" y="0"/>
            <a:ext cx="4578350" cy="6858000"/>
          </a:xfrm>
          <a:pattFill prst="pct20">
            <a:fgClr>
              <a:schemeClr val="bg2"/>
            </a:fgClr>
            <a:bgClr>
              <a:schemeClr val="bg1"/>
            </a:bgClr>
          </a:pattFill>
        </p:spPr>
        <p:txBody>
          <a:bodyPr/>
          <a:lstStyle/>
          <a:p>
            <a:endParaRPr lang="en-US"/>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2086" y="22793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8226" y="22784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2088" y="5726437"/>
            <a:ext cx="6247157"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p:nvPr>
        </p:nvSpPr>
        <p:spPr>
          <a:xfrm>
            <a:off x="5102088" y="1371214"/>
            <a:ext cx="6414625" cy="652305"/>
          </a:xfrm>
        </p:spPr>
        <p:txBody>
          <a:bodyPr anchor="t" anchorCtr="0">
            <a:normAutofit/>
          </a:bodyPr>
          <a:lstStyle>
            <a:lvl1pPr>
              <a:defRPr sz="2998"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A5A5B17A-3845-1BB8-C894-A1ADF125F3F9}"/>
              </a:ext>
            </a:extLst>
          </p:cNvPr>
          <p:cNvSpPr>
            <a:spLocks noGrp="1"/>
          </p:cNvSpPr>
          <p:nvPr>
            <p:ph type="sldNum" sz="quarter" idx="16"/>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4102392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806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451385" y="0"/>
            <a:ext cx="4783129"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9197" y="2137285"/>
            <a:ext cx="3931170"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r>
              <a:rPr lang="en-NZ"/>
              <a:t>SECTION XX</a:t>
            </a:r>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9197" y="3429782"/>
            <a:ext cx="6217581" cy="1311128"/>
          </a:xfrm>
        </p:spPr>
        <p:txBody>
          <a:bodyPr wrap="square" anchor="t" anchorCtr="0">
            <a:spAutoFit/>
          </a:bodyPr>
          <a:lstStyle>
            <a:lvl1pPr>
              <a:defRPr sz="4400"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5323" y="657649"/>
            <a:ext cx="2645312" cy="366980"/>
          </a:xfrm>
          <a:prstGeom prst="rect">
            <a:avLst/>
          </a:prstGeom>
        </p:spPr>
      </p:pic>
    </p:spTree>
    <p:extLst>
      <p:ext uri="{BB962C8B-B14F-4D97-AF65-F5344CB8AC3E}">
        <p14:creationId xmlns:p14="http://schemas.microsoft.com/office/powerpoint/2010/main" val="170887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494268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6794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0" y="0"/>
            <a:ext cx="4221581"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4676621" y="1448001"/>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4676621" y="5726437"/>
            <a:ext cx="6672622"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4676622" y="556050"/>
            <a:ext cx="6217581" cy="867930"/>
          </a:xfrm>
        </p:spPr>
        <p:txBody>
          <a:bodyPr wrap="square"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3481B86-D846-9DBF-4F1A-14D7C86549E7}"/>
              </a:ext>
            </a:extLst>
          </p:cNvPr>
          <p:cNvSpPr>
            <a:spLocks noGrp="1"/>
          </p:cNvSpPr>
          <p:nvPr>
            <p:ph idx="15" hasCustomPrompt="1"/>
          </p:nvPr>
        </p:nvSpPr>
        <p:spPr>
          <a:xfrm>
            <a:off x="8171846" y="1448001"/>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Tree>
    <p:extLst>
      <p:ext uri="{BB962C8B-B14F-4D97-AF65-F5344CB8AC3E}">
        <p14:creationId xmlns:p14="http://schemas.microsoft.com/office/powerpoint/2010/main" val="2455363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8200" y="1448001"/>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9120" y="1447101"/>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711490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AAE5A6FA-575D-8648-A932-572E96179EE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88251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Tree>
    <p:extLst>
      <p:ext uri="{BB962C8B-B14F-4D97-AF65-F5344CB8AC3E}">
        <p14:creationId xmlns:p14="http://schemas.microsoft.com/office/powerpoint/2010/main" val="2415610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12192000" cy="6858000"/>
          </a:xfrm>
          <a:solidFill>
            <a:schemeClr val="bg1">
              <a:lumMod val="95000"/>
            </a:schemeClr>
          </a:solidFill>
        </p:spPr>
        <p:txBody>
          <a:bodyPr rtlCol="0">
            <a:normAutofit/>
          </a:bodyPr>
          <a:lstStyle>
            <a:lvl1pPr>
              <a:defRPr sz="1400"/>
            </a:lvl1pPr>
          </a:lstStyle>
          <a:p>
            <a:pPr lvl="0"/>
            <a:endParaRPr lang="en-US" noProof="0"/>
          </a:p>
        </p:txBody>
      </p:sp>
      <p:sp>
        <p:nvSpPr>
          <p:cNvPr id="4" name="Slide Number Placeholder 5">
            <a:extLst>
              <a:ext uri="{FF2B5EF4-FFF2-40B4-BE49-F238E27FC236}">
                <a16:creationId xmlns:a16="http://schemas.microsoft.com/office/drawing/2014/main" id="{46938C11-B6DF-6246-8163-A3A3054161F2}"/>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Tree>
    <p:extLst>
      <p:ext uri="{BB962C8B-B14F-4D97-AF65-F5344CB8AC3E}">
        <p14:creationId xmlns:p14="http://schemas.microsoft.com/office/powerpoint/2010/main" val="406019074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0" y="0"/>
            <a:ext cx="4578350" cy="6858000"/>
          </a:xfrm>
          <a:pattFill prst="pct20">
            <a:fgClr>
              <a:schemeClr val="bg2"/>
            </a:fgClr>
            <a:bgClr>
              <a:schemeClr val="bg1"/>
            </a:bgClr>
          </a:pattFill>
        </p:spPr>
        <p:txBody>
          <a:bodyPr/>
          <a:lstStyle/>
          <a:p>
            <a:endParaRPr lang="en-US"/>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2086" y="22793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8225" y="22784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6"/>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2087" y="5726437"/>
            <a:ext cx="6247157"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p:nvPr>
        </p:nvSpPr>
        <p:spPr>
          <a:xfrm>
            <a:off x="5102087" y="1371212"/>
            <a:ext cx="6414625" cy="652305"/>
          </a:xfrm>
        </p:spPr>
        <p:txBody>
          <a:bodyPr anchor="t" anchorCtr="0">
            <a:normAutofit/>
          </a:bodyPr>
          <a:lstStyle>
            <a:lvl1pPr>
              <a:defRPr sz="2999"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71422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27079A-D102-424E-8754-7D2FE3CD5CFA}"/>
              </a:ext>
            </a:extLst>
          </p:cNvPr>
          <p:cNvSpPr>
            <a:spLocks noGrp="1"/>
          </p:cNvSpPr>
          <p:nvPr>
            <p:ph sz="quarter" idx="11"/>
          </p:nvPr>
        </p:nvSpPr>
        <p:spPr>
          <a:xfrm>
            <a:off x="491067" y="1447803"/>
            <a:ext cx="11209868" cy="4728633"/>
          </a:xfrm>
        </p:spPr>
        <p:txBody>
          <a:bodyPr/>
          <a:lstStyle>
            <a:lvl3pPr marL="541690" indent="-232758">
              <a:tabLst/>
              <a:defRPr sz="2132"/>
            </a:lvl3pPr>
            <a:lvl4pPr>
              <a:defRPr sz="2132"/>
            </a:lvl4pPr>
            <a:lvl5pPr marL="308933" indent="-308933">
              <a:tabLst/>
              <a:defRPr sz="21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F3A5DF8F-1D69-564D-8BB6-58009D816BFA}"/>
              </a:ext>
            </a:extLst>
          </p:cNvPr>
          <p:cNvSpPr>
            <a:spLocks noGrp="1"/>
          </p:cNvSpPr>
          <p:nvPr>
            <p:ph type="sldNum" sz="quarter" idx="4"/>
          </p:nvPr>
        </p:nvSpPr>
        <p:spPr>
          <a:xfrm>
            <a:off x="11514668" y="6419494"/>
            <a:ext cx="321733" cy="332017"/>
          </a:xfrm>
          <a:prstGeom prst="rect">
            <a:avLst/>
          </a:prstGeom>
        </p:spPr>
        <p:txBody>
          <a:bodyPr vert="horz" wrap="square" lIns="0" tIns="0" rIns="0" bIns="0" numCol="1" anchor="b" anchorCtr="0" compatLnSpc="1">
            <a:prstTxWarp prst="textNoShape">
              <a:avLst/>
            </a:prstTxWarp>
          </a:bodyPr>
          <a:lstStyle>
            <a:lvl1pPr algn="l">
              <a:defRPr sz="1333" smtClean="0">
                <a:solidFill>
                  <a:schemeClr val="tx1">
                    <a:lumMod val="50000"/>
                    <a:lumOff val="50000"/>
                  </a:schemeClr>
                </a:solidFill>
                <a:latin typeface="Arial" pitchFamily="34" charset="0"/>
                <a:cs typeface="Arial" pitchFamily="34" charset="0"/>
              </a:defRPr>
            </a:lvl1pPr>
          </a:lstStyle>
          <a:p>
            <a:pPr>
              <a:defRPr/>
            </a:pPr>
            <a:fld id="{D0E2B172-50BF-4BE2-BEB6-0F28495AC1F4}" type="slidenum">
              <a:rPr lang="en-US" smtClean="0"/>
              <a:pPr>
                <a:defRPr/>
              </a:pPr>
              <a:t>‹#›</a:t>
            </a:fld>
            <a:endParaRPr lang="en-US"/>
          </a:p>
        </p:txBody>
      </p:sp>
      <p:sp>
        <p:nvSpPr>
          <p:cNvPr id="11" name="Footer Placeholder 12">
            <a:extLst>
              <a:ext uri="{FF2B5EF4-FFF2-40B4-BE49-F238E27FC236}">
                <a16:creationId xmlns:a16="http://schemas.microsoft.com/office/drawing/2014/main" id="{83606845-76AD-7C46-AE78-B7150038EAA5}"/>
              </a:ext>
            </a:extLst>
          </p:cNvPr>
          <p:cNvSpPr>
            <a:spLocks noGrp="1"/>
          </p:cNvSpPr>
          <p:nvPr>
            <p:ph type="ftr" sz="quarter" idx="3"/>
          </p:nvPr>
        </p:nvSpPr>
        <p:spPr>
          <a:xfrm>
            <a:off x="1495248" y="6423703"/>
            <a:ext cx="9190007" cy="332017"/>
          </a:xfrm>
        </p:spPr>
        <p:txBody>
          <a:bodyPr/>
          <a:lstStyle/>
          <a:p>
            <a:endParaRPr lang="en-US"/>
          </a:p>
        </p:txBody>
      </p:sp>
    </p:spTree>
    <p:extLst>
      <p:ext uri="{BB962C8B-B14F-4D97-AF65-F5344CB8AC3E}">
        <p14:creationId xmlns:p14="http://schemas.microsoft.com/office/powerpoint/2010/main" val="1021291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27079A-D102-424E-8754-7D2FE3CD5CFA}"/>
              </a:ext>
            </a:extLst>
          </p:cNvPr>
          <p:cNvSpPr>
            <a:spLocks noGrp="1"/>
          </p:cNvSpPr>
          <p:nvPr>
            <p:ph sz="quarter" idx="11"/>
          </p:nvPr>
        </p:nvSpPr>
        <p:spPr>
          <a:xfrm>
            <a:off x="491067" y="1447803"/>
            <a:ext cx="11209868" cy="4728633"/>
          </a:xfrm>
        </p:spPr>
        <p:txBody>
          <a:bodyPr/>
          <a:lstStyle>
            <a:lvl3pPr marL="541690" indent="-232758">
              <a:tabLst/>
              <a:defRPr sz="2132"/>
            </a:lvl3pPr>
            <a:lvl4pPr>
              <a:defRPr sz="2132"/>
            </a:lvl4pPr>
            <a:lvl5pPr marL="308933" indent="-308933">
              <a:tabLst/>
              <a:defRPr sz="21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F3A5DF8F-1D69-564D-8BB6-58009D816BFA}"/>
              </a:ext>
            </a:extLst>
          </p:cNvPr>
          <p:cNvSpPr>
            <a:spLocks noGrp="1"/>
          </p:cNvSpPr>
          <p:nvPr>
            <p:ph type="sldNum" sz="quarter" idx="4"/>
          </p:nvPr>
        </p:nvSpPr>
        <p:spPr>
          <a:xfrm>
            <a:off x="11514668" y="6419494"/>
            <a:ext cx="321733" cy="332017"/>
          </a:xfrm>
          <a:prstGeom prst="rect">
            <a:avLst/>
          </a:prstGeom>
        </p:spPr>
        <p:txBody>
          <a:bodyPr vert="horz" wrap="square" lIns="0" tIns="0" rIns="0" bIns="0" numCol="1" anchor="b" anchorCtr="0" compatLnSpc="1">
            <a:prstTxWarp prst="textNoShape">
              <a:avLst/>
            </a:prstTxWarp>
          </a:bodyPr>
          <a:lstStyle>
            <a:lvl1pPr algn="l">
              <a:defRPr sz="1333" smtClean="0">
                <a:solidFill>
                  <a:schemeClr val="tx1">
                    <a:lumMod val="50000"/>
                    <a:lumOff val="50000"/>
                  </a:schemeClr>
                </a:solidFill>
                <a:latin typeface="Arial" pitchFamily="34" charset="0"/>
                <a:cs typeface="Arial" pitchFamily="34" charset="0"/>
              </a:defRPr>
            </a:lvl1pPr>
          </a:lstStyle>
          <a:p>
            <a:pPr>
              <a:defRPr/>
            </a:pPr>
            <a:fld id="{D0E2B172-50BF-4BE2-BEB6-0F28495AC1F4}" type="slidenum">
              <a:rPr lang="en-US" smtClean="0"/>
              <a:pPr>
                <a:defRPr/>
              </a:pPr>
              <a:t>‹#›</a:t>
            </a:fld>
            <a:endParaRPr lang="en-US"/>
          </a:p>
        </p:txBody>
      </p:sp>
      <p:sp>
        <p:nvSpPr>
          <p:cNvPr id="11" name="Footer Placeholder 12">
            <a:extLst>
              <a:ext uri="{FF2B5EF4-FFF2-40B4-BE49-F238E27FC236}">
                <a16:creationId xmlns:a16="http://schemas.microsoft.com/office/drawing/2014/main" id="{83606845-76AD-7C46-AE78-B7150038EAA5}"/>
              </a:ext>
            </a:extLst>
          </p:cNvPr>
          <p:cNvSpPr>
            <a:spLocks noGrp="1"/>
          </p:cNvSpPr>
          <p:nvPr>
            <p:ph type="ftr" sz="quarter" idx="3"/>
          </p:nvPr>
        </p:nvSpPr>
        <p:spPr>
          <a:xfrm>
            <a:off x="1495248" y="6423703"/>
            <a:ext cx="9190007" cy="332017"/>
          </a:xfrm>
        </p:spPr>
        <p:txBody>
          <a:bodyPr/>
          <a:lstStyle/>
          <a:p>
            <a:endParaRPr lang="en-US"/>
          </a:p>
        </p:txBody>
      </p:sp>
    </p:spTree>
    <p:extLst>
      <p:ext uri="{BB962C8B-B14F-4D97-AF65-F5344CB8AC3E}">
        <p14:creationId xmlns:p14="http://schemas.microsoft.com/office/powerpoint/2010/main" val="26240320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wo Content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8" y="-14916"/>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727380"/>
          </a:xfrm>
        </p:spPr>
        <p:txBody>
          <a:bodyPr/>
          <a:lstStyle>
            <a:lvl1pPr marL="0" indent="0">
              <a:buNone/>
              <a:defRPr/>
            </a:lvl1pPr>
          </a:lstStyle>
          <a:p>
            <a:pPr lvl="0"/>
            <a:r>
              <a:rPr lang="en-US"/>
              <a:t>Click to edit Master text</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727380"/>
          </a:xfrm>
        </p:spPr>
        <p:txBody>
          <a:bodyPr/>
          <a:lstStyle>
            <a:lvl1pPr marL="0" indent="0">
              <a:buNone/>
              <a:defRPr/>
            </a:lvl1pPr>
          </a:lstStyle>
          <a:p>
            <a:pPr lvl="0"/>
            <a:r>
              <a:rPr lang="en-US"/>
              <a:t>Click to edit Master text</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666" y="-113918"/>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B324170-206C-0719-BF55-BB9A42ED36E6}"/>
              </a:ext>
            </a:extLst>
          </p:cNvPr>
          <p:cNvSpPr>
            <a:spLocks noGrp="1"/>
          </p:cNvSpPr>
          <p:nvPr>
            <p:ph sz="half" idx="15"/>
          </p:nvPr>
        </p:nvSpPr>
        <p:spPr>
          <a:xfrm>
            <a:off x="838200" y="5275752"/>
            <a:ext cx="5181600" cy="727380"/>
          </a:xfrm>
        </p:spPr>
        <p:txBody>
          <a:bodyPr/>
          <a:lstStyle>
            <a:lvl1pPr marL="0" indent="0">
              <a:buNone/>
              <a:defRPr/>
            </a:lvl1pPr>
          </a:lstStyle>
          <a:p>
            <a:pPr lvl="0"/>
            <a:r>
              <a:rPr lang="en-US"/>
              <a:t>Click to edit Master text</a:t>
            </a:r>
          </a:p>
        </p:txBody>
      </p:sp>
      <p:sp>
        <p:nvSpPr>
          <p:cNvPr id="16" name="Content Placeholder 2">
            <a:extLst>
              <a:ext uri="{FF2B5EF4-FFF2-40B4-BE49-F238E27FC236}">
                <a16:creationId xmlns:a16="http://schemas.microsoft.com/office/drawing/2014/main" id="{040F3AEC-4D31-3A7C-AB59-356EA4460CFB}"/>
              </a:ext>
            </a:extLst>
          </p:cNvPr>
          <p:cNvSpPr>
            <a:spLocks noGrp="1"/>
          </p:cNvSpPr>
          <p:nvPr>
            <p:ph sz="half" idx="16"/>
          </p:nvPr>
        </p:nvSpPr>
        <p:spPr>
          <a:xfrm>
            <a:off x="838200" y="2626181"/>
            <a:ext cx="5181600" cy="727380"/>
          </a:xfrm>
        </p:spPr>
        <p:txBody>
          <a:bodyPr/>
          <a:lstStyle>
            <a:lvl1pPr marL="0" indent="0">
              <a:buNone/>
              <a:defRPr/>
            </a:lvl1pPr>
          </a:lstStyle>
          <a:p>
            <a:pPr lvl="0"/>
            <a:r>
              <a:rPr lang="en-US"/>
              <a:t>Click to edit Master text</a:t>
            </a:r>
          </a:p>
        </p:txBody>
      </p:sp>
      <p:sp>
        <p:nvSpPr>
          <p:cNvPr id="17" name="Content Placeholder 2">
            <a:extLst>
              <a:ext uri="{FF2B5EF4-FFF2-40B4-BE49-F238E27FC236}">
                <a16:creationId xmlns:a16="http://schemas.microsoft.com/office/drawing/2014/main" id="{8239534F-34AA-8FC6-9F89-4D981BE13646}"/>
              </a:ext>
            </a:extLst>
          </p:cNvPr>
          <p:cNvSpPr>
            <a:spLocks noGrp="1"/>
          </p:cNvSpPr>
          <p:nvPr>
            <p:ph sz="half" idx="17"/>
          </p:nvPr>
        </p:nvSpPr>
        <p:spPr>
          <a:xfrm>
            <a:off x="838200" y="3452422"/>
            <a:ext cx="5181600" cy="727380"/>
          </a:xfrm>
        </p:spPr>
        <p:txBody>
          <a:bodyPr/>
          <a:lstStyle>
            <a:lvl1pPr marL="0" indent="0">
              <a:buNone/>
              <a:defRPr/>
            </a:lvl1pPr>
          </a:lstStyle>
          <a:p>
            <a:pPr lvl="0"/>
            <a:r>
              <a:rPr lang="en-US"/>
              <a:t>Click to edit Master text</a:t>
            </a:r>
          </a:p>
        </p:txBody>
      </p:sp>
      <p:sp>
        <p:nvSpPr>
          <p:cNvPr id="18" name="Content Placeholder 2">
            <a:extLst>
              <a:ext uri="{FF2B5EF4-FFF2-40B4-BE49-F238E27FC236}">
                <a16:creationId xmlns:a16="http://schemas.microsoft.com/office/drawing/2014/main" id="{41AE561A-DC0B-1788-4EC0-375B804DF012}"/>
              </a:ext>
            </a:extLst>
          </p:cNvPr>
          <p:cNvSpPr>
            <a:spLocks noGrp="1"/>
          </p:cNvSpPr>
          <p:nvPr>
            <p:ph sz="half" idx="18"/>
          </p:nvPr>
        </p:nvSpPr>
        <p:spPr>
          <a:xfrm>
            <a:off x="838200" y="4329787"/>
            <a:ext cx="5181600" cy="727380"/>
          </a:xfrm>
        </p:spPr>
        <p:txBody>
          <a:bodyPr/>
          <a:lstStyle>
            <a:lvl1pPr marL="0" indent="0">
              <a:buNone/>
              <a:defRPr/>
            </a:lvl1pPr>
          </a:lstStyle>
          <a:p>
            <a:pPr lvl="0"/>
            <a:r>
              <a:rPr lang="en-US"/>
              <a:t>Click to edit Master text</a:t>
            </a:r>
          </a:p>
        </p:txBody>
      </p:sp>
      <p:sp>
        <p:nvSpPr>
          <p:cNvPr id="19" name="Content Placeholder 3">
            <a:extLst>
              <a:ext uri="{FF2B5EF4-FFF2-40B4-BE49-F238E27FC236}">
                <a16:creationId xmlns:a16="http://schemas.microsoft.com/office/drawing/2014/main" id="{87F0FBDB-273E-D60B-B2B6-6E3D01E6EA19}"/>
              </a:ext>
            </a:extLst>
          </p:cNvPr>
          <p:cNvSpPr>
            <a:spLocks noGrp="1"/>
          </p:cNvSpPr>
          <p:nvPr>
            <p:ph sz="half" idx="19"/>
          </p:nvPr>
        </p:nvSpPr>
        <p:spPr>
          <a:xfrm>
            <a:off x="6186055" y="2641229"/>
            <a:ext cx="5181600" cy="727380"/>
          </a:xfrm>
        </p:spPr>
        <p:txBody>
          <a:bodyPr/>
          <a:lstStyle>
            <a:lvl1pPr marL="0" indent="0">
              <a:buNone/>
              <a:defRPr/>
            </a:lvl1pPr>
          </a:lstStyle>
          <a:p>
            <a:pPr lvl="0"/>
            <a:r>
              <a:rPr lang="en-US"/>
              <a:t>Click to edit Master text</a:t>
            </a:r>
          </a:p>
        </p:txBody>
      </p:sp>
      <p:sp>
        <p:nvSpPr>
          <p:cNvPr id="20" name="Content Placeholder 3">
            <a:extLst>
              <a:ext uri="{FF2B5EF4-FFF2-40B4-BE49-F238E27FC236}">
                <a16:creationId xmlns:a16="http://schemas.microsoft.com/office/drawing/2014/main" id="{A331B666-94C3-1364-CFC3-B9356134B448}"/>
              </a:ext>
            </a:extLst>
          </p:cNvPr>
          <p:cNvSpPr>
            <a:spLocks noGrp="1"/>
          </p:cNvSpPr>
          <p:nvPr>
            <p:ph sz="half" idx="20"/>
          </p:nvPr>
        </p:nvSpPr>
        <p:spPr>
          <a:xfrm>
            <a:off x="6186055" y="5277245"/>
            <a:ext cx="5181600" cy="727380"/>
          </a:xfrm>
        </p:spPr>
        <p:txBody>
          <a:bodyPr/>
          <a:lstStyle>
            <a:lvl1pPr marL="0" indent="0">
              <a:buNone/>
              <a:defRPr/>
            </a:lvl1pPr>
          </a:lstStyle>
          <a:p>
            <a:pPr lvl="0"/>
            <a:r>
              <a:rPr lang="en-US"/>
              <a:t>Click to edit Master text</a:t>
            </a:r>
          </a:p>
        </p:txBody>
      </p:sp>
      <p:sp>
        <p:nvSpPr>
          <p:cNvPr id="21" name="Content Placeholder 3">
            <a:extLst>
              <a:ext uri="{FF2B5EF4-FFF2-40B4-BE49-F238E27FC236}">
                <a16:creationId xmlns:a16="http://schemas.microsoft.com/office/drawing/2014/main" id="{53019E6B-3F4E-51C7-D626-3295D9B0C9B7}"/>
              </a:ext>
            </a:extLst>
          </p:cNvPr>
          <p:cNvSpPr>
            <a:spLocks noGrp="1"/>
          </p:cNvSpPr>
          <p:nvPr>
            <p:ph sz="half" idx="21"/>
          </p:nvPr>
        </p:nvSpPr>
        <p:spPr>
          <a:xfrm>
            <a:off x="6186055" y="4355140"/>
            <a:ext cx="5181600" cy="727380"/>
          </a:xfrm>
        </p:spPr>
        <p:txBody>
          <a:bodyPr/>
          <a:lstStyle>
            <a:lvl1pPr marL="0" indent="0">
              <a:buNone/>
              <a:defRPr/>
            </a:lvl1pPr>
          </a:lstStyle>
          <a:p>
            <a:pPr lvl="0"/>
            <a:r>
              <a:rPr lang="en-US"/>
              <a:t>Click to edit Master text</a:t>
            </a:r>
          </a:p>
        </p:txBody>
      </p:sp>
      <p:sp>
        <p:nvSpPr>
          <p:cNvPr id="22" name="Content Placeholder 3">
            <a:extLst>
              <a:ext uri="{FF2B5EF4-FFF2-40B4-BE49-F238E27FC236}">
                <a16:creationId xmlns:a16="http://schemas.microsoft.com/office/drawing/2014/main" id="{18912329-0CA5-53DB-C42F-A14BFE085A2D}"/>
              </a:ext>
            </a:extLst>
          </p:cNvPr>
          <p:cNvSpPr>
            <a:spLocks noGrp="1"/>
          </p:cNvSpPr>
          <p:nvPr>
            <p:ph sz="half" idx="22"/>
          </p:nvPr>
        </p:nvSpPr>
        <p:spPr>
          <a:xfrm>
            <a:off x="6186055" y="3483297"/>
            <a:ext cx="5181600" cy="727380"/>
          </a:xfrm>
        </p:spPr>
        <p:txBody>
          <a:bodyPr/>
          <a:lstStyle>
            <a:lvl1pPr marL="0" indent="0">
              <a:buNone/>
              <a:defRPr/>
            </a:lvl1pPr>
          </a:lstStyle>
          <a:p>
            <a:pPr lvl="0"/>
            <a:r>
              <a:rPr lang="en-US"/>
              <a:t>Click to edit Master text</a:t>
            </a:r>
          </a:p>
        </p:txBody>
      </p:sp>
    </p:spTree>
    <p:extLst>
      <p:ext uri="{BB962C8B-B14F-4D97-AF65-F5344CB8AC3E}">
        <p14:creationId xmlns:p14="http://schemas.microsoft.com/office/powerpoint/2010/main" val="1502608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28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63260" y="2411105"/>
            <a:ext cx="12353026"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5453" y="2565578"/>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3380950"/>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3428999"/>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1023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2138208"/>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FF3B0545-96A6-DDF0-7A51-339F13879A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A0A87933-2874-1381-48BE-2E7CC9ED1A1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750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image" Target="../media/image13.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19.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3.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2" r:id="rId5"/>
    <p:sldLayoutId id="2147483664" r:id="rId6"/>
    <p:sldLayoutId id="2147483654" r:id="rId7"/>
    <p:sldLayoutId id="2147483655" r:id="rId8"/>
    <p:sldLayoutId id="2147483663" r:id="rId9"/>
    <p:sldLayoutId id="2147483660" r:id="rId10"/>
    <p:sldLayoutId id="2147483661" r:id="rId11"/>
    <p:sldLayoutId id="2147483656" r:id="rId12"/>
    <p:sldLayoutId id="2147483657" r:id="rId13"/>
    <p:sldLayoutId id="2147483658" r:id="rId14"/>
    <p:sldLayoutId id="2147483659" r:id="rId15"/>
    <p:sldLayoutId id="2147483684" r:id="rId16"/>
    <p:sldLayoutId id="2147483748" r:id="rId17"/>
    <p:sldLayoutId id="2147483749" r:id="rId18"/>
    <p:sldLayoutId id="2147483750" r:id="rId19"/>
    <p:sldLayoutId id="2147483755" r:id="rId20"/>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3470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5">
            <a:extLst>
              <a:ext uri="{FF2B5EF4-FFF2-40B4-BE49-F238E27FC236}">
                <a16:creationId xmlns:a16="http://schemas.microsoft.com/office/drawing/2014/main" id="{FA1E533C-5C44-E946-B500-4AF0DA0AB01A}"/>
              </a:ext>
            </a:extLst>
          </p:cNvPr>
          <p:cNvSpPr>
            <a:spLocks noGrp="1"/>
          </p:cNvSpPr>
          <p:nvPr>
            <p:ph type="sldNum" sz="quarter" idx="4"/>
          </p:nvPr>
        </p:nvSpPr>
        <p:spPr>
          <a:xfrm>
            <a:off x="327123" y="6256063"/>
            <a:ext cx="352884" cy="365125"/>
          </a:xfrm>
          <a:prstGeom prst="rect">
            <a:avLst/>
          </a:prstGeom>
        </p:spPr>
        <p:txBody>
          <a:bodyPr vert="horz" lIns="0" tIns="45708" rIns="0" bIns="45708" rtlCol="0" anchor="ctr"/>
          <a:lstStyle>
            <a:lvl1pPr algn="l">
              <a:defRPr lang="en-GB" sz="1000" b="0" smtClean="0">
                <a:solidFill>
                  <a:schemeClr val="tx1"/>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pic>
        <p:nvPicPr>
          <p:cNvPr id="4" name="Picture 3">
            <a:extLst>
              <a:ext uri="{FF2B5EF4-FFF2-40B4-BE49-F238E27FC236}">
                <a16:creationId xmlns:a16="http://schemas.microsoft.com/office/drawing/2014/main" id="{FA343D10-FEF3-B789-4725-F97B896E23A6}"/>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9483647" y="6363467"/>
            <a:ext cx="1865599" cy="258812"/>
          </a:xfrm>
          <a:prstGeom prst="rect">
            <a:avLst/>
          </a:prstGeom>
        </p:spPr>
      </p:pic>
    </p:spTree>
    <p:extLst>
      <p:ext uri="{BB962C8B-B14F-4D97-AF65-F5344CB8AC3E}">
        <p14:creationId xmlns:p14="http://schemas.microsoft.com/office/powerpoint/2010/main" val="89006018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54" r:id="rId26"/>
  </p:sldLayoutIdLst>
  <p:hf hdr="0" ftr="0" dt="0"/>
  <p:txStyles>
    <p:titleStyle>
      <a:lvl1pPr algn="l" defTabSz="913852" rtl="0" eaLnBrk="1" latinLnBrk="0" hangingPunct="1">
        <a:lnSpc>
          <a:spcPct val="90000"/>
        </a:lnSpc>
        <a:spcBef>
          <a:spcPct val="0"/>
        </a:spcBef>
        <a:buNone/>
        <a:defRPr sz="4398"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462" indent="-228462" algn="l" defTabSz="913852" rtl="0" eaLnBrk="1" latinLnBrk="0" hangingPunct="1">
        <a:lnSpc>
          <a:spcPct val="90000"/>
        </a:lnSpc>
        <a:spcBef>
          <a:spcPts val="1000"/>
        </a:spcBef>
        <a:buFont typeface="Arial" panose="020B0604020202020204" pitchFamily="34" charset="0"/>
        <a:buChar char="•"/>
        <a:defRPr sz="25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388" indent="-228462" algn="l" defTabSz="913852" rtl="0" eaLnBrk="1" latinLnBrk="0" hangingPunct="1">
        <a:lnSpc>
          <a:spcPct val="90000"/>
        </a:lnSpc>
        <a:spcBef>
          <a:spcPts val="500"/>
        </a:spcBef>
        <a:buFont typeface="Arial" panose="020B0604020202020204" pitchFamily="34" charset="0"/>
        <a:buChar char="•"/>
        <a:defRPr sz="2398"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314" indent="-228462" algn="l" defTabSz="913852" rtl="0" eaLnBrk="1" latinLnBrk="0" hangingPunct="1">
        <a:lnSpc>
          <a:spcPct val="90000"/>
        </a:lnSpc>
        <a:spcBef>
          <a:spcPts val="500"/>
        </a:spcBef>
        <a:buFont typeface="Arial" panose="020B0604020202020204" pitchFamily="34" charset="0"/>
        <a:buChar char="•"/>
        <a:defRPr sz="1998"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240" indent="-228462" algn="l" defTabSz="913852" rtl="0" eaLnBrk="1" latinLnBrk="0" hangingPunct="1">
        <a:lnSpc>
          <a:spcPct val="90000"/>
        </a:lnSpc>
        <a:spcBef>
          <a:spcPts val="500"/>
        </a:spcBef>
        <a:buFont typeface="Arial" panose="020B0604020202020204" pitchFamily="34" charset="0"/>
        <a:buChar char="•"/>
        <a:defRPr sz="1798"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166" indent="-228462" algn="l" defTabSz="913852" rtl="0" eaLnBrk="1" latinLnBrk="0" hangingPunct="1">
        <a:lnSpc>
          <a:spcPct val="90000"/>
        </a:lnSpc>
        <a:spcBef>
          <a:spcPts val="500"/>
        </a:spcBef>
        <a:buFont typeface="Arial" panose="020B0604020202020204" pitchFamily="34" charset="0"/>
        <a:buChar char="•"/>
        <a:defRPr sz="1798"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3470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5">
            <a:extLst>
              <a:ext uri="{FF2B5EF4-FFF2-40B4-BE49-F238E27FC236}">
                <a16:creationId xmlns:a16="http://schemas.microsoft.com/office/drawing/2014/main" id="{FA1E533C-5C44-E946-B500-4AF0DA0AB01A}"/>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pic>
        <p:nvPicPr>
          <p:cNvPr id="4" name="Picture 3">
            <a:extLst>
              <a:ext uri="{FF2B5EF4-FFF2-40B4-BE49-F238E27FC236}">
                <a16:creationId xmlns:a16="http://schemas.microsoft.com/office/drawing/2014/main" id="{FA343D10-FEF3-B789-4725-F97B896E23A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9483646" y="6363468"/>
            <a:ext cx="1865599" cy="258812"/>
          </a:xfrm>
          <a:prstGeom prst="rect">
            <a:avLst/>
          </a:prstGeom>
        </p:spPr>
      </p:pic>
    </p:spTree>
    <p:extLst>
      <p:ext uri="{BB962C8B-B14F-4D97-AF65-F5344CB8AC3E}">
        <p14:creationId xmlns:p14="http://schemas.microsoft.com/office/powerpoint/2010/main" val="39867825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1" r:id="rId9"/>
    <p:sldLayoutId id="2147483723" r:id="rId10"/>
    <p:sldLayoutId id="2147483724" r:id="rId11"/>
    <p:sldLayoutId id="2147483751" r:id="rId12"/>
    <p:sldLayoutId id="2147483752" r:id="rId13"/>
    <p:sldLayoutId id="2147483753" r:id="rId14"/>
  </p:sldLayoutIdLst>
  <p:hf hdr="0" ftr="0" dt="0"/>
  <p:txStyles>
    <p:titleStyle>
      <a:lvl1pPr algn="l" defTabSz="914126" rtl="0" eaLnBrk="1" latinLnBrk="0" hangingPunct="1">
        <a:lnSpc>
          <a:spcPct val="90000"/>
        </a:lnSpc>
        <a:spcBef>
          <a:spcPct val="0"/>
        </a:spcBef>
        <a:buNone/>
        <a:defRPr sz="4399"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1.svg"/><Relationship Id="rId11" Type="http://schemas.openxmlformats.org/officeDocument/2006/relationships/image" Target="../media/image12.jpe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hyperlink" Target="https://www.apprenticeship.gov/sites/default/files/DOL_IndustryFactsheet_AboutUs_v16%20%281%29.pdf" TargetMode="External"/><Relationship Id="rId2" Type="http://schemas.openxmlformats.org/officeDocument/2006/relationships/notesSlide" Target="../notesSlides/notesSlide8.xml"/><Relationship Id="rId1" Type="http://schemas.openxmlformats.org/officeDocument/2006/relationships/slideLayout" Target="../slideLayouts/slideLayout58.xml"/><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5.png"/><Relationship Id="rId3" Type="http://schemas.openxmlformats.org/officeDocument/2006/relationships/image" Target="../media/image50.jpg"/><Relationship Id="rId21" Type="http://schemas.openxmlformats.org/officeDocument/2006/relationships/image" Target="../media/image68.png"/><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notesSlide" Target="../notesSlides/notesSlide10.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49.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23" Type="http://schemas.openxmlformats.org/officeDocument/2006/relationships/image" Target="../media/image70.svg"/><Relationship Id="rId10" Type="http://schemas.openxmlformats.org/officeDocument/2006/relationships/image" Target="../media/image57.png"/><Relationship Id="rId19" Type="http://schemas.openxmlformats.org/officeDocument/2006/relationships/image" Target="../media/image66.sv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 Id="rId22"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emf"/><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71.png"/><Relationship Id="rId16" Type="http://schemas.openxmlformats.org/officeDocument/2006/relationships/image" Target="../media/image85.png"/><Relationship Id="rId1" Type="http://schemas.openxmlformats.org/officeDocument/2006/relationships/slideLayout" Target="../slideLayouts/slideLayout59.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1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4" Type="http://schemas.openxmlformats.org/officeDocument/2006/relationships/image" Target="../media/image90.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9.png"/><Relationship Id="rId3" Type="http://schemas.openxmlformats.org/officeDocument/2006/relationships/notesSlide" Target="../notesSlides/notesSlide11.xml"/><Relationship Id="rId7" Type="http://schemas.openxmlformats.org/officeDocument/2006/relationships/image" Target="../media/image94.svg"/><Relationship Id="rId12"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92.sv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 Id="rId14" Type="http://schemas.openxmlformats.org/officeDocument/2006/relationships/image" Target="../media/image100.svg"/></Relationships>
</file>

<file path=ppt/slides/_rels/slide1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2.jpeg"/><Relationship Id="rId5" Type="http://schemas.openxmlformats.org/officeDocument/2006/relationships/image" Target="../media/image22.jpe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0.png"/><Relationship Id="rId3" Type="http://schemas.openxmlformats.org/officeDocument/2006/relationships/notesSlide" Target="../notesSlides/notesSlide13.xml"/><Relationship Id="rId21" Type="http://schemas.openxmlformats.org/officeDocument/2006/relationships/image" Target="../media/image123.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9.png"/><Relationship Id="rId2" Type="http://schemas.openxmlformats.org/officeDocument/2006/relationships/slideLayout" Target="../slideLayouts/slideLayout60.xml"/><Relationship Id="rId16" Type="http://schemas.openxmlformats.org/officeDocument/2006/relationships/image" Target="../media/image118.png"/><Relationship Id="rId20" Type="http://schemas.openxmlformats.org/officeDocument/2006/relationships/image" Target="../media/image122.png"/><Relationship Id="rId1" Type="http://schemas.openxmlformats.org/officeDocument/2006/relationships/tags" Target="../tags/tag3.xml"/><Relationship Id="rId6" Type="http://schemas.openxmlformats.org/officeDocument/2006/relationships/image" Target="../media/image108.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107.png"/><Relationship Id="rId15" Type="http://schemas.openxmlformats.org/officeDocument/2006/relationships/image" Target="../media/image117.png"/><Relationship Id="rId23" Type="http://schemas.openxmlformats.org/officeDocument/2006/relationships/image" Target="../media/image125.png"/><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hyperlink" Target="https://www.apprenticeship.gov/sites/default/files/IndFS-RAIndustryInterm-072023-508a.pdf" TargetMode="External"/><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png"/></Relationships>
</file>

<file path=ppt/slides/_rels/slide25.xml.rels><?xml version="1.0" encoding="UTF-8" standalone="yes"?>
<Relationships xmlns="http://schemas.openxmlformats.org/package/2006/relationships"><Relationship Id="rId3" Type="http://schemas.openxmlformats.org/officeDocument/2006/relationships/hyperlink" Target="https://www.apprenticeship.gov/youth-apprenticeship-week" TargetMode="External"/><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image" Target="../media/image128.png"/><Relationship Id="rId4" Type="http://schemas.openxmlformats.org/officeDocument/2006/relationships/image" Target="../media/image1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nam02.safelinks.protection.outlook.com/?url=https%3A%2F%2Fsafalpartners.jotform.com%2Fform%2F221015771142040&amp;data=05%7C02%7CJoseph.Hanna%40safalpartners.com%7C1a02cded6db74146002a08dc70f0d78c%7Ce1f1c3372599475395d84853fb4b179c%7C1%7C0%7C638509426907792122%7CUnknown%7CTWFpbGZsb3d8eyJWIjoiMC4wLjAwMDAiLCJQIjoiV2luMzIiLCJBTiI6Ik1haWwiLCJXVCI6Mn0%3D%7C0%7C%7C%7C&amp;sdata=DLuosp1z7ZTb2RDtBMeM4mGqR3E5Aiw86v%2BN%2FguEqaw%3D&amp;reserved=0" TargetMode="Externa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dolcoe.safalapps.com/" TargetMode="External"/><Relationship Id="rId5" Type="http://schemas.openxmlformats.org/officeDocument/2006/relationships/hyperlink" Target="https://dolcoe.safalapps.com/resources/resourcesandtools" TargetMode="Externa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662361" y="1684337"/>
            <a:ext cx="10872413" cy="1489897"/>
          </a:xfrm>
        </p:spPr>
        <p:txBody>
          <a:bodyPr>
            <a:normAutofit/>
          </a:bodyPr>
          <a:lstStyle/>
          <a:p>
            <a:r>
              <a:rPr lang="en-US" b="1" dirty="0">
                <a:effectLst/>
              </a:rPr>
              <a:t>Apprenticeship 101: What Is It and Why Should You Be Selling It?</a:t>
            </a:r>
            <a:endParaRPr lang="en-US" sz="1800" dirty="0">
              <a:latin typeface="Montserrat"/>
            </a:endParaRP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a:lstStyle/>
          <a:p>
            <a:pPr algn="ctr"/>
            <a:r>
              <a:rPr lang="en-US"/>
              <a:t>April 25, 2024</a:t>
            </a:r>
          </a:p>
        </p:txBody>
      </p:sp>
    </p:spTree>
    <p:extLst>
      <p:ext uri="{BB962C8B-B14F-4D97-AF65-F5344CB8AC3E}">
        <p14:creationId xmlns:p14="http://schemas.microsoft.com/office/powerpoint/2010/main" val="2428423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397120"/>
            <a:ext cx="10515600" cy="1325563"/>
          </a:xfrm>
        </p:spPr>
        <p:txBody>
          <a:bodyPr>
            <a:normAutofit/>
          </a:bodyPr>
          <a:lstStyle/>
          <a:p>
            <a:r>
              <a:rPr lang="en-US" dirty="0">
                <a:solidFill>
                  <a:schemeClr val="bg1"/>
                </a:solidFill>
                <a:latin typeface="Montserrat"/>
              </a:rPr>
              <a:t>Apprenticeship Stakeholders</a:t>
            </a:r>
          </a:p>
        </p:txBody>
      </p:sp>
      <p:sp>
        <p:nvSpPr>
          <p:cNvPr id="42" name="pole tekstowe 13" descr="Sponsor&#10;">
            <a:extLst>
              <a:ext uri="{FF2B5EF4-FFF2-40B4-BE49-F238E27FC236}">
                <a16:creationId xmlns:a16="http://schemas.microsoft.com/office/drawing/2014/main" id="{5CCE895B-0B18-CC98-1D96-DB4D7FDCF51D}"/>
              </a:ext>
            </a:extLst>
          </p:cNvPr>
          <p:cNvSpPr txBox="1"/>
          <p:nvPr/>
        </p:nvSpPr>
        <p:spPr>
          <a:xfrm>
            <a:off x="1053440" y="3936055"/>
            <a:ext cx="1842411" cy="369332"/>
          </a:xfrm>
          <a:prstGeom prst="rect">
            <a:avLst/>
          </a:prstGeom>
          <a:noFill/>
        </p:spPr>
        <p:txBody>
          <a:bodyPr wrap="square" rtlCol="0">
            <a:spAutoFit/>
          </a:bodyPr>
          <a:lstStyle/>
          <a:p>
            <a:pPr algn="ctr"/>
            <a:r>
              <a:rPr lang="en-US" b="1" dirty="0">
                <a:latin typeface="Franklin Gothic Medium" panose="020B0603020102020204" pitchFamily="34" charset="0"/>
              </a:rPr>
              <a:t>Sponsor</a:t>
            </a:r>
            <a:endParaRPr lang="pl-PL" b="1" dirty="0">
              <a:solidFill>
                <a:schemeClr val="accent1"/>
              </a:solidFill>
              <a:latin typeface="Franklin Gothic Medium" panose="020B0603020102020204" pitchFamily="34" charset="0"/>
            </a:endParaRPr>
          </a:p>
        </p:txBody>
      </p:sp>
      <p:sp>
        <p:nvSpPr>
          <p:cNvPr id="43" name="pole tekstowe 13" descr="An organization that agrees to operate an apprenticeship program and in whose name the program is registered.&#10;">
            <a:extLst>
              <a:ext uri="{FF2B5EF4-FFF2-40B4-BE49-F238E27FC236}">
                <a16:creationId xmlns:a16="http://schemas.microsoft.com/office/drawing/2014/main" id="{665217CC-CA62-172D-5E0B-4617D1633E58}"/>
              </a:ext>
            </a:extLst>
          </p:cNvPr>
          <p:cNvSpPr txBox="1"/>
          <p:nvPr/>
        </p:nvSpPr>
        <p:spPr>
          <a:xfrm>
            <a:off x="691506" y="4315544"/>
            <a:ext cx="2566278" cy="954107"/>
          </a:xfrm>
          <a:prstGeom prst="rect">
            <a:avLst/>
          </a:prstGeom>
          <a:noFill/>
        </p:spPr>
        <p:txBody>
          <a:bodyPr wrap="square" rtlCol="0">
            <a:spAutoFit/>
          </a:bodyPr>
          <a:lstStyle/>
          <a:p>
            <a:pPr algn="ctr"/>
            <a:r>
              <a:rPr lang="en-US" sz="1400" dirty="0">
                <a:latin typeface="Franklin Gothic Book" panose="020B0503020102020204" pitchFamily="34" charset="0"/>
              </a:rPr>
              <a:t>An organization that agrees to operate an apprenticeship program and in whose name the program is registered.</a:t>
            </a:r>
            <a:endParaRPr lang="pl-PL" sz="1400" dirty="0">
              <a:solidFill>
                <a:schemeClr val="accent1"/>
              </a:solidFill>
              <a:latin typeface="Franklin Gothic Book" panose="020B0503020102020204" pitchFamily="34" charset="0"/>
            </a:endParaRPr>
          </a:p>
        </p:txBody>
      </p:sp>
      <p:sp>
        <p:nvSpPr>
          <p:cNvPr id="16" name="pole tekstowe 13" descr="RI Provider&#10;">
            <a:extLst>
              <a:ext uri="{FF2B5EF4-FFF2-40B4-BE49-F238E27FC236}">
                <a16:creationId xmlns:a16="http://schemas.microsoft.com/office/drawing/2014/main" id="{842FF195-6F8E-B13B-DE04-2C6E4D8D366C}"/>
              </a:ext>
            </a:extLst>
          </p:cNvPr>
          <p:cNvSpPr txBox="1"/>
          <p:nvPr userDrawn="1"/>
        </p:nvSpPr>
        <p:spPr>
          <a:xfrm>
            <a:off x="3596444" y="3936055"/>
            <a:ext cx="2566278" cy="369332"/>
          </a:xfrm>
          <a:prstGeom prst="rect">
            <a:avLst/>
          </a:prstGeom>
          <a:noFill/>
        </p:spPr>
        <p:txBody>
          <a:bodyPr wrap="square" rtlCol="0">
            <a:spAutoFit/>
          </a:bodyPr>
          <a:lstStyle/>
          <a:p>
            <a:pPr algn="ctr"/>
            <a:r>
              <a:rPr lang="en-US" b="1" dirty="0">
                <a:latin typeface="Franklin Gothic Medium" panose="020B0603020102020204" pitchFamily="34" charset="0"/>
              </a:rPr>
              <a:t>RI Provider</a:t>
            </a:r>
            <a:endParaRPr lang="pl-PL" b="1" dirty="0">
              <a:solidFill>
                <a:schemeClr val="accent1"/>
              </a:solidFill>
              <a:latin typeface="Franklin Gothic Medium" panose="020B0603020102020204" pitchFamily="34" charset="0"/>
            </a:endParaRPr>
          </a:p>
        </p:txBody>
      </p:sp>
      <p:sp>
        <p:nvSpPr>
          <p:cNvPr id="17" name="pole tekstowe 13" descr=" Entity that provides instruction to apprentices in the designated occupation’s core knowledge, skills, and abilities.&#10;">
            <a:extLst>
              <a:ext uri="{FF2B5EF4-FFF2-40B4-BE49-F238E27FC236}">
                <a16:creationId xmlns:a16="http://schemas.microsoft.com/office/drawing/2014/main" id="{E02B4B32-5441-CDE8-F50D-67D7DA39316D}"/>
              </a:ext>
            </a:extLst>
          </p:cNvPr>
          <p:cNvSpPr txBox="1"/>
          <p:nvPr userDrawn="1"/>
        </p:nvSpPr>
        <p:spPr>
          <a:xfrm>
            <a:off x="3510759" y="4315544"/>
            <a:ext cx="2737648" cy="954107"/>
          </a:xfrm>
          <a:prstGeom prst="rect">
            <a:avLst/>
          </a:prstGeom>
          <a:noFill/>
        </p:spPr>
        <p:txBody>
          <a:bodyPr wrap="square" rtlCol="0">
            <a:spAutoFit/>
          </a:bodyPr>
          <a:lstStyle/>
          <a:p>
            <a:pPr algn="ctr"/>
            <a:r>
              <a:rPr lang="en-US" sz="1400" dirty="0">
                <a:latin typeface="Montserrat" panose="00000500000000000000" pitchFamily="2" charset="0"/>
              </a:rPr>
              <a:t> </a:t>
            </a:r>
            <a:r>
              <a:rPr lang="en-US" sz="1400" dirty="0">
                <a:latin typeface="Franklin Gothic Book" panose="020B0503020102020204" pitchFamily="34" charset="0"/>
              </a:rPr>
              <a:t>Entity that provides instruction to apprentices in the designated occupation’s core knowledge, skills, and abilities.</a:t>
            </a:r>
            <a:endParaRPr lang="pl-PL" sz="1400" dirty="0">
              <a:solidFill>
                <a:schemeClr val="accent1"/>
              </a:solidFill>
              <a:latin typeface="Franklin Gothic Book" panose="020B0503020102020204" pitchFamily="34" charset="0"/>
            </a:endParaRPr>
          </a:p>
        </p:txBody>
      </p:sp>
      <p:sp>
        <p:nvSpPr>
          <p:cNvPr id="29" name="pole tekstowe 13" descr="Employer&#10;">
            <a:extLst>
              <a:ext uri="{FF2B5EF4-FFF2-40B4-BE49-F238E27FC236}">
                <a16:creationId xmlns:a16="http://schemas.microsoft.com/office/drawing/2014/main" id="{5B9E675D-175E-C843-3727-A6BD4EA7FB82}"/>
              </a:ext>
            </a:extLst>
          </p:cNvPr>
          <p:cNvSpPr txBox="1"/>
          <p:nvPr userDrawn="1"/>
        </p:nvSpPr>
        <p:spPr>
          <a:xfrm>
            <a:off x="6979160" y="3936055"/>
            <a:ext cx="1474908" cy="369332"/>
          </a:xfrm>
          <a:prstGeom prst="rect">
            <a:avLst/>
          </a:prstGeom>
          <a:noFill/>
        </p:spPr>
        <p:txBody>
          <a:bodyPr wrap="square" rtlCol="0">
            <a:spAutoFit/>
          </a:bodyPr>
          <a:lstStyle/>
          <a:p>
            <a:pPr algn="ctr"/>
            <a:r>
              <a:rPr lang="en-US" b="1" dirty="0">
                <a:latin typeface="Franklin Gothic Medium" panose="020B0603020102020204" pitchFamily="34" charset="0"/>
              </a:rPr>
              <a:t>Employer</a:t>
            </a:r>
            <a:endParaRPr lang="pl-PL" b="1" dirty="0">
              <a:solidFill>
                <a:schemeClr val="accent1"/>
              </a:solidFill>
              <a:latin typeface="Franklin Gothic Medium" panose="020B0603020102020204" pitchFamily="34" charset="0"/>
            </a:endParaRPr>
          </a:p>
        </p:txBody>
      </p:sp>
      <p:sp>
        <p:nvSpPr>
          <p:cNvPr id="30" name="pole tekstowe 13" descr=" Hires and provides paid on-the-job learning (OJL) for apprentices under&#10;supervision of a designated mentor who is a skilled professional in &#10;that occupation">
            <a:extLst>
              <a:ext uri="{FF2B5EF4-FFF2-40B4-BE49-F238E27FC236}">
                <a16:creationId xmlns:a16="http://schemas.microsoft.com/office/drawing/2014/main" id="{883DA908-4764-B673-82B4-3166992C7512}"/>
              </a:ext>
            </a:extLst>
          </p:cNvPr>
          <p:cNvSpPr txBox="1"/>
          <p:nvPr userDrawn="1"/>
        </p:nvSpPr>
        <p:spPr>
          <a:xfrm>
            <a:off x="6501382" y="4315544"/>
            <a:ext cx="2470139" cy="1600438"/>
          </a:xfrm>
          <a:prstGeom prst="rect">
            <a:avLst/>
          </a:prstGeom>
          <a:noFill/>
        </p:spPr>
        <p:txBody>
          <a:bodyPr wrap="square" rtlCol="0">
            <a:spAutoFit/>
          </a:bodyPr>
          <a:lstStyle/>
          <a:p>
            <a:pPr algn="ctr"/>
            <a:r>
              <a:rPr lang="en-US" sz="1400" dirty="0">
                <a:latin typeface="Montserrat" panose="00000500000000000000" pitchFamily="2" charset="0"/>
              </a:rPr>
              <a:t> </a:t>
            </a:r>
            <a:r>
              <a:rPr lang="en-US" sz="1400" dirty="0">
                <a:latin typeface="Franklin Gothic Book" panose="020B0503020102020204" pitchFamily="34" charset="0"/>
              </a:rPr>
              <a:t>Hires and provides paid on-the-job learning (OJL) for apprentices under</a:t>
            </a:r>
          </a:p>
          <a:p>
            <a:pPr algn="ctr"/>
            <a:r>
              <a:rPr lang="en-US" sz="1400" dirty="0">
                <a:latin typeface="Franklin Gothic Book" panose="020B0503020102020204" pitchFamily="34" charset="0"/>
              </a:rPr>
              <a:t>supervision of a designated mentor who is a skilled professional in </a:t>
            </a:r>
          </a:p>
          <a:p>
            <a:pPr algn="ctr"/>
            <a:r>
              <a:rPr lang="en-US" sz="1400" dirty="0">
                <a:latin typeface="Franklin Gothic Book" panose="020B0503020102020204" pitchFamily="34" charset="0"/>
              </a:rPr>
              <a:t>that occupation.</a:t>
            </a:r>
            <a:endParaRPr lang="pl-PL" sz="1400" dirty="0">
              <a:solidFill>
                <a:schemeClr val="accent1"/>
              </a:solidFill>
              <a:latin typeface="Franklin Gothic Book" panose="020B0503020102020204" pitchFamily="34" charset="0"/>
            </a:endParaRPr>
          </a:p>
        </p:txBody>
      </p:sp>
      <p:sp>
        <p:nvSpPr>
          <p:cNvPr id="55" name="pole tekstowe 13" descr="Partner&#10;">
            <a:extLst>
              <a:ext uri="{FF2B5EF4-FFF2-40B4-BE49-F238E27FC236}">
                <a16:creationId xmlns:a16="http://schemas.microsoft.com/office/drawing/2014/main" id="{B4F355F4-2C6C-ED4A-1FF7-275D370467E8}"/>
              </a:ext>
            </a:extLst>
          </p:cNvPr>
          <p:cNvSpPr txBox="1"/>
          <p:nvPr userDrawn="1"/>
        </p:nvSpPr>
        <p:spPr>
          <a:xfrm>
            <a:off x="9428615" y="3936055"/>
            <a:ext cx="1877287" cy="369332"/>
          </a:xfrm>
          <a:prstGeom prst="rect">
            <a:avLst/>
          </a:prstGeom>
          <a:noFill/>
        </p:spPr>
        <p:txBody>
          <a:bodyPr wrap="square" rtlCol="0">
            <a:spAutoFit/>
          </a:bodyPr>
          <a:lstStyle/>
          <a:p>
            <a:pPr algn="ctr"/>
            <a:r>
              <a:rPr lang="en-US" b="1" dirty="0">
                <a:latin typeface="Franklin Gothic Medium" panose="020B0603020102020204" pitchFamily="34" charset="0"/>
              </a:rPr>
              <a:t>Partner</a:t>
            </a:r>
            <a:endParaRPr lang="pl-PL" b="1" dirty="0">
              <a:solidFill>
                <a:schemeClr val="accent1"/>
              </a:solidFill>
              <a:latin typeface="Franklin Gothic Medium" panose="020B0603020102020204" pitchFamily="34" charset="0"/>
            </a:endParaRPr>
          </a:p>
        </p:txBody>
      </p:sp>
      <p:sp>
        <p:nvSpPr>
          <p:cNvPr id="57" name="pole tekstowe 13" descr="Organizations&#10;committed to assisting RA programs. They can play one or more roles. &#10;">
            <a:extLst>
              <a:ext uri="{FF2B5EF4-FFF2-40B4-BE49-F238E27FC236}">
                <a16:creationId xmlns:a16="http://schemas.microsoft.com/office/drawing/2014/main" id="{E3DD80FF-9239-53B7-7944-9C9EF30E35ED}"/>
              </a:ext>
            </a:extLst>
          </p:cNvPr>
          <p:cNvSpPr txBox="1"/>
          <p:nvPr userDrawn="1"/>
        </p:nvSpPr>
        <p:spPr>
          <a:xfrm>
            <a:off x="9224496" y="4315544"/>
            <a:ext cx="2285523" cy="954107"/>
          </a:xfrm>
          <a:prstGeom prst="rect">
            <a:avLst/>
          </a:prstGeom>
          <a:noFill/>
        </p:spPr>
        <p:txBody>
          <a:bodyPr wrap="square" rtlCol="0">
            <a:spAutoFit/>
          </a:bodyPr>
          <a:lstStyle/>
          <a:p>
            <a:pPr algn="ctr"/>
            <a:r>
              <a:rPr lang="en-US" sz="1400" dirty="0">
                <a:latin typeface="Franklin Gothic Book" panose="020B0503020102020204" pitchFamily="34" charset="0"/>
              </a:rPr>
              <a:t> Organizations</a:t>
            </a:r>
          </a:p>
          <a:p>
            <a:pPr algn="ctr"/>
            <a:r>
              <a:rPr lang="en-US" sz="1400" dirty="0">
                <a:latin typeface="Franklin Gothic Book" panose="020B0503020102020204" pitchFamily="34" charset="0"/>
              </a:rPr>
              <a:t>committed to assisting RA programs. They can play one or more roles</a:t>
            </a:r>
            <a:r>
              <a:rPr lang="en-US" sz="1400" dirty="0">
                <a:latin typeface="Montserrat" panose="00000500000000000000" pitchFamily="2" charset="0"/>
              </a:rPr>
              <a:t>. </a:t>
            </a:r>
            <a:endParaRPr lang="pl-PL" sz="1400" dirty="0">
              <a:solidFill>
                <a:schemeClr val="accent1"/>
              </a:solidFill>
              <a:latin typeface="Montserrat" panose="00000500000000000000" pitchFamily="2" charset="0"/>
            </a:endParaRPr>
          </a:p>
        </p:txBody>
      </p:sp>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Łącznik prosty 26">
            <a:extLst>
              <a:ext uri="{FF2B5EF4-FFF2-40B4-BE49-F238E27FC236}">
                <a16:creationId xmlns:a16="http://schemas.microsoft.com/office/drawing/2014/main" id="{AA7B5D6F-54DE-2FF0-FBB1-A3AA47AD4EF2}"/>
              </a:ext>
              <a:ext uri="{C183D7F6-B498-43B3-948B-1728B52AA6E4}">
                <adec:decorative xmlns:adec="http://schemas.microsoft.com/office/drawing/2017/decorative" val="1"/>
              </a:ext>
            </a:extLst>
          </p:cNvPr>
          <p:cNvCxnSpPr>
            <a:cxnSpLocks/>
          </p:cNvCxnSpPr>
          <p:nvPr/>
        </p:nvCxnSpPr>
        <p:spPr>
          <a:xfrm flipH="1">
            <a:off x="3383115"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3" name="Łącznik prosty 26">
            <a:extLst>
              <a:ext uri="{FF2B5EF4-FFF2-40B4-BE49-F238E27FC236}">
                <a16:creationId xmlns:a16="http://schemas.microsoft.com/office/drawing/2014/main" id="{CEFEABE0-1C56-FFCC-B3D6-EE91CCC511DD}"/>
              </a:ext>
              <a:ext uri="{C183D7F6-B498-43B3-948B-1728B52AA6E4}">
                <adec:decorative xmlns:adec="http://schemas.microsoft.com/office/drawing/2017/decorative" val="1"/>
              </a:ext>
            </a:extLst>
          </p:cNvPr>
          <p:cNvCxnSpPr>
            <a:cxnSpLocks/>
          </p:cNvCxnSpPr>
          <p:nvPr/>
        </p:nvCxnSpPr>
        <p:spPr>
          <a:xfrm flipH="1">
            <a:off x="6373738"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4" name="Łącznik prosty 26">
            <a:extLst>
              <a:ext uri="{FF2B5EF4-FFF2-40B4-BE49-F238E27FC236}">
                <a16:creationId xmlns:a16="http://schemas.microsoft.com/office/drawing/2014/main" id="{9E203D0F-A1F7-0534-8501-C9C3496AD391}"/>
              </a:ext>
              <a:ext uri="{C183D7F6-B498-43B3-948B-1728B52AA6E4}">
                <adec:decorative xmlns:adec="http://schemas.microsoft.com/office/drawing/2017/decorative" val="1"/>
              </a:ext>
            </a:extLst>
          </p:cNvPr>
          <p:cNvCxnSpPr>
            <a:cxnSpLocks/>
          </p:cNvCxnSpPr>
          <p:nvPr/>
        </p:nvCxnSpPr>
        <p:spPr>
          <a:xfrm flipH="1">
            <a:off x="9096852"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DCE1B72-1D8E-0411-3E20-F611E27EFC04}"/>
              </a:ext>
              <a:ext uri="{C183D7F6-B498-43B3-948B-1728B52AA6E4}">
                <adec:decorative xmlns:adec="http://schemas.microsoft.com/office/drawing/2017/decorative" val="1"/>
              </a:ext>
            </a:extLst>
          </p:cNvPr>
          <p:cNvGrpSpPr/>
          <p:nvPr/>
        </p:nvGrpSpPr>
        <p:grpSpPr>
          <a:xfrm>
            <a:off x="4193783" y="2320581"/>
            <a:ext cx="1371600" cy="1371600"/>
            <a:chOff x="4084230" y="2320581"/>
            <a:chExt cx="1371600" cy="1371600"/>
          </a:xfrm>
        </p:grpSpPr>
        <p:sp>
          <p:nvSpPr>
            <p:cNvPr id="19" name="AutoShape 23">
              <a:extLst>
                <a:ext uri="{FF2B5EF4-FFF2-40B4-BE49-F238E27FC236}">
                  <a16:creationId xmlns:a16="http://schemas.microsoft.com/office/drawing/2014/main" id="{6C689264-1662-B252-6EEE-B76D8D6B7266}"/>
                </a:ext>
              </a:extLst>
            </p:cNvPr>
            <p:cNvSpPr>
              <a:spLocks noChangeAspect="1" noChangeArrowheads="1" noTextEdit="1"/>
            </p:cNvSpPr>
            <p:nvPr userDrawn="1"/>
          </p:nvSpPr>
          <p:spPr bwMode="auto">
            <a:xfrm>
              <a:off x="4432532" y="269246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20" name="Grupa 65">
              <a:extLst>
                <a:ext uri="{FF2B5EF4-FFF2-40B4-BE49-F238E27FC236}">
                  <a16:creationId xmlns:a16="http://schemas.microsoft.com/office/drawing/2014/main" id="{48AC3427-FFAD-1237-58B3-03F7AAD0928C}"/>
                </a:ext>
              </a:extLst>
            </p:cNvPr>
            <p:cNvGrpSpPr/>
            <p:nvPr userDrawn="1"/>
          </p:nvGrpSpPr>
          <p:grpSpPr>
            <a:xfrm>
              <a:off x="4432532" y="2692463"/>
              <a:ext cx="541337" cy="412750"/>
              <a:chOff x="906463" y="3402013"/>
              <a:chExt cx="541337" cy="412750"/>
            </a:xfrm>
          </p:grpSpPr>
          <p:sp>
            <p:nvSpPr>
              <p:cNvPr id="23" name="Freeform 25">
                <a:extLst>
                  <a:ext uri="{FF2B5EF4-FFF2-40B4-BE49-F238E27FC236}">
                    <a16:creationId xmlns:a16="http://schemas.microsoft.com/office/drawing/2014/main" id="{AFE8800F-3606-4C3C-D74C-3081B8CD9D8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4" name="Freeform 26">
                <a:extLst>
                  <a:ext uri="{FF2B5EF4-FFF2-40B4-BE49-F238E27FC236}">
                    <a16:creationId xmlns:a16="http://schemas.microsoft.com/office/drawing/2014/main" id="{0009A472-688A-FD9D-CE7D-761C65CA57C5}"/>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5" name="Freeform 27">
                <a:extLst>
                  <a:ext uri="{FF2B5EF4-FFF2-40B4-BE49-F238E27FC236}">
                    <a16:creationId xmlns:a16="http://schemas.microsoft.com/office/drawing/2014/main" id="{5B0CC119-DF6D-EF6D-E82A-0325166D9A16}"/>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6" name="Freeform 28">
                <a:extLst>
                  <a:ext uri="{FF2B5EF4-FFF2-40B4-BE49-F238E27FC236}">
                    <a16:creationId xmlns:a16="http://schemas.microsoft.com/office/drawing/2014/main" id="{993088E0-4A68-BEB4-03FD-768AD2CCEAC0}"/>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7" name="Freeform 29">
                <a:extLst>
                  <a:ext uri="{FF2B5EF4-FFF2-40B4-BE49-F238E27FC236}">
                    <a16:creationId xmlns:a16="http://schemas.microsoft.com/office/drawing/2014/main" id="{9EC842EA-C13F-C0C4-A7A5-FD6AF816645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21" name="Oval 20">
              <a:extLst>
                <a:ext uri="{FF2B5EF4-FFF2-40B4-BE49-F238E27FC236}">
                  <a16:creationId xmlns:a16="http://schemas.microsoft.com/office/drawing/2014/main" id="{FCC42DBF-457A-6F72-C64C-56219AF129CA}"/>
                </a:ext>
              </a:extLst>
            </p:cNvPr>
            <p:cNvSpPr/>
            <p:nvPr userDrawn="1"/>
          </p:nvSpPr>
          <p:spPr>
            <a:xfrm>
              <a:off x="4084230" y="2320581"/>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22" name="Graphic 21" descr="Customer review with solid fill">
              <a:extLst>
                <a:ext uri="{FF2B5EF4-FFF2-40B4-BE49-F238E27FC236}">
                  <a16:creationId xmlns:a16="http://schemas.microsoft.com/office/drawing/2014/main" id="{31D6CE36-5BD8-EAAD-FB5D-48241B345F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12830" y="2535682"/>
              <a:ext cx="914400" cy="914400"/>
            </a:xfrm>
            <a:prstGeom prst="rect">
              <a:avLst/>
            </a:prstGeom>
          </p:spPr>
        </p:pic>
      </p:grpSp>
      <p:grpSp>
        <p:nvGrpSpPr>
          <p:cNvPr id="31" name="Group 30">
            <a:extLst>
              <a:ext uri="{FF2B5EF4-FFF2-40B4-BE49-F238E27FC236}">
                <a16:creationId xmlns:a16="http://schemas.microsoft.com/office/drawing/2014/main" id="{9B010BA7-7C74-C6EA-CA9E-65829C64262D}"/>
              </a:ext>
              <a:ext uri="{C183D7F6-B498-43B3-948B-1728B52AA6E4}">
                <adec:decorative xmlns:adec="http://schemas.microsoft.com/office/drawing/2017/decorative" val="1"/>
              </a:ext>
            </a:extLst>
          </p:cNvPr>
          <p:cNvGrpSpPr/>
          <p:nvPr/>
        </p:nvGrpSpPr>
        <p:grpSpPr>
          <a:xfrm>
            <a:off x="6958669" y="2307082"/>
            <a:ext cx="1371600" cy="1371600"/>
            <a:chOff x="6844895" y="2307082"/>
            <a:chExt cx="1371600" cy="1371600"/>
          </a:xfrm>
        </p:grpSpPr>
        <p:sp>
          <p:nvSpPr>
            <p:cNvPr id="32" name="AutoShape 23">
              <a:extLst>
                <a:ext uri="{FF2B5EF4-FFF2-40B4-BE49-F238E27FC236}">
                  <a16:creationId xmlns:a16="http://schemas.microsoft.com/office/drawing/2014/main" id="{B401F03D-4E9C-A626-CDA6-BDCA5A0E9E2A}"/>
                </a:ext>
              </a:extLst>
            </p:cNvPr>
            <p:cNvSpPr>
              <a:spLocks noChangeAspect="1" noChangeArrowheads="1" noTextEdit="1"/>
            </p:cNvSpPr>
            <p:nvPr userDrawn="1"/>
          </p:nvSpPr>
          <p:spPr bwMode="auto">
            <a:xfrm>
              <a:off x="7405168" y="265010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33" name="Grupa 65">
              <a:extLst>
                <a:ext uri="{FF2B5EF4-FFF2-40B4-BE49-F238E27FC236}">
                  <a16:creationId xmlns:a16="http://schemas.microsoft.com/office/drawing/2014/main" id="{932F7304-8353-898B-C175-18A322E86456}"/>
                </a:ext>
              </a:extLst>
            </p:cNvPr>
            <p:cNvGrpSpPr/>
            <p:nvPr userDrawn="1"/>
          </p:nvGrpSpPr>
          <p:grpSpPr>
            <a:xfrm>
              <a:off x="7405168" y="2650109"/>
              <a:ext cx="541337" cy="412750"/>
              <a:chOff x="906463" y="3402013"/>
              <a:chExt cx="541337" cy="412750"/>
            </a:xfrm>
          </p:grpSpPr>
          <p:sp>
            <p:nvSpPr>
              <p:cNvPr id="36" name="Freeform 25">
                <a:extLst>
                  <a:ext uri="{FF2B5EF4-FFF2-40B4-BE49-F238E27FC236}">
                    <a16:creationId xmlns:a16="http://schemas.microsoft.com/office/drawing/2014/main" id="{9C85A5A4-D579-34E5-57D5-7C9B8AB9A7D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7" name="Freeform 26">
                <a:extLst>
                  <a:ext uri="{FF2B5EF4-FFF2-40B4-BE49-F238E27FC236}">
                    <a16:creationId xmlns:a16="http://schemas.microsoft.com/office/drawing/2014/main" id="{DE0E9D51-F717-87DB-5DF9-FD8D996D7F1F}"/>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8" name="Freeform 27">
                <a:extLst>
                  <a:ext uri="{FF2B5EF4-FFF2-40B4-BE49-F238E27FC236}">
                    <a16:creationId xmlns:a16="http://schemas.microsoft.com/office/drawing/2014/main" id="{BE7150D5-711F-7316-35F0-F14237AC355E}"/>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9" name="Freeform 28">
                <a:extLst>
                  <a:ext uri="{FF2B5EF4-FFF2-40B4-BE49-F238E27FC236}">
                    <a16:creationId xmlns:a16="http://schemas.microsoft.com/office/drawing/2014/main" id="{46D075F8-DD04-042C-9FD2-882ADEC343C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40" name="Freeform 29">
                <a:extLst>
                  <a:ext uri="{FF2B5EF4-FFF2-40B4-BE49-F238E27FC236}">
                    <a16:creationId xmlns:a16="http://schemas.microsoft.com/office/drawing/2014/main" id="{62DE9CDB-A5B7-5DFF-7AC1-9D9BA5DD2073}"/>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34" name="Oval 33">
              <a:extLst>
                <a:ext uri="{FF2B5EF4-FFF2-40B4-BE49-F238E27FC236}">
                  <a16:creationId xmlns:a16="http://schemas.microsoft.com/office/drawing/2014/main" id="{21F502D7-AB4D-CE4A-0C1A-769404C6D261}"/>
                </a:ext>
              </a:extLst>
            </p:cNvPr>
            <p:cNvSpPr/>
            <p:nvPr userDrawn="1"/>
          </p:nvSpPr>
          <p:spPr>
            <a:xfrm>
              <a:off x="6844895" y="230708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35" name="Graphic 34" descr="Group brainstorm with solid fill">
              <a:extLst>
                <a:ext uri="{FF2B5EF4-FFF2-40B4-BE49-F238E27FC236}">
                  <a16:creationId xmlns:a16="http://schemas.microsoft.com/office/drawing/2014/main" id="{7BA45555-26AA-DFCE-3042-FFAED26F017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329" y="2444964"/>
              <a:ext cx="1073036" cy="1073036"/>
            </a:xfrm>
            <a:prstGeom prst="rect">
              <a:avLst/>
            </a:prstGeom>
          </p:spPr>
        </p:pic>
      </p:grpSp>
      <p:grpSp>
        <p:nvGrpSpPr>
          <p:cNvPr id="44" name="Group 43">
            <a:extLst>
              <a:ext uri="{FF2B5EF4-FFF2-40B4-BE49-F238E27FC236}">
                <a16:creationId xmlns:a16="http://schemas.microsoft.com/office/drawing/2014/main" id="{ADF7148E-1D80-ED4F-67D6-4ABAC3DF4832}"/>
              </a:ext>
              <a:ext uri="{C183D7F6-B498-43B3-948B-1728B52AA6E4}">
                <adec:decorative xmlns:adec="http://schemas.microsoft.com/office/drawing/2017/decorative" val="1"/>
              </a:ext>
            </a:extLst>
          </p:cNvPr>
          <p:cNvGrpSpPr/>
          <p:nvPr/>
        </p:nvGrpSpPr>
        <p:grpSpPr>
          <a:xfrm>
            <a:off x="1288845" y="2277052"/>
            <a:ext cx="1371600" cy="1371600"/>
            <a:chOff x="1326945" y="2277052"/>
            <a:chExt cx="1371600" cy="1371600"/>
          </a:xfrm>
        </p:grpSpPr>
        <p:sp>
          <p:nvSpPr>
            <p:cNvPr id="45" name="AutoShape 23">
              <a:extLst>
                <a:ext uri="{FF2B5EF4-FFF2-40B4-BE49-F238E27FC236}">
                  <a16:creationId xmlns:a16="http://schemas.microsoft.com/office/drawing/2014/main" id="{841649DF-1921-C9D8-4F3B-A09705A46034}"/>
                </a:ext>
              </a:extLst>
            </p:cNvPr>
            <p:cNvSpPr>
              <a:spLocks noChangeAspect="1" noChangeArrowheads="1" noTextEdit="1"/>
            </p:cNvSpPr>
            <p:nvPr userDrawn="1"/>
          </p:nvSpPr>
          <p:spPr bwMode="auto">
            <a:xfrm>
              <a:off x="1742077" y="2648934"/>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46" name="Grupa 65">
              <a:extLst>
                <a:ext uri="{FF2B5EF4-FFF2-40B4-BE49-F238E27FC236}">
                  <a16:creationId xmlns:a16="http://schemas.microsoft.com/office/drawing/2014/main" id="{D8B60393-BC09-A682-F377-58E09B5D2997}"/>
                </a:ext>
              </a:extLst>
            </p:cNvPr>
            <p:cNvGrpSpPr/>
            <p:nvPr userDrawn="1"/>
          </p:nvGrpSpPr>
          <p:grpSpPr>
            <a:xfrm>
              <a:off x="1742077" y="2648934"/>
              <a:ext cx="541337" cy="412750"/>
              <a:chOff x="906463" y="3402013"/>
              <a:chExt cx="541337" cy="412750"/>
            </a:xfrm>
          </p:grpSpPr>
          <p:sp>
            <p:nvSpPr>
              <p:cNvPr id="49" name="Freeform 25">
                <a:extLst>
                  <a:ext uri="{FF2B5EF4-FFF2-40B4-BE49-F238E27FC236}">
                    <a16:creationId xmlns:a16="http://schemas.microsoft.com/office/drawing/2014/main" id="{B7DCC6A6-10F0-687A-455A-F10F417F081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0" name="Freeform 26">
                <a:extLst>
                  <a:ext uri="{FF2B5EF4-FFF2-40B4-BE49-F238E27FC236}">
                    <a16:creationId xmlns:a16="http://schemas.microsoft.com/office/drawing/2014/main" id="{3AB72E2D-4D7D-5904-D2F9-8F89385B95CF}"/>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1" name="Freeform 27">
                <a:extLst>
                  <a:ext uri="{FF2B5EF4-FFF2-40B4-BE49-F238E27FC236}">
                    <a16:creationId xmlns:a16="http://schemas.microsoft.com/office/drawing/2014/main" id="{14617390-051E-847A-318E-E3D2F3A19AF6}"/>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2" name="Freeform 28">
                <a:extLst>
                  <a:ext uri="{FF2B5EF4-FFF2-40B4-BE49-F238E27FC236}">
                    <a16:creationId xmlns:a16="http://schemas.microsoft.com/office/drawing/2014/main" id="{4924EA15-8AE1-4577-9B78-D3F08CB0626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3" name="Freeform 29">
                <a:extLst>
                  <a:ext uri="{FF2B5EF4-FFF2-40B4-BE49-F238E27FC236}">
                    <a16:creationId xmlns:a16="http://schemas.microsoft.com/office/drawing/2014/main" id="{9BEAA313-5701-B923-7A93-E7975AFE725D}"/>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47" name="Oval 46">
              <a:extLst>
                <a:ext uri="{FF2B5EF4-FFF2-40B4-BE49-F238E27FC236}">
                  <a16:creationId xmlns:a16="http://schemas.microsoft.com/office/drawing/2014/main" id="{052BC0B8-3A6A-7151-9E7A-2A452C5734E2}"/>
                </a:ext>
              </a:extLst>
            </p:cNvPr>
            <p:cNvSpPr/>
            <p:nvPr userDrawn="1"/>
          </p:nvSpPr>
          <p:spPr>
            <a:xfrm>
              <a:off x="1326945" y="227705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48" name="Graphic 47" descr="Remote work with solid fill">
              <a:extLst>
                <a:ext uri="{FF2B5EF4-FFF2-40B4-BE49-F238E27FC236}">
                  <a16:creationId xmlns:a16="http://schemas.microsoft.com/office/drawing/2014/main" id="{1ADE72C7-59AC-434E-9F3D-8464FDFE2A1D}"/>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44917" y="2420143"/>
              <a:ext cx="1135656" cy="1135656"/>
            </a:xfrm>
            <a:prstGeom prst="rect">
              <a:avLst/>
            </a:prstGeom>
          </p:spPr>
        </p:pic>
      </p:grpSp>
      <p:grpSp>
        <p:nvGrpSpPr>
          <p:cNvPr id="56" name="Group 55">
            <a:extLst>
              <a:ext uri="{FF2B5EF4-FFF2-40B4-BE49-F238E27FC236}">
                <a16:creationId xmlns:a16="http://schemas.microsoft.com/office/drawing/2014/main" id="{3C9C8106-809F-84BC-DE9F-A499A97E9C9C}"/>
              </a:ext>
              <a:ext uri="{C183D7F6-B498-43B3-948B-1728B52AA6E4}">
                <adec:decorative xmlns:adec="http://schemas.microsoft.com/office/drawing/2017/decorative" val="1"/>
              </a:ext>
            </a:extLst>
          </p:cNvPr>
          <p:cNvGrpSpPr/>
          <p:nvPr/>
        </p:nvGrpSpPr>
        <p:grpSpPr>
          <a:xfrm>
            <a:off x="9627932" y="2313967"/>
            <a:ext cx="1371600" cy="1371600"/>
            <a:chOff x="9580307" y="2313967"/>
            <a:chExt cx="1371600" cy="1371600"/>
          </a:xfrm>
        </p:grpSpPr>
        <p:sp>
          <p:nvSpPr>
            <p:cNvPr id="58" name="AutoShape 23">
              <a:extLst>
                <a:ext uri="{FF2B5EF4-FFF2-40B4-BE49-F238E27FC236}">
                  <a16:creationId xmlns:a16="http://schemas.microsoft.com/office/drawing/2014/main" id="{10D83C9A-1D3E-85FB-2473-3EE8F0655025}"/>
                </a:ext>
              </a:extLst>
            </p:cNvPr>
            <p:cNvSpPr>
              <a:spLocks noChangeAspect="1" noChangeArrowheads="1" noTextEdit="1"/>
            </p:cNvSpPr>
            <p:nvPr userDrawn="1"/>
          </p:nvSpPr>
          <p:spPr bwMode="auto">
            <a:xfrm>
              <a:off x="10071580" y="268584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59" name="Grupa 65">
              <a:extLst>
                <a:ext uri="{FF2B5EF4-FFF2-40B4-BE49-F238E27FC236}">
                  <a16:creationId xmlns:a16="http://schemas.microsoft.com/office/drawing/2014/main" id="{4F05C648-7ECB-3134-4272-834F671A988A}"/>
                </a:ext>
              </a:extLst>
            </p:cNvPr>
            <p:cNvGrpSpPr/>
            <p:nvPr userDrawn="1"/>
          </p:nvGrpSpPr>
          <p:grpSpPr>
            <a:xfrm>
              <a:off x="10071580" y="2685849"/>
              <a:ext cx="541337" cy="412750"/>
              <a:chOff x="906463" y="3402013"/>
              <a:chExt cx="541337" cy="412750"/>
            </a:xfrm>
          </p:grpSpPr>
          <p:sp>
            <p:nvSpPr>
              <p:cNvPr id="62" name="Freeform 25">
                <a:extLst>
                  <a:ext uri="{FF2B5EF4-FFF2-40B4-BE49-F238E27FC236}">
                    <a16:creationId xmlns:a16="http://schemas.microsoft.com/office/drawing/2014/main" id="{E79570CF-9F87-CA21-134E-17A462AB696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3" name="Freeform 26">
                <a:extLst>
                  <a:ext uri="{FF2B5EF4-FFF2-40B4-BE49-F238E27FC236}">
                    <a16:creationId xmlns:a16="http://schemas.microsoft.com/office/drawing/2014/main" id="{E0736B03-1178-8508-F8FE-996CF7ADDA84}"/>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4" name="Freeform 27">
                <a:extLst>
                  <a:ext uri="{FF2B5EF4-FFF2-40B4-BE49-F238E27FC236}">
                    <a16:creationId xmlns:a16="http://schemas.microsoft.com/office/drawing/2014/main" id="{93476C61-164F-CFEA-6AD4-BD93A57C3BCC}"/>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5" name="Freeform 28">
                <a:extLst>
                  <a:ext uri="{FF2B5EF4-FFF2-40B4-BE49-F238E27FC236}">
                    <a16:creationId xmlns:a16="http://schemas.microsoft.com/office/drawing/2014/main" id="{DFDBB5D9-CB40-076D-13FC-1AE7A6FC42D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6" name="Freeform 29">
                <a:extLst>
                  <a:ext uri="{FF2B5EF4-FFF2-40B4-BE49-F238E27FC236}">
                    <a16:creationId xmlns:a16="http://schemas.microsoft.com/office/drawing/2014/main" id="{47A8FD44-4979-5E05-8EEC-C5B4AB52B2C6}"/>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60" name="Oval 59">
              <a:extLst>
                <a:ext uri="{FF2B5EF4-FFF2-40B4-BE49-F238E27FC236}">
                  <a16:creationId xmlns:a16="http://schemas.microsoft.com/office/drawing/2014/main" id="{2B9C88AA-5FFF-6371-9BE6-B34192B682D4}"/>
                </a:ext>
              </a:extLst>
            </p:cNvPr>
            <p:cNvSpPr/>
            <p:nvPr userDrawn="1"/>
          </p:nvSpPr>
          <p:spPr>
            <a:xfrm>
              <a:off x="9580307" y="2313967"/>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61" name="Graphic 60" descr="Connections with solid fill">
              <a:extLst>
                <a:ext uri="{FF2B5EF4-FFF2-40B4-BE49-F238E27FC236}">
                  <a16:creationId xmlns:a16="http://schemas.microsoft.com/office/drawing/2014/main" id="{C00D32DF-6180-4DA8-6D28-1127A777585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2282" y="2507401"/>
              <a:ext cx="1016996" cy="1016996"/>
            </a:xfrm>
            <a:prstGeom prst="rect">
              <a:avLst/>
            </a:prstGeom>
          </p:spPr>
        </p:pic>
      </p:gr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2219325" y="5952744"/>
            <a:ext cx="791336" cy="791336"/>
          </a:xfrm>
          <a:prstGeom prst="rect">
            <a:avLst/>
          </a:prstGeom>
        </p:spPr>
      </p:pic>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95262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E48C68-5E11-3508-FD7C-BD79BCC93D8B}"/>
              </a:ext>
            </a:extLst>
          </p:cNvPr>
          <p:cNvSpPr>
            <a:spLocks noGrp="1"/>
          </p:cNvSpPr>
          <p:nvPr>
            <p:ph type="title"/>
          </p:nvPr>
        </p:nvSpPr>
        <p:spPr>
          <a:xfrm>
            <a:off x="662533" y="658436"/>
            <a:ext cx="10515600" cy="725074"/>
          </a:xfrm>
        </p:spPr>
        <p:txBody>
          <a:bodyPr/>
          <a:lstStyle/>
          <a:p>
            <a:r>
              <a:rPr lang="en-US" b="1" dirty="0">
                <a:solidFill>
                  <a:schemeClr val="accent2"/>
                </a:solidFill>
              </a:rPr>
              <a:t>ABOUT</a:t>
            </a:r>
            <a:r>
              <a:rPr lang="en-US" dirty="0"/>
              <a:t> US</a:t>
            </a:r>
          </a:p>
        </p:txBody>
      </p:sp>
      <p:sp>
        <p:nvSpPr>
          <p:cNvPr id="30" name="Rectangle 29">
            <a:extLst>
              <a:ext uri="{FF2B5EF4-FFF2-40B4-BE49-F238E27FC236}">
                <a16:creationId xmlns:a16="http://schemas.microsoft.com/office/drawing/2014/main" id="{902C2DD2-B93B-ADAC-CA81-F9CEEE8E8ECE}"/>
              </a:ext>
              <a:ext uri="{C183D7F6-B498-43B3-948B-1728B52AA6E4}">
                <adec:decorative xmlns:adec="http://schemas.microsoft.com/office/drawing/2017/decorative" val="1"/>
              </a:ext>
            </a:extLst>
          </p:cNvPr>
          <p:cNvSpPr/>
          <p:nvPr/>
        </p:nvSpPr>
        <p:spPr>
          <a:xfrm>
            <a:off x="512064" y="1440615"/>
            <a:ext cx="11168607" cy="1574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33" eaLnBrk="0" fontAlgn="base" hangingPunct="0">
              <a:spcBef>
                <a:spcPct val="0"/>
              </a:spcBef>
              <a:spcAft>
                <a:spcPct val="0"/>
              </a:spcAft>
            </a:pPr>
            <a:endParaRPr lang="en-US" sz="1799">
              <a:solidFill>
                <a:srgbClr val="FFFFFF"/>
              </a:solidFill>
              <a:latin typeface="Arial" panose="020B0604020202020204"/>
            </a:endParaRPr>
          </a:p>
        </p:txBody>
      </p:sp>
      <p:sp>
        <p:nvSpPr>
          <p:cNvPr id="31" name="Content Placeholder 30">
            <a:extLst>
              <a:ext uri="{FF2B5EF4-FFF2-40B4-BE49-F238E27FC236}">
                <a16:creationId xmlns:a16="http://schemas.microsoft.com/office/drawing/2014/main" id="{AF00849D-6FEA-0AAC-7C50-81163A39E5A4}"/>
              </a:ext>
            </a:extLst>
          </p:cNvPr>
          <p:cNvSpPr>
            <a:spLocks noGrp="1"/>
          </p:cNvSpPr>
          <p:nvPr>
            <p:ph sz="half" idx="16"/>
          </p:nvPr>
        </p:nvSpPr>
        <p:spPr>
          <a:xfrm>
            <a:off x="556533" y="1797710"/>
            <a:ext cx="1922727" cy="727380"/>
          </a:xfrm>
        </p:spPr>
        <p:txBody>
          <a:bodyPr>
            <a:noAutofit/>
          </a:bodyPr>
          <a:lstStyle/>
          <a:p>
            <a:pPr marL="0" marR="0" lvl="0" indent="0" algn="ctr" defTabSz="913333" rtl="0" eaLnBrk="0" fontAlgn="base" latinLnBrk="0" hangingPunct="0">
              <a:lnSpc>
                <a:spcPct val="114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mn-cs"/>
              </a:rPr>
              <a:t>FY 2023 FAST FACTS </a:t>
            </a:r>
            <a:endPar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a:endParaRPr>
          </a:p>
          <a:p>
            <a:pPr>
              <a:lnSpc>
                <a:spcPct val="114000"/>
              </a:lnSpc>
              <a:spcBef>
                <a:spcPts val="600"/>
              </a:spcBef>
              <a:spcAft>
                <a:spcPts val="600"/>
              </a:spcAft>
            </a:pPr>
            <a:endParaRPr lang="en-US" sz="2000" dirty="0"/>
          </a:p>
        </p:txBody>
      </p:sp>
      <p:sp>
        <p:nvSpPr>
          <p:cNvPr id="25" name="Content Placeholder 24">
            <a:extLst>
              <a:ext uri="{FF2B5EF4-FFF2-40B4-BE49-F238E27FC236}">
                <a16:creationId xmlns:a16="http://schemas.microsoft.com/office/drawing/2014/main" id="{5C216BF6-ADB5-87D5-6BDF-A9E015CD727B}"/>
              </a:ext>
            </a:extLst>
          </p:cNvPr>
          <p:cNvSpPr>
            <a:spLocks noGrp="1"/>
          </p:cNvSpPr>
          <p:nvPr>
            <p:ph sz="half" idx="1"/>
          </p:nvPr>
        </p:nvSpPr>
        <p:spPr>
          <a:xfrm>
            <a:off x="2470410" y="1449487"/>
            <a:ext cx="1733526" cy="727380"/>
          </a:xfrm>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A5333"/>
                </a:solidFill>
                <a:effectLst/>
                <a:uLnTx/>
                <a:uFillTx/>
                <a:latin typeface="Arial" panose="020B0604020202020204"/>
                <a:ea typeface="+mn-ea"/>
                <a:cs typeface="+mn-cs"/>
              </a:rPr>
              <a:t>886K+</a:t>
            </a:r>
          </a:p>
        </p:txBody>
      </p:sp>
      <p:sp>
        <p:nvSpPr>
          <p:cNvPr id="32" name="Content Placeholder 31">
            <a:extLst>
              <a:ext uri="{FF2B5EF4-FFF2-40B4-BE49-F238E27FC236}">
                <a16:creationId xmlns:a16="http://schemas.microsoft.com/office/drawing/2014/main" id="{6F2B70FD-98AC-ED9A-AF8A-6724A3C85A5A}"/>
              </a:ext>
            </a:extLst>
          </p:cNvPr>
          <p:cNvSpPr>
            <a:spLocks noGrp="1"/>
          </p:cNvSpPr>
          <p:nvPr>
            <p:ph sz="half" idx="17"/>
          </p:nvPr>
        </p:nvSpPr>
        <p:spPr>
          <a:xfrm>
            <a:off x="2663348" y="2253418"/>
            <a:ext cx="1922727" cy="417319"/>
          </a:xfrm>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E5E5E"/>
                </a:solidFill>
                <a:effectLst/>
                <a:uLnTx/>
                <a:uFillTx/>
                <a:latin typeface="Arial" panose="020B0604020202020204" pitchFamily="34" charset="0"/>
                <a:ea typeface="+mn-ea"/>
                <a:cs typeface="Arial" panose="020B0604020202020204" pitchFamily="34" charset="0"/>
              </a:rPr>
              <a:t>Apprentices served</a:t>
            </a:r>
          </a:p>
        </p:txBody>
      </p:sp>
      <p:sp>
        <p:nvSpPr>
          <p:cNvPr id="33" name="Content Placeholder 32">
            <a:extLst>
              <a:ext uri="{FF2B5EF4-FFF2-40B4-BE49-F238E27FC236}">
                <a16:creationId xmlns:a16="http://schemas.microsoft.com/office/drawing/2014/main" id="{EC44312A-58C4-CACE-50C6-69D994A85225}"/>
              </a:ext>
            </a:extLst>
          </p:cNvPr>
          <p:cNvSpPr>
            <a:spLocks noGrp="1"/>
          </p:cNvSpPr>
          <p:nvPr>
            <p:ph sz="half" idx="18"/>
          </p:nvPr>
        </p:nvSpPr>
        <p:spPr>
          <a:xfrm>
            <a:off x="4336374" y="1437128"/>
            <a:ext cx="1619707" cy="727380"/>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A5333"/>
                </a:solidFill>
                <a:effectLst/>
                <a:uLnTx/>
                <a:uFillTx/>
                <a:latin typeface="Arial" panose="020B0604020202020204"/>
                <a:ea typeface="+mn-ea"/>
                <a:cs typeface="+mn-cs"/>
              </a:rPr>
              <a:t>25K+</a:t>
            </a:r>
          </a:p>
          <a:p>
            <a:endParaRPr lang="en-US" sz="3200" dirty="0"/>
          </a:p>
        </p:txBody>
      </p:sp>
      <p:sp>
        <p:nvSpPr>
          <p:cNvPr id="26" name="Content Placeholder 25">
            <a:extLst>
              <a:ext uri="{FF2B5EF4-FFF2-40B4-BE49-F238E27FC236}">
                <a16:creationId xmlns:a16="http://schemas.microsoft.com/office/drawing/2014/main" id="{A128D633-B5C8-C56E-0665-109275B35FFD}"/>
              </a:ext>
            </a:extLst>
          </p:cNvPr>
          <p:cNvSpPr>
            <a:spLocks noGrp="1"/>
          </p:cNvSpPr>
          <p:nvPr>
            <p:ph sz="half" idx="2"/>
          </p:nvPr>
        </p:nvSpPr>
        <p:spPr>
          <a:xfrm>
            <a:off x="4494683" y="2161400"/>
            <a:ext cx="2123886" cy="727380"/>
          </a:xfrm>
        </p:spPr>
        <p:txBody>
          <a:bodyPr>
            <a:noAutofit/>
          </a:bodyPr>
          <a:lstStyle/>
          <a:p>
            <a:pPr lvl="0" fontAlgn="base">
              <a:lnSpc>
                <a:spcPct val="100000"/>
              </a:lnSpc>
              <a:spcBef>
                <a:spcPct val="0"/>
              </a:spcBef>
              <a:spcAft>
                <a:spcPct val="0"/>
              </a:spcAft>
              <a:defRPr/>
            </a:pPr>
            <a:r>
              <a:rPr lang="en-US" sz="1600" b="1" dirty="0">
                <a:solidFill>
                  <a:srgbClr val="5E5E5E"/>
                </a:solidFill>
                <a:latin typeface="Arial" panose="020B0604020202020204" pitchFamily="34" charset="0"/>
                <a:cs typeface="Arial" panose="020B0604020202020204" pitchFamily="34" charset="0"/>
              </a:rPr>
              <a:t>Active apprenticeship programs</a:t>
            </a:r>
          </a:p>
        </p:txBody>
      </p:sp>
      <p:sp>
        <p:nvSpPr>
          <p:cNvPr id="35" name="Content Placeholder 34">
            <a:extLst>
              <a:ext uri="{FF2B5EF4-FFF2-40B4-BE49-F238E27FC236}">
                <a16:creationId xmlns:a16="http://schemas.microsoft.com/office/drawing/2014/main" id="{6AE45D1A-1714-1ED8-6797-8923EAE9451D}"/>
              </a:ext>
            </a:extLst>
          </p:cNvPr>
          <p:cNvSpPr>
            <a:spLocks noGrp="1"/>
          </p:cNvSpPr>
          <p:nvPr>
            <p:ph sz="half" idx="19"/>
          </p:nvPr>
        </p:nvSpPr>
        <p:spPr>
          <a:xfrm>
            <a:off x="6417219" y="1463778"/>
            <a:ext cx="1788498" cy="713417"/>
          </a:xfrm>
        </p:spPr>
        <p:txBody>
          <a:bodyPr>
            <a:normAutofit/>
          </a:bodyPr>
          <a:lstStyle/>
          <a:p>
            <a:pPr lvl="0" fontAlgn="base">
              <a:lnSpc>
                <a:spcPct val="100000"/>
              </a:lnSpc>
              <a:spcBef>
                <a:spcPct val="0"/>
              </a:spcBef>
              <a:spcAft>
                <a:spcPct val="0"/>
              </a:spcAft>
            </a:pPr>
            <a:r>
              <a:rPr lang="en-US" sz="3200" b="1" dirty="0">
                <a:solidFill>
                  <a:srgbClr val="FA5333"/>
                </a:solidFill>
                <a:latin typeface="Arial" panose="020B0604020202020204"/>
                <a:cs typeface="Arial"/>
              </a:rPr>
              <a:t>7,454</a:t>
            </a:r>
          </a:p>
          <a:p>
            <a:endParaRPr lang="en-US" sz="3200" dirty="0"/>
          </a:p>
        </p:txBody>
      </p:sp>
      <p:sp>
        <p:nvSpPr>
          <p:cNvPr id="38" name="Content Placeholder 37">
            <a:extLst>
              <a:ext uri="{FF2B5EF4-FFF2-40B4-BE49-F238E27FC236}">
                <a16:creationId xmlns:a16="http://schemas.microsoft.com/office/drawing/2014/main" id="{61BF7519-069D-6ACE-B4F8-8FC4EC45D560}"/>
              </a:ext>
            </a:extLst>
          </p:cNvPr>
          <p:cNvSpPr>
            <a:spLocks noGrp="1"/>
          </p:cNvSpPr>
          <p:nvPr>
            <p:ph sz="half" idx="22"/>
          </p:nvPr>
        </p:nvSpPr>
        <p:spPr>
          <a:xfrm>
            <a:off x="6444651" y="2143751"/>
            <a:ext cx="2178989" cy="727380"/>
          </a:xfrm>
        </p:spPr>
        <p:txBody>
          <a:bodyPr>
            <a:noAutofit/>
          </a:bodyPr>
          <a:lstStyle/>
          <a:p>
            <a:pPr lvl="0" fontAlgn="base">
              <a:lnSpc>
                <a:spcPct val="100000"/>
              </a:lnSpc>
              <a:spcBef>
                <a:spcPct val="0"/>
              </a:spcBef>
              <a:spcAft>
                <a:spcPct val="0"/>
              </a:spcAft>
            </a:pPr>
            <a:r>
              <a:rPr lang="en-US" sz="1600" b="1" dirty="0">
                <a:solidFill>
                  <a:srgbClr val="5E5E5E"/>
                </a:solidFill>
                <a:latin typeface="Arial"/>
                <a:cs typeface="Arial"/>
              </a:rPr>
              <a:t>New apprenticeship programs since 2021</a:t>
            </a:r>
            <a:endParaRPr lang="en-US" sz="1600" b="1" dirty="0">
              <a:solidFill>
                <a:srgbClr val="5E5E5E"/>
              </a:solidFill>
              <a:latin typeface="Arial" panose="020B0604020202020204" pitchFamily="34" charset="0"/>
              <a:cs typeface="Arial" panose="020B0604020202020204" pitchFamily="34" charset="0"/>
            </a:endParaRPr>
          </a:p>
          <a:p>
            <a:endParaRPr lang="en-US" sz="1600" dirty="0"/>
          </a:p>
        </p:txBody>
      </p:sp>
      <p:sp>
        <p:nvSpPr>
          <p:cNvPr id="37" name="Content Placeholder 36">
            <a:extLst>
              <a:ext uri="{FF2B5EF4-FFF2-40B4-BE49-F238E27FC236}">
                <a16:creationId xmlns:a16="http://schemas.microsoft.com/office/drawing/2014/main" id="{08EE9406-E71D-AA8D-CEFF-1D8CD57206FF}"/>
              </a:ext>
            </a:extLst>
          </p:cNvPr>
          <p:cNvSpPr>
            <a:spLocks noGrp="1"/>
          </p:cNvSpPr>
          <p:nvPr>
            <p:ph sz="half" idx="21"/>
          </p:nvPr>
        </p:nvSpPr>
        <p:spPr>
          <a:xfrm>
            <a:off x="8776855" y="1437128"/>
            <a:ext cx="1367555" cy="693838"/>
          </a:xfrm>
        </p:spPr>
        <p:txBody>
          <a:bodyPr>
            <a:noAutofit/>
          </a:bodyPr>
          <a:lstStyle/>
          <a:p>
            <a:pPr lvl="0" algn="ctr" fontAlgn="base">
              <a:lnSpc>
                <a:spcPct val="100000"/>
              </a:lnSpc>
              <a:spcBef>
                <a:spcPct val="0"/>
              </a:spcBef>
              <a:spcAft>
                <a:spcPct val="0"/>
              </a:spcAft>
            </a:pPr>
            <a:r>
              <a:rPr lang="en-US" sz="3200" b="1" dirty="0">
                <a:solidFill>
                  <a:srgbClr val="FA5333"/>
                </a:solidFill>
                <a:latin typeface="Arial" panose="020B0604020202020204"/>
              </a:rPr>
              <a:t>85%</a:t>
            </a:r>
            <a:endParaRPr lang="en-US" sz="3200" b="1" dirty="0">
              <a:solidFill>
                <a:srgbClr val="FA5333"/>
              </a:solidFill>
              <a:latin typeface="Arial" panose="020B0604020202020204"/>
              <a:cs typeface="Arial" panose="020B0604020202020204"/>
            </a:endParaRPr>
          </a:p>
        </p:txBody>
      </p:sp>
      <p:sp>
        <p:nvSpPr>
          <p:cNvPr id="39" name="Content Placeholder 38">
            <a:extLst>
              <a:ext uri="{FF2B5EF4-FFF2-40B4-BE49-F238E27FC236}">
                <a16:creationId xmlns:a16="http://schemas.microsoft.com/office/drawing/2014/main" id="{5B344473-6221-ACAA-CC15-946950502A73}"/>
              </a:ext>
            </a:extLst>
          </p:cNvPr>
          <p:cNvSpPr>
            <a:spLocks noGrp="1"/>
          </p:cNvSpPr>
          <p:nvPr>
            <p:ph sz="half" idx="15"/>
          </p:nvPr>
        </p:nvSpPr>
        <p:spPr>
          <a:xfrm>
            <a:off x="9026029" y="2163931"/>
            <a:ext cx="2609438" cy="727380"/>
          </a:xfrm>
        </p:spPr>
        <p:txBody>
          <a:bodyPr>
            <a:noAutofit/>
          </a:bodyPr>
          <a:lstStyle/>
          <a:p>
            <a:pPr lvl="0" fontAlgn="base">
              <a:lnSpc>
                <a:spcPct val="100000"/>
              </a:lnSpc>
              <a:spcBef>
                <a:spcPct val="0"/>
              </a:spcBef>
              <a:spcAft>
                <a:spcPct val="0"/>
              </a:spcAft>
            </a:pPr>
            <a:r>
              <a:rPr lang="en-US" sz="1600" b="1" dirty="0">
                <a:solidFill>
                  <a:srgbClr val="5E5E5E"/>
                </a:solidFill>
                <a:latin typeface="Arial" panose="020B0604020202020204" pitchFamily="34" charset="0"/>
                <a:cs typeface="Arial" panose="020B0604020202020204" pitchFamily="34" charset="0"/>
              </a:rPr>
              <a:t>Growth of new apprentices over the past decade</a:t>
            </a:r>
          </a:p>
          <a:p>
            <a:endParaRPr lang="en-US" sz="1600" dirty="0"/>
          </a:p>
        </p:txBody>
      </p:sp>
      <p:sp>
        <p:nvSpPr>
          <p:cNvPr id="36" name="Content Placeholder 35">
            <a:extLst>
              <a:ext uri="{FF2B5EF4-FFF2-40B4-BE49-F238E27FC236}">
                <a16:creationId xmlns:a16="http://schemas.microsoft.com/office/drawing/2014/main" id="{AEBABE6F-5B87-1280-0C2B-27094EB1682D}"/>
              </a:ext>
            </a:extLst>
          </p:cNvPr>
          <p:cNvSpPr>
            <a:spLocks noGrp="1"/>
          </p:cNvSpPr>
          <p:nvPr>
            <p:ph sz="half" idx="20"/>
          </p:nvPr>
        </p:nvSpPr>
        <p:spPr>
          <a:xfrm>
            <a:off x="4791456" y="3101600"/>
            <a:ext cx="6547737" cy="3608121"/>
          </a:xfrm>
        </p:spPr>
        <p:txBody>
          <a:bodyPr>
            <a:normAutofit/>
          </a:bodyPr>
          <a:lstStyle/>
          <a:p>
            <a:pPr lvl="0" defTabSz="913333" eaLnBrk="0" fontAlgn="base" hangingPunct="0">
              <a:lnSpc>
                <a:spcPct val="114000"/>
              </a:lnSpc>
              <a:spcBef>
                <a:spcPts val="600"/>
              </a:spcBef>
              <a:spcAft>
                <a:spcPts val="600"/>
              </a:spcAft>
              <a:defRPr/>
            </a:pPr>
            <a:r>
              <a:rPr lang="en-US" sz="2600" b="1" dirty="0">
                <a:solidFill>
                  <a:srgbClr val="016375"/>
                </a:solidFill>
                <a:latin typeface="Arial" panose="020B0604020202020204" pitchFamily="34" charset="0"/>
                <a:cs typeface="Arial" panose="020B0604020202020204" pitchFamily="34" charset="0"/>
              </a:rPr>
              <a:t>OUR MISSION</a:t>
            </a:r>
            <a:endParaRPr lang="en-US" sz="2199" b="1" dirty="0">
              <a:solidFill>
                <a:srgbClr val="016375"/>
              </a:solidFill>
              <a:latin typeface="Arial" panose="020B0604020202020204" pitchFamily="34" charset="0"/>
              <a:cs typeface="Arial" panose="020B0604020202020204" pitchFamily="34" charset="0"/>
            </a:endParaRPr>
          </a:p>
          <a:p>
            <a:pPr marL="0" marR="0" lvl="0" indent="0" algn="l" defTabSz="913333" rtl="0" eaLnBrk="0" fontAlgn="base" latinLnBrk="0" hangingPunct="0">
              <a:lnSpc>
                <a:spcPct val="114000"/>
              </a:lnSpc>
              <a:spcBef>
                <a:spcPts val="600"/>
              </a:spcBef>
              <a:spcAft>
                <a:spcPts val="600"/>
              </a:spcAft>
              <a:buClrTx/>
              <a:buSzTx/>
              <a:buFontTx/>
              <a:buNone/>
              <a:tabLst/>
              <a:defRPr/>
            </a:pPr>
            <a:r>
              <a:rPr kumimoji="0" lang="en-US" sz="1950" b="0" i="0" u="none" strike="noStrike" kern="1200" cap="none" spc="0" normalizeH="0" baseline="0" noProof="0" dirty="0">
                <a:ln>
                  <a:noFill/>
                </a:ln>
                <a:solidFill>
                  <a:srgbClr val="000000"/>
                </a:solidFill>
                <a:effectLst/>
                <a:uLnTx/>
                <a:uFillTx/>
                <a:latin typeface="Arial"/>
                <a:ea typeface="+mn-ea"/>
                <a:cs typeface="Arial"/>
              </a:rPr>
              <a:t>The </a:t>
            </a:r>
            <a:r>
              <a:rPr kumimoji="0" lang="en-US" sz="1950" b="1" i="0" u="none" strike="noStrike" kern="1200" cap="none" spc="0" normalizeH="0" baseline="0" noProof="0" dirty="0">
                <a:ln>
                  <a:noFill/>
                </a:ln>
                <a:solidFill>
                  <a:srgbClr val="016375"/>
                </a:solidFill>
                <a:effectLst/>
                <a:uLnTx/>
                <a:uFillTx/>
                <a:latin typeface="Arial"/>
                <a:ea typeface="+mn-ea"/>
                <a:cs typeface="Arial"/>
              </a:rPr>
              <a:t>U.S. Department of Labor’s Office of Apprenticeship</a:t>
            </a:r>
            <a:r>
              <a:rPr kumimoji="0" lang="en-US" sz="1950" b="0" i="0" u="none" strike="noStrike" kern="1200" cap="none" spc="0" normalizeH="0" baseline="0" noProof="0" dirty="0">
                <a:ln>
                  <a:noFill/>
                </a:ln>
                <a:solidFill>
                  <a:srgbClr val="016375"/>
                </a:solidFill>
                <a:effectLst/>
                <a:uLnTx/>
                <a:uFillTx/>
                <a:latin typeface="Arial"/>
                <a:ea typeface="+mn-ea"/>
                <a:cs typeface="Arial"/>
              </a:rPr>
              <a:t> </a:t>
            </a:r>
            <a:r>
              <a:rPr kumimoji="0" lang="en-US" sz="1950" b="0" i="0" u="none" strike="noStrike" kern="1200" cap="none" spc="0" normalizeH="0" baseline="0" noProof="0" dirty="0">
                <a:ln>
                  <a:noFill/>
                </a:ln>
                <a:solidFill>
                  <a:srgbClr val="000000"/>
                </a:solidFill>
                <a:effectLst/>
                <a:uLnTx/>
                <a:uFillTx/>
                <a:latin typeface="Arial"/>
                <a:ea typeface="+mn-ea"/>
                <a:cs typeface="Arial"/>
              </a:rPr>
              <a:t>promotes and oversees quality, accessible Registered Apprenticeship opportunities for workers seeking higher-skilled, higher-paying jobs and engages employers seeking to build a qualified, diverse, and inclusive workforce. </a:t>
            </a:r>
            <a:endParaRPr kumimoji="0" lang="en-US" sz="1999"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a:p>
            <a:pPr marL="0" marR="0" lvl="0" indent="0" algn="l" defTabSz="913333" rtl="0" eaLnBrk="0" fontAlgn="base" latinLnBrk="0" hangingPunct="0">
              <a:lnSpc>
                <a:spcPct val="114000"/>
              </a:lnSpc>
              <a:spcBef>
                <a:spcPts val="600"/>
              </a:spcBef>
              <a:spcAft>
                <a:spcPts val="600"/>
              </a:spcAft>
              <a:buClrTx/>
              <a:buSzTx/>
              <a:buFontTx/>
              <a:buNone/>
              <a:tabLst/>
              <a:defRPr/>
            </a:pPr>
            <a:r>
              <a:rPr kumimoji="0" lang="en-US" sz="1950" b="0" i="0" u="none" strike="noStrike" kern="1200" cap="none" spc="0" normalizeH="0" baseline="0" noProof="0" dirty="0">
                <a:ln>
                  <a:noFill/>
                </a:ln>
                <a:solidFill>
                  <a:srgbClr val="000000"/>
                </a:solidFill>
                <a:effectLst/>
                <a:uLnTx/>
                <a:uFillTx/>
                <a:latin typeface="Arial"/>
                <a:ea typeface="+mn-ea"/>
                <a:cs typeface="Arial"/>
              </a:rPr>
              <a:t>Learn more at our </a:t>
            </a:r>
            <a:r>
              <a:rPr kumimoji="0" lang="en-US" sz="1950" b="0" i="0" u="none" strike="noStrike" kern="1200" cap="none" spc="0" normalizeH="0" baseline="0" noProof="0" dirty="0">
                <a:ln>
                  <a:noFill/>
                </a:ln>
                <a:solidFill>
                  <a:srgbClr val="000000"/>
                </a:solidFill>
                <a:effectLst/>
                <a:uLnTx/>
                <a:uFillTx/>
                <a:latin typeface="Arial"/>
                <a:ea typeface="+mn-ea"/>
                <a:cs typeface="Arial"/>
                <a:hlinkClick r:id="rId3" tooltip="https://www.apprenticeship.gov/sites/default/files/DOL_IndustryFactsheet_AboutUs_v16%20%281%29.pdf"/>
              </a:rPr>
              <a:t>About Us fact sheet</a:t>
            </a:r>
            <a:endParaRPr kumimoji="0" lang="en-US" sz="1950" b="0" i="0" u="none" strike="noStrike" kern="1200" cap="none" spc="0" normalizeH="0" baseline="0" noProof="0" dirty="0">
              <a:ln>
                <a:noFill/>
              </a:ln>
              <a:solidFill>
                <a:srgbClr val="000000"/>
              </a:solidFill>
              <a:effectLst/>
              <a:uLnTx/>
              <a:uFillTx/>
              <a:latin typeface="Arial"/>
              <a:ea typeface="+mn-ea"/>
              <a:cs typeface="Arial"/>
              <a:hlinkClick r:id="rId3"/>
            </a:endParaRPr>
          </a:p>
          <a:p>
            <a:pPr>
              <a:lnSpc>
                <a:spcPct val="114000"/>
              </a:lnSpc>
              <a:spcBef>
                <a:spcPts val="600"/>
              </a:spcBef>
              <a:spcAft>
                <a:spcPts val="600"/>
              </a:spcAft>
            </a:pPr>
            <a:endParaRPr lang="en-US" dirty="0"/>
          </a:p>
        </p:txBody>
      </p:sp>
      <p:pic>
        <p:nvPicPr>
          <p:cNvPr id="8" name="Picture 7">
            <a:extLst>
              <a:ext uri="{FF2B5EF4-FFF2-40B4-BE49-F238E27FC236}">
                <a16:creationId xmlns:a16="http://schemas.microsoft.com/office/drawing/2014/main" id="{6767BB43-F5BE-9F8E-6360-981495F8D94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925" b="11589"/>
          <a:stretch/>
        </p:blipFill>
        <p:spPr>
          <a:xfrm>
            <a:off x="899115" y="3675888"/>
            <a:ext cx="3444563" cy="2116578"/>
          </a:xfrm>
          <a:prstGeom prst="rect">
            <a:avLst/>
          </a:prstGeom>
        </p:spPr>
      </p:pic>
      <p:grpSp>
        <p:nvGrpSpPr>
          <p:cNvPr id="34" name="Group 33">
            <a:extLst>
              <a:ext uri="{FF2B5EF4-FFF2-40B4-BE49-F238E27FC236}">
                <a16:creationId xmlns:a16="http://schemas.microsoft.com/office/drawing/2014/main" id="{E7FCCBD7-55BA-E369-3C61-A7597567A19E}"/>
              </a:ext>
              <a:ext uri="{C183D7F6-B498-43B3-948B-1728B52AA6E4}">
                <adec:decorative xmlns:adec="http://schemas.microsoft.com/office/drawing/2017/decorative" val="1"/>
              </a:ext>
            </a:extLst>
          </p:cNvPr>
          <p:cNvGrpSpPr/>
          <p:nvPr/>
        </p:nvGrpSpPr>
        <p:grpSpPr>
          <a:xfrm>
            <a:off x="2340971" y="1611230"/>
            <a:ext cx="3888099" cy="1082692"/>
            <a:chOff x="3728881" y="1187471"/>
            <a:chExt cx="4116821" cy="1082974"/>
          </a:xfrm>
        </p:grpSpPr>
        <p:cxnSp>
          <p:nvCxnSpPr>
            <p:cNvPr id="6" name="Straight Connector 5">
              <a:extLst>
                <a:ext uri="{FF2B5EF4-FFF2-40B4-BE49-F238E27FC236}">
                  <a16:creationId xmlns:a16="http://schemas.microsoft.com/office/drawing/2014/main" id="{BEF994E2-261E-470B-AB64-AF2AC5CD8686}"/>
                </a:ext>
              </a:extLst>
            </p:cNvPr>
            <p:cNvCxnSpPr>
              <a:cxnSpLocks/>
            </p:cNvCxnSpPr>
            <p:nvPr/>
          </p:nvCxnSpPr>
          <p:spPr>
            <a:xfrm flipV="1">
              <a:off x="3728881" y="1187471"/>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25ECFA-EF59-69D7-4CA2-F271D5A3E7F3}"/>
                </a:ext>
              </a:extLst>
            </p:cNvPr>
            <p:cNvCxnSpPr>
              <a:cxnSpLocks/>
            </p:cNvCxnSpPr>
            <p:nvPr/>
          </p:nvCxnSpPr>
          <p:spPr>
            <a:xfrm flipV="1">
              <a:off x="5711231" y="1187471"/>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732033-269C-AAC3-7410-D396BDC52671}"/>
                </a:ext>
              </a:extLst>
            </p:cNvPr>
            <p:cNvCxnSpPr>
              <a:cxnSpLocks/>
            </p:cNvCxnSpPr>
            <p:nvPr/>
          </p:nvCxnSpPr>
          <p:spPr>
            <a:xfrm flipV="1">
              <a:off x="7845702" y="1196248"/>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09F67128-B6E2-5CFE-D63D-7F54FDBD34C4}"/>
              </a:ext>
              <a:ext uri="{C183D7F6-B498-43B3-948B-1728B52AA6E4}">
                <adec:decorative xmlns:adec="http://schemas.microsoft.com/office/drawing/2017/decorative" val="1"/>
              </a:ext>
            </a:extLst>
          </p:cNvPr>
          <p:cNvCxnSpPr>
            <a:cxnSpLocks/>
          </p:cNvCxnSpPr>
          <p:nvPr/>
        </p:nvCxnSpPr>
        <p:spPr>
          <a:xfrm>
            <a:off x="2712331" y="202977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F6101F5-2ECE-1BE4-7281-B038F32A7D49}"/>
              </a:ext>
              <a:ext uri="{C183D7F6-B498-43B3-948B-1728B52AA6E4}">
                <adec:decorative xmlns:adec="http://schemas.microsoft.com/office/drawing/2017/decorative" val="1"/>
              </a:ext>
            </a:extLst>
          </p:cNvPr>
          <p:cNvCxnSpPr>
            <a:cxnSpLocks/>
          </p:cNvCxnSpPr>
          <p:nvPr/>
        </p:nvCxnSpPr>
        <p:spPr>
          <a:xfrm>
            <a:off x="4557245" y="202977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726C3C-49B1-B098-82F6-C7786FD484B0}"/>
              </a:ext>
              <a:ext uri="{C183D7F6-B498-43B3-948B-1728B52AA6E4}">
                <adec:decorative xmlns:adec="http://schemas.microsoft.com/office/drawing/2017/decorative" val="1"/>
              </a:ext>
            </a:extLst>
          </p:cNvPr>
          <p:cNvCxnSpPr>
            <a:cxnSpLocks/>
          </p:cNvCxnSpPr>
          <p:nvPr/>
        </p:nvCxnSpPr>
        <p:spPr>
          <a:xfrm>
            <a:off x="6690488" y="202977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771A5B60-408F-D590-0685-D9DB8A542C28}"/>
              </a:ext>
              <a:ext uri="{C183D7F6-B498-43B3-948B-1728B52AA6E4}">
                <adec:decorative xmlns:adec="http://schemas.microsoft.com/office/drawing/2017/decorative" val="1"/>
              </a:ext>
            </a:extLst>
          </p:cNvPr>
          <p:cNvCxnSpPr>
            <a:cxnSpLocks/>
          </p:cNvCxnSpPr>
          <p:nvPr/>
        </p:nvCxnSpPr>
        <p:spPr>
          <a:xfrm flipV="1">
            <a:off x="8590601" y="1492812"/>
            <a:ext cx="0" cy="10739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A2206B-579D-76B4-FB96-F7F1396BE50C}"/>
              </a:ext>
              <a:ext uri="{C183D7F6-B498-43B3-948B-1728B52AA6E4}">
                <adec:decorative xmlns:adec="http://schemas.microsoft.com/office/drawing/2017/decorative" val="1"/>
              </a:ext>
            </a:extLst>
          </p:cNvPr>
          <p:cNvCxnSpPr>
            <a:cxnSpLocks/>
          </p:cNvCxnSpPr>
          <p:nvPr/>
        </p:nvCxnSpPr>
        <p:spPr>
          <a:xfrm>
            <a:off x="9074570" y="2032486"/>
            <a:ext cx="5258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Slide Number Placeholder 5">
            <a:extLst>
              <a:ext uri="{FF2B5EF4-FFF2-40B4-BE49-F238E27FC236}">
                <a16:creationId xmlns:a16="http://schemas.microsoft.com/office/drawing/2014/main" id="{484B97CE-487F-FA3A-EF4A-A1C26C0BB6EC}"/>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171517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2738-8D92-D030-1823-584E11063D3D}"/>
              </a:ext>
            </a:extLst>
          </p:cNvPr>
          <p:cNvSpPr>
            <a:spLocks noGrp="1"/>
          </p:cNvSpPr>
          <p:nvPr>
            <p:ph type="title"/>
          </p:nvPr>
        </p:nvSpPr>
        <p:spPr>
          <a:xfrm>
            <a:off x="838200" y="804945"/>
            <a:ext cx="10515600" cy="1325563"/>
          </a:xfrm>
        </p:spPr>
        <p:txBody>
          <a:bodyPr>
            <a:normAutofit fontScale="90000"/>
          </a:bodyPr>
          <a:lstStyle/>
          <a:p>
            <a:r>
              <a:rPr lang="en-US" dirty="0">
                <a:latin typeface="Montserrat" panose="00000500000000000000" pitchFamily="2" charset="0"/>
                <a:ea typeface="+mj-lt"/>
                <a:cs typeface="+mj-lt"/>
              </a:rPr>
              <a:t>Workforce Engagement in/Utilization of </a:t>
            </a:r>
            <a:br>
              <a:rPr lang="en-US" dirty="0">
                <a:latin typeface="Montserrat" panose="00000500000000000000" pitchFamily="2" charset="0"/>
                <a:ea typeface="+mj-lt"/>
                <a:cs typeface="+mj-lt"/>
              </a:rPr>
            </a:br>
            <a:r>
              <a:rPr lang="en-US" dirty="0">
                <a:latin typeface="Montserrat" panose="00000500000000000000" pitchFamily="2" charset="0"/>
                <a:ea typeface="+mj-lt"/>
                <a:cs typeface="+mj-lt"/>
              </a:rPr>
              <a:t>Registered Apprenticeship</a:t>
            </a:r>
            <a:endParaRPr lang="en-US" dirty="0">
              <a:latin typeface="Montserrat" panose="00000500000000000000" pitchFamily="2" charset="0"/>
              <a:cs typeface="Calibri"/>
            </a:endParaRPr>
          </a:p>
          <a:p>
            <a:endParaRPr lang="en-US" dirty="0">
              <a:cs typeface="Calibri Light"/>
            </a:endParaRPr>
          </a:p>
        </p:txBody>
      </p:sp>
      <p:pic>
        <p:nvPicPr>
          <p:cNvPr id="14" name="Content Placeholder 13" descr="Workforce alignment with registered apprenticeship tool: Policy Framework, AJC Integration, Sponsor, Convener, Businesses/Sponsor">
            <a:extLst>
              <a:ext uri="{FF2B5EF4-FFF2-40B4-BE49-F238E27FC236}">
                <a16:creationId xmlns:a16="http://schemas.microsoft.com/office/drawing/2014/main" id="{2C26CB57-B44C-698D-567E-24126C58A8B6}"/>
              </a:ext>
            </a:extLst>
          </p:cNvPr>
          <p:cNvPicPr>
            <a:picLocks noGrp="1" noChangeAspect="1"/>
          </p:cNvPicPr>
          <p:nvPr>
            <p:ph sz="half" idx="2"/>
          </p:nvPr>
        </p:nvPicPr>
        <p:blipFill rotWithShape="1">
          <a:blip r:embed="rId3"/>
          <a:srcRect l="3477" t="4503" r="3144"/>
          <a:stretch/>
        </p:blipFill>
        <p:spPr>
          <a:xfrm>
            <a:off x="3041781" y="1938114"/>
            <a:ext cx="6130212" cy="4425364"/>
          </a:xfrm>
        </p:spPr>
      </p:pic>
      <p:sp>
        <p:nvSpPr>
          <p:cNvPr id="15" name="Slide Number Placeholder 5">
            <a:extLst>
              <a:ext uri="{FF2B5EF4-FFF2-40B4-BE49-F238E27FC236}">
                <a16:creationId xmlns:a16="http://schemas.microsoft.com/office/drawing/2014/main" id="{B651FEAF-F9DF-34D8-A840-841C0BA1CC0C}"/>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127064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AB714-5581-777C-B2A9-2C5808966FC6}"/>
              </a:ext>
            </a:extLst>
          </p:cNvPr>
          <p:cNvSpPr>
            <a:spLocks noGrp="1"/>
          </p:cNvSpPr>
          <p:nvPr>
            <p:ph type="title"/>
          </p:nvPr>
        </p:nvSpPr>
        <p:spPr/>
        <p:txBody>
          <a:bodyPr/>
          <a:lstStyle/>
          <a:p>
            <a:r>
              <a:rPr lang="en-US" dirty="0"/>
              <a:t>Types of Registered Apprenticeship</a:t>
            </a:r>
          </a:p>
        </p:txBody>
      </p:sp>
      <p:sp>
        <p:nvSpPr>
          <p:cNvPr id="2" name="Content Placeholder 1">
            <a:extLst>
              <a:ext uri="{FF2B5EF4-FFF2-40B4-BE49-F238E27FC236}">
                <a16:creationId xmlns:a16="http://schemas.microsoft.com/office/drawing/2014/main" id="{CDD00641-34A6-0CE2-9B49-3BA613474DBD}"/>
              </a:ext>
            </a:extLst>
          </p:cNvPr>
          <p:cNvSpPr>
            <a:spLocks noGrp="1"/>
          </p:cNvSpPr>
          <p:nvPr>
            <p:ph sz="half" idx="1"/>
          </p:nvPr>
        </p:nvSpPr>
        <p:spPr>
          <a:xfrm>
            <a:off x="838200" y="2442152"/>
            <a:ext cx="6664036" cy="3464872"/>
          </a:xfrm>
        </p:spPr>
        <p:txBody>
          <a:bodyPr/>
          <a:lstStyle/>
          <a:p>
            <a:pPr lvl="0">
              <a:lnSpc>
                <a:spcPct val="114000"/>
              </a:lnSpc>
              <a:spcBef>
                <a:spcPts val="600"/>
              </a:spcBef>
              <a:spcAft>
                <a:spcPts val="600"/>
              </a:spcAft>
            </a:pPr>
            <a:r>
              <a:rPr lang="en-US" dirty="0">
                <a:solidFill>
                  <a:schemeClr val="tx1"/>
                </a:solidFill>
              </a:rPr>
              <a:t>Time-based, competency-based, or hybrid</a:t>
            </a:r>
          </a:p>
          <a:p>
            <a:pPr lvl="0">
              <a:lnSpc>
                <a:spcPct val="114000"/>
              </a:lnSpc>
              <a:spcBef>
                <a:spcPts val="600"/>
              </a:spcBef>
              <a:spcAft>
                <a:spcPts val="600"/>
              </a:spcAft>
            </a:pPr>
            <a:r>
              <a:rPr lang="en-US" dirty="0">
                <a:solidFill>
                  <a:schemeClr val="tx1"/>
                </a:solidFill>
              </a:rPr>
              <a:t>Some programs are managed by a joint apprenticeship training committee</a:t>
            </a:r>
          </a:p>
          <a:p>
            <a:pPr lvl="0">
              <a:lnSpc>
                <a:spcPct val="114000"/>
              </a:lnSpc>
              <a:spcBef>
                <a:spcPts val="600"/>
              </a:spcBef>
              <a:spcAft>
                <a:spcPts val="600"/>
              </a:spcAft>
            </a:pPr>
            <a:r>
              <a:rPr lang="en-US" dirty="0">
                <a:solidFill>
                  <a:schemeClr val="tx1"/>
                </a:solidFill>
              </a:rPr>
              <a:t>Individual or group sponsorship</a:t>
            </a:r>
          </a:p>
          <a:p>
            <a:pPr>
              <a:lnSpc>
                <a:spcPct val="114000"/>
              </a:lnSpc>
              <a:spcBef>
                <a:spcPts val="600"/>
              </a:spcBef>
              <a:spcAft>
                <a:spcPts val="600"/>
              </a:spcAft>
            </a:pPr>
            <a:endParaRPr lang="en-US" dirty="0"/>
          </a:p>
        </p:txBody>
      </p:sp>
      <p:pic>
        <p:nvPicPr>
          <p:cNvPr id="8" name="Content Placeholder 7">
            <a:extLst>
              <a:ext uri="{FF2B5EF4-FFF2-40B4-BE49-F238E27FC236}">
                <a16:creationId xmlns:a16="http://schemas.microsoft.com/office/drawing/2014/main" id="{E2A8AA30-C86D-E000-E330-35DB21B9F2AB}"/>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8031018" y="2213483"/>
            <a:ext cx="3268443" cy="3268443"/>
          </a:xfrm>
        </p:spPr>
      </p:pic>
      <p:sp>
        <p:nvSpPr>
          <p:cNvPr id="5" name="Slide Number Placeholder 5">
            <a:extLst>
              <a:ext uri="{FF2B5EF4-FFF2-40B4-BE49-F238E27FC236}">
                <a16:creationId xmlns:a16="http://schemas.microsoft.com/office/drawing/2014/main" id="{B9F67700-196A-504F-79C8-5B892E44D472}"/>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68202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3432A-E17D-906E-0936-D509A7F3980E}"/>
              </a:ext>
            </a:extLst>
          </p:cNvPr>
          <p:cNvSpPr>
            <a:spLocks noGrp="1"/>
          </p:cNvSpPr>
          <p:nvPr>
            <p:ph type="title"/>
          </p:nvPr>
        </p:nvSpPr>
        <p:spPr>
          <a:xfrm>
            <a:off x="839570" y="1535232"/>
            <a:ext cx="10675731" cy="507831"/>
          </a:xfrm>
        </p:spPr>
        <p:txBody>
          <a:bodyPr/>
          <a:lstStyle/>
          <a:p>
            <a:pPr algn="ctr"/>
            <a:r>
              <a:rPr lang="en-US" sz="3000" b="1" dirty="0">
                <a:solidFill>
                  <a:schemeClr val="tx1"/>
                </a:solidFill>
              </a:rPr>
              <a:t>A DIVERSE RANGE OF INDUSTRIES</a:t>
            </a:r>
          </a:p>
        </p:txBody>
      </p:sp>
      <p:sp>
        <p:nvSpPr>
          <p:cNvPr id="2" name="TextBox 1" descr="Apprenticeship spans hundreds of occupations, including careers in:&#10;&#10;Early Childhood Education&#10;K-12 Education&#10;Health care&#10;Cybersecurity&#10;Information technology&#10;Biotechnology&#10;Transportation&#10;Construction&#10;Financial services&#10;Advanced manufacturing&#10;Hospitality&#10;Engineering&#10;Energy&#10;Telecommunications&#10;">
            <a:extLst>
              <a:ext uri="{FF2B5EF4-FFF2-40B4-BE49-F238E27FC236}">
                <a16:creationId xmlns:a16="http://schemas.microsoft.com/office/drawing/2014/main" id="{1573B2F9-3E25-7EC9-DD8C-B234CF9AB4E1}"/>
              </a:ext>
            </a:extLst>
          </p:cNvPr>
          <p:cNvSpPr txBox="1"/>
          <p:nvPr/>
        </p:nvSpPr>
        <p:spPr>
          <a:xfrm>
            <a:off x="876212" y="3184181"/>
            <a:ext cx="1028093" cy="307777"/>
          </a:xfrm>
          <a:prstGeom prst="rect">
            <a:avLst/>
          </a:prstGeom>
          <a:noFill/>
        </p:spPr>
        <p:txBody>
          <a:bodyPr wrap="none" lIns="36000" tIns="45720" rIns="36000" bIns="45720" rtlCol="0" anchor="t">
            <a:spAutoFit/>
          </a:bodyPr>
          <a:lstStyle/>
          <a:p>
            <a:pPr algn="ctr">
              <a:defRPr/>
            </a:pPr>
            <a:r>
              <a:rPr lang="en-US" sz="1400" b="1" dirty="0">
                <a:latin typeface="Arial"/>
                <a:cs typeface="Arial"/>
              </a:rPr>
              <a:t>Agriculture</a:t>
            </a:r>
            <a:endParaRPr lang="en-US" sz="1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D5A56AE-0EDB-5938-4F37-54AC4B6F4C2E}"/>
              </a:ext>
            </a:extLst>
          </p:cNvPr>
          <p:cNvSpPr txBox="1"/>
          <p:nvPr/>
        </p:nvSpPr>
        <p:spPr>
          <a:xfrm>
            <a:off x="1982846" y="3161925"/>
            <a:ext cx="988018" cy="307777"/>
          </a:xfrm>
          <a:prstGeom prst="rect">
            <a:avLst/>
          </a:prstGeom>
          <a:noFill/>
        </p:spPr>
        <p:txBody>
          <a:bodyPr wrap="none" lIns="36000" rIns="36000" rtlCol="0">
            <a:spAutoFit/>
          </a:bodyPr>
          <a:lstStyle/>
          <a:p>
            <a:pPr algn="ctr">
              <a:defRPr/>
            </a:pPr>
            <a:r>
              <a:rPr lang="en-US" sz="1400" b="1">
                <a:latin typeface="Arial" panose="020B0604020202020204" pitchFamily="34" charset="0"/>
                <a:cs typeface="Arial" panose="020B0604020202020204" pitchFamily="34" charset="0"/>
              </a:rPr>
              <a:t>Healthcare</a:t>
            </a:r>
          </a:p>
        </p:txBody>
      </p:sp>
      <p:sp>
        <p:nvSpPr>
          <p:cNvPr id="7" name="TextBox 6">
            <a:extLst>
              <a:ext uri="{FF2B5EF4-FFF2-40B4-BE49-F238E27FC236}">
                <a16:creationId xmlns:a16="http://schemas.microsoft.com/office/drawing/2014/main" id="{4FF033AC-72C2-C075-E574-E33470CB5335}"/>
              </a:ext>
            </a:extLst>
          </p:cNvPr>
          <p:cNvSpPr txBox="1"/>
          <p:nvPr/>
        </p:nvSpPr>
        <p:spPr>
          <a:xfrm>
            <a:off x="3033528" y="3163688"/>
            <a:ext cx="1266941" cy="307777"/>
          </a:xfrm>
          <a:prstGeom prst="rect">
            <a:avLst/>
          </a:prstGeom>
          <a:noFill/>
        </p:spPr>
        <p:txBody>
          <a:bodyPr wrap="none" lIns="36000" rIns="36000" rtlCol="0">
            <a:spAutoFit/>
          </a:bodyPr>
          <a:lstStyle/>
          <a:p>
            <a:pPr algn="ctr">
              <a:defRPr/>
            </a:pPr>
            <a:r>
              <a:rPr lang="en-US" sz="1400" b="1" dirty="0">
                <a:latin typeface="Arial" panose="020B0604020202020204" pitchFamily="34" charset="0"/>
                <a:cs typeface="Arial" panose="020B0604020202020204" pitchFamily="34" charset="0"/>
              </a:rPr>
              <a:t>Cybersecurity</a:t>
            </a:r>
          </a:p>
        </p:txBody>
      </p:sp>
      <p:sp>
        <p:nvSpPr>
          <p:cNvPr id="9" name="TextBox 8">
            <a:extLst>
              <a:ext uri="{FF2B5EF4-FFF2-40B4-BE49-F238E27FC236}">
                <a16:creationId xmlns:a16="http://schemas.microsoft.com/office/drawing/2014/main" id="{463972F5-826F-A207-0642-723D9A2D6D7D}"/>
              </a:ext>
            </a:extLst>
          </p:cNvPr>
          <p:cNvSpPr txBox="1"/>
          <p:nvPr/>
        </p:nvSpPr>
        <p:spPr>
          <a:xfrm>
            <a:off x="4464180" y="3174763"/>
            <a:ext cx="1313427" cy="307777"/>
          </a:xfrm>
          <a:prstGeom prst="rect">
            <a:avLst/>
          </a:prstGeom>
          <a:noFill/>
        </p:spPr>
        <p:txBody>
          <a:bodyPr wrap="none" lIns="36000" rIns="36000" rtlCol="0">
            <a:spAutoFit/>
          </a:bodyPr>
          <a:lstStyle/>
          <a:p>
            <a:pPr algn="ctr">
              <a:defRPr/>
            </a:pPr>
            <a:r>
              <a:rPr lang="en-US" sz="1400" b="1" dirty="0">
                <a:latin typeface="Arial" panose="020B0604020202020204" pitchFamily="34" charset="0"/>
                <a:cs typeface="Arial" panose="020B0604020202020204" pitchFamily="34" charset="0"/>
              </a:rPr>
              <a:t>Biotechnology</a:t>
            </a:r>
          </a:p>
        </p:txBody>
      </p:sp>
      <p:sp>
        <p:nvSpPr>
          <p:cNvPr id="10" name="TextBox 9">
            <a:extLst>
              <a:ext uri="{FF2B5EF4-FFF2-40B4-BE49-F238E27FC236}">
                <a16:creationId xmlns:a16="http://schemas.microsoft.com/office/drawing/2014/main" id="{A9674682-B026-D6A2-7E5A-A17B8D43DDCA}"/>
              </a:ext>
            </a:extLst>
          </p:cNvPr>
          <p:cNvSpPr txBox="1"/>
          <p:nvPr/>
        </p:nvSpPr>
        <p:spPr>
          <a:xfrm>
            <a:off x="5965374" y="3180765"/>
            <a:ext cx="1324392" cy="307777"/>
          </a:xfrm>
          <a:prstGeom prst="rect">
            <a:avLst/>
          </a:prstGeom>
          <a:noFill/>
        </p:spPr>
        <p:txBody>
          <a:bodyPr wrap="none" lIns="36000" rIns="36000" rtlCol="0">
            <a:spAutoFit/>
          </a:bodyPr>
          <a:lstStyle/>
          <a:p>
            <a:pPr algn="ctr">
              <a:defRPr/>
            </a:pPr>
            <a:r>
              <a:rPr lang="en-US" sz="1400" b="1" dirty="0">
                <a:latin typeface="Arial" panose="020B0604020202020204" pitchFamily="34" charset="0"/>
                <a:cs typeface="Arial" panose="020B0604020202020204" pitchFamily="34" charset="0"/>
              </a:rPr>
              <a:t>Transportation</a:t>
            </a:r>
          </a:p>
        </p:txBody>
      </p:sp>
      <p:sp>
        <p:nvSpPr>
          <p:cNvPr id="11" name="TextBox 10">
            <a:extLst>
              <a:ext uri="{FF2B5EF4-FFF2-40B4-BE49-F238E27FC236}">
                <a16:creationId xmlns:a16="http://schemas.microsoft.com/office/drawing/2014/main" id="{086E9AFE-D4BD-05BB-7381-00895B893CEB}"/>
              </a:ext>
            </a:extLst>
          </p:cNvPr>
          <p:cNvSpPr txBox="1"/>
          <p:nvPr/>
        </p:nvSpPr>
        <p:spPr>
          <a:xfrm>
            <a:off x="7477480" y="3180765"/>
            <a:ext cx="1185187" cy="307777"/>
          </a:xfrm>
          <a:prstGeom prst="rect">
            <a:avLst/>
          </a:prstGeom>
          <a:noFill/>
        </p:spPr>
        <p:txBody>
          <a:bodyPr wrap="none" lIns="36000" rIns="36000" rtlCol="0">
            <a:spAutoFit/>
          </a:bodyPr>
          <a:lstStyle/>
          <a:p>
            <a:pPr algn="ctr">
              <a:defRPr/>
            </a:pPr>
            <a:r>
              <a:rPr lang="en-US" sz="1400" b="1" dirty="0">
                <a:latin typeface="Arial" panose="020B0604020202020204" pitchFamily="34" charset="0"/>
                <a:cs typeface="Arial" panose="020B0604020202020204" pitchFamily="34" charset="0"/>
              </a:rPr>
              <a:t>Construction</a:t>
            </a:r>
          </a:p>
        </p:txBody>
      </p:sp>
      <p:sp>
        <p:nvSpPr>
          <p:cNvPr id="15" name="TextBox 14">
            <a:extLst>
              <a:ext uri="{FF2B5EF4-FFF2-40B4-BE49-F238E27FC236}">
                <a16:creationId xmlns:a16="http://schemas.microsoft.com/office/drawing/2014/main" id="{426054C7-A04F-2C40-BBF3-F672FFBCF4BE}"/>
              </a:ext>
            </a:extLst>
          </p:cNvPr>
          <p:cNvSpPr txBox="1"/>
          <p:nvPr/>
        </p:nvSpPr>
        <p:spPr>
          <a:xfrm>
            <a:off x="8990088" y="3161926"/>
            <a:ext cx="680242" cy="307777"/>
          </a:xfrm>
          <a:prstGeom prst="rect">
            <a:avLst/>
          </a:prstGeom>
          <a:noFill/>
        </p:spPr>
        <p:txBody>
          <a:bodyPr wrap="none" lIns="36000" rIns="36000" rtlCol="0">
            <a:spAutoFit/>
          </a:bodyPr>
          <a:lstStyle/>
          <a:p>
            <a:pPr algn="ctr">
              <a:defRPr/>
            </a:pPr>
            <a:r>
              <a:rPr lang="en-US" sz="1400" b="1" dirty="0">
                <a:latin typeface="Arial" panose="020B0604020202020204" pitchFamily="34" charset="0"/>
                <a:cs typeface="Arial" panose="020B0604020202020204" pitchFamily="34" charset="0"/>
              </a:rPr>
              <a:t>Energy</a:t>
            </a:r>
          </a:p>
        </p:txBody>
      </p:sp>
      <p:sp>
        <p:nvSpPr>
          <p:cNvPr id="13" name="TextBox 12">
            <a:extLst>
              <a:ext uri="{FF2B5EF4-FFF2-40B4-BE49-F238E27FC236}">
                <a16:creationId xmlns:a16="http://schemas.microsoft.com/office/drawing/2014/main" id="{B113D4C4-35B9-4AFA-9977-56559CD2C5D6}"/>
              </a:ext>
            </a:extLst>
          </p:cNvPr>
          <p:cNvSpPr txBox="1"/>
          <p:nvPr/>
        </p:nvSpPr>
        <p:spPr>
          <a:xfrm>
            <a:off x="10039368" y="3177628"/>
            <a:ext cx="986415" cy="307777"/>
          </a:xfrm>
          <a:prstGeom prst="rect">
            <a:avLst/>
          </a:prstGeom>
          <a:noFill/>
        </p:spPr>
        <p:txBody>
          <a:bodyPr wrap="none" lIns="36000" rIns="36000" rtlCol="0">
            <a:spAutoFit/>
          </a:bodyPr>
          <a:lstStyle/>
          <a:p>
            <a:pPr algn="ctr">
              <a:defRPr/>
            </a:pPr>
            <a:r>
              <a:rPr lang="en-US" sz="1400" b="1" dirty="0">
                <a:latin typeface="Arial" panose="020B0604020202020204" pitchFamily="34" charset="0"/>
                <a:cs typeface="Arial" panose="020B0604020202020204" pitchFamily="34" charset="0"/>
              </a:rPr>
              <a:t>Hospitality</a:t>
            </a:r>
          </a:p>
        </p:txBody>
      </p:sp>
      <p:sp>
        <p:nvSpPr>
          <p:cNvPr id="12" name="TextBox 11">
            <a:extLst>
              <a:ext uri="{FF2B5EF4-FFF2-40B4-BE49-F238E27FC236}">
                <a16:creationId xmlns:a16="http://schemas.microsoft.com/office/drawing/2014/main" id="{3EAD0DC2-0E6E-0550-B88D-C25D20D55ED7}"/>
              </a:ext>
            </a:extLst>
          </p:cNvPr>
          <p:cNvSpPr txBox="1"/>
          <p:nvPr/>
        </p:nvSpPr>
        <p:spPr>
          <a:xfrm>
            <a:off x="924064" y="4630793"/>
            <a:ext cx="896647" cy="562975"/>
          </a:xfrm>
          <a:prstGeom prst="rect">
            <a:avLst/>
          </a:prstGeom>
          <a:noFill/>
        </p:spPr>
        <p:txBody>
          <a:bodyPr wrap="none" lIns="36000" tIns="45720" rIns="36000" bIns="45720" rtlCol="0" anchor="t">
            <a:spAutoFit/>
          </a:bodyPr>
          <a:lstStyle/>
          <a:p>
            <a:pPr>
              <a:lnSpc>
                <a:spcPct val="114000"/>
              </a:lnSpc>
              <a:spcBef>
                <a:spcPts val="600"/>
              </a:spcBef>
              <a:spcAft>
                <a:spcPts val="600"/>
              </a:spcAft>
              <a:defRPr/>
            </a:pPr>
            <a:r>
              <a:rPr lang="en-US" sz="1400" b="1" dirty="0">
                <a:latin typeface="Arial" panose="020B0604020202020204" pitchFamily="34" charset="0"/>
                <a:cs typeface="Arial" panose="020B0604020202020204" pitchFamily="34" charset="0"/>
              </a:rPr>
              <a:t>Financial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Services</a:t>
            </a:r>
          </a:p>
        </p:txBody>
      </p:sp>
      <p:sp>
        <p:nvSpPr>
          <p:cNvPr id="8" name="TextBox 7">
            <a:extLst>
              <a:ext uri="{FF2B5EF4-FFF2-40B4-BE49-F238E27FC236}">
                <a16:creationId xmlns:a16="http://schemas.microsoft.com/office/drawing/2014/main" id="{A04406DB-5ACA-818C-114A-7405B8E61DEB}"/>
              </a:ext>
            </a:extLst>
          </p:cNvPr>
          <p:cNvSpPr txBox="1"/>
          <p:nvPr/>
        </p:nvSpPr>
        <p:spPr>
          <a:xfrm>
            <a:off x="2011371" y="4650755"/>
            <a:ext cx="1106640" cy="562975"/>
          </a:xfrm>
          <a:prstGeom prst="rect">
            <a:avLst/>
          </a:prstGeom>
          <a:noFill/>
        </p:spPr>
        <p:txBody>
          <a:bodyPr wrap="none" lIns="36000" rIns="36000" rtlCol="0">
            <a:spAutoFit/>
          </a:bodyPr>
          <a:lstStyle/>
          <a:p>
            <a:pPr algn="ctr">
              <a:lnSpc>
                <a:spcPct val="114000"/>
              </a:lnSpc>
              <a:spcBef>
                <a:spcPts val="600"/>
              </a:spcBef>
              <a:spcAft>
                <a:spcPts val="600"/>
              </a:spcAft>
              <a:defRPr/>
            </a:pPr>
            <a:r>
              <a:rPr lang="en-US" sz="1400" b="1">
                <a:latin typeface="Arial" panose="020B0604020202020204" pitchFamily="34" charset="0"/>
                <a:cs typeface="Arial" panose="020B0604020202020204" pitchFamily="34" charset="0"/>
              </a:rPr>
              <a:t>Information </a:t>
            </a:r>
            <a:br>
              <a:rPr lang="en-US" sz="1400" b="1">
                <a:latin typeface="Arial" panose="020B0604020202020204" pitchFamily="34" charset="0"/>
                <a:cs typeface="Arial" panose="020B0604020202020204" pitchFamily="34" charset="0"/>
              </a:rPr>
            </a:br>
            <a:r>
              <a:rPr lang="en-US" sz="1400" b="1">
                <a:latin typeface="Arial" panose="020B0604020202020204" pitchFamily="34" charset="0"/>
                <a:cs typeface="Arial" panose="020B0604020202020204" pitchFamily="34" charset="0"/>
              </a:rPr>
              <a:t>Technology</a:t>
            </a:r>
          </a:p>
        </p:txBody>
      </p:sp>
      <p:sp>
        <p:nvSpPr>
          <p:cNvPr id="38" name="TextBox 37">
            <a:extLst>
              <a:ext uri="{FF2B5EF4-FFF2-40B4-BE49-F238E27FC236}">
                <a16:creationId xmlns:a16="http://schemas.microsoft.com/office/drawing/2014/main" id="{0CDB9C4B-7EE9-206A-13B3-9E65F1CB5EF4}"/>
              </a:ext>
            </a:extLst>
          </p:cNvPr>
          <p:cNvSpPr txBox="1"/>
          <p:nvPr/>
        </p:nvSpPr>
        <p:spPr>
          <a:xfrm>
            <a:off x="3267389" y="4761208"/>
            <a:ext cx="936722" cy="317395"/>
          </a:xfrm>
          <a:prstGeom prst="rect">
            <a:avLst/>
          </a:prstGeom>
          <a:noFill/>
        </p:spPr>
        <p:txBody>
          <a:bodyPr wrap="none" lIns="36000" tIns="45720" rIns="36000" bIns="45720" rtlCol="0" anchor="t">
            <a:spAutoFit/>
          </a:bodyPr>
          <a:lstStyle/>
          <a:p>
            <a:pPr algn="ctr">
              <a:lnSpc>
                <a:spcPct val="114000"/>
              </a:lnSpc>
              <a:spcBef>
                <a:spcPts val="600"/>
              </a:spcBef>
              <a:spcAft>
                <a:spcPts val="600"/>
              </a:spcAft>
              <a:defRPr/>
            </a:pPr>
            <a:r>
              <a:rPr lang="en-US" sz="1400" b="1">
                <a:latin typeface="Arial"/>
                <a:cs typeface="Arial"/>
              </a:rPr>
              <a:t>Education</a:t>
            </a:r>
          </a:p>
        </p:txBody>
      </p:sp>
      <p:sp>
        <p:nvSpPr>
          <p:cNvPr id="17" name="TextBox 16">
            <a:extLst>
              <a:ext uri="{FF2B5EF4-FFF2-40B4-BE49-F238E27FC236}">
                <a16:creationId xmlns:a16="http://schemas.microsoft.com/office/drawing/2014/main" id="{1AD95529-62E9-522F-2CDF-7BB53F7B7C5A}"/>
              </a:ext>
            </a:extLst>
          </p:cNvPr>
          <p:cNvSpPr txBox="1"/>
          <p:nvPr/>
        </p:nvSpPr>
        <p:spPr>
          <a:xfrm>
            <a:off x="4392259" y="4650755"/>
            <a:ext cx="1303809" cy="562975"/>
          </a:xfrm>
          <a:prstGeom prst="rect">
            <a:avLst/>
          </a:prstGeom>
          <a:noFill/>
        </p:spPr>
        <p:txBody>
          <a:bodyPr wrap="none" lIns="36000" tIns="45720" rIns="36000" bIns="45720" rtlCol="0" anchor="t">
            <a:spAutoFit/>
          </a:bodyPr>
          <a:lstStyle/>
          <a:p>
            <a:pPr algn="ctr">
              <a:lnSpc>
                <a:spcPct val="114000"/>
              </a:lnSpc>
              <a:spcBef>
                <a:spcPts val="600"/>
              </a:spcBef>
              <a:spcAft>
                <a:spcPts val="600"/>
              </a:spcAft>
              <a:defRPr/>
            </a:pPr>
            <a:r>
              <a:rPr lang="en-US" sz="1400" b="1">
                <a:latin typeface="Arial"/>
                <a:cs typeface="Arial"/>
              </a:rPr>
              <a:t>Advanced </a:t>
            </a:r>
            <a:br>
              <a:rPr lang="en-US" sz="1400" b="1">
                <a:latin typeface="Arial"/>
                <a:cs typeface="Arial"/>
              </a:rPr>
            </a:br>
            <a:r>
              <a:rPr lang="en-US" sz="1400" b="1">
                <a:latin typeface="Arial"/>
                <a:cs typeface="Arial"/>
              </a:rPr>
              <a:t>Manufacturing</a:t>
            </a:r>
          </a:p>
        </p:txBody>
      </p:sp>
      <p:sp>
        <p:nvSpPr>
          <p:cNvPr id="18" name="TextBox 17">
            <a:extLst>
              <a:ext uri="{FF2B5EF4-FFF2-40B4-BE49-F238E27FC236}">
                <a16:creationId xmlns:a16="http://schemas.microsoft.com/office/drawing/2014/main" id="{B75224D9-DE8A-0F2C-56FE-DDB24A63BA47}"/>
              </a:ext>
            </a:extLst>
          </p:cNvPr>
          <p:cNvSpPr txBox="1"/>
          <p:nvPr/>
        </p:nvSpPr>
        <p:spPr>
          <a:xfrm>
            <a:off x="5855922" y="4654137"/>
            <a:ext cx="1215644" cy="562975"/>
          </a:xfrm>
          <a:prstGeom prst="rect">
            <a:avLst/>
          </a:prstGeom>
          <a:noFill/>
        </p:spPr>
        <p:txBody>
          <a:bodyPr wrap="none" lIns="36000" rIns="36000" rtlCol="0">
            <a:spAutoFit/>
          </a:bodyPr>
          <a:lstStyle/>
          <a:p>
            <a:pPr algn="ctr">
              <a:lnSpc>
                <a:spcPct val="114000"/>
              </a:lnSpc>
              <a:spcBef>
                <a:spcPts val="600"/>
              </a:spcBef>
              <a:spcAft>
                <a:spcPts val="600"/>
              </a:spcAft>
              <a:defRPr/>
            </a:pPr>
            <a:r>
              <a:rPr lang="en-US" sz="1400" b="1">
                <a:latin typeface="Arial" panose="020B0604020202020204" pitchFamily="34" charset="0"/>
                <a:cs typeface="Arial" panose="020B0604020202020204" pitchFamily="34" charset="0"/>
              </a:rPr>
              <a:t>Critical </a:t>
            </a:r>
            <a:br>
              <a:rPr lang="en-US" sz="1400" b="1">
                <a:latin typeface="Arial" panose="020B0604020202020204" pitchFamily="34" charset="0"/>
                <a:cs typeface="Arial" panose="020B0604020202020204" pitchFamily="34" charset="0"/>
              </a:rPr>
            </a:br>
            <a:r>
              <a:rPr lang="en-US" sz="1400" b="1">
                <a:latin typeface="Arial" panose="020B0604020202020204" pitchFamily="34" charset="0"/>
                <a:cs typeface="Arial" panose="020B0604020202020204" pitchFamily="34" charset="0"/>
              </a:rPr>
              <a:t>Supply Chain</a:t>
            </a:r>
          </a:p>
        </p:txBody>
      </p:sp>
      <p:sp>
        <p:nvSpPr>
          <p:cNvPr id="19" name="TextBox 18">
            <a:extLst>
              <a:ext uri="{FF2B5EF4-FFF2-40B4-BE49-F238E27FC236}">
                <a16:creationId xmlns:a16="http://schemas.microsoft.com/office/drawing/2014/main" id="{E2A6AC0C-3C44-5888-0097-C574D46416AE}"/>
              </a:ext>
            </a:extLst>
          </p:cNvPr>
          <p:cNvSpPr txBox="1"/>
          <p:nvPr/>
        </p:nvSpPr>
        <p:spPr>
          <a:xfrm>
            <a:off x="7156871" y="4751436"/>
            <a:ext cx="1236483" cy="317395"/>
          </a:xfrm>
          <a:prstGeom prst="rect">
            <a:avLst/>
          </a:prstGeom>
          <a:noFill/>
        </p:spPr>
        <p:txBody>
          <a:bodyPr wrap="none" lIns="36000" tIns="45720" rIns="36000" bIns="45720" rtlCol="0" anchor="t">
            <a:spAutoFit/>
          </a:bodyPr>
          <a:lstStyle/>
          <a:p>
            <a:pPr algn="ctr">
              <a:lnSpc>
                <a:spcPct val="114000"/>
              </a:lnSpc>
              <a:spcBef>
                <a:spcPts val="600"/>
              </a:spcBef>
              <a:spcAft>
                <a:spcPts val="600"/>
              </a:spcAft>
              <a:defRPr/>
            </a:pPr>
            <a:r>
              <a:rPr lang="en-US" sz="1400" b="1">
                <a:latin typeface="Arial"/>
                <a:cs typeface="Arial"/>
              </a:rPr>
              <a:t>Infrastructure</a:t>
            </a:r>
            <a:endParaRPr lang="en-US" sz="14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BDC7DD9-B8A0-985E-D8B2-922969858C4F}"/>
              </a:ext>
            </a:extLst>
          </p:cNvPr>
          <p:cNvSpPr txBox="1"/>
          <p:nvPr/>
        </p:nvSpPr>
        <p:spPr>
          <a:xfrm>
            <a:off x="8477903" y="4750293"/>
            <a:ext cx="1106640" cy="317395"/>
          </a:xfrm>
          <a:prstGeom prst="rect">
            <a:avLst/>
          </a:prstGeom>
          <a:noFill/>
        </p:spPr>
        <p:txBody>
          <a:bodyPr wrap="none" lIns="36000" rIns="36000" rtlCol="0">
            <a:spAutoFit/>
          </a:bodyPr>
          <a:lstStyle/>
          <a:p>
            <a:pPr algn="ctr">
              <a:lnSpc>
                <a:spcPct val="114000"/>
              </a:lnSpc>
              <a:spcBef>
                <a:spcPts val="600"/>
              </a:spcBef>
              <a:spcAft>
                <a:spcPts val="600"/>
              </a:spcAft>
              <a:defRPr/>
            </a:pPr>
            <a:r>
              <a:rPr lang="en-US" sz="1400" b="1">
                <a:latin typeface="Arial" panose="020B0604020202020204" pitchFamily="34" charset="0"/>
                <a:cs typeface="Arial" panose="020B0604020202020204" pitchFamily="34" charset="0"/>
              </a:rPr>
              <a:t>Engineering</a:t>
            </a:r>
          </a:p>
        </p:txBody>
      </p:sp>
      <p:sp>
        <p:nvSpPr>
          <p:cNvPr id="16" name="TextBox 15">
            <a:extLst>
              <a:ext uri="{FF2B5EF4-FFF2-40B4-BE49-F238E27FC236}">
                <a16:creationId xmlns:a16="http://schemas.microsoft.com/office/drawing/2014/main" id="{0A97E3EA-3C17-F306-182F-625EB7702116}"/>
              </a:ext>
            </a:extLst>
          </p:cNvPr>
          <p:cNvSpPr txBox="1"/>
          <p:nvPr/>
        </p:nvSpPr>
        <p:spPr>
          <a:xfrm>
            <a:off x="9638175" y="4758477"/>
            <a:ext cx="1835745" cy="317395"/>
          </a:xfrm>
          <a:prstGeom prst="rect">
            <a:avLst/>
          </a:prstGeom>
          <a:noFill/>
        </p:spPr>
        <p:txBody>
          <a:bodyPr wrap="square" lIns="36000" tIns="45720" rIns="36000" bIns="45720" rtlCol="0" anchor="t">
            <a:spAutoFit/>
          </a:bodyPr>
          <a:lstStyle/>
          <a:p>
            <a:pPr algn="ctr">
              <a:lnSpc>
                <a:spcPct val="114000"/>
              </a:lnSpc>
              <a:spcBef>
                <a:spcPts val="600"/>
              </a:spcBef>
              <a:spcAft>
                <a:spcPts val="600"/>
              </a:spcAft>
              <a:defRPr/>
            </a:pPr>
            <a:r>
              <a:rPr lang="en-US" sz="1400" b="1" dirty="0">
                <a:latin typeface="Arial"/>
                <a:cs typeface="Arial"/>
              </a:rPr>
              <a:t>Telecommunications</a:t>
            </a:r>
            <a:endParaRPr lang="en-US" sz="1400" b="1" dirty="0">
              <a:latin typeface="Arial" panose="020B0604020202020204" pitchFamily="34" charset="0"/>
              <a:cs typeface="Arial" panose="020B0604020202020204" pitchFamily="34" charset="0"/>
            </a:endParaRPr>
          </a:p>
        </p:txBody>
      </p:sp>
      <p:pic>
        <p:nvPicPr>
          <p:cNvPr id="20" name="Graphic 19">
            <a:extLst>
              <a:ext uri="{FF2B5EF4-FFF2-40B4-BE49-F238E27FC236}">
                <a16:creationId xmlns:a16="http://schemas.microsoft.com/office/drawing/2014/main" id="{696C7CBD-65E2-E57F-E83E-0129253D757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54242" y="2694555"/>
            <a:ext cx="467371" cy="467371"/>
          </a:xfrm>
          <a:prstGeom prst="rect">
            <a:avLst/>
          </a:prstGeom>
        </p:spPr>
      </p:pic>
      <p:pic>
        <p:nvPicPr>
          <p:cNvPr id="21" name="Graphic 20">
            <a:extLst>
              <a:ext uri="{FF2B5EF4-FFF2-40B4-BE49-F238E27FC236}">
                <a16:creationId xmlns:a16="http://schemas.microsoft.com/office/drawing/2014/main" id="{F6E42BA1-F338-A351-C7F2-6A3596E8EA1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05436" y="2739329"/>
            <a:ext cx="416830" cy="458513"/>
          </a:xfrm>
          <a:prstGeom prst="rect">
            <a:avLst/>
          </a:prstGeom>
        </p:spPr>
      </p:pic>
      <p:pic>
        <p:nvPicPr>
          <p:cNvPr id="22" name="Graphic 21">
            <a:extLst>
              <a:ext uri="{FF2B5EF4-FFF2-40B4-BE49-F238E27FC236}">
                <a16:creationId xmlns:a16="http://schemas.microsoft.com/office/drawing/2014/main" id="{5412D7CA-EA09-0DCB-4D7A-B771AA669F0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60232" y="3956913"/>
            <a:ext cx="518424" cy="518424"/>
          </a:xfrm>
          <a:prstGeom prst="rect">
            <a:avLst/>
          </a:prstGeom>
        </p:spPr>
      </p:pic>
      <p:pic>
        <p:nvPicPr>
          <p:cNvPr id="23" name="Graphic 22">
            <a:extLst>
              <a:ext uri="{FF2B5EF4-FFF2-40B4-BE49-F238E27FC236}">
                <a16:creationId xmlns:a16="http://schemas.microsoft.com/office/drawing/2014/main" id="{E030FA2C-77D5-A751-5A1D-1DCAD28E47AE}"/>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75481" y="4006691"/>
            <a:ext cx="524864" cy="524864"/>
          </a:xfrm>
          <a:prstGeom prst="rect">
            <a:avLst/>
          </a:prstGeom>
        </p:spPr>
      </p:pic>
      <p:sp>
        <p:nvSpPr>
          <p:cNvPr id="24" name="Freeform 293">
            <a:extLst>
              <a:ext uri="{FF2B5EF4-FFF2-40B4-BE49-F238E27FC236}">
                <a16:creationId xmlns:a16="http://schemas.microsoft.com/office/drawing/2014/main" id="{1CEAC7E8-6360-3B9C-9A31-79A857535462}"/>
              </a:ext>
              <a:ext uri="{C183D7F6-B498-43B3-948B-1728B52AA6E4}">
                <adec:decorative xmlns:adec="http://schemas.microsoft.com/office/drawing/2017/decorative" val="1"/>
              </a:ext>
            </a:extLst>
          </p:cNvPr>
          <p:cNvSpPr>
            <a:spLocks noChangeAspect="1" noEditPoints="1"/>
          </p:cNvSpPr>
          <p:nvPr/>
        </p:nvSpPr>
        <p:spPr bwMode="auto">
          <a:xfrm>
            <a:off x="6374852" y="2719814"/>
            <a:ext cx="529444" cy="446596"/>
          </a:xfrm>
          <a:custGeom>
            <a:avLst/>
            <a:gdLst>
              <a:gd name="T0" fmla="*/ 367 w 1152"/>
              <a:gd name="T1" fmla="*/ 866 h 971"/>
              <a:gd name="T2" fmla="*/ 367 w 1152"/>
              <a:gd name="T3" fmla="*/ 827 h 971"/>
              <a:gd name="T4" fmla="*/ 907 w 1152"/>
              <a:gd name="T5" fmla="*/ 827 h 971"/>
              <a:gd name="T6" fmla="*/ 907 w 1152"/>
              <a:gd name="T7" fmla="*/ 866 h 971"/>
              <a:gd name="T8" fmla="*/ 907 w 1152"/>
              <a:gd name="T9" fmla="*/ 827 h 971"/>
              <a:gd name="T10" fmla="*/ 122 w 1152"/>
              <a:gd name="T11" fmla="*/ 139 h 971"/>
              <a:gd name="T12" fmla="*/ 578 w 1152"/>
              <a:gd name="T13" fmla="*/ 121 h 971"/>
              <a:gd name="T14" fmla="*/ 596 w 1152"/>
              <a:gd name="T15" fmla="*/ 517 h 971"/>
              <a:gd name="T16" fmla="*/ 140 w 1152"/>
              <a:gd name="T17" fmla="*/ 534 h 971"/>
              <a:gd name="T18" fmla="*/ 157 w 1152"/>
              <a:gd name="T19" fmla="*/ 500 h 971"/>
              <a:gd name="T20" fmla="*/ 561 w 1152"/>
              <a:gd name="T21" fmla="*/ 157 h 971"/>
              <a:gd name="T22" fmla="*/ 157 w 1152"/>
              <a:gd name="T23" fmla="*/ 500 h 971"/>
              <a:gd name="T24" fmla="*/ 810 w 1152"/>
              <a:gd name="T25" fmla="*/ 621 h 971"/>
              <a:gd name="T26" fmla="*/ 810 w 1152"/>
              <a:gd name="T27" fmla="*/ 657 h 971"/>
              <a:gd name="T28" fmla="*/ 893 w 1152"/>
              <a:gd name="T29" fmla="*/ 639 h 971"/>
              <a:gd name="T30" fmla="*/ 1152 w 1152"/>
              <a:gd name="T31" fmla="*/ 753 h 971"/>
              <a:gd name="T32" fmla="*/ 1152 w 1152"/>
              <a:gd name="T33" fmla="*/ 788 h 971"/>
              <a:gd name="T34" fmla="*/ 1031 w 1152"/>
              <a:gd name="T35" fmla="*/ 864 h 971"/>
              <a:gd name="T36" fmla="*/ 784 w 1152"/>
              <a:gd name="T37" fmla="*/ 864 h 971"/>
              <a:gd name="T38" fmla="*/ 367 w 1152"/>
              <a:gd name="T39" fmla="*/ 971 h 971"/>
              <a:gd name="T40" fmla="*/ 76 w 1152"/>
              <a:gd name="T41" fmla="*/ 864 h 971"/>
              <a:gd name="T42" fmla="*/ 0 w 1152"/>
              <a:gd name="T43" fmla="*/ 17 h 971"/>
              <a:gd name="T44" fmla="*/ 700 w 1152"/>
              <a:gd name="T45" fmla="*/ 0 h 971"/>
              <a:gd name="T46" fmla="*/ 718 w 1152"/>
              <a:gd name="T47" fmla="*/ 165 h 971"/>
              <a:gd name="T48" fmla="*/ 979 w 1152"/>
              <a:gd name="T49" fmla="*/ 205 h 971"/>
              <a:gd name="T50" fmla="*/ 1151 w 1152"/>
              <a:gd name="T51" fmla="*/ 546 h 971"/>
              <a:gd name="T52" fmla="*/ 1152 w 1152"/>
              <a:gd name="T53" fmla="*/ 639 h 971"/>
              <a:gd name="T54" fmla="*/ 457 w 1152"/>
              <a:gd name="T55" fmla="*/ 846 h 971"/>
              <a:gd name="T56" fmla="*/ 277 w 1152"/>
              <a:gd name="T57" fmla="*/ 846 h 971"/>
              <a:gd name="T58" fmla="*/ 457 w 1152"/>
              <a:gd name="T59" fmla="*/ 846 h 971"/>
              <a:gd name="T60" fmla="*/ 35 w 1152"/>
              <a:gd name="T61" fmla="*/ 657 h 971"/>
              <a:gd name="T62" fmla="*/ 76 w 1152"/>
              <a:gd name="T63" fmla="*/ 829 h 971"/>
              <a:gd name="T64" fmla="*/ 367 w 1152"/>
              <a:gd name="T65" fmla="*/ 722 h 971"/>
              <a:gd name="T66" fmla="*/ 683 w 1152"/>
              <a:gd name="T67" fmla="*/ 829 h 971"/>
              <a:gd name="T68" fmla="*/ 683 w 1152"/>
              <a:gd name="T69" fmla="*/ 34 h 971"/>
              <a:gd name="T70" fmla="*/ 35 w 1152"/>
              <a:gd name="T71" fmla="*/ 621 h 971"/>
              <a:gd name="T72" fmla="*/ 683 w 1152"/>
              <a:gd name="T73" fmla="*/ 34 h 971"/>
              <a:gd name="T74" fmla="*/ 1107 w 1152"/>
              <a:gd name="T75" fmla="*/ 657 h 971"/>
              <a:gd name="T76" fmla="*/ 1107 w 1152"/>
              <a:gd name="T77" fmla="*/ 735 h 971"/>
              <a:gd name="T78" fmla="*/ 1117 w 1152"/>
              <a:gd name="T79" fmla="*/ 657 h 971"/>
              <a:gd name="T80" fmla="*/ 924 w 1152"/>
              <a:gd name="T81" fmla="*/ 528 h 971"/>
              <a:gd name="T82" fmla="*/ 960 w 1152"/>
              <a:gd name="T83" fmla="*/ 234 h 971"/>
              <a:gd name="T84" fmla="*/ 822 w 1152"/>
              <a:gd name="T85" fmla="*/ 200 h 971"/>
              <a:gd name="T86" fmla="*/ 997 w 1152"/>
              <a:gd name="T87" fmla="*/ 846 h 971"/>
              <a:gd name="T88" fmla="*/ 818 w 1152"/>
              <a:gd name="T89" fmla="*/ 846 h 971"/>
              <a:gd name="T90" fmla="*/ 997 w 1152"/>
              <a:gd name="T91" fmla="*/ 846 h 971"/>
              <a:gd name="T92" fmla="*/ 1117 w 1152"/>
              <a:gd name="T93" fmla="*/ 770 h 971"/>
              <a:gd name="T94" fmla="*/ 1033 w 1152"/>
              <a:gd name="T95" fmla="*/ 696 h 971"/>
              <a:gd name="T96" fmla="*/ 1117 w 1152"/>
              <a:gd name="T97" fmla="*/ 621 h 971"/>
              <a:gd name="T98" fmla="*/ 810 w 1152"/>
              <a:gd name="T99" fmla="*/ 563 h 971"/>
              <a:gd name="T100" fmla="*/ 810 w 1152"/>
              <a:gd name="T101" fmla="*/ 528 h 971"/>
              <a:gd name="T102" fmla="*/ 793 w 1152"/>
              <a:gd name="T103" fmla="*/ 361 h 971"/>
              <a:gd name="T104" fmla="*/ 787 w 1152"/>
              <a:gd name="T105" fmla="*/ 200 h 971"/>
              <a:gd name="T106" fmla="*/ 718 w 1152"/>
              <a:gd name="T107" fmla="*/ 829 h 971"/>
              <a:gd name="T108" fmla="*/ 907 w 1152"/>
              <a:gd name="T109" fmla="*/ 722 h 971"/>
              <a:gd name="T110" fmla="*/ 1076 w 1152"/>
              <a:gd name="T111" fmla="*/ 8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971">
                <a:moveTo>
                  <a:pt x="386" y="846"/>
                </a:moveTo>
                <a:cubicBezTo>
                  <a:pt x="386" y="857"/>
                  <a:pt x="378" y="866"/>
                  <a:pt x="367" y="866"/>
                </a:cubicBezTo>
                <a:cubicBezTo>
                  <a:pt x="356" y="866"/>
                  <a:pt x="348" y="857"/>
                  <a:pt x="348" y="846"/>
                </a:cubicBezTo>
                <a:cubicBezTo>
                  <a:pt x="348" y="836"/>
                  <a:pt x="356" y="827"/>
                  <a:pt x="367" y="827"/>
                </a:cubicBezTo>
                <a:cubicBezTo>
                  <a:pt x="378" y="827"/>
                  <a:pt x="386" y="836"/>
                  <a:pt x="386" y="846"/>
                </a:cubicBezTo>
                <a:close/>
                <a:moveTo>
                  <a:pt x="907" y="827"/>
                </a:moveTo>
                <a:cubicBezTo>
                  <a:pt x="897" y="827"/>
                  <a:pt x="888" y="836"/>
                  <a:pt x="888" y="846"/>
                </a:cubicBezTo>
                <a:cubicBezTo>
                  <a:pt x="888" y="857"/>
                  <a:pt x="897" y="866"/>
                  <a:pt x="907" y="866"/>
                </a:cubicBezTo>
                <a:cubicBezTo>
                  <a:pt x="918" y="866"/>
                  <a:pt x="927" y="857"/>
                  <a:pt x="927" y="846"/>
                </a:cubicBezTo>
                <a:cubicBezTo>
                  <a:pt x="927" y="836"/>
                  <a:pt x="918" y="827"/>
                  <a:pt x="907" y="827"/>
                </a:cubicBezTo>
                <a:close/>
                <a:moveTo>
                  <a:pt x="122" y="517"/>
                </a:moveTo>
                <a:cubicBezTo>
                  <a:pt x="122" y="139"/>
                  <a:pt x="122" y="139"/>
                  <a:pt x="122" y="139"/>
                </a:cubicBezTo>
                <a:cubicBezTo>
                  <a:pt x="122" y="130"/>
                  <a:pt x="130" y="121"/>
                  <a:pt x="140" y="121"/>
                </a:cubicBezTo>
                <a:cubicBezTo>
                  <a:pt x="578" y="121"/>
                  <a:pt x="578" y="121"/>
                  <a:pt x="578" y="121"/>
                </a:cubicBezTo>
                <a:cubicBezTo>
                  <a:pt x="588" y="121"/>
                  <a:pt x="596" y="130"/>
                  <a:pt x="596" y="139"/>
                </a:cubicBezTo>
                <a:cubicBezTo>
                  <a:pt x="596" y="517"/>
                  <a:pt x="596" y="517"/>
                  <a:pt x="596" y="517"/>
                </a:cubicBezTo>
                <a:cubicBezTo>
                  <a:pt x="596" y="526"/>
                  <a:pt x="588" y="534"/>
                  <a:pt x="578" y="534"/>
                </a:cubicBezTo>
                <a:cubicBezTo>
                  <a:pt x="140" y="534"/>
                  <a:pt x="140" y="534"/>
                  <a:pt x="140" y="534"/>
                </a:cubicBezTo>
                <a:cubicBezTo>
                  <a:pt x="130" y="534"/>
                  <a:pt x="122" y="526"/>
                  <a:pt x="122" y="517"/>
                </a:cubicBezTo>
                <a:close/>
                <a:moveTo>
                  <a:pt x="157" y="500"/>
                </a:moveTo>
                <a:cubicBezTo>
                  <a:pt x="561" y="500"/>
                  <a:pt x="561" y="500"/>
                  <a:pt x="561" y="500"/>
                </a:cubicBezTo>
                <a:cubicBezTo>
                  <a:pt x="561" y="157"/>
                  <a:pt x="561" y="157"/>
                  <a:pt x="561" y="157"/>
                </a:cubicBezTo>
                <a:cubicBezTo>
                  <a:pt x="157" y="157"/>
                  <a:pt x="157" y="157"/>
                  <a:pt x="157" y="157"/>
                </a:cubicBezTo>
                <a:lnTo>
                  <a:pt x="157" y="500"/>
                </a:lnTo>
                <a:close/>
                <a:moveTo>
                  <a:pt x="876" y="621"/>
                </a:moveTo>
                <a:cubicBezTo>
                  <a:pt x="810" y="621"/>
                  <a:pt x="810" y="621"/>
                  <a:pt x="810" y="621"/>
                </a:cubicBezTo>
                <a:cubicBezTo>
                  <a:pt x="801" y="621"/>
                  <a:pt x="793" y="629"/>
                  <a:pt x="793" y="639"/>
                </a:cubicBezTo>
                <a:cubicBezTo>
                  <a:pt x="793" y="649"/>
                  <a:pt x="801" y="657"/>
                  <a:pt x="810" y="657"/>
                </a:cubicBezTo>
                <a:cubicBezTo>
                  <a:pt x="876" y="657"/>
                  <a:pt x="876" y="657"/>
                  <a:pt x="876" y="657"/>
                </a:cubicBezTo>
                <a:cubicBezTo>
                  <a:pt x="885" y="657"/>
                  <a:pt x="893" y="649"/>
                  <a:pt x="893" y="639"/>
                </a:cubicBezTo>
                <a:cubicBezTo>
                  <a:pt x="893" y="629"/>
                  <a:pt x="885" y="621"/>
                  <a:pt x="876" y="621"/>
                </a:cubicBezTo>
                <a:close/>
                <a:moveTo>
                  <a:pt x="1152" y="753"/>
                </a:moveTo>
                <a:cubicBezTo>
                  <a:pt x="1152" y="753"/>
                  <a:pt x="1152" y="753"/>
                  <a:pt x="1152" y="753"/>
                </a:cubicBezTo>
                <a:cubicBezTo>
                  <a:pt x="1152" y="788"/>
                  <a:pt x="1152" y="788"/>
                  <a:pt x="1152" y="788"/>
                </a:cubicBezTo>
                <a:cubicBezTo>
                  <a:pt x="1152" y="830"/>
                  <a:pt x="1118" y="864"/>
                  <a:pt x="1076" y="864"/>
                </a:cubicBezTo>
                <a:cubicBezTo>
                  <a:pt x="1031" y="864"/>
                  <a:pt x="1031" y="864"/>
                  <a:pt x="1031" y="864"/>
                </a:cubicBezTo>
                <a:cubicBezTo>
                  <a:pt x="1022" y="924"/>
                  <a:pt x="970" y="971"/>
                  <a:pt x="907" y="971"/>
                </a:cubicBezTo>
                <a:cubicBezTo>
                  <a:pt x="844" y="971"/>
                  <a:pt x="793" y="924"/>
                  <a:pt x="784" y="864"/>
                </a:cubicBezTo>
                <a:cubicBezTo>
                  <a:pt x="490" y="864"/>
                  <a:pt x="490" y="864"/>
                  <a:pt x="490" y="864"/>
                </a:cubicBezTo>
                <a:cubicBezTo>
                  <a:pt x="482" y="924"/>
                  <a:pt x="430" y="971"/>
                  <a:pt x="367" y="971"/>
                </a:cubicBezTo>
                <a:cubicBezTo>
                  <a:pt x="304" y="971"/>
                  <a:pt x="252" y="924"/>
                  <a:pt x="244" y="864"/>
                </a:cubicBezTo>
                <a:cubicBezTo>
                  <a:pt x="76" y="864"/>
                  <a:pt x="76" y="864"/>
                  <a:pt x="76" y="864"/>
                </a:cubicBezTo>
                <a:cubicBezTo>
                  <a:pt x="34" y="864"/>
                  <a:pt x="0" y="830"/>
                  <a:pt x="0" y="788"/>
                </a:cubicBezTo>
                <a:cubicBezTo>
                  <a:pt x="0" y="17"/>
                  <a:pt x="0" y="17"/>
                  <a:pt x="0" y="17"/>
                </a:cubicBezTo>
                <a:cubicBezTo>
                  <a:pt x="0" y="7"/>
                  <a:pt x="8" y="0"/>
                  <a:pt x="18" y="0"/>
                </a:cubicBezTo>
                <a:cubicBezTo>
                  <a:pt x="700" y="0"/>
                  <a:pt x="700" y="0"/>
                  <a:pt x="700" y="0"/>
                </a:cubicBezTo>
                <a:cubicBezTo>
                  <a:pt x="710" y="0"/>
                  <a:pt x="718" y="7"/>
                  <a:pt x="718" y="17"/>
                </a:cubicBezTo>
                <a:cubicBezTo>
                  <a:pt x="718" y="165"/>
                  <a:pt x="718" y="165"/>
                  <a:pt x="718" y="165"/>
                </a:cubicBezTo>
                <a:cubicBezTo>
                  <a:pt x="840" y="165"/>
                  <a:pt x="840" y="165"/>
                  <a:pt x="840" y="165"/>
                </a:cubicBezTo>
                <a:cubicBezTo>
                  <a:pt x="891" y="165"/>
                  <a:pt x="939" y="178"/>
                  <a:pt x="979" y="205"/>
                </a:cubicBezTo>
                <a:cubicBezTo>
                  <a:pt x="1058" y="256"/>
                  <a:pt x="1152" y="357"/>
                  <a:pt x="1151" y="546"/>
                </a:cubicBezTo>
                <a:cubicBezTo>
                  <a:pt x="1151" y="546"/>
                  <a:pt x="1151" y="546"/>
                  <a:pt x="1151" y="546"/>
                </a:cubicBezTo>
                <a:cubicBezTo>
                  <a:pt x="1152" y="637"/>
                  <a:pt x="1152" y="637"/>
                  <a:pt x="1152" y="637"/>
                </a:cubicBezTo>
                <a:cubicBezTo>
                  <a:pt x="1152" y="637"/>
                  <a:pt x="1152" y="638"/>
                  <a:pt x="1152" y="639"/>
                </a:cubicBezTo>
                <a:lnTo>
                  <a:pt x="1152" y="753"/>
                </a:lnTo>
                <a:close/>
                <a:moveTo>
                  <a:pt x="457" y="846"/>
                </a:moveTo>
                <a:cubicBezTo>
                  <a:pt x="457" y="797"/>
                  <a:pt x="417" y="756"/>
                  <a:pt x="367" y="756"/>
                </a:cubicBezTo>
                <a:cubicBezTo>
                  <a:pt x="318" y="756"/>
                  <a:pt x="277" y="797"/>
                  <a:pt x="277" y="846"/>
                </a:cubicBezTo>
                <a:cubicBezTo>
                  <a:pt x="277" y="896"/>
                  <a:pt x="318" y="936"/>
                  <a:pt x="367" y="936"/>
                </a:cubicBezTo>
                <a:cubicBezTo>
                  <a:pt x="417" y="936"/>
                  <a:pt x="457" y="896"/>
                  <a:pt x="457" y="846"/>
                </a:cubicBezTo>
                <a:close/>
                <a:moveTo>
                  <a:pt x="683" y="657"/>
                </a:moveTo>
                <a:cubicBezTo>
                  <a:pt x="35" y="657"/>
                  <a:pt x="35" y="657"/>
                  <a:pt x="35" y="657"/>
                </a:cubicBezTo>
                <a:cubicBezTo>
                  <a:pt x="35" y="788"/>
                  <a:pt x="35" y="788"/>
                  <a:pt x="35" y="788"/>
                </a:cubicBezTo>
                <a:cubicBezTo>
                  <a:pt x="35" y="810"/>
                  <a:pt x="53" y="829"/>
                  <a:pt x="76" y="829"/>
                </a:cubicBezTo>
                <a:cubicBezTo>
                  <a:pt x="244" y="829"/>
                  <a:pt x="244" y="829"/>
                  <a:pt x="244" y="829"/>
                </a:cubicBezTo>
                <a:cubicBezTo>
                  <a:pt x="252" y="768"/>
                  <a:pt x="304" y="722"/>
                  <a:pt x="367" y="722"/>
                </a:cubicBezTo>
                <a:cubicBezTo>
                  <a:pt x="430" y="722"/>
                  <a:pt x="482" y="768"/>
                  <a:pt x="490" y="829"/>
                </a:cubicBezTo>
                <a:cubicBezTo>
                  <a:pt x="683" y="829"/>
                  <a:pt x="683" y="829"/>
                  <a:pt x="683" y="829"/>
                </a:cubicBezTo>
                <a:lnTo>
                  <a:pt x="683" y="657"/>
                </a:lnTo>
                <a:close/>
                <a:moveTo>
                  <a:pt x="683" y="34"/>
                </a:moveTo>
                <a:cubicBezTo>
                  <a:pt x="35" y="34"/>
                  <a:pt x="35" y="34"/>
                  <a:pt x="35" y="34"/>
                </a:cubicBezTo>
                <a:cubicBezTo>
                  <a:pt x="35" y="621"/>
                  <a:pt x="35" y="621"/>
                  <a:pt x="35" y="621"/>
                </a:cubicBezTo>
                <a:cubicBezTo>
                  <a:pt x="683" y="621"/>
                  <a:pt x="683" y="621"/>
                  <a:pt x="683" y="621"/>
                </a:cubicBezTo>
                <a:lnTo>
                  <a:pt x="683" y="34"/>
                </a:lnTo>
                <a:close/>
                <a:moveTo>
                  <a:pt x="1117" y="657"/>
                </a:moveTo>
                <a:cubicBezTo>
                  <a:pt x="1107" y="657"/>
                  <a:pt x="1107" y="657"/>
                  <a:pt x="1107" y="657"/>
                </a:cubicBezTo>
                <a:cubicBezTo>
                  <a:pt x="1085" y="657"/>
                  <a:pt x="1068" y="674"/>
                  <a:pt x="1068" y="696"/>
                </a:cubicBezTo>
                <a:cubicBezTo>
                  <a:pt x="1068" y="718"/>
                  <a:pt x="1085" y="735"/>
                  <a:pt x="1107" y="735"/>
                </a:cubicBezTo>
                <a:cubicBezTo>
                  <a:pt x="1117" y="735"/>
                  <a:pt x="1117" y="735"/>
                  <a:pt x="1117" y="735"/>
                </a:cubicBezTo>
                <a:lnTo>
                  <a:pt x="1117" y="657"/>
                </a:lnTo>
                <a:close/>
                <a:moveTo>
                  <a:pt x="822" y="340"/>
                </a:moveTo>
                <a:cubicBezTo>
                  <a:pt x="874" y="391"/>
                  <a:pt x="908" y="454"/>
                  <a:pt x="924" y="528"/>
                </a:cubicBezTo>
                <a:cubicBezTo>
                  <a:pt x="1116" y="528"/>
                  <a:pt x="1116" y="528"/>
                  <a:pt x="1116" y="528"/>
                </a:cubicBezTo>
                <a:cubicBezTo>
                  <a:pt x="1111" y="366"/>
                  <a:pt x="1029" y="279"/>
                  <a:pt x="960" y="234"/>
                </a:cubicBezTo>
                <a:cubicBezTo>
                  <a:pt x="926" y="211"/>
                  <a:pt x="884" y="200"/>
                  <a:pt x="840" y="200"/>
                </a:cubicBezTo>
                <a:cubicBezTo>
                  <a:pt x="822" y="200"/>
                  <a:pt x="822" y="200"/>
                  <a:pt x="822" y="200"/>
                </a:cubicBezTo>
                <a:lnTo>
                  <a:pt x="822" y="340"/>
                </a:lnTo>
                <a:close/>
                <a:moveTo>
                  <a:pt x="997" y="846"/>
                </a:moveTo>
                <a:cubicBezTo>
                  <a:pt x="997" y="797"/>
                  <a:pt x="957" y="756"/>
                  <a:pt x="907" y="756"/>
                </a:cubicBezTo>
                <a:cubicBezTo>
                  <a:pt x="858" y="756"/>
                  <a:pt x="818" y="797"/>
                  <a:pt x="818" y="846"/>
                </a:cubicBezTo>
                <a:cubicBezTo>
                  <a:pt x="818" y="896"/>
                  <a:pt x="858" y="936"/>
                  <a:pt x="907" y="936"/>
                </a:cubicBezTo>
                <a:cubicBezTo>
                  <a:pt x="957" y="936"/>
                  <a:pt x="997" y="896"/>
                  <a:pt x="997" y="846"/>
                </a:cubicBezTo>
                <a:close/>
                <a:moveTo>
                  <a:pt x="1117" y="788"/>
                </a:moveTo>
                <a:cubicBezTo>
                  <a:pt x="1117" y="770"/>
                  <a:pt x="1117" y="770"/>
                  <a:pt x="1117" y="770"/>
                </a:cubicBezTo>
                <a:cubicBezTo>
                  <a:pt x="1107" y="770"/>
                  <a:pt x="1107" y="770"/>
                  <a:pt x="1107" y="770"/>
                </a:cubicBezTo>
                <a:cubicBezTo>
                  <a:pt x="1066" y="770"/>
                  <a:pt x="1033" y="737"/>
                  <a:pt x="1033" y="696"/>
                </a:cubicBezTo>
                <a:cubicBezTo>
                  <a:pt x="1033" y="655"/>
                  <a:pt x="1066" y="621"/>
                  <a:pt x="1107" y="621"/>
                </a:cubicBezTo>
                <a:cubicBezTo>
                  <a:pt x="1117" y="621"/>
                  <a:pt x="1117" y="621"/>
                  <a:pt x="1117" y="621"/>
                </a:cubicBezTo>
                <a:cubicBezTo>
                  <a:pt x="1117" y="563"/>
                  <a:pt x="1117" y="563"/>
                  <a:pt x="1117" y="563"/>
                </a:cubicBezTo>
                <a:cubicBezTo>
                  <a:pt x="810" y="563"/>
                  <a:pt x="810" y="563"/>
                  <a:pt x="810" y="563"/>
                </a:cubicBezTo>
                <a:cubicBezTo>
                  <a:pt x="801" y="563"/>
                  <a:pt x="793" y="555"/>
                  <a:pt x="793" y="546"/>
                </a:cubicBezTo>
                <a:cubicBezTo>
                  <a:pt x="793" y="536"/>
                  <a:pt x="801" y="528"/>
                  <a:pt x="810" y="528"/>
                </a:cubicBezTo>
                <a:cubicBezTo>
                  <a:pt x="888" y="528"/>
                  <a:pt x="888" y="528"/>
                  <a:pt x="888" y="528"/>
                </a:cubicBezTo>
                <a:cubicBezTo>
                  <a:pt x="872" y="462"/>
                  <a:pt x="840" y="406"/>
                  <a:pt x="793" y="361"/>
                </a:cubicBezTo>
                <a:cubicBezTo>
                  <a:pt x="790" y="357"/>
                  <a:pt x="788" y="352"/>
                  <a:pt x="788" y="348"/>
                </a:cubicBezTo>
                <a:cubicBezTo>
                  <a:pt x="787" y="200"/>
                  <a:pt x="787" y="200"/>
                  <a:pt x="787" y="200"/>
                </a:cubicBezTo>
                <a:cubicBezTo>
                  <a:pt x="718" y="200"/>
                  <a:pt x="718" y="200"/>
                  <a:pt x="718" y="200"/>
                </a:cubicBezTo>
                <a:cubicBezTo>
                  <a:pt x="718" y="829"/>
                  <a:pt x="718" y="829"/>
                  <a:pt x="718" y="829"/>
                </a:cubicBezTo>
                <a:cubicBezTo>
                  <a:pt x="784" y="829"/>
                  <a:pt x="784" y="829"/>
                  <a:pt x="784" y="829"/>
                </a:cubicBezTo>
                <a:cubicBezTo>
                  <a:pt x="793" y="768"/>
                  <a:pt x="844" y="722"/>
                  <a:pt x="907" y="722"/>
                </a:cubicBezTo>
                <a:cubicBezTo>
                  <a:pt x="970" y="722"/>
                  <a:pt x="1022" y="768"/>
                  <a:pt x="1031" y="829"/>
                </a:cubicBezTo>
                <a:cubicBezTo>
                  <a:pt x="1076" y="829"/>
                  <a:pt x="1076" y="829"/>
                  <a:pt x="1076" y="829"/>
                </a:cubicBezTo>
                <a:cubicBezTo>
                  <a:pt x="1099" y="829"/>
                  <a:pt x="1117" y="810"/>
                  <a:pt x="1117" y="7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5" name="Freeform 78">
            <a:extLst>
              <a:ext uri="{FF2B5EF4-FFF2-40B4-BE49-F238E27FC236}">
                <a16:creationId xmlns:a16="http://schemas.microsoft.com/office/drawing/2014/main" id="{ADAD6FA8-6E5B-DF49-CE7A-170A0B91896D}"/>
              </a:ext>
              <a:ext uri="{C183D7F6-B498-43B3-948B-1728B52AA6E4}">
                <adec:decorative xmlns:adec="http://schemas.microsoft.com/office/drawing/2017/decorative" val="1"/>
              </a:ext>
            </a:extLst>
          </p:cNvPr>
          <p:cNvSpPr>
            <a:spLocks noChangeAspect="1" noEditPoints="1"/>
          </p:cNvSpPr>
          <p:nvPr/>
        </p:nvSpPr>
        <p:spPr bwMode="auto">
          <a:xfrm>
            <a:off x="3504153" y="2712787"/>
            <a:ext cx="485054" cy="485054"/>
          </a:xfrm>
          <a:custGeom>
            <a:avLst/>
            <a:gdLst>
              <a:gd name="T0" fmla="*/ 5818 w 7200"/>
              <a:gd name="T1" fmla="*/ 3775 h 7200"/>
              <a:gd name="T2" fmla="*/ 4872 w 7200"/>
              <a:gd name="T3" fmla="*/ 3775 h 7200"/>
              <a:gd name="T4" fmla="*/ 4872 w 7200"/>
              <a:gd name="T5" fmla="*/ 4838 h 7200"/>
              <a:gd name="T6" fmla="*/ 4981 w 7200"/>
              <a:gd name="T7" fmla="*/ 4967 h 7200"/>
              <a:gd name="T8" fmla="*/ 5792 w 7200"/>
              <a:gd name="T9" fmla="*/ 4929 h 7200"/>
              <a:gd name="T10" fmla="*/ 5684 w 7200"/>
              <a:gd name="T11" fmla="*/ 4102 h 7200"/>
              <a:gd name="T12" fmla="*/ 5579 w 7200"/>
              <a:gd name="T13" fmla="*/ 4750 h 7200"/>
              <a:gd name="T14" fmla="*/ 5232 w 7200"/>
              <a:gd name="T15" fmla="*/ 4083 h 7200"/>
              <a:gd name="T16" fmla="*/ 5089 w 7200"/>
              <a:gd name="T17" fmla="*/ 3775 h 7200"/>
              <a:gd name="T18" fmla="*/ 5599 w 7200"/>
              <a:gd name="T19" fmla="*/ 3775 h 7200"/>
              <a:gd name="T20" fmla="*/ 5458 w 7200"/>
              <a:gd name="T21" fmla="*/ 4083 h 7200"/>
              <a:gd name="T22" fmla="*/ 5454 w 7200"/>
              <a:gd name="T23" fmla="*/ 1653 h 7200"/>
              <a:gd name="T24" fmla="*/ 4651 w 7200"/>
              <a:gd name="T25" fmla="*/ 1870 h 7200"/>
              <a:gd name="T26" fmla="*/ 4466 w 7200"/>
              <a:gd name="T27" fmla="*/ 184 h 7200"/>
              <a:gd name="T28" fmla="*/ 4444 w 7200"/>
              <a:gd name="T29" fmla="*/ 164 h 7200"/>
              <a:gd name="T30" fmla="*/ 4405 w 7200"/>
              <a:gd name="T31" fmla="*/ 131 h 7200"/>
              <a:gd name="T32" fmla="*/ 4330 w 7200"/>
              <a:gd name="T33" fmla="*/ 81 h 7200"/>
              <a:gd name="T34" fmla="*/ 4296 w 7200"/>
              <a:gd name="T35" fmla="*/ 63 h 7200"/>
              <a:gd name="T36" fmla="*/ 4266 w 7200"/>
              <a:gd name="T37" fmla="*/ 49 h 7200"/>
              <a:gd name="T38" fmla="*/ 627 w 7200"/>
              <a:gd name="T39" fmla="*/ 0 h 7200"/>
              <a:gd name="T40" fmla="*/ 0 w 7200"/>
              <a:gd name="T41" fmla="*/ 628 h 7200"/>
              <a:gd name="T42" fmla="*/ 183 w 7200"/>
              <a:gd name="T43" fmla="*/ 7017 h 7200"/>
              <a:gd name="T44" fmla="*/ 4023 w 7200"/>
              <a:gd name="T45" fmla="*/ 7200 h 7200"/>
              <a:gd name="T46" fmla="*/ 4651 w 7200"/>
              <a:gd name="T47" fmla="*/ 5554 h 7200"/>
              <a:gd name="T48" fmla="*/ 7200 w 7200"/>
              <a:gd name="T49" fmla="*/ 4799 h 7200"/>
              <a:gd name="T50" fmla="*/ 6539 w 7200"/>
              <a:gd name="T51" fmla="*/ 2745 h 7200"/>
              <a:gd name="T52" fmla="*/ 5345 w 7200"/>
              <a:gd name="T53" fmla="*/ 1867 h 7200"/>
              <a:gd name="T54" fmla="*/ 4370 w 7200"/>
              <a:gd name="T55" fmla="*/ 2739 h 7200"/>
              <a:gd name="T56" fmla="*/ 4651 w 7200"/>
              <a:gd name="T57" fmla="*/ 2155 h 7200"/>
              <a:gd name="T58" fmla="*/ 307 w 7200"/>
              <a:gd name="T59" fmla="*/ 363 h 7200"/>
              <a:gd name="T60" fmla="*/ 334 w 7200"/>
              <a:gd name="T61" fmla="*/ 333 h 7200"/>
              <a:gd name="T62" fmla="*/ 377 w 7200"/>
              <a:gd name="T63" fmla="*/ 296 h 7200"/>
              <a:gd name="T64" fmla="*/ 421 w 7200"/>
              <a:gd name="T65" fmla="*/ 267 h 7200"/>
              <a:gd name="T66" fmla="*/ 4023 w 7200"/>
              <a:gd name="T67" fmla="*/ 211 h 7200"/>
              <a:gd name="T68" fmla="*/ 4438 w 7200"/>
              <a:gd name="T69" fmla="*/ 1057 h 7200"/>
              <a:gd name="T70" fmla="*/ 213 w 7200"/>
              <a:gd name="T71" fmla="*/ 628 h 7200"/>
              <a:gd name="T72" fmla="*/ 4023 w 7200"/>
              <a:gd name="T73" fmla="*/ 6989 h 7200"/>
              <a:gd name="T74" fmla="*/ 213 w 7200"/>
              <a:gd name="T75" fmla="*/ 6575 h 7200"/>
              <a:gd name="T76" fmla="*/ 4438 w 7200"/>
              <a:gd name="T77" fmla="*/ 6143 h 7200"/>
              <a:gd name="T78" fmla="*/ 4438 w 7200"/>
              <a:gd name="T79" fmla="*/ 5932 h 7200"/>
              <a:gd name="T80" fmla="*/ 213 w 7200"/>
              <a:gd name="T81" fmla="*/ 1269 h 7200"/>
              <a:gd name="T82" fmla="*/ 4438 w 7200"/>
              <a:gd name="T83" fmla="*/ 2064 h 7200"/>
              <a:gd name="T84" fmla="*/ 3489 w 7200"/>
              <a:gd name="T85" fmla="*/ 3493 h 7200"/>
              <a:gd name="T86" fmla="*/ 4242 w 7200"/>
              <a:gd name="T87" fmla="*/ 5554 h 7200"/>
              <a:gd name="T88" fmla="*/ 4438 w 7200"/>
              <a:gd name="T89" fmla="*/ 5932 h 7200"/>
              <a:gd name="T90" fmla="*/ 6447 w 7200"/>
              <a:gd name="T91" fmla="*/ 5334 h 7200"/>
              <a:gd name="T92" fmla="*/ 3708 w 7200"/>
              <a:gd name="T93" fmla="*/ 4799 h 7200"/>
              <a:gd name="T94" fmla="*/ 4242 w 7200"/>
              <a:gd name="T95" fmla="*/ 2959 h 7200"/>
              <a:gd name="T96" fmla="*/ 6981 w 7200"/>
              <a:gd name="T97" fmla="*/ 3493 h 7200"/>
              <a:gd name="T98" fmla="*/ 3086 w 7200"/>
              <a:gd name="T99" fmla="*/ 528 h 7200"/>
              <a:gd name="T100" fmla="*/ 3086 w 7200"/>
              <a:gd name="T101" fmla="*/ 741 h 7200"/>
              <a:gd name="T102" fmla="*/ 3086 w 7200"/>
              <a:gd name="T103" fmla="*/ 528 h 7200"/>
              <a:gd name="T104" fmla="*/ 2219 w 7200"/>
              <a:gd name="T105" fmla="*/ 6566 h 7200"/>
              <a:gd name="T106" fmla="*/ 2431 w 7200"/>
              <a:gd name="T107" fmla="*/ 6566 h 7200"/>
              <a:gd name="T108" fmla="*/ 2619 w 7200"/>
              <a:gd name="T109" fmla="*/ 528 h 7200"/>
              <a:gd name="T110" fmla="*/ 1457 w 7200"/>
              <a:gd name="T111" fmla="*/ 634 h 7200"/>
              <a:gd name="T112" fmla="*/ 2619 w 7200"/>
              <a:gd name="T113" fmla="*/ 741 h 7200"/>
              <a:gd name="T114" fmla="*/ 2619 w 7200"/>
              <a:gd name="T115" fmla="*/ 528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0" h="7200">
                <a:moveTo>
                  <a:pt x="5684" y="4102"/>
                </a:moveTo>
                <a:cubicBezTo>
                  <a:pt x="5770" y="4015"/>
                  <a:pt x="5818" y="3899"/>
                  <a:pt x="5818" y="3775"/>
                </a:cubicBezTo>
                <a:cubicBezTo>
                  <a:pt x="5818" y="3516"/>
                  <a:pt x="5604" y="3302"/>
                  <a:pt x="5345" y="3302"/>
                </a:cubicBezTo>
                <a:cubicBezTo>
                  <a:pt x="5083" y="3302"/>
                  <a:pt x="4872" y="3516"/>
                  <a:pt x="4872" y="3775"/>
                </a:cubicBezTo>
                <a:cubicBezTo>
                  <a:pt x="4872" y="3899"/>
                  <a:pt x="4919" y="4015"/>
                  <a:pt x="5005" y="4102"/>
                </a:cubicBezTo>
                <a:cubicBezTo>
                  <a:pt x="4872" y="4838"/>
                  <a:pt x="4872" y="4838"/>
                  <a:pt x="4872" y="4838"/>
                </a:cubicBezTo>
                <a:cubicBezTo>
                  <a:pt x="4867" y="4870"/>
                  <a:pt x="4876" y="4906"/>
                  <a:pt x="4896" y="4929"/>
                </a:cubicBezTo>
                <a:cubicBezTo>
                  <a:pt x="4918" y="4954"/>
                  <a:pt x="4948" y="4967"/>
                  <a:pt x="4981" y="4967"/>
                </a:cubicBezTo>
                <a:cubicBezTo>
                  <a:pt x="5708" y="4967"/>
                  <a:pt x="5708" y="4967"/>
                  <a:pt x="5708" y="4967"/>
                </a:cubicBezTo>
                <a:cubicBezTo>
                  <a:pt x="5741" y="4967"/>
                  <a:pt x="5771" y="4954"/>
                  <a:pt x="5792" y="4929"/>
                </a:cubicBezTo>
                <a:cubicBezTo>
                  <a:pt x="5812" y="4906"/>
                  <a:pt x="5821" y="4870"/>
                  <a:pt x="5815" y="4838"/>
                </a:cubicBezTo>
                <a:lnTo>
                  <a:pt x="5684" y="4102"/>
                </a:lnTo>
                <a:close/>
                <a:moveTo>
                  <a:pt x="5458" y="4083"/>
                </a:moveTo>
                <a:cubicBezTo>
                  <a:pt x="5579" y="4750"/>
                  <a:pt x="5579" y="4750"/>
                  <a:pt x="5579" y="4750"/>
                </a:cubicBezTo>
                <a:cubicBezTo>
                  <a:pt x="5110" y="4750"/>
                  <a:pt x="5110" y="4750"/>
                  <a:pt x="5110" y="4750"/>
                </a:cubicBezTo>
                <a:cubicBezTo>
                  <a:pt x="5232" y="4083"/>
                  <a:pt x="5232" y="4083"/>
                  <a:pt x="5232" y="4083"/>
                </a:cubicBezTo>
                <a:cubicBezTo>
                  <a:pt x="5238" y="4041"/>
                  <a:pt x="5222" y="4002"/>
                  <a:pt x="5190" y="3976"/>
                </a:cubicBezTo>
                <a:cubicBezTo>
                  <a:pt x="5126" y="3928"/>
                  <a:pt x="5089" y="3853"/>
                  <a:pt x="5089" y="3775"/>
                </a:cubicBezTo>
                <a:cubicBezTo>
                  <a:pt x="5089" y="3636"/>
                  <a:pt x="5204" y="3519"/>
                  <a:pt x="5345" y="3519"/>
                </a:cubicBezTo>
                <a:cubicBezTo>
                  <a:pt x="5485" y="3519"/>
                  <a:pt x="5599" y="3636"/>
                  <a:pt x="5599" y="3775"/>
                </a:cubicBezTo>
                <a:cubicBezTo>
                  <a:pt x="5599" y="3853"/>
                  <a:pt x="5562" y="3928"/>
                  <a:pt x="5499" y="3976"/>
                </a:cubicBezTo>
                <a:cubicBezTo>
                  <a:pt x="5467" y="4002"/>
                  <a:pt x="5450" y="4041"/>
                  <a:pt x="5458" y="4083"/>
                </a:cubicBezTo>
                <a:close/>
                <a:moveTo>
                  <a:pt x="6539" y="2745"/>
                </a:moveTo>
                <a:cubicBezTo>
                  <a:pt x="6489" y="2169"/>
                  <a:pt x="6030" y="1705"/>
                  <a:pt x="5454" y="1653"/>
                </a:cubicBezTo>
                <a:cubicBezTo>
                  <a:pt x="5344" y="1638"/>
                  <a:pt x="5235" y="1653"/>
                  <a:pt x="5235" y="1653"/>
                </a:cubicBezTo>
                <a:cubicBezTo>
                  <a:pt x="5019" y="1673"/>
                  <a:pt x="4819" y="1750"/>
                  <a:pt x="4651" y="1870"/>
                </a:cubicBezTo>
                <a:cubicBezTo>
                  <a:pt x="4651" y="628"/>
                  <a:pt x="4651" y="628"/>
                  <a:pt x="4651" y="628"/>
                </a:cubicBezTo>
                <a:cubicBezTo>
                  <a:pt x="4651" y="460"/>
                  <a:pt x="4585" y="302"/>
                  <a:pt x="4466" y="184"/>
                </a:cubicBezTo>
                <a:cubicBezTo>
                  <a:pt x="4460" y="177"/>
                  <a:pt x="4454" y="172"/>
                  <a:pt x="4448" y="167"/>
                </a:cubicBezTo>
                <a:cubicBezTo>
                  <a:pt x="4447" y="166"/>
                  <a:pt x="4446" y="165"/>
                  <a:pt x="4444" y="164"/>
                </a:cubicBezTo>
                <a:cubicBezTo>
                  <a:pt x="4444" y="163"/>
                  <a:pt x="4444" y="163"/>
                  <a:pt x="4443" y="162"/>
                </a:cubicBezTo>
                <a:cubicBezTo>
                  <a:pt x="4431" y="152"/>
                  <a:pt x="4418" y="141"/>
                  <a:pt x="4405" y="131"/>
                </a:cubicBezTo>
                <a:cubicBezTo>
                  <a:pt x="4400" y="127"/>
                  <a:pt x="4396" y="123"/>
                  <a:pt x="4391" y="120"/>
                </a:cubicBezTo>
                <a:cubicBezTo>
                  <a:pt x="4372" y="106"/>
                  <a:pt x="4351" y="93"/>
                  <a:pt x="4330" y="81"/>
                </a:cubicBezTo>
                <a:cubicBezTo>
                  <a:pt x="4325" y="78"/>
                  <a:pt x="4320" y="76"/>
                  <a:pt x="4316" y="73"/>
                </a:cubicBezTo>
                <a:cubicBezTo>
                  <a:pt x="4309" y="70"/>
                  <a:pt x="4303" y="66"/>
                  <a:pt x="4296" y="63"/>
                </a:cubicBezTo>
                <a:cubicBezTo>
                  <a:pt x="4295" y="62"/>
                  <a:pt x="4293" y="62"/>
                  <a:pt x="4292" y="61"/>
                </a:cubicBezTo>
                <a:cubicBezTo>
                  <a:pt x="4283" y="57"/>
                  <a:pt x="4275" y="53"/>
                  <a:pt x="4266" y="49"/>
                </a:cubicBezTo>
                <a:cubicBezTo>
                  <a:pt x="4189" y="16"/>
                  <a:pt x="4107" y="0"/>
                  <a:pt x="4023" y="0"/>
                </a:cubicBezTo>
                <a:cubicBezTo>
                  <a:pt x="627" y="0"/>
                  <a:pt x="627" y="0"/>
                  <a:pt x="627" y="0"/>
                </a:cubicBezTo>
                <a:cubicBezTo>
                  <a:pt x="459" y="0"/>
                  <a:pt x="302" y="65"/>
                  <a:pt x="183" y="184"/>
                </a:cubicBezTo>
                <a:cubicBezTo>
                  <a:pt x="65" y="302"/>
                  <a:pt x="0" y="460"/>
                  <a:pt x="0" y="628"/>
                </a:cubicBezTo>
                <a:cubicBezTo>
                  <a:pt x="0" y="6575"/>
                  <a:pt x="0" y="6575"/>
                  <a:pt x="0" y="6575"/>
                </a:cubicBezTo>
                <a:cubicBezTo>
                  <a:pt x="0" y="6742"/>
                  <a:pt x="65" y="6899"/>
                  <a:pt x="183" y="7017"/>
                </a:cubicBezTo>
                <a:cubicBezTo>
                  <a:pt x="302" y="7135"/>
                  <a:pt x="460" y="7200"/>
                  <a:pt x="627" y="7200"/>
                </a:cubicBezTo>
                <a:cubicBezTo>
                  <a:pt x="4023" y="7200"/>
                  <a:pt x="4023" y="7200"/>
                  <a:pt x="4023" y="7200"/>
                </a:cubicBezTo>
                <a:cubicBezTo>
                  <a:pt x="4369" y="7200"/>
                  <a:pt x="4651" y="6920"/>
                  <a:pt x="4651" y="6575"/>
                </a:cubicBezTo>
                <a:cubicBezTo>
                  <a:pt x="4651" y="5554"/>
                  <a:pt x="4651" y="5554"/>
                  <a:pt x="4651" y="5554"/>
                </a:cubicBezTo>
                <a:cubicBezTo>
                  <a:pt x="6447" y="5554"/>
                  <a:pt x="6447" y="5554"/>
                  <a:pt x="6447" y="5554"/>
                </a:cubicBezTo>
                <a:cubicBezTo>
                  <a:pt x="6861" y="5554"/>
                  <a:pt x="7200" y="5217"/>
                  <a:pt x="7200" y="4799"/>
                </a:cubicBezTo>
                <a:cubicBezTo>
                  <a:pt x="7200" y="3493"/>
                  <a:pt x="7200" y="3493"/>
                  <a:pt x="7200" y="3493"/>
                </a:cubicBezTo>
                <a:cubicBezTo>
                  <a:pt x="7200" y="3108"/>
                  <a:pt x="6910" y="2791"/>
                  <a:pt x="6539" y="2745"/>
                </a:cubicBezTo>
                <a:close/>
                <a:moveTo>
                  <a:pt x="4651" y="2155"/>
                </a:moveTo>
                <a:cubicBezTo>
                  <a:pt x="4828" y="1977"/>
                  <a:pt x="5074" y="1867"/>
                  <a:pt x="5345" y="1867"/>
                </a:cubicBezTo>
                <a:cubicBezTo>
                  <a:pt x="5849" y="1867"/>
                  <a:pt x="6265" y="2249"/>
                  <a:pt x="6319" y="2739"/>
                </a:cubicBezTo>
                <a:cubicBezTo>
                  <a:pt x="4370" y="2739"/>
                  <a:pt x="4370" y="2739"/>
                  <a:pt x="4370" y="2739"/>
                </a:cubicBezTo>
                <a:cubicBezTo>
                  <a:pt x="4380" y="2646"/>
                  <a:pt x="4403" y="2557"/>
                  <a:pt x="4438" y="2474"/>
                </a:cubicBezTo>
                <a:cubicBezTo>
                  <a:pt x="4487" y="2354"/>
                  <a:pt x="4560" y="2246"/>
                  <a:pt x="4651" y="2155"/>
                </a:cubicBezTo>
                <a:close/>
                <a:moveTo>
                  <a:pt x="213" y="628"/>
                </a:moveTo>
                <a:cubicBezTo>
                  <a:pt x="213" y="528"/>
                  <a:pt x="248" y="435"/>
                  <a:pt x="307" y="363"/>
                </a:cubicBezTo>
                <a:cubicBezTo>
                  <a:pt x="307" y="363"/>
                  <a:pt x="307" y="363"/>
                  <a:pt x="307" y="363"/>
                </a:cubicBezTo>
                <a:cubicBezTo>
                  <a:pt x="316" y="353"/>
                  <a:pt x="325" y="343"/>
                  <a:pt x="334" y="333"/>
                </a:cubicBezTo>
                <a:cubicBezTo>
                  <a:pt x="344" y="324"/>
                  <a:pt x="354" y="315"/>
                  <a:pt x="364" y="307"/>
                </a:cubicBezTo>
                <a:cubicBezTo>
                  <a:pt x="368" y="303"/>
                  <a:pt x="373" y="299"/>
                  <a:pt x="377" y="296"/>
                </a:cubicBezTo>
                <a:cubicBezTo>
                  <a:pt x="387" y="289"/>
                  <a:pt x="396" y="282"/>
                  <a:pt x="406" y="276"/>
                </a:cubicBezTo>
                <a:cubicBezTo>
                  <a:pt x="411" y="273"/>
                  <a:pt x="416" y="270"/>
                  <a:pt x="421" y="267"/>
                </a:cubicBezTo>
                <a:cubicBezTo>
                  <a:pt x="482" y="231"/>
                  <a:pt x="552" y="211"/>
                  <a:pt x="627" y="211"/>
                </a:cubicBezTo>
                <a:cubicBezTo>
                  <a:pt x="4023" y="211"/>
                  <a:pt x="4023" y="211"/>
                  <a:pt x="4023" y="211"/>
                </a:cubicBezTo>
                <a:cubicBezTo>
                  <a:pt x="4251" y="211"/>
                  <a:pt x="4438" y="399"/>
                  <a:pt x="4438" y="628"/>
                </a:cubicBezTo>
                <a:cubicBezTo>
                  <a:pt x="4438" y="1057"/>
                  <a:pt x="4438" y="1057"/>
                  <a:pt x="4438" y="1057"/>
                </a:cubicBezTo>
                <a:cubicBezTo>
                  <a:pt x="213" y="1057"/>
                  <a:pt x="213" y="1057"/>
                  <a:pt x="213" y="1057"/>
                </a:cubicBezTo>
                <a:lnTo>
                  <a:pt x="213" y="628"/>
                </a:lnTo>
                <a:close/>
                <a:moveTo>
                  <a:pt x="4438" y="6575"/>
                </a:moveTo>
                <a:cubicBezTo>
                  <a:pt x="4438" y="6803"/>
                  <a:pt x="4251" y="6989"/>
                  <a:pt x="4023" y="6989"/>
                </a:cubicBezTo>
                <a:cubicBezTo>
                  <a:pt x="627" y="6989"/>
                  <a:pt x="627" y="6989"/>
                  <a:pt x="627" y="6989"/>
                </a:cubicBezTo>
                <a:cubicBezTo>
                  <a:pt x="399" y="6989"/>
                  <a:pt x="213" y="6803"/>
                  <a:pt x="213" y="6575"/>
                </a:cubicBezTo>
                <a:cubicBezTo>
                  <a:pt x="213" y="6143"/>
                  <a:pt x="213" y="6143"/>
                  <a:pt x="213" y="6143"/>
                </a:cubicBezTo>
                <a:cubicBezTo>
                  <a:pt x="4438" y="6143"/>
                  <a:pt x="4438" y="6143"/>
                  <a:pt x="4438" y="6143"/>
                </a:cubicBezTo>
                <a:lnTo>
                  <a:pt x="4438" y="6575"/>
                </a:lnTo>
                <a:close/>
                <a:moveTo>
                  <a:pt x="4438" y="5932"/>
                </a:moveTo>
                <a:cubicBezTo>
                  <a:pt x="213" y="5932"/>
                  <a:pt x="213" y="5932"/>
                  <a:pt x="213" y="5932"/>
                </a:cubicBezTo>
                <a:cubicBezTo>
                  <a:pt x="213" y="1269"/>
                  <a:pt x="213" y="1269"/>
                  <a:pt x="213" y="1269"/>
                </a:cubicBezTo>
                <a:cubicBezTo>
                  <a:pt x="4438" y="1269"/>
                  <a:pt x="4438" y="1269"/>
                  <a:pt x="4438" y="1269"/>
                </a:cubicBezTo>
                <a:cubicBezTo>
                  <a:pt x="4438" y="2064"/>
                  <a:pt x="4438" y="2064"/>
                  <a:pt x="4438" y="2064"/>
                </a:cubicBezTo>
                <a:cubicBezTo>
                  <a:pt x="4277" y="2250"/>
                  <a:pt x="4172" y="2486"/>
                  <a:pt x="4150" y="2745"/>
                </a:cubicBezTo>
                <a:cubicBezTo>
                  <a:pt x="3779" y="2791"/>
                  <a:pt x="3489" y="3108"/>
                  <a:pt x="3489" y="3493"/>
                </a:cubicBezTo>
                <a:cubicBezTo>
                  <a:pt x="3489" y="4799"/>
                  <a:pt x="3489" y="4799"/>
                  <a:pt x="3489" y="4799"/>
                </a:cubicBezTo>
                <a:cubicBezTo>
                  <a:pt x="3489" y="5217"/>
                  <a:pt x="3826" y="5554"/>
                  <a:pt x="4242" y="5554"/>
                </a:cubicBezTo>
                <a:cubicBezTo>
                  <a:pt x="4438" y="5554"/>
                  <a:pt x="4438" y="5554"/>
                  <a:pt x="4438" y="5554"/>
                </a:cubicBezTo>
                <a:lnTo>
                  <a:pt x="4438" y="5932"/>
                </a:lnTo>
                <a:close/>
                <a:moveTo>
                  <a:pt x="6981" y="4799"/>
                </a:moveTo>
                <a:cubicBezTo>
                  <a:pt x="6981" y="5097"/>
                  <a:pt x="6741" y="5334"/>
                  <a:pt x="6447" y="5334"/>
                </a:cubicBezTo>
                <a:cubicBezTo>
                  <a:pt x="4242" y="5334"/>
                  <a:pt x="4242" y="5334"/>
                  <a:pt x="4242" y="5334"/>
                </a:cubicBezTo>
                <a:cubicBezTo>
                  <a:pt x="3947" y="5334"/>
                  <a:pt x="3708" y="5097"/>
                  <a:pt x="3708" y="4799"/>
                </a:cubicBezTo>
                <a:cubicBezTo>
                  <a:pt x="3708" y="3493"/>
                  <a:pt x="3708" y="3493"/>
                  <a:pt x="3708" y="3493"/>
                </a:cubicBezTo>
                <a:cubicBezTo>
                  <a:pt x="3708" y="3199"/>
                  <a:pt x="3947" y="2959"/>
                  <a:pt x="4242" y="2959"/>
                </a:cubicBezTo>
                <a:cubicBezTo>
                  <a:pt x="6447" y="2959"/>
                  <a:pt x="6447" y="2959"/>
                  <a:pt x="6447" y="2959"/>
                </a:cubicBezTo>
                <a:cubicBezTo>
                  <a:pt x="6741" y="2959"/>
                  <a:pt x="6981" y="3199"/>
                  <a:pt x="6981" y="3493"/>
                </a:cubicBezTo>
                <a:lnTo>
                  <a:pt x="6981" y="4799"/>
                </a:lnTo>
                <a:close/>
                <a:moveTo>
                  <a:pt x="3086" y="528"/>
                </a:moveTo>
                <a:cubicBezTo>
                  <a:pt x="3028" y="528"/>
                  <a:pt x="2981" y="575"/>
                  <a:pt x="2981" y="634"/>
                </a:cubicBezTo>
                <a:cubicBezTo>
                  <a:pt x="2981" y="694"/>
                  <a:pt x="3028" y="741"/>
                  <a:pt x="3086" y="741"/>
                </a:cubicBezTo>
                <a:cubicBezTo>
                  <a:pt x="3146" y="741"/>
                  <a:pt x="3193" y="694"/>
                  <a:pt x="3193" y="634"/>
                </a:cubicBezTo>
                <a:cubicBezTo>
                  <a:pt x="3193" y="575"/>
                  <a:pt x="3146" y="528"/>
                  <a:pt x="3086" y="528"/>
                </a:cubicBezTo>
                <a:close/>
                <a:moveTo>
                  <a:pt x="2325" y="6459"/>
                </a:moveTo>
                <a:cubicBezTo>
                  <a:pt x="2266" y="6459"/>
                  <a:pt x="2219" y="6509"/>
                  <a:pt x="2219" y="6566"/>
                </a:cubicBezTo>
                <a:cubicBezTo>
                  <a:pt x="2219" y="6626"/>
                  <a:pt x="2266" y="6673"/>
                  <a:pt x="2325" y="6673"/>
                </a:cubicBezTo>
                <a:cubicBezTo>
                  <a:pt x="2382" y="6673"/>
                  <a:pt x="2431" y="6626"/>
                  <a:pt x="2431" y="6566"/>
                </a:cubicBezTo>
                <a:cubicBezTo>
                  <a:pt x="2431" y="6509"/>
                  <a:pt x="2382" y="6459"/>
                  <a:pt x="2325" y="6459"/>
                </a:cubicBezTo>
                <a:close/>
                <a:moveTo>
                  <a:pt x="2619" y="528"/>
                </a:moveTo>
                <a:cubicBezTo>
                  <a:pt x="1562" y="528"/>
                  <a:pt x="1562" y="528"/>
                  <a:pt x="1562" y="528"/>
                </a:cubicBezTo>
                <a:cubicBezTo>
                  <a:pt x="1504" y="528"/>
                  <a:pt x="1457" y="575"/>
                  <a:pt x="1457" y="634"/>
                </a:cubicBezTo>
                <a:cubicBezTo>
                  <a:pt x="1457" y="694"/>
                  <a:pt x="1504" y="741"/>
                  <a:pt x="1562" y="741"/>
                </a:cubicBezTo>
                <a:cubicBezTo>
                  <a:pt x="2619" y="741"/>
                  <a:pt x="2619" y="741"/>
                  <a:pt x="2619" y="741"/>
                </a:cubicBezTo>
                <a:cubicBezTo>
                  <a:pt x="2677" y="741"/>
                  <a:pt x="2726" y="694"/>
                  <a:pt x="2726" y="634"/>
                </a:cubicBezTo>
                <a:cubicBezTo>
                  <a:pt x="2726" y="575"/>
                  <a:pt x="2677" y="528"/>
                  <a:pt x="2619" y="5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lgn="ct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pic>
        <p:nvPicPr>
          <p:cNvPr id="26" name="Graphic 25">
            <a:extLst>
              <a:ext uri="{FF2B5EF4-FFF2-40B4-BE49-F238E27FC236}">
                <a16:creationId xmlns:a16="http://schemas.microsoft.com/office/drawing/2014/main" id="{2A82C3AE-588D-14A4-F24F-30868DBBCD4D}"/>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46539" y="4012607"/>
            <a:ext cx="572073" cy="572073"/>
          </a:xfrm>
          <a:prstGeom prst="rect">
            <a:avLst/>
          </a:prstGeom>
        </p:spPr>
      </p:pic>
      <p:pic>
        <p:nvPicPr>
          <p:cNvPr id="27" name="Graphic 26">
            <a:extLst>
              <a:ext uri="{FF2B5EF4-FFF2-40B4-BE49-F238E27FC236}">
                <a16:creationId xmlns:a16="http://schemas.microsoft.com/office/drawing/2014/main" id="{640AFA40-CB6E-2328-D17B-620699D51620}"/>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33029" y="2587977"/>
            <a:ext cx="594360" cy="594360"/>
          </a:xfrm>
          <a:prstGeom prst="rect">
            <a:avLst/>
          </a:prstGeom>
        </p:spPr>
      </p:pic>
      <p:pic>
        <p:nvPicPr>
          <p:cNvPr id="28" name="Graphic 27">
            <a:extLst>
              <a:ext uri="{FF2B5EF4-FFF2-40B4-BE49-F238E27FC236}">
                <a16:creationId xmlns:a16="http://schemas.microsoft.com/office/drawing/2014/main" id="{0798FFFA-A85C-B6F5-4A26-FCBD54A88293}"/>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71540" y="4064336"/>
            <a:ext cx="524864" cy="524864"/>
          </a:xfrm>
          <a:prstGeom prst="rect">
            <a:avLst/>
          </a:prstGeom>
        </p:spPr>
      </p:pic>
      <p:pic>
        <p:nvPicPr>
          <p:cNvPr id="29" name="Graphic 28">
            <a:extLst>
              <a:ext uri="{FF2B5EF4-FFF2-40B4-BE49-F238E27FC236}">
                <a16:creationId xmlns:a16="http://schemas.microsoft.com/office/drawing/2014/main" id="{981B5E09-8955-DC1B-0ABE-5A964E93832F}"/>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99862" y="4015714"/>
            <a:ext cx="524864" cy="524864"/>
          </a:xfrm>
          <a:prstGeom prst="rect">
            <a:avLst/>
          </a:prstGeom>
        </p:spPr>
      </p:pic>
      <p:sp>
        <p:nvSpPr>
          <p:cNvPr id="30" name="Freeform 590">
            <a:extLst>
              <a:ext uri="{FF2B5EF4-FFF2-40B4-BE49-F238E27FC236}">
                <a16:creationId xmlns:a16="http://schemas.microsoft.com/office/drawing/2014/main" id="{9FE500D1-D12C-61D2-D64A-07CED7D821B2}"/>
              </a:ext>
              <a:ext uri="{C183D7F6-B498-43B3-948B-1728B52AA6E4}">
                <adec:decorative xmlns:adec="http://schemas.microsoft.com/office/drawing/2017/decorative" val="1"/>
              </a:ext>
            </a:extLst>
          </p:cNvPr>
          <p:cNvSpPr>
            <a:spLocks noChangeAspect="1" noEditPoints="1"/>
          </p:cNvSpPr>
          <p:nvPr/>
        </p:nvSpPr>
        <p:spPr bwMode="auto">
          <a:xfrm>
            <a:off x="10265538" y="2610975"/>
            <a:ext cx="534072" cy="524865"/>
          </a:xfrm>
          <a:custGeom>
            <a:avLst/>
            <a:gdLst>
              <a:gd name="T0" fmla="*/ 960 w 1152"/>
              <a:gd name="T1" fmla="*/ 340 h 1133"/>
              <a:gd name="T2" fmla="*/ 17 w 1152"/>
              <a:gd name="T3" fmla="*/ 393 h 1133"/>
              <a:gd name="T4" fmla="*/ 0 w 1152"/>
              <a:gd name="T5" fmla="*/ 732 h 1133"/>
              <a:gd name="T6" fmla="*/ 103 w 1152"/>
              <a:gd name="T7" fmla="*/ 821 h 1133"/>
              <a:gd name="T8" fmla="*/ 0 w 1152"/>
              <a:gd name="T9" fmla="*/ 1012 h 1133"/>
              <a:gd name="T10" fmla="*/ 239 w 1152"/>
              <a:gd name="T11" fmla="*/ 1030 h 1133"/>
              <a:gd name="T12" fmla="*/ 875 w 1152"/>
              <a:gd name="T13" fmla="*/ 1133 h 1133"/>
              <a:gd name="T14" fmla="*/ 893 w 1152"/>
              <a:gd name="T15" fmla="*/ 893 h 1133"/>
              <a:gd name="T16" fmla="*/ 962 w 1152"/>
              <a:gd name="T17" fmla="*/ 792 h 1133"/>
              <a:gd name="T18" fmla="*/ 995 w 1152"/>
              <a:gd name="T19" fmla="*/ 410 h 1133"/>
              <a:gd name="T20" fmla="*/ 1134 w 1152"/>
              <a:gd name="T21" fmla="*/ 201 h 1133"/>
              <a:gd name="T22" fmla="*/ 1134 w 1152"/>
              <a:gd name="T23" fmla="*/ 166 h 1133"/>
              <a:gd name="T24" fmla="*/ 35 w 1152"/>
              <a:gd name="T25" fmla="*/ 1012 h 1133"/>
              <a:gd name="T26" fmla="*/ 206 w 1152"/>
              <a:gd name="T27" fmla="*/ 1012 h 1133"/>
              <a:gd name="T28" fmla="*/ 960 w 1152"/>
              <a:gd name="T29" fmla="*/ 1012 h 1133"/>
              <a:gd name="T30" fmla="*/ 790 w 1152"/>
              <a:gd name="T31" fmla="*/ 1012 h 1133"/>
              <a:gd name="T32" fmla="*/ 960 w 1152"/>
              <a:gd name="T33" fmla="*/ 1012 h 1133"/>
              <a:gd name="T34" fmla="*/ 756 w 1152"/>
              <a:gd name="T35" fmla="*/ 994 h 1133"/>
              <a:gd name="T36" fmla="*/ 138 w 1152"/>
              <a:gd name="T37" fmla="*/ 893 h 1133"/>
              <a:gd name="T38" fmla="*/ 177 w 1152"/>
              <a:gd name="T39" fmla="*/ 830 h 1133"/>
              <a:gd name="T40" fmla="*/ 647 w 1152"/>
              <a:gd name="T41" fmla="*/ 774 h 1133"/>
              <a:gd name="T42" fmla="*/ 858 w 1152"/>
              <a:gd name="T43" fmla="*/ 893 h 1133"/>
              <a:gd name="T44" fmla="*/ 944 w 1152"/>
              <a:gd name="T45" fmla="*/ 762 h 1133"/>
              <a:gd name="T46" fmla="*/ 326 w 1152"/>
              <a:gd name="T47" fmla="*/ 746 h 1133"/>
              <a:gd name="T48" fmla="*/ 35 w 1152"/>
              <a:gd name="T49" fmla="*/ 732 h 1133"/>
              <a:gd name="T50" fmla="*/ 960 w 1152"/>
              <a:gd name="T51" fmla="*/ 428 h 1133"/>
              <a:gd name="T52" fmla="*/ 144 w 1152"/>
              <a:gd name="T53" fmla="*/ 1012 h 1133"/>
              <a:gd name="T54" fmla="*/ 96 w 1152"/>
              <a:gd name="T55" fmla="*/ 1012 h 1133"/>
              <a:gd name="T56" fmla="*/ 144 w 1152"/>
              <a:gd name="T57" fmla="*/ 1012 h 1133"/>
              <a:gd name="T58" fmla="*/ 898 w 1152"/>
              <a:gd name="T59" fmla="*/ 1012 h 1133"/>
              <a:gd name="T60" fmla="*/ 851 w 1152"/>
              <a:gd name="T61" fmla="*/ 1012 h 1133"/>
              <a:gd name="T62" fmla="*/ 192 w 1152"/>
              <a:gd name="T63" fmla="*/ 350 h 1133"/>
              <a:gd name="T64" fmla="*/ 759 w 1152"/>
              <a:gd name="T65" fmla="*/ 350 h 1133"/>
              <a:gd name="T66" fmla="*/ 821 w 1152"/>
              <a:gd name="T67" fmla="*/ 332 h 1133"/>
              <a:gd name="T68" fmla="*/ 776 w 1152"/>
              <a:gd name="T69" fmla="*/ 315 h 1133"/>
              <a:gd name="T70" fmla="*/ 515 w 1152"/>
              <a:gd name="T71" fmla="*/ 17 h 1133"/>
              <a:gd name="T72" fmla="*/ 480 w 1152"/>
              <a:gd name="T73" fmla="*/ 17 h 1133"/>
              <a:gd name="T74" fmla="*/ 219 w 1152"/>
              <a:gd name="T75" fmla="*/ 315 h 1133"/>
              <a:gd name="T76" fmla="*/ 174 w 1152"/>
              <a:gd name="T77" fmla="*/ 332 h 1133"/>
              <a:gd name="T78" fmla="*/ 497 w 1152"/>
              <a:gd name="T79" fmla="*/ 88 h 1133"/>
              <a:gd name="T80" fmla="*/ 254 w 1152"/>
              <a:gd name="T81" fmla="*/ 315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2" h="1133">
                <a:moveTo>
                  <a:pt x="1134" y="166"/>
                </a:moveTo>
                <a:cubicBezTo>
                  <a:pt x="1038" y="166"/>
                  <a:pt x="960" y="244"/>
                  <a:pt x="960" y="340"/>
                </a:cubicBezTo>
                <a:cubicBezTo>
                  <a:pt x="960" y="393"/>
                  <a:pt x="960" y="393"/>
                  <a:pt x="960" y="393"/>
                </a:cubicBezTo>
                <a:cubicBezTo>
                  <a:pt x="17" y="393"/>
                  <a:pt x="17" y="393"/>
                  <a:pt x="17" y="393"/>
                </a:cubicBezTo>
                <a:cubicBezTo>
                  <a:pt x="8" y="393"/>
                  <a:pt x="0" y="401"/>
                  <a:pt x="0" y="410"/>
                </a:cubicBezTo>
                <a:cubicBezTo>
                  <a:pt x="0" y="732"/>
                  <a:pt x="0" y="732"/>
                  <a:pt x="0" y="732"/>
                </a:cubicBezTo>
                <a:cubicBezTo>
                  <a:pt x="0" y="757"/>
                  <a:pt x="13" y="780"/>
                  <a:pt x="33" y="792"/>
                </a:cubicBezTo>
                <a:cubicBezTo>
                  <a:pt x="55" y="805"/>
                  <a:pt x="78" y="814"/>
                  <a:pt x="103" y="821"/>
                </a:cubicBezTo>
                <a:cubicBezTo>
                  <a:pt x="103" y="893"/>
                  <a:pt x="103" y="893"/>
                  <a:pt x="103" y="893"/>
                </a:cubicBezTo>
                <a:cubicBezTo>
                  <a:pt x="45" y="902"/>
                  <a:pt x="0" y="952"/>
                  <a:pt x="0" y="1012"/>
                </a:cubicBezTo>
                <a:cubicBezTo>
                  <a:pt x="0" y="1078"/>
                  <a:pt x="54" y="1133"/>
                  <a:pt x="120" y="1133"/>
                </a:cubicBezTo>
                <a:cubicBezTo>
                  <a:pt x="180" y="1133"/>
                  <a:pt x="231" y="1088"/>
                  <a:pt x="239" y="1030"/>
                </a:cubicBezTo>
                <a:cubicBezTo>
                  <a:pt x="756" y="1030"/>
                  <a:pt x="756" y="1030"/>
                  <a:pt x="756" y="1030"/>
                </a:cubicBezTo>
                <a:cubicBezTo>
                  <a:pt x="765" y="1088"/>
                  <a:pt x="815" y="1133"/>
                  <a:pt x="875" y="1133"/>
                </a:cubicBezTo>
                <a:cubicBezTo>
                  <a:pt x="941" y="1133"/>
                  <a:pt x="995" y="1078"/>
                  <a:pt x="995" y="1012"/>
                </a:cubicBezTo>
                <a:cubicBezTo>
                  <a:pt x="995" y="952"/>
                  <a:pt x="951" y="902"/>
                  <a:pt x="893" y="893"/>
                </a:cubicBezTo>
                <a:cubicBezTo>
                  <a:pt x="893" y="820"/>
                  <a:pt x="893" y="820"/>
                  <a:pt x="893" y="820"/>
                </a:cubicBezTo>
                <a:cubicBezTo>
                  <a:pt x="917" y="814"/>
                  <a:pt x="940" y="805"/>
                  <a:pt x="962" y="792"/>
                </a:cubicBezTo>
                <a:cubicBezTo>
                  <a:pt x="983" y="780"/>
                  <a:pt x="995" y="757"/>
                  <a:pt x="995" y="732"/>
                </a:cubicBezTo>
                <a:cubicBezTo>
                  <a:pt x="995" y="410"/>
                  <a:pt x="995" y="410"/>
                  <a:pt x="995" y="410"/>
                </a:cubicBezTo>
                <a:cubicBezTo>
                  <a:pt x="995" y="340"/>
                  <a:pt x="995" y="340"/>
                  <a:pt x="995" y="340"/>
                </a:cubicBezTo>
                <a:cubicBezTo>
                  <a:pt x="995" y="264"/>
                  <a:pt x="1058" y="201"/>
                  <a:pt x="1134" y="201"/>
                </a:cubicBezTo>
                <a:cubicBezTo>
                  <a:pt x="1144" y="201"/>
                  <a:pt x="1152" y="193"/>
                  <a:pt x="1152" y="184"/>
                </a:cubicBezTo>
                <a:cubicBezTo>
                  <a:pt x="1152" y="174"/>
                  <a:pt x="1144" y="166"/>
                  <a:pt x="1134" y="166"/>
                </a:cubicBezTo>
                <a:close/>
                <a:moveTo>
                  <a:pt x="120" y="1097"/>
                </a:moveTo>
                <a:cubicBezTo>
                  <a:pt x="73" y="1097"/>
                  <a:pt x="35" y="1059"/>
                  <a:pt x="35" y="1012"/>
                </a:cubicBezTo>
                <a:cubicBezTo>
                  <a:pt x="35" y="965"/>
                  <a:pt x="73" y="926"/>
                  <a:pt x="120" y="926"/>
                </a:cubicBezTo>
                <a:cubicBezTo>
                  <a:pt x="167" y="926"/>
                  <a:pt x="206" y="965"/>
                  <a:pt x="206" y="1012"/>
                </a:cubicBezTo>
                <a:cubicBezTo>
                  <a:pt x="206" y="1059"/>
                  <a:pt x="167" y="1097"/>
                  <a:pt x="120" y="1097"/>
                </a:cubicBezTo>
                <a:close/>
                <a:moveTo>
                  <a:pt x="960" y="1012"/>
                </a:moveTo>
                <a:cubicBezTo>
                  <a:pt x="960" y="1059"/>
                  <a:pt x="922" y="1097"/>
                  <a:pt x="875" y="1097"/>
                </a:cubicBezTo>
                <a:cubicBezTo>
                  <a:pt x="828" y="1097"/>
                  <a:pt x="790" y="1059"/>
                  <a:pt x="790" y="1012"/>
                </a:cubicBezTo>
                <a:cubicBezTo>
                  <a:pt x="790" y="965"/>
                  <a:pt x="828" y="926"/>
                  <a:pt x="875" y="926"/>
                </a:cubicBezTo>
                <a:cubicBezTo>
                  <a:pt x="922" y="926"/>
                  <a:pt x="960" y="965"/>
                  <a:pt x="960" y="1012"/>
                </a:cubicBezTo>
                <a:close/>
                <a:moveTo>
                  <a:pt x="858" y="893"/>
                </a:moveTo>
                <a:cubicBezTo>
                  <a:pt x="805" y="901"/>
                  <a:pt x="764" y="942"/>
                  <a:pt x="756" y="994"/>
                </a:cubicBezTo>
                <a:cubicBezTo>
                  <a:pt x="239" y="994"/>
                  <a:pt x="239" y="994"/>
                  <a:pt x="239" y="994"/>
                </a:cubicBezTo>
                <a:cubicBezTo>
                  <a:pt x="231" y="942"/>
                  <a:pt x="190" y="901"/>
                  <a:pt x="138" y="893"/>
                </a:cubicBezTo>
                <a:cubicBezTo>
                  <a:pt x="138" y="827"/>
                  <a:pt x="138" y="827"/>
                  <a:pt x="138" y="827"/>
                </a:cubicBezTo>
                <a:cubicBezTo>
                  <a:pt x="151" y="829"/>
                  <a:pt x="164" y="830"/>
                  <a:pt x="177" y="830"/>
                </a:cubicBezTo>
                <a:cubicBezTo>
                  <a:pt x="239" y="830"/>
                  <a:pt x="301" y="811"/>
                  <a:pt x="348" y="774"/>
                </a:cubicBezTo>
                <a:cubicBezTo>
                  <a:pt x="431" y="708"/>
                  <a:pt x="565" y="708"/>
                  <a:pt x="647" y="774"/>
                </a:cubicBezTo>
                <a:cubicBezTo>
                  <a:pt x="704" y="819"/>
                  <a:pt x="783" y="837"/>
                  <a:pt x="858" y="827"/>
                </a:cubicBezTo>
                <a:lnTo>
                  <a:pt x="858" y="893"/>
                </a:lnTo>
                <a:close/>
                <a:moveTo>
                  <a:pt x="960" y="732"/>
                </a:moveTo>
                <a:cubicBezTo>
                  <a:pt x="960" y="745"/>
                  <a:pt x="954" y="756"/>
                  <a:pt x="944" y="762"/>
                </a:cubicBezTo>
                <a:cubicBezTo>
                  <a:pt x="861" y="811"/>
                  <a:pt x="742" y="804"/>
                  <a:pt x="668" y="746"/>
                </a:cubicBezTo>
                <a:cubicBezTo>
                  <a:pt x="574" y="672"/>
                  <a:pt x="421" y="672"/>
                  <a:pt x="326" y="746"/>
                </a:cubicBezTo>
                <a:cubicBezTo>
                  <a:pt x="253" y="804"/>
                  <a:pt x="134" y="811"/>
                  <a:pt x="51" y="762"/>
                </a:cubicBezTo>
                <a:cubicBezTo>
                  <a:pt x="41" y="756"/>
                  <a:pt x="35" y="745"/>
                  <a:pt x="35" y="732"/>
                </a:cubicBezTo>
                <a:cubicBezTo>
                  <a:pt x="35" y="428"/>
                  <a:pt x="35" y="428"/>
                  <a:pt x="35" y="428"/>
                </a:cubicBezTo>
                <a:cubicBezTo>
                  <a:pt x="960" y="428"/>
                  <a:pt x="960" y="428"/>
                  <a:pt x="960" y="428"/>
                </a:cubicBezTo>
                <a:lnTo>
                  <a:pt x="960" y="732"/>
                </a:lnTo>
                <a:close/>
                <a:moveTo>
                  <a:pt x="144" y="1012"/>
                </a:moveTo>
                <a:cubicBezTo>
                  <a:pt x="144" y="1025"/>
                  <a:pt x="133" y="1036"/>
                  <a:pt x="120" y="1036"/>
                </a:cubicBezTo>
                <a:cubicBezTo>
                  <a:pt x="107" y="1036"/>
                  <a:pt x="96" y="1025"/>
                  <a:pt x="96" y="1012"/>
                </a:cubicBezTo>
                <a:cubicBezTo>
                  <a:pt x="96" y="999"/>
                  <a:pt x="107" y="989"/>
                  <a:pt x="120" y="989"/>
                </a:cubicBezTo>
                <a:cubicBezTo>
                  <a:pt x="133" y="989"/>
                  <a:pt x="144" y="999"/>
                  <a:pt x="144" y="1012"/>
                </a:cubicBezTo>
                <a:close/>
                <a:moveTo>
                  <a:pt x="875" y="989"/>
                </a:moveTo>
                <a:cubicBezTo>
                  <a:pt x="888" y="989"/>
                  <a:pt x="898" y="999"/>
                  <a:pt x="898" y="1012"/>
                </a:cubicBezTo>
                <a:cubicBezTo>
                  <a:pt x="898" y="1025"/>
                  <a:pt x="888" y="1036"/>
                  <a:pt x="875" y="1036"/>
                </a:cubicBezTo>
                <a:cubicBezTo>
                  <a:pt x="862" y="1036"/>
                  <a:pt x="851" y="1025"/>
                  <a:pt x="851" y="1012"/>
                </a:cubicBezTo>
                <a:cubicBezTo>
                  <a:pt x="851" y="999"/>
                  <a:pt x="862" y="989"/>
                  <a:pt x="875" y="989"/>
                </a:cubicBezTo>
                <a:close/>
                <a:moveTo>
                  <a:pt x="192" y="350"/>
                </a:moveTo>
                <a:cubicBezTo>
                  <a:pt x="236" y="350"/>
                  <a:pt x="236" y="350"/>
                  <a:pt x="236" y="350"/>
                </a:cubicBezTo>
                <a:cubicBezTo>
                  <a:pt x="759" y="350"/>
                  <a:pt x="759" y="350"/>
                  <a:pt x="759" y="350"/>
                </a:cubicBezTo>
                <a:cubicBezTo>
                  <a:pt x="803" y="350"/>
                  <a:pt x="803" y="350"/>
                  <a:pt x="803" y="350"/>
                </a:cubicBezTo>
                <a:cubicBezTo>
                  <a:pt x="813" y="350"/>
                  <a:pt x="821" y="342"/>
                  <a:pt x="821" y="332"/>
                </a:cubicBezTo>
                <a:cubicBezTo>
                  <a:pt x="821" y="323"/>
                  <a:pt x="813" y="315"/>
                  <a:pt x="803" y="315"/>
                </a:cubicBezTo>
                <a:cubicBezTo>
                  <a:pt x="776" y="315"/>
                  <a:pt x="776" y="315"/>
                  <a:pt x="776" y="315"/>
                </a:cubicBezTo>
                <a:cubicBezTo>
                  <a:pt x="767" y="175"/>
                  <a:pt x="655" y="63"/>
                  <a:pt x="515" y="54"/>
                </a:cubicBezTo>
                <a:cubicBezTo>
                  <a:pt x="515" y="17"/>
                  <a:pt x="515" y="17"/>
                  <a:pt x="515" y="17"/>
                </a:cubicBezTo>
                <a:cubicBezTo>
                  <a:pt x="515" y="8"/>
                  <a:pt x="507" y="0"/>
                  <a:pt x="497" y="0"/>
                </a:cubicBezTo>
                <a:cubicBezTo>
                  <a:pt x="488" y="0"/>
                  <a:pt x="480" y="8"/>
                  <a:pt x="480" y="17"/>
                </a:cubicBezTo>
                <a:cubicBezTo>
                  <a:pt x="480" y="54"/>
                  <a:pt x="480" y="54"/>
                  <a:pt x="480" y="54"/>
                </a:cubicBezTo>
                <a:cubicBezTo>
                  <a:pt x="340" y="63"/>
                  <a:pt x="228" y="175"/>
                  <a:pt x="219" y="315"/>
                </a:cubicBezTo>
                <a:cubicBezTo>
                  <a:pt x="192" y="315"/>
                  <a:pt x="192" y="315"/>
                  <a:pt x="192" y="315"/>
                </a:cubicBezTo>
                <a:cubicBezTo>
                  <a:pt x="182" y="315"/>
                  <a:pt x="174" y="323"/>
                  <a:pt x="174" y="332"/>
                </a:cubicBezTo>
                <a:cubicBezTo>
                  <a:pt x="174" y="342"/>
                  <a:pt x="182" y="350"/>
                  <a:pt x="192" y="350"/>
                </a:cubicBezTo>
                <a:close/>
                <a:moveTo>
                  <a:pt x="497" y="88"/>
                </a:moveTo>
                <a:cubicBezTo>
                  <a:pt x="626" y="88"/>
                  <a:pt x="732" y="188"/>
                  <a:pt x="741" y="315"/>
                </a:cubicBezTo>
                <a:cubicBezTo>
                  <a:pt x="254" y="315"/>
                  <a:pt x="254" y="315"/>
                  <a:pt x="254" y="315"/>
                </a:cubicBezTo>
                <a:cubicBezTo>
                  <a:pt x="263" y="188"/>
                  <a:pt x="369" y="88"/>
                  <a:pt x="497" y="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1" name="Freeform 312">
            <a:extLst>
              <a:ext uri="{FF2B5EF4-FFF2-40B4-BE49-F238E27FC236}">
                <a16:creationId xmlns:a16="http://schemas.microsoft.com/office/drawing/2014/main" id="{E6BDAD65-717E-01C4-779B-0707F46B427B}"/>
              </a:ext>
              <a:ext uri="{C183D7F6-B498-43B3-948B-1728B52AA6E4}">
                <adec:decorative xmlns:adec="http://schemas.microsoft.com/office/drawing/2017/decorative" val="1"/>
              </a:ext>
            </a:extLst>
          </p:cNvPr>
          <p:cNvSpPr>
            <a:spLocks noChangeAspect="1" noEditPoints="1"/>
          </p:cNvSpPr>
          <p:nvPr/>
        </p:nvSpPr>
        <p:spPr bwMode="auto">
          <a:xfrm rot="16200000">
            <a:off x="1152385" y="4003500"/>
            <a:ext cx="389512" cy="526326"/>
          </a:xfrm>
          <a:custGeom>
            <a:avLst/>
            <a:gdLst>
              <a:gd name="T0" fmla="*/ 1280 w 1709"/>
              <a:gd name="T1" fmla="*/ 192 h 2309"/>
              <a:gd name="T2" fmla="*/ 1280 w 1709"/>
              <a:gd name="T3" fmla="*/ 455 h 2309"/>
              <a:gd name="T4" fmla="*/ 1400 w 1709"/>
              <a:gd name="T5" fmla="*/ 439 h 2309"/>
              <a:gd name="T6" fmla="*/ 214 w 1709"/>
              <a:gd name="T7" fmla="*/ 669 h 2309"/>
              <a:gd name="T8" fmla="*/ 251 w 1709"/>
              <a:gd name="T9" fmla="*/ 1480 h 2309"/>
              <a:gd name="T10" fmla="*/ 278 w 1709"/>
              <a:gd name="T11" fmla="*/ 1416 h 2309"/>
              <a:gd name="T12" fmla="*/ 639 w 1709"/>
              <a:gd name="T13" fmla="*/ 585 h 2309"/>
              <a:gd name="T14" fmla="*/ 655 w 1709"/>
              <a:gd name="T15" fmla="*/ 616 h 2309"/>
              <a:gd name="T16" fmla="*/ 714 w 1709"/>
              <a:gd name="T17" fmla="*/ 790 h 2309"/>
              <a:gd name="T18" fmla="*/ 841 w 1709"/>
              <a:gd name="T19" fmla="*/ 1297 h 2309"/>
              <a:gd name="T20" fmla="*/ 879 w 1709"/>
              <a:gd name="T21" fmla="*/ 1528 h 2309"/>
              <a:gd name="T22" fmla="*/ 1642 w 1709"/>
              <a:gd name="T23" fmla="*/ 40 h 2309"/>
              <a:gd name="T24" fmla="*/ 1609 w 1709"/>
              <a:gd name="T25" fmla="*/ 19 h 2309"/>
              <a:gd name="T26" fmla="*/ 1577 w 1709"/>
              <a:gd name="T27" fmla="*/ 6 h 2309"/>
              <a:gd name="T28" fmla="*/ 1530 w 1709"/>
              <a:gd name="T29" fmla="*/ 0 h 2309"/>
              <a:gd name="T30" fmla="*/ 542 w 1709"/>
              <a:gd name="T31" fmla="*/ 5 h 2309"/>
              <a:gd name="T32" fmla="*/ 511 w 1709"/>
              <a:gd name="T33" fmla="*/ 15 h 2309"/>
              <a:gd name="T34" fmla="*/ 486 w 1709"/>
              <a:gd name="T35" fmla="*/ 29 h 2309"/>
              <a:gd name="T36" fmla="*/ 451 w 1709"/>
              <a:gd name="T37" fmla="*/ 58 h 2309"/>
              <a:gd name="T38" fmla="*/ 150 w 1709"/>
              <a:gd name="T39" fmla="*/ 407 h 2309"/>
              <a:gd name="T40" fmla="*/ 113 w 1709"/>
              <a:gd name="T41" fmla="*/ 417 h 2309"/>
              <a:gd name="T42" fmla="*/ 89 w 1709"/>
              <a:gd name="T43" fmla="*/ 429 h 2309"/>
              <a:gd name="T44" fmla="*/ 48 w 1709"/>
              <a:gd name="T45" fmla="*/ 461 h 2309"/>
              <a:gd name="T46" fmla="*/ 53 w 1709"/>
              <a:gd name="T47" fmla="*/ 2257 h 2309"/>
              <a:gd name="T48" fmla="*/ 81 w 1709"/>
              <a:gd name="T49" fmla="*/ 2280 h 2309"/>
              <a:gd name="T50" fmla="*/ 107 w 1709"/>
              <a:gd name="T51" fmla="*/ 2294 h 2309"/>
              <a:gd name="T52" fmla="*/ 138 w 1709"/>
              <a:gd name="T53" fmla="*/ 2304 h 2309"/>
              <a:gd name="T54" fmla="*/ 1125 w 1709"/>
              <a:gd name="T55" fmla="*/ 2309 h 2309"/>
              <a:gd name="T56" fmla="*/ 1172 w 1709"/>
              <a:gd name="T57" fmla="*/ 2303 h 2309"/>
              <a:gd name="T58" fmla="*/ 1201 w 1709"/>
              <a:gd name="T59" fmla="*/ 2292 h 2309"/>
              <a:gd name="T60" fmla="*/ 1224 w 1709"/>
              <a:gd name="T61" fmla="*/ 2279 h 2309"/>
              <a:gd name="T62" fmla="*/ 1256 w 1709"/>
              <a:gd name="T63" fmla="*/ 2252 h 2309"/>
              <a:gd name="T64" fmla="*/ 1549 w 1709"/>
              <a:gd name="T65" fmla="*/ 1903 h 2309"/>
              <a:gd name="T66" fmla="*/ 1589 w 1709"/>
              <a:gd name="T67" fmla="*/ 1894 h 2309"/>
              <a:gd name="T68" fmla="*/ 1614 w 1709"/>
              <a:gd name="T69" fmla="*/ 1883 h 2309"/>
              <a:gd name="T70" fmla="*/ 1642 w 1709"/>
              <a:gd name="T71" fmla="*/ 1865 h 2309"/>
              <a:gd name="T72" fmla="*/ 1709 w 1709"/>
              <a:gd name="T73" fmla="*/ 1726 h 2309"/>
              <a:gd name="T74" fmla="*/ 1179 w 1709"/>
              <a:gd name="T75" fmla="*/ 2219 h 2309"/>
              <a:gd name="T76" fmla="*/ 984 w 1709"/>
              <a:gd name="T77" fmla="*/ 1905 h 2309"/>
              <a:gd name="T78" fmla="*/ 452 w 1709"/>
              <a:gd name="T79" fmla="*/ 1848 h 2309"/>
              <a:gd name="T80" fmla="*/ 485 w 1709"/>
              <a:gd name="T81" fmla="*/ 1875 h 2309"/>
              <a:gd name="T82" fmla="*/ 507 w 1709"/>
              <a:gd name="T83" fmla="*/ 1888 h 2309"/>
              <a:gd name="T84" fmla="*/ 536 w 1709"/>
              <a:gd name="T85" fmla="*/ 1898 h 2309"/>
              <a:gd name="T86" fmla="*/ 583 w 1709"/>
              <a:gd name="T87" fmla="*/ 1905 h 2309"/>
              <a:gd name="T88" fmla="*/ 117 w 1709"/>
              <a:gd name="T89" fmla="*/ 2214 h 2309"/>
              <a:gd name="T90" fmla="*/ 404 w 1709"/>
              <a:gd name="T91" fmla="*/ 1726 h 2309"/>
              <a:gd name="T92" fmla="*/ 503 w 1709"/>
              <a:gd name="T93" fmla="*/ 112 h 2309"/>
              <a:gd name="T94" fmla="*/ 1592 w 1709"/>
              <a:gd name="T95" fmla="*/ 1809 h 2309"/>
              <a:gd name="T96" fmla="*/ 529 w 1709"/>
              <a:gd name="T97" fmla="*/ 1815 h 2309"/>
              <a:gd name="T98" fmla="*/ 905 w 1709"/>
              <a:gd name="T99" fmla="*/ 449 h 2309"/>
              <a:gd name="T100" fmla="*/ 1474 w 1709"/>
              <a:gd name="T101" fmla="*/ 1414 h 2309"/>
              <a:gd name="T102" fmla="*/ 1332 w 1709"/>
              <a:gd name="T103" fmla="*/ 1481 h 2309"/>
              <a:gd name="T104" fmla="*/ 1332 w 1709"/>
              <a:gd name="T105" fmla="*/ 1556 h 2309"/>
              <a:gd name="T106" fmla="*/ 841 w 1709"/>
              <a:gd name="T107" fmla="*/ 1135 h 2309"/>
              <a:gd name="T108" fmla="*/ 880 w 1709"/>
              <a:gd name="T109" fmla="*/ 1172 h 2309"/>
              <a:gd name="T110" fmla="*/ 879 w 1709"/>
              <a:gd name="T111" fmla="*/ 548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9" h="2309">
                <a:moveTo>
                  <a:pt x="1280" y="530"/>
                </a:moveTo>
                <a:cubicBezTo>
                  <a:pt x="1384" y="530"/>
                  <a:pt x="1384" y="530"/>
                  <a:pt x="1384" y="530"/>
                </a:cubicBezTo>
                <a:cubicBezTo>
                  <a:pt x="1434" y="530"/>
                  <a:pt x="1474" y="489"/>
                  <a:pt x="1474" y="439"/>
                </a:cubicBezTo>
                <a:cubicBezTo>
                  <a:pt x="1474" y="282"/>
                  <a:pt x="1474" y="282"/>
                  <a:pt x="1474" y="282"/>
                </a:cubicBezTo>
                <a:cubicBezTo>
                  <a:pt x="1474" y="232"/>
                  <a:pt x="1434" y="192"/>
                  <a:pt x="1384" y="192"/>
                </a:cubicBezTo>
                <a:cubicBezTo>
                  <a:pt x="1280" y="192"/>
                  <a:pt x="1280" y="192"/>
                  <a:pt x="1280" y="192"/>
                </a:cubicBezTo>
                <a:cubicBezTo>
                  <a:pt x="1230" y="192"/>
                  <a:pt x="1190" y="232"/>
                  <a:pt x="1190" y="282"/>
                </a:cubicBezTo>
                <a:cubicBezTo>
                  <a:pt x="1190" y="439"/>
                  <a:pt x="1190" y="439"/>
                  <a:pt x="1190" y="439"/>
                </a:cubicBezTo>
                <a:cubicBezTo>
                  <a:pt x="1190" y="489"/>
                  <a:pt x="1230" y="530"/>
                  <a:pt x="1280" y="530"/>
                </a:cubicBezTo>
                <a:close/>
                <a:moveTo>
                  <a:pt x="1400" y="439"/>
                </a:moveTo>
                <a:cubicBezTo>
                  <a:pt x="1400" y="448"/>
                  <a:pt x="1393" y="455"/>
                  <a:pt x="1384" y="455"/>
                </a:cubicBezTo>
                <a:cubicBezTo>
                  <a:pt x="1280" y="455"/>
                  <a:pt x="1280" y="455"/>
                  <a:pt x="1280" y="455"/>
                </a:cubicBezTo>
                <a:cubicBezTo>
                  <a:pt x="1272" y="455"/>
                  <a:pt x="1265" y="448"/>
                  <a:pt x="1265" y="439"/>
                </a:cubicBezTo>
                <a:cubicBezTo>
                  <a:pt x="1265" y="282"/>
                  <a:pt x="1265" y="282"/>
                  <a:pt x="1265" y="282"/>
                </a:cubicBezTo>
                <a:cubicBezTo>
                  <a:pt x="1265" y="273"/>
                  <a:pt x="1272" y="267"/>
                  <a:pt x="1280" y="267"/>
                </a:cubicBezTo>
                <a:cubicBezTo>
                  <a:pt x="1384" y="267"/>
                  <a:pt x="1384" y="267"/>
                  <a:pt x="1384" y="267"/>
                </a:cubicBezTo>
                <a:cubicBezTo>
                  <a:pt x="1393" y="267"/>
                  <a:pt x="1400" y="273"/>
                  <a:pt x="1400" y="282"/>
                </a:cubicBezTo>
                <a:lnTo>
                  <a:pt x="1400" y="439"/>
                </a:lnTo>
                <a:close/>
                <a:moveTo>
                  <a:pt x="289" y="669"/>
                </a:moveTo>
                <a:cubicBezTo>
                  <a:pt x="289" y="1092"/>
                  <a:pt x="289" y="1092"/>
                  <a:pt x="289" y="1092"/>
                </a:cubicBezTo>
                <a:cubicBezTo>
                  <a:pt x="289" y="1112"/>
                  <a:pt x="272" y="1129"/>
                  <a:pt x="252" y="1129"/>
                </a:cubicBezTo>
                <a:cubicBezTo>
                  <a:pt x="242" y="1129"/>
                  <a:pt x="232" y="1125"/>
                  <a:pt x="225" y="1118"/>
                </a:cubicBezTo>
                <a:cubicBezTo>
                  <a:pt x="218" y="1111"/>
                  <a:pt x="214" y="1101"/>
                  <a:pt x="214" y="1092"/>
                </a:cubicBezTo>
                <a:cubicBezTo>
                  <a:pt x="214" y="669"/>
                  <a:pt x="214" y="669"/>
                  <a:pt x="214" y="669"/>
                </a:cubicBezTo>
                <a:cubicBezTo>
                  <a:pt x="214" y="648"/>
                  <a:pt x="231" y="631"/>
                  <a:pt x="252" y="631"/>
                </a:cubicBezTo>
                <a:cubicBezTo>
                  <a:pt x="272" y="631"/>
                  <a:pt x="289" y="648"/>
                  <a:pt x="289" y="669"/>
                </a:cubicBezTo>
                <a:close/>
                <a:moveTo>
                  <a:pt x="278" y="1416"/>
                </a:moveTo>
                <a:cubicBezTo>
                  <a:pt x="285" y="1422"/>
                  <a:pt x="289" y="1432"/>
                  <a:pt x="289" y="1442"/>
                </a:cubicBezTo>
                <a:cubicBezTo>
                  <a:pt x="289" y="1451"/>
                  <a:pt x="285" y="1461"/>
                  <a:pt x="278" y="1468"/>
                </a:cubicBezTo>
                <a:cubicBezTo>
                  <a:pt x="272" y="1475"/>
                  <a:pt x="262" y="1480"/>
                  <a:pt x="251" y="1480"/>
                </a:cubicBezTo>
                <a:cubicBezTo>
                  <a:pt x="241" y="1480"/>
                  <a:pt x="231" y="1475"/>
                  <a:pt x="225" y="1468"/>
                </a:cubicBezTo>
                <a:cubicBezTo>
                  <a:pt x="218" y="1461"/>
                  <a:pt x="214" y="1451"/>
                  <a:pt x="214" y="1442"/>
                </a:cubicBezTo>
                <a:cubicBezTo>
                  <a:pt x="214" y="1433"/>
                  <a:pt x="218" y="1423"/>
                  <a:pt x="225" y="1416"/>
                </a:cubicBezTo>
                <a:cubicBezTo>
                  <a:pt x="232" y="1409"/>
                  <a:pt x="241" y="1405"/>
                  <a:pt x="252" y="1405"/>
                </a:cubicBezTo>
                <a:cubicBezTo>
                  <a:pt x="252" y="1405"/>
                  <a:pt x="252" y="1405"/>
                  <a:pt x="252" y="1405"/>
                </a:cubicBezTo>
                <a:cubicBezTo>
                  <a:pt x="262" y="1405"/>
                  <a:pt x="271" y="1409"/>
                  <a:pt x="278" y="1416"/>
                </a:cubicBezTo>
                <a:close/>
                <a:moveTo>
                  <a:pt x="289" y="1267"/>
                </a:moveTo>
                <a:cubicBezTo>
                  <a:pt x="289" y="1287"/>
                  <a:pt x="272" y="1304"/>
                  <a:pt x="251" y="1304"/>
                </a:cubicBezTo>
                <a:cubicBezTo>
                  <a:pt x="231" y="1304"/>
                  <a:pt x="214" y="1287"/>
                  <a:pt x="214" y="1267"/>
                </a:cubicBezTo>
                <a:cubicBezTo>
                  <a:pt x="214" y="1246"/>
                  <a:pt x="231" y="1229"/>
                  <a:pt x="251" y="1229"/>
                </a:cubicBezTo>
                <a:cubicBezTo>
                  <a:pt x="272" y="1229"/>
                  <a:pt x="289" y="1246"/>
                  <a:pt x="289" y="1267"/>
                </a:cubicBezTo>
                <a:close/>
                <a:moveTo>
                  <a:pt x="639" y="585"/>
                </a:moveTo>
                <a:cubicBezTo>
                  <a:pt x="639" y="229"/>
                  <a:pt x="639" y="229"/>
                  <a:pt x="639" y="229"/>
                </a:cubicBezTo>
                <a:cubicBezTo>
                  <a:pt x="639" y="208"/>
                  <a:pt x="656" y="192"/>
                  <a:pt x="677" y="192"/>
                </a:cubicBezTo>
                <a:cubicBezTo>
                  <a:pt x="697" y="192"/>
                  <a:pt x="714" y="209"/>
                  <a:pt x="714" y="229"/>
                </a:cubicBezTo>
                <a:cubicBezTo>
                  <a:pt x="714" y="585"/>
                  <a:pt x="714" y="585"/>
                  <a:pt x="714" y="585"/>
                </a:cubicBezTo>
                <a:cubicBezTo>
                  <a:pt x="714" y="606"/>
                  <a:pt x="697" y="623"/>
                  <a:pt x="677" y="623"/>
                </a:cubicBezTo>
                <a:cubicBezTo>
                  <a:pt x="669" y="623"/>
                  <a:pt x="662" y="621"/>
                  <a:pt x="655" y="616"/>
                </a:cubicBezTo>
                <a:cubicBezTo>
                  <a:pt x="645" y="609"/>
                  <a:pt x="639" y="598"/>
                  <a:pt x="639" y="585"/>
                </a:cubicBezTo>
                <a:close/>
                <a:moveTo>
                  <a:pt x="639" y="1321"/>
                </a:moveTo>
                <a:cubicBezTo>
                  <a:pt x="639" y="790"/>
                  <a:pt x="639" y="790"/>
                  <a:pt x="639" y="790"/>
                </a:cubicBezTo>
                <a:cubicBezTo>
                  <a:pt x="639" y="777"/>
                  <a:pt x="645" y="766"/>
                  <a:pt x="655" y="759"/>
                </a:cubicBezTo>
                <a:cubicBezTo>
                  <a:pt x="662" y="755"/>
                  <a:pt x="669" y="752"/>
                  <a:pt x="677" y="752"/>
                </a:cubicBezTo>
                <a:cubicBezTo>
                  <a:pt x="697" y="752"/>
                  <a:pt x="714" y="769"/>
                  <a:pt x="714" y="790"/>
                </a:cubicBezTo>
                <a:cubicBezTo>
                  <a:pt x="714" y="1321"/>
                  <a:pt x="714" y="1321"/>
                  <a:pt x="714" y="1321"/>
                </a:cubicBezTo>
                <a:cubicBezTo>
                  <a:pt x="714" y="1341"/>
                  <a:pt x="697" y="1358"/>
                  <a:pt x="677" y="1358"/>
                </a:cubicBezTo>
                <a:cubicBezTo>
                  <a:pt x="669" y="1358"/>
                  <a:pt x="662" y="1356"/>
                  <a:pt x="655" y="1351"/>
                </a:cubicBezTo>
                <a:cubicBezTo>
                  <a:pt x="645" y="1344"/>
                  <a:pt x="639" y="1333"/>
                  <a:pt x="639" y="1321"/>
                </a:cubicBezTo>
                <a:close/>
                <a:moveTo>
                  <a:pt x="841" y="1490"/>
                </a:moveTo>
                <a:cubicBezTo>
                  <a:pt x="841" y="1297"/>
                  <a:pt x="841" y="1297"/>
                  <a:pt x="841" y="1297"/>
                </a:cubicBezTo>
                <a:cubicBezTo>
                  <a:pt x="841" y="1276"/>
                  <a:pt x="858" y="1259"/>
                  <a:pt x="879" y="1259"/>
                </a:cubicBezTo>
                <a:cubicBezTo>
                  <a:pt x="880" y="1259"/>
                  <a:pt x="880" y="1259"/>
                  <a:pt x="880" y="1259"/>
                </a:cubicBezTo>
                <a:cubicBezTo>
                  <a:pt x="899" y="1260"/>
                  <a:pt x="916" y="1276"/>
                  <a:pt x="916" y="1297"/>
                </a:cubicBezTo>
                <a:cubicBezTo>
                  <a:pt x="916" y="1490"/>
                  <a:pt x="916" y="1490"/>
                  <a:pt x="916" y="1490"/>
                </a:cubicBezTo>
                <a:cubicBezTo>
                  <a:pt x="916" y="1511"/>
                  <a:pt x="899" y="1528"/>
                  <a:pt x="880" y="1528"/>
                </a:cubicBezTo>
                <a:cubicBezTo>
                  <a:pt x="879" y="1528"/>
                  <a:pt x="879" y="1528"/>
                  <a:pt x="879" y="1528"/>
                </a:cubicBezTo>
                <a:cubicBezTo>
                  <a:pt x="858" y="1528"/>
                  <a:pt x="841" y="1512"/>
                  <a:pt x="841" y="1490"/>
                </a:cubicBezTo>
                <a:close/>
                <a:moveTo>
                  <a:pt x="1662" y="58"/>
                </a:moveTo>
                <a:cubicBezTo>
                  <a:pt x="1660" y="57"/>
                  <a:pt x="1660" y="57"/>
                  <a:pt x="1660" y="57"/>
                </a:cubicBezTo>
                <a:cubicBezTo>
                  <a:pt x="1659" y="55"/>
                  <a:pt x="1657" y="53"/>
                  <a:pt x="1656" y="52"/>
                </a:cubicBezTo>
                <a:cubicBezTo>
                  <a:pt x="1653" y="49"/>
                  <a:pt x="1650" y="46"/>
                  <a:pt x="1648" y="44"/>
                </a:cubicBezTo>
                <a:cubicBezTo>
                  <a:pt x="1646" y="43"/>
                  <a:pt x="1644" y="41"/>
                  <a:pt x="1642" y="40"/>
                </a:cubicBezTo>
                <a:cubicBezTo>
                  <a:pt x="1640" y="38"/>
                  <a:pt x="1637" y="36"/>
                  <a:pt x="1634" y="34"/>
                </a:cubicBezTo>
                <a:cubicBezTo>
                  <a:pt x="1632" y="32"/>
                  <a:pt x="1630" y="31"/>
                  <a:pt x="1627" y="29"/>
                </a:cubicBezTo>
                <a:cubicBezTo>
                  <a:pt x="1625" y="27"/>
                  <a:pt x="1622" y="26"/>
                  <a:pt x="1620" y="24"/>
                </a:cubicBezTo>
                <a:cubicBezTo>
                  <a:pt x="1619" y="24"/>
                  <a:pt x="1619" y="24"/>
                  <a:pt x="1619" y="24"/>
                </a:cubicBezTo>
                <a:cubicBezTo>
                  <a:pt x="1617" y="23"/>
                  <a:pt x="1615" y="21"/>
                  <a:pt x="1613" y="21"/>
                </a:cubicBezTo>
                <a:cubicBezTo>
                  <a:pt x="1612" y="20"/>
                  <a:pt x="1610" y="19"/>
                  <a:pt x="1609" y="19"/>
                </a:cubicBezTo>
                <a:cubicBezTo>
                  <a:pt x="1608" y="18"/>
                  <a:pt x="1607" y="17"/>
                  <a:pt x="1606" y="17"/>
                </a:cubicBezTo>
                <a:cubicBezTo>
                  <a:pt x="1604" y="16"/>
                  <a:pt x="1603" y="16"/>
                  <a:pt x="1602" y="15"/>
                </a:cubicBezTo>
                <a:cubicBezTo>
                  <a:pt x="1600" y="14"/>
                  <a:pt x="1598" y="13"/>
                  <a:pt x="1596" y="13"/>
                </a:cubicBezTo>
                <a:cubicBezTo>
                  <a:pt x="1595" y="12"/>
                  <a:pt x="1595" y="12"/>
                  <a:pt x="1594" y="12"/>
                </a:cubicBezTo>
                <a:cubicBezTo>
                  <a:pt x="1592" y="11"/>
                  <a:pt x="1590" y="10"/>
                  <a:pt x="1587" y="10"/>
                </a:cubicBezTo>
                <a:cubicBezTo>
                  <a:pt x="1584" y="8"/>
                  <a:pt x="1581" y="7"/>
                  <a:pt x="1577" y="6"/>
                </a:cubicBezTo>
                <a:cubicBezTo>
                  <a:pt x="1575" y="6"/>
                  <a:pt x="1573" y="5"/>
                  <a:pt x="1571" y="5"/>
                </a:cubicBezTo>
                <a:cubicBezTo>
                  <a:pt x="1569" y="4"/>
                  <a:pt x="1568" y="4"/>
                  <a:pt x="1566" y="4"/>
                </a:cubicBezTo>
                <a:cubicBezTo>
                  <a:pt x="1564" y="3"/>
                  <a:pt x="1561" y="3"/>
                  <a:pt x="1559" y="2"/>
                </a:cubicBezTo>
                <a:cubicBezTo>
                  <a:pt x="1556" y="2"/>
                  <a:pt x="1553" y="1"/>
                  <a:pt x="1549" y="1"/>
                </a:cubicBezTo>
                <a:cubicBezTo>
                  <a:pt x="1547" y="1"/>
                  <a:pt x="1545" y="1"/>
                  <a:pt x="1543" y="1"/>
                </a:cubicBezTo>
                <a:cubicBezTo>
                  <a:pt x="1538" y="0"/>
                  <a:pt x="1534" y="0"/>
                  <a:pt x="1530" y="0"/>
                </a:cubicBezTo>
                <a:cubicBezTo>
                  <a:pt x="583" y="0"/>
                  <a:pt x="583" y="0"/>
                  <a:pt x="583" y="0"/>
                </a:cubicBezTo>
                <a:cubicBezTo>
                  <a:pt x="579" y="0"/>
                  <a:pt x="575" y="0"/>
                  <a:pt x="570" y="1"/>
                </a:cubicBezTo>
                <a:cubicBezTo>
                  <a:pt x="568" y="1"/>
                  <a:pt x="566" y="1"/>
                  <a:pt x="564" y="1"/>
                </a:cubicBezTo>
                <a:cubicBezTo>
                  <a:pt x="560" y="1"/>
                  <a:pt x="557" y="2"/>
                  <a:pt x="554" y="2"/>
                </a:cubicBezTo>
                <a:cubicBezTo>
                  <a:pt x="552" y="3"/>
                  <a:pt x="549" y="3"/>
                  <a:pt x="547" y="4"/>
                </a:cubicBezTo>
                <a:cubicBezTo>
                  <a:pt x="545" y="4"/>
                  <a:pt x="544" y="4"/>
                  <a:pt x="542" y="5"/>
                </a:cubicBezTo>
                <a:cubicBezTo>
                  <a:pt x="540" y="5"/>
                  <a:pt x="538" y="6"/>
                  <a:pt x="536" y="6"/>
                </a:cubicBezTo>
                <a:cubicBezTo>
                  <a:pt x="532" y="7"/>
                  <a:pt x="529" y="8"/>
                  <a:pt x="526" y="10"/>
                </a:cubicBezTo>
                <a:cubicBezTo>
                  <a:pt x="523" y="10"/>
                  <a:pt x="521" y="11"/>
                  <a:pt x="518" y="12"/>
                </a:cubicBezTo>
                <a:cubicBezTo>
                  <a:pt x="518" y="12"/>
                  <a:pt x="518" y="12"/>
                  <a:pt x="517" y="13"/>
                </a:cubicBezTo>
                <a:cubicBezTo>
                  <a:pt x="517" y="13"/>
                  <a:pt x="517" y="13"/>
                  <a:pt x="517" y="13"/>
                </a:cubicBezTo>
                <a:cubicBezTo>
                  <a:pt x="515" y="13"/>
                  <a:pt x="513" y="14"/>
                  <a:pt x="511" y="15"/>
                </a:cubicBezTo>
                <a:cubicBezTo>
                  <a:pt x="510" y="16"/>
                  <a:pt x="509" y="16"/>
                  <a:pt x="507" y="17"/>
                </a:cubicBezTo>
                <a:cubicBezTo>
                  <a:pt x="506" y="17"/>
                  <a:pt x="505" y="18"/>
                  <a:pt x="504" y="19"/>
                </a:cubicBezTo>
                <a:cubicBezTo>
                  <a:pt x="503" y="19"/>
                  <a:pt x="501" y="20"/>
                  <a:pt x="500" y="20"/>
                </a:cubicBezTo>
                <a:cubicBezTo>
                  <a:pt x="498" y="21"/>
                  <a:pt x="496" y="23"/>
                  <a:pt x="494" y="24"/>
                </a:cubicBezTo>
                <a:cubicBezTo>
                  <a:pt x="493" y="24"/>
                  <a:pt x="493" y="24"/>
                  <a:pt x="493" y="24"/>
                </a:cubicBezTo>
                <a:cubicBezTo>
                  <a:pt x="491" y="26"/>
                  <a:pt x="488" y="27"/>
                  <a:pt x="486" y="29"/>
                </a:cubicBezTo>
                <a:cubicBezTo>
                  <a:pt x="483" y="31"/>
                  <a:pt x="481" y="32"/>
                  <a:pt x="479" y="34"/>
                </a:cubicBezTo>
                <a:cubicBezTo>
                  <a:pt x="476" y="36"/>
                  <a:pt x="473" y="38"/>
                  <a:pt x="471" y="40"/>
                </a:cubicBezTo>
                <a:cubicBezTo>
                  <a:pt x="469" y="41"/>
                  <a:pt x="467" y="43"/>
                  <a:pt x="465" y="44"/>
                </a:cubicBezTo>
                <a:cubicBezTo>
                  <a:pt x="463" y="46"/>
                  <a:pt x="460" y="49"/>
                  <a:pt x="457" y="52"/>
                </a:cubicBezTo>
                <a:cubicBezTo>
                  <a:pt x="456" y="53"/>
                  <a:pt x="454" y="55"/>
                  <a:pt x="452" y="57"/>
                </a:cubicBezTo>
                <a:cubicBezTo>
                  <a:pt x="451" y="58"/>
                  <a:pt x="451" y="58"/>
                  <a:pt x="451" y="58"/>
                </a:cubicBezTo>
                <a:cubicBezTo>
                  <a:pt x="421" y="91"/>
                  <a:pt x="404" y="134"/>
                  <a:pt x="404" y="179"/>
                </a:cubicBezTo>
                <a:cubicBezTo>
                  <a:pt x="404" y="404"/>
                  <a:pt x="404" y="404"/>
                  <a:pt x="404" y="404"/>
                </a:cubicBezTo>
                <a:cubicBezTo>
                  <a:pt x="179" y="404"/>
                  <a:pt x="179" y="404"/>
                  <a:pt x="179" y="404"/>
                </a:cubicBezTo>
                <a:cubicBezTo>
                  <a:pt x="175" y="404"/>
                  <a:pt x="170" y="404"/>
                  <a:pt x="166" y="405"/>
                </a:cubicBezTo>
                <a:cubicBezTo>
                  <a:pt x="164" y="405"/>
                  <a:pt x="162" y="405"/>
                  <a:pt x="160" y="405"/>
                </a:cubicBezTo>
                <a:cubicBezTo>
                  <a:pt x="156" y="406"/>
                  <a:pt x="153" y="406"/>
                  <a:pt x="150" y="407"/>
                </a:cubicBezTo>
                <a:cubicBezTo>
                  <a:pt x="148" y="407"/>
                  <a:pt x="145" y="408"/>
                  <a:pt x="142" y="408"/>
                </a:cubicBezTo>
                <a:cubicBezTo>
                  <a:pt x="141" y="408"/>
                  <a:pt x="139" y="409"/>
                  <a:pt x="138" y="409"/>
                </a:cubicBezTo>
                <a:cubicBezTo>
                  <a:pt x="136" y="410"/>
                  <a:pt x="134" y="410"/>
                  <a:pt x="132" y="411"/>
                </a:cubicBezTo>
                <a:cubicBezTo>
                  <a:pt x="128" y="412"/>
                  <a:pt x="124" y="413"/>
                  <a:pt x="121" y="414"/>
                </a:cubicBezTo>
                <a:cubicBezTo>
                  <a:pt x="119" y="415"/>
                  <a:pt x="117" y="415"/>
                  <a:pt x="114" y="416"/>
                </a:cubicBezTo>
                <a:cubicBezTo>
                  <a:pt x="114" y="417"/>
                  <a:pt x="114" y="417"/>
                  <a:pt x="113" y="417"/>
                </a:cubicBezTo>
                <a:cubicBezTo>
                  <a:pt x="111" y="418"/>
                  <a:pt x="109" y="418"/>
                  <a:pt x="107" y="419"/>
                </a:cubicBezTo>
                <a:cubicBezTo>
                  <a:pt x="106" y="420"/>
                  <a:pt x="104" y="421"/>
                  <a:pt x="103" y="421"/>
                </a:cubicBezTo>
                <a:cubicBezTo>
                  <a:pt x="102" y="422"/>
                  <a:pt x="101" y="422"/>
                  <a:pt x="100" y="423"/>
                </a:cubicBezTo>
                <a:cubicBezTo>
                  <a:pt x="98" y="423"/>
                  <a:pt x="97" y="424"/>
                  <a:pt x="96" y="425"/>
                </a:cubicBezTo>
                <a:cubicBezTo>
                  <a:pt x="94" y="426"/>
                  <a:pt x="92" y="427"/>
                  <a:pt x="90" y="428"/>
                </a:cubicBezTo>
                <a:cubicBezTo>
                  <a:pt x="89" y="429"/>
                  <a:pt x="89" y="429"/>
                  <a:pt x="89" y="429"/>
                </a:cubicBezTo>
                <a:cubicBezTo>
                  <a:pt x="86" y="430"/>
                  <a:pt x="84" y="432"/>
                  <a:pt x="81" y="433"/>
                </a:cubicBezTo>
                <a:cubicBezTo>
                  <a:pt x="79" y="435"/>
                  <a:pt x="77" y="436"/>
                  <a:pt x="75" y="438"/>
                </a:cubicBezTo>
                <a:cubicBezTo>
                  <a:pt x="72" y="440"/>
                  <a:pt x="69" y="442"/>
                  <a:pt x="67" y="444"/>
                </a:cubicBezTo>
                <a:cubicBezTo>
                  <a:pt x="65" y="446"/>
                  <a:pt x="63" y="447"/>
                  <a:pt x="61" y="449"/>
                </a:cubicBezTo>
                <a:cubicBezTo>
                  <a:pt x="59" y="451"/>
                  <a:pt x="56" y="453"/>
                  <a:pt x="53" y="456"/>
                </a:cubicBezTo>
                <a:cubicBezTo>
                  <a:pt x="51" y="458"/>
                  <a:pt x="50" y="459"/>
                  <a:pt x="48" y="461"/>
                </a:cubicBezTo>
                <a:cubicBezTo>
                  <a:pt x="47" y="463"/>
                  <a:pt x="47" y="463"/>
                  <a:pt x="47" y="463"/>
                </a:cubicBezTo>
                <a:cubicBezTo>
                  <a:pt x="17" y="496"/>
                  <a:pt x="0" y="538"/>
                  <a:pt x="0" y="583"/>
                </a:cubicBezTo>
                <a:cubicBezTo>
                  <a:pt x="0" y="2130"/>
                  <a:pt x="0" y="2130"/>
                  <a:pt x="0" y="2130"/>
                </a:cubicBezTo>
                <a:cubicBezTo>
                  <a:pt x="0" y="2175"/>
                  <a:pt x="17" y="2217"/>
                  <a:pt x="47" y="2250"/>
                </a:cubicBezTo>
                <a:cubicBezTo>
                  <a:pt x="48" y="2252"/>
                  <a:pt x="48" y="2252"/>
                  <a:pt x="48" y="2252"/>
                </a:cubicBezTo>
                <a:cubicBezTo>
                  <a:pt x="50" y="2254"/>
                  <a:pt x="51" y="2255"/>
                  <a:pt x="53" y="2257"/>
                </a:cubicBezTo>
                <a:cubicBezTo>
                  <a:pt x="55" y="2259"/>
                  <a:pt x="56" y="2260"/>
                  <a:pt x="58" y="2262"/>
                </a:cubicBezTo>
                <a:cubicBezTo>
                  <a:pt x="60" y="2263"/>
                  <a:pt x="60" y="2263"/>
                  <a:pt x="60" y="2263"/>
                </a:cubicBezTo>
                <a:cubicBezTo>
                  <a:pt x="62" y="2265"/>
                  <a:pt x="64" y="2267"/>
                  <a:pt x="67" y="2269"/>
                </a:cubicBezTo>
                <a:cubicBezTo>
                  <a:pt x="69" y="2271"/>
                  <a:pt x="71" y="2273"/>
                  <a:pt x="74" y="2275"/>
                </a:cubicBezTo>
                <a:cubicBezTo>
                  <a:pt x="76" y="2276"/>
                  <a:pt x="78" y="2278"/>
                  <a:pt x="81" y="2279"/>
                </a:cubicBezTo>
                <a:cubicBezTo>
                  <a:pt x="81" y="2280"/>
                  <a:pt x="81" y="2280"/>
                  <a:pt x="81" y="2280"/>
                </a:cubicBezTo>
                <a:cubicBezTo>
                  <a:pt x="82" y="2280"/>
                  <a:pt x="82" y="2280"/>
                  <a:pt x="83" y="2281"/>
                </a:cubicBezTo>
                <a:cubicBezTo>
                  <a:pt x="84" y="2282"/>
                  <a:pt x="86" y="2283"/>
                  <a:pt x="88" y="2284"/>
                </a:cubicBezTo>
                <a:cubicBezTo>
                  <a:pt x="90" y="2285"/>
                  <a:pt x="92" y="2286"/>
                  <a:pt x="94" y="2287"/>
                </a:cubicBezTo>
                <a:cubicBezTo>
                  <a:pt x="96" y="2288"/>
                  <a:pt x="98" y="2290"/>
                  <a:pt x="100" y="2290"/>
                </a:cubicBezTo>
                <a:cubicBezTo>
                  <a:pt x="101" y="2291"/>
                  <a:pt x="102" y="2292"/>
                  <a:pt x="103" y="2292"/>
                </a:cubicBezTo>
                <a:cubicBezTo>
                  <a:pt x="104" y="2293"/>
                  <a:pt x="106" y="2293"/>
                  <a:pt x="107" y="2294"/>
                </a:cubicBezTo>
                <a:cubicBezTo>
                  <a:pt x="109" y="2294"/>
                  <a:pt x="110" y="2295"/>
                  <a:pt x="112" y="2296"/>
                </a:cubicBezTo>
                <a:cubicBezTo>
                  <a:pt x="117" y="2298"/>
                  <a:pt x="117" y="2298"/>
                  <a:pt x="117" y="2298"/>
                </a:cubicBezTo>
                <a:cubicBezTo>
                  <a:pt x="118" y="2298"/>
                  <a:pt x="118" y="2298"/>
                  <a:pt x="119" y="2299"/>
                </a:cubicBezTo>
                <a:cubicBezTo>
                  <a:pt x="121" y="2299"/>
                  <a:pt x="123" y="2300"/>
                  <a:pt x="125" y="2300"/>
                </a:cubicBezTo>
                <a:cubicBezTo>
                  <a:pt x="127" y="2301"/>
                  <a:pt x="130" y="2302"/>
                  <a:pt x="132" y="2303"/>
                </a:cubicBezTo>
                <a:cubicBezTo>
                  <a:pt x="134" y="2303"/>
                  <a:pt x="136" y="2304"/>
                  <a:pt x="138" y="2304"/>
                </a:cubicBezTo>
                <a:cubicBezTo>
                  <a:pt x="140" y="2305"/>
                  <a:pt x="141" y="2305"/>
                  <a:pt x="143" y="2305"/>
                </a:cubicBezTo>
                <a:cubicBezTo>
                  <a:pt x="146" y="2306"/>
                  <a:pt x="148" y="2306"/>
                  <a:pt x="151" y="2307"/>
                </a:cubicBezTo>
                <a:cubicBezTo>
                  <a:pt x="154" y="2307"/>
                  <a:pt x="157" y="2307"/>
                  <a:pt x="160" y="2308"/>
                </a:cubicBezTo>
                <a:cubicBezTo>
                  <a:pt x="162" y="2308"/>
                  <a:pt x="164" y="2308"/>
                  <a:pt x="166" y="2308"/>
                </a:cubicBezTo>
                <a:cubicBezTo>
                  <a:pt x="170" y="2309"/>
                  <a:pt x="175" y="2309"/>
                  <a:pt x="179" y="2309"/>
                </a:cubicBezTo>
                <a:cubicBezTo>
                  <a:pt x="1125" y="2309"/>
                  <a:pt x="1125" y="2309"/>
                  <a:pt x="1125" y="2309"/>
                </a:cubicBezTo>
                <a:cubicBezTo>
                  <a:pt x="1130" y="2309"/>
                  <a:pt x="1134" y="2309"/>
                  <a:pt x="1138" y="2308"/>
                </a:cubicBezTo>
                <a:cubicBezTo>
                  <a:pt x="1141" y="2308"/>
                  <a:pt x="1143" y="2308"/>
                  <a:pt x="1145" y="2308"/>
                </a:cubicBezTo>
                <a:cubicBezTo>
                  <a:pt x="1148" y="2307"/>
                  <a:pt x="1150" y="2307"/>
                  <a:pt x="1153" y="2307"/>
                </a:cubicBezTo>
                <a:cubicBezTo>
                  <a:pt x="1156" y="2306"/>
                  <a:pt x="1159" y="2306"/>
                  <a:pt x="1161" y="2305"/>
                </a:cubicBezTo>
                <a:cubicBezTo>
                  <a:pt x="1163" y="2305"/>
                  <a:pt x="1165" y="2305"/>
                  <a:pt x="1166" y="2304"/>
                </a:cubicBezTo>
                <a:cubicBezTo>
                  <a:pt x="1168" y="2304"/>
                  <a:pt x="1170" y="2303"/>
                  <a:pt x="1172" y="2303"/>
                </a:cubicBezTo>
                <a:cubicBezTo>
                  <a:pt x="1175" y="2302"/>
                  <a:pt x="1177" y="2301"/>
                  <a:pt x="1180" y="2300"/>
                </a:cubicBezTo>
                <a:cubicBezTo>
                  <a:pt x="1182" y="2300"/>
                  <a:pt x="1183" y="2299"/>
                  <a:pt x="1185" y="2299"/>
                </a:cubicBezTo>
                <a:cubicBezTo>
                  <a:pt x="1186" y="2298"/>
                  <a:pt x="1187" y="2298"/>
                  <a:pt x="1188" y="2298"/>
                </a:cubicBezTo>
                <a:cubicBezTo>
                  <a:pt x="1193" y="2296"/>
                  <a:pt x="1193" y="2296"/>
                  <a:pt x="1193" y="2296"/>
                </a:cubicBezTo>
                <a:cubicBezTo>
                  <a:pt x="1194" y="2295"/>
                  <a:pt x="1196" y="2294"/>
                  <a:pt x="1197" y="2294"/>
                </a:cubicBezTo>
                <a:cubicBezTo>
                  <a:pt x="1199" y="2293"/>
                  <a:pt x="1200" y="2293"/>
                  <a:pt x="1201" y="2292"/>
                </a:cubicBezTo>
                <a:cubicBezTo>
                  <a:pt x="1202" y="2292"/>
                  <a:pt x="1203" y="2291"/>
                  <a:pt x="1204" y="2291"/>
                </a:cubicBezTo>
                <a:cubicBezTo>
                  <a:pt x="1206" y="2290"/>
                  <a:pt x="1208" y="2288"/>
                  <a:pt x="1210" y="2288"/>
                </a:cubicBezTo>
                <a:cubicBezTo>
                  <a:pt x="1212" y="2286"/>
                  <a:pt x="1214" y="2285"/>
                  <a:pt x="1216" y="2284"/>
                </a:cubicBezTo>
                <a:cubicBezTo>
                  <a:pt x="1218" y="2283"/>
                  <a:pt x="1220" y="2282"/>
                  <a:pt x="1222" y="2281"/>
                </a:cubicBezTo>
                <a:cubicBezTo>
                  <a:pt x="1222" y="2280"/>
                  <a:pt x="1223" y="2280"/>
                  <a:pt x="1223" y="2280"/>
                </a:cubicBezTo>
                <a:cubicBezTo>
                  <a:pt x="1224" y="2279"/>
                  <a:pt x="1224" y="2279"/>
                  <a:pt x="1224" y="2279"/>
                </a:cubicBezTo>
                <a:cubicBezTo>
                  <a:pt x="1226" y="2278"/>
                  <a:pt x="1228" y="2276"/>
                  <a:pt x="1231" y="2275"/>
                </a:cubicBezTo>
                <a:cubicBezTo>
                  <a:pt x="1233" y="2273"/>
                  <a:pt x="1235" y="2271"/>
                  <a:pt x="1238" y="2269"/>
                </a:cubicBezTo>
                <a:cubicBezTo>
                  <a:pt x="1240" y="2267"/>
                  <a:pt x="1243" y="2265"/>
                  <a:pt x="1245" y="2263"/>
                </a:cubicBezTo>
                <a:cubicBezTo>
                  <a:pt x="1246" y="2262"/>
                  <a:pt x="1246" y="2262"/>
                  <a:pt x="1246" y="2262"/>
                </a:cubicBezTo>
                <a:cubicBezTo>
                  <a:pt x="1248" y="2260"/>
                  <a:pt x="1250" y="2259"/>
                  <a:pt x="1251" y="2257"/>
                </a:cubicBezTo>
                <a:cubicBezTo>
                  <a:pt x="1253" y="2255"/>
                  <a:pt x="1255" y="2254"/>
                  <a:pt x="1256" y="2252"/>
                </a:cubicBezTo>
                <a:cubicBezTo>
                  <a:pt x="1258" y="2250"/>
                  <a:pt x="1258" y="2250"/>
                  <a:pt x="1258" y="2250"/>
                </a:cubicBezTo>
                <a:cubicBezTo>
                  <a:pt x="1288" y="2217"/>
                  <a:pt x="1304" y="2175"/>
                  <a:pt x="1304" y="2130"/>
                </a:cubicBezTo>
                <a:cubicBezTo>
                  <a:pt x="1304" y="1905"/>
                  <a:pt x="1304" y="1905"/>
                  <a:pt x="1304" y="1905"/>
                </a:cubicBezTo>
                <a:cubicBezTo>
                  <a:pt x="1530" y="1905"/>
                  <a:pt x="1530" y="1905"/>
                  <a:pt x="1530" y="1905"/>
                </a:cubicBezTo>
                <a:cubicBezTo>
                  <a:pt x="1534" y="1905"/>
                  <a:pt x="1538" y="1904"/>
                  <a:pt x="1543" y="1904"/>
                </a:cubicBezTo>
                <a:cubicBezTo>
                  <a:pt x="1545" y="1904"/>
                  <a:pt x="1547" y="1904"/>
                  <a:pt x="1549" y="1903"/>
                </a:cubicBezTo>
                <a:cubicBezTo>
                  <a:pt x="1552" y="1903"/>
                  <a:pt x="1555" y="1903"/>
                  <a:pt x="1558" y="1902"/>
                </a:cubicBezTo>
                <a:cubicBezTo>
                  <a:pt x="1560" y="1902"/>
                  <a:pt x="1563" y="1901"/>
                  <a:pt x="1566" y="1901"/>
                </a:cubicBezTo>
                <a:cubicBezTo>
                  <a:pt x="1567" y="1901"/>
                  <a:pt x="1569" y="1900"/>
                  <a:pt x="1571" y="1900"/>
                </a:cubicBezTo>
                <a:cubicBezTo>
                  <a:pt x="1573" y="1899"/>
                  <a:pt x="1575" y="1899"/>
                  <a:pt x="1576" y="1898"/>
                </a:cubicBezTo>
                <a:cubicBezTo>
                  <a:pt x="1579" y="1898"/>
                  <a:pt x="1582" y="1897"/>
                  <a:pt x="1584" y="1896"/>
                </a:cubicBezTo>
                <a:cubicBezTo>
                  <a:pt x="1586" y="1895"/>
                  <a:pt x="1588" y="1895"/>
                  <a:pt x="1589" y="1894"/>
                </a:cubicBezTo>
                <a:cubicBezTo>
                  <a:pt x="1590" y="1894"/>
                  <a:pt x="1591" y="1894"/>
                  <a:pt x="1592" y="1893"/>
                </a:cubicBezTo>
                <a:cubicBezTo>
                  <a:pt x="1597" y="1891"/>
                  <a:pt x="1597" y="1891"/>
                  <a:pt x="1597" y="1891"/>
                </a:cubicBezTo>
                <a:cubicBezTo>
                  <a:pt x="1599" y="1891"/>
                  <a:pt x="1600" y="1890"/>
                  <a:pt x="1601" y="1889"/>
                </a:cubicBezTo>
                <a:cubicBezTo>
                  <a:pt x="1603" y="1889"/>
                  <a:pt x="1604" y="1888"/>
                  <a:pt x="1606" y="1888"/>
                </a:cubicBezTo>
                <a:cubicBezTo>
                  <a:pt x="1607" y="1887"/>
                  <a:pt x="1608" y="1887"/>
                  <a:pt x="1608" y="1886"/>
                </a:cubicBezTo>
                <a:cubicBezTo>
                  <a:pt x="1611" y="1885"/>
                  <a:pt x="1613" y="1884"/>
                  <a:pt x="1614" y="1883"/>
                </a:cubicBezTo>
                <a:cubicBezTo>
                  <a:pt x="1617" y="1882"/>
                  <a:pt x="1619" y="1881"/>
                  <a:pt x="1620" y="1880"/>
                </a:cubicBezTo>
                <a:cubicBezTo>
                  <a:pt x="1622" y="1879"/>
                  <a:pt x="1624" y="1878"/>
                  <a:pt x="1626" y="1876"/>
                </a:cubicBezTo>
                <a:cubicBezTo>
                  <a:pt x="1627" y="1876"/>
                  <a:pt x="1627" y="1876"/>
                  <a:pt x="1628" y="1875"/>
                </a:cubicBezTo>
                <a:cubicBezTo>
                  <a:pt x="1628" y="1875"/>
                  <a:pt x="1628" y="1875"/>
                  <a:pt x="1628" y="1875"/>
                </a:cubicBezTo>
                <a:cubicBezTo>
                  <a:pt x="1630" y="1874"/>
                  <a:pt x="1633" y="1872"/>
                  <a:pt x="1635" y="1870"/>
                </a:cubicBezTo>
                <a:cubicBezTo>
                  <a:pt x="1637" y="1868"/>
                  <a:pt x="1640" y="1867"/>
                  <a:pt x="1642" y="1865"/>
                </a:cubicBezTo>
                <a:cubicBezTo>
                  <a:pt x="1645" y="1863"/>
                  <a:pt x="1647" y="1861"/>
                  <a:pt x="1649" y="1859"/>
                </a:cubicBezTo>
                <a:cubicBezTo>
                  <a:pt x="1651" y="1857"/>
                  <a:pt x="1651" y="1857"/>
                  <a:pt x="1651" y="1857"/>
                </a:cubicBezTo>
                <a:cubicBezTo>
                  <a:pt x="1652" y="1856"/>
                  <a:pt x="1654" y="1854"/>
                  <a:pt x="1656" y="1853"/>
                </a:cubicBezTo>
                <a:cubicBezTo>
                  <a:pt x="1657" y="1851"/>
                  <a:pt x="1659" y="1849"/>
                  <a:pt x="1660" y="1848"/>
                </a:cubicBezTo>
                <a:cubicBezTo>
                  <a:pt x="1662" y="1846"/>
                  <a:pt x="1662" y="1846"/>
                  <a:pt x="1662" y="1846"/>
                </a:cubicBezTo>
                <a:cubicBezTo>
                  <a:pt x="1692" y="1813"/>
                  <a:pt x="1709" y="1770"/>
                  <a:pt x="1709" y="1726"/>
                </a:cubicBezTo>
                <a:cubicBezTo>
                  <a:pt x="1709" y="179"/>
                  <a:pt x="1709" y="179"/>
                  <a:pt x="1709" y="179"/>
                </a:cubicBezTo>
                <a:cubicBezTo>
                  <a:pt x="1709" y="134"/>
                  <a:pt x="1692" y="91"/>
                  <a:pt x="1662" y="58"/>
                </a:cubicBezTo>
                <a:close/>
                <a:moveTo>
                  <a:pt x="1229" y="1905"/>
                </a:moveTo>
                <a:cubicBezTo>
                  <a:pt x="1229" y="2130"/>
                  <a:pt x="1229" y="2130"/>
                  <a:pt x="1229" y="2130"/>
                </a:cubicBezTo>
                <a:cubicBezTo>
                  <a:pt x="1229" y="2163"/>
                  <a:pt x="1214" y="2194"/>
                  <a:pt x="1188" y="2214"/>
                </a:cubicBezTo>
                <a:cubicBezTo>
                  <a:pt x="1185" y="2216"/>
                  <a:pt x="1182" y="2218"/>
                  <a:pt x="1179" y="2219"/>
                </a:cubicBezTo>
                <a:cubicBezTo>
                  <a:pt x="1178" y="2220"/>
                  <a:pt x="1176" y="2221"/>
                  <a:pt x="1175" y="2222"/>
                </a:cubicBezTo>
                <a:cubicBezTo>
                  <a:pt x="1160" y="2230"/>
                  <a:pt x="1143" y="2234"/>
                  <a:pt x="1125" y="2234"/>
                </a:cubicBezTo>
                <a:cubicBezTo>
                  <a:pt x="1059" y="2234"/>
                  <a:pt x="1059" y="2234"/>
                  <a:pt x="1059" y="2234"/>
                </a:cubicBezTo>
                <a:cubicBezTo>
                  <a:pt x="1059" y="1905"/>
                  <a:pt x="1059" y="1905"/>
                  <a:pt x="1059" y="1905"/>
                </a:cubicBezTo>
                <a:lnTo>
                  <a:pt x="1229" y="1905"/>
                </a:lnTo>
                <a:close/>
                <a:moveTo>
                  <a:pt x="984" y="1905"/>
                </a:moveTo>
                <a:cubicBezTo>
                  <a:pt x="984" y="2234"/>
                  <a:pt x="984" y="2234"/>
                  <a:pt x="984" y="2234"/>
                </a:cubicBezTo>
                <a:cubicBezTo>
                  <a:pt x="792" y="2234"/>
                  <a:pt x="792" y="2234"/>
                  <a:pt x="792" y="2234"/>
                </a:cubicBezTo>
                <a:cubicBezTo>
                  <a:pt x="792" y="1905"/>
                  <a:pt x="792" y="1905"/>
                  <a:pt x="792" y="1905"/>
                </a:cubicBezTo>
                <a:lnTo>
                  <a:pt x="984" y="1905"/>
                </a:lnTo>
                <a:close/>
                <a:moveTo>
                  <a:pt x="451" y="1846"/>
                </a:moveTo>
                <a:cubicBezTo>
                  <a:pt x="452" y="1848"/>
                  <a:pt x="452" y="1848"/>
                  <a:pt x="452" y="1848"/>
                </a:cubicBezTo>
                <a:cubicBezTo>
                  <a:pt x="454" y="1849"/>
                  <a:pt x="456" y="1851"/>
                  <a:pt x="457" y="1853"/>
                </a:cubicBezTo>
                <a:cubicBezTo>
                  <a:pt x="459" y="1854"/>
                  <a:pt x="461" y="1856"/>
                  <a:pt x="462" y="1857"/>
                </a:cubicBezTo>
                <a:cubicBezTo>
                  <a:pt x="464" y="1859"/>
                  <a:pt x="464" y="1859"/>
                  <a:pt x="464" y="1859"/>
                </a:cubicBezTo>
                <a:cubicBezTo>
                  <a:pt x="466" y="1861"/>
                  <a:pt x="468" y="1863"/>
                  <a:pt x="471" y="1865"/>
                </a:cubicBezTo>
                <a:cubicBezTo>
                  <a:pt x="473" y="1867"/>
                  <a:pt x="476" y="1868"/>
                  <a:pt x="478" y="1870"/>
                </a:cubicBezTo>
                <a:cubicBezTo>
                  <a:pt x="480" y="1872"/>
                  <a:pt x="483" y="1874"/>
                  <a:pt x="485" y="1875"/>
                </a:cubicBezTo>
                <a:cubicBezTo>
                  <a:pt x="485" y="1875"/>
                  <a:pt x="485" y="1875"/>
                  <a:pt x="485" y="1875"/>
                </a:cubicBezTo>
                <a:cubicBezTo>
                  <a:pt x="486" y="1876"/>
                  <a:pt x="486" y="1876"/>
                  <a:pt x="487" y="1876"/>
                </a:cubicBezTo>
                <a:cubicBezTo>
                  <a:pt x="489" y="1877"/>
                  <a:pt x="491" y="1879"/>
                  <a:pt x="492" y="1880"/>
                </a:cubicBezTo>
                <a:cubicBezTo>
                  <a:pt x="494" y="1881"/>
                  <a:pt x="496" y="1882"/>
                  <a:pt x="499" y="1883"/>
                </a:cubicBezTo>
                <a:cubicBezTo>
                  <a:pt x="500" y="1884"/>
                  <a:pt x="502" y="1885"/>
                  <a:pt x="504" y="1886"/>
                </a:cubicBezTo>
                <a:cubicBezTo>
                  <a:pt x="505" y="1887"/>
                  <a:pt x="506" y="1887"/>
                  <a:pt x="507" y="1888"/>
                </a:cubicBezTo>
                <a:cubicBezTo>
                  <a:pt x="509" y="1888"/>
                  <a:pt x="510" y="1889"/>
                  <a:pt x="511" y="1889"/>
                </a:cubicBezTo>
                <a:cubicBezTo>
                  <a:pt x="513" y="1890"/>
                  <a:pt x="514" y="1891"/>
                  <a:pt x="516" y="1891"/>
                </a:cubicBezTo>
                <a:cubicBezTo>
                  <a:pt x="521" y="1893"/>
                  <a:pt x="521" y="1893"/>
                  <a:pt x="521" y="1893"/>
                </a:cubicBezTo>
                <a:cubicBezTo>
                  <a:pt x="522" y="1894"/>
                  <a:pt x="523" y="1894"/>
                  <a:pt x="523" y="1894"/>
                </a:cubicBezTo>
                <a:cubicBezTo>
                  <a:pt x="525" y="1895"/>
                  <a:pt x="527" y="1895"/>
                  <a:pt x="529" y="1896"/>
                </a:cubicBezTo>
                <a:cubicBezTo>
                  <a:pt x="531" y="1897"/>
                  <a:pt x="534" y="1898"/>
                  <a:pt x="536" y="1898"/>
                </a:cubicBezTo>
                <a:cubicBezTo>
                  <a:pt x="538" y="1899"/>
                  <a:pt x="540" y="1899"/>
                  <a:pt x="542" y="1900"/>
                </a:cubicBezTo>
                <a:cubicBezTo>
                  <a:pt x="544" y="1900"/>
                  <a:pt x="546" y="1901"/>
                  <a:pt x="547" y="1901"/>
                </a:cubicBezTo>
                <a:cubicBezTo>
                  <a:pt x="550" y="1901"/>
                  <a:pt x="553" y="1902"/>
                  <a:pt x="555" y="1902"/>
                </a:cubicBezTo>
                <a:cubicBezTo>
                  <a:pt x="558" y="1903"/>
                  <a:pt x="561" y="1903"/>
                  <a:pt x="564" y="1903"/>
                </a:cubicBezTo>
                <a:cubicBezTo>
                  <a:pt x="566" y="1904"/>
                  <a:pt x="568" y="1904"/>
                  <a:pt x="570" y="1904"/>
                </a:cubicBezTo>
                <a:cubicBezTo>
                  <a:pt x="575" y="1904"/>
                  <a:pt x="579" y="1905"/>
                  <a:pt x="583" y="1905"/>
                </a:cubicBezTo>
                <a:cubicBezTo>
                  <a:pt x="717" y="1905"/>
                  <a:pt x="717" y="1905"/>
                  <a:pt x="717" y="1905"/>
                </a:cubicBezTo>
                <a:cubicBezTo>
                  <a:pt x="717" y="2234"/>
                  <a:pt x="717" y="2234"/>
                  <a:pt x="717" y="2234"/>
                </a:cubicBezTo>
                <a:cubicBezTo>
                  <a:pt x="179" y="2234"/>
                  <a:pt x="179" y="2234"/>
                  <a:pt x="179" y="2234"/>
                </a:cubicBezTo>
                <a:cubicBezTo>
                  <a:pt x="161" y="2234"/>
                  <a:pt x="145" y="2230"/>
                  <a:pt x="129" y="2222"/>
                </a:cubicBezTo>
                <a:cubicBezTo>
                  <a:pt x="128" y="2221"/>
                  <a:pt x="126" y="2220"/>
                  <a:pt x="125" y="2219"/>
                </a:cubicBezTo>
                <a:cubicBezTo>
                  <a:pt x="122" y="2218"/>
                  <a:pt x="119" y="2216"/>
                  <a:pt x="117" y="2214"/>
                </a:cubicBezTo>
                <a:cubicBezTo>
                  <a:pt x="91" y="2194"/>
                  <a:pt x="75" y="2163"/>
                  <a:pt x="75" y="2130"/>
                </a:cubicBezTo>
                <a:cubicBezTo>
                  <a:pt x="75" y="583"/>
                  <a:pt x="75" y="583"/>
                  <a:pt x="75" y="583"/>
                </a:cubicBezTo>
                <a:cubicBezTo>
                  <a:pt x="75" y="559"/>
                  <a:pt x="84" y="535"/>
                  <a:pt x="99" y="517"/>
                </a:cubicBezTo>
                <a:cubicBezTo>
                  <a:pt x="119" y="493"/>
                  <a:pt x="148" y="479"/>
                  <a:pt x="179" y="479"/>
                </a:cubicBezTo>
                <a:cubicBezTo>
                  <a:pt x="404" y="479"/>
                  <a:pt x="404" y="479"/>
                  <a:pt x="404" y="479"/>
                </a:cubicBezTo>
                <a:cubicBezTo>
                  <a:pt x="404" y="1726"/>
                  <a:pt x="404" y="1726"/>
                  <a:pt x="404" y="1726"/>
                </a:cubicBezTo>
                <a:cubicBezTo>
                  <a:pt x="404" y="1770"/>
                  <a:pt x="421" y="1813"/>
                  <a:pt x="451" y="1846"/>
                </a:cubicBezTo>
                <a:close/>
                <a:moveTo>
                  <a:pt x="529" y="1815"/>
                </a:moveTo>
                <a:cubicBezTo>
                  <a:pt x="526" y="1813"/>
                  <a:pt x="524" y="1811"/>
                  <a:pt x="521" y="1809"/>
                </a:cubicBezTo>
                <a:cubicBezTo>
                  <a:pt x="495" y="1789"/>
                  <a:pt x="480" y="1759"/>
                  <a:pt x="480" y="1726"/>
                </a:cubicBezTo>
                <a:cubicBezTo>
                  <a:pt x="480" y="179"/>
                  <a:pt x="480" y="179"/>
                  <a:pt x="480" y="179"/>
                </a:cubicBezTo>
                <a:cubicBezTo>
                  <a:pt x="480" y="155"/>
                  <a:pt x="488" y="131"/>
                  <a:pt x="503" y="112"/>
                </a:cubicBezTo>
                <a:cubicBezTo>
                  <a:pt x="523" y="88"/>
                  <a:pt x="552" y="75"/>
                  <a:pt x="583" y="75"/>
                </a:cubicBezTo>
                <a:cubicBezTo>
                  <a:pt x="1530" y="75"/>
                  <a:pt x="1530" y="75"/>
                  <a:pt x="1530" y="75"/>
                </a:cubicBezTo>
                <a:cubicBezTo>
                  <a:pt x="1561" y="75"/>
                  <a:pt x="1590" y="88"/>
                  <a:pt x="1610" y="112"/>
                </a:cubicBezTo>
                <a:cubicBezTo>
                  <a:pt x="1625" y="131"/>
                  <a:pt x="1633" y="155"/>
                  <a:pt x="1633" y="179"/>
                </a:cubicBezTo>
                <a:cubicBezTo>
                  <a:pt x="1633" y="1726"/>
                  <a:pt x="1633" y="1726"/>
                  <a:pt x="1633" y="1726"/>
                </a:cubicBezTo>
                <a:cubicBezTo>
                  <a:pt x="1633" y="1759"/>
                  <a:pt x="1618" y="1789"/>
                  <a:pt x="1592" y="1809"/>
                </a:cubicBezTo>
                <a:cubicBezTo>
                  <a:pt x="1589" y="1811"/>
                  <a:pt x="1586" y="1813"/>
                  <a:pt x="1584" y="1815"/>
                </a:cubicBezTo>
                <a:cubicBezTo>
                  <a:pt x="1582" y="1816"/>
                  <a:pt x="1581" y="1817"/>
                  <a:pt x="1579" y="1817"/>
                </a:cubicBezTo>
                <a:cubicBezTo>
                  <a:pt x="1564" y="1826"/>
                  <a:pt x="1547" y="1830"/>
                  <a:pt x="1530" y="1830"/>
                </a:cubicBezTo>
                <a:cubicBezTo>
                  <a:pt x="583" y="1830"/>
                  <a:pt x="583" y="1830"/>
                  <a:pt x="583" y="1830"/>
                </a:cubicBezTo>
                <a:cubicBezTo>
                  <a:pt x="566" y="1830"/>
                  <a:pt x="549" y="1826"/>
                  <a:pt x="534" y="1817"/>
                </a:cubicBezTo>
                <a:cubicBezTo>
                  <a:pt x="532" y="1817"/>
                  <a:pt x="531" y="1816"/>
                  <a:pt x="529" y="1815"/>
                </a:cubicBezTo>
                <a:close/>
                <a:moveTo>
                  <a:pt x="841" y="424"/>
                </a:moveTo>
                <a:cubicBezTo>
                  <a:pt x="841" y="230"/>
                  <a:pt x="841" y="230"/>
                  <a:pt x="841" y="230"/>
                </a:cubicBezTo>
                <a:cubicBezTo>
                  <a:pt x="841" y="209"/>
                  <a:pt x="858" y="193"/>
                  <a:pt x="879" y="193"/>
                </a:cubicBezTo>
                <a:cubicBezTo>
                  <a:pt x="899" y="193"/>
                  <a:pt x="916" y="209"/>
                  <a:pt x="916" y="230"/>
                </a:cubicBezTo>
                <a:cubicBezTo>
                  <a:pt x="916" y="424"/>
                  <a:pt x="916" y="424"/>
                  <a:pt x="916" y="424"/>
                </a:cubicBezTo>
                <a:cubicBezTo>
                  <a:pt x="916" y="433"/>
                  <a:pt x="912" y="442"/>
                  <a:pt x="905" y="449"/>
                </a:cubicBezTo>
                <a:cubicBezTo>
                  <a:pt x="898" y="457"/>
                  <a:pt x="889" y="461"/>
                  <a:pt x="879" y="461"/>
                </a:cubicBezTo>
                <a:cubicBezTo>
                  <a:pt x="858" y="461"/>
                  <a:pt x="841" y="444"/>
                  <a:pt x="841" y="424"/>
                </a:cubicBezTo>
                <a:close/>
                <a:moveTo>
                  <a:pt x="1332" y="1731"/>
                </a:moveTo>
                <a:cubicBezTo>
                  <a:pt x="1410" y="1731"/>
                  <a:pt x="1474" y="1667"/>
                  <a:pt x="1474" y="1589"/>
                </a:cubicBezTo>
                <a:cubicBezTo>
                  <a:pt x="1474" y="1556"/>
                  <a:pt x="1463" y="1526"/>
                  <a:pt x="1443" y="1501"/>
                </a:cubicBezTo>
                <a:cubicBezTo>
                  <a:pt x="1463" y="1476"/>
                  <a:pt x="1474" y="1446"/>
                  <a:pt x="1474" y="1414"/>
                </a:cubicBezTo>
                <a:cubicBezTo>
                  <a:pt x="1474" y="1335"/>
                  <a:pt x="1410" y="1271"/>
                  <a:pt x="1332" y="1271"/>
                </a:cubicBezTo>
                <a:cubicBezTo>
                  <a:pt x="1254" y="1271"/>
                  <a:pt x="1190" y="1335"/>
                  <a:pt x="1190" y="1414"/>
                </a:cubicBezTo>
                <a:cubicBezTo>
                  <a:pt x="1190" y="1445"/>
                  <a:pt x="1200" y="1475"/>
                  <a:pt x="1220" y="1501"/>
                </a:cubicBezTo>
                <a:cubicBezTo>
                  <a:pt x="1200" y="1527"/>
                  <a:pt x="1190" y="1557"/>
                  <a:pt x="1190" y="1589"/>
                </a:cubicBezTo>
                <a:cubicBezTo>
                  <a:pt x="1190" y="1667"/>
                  <a:pt x="1254" y="1731"/>
                  <a:pt x="1332" y="1731"/>
                </a:cubicBezTo>
                <a:close/>
                <a:moveTo>
                  <a:pt x="1332" y="1481"/>
                </a:moveTo>
                <a:cubicBezTo>
                  <a:pt x="1295" y="1481"/>
                  <a:pt x="1265" y="1451"/>
                  <a:pt x="1265" y="1414"/>
                </a:cubicBezTo>
                <a:cubicBezTo>
                  <a:pt x="1265" y="1377"/>
                  <a:pt x="1295" y="1346"/>
                  <a:pt x="1332" y="1346"/>
                </a:cubicBezTo>
                <a:cubicBezTo>
                  <a:pt x="1369" y="1346"/>
                  <a:pt x="1400" y="1377"/>
                  <a:pt x="1400" y="1414"/>
                </a:cubicBezTo>
                <a:cubicBezTo>
                  <a:pt x="1400" y="1451"/>
                  <a:pt x="1369" y="1481"/>
                  <a:pt x="1332" y="1481"/>
                </a:cubicBezTo>
                <a:close/>
                <a:moveTo>
                  <a:pt x="1280" y="1546"/>
                </a:moveTo>
                <a:cubicBezTo>
                  <a:pt x="1297" y="1553"/>
                  <a:pt x="1314" y="1556"/>
                  <a:pt x="1332" y="1556"/>
                </a:cubicBezTo>
                <a:cubicBezTo>
                  <a:pt x="1350" y="1556"/>
                  <a:pt x="1368" y="1553"/>
                  <a:pt x="1385" y="1546"/>
                </a:cubicBezTo>
                <a:cubicBezTo>
                  <a:pt x="1394" y="1558"/>
                  <a:pt x="1400" y="1573"/>
                  <a:pt x="1400" y="1589"/>
                </a:cubicBezTo>
                <a:cubicBezTo>
                  <a:pt x="1400" y="1626"/>
                  <a:pt x="1369" y="1656"/>
                  <a:pt x="1332" y="1656"/>
                </a:cubicBezTo>
                <a:cubicBezTo>
                  <a:pt x="1295" y="1656"/>
                  <a:pt x="1265" y="1626"/>
                  <a:pt x="1265" y="1589"/>
                </a:cubicBezTo>
                <a:cubicBezTo>
                  <a:pt x="1265" y="1572"/>
                  <a:pt x="1270" y="1557"/>
                  <a:pt x="1280" y="1546"/>
                </a:cubicBezTo>
                <a:close/>
                <a:moveTo>
                  <a:pt x="841" y="1135"/>
                </a:moveTo>
                <a:cubicBezTo>
                  <a:pt x="841" y="941"/>
                  <a:pt x="841" y="941"/>
                  <a:pt x="841" y="941"/>
                </a:cubicBezTo>
                <a:cubicBezTo>
                  <a:pt x="841" y="920"/>
                  <a:pt x="858" y="904"/>
                  <a:pt x="879" y="904"/>
                </a:cubicBezTo>
                <a:cubicBezTo>
                  <a:pt x="880" y="904"/>
                  <a:pt x="880" y="904"/>
                  <a:pt x="880" y="904"/>
                </a:cubicBezTo>
                <a:cubicBezTo>
                  <a:pt x="899" y="904"/>
                  <a:pt x="916" y="921"/>
                  <a:pt x="916" y="941"/>
                </a:cubicBezTo>
                <a:cubicBezTo>
                  <a:pt x="916" y="1135"/>
                  <a:pt x="916" y="1135"/>
                  <a:pt x="916" y="1135"/>
                </a:cubicBezTo>
                <a:cubicBezTo>
                  <a:pt x="916" y="1155"/>
                  <a:pt x="899" y="1172"/>
                  <a:pt x="880" y="1172"/>
                </a:cubicBezTo>
                <a:cubicBezTo>
                  <a:pt x="879" y="1172"/>
                  <a:pt x="879" y="1172"/>
                  <a:pt x="879" y="1172"/>
                </a:cubicBezTo>
                <a:cubicBezTo>
                  <a:pt x="858" y="1172"/>
                  <a:pt x="841" y="1156"/>
                  <a:pt x="841" y="1135"/>
                </a:cubicBezTo>
                <a:close/>
                <a:moveTo>
                  <a:pt x="841" y="780"/>
                </a:moveTo>
                <a:cubicBezTo>
                  <a:pt x="841" y="585"/>
                  <a:pt x="841" y="585"/>
                  <a:pt x="841" y="585"/>
                </a:cubicBezTo>
                <a:cubicBezTo>
                  <a:pt x="841" y="565"/>
                  <a:pt x="857" y="548"/>
                  <a:pt x="878" y="548"/>
                </a:cubicBezTo>
                <a:cubicBezTo>
                  <a:pt x="879" y="548"/>
                  <a:pt x="879" y="548"/>
                  <a:pt x="879" y="548"/>
                </a:cubicBezTo>
                <a:cubicBezTo>
                  <a:pt x="899" y="548"/>
                  <a:pt x="916" y="565"/>
                  <a:pt x="916" y="585"/>
                </a:cubicBezTo>
                <a:cubicBezTo>
                  <a:pt x="916" y="780"/>
                  <a:pt x="916" y="780"/>
                  <a:pt x="916" y="780"/>
                </a:cubicBezTo>
                <a:cubicBezTo>
                  <a:pt x="916" y="800"/>
                  <a:pt x="899" y="816"/>
                  <a:pt x="880" y="817"/>
                </a:cubicBezTo>
                <a:cubicBezTo>
                  <a:pt x="879" y="817"/>
                  <a:pt x="879" y="817"/>
                  <a:pt x="879" y="817"/>
                </a:cubicBezTo>
                <a:cubicBezTo>
                  <a:pt x="858" y="817"/>
                  <a:pt x="841" y="800"/>
                  <a:pt x="841" y="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ACB0C3CD-4DD7-8259-6F99-B07B01D6C1EE}"/>
              </a:ext>
              <a:ext uri="{C183D7F6-B498-43B3-948B-1728B52AA6E4}">
                <adec:decorative xmlns:adec="http://schemas.microsoft.com/office/drawing/2017/decorative" val="1"/>
              </a:ext>
            </a:extLst>
          </p:cNvPr>
          <p:cNvSpPr>
            <a:spLocks noChangeAspect="1" noEditPoints="1"/>
          </p:cNvSpPr>
          <p:nvPr/>
        </p:nvSpPr>
        <p:spPr bwMode="auto">
          <a:xfrm>
            <a:off x="4855750" y="2654818"/>
            <a:ext cx="534072" cy="531457"/>
          </a:xfrm>
          <a:custGeom>
            <a:avLst/>
            <a:gdLst>
              <a:gd name="T0" fmla="*/ 793 w 1152"/>
              <a:gd name="T1" fmla="*/ 261 h 1149"/>
              <a:gd name="T2" fmla="*/ 700 w 1152"/>
              <a:gd name="T3" fmla="*/ 0 h 1149"/>
              <a:gd name="T4" fmla="*/ 722 w 1152"/>
              <a:gd name="T5" fmla="*/ 127 h 1149"/>
              <a:gd name="T6" fmla="*/ 332 w 1152"/>
              <a:gd name="T7" fmla="*/ 127 h 1149"/>
              <a:gd name="T8" fmla="*/ 354 w 1152"/>
              <a:gd name="T9" fmla="*/ 0 h 1149"/>
              <a:gd name="T10" fmla="*/ 261 w 1152"/>
              <a:gd name="T11" fmla="*/ 261 h 1149"/>
              <a:gd name="T12" fmla="*/ 0 w 1152"/>
              <a:gd name="T13" fmla="*/ 365 h 1149"/>
              <a:gd name="T14" fmla="*/ 192 w 1152"/>
              <a:gd name="T15" fmla="*/ 1029 h 1149"/>
              <a:gd name="T16" fmla="*/ 797 w 1152"/>
              <a:gd name="T17" fmla="*/ 1029 h 1149"/>
              <a:gd name="T18" fmla="*/ 1152 w 1152"/>
              <a:gd name="T19" fmla="*/ 926 h 1149"/>
              <a:gd name="T20" fmla="*/ 670 w 1152"/>
              <a:gd name="T21" fmla="*/ 66 h 1149"/>
              <a:gd name="T22" fmla="*/ 700 w 1152"/>
              <a:gd name="T23" fmla="*/ 96 h 1149"/>
              <a:gd name="T24" fmla="*/ 384 w 1152"/>
              <a:gd name="T25" fmla="*/ 66 h 1149"/>
              <a:gd name="T26" fmla="*/ 354 w 1152"/>
              <a:gd name="T27" fmla="*/ 34 h 1149"/>
              <a:gd name="T28" fmla="*/ 501 w 1152"/>
              <a:gd name="T29" fmla="*/ 644 h 1149"/>
              <a:gd name="T30" fmla="*/ 423 w 1152"/>
              <a:gd name="T31" fmla="*/ 600 h 1149"/>
              <a:gd name="T32" fmla="*/ 631 w 1152"/>
              <a:gd name="T33" fmla="*/ 600 h 1149"/>
              <a:gd name="T34" fmla="*/ 553 w 1152"/>
              <a:gd name="T35" fmla="*/ 644 h 1149"/>
              <a:gd name="T36" fmla="*/ 637 w 1152"/>
              <a:gd name="T37" fmla="*/ 549 h 1149"/>
              <a:gd name="T38" fmla="*/ 416 w 1152"/>
              <a:gd name="T39" fmla="*/ 549 h 1149"/>
              <a:gd name="T40" fmla="*/ 637 w 1152"/>
              <a:gd name="T41" fmla="*/ 549 h 1149"/>
              <a:gd name="T42" fmla="*/ 104 w 1152"/>
              <a:gd name="T43" fmla="*/ 297 h 1149"/>
              <a:gd name="T44" fmla="*/ 104 w 1152"/>
              <a:gd name="T45" fmla="*/ 995 h 1149"/>
              <a:gd name="T46" fmla="*/ 260 w 1152"/>
              <a:gd name="T47" fmla="*/ 297 h 1149"/>
              <a:gd name="T48" fmla="*/ 449 w 1152"/>
              <a:gd name="T49" fmla="*/ 661 h 1149"/>
              <a:gd name="T50" fmla="*/ 509 w 1152"/>
              <a:gd name="T51" fmla="*/ 736 h 1149"/>
              <a:gd name="T52" fmla="*/ 210 w 1152"/>
              <a:gd name="T53" fmla="*/ 297 h 1149"/>
              <a:gd name="T54" fmla="*/ 761 w 1152"/>
              <a:gd name="T55" fmla="*/ 1029 h 1149"/>
              <a:gd name="T56" fmla="*/ 721 w 1152"/>
              <a:gd name="T57" fmla="*/ 840 h 1149"/>
              <a:gd name="T58" fmla="*/ 782 w 1152"/>
              <a:gd name="T59" fmla="*/ 901 h 1149"/>
              <a:gd name="T60" fmla="*/ 878 w 1152"/>
              <a:gd name="T61" fmla="*/ 840 h 1149"/>
              <a:gd name="T62" fmla="*/ 764 w 1152"/>
              <a:gd name="T63" fmla="*/ 934 h 1149"/>
              <a:gd name="T64" fmla="*/ 544 w 1152"/>
              <a:gd name="T65" fmla="*/ 736 h 1149"/>
              <a:gd name="T66" fmla="*/ 605 w 1152"/>
              <a:gd name="T67" fmla="*/ 661 h 1149"/>
              <a:gd name="T68" fmla="*/ 793 w 1152"/>
              <a:gd name="T69" fmla="*/ 297 h 1149"/>
              <a:gd name="T70" fmla="*/ 799 w 1152"/>
              <a:gd name="T71" fmla="*/ 995 h 1149"/>
              <a:gd name="T72" fmla="*/ 977 w 1152"/>
              <a:gd name="T73" fmla="*/ 995 h 1149"/>
              <a:gd name="T74" fmla="*/ 1117 w 1152"/>
              <a:gd name="T75" fmla="*/ 365 h 1149"/>
              <a:gd name="T76" fmla="*/ 1065 w 1152"/>
              <a:gd name="T77" fmla="*/ 733 h 1149"/>
              <a:gd name="T78" fmla="*/ 1030 w 1152"/>
              <a:gd name="T79" fmla="*/ 558 h 1149"/>
              <a:gd name="T80" fmla="*/ 122 w 1152"/>
              <a:gd name="T81" fmla="*/ 820 h 1149"/>
              <a:gd name="T82" fmla="*/ 105 w 1152"/>
              <a:gd name="T83" fmla="*/ 803 h 1149"/>
              <a:gd name="T84" fmla="*/ 105 w 1152"/>
              <a:gd name="T85" fmla="*/ 454 h 1149"/>
              <a:gd name="T86" fmla="*/ 87 w 1152"/>
              <a:gd name="T87" fmla="*/ 471 h 1149"/>
              <a:gd name="T88" fmla="*/ 87 w 1152"/>
              <a:gd name="T89" fmla="*/ 645 h 1149"/>
              <a:gd name="T90" fmla="*/ 1065 w 1152"/>
              <a:gd name="T91" fmla="*/ 810 h 1149"/>
              <a:gd name="T92" fmla="*/ 1047 w 1152"/>
              <a:gd name="T93" fmla="*/ 792 h 1149"/>
              <a:gd name="T94" fmla="*/ 782 w 1152"/>
              <a:gd name="T95" fmla="*/ 857 h 1149"/>
              <a:gd name="T96" fmla="*/ 799 w 1152"/>
              <a:gd name="T97" fmla="*/ 84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1149">
                <a:moveTo>
                  <a:pt x="1048" y="261"/>
                </a:moveTo>
                <a:cubicBezTo>
                  <a:pt x="960" y="261"/>
                  <a:pt x="960" y="261"/>
                  <a:pt x="960" y="261"/>
                </a:cubicBezTo>
                <a:cubicBezTo>
                  <a:pt x="793" y="261"/>
                  <a:pt x="793" y="261"/>
                  <a:pt x="793" y="261"/>
                </a:cubicBezTo>
                <a:cubicBezTo>
                  <a:pt x="789" y="206"/>
                  <a:pt x="775" y="153"/>
                  <a:pt x="750" y="106"/>
                </a:cubicBezTo>
                <a:cubicBezTo>
                  <a:pt x="760" y="95"/>
                  <a:pt x="765" y="81"/>
                  <a:pt x="765" y="66"/>
                </a:cubicBezTo>
                <a:cubicBezTo>
                  <a:pt x="765" y="29"/>
                  <a:pt x="736" y="0"/>
                  <a:pt x="700" y="0"/>
                </a:cubicBezTo>
                <a:cubicBezTo>
                  <a:pt x="664" y="0"/>
                  <a:pt x="635" y="29"/>
                  <a:pt x="635" y="66"/>
                </a:cubicBezTo>
                <a:cubicBezTo>
                  <a:pt x="635" y="101"/>
                  <a:pt x="664" y="131"/>
                  <a:pt x="700" y="131"/>
                </a:cubicBezTo>
                <a:cubicBezTo>
                  <a:pt x="708" y="131"/>
                  <a:pt x="715" y="129"/>
                  <a:pt x="722" y="127"/>
                </a:cubicBezTo>
                <a:cubicBezTo>
                  <a:pt x="742" y="167"/>
                  <a:pt x="755" y="213"/>
                  <a:pt x="758" y="261"/>
                </a:cubicBezTo>
                <a:cubicBezTo>
                  <a:pt x="296" y="261"/>
                  <a:pt x="296" y="261"/>
                  <a:pt x="296" y="261"/>
                </a:cubicBezTo>
                <a:cubicBezTo>
                  <a:pt x="299" y="213"/>
                  <a:pt x="312" y="167"/>
                  <a:pt x="332" y="127"/>
                </a:cubicBezTo>
                <a:cubicBezTo>
                  <a:pt x="339" y="129"/>
                  <a:pt x="346" y="131"/>
                  <a:pt x="354" y="131"/>
                </a:cubicBezTo>
                <a:cubicBezTo>
                  <a:pt x="390" y="131"/>
                  <a:pt x="419" y="101"/>
                  <a:pt x="419" y="66"/>
                </a:cubicBezTo>
                <a:cubicBezTo>
                  <a:pt x="419" y="29"/>
                  <a:pt x="390" y="0"/>
                  <a:pt x="354" y="0"/>
                </a:cubicBezTo>
                <a:cubicBezTo>
                  <a:pt x="318" y="0"/>
                  <a:pt x="288" y="29"/>
                  <a:pt x="288" y="66"/>
                </a:cubicBezTo>
                <a:cubicBezTo>
                  <a:pt x="288" y="81"/>
                  <a:pt x="294" y="95"/>
                  <a:pt x="303" y="106"/>
                </a:cubicBezTo>
                <a:cubicBezTo>
                  <a:pt x="279" y="153"/>
                  <a:pt x="264" y="206"/>
                  <a:pt x="261" y="261"/>
                </a:cubicBezTo>
                <a:cubicBezTo>
                  <a:pt x="192" y="261"/>
                  <a:pt x="192" y="261"/>
                  <a:pt x="192" y="261"/>
                </a:cubicBezTo>
                <a:cubicBezTo>
                  <a:pt x="104" y="261"/>
                  <a:pt x="104" y="261"/>
                  <a:pt x="104" y="261"/>
                </a:cubicBezTo>
                <a:cubicBezTo>
                  <a:pt x="46" y="261"/>
                  <a:pt x="0" y="308"/>
                  <a:pt x="0" y="365"/>
                </a:cubicBezTo>
                <a:cubicBezTo>
                  <a:pt x="0" y="926"/>
                  <a:pt x="0" y="926"/>
                  <a:pt x="0" y="926"/>
                </a:cubicBezTo>
                <a:cubicBezTo>
                  <a:pt x="0" y="983"/>
                  <a:pt x="46" y="1029"/>
                  <a:pt x="104" y="1029"/>
                </a:cubicBezTo>
                <a:cubicBezTo>
                  <a:pt x="192" y="1029"/>
                  <a:pt x="192" y="1029"/>
                  <a:pt x="192" y="1029"/>
                </a:cubicBezTo>
                <a:cubicBezTo>
                  <a:pt x="512" y="1029"/>
                  <a:pt x="512" y="1029"/>
                  <a:pt x="512" y="1029"/>
                </a:cubicBezTo>
                <a:cubicBezTo>
                  <a:pt x="524" y="1097"/>
                  <a:pt x="583" y="1149"/>
                  <a:pt x="654" y="1149"/>
                </a:cubicBezTo>
                <a:cubicBezTo>
                  <a:pt x="726" y="1149"/>
                  <a:pt x="785" y="1097"/>
                  <a:pt x="797" y="1029"/>
                </a:cubicBezTo>
                <a:cubicBezTo>
                  <a:pt x="960" y="1029"/>
                  <a:pt x="960" y="1029"/>
                  <a:pt x="960" y="1029"/>
                </a:cubicBezTo>
                <a:cubicBezTo>
                  <a:pt x="1048" y="1029"/>
                  <a:pt x="1048" y="1029"/>
                  <a:pt x="1048" y="1029"/>
                </a:cubicBezTo>
                <a:cubicBezTo>
                  <a:pt x="1106" y="1029"/>
                  <a:pt x="1152" y="983"/>
                  <a:pt x="1152" y="926"/>
                </a:cubicBezTo>
                <a:cubicBezTo>
                  <a:pt x="1152" y="365"/>
                  <a:pt x="1152" y="365"/>
                  <a:pt x="1152" y="365"/>
                </a:cubicBezTo>
                <a:cubicBezTo>
                  <a:pt x="1152" y="308"/>
                  <a:pt x="1106" y="261"/>
                  <a:pt x="1048" y="261"/>
                </a:cubicBezTo>
                <a:close/>
                <a:moveTo>
                  <a:pt x="670" y="66"/>
                </a:moveTo>
                <a:cubicBezTo>
                  <a:pt x="670" y="48"/>
                  <a:pt x="683" y="34"/>
                  <a:pt x="700" y="34"/>
                </a:cubicBezTo>
                <a:cubicBezTo>
                  <a:pt x="717" y="34"/>
                  <a:pt x="730" y="48"/>
                  <a:pt x="730" y="66"/>
                </a:cubicBezTo>
                <a:cubicBezTo>
                  <a:pt x="730" y="82"/>
                  <a:pt x="717" y="96"/>
                  <a:pt x="700" y="96"/>
                </a:cubicBezTo>
                <a:cubicBezTo>
                  <a:pt x="683" y="96"/>
                  <a:pt x="670" y="82"/>
                  <a:pt x="670" y="66"/>
                </a:cubicBezTo>
                <a:close/>
                <a:moveTo>
                  <a:pt x="354" y="34"/>
                </a:moveTo>
                <a:cubicBezTo>
                  <a:pt x="370" y="34"/>
                  <a:pt x="384" y="48"/>
                  <a:pt x="384" y="66"/>
                </a:cubicBezTo>
                <a:cubicBezTo>
                  <a:pt x="384" y="82"/>
                  <a:pt x="370" y="96"/>
                  <a:pt x="354" y="96"/>
                </a:cubicBezTo>
                <a:cubicBezTo>
                  <a:pt x="337" y="96"/>
                  <a:pt x="323" y="82"/>
                  <a:pt x="323" y="66"/>
                </a:cubicBezTo>
                <a:cubicBezTo>
                  <a:pt x="323" y="48"/>
                  <a:pt x="337" y="34"/>
                  <a:pt x="354" y="34"/>
                </a:cubicBezTo>
                <a:close/>
                <a:moveTo>
                  <a:pt x="527" y="704"/>
                </a:moveTo>
                <a:cubicBezTo>
                  <a:pt x="513" y="704"/>
                  <a:pt x="501" y="692"/>
                  <a:pt x="501" y="678"/>
                </a:cubicBezTo>
                <a:cubicBezTo>
                  <a:pt x="501" y="644"/>
                  <a:pt x="501" y="644"/>
                  <a:pt x="501" y="644"/>
                </a:cubicBezTo>
                <a:cubicBezTo>
                  <a:pt x="501" y="634"/>
                  <a:pt x="493" y="626"/>
                  <a:pt x="484" y="626"/>
                </a:cubicBezTo>
                <a:cubicBezTo>
                  <a:pt x="449" y="626"/>
                  <a:pt x="449" y="626"/>
                  <a:pt x="449" y="626"/>
                </a:cubicBezTo>
                <a:cubicBezTo>
                  <a:pt x="435" y="626"/>
                  <a:pt x="423" y="615"/>
                  <a:pt x="423" y="600"/>
                </a:cubicBezTo>
                <a:cubicBezTo>
                  <a:pt x="423" y="586"/>
                  <a:pt x="435" y="575"/>
                  <a:pt x="449" y="575"/>
                </a:cubicBezTo>
                <a:cubicBezTo>
                  <a:pt x="605" y="575"/>
                  <a:pt x="605" y="575"/>
                  <a:pt x="605" y="575"/>
                </a:cubicBezTo>
                <a:cubicBezTo>
                  <a:pt x="619" y="575"/>
                  <a:pt x="631" y="586"/>
                  <a:pt x="631" y="600"/>
                </a:cubicBezTo>
                <a:cubicBezTo>
                  <a:pt x="631" y="615"/>
                  <a:pt x="619" y="626"/>
                  <a:pt x="605" y="626"/>
                </a:cubicBezTo>
                <a:cubicBezTo>
                  <a:pt x="570" y="626"/>
                  <a:pt x="570" y="626"/>
                  <a:pt x="570" y="626"/>
                </a:cubicBezTo>
                <a:cubicBezTo>
                  <a:pt x="560" y="626"/>
                  <a:pt x="553" y="634"/>
                  <a:pt x="553" y="644"/>
                </a:cubicBezTo>
                <a:cubicBezTo>
                  <a:pt x="553" y="678"/>
                  <a:pt x="553" y="678"/>
                  <a:pt x="553" y="678"/>
                </a:cubicBezTo>
                <a:cubicBezTo>
                  <a:pt x="553" y="692"/>
                  <a:pt x="541" y="704"/>
                  <a:pt x="527" y="704"/>
                </a:cubicBezTo>
                <a:close/>
                <a:moveTo>
                  <a:pt x="637" y="549"/>
                </a:moveTo>
                <a:cubicBezTo>
                  <a:pt x="628" y="543"/>
                  <a:pt x="617" y="540"/>
                  <a:pt x="605" y="540"/>
                </a:cubicBezTo>
                <a:cubicBezTo>
                  <a:pt x="449" y="540"/>
                  <a:pt x="449" y="540"/>
                  <a:pt x="449" y="540"/>
                </a:cubicBezTo>
                <a:cubicBezTo>
                  <a:pt x="437" y="540"/>
                  <a:pt x="426" y="543"/>
                  <a:pt x="416" y="549"/>
                </a:cubicBezTo>
                <a:cubicBezTo>
                  <a:pt x="346" y="500"/>
                  <a:pt x="298" y="406"/>
                  <a:pt x="295" y="297"/>
                </a:cubicBezTo>
                <a:cubicBezTo>
                  <a:pt x="759" y="297"/>
                  <a:pt x="759" y="297"/>
                  <a:pt x="759" y="297"/>
                </a:cubicBezTo>
                <a:cubicBezTo>
                  <a:pt x="756" y="406"/>
                  <a:pt x="708" y="500"/>
                  <a:pt x="637" y="549"/>
                </a:cubicBezTo>
                <a:close/>
                <a:moveTo>
                  <a:pt x="35" y="926"/>
                </a:moveTo>
                <a:cubicBezTo>
                  <a:pt x="35" y="365"/>
                  <a:pt x="35" y="365"/>
                  <a:pt x="35" y="365"/>
                </a:cubicBezTo>
                <a:cubicBezTo>
                  <a:pt x="35" y="327"/>
                  <a:pt x="65" y="297"/>
                  <a:pt x="104" y="297"/>
                </a:cubicBezTo>
                <a:cubicBezTo>
                  <a:pt x="175" y="297"/>
                  <a:pt x="175" y="297"/>
                  <a:pt x="175" y="297"/>
                </a:cubicBezTo>
                <a:cubicBezTo>
                  <a:pt x="175" y="995"/>
                  <a:pt x="175" y="995"/>
                  <a:pt x="175" y="995"/>
                </a:cubicBezTo>
                <a:cubicBezTo>
                  <a:pt x="104" y="995"/>
                  <a:pt x="104" y="995"/>
                  <a:pt x="104" y="995"/>
                </a:cubicBezTo>
                <a:cubicBezTo>
                  <a:pt x="65" y="995"/>
                  <a:pt x="35" y="964"/>
                  <a:pt x="35" y="926"/>
                </a:cubicBezTo>
                <a:close/>
                <a:moveTo>
                  <a:pt x="210" y="297"/>
                </a:moveTo>
                <a:cubicBezTo>
                  <a:pt x="260" y="297"/>
                  <a:pt x="260" y="297"/>
                  <a:pt x="260" y="297"/>
                </a:cubicBezTo>
                <a:cubicBezTo>
                  <a:pt x="263" y="416"/>
                  <a:pt x="316" y="519"/>
                  <a:pt x="394" y="576"/>
                </a:cubicBezTo>
                <a:cubicBezTo>
                  <a:pt x="390" y="583"/>
                  <a:pt x="389" y="592"/>
                  <a:pt x="389" y="600"/>
                </a:cubicBezTo>
                <a:cubicBezTo>
                  <a:pt x="389" y="634"/>
                  <a:pt x="416" y="661"/>
                  <a:pt x="449" y="661"/>
                </a:cubicBezTo>
                <a:cubicBezTo>
                  <a:pt x="466" y="661"/>
                  <a:pt x="466" y="661"/>
                  <a:pt x="466" y="661"/>
                </a:cubicBezTo>
                <a:cubicBezTo>
                  <a:pt x="466" y="678"/>
                  <a:pt x="466" y="678"/>
                  <a:pt x="466" y="678"/>
                </a:cubicBezTo>
                <a:cubicBezTo>
                  <a:pt x="466" y="705"/>
                  <a:pt x="484" y="729"/>
                  <a:pt x="509" y="736"/>
                </a:cubicBezTo>
                <a:cubicBezTo>
                  <a:pt x="509" y="995"/>
                  <a:pt x="509" y="995"/>
                  <a:pt x="509" y="995"/>
                </a:cubicBezTo>
                <a:cubicBezTo>
                  <a:pt x="210" y="995"/>
                  <a:pt x="210" y="995"/>
                  <a:pt x="210" y="995"/>
                </a:cubicBezTo>
                <a:lnTo>
                  <a:pt x="210" y="297"/>
                </a:lnTo>
                <a:close/>
                <a:moveTo>
                  <a:pt x="654" y="1114"/>
                </a:moveTo>
                <a:cubicBezTo>
                  <a:pt x="602" y="1114"/>
                  <a:pt x="559" y="1078"/>
                  <a:pt x="547" y="1029"/>
                </a:cubicBezTo>
                <a:cubicBezTo>
                  <a:pt x="761" y="1029"/>
                  <a:pt x="761" y="1029"/>
                  <a:pt x="761" y="1029"/>
                </a:cubicBezTo>
                <a:cubicBezTo>
                  <a:pt x="750" y="1078"/>
                  <a:pt x="706" y="1114"/>
                  <a:pt x="654" y="1114"/>
                </a:cubicBezTo>
                <a:close/>
                <a:moveTo>
                  <a:pt x="782" y="901"/>
                </a:moveTo>
                <a:cubicBezTo>
                  <a:pt x="748" y="901"/>
                  <a:pt x="721" y="873"/>
                  <a:pt x="721" y="840"/>
                </a:cubicBezTo>
                <a:cubicBezTo>
                  <a:pt x="721" y="805"/>
                  <a:pt x="748" y="778"/>
                  <a:pt x="782" y="778"/>
                </a:cubicBezTo>
                <a:cubicBezTo>
                  <a:pt x="815" y="778"/>
                  <a:pt x="843" y="805"/>
                  <a:pt x="843" y="840"/>
                </a:cubicBezTo>
                <a:cubicBezTo>
                  <a:pt x="843" y="873"/>
                  <a:pt x="815" y="901"/>
                  <a:pt x="782" y="901"/>
                </a:cubicBezTo>
                <a:close/>
                <a:moveTo>
                  <a:pt x="799" y="995"/>
                </a:moveTo>
                <a:cubicBezTo>
                  <a:pt x="799" y="934"/>
                  <a:pt x="799" y="934"/>
                  <a:pt x="799" y="934"/>
                </a:cubicBezTo>
                <a:cubicBezTo>
                  <a:pt x="844" y="926"/>
                  <a:pt x="878" y="886"/>
                  <a:pt x="878" y="840"/>
                </a:cubicBezTo>
                <a:cubicBezTo>
                  <a:pt x="878" y="786"/>
                  <a:pt x="835" y="743"/>
                  <a:pt x="782" y="743"/>
                </a:cubicBezTo>
                <a:cubicBezTo>
                  <a:pt x="729" y="743"/>
                  <a:pt x="686" y="786"/>
                  <a:pt x="686" y="840"/>
                </a:cubicBezTo>
                <a:cubicBezTo>
                  <a:pt x="686" y="886"/>
                  <a:pt x="720" y="926"/>
                  <a:pt x="764" y="934"/>
                </a:cubicBezTo>
                <a:cubicBezTo>
                  <a:pt x="764" y="995"/>
                  <a:pt x="764" y="995"/>
                  <a:pt x="764" y="995"/>
                </a:cubicBezTo>
                <a:cubicBezTo>
                  <a:pt x="544" y="995"/>
                  <a:pt x="544" y="995"/>
                  <a:pt x="544" y="995"/>
                </a:cubicBezTo>
                <a:cubicBezTo>
                  <a:pt x="544" y="736"/>
                  <a:pt x="544" y="736"/>
                  <a:pt x="544" y="736"/>
                </a:cubicBezTo>
                <a:cubicBezTo>
                  <a:pt x="569" y="729"/>
                  <a:pt x="587" y="705"/>
                  <a:pt x="587" y="678"/>
                </a:cubicBezTo>
                <a:cubicBezTo>
                  <a:pt x="587" y="661"/>
                  <a:pt x="587" y="661"/>
                  <a:pt x="587" y="661"/>
                </a:cubicBezTo>
                <a:cubicBezTo>
                  <a:pt x="605" y="661"/>
                  <a:pt x="605" y="661"/>
                  <a:pt x="605" y="661"/>
                </a:cubicBezTo>
                <a:cubicBezTo>
                  <a:pt x="638" y="661"/>
                  <a:pt x="665" y="634"/>
                  <a:pt x="665" y="600"/>
                </a:cubicBezTo>
                <a:cubicBezTo>
                  <a:pt x="665" y="592"/>
                  <a:pt x="663" y="584"/>
                  <a:pt x="660" y="576"/>
                </a:cubicBezTo>
                <a:cubicBezTo>
                  <a:pt x="738" y="520"/>
                  <a:pt x="791" y="416"/>
                  <a:pt x="793" y="297"/>
                </a:cubicBezTo>
                <a:cubicBezTo>
                  <a:pt x="943" y="297"/>
                  <a:pt x="943" y="297"/>
                  <a:pt x="943" y="297"/>
                </a:cubicBezTo>
                <a:cubicBezTo>
                  <a:pt x="943" y="995"/>
                  <a:pt x="943" y="995"/>
                  <a:pt x="943" y="995"/>
                </a:cubicBezTo>
                <a:lnTo>
                  <a:pt x="799" y="995"/>
                </a:lnTo>
                <a:close/>
                <a:moveTo>
                  <a:pt x="1117" y="926"/>
                </a:moveTo>
                <a:cubicBezTo>
                  <a:pt x="1117" y="964"/>
                  <a:pt x="1086" y="995"/>
                  <a:pt x="1048" y="995"/>
                </a:cubicBezTo>
                <a:cubicBezTo>
                  <a:pt x="977" y="995"/>
                  <a:pt x="977" y="995"/>
                  <a:pt x="977" y="995"/>
                </a:cubicBezTo>
                <a:cubicBezTo>
                  <a:pt x="977" y="297"/>
                  <a:pt x="977" y="297"/>
                  <a:pt x="977" y="297"/>
                </a:cubicBezTo>
                <a:cubicBezTo>
                  <a:pt x="1048" y="297"/>
                  <a:pt x="1048" y="297"/>
                  <a:pt x="1048" y="297"/>
                </a:cubicBezTo>
                <a:cubicBezTo>
                  <a:pt x="1086" y="297"/>
                  <a:pt x="1117" y="327"/>
                  <a:pt x="1117" y="365"/>
                </a:cubicBezTo>
                <a:lnTo>
                  <a:pt x="1117" y="926"/>
                </a:lnTo>
                <a:close/>
                <a:moveTo>
                  <a:pt x="1065" y="558"/>
                </a:moveTo>
                <a:cubicBezTo>
                  <a:pt x="1065" y="733"/>
                  <a:pt x="1065" y="733"/>
                  <a:pt x="1065" y="733"/>
                </a:cubicBezTo>
                <a:cubicBezTo>
                  <a:pt x="1065" y="742"/>
                  <a:pt x="1057" y="750"/>
                  <a:pt x="1047" y="750"/>
                </a:cubicBezTo>
                <a:cubicBezTo>
                  <a:pt x="1038" y="750"/>
                  <a:pt x="1030" y="742"/>
                  <a:pt x="1030" y="733"/>
                </a:cubicBezTo>
                <a:cubicBezTo>
                  <a:pt x="1030" y="558"/>
                  <a:pt x="1030" y="558"/>
                  <a:pt x="1030" y="558"/>
                </a:cubicBezTo>
                <a:cubicBezTo>
                  <a:pt x="1030" y="548"/>
                  <a:pt x="1038" y="541"/>
                  <a:pt x="1047" y="541"/>
                </a:cubicBezTo>
                <a:cubicBezTo>
                  <a:pt x="1057" y="541"/>
                  <a:pt x="1065" y="548"/>
                  <a:pt x="1065" y="558"/>
                </a:cubicBezTo>
                <a:close/>
                <a:moveTo>
                  <a:pt x="122" y="820"/>
                </a:moveTo>
                <a:cubicBezTo>
                  <a:pt x="122" y="830"/>
                  <a:pt x="114" y="838"/>
                  <a:pt x="105" y="838"/>
                </a:cubicBezTo>
                <a:cubicBezTo>
                  <a:pt x="95" y="838"/>
                  <a:pt x="87" y="830"/>
                  <a:pt x="87" y="820"/>
                </a:cubicBezTo>
                <a:cubicBezTo>
                  <a:pt x="87" y="811"/>
                  <a:pt x="95" y="803"/>
                  <a:pt x="105" y="803"/>
                </a:cubicBezTo>
                <a:cubicBezTo>
                  <a:pt x="114" y="803"/>
                  <a:pt x="122" y="811"/>
                  <a:pt x="122" y="820"/>
                </a:cubicBezTo>
                <a:close/>
                <a:moveTo>
                  <a:pt x="87" y="471"/>
                </a:moveTo>
                <a:cubicBezTo>
                  <a:pt x="87" y="461"/>
                  <a:pt x="95" y="454"/>
                  <a:pt x="105" y="454"/>
                </a:cubicBezTo>
                <a:cubicBezTo>
                  <a:pt x="114" y="454"/>
                  <a:pt x="122" y="461"/>
                  <a:pt x="122" y="471"/>
                </a:cubicBezTo>
                <a:cubicBezTo>
                  <a:pt x="122" y="481"/>
                  <a:pt x="114" y="488"/>
                  <a:pt x="105" y="488"/>
                </a:cubicBezTo>
                <a:cubicBezTo>
                  <a:pt x="95" y="488"/>
                  <a:pt x="87" y="481"/>
                  <a:pt x="87" y="471"/>
                </a:cubicBezTo>
                <a:close/>
                <a:moveTo>
                  <a:pt x="122" y="645"/>
                </a:moveTo>
                <a:cubicBezTo>
                  <a:pt x="122" y="655"/>
                  <a:pt x="114" y="663"/>
                  <a:pt x="105" y="663"/>
                </a:cubicBezTo>
                <a:cubicBezTo>
                  <a:pt x="95" y="663"/>
                  <a:pt x="87" y="655"/>
                  <a:pt x="87" y="645"/>
                </a:cubicBezTo>
                <a:cubicBezTo>
                  <a:pt x="87" y="636"/>
                  <a:pt x="95" y="628"/>
                  <a:pt x="105" y="628"/>
                </a:cubicBezTo>
                <a:cubicBezTo>
                  <a:pt x="114" y="628"/>
                  <a:pt x="122" y="636"/>
                  <a:pt x="122" y="645"/>
                </a:cubicBezTo>
                <a:close/>
                <a:moveTo>
                  <a:pt x="1065" y="810"/>
                </a:moveTo>
                <a:cubicBezTo>
                  <a:pt x="1065" y="819"/>
                  <a:pt x="1057" y="828"/>
                  <a:pt x="1047" y="828"/>
                </a:cubicBezTo>
                <a:cubicBezTo>
                  <a:pt x="1037" y="828"/>
                  <a:pt x="1030" y="819"/>
                  <a:pt x="1030" y="810"/>
                </a:cubicBezTo>
                <a:cubicBezTo>
                  <a:pt x="1030" y="800"/>
                  <a:pt x="1037" y="792"/>
                  <a:pt x="1047" y="792"/>
                </a:cubicBezTo>
                <a:cubicBezTo>
                  <a:pt x="1057" y="792"/>
                  <a:pt x="1065" y="800"/>
                  <a:pt x="1065" y="810"/>
                </a:cubicBezTo>
                <a:close/>
                <a:moveTo>
                  <a:pt x="799" y="840"/>
                </a:moveTo>
                <a:cubicBezTo>
                  <a:pt x="799" y="849"/>
                  <a:pt x="791" y="857"/>
                  <a:pt x="782" y="857"/>
                </a:cubicBezTo>
                <a:cubicBezTo>
                  <a:pt x="772" y="857"/>
                  <a:pt x="764" y="849"/>
                  <a:pt x="764" y="840"/>
                </a:cubicBezTo>
                <a:cubicBezTo>
                  <a:pt x="764" y="830"/>
                  <a:pt x="772" y="822"/>
                  <a:pt x="782" y="822"/>
                </a:cubicBezTo>
                <a:cubicBezTo>
                  <a:pt x="791" y="822"/>
                  <a:pt x="799" y="830"/>
                  <a:pt x="799" y="84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3" name="Freeform 644">
            <a:extLst>
              <a:ext uri="{FF2B5EF4-FFF2-40B4-BE49-F238E27FC236}">
                <a16:creationId xmlns:a16="http://schemas.microsoft.com/office/drawing/2014/main" id="{5E94ED6F-4AD5-C861-1256-874A37468C33}"/>
              </a:ext>
              <a:ext uri="{C183D7F6-B498-43B3-948B-1728B52AA6E4}">
                <adec:decorative xmlns:adec="http://schemas.microsoft.com/office/drawing/2017/decorative" val="1"/>
              </a:ext>
            </a:extLst>
          </p:cNvPr>
          <p:cNvSpPr>
            <a:spLocks noChangeAspect="1" noEditPoints="1"/>
          </p:cNvSpPr>
          <p:nvPr/>
        </p:nvSpPr>
        <p:spPr bwMode="auto">
          <a:xfrm>
            <a:off x="8965584" y="4005511"/>
            <a:ext cx="529444" cy="529444"/>
          </a:xfrm>
          <a:custGeom>
            <a:avLst/>
            <a:gdLst>
              <a:gd name="T0" fmla="*/ 174 w 1154"/>
              <a:gd name="T1" fmla="*/ 662 h 1152"/>
              <a:gd name="T2" fmla="*/ 113 w 1154"/>
              <a:gd name="T3" fmla="*/ 737 h 1152"/>
              <a:gd name="T4" fmla="*/ 44 w 1154"/>
              <a:gd name="T5" fmla="*/ 805 h 1152"/>
              <a:gd name="T6" fmla="*/ 45 w 1154"/>
              <a:gd name="T7" fmla="*/ 971 h 1152"/>
              <a:gd name="T8" fmla="*/ 349 w 1154"/>
              <a:gd name="T9" fmla="*/ 1152 h 1152"/>
              <a:gd name="T10" fmla="*/ 393 w 1154"/>
              <a:gd name="T11" fmla="*/ 1067 h 1152"/>
              <a:gd name="T12" fmla="*/ 417 w 1154"/>
              <a:gd name="T13" fmla="*/ 1042 h 1152"/>
              <a:gd name="T14" fmla="*/ 498 w 1154"/>
              <a:gd name="T15" fmla="*/ 985 h 1152"/>
              <a:gd name="T16" fmla="*/ 1036 w 1154"/>
              <a:gd name="T17" fmla="*/ 489 h 1152"/>
              <a:gd name="T18" fmla="*/ 367 w 1154"/>
              <a:gd name="T19" fmla="*/ 854 h 1152"/>
              <a:gd name="T20" fmla="*/ 276 w 1154"/>
              <a:gd name="T21" fmla="*/ 1086 h 1152"/>
              <a:gd name="T22" fmla="*/ 313 w 1154"/>
              <a:gd name="T23" fmla="*/ 1074 h 1152"/>
              <a:gd name="T24" fmla="*/ 365 w 1154"/>
              <a:gd name="T25" fmla="*/ 1038 h 1152"/>
              <a:gd name="T26" fmla="*/ 433 w 1154"/>
              <a:gd name="T27" fmla="*/ 970 h 1152"/>
              <a:gd name="T28" fmla="*/ 468 w 1154"/>
              <a:gd name="T29" fmla="*/ 955 h 1152"/>
              <a:gd name="T30" fmla="*/ 376 w 1154"/>
              <a:gd name="T31" fmla="*/ 652 h 1152"/>
              <a:gd name="T32" fmla="*/ 203 w 1154"/>
              <a:gd name="T33" fmla="*/ 683 h 1152"/>
              <a:gd name="T34" fmla="*/ 900 w 1154"/>
              <a:gd name="T35" fmla="*/ 743 h 1152"/>
              <a:gd name="T36" fmla="*/ 314 w 1154"/>
              <a:gd name="T37" fmla="*/ 175 h 1152"/>
              <a:gd name="T38" fmla="*/ 501 w 1154"/>
              <a:gd name="T39" fmla="*/ 60 h 1152"/>
              <a:gd name="T40" fmla="*/ 600 w 1154"/>
              <a:gd name="T41" fmla="*/ 996 h 1152"/>
              <a:gd name="T42" fmla="*/ 174 w 1154"/>
              <a:gd name="T43" fmla="*/ 536 h 1152"/>
              <a:gd name="T44" fmla="*/ 183 w 1154"/>
              <a:gd name="T45" fmla="*/ 334 h 1152"/>
              <a:gd name="T46" fmla="*/ 183 w 1154"/>
              <a:gd name="T47" fmla="*/ 334 h 1152"/>
              <a:gd name="T48" fmla="*/ 1118 w 1154"/>
              <a:gd name="T49" fmla="*/ 640 h 1152"/>
              <a:gd name="T50" fmla="*/ 1050 w 1154"/>
              <a:gd name="T51" fmla="*/ 250 h 1152"/>
              <a:gd name="T52" fmla="*/ 1010 w 1154"/>
              <a:gd name="T53" fmla="*/ 852 h 1152"/>
              <a:gd name="T54" fmla="*/ 986 w 1154"/>
              <a:gd name="T55" fmla="*/ 827 h 1152"/>
              <a:gd name="T56" fmla="*/ 1136 w 1154"/>
              <a:gd name="T57" fmla="*/ 461 h 1152"/>
              <a:gd name="T58" fmla="*/ 711 w 1154"/>
              <a:gd name="T59" fmla="*/ 1 h 1152"/>
              <a:gd name="T60" fmla="*/ 897 w 1154"/>
              <a:gd name="T61" fmla="*/ 80 h 1152"/>
              <a:gd name="T62" fmla="*/ 897 w 1154"/>
              <a:gd name="T63" fmla="*/ 80 h 1152"/>
              <a:gd name="T64" fmla="*/ 799 w 1154"/>
              <a:gd name="T65" fmla="*/ 960 h 1152"/>
              <a:gd name="T66" fmla="*/ 876 w 1154"/>
              <a:gd name="T67" fmla="*/ 361 h 1152"/>
              <a:gd name="T68" fmla="*/ 731 w 1154"/>
              <a:gd name="T69" fmla="*/ 324 h 1152"/>
              <a:gd name="T70" fmla="*/ 597 w 1154"/>
              <a:gd name="T71" fmla="*/ 246 h 1152"/>
              <a:gd name="T72" fmla="*/ 464 w 1154"/>
              <a:gd name="T73" fmla="*/ 307 h 1152"/>
              <a:gd name="T74" fmla="*/ 403 w 1154"/>
              <a:gd name="T75" fmla="*/ 440 h 1152"/>
              <a:gd name="T76" fmla="*/ 481 w 1154"/>
              <a:gd name="T77" fmla="*/ 574 h 1152"/>
              <a:gd name="T78" fmla="*/ 518 w 1154"/>
              <a:gd name="T79" fmla="*/ 719 h 1152"/>
              <a:gd name="T80" fmla="*/ 656 w 1154"/>
              <a:gd name="T81" fmla="*/ 769 h 1152"/>
              <a:gd name="T82" fmla="*/ 794 w 1154"/>
              <a:gd name="T83" fmla="*/ 719 h 1152"/>
              <a:gd name="T84" fmla="*/ 831 w 1154"/>
              <a:gd name="T85" fmla="*/ 574 h 1152"/>
              <a:gd name="T86" fmla="*/ 909 w 1154"/>
              <a:gd name="T87" fmla="*/ 440 h 1152"/>
              <a:gd name="T88" fmla="*/ 795 w 1154"/>
              <a:gd name="T89" fmla="*/ 568 h 1152"/>
              <a:gd name="T90" fmla="*/ 743 w 1154"/>
              <a:gd name="T91" fmla="*/ 639 h 1152"/>
              <a:gd name="T92" fmla="*/ 630 w 1154"/>
              <a:gd name="T93" fmla="*/ 733 h 1152"/>
              <a:gd name="T94" fmla="*/ 508 w 1154"/>
              <a:gd name="T95" fmla="*/ 683 h 1152"/>
              <a:gd name="T96" fmla="*/ 509 w 1154"/>
              <a:gd name="T97" fmla="*/ 548 h 1152"/>
              <a:gd name="T98" fmla="*/ 509 w 1154"/>
              <a:gd name="T99" fmla="*/ 449 h 1152"/>
              <a:gd name="T100" fmla="*/ 508 w 1154"/>
              <a:gd name="T101" fmla="*/ 314 h 1152"/>
              <a:gd name="T102" fmla="*/ 630 w 1154"/>
              <a:gd name="T103" fmla="*/ 264 h 1152"/>
              <a:gd name="T104" fmla="*/ 743 w 1154"/>
              <a:gd name="T105" fmla="*/ 358 h 1152"/>
              <a:gd name="T106" fmla="*/ 795 w 1154"/>
              <a:gd name="T107" fmla="*/ 430 h 1152"/>
              <a:gd name="T108" fmla="*/ 588 w 1154"/>
              <a:gd name="T109" fmla="*/ 431 h 1152"/>
              <a:gd name="T110" fmla="*/ 724 w 1154"/>
              <a:gd name="T111" fmla="*/ 566 h 1152"/>
              <a:gd name="T112" fmla="*/ 656 w 1154"/>
              <a:gd name="T113" fmla="*/ 560 h 1152"/>
              <a:gd name="T114" fmla="*/ 656 w 1154"/>
              <a:gd name="T115" fmla="*/ 43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4" h="1152">
                <a:moveTo>
                  <a:pt x="910" y="215"/>
                </a:moveTo>
                <a:cubicBezTo>
                  <a:pt x="763" y="83"/>
                  <a:pt x="528" y="89"/>
                  <a:pt x="388" y="229"/>
                </a:cubicBezTo>
                <a:cubicBezTo>
                  <a:pt x="326" y="290"/>
                  <a:pt x="287" y="371"/>
                  <a:pt x="278" y="458"/>
                </a:cubicBezTo>
                <a:cubicBezTo>
                  <a:pt x="270" y="531"/>
                  <a:pt x="235" y="602"/>
                  <a:pt x="178" y="659"/>
                </a:cubicBezTo>
                <a:cubicBezTo>
                  <a:pt x="174" y="662"/>
                  <a:pt x="174" y="662"/>
                  <a:pt x="174" y="662"/>
                </a:cubicBezTo>
                <a:cubicBezTo>
                  <a:pt x="168" y="655"/>
                  <a:pt x="168" y="655"/>
                  <a:pt x="168" y="655"/>
                </a:cubicBezTo>
                <a:cubicBezTo>
                  <a:pt x="161" y="648"/>
                  <a:pt x="150" y="648"/>
                  <a:pt x="143" y="655"/>
                </a:cubicBezTo>
                <a:cubicBezTo>
                  <a:pt x="136" y="662"/>
                  <a:pt x="136" y="673"/>
                  <a:pt x="143" y="680"/>
                </a:cubicBezTo>
                <a:cubicBezTo>
                  <a:pt x="156" y="693"/>
                  <a:pt x="156" y="693"/>
                  <a:pt x="156" y="693"/>
                </a:cubicBezTo>
                <a:cubicBezTo>
                  <a:pt x="153" y="716"/>
                  <a:pt x="135" y="734"/>
                  <a:pt x="113" y="737"/>
                </a:cubicBezTo>
                <a:cubicBezTo>
                  <a:pt x="99" y="724"/>
                  <a:pt x="99" y="724"/>
                  <a:pt x="99" y="724"/>
                </a:cubicBezTo>
                <a:cubicBezTo>
                  <a:pt x="93" y="717"/>
                  <a:pt x="81" y="717"/>
                  <a:pt x="75" y="724"/>
                </a:cubicBezTo>
                <a:cubicBezTo>
                  <a:pt x="68" y="731"/>
                  <a:pt x="68" y="741"/>
                  <a:pt x="75" y="749"/>
                </a:cubicBezTo>
                <a:cubicBezTo>
                  <a:pt x="88" y="762"/>
                  <a:pt x="88" y="762"/>
                  <a:pt x="88" y="762"/>
                </a:cubicBezTo>
                <a:cubicBezTo>
                  <a:pt x="85" y="784"/>
                  <a:pt x="67" y="803"/>
                  <a:pt x="44" y="805"/>
                </a:cubicBezTo>
                <a:cubicBezTo>
                  <a:pt x="31" y="792"/>
                  <a:pt x="31" y="792"/>
                  <a:pt x="31" y="792"/>
                </a:cubicBezTo>
                <a:cubicBezTo>
                  <a:pt x="24" y="785"/>
                  <a:pt x="13" y="785"/>
                  <a:pt x="6" y="792"/>
                </a:cubicBezTo>
                <a:cubicBezTo>
                  <a:pt x="0" y="799"/>
                  <a:pt x="0" y="810"/>
                  <a:pt x="6" y="817"/>
                </a:cubicBezTo>
                <a:cubicBezTo>
                  <a:pt x="44" y="854"/>
                  <a:pt x="44" y="854"/>
                  <a:pt x="44" y="854"/>
                </a:cubicBezTo>
                <a:cubicBezTo>
                  <a:pt x="13" y="887"/>
                  <a:pt x="13" y="939"/>
                  <a:pt x="45" y="971"/>
                </a:cubicBezTo>
                <a:cubicBezTo>
                  <a:pt x="183" y="1109"/>
                  <a:pt x="183" y="1109"/>
                  <a:pt x="183" y="1109"/>
                </a:cubicBezTo>
                <a:cubicBezTo>
                  <a:pt x="199" y="1126"/>
                  <a:pt x="221" y="1134"/>
                  <a:pt x="243" y="1134"/>
                </a:cubicBezTo>
                <a:cubicBezTo>
                  <a:pt x="263" y="1134"/>
                  <a:pt x="284" y="1126"/>
                  <a:pt x="300" y="1111"/>
                </a:cubicBezTo>
                <a:cubicBezTo>
                  <a:pt x="336" y="1147"/>
                  <a:pt x="336" y="1147"/>
                  <a:pt x="336" y="1147"/>
                </a:cubicBezTo>
                <a:cubicBezTo>
                  <a:pt x="340" y="1150"/>
                  <a:pt x="344" y="1152"/>
                  <a:pt x="349" y="1152"/>
                </a:cubicBezTo>
                <a:cubicBezTo>
                  <a:pt x="353" y="1152"/>
                  <a:pt x="358" y="1150"/>
                  <a:pt x="361" y="1147"/>
                </a:cubicBezTo>
                <a:cubicBezTo>
                  <a:pt x="368" y="1140"/>
                  <a:pt x="368" y="1129"/>
                  <a:pt x="361" y="1122"/>
                </a:cubicBezTo>
                <a:cubicBezTo>
                  <a:pt x="349" y="1110"/>
                  <a:pt x="349" y="1110"/>
                  <a:pt x="349" y="1110"/>
                </a:cubicBezTo>
                <a:cubicBezTo>
                  <a:pt x="351" y="1099"/>
                  <a:pt x="355" y="1089"/>
                  <a:pt x="364" y="1081"/>
                </a:cubicBezTo>
                <a:cubicBezTo>
                  <a:pt x="371" y="1073"/>
                  <a:pt x="382" y="1068"/>
                  <a:pt x="393" y="1067"/>
                </a:cubicBezTo>
                <a:cubicBezTo>
                  <a:pt x="405" y="1078"/>
                  <a:pt x="405" y="1078"/>
                  <a:pt x="405" y="1078"/>
                </a:cubicBezTo>
                <a:cubicBezTo>
                  <a:pt x="408" y="1082"/>
                  <a:pt x="413" y="1083"/>
                  <a:pt x="417" y="1083"/>
                </a:cubicBezTo>
                <a:cubicBezTo>
                  <a:pt x="422" y="1083"/>
                  <a:pt x="426" y="1082"/>
                  <a:pt x="429" y="1078"/>
                </a:cubicBezTo>
                <a:cubicBezTo>
                  <a:pt x="436" y="1071"/>
                  <a:pt x="436" y="1061"/>
                  <a:pt x="429" y="1054"/>
                </a:cubicBezTo>
                <a:cubicBezTo>
                  <a:pt x="417" y="1042"/>
                  <a:pt x="417" y="1042"/>
                  <a:pt x="417" y="1042"/>
                </a:cubicBezTo>
                <a:cubicBezTo>
                  <a:pt x="421" y="1019"/>
                  <a:pt x="438" y="1001"/>
                  <a:pt x="461" y="998"/>
                </a:cubicBezTo>
                <a:cubicBezTo>
                  <a:pt x="473" y="1010"/>
                  <a:pt x="473" y="1010"/>
                  <a:pt x="473" y="1010"/>
                </a:cubicBezTo>
                <a:cubicBezTo>
                  <a:pt x="477" y="1013"/>
                  <a:pt x="481" y="1015"/>
                  <a:pt x="485" y="1015"/>
                </a:cubicBezTo>
                <a:cubicBezTo>
                  <a:pt x="490" y="1015"/>
                  <a:pt x="494" y="1013"/>
                  <a:pt x="498" y="1010"/>
                </a:cubicBezTo>
                <a:cubicBezTo>
                  <a:pt x="505" y="1003"/>
                  <a:pt x="505" y="992"/>
                  <a:pt x="498" y="985"/>
                </a:cubicBezTo>
                <a:cubicBezTo>
                  <a:pt x="493" y="980"/>
                  <a:pt x="493" y="980"/>
                  <a:pt x="493" y="980"/>
                </a:cubicBezTo>
                <a:cubicBezTo>
                  <a:pt x="502" y="970"/>
                  <a:pt x="502" y="970"/>
                  <a:pt x="502" y="970"/>
                </a:cubicBezTo>
                <a:cubicBezTo>
                  <a:pt x="555" y="918"/>
                  <a:pt x="624" y="884"/>
                  <a:pt x="698" y="877"/>
                </a:cubicBezTo>
                <a:cubicBezTo>
                  <a:pt x="785" y="867"/>
                  <a:pt x="863" y="829"/>
                  <a:pt x="925" y="767"/>
                </a:cubicBezTo>
                <a:cubicBezTo>
                  <a:pt x="1000" y="693"/>
                  <a:pt x="1039" y="594"/>
                  <a:pt x="1036" y="489"/>
                </a:cubicBezTo>
                <a:cubicBezTo>
                  <a:pt x="1033" y="383"/>
                  <a:pt x="989" y="286"/>
                  <a:pt x="910" y="215"/>
                </a:cubicBezTo>
                <a:close/>
                <a:moveTo>
                  <a:pt x="300" y="788"/>
                </a:moveTo>
                <a:cubicBezTo>
                  <a:pt x="358" y="695"/>
                  <a:pt x="358" y="695"/>
                  <a:pt x="358" y="695"/>
                </a:cubicBezTo>
                <a:cubicBezTo>
                  <a:pt x="381" y="735"/>
                  <a:pt x="420" y="773"/>
                  <a:pt x="460" y="797"/>
                </a:cubicBezTo>
                <a:cubicBezTo>
                  <a:pt x="367" y="854"/>
                  <a:pt x="367" y="854"/>
                  <a:pt x="367" y="854"/>
                </a:cubicBezTo>
                <a:lnTo>
                  <a:pt x="300" y="788"/>
                </a:lnTo>
                <a:close/>
                <a:moveTo>
                  <a:pt x="208" y="1084"/>
                </a:moveTo>
                <a:cubicBezTo>
                  <a:pt x="70" y="947"/>
                  <a:pt x="70" y="947"/>
                  <a:pt x="70" y="947"/>
                </a:cubicBezTo>
                <a:cubicBezTo>
                  <a:pt x="51" y="928"/>
                  <a:pt x="51" y="898"/>
                  <a:pt x="68" y="879"/>
                </a:cubicBezTo>
                <a:cubicBezTo>
                  <a:pt x="276" y="1086"/>
                  <a:pt x="276" y="1086"/>
                  <a:pt x="276" y="1086"/>
                </a:cubicBezTo>
                <a:cubicBezTo>
                  <a:pt x="257" y="1104"/>
                  <a:pt x="227" y="1103"/>
                  <a:pt x="208" y="1084"/>
                </a:cubicBezTo>
                <a:close/>
                <a:moveTo>
                  <a:pt x="339" y="1056"/>
                </a:moveTo>
                <a:cubicBezTo>
                  <a:pt x="331" y="1064"/>
                  <a:pt x="325" y="1072"/>
                  <a:pt x="321" y="1082"/>
                </a:cubicBezTo>
                <a:cubicBezTo>
                  <a:pt x="313" y="1074"/>
                  <a:pt x="313" y="1074"/>
                  <a:pt x="313" y="1074"/>
                </a:cubicBezTo>
                <a:cubicBezTo>
                  <a:pt x="313" y="1074"/>
                  <a:pt x="313" y="1074"/>
                  <a:pt x="313" y="1074"/>
                </a:cubicBezTo>
                <a:cubicBezTo>
                  <a:pt x="81" y="842"/>
                  <a:pt x="81" y="842"/>
                  <a:pt x="81" y="842"/>
                </a:cubicBezTo>
                <a:cubicBezTo>
                  <a:pt x="81" y="842"/>
                  <a:pt x="81" y="842"/>
                  <a:pt x="81" y="842"/>
                </a:cubicBezTo>
                <a:cubicBezTo>
                  <a:pt x="73" y="834"/>
                  <a:pt x="73" y="834"/>
                  <a:pt x="73" y="834"/>
                </a:cubicBezTo>
                <a:cubicBezTo>
                  <a:pt x="92" y="825"/>
                  <a:pt x="108" y="809"/>
                  <a:pt x="116" y="790"/>
                </a:cubicBezTo>
                <a:cubicBezTo>
                  <a:pt x="365" y="1038"/>
                  <a:pt x="365" y="1038"/>
                  <a:pt x="365" y="1038"/>
                </a:cubicBezTo>
                <a:cubicBezTo>
                  <a:pt x="355" y="1042"/>
                  <a:pt x="346" y="1048"/>
                  <a:pt x="339" y="1056"/>
                </a:cubicBezTo>
                <a:close/>
                <a:moveTo>
                  <a:pt x="390" y="1013"/>
                </a:moveTo>
                <a:cubicBezTo>
                  <a:pt x="141" y="765"/>
                  <a:pt x="141" y="765"/>
                  <a:pt x="141" y="765"/>
                </a:cubicBezTo>
                <a:cubicBezTo>
                  <a:pt x="160" y="756"/>
                  <a:pt x="176" y="741"/>
                  <a:pt x="185" y="722"/>
                </a:cubicBezTo>
                <a:cubicBezTo>
                  <a:pt x="433" y="970"/>
                  <a:pt x="433" y="970"/>
                  <a:pt x="433" y="970"/>
                </a:cubicBezTo>
                <a:cubicBezTo>
                  <a:pt x="414" y="979"/>
                  <a:pt x="398" y="994"/>
                  <a:pt x="390" y="1013"/>
                </a:cubicBezTo>
                <a:close/>
                <a:moveTo>
                  <a:pt x="900" y="743"/>
                </a:moveTo>
                <a:cubicBezTo>
                  <a:pt x="844" y="799"/>
                  <a:pt x="773" y="833"/>
                  <a:pt x="694" y="842"/>
                </a:cubicBezTo>
                <a:cubicBezTo>
                  <a:pt x="613" y="851"/>
                  <a:pt x="536" y="888"/>
                  <a:pt x="477" y="946"/>
                </a:cubicBezTo>
                <a:cubicBezTo>
                  <a:pt x="468" y="955"/>
                  <a:pt x="468" y="955"/>
                  <a:pt x="468" y="955"/>
                </a:cubicBezTo>
                <a:cubicBezTo>
                  <a:pt x="392" y="880"/>
                  <a:pt x="392" y="880"/>
                  <a:pt x="392" y="880"/>
                </a:cubicBezTo>
                <a:cubicBezTo>
                  <a:pt x="505" y="810"/>
                  <a:pt x="505" y="810"/>
                  <a:pt x="505" y="810"/>
                </a:cubicBezTo>
                <a:cubicBezTo>
                  <a:pt x="510" y="807"/>
                  <a:pt x="514" y="800"/>
                  <a:pt x="513" y="793"/>
                </a:cubicBezTo>
                <a:cubicBezTo>
                  <a:pt x="513" y="787"/>
                  <a:pt x="508" y="781"/>
                  <a:pt x="502" y="779"/>
                </a:cubicBezTo>
                <a:cubicBezTo>
                  <a:pt x="453" y="760"/>
                  <a:pt x="395" y="702"/>
                  <a:pt x="376" y="652"/>
                </a:cubicBezTo>
                <a:cubicBezTo>
                  <a:pt x="373" y="647"/>
                  <a:pt x="368" y="642"/>
                  <a:pt x="361" y="641"/>
                </a:cubicBezTo>
                <a:cubicBezTo>
                  <a:pt x="355" y="641"/>
                  <a:pt x="348" y="644"/>
                  <a:pt x="345" y="650"/>
                </a:cubicBezTo>
                <a:cubicBezTo>
                  <a:pt x="275" y="762"/>
                  <a:pt x="275" y="762"/>
                  <a:pt x="275" y="762"/>
                </a:cubicBezTo>
                <a:cubicBezTo>
                  <a:pt x="199" y="687"/>
                  <a:pt x="199" y="687"/>
                  <a:pt x="199" y="687"/>
                </a:cubicBezTo>
                <a:cubicBezTo>
                  <a:pt x="203" y="683"/>
                  <a:pt x="203" y="683"/>
                  <a:pt x="203" y="683"/>
                </a:cubicBezTo>
                <a:cubicBezTo>
                  <a:pt x="265" y="621"/>
                  <a:pt x="304" y="542"/>
                  <a:pt x="313" y="461"/>
                </a:cubicBezTo>
                <a:cubicBezTo>
                  <a:pt x="321" y="382"/>
                  <a:pt x="356" y="310"/>
                  <a:pt x="412" y="254"/>
                </a:cubicBezTo>
                <a:cubicBezTo>
                  <a:pt x="540" y="127"/>
                  <a:pt x="753" y="121"/>
                  <a:pt x="886" y="241"/>
                </a:cubicBezTo>
                <a:cubicBezTo>
                  <a:pt x="958" y="305"/>
                  <a:pt x="999" y="394"/>
                  <a:pt x="1001" y="489"/>
                </a:cubicBezTo>
                <a:cubicBezTo>
                  <a:pt x="1004" y="585"/>
                  <a:pt x="968" y="675"/>
                  <a:pt x="900" y="743"/>
                </a:cubicBezTo>
                <a:close/>
                <a:moveTo>
                  <a:pt x="302" y="170"/>
                </a:moveTo>
                <a:cubicBezTo>
                  <a:pt x="295" y="163"/>
                  <a:pt x="295" y="152"/>
                  <a:pt x="302" y="145"/>
                </a:cubicBezTo>
                <a:cubicBezTo>
                  <a:pt x="309" y="138"/>
                  <a:pt x="320" y="138"/>
                  <a:pt x="326" y="145"/>
                </a:cubicBezTo>
                <a:cubicBezTo>
                  <a:pt x="333" y="152"/>
                  <a:pt x="333" y="163"/>
                  <a:pt x="326" y="170"/>
                </a:cubicBezTo>
                <a:cubicBezTo>
                  <a:pt x="323" y="174"/>
                  <a:pt x="319" y="175"/>
                  <a:pt x="314" y="175"/>
                </a:cubicBezTo>
                <a:cubicBezTo>
                  <a:pt x="309" y="175"/>
                  <a:pt x="305" y="174"/>
                  <a:pt x="302" y="170"/>
                </a:cubicBezTo>
                <a:close/>
                <a:moveTo>
                  <a:pt x="479" y="49"/>
                </a:moveTo>
                <a:cubicBezTo>
                  <a:pt x="476" y="39"/>
                  <a:pt x="481" y="30"/>
                  <a:pt x="490" y="26"/>
                </a:cubicBezTo>
                <a:cubicBezTo>
                  <a:pt x="499" y="23"/>
                  <a:pt x="509" y="28"/>
                  <a:pt x="512" y="37"/>
                </a:cubicBezTo>
                <a:cubicBezTo>
                  <a:pt x="515" y="46"/>
                  <a:pt x="511" y="56"/>
                  <a:pt x="501" y="60"/>
                </a:cubicBezTo>
                <a:cubicBezTo>
                  <a:pt x="500" y="60"/>
                  <a:pt x="498" y="60"/>
                  <a:pt x="496" y="60"/>
                </a:cubicBezTo>
                <a:cubicBezTo>
                  <a:pt x="488" y="60"/>
                  <a:pt x="482" y="56"/>
                  <a:pt x="479" y="49"/>
                </a:cubicBezTo>
                <a:close/>
                <a:moveTo>
                  <a:pt x="620" y="980"/>
                </a:moveTo>
                <a:cubicBezTo>
                  <a:pt x="618" y="989"/>
                  <a:pt x="611" y="996"/>
                  <a:pt x="602" y="996"/>
                </a:cubicBezTo>
                <a:cubicBezTo>
                  <a:pt x="601" y="996"/>
                  <a:pt x="601" y="996"/>
                  <a:pt x="600" y="996"/>
                </a:cubicBezTo>
                <a:cubicBezTo>
                  <a:pt x="591" y="995"/>
                  <a:pt x="584" y="986"/>
                  <a:pt x="585" y="977"/>
                </a:cubicBezTo>
                <a:cubicBezTo>
                  <a:pt x="586" y="967"/>
                  <a:pt x="594" y="960"/>
                  <a:pt x="604" y="961"/>
                </a:cubicBezTo>
                <a:cubicBezTo>
                  <a:pt x="614" y="962"/>
                  <a:pt x="621" y="971"/>
                  <a:pt x="620" y="980"/>
                </a:cubicBezTo>
                <a:close/>
                <a:moveTo>
                  <a:pt x="159" y="555"/>
                </a:moveTo>
                <a:cubicBezTo>
                  <a:pt x="158" y="546"/>
                  <a:pt x="165" y="537"/>
                  <a:pt x="174" y="536"/>
                </a:cubicBezTo>
                <a:cubicBezTo>
                  <a:pt x="184" y="535"/>
                  <a:pt x="192" y="541"/>
                  <a:pt x="194" y="551"/>
                </a:cubicBezTo>
                <a:cubicBezTo>
                  <a:pt x="195" y="561"/>
                  <a:pt x="188" y="569"/>
                  <a:pt x="178" y="570"/>
                </a:cubicBezTo>
                <a:cubicBezTo>
                  <a:pt x="177" y="570"/>
                  <a:pt x="177" y="570"/>
                  <a:pt x="176" y="570"/>
                </a:cubicBezTo>
                <a:cubicBezTo>
                  <a:pt x="167" y="570"/>
                  <a:pt x="160" y="564"/>
                  <a:pt x="159" y="555"/>
                </a:cubicBezTo>
                <a:close/>
                <a:moveTo>
                  <a:pt x="183" y="334"/>
                </a:moveTo>
                <a:cubicBezTo>
                  <a:pt x="186" y="325"/>
                  <a:pt x="197" y="320"/>
                  <a:pt x="206" y="323"/>
                </a:cubicBezTo>
                <a:cubicBezTo>
                  <a:pt x="215" y="326"/>
                  <a:pt x="220" y="336"/>
                  <a:pt x="216" y="345"/>
                </a:cubicBezTo>
                <a:cubicBezTo>
                  <a:pt x="214" y="352"/>
                  <a:pt x="207" y="357"/>
                  <a:pt x="200" y="357"/>
                </a:cubicBezTo>
                <a:cubicBezTo>
                  <a:pt x="198" y="357"/>
                  <a:pt x="196" y="357"/>
                  <a:pt x="194" y="356"/>
                </a:cubicBezTo>
                <a:cubicBezTo>
                  <a:pt x="185" y="353"/>
                  <a:pt x="180" y="343"/>
                  <a:pt x="183" y="334"/>
                </a:cubicBezTo>
                <a:close/>
                <a:moveTo>
                  <a:pt x="1129" y="663"/>
                </a:moveTo>
                <a:cubicBezTo>
                  <a:pt x="1126" y="670"/>
                  <a:pt x="1120" y="674"/>
                  <a:pt x="1112" y="674"/>
                </a:cubicBezTo>
                <a:cubicBezTo>
                  <a:pt x="1110" y="674"/>
                  <a:pt x="1109" y="674"/>
                  <a:pt x="1107" y="674"/>
                </a:cubicBezTo>
                <a:cubicBezTo>
                  <a:pt x="1098" y="670"/>
                  <a:pt x="1093" y="660"/>
                  <a:pt x="1096" y="651"/>
                </a:cubicBezTo>
                <a:cubicBezTo>
                  <a:pt x="1099" y="642"/>
                  <a:pt x="1109" y="637"/>
                  <a:pt x="1118" y="640"/>
                </a:cubicBezTo>
                <a:cubicBezTo>
                  <a:pt x="1127" y="643"/>
                  <a:pt x="1132" y="653"/>
                  <a:pt x="1129" y="663"/>
                </a:cubicBezTo>
                <a:close/>
                <a:moveTo>
                  <a:pt x="1079" y="231"/>
                </a:moveTo>
                <a:cubicBezTo>
                  <a:pt x="1084" y="239"/>
                  <a:pt x="1082" y="250"/>
                  <a:pt x="1074" y="255"/>
                </a:cubicBezTo>
                <a:cubicBezTo>
                  <a:pt x="1071" y="257"/>
                  <a:pt x="1068" y="258"/>
                  <a:pt x="1064" y="258"/>
                </a:cubicBezTo>
                <a:cubicBezTo>
                  <a:pt x="1059" y="258"/>
                  <a:pt x="1053" y="255"/>
                  <a:pt x="1050" y="250"/>
                </a:cubicBezTo>
                <a:cubicBezTo>
                  <a:pt x="1044" y="242"/>
                  <a:pt x="1047" y="231"/>
                  <a:pt x="1055" y="226"/>
                </a:cubicBezTo>
                <a:cubicBezTo>
                  <a:pt x="1063" y="221"/>
                  <a:pt x="1074" y="223"/>
                  <a:pt x="1079" y="231"/>
                </a:cubicBezTo>
                <a:close/>
                <a:moveTo>
                  <a:pt x="1011" y="826"/>
                </a:moveTo>
                <a:cubicBezTo>
                  <a:pt x="1018" y="834"/>
                  <a:pt x="1018" y="845"/>
                  <a:pt x="1011" y="851"/>
                </a:cubicBezTo>
                <a:cubicBezTo>
                  <a:pt x="1011" y="852"/>
                  <a:pt x="1010" y="852"/>
                  <a:pt x="1010" y="852"/>
                </a:cubicBezTo>
                <a:cubicBezTo>
                  <a:pt x="1010" y="852"/>
                  <a:pt x="1010" y="852"/>
                  <a:pt x="1010" y="852"/>
                </a:cubicBezTo>
                <a:cubicBezTo>
                  <a:pt x="1007" y="856"/>
                  <a:pt x="1002" y="858"/>
                  <a:pt x="998" y="858"/>
                </a:cubicBezTo>
                <a:cubicBezTo>
                  <a:pt x="993" y="858"/>
                  <a:pt x="988" y="856"/>
                  <a:pt x="985" y="852"/>
                </a:cubicBezTo>
                <a:cubicBezTo>
                  <a:pt x="978" y="846"/>
                  <a:pt x="978" y="835"/>
                  <a:pt x="985" y="827"/>
                </a:cubicBezTo>
                <a:cubicBezTo>
                  <a:pt x="986" y="827"/>
                  <a:pt x="986" y="827"/>
                  <a:pt x="986" y="827"/>
                </a:cubicBezTo>
                <a:cubicBezTo>
                  <a:pt x="986" y="827"/>
                  <a:pt x="986" y="827"/>
                  <a:pt x="986" y="827"/>
                </a:cubicBezTo>
                <a:cubicBezTo>
                  <a:pt x="993" y="820"/>
                  <a:pt x="1004" y="820"/>
                  <a:pt x="1011" y="826"/>
                </a:cubicBezTo>
                <a:close/>
                <a:moveTo>
                  <a:pt x="1153" y="441"/>
                </a:moveTo>
                <a:cubicBezTo>
                  <a:pt x="1154" y="451"/>
                  <a:pt x="1147" y="460"/>
                  <a:pt x="1138" y="461"/>
                </a:cubicBezTo>
                <a:cubicBezTo>
                  <a:pt x="1137" y="461"/>
                  <a:pt x="1136" y="461"/>
                  <a:pt x="1136" y="461"/>
                </a:cubicBezTo>
                <a:cubicBezTo>
                  <a:pt x="1127" y="461"/>
                  <a:pt x="1120" y="454"/>
                  <a:pt x="1118" y="445"/>
                </a:cubicBezTo>
                <a:cubicBezTo>
                  <a:pt x="1117" y="436"/>
                  <a:pt x="1124" y="427"/>
                  <a:pt x="1134" y="425"/>
                </a:cubicBezTo>
                <a:cubicBezTo>
                  <a:pt x="1143" y="425"/>
                  <a:pt x="1152" y="432"/>
                  <a:pt x="1153" y="441"/>
                </a:cubicBezTo>
                <a:close/>
                <a:moveTo>
                  <a:pt x="692" y="17"/>
                </a:moveTo>
                <a:cubicBezTo>
                  <a:pt x="693" y="7"/>
                  <a:pt x="701" y="0"/>
                  <a:pt x="711" y="1"/>
                </a:cubicBezTo>
                <a:cubicBezTo>
                  <a:pt x="721" y="2"/>
                  <a:pt x="728" y="11"/>
                  <a:pt x="727" y="20"/>
                </a:cubicBezTo>
                <a:cubicBezTo>
                  <a:pt x="726" y="30"/>
                  <a:pt x="718" y="36"/>
                  <a:pt x="709" y="36"/>
                </a:cubicBezTo>
                <a:cubicBezTo>
                  <a:pt x="709" y="36"/>
                  <a:pt x="708" y="36"/>
                  <a:pt x="707" y="36"/>
                </a:cubicBezTo>
                <a:cubicBezTo>
                  <a:pt x="697" y="35"/>
                  <a:pt x="691" y="26"/>
                  <a:pt x="692" y="17"/>
                </a:cubicBezTo>
                <a:close/>
                <a:moveTo>
                  <a:pt x="897" y="80"/>
                </a:moveTo>
                <a:cubicBezTo>
                  <a:pt x="902" y="72"/>
                  <a:pt x="913" y="69"/>
                  <a:pt x="922" y="74"/>
                </a:cubicBezTo>
                <a:cubicBezTo>
                  <a:pt x="930" y="79"/>
                  <a:pt x="932" y="90"/>
                  <a:pt x="927" y="98"/>
                </a:cubicBezTo>
                <a:cubicBezTo>
                  <a:pt x="924" y="104"/>
                  <a:pt x="918" y="106"/>
                  <a:pt x="912" y="106"/>
                </a:cubicBezTo>
                <a:cubicBezTo>
                  <a:pt x="909" y="106"/>
                  <a:pt x="906" y="106"/>
                  <a:pt x="903" y="104"/>
                </a:cubicBezTo>
                <a:cubicBezTo>
                  <a:pt x="895" y="98"/>
                  <a:pt x="892" y="88"/>
                  <a:pt x="897" y="80"/>
                </a:cubicBezTo>
                <a:close/>
                <a:moveTo>
                  <a:pt x="832" y="949"/>
                </a:moveTo>
                <a:cubicBezTo>
                  <a:pt x="835" y="958"/>
                  <a:pt x="831" y="968"/>
                  <a:pt x="821" y="971"/>
                </a:cubicBezTo>
                <a:cubicBezTo>
                  <a:pt x="821" y="971"/>
                  <a:pt x="821" y="971"/>
                  <a:pt x="822" y="971"/>
                </a:cubicBezTo>
                <a:cubicBezTo>
                  <a:pt x="820" y="971"/>
                  <a:pt x="818" y="972"/>
                  <a:pt x="816" y="972"/>
                </a:cubicBezTo>
                <a:cubicBezTo>
                  <a:pt x="808" y="972"/>
                  <a:pt x="802" y="967"/>
                  <a:pt x="799" y="960"/>
                </a:cubicBezTo>
                <a:cubicBezTo>
                  <a:pt x="796" y="951"/>
                  <a:pt x="801" y="941"/>
                  <a:pt x="810" y="938"/>
                </a:cubicBezTo>
                <a:cubicBezTo>
                  <a:pt x="819" y="935"/>
                  <a:pt x="829" y="939"/>
                  <a:pt x="832" y="949"/>
                </a:cubicBezTo>
                <a:close/>
                <a:moveTo>
                  <a:pt x="833" y="428"/>
                </a:moveTo>
                <a:cubicBezTo>
                  <a:pt x="832" y="426"/>
                  <a:pt x="831" y="425"/>
                  <a:pt x="831" y="423"/>
                </a:cubicBezTo>
                <a:cubicBezTo>
                  <a:pt x="876" y="361"/>
                  <a:pt x="876" y="361"/>
                  <a:pt x="876" y="361"/>
                </a:cubicBezTo>
                <a:cubicBezTo>
                  <a:pt x="881" y="355"/>
                  <a:pt x="881" y="347"/>
                  <a:pt x="876" y="340"/>
                </a:cubicBezTo>
                <a:cubicBezTo>
                  <a:pt x="868" y="329"/>
                  <a:pt x="858" y="317"/>
                  <a:pt x="848" y="307"/>
                </a:cubicBezTo>
                <a:cubicBezTo>
                  <a:pt x="837" y="296"/>
                  <a:pt x="826" y="287"/>
                  <a:pt x="814" y="278"/>
                </a:cubicBezTo>
                <a:cubicBezTo>
                  <a:pt x="808" y="274"/>
                  <a:pt x="800" y="274"/>
                  <a:pt x="794" y="278"/>
                </a:cubicBezTo>
                <a:cubicBezTo>
                  <a:pt x="731" y="324"/>
                  <a:pt x="731" y="324"/>
                  <a:pt x="731" y="324"/>
                </a:cubicBezTo>
                <a:cubicBezTo>
                  <a:pt x="730" y="323"/>
                  <a:pt x="728" y="322"/>
                  <a:pt x="727" y="322"/>
                </a:cubicBezTo>
                <a:cubicBezTo>
                  <a:pt x="714" y="246"/>
                  <a:pt x="714" y="246"/>
                  <a:pt x="714" y="246"/>
                </a:cubicBezTo>
                <a:cubicBezTo>
                  <a:pt x="713" y="238"/>
                  <a:pt x="707" y="232"/>
                  <a:pt x="700" y="231"/>
                </a:cubicBezTo>
                <a:cubicBezTo>
                  <a:pt x="671" y="226"/>
                  <a:pt x="641" y="226"/>
                  <a:pt x="612" y="231"/>
                </a:cubicBezTo>
                <a:cubicBezTo>
                  <a:pt x="605" y="232"/>
                  <a:pt x="599" y="238"/>
                  <a:pt x="597" y="246"/>
                </a:cubicBezTo>
                <a:cubicBezTo>
                  <a:pt x="585" y="322"/>
                  <a:pt x="585" y="322"/>
                  <a:pt x="585" y="322"/>
                </a:cubicBezTo>
                <a:cubicBezTo>
                  <a:pt x="584" y="322"/>
                  <a:pt x="582" y="323"/>
                  <a:pt x="581" y="324"/>
                </a:cubicBezTo>
                <a:cubicBezTo>
                  <a:pt x="518" y="278"/>
                  <a:pt x="518" y="278"/>
                  <a:pt x="518" y="278"/>
                </a:cubicBezTo>
                <a:cubicBezTo>
                  <a:pt x="512" y="274"/>
                  <a:pt x="504" y="274"/>
                  <a:pt x="498" y="278"/>
                </a:cubicBezTo>
                <a:cubicBezTo>
                  <a:pt x="486" y="287"/>
                  <a:pt x="474" y="296"/>
                  <a:pt x="464" y="307"/>
                </a:cubicBezTo>
                <a:cubicBezTo>
                  <a:pt x="454" y="317"/>
                  <a:pt x="444" y="329"/>
                  <a:pt x="436" y="340"/>
                </a:cubicBezTo>
                <a:cubicBezTo>
                  <a:pt x="431" y="347"/>
                  <a:pt x="431" y="355"/>
                  <a:pt x="436" y="361"/>
                </a:cubicBezTo>
                <a:cubicBezTo>
                  <a:pt x="481" y="423"/>
                  <a:pt x="481" y="423"/>
                  <a:pt x="481" y="423"/>
                </a:cubicBezTo>
                <a:cubicBezTo>
                  <a:pt x="480" y="425"/>
                  <a:pt x="480" y="426"/>
                  <a:pt x="479" y="428"/>
                </a:cubicBezTo>
                <a:cubicBezTo>
                  <a:pt x="403" y="440"/>
                  <a:pt x="403" y="440"/>
                  <a:pt x="403" y="440"/>
                </a:cubicBezTo>
                <a:cubicBezTo>
                  <a:pt x="395" y="441"/>
                  <a:pt x="390" y="447"/>
                  <a:pt x="388" y="454"/>
                </a:cubicBezTo>
                <a:cubicBezTo>
                  <a:pt x="384" y="483"/>
                  <a:pt x="384" y="513"/>
                  <a:pt x="388" y="542"/>
                </a:cubicBezTo>
                <a:cubicBezTo>
                  <a:pt x="390" y="550"/>
                  <a:pt x="395" y="556"/>
                  <a:pt x="403" y="557"/>
                </a:cubicBezTo>
                <a:cubicBezTo>
                  <a:pt x="479" y="569"/>
                  <a:pt x="479" y="569"/>
                  <a:pt x="479" y="569"/>
                </a:cubicBezTo>
                <a:cubicBezTo>
                  <a:pt x="480" y="570"/>
                  <a:pt x="480" y="572"/>
                  <a:pt x="481" y="574"/>
                </a:cubicBezTo>
                <a:cubicBezTo>
                  <a:pt x="436" y="636"/>
                  <a:pt x="436" y="636"/>
                  <a:pt x="436" y="636"/>
                </a:cubicBezTo>
                <a:cubicBezTo>
                  <a:pt x="431" y="642"/>
                  <a:pt x="431" y="651"/>
                  <a:pt x="436" y="656"/>
                </a:cubicBezTo>
                <a:cubicBezTo>
                  <a:pt x="444" y="668"/>
                  <a:pt x="454" y="680"/>
                  <a:pt x="464" y="690"/>
                </a:cubicBezTo>
                <a:cubicBezTo>
                  <a:pt x="475" y="701"/>
                  <a:pt x="486" y="710"/>
                  <a:pt x="498" y="719"/>
                </a:cubicBezTo>
                <a:cubicBezTo>
                  <a:pt x="504" y="723"/>
                  <a:pt x="512" y="723"/>
                  <a:pt x="518" y="719"/>
                </a:cubicBezTo>
                <a:cubicBezTo>
                  <a:pt x="581" y="674"/>
                  <a:pt x="581" y="674"/>
                  <a:pt x="581" y="674"/>
                </a:cubicBezTo>
                <a:cubicBezTo>
                  <a:pt x="582" y="674"/>
                  <a:pt x="584" y="675"/>
                  <a:pt x="585" y="676"/>
                </a:cubicBezTo>
                <a:cubicBezTo>
                  <a:pt x="598" y="752"/>
                  <a:pt x="598" y="752"/>
                  <a:pt x="598" y="752"/>
                </a:cubicBezTo>
                <a:cubicBezTo>
                  <a:pt x="599" y="759"/>
                  <a:pt x="605" y="765"/>
                  <a:pt x="612" y="766"/>
                </a:cubicBezTo>
                <a:cubicBezTo>
                  <a:pt x="627" y="768"/>
                  <a:pt x="641" y="769"/>
                  <a:pt x="656" y="769"/>
                </a:cubicBezTo>
                <a:cubicBezTo>
                  <a:pt x="671" y="769"/>
                  <a:pt x="685" y="768"/>
                  <a:pt x="700" y="766"/>
                </a:cubicBezTo>
                <a:cubicBezTo>
                  <a:pt x="707" y="765"/>
                  <a:pt x="713" y="759"/>
                  <a:pt x="714" y="752"/>
                </a:cubicBezTo>
                <a:cubicBezTo>
                  <a:pt x="727" y="676"/>
                  <a:pt x="727" y="676"/>
                  <a:pt x="727" y="676"/>
                </a:cubicBezTo>
                <a:cubicBezTo>
                  <a:pt x="728" y="675"/>
                  <a:pt x="730" y="674"/>
                  <a:pt x="731" y="674"/>
                </a:cubicBezTo>
                <a:cubicBezTo>
                  <a:pt x="794" y="719"/>
                  <a:pt x="794" y="719"/>
                  <a:pt x="794" y="719"/>
                </a:cubicBezTo>
                <a:cubicBezTo>
                  <a:pt x="800" y="723"/>
                  <a:pt x="808" y="723"/>
                  <a:pt x="814" y="719"/>
                </a:cubicBezTo>
                <a:cubicBezTo>
                  <a:pt x="826" y="710"/>
                  <a:pt x="838" y="701"/>
                  <a:pt x="848" y="690"/>
                </a:cubicBezTo>
                <a:cubicBezTo>
                  <a:pt x="858" y="680"/>
                  <a:pt x="867" y="669"/>
                  <a:pt x="876" y="656"/>
                </a:cubicBezTo>
                <a:cubicBezTo>
                  <a:pt x="881" y="651"/>
                  <a:pt x="881" y="642"/>
                  <a:pt x="876" y="636"/>
                </a:cubicBezTo>
                <a:cubicBezTo>
                  <a:pt x="831" y="574"/>
                  <a:pt x="831" y="574"/>
                  <a:pt x="831" y="574"/>
                </a:cubicBezTo>
                <a:cubicBezTo>
                  <a:pt x="831" y="572"/>
                  <a:pt x="832" y="570"/>
                  <a:pt x="833" y="569"/>
                </a:cubicBezTo>
                <a:cubicBezTo>
                  <a:pt x="909" y="557"/>
                  <a:pt x="909" y="557"/>
                  <a:pt x="909" y="557"/>
                </a:cubicBezTo>
                <a:cubicBezTo>
                  <a:pt x="916" y="556"/>
                  <a:pt x="922" y="550"/>
                  <a:pt x="923" y="542"/>
                </a:cubicBezTo>
                <a:cubicBezTo>
                  <a:pt x="928" y="513"/>
                  <a:pt x="928" y="484"/>
                  <a:pt x="924" y="454"/>
                </a:cubicBezTo>
                <a:cubicBezTo>
                  <a:pt x="922" y="447"/>
                  <a:pt x="916" y="441"/>
                  <a:pt x="909" y="440"/>
                </a:cubicBezTo>
                <a:lnTo>
                  <a:pt x="833" y="428"/>
                </a:lnTo>
                <a:close/>
                <a:moveTo>
                  <a:pt x="891" y="524"/>
                </a:moveTo>
                <a:cubicBezTo>
                  <a:pt x="817" y="536"/>
                  <a:pt x="817" y="536"/>
                  <a:pt x="817" y="536"/>
                </a:cubicBezTo>
                <a:cubicBezTo>
                  <a:pt x="811" y="537"/>
                  <a:pt x="805" y="541"/>
                  <a:pt x="803" y="548"/>
                </a:cubicBezTo>
                <a:cubicBezTo>
                  <a:pt x="801" y="555"/>
                  <a:pt x="798" y="562"/>
                  <a:pt x="795" y="568"/>
                </a:cubicBezTo>
                <a:cubicBezTo>
                  <a:pt x="792" y="574"/>
                  <a:pt x="793" y="581"/>
                  <a:pt x="797" y="586"/>
                </a:cubicBezTo>
                <a:cubicBezTo>
                  <a:pt x="840" y="646"/>
                  <a:pt x="840" y="646"/>
                  <a:pt x="840" y="646"/>
                </a:cubicBezTo>
                <a:cubicBezTo>
                  <a:pt x="835" y="653"/>
                  <a:pt x="829" y="660"/>
                  <a:pt x="823" y="666"/>
                </a:cubicBezTo>
                <a:cubicBezTo>
                  <a:pt x="817" y="672"/>
                  <a:pt x="811" y="677"/>
                  <a:pt x="804" y="683"/>
                </a:cubicBezTo>
                <a:cubicBezTo>
                  <a:pt x="743" y="639"/>
                  <a:pt x="743" y="639"/>
                  <a:pt x="743" y="639"/>
                </a:cubicBezTo>
                <a:cubicBezTo>
                  <a:pt x="738" y="635"/>
                  <a:pt x="731" y="635"/>
                  <a:pt x="725" y="638"/>
                </a:cubicBezTo>
                <a:cubicBezTo>
                  <a:pt x="719" y="641"/>
                  <a:pt x="713" y="643"/>
                  <a:pt x="705" y="646"/>
                </a:cubicBezTo>
                <a:cubicBezTo>
                  <a:pt x="699" y="648"/>
                  <a:pt x="695" y="653"/>
                  <a:pt x="694" y="660"/>
                </a:cubicBezTo>
                <a:cubicBezTo>
                  <a:pt x="682" y="733"/>
                  <a:pt x="682" y="733"/>
                  <a:pt x="682" y="733"/>
                </a:cubicBezTo>
                <a:cubicBezTo>
                  <a:pt x="665" y="735"/>
                  <a:pt x="647" y="735"/>
                  <a:pt x="630" y="733"/>
                </a:cubicBezTo>
                <a:cubicBezTo>
                  <a:pt x="618" y="660"/>
                  <a:pt x="618" y="660"/>
                  <a:pt x="618" y="660"/>
                </a:cubicBezTo>
                <a:cubicBezTo>
                  <a:pt x="617" y="653"/>
                  <a:pt x="613" y="648"/>
                  <a:pt x="607" y="646"/>
                </a:cubicBezTo>
                <a:cubicBezTo>
                  <a:pt x="600" y="643"/>
                  <a:pt x="593" y="641"/>
                  <a:pt x="587" y="638"/>
                </a:cubicBezTo>
                <a:cubicBezTo>
                  <a:pt x="581" y="635"/>
                  <a:pt x="574" y="635"/>
                  <a:pt x="569" y="639"/>
                </a:cubicBezTo>
                <a:cubicBezTo>
                  <a:pt x="508" y="683"/>
                  <a:pt x="508" y="683"/>
                  <a:pt x="508" y="683"/>
                </a:cubicBezTo>
                <a:cubicBezTo>
                  <a:pt x="502" y="678"/>
                  <a:pt x="495" y="672"/>
                  <a:pt x="489" y="666"/>
                </a:cubicBezTo>
                <a:cubicBezTo>
                  <a:pt x="483" y="660"/>
                  <a:pt x="477" y="653"/>
                  <a:pt x="472" y="646"/>
                </a:cubicBezTo>
                <a:cubicBezTo>
                  <a:pt x="515" y="586"/>
                  <a:pt x="515" y="586"/>
                  <a:pt x="515" y="586"/>
                </a:cubicBezTo>
                <a:cubicBezTo>
                  <a:pt x="519" y="581"/>
                  <a:pt x="520" y="574"/>
                  <a:pt x="517" y="568"/>
                </a:cubicBezTo>
                <a:cubicBezTo>
                  <a:pt x="514" y="561"/>
                  <a:pt x="511" y="554"/>
                  <a:pt x="509" y="548"/>
                </a:cubicBezTo>
                <a:cubicBezTo>
                  <a:pt x="507" y="542"/>
                  <a:pt x="501" y="537"/>
                  <a:pt x="495" y="536"/>
                </a:cubicBezTo>
                <a:cubicBezTo>
                  <a:pt x="421" y="524"/>
                  <a:pt x="421" y="524"/>
                  <a:pt x="421" y="524"/>
                </a:cubicBezTo>
                <a:cubicBezTo>
                  <a:pt x="419" y="507"/>
                  <a:pt x="419" y="490"/>
                  <a:pt x="421" y="473"/>
                </a:cubicBezTo>
                <a:cubicBezTo>
                  <a:pt x="495" y="461"/>
                  <a:pt x="495" y="461"/>
                  <a:pt x="495" y="461"/>
                </a:cubicBezTo>
                <a:cubicBezTo>
                  <a:pt x="501" y="460"/>
                  <a:pt x="507" y="455"/>
                  <a:pt x="509" y="449"/>
                </a:cubicBezTo>
                <a:cubicBezTo>
                  <a:pt x="511" y="442"/>
                  <a:pt x="514" y="436"/>
                  <a:pt x="517" y="430"/>
                </a:cubicBezTo>
                <a:cubicBezTo>
                  <a:pt x="520" y="423"/>
                  <a:pt x="519" y="417"/>
                  <a:pt x="515" y="411"/>
                </a:cubicBezTo>
                <a:cubicBezTo>
                  <a:pt x="472" y="351"/>
                  <a:pt x="472" y="351"/>
                  <a:pt x="472" y="351"/>
                </a:cubicBezTo>
                <a:cubicBezTo>
                  <a:pt x="477" y="344"/>
                  <a:pt x="483" y="338"/>
                  <a:pt x="489" y="332"/>
                </a:cubicBezTo>
                <a:cubicBezTo>
                  <a:pt x="495" y="325"/>
                  <a:pt x="501" y="320"/>
                  <a:pt x="508" y="314"/>
                </a:cubicBezTo>
                <a:cubicBezTo>
                  <a:pt x="569" y="358"/>
                  <a:pt x="569" y="358"/>
                  <a:pt x="569" y="358"/>
                </a:cubicBezTo>
                <a:cubicBezTo>
                  <a:pt x="574" y="362"/>
                  <a:pt x="581" y="362"/>
                  <a:pt x="587" y="359"/>
                </a:cubicBezTo>
                <a:cubicBezTo>
                  <a:pt x="593" y="356"/>
                  <a:pt x="600" y="353"/>
                  <a:pt x="607" y="351"/>
                </a:cubicBezTo>
                <a:cubicBezTo>
                  <a:pt x="613" y="349"/>
                  <a:pt x="617" y="344"/>
                  <a:pt x="618" y="337"/>
                </a:cubicBezTo>
                <a:cubicBezTo>
                  <a:pt x="630" y="264"/>
                  <a:pt x="630" y="264"/>
                  <a:pt x="630" y="264"/>
                </a:cubicBezTo>
                <a:cubicBezTo>
                  <a:pt x="647" y="262"/>
                  <a:pt x="665" y="262"/>
                  <a:pt x="682" y="264"/>
                </a:cubicBezTo>
                <a:cubicBezTo>
                  <a:pt x="694" y="337"/>
                  <a:pt x="694" y="337"/>
                  <a:pt x="694" y="337"/>
                </a:cubicBezTo>
                <a:cubicBezTo>
                  <a:pt x="695" y="344"/>
                  <a:pt x="699" y="349"/>
                  <a:pt x="705" y="351"/>
                </a:cubicBezTo>
                <a:cubicBezTo>
                  <a:pt x="713" y="354"/>
                  <a:pt x="719" y="356"/>
                  <a:pt x="725" y="359"/>
                </a:cubicBezTo>
                <a:cubicBezTo>
                  <a:pt x="731" y="362"/>
                  <a:pt x="738" y="362"/>
                  <a:pt x="743" y="358"/>
                </a:cubicBezTo>
                <a:cubicBezTo>
                  <a:pt x="804" y="314"/>
                  <a:pt x="804" y="314"/>
                  <a:pt x="804" y="314"/>
                </a:cubicBezTo>
                <a:cubicBezTo>
                  <a:pt x="810" y="320"/>
                  <a:pt x="817" y="325"/>
                  <a:pt x="823" y="332"/>
                </a:cubicBezTo>
                <a:cubicBezTo>
                  <a:pt x="829" y="338"/>
                  <a:pt x="835" y="344"/>
                  <a:pt x="840" y="351"/>
                </a:cubicBezTo>
                <a:cubicBezTo>
                  <a:pt x="797" y="411"/>
                  <a:pt x="797" y="411"/>
                  <a:pt x="797" y="411"/>
                </a:cubicBezTo>
                <a:cubicBezTo>
                  <a:pt x="793" y="417"/>
                  <a:pt x="792" y="423"/>
                  <a:pt x="795" y="430"/>
                </a:cubicBezTo>
                <a:cubicBezTo>
                  <a:pt x="798" y="435"/>
                  <a:pt x="801" y="442"/>
                  <a:pt x="803" y="449"/>
                </a:cubicBezTo>
                <a:cubicBezTo>
                  <a:pt x="805" y="455"/>
                  <a:pt x="811" y="460"/>
                  <a:pt x="817" y="461"/>
                </a:cubicBezTo>
                <a:cubicBezTo>
                  <a:pt x="891" y="473"/>
                  <a:pt x="891" y="473"/>
                  <a:pt x="891" y="473"/>
                </a:cubicBezTo>
                <a:cubicBezTo>
                  <a:pt x="893" y="490"/>
                  <a:pt x="893" y="507"/>
                  <a:pt x="891" y="524"/>
                </a:cubicBezTo>
                <a:close/>
                <a:moveTo>
                  <a:pt x="588" y="431"/>
                </a:moveTo>
                <a:cubicBezTo>
                  <a:pt x="570" y="449"/>
                  <a:pt x="560" y="473"/>
                  <a:pt x="560" y="498"/>
                </a:cubicBezTo>
                <a:cubicBezTo>
                  <a:pt x="560" y="524"/>
                  <a:pt x="570" y="548"/>
                  <a:pt x="588" y="566"/>
                </a:cubicBezTo>
                <a:cubicBezTo>
                  <a:pt x="606" y="585"/>
                  <a:pt x="630" y="595"/>
                  <a:pt x="656" y="595"/>
                </a:cubicBezTo>
                <a:cubicBezTo>
                  <a:pt x="656" y="595"/>
                  <a:pt x="656" y="595"/>
                  <a:pt x="656" y="595"/>
                </a:cubicBezTo>
                <a:cubicBezTo>
                  <a:pt x="682" y="595"/>
                  <a:pt x="706" y="585"/>
                  <a:pt x="724" y="566"/>
                </a:cubicBezTo>
                <a:cubicBezTo>
                  <a:pt x="742" y="549"/>
                  <a:pt x="752" y="524"/>
                  <a:pt x="752" y="498"/>
                </a:cubicBezTo>
                <a:cubicBezTo>
                  <a:pt x="752" y="473"/>
                  <a:pt x="742" y="449"/>
                  <a:pt x="724" y="431"/>
                </a:cubicBezTo>
                <a:cubicBezTo>
                  <a:pt x="687" y="393"/>
                  <a:pt x="625" y="393"/>
                  <a:pt x="588" y="431"/>
                </a:cubicBezTo>
                <a:close/>
                <a:moveTo>
                  <a:pt x="699" y="542"/>
                </a:moveTo>
                <a:cubicBezTo>
                  <a:pt x="688" y="553"/>
                  <a:pt x="672" y="560"/>
                  <a:pt x="656" y="560"/>
                </a:cubicBezTo>
                <a:cubicBezTo>
                  <a:pt x="656" y="560"/>
                  <a:pt x="656" y="560"/>
                  <a:pt x="656" y="560"/>
                </a:cubicBezTo>
                <a:cubicBezTo>
                  <a:pt x="640" y="560"/>
                  <a:pt x="624" y="553"/>
                  <a:pt x="613" y="542"/>
                </a:cubicBezTo>
                <a:cubicBezTo>
                  <a:pt x="601" y="530"/>
                  <a:pt x="595" y="515"/>
                  <a:pt x="595" y="498"/>
                </a:cubicBezTo>
                <a:cubicBezTo>
                  <a:pt x="595" y="482"/>
                  <a:pt x="601" y="467"/>
                  <a:pt x="613" y="455"/>
                </a:cubicBezTo>
                <a:cubicBezTo>
                  <a:pt x="625" y="443"/>
                  <a:pt x="640" y="437"/>
                  <a:pt x="656" y="437"/>
                </a:cubicBezTo>
                <a:cubicBezTo>
                  <a:pt x="672" y="437"/>
                  <a:pt x="687" y="443"/>
                  <a:pt x="699" y="455"/>
                </a:cubicBezTo>
                <a:cubicBezTo>
                  <a:pt x="711" y="467"/>
                  <a:pt x="717" y="482"/>
                  <a:pt x="717" y="498"/>
                </a:cubicBezTo>
                <a:cubicBezTo>
                  <a:pt x="717" y="515"/>
                  <a:pt x="711" y="530"/>
                  <a:pt x="699" y="54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5" name="Slide Number Placeholder 5">
            <a:extLst>
              <a:ext uri="{FF2B5EF4-FFF2-40B4-BE49-F238E27FC236}">
                <a16:creationId xmlns:a16="http://schemas.microsoft.com/office/drawing/2014/main" id="{4AF5E96F-7624-84C7-E9DD-7A0D0FF0D38F}"/>
              </a:ext>
              <a:ext uri="{C183D7F6-B498-43B3-948B-1728B52AA6E4}">
                <adec:decorative xmlns:adec="http://schemas.microsoft.com/office/drawing/2017/decorative" val="1"/>
              </a:ext>
            </a:extLst>
          </p:cNvPr>
          <p:cNvSpPr>
            <a:spLocks noGrp="1"/>
          </p:cNvSpPr>
          <p:nvPr>
            <p:ph type="sldNum" sz="quarter" idx="4"/>
          </p:nvPr>
        </p:nvSpPr>
        <p:spPr>
          <a:xfrm>
            <a:off x="844124" y="6215444"/>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fontAlgn="base">
              <a:spcBef>
                <a:spcPct val="0"/>
              </a:spcBef>
              <a:spcAft>
                <a:spcPct val="0"/>
              </a:spcAft>
            </a:pPr>
            <a:fld id="{D61AABEC-672F-4B68-B914-690DA978312C}" type="slidenum">
              <a:rPr lang="en-US">
                <a:solidFill>
                  <a:srgbClr val="FFFFFF">
                    <a:lumMod val="50000"/>
                  </a:srgbClr>
                </a:solidFill>
              </a:rPr>
              <a:pPr fontAlgn="base">
                <a:spcBef>
                  <a:spcPct val="0"/>
                </a:spcBef>
                <a:spcAft>
                  <a:spcPct val="0"/>
                </a:spcAft>
              </a:pPr>
              <a:t>14</a:t>
            </a:fld>
            <a:endParaRPr lang="en-US" dirty="0">
              <a:solidFill>
                <a:srgbClr val="FFFFFF">
                  <a:lumMod val="50000"/>
                </a:srgbClr>
              </a:solidFill>
            </a:endParaRPr>
          </a:p>
        </p:txBody>
      </p:sp>
      <p:pic>
        <p:nvPicPr>
          <p:cNvPr id="3" name="Picture 2">
            <a:extLst>
              <a:ext uri="{FF2B5EF4-FFF2-40B4-BE49-F238E27FC236}">
                <a16:creationId xmlns:a16="http://schemas.microsoft.com/office/drawing/2014/main" id="{53BB5450-97D3-45A4-0729-64EDF92B466D}"/>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482765" y="6363469"/>
            <a:ext cx="1865113" cy="258811"/>
          </a:xfrm>
          <a:prstGeom prst="rect">
            <a:avLst/>
          </a:prstGeom>
        </p:spPr>
      </p:pic>
      <p:pic>
        <p:nvPicPr>
          <p:cNvPr id="37" name="Picture 37">
            <a:extLst>
              <a:ext uri="{FF2B5EF4-FFF2-40B4-BE49-F238E27FC236}">
                <a16:creationId xmlns:a16="http://schemas.microsoft.com/office/drawing/2014/main" id="{4C8FC62E-F5C1-D581-5F44-19C3A6AB315C}"/>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1080799" y="2706983"/>
            <a:ext cx="594360" cy="601666"/>
          </a:xfrm>
          <a:prstGeom prst="rect">
            <a:avLst/>
          </a:prstGeom>
        </p:spPr>
      </p:pic>
      <p:pic>
        <p:nvPicPr>
          <p:cNvPr id="35" name="Graphic 37">
            <a:extLst>
              <a:ext uri="{FF2B5EF4-FFF2-40B4-BE49-F238E27FC236}">
                <a16:creationId xmlns:a16="http://schemas.microsoft.com/office/drawing/2014/main" id="{E1675A4B-3661-8EE7-7804-0EC0DC60423B}"/>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3384853" y="3903429"/>
            <a:ext cx="718108" cy="718108"/>
          </a:xfrm>
          <a:prstGeom prst="rect">
            <a:avLst/>
          </a:prstGeom>
        </p:spPr>
      </p:pic>
    </p:spTree>
    <p:extLst>
      <p:ext uri="{BB962C8B-B14F-4D97-AF65-F5344CB8AC3E}">
        <p14:creationId xmlns:p14="http://schemas.microsoft.com/office/powerpoint/2010/main" val="2407994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4A191-3AC2-B436-A67B-53C281719CFC}"/>
              </a:ext>
            </a:extLst>
          </p:cNvPr>
          <p:cNvSpPr>
            <a:spLocks noGrp="1"/>
          </p:cNvSpPr>
          <p:nvPr>
            <p:ph type="title"/>
          </p:nvPr>
        </p:nvSpPr>
        <p:spPr>
          <a:xfrm>
            <a:off x="814429" y="554838"/>
            <a:ext cx="10515600" cy="1325563"/>
          </a:xfrm>
        </p:spPr>
        <p:txBody>
          <a:bodyPr>
            <a:noAutofit/>
          </a:bodyPr>
          <a:lstStyle/>
          <a:p>
            <a:r>
              <a:rPr lang="en-US" dirty="0">
                <a:latin typeface="Montserrat" panose="00000500000000000000" pitchFamily="2" charset="0"/>
              </a:rPr>
              <a:t>Growing Apprenticeship</a:t>
            </a:r>
          </a:p>
        </p:txBody>
      </p:sp>
      <p:sp>
        <p:nvSpPr>
          <p:cNvPr id="50" name="Content Placeholder 49">
            <a:extLst>
              <a:ext uri="{FF2B5EF4-FFF2-40B4-BE49-F238E27FC236}">
                <a16:creationId xmlns:a16="http://schemas.microsoft.com/office/drawing/2014/main" id="{327810F7-2145-61D5-D15F-4A6ED5CC2731}"/>
              </a:ext>
            </a:extLst>
          </p:cNvPr>
          <p:cNvSpPr>
            <a:spLocks noGrp="1"/>
          </p:cNvSpPr>
          <p:nvPr>
            <p:ph sz="half" idx="1"/>
          </p:nvPr>
        </p:nvSpPr>
        <p:spPr>
          <a:xfrm>
            <a:off x="510089" y="2636109"/>
            <a:ext cx="3531559" cy="2135821"/>
          </a:xfrm>
        </p:spPr>
        <p:txBody>
          <a:bodyPr>
            <a:normAutofit lnSpcReduction="10000"/>
          </a:bodyPr>
          <a:lstStyle/>
          <a:p>
            <a:pPr marL="0" indent="0">
              <a:lnSpc>
                <a:spcPct val="114000"/>
              </a:lnSpc>
              <a:spcBef>
                <a:spcPts val="600"/>
              </a:spcBef>
              <a:spcAft>
                <a:spcPts val="600"/>
              </a:spcAft>
              <a:buNone/>
            </a:pPr>
            <a:r>
              <a:rPr lang="en-US" sz="2400" b="1" dirty="0">
                <a:solidFill>
                  <a:srgbClr val="00015E"/>
                </a:solidFill>
                <a:latin typeface="Montserrat" panose="00000500000000000000" pitchFamily="2" charset="0"/>
              </a:rPr>
              <a:t>SUCCESSFUL ENGAGEMENT </a:t>
            </a:r>
            <a:r>
              <a:rPr lang="en-US" sz="2400" dirty="0">
                <a:solidFill>
                  <a:schemeClr val="tx1"/>
                </a:solidFill>
                <a:latin typeface="Montserrat" panose="00000500000000000000" pitchFamily="2" charset="0"/>
              </a:rPr>
              <a:t>WITH MAJOR EMPLOYERS TO GROW APPRENTICESHIP</a:t>
            </a:r>
          </a:p>
        </p:txBody>
      </p:sp>
      <p:grpSp>
        <p:nvGrpSpPr>
          <p:cNvPr id="6" name="Group 5" descr="Large Corporation logos such as Microsoft, Boeing, Mercedes-Benz, Amazon, IBM, Nestle, Tesla, Siemens">
            <a:extLst>
              <a:ext uri="{FF2B5EF4-FFF2-40B4-BE49-F238E27FC236}">
                <a16:creationId xmlns:a16="http://schemas.microsoft.com/office/drawing/2014/main" id="{1C626F08-4F74-8E4C-F96E-3888885B17A7}"/>
              </a:ext>
              <a:ext uri="{C183D7F6-B498-43B3-948B-1728B52AA6E4}">
                <adec:decorative xmlns:adec="http://schemas.microsoft.com/office/drawing/2017/decorative" val="0"/>
              </a:ext>
            </a:extLst>
          </p:cNvPr>
          <p:cNvGrpSpPr/>
          <p:nvPr/>
        </p:nvGrpSpPr>
        <p:grpSpPr>
          <a:xfrm>
            <a:off x="4884222" y="2006118"/>
            <a:ext cx="6667089" cy="3920903"/>
            <a:chOff x="1085850" y="1656390"/>
            <a:chExt cx="8807902" cy="5315911"/>
          </a:xfrm>
          <a:solidFill>
            <a:schemeClr val="accent6"/>
          </a:solidFill>
        </p:grpSpPr>
        <p:grpSp>
          <p:nvGrpSpPr>
            <p:cNvPr id="23" name="Group 22">
              <a:extLst>
                <a:ext uri="{FF2B5EF4-FFF2-40B4-BE49-F238E27FC236}">
                  <a16:creationId xmlns:a16="http://schemas.microsoft.com/office/drawing/2014/main" id="{47C8CB39-8FD2-1BB5-9A85-259E741DDFC8}"/>
                </a:ext>
              </a:extLst>
            </p:cNvPr>
            <p:cNvGrpSpPr/>
            <p:nvPr/>
          </p:nvGrpSpPr>
          <p:grpSpPr>
            <a:xfrm>
              <a:off x="1085850" y="1656390"/>
              <a:ext cx="8807902" cy="1201110"/>
              <a:chOff x="1085850" y="1656390"/>
              <a:chExt cx="8807902" cy="1201110"/>
            </a:xfrm>
            <a:grpFill/>
          </p:grpSpPr>
          <p:sp>
            <p:nvSpPr>
              <p:cNvPr id="39" name="Rectangle 38">
                <a:extLst>
                  <a:ext uri="{FF2B5EF4-FFF2-40B4-BE49-F238E27FC236}">
                    <a16:creationId xmlns:a16="http://schemas.microsoft.com/office/drawing/2014/main" id="{5874C6DC-895C-DD77-F6D4-573D767A7FD0}"/>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0" name="Rectangle 39">
                <a:extLst>
                  <a:ext uri="{FF2B5EF4-FFF2-40B4-BE49-F238E27FC236}">
                    <a16:creationId xmlns:a16="http://schemas.microsoft.com/office/drawing/2014/main" id="{58EFB128-DDFE-B3B4-57C8-1C98EEC1F0E1}"/>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1" name="Rectangle 40">
                <a:extLst>
                  <a:ext uri="{FF2B5EF4-FFF2-40B4-BE49-F238E27FC236}">
                    <a16:creationId xmlns:a16="http://schemas.microsoft.com/office/drawing/2014/main" id="{8D158CC5-FDDB-2D67-AED1-1483B99F84B4}"/>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2" name="Rectangle 41">
                <a:extLst>
                  <a:ext uri="{FF2B5EF4-FFF2-40B4-BE49-F238E27FC236}">
                    <a16:creationId xmlns:a16="http://schemas.microsoft.com/office/drawing/2014/main" id="{6D4DD8C5-FFD2-1CCE-E9C5-D2DF8AEF4E7D}"/>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4" name="Group 23">
              <a:extLst>
                <a:ext uri="{FF2B5EF4-FFF2-40B4-BE49-F238E27FC236}">
                  <a16:creationId xmlns:a16="http://schemas.microsoft.com/office/drawing/2014/main" id="{2132F0E8-CB9D-7CE7-9A5D-036CDFBEE223}"/>
                </a:ext>
              </a:extLst>
            </p:cNvPr>
            <p:cNvGrpSpPr/>
            <p:nvPr/>
          </p:nvGrpSpPr>
          <p:grpSpPr>
            <a:xfrm>
              <a:off x="1085850" y="3042278"/>
              <a:ext cx="8807902" cy="1201110"/>
              <a:chOff x="1085850" y="1656390"/>
              <a:chExt cx="8807902" cy="1201110"/>
            </a:xfrm>
            <a:grpFill/>
          </p:grpSpPr>
          <p:sp>
            <p:nvSpPr>
              <p:cNvPr id="35" name="Rectangle 34">
                <a:extLst>
                  <a:ext uri="{FF2B5EF4-FFF2-40B4-BE49-F238E27FC236}">
                    <a16:creationId xmlns:a16="http://schemas.microsoft.com/office/drawing/2014/main" id="{83C24DE2-9672-2561-B2C7-7F76CDBEDF87}"/>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6" name="Rectangle 35">
                <a:extLst>
                  <a:ext uri="{FF2B5EF4-FFF2-40B4-BE49-F238E27FC236}">
                    <a16:creationId xmlns:a16="http://schemas.microsoft.com/office/drawing/2014/main" id="{293BF836-8A65-796D-7520-07DA1FF55F0D}"/>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7" name="Rectangle 36">
                <a:extLst>
                  <a:ext uri="{FF2B5EF4-FFF2-40B4-BE49-F238E27FC236}">
                    <a16:creationId xmlns:a16="http://schemas.microsoft.com/office/drawing/2014/main" id="{B800E31E-42EF-7A98-72D2-496B49118E30}"/>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8" name="Rectangle 37">
                <a:extLst>
                  <a:ext uri="{FF2B5EF4-FFF2-40B4-BE49-F238E27FC236}">
                    <a16:creationId xmlns:a16="http://schemas.microsoft.com/office/drawing/2014/main" id="{E8871853-20EF-3755-3A86-EF2345F9B521}"/>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5" name="Group 24">
              <a:extLst>
                <a:ext uri="{FF2B5EF4-FFF2-40B4-BE49-F238E27FC236}">
                  <a16:creationId xmlns:a16="http://schemas.microsoft.com/office/drawing/2014/main" id="{1F086846-917B-1619-6F32-7BB41E419956}"/>
                </a:ext>
              </a:extLst>
            </p:cNvPr>
            <p:cNvGrpSpPr/>
            <p:nvPr/>
          </p:nvGrpSpPr>
          <p:grpSpPr>
            <a:xfrm>
              <a:off x="1085850" y="4428166"/>
              <a:ext cx="8807902" cy="1201110"/>
              <a:chOff x="1085850" y="1656390"/>
              <a:chExt cx="8807902" cy="1201110"/>
            </a:xfrm>
            <a:grpFill/>
          </p:grpSpPr>
          <p:sp>
            <p:nvSpPr>
              <p:cNvPr id="31" name="Rectangle 30">
                <a:extLst>
                  <a:ext uri="{FF2B5EF4-FFF2-40B4-BE49-F238E27FC236}">
                    <a16:creationId xmlns:a16="http://schemas.microsoft.com/office/drawing/2014/main" id="{E4FAE940-866B-D0A2-4336-C4556793F987}"/>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2" name="Rectangle 31">
                <a:extLst>
                  <a:ext uri="{FF2B5EF4-FFF2-40B4-BE49-F238E27FC236}">
                    <a16:creationId xmlns:a16="http://schemas.microsoft.com/office/drawing/2014/main" id="{BAA8A896-2E9C-A037-6232-3F50B8B578F7}"/>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3" name="Rectangle 32">
                <a:extLst>
                  <a:ext uri="{FF2B5EF4-FFF2-40B4-BE49-F238E27FC236}">
                    <a16:creationId xmlns:a16="http://schemas.microsoft.com/office/drawing/2014/main" id="{24219A74-6AD8-5EF8-38C7-BFFB424F1615}"/>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4" name="Rectangle 33">
                <a:extLst>
                  <a:ext uri="{FF2B5EF4-FFF2-40B4-BE49-F238E27FC236}">
                    <a16:creationId xmlns:a16="http://schemas.microsoft.com/office/drawing/2014/main" id="{77934C91-1C0F-A1F3-1C32-1F2DD2AC58A0}"/>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6" name="Group 25">
              <a:extLst>
                <a:ext uri="{FF2B5EF4-FFF2-40B4-BE49-F238E27FC236}">
                  <a16:creationId xmlns:a16="http://schemas.microsoft.com/office/drawing/2014/main" id="{7A736A46-4907-81B8-9541-8E5085B70D62}"/>
                </a:ext>
              </a:extLst>
            </p:cNvPr>
            <p:cNvGrpSpPr/>
            <p:nvPr/>
          </p:nvGrpSpPr>
          <p:grpSpPr>
            <a:xfrm>
              <a:off x="1085850" y="5771191"/>
              <a:ext cx="8807902" cy="1201110"/>
              <a:chOff x="1085850" y="1656390"/>
              <a:chExt cx="8807902" cy="1201110"/>
            </a:xfrm>
            <a:grpFill/>
          </p:grpSpPr>
          <p:sp>
            <p:nvSpPr>
              <p:cNvPr id="27" name="Rectangle 26">
                <a:extLst>
                  <a:ext uri="{FF2B5EF4-FFF2-40B4-BE49-F238E27FC236}">
                    <a16:creationId xmlns:a16="http://schemas.microsoft.com/office/drawing/2014/main" id="{52A02002-4C4D-7B13-5758-91088B4CB4C8}"/>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28" name="Rectangle 27">
                <a:extLst>
                  <a:ext uri="{FF2B5EF4-FFF2-40B4-BE49-F238E27FC236}">
                    <a16:creationId xmlns:a16="http://schemas.microsoft.com/office/drawing/2014/main" id="{07B41803-9FA1-F452-B751-93D65905BD84}"/>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29" name="Rectangle 28">
                <a:extLst>
                  <a:ext uri="{FF2B5EF4-FFF2-40B4-BE49-F238E27FC236}">
                    <a16:creationId xmlns:a16="http://schemas.microsoft.com/office/drawing/2014/main" id="{FEEBCF63-3DBD-2ED6-2AAC-61CD99BA7C52}"/>
                  </a:ext>
                </a:extLst>
              </p:cNvPr>
              <p:cNvSpPr/>
              <p:nvPr/>
            </p:nvSpPr>
            <p:spPr>
              <a:xfrm>
                <a:off x="5591175"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0" name="Rectangle 29">
                <a:extLst>
                  <a:ext uri="{FF2B5EF4-FFF2-40B4-BE49-F238E27FC236}">
                    <a16:creationId xmlns:a16="http://schemas.microsoft.com/office/drawing/2014/main" id="{A2D877D8-4E7C-26BF-C9A4-0C3E2C2E71AE}"/>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pic>
        <p:nvPicPr>
          <p:cNvPr id="7" name="Picture 6" descr="Microsoft logo">
            <a:extLst>
              <a:ext uri="{FF2B5EF4-FFF2-40B4-BE49-F238E27FC236}">
                <a16:creationId xmlns:a16="http://schemas.microsoft.com/office/drawing/2014/main" id="{B2678C42-7906-4591-285F-338DC42A8AC4}"/>
              </a:ext>
            </a:extLst>
          </p:cNvPr>
          <p:cNvPicPr>
            <a:picLocks noChangeAspect="1"/>
          </p:cNvPicPr>
          <p:nvPr/>
        </p:nvPicPr>
        <p:blipFill>
          <a:blip r:embed="rId2"/>
          <a:stretch>
            <a:fillRect/>
          </a:stretch>
        </p:blipFill>
        <p:spPr>
          <a:xfrm>
            <a:off x="5060604" y="2318360"/>
            <a:ext cx="1198389" cy="249427"/>
          </a:xfrm>
          <a:prstGeom prst="rect">
            <a:avLst/>
          </a:prstGeom>
        </p:spPr>
      </p:pic>
      <p:pic>
        <p:nvPicPr>
          <p:cNvPr id="8" name="Picture 8" descr="D O W Logo">
            <a:extLst>
              <a:ext uri="{FF2B5EF4-FFF2-40B4-BE49-F238E27FC236}">
                <a16:creationId xmlns:a16="http://schemas.microsoft.com/office/drawing/2014/main" id="{68AC5174-02A2-9D68-6BD8-D14C7403C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847" y="2253581"/>
            <a:ext cx="1180699" cy="3909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2" descr="Tesla Logo">
            <a:extLst>
              <a:ext uri="{FF2B5EF4-FFF2-40B4-BE49-F238E27FC236}">
                <a16:creationId xmlns:a16="http://schemas.microsoft.com/office/drawing/2014/main" id="{BDF3E633-FE34-4EB6-38BC-8A10782D53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88" r="25305"/>
          <a:stretch/>
        </p:blipFill>
        <p:spPr bwMode="auto">
          <a:xfrm>
            <a:off x="8775453" y="2008435"/>
            <a:ext cx="650604" cy="885913"/>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the hartford logo">
            <a:extLst>
              <a:ext uri="{FF2B5EF4-FFF2-40B4-BE49-F238E27FC236}">
                <a16:creationId xmlns:a16="http://schemas.microsoft.com/office/drawing/2014/main" id="{2BDD2D13-7F46-2901-D517-295FCEEFD0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92014" y="2101169"/>
            <a:ext cx="711376" cy="683809"/>
          </a:xfrm>
          <a:prstGeom prst="rect">
            <a:avLst/>
          </a:prstGeom>
        </p:spPr>
      </p:pic>
      <p:pic>
        <p:nvPicPr>
          <p:cNvPr id="10" name="Picture 12" descr="Zurich Logo ">
            <a:extLst>
              <a:ext uri="{FF2B5EF4-FFF2-40B4-BE49-F238E27FC236}">
                <a16:creationId xmlns:a16="http://schemas.microsoft.com/office/drawing/2014/main" id="{FFD7FEB9-C44F-C27B-7503-1A4F2D25BE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6643" y="3222492"/>
            <a:ext cx="774975" cy="5034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Alcoa Logo ">
            <a:extLst>
              <a:ext uri="{FF2B5EF4-FFF2-40B4-BE49-F238E27FC236}">
                <a16:creationId xmlns:a16="http://schemas.microsoft.com/office/drawing/2014/main" id="{467E758F-0D78-18E7-A013-117A388B2C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0370" y="3207922"/>
            <a:ext cx="720899" cy="5268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Siemens-logo">
            <a:extLst>
              <a:ext uri="{FF2B5EF4-FFF2-40B4-BE49-F238E27FC236}">
                <a16:creationId xmlns:a16="http://schemas.microsoft.com/office/drawing/2014/main" id="{291D9C50-CA08-CA98-02A8-937D24E1E8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9793" y="3314013"/>
            <a:ext cx="1235401" cy="3069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ord Logo ">
            <a:extLst>
              <a:ext uri="{FF2B5EF4-FFF2-40B4-BE49-F238E27FC236}">
                <a16:creationId xmlns:a16="http://schemas.microsoft.com/office/drawing/2014/main" id="{80183C50-D870-864F-EA0C-0427B9DCFE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11885" y="3285902"/>
            <a:ext cx="1060407" cy="3926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4" descr="boeing logo">
            <a:extLst>
              <a:ext uri="{FF2B5EF4-FFF2-40B4-BE49-F238E27FC236}">
                <a16:creationId xmlns:a16="http://schemas.microsoft.com/office/drawing/2014/main" id="{374C31B4-23F0-6B8B-AFD6-C362B1ECE8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6140" y="4373269"/>
            <a:ext cx="1293387" cy="2934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8" descr="Dartmouth-Hitchcock Health Becomes Dartmouth Health logo">
            <a:extLst>
              <a:ext uri="{FF2B5EF4-FFF2-40B4-BE49-F238E27FC236}">
                <a16:creationId xmlns:a16="http://schemas.microsoft.com/office/drawing/2014/main" id="{2B1A3116-67BA-131A-96CD-5884560337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8016" y="4277619"/>
            <a:ext cx="1295991" cy="4811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0" descr="buhler logo">
            <a:extLst>
              <a:ext uri="{FF2B5EF4-FFF2-40B4-BE49-F238E27FC236}">
                <a16:creationId xmlns:a16="http://schemas.microsoft.com/office/drawing/2014/main" id="{85F89E93-6556-7094-50C2-06E062A7A3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63904" y="4187418"/>
            <a:ext cx="1482268" cy="5929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 B M logo">
            <a:extLst>
              <a:ext uri="{FF2B5EF4-FFF2-40B4-BE49-F238E27FC236}">
                <a16:creationId xmlns:a16="http://schemas.microsoft.com/office/drawing/2014/main" id="{4221C2E9-6B0D-D5BE-C3C1-AB088A952ADA}"/>
              </a:ext>
            </a:extLst>
          </p:cNvPr>
          <p:cNvPicPr>
            <a:picLocks noChangeAspect="1"/>
          </p:cNvPicPr>
          <p:nvPr/>
        </p:nvPicPr>
        <p:blipFill>
          <a:blip r:embed="rId14"/>
          <a:stretch>
            <a:fillRect/>
          </a:stretch>
        </p:blipFill>
        <p:spPr>
          <a:xfrm>
            <a:off x="10441246" y="4367137"/>
            <a:ext cx="668458" cy="260542"/>
          </a:xfrm>
          <a:prstGeom prst="rect">
            <a:avLst/>
          </a:prstGeom>
        </p:spPr>
      </p:pic>
      <p:pic>
        <p:nvPicPr>
          <p:cNvPr id="13" name="Picture 12" descr="mercedes benz logo">
            <a:extLst>
              <a:ext uri="{FF2B5EF4-FFF2-40B4-BE49-F238E27FC236}">
                <a16:creationId xmlns:a16="http://schemas.microsoft.com/office/drawing/2014/main" id="{C60EDE22-2959-FBDD-14DE-1010AAE54A97}"/>
              </a:ext>
            </a:extLst>
          </p:cNvPr>
          <p:cNvPicPr>
            <a:picLocks noChangeAspect="1"/>
          </p:cNvPicPr>
          <p:nvPr/>
        </p:nvPicPr>
        <p:blipFill>
          <a:blip r:embed="rId15"/>
          <a:stretch>
            <a:fillRect/>
          </a:stretch>
        </p:blipFill>
        <p:spPr>
          <a:xfrm>
            <a:off x="5075172" y="5315950"/>
            <a:ext cx="1210693" cy="298300"/>
          </a:xfrm>
          <a:prstGeom prst="rect">
            <a:avLst/>
          </a:prstGeom>
        </p:spPr>
      </p:pic>
      <p:pic>
        <p:nvPicPr>
          <p:cNvPr id="14" name="Picture 22" descr="schaffler logo">
            <a:extLst>
              <a:ext uri="{FF2B5EF4-FFF2-40B4-BE49-F238E27FC236}">
                <a16:creationId xmlns:a16="http://schemas.microsoft.com/office/drawing/2014/main" id="{C5AD6F0B-E473-F1EA-0655-DDA84EDEF7D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63301" y="5413792"/>
            <a:ext cx="1220533" cy="1314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mazon logo">
            <a:extLst>
              <a:ext uri="{FF2B5EF4-FFF2-40B4-BE49-F238E27FC236}">
                <a16:creationId xmlns:a16="http://schemas.microsoft.com/office/drawing/2014/main" id="{3F6F5007-BC3F-D11A-666A-C33916A17F0A}"/>
              </a:ext>
            </a:extLst>
          </p:cNvPr>
          <p:cNvPicPr>
            <a:picLocks noChangeAspect="1"/>
          </p:cNvPicPr>
          <p:nvPr/>
        </p:nvPicPr>
        <p:blipFill>
          <a:blip r:embed="rId17"/>
          <a:stretch>
            <a:fillRect/>
          </a:stretch>
        </p:blipFill>
        <p:spPr>
          <a:xfrm>
            <a:off x="8578073" y="5368779"/>
            <a:ext cx="1009956" cy="297524"/>
          </a:xfrm>
          <a:prstGeom prst="rect">
            <a:avLst/>
          </a:prstGeom>
        </p:spPr>
      </p:pic>
      <p:pic>
        <p:nvPicPr>
          <p:cNvPr id="19" name="Picture 18" descr="nestle logo ">
            <a:extLst>
              <a:ext uri="{FF2B5EF4-FFF2-40B4-BE49-F238E27FC236}">
                <a16:creationId xmlns:a16="http://schemas.microsoft.com/office/drawing/2014/main" id="{B470C5A1-3AE5-A2C1-D6C7-9F0124E346B1}"/>
              </a:ext>
            </a:extLst>
          </p:cNvPr>
          <p:cNvPicPr>
            <a:picLocks noChangeAspect="1"/>
          </p:cNvPicPr>
          <p:nvPr/>
        </p:nvPicPr>
        <p:blipFill>
          <a:blip r:embed="rId18"/>
          <a:stretch>
            <a:fillRect/>
          </a:stretch>
        </p:blipFill>
        <p:spPr>
          <a:xfrm>
            <a:off x="10527768" y="5208515"/>
            <a:ext cx="488337" cy="492201"/>
          </a:xfrm>
          <a:prstGeom prst="rect">
            <a:avLst/>
          </a:prstGeom>
        </p:spPr>
      </p:pic>
      <p:pic>
        <p:nvPicPr>
          <p:cNvPr id="53" name="Picture 52" descr="apprenticeship usa logo">
            <a:extLst>
              <a:ext uri="{FF2B5EF4-FFF2-40B4-BE49-F238E27FC236}">
                <a16:creationId xmlns:a16="http://schemas.microsoft.com/office/drawing/2014/main" id="{BA6770C4-522F-35DE-3D42-915116C45A58}"/>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339226" y="6058861"/>
            <a:ext cx="1865599" cy="258812"/>
          </a:xfrm>
          <a:prstGeom prst="rect">
            <a:avLst/>
          </a:prstGeom>
        </p:spPr>
      </p:pic>
      <p:sp>
        <p:nvSpPr>
          <p:cNvPr id="52" name="Slide Number Placeholder 5">
            <a:extLst>
              <a:ext uri="{FF2B5EF4-FFF2-40B4-BE49-F238E27FC236}">
                <a16:creationId xmlns:a16="http://schemas.microsoft.com/office/drawing/2014/main" id="{A2787ECE-EED8-E3ED-3FC8-92FB20826DC2}"/>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085047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AB714-5581-777C-B2A9-2C5808966FC6}"/>
              </a:ext>
            </a:extLst>
          </p:cNvPr>
          <p:cNvSpPr>
            <a:spLocks noGrp="1"/>
          </p:cNvSpPr>
          <p:nvPr>
            <p:ph type="title"/>
          </p:nvPr>
        </p:nvSpPr>
        <p:spPr/>
        <p:txBody>
          <a:bodyPr/>
          <a:lstStyle/>
          <a:p>
            <a:r>
              <a:rPr lang="en-US" dirty="0"/>
              <a:t>Program Registration</a:t>
            </a:r>
          </a:p>
        </p:txBody>
      </p:sp>
      <p:sp>
        <p:nvSpPr>
          <p:cNvPr id="2" name="Content Placeholder 1">
            <a:extLst>
              <a:ext uri="{FF2B5EF4-FFF2-40B4-BE49-F238E27FC236}">
                <a16:creationId xmlns:a16="http://schemas.microsoft.com/office/drawing/2014/main" id="{CDD00641-34A6-0CE2-9B49-3BA613474DBD}"/>
              </a:ext>
            </a:extLst>
          </p:cNvPr>
          <p:cNvSpPr>
            <a:spLocks noGrp="1"/>
          </p:cNvSpPr>
          <p:nvPr>
            <p:ph sz="half" idx="1"/>
          </p:nvPr>
        </p:nvSpPr>
        <p:spPr>
          <a:xfrm>
            <a:off x="824863" y="1916112"/>
            <a:ext cx="5908964" cy="3822440"/>
          </a:xfrm>
        </p:spPr>
        <p:txBody>
          <a:bodyPr vert="horz" lIns="91440" tIns="45720" rIns="91440" bIns="45720" rtlCol="0" anchor="t">
            <a:normAutofit fontScale="92500" lnSpcReduction="20000"/>
          </a:bodyPr>
          <a:lstStyle/>
          <a:p>
            <a:pPr lvl="0">
              <a:lnSpc>
                <a:spcPct val="134000"/>
              </a:lnSpc>
              <a:spcBef>
                <a:spcPts val="600"/>
              </a:spcBef>
              <a:spcAft>
                <a:spcPts val="600"/>
              </a:spcAft>
            </a:pPr>
            <a:r>
              <a:rPr lang="en-US" sz="3200" dirty="0">
                <a:solidFill>
                  <a:schemeClr val="tx1"/>
                </a:solidFill>
                <a:latin typeface="Montserrat Medium"/>
              </a:rPr>
              <a:t>State-registered programs (SAA states)</a:t>
            </a:r>
          </a:p>
          <a:p>
            <a:pPr lvl="0">
              <a:lnSpc>
                <a:spcPct val="134000"/>
              </a:lnSpc>
              <a:spcBef>
                <a:spcPts val="600"/>
              </a:spcBef>
              <a:spcAft>
                <a:spcPts val="600"/>
              </a:spcAft>
            </a:pPr>
            <a:r>
              <a:rPr lang="en-US" sz="3200" dirty="0">
                <a:solidFill>
                  <a:schemeClr val="tx1"/>
                </a:solidFill>
                <a:latin typeface="Montserrat Medium"/>
              </a:rPr>
              <a:t>Federally-registered programs</a:t>
            </a:r>
          </a:p>
          <a:p>
            <a:pPr lvl="0">
              <a:lnSpc>
                <a:spcPct val="134000"/>
              </a:lnSpc>
              <a:spcBef>
                <a:spcPts val="600"/>
              </a:spcBef>
              <a:spcAft>
                <a:spcPts val="600"/>
              </a:spcAft>
            </a:pPr>
            <a:r>
              <a:rPr lang="en-US" sz="3200" dirty="0">
                <a:solidFill>
                  <a:schemeClr val="tx1"/>
                </a:solidFill>
                <a:latin typeface="Montserrat Medium"/>
              </a:rPr>
              <a:t>National programs: multi-state, national programs</a:t>
            </a:r>
          </a:p>
          <a:p>
            <a:pPr>
              <a:lnSpc>
                <a:spcPct val="134000"/>
              </a:lnSpc>
              <a:spcBef>
                <a:spcPts val="600"/>
              </a:spcBef>
              <a:spcAft>
                <a:spcPts val="600"/>
              </a:spcAft>
            </a:pPr>
            <a:endParaRPr lang="en-US" sz="2400" dirty="0"/>
          </a:p>
        </p:txBody>
      </p:sp>
      <p:sp>
        <p:nvSpPr>
          <p:cNvPr id="5" name="Oval 4">
            <a:extLst>
              <a:ext uri="{FF2B5EF4-FFF2-40B4-BE49-F238E27FC236}">
                <a16:creationId xmlns:a16="http://schemas.microsoft.com/office/drawing/2014/main" id="{FF92DE88-10E7-A770-0DF0-C72D0C085160}"/>
              </a:ext>
              <a:ext uri="{C183D7F6-B498-43B3-948B-1728B52AA6E4}">
                <adec:decorative xmlns:adec="http://schemas.microsoft.com/office/drawing/2017/decorative" val="1"/>
              </a:ext>
            </a:extLst>
          </p:cNvPr>
          <p:cNvSpPr/>
          <p:nvPr/>
        </p:nvSpPr>
        <p:spPr>
          <a:xfrm>
            <a:off x="7421671" y="1778696"/>
            <a:ext cx="3820438" cy="3959856"/>
          </a:xfrm>
          <a:prstGeom prst="ellipse">
            <a:avLst/>
          </a:prstGeom>
          <a:solidFill>
            <a:schemeClr val="accent4">
              <a:lumMod val="20000"/>
              <a:lumOff val="80000"/>
            </a:schemeClr>
          </a:solidFill>
          <a:ln w="76200">
            <a:solidFill>
              <a:srgbClr val="1B0B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United States Department of Labor seal">
            <a:extLst>
              <a:ext uri="{FF2B5EF4-FFF2-40B4-BE49-F238E27FC236}">
                <a16:creationId xmlns:a16="http://schemas.microsoft.com/office/drawing/2014/main" id="{FC0F97DC-0B17-ED89-1FAE-61FB529D9858}"/>
              </a:ext>
            </a:extLst>
          </p:cNvPr>
          <p:cNvPicPr>
            <a:picLocks noChangeAspect="1"/>
          </p:cNvPicPr>
          <p:nvPr/>
        </p:nvPicPr>
        <p:blipFill>
          <a:blip r:embed="rId2"/>
          <a:stretch>
            <a:fillRect/>
          </a:stretch>
        </p:blipFill>
        <p:spPr>
          <a:xfrm>
            <a:off x="8776855" y="1985094"/>
            <a:ext cx="1096839" cy="10853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 Placeholder 7">
            <a:extLst>
              <a:ext uri="{FF2B5EF4-FFF2-40B4-BE49-F238E27FC236}">
                <a16:creationId xmlns:a16="http://schemas.microsoft.com/office/drawing/2014/main" id="{8646119E-B736-621F-0873-A1428EA7CA75}"/>
              </a:ext>
            </a:extLst>
          </p:cNvPr>
          <p:cNvSpPr>
            <a:spLocks noGrp="1"/>
          </p:cNvSpPr>
          <p:nvPr>
            <p:ph sz="half" idx="2"/>
          </p:nvPr>
        </p:nvSpPr>
        <p:spPr>
          <a:xfrm>
            <a:off x="7645099" y="3131654"/>
            <a:ext cx="3373582" cy="1457902"/>
          </a:xfrm>
        </p:spPr>
        <p:txBody>
          <a:bodyPr>
            <a:normAutofit fontScale="92500" lnSpcReduction="20000"/>
          </a:bodyPr>
          <a:lstStyle/>
          <a:p>
            <a:pPr marL="0" indent="0" algn="ctr">
              <a:lnSpc>
                <a:spcPct val="134000"/>
              </a:lnSpc>
              <a:spcBef>
                <a:spcPts val="600"/>
              </a:spcBef>
              <a:spcAft>
                <a:spcPts val="600"/>
              </a:spcAft>
              <a:buNone/>
            </a:pPr>
            <a:r>
              <a:rPr lang="en-US" sz="2000" dirty="0">
                <a:latin typeface="Montserrat" panose="00000500000000000000" pitchFamily="2" charset="0"/>
              </a:rPr>
              <a:t>National Program Standards must receive reciprocal approval in all states</a:t>
            </a:r>
          </a:p>
        </p:txBody>
      </p:sp>
      <p:pic>
        <p:nvPicPr>
          <p:cNvPr id="7" name="Graphic 6">
            <a:extLst>
              <a:ext uri="{FF2B5EF4-FFF2-40B4-BE49-F238E27FC236}">
                <a16:creationId xmlns:a16="http://schemas.microsoft.com/office/drawing/2014/main" id="{3F4C5373-DEE2-3892-0519-3BFEE248DEB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9701" y="4461042"/>
            <a:ext cx="914400" cy="914400"/>
          </a:xfrm>
          <a:prstGeom prst="rect">
            <a:avLst/>
          </a:prstGeom>
        </p:spPr>
      </p:pic>
      <p:pic>
        <p:nvPicPr>
          <p:cNvPr id="9" name="Graphic 8">
            <a:extLst>
              <a:ext uri="{FF2B5EF4-FFF2-40B4-BE49-F238E27FC236}">
                <a16:creationId xmlns:a16="http://schemas.microsoft.com/office/drawing/2014/main" id="{3FE01A7B-52E2-F9E5-7B65-F3F9F4474BC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5912" y="4462554"/>
            <a:ext cx="914400" cy="914400"/>
          </a:xfrm>
          <a:prstGeom prst="rect">
            <a:avLst/>
          </a:prstGeom>
        </p:spPr>
      </p:pic>
      <p:pic>
        <p:nvPicPr>
          <p:cNvPr id="10" name="Graphic 9">
            <a:extLst>
              <a:ext uri="{FF2B5EF4-FFF2-40B4-BE49-F238E27FC236}">
                <a16:creationId xmlns:a16="http://schemas.microsoft.com/office/drawing/2014/main" id="{3B7429A9-D7F8-1735-89E7-9A7E3238031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2123" y="4461042"/>
            <a:ext cx="914400" cy="914400"/>
          </a:xfrm>
          <a:prstGeom prst="rect">
            <a:avLst/>
          </a:prstGeom>
        </p:spPr>
      </p:pic>
      <p:sp>
        <p:nvSpPr>
          <p:cNvPr id="4" name="Slide Number Placeholder 5">
            <a:extLst>
              <a:ext uri="{FF2B5EF4-FFF2-40B4-BE49-F238E27FC236}">
                <a16:creationId xmlns:a16="http://schemas.microsoft.com/office/drawing/2014/main" id="{64A2D60D-B2B6-BBBD-BB80-F3829B1E6260}"/>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23509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p:nvPr>
        </p:nvSpPr>
        <p:spPr/>
        <p:txBody>
          <a:bodyPr/>
          <a:lstStyle/>
          <a:p>
            <a:r>
              <a:rPr lang="en-US" dirty="0">
                <a:latin typeface="Montserrat"/>
              </a:rPr>
              <a:t>RA as a Critical Business Service</a:t>
            </a:r>
          </a:p>
        </p:txBody>
      </p:sp>
      <p:sp>
        <p:nvSpPr>
          <p:cNvPr id="5" name="Content Placeholder 4">
            <a:extLst>
              <a:ext uri="{FF2B5EF4-FFF2-40B4-BE49-F238E27FC236}">
                <a16:creationId xmlns:a16="http://schemas.microsoft.com/office/drawing/2014/main" id="{CE0AE7A6-9EBF-F4D3-871D-C545D170C465}"/>
              </a:ext>
            </a:extLst>
          </p:cNvPr>
          <p:cNvSpPr>
            <a:spLocks noGrp="1"/>
          </p:cNvSpPr>
          <p:nvPr>
            <p:ph idx="1"/>
          </p:nvPr>
        </p:nvSpPr>
        <p:spPr>
          <a:xfrm>
            <a:off x="658368" y="2264916"/>
            <a:ext cx="2799941" cy="2645287"/>
          </a:xfrm>
          <a:ln w="76200">
            <a:noFill/>
          </a:ln>
        </p:spPr>
        <p:txBody>
          <a:bodyPr vert="horz" lIns="91440" tIns="45720" rIns="91440" bIns="45720" rtlCol="0" anchor="t">
            <a:noAutofit/>
          </a:bodyPr>
          <a:lstStyle/>
          <a:p>
            <a:pPr marL="0" indent="0" algn="ctr">
              <a:lnSpc>
                <a:spcPct val="124000"/>
              </a:lnSpc>
              <a:spcBef>
                <a:spcPts val="600"/>
              </a:spcBef>
              <a:spcAft>
                <a:spcPts val="600"/>
              </a:spcAft>
              <a:buNone/>
            </a:pPr>
            <a:r>
              <a:rPr lang="en-US" sz="1800" i="1" baseline="0" dirty="0">
                <a:solidFill>
                  <a:schemeClr val="tx1"/>
                </a:solidFill>
                <a:latin typeface="Montserrat Medium"/>
              </a:rPr>
              <a:t>Apprenticeship is </a:t>
            </a:r>
            <a:r>
              <a:rPr lang="en-US" sz="1800" i="1" dirty="0">
                <a:solidFill>
                  <a:schemeClr val="tx1"/>
                </a:solidFill>
                <a:latin typeface="Montserrat Medium"/>
              </a:rPr>
              <a:t>an invaluable tool for the business community.  </a:t>
            </a:r>
          </a:p>
          <a:p>
            <a:pPr marL="0" indent="0" algn="ctr">
              <a:lnSpc>
                <a:spcPct val="124000"/>
              </a:lnSpc>
              <a:spcBef>
                <a:spcPts val="600"/>
              </a:spcBef>
              <a:spcAft>
                <a:spcPts val="600"/>
              </a:spcAft>
              <a:buNone/>
            </a:pPr>
            <a:r>
              <a:rPr lang="en-US" sz="1800" i="1" dirty="0">
                <a:solidFill>
                  <a:schemeClr val="tx1"/>
                </a:solidFill>
                <a:latin typeface="Montserrat Medium"/>
              </a:rPr>
              <a:t>How does your local workforce/one-stop system get the word out?</a:t>
            </a:r>
            <a:endParaRPr lang="en-US" sz="1800" i="1" baseline="0" dirty="0">
              <a:solidFill>
                <a:schemeClr val="tx1"/>
              </a:solidFill>
              <a:latin typeface="Montserrat Medium"/>
            </a:endParaRPr>
          </a:p>
        </p:txBody>
      </p:sp>
      <p:sp>
        <p:nvSpPr>
          <p:cNvPr id="7" name="Text Placeholder 6">
            <a:extLst>
              <a:ext uri="{FF2B5EF4-FFF2-40B4-BE49-F238E27FC236}">
                <a16:creationId xmlns:a16="http://schemas.microsoft.com/office/drawing/2014/main" id="{082A6CE8-CA91-425C-3EF9-D4674B54DFDF}"/>
              </a:ext>
            </a:extLst>
          </p:cNvPr>
          <p:cNvSpPr>
            <a:spLocks noGrp="1"/>
          </p:cNvSpPr>
          <p:nvPr>
            <p:ph type="body" sz="quarter" idx="14"/>
          </p:nvPr>
        </p:nvSpPr>
        <p:spPr>
          <a:xfrm>
            <a:off x="3888332" y="1836038"/>
            <a:ext cx="7825155" cy="4546322"/>
          </a:xfrm>
        </p:spPr>
        <p:txBody>
          <a:bodyPr vert="horz" lIns="91440" tIns="45720" rIns="91440" bIns="45720" rtlCol="0" anchor="t">
            <a:normAutofit/>
          </a:bodyPr>
          <a:lstStyle/>
          <a:p>
            <a:pPr>
              <a:lnSpc>
                <a:spcPct val="114000"/>
              </a:lnSpc>
              <a:spcBef>
                <a:spcPts val="600"/>
              </a:spcBef>
              <a:spcAft>
                <a:spcPts val="600"/>
              </a:spcAft>
            </a:pPr>
            <a:r>
              <a:rPr lang="en-US" dirty="0">
                <a:solidFill>
                  <a:schemeClr val="tx1"/>
                </a:solidFill>
                <a:latin typeface="Montserrat Medium"/>
              </a:rPr>
              <a:t>Business Services are conducted differently across our State and local workforce areas.</a:t>
            </a:r>
            <a:endParaRPr lang="en-US" dirty="0">
              <a:solidFill>
                <a:schemeClr val="tx1"/>
              </a:solidFill>
            </a:endParaRPr>
          </a:p>
          <a:p>
            <a:pPr>
              <a:lnSpc>
                <a:spcPct val="114000"/>
              </a:lnSpc>
              <a:spcBef>
                <a:spcPts val="600"/>
              </a:spcBef>
              <a:spcAft>
                <a:spcPts val="600"/>
              </a:spcAft>
            </a:pPr>
            <a:r>
              <a:rPr lang="en-US" dirty="0">
                <a:solidFill>
                  <a:schemeClr val="tx1"/>
                </a:solidFill>
                <a:latin typeface="Montserrat Medium"/>
              </a:rPr>
              <a:t>How does your local workforce board conduct business services?</a:t>
            </a:r>
            <a:endParaRPr lang="en-US" dirty="0">
              <a:solidFill>
                <a:schemeClr val="tx1"/>
              </a:solidFill>
            </a:endParaRPr>
          </a:p>
          <a:p>
            <a:pPr>
              <a:lnSpc>
                <a:spcPct val="114000"/>
              </a:lnSpc>
              <a:spcBef>
                <a:spcPts val="600"/>
              </a:spcBef>
              <a:spcAft>
                <a:spcPts val="600"/>
              </a:spcAft>
            </a:pPr>
            <a:r>
              <a:rPr lang="en-US" dirty="0">
                <a:solidFill>
                  <a:schemeClr val="tx1"/>
                </a:solidFill>
                <a:latin typeface="Montserrat Medium"/>
              </a:rPr>
              <a:t>No matter how you do it, the "earn and learn" RA model will benefit businesses in several ways....</a:t>
            </a:r>
            <a:endParaRPr lang="en-US" dirty="0">
              <a:solidFill>
                <a:schemeClr val="tx1"/>
              </a:solidFill>
            </a:endParaRPr>
          </a:p>
        </p:txBody>
      </p:sp>
      <p:sp>
        <p:nvSpPr>
          <p:cNvPr id="9" name="Slide Number Placeholder 5">
            <a:extLst>
              <a:ext uri="{FF2B5EF4-FFF2-40B4-BE49-F238E27FC236}">
                <a16:creationId xmlns:a16="http://schemas.microsoft.com/office/drawing/2014/main" id="{73EA6BB8-E79A-7075-7A34-7E761ACD9A32}"/>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
        <p:nvSpPr>
          <p:cNvPr id="2" name="Rectangle 1">
            <a:extLst>
              <a:ext uri="{FF2B5EF4-FFF2-40B4-BE49-F238E27FC236}">
                <a16:creationId xmlns:a16="http://schemas.microsoft.com/office/drawing/2014/main" id="{6B60D9C9-D225-CEFC-CB82-AF608D448313}"/>
              </a:ext>
              <a:ext uri="{C183D7F6-B498-43B3-948B-1728B52AA6E4}">
                <adec:decorative xmlns:adec="http://schemas.microsoft.com/office/drawing/2017/decorative" val="1"/>
              </a:ext>
            </a:extLst>
          </p:cNvPr>
          <p:cNvSpPr/>
          <p:nvPr/>
        </p:nvSpPr>
        <p:spPr>
          <a:xfrm>
            <a:off x="658368" y="2171700"/>
            <a:ext cx="2799941" cy="2728978"/>
          </a:xfrm>
          <a:prstGeom prst="rect">
            <a:avLst/>
          </a:prstGeom>
          <a:noFill/>
          <a:ln w="38100">
            <a:solidFill>
              <a:srgbClr val="009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157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EB99-0AAA-4319-A707-7D603E97CF6D}"/>
              </a:ext>
            </a:extLst>
          </p:cNvPr>
          <p:cNvSpPr>
            <a:spLocks noGrp="1"/>
          </p:cNvSpPr>
          <p:nvPr>
            <p:ph type="title"/>
          </p:nvPr>
        </p:nvSpPr>
        <p:spPr>
          <a:xfrm>
            <a:off x="838197" y="560739"/>
            <a:ext cx="10515600" cy="1325563"/>
          </a:xfrm>
        </p:spPr>
        <p:txBody>
          <a:bodyPr>
            <a:noAutofit/>
          </a:bodyPr>
          <a:lstStyle/>
          <a:p>
            <a:pPr defTabSz="914400"/>
            <a:r>
              <a:rPr lang="en-US" dirty="0">
                <a:latin typeface="Montserrat" panose="02000505000000020004" pitchFamily="2" charset="77"/>
              </a:rPr>
              <a:t>Benefits of Apprenticeship – Business Case</a:t>
            </a:r>
          </a:p>
        </p:txBody>
      </p:sp>
      <p:sp>
        <p:nvSpPr>
          <p:cNvPr id="11" name="TextBox 10" descr="Skilled Workforce&#10;Recruit and develop a diverse and highly-skilled workforce&#10;">
            <a:extLst>
              <a:ext uri="{FF2B5EF4-FFF2-40B4-BE49-F238E27FC236}">
                <a16:creationId xmlns:a16="http://schemas.microsoft.com/office/drawing/2014/main" id="{31CBC182-9BF4-4AD5-B564-868EE5D322F9}"/>
              </a:ext>
              <a:ext uri="{C183D7F6-B498-43B3-948B-1728B52AA6E4}">
                <adec:decorative xmlns:adec="http://schemas.microsoft.com/office/drawing/2017/decorative" val="0"/>
              </a:ext>
            </a:extLst>
          </p:cNvPr>
          <p:cNvSpPr txBox="1"/>
          <p:nvPr/>
        </p:nvSpPr>
        <p:spPr>
          <a:xfrm>
            <a:off x="743542" y="2388516"/>
            <a:ext cx="2823562" cy="1365413"/>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rPr>
              <a:t>Skilled Workforce</a:t>
            </a:r>
          </a:p>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Recruit and develop a diverse and highly-skilled workforce</a:t>
            </a:r>
            <a:endPar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endParaRPr>
          </a:p>
        </p:txBody>
      </p:sp>
      <p:sp>
        <p:nvSpPr>
          <p:cNvPr id="14" name="TextBox 13" descr="Improved Productivity&#10;Improve profitability and positive impact to your bottom line&#10;">
            <a:extLst>
              <a:ext uri="{FF2B5EF4-FFF2-40B4-BE49-F238E27FC236}">
                <a16:creationId xmlns:a16="http://schemas.microsoft.com/office/drawing/2014/main" id="{B7C7DF5E-8372-497A-87BF-45924DDE42C3}"/>
              </a:ext>
            </a:extLst>
          </p:cNvPr>
          <p:cNvSpPr txBox="1"/>
          <p:nvPr/>
        </p:nvSpPr>
        <p:spPr>
          <a:xfrm>
            <a:off x="4479208" y="2378149"/>
            <a:ext cx="3177736" cy="1365413"/>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rPr>
              <a:t>Improved Productivity</a:t>
            </a:r>
          </a:p>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Improve profitability and positive impact to your bottom line</a:t>
            </a:r>
          </a:p>
        </p:txBody>
      </p:sp>
      <p:sp>
        <p:nvSpPr>
          <p:cNvPr id="15" name="TextBox 14" descr="Reduced Turnover&#10;Minimize cost with reduced turnover and liability&#10;">
            <a:extLst>
              <a:ext uri="{FF2B5EF4-FFF2-40B4-BE49-F238E27FC236}">
                <a16:creationId xmlns:a16="http://schemas.microsoft.com/office/drawing/2014/main" id="{205598FE-A12C-4697-BAFB-89066D3DA558}"/>
              </a:ext>
            </a:extLst>
          </p:cNvPr>
          <p:cNvSpPr txBox="1"/>
          <p:nvPr/>
        </p:nvSpPr>
        <p:spPr>
          <a:xfrm>
            <a:off x="8511974" y="2388515"/>
            <a:ext cx="2890239" cy="1365413"/>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rPr>
              <a:t>Reduced Turnover</a:t>
            </a:r>
          </a:p>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Minimize cost with reduced turnover and liability</a:t>
            </a:r>
          </a:p>
        </p:txBody>
      </p:sp>
      <p:sp>
        <p:nvSpPr>
          <p:cNvPr id="16" name="TextBox 15" descr="Customizable Training&#10;Create flexible training options that ensure workers develop the right skills&#10;">
            <a:extLst>
              <a:ext uri="{FF2B5EF4-FFF2-40B4-BE49-F238E27FC236}">
                <a16:creationId xmlns:a16="http://schemas.microsoft.com/office/drawing/2014/main" id="{7549E02A-3CD0-4AA4-A37E-E78F0C65F7BE}"/>
              </a:ext>
            </a:extLst>
          </p:cNvPr>
          <p:cNvSpPr txBox="1"/>
          <p:nvPr/>
        </p:nvSpPr>
        <p:spPr>
          <a:xfrm>
            <a:off x="469197" y="4534203"/>
            <a:ext cx="3417087" cy="1365413"/>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rPr>
              <a:t>Customizable Training</a:t>
            </a:r>
          </a:p>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Create flexible training options that ensure workers develop the right skills</a:t>
            </a:r>
          </a:p>
        </p:txBody>
      </p:sp>
      <p:sp>
        <p:nvSpPr>
          <p:cNvPr id="17" name="TextBox 16" descr="Retain Workers&#10;94% of apprentices continue employment after completing an apprenticeship&#10;">
            <a:extLst>
              <a:ext uri="{FF2B5EF4-FFF2-40B4-BE49-F238E27FC236}">
                <a16:creationId xmlns:a16="http://schemas.microsoft.com/office/drawing/2014/main" id="{9657FC24-FCEA-457A-97BA-FA086F5E7A88}"/>
              </a:ext>
            </a:extLst>
          </p:cNvPr>
          <p:cNvSpPr txBox="1"/>
          <p:nvPr/>
        </p:nvSpPr>
        <p:spPr>
          <a:xfrm>
            <a:off x="4365341" y="4572260"/>
            <a:ext cx="3564081" cy="1365413"/>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rPr>
              <a:t>Retain Workers</a:t>
            </a:r>
            <a:endPar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endParaRPr>
          </a:p>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94% of apprentices continue employment after completing an apprenticeship</a:t>
            </a:r>
          </a:p>
        </p:txBody>
      </p:sp>
      <p:sp>
        <p:nvSpPr>
          <p:cNvPr id="18" name="TextBox 17" descr="Diversity&#10;Foster a diverse and inclusive culture&#10;">
            <a:extLst>
              <a:ext uri="{FF2B5EF4-FFF2-40B4-BE49-F238E27FC236}">
                <a16:creationId xmlns:a16="http://schemas.microsoft.com/office/drawing/2014/main" id="{B332DBC9-5E87-47EF-B7C2-686C984B1366}"/>
              </a:ext>
            </a:extLst>
          </p:cNvPr>
          <p:cNvSpPr txBox="1"/>
          <p:nvPr/>
        </p:nvSpPr>
        <p:spPr>
          <a:xfrm>
            <a:off x="8744022" y="4602844"/>
            <a:ext cx="2589097" cy="1084695"/>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rPr>
              <a:t>Diversity</a:t>
            </a:r>
          </a:p>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Foster a diverse and inclusive culture</a:t>
            </a:r>
          </a:p>
        </p:txBody>
      </p:sp>
      <p:pic>
        <p:nvPicPr>
          <p:cNvPr id="5" name="Picture 5">
            <a:extLst>
              <a:ext uri="{FF2B5EF4-FFF2-40B4-BE49-F238E27FC236}">
                <a16:creationId xmlns:a16="http://schemas.microsoft.com/office/drawing/2014/main" id="{E858DF9B-D9E3-492E-BDFF-4EE8BCC3A8B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0204" y="1802007"/>
            <a:ext cx="527513" cy="527513"/>
          </a:xfrm>
          <a:prstGeom prst="rect">
            <a:avLst/>
          </a:prstGeom>
        </p:spPr>
      </p:pic>
      <p:pic>
        <p:nvPicPr>
          <p:cNvPr id="6" name="Picture 6">
            <a:extLst>
              <a:ext uri="{FF2B5EF4-FFF2-40B4-BE49-F238E27FC236}">
                <a16:creationId xmlns:a16="http://schemas.microsoft.com/office/drawing/2014/main" id="{ADA9E0C1-637F-4CBD-906A-EF02A386FF7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0496" y="1743731"/>
            <a:ext cx="527513" cy="527513"/>
          </a:xfrm>
          <a:prstGeom prst="rect">
            <a:avLst/>
          </a:prstGeom>
        </p:spPr>
      </p:pic>
      <p:pic>
        <p:nvPicPr>
          <p:cNvPr id="8" name="Picture 8">
            <a:extLst>
              <a:ext uri="{FF2B5EF4-FFF2-40B4-BE49-F238E27FC236}">
                <a16:creationId xmlns:a16="http://schemas.microsoft.com/office/drawing/2014/main" id="{464BD31F-606D-44E7-9500-FF7585D6815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64577" y="3845769"/>
            <a:ext cx="593992" cy="593992"/>
          </a:xfrm>
          <a:prstGeom prst="rect">
            <a:avLst/>
          </a:prstGeom>
        </p:spPr>
      </p:pic>
      <p:pic>
        <p:nvPicPr>
          <p:cNvPr id="9" name="Picture 9">
            <a:extLst>
              <a:ext uri="{FF2B5EF4-FFF2-40B4-BE49-F238E27FC236}">
                <a16:creationId xmlns:a16="http://schemas.microsoft.com/office/drawing/2014/main" id="{258A5330-CA56-4F3E-A396-45E5F3573D8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04057" y="3845769"/>
            <a:ext cx="593992" cy="593992"/>
          </a:xfrm>
          <a:prstGeom prst="rect">
            <a:avLst/>
          </a:prstGeom>
        </p:spPr>
      </p:pic>
      <p:pic>
        <p:nvPicPr>
          <p:cNvPr id="10" name="Picture 10">
            <a:extLst>
              <a:ext uri="{FF2B5EF4-FFF2-40B4-BE49-F238E27FC236}">
                <a16:creationId xmlns:a16="http://schemas.microsoft.com/office/drawing/2014/main" id="{FAEFB11A-42FD-4B5A-B8E8-4B200394A4BD}"/>
              </a:ext>
              <a:ext uri="{C183D7F6-B498-43B3-948B-1728B52AA6E4}">
                <adec:decorative xmlns:adec="http://schemas.microsoft.com/office/drawing/2017/decorative" val="1"/>
              </a:ext>
            </a:extLst>
          </p:cNvPr>
          <p:cNvPicPr>
            <a:picLocks noChangeAspect="1"/>
          </p:cNvPicPr>
          <p:nvPr/>
        </p:nvPicPr>
        <p:blipFill>
          <a:blip r:embed="rId12">
            <a:duotone>
              <a:schemeClr val="accent1">
                <a:shade val="45000"/>
                <a:satMod val="135000"/>
              </a:schemeClr>
              <a:prstClr val="white"/>
            </a:duotone>
          </a:blip>
          <a:stretch>
            <a:fillRect/>
          </a:stretch>
        </p:blipFill>
        <p:spPr>
          <a:xfrm>
            <a:off x="9735600" y="3988927"/>
            <a:ext cx="488971" cy="509240"/>
          </a:xfrm>
          <a:prstGeom prst="rect">
            <a:avLst/>
          </a:prstGeom>
          <a:solidFill>
            <a:srgbClr val="FAAB1C"/>
          </a:solidFill>
          <a:ln>
            <a:noFill/>
          </a:ln>
        </p:spPr>
      </p:pic>
      <p:pic>
        <p:nvPicPr>
          <p:cNvPr id="3" name="Graphic 6">
            <a:extLst>
              <a:ext uri="{FF2B5EF4-FFF2-40B4-BE49-F238E27FC236}">
                <a16:creationId xmlns:a16="http://schemas.microsoft.com/office/drawing/2014/main" id="{9A45EB0B-2C4D-428A-996B-57638BA389A5}"/>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10983" y="1802007"/>
            <a:ext cx="527513" cy="527513"/>
          </a:xfrm>
          <a:prstGeom prst="rect">
            <a:avLst/>
          </a:prstGeom>
        </p:spPr>
      </p:pic>
      <p:sp>
        <p:nvSpPr>
          <p:cNvPr id="12" name="Slide Number Placeholder 5">
            <a:extLst>
              <a:ext uri="{FF2B5EF4-FFF2-40B4-BE49-F238E27FC236}">
                <a16:creationId xmlns:a16="http://schemas.microsoft.com/office/drawing/2014/main" id="{2BE3A243-0BB1-58CE-2591-29B29716099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custDataLst>
      <p:tags r:id="rId1"/>
    </p:custDataLst>
    <p:extLst>
      <p:ext uri="{BB962C8B-B14F-4D97-AF65-F5344CB8AC3E}">
        <p14:creationId xmlns:p14="http://schemas.microsoft.com/office/powerpoint/2010/main" val="29203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1409BE-0BD1-5825-1763-7DF3C9E5C2E4}"/>
              </a:ext>
            </a:extLst>
          </p:cNvPr>
          <p:cNvSpPr>
            <a:spLocks noGrp="1"/>
          </p:cNvSpPr>
          <p:nvPr>
            <p:ph idx="1"/>
          </p:nvPr>
        </p:nvSpPr>
        <p:spPr>
          <a:xfrm>
            <a:off x="733425" y="1649781"/>
            <a:ext cx="10153650" cy="4519333"/>
          </a:xfrm>
        </p:spPr>
        <p:txBody>
          <a:bodyPr vert="horz" lIns="91440" tIns="45720" rIns="91440" bIns="45720" rtlCol="0" anchor="t">
            <a:normAutofit lnSpcReduction="10000"/>
          </a:bodyPr>
          <a:lstStyle/>
          <a:p>
            <a:pPr marL="0" indent="0">
              <a:lnSpc>
                <a:spcPct val="114000"/>
              </a:lnSpc>
              <a:spcBef>
                <a:spcPts val="600"/>
              </a:spcBef>
              <a:spcAft>
                <a:spcPts val="600"/>
              </a:spcAft>
              <a:buNone/>
            </a:pPr>
            <a:r>
              <a:rPr lang="en-US" dirty="0">
                <a:solidFill>
                  <a:schemeClr val="tx1"/>
                </a:solidFill>
                <a:latin typeface="Montserrat Medium"/>
              </a:rPr>
              <a:t>WIOA may be used to pay for training apprentices, including:</a:t>
            </a:r>
            <a:endParaRPr lang="en-US" dirty="0">
              <a:solidFill>
                <a:schemeClr val="tx1"/>
              </a:solidFill>
            </a:endParaRPr>
          </a:p>
          <a:p>
            <a:pPr lvl="1">
              <a:lnSpc>
                <a:spcPct val="114000"/>
              </a:lnSpc>
              <a:spcBef>
                <a:spcPts val="600"/>
              </a:spcBef>
              <a:spcAft>
                <a:spcPts val="600"/>
              </a:spcAft>
            </a:pPr>
            <a:r>
              <a:rPr lang="en-US" dirty="0">
                <a:solidFill>
                  <a:schemeClr val="tx1"/>
                </a:solidFill>
                <a:latin typeface="Montserrat Medium"/>
              </a:rPr>
              <a:t>Incumbent Worker Training - pay for training/instruction of current apprentices;</a:t>
            </a:r>
            <a:endParaRPr lang="en-US" dirty="0">
              <a:solidFill>
                <a:schemeClr val="tx1"/>
              </a:solidFill>
            </a:endParaRPr>
          </a:p>
          <a:p>
            <a:pPr lvl="1">
              <a:lnSpc>
                <a:spcPct val="114000"/>
              </a:lnSpc>
              <a:spcBef>
                <a:spcPts val="600"/>
              </a:spcBef>
              <a:spcAft>
                <a:spcPts val="600"/>
              </a:spcAft>
            </a:pPr>
            <a:r>
              <a:rPr lang="en-US" dirty="0">
                <a:solidFill>
                  <a:schemeClr val="tx1"/>
                </a:solidFill>
                <a:latin typeface="Montserrat Medium"/>
              </a:rPr>
              <a:t>Customized Training - for eligible instruction costs; </a:t>
            </a:r>
            <a:endParaRPr lang="en-US" dirty="0">
              <a:solidFill>
                <a:schemeClr val="tx1"/>
              </a:solidFill>
            </a:endParaRPr>
          </a:p>
          <a:p>
            <a:pPr lvl="1">
              <a:lnSpc>
                <a:spcPct val="114000"/>
              </a:lnSpc>
              <a:spcBef>
                <a:spcPts val="600"/>
              </a:spcBef>
              <a:spcAft>
                <a:spcPts val="600"/>
              </a:spcAft>
            </a:pPr>
            <a:r>
              <a:rPr lang="en-US" dirty="0">
                <a:solidFill>
                  <a:schemeClr val="tx1"/>
                </a:solidFill>
                <a:latin typeface="Montserrat Medium"/>
              </a:rPr>
              <a:t>On-the-Job Training (OJT) contracts -  pay for employer’s extraordinary costs of training; and</a:t>
            </a:r>
            <a:endParaRPr lang="en-US" dirty="0">
              <a:solidFill>
                <a:schemeClr val="tx1"/>
              </a:solidFill>
            </a:endParaRPr>
          </a:p>
          <a:p>
            <a:pPr lvl="1">
              <a:lnSpc>
                <a:spcPct val="114000"/>
              </a:lnSpc>
              <a:spcBef>
                <a:spcPts val="600"/>
              </a:spcBef>
              <a:spcAft>
                <a:spcPts val="600"/>
              </a:spcAft>
            </a:pPr>
            <a:r>
              <a:rPr lang="en-US" dirty="0">
                <a:solidFill>
                  <a:schemeClr val="tx1"/>
                </a:solidFill>
                <a:latin typeface="Montserrat Medium"/>
              </a:rPr>
              <a:t>Individual Training Accounts - pay for training/instruction of new apprentices.</a:t>
            </a:r>
            <a:endParaRPr lang="en-US" dirty="0">
              <a:solidFill>
                <a:schemeClr val="tx1"/>
              </a:solidFill>
            </a:endParaRPr>
          </a:p>
        </p:txBody>
      </p:sp>
      <p:sp>
        <p:nvSpPr>
          <p:cNvPr id="3" name="Title 2">
            <a:extLst>
              <a:ext uri="{FF2B5EF4-FFF2-40B4-BE49-F238E27FC236}">
                <a16:creationId xmlns:a16="http://schemas.microsoft.com/office/drawing/2014/main" id="{2B81A026-99B6-82D1-10F0-3FE2CF2170CB}"/>
              </a:ext>
            </a:extLst>
          </p:cNvPr>
          <p:cNvSpPr>
            <a:spLocks noGrp="1"/>
          </p:cNvSpPr>
          <p:nvPr>
            <p:ph type="title"/>
          </p:nvPr>
        </p:nvSpPr>
        <p:spPr/>
        <p:txBody>
          <a:bodyPr/>
          <a:lstStyle/>
          <a:p>
            <a:r>
              <a:rPr lang="en-US" sz="4000" dirty="0">
                <a:latin typeface="Montserrat"/>
              </a:rPr>
              <a:t>WIOA and Registered Apprenticeship</a:t>
            </a:r>
          </a:p>
        </p:txBody>
      </p:sp>
      <p:sp>
        <p:nvSpPr>
          <p:cNvPr id="7" name="Slide Number Placeholder 5">
            <a:extLst>
              <a:ext uri="{FF2B5EF4-FFF2-40B4-BE49-F238E27FC236}">
                <a16:creationId xmlns:a16="http://schemas.microsoft.com/office/drawing/2014/main" id="{5048B8EA-6EAC-40EE-898C-889C9FD31374}"/>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9" name="Picture 8" descr="Jars of coins">
            <a:extLst>
              <a:ext uri="{FF2B5EF4-FFF2-40B4-BE49-F238E27FC236}">
                <a16:creationId xmlns:a16="http://schemas.microsoft.com/office/drawing/2014/main" id="{B0804D08-63DF-3194-9890-46D38BA38624}"/>
              </a:ext>
            </a:extLst>
          </p:cNvPr>
          <p:cNvPicPr>
            <a:picLocks noChangeAspect="1"/>
          </p:cNvPicPr>
          <p:nvPr/>
        </p:nvPicPr>
        <p:blipFill rotWithShape="1">
          <a:blip r:embed="rId2"/>
          <a:srcRect t="11862"/>
          <a:stretch/>
        </p:blipFill>
        <p:spPr>
          <a:xfrm>
            <a:off x="8776855" y="4705349"/>
            <a:ext cx="3042548" cy="1752689"/>
          </a:xfrm>
          <a:prstGeom prst="rect">
            <a:avLst/>
          </a:prstGeom>
          <a:ln>
            <a:noFill/>
          </a:ln>
          <a:effectLst>
            <a:softEdge rad="112500"/>
          </a:effectLst>
        </p:spPr>
      </p:pic>
    </p:spTree>
    <p:extLst>
      <p:ext uri="{BB962C8B-B14F-4D97-AF65-F5344CB8AC3E}">
        <p14:creationId xmlns:p14="http://schemas.microsoft.com/office/powerpoint/2010/main" val="1578107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355922"/>
            <a:ext cx="4751231" cy="1325562"/>
          </a:xfrm>
        </p:spPr>
        <p:txBody>
          <a:bodyPr/>
          <a:lstStyle/>
          <a:p>
            <a:r>
              <a:rPr lang="en-US" dirty="0">
                <a:solidFill>
                  <a:schemeClr val="bg1"/>
                </a:solidFill>
              </a:rPr>
              <a:t>Presenters</a:t>
            </a:r>
          </a:p>
        </p:txBody>
      </p:sp>
      <p:pic>
        <p:nvPicPr>
          <p:cNvPr id="8" name="Picture 7" descr="profile of Haylie Schuster&#10;">
            <a:extLst>
              <a:ext uri="{FF2B5EF4-FFF2-40B4-BE49-F238E27FC236}">
                <a16:creationId xmlns:a16="http://schemas.microsoft.com/office/drawing/2014/main" id="{76195C6C-1592-5303-1A7F-055C1C2B90F2}"/>
              </a:ext>
            </a:extLst>
          </p:cNvPr>
          <p:cNvPicPr>
            <a:picLocks noChangeAspect="1"/>
          </p:cNvPicPr>
          <p:nvPr/>
        </p:nvPicPr>
        <p:blipFill>
          <a:blip r:embed="rId3"/>
          <a:srcRect l="2524" r="2524"/>
          <a:stretch/>
        </p:blipFill>
        <p:spPr>
          <a:xfrm>
            <a:off x="1397576" y="2135622"/>
            <a:ext cx="1752432" cy="1822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pole tekstowe 5" descr="Haylie Schuster&#10;Engagement Manager&#10;Safal Partners&#10;">
            <a:extLst>
              <a:ext uri="{FF2B5EF4-FFF2-40B4-BE49-F238E27FC236}">
                <a16:creationId xmlns:a16="http://schemas.microsoft.com/office/drawing/2014/main" id="{6143EEA9-5D48-31A8-CB3A-56906E699E0F}"/>
              </a:ext>
            </a:extLst>
          </p:cNvPr>
          <p:cNvSpPr txBox="1"/>
          <p:nvPr/>
        </p:nvSpPr>
        <p:spPr>
          <a:xfrm>
            <a:off x="260292" y="4092015"/>
            <a:ext cx="4004259" cy="1241878"/>
          </a:xfrm>
          <a:prstGeom prst="rect">
            <a:avLst/>
          </a:prstGeom>
          <a:noFill/>
        </p:spPr>
        <p:txBody>
          <a:bodyPr wrap="square" rtlCol="0">
            <a:spAutoFit/>
          </a:bodyPr>
          <a:lstStyle/>
          <a:p>
            <a:pPr algn="ctr">
              <a:lnSpc>
                <a:spcPct val="114000"/>
              </a:lnSpc>
              <a:spcBef>
                <a:spcPts val="600"/>
              </a:spcBef>
              <a:spcAft>
                <a:spcPts val="600"/>
              </a:spcAft>
            </a:pPr>
            <a:r>
              <a:rPr lang="en-US" sz="2200" b="1" dirty="0">
                <a:solidFill>
                  <a:srgbClr val="0D274D"/>
                </a:solidFill>
                <a:latin typeface="Montserrat" panose="00000500000000000000" pitchFamily="2" charset="0"/>
              </a:rPr>
              <a:t>Haylie Schuster</a:t>
            </a:r>
          </a:p>
          <a:p>
            <a:pPr algn="ctr">
              <a:lnSpc>
                <a:spcPct val="114000"/>
              </a:lnSpc>
              <a:spcBef>
                <a:spcPts val="600"/>
              </a:spcBef>
              <a:spcAft>
                <a:spcPts val="600"/>
              </a:spcAft>
            </a:pPr>
            <a:r>
              <a:rPr lang="en-US" dirty="0">
                <a:solidFill>
                  <a:srgbClr val="0D274D"/>
                </a:solidFill>
                <a:latin typeface="Montserrat" panose="00000500000000000000" pitchFamily="2" charset="0"/>
                <a:ea typeface="Roboto" panose="02000000000000000000" pitchFamily="2" charset="0"/>
              </a:rPr>
              <a:t>Engagement Manager</a:t>
            </a:r>
            <a:br>
              <a:rPr lang="en-US" dirty="0">
                <a:solidFill>
                  <a:srgbClr val="0D274D"/>
                </a:solidFill>
                <a:latin typeface="Montserrat" panose="00000500000000000000" pitchFamily="2" charset="0"/>
                <a:ea typeface="Roboto" panose="02000000000000000000" pitchFamily="2" charset="0"/>
              </a:rPr>
            </a:br>
            <a:r>
              <a:rPr lang="en-US" dirty="0">
                <a:solidFill>
                  <a:srgbClr val="0D274D"/>
                </a:solidFill>
                <a:latin typeface="Montserrat" panose="00000500000000000000" pitchFamily="2" charset="0"/>
                <a:ea typeface="Roboto" panose="02000000000000000000" pitchFamily="2" charset="0"/>
              </a:rPr>
              <a:t>Safal Partners</a:t>
            </a:r>
          </a:p>
        </p:txBody>
      </p:sp>
      <p:pic>
        <p:nvPicPr>
          <p:cNvPr id="28" name="Picture 27" descr="profile of Melissa Aguilar-Southard&#10;">
            <a:extLst>
              <a:ext uri="{FF2B5EF4-FFF2-40B4-BE49-F238E27FC236}">
                <a16:creationId xmlns:a16="http://schemas.microsoft.com/office/drawing/2014/main" id="{AD59ED7D-5EEE-0288-4097-1133B4493E43}"/>
              </a:ext>
            </a:extLst>
          </p:cNvPr>
          <p:cNvPicPr>
            <a:picLocks noChangeAspect="1"/>
          </p:cNvPicPr>
          <p:nvPr/>
        </p:nvPicPr>
        <p:blipFill>
          <a:blip r:embed="rId4"/>
          <a:srcRect l="3314" r="3314"/>
          <a:stretch/>
        </p:blipFill>
        <p:spPr>
          <a:xfrm>
            <a:off x="5191199" y="2051289"/>
            <a:ext cx="1752430" cy="19089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6" name="pole tekstowe 5" descr="Melissa Aguilar-Southard&#10;Director&#10;Safal Partners&#10;">
            <a:extLst>
              <a:ext uri="{FF2B5EF4-FFF2-40B4-BE49-F238E27FC236}">
                <a16:creationId xmlns:a16="http://schemas.microsoft.com/office/drawing/2014/main" id="{FA7EFEFE-C425-1E92-D69E-482CB8EB8A35}"/>
              </a:ext>
            </a:extLst>
          </p:cNvPr>
          <p:cNvSpPr txBox="1"/>
          <p:nvPr/>
        </p:nvSpPr>
        <p:spPr>
          <a:xfrm>
            <a:off x="4057136" y="4092015"/>
            <a:ext cx="4004259" cy="1244893"/>
          </a:xfrm>
          <a:prstGeom prst="rect">
            <a:avLst/>
          </a:prstGeom>
          <a:noFill/>
        </p:spPr>
        <p:txBody>
          <a:bodyPr wrap="square" lIns="91440" tIns="45720" rIns="91440" bIns="45720" rtlCol="0" anchor="t">
            <a:spAutoFit/>
          </a:bodyPr>
          <a:lstStyle/>
          <a:p>
            <a:pPr algn="ctr">
              <a:lnSpc>
                <a:spcPct val="114000"/>
              </a:lnSpc>
              <a:spcBef>
                <a:spcPts val="600"/>
              </a:spcBef>
              <a:spcAft>
                <a:spcPts val="600"/>
              </a:spcAft>
            </a:pPr>
            <a:r>
              <a:rPr lang="en-US" sz="2200" b="1" dirty="0">
                <a:solidFill>
                  <a:srgbClr val="0D274D"/>
                </a:solidFill>
                <a:latin typeface="Montserrat"/>
              </a:rPr>
              <a:t>Melissa Aguilar-Southard</a:t>
            </a:r>
          </a:p>
          <a:p>
            <a:pPr marL="0" algn="ctr" rtl="0" eaLnBrk="1" latinLnBrk="0" hangingPunct="1">
              <a:lnSpc>
                <a:spcPct val="114000"/>
              </a:lnSpc>
              <a:spcBef>
                <a:spcPts val="600"/>
              </a:spcBef>
              <a:spcAft>
                <a:spcPts val="600"/>
              </a:spcAft>
            </a:pPr>
            <a:r>
              <a:rPr lang="en-US" sz="1800" kern="1200" dirty="0">
                <a:solidFill>
                  <a:srgbClr val="0D274D"/>
                </a:solidFill>
                <a:effectLst/>
                <a:latin typeface="Montserrat" panose="00000500000000000000" pitchFamily="2" charset="0"/>
                <a:ea typeface="Roboto" panose="02000000000000000000" pitchFamily="2" charset="0"/>
                <a:cs typeface="+mn-cs"/>
              </a:rPr>
              <a:t>Director</a:t>
            </a:r>
            <a:br>
              <a:rPr lang="en-US" sz="2400" dirty="0"/>
            </a:br>
            <a:r>
              <a:rPr lang="en-US" sz="1800" kern="1200" dirty="0">
                <a:solidFill>
                  <a:srgbClr val="0D274D"/>
                </a:solidFill>
                <a:effectLst/>
                <a:latin typeface="Montserrat" panose="00000500000000000000" pitchFamily="2" charset="0"/>
                <a:ea typeface="Roboto" panose="02000000000000000000" pitchFamily="2" charset="0"/>
                <a:cs typeface="+mn-cs"/>
              </a:rPr>
              <a:t>Safal Partners</a:t>
            </a:r>
            <a:endParaRPr lang="en-US" sz="2400" dirty="0">
              <a:effectLst/>
            </a:endParaRPr>
          </a:p>
        </p:txBody>
      </p:sp>
      <p:pic>
        <p:nvPicPr>
          <p:cNvPr id="7" name="Picture 6" descr="Profile of Angela Baker&#10;">
            <a:extLst>
              <a:ext uri="{FF2B5EF4-FFF2-40B4-BE49-F238E27FC236}">
                <a16:creationId xmlns:a16="http://schemas.microsoft.com/office/drawing/2014/main" id="{992739FA-EDB7-7664-35C9-84FA53BF517F}"/>
              </a:ext>
            </a:extLst>
          </p:cNvPr>
          <p:cNvPicPr>
            <a:picLocks noChangeAspect="1"/>
          </p:cNvPicPr>
          <p:nvPr/>
        </p:nvPicPr>
        <p:blipFill>
          <a:blip r:embed="rId5"/>
          <a:srcRect l="5601" r="5601"/>
          <a:stretch/>
        </p:blipFill>
        <p:spPr>
          <a:xfrm>
            <a:off x="8968021" y="2051289"/>
            <a:ext cx="1752430" cy="1822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 name="pole tekstowe 5" descr="Angela Baker&#10;Subject Matter Expert &#10;Safal Partners&#10;">
            <a:extLst>
              <a:ext uri="{FF2B5EF4-FFF2-40B4-BE49-F238E27FC236}">
                <a16:creationId xmlns:a16="http://schemas.microsoft.com/office/drawing/2014/main" id="{77EF8A1B-EF80-4723-BFD1-68A6BBD952DF}"/>
              </a:ext>
            </a:extLst>
          </p:cNvPr>
          <p:cNvSpPr txBox="1"/>
          <p:nvPr/>
        </p:nvSpPr>
        <p:spPr>
          <a:xfrm>
            <a:off x="7853980" y="4037897"/>
            <a:ext cx="4004259" cy="1350113"/>
          </a:xfrm>
          <a:prstGeom prst="rect">
            <a:avLst/>
          </a:prstGeom>
          <a:noFill/>
        </p:spPr>
        <p:txBody>
          <a:bodyPr wrap="square" rtlCol="0">
            <a:spAutoFit/>
          </a:bodyPr>
          <a:lstStyle/>
          <a:p>
            <a:pPr algn="ctr">
              <a:lnSpc>
                <a:spcPct val="114000"/>
              </a:lnSpc>
              <a:spcBef>
                <a:spcPts val="600"/>
              </a:spcBef>
              <a:spcAft>
                <a:spcPts val="600"/>
              </a:spcAft>
            </a:pPr>
            <a:r>
              <a:rPr lang="en-US" sz="2200" b="1" dirty="0">
                <a:solidFill>
                  <a:srgbClr val="0D274D"/>
                </a:solidFill>
                <a:latin typeface="Montserrat" panose="00000500000000000000" pitchFamily="2" charset="0"/>
              </a:rPr>
              <a:t>Angela Baker</a:t>
            </a:r>
          </a:p>
          <a:p>
            <a:pPr marL="0" algn="ctr" rtl="0" eaLnBrk="1" latinLnBrk="0" hangingPunct="1">
              <a:lnSpc>
                <a:spcPct val="114000"/>
              </a:lnSpc>
              <a:spcBef>
                <a:spcPts val="600"/>
              </a:spcBef>
              <a:spcAft>
                <a:spcPts val="600"/>
              </a:spcAft>
            </a:pPr>
            <a:r>
              <a:rPr lang="en-US" sz="1800" kern="1200" dirty="0">
                <a:solidFill>
                  <a:srgbClr val="0D274D"/>
                </a:solidFill>
                <a:effectLst/>
                <a:latin typeface="Montserrat" panose="00000500000000000000" pitchFamily="2" charset="0"/>
                <a:ea typeface="Roboto" panose="02000000000000000000" pitchFamily="2" charset="0"/>
                <a:cs typeface="+mn-cs"/>
              </a:rPr>
              <a:t>Subject Matter Expert</a:t>
            </a:r>
            <a:r>
              <a:rPr lang="en-US" sz="2400" dirty="0"/>
              <a:t> </a:t>
            </a:r>
            <a:br>
              <a:rPr lang="en-US" sz="2400" dirty="0"/>
            </a:br>
            <a:r>
              <a:rPr lang="en-US" sz="1800" kern="1200" dirty="0">
                <a:solidFill>
                  <a:srgbClr val="0D274D"/>
                </a:solidFill>
                <a:effectLst/>
                <a:latin typeface="Montserrat" panose="00000500000000000000" pitchFamily="2" charset="0"/>
                <a:ea typeface="Roboto" panose="02000000000000000000" pitchFamily="2" charset="0"/>
                <a:cs typeface="+mn-cs"/>
              </a:rPr>
              <a:t>Safal Partners</a:t>
            </a:r>
            <a:endParaRPr lang="en-US" sz="2400" dirty="0">
              <a:effectLst/>
            </a:endParaRPr>
          </a:p>
        </p:txBody>
      </p:sp>
      <p:pic>
        <p:nvPicPr>
          <p:cNvPr id="3" name="Picture 2">
            <a:extLst>
              <a:ext uri="{FF2B5EF4-FFF2-40B4-BE49-F238E27FC236}">
                <a16:creationId xmlns:a16="http://schemas.microsoft.com/office/drawing/2014/main" id="{F9B7233E-7F2D-26F5-A43D-3755338FF52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1A7F7D-E38D-063B-2018-B3F5896A63CD}"/>
              </a:ext>
              <a:ext uri="{C183D7F6-B498-43B3-948B-1728B52AA6E4}">
                <adec:decorative xmlns:adec="http://schemas.microsoft.com/office/drawing/2017/decorative" val="1"/>
              </a:ext>
            </a:extLst>
          </p:cNvPr>
          <p:cNvSpPr/>
          <p:nvPr/>
        </p:nvSpPr>
        <p:spPr>
          <a:xfrm>
            <a:off x="5865568" y="5947809"/>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99A3010-1B50-056D-7563-459D8B5A1D7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3613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4A697-030D-A37A-9971-1C3AAD1DDE49}"/>
              </a:ext>
            </a:extLst>
          </p:cNvPr>
          <p:cNvSpPr>
            <a:spLocks noGrp="1"/>
          </p:cNvSpPr>
          <p:nvPr>
            <p:ph type="title"/>
          </p:nvPr>
        </p:nvSpPr>
        <p:spPr>
          <a:xfrm>
            <a:off x="287357" y="491768"/>
            <a:ext cx="11250057" cy="1013420"/>
          </a:xfrm>
        </p:spPr>
        <p:txBody>
          <a:bodyPr>
            <a:normAutofit/>
          </a:bodyPr>
          <a:lstStyle/>
          <a:p>
            <a:r>
              <a:rPr lang="en-US" sz="2800" dirty="0">
                <a:latin typeface="Montserrat"/>
              </a:rPr>
              <a:t>RA's Positive Impact on WIOA Performance  </a:t>
            </a:r>
            <a:endParaRPr lang="en-US" sz="2800" dirty="0"/>
          </a:p>
        </p:txBody>
      </p:sp>
      <p:sp>
        <p:nvSpPr>
          <p:cNvPr id="6" name="Content Placeholder 5">
            <a:extLst>
              <a:ext uri="{FF2B5EF4-FFF2-40B4-BE49-F238E27FC236}">
                <a16:creationId xmlns:a16="http://schemas.microsoft.com/office/drawing/2014/main" id="{AD56CDFF-0B97-FF60-A59E-5DCB965195E9}"/>
              </a:ext>
            </a:extLst>
          </p:cNvPr>
          <p:cNvSpPr>
            <a:spLocks noGrp="1"/>
          </p:cNvSpPr>
          <p:nvPr>
            <p:ph idx="1"/>
          </p:nvPr>
        </p:nvSpPr>
        <p:spPr>
          <a:xfrm>
            <a:off x="654586" y="2249585"/>
            <a:ext cx="2408709" cy="2847975"/>
          </a:xfrm>
          <a:ln w="28575">
            <a:noFill/>
          </a:ln>
        </p:spPr>
        <p:txBody>
          <a:bodyPr>
            <a:noAutofit/>
          </a:bodyPr>
          <a:lstStyle/>
          <a:p>
            <a:pPr marL="0" indent="0" algn="ctr">
              <a:lnSpc>
                <a:spcPct val="134000"/>
              </a:lnSpc>
              <a:spcBef>
                <a:spcPts val="600"/>
              </a:spcBef>
              <a:spcAft>
                <a:spcPts val="600"/>
              </a:spcAft>
              <a:buNone/>
            </a:pPr>
            <a:r>
              <a:rPr lang="en-US" sz="1600" baseline="0" dirty="0">
                <a:solidFill>
                  <a:schemeClr val="tx1"/>
                </a:solidFill>
              </a:rPr>
              <a:t>Training And Employment Guidance Letter WIOA No. 13-16: </a:t>
            </a:r>
            <a:r>
              <a:rPr lang="en-US" sz="1600" b="1" baseline="0" dirty="0">
                <a:solidFill>
                  <a:srgbClr val="00015E"/>
                </a:solidFill>
              </a:rPr>
              <a:t>Operating Guidance for </a:t>
            </a:r>
            <a:r>
              <a:rPr lang="en-US" sz="1600" b="1" dirty="0">
                <a:solidFill>
                  <a:srgbClr val="00015E"/>
                </a:solidFill>
              </a:rPr>
              <a:t>t</a:t>
            </a:r>
            <a:r>
              <a:rPr lang="en-US" sz="1600" b="1" baseline="0" dirty="0">
                <a:solidFill>
                  <a:srgbClr val="00015E"/>
                </a:solidFill>
              </a:rPr>
              <a:t>he Workforce Innovation and Opportunity Act </a:t>
            </a:r>
          </a:p>
          <a:p>
            <a:pPr marL="0" indent="0">
              <a:lnSpc>
                <a:spcPct val="134000"/>
              </a:lnSpc>
              <a:spcBef>
                <a:spcPts val="600"/>
              </a:spcBef>
              <a:spcAft>
                <a:spcPts val="600"/>
              </a:spcAft>
              <a:buNone/>
            </a:pPr>
            <a:endParaRPr lang="en-US" sz="1400" dirty="0"/>
          </a:p>
        </p:txBody>
      </p:sp>
      <p:sp>
        <p:nvSpPr>
          <p:cNvPr id="8" name="Text Placeholder 7">
            <a:extLst>
              <a:ext uri="{FF2B5EF4-FFF2-40B4-BE49-F238E27FC236}">
                <a16:creationId xmlns:a16="http://schemas.microsoft.com/office/drawing/2014/main" id="{424A1615-C19D-D5E2-BBB2-11570AF9A072}"/>
              </a:ext>
            </a:extLst>
          </p:cNvPr>
          <p:cNvSpPr>
            <a:spLocks noGrp="1"/>
          </p:cNvSpPr>
          <p:nvPr>
            <p:ph type="body" sz="quarter" idx="14"/>
          </p:nvPr>
        </p:nvSpPr>
        <p:spPr>
          <a:xfrm>
            <a:off x="3710794" y="1548333"/>
            <a:ext cx="7826620" cy="4669588"/>
          </a:xfrm>
        </p:spPr>
        <p:txBody>
          <a:bodyPr vert="horz" lIns="91440" tIns="45720" rIns="91440" bIns="45720" rtlCol="0" anchor="t">
            <a:noAutofit/>
          </a:bodyPr>
          <a:lstStyle/>
          <a:p>
            <a:pPr marL="0" indent="0">
              <a:lnSpc>
                <a:spcPct val="114000"/>
              </a:lnSpc>
              <a:spcBef>
                <a:spcPts val="600"/>
              </a:spcBef>
              <a:spcAft>
                <a:spcPts val="600"/>
              </a:spcAft>
              <a:buNone/>
            </a:pPr>
            <a:r>
              <a:rPr lang="en-US" sz="2000" b="1" dirty="0">
                <a:solidFill>
                  <a:schemeClr val="tx1"/>
                </a:solidFill>
                <a:latin typeface="Montserrat Medium"/>
                <a:cs typeface="Segoe UI"/>
              </a:rPr>
              <a:t>Adopting Registered Apprenticeship as a workforce strategy can help advance the goals of WIOA:</a:t>
            </a:r>
          </a:p>
          <a:p>
            <a:pPr>
              <a:lnSpc>
                <a:spcPct val="114000"/>
              </a:lnSpc>
              <a:spcBef>
                <a:spcPts val="600"/>
              </a:spcBef>
              <a:spcAft>
                <a:spcPts val="600"/>
              </a:spcAft>
            </a:pPr>
            <a:r>
              <a:rPr lang="en-US" sz="1800" dirty="0">
                <a:solidFill>
                  <a:schemeClr val="tx1"/>
                </a:solidFill>
                <a:latin typeface="Montserrat Medium"/>
                <a:cs typeface="Segoe UI"/>
              </a:rPr>
              <a:t>Helps meet WIOA Performance Outcomes: employment rate, median earnings, credential attainment, and skill gains</a:t>
            </a:r>
          </a:p>
          <a:p>
            <a:pPr>
              <a:lnSpc>
                <a:spcPct val="114000"/>
              </a:lnSpc>
              <a:spcBef>
                <a:spcPts val="600"/>
              </a:spcBef>
              <a:spcAft>
                <a:spcPts val="600"/>
              </a:spcAft>
            </a:pPr>
            <a:r>
              <a:rPr lang="en-US" sz="1800" dirty="0">
                <a:solidFill>
                  <a:schemeClr val="tx1"/>
                </a:solidFill>
                <a:latin typeface="Montserrat Medium"/>
                <a:cs typeface="Segoe UI"/>
              </a:rPr>
              <a:t>Increases the number of individuals, particularly low-income, who enroll in training because they can earn a living wage while engaged in training activities.  Helps the workforce system meet the workforce skill needs of businesses </a:t>
            </a:r>
          </a:p>
          <a:p>
            <a:pPr>
              <a:lnSpc>
                <a:spcPct val="114000"/>
              </a:lnSpc>
              <a:spcBef>
                <a:spcPts val="600"/>
              </a:spcBef>
              <a:spcAft>
                <a:spcPts val="600"/>
              </a:spcAft>
            </a:pPr>
            <a:r>
              <a:rPr lang="en-US" sz="1800" dirty="0">
                <a:solidFill>
                  <a:schemeClr val="tx1"/>
                </a:solidFill>
                <a:latin typeface="Montserrat Medium"/>
                <a:cs typeface="Segoe UI"/>
              </a:rPr>
              <a:t>Can help support Incumbent Worker Training</a:t>
            </a:r>
          </a:p>
          <a:p>
            <a:pPr>
              <a:lnSpc>
                <a:spcPct val="114000"/>
              </a:lnSpc>
              <a:spcBef>
                <a:spcPts val="600"/>
              </a:spcBef>
              <a:spcAft>
                <a:spcPts val="600"/>
              </a:spcAft>
            </a:pPr>
            <a:r>
              <a:rPr lang="en-US" sz="1800" dirty="0">
                <a:solidFill>
                  <a:schemeClr val="tx1"/>
                </a:solidFill>
                <a:latin typeface="Montserrat Medium"/>
                <a:cs typeface="Segoe UI"/>
              </a:rPr>
              <a:t>Can increase the need for and use of OJT Contracts</a:t>
            </a:r>
          </a:p>
          <a:p>
            <a:pPr>
              <a:lnSpc>
                <a:spcPct val="114000"/>
              </a:lnSpc>
              <a:spcBef>
                <a:spcPts val="600"/>
              </a:spcBef>
              <a:spcAft>
                <a:spcPts val="600"/>
              </a:spcAft>
            </a:pPr>
            <a:r>
              <a:rPr lang="en-US" sz="1800" dirty="0">
                <a:solidFill>
                  <a:schemeClr val="tx1"/>
                </a:solidFill>
                <a:latin typeface="Montserrat Medium"/>
                <a:cs typeface="Segoe UI"/>
              </a:rPr>
              <a:t>Adds valued trainers to the Eligible Training Provider List</a:t>
            </a:r>
          </a:p>
          <a:p>
            <a:pPr>
              <a:lnSpc>
                <a:spcPct val="114000"/>
              </a:lnSpc>
              <a:spcBef>
                <a:spcPts val="600"/>
              </a:spcBef>
              <a:spcAft>
                <a:spcPts val="600"/>
              </a:spcAft>
              <a:buFont typeface="Wingdings" panose="05000000000000000000" pitchFamily="2" charset="2"/>
              <a:buChar char="ü"/>
            </a:pPr>
            <a:endParaRPr lang="en-US" sz="1600" dirty="0">
              <a:solidFill>
                <a:srgbClr val="222222"/>
              </a:solidFill>
              <a:latin typeface="Montserrat Medium" panose="00000600000000000000" pitchFamily="2" charset="0"/>
              <a:cs typeface="Segoe UI" panose="020B0502040204020203" pitchFamily="34" charset="0"/>
            </a:endParaRPr>
          </a:p>
          <a:p>
            <a:pPr>
              <a:lnSpc>
                <a:spcPct val="114000"/>
              </a:lnSpc>
              <a:spcBef>
                <a:spcPts val="600"/>
              </a:spcBef>
              <a:spcAft>
                <a:spcPts val="600"/>
              </a:spcAft>
              <a:buFont typeface="Wingdings" panose="05000000000000000000" pitchFamily="2" charset="2"/>
              <a:buChar char="ü"/>
            </a:pPr>
            <a:endParaRPr lang="en-US" sz="1600" dirty="0">
              <a:solidFill>
                <a:srgbClr val="222222"/>
              </a:solidFill>
              <a:latin typeface="Montserrat Medium" panose="00000600000000000000" pitchFamily="2" charset="0"/>
              <a:cs typeface="Segoe UI" panose="020B0502040204020203" pitchFamily="34" charset="0"/>
            </a:endParaRPr>
          </a:p>
          <a:p>
            <a:pPr>
              <a:lnSpc>
                <a:spcPct val="114000"/>
              </a:lnSpc>
              <a:spcBef>
                <a:spcPts val="600"/>
              </a:spcBef>
              <a:spcAft>
                <a:spcPts val="600"/>
              </a:spcAft>
              <a:buFont typeface="Wingdings" panose="05000000000000000000" pitchFamily="2" charset="2"/>
              <a:buChar char="ü"/>
            </a:pPr>
            <a:endParaRPr lang="en-US" sz="1600" dirty="0">
              <a:solidFill>
                <a:srgbClr val="222222"/>
              </a:solidFill>
              <a:latin typeface="Montserrat Medium" panose="00000600000000000000" pitchFamily="2" charset="0"/>
              <a:cs typeface="Segoe UI" panose="020B0502040204020203" pitchFamily="34" charset="0"/>
            </a:endParaRPr>
          </a:p>
          <a:p>
            <a:pPr marL="0" indent="0">
              <a:lnSpc>
                <a:spcPct val="114000"/>
              </a:lnSpc>
              <a:spcBef>
                <a:spcPts val="600"/>
              </a:spcBef>
              <a:spcAft>
                <a:spcPts val="600"/>
              </a:spcAft>
              <a:buNone/>
            </a:pPr>
            <a:endParaRPr lang="en-US" sz="1600" dirty="0">
              <a:solidFill>
                <a:srgbClr val="222222"/>
              </a:solidFill>
              <a:latin typeface="Montserrat Medium" panose="00000600000000000000" pitchFamily="2" charset="0"/>
              <a:cs typeface="Segoe UI" panose="020B0502040204020203" pitchFamily="34" charset="0"/>
            </a:endParaRPr>
          </a:p>
          <a:p>
            <a:pPr marL="0" indent="0">
              <a:lnSpc>
                <a:spcPct val="114000"/>
              </a:lnSpc>
              <a:spcBef>
                <a:spcPts val="600"/>
              </a:spcBef>
              <a:spcAft>
                <a:spcPts val="600"/>
              </a:spcAft>
              <a:buNone/>
            </a:pPr>
            <a:endParaRPr lang="en-US" sz="1600" dirty="0">
              <a:solidFill>
                <a:srgbClr val="222222"/>
              </a:solidFill>
              <a:latin typeface="Montserrat Medium" panose="00000600000000000000" pitchFamily="2" charset="0"/>
              <a:cs typeface="Segoe UI" panose="020B0502040204020203" pitchFamily="34" charset="0"/>
            </a:endParaRPr>
          </a:p>
          <a:p>
            <a:pPr>
              <a:lnSpc>
                <a:spcPct val="114000"/>
              </a:lnSpc>
              <a:spcBef>
                <a:spcPts val="600"/>
              </a:spcBef>
              <a:spcAft>
                <a:spcPts val="600"/>
              </a:spcAft>
              <a:buFont typeface="Wingdings" panose="05000000000000000000" pitchFamily="2" charset="2"/>
              <a:buChar char="ü"/>
            </a:pPr>
            <a:endParaRPr lang="en-US" sz="1600" dirty="0">
              <a:solidFill>
                <a:srgbClr val="222222"/>
              </a:solidFill>
              <a:latin typeface="Montserrat Medium" panose="00000600000000000000" pitchFamily="2" charset="0"/>
              <a:cs typeface="Segoe UI" panose="020B0502040204020203" pitchFamily="34" charset="0"/>
            </a:endParaRPr>
          </a:p>
          <a:p>
            <a:pPr marL="0" indent="0">
              <a:lnSpc>
                <a:spcPct val="114000"/>
              </a:lnSpc>
              <a:spcBef>
                <a:spcPts val="600"/>
              </a:spcBef>
              <a:spcAft>
                <a:spcPts val="600"/>
              </a:spcAft>
              <a:buNone/>
            </a:pPr>
            <a:endParaRPr lang="en-US" sz="1600" i="1" dirty="0">
              <a:solidFill>
                <a:srgbClr val="222222"/>
              </a:solidFill>
              <a:latin typeface="Segoe UI" panose="020B0502040204020203" pitchFamily="34" charset="0"/>
              <a:cs typeface="Segoe UI" panose="020B0502040204020203" pitchFamily="34" charset="0"/>
            </a:endParaRPr>
          </a:p>
          <a:p>
            <a:pPr marL="0" indent="0">
              <a:lnSpc>
                <a:spcPct val="114000"/>
              </a:lnSpc>
              <a:spcBef>
                <a:spcPts val="600"/>
              </a:spcBef>
              <a:spcAft>
                <a:spcPts val="600"/>
              </a:spcAft>
              <a:buNone/>
            </a:pPr>
            <a:endParaRPr lang="en-US" sz="1600" dirty="0"/>
          </a:p>
        </p:txBody>
      </p:sp>
      <p:sp>
        <p:nvSpPr>
          <p:cNvPr id="9" name="Slide Number Placeholder 5">
            <a:extLst>
              <a:ext uri="{FF2B5EF4-FFF2-40B4-BE49-F238E27FC236}">
                <a16:creationId xmlns:a16="http://schemas.microsoft.com/office/drawing/2014/main" id="{0DE61CC5-39A9-5101-5040-F4FC6389F8A8}"/>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
        <p:nvSpPr>
          <p:cNvPr id="2" name="Rectangle 1">
            <a:extLst>
              <a:ext uri="{FF2B5EF4-FFF2-40B4-BE49-F238E27FC236}">
                <a16:creationId xmlns:a16="http://schemas.microsoft.com/office/drawing/2014/main" id="{59C6E43E-3DD4-E309-6486-BD36052A0DD5}"/>
              </a:ext>
              <a:ext uri="{C183D7F6-B498-43B3-948B-1728B52AA6E4}">
                <adec:decorative xmlns:adec="http://schemas.microsoft.com/office/drawing/2017/decorative" val="1"/>
              </a:ext>
            </a:extLst>
          </p:cNvPr>
          <p:cNvSpPr/>
          <p:nvPr/>
        </p:nvSpPr>
        <p:spPr>
          <a:xfrm>
            <a:off x="654586" y="2151193"/>
            <a:ext cx="2479432" cy="3044760"/>
          </a:xfrm>
          <a:prstGeom prst="rect">
            <a:avLst/>
          </a:prstGeom>
          <a:noFill/>
          <a:ln w="38100">
            <a:solidFill>
              <a:srgbClr val="009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073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7F9D1-1631-EA7E-97E4-9413EE158F5D}"/>
              </a:ext>
            </a:extLst>
          </p:cNvPr>
          <p:cNvSpPr>
            <a:spLocks noGrp="1"/>
          </p:cNvSpPr>
          <p:nvPr>
            <p:ph type="title"/>
          </p:nvPr>
        </p:nvSpPr>
        <p:spPr>
          <a:xfrm>
            <a:off x="838200" y="531377"/>
            <a:ext cx="10515600" cy="1325563"/>
          </a:xfrm>
        </p:spPr>
        <p:txBody>
          <a:bodyPr>
            <a:normAutofit/>
          </a:bodyPr>
          <a:lstStyle/>
          <a:p>
            <a:r>
              <a:rPr lang="en-US" dirty="0"/>
              <a:t>Recent RA System Initiatives  and Funding Opportunities</a:t>
            </a:r>
          </a:p>
        </p:txBody>
      </p:sp>
      <p:sp>
        <p:nvSpPr>
          <p:cNvPr id="2" name="Content Placeholder 1">
            <a:extLst>
              <a:ext uri="{FF2B5EF4-FFF2-40B4-BE49-F238E27FC236}">
                <a16:creationId xmlns:a16="http://schemas.microsoft.com/office/drawing/2014/main" id="{D5D3D73A-CEBF-557C-C612-CE674A277CC3}"/>
              </a:ext>
            </a:extLst>
          </p:cNvPr>
          <p:cNvSpPr>
            <a:spLocks noGrp="1"/>
          </p:cNvSpPr>
          <p:nvPr>
            <p:ph sz="half" idx="1"/>
          </p:nvPr>
        </p:nvSpPr>
        <p:spPr>
          <a:xfrm>
            <a:off x="651164" y="1978026"/>
            <a:ext cx="10515600" cy="3917950"/>
          </a:xfrm>
        </p:spPr>
        <p:txBody>
          <a:bodyPr>
            <a:noAutofit/>
          </a:bodyPr>
          <a:lstStyle/>
          <a:p>
            <a:pPr>
              <a:lnSpc>
                <a:spcPct val="134000"/>
              </a:lnSpc>
              <a:spcBef>
                <a:spcPts val="600"/>
              </a:spcBef>
              <a:spcAft>
                <a:spcPts val="600"/>
              </a:spcAft>
            </a:pPr>
            <a:r>
              <a:rPr lang="en-US" sz="1800" b="0" i="0" u="none" dirty="0">
                <a:solidFill>
                  <a:schemeClr val="tx1"/>
                </a:solidFill>
              </a:rPr>
              <a:t>Executive Order: Scaling and Expanding the Use of Registered Apprenticeships in Industries and the Federal Government and Promoting Labor-Management Forums</a:t>
            </a:r>
          </a:p>
          <a:p>
            <a:pPr>
              <a:lnSpc>
                <a:spcPct val="134000"/>
              </a:lnSpc>
              <a:spcBef>
                <a:spcPts val="600"/>
              </a:spcBef>
              <a:spcAft>
                <a:spcPts val="600"/>
              </a:spcAft>
            </a:pPr>
            <a:r>
              <a:rPr lang="en-US" sz="1800" b="0" i="0" u="none" dirty="0">
                <a:solidFill>
                  <a:schemeClr val="tx1"/>
                </a:solidFill>
              </a:rPr>
              <a:t>TEN 23-23: Quality Pre-Apprenticeship Programs</a:t>
            </a:r>
          </a:p>
          <a:p>
            <a:pPr>
              <a:lnSpc>
                <a:spcPct val="134000"/>
              </a:lnSpc>
              <a:spcBef>
                <a:spcPts val="600"/>
              </a:spcBef>
              <a:spcAft>
                <a:spcPts val="600"/>
              </a:spcAft>
            </a:pPr>
            <a:r>
              <a:rPr lang="en-US" sz="1800" b="0" i="0" u="none" dirty="0">
                <a:solidFill>
                  <a:schemeClr val="tx1"/>
                </a:solidFill>
              </a:rPr>
              <a:t>Notice of proposed rulemaking to enhance the National Apprenticeship System</a:t>
            </a:r>
          </a:p>
          <a:p>
            <a:pPr>
              <a:lnSpc>
                <a:spcPct val="134000"/>
              </a:lnSpc>
              <a:spcBef>
                <a:spcPts val="600"/>
              </a:spcBef>
              <a:spcAft>
                <a:spcPts val="600"/>
              </a:spcAft>
            </a:pPr>
            <a:r>
              <a:rPr lang="en-US" sz="1800" dirty="0">
                <a:solidFill>
                  <a:schemeClr val="tx1"/>
                </a:solidFill>
              </a:rPr>
              <a:t>Building Pathways to Infrastructure Jobs grant</a:t>
            </a:r>
          </a:p>
          <a:p>
            <a:pPr>
              <a:lnSpc>
                <a:spcPct val="134000"/>
              </a:lnSpc>
              <a:spcBef>
                <a:spcPts val="600"/>
              </a:spcBef>
              <a:spcAft>
                <a:spcPts val="600"/>
              </a:spcAft>
            </a:pPr>
            <a:r>
              <a:rPr lang="en-US" sz="1800" b="0" dirty="0">
                <a:solidFill>
                  <a:schemeClr val="tx1"/>
                </a:solidFill>
              </a:rPr>
              <a:t>Apprenticeship Building America</a:t>
            </a:r>
          </a:p>
          <a:p>
            <a:pPr>
              <a:lnSpc>
                <a:spcPct val="134000"/>
              </a:lnSpc>
              <a:spcBef>
                <a:spcPts val="600"/>
              </a:spcBef>
              <a:spcAft>
                <a:spcPts val="600"/>
              </a:spcAft>
            </a:pPr>
            <a:r>
              <a:rPr lang="en-US" sz="1800" dirty="0">
                <a:solidFill>
                  <a:schemeClr val="tx1"/>
                </a:solidFill>
              </a:rPr>
              <a:t>State Apprenticeship Expansion grants</a:t>
            </a:r>
            <a:endParaRPr lang="en-US" sz="1800" b="0" dirty="0">
              <a:solidFill>
                <a:schemeClr val="tx1"/>
              </a:solidFill>
            </a:endParaRPr>
          </a:p>
        </p:txBody>
      </p:sp>
      <p:pic>
        <p:nvPicPr>
          <p:cNvPr id="17" name="Picture 16">
            <a:extLst>
              <a:ext uri="{FF2B5EF4-FFF2-40B4-BE49-F238E27FC236}">
                <a16:creationId xmlns:a16="http://schemas.microsoft.com/office/drawing/2014/main" id="{E4552464-1987-DFBF-CFE5-F192FEF69B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90673" y="4590288"/>
            <a:ext cx="2601327" cy="1736335"/>
          </a:xfrm>
          <a:prstGeom prst="rect">
            <a:avLst/>
          </a:prstGeom>
          <a:ln>
            <a:noFill/>
          </a:ln>
          <a:effectLst>
            <a:softEdge rad="112500"/>
          </a:effectLst>
        </p:spPr>
      </p:pic>
      <p:sp>
        <p:nvSpPr>
          <p:cNvPr id="9" name="Slide Number Placeholder 5">
            <a:extLst>
              <a:ext uri="{FF2B5EF4-FFF2-40B4-BE49-F238E27FC236}">
                <a16:creationId xmlns:a16="http://schemas.microsoft.com/office/drawing/2014/main" id="{10B7F7CA-F5DB-91F2-DBBA-A961903386D7}"/>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339154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7F9D1-1631-EA7E-97E4-9413EE158F5D}"/>
              </a:ext>
            </a:extLst>
          </p:cNvPr>
          <p:cNvSpPr>
            <a:spLocks noGrp="1"/>
          </p:cNvSpPr>
          <p:nvPr>
            <p:ph type="title"/>
          </p:nvPr>
        </p:nvSpPr>
        <p:spPr/>
        <p:txBody>
          <a:bodyPr>
            <a:normAutofit/>
          </a:bodyPr>
          <a:lstStyle/>
          <a:p>
            <a:r>
              <a:rPr lang="en-US" dirty="0"/>
              <a:t>Partners and Resources</a:t>
            </a:r>
          </a:p>
        </p:txBody>
      </p:sp>
      <p:sp>
        <p:nvSpPr>
          <p:cNvPr id="2" name="Content Placeholder 1">
            <a:extLst>
              <a:ext uri="{FF2B5EF4-FFF2-40B4-BE49-F238E27FC236}">
                <a16:creationId xmlns:a16="http://schemas.microsoft.com/office/drawing/2014/main" id="{D5D3D73A-CEBF-557C-C612-CE674A277CC3}"/>
              </a:ext>
            </a:extLst>
          </p:cNvPr>
          <p:cNvSpPr>
            <a:spLocks noGrp="1"/>
          </p:cNvSpPr>
          <p:nvPr>
            <p:ph idx="1"/>
          </p:nvPr>
        </p:nvSpPr>
        <p:spPr>
          <a:xfrm>
            <a:off x="746759" y="2264916"/>
            <a:ext cx="6065521" cy="2867561"/>
          </a:xfrm>
        </p:spPr>
        <p:txBody>
          <a:bodyPr>
            <a:noAutofit/>
          </a:bodyPr>
          <a:lstStyle/>
          <a:p>
            <a:pPr lvl="0">
              <a:lnSpc>
                <a:spcPct val="114000"/>
              </a:lnSpc>
              <a:spcBef>
                <a:spcPts val="600"/>
              </a:spcBef>
              <a:spcAft>
                <a:spcPts val="600"/>
              </a:spcAft>
            </a:pPr>
            <a:r>
              <a:rPr lang="en-US" sz="2400" b="0" dirty="0">
                <a:solidFill>
                  <a:schemeClr val="tx1"/>
                </a:solidFill>
              </a:rPr>
              <a:t>Industry Intermediaries for Registered Apprenticeship</a:t>
            </a:r>
          </a:p>
          <a:p>
            <a:pPr lvl="0">
              <a:lnSpc>
                <a:spcPct val="114000"/>
              </a:lnSpc>
              <a:spcBef>
                <a:spcPts val="600"/>
              </a:spcBef>
              <a:spcAft>
                <a:spcPts val="600"/>
              </a:spcAft>
            </a:pPr>
            <a:r>
              <a:rPr lang="en-US" sz="2400" dirty="0">
                <a:solidFill>
                  <a:schemeClr val="tx1"/>
                </a:solidFill>
              </a:rPr>
              <a:t>Apprenticeship Ambassadors</a:t>
            </a:r>
          </a:p>
          <a:p>
            <a:pPr lvl="0">
              <a:lnSpc>
                <a:spcPct val="114000"/>
              </a:lnSpc>
              <a:spcBef>
                <a:spcPts val="600"/>
              </a:spcBef>
              <a:spcAft>
                <a:spcPts val="600"/>
              </a:spcAft>
            </a:pPr>
            <a:r>
              <a:rPr lang="en-US" sz="2400" b="0" dirty="0">
                <a:solidFill>
                  <a:schemeClr val="tx1"/>
                </a:solidFill>
              </a:rPr>
              <a:t>Apprenticeship Trailblazers</a:t>
            </a:r>
          </a:p>
          <a:p>
            <a:pPr lvl="0">
              <a:lnSpc>
                <a:spcPct val="114000"/>
              </a:lnSpc>
              <a:spcBef>
                <a:spcPts val="600"/>
              </a:spcBef>
              <a:spcAft>
                <a:spcPts val="600"/>
              </a:spcAft>
            </a:pPr>
            <a:r>
              <a:rPr lang="en-US" sz="2400" dirty="0">
                <a:solidFill>
                  <a:schemeClr val="tx1"/>
                </a:solidFill>
              </a:rPr>
              <a:t>Youth Apprenticeship Week</a:t>
            </a:r>
          </a:p>
          <a:p>
            <a:pPr lvl="0">
              <a:lnSpc>
                <a:spcPct val="114000"/>
              </a:lnSpc>
              <a:spcBef>
                <a:spcPts val="600"/>
              </a:spcBef>
              <a:spcAft>
                <a:spcPts val="600"/>
              </a:spcAft>
            </a:pPr>
            <a:r>
              <a:rPr lang="en-US" sz="2400" b="0" dirty="0">
                <a:solidFill>
                  <a:schemeClr val="tx1"/>
                </a:solidFill>
              </a:rPr>
              <a:t>Advanced Manufacturing Sprint</a:t>
            </a:r>
          </a:p>
          <a:p>
            <a:pPr>
              <a:lnSpc>
                <a:spcPct val="114000"/>
              </a:lnSpc>
              <a:spcBef>
                <a:spcPts val="600"/>
              </a:spcBef>
              <a:spcAft>
                <a:spcPts val="600"/>
              </a:spcAft>
            </a:pPr>
            <a:endParaRPr lang="en-US" sz="2400" dirty="0"/>
          </a:p>
        </p:txBody>
      </p:sp>
      <p:pic>
        <p:nvPicPr>
          <p:cNvPr id="5" name="Picture 4" descr="apprenticeship ambassador logo">
            <a:extLst>
              <a:ext uri="{FF2B5EF4-FFF2-40B4-BE49-F238E27FC236}">
                <a16:creationId xmlns:a16="http://schemas.microsoft.com/office/drawing/2014/main" id="{C7256205-1A3D-AF6E-978C-596B31ACFA50}"/>
              </a:ext>
            </a:extLst>
          </p:cNvPr>
          <p:cNvPicPr>
            <a:picLocks noChangeAspect="1"/>
          </p:cNvPicPr>
          <p:nvPr/>
        </p:nvPicPr>
        <p:blipFill>
          <a:blip r:embed="rId2"/>
          <a:stretch>
            <a:fillRect/>
          </a:stretch>
        </p:blipFill>
        <p:spPr>
          <a:xfrm>
            <a:off x="7770086" y="2160020"/>
            <a:ext cx="2819545" cy="800141"/>
          </a:xfrm>
          <a:prstGeom prst="rect">
            <a:avLst/>
          </a:prstGeom>
        </p:spPr>
      </p:pic>
      <p:pic>
        <p:nvPicPr>
          <p:cNvPr id="8" name="Picture 7" descr="apprenticeship trailblazer logo">
            <a:extLst>
              <a:ext uri="{FF2B5EF4-FFF2-40B4-BE49-F238E27FC236}">
                <a16:creationId xmlns:a16="http://schemas.microsoft.com/office/drawing/2014/main" id="{4255026B-4EBE-8864-B031-9B0956241C5C}"/>
              </a:ext>
            </a:extLst>
          </p:cNvPr>
          <p:cNvPicPr>
            <a:picLocks noChangeAspect="1"/>
          </p:cNvPicPr>
          <p:nvPr/>
        </p:nvPicPr>
        <p:blipFill>
          <a:blip r:embed="rId3"/>
          <a:stretch>
            <a:fillRect/>
          </a:stretch>
        </p:blipFill>
        <p:spPr>
          <a:xfrm>
            <a:off x="6701717" y="3159155"/>
            <a:ext cx="2286117" cy="1816193"/>
          </a:xfrm>
          <a:prstGeom prst="rect">
            <a:avLst/>
          </a:prstGeom>
        </p:spPr>
      </p:pic>
      <p:pic>
        <p:nvPicPr>
          <p:cNvPr id="10" name="Picture 9" descr="youth apprenticeship week, may 5 through 11 2024 logo">
            <a:extLst>
              <a:ext uri="{FF2B5EF4-FFF2-40B4-BE49-F238E27FC236}">
                <a16:creationId xmlns:a16="http://schemas.microsoft.com/office/drawing/2014/main" id="{E9EBE2E5-13AA-37CE-9933-B629D73BB4D2}"/>
              </a:ext>
            </a:extLst>
          </p:cNvPr>
          <p:cNvPicPr>
            <a:picLocks noChangeAspect="1"/>
          </p:cNvPicPr>
          <p:nvPr/>
        </p:nvPicPr>
        <p:blipFill>
          <a:blip r:embed="rId4"/>
          <a:stretch>
            <a:fillRect/>
          </a:stretch>
        </p:blipFill>
        <p:spPr>
          <a:xfrm>
            <a:off x="8776855" y="3159155"/>
            <a:ext cx="2895749" cy="1809843"/>
          </a:xfrm>
          <a:prstGeom prst="rect">
            <a:avLst/>
          </a:prstGeom>
        </p:spPr>
      </p:pic>
      <p:sp>
        <p:nvSpPr>
          <p:cNvPr id="6" name="Slide Number Placeholder 5">
            <a:extLst>
              <a:ext uri="{FF2B5EF4-FFF2-40B4-BE49-F238E27FC236}">
                <a16:creationId xmlns:a16="http://schemas.microsoft.com/office/drawing/2014/main" id="{90F77128-EBF2-C1D9-A12C-96469EA4684F}"/>
              </a:ext>
              <a:ext uri="{C183D7F6-B498-43B3-948B-1728B52AA6E4}">
                <adec:decorative xmlns:adec="http://schemas.microsoft.com/office/drawing/2017/decorative" val="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2138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EB99-0AAA-4319-A707-7D603E97CF6D}"/>
              </a:ext>
            </a:extLst>
          </p:cNvPr>
          <p:cNvSpPr>
            <a:spLocks noGrp="1"/>
          </p:cNvSpPr>
          <p:nvPr>
            <p:ph type="title"/>
          </p:nvPr>
        </p:nvSpPr>
        <p:spPr/>
        <p:txBody>
          <a:bodyPr>
            <a:noAutofit/>
          </a:bodyPr>
          <a:lstStyle/>
          <a:p>
            <a:r>
              <a:rPr lang="en-US" sz="4000" dirty="0">
                <a:latin typeface="Montserrat"/>
              </a:rPr>
              <a:t>Key Tips for Promoting RA to Partners</a:t>
            </a:r>
            <a:endParaRPr lang="en-US" sz="4000" dirty="0"/>
          </a:p>
        </p:txBody>
      </p:sp>
      <p:sp>
        <p:nvSpPr>
          <p:cNvPr id="3" name="Content Placeholder 2">
            <a:extLst>
              <a:ext uri="{FF2B5EF4-FFF2-40B4-BE49-F238E27FC236}">
                <a16:creationId xmlns:a16="http://schemas.microsoft.com/office/drawing/2014/main" id="{E1C6FD77-88DD-F5E5-CAC7-D3084382011C}"/>
              </a:ext>
            </a:extLst>
          </p:cNvPr>
          <p:cNvSpPr>
            <a:spLocks noGrp="1"/>
          </p:cNvSpPr>
          <p:nvPr>
            <p:ph sz="half" idx="1"/>
          </p:nvPr>
        </p:nvSpPr>
        <p:spPr>
          <a:xfrm>
            <a:off x="590550" y="1604834"/>
            <a:ext cx="10763250" cy="3870325"/>
          </a:xfrm>
        </p:spPr>
        <p:txBody>
          <a:bodyPr>
            <a:noAutofit/>
          </a:bodyPr>
          <a:lstStyle/>
          <a:p>
            <a:pPr marL="285750" indent="-285750" defTabSz="535518">
              <a:lnSpc>
                <a:spcPct val="134000"/>
              </a:lnSpc>
              <a:spcBef>
                <a:spcPts val="600"/>
              </a:spcBef>
              <a:spcAft>
                <a:spcPts val="600"/>
              </a:spcAft>
              <a:buClr>
                <a:schemeClr val="tx1"/>
              </a:buClr>
              <a:buFont typeface="Arial" panose="020B0604020202020204" pitchFamily="34" charset="0"/>
              <a:buChar char="•"/>
              <a:defRPr/>
            </a:pPr>
            <a:r>
              <a:rPr lang="en-US" sz="1800" dirty="0">
                <a:solidFill>
                  <a:srgbClr val="00015E"/>
                </a:solidFill>
                <a:latin typeface="Montserrat Medium" panose="00000600000000000000" pitchFamily="2" charset="0"/>
                <a:ea typeface="Roboto Light"/>
                <a:cs typeface="+mn-lt"/>
              </a:rPr>
              <a:t>LISTEN</a:t>
            </a:r>
            <a:r>
              <a:rPr lang="en-US" sz="1800" dirty="0">
                <a:solidFill>
                  <a:schemeClr val="tx1"/>
                </a:solidFill>
                <a:latin typeface="Montserrat Medium" panose="00000600000000000000" pitchFamily="2" charset="0"/>
                <a:ea typeface="Roboto Light"/>
                <a:cs typeface="+mn-lt"/>
              </a:rPr>
              <a:t> to the partner and address what they  define as an issue with a solution from RA</a:t>
            </a:r>
            <a:endParaRPr lang="en-US" sz="1800" dirty="0">
              <a:solidFill>
                <a:schemeClr val="tx1"/>
              </a:solidFill>
              <a:latin typeface="Montserrat Medium" panose="00000600000000000000" pitchFamily="2" charset="0"/>
              <a:ea typeface="+mn-lt"/>
              <a:cs typeface="+mn-lt"/>
            </a:endParaRPr>
          </a:p>
          <a:p>
            <a:pPr marL="285750" indent="-285750" defTabSz="535518">
              <a:lnSpc>
                <a:spcPct val="134000"/>
              </a:lnSpc>
              <a:spcBef>
                <a:spcPts val="600"/>
              </a:spcBef>
              <a:spcAft>
                <a:spcPts val="600"/>
              </a:spcAft>
              <a:buClr>
                <a:schemeClr val="tx1"/>
              </a:buClr>
              <a:buFont typeface="Arial" panose="020B0604020202020204" pitchFamily="34" charset="0"/>
              <a:buChar char="•"/>
              <a:defRPr/>
            </a:pPr>
            <a:r>
              <a:rPr lang="en-US" sz="1800" dirty="0">
                <a:solidFill>
                  <a:srgbClr val="00015E"/>
                </a:solidFill>
                <a:latin typeface="Montserrat Medium" panose="00000600000000000000" pitchFamily="2" charset="0"/>
                <a:ea typeface="+mn-lt"/>
                <a:cs typeface="+mn-lt"/>
              </a:rPr>
              <a:t>Be Patient! </a:t>
            </a:r>
            <a:r>
              <a:rPr lang="en-US" sz="1800" dirty="0">
                <a:solidFill>
                  <a:schemeClr val="tx1"/>
                </a:solidFill>
                <a:latin typeface="Montserrat Medium" panose="00000600000000000000" pitchFamily="2" charset="0"/>
                <a:ea typeface="+mn-lt"/>
                <a:cs typeface="+mn-lt"/>
              </a:rPr>
              <a:t>It can take up to 10 different meetings for partners to decide to implement RA</a:t>
            </a:r>
          </a:p>
          <a:p>
            <a:pPr marL="285750" indent="-285750" defTabSz="535518">
              <a:lnSpc>
                <a:spcPct val="134000"/>
              </a:lnSpc>
              <a:spcBef>
                <a:spcPts val="600"/>
              </a:spcBef>
              <a:spcAft>
                <a:spcPts val="600"/>
              </a:spcAft>
              <a:buClr>
                <a:schemeClr val="tx1"/>
              </a:buClr>
              <a:buFont typeface="Arial" panose="020B0604020202020204" pitchFamily="34" charset="0"/>
              <a:buChar char="•"/>
              <a:defRPr/>
            </a:pPr>
            <a:r>
              <a:rPr lang="en-US" sz="1800" dirty="0">
                <a:solidFill>
                  <a:srgbClr val="00015E"/>
                </a:solidFill>
                <a:latin typeface="Montserrat Medium" panose="00000600000000000000" pitchFamily="2" charset="0"/>
                <a:ea typeface="+mn-lt"/>
                <a:cs typeface="+mn-lt"/>
              </a:rPr>
              <a:t>Research</a:t>
            </a:r>
            <a:r>
              <a:rPr lang="en-US" sz="1800" dirty="0">
                <a:solidFill>
                  <a:schemeClr val="tx1"/>
                </a:solidFill>
                <a:latin typeface="Montserrat Medium" panose="00000600000000000000" pitchFamily="2" charset="0"/>
                <a:ea typeface="+mn-lt"/>
                <a:cs typeface="+mn-lt"/>
              </a:rPr>
              <a:t> the business and the job openings before visiting or research the type of client the organization helps</a:t>
            </a:r>
          </a:p>
          <a:p>
            <a:pPr marL="285750" indent="-285750" defTabSz="535518">
              <a:lnSpc>
                <a:spcPct val="134000"/>
              </a:lnSpc>
              <a:spcBef>
                <a:spcPts val="600"/>
              </a:spcBef>
              <a:spcAft>
                <a:spcPts val="600"/>
              </a:spcAft>
              <a:buClr>
                <a:schemeClr val="tx1"/>
              </a:buClr>
              <a:buFont typeface="Arial" panose="020B0604020202020204" pitchFamily="34" charset="0"/>
              <a:buChar char="•"/>
              <a:defRPr/>
            </a:pPr>
            <a:r>
              <a:rPr lang="en-US" sz="1800" dirty="0">
                <a:solidFill>
                  <a:srgbClr val="00015E"/>
                </a:solidFill>
                <a:latin typeface="Montserrat Medium" panose="00000600000000000000" pitchFamily="2" charset="0"/>
                <a:ea typeface="+mn-lt"/>
                <a:cs typeface="+mn-lt"/>
              </a:rPr>
              <a:t>Offer solutions </a:t>
            </a:r>
            <a:r>
              <a:rPr lang="en-US" sz="1800" dirty="0">
                <a:solidFill>
                  <a:schemeClr val="tx1"/>
                </a:solidFill>
                <a:latin typeface="Montserrat Medium" panose="00000600000000000000" pitchFamily="2" charset="0"/>
                <a:ea typeface="+mn-lt"/>
                <a:cs typeface="+mn-lt"/>
              </a:rPr>
              <a:t>to their specific problems- It is not a one size fits all</a:t>
            </a:r>
          </a:p>
          <a:p>
            <a:pPr marL="285750" indent="-285750" defTabSz="535518">
              <a:lnSpc>
                <a:spcPct val="134000"/>
              </a:lnSpc>
              <a:spcBef>
                <a:spcPts val="600"/>
              </a:spcBef>
              <a:spcAft>
                <a:spcPts val="600"/>
              </a:spcAft>
              <a:buClr>
                <a:schemeClr val="tx1"/>
              </a:buClr>
              <a:buFont typeface="Arial" panose="020B0604020202020204" pitchFamily="34" charset="0"/>
              <a:buChar char="•"/>
              <a:defRPr/>
            </a:pPr>
            <a:r>
              <a:rPr lang="en-US" sz="1800" dirty="0">
                <a:solidFill>
                  <a:srgbClr val="00015E"/>
                </a:solidFill>
                <a:latin typeface="Montserrat Medium" panose="00000600000000000000" pitchFamily="2" charset="0"/>
                <a:ea typeface="Calibri"/>
                <a:cs typeface="Calibri" panose="020F0502020204030204"/>
              </a:rPr>
              <a:t>Know the benefits </a:t>
            </a:r>
            <a:r>
              <a:rPr lang="en-US" sz="1800" dirty="0">
                <a:solidFill>
                  <a:schemeClr val="tx1"/>
                </a:solidFill>
                <a:latin typeface="Montserrat Medium" panose="00000600000000000000" pitchFamily="2" charset="0"/>
                <a:ea typeface="Calibri"/>
                <a:cs typeface="Calibri" panose="020F0502020204030204"/>
              </a:rPr>
              <a:t>for the partner to implement RA (tax credits, funding)</a:t>
            </a:r>
          </a:p>
          <a:p>
            <a:pPr marL="285750" indent="-285750" defTabSz="535518">
              <a:lnSpc>
                <a:spcPct val="134000"/>
              </a:lnSpc>
              <a:spcBef>
                <a:spcPts val="600"/>
              </a:spcBef>
              <a:spcAft>
                <a:spcPts val="600"/>
              </a:spcAft>
              <a:buClr>
                <a:schemeClr val="tx1"/>
              </a:buClr>
              <a:buFont typeface="Arial" panose="020B0604020202020204" pitchFamily="34" charset="0"/>
              <a:buChar char="•"/>
              <a:defRPr/>
            </a:pPr>
            <a:r>
              <a:rPr lang="en-US" sz="1800" dirty="0">
                <a:solidFill>
                  <a:srgbClr val="00015E"/>
                </a:solidFill>
                <a:latin typeface="Montserrat Medium" panose="00000600000000000000" pitchFamily="2" charset="0"/>
                <a:ea typeface="Calibri"/>
                <a:cs typeface="Calibri" panose="020F0502020204030204"/>
              </a:rPr>
              <a:t>Don't overwhelm </a:t>
            </a:r>
            <a:r>
              <a:rPr lang="en-US" sz="1800" dirty="0">
                <a:solidFill>
                  <a:schemeClr val="tx1"/>
                </a:solidFill>
                <a:latin typeface="Montserrat Medium" panose="00000600000000000000" pitchFamily="2" charset="0"/>
                <a:ea typeface="Calibri"/>
                <a:cs typeface="Calibri" panose="020F0502020204030204"/>
              </a:rPr>
              <a:t>them</a:t>
            </a:r>
          </a:p>
          <a:p>
            <a:pPr marL="285750" indent="-285750" defTabSz="535518">
              <a:lnSpc>
                <a:spcPct val="134000"/>
              </a:lnSpc>
              <a:spcBef>
                <a:spcPts val="600"/>
              </a:spcBef>
              <a:spcAft>
                <a:spcPts val="600"/>
              </a:spcAft>
              <a:buClr>
                <a:schemeClr val="tx1"/>
              </a:buClr>
              <a:buFont typeface="Arial" panose="020B0604020202020204" pitchFamily="34" charset="0"/>
              <a:buChar char="•"/>
              <a:defRPr/>
            </a:pPr>
            <a:r>
              <a:rPr lang="en-US" sz="1800" dirty="0">
                <a:solidFill>
                  <a:srgbClr val="00015E"/>
                </a:solidFill>
                <a:latin typeface="Montserrat Medium" panose="00000600000000000000" pitchFamily="2" charset="0"/>
                <a:ea typeface="Calibri"/>
                <a:cs typeface="Calibri" panose="020F0502020204030204"/>
              </a:rPr>
              <a:t>Speak their language </a:t>
            </a:r>
            <a:r>
              <a:rPr lang="en-US" sz="1800" dirty="0">
                <a:solidFill>
                  <a:schemeClr val="tx1"/>
                </a:solidFill>
                <a:latin typeface="Montserrat Medium" panose="00000600000000000000" pitchFamily="2" charset="0"/>
                <a:ea typeface="Calibri"/>
                <a:cs typeface="Calibri" panose="020F0502020204030204"/>
              </a:rPr>
              <a:t>- use terms they understand </a:t>
            </a:r>
          </a:p>
          <a:p>
            <a:pPr marL="0" indent="0">
              <a:lnSpc>
                <a:spcPct val="134000"/>
              </a:lnSpc>
              <a:spcBef>
                <a:spcPts val="600"/>
              </a:spcBef>
              <a:spcAft>
                <a:spcPts val="600"/>
              </a:spcAft>
              <a:buNone/>
            </a:pPr>
            <a:endParaRPr lang="en-US" sz="1800" dirty="0"/>
          </a:p>
        </p:txBody>
      </p:sp>
      <p:sp>
        <p:nvSpPr>
          <p:cNvPr id="12" name="Slide Number Placeholder 5">
            <a:extLst>
              <a:ext uri="{FF2B5EF4-FFF2-40B4-BE49-F238E27FC236}">
                <a16:creationId xmlns:a16="http://schemas.microsoft.com/office/drawing/2014/main" id="{2BE3A243-0BB1-58CE-2591-29B29716099A}"/>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6" name="Picture 5">
            <a:extLst>
              <a:ext uri="{FF2B5EF4-FFF2-40B4-BE49-F238E27FC236}">
                <a16:creationId xmlns:a16="http://schemas.microsoft.com/office/drawing/2014/main" id="{2EA4B687-2880-7CA8-FB24-09DCB9F6FF54}"/>
              </a:ext>
              <a:ext uri="{C183D7F6-B498-43B3-948B-1728B52AA6E4}">
                <adec:decorative xmlns:adec="http://schemas.microsoft.com/office/drawing/2017/decorative" val="1"/>
              </a:ext>
            </a:extLst>
          </p:cNvPr>
          <p:cNvPicPr>
            <a:picLocks noChangeAspect="1"/>
          </p:cNvPicPr>
          <p:nvPr/>
        </p:nvPicPr>
        <p:blipFill rotWithShape="1">
          <a:blip r:embed="rId4"/>
          <a:srcRect l="30559" t="9894"/>
          <a:stretch/>
        </p:blipFill>
        <p:spPr>
          <a:xfrm>
            <a:off x="9820275" y="4157662"/>
            <a:ext cx="1458817" cy="2019300"/>
          </a:xfrm>
          <a:prstGeom prst="rect">
            <a:avLst/>
          </a:prstGeom>
        </p:spPr>
      </p:pic>
    </p:spTree>
    <p:custDataLst>
      <p:tags r:id="rId1"/>
    </p:custDataLst>
    <p:extLst>
      <p:ext uri="{BB962C8B-B14F-4D97-AF65-F5344CB8AC3E}">
        <p14:creationId xmlns:p14="http://schemas.microsoft.com/office/powerpoint/2010/main" val="2924343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C56A256-08B0-D7AE-310A-61A02FBF4D8F}"/>
              </a:ext>
            </a:extLst>
          </p:cNvPr>
          <p:cNvSpPr>
            <a:spLocks noGrp="1"/>
          </p:cNvSpPr>
          <p:nvPr>
            <p:ph type="title"/>
          </p:nvPr>
        </p:nvSpPr>
        <p:spPr/>
        <p:txBody>
          <a:bodyPr>
            <a:normAutofit/>
          </a:bodyPr>
          <a:lstStyle/>
          <a:p>
            <a:r>
              <a:rPr lang="en-US" dirty="0"/>
              <a:t>APPRENTICESHIP FUNDING</a:t>
            </a:r>
          </a:p>
        </p:txBody>
      </p:sp>
      <p:sp>
        <p:nvSpPr>
          <p:cNvPr id="15" name="Text Placeholder 14">
            <a:extLst>
              <a:ext uri="{FF2B5EF4-FFF2-40B4-BE49-F238E27FC236}">
                <a16:creationId xmlns:a16="http://schemas.microsoft.com/office/drawing/2014/main" id="{CBD07E7B-7855-E5AC-168A-B25C19FEB05D}"/>
              </a:ext>
            </a:extLst>
          </p:cNvPr>
          <p:cNvSpPr>
            <a:spLocks noGrp="1"/>
          </p:cNvSpPr>
          <p:nvPr>
            <p:ph type="body" sz="quarter" idx="14"/>
          </p:nvPr>
        </p:nvSpPr>
        <p:spPr>
          <a:xfrm>
            <a:off x="489028" y="1502258"/>
            <a:ext cx="3508453" cy="532350"/>
          </a:xfrm>
          <a:solidFill>
            <a:schemeClr val="accent1"/>
          </a:solidFill>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rPr>
              <a:t>--</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ACCESSING RESOURCES</a:t>
            </a:r>
            <a:r>
              <a:rPr lang="en-US" sz="1800" dirty="0">
                <a:solidFill>
                  <a:srgbClr val="FFFFFF"/>
                </a:solidFill>
              </a:rPr>
              <a:t>--</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indent="0" algn="ctr">
              <a:buNone/>
            </a:pPr>
            <a:endParaRPr lang="en-US" sz="1800" dirty="0"/>
          </a:p>
        </p:txBody>
      </p:sp>
      <p:sp>
        <p:nvSpPr>
          <p:cNvPr id="4" name="Picture Placeholder 3" descr="For more information and detailed list of 20 industry intermediaries, check out the Industry Intermediary fact sheet on Apprenticeship.gov&#10;">
            <a:extLst>
              <a:ext uri="{FF2B5EF4-FFF2-40B4-BE49-F238E27FC236}">
                <a16:creationId xmlns:a16="http://schemas.microsoft.com/office/drawing/2014/main" id="{3201B6C4-3CBF-9FBB-BC08-B656CB7EDE65}"/>
              </a:ext>
            </a:extLst>
          </p:cNvPr>
          <p:cNvSpPr>
            <a:spLocks noGrp="1"/>
          </p:cNvSpPr>
          <p:nvPr>
            <p:ph type="pic" sz="quarter" idx="13"/>
          </p:nvPr>
        </p:nvSpPr>
        <p:spPr>
          <a:xfrm>
            <a:off x="3997481" y="1485978"/>
            <a:ext cx="7705491" cy="982595"/>
          </a:xfrm>
          <a:solidFill>
            <a:schemeClr val="accent6"/>
          </a:solidFill>
        </p:spPr>
        <p:txBody>
          <a:bodyPr>
            <a:normAutofit fontScale="92500"/>
          </a:bodyPr>
          <a:lstStyle/>
          <a:p>
            <a:pPr marL="0" marR="0" lvl="0" indent="0" algn="l" defTabSz="913607" rtl="0" eaLnBrk="0" fontAlgn="base" latinLnBrk="0" hangingPunct="0">
              <a:lnSpc>
                <a:spcPct val="134000"/>
              </a:lnSpc>
              <a:spcBef>
                <a:spcPts val="600"/>
              </a:spcBef>
              <a:spcAft>
                <a:spcPts val="600"/>
              </a:spcAft>
              <a:buClrTx/>
              <a:buSzTx/>
              <a:buFontTx/>
              <a:buNone/>
              <a:tabLst/>
              <a:defRPr/>
            </a:pPr>
            <a:r>
              <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more information and detailed list of 20 industry intermediaries, check out the </a:t>
            </a:r>
            <a:r>
              <a:rPr kumimoji="0" lang="en-US" sz="18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hlinkClick r:id="rId4" tooltip="https://www.apprenticeship.gov/sites/default/files/IndFS-RAIndustryInterm-072023-508a.pdf">
                  <a:extLst>
                    <a:ext uri="{A12FA001-AC4F-418D-AE19-62706E023703}">
                      <ahyp:hlinkClr xmlns:ahyp="http://schemas.microsoft.com/office/drawing/2018/hyperlinkcolor" val="tx"/>
                    </a:ext>
                  </a:extLst>
                </a:hlinkClick>
              </a:rPr>
              <a:t>Industry Intermediary fact sheet on Apprenticeship.gov</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 name="Content Placeholder 1">
            <a:extLst>
              <a:ext uri="{FF2B5EF4-FFF2-40B4-BE49-F238E27FC236}">
                <a16:creationId xmlns:a16="http://schemas.microsoft.com/office/drawing/2014/main" id="{3F9F811F-C339-5411-62A9-963E3F5D73B7}"/>
              </a:ext>
            </a:extLst>
          </p:cNvPr>
          <p:cNvSpPr>
            <a:spLocks noGrp="1"/>
          </p:cNvSpPr>
          <p:nvPr>
            <p:ph idx="1"/>
          </p:nvPr>
        </p:nvSpPr>
        <p:spPr>
          <a:xfrm>
            <a:off x="489028" y="2651883"/>
            <a:ext cx="11149303" cy="860172"/>
          </a:xfrm>
        </p:spPr>
        <p:txBody>
          <a:bodyPr>
            <a:noAutofit/>
          </a:bodyPr>
          <a:lstStyle/>
          <a:p>
            <a:pPr marL="0" marR="0" lvl="0" indent="0" algn="l" defTabSz="914400"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016375"/>
                </a:solidFill>
                <a:effectLst/>
                <a:uLnTx/>
                <a:uFillTx/>
                <a:latin typeface="Arial"/>
                <a:ea typeface="+mn-ea"/>
                <a:cs typeface="Arial"/>
              </a:rPr>
              <a:t>Registered Apprenticeship Industry Intermediaries</a:t>
            </a:r>
            <a:r>
              <a:rPr kumimoji="0" lang="en-US" sz="1600" b="0" i="0" u="none" strike="noStrike" kern="1200" cap="none" spc="0" normalizeH="0" baseline="0" noProof="0" dirty="0">
                <a:ln>
                  <a:noFill/>
                </a:ln>
                <a:solidFill>
                  <a:srgbClr val="016375"/>
                </a:solidFill>
                <a:effectLst/>
                <a:uLnTx/>
                <a:uFillTx/>
                <a:latin typeface="Arial"/>
                <a:ea typeface="+mn-ea"/>
                <a:cs typeface="Arial"/>
              </a:rPr>
              <a:t>: </a:t>
            </a:r>
            <a:r>
              <a:rPr kumimoji="0" lang="en-US" sz="1600" b="0" i="0" u="none" strike="noStrike" kern="1200" cap="none" spc="0" normalizeH="0" baseline="0" noProof="0" dirty="0">
                <a:ln>
                  <a:noFill/>
                </a:ln>
                <a:solidFill>
                  <a:srgbClr val="5E5E5E"/>
                </a:solidFill>
                <a:effectLst/>
                <a:uLnTx/>
                <a:uFillTx/>
                <a:latin typeface="Arial"/>
                <a:ea typeface="+mn-ea"/>
                <a:cs typeface="Arial"/>
              </a:rPr>
              <a:t>Through a partnership with DOL, </a:t>
            </a:r>
            <a:r>
              <a:rPr kumimoji="0" lang="en-US" sz="1600" b="1" i="0" u="none" strike="noStrike" kern="1200" cap="none" spc="0" normalizeH="0" baseline="0" noProof="0" dirty="0">
                <a:ln>
                  <a:noFill/>
                </a:ln>
                <a:solidFill>
                  <a:srgbClr val="016375"/>
                </a:solidFill>
                <a:effectLst/>
                <a:uLnTx/>
                <a:uFillTx/>
                <a:latin typeface="Arial"/>
                <a:ea typeface="+mn-ea"/>
                <a:cs typeface="Arial"/>
              </a:rPr>
              <a:t>20 industry intermediaries </a:t>
            </a:r>
            <a:r>
              <a:rPr kumimoji="0" lang="en-US" sz="1600" b="0" i="0" u="none" strike="noStrike" kern="1200" cap="none" spc="0" normalizeH="0" baseline="0" noProof="0" dirty="0">
                <a:ln>
                  <a:noFill/>
                </a:ln>
                <a:solidFill>
                  <a:srgbClr val="5E5E5E"/>
                </a:solidFill>
                <a:effectLst/>
                <a:uLnTx/>
                <a:uFillTx/>
                <a:latin typeface="Arial"/>
                <a:ea typeface="+mn-ea"/>
                <a:cs typeface="Arial"/>
              </a:rPr>
              <a:t>offer expertise to help employers and labor organizations successfully launch, promote, and expand RA programs in growing industries.</a:t>
            </a:r>
          </a:p>
        </p:txBody>
      </p:sp>
      <p:pic>
        <p:nvPicPr>
          <p:cNvPr id="1215" name="Picture 1214">
            <a:extLst>
              <a:ext uri="{FF2B5EF4-FFF2-40B4-BE49-F238E27FC236}">
                <a16:creationId xmlns:a16="http://schemas.microsoft.com/office/drawing/2014/main" id="{645142EB-4206-3A64-FBF8-F248A2ED2FFF}"/>
              </a:ext>
              <a:ext uri="{C183D7F6-B498-43B3-948B-1728B52AA6E4}">
                <adec:decorative xmlns:adec="http://schemas.microsoft.com/office/drawing/2017/decorative" val="1"/>
              </a:ext>
            </a:extLst>
          </p:cNvPr>
          <p:cNvPicPr>
            <a:picLocks noChangeAspect="1"/>
          </p:cNvPicPr>
          <p:nvPr/>
        </p:nvPicPr>
        <p:blipFill rotWithShape="1">
          <a:blip r:embed="rId5"/>
          <a:srcRect b="47106"/>
          <a:stretch/>
        </p:blipFill>
        <p:spPr>
          <a:xfrm>
            <a:off x="2848440" y="3839311"/>
            <a:ext cx="1697588" cy="442610"/>
          </a:xfrm>
          <a:prstGeom prst="rect">
            <a:avLst/>
          </a:prstGeom>
        </p:spPr>
      </p:pic>
      <p:pic>
        <p:nvPicPr>
          <p:cNvPr id="1216" name="Picture 1215">
            <a:extLst>
              <a:ext uri="{FF2B5EF4-FFF2-40B4-BE49-F238E27FC236}">
                <a16:creationId xmlns:a16="http://schemas.microsoft.com/office/drawing/2014/main" id="{D5318DBC-BC30-24D5-92C2-9BDD3B593F53}"/>
              </a:ext>
              <a:ext uri="{C183D7F6-B498-43B3-948B-1728B52AA6E4}">
                <adec:decorative xmlns:adec="http://schemas.microsoft.com/office/drawing/2017/decorative" val="1"/>
              </a:ext>
            </a:extLst>
          </p:cNvPr>
          <p:cNvPicPr>
            <a:picLocks noChangeAspect="1"/>
          </p:cNvPicPr>
          <p:nvPr/>
        </p:nvPicPr>
        <p:blipFill rotWithShape="1">
          <a:blip r:embed="rId6"/>
          <a:srcRect b="54162"/>
          <a:stretch/>
        </p:blipFill>
        <p:spPr>
          <a:xfrm>
            <a:off x="5094767" y="3953836"/>
            <a:ext cx="1760386" cy="456851"/>
          </a:xfrm>
          <a:prstGeom prst="rect">
            <a:avLst/>
          </a:prstGeom>
        </p:spPr>
      </p:pic>
      <p:pic>
        <p:nvPicPr>
          <p:cNvPr id="1217" name="Picture 1216">
            <a:extLst>
              <a:ext uri="{FF2B5EF4-FFF2-40B4-BE49-F238E27FC236}">
                <a16:creationId xmlns:a16="http://schemas.microsoft.com/office/drawing/2014/main" id="{E8BDDD4B-B05A-8A28-015F-49ED57722C4B}"/>
              </a:ext>
              <a:ext uri="{C183D7F6-B498-43B3-948B-1728B52AA6E4}">
                <adec:decorative xmlns:adec="http://schemas.microsoft.com/office/drawing/2017/decorative" val="1"/>
              </a:ext>
            </a:extLst>
          </p:cNvPr>
          <p:cNvPicPr>
            <a:picLocks noChangeAspect="1"/>
          </p:cNvPicPr>
          <p:nvPr/>
        </p:nvPicPr>
        <p:blipFill rotWithShape="1">
          <a:blip r:embed="rId7"/>
          <a:srcRect b="47646"/>
          <a:stretch/>
        </p:blipFill>
        <p:spPr>
          <a:xfrm>
            <a:off x="8283726" y="4288312"/>
            <a:ext cx="1743437" cy="324535"/>
          </a:xfrm>
          <a:prstGeom prst="rect">
            <a:avLst/>
          </a:prstGeom>
        </p:spPr>
      </p:pic>
      <p:pic>
        <p:nvPicPr>
          <p:cNvPr id="1218" name="Picture 1217">
            <a:extLst>
              <a:ext uri="{FF2B5EF4-FFF2-40B4-BE49-F238E27FC236}">
                <a16:creationId xmlns:a16="http://schemas.microsoft.com/office/drawing/2014/main" id="{EE6361CF-239D-B28E-26E9-FCE0763CAE6E}"/>
              </a:ext>
              <a:ext uri="{C183D7F6-B498-43B3-948B-1728B52AA6E4}">
                <adec:decorative xmlns:adec="http://schemas.microsoft.com/office/drawing/2017/decorative" val="1"/>
              </a:ext>
            </a:extLst>
          </p:cNvPr>
          <p:cNvPicPr>
            <a:picLocks noChangeAspect="1"/>
          </p:cNvPicPr>
          <p:nvPr/>
        </p:nvPicPr>
        <p:blipFill rotWithShape="1">
          <a:blip r:embed="rId8"/>
          <a:srcRect b="42811"/>
          <a:stretch/>
        </p:blipFill>
        <p:spPr>
          <a:xfrm>
            <a:off x="6630426" y="4197858"/>
            <a:ext cx="1646585" cy="386175"/>
          </a:xfrm>
          <a:prstGeom prst="rect">
            <a:avLst/>
          </a:prstGeom>
        </p:spPr>
      </p:pic>
      <p:pic>
        <p:nvPicPr>
          <p:cNvPr id="1226" name="Picture 1225">
            <a:extLst>
              <a:ext uri="{FF2B5EF4-FFF2-40B4-BE49-F238E27FC236}">
                <a16:creationId xmlns:a16="http://schemas.microsoft.com/office/drawing/2014/main" id="{D89482F7-42A5-DEA9-96C9-2AF57833D013}"/>
              </a:ext>
              <a:ext uri="{C183D7F6-B498-43B3-948B-1728B52AA6E4}">
                <adec:decorative xmlns:adec="http://schemas.microsoft.com/office/drawing/2017/decorative" val="1"/>
              </a:ext>
            </a:extLst>
          </p:cNvPr>
          <p:cNvPicPr>
            <a:picLocks noChangeAspect="1"/>
          </p:cNvPicPr>
          <p:nvPr/>
        </p:nvPicPr>
        <p:blipFill rotWithShape="1">
          <a:blip r:embed="rId9"/>
          <a:srcRect b="38373"/>
          <a:stretch/>
        </p:blipFill>
        <p:spPr>
          <a:xfrm>
            <a:off x="812628" y="3839311"/>
            <a:ext cx="1697588" cy="442610"/>
          </a:xfrm>
          <a:prstGeom prst="rect">
            <a:avLst/>
          </a:prstGeom>
        </p:spPr>
      </p:pic>
      <p:pic>
        <p:nvPicPr>
          <p:cNvPr id="1213" name="Picture 1212">
            <a:extLst>
              <a:ext uri="{FF2B5EF4-FFF2-40B4-BE49-F238E27FC236}">
                <a16:creationId xmlns:a16="http://schemas.microsoft.com/office/drawing/2014/main" id="{B8677373-C58D-7F12-4821-51C78F3C9057}"/>
              </a:ext>
              <a:ext uri="{C183D7F6-B498-43B3-948B-1728B52AA6E4}">
                <adec:decorative xmlns:adec="http://schemas.microsoft.com/office/drawing/2017/decorative" val="1"/>
              </a:ext>
            </a:extLst>
          </p:cNvPr>
          <p:cNvPicPr>
            <a:picLocks noChangeAspect="1"/>
          </p:cNvPicPr>
          <p:nvPr/>
        </p:nvPicPr>
        <p:blipFill rotWithShape="1">
          <a:blip r:embed="rId10"/>
          <a:srcRect b="50716"/>
          <a:stretch/>
        </p:blipFill>
        <p:spPr>
          <a:xfrm>
            <a:off x="6581219" y="5135809"/>
            <a:ext cx="1901457" cy="441103"/>
          </a:xfrm>
          <a:prstGeom prst="rect">
            <a:avLst/>
          </a:prstGeom>
        </p:spPr>
      </p:pic>
      <p:pic>
        <p:nvPicPr>
          <p:cNvPr id="1220" name="Picture 1219">
            <a:extLst>
              <a:ext uri="{FF2B5EF4-FFF2-40B4-BE49-F238E27FC236}">
                <a16:creationId xmlns:a16="http://schemas.microsoft.com/office/drawing/2014/main" id="{49F5DC54-ED89-98BF-DA0D-1C8538996917}"/>
              </a:ext>
              <a:ext uri="{C183D7F6-B498-43B3-948B-1728B52AA6E4}">
                <adec:decorative xmlns:adec="http://schemas.microsoft.com/office/drawing/2017/decorative" val="1"/>
              </a:ext>
            </a:extLst>
          </p:cNvPr>
          <p:cNvPicPr>
            <a:picLocks noChangeAspect="1"/>
          </p:cNvPicPr>
          <p:nvPr/>
        </p:nvPicPr>
        <p:blipFill rotWithShape="1">
          <a:blip r:embed="rId11"/>
          <a:srcRect b="21067"/>
          <a:stretch/>
        </p:blipFill>
        <p:spPr>
          <a:xfrm>
            <a:off x="4359116" y="5020606"/>
            <a:ext cx="1561736" cy="647492"/>
          </a:xfrm>
          <a:prstGeom prst="rect">
            <a:avLst/>
          </a:prstGeom>
        </p:spPr>
      </p:pic>
      <p:pic>
        <p:nvPicPr>
          <p:cNvPr id="1222" name="Picture 1221">
            <a:extLst>
              <a:ext uri="{FF2B5EF4-FFF2-40B4-BE49-F238E27FC236}">
                <a16:creationId xmlns:a16="http://schemas.microsoft.com/office/drawing/2014/main" id="{5C7B909F-37D4-AEAD-4B65-9A8C369FB782}"/>
              </a:ext>
              <a:ext uri="{C183D7F6-B498-43B3-948B-1728B52AA6E4}">
                <adec:decorative xmlns:adec="http://schemas.microsoft.com/office/drawing/2017/decorative" val="1"/>
              </a:ext>
            </a:extLst>
          </p:cNvPr>
          <p:cNvPicPr>
            <a:picLocks noChangeAspect="1"/>
          </p:cNvPicPr>
          <p:nvPr/>
        </p:nvPicPr>
        <p:blipFill rotWithShape="1">
          <a:blip r:embed="rId12"/>
          <a:srcRect b="29918"/>
          <a:stretch/>
        </p:blipFill>
        <p:spPr>
          <a:xfrm>
            <a:off x="8110676" y="5628043"/>
            <a:ext cx="1901457" cy="600328"/>
          </a:xfrm>
          <a:prstGeom prst="rect">
            <a:avLst/>
          </a:prstGeom>
        </p:spPr>
      </p:pic>
      <p:pic>
        <p:nvPicPr>
          <p:cNvPr id="1223" name="Picture 1222">
            <a:extLst>
              <a:ext uri="{FF2B5EF4-FFF2-40B4-BE49-F238E27FC236}">
                <a16:creationId xmlns:a16="http://schemas.microsoft.com/office/drawing/2014/main" id="{97F2B15F-FFF3-022B-9F73-D6004F85B163}"/>
              </a:ext>
              <a:ext uri="{C183D7F6-B498-43B3-948B-1728B52AA6E4}">
                <adec:decorative xmlns:adec="http://schemas.microsoft.com/office/drawing/2017/decorative" val="1"/>
              </a:ext>
            </a:extLst>
          </p:cNvPr>
          <p:cNvPicPr>
            <a:picLocks noChangeAspect="1"/>
          </p:cNvPicPr>
          <p:nvPr/>
        </p:nvPicPr>
        <p:blipFill rotWithShape="1">
          <a:blip r:embed="rId13"/>
          <a:srcRect b="32109"/>
          <a:stretch/>
        </p:blipFill>
        <p:spPr>
          <a:xfrm>
            <a:off x="2510216" y="5180901"/>
            <a:ext cx="1901457" cy="663748"/>
          </a:xfrm>
          <a:prstGeom prst="rect">
            <a:avLst/>
          </a:prstGeom>
        </p:spPr>
      </p:pic>
      <p:pic>
        <p:nvPicPr>
          <p:cNvPr id="1225" name="Picture 1224">
            <a:extLst>
              <a:ext uri="{FF2B5EF4-FFF2-40B4-BE49-F238E27FC236}">
                <a16:creationId xmlns:a16="http://schemas.microsoft.com/office/drawing/2014/main" id="{D26EB36F-96FE-5F62-E75D-7F802F5C7E1F}"/>
              </a:ext>
              <a:ext uri="{C183D7F6-B498-43B3-948B-1728B52AA6E4}">
                <adec:decorative xmlns:adec="http://schemas.microsoft.com/office/drawing/2017/decorative" val="1"/>
              </a:ext>
            </a:extLst>
          </p:cNvPr>
          <p:cNvPicPr>
            <a:picLocks noChangeAspect="1"/>
          </p:cNvPicPr>
          <p:nvPr/>
        </p:nvPicPr>
        <p:blipFill rotWithShape="1">
          <a:blip r:embed="rId14"/>
          <a:srcRect b="33459"/>
          <a:stretch/>
        </p:blipFill>
        <p:spPr>
          <a:xfrm>
            <a:off x="10012132" y="5686747"/>
            <a:ext cx="1901457" cy="509682"/>
          </a:xfrm>
          <a:prstGeom prst="rect">
            <a:avLst/>
          </a:prstGeom>
        </p:spPr>
      </p:pic>
      <p:pic>
        <p:nvPicPr>
          <p:cNvPr id="1212" name="Picture 1211">
            <a:extLst>
              <a:ext uri="{FF2B5EF4-FFF2-40B4-BE49-F238E27FC236}">
                <a16:creationId xmlns:a16="http://schemas.microsoft.com/office/drawing/2014/main" id="{999BF833-B807-C6CD-E096-F547AA3FE483}"/>
              </a:ext>
              <a:ext uri="{C183D7F6-B498-43B3-948B-1728B52AA6E4}">
                <adec:decorative xmlns:adec="http://schemas.microsoft.com/office/drawing/2017/decorative" val="1"/>
              </a:ext>
            </a:extLst>
          </p:cNvPr>
          <p:cNvPicPr>
            <a:picLocks noChangeAspect="1"/>
          </p:cNvPicPr>
          <p:nvPr/>
        </p:nvPicPr>
        <p:blipFill rotWithShape="1">
          <a:blip r:embed="rId15"/>
          <a:srcRect b="44488"/>
          <a:stretch/>
        </p:blipFill>
        <p:spPr>
          <a:xfrm>
            <a:off x="8389025" y="4989628"/>
            <a:ext cx="1638138" cy="620358"/>
          </a:xfrm>
          <a:prstGeom prst="rect">
            <a:avLst/>
          </a:prstGeom>
        </p:spPr>
      </p:pic>
      <p:pic>
        <p:nvPicPr>
          <p:cNvPr id="1214" name="Picture 1213">
            <a:extLst>
              <a:ext uri="{FF2B5EF4-FFF2-40B4-BE49-F238E27FC236}">
                <a16:creationId xmlns:a16="http://schemas.microsoft.com/office/drawing/2014/main" id="{E43EF11C-17DA-4592-EC63-1D4AA775D4C0}"/>
              </a:ext>
              <a:ext uri="{C183D7F6-B498-43B3-948B-1728B52AA6E4}">
                <adec:decorative xmlns:adec="http://schemas.microsoft.com/office/drawing/2017/decorative" val="1"/>
              </a:ext>
            </a:extLst>
          </p:cNvPr>
          <p:cNvPicPr>
            <a:picLocks noChangeAspect="1"/>
          </p:cNvPicPr>
          <p:nvPr/>
        </p:nvPicPr>
        <p:blipFill rotWithShape="1">
          <a:blip r:embed="rId16"/>
          <a:srcRect b="34872"/>
          <a:stretch/>
        </p:blipFill>
        <p:spPr>
          <a:xfrm>
            <a:off x="4092397" y="4390946"/>
            <a:ext cx="1901457" cy="599132"/>
          </a:xfrm>
          <a:prstGeom prst="rect">
            <a:avLst/>
          </a:prstGeom>
        </p:spPr>
      </p:pic>
      <p:pic>
        <p:nvPicPr>
          <p:cNvPr id="1221" name="Picture 1220">
            <a:extLst>
              <a:ext uri="{FF2B5EF4-FFF2-40B4-BE49-F238E27FC236}">
                <a16:creationId xmlns:a16="http://schemas.microsoft.com/office/drawing/2014/main" id="{6034E8CC-43F8-DA8B-D655-AE3CE0E175CA}"/>
              </a:ext>
              <a:ext uri="{C183D7F6-B498-43B3-948B-1728B52AA6E4}">
                <adec:decorative xmlns:adec="http://schemas.microsoft.com/office/drawing/2017/decorative" val="1"/>
              </a:ext>
            </a:extLst>
          </p:cNvPr>
          <p:cNvPicPr>
            <a:picLocks noChangeAspect="1"/>
          </p:cNvPicPr>
          <p:nvPr/>
        </p:nvPicPr>
        <p:blipFill rotWithShape="1">
          <a:blip r:embed="rId17"/>
          <a:srcRect b="32532"/>
          <a:stretch/>
        </p:blipFill>
        <p:spPr>
          <a:xfrm>
            <a:off x="2089843" y="4520713"/>
            <a:ext cx="1901457" cy="553144"/>
          </a:xfrm>
          <a:prstGeom prst="rect">
            <a:avLst/>
          </a:prstGeom>
        </p:spPr>
      </p:pic>
      <p:pic>
        <p:nvPicPr>
          <p:cNvPr id="1227" name="Picture 1226">
            <a:extLst>
              <a:ext uri="{FF2B5EF4-FFF2-40B4-BE49-F238E27FC236}">
                <a16:creationId xmlns:a16="http://schemas.microsoft.com/office/drawing/2014/main" id="{26F23C42-0240-BAE6-5591-54C35549F4F8}"/>
              </a:ext>
              <a:ext uri="{C183D7F6-B498-43B3-948B-1728B52AA6E4}">
                <adec:decorative xmlns:adec="http://schemas.microsoft.com/office/drawing/2017/decorative" val="1"/>
              </a:ext>
            </a:extLst>
          </p:cNvPr>
          <p:cNvPicPr>
            <a:picLocks noChangeAspect="1"/>
          </p:cNvPicPr>
          <p:nvPr/>
        </p:nvPicPr>
        <p:blipFill rotWithShape="1">
          <a:blip r:embed="rId18"/>
          <a:srcRect b="32989"/>
          <a:stretch/>
        </p:blipFill>
        <p:spPr>
          <a:xfrm>
            <a:off x="383134" y="4426255"/>
            <a:ext cx="1901457" cy="620357"/>
          </a:xfrm>
          <a:prstGeom prst="rect">
            <a:avLst/>
          </a:prstGeom>
        </p:spPr>
      </p:pic>
      <p:pic>
        <p:nvPicPr>
          <p:cNvPr id="7" name="Picture 6">
            <a:extLst>
              <a:ext uri="{FF2B5EF4-FFF2-40B4-BE49-F238E27FC236}">
                <a16:creationId xmlns:a16="http://schemas.microsoft.com/office/drawing/2014/main" id="{C51A07E0-BE34-0A88-C9AF-F55ADC9A3E90}"/>
              </a:ext>
              <a:ext uri="{C183D7F6-B498-43B3-948B-1728B52AA6E4}">
                <adec:decorative xmlns:adec="http://schemas.microsoft.com/office/drawing/2017/decorative" val="1"/>
              </a:ext>
            </a:extLst>
          </p:cNvPr>
          <p:cNvPicPr>
            <a:picLocks noChangeAspect="1"/>
          </p:cNvPicPr>
          <p:nvPr/>
        </p:nvPicPr>
        <p:blipFill rotWithShape="1">
          <a:blip r:embed="rId19"/>
          <a:srcRect b="36013"/>
          <a:stretch/>
        </p:blipFill>
        <p:spPr>
          <a:xfrm>
            <a:off x="10064683" y="4789971"/>
            <a:ext cx="1901457" cy="765971"/>
          </a:xfrm>
          <a:prstGeom prst="rect">
            <a:avLst/>
          </a:prstGeom>
        </p:spPr>
      </p:pic>
      <p:pic>
        <p:nvPicPr>
          <p:cNvPr id="3" name="Picture 2">
            <a:extLst>
              <a:ext uri="{FF2B5EF4-FFF2-40B4-BE49-F238E27FC236}">
                <a16:creationId xmlns:a16="http://schemas.microsoft.com/office/drawing/2014/main" id="{9B206010-33EA-5F85-5E99-B62615AD388C}"/>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1135" y="5287421"/>
            <a:ext cx="1556076" cy="597422"/>
          </a:xfrm>
          <a:prstGeom prst="rect">
            <a:avLst/>
          </a:prstGeom>
        </p:spPr>
      </p:pic>
      <p:pic>
        <p:nvPicPr>
          <p:cNvPr id="14" name="Picture 13">
            <a:extLst>
              <a:ext uri="{FF2B5EF4-FFF2-40B4-BE49-F238E27FC236}">
                <a16:creationId xmlns:a16="http://schemas.microsoft.com/office/drawing/2014/main" id="{6756AFE8-6CDE-60DA-CB0E-667F362DA132}"/>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07653" y="5526265"/>
            <a:ext cx="1266080" cy="783466"/>
          </a:xfrm>
          <a:prstGeom prst="rect">
            <a:avLst/>
          </a:prstGeom>
        </p:spPr>
      </p:pic>
      <p:pic>
        <p:nvPicPr>
          <p:cNvPr id="16" name="Picture 15">
            <a:extLst>
              <a:ext uri="{FF2B5EF4-FFF2-40B4-BE49-F238E27FC236}">
                <a16:creationId xmlns:a16="http://schemas.microsoft.com/office/drawing/2014/main" id="{5ADC57F5-8F0B-6BE5-CA08-E10D9F3473F6}"/>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37192" y="5586132"/>
            <a:ext cx="1295860" cy="684150"/>
          </a:xfrm>
          <a:prstGeom prst="rect">
            <a:avLst/>
          </a:prstGeom>
        </p:spPr>
      </p:pic>
      <p:pic>
        <p:nvPicPr>
          <p:cNvPr id="18" name="Picture 17">
            <a:extLst>
              <a:ext uri="{FF2B5EF4-FFF2-40B4-BE49-F238E27FC236}">
                <a16:creationId xmlns:a16="http://schemas.microsoft.com/office/drawing/2014/main" id="{E91F81AE-0642-AF84-0B93-17706E9A07F4}"/>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3564075" y="5841089"/>
            <a:ext cx="1384686" cy="526576"/>
          </a:xfrm>
          <a:prstGeom prst="rect">
            <a:avLst/>
          </a:prstGeom>
        </p:spPr>
      </p:pic>
      <p:pic>
        <p:nvPicPr>
          <p:cNvPr id="17" name="Picture 16">
            <a:extLst>
              <a:ext uri="{FF2B5EF4-FFF2-40B4-BE49-F238E27FC236}">
                <a16:creationId xmlns:a16="http://schemas.microsoft.com/office/drawing/2014/main" id="{0524B5A3-E776-2136-5615-30DAF1A17AE4}"/>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0128793" y="4108353"/>
            <a:ext cx="1295860" cy="461139"/>
          </a:xfrm>
          <a:prstGeom prst="rect">
            <a:avLst/>
          </a:prstGeom>
        </p:spPr>
      </p:pic>
      <p:pic>
        <p:nvPicPr>
          <p:cNvPr id="28" name="Picture 27">
            <a:extLst>
              <a:ext uri="{FF2B5EF4-FFF2-40B4-BE49-F238E27FC236}">
                <a16:creationId xmlns:a16="http://schemas.microsoft.com/office/drawing/2014/main" id="{FED0218A-E3FC-817E-6093-D069ABED8E4B}"/>
              </a:ext>
              <a:ext uri="{C183D7F6-B498-43B3-948B-1728B52AA6E4}">
                <adec:decorative xmlns:adec="http://schemas.microsoft.com/office/drawing/2017/decorative" val="1"/>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sp>
        <p:nvSpPr>
          <p:cNvPr id="29" name="Slide Number Placeholder 5">
            <a:extLst>
              <a:ext uri="{FF2B5EF4-FFF2-40B4-BE49-F238E27FC236}">
                <a16:creationId xmlns:a16="http://schemas.microsoft.com/office/drawing/2014/main" id="{2687ADFE-0931-5165-28E6-7574BC6119CB}"/>
              </a:ext>
              <a:ext uri="{C183D7F6-B498-43B3-948B-1728B52AA6E4}">
                <adec:decorative xmlns:adec="http://schemas.microsoft.com/office/drawing/2017/decorative" val="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custDataLst>
      <p:tags r:id="rId1"/>
    </p:custDataLst>
    <p:extLst>
      <p:ext uri="{BB962C8B-B14F-4D97-AF65-F5344CB8AC3E}">
        <p14:creationId xmlns:p14="http://schemas.microsoft.com/office/powerpoint/2010/main" val="2217365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76D74495-5794-17F9-C60D-FF9581F1FD96}"/>
              </a:ext>
            </a:extLst>
          </p:cNvPr>
          <p:cNvSpPr>
            <a:spLocks noGrp="1"/>
          </p:cNvSpPr>
          <p:nvPr>
            <p:ph type="title"/>
          </p:nvPr>
        </p:nvSpPr>
        <p:spPr>
          <a:xfrm>
            <a:off x="1112521" y="560481"/>
            <a:ext cx="9073895" cy="481935"/>
          </a:xfrm>
          <a:noFill/>
        </p:spPr>
        <p:txBody>
          <a:bodyPr vert="horz" lIns="68580" tIns="34290" rIns="68580" bIns="34290" rtlCol="0" anchor="t" anchorCtr="0">
            <a:noAutofit/>
          </a:bodyPr>
          <a:lstStyle/>
          <a:p>
            <a:pPr>
              <a:lnSpc>
                <a:spcPct val="100000"/>
              </a:lnSpc>
              <a:spcBef>
                <a:spcPts val="0"/>
              </a:spcBef>
            </a:pPr>
            <a:r>
              <a:rPr lang="en-US" sz="2800" b="1" dirty="0">
                <a:solidFill>
                  <a:schemeClr val="accent2"/>
                </a:solidFill>
                <a:ea typeface="Calibri"/>
              </a:rPr>
              <a:t>YOUTH APPRENTICESHIP WEEK </a:t>
            </a:r>
            <a:r>
              <a:rPr lang="en-US" sz="2800" b="1" dirty="0">
                <a:ea typeface="Calibri"/>
              </a:rPr>
              <a:t>- MAY 5-11, 2024</a:t>
            </a:r>
          </a:p>
        </p:txBody>
      </p:sp>
      <p:sp>
        <p:nvSpPr>
          <p:cNvPr id="5" name="Content Placeholder 4">
            <a:extLst>
              <a:ext uri="{FF2B5EF4-FFF2-40B4-BE49-F238E27FC236}">
                <a16:creationId xmlns:a16="http://schemas.microsoft.com/office/drawing/2014/main" id="{75962ABE-67CF-8A1E-6B02-34C4DAEC6C44}"/>
              </a:ext>
            </a:extLst>
          </p:cNvPr>
          <p:cNvSpPr>
            <a:spLocks noGrp="1"/>
          </p:cNvSpPr>
          <p:nvPr>
            <p:ph sz="half" idx="1"/>
          </p:nvPr>
        </p:nvSpPr>
        <p:spPr>
          <a:xfrm>
            <a:off x="529936" y="2349575"/>
            <a:ext cx="11132128" cy="2972331"/>
          </a:xfrm>
        </p:spPr>
        <p:txBody>
          <a:bodyPr>
            <a:noAutofit/>
          </a:bodyPr>
          <a:lstStyle/>
          <a:p>
            <a:pPr marL="0" marR="0" lvl="0" indent="0" algn="l" defTabSz="914400" rtl="0" eaLnBrk="1" fontAlgn="base" latinLnBrk="0" hangingPunct="1">
              <a:lnSpc>
                <a:spcPct val="114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FA5333"/>
                </a:solidFill>
                <a:effectLst/>
                <a:uLnTx/>
                <a:uFillTx/>
                <a:latin typeface="Calibri" panose="020F0502020204030204"/>
                <a:ea typeface="Calibri"/>
                <a:cs typeface="+mn-cs"/>
              </a:rPr>
              <a:t>Youth Apprenticeship Week (YAW) is a nationwide celebration </a:t>
            </a:r>
            <a:r>
              <a:rPr kumimoji="0" lang="en-US" sz="1800" b="1" i="0" u="none" strike="noStrike" kern="1200" cap="none" spc="0" normalizeH="0" baseline="0" noProof="0" dirty="0">
                <a:ln>
                  <a:noFill/>
                </a:ln>
                <a:solidFill>
                  <a:srgbClr val="000000"/>
                </a:solidFill>
                <a:effectLst/>
                <a:uLnTx/>
                <a:uFillTx/>
                <a:latin typeface="Calibri" panose="020F0502020204030204"/>
                <a:ea typeface="Calibri"/>
                <a:cs typeface="+mn-cs"/>
              </a:rPr>
              <a:t>that highlights the benefits and value of Registered Apprenticeship programs for youth, ages 16-24.</a:t>
            </a:r>
          </a:p>
          <a:p>
            <a:pPr marL="0" marR="0" lvl="0" indent="0" algn="l" defTabSz="914400" rtl="0" eaLnBrk="1" fontAlgn="base" latinLnBrk="0" hangingPunct="1">
              <a:lnSpc>
                <a:spcPct val="114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FA5333"/>
                </a:solidFill>
                <a:effectLst/>
                <a:uLnTx/>
                <a:uFillTx/>
                <a:latin typeface="Calibri" panose="020F0502020204030204"/>
                <a:ea typeface="Calibri"/>
                <a:cs typeface="+mn-cs"/>
              </a:rPr>
              <a:t>YAW builds on the success of NAW </a:t>
            </a:r>
            <a:r>
              <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mn-cs"/>
              </a:rPr>
              <a:t>and is a key part of the Department's Youth Employment Works Strategy.</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mn-cs"/>
              </a:rPr>
              <a:t>It challenges us to deepen partnerships across sectors and provide "no wrong door" to quality career pathways, paid work and wrap around services, and hire young workers through youth apprenticeships.</a:t>
            </a:r>
          </a:p>
          <a:p>
            <a:pPr marL="0" marR="0" lvl="0" indent="0" algn="l" defTabSz="914400" rtl="0" eaLnBrk="1" fontAlgn="base" latinLnBrk="0" hangingPunct="1">
              <a:lnSpc>
                <a:spcPct val="114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FA5333"/>
                </a:solidFill>
                <a:effectLst/>
                <a:uLnTx/>
                <a:uFillTx/>
                <a:latin typeface="Calibri" panose="020F0502020204030204"/>
                <a:ea typeface="Calibri"/>
                <a:cs typeface="+mn-cs"/>
              </a:rPr>
              <a:t>YAW is an opportunity </a:t>
            </a:r>
            <a:r>
              <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mn-cs"/>
              </a:rPr>
              <a:t>for stakeholders to host events to showcase how Registered Apprenticeship creates a sustainable pipeline of skilled and diverse talent for youth across multiple high-demand industries such as cybersecurity, healthcare, agriculture, gaming and graphics design, advanced manufacturing, clean energy, engineering, artificial intelligence, transportation, and robotics. </a:t>
            </a:r>
          </a:p>
          <a:p>
            <a:pPr marL="0" marR="0" lvl="0" indent="0" algn="l" defTabSz="914400" rtl="0" eaLnBrk="1" fontAlgn="base" latinLnBrk="0" hangingPunct="1">
              <a:lnSpc>
                <a:spcPct val="114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Calibri"/>
                <a:cs typeface="+mn-cs"/>
              </a:rPr>
              <a:t>For more information go to: </a:t>
            </a:r>
            <a:r>
              <a:rPr kumimoji="0" lang="en-US" sz="1800" b="1" i="0" u="none" strike="noStrike" kern="1200" cap="none" spc="0" normalizeH="0" baseline="0" noProof="0" dirty="0">
                <a:ln>
                  <a:noFill/>
                </a:ln>
                <a:solidFill>
                  <a:srgbClr val="016375"/>
                </a:solidFill>
                <a:effectLst/>
                <a:uLnTx/>
                <a:uFillTx/>
                <a:latin typeface="Calibri" panose="020F0502020204030204"/>
                <a:ea typeface="Calibri"/>
                <a:cs typeface="+mn-cs"/>
                <a:hlinkClick r:id="rId3" tooltip="https://www.apprenticeship.gov/youth-apprenticeship-week">
                  <a:extLst>
                    <a:ext uri="{A12FA001-AC4F-418D-AE19-62706E023703}">
                      <ahyp:hlinkClr xmlns:ahyp="http://schemas.microsoft.com/office/drawing/2018/hyperlinkcolor" val="tx"/>
                    </a:ext>
                  </a:extLst>
                </a:hlinkClick>
              </a:rPr>
              <a:t>Youth Apprenticeship Week | Apprenticeship.gov</a:t>
            </a:r>
            <a:endParaRPr kumimoji="0" lang="en-US" sz="1800" b="1" i="0" u="none" strike="noStrike" kern="1200" cap="none" spc="0" normalizeH="0" baseline="0" noProof="0" dirty="0">
              <a:ln>
                <a:noFill/>
              </a:ln>
              <a:solidFill>
                <a:srgbClr val="016375"/>
              </a:solidFill>
              <a:effectLst/>
              <a:uLnTx/>
              <a:uFillTx/>
              <a:latin typeface="Calibri" panose="020F0502020204030204"/>
              <a:ea typeface="Calibri"/>
              <a:cs typeface="+mn-cs"/>
            </a:endParaRPr>
          </a:p>
          <a:p>
            <a:pPr marL="0" indent="0">
              <a:lnSpc>
                <a:spcPct val="114000"/>
              </a:lnSpc>
              <a:spcBef>
                <a:spcPts val="600"/>
              </a:spcBef>
              <a:spcAft>
                <a:spcPts val="600"/>
              </a:spcAft>
              <a:buNone/>
            </a:pPr>
            <a:endParaRPr lang="en-US" sz="3200" dirty="0"/>
          </a:p>
        </p:txBody>
      </p:sp>
      <p:sp>
        <p:nvSpPr>
          <p:cNvPr id="3" name="AutoShape 2">
            <a:extLst>
              <a:ext uri="{FF2B5EF4-FFF2-40B4-BE49-F238E27FC236}">
                <a16:creationId xmlns:a16="http://schemas.microsoft.com/office/drawing/2014/main" id="{C5BCB23F-9D85-8141-87BA-FB49A98B30B0}"/>
              </a:ext>
              <a:ext uri="{C183D7F6-B498-43B3-948B-1728B52AA6E4}">
                <adec:decorative xmlns:adec="http://schemas.microsoft.com/office/drawing/2017/decorative" val="1"/>
              </a:ext>
            </a:extLst>
          </p:cNvPr>
          <p:cNvSpPr>
            <a:spLocks noChangeAspect="1" noChangeArrowheads="1"/>
          </p:cNvSpPr>
          <p:nvPr/>
        </p:nvSpPr>
        <p:spPr bwMode="auto">
          <a:xfrm>
            <a:off x="5943601"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solidFill>
              <a:latin typeface="Lato Light" panose="020F0302020204030203" pitchFamily="34" charset="77"/>
            </a:endParaRPr>
          </a:p>
        </p:txBody>
      </p:sp>
      <p:pic>
        <p:nvPicPr>
          <p:cNvPr id="11" name="Content Placeholder 7">
            <a:extLst>
              <a:ext uri="{FF2B5EF4-FFF2-40B4-BE49-F238E27FC236}">
                <a16:creationId xmlns:a16="http://schemas.microsoft.com/office/drawing/2014/main" id="{9EDF560F-56F6-29AC-7213-92F5FE21ACB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40594"/>
          <a:stretch/>
        </p:blipFill>
        <p:spPr>
          <a:xfrm>
            <a:off x="529936" y="1213442"/>
            <a:ext cx="3277539" cy="1081704"/>
          </a:xfrm>
          <a:prstGeom prst="rect">
            <a:avLst/>
          </a:prstGeom>
        </p:spPr>
      </p:pic>
      <p:grpSp>
        <p:nvGrpSpPr>
          <p:cNvPr id="16" name="Group 15">
            <a:extLst>
              <a:ext uri="{FF2B5EF4-FFF2-40B4-BE49-F238E27FC236}">
                <a16:creationId xmlns:a16="http://schemas.microsoft.com/office/drawing/2014/main" id="{F21DE562-9237-CB82-CD47-3A74987BFD94}"/>
              </a:ext>
              <a:ext uri="{C183D7F6-B498-43B3-948B-1728B52AA6E4}">
                <adec:decorative xmlns:adec="http://schemas.microsoft.com/office/drawing/2017/decorative" val="1"/>
              </a:ext>
            </a:extLst>
          </p:cNvPr>
          <p:cNvGrpSpPr/>
          <p:nvPr/>
        </p:nvGrpSpPr>
        <p:grpSpPr>
          <a:xfrm>
            <a:off x="10067544" y="581914"/>
            <a:ext cx="1688592" cy="901444"/>
            <a:chOff x="6798365" y="1490870"/>
            <a:chExt cx="2489752" cy="1585291"/>
          </a:xfrm>
        </p:grpSpPr>
        <p:sp>
          <p:nvSpPr>
            <p:cNvPr id="15" name="Rectangle 14">
              <a:extLst>
                <a:ext uri="{FF2B5EF4-FFF2-40B4-BE49-F238E27FC236}">
                  <a16:creationId xmlns:a16="http://schemas.microsoft.com/office/drawing/2014/main" id="{DF4AFA2F-A53C-4421-09F5-978083464A3F}"/>
                </a:ext>
              </a:extLst>
            </p:cNvPr>
            <p:cNvSpPr/>
            <p:nvPr/>
          </p:nvSpPr>
          <p:spPr>
            <a:xfrm>
              <a:off x="6798365" y="1490870"/>
              <a:ext cx="2489752" cy="1585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pic>
          <p:nvPicPr>
            <p:cNvPr id="13" name="Picture 12">
              <a:extLst>
                <a:ext uri="{FF2B5EF4-FFF2-40B4-BE49-F238E27FC236}">
                  <a16:creationId xmlns:a16="http://schemas.microsoft.com/office/drawing/2014/main" id="{BF045004-175F-B66F-D4B8-14B4452D89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57834" y="1564746"/>
              <a:ext cx="2350938" cy="1402166"/>
            </a:xfrm>
            <a:prstGeom prst="rect">
              <a:avLst/>
            </a:prstGeom>
          </p:spPr>
        </p:pic>
      </p:grpSp>
      <p:sp>
        <p:nvSpPr>
          <p:cNvPr id="14" name="Slide Number Placeholder 5">
            <a:extLst>
              <a:ext uri="{FF2B5EF4-FFF2-40B4-BE49-F238E27FC236}">
                <a16:creationId xmlns:a16="http://schemas.microsoft.com/office/drawing/2014/main" id="{AE086485-2545-6212-DF2A-D0024DBC8C0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533513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EC5C-3B81-42B8-FD1B-6F616CBE356D}"/>
              </a:ext>
            </a:extLst>
          </p:cNvPr>
          <p:cNvSpPr>
            <a:spLocks noGrp="1"/>
          </p:cNvSpPr>
          <p:nvPr>
            <p:ph type="title"/>
          </p:nvPr>
        </p:nvSpPr>
        <p:spPr/>
        <p:txBody>
          <a:bodyPr/>
          <a:lstStyle/>
          <a:p>
            <a:r>
              <a:rPr lang="en-US" dirty="0"/>
              <a:t>Questions and Answers</a:t>
            </a:r>
          </a:p>
        </p:txBody>
      </p:sp>
    </p:spTree>
    <p:extLst>
      <p:ext uri="{BB962C8B-B14F-4D97-AF65-F5344CB8AC3E}">
        <p14:creationId xmlns:p14="http://schemas.microsoft.com/office/powerpoint/2010/main" val="3676460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3E2F-65CA-9780-D8FB-CBD09A2CB193}"/>
              </a:ext>
            </a:extLst>
          </p:cNvPr>
          <p:cNvSpPr>
            <a:spLocks noGrp="1"/>
          </p:cNvSpPr>
          <p:nvPr>
            <p:ph type="title"/>
          </p:nvPr>
        </p:nvSpPr>
        <p:spPr/>
        <p:txBody>
          <a:bodyPr/>
          <a:lstStyle/>
          <a:p>
            <a:r>
              <a:rPr lang="en-US" dirty="0"/>
              <a:t>Conclusion</a:t>
            </a:r>
          </a:p>
        </p:txBody>
      </p:sp>
      <p:sp>
        <p:nvSpPr>
          <p:cNvPr id="4" name="Content Placeholder 3">
            <a:extLst>
              <a:ext uri="{FF2B5EF4-FFF2-40B4-BE49-F238E27FC236}">
                <a16:creationId xmlns:a16="http://schemas.microsoft.com/office/drawing/2014/main" id="{A3137719-E8DE-1189-CB45-1A71261381CF}"/>
              </a:ext>
            </a:extLst>
          </p:cNvPr>
          <p:cNvSpPr>
            <a:spLocks noGrp="1"/>
          </p:cNvSpPr>
          <p:nvPr>
            <p:ph sz="half" idx="2"/>
          </p:nvPr>
        </p:nvSpPr>
        <p:spPr>
          <a:xfrm>
            <a:off x="838199" y="1830578"/>
            <a:ext cx="10515601" cy="3855339"/>
          </a:xfrm>
        </p:spPr>
        <p:txBody>
          <a:bodyPr>
            <a:noAutofit/>
          </a:bodyPr>
          <a:lstStyle/>
          <a:p>
            <a:pPr>
              <a:lnSpc>
                <a:spcPct val="134000"/>
              </a:lnSpc>
              <a:spcBef>
                <a:spcPts val="600"/>
              </a:spcBef>
              <a:spcAft>
                <a:spcPts val="600"/>
              </a:spcAft>
            </a:pPr>
            <a:r>
              <a:rPr lang="en-US" sz="2400" dirty="0">
                <a:solidFill>
                  <a:schemeClr val="tx1"/>
                </a:solidFill>
                <a:latin typeface="Montserrat Medium"/>
              </a:rPr>
              <a:t>Registered Apprenticeship is the gold standard for training and workforce development.</a:t>
            </a:r>
          </a:p>
          <a:p>
            <a:pPr>
              <a:lnSpc>
                <a:spcPct val="134000"/>
              </a:lnSpc>
              <a:spcBef>
                <a:spcPts val="600"/>
              </a:spcBef>
              <a:spcAft>
                <a:spcPts val="600"/>
              </a:spcAft>
            </a:pPr>
            <a:r>
              <a:rPr lang="en-US" sz="2400" dirty="0">
                <a:solidFill>
                  <a:schemeClr val="tx1"/>
                </a:solidFill>
                <a:latin typeface="Montserrat Medium"/>
              </a:rPr>
              <a:t>Understanding RA is important to helping employers/partners in your region to take advantage of the benefits of apprenticeship.</a:t>
            </a:r>
          </a:p>
          <a:p>
            <a:pPr>
              <a:lnSpc>
                <a:spcPct val="134000"/>
              </a:lnSpc>
              <a:spcBef>
                <a:spcPts val="600"/>
              </a:spcBef>
              <a:spcAft>
                <a:spcPts val="600"/>
              </a:spcAft>
            </a:pPr>
            <a:r>
              <a:rPr lang="en-US" sz="2400" dirty="0">
                <a:solidFill>
                  <a:schemeClr val="tx1"/>
                </a:solidFill>
                <a:latin typeface="Montserrat Medium"/>
              </a:rPr>
              <a:t>There are resources in the apprenticeship system and partners, such as industry intermediaries, to help your employers/partners to succeed.</a:t>
            </a:r>
          </a:p>
        </p:txBody>
      </p:sp>
      <p:pic>
        <p:nvPicPr>
          <p:cNvPr id="5" name="Picture 4" descr="Gold glitter star on white background">
            <a:extLst>
              <a:ext uri="{FF2B5EF4-FFF2-40B4-BE49-F238E27FC236}">
                <a16:creationId xmlns:a16="http://schemas.microsoft.com/office/drawing/2014/main" id="{E9CA5197-8886-9936-6382-98382CA91A5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76" b="86183" l="10000" r="90000"/>
                    </a14:imgEffect>
                  </a14:imgLayer>
                </a14:imgProps>
              </a:ext>
            </a:extLst>
          </a:blip>
          <a:srcRect t="10250" b="4241"/>
          <a:stretch/>
        </p:blipFill>
        <p:spPr>
          <a:xfrm>
            <a:off x="9922159" y="505015"/>
            <a:ext cx="1550200" cy="1325563"/>
          </a:xfrm>
          <a:prstGeom prst="rect">
            <a:avLst/>
          </a:prstGeom>
        </p:spPr>
      </p:pic>
      <p:sp>
        <p:nvSpPr>
          <p:cNvPr id="6" name="Slide Number Placeholder 5">
            <a:extLst>
              <a:ext uri="{FF2B5EF4-FFF2-40B4-BE49-F238E27FC236}">
                <a16:creationId xmlns:a16="http://schemas.microsoft.com/office/drawing/2014/main" id="{3952AC8B-767C-4468-3E14-CE8C1AC9E4D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79842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5392-D64D-14E3-5060-EF15E1B26142}"/>
              </a:ext>
            </a:extLst>
          </p:cNvPr>
          <p:cNvSpPr>
            <a:spLocks noGrp="1"/>
          </p:cNvSpPr>
          <p:nvPr>
            <p:ph type="title"/>
          </p:nvPr>
        </p:nvSpPr>
        <p:spPr/>
        <p:txBody>
          <a:bodyPr/>
          <a:lstStyle/>
          <a:p>
            <a:r>
              <a:rPr lang="en-US" dirty="0"/>
              <a:t>Become a Center Partner</a:t>
            </a:r>
          </a:p>
        </p:txBody>
      </p:sp>
      <p:sp>
        <p:nvSpPr>
          <p:cNvPr id="6" name="Google Shape;213;p30">
            <a:extLst>
              <a:ext uri="{FF2B5EF4-FFF2-40B4-BE49-F238E27FC236}">
                <a16:creationId xmlns:a16="http://schemas.microsoft.com/office/drawing/2014/main" id="{8ED3B451-4618-BB6F-4E4D-7BE882253E5E}"/>
              </a:ext>
            </a:extLst>
          </p:cNvPr>
          <p:cNvSpPr txBox="1">
            <a:spLocks noGrp="1"/>
          </p:cNvSpPr>
          <p:nvPr>
            <p:ph type="body" sz="quarter" idx="13"/>
          </p:nvPr>
        </p:nvSpPr>
        <p:spPr>
          <a:xfrm>
            <a:off x="733425" y="1960563"/>
            <a:ext cx="5800725" cy="3744912"/>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lnSpc>
                <a:spcPct val="114000"/>
              </a:lnSpc>
              <a:spcBef>
                <a:spcPts val="600"/>
              </a:spcBef>
              <a:spcAft>
                <a:spcPts val="600"/>
              </a:spcAft>
              <a:buClr>
                <a:srgbClr val="00005F"/>
              </a:buClr>
              <a:buSzPct val="100000"/>
              <a:buFont typeface="Wingdings" panose="05000000000000000000" pitchFamily="2" charset="2"/>
              <a:buChar char="þ"/>
            </a:pPr>
            <a:r>
              <a:rPr lang="en-US" sz="2800" b="1" dirty="0">
                <a:latin typeface="Montserrat Medium" panose="00000600000000000000" pitchFamily="2" charset="0"/>
              </a:rPr>
              <a:t>Receive</a:t>
            </a:r>
            <a:r>
              <a:rPr lang="en-US" sz="2800" dirty="0">
                <a:latin typeface="Montserrat Medium" panose="00000600000000000000" pitchFamily="2" charset="0"/>
              </a:rPr>
              <a:t> no-cost expert TA,  </a:t>
            </a:r>
            <a:br>
              <a:rPr lang="en-US" sz="2800" dirty="0">
                <a:latin typeface="Montserrat Medium" panose="00000600000000000000" pitchFamily="2" charset="0"/>
              </a:rPr>
            </a:br>
            <a:r>
              <a:rPr lang="en-US" sz="2800" dirty="0">
                <a:latin typeface="Montserrat Medium" panose="00000600000000000000" pitchFamily="2" charset="0"/>
              </a:rPr>
              <a:t>materials, and assistance</a:t>
            </a:r>
          </a:p>
          <a:p>
            <a:pPr marL="608965" indent="-422910">
              <a:lnSpc>
                <a:spcPct val="114000"/>
              </a:lnSpc>
              <a:spcBef>
                <a:spcPts val="600"/>
              </a:spcBef>
              <a:spcAft>
                <a:spcPts val="600"/>
              </a:spcAft>
              <a:buClr>
                <a:srgbClr val="00005F"/>
              </a:buClr>
              <a:buSzPct val="100000"/>
              <a:buFont typeface="Wingdings" panose="05000000000000000000" pitchFamily="2" charset="2"/>
              <a:buChar char="þ"/>
            </a:pPr>
            <a:r>
              <a:rPr lang="en-US" sz="2800" b="1" dirty="0">
                <a:latin typeface="Montserrat Medium" panose="00000600000000000000" pitchFamily="2" charset="0"/>
              </a:rPr>
              <a:t>Network </a:t>
            </a:r>
            <a:r>
              <a:rPr lang="en-US" sz="2800" dirty="0">
                <a:latin typeface="Montserrat Medium" panose="00000600000000000000" pitchFamily="2" charset="0"/>
              </a:rPr>
              <a:t>with potential </a:t>
            </a:r>
            <a:br>
              <a:rPr lang="en-US" sz="2800" dirty="0">
                <a:latin typeface="Montserrat Medium" panose="00000600000000000000" pitchFamily="2" charset="0"/>
              </a:rPr>
            </a:br>
            <a:r>
              <a:rPr lang="en-US" sz="2800" dirty="0">
                <a:latin typeface="Montserrat Medium" panose="00000600000000000000" pitchFamily="2" charset="0"/>
              </a:rPr>
              <a:t>partners nationwide</a:t>
            </a:r>
          </a:p>
          <a:p>
            <a:pPr marL="608965" indent="-422910">
              <a:lnSpc>
                <a:spcPct val="114000"/>
              </a:lnSpc>
              <a:spcBef>
                <a:spcPts val="600"/>
              </a:spcBef>
              <a:spcAft>
                <a:spcPts val="600"/>
              </a:spcAft>
              <a:buClr>
                <a:srgbClr val="00005F"/>
              </a:buClr>
              <a:buSzPct val="100000"/>
              <a:buFont typeface="Wingdings" panose="05000000000000000000" pitchFamily="2" charset="2"/>
              <a:buChar char="þ"/>
            </a:pPr>
            <a:r>
              <a:rPr lang="en-US" sz="2800" b="1" dirty="0">
                <a:latin typeface="Montserrat Medium" panose="00000600000000000000" pitchFamily="2" charset="0"/>
              </a:rPr>
              <a:t>Be </a:t>
            </a:r>
            <a:r>
              <a:rPr lang="en-US" sz="2800" dirty="0">
                <a:latin typeface="Montserrat Medium" panose="00000600000000000000" pitchFamily="2" charset="0"/>
              </a:rPr>
              <a:t>nationally recognized for </a:t>
            </a:r>
            <a:br>
              <a:rPr lang="en-US" sz="2800" dirty="0">
                <a:latin typeface="Montserrat Medium" panose="00000600000000000000" pitchFamily="2" charset="0"/>
              </a:rPr>
            </a:br>
            <a:r>
              <a:rPr lang="en-US" sz="2800" dirty="0">
                <a:latin typeface="Montserrat Medium" panose="00000600000000000000" pitchFamily="2" charset="0"/>
              </a:rPr>
              <a:t>your work</a:t>
            </a:r>
            <a:endParaRPr lang="en-US" sz="2800" dirty="0">
              <a:latin typeface="Montserrat Medium" panose="00000600000000000000" pitchFamily="2" charset="0"/>
              <a:ea typeface="Raleway"/>
              <a:cs typeface="Raleway"/>
              <a:sym typeface="Raleway"/>
            </a:endParaRPr>
          </a:p>
        </p:txBody>
      </p:sp>
      <p:sp>
        <p:nvSpPr>
          <p:cNvPr id="8" name="Text Placeholder 7">
            <a:extLst>
              <a:ext uri="{FF2B5EF4-FFF2-40B4-BE49-F238E27FC236}">
                <a16:creationId xmlns:a16="http://schemas.microsoft.com/office/drawing/2014/main" id="{1ABD502B-867D-5E9C-8806-119F70CD983C}"/>
              </a:ext>
            </a:extLst>
          </p:cNvPr>
          <p:cNvSpPr txBox="1">
            <a:spLocks noGrp="1"/>
          </p:cNvSpPr>
          <p:nvPr>
            <p:ph type="body" sz="quarter" idx="14"/>
          </p:nvPr>
        </p:nvSpPr>
        <p:spPr>
          <a:xfrm>
            <a:off x="6534150" y="1848051"/>
            <a:ext cx="4953000" cy="905184"/>
          </a:xfrm>
          <a:prstGeom prst="rect">
            <a:avLst/>
          </a:prstGeom>
          <a:noFill/>
        </p:spPr>
        <p:txBody>
          <a:bodyPr wrap="square" rtlCol="0">
            <a:spAutoFit/>
          </a:bodyPr>
          <a:lstStyle/>
          <a:p>
            <a:pPr algn="ctr">
              <a:lnSpc>
                <a:spcPct val="114000"/>
              </a:lnSpc>
              <a:spcBef>
                <a:spcPts val="600"/>
              </a:spcBef>
              <a:spcAft>
                <a:spcPts val="600"/>
              </a:spcAft>
            </a:pPr>
            <a:r>
              <a:rPr lang="en-US" sz="2400" dirty="0">
                <a:solidFill>
                  <a:schemeClr val="tx1"/>
                </a:solidFill>
                <a:latin typeface="Montserrat Medium" panose="00000600000000000000" pitchFamily="2" charset="0"/>
                <a:cs typeface="Arial" panose="020B0604020202020204" pitchFamily="34" charset="0"/>
                <a:hlinkClick r:id="rId2"/>
              </a:rPr>
              <a:t>Be an Apprenticeship Partner Form</a:t>
            </a:r>
            <a:endParaRPr lang="en-US" sz="2400" dirty="0">
              <a:solidFill>
                <a:schemeClr val="tx1"/>
              </a:solidFill>
              <a:latin typeface="Montserrat Medium" panose="00000600000000000000" pitchFamily="2" charset="0"/>
              <a:cs typeface="Segoe UI" panose="020B0502040204020203" pitchFamily="34" charset="0"/>
              <a:hlinkClick r:id="rId2"/>
            </a:endParaRPr>
          </a:p>
        </p:txBody>
      </p:sp>
      <p:pic>
        <p:nvPicPr>
          <p:cNvPr id="9" name="Picture 3" descr="Qr code for Partner Form. Link provided above entitled be an apprenticeship partner form. ">
            <a:extLst>
              <a:ext uri="{FF2B5EF4-FFF2-40B4-BE49-F238E27FC236}">
                <a16:creationId xmlns:a16="http://schemas.microsoft.com/office/drawing/2014/main" id="{1FB10461-0090-0BFC-D183-920D1E620E18}"/>
              </a:ext>
            </a:extLst>
          </p:cNvPr>
          <p:cNvPicPr>
            <a:picLocks noChangeAspect="1"/>
          </p:cNvPicPr>
          <p:nvPr/>
        </p:nvPicPr>
        <p:blipFill>
          <a:blip r:embed="rId3"/>
          <a:stretch>
            <a:fillRect/>
          </a:stretch>
        </p:blipFill>
        <p:spPr>
          <a:xfrm>
            <a:off x="7715251" y="3066591"/>
            <a:ext cx="2448622" cy="2511050"/>
          </a:xfrm>
          <a:prstGeom prst="rect">
            <a:avLst/>
          </a:prstGeom>
        </p:spPr>
      </p:pic>
      <p:sp>
        <p:nvSpPr>
          <p:cNvPr id="4" name="Slide Number Placeholder 2">
            <a:extLst>
              <a:ext uri="{FF2B5EF4-FFF2-40B4-BE49-F238E27FC236}">
                <a16:creationId xmlns:a16="http://schemas.microsoft.com/office/drawing/2014/main" id="{4547082E-47A0-4662-0471-C36E7EDE0D90}"/>
              </a:ext>
            </a:extLst>
          </p:cNvPr>
          <p:cNvSpPr txBox="1">
            <a:spLocks/>
          </p:cNvSpPr>
          <p:nvPr/>
        </p:nvSpPr>
        <p:spPr>
          <a:xfrm>
            <a:off x="11038113" y="6244383"/>
            <a:ext cx="9408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C376C7-CCAB-4A43-82C7-E28708528D9E}" type="slidenum">
              <a:rPr lang="en-US" sz="1200" smtClean="0">
                <a:solidFill>
                  <a:schemeClr val="bg1"/>
                </a:solidFill>
                <a:latin typeface="Montserrat SemiBold" panose="00000700000000000000" pitchFamily="2" charset="0"/>
              </a:rPr>
              <a:pPr algn="r"/>
              <a:t>28</a:t>
            </a:fld>
            <a:endParaRPr lang="en-US" sz="12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4279515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dolcoe.safalapps.com</a:t>
            </a:r>
          </a:p>
          <a:p>
            <a:endParaRPr lang="en-US"/>
          </a:p>
        </p:txBody>
      </p:sp>
      <p:sp>
        <p:nvSpPr>
          <p:cNvPr id="4" name="Slide Number Placeholder 5">
            <a:extLst>
              <a:ext uri="{FF2B5EF4-FFF2-40B4-BE49-F238E27FC236}">
                <a16:creationId xmlns:a16="http://schemas.microsoft.com/office/drawing/2014/main" id="{DBF8C6D4-4882-961A-4AF3-0978F23CF6BF}"/>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
        <p:nvSpPr>
          <p:cNvPr id="5" name="Title 1" descr="THANK YOU FOR JOINING US&#10;">
            <a:extLst>
              <a:ext uri="{FF2B5EF4-FFF2-40B4-BE49-F238E27FC236}">
                <a16:creationId xmlns:a16="http://schemas.microsoft.com/office/drawing/2014/main" id="{9C7BCEDF-0F0F-4E01-E955-AF6111D8B9BE}"/>
              </a:ext>
            </a:extLst>
          </p:cNvPr>
          <p:cNvSpPr txBox="1">
            <a:spLocks/>
          </p:cNvSpPr>
          <p:nvPr/>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dirty="0">
                <a:solidFill>
                  <a:srgbClr val="00015E"/>
                </a:solidFill>
              </a:rPr>
              <a:t>THANK YOU FOR JOINING US</a:t>
            </a:r>
          </a:p>
        </p:txBody>
      </p:sp>
    </p:spTree>
    <p:extLst>
      <p:ext uri="{BB962C8B-B14F-4D97-AF65-F5344CB8AC3E}">
        <p14:creationId xmlns:p14="http://schemas.microsoft.com/office/powerpoint/2010/main" val="4127786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Agenda</a:t>
            </a:r>
          </a:p>
        </p:txBody>
      </p:sp>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838200" y="1825625"/>
            <a:ext cx="6840255" cy="4552211"/>
          </a:xfrm>
        </p:spPr>
        <p:txBody>
          <a:bodyPr vert="horz" lIns="91440" tIns="45720" rIns="91440" bIns="45720" rtlCol="0" anchor="t">
            <a:noAutofit/>
          </a:bodyPr>
          <a:lstStyle/>
          <a:p>
            <a:pPr lvl="0">
              <a:lnSpc>
                <a:spcPct val="100000"/>
              </a:lnSpc>
              <a:spcBef>
                <a:spcPts val="600"/>
              </a:spcBef>
            </a:pPr>
            <a:r>
              <a:rPr lang="en-US" sz="2900" dirty="0">
                <a:latin typeface="Montserrat Medium"/>
              </a:rPr>
              <a:t>Welcome and Introduction</a:t>
            </a:r>
          </a:p>
          <a:p>
            <a:pPr>
              <a:lnSpc>
                <a:spcPct val="100000"/>
              </a:lnSpc>
              <a:spcBef>
                <a:spcPts val="600"/>
              </a:spcBef>
            </a:pPr>
            <a:r>
              <a:rPr lang="en-US" sz="2900" dirty="0">
                <a:latin typeface="Montserrat Medium"/>
              </a:rPr>
              <a:t>Who we are and how we can help</a:t>
            </a:r>
            <a:endParaRPr lang="en-US" sz="2900" dirty="0"/>
          </a:p>
          <a:p>
            <a:pPr>
              <a:lnSpc>
                <a:spcPct val="100000"/>
              </a:lnSpc>
              <a:spcBef>
                <a:spcPts val="600"/>
              </a:spcBef>
            </a:pPr>
            <a:r>
              <a:rPr lang="en-US" sz="2900" dirty="0">
                <a:latin typeface="Montserrat Medium"/>
              </a:rPr>
              <a:t>What is Registered Apprenticeship (RA)</a:t>
            </a:r>
          </a:p>
          <a:p>
            <a:pPr lvl="0">
              <a:lnSpc>
                <a:spcPct val="100000"/>
              </a:lnSpc>
              <a:spcBef>
                <a:spcPts val="600"/>
              </a:spcBef>
            </a:pPr>
            <a:r>
              <a:rPr lang="en-US" sz="2900" b="0" i="0" dirty="0">
                <a:latin typeface="Montserrat Medium"/>
              </a:rPr>
              <a:t>WIOA funding and RA</a:t>
            </a:r>
            <a:endParaRPr lang="en-US" sz="2900" dirty="0">
              <a:latin typeface="Montserrat Medium"/>
            </a:endParaRPr>
          </a:p>
          <a:p>
            <a:pPr>
              <a:lnSpc>
                <a:spcPct val="100000"/>
              </a:lnSpc>
              <a:spcBef>
                <a:spcPts val="600"/>
              </a:spcBef>
            </a:pPr>
            <a:r>
              <a:rPr lang="en-US" sz="2900" dirty="0">
                <a:latin typeface="Montserrat Medium"/>
              </a:rPr>
              <a:t>How to speak to partners about RA</a:t>
            </a:r>
          </a:p>
          <a:p>
            <a:pPr lvl="0">
              <a:lnSpc>
                <a:spcPct val="100000"/>
              </a:lnSpc>
              <a:spcBef>
                <a:spcPts val="600"/>
              </a:spcBef>
            </a:pPr>
            <a:r>
              <a:rPr lang="en-US" sz="2900" dirty="0">
                <a:latin typeface="Montserrat Medium"/>
              </a:rPr>
              <a:t>Q&amp;A</a:t>
            </a:r>
          </a:p>
        </p:txBody>
      </p:sp>
      <p:pic>
        <p:nvPicPr>
          <p:cNvPr id="7" name="Picture Placeholder 6" descr="Registered apprenticeship center of excellence logo ">
            <a:extLst>
              <a:ext uri="{FF2B5EF4-FFF2-40B4-BE49-F238E27FC236}">
                <a16:creationId xmlns:a16="http://schemas.microsoft.com/office/drawing/2014/main" id="{2913F166-BA2E-7B19-7C29-7550AE6FC03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tretch/>
        </p:blipFill>
        <p:spPr>
          <a:xfrm>
            <a:off x="7522698" y="1825625"/>
            <a:ext cx="4164086" cy="4164086"/>
          </a:xfrm>
          <a:prstGeom prst="rect">
            <a:avLst/>
          </a:prstGeom>
        </p:spPr>
      </p:pic>
      <p:sp>
        <p:nvSpPr>
          <p:cNvPr id="9" name="Slide Number Placeholder 5">
            <a:extLst>
              <a:ext uri="{FF2B5EF4-FFF2-40B4-BE49-F238E27FC236}">
                <a16:creationId xmlns:a16="http://schemas.microsoft.com/office/drawing/2014/main" id="{0C1FFABB-B747-75C1-4FC1-E8A9D870678D}"/>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78527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normAutofit/>
          </a:bodyPr>
          <a:lstStyle/>
          <a:p>
            <a:r>
              <a:rPr lang="en-US">
                <a:latin typeface="Montserrat"/>
              </a:rPr>
              <a:t>Registered Apprenticeship Defined</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sz="half" idx="1"/>
          </p:nvPr>
        </p:nvSpPr>
        <p:spPr>
          <a:xfrm>
            <a:off x="838200" y="2551176"/>
            <a:ext cx="3622693" cy="1975104"/>
          </a:xfrm>
        </p:spPr>
        <p:txBody>
          <a:bodyPr vert="horz" lIns="91440" tIns="45720" rIns="91440" bIns="45720" rtlCol="0" anchor="t">
            <a:noAutofit/>
          </a:bodyPr>
          <a:lstStyle/>
          <a:p>
            <a:pPr marL="0" indent="0">
              <a:lnSpc>
                <a:spcPct val="114000"/>
              </a:lnSpc>
              <a:spcBef>
                <a:spcPts val="600"/>
              </a:spcBef>
              <a:spcAft>
                <a:spcPts val="600"/>
              </a:spcAft>
              <a:buNone/>
            </a:pPr>
            <a:r>
              <a:rPr lang="en-US" dirty="0">
                <a:solidFill>
                  <a:schemeClr val="tx1"/>
                </a:solidFill>
                <a:latin typeface="Montserrat Medium" panose="00000600000000000000" pitchFamily="2" charset="0"/>
              </a:rPr>
              <a:t>Apprenticeship: </a:t>
            </a:r>
            <a:br>
              <a:rPr lang="en-US" dirty="0">
                <a:solidFill>
                  <a:schemeClr val="tx1"/>
                </a:solidFill>
                <a:latin typeface="Montserrat Medium" panose="00000600000000000000" pitchFamily="2" charset="0"/>
              </a:rPr>
            </a:br>
            <a:r>
              <a:rPr lang="en-US" dirty="0">
                <a:solidFill>
                  <a:schemeClr val="tx1"/>
                </a:solidFill>
                <a:latin typeface="Montserrat Medium" panose="00000600000000000000" pitchFamily="2" charset="0"/>
              </a:rPr>
              <a:t>A Proven </a:t>
            </a:r>
            <a:br>
              <a:rPr lang="en-US" dirty="0">
                <a:solidFill>
                  <a:schemeClr val="tx1"/>
                </a:solidFill>
                <a:latin typeface="Montserrat Medium" panose="00000600000000000000" pitchFamily="2" charset="0"/>
              </a:rPr>
            </a:br>
            <a:r>
              <a:rPr lang="en-US" dirty="0">
                <a:solidFill>
                  <a:schemeClr val="tx1"/>
                </a:solidFill>
                <a:latin typeface="Montserrat Medium" panose="00000600000000000000" pitchFamily="2" charset="0"/>
              </a:rPr>
              <a:t>Workforce Solution</a:t>
            </a:r>
          </a:p>
          <a:p>
            <a:pPr marL="0" indent="0">
              <a:lnSpc>
                <a:spcPct val="114000"/>
              </a:lnSpc>
              <a:spcBef>
                <a:spcPts val="600"/>
              </a:spcBef>
              <a:spcAft>
                <a:spcPts val="600"/>
              </a:spcAft>
              <a:buNone/>
            </a:pPr>
            <a:endParaRPr lang="en-US" dirty="0">
              <a:latin typeface="Montserrat Medium" panose="00000600000000000000" pitchFamily="2" charset="0"/>
            </a:endParaRPr>
          </a:p>
          <a:p>
            <a:pPr>
              <a:lnSpc>
                <a:spcPct val="114000"/>
              </a:lnSpc>
              <a:spcBef>
                <a:spcPts val="600"/>
              </a:spcBef>
              <a:spcAft>
                <a:spcPts val="600"/>
              </a:spcAft>
            </a:pPr>
            <a:endParaRPr lang="en-US" dirty="0"/>
          </a:p>
        </p:txBody>
      </p:sp>
      <p:sp>
        <p:nvSpPr>
          <p:cNvPr id="4" name="Content Placeholder 3">
            <a:extLst>
              <a:ext uri="{FF2B5EF4-FFF2-40B4-BE49-F238E27FC236}">
                <a16:creationId xmlns:a16="http://schemas.microsoft.com/office/drawing/2014/main" id="{82D1AC27-5487-B093-C8CF-0B7A1953A184}"/>
              </a:ext>
            </a:extLst>
          </p:cNvPr>
          <p:cNvSpPr>
            <a:spLocks noGrp="1"/>
          </p:cNvSpPr>
          <p:nvPr>
            <p:ph sz="half" idx="2"/>
          </p:nvPr>
        </p:nvSpPr>
        <p:spPr>
          <a:xfrm>
            <a:off x="5399393" y="2331373"/>
            <a:ext cx="6186051" cy="2725616"/>
          </a:xfrm>
        </p:spPr>
        <p:txBody>
          <a:bodyPr>
            <a:noAutofit/>
          </a:bodyPr>
          <a:lstStyle/>
          <a:p>
            <a:pPr marL="0" indent="0">
              <a:lnSpc>
                <a:spcPct val="114000"/>
              </a:lnSpc>
              <a:spcBef>
                <a:spcPts val="600"/>
              </a:spcBef>
              <a:spcAft>
                <a:spcPts val="600"/>
              </a:spcAft>
              <a:buNone/>
            </a:pPr>
            <a:r>
              <a:rPr lang="en-US" sz="2600" dirty="0">
                <a:solidFill>
                  <a:schemeClr val="tx1"/>
                </a:solidFill>
              </a:rPr>
              <a:t>Registered Apprenticeship is a proven, customizable, and structured model to </a:t>
            </a:r>
            <a:r>
              <a:rPr lang="en-US" sz="2600" b="1" dirty="0">
                <a:solidFill>
                  <a:srgbClr val="1B0B61"/>
                </a:solidFill>
              </a:rPr>
              <a:t>find and train diverse new talent</a:t>
            </a:r>
            <a:r>
              <a:rPr lang="en-US" sz="2600" dirty="0">
                <a:solidFill>
                  <a:srgbClr val="1B0B61"/>
                </a:solidFill>
              </a:rPr>
              <a:t> </a:t>
            </a:r>
            <a:r>
              <a:rPr lang="en-US" sz="2600" dirty="0">
                <a:solidFill>
                  <a:schemeClr val="tx1"/>
                </a:solidFill>
              </a:rPr>
              <a:t>as well as </a:t>
            </a:r>
            <a:r>
              <a:rPr lang="en-US" sz="2600" b="1" dirty="0">
                <a:solidFill>
                  <a:srgbClr val="1B0B61"/>
                </a:solidFill>
              </a:rPr>
              <a:t>upskill current workers</a:t>
            </a:r>
            <a:r>
              <a:rPr lang="en-US" sz="2600" b="1" dirty="0">
                <a:solidFill>
                  <a:schemeClr val="tx1"/>
                </a:solidFill>
              </a:rPr>
              <a:t> </a:t>
            </a:r>
            <a:r>
              <a:rPr lang="en-US" sz="2600" dirty="0">
                <a:solidFill>
                  <a:schemeClr val="tx1"/>
                </a:solidFill>
              </a:rPr>
              <a:t>in critical occupations. </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cxnSp>
        <p:nvCxnSpPr>
          <p:cNvPr id="6" name="Straight Connector 5">
            <a:extLst>
              <a:ext uri="{FF2B5EF4-FFF2-40B4-BE49-F238E27FC236}">
                <a16:creationId xmlns:a16="http://schemas.microsoft.com/office/drawing/2014/main" id="{B4DEA4E6-1654-969B-C772-4FDE0BE8B468}"/>
              </a:ext>
              <a:ext uri="{C183D7F6-B498-43B3-948B-1728B52AA6E4}">
                <adec:decorative xmlns:adec="http://schemas.microsoft.com/office/drawing/2017/decorative" val="1"/>
              </a:ext>
            </a:extLst>
          </p:cNvPr>
          <p:cNvCxnSpPr>
            <a:cxnSpLocks/>
          </p:cNvCxnSpPr>
          <p:nvPr/>
        </p:nvCxnSpPr>
        <p:spPr>
          <a:xfrm>
            <a:off x="4563468" y="2331373"/>
            <a:ext cx="0" cy="2725616"/>
          </a:xfrm>
          <a:prstGeom prst="line">
            <a:avLst/>
          </a:prstGeom>
          <a:ln w="57150">
            <a:solidFill>
              <a:srgbClr val="0001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679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normAutofit/>
          </a:bodyPr>
          <a:lstStyle/>
          <a:p>
            <a:r>
              <a:rPr lang="en-US" sz="3600" dirty="0"/>
              <a:t>1. Center of Excellence Overview </a:t>
            </a:r>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3"/>
          <a:stretch>
            <a:fillRect/>
          </a:stretch>
        </p:blipFill>
        <p:spPr>
          <a:xfrm>
            <a:off x="10409896" y="575485"/>
            <a:ext cx="1160925" cy="1162838"/>
          </a:xfrm>
          <a:prstGeom prst="rect">
            <a:avLst/>
          </a:prstGeom>
        </p:spPr>
      </p:pic>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199" y="1690688"/>
            <a:ext cx="8103920" cy="2928937"/>
          </a:xfrm>
        </p:spPr>
        <p:txBody>
          <a:bodyPr vert="horz" lIns="91440" tIns="45720" rIns="91440" bIns="45720" rtlCol="0">
            <a:normAutofit/>
          </a:bodyPr>
          <a:lstStyle/>
          <a:p>
            <a:pPr>
              <a:lnSpc>
                <a:spcPct val="114000"/>
              </a:lnSpc>
              <a:spcBef>
                <a:spcPts val="600"/>
              </a:spcBef>
              <a:spcAft>
                <a:spcPts val="600"/>
              </a:spcAft>
            </a:pPr>
            <a:r>
              <a:rPr lang="en-US" sz="2600" dirty="0">
                <a:solidFill>
                  <a:schemeClr val="tx1"/>
                </a:solidFill>
                <a:latin typeface="Montserrat Medium"/>
                <a:cs typeface="Segoe UI"/>
              </a:rPr>
              <a:t>U.S. DOL initiative to increase systems alignment across apprenticeship, education, and workforce</a:t>
            </a:r>
          </a:p>
          <a:p>
            <a:pPr>
              <a:lnSpc>
                <a:spcPct val="114000"/>
              </a:lnSpc>
              <a:spcBef>
                <a:spcPts val="600"/>
              </a:spcBef>
              <a:spcAft>
                <a:spcPts val="600"/>
              </a:spcAft>
            </a:pPr>
            <a:r>
              <a:rPr lang="en-US" sz="2600" dirty="0">
                <a:solidFill>
                  <a:schemeClr val="tx1"/>
                </a:solidFill>
                <a:latin typeface="Montserrat Medium"/>
                <a:cs typeface="Segoe UI"/>
              </a:rPr>
              <a:t>Led by Safal Partners</a:t>
            </a:r>
          </a:p>
          <a:p>
            <a:pPr>
              <a:lnSpc>
                <a:spcPct val="114000"/>
              </a:lnSpc>
              <a:spcBef>
                <a:spcPts val="600"/>
              </a:spcBef>
              <a:spcAft>
                <a:spcPts val="600"/>
              </a:spcAft>
            </a:pPr>
            <a:r>
              <a:rPr lang="en-US" sz="2400" dirty="0">
                <a:solidFill>
                  <a:schemeClr val="tx1"/>
                </a:solidFill>
                <a:latin typeface="Montserrat Medium"/>
                <a:cs typeface="Segoe UI"/>
              </a:rPr>
              <a:t>Collaboration with five national partners</a:t>
            </a:r>
          </a:p>
          <a:p>
            <a:pPr>
              <a:lnSpc>
                <a:spcPct val="120000"/>
              </a:lnSpc>
            </a:pPr>
            <a:endParaRPr lang="en-US" sz="2000" dirty="0"/>
          </a:p>
        </p:txBody>
      </p:sp>
      <p:pic>
        <p:nvPicPr>
          <p:cNvPr id="8" name="Picture 7" descr="five Logos including workforce development professionals, coalition on adult basic education, national disability institute, wireless infrastructure association, and fastport">
            <a:extLst>
              <a:ext uri="{FF2B5EF4-FFF2-40B4-BE49-F238E27FC236}">
                <a16:creationId xmlns:a16="http://schemas.microsoft.com/office/drawing/2014/main" id="{5BE37307-D472-5BF7-AC8B-4DFE01164EC8}"/>
              </a:ext>
            </a:extLst>
          </p:cNvPr>
          <p:cNvPicPr>
            <a:picLocks noChangeAspect="1"/>
          </p:cNvPicPr>
          <p:nvPr/>
        </p:nvPicPr>
        <p:blipFill>
          <a:blip r:embed="rId4"/>
          <a:stretch>
            <a:fillRect/>
          </a:stretch>
        </p:blipFill>
        <p:spPr>
          <a:xfrm>
            <a:off x="7667576" y="3747710"/>
            <a:ext cx="3322782" cy="2388366"/>
          </a:xfrm>
          <a:prstGeom prst="rect">
            <a:avLst/>
          </a:prstGeom>
        </p:spPr>
      </p:pic>
      <p:sp>
        <p:nvSpPr>
          <p:cNvPr id="7" name="Slide Number Placeholder 10">
            <a:extLst>
              <a:ext uri="{FF2B5EF4-FFF2-40B4-BE49-F238E27FC236}">
                <a16:creationId xmlns:a16="http://schemas.microsoft.com/office/drawing/2014/main" id="{4CD89F75-79A4-297D-5F74-702EEA8610AB}"/>
              </a:ext>
              <a:ext uri="{C183D7F6-B498-43B3-948B-1728B52AA6E4}">
                <adec:decorative xmlns:adec="http://schemas.microsoft.com/office/drawing/2017/decorative" val="0"/>
              </a:ext>
            </a:extLst>
          </p:cNvPr>
          <p:cNvSpPr txBox="1">
            <a:spLocks/>
          </p:cNvSpPr>
          <p:nvPr/>
        </p:nvSpPr>
        <p:spPr>
          <a:xfrm>
            <a:off x="8837726" y="6255009"/>
            <a:ext cx="3206931"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4</a:t>
            </a:r>
          </a:p>
        </p:txBody>
      </p:sp>
      <p:sp>
        <p:nvSpPr>
          <p:cNvPr id="6" name="Slide Number Placeholder 5">
            <a:extLst>
              <a:ext uri="{FF2B5EF4-FFF2-40B4-BE49-F238E27FC236}">
                <a16:creationId xmlns:a16="http://schemas.microsoft.com/office/drawing/2014/main" id="{A0592B7C-6528-3B97-73FC-C2C3E714A9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923570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a:xfrm>
            <a:off x="838200" y="365125"/>
            <a:ext cx="9042918" cy="1325563"/>
          </a:xfrm>
        </p:spPr>
        <p:txBody>
          <a:bodyPr>
            <a:normAutofit/>
          </a:bodyPr>
          <a:lstStyle/>
          <a:p>
            <a:r>
              <a:rPr lang="en-US" sz="3600" dirty="0"/>
              <a:t>2. Center of Excellence Overview</a:t>
            </a:r>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3"/>
          <a:stretch>
            <a:fillRect/>
          </a:stretch>
        </p:blipFill>
        <p:spPr>
          <a:xfrm>
            <a:off x="10409896" y="575485"/>
            <a:ext cx="1160925" cy="1162838"/>
          </a:xfrm>
          <a:prstGeom prst="rect">
            <a:avLst/>
          </a:prstGeom>
        </p:spPr>
      </p:pic>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901717"/>
            <a:ext cx="6007322" cy="3054566"/>
          </a:xfrm>
        </p:spPr>
        <p:txBody>
          <a:bodyPr vert="horz" lIns="91440" tIns="45720" rIns="91440" bIns="45720" rtlCol="0">
            <a:noAutofit/>
          </a:bodyPr>
          <a:lstStyle/>
          <a:p>
            <a:pPr>
              <a:lnSpc>
                <a:spcPct val="114000"/>
              </a:lnSpc>
              <a:spcBef>
                <a:spcPts val="600"/>
              </a:spcBef>
              <a:spcAft>
                <a:spcPts val="600"/>
              </a:spcAft>
            </a:pPr>
            <a:r>
              <a:rPr lang="en-US" sz="2600" dirty="0">
                <a:solidFill>
                  <a:schemeClr val="tx1"/>
                </a:solidFill>
                <a:latin typeface="Montserrat Medium"/>
                <a:cs typeface="Segoe UI"/>
              </a:rPr>
              <a:t>We provide no-cost TA including:</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Monthly webinars</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Quarterly virtual office hours</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Individual TA/coaching sessions</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Online resources (desk aids, guides, frameworks, etc.)</a:t>
            </a:r>
            <a:endParaRPr lang="en-US" sz="3300" dirty="0"/>
          </a:p>
        </p:txBody>
      </p:sp>
      <p:pic>
        <p:nvPicPr>
          <p:cNvPr id="1026" name="Picture 2" descr="QR code for D O L  C o E tools and resources. Link provided below. ">
            <a:extLst>
              <a:ext uri="{FF2B5EF4-FFF2-40B4-BE49-F238E27FC236}">
                <a16:creationId xmlns:a16="http://schemas.microsoft.com/office/drawing/2014/main" id="{5D133F86-14F2-6F17-B48B-90D3CFEEA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590" y="2429243"/>
            <a:ext cx="1499043" cy="145548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1BACE748-49C8-90CF-DB84-B7B53BBA0550}"/>
              </a:ext>
            </a:extLst>
          </p:cNvPr>
          <p:cNvSpPr txBox="1">
            <a:spLocks/>
          </p:cNvSpPr>
          <p:nvPr/>
        </p:nvSpPr>
        <p:spPr>
          <a:xfrm>
            <a:off x="6845521" y="4076684"/>
            <a:ext cx="4897180" cy="315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0563C1"/>
                </a:solidFill>
                <a:hlinkClick r:id="rId5" tooltip="https://dolcoe.safalapps.com/resources/resourcesandtools"/>
              </a:rPr>
              <a:t>DOL CoE Resource and Tools</a:t>
            </a:r>
            <a:endParaRPr lang="en-US" sz="1800" dirty="0">
              <a:solidFill>
                <a:schemeClr val="accent1"/>
              </a:solidFill>
            </a:endParaRPr>
          </a:p>
          <a:p>
            <a:pPr marL="0" indent="0">
              <a:buFont typeface="Arial" panose="020B0604020202020204" pitchFamily="34" charset="0"/>
              <a:buNone/>
            </a:pPr>
            <a:endParaRPr lang="en-US" sz="1800" dirty="0"/>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7243051" y="4584553"/>
            <a:ext cx="3956061" cy="315912"/>
          </a:xfrm>
        </p:spPr>
        <p:txBody>
          <a:bodyPr>
            <a:noAutofit/>
          </a:bodyPr>
          <a:lstStyle/>
          <a:p>
            <a:pPr marL="0" indent="0" algn="ctr">
              <a:buNone/>
            </a:pPr>
            <a:r>
              <a:rPr lang="en-US" sz="1800" dirty="0">
                <a:solidFill>
                  <a:srgbClr val="0563C1"/>
                </a:solidFill>
                <a:hlinkClick r:id="rId6" tooltip="https://dolcoe.safalapps.com/">
                  <a:extLst>
                    <a:ext uri="{A12FA001-AC4F-418D-AE19-62706E023703}">
                      <ahyp:hlinkClr xmlns:ahyp="http://schemas.microsoft.com/office/drawing/2018/hyperlinkcolor" val="tx"/>
                    </a:ext>
                  </a:extLst>
                </a:hlinkClick>
              </a:rPr>
              <a:t>Visit our website &amp; request T</a:t>
            </a:r>
            <a:r>
              <a:rPr lang="en-US" sz="1800" dirty="0">
                <a:solidFill>
                  <a:schemeClr val="accent1"/>
                </a:solidFill>
                <a:hlinkClick r:id="rId6" tooltip="https://dolcoe.safalapps.com/">
                  <a:extLst>
                    <a:ext uri="{A12FA001-AC4F-418D-AE19-62706E023703}">
                      <ahyp:hlinkClr xmlns:ahyp="http://schemas.microsoft.com/office/drawing/2018/hyperlinkcolor" val="tx"/>
                    </a:ext>
                  </a:extLst>
                </a:hlinkClick>
              </a:rPr>
              <a:t>A</a:t>
            </a:r>
            <a:endParaRPr lang="en-US" sz="1800" dirty="0">
              <a:solidFill>
                <a:schemeClr val="accent1"/>
              </a:solidFill>
            </a:endParaRPr>
          </a:p>
          <a:p>
            <a:pPr marL="0" indent="0">
              <a:buNone/>
            </a:pPr>
            <a:endParaRPr lang="en-US" sz="1800" dirty="0"/>
          </a:p>
        </p:txBody>
      </p:sp>
      <p:sp>
        <p:nvSpPr>
          <p:cNvPr id="6" name="Slide Number Placeholder 5">
            <a:extLst>
              <a:ext uri="{FF2B5EF4-FFF2-40B4-BE49-F238E27FC236}">
                <a16:creationId xmlns:a16="http://schemas.microsoft.com/office/drawing/2014/main" id="{A0592B7C-6528-3B97-73FC-C2C3E714A9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
        <p:nvSpPr>
          <p:cNvPr id="7" name="Slide Number Placeholder 10">
            <a:extLst>
              <a:ext uri="{FF2B5EF4-FFF2-40B4-BE49-F238E27FC236}">
                <a16:creationId xmlns:a16="http://schemas.microsoft.com/office/drawing/2014/main" id="{4CD89F75-79A4-297D-5F74-702EEA8610AB}"/>
              </a:ext>
              <a:ext uri="{C183D7F6-B498-43B3-948B-1728B52AA6E4}">
                <adec:decorative xmlns:adec="http://schemas.microsoft.com/office/drawing/2017/decorative" val="0"/>
              </a:ext>
            </a:extLst>
          </p:cNvPr>
          <p:cNvSpPr txBox="1">
            <a:spLocks/>
          </p:cNvSpPr>
          <p:nvPr/>
        </p:nvSpPr>
        <p:spPr>
          <a:xfrm>
            <a:off x="8837726" y="6255009"/>
            <a:ext cx="3206931"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4</a:t>
            </a:r>
          </a:p>
        </p:txBody>
      </p:sp>
    </p:spTree>
    <p:extLst>
      <p:ext uri="{BB962C8B-B14F-4D97-AF65-F5344CB8AC3E}">
        <p14:creationId xmlns:p14="http://schemas.microsoft.com/office/powerpoint/2010/main" val="3149579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66F04-EA60-7A1D-608A-818218F0FED1}"/>
              </a:ext>
            </a:extLst>
          </p:cNvPr>
          <p:cNvSpPr>
            <a:spLocks noGrp="1"/>
          </p:cNvSpPr>
          <p:nvPr>
            <p:ph type="title"/>
          </p:nvPr>
        </p:nvSpPr>
        <p:spPr/>
        <p:txBody>
          <a:bodyPr/>
          <a:lstStyle/>
          <a:p>
            <a:r>
              <a:rPr lang="en-US">
                <a:latin typeface="Montserrat"/>
              </a:rPr>
              <a:t>Did you know...</a:t>
            </a:r>
            <a:endParaRPr lang="en-US"/>
          </a:p>
        </p:txBody>
      </p:sp>
      <p:sp>
        <p:nvSpPr>
          <p:cNvPr id="3" name="Content Placeholder 2">
            <a:extLst>
              <a:ext uri="{FF2B5EF4-FFF2-40B4-BE49-F238E27FC236}">
                <a16:creationId xmlns:a16="http://schemas.microsoft.com/office/drawing/2014/main" id="{25F2760D-3714-C6A6-7202-E2C5A89A1961}"/>
              </a:ext>
            </a:extLst>
          </p:cNvPr>
          <p:cNvSpPr>
            <a:spLocks noGrp="1"/>
          </p:cNvSpPr>
          <p:nvPr>
            <p:ph sz="half" idx="1"/>
          </p:nvPr>
        </p:nvSpPr>
        <p:spPr>
          <a:xfrm>
            <a:off x="1409207" y="2179586"/>
            <a:ext cx="9373584" cy="1488119"/>
          </a:xfrm>
        </p:spPr>
        <p:txBody>
          <a:bodyPr vert="horz" lIns="91440" tIns="45720" rIns="91440" bIns="45720" rtlCol="0" anchor="t">
            <a:normAutofit lnSpcReduction="10000"/>
          </a:bodyPr>
          <a:lstStyle/>
          <a:p>
            <a:pPr marL="0" indent="0" algn="ctr">
              <a:lnSpc>
                <a:spcPct val="114000"/>
              </a:lnSpc>
              <a:spcBef>
                <a:spcPts val="600"/>
              </a:spcBef>
              <a:spcAft>
                <a:spcPts val="600"/>
              </a:spcAft>
              <a:buNone/>
            </a:pPr>
            <a:r>
              <a:rPr lang="en-US" dirty="0">
                <a:solidFill>
                  <a:srgbClr val="000000"/>
                </a:solidFill>
                <a:latin typeface="Calibri"/>
                <a:ea typeface="Tahoma"/>
                <a:cs typeface="Tahoma"/>
              </a:rPr>
              <a:t>As of March 2024, Missouri ranks third in the nation for completed apprenticeships, third in the nation for new apprentices, and third for active apprentices.</a:t>
            </a:r>
            <a:endParaRPr lang="en-US" dirty="0">
              <a:latin typeface="Calibri"/>
              <a:ea typeface="Calibri"/>
              <a:cs typeface="Calibri"/>
            </a:endParaRPr>
          </a:p>
        </p:txBody>
      </p:sp>
      <p:pic>
        <p:nvPicPr>
          <p:cNvPr id="4" name="Content Placeholder 3">
            <a:extLst>
              <a:ext uri="{FF2B5EF4-FFF2-40B4-BE49-F238E27FC236}">
                <a16:creationId xmlns:a16="http://schemas.microsoft.com/office/drawing/2014/main" id="{08D848F7-42CB-CBD7-5542-F883BDCD0554}"/>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5003917" y="3791591"/>
            <a:ext cx="2184164" cy="2313942"/>
          </a:xfrm>
        </p:spPr>
      </p:pic>
      <p:sp>
        <p:nvSpPr>
          <p:cNvPr id="5" name="Slide Number Placeholder 5">
            <a:extLst>
              <a:ext uri="{FF2B5EF4-FFF2-40B4-BE49-F238E27FC236}">
                <a16:creationId xmlns:a16="http://schemas.microsoft.com/office/drawing/2014/main" id="{5984CC54-9652-EF5B-ED04-ADAE7EC7A96D}"/>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396506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66F04-EA60-7A1D-608A-818218F0FED1}"/>
              </a:ext>
            </a:extLst>
          </p:cNvPr>
          <p:cNvSpPr>
            <a:spLocks noGrp="1"/>
          </p:cNvSpPr>
          <p:nvPr>
            <p:ph type="title"/>
          </p:nvPr>
        </p:nvSpPr>
        <p:spPr/>
        <p:txBody>
          <a:bodyPr/>
          <a:lstStyle/>
          <a:p>
            <a:r>
              <a:rPr lang="en-US" dirty="0">
                <a:latin typeface="Montserrat"/>
              </a:rPr>
              <a:t>Did you know... </a:t>
            </a:r>
            <a:r>
              <a:rPr lang="en-US" dirty="0">
                <a:solidFill>
                  <a:srgbClr val="00015E"/>
                </a:solidFill>
                <a:latin typeface="Montserrat"/>
              </a:rPr>
              <a:t>2</a:t>
            </a:r>
            <a:endParaRPr lang="en-US" dirty="0">
              <a:solidFill>
                <a:srgbClr val="00015E"/>
              </a:solidFill>
            </a:endParaRPr>
          </a:p>
        </p:txBody>
      </p:sp>
      <p:sp>
        <p:nvSpPr>
          <p:cNvPr id="3" name="Content Placeholder 2">
            <a:extLst>
              <a:ext uri="{FF2B5EF4-FFF2-40B4-BE49-F238E27FC236}">
                <a16:creationId xmlns:a16="http://schemas.microsoft.com/office/drawing/2014/main" id="{25F2760D-3714-C6A6-7202-E2C5A89A1961}"/>
              </a:ext>
            </a:extLst>
          </p:cNvPr>
          <p:cNvSpPr>
            <a:spLocks noGrp="1"/>
          </p:cNvSpPr>
          <p:nvPr>
            <p:ph sz="half" idx="1"/>
          </p:nvPr>
        </p:nvSpPr>
        <p:spPr>
          <a:xfrm>
            <a:off x="722376" y="1605727"/>
            <a:ext cx="10917936" cy="1045661"/>
          </a:xfrm>
        </p:spPr>
        <p:txBody>
          <a:bodyPr vert="horz" lIns="91440" tIns="45720" rIns="91440" bIns="45720" rtlCol="0" anchor="t">
            <a:noAutofit/>
          </a:bodyPr>
          <a:lstStyle/>
          <a:p>
            <a:pPr marL="0" indent="0">
              <a:lnSpc>
                <a:spcPct val="134000"/>
              </a:lnSpc>
              <a:spcBef>
                <a:spcPts val="600"/>
              </a:spcBef>
              <a:spcAft>
                <a:spcPts val="600"/>
              </a:spcAft>
              <a:buNone/>
            </a:pPr>
            <a:r>
              <a:rPr lang="en-US" sz="2400" dirty="0">
                <a:solidFill>
                  <a:srgbClr val="000000"/>
                </a:solidFill>
                <a:latin typeface="Calibri"/>
                <a:ea typeface="Tahoma"/>
                <a:cs typeface="Tahoma"/>
              </a:rPr>
              <a:t>Missouri has established Registered Apprenticeship programs in the following industries/occupations:</a:t>
            </a:r>
            <a:endParaRPr lang="en-US" sz="2400" dirty="0">
              <a:solidFill>
                <a:srgbClr val="000000"/>
              </a:solidFill>
              <a:latin typeface="Montserrat Medium"/>
              <a:ea typeface="Tahoma"/>
              <a:cs typeface="Tahoma"/>
            </a:endParaRPr>
          </a:p>
        </p:txBody>
      </p:sp>
      <p:sp>
        <p:nvSpPr>
          <p:cNvPr id="14" name="TextBox 13" descr="Agriculture&#10;Carpenter&#10;Certified Medical Assistant &#10;">
            <a:extLst>
              <a:ext uri="{FF2B5EF4-FFF2-40B4-BE49-F238E27FC236}">
                <a16:creationId xmlns:a16="http://schemas.microsoft.com/office/drawing/2014/main" id="{CDBAE837-9EA9-D809-22FC-D24CC495EA1B}"/>
              </a:ext>
            </a:extLst>
          </p:cNvPr>
          <p:cNvSpPr txBox="1"/>
          <p:nvPr/>
        </p:nvSpPr>
        <p:spPr>
          <a:xfrm>
            <a:off x="722376" y="2885414"/>
            <a:ext cx="2962656" cy="1329467"/>
          </a:xfrm>
          <a:prstGeom prst="rect">
            <a:avLst/>
          </a:prstGeom>
          <a:noFill/>
        </p:spPr>
        <p:txBody>
          <a:bodyPr wrap="square" rtlCol="0">
            <a:spAutoFit/>
          </a:bodyPr>
          <a:lstStyle/>
          <a:p>
            <a:pPr marL="285750" indent="-285750">
              <a:lnSpc>
                <a:spcPct val="114000"/>
              </a:lnSpc>
              <a:spcBef>
                <a:spcPts val="600"/>
              </a:spcBef>
              <a:spcAft>
                <a:spcPts val="600"/>
              </a:spcAft>
              <a:buFont typeface="Arial" panose="020B0604020202020204" pitchFamily="34" charset="0"/>
              <a:buChar char="•"/>
            </a:pPr>
            <a:r>
              <a:rPr lang="en-US" dirty="0"/>
              <a:t>Agriculture</a:t>
            </a:r>
          </a:p>
          <a:p>
            <a:pPr marL="285750" indent="-285750">
              <a:lnSpc>
                <a:spcPct val="114000"/>
              </a:lnSpc>
              <a:spcBef>
                <a:spcPts val="600"/>
              </a:spcBef>
              <a:spcAft>
                <a:spcPts val="600"/>
              </a:spcAft>
              <a:buFont typeface="Arial" panose="020B0604020202020204" pitchFamily="34" charset="0"/>
              <a:buChar char="•"/>
            </a:pPr>
            <a:r>
              <a:rPr lang="en-US" dirty="0"/>
              <a:t>Carpenter</a:t>
            </a:r>
          </a:p>
          <a:p>
            <a:pPr marL="285750" indent="-285750">
              <a:lnSpc>
                <a:spcPct val="114000"/>
              </a:lnSpc>
              <a:spcBef>
                <a:spcPts val="600"/>
              </a:spcBef>
              <a:spcAft>
                <a:spcPts val="600"/>
              </a:spcAft>
              <a:buFont typeface="Arial" panose="020B0604020202020204" pitchFamily="34" charset="0"/>
              <a:buChar char="•"/>
            </a:pPr>
            <a:r>
              <a:rPr lang="en-US" dirty="0"/>
              <a:t>Certified Medical Assistant </a:t>
            </a:r>
          </a:p>
        </p:txBody>
      </p:sp>
      <p:sp>
        <p:nvSpPr>
          <p:cNvPr id="15" name="TextBox 14" descr="Certified Nursing Assistant&#10;Corrections Officer&#10;Horticulture&#10;">
            <a:extLst>
              <a:ext uri="{FF2B5EF4-FFF2-40B4-BE49-F238E27FC236}">
                <a16:creationId xmlns:a16="http://schemas.microsoft.com/office/drawing/2014/main" id="{57669554-D149-0228-1D5C-B8627CFB1C41}"/>
              </a:ext>
            </a:extLst>
          </p:cNvPr>
          <p:cNvSpPr txBox="1"/>
          <p:nvPr/>
        </p:nvSpPr>
        <p:spPr>
          <a:xfrm>
            <a:off x="4114800" y="2908046"/>
            <a:ext cx="3547872" cy="1329467"/>
          </a:xfrm>
          <a:prstGeom prst="rect">
            <a:avLst/>
          </a:prstGeom>
          <a:noFill/>
        </p:spPr>
        <p:txBody>
          <a:bodyPr wrap="square" rtlCol="0">
            <a:spAutoFit/>
          </a:bodyPr>
          <a:lstStyle/>
          <a:p>
            <a:pPr marL="285750" indent="-285750">
              <a:lnSpc>
                <a:spcPct val="114000"/>
              </a:lnSpc>
              <a:spcBef>
                <a:spcPts val="600"/>
              </a:spcBef>
              <a:spcAft>
                <a:spcPts val="600"/>
              </a:spcAft>
              <a:buFont typeface="Arial" panose="020B0604020202020204" pitchFamily="34" charset="0"/>
              <a:buChar char="•"/>
            </a:pPr>
            <a:r>
              <a:rPr lang="en-US" dirty="0"/>
              <a:t>Certified Nursing Assistant</a:t>
            </a:r>
          </a:p>
          <a:p>
            <a:pPr marL="285750" indent="-285750">
              <a:lnSpc>
                <a:spcPct val="114000"/>
              </a:lnSpc>
              <a:spcBef>
                <a:spcPts val="600"/>
              </a:spcBef>
              <a:spcAft>
                <a:spcPts val="600"/>
              </a:spcAft>
              <a:buFont typeface="Arial" panose="020B0604020202020204" pitchFamily="34" charset="0"/>
              <a:buChar char="•"/>
            </a:pPr>
            <a:r>
              <a:rPr lang="en-US" dirty="0"/>
              <a:t>Corrections Officer</a:t>
            </a:r>
          </a:p>
          <a:p>
            <a:pPr marL="285750" indent="-285750">
              <a:lnSpc>
                <a:spcPct val="114000"/>
              </a:lnSpc>
              <a:spcBef>
                <a:spcPts val="600"/>
              </a:spcBef>
              <a:spcAft>
                <a:spcPts val="600"/>
              </a:spcAft>
              <a:buFont typeface="Arial" panose="020B0604020202020204" pitchFamily="34" charset="0"/>
              <a:buChar char="•"/>
            </a:pPr>
            <a:r>
              <a:rPr lang="en-US" dirty="0"/>
              <a:t>Horticulture</a:t>
            </a:r>
          </a:p>
        </p:txBody>
      </p:sp>
      <p:sp>
        <p:nvSpPr>
          <p:cNvPr id="16" name="TextBox 15" descr="Industrial Sewing Operator&#10;Blacksmithing&#10;Library Technician&#10;">
            <a:extLst>
              <a:ext uri="{FF2B5EF4-FFF2-40B4-BE49-F238E27FC236}">
                <a16:creationId xmlns:a16="http://schemas.microsoft.com/office/drawing/2014/main" id="{07EBED8D-D025-0400-EECA-0567507256CE}"/>
              </a:ext>
            </a:extLst>
          </p:cNvPr>
          <p:cNvSpPr txBox="1"/>
          <p:nvPr/>
        </p:nvSpPr>
        <p:spPr>
          <a:xfrm>
            <a:off x="8092440" y="2930424"/>
            <a:ext cx="3547872" cy="1329467"/>
          </a:xfrm>
          <a:prstGeom prst="rect">
            <a:avLst/>
          </a:prstGeom>
          <a:noFill/>
        </p:spPr>
        <p:txBody>
          <a:bodyPr wrap="square" rtlCol="0">
            <a:spAutoFit/>
          </a:bodyPr>
          <a:lstStyle/>
          <a:p>
            <a:pPr marL="285750" indent="-285750">
              <a:lnSpc>
                <a:spcPct val="114000"/>
              </a:lnSpc>
              <a:spcBef>
                <a:spcPts val="600"/>
              </a:spcBef>
              <a:spcAft>
                <a:spcPts val="600"/>
              </a:spcAft>
              <a:buFont typeface="Arial" panose="020B0604020202020204" pitchFamily="34" charset="0"/>
              <a:buChar char="•"/>
            </a:pPr>
            <a:r>
              <a:rPr lang="en-US" dirty="0"/>
              <a:t>Industrial Sewing Operator</a:t>
            </a:r>
          </a:p>
          <a:p>
            <a:pPr marL="285750" indent="-285750">
              <a:lnSpc>
                <a:spcPct val="114000"/>
              </a:lnSpc>
              <a:spcBef>
                <a:spcPts val="600"/>
              </a:spcBef>
              <a:spcAft>
                <a:spcPts val="600"/>
              </a:spcAft>
              <a:buFont typeface="Arial" panose="020B0604020202020204" pitchFamily="34" charset="0"/>
              <a:buChar char="•"/>
            </a:pPr>
            <a:r>
              <a:rPr lang="en-US" dirty="0"/>
              <a:t>Blacksmithing</a:t>
            </a:r>
          </a:p>
          <a:p>
            <a:pPr marL="285750" indent="-285750">
              <a:lnSpc>
                <a:spcPct val="114000"/>
              </a:lnSpc>
              <a:spcBef>
                <a:spcPts val="600"/>
              </a:spcBef>
              <a:spcAft>
                <a:spcPts val="600"/>
              </a:spcAft>
              <a:buFont typeface="Arial" panose="020B0604020202020204" pitchFamily="34" charset="0"/>
              <a:buChar char="•"/>
            </a:pPr>
            <a:r>
              <a:rPr lang="en-US" dirty="0"/>
              <a:t>Library Technician</a:t>
            </a:r>
          </a:p>
        </p:txBody>
      </p:sp>
      <p:pic>
        <p:nvPicPr>
          <p:cNvPr id="6" name="Content Placeholder 3">
            <a:extLst>
              <a:ext uri="{FF2B5EF4-FFF2-40B4-BE49-F238E27FC236}">
                <a16:creationId xmlns:a16="http://schemas.microsoft.com/office/drawing/2014/main" id="{B7632566-BB01-D5DC-5B8C-7804906B4D8F}"/>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9585542" y="4389119"/>
            <a:ext cx="1714099" cy="1815947"/>
          </a:xfrm>
        </p:spPr>
      </p:pic>
      <p:sp>
        <p:nvSpPr>
          <p:cNvPr id="4" name="Slide Number Placeholder 5">
            <a:extLst>
              <a:ext uri="{FF2B5EF4-FFF2-40B4-BE49-F238E27FC236}">
                <a16:creationId xmlns:a16="http://schemas.microsoft.com/office/drawing/2014/main" id="{151E40E0-A3AD-394A-8CDD-209D43DE6325}"/>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482446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838200" y="531940"/>
            <a:ext cx="10515600" cy="1325563"/>
          </a:xfrm>
        </p:spPr>
        <p:txBody>
          <a:bodyPr>
            <a:normAutofit/>
          </a:bodyPr>
          <a:lstStyle/>
          <a:p>
            <a:r>
              <a:rPr lang="en-US" dirty="0">
                <a:latin typeface="Montserrat"/>
              </a:rPr>
              <a:t>Seven</a:t>
            </a:r>
            <a:r>
              <a:rPr lang="en-US" dirty="0">
                <a:solidFill>
                  <a:schemeClr val="bg1"/>
                </a:solidFill>
                <a:latin typeface="Montserrat"/>
              </a:rPr>
              <a:t> Core Components of Apprenticeship</a:t>
            </a:r>
          </a:p>
        </p:txBody>
      </p:sp>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ole tekstowe 13" descr="Employer Involvement&#10;">
            <a:extLst>
              <a:ext uri="{FF2B5EF4-FFF2-40B4-BE49-F238E27FC236}">
                <a16:creationId xmlns:a16="http://schemas.microsoft.com/office/drawing/2014/main" id="{86FCB169-215B-209B-B29A-35E60464ED25}"/>
              </a:ext>
            </a:extLst>
          </p:cNvPr>
          <p:cNvSpPr txBox="1"/>
          <p:nvPr userDrawn="1"/>
        </p:nvSpPr>
        <p:spPr>
          <a:xfrm>
            <a:off x="423301" y="3325542"/>
            <a:ext cx="1842411" cy="646331"/>
          </a:xfrm>
          <a:prstGeom prst="rect">
            <a:avLst/>
          </a:prstGeom>
          <a:noFill/>
        </p:spPr>
        <p:txBody>
          <a:bodyPr wrap="square" rtlCol="0">
            <a:spAutoFit/>
          </a:bodyPr>
          <a:lstStyle/>
          <a:p>
            <a:pPr algn="ctr"/>
            <a:r>
              <a:rPr lang="en-US" b="1" dirty="0">
                <a:latin typeface="Montserrat" panose="00000500000000000000" pitchFamily="2" charset="0"/>
              </a:rPr>
              <a:t>Employer Involvement</a:t>
            </a:r>
            <a:endParaRPr lang="pl-PL" b="1" dirty="0">
              <a:solidFill>
                <a:schemeClr val="accent1"/>
              </a:solidFill>
              <a:latin typeface="Montserrat" panose="00000500000000000000" pitchFamily="2" charset="0"/>
            </a:endParaRPr>
          </a:p>
        </p:txBody>
      </p:sp>
      <p:sp>
        <p:nvSpPr>
          <p:cNvPr id="68" name="pole tekstowe 13" descr="Related Instruction (RI)&#10;">
            <a:extLst>
              <a:ext uri="{FF2B5EF4-FFF2-40B4-BE49-F238E27FC236}">
                <a16:creationId xmlns:a16="http://schemas.microsoft.com/office/drawing/2014/main" id="{984C3D1C-5B84-2304-818C-1A1FEE509DCB}"/>
              </a:ext>
            </a:extLst>
          </p:cNvPr>
          <p:cNvSpPr txBox="1"/>
          <p:nvPr userDrawn="1"/>
        </p:nvSpPr>
        <p:spPr>
          <a:xfrm>
            <a:off x="3566392" y="3330686"/>
            <a:ext cx="2044144" cy="646331"/>
          </a:xfrm>
          <a:prstGeom prst="rect">
            <a:avLst/>
          </a:prstGeom>
          <a:noFill/>
        </p:spPr>
        <p:txBody>
          <a:bodyPr wrap="square" rtlCol="0">
            <a:spAutoFit/>
          </a:bodyPr>
          <a:lstStyle/>
          <a:p>
            <a:pPr algn="ctr"/>
            <a:r>
              <a:rPr lang="en-US" b="1" dirty="0">
                <a:latin typeface="Montserrat" panose="00000500000000000000" pitchFamily="2" charset="0"/>
              </a:rPr>
              <a:t>Related Instruction (RI)</a:t>
            </a:r>
            <a:endParaRPr lang="pl-PL" b="1" dirty="0">
              <a:solidFill>
                <a:schemeClr val="accent1"/>
              </a:solidFill>
              <a:latin typeface="Montserrat" panose="00000500000000000000" pitchFamily="2" charset="0"/>
            </a:endParaRPr>
          </a:p>
        </p:txBody>
      </p:sp>
      <p:sp>
        <p:nvSpPr>
          <p:cNvPr id="79" name="pole tekstowe 13" descr="Diversity&#10;">
            <a:extLst>
              <a:ext uri="{FF2B5EF4-FFF2-40B4-BE49-F238E27FC236}">
                <a16:creationId xmlns:a16="http://schemas.microsoft.com/office/drawing/2014/main" id="{FBB74647-948B-9F39-FB1D-33F73834A1A6}"/>
              </a:ext>
            </a:extLst>
          </p:cNvPr>
          <p:cNvSpPr txBox="1"/>
          <p:nvPr/>
        </p:nvSpPr>
        <p:spPr>
          <a:xfrm>
            <a:off x="6937460" y="3325835"/>
            <a:ext cx="1474908" cy="369332"/>
          </a:xfrm>
          <a:prstGeom prst="rect">
            <a:avLst/>
          </a:prstGeom>
          <a:noFill/>
        </p:spPr>
        <p:txBody>
          <a:bodyPr wrap="square" rtlCol="0">
            <a:spAutoFit/>
          </a:bodyPr>
          <a:lstStyle/>
          <a:p>
            <a:pPr algn="ctr"/>
            <a:r>
              <a:rPr lang="en-US" b="1" dirty="0">
                <a:latin typeface="Montserrat" panose="00000500000000000000" pitchFamily="2" charset="0"/>
              </a:rPr>
              <a:t>Diversity</a:t>
            </a:r>
            <a:endParaRPr lang="pl-PL" b="1" dirty="0">
              <a:solidFill>
                <a:schemeClr val="accent1"/>
              </a:solidFill>
              <a:latin typeface="Montserrat" panose="00000500000000000000" pitchFamily="2" charset="0"/>
            </a:endParaRPr>
          </a:p>
        </p:txBody>
      </p:sp>
      <p:sp>
        <p:nvSpPr>
          <p:cNvPr id="38" name="pole tekstowe 13" descr="National Occupational Credential&#10;">
            <a:extLst>
              <a:ext uri="{FF2B5EF4-FFF2-40B4-BE49-F238E27FC236}">
                <a16:creationId xmlns:a16="http://schemas.microsoft.com/office/drawing/2014/main" id="{EE851E31-4E7A-DB96-039C-45756CE0B9ED}"/>
              </a:ext>
            </a:extLst>
          </p:cNvPr>
          <p:cNvSpPr txBox="1"/>
          <p:nvPr userDrawn="1"/>
        </p:nvSpPr>
        <p:spPr>
          <a:xfrm>
            <a:off x="9633539" y="3325542"/>
            <a:ext cx="1877287" cy="923330"/>
          </a:xfrm>
          <a:prstGeom prst="rect">
            <a:avLst/>
          </a:prstGeom>
          <a:noFill/>
        </p:spPr>
        <p:txBody>
          <a:bodyPr wrap="square" rtlCol="0">
            <a:spAutoFit/>
          </a:bodyPr>
          <a:lstStyle/>
          <a:p>
            <a:pPr algn="ctr"/>
            <a:r>
              <a:rPr lang="en-US" b="1" dirty="0">
                <a:latin typeface="Montserrat" panose="00000500000000000000" pitchFamily="2" charset="0"/>
              </a:rPr>
              <a:t>National Occupational Credential</a:t>
            </a:r>
            <a:endParaRPr lang="pl-PL" b="1" dirty="0">
              <a:solidFill>
                <a:schemeClr val="accent1"/>
              </a:solidFill>
              <a:latin typeface="Montserrat" panose="00000500000000000000" pitchFamily="2" charset="0"/>
            </a:endParaRPr>
          </a:p>
        </p:txBody>
      </p:sp>
      <p:sp>
        <p:nvSpPr>
          <p:cNvPr id="56" name="pole tekstowe 13" descr="Structured On-the-Job Learning (OJL)&#10;">
            <a:extLst>
              <a:ext uri="{FF2B5EF4-FFF2-40B4-BE49-F238E27FC236}">
                <a16:creationId xmlns:a16="http://schemas.microsoft.com/office/drawing/2014/main" id="{19B0626A-635C-0361-B46A-9890CE07EF47}"/>
              </a:ext>
            </a:extLst>
          </p:cNvPr>
          <p:cNvSpPr txBox="1"/>
          <p:nvPr userDrawn="1"/>
        </p:nvSpPr>
        <p:spPr>
          <a:xfrm>
            <a:off x="1716242" y="4975032"/>
            <a:ext cx="2320320" cy="923330"/>
          </a:xfrm>
          <a:prstGeom prst="rect">
            <a:avLst/>
          </a:prstGeom>
          <a:noFill/>
        </p:spPr>
        <p:txBody>
          <a:bodyPr wrap="square" rtlCol="0">
            <a:spAutoFit/>
          </a:bodyPr>
          <a:lstStyle/>
          <a:p>
            <a:pPr algn="ctr"/>
            <a:r>
              <a:rPr lang="en-US" b="1" dirty="0">
                <a:latin typeface="Montserrat" panose="00000500000000000000" pitchFamily="2" charset="0"/>
              </a:rPr>
              <a:t>Structured On-the-Job Learning (OJL)</a:t>
            </a:r>
            <a:endParaRPr lang="pl-PL" b="1" dirty="0">
              <a:solidFill>
                <a:schemeClr val="accent1"/>
              </a:solidFill>
              <a:latin typeface="Montserrat" panose="00000500000000000000" pitchFamily="2" charset="0"/>
            </a:endParaRPr>
          </a:p>
        </p:txBody>
      </p:sp>
      <p:sp>
        <p:nvSpPr>
          <p:cNvPr id="21" name="pole tekstowe 13" descr="Rewards for &#10;Skill Gains&#10;">
            <a:extLst>
              <a:ext uri="{FF2B5EF4-FFF2-40B4-BE49-F238E27FC236}">
                <a16:creationId xmlns:a16="http://schemas.microsoft.com/office/drawing/2014/main" id="{6C0D62E2-8104-A531-E053-2912F3EE620D}"/>
              </a:ext>
            </a:extLst>
          </p:cNvPr>
          <p:cNvSpPr txBox="1"/>
          <p:nvPr userDrawn="1"/>
        </p:nvSpPr>
        <p:spPr>
          <a:xfrm>
            <a:off x="5210392" y="4995379"/>
            <a:ext cx="2152104" cy="646331"/>
          </a:xfrm>
          <a:prstGeom prst="rect">
            <a:avLst/>
          </a:prstGeom>
          <a:noFill/>
        </p:spPr>
        <p:txBody>
          <a:bodyPr wrap="square" rtlCol="0">
            <a:spAutoFit/>
          </a:bodyPr>
          <a:lstStyle/>
          <a:p>
            <a:pPr algn="ctr"/>
            <a:r>
              <a:rPr lang="en-US" b="1" dirty="0">
                <a:latin typeface="Montserrat" panose="00000500000000000000" pitchFamily="2" charset="0"/>
              </a:rPr>
              <a:t>Rewards for </a:t>
            </a:r>
          </a:p>
          <a:p>
            <a:pPr algn="ctr"/>
            <a:r>
              <a:rPr lang="en-US" b="1" dirty="0">
                <a:latin typeface="Montserrat" panose="00000500000000000000" pitchFamily="2" charset="0"/>
              </a:rPr>
              <a:t>Skill Gains</a:t>
            </a:r>
            <a:endParaRPr lang="pl-PL" b="1" dirty="0">
              <a:solidFill>
                <a:schemeClr val="accent1"/>
              </a:solidFill>
              <a:latin typeface="Montserrat" panose="00000500000000000000" pitchFamily="2" charset="0"/>
            </a:endParaRPr>
          </a:p>
        </p:txBody>
      </p:sp>
      <p:sp>
        <p:nvSpPr>
          <p:cNvPr id="81" name="pole tekstowe 13" descr="Quality and Safety&#10;">
            <a:extLst>
              <a:ext uri="{FF2B5EF4-FFF2-40B4-BE49-F238E27FC236}">
                <a16:creationId xmlns:a16="http://schemas.microsoft.com/office/drawing/2014/main" id="{28283849-724F-C2F1-96F5-16CD58A448B3}"/>
              </a:ext>
            </a:extLst>
          </p:cNvPr>
          <p:cNvSpPr txBox="1"/>
          <p:nvPr userDrawn="1"/>
        </p:nvSpPr>
        <p:spPr>
          <a:xfrm>
            <a:off x="8050855" y="4995379"/>
            <a:ext cx="1842411" cy="646331"/>
          </a:xfrm>
          <a:prstGeom prst="rect">
            <a:avLst/>
          </a:prstGeom>
          <a:noFill/>
        </p:spPr>
        <p:txBody>
          <a:bodyPr wrap="square" rtlCol="0">
            <a:spAutoFit/>
          </a:bodyPr>
          <a:lstStyle/>
          <a:p>
            <a:pPr algn="ctr"/>
            <a:r>
              <a:rPr lang="en-US" b="1" dirty="0">
                <a:latin typeface="Montserrat" panose="00000500000000000000" pitchFamily="2" charset="0"/>
              </a:rPr>
              <a:t>Quality and Safety</a:t>
            </a:r>
            <a:endParaRPr lang="pl-PL" b="1" dirty="0">
              <a:solidFill>
                <a:schemeClr val="accent1"/>
              </a:solidFill>
              <a:latin typeface="Montserrat" panose="00000500000000000000" pitchFamily="2" charset="0"/>
            </a:endParaRPr>
          </a:p>
        </p:txBody>
      </p:sp>
      <p:grpSp>
        <p:nvGrpSpPr>
          <p:cNvPr id="10" name="Group 9">
            <a:extLst>
              <a:ext uri="{FF2B5EF4-FFF2-40B4-BE49-F238E27FC236}">
                <a16:creationId xmlns:a16="http://schemas.microsoft.com/office/drawing/2014/main" id="{0FB5258D-4BCD-E2F0-67D9-2741D99A0A62}"/>
              </a:ext>
              <a:ext uri="{C183D7F6-B498-43B3-948B-1728B52AA6E4}">
                <adec:decorative xmlns:adec="http://schemas.microsoft.com/office/drawing/2017/decorative" val="1"/>
              </a:ext>
            </a:extLst>
          </p:cNvPr>
          <p:cNvGrpSpPr/>
          <p:nvPr/>
        </p:nvGrpSpPr>
        <p:grpSpPr>
          <a:xfrm>
            <a:off x="640935" y="1910433"/>
            <a:ext cx="1371600" cy="1371601"/>
            <a:chOff x="1114010" y="2732085"/>
            <a:chExt cx="1371600" cy="1410335"/>
          </a:xfrm>
        </p:grpSpPr>
        <p:sp>
          <p:nvSpPr>
            <p:cNvPr id="11" name="AutoShape 23">
              <a:extLst>
                <a:ext uri="{FF2B5EF4-FFF2-40B4-BE49-F238E27FC236}">
                  <a16:creationId xmlns:a16="http://schemas.microsoft.com/office/drawing/2014/main" id="{D4A5B9E4-AA0A-0C3D-A2B7-6E864DDACD2F}"/>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12" name="Grupa 65">
              <a:extLst>
                <a:ext uri="{FF2B5EF4-FFF2-40B4-BE49-F238E27FC236}">
                  <a16:creationId xmlns:a16="http://schemas.microsoft.com/office/drawing/2014/main" id="{0F2668BA-9B4B-C1C3-0C53-789F09E96B8F}"/>
                </a:ext>
              </a:extLst>
            </p:cNvPr>
            <p:cNvGrpSpPr/>
            <p:nvPr userDrawn="1"/>
          </p:nvGrpSpPr>
          <p:grpSpPr>
            <a:xfrm>
              <a:off x="1529142" y="3103967"/>
              <a:ext cx="541337" cy="412750"/>
              <a:chOff x="906463" y="3402013"/>
              <a:chExt cx="541337" cy="412750"/>
            </a:xfrm>
          </p:grpSpPr>
          <p:sp>
            <p:nvSpPr>
              <p:cNvPr id="15" name="Freeform 25">
                <a:extLst>
                  <a:ext uri="{FF2B5EF4-FFF2-40B4-BE49-F238E27FC236}">
                    <a16:creationId xmlns:a16="http://schemas.microsoft.com/office/drawing/2014/main" id="{A07E23FC-EF1F-B9F9-7551-FF49853F4DA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6" name="Freeform 26">
                <a:extLst>
                  <a:ext uri="{FF2B5EF4-FFF2-40B4-BE49-F238E27FC236}">
                    <a16:creationId xmlns:a16="http://schemas.microsoft.com/office/drawing/2014/main" id="{0FE49278-5CCF-8423-4F91-5E73CF158FE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7" name="Freeform 27">
                <a:extLst>
                  <a:ext uri="{FF2B5EF4-FFF2-40B4-BE49-F238E27FC236}">
                    <a16:creationId xmlns:a16="http://schemas.microsoft.com/office/drawing/2014/main" id="{01246713-21E4-442E-E395-00CC05575C46}"/>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8" name="Freeform 28">
                <a:extLst>
                  <a:ext uri="{FF2B5EF4-FFF2-40B4-BE49-F238E27FC236}">
                    <a16:creationId xmlns:a16="http://schemas.microsoft.com/office/drawing/2014/main" id="{FEF42B85-F2BB-FB06-4053-B774576C4AC0}"/>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9" name="Freeform 29">
                <a:extLst>
                  <a:ext uri="{FF2B5EF4-FFF2-40B4-BE49-F238E27FC236}">
                    <a16:creationId xmlns:a16="http://schemas.microsoft.com/office/drawing/2014/main" id="{7753D9DD-C7A9-0F5A-4CF4-9B0C3C28806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13" name="Oval 12">
              <a:extLst>
                <a:ext uri="{FF2B5EF4-FFF2-40B4-BE49-F238E27FC236}">
                  <a16:creationId xmlns:a16="http://schemas.microsoft.com/office/drawing/2014/main" id="{FCCAE6C6-CB78-F069-2E8C-EE580A87B320}"/>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14" name="Graphic 1953081532" descr="Handshake with solid fill">
              <a:extLst>
                <a:ext uri="{FF2B5EF4-FFF2-40B4-BE49-F238E27FC236}">
                  <a16:creationId xmlns:a16="http://schemas.microsoft.com/office/drawing/2014/main" id="{429F1A97-FA23-6758-FC35-9825744F816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010" y="2770820"/>
              <a:ext cx="1371600" cy="1371600"/>
            </a:xfrm>
            <a:prstGeom prst="rect">
              <a:avLst/>
            </a:prstGeom>
          </p:spPr>
        </p:pic>
      </p:grpSp>
      <p:grpSp>
        <p:nvGrpSpPr>
          <p:cNvPr id="22" name="Group 21">
            <a:extLst>
              <a:ext uri="{FF2B5EF4-FFF2-40B4-BE49-F238E27FC236}">
                <a16:creationId xmlns:a16="http://schemas.microsoft.com/office/drawing/2014/main" id="{D04A0C9B-1942-FD33-FACD-7709400600BD}"/>
              </a:ext>
              <a:ext uri="{C183D7F6-B498-43B3-948B-1728B52AA6E4}">
                <adec:decorative xmlns:adec="http://schemas.microsoft.com/office/drawing/2017/decorative" val="1"/>
              </a:ext>
            </a:extLst>
          </p:cNvPr>
          <p:cNvGrpSpPr/>
          <p:nvPr/>
        </p:nvGrpSpPr>
        <p:grpSpPr>
          <a:xfrm>
            <a:off x="5569794" y="3653851"/>
            <a:ext cx="1371600" cy="1371600"/>
            <a:chOff x="7699047" y="2692301"/>
            <a:chExt cx="1371600" cy="1371600"/>
          </a:xfrm>
        </p:grpSpPr>
        <p:sp>
          <p:nvSpPr>
            <p:cNvPr id="23" name="AutoShape 23">
              <a:extLst>
                <a:ext uri="{FF2B5EF4-FFF2-40B4-BE49-F238E27FC236}">
                  <a16:creationId xmlns:a16="http://schemas.microsoft.com/office/drawing/2014/main" id="{8B2A91E6-3745-B6CB-6276-5D2A1C8F9322}"/>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24" name="Grupa 65">
              <a:extLst>
                <a:ext uri="{FF2B5EF4-FFF2-40B4-BE49-F238E27FC236}">
                  <a16:creationId xmlns:a16="http://schemas.microsoft.com/office/drawing/2014/main" id="{6837F33B-05A7-CA05-5E37-77B381BADDCC}"/>
                </a:ext>
              </a:extLst>
            </p:cNvPr>
            <p:cNvGrpSpPr/>
            <p:nvPr userDrawn="1"/>
          </p:nvGrpSpPr>
          <p:grpSpPr>
            <a:xfrm>
              <a:off x="8118940" y="3123993"/>
              <a:ext cx="541337" cy="412750"/>
              <a:chOff x="906463" y="3402013"/>
              <a:chExt cx="541337" cy="412750"/>
            </a:xfrm>
          </p:grpSpPr>
          <p:sp>
            <p:nvSpPr>
              <p:cNvPr id="32" name="Freeform 25">
                <a:extLst>
                  <a:ext uri="{FF2B5EF4-FFF2-40B4-BE49-F238E27FC236}">
                    <a16:creationId xmlns:a16="http://schemas.microsoft.com/office/drawing/2014/main" id="{E1D0B334-D17D-46DC-F06F-09B1273EFD1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3" name="Freeform 26">
                <a:extLst>
                  <a:ext uri="{FF2B5EF4-FFF2-40B4-BE49-F238E27FC236}">
                    <a16:creationId xmlns:a16="http://schemas.microsoft.com/office/drawing/2014/main" id="{02D4718A-8496-A72B-6122-71132F2B2B5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4" name="Freeform 27">
                <a:extLst>
                  <a:ext uri="{FF2B5EF4-FFF2-40B4-BE49-F238E27FC236}">
                    <a16:creationId xmlns:a16="http://schemas.microsoft.com/office/drawing/2014/main" id="{3F44605E-0203-BD6D-905C-E68DFB0BE3F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5" name="Freeform 28">
                <a:extLst>
                  <a:ext uri="{FF2B5EF4-FFF2-40B4-BE49-F238E27FC236}">
                    <a16:creationId xmlns:a16="http://schemas.microsoft.com/office/drawing/2014/main" id="{2B7B6C3F-B859-9238-969B-8455DAC228B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6" name="Freeform 29">
                <a:extLst>
                  <a:ext uri="{FF2B5EF4-FFF2-40B4-BE49-F238E27FC236}">
                    <a16:creationId xmlns:a16="http://schemas.microsoft.com/office/drawing/2014/main" id="{2B5F8B8C-ABCA-7707-0846-617EB9F4732D}"/>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25" name="Oval 24">
              <a:extLst>
                <a:ext uri="{FF2B5EF4-FFF2-40B4-BE49-F238E27FC236}">
                  <a16:creationId xmlns:a16="http://schemas.microsoft.com/office/drawing/2014/main" id="{B0554FD5-1236-FFC1-2EB6-3E628A88F3A7}"/>
                </a:ext>
              </a:extLst>
            </p:cNvPr>
            <p:cNvSpPr/>
            <p:nvPr userDrawn="1"/>
          </p:nvSpPr>
          <p:spPr>
            <a:xfrm>
              <a:off x="7699047" y="2692301"/>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26" name="Group 25">
              <a:extLst>
                <a:ext uri="{FF2B5EF4-FFF2-40B4-BE49-F238E27FC236}">
                  <a16:creationId xmlns:a16="http://schemas.microsoft.com/office/drawing/2014/main" id="{683E8AFC-2254-972F-48C4-EF919E32AEF9}"/>
                </a:ext>
              </a:extLst>
            </p:cNvPr>
            <p:cNvGrpSpPr/>
            <p:nvPr userDrawn="1"/>
          </p:nvGrpSpPr>
          <p:grpSpPr>
            <a:xfrm>
              <a:off x="7981888" y="2952631"/>
              <a:ext cx="918719" cy="914400"/>
              <a:chOff x="16452" y="-8296"/>
              <a:chExt cx="305486" cy="282000"/>
            </a:xfrm>
            <a:solidFill>
              <a:srgbClr val="4472C4"/>
            </a:solidFill>
          </p:grpSpPr>
          <p:sp>
            <p:nvSpPr>
              <p:cNvPr id="27" name="Google Shape;5017;p59">
                <a:extLst>
                  <a:ext uri="{FF2B5EF4-FFF2-40B4-BE49-F238E27FC236}">
                    <a16:creationId xmlns:a16="http://schemas.microsoft.com/office/drawing/2014/main" id="{A350F34B-C334-EDAB-9897-F09F3D2E1E92}"/>
                  </a:ext>
                </a:extLst>
              </p:cNvPr>
              <p:cNvSpPr/>
              <p:nvPr/>
            </p:nvSpPr>
            <p:spPr>
              <a:xfrm>
                <a:off x="115563" y="66529"/>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0015E"/>
                </a:solidFill>
              </a:ln>
            </p:spPr>
            <p:txBody>
              <a:bodyPr spcFirstLastPara="1" wrap="square" lIns="62728" tIns="62728" rIns="62728" bIns="62728" anchor="ctr" anchorCtr="0">
                <a:noAutofit/>
              </a:bodyPr>
              <a:lstStyle/>
              <a:p>
                <a:endParaRPr lang="en-US"/>
              </a:p>
            </p:txBody>
          </p:sp>
          <p:sp>
            <p:nvSpPr>
              <p:cNvPr id="28" name="Google Shape;5018;p59">
                <a:extLst>
                  <a:ext uri="{FF2B5EF4-FFF2-40B4-BE49-F238E27FC236}">
                    <a16:creationId xmlns:a16="http://schemas.microsoft.com/office/drawing/2014/main" id="{AEA75E20-114A-79A6-2CE1-7C2596C01886}"/>
                  </a:ext>
                </a:extLst>
              </p:cNvPr>
              <p:cNvSpPr/>
              <p:nvPr/>
            </p:nvSpPr>
            <p:spPr>
              <a:xfrm>
                <a:off x="18688" y="-8296"/>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sp>
            <p:nvSpPr>
              <p:cNvPr id="29" name="Google Shape;5019;p59">
                <a:extLst>
                  <a:ext uri="{FF2B5EF4-FFF2-40B4-BE49-F238E27FC236}">
                    <a16:creationId xmlns:a16="http://schemas.microsoft.com/office/drawing/2014/main" id="{FD911CB1-352A-BACD-B500-9A7AFFCB2707}"/>
                  </a:ext>
                </a:extLst>
              </p:cNvPr>
              <p:cNvSpPr/>
              <p:nvPr/>
            </p:nvSpPr>
            <p:spPr>
              <a:xfrm>
                <a:off x="16452" y="6760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sp>
            <p:nvSpPr>
              <p:cNvPr id="30" name="Google Shape;5020;p59">
                <a:extLst>
                  <a:ext uri="{FF2B5EF4-FFF2-40B4-BE49-F238E27FC236}">
                    <a16:creationId xmlns:a16="http://schemas.microsoft.com/office/drawing/2014/main" id="{55F8F770-623C-BE67-F4E1-052C16254AC2}"/>
                  </a:ext>
                </a:extLst>
              </p:cNvPr>
              <p:cNvSpPr/>
              <p:nvPr/>
            </p:nvSpPr>
            <p:spPr>
              <a:xfrm>
                <a:off x="18688" y="192554"/>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sp>
            <p:nvSpPr>
              <p:cNvPr id="31" name="Google Shape;5021;p59">
                <a:extLst>
                  <a:ext uri="{FF2B5EF4-FFF2-40B4-BE49-F238E27FC236}">
                    <a16:creationId xmlns:a16="http://schemas.microsoft.com/office/drawing/2014/main" id="{6C126B56-2081-8E68-B789-07474FDCF2CA}"/>
                  </a:ext>
                </a:extLst>
              </p:cNvPr>
              <p:cNvSpPr/>
              <p:nvPr/>
            </p:nvSpPr>
            <p:spPr>
              <a:xfrm>
                <a:off x="17888" y="131104"/>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grpSp>
      </p:grpSp>
      <p:grpSp>
        <p:nvGrpSpPr>
          <p:cNvPr id="39" name="Group 38">
            <a:extLst>
              <a:ext uri="{FF2B5EF4-FFF2-40B4-BE49-F238E27FC236}">
                <a16:creationId xmlns:a16="http://schemas.microsoft.com/office/drawing/2014/main" id="{987F4B8B-6DE8-3D05-ACD1-ABAE05F75A00}"/>
              </a:ext>
              <a:ext uri="{C183D7F6-B498-43B3-948B-1728B52AA6E4}">
                <adec:decorative xmlns:adec="http://schemas.microsoft.com/office/drawing/2017/decorative" val="1"/>
              </a:ext>
            </a:extLst>
          </p:cNvPr>
          <p:cNvGrpSpPr/>
          <p:nvPr/>
        </p:nvGrpSpPr>
        <p:grpSpPr>
          <a:xfrm>
            <a:off x="9868477" y="1918275"/>
            <a:ext cx="1371600" cy="1371600"/>
            <a:chOff x="9815177" y="2775614"/>
            <a:chExt cx="1371600" cy="1371600"/>
          </a:xfrm>
        </p:grpSpPr>
        <p:sp>
          <p:nvSpPr>
            <p:cNvPr id="40" name="AutoShape 23">
              <a:extLst>
                <a:ext uri="{FF2B5EF4-FFF2-40B4-BE49-F238E27FC236}">
                  <a16:creationId xmlns:a16="http://schemas.microsoft.com/office/drawing/2014/main" id="{91BAEE31-023B-BDA9-9DEB-441D3352A8C3}"/>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41" name="Grupa 65">
              <a:extLst>
                <a:ext uri="{FF2B5EF4-FFF2-40B4-BE49-F238E27FC236}">
                  <a16:creationId xmlns:a16="http://schemas.microsoft.com/office/drawing/2014/main" id="{6549D0E6-A874-9DF6-184A-5F5911E90907}"/>
                </a:ext>
              </a:extLst>
            </p:cNvPr>
            <p:cNvGrpSpPr/>
            <p:nvPr userDrawn="1"/>
          </p:nvGrpSpPr>
          <p:grpSpPr>
            <a:xfrm>
              <a:off x="10230309" y="3147496"/>
              <a:ext cx="541337" cy="412750"/>
              <a:chOff x="906463" y="3402013"/>
              <a:chExt cx="541337" cy="412750"/>
            </a:xfrm>
          </p:grpSpPr>
          <p:sp>
            <p:nvSpPr>
              <p:cNvPr id="50" name="Freeform 25">
                <a:extLst>
                  <a:ext uri="{FF2B5EF4-FFF2-40B4-BE49-F238E27FC236}">
                    <a16:creationId xmlns:a16="http://schemas.microsoft.com/office/drawing/2014/main" id="{6AFE376D-B096-3341-BD31-406182F86F1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1" name="Freeform 26">
                <a:extLst>
                  <a:ext uri="{FF2B5EF4-FFF2-40B4-BE49-F238E27FC236}">
                    <a16:creationId xmlns:a16="http://schemas.microsoft.com/office/drawing/2014/main" id="{8A5F9B94-5CF3-9970-1BB9-9FD4373C04A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2" name="Freeform 27">
                <a:extLst>
                  <a:ext uri="{FF2B5EF4-FFF2-40B4-BE49-F238E27FC236}">
                    <a16:creationId xmlns:a16="http://schemas.microsoft.com/office/drawing/2014/main" id="{E4614EE5-970B-2336-7411-511C6DF1986F}"/>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3" name="Freeform 28">
                <a:extLst>
                  <a:ext uri="{FF2B5EF4-FFF2-40B4-BE49-F238E27FC236}">
                    <a16:creationId xmlns:a16="http://schemas.microsoft.com/office/drawing/2014/main" id="{05B48FFB-2FB4-587A-4D10-DA09413354EA}"/>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4" name="Freeform 29">
                <a:extLst>
                  <a:ext uri="{FF2B5EF4-FFF2-40B4-BE49-F238E27FC236}">
                    <a16:creationId xmlns:a16="http://schemas.microsoft.com/office/drawing/2014/main" id="{C26712A5-141E-D27B-E326-FD2CC5DAAF7C}"/>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42" name="Oval 41">
              <a:extLst>
                <a:ext uri="{FF2B5EF4-FFF2-40B4-BE49-F238E27FC236}">
                  <a16:creationId xmlns:a16="http://schemas.microsoft.com/office/drawing/2014/main" id="{F3E97CAE-BCFE-9F09-EE2B-73E33E4B6182}"/>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43" name="Group 42">
              <a:extLst>
                <a:ext uri="{FF2B5EF4-FFF2-40B4-BE49-F238E27FC236}">
                  <a16:creationId xmlns:a16="http://schemas.microsoft.com/office/drawing/2014/main" id="{05BAE13D-150D-0C96-4C2E-052ED7639096}"/>
                </a:ext>
              </a:extLst>
            </p:cNvPr>
            <p:cNvGrpSpPr/>
            <p:nvPr userDrawn="1"/>
          </p:nvGrpSpPr>
          <p:grpSpPr>
            <a:xfrm>
              <a:off x="10043777" y="2975710"/>
              <a:ext cx="914399" cy="914399"/>
              <a:chOff x="0" y="0"/>
              <a:chExt cx="296175" cy="297225"/>
            </a:xfrm>
            <a:solidFill>
              <a:srgbClr val="4472C4"/>
            </a:solidFill>
          </p:grpSpPr>
          <p:sp>
            <p:nvSpPr>
              <p:cNvPr id="44" name="Google Shape;8996;p68">
                <a:extLst>
                  <a:ext uri="{FF2B5EF4-FFF2-40B4-BE49-F238E27FC236}">
                    <a16:creationId xmlns:a16="http://schemas.microsoft.com/office/drawing/2014/main" id="{A77A7334-82C9-DECB-154C-787D175DD731}"/>
                  </a:ext>
                </a:extLst>
              </p:cNvPr>
              <p:cNvSpPr/>
              <p:nvPr/>
            </p:nvSpPr>
            <p:spPr>
              <a:xfrm>
                <a:off x="85850" y="6970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sp>
            <p:nvSpPr>
              <p:cNvPr id="45" name="Google Shape;8997;p68">
                <a:extLst>
                  <a:ext uri="{FF2B5EF4-FFF2-40B4-BE49-F238E27FC236}">
                    <a16:creationId xmlns:a16="http://schemas.microsoft.com/office/drawing/2014/main" id="{89FE7388-F22A-25AF-23F0-A027F0220776}"/>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46" name="Google Shape;8998;p68">
                <a:extLst>
                  <a:ext uri="{FF2B5EF4-FFF2-40B4-BE49-F238E27FC236}">
                    <a16:creationId xmlns:a16="http://schemas.microsoft.com/office/drawing/2014/main" id="{53BAE2E6-C34C-5C94-AF5E-C338C42E38D4}"/>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sp>
            <p:nvSpPr>
              <p:cNvPr id="47" name="Google Shape;8999;p68">
                <a:extLst>
                  <a:ext uri="{FF2B5EF4-FFF2-40B4-BE49-F238E27FC236}">
                    <a16:creationId xmlns:a16="http://schemas.microsoft.com/office/drawing/2014/main" id="{25DFAB12-1ED1-4729-315A-4DA20CBCD849}"/>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48" name="Google Shape;9000;p68">
                <a:extLst>
                  <a:ext uri="{FF2B5EF4-FFF2-40B4-BE49-F238E27FC236}">
                    <a16:creationId xmlns:a16="http://schemas.microsoft.com/office/drawing/2014/main" id="{F62C4DFA-78F9-B821-3925-2885C6E55530}"/>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sp>
            <p:nvSpPr>
              <p:cNvPr id="49" name="Google Shape;9001;p68">
                <a:extLst>
                  <a:ext uri="{FF2B5EF4-FFF2-40B4-BE49-F238E27FC236}">
                    <a16:creationId xmlns:a16="http://schemas.microsoft.com/office/drawing/2014/main" id="{69596241-8565-C290-7F52-FE759DD4DFA8}"/>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grpSp>
      </p:grpSp>
      <p:grpSp>
        <p:nvGrpSpPr>
          <p:cNvPr id="57" name="Group 56">
            <a:extLst>
              <a:ext uri="{FF2B5EF4-FFF2-40B4-BE49-F238E27FC236}">
                <a16:creationId xmlns:a16="http://schemas.microsoft.com/office/drawing/2014/main" id="{27ABF2F5-DE9A-2D31-516C-F51B6D2841EF}"/>
              </a:ext>
              <a:ext uri="{C183D7F6-B498-43B3-948B-1728B52AA6E4}">
                <adec:decorative xmlns:adec="http://schemas.microsoft.com/office/drawing/2017/decorative" val="1"/>
              </a:ext>
            </a:extLst>
          </p:cNvPr>
          <p:cNvGrpSpPr/>
          <p:nvPr/>
        </p:nvGrpSpPr>
        <p:grpSpPr>
          <a:xfrm>
            <a:off x="2202808" y="3473916"/>
            <a:ext cx="1371600" cy="1508225"/>
            <a:chOff x="3284937" y="3108422"/>
            <a:chExt cx="1371600" cy="1601004"/>
          </a:xfrm>
        </p:grpSpPr>
        <p:grpSp>
          <p:nvGrpSpPr>
            <p:cNvPr id="59" name="Grupa 65">
              <a:extLst>
                <a:ext uri="{FF2B5EF4-FFF2-40B4-BE49-F238E27FC236}">
                  <a16:creationId xmlns:a16="http://schemas.microsoft.com/office/drawing/2014/main" id="{0AC3BAFB-E4DB-56C4-6681-3466C9EADA43}"/>
                </a:ext>
              </a:extLst>
            </p:cNvPr>
            <p:cNvGrpSpPr/>
            <p:nvPr userDrawn="1"/>
          </p:nvGrpSpPr>
          <p:grpSpPr>
            <a:xfrm>
              <a:off x="3672396" y="3108422"/>
              <a:ext cx="541337" cy="412750"/>
              <a:chOff x="906463" y="3402013"/>
              <a:chExt cx="541337" cy="412750"/>
            </a:xfrm>
          </p:grpSpPr>
          <p:sp>
            <p:nvSpPr>
              <p:cNvPr id="62" name="Freeform 25">
                <a:extLst>
                  <a:ext uri="{FF2B5EF4-FFF2-40B4-BE49-F238E27FC236}">
                    <a16:creationId xmlns:a16="http://schemas.microsoft.com/office/drawing/2014/main" id="{5D62A063-B6CF-A2BD-56F7-D570BAEFB0CE}"/>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3" name="Freeform 26">
                <a:extLst>
                  <a:ext uri="{FF2B5EF4-FFF2-40B4-BE49-F238E27FC236}">
                    <a16:creationId xmlns:a16="http://schemas.microsoft.com/office/drawing/2014/main" id="{953958D5-689F-0D2E-E913-12AEA393FA7C}"/>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4" name="Freeform 27">
                <a:extLst>
                  <a:ext uri="{FF2B5EF4-FFF2-40B4-BE49-F238E27FC236}">
                    <a16:creationId xmlns:a16="http://schemas.microsoft.com/office/drawing/2014/main" id="{B26678B4-E414-A032-1C13-79660323DA5C}"/>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5" name="Freeform 28">
                <a:extLst>
                  <a:ext uri="{FF2B5EF4-FFF2-40B4-BE49-F238E27FC236}">
                    <a16:creationId xmlns:a16="http://schemas.microsoft.com/office/drawing/2014/main" id="{E09CA54E-4BC0-0627-9DA1-BB0778E20B4D}"/>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6" name="Freeform 29">
                <a:extLst>
                  <a:ext uri="{FF2B5EF4-FFF2-40B4-BE49-F238E27FC236}">
                    <a16:creationId xmlns:a16="http://schemas.microsoft.com/office/drawing/2014/main" id="{A4218EC4-DA20-0F41-4157-E9BC0D21636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60" name="Oval 59">
              <a:extLst>
                <a:ext uri="{FF2B5EF4-FFF2-40B4-BE49-F238E27FC236}">
                  <a16:creationId xmlns:a16="http://schemas.microsoft.com/office/drawing/2014/main" id="{EAD5E77F-DC70-F317-0390-22A93049E41D}"/>
                </a:ext>
              </a:extLst>
            </p:cNvPr>
            <p:cNvSpPr/>
            <p:nvPr userDrawn="1"/>
          </p:nvSpPr>
          <p:spPr>
            <a:xfrm>
              <a:off x="3284937" y="3337827"/>
              <a:ext cx="1371600" cy="1371599"/>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61" name="Graphic 1373769879" descr="Cycle with people with solid fill">
              <a:extLst>
                <a:ext uri="{FF2B5EF4-FFF2-40B4-BE49-F238E27FC236}">
                  <a16:creationId xmlns:a16="http://schemas.microsoft.com/office/drawing/2014/main" id="{CBD861EB-F69C-98FF-936D-B14FCADCD983}"/>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4937" y="3271357"/>
              <a:ext cx="1371600" cy="1371600"/>
            </a:xfrm>
            <a:prstGeom prst="rect">
              <a:avLst/>
            </a:prstGeom>
          </p:spPr>
        </p:pic>
      </p:grpSp>
      <p:grpSp>
        <p:nvGrpSpPr>
          <p:cNvPr id="69" name="Group 68">
            <a:extLst>
              <a:ext uri="{FF2B5EF4-FFF2-40B4-BE49-F238E27FC236}">
                <a16:creationId xmlns:a16="http://schemas.microsoft.com/office/drawing/2014/main" id="{7DFB9711-B1DB-21A4-65A3-18F3A43B3800}"/>
              </a:ext>
              <a:ext uri="{C183D7F6-B498-43B3-948B-1728B52AA6E4}">
                <adec:decorative xmlns:adec="http://schemas.microsoft.com/office/drawing/2017/decorative" val="1"/>
              </a:ext>
            </a:extLst>
          </p:cNvPr>
          <p:cNvGrpSpPr/>
          <p:nvPr/>
        </p:nvGrpSpPr>
        <p:grpSpPr>
          <a:xfrm>
            <a:off x="3868653" y="1918275"/>
            <a:ext cx="1371600" cy="1371600"/>
            <a:chOff x="5628274" y="2768529"/>
            <a:chExt cx="1371600" cy="1371600"/>
          </a:xfrm>
        </p:grpSpPr>
        <p:sp>
          <p:nvSpPr>
            <p:cNvPr id="70" name="AutoShape 23">
              <a:extLst>
                <a:ext uri="{FF2B5EF4-FFF2-40B4-BE49-F238E27FC236}">
                  <a16:creationId xmlns:a16="http://schemas.microsoft.com/office/drawing/2014/main" id="{12B3A31F-69EA-2446-819E-3BF22C6A0EDF}"/>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71" name="Grupa 65">
              <a:extLst>
                <a:ext uri="{FF2B5EF4-FFF2-40B4-BE49-F238E27FC236}">
                  <a16:creationId xmlns:a16="http://schemas.microsoft.com/office/drawing/2014/main" id="{CEEDFF23-8FB9-E250-E6E5-DD8B40B594A3}"/>
                </a:ext>
              </a:extLst>
            </p:cNvPr>
            <p:cNvGrpSpPr/>
            <p:nvPr userDrawn="1"/>
          </p:nvGrpSpPr>
          <p:grpSpPr>
            <a:xfrm>
              <a:off x="5841558" y="3147496"/>
              <a:ext cx="541337" cy="412750"/>
              <a:chOff x="906463" y="3402013"/>
              <a:chExt cx="541337" cy="412750"/>
            </a:xfrm>
          </p:grpSpPr>
          <p:sp>
            <p:nvSpPr>
              <p:cNvPr id="74" name="Freeform 25">
                <a:extLst>
                  <a:ext uri="{FF2B5EF4-FFF2-40B4-BE49-F238E27FC236}">
                    <a16:creationId xmlns:a16="http://schemas.microsoft.com/office/drawing/2014/main" id="{516460EA-1698-E48F-2154-23280C3641D0}"/>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5" name="Freeform 26">
                <a:extLst>
                  <a:ext uri="{FF2B5EF4-FFF2-40B4-BE49-F238E27FC236}">
                    <a16:creationId xmlns:a16="http://schemas.microsoft.com/office/drawing/2014/main" id="{BA45DF36-726F-2800-8332-39735B7582A9}"/>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6" name="Freeform 27">
                <a:extLst>
                  <a:ext uri="{FF2B5EF4-FFF2-40B4-BE49-F238E27FC236}">
                    <a16:creationId xmlns:a16="http://schemas.microsoft.com/office/drawing/2014/main" id="{25248FED-5372-8B16-2824-6A48399D2D0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7" name="Freeform 28">
                <a:extLst>
                  <a:ext uri="{FF2B5EF4-FFF2-40B4-BE49-F238E27FC236}">
                    <a16:creationId xmlns:a16="http://schemas.microsoft.com/office/drawing/2014/main" id="{E7B72C71-0B96-D6C5-6058-4576E1BEB7F2}"/>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8" name="Freeform 29">
                <a:extLst>
                  <a:ext uri="{FF2B5EF4-FFF2-40B4-BE49-F238E27FC236}">
                    <a16:creationId xmlns:a16="http://schemas.microsoft.com/office/drawing/2014/main" id="{EA86B89A-B3E2-7E60-3D80-D5609F109D34}"/>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72" name="Oval 71">
              <a:extLst>
                <a:ext uri="{FF2B5EF4-FFF2-40B4-BE49-F238E27FC236}">
                  <a16:creationId xmlns:a16="http://schemas.microsoft.com/office/drawing/2014/main" id="{AB75CA60-68C3-F8D4-373E-E66C8D22C012}"/>
                </a:ext>
              </a:extLst>
            </p:cNvPr>
            <p:cNvSpPr/>
            <p:nvPr userDrawn="1"/>
          </p:nvSpPr>
          <p:spPr>
            <a:xfrm>
              <a:off x="5628274" y="2768529"/>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73" name="Graphic 72" descr="Classroom with solid fill">
              <a:extLst>
                <a:ext uri="{FF2B5EF4-FFF2-40B4-BE49-F238E27FC236}">
                  <a16:creationId xmlns:a16="http://schemas.microsoft.com/office/drawing/2014/main" id="{6395C094-AA84-4B9C-25E8-D6546AB71502}"/>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43092" y="2850424"/>
              <a:ext cx="1113144" cy="1113144"/>
            </a:xfrm>
            <a:prstGeom prst="rect">
              <a:avLst/>
            </a:prstGeom>
          </p:spPr>
        </p:pic>
      </p:grpSp>
      <p:sp>
        <p:nvSpPr>
          <p:cNvPr id="3" name="Oval 2">
            <a:extLst>
              <a:ext uri="{FF2B5EF4-FFF2-40B4-BE49-F238E27FC236}">
                <a16:creationId xmlns:a16="http://schemas.microsoft.com/office/drawing/2014/main" id="{EC1B03D9-14E8-5D5B-3346-C6735234BE90}"/>
              </a:ext>
              <a:ext uri="{C183D7F6-B498-43B3-948B-1728B52AA6E4}">
                <adec:decorative xmlns:adec="http://schemas.microsoft.com/office/drawing/2017/decorative" val="1"/>
              </a:ext>
            </a:extLst>
          </p:cNvPr>
          <p:cNvSpPr/>
          <p:nvPr/>
        </p:nvSpPr>
        <p:spPr>
          <a:xfrm>
            <a:off x="6917624" y="190828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4" name="Picture 10">
            <a:extLst>
              <a:ext uri="{FF2B5EF4-FFF2-40B4-BE49-F238E27FC236}">
                <a16:creationId xmlns:a16="http://schemas.microsoft.com/office/drawing/2014/main" id="{A4A98417-CEB7-8E9E-D6BD-FAC9BBABE265}"/>
              </a:ext>
              <a:ext uri="{C183D7F6-B498-43B3-948B-1728B52AA6E4}">
                <adec:decorative xmlns:adec="http://schemas.microsoft.com/office/drawing/2017/decorative" val="1"/>
              </a:ext>
            </a:extLst>
          </p:cNvPr>
          <p:cNvPicPr>
            <a:picLocks noChangeAspect="1"/>
          </p:cNvPicPr>
          <p:nvPr/>
        </p:nvPicPr>
        <p:blipFill>
          <a:blip r:embed="rId9">
            <a:duotone>
              <a:schemeClr val="accent4">
                <a:shade val="45000"/>
                <a:satMod val="135000"/>
              </a:schemeClr>
              <a:prstClr val="white"/>
            </a:duotone>
          </a:blip>
          <a:stretch>
            <a:fillRect/>
          </a:stretch>
        </p:blipFill>
        <p:spPr>
          <a:xfrm>
            <a:off x="7175764" y="2163992"/>
            <a:ext cx="825943" cy="860180"/>
          </a:xfrm>
          <a:prstGeom prst="rect">
            <a:avLst/>
          </a:prstGeom>
          <a:solidFill>
            <a:srgbClr val="FAAB1C"/>
          </a:solidFill>
          <a:ln>
            <a:noFill/>
          </a:ln>
        </p:spPr>
      </p:pic>
      <p:grpSp>
        <p:nvGrpSpPr>
          <p:cNvPr id="82" name="Group 81">
            <a:extLst>
              <a:ext uri="{FF2B5EF4-FFF2-40B4-BE49-F238E27FC236}">
                <a16:creationId xmlns:a16="http://schemas.microsoft.com/office/drawing/2014/main" id="{3E8D07A0-0247-417C-59D2-82C2CB678BFD}"/>
              </a:ext>
              <a:ext uri="{C183D7F6-B498-43B3-948B-1728B52AA6E4}">
                <adec:decorative xmlns:adec="http://schemas.microsoft.com/office/drawing/2017/decorative" val="1"/>
              </a:ext>
            </a:extLst>
          </p:cNvPr>
          <p:cNvGrpSpPr/>
          <p:nvPr/>
        </p:nvGrpSpPr>
        <p:grpSpPr>
          <a:xfrm>
            <a:off x="8279618" y="3653853"/>
            <a:ext cx="1371600" cy="1333930"/>
            <a:chOff x="1114010" y="2732085"/>
            <a:chExt cx="1371600" cy="1371600"/>
          </a:xfrm>
        </p:grpSpPr>
        <p:sp>
          <p:nvSpPr>
            <p:cNvPr id="83" name="AutoShape 23">
              <a:extLst>
                <a:ext uri="{FF2B5EF4-FFF2-40B4-BE49-F238E27FC236}">
                  <a16:creationId xmlns:a16="http://schemas.microsoft.com/office/drawing/2014/main" id="{9D362717-41C4-3F0E-2B6F-85F1416833A5}"/>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84" name="Grupa 65">
              <a:extLst>
                <a:ext uri="{FF2B5EF4-FFF2-40B4-BE49-F238E27FC236}">
                  <a16:creationId xmlns:a16="http://schemas.microsoft.com/office/drawing/2014/main" id="{73483D50-CA55-1744-4A94-9E613AB0B340}"/>
                </a:ext>
              </a:extLst>
            </p:cNvPr>
            <p:cNvGrpSpPr/>
            <p:nvPr userDrawn="1"/>
          </p:nvGrpSpPr>
          <p:grpSpPr>
            <a:xfrm>
              <a:off x="1529142" y="3103967"/>
              <a:ext cx="541337" cy="412750"/>
              <a:chOff x="906463" y="3402013"/>
              <a:chExt cx="541337" cy="412750"/>
            </a:xfrm>
          </p:grpSpPr>
          <p:sp>
            <p:nvSpPr>
              <p:cNvPr id="87" name="Freeform 25">
                <a:extLst>
                  <a:ext uri="{FF2B5EF4-FFF2-40B4-BE49-F238E27FC236}">
                    <a16:creationId xmlns:a16="http://schemas.microsoft.com/office/drawing/2014/main" id="{EB47466B-C36D-B36A-4255-0A9E50718AC0}"/>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88" name="Freeform 26">
                <a:extLst>
                  <a:ext uri="{FF2B5EF4-FFF2-40B4-BE49-F238E27FC236}">
                    <a16:creationId xmlns:a16="http://schemas.microsoft.com/office/drawing/2014/main" id="{1C8A0CA0-88B6-607E-9FE4-E6C65E6127F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89" name="Freeform 27">
                <a:extLst>
                  <a:ext uri="{FF2B5EF4-FFF2-40B4-BE49-F238E27FC236}">
                    <a16:creationId xmlns:a16="http://schemas.microsoft.com/office/drawing/2014/main" id="{F16A1BD2-B28F-71C2-1C9C-E4188936B498}"/>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90" name="Freeform 28">
                <a:extLst>
                  <a:ext uri="{FF2B5EF4-FFF2-40B4-BE49-F238E27FC236}">
                    <a16:creationId xmlns:a16="http://schemas.microsoft.com/office/drawing/2014/main" id="{5E9BFF15-711E-4A8A-5259-96D922415C05}"/>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91" name="Freeform 29">
                <a:extLst>
                  <a:ext uri="{FF2B5EF4-FFF2-40B4-BE49-F238E27FC236}">
                    <a16:creationId xmlns:a16="http://schemas.microsoft.com/office/drawing/2014/main" id="{C41BDC1A-B47D-CE0E-78CE-4201BFB50F8A}"/>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85" name="Oval 84">
              <a:extLst>
                <a:ext uri="{FF2B5EF4-FFF2-40B4-BE49-F238E27FC236}">
                  <a16:creationId xmlns:a16="http://schemas.microsoft.com/office/drawing/2014/main" id="{A175A24B-2997-66C8-3C1D-5AC29277FE5F}"/>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pic>
        <p:nvPicPr>
          <p:cNvPr id="93" name="Graphic 92">
            <a:extLst>
              <a:ext uri="{FF2B5EF4-FFF2-40B4-BE49-F238E27FC236}">
                <a16:creationId xmlns:a16="http://schemas.microsoft.com/office/drawing/2014/main" id="{AEB80E04-45A4-B469-BD21-1C65836A7AD6}"/>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9761" y="3786439"/>
            <a:ext cx="1061518" cy="1061518"/>
          </a:xfrm>
          <a:prstGeom prst="rect">
            <a:avLst/>
          </a:prstGeo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2219325" y="5952744"/>
            <a:ext cx="791336" cy="791336"/>
          </a:xfrm>
          <a:prstGeom prst="rect">
            <a:avLst/>
          </a:prstGeom>
        </p:spPr>
      </p:pic>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82158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prentAmbas_June22">
  <a:themeElements>
    <a:clrScheme name="Apprenticeship">
      <a:dk1>
        <a:srgbClr val="000000"/>
      </a:dk1>
      <a:lt1>
        <a:srgbClr val="FFFFFF"/>
      </a:lt1>
      <a:dk2>
        <a:srgbClr val="5E5E5E"/>
      </a:dk2>
      <a:lt2>
        <a:srgbClr val="D5D5D5"/>
      </a:lt2>
      <a:accent1>
        <a:srgbClr val="016375"/>
      </a:accent1>
      <a:accent2>
        <a:srgbClr val="FA5333"/>
      </a:accent2>
      <a:accent3>
        <a:srgbClr val="89CDDD"/>
      </a:accent3>
      <a:accent4>
        <a:srgbClr val="FEB42A"/>
      </a:accent4>
      <a:accent5>
        <a:srgbClr val="405363"/>
      </a:accent5>
      <a:accent6>
        <a:srgbClr val="E8E8E8"/>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85000"/>
            <a:lumOff val="15000"/>
          </a:schemeClr>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rtlCol="0">
        <a:spAutoFit/>
      </a:bodyPr>
      <a:lstStyle>
        <a:defPPr algn="l">
          <a:lnSpc>
            <a:spcPct val="120000"/>
          </a:lnSpc>
          <a:defRPr sz="1400" dirty="0"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prentAmbas_June22" id="{78A2E477-1772-4694-8E17-E1EDB986E5D5}" vid="{9A4C222B-F5C2-40CD-8EFD-F1985924F15A}"/>
    </a:ext>
  </a:extLst>
</a:theme>
</file>

<file path=ppt/theme/theme3.xml><?xml version="1.0" encoding="utf-8"?>
<a:theme xmlns:a="http://schemas.openxmlformats.org/drawingml/2006/main" name="Default Theme">
  <a:themeElements>
    <a:clrScheme name="Apprenticeship">
      <a:dk1>
        <a:srgbClr val="000000"/>
      </a:dk1>
      <a:lt1>
        <a:srgbClr val="FFFFFF"/>
      </a:lt1>
      <a:dk2>
        <a:srgbClr val="5E5E5E"/>
      </a:dk2>
      <a:lt2>
        <a:srgbClr val="D5D5D5"/>
      </a:lt2>
      <a:accent1>
        <a:srgbClr val="016375"/>
      </a:accent1>
      <a:accent2>
        <a:srgbClr val="FA5333"/>
      </a:accent2>
      <a:accent3>
        <a:srgbClr val="89CDDD"/>
      </a:accent3>
      <a:accent4>
        <a:srgbClr val="FEB42A"/>
      </a:accent4>
      <a:accent5>
        <a:srgbClr val="405363"/>
      </a:accent5>
      <a:accent6>
        <a:srgbClr val="E8E8E8"/>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85000"/>
            <a:lumOff val="15000"/>
          </a:schemeClr>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rtlCol="0">
        <a:spAutoFit/>
      </a:bodyPr>
      <a:lstStyle>
        <a:defPPr algn="l">
          <a:lnSpc>
            <a:spcPct val="120000"/>
          </a:lnSpc>
          <a:defRPr sz="1400" dirty="0"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a052c00-aba3-4f99-a29a-03f5a1645f35">
      <Terms xmlns="http://schemas.microsoft.com/office/infopath/2007/PartnerControls"/>
    </lcf76f155ced4ddcb4097134ff3c332f>
    <ContentOwners xmlns="1a052c00-aba3-4f99-a29a-03f5a1645f35">
      <UserInfo>
        <DisplayName/>
        <AccountId xsi:nil="true"/>
        <AccountType/>
      </UserInfo>
    </ContentOwners>
    <TEAMSMeeting xmlns="1a052c00-aba3-4f99-a29a-03f5a1645f35">
      <Url xsi:nil="true"/>
      <Description xsi:nil="true"/>
    </TEAMSMeeting>
    <TypeofMtg_x002e_ xmlns="1a052c00-aba3-4f99-a29a-03f5a1645f35">
      <Value>N/A</Value>
    </TypeofMtg_x002e_>
    <Platform xmlns="1a052c00-aba3-4f99-a29a-03f5a1645f35">
      <Value>N/A</Value>
    </Platform>
    <Correspondence xmlns="1a052c00-aba3-4f99-a29a-03f5a1645f35" xsi:nil="true"/>
    <Notes xmlns="1a052c00-aba3-4f99-a29a-03f5a1645f35" xsi:nil="true"/>
    <Project xmlns="1a052c00-aba3-4f99-a29a-03f5a1645f35" xsi:nil="true"/>
    <CompletionRequest xmlns="1a052c00-aba3-4f99-a29a-03f5a1645f35" xsi:nil="true"/>
    <Outcome_x002f_Actionitem xmlns="1a052c00-aba3-4f99-a29a-03f5a1645f35" xsi:nil="true"/>
    <Reporter xmlns="1a052c00-aba3-4f99-a29a-03f5a1645f35">
      <UserInfo>
        <DisplayName/>
        <AccountId xsi:nil="true"/>
        <AccountType/>
      </UserInfo>
    </Reporte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D65D528D6EFD4AA91FE248FF65E0EC" ma:contentTypeVersion="20" ma:contentTypeDescription="Create a new document." ma:contentTypeScope="" ma:versionID="62b9e1ac6b5c237a449dc41b2f94fb64">
  <xsd:schema xmlns:xsd="http://www.w3.org/2001/XMLSchema" xmlns:xs="http://www.w3.org/2001/XMLSchema" xmlns:p="http://schemas.microsoft.com/office/2006/metadata/properties" xmlns:ns2="1a052c00-aba3-4f99-a29a-03f5a1645f35" targetNamespace="http://schemas.microsoft.com/office/2006/metadata/properties" ma:root="true" ma:fieldsID="cccaa8cbf439b9d84807d971d9c1758d" ns2:_="">
    <xsd:import namespace="1a052c00-aba3-4f99-a29a-03f5a1645f35"/>
    <xsd:element name="properties">
      <xsd:complexType>
        <xsd:sequence>
          <xsd:element name="documentManagement">
            <xsd:complexType>
              <xsd:all>
                <xsd:element ref="ns2:Reporter" minOccurs="0"/>
                <xsd:element ref="ns2:ContentOwners" minOccurs="0"/>
                <xsd:element ref="ns2:Project" minOccurs="0"/>
                <xsd:element ref="ns2:Platform" minOccurs="0"/>
                <xsd:element ref="ns2:Correspondence" minOccurs="0"/>
                <xsd:element ref="ns2:TypeofMtg_x002e_" minOccurs="0"/>
                <xsd:element ref="ns2:Outcome_x002f_Actionitem" minOccurs="0"/>
                <xsd:element ref="ns2:TEAMSMeeting" minOccurs="0"/>
                <xsd:element ref="ns2:Notes" minOccurs="0"/>
                <xsd:element ref="ns2:CompletionRequest"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52c00-aba3-4f99-a29a-03f5a1645f35" elementFormDefault="qualified">
    <xsd:import namespace="http://schemas.microsoft.com/office/2006/documentManagement/types"/>
    <xsd:import namespace="http://schemas.microsoft.com/office/infopath/2007/PartnerControls"/>
    <xsd:element name="Reporter" ma:index="8" nillable="true" ma:displayName="Reporter" ma:format="Dropdown" ma:list="UserInfo" ma:SharePointGroup="0" ma:internalName="Report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Owners" ma:index="9" nillable="true" ma:displayName="Content Owners" ma:format="Dropdown" ma:list="UserInfo" ma:SharePointGroup="0" ma:internalName="ContentOwn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 ma:index="10" nillable="true" ma:displayName="Project" ma:format="Dropdown" ma:internalName="Project">
      <xsd:simpleType>
        <xsd:restriction base="dms:Text">
          <xsd:maxLength value="255"/>
        </xsd:restriction>
      </xsd:simpleType>
    </xsd:element>
    <xsd:element name="Platform" ma:index="11" nillable="true" ma:displayName="Platform" ma:default="N/A" ma:format="Dropdown" ma:internalName="Platform">
      <xsd:complexType>
        <xsd:complexContent>
          <xsd:extension base="dms:MultiChoice">
            <xsd:sequence>
              <xsd:element name="Value" maxOccurs="unbounded" minOccurs="0" nillable="true">
                <xsd:simpleType>
                  <xsd:restriction base="dms:Choice">
                    <xsd:enumeration value="Web"/>
                    <xsd:enumeration value="Excel"/>
                    <xsd:enumeration value="PowerPoint"/>
                    <xsd:enumeration value="PDF"/>
                    <xsd:enumeration value="Word"/>
                    <xsd:enumeration value="N/A"/>
                  </xsd:restriction>
                </xsd:simpleType>
              </xsd:element>
            </xsd:sequence>
          </xsd:extension>
        </xsd:complexContent>
      </xsd:complexType>
    </xsd:element>
    <xsd:element name="Correspondence" ma:index="12" nillable="true" ma:displayName="Correspondence" ma:format="Dropdown" ma:internalName="Correspondence">
      <xsd:simpleType>
        <xsd:restriction base="dms:Choice">
          <xsd:enumeration value="MEETING"/>
          <xsd:enumeration value="EMAIL"/>
          <xsd:enumeration value="Teams Chat"/>
        </xsd:restriction>
      </xsd:simpleType>
    </xsd:element>
    <xsd:element name="TypeofMtg_x002e_" ma:index="13" nillable="true" ma:displayName="Type of Mtg." ma:default="N/A" ma:format="Dropdown" ma:internalName="TypeofMtg_x002e_">
      <xsd:complexType>
        <xsd:complexContent>
          <xsd:extension base="dms:MultiChoice">
            <xsd:sequence>
              <xsd:element name="Value" maxOccurs="unbounded" minOccurs="0" nillable="true">
                <xsd:simpleType>
                  <xsd:restriction base="dms:Choice">
                    <xsd:enumeration value="Intro/Tour Product"/>
                    <xsd:enumeration value="Review Test Results"/>
                    <xsd:enumeration value="Doc Review"/>
                    <xsd:enumeration value="Tools Training"/>
                    <xsd:enumeration value="N/A"/>
                  </xsd:restriction>
                </xsd:simpleType>
              </xsd:element>
            </xsd:sequence>
          </xsd:extension>
        </xsd:complexContent>
      </xsd:complexType>
    </xsd:element>
    <xsd:element name="Outcome_x002f_Actionitem" ma:index="14" nillable="true" ma:displayName="Outcome/Action item" ma:format="Dropdown" ma:internalName="Outcome_x002f_Actionitem">
      <xsd:complexType>
        <xsd:complexContent>
          <xsd:extension base="dms:MultiChoice">
            <xsd:sequence>
              <xsd:element name="Value" maxOccurs="unbounded" minOccurs="0" nillable="true">
                <xsd:simpleType>
                  <xsd:restriction base="dms:Choice">
                    <xsd:enumeration value="Test and Deliver Results"/>
                    <xsd:enumeration value="Concluded"/>
                    <xsd:enumeration value="Review Testing Report"/>
                    <xsd:enumeration value="Remediate Doc"/>
                    <xsd:enumeration value="Comment/Review Doc"/>
                    <xsd:enumeration value="Meeting Set"/>
                    <xsd:enumeration value="In Progress"/>
                    <xsd:enumeration value="Awaiting Feedback"/>
                  </xsd:restriction>
                </xsd:simpleType>
              </xsd:element>
            </xsd:sequence>
          </xsd:extension>
        </xsd:complexContent>
      </xsd:complexType>
    </xsd:element>
    <xsd:element name="TEAMSMeeting" ma:index="15" nillable="true" ma:displayName="TEAMS Meeting" ma:format="Hyperlink" ma:internalName="TEAMSMeeting">
      <xsd:complexType>
        <xsd:complexContent>
          <xsd:extension base="dms:URL">
            <xsd:sequence>
              <xsd:element name="Url" type="dms:ValidUrl" minOccurs="0" nillable="true"/>
              <xsd:element name="Description" type="xsd:string" nillable="true"/>
            </xsd:sequence>
          </xsd:extension>
        </xsd:complexContent>
      </xsd:complexType>
    </xsd:element>
    <xsd:element name="Notes" ma:index="16" nillable="true" ma:displayName="Notes" ma:format="Dropdown" ma:internalName="Notes">
      <xsd:simpleType>
        <xsd:restriction base="dms:Note">
          <xsd:maxLength value="255"/>
        </xsd:restriction>
      </xsd:simpleType>
    </xsd:element>
    <xsd:element name="CompletionRequest" ma:index="17" nillable="true" ma:displayName="Completion Request" ma:format="DateOnly" ma:internalName="CompletionRequest">
      <xsd:simpleType>
        <xsd:restriction base="dms:DateTime"/>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2.xml><?xml version="1.0" encoding="utf-8"?>
<ds:datastoreItem xmlns:ds="http://schemas.openxmlformats.org/officeDocument/2006/customXml" ds:itemID="{5073452F-5C8F-425C-B03A-6F781C54F726}">
  <ds:schemaRefs>
    <ds:schemaRef ds:uri="http://www.w3.org/XML/1998/namespace"/>
    <ds:schemaRef ds:uri="http://purl.org/dc/elements/1.1/"/>
    <ds:schemaRef ds:uri="http://purl.org/dc/dcmitype/"/>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http://purl.org/dc/terms/"/>
    <ds:schemaRef ds:uri="1a052c00-aba3-4f99-a29a-03f5a1645f35"/>
  </ds:schemaRefs>
</ds:datastoreItem>
</file>

<file path=customXml/itemProps3.xml><?xml version="1.0" encoding="utf-8"?>
<ds:datastoreItem xmlns:ds="http://schemas.openxmlformats.org/officeDocument/2006/customXml" ds:itemID="{1C137FA2-039F-4C28-9461-3D83C5C98C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052c00-aba3-4f99-a29a-03f5a1645f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106</TotalTime>
  <Words>1859</Words>
  <Application>Microsoft Office PowerPoint</Application>
  <PresentationFormat>Widescreen</PresentationFormat>
  <Paragraphs>265</Paragraphs>
  <Slides>29</Slides>
  <Notes>14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29</vt:i4>
      </vt:variant>
    </vt:vector>
  </HeadingPairs>
  <TitlesOfParts>
    <vt:vector size="45" baseType="lpstr">
      <vt:lpstr>Arial</vt:lpstr>
      <vt:lpstr>Calibri</vt:lpstr>
      <vt:lpstr>Calibri Light</vt:lpstr>
      <vt:lpstr>Courier New</vt:lpstr>
      <vt:lpstr>Franklin Gothic Book</vt:lpstr>
      <vt:lpstr>Franklin Gothic Medium</vt:lpstr>
      <vt:lpstr>Lato Light</vt:lpstr>
      <vt:lpstr>Montserrat</vt:lpstr>
      <vt:lpstr>Montserrat Medium</vt:lpstr>
      <vt:lpstr>Montserrat SemiBold</vt:lpstr>
      <vt:lpstr>Segoe UI</vt:lpstr>
      <vt:lpstr>Symbol</vt:lpstr>
      <vt:lpstr>Wingdings</vt:lpstr>
      <vt:lpstr>Office Theme</vt:lpstr>
      <vt:lpstr>AprentAmbas_June22</vt:lpstr>
      <vt:lpstr>Default Theme</vt:lpstr>
      <vt:lpstr>Apprenticeship 101: What Is It and Why Should You Be Selling It?</vt:lpstr>
      <vt:lpstr>Presenters</vt:lpstr>
      <vt:lpstr>Agenda</vt:lpstr>
      <vt:lpstr>Registered Apprenticeship Defined</vt:lpstr>
      <vt:lpstr>1. Center of Excellence Overview </vt:lpstr>
      <vt:lpstr>2. Center of Excellence Overview</vt:lpstr>
      <vt:lpstr>Did you know...</vt:lpstr>
      <vt:lpstr>Did you know... 2</vt:lpstr>
      <vt:lpstr>Seven Core Components of Apprenticeship</vt:lpstr>
      <vt:lpstr>Apprenticeship Stakeholders</vt:lpstr>
      <vt:lpstr>ABOUT US</vt:lpstr>
      <vt:lpstr>Workforce Engagement in/Utilization of  Registered Apprenticeship </vt:lpstr>
      <vt:lpstr>Types of Registered Apprenticeship</vt:lpstr>
      <vt:lpstr>A DIVERSE RANGE OF INDUSTRIES</vt:lpstr>
      <vt:lpstr>Growing Apprenticeship</vt:lpstr>
      <vt:lpstr>Program Registration</vt:lpstr>
      <vt:lpstr>RA as a Critical Business Service</vt:lpstr>
      <vt:lpstr>Benefits of Apprenticeship – Business Case</vt:lpstr>
      <vt:lpstr>WIOA and Registered Apprenticeship</vt:lpstr>
      <vt:lpstr>RA's Positive Impact on WIOA Performance  </vt:lpstr>
      <vt:lpstr>Recent RA System Initiatives  and Funding Opportunities</vt:lpstr>
      <vt:lpstr>Partners and Resources</vt:lpstr>
      <vt:lpstr>Key Tips for Promoting RA to Partners</vt:lpstr>
      <vt:lpstr>APPRENTICESHIP FUNDING</vt:lpstr>
      <vt:lpstr>YOUTH APPRENTICESHIP WEEK - MAY 5-11, 2024</vt:lpstr>
      <vt:lpstr>Questions and Answers</vt:lpstr>
      <vt:lpstr>Conclusion</vt:lpstr>
      <vt:lpstr>Become a Center Partner</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Apprenticeship 101: What Is It and Why Should You Be Selling It?</dc:title>
  <dc:creator>Haylie Schuster, Melissa Aguilar-Southard</dc:creator>
  <cp:keywords>Registered Apprenticeship, Business Services Representatives</cp:keywords>
  <cp:lastModifiedBy>Colleen Beck</cp:lastModifiedBy>
  <cp:revision>8</cp:revision>
  <dcterms:created xsi:type="dcterms:W3CDTF">2022-12-02T14:40:35Z</dcterms:created>
  <dcterms:modified xsi:type="dcterms:W3CDTF">2024-05-17T16:55:08Z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