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6" r:id="rId5"/>
    <p:sldId id="2147327175" r:id="rId6"/>
    <p:sldId id="1737" r:id="rId7"/>
    <p:sldId id="2147327179" r:id="rId8"/>
    <p:sldId id="2147327180" r:id="rId9"/>
    <p:sldId id="262" r:id="rId10"/>
    <p:sldId id="2147327181" r:id="rId11"/>
    <p:sldId id="263" r:id="rId12"/>
    <p:sldId id="2147327182" r:id="rId13"/>
    <p:sldId id="2147327202" r:id="rId14"/>
    <p:sldId id="2147327203" r:id="rId15"/>
    <p:sldId id="2147327204" r:id="rId16"/>
    <p:sldId id="2147327205" r:id="rId17"/>
    <p:sldId id="2147327206" r:id="rId18"/>
    <p:sldId id="2147327207" r:id="rId19"/>
    <p:sldId id="2147327208" r:id="rId20"/>
    <p:sldId id="2147327210" r:id="rId21"/>
    <p:sldId id="2147327209" r:id="rId22"/>
    <p:sldId id="2147327211" r:id="rId23"/>
    <p:sldId id="2147327213" r:id="rId24"/>
    <p:sldId id="2147327214" r:id="rId25"/>
    <p:sldId id="2147327215" r:id="rId26"/>
    <p:sldId id="2147327216" r:id="rId27"/>
    <p:sldId id="2147327217" r:id="rId28"/>
    <p:sldId id="2147327218" r:id="rId29"/>
    <p:sldId id="2147327183" r:id="rId30"/>
    <p:sldId id="2147327184" r:id="rId31"/>
    <p:sldId id="2147327185" r:id="rId32"/>
    <p:sldId id="2147327186" r:id="rId33"/>
    <p:sldId id="2147327187" r:id="rId34"/>
    <p:sldId id="2147327188" r:id="rId35"/>
    <p:sldId id="2147327189" r:id="rId36"/>
    <p:sldId id="2147327190" r:id="rId37"/>
    <p:sldId id="2147327191" r:id="rId38"/>
    <p:sldId id="2147327192" r:id="rId39"/>
    <p:sldId id="2147327193" r:id="rId40"/>
    <p:sldId id="2147327194" r:id="rId41"/>
    <p:sldId id="2147327195" r:id="rId42"/>
    <p:sldId id="2147327196" r:id="rId43"/>
    <p:sldId id="2147327197" r:id="rId44"/>
    <p:sldId id="2147327198" r:id="rId45"/>
    <p:sldId id="2147327199" r:id="rId46"/>
    <p:sldId id="2147327200" r:id="rId47"/>
    <p:sldId id="2147327201" r:id="rId48"/>
    <p:sldId id="953" r:id="rId49"/>
    <p:sldId id="1736" r:id="rId50"/>
    <p:sldId id="214732717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3C3F97-8889-5660-5242-AD1A790FEB85}" name="Cosentino, Victoria - ETA" initials="CE" userId="S::cosentino.victoria@dol.gov::fe2dfcfc-86b7-45d2-828d-ad441dc0425b"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1B0B61"/>
    <a:srgbClr val="0F69C3"/>
    <a:srgbClr val="FFC000"/>
    <a:srgbClr val="FAAB1C"/>
    <a:srgbClr val="009296"/>
    <a:srgbClr val="000000"/>
    <a:srgbClr val="FA53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0" autoAdjust="0"/>
    <p:restoredTop sz="95004" autoAdjust="0"/>
  </p:normalViewPr>
  <p:slideViewPr>
    <p:cSldViewPr snapToGrid="0">
      <p:cViewPr varScale="1">
        <p:scale>
          <a:sx n="71" d="100"/>
          <a:sy n="71" d="100"/>
        </p:scale>
        <p:origin x="68" y="816"/>
      </p:cViewPr>
      <p:guideLst/>
    </p:cSldViewPr>
  </p:slideViewPr>
  <p:outlineViewPr>
    <p:cViewPr>
      <p:scale>
        <a:sx n="33" d="100"/>
        <a:sy n="33" d="100"/>
      </p:scale>
      <p:origin x="0" y="-205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9C5F8D46-527E-48AC-A5D3-4408E6722C42}"/>
    <pc:docChg chg="modSld">
      <pc:chgData name="Colleen Beck" userId="ba75c042-afab-452f-9300-eeb2d9ca8f1b" providerId="ADAL" clId="{9C5F8D46-527E-48AC-A5D3-4408E6722C42}" dt="2024-06-11T13:10:54.668" v="0" actId="1076"/>
      <pc:docMkLst>
        <pc:docMk/>
      </pc:docMkLst>
      <pc:sldChg chg="modSp mod">
        <pc:chgData name="Colleen Beck" userId="ba75c042-afab-452f-9300-eeb2d9ca8f1b" providerId="ADAL" clId="{9C5F8D46-527E-48AC-A5D3-4408E6722C42}" dt="2024-06-11T13:10:54.668" v="0" actId="1076"/>
        <pc:sldMkLst>
          <pc:docMk/>
          <pc:sldMk cId="3225848664" sldId="2147327215"/>
        </pc:sldMkLst>
        <pc:picChg chg="mod">
          <ac:chgData name="Colleen Beck" userId="ba75c042-afab-452f-9300-eeb2d9ca8f1b" providerId="ADAL" clId="{9C5F8D46-527E-48AC-A5D3-4408E6722C42}" dt="2024-06-11T13:10:54.668" v="0" actId="1076"/>
          <ac:picMkLst>
            <pc:docMk/>
            <pc:sldMk cId="3225848664" sldId="2147327215"/>
            <ac:picMk id="9" creationId="{4DA2B646-96F4-5A48-D122-D0CAAD438C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Center of Excellence, Engage Series: Uniting Registered Apprenticeship Programs and Tribal Workforce / College Career Centers for Apprenticeship Recruitment. We are very pleased to have you here. Please introduce yourself in the chat with your name and organization so we can get to know who is with us today. (next slide)</a:t>
            </a:r>
          </a:p>
        </p:txBody>
      </p:sp>
      <p:sp>
        <p:nvSpPr>
          <p:cNvPr id="4" name="Slide Number Placeholder 3"/>
          <p:cNvSpPr>
            <a:spLocks noGrp="1"/>
          </p:cNvSpPr>
          <p:nvPr>
            <p:ph type="sldNum" sz="quarter" idx="5"/>
          </p:nvPr>
        </p:nvSpPr>
        <p:spPr/>
        <p:txBody>
          <a:bodyPr/>
          <a:lstStyle/>
          <a:p>
            <a:fld id="{06EA8D3A-2891-4EF0-ADBF-771F49B92F0C}" type="slidenum">
              <a:rPr lang="en-US" smtClean="0"/>
              <a:t>1</a:t>
            </a:fld>
            <a:endParaRPr lang="en-US"/>
          </a:p>
        </p:txBody>
      </p:sp>
    </p:spTree>
    <p:extLst>
      <p:ext uri="{BB962C8B-B14F-4D97-AF65-F5344CB8AC3E}">
        <p14:creationId xmlns:p14="http://schemas.microsoft.com/office/powerpoint/2010/main" val="18814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Thank you very much Michele. Now we will hear from Alyssa Burgess about In Reach Career Pathways at the Washington Association for Community Health.</a:t>
            </a:r>
          </a:p>
        </p:txBody>
      </p:sp>
      <p:sp>
        <p:nvSpPr>
          <p:cNvPr id="4" name="Slide Number Placeholder 3"/>
          <p:cNvSpPr>
            <a:spLocks noGrp="1"/>
          </p:cNvSpPr>
          <p:nvPr>
            <p:ph type="sldNum" sz="quarter" idx="5"/>
          </p:nvPr>
        </p:nvSpPr>
        <p:spPr/>
        <p:txBody>
          <a:bodyPr/>
          <a:lstStyle/>
          <a:p>
            <a:fld id="{06EA8D3A-2891-4EF0-ADBF-771F49B92F0C}" type="slidenum">
              <a:rPr lang="en-US" smtClean="0"/>
              <a:t>26</a:t>
            </a:fld>
            <a:endParaRPr lang="en-US"/>
          </a:p>
        </p:txBody>
      </p:sp>
    </p:spTree>
    <p:extLst>
      <p:ext uri="{BB962C8B-B14F-4D97-AF65-F5344CB8AC3E}">
        <p14:creationId xmlns:p14="http://schemas.microsoft.com/office/powerpoint/2010/main" val="203074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33</a:t>
            </a:fld>
            <a:endParaRPr lang="en-US"/>
          </a:p>
        </p:txBody>
      </p:sp>
    </p:spTree>
    <p:extLst>
      <p:ext uri="{BB962C8B-B14F-4D97-AF65-F5344CB8AC3E}">
        <p14:creationId xmlns:p14="http://schemas.microsoft.com/office/powerpoint/2010/main" val="3096543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so much Alyssa. Next, we have Brent Knight from </a:t>
            </a:r>
            <a:r>
              <a:rPr lang="en-US" dirty="0">
                <a:solidFill>
                  <a:srgbClr val="0D274D"/>
                </a:solidFill>
                <a:latin typeface="Montserrat"/>
                <a:ea typeface="Roboto"/>
              </a:rPr>
              <a:t>Intuitive Safety Solutions telling us about the certified safety specialist apprenticeship program. Brent….</a:t>
            </a:r>
          </a:p>
        </p:txBody>
      </p:sp>
      <p:sp>
        <p:nvSpPr>
          <p:cNvPr id="4" name="Slide Number Placeholder 3"/>
          <p:cNvSpPr>
            <a:spLocks noGrp="1"/>
          </p:cNvSpPr>
          <p:nvPr>
            <p:ph type="sldNum" sz="quarter" idx="5"/>
          </p:nvPr>
        </p:nvSpPr>
        <p:spPr/>
        <p:txBody>
          <a:bodyPr/>
          <a:lstStyle/>
          <a:p>
            <a:fld id="{06EA8D3A-2891-4EF0-ADBF-771F49B92F0C}" type="slidenum">
              <a:rPr lang="en-US" smtClean="0"/>
              <a:t>37</a:t>
            </a:fld>
            <a:endParaRPr lang="en-US"/>
          </a:p>
        </p:txBody>
      </p:sp>
    </p:spTree>
    <p:extLst>
      <p:ext uri="{BB962C8B-B14F-4D97-AF65-F5344CB8AC3E}">
        <p14:creationId xmlns:p14="http://schemas.microsoft.com/office/powerpoint/2010/main" val="801328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Corinna </a:t>
            </a:r>
          </a:p>
          <a:p>
            <a:endParaRPr lang="en-US" dirty="0"/>
          </a:p>
          <a:p>
            <a:r>
              <a:rPr lang="en-US" dirty="0"/>
              <a:t>Asks questions to presenters from the chat and opens it up to the audience to ask any questions.</a:t>
            </a:r>
          </a:p>
          <a:p>
            <a:endParaRPr lang="en-US" dirty="0"/>
          </a:p>
          <a:p>
            <a:r>
              <a:rPr lang="en-US" b="1" dirty="0"/>
              <a:t>STOP at 5 minutes before the hour and pass to Gene.</a:t>
            </a:r>
          </a:p>
        </p:txBody>
      </p:sp>
      <p:sp>
        <p:nvSpPr>
          <p:cNvPr id="4" name="Slide Number Placeholder 3"/>
          <p:cNvSpPr>
            <a:spLocks noGrp="1"/>
          </p:cNvSpPr>
          <p:nvPr>
            <p:ph type="sldNum" sz="quarter" idx="5"/>
          </p:nvPr>
        </p:nvSpPr>
        <p:spPr/>
        <p:txBody>
          <a:bodyPr/>
          <a:lstStyle/>
          <a:p>
            <a:fld id="{06EA8D3A-2891-4EF0-ADBF-771F49B92F0C}" type="slidenum">
              <a:rPr lang="en-US" smtClean="0"/>
              <a:t>45</a:t>
            </a:fld>
            <a:endParaRPr lang="en-US"/>
          </a:p>
        </p:txBody>
      </p:sp>
    </p:spTree>
    <p:extLst>
      <p:ext uri="{BB962C8B-B14F-4D97-AF65-F5344CB8AC3E}">
        <p14:creationId xmlns:p14="http://schemas.microsoft.com/office/powerpoint/2010/main" val="1944906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Gene</a:t>
            </a:r>
          </a:p>
          <a:p>
            <a:endParaRPr lang="en-US" b="1" dirty="0">
              <a:ea typeface="Calibri"/>
              <a:cs typeface="Calibri"/>
            </a:endParaRPr>
          </a:p>
          <a:p>
            <a:r>
              <a:rPr lang="en-US" dirty="0"/>
              <a:t>Thank you so much to all of our presenters for telling us all about these exciting apprenticeship opportunities. And we want to thank all of you for joining us today. We appreciate your participation. </a:t>
            </a:r>
            <a:endParaRPr lang="en-US" dirty="0">
              <a:cs typeface="Calibri"/>
            </a:endParaRPr>
          </a:p>
          <a:p>
            <a:endParaRPr lang="en-US" dirty="0"/>
          </a:p>
          <a:p>
            <a:r>
              <a:rPr lang="en-US" dirty="0"/>
              <a:t>We’d </a:t>
            </a:r>
            <a:r>
              <a:rPr lang="en-US" i="0" dirty="0"/>
              <a:t>like to encourage you to become a partner with the Center of Excellence</a:t>
            </a:r>
            <a:r>
              <a:rPr lang="en-US" dirty="0"/>
              <a:t> if you have not signed up yet</a:t>
            </a:r>
            <a:r>
              <a:rPr lang="en-US" i="0" dirty="0"/>
              <a:t>. Please take a moment to scan the QR code on the screen. As a partner you have the opportunity to receive no-cost technical assistance and materials, network with partners nationwide, and be nationally-recognized for your work. </a:t>
            </a:r>
          </a:p>
          <a:p>
            <a:endParaRPr lang="en-US" i="0" dirty="0"/>
          </a:p>
          <a:p>
            <a:r>
              <a:rPr lang="en-US" dirty="0"/>
              <a:t>Colleen will pop up a short evaluation of this training and we would really appreciate your feedback as we plan for future trainings. </a:t>
            </a:r>
          </a:p>
          <a:p>
            <a:endParaRPr lang="en-US" dirty="0"/>
          </a:p>
          <a:p>
            <a:r>
              <a:rPr lang="en-US" dirty="0"/>
              <a:t>(Wait a minute). (Next slide)</a:t>
            </a:r>
          </a:p>
        </p:txBody>
      </p:sp>
      <p:sp>
        <p:nvSpPr>
          <p:cNvPr id="4" name="Slide Number Placeholder 3"/>
          <p:cNvSpPr>
            <a:spLocks noGrp="1"/>
          </p:cNvSpPr>
          <p:nvPr>
            <p:ph type="sldNum" sz="quarter" idx="5"/>
          </p:nvPr>
        </p:nvSpPr>
        <p:spPr/>
        <p:txBody>
          <a:bodyPr/>
          <a:lstStyle/>
          <a:p>
            <a:fld id="{D82F87B3-AEC0-4A48-9BB8-61B7C21FDCE8}" type="slidenum">
              <a:rPr lang="en-US" smtClean="0"/>
              <a:t>46</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D3E7BEF-8FBD-4D5A-8E0B-C951ABFD9595}" type="slidenum">
              <a:rPr lang="en-US" smtClean="0"/>
              <a:t>47</a:t>
            </a:fld>
            <a:endParaRPr lang="en-US"/>
          </a:p>
        </p:txBody>
      </p:sp>
    </p:spTree>
    <p:extLst>
      <p:ext uri="{BB962C8B-B14F-4D97-AF65-F5344CB8AC3E}">
        <p14:creationId xmlns:p14="http://schemas.microsoft.com/office/powerpoint/2010/main" val="49562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2</a:t>
            </a:fld>
            <a:endParaRPr lang="en-US"/>
          </a:p>
        </p:txBody>
      </p:sp>
    </p:spTree>
    <p:extLst>
      <p:ext uri="{BB962C8B-B14F-4D97-AF65-F5344CB8AC3E}">
        <p14:creationId xmlns:p14="http://schemas.microsoft.com/office/powerpoint/2010/main" val="53308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3</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It is my pleasure to introduce our guest speakers from the U.S. Department of Labor. </a:t>
            </a:r>
          </a:p>
          <a:p>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Kayla Olvera Hilario is a Federal Project Officer for the Department of Labor’s, Division of Indian and Native American Programs. She is an enrolled member of the Ione Band of Miwok Indians, a federally recognized Tribe outside of the Sacramento, CA region. Ms. Hilario has dedicated her career to working with tribal communities as both a state government employee and a non-profit practitioner. </a:t>
            </a:r>
          </a:p>
          <a:p>
            <a:endParaRPr lang="en-US" sz="1800" kern="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Aptos" panose="020B0004020202020204" pitchFamily="34" charset="0"/>
              </a:rPr>
              <a:t>Corinna is one of 6 Multi-State Navigators with USDOL’s Office of Apprenticeship. Her role is to provide oversight and technical assistance to state apprenticeship agencies in 6 states to include the Pacific Northwest states WA and OR. She also supports federal agency and tribal apprenticeship programs in her region and works closely with Safal Partners on projects that help bring awareness, information, and resources regarding registered apprenticeship to the public.</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Kayla, I’ll pass it off to you.</a:t>
            </a:r>
          </a:p>
          <a:p>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Kayla speaks. Corrina speaks. </a:t>
            </a:r>
            <a:r>
              <a:rPr lang="en-US" sz="1800" b="1" kern="0" dirty="0">
                <a:effectLst/>
                <a:latin typeface="Calibri" panose="020F0502020204030204" pitchFamily="34" charset="0"/>
                <a:ea typeface="Calibri" panose="020F0502020204030204" pitchFamily="34" charset="0"/>
              </a:rPr>
              <a:t>Corrina says (next slide)</a:t>
            </a:r>
          </a:p>
          <a:p>
            <a:endParaRPr lang="en-US" sz="1800" kern="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4</a:t>
            </a:fld>
            <a:endParaRPr lang="en-US"/>
          </a:p>
        </p:txBody>
      </p:sp>
    </p:spTree>
    <p:extLst>
      <p:ext uri="{BB962C8B-B14F-4D97-AF65-F5344CB8AC3E}">
        <p14:creationId xmlns:p14="http://schemas.microsoft.com/office/powerpoint/2010/main" val="17693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Gene</a:t>
            </a:r>
          </a:p>
          <a:p>
            <a:pPr marL="0" marR="0" fontAlgn="base">
              <a:spcBef>
                <a:spcPts val="0"/>
              </a:spcBef>
              <a:spcAft>
                <a:spcPts val="0"/>
              </a:spcAft>
            </a:pPr>
            <a:r>
              <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I am very pleased to welcome today’s presenters starting with Angela Baker, my colleague, at Safal Partners. Angela comes with a wealth of knowledge and experience as an apprenticeship subject matter expert with almost two decades of experience in Registered Apprenticeship and Continuing Technical Education. </a:t>
            </a:r>
          </a:p>
          <a:p>
            <a:pPr marL="0" marR="0" fontAlgn="base">
              <a:spcBef>
                <a:spcPts val="0"/>
              </a:spcBef>
              <a:spcAft>
                <a:spcPts val="0"/>
              </a:spcAft>
            </a:pPr>
            <a:endPar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endParaRPr>
          </a:p>
          <a:p>
            <a:pPr marL="0" marR="0" fontAlgn="base">
              <a:spcBef>
                <a:spcPts val="0"/>
              </a:spcBef>
              <a:spcAft>
                <a:spcPts val="0"/>
              </a:spcAft>
            </a:pPr>
            <a:r>
              <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Michele Barutha is a graduate of the Maritime Institute of Technology Graduate Studies Maritime Apprenticeship Workboat Mate Program. She has obtained a USCG 3rd Mate and 2</a:t>
            </a:r>
            <a:r>
              <a:rPr lang="en-US" sz="1800" baseline="300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nd</a:t>
            </a:r>
            <a:r>
              <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 Mate Unlimited license and has sailed onboard a variety of vessels including research vessels, training ships and passenger vessels.  Since 2019, Michele has been training the next generation of apprentices as an Instructor at MITAGS and manages their three apprenticeship programs. </a:t>
            </a:r>
          </a:p>
          <a:p>
            <a:pPr marL="0" marR="0" fontAlgn="base">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Alyssa Burgess is the Director of Career Pathways at Washington Association for Community Health. Over the past 5 years she has worked to increase the value, expansion, and sustainability of their InReach Career Pathways programs. Alyssa brings a wealth of knowledge to the table about healthcare apprenticeships, and she has worked with several other PCA’s to help them establish similar Health Profession Education Training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Brent Knight is a subject matter expert in construction safety and health and lead Intuitive Safety Solutions, one of the largest safety consulting services firms in the construction sector in the United States. Brent has almost 30 years of experience in Union Labor, Marine Construction, and Safety and Supply. (next slide)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5</a:t>
            </a:fld>
            <a:endParaRPr lang="en-US"/>
          </a:p>
        </p:txBody>
      </p:sp>
    </p:spTree>
    <p:extLst>
      <p:ext uri="{BB962C8B-B14F-4D97-AF65-F5344CB8AC3E}">
        <p14:creationId xmlns:p14="http://schemas.microsoft.com/office/powerpoint/2010/main" val="276681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endParaRPr lang="en-US" b="1" dirty="0"/>
          </a:p>
          <a:p>
            <a:r>
              <a:rPr lang="en-US" b="0" dirty="0"/>
              <a:t>Throughout today’s presentation, we will hear about the Cybersecurity and Technology Industry Intermediary, MITAGS Maritime Apprenticeship Workboat Mate Program, the Washington Association for Community Health In Reach Career Pathways, and The Certified Safety Specialist Apprenticeship Program. </a:t>
            </a:r>
          </a:p>
          <a:p>
            <a:endParaRPr lang="en-US" b="0" dirty="0"/>
          </a:p>
          <a:p>
            <a:r>
              <a:rPr lang="en-US" b="0" dirty="0"/>
              <a:t>We ask that you place your questions in the chat during the presentation or hold your questions until our Q&amp;A section at the end. This will ensure time to hear from each presenter. (next slide)</a:t>
            </a:r>
          </a:p>
        </p:txBody>
      </p:sp>
      <p:sp>
        <p:nvSpPr>
          <p:cNvPr id="4" name="Slide Number Placeholder 3"/>
          <p:cNvSpPr>
            <a:spLocks noGrp="1"/>
          </p:cNvSpPr>
          <p:nvPr>
            <p:ph type="sldNum" sz="quarter" idx="5"/>
          </p:nvPr>
        </p:nvSpPr>
        <p:spPr/>
        <p:txBody>
          <a:bodyPr/>
          <a:lstStyle/>
          <a:p>
            <a:fld id="{06EA8D3A-2891-4EF0-ADBF-771F49B92F0C}" type="slidenum">
              <a:rPr lang="en-US" smtClean="0"/>
              <a:t>6</a:t>
            </a:fld>
            <a:endParaRPr lang="en-US"/>
          </a:p>
        </p:txBody>
      </p:sp>
    </p:spTree>
    <p:extLst>
      <p:ext uri="{BB962C8B-B14F-4D97-AF65-F5344CB8AC3E}">
        <p14:creationId xmlns:p14="http://schemas.microsoft.com/office/powerpoint/2010/main" val="159229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And now I’ll pass it over to Angela Baker to tell us about Safal Partner’s work as a Cyber and Tech Industry Intermediary</a:t>
            </a:r>
          </a:p>
        </p:txBody>
      </p:sp>
      <p:sp>
        <p:nvSpPr>
          <p:cNvPr id="4" name="Slide Number Placeholder 3"/>
          <p:cNvSpPr>
            <a:spLocks noGrp="1"/>
          </p:cNvSpPr>
          <p:nvPr>
            <p:ph type="sldNum" sz="quarter" idx="5"/>
          </p:nvPr>
        </p:nvSpPr>
        <p:spPr/>
        <p:txBody>
          <a:bodyPr/>
          <a:lstStyle/>
          <a:p>
            <a:fld id="{06EA8D3A-2891-4EF0-ADBF-771F49B92F0C}" type="slidenum">
              <a:rPr lang="en-US" smtClean="0"/>
              <a:t>7</a:t>
            </a:fld>
            <a:endParaRPr lang="en-US"/>
          </a:p>
        </p:txBody>
      </p:sp>
    </p:spTree>
    <p:extLst>
      <p:ext uri="{BB962C8B-B14F-4D97-AF65-F5344CB8AC3E}">
        <p14:creationId xmlns:p14="http://schemas.microsoft.com/office/powerpoint/2010/main" val="88352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Angela</a:t>
            </a:r>
          </a:p>
          <a:p>
            <a:endParaRPr lang="en-US" dirty="0"/>
          </a:p>
          <a:p>
            <a:r>
              <a:rPr lang="en-US" dirty="0"/>
              <a:t>Safal Partners is a US. Department of Labor Cyber and Tech Industry Intermediary for Registered Apprenticeship. We offer, at NO-COST: </a:t>
            </a:r>
          </a:p>
          <a:p>
            <a:endParaRPr lang="en-US" dirty="0"/>
          </a:p>
          <a:p>
            <a:pPr marL="171450" indent="-171450">
              <a:buFont typeface="Arial" panose="020B0604020202020204" pitchFamily="34" charset="0"/>
              <a:buChar char="•"/>
            </a:pPr>
            <a:r>
              <a:rPr lang="en-US" sz="1200" dirty="0"/>
              <a:t>technical expertise to build and/or facilitate approval </a:t>
            </a:r>
            <a:r>
              <a:rPr lang="en-US" sz="1200" b="1" dirty="0"/>
              <a:t>of a customized program</a:t>
            </a:r>
            <a:r>
              <a:rPr lang="en-US" sz="1200" dirty="0"/>
              <a:t> for your organization's own sponsorship if preferred</a:t>
            </a:r>
          </a:p>
          <a:p>
            <a:pPr marL="171450" indent="-171450">
              <a:buFont typeface="Arial" panose="020B0604020202020204" pitchFamily="34" charset="0"/>
              <a:buChar char="•"/>
            </a:pPr>
            <a:r>
              <a:rPr lang="en-US" sz="1200" dirty="0"/>
              <a:t>ongoing </a:t>
            </a:r>
            <a:r>
              <a:rPr lang="en-US" sz="1200" b="1" dirty="0"/>
              <a:t>technical assistance </a:t>
            </a:r>
            <a:r>
              <a:rPr lang="en-US" sz="1200" dirty="0"/>
              <a:t>to successfully launch and sustain your customized program</a:t>
            </a:r>
          </a:p>
          <a:p>
            <a:pPr marL="171450" indent="-171450">
              <a:buFont typeface="Arial" panose="020B0604020202020204" pitchFamily="34" charset="0"/>
              <a:buChar char="•"/>
            </a:pPr>
            <a:r>
              <a:rPr lang="en-US" sz="1200" dirty="0"/>
              <a:t>connections to </a:t>
            </a:r>
            <a:r>
              <a:rPr lang="en-US" sz="1200" b="1" dirty="0"/>
              <a:t>federal, state, and local resources </a:t>
            </a:r>
            <a:r>
              <a:rPr lang="en-US" sz="1200" dirty="0"/>
              <a:t>including funding support through tax credits</a:t>
            </a:r>
          </a:p>
          <a:p>
            <a:pPr marL="171450" indent="-171450">
              <a:buFont typeface="Arial" panose="020B0604020202020204" pitchFamily="34" charset="0"/>
              <a:buChar char="•"/>
            </a:pPr>
            <a:r>
              <a:rPr lang="en-US" sz="1200" dirty="0"/>
              <a:t>direct limited </a:t>
            </a:r>
            <a:r>
              <a:rPr lang="en-US" sz="1200" b="1" dirty="0"/>
              <a:t>incentive funding</a:t>
            </a:r>
            <a:r>
              <a:rPr lang="en-US" sz="1200" dirty="0"/>
              <a:t> on a per-apprentice basis to assist with non- wage program costs</a:t>
            </a:r>
          </a:p>
          <a:p>
            <a:pPr marL="171450" indent="-171450">
              <a:buFont typeface="Arial" panose="020B0604020202020204" pitchFamily="34" charset="0"/>
              <a:buChar char="•"/>
            </a:pPr>
            <a:r>
              <a:rPr lang="en-US" sz="1200" dirty="0"/>
              <a:t>help</a:t>
            </a:r>
            <a:r>
              <a:rPr lang="en-US" sz="1200" b="1" dirty="0"/>
              <a:t> identifying potential candidates </a:t>
            </a:r>
            <a:r>
              <a:rPr lang="en-US" sz="1200" dirty="0"/>
              <a:t>through a network of partners including two- and four-year colleges and universities, military installations, workforce systems partners, and community-based organizations serving targeted populations</a:t>
            </a:r>
          </a:p>
          <a:p>
            <a:pPr marL="171450" indent="-171450">
              <a:buFont typeface="Arial" panose="020B0604020202020204" pitchFamily="34" charset="0"/>
              <a:buChar char="•"/>
            </a:pPr>
            <a:r>
              <a:rPr lang="en-US" sz="1200" dirty="0"/>
              <a:t>ongoing </a:t>
            </a:r>
            <a:r>
              <a:rPr lang="en-US" sz="1200" b="1" dirty="0"/>
              <a:t>program support </a:t>
            </a:r>
            <a:r>
              <a:rPr lang="en-US" sz="1200" dirty="0"/>
              <a:t>such as marketing and administrative assistance</a:t>
            </a:r>
          </a:p>
          <a:p>
            <a:endParaRPr lang="en-US" dirty="0"/>
          </a:p>
        </p:txBody>
      </p:sp>
      <p:sp>
        <p:nvSpPr>
          <p:cNvPr id="4" name="Slide Number Placeholder 3"/>
          <p:cNvSpPr>
            <a:spLocks noGrp="1"/>
          </p:cNvSpPr>
          <p:nvPr>
            <p:ph type="sldNum" sz="quarter" idx="5"/>
          </p:nvPr>
        </p:nvSpPr>
        <p:spPr/>
        <p:txBody>
          <a:bodyPr/>
          <a:lstStyle/>
          <a:p>
            <a:fld id="{44B76060-7604-E54F-B8EF-DF33B311E85D}" type="slidenum">
              <a:rPr lang="en-US" smtClean="0"/>
              <a:t>8</a:t>
            </a:fld>
            <a:endParaRPr lang="en-US"/>
          </a:p>
        </p:txBody>
      </p:sp>
    </p:spTree>
    <p:extLst>
      <p:ext uri="{BB962C8B-B14F-4D97-AF65-F5344CB8AC3E}">
        <p14:creationId xmlns:p14="http://schemas.microsoft.com/office/powerpoint/2010/main" val="205205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Thank you, Angela. Now let’s hear from Michele Barutha about MITAGS Maritime Apprenticeship Workboat Mate Program. Michele….</a:t>
            </a:r>
          </a:p>
        </p:txBody>
      </p:sp>
      <p:sp>
        <p:nvSpPr>
          <p:cNvPr id="4" name="Slide Number Placeholder 3"/>
          <p:cNvSpPr>
            <a:spLocks noGrp="1"/>
          </p:cNvSpPr>
          <p:nvPr>
            <p:ph type="sldNum" sz="quarter" idx="5"/>
          </p:nvPr>
        </p:nvSpPr>
        <p:spPr/>
        <p:txBody>
          <a:bodyPr/>
          <a:lstStyle/>
          <a:p>
            <a:fld id="{06EA8D3A-2891-4EF0-ADBF-771F49B92F0C}" type="slidenum">
              <a:rPr lang="en-US" smtClean="0"/>
              <a:t>9</a:t>
            </a:fld>
            <a:endParaRPr lang="en-US"/>
          </a:p>
        </p:txBody>
      </p:sp>
    </p:spTree>
    <p:extLst>
      <p:ext uri="{BB962C8B-B14F-4D97-AF65-F5344CB8AC3E}">
        <p14:creationId xmlns:p14="http://schemas.microsoft.com/office/powerpoint/2010/main" val="1657554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Receive</a:t>
            </a:r>
            <a:r>
              <a:rPr lang="en-US" sz="2800" dirty="0">
                <a:latin typeface="Montserrat" panose="00000500000000000000" pitchFamily="2" charset="0"/>
              </a:rPr>
              <a:t> no-cost expert TA,  </a:t>
            </a:r>
            <a:br>
              <a:rPr lang="en-US" sz="2800" dirty="0">
                <a:latin typeface="Montserrat" panose="00000500000000000000" pitchFamily="2" charset="0"/>
              </a:rPr>
            </a:br>
            <a:r>
              <a:rPr lang="en-US" sz="2800" dirty="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Network </a:t>
            </a:r>
            <a:r>
              <a:rPr lang="en-US" sz="2800" dirty="0">
                <a:latin typeface="Montserrat" panose="00000500000000000000" pitchFamily="2" charset="0"/>
              </a:rPr>
              <a:t>with potential </a:t>
            </a:r>
            <a:br>
              <a:rPr lang="en-US" sz="2800" dirty="0">
                <a:latin typeface="Montserrat" panose="00000500000000000000" pitchFamily="2" charset="0"/>
              </a:rPr>
            </a:br>
            <a:r>
              <a:rPr lang="en-US" sz="2800" dirty="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Be </a:t>
            </a:r>
            <a:r>
              <a:rPr lang="en-US" sz="2800" dirty="0">
                <a:latin typeface="Montserrat" panose="00000500000000000000" pitchFamily="2" charset="0"/>
              </a:rPr>
              <a:t>nationally recognized for </a:t>
            </a:r>
            <a:br>
              <a:rPr lang="en-US" sz="2800" dirty="0">
                <a:latin typeface="Montserrat" panose="00000500000000000000" pitchFamily="2" charset="0"/>
              </a:rPr>
            </a:br>
            <a:r>
              <a:rPr lang="en-US" sz="2800" dirty="0">
                <a:latin typeface="Montserrat" panose="00000500000000000000" pitchFamily="2" charset="0"/>
              </a:rPr>
              <a:t>your work</a:t>
            </a:r>
            <a:endParaRPr lang="en-US" sz="2800" dirty="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4768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9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dirty="0">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325563"/>
          </a:xfrm>
        </p:spPr>
        <p:txBody>
          <a:bodyPr/>
          <a:lstStyle/>
          <a:p>
            <a:pPr lvl="0"/>
            <a:r>
              <a:rPr lang="en-US" dirty="0"/>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603375"/>
          </a:xfrm>
        </p:spPr>
        <p:txBody>
          <a:bodyPr/>
          <a:lstStyle/>
          <a:p>
            <a:pPr lvl="0"/>
            <a:r>
              <a:rPr lang="en-US" dirty="0"/>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16DCEB5-EB78-9B02-AE40-14856D4C6A1F}"/>
              </a:ext>
            </a:extLst>
          </p:cNvPr>
          <p:cNvSpPr>
            <a:spLocks noGrp="1"/>
          </p:cNvSpPr>
          <p:nvPr>
            <p:ph sz="half" idx="13"/>
          </p:nvPr>
        </p:nvSpPr>
        <p:spPr>
          <a:xfrm>
            <a:off x="914400" y="4048125"/>
            <a:ext cx="5181600" cy="1325563"/>
          </a:xfrm>
        </p:spPr>
        <p:txBody>
          <a:bodyPr/>
          <a:lstStyle/>
          <a:p>
            <a:pPr lvl="0"/>
            <a:r>
              <a:rPr lang="en-US" dirty="0"/>
              <a:t>Click to edit Master text styles</a:t>
            </a:r>
          </a:p>
        </p:txBody>
      </p:sp>
      <p:sp>
        <p:nvSpPr>
          <p:cNvPr id="14" name="Content Placeholder 3">
            <a:extLst>
              <a:ext uri="{FF2B5EF4-FFF2-40B4-BE49-F238E27FC236}">
                <a16:creationId xmlns:a16="http://schemas.microsoft.com/office/drawing/2014/main" id="{8BC300EC-B334-5972-937C-EC2B636F9EC7}"/>
              </a:ext>
            </a:extLst>
          </p:cNvPr>
          <p:cNvSpPr>
            <a:spLocks noGrp="1"/>
          </p:cNvSpPr>
          <p:nvPr>
            <p:ph sz="half" idx="14"/>
          </p:nvPr>
        </p:nvSpPr>
        <p:spPr>
          <a:xfrm>
            <a:off x="6186055" y="3815969"/>
            <a:ext cx="5181600" cy="2136775"/>
          </a:xfrm>
        </p:spPr>
        <p:txBody>
          <a:bodyPr/>
          <a:lstStyle/>
          <a:p>
            <a:pPr lvl="0"/>
            <a:r>
              <a:rPr lang="en-US" dirty="0"/>
              <a:t>Click to edit Master text styles</a:t>
            </a:r>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2625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2205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1319367"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1659353" cy="967451"/>
          </a:xfrm>
        </p:spPr>
        <p:txBody>
          <a:bodyPr/>
          <a:lstStyle>
            <a:lvl1pPr marL="0" indent="0">
              <a:buNone/>
              <a:defRPr/>
            </a:lvl1pPr>
          </a:lstStyle>
          <a:p>
            <a:pPr lvl="0"/>
            <a:r>
              <a:rPr lang="en-US" dirty="0"/>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
        <p:nvSpPr>
          <p:cNvPr id="21" name="Content Placeholder 2">
            <a:extLst>
              <a:ext uri="{FF2B5EF4-FFF2-40B4-BE49-F238E27FC236}">
                <a16:creationId xmlns:a16="http://schemas.microsoft.com/office/drawing/2014/main" id="{C65D1424-D6B2-AF00-A643-02B5A03CAC6A}"/>
              </a:ext>
            </a:extLst>
          </p:cNvPr>
          <p:cNvSpPr>
            <a:spLocks noGrp="1"/>
          </p:cNvSpPr>
          <p:nvPr>
            <p:ph sz="half" idx="21"/>
          </p:nvPr>
        </p:nvSpPr>
        <p:spPr>
          <a:xfrm>
            <a:off x="2493091" y="4120674"/>
            <a:ext cx="1319367" cy="967451"/>
          </a:xfrm>
        </p:spPr>
        <p:txBody>
          <a:bodyPr/>
          <a:lstStyle>
            <a:lvl1pPr marL="0" indent="0">
              <a:buNone/>
              <a:defRPr/>
            </a:lvl1pPr>
          </a:lstStyle>
          <a:p>
            <a:pPr lvl="0"/>
            <a:r>
              <a:rPr lang="en-US" dirty="0"/>
              <a:t>Click to edit Master text styles</a:t>
            </a:r>
          </a:p>
        </p:txBody>
      </p:sp>
      <p:sp>
        <p:nvSpPr>
          <p:cNvPr id="22" name="Content Placeholder 2">
            <a:extLst>
              <a:ext uri="{FF2B5EF4-FFF2-40B4-BE49-F238E27FC236}">
                <a16:creationId xmlns:a16="http://schemas.microsoft.com/office/drawing/2014/main" id="{FE98D537-028E-305C-1249-7FB1CBF781FE}"/>
              </a:ext>
            </a:extLst>
          </p:cNvPr>
          <p:cNvSpPr>
            <a:spLocks noGrp="1"/>
          </p:cNvSpPr>
          <p:nvPr>
            <p:ph sz="half" idx="22"/>
          </p:nvPr>
        </p:nvSpPr>
        <p:spPr>
          <a:xfrm>
            <a:off x="1992258" y="5164104"/>
            <a:ext cx="1319367" cy="967451"/>
          </a:xfrm>
        </p:spPr>
        <p:txBody>
          <a:bodyPr/>
          <a:lstStyle>
            <a:lvl1pPr marL="0" indent="0">
              <a:buNone/>
              <a:defRPr/>
            </a:lvl1pPr>
          </a:lstStyle>
          <a:p>
            <a:pPr lvl="0"/>
            <a:r>
              <a:rPr lang="en-US"/>
              <a:t>Click to edit Master text styles</a:t>
            </a:r>
          </a:p>
        </p:txBody>
      </p:sp>
      <p:sp>
        <p:nvSpPr>
          <p:cNvPr id="23" name="Content Placeholder 2">
            <a:extLst>
              <a:ext uri="{FF2B5EF4-FFF2-40B4-BE49-F238E27FC236}">
                <a16:creationId xmlns:a16="http://schemas.microsoft.com/office/drawing/2014/main" id="{63C14790-BF83-0BB1-6A61-AD81B7136E5D}"/>
              </a:ext>
            </a:extLst>
          </p:cNvPr>
          <p:cNvSpPr>
            <a:spLocks noGrp="1"/>
          </p:cNvSpPr>
          <p:nvPr>
            <p:ph sz="half" idx="23"/>
          </p:nvPr>
        </p:nvSpPr>
        <p:spPr>
          <a:xfrm>
            <a:off x="3326366" y="5224074"/>
            <a:ext cx="1319367" cy="967451"/>
          </a:xfrm>
        </p:spPr>
        <p:txBody>
          <a:bodyPr/>
          <a:lstStyle>
            <a:lvl1pPr marL="0" indent="0">
              <a:buNone/>
              <a:defRPr/>
            </a:lvl1pPr>
          </a:lstStyle>
          <a:p>
            <a:pPr lvl="0"/>
            <a:r>
              <a:rPr lang="en-US"/>
              <a:t>Click to edit Master text styles</a:t>
            </a:r>
          </a:p>
        </p:txBody>
      </p:sp>
      <p:sp>
        <p:nvSpPr>
          <p:cNvPr id="24" name="Content Placeholder 2">
            <a:extLst>
              <a:ext uri="{FF2B5EF4-FFF2-40B4-BE49-F238E27FC236}">
                <a16:creationId xmlns:a16="http://schemas.microsoft.com/office/drawing/2014/main" id="{1A55B490-C813-2970-76FB-28B1F402ACB4}"/>
              </a:ext>
            </a:extLst>
          </p:cNvPr>
          <p:cNvSpPr>
            <a:spLocks noGrp="1"/>
          </p:cNvSpPr>
          <p:nvPr>
            <p:ph sz="half" idx="24"/>
          </p:nvPr>
        </p:nvSpPr>
        <p:spPr>
          <a:xfrm>
            <a:off x="4722587" y="5224074"/>
            <a:ext cx="1319367" cy="96745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47219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6/10/2024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51" r:id="rId5"/>
    <p:sldLayoutId id="2147483662" r:id="rId6"/>
    <p:sldLayoutId id="2147483752" r:id="rId7"/>
    <p:sldLayoutId id="2147483664" r:id="rId8"/>
    <p:sldLayoutId id="2147483654" r:id="rId9"/>
    <p:sldLayoutId id="2147483655" r:id="rId10"/>
    <p:sldLayoutId id="2147483663" r:id="rId11"/>
    <p:sldLayoutId id="2147483660" r:id="rId12"/>
    <p:sldLayoutId id="2147483661" r:id="rId13"/>
    <p:sldLayoutId id="2147483656" r:id="rId14"/>
    <p:sldLayoutId id="2147483657" r:id="rId15"/>
    <p:sldLayoutId id="2147483658" r:id="rId16"/>
    <p:sldLayoutId id="2147483659" r:id="rId17"/>
    <p:sldLayoutId id="2147483684" r:id="rId18"/>
    <p:sldLayoutId id="2147483749" r:id="rId19"/>
    <p:sldLayoutId id="2147483753"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6.sv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intuitivesafetysolutions.com/cssapprenticeship/apprenticeship/"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586154" y="769620"/>
            <a:ext cx="11000559" cy="3224199"/>
          </a:xfrm>
        </p:spPr>
        <p:txBody>
          <a:bodyPr>
            <a:normAutofit/>
          </a:bodyPr>
          <a:lstStyle/>
          <a:p>
            <a:r>
              <a:rPr lang="en-US" sz="4000" b="1" i="1" dirty="0"/>
              <a:t>Engage Series</a:t>
            </a:r>
            <a:br>
              <a:rPr lang="en-US" sz="4000" b="1" i="1" dirty="0"/>
            </a:br>
            <a:r>
              <a:rPr lang="en-US" sz="4000" dirty="0">
                <a:solidFill>
                  <a:schemeClr val="bg1"/>
                </a:solidFill>
              </a:rPr>
              <a:t>Uniting Registered Apprenticeship Programs and Tribal Workforce/ College Career Centers for Apprenticeship Recruitment</a:t>
            </a:r>
          </a:p>
        </p:txBody>
      </p:sp>
      <p:sp>
        <p:nvSpPr>
          <p:cNvPr id="9" name="Text Placeholder 8">
            <a:extLst>
              <a:ext uri="{FF2B5EF4-FFF2-40B4-BE49-F238E27FC236}">
                <a16:creationId xmlns:a16="http://schemas.microsoft.com/office/drawing/2014/main" id="{DA2E17AD-766E-AE03-9E4D-430586CF7294}"/>
              </a:ext>
            </a:extLst>
          </p:cNvPr>
          <p:cNvSpPr>
            <a:spLocks noGrp="1"/>
          </p:cNvSpPr>
          <p:nvPr>
            <p:ph type="body" sz="quarter" idx="13"/>
          </p:nvPr>
        </p:nvSpPr>
        <p:spPr>
          <a:xfrm>
            <a:off x="4689684" y="5142157"/>
            <a:ext cx="2812631" cy="874457"/>
          </a:xfrm>
        </p:spPr>
        <p:txBody>
          <a:bodyPr/>
          <a:lstStyle/>
          <a:p>
            <a:pPr algn="ctr"/>
            <a:r>
              <a:rPr lang="en-US" dirty="0"/>
              <a:t>June 6,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CA402-6611-CB75-D89E-8470B4E735E2}"/>
              </a:ext>
            </a:extLst>
          </p:cNvPr>
          <p:cNvSpPr>
            <a:spLocks noGrp="1"/>
          </p:cNvSpPr>
          <p:nvPr>
            <p:ph type="title"/>
          </p:nvPr>
        </p:nvSpPr>
        <p:spPr/>
        <p:txBody>
          <a:bodyPr/>
          <a:lstStyle/>
          <a:p>
            <a:r>
              <a:rPr lang="en-US" dirty="0"/>
              <a:t>Maritime Apprenticeship History</a:t>
            </a:r>
          </a:p>
        </p:txBody>
      </p:sp>
      <p:sp>
        <p:nvSpPr>
          <p:cNvPr id="9" name="Content Placeholder 8">
            <a:extLst>
              <a:ext uri="{FF2B5EF4-FFF2-40B4-BE49-F238E27FC236}">
                <a16:creationId xmlns:a16="http://schemas.microsoft.com/office/drawing/2014/main" id="{EDE8AE97-8329-A82E-E8D4-39E032A19347}"/>
              </a:ext>
            </a:extLst>
          </p:cNvPr>
          <p:cNvSpPr>
            <a:spLocks noGrp="1"/>
          </p:cNvSpPr>
          <p:nvPr>
            <p:ph sz="half" idx="1"/>
          </p:nvPr>
        </p:nvSpPr>
        <p:spPr>
          <a:xfrm>
            <a:off x="4749800" y="2305076"/>
            <a:ext cx="6604000" cy="2870174"/>
          </a:xfrm>
        </p:spPr>
        <p:txBody>
          <a:bodyPr>
            <a:normAutofit/>
          </a:bodyPr>
          <a:lstStyle/>
          <a:p>
            <a:pPr marL="0" marR="65930" indent="0" algn="ctr">
              <a:lnSpc>
                <a:spcPct val="110000"/>
              </a:lnSpc>
              <a:buNone/>
            </a:pPr>
            <a:r>
              <a:rPr lang="en-US" sz="3200" b="0" i="0" u="none" strike="noStrike" baseline="0" dirty="0">
                <a:solidFill>
                  <a:schemeClr val="tx1"/>
                </a:solidFill>
                <a:latin typeface="Montserrat" panose="00000500000000000000" pitchFamily="2" charset="0"/>
              </a:rPr>
              <a:t>Originated in 2006 in recognition of upcoming mate and master shortages in the towing industry</a:t>
            </a:r>
          </a:p>
          <a:p>
            <a:pPr marL="0" indent="0">
              <a:buNone/>
            </a:pPr>
            <a:endParaRPr lang="en-US" dirty="0"/>
          </a:p>
        </p:txBody>
      </p:sp>
      <p:pic>
        <p:nvPicPr>
          <p:cNvPr id="15" name="Picture 14">
            <a:extLst>
              <a:ext uri="{FF2B5EF4-FFF2-40B4-BE49-F238E27FC236}">
                <a16:creationId xmlns:a16="http://schemas.microsoft.com/office/drawing/2014/main" id="{2407BD9B-B7F8-1C0B-4C20-2BEBABEC059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43204" y="1690688"/>
            <a:ext cx="3906596" cy="4028677"/>
          </a:xfrm>
          <a:prstGeom prst="rect">
            <a:avLst/>
          </a:prstGeom>
          <a:ln>
            <a:noFill/>
          </a:ln>
          <a:effectLst>
            <a:softEdge rad="112500"/>
          </a:effectLst>
        </p:spPr>
      </p:pic>
      <p:sp>
        <p:nvSpPr>
          <p:cNvPr id="16" name="Slide Number Placeholder 5">
            <a:extLst>
              <a:ext uri="{FF2B5EF4-FFF2-40B4-BE49-F238E27FC236}">
                <a16:creationId xmlns:a16="http://schemas.microsoft.com/office/drawing/2014/main" id="{EB87BE3F-5F34-E79E-6958-08E5BF982A8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17" name="Content Placeholder 5">
            <a:extLst>
              <a:ext uri="{FF2B5EF4-FFF2-40B4-BE49-F238E27FC236}">
                <a16:creationId xmlns:a16="http://schemas.microsoft.com/office/drawing/2014/main" id="{0AC4C969-AFD5-4020-C14A-C5B8FC425447}"/>
              </a:ext>
              <a:ext uri="{C183D7F6-B498-43B3-948B-1728B52AA6E4}">
                <adec:decorative xmlns:adec="http://schemas.microsoft.com/office/drawing/2017/decorative" val="1"/>
              </a:ext>
            </a:extLst>
          </p:cNvPr>
          <p:cNvPicPr>
            <a:picLocks noChangeAspect="1"/>
          </p:cNvPicPr>
          <p:nvPr/>
        </p:nvPicPr>
        <p:blipFill rotWithShape="1">
          <a:blip r:embed="rId3"/>
          <a:srcRect r="65529"/>
          <a:stretch/>
        </p:blipFill>
        <p:spPr>
          <a:xfrm>
            <a:off x="9549629" y="4547285"/>
            <a:ext cx="1804171" cy="1652806"/>
          </a:xfrm>
          <a:prstGeom prst="rect">
            <a:avLst/>
          </a:prstGeom>
        </p:spPr>
      </p:pic>
    </p:spTree>
    <p:extLst>
      <p:ext uri="{BB962C8B-B14F-4D97-AF65-F5344CB8AC3E}">
        <p14:creationId xmlns:p14="http://schemas.microsoft.com/office/powerpoint/2010/main" val="363333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6F69-B5BB-8451-594C-F096F556803D}"/>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6AFAD276-7166-E243-C533-FECD65356D22}"/>
              </a:ext>
            </a:extLst>
          </p:cNvPr>
          <p:cNvSpPr>
            <a:spLocks noGrp="1"/>
          </p:cNvSpPr>
          <p:nvPr>
            <p:ph sz="half" idx="1"/>
          </p:nvPr>
        </p:nvSpPr>
        <p:spPr>
          <a:xfrm>
            <a:off x="838200" y="1744900"/>
            <a:ext cx="3927764" cy="2911655"/>
          </a:xfrm>
        </p:spPr>
        <p:txBody>
          <a:bodyPr>
            <a:normAutofit/>
          </a:bodyPr>
          <a:lstStyle/>
          <a:p>
            <a:pPr marL="0" indent="0">
              <a:buNone/>
            </a:pPr>
            <a:r>
              <a:rPr lang="en-US" sz="3600" dirty="0">
                <a:solidFill>
                  <a:schemeClr val="tx1"/>
                </a:solidFill>
              </a:rPr>
              <a:t>Participants:</a:t>
            </a:r>
            <a:endParaRPr lang="en-US" sz="3600" b="1" dirty="0">
              <a:solidFill>
                <a:srgbClr val="00015E"/>
              </a:solidFill>
            </a:endParaRPr>
          </a:p>
          <a:p>
            <a:pPr marL="0" indent="0">
              <a:buNone/>
            </a:pPr>
            <a:r>
              <a:rPr lang="en-US" sz="3600" b="1" dirty="0">
                <a:solidFill>
                  <a:srgbClr val="00015E"/>
                </a:solidFill>
              </a:rPr>
              <a:t>Efficient</a:t>
            </a:r>
          </a:p>
        </p:txBody>
      </p:sp>
      <p:sp>
        <p:nvSpPr>
          <p:cNvPr id="5" name="Content Placeholder 4">
            <a:extLst>
              <a:ext uri="{FF2B5EF4-FFF2-40B4-BE49-F238E27FC236}">
                <a16:creationId xmlns:a16="http://schemas.microsoft.com/office/drawing/2014/main" id="{C8ED1223-17C1-6B3A-64CB-B5407DC2E19F}"/>
              </a:ext>
            </a:extLst>
          </p:cNvPr>
          <p:cNvSpPr>
            <a:spLocks noGrp="1"/>
          </p:cNvSpPr>
          <p:nvPr>
            <p:ph sz="half" idx="13"/>
          </p:nvPr>
        </p:nvSpPr>
        <p:spPr>
          <a:xfrm>
            <a:off x="905164" y="3160335"/>
            <a:ext cx="7721600" cy="1325563"/>
          </a:xfrm>
        </p:spPr>
        <p:txBody>
          <a:bodyPr>
            <a:noAutofit/>
          </a:bodyPr>
          <a:lstStyle/>
          <a:p>
            <a:pPr marL="0" indent="0">
              <a:buNone/>
            </a:pPr>
            <a:r>
              <a:rPr lang="en-US" sz="2400" b="0" i="0" u="none" strike="noStrike" baseline="0" dirty="0">
                <a:solidFill>
                  <a:schemeClr val="tx1"/>
                </a:solidFill>
                <a:latin typeface="Montserrat" panose="00000500000000000000" pitchFamily="2" charset="0"/>
              </a:rPr>
              <a:t>All programs are approved as 2-year programs</a:t>
            </a:r>
          </a:p>
          <a:p>
            <a:pPr lvl="1"/>
            <a:r>
              <a:rPr lang="en-US" b="0" i="0" u="none" strike="noStrike" baseline="0" dirty="0">
                <a:solidFill>
                  <a:schemeClr val="tx1"/>
                </a:solidFill>
                <a:latin typeface="Montserrat" panose="00000500000000000000" pitchFamily="2" charset="0"/>
              </a:rPr>
              <a:t>360 required sea days</a:t>
            </a:r>
          </a:p>
          <a:p>
            <a:pPr lvl="1"/>
            <a:r>
              <a:rPr lang="en-US" b="0" i="0" u="none" strike="noStrike" baseline="0" dirty="0">
                <a:solidFill>
                  <a:schemeClr val="tx1"/>
                </a:solidFill>
                <a:latin typeface="Montserrat" panose="00000500000000000000" pitchFamily="2" charset="0"/>
              </a:rPr>
              <a:t>About 6 months of classes</a:t>
            </a:r>
          </a:p>
        </p:txBody>
      </p:sp>
      <p:pic>
        <p:nvPicPr>
          <p:cNvPr id="9" name="Content Placeholder 5">
            <a:extLst>
              <a:ext uri="{FF2B5EF4-FFF2-40B4-BE49-F238E27FC236}">
                <a16:creationId xmlns:a16="http://schemas.microsoft.com/office/drawing/2014/main" id="{CEFC77DC-846F-301B-5499-29F1942970E0}"/>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
        <p:nvSpPr>
          <p:cNvPr id="10" name="Slide Number Placeholder 5">
            <a:extLst>
              <a:ext uri="{FF2B5EF4-FFF2-40B4-BE49-F238E27FC236}">
                <a16:creationId xmlns:a16="http://schemas.microsoft.com/office/drawing/2014/main" id="{B497AB8D-FC7E-A5A2-D46A-FD0B37A48EB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11" name="Picture 10">
            <a:extLst>
              <a:ext uri="{FF2B5EF4-FFF2-40B4-BE49-F238E27FC236}">
                <a16:creationId xmlns:a16="http://schemas.microsoft.com/office/drawing/2014/main" id="{6542AC5F-9AF2-4EE2-7574-ACB5A98D4531}"/>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147782" y="-3595253"/>
            <a:ext cx="12986327" cy="14609613"/>
          </a:xfrm>
          <a:prstGeom prst="rect">
            <a:avLst/>
          </a:prstGeom>
        </p:spPr>
      </p:pic>
    </p:spTree>
    <p:extLst>
      <p:ext uri="{BB962C8B-B14F-4D97-AF65-F5344CB8AC3E}">
        <p14:creationId xmlns:p14="http://schemas.microsoft.com/office/powerpoint/2010/main" val="371466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4845-4416-7783-6E5F-E0A84BC72874}"/>
              </a:ext>
            </a:extLst>
          </p:cNvPr>
          <p:cNvSpPr>
            <a:spLocks noGrp="1"/>
          </p:cNvSpPr>
          <p:nvPr>
            <p:ph type="title"/>
          </p:nvPr>
        </p:nvSpPr>
        <p:spPr/>
        <p:txBody>
          <a:bodyPr/>
          <a:lstStyle/>
          <a:p>
            <a:r>
              <a:rPr lang="en-US" dirty="0"/>
              <a:t>Benefits </a:t>
            </a:r>
            <a:r>
              <a:rPr lang="en-US" dirty="0">
                <a:solidFill>
                  <a:srgbClr val="00015E"/>
                </a:solidFill>
              </a:rPr>
              <a:t>2</a:t>
            </a:r>
          </a:p>
        </p:txBody>
      </p:sp>
      <p:sp>
        <p:nvSpPr>
          <p:cNvPr id="3" name="Content Placeholder 2">
            <a:extLst>
              <a:ext uri="{FF2B5EF4-FFF2-40B4-BE49-F238E27FC236}">
                <a16:creationId xmlns:a16="http://schemas.microsoft.com/office/drawing/2014/main" id="{05723F68-D68F-E594-ED6D-69B759CCDC06}"/>
              </a:ext>
            </a:extLst>
          </p:cNvPr>
          <p:cNvSpPr>
            <a:spLocks noGrp="1"/>
          </p:cNvSpPr>
          <p:nvPr>
            <p:ph sz="half" idx="1"/>
          </p:nvPr>
        </p:nvSpPr>
        <p:spPr/>
        <p:txBody>
          <a:bodyPr>
            <a:noAutofit/>
          </a:bodyPr>
          <a:lstStyle/>
          <a:p>
            <a:pPr marL="0" indent="0">
              <a:buNone/>
            </a:pPr>
            <a:r>
              <a:rPr lang="en-US" sz="3600" dirty="0">
                <a:solidFill>
                  <a:schemeClr val="tx1"/>
                </a:solidFill>
                <a:latin typeface="Montserrat Medium" panose="00000600000000000000" pitchFamily="2" charset="0"/>
              </a:rPr>
              <a:t>Participants: </a:t>
            </a:r>
          </a:p>
          <a:p>
            <a:pPr marL="0" indent="0">
              <a:buNone/>
            </a:pPr>
            <a:r>
              <a:rPr lang="en-US" sz="3600" b="1" dirty="0">
                <a:solidFill>
                  <a:srgbClr val="00015E"/>
                </a:solidFill>
                <a:latin typeface="Montserrat Medium" panose="00000600000000000000" pitchFamily="2" charset="0"/>
              </a:rPr>
              <a:t>Comprehensive</a:t>
            </a:r>
          </a:p>
        </p:txBody>
      </p:sp>
      <p:sp>
        <p:nvSpPr>
          <p:cNvPr id="5" name="Content Placeholder 4">
            <a:extLst>
              <a:ext uri="{FF2B5EF4-FFF2-40B4-BE49-F238E27FC236}">
                <a16:creationId xmlns:a16="http://schemas.microsoft.com/office/drawing/2014/main" id="{42506832-221D-5D93-F0E6-F056F127648C}"/>
              </a:ext>
            </a:extLst>
          </p:cNvPr>
          <p:cNvSpPr>
            <a:spLocks noGrp="1"/>
          </p:cNvSpPr>
          <p:nvPr>
            <p:ph sz="half" idx="13"/>
          </p:nvPr>
        </p:nvSpPr>
        <p:spPr>
          <a:xfrm>
            <a:off x="838200" y="3151188"/>
            <a:ext cx="8802256" cy="1959660"/>
          </a:xfrm>
        </p:spPr>
        <p:txBody>
          <a:bodyPr>
            <a:normAutofit/>
          </a:bodyPr>
          <a:lstStyle/>
          <a:p>
            <a:r>
              <a:rPr lang="en-US" sz="2400" dirty="0">
                <a:solidFill>
                  <a:schemeClr val="tx1"/>
                </a:solidFill>
                <a:latin typeface="Montserrat" panose="00000500000000000000" pitchFamily="2" charset="0"/>
              </a:rPr>
              <a:t>P</a:t>
            </a:r>
            <a:r>
              <a:rPr lang="en-US" sz="2400" b="0" i="0" u="none" strike="noStrike" baseline="0" dirty="0">
                <a:solidFill>
                  <a:schemeClr val="tx1"/>
                </a:solidFill>
                <a:latin typeface="Montserrat" panose="00000500000000000000" pitchFamily="2" charset="0"/>
              </a:rPr>
              <a:t>rovides classes to adequately prepare apprentices for the license exams.</a:t>
            </a:r>
          </a:p>
          <a:p>
            <a:pPr marR="1040"/>
            <a:r>
              <a:rPr lang="en-US" sz="2400" b="0" i="0" u="none" strike="noStrike" baseline="0" dirty="0">
                <a:solidFill>
                  <a:schemeClr val="tx1"/>
                </a:solidFill>
                <a:latin typeface="Montserrat" panose="00000500000000000000" pitchFamily="2" charset="0"/>
              </a:rPr>
              <a:t>Through partner companies, provides more and more in-depth on-the-job training. Apprentices are required to learn/do everything the crew does.</a:t>
            </a:r>
          </a:p>
          <a:p>
            <a:endParaRPr lang="en-US" dirty="0"/>
          </a:p>
        </p:txBody>
      </p:sp>
      <p:pic>
        <p:nvPicPr>
          <p:cNvPr id="8" name="Content Placeholder 5">
            <a:extLst>
              <a:ext uri="{FF2B5EF4-FFF2-40B4-BE49-F238E27FC236}">
                <a16:creationId xmlns:a16="http://schemas.microsoft.com/office/drawing/2014/main" id="{B19259C5-3DF3-ABB2-2488-E3BEA10B83A6}"/>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
        <p:nvSpPr>
          <p:cNvPr id="9" name="Slide Number Placeholder 5">
            <a:extLst>
              <a:ext uri="{FF2B5EF4-FFF2-40B4-BE49-F238E27FC236}">
                <a16:creationId xmlns:a16="http://schemas.microsoft.com/office/drawing/2014/main" id="{3C98AE0C-E1A6-911B-DA79-5CD5F52B62F4}"/>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10" name="Picture 9">
            <a:extLst>
              <a:ext uri="{FF2B5EF4-FFF2-40B4-BE49-F238E27FC236}">
                <a16:creationId xmlns:a16="http://schemas.microsoft.com/office/drawing/2014/main" id="{988A1D58-D171-FF56-C901-EB864F8A2E1A}"/>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147782" y="-3595253"/>
            <a:ext cx="12986327" cy="14609613"/>
          </a:xfrm>
          <a:prstGeom prst="rect">
            <a:avLst/>
          </a:prstGeom>
        </p:spPr>
      </p:pic>
    </p:spTree>
    <p:extLst>
      <p:ext uri="{BB962C8B-B14F-4D97-AF65-F5344CB8AC3E}">
        <p14:creationId xmlns:p14="http://schemas.microsoft.com/office/powerpoint/2010/main" val="400113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4845-4416-7783-6E5F-E0A84BC72874}"/>
              </a:ext>
            </a:extLst>
          </p:cNvPr>
          <p:cNvSpPr>
            <a:spLocks noGrp="1"/>
          </p:cNvSpPr>
          <p:nvPr>
            <p:ph type="title"/>
          </p:nvPr>
        </p:nvSpPr>
        <p:spPr/>
        <p:txBody>
          <a:bodyPr/>
          <a:lstStyle/>
          <a:p>
            <a:r>
              <a:rPr lang="en-US" dirty="0"/>
              <a:t>Benefits </a:t>
            </a:r>
            <a:r>
              <a:rPr lang="en-US" dirty="0">
                <a:solidFill>
                  <a:srgbClr val="00015E"/>
                </a:solidFill>
              </a:rPr>
              <a:t>3</a:t>
            </a:r>
          </a:p>
        </p:txBody>
      </p:sp>
      <p:sp>
        <p:nvSpPr>
          <p:cNvPr id="3" name="Content Placeholder 2">
            <a:extLst>
              <a:ext uri="{FF2B5EF4-FFF2-40B4-BE49-F238E27FC236}">
                <a16:creationId xmlns:a16="http://schemas.microsoft.com/office/drawing/2014/main" id="{05723F68-D68F-E594-ED6D-69B759CCDC06}"/>
              </a:ext>
            </a:extLst>
          </p:cNvPr>
          <p:cNvSpPr>
            <a:spLocks noGrp="1"/>
          </p:cNvSpPr>
          <p:nvPr>
            <p:ph sz="half" idx="1"/>
          </p:nvPr>
        </p:nvSpPr>
        <p:spPr>
          <a:xfrm>
            <a:off x="838200" y="1825625"/>
            <a:ext cx="5181600" cy="1959660"/>
          </a:xfrm>
        </p:spPr>
        <p:txBody>
          <a:bodyPr>
            <a:noAutofit/>
          </a:bodyPr>
          <a:lstStyle/>
          <a:p>
            <a:pPr marL="0" indent="0">
              <a:buNone/>
            </a:pPr>
            <a:r>
              <a:rPr lang="en-US" sz="3600" dirty="0">
                <a:solidFill>
                  <a:schemeClr val="tx1"/>
                </a:solidFill>
                <a:latin typeface="Montserrat Medium" panose="00000600000000000000" pitchFamily="2" charset="0"/>
              </a:rPr>
              <a:t>Participants: </a:t>
            </a:r>
          </a:p>
          <a:p>
            <a:pPr marL="0" indent="0">
              <a:buNone/>
            </a:pPr>
            <a:r>
              <a:rPr lang="en-US" sz="3600" b="1" dirty="0">
                <a:solidFill>
                  <a:srgbClr val="00015E"/>
                </a:solidFill>
                <a:latin typeface="Montserrat Medium" panose="00000600000000000000" pitchFamily="2" charset="0"/>
              </a:rPr>
              <a:t>Student Services</a:t>
            </a:r>
          </a:p>
        </p:txBody>
      </p:sp>
      <p:sp>
        <p:nvSpPr>
          <p:cNvPr id="5" name="Content Placeholder 4">
            <a:extLst>
              <a:ext uri="{FF2B5EF4-FFF2-40B4-BE49-F238E27FC236}">
                <a16:creationId xmlns:a16="http://schemas.microsoft.com/office/drawing/2014/main" id="{42506832-221D-5D93-F0E6-F056F127648C}"/>
              </a:ext>
            </a:extLst>
          </p:cNvPr>
          <p:cNvSpPr>
            <a:spLocks noGrp="1"/>
          </p:cNvSpPr>
          <p:nvPr>
            <p:ph sz="half" idx="13"/>
          </p:nvPr>
        </p:nvSpPr>
        <p:spPr>
          <a:xfrm>
            <a:off x="838199" y="3165745"/>
            <a:ext cx="10005291" cy="1959660"/>
          </a:xfrm>
        </p:spPr>
        <p:txBody>
          <a:bodyPr>
            <a:noAutofit/>
          </a:bodyPr>
          <a:lstStyle/>
          <a:p>
            <a:r>
              <a:rPr lang="en-US" sz="2400" b="0" i="0" u="none" strike="noStrike" baseline="0" dirty="0">
                <a:solidFill>
                  <a:schemeClr val="tx1"/>
                </a:solidFill>
                <a:latin typeface="Montserrat" panose="00000500000000000000" pitchFamily="2" charset="0"/>
              </a:rPr>
              <a:t>Help establishing payment and/or VA benefits</a:t>
            </a:r>
          </a:p>
          <a:p>
            <a:r>
              <a:rPr lang="en-US" sz="2400" b="0" i="0" u="none" strike="noStrike" baseline="0" dirty="0">
                <a:solidFill>
                  <a:schemeClr val="tx1"/>
                </a:solidFill>
                <a:latin typeface="Montserrat" panose="00000500000000000000" pitchFamily="2" charset="0"/>
              </a:rPr>
              <a:t>Ownership of training</a:t>
            </a:r>
          </a:p>
          <a:p>
            <a:pPr marR="10840"/>
            <a:r>
              <a:rPr lang="en-US" sz="2400" b="0" i="0" u="none" strike="noStrike" baseline="0" dirty="0">
                <a:solidFill>
                  <a:schemeClr val="tx1"/>
                </a:solidFill>
                <a:latin typeface="Montserrat" panose="00000500000000000000" pitchFamily="2" charset="0"/>
              </a:rPr>
              <a:t>Assistance with USCG applications Support in the classroom</a:t>
            </a:r>
          </a:p>
          <a:p>
            <a:r>
              <a:rPr lang="en-US" sz="2400" b="0" i="0" u="none" strike="noStrike" baseline="0" dirty="0">
                <a:solidFill>
                  <a:schemeClr val="tx1"/>
                </a:solidFill>
                <a:latin typeface="Montserrat" panose="00000500000000000000" pitchFamily="2" charset="0"/>
              </a:rPr>
              <a:t>Industry connections</a:t>
            </a:r>
          </a:p>
        </p:txBody>
      </p:sp>
      <p:pic>
        <p:nvPicPr>
          <p:cNvPr id="8" name="Content Placeholder 5">
            <a:extLst>
              <a:ext uri="{FF2B5EF4-FFF2-40B4-BE49-F238E27FC236}">
                <a16:creationId xmlns:a16="http://schemas.microsoft.com/office/drawing/2014/main" id="{B19259C5-3DF3-ABB2-2488-E3BEA10B83A6}"/>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
        <p:nvSpPr>
          <p:cNvPr id="4" name="Slide Number Placeholder 5">
            <a:extLst>
              <a:ext uri="{FF2B5EF4-FFF2-40B4-BE49-F238E27FC236}">
                <a16:creationId xmlns:a16="http://schemas.microsoft.com/office/drawing/2014/main" id="{0EDBD779-E81A-6EC6-03A8-CF4C6572D18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Picture 5">
            <a:extLst>
              <a:ext uri="{FF2B5EF4-FFF2-40B4-BE49-F238E27FC236}">
                <a16:creationId xmlns:a16="http://schemas.microsoft.com/office/drawing/2014/main" id="{25EFDBFE-32EF-CD93-BD7C-FD6F866FFCCB}"/>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147782" y="-3595253"/>
            <a:ext cx="12986327" cy="14609613"/>
          </a:xfrm>
          <a:prstGeom prst="rect">
            <a:avLst/>
          </a:prstGeom>
        </p:spPr>
      </p:pic>
    </p:spTree>
    <p:extLst>
      <p:ext uri="{BB962C8B-B14F-4D97-AF65-F5344CB8AC3E}">
        <p14:creationId xmlns:p14="http://schemas.microsoft.com/office/powerpoint/2010/main" val="4010582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4845-4416-7783-6E5F-E0A84BC72874}"/>
              </a:ext>
            </a:extLst>
          </p:cNvPr>
          <p:cNvSpPr>
            <a:spLocks noGrp="1"/>
          </p:cNvSpPr>
          <p:nvPr>
            <p:ph type="title"/>
          </p:nvPr>
        </p:nvSpPr>
        <p:spPr/>
        <p:txBody>
          <a:bodyPr/>
          <a:lstStyle/>
          <a:p>
            <a:r>
              <a:rPr lang="en-US" dirty="0"/>
              <a:t>Benefits</a:t>
            </a:r>
            <a:r>
              <a:rPr lang="en-US" dirty="0">
                <a:solidFill>
                  <a:srgbClr val="1B0B61"/>
                </a:solidFill>
              </a:rPr>
              <a:t> </a:t>
            </a:r>
            <a:r>
              <a:rPr lang="en-US" dirty="0">
                <a:solidFill>
                  <a:srgbClr val="00015E"/>
                </a:solidFill>
              </a:rPr>
              <a:t>4 3</a:t>
            </a:r>
          </a:p>
        </p:txBody>
      </p:sp>
      <p:sp>
        <p:nvSpPr>
          <p:cNvPr id="3" name="Content Placeholder 2">
            <a:extLst>
              <a:ext uri="{FF2B5EF4-FFF2-40B4-BE49-F238E27FC236}">
                <a16:creationId xmlns:a16="http://schemas.microsoft.com/office/drawing/2014/main" id="{05723F68-D68F-E594-ED6D-69B759CCDC06}"/>
              </a:ext>
            </a:extLst>
          </p:cNvPr>
          <p:cNvSpPr>
            <a:spLocks noGrp="1"/>
          </p:cNvSpPr>
          <p:nvPr>
            <p:ph sz="half" idx="1"/>
          </p:nvPr>
        </p:nvSpPr>
        <p:spPr>
          <a:xfrm>
            <a:off x="838200" y="1825625"/>
            <a:ext cx="5181600" cy="1365176"/>
          </a:xfrm>
        </p:spPr>
        <p:txBody>
          <a:bodyPr>
            <a:noAutofit/>
          </a:bodyPr>
          <a:lstStyle/>
          <a:p>
            <a:pPr marL="0" indent="0">
              <a:buNone/>
            </a:pPr>
            <a:r>
              <a:rPr lang="en-US" sz="3600" dirty="0">
                <a:solidFill>
                  <a:schemeClr val="tx1"/>
                </a:solidFill>
                <a:latin typeface="Montserrat Medium" panose="00000600000000000000" pitchFamily="2" charset="0"/>
              </a:rPr>
              <a:t>Participants: </a:t>
            </a:r>
            <a:endParaRPr lang="en-US" sz="3600" dirty="0">
              <a:latin typeface="Montserrat Medium" panose="00000600000000000000" pitchFamily="2" charset="0"/>
            </a:endParaRPr>
          </a:p>
          <a:p>
            <a:pPr marL="0" indent="0">
              <a:buNone/>
            </a:pPr>
            <a:r>
              <a:rPr lang="en-US" sz="3600" b="1" dirty="0">
                <a:solidFill>
                  <a:srgbClr val="00015E"/>
                </a:solidFill>
                <a:latin typeface="Montserrat Medium" panose="00000600000000000000" pitchFamily="2" charset="0"/>
              </a:rPr>
              <a:t>Respected</a:t>
            </a:r>
          </a:p>
        </p:txBody>
      </p:sp>
      <p:sp>
        <p:nvSpPr>
          <p:cNvPr id="5" name="Content Placeholder 4">
            <a:extLst>
              <a:ext uri="{FF2B5EF4-FFF2-40B4-BE49-F238E27FC236}">
                <a16:creationId xmlns:a16="http://schemas.microsoft.com/office/drawing/2014/main" id="{42506832-221D-5D93-F0E6-F056F127648C}"/>
              </a:ext>
            </a:extLst>
          </p:cNvPr>
          <p:cNvSpPr>
            <a:spLocks noGrp="1"/>
          </p:cNvSpPr>
          <p:nvPr>
            <p:ph sz="half" idx="13"/>
          </p:nvPr>
        </p:nvSpPr>
        <p:spPr>
          <a:xfrm>
            <a:off x="949036" y="3181928"/>
            <a:ext cx="8802256" cy="1959660"/>
          </a:xfrm>
        </p:spPr>
        <p:txBody>
          <a:bodyPr>
            <a:noAutofit/>
          </a:bodyPr>
          <a:lstStyle/>
          <a:p>
            <a:r>
              <a:rPr lang="en-US" sz="2400" b="0" i="0" u="none" strike="noStrike" baseline="0" dirty="0">
                <a:solidFill>
                  <a:schemeClr val="tx1"/>
                </a:solidFill>
                <a:latin typeface="Montserrat" panose="00000500000000000000" pitchFamily="2" charset="0"/>
              </a:rPr>
              <a:t>The Workboat program has been running since 2006; amongst the current partner towing companies, the crews aboard the vessels respect what the program has been able to accomplish.  </a:t>
            </a:r>
          </a:p>
          <a:p>
            <a:r>
              <a:rPr lang="en-US" sz="2400" b="0" i="0" u="none" strike="noStrike" baseline="0" dirty="0">
                <a:solidFill>
                  <a:schemeClr val="tx1"/>
                </a:solidFill>
                <a:latin typeface="Montserrat" panose="00000500000000000000" pitchFamily="2" charset="0"/>
              </a:rPr>
              <a:t>In two cohorts with WSF, there is a growing understanding and respect for what the apprenticeship program can accomplish.</a:t>
            </a:r>
          </a:p>
        </p:txBody>
      </p:sp>
      <p:pic>
        <p:nvPicPr>
          <p:cNvPr id="8" name="Content Placeholder 5">
            <a:extLst>
              <a:ext uri="{FF2B5EF4-FFF2-40B4-BE49-F238E27FC236}">
                <a16:creationId xmlns:a16="http://schemas.microsoft.com/office/drawing/2014/main" id="{B19259C5-3DF3-ABB2-2488-E3BEA10B83A6}"/>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
        <p:nvSpPr>
          <p:cNvPr id="4" name="Slide Number Placeholder 5">
            <a:extLst>
              <a:ext uri="{FF2B5EF4-FFF2-40B4-BE49-F238E27FC236}">
                <a16:creationId xmlns:a16="http://schemas.microsoft.com/office/drawing/2014/main" id="{0EDBD779-E81A-6EC6-03A8-CF4C6572D18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Picture 5">
            <a:extLst>
              <a:ext uri="{FF2B5EF4-FFF2-40B4-BE49-F238E27FC236}">
                <a16:creationId xmlns:a16="http://schemas.microsoft.com/office/drawing/2014/main" id="{48C1DDC4-593A-F362-F440-B30C8082A8DD}"/>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93992" y="-2949795"/>
            <a:ext cx="12986327" cy="14609613"/>
          </a:xfrm>
          <a:prstGeom prst="rect">
            <a:avLst/>
          </a:prstGeom>
        </p:spPr>
      </p:pic>
    </p:spTree>
    <p:extLst>
      <p:ext uri="{BB962C8B-B14F-4D97-AF65-F5344CB8AC3E}">
        <p14:creationId xmlns:p14="http://schemas.microsoft.com/office/powerpoint/2010/main" val="3109808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1C10-0D15-BE17-A58D-BD6BC8C7DB3F}"/>
              </a:ext>
            </a:extLst>
          </p:cNvPr>
          <p:cNvSpPr>
            <a:spLocks noGrp="1"/>
          </p:cNvSpPr>
          <p:nvPr>
            <p:ph type="title"/>
          </p:nvPr>
        </p:nvSpPr>
        <p:spPr/>
        <p:txBody>
          <a:bodyPr/>
          <a:lstStyle/>
          <a:p>
            <a:r>
              <a:rPr lang="en-US" dirty="0"/>
              <a:t>Partner Companies</a:t>
            </a:r>
          </a:p>
        </p:txBody>
      </p:sp>
      <p:sp>
        <p:nvSpPr>
          <p:cNvPr id="5" name="Content Placeholder 4">
            <a:extLst>
              <a:ext uri="{FF2B5EF4-FFF2-40B4-BE49-F238E27FC236}">
                <a16:creationId xmlns:a16="http://schemas.microsoft.com/office/drawing/2014/main" id="{DF0FBC33-1D47-3741-0CA7-8D3F8252A326}"/>
              </a:ext>
            </a:extLst>
          </p:cNvPr>
          <p:cNvSpPr>
            <a:spLocks noGrp="1"/>
          </p:cNvSpPr>
          <p:nvPr>
            <p:ph sz="half" idx="13"/>
          </p:nvPr>
        </p:nvSpPr>
        <p:spPr>
          <a:xfrm>
            <a:off x="923635" y="1785216"/>
            <a:ext cx="10270838" cy="3950566"/>
          </a:xfrm>
        </p:spPr>
        <p:txBody>
          <a:bodyPr>
            <a:normAutofit/>
          </a:bodyPr>
          <a:lstStyle/>
          <a:p>
            <a:pPr marL="0" indent="0">
              <a:buNone/>
            </a:pPr>
            <a:r>
              <a:rPr lang="en-US" sz="3600" b="0" i="0" u="none" strike="noStrike" baseline="0" dirty="0">
                <a:solidFill>
                  <a:schemeClr val="tx1"/>
                </a:solidFill>
                <a:latin typeface="Montserrat" panose="00000500000000000000" pitchFamily="2" charset="0"/>
              </a:rPr>
              <a:t>To complete the apprenticeship program, applicants are hired by a partner company to get their sea time and hands on training.</a:t>
            </a:r>
          </a:p>
          <a:p>
            <a:pPr marL="0" indent="0">
              <a:buNone/>
            </a:pPr>
            <a:endParaRPr lang="en-US" sz="3600" dirty="0">
              <a:solidFill>
                <a:schemeClr val="tx1"/>
              </a:solidFill>
              <a:latin typeface="Montserrat" panose="00000500000000000000" pitchFamily="2" charset="0"/>
            </a:endParaRPr>
          </a:p>
          <a:p>
            <a:pPr marL="0" indent="0">
              <a:buNone/>
            </a:pPr>
            <a:endParaRPr lang="en-US" sz="3600" b="0" i="0" u="none" strike="noStrike" baseline="0" dirty="0">
              <a:solidFill>
                <a:schemeClr val="tx1"/>
              </a:solidFill>
              <a:latin typeface="Montserrat" panose="00000500000000000000" pitchFamily="2" charset="0"/>
            </a:endParaRPr>
          </a:p>
          <a:p>
            <a:pPr marL="0" indent="0">
              <a:buNone/>
            </a:pPr>
            <a:r>
              <a:rPr lang="en-US" sz="3600" b="0" i="0" u="none" strike="noStrike" baseline="0" dirty="0">
                <a:solidFill>
                  <a:schemeClr val="tx1"/>
                </a:solidFill>
                <a:latin typeface="Montserrat" panose="00000500000000000000" pitchFamily="2" charset="0"/>
              </a:rPr>
              <a:t>Current partner companies include:</a:t>
            </a:r>
          </a:p>
          <a:p>
            <a:pPr marL="0" indent="0">
              <a:buNone/>
            </a:pPr>
            <a:endParaRPr lang="en-US" dirty="0"/>
          </a:p>
        </p:txBody>
      </p:sp>
      <p:pic>
        <p:nvPicPr>
          <p:cNvPr id="7" name="Content Placeholder 5">
            <a:extLst>
              <a:ext uri="{FF2B5EF4-FFF2-40B4-BE49-F238E27FC236}">
                <a16:creationId xmlns:a16="http://schemas.microsoft.com/office/drawing/2014/main" id="{0798CB7E-A1FC-1EF4-38BD-FE2B2EC634D1}"/>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
        <p:nvSpPr>
          <p:cNvPr id="8" name="Slide Number Placeholder 5">
            <a:extLst>
              <a:ext uri="{FF2B5EF4-FFF2-40B4-BE49-F238E27FC236}">
                <a16:creationId xmlns:a16="http://schemas.microsoft.com/office/drawing/2014/main" id="{7AD5396F-BF0A-0D94-5917-95A5E106B91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66256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p:txBody>
          <a:bodyPr>
            <a:normAutofit/>
          </a:bodyPr>
          <a:lstStyle/>
          <a:p>
            <a:r>
              <a:rPr lang="en-US" dirty="0"/>
              <a:t>Workboat Mate Partner Companies</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Tree>
    <p:extLst>
      <p:ext uri="{BB962C8B-B14F-4D97-AF65-F5344CB8AC3E}">
        <p14:creationId xmlns:p14="http://schemas.microsoft.com/office/powerpoint/2010/main" val="2414511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p:txBody>
          <a:bodyPr>
            <a:normAutofit/>
          </a:bodyPr>
          <a:lstStyle/>
          <a:p>
            <a:r>
              <a:rPr lang="en-US" dirty="0"/>
              <a:t>Centerline Logistics</a:t>
            </a:r>
          </a:p>
        </p:txBody>
      </p:sp>
      <p:sp>
        <p:nvSpPr>
          <p:cNvPr id="9" name="Content Placeholder 8">
            <a:extLst>
              <a:ext uri="{FF2B5EF4-FFF2-40B4-BE49-F238E27FC236}">
                <a16:creationId xmlns:a16="http://schemas.microsoft.com/office/drawing/2014/main" id="{F3D878F8-0CC3-1098-B0F0-9997A99A88E8}"/>
              </a:ext>
            </a:extLst>
          </p:cNvPr>
          <p:cNvSpPr>
            <a:spLocks noGrp="1"/>
          </p:cNvSpPr>
          <p:nvPr>
            <p:ph sz="half" idx="1"/>
          </p:nvPr>
        </p:nvSpPr>
        <p:spPr>
          <a:xfrm>
            <a:off x="3522453" y="4286206"/>
            <a:ext cx="5181600" cy="2571794"/>
          </a:xfrm>
        </p:spPr>
        <p:txBody>
          <a:bodyPr/>
          <a:lstStyle/>
          <a:p>
            <a:pPr marL="0" indent="0" algn="ctr">
              <a:buNone/>
            </a:pPr>
            <a:r>
              <a:rPr lang="en-US" sz="2800" b="1" i="0" u="none" strike="noStrike" baseline="0" dirty="0">
                <a:solidFill>
                  <a:srgbClr val="252525"/>
                </a:solidFill>
                <a:latin typeface="Montserrat" panose="00000500000000000000" pitchFamily="2" charset="0"/>
              </a:rPr>
              <a:t>Oil transport, ship assist, general and rescues towing</a:t>
            </a:r>
          </a:p>
          <a:p>
            <a:endParaRPr lang="en-US" dirty="0"/>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pic>
        <p:nvPicPr>
          <p:cNvPr id="10" name="Picture 9">
            <a:extLst>
              <a:ext uri="{FF2B5EF4-FFF2-40B4-BE49-F238E27FC236}">
                <a16:creationId xmlns:a16="http://schemas.microsoft.com/office/drawing/2014/main" id="{5C49417F-FB9F-4F24-4375-CA62412A951D}"/>
              </a:ext>
              <a:ext uri="{C183D7F6-B498-43B3-948B-1728B52AA6E4}">
                <adec:decorative xmlns:adec="http://schemas.microsoft.com/office/drawing/2017/decorative" val="1"/>
              </a:ext>
            </a:extLst>
          </p:cNvPr>
          <p:cNvPicPr>
            <a:picLocks noChangeAspect="1"/>
          </p:cNvPicPr>
          <p:nvPr/>
        </p:nvPicPr>
        <p:blipFill>
          <a:blip r:embed="rId3">
            <a:alphaModFix amt="35000"/>
          </a:blip>
          <a:stretch>
            <a:fillRect/>
          </a:stretch>
        </p:blipFill>
        <p:spPr>
          <a:xfrm>
            <a:off x="-73891" y="-1890277"/>
            <a:ext cx="12427527" cy="9320643"/>
          </a:xfrm>
          <a:prstGeom prst="rect">
            <a:avLst/>
          </a:prstGeom>
        </p:spPr>
      </p:pic>
    </p:spTree>
    <p:extLst>
      <p:ext uri="{BB962C8B-B14F-4D97-AF65-F5344CB8AC3E}">
        <p14:creationId xmlns:p14="http://schemas.microsoft.com/office/powerpoint/2010/main" val="3938542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p:txBody>
          <a:bodyPr>
            <a:normAutofit/>
          </a:bodyPr>
          <a:lstStyle/>
          <a:p>
            <a:r>
              <a:rPr lang="en-US" dirty="0"/>
              <a:t>Foss Maritime </a:t>
            </a:r>
          </a:p>
        </p:txBody>
      </p:sp>
      <p:sp>
        <p:nvSpPr>
          <p:cNvPr id="2" name="Content Placeholder 1">
            <a:extLst>
              <a:ext uri="{FF2B5EF4-FFF2-40B4-BE49-F238E27FC236}">
                <a16:creationId xmlns:a16="http://schemas.microsoft.com/office/drawing/2014/main" id="{ECAF2BA2-06FB-AED9-12D4-871DEBDA8538}"/>
              </a:ext>
            </a:extLst>
          </p:cNvPr>
          <p:cNvSpPr>
            <a:spLocks noGrp="1"/>
          </p:cNvSpPr>
          <p:nvPr>
            <p:ph sz="half" idx="1"/>
          </p:nvPr>
        </p:nvSpPr>
        <p:spPr>
          <a:xfrm>
            <a:off x="3505200" y="4343933"/>
            <a:ext cx="5181600" cy="2571794"/>
          </a:xfrm>
        </p:spPr>
        <p:txBody>
          <a:bodyPr/>
          <a:lstStyle/>
          <a:p>
            <a:pPr marL="0" indent="0" algn="ctr">
              <a:buNone/>
            </a:pPr>
            <a:r>
              <a:rPr lang="en-US" b="1" dirty="0">
                <a:solidFill>
                  <a:schemeClr val="tx1"/>
                </a:solidFill>
              </a:rPr>
              <a:t>Variety of services including ship assist, offshore wind, ocean towing</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pic>
        <p:nvPicPr>
          <p:cNvPr id="9" name="Picture 8">
            <a:extLst>
              <a:ext uri="{FF2B5EF4-FFF2-40B4-BE49-F238E27FC236}">
                <a16:creationId xmlns:a16="http://schemas.microsoft.com/office/drawing/2014/main" id="{9DB80579-1EBC-7ADC-3CDE-17AC272DBD1C}"/>
              </a:ext>
              <a:ext uri="{C183D7F6-B498-43B3-948B-1728B52AA6E4}">
                <adec:decorative xmlns:adec="http://schemas.microsoft.com/office/drawing/2017/decorative" val="1"/>
              </a:ext>
            </a:extLst>
          </p:cNvPr>
          <p:cNvPicPr>
            <a:picLocks noChangeAspect="1"/>
          </p:cNvPicPr>
          <p:nvPr/>
        </p:nvPicPr>
        <p:blipFill>
          <a:blip r:embed="rId3">
            <a:alphaModFix amt="35000"/>
          </a:blip>
          <a:stretch>
            <a:fillRect/>
          </a:stretch>
        </p:blipFill>
        <p:spPr>
          <a:xfrm>
            <a:off x="-447963" y="-1136902"/>
            <a:ext cx="13087926" cy="9815942"/>
          </a:xfrm>
          <a:prstGeom prst="rect">
            <a:avLst/>
          </a:prstGeom>
        </p:spPr>
      </p:pic>
    </p:spTree>
    <p:extLst>
      <p:ext uri="{BB962C8B-B14F-4D97-AF65-F5344CB8AC3E}">
        <p14:creationId xmlns:p14="http://schemas.microsoft.com/office/powerpoint/2010/main" val="102933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p:txBody>
          <a:bodyPr>
            <a:normAutofit/>
          </a:bodyPr>
          <a:lstStyle/>
          <a:p>
            <a:r>
              <a:rPr lang="en-US" dirty="0"/>
              <a:t>Western Towboat</a:t>
            </a:r>
          </a:p>
        </p:txBody>
      </p:sp>
      <p:sp>
        <p:nvSpPr>
          <p:cNvPr id="2" name="Content Placeholder 1">
            <a:extLst>
              <a:ext uri="{FF2B5EF4-FFF2-40B4-BE49-F238E27FC236}">
                <a16:creationId xmlns:a16="http://schemas.microsoft.com/office/drawing/2014/main" id="{ECAF2BA2-06FB-AED9-12D4-871DEBDA8538}"/>
              </a:ext>
            </a:extLst>
          </p:cNvPr>
          <p:cNvSpPr>
            <a:spLocks noGrp="1"/>
          </p:cNvSpPr>
          <p:nvPr>
            <p:ph sz="half" idx="1"/>
          </p:nvPr>
        </p:nvSpPr>
        <p:spPr>
          <a:xfrm>
            <a:off x="3505200" y="4286206"/>
            <a:ext cx="5181600" cy="2571794"/>
          </a:xfrm>
        </p:spPr>
        <p:txBody>
          <a:bodyPr/>
          <a:lstStyle/>
          <a:p>
            <a:pPr marL="0" indent="0" algn="ctr">
              <a:buNone/>
            </a:pPr>
            <a:r>
              <a:rPr lang="en-US" b="1" dirty="0">
                <a:solidFill>
                  <a:schemeClr val="tx1"/>
                </a:solidFill>
              </a:rPr>
              <a:t>Variety of services including ship assist and ocean towing</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pic>
        <p:nvPicPr>
          <p:cNvPr id="5" name="Picture 4">
            <a:extLst>
              <a:ext uri="{FF2B5EF4-FFF2-40B4-BE49-F238E27FC236}">
                <a16:creationId xmlns:a16="http://schemas.microsoft.com/office/drawing/2014/main" id="{6FCDDEC0-5C4D-32C3-E607-832CAEC2CD60}"/>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1173018" y="-2153278"/>
            <a:ext cx="13365018" cy="10023761"/>
          </a:xfrm>
          <a:prstGeom prst="rect">
            <a:avLst/>
          </a:prstGeom>
        </p:spPr>
      </p:pic>
    </p:spTree>
    <p:extLst>
      <p:ext uri="{BB962C8B-B14F-4D97-AF65-F5344CB8AC3E}">
        <p14:creationId xmlns:p14="http://schemas.microsoft.com/office/powerpoint/2010/main" val="2903060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a:xfrm>
            <a:off x="762000" y="536565"/>
            <a:ext cx="10515600" cy="1325563"/>
          </a:xfrm>
        </p:spPr>
        <p:txBody>
          <a:bodyPr>
            <a:normAutofit/>
          </a:bodyPr>
          <a:lstStyle/>
          <a:p>
            <a:r>
              <a:rPr lang="en-US" dirty="0"/>
              <a:t>Moderator</a:t>
            </a:r>
          </a:p>
        </p:txBody>
      </p:sp>
      <p:pic>
        <p:nvPicPr>
          <p:cNvPr id="8" name="Picture 7" descr="Gene Ellis">
            <a:extLst>
              <a:ext uri="{FF2B5EF4-FFF2-40B4-BE49-F238E27FC236}">
                <a16:creationId xmlns:a16="http://schemas.microsoft.com/office/drawing/2014/main" id="{34B02E71-FF40-B404-AAF5-D1272F6431ED}"/>
              </a:ext>
            </a:extLst>
          </p:cNvPr>
          <p:cNvPicPr>
            <a:picLocks noChangeAspect="1"/>
          </p:cNvPicPr>
          <p:nvPr/>
        </p:nvPicPr>
        <p:blipFill>
          <a:blip r:embed="rId3"/>
          <a:srcRect t="11029" b="11029"/>
          <a:stretch/>
        </p:blipFill>
        <p:spPr>
          <a:xfrm>
            <a:off x="1828232" y="2766789"/>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sz="half" idx="1"/>
          </p:nvPr>
        </p:nvSpPr>
        <p:spPr>
          <a:xfrm>
            <a:off x="5256646" y="3162368"/>
            <a:ext cx="5181600" cy="2114627"/>
          </a:xfrm>
        </p:spPr>
        <p:txBody>
          <a:bodyPr>
            <a:normAutofit/>
          </a:bodyPr>
          <a:lstStyle/>
          <a:p>
            <a:pPr marL="0" indent="0">
              <a:buNone/>
            </a:pPr>
            <a:r>
              <a:rPr lang="en-US" sz="3600" b="1" dirty="0">
                <a:solidFill>
                  <a:srgbClr val="0D274D"/>
                </a:solidFill>
                <a:latin typeface="Montserrat" panose="00000500000000000000" pitchFamily="2" charset="0"/>
              </a:rPr>
              <a:t>Gene Ellis</a:t>
            </a:r>
          </a:p>
          <a:p>
            <a:pPr marL="0" indent="0">
              <a:buNone/>
            </a:pPr>
            <a:r>
              <a:rPr lang="en-US" sz="2400" dirty="0">
                <a:solidFill>
                  <a:srgbClr val="0D274D"/>
                </a:solidFill>
                <a:latin typeface="Montserrat"/>
                <a:ea typeface="Roboto"/>
              </a:rPr>
              <a:t>Senior Subject Matter Expert</a:t>
            </a:r>
          </a:p>
          <a:p>
            <a:pPr marL="0" indent="0">
              <a:buNone/>
            </a:pPr>
            <a:r>
              <a:rPr lang="en-US" sz="2400" dirty="0">
                <a:solidFill>
                  <a:srgbClr val="0D274D"/>
                </a:solidFill>
                <a:latin typeface="Montserrat"/>
                <a:ea typeface="Roboto"/>
              </a:rPr>
              <a:t>Safal Partners</a:t>
            </a:r>
          </a:p>
        </p:txBody>
      </p:sp>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7800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p:txBody>
          <a:bodyPr>
            <a:normAutofit/>
          </a:bodyPr>
          <a:lstStyle/>
          <a:p>
            <a:r>
              <a:rPr lang="en-US" dirty="0"/>
              <a:t>Sause Bros</a:t>
            </a:r>
          </a:p>
        </p:txBody>
      </p:sp>
      <p:sp>
        <p:nvSpPr>
          <p:cNvPr id="2" name="Content Placeholder 1">
            <a:extLst>
              <a:ext uri="{FF2B5EF4-FFF2-40B4-BE49-F238E27FC236}">
                <a16:creationId xmlns:a16="http://schemas.microsoft.com/office/drawing/2014/main" id="{ECAF2BA2-06FB-AED9-12D4-871DEBDA8538}"/>
              </a:ext>
            </a:extLst>
          </p:cNvPr>
          <p:cNvSpPr>
            <a:spLocks noGrp="1"/>
          </p:cNvSpPr>
          <p:nvPr>
            <p:ph sz="half" idx="1"/>
          </p:nvPr>
        </p:nvSpPr>
        <p:spPr>
          <a:xfrm>
            <a:off x="3505200" y="4387806"/>
            <a:ext cx="5181600" cy="2571794"/>
          </a:xfrm>
        </p:spPr>
        <p:txBody>
          <a:bodyPr/>
          <a:lstStyle/>
          <a:p>
            <a:pPr marL="0" indent="0" algn="ctr">
              <a:buNone/>
            </a:pPr>
            <a:r>
              <a:rPr lang="en-US" b="1" dirty="0">
                <a:solidFill>
                  <a:schemeClr val="tx1"/>
                </a:solidFill>
              </a:rPr>
              <a:t>Variety of services including ship assist and ocean towing</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pic>
        <p:nvPicPr>
          <p:cNvPr id="8" name="Picture 7">
            <a:extLst>
              <a:ext uri="{FF2B5EF4-FFF2-40B4-BE49-F238E27FC236}">
                <a16:creationId xmlns:a16="http://schemas.microsoft.com/office/drawing/2014/main" id="{C079DC55-009F-AF89-54CC-C967AB29F039}"/>
              </a:ext>
              <a:ext uri="{C183D7F6-B498-43B3-948B-1728B52AA6E4}">
                <adec:decorative xmlns:adec="http://schemas.microsoft.com/office/drawing/2017/decorative" val="1"/>
              </a:ext>
            </a:extLst>
          </p:cNvPr>
          <p:cNvPicPr>
            <a:picLocks noChangeAspect="1"/>
          </p:cNvPicPr>
          <p:nvPr/>
        </p:nvPicPr>
        <p:blipFill>
          <a:blip r:embed="rId3">
            <a:alphaModFix amt="35000"/>
          </a:blip>
          <a:stretch>
            <a:fillRect/>
          </a:stretch>
        </p:blipFill>
        <p:spPr>
          <a:xfrm>
            <a:off x="-110836" y="-1179621"/>
            <a:ext cx="12487563" cy="9365670"/>
          </a:xfrm>
          <a:prstGeom prst="rect">
            <a:avLst/>
          </a:prstGeom>
        </p:spPr>
      </p:pic>
    </p:spTree>
    <p:extLst>
      <p:ext uri="{BB962C8B-B14F-4D97-AF65-F5344CB8AC3E}">
        <p14:creationId xmlns:p14="http://schemas.microsoft.com/office/powerpoint/2010/main" val="1990234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p:txBody>
          <a:bodyPr>
            <a:normAutofit/>
          </a:bodyPr>
          <a:lstStyle/>
          <a:p>
            <a:r>
              <a:rPr lang="en-US" dirty="0"/>
              <a:t>Unlimited Inland Mate Partner Companies</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Tree>
    <p:extLst>
      <p:ext uri="{BB962C8B-B14F-4D97-AF65-F5344CB8AC3E}">
        <p14:creationId xmlns:p14="http://schemas.microsoft.com/office/powerpoint/2010/main" val="305911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p:txBody>
          <a:bodyPr>
            <a:normAutofit/>
          </a:bodyPr>
          <a:lstStyle/>
          <a:p>
            <a:r>
              <a:rPr lang="en-US" dirty="0"/>
              <a:t>Washington State Ferries</a:t>
            </a:r>
            <a:endParaRPr lang="en-US" dirty="0">
              <a:solidFill>
                <a:schemeClr val="tx1"/>
              </a:solidFill>
            </a:endParaRPr>
          </a:p>
        </p:txBody>
      </p:sp>
      <p:sp>
        <p:nvSpPr>
          <p:cNvPr id="2" name="Content Placeholder 1">
            <a:extLst>
              <a:ext uri="{FF2B5EF4-FFF2-40B4-BE49-F238E27FC236}">
                <a16:creationId xmlns:a16="http://schemas.microsoft.com/office/drawing/2014/main" id="{ECAF2BA2-06FB-AED9-12D4-871DEBDA8538}"/>
              </a:ext>
            </a:extLst>
          </p:cNvPr>
          <p:cNvSpPr>
            <a:spLocks noGrp="1"/>
          </p:cNvSpPr>
          <p:nvPr>
            <p:ph sz="half" idx="1"/>
          </p:nvPr>
        </p:nvSpPr>
        <p:spPr>
          <a:xfrm>
            <a:off x="4745885" y="4547285"/>
            <a:ext cx="2734735" cy="2571794"/>
          </a:xfrm>
        </p:spPr>
        <p:txBody>
          <a:bodyPr/>
          <a:lstStyle/>
          <a:p>
            <a:pPr marL="0" indent="0">
              <a:buNone/>
            </a:pPr>
            <a:r>
              <a:rPr lang="en-US" b="1" dirty="0">
                <a:solidFill>
                  <a:schemeClr val="tx1"/>
                </a:solidFill>
              </a:rPr>
              <a:t>Puget Sound</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pic>
        <p:nvPicPr>
          <p:cNvPr id="9" name="Picture 8">
            <a:extLst>
              <a:ext uri="{FF2B5EF4-FFF2-40B4-BE49-F238E27FC236}">
                <a16:creationId xmlns:a16="http://schemas.microsoft.com/office/drawing/2014/main" id="{4DA2B646-96F4-5A48-D122-D0CAAD438CB5}"/>
              </a:ext>
              <a:ext uri="{C183D7F6-B498-43B3-948B-1728B52AA6E4}">
                <adec:decorative xmlns:adec="http://schemas.microsoft.com/office/drawing/2017/decorative" val="1"/>
              </a:ext>
            </a:extLst>
          </p:cNvPr>
          <p:cNvPicPr>
            <a:picLocks noChangeAspect="1"/>
          </p:cNvPicPr>
          <p:nvPr/>
        </p:nvPicPr>
        <p:blipFill>
          <a:blip r:embed="rId3">
            <a:alphaModFix amt="35000"/>
          </a:blip>
          <a:stretch>
            <a:fillRect/>
          </a:stretch>
        </p:blipFill>
        <p:spPr>
          <a:xfrm>
            <a:off x="-1016000" y="-824611"/>
            <a:ext cx="13208000" cy="9905997"/>
          </a:xfrm>
          <a:prstGeom prst="rect">
            <a:avLst/>
          </a:prstGeom>
        </p:spPr>
      </p:pic>
    </p:spTree>
    <p:extLst>
      <p:ext uri="{BB962C8B-B14F-4D97-AF65-F5344CB8AC3E}">
        <p14:creationId xmlns:p14="http://schemas.microsoft.com/office/powerpoint/2010/main" val="3225848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a:xfrm>
            <a:off x="838200" y="2310715"/>
            <a:ext cx="10515600" cy="1325563"/>
          </a:xfrm>
        </p:spPr>
        <p:txBody>
          <a:bodyPr>
            <a:normAutofit/>
          </a:bodyPr>
          <a:lstStyle/>
          <a:p>
            <a:br>
              <a:rPr lang="en-US" dirty="0"/>
            </a:br>
            <a:r>
              <a:rPr lang="en-US" dirty="0"/>
              <a:t>Grand River Navigation</a:t>
            </a:r>
            <a:endParaRPr lang="en-US" dirty="0">
              <a:solidFill>
                <a:schemeClr val="tx1"/>
              </a:solidFill>
            </a:endParaRPr>
          </a:p>
        </p:txBody>
      </p:sp>
      <p:sp>
        <p:nvSpPr>
          <p:cNvPr id="2" name="Content Placeholder 1">
            <a:extLst>
              <a:ext uri="{FF2B5EF4-FFF2-40B4-BE49-F238E27FC236}">
                <a16:creationId xmlns:a16="http://schemas.microsoft.com/office/drawing/2014/main" id="{ECAF2BA2-06FB-AED9-12D4-871DEBDA8538}"/>
              </a:ext>
            </a:extLst>
          </p:cNvPr>
          <p:cNvSpPr>
            <a:spLocks noGrp="1"/>
          </p:cNvSpPr>
          <p:nvPr>
            <p:ph sz="half" idx="1"/>
          </p:nvPr>
        </p:nvSpPr>
        <p:spPr>
          <a:xfrm>
            <a:off x="4889851" y="4522570"/>
            <a:ext cx="2412297" cy="2571794"/>
          </a:xfrm>
        </p:spPr>
        <p:txBody>
          <a:bodyPr/>
          <a:lstStyle/>
          <a:p>
            <a:pPr marL="0" indent="0">
              <a:buNone/>
            </a:pPr>
            <a:r>
              <a:rPr lang="en-US" b="1" dirty="0">
                <a:solidFill>
                  <a:schemeClr val="tx1"/>
                </a:solidFill>
              </a:rPr>
              <a:t>Great Lakes</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pic>
        <p:nvPicPr>
          <p:cNvPr id="5" name="Picture 4">
            <a:extLst>
              <a:ext uri="{FF2B5EF4-FFF2-40B4-BE49-F238E27FC236}">
                <a16:creationId xmlns:a16="http://schemas.microsoft.com/office/drawing/2014/main" id="{2A9EC343-2A14-181F-C26E-5861223C3513}"/>
              </a:ext>
              <a:ext uri="{C183D7F6-B498-43B3-948B-1728B52AA6E4}">
                <adec:decorative xmlns:adec="http://schemas.microsoft.com/office/drawing/2017/decorative" val="1"/>
              </a:ext>
            </a:extLst>
          </p:cNvPr>
          <p:cNvPicPr>
            <a:picLocks noChangeAspect="1"/>
          </p:cNvPicPr>
          <p:nvPr/>
        </p:nvPicPr>
        <p:blipFill>
          <a:blip r:embed="rId3">
            <a:alphaModFix amt="35000"/>
          </a:blip>
          <a:stretch>
            <a:fillRect/>
          </a:stretch>
        </p:blipFill>
        <p:spPr>
          <a:xfrm>
            <a:off x="-350361" y="-295565"/>
            <a:ext cx="12921052" cy="7465497"/>
          </a:xfrm>
          <a:prstGeom prst="rect">
            <a:avLst/>
          </a:prstGeom>
        </p:spPr>
      </p:pic>
    </p:spTree>
    <p:extLst>
      <p:ext uri="{BB962C8B-B14F-4D97-AF65-F5344CB8AC3E}">
        <p14:creationId xmlns:p14="http://schemas.microsoft.com/office/powerpoint/2010/main" val="593278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a:xfrm>
            <a:off x="838200" y="2310715"/>
            <a:ext cx="10515600" cy="1325563"/>
          </a:xfrm>
        </p:spPr>
        <p:txBody>
          <a:bodyPr>
            <a:normAutofit/>
          </a:bodyPr>
          <a:lstStyle/>
          <a:p>
            <a:br>
              <a:rPr lang="en-US" dirty="0"/>
            </a:br>
            <a:r>
              <a:rPr lang="en-US" dirty="0"/>
              <a:t>Occasional Partner Companies</a:t>
            </a:r>
            <a:endParaRPr lang="en-US" dirty="0">
              <a:solidFill>
                <a:schemeClr val="tx1"/>
              </a:solidFill>
            </a:endParaRPr>
          </a:p>
        </p:txBody>
      </p:sp>
      <p:sp>
        <p:nvSpPr>
          <p:cNvPr id="2" name="Content Placeholder 1">
            <a:extLst>
              <a:ext uri="{FF2B5EF4-FFF2-40B4-BE49-F238E27FC236}">
                <a16:creationId xmlns:a16="http://schemas.microsoft.com/office/drawing/2014/main" id="{ECAF2BA2-06FB-AED9-12D4-871DEBDA8538}"/>
              </a:ext>
            </a:extLst>
          </p:cNvPr>
          <p:cNvSpPr>
            <a:spLocks noGrp="1"/>
          </p:cNvSpPr>
          <p:nvPr>
            <p:ph sz="half" idx="1"/>
          </p:nvPr>
        </p:nvSpPr>
        <p:spPr>
          <a:xfrm>
            <a:off x="3043382" y="4547285"/>
            <a:ext cx="6105235" cy="1407175"/>
          </a:xfrm>
        </p:spPr>
        <p:txBody>
          <a:bodyPr>
            <a:normAutofit/>
          </a:bodyPr>
          <a:lstStyle/>
          <a:p>
            <a:pPr marL="0" indent="0" algn="ctr">
              <a:buNone/>
            </a:pPr>
            <a:r>
              <a:rPr lang="en-US" b="1" dirty="0">
                <a:solidFill>
                  <a:schemeClr val="tx1"/>
                </a:solidFill>
              </a:rPr>
              <a:t>These companies have participated in the past but not every year</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spTree>
    <p:extLst>
      <p:ext uri="{BB962C8B-B14F-4D97-AF65-F5344CB8AC3E}">
        <p14:creationId xmlns:p14="http://schemas.microsoft.com/office/powerpoint/2010/main" val="1061707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C6B51-99F6-4009-0910-9B9E0E429E82}"/>
              </a:ext>
            </a:extLst>
          </p:cNvPr>
          <p:cNvSpPr>
            <a:spLocks noGrp="1"/>
          </p:cNvSpPr>
          <p:nvPr>
            <p:ph type="title"/>
          </p:nvPr>
        </p:nvSpPr>
        <p:spPr>
          <a:xfrm>
            <a:off x="838200" y="2310715"/>
            <a:ext cx="10515600" cy="1325563"/>
          </a:xfrm>
        </p:spPr>
        <p:txBody>
          <a:bodyPr>
            <a:normAutofit/>
          </a:bodyPr>
          <a:lstStyle/>
          <a:p>
            <a:r>
              <a:rPr lang="en-US" dirty="0"/>
              <a:t>Overseas Shipholding Group (OSG)</a:t>
            </a:r>
          </a:p>
        </p:txBody>
      </p:sp>
      <p:sp>
        <p:nvSpPr>
          <p:cNvPr id="7" name="Slide Number Placeholder 5">
            <a:extLst>
              <a:ext uri="{FF2B5EF4-FFF2-40B4-BE49-F238E27FC236}">
                <a16:creationId xmlns:a16="http://schemas.microsoft.com/office/drawing/2014/main" id="{C483551B-BF76-2DCF-87DB-5CFE032540A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6" name="Content Placeholder 5">
            <a:extLst>
              <a:ext uri="{FF2B5EF4-FFF2-40B4-BE49-F238E27FC236}">
                <a16:creationId xmlns:a16="http://schemas.microsoft.com/office/drawing/2014/main" id="{8888C948-3318-805C-0ACE-98D0D6D038BE}"/>
              </a:ext>
              <a:ext uri="{C183D7F6-B498-43B3-948B-1728B52AA6E4}">
                <adec:decorative xmlns:adec="http://schemas.microsoft.com/office/drawing/2017/decorative" val="1"/>
              </a:ext>
            </a:extLst>
          </p:cNvPr>
          <p:cNvPicPr>
            <a:picLocks noChangeAspect="1"/>
          </p:cNvPicPr>
          <p:nvPr/>
        </p:nvPicPr>
        <p:blipFill rotWithShape="1">
          <a:blip r:embed="rId2"/>
          <a:srcRect r="65529"/>
          <a:stretch/>
        </p:blipFill>
        <p:spPr>
          <a:xfrm>
            <a:off x="9549629" y="4547285"/>
            <a:ext cx="1804171" cy="1652806"/>
          </a:xfrm>
          <a:prstGeom prst="rect">
            <a:avLst/>
          </a:prstGeom>
        </p:spPr>
      </p:pic>
      <p:pic>
        <p:nvPicPr>
          <p:cNvPr id="8" name="Picture 7">
            <a:extLst>
              <a:ext uri="{FF2B5EF4-FFF2-40B4-BE49-F238E27FC236}">
                <a16:creationId xmlns:a16="http://schemas.microsoft.com/office/drawing/2014/main" id="{152AD034-2290-7DD0-61FF-C6FC320EAECA}"/>
              </a:ext>
              <a:ext uri="{C183D7F6-B498-43B3-948B-1728B52AA6E4}">
                <adec:decorative xmlns:adec="http://schemas.microsoft.com/office/drawing/2017/decorative" val="1"/>
              </a:ext>
            </a:extLst>
          </p:cNvPr>
          <p:cNvPicPr>
            <a:picLocks noChangeAspect="1"/>
          </p:cNvPicPr>
          <p:nvPr/>
        </p:nvPicPr>
        <p:blipFill>
          <a:blip r:embed="rId3">
            <a:alphaModFix amt="35000"/>
          </a:blip>
          <a:stretch>
            <a:fillRect/>
          </a:stretch>
        </p:blipFill>
        <p:spPr>
          <a:xfrm>
            <a:off x="-124691" y="-1236517"/>
            <a:ext cx="12441382" cy="9331033"/>
          </a:xfrm>
          <a:prstGeom prst="rect">
            <a:avLst/>
          </a:prstGeom>
        </p:spPr>
      </p:pic>
    </p:spTree>
    <p:extLst>
      <p:ext uri="{BB962C8B-B14F-4D97-AF65-F5344CB8AC3E}">
        <p14:creationId xmlns:p14="http://schemas.microsoft.com/office/powerpoint/2010/main" val="1634386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2483-43C5-5591-BED8-59B161EC1C39}"/>
              </a:ext>
            </a:extLst>
          </p:cNvPr>
          <p:cNvSpPr>
            <a:spLocks noGrp="1"/>
          </p:cNvSpPr>
          <p:nvPr>
            <p:ph type="title"/>
          </p:nvPr>
        </p:nvSpPr>
        <p:spPr/>
        <p:txBody>
          <a:bodyPr>
            <a:normAutofit fontScale="90000"/>
          </a:bodyPr>
          <a:lstStyle/>
          <a:p>
            <a:r>
              <a:rPr lang="en-US" dirty="0"/>
              <a:t>Washington Association for Community Health In Reach Career Pathways</a:t>
            </a:r>
          </a:p>
        </p:txBody>
      </p:sp>
      <p:pic>
        <p:nvPicPr>
          <p:cNvPr id="6" name="Content Placeholder 5" descr="InReach Career Pathways logo">
            <a:extLst>
              <a:ext uri="{FF2B5EF4-FFF2-40B4-BE49-F238E27FC236}">
                <a16:creationId xmlns:a16="http://schemas.microsoft.com/office/drawing/2014/main" id="{F5381FBB-B608-2948-2C58-7E7C675457C2}"/>
              </a:ext>
            </a:extLst>
          </p:cNvPr>
          <p:cNvPicPr>
            <a:picLocks noGrp="1" noChangeAspect="1"/>
          </p:cNvPicPr>
          <p:nvPr>
            <p:ph sz="half" idx="2"/>
          </p:nvPr>
        </p:nvPicPr>
        <p:blipFill>
          <a:blip r:embed="rId3"/>
          <a:stretch>
            <a:fillRect/>
          </a:stretch>
        </p:blipFill>
        <p:spPr>
          <a:xfrm>
            <a:off x="3781306" y="4405277"/>
            <a:ext cx="4629388" cy="1371670"/>
          </a:xfrm>
        </p:spPr>
      </p:pic>
      <p:sp>
        <p:nvSpPr>
          <p:cNvPr id="7" name="Slide Number Placeholder 5">
            <a:extLst>
              <a:ext uri="{FF2B5EF4-FFF2-40B4-BE49-F238E27FC236}">
                <a16:creationId xmlns:a16="http://schemas.microsoft.com/office/drawing/2014/main" id="{B78B5337-B426-B2DE-3A8E-0F3D43A0DB8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47499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2E2605F-FFD8-D67C-731C-E0EF984D097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InReach</a:t>
            </a:r>
            <a:r>
              <a:rPr lang="en-US" dirty="0"/>
              <a:t> Career Pathways</a:t>
            </a:r>
          </a:p>
        </p:txBody>
      </p:sp>
      <p:sp>
        <p:nvSpPr>
          <p:cNvPr id="2" name="Freeform 2" descr="InReach Career Pathways Medical Assistant Apprenticeship Program Sponsored by Washington Association for Community Health www.inreachpathways.org"/>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438480" y="1448685"/>
            <a:ext cx="7315040" cy="1631412"/>
          </a:xfrm>
          <a:custGeom>
            <a:avLst/>
            <a:gdLst/>
            <a:ahLst/>
            <a:cxnLst/>
            <a:rect l="l" t="t" r="r" b="b"/>
            <a:pathLst>
              <a:path w="10972560" h="2447118">
                <a:moveTo>
                  <a:pt x="0" y="0"/>
                </a:moveTo>
                <a:lnTo>
                  <a:pt x="10972560" y="0"/>
                </a:lnTo>
                <a:lnTo>
                  <a:pt x="10972560" y="2447118"/>
                </a:lnTo>
                <a:lnTo>
                  <a:pt x="0" y="244711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a:extLst>
              <a:ext uri="{C183D7F6-B498-43B3-948B-1728B52AA6E4}">
                <adec:decorative xmlns:adec="http://schemas.microsoft.com/office/drawing/2017/decorative" val="1"/>
              </a:ext>
            </a:extLst>
          </p:cNvPr>
          <p:cNvGrpSpPr/>
          <p:nvPr/>
        </p:nvGrpSpPr>
        <p:grpSpPr>
          <a:xfrm>
            <a:off x="0" y="3672928"/>
            <a:ext cx="12192000" cy="1370330"/>
            <a:chOff x="0" y="0"/>
            <a:chExt cx="4816593" cy="541365"/>
          </a:xfrm>
        </p:grpSpPr>
        <p:sp>
          <p:nvSpPr>
            <p:cNvPr id="5" name="Freeform 5"/>
            <p:cNvSpPr/>
            <p:nvPr/>
          </p:nvSpPr>
          <p:spPr>
            <a:xfrm>
              <a:off x="0" y="0"/>
              <a:ext cx="4816592" cy="541365"/>
            </a:xfrm>
            <a:custGeom>
              <a:avLst/>
              <a:gdLst/>
              <a:ahLst/>
              <a:cxnLst/>
              <a:rect l="l" t="t" r="r" b="b"/>
              <a:pathLst>
                <a:path w="4816592" h="541365">
                  <a:moveTo>
                    <a:pt x="0" y="0"/>
                  </a:moveTo>
                  <a:lnTo>
                    <a:pt x="4816592" y="0"/>
                  </a:lnTo>
                  <a:lnTo>
                    <a:pt x="4816592" y="541365"/>
                  </a:lnTo>
                  <a:lnTo>
                    <a:pt x="0" y="541365"/>
                  </a:lnTo>
                  <a:close/>
                </a:path>
              </a:pathLst>
            </a:custGeom>
            <a:solidFill>
              <a:srgbClr val="74A541"/>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47625"/>
              <a:ext cx="4816593" cy="58899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pPr>
              <a:endParaRPr sz="800"/>
            </a:p>
          </p:txBody>
        </p:sp>
      </p:grpSp>
      <p:sp>
        <p:nvSpPr>
          <p:cNvPr id="8" name="TextBox 8"/>
          <p:cNvSpPr txBox="1"/>
          <p:nvPr/>
        </p:nvSpPr>
        <p:spPr>
          <a:xfrm>
            <a:off x="1562001" y="3883535"/>
            <a:ext cx="9067999" cy="5465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526"/>
              </a:lnSpc>
            </a:pPr>
            <a:r>
              <a:rPr lang="en-US" sz="3233" dirty="0">
                <a:solidFill>
                  <a:srgbClr val="FFFFFF"/>
                </a:solidFill>
                <a:latin typeface="Montserrat Semi-Bold"/>
              </a:rPr>
              <a:t>Medical Assistant Apprenticeship Program</a:t>
            </a:r>
          </a:p>
        </p:txBody>
      </p:sp>
      <p:sp>
        <p:nvSpPr>
          <p:cNvPr id="9" name="TextBox 9"/>
          <p:cNvSpPr txBox="1"/>
          <p:nvPr/>
        </p:nvSpPr>
        <p:spPr>
          <a:xfrm>
            <a:off x="1972930" y="4550610"/>
            <a:ext cx="8246137" cy="3373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53"/>
              </a:lnSpc>
            </a:pPr>
            <a:r>
              <a:rPr lang="en-US" sz="1967" dirty="0">
                <a:solidFill>
                  <a:srgbClr val="FFFFFF"/>
                </a:solidFill>
                <a:latin typeface="Montserrat Extra-Light"/>
              </a:rPr>
              <a:t>Sponsored by Washington Association for Community Health</a:t>
            </a:r>
          </a:p>
        </p:txBody>
      </p:sp>
      <p:sp>
        <p:nvSpPr>
          <p:cNvPr id="7" name="TextBox 7"/>
          <p:cNvSpPr txBox="1"/>
          <p:nvPr/>
        </p:nvSpPr>
        <p:spPr>
          <a:xfrm>
            <a:off x="3511170" y="6134100"/>
            <a:ext cx="5169661" cy="3365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99" spc="247">
                <a:solidFill>
                  <a:srgbClr val="FFFFFF"/>
                </a:solidFill>
                <a:latin typeface="Montserrat Classic"/>
              </a:rPr>
              <a:t>WWW.INREACHPATHWAYS.ORG</a:t>
            </a:r>
          </a:p>
        </p:txBody>
      </p:sp>
    </p:spTree>
    <p:extLst>
      <p:ext uri="{BB962C8B-B14F-4D97-AF65-F5344CB8AC3E}">
        <p14:creationId xmlns:p14="http://schemas.microsoft.com/office/powerpoint/2010/main" val="819186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5BA3E3DE-B0DA-7C85-44BB-70E459849D83}"/>
              </a:ext>
            </a:extLst>
          </p:cNvPr>
          <p:cNvSpPr>
            <a:spLocks noGrp="1"/>
          </p:cNvSpPr>
          <p:nvPr>
            <p:ph type="title"/>
          </p:nvPr>
        </p:nvSpPr>
        <p:spPr/>
        <p:txBody>
          <a:bodyPr/>
          <a:lstStyle/>
          <a:p>
            <a:r>
              <a:rPr lang="en-US" dirty="0"/>
              <a:t>About Us</a:t>
            </a:r>
          </a:p>
        </p:txBody>
      </p:sp>
      <p:sp>
        <p:nvSpPr>
          <p:cNvPr id="24" name="Content Placeholder 23">
            <a:extLst>
              <a:ext uri="{FF2B5EF4-FFF2-40B4-BE49-F238E27FC236}">
                <a16:creationId xmlns:a16="http://schemas.microsoft.com/office/drawing/2014/main" id="{FD1374B6-1A4B-E6A1-3641-82E4FDFA8AEC}"/>
              </a:ext>
            </a:extLst>
          </p:cNvPr>
          <p:cNvSpPr>
            <a:spLocks noGrp="1"/>
          </p:cNvSpPr>
          <p:nvPr>
            <p:ph sz="half" idx="2"/>
          </p:nvPr>
        </p:nvSpPr>
        <p:spPr>
          <a:xfrm>
            <a:off x="904666" y="1733066"/>
            <a:ext cx="5181600" cy="1603375"/>
          </a:xfrm>
        </p:spPr>
        <p:txBody>
          <a:bodyPr/>
          <a:lstStyle/>
          <a:p>
            <a:r>
              <a:rPr lang="en-US" sz="2200" dirty="0">
                <a:solidFill>
                  <a:srgbClr val="000000"/>
                </a:solidFill>
                <a:latin typeface="Mont"/>
              </a:rPr>
              <a:t>Primary Care Association</a:t>
            </a:r>
          </a:p>
          <a:p>
            <a:pPr lvl="1">
              <a:buFont typeface="Courier New" panose="02070309020205020404" pitchFamily="49" charset="0"/>
              <a:buChar char="o"/>
            </a:pPr>
            <a:r>
              <a:rPr lang="en-US" sz="2200" dirty="0">
                <a:solidFill>
                  <a:srgbClr val="000000"/>
                </a:solidFill>
                <a:latin typeface="Mont"/>
              </a:rPr>
              <a:t>28 FQHC’s in WA</a:t>
            </a:r>
          </a:p>
          <a:p>
            <a:r>
              <a:rPr lang="en-US" sz="2200" dirty="0">
                <a:solidFill>
                  <a:srgbClr val="000000"/>
                </a:solidFill>
                <a:latin typeface="Mont"/>
              </a:rPr>
              <a:t>First healthcare apprenticeship program in Washington (2014)</a:t>
            </a:r>
          </a:p>
          <a:p>
            <a:pPr marL="0" indent="0">
              <a:buNone/>
            </a:pPr>
            <a:endParaRPr lang="en-US" dirty="0"/>
          </a:p>
        </p:txBody>
      </p:sp>
      <p:sp>
        <p:nvSpPr>
          <p:cNvPr id="6" name="Freeform 6" descr="Washington Association for Community Health logo&#10;Tagline: Community Health Centers Advancing Quality Care for All"/>
          <p:cNvSpPr/>
          <p:nvPr/>
        </p:nvSpPr>
        <p:spPr>
          <a:xfrm>
            <a:off x="6460426" y="1244728"/>
            <a:ext cx="4715555" cy="2357777"/>
          </a:xfrm>
          <a:custGeom>
            <a:avLst/>
            <a:gdLst/>
            <a:ahLst/>
            <a:cxnLst/>
            <a:rect l="l" t="t" r="r" b="b"/>
            <a:pathLst>
              <a:path w="7073332" h="3536666">
                <a:moveTo>
                  <a:pt x="0" y="0"/>
                </a:moveTo>
                <a:lnTo>
                  <a:pt x="7073332" y="0"/>
                </a:lnTo>
                <a:lnTo>
                  <a:pt x="7073332" y="3536666"/>
                </a:lnTo>
                <a:lnTo>
                  <a:pt x="0" y="353666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4" name="Group 14">
            <a:extLst>
              <a:ext uri="{C183D7F6-B498-43B3-948B-1728B52AA6E4}">
                <adec:decorative xmlns:adec="http://schemas.microsoft.com/office/drawing/2017/decorative" val="1"/>
              </a:ext>
            </a:extLst>
          </p:cNvPr>
          <p:cNvGrpSpPr/>
          <p:nvPr/>
        </p:nvGrpSpPr>
        <p:grpSpPr>
          <a:xfrm>
            <a:off x="1933028" y="3359580"/>
            <a:ext cx="8155824" cy="2397240"/>
            <a:chOff x="0" y="-28575"/>
            <a:chExt cx="3222054" cy="947058"/>
          </a:xfrm>
        </p:grpSpPr>
        <p:sp>
          <p:nvSpPr>
            <p:cNvPr id="15" name="Freeform 15"/>
            <p:cNvSpPr/>
            <p:nvPr/>
          </p:nvSpPr>
          <p:spPr>
            <a:xfrm>
              <a:off x="0" y="-14288"/>
              <a:ext cx="3222054" cy="918483"/>
            </a:xfrm>
            <a:custGeom>
              <a:avLst/>
              <a:gdLst/>
              <a:ahLst/>
              <a:cxnLst/>
              <a:rect l="l" t="t" r="r" b="b"/>
              <a:pathLst>
                <a:path w="3222054" h="918483">
                  <a:moveTo>
                    <a:pt x="32275" y="0"/>
                  </a:moveTo>
                  <a:lnTo>
                    <a:pt x="3189779" y="0"/>
                  </a:lnTo>
                  <a:cubicBezTo>
                    <a:pt x="3198339" y="0"/>
                    <a:pt x="3206548" y="3400"/>
                    <a:pt x="3212601" y="9453"/>
                  </a:cubicBezTo>
                  <a:cubicBezTo>
                    <a:pt x="3218654" y="15506"/>
                    <a:pt x="3222054" y="23715"/>
                    <a:pt x="3222054" y="32275"/>
                  </a:cubicBezTo>
                  <a:lnTo>
                    <a:pt x="3222054" y="886208"/>
                  </a:lnTo>
                  <a:cubicBezTo>
                    <a:pt x="3222054" y="894768"/>
                    <a:pt x="3218654" y="902977"/>
                    <a:pt x="3212601" y="909030"/>
                  </a:cubicBezTo>
                  <a:cubicBezTo>
                    <a:pt x="3206548" y="915082"/>
                    <a:pt x="3198339" y="918483"/>
                    <a:pt x="3189779" y="918483"/>
                  </a:cubicBezTo>
                  <a:lnTo>
                    <a:pt x="32275" y="918483"/>
                  </a:lnTo>
                  <a:cubicBezTo>
                    <a:pt x="14450" y="918483"/>
                    <a:pt x="0" y="904033"/>
                    <a:pt x="0" y="886208"/>
                  </a:cubicBezTo>
                  <a:lnTo>
                    <a:pt x="0" y="32275"/>
                  </a:lnTo>
                  <a:cubicBezTo>
                    <a:pt x="0" y="23715"/>
                    <a:pt x="3400" y="15506"/>
                    <a:pt x="9453" y="9453"/>
                  </a:cubicBezTo>
                  <a:cubicBezTo>
                    <a:pt x="15506" y="3400"/>
                    <a:pt x="23715" y="0"/>
                    <a:pt x="32275" y="0"/>
                  </a:cubicBezTo>
                  <a:close/>
                </a:path>
              </a:pathLst>
            </a:custGeom>
            <a:solidFill>
              <a:srgbClr val="45204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16" name="TextBox 16"/>
            <p:cNvSpPr txBox="1"/>
            <p:nvPr/>
          </p:nvSpPr>
          <p:spPr>
            <a:xfrm>
              <a:off x="0" y="-28575"/>
              <a:ext cx="3222054" cy="947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09"/>
                </a:lnSpc>
              </a:pPr>
              <a:endParaRPr sz="800"/>
            </a:p>
          </p:txBody>
        </p:sp>
      </p:grpSp>
      <p:sp>
        <p:nvSpPr>
          <p:cNvPr id="23" name="Content Placeholder 22">
            <a:extLst>
              <a:ext uri="{FF2B5EF4-FFF2-40B4-BE49-F238E27FC236}">
                <a16:creationId xmlns:a16="http://schemas.microsoft.com/office/drawing/2014/main" id="{EFAA9E0E-9C6B-B4B4-D020-22E91F0A7C16}"/>
              </a:ext>
            </a:extLst>
          </p:cNvPr>
          <p:cNvSpPr>
            <a:spLocks noGrp="1"/>
          </p:cNvSpPr>
          <p:nvPr>
            <p:ph sz="half" idx="1"/>
          </p:nvPr>
        </p:nvSpPr>
        <p:spPr>
          <a:xfrm>
            <a:off x="2217294" y="3590185"/>
            <a:ext cx="1842247" cy="440060"/>
          </a:xfrm>
        </p:spPr>
        <p:txBody>
          <a:bodyPr>
            <a:normAutofit/>
          </a:bodyPr>
          <a:lstStyle/>
          <a:p>
            <a:pPr marL="0" indent="0">
              <a:buNone/>
            </a:pPr>
            <a:r>
              <a:rPr lang="en-US" sz="1600" dirty="0">
                <a:solidFill>
                  <a:srgbClr val="F6954E"/>
                </a:solidFill>
                <a:latin typeface="Montserrat Classic Bold"/>
              </a:rPr>
              <a:t>WHAT WE BELEIVE</a:t>
            </a:r>
          </a:p>
        </p:txBody>
      </p:sp>
      <p:sp>
        <p:nvSpPr>
          <p:cNvPr id="2" name="Content Placeholder 1">
            <a:extLst>
              <a:ext uri="{FF2B5EF4-FFF2-40B4-BE49-F238E27FC236}">
                <a16:creationId xmlns:a16="http://schemas.microsoft.com/office/drawing/2014/main" id="{7869851B-4271-E62A-E8EF-585F1877415E}"/>
              </a:ext>
            </a:extLst>
          </p:cNvPr>
          <p:cNvSpPr>
            <a:spLocks noGrp="1"/>
          </p:cNvSpPr>
          <p:nvPr>
            <p:ph sz="half" idx="13"/>
          </p:nvPr>
        </p:nvSpPr>
        <p:spPr>
          <a:xfrm>
            <a:off x="2217294" y="3882221"/>
            <a:ext cx="5181600" cy="583571"/>
          </a:xfrm>
        </p:spPr>
        <p:txBody>
          <a:bodyPr>
            <a:normAutofit/>
          </a:bodyPr>
          <a:lstStyle/>
          <a:p>
            <a:pPr marL="0" lvl="0" indent="0">
              <a:lnSpc>
                <a:spcPts val="2986"/>
              </a:lnSpc>
              <a:spcBef>
                <a:spcPts val="0"/>
              </a:spcBef>
              <a:buNone/>
            </a:pPr>
            <a:r>
              <a:rPr lang="en-US" sz="2133" dirty="0">
                <a:solidFill>
                  <a:srgbClr val="FFFFFF"/>
                </a:solidFill>
                <a:latin typeface="Montserrat Bold"/>
              </a:rPr>
              <a:t>Mission + Values</a:t>
            </a:r>
          </a:p>
          <a:p>
            <a:pPr marL="0" indent="0">
              <a:buNone/>
            </a:pPr>
            <a:endParaRPr lang="en-US" dirty="0"/>
          </a:p>
        </p:txBody>
      </p:sp>
      <p:sp>
        <p:nvSpPr>
          <p:cNvPr id="3" name="Content Placeholder 2">
            <a:extLst>
              <a:ext uri="{FF2B5EF4-FFF2-40B4-BE49-F238E27FC236}">
                <a16:creationId xmlns:a16="http://schemas.microsoft.com/office/drawing/2014/main" id="{CC1397C7-7FEF-F4FC-4289-F6F99C8647AA}"/>
              </a:ext>
            </a:extLst>
          </p:cNvPr>
          <p:cNvSpPr>
            <a:spLocks noGrp="1"/>
          </p:cNvSpPr>
          <p:nvPr>
            <p:ph sz="half" idx="14"/>
          </p:nvPr>
        </p:nvSpPr>
        <p:spPr>
          <a:xfrm>
            <a:off x="2217294" y="4347350"/>
            <a:ext cx="7757412" cy="1192837"/>
          </a:xfrm>
        </p:spPr>
        <p:txBody>
          <a:bodyPr>
            <a:normAutofit/>
          </a:bodyPr>
          <a:lstStyle/>
          <a:p>
            <a:pPr marL="0" lvl="0" indent="0">
              <a:lnSpc>
                <a:spcPts val="2146"/>
              </a:lnSpc>
              <a:spcBef>
                <a:spcPts val="0"/>
              </a:spcBef>
              <a:buNone/>
            </a:pPr>
            <a:r>
              <a:rPr lang="en-US" sz="1533" dirty="0">
                <a:solidFill>
                  <a:srgbClr val="FFFFFF"/>
                </a:solidFill>
                <a:latin typeface="Montserrat"/>
              </a:rPr>
              <a:t>Our mission is to cultivate an equitable and sustainable community health workforce through innovative education and training programs.</a:t>
            </a:r>
          </a:p>
          <a:p>
            <a:pPr marL="0" lvl="0" indent="0">
              <a:lnSpc>
                <a:spcPts val="2146"/>
              </a:lnSpc>
              <a:spcBef>
                <a:spcPts val="0"/>
              </a:spcBef>
              <a:buNone/>
            </a:pPr>
            <a:endParaRPr lang="en-US" sz="1533" dirty="0">
              <a:solidFill>
                <a:srgbClr val="FFFFFF"/>
              </a:solidFill>
              <a:latin typeface="Montserrat"/>
            </a:endParaRPr>
          </a:p>
          <a:p>
            <a:pPr marL="0" indent="0">
              <a:lnSpc>
                <a:spcPts val="2146"/>
              </a:lnSpc>
              <a:spcBef>
                <a:spcPts val="0"/>
              </a:spcBef>
              <a:buNone/>
            </a:pPr>
            <a:r>
              <a:rPr lang="en-US" sz="1600" spc="312" dirty="0">
                <a:solidFill>
                  <a:srgbClr val="F6954E"/>
                </a:solidFill>
                <a:latin typeface="Montserrat Classic"/>
              </a:rPr>
              <a:t>EQUITY | EXCELLENCE | COMMUNITY | EMPOWERMENT</a:t>
            </a:r>
          </a:p>
          <a:p>
            <a:pPr marL="0" lvl="0" indent="0">
              <a:lnSpc>
                <a:spcPts val="2146"/>
              </a:lnSpc>
              <a:spcBef>
                <a:spcPts val="0"/>
              </a:spcBef>
              <a:buNone/>
            </a:pPr>
            <a:endParaRPr lang="en-US" sz="1533" dirty="0">
              <a:solidFill>
                <a:srgbClr val="FFFFFF"/>
              </a:solidFill>
              <a:latin typeface="Montserrat"/>
            </a:endParaRPr>
          </a:p>
        </p:txBody>
      </p:sp>
      <p:sp>
        <p:nvSpPr>
          <p:cNvPr id="5" name="Freeform 5">
            <a:extLst>
              <a:ext uri="{C183D7F6-B498-43B3-948B-1728B52AA6E4}">
                <adec:decorative xmlns:adec="http://schemas.microsoft.com/office/drawing/2017/decorative" val="1"/>
              </a:ext>
            </a:extLst>
          </p:cNvPr>
          <p:cNvSpPr/>
          <p:nvPr/>
        </p:nvSpPr>
        <p:spPr>
          <a:xfrm>
            <a:off x="10416019" y="771362"/>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Slide Number Placeholder 5">
            <a:extLst>
              <a:ext uri="{FF2B5EF4-FFF2-40B4-BE49-F238E27FC236}">
                <a16:creationId xmlns:a16="http://schemas.microsoft.com/office/drawing/2014/main" id="{F67BA2DE-95D5-DFC8-D536-EFC43732FDBE}"/>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69119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6B384B49-6DA3-91FC-17B7-4DF569900218}"/>
              </a:ext>
            </a:extLst>
          </p:cNvPr>
          <p:cNvSpPr>
            <a:spLocks noGrp="1"/>
          </p:cNvSpPr>
          <p:nvPr>
            <p:ph type="title"/>
          </p:nvPr>
        </p:nvSpPr>
        <p:spPr>
          <a:xfrm>
            <a:off x="838200" y="555238"/>
            <a:ext cx="10515600" cy="957007"/>
          </a:xfrm>
        </p:spPr>
        <p:txBody>
          <a:bodyPr/>
          <a:lstStyle/>
          <a:p>
            <a:r>
              <a:rPr lang="en-US" dirty="0"/>
              <a:t>By The Numbers</a:t>
            </a:r>
          </a:p>
        </p:txBody>
      </p:sp>
      <p:grpSp>
        <p:nvGrpSpPr>
          <p:cNvPr id="37" name="Group 37" descr="medical apprentice"/>
          <p:cNvGrpSpPr>
            <a:grpSpLocks noChangeAspect="1"/>
          </p:cNvGrpSpPr>
          <p:nvPr/>
        </p:nvGrpSpPr>
        <p:grpSpPr>
          <a:xfrm>
            <a:off x="57099" y="1520397"/>
            <a:ext cx="3269411" cy="4393590"/>
            <a:chOff x="0" y="0"/>
            <a:chExt cx="3663950" cy="4923790"/>
          </a:xfrm>
        </p:grpSpPr>
        <p:sp>
          <p:nvSpPr>
            <p:cNvPr id="38" name="Freeform 38"/>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51470" r="-5147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9" name="Freeform 39"/>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6954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Freeform 5">
            <a:extLst>
              <a:ext uri="{C183D7F6-B498-43B3-948B-1728B52AA6E4}">
                <adec:decorative xmlns:adec="http://schemas.microsoft.com/office/drawing/2017/decorative" val="1"/>
              </a:ext>
            </a:extLst>
          </p:cNvPr>
          <p:cNvSpPr/>
          <p:nvPr/>
        </p:nvSpPr>
        <p:spPr>
          <a:xfrm>
            <a:off x="10634827" y="775574"/>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a:extLst>
              <a:ext uri="{C183D7F6-B498-43B3-948B-1728B52AA6E4}">
                <adec:decorative xmlns:adec="http://schemas.microsoft.com/office/drawing/2017/decorative" val="1"/>
              </a:ext>
            </a:extLst>
          </p:cNvPr>
          <p:cNvGrpSpPr/>
          <p:nvPr/>
        </p:nvGrpSpPr>
        <p:grpSpPr>
          <a:xfrm>
            <a:off x="3625527" y="1978978"/>
            <a:ext cx="1404867" cy="781370"/>
            <a:chOff x="0" y="0"/>
            <a:chExt cx="555009" cy="308689"/>
          </a:xfrm>
        </p:grpSpPr>
        <p:sp>
          <p:nvSpPr>
            <p:cNvPr id="7" name="Freeform 7"/>
            <p:cNvSpPr/>
            <p:nvPr/>
          </p:nvSpPr>
          <p:spPr>
            <a:xfrm>
              <a:off x="0" y="0"/>
              <a:ext cx="555009" cy="308689"/>
            </a:xfrm>
            <a:custGeom>
              <a:avLst/>
              <a:gdLst/>
              <a:ahLst/>
              <a:cxnLst/>
              <a:rect l="l" t="t" r="r" b="b"/>
              <a:pathLst>
                <a:path w="555009" h="308689">
                  <a:moveTo>
                    <a:pt x="154345" y="0"/>
                  </a:moveTo>
                  <a:lnTo>
                    <a:pt x="400664" y="0"/>
                  </a:lnTo>
                  <a:cubicBezTo>
                    <a:pt x="485907" y="0"/>
                    <a:pt x="555009" y="69102"/>
                    <a:pt x="555009" y="154345"/>
                  </a:cubicBezTo>
                  <a:lnTo>
                    <a:pt x="555009" y="154345"/>
                  </a:lnTo>
                  <a:cubicBezTo>
                    <a:pt x="555009" y="195280"/>
                    <a:pt x="538748" y="234538"/>
                    <a:pt x="509803" y="263483"/>
                  </a:cubicBezTo>
                  <a:cubicBezTo>
                    <a:pt x="480857" y="292428"/>
                    <a:pt x="441599" y="308689"/>
                    <a:pt x="400664" y="308689"/>
                  </a:cubicBezTo>
                  <a:lnTo>
                    <a:pt x="154345" y="308689"/>
                  </a:lnTo>
                  <a:cubicBezTo>
                    <a:pt x="69102" y="308689"/>
                    <a:pt x="0" y="239587"/>
                    <a:pt x="0" y="154345"/>
                  </a:cubicBezTo>
                  <a:lnTo>
                    <a:pt x="0" y="154345"/>
                  </a:lnTo>
                  <a:cubicBezTo>
                    <a:pt x="0" y="69102"/>
                    <a:pt x="69102" y="0"/>
                    <a:pt x="154345" y="0"/>
                  </a:cubicBezTo>
                  <a:close/>
                </a:path>
              </a:pathLst>
            </a:custGeom>
            <a:solidFill>
              <a:srgbClr val="AD71B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0" y="-38100"/>
              <a:ext cx="555009" cy="34678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grpSp>
        <p:nvGrpSpPr>
          <p:cNvPr id="9" name="Group 9">
            <a:extLst>
              <a:ext uri="{C183D7F6-B498-43B3-948B-1728B52AA6E4}">
                <adec:decorative xmlns:adec="http://schemas.microsoft.com/office/drawing/2017/decorative" val="1"/>
              </a:ext>
            </a:extLst>
          </p:cNvPr>
          <p:cNvGrpSpPr/>
          <p:nvPr/>
        </p:nvGrpSpPr>
        <p:grpSpPr>
          <a:xfrm>
            <a:off x="3587671" y="3406118"/>
            <a:ext cx="1404867" cy="781370"/>
            <a:chOff x="0" y="0"/>
            <a:chExt cx="555009" cy="308689"/>
          </a:xfrm>
        </p:grpSpPr>
        <p:sp>
          <p:nvSpPr>
            <p:cNvPr id="10" name="Freeform 10"/>
            <p:cNvSpPr/>
            <p:nvPr/>
          </p:nvSpPr>
          <p:spPr>
            <a:xfrm>
              <a:off x="0" y="0"/>
              <a:ext cx="555009" cy="308689"/>
            </a:xfrm>
            <a:custGeom>
              <a:avLst/>
              <a:gdLst/>
              <a:ahLst/>
              <a:cxnLst/>
              <a:rect l="l" t="t" r="r" b="b"/>
              <a:pathLst>
                <a:path w="555009" h="308689">
                  <a:moveTo>
                    <a:pt x="154345" y="0"/>
                  </a:moveTo>
                  <a:lnTo>
                    <a:pt x="400664" y="0"/>
                  </a:lnTo>
                  <a:cubicBezTo>
                    <a:pt x="485907" y="0"/>
                    <a:pt x="555009" y="69102"/>
                    <a:pt x="555009" y="154345"/>
                  </a:cubicBezTo>
                  <a:lnTo>
                    <a:pt x="555009" y="154345"/>
                  </a:lnTo>
                  <a:cubicBezTo>
                    <a:pt x="555009" y="195280"/>
                    <a:pt x="538748" y="234538"/>
                    <a:pt x="509803" y="263483"/>
                  </a:cubicBezTo>
                  <a:cubicBezTo>
                    <a:pt x="480857" y="292428"/>
                    <a:pt x="441599" y="308689"/>
                    <a:pt x="400664" y="308689"/>
                  </a:cubicBezTo>
                  <a:lnTo>
                    <a:pt x="154345" y="308689"/>
                  </a:lnTo>
                  <a:cubicBezTo>
                    <a:pt x="69102" y="308689"/>
                    <a:pt x="0" y="239587"/>
                    <a:pt x="0" y="154345"/>
                  </a:cubicBezTo>
                  <a:lnTo>
                    <a:pt x="0" y="154345"/>
                  </a:lnTo>
                  <a:cubicBezTo>
                    <a:pt x="0" y="69102"/>
                    <a:pt x="69102" y="0"/>
                    <a:pt x="154345" y="0"/>
                  </a:cubicBezTo>
                  <a:close/>
                </a:path>
              </a:pathLst>
            </a:custGeom>
            <a:solidFill>
              <a:srgbClr val="AD71B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38100"/>
              <a:ext cx="555009" cy="34678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grpSp>
        <p:nvGrpSpPr>
          <p:cNvPr id="12" name="Group 12">
            <a:extLst>
              <a:ext uri="{C183D7F6-B498-43B3-948B-1728B52AA6E4}">
                <adec:decorative xmlns:adec="http://schemas.microsoft.com/office/drawing/2017/decorative" val="1"/>
              </a:ext>
            </a:extLst>
          </p:cNvPr>
          <p:cNvGrpSpPr/>
          <p:nvPr/>
        </p:nvGrpSpPr>
        <p:grpSpPr>
          <a:xfrm>
            <a:off x="3587671" y="4835188"/>
            <a:ext cx="1404867" cy="781370"/>
            <a:chOff x="0" y="0"/>
            <a:chExt cx="555009" cy="308689"/>
          </a:xfrm>
        </p:grpSpPr>
        <p:sp>
          <p:nvSpPr>
            <p:cNvPr id="13" name="Freeform 13"/>
            <p:cNvSpPr/>
            <p:nvPr/>
          </p:nvSpPr>
          <p:spPr>
            <a:xfrm>
              <a:off x="0" y="0"/>
              <a:ext cx="555009" cy="308689"/>
            </a:xfrm>
            <a:custGeom>
              <a:avLst/>
              <a:gdLst/>
              <a:ahLst/>
              <a:cxnLst/>
              <a:rect l="l" t="t" r="r" b="b"/>
              <a:pathLst>
                <a:path w="555009" h="308689">
                  <a:moveTo>
                    <a:pt x="154345" y="0"/>
                  </a:moveTo>
                  <a:lnTo>
                    <a:pt x="400664" y="0"/>
                  </a:lnTo>
                  <a:cubicBezTo>
                    <a:pt x="485907" y="0"/>
                    <a:pt x="555009" y="69102"/>
                    <a:pt x="555009" y="154345"/>
                  </a:cubicBezTo>
                  <a:lnTo>
                    <a:pt x="555009" y="154345"/>
                  </a:lnTo>
                  <a:cubicBezTo>
                    <a:pt x="555009" y="195280"/>
                    <a:pt x="538748" y="234538"/>
                    <a:pt x="509803" y="263483"/>
                  </a:cubicBezTo>
                  <a:cubicBezTo>
                    <a:pt x="480857" y="292428"/>
                    <a:pt x="441599" y="308689"/>
                    <a:pt x="400664" y="308689"/>
                  </a:cubicBezTo>
                  <a:lnTo>
                    <a:pt x="154345" y="308689"/>
                  </a:lnTo>
                  <a:cubicBezTo>
                    <a:pt x="69102" y="308689"/>
                    <a:pt x="0" y="239587"/>
                    <a:pt x="0" y="154345"/>
                  </a:cubicBezTo>
                  <a:lnTo>
                    <a:pt x="0" y="154345"/>
                  </a:lnTo>
                  <a:cubicBezTo>
                    <a:pt x="0" y="69102"/>
                    <a:pt x="69102" y="0"/>
                    <a:pt x="154345" y="0"/>
                  </a:cubicBezTo>
                  <a:close/>
                </a:path>
              </a:pathLst>
            </a:custGeom>
            <a:solidFill>
              <a:srgbClr val="AD71B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0" y="-38100"/>
              <a:ext cx="555009" cy="34678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grpSp>
        <p:nvGrpSpPr>
          <p:cNvPr id="15" name="Group 15">
            <a:extLst>
              <a:ext uri="{C183D7F6-B498-43B3-948B-1728B52AA6E4}">
                <adec:decorative xmlns:adec="http://schemas.microsoft.com/office/drawing/2017/decorative" val="1"/>
              </a:ext>
            </a:extLst>
          </p:cNvPr>
          <p:cNvGrpSpPr/>
          <p:nvPr/>
        </p:nvGrpSpPr>
        <p:grpSpPr>
          <a:xfrm>
            <a:off x="8093328" y="1978978"/>
            <a:ext cx="1404867" cy="781370"/>
            <a:chOff x="0" y="0"/>
            <a:chExt cx="555009" cy="308689"/>
          </a:xfrm>
        </p:grpSpPr>
        <p:sp>
          <p:nvSpPr>
            <p:cNvPr id="16" name="Freeform 16"/>
            <p:cNvSpPr/>
            <p:nvPr/>
          </p:nvSpPr>
          <p:spPr>
            <a:xfrm>
              <a:off x="0" y="0"/>
              <a:ext cx="555009" cy="308689"/>
            </a:xfrm>
            <a:custGeom>
              <a:avLst/>
              <a:gdLst/>
              <a:ahLst/>
              <a:cxnLst/>
              <a:rect l="l" t="t" r="r" b="b"/>
              <a:pathLst>
                <a:path w="555009" h="308689">
                  <a:moveTo>
                    <a:pt x="154345" y="0"/>
                  </a:moveTo>
                  <a:lnTo>
                    <a:pt x="400664" y="0"/>
                  </a:lnTo>
                  <a:cubicBezTo>
                    <a:pt x="485907" y="0"/>
                    <a:pt x="555009" y="69102"/>
                    <a:pt x="555009" y="154345"/>
                  </a:cubicBezTo>
                  <a:lnTo>
                    <a:pt x="555009" y="154345"/>
                  </a:lnTo>
                  <a:cubicBezTo>
                    <a:pt x="555009" y="195280"/>
                    <a:pt x="538748" y="234538"/>
                    <a:pt x="509803" y="263483"/>
                  </a:cubicBezTo>
                  <a:cubicBezTo>
                    <a:pt x="480857" y="292428"/>
                    <a:pt x="441599" y="308689"/>
                    <a:pt x="400664" y="308689"/>
                  </a:cubicBezTo>
                  <a:lnTo>
                    <a:pt x="154345" y="308689"/>
                  </a:lnTo>
                  <a:cubicBezTo>
                    <a:pt x="69102" y="308689"/>
                    <a:pt x="0" y="239587"/>
                    <a:pt x="0" y="154345"/>
                  </a:cubicBezTo>
                  <a:lnTo>
                    <a:pt x="0" y="154345"/>
                  </a:lnTo>
                  <a:cubicBezTo>
                    <a:pt x="0" y="69102"/>
                    <a:pt x="69102" y="0"/>
                    <a:pt x="154345" y="0"/>
                  </a:cubicBezTo>
                  <a:close/>
                </a:path>
              </a:pathLst>
            </a:custGeom>
            <a:solidFill>
              <a:srgbClr val="AD71B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0" y="-38100"/>
              <a:ext cx="555009" cy="34678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grpSp>
        <p:nvGrpSpPr>
          <p:cNvPr id="18" name="Group 18">
            <a:extLst>
              <a:ext uri="{C183D7F6-B498-43B3-948B-1728B52AA6E4}">
                <adec:decorative xmlns:adec="http://schemas.microsoft.com/office/drawing/2017/decorative" val="1"/>
              </a:ext>
            </a:extLst>
          </p:cNvPr>
          <p:cNvGrpSpPr/>
          <p:nvPr/>
        </p:nvGrpSpPr>
        <p:grpSpPr>
          <a:xfrm>
            <a:off x="8055473" y="3406118"/>
            <a:ext cx="1404867" cy="781370"/>
            <a:chOff x="0" y="0"/>
            <a:chExt cx="555009" cy="308689"/>
          </a:xfrm>
        </p:grpSpPr>
        <p:sp>
          <p:nvSpPr>
            <p:cNvPr id="19" name="Freeform 19"/>
            <p:cNvSpPr/>
            <p:nvPr/>
          </p:nvSpPr>
          <p:spPr>
            <a:xfrm>
              <a:off x="0" y="0"/>
              <a:ext cx="555009" cy="308689"/>
            </a:xfrm>
            <a:custGeom>
              <a:avLst/>
              <a:gdLst/>
              <a:ahLst/>
              <a:cxnLst/>
              <a:rect l="l" t="t" r="r" b="b"/>
              <a:pathLst>
                <a:path w="555009" h="308689">
                  <a:moveTo>
                    <a:pt x="154345" y="0"/>
                  </a:moveTo>
                  <a:lnTo>
                    <a:pt x="400664" y="0"/>
                  </a:lnTo>
                  <a:cubicBezTo>
                    <a:pt x="485907" y="0"/>
                    <a:pt x="555009" y="69102"/>
                    <a:pt x="555009" y="154345"/>
                  </a:cubicBezTo>
                  <a:lnTo>
                    <a:pt x="555009" y="154345"/>
                  </a:lnTo>
                  <a:cubicBezTo>
                    <a:pt x="555009" y="195280"/>
                    <a:pt x="538748" y="234538"/>
                    <a:pt x="509803" y="263483"/>
                  </a:cubicBezTo>
                  <a:cubicBezTo>
                    <a:pt x="480857" y="292428"/>
                    <a:pt x="441599" y="308689"/>
                    <a:pt x="400664" y="308689"/>
                  </a:cubicBezTo>
                  <a:lnTo>
                    <a:pt x="154345" y="308689"/>
                  </a:lnTo>
                  <a:cubicBezTo>
                    <a:pt x="69102" y="308689"/>
                    <a:pt x="0" y="239587"/>
                    <a:pt x="0" y="154345"/>
                  </a:cubicBezTo>
                  <a:lnTo>
                    <a:pt x="0" y="154345"/>
                  </a:lnTo>
                  <a:cubicBezTo>
                    <a:pt x="0" y="69102"/>
                    <a:pt x="69102" y="0"/>
                    <a:pt x="154345" y="0"/>
                  </a:cubicBezTo>
                  <a:close/>
                </a:path>
              </a:pathLst>
            </a:custGeom>
            <a:solidFill>
              <a:srgbClr val="AD71B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0" y="-38100"/>
              <a:ext cx="555009" cy="34678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grpSp>
        <p:nvGrpSpPr>
          <p:cNvPr id="21" name="Group 21">
            <a:extLst>
              <a:ext uri="{C183D7F6-B498-43B3-948B-1728B52AA6E4}">
                <adec:decorative xmlns:adec="http://schemas.microsoft.com/office/drawing/2017/decorative" val="1"/>
              </a:ext>
            </a:extLst>
          </p:cNvPr>
          <p:cNvGrpSpPr/>
          <p:nvPr/>
        </p:nvGrpSpPr>
        <p:grpSpPr>
          <a:xfrm>
            <a:off x="8055473" y="4835188"/>
            <a:ext cx="1404867" cy="781370"/>
            <a:chOff x="0" y="0"/>
            <a:chExt cx="555009" cy="308689"/>
          </a:xfrm>
        </p:grpSpPr>
        <p:sp>
          <p:nvSpPr>
            <p:cNvPr id="22" name="Freeform 22"/>
            <p:cNvSpPr/>
            <p:nvPr/>
          </p:nvSpPr>
          <p:spPr>
            <a:xfrm>
              <a:off x="0" y="0"/>
              <a:ext cx="555009" cy="308689"/>
            </a:xfrm>
            <a:custGeom>
              <a:avLst/>
              <a:gdLst/>
              <a:ahLst/>
              <a:cxnLst/>
              <a:rect l="l" t="t" r="r" b="b"/>
              <a:pathLst>
                <a:path w="555009" h="308689">
                  <a:moveTo>
                    <a:pt x="154345" y="0"/>
                  </a:moveTo>
                  <a:lnTo>
                    <a:pt x="400664" y="0"/>
                  </a:lnTo>
                  <a:cubicBezTo>
                    <a:pt x="485907" y="0"/>
                    <a:pt x="555009" y="69102"/>
                    <a:pt x="555009" y="154345"/>
                  </a:cubicBezTo>
                  <a:lnTo>
                    <a:pt x="555009" y="154345"/>
                  </a:lnTo>
                  <a:cubicBezTo>
                    <a:pt x="555009" y="195280"/>
                    <a:pt x="538748" y="234538"/>
                    <a:pt x="509803" y="263483"/>
                  </a:cubicBezTo>
                  <a:cubicBezTo>
                    <a:pt x="480857" y="292428"/>
                    <a:pt x="441599" y="308689"/>
                    <a:pt x="400664" y="308689"/>
                  </a:cubicBezTo>
                  <a:lnTo>
                    <a:pt x="154345" y="308689"/>
                  </a:lnTo>
                  <a:cubicBezTo>
                    <a:pt x="69102" y="308689"/>
                    <a:pt x="0" y="239587"/>
                    <a:pt x="0" y="154345"/>
                  </a:cubicBezTo>
                  <a:lnTo>
                    <a:pt x="0" y="154345"/>
                  </a:lnTo>
                  <a:cubicBezTo>
                    <a:pt x="0" y="69102"/>
                    <a:pt x="69102" y="0"/>
                    <a:pt x="154345" y="0"/>
                  </a:cubicBezTo>
                  <a:close/>
                </a:path>
              </a:pathLst>
            </a:custGeom>
            <a:solidFill>
              <a:srgbClr val="AD71B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3" name="TextBox 23"/>
            <p:cNvSpPr txBox="1"/>
            <p:nvPr/>
          </p:nvSpPr>
          <p:spPr>
            <a:xfrm>
              <a:off x="0" y="-38100"/>
              <a:ext cx="555009" cy="34678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sp>
        <p:nvSpPr>
          <p:cNvPr id="43" name="Freeform 43" descr="map of the U.S. colored in. &#10;475 Active Apprentices, 46% rural training agents, 1100 graduated apprentices, 12 represented states, 80% average retention rate, 98% CCMA exam pass rate"/>
          <p:cNvSpPr/>
          <p:nvPr/>
        </p:nvSpPr>
        <p:spPr>
          <a:xfrm>
            <a:off x="3549815" y="1616945"/>
            <a:ext cx="7956386" cy="4393590"/>
          </a:xfrm>
          <a:custGeom>
            <a:avLst/>
            <a:gdLst/>
            <a:ahLst/>
            <a:cxnLst/>
            <a:rect l="l" t="t" r="r" b="b"/>
            <a:pathLst>
              <a:path w="12612242" h="7385356">
                <a:moveTo>
                  <a:pt x="0" y="0"/>
                </a:moveTo>
                <a:lnTo>
                  <a:pt x="12612241" y="0"/>
                </a:lnTo>
                <a:lnTo>
                  <a:pt x="12612241" y="7385356"/>
                </a:lnTo>
                <a:lnTo>
                  <a:pt x="0" y="7385356"/>
                </a:lnTo>
                <a:lnTo>
                  <a:pt x="0" y="0"/>
                </a:lnTo>
                <a:close/>
              </a:path>
            </a:pathLst>
          </a:custGeom>
          <a:blipFill>
            <a:blip r:embed="rId4">
              <a:alphaModFix amt="20000"/>
            </a:blip>
            <a:stretch>
              <a:fillRect l="-5171" t="-11381" r="-5672" b="-211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25" name="TextBox 25"/>
          <p:cNvSpPr txBox="1"/>
          <p:nvPr/>
        </p:nvSpPr>
        <p:spPr>
          <a:xfrm>
            <a:off x="3587671" y="1953041"/>
            <a:ext cx="1442723"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a:solidFill>
                  <a:srgbClr val="FFFFFF"/>
                </a:solidFill>
                <a:latin typeface="Poppins Semi-Bold"/>
              </a:rPr>
              <a:t>475</a:t>
            </a:r>
          </a:p>
        </p:txBody>
      </p:sp>
      <p:sp>
        <p:nvSpPr>
          <p:cNvPr id="28" name="TextBox 28"/>
          <p:cNvSpPr txBox="1"/>
          <p:nvPr/>
        </p:nvSpPr>
        <p:spPr>
          <a:xfrm>
            <a:off x="5421167" y="2074661"/>
            <a:ext cx="2240850" cy="5973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spcBef>
                <a:spcPct val="0"/>
              </a:spcBef>
            </a:pPr>
            <a:r>
              <a:rPr lang="en-US" sz="1733">
                <a:solidFill>
                  <a:srgbClr val="000000"/>
                </a:solidFill>
                <a:latin typeface="Montserrat Semi-Bold"/>
              </a:rPr>
              <a:t>ACTIVE APPRENTICES</a:t>
            </a:r>
          </a:p>
        </p:txBody>
      </p:sp>
      <p:sp>
        <p:nvSpPr>
          <p:cNvPr id="26" name="TextBox 26"/>
          <p:cNvSpPr txBox="1"/>
          <p:nvPr/>
        </p:nvSpPr>
        <p:spPr>
          <a:xfrm>
            <a:off x="3549815" y="3380182"/>
            <a:ext cx="1442723"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a:solidFill>
                  <a:srgbClr val="FFFFFF"/>
                </a:solidFill>
                <a:latin typeface="Poppins Semi-Bold"/>
              </a:rPr>
              <a:t>1100</a:t>
            </a:r>
          </a:p>
        </p:txBody>
      </p:sp>
      <p:sp>
        <p:nvSpPr>
          <p:cNvPr id="29" name="TextBox 29"/>
          <p:cNvSpPr txBox="1"/>
          <p:nvPr/>
        </p:nvSpPr>
        <p:spPr>
          <a:xfrm>
            <a:off x="5383312" y="3462731"/>
            <a:ext cx="2240850" cy="5973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spcBef>
                <a:spcPct val="0"/>
              </a:spcBef>
            </a:pPr>
            <a:r>
              <a:rPr lang="en-US" sz="1733">
                <a:solidFill>
                  <a:srgbClr val="000000"/>
                </a:solidFill>
                <a:latin typeface="Montserrat Semi-Bold"/>
              </a:rPr>
              <a:t>GRADUATED APPRENTICES</a:t>
            </a:r>
          </a:p>
        </p:txBody>
      </p:sp>
      <p:sp>
        <p:nvSpPr>
          <p:cNvPr id="27" name="TextBox 27"/>
          <p:cNvSpPr txBox="1"/>
          <p:nvPr/>
        </p:nvSpPr>
        <p:spPr>
          <a:xfrm>
            <a:off x="3549815" y="4809252"/>
            <a:ext cx="1442723"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a:solidFill>
                  <a:srgbClr val="FFFFFF"/>
                </a:solidFill>
                <a:latin typeface="Poppins Semi-Bold"/>
              </a:rPr>
              <a:t>80%</a:t>
            </a:r>
          </a:p>
        </p:txBody>
      </p:sp>
      <p:sp>
        <p:nvSpPr>
          <p:cNvPr id="30" name="TextBox 30"/>
          <p:cNvSpPr txBox="1"/>
          <p:nvPr/>
        </p:nvSpPr>
        <p:spPr>
          <a:xfrm>
            <a:off x="5383312" y="4930871"/>
            <a:ext cx="2240850" cy="5973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spcBef>
                <a:spcPct val="0"/>
              </a:spcBef>
            </a:pPr>
            <a:r>
              <a:rPr lang="en-US" sz="1733" dirty="0">
                <a:solidFill>
                  <a:srgbClr val="000000"/>
                </a:solidFill>
                <a:latin typeface="Montserrat Semi-Bold"/>
              </a:rPr>
              <a:t>AVERAGE RETENTION RATE</a:t>
            </a:r>
          </a:p>
        </p:txBody>
      </p:sp>
      <p:sp>
        <p:nvSpPr>
          <p:cNvPr id="31" name="TextBox 31"/>
          <p:cNvSpPr txBox="1"/>
          <p:nvPr/>
        </p:nvSpPr>
        <p:spPr>
          <a:xfrm>
            <a:off x="8055473" y="1953041"/>
            <a:ext cx="1442723"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a:solidFill>
                  <a:srgbClr val="FFFFFF"/>
                </a:solidFill>
                <a:latin typeface="Poppins Semi-Bold"/>
              </a:rPr>
              <a:t>46%</a:t>
            </a:r>
          </a:p>
        </p:txBody>
      </p:sp>
      <p:sp>
        <p:nvSpPr>
          <p:cNvPr id="34" name="TextBox 34"/>
          <p:cNvSpPr txBox="1"/>
          <p:nvPr/>
        </p:nvSpPr>
        <p:spPr>
          <a:xfrm>
            <a:off x="9851113" y="2074661"/>
            <a:ext cx="2240850" cy="5973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pPr>
            <a:r>
              <a:rPr lang="en-US" sz="1733">
                <a:solidFill>
                  <a:srgbClr val="000000"/>
                </a:solidFill>
                <a:latin typeface="Montserrat Semi-Bold"/>
              </a:rPr>
              <a:t>RURAL</a:t>
            </a:r>
          </a:p>
          <a:p>
            <a:pPr algn="l">
              <a:lnSpc>
                <a:spcPts val="2426"/>
              </a:lnSpc>
              <a:spcBef>
                <a:spcPct val="0"/>
              </a:spcBef>
            </a:pPr>
            <a:r>
              <a:rPr lang="en-US" sz="1733">
                <a:solidFill>
                  <a:srgbClr val="000000"/>
                </a:solidFill>
                <a:latin typeface="Montserrat Semi-Bold"/>
              </a:rPr>
              <a:t>TRAINING AGENTS</a:t>
            </a:r>
          </a:p>
        </p:txBody>
      </p:sp>
      <p:sp>
        <p:nvSpPr>
          <p:cNvPr id="32" name="TextBox 32"/>
          <p:cNvSpPr txBox="1"/>
          <p:nvPr/>
        </p:nvSpPr>
        <p:spPr>
          <a:xfrm>
            <a:off x="8017617" y="3380182"/>
            <a:ext cx="1442723"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a:solidFill>
                  <a:srgbClr val="FFFFFF"/>
                </a:solidFill>
                <a:latin typeface="Poppins Semi-Bold"/>
              </a:rPr>
              <a:t>12</a:t>
            </a:r>
          </a:p>
        </p:txBody>
      </p:sp>
      <p:sp>
        <p:nvSpPr>
          <p:cNvPr id="35" name="TextBox 35"/>
          <p:cNvSpPr txBox="1"/>
          <p:nvPr/>
        </p:nvSpPr>
        <p:spPr>
          <a:xfrm>
            <a:off x="9851113" y="3462731"/>
            <a:ext cx="2240850" cy="5973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pPr>
            <a:r>
              <a:rPr lang="en-US" sz="1733">
                <a:solidFill>
                  <a:srgbClr val="000000"/>
                </a:solidFill>
                <a:latin typeface="Montserrat Semi-Bold"/>
              </a:rPr>
              <a:t>REPRESENTED </a:t>
            </a:r>
          </a:p>
          <a:p>
            <a:pPr algn="l">
              <a:lnSpc>
                <a:spcPts val="2426"/>
              </a:lnSpc>
              <a:spcBef>
                <a:spcPct val="0"/>
              </a:spcBef>
            </a:pPr>
            <a:r>
              <a:rPr lang="en-US" sz="1733">
                <a:solidFill>
                  <a:srgbClr val="000000"/>
                </a:solidFill>
                <a:latin typeface="Montserrat Semi-Bold"/>
              </a:rPr>
              <a:t>STATES</a:t>
            </a:r>
          </a:p>
        </p:txBody>
      </p:sp>
      <p:sp>
        <p:nvSpPr>
          <p:cNvPr id="33" name="TextBox 33"/>
          <p:cNvSpPr txBox="1"/>
          <p:nvPr/>
        </p:nvSpPr>
        <p:spPr>
          <a:xfrm>
            <a:off x="8017617" y="4809252"/>
            <a:ext cx="1442723"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a:solidFill>
                  <a:srgbClr val="FFFFFF"/>
                </a:solidFill>
                <a:latin typeface="Poppins Semi-Bold"/>
              </a:rPr>
              <a:t>98%</a:t>
            </a:r>
          </a:p>
        </p:txBody>
      </p:sp>
      <p:sp>
        <p:nvSpPr>
          <p:cNvPr id="36" name="TextBox 36"/>
          <p:cNvSpPr txBox="1"/>
          <p:nvPr/>
        </p:nvSpPr>
        <p:spPr>
          <a:xfrm>
            <a:off x="9851113" y="4930871"/>
            <a:ext cx="1916249" cy="5973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spcBef>
                <a:spcPct val="0"/>
              </a:spcBef>
            </a:pPr>
            <a:r>
              <a:rPr lang="en-US" sz="1733">
                <a:solidFill>
                  <a:srgbClr val="000000"/>
                </a:solidFill>
                <a:latin typeface="Montserrat Semi-Bold"/>
              </a:rPr>
              <a:t>CCMA EXAM PASS RATE</a:t>
            </a:r>
          </a:p>
        </p:txBody>
      </p:sp>
      <p:sp>
        <p:nvSpPr>
          <p:cNvPr id="47" name="Slide Number Placeholder 5">
            <a:extLst>
              <a:ext uri="{FF2B5EF4-FFF2-40B4-BE49-F238E27FC236}">
                <a16:creationId xmlns:a16="http://schemas.microsoft.com/office/drawing/2014/main" id="{80275F39-32FA-4C2C-CC74-E86F1453A9C5}"/>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55050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dirty="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dirty="0">
                <a:solidFill>
                  <a:schemeClr val="tx1"/>
                </a:solidFill>
                <a:latin typeface="Montserrat Medium"/>
                <a:ea typeface="+mn-lt"/>
                <a:cs typeface="Segoe UI"/>
              </a:rPr>
              <a:t>Led by Safal Partners</a:t>
            </a:r>
            <a:r>
              <a:rPr lang="en-US" sz="2400" dirty="0">
                <a:solidFill>
                  <a:schemeClr val="tx1"/>
                </a:solidFill>
              </a:rPr>
              <a:t>; </a:t>
            </a:r>
            <a:r>
              <a:rPr lang="en-US" sz="3600" dirty="0">
                <a:solidFill>
                  <a:schemeClr val="tx1"/>
                </a:solidFill>
                <a:latin typeface="Montserrat Medium"/>
                <a:ea typeface="+mn-lt"/>
                <a:cs typeface="Segoe UI"/>
              </a:rPr>
              <a:t>5 national partners</a:t>
            </a:r>
            <a:endParaRPr lang="en-US" dirty="0">
              <a:solidFill>
                <a:schemeClr val="tx1"/>
              </a:solidFill>
              <a:ea typeface="+mn-lt"/>
              <a:cs typeface="Segoe UI"/>
            </a:endParaRPr>
          </a:p>
          <a:p>
            <a:pPr>
              <a:lnSpc>
                <a:spcPct val="110000"/>
              </a:lnSpc>
            </a:pPr>
            <a:r>
              <a:rPr lang="en-US" sz="4000" dirty="0">
                <a:solidFill>
                  <a:schemeClr val="tx1"/>
                </a:solidFill>
                <a:latin typeface="Montserrat Medium"/>
                <a:ea typeface="+mn-lt"/>
                <a:cs typeface="Segoe UI"/>
              </a:rPr>
              <a:t>We provide </a:t>
            </a:r>
            <a:r>
              <a:rPr lang="en-US" sz="4000" u="sng" dirty="0">
                <a:solidFill>
                  <a:schemeClr val="tx1"/>
                </a:solidFill>
                <a:latin typeface="Montserrat Medium"/>
                <a:ea typeface="+mn-lt"/>
                <a:cs typeface="Segoe UI"/>
              </a:rPr>
              <a:t>no-cost</a:t>
            </a:r>
            <a:r>
              <a:rPr lang="en-US" sz="4000" dirty="0">
                <a:solidFill>
                  <a:schemeClr val="tx1"/>
                </a:solidFill>
                <a:latin typeface="Montserrat Medium"/>
                <a:ea typeface="+mn-lt"/>
                <a:cs typeface="Segoe UI"/>
              </a:rPr>
              <a:t> TA including:</a:t>
            </a:r>
          </a:p>
          <a:p>
            <a:pPr lvl="1">
              <a:lnSpc>
                <a:spcPct val="110000"/>
              </a:lnSpc>
            </a:pPr>
            <a:r>
              <a:rPr lang="en-US" sz="3600" dirty="0">
                <a:solidFill>
                  <a:schemeClr val="tx1"/>
                </a:solidFill>
                <a:latin typeface="Montserrat Medium"/>
                <a:ea typeface="+mn-lt"/>
                <a:cs typeface="Segoe UI"/>
              </a:rPr>
              <a:t>Monthly webinars</a:t>
            </a:r>
          </a:p>
          <a:p>
            <a:pPr lvl="1">
              <a:lnSpc>
                <a:spcPct val="110000"/>
              </a:lnSpc>
            </a:pPr>
            <a:r>
              <a:rPr lang="en-US" sz="3600" dirty="0">
                <a:solidFill>
                  <a:schemeClr val="tx1"/>
                </a:solidFill>
                <a:latin typeface="Montserrat Medium"/>
                <a:ea typeface="+mn-lt"/>
                <a:cs typeface="Segoe UI"/>
              </a:rPr>
              <a:t>Quarterly virtual office hours</a:t>
            </a:r>
          </a:p>
          <a:p>
            <a:pPr lvl="1">
              <a:lnSpc>
                <a:spcPct val="110000"/>
              </a:lnSpc>
            </a:pPr>
            <a:r>
              <a:rPr lang="en-US" sz="3600" dirty="0">
                <a:solidFill>
                  <a:schemeClr val="tx1"/>
                </a:solidFill>
                <a:latin typeface="Montserrat Medium"/>
                <a:ea typeface="+mn-lt"/>
                <a:cs typeface="Segoe UI"/>
              </a:rPr>
              <a:t>Individual TA/coaching sessions</a:t>
            </a:r>
            <a:endParaRPr lang="en-US" dirty="0">
              <a:solidFill>
                <a:schemeClr val="tx1"/>
              </a:solidFill>
              <a:ea typeface="+mn-lt"/>
              <a:cs typeface="Segoe UI"/>
            </a:endParaRPr>
          </a:p>
          <a:p>
            <a:pPr lvl="1">
              <a:lnSpc>
                <a:spcPct val="110000"/>
              </a:lnSpc>
            </a:pPr>
            <a:r>
              <a:rPr lang="en-US" sz="3600" dirty="0">
                <a:solidFill>
                  <a:schemeClr val="tx1"/>
                </a:solidFill>
                <a:latin typeface="Montserrat Medium"/>
                <a:ea typeface="+mn-lt"/>
                <a:cs typeface="Segoe UI"/>
              </a:rPr>
              <a:t>Online resources (desk aids, guides, frameworks, etc.)</a:t>
            </a:r>
            <a:br>
              <a:rPr lang="en-US" sz="3600" dirty="0">
                <a:latin typeface="Montserrat Medium" panose="00000600000000000000" pitchFamily="2" charset="0"/>
                <a:ea typeface="+mn-lt"/>
                <a:cs typeface="Segoe UI" panose="020B0502040204020203" pitchFamily="34" charset="0"/>
              </a:rPr>
            </a:br>
            <a:endParaRPr lang="en-US"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700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Center Partner logos: National Association of Workforce Development Professionals, Coalition on Adult Basic Education, National Disability Institute, Wireless Infrastructure Association,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C3A86"/>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CDDFFD-05A7-8925-97F2-E2AC975BC1B7}"/>
              </a:ext>
            </a:extLst>
          </p:cNvPr>
          <p:cNvSpPr>
            <a:spLocks noGrp="1"/>
          </p:cNvSpPr>
          <p:nvPr>
            <p:ph type="title"/>
          </p:nvPr>
        </p:nvSpPr>
        <p:spPr>
          <a:xfrm>
            <a:off x="729985" y="385704"/>
            <a:ext cx="10515600" cy="1325563"/>
          </a:xfrm>
        </p:spPr>
        <p:txBody>
          <a:bodyPr/>
          <a:lstStyle/>
          <a:p>
            <a:r>
              <a:rPr lang="en-US" dirty="0"/>
              <a:t>Program Overview</a:t>
            </a:r>
          </a:p>
        </p:txBody>
      </p:sp>
      <p:sp>
        <p:nvSpPr>
          <p:cNvPr id="5" name="Freeform 5" descr="InReach logo"/>
          <p:cNvSpPr/>
          <p:nvPr/>
        </p:nvSpPr>
        <p:spPr>
          <a:xfrm>
            <a:off x="10395373" y="700559"/>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dirty="0"/>
              <a:t>IR </a:t>
            </a:r>
          </a:p>
        </p:txBody>
      </p:sp>
      <p:pic>
        <p:nvPicPr>
          <p:cNvPr id="20" name="Picture 19" descr="2000  on the job training hours, 434 related technical instruction hours, 3 skills lab days">
            <a:extLst>
              <a:ext uri="{FF2B5EF4-FFF2-40B4-BE49-F238E27FC236}">
                <a16:creationId xmlns:a16="http://schemas.microsoft.com/office/drawing/2014/main" id="{B71B6BA0-3046-F419-6522-C042AA7DAF86}"/>
              </a:ext>
            </a:extLst>
          </p:cNvPr>
          <p:cNvPicPr>
            <a:picLocks noChangeAspect="1"/>
          </p:cNvPicPr>
          <p:nvPr/>
        </p:nvPicPr>
        <p:blipFill>
          <a:blip r:embed="rId3"/>
          <a:stretch>
            <a:fillRect/>
          </a:stretch>
        </p:blipFill>
        <p:spPr>
          <a:xfrm>
            <a:off x="838200" y="1632283"/>
            <a:ext cx="10525277" cy="4167187"/>
          </a:xfrm>
          <a:prstGeom prst="rect">
            <a:avLst/>
          </a:prstGeom>
        </p:spPr>
      </p:pic>
      <p:sp>
        <p:nvSpPr>
          <p:cNvPr id="21" name="Slide Number Placeholder 5">
            <a:extLst>
              <a:ext uri="{FF2B5EF4-FFF2-40B4-BE49-F238E27FC236}">
                <a16:creationId xmlns:a16="http://schemas.microsoft.com/office/drawing/2014/main" id="{464FE79C-A893-9927-4318-C427D1DD037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73736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8FAB92F-07B7-2C31-5F10-98560407DF73}"/>
              </a:ext>
            </a:extLst>
          </p:cNvPr>
          <p:cNvSpPr>
            <a:spLocks noGrp="1"/>
          </p:cNvSpPr>
          <p:nvPr>
            <p:ph type="title"/>
          </p:nvPr>
        </p:nvSpPr>
        <p:spPr/>
        <p:txBody>
          <a:bodyPr/>
          <a:lstStyle/>
          <a:p>
            <a:r>
              <a:rPr lang="en-US" dirty="0"/>
              <a:t>MA Skills</a:t>
            </a:r>
          </a:p>
        </p:txBody>
      </p:sp>
      <p:sp>
        <p:nvSpPr>
          <p:cNvPr id="9" name="Freeform 9" descr="InReach logo"/>
          <p:cNvSpPr/>
          <p:nvPr/>
        </p:nvSpPr>
        <p:spPr>
          <a:xfrm>
            <a:off x="10344006" y="771448"/>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Content Placeholder 15">
            <a:extLst>
              <a:ext uri="{FF2B5EF4-FFF2-40B4-BE49-F238E27FC236}">
                <a16:creationId xmlns:a16="http://schemas.microsoft.com/office/drawing/2014/main" id="{C4781743-E319-0FA7-F804-C40CA38CB6FC}"/>
              </a:ext>
            </a:extLst>
          </p:cNvPr>
          <p:cNvSpPr>
            <a:spLocks noGrp="1"/>
          </p:cNvSpPr>
          <p:nvPr>
            <p:ph sz="half" idx="1"/>
          </p:nvPr>
        </p:nvSpPr>
        <p:spPr>
          <a:xfrm>
            <a:off x="838201" y="1728903"/>
            <a:ext cx="10515599" cy="536575"/>
          </a:xfrm>
        </p:spPr>
        <p:txBody>
          <a:bodyPr>
            <a:normAutofit/>
          </a:bodyPr>
          <a:lstStyle/>
          <a:p>
            <a:pPr marL="0" indent="0" algn="ctr">
              <a:buNone/>
            </a:pPr>
            <a:r>
              <a:rPr lang="en-US" sz="2400" dirty="0">
                <a:solidFill>
                  <a:schemeClr val="tx1"/>
                </a:solidFill>
              </a:rPr>
              <a:t>Overview of required skills for this program:</a:t>
            </a:r>
          </a:p>
        </p:txBody>
      </p:sp>
      <p:sp>
        <p:nvSpPr>
          <p:cNvPr id="18" name="Text Placeholder 17">
            <a:extLst>
              <a:ext uri="{FF2B5EF4-FFF2-40B4-BE49-F238E27FC236}">
                <a16:creationId xmlns:a16="http://schemas.microsoft.com/office/drawing/2014/main" id="{B6A0F372-770A-AB4E-B4C6-2FA4B910609A}"/>
              </a:ext>
            </a:extLst>
          </p:cNvPr>
          <p:cNvSpPr>
            <a:spLocks noGrp="1"/>
          </p:cNvSpPr>
          <p:nvPr>
            <p:ph sz="half" idx="13"/>
          </p:nvPr>
        </p:nvSpPr>
        <p:spPr>
          <a:xfrm>
            <a:off x="711857" y="2303693"/>
            <a:ext cx="5181600" cy="3540060"/>
          </a:xfrm>
        </p:spPr>
        <p:txBody>
          <a:bodyPr>
            <a:normAutofit fontScale="62500" lnSpcReduction="20000"/>
          </a:bodyPr>
          <a:lstStyle/>
          <a:p>
            <a:pPr>
              <a:lnSpc>
                <a:spcPct val="120000"/>
              </a:lnSpc>
            </a:pPr>
            <a:r>
              <a:rPr lang="en-US" sz="2900" dirty="0">
                <a:solidFill>
                  <a:schemeClr val="tx1"/>
                </a:solidFill>
              </a:rPr>
              <a:t>Medical Asepsis</a:t>
            </a:r>
          </a:p>
          <a:p>
            <a:pPr>
              <a:lnSpc>
                <a:spcPct val="120000"/>
              </a:lnSpc>
            </a:pPr>
            <a:r>
              <a:rPr lang="en-US" sz="2900" dirty="0">
                <a:solidFill>
                  <a:schemeClr val="tx1"/>
                </a:solidFill>
              </a:rPr>
              <a:t>Vital Signs</a:t>
            </a:r>
          </a:p>
          <a:p>
            <a:pPr>
              <a:lnSpc>
                <a:spcPct val="120000"/>
              </a:lnSpc>
            </a:pPr>
            <a:r>
              <a:rPr lang="en-US" sz="2900" dirty="0">
                <a:solidFill>
                  <a:schemeClr val="tx1"/>
                </a:solidFill>
              </a:rPr>
              <a:t>Physical Exam</a:t>
            </a:r>
          </a:p>
          <a:p>
            <a:pPr>
              <a:lnSpc>
                <a:spcPct val="120000"/>
              </a:lnSpc>
            </a:pPr>
            <a:r>
              <a:rPr lang="en-US" sz="2900" dirty="0">
                <a:solidFill>
                  <a:schemeClr val="tx1"/>
                </a:solidFill>
              </a:rPr>
              <a:t>Eye &amp; Ear Assessment &amp; Procedures</a:t>
            </a:r>
          </a:p>
          <a:p>
            <a:pPr>
              <a:lnSpc>
                <a:spcPct val="120000"/>
              </a:lnSpc>
            </a:pPr>
            <a:r>
              <a:rPr lang="en-US" sz="2900" dirty="0">
                <a:solidFill>
                  <a:schemeClr val="tx1"/>
                </a:solidFill>
              </a:rPr>
              <a:t>Gynecological Exam &amp; Prenatal Care</a:t>
            </a:r>
          </a:p>
          <a:p>
            <a:pPr>
              <a:lnSpc>
                <a:spcPct val="120000"/>
              </a:lnSpc>
            </a:pPr>
            <a:r>
              <a:rPr lang="en-US" sz="2900" dirty="0">
                <a:solidFill>
                  <a:schemeClr val="tx1"/>
                </a:solidFill>
              </a:rPr>
              <a:t>Colon Procedures</a:t>
            </a:r>
          </a:p>
          <a:p>
            <a:pPr>
              <a:lnSpc>
                <a:spcPct val="120000"/>
              </a:lnSpc>
            </a:pPr>
            <a:r>
              <a:rPr lang="en-US" sz="2900" dirty="0">
                <a:solidFill>
                  <a:schemeClr val="tx1"/>
                </a:solidFill>
              </a:rPr>
              <a:t>Pediatric Exam</a:t>
            </a:r>
          </a:p>
          <a:p>
            <a:pPr>
              <a:lnSpc>
                <a:spcPct val="120000"/>
              </a:lnSpc>
            </a:pPr>
            <a:r>
              <a:rPr lang="en-US" sz="2900" dirty="0">
                <a:solidFill>
                  <a:schemeClr val="tx1"/>
                </a:solidFill>
              </a:rPr>
              <a:t>Physical Agents used to Promote Tissue Healing</a:t>
            </a:r>
          </a:p>
          <a:p>
            <a:pPr marL="0" indent="0">
              <a:buNone/>
            </a:pPr>
            <a:endParaRPr lang="en-US" dirty="0"/>
          </a:p>
        </p:txBody>
      </p:sp>
      <p:cxnSp>
        <p:nvCxnSpPr>
          <p:cNvPr id="21" name="Straight Connector 20">
            <a:extLst>
              <a:ext uri="{FF2B5EF4-FFF2-40B4-BE49-F238E27FC236}">
                <a16:creationId xmlns:a16="http://schemas.microsoft.com/office/drawing/2014/main" id="{69C3D5E4-F6EC-7041-9110-17362BADBF7C}"/>
              </a:ext>
              <a:ext uri="{C183D7F6-B498-43B3-948B-1728B52AA6E4}">
                <adec:decorative xmlns:adec="http://schemas.microsoft.com/office/drawing/2017/decorative" val="1"/>
              </a:ext>
            </a:extLst>
          </p:cNvPr>
          <p:cNvCxnSpPr>
            <a:cxnSpLocks/>
          </p:cNvCxnSpPr>
          <p:nvPr/>
        </p:nvCxnSpPr>
        <p:spPr>
          <a:xfrm>
            <a:off x="5991221" y="2362200"/>
            <a:ext cx="0" cy="2924175"/>
          </a:xfrm>
          <a:prstGeom prst="line">
            <a:avLst/>
          </a:prstGeom>
          <a:ln w="28575">
            <a:solidFill>
              <a:srgbClr val="00015E"/>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BF8FCBD6-370D-DF24-5EBE-91C441B69155}"/>
              </a:ext>
            </a:extLst>
          </p:cNvPr>
          <p:cNvSpPr>
            <a:spLocks noGrp="1"/>
          </p:cNvSpPr>
          <p:nvPr>
            <p:ph sz="half" idx="2"/>
          </p:nvPr>
        </p:nvSpPr>
        <p:spPr>
          <a:xfrm>
            <a:off x="6396317" y="2362200"/>
            <a:ext cx="5181600" cy="3338046"/>
          </a:xfrm>
        </p:spPr>
        <p:txBody>
          <a:bodyPr>
            <a:normAutofit/>
          </a:bodyPr>
          <a:lstStyle/>
          <a:p>
            <a:pPr>
              <a:lnSpc>
                <a:spcPct val="100000"/>
              </a:lnSpc>
            </a:pPr>
            <a:r>
              <a:rPr lang="en-US" sz="1800" dirty="0">
                <a:solidFill>
                  <a:schemeClr val="tx1"/>
                </a:solidFill>
              </a:rPr>
              <a:t>Minor Office Procedures</a:t>
            </a:r>
          </a:p>
          <a:p>
            <a:pPr>
              <a:lnSpc>
                <a:spcPct val="100000"/>
              </a:lnSpc>
            </a:pPr>
            <a:r>
              <a:rPr lang="en-US" sz="1800" dirty="0">
                <a:solidFill>
                  <a:schemeClr val="tx1"/>
                </a:solidFill>
              </a:rPr>
              <a:t>Sterilization &amp; Disinfection</a:t>
            </a:r>
          </a:p>
          <a:p>
            <a:pPr>
              <a:lnSpc>
                <a:spcPct val="100000"/>
              </a:lnSpc>
            </a:pPr>
            <a:r>
              <a:rPr lang="en-US" sz="1800" dirty="0">
                <a:solidFill>
                  <a:schemeClr val="tx1"/>
                </a:solidFill>
              </a:rPr>
              <a:t>Administration of Medications</a:t>
            </a:r>
          </a:p>
          <a:p>
            <a:pPr>
              <a:lnSpc>
                <a:spcPct val="100000"/>
              </a:lnSpc>
            </a:pPr>
            <a:r>
              <a:rPr lang="en-US" sz="1800" dirty="0">
                <a:solidFill>
                  <a:schemeClr val="tx1"/>
                </a:solidFill>
              </a:rPr>
              <a:t>Cardiopulmonary Procedures</a:t>
            </a:r>
          </a:p>
          <a:p>
            <a:pPr>
              <a:lnSpc>
                <a:spcPct val="100000"/>
              </a:lnSpc>
            </a:pPr>
            <a:r>
              <a:rPr lang="en-US" sz="1800" dirty="0">
                <a:solidFill>
                  <a:schemeClr val="tx1"/>
                </a:solidFill>
              </a:rPr>
              <a:t>Medical Microbiology</a:t>
            </a:r>
          </a:p>
          <a:p>
            <a:pPr>
              <a:lnSpc>
                <a:spcPct val="100000"/>
              </a:lnSpc>
            </a:pPr>
            <a:r>
              <a:rPr lang="en-US" sz="1800" dirty="0">
                <a:solidFill>
                  <a:schemeClr val="tx1"/>
                </a:solidFill>
              </a:rPr>
              <a:t>Urinalysis</a:t>
            </a:r>
          </a:p>
          <a:p>
            <a:pPr>
              <a:lnSpc>
                <a:spcPct val="100000"/>
              </a:lnSpc>
            </a:pPr>
            <a:r>
              <a:rPr lang="en-US" sz="1800" dirty="0">
                <a:solidFill>
                  <a:schemeClr val="tx1"/>
                </a:solidFill>
              </a:rPr>
              <a:t>Phlebotomy</a:t>
            </a:r>
          </a:p>
          <a:p>
            <a:pPr>
              <a:lnSpc>
                <a:spcPct val="100000"/>
              </a:lnSpc>
            </a:pPr>
            <a:r>
              <a:rPr lang="en-US" sz="1800" dirty="0">
                <a:solidFill>
                  <a:schemeClr val="tx1"/>
                </a:solidFill>
              </a:rPr>
              <a:t>Blood Chemistry &amp; Immunology</a:t>
            </a:r>
          </a:p>
        </p:txBody>
      </p:sp>
      <p:sp>
        <p:nvSpPr>
          <p:cNvPr id="19" name="Slide Number Placeholder 5">
            <a:extLst>
              <a:ext uri="{FF2B5EF4-FFF2-40B4-BE49-F238E27FC236}">
                <a16:creationId xmlns:a16="http://schemas.microsoft.com/office/drawing/2014/main" id="{4E05FEC3-FACF-4819-1157-7BF882E2032B}"/>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51340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C3A86"/>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859A1B08-27E4-5E44-A6BD-8EE595222E7B}"/>
              </a:ext>
            </a:extLst>
          </p:cNvPr>
          <p:cNvSpPr>
            <a:spLocks noGrp="1"/>
          </p:cNvSpPr>
          <p:nvPr>
            <p:ph type="title"/>
          </p:nvPr>
        </p:nvSpPr>
        <p:spPr>
          <a:xfrm>
            <a:off x="708326" y="588591"/>
            <a:ext cx="10515600" cy="871318"/>
          </a:xfrm>
        </p:spPr>
        <p:txBody>
          <a:bodyPr/>
          <a:lstStyle/>
          <a:p>
            <a:r>
              <a:rPr lang="en-US" dirty="0"/>
              <a:t>Employer Requirements</a:t>
            </a:r>
          </a:p>
        </p:txBody>
      </p:sp>
      <p:sp>
        <p:nvSpPr>
          <p:cNvPr id="12" name="Freeform 12" descr="InReach logo"/>
          <p:cNvSpPr/>
          <p:nvPr/>
        </p:nvSpPr>
        <p:spPr>
          <a:xfrm>
            <a:off x="10312008" y="755257"/>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6812040" y="1636890"/>
            <a:ext cx="2989641" cy="298963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187" r="-251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4" name="Group 4">
            <a:extLst>
              <a:ext uri="{C183D7F6-B498-43B3-948B-1728B52AA6E4}">
                <adec:decorative xmlns:adec="http://schemas.microsoft.com/office/drawing/2017/decorative" val="1"/>
              </a:ext>
            </a:extLst>
          </p:cNvPr>
          <p:cNvGrpSpPr/>
          <p:nvPr/>
        </p:nvGrpSpPr>
        <p:grpSpPr>
          <a:xfrm>
            <a:off x="8515350" y="3012035"/>
            <a:ext cx="3277590" cy="325737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954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6">
            <a:extLst>
              <a:ext uri="{C183D7F6-B498-43B3-948B-1728B52AA6E4}">
                <adec:decorative xmlns:adec="http://schemas.microsoft.com/office/drawing/2017/decorative" val="1"/>
              </a:ext>
            </a:extLst>
          </p:cNvPr>
          <p:cNvGrpSpPr>
            <a:grpSpLocks noChangeAspect="1"/>
          </p:cNvGrpSpPr>
          <p:nvPr/>
        </p:nvGrpSpPr>
        <p:grpSpPr>
          <a:xfrm>
            <a:off x="8668206" y="3144680"/>
            <a:ext cx="2990551" cy="299053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487" r="-244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1" name="Content Placeholder 20">
            <a:extLst>
              <a:ext uri="{FF2B5EF4-FFF2-40B4-BE49-F238E27FC236}">
                <a16:creationId xmlns:a16="http://schemas.microsoft.com/office/drawing/2014/main" id="{AF3020E0-C205-DA9F-9276-3C97C34C06A8}"/>
              </a:ext>
            </a:extLst>
          </p:cNvPr>
          <p:cNvSpPr>
            <a:spLocks noGrp="1"/>
          </p:cNvSpPr>
          <p:nvPr>
            <p:ph sz="half" idx="1"/>
          </p:nvPr>
        </p:nvSpPr>
        <p:spPr>
          <a:xfrm>
            <a:off x="899992" y="1792811"/>
            <a:ext cx="5181600" cy="4051300"/>
          </a:xfrm>
        </p:spPr>
        <p:txBody>
          <a:bodyPr>
            <a:normAutofit lnSpcReduction="10000"/>
          </a:bodyPr>
          <a:lstStyle/>
          <a:p>
            <a:r>
              <a:rPr lang="en-US" dirty="0">
                <a:solidFill>
                  <a:schemeClr val="tx1"/>
                </a:solidFill>
              </a:rPr>
              <a:t>Recruit &amp; select apprentices</a:t>
            </a:r>
          </a:p>
          <a:p>
            <a:r>
              <a:rPr lang="en-US" dirty="0">
                <a:solidFill>
                  <a:schemeClr val="tx1"/>
                </a:solidFill>
              </a:rPr>
              <a:t>Apprentice wages: $20/hr. avg</a:t>
            </a:r>
          </a:p>
          <a:p>
            <a:r>
              <a:rPr lang="en-US" dirty="0">
                <a:solidFill>
                  <a:schemeClr val="tx1"/>
                </a:solidFill>
              </a:rPr>
              <a:t>1:1 Coach</a:t>
            </a:r>
          </a:p>
          <a:p>
            <a:r>
              <a:rPr lang="en-US" dirty="0">
                <a:solidFill>
                  <a:schemeClr val="tx1"/>
                </a:solidFill>
              </a:rPr>
              <a:t>Tuition: $4850</a:t>
            </a:r>
          </a:p>
          <a:p>
            <a:r>
              <a:rPr lang="en-US" dirty="0">
                <a:solidFill>
                  <a:schemeClr val="tx1"/>
                </a:solidFill>
              </a:rPr>
              <a:t>Skill practice</a:t>
            </a:r>
          </a:p>
          <a:p>
            <a:r>
              <a:rPr lang="en-US" dirty="0">
                <a:solidFill>
                  <a:schemeClr val="tx1"/>
                </a:solidFill>
              </a:rPr>
              <a:t>General support</a:t>
            </a:r>
          </a:p>
          <a:p>
            <a:r>
              <a:rPr lang="en-US" dirty="0">
                <a:solidFill>
                  <a:schemeClr val="tx1"/>
                </a:solidFill>
              </a:rPr>
              <a:t>Contact person</a:t>
            </a:r>
          </a:p>
          <a:p>
            <a:endParaRPr lang="en-US" dirty="0"/>
          </a:p>
        </p:txBody>
      </p:sp>
      <p:sp>
        <p:nvSpPr>
          <p:cNvPr id="23" name="Slide Number Placeholder 5">
            <a:extLst>
              <a:ext uri="{FF2B5EF4-FFF2-40B4-BE49-F238E27FC236}">
                <a16:creationId xmlns:a16="http://schemas.microsoft.com/office/drawing/2014/main" id="{AE1A2546-FF66-A552-811E-56B480A6884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94882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E4CAE3E-E107-C531-864D-FD3E6BE4363B}"/>
              </a:ext>
            </a:extLst>
          </p:cNvPr>
          <p:cNvSpPr>
            <a:spLocks noGrp="1"/>
          </p:cNvSpPr>
          <p:nvPr>
            <p:ph type="title"/>
          </p:nvPr>
        </p:nvSpPr>
        <p:spPr/>
        <p:txBody>
          <a:bodyPr/>
          <a:lstStyle/>
          <a:p>
            <a:r>
              <a:rPr lang="en-US" dirty="0"/>
              <a:t>Benefits </a:t>
            </a:r>
            <a:r>
              <a:rPr lang="en-US" dirty="0">
                <a:solidFill>
                  <a:srgbClr val="00015E"/>
                </a:solidFill>
              </a:rPr>
              <a:t>5</a:t>
            </a:r>
          </a:p>
        </p:txBody>
      </p:sp>
      <p:grpSp>
        <p:nvGrpSpPr>
          <p:cNvPr id="6" name="Group 6" descr="Medical Apprentice"/>
          <p:cNvGrpSpPr>
            <a:grpSpLocks noChangeAspect="1"/>
          </p:cNvGrpSpPr>
          <p:nvPr/>
        </p:nvGrpSpPr>
        <p:grpSpPr>
          <a:xfrm>
            <a:off x="681779" y="1835579"/>
            <a:ext cx="2880857" cy="3871434"/>
            <a:chOff x="0" y="0"/>
            <a:chExt cx="3663950" cy="4923790"/>
          </a:xfrm>
        </p:grpSpPr>
        <p:sp>
          <p:nvSpPr>
            <p:cNvPr id="7" name="Freeform 7"/>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51280" r="-5128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6954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1" name="Group 21">
            <a:extLst>
              <a:ext uri="{C183D7F6-B498-43B3-948B-1728B52AA6E4}">
                <adec:decorative xmlns:adec="http://schemas.microsoft.com/office/drawing/2017/decorative" val="1"/>
              </a:ext>
            </a:extLst>
          </p:cNvPr>
          <p:cNvGrpSpPr/>
          <p:nvPr/>
        </p:nvGrpSpPr>
        <p:grpSpPr>
          <a:xfrm>
            <a:off x="4814769" y="1739137"/>
            <a:ext cx="2057400" cy="643562"/>
            <a:chOff x="0" y="-38100"/>
            <a:chExt cx="812800" cy="254246"/>
          </a:xfrm>
        </p:grpSpPr>
        <p:sp>
          <p:nvSpPr>
            <p:cNvPr id="22" name="Freeform 22"/>
            <p:cNvSpPr/>
            <p:nvPr/>
          </p:nvSpPr>
          <p:spPr>
            <a:xfrm>
              <a:off x="0" y="0"/>
              <a:ext cx="812800" cy="216146"/>
            </a:xfrm>
            <a:custGeom>
              <a:avLst/>
              <a:gdLst/>
              <a:ahLst/>
              <a:cxnLst/>
              <a:rect l="l" t="t" r="r" b="b"/>
              <a:pathLst>
                <a:path w="812800" h="216146">
                  <a:moveTo>
                    <a:pt x="60207" y="0"/>
                  </a:moveTo>
                  <a:lnTo>
                    <a:pt x="752593" y="0"/>
                  </a:lnTo>
                  <a:cubicBezTo>
                    <a:pt x="768561" y="0"/>
                    <a:pt x="783875" y="6343"/>
                    <a:pt x="795166" y="17634"/>
                  </a:cubicBezTo>
                  <a:cubicBezTo>
                    <a:pt x="806457" y="28925"/>
                    <a:pt x="812800" y="44239"/>
                    <a:pt x="812800" y="60207"/>
                  </a:cubicBezTo>
                  <a:lnTo>
                    <a:pt x="812800" y="155939"/>
                  </a:lnTo>
                  <a:cubicBezTo>
                    <a:pt x="812800" y="189191"/>
                    <a:pt x="785844" y="216146"/>
                    <a:pt x="752593" y="216146"/>
                  </a:cubicBezTo>
                  <a:lnTo>
                    <a:pt x="60207" y="216146"/>
                  </a:lnTo>
                  <a:cubicBezTo>
                    <a:pt x="44239" y="216146"/>
                    <a:pt x="28925" y="209803"/>
                    <a:pt x="17634" y="198512"/>
                  </a:cubicBezTo>
                  <a:cubicBezTo>
                    <a:pt x="6343" y="187221"/>
                    <a:pt x="0" y="171907"/>
                    <a:pt x="0" y="155939"/>
                  </a:cubicBezTo>
                  <a:lnTo>
                    <a:pt x="0" y="60207"/>
                  </a:lnTo>
                  <a:cubicBezTo>
                    <a:pt x="0" y="44239"/>
                    <a:pt x="6343" y="28925"/>
                    <a:pt x="17634" y="17634"/>
                  </a:cubicBezTo>
                  <a:cubicBezTo>
                    <a:pt x="28925" y="6343"/>
                    <a:pt x="44239" y="0"/>
                    <a:pt x="60207" y="0"/>
                  </a:cubicBezTo>
                  <a:close/>
                </a:path>
              </a:pathLst>
            </a:custGeom>
            <a:solidFill>
              <a:srgbClr val="7030A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3" name="TextBox 23"/>
            <p:cNvSpPr txBox="1"/>
            <p:nvPr/>
          </p:nvSpPr>
          <p:spPr>
            <a:xfrm>
              <a:off x="0" y="-38100"/>
              <a:ext cx="812800" cy="25424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sp>
        <p:nvSpPr>
          <p:cNvPr id="2" name="Content Placeholder 1">
            <a:extLst>
              <a:ext uri="{FF2B5EF4-FFF2-40B4-BE49-F238E27FC236}">
                <a16:creationId xmlns:a16="http://schemas.microsoft.com/office/drawing/2014/main" id="{92EB30CB-457F-32D2-5FF2-BD735AEACD0A}"/>
              </a:ext>
            </a:extLst>
          </p:cNvPr>
          <p:cNvSpPr>
            <a:spLocks noGrp="1"/>
          </p:cNvSpPr>
          <p:nvPr>
            <p:ph sz="half" idx="1"/>
          </p:nvPr>
        </p:nvSpPr>
        <p:spPr>
          <a:xfrm>
            <a:off x="4523487" y="1883563"/>
            <a:ext cx="2762654" cy="434872"/>
          </a:xfrm>
        </p:spPr>
        <p:txBody>
          <a:bodyPr/>
          <a:lstStyle/>
          <a:p>
            <a:pPr marL="0" lvl="0" indent="0" algn="ctr">
              <a:lnSpc>
                <a:spcPts val="2567"/>
              </a:lnSpc>
              <a:spcBef>
                <a:spcPts val="0"/>
              </a:spcBef>
              <a:buNone/>
            </a:pPr>
            <a:r>
              <a:rPr lang="en-US" sz="1833" dirty="0">
                <a:solidFill>
                  <a:srgbClr val="FFFFFF"/>
                </a:solidFill>
                <a:latin typeface="Montserrat Semi-Bold"/>
              </a:rPr>
              <a:t>EMPLOYER:</a:t>
            </a:r>
          </a:p>
        </p:txBody>
      </p:sp>
      <p:grpSp>
        <p:nvGrpSpPr>
          <p:cNvPr id="12" name="Group 12">
            <a:extLst>
              <a:ext uri="{C183D7F6-B498-43B3-948B-1728B52AA6E4}">
                <adec:decorative xmlns:adec="http://schemas.microsoft.com/office/drawing/2017/decorative" val="1"/>
              </a:ext>
            </a:extLst>
          </p:cNvPr>
          <p:cNvGrpSpPr/>
          <p:nvPr/>
        </p:nvGrpSpPr>
        <p:grpSpPr>
          <a:xfrm>
            <a:off x="4061718" y="2799230"/>
            <a:ext cx="3503078" cy="2907785"/>
            <a:chOff x="0" y="0"/>
            <a:chExt cx="1383932" cy="1148755"/>
          </a:xfrm>
          <a:solidFill>
            <a:srgbClr val="7030A0"/>
          </a:solidFill>
        </p:grpSpPr>
        <p:sp>
          <p:nvSpPr>
            <p:cNvPr id="13" name="Freeform 13"/>
            <p:cNvSpPr/>
            <p:nvPr/>
          </p:nvSpPr>
          <p:spPr>
            <a:xfrm>
              <a:off x="0" y="0"/>
              <a:ext cx="1383932" cy="1148754"/>
            </a:xfrm>
            <a:custGeom>
              <a:avLst/>
              <a:gdLst/>
              <a:ahLst/>
              <a:cxnLst/>
              <a:rect l="l" t="t" r="r" b="b"/>
              <a:pathLst>
                <a:path w="1383932" h="1148754">
                  <a:moveTo>
                    <a:pt x="35361" y="0"/>
                  </a:moveTo>
                  <a:lnTo>
                    <a:pt x="1348572" y="0"/>
                  </a:lnTo>
                  <a:cubicBezTo>
                    <a:pt x="1357950" y="0"/>
                    <a:pt x="1366944" y="3725"/>
                    <a:pt x="1373575" y="10357"/>
                  </a:cubicBezTo>
                  <a:cubicBezTo>
                    <a:pt x="1380207" y="16988"/>
                    <a:pt x="1383932" y="25982"/>
                    <a:pt x="1383932" y="35361"/>
                  </a:cubicBezTo>
                  <a:lnTo>
                    <a:pt x="1383932" y="1113394"/>
                  </a:lnTo>
                  <a:cubicBezTo>
                    <a:pt x="1383932" y="1132923"/>
                    <a:pt x="1368101" y="1148754"/>
                    <a:pt x="1348572" y="1148754"/>
                  </a:cubicBezTo>
                  <a:lnTo>
                    <a:pt x="35361" y="1148754"/>
                  </a:lnTo>
                  <a:cubicBezTo>
                    <a:pt x="25982" y="1148754"/>
                    <a:pt x="16988" y="1145029"/>
                    <a:pt x="10357" y="1138398"/>
                  </a:cubicBezTo>
                  <a:cubicBezTo>
                    <a:pt x="3725" y="1131766"/>
                    <a:pt x="0" y="1122772"/>
                    <a:pt x="0" y="1113394"/>
                  </a:cubicBezTo>
                  <a:lnTo>
                    <a:pt x="0" y="35361"/>
                  </a:lnTo>
                  <a:cubicBezTo>
                    <a:pt x="0" y="25982"/>
                    <a:pt x="3725" y="16988"/>
                    <a:pt x="10357" y="10357"/>
                  </a:cubicBezTo>
                  <a:cubicBezTo>
                    <a:pt x="16988" y="3725"/>
                    <a:pt x="25982" y="0"/>
                    <a:pt x="35361" y="0"/>
                  </a:cubicBezTo>
                  <a:close/>
                </a:path>
              </a:pathLst>
            </a:custGeom>
            <a:gr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0" y="-38100"/>
              <a:ext cx="1383932" cy="1186855"/>
            </a:xfrm>
            <a:prstGeom prst="rect">
              <a:avLst/>
            </a:prstGeom>
            <a:grpFill/>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sp>
        <p:nvSpPr>
          <p:cNvPr id="4" name="Content Placeholder 3">
            <a:extLst>
              <a:ext uri="{FF2B5EF4-FFF2-40B4-BE49-F238E27FC236}">
                <a16:creationId xmlns:a16="http://schemas.microsoft.com/office/drawing/2014/main" id="{1111434B-D83B-FFE5-308B-2C87944FD698}"/>
              </a:ext>
            </a:extLst>
          </p:cNvPr>
          <p:cNvSpPr>
            <a:spLocks noGrp="1"/>
          </p:cNvSpPr>
          <p:nvPr>
            <p:ph sz="half" idx="13"/>
          </p:nvPr>
        </p:nvSpPr>
        <p:spPr>
          <a:xfrm>
            <a:off x="4166087" y="2906710"/>
            <a:ext cx="3067244" cy="2692821"/>
          </a:xfrm>
        </p:spPr>
        <p:txBody>
          <a:bodyPr>
            <a:normAutofit/>
          </a:bodyPr>
          <a:lstStyle/>
          <a:p>
            <a:pPr marL="338261" lvl="1" indent="-169130">
              <a:lnSpc>
                <a:spcPts val="3384"/>
              </a:lnSpc>
              <a:spcBef>
                <a:spcPts val="0"/>
              </a:spcBef>
              <a:buFont typeface="Arial"/>
              <a:buChar char="•"/>
            </a:pPr>
            <a:r>
              <a:rPr lang="en-US" sz="1567" dirty="0">
                <a:solidFill>
                  <a:srgbClr val="FFFFFF"/>
                </a:solidFill>
                <a:latin typeface="Montserrat Semi-Bold"/>
              </a:rPr>
              <a:t>Grow your own</a:t>
            </a:r>
          </a:p>
          <a:p>
            <a:pPr marL="338261" lvl="1" indent="-169130">
              <a:lnSpc>
                <a:spcPts val="3384"/>
              </a:lnSpc>
              <a:spcBef>
                <a:spcPts val="0"/>
              </a:spcBef>
              <a:buFont typeface="Arial"/>
              <a:buChar char="•"/>
            </a:pPr>
            <a:r>
              <a:rPr lang="en-US" sz="1567" dirty="0">
                <a:solidFill>
                  <a:srgbClr val="FFFFFF"/>
                </a:solidFill>
                <a:latin typeface="Montserrat Semi-Bold"/>
              </a:rPr>
              <a:t>Increased diversity &amp; retention</a:t>
            </a:r>
          </a:p>
          <a:p>
            <a:pPr marL="338261" lvl="1" indent="-169130">
              <a:lnSpc>
                <a:spcPts val="3384"/>
              </a:lnSpc>
              <a:spcBef>
                <a:spcPts val="0"/>
              </a:spcBef>
              <a:buFont typeface="Arial"/>
              <a:buChar char="•"/>
            </a:pPr>
            <a:r>
              <a:rPr lang="en-US" sz="1567" dirty="0">
                <a:solidFill>
                  <a:srgbClr val="FFFFFF"/>
                </a:solidFill>
                <a:latin typeface="Montserrat Semi-Bold"/>
              </a:rPr>
              <a:t>Clinic flow &amp; re-training </a:t>
            </a:r>
          </a:p>
          <a:p>
            <a:pPr marL="338261" lvl="1" indent="-169130">
              <a:lnSpc>
                <a:spcPts val="3384"/>
              </a:lnSpc>
              <a:spcBef>
                <a:spcPts val="0"/>
              </a:spcBef>
              <a:buFont typeface="Arial"/>
              <a:buChar char="•"/>
            </a:pPr>
            <a:r>
              <a:rPr lang="en-US" sz="1567" dirty="0">
                <a:solidFill>
                  <a:srgbClr val="FFFFFF"/>
                </a:solidFill>
                <a:latin typeface="Montserrat Semi-Bold"/>
              </a:rPr>
              <a:t>MA-C Cost </a:t>
            </a:r>
          </a:p>
          <a:p>
            <a:pPr marL="338261" lvl="1" indent="-169130">
              <a:lnSpc>
                <a:spcPts val="3384"/>
              </a:lnSpc>
              <a:spcBef>
                <a:spcPts val="0"/>
              </a:spcBef>
              <a:buFont typeface="Arial"/>
              <a:buChar char="•"/>
            </a:pPr>
            <a:r>
              <a:rPr lang="en-US" sz="1567" dirty="0">
                <a:solidFill>
                  <a:srgbClr val="FFFFFF"/>
                </a:solidFill>
                <a:latin typeface="Montserrat Semi-Bold"/>
              </a:rPr>
              <a:t>10 Week trial period</a:t>
            </a:r>
            <a:endParaRPr lang="en-US" dirty="0"/>
          </a:p>
        </p:txBody>
      </p:sp>
      <p:sp>
        <p:nvSpPr>
          <p:cNvPr id="5" name="Freeform 5">
            <a:extLst>
              <a:ext uri="{C183D7F6-B498-43B3-948B-1728B52AA6E4}">
                <adec:decorative xmlns:adec="http://schemas.microsoft.com/office/drawing/2017/decorative" val="1"/>
              </a:ext>
            </a:extLst>
          </p:cNvPr>
          <p:cNvSpPr/>
          <p:nvPr/>
        </p:nvSpPr>
        <p:spPr>
          <a:xfrm>
            <a:off x="10313782" y="817520"/>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21">
            <a:extLst>
              <a:ext uri="{FF2B5EF4-FFF2-40B4-BE49-F238E27FC236}">
                <a16:creationId xmlns:a16="http://schemas.microsoft.com/office/drawing/2014/main" id="{FFD25542-C342-A8E9-D9B5-9D280F787FCA}"/>
              </a:ext>
              <a:ext uri="{C183D7F6-B498-43B3-948B-1728B52AA6E4}">
                <adec:decorative xmlns:adec="http://schemas.microsoft.com/office/drawing/2017/decorative" val="1"/>
              </a:ext>
            </a:extLst>
          </p:cNvPr>
          <p:cNvGrpSpPr/>
          <p:nvPr/>
        </p:nvGrpSpPr>
        <p:grpSpPr>
          <a:xfrm>
            <a:off x="8834552" y="1763344"/>
            <a:ext cx="2057400" cy="643562"/>
            <a:chOff x="0" y="-38100"/>
            <a:chExt cx="812800" cy="254246"/>
          </a:xfrm>
        </p:grpSpPr>
        <p:sp>
          <p:nvSpPr>
            <p:cNvPr id="11" name="Freeform 22">
              <a:extLst>
                <a:ext uri="{FF2B5EF4-FFF2-40B4-BE49-F238E27FC236}">
                  <a16:creationId xmlns:a16="http://schemas.microsoft.com/office/drawing/2014/main" id="{2B3A45C4-9236-3B30-518D-98A7D9D38540}"/>
                </a:ext>
              </a:extLst>
            </p:cNvPr>
            <p:cNvSpPr/>
            <p:nvPr/>
          </p:nvSpPr>
          <p:spPr>
            <a:xfrm>
              <a:off x="0" y="0"/>
              <a:ext cx="812800" cy="216146"/>
            </a:xfrm>
            <a:custGeom>
              <a:avLst/>
              <a:gdLst/>
              <a:ahLst/>
              <a:cxnLst/>
              <a:rect l="l" t="t" r="r" b="b"/>
              <a:pathLst>
                <a:path w="812800" h="216146">
                  <a:moveTo>
                    <a:pt x="60207" y="0"/>
                  </a:moveTo>
                  <a:lnTo>
                    <a:pt x="752593" y="0"/>
                  </a:lnTo>
                  <a:cubicBezTo>
                    <a:pt x="768561" y="0"/>
                    <a:pt x="783875" y="6343"/>
                    <a:pt x="795166" y="17634"/>
                  </a:cubicBezTo>
                  <a:cubicBezTo>
                    <a:pt x="806457" y="28925"/>
                    <a:pt x="812800" y="44239"/>
                    <a:pt x="812800" y="60207"/>
                  </a:cubicBezTo>
                  <a:lnTo>
                    <a:pt x="812800" y="155939"/>
                  </a:lnTo>
                  <a:cubicBezTo>
                    <a:pt x="812800" y="189191"/>
                    <a:pt x="785844" y="216146"/>
                    <a:pt x="752593" y="216146"/>
                  </a:cubicBezTo>
                  <a:lnTo>
                    <a:pt x="60207" y="216146"/>
                  </a:lnTo>
                  <a:cubicBezTo>
                    <a:pt x="44239" y="216146"/>
                    <a:pt x="28925" y="209803"/>
                    <a:pt x="17634" y="198512"/>
                  </a:cubicBezTo>
                  <a:cubicBezTo>
                    <a:pt x="6343" y="187221"/>
                    <a:pt x="0" y="171907"/>
                    <a:pt x="0" y="155939"/>
                  </a:cubicBezTo>
                  <a:lnTo>
                    <a:pt x="0" y="60207"/>
                  </a:lnTo>
                  <a:cubicBezTo>
                    <a:pt x="0" y="44239"/>
                    <a:pt x="6343" y="28925"/>
                    <a:pt x="17634" y="17634"/>
                  </a:cubicBezTo>
                  <a:cubicBezTo>
                    <a:pt x="28925" y="6343"/>
                    <a:pt x="44239" y="0"/>
                    <a:pt x="60207" y="0"/>
                  </a:cubicBezTo>
                  <a:close/>
                </a:path>
              </a:pathLst>
            </a:custGeom>
            <a:solidFill>
              <a:srgbClr val="7030A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23">
              <a:extLst>
                <a:ext uri="{FF2B5EF4-FFF2-40B4-BE49-F238E27FC236}">
                  <a16:creationId xmlns:a16="http://schemas.microsoft.com/office/drawing/2014/main" id="{01ED35EC-4A74-B909-A355-4C6AD84CA130}"/>
                </a:ext>
              </a:extLst>
            </p:cNvPr>
            <p:cNvSpPr txBox="1"/>
            <p:nvPr/>
          </p:nvSpPr>
          <p:spPr>
            <a:xfrm>
              <a:off x="0" y="-38100"/>
              <a:ext cx="812800" cy="25424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sp>
        <p:nvSpPr>
          <p:cNvPr id="3" name="Content Placeholder 2">
            <a:extLst>
              <a:ext uri="{FF2B5EF4-FFF2-40B4-BE49-F238E27FC236}">
                <a16:creationId xmlns:a16="http://schemas.microsoft.com/office/drawing/2014/main" id="{8F1545AB-C07E-1975-05E7-5A8E3BDEABBE}"/>
              </a:ext>
            </a:extLst>
          </p:cNvPr>
          <p:cNvSpPr>
            <a:spLocks noGrp="1"/>
          </p:cNvSpPr>
          <p:nvPr>
            <p:ph sz="half" idx="2"/>
          </p:nvPr>
        </p:nvSpPr>
        <p:spPr>
          <a:xfrm>
            <a:off x="7286141" y="1897229"/>
            <a:ext cx="5181600" cy="750796"/>
          </a:xfrm>
        </p:spPr>
        <p:txBody>
          <a:bodyPr/>
          <a:lstStyle/>
          <a:p>
            <a:pPr marL="0" lvl="0" indent="0" algn="ctr">
              <a:lnSpc>
                <a:spcPts val="2567"/>
              </a:lnSpc>
              <a:spcBef>
                <a:spcPts val="0"/>
              </a:spcBef>
              <a:buNone/>
            </a:pPr>
            <a:r>
              <a:rPr lang="en-US" sz="1833" dirty="0">
                <a:solidFill>
                  <a:srgbClr val="FFFFFF"/>
                </a:solidFill>
                <a:latin typeface="Montserrat Semi-Bold"/>
              </a:rPr>
              <a:t>APPRENTICE:</a:t>
            </a:r>
          </a:p>
          <a:p>
            <a:pPr marL="0" indent="0">
              <a:buNone/>
            </a:pPr>
            <a:endParaRPr lang="en-US" dirty="0"/>
          </a:p>
        </p:txBody>
      </p:sp>
      <p:grpSp>
        <p:nvGrpSpPr>
          <p:cNvPr id="15" name="Group 15">
            <a:extLst>
              <a:ext uri="{C183D7F6-B498-43B3-948B-1728B52AA6E4}">
                <adec:decorative xmlns:adec="http://schemas.microsoft.com/office/drawing/2017/decorative" val="1"/>
              </a:ext>
            </a:extLst>
          </p:cNvPr>
          <p:cNvGrpSpPr/>
          <p:nvPr/>
        </p:nvGrpSpPr>
        <p:grpSpPr>
          <a:xfrm>
            <a:off x="8130283" y="2799230"/>
            <a:ext cx="3465939" cy="2907785"/>
            <a:chOff x="0" y="0"/>
            <a:chExt cx="1369260" cy="1148755"/>
          </a:xfrm>
          <a:solidFill>
            <a:srgbClr val="7030A0"/>
          </a:solidFill>
        </p:grpSpPr>
        <p:sp>
          <p:nvSpPr>
            <p:cNvPr id="16" name="Freeform 16"/>
            <p:cNvSpPr/>
            <p:nvPr/>
          </p:nvSpPr>
          <p:spPr>
            <a:xfrm>
              <a:off x="0" y="0"/>
              <a:ext cx="1369260" cy="1148754"/>
            </a:xfrm>
            <a:custGeom>
              <a:avLst/>
              <a:gdLst/>
              <a:ahLst/>
              <a:cxnLst/>
              <a:rect l="l" t="t" r="r" b="b"/>
              <a:pathLst>
                <a:path w="1369260" h="1148754">
                  <a:moveTo>
                    <a:pt x="35739" y="0"/>
                  </a:moveTo>
                  <a:lnTo>
                    <a:pt x="1333521" y="0"/>
                  </a:lnTo>
                  <a:cubicBezTo>
                    <a:pt x="1353259" y="0"/>
                    <a:pt x="1369260" y="16001"/>
                    <a:pt x="1369260" y="35739"/>
                  </a:cubicBezTo>
                  <a:lnTo>
                    <a:pt x="1369260" y="1113015"/>
                  </a:lnTo>
                  <a:cubicBezTo>
                    <a:pt x="1369260" y="1132753"/>
                    <a:pt x="1353259" y="1148754"/>
                    <a:pt x="1333521" y="1148754"/>
                  </a:cubicBezTo>
                  <a:lnTo>
                    <a:pt x="35739" y="1148754"/>
                  </a:lnTo>
                  <a:cubicBezTo>
                    <a:pt x="16001" y="1148754"/>
                    <a:pt x="0" y="1132753"/>
                    <a:pt x="0" y="1113015"/>
                  </a:cubicBezTo>
                  <a:lnTo>
                    <a:pt x="0" y="35739"/>
                  </a:lnTo>
                  <a:cubicBezTo>
                    <a:pt x="0" y="16001"/>
                    <a:pt x="16001" y="0"/>
                    <a:pt x="35739" y="0"/>
                  </a:cubicBezTo>
                  <a:close/>
                </a:path>
              </a:pathLst>
            </a:custGeom>
            <a:gr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0" y="-38100"/>
              <a:ext cx="1369260" cy="1186855"/>
            </a:xfrm>
            <a:prstGeom prst="rect">
              <a:avLst/>
            </a:prstGeom>
            <a:grpFill/>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99"/>
                </a:lnSpc>
              </a:pPr>
              <a:endParaRPr sz="800"/>
            </a:p>
          </p:txBody>
        </p:sp>
      </p:grpSp>
      <p:sp>
        <p:nvSpPr>
          <p:cNvPr id="9" name="Content Placeholder 8">
            <a:extLst>
              <a:ext uri="{FF2B5EF4-FFF2-40B4-BE49-F238E27FC236}">
                <a16:creationId xmlns:a16="http://schemas.microsoft.com/office/drawing/2014/main" id="{77313470-AC2A-5C97-EFE0-60B622BAE4FE}"/>
              </a:ext>
            </a:extLst>
          </p:cNvPr>
          <p:cNvSpPr>
            <a:spLocks noGrp="1"/>
          </p:cNvSpPr>
          <p:nvPr>
            <p:ph sz="half" idx="14"/>
          </p:nvPr>
        </p:nvSpPr>
        <p:spPr>
          <a:xfrm>
            <a:off x="8276703" y="2906710"/>
            <a:ext cx="3173098" cy="3004226"/>
          </a:xfrm>
        </p:spPr>
        <p:txBody>
          <a:bodyPr>
            <a:normAutofit/>
          </a:bodyPr>
          <a:lstStyle/>
          <a:p>
            <a:pPr marL="338261" lvl="1" indent="-169130">
              <a:lnSpc>
                <a:spcPts val="3384"/>
              </a:lnSpc>
              <a:spcBef>
                <a:spcPts val="0"/>
              </a:spcBef>
              <a:buFont typeface="Arial"/>
              <a:buChar char="•"/>
            </a:pPr>
            <a:r>
              <a:rPr lang="en-US" sz="1567" dirty="0">
                <a:solidFill>
                  <a:srgbClr val="FFFFFF"/>
                </a:solidFill>
                <a:latin typeface="Montserrat Semi-Bold"/>
              </a:rPr>
              <a:t>Remain local</a:t>
            </a:r>
          </a:p>
          <a:p>
            <a:pPr marL="338261" lvl="1" indent="-169130">
              <a:lnSpc>
                <a:spcPts val="3384"/>
              </a:lnSpc>
              <a:spcBef>
                <a:spcPts val="0"/>
              </a:spcBef>
              <a:buFont typeface="Arial"/>
              <a:buChar char="•"/>
            </a:pPr>
            <a:r>
              <a:rPr lang="en-US" sz="1567" dirty="0">
                <a:solidFill>
                  <a:srgbClr val="FFFFFF"/>
                </a:solidFill>
                <a:latin typeface="Montserrat Semi-Bold"/>
              </a:rPr>
              <a:t>No student debt</a:t>
            </a:r>
          </a:p>
          <a:p>
            <a:pPr marL="338261" lvl="1" indent="-169130">
              <a:lnSpc>
                <a:spcPts val="3384"/>
              </a:lnSpc>
              <a:spcBef>
                <a:spcPts val="0"/>
              </a:spcBef>
              <a:buFont typeface="Arial"/>
              <a:buChar char="•"/>
            </a:pPr>
            <a:r>
              <a:rPr lang="en-US" sz="1567" dirty="0">
                <a:solidFill>
                  <a:srgbClr val="FFFFFF"/>
                </a:solidFill>
                <a:latin typeface="Montserrat Semi-Bold"/>
              </a:rPr>
              <a:t>FTE Wages &amp; Benefits</a:t>
            </a:r>
          </a:p>
          <a:p>
            <a:pPr marL="338261" lvl="1" indent="-169130">
              <a:lnSpc>
                <a:spcPts val="3384"/>
              </a:lnSpc>
              <a:spcBef>
                <a:spcPts val="0"/>
              </a:spcBef>
              <a:buFont typeface="Arial"/>
              <a:buChar char="•"/>
            </a:pPr>
            <a:r>
              <a:rPr lang="en-US" sz="1567" dirty="0">
                <a:solidFill>
                  <a:srgbClr val="FFFFFF"/>
                </a:solidFill>
                <a:latin typeface="Montserrat Semi-Bold"/>
              </a:rPr>
              <a:t>Hands on learning</a:t>
            </a:r>
          </a:p>
          <a:p>
            <a:pPr marL="338261" lvl="1" indent="-169130">
              <a:lnSpc>
                <a:spcPts val="3384"/>
              </a:lnSpc>
              <a:spcBef>
                <a:spcPts val="0"/>
              </a:spcBef>
              <a:buFont typeface="Arial"/>
              <a:buChar char="•"/>
            </a:pPr>
            <a:r>
              <a:rPr lang="en-US" sz="1567" dirty="0">
                <a:solidFill>
                  <a:srgbClr val="FFFFFF"/>
                </a:solidFill>
                <a:latin typeface="Montserrat Semi-Bold"/>
              </a:rPr>
              <a:t>Valued care team member</a:t>
            </a:r>
          </a:p>
          <a:p>
            <a:pPr marL="0" indent="0">
              <a:buNone/>
            </a:pPr>
            <a:endParaRPr lang="en-US" dirty="0"/>
          </a:p>
        </p:txBody>
      </p:sp>
      <p:sp>
        <p:nvSpPr>
          <p:cNvPr id="42" name="Slide Number Placeholder 5">
            <a:extLst>
              <a:ext uri="{FF2B5EF4-FFF2-40B4-BE49-F238E27FC236}">
                <a16:creationId xmlns:a16="http://schemas.microsoft.com/office/drawing/2014/main" id="{7205E40B-9F84-88AA-4317-65D8FFFF495C}"/>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49306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DBFE4705-7429-BA75-9226-9701DA14F197}"/>
              </a:ext>
            </a:extLst>
          </p:cNvPr>
          <p:cNvSpPr>
            <a:spLocks noGrp="1"/>
          </p:cNvSpPr>
          <p:nvPr>
            <p:ph type="title"/>
          </p:nvPr>
        </p:nvSpPr>
        <p:spPr>
          <a:xfrm>
            <a:off x="838200" y="471487"/>
            <a:ext cx="8654555" cy="1128874"/>
          </a:xfrm>
        </p:spPr>
        <p:txBody>
          <a:bodyPr/>
          <a:lstStyle/>
          <a:p>
            <a:r>
              <a:rPr lang="en-US" dirty="0"/>
              <a:t>Cohort Cycles</a:t>
            </a:r>
          </a:p>
        </p:txBody>
      </p:sp>
      <p:sp>
        <p:nvSpPr>
          <p:cNvPr id="5" name="Freeform 5">
            <a:extLst>
              <a:ext uri="{C183D7F6-B498-43B3-948B-1728B52AA6E4}">
                <adec:decorative xmlns:adec="http://schemas.microsoft.com/office/drawing/2017/decorative" val="1"/>
              </a:ext>
            </a:extLst>
          </p:cNvPr>
          <p:cNvSpPr/>
          <p:nvPr/>
        </p:nvSpPr>
        <p:spPr>
          <a:xfrm>
            <a:off x="10264132" y="716524"/>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a:extLst>
              <a:ext uri="{C183D7F6-B498-43B3-948B-1728B52AA6E4}">
                <adec:decorative xmlns:adec="http://schemas.microsoft.com/office/drawing/2017/decorative" val="1"/>
              </a:ext>
            </a:extLst>
          </p:cNvPr>
          <p:cNvGrpSpPr/>
          <p:nvPr/>
        </p:nvGrpSpPr>
        <p:grpSpPr>
          <a:xfrm>
            <a:off x="-11547" y="1586421"/>
            <a:ext cx="4826765" cy="953735"/>
            <a:chOff x="0" y="0"/>
            <a:chExt cx="2056754" cy="406400"/>
          </a:xfrm>
          <a:solidFill>
            <a:srgbClr val="7030A0"/>
          </a:solidFill>
        </p:grpSpPr>
        <p:sp>
          <p:nvSpPr>
            <p:cNvPr id="7" name="Freeform 7"/>
            <p:cNvSpPr/>
            <p:nvPr/>
          </p:nvSpPr>
          <p:spPr>
            <a:xfrm>
              <a:off x="0" y="0"/>
              <a:ext cx="2056754" cy="406400"/>
            </a:xfrm>
            <a:custGeom>
              <a:avLst/>
              <a:gdLst/>
              <a:ahLst/>
              <a:cxnLst/>
              <a:rect l="l" t="t" r="r" b="b"/>
              <a:pathLst>
                <a:path w="2056754" h="406400">
                  <a:moveTo>
                    <a:pt x="1853554" y="0"/>
                  </a:moveTo>
                  <a:lnTo>
                    <a:pt x="0" y="0"/>
                  </a:lnTo>
                  <a:lnTo>
                    <a:pt x="0" y="406400"/>
                  </a:lnTo>
                  <a:lnTo>
                    <a:pt x="1853554" y="406400"/>
                  </a:lnTo>
                  <a:lnTo>
                    <a:pt x="2056754" y="203200"/>
                  </a:lnTo>
                  <a:lnTo>
                    <a:pt x="1853554" y="0"/>
                  </a:lnTo>
                  <a:close/>
                </a:path>
              </a:pathLst>
            </a:custGeom>
            <a:gr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0" y="-28575"/>
              <a:ext cx="1942454" cy="434975"/>
            </a:xfrm>
            <a:prstGeom prst="rect">
              <a:avLst/>
            </a:prstGeom>
            <a:grpFill/>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93"/>
                </a:lnSpc>
              </a:pPr>
              <a:endParaRPr sz="800"/>
            </a:p>
          </p:txBody>
        </p:sp>
      </p:grpSp>
      <p:sp>
        <p:nvSpPr>
          <p:cNvPr id="30" name="TextBox 30" descr="1"/>
          <p:cNvSpPr txBox="1"/>
          <p:nvPr/>
        </p:nvSpPr>
        <p:spPr>
          <a:xfrm>
            <a:off x="310743" y="1669998"/>
            <a:ext cx="1058428"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dirty="0">
                <a:solidFill>
                  <a:srgbClr val="FFFFFF"/>
                </a:solidFill>
                <a:latin typeface="Poppins Semi-Bold"/>
              </a:rPr>
              <a:t>1</a:t>
            </a:r>
          </a:p>
        </p:txBody>
      </p:sp>
      <p:sp>
        <p:nvSpPr>
          <p:cNvPr id="18" name="AutoShape 18">
            <a:extLst>
              <a:ext uri="{C183D7F6-B498-43B3-948B-1728B52AA6E4}">
                <adec:decorative xmlns:adec="http://schemas.microsoft.com/office/drawing/2017/decorative" val="1"/>
              </a:ext>
            </a:extLst>
          </p:cNvPr>
          <p:cNvSpPr/>
          <p:nvPr/>
        </p:nvSpPr>
        <p:spPr>
          <a:xfrm flipH="1">
            <a:off x="1533734" y="1784388"/>
            <a:ext cx="3159" cy="557802"/>
          </a:xfrm>
          <a:prstGeom prst="line">
            <a:avLst/>
          </a:prstGeom>
          <a:ln w="47625"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Content Placeholder 1">
            <a:extLst>
              <a:ext uri="{FF2B5EF4-FFF2-40B4-BE49-F238E27FC236}">
                <a16:creationId xmlns:a16="http://schemas.microsoft.com/office/drawing/2014/main" id="{1CD0170E-F22F-6246-097E-721E74F8848F}"/>
              </a:ext>
            </a:extLst>
          </p:cNvPr>
          <p:cNvSpPr>
            <a:spLocks noGrp="1"/>
          </p:cNvSpPr>
          <p:nvPr>
            <p:ph sz="half" idx="1"/>
          </p:nvPr>
        </p:nvSpPr>
        <p:spPr>
          <a:xfrm>
            <a:off x="1956180" y="1852910"/>
            <a:ext cx="3326678" cy="727380"/>
          </a:xfrm>
        </p:spPr>
        <p:txBody>
          <a:bodyPr/>
          <a:lstStyle/>
          <a:p>
            <a:r>
              <a:rPr lang="en-US" dirty="0">
                <a:solidFill>
                  <a:srgbClr val="FFFFFF"/>
                </a:solidFill>
                <a:latin typeface="Montserrat Bold"/>
              </a:rPr>
              <a:t>JANUARY</a:t>
            </a:r>
            <a:endParaRPr lang="en-US" dirty="0"/>
          </a:p>
        </p:txBody>
      </p:sp>
      <p:grpSp>
        <p:nvGrpSpPr>
          <p:cNvPr id="9" name="Group 9">
            <a:extLst>
              <a:ext uri="{C183D7F6-B498-43B3-948B-1728B52AA6E4}">
                <adec:decorative xmlns:adec="http://schemas.microsoft.com/office/drawing/2017/decorative" val="1"/>
              </a:ext>
            </a:extLst>
          </p:cNvPr>
          <p:cNvGrpSpPr/>
          <p:nvPr/>
        </p:nvGrpSpPr>
        <p:grpSpPr>
          <a:xfrm>
            <a:off x="-11547" y="2699171"/>
            <a:ext cx="4826765" cy="953735"/>
            <a:chOff x="0" y="0"/>
            <a:chExt cx="2056754" cy="406400"/>
          </a:xfrm>
          <a:solidFill>
            <a:srgbClr val="7030A0"/>
          </a:solidFill>
        </p:grpSpPr>
        <p:sp>
          <p:nvSpPr>
            <p:cNvPr id="10" name="Freeform 10"/>
            <p:cNvSpPr/>
            <p:nvPr/>
          </p:nvSpPr>
          <p:spPr>
            <a:xfrm>
              <a:off x="0" y="0"/>
              <a:ext cx="2056754" cy="406400"/>
            </a:xfrm>
            <a:custGeom>
              <a:avLst/>
              <a:gdLst/>
              <a:ahLst/>
              <a:cxnLst/>
              <a:rect l="l" t="t" r="r" b="b"/>
              <a:pathLst>
                <a:path w="2056754" h="406400">
                  <a:moveTo>
                    <a:pt x="1853554" y="0"/>
                  </a:moveTo>
                  <a:lnTo>
                    <a:pt x="0" y="0"/>
                  </a:lnTo>
                  <a:lnTo>
                    <a:pt x="0" y="406400"/>
                  </a:lnTo>
                  <a:lnTo>
                    <a:pt x="1853554" y="406400"/>
                  </a:lnTo>
                  <a:lnTo>
                    <a:pt x="2056754" y="203200"/>
                  </a:lnTo>
                  <a:lnTo>
                    <a:pt x="1853554" y="0"/>
                  </a:lnTo>
                  <a:close/>
                </a:path>
              </a:pathLst>
            </a:custGeom>
            <a:gr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28575"/>
              <a:ext cx="1942454" cy="434975"/>
            </a:xfrm>
            <a:prstGeom prst="rect">
              <a:avLst/>
            </a:prstGeom>
            <a:grpFill/>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93"/>
                </a:lnSpc>
              </a:pPr>
              <a:endParaRPr sz="800"/>
            </a:p>
          </p:txBody>
        </p:sp>
      </p:grpSp>
      <p:sp>
        <p:nvSpPr>
          <p:cNvPr id="31" name="TextBox 31" descr="2"/>
          <p:cNvSpPr txBox="1"/>
          <p:nvPr/>
        </p:nvSpPr>
        <p:spPr>
          <a:xfrm>
            <a:off x="310743" y="2782748"/>
            <a:ext cx="1058428"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dirty="0">
                <a:solidFill>
                  <a:srgbClr val="FFFFFF"/>
                </a:solidFill>
                <a:latin typeface="Poppins Semi-Bold"/>
              </a:rPr>
              <a:t>2</a:t>
            </a:r>
          </a:p>
        </p:txBody>
      </p:sp>
      <p:sp>
        <p:nvSpPr>
          <p:cNvPr id="19" name="AutoShape 19">
            <a:extLst>
              <a:ext uri="{C183D7F6-B498-43B3-948B-1728B52AA6E4}">
                <adec:decorative xmlns:adec="http://schemas.microsoft.com/office/drawing/2017/decorative" val="1"/>
              </a:ext>
            </a:extLst>
          </p:cNvPr>
          <p:cNvSpPr/>
          <p:nvPr/>
        </p:nvSpPr>
        <p:spPr>
          <a:xfrm flipH="1">
            <a:off x="1533734" y="2897138"/>
            <a:ext cx="3159" cy="557802"/>
          </a:xfrm>
          <a:prstGeom prst="line">
            <a:avLst/>
          </a:prstGeom>
          <a:ln w="47625"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Content Placeholder 21">
            <a:extLst>
              <a:ext uri="{FF2B5EF4-FFF2-40B4-BE49-F238E27FC236}">
                <a16:creationId xmlns:a16="http://schemas.microsoft.com/office/drawing/2014/main" id="{C9D5BC2F-A450-4DDA-F682-80BA9D5232C1}"/>
              </a:ext>
            </a:extLst>
          </p:cNvPr>
          <p:cNvSpPr>
            <a:spLocks noGrp="1"/>
          </p:cNvSpPr>
          <p:nvPr>
            <p:ph sz="half" idx="16"/>
          </p:nvPr>
        </p:nvSpPr>
        <p:spPr>
          <a:xfrm>
            <a:off x="2306700" y="2923463"/>
            <a:ext cx="2233962" cy="727380"/>
          </a:xfrm>
        </p:spPr>
        <p:txBody>
          <a:bodyPr/>
          <a:lstStyle/>
          <a:p>
            <a:r>
              <a:rPr lang="en-US" dirty="0">
                <a:solidFill>
                  <a:srgbClr val="FFFFFF"/>
                </a:solidFill>
                <a:latin typeface="Montserrat Bold"/>
              </a:rPr>
              <a:t>APRIL</a:t>
            </a:r>
          </a:p>
          <a:p>
            <a:endParaRPr lang="en-US" dirty="0"/>
          </a:p>
        </p:txBody>
      </p:sp>
      <p:grpSp>
        <p:nvGrpSpPr>
          <p:cNvPr id="12" name="Group 12">
            <a:extLst>
              <a:ext uri="{C183D7F6-B498-43B3-948B-1728B52AA6E4}">
                <adec:decorative xmlns:adec="http://schemas.microsoft.com/office/drawing/2017/decorative" val="1"/>
              </a:ext>
            </a:extLst>
          </p:cNvPr>
          <p:cNvGrpSpPr/>
          <p:nvPr/>
        </p:nvGrpSpPr>
        <p:grpSpPr>
          <a:xfrm>
            <a:off x="-11547" y="3809593"/>
            <a:ext cx="4826765" cy="953735"/>
            <a:chOff x="0" y="0"/>
            <a:chExt cx="2056754" cy="406400"/>
          </a:xfrm>
          <a:solidFill>
            <a:srgbClr val="7030A0"/>
          </a:solidFill>
        </p:grpSpPr>
        <p:sp>
          <p:nvSpPr>
            <p:cNvPr id="13" name="Freeform 13"/>
            <p:cNvSpPr/>
            <p:nvPr/>
          </p:nvSpPr>
          <p:spPr>
            <a:xfrm>
              <a:off x="0" y="0"/>
              <a:ext cx="2056754" cy="406400"/>
            </a:xfrm>
            <a:custGeom>
              <a:avLst/>
              <a:gdLst/>
              <a:ahLst/>
              <a:cxnLst/>
              <a:rect l="l" t="t" r="r" b="b"/>
              <a:pathLst>
                <a:path w="2056754" h="406400">
                  <a:moveTo>
                    <a:pt x="1853554" y="0"/>
                  </a:moveTo>
                  <a:lnTo>
                    <a:pt x="0" y="0"/>
                  </a:lnTo>
                  <a:lnTo>
                    <a:pt x="0" y="406400"/>
                  </a:lnTo>
                  <a:lnTo>
                    <a:pt x="1853554" y="406400"/>
                  </a:lnTo>
                  <a:lnTo>
                    <a:pt x="2056754" y="203200"/>
                  </a:lnTo>
                  <a:lnTo>
                    <a:pt x="1853554" y="0"/>
                  </a:lnTo>
                  <a:close/>
                </a:path>
              </a:pathLst>
            </a:custGeom>
            <a:gr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0" y="-28575"/>
              <a:ext cx="1942454" cy="434975"/>
            </a:xfrm>
            <a:prstGeom prst="rect">
              <a:avLst/>
            </a:prstGeom>
            <a:grpFill/>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93"/>
                </a:lnSpc>
              </a:pPr>
              <a:endParaRPr sz="800"/>
            </a:p>
          </p:txBody>
        </p:sp>
      </p:grpSp>
      <p:sp>
        <p:nvSpPr>
          <p:cNvPr id="32" name="TextBox 32" descr="3"/>
          <p:cNvSpPr txBox="1"/>
          <p:nvPr/>
        </p:nvSpPr>
        <p:spPr>
          <a:xfrm>
            <a:off x="328036" y="3869839"/>
            <a:ext cx="1058428"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dirty="0">
                <a:solidFill>
                  <a:srgbClr val="FFFFFF"/>
                </a:solidFill>
                <a:latin typeface="Poppins Semi-Bold"/>
              </a:rPr>
              <a:t>3</a:t>
            </a:r>
          </a:p>
        </p:txBody>
      </p:sp>
      <p:sp>
        <p:nvSpPr>
          <p:cNvPr id="20" name="AutoShape 20">
            <a:extLst>
              <a:ext uri="{C183D7F6-B498-43B3-948B-1728B52AA6E4}">
                <adec:decorative xmlns:adec="http://schemas.microsoft.com/office/drawing/2017/decorative" val="1"/>
              </a:ext>
            </a:extLst>
          </p:cNvPr>
          <p:cNvSpPr/>
          <p:nvPr/>
        </p:nvSpPr>
        <p:spPr>
          <a:xfrm flipH="1">
            <a:off x="1533734" y="4007560"/>
            <a:ext cx="3159" cy="557802"/>
          </a:xfrm>
          <a:prstGeom prst="line">
            <a:avLst/>
          </a:prstGeom>
          <a:ln w="47625"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4" name="Content Placeholder 23">
            <a:extLst>
              <a:ext uri="{FF2B5EF4-FFF2-40B4-BE49-F238E27FC236}">
                <a16:creationId xmlns:a16="http://schemas.microsoft.com/office/drawing/2014/main" id="{908E1651-669F-6B7A-81A8-775A25FB76FF}"/>
              </a:ext>
            </a:extLst>
          </p:cNvPr>
          <p:cNvSpPr>
            <a:spLocks noGrp="1"/>
          </p:cNvSpPr>
          <p:nvPr>
            <p:ph sz="half" idx="18"/>
          </p:nvPr>
        </p:nvSpPr>
        <p:spPr>
          <a:xfrm>
            <a:off x="2306700" y="4106025"/>
            <a:ext cx="5181600" cy="727380"/>
          </a:xfrm>
        </p:spPr>
        <p:txBody>
          <a:bodyPr/>
          <a:lstStyle/>
          <a:p>
            <a:r>
              <a:rPr lang="en-US" dirty="0">
                <a:solidFill>
                  <a:srgbClr val="FFFFFF"/>
                </a:solidFill>
                <a:latin typeface="Montserrat Bold"/>
              </a:rPr>
              <a:t>JULY</a:t>
            </a:r>
          </a:p>
          <a:p>
            <a:endParaRPr lang="en-US" dirty="0"/>
          </a:p>
        </p:txBody>
      </p:sp>
      <p:sp>
        <p:nvSpPr>
          <p:cNvPr id="25" name="Freeform 25" descr="gold star">
            <a:extLst>
              <a:ext uri="{C183D7F6-B498-43B3-948B-1728B52AA6E4}">
                <adec:decorative xmlns:adec="http://schemas.microsoft.com/office/drawing/2017/decorative" val="0"/>
              </a:ext>
            </a:extLst>
          </p:cNvPr>
          <p:cNvSpPr/>
          <p:nvPr/>
        </p:nvSpPr>
        <p:spPr>
          <a:xfrm>
            <a:off x="3575982" y="4135946"/>
            <a:ext cx="370715" cy="352180"/>
          </a:xfrm>
          <a:custGeom>
            <a:avLst/>
            <a:gdLst/>
            <a:ahLst/>
            <a:cxnLst/>
            <a:rect l="l" t="t" r="r" b="b"/>
            <a:pathLst>
              <a:path w="556073" h="528270">
                <a:moveTo>
                  <a:pt x="0" y="0"/>
                </a:moveTo>
                <a:lnTo>
                  <a:pt x="556074" y="0"/>
                </a:lnTo>
                <a:lnTo>
                  <a:pt x="556074" y="528270"/>
                </a:lnTo>
                <a:lnTo>
                  <a:pt x="0" y="528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5" name="Group 15">
            <a:extLst>
              <a:ext uri="{C183D7F6-B498-43B3-948B-1728B52AA6E4}">
                <adec:decorative xmlns:adec="http://schemas.microsoft.com/office/drawing/2017/decorative" val="1"/>
              </a:ext>
            </a:extLst>
          </p:cNvPr>
          <p:cNvGrpSpPr/>
          <p:nvPr/>
        </p:nvGrpSpPr>
        <p:grpSpPr>
          <a:xfrm>
            <a:off x="-11547" y="4920015"/>
            <a:ext cx="4826765" cy="953735"/>
            <a:chOff x="0" y="0"/>
            <a:chExt cx="2056754" cy="406400"/>
          </a:xfrm>
          <a:solidFill>
            <a:srgbClr val="7030A0"/>
          </a:solidFill>
        </p:grpSpPr>
        <p:sp>
          <p:nvSpPr>
            <p:cNvPr id="16" name="Freeform 16"/>
            <p:cNvSpPr/>
            <p:nvPr/>
          </p:nvSpPr>
          <p:spPr>
            <a:xfrm>
              <a:off x="0" y="0"/>
              <a:ext cx="2056754" cy="406400"/>
            </a:xfrm>
            <a:custGeom>
              <a:avLst/>
              <a:gdLst/>
              <a:ahLst/>
              <a:cxnLst/>
              <a:rect l="l" t="t" r="r" b="b"/>
              <a:pathLst>
                <a:path w="2056754" h="406400">
                  <a:moveTo>
                    <a:pt x="1853554" y="0"/>
                  </a:moveTo>
                  <a:lnTo>
                    <a:pt x="0" y="0"/>
                  </a:lnTo>
                  <a:lnTo>
                    <a:pt x="0" y="406400"/>
                  </a:lnTo>
                  <a:lnTo>
                    <a:pt x="1853554" y="406400"/>
                  </a:lnTo>
                  <a:lnTo>
                    <a:pt x="2056754" y="203200"/>
                  </a:lnTo>
                  <a:lnTo>
                    <a:pt x="1853554" y="0"/>
                  </a:lnTo>
                  <a:close/>
                </a:path>
              </a:pathLst>
            </a:custGeom>
            <a:gr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0" y="-28575"/>
              <a:ext cx="1942454" cy="434975"/>
            </a:xfrm>
            <a:prstGeom prst="rect">
              <a:avLst/>
            </a:prstGeom>
            <a:grpFill/>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93"/>
                </a:lnSpc>
              </a:pPr>
              <a:endParaRPr sz="800"/>
            </a:p>
          </p:txBody>
        </p:sp>
      </p:grpSp>
      <p:sp>
        <p:nvSpPr>
          <p:cNvPr id="33" name="TextBox 33" descr="4"/>
          <p:cNvSpPr txBox="1"/>
          <p:nvPr/>
        </p:nvSpPr>
        <p:spPr>
          <a:xfrm>
            <a:off x="328036" y="4991929"/>
            <a:ext cx="1058428" cy="655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spcBef>
                <a:spcPct val="0"/>
              </a:spcBef>
            </a:pPr>
            <a:r>
              <a:rPr lang="en-US" sz="4000" dirty="0">
                <a:solidFill>
                  <a:srgbClr val="FFFFFF"/>
                </a:solidFill>
                <a:latin typeface="Poppins Semi-Bold"/>
              </a:rPr>
              <a:t>4</a:t>
            </a:r>
          </a:p>
        </p:txBody>
      </p:sp>
      <p:sp>
        <p:nvSpPr>
          <p:cNvPr id="21" name="AutoShape 21">
            <a:extLst>
              <a:ext uri="{C183D7F6-B498-43B3-948B-1728B52AA6E4}">
                <adec:decorative xmlns:adec="http://schemas.microsoft.com/office/drawing/2017/decorative" val="1"/>
              </a:ext>
            </a:extLst>
          </p:cNvPr>
          <p:cNvSpPr/>
          <p:nvPr/>
        </p:nvSpPr>
        <p:spPr>
          <a:xfrm flipH="1">
            <a:off x="1533734" y="5117982"/>
            <a:ext cx="3159" cy="557802"/>
          </a:xfrm>
          <a:prstGeom prst="line">
            <a:avLst/>
          </a:prstGeom>
          <a:ln w="47625"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Content Placeholder 3">
            <a:extLst>
              <a:ext uri="{FF2B5EF4-FFF2-40B4-BE49-F238E27FC236}">
                <a16:creationId xmlns:a16="http://schemas.microsoft.com/office/drawing/2014/main" id="{94C80B00-4BAB-E892-A674-D31A5A031A4A}"/>
              </a:ext>
            </a:extLst>
          </p:cNvPr>
          <p:cNvSpPr>
            <a:spLocks noGrp="1"/>
          </p:cNvSpPr>
          <p:nvPr>
            <p:ph sz="half" idx="15"/>
          </p:nvPr>
        </p:nvSpPr>
        <p:spPr>
          <a:xfrm>
            <a:off x="1949862" y="5210231"/>
            <a:ext cx="2738070" cy="727380"/>
          </a:xfrm>
        </p:spPr>
        <p:txBody>
          <a:bodyPr/>
          <a:lstStyle/>
          <a:p>
            <a:r>
              <a:rPr lang="en-US" dirty="0">
                <a:solidFill>
                  <a:srgbClr val="FFFFFF"/>
                </a:solidFill>
                <a:latin typeface="Montserrat Bold"/>
              </a:rPr>
              <a:t>OCTOBER</a:t>
            </a:r>
          </a:p>
          <a:p>
            <a:endParaRPr lang="en-US" dirty="0"/>
          </a:p>
        </p:txBody>
      </p:sp>
      <p:sp>
        <p:nvSpPr>
          <p:cNvPr id="29" name="Content Placeholder 28">
            <a:extLst>
              <a:ext uri="{FF2B5EF4-FFF2-40B4-BE49-F238E27FC236}">
                <a16:creationId xmlns:a16="http://schemas.microsoft.com/office/drawing/2014/main" id="{305965FC-7FBF-CAD2-B2A3-F8102E6C2B8D}"/>
              </a:ext>
            </a:extLst>
          </p:cNvPr>
          <p:cNvSpPr>
            <a:spLocks noGrp="1"/>
          </p:cNvSpPr>
          <p:nvPr>
            <p:ph sz="half" idx="19"/>
          </p:nvPr>
        </p:nvSpPr>
        <p:spPr>
          <a:xfrm>
            <a:off x="6094309" y="1731899"/>
            <a:ext cx="5181600" cy="3129202"/>
          </a:xfrm>
        </p:spPr>
        <p:txBody>
          <a:bodyPr>
            <a:normAutofit/>
          </a:bodyPr>
          <a:lstStyle/>
          <a:p>
            <a:pPr lvl="0">
              <a:lnSpc>
                <a:spcPts val="2939"/>
              </a:lnSpc>
              <a:spcBef>
                <a:spcPts val="0"/>
              </a:spcBef>
            </a:pPr>
            <a:r>
              <a:rPr lang="en-US" sz="2100" dirty="0">
                <a:solidFill>
                  <a:srgbClr val="000000"/>
                </a:solidFill>
                <a:latin typeface="Montserrat Bold"/>
              </a:rPr>
              <a:t>Public Cohorts</a:t>
            </a:r>
          </a:p>
          <a:p>
            <a:pPr marL="453413" lvl="1" indent="-226706">
              <a:lnSpc>
                <a:spcPts val="2939"/>
              </a:lnSpc>
              <a:spcBef>
                <a:spcPts val="0"/>
              </a:spcBef>
              <a:buFont typeface="Arial"/>
              <a:buChar char="•"/>
            </a:pPr>
            <a:r>
              <a:rPr lang="en-US" sz="2100" dirty="0">
                <a:solidFill>
                  <a:srgbClr val="000000"/>
                </a:solidFill>
                <a:latin typeface="Montserrat Classic"/>
              </a:rPr>
              <a:t>1-10 Apprentices</a:t>
            </a:r>
          </a:p>
          <a:p>
            <a:pPr marL="453413" lvl="1" indent="-226706">
              <a:lnSpc>
                <a:spcPts val="2939"/>
              </a:lnSpc>
              <a:spcBef>
                <a:spcPts val="0"/>
              </a:spcBef>
              <a:buFont typeface="Arial"/>
              <a:buChar char="•"/>
            </a:pPr>
            <a:r>
              <a:rPr lang="en-US" sz="2100" dirty="0">
                <a:solidFill>
                  <a:srgbClr val="000000"/>
                </a:solidFill>
                <a:latin typeface="Montserrat Classic"/>
              </a:rPr>
              <a:t>Quarterly</a:t>
            </a:r>
          </a:p>
          <a:p>
            <a:pPr lvl="0">
              <a:lnSpc>
                <a:spcPts val="2939"/>
              </a:lnSpc>
              <a:spcBef>
                <a:spcPts val="0"/>
              </a:spcBef>
            </a:pPr>
            <a:r>
              <a:rPr lang="en-US" sz="2100" dirty="0">
                <a:solidFill>
                  <a:srgbClr val="000000"/>
                </a:solidFill>
                <a:latin typeface="Montserrat Bold"/>
              </a:rPr>
              <a:t>Private Cohorts:</a:t>
            </a:r>
          </a:p>
          <a:p>
            <a:pPr marL="453413" lvl="1" indent="-226706">
              <a:lnSpc>
                <a:spcPts val="2939"/>
              </a:lnSpc>
              <a:buFont typeface="Arial"/>
              <a:buChar char="•"/>
            </a:pPr>
            <a:r>
              <a:rPr lang="en-US" sz="2100" dirty="0">
                <a:solidFill>
                  <a:srgbClr val="000000"/>
                </a:solidFill>
                <a:latin typeface="Montserrat Classic"/>
              </a:rPr>
              <a:t>Minimum of 12 Apprentices​</a:t>
            </a:r>
          </a:p>
          <a:p>
            <a:pPr marL="453413" lvl="1" indent="-226706">
              <a:lnSpc>
                <a:spcPts val="2939"/>
              </a:lnSpc>
              <a:buFont typeface="Arial"/>
              <a:buChar char="•"/>
            </a:pPr>
            <a:r>
              <a:rPr lang="en-US" sz="2100" dirty="0">
                <a:solidFill>
                  <a:srgbClr val="000000"/>
                </a:solidFill>
                <a:latin typeface="Montserrat Classic"/>
              </a:rPr>
              <a:t>Off cycle of public cohorts​</a:t>
            </a:r>
          </a:p>
          <a:p>
            <a:pPr marL="453413" lvl="1" indent="-226706">
              <a:lnSpc>
                <a:spcPts val="2939"/>
              </a:lnSpc>
              <a:buFont typeface="Arial"/>
              <a:buChar char="•"/>
            </a:pPr>
            <a:r>
              <a:rPr lang="en-US" sz="2100" dirty="0">
                <a:solidFill>
                  <a:srgbClr val="000000"/>
                </a:solidFill>
                <a:latin typeface="Montserrat Classic"/>
              </a:rPr>
              <a:t>Plan 2-3 months ahead of time</a:t>
            </a:r>
          </a:p>
          <a:p>
            <a:endParaRPr lang="en-US" dirty="0"/>
          </a:p>
        </p:txBody>
      </p:sp>
      <p:grpSp>
        <p:nvGrpSpPr>
          <p:cNvPr id="26" name="Group 26">
            <a:extLst>
              <a:ext uri="{C183D7F6-B498-43B3-948B-1728B52AA6E4}">
                <adec:decorative xmlns:adec="http://schemas.microsoft.com/office/drawing/2017/decorative" val="1"/>
              </a:ext>
            </a:extLst>
          </p:cNvPr>
          <p:cNvGrpSpPr/>
          <p:nvPr/>
        </p:nvGrpSpPr>
        <p:grpSpPr>
          <a:xfrm>
            <a:off x="5941417" y="4897266"/>
            <a:ext cx="4843737" cy="1436859"/>
            <a:chOff x="0" y="0"/>
            <a:chExt cx="1913575" cy="567648"/>
          </a:xfrm>
        </p:grpSpPr>
        <p:sp>
          <p:nvSpPr>
            <p:cNvPr id="27" name="Freeform 27"/>
            <p:cNvSpPr/>
            <p:nvPr/>
          </p:nvSpPr>
          <p:spPr>
            <a:xfrm>
              <a:off x="0" y="0"/>
              <a:ext cx="1913575" cy="567648"/>
            </a:xfrm>
            <a:custGeom>
              <a:avLst/>
              <a:gdLst/>
              <a:ahLst/>
              <a:cxnLst/>
              <a:rect l="l" t="t" r="r" b="b"/>
              <a:pathLst>
                <a:path w="1913575" h="567648">
                  <a:moveTo>
                    <a:pt x="54343" y="0"/>
                  </a:moveTo>
                  <a:lnTo>
                    <a:pt x="1859232" y="0"/>
                  </a:lnTo>
                  <a:cubicBezTo>
                    <a:pt x="1889245" y="0"/>
                    <a:pt x="1913575" y="24330"/>
                    <a:pt x="1913575" y="54343"/>
                  </a:cubicBezTo>
                  <a:lnTo>
                    <a:pt x="1913575" y="513304"/>
                  </a:lnTo>
                  <a:cubicBezTo>
                    <a:pt x="1913575" y="543317"/>
                    <a:pt x="1889245" y="567648"/>
                    <a:pt x="1859232" y="567648"/>
                  </a:cubicBezTo>
                  <a:lnTo>
                    <a:pt x="54343" y="567648"/>
                  </a:lnTo>
                  <a:cubicBezTo>
                    <a:pt x="24330" y="567648"/>
                    <a:pt x="0" y="543317"/>
                    <a:pt x="0" y="513304"/>
                  </a:cubicBezTo>
                  <a:lnTo>
                    <a:pt x="0" y="54343"/>
                  </a:lnTo>
                  <a:cubicBezTo>
                    <a:pt x="0" y="24330"/>
                    <a:pt x="24330" y="0"/>
                    <a:pt x="54343" y="0"/>
                  </a:cubicBezTo>
                  <a:close/>
                </a:path>
              </a:pathLst>
            </a:custGeom>
            <a:solidFill>
              <a:srgbClr val="F6954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8" name="TextBox 28"/>
            <p:cNvSpPr txBox="1"/>
            <p:nvPr/>
          </p:nvSpPr>
          <p:spPr>
            <a:xfrm>
              <a:off x="0" y="-28575"/>
              <a:ext cx="1913575" cy="59622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09"/>
                </a:lnSpc>
              </a:pPr>
              <a:endParaRPr sz="800"/>
            </a:p>
          </p:txBody>
        </p:sp>
      </p:grpSp>
      <p:sp>
        <p:nvSpPr>
          <p:cNvPr id="45" name="Content Placeholder 44">
            <a:extLst>
              <a:ext uri="{FF2B5EF4-FFF2-40B4-BE49-F238E27FC236}">
                <a16:creationId xmlns:a16="http://schemas.microsoft.com/office/drawing/2014/main" id="{8F39BECB-718B-4EA0-126E-117128B8C060}"/>
              </a:ext>
            </a:extLst>
          </p:cNvPr>
          <p:cNvSpPr>
            <a:spLocks noGrp="1"/>
          </p:cNvSpPr>
          <p:nvPr>
            <p:ph sz="half" idx="21"/>
          </p:nvPr>
        </p:nvSpPr>
        <p:spPr>
          <a:xfrm>
            <a:off x="6068703" y="4941935"/>
            <a:ext cx="5181600" cy="1509189"/>
          </a:xfrm>
        </p:spPr>
        <p:txBody>
          <a:bodyPr>
            <a:normAutofit/>
          </a:bodyPr>
          <a:lstStyle/>
          <a:p>
            <a:pPr>
              <a:lnSpc>
                <a:spcPts val="2939"/>
              </a:lnSpc>
            </a:pPr>
            <a:r>
              <a:rPr lang="en-US" sz="2100" dirty="0">
                <a:solidFill>
                  <a:schemeClr val="tx1"/>
                </a:solidFill>
                <a:latin typeface="Montserrat Bold"/>
              </a:rPr>
              <a:t>Next Opportunity to Join!</a:t>
            </a:r>
          </a:p>
          <a:p>
            <a:pPr marL="453413" lvl="1" indent="-226706">
              <a:lnSpc>
                <a:spcPts val="2939"/>
              </a:lnSpc>
              <a:buFont typeface="Arial"/>
              <a:buChar char="•"/>
            </a:pPr>
            <a:r>
              <a:rPr lang="en-US" sz="2100" dirty="0">
                <a:solidFill>
                  <a:schemeClr val="tx1"/>
                </a:solidFill>
                <a:latin typeface="Montserrat"/>
              </a:rPr>
              <a:t>Enroll by 6/7/24</a:t>
            </a:r>
          </a:p>
          <a:p>
            <a:pPr marL="453413" lvl="1" indent="-226706">
              <a:lnSpc>
                <a:spcPts val="2939"/>
              </a:lnSpc>
              <a:buFont typeface="Arial"/>
              <a:buChar char="•"/>
            </a:pPr>
            <a:r>
              <a:rPr lang="en-US" sz="2100" dirty="0">
                <a:solidFill>
                  <a:schemeClr val="tx1"/>
                </a:solidFill>
                <a:latin typeface="Montserrat"/>
              </a:rPr>
              <a:t>Select Apprentices by 6/28/24</a:t>
            </a:r>
          </a:p>
          <a:p>
            <a:endParaRPr lang="en-US" dirty="0"/>
          </a:p>
        </p:txBody>
      </p:sp>
      <p:sp>
        <p:nvSpPr>
          <p:cNvPr id="48" name="Slide Number Placeholder 5">
            <a:extLst>
              <a:ext uri="{FF2B5EF4-FFF2-40B4-BE49-F238E27FC236}">
                <a16:creationId xmlns:a16="http://schemas.microsoft.com/office/drawing/2014/main" id="{969C96E7-2DFA-4CBB-CEF6-92BBDC1ACC39}"/>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51177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C3A86"/>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893AE47-C276-9CDF-5F62-DD7CCAECE671}"/>
              </a:ext>
            </a:extLst>
          </p:cNvPr>
          <p:cNvSpPr>
            <a:spLocks noGrp="1"/>
          </p:cNvSpPr>
          <p:nvPr>
            <p:ph type="title"/>
          </p:nvPr>
        </p:nvSpPr>
        <p:spPr/>
        <p:txBody>
          <a:bodyPr/>
          <a:lstStyle/>
          <a:p>
            <a:r>
              <a:rPr lang="en-US" dirty="0"/>
              <a:t>Getting Started</a:t>
            </a:r>
          </a:p>
        </p:txBody>
      </p:sp>
      <p:sp>
        <p:nvSpPr>
          <p:cNvPr id="21" name="Content Placeholder 20">
            <a:extLst>
              <a:ext uri="{FF2B5EF4-FFF2-40B4-BE49-F238E27FC236}">
                <a16:creationId xmlns:a16="http://schemas.microsoft.com/office/drawing/2014/main" id="{03C9FDC9-D512-E4F1-AE64-68DE62904EA1}"/>
              </a:ext>
            </a:extLst>
          </p:cNvPr>
          <p:cNvSpPr>
            <a:spLocks noGrp="1"/>
          </p:cNvSpPr>
          <p:nvPr>
            <p:ph sz="half" idx="1"/>
          </p:nvPr>
        </p:nvSpPr>
        <p:spPr>
          <a:xfrm>
            <a:off x="756366" y="1681015"/>
            <a:ext cx="10146424" cy="721093"/>
          </a:xfrm>
        </p:spPr>
        <p:txBody>
          <a:bodyPr>
            <a:normAutofit/>
          </a:bodyPr>
          <a:lstStyle/>
          <a:p>
            <a:r>
              <a:rPr lang="en-US" sz="2000" dirty="0">
                <a:solidFill>
                  <a:schemeClr val="tx1"/>
                </a:solidFill>
              </a:rPr>
              <a:t>Email us to connect with a dedicated program coordinator</a:t>
            </a:r>
          </a:p>
          <a:p>
            <a:pPr lvl="1">
              <a:buFont typeface="Courier New" panose="02070309020205020404" pitchFamily="49" charset="0"/>
              <a:buChar char="o"/>
            </a:pPr>
            <a:r>
              <a:rPr lang="en-US" sz="1600" b="1" dirty="0">
                <a:solidFill>
                  <a:srgbClr val="7030A0"/>
                </a:solidFill>
                <a:latin typeface="Montserrat"/>
              </a:rPr>
              <a:t>workforce@wacommunityhealth.org </a:t>
            </a:r>
          </a:p>
        </p:txBody>
      </p:sp>
      <p:sp>
        <p:nvSpPr>
          <p:cNvPr id="22" name="Content Placeholder 21">
            <a:extLst>
              <a:ext uri="{FF2B5EF4-FFF2-40B4-BE49-F238E27FC236}">
                <a16:creationId xmlns:a16="http://schemas.microsoft.com/office/drawing/2014/main" id="{33CBAB4E-A64D-C953-4D69-43B82D148E5E}"/>
              </a:ext>
            </a:extLst>
          </p:cNvPr>
          <p:cNvSpPr>
            <a:spLocks noGrp="1"/>
          </p:cNvSpPr>
          <p:nvPr>
            <p:ph sz="half" idx="2"/>
          </p:nvPr>
        </p:nvSpPr>
        <p:spPr>
          <a:xfrm>
            <a:off x="757002" y="2449302"/>
            <a:ext cx="5181600" cy="481695"/>
          </a:xfrm>
        </p:spPr>
        <p:txBody>
          <a:bodyPr>
            <a:normAutofit/>
          </a:bodyPr>
          <a:lstStyle/>
          <a:p>
            <a:r>
              <a:rPr lang="en-US" sz="2000" dirty="0">
                <a:solidFill>
                  <a:schemeClr val="tx1"/>
                </a:solidFill>
              </a:rPr>
              <a:t>New Employer Onboarding</a:t>
            </a:r>
          </a:p>
        </p:txBody>
      </p:sp>
      <p:sp>
        <p:nvSpPr>
          <p:cNvPr id="23" name="Content Placeholder 22">
            <a:extLst>
              <a:ext uri="{FF2B5EF4-FFF2-40B4-BE49-F238E27FC236}">
                <a16:creationId xmlns:a16="http://schemas.microsoft.com/office/drawing/2014/main" id="{E8C4691F-8C92-1113-7117-BCC4BC6B9EDE}"/>
              </a:ext>
            </a:extLst>
          </p:cNvPr>
          <p:cNvSpPr>
            <a:spLocks noGrp="1"/>
          </p:cNvSpPr>
          <p:nvPr>
            <p:ph sz="half" idx="13"/>
          </p:nvPr>
        </p:nvSpPr>
        <p:spPr>
          <a:xfrm>
            <a:off x="757002" y="2990216"/>
            <a:ext cx="5181600" cy="374650"/>
          </a:xfrm>
        </p:spPr>
        <p:txBody>
          <a:bodyPr/>
          <a:lstStyle/>
          <a:p>
            <a:r>
              <a:rPr lang="en-US" sz="2000" dirty="0">
                <a:solidFill>
                  <a:schemeClr val="tx1"/>
                </a:solidFill>
              </a:rPr>
              <a:t>InReach provides...</a:t>
            </a:r>
          </a:p>
          <a:p>
            <a:endParaRPr lang="en-US" dirty="0"/>
          </a:p>
        </p:txBody>
      </p:sp>
      <p:sp>
        <p:nvSpPr>
          <p:cNvPr id="24" name="Content Placeholder 23">
            <a:extLst>
              <a:ext uri="{FF2B5EF4-FFF2-40B4-BE49-F238E27FC236}">
                <a16:creationId xmlns:a16="http://schemas.microsoft.com/office/drawing/2014/main" id="{24B216DC-A8B9-4B44-4ADF-6B69BED8F06A}"/>
              </a:ext>
            </a:extLst>
          </p:cNvPr>
          <p:cNvSpPr>
            <a:spLocks noGrp="1"/>
          </p:cNvSpPr>
          <p:nvPr>
            <p:ph sz="half" idx="14"/>
          </p:nvPr>
        </p:nvSpPr>
        <p:spPr>
          <a:xfrm>
            <a:off x="1163026" y="3364866"/>
            <a:ext cx="5181600" cy="2480620"/>
          </a:xfrm>
        </p:spPr>
        <p:txBody>
          <a:bodyPr>
            <a:noAutofit/>
          </a:bodyPr>
          <a:lstStyle/>
          <a:p>
            <a:pPr>
              <a:buFont typeface="Courier New" panose="02070309020205020404" pitchFamily="49" charset="0"/>
              <a:buChar char="o"/>
            </a:pPr>
            <a:r>
              <a:rPr lang="en-US" sz="1800" dirty="0">
                <a:solidFill>
                  <a:schemeClr val="tx1"/>
                </a:solidFill>
              </a:rPr>
              <a:t>Recruitment Guide</a:t>
            </a:r>
          </a:p>
          <a:p>
            <a:pPr>
              <a:buFont typeface="Courier New" panose="02070309020205020404" pitchFamily="49" charset="0"/>
              <a:buChar char="o"/>
            </a:pPr>
            <a:r>
              <a:rPr lang="en-US" sz="1800" dirty="0">
                <a:solidFill>
                  <a:schemeClr val="tx1"/>
                </a:solidFill>
              </a:rPr>
              <a:t>Cost Benefit Analysis </a:t>
            </a:r>
          </a:p>
          <a:p>
            <a:pPr>
              <a:buFont typeface="Courier New" panose="02070309020205020404" pitchFamily="49" charset="0"/>
              <a:buChar char="o"/>
            </a:pPr>
            <a:r>
              <a:rPr lang="en-US" sz="1800" dirty="0">
                <a:solidFill>
                  <a:schemeClr val="tx1"/>
                </a:solidFill>
              </a:rPr>
              <a:t>Program Syllabus</a:t>
            </a:r>
          </a:p>
          <a:p>
            <a:pPr>
              <a:buFont typeface="Courier New" panose="02070309020205020404" pitchFamily="49" charset="0"/>
              <a:buChar char="o"/>
            </a:pPr>
            <a:r>
              <a:rPr lang="en-US" sz="1800" dirty="0">
                <a:solidFill>
                  <a:schemeClr val="tx1"/>
                </a:solidFill>
              </a:rPr>
              <a:t>Wage &amp; Recruitment Data</a:t>
            </a:r>
          </a:p>
          <a:p>
            <a:pPr>
              <a:buFont typeface="Courier New" panose="02070309020205020404" pitchFamily="49" charset="0"/>
              <a:buChar char="o"/>
            </a:pPr>
            <a:r>
              <a:rPr lang="en-US" sz="1800" dirty="0">
                <a:solidFill>
                  <a:schemeClr val="tx1"/>
                </a:solidFill>
              </a:rPr>
              <a:t>Convened Peer Groups</a:t>
            </a:r>
          </a:p>
          <a:p>
            <a:pPr>
              <a:buFont typeface="Courier New" panose="02070309020205020404" pitchFamily="49" charset="0"/>
              <a:buChar char="o"/>
            </a:pPr>
            <a:r>
              <a:rPr lang="en-US" sz="1800" dirty="0">
                <a:solidFill>
                  <a:schemeClr val="tx1"/>
                </a:solidFill>
              </a:rPr>
              <a:t>Coach Training Course</a:t>
            </a:r>
          </a:p>
          <a:p>
            <a:pPr>
              <a:buFont typeface="Courier New" panose="02070309020205020404" pitchFamily="49" charset="0"/>
              <a:buChar char="o"/>
            </a:pPr>
            <a:r>
              <a:rPr lang="en-US" sz="1800" dirty="0">
                <a:solidFill>
                  <a:schemeClr val="tx1"/>
                </a:solidFill>
              </a:rPr>
              <a:t>And more! </a:t>
            </a:r>
          </a:p>
        </p:txBody>
      </p:sp>
      <p:sp>
        <p:nvSpPr>
          <p:cNvPr id="5" name="Freeform 5">
            <a:extLst>
              <a:ext uri="{C183D7F6-B498-43B3-948B-1728B52AA6E4}">
                <adec:decorative xmlns:adec="http://schemas.microsoft.com/office/drawing/2017/decorative" val="1"/>
              </a:ext>
            </a:extLst>
          </p:cNvPr>
          <p:cNvSpPr/>
          <p:nvPr/>
        </p:nvSpPr>
        <p:spPr>
          <a:xfrm>
            <a:off x="10566080" y="789649"/>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8" name="Group 8">
            <a:extLst>
              <a:ext uri="{C183D7F6-B498-43B3-948B-1728B52AA6E4}">
                <adec:decorative xmlns:adec="http://schemas.microsoft.com/office/drawing/2017/decorative" val="1"/>
              </a:ext>
            </a:extLst>
          </p:cNvPr>
          <p:cNvGrpSpPr/>
          <p:nvPr/>
        </p:nvGrpSpPr>
        <p:grpSpPr>
          <a:xfrm>
            <a:off x="7623158" y="2533966"/>
            <a:ext cx="1843485" cy="184348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577" b="-257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8" name="Group 18">
            <a:extLst>
              <a:ext uri="{C183D7F6-B498-43B3-948B-1728B52AA6E4}">
                <adec:decorative xmlns:adec="http://schemas.microsoft.com/office/drawing/2017/decorative" val="1"/>
              </a:ext>
            </a:extLst>
          </p:cNvPr>
          <p:cNvGrpSpPr/>
          <p:nvPr/>
        </p:nvGrpSpPr>
        <p:grpSpPr>
          <a:xfrm>
            <a:off x="7623158" y="4529850"/>
            <a:ext cx="1843485" cy="184348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577" b="-257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6" name="Group 16">
            <a:extLst>
              <a:ext uri="{C183D7F6-B498-43B3-948B-1728B52AA6E4}">
                <adec:decorative xmlns:adec="http://schemas.microsoft.com/office/drawing/2017/decorative" val="1"/>
              </a:ext>
            </a:extLst>
          </p:cNvPr>
          <p:cNvGrpSpPr/>
          <p:nvPr/>
        </p:nvGrpSpPr>
        <p:grpSpPr>
          <a:xfrm>
            <a:off x="9466643" y="1882834"/>
            <a:ext cx="1843485" cy="184348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2118" b="-211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6">
            <a:extLst>
              <a:ext uri="{C183D7F6-B498-43B3-948B-1728B52AA6E4}">
                <adec:decorative xmlns:adec="http://schemas.microsoft.com/office/drawing/2017/decorative" val="1"/>
              </a:ext>
            </a:extLst>
          </p:cNvPr>
          <p:cNvGrpSpPr/>
          <p:nvPr/>
        </p:nvGrpSpPr>
        <p:grpSpPr>
          <a:xfrm>
            <a:off x="9520513" y="3863570"/>
            <a:ext cx="1843485" cy="184348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2445" b="-244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5" name="Slide Number Placeholder 5">
            <a:extLst>
              <a:ext uri="{FF2B5EF4-FFF2-40B4-BE49-F238E27FC236}">
                <a16:creationId xmlns:a16="http://schemas.microsoft.com/office/drawing/2014/main" id="{2D88A59C-A515-7736-CBC0-3520258F1B2C}"/>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20834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C3A8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C906F71-CAFF-0574-08A0-7A7213069CBB}"/>
              </a:ext>
            </a:extLst>
          </p:cNvPr>
          <p:cNvSpPr>
            <a:spLocks noGrp="1"/>
          </p:cNvSpPr>
          <p:nvPr>
            <p:ph type="title"/>
          </p:nvPr>
        </p:nvSpPr>
        <p:spPr/>
        <p:txBody>
          <a:bodyPr/>
          <a:lstStyle/>
          <a:p>
            <a:r>
              <a:rPr lang="en-US" dirty="0"/>
              <a:t>Contact Us</a:t>
            </a:r>
          </a:p>
        </p:txBody>
      </p:sp>
      <p:sp>
        <p:nvSpPr>
          <p:cNvPr id="18" name="Rectangle 17">
            <a:extLst>
              <a:ext uri="{FF2B5EF4-FFF2-40B4-BE49-F238E27FC236}">
                <a16:creationId xmlns:a16="http://schemas.microsoft.com/office/drawing/2014/main" id="{211338A8-6573-128B-E4A9-6EF0928EF03A}"/>
              </a:ext>
              <a:ext uri="{C183D7F6-B498-43B3-948B-1728B52AA6E4}">
                <adec:decorative xmlns:adec="http://schemas.microsoft.com/office/drawing/2017/decorative" val="1"/>
              </a:ext>
            </a:extLst>
          </p:cNvPr>
          <p:cNvSpPr/>
          <p:nvPr/>
        </p:nvSpPr>
        <p:spPr>
          <a:xfrm>
            <a:off x="533400" y="1581035"/>
            <a:ext cx="11106148" cy="387950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a:extLst>
              <a:ext uri="{C183D7F6-B498-43B3-948B-1728B52AA6E4}">
                <adec:decorative xmlns:adec="http://schemas.microsoft.com/office/drawing/2017/decorative" val="1"/>
              </a:ext>
            </a:extLst>
          </p:cNvPr>
          <p:cNvGrpSpPr/>
          <p:nvPr/>
        </p:nvGrpSpPr>
        <p:grpSpPr>
          <a:xfrm>
            <a:off x="533400" y="5460540"/>
            <a:ext cx="11106150" cy="438363"/>
            <a:chOff x="0" y="0"/>
            <a:chExt cx="4816593" cy="173180"/>
          </a:xfrm>
        </p:grpSpPr>
        <p:sp>
          <p:nvSpPr>
            <p:cNvPr id="3" name="Freeform 3"/>
            <p:cNvSpPr/>
            <p:nvPr/>
          </p:nvSpPr>
          <p:spPr>
            <a:xfrm>
              <a:off x="0" y="0"/>
              <a:ext cx="4816592" cy="173180"/>
            </a:xfrm>
            <a:custGeom>
              <a:avLst/>
              <a:gdLst/>
              <a:ahLst/>
              <a:cxnLst/>
              <a:rect l="l" t="t" r="r" b="b"/>
              <a:pathLst>
                <a:path w="4816592" h="173180">
                  <a:moveTo>
                    <a:pt x="0" y="0"/>
                  </a:moveTo>
                  <a:lnTo>
                    <a:pt x="4816592" y="0"/>
                  </a:lnTo>
                  <a:lnTo>
                    <a:pt x="4816592" y="173180"/>
                  </a:lnTo>
                  <a:lnTo>
                    <a:pt x="0" y="173180"/>
                  </a:lnTo>
                  <a:close/>
                </a:path>
              </a:pathLst>
            </a:custGeom>
            <a:solidFill>
              <a:srgbClr val="74A541"/>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28575"/>
              <a:ext cx="4816593" cy="20175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09"/>
                </a:lnSpc>
              </a:pPr>
              <a:endParaRPr sz="800"/>
            </a:p>
          </p:txBody>
        </p:sp>
      </p:grpSp>
      <p:sp>
        <p:nvSpPr>
          <p:cNvPr id="6" name="Content Placeholder 5">
            <a:extLst>
              <a:ext uri="{FF2B5EF4-FFF2-40B4-BE49-F238E27FC236}">
                <a16:creationId xmlns:a16="http://schemas.microsoft.com/office/drawing/2014/main" id="{D437BE6F-D185-A389-342F-3E85396A13A4}"/>
              </a:ext>
            </a:extLst>
          </p:cNvPr>
          <p:cNvSpPr>
            <a:spLocks noGrp="1"/>
          </p:cNvSpPr>
          <p:nvPr>
            <p:ph sz="half" idx="2"/>
          </p:nvPr>
        </p:nvSpPr>
        <p:spPr>
          <a:xfrm>
            <a:off x="3415146" y="5425102"/>
            <a:ext cx="5181600" cy="1603375"/>
          </a:xfrm>
        </p:spPr>
        <p:txBody>
          <a:bodyPr/>
          <a:lstStyle/>
          <a:p>
            <a:pPr marL="0" lvl="0" indent="0" algn="ctr">
              <a:lnSpc>
                <a:spcPts val="2799"/>
              </a:lnSpc>
              <a:spcBef>
                <a:spcPct val="0"/>
              </a:spcBef>
              <a:buNone/>
            </a:pPr>
            <a:r>
              <a:rPr lang="en-US" sz="1999" spc="247" dirty="0">
                <a:solidFill>
                  <a:prstClr val="black"/>
                </a:solidFill>
                <a:latin typeface="Montserrat Classic"/>
              </a:rPr>
              <a:t>WWW.INREACHPATHWAYS.ORG</a:t>
            </a:r>
          </a:p>
          <a:p>
            <a:pPr marL="0" indent="0">
              <a:buNone/>
            </a:pPr>
            <a:endParaRPr lang="en-US" dirty="0"/>
          </a:p>
        </p:txBody>
      </p:sp>
      <p:sp>
        <p:nvSpPr>
          <p:cNvPr id="5" name="Content Placeholder 4">
            <a:extLst>
              <a:ext uri="{FF2B5EF4-FFF2-40B4-BE49-F238E27FC236}">
                <a16:creationId xmlns:a16="http://schemas.microsoft.com/office/drawing/2014/main" id="{A2B1BE91-4F09-C84B-9620-F8E659243366}"/>
              </a:ext>
            </a:extLst>
          </p:cNvPr>
          <p:cNvSpPr>
            <a:spLocks noGrp="1"/>
          </p:cNvSpPr>
          <p:nvPr>
            <p:ph sz="half" idx="1"/>
          </p:nvPr>
        </p:nvSpPr>
        <p:spPr>
          <a:xfrm>
            <a:off x="3415146" y="3922968"/>
            <a:ext cx="5181600" cy="1325563"/>
          </a:xfrm>
        </p:spPr>
        <p:txBody>
          <a:bodyPr/>
          <a:lstStyle/>
          <a:p>
            <a:pPr marL="0" lvl="0" indent="0" algn="ctr">
              <a:lnSpc>
                <a:spcPts val="2799"/>
              </a:lnSpc>
              <a:spcBef>
                <a:spcPts val="0"/>
              </a:spcBef>
              <a:buNone/>
            </a:pPr>
            <a:r>
              <a:rPr lang="en-US" sz="1999" spc="247" dirty="0">
                <a:solidFill>
                  <a:srgbClr val="FFFFFF"/>
                </a:solidFill>
                <a:latin typeface="Montserrat Classic Bold"/>
              </a:rPr>
              <a:t>Alyssa Burgess</a:t>
            </a:r>
          </a:p>
          <a:p>
            <a:pPr marL="0" lvl="0" indent="0" algn="ctr">
              <a:lnSpc>
                <a:spcPts val="2799"/>
              </a:lnSpc>
              <a:spcBef>
                <a:spcPts val="0"/>
              </a:spcBef>
              <a:buNone/>
            </a:pPr>
            <a:r>
              <a:rPr lang="en-US" sz="1999" spc="247" dirty="0">
                <a:solidFill>
                  <a:srgbClr val="FFFFFF"/>
                </a:solidFill>
                <a:latin typeface="Montserrat Classic"/>
              </a:rPr>
              <a:t>Director of Career Pathways</a:t>
            </a:r>
          </a:p>
          <a:p>
            <a:pPr marL="0" lvl="0" indent="0" algn="ctr">
              <a:lnSpc>
                <a:spcPts val="2799"/>
              </a:lnSpc>
              <a:spcBef>
                <a:spcPct val="0"/>
              </a:spcBef>
              <a:buNone/>
            </a:pPr>
            <a:r>
              <a:rPr lang="en-US" sz="1999" spc="247" dirty="0">
                <a:solidFill>
                  <a:srgbClr val="FFFFFF"/>
                </a:solidFill>
                <a:latin typeface="Montserrat Classic"/>
              </a:rPr>
              <a:t>aburgess@wacommunityhealth.org</a:t>
            </a:r>
          </a:p>
          <a:p>
            <a:pPr marL="0" indent="0">
              <a:buNone/>
            </a:pPr>
            <a:endParaRPr lang="en-US" dirty="0"/>
          </a:p>
        </p:txBody>
      </p:sp>
      <p:sp>
        <p:nvSpPr>
          <p:cNvPr id="9" name="Freeform 9" descr="InReach logo"/>
          <p:cNvSpPr/>
          <p:nvPr/>
        </p:nvSpPr>
        <p:spPr>
          <a:xfrm>
            <a:off x="2798582" y="2138901"/>
            <a:ext cx="6594837" cy="1470791"/>
          </a:xfrm>
          <a:custGeom>
            <a:avLst/>
            <a:gdLst/>
            <a:ahLst/>
            <a:cxnLst/>
            <a:rect l="l" t="t" r="r" b="b"/>
            <a:pathLst>
              <a:path w="9892256" h="2206187">
                <a:moveTo>
                  <a:pt x="0" y="0"/>
                </a:moveTo>
                <a:lnTo>
                  <a:pt x="9892256" y="0"/>
                </a:lnTo>
                <a:lnTo>
                  <a:pt x="9892256" y="2206187"/>
                </a:lnTo>
                <a:lnTo>
                  <a:pt x="0" y="2206187"/>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a:off x="10823253" y="750790"/>
            <a:ext cx="673421" cy="554231"/>
          </a:xfrm>
          <a:custGeom>
            <a:avLst/>
            <a:gdLst/>
            <a:ahLst/>
            <a:cxnLst/>
            <a:rect l="l" t="t" r="r" b="b"/>
            <a:pathLst>
              <a:path w="1010131" h="831347">
                <a:moveTo>
                  <a:pt x="0" y="0"/>
                </a:moveTo>
                <a:lnTo>
                  <a:pt x="1010131" y="0"/>
                </a:lnTo>
                <a:lnTo>
                  <a:pt x="1010131" y="831346"/>
                </a:lnTo>
                <a:lnTo>
                  <a:pt x="0" y="831346"/>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Slide Number Placeholder 5">
            <a:extLst>
              <a:ext uri="{FF2B5EF4-FFF2-40B4-BE49-F238E27FC236}">
                <a16:creationId xmlns:a16="http://schemas.microsoft.com/office/drawing/2014/main" id="{34092FCE-9B18-A500-36EE-CF9D4959CE3E}"/>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40063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4D51-1E69-ADE3-91FE-0E14AE78A750}"/>
              </a:ext>
            </a:extLst>
          </p:cNvPr>
          <p:cNvSpPr>
            <a:spLocks noGrp="1"/>
          </p:cNvSpPr>
          <p:nvPr>
            <p:ph type="title"/>
          </p:nvPr>
        </p:nvSpPr>
        <p:spPr/>
        <p:txBody>
          <a:bodyPr/>
          <a:lstStyle/>
          <a:p>
            <a:r>
              <a:rPr lang="en-US" dirty="0"/>
              <a:t>The Certified Safety Specialist Apprenticeship Program (CSSAP)</a:t>
            </a:r>
          </a:p>
        </p:txBody>
      </p:sp>
      <p:sp>
        <p:nvSpPr>
          <p:cNvPr id="5" name="Slide Number Placeholder 5">
            <a:extLst>
              <a:ext uri="{FF2B5EF4-FFF2-40B4-BE49-F238E27FC236}">
                <a16:creationId xmlns:a16="http://schemas.microsoft.com/office/drawing/2014/main" id="{E730D2A9-68E6-BFE1-439B-9EDB8FE92616}"/>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487885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03B66-ADA2-61CA-5E2C-DD33C7F08013}"/>
              </a:ext>
            </a:extLst>
          </p:cNvPr>
          <p:cNvSpPr>
            <a:spLocks noGrp="1"/>
          </p:cNvSpPr>
          <p:nvPr>
            <p:ph type="title"/>
          </p:nvPr>
        </p:nvSpPr>
        <p:spPr/>
        <p:txBody>
          <a:bodyPr/>
          <a:lstStyle/>
          <a:p>
            <a:r>
              <a:rPr lang="en-US" dirty="0"/>
              <a:t>CSSAP</a:t>
            </a:r>
          </a:p>
        </p:txBody>
      </p:sp>
      <p:pic>
        <p:nvPicPr>
          <p:cNvPr id="6" name="Content Placeholder 5" descr="Certified Safety Specialist Apprenticeship Program logo">
            <a:extLst>
              <a:ext uri="{FF2B5EF4-FFF2-40B4-BE49-F238E27FC236}">
                <a16:creationId xmlns:a16="http://schemas.microsoft.com/office/drawing/2014/main" id="{1E2841FB-7D22-F0A9-EFC5-B67FB84C0F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8716" y="942975"/>
            <a:ext cx="5712384" cy="5703845"/>
          </a:xfrm>
          <a:prstGeom prst="rect">
            <a:avLst/>
          </a:prstGeom>
        </p:spPr>
      </p:pic>
      <p:sp>
        <p:nvSpPr>
          <p:cNvPr id="7" name="Slide Number Placeholder 5">
            <a:extLst>
              <a:ext uri="{FF2B5EF4-FFF2-40B4-BE49-F238E27FC236}">
                <a16:creationId xmlns:a16="http://schemas.microsoft.com/office/drawing/2014/main" id="{B02C9FEA-44D5-9C78-F0AC-F7A78C67B0F2}"/>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4025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804B69-1C7B-2F61-C3FF-3849D6143674}"/>
              </a:ext>
            </a:extLst>
          </p:cNvPr>
          <p:cNvSpPr>
            <a:spLocks noGrp="1"/>
          </p:cNvSpPr>
          <p:nvPr>
            <p:ph type="title"/>
          </p:nvPr>
        </p:nvSpPr>
        <p:spPr/>
        <p:txBody>
          <a:bodyPr/>
          <a:lstStyle/>
          <a:p>
            <a:r>
              <a:rPr lang="en-US" dirty="0"/>
              <a:t>CSSAP History</a:t>
            </a:r>
          </a:p>
        </p:txBody>
      </p:sp>
      <p:sp>
        <p:nvSpPr>
          <p:cNvPr id="2" name="Content Placeholder 1">
            <a:extLst>
              <a:ext uri="{FF2B5EF4-FFF2-40B4-BE49-F238E27FC236}">
                <a16:creationId xmlns:a16="http://schemas.microsoft.com/office/drawing/2014/main" id="{394C0CD5-9D8F-F9AC-6C54-6BF89505FA19}"/>
              </a:ext>
            </a:extLst>
          </p:cNvPr>
          <p:cNvSpPr>
            <a:spLocks noGrp="1"/>
          </p:cNvSpPr>
          <p:nvPr>
            <p:ph idx="1"/>
          </p:nvPr>
        </p:nvSpPr>
        <p:spPr>
          <a:xfrm>
            <a:off x="742950" y="1842933"/>
            <a:ext cx="9429750" cy="4091142"/>
          </a:xfrm>
        </p:spPr>
        <p:txBody>
          <a:bodyPr>
            <a:normAutofit fontScale="70000" lnSpcReduction="20000"/>
          </a:bodyPr>
          <a:lstStyle/>
          <a:p>
            <a:pPr>
              <a:lnSpc>
                <a:spcPct val="120000"/>
              </a:lnSpc>
            </a:pPr>
            <a:r>
              <a:rPr lang="en-US" dirty="0">
                <a:solidFill>
                  <a:schemeClr val="tx1"/>
                </a:solidFill>
              </a:rPr>
              <a:t>The Certified Safety Specialist Apprenticeship Program (CSSAP) was created and developed for mostly non-traditional students, by the safety industry, to marry the academic knowledge obtained in the classroom with the “real world” health and safety management application on the job. The CSSAP exists to educate and supplement industry needs and to prevent work related accidents and injuries.</a:t>
            </a:r>
          </a:p>
          <a:p>
            <a:pPr>
              <a:lnSpc>
                <a:spcPct val="120000"/>
              </a:lnSpc>
            </a:pPr>
            <a:r>
              <a:rPr lang="en-US" dirty="0">
                <a:solidFill>
                  <a:schemeClr val="tx1"/>
                </a:solidFill>
              </a:rPr>
              <a:t>Conceptualized in 2014</a:t>
            </a:r>
          </a:p>
          <a:p>
            <a:pPr>
              <a:lnSpc>
                <a:spcPct val="120000"/>
              </a:lnSpc>
            </a:pPr>
            <a:r>
              <a:rPr lang="en-US" dirty="0">
                <a:solidFill>
                  <a:schemeClr val="tx1"/>
                </a:solidFill>
              </a:rPr>
              <a:t>Officially registered in Washington in 2017</a:t>
            </a:r>
          </a:p>
          <a:p>
            <a:pPr>
              <a:lnSpc>
                <a:spcPct val="120000"/>
              </a:lnSpc>
            </a:pPr>
            <a:r>
              <a:rPr lang="en-US" dirty="0">
                <a:solidFill>
                  <a:schemeClr val="tx1"/>
                </a:solidFill>
              </a:rPr>
              <a:t>Licensed under the USDOL in 2020</a:t>
            </a:r>
          </a:p>
          <a:p>
            <a:pPr>
              <a:lnSpc>
                <a:spcPct val="120000"/>
              </a:lnSpc>
            </a:pPr>
            <a:r>
              <a:rPr lang="en-US" dirty="0">
                <a:solidFill>
                  <a:schemeClr val="tx1"/>
                </a:solidFill>
              </a:rPr>
              <a:t>Edmonds/Pierce OSH Advisory Board</a:t>
            </a:r>
          </a:p>
          <a:p>
            <a:pPr>
              <a:lnSpc>
                <a:spcPct val="120000"/>
              </a:lnSpc>
            </a:pPr>
            <a:r>
              <a:rPr lang="en-US" dirty="0">
                <a:solidFill>
                  <a:schemeClr val="tx1"/>
                </a:solidFill>
              </a:rPr>
              <a:t>DOL AAI grant</a:t>
            </a:r>
          </a:p>
          <a:p>
            <a:endParaRPr lang="en-US" dirty="0"/>
          </a:p>
        </p:txBody>
      </p:sp>
      <p:pic>
        <p:nvPicPr>
          <p:cNvPr id="7" name="Picture 6">
            <a:extLst>
              <a:ext uri="{FF2B5EF4-FFF2-40B4-BE49-F238E27FC236}">
                <a16:creationId xmlns:a16="http://schemas.microsoft.com/office/drawing/2014/main" id="{E69CFF83-C819-8487-6D0F-87ECD934C01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675" y="3888504"/>
            <a:ext cx="2219326" cy="2216009"/>
          </a:xfrm>
          <a:prstGeom prst="rect">
            <a:avLst/>
          </a:prstGeom>
        </p:spPr>
      </p:pic>
      <p:sp>
        <p:nvSpPr>
          <p:cNvPr id="6" name="Slide Number Placeholder 5">
            <a:extLst>
              <a:ext uri="{FF2B5EF4-FFF2-40B4-BE49-F238E27FC236}">
                <a16:creationId xmlns:a16="http://schemas.microsoft.com/office/drawing/2014/main" id="{7A6C8B69-54FE-88CA-2EA8-C4993C982B9E}"/>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056211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p:txBody>
          <a:bodyPr>
            <a:normAutofit/>
          </a:bodyPr>
          <a:lstStyle/>
          <a:p>
            <a:r>
              <a:rPr lang="en-US" dirty="0"/>
              <a:t>U.S. DOL Guest Speakers</a:t>
            </a:r>
          </a:p>
        </p:txBody>
      </p:sp>
      <p:pic>
        <p:nvPicPr>
          <p:cNvPr id="18" name="Picture Placeholder 17" descr="Kayla Hilario">
            <a:extLst>
              <a:ext uri="{FF2B5EF4-FFF2-40B4-BE49-F238E27FC236}">
                <a16:creationId xmlns:a16="http://schemas.microsoft.com/office/drawing/2014/main" id="{9080CB3A-6CDE-D5BB-80DF-BF54DA87051D}"/>
              </a:ext>
            </a:extLst>
          </p:cNvPr>
          <p:cNvPicPr>
            <a:picLocks noGrp="1" noChangeAspect="1"/>
          </p:cNvPicPr>
          <p:nvPr>
            <p:ph type="pic" sz="quarter" idx="14"/>
          </p:nvPr>
        </p:nvPicPr>
        <p:blipFill>
          <a:blip r:embed="rId3"/>
          <a:srcRect t="4269" b="4269"/>
          <a:stretch/>
        </p:blipFill>
        <p:spPr>
          <a:xfrm>
            <a:off x="2180435" y="1864122"/>
            <a:ext cx="2239955" cy="20157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 Placeholder 9">
            <a:extLst>
              <a:ext uri="{FF2B5EF4-FFF2-40B4-BE49-F238E27FC236}">
                <a16:creationId xmlns:a16="http://schemas.microsoft.com/office/drawing/2014/main" id="{93E11849-315C-025A-E91B-C6D7EA74070F}"/>
              </a:ext>
            </a:extLst>
          </p:cNvPr>
          <p:cNvSpPr>
            <a:spLocks noGrp="1"/>
          </p:cNvSpPr>
          <p:nvPr>
            <p:ph type="body" sz="quarter" idx="18"/>
          </p:nvPr>
        </p:nvSpPr>
        <p:spPr>
          <a:xfrm>
            <a:off x="1514843" y="4142174"/>
            <a:ext cx="3666966" cy="563563"/>
          </a:xfrm>
        </p:spPr>
        <p:txBody>
          <a:bodyPr>
            <a:noAutofit/>
          </a:bodyPr>
          <a:lstStyle/>
          <a:p>
            <a:r>
              <a:rPr lang="en-US" sz="3600" dirty="0">
                <a:solidFill>
                  <a:srgbClr val="0D274D"/>
                </a:solidFill>
                <a:latin typeface="Montserrat" panose="00000500000000000000" pitchFamily="2" charset="0"/>
              </a:rPr>
              <a:t>Kayla Hilario</a:t>
            </a:r>
          </a:p>
        </p:txBody>
      </p:sp>
      <p:sp>
        <p:nvSpPr>
          <p:cNvPr id="14" name="Text Placeholder 13">
            <a:extLst>
              <a:ext uri="{FF2B5EF4-FFF2-40B4-BE49-F238E27FC236}">
                <a16:creationId xmlns:a16="http://schemas.microsoft.com/office/drawing/2014/main" id="{A923F4D2-9E46-0E6A-513B-5C058DFADE5C}"/>
              </a:ext>
            </a:extLst>
          </p:cNvPr>
          <p:cNvSpPr>
            <a:spLocks noGrp="1"/>
          </p:cNvSpPr>
          <p:nvPr>
            <p:ph type="body" sz="quarter" idx="22"/>
          </p:nvPr>
        </p:nvSpPr>
        <p:spPr>
          <a:xfrm>
            <a:off x="940974" y="4689590"/>
            <a:ext cx="4958068" cy="1254125"/>
          </a:xfrm>
        </p:spPr>
        <p:txBody>
          <a:bodyPr>
            <a:noAutofit/>
          </a:bodyPr>
          <a:lstStyle/>
          <a:p>
            <a:r>
              <a:rPr lang="en-US" sz="2400" dirty="0">
                <a:solidFill>
                  <a:srgbClr val="0D274D"/>
                </a:solidFill>
                <a:latin typeface="Montserrat"/>
                <a:ea typeface="Roboto"/>
              </a:rPr>
              <a:t>Federal Project Officer </a:t>
            </a:r>
          </a:p>
          <a:p>
            <a:r>
              <a:rPr lang="en-US" sz="2400" dirty="0">
                <a:solidFill>
                  <a:srgbClr val="0D274D"/>
                </a:solidFill>
                <a:latin typeface="Montserrat"/>
                <a:ea typeface="Roboto"/>
              </a:rPr>
              <a:t>U.S. DOL Division of Indian and Native American Programs</a:t>
            </a:r>
          </a:p>
        </p:txBody>
      </p:sp>
      <p:pic>
        <p:nvPicPr>
          <p:cNvPr id="2" name="Picture Placeholder 17" descr="Corinna Pereira">
            <a:extLst>
              <a:ext uri="{FF2B5EF4-FFF2-40B4-BE49-F238E27FC236}">
                <a16:creationId xmlns:a16="http://schemas.microsoft.com/office/drawing/2014/main" id="{793ED7F8-400B-6A5B-2E7C-69CC4BDD9DDE}"/>
              </a:ext>
            </a:extLst>
          </p:cNvPr>
          <p:cNvPicPr>
            <a:picLocks noChangeAspect="1"/>
          </p:cNvPicPr>
          <p:nvPr/>
        </p:nvPicPr>
        <p:blipFill>
          <a:blip r:embed="rId4"/>
          <a:srcRect t="13412" b="13412"/>
          <a:stretch/>
        </p:blipFill>
        <p:spPr>
          <a:xfrm>
            <a:off x="7756409" y="1944597"/>
            <a:ext cx="2150529" cy="1935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 Placeholder 10">
            <a:extLst>
              <a:ext uri="{FF2B5EF4-FFF2-40B4-BE49-F238E27FC236}">
                <a16:creationId xmlns:a16="http://schemas.microsoft.com/office/drawing/2014/main" id="{02582B2F-7E05-5088-4E2F-2D60021B073D}"/>
              </a:ext>
            </a:extLst>
          </p:cNvPr>
          <p:cNvSpPr>
            <a:spLocks noGrp="1"/>
          </p:cNvSpPr>
          <p:nvPr>
            <p:ph type="body" sz="quarter" idx="19"/>
          </p:nvPr>
        </p:nvSpPr>
        <p:spPr>
          <a:xfrm>
            <a:off x="6256231" y="4169548"/>
            <a:ext cx="5150887" cy="582770"/>
          </a:xfrm>
        </p:spPr>
        <p:txBody>
          <a:bodyPr>
            <a:noAutofit/>
          </a:bodyPr>
          <a:lstStyle/>
          <a:p>
            <a:r>
              <a:rPr lang="en-US" sz="3600" dirty="0">
                <a:solidFill>
                  <a:srgbClr val="0D274D"/>
                </a:solidFill>
                <a:latin typeface="Montserrat" panose="00000500000000000000" pitchFamily="2" charset="0"/>
              </a:rPr>
              <a:t>Corinna Pereira</a:t>
            </a:r>
          </a:p>
        </p:txBody>
      </p:sp>
      <p:sp>
        <p:nvSpPr>
          <p:cNvPr id="15" name="Text Placeholder 14">
            <a:extLst>
              <a:ext uri="{FF2B5EF4-FFF2-40B4-BE49-F238E27FC236}">
                <a16:creationId xmlns:a16="http://schemas.microsoft.com/office/drawing/2014/main" id="{DC841B2A-CD46-F4B2-9142-B81012F55B78}"/>
              </a:ext>
            </a:extLst>
          </p:cNvPr>
          <p:cNvSpPr>
            <a:spLocks noGrp="1"/>
          </p:cNvSpPr>
          <p:nvPr>
            <p:ph type="body" sz="quarter" idx="23"/>
          </p:nvPr>
        </p:nvSpPr>
        <p:spPr>
          <a:xfrm>
            <a:off x="6176983" y="4768764"/>
            <a:ext cx="5309385" cy="1095776"/>
          </a:xfrm>
        </p:spPr>
        <p:txBody>
          <a:bodyPr/>
          <a:lstStyle/>
          <a:p>
            <a:r>
              <a:rPr lang="en-US" sz="2400" dirty="0">
                <a:solidFill>
                  <a:srgbClr val="0D274D"/>
                </a:solidFill>
                <a:latin typeface="Montserrat"/>
                <a:ea typeface="Roboto"/>
              </a:rPr>
              <a:t>Region 6 Multi-State Navigator</a:t>
            </a:r>
          </a:p>
          <a:p>
            <a:r>
              <a:rPr lang="en-US" sz="2400" dirty="0">
                <a:solidFill>
                  <a:srgbClr val="0D274D"/>
                </a:solidFill>
                <a:latin typeface="Montserrat"/>
                <a:ea typeface="Roboto"/>
              </a:rPr>
              <a:t>U.S. DOL Office of Apprenticeship</a:t>
            </a:r>
          </a:p>
          <a:p>
            <a:endParaRPr lang="en-US" dirty="0"/>
          </a:p>
        </p:txBody>
      </p:sp>
    </p:spTree>
    <p:extLst>
      <p:ext uri="{BB962C8B-B14F-4D97-AF65-F5344CB8AC3E}">
        <p14:creationId xmlns:p14="http://schemas.microsoft.com/office/powerpoint/2010/main" val="3832671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3DC3-8C56-3462-F2FE-427C43D5409F}"/>
              </a:ext>
            </a:extLst>
          </p:cNvPr>
          <p:cNvSpPr>
            <a:spLocks noGrp="1"/>
          </p:cNvSpPr>
          <p:nvPr>
            <p:ph type="title"/>
          </p:nvPr>
        </p:nvSpPr>
        <p:spPr/>
        <p:txBody>
          <a:bodyPr/>
          <a:lstStyle/>
          <a:p>
            <a:r>
              <a:rPr lang="en-US" dirty="0"/>
              <a:t>What is CSSAP?</a:t>
            </a:r>
          </a:p>
        </p:txBody>
      </p:sp>
      <p:sp>
        <p:nvSpPr>
          <p:cNvPr id="3" name="Content Placeholder 2">
            <a:extLst>
              <a:ext uri="{FF2B5EF4-FFF2-40B4-BE49-F238E27FC236}">
                <a16:creationId xmlns:a16="http://schemas.microsoft.com/office/drawing/2014/main" id="{F9A216FE-2B98-86EC-6CC3-5DD3CBA77EAB}"/>
              </a:ext>
            </a:extLst>
          </p:cNvPr>
          <p:cNvSpPr>
            <a:spLocks noGrp="1"/>
          </p:cNvSpPr>
          <p:nvPr>
            <p:ph sz="half" idx="1"/>
          </p:nvPr>
        </p:nvSpPr>
        <p:spPr>
          <a:xfrm>
            <a:off x="838200" y="1825625"/>
            <a:ext cx="9810750" cy="4098925"/>
          </a:xfrm>
        </p:spPr>
        <p:txBody>
          <a:bodyPr>
            <a:normAutofit fontScale="92500" lnSpcReduction="10000"/>
          </a:bodyPr>
          <a:lstStyle/>
          <a:p>
            <a:r>
              <a:rPr lang="en-US" dirty="0">
                <a:solidFill>
                  <a:schemeClr val="tx1"/>
                </a:solidFill>
              </a:rPr>
              <a:t>The CSSAP is a two-year program with 4500 hours of On-the-Job (OJT) training accompanied by related supplemental instruction (RSI) provided through online education by Edmonds and Pierce Colleges. Training agents host an apprentice and the sponsor, ISS verifies progression through the program to completion.</a:t>
            </a:r>
          </a:p>
          <a:p>
            <a:r>
              <a:rPr lang="en-US" dirty="0">
                <a:solidFill>
                  <a:schemeClr val="tx1"/>
                </a:solidFill>
              </a:rPr>
              <a:t>Combines theory with application</a:t>
            </a:r>
          </a:p>
          <a:p>
            <a:r>
              <a:rPr lang="en-US" dirty="0">
                <a:solidFill>
                  <a:schemeClr val="tx1"/>
                </a:solidFill>
              </a:rPr>
              <a:t>4500 OJT, roughly 28-30 months</a:t>
            </a:r>
          </a:p>
          <a:p>
            <a:r>
              <a:rPr lang="en-US" dirty="0">
                <a:solidFill>
                  <a:schemeClr val="tx1"/>
                </a:solidFill>
              </a:rPr>
              <a:t>All RSI/RTI is online</a:t>
            </a:r>
          </a:p>
          <a:p>
            <a:r>
              <a:rPr lang="en-US" dirty="0">
                <a:solidFill>
                  <a:schemeClr val="tx1"/>
                </a:solidFill>
              </a:rPr>
              <a:t>Available in all 50 states</a:t>
            </a:r>
          </a:p>
          <a:p>
            <a:endParaRPr lang="en-US" dirty="0"/>
          </a:p>
        </p:txBody>
      </p:sp>
      <p:sp>
        <p:nvSpPr>
          <p:cNvPr id="7" name="Slide Number Placeholder 5">
            <a:extLst>
              <a:ext uri="{FF2B5EF4-FFF2-40B4-BE49-F238E27FC236}">
                <a16:creationId xmlns:a16="http://schemas.microsoft.com/office/drawing/2014/main" id="{D11C6FBA-D51B-9EC4-8629-2D5D5AC1C945}"/>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9" name="Picture 8">
            <a:extLst>
              <a:ext uri="{FF2B5EF4-FFF2-40B4-BE49-F238E27FC236}">
                <a16:creationId xmlns:a16="http://schemas.microsoft.com/office/drawing/2014/main" id="{B0057EB8-AC28-FF76-E558-53382AF5965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675" y="3888504"/>
            <a:ext cx="2219326" cy="2216009"/>
          </a:xfrm>
          <a:prstGeom prst="rect">
            <a:avLst/>
          </a:prstGeom>
        </p:spPr>
      </p:pic>
    </p:spTree>
    <p:extLst>
      <p:ext uri="{BB962C8B-B14F-4D97-AF65-F5344CB8AC3E}">
        <p14:creationId xmlns:p14="http://schemas.microsoft.com/office/powerpoint/2010/main" val="630882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C34E-2742-64CA-6EC9-E929D52BA3C6}"/>
              </a:ext>
            </a:extLst>
          </p:cNvPr>
          <p:cNvSpPr>
            <a:spLocks noGrp="1"/>
          </p:cNvSpPr>
          <p:nvPr>
            <p:ph type="title"/>
          </p:nvPr>
        </p:nvSpPr>
        <p:spPr/>
        <p:txBody>
          <a:bodyPr/>
          <a:lstStyle/>
          <a:p>
            <a:r>
              <a:rPr lang="en-US" dirty="0"/>
              <a:t>Apprentice Application Process</a:t>
            </a:r>
          </a:p>
        </p:txBody>
      </p:sp>
      <p:sp>
        <p:nvSpPr>
          <p:cNvPr id="3" name="Content Placeholder 2">
            <a:extLst>
              <a:ext uri="{FF2B5EF4-FFF2-40B4-BE49-F238E27FC236}">
                <a16:creationId xmlns:a16="http://schemas.microsoft.com/office/drawing/2014/main" id="{58B2793F-C470-F32A-A604-9570EAF57032}"/>
              </a:ext>
            </a:extLst>
          </p:cNvPr>
          <p:cNvSpPr>
            <a:spLocks noGrp="1"/>
          </p:cNvSpPr>
          <p:nvPr>
            <p:ph sz="half" idx="1"/>
          </p:nvPr>
        </p:nvSpPr>
        <p:spPr>
          <a:xfrm>
            <a:off x="838199" y="1825625"/>
            <a:ext cx="10753725" cy="4022725"/>
          </a:xfrm>
        </p:spPr>
        <p:txBody>
          <a:bodyPr>
            <a:normAutofit/>
          </a:bodyPr>
          <a:lstStyle/>
          <a:p>
            <a:r>
              <a:rPr lang="en-US" dirty="0">
                <a:solidFill>
                  <a:schemeClr val="tx1"/>
                </a:solidFill>
              </a:rPr>
              <a:t>Open enrollment</a:t>
            </a:r>
          </a:p>
          <a:p>
            <a:r>
              <a:rPr lang="en-US" dirty="0">
                <a:solidFill>
                  <a:schemeClr val="tx1"/>
                </a:solidFill>
              </a:rPr>
              <a:t>Register at Edmonds or Pierce Colleges and declare OSH focus</a:t>
            </a:r>
          </a:p>
          <a:p>
            <a:pPr>
              <a:buClr>
                <a:schemeClr val="tx1"/>
              </a:buClr>
            </a:pPr>
            <a:r>
              <a:rPr lang="en-US" dirty="0">
                <a:solidFill>
                  <a:srgbClr val="0F69C3"/>
                </a:solidFill>
                <a:hlinkClick r:id="rId2" tooltip="https://www.intuitivesafetysolutions.com/cssapprenticeship/apprenticeship/">
                  <a:extLst>
                    <a:ext uri="{A12FA001-AC4F-418D-AE19-62706E023703}">
                      <ahyp:hlinkClr xmlns:ahyp="http://schemas.microsoft.com/office/drawing/2018/hyperlinkcolor" val="tx"/>
                    </a:ext>
                  </a:extLst>
                </a:hlinkClick>
              </a:rPr>
              <a:t>Apply to CSSAP</a:t>
            </a:r>
            <a:endParaRPr lang="en-US" dirty="0">
              <a:solidFill>
                <a:srgbClr val="0F69C3"/>
              </a:solidFill>
            </a:endParaRPr>
          </a:p>
          <a:p>
            <a:r>
              <a:rPr lang="en-US" dirty="0">
                <a:solidFill>
                  <a:schemeClr val="tx1"/>
                </a:solidFill>
              </a:rPr>
              <a:t>Participate in an online, on demand, one-way interview</a:t>
            </a:r>
          </a:p>
          <a:p>
            <a:r>
              <a:rPr lang="en-US" dirty="0">
                <a:solidFill>
                  <a:schemeClr val="tx1"/>
                </a:solidFill>
              </a:rPr>
              <a:t>Apprentice candidates selected and ranked</a:t>
            </a:r>
          </a:p>
          <a:p>
            <a:endParaRPr lang="en-US" dirty="0"/>
          </a:p>
        </p:txBody>
      </p:sp>
      <p:pic>
        <p:nvPicPr>
          <p:cNvPr id="7" name="Picture 6">
            <a:extLst>
              <a:ext uri="{FF2B5EF4-FFF2-40B4-BE49-F238E27FC236}">
                <a16:creationId xmlns:a16="http://schemas.microsoft.com/office/drawing/2014/main" id="{0D737171-4BED-66E9-1653-505DC1944B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175" y="4098054"/>
            <a:ext cx="2219326" cy="2216009"/>
          </a:xfrm>
          <a:prstGeom prst="rect">
            <a:avLst/>
          </a:prstGeom>
        </p:spPr>
      </p:pic>
      <p:sp>
        <p:nvSpPr>
          <p:cNvPr id="8" name="Slide Number Placeholder 5">
            <a:extLst>
              <a:ext uri="{FF2B5EF4-FFF2-40B4-BE49-F238E27FC236}">
                <a16:creationId xmlns:a16="http://schemas.microsoft.com/office/drawing/2014/main" id="{4A12E5FC-F06A-7859-3462-8AD8AB3A3B91}"/>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32890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15BB-CECB-749B-D77A-000CCEA39C94}"/>
              </a:ext>
            </a:extLst>
          </p:cNvPr>
          <p:cNvSpPr>
            <a:spLocks noGrp="1"/>
          </p:cNvSpPr>
          <p:nvPr>
            <p:ph type="title"/>
          </p:nvPr>
        </p:nvSpPr>
        <p:spPr/>
        <p:txBody>
          <a:bodyPr/>
          <a:lstStyle/>
          <a:p>
            <a:r>
              <a:rPr lang="en-US" dirty="0"/>
              <a:t>Ideal Apprentice Candidates</a:t>
            </a:r>
          </a:p>
        </p:txBody>
      </p:sp>
      <p:sp>
        <p:nvSpPr>
          <p:cNvPr id="3" name="Content Placeholder 2">
            <a:extLst>
              <a:ext uri="{FF2B5EF4-FFF2-40B4-BE49-F238E27FC236}">
                <a16:creationId xmlns:a16="http://schemas.microsoft.com/office/drawing/2014/main" id="{A56BB8FC-B004-F4A5-150B-E6BE4103AFF8}"/>
              </a:ext>
            </a:extLst>
          </p:cNvPr>
          <p:cNvSpPr>
            <a:spLocks noGrp="1"/>
          </p:cNvSpPr>
          <p:nvPr>
            <p:ph sz="half" idx="1"/>
          </p:nvPr>
        </p:nvSpPr>
        <p:spPr>
          <a:xfrm>
            <a:off x="838200" y="1825625"/>
            <a:ext cx="8943976" cy="4098925"/>
          </a:xfrm>
        </p:spPr>
        <p:txBody>
          <a:bodyPr>
            <a:normAutofit fontScale="92500"/>
          </a:bodyPr>
          <a:lstStyle/>
          <a:p>
            <a:r>
              <a:rPr lang="en-US" dirty="0">
                <a:solidFill>
                  <a:schemeClr val="tx1"/>
                </a:solidFill>
              </a:rPr>
              <a:t>Strong written and verbal communication skills</a:t>
            </a:r>
          </a:p>
          <a:p>
            <a:r>
              <a:rPr lang="en-US" dirty="0">
                <a:solidFill>
                  <a:schemeClr val="tx1"/>
                </a:solidFill>
              </a:rPr>
              <a:t>Outgoing with the ability to engage people</a:t>
            </a:r>
          </a:p>
          <a:p>
            <a:r>
              <a:rPr lang="en-US" dirty="0">
                <a:solidFill>
                  <a:schemeClr val="tx1"/>
                </a:solidFill>
              </a:rPr>
              <a:t>Strong mathematical skills</a:t>
            </a:r>
          </a:p>
          <a:p>
            <a:r>
              <a:rPr lang="en-US" dirty="0">
                <a:solidFill>
                  <a:schemeClr val="tx1"/>
                </a:solidFill>
              </a:rPr>
              <a:t>Good investigative and inspection skills</a:t>
            </a:r>
          </a:p>
          <a:p>
            <a:r>
              <a:rPr lang="en-US" dirty="0">
                <a:solidFill>
                  <a:schemeClr val="tx1"/>
                </a:solidFill>
              </a:rPr>
              <a:t>Organized, detail oriented with the ability to meet deadlines</a:t>
            </a:r>
          </a:p>
          <a:p>
            <a:r>
              <a:rPr lang="en-US" dirty="0">
                <a:solidFill>
                  <a:schemeClr val="tx1"/>
                </a:solidFill>
              </a:rPr>
              <a:t>Passion for Safety and the desire to help people</a:t>
            </a:r>
          </a:p>
          <a:p>
            <a:r>
              <a:rPr lang="en-US" dirty="0">
                <a:solidFill>
                  <a:schemeClr val="tx1"/>
                </a:solidFill>
              </a:rPr>
              <a:t>Injured workers</a:t>
            </a:r>
          </a:p>
          <a:p>
            <a:endParaRPr lang="en-US" dirty="0"/>
          </a:p>
        </p:txBody>
      </p:sp>
      <p:sp>
        <p:nvSpPr>
          <p:cNvPr id="7" name="Slide Number Placeholder 5">
            <a:extLst>
              <a:ext uri="{FF2B5EF4-FFF2-40B4-BE49-F238E27FC236}">
                <a16:creationId xmlns:a16="http://schemas.microsoft.com/office/drawing/2014/main" id="{0B94BD8E-2599-40BC-44D6-CA9A23FD7F34}"/>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8" name="Picture 7">
            <a:extLst>
              <a:ext uri="{FF2B5EF4-FFF2-40B4-BE49-F238E27FC236}">
                <a16:creationId xmlns:a16="http://schemas.microsoft.com/office/drawing/2014/main" id="{B2FCFC9C-107B-F33B-422D-DB9E72BB397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5696" y="4064000"/>
            <a:ext cx="2219326" cy="2216009"/>
          </a:xfrm>
          <a:prstGeom prst="rect">
            <a:avLst/>
          </a:prstGeom>
        </p:spPr>
      </p:pic>
    </p:spTree>
    <p:extLst>
      <p:ext uri="{BB962C8B-B14F-4D97-AF65-F5344CB8AC3E}">
        <p14:creationId xmlns:p14="http://schemas.microsoft.com/office/powerpoint/2010/main" val="3676255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5E41-8D1F-EEAC-1BE8-EB9C30159075}"/>
              </a:ext>
            </a:extLst>
          </p:cNvPr>
          <p:cNvSpPr>
            <a:spLocks noGrp="1"/>
          </p:cNvSpPr>
          <p:nvPr>
            <p:ph type="title"/>
          </p:nvPr>
        </p:nvSpPr>
        <p:spPr/>
        <p:txBody>
          <a:bodyPr/>
          <a:lstStyle/>
          <a:p>
            <a:r>
              <a:rPr lang="en-US" dirty="0"/>
              <a:t>Ready for Placement</a:t>
            </a:r>
          </a:p>
        </p:txBody>
      </p:sp>
      <p:sp>
        <p:nvSpPr>
          <p:cNvPr id="3" name="Content Placeholder 2">
            <a:extLst>
              <a:ext uri="{FF2B5EF4-FFF2-40B4-BE49-F238E27FC236}">
                <a16:creationId xmlns:a16="http://schemas.microsoft.com/office/drawing/2014/main" id="{E15A2D02-2AD4-437C-528D-2C93FCF7BEBD}"/>
              </a:ext>
            </a:extLst>
          </p:cNvPr>
          <p:cNvSpPr>
            <a:spLocks noGrp="1"/>
          </p:cNvSpPr>
          <p:nvPr>
            <p:ph sz="half" idx="1"/>
          </p:nvPr>
        </p:nvSpPr>
        <p:spPr>
          <a:xfrm>
            <a:off x="942975" y="1516063"/>
            <a:ext cx="10620375" cy="1798637"/>
          </a:xfrm>
        </p:spPr>
        <p:txBody>
          <a:bodyPr>
            <a:normAutofit fontScale="70000" lnSpcReduction="20000"/>
          </a:bodyPr>
          <a:lstStyle/>
          <a:p>
            <a:pPr>
              <a:lnSpc>
                <a:spcPct val="120000"/>
              </a:lnSpc>
            </a:pPr>
            <a:r>
              <a:rPr lang="en-US" sz="2800" dirty="0">
                <a:solidFill>
                  <a:schemeClr val="tx1"/>
                </a:solidFill>
              </a:rPr>
              <a:t>Very affordable to employers</a:t>
            </a:r>
          </a:p>
          <a:p>
            <a:pPr>
              <a:lnSpc>
                <a:spcPct val="120000"/>
              </a:lnSpc>
            </a:pPr>
            <a:r>
              <a:rPr lang="en-US" sz="2800" dirty="0">
                <a:solidFill>
                  <a:schemeClr val="tx1"/>
                </a:solidFill>
              </a:rPr>
              <a:t>Benefits provided by employer (Training Agent)</a:t>
            </a:r>
          </a:p>
          <a:p>
            <a:pPr>
              <a:lnSpc>
                <a:spcPct val="120000"/>
              </a:lnSpc>
            </a:pPr>
            <a:r>
              <a:rPr lang="en-US" sz="2800" dirty="0">
                <a:solidFill>
                  <a:schemeClr val="tx1"/>
                </a:solidFill>
              </a:rPr>
              <a:t>$3-5/hour to CSSAP</a:t>
            </a:r>
          </a:p>
          <a:p>
            <a:pPr>
              <a:lnSpc>
                <a:spcPct val="120000"/>
              </a:lnSpc>
            </a:pPr>
            <a:r>
              <a:rPr lang="en-US" sz="2800" dirty="0">
                <a:solidFill>
                  <a:schemeClr val="tx1"/>
                </a:solidFill>
              </a:rPr>
              <a:t>Journey wage of $72,500/yr.</a:t>
            </a:r>
            <a:endParaRPr lang="en-US" dirty="0">
              <a:solidFill>
                <a:schemeClr val="tx1"/>
              </a:solidFill>
            </a:endParaRPr>
          </a:p>
        </p:txBody>
      </p:sp>
      <p:graphicFrame>
        <p:nvGraphicFramePr>
          <p:cNvPr id="7" name="Table 6">
            <a:extLst>
              <a:ext uri="{FF2B5EF4-FFF2-40B4-BE49-F238E27FC236}">
                <a16:creationId xmlns:a16="http://schemas.microsoft.com/office/drawing/2014/main" id="{C338AA2A-501C-A042-BF4C-57C2F53372F0}"/>
              </a:ext>
            </a:extLst>
          </p:cNvPr>
          <p:cNvGraphicFramePr>
            <a:graphicFrameLocks noGrp="1"/>
          </p:cNvGraphicFramePr>
          <p:nvPr>
            <p:extLst>
              <p:ext uri="{D42A27DB-BD31-4B8C-83A1-F6EECF244321}">
                <p14:modId xmlns:p14="http://schemas.microsoft.com/office/powerpoint/2010/main" val="1706668476"/>
              </p:ext>
            </p:extLst>
          </p:nvPr>
        </p:nvGraphicFramePr>
        <p:xfrm>
          <a:off x="942975" y="3429000"/>
          <a:ext cx="7620000" cy="246856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950018823"/>
                    </a:ext>
                  </a:extLst>
                </a:gridCol>
                <a:gridCol w="3124200">
                  <a:extLst>
                    <a:ext uri="{9D8B030D-6E8A-4147-A177-3AD203B41FA5}">
                      <a16:colId xmlns:a16="http://schemas.microsoft.com/office/drawing/2014/main" val="1983065501"/>
                    </a:ext>
                  </a:extLst>
                </a:gridCol>
                <a:gridCol w="2971800">
                  <a:extLst>
                    <a:ext uri="{9D8B030D-6E8A-4147-A177-3AD203B41FA5}">
                      <a16:colId xmlns:a16="http://schemas.microsoft.com/office/drawing/2014/main" val="3506461585"/>
                    </a:ext>
                  </a:extLst>
                </a:gridCol>
              </a:tblGrid>
              <a:tr h="737946">
                <a:tc>
                  <a:txBody>
                    <a:bodyPr/>
                    <a:lstStyle/>
                    <a:p>
                      <a:pPr algn="ctr"/>
                      <a:r>
                        <a:rPr lang="en-US" dirty="0"/>
                        <a:t>Step</a:t>
                      </a:r>
                    </a:p>
                  </a:txBody>
                  <a:tcPr/>
                </a:tc>
                <a:tc>
                  <a:txBody>
                    <a:bodyPr/>
                    <a:lstStyle/>
                    <a:p>
                      <a:pPr algn="ctr"/>
                      <a:r>
                        <a:rPr lang="en-US" dirty="0"/>
                        <a:t>Hour Range or Competency Step</a:t>
                      </a:r>
                    </a:p>
                  </a:txBody>
                  <a:tcPr/>
                </a:tc>
                <a:tc>
                  <a:txBody>
                    <a:bodyPr/>
                    <a:lstStyle/>
                    <a:p>
                      <a:pPr algn="ctr"/>
                      <a:r>
                        <a:rPr lang="en-US" dirty="0"/>
                        <a:t>Hourly rate + Training Agent Company Benefits</a:t>
                      </a:r>
                    </a:p>
                  </a:txBody>
                  <a:tcPr/>
                </a:tc>
                <a:extLst>
                  <a:ext uri="{0D108BD9-81ED-4DB2-BD59-A6C34878D82A}">
                    <a16:rowId xmlns:a16="http://schemas.microsoft.com/office/drawing/2014/main" val="3177493954"/>
                  </a:ext>
                </a:extLst>
              </a:tr>
              <a:tr h="432654">
                <a:tc>
                  <a:txBody>
                    <a:bodyPr/>
                    <a:lstStyle/>
                    <a:p>
                      <a:pPr algn="ctr"/>
                      <a:r>
                        <a:rPr lang="en-US" dirty="0"/>
                        <a:t>1</a:t>
                      </a:r>
                    </a:p>
                  </a:txBody>
                  <a:tcPr/>
                </a:tc>
                <a:tc>
                  <a:txBody>
                    <a:bodyPr/>
                    <a:lstStyle/>
                    <a:p>
                      <a:pPr algn="ctr"/>
                      <a:r>
                        <a:rPr lang="en-US" dirty="0"/>
                        <a:t>0000-1125 hours</a:t>
                      </a:r>
                    </a:p>
                  </a:txBody>
                  <a:tcPr/>
                </a:tc>
                <a:tc>
                  <a:txBody>
                    <a:bodyPr/>
                    <a:lstStyle/>
                    <a:p>
                      <a:pPr algn="ctr"/>
                      <a:r>
                        <a:rPr lang="en-US" dirty="0"/>
                        <a:t>$20.91</a:t>
                      </a:r>
                    </a:p>
                  </a:txBody>
                  <a:tcPr/>
                </a:tc>
                <a:extLst>
                  <a:ext uri="{0D108BD9-81ED-4DB2-BD59-A6C34878D82A}">
                    <a16:rowId xmlns:a16="http://schemas.microsoft.com/office/drawing/2014/main" val="3670978564"/>
                  </a:ext>
                </a:extLst>
              </a:tr>
              <a:tr h="432654">
                <a:tc>
                  <a:txBody>
                    <a:bodyPr/>
                    <a:lstStyle/>
                    <a:p>
                      <a:pPr algn="ctr"/>
                      <a:r>
                        <a:rPr lang="en-US" dirty="0"/>
                        <a:t>2</a:t>
                      </a:r>
                    </a:p>
                  </a:txBody>
                  <a:tcPr/>
                </a:tc>
                <a:tc>
                  <a:txBody>
                    <a:bodyPr/>
                    <a:lstStyle/>
                    <a:p>
                      <a:pPr algn="ctr"/>
                      <a:r>
                        <a:rPr lang="en-US" dirty="0"/>
                        <a:t>1126-2250 hours</a:t>
                      </a:r>
                    </a:p>
                  </a:txBody>
                  <a:tcPr/>
                </a:tc>
                <a:tc>
                  <a:txBody>
                    <a:bodyPr/>
                    <a:lstStyle/>
                    <a:p>
                      <a:pPr algn="ctr"/>
                      <a:r>
                        <a:rPr lang="en-US" dirty="0"/>
                        <a:t>$24.40</a:t>
                      </a:r>
                    </a:p>
                  </a:txBody>
                  <a:tcPr/>
                </a:tc>
                <a:extLst>
                  <a:ext uri="{0D108BD9-81ED-4DB2-BD59-A6C34878D82A}">
                    <a16:rowId xmlns:a16="http://schemas.microsoft.com/office/drawing/2014/main" val="2552290166"/>
                  </a:ext>
                </a:extLst>
              </a:tr>
              <a:tr h="432654">
                <a:tc>
                  <a:txBody>
                    <a:bodyPr/>
                    <a:lstStyle/>
                    <a:p>
                      <a:pPr algn="ctr"/>
                      <a:r>
                        <a:rPr lang="en-US" dirty="0"/>
                        <a:t>3</a:t>
                      </a:r>
                    </a:p>
                  </a:txBody>
                  <a:tcPr/>
                </a:tc>
                <a:tc>
                  <a:txBody>
                    <a:bodyPr/>
                    <a:lstStyle/>
                    <a:p>
                      <a:pPr algn="ctr"/>
                      <a:r>
                        <a:rPr lang="en-US" dirty="0"/>
                        <a:t>2251-3375 hours</a:t>
                      </a:r>
                    </a:p>
                  </a:txBody>
                  <a:tcPr/>
                </a:tc>
                <a:tc>
                  <a:txBody>
                    <a:bodyPr/>
                    <a:lstStyle/>
                    <a:p>
                      <a:pPr algn="ctr"/>
                      <a:r>
                        <a:rPr lang="en-US" dirty="0"/>
                        <a:t>$27.88</a:t>
                      </a:r>
                    </a:p>
                  </a:txBody>
                  <a:tcPr/>
                </a:tc>
                <a:extLst>
                  <a:ext uri="{0D108BD9-81ED-4DB2-BD59-A6C34878D82A}">
                    <a16:rowId xmlns:a16="http://schemas.microsoft.com/office/drawing/2014/main" val="833659367"/>
                  </a:ext>
                </a:extLst>
              </a:tr>
              <a:tr h="432654">
                <a:tc>
                  <a:txBody>
                    <a:bodyPr/>
                    <a:lstStyle/>
                    <a:p>
                      <a:pPr algn="ctr"/>
                      <a:r>
                        <a:rPr lang="en-US" dirty="0"/>
                        <a:t>4</a:t>
                      </a:r>
                    </a:p>
                  </a:txBody>
                  <a:tcPr/>
                </a:tc>
                <a:tc>
                  <a:txBody>
                    <a:bodyPr/>
                    <a:lstStyle/>
                    <a:p>
                      <a:pPr algn="ctr"/>
                      <a:r>
                        <a:rPr lang="en-US" dirty="0"/>
                        <a:t>3376-4500 hours</a:t>
                      </a:r>
                    </a:p>
                  </a:txBody>
                  <a:tcPr/>
                </a:tc>
                <a:tc>
                  <a:txBody>
                    <a:bodyPr/>
                    <a:lstStyle/>
                    <a:p>
                      <a:pPr algn="ctr"/>
                      <a:r>
                        <a:rPr lang="en-US" dirty="0"/>
                        <a:t>$31.37</a:t>
                      </a:r>
                    </a:p>
                  </a:txBody>
                  <a:tcPr/>
                </a:tc>
                <a:extLst>
                  <a:ext uri="{0D108BD9-81ED-4DB2-BD59-A6C34878D82A}">
                    <a16:rowId xmlns:a16="http://schemas.microsoft.com/office/drawing/2014/main" val="928289350"/>
                  </a:ext>
                </a:extLst>
              </a:tr>
            </a:tbl>
          </a:graphicData>
        </a:graphic>
      </p:graphicFrame>
      <p:pic>
        <p:nvPicPr>
          <p:cNvPr id="8" name="Picture 7">
            <a:extLst>
              <a:ext uri="{FF2B5EF4-FFF2-40B4-BE49-F238E27FC236}">
                <a16:creationId xmlns:a16="http://schemas.microsoft.com/office/drawing/2014/main" id="{D0ADF21B-C618-4455-AD50-86D7D5B1A4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021" y="3681553"/>
            <a:ext cx="2219326" cy="2216009"/>
          </a:xfrm>
          <a:prstGeom prst="rect">
            <a:avLst/>
          </a:prstGeom>
        </p:spPr>
      </p:pic>
      <p:sp>
        <p:nvSpPr>
          <p:cNvPr id="9" name="Slide Number Placeholder 5">
            <a:extLst>
              <a:ext uri="{FF2B5EF4-FFF2-40B4-BE49-F238E27FC236}">
                <a16:creationId xmlns:a16="http://schemas.microsoft.com/office/drawing/2014/main" id="{14ED0FCD-E557-8071-FE33-FC3BCAEC1D70}"/>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98124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3DA2-A1FE-D6AC-0E72-3755A3984C05}"/>
              </a:ext>
            </a:extLst>
          </p:cNvPr>
          <p:cNvSpPr>
            <a:spLocks noGrp="1"/>
          </p:cNvSpPr>
          <p:nvPr>
            <p:ph type="title"/>
          </p:nvPr>
        </p:nvSpPr>
        <p:spPr/>
        <p:txBody>
          <a:bodyPr/>
          <a:lstStyle/>
          <a:p>
            <a:r>
              <a:rPr lang="en-US" dirty="0"/>
              <a:t>Related Training Instruction (RTI)</a:t>
            </a:r>
          </a:p>
        </p:txBody>
      </p:sp>
      <p:sp>
        <p:nvSpPr>
          <p:cNvPr id="3" name="Content Placeholder 2">
            <a:extLst>
              <a:ext uri="{FF2B5EF4-FFF2-40B4-BE49-F238E27FC236}">
                <a16:creationId xmlns:a16="http://schemas.microsoft.com/office/drawing/2014/main" id="{0AB9A0CE-F154-85EB-B618-DD3970DAD2E2}"/>
              </a:ext>
            </a:extLst>
          </p:cNvPr>
          <p:cNvSpPr>
            <a:spLocks noGrp="1"/>
          </p:cNvSpPr>
          <p:nvPr>
            <p:ph sz="half" idx="1"/>
          </p:nvPr>
        </p:nvSpPr>
        <p:spPr>
          <a:xfrm>
            <a:off x="838200" y="1825625"/>
            <a:ext cx="8629650" cy="3984625"/>
          </a:xfrm>
        </p:spPr>
        <p:txBody>
          <a:bodyPr>
            <a:normAutofit/>
          </a:bodyPr>
          <a:lstStyle/>
          <a:p>
            <a:r>
              <a:rPr lang="en-US" dirty="0">
                <a:solidFill>
                  <a:schemeClr val="tx1"/>
                </a:solidFill>
              </a:rPr>
              <a:t>All classes are online and on demand through either Edmonds or Pierce Colleges</a:t>
            </a:r>
          </a:p>
          <a:p>
            <a:r>
              <a:rPr lang="en-US" dirty="0">
                <a:solidFill>
                  <a:schemeClr val="tx1"/>
                </a:solidFill>
              </a:rPr>
              <a:t>Apprentices receive a 50% tuition discount on required classes</a:t>
            </a:r>
          </a:p>
          <a:p>
            <a:r>
              <a:rPr lang="en-US" dirty="0">
                <a:solidFill>
                  <a:schemeClr val="tx1"/>
                </a:solidFill>
              </a:rPr>
              <a:t>Apprentices receive a certificate in occupational safety and health</a:t>
            </a:r>
          </a:p>
          <a:p>
            <a:r>
              <a:rPr lang="en-US" dirty="0">
                <a:solidFill>
                  <a:schemeClr val="tx1"/>
                </a:solidFill>
              </a:rPr>
              <a:t>Certificate includes 40 credits comprised of 13 courses</a:t>
            </a:r>
          </a:p>
        </p:txBody>
      </p:sp>
      <p:sp>
        <p:nvSpPr>
          <p:cNvPr id="7" name="Slide Number Placeholder 5">
            <a:extLst>
              <a:ext uri="{FF2B5EF4-FFF2-40B4-BE49-F238E27FC236}">
                <a16:creationId xmlns:a16="http://schemas.microsoft.com/office/drawing/2014/main" id="{5DD4FFFE-9148-B6C0-06F7-B33322EA12E8}"/>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8" name="Picture 7">
            <a:extLst>
              <a:ext uri="{FF2B5EF4-FFF2-40B4-BE49-F238E27FC236}">
                <a16:creationId xmlns:a16="http://schemas.microsoft.com/office/drawing/2014/main" id="{7A4D1FAE-DEF8-0D47-BECA-48687203F6B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021" y="3681553"/>
            <a:ext cx="2219326" cy="2216009"/>
          </a:xfrm>
          <a:prstGeom prst="rect">
            <a:avLst/>
          </a:prstGeom>
        </p:spPr>
      </p:pic>
    </p:spTree>
    <p:extLst>
      <p:ext uri="{BB962C8B-B14F-4D97-AF65-F5344CB8AC3E}">
        <p14:creationId xmlns:p14="http://schemas.microsoft.com/office/powerpoint/2010/main" val="2718081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sp>
        <p:nvSpPr>
          <p:cNvPr id="10" name="Text Placeholder 9">
            <a:extLst>
              <a:ext uri="{FF2B5EF4-FFF2-40B4-BE49-F238E27FC236}">
                <a16:creationId xmlns:a16="http://schemas.microsoft.com/office/drawing/2014/main" id="{81845639-1E26-0359-DB26-05F348816E1A}"/>
              </a:ext>
            </a:extLst>
          </p:cNvPr>
          <p:cNvSpPr>
            <a:spLocks noGrp="1"/>
          </p:cNvSpPr>
          <p:nvPr>
            <p:ph sz="half" idx="1"/>
          </p:nvPr>
        </p:nvSpPr>
        <p:spPr>
          <a:xfrm>
            <a:off x="637601" y="2197454"/>
            <a:ext cx="6808694" cy="3382869"/>
          </a:xfrm>
        </p:spPr>
        <p:txBody>
          <a:bodyPr>
            <a:normAutofit fontScale="92500" lnSpcReduction="10000"/>
          </a:bodyPr>
          <a:lstStyle/>
          <a:p>
            <a:pPr marL="608965" indent="-422910" algn="l">
              <a:spcAft>
                <a:spcPts val="1200"/>
              </a:spcAft>
              <a:buClr>
                <a:srgbClr val="00005F"/>
              </a:buClr>
              <a:buSzPct val="100000"/>
              <a:buFont typeface="Wingdings" panose="05000000000000000000" pitchFamily="2" charset="2"/>
              <a:buChar char="þ"/>
            </a:pPr>
            <a:r>
              <a:rPr lang="en-US" sz="3800" b="1" dirty="0">
                <a:solidFill>
                  <a:schemeClr val="tx1"/>
                </a:solidFill>
                <a:latin typeface="Montserrat" panose="00000500000000000000" pitchFamily="2" charset="0"/>
              </a:rPr>
              <a:t>Receive</a:t>
            </a:r>
            <a:r>
              <a:rPr lang="en-US" sz="3800" dirty="0">
                <a:solidFill>
                  <a:schemeClr val="tx1"/>
                </a:solidFill>
                <a:latin typeface="Montserrat" panose="00000500000000000000" pitchFamily="2" charset="0"/>
              </a:rPr>
              <a:t> no-cost expert TA,  </a:t>
            </a:r>
            <a:br>
              <a:rPr lang="en-US" sz="3800" dirty="0">
                <a:solidFill>
                  <a:schemeClr val="tx1"/>
                </a:solidFill>
                <a:latin typeface="Montserrat" panose="00000500000000000000" pitchFamily="2" charset="0"/>
              </a:rPr>
            </a:br>
            <a:r>
              <a:rPr lang="en-US" sz="3800" dirty="0">
                <a:solidFill>
                  <a:schemeClr val="tx1"/>
                </a:solidFill>
                <a:latin typeface="Montserrat" panose="00000500000000000000" pitchFamily="2" charset="0"/>
              </a:rPr>
              <a:t>materials, and assistance</a:t>
            </a:r>
          </a:p>
          <a:p>
            <a:pPr marL="608965" indent="-422910" algn="l">
              <a:spcAft>
                <a:spcPts val="1200"/>
              </a:spcAft>
              <a:buClr>
                <a:srgbClr val="00005F"/>
              </a:buClr>
              <a:buSzPct val="100000"/>
              <a:buFont typeface="Wingdings" panose="05000000000000000000" pitchFamily="2" charset="2"/>
              <a:buChar char="þ"/>
            </a:pPr>
            <a:r>
              <a:rPr lang="en-US" sz="3800" b="1" dirty="0">
                <a:solidFill>
                  <a:schemeClr val="tx1"/>
                </a:solidFill>
                <a:latin typeface="Montserrat" panose="00000500000000000000" pitchFamily="2" charset="0"/>
              </a:rPr>
              <a:t>Network </a:t>
            </a:r>
            <a:r>
              <a:rPr lang="en-US" sz="3800" dirty="0">
                <a:solidFill>
                  <a:schemeClr val="tx1"/>
                </a:solidFill>
                <a:latin typeface="Montserrat" panose="00000500000000000000" pitchFamily="2" charset="0"/>
              </a:rPr>
              <a:t>with potential </a:t>
            </a:r>
            <a:br>
              <a:rPr lang="en-US" sz="3800" dirty="0">
                <a:solidFill>
                  <a:schemeClr val="tx1"/>
                </a:solidFill>
                <a:latin typeface="Montserrat" panose="00000500000000000000" pitchFamily="2" charset="0"/>
              </a:rPr>
            </a:br>
            <a:r>
              <a:rPr lang="en-US" sz="3800" dirty="0">
                <a:solidFill>
                  <a:schemeClr val="tx1"/>
                </a:solidFill>
                <a:latin typeface="Montserrat" panose="00000500000000000000" pitchFamily="2" charset="0"/>
              </a:rPr>
              <a:t>partners nationwide</a:t>
            </a:r>
          </a:p>
          <a:p>
            <a:pPr marL="608965" indent="-422910" algn="l">
              <a:spcAft>
                <a:spcPts val="1200"/>
              </a:spcAft>
              <a:buClr>
                <a:srgbClr val="00005F"/>
              </a:buClr>
              <a:buSzPct val="100000"/>
              <a:buFont typeface="Wingdings" panose="05000000000000000000" pitchFamily="2" charset="2"/>
              <a:buChar char="þ"/>
            </a:pPr>
            <a:r>
              <a:rPr lang="en-US" sz="3800" b="1" dirty="0">
                <a:solidFill>
                  <a:schemeClr val="tx1"/>
                </a:solidFill>
                <a:latin typeface="Montserrat" panose="00000500000000000000" pitchFamily="2" charset="0"/>
              </a:rPr>
              <a:t>Be </a:t>
            </a:r>
            <a:r>
              <a:rPr lang="en-US" sz="3800" dirty="0">
                <a:solidFill>
                  <a:schemeClr val="tx1"/>
                </a:solidFill>
                <a:latin typeface="Montserrat" panose="00000500000000000000" pitchFamily="2" charset="0"/>
              </a:rPr>
              <a:t>nationally recognized for your work</a:t>
            </a:r>
            <a:endParaRPr lang="en-US" sz="3800" dirty="0">
              <a:solidFill>
                <a:schemeClr val="tx1"/>
              </a:solidFill>
              <a:latin typeface="Montserrat" panose="00000500000000000000" pitchFamily="2" charset="0"/>
              <a:ea typeface="Raleway"/>
              <a:cs typeface="Raleway"/>
              <a:sym typeface="Raleway"/>
            </a:endParaRPr>
          </a:p>
          <a:p>
            <a:endParaRPr lang="en-US" dirty="0"/>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3" name="Content Placeholder 2">
            <a:extLst>
              <a:ext uri="{FF2B5EF4-FFF2-40B4-BE49-F238E27FC236}">
                <a16:creationId xmlns:a16="http://schemas.microsoft.com/office/drawing/2014/main" id="{E5EDA96B-BF36-4155-637E-467F9EF07B32}"/>
              </a:ext>
            </a:extLst>
          </p:cNvPr>
          <p:cNvSpPr>
            <a:spLocks noGrp="1"/>
          </p:cNvSpPr>
          <p:nvPr>
            <p:ph sz="half" idx="2"/>
          </p:nvPr>
        </p:nvSpPr>
        <p:spPr>
          <a:xfrm>
            <a:off x="7849419" y="1918821"/>
            <a:ext cx="3134355" cy="1603375"/>
          </a:xfrm>
        </p:spPr>
        <p:txBody>
          <a:bodyPr/>
          <a:lstStyle/>
          <a:p>
            <a:pPr marL="0" lvl="0" indent="0" algn="ctr">
              <a:lnSpc>
                <a:spcPct val="100000"/>
              </a:lnSpc>
              <a:spcBef>
                <a:spcPts val="0"/>
              </a:spcBef>
              <a:buNone/>
            </a:pPr>
            <a:r>
              <a:rPr lang="en-US" sz="3000" dirty="0">
                <a:solidFill>
                  <a:prstClr val="white"/>
                </a:solidFill>
                <a:latin typeface="Montserrat" panose="00000500000000000000" pitchFamily="2" charset="0"/>
                <a:cs typeface="Arial" panose="020B0604020202020204" pitchFamily="34" charset="0"/>
              </a:rPr>
              <a:t>Scan for Partner Form</a:t>
            </a:r>
          </a:p>
          <a:p>
            <a:pPr marL="0" indent="0">
              <a:buNone/>
            </a:pPr>
            <a:endParaRPr lang="en-US" dirty="0"/>
          </a:p>
        </p:txBody>
      </p:sp>
    </p:spTree>
    <p:extLst>
      <p:ext uri="{BB962C8B-B14F-4D97-AF65-F5344CB8AC3E}">
        <p14:creationId xmlns:p14="http://schemas.microsoft.com/office/powerpoint/2010/main" val="1077543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dirty="0"/>
              <a:t>For more information, visit: </a:t>
            </a:r>
            <a:r>
              <a:rPr lang="en-US" dirty="0">
                <a:hlinkClick r:id="rId3" tooltip="https://dolcoe.safalapps.com/">
                  <a:extLst>
                    <a:ext uri="{A12FA001-AC4F-418D-AE19-62706E023703}">
                      <ahyp:hlinkClr xmlns:ahyp="http://schemas.microsoft.com/office/drawing/2018/hyperlinkcolor" val="tx"/>
                    </a:ext>
                  </a:extLst>
                </a:hlinkClick>
              </a:rPr>
              <a:t>dolcoe.safalapps.com</a:t>
            </a:r>
            <a:endParaRPr lang="en-US" dirty="0"/>
          </a:p>
          <a:p>
            <a:endParaRPr lang="en-US" dirty="0"/>
          </a:p>
        </p:txBody>
      </p:sp>
      <p:sp>
        <p:nvSpPr>
          <p:cNvPr id="4" name="Slide Number Placeholder 5">
            <a:extLst>
              <a:ext uri="{FF2B5EF4-FFF2-40B4-BE49-F238E27FC236}">
                <a16:creationId xmlns:a16="http://schemas.microsoft.com/office/drawing/2014/main" id="{E69269BC-79D8-E266-69AB-B0730D4DAE2F}"/>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949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p:txBody>
          <a:bodyPr>
            <a:normAutofit/>
          </a:bodyPr>
          <a:lstStyle/>
          <a:p>
            <a:r>
              <a:rPr lang="en-US" dirty="0"/>
              <a:t>Today’s Presenters</a:t>
            </a:r>
          </a:p>
        </p:txBody>
      </p:sp>
      <p:pic>
        <p:nvPicPr>
          <p:cNvPr id="8" name="Picture 7" descr="Angela Baker">
            <a:extLst>
              <a:ext uri="{FF2B5EF4-FFF2-40B4-BE49-F238E27FC236}">
                <a16:creationId xmlns:a16="http://schemas.microsoft.com/office/drawing/2014/main" id="{34B02E71-FF40-B404-AAF5-D1272F6431ED}"/>
              </a:ext>
            </a:extLst>
          </p:cNvPr>
          <p:cNvPicPr>
            <a:picLocks noChangeAspect="1"/>
          </p:cNvPicPr>
          <p:nvPr/>
        </p:nvPicPr>
        <p:blipFill>
          <a:blip r:embed="rId3"/>
          <a:srcRect l="6746" r="6746"/>
          <a:stretch/>
        </p:blipFill>
        <p:spPr>
          <a:xfrm>
            <a:off x="1456703" y="1841762"/>
            <a:ext cx="1746216" cy="1752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11">
            <a:extLst>
              <a:ext uri="{FF2B5EF4-FFF2-40B4-BE49-F238E27FC236}">
                <a16:creationId xmlns:a16="http://schemas.microsoft.com/office/drawing/2014/main" id="{A980EAE7-66C8-9B80-5170-748738794E54}"/>
              </a:ext>
            </a:extLst>
          </p:cNvPr>
          <p:cNvSpPr>
            <a:spLocks noGrp="1"/>
          </p:cNvSpPr>
          <p:nvPr>
            <p:ph type="body" sz="quarter" idx="20"/>
          </p:nvPr>
        </p:nvSpPr>
        <p:spPr>
          <a:xfrm>
            <a:off x="1120136" y="3903728"/>
            <a:ext cx="2419350" cy="563563"/>
          </a:xfrm>
        </p:spPr>
        <p:txBody>
          <a:bodyPr>
            <a:normAutofit/>
          </a:bodyPr>
          <a:lstStyle/>
          <a:p>
            <a:r>
              <a:rPr lang="en-US" sz="2200" dirty="0">
                <a:solidFill>
                  <a:srgbClr val="0D274D"/>
                </a:solidFill>
                <a:latin typeface="Montserrat" panose="00000500000000000000" pitchFamily="2" charset="0"/>
              </a:rPr>
              <a:t>Angela Baker</a:t>
            </a:r>
          </a:p>
        </p:txBody>
      </p:sp>
      <p:sp>
        <p:nvSpPr>
          <p:cNvPr id="16" name="Text Placeholder 15">
            <a:extLst>
              <a:ext uri="{FF2B5EF4-FFF2-40B4-BE49-F238E27FC236}">
                <a16:creationId xmlns:a16="http://schemas.microsoft.com/office/drawing/2014/main" id="{7B09922D-47FB-2A87-6807-89AC122D3788}"/>
              </a:ext>
            </a:extLst>
          </p:cNvPr>
          <p:cNvSpPr>
            <a:spLocks noGrp="1"/>
          </p:cNvSpPr>
          <p:nvPr>
            <p:ph type="body" sz="quarter" idx="24"/>
          </p:nvPr>
        </p:nvSpPr>
        <p:spPr>
          <a:xfrm>
            <a:off x="1124478" y="4447822"/>
            <a:ext cx="2419350" cy="1254125"/>
          </a:xfrm>
        </p:spPr>
        <p:txBody>
          <a:bodyPr/>
          <a:lstStyle/>
          <a:p>
            <a:r>
              <a:rPr lang="en-US" dirty="0">
                <a:solidFill>
                  <a:srgbClr val="0D274D"/>
                </a:solidFill>
                <a:latin typeface="Montserrat"/>
                <a:ea typeface="Roboto"/>
              </a:rPr>
              <a:t>Safal Partners </a:t>
            </a:r>
          </a:p>
          <a:p>
            <a:r>
              <a:rPr lang="en-US" dirty="0">
                <a:solidFill>
                  <a:srgbClr val="0D274D"/>
                </a:solidFill>
                <a:latin typeface="Montserrat"/>
                <a:ea typeface="Roboto"/>
              </a:rPr>
              <a:t>Cyber and Tech Industry Intermediary</a:t>
            </a:r>
          </a:p>
        </p:txBody>
      </p:sp>
      <p:pic>
        <p:nvPicPr>
          <p:cNvPr id="18" name="Picture Placeholder 17" descr="Michele Barutha">
            <a:extLst>
              <a:ext uri="{FF2B5EF4-FFF2-40B4-BE49-F238E27FC236}">
                <a16:creationId xmlns:a16="http://schemas.microsoft.com/office/drawing/2014/main" id="{9080CB3A-6CDE-D5BB-80DF-BF54DA87051D}"/>
              </a:ext>
            </a:extLst>
          </p:cNvPr>
          <p:cNvPicPr>
            <a:picLocks noGrp="1" noChangeAspect="1"/>
          </p:cNvPicPr>
          <p:nvPr>
            <p:ph type="pic" sz="quarter" idx="14"/>
          </p:nvPr>
        </p:nvPicPr>
        <p:blipFill>
          <a:blip r:embed="rId4"/>
          <a:srcRect t="7603" b="7603"/>
          <a:stretch/>
        </p:blipFill>
        <p:spPr>
          <a:xfrm>
            <a:off x="3867437" y="1859597"/>
            <a:ext cx="1875690" cy="1687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type="body" sz="quarter" idx="17"/>
          </p:nvPr>
        </p:nvSpPr>
        <p:spPr>
          <a:xfrm>
            <a:off x="3595607" y="3923197"/>
            <a:ext cx="2699465" cy="563563"/>
          </a:xfrm>
        </p:spPr>
        <p:txBody>
          <a:bodyPr>
            <a:normAutofit fontScale="92500"/>
          </a:bodyPr>
          <a:lstStyle/>
          <a:p>
            <a:pPr marL="0" indent="0" algn="ctr">
              <a:buNone/>
            </a:pPr>
            <a:r>
              <a:rPr lang="en-US" sz="2400" b="1" dirty="0">
                <a:solidFill>
                  <a:srgbClr val="0D274D"/>
                </a:solidFill>
                <a:latin typeface="Montserrat" panose="00000500000000000000" pitchFamily="2" charset="0"/>
              </a:rPr>
              <a:t>Michele Barutha</a:t>
            </a:r>
          </a:p>
        </p:txBody>
      </p:sp>
      <p:sp>
        <p:nvSpPr>
          <p:cNvPr id="13" name="Text Placeholder 12">
            <a:extLst>
              <a:ext uri="{FF2B5EF4-FFF2-40B4-BE49-F238E27FC236}">
                <a16:creationId xmlns:a16="http://schemas.microsoft.com/office/drawing/2014/main" id="{DF58AB1C-44A1-F3CB-49ED-05987BD434AB}"/>
              </a:ext>
            </a:extLst>
          </p:cNvPr>
          <p:cNvSpPr>
            <a:spLocks noGrp="1"/>
          </p:cNvSpPr>
          <p:nvPr>
            <p:ph type="body" sz="quarter" idx="21"/>
          </p:nvPr>
        </p:nvSpPr>
        <p:spPr>
          <a:xfrm>
            <a:off x="3439327" y="4472838"/>
            <a:ext cx="2731911" cy="1831837"/>
          </a:xfrm>
        </p:spPr>
        <p:txBody>
          <a:bodyPr>
            <a:normAutofit fontScale="92500" lnSpcReduction="20000"/>
          </a:bodyPr>
          <a:lstStyle/>
          <a:p>
            <a:pPr marL="0" indent="0" algn="ctr">
              <a:buNone/>
            </a:pPr>
            <a:r>
              <a:rPr lang="en-US" sz="1800" dirty="0">
                <a:solidFill>
                  <a:srgbClr val="0D274D"/>
                </a:solidFill>
                <a:latin typeface="Montserrat"/>
                <a:ea typeface="Roboto"/>
              </a:rPr>
              <a:t>Maritime Institute of Technology and Graduate Studies</a:t>
            </a:r>
            <a:r>
              <a:rPr lang="en-US" dirty="0">
                <a:solidFill>
                  <a:srgbClr val="0D274D"/>
                </a:solidFill>
                <a:latin typeface="Montserrat"/>
                <a:ea typeface="Roboto"/>
              </a:rPr>
              <a:t> (MITAGS)</a:t>
            </a:r>
          </a:p>
          <a:p>
            <a:pPr marL="0" indent="0" algn="ctr">
              <a:buNone/>
            </a:pPr>
            <a:r>
              <a:rPr lang="en-US" dirty="0">
                <a:solidFill>
                  <a:srgbClr val="0D274D"/>
                </a:solidFill>
                <a:latin typeface="Montserrat"/>
                <a:ea typeface="Roboto"/>
              </a:rPr>
              <a:t>Maritime Apprenticeship Workboat Mate Program</a:t>
            </a:r>
          </a:p>
        </p:txBody>
      </p:sp>
      <p:pic>
        <p:nvPicPr>
          <p:cNvPr id="6" name="Picture Placeholder 5" descr="Alyssa Burgess">
            <a:extLst>
              <a:ext uri="{FF2B5EF4-FFF2-40B4-BE49-F238E27FC236}">
                <a16:creationId xmlns:a16="http://schemas.microsoft.com/office/drawing/2014/main" id="{4366628D-BAC4-94A1-C901-D0966D26C34E}"/>
              </a:ext>
            </a:extLst>
          </p:cNvPr>
          <p:cNvPicPr>
            <a:picLocks noGrp="1" noChangeAspect="1"/>
          </p:cNvPicPr>
          <p:nvPr>
            <p:ph type="pic" sz="quarter" idx="15"/>
          </p:nvPr>
        </p:nvPicPr>
        <p:blipFill>
          <a:blip r:embed="rId5"/>
          <a:srcRect t="1739" b="1739"/>
          <a:stretch>
            <a:fillRect/>
          </a:stretch>
        </p:blipFill>
        <p:spPr>
          <a:xfrm>
            <a:off x="6647057" y="1843311"/>
            <a:ext cx="1875691" cy="16879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 Placeholder 9">
            <a:extLst>
              <a:ext uri="{FF2B5EF4-FFF2-40B4-BE49-F238E27FC236}">
                <a16:creationId xmlns:a16="http://schemas.microsoft.com/office/drawing/2014/main" id="{93E11849-315C-025A-E91B-C6D7EA74070F}"/>
              </a:ext>
            </a:extLst>
          </p:cNvPr>
          <p:cNvSpPr>
            <a:spLocks noGrp="1"/>
          </p:cNvSpPr>
          <p:nvPr>
            <p:ph type="body" sz="quarter" idx="18"/>
          </p:nvPr>
        </p:nvSpPr>
        <p:spPr>
          <a:xfrm>
            <a:off x="6375634" y="3923198"/>
            <a:ext cx="2419350" cy="563563"/>
          </a:xfrm>
        </p:spPr>
        <p:txBody>
          <a:bodyPr>
            <a:normAutofit fontScale="92500"/>
          </a:bodyPr>
          <a:lstStyle/>
          <a:p>
            <a:r>
              <a:rPr lang="en-US" sz="2400" dirty="0">
                <a:solidFill>
                  <a:srgbClr val="0D274D"/>
                </a:solidFill>
                <a:latin typeface="Montserrat" panose="00000500000000000000" pitchFamily="2" charset="0"/>
              </a:rPr>
              <a:t>Alyssa Burgess</a:t>
            </a:r>
          </a:p>
        </p:txBody>
      </p:sp>
      <p:sp>
        <p:nvSpPr>
          <p:cNvPr id="14" name="Text Placeholder 13">
            <a:extLst>
              <a:ext uri="{FF2B5EF4-FFF2-40B4-BE49-F238E27FC236}">
                <a16:creationId xmlns:a16="http://schemas.microsoft.com/office/drawing/2014/main" id="{A923F4D2-9E46-0E6A-513B-5C058DFADE5C}"/>
              </a:ext>
            </a:extLst>
          </p:cNvPr>
          <p:cNvSpPr>
            <a:spLocks noGrp="1"/>
          </p:cNvSpPr>
          <p:nvPr>
            <p:ph type="body" sz="quarter" idx="22"/>
          </p:nvPr>
        </p:nvSpPr>
        <p:spPr>
          <a:xfrm>
            <a:off x="6163233" y="4475592"/>
            <a:ext cx="2627284" cy="1254125"/>
          </a:xfrm>
        </p:spPr>
        <p:txBody>
          <a:bodyPr>
            <a:normAutofit fontScale="92500" lnSpcReduction="20000"/>
          </a:bodyPr>
          <a:lstStyle/>
          <a:p>
            <a:pPr lvl="0">
              <a:lnSpc>
                <a:spcPct val="100000"/>
              </a:lnSpc>
              <a:spcBef>
                <a:spcPts val="600"/>
              </a:spcBef>
            </a:pPr>
            <a:r>
              <a:rPr lang="en-US" dirty="0">
                <a:solidFill>
                  <a:srgbClr val="0D274D"/>
                </a:solidFill>
                <a:latin typeface="Montserrat"/>
                <a:ea typeface="Roboto"/>
              </a:rPr>
              <a:t>Washington Association for Community Health </a:t>
            </a:r>
          </a:p>
          <a:p>
            <a:pPr lvl="0">
              <a:lnSpc>
                <a:spcPct val="100000"/>
              </a:lnSpc>
              <a:spcBef>
                <a:spcPts val="600"/>
              </a:spcBef>
            </a:pPr>
            <a:r>
              <a:rPr lang="en-US" dirty="0">
                <a:solidFill>
                  <a:srgbClr val="0D274D"/>
                </a:solidFill>
                <a:latin typeface="Montserrat"/>
                <a:ea typeface="Roboto"/>
              </a:rPr>
              <a:t>In Reach Career Pathways</a:t>
            </a:r>
          </a:p>
        </p:txBody>
      </p:sp>
      <p:pic>
        <p:nvPicPr>
          <p:cNvPr id="4" name="Picture 3" descr="Brent Knight">
            <a:extLst>
              <a:ext uri="{FF2B5EF4-FFF2-40B4-BE49-F238E27FC236}">
                <a16:creationId xmlns:a16="http://schemas.microsoft.com/office/drawing/2014/main" id="{5F0A1C30-7E5B-E1FB-AC91-D4C6B5CB9FAF}"/>
              </a:ext>
            </a:extLst>
          </p:cNvPr>
          <p:cNvPicPr>
            <a:picLocks noChangeAspect="1"/>
          </p:cNvPicPr>
          <p:nvPr/>
        </p:nvPicPr>
        <p:blipFill>
          <a:blip r:embed="rId6"/>
          <a:srcRect t="7491" b="7491"/>
          <a:stretch/>
        </p:blipFill>
        <p:spPr>
          <a:xfrm>
            <a:off x="9163901" y="1843314"/>
            <a:ext cx="1746216" cy="1752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 Placeholder 10">
            <a:extLst>
              <a:ext uri="{FF2B5EF4-FFF2-40B4-BE49-F238E27FC236}">
                <a16:creationId xmlns:a16="http://schemas.microsoft.com/office/drawing/2014/main" id="{0AC4808A-F22A-1A0A-72E7-A9A78083D475}"/>
              </a:ext>
            </a:extLst>
          </p:cNvPr>
          <p:cNvSpPr>
            <a:spLocks noGrp="1"/>
          </p:cNvSpPr>
          <p:nvPr>
            <p:ph type="body" sz="quarter" idx="19"/>
          </p:nvPr>
        </p:nvSpPr>
        <p:spPr>
          <a:xfrm>
            <a:off x="8918819" y="3903728"/>
            <a:ext cx="2419350" cy="563563"/>
          </a:xfrm>
        </p:spPr>
        <p:txBody>
          <a:bodyPr/>
          <a:lstStyle/>
          <a:p>
            <a:r>
              <a:rPr lang="en-US" sz="2200" dirty="0">
                <a:solidFill>
                  <a:srgbClr val="0D274D"/>
                </a:solidFill>
                <a:latin typeface="Montserrat" panose="00000500000000000000" pitchFamily="2" charset="0"/>
              </a:rPr>
              <a:t>Brent Knight</a:t>
            </a:r>
          </a:p>
        </p:txBody>
      </p:sp>
      <p:sp>
        <p:nvSpPr>
          <p:cNvPr id="15" name="Text Placeholder 14">
            <a:extLst>
              <a:ext uri="{FF2B5EF4-FFF2-40B4-BE49-F238E27FC236}">
                <a16:creationId xmlns:a16="http://schemas.microsoft.com/office/drawing/2014/main" id="{0549EBB6-39CB-A128-DF2F-701BA69D9699}"/>
              </a:ext>
            </a:extLst>
          </p:cNvPr>
          <p:cNvSpPr>
            <a:spLocks noGrp="1"/>
          </p:cNvSpPr>
          <p:nvPr>
            <p:ph type="body" sz="quarter" idx="23"/>
          </p:nvPr>
        </p:nvSpPr>
        <p:spPr>
          <a:xfrm>
            <a:off x="8934450" y="4494240"/>
            <a:ext cx="2419350" cy="1254125"/>
          </a:xfrm>
        </p:spPr>
        <p:txBody>
          <a:bodyPr/>
          <a:lstStyle/>
          <a:p>
            <a:pPr>
              <a:lnSpc>
                <a:spcPct val="80000"/>
              </a:lnSpc>
              <a:spcBef>
                <a:spcPts val="600"/>
              </a:spcBef>
            </a:pPr>
            <a:r>
              <a:rPr lang="en-US" sz="1700" dirty="0">
                <a:solidFill>
                  <a:srgbClr val="0D274D"/>
                </a:solidFill>
                <a:latin typeface="Montserrat"/>
                <a:ea typeface="Roboto"/>
              </a:rPr>
              <a:t>The Certified Safety Specialist Apprenticeship Program (CSSAP)</a:t>
            </a:r>
          </a:p>
        </p:txBody>
      </p:sp>
    </p:spTree>
    <p:extLst>
      <p:ext uri="{BB962C8B-B14F-4D97-AF65-F5344CB8AC3E}">
        <p14:creationId xmlns:p14="http://schemas.microsoft.com/office/powerpoint/2010/main" val="385056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199" y="1673225"/>
            <a:ext cx="6840255" cy="4552211"/>
          </a:xfrm>
        </p:spPr>
        <p:txBody>
          <a:bodyPr>
            <a:noAutofit/>
          </a:bodyPr>
          <a:lstStyle/>
          <a:p>
            <a:pPr lvl="0">
              <a:lnSpc>
                <a:spcPct val="100000"/>
              </a:lnSpc>
              <a:spcBef>
                <a:spcPts val="600"/>
              </a:spcBef>
            </a:pPr>
            <a:r>
              <a:rPr lang="en-US" sz="2400" dirty="0">
                <a:solidFill>
                  <a:schemeClr val="tx1"/>
                </a:solidFill>
              </a:rPr>
              <a:t>Welcome and Introduction</a:t>
            </a:r>
          </a:p>
          <a:p>
            <a:pPr lvl="0">
              <a:lnSpc>
                <a:spcPct val="100000"/>
              </a:lnSpc>
              <a:spcBef>
                <a:spcPts val="600"/>
              </a:spcBef>
            </a:pPr>
            <a:r>
              <a:rPr lang="en-US" sz="2400" dirty="0">
                <a:solidFill>
                  <a:schemeClr val="tx1"/>
                </a:solidFill>
              </a:rPr>
              <a:t>Cyber and Tech Industry Intermediary Registered Apprenticeship Program</a:t>
            </a:r>
          </a:p>
          <a:p>
            <a:pPr lvl="0">
              <a:lnSpc>
                <a:spcPct val="100000"/>
              </a:lnSpc>
              <a:spcBef>
                <a:spcPts val="600"/>
              </a:spcBef>
            </a:pPr>
            <a:r>
              <a:rPr lang="en-US" sz="2400" dirty="0">
                <a:solidFill>
                  <a:schemeClr val="tx1"/>
                </a:solidFill>
              </a:rPr>
              <a:t>MITAGS Maritime Apprenticeship Workboat Mate Program</a:t>
            </a:r>
          </a:p>
          <a:p>
            <a:pPr lvl="0">
              <a:lnSpc>
                <a:spcPct val="100000"/>
              </a:lnSpc>
              <a:spcBef>
                <a:spcPts val="600"/>
              </a:spcBef>
            </a:pPr>
            <a:r>
              <a:rPr lang="en-US" sz="2400" dirty="0">
                <a:solidFill>
                  <a:schemeClr val="tx1"/>
                </a:solidFill>
              </a:rPr>
              <a:t>Washington Association for Community Health In Reach Career Pathways</a:t>
            </a:r>
          </a:p>
          <a:p>
            <a:pPr lvl="0">
              <a:lnSpc>
                <a:spcPct val="100000"/>
              </a:lnSpc>
              <a:spcBef>
                <a:spcPts val="600"/>
              </a:spcBef>
            </a:pPr>
            <a:r>
              <a:rPr lang="en-US" sz="2400" dirty="0">
                <a:solidFill>
                  <a:schemeClr val="tx1"/>
                </a:solidFill>
              </a:rPr>
              <a:t>The Certified Safety Specialist Apprenticeship Program (CSSAP)</a:t>
            </a:r>
          </a:p>
          <a:p>
            <a:pPr lvl="0">
              <a:lnSpc>
                <a:spcPct val="100000"/>
              </a:lnSpc>
              <a:spcBef>
                <a:spcPts val="600"/>
              </a:spcBef>
            </a:pPr>
            <a:r>
              <a:rPr lang="en-US" sz="2400" dirty="0">
                <a:solidFill>
                  <a:schemeClr val="tx1"/>
                </a:solidFill>
              </a:rPr>
              <a:t>Q&amp;A</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pic>
        <p:nvPicPr>
          <p:cNvPr id="7" name="Picture Placeholder 6" descr="Center of Excellence Logo">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FFD2-9F18-E0DC-51FA-0F15D336F060}"/>
              </a:ext>
            </a:extLst>
          </p:cNvPr>
          <p:cNvSpPr>
            <a:spLocks noGrp="1"/>
          </p:cNvSpPr>
          <p:nvPr>
            <p:ph type="title"/>
          </p:nvPr>
        </p:nvSpPr>
        <p:spPr/>
        <p:txBody>
          <a:bodyPr/>
          <a:lstStyle/>
          <a:p>
            <a:r>
              <a:rPr lang="en-US" dirty="0"/>
              <a:t>Cyber and Tech Industry Intermediary</a:t>
            </a:r>
          </a:p>
        </p:txBody>
      </p:sp>
      <p:pic>
        <p:nvPicPr>
          <p:cNvPr id="6" name="Picture 5" descr="Safal Partners logo">
            <a:extLst>
              <a:ext uri="{FF2B5EF4-FFF2-40B4-BE49-F238E27FC236}">
                <a16:creationId xmlns:a16="http://schemas.microsoft.com/office/drawing/2014/main" id="{D85B5FF5-CA7E-A34C-07C9-16F5B24D8165}"/>
              </a:ext>
            </a:extLst>
          </p:cNvPr>
          <p:cNvPicPr>
            <a:picLocks noChangeAspect="1"/>
          </p:cNvPicPr>
          <p:nvPr/>
        </p:nvPicPr>
        <p:blipFill>
          <a:blip r:embed="rId3"/>
          <a:stretch>
            <a:fillRect/>
          </a:stretch>
        </p:blipFill>
        <p:spPr>
          <a:xfrm>
            <a:off x="4707791" y="4421238"/>
            <a:ext cx="2810924" cy="1095709"/>
          </a:xfrm>
          <a:prstGeom prst="rect">
            <a:avLst/>
          </a:prstGeom>
        </p:spPr>
      </p:pic>
      <p:sp>
        <p:nvSpPr>
          <p:cNvPr id="5" name="Slide Number Placeholder 5">
            <a:extLst>
              <a:ext uri="{FF2B5EF4-FFF2-40B4-BE49-F238E27FC236}">
                <a16:creationId xmlns:a16="http://schemas.microsoft.com/office/drawing/2014/main" id="{2A044839-09F2-C10C-EC22-96CF032A5466}"/>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44034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4B49-EEDA-111A-CF14-DB3004F08183}"/>
              </a:ext>
            </a:extLst>
          </p:cNvPr>
          <p:cNvSpPr>
            <a:spLocks noGrp="1"/>
          </p:cNvSpPr>
          <p:nvPr>
            <p:ph type="title"/>
          </p:nvPr>
        </p:nvSpPr>
        <p:spPr/>
        <p:txBody>
          <a:bodyPr/>
          <a:lstStyle/>
          <a:p>
            <a:r>
              <a:rPr lang="en-US" dirty="0"/>
              <a:t>U.S. DOL Cyber Leadership Offers:</a:t>
            </a:r>
          </a:p>
        </p:txBody>
      </p:sp>
      <p:pic>
        <p:nvPicPr>
          <p:cNvPr id="5" name="Picture 4" descr="Safal Partners logo">
            <a:extLst>
              <a:ext uri="{FF2B5EF4-FFF2-40B4-BE49-F238E27FC236}">
                <a16:creationId xmlns:a16="http://schemas.microsoft.com/office/drawing/2014/main" id="{E4F85C51-907A-1D45-932A-D4203C5CF2BB}"/>
              </a:ext>
            </a:extLst>
          </p:cNvPr>
          <p:cNvPicPr>
            <a:picLocks noChangeAspect="1"/>
          </p:cNvPicPr>
          <p:nvPr/>
        </p:nvPicPr>
        <p:blipFill>
          <a:blip r:embed="rId3"/>
          <a:stretch>
            <a:fillRect/>
          </a:stretch>
        </p:blipFill>
        <p:spPr>
          <a:xfrm>
            <a:off x="735295" y="2351314"/>
            <a:ext cx="2256604" cy="879633"/>
          </a:xfrm>
          <a:prstGeom prst="rect">
            <a:avLst/>
          </a:prstGeom>
        </p:spPr>
      </p:pic>
      <p:pic>
        <p:nvPicPr>
          <p:cNvPr id="6" name="Picture 9" descr="U.S. Department of Labor logo">
            <a:extLst>
              <a:ext uri="{FF2B5EF4-FFF2-40B4-BE49-F238E27FC236}">
                <a16:creationId xmlns:a16="http://schemas.microsoft.com/office/drawing/2014/main" id="{8DDC796B-79B5-A824-B970-6A7A4962822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954400" y="3548296"/>
            <a:ext cx="1772889" cy="177288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71156C4-4189-2133-E8B2-9BFF4453ADCB}"/>
              </a:ext>
            </a:extLst>
          </p:cNvPr>
          <p:cNvSpPr>
            <a:spLocks noGrp="1"/>
          </p:cNvSpPr>
          <p:nvPr>
            <p:ph sz="half" idx="2"/>
          </p:nvPr>
        </p:nvSpPr>
        <p:spPr>
          <a:xfrm>
            <a:off x="3256509" y="1690688"/>
            <a:ext cx="8452338" cy="4305480"/>
          </a:xfrm>
        </p:spPr>
        <p:txBody>
          <a:bodyPr>
            <a:normAutofit fontScale="92500" lnSpcReduction="10000"/>
          </a:bodyPr>
          <a:lstStyle/>
          <a:p>
            <a:r>
              <a:rPr lang="en-US" sz="2000" dirty="0">
                <a:solidFill>
                  <a:schemeClr val="tx1"/>
                </a:solidFill>
              </a:rPr>
              <a:t>technical expertise to build and/or facilitate approval </a:t>
            </a:r>
            <a:r>
              <a:rPr lang="en-US" sz="2000" b="1" dirty="0">
                <a:solidFill>
                  <a:srgbClr val="00015E"/>
                </a:solidFill>
              </a:rPr>
              <a:t>of a customized program</a:t>
            </a:r>
            <a:r>
              <a:rPr lang="en-US" sz="2000" dirty="0">
                <a:solidFill>
                  <a:schemeClr val="tx1"/>
                </a:solidFill>
              </a:rPr>
              <a:t> for your organization's own sponsorship if preferred</a:t>
            </a:r>
          </a:p>
          <a:p>
            <a:r>
              <a:rPr lang="en-US" sz="2000" dirty="0">
                <a:solidFill>
                  <a:schemeClr val="tx1"/>
                </a:solidFill>
              </a:rPr>
              <a:t>ongoing </a:t>
            </a:r>
            <a:r>
              <a:rPr lang="en-US" sz="2000" b="1" dirty="0">
                <a:solidFill>
                  <a:srgbClr val="00015E"/>
                </a:solidFill>
              </a:rPr>
              <a:t>technical assistance </a:t>
            </a:r>
            <a:r>
              <a:rPr lang="en-US" sz="2000" dirty="0">
                <a:solidFill>
                  <a:schemeClr val="tx1"/>
                </a:solidFill>
              </a:rPr>
              <a:t>to successfully launch and sustain your customized program</a:t>
            </a:r>
          </a:p>
          <a:p>
            <a:r>
              <a:rPr lang="en-US" sz="2000" dirty="0">
                <a:solidFill>
                  <a:schemeClr val="tx1"/>
                </a:solidFill>
              </a:rPr>
              <a:t>connections to </a:t>
            </a:r>
            <a:r>
              <a:rPr lang="en-US" sz="2000" b="1" dirty="0">
                <a:solidFill>
                  <a:srgbClr val="00015E"/>
                </a:solidFill>
              </a:rPr>
              <a:t>federal, state, and local resources </a:t>
            </a:r>
            <a:r>
              <a:rPr lang="en-US" sz="2000" dirty="0">
                <a:solidFill>
                  <a:schemeClr val="tx1"/>
                </a:solidFill>
              </a:rPr>
              <a:t>including funding support through tax credits</a:t>
            </a:r>
          </a:p>
          <a:p>
            <a:r>
              <a:rPr lang="en-US" sz="2000" dirty="0">
                <a:solidFill>
                  <a:schemeClr val="tx1"/>
                </a:solidFill>
              </a:rPr>
              <a:t>direct limited </a:t>
            </a:r>
            <a:r>
              <a:rPr lang="en-US" sz="2000" b="1" dirty="0">
                <a:solidFill>
                  <a:srgbClr val="00015E"/>
                </a:solidFill>
              </a:rPr>
              <a:t>incentive funding</a:t>
            </a:r>
            <a:r>
              <a:rPr lang="en-US" sz="2000" dirty="0">
                <a:solidFill>
                  <a:srgbClr val="00015E"/>
                </a:solidFill>
              </a:rPr>
              <a:t> </a:t>
            </a:r>
            <a:r>
              <a:rPr lang="en-US" sz="2000" dirty="0">
                <a:solidFill>
                  <a:schemeClr val="tx1"/>
                </a:solidFill>
              </a:rPr>
              <a:t>on a per-apprentice basis to assist with non- wage program costs</a:t>
            </a:r>
          </a:p>
          <a:p>
            <a:r>
              <a:rPr lang="en-US" sz="2000" dirty="0">
                <a:solidFill>
                  <a:schemeClr val="tx1"/>
                </a:solidFill>
              </a:rPr>
              <a:t>help</a:t>
            </a:r>
            <a:r>
              <a:rPr lang="en-US" sz="2000" b="1" dirty="0">
                <a:solidFill>
                  <a:schemeClr val="tx1"/>
                </a:solidFill>
              </a:rPr>
              <a:t> </a:t>
            </a:r>
            <a:r>
              <a:rPr lang="en-US" sz="2000" b="1" dirty="0">
                <a:solidFill>
                  <a:srgbClr val="00015E"/>
                </a:solidFill>
              </a:rPr>
              <a:t>identifying potential candidates </a:t>
            </a:r>
            <a:r>
              <a:rPr lang="en-US" sz="2000" dirty="0">
                <a:solidFill>
                  <a:schemeClr val="tx1"/>
                </a:solidFill>
              </a:rPr>
              <a:t>through a network of partners including two- and four-year colleges and universities, military installations, workforce systems partners, and community-based organizations serving targeted populations</a:t>
            </a:r>
          </a:p>
          <a:p>
            <a:r>
              <a:rPr lang="en-US" sz="2000" dirty="0">
                <a:solidFill>
                  <a:schemeClr val="tx1"/>
                </a:solidFill>
              </a:rPr>
              <a:t>ongoing </a:t>
            </a:r>
            <a:r>
              <a:rPr lang="en-US" sz="2000" b="1" dirty="0">
                <a:solidFill>
                  <a:srgbClr val="00015E"/>
                </a:solidFill>
              </a:rPr>
              <a:t>program support </a:t>
            </a:r>
            <a:r>
              <a:rPr lang="en-US" sz="2000" dirty="0">
                <a:solidFill>
                  <a:schemeClr val="tx1"/>
                </a:solidFill>
              </a:rPr>
              <a:t>such as marketing and administrative assistance</a:t>
            </a:r>
          </a:p>
        </p:txBody>
      </p:sp>
      <p:sp>
        <p:nvSpPr>
          <p:cNvPr id="7" name="Slide Number Placeholder 5">
            <a:extLst>
              <a:ext uri="{FF2B5EF4-FFF2-40B4-BE49-F238E27FC236}">
                <a16:creationId xmlns:a16="http://schemas.microsoft.com/office/drawing/2014/main" id="{28B47033-50B4-5C03-0B66-9D281159519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6462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E2BA-3E75-0503-7721-05B8942A0EF8}"/>
              </a:ext>
            </a:extLst>
          </p:cNvPr>
          <p:cNvSpPr>
            <a:spLocks noGrp="1"/>
          </p:cNvSpPr>
          <p:nvPr>
            <p:ph type="title"/>
          </p:nvPr>
        </p:nvSpPr>
        <p:spPr/>
        <p:txBody>
          <a:bodyPr>
            <a:normAutofit/>
          </a:bodyPr>
          <a:lstStyle/>
          <a:p>
            <a:r>
              <a:rPr lang="en-US" dirty="0"/>
              <a:t>MITAGS Maritime Apprenticeship Workboat Mate Program </a:t>
            </a:r>
          </a:p>
        </p:txBody>
      </p:sp>
      <p:pic>
        <p:nvPicPr>
          <p:cNvPr id="6" name="Content Placeholder 5" descr="MITAGS logo">
            <a:extLst>
              <a:ext uri="{FF2B5EF4-FFF2-40B4-BE49-F238E27FC236}">
                <a16:creationId xmlns:a16="http://schemas.microsoft.com/office/drawing/2014/main" id="{62BC2E67-8C60-5F4B-ADB7-530F2F3AC427}"/>
              </a:ext>
            </a:extLst>
          </p:cNvPr>
          <p:cNvPicPr>
            <a:picLocks noGrp="1" noChangeAspect="1"/>
          </p:cNvPicPr>
          <p:nvPr>
            <p:ph sz="half" idx="1"/>
          </p:nvPr>
        </p:nvPicPr>
        <p:blipFill>
          <a:blip r:embed="rId3"/>
          <a:stretch>
            <a:fillRect/>
          </a:stretch>
        </p:blipFill>
        <p:spPr>
          <a:xfrm>
            <a:off x="3522453" y="4363453"/>
            <a:ext cx="5181600" cy="1636294"/>
          </a:xfrm>
        </p:spPr>
      </p:pic>
      <p:sp>
        <p:nvSpPr>
          <p:cNvPr id="7" name="Slide Number Placeholder 5">
            <a:extLst>
              <a:ext uri="{FF2B5EF4-FFF2-40B4-BE49-F238E27FC236}">
                <a16:creationId xmlns:a16="http://schemas.microsoft.com/office/drawing/2014/main" id="{DC1AD1AB-4FB2-55B6-648F-CF0660FC2C5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38400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Mukta Pandit</DisplayName>
        <AccountId>52</AccountId>
        <AccountType/>
      </UserInfo>
      <UserInfo>
        <DisplayName>Jana Bauer</DisplayName>
        <AccountId>45</AccountId>
        <AccountType/>
      </UserInfo>
      <UserInfo>
        <DisplayName>Judy Blanchard</DisplayName>
        <AccountId>26</AccountId>
        <AccountType/>
      </UserInfo>
      <UserInfo>
        <DisplayName>Audrey Theis</DisplayName>
        <AccountId>2191</AccountId>
        <AccountType/>
      </UserInfo>
      <UserInfo>
        <DisplayName>Deb Bennett</DisplayName>
        <AccountId>448</AccountId>
        <AccountType/>
      </UserInfo>
      <UserInfo>
        <DisplayName>Colleen Beck</DisplayName>
        <AccountId>39</AccountId>
        <AccountType/>
      </UserInfo>
    </SharedWithUsers>
    <_Flow_SignoffStatus xmlns="2f00f82b-dce9-458f-ab1d-1c5fd145e219" xsi:nil="true"/>
    <ClassificationLevel xmlns="2f00f82b-dce9-458f-ab1d-1c5fd145e2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9056d7cd5aa181540815599526f1c054">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4baf9634e7729c81e4552986cd5d36ca"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3452F-5C8F-425C-B03A-6F781C54F726}">
  <ds:schemaRefs>
    <ds:schemaRef ds:uri="http://schemas.microsoft.com/office/2006/documentManagement/types"/>
    <ds:schemaRef ds:uri="http://purl.org/dc/elements/1.1/"/>
    <ds:schemaRef ds:uri="2f00f82b-dce9-458f-ab1d-1c5fd145e219"/>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4cd59d27-ca2b-4708-b9c7-7fa281384922"/>
    <ds:schemaRef ds:uri="http://purl.org/dc/dcmitype/"/>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3708EEF8-31FD-426E-A710-72CE26117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25873</TotalTime>
  <Words>2539</Words>
  <Application>Microsoft Office PowerPoint</Application>
  <PresentationFormat>Widescreen</PresentationFormat>
  <Paragraphs>378</Paragraphs>
  <Slides>47</Slides>
  <Notes>15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47</vt:i4>
      </vt:variant>
    </vt:vector>
  </HeadingPairs>
  <TitlesOfParts>
    <vt:vector size="65" baseType="lpstr">
      <vt:lpstr>Aptos</vt:lpstr>
      <vt:lpstr>Arial</vt:lpstr>
      <vt:lpstr>Calibri</vt:lpstr>
      <vt:lpstr>Courier New</vt:lpstr>
      <vt:lpstr>Mont</vt:lpstr>
      <vt:lpstr>Montserrat</vt:lpstr>
      <vt:lpstr>Montserrat Bold</vt:lpstr>
      <vt:lpstr>Montserrat Classic</vt:lpstr>
      <vt:lpstr>Montserrat Classic Bold</vt:lpstr>
      <vt:lpstr>Montserrat Extra-Light</vt:lpstr>
      <vt:lpstr>Montserrat Medium</vt:lpstr>
      <vt:lpstr>Montserrat SemiBold</vt:lpstr>
      <vt:lpstr>Montserrat Semi-Bold</vt:lpstr>
      <vt:lpstr>Poppins Semi-Bold</vt:lpstr>
      <vt:lpstr>Roboto</vt:lpstr>
      <vt:lpstr>Times New Roman</vt:lpstr>
      <vt:lpstr>Wingdings</vt:lpstr>
      <vt:lpstr>Office Theme</vt:lpstr>
      <vt:lpstr>Engage Series Uniting Registered Apprenticeship Programs and Tribal Workforce/ College Career Centers for Apprenticeship Recruitment</vt:lpstr>
      <vt:lpstr>Moderator</vt:lpstr>
      <vt:lpstr>Center of Excellence Overview</vt:lpstr>
      <vt:lpstr>U.S. DOL Guest Speakers</vt:lpstr>
      <vt:lpstr>Today’s Presenters</vt:lpstr>
      <vt:lpstr>Agenda</vt:lpstr>
      <vt:lpstr>Cyber and Tech Industry Intermediary</vt:lpstr>
      <vt:lpstr>U.S. DOL Cyber Leadership Offers:</vt:lpstr>
      <vt:lpstr>MITAGS Maritime Apprenticeship Workboat Mate Program </vt:lpstr>
      <vt:lpstr>Maritime Apprenticeship History</vt:lpstr>
      <vt:lpstr>Benefits</vt:lpstr>
      <vt:lpstr>Benefits 2</vt:lpstr>
      <vt:lpstr>Benefits 3</vt:lpstr>
      <vt:lpstr>Benefits 4 3</vt:lpstr>
      <vt:lpstr>Partner Companies</vt:lpstr>
      <vt:lpstr>Workboat Mate Partner Companies</vt:lpstr>
      <vt:lpstr>Centerline Logistics</vt:lpstr>
      <vt:lpstr>Foss Maritime </vt:lpstr>
      <vt:lpstr>Western Towboat</vt:lpstr>
      <vt:lpstr>Sause Bros</vt:lpstr>
      <vt:lpstr>Unlimited Inland Mate Partner Companies</vt:lpstr>
      <vt:lpstr>Washington State Ferries</vt:lpstr>
      <vt:lpstr> Grand River Navigation</vt:lpstr>
      <vt:lpstr> Occasional Partner Companies</vt:lpstr>
      <vt:lpstr>Overseas Shipholding Group (OSG)</vt:lpstr>
      <vt:lpstr>Washington Association for Community Health In Reach Career Pathways</vt:lpstr>
      <vt:lpstr>InReach Career Pathways</vt:lpstr>
      <vt:lpstr>About Us</vt:lpstr>
      <vt:lpstr>By The Numbers</vt:lpstr>
      <vt:lpstr>Program Overview</vt:lpstr>
      <vt:lpstr>MA Skills</vt:lpstr>
      <vt:lpstr>Employer Requirements</vt:lpstr>
      <vt:lpstr>Benefits 5</vt:lpstr>
      <vt:lpstr>Cohort Cycles</vt:lpstr>
      <vt:lpstr>Getting Started</vt:lpstr>
      <vt:lpstr>Contact Us</vt:lpstr>
      <vt:lpstr>The Certified Safety Specialist Apprenticeship Program (CSSAP)</vt:lpstr>
      <vt:lpstr>CSSAP</vt:lpstr>
      <vt:lpstr>CSSAP History</vt:lpstr>
      <vt:lpstr>What is CSSAP?</vt:lpstr>
      <vt:lpstr>Apprentice Application Process</vt:lpstr>
      <vt:lpstr>Ideal Apprentice Candidates</vt:lpstr>
      <vt:lpstr>Ready for Placement</vt:lpstr>
      <vt:lpstr>Related Training Instruction (RTI)</vt:lpstr>
      <vt:lpstr>Questions and Answers</vt:lpstr>
      <vt:lpstr>Contact Us, Become a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Engage Series Uniting RAPs and Tribal Workforce and College Career Centers for Apprenticeship Recruitment</dc:title>
  <dc:subject>Registered Apprenticeship Programs</dc:subject>
  <dc:creator>Center of Excellence</dc:creator>
  <cp:keywords>Registered Apprenticeship Programs</cp:keywords>
  <cp:lastModifiedBy>Colleen Beck</cp:lastModifiedBy>
  <cp:revision>4</cp:revision>
  <dcterms:created xsi:type="dcterms:W3CDTF">2022-12-02T14:40:35Z</dcterms:created>
  <dcterms:modified xsi:type="dcterms:W3CDTF">2024-06-11T13:11:05Z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