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D9CDE_E1A2D548.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7FFD9CC9_E1D0FB51.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 id="2147483685" r:id="rId6"/>
    <p:sldMasterId id="2147483721" r:id="rId7"/>
    <p:sldMasterId id="2147483736" r:id="rId8"/>
  </p:sldMasterIdLst>
  <p:notesMasterIdLst>
    <p:notesMasterId r:id="rId41"/>
  </p:notesMasterIdLst>
  <p:sldIdLst>
    <p:sldId id="348" r:id="rId9"/>
    <p:sldId id="2147327183" r:id="rId10"/>
    <p:sldId id="1737" r:id="rId11"/>
    <p:sldId id="2147327209" r:id="rId12"/>
    <p:sldId id="1738" r:id="rId13"/>
    <p:sldId id="2147327187" r:id="rId14"/>
    <p:sldId id="2147327188" r:id="rId15"/>
    <p:sldId id="2147327205" r:id="rId16"/>
    <p:sldId id="2147327185" r:id="rId17"/>
    <p:sldId id="2147327189" r:id="rId18"/>
    <p:sldId id="355" r:id="rId19"/>
    <p:sldId id="2147327200" r:id="rId20"/>
    <p:sldId id="2147327191" r:id="rId21"/>
    <p:sldId id="2147327196" r:id="rId22"/>
    <p:sldId id="2147327208" r:id="rId23"/>
    <p:sldId id="2147327193" r:id="rId24"/>
    <p:sldId id="2147327217" r:id="rId25"/>
    <p:sldId id="2147327199" r:id="rId26"/>
    <p:sldId id="2147327198" r:id="rId27"/>
    <p:sldId id="2147327201" r:id="rId28"/>
    <p:sldId id="258" r:id="rId29"/>
    <p:sldId id="266" r:id="rId30"/>
    <p:sldId id="2147327202" r:id="rId31"/>
    <p:sldId id="2147327203" r:id="rId32"/>
    <p:sldId id="2147327204" r:id="rId33"/>
    <p:sldId id="265" r:id="rId34"/>
    <p:sldId id="2147327206" r:id="rId35"/>
    <p:sldId id="1780" r:id="rId36"/>
    <p:sldId id="2147327177" r:id="rId37"/>
    <p:sldId id="953" r:id="rId38"/>
    <p:sldId id="2147327216" r:id="rId39"/>
    <p:sldId id="25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D6CE03-D15A-10E9-90DC-783B683A060E}" name="Stacy OKeefe" initials="SO" userId="S::Stacy.OKeefe@safalpartners.com::5563009d-0437-4d00-98a2-542f8836308c" providerId="AD"/>
  <p188:author id="{D202D45A-8AB2-13EE-0E95-76A7F917D8F1}" name="Nicole Klues" initials="NK" userId="S::Nicole.Klues@safalpartners.com::41985e93-cdf7-420c-b679-bc5fa512c100" providerId="AD"/>
  <p188:author id="{F5CDE29B-3EFC-D5BE-8DDE-F756FF4E4250}" name="Jana Bauer" initials="JB" userId="S::jana.bauer@safalpartners.com::f18a3f3c-4c69-4a10-b4b6-ac99762a0cf5" providerId="AD"/>
  <p188:author id="{BEA4BADA-3A62-75E9-1149-3637B0CB55BB}" name="Fleet, Abby" initials="FA" userId="S::afleet@bcm.edu::c878d58f-c565-41dc-a684-9d168b397a3f" providerId="AD"/>
  <p188:author id="{0ABD24EA-DDBB-4692-4228-62DA1726C1D4}" name="Judy Blanchard" initials="JB" userId="S::Judy.Blanchard@safalpartners.com::996cf39c-9499-4183-809a-e47cbd595690"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96"/>
    <a:srgbClr val="FAAB1C"/>
    <a:srgbClr val="00015E"/>
    <a:srgbClr val="483848"/>
    <a:srgbClr val="61438D"/>
    <a:srgbClr val="990033"/>
    <a:srgbClr val="112E69"/>
    <a:srgbClr val="064158"/>
    <a:srgbClr val="495D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3A14F1-C5B2-40A9-81B4-4A60657555F3}" v="370" dt="2024-06-26T18:15:19.3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94687" autoAdjust="0"/>
  </p:normalViewPr>
  <p:slideViewPr>
    <p:cSldViewPr snapToGrid="0">
      <p:cViewPr varScale="1">
        <p:scale>
          <a:sx n="92" d="100"/>
          <a:sy n="92" d="100"/>
        </p:scale>
        <p:origin x="92" y="408"/>
      </p:cViewPr>
      <p:guideLst/>
    </p:cSldViewPr>
  </p:slideViewPr>
  <p:outlineViewPr>
    <p:cViewPr>
      <p:scale>
        <a:sx n="33" d="100"/>
        <a:sy n="33" d="100"/>
      </p:scale>
      <p:origin x="0" y="-280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notesMaster" Target="notesMasters/notesMaster1.xml"/></Relationships>
</file>

<file path=ppt/comments/modernComment_7FFD9CC9_E1D0FB51.xml><?xml version="1.0" encoding="utf-8"?>
<p188:cmLst xmlns:a="http://schemas.openxmlformats.org/drawingml/2006/main" xmlns:r="http://schemas.openxmlformats.org/officeDocument/2006/relationships" xmlns:p188="http://schemas.microsoft.com/office/powerpoint/2018/8/main">
  <p188:cm id="{D6637B06-BF24-44AC-8989-CE68A07D4877}" authorId="{F5CDE29B-3EFC-D5BE-8DDE-F756FF4E4250}" status="resolved" created="2024-06-12T14:38:14.204" complete="100000">
    <pc:sldMkLst xmlns:pc="http://schemas.microsoft.com/office/powerpoint/2013/main/command">
      <pc:docMk/>
      <pc:sldMk cId="3788569425" sldId="2147327177"/>
    </pc:sldMkLst>
    <p188:replyLst>
      <p188:reply id="{86D1BDA5-BD60-4262-BE80-C84C21B2C828}" authorId="{8885EAF5-A2DF-7948-9D26-6EB82AE714C3}" created="2024-06-12T17:05:55.514">
        <p188:txBody>
          <a:bodyPr/>
          <a:lstStyle/>
          <a:p>
            <a:r>
              <a:rPr lang="en-US"/>
              <a:t>Looks good.</a:t>
            </a:r>
          </a:p>
        </p188:txBody>
      </p188:reply>
    </p188:replyLst>
    <p188:txBody>
      <a:bodyPr/>
      <a:lstStyle/>
      <a:p>
        <a:r>
          <a:rPr lang="en-US"/>
          <a:t>[@Colleen Beck] I added this slide. Is there anything you would change?</a:t>
        </a:r>
      </a:p>
    </p188:txBody>
  </p188:cm>
</p188:cmLst>
</file>

<file path=ppt/comments/modernComment_7FFD9CDE_E1A2D548.xml><?xml version="1.0" encoding="utf-8"?>
<p188:cmLst xmlns:a="http://schemas.openxmlformats.org/drawingml/2006/main" xmlns:r="http://schemas.openxmlformats.org/officeDocument/2006/relationships" xmlns:p188="http://schemas.microsoft.com/office/powerpoint/2018/8/main">
  <p188:cm id="{727B31C8-D9FB-459B-8666-FA4D32709072}" authorId="{F5CDE29B-3EFC-D5BE-8DDE-F756FF4E4250}" status="resolved" created="2024-06-12T14:37:48.526" complete="100000">
    <pc:sldMkLst xmlns:pc="http://schemas.microsoft.com/office/powerpoint/2013/main/command">
      <pc:docMk/>
      <pc:sldMk cId="3785545032" sldId="2147327198"/>
    </pc:sldMkLst>
    <p188:txBody>
      <a:bodyPr/>
      <a:lstStyle/>
      <a:p>
        <a:r>
          <a:rPr lang="en-US"/>
          <a:t>[@Colleen Beck] can you please adjust Sheila's photo format and align these?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6C3325-8EA3-4C5D-95DB-56FC31E8BA7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06BF6DDE-C277-4299-BC6A-23C0565721A8}">
      <dgm:prSet phldrT="[Text]" custT="1"/>
      <dgm:spPr/>
      <dgm:t>
        <a:bodyPr/>
        <a:lstStyle/>
        <a:p>
          <a:r>
            <a:rPr lang="en-US" sz="2400" b="1">
              <a:solidFill>
                <a:srgbClr val="00015E"/>
              </a:solidFill>
            </a:rPr>
            <a:t>Communication</a:t>
          </a:r>
          <a:endParaRPr lang="en-US" sz="2100" b="1">
            <a:solidFill>
              <a:srgbClr val="00015E"/>
            </a:solidFill>
          </a:endParaRPr>
        </a:p>
        <a:p>
          <a:r>
            <a:rPr lang="en-US" sz="2100"/>
            <a:t> </a:t>
          </a:r>
          <a:r>
            <a:rPr lang="en-US" sz="2000" i="1"/>
            <a:t>Share information</a:t>
          </a:r>
        </a:p>
        <a:p>
          <a:endParaRPr lang="en-US" sz="1800" i="1"/>
        </a:p>
      </dgm:t>
    </dgm:pt>
    <dgm:pt modelId="{887DCFCC-454F-4075-BC8B-743F4AEBFB3B}" type="parTrans" cxnId="{88ACA86C-A9EA-4821-A234-6527F37715A4}">
      <dgm:prSet/>
      <dgm:spPr/>
      <dgm:t>
        <a:bodyPr/>
        <a:lstStyle/>
        <a:p>
          <a:endParaRPr lang="en-US"/>
        </a:p>
      </dgm:t>
    </dgm:pt>
    <dgm:pt modelId="{25B4DF83-4F48-4CC9-9EE4-FB6C6FB53BF2}" type="sibTrans" cxnId="{88ACA86C-A9EA-4821-A234-6527F37715A4}">
      <dgm:prSet/>
      <dgm:spPr/>
      <dgm:t>
        <a:bodyPr/>
        <a:lstStyle/>
        <a:p>
          <a:endParaRPr lang="en-US"/>
        </a:p>
      </dgm:t>
    </dgm:pt>
    <dgm:pt modelId="{01CB1485-5F4D-4ABA-B695-66B6FE9245F3}">
      <dgm:prSet phldrT="[Text]" custT="1"/>
      <dgm:spPr/>
      <dgm:t>
        <a:bodyPr/>
        <a:lstStyle/>
        <a:p>
          <a:r>
            <a:rPr lang="en-US" sz="2500" b="1">
              <a:solidFill>
                <a:srgbClr val="00015E"/>
              </a:solidFill>
            </a:rPr>
            <a:t>Coordination</a:t>
          </a:r>
        </a:p>
        <a:p>
          <a:r>
            <a:rPr lang="en-US" sz="2500"/>
            <a:t> </a:t>
          </a:r>
          <a:r>
            <a:rPr lang="en-US" sz="2000" i="1"/>
            <a:t>Work Together</a:t>
          </a:r>
        </a:p>
      </dgm:t>
    </dgm:pt>
    <dgm:pt modelId="{8EED4748-3E00-4448-AE6B-6BA2291E86D2}" type="parTrans" cxnId="{62B41AD2-4CC5-4316-A309-8496306383CF}">
      <dgm:prSet/>
      <dgm:spPr/>
      <dgm:t>
        <a:bodyPr/>
        <a:lstStyle/>
        <a:p>
          <a:endParaRPr lang="en-US"/>
        </a:p>
      </dgm:t>
    </dgm:pt>
    <dgm:pt modelId="{F3B7AD42-DE33-4D3E-80BE-A90BDD1EC76E}" type="sibTrans" cxnId="{62B41AD2-4CC5-4316-A309-8496306383CF}">
      <dgm:prSet/>
      <dgm:spPr/>
      <dgm:t>
        <a:bodyPr/>
        <a:lstStyle/>
        <a:p>
          <a:endParaRPr lang="en-US"/>
        </a:p>
      </dgm:t>
    </dgm:pt>
    <dgm:pt modelId="{F030229B-CAAC-4D4E-9891-109305327AA1}">
      <dgm:prSet phldrT="[Text]" custT="1"/>
      <dgm:spPr/>
      <dgm:t>
        <a:bodyPr/>
        <a:lstStyle/>
        <a:p>
          <a:r>
            <a:rPr lang="en-US" sz="2500" b="1">
              <a:solidFill>
                <a:srgbClr val="00015E"/>
              </a:solidFill>
            </a:rPr>
            <a:t>Collaboration</a:t>
          </a:r>
        </a:p>
        <a:p>
          <a:r>
            <a:rPr lang="en-US" sz="2000" i="1"/>
            <a:t>Plan/Act Jointly</a:t>
          </a:r>
        </a:p>
        <a:p>
          <a:endParaRPr lang="en-US" sz="2400"/>
        </a:p>
      </dgm:t>
    </dgm:pt>
    <dgm:pt modelId="{D64DDAE1-51F6-4052-B8B2-E10FC523CABB}" type="parTrans" cxnId="{15B0D09F-CB31-4571-9A1B-D92FF94DA2E6}">
      <dgm:prSet/>
      <dgm:spPr/>
      <dgm:t>
        <a:bodyPr/>
        <a:lstStyle/>
        <a:p>
          <a:endParaRPr lang="en-US"/>
        </a:p>
      </dgm:t>
    </dgm:pt>
    <dgm:pt modelId="{085D46D7-1058-4914-9F9A-4326B8A4272D}" type="sibTrans" cxnId="{15B0D09F-CB31-4571-9A1B-D92FF94DA2E6}">
      <dgm:prSet/>
      <dgm:spPr/>
      <dgm:t>
        <a:bodyPr/>
        <a:lstStyle/>
        <a:p>
          <a:endParaRPr lang="en-US"/>
        </a:p>
      </dgm:t>
    </dgm:pt>
    <dgm:pt modelId="{6E6D92EE-1D40-4938-AAC2-72DB884E05E8}" type="pres">
      <dgm:prSet presAssocID="{366C3325-8EA3-4C5D-95DB-56FC31E8BA73}" presName="rootnode" presStyleCnt="0">
        <dgm:presLayoutVars>
          <dgm:chMax/>
          <dgm:chPref/>
          <dgm:dir/>
          <dgm:animLvl val="lvl"/>
        </dgm:presLayoutVars>
      </dgm:prSet>
      <dgm:spPr/>
    </dgm:pt>
    <dgm:pt modelId="{0792C2C5-953C-4B85-9519-152B1E363E33}" type="pres">
      <dgm:prSet presAssocID="{06BF6DDE-C277-4299-BC6A-23C0565721A8}" presName="composite" presStyleCnt="0"/>
      <dgm:spPr/>
    </dgm:pt>
    <dgm:pt modelId="{DFE22F79-C76E-4436-83BD-7A116577FFF3}" type="pres">
      <dgm:prSet presAssocID="{06BF6DDE-C277-4299-BC6A-23C0565721A8}" presName="LShape" presStyleLbl="alignNode1" presStyleIdx="0" presStyleCnt="5"/>
      <dgm:spPr>
        <a:solidFill>
          <a:srgbClr val="FAAB1C"/>
        </a:solidFill>
        <a:ln>
          <a:solidFill>
            <a:srgbClr val="FAAB1C"/>
          </a:solidFill>
        </a:ln>
      </dgm:spPr>
    </dgm:pt>
    <dgm:pt modelId="{E15E59E5-1149-40D4-AA2E-34ADEAABBD3C}" type="pres">
      <dgm:prSet presAssocID="{06BF6DDE-C277-4299-BC6A-23C0565721A8}" presName="ParentText" presStyleLbl="revTx" presStyleIdx="0" presStyleCnt="3" custScaleX="111316" custLinFactNeighborX="11254">
        <dgm:presLayoutVars>
          <dgm:chMax val="0"/>
          <dgm:chPref val="0"/>
          <dgm:bulletEnabled val="1"/>
        </dgm:presLayoutVars>
      </dgm:prSet>
      <dgm:spPr/>
    </dgm:pt>
    <dgm:pt modelId="{FA6266FC-D57A-4A0C-ADD9-95B0D6001FD9}" type="pres">
      <dgm:prSet presAssocID="{06BF6DDE-C277-4299-BC6A-23C0565721A8}" presName="Triangle" presStyleLbl="alignNode1" presStyleIdx="1" presStyleCnt="5"/>
      <dgm:spPr>
        <a:solidFill>
          <a:srgbClr val="00015E"/>
        </a:solidFill>
        <a:ln>
          <a:solidFill>
            <a:srgbClr val="00015E"/>
          </a:solidFill>
        </a:ln>
      </dgm:spPr>
    </dgm:pt>
    <dgm:pt modelId="{07D6BE65-8BF0-4748-A4BF-7B607C108523}" type="pres">
      <dgm:prSet presAssocID="{25B4DF83-4F48-4CC9-9EE4-FB6C6FB53BF2}" presName="sibTrans" presStyleCnt="0"/>
      <dgm:spPr/>
    </dgm:pt>
    <dgm:pt modelId="{B5D545CF-EEE0-4AC6-A134-5FDF6E3B6680}" type="pres">
      <dgm:prSet presAssocID="{25B4DF83-4F48-4CC9-9EE4-FB6C6FB53BF2}" presName="space" presStyleCnt="0"/>
      <dgm:spPr/>
    </dgm:pt>
    <dgm:pt modelId="{476DFBCA-CD88-4CF4-AC6C-2707BF25B275}" type="pres">
      <dgm:prSet presAssocID="{01CB1485-5F4D-4ABA-B695-66B6FE9245F3}" presName="composite" presStyleCnt="0"/>
      <dgm:spPr/>
    </dgm:pt>
    <dgm:pt modelId="{52DB609B-D383-4CB8-B13C-87EB6CECF031}" type="pres">
      <dgm:prSet presAssocID="{01CB1485-5F4D-4ABA-B695-66B6FE9245F3}" presName="LShape" presStyleLbl="alignNode1" presStyleIdx="2" presStyleCnt="5"/>
      <dgm:spPr>
        <a:solidFill>
          <a:srgbClr val="FAAB1C"/>
        </a:solidFill>
        <a:ln>
          <a:solidFill>
            <a:srgbClr val="FAAB1C"/>
          </a:solidFill>
        </a:ln>
      </dgm:spPr>
    </dgm:pt>
    <dgm:pt modelId="{3B81FB4A-1F6E-45DB-A671-1464AA51C13C}" type="pres">
      <dgm:prSet presAssocID="{01CB1485-5F4D-4ABA-B695-66B6FE9245F3}" presName="ParentText" presStyleLbl="revTx" presStyleIdx="1" presStyleCnt="3">
        <dgm:presLayoutVars>
          <dgm:chMax val="0"/>
          <dgm:chPref val="0"/>
          <dgm:bulletEnabled val="1"/>
        </dgm:presLayoutVars>
      </dgm:prSet>
      <dgm:spPr/>
    </dgm:pt>
    <dgm:pt modelId="{5FCCCD37-0BAE-47D8-8736-83115FCBE661}" type="pres">
      <dgm:prSet presAssocID="{01CB1485-5F4D-4ABA-B695-66B6FE9245F3}" presName="Triangle" presStyleLbl="alignNode1" presStyleIdx="3" presStyleCnt="5"/>
      <dgm:spPr>
        <a:solidFill>
          <a:srgbClr val="00015E"/>
        </a:solidFill>
        <a:ln>
          <a:solidFill>
            <a:srgbClr val="00015E"/>
          </a:solidFill>
        </a:ln>
      </dgm:spPr>
    </dgm:pt>
    <dgm:pt modelId="{4C5070E8-AF81-43EB-9269-D4F8AA78603D}" type="pres">
      <dgm:prSet presAssocID="{F3B7AD42-DE33-4D3E-80BE-A90BDD1EC76E}" presName="sibTrans" presStyleCnt="0"/>
      <dgm:spPr/>
    </dgm:pt>
    <dgm:pt modelId="{EAE018A0-C3AB-4724-9B1A-B223FE26C80D}" type="pres">
      <dgm:prSet presAssocID="{F3B7AD42-DE33-4D3E-80BE-A90BDD1EC76E}" presName="space" presStyleCnt="0"/>
      <dgm:spPr/>
    </dgm:pt>
    <dgm:pt modelId="{634A02FF-BE99-4868-A3C3-5ECD752E2837}" type="pres">
      <dgm:prSet presAssocID="{F030229B-CAAC-4D4E-9891-109305327AA1}" presName="composite" presStyleCnt="0"/>
      <dgm:spPr/>
    </dgm:pt>
    <dgm:pt modelId="{E5F90751-4716-4145-BE6A-57188929441C}" type="pres">
      <dgm:prSet presAssocID="{F030229B-CAAC-4D4E-9891-109305327AA1}" presName="LShape" presStyleLbl="alignNode1" presStyleIdx="4" presStyleCnt="5"/>
      <dgm:spPr>
        <a:solidFill>
          <a:srgbClr val="FAAB1C"/>
        </a:solidFill>
        <a:ln>
          <a:solidFill>
            <a:srgbClr val="FAAB1C"/>
          </a:solidFill>
        </a:ln>
      </dgm:spPr>
    </dgm:pt>
    <dgm:pt modelId="{FFC6CAC2-9F37-471A-AE00-2A1698B0FD16}" type="pres">
      <dgm:prSet presAssocID="{F030229B-CAAC-4D4E-9891-109305327AA1}" presName="ParentText" presStyleLbl="revTx" presStyleIdx="2" presStyleCnt="3" custScaleX="96406">
        <dgm:presLayoutVars>
          <dgm:chMax val="0"/>
          <dgm:chPref val="0"/>
          <dgm:bulletEnabled val="1"/>
        </dgm:presLayoutVars>
      </dgm:prSet>
      <dgm:spPr/>
    </dgm:pt>
  </dgm:ptLst>
  <dgm:cxnLst>
    <dgm:cxn modelId="{88ACA86C-A9EA-4821-A234-6527F37715A4}" srcId="{366C3325-8EA3-4C5D-95DB-56FC31E8BA73}" destId="{06BF6DDE-C277-4299-BC6A-23C0565721A8}" srcOrd="0" destOrd="0" parTransId="{887DCFCC-454F-4075-BC8B-743F4AEBFB3B}" sibTransId="{25B4DF83-4F48-4CC9-9EE4-FB6C6FB53BF2}"/>
    <dgm:cxn modelId="{15B0D09F-CB31-4571-9A1B-D92FF94DA2E6}" srcId="{366C3325-8EA3-4C5D-95DB-56FC31E8BA73}" destId="{F030229B-CAAC-4D4E-9891-109305327AA1}" srcOrd="2" destOrd="0" parTransId="{D64DDAE1-51F6-4052-B8B2-E10FC523CABB}" sibTransId="{085D46D7-1058-4914-9F9A-4326B8A4272D}"/>
    <dgm:cxn modelId="{DF491BC3-5ED2-4E80-A004-69CD4E2C4A6A}" type="presOf" srcId="{01CB1485-5F4D-4ABA-B695-66B6FE9245F3}" destId="{3B81FB4A-1F6E-45DB-A671-1464AA51C13C}" srcOrd="0" destOrd="0" presId="urn:microsoft.com/office/officeart/2009/3/layout/StepUpProcess"/>
    <dgm:cxn modelId="{62B41AD2-4CC5-4316-A309-8496306383CF}" srcId="{366C3325-8EA3-4C5D-95DB-56FC31E8BA73}" destId="{01CB1485-5F4D-4ABA-B695-66B6FE9245F3}" srcOrd="1" destOrd="0" parTransId="{8EED4748-3E00-4448-AE6B-6BA2291E86D2}" sibTransId="{F3B7AD42-DE33-4D3E-80BE-A90BDD1EC76E}"/>
    <dgm:cxn modelId="{26F8DBD7-865A-4219-BC77-5D0F0E9BC189}" type="presOf" srcId="{06BF6DDE-C277-4299-BC6A-23C0565721A8}" destId="{E15E59E5-1149-40D4-AA2E-34ADEAABBD3C}" srcOrd="0" destOrd="0" presId="urn:microsoft.com/office/officeart/2009/3/layout/StepUpProcess"/>
    <dgm:cxn modelId="{608D92F0-3379-4DE8-BB52-2AA0DD0FBFB2}" type="presOf" srcId="{F030229B-CAAC-4D4E-9891-109305327AA1}" destId="{FFC6CAC2-9F37-471A-AE00-2A1698B0FD16}" srcOrd="0" destOrd="0" presId="urn:microsoft.com/office/officeart/2009/3/layout/StepUpProcess"/>
    <dgm:cxn modelId="{9483F8F3-9A50-48BE-A10A-FEEC999A200E}" type="presOf" srcId="{366C3325-8EA3-4C5D-95DB-56FC31E8BA73}" destId="{6E6D92EE-1D40-4938-AAC2-72DB884E05E8}" srcOrd="0" destOrd="0" presId="urn:microsoft.com/office/officeart/2009/3/layout/StepUpProcess"/>
    <dgm:cxn modelId="{14113DB6-A588-443A-8BA7-E44961FA0699}" type="presParOf" srcId="{6E6D92EE-1D40-4938-AAC2-72DB884E05E8}" destId="{0792C2C5-953C-4B85-9519-152B1E363E33}" srcOrd="0" destOrd="0" presId="urn:microsoft.com/office/officeart/2009/3/layout/StepUpProcess"/>
    <dgm:cxn modelId="{50B34F62-B4A8-4629-9ABC-8EBA3FB5493C}" type="presParOf" srcId="{0792C2C5-953C-4B85-9519-152B1E363E33}" destId="{DFE22F79-C76E-4436-83BD-7A116577FFF3}" srcOrd="0" destOrd="0" presId="urn:microsoft.com/office/officeart/2009/3/layout/StepUpProcess"/>
    <dgm:cxn modelId="{FE2A60F1-6B3D-4B8F-9E26-D3C43CD7682A}" type="presParOf" srcId="{0792C2C5-953C-4B85-9519-152B1E363E33}" destId="{E15E59E5-1149-40D4-AA2E-34ADEAABBD3C}" srcOrd="1" destOrd="0" presId="urn:microsoft.com/office/officeart/2009/3/layout/StepUpProcess"/>
    <dgm:cxn modelId="{CB59390B-2B6C-4AED-AE7D-46C45E064066}" type="presParOf" srcId="{0792C2C5-953C-4B85-9519-152B1E363E33}" destId="{FA6266FC-D57A-4A0C-ADD9-95B0D6001FD9}" srcOrd="2" destOrd="0" presId="urn:microsoft.com/office/officeart/2009/3/layout/StepUpProcess"/>
    <dgm:cxn modelId="{A822F871-BF90-43C6-ADAC-4E0B2BED5726}" type="presParOf" srcId="{6E6D92EE-1D40-4938-AAC2-72DB884E05E8}" destId="{07D6BE65-8BF0-4748-A4BF-7B607C108523}" srcOrd="1" destOrd="0" presId="urn:microsoft.com/office/officeart/2009/3/layout/StepUpProcess"/>
    <dgm:cxn modelId="{D7064579-4B38-4284-8BBE-D42F7541E6A7}" type="presParOf" srcId="{07D6BE65-8BF0-4748-A4BF-7B607C108523}" destId="{B5D545CF-EEE0-4AC6-A134-5FDF6E3B6680}" srcOrd="0" destOrd="0" presId="urn:microsoft.com/office/officeart/2009/3/layout/StepUpProcess"/>
    <dgm:cxn modelId="{AA9C16EF-1577-4179-8071-4788498D9321}" type="presParOf" srcId="{6E6D92EE-1D40-4938-AAC2-72DB884E05E8}" destId="{476DFBCA-CD88-4CF4-AC6C-2707BF25B275}" srcOrd="2" destOrd="0" presId="urn:microsoft.com/office/officeart/2009/3/layout/StepUpProcess"/>
    <dgm:cxn modelId="{07EDA441-F805-4A42-9E09-5EA6E274D234}" type="presParOf" srcId="{476DFBCA-CD88-4CF4-AC6C-2707BF25B275}" destId="{52DB609B-D383-4CB8-B13C-87EB6CECF031}" srcOrd="0" destOrd="0" presId="urn:microsoft.com/office/officeart/2009/3/layout/StepUpProcess"/>
    <dgm:cxn modelId="{0105F74C-7D08-45F9-A16C-B683E9CABCD7}" type="presParOf" srcId="{476DFBCA-CD88-4CF4-AC6C-2707BF25B275}" destId="{3B81FB4A-1F6E-45DB-A671-1464AA51C13C}" srcOrd="1" destOrd="0" presId="urn:microsoft.com/office/officeart/2009/3/layout/StepUpProcess"/>
    <dgm:cxn modelId="{3F37B81E-29C0-4BE3-B63A-52177518405E}" type="presParOf" srcId="{476DFBCA-CD88-4CF4-AC6C-2707BF25B275}" destId="{5FCCCD37-0BAE-47D8-8736-83115FCBE661}" srcOrd="2" destOrd="0" presId="urn:microsoft.com/office/officeart/2009/3/layout/StepUpProcess"/>
    <dgm:cxn modelId="{68665F0A-8F43-43BE-9401-303BD03E10A0}" type="presParOf" srcId="{6E6D92EE-1D40-4938-AAC2-72DB884E05E8}" destId="{4C5070E8-AF81-43EB-9269-D4F8AA78603D}" srcOrd="3" destOrd="0" presId="urn:microsoft.com/office/officeart/2009/3/layout/StepUpProcess"/>
    <dgm:cxn modelId="{AF2BAC21-B1A4-4221-8AD1-92AA1F0C9DA0}" type="presParOf" srcId="{4C5070E8-AF81-43EB-9269-D4F8AA78603D}" destId="{EAE018A0-C3AB-4724-9B1A-B223FE26C80D}" srcOrd="0" destOrd="0" presId="urn:microsoft.com/office/officeart/2009/3/layout/StepUpProcess"/>
    <dgm:cxn modelId="{C23B6C72-D9C5-41F1-97E4-7F35E71B48D6}" type="presParOf" srcId="{6E6D92EE-1D40-4938-AAC2-72DB884E05E8}" destId="{634A02FF-BE99-4868-A3C3-5ECD752E2837}" srcOrd="4" destOrd="0" presId="urn:microsoft.com/office/officeart/2009/3/layout/StepUpProcess"/>
    <dgm:cxn modelId="{CEFF660F-522B-4FAB-8DE0-FB96843FDF02}" type="presParOf" srcId="{634A02FF-BE99-4868-A3C3-5ECD752E2837}" destId="{E5F90751-4716-4145-BE6A-57188929441C}" srcOrd="0" destOrd="0" presId="urn:microsoft.com/office/officeart/2009/3/layout/StepUpProcess"/>
    <dgm:cxn modelId="{6CA2F20C-903D-4D78-852D-A625D79CF3CA}" type="presParOf" srcId="{634A02FF-BE99-4868-A3C3-5ECD752E2837}" destId="{FFC6CAC2-9F37-471A-AE00-2A1698B0FD1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22F79-C76E-4436-83BD-7A116577FFF3}">
      <dsp:nvSpPr>
        <dsp:cNvPr id="0" name=""/>
        <dsp:cNvSpPr/>
      </dsp:nvSpPr>
      <dsp:spPr>
        <a:xfrm rot="5400000">
          <a:off x="465300" y="1415261"/>
          <a:ext cx="1389972" cy="2312882"/>
        </a:xfrm>
        <a:prstGeom prst="corner">
          <a:avLst>
            <a:gd name="adj1" fmla="val 16120"/>
            <a:gd name="adj2" fmla="val 16110"/>
          </a:avLst>
        </a:prstGeom>
        <a:solidFill>
          <a:srgbClr val="FAAB1C"/>
        </a:solidFill>
        <a:ln w="12700" cap="flat" cmpd="sng" algn="ctr">
          <a:solidFill>
            <a:srgbClr val="FAAB1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5E59E5-1149-40D4-AA2E-34ADEAABBD3C}">
      <dsp:nvSpPr>
        <dsp:cNvPr id="0" name=""/>
        <dsp:cNvSpPr/>
      </dsp:nvSpPr>
      <dsp:spPr>
        <a:xfrm>
          <a:off x="350128" y="2106315"/>
          <a:ext cx="2324371" cy="1830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rgbClr val="00015E"/>
              </a:solidFill>
            </a:rPr>
            <a:t>Communication</a:t>
          </a:r>
          <a:endParaRPr lang="en-US" sz="2100" b="1" kern="1200">
            <a:solidFill>
              <a:srgbClr val="00015E"/>
            </a:solidFill>
          </a:endParaRPr>
        </a:p>
        <a:p>
          <a:pPr marL="0" lvl="0" indent="0" algn="l" defTabSz="1066800">
            <a:lnSpc>
              <a:spcPct val="90000"/>
            </a:lnSpc>
            <a:spcBef>
              <a:spcPct val="0"/>
            </a:spcBef>
            <a:spcAft>
              <a:spcPct val="35000"/>
            </a:spcAft>
            <a:buNone/>
          </a:pPr>
          <a:r>
            <a:rPr lang="en-US" sz="2100" kern="1200"/>
            <a:t> </a:t>
          </a:r>
          <a:r>
            <a:rPr lang="en-US" sz="2000" i="1" kern="1200"/>
            <a:t>Share information</a:t>
          </a:r>
        </a:p>
        <a:p>
          <a:pPr marL="0" lvl="0" indent="0" algn="l" defTabSz="1066800">
            <a:lnSpc>
              <a:spcPct val="90000"/>
            </a:lnSpc>
            <a:spcBef>
              <a:spcPct val="0"/>
            </a:spcBef>
            <a:spcAft>
              <a:spcPct val="35000"/>
            </a:spcAft>
            <a:buNone/>
          </a:pPr>
          <a:endParaRPr lang="en-US" sz="1800" i="1" kern="1200"/>
        </a:p>
      </dsp:txBody>
      <dsp:txXfrm>
        <a:off x="350128" y="2106315"/>
        <a:ext cx="2324371" cy="1830327"/>
      </dsp:txXfrm>
    </dsp:sp>
    <dsp:sp modelId="{FA6266FC-D57A-4A0C-ADD9-95B0D6001FD9}">
      <dsp:nvSpPr>
        <dsp:cNvPr id="0" name=""/>
        <dsp:cNvSpPr/>
      </dsp:nvSpPr>
      <dsp:spPr>
        <a:xfrm>
          <a:off x="1927385" y="1244984"/>
          <a:ext cx="393978" cy="393978"/>
        </a:xfrm>
        <a:prstGeom prst="triangle">
          <a:avLst>
            <a:gd name="adj" fmla="val 100000"/>
          </a:avLst>
        </a:prstGeom>
        <a:solidFill>
          <a:srgbClr val="00015E"/>
        </a:solidFill>
        <a:ln w="12700" cap="flat" cmpd="sng" algn="ctr">
          <a:solidFill>
            <a:srgbClr val="00015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DB609B-D383-4CB8-B13C-87EB6CECF031}">
      <dsp:nvSpPr>
        <dsp:cNvPr id="0" name=""/>
        <dsp:cNvSpPr/>
      </dsp:nvSpPr>
      <dsp:spPr>
        <a:xfrm rot="5400000">
          <a:off x="3139666" y="782722"/>
          <a:ext cx="1389972" cy="2312882"/>
        </a:xfrm>
        <a:prstGeom prst="corner">
          <a:avLst>
            <a:gd name="adj1" fmla="val 16120"/>
            <a:gd name="adj2" fmla="val 16110"/>
          </a:avLst>
        </a:prstGeom>
        <a:solidFill>
          <a:srgbClr val="FAAB1C"/>
        </a:solidFill>
        <a:ln w="12700" cap="flat" cmpd="sng" algn="ctr">
          <a:solidFill>
            <a:srgbClr val="FAAB1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1FB4A-1F6E-45DB-A671-1464AA51C13C}">
      <dsp:nvSpPr>
        <dsp:cNvPr id="0" name=""/>
        <dsp:cNvSpPr/>
      </dsp:nvSpPr>
      <dsp:spPr>
        <a:xfrm>
          <a:off x="2907645" y="1473775"/>
          <a:ext cx="2088083" cy="1830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solidFill>
                <a:srgbClr val="00015E"/>
              </a:solidFill>
            </a:rPr>
            <a:t>Coordination</a:t>
          </a:r>
        </a:p>
        <a:p>
          <a:pPr marL="0" lvl="0" indent="0" algn="l" defTabSz="1111250">
            <a:lnSpc>
              <a:spcPct val="90000"/>
            </a:lnSpc>
            <a:spcBef>
              <a:spcPct val="0"/>
            </a:spcBef>
            <a:spcAft>
              <a:spcPct val="35000"/>
            </a:spcAft>
            <a:buNone/>
          </a:pPr>
          <a:r>
            <a:rPr lang="en-US" sz="2500" kern="1200"/>
            <a:t> </a:t>
          </a:r>
          <a:r>
            <a:rPr lang="en-US" sz="2000" i="1" kern="1200"/>
            <a:t>Work Together</a:t>
          </a:r>
        </a:p>
      </dsp:txBody>
      <dsp:txXfrm>
        <a:off x="2907645" y="1473775"/>
        <a:ext cx="2088083" cy="1830327"/>
      </dsp:txXfrm>
    </dsp:sp>
    <dsp:sp modelId="{5FCCCD37-0BAE-47D8-8736-83115FCBE661}">
      <dsp:nvSpPr>
        <dsp:cNvPr id="0" name=""/>
        <dsp:cNvSpPr/>
      </dsp:nvSpPr>
      <dsp:spPr>
        <a:xfrm>
          <a:off x="4601751" y="612445"/>
          <a:ext cx="393978" cy="393978"/>
        </a:xfrm>
        <a:prstGeom prst="triangle">
          <a:avLst>
            <a:gd name="adj" fmla="val 100000"/>
          </a:avLst>
        </a:prstGeom>
        <a:solidFill>
          <a:srgbClr val="00015E"/>
        </a:solidFill>
        <a:ln w="12700" cap="flat" cmpd="sng" algn="ctr">
          <a:solidFill>
            <a:srgbClr val="00015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F90751-4716-4145-BE6A-57188929441C}">
      <dsp:nvSpPr>
        <dsp:cNvPr id="0" name=""/>
        <dsp:cNvSpPr/>
      </dsp:nvSpPr>
      <dsp:spPr>
        <a:xfrm rot="5400000">
          <a:off x="5814032" y="150182"/>
          <a:ext cx="1389972" cy="2312882"/>
        </a:xfrm>
        <a:prstGeom prst="corner">
          <a:avLst>
            <a:gd name="adj1" fmla="val 16120"/>
            <a:gd name="adj2" fmla="val 16110"/>
          </a:avLst>
        </a:prstGeom>
        <a:solidFill>
          <a:srgbClr val="FAAB1C"/>
        </a:solidFill>
        <a:ln w="12700" cap="flat" cmpd="sng" algn="ctr">
          <a:solidFill>
            <a:srgbClr val="FAAB1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6CAC2-9F37-471A-AE00-2A1698B0FD16}">
      <dsp:nvSpPr>
        <dsp:cNvPr id="0" name=""/>
        <dsp:cNvSpPr/>
      </dsp:nvSpPr>
      <dsp:spPr>
        <a:xfrm>
          <a:off x="5619534" y="841236"/>
          <a:ext cx="2013037" cy="1830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solidFill>
                <a:srgbClr val="00015E"/>
              </a:solidFill>
            </a:rPr>
            <a:t>Collaboration</a:t>
          </a:r>
        </a:p>
        <a:p>
          <a:pPr marL="0" lvl="0" indent="0" algn="l" defTabSz="1111250">
            <a:lnSpc>
              <a:spcPct val="90000"/>
            </a:lnSpc>
            <a:spcBef>
              <a:spcPct val="0"/>
            </a:spcBef>
            <a:spcAft>
              <a:spcPct val="35000"/>
            </a:spcAft>
            <a:buNone/>
          </a:pPr>
          <a:r>
            <a:rPr lang="en-US" sz="2000" i="1" kern="1200"/>
            <a:t>Plan/Act Jointly</a:t>
          </a:r>
        </a:p>
        <a:p>
          <a:pPr marL="0" lvl="0" indent="0" algn="l" defTabSz="1111250">
            <a:lnSpc>
              <a:spcPct val="90000"/>
            </a:lnSpc>
            <a:spcBef>
              <a:spcPct val="0"/>
            </a:spcBef>
            <a:spcAft>
              <a:spcPct val="35000"/>
            </a:spcAft>
            <a:buNone/>
          </a:pPr>
          <a:endParaRPr lang="en-US" sz="2400" kern="1200"/>
        </a:p>
      </dsp:txBody>
      <dsp:txXfrm>
        <a:off x="5619534" y="841236"/>
        <a:ext cx="2013037" cy="183032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E84B4F-0EA1-40B3-8559-0FEADF941913}"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6640B-FDA0-4B1A-B9D6-B68E5F65CAE5}" type="slidenum">
              <a:rPr lang="en-US" smtClean="0"/>
              <a:t>‹#›</a:t>
            </a:fld>
            <a:endParaRPr lang="en-US"/>
          </a:p>
        </p:txBody>
      </p:sp>
    </p:spTree>
    <p:extLst>
      <p:ext uri="{BB962C8B-B14F-4D97-AF65-F5344CB8AC3E}">
        <p14:creationId xmlns:p14="http://schemas.microsoft.com/office/powerpoint/2010/main" val="140637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lcoe.safalapps.com/sites/default/files/2024-06/Business%20Services%20Representatives%20Handout.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estmiworks.org/app/uploads/2024/03/Asset-Map-1-1.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Aft>
                <a:spcPts val="800"/>
              </a:spcAft>
              <a:defRPr/>
            </a:pPr>
            <a:r>
              <a:rPr lang="en-US" sz="1800" b="1"/>
              <a:t>Nicole</a:t>
            </a:r>
          </a:p>
          <a:p>
            <a:pPr>
              <a:lnSpc>
                <a:spcPct val="114999"/>
              </a:lnSpc>
              <a:spcAft>
                <a:spcPts val="800"/>
              </a:spcAft>
              <a:defRPr/>
            </a:pPr>
            <a:r>
              <a:rPr lang="en-US" sz="1800" b="0" i="0">
                <a:solidFill>
                  <a:srgbClr val="000000"/>
                </a:solidFill>
                <a:effectLst/>
                <a:highlight>
                  <a:srgbClr val="FFFFFF"/>
                </a:highlight>
                <a:latin typeface="Times New Roman" panose="02020603050405020304" pitchFamily="18" charset="0"/>
              </a:rPr>
              <a:t>Welcome to today’s webinar on </a:t>
            </a:r>
            <a:r>
              <a:rPr lang="en-US" sz="1800" b="1" i="1">
                <a:solidFill>
                  <a:srgbClr val="000000"/>
                </a:solidFill>
                <a:effectLst/>
                <a:highlight>
                  <a:srgbClr val="FFFFFF"/>
                </a:highlight>
                <a:latin typeface="Times New Roman" panose="02020603050405020304" pitchFamily="18" charset="0"/>
              </a:rPr>
              <a:t>ATRs and BSRs:  Collaborating to Expand Registered Apprenticeship</a:t>
            </a:r>
            <a:r>
              <a:rPr lang="en-US" sz="1800" b="0" i="0">
                <a:solidFill>
                  <a:srgbClr val="FF0000"/>
                </a:solidFill>
                <a:effectLst/>
                <a:highlight>
                  <a:srgbClr val="FFFFFF"/>
                </a:highlight>
                <a:latin typeface="Times New Roman" panose="02020603050405020304" pitchFamily="18" charset="0"/>
              </a:rPr>
              <a:t> </a:t>
            </a:r>
            <a:r>
              <a:rPr lang="en-US" sz="1800" b="0" i="0">
                <a:solidFill>
                  <a:srgbClr val="000000"/>
                </a:solidFill>
                <a:effectLst/>
                <a:highlight>
                  <a:srgbClr val="FFFFFF"/>
                </a:highlight>
                <a:latin typeface="Times New Roman" panose="02020603050405020304" pitchFamily="18" charset="0"/>
              </a:rPr>
              <a:t>We would like to encourage attendee participation, so if you have not already done so, please introduce yourself in the chat – please include your name, organization, and how you are currently involved in Apprenticeship.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252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Times New Roman" panose="02020603050405020304" pitchFamily="18" charset="0"/>
              </a:rPr>
              <a:t>Nicole</a:t>
            </a:r>
          </a:p>
          <a:p>
            <a:pPr algn="l" rtl="0" fontAlgn="base"/>
            <a:endParaRPr lang="en-US" sz="1800"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ATRs serve as the catalyst for registered apprenticeship development and oversight. Whether its developing an RA program, ensuring the program adheres to laws and regulations, or providing technical assistance to all stakeholders, including the apprentice, ATRs are committed to ensuring Registered Apprenticeship’s proven work-based learning strategy remains one of the primary solutions for meeting workforce needs with strong outcomes.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10</a:t>
            </a:fld>
            <a:endParaRPr lang="en-US"/>
          </a:p>
        </p:txBody>
      </p:sp>
    </p:spTree>
    <p:extLst>
      <p:ext uri="{BB962C8B-B14F-4D97-AF65-F5344CB8AC3E}">
        <p14:creationId xmlns:p14="http://schemas.microsoft.com/office/powerpoint/2010/main" val="29977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0E736-9695-7B5A-426C-13A448737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4AB69-1E3D-F3E1-6F8D-0A21D65E2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3823F-3A0E-87E0-1718-499E3B2FD6E5}"/>
              </a:ext>
            </a:extLst>
          </p:cNvPr>
          <p:cNvSpPr>
            <a:spLocks noGrp="1"/>
          </p:cNvSpPr>
          <p:nvPr>
            <p:ph type="body" idx="1"/>
          </p:nvPr>
        </p:nvSpPr>
        <p:spPr/>
        <p:txBody>
          <a:bodyPr/>
          <a:lstStyle/>
          <a:p>
            <a:pPr algn="l" rtl="0" fontAlgn="base"/>
            <a:r>
              <a:rPr lang="en-US" sz="1800" b="1" i="0">
                <a:solidFill>
                  <a:srgbClr val="000000"/>
                </a:solidFill>
                <a:effectLst/>
                <a:highlight>
                  <a:srgbClr val="FFFFFF"/>
                </a:highlight>
                <a:latin typeface="Times New Roman" panose="02020603050405020304" pitchFamily="18" charset="0"/>
              </a:rPr>
              <a:t>Nicole</a:t>
            </a:r>
          </a:p>
          <a:p>
            <a:pPr algn="l" rtl="0" fontAlgn="base"/>
            <a:endParaRPr lang="en-US" sz="1800"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BSRs play a pivotal role in understanding the needs and objectives of local businesses, tailoring workforce solutions to meet those needs effectively. Whether it's connecting employers with skilled talent, providing workforce training solutions, or facilitating access to resources and incentives, BSRs are committed to driving positive outcomes for both employers and job seekers.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By working hand in hand, ATRs and BSRs can maximize the impact of their efforts, including driving expansion in the registered apprenticeship landscape.</a:t>
            </a:r>
            <a:r>
              <a:rPr lang="en-US" sz="1800" b="1" i="1">
                <a:solidFill>
                  <a:srgbClr val="FF0000"/>
                </a:solidFill>
                <a:effectLst/>
                <a:highlight>
                  <a:srgbClr val="FFFFFF"/>
                </a:highlight>
                <a:latin typeface="Times New Roman" panose="02020603050405020304" pitchFamily="18" charset="0"/>
              </a:rPr>
              <a:t> (Next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p:txBody>
      </p:sp>
      <p:sp>
        <p:nvSpPr>
          <p:cNvPr id="4" name="Slide Number Placeholder 3">
            <a:extLst>
              <a:ext uri="{FF2B5EF4-FFF2-40B4-BE49-F238E27FC236}">
                <a16:creationId xmlns:a16="http://schemas.microsoft.com/office/drawing/2014/main" id="{C558590D-5AD6-D16B-500B-EA8F6E32B1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055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Times New Roman" panose="02020603050405020304" pitchFamily="18" charset="0"/>
              </a:rPr>
              <a:t>Nicole</a:t>
            </a:r>
          </a:p>
          <a:p>
            <a:pPr algn="l" rtl="0" fontAlgn="base"/>
            <a:endParaRPr lang="en-US" sz="1800"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And now I would like to introduce another one of our partners at the Office of Apprenticeship who has supported nearly all of the training sessions in this series, Jeff Smith.  Jeff is a Workforce Liaison and Program Analyst with the US Dept of Labor’s Office of Apprenticeship.  He has served in various positions related to workforce development, government relations, and development/public affairs throughout his career in both the public and private sectors.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Jeff recently joined the U.S. Department of Labor’s Office of Apprenticeship, working as the Workforce Liaison with their Division of Industry Engagement and Strategic Partnerships.  Prior to this role, he most notably served as the senior Program Manager for Apprenticeship and Training with the Maryland Department of Labor, where among other duties he had oversight responsibilities for the state’s Apprenticeship Maryland youth apprenticeship initiative, which has grown to include all of Maryland’s twenty-four local public-school systems.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12</a:t>
            </a:fld>
            <a:endParaRPr lang="en-US"/>
          </a:p>
        </p:txBody>
      </p:sp>
    </p:spTree>
    <p:extLst>
      <p:ext uri="{BB962C8B-B14F-4D97-AF65-F5344CB8AC3E}">
        <p14:creationId xmlns:p14="http://schemas.microsoft.com/office/powerpoint/2010/main" val="244730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a:solidFill>
                  <a:srgbClr val="000000"/>
                </a:solidFill>
                <a:effectLst/>
                <a:highlight>
                  <a:srgbClr val="FFFFFF"/>
                </a:highlight>
                <a:latin typeface="Times New Roman" panose="02020603050405020304" pitchFamily="18" charset="0"/>
              </a:rPr>
              <a:t>Nicole</a:t>
            </a:r>
          </a:p>
          <a:p>
            <a:r>
              <a:rPr lang="en-US" sz="1800" b="0" i="0">
                <a:solidFill>
                  <a:srgbClr val="000000"/>
                </a:solidFill>
                <a:effectLst/>
                <a:highlight>
                  <a:srgbClr val="FFFFFF"/>
                </a:highlight>
                <a:latin typeface="Times New Roman" panose="02020603050405020304" pitchFamily="18" charset="0"/>
              </a:rPr>
              <a:t>Jeff is going to remind us all of the keys to effective collaboration between ATRs and BSRs. Jeff, welcome back and I’ll turn it over to you!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13</a:t>
            </a:fld>
            <a:endParaRPr lang="en-US"/>
          </a:p>
        </p:txBody>
      </p:sp>
    </p:spTree>
    <p:extLst>
      <p:ext uri="{BB962C8B-B14F-4D97-AF65-F5344CB8AC3E}">
        <p14:creationId xmlns:p14="http://schemas.microsoft.com/office/powerpoint/2010/main" val="2241860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0E736-9695-7B5A-426C-13A448737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4AB69-1E3D-F3E1-6F8D-0A21D65E2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3823F-3A0E-87E0-1718-499E3B2FD6E5}"/>
              </a:ext>
            </a:extLst>
          </p:cNvPr>
          <p:cNvSpPr>
            <a:spLocks noGrp="1"/>
          </p:cNvSpPr>
          <p:nvPr>
            <p:ph type="body" idx="1"/>
          </p:nvPr>
        </p:nvSpPr>
        <p:spPr/>
        <p:txBody>
          <a:bodyPr/>
          <a:lstStyle/>
          <a:p>
            <a:pPr algn="l"/>
            <a:r>
              <a:rPr lang="en-US" b="0" i="0">
                <a:solidFill>
                  <a:srgbClr val="0D0D0D"/>
                </a:solidFill>
                <a:effectLst/>
                <a:highlight>
                  <a:srgbClr val="FFFFFF"/>
                </a:highlight>
                <a:latin typeface="Söhne"/>
              </a:rPr>
              <a:t>Let's explore the array of services offered at local workforce development agencies, particularly in catering to employer needs. These may include:</a:t>
            </a:r>
          </a:p>
          <a:p>
            <a:pPr marL="228600" indent="-228600" algn="l">
              <a:buFont typeface="+mj-lt"/>
              <a:buAutoNum type="arabicPeriod"/>
            </a:pPr>
            <a:r>
              <a:rPr lang="en-US" b="0" i="0" u="sng">
                <a:solidFill>
                  <a:srgbClr val="0D0D0D"/>
                </a:solidFill>
                <a:effectLst/>
                <a:highlight>
                  <a:srgbClr val="FFFFFF"/>
                </a:highlight>
                <a:latin typeface="Söhne"/>
              </a:rPr>
              <a:t>Employer Engagement &amp; Relationship Building</a:t>
            </a:r>
            <a:r>
              <a:rPr lang="en-US" b="0" i="0">
                <a:solidFill>
                  <a:srgbClr val="0D0D0D"/>
                </a:solidFill>
                <a:effectLst/>
                <a:highlight>
                  <a:srgbClr val="FFFFFF"/>
                </a:highlight>
                <a:latin typeface="Söhne"/>
              </a:rPr>
              <a:t>: Establishing and nurturing relationships with employers to understand their business models and foster long-term partnerships.</a:t>
            </a:r>
          </a:p>
          <a:p>
            <a:pPr marL="228600" indent="-228600" algn="l">
              <a:buFont typeface="+mj-lt"/>
              <a:buAutoNum type="arabicPeriod"/>
            </a:pPr>
            <a:r>
              <a:rPr lang="en-US" b="0" i="0" u="sng">
                <a:solidFill>
                  <a:srgbClr val="0D0D0D"/>
                </a:solidFill>
                <a:effectLst/>
                <a:highlight>
                  <a:srgbClr val="FFFFFF"/>
                </a:highlight>
                <a:latin typeface="Söhne"/>
              </a:rPr>
              <a:t>Networking and Collaboration</a:t>
            </a:r>
            <a:r>
              <a:rPr lang="en-US" b="0" i="0">
                <a:solidFill>
                  <a:srgbClr val="0D0D0D"/>
                </a:solidFill>
                <a:effectLst/>
                <a:highlight>
                  <a:srgbClr val="FFFFFF"/>
                </a:highlight>
                <a:latin typeface="Söhne"/>
              </a:rPr>
              <a:t>: Organizing networking events and collaborating with educational institutions and industry associations to create comprehensive workforce solutions.</a:t>
            </a:r>
          </a:p>
          <a:p>
            <a:pPr marL="228600" indent="-228600" algn="l">
              <a:buFont typeface="+mj-lt"/>
              <a:buAutoNum type="arabicPeriod"/>
            </a:pPr>
            <a:r>
              <a:rPr lang="en-US" b="0" i="0" u="sng">
                <a:solidFill>
                  <a:srgbClr val="0D0D0D"/>
                </a:solidFill>
                <a:effectLst/>
                <a:highlight>
                  <a:srgbClr val="FFFFFF"/>
                </a:highlight>
                <a:latin typeface="Söhne"/>
              </a:rPr>
              <a:t>Facilitating Access to Funding</a:t>
            </a:r>
            <a:r>
              <a:rPr lang="en-US" b="0" i="0">
                <a:solidFill>
                  <a:srgbClr val="0D0D0D"/>
                </a:solidFill>
                <a:effectLst/>
                <a:highlight>
                  <a:srgbClr val="FFFFFF"/>
                </a:highlight>
                <a:latin typeface="Söhne"/>
              </a:rPr>
              <a:t>: Educating employers about available workforce services, resources, and incentives such as tax credits or training programs.</a:t>
            </a:r>
          </a:p>
          <a:p>
            <a:pPr marL="228600" indent="-228600" algn="l">
              <a:buFont typeface="+mj-lt"/>
              <a:buAutoNum type="arabicPeriod"/>
            </a:pPr>
            <a:r>
              <a:rPr lang="en-US" b="0" i="0" u="sng">
                <a:solidFill>
                  <a:srgbClr val="0D0D0D"/>
                </a:solidFill>
                <a:effectLst/>
                <a:highlight>
                  <a:srgbClr val="FFFFFF"/>
                </a:highlight>
                <a:latin typeface="Söhne"/>
              </a:rPr>
              <a:t>Compliance and Documentation</a:t>
            </a:r>
            <a:r>
              <a:rPr lang="en-US" b="0" i="0">
                <a:solidFill>
                  <a:srgbClr val="0D0D0D"/>
                </a:solidFill>
                <a:effectLst/>
                <a:highlight>
                  <a:srgbClr val="FFFFFF"/>
                </a:highlight>
                <a:latin typeface="Söhne"/>
              </a:rPr>
              <a:t>: Ensuring compliance with regulations and guidelines related to workforce development programs and maintaining accurate records.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u="sng">
                <a:solidFill>
                  <a:srgbClr val="0D0D0D"/>
                </a:solidFill>
                <a:effectLst/>
                <a:highlight>
                  <a:srgbClr val="FFFFFF"/>
                </a:highlight>
                <a:latin typeface="Söhne"/>
              </a:rPr>
              <a:t>Data Analysis and Reporting</a:t>
            </a:r>
            <a:r>
              <a:rPr lang="en-US" b="0" i="0">
                <a:solidFill>
                  <a:srgbClr val="0D0D0D"/>
                </a:solidFill>
                <a:effectLst/>
                <a:highlight>
                  <a:srgbClr val="FFFFFF"/>
                </a:highlight>
                <a:latin typeface="Söhne"/>
              </a:rPr>
              <a:t>: Collecting and analyzing labor market information to understand trends and presenting findings to employers and stakeholders.</a:t>
            </a:r>
          </a:p>
          <a:p>
            <a:pPr marL="228600" indent="-228600" algn="l">
              <a:buFont typeface="+mj-lt"/>
              <a:buAutoNum type="arabicPeriod"/>
            </a:pPr>
            <a:endParaRPr lang="en-US" b="0" i="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rgbClr val="00015E"/>
                </a:solidFill>
              </a:rPr>
              <a:t>(</a:t>
            </a:r>
            <a:r>
              <a:rPr lang="en-US" sz="1200" b="1">
                <a:solidFill>
                  <a:srgbClr val="00015E"/>
                </a:solidFill>
              </a:rPr>
              <a:t>NEXT SLIDE</a:t>
            </a:r>
            <a:r>
              <a:rPr lang="en-US" sz="1200" b="0">
                <a:solidFill>
                  <a:srgbClr val="00015E"/>
                </a:solidFill>
              </a:rPr>
              <a:t>)</a:t>
            </a:r>
          </a:p>
        </p:txBody>
      </p:sp>
      <p:sp>
        <p:nvSpPr>
          <p:cNvPr id="4" name="Slide Number Placeholder 3">
            <a:extLst>
              <a:ext uri="{FF2B5EF4-FFF2-40B4-BE49-F238E27FC236}">
                <a16:creationId xmlns:a16="http://schemas.microsoft.com/office/drawing/2014/main" id="{C558590D-5AD6-D16B-500B-EA8F6E32B1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995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100" b="1"/>
              <a:t>No matter what your current level of partnership is, start by assessing the Three Cs of interaction with key stakeholders: </a:t>
            </a:r>
          </a:p>
          <a:p>
            <a:endParaRPr lang="en-US" sz="1100" b="1"/>
          </a:p>
          <a:p>
            <a:r>
              <a:rPr lang="en-US" sz="1100" b="1"/>
              <a:t>Communication</a:t>
            </a:r>
            <a:r>
              <a:rPr lang="en-US" sz="1100"/>
              <a:t>: Teams need to be able to efficiently talk, ask questions, give answers, provide context, and offer guidance to one another.</a:t>
            </a:r>
          </a:p>
          <a:p>
            <a:endParaRPr lang="en-US" sz="1100" b="1"/>
          </a:p>
          <a:p>
            <a:r>
              <a:rPr lang="en-US" sz="1100" b="1"/>
              <a:t>Coordination</a:t>
            </a:r>
            <a:r>
              <a:rPr lang="en-US" sz="1100"/>
              <a:t>: Teams need visibility of each others’ progress and direction.</a:t>
            </a:r>
            <a:endParaRPr lang="en-US" sz="1100">
              <a:ea typeface="Calibri"/>
              <a:cs typeface="Calibri"/>
            </a:endParaRPr>
          </a:p>
          <a:p>
            <a:endParaRPr lang="en-US" sz="1100" b="1"/>
          </a:p>
          <a:p>
            <a:r>
              <a:rPr lang="en-US" sz="1100" b="1"/>
              <a:t>Collaboration</a:t>
            </a:r>
            <a:r>
              <a:rPr lang="en-US" sz="1100"/>
              <a:t>: Teams need agreed methods and common tools for working on shared tasks.</a:t>
            </a:r>
            <a:endParaRPr lang="en-US" sz="1100">
              <a:ea typeface="Calibri"/>
              <a:cs typeface="Calibri"/>
            </a:endParaRPr>
          </a:p>
          <a:p>
            <a:endParaRPr lang="en-US" sz="1100" b="1"/>
          </a:p>
          <a:p>
            <a:endParaRPr lang="en-US" sz="1100">
              <a:ea typeface="Calibri"/>
              <a:cs typeface="Calibri"/>
            </a:endParaRPr>
          </a:p>
          <a:p>
            <a:r>
              <a:rPr lang="en-US" sz="1100" b="1"/>
              <a:t>The Pros</a:t>
            </a:r>
            <a:endParaRPr lang="en-US" sz="1100" b="1">
              <a:ea typeface="Calibri"/>
              <a:cs typeface="Calibri"/>
            </a:endParaRPr>
          </a:p>
          <a:p>
            <a:r>
              <a:rPr lang="en-US" sz="1100" b="1"/>
              <a:t>Improved performance:</a:t>
            </a:r>
            <a:r>
              <a:rPr lang="en-US" sz="1100"/>
              <a:t> Rather than focusing on individual talents, cross-functional teams leverage the collective talents and skill sets of the entire group. This allows teams to achieve goals efficiently.</a:t>
            </a:r>
          </a:p>
          <a:p>
            <a:endParaRPr lang="en-US" sz="1100">
              <a:ea typeface="Calibri"/>
              <a:cs typeface="Calibri"/>
            </a:endParaRPr>
          </a:p>
          <a:p>
            <a:r>
              <a:rPr lang="en-US" sz="1100" b="1"/>
              <a:t>Shared purpose:</a:t>
            </a:r>
            <a:r>
              <a:rPr lang="en-US" sz="1100"/>
              <a:t> Cross-functional team members work together to achieve a common purpose. Sharing a common “why” improves engagement, fosters collaboration, and fuels business growth.</a:t>
            </a:r>
          </a:p>
          <a:p>
            <a:endParaRPr lang="en-US" sz="1100">
              <a:ea typeface="Calibri"/>
              <a:cs typeface="Calibri"/>
            </a:endParaRPr>
          </a:p>
          <a:p>
            <a:r>
              <a:rPr lang="en-US" sz="1100" b="1"/>
              <a:t>Learning opportunities:</a:t>
            </a:r>
            <a:r>
              <a:rPr lang="en-US" sz="1100"/>
              <a:t> In a cross-functional team, team members are exposed to individuals with different interests, skills, and backgrounds. This is an excellent opportunity to network and learn a new set of skills, gaining insight into various roles at the organization.</a:t>
            </a:r>
            <a:endParaRPr lang="en-US" sz="1100">
              <a:ea typeface="Calibri"/>
              <a:cs typeface="Calibri"/>
            </a:endParaRPr>
          </a:p>
          <a:p>
            <a:endParaRPr lang="en-US" sz="1100">
              <a:ea typeface="Calibri"/>
              <a:cs typeface="Calibri"/>
            </a:endParaRPr>
          </a:p>
          <a:p>
            <a:endParaRPr lang="en-US" sz="1100">
              <a:ea typeface="Calibri"/>
              <a:cs typeface="Calibri"/>
            </a:endParaRPr>
          </a:p>
          <a:p>
            <a:endParaRPr lang="en-US" sz="1100">
              <a:ea typeface="Calibri"/>
              <a:cs typeface="Calibri"/>
            </a:endParaRPr>
          </a:p>
          <a:p>
            <a:r>
              <a:rPr lang="en-US" sz="1100">
                <a:ea typeface="Calibri"/>
                <a:cs typeface="Calibri"/>
              </a:rPr>
              <a:t>Link: </a:t>
            </a:r>
            <a:r>
              <a:rPr lang="en-US" sz="1600">
                <a:hlinkClick r:id="rId3"/>
              </a:rPr>
              <a:t>https://dolcoe.safalapps.com/sites/default/files/2024-06/Business Services Representatives Handout.pdf</a:t>
            </a:r>
            <a:endParaRPr lang="en-US" sz="1100">
              <a:ea typeface="Calibri"/>
              <a:cs typeface="Calibri"/>
            </a:endParaRPr>
          </a:p>
        </p:txBody>
      </p:sp>
      <p:sp>
        <p:nvSpPr>
          <p:cNvPr id="4" name="Slide Number Placeholder 3"/>
          <p:cNvSpPr>
            <a:spLocks noGrp="1"/>
          </p:cNvSpPr>
          <p:nvPr>
            <p:ph type="sldNum" sz="quarter" idx="5"/>
          </p:nvPr>
        </p:nvSpPr>
        <p:spPr/>
        <p:txBody>
          <a:bodyPr/>
          <a:lstStyle/>
          <a:p>
            <a:fld id="{06EA8D3A-2891-4EF0-ADBF-771F49B92F0C}" type="slidenum">
              <a:rPr lang="en-US" smtClean="0"/>
              <a:t>15</a:t>
            </a:fld>
            <a:endParaRPr lang="en-US"/>
          </a:p>
        </p:txBody>
      </p:sp>
    </p:spTree>
    <p:extLst>
      <p:ext uri="{BB962C8B-B14F-4D97-AF65-F5344CB8AC3E}">
        <p14:creationId xmlns:p14="http://schemas.microsoft.com/office/powerpoint/2010/main" val="3847553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r>
              <a:rPr lang="en-US"/>
              <a:t>Internal Note: </a:t>
            </a:r>
          </a:p>
          <a:p>
            <a:r>
              <a:rPr lang="en-US">
                <a:hlinkClick r:id="rId3"/>
              </a:rPr>
              <a:t>Asset-Map-1-1.pdf (westmiworks.org)</a:t>
            </a:r>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16</a:t>
            </a:fld>
            <a:endParaRPr lang="en-US"/>
          </a:p>
        </p:txBody>
      </p:sp>
    </p:spTree>
    <p:extLst>
      <p:ext uri="{BB962C8B-B14F-4D97-AF65-F5344CB8AC3E}">
        <p14:creationId xmlns:p14="http://schemas.microsoft.com/office/powerpoint/2010/main" val="1961991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17</a:t>
            </a:fld>
            <a:endParaRPr lang="en-US"/>
          </a:p>
        </p:txBody>
      </p:sp>
    </p:spTree>
    <p:extLst>
      <p:ext uri="{BB962C8B-B14F-4D97-AF65-F5344CB8AC3E}">
        <p14:creationId xmlns:p14="http://schemas.microsoft.com/office/powerpoint/2010/main" val="118622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19</a:t>
            </a:fld>
            <a:endParaRPr lang="en-US"/>
          </a:p>
        </p:txBody>
      </p:sp>
    </p:spTree>
    <p:extLst>
      <p:ext uri="{BB962C8B-B14F-4D97-AF65-F5344CB8AC3E}">
        <p14:creationId xmlns:p14="http://schemas.microsoft.com/office/powerpoint/2010/main" val="265155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6640B-FDA0-4B1A-B9D6-B68E5F65CA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522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Nicole</a:t>
            </a:r>
          </a:p>
          <a:p>
            <a:endParaRPr lang="en-US"/>
          </a:p>
          <a:p>
            <a:r>
              <a:rPr lang="en-US" sz="1800" b="0" i="0">
                <a:solidFill>
                  <a:srgbClr val="000000"/>
                </a:solidFill>
                <a:effectLst/>
                <a:highlight>
                  <a:srgbClr val="FFFFFF"/>
                </a:highlight>
                <a:latin typeface="Times New Roman" panose="02020603050405020304" pitchFamily="18" charset="0"/>
              </a:rPr>
              <a:t>My name is Nicole Klues and I am a Project Director with Safal Partners. It’s my pleasure to be your host today.</a:t>
            </a:r>
            <a:r>
              <a:rPr lang="en-US" sz="1800" b="0" i="1">
                <a:solidFill>
                  <a:srgbClr val="FF0000"/>
                </a:solidFill>
                <a:effectLst/>
                <a:highlight>
                  <a:srgbClr val="FFFFFF"/>
                </a:highlight>
                <a:latin typeface="Times New Roman" panose="02020603050405020304" pitchFamily="18" charset="0"/>
              </a:rPr>
              <a:t>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06EA8D3A-2891-4EF0-ADBF-771F49B92F0C}" type="slidenum">
              <a:rPr lang="en-US" smtClean="0"/>
              <a:t>2</a:t>
            </a:fld>
            <a:endParaRPr lang="en-US"/>
          </a:p>
        </p:txBody>
      </p:sp>
    </p:spTree>
    <p:extLst>
      <p:ext uri="{BB962C8B-B14F-4D97-AF65-F5344CB8AC3E}">
        <p14:creationId xmlns:p14="http://schemas.microsoft.com/office/powerpoint/2010/main" val="2375190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a:t>
            </a:r>
          </a:p>
        </p:txBody>
      </p:sp>
      <p:sp>
        <p:nvSpPr>
          <p:cNvPr id="4" name="Slide Number Placeholder 3"/>
          <p:cNvSpPr>
            <a:spLocks noGrp="1"/>
          </p:cNvSpPr>
          <p:nvPr>
            <p:ph type="sldNum" sz="quarter" idx="5"/>
          </p:nvPr>
        </p:nvSpPr>
        <p:spPr/>
        <p:txBody>
          <a:bodyPr/>
          <a:lstStyle/>
          <a:p>
            <a:fld id="{D326640B-FDA0-4B1A-B9D6-B68E5F65CAE5}" type="slidenum">
              <a:rPr lang="en-US" smtClean="0"/>
              <a:t>22</a:t>
            </a:fld>
            <a:endParaRPr lang="en-US"/>
          </a:p>
        </p:txBody>
      </p:sp>
    </p:spTree>
    <p:extLst>
      <p:ext uri="{BB962C8B-B14F-4D97-AF65-F5344CB8AC3E}">
        <p14:creationId xmlns:p14="http://schemas.microsoft.com/office/powerpoint/2010/main" val="3137391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a:t>
            </a:r>
          </a:p>
        </p:txBody>
      </p:sp>
      <p:sp>
        <p:nvSpPr>
          <p:cNvPr id="4" name="Slide Number Placeholder 3"/>
          <p:cNvSpPr>
            <a:spLocks noGrp="1"/>
          </p:cNvSpPr>
          <p:nvPr>
            <p:ph type="sldNum" sz="quarter" idx="5"/>
          </p:nvPr>
        </p:nvSpPr>
        <p:spPr/>
        <p:txBody>
          <a:bodyPr/>
          <a:lstStyle/>
          <a:p>
            <a:fld id="{D326640B-FDA0-4B1A-B9D6-B68E5F65CAE5}" type="slidenum">
              <a:rPr lang="en-US" smtClean="0"/>
              <a:t>23</a:t>
            </a:fld>
            <a:endParaRPr lang="en-US"/>
          </a:p>
        </p:txBody>
      </p:sp>
    </p:spTree>
    <p:extLst>
      <p:ext uri="{BB962C8B-B14F-4D97-AF65-F5344CB8AC3E}">
        <p14:creationId xmlns:p14="http://schemas.microsoft.com/office/powerpoint/2010/main" val="2207128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a:t>
            </a:r>
          </a:p>
        </p:txBody>
      </p:sp>
      <p:sp>
        <p:nvSpPr>
          <p:cNvPr id="4" name="Slide Number Placeholder 3"/>
          <p:cNvSpPr>
            <a:spLocks noGrp="1"/>
          </p:cNvSpPr>
          <p:nvPr>
            <p:ph type="sldNum" sz="quarter" idx="5"/>
          </p:nvPr>
        </p:nvSpPr>
        <p:spPr/>
        <p:txBody>
          <a:bodyPr/>
          <a:lstStyle/>
          <a:p>
            <a:fld id="{D326640B-FDA0-4B1A-B9D6-B68E5F65CAE5}" type="slidenum">
              <a:rPr lang="en-US" smtClean="0"/>
              <a:t>24</a:t>
            </a:fld>
            <a:endParaRPr lang="en-US"/>
          </a:p>
        </p:txBody>
      </p:sp>
    </p:spTree>
    <p:extLst>
      <p:ext uri="{BB962C8B-B14F-4D97-AF65-F5344CB8AC3E}">
        <p14:creationId xmlns:p14="http://schemas.microsoft.com/office/powerpoint/2010/main" val="2086383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Dolly/Sheila</a:t>
            </a:r>
          </a:p>
        </p:txBody>
      </p:sp>
      <p:sp>
        <p:nvSpPr>
          <p:cNvPr id="4" name="Slide Number Placeholder 3"/>
          <p:cNvSpPr>
            <a:spLocks noGrp="1"/>
          </p:cNvSpPr>
          <p:nvPr>
            <p:ph type="sldNum" sz="quarter" idx="5"/>
          </p:nvPr>
        </p:nvSpPr>
        <p:spPr/>
        <p:txBody>
          <a:bodyPr/>
          <a:lstStyle/>
          <a:p>
            <a:fld id="{D326640B-FDA0-4B1A-B9D6-B68E5F65CAE5}" type="slidenum">
              <a:rPr lang="en-US" smtClean="0"/>
              <a:t>25</a:t>
            </a:fld>
            <a:endParaRPr lang="en-US"/>
          </a:p>
        </p:txBody>
      </p:sp>
    </p:spTree>
    <p:extLst>
      <p:ext uri="{BB962C8B-B14F-4D97-AF65-F5344CB8AC3E}">
        <p14:creationId xmlns:p14="http://schemas.microsoft.com/office/powerpoint/2010/main" val="2838857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Nicole</a:t>
            </a:r>
          </a:p>
          <a:p>
            <a:endParaRPr lang="en-US" b="1"/>
          </a:p>
          <a:p>
            <a:r>
              <a:rPr lang="en-US" b="1"/>
              <a:t>Thank you so much for this great information and guidance Sheila, Dolly, Fran, and Jeff!</a:t>
            </a:r>
          </a:p>
          <a:p>
            <a:endParaRPr lang="en-US"/>
          </a:p>
          <a:p>
            <a:r>
              <a:rPr lang="en-US" sz="1800" b="0" i="0">
                <a:solidFill>
                  <a:srgbClr val="000000"/>
                </a:solidFill>
                <a:effectLst/>
                <a:highlight>
                  <a:srgbClr val="FFFFFF"/>
                </a:highlight>
                <a:latin typeface="Times New Roman" panose="02020603050405020304" pitchFamily="18" charset="0"/>
              </a:rPr>
              <a:t>Throughout the course of this series, we’ve emphasized that system alignment cannot happen without collaboration and partnership. We’ve spent lots of time discussing the importance of and practical tips for building or enhancing partnerships and heard this echoed by Jeff, Fran, Dolly, and Sheila today, and this series will only be successful to the extent that we foster those further connections. Therefore, this next session is critical.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27</a:t>
            </a:fld>
            <a:endParaRPr lang="en-US"/>
          </a:p>
        </p:txBody>
      </p:sp>
    </p:spTree>
    <p:extLst>
      <p:ext uri="{BB962C8B-B14F-4D97-AF65-F5344CB8AC3E}">
        <p14:creationId xmlns:p14="http://schemas.microsoft.com/office/powerpoint/2010/main" val="3548250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Nicole</a:t>
            </a:r>
          </a:p>
          <a:p>
            <a:endParaRPr lang="en-US"/>
          </a:p>
          <a:p>
            <a:pPr algn="l" rtl="0" fontAlgn="base"/>
            <a:r>
              <a:rPr lang="en-US" sz="1800" b="0" i="0">
                <a:solidFill>
                  <a:srgbClr val="000000"/>
                </a:solidFill>
                <a:effectLst/>
                <a:highlight>
                  <a:srgbClr val="FFFFFF"/>
                </a:highlight>
                <a:latin typeface="Times New Roman" panose="02020603050405020304" pitchFamily="18" charset="0"/>
              </a:rPr>
              <a:t>In just a moment, we will be launching the breakout rooms to provide you the opportunity to connect with your peers. Breakout rooms will be labeled by US DOL-ETA Region numbers. When the rooms launch, you will see a “Join a Breakout Room” feature pop up on the bottom of your screen. Please self-select which breakout room to enter. If you are unsure of which region you belong to, please use this list to locate your area.  You are also welcome to participate in another region’s conversation by coming back to the main room again to switch to another breakout room.</a:t>
            </a:r>
            <a:endParaRPr lang="en-US"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Facilitators will be waiting for you in each room and will lead the group through a series of questions to ultimately identify action items that can be executed in short and long terms.  </a:t>
            </a:r>
            <a:endParaRPr lang="en-US"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We’re opening the rooms now and will see you back here in about 30 minutes!  </a:t>
            </a:r>
          </a:p>
          <a:p>
            <a:pPr algn="l" rtl="0" fontAlgn="base"/>
            <a:endParaRPr lang="en-US" sz="1800"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Times New Roman" panose="02020603050405020304" pitchFamily="18" charset="0"/>
            </a:endParaRPr>
          </a:p>
          <a:p>
            <a:pPr algn="ctr" rtl="0" fontAlgn="base"/>
            <a:r>
              <a:rPr lang="en-US" sz="1800" b="1" i="0">
                <a:solidFill>
                  <a:srgbClr val="FF0000"/>
                </a:solidFill>
                <a:effectLst/>
                <a:highlight>
                  <a:srgbClr val="FFFFFF"/>
                </a:highlight>
                <a:latin typeface="Times New Roman" panose="02020603050405020304" pitchFamily="18" charset="0"/>
              </a:rPr>
              <a:t>[Breakouts begin]</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Times New Roman" panose="02020603050405020304" pitchFamily="18" charset="0"/>
            </a:endParaRPr>
          </a:p>
          <a:p>
            <a:pPr algn="l" rtl="0" fontAlgn="base"/>
            <a:r>
              <a:rPr lang="en-US" sz="1800" b="1" i="1">
                <a:solidFill>
                  <a:srgbClr val="000000"/>
                </a:solidFill>
                <a:effectLst/>
                <a:highlight>
                  <a:srgbClr val="FFFFFF"/>
                </a:highlight>
                <a:latin typeface="Times New Roman" panose="02020603050405020304" pitchFamily="18" charset="0"/>
              </a:rPr>
              <a:t>Facilitators:</a:t>
            </a:r>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highlight>
                  <a:srgbClr val="FFFFFF"/>
                </a:highlight>
                <a:latin typeface="Times New Roman" panose="02020603050405020304" pitchFamily="18" charset="0"/>
              </a:rPr>
              <a:t>Region 1 – Haylie Schuster </a:t>
            </a:r>
          </a:p>
          <a:p>
            <a:pPr algn="l" rtl="0" fontAlgn="base">
              <a:buFont typeface="Arial" panose="020B0604020202020204" pitchFamily="34" charset="0"/>
              <a:buChar char="•"/>
            </a:pPr>
            <a:r>
              <a:rPr lang="en-US" sz="1800" b="0" i="0">
                <a:solidFill>
                  <a:srgbClr val="000000"/>
                </a:solidFill>
                <a:effectLst/>
                <a:highlight>
                  <a:srgbClr val="FFFFFF"/>
                </a:highlight>
                <a:latin typeface="Times New Roman" panose="02020603050405020304" pitchFamily="18" charset="0"/>
              </a:rPr>
              <a:t>Region 2 – Francine Trout </a:t>
            </a:r>
          </a:p>
          <a:p>
            <a:pPr algn="l" rtl="0" fontAlgn="base">
              <a:buFont typeface="Arial" panose="020B0604020202020204" pitchFamily="34" charset="0"/>
              <a:buChar char="•"/>
            </a:pPr>
            <a:r>
              <a:rPr lang="en-US" sz="1800" b="0" i="0">
                <a:solidFill>
                  <a:srgbClr val="000000"/>
                </a:solidFill>
                <a:effectLst/>
                <a:highlight>
                  <a:srgbClr val="FFFFFF"/>
                </a:highlight>
                <a:latin typeface="Times New Roman" panose="02020603050405020304" pitchFamily="18" charset="0"/>
              </a:rPr>
              <a:t>Region 3 – Alan Dodkowitz </a:t>
            </a:r>
          </a:p>
          <a:p>
            <a:pPr algn="l" rtl="0" fontAlgn="base">
              <a:buFont typeface="Arial" panose="020B0604020202020204" pitchFamily="34" charset="0"/>
              <a:buChar char="•"/>
            </a:pPr>
            <a:r>
              <a:rPr lang="en-US" sz="1800" b="0" i="0">
                <a:solidFill>
                  <a:srgbClr val="000000"/>
                </a:solidFill>
                <a:effectLst/>
                <a:highlight>
                  <a:srgbClr val="FFFFFF"/>
                </a:highlight>
                <a:latin typeface="Times New Roman" panose="02020603050405020304" pitchFamily="18" charset="0"/>
              </a:rPr>
              <a:t>Region 4 – Amy Lebednick  / Olivia Blomstrom</a:t>
            </a:r>
          </a:p>
          <a:p>
            <a:pPr algn="l" rtl="0" fontAlgn="base">
              <a:buFont typeface="Arial" panose="020B0604020202020204" pitchFamily="34" charset="0"/>
              <a:buChar char="•"/>
            </a:pPr>
            <a:r>
              <a:rPr lang="en-US" sz="1800" b="0" i="0">
                <a:solidFill>
                  <a:srgbClr val="000000"/>
                </a:solidFill>
                <a:effectLst/>
                <a:highlight>
                  <a:srgbClr val="FFFFFF"/>
                </a:highlight>
                <a:latin typeface="Times New Roman" panose="02020603050405020304" pitchFamily="18" charset="0"/>
              </a:rPr>
              <a:t>Region 5 – Stacy O’Keefe </a:t>
            </a:r>
          </a:p>
          <a:p>
            <a:pPr algn="l" rtl="0" fontAlgn="base">
              <a:buFont typeface="Arial" panose="020B0604020202020204" pitchFamily="34" charset="0"/>
              <a:buChar char="•"/>
            </a:pPr>
            <a:r>
              <a:rPr lang="en-US" sz="1800" b="0" i="0">
                <a:solidFill>
                  <a:srgbClr val="000000"/>
                </a:solidFill>
                <a:effectLst/>
                <a:highlight>
                  <a:srgbClr val="FFFFFF"/>
                </a:highlight>
                <a:latin typeface="Times New Roman" panose="02020603050405020304" pitchFamily="18" charset="0"/>
              </a:rPr>
              <a:t>Region 6 – Joel </a:t>
            </a:r>
            <a:r>
              <a:rPr lang="en-US" sz="1800" b="0" i="0" err="1">
                <a:solidFill>
                  <a:srgbClr val="000000"/>
                </a:solidFill>
                <a:effectLst/>
                <a:highlight>
                  <a:srgbClr val="FFFFFF"/>
                </a:highlight>
                <a:latin typeface="Times New Roman" panose="02020603050405020304" pitchFamily="18" charset="0"/>
              </a:rPr>
              <a:t>Elsenbrook</a:t>
            </a:r>
            <a:r>
              <a:rPr lang="en-US" sz="1800" b="0" i="0">
                <a:solidFill>
                  <a:srgbClr val="000000"/>
                </a:solidFill>
                <a:effectLst/>
                <a:highlight>
                  <a:srgbClr val="FFFFFF"/>
                </a:highlight>
                <a:latin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28</a:t>
            </a:fld>
            <a:endParaRPr lang="en-US"/>
          </a:p>
        </p:txBody>
      </p:sp>
    </p:spTree>
    <p:extLst>
      <p:ext uri="{BB962C8B-B14F-4D97-AF65-F5344CB8AC3E}">
        <p14:creationId xmlns:p14="http://schemas.microsoft.com/office/powerpoint/2010/main" val="330373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Nicole</a:t>
            </a:r>
          </a:p>
          <a:p>
            <a:endParaRPr lang="en-US" b="1"/>
          </a:p>
          <a:p>
            <a:r>
              <a:rPr lang="en-US" b="1"/>
              <a:t>Jeff, Fran, Dolly, Sheila--presenters</a:t>
            </a:r>
          </a:p>
          <a:p>
            <a:endParaRPr lang="en-US"/>
          </a:p>
          <a:p>
            <a:pPr algn="l" rtl="0" fontAlgn="base"/>
            <a:r>
              <a:rPr lang="en-US" sz="1800" b="0" i="0">
                <a:solidFill>
                  <a:srgbClr val="000000"/>
                </a:solidFill>
                <a:effectLst/>
                <a:highlight>
                  <a:srgbClr val="FFFFFF"/>
                </a:highlight>
                <a:latin typeface="Times New Roman" panose="02020603050405020304" pitchFamily="18" charset="0"/>
              </a:rPr>
              <a:t>Welcome back! Glad to see everyone made it to their destination and our apologies to the folks that had a bit of a tech detour along the way—but we all made it! Staff were bouncing around between rooms and reported that some robust conversations were happening within the regions!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At this time, we’d like to request for each of our region volunteers to share their report out. Please feel free to come off of mute or place your report out in the chat. Be sure to tell us which region you are reporting for! We’d love to hear what you’ve identified as something your region can do right away, something your region would like to do that would require additional support/guidance/input, and one question that your region has. </a:t>
            </a:r>
            <a:r>
              <a:rPr lang="en-US" sz="1800" b="0" i="1">
                <a:solidFill>
                  <a:srgbClr val="000000"/>
                </a:solidFill>
                <a:effectLst/>
                <a:highlight>
                  <a:srgbClr val="FFFFFF"/>
                </a:highlight>
                <a:latin typeface="Times New Roman" panose="02020603050405020304" pitchFamily="18" charset="0"/>
              </a:rPr>
              <a:t>[Read through some of the feedback]</a:t>
            </a:r>
            <a:r>
              <a:rPr lang="en-US" sz="1800" b="0" i="0">
                <a:solidFill>
                  <a:srgbClr val="000000"/>
                </a:solidFill>
                <a:effectLst/>
                <a:highlight>
                  <a:srgbClr val="FFFFFF"/>
                </a:highlight>
                <a:latin typeface="Times New Roman" panose="02020603050405020304" pitchFamily="18" charset="0"/>
              </a:rPr>
              <a:t>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06EA8D3A-2891-4EF0-ADBF-771F49B92F0C}" type="slidenum">
              <a:rPr lang="en-US" smtClean="0"/>
              <a:t>29</a:t>
            </a:fld>
            <a:endParaRPr lang="en-US"/>
          </a:p>
        </p:txBody>
      </p:sp>
    </p:spTree>
    <p:extLst>
      <p:ext uri="{BB962C8B-B14F-4D97-AF65-F5344CB8AC3E}">
        <p14:creationId xmlns:p14="http://schemas.microsoft.com/office/powerpoint/2010/main" val="3728264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Nicole</a:t>
            </a:r>
          </a:p>
          <a:p>
            <a:endParaRPr lang="en-US"/>
          </a:p>
          <a:p>
            <a:r>
              <a:rPr lang="en-US" sz="1800" b="0" i="0">
                <a:solidFill>
                  <a:srgbClr val="000000"/>
                </a:solidFill>
                <a:effectLst/>
                <a:highlight>
                  <a:srgbClr val="FFFFFF"/>
                </a:highlight>
                <a:latin typeface="Times New Roman" panose="02020603050405020304" pitchFamily="18" charset="0"/>
              </a:rPr>
              <a:t>We’d now like to open the session up for questions to our presenters. If you haven’t done so already, please place your question in the Q&amp;A feature and we will address as many as possible. </a:t>
            </a:r>
            <a:r>
              <a:rPr lang="en-US" sz="1800" b="0" i="1">
                <a:solidFill>
                  <a:srgbClr val="000000"/>
                </a:solidFill>
                <a:effectLst/>
                <a:highlight>
                  <a:srgbClr val="FFFFFF"/>
                </a:highlight>
                <a:latin typeface="Times New Roman" panose="02020603050405020304" pitchFamily="18" charset="0"/>
              </a:rPr>
              <a:t>[Jana will send to you directly]</a:t>
            </a:r>
            <a:r>
              <a:rPr lang="en-US" sz="1800" b="0" i="0">
                <a:solidFill>
                  <a:srgbClr val="000000"/>
                </a:solidFill>
                <a:effectLst/>
                <a:highlight>
                  <a:srgbClr val="FFFFFF"/>
                </a:highlight>
                <a:latin typeface="Times New Roman" panose="02020603050405020304" pitchFamily="18" charset="0"/>
              </a:rPr>
              <a:t>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p>
          <a:p>
            <a:endParaRPr lang="en-US" sz="1800" b="0" i="0">
              <a:solidFill>
                <a:srgbClr val="FF0000"/>
              </a:solidFill>
              <a:effectLst/>
              <a:highlight>
                <a:srgbClr val="FFFFFF"/>
              </a:highlight>
              <a:latin typeface="Times New Roman" panose="02020603050405020304" pitchFamily="18" charset="0"/>
            </a:endParaRPr>
          </a:p>
          <a:p>
            <a:r>
              <a:rPr lang="en-US" sz="2800"/>
              <a:t>You can mention that the Center of Excellence will be developing a follow up TA product to address their questions and provide the resources we've discussed today. By participating in this webinar, they will be notified via email when that product is ready!</a:t>
            </a:r>
            <a:endParaRPr lang="en-US" sz="1800" b="0" i="0">
              <a:solidFill>
                <a:srgbClr val="FF0000"/>
              </a:solidFill>
              <a:effectLst/>
              <a:highlight>
                <a:srgbClr val="FFFFFF"/>
              </a:highlight>
              <a:latin typeface="Times New Roman" panose="02020603050405020304" pitchFamily="18" charset="0"/>
            </a:endParaRPr>
          </a:p>
          <a:p>
            <a:endParaRPr lang="en-US" sz="1800" b="0" i="0">
              <a:solidFill>
                <a:srgbClr val="FF0000"/>
              </a:solidFill>
              <a:effectLst/>
              <a:highlight>
                <a:srgbClr val="FFFFFF"/>
              </a:highlight>
              <a:latin typeface="Times New Roman" panose="02020603050405020304" pitchFamily="18" charset="0"/>
            </a:endParaRPr>
          </a:p>
          <a:p>
            <a:r>
              <a:rPr lang="en-US" b="1"/>
              <a:t>Question for Q&amp;A: </a:t>
            </a:r>
            <a:r>
              <a:rPr lang="en-US"/>
              <a:t>Is Maryland an OA or SAA state? Does Maryland have apprenticeship staff or just the one apprenticeship coordinator working with local workforce office?</a:t>
            </a:r>
          </a:p>
          <a:p>
            <a:pPr rtl="0"/>
            <a:r>
              <a:rPr lang="en-US" b="1">
                <a:effectLst/>
                <a:latin typeface="-apple-system"/>
              </a:rPr>
              <a:t>Question for Q&amp;A: For our MD friends, Dolly, Fran, and Sheila--</a:t>
            </a:r>
            <a:r>
              <a:rPr lang="en-US">
                <a:effectLst/>
                <a:latin typeface="-apple-system"/>
              </a:rPr>
              <a:t>Do you do an in-depth work analysis of the employer's occupation?</a:t>
            </a:r>
          </a:p>
          <a:p>
            <a:endParaRPr lang="en-US"/>
          </a:p>
          <a:p>
            <a:endParaRPr lang="en-US"/>
          </a:p>
        </p:txBody>
      </p:sp>
      <p:sp>
        <p:nvSpPr>
          <p:cNvPr id="4" name="Slide Number Placeholder 3"/>
          <p:cNvSpPr>
            <a:spLocks noGrp="1"/>
          </p:cNvSpPr>
          <p:nvPr>
            <p:ph type="sldNum" sz="quarter" idx="5"/>
          </p:nvPr>
        </p:nvSpPr>
        <p:spPr/>
        <p:txBody>
          <a:bodyPr/>
          <a:lstStyle/>
          <a:p>
            <a:fld id="{06EA8D3A-2891-4EF0-ADBF-771F49B92F0C}" type="slidenum">
              <a:rPr lang="en-US" smtClean="0"/>
              <a:t>30</a:t>
            </a:fld>
            <a:endParaRPr lang="en-US"/>
          </a:p>
        </p:txBody>
      </p:sp>
    </p:spTree>
    <p:extLst>
      <p:ext uri="{BB962C8B-B14F-4D97-AF65-F5344CB8AC3E}">
        <p14:creationId xmlns:p14="http://schemas.microsoft.com/office/powerpoint/2010/main" val="4294878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a:ea typeface="Times New Roman" panose="02020603050405020304" pitchFamily="18" charset="0"/>
                <a:cs typeface="Segoe UI"/>
              </a:rPr>
              <a:t>Nicole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egoe UI"/>
              <a:cs typeface="Segoe UI"/>
            </a:endParaRPr>
          </a:p>
          <a:p>
            <a:pPr algn="l" rtl="0" fontAlgn="base"/>
            <a:r>
              <a:rPr lang="en-US" sz="1800" b="0" i="0">
                <a:solidFill>
                  <a:srgbClr val="000000"/>
                </a:solidFill>
                <a:effectLst/>
                <a:highlight>
                  <a:srgbClr val="FFFFFF"/>
                </a:highlight>
                <a:latin typeface="Times New Roman" panose="02020603050405020304" pitchFamily="18" charset="0"/>
              </a:rPr>
              <a:t>Thank you all again for joining us today and your great participation in the </a:t>
            </a:r>
          </a:p>
          <a:p>
            <a:pPr algn="l" rtl="0" fontAlgn="base"/>
            <a:endParaRPr lang="en-US" sz="1800"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We would also like to take a moment to encourage you to become a partner with the Center of Excellence if you have not signed up yet. Please take a moment to scan the QR code on screen. As a partner you have the opportunity to receive no-cost technical assistance and materials, network with partners nationwide and be nationally-recognized for your work.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06EA8D3A-2891-4EF0-ADBF-771F49B92F0C}" type="slidenum">
              <a:rPr lang="en-US" smtClean="0"/>
              <a:t>31</a:t>
            </a:fld>
            <a:endParaRPr lang="en-US"/>
          </a:p>
        </p:txBody>
      </p:sp>
    </p:spTree>
    <p:extLst>
      <p:ext uri="{BB962C8B-B14F-4D97-AF65-F5344CB8AC3E}">
        <p14:creationId xmlns:p14="http://schemas.microsoft.com/office/powerpoint/2010/main" val="294584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Nicole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Jeff, Fran, Dolly, Sheila--presenters</a:t>
            </a:r>
          </a:p>
          <a:p>
            <a:endParaRPr lang="en-US" b="1"/>
          </a:p>
          <a:p>
            <a:endParaRPr lang="en-US"/>
          </a:p>
          <a:p>
            <a:pPr algn="l" rtl="0" fontAlgn="base"/>
            <a:r>
              <a:rPr lang="en-US" sz="1800" b="0" i="0">
                <a:solidFill>
                  <a:srgbClr val="000000"/>
                </a:solidFill>
                <a:effectLst/>
                <a:highlight>
                  <a:srgbClr val="FFFFFF"/>
                </a:highlight>
                <a:latin typeface="Times New Roman" panose="02020603050405020304" pitchFamily="18" charset="0"/>
              </a:rPr>
              <a:t>Thank you all again for attending our session today! And big thanks to Jeff, Fran, Dolly, and Sheila for a great presentation. Colleen will be dropping in a short evaluation of this training and we would really appreciate your feedback as we plan future trainings. If you have any final questions for our presenters, please submit using the Q&amp;A feature at the bottom of your screen. We will compile those questions and provide responses in a follow-up to today’s webinar.  Have a great rest of your day!</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32</a:t>
            </a:fld>
            <a:endParaRPr lang="en-US"/>
          </a:p>
        </p:txBody>
      </p:sp>
    </p:spTree>
    <p:extLst>
      <p:ext uri="{BB962C8B-B14F-4D97-AF65-F5344CB8AC3E}">
        <p14:creationId xmlns:p14="http://schemas.microsoft.com/office/powerpoint/2010/main" val="70746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Times New Roman" panose="02020603050405020304" pitchFamily="18" charset="0"/>
              </a:rPr>
              <a:t>Nicole</a:t>
            </a:r>
          </a:p>
          <a:p>
            <a:pPr algn="l" rtl="0" fontAlgn="base"/>
            <a:r>
              <a:rPr lang="en-US" sz="1800" b="0" i="0">
                <a:solidFill>
                  <a:srgbClr val="000000"/>
                </a:solidFill>
                <a:effectLst/>
                <a:highlight>
                  <a:srgbClr val="FFFFFF"/>
                </a:highlight>
                <a:latin typeface="Times New Roman" panose="02020603050405020304" pitchFamily="18" charset="0"/>
              </a:rPr>
              <a:t>Today’s session is produced by the U.S. Department of Labor Registered Apprenticeship Technical Assistance Center of Excellence for Strategic Partnerships &amp; Systems Alignment. Safal Partners leads the Center along with five national partners.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The Center was established by DOL to scale national adoption of Registered Apprenticeships nationwide more rapidly by growing strategic partnerships and increasing alignment between apprenticeship and the workforce and education systems. The Center exists to provide no-cost technical assistance to key stakeholders through a variety of mechanisms including monthly webinars, quarterly virtual office hours, and customized individual TA/coaching sessions.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This session is being recorded and will be posted to the Center of Excellence website within 7-10 business days. We will place the website address in the chat.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3</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Times New Roman" panose="02020603050405020304" pitchFamily="18" charset="0"/>
              </a:rPr>
              <a:t>Nicole</a:t>
            </a:r>
          </a:p>
          <a:p>
            <a:pPr algn="l" rtl="0" fontAlgn="base"/>
            <a:r>
              <a:rPr lang="en-US" sz="1800" b="0" i="0">
                <a:solidFill>
                  <a:srgbClr val="000000"/>
                </a:solidFill>
                <a:effectLst/>
                <a:highlight>
                  <a:srgbClr val="FFFFFF"/>
                </a:highlight>
                <a:latin typeface="Times New Roman" panose="02020603050405020304" pitchFamily="18" charset="0"/>
              </a:rPr>
              <a:t>As we move into this final session today, we would like to take a moment to thank our national partners, Wireless Infrastructure Association and the National Association for Workforce Development Professionals in partnership with Strategic Workforce Solutions, for their expertise in developing in hosting the training sessions you all have been attending.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4</a:t>
            </a:fld>
            <a:endParaRPr lang="en-US"/>
          </a:p>
        </p:txBody>
      </p:sp>
    </p:spTree>
    <p:extLst>
      <p:ext uri="{BB962C8B-B14F-4D97-AF65-F5344CB8AC3E}">
        <p14:creationId xmlns:p14="http://schemas.microsoft.com/office/powerpoint/2010/main" val="130410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Times New Roman" panose="02020603050405020304" pitchFamily="18" charset="0"/>
              </a:rPr>
              <a:t>Nicole</a:t>
            </a:r>
          </a:p>
          <a:p>
            <a:pPr algn="l" rtl="0" fontAlgn="base"/>
            <a:r>
              <a:rPr lang="en-US" sz="1800" b="0" i="0">
                <a:solidFill>
                  <a:srgbClr val="000000"/>
                </a:solidFill>
                <a:effectLst/>
                <a:highlight>
                  <a:srgbClr val="FFFFFF"/>
                </a:highlight>
                <a:latin typeface="Times New Roman" panose="02020603050405020304" pitchFamily="18" charset="0"/>
              </a:rPr>
              <a:t>Today’s webinar is the final training session in our ATR and BSR training series.  It is a culmination of 4 training sessions which covered the work of ATRs and BSRs and the importance of partnership and collaboration.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The agenda for today includes a quick recap of the review of ATR and BSR roles and responsibilities, as well as the keys to effective collaboration. We have a dynamic team from Maryland that will speak on their collaborative partnership, and we will round out today’s session with an opportunity for you to connect and collaborate with those in your region.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Throughout the presentation, please use the question and answer section at the bottom of your screen to pose a question. We will hold questions for our speakers until the end and will respond to as many as possible.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5</a:t>
            </a:fld>
            <a:endParaRPr lang="en-US"/>
          </a:p>
        </p:txBody>
      </p:sp>
    </p:spTree>
    <p:extLst>
      <p:ext uri="{BB962C8B-B14F-4D97-AF65-F5344CB8AC3E}">
        <p14:creationId xmlns:p14="http://schemas.microsoft.com/office/powerpoint/2010/main" val="223120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Times New Roman" panose="02020603050405020304" pitchFamily="18" charset="0"/>
              </a:rPr>
              <a:t>Nicole</a:t>
            </a:r>
          </a:p>
          <a:p>
            <a:pPr algn="l" rtl="0" fontAlgn="base"/>
            <a:endParaRPr lang="en-US" sz="1800"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Before we begin, we’d like to get to know who is in the audience today.  Please tell us what your role is currently in the workforce system.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(Mention the results)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6</a:t>
            </a:fld>
            <a:endParaRPr lang="en-US"/>
          </a:p>
        </p:txBody>
      </p:sp>
    </p:spTree>
    <p:extLst>
      <p:ext uri="{BB962C8B-B14F-4D97-AF65-F5344CB8AC3E}">
        <p14:creationId xmlns:p14="http://schemas.microsoft.com/office/powerpoint/2010/main" val="387423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Times New Roman" panose="02020603050405020304" pitchFamily="18" charset="0"/>
              </a:rPr>
              <a:t>Nicole</a:t>
            </a:r>
          </a:p>
          <a:p>
            <a:pPr algn="l" rtl="0" fontAlgn="base"/>
            <a:r>
              <a:rPr lang="en-US" sz="1800" b="0" i="0">
                <a:solidFill>
                  <a:srgbClr val="000000"/>
                </a:solidFill>
                <a:effectLst/>
                <a:highlight>
                  <a:srgbClr val="FFFFFF"/>
                </a:highlight>
                <a:latin typeface="Times New Roman" panose="02020603050405020304" pitchFamily="18" charset="0"/>
              </a:rPr>
              <a:t>We are also interested in learning how many of you attended one or more of the previous training sessions.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(Mention Results)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7</a:t>
            </a:fld>
            <a:endParaRPr lang="en-US"/>
          </a:p>
        </p:txBody>
      </p:sp>
    </p:spTree>
    <p:extLst>
      <p:ext uri="{BB962C8B-B14F-4D97-AF65-F5344CB8AC3E}">
        <p14:creationId xmlns:p14="http://schemas.microsoft.com/office/powerpoint/2010/main" val="3234948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highlight>
                  <a:srgbClr val="FFFFFF"/>
                </a:highlight>
                <a:latin typeface="Times New Roman" panose="02020603050405020304" pitchFamily="18" charset="0"/>
              </a:rPr>
              <a:t>Nicole</a:t>
            </a:r>
          </a:p>
          <a:p>
            <a:pPr algn="l" rtl="0" fontAlgn="base"/>
            <a:endParaRPr lang="en-US" sz="1800" b="0" i="0">
              <a:solidFill>
                <a:srgbClr val="000000"/>
              </a:solidFill>
              <a:effectLst/>
              <a:highlight>
                <a:srgbClr val="FFFFFF"/>
              </a:highlight>
              <a:latin typeface="Times New Roman" panose="02020603050405020304" pitchFamily="18" charset="0"/>
            </a:endParaRPr>
          </a:p>
          <a:p>
            <a:pPr algn="l" rtl="0" fontAlgn="base"/>
            <a:r>
              <a:rPr lang="en-US" sz="1800" b="0" i="0">
                <a:solidFill>
                  <a:srgbClr val="000000"/>
                </a:solidFill>
                <a:effectLst/>
                <a:highlight>
                  <a:srgbClr val="FFFFFF"/>
                </a:highlight>
                <a:latin typeface="Times New Roman" panose="02020603050405020304" pitchFamily="18" charset="0"/>
              </a:rPr>
              <a:t>For today’s final session, we are privileged to be joined by Michael </a:t>
            </a:r>
            <a:r>
              <a:rPr lang="en-US" sz="1800" b="0" i="0" err="1">
                <a:solidFill>
                  <a:srgbClr val="000000"/>
                </a:solidFill>
                <a:effectLst/>
                <a:highlight>
                  <a:srgbClr val="FFFFFF"/>
                </a:highlight>
                <a:latin typeface="Times New Roman" panose="02020603050405020304" pitchFamily="18" charset="0"/>
              </a:rPr>
              <a:t>Qualter</a:t>
            </a:r>
            <a:r>
              <a:rPr lang="en-US" sz="1800" b="0" i="0">
                <a:solidFill>
                  <a:srgbClr val="000000"/>
                </a:solidFill>
                <a:effectLst/>
                <a:highlight>
                  <a:srgbClr val="FFFFFF"/>
                </a:highlight>
                <a:latin typeface="Times New Roman" panose="02020603050405020304" pitchFamily="18" charset="0"/>
              </a:rPr>
              <a:t>, Deputy Administrator of the DOL Office of Apprenticeship and Dr. Robert Kite, the Director of the Adult Services and Workforce System from DOL ETA’s National Office of Workforce Investment.  Together Michael and Robert represent the two sides of the collaboration we are highlighting today in this session.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Michael has graciously participated in many of the training sessions in this series.  He has leadership responsibility for the oversight and administration of the National Apprenticeship system.  Michael previously served as the Chief for the Division of Workforce, Operations and Investments in OA.  He was responsible for management and oversight of over $700 million in investments to support apprenticeship expansion.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Robert is joining us as a leader of the workforce side of this equation.  He is the Director of the Adult Services and Workforce System in the Office of Workforce Investment, Employment and Training Administration (ETA) of the U.S. Department of Labor (DOL). He oversees comprehensive adult employment services and dislocated worker programs that serve as the foundation of the public workforce system and provide necessary support and infrastructure for the network of approximately 2,600 American Job Centers. He has an extensive background in workforce development and career and technical education. Prior to joining the DOL, Mr. </a:t>
            </a:r>
            <a:r>
              <a:rPr lang="en-US" sz="1800" b="0" i="0" err="1">
                <a:solidFill>
                  <a:srgbClr val="000000"/>
                </a:solidFill>
                <a:effectLst/>
                <a:highlight>
                  <a:srgbClr val="FFFFFF"/>
                </a:highlight>
                <a:latin typeface="Times New Roman" panose="02020603050405020304" pitchFamily="18" charset="0"/>
              </a:rPr>
              <a:t>Kight</a:t>
            </a:r>
            <a:r>
              <a:rPr lang="en-US" sz="1800" b="0" i="0">
                <a:solidFill>
                  <a:srgbClr val="000000"/>
                </a:solidFill>
                <a:effectLst/>
                <a:highlight>
                  <a:srgbClr val="FFFFFF"/>
                </a:highlight>
                <a:latin typeface="Times New Roman" panose="02020603050405020304" pitchFamily="18" charset="0"/>
              </a:rPr>
              <a:t> provided leadership in the implementation of workforce development programs at both the state and local levels. He earned a Bachelor’s degree in political science from Tuskegee (</a:t>
            </a:r>
            <a:r>
              <a:rPr lang="en-US" sz="1800" b="0" i="0" err="1">
                <a:solidFill>
                  <a:srgbClr val="000000"/>
                </a:solidFill>
                <a:effectLst/>
                <a:highlight>
                  <a:srgbClr val="FFFFFF"/>
                </a:highlight>
                <a:latin typeface="Times New Roman" panose="02020603050405020304" pitchFamily="18" charset="0"/>
              </a:rPr>
              <a:t>Tuh</a:t>
            </a:r>
            <a:r>
              <a:rPr lang="en-US" sz="1800" b="0" i="0">
                <a:solidFill>
                  <a:srgbClr val="000000"/>
                </a:solidFill>
                <a:effectLst/>
                <a:highlight>
                  <a:srgbClr val="FFFFFF"/>
                </a:highlight>
                <a:latin typeface="Times New Roman" panose="02020603050405020304" pitchFamily="18" charset="0"/>
              </a:rPr>
              <a:t>-</a:t>
            </a:r>
            <a:r>
              <a:rPr lang="en-US" sz="1800" b="0" i="0" err="1">
                <a:solidFill>
                  <a:srgbClr val="000000"/>
                </a:solidFill>
                <a:effectLst/>
                <a:highlight>
                  <a:srgbClr val="FFFFFF"/>
                </a:highlight>
                <a:latin typeface="Times New Roman" panose="02020603050405020304" pitchFamily="18" charset="0"/>
              </a:rPr>
              <a:t>skee</a:t>
            </a:r>
            <a:r>
              <a:rPr lang="en-US" sz="1800" b="0" i="0">
                <a:solidFill>
                  <a:srgbClr val="000000"/>
                </a:solidFill>
                <a:effectLst/>
                <a:highlight>
                  <a:srgbClr val="FFFFFF"/>
                </a:highlight>
                <a:latin typeface="Times New Roman" panose="02020603050405020304" pitchFamily="18" charset="0"/>
              </a:rPr>
              <a:t>-gee) University, a Master’s degree in Public Administration from Auburn University and a Doctorate of Education specializing in management of programs from Nova Southeastern University.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We are honored to have them both here today.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Times New Roman" panose="02020603050405020304" pitchFamily="18" charset="0"/>
              </a:rPr>
              <a:t> </a:t>
            </a:r>
            <a:endParaRPr lang="en-US" b="0" i="0">
              <a:solidFill>
                <a:srgbClr val="000000"/>
              </a:solidFill>
              <a:effectLst/>
              <a:highlight>
                <a:srgbClr val="FFFFFF"/>
              </a:highligh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A8D3A-2891-4EF0-ADBF-771F49B92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08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a:solidFill>
                  <a:srgbClr val="000000"/>
                </a:solidFill>
                <a:effectLst/>
                <a:highlight>
                  <a:srgbClr val="FFFFFF"/>
                </a:highlight>
                <a:latin typeface="Times New Roman" panose="02020603050405020304" pitchFamily="18" charset="0"/>
              </a:rPr>
              <a:t>Nicole</a:t>
            </a:r>
          </a:p>
          <a:p>
            <a:endParaRPr lang="en-US" sz="1800" b="1" i="0">
              <a:solidFill>
                <a:srgbClr val="000000"/>
              </a:solidFill>
              <a:effectLst/>
              <a:highlight>
                <a:srgbClr val="FFFFFF"/>
              </a:highlight>
              <a:latin typeface="Times New Roman" panose="02020603050405020304" pitchFamily="18" charset="0"/>
            </a:endParaRPr>
          </a:p>
          <a:p>
            <a:r>
              <a:rPr lang="en-US" sz="1800" b="0" i="0">
                <a:solidFill>
                  <a:srgbClr val="000000"/>
                </a:solidFill>
                <a:effectLst/>
                <a:highlight>
                  <a:srgbClr val="FFFFFF"/>
                </a:highlight>
                <a:latin typeface="Times New Roman" panose="02020603050405020304" pitchFamily="18" charset="0"/>
              </a:rPr>
              <a:t>Thank you, Michael and Robert for kicking off our session today.  Before we dive in, I want to provide a brief recap of ATR and BSR responsibilities so they are fresh in our minds as we move forward today.  </a:t>
            </a:r>
            <a:r>
              <a:rPr lang="en-US" sz="1800" b="1" i="1">
                <a:solidFill>
                  <a:srgbClr val="FF0000"/>
                </a:solidFill>
                <a:effectLst/>
                <a:highlight>
                  <a:srgbClr val="FFFFFF"/>
                </a:highlight>
                <a:latin typeface="Times New Roman" panose="02020603050405020304" pitchFamily="18" charset="0"/>
              </a:rPr>
              <a:t>(Next Slide)</a:t>
            </a:r>
            <a:r>
              <a:rPr lang="en-US" sz="1800" b="0" i="0">
                <a:solidFill>
                  <a:srgbClr val="FF0000"/>
                </a:solidFill>
                <a:effectLst/>
                <a:highlight>
                  <a:srgbClr val="FFFFFF"/>
                </a:highligh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D326640B-FDA0-4B1A-B9D6-B68E5F65CAE5}" type="slidenum">
              <a:rPr lang="en-US" smtClean="0"/>
              <a:t>9</a:t>
            </a:fld>
            <a:endParaRPr lang="en-US"/>
          </a:p>
        </p:txBody>
      </p:sp>
    </p:spTree>
    <p:extLst>
      <p:ext uri="{BB962C8B-B14F-4D97-AF65-F5344CB8AC3E}">
        <p14:creationId xmlns:p14="http://schemas.microsoft.com/office/powerpoint/2010/main" val="3535564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jpe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1.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1.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21.jpeg"/><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21.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22.jpeg"/><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802D6E76-3F9C-5BB1-AECB-9204E36706C7}"/>
              </a:ext>
            </a:extLst>
          </p:cNvPr>
          <p:cNvSpPr txBox="1"/>
          <p:nvPr userDrawn="1"/>
        </p:nvSpPr>
        <p:spPr>
          <a:xfrm>
            <a:off x="3066473" y="2872969"/>
            <a:ext cx="6059054" cy="369332"/>
          </a:xfrm>
          <a:prstGeom prst="rect">
            <a:avLst/>
          </a:prstGeom>
          <a:noFill/>
        </p:spPr>
        <p:txBody>
          <a:bodyPr wrap="square" rtlCol="0">
            <a:spAutoFit/>
          </a:bodyPr>
          <a:lstStyle/>
          <a:p>
            <a:pPr algn="ctr"/>
            <a:r>
              <a:rPr lang="en-US" i="1">
                <a:solidFill>
                  <a:schemeClr val="bg1"/>
                </a:solidFill>
                <a:latin typeface="Montserrat" panose="02000505000000020004" pitchFamily="2" charset="77"/>
              </a:rPr>
              <a:t>Subtitle goes in this space under the headline/title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54158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382106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83872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240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14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393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822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4057109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495938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3140840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89493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99733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12251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0300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27327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Tree>
    <p:extLst>
      <p:ext uri="{BB962C8B-B14F-4D97-AF65-F5344CB8AC3E}">
        <p14:creationId xmlns:p14="http://schemas.microsoft.com/office/powerpoint/2010/main" val="2783738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05652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505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3109069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3949507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470410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25993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961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33923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92468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2286" y="-1249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285524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434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310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57570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30940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16611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753432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192579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59884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123292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615897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129065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64698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396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342329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75414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9988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687867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129007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08556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460033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3995638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959621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5099373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4186743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913051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38107154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802D6E76-3F9C-5BB1-AECB-9204E36706C7}"/>
              </a:ext>
            </a:extLst>
          </p:cNvPr>
          <p:cNvSpPr txBox="1"/>
          <p:nvPr userDrawn="1"/>
        </p:nvSpPr>
        <p:spPr>
          <a:xfrm>
            <a:off x="3066473" y="2872969"/>
            <a:ext cx="6059054" cy="369332"/>
          </a:xfrm>
          <a:prstGeom prst="rect">
            <a:avLst/>
          </a:prstGeom>
          <a:noFill/>
        </p:spPr>
        <p:txBody>
          <a:bodyPr wrap="square" rtlCol="0">
            <a:spAutoFit/>
          </a:bodyPr>
          <a:lstStyle/>
          <a:p>
            <a:pPr algn="ctr"/>
            <a:r>
              <a:rPr lang="en-US" i="1">
                <a:solidFill>
                  <a:schemeClr val="bg1"/>
                </a:solidFill>
                <a:latin typeface="Montserrat" panose="02000505000000020004" pitchFamily="2" charset="77"/>
              </a:rPr>
              <a:t>Subtitle goes in this space under the headline/title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47003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286" y="-1249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196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40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785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6539302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678693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59415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1756319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111064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51179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9003490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088459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6/26/2024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921378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635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4.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5.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54" r:id="rId6"/>
    <p:sldLayoutId id="2147483655" r:id="rId7"/>
    <p:sldLayoutId id="2147483663" r:id="rId8"/>
    <p:sldLayoutId id="2147483660" r:id="rId9"/>
    <p:sldLayoutId id="2147483661"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6222008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4" r:id="rId19"/>
    <p:sldLayoutId id="2147483751"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4079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59884279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4495689"/>
      </p:ext>
    </p:extLst>
  </p:cSld>
  <p:clrMap bg1="lt1" tx1="dk1" bg2="lt2" tx2="dk2" accent1="accent1" accent2="accent2" accent3="accent3" accent4="accent4" accent5="accent5" accent6="accent6" hlink="hlink" folHlink="folHlink"/>
  <p:sldLayoutIdLst>
    <p:sldLayoutId id="2147483738" r:id="rId1"/>
    <p:sldLayoutId id="2147483737" r:id="rId2"/>
    <p:sldLayoutId id="2147483740" r:id="rId3"/>
    <p:sldLayoutId id="2147483741" r:id="rId4"/>
    <p:sldLayoutId id="2147483742" r:id="rId5"/>
    <p:sldLayoutId id="2147483743" r:id="rId6"/>
    <p:sldLayoutId id="2147483744" r:id="rId7"/>
    <p:sldLayoutId id="2147483745" r:id="rId8"/>
    <p:sldLayoutId id="2147483746" r:id="rId9"/>
    <p:sldLayoutId id="2147483739" r:id="rId10"/>
    <p:sldLayoutId id="2147483747" r:id="rId11"/>
    <p:sldLayoutId id="2147483748" r:id="rId12"/>
    <p:sldLayoutId id="2147483749" r:id="rId13"/>
    <p:sldLayoutId id="2147483750" r:id="rId14"/>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dolcoe.safalapps.com/sites/default/files/2024-06/Business%20Services%20Representatives%20Handout.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estmiworks.org/app/uploads/2024/03/Asset-Map-1-1.pdf"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jpeg"/><Relationship Id="rId7" Type="http://schemas.openxmlformats.org/officeDocument/2006/relationships/image" Target="../media/image44.sv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D9CDE_E1A2D548.xml"/><Relationship Id="rId7"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48.jpeg"/><Relationship Id="rId5" Type="http://schemas.openxmlformats.org/officeDocument/2006/relationships/image" Target="../media/image5.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66.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56.sv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hyperlink" Target="https://www.dol.gov/agencies/eta/regions/2" TargetMode="External"/><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D9CC9_E1D0FB51.xm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0.sv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3567"/>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7B2B5F-B288-F379-4C78-8AC889493EDF}"/>
              </a:ext>
            </a:extLst>
          </p:cNvPr>
          <p:cNvSpPr>
            <a:spLocks noGrp="1"/>
          </p:cNvSpPr>
          <p:nvPr>
            <p:ph type="title"/>
          </p:nvPr>
        </p:nvSpPr>
        <p:spPr>
          <a:xfrm>
            <a:off x="1071113" y="1009651"/>
            <a:ext cx="10515600" cy="1877532"/>
          </a:xfrm>
        </p:spPr>
        <p:txBody>
          <a:bodyPr>
            <a:normAutofit fontScale="90000"/>
          </a:bodyPr>
          <a:lstStyle/>
          <a:p>
            <a:r>
              <a:rPr lang="en-US" sz="4400" i="1" dirty="0">
                <a:solidFill>
                  <a:schemeClr val="bg1"/>
                </a:solidFill>
                <a:latin typeface="Montserrat" panose="00000500000000000000" pitchFamily="2" charset="0"/>
              </a:rPr>
              <a:t>ATRs and BSRs: </a:t>
            </a:r>
            <a:r>
              <a:rPr kumimoji="0" lang="en-US" sz="4400" b="0" i="1" u="none" strike="noStrike" kern="1200" cap="none" spc="0" normalizeH="0" baseline="0" noProof="0" dirty="0">
                <a:ln>
                  <a:noFill/>
                </a:ln>
                <a:solidFill>
                  <a:prstClr val="white"/>
                </a:solidFill>
                <a:effectLst/>
                <a:uLnTx/>
                <a:uFillTx/>
                <a:latin typeface="Montserrat" panose="02000505000000020004" pitchFamily="2" charset="77"/>
                <a:ea typeface="+mj-ea"/>
                <a:cs typeface="+mj-cs"/>
              </a:rPr>
              <a:t>Collaborating to Expand Registered Apprenticeship</a:t>
            </a:r>
            <a:br>
              <a:rPr lang="en-US" sz="4400" i="1" dirty="0">
                <a:solidFill>
                  <a:schemeClr val="bg1"/>
                </a:solidFill>
                <a:latin typeface="Montserrat" panose="00000500000000000000" pitchFamily="2" charset="0"/>
              </a:rPr>
            </a:br>
            <a:br>
              <a:rPr lang="en-US" sz="1800" i="1" dirty="0">
                <a:solidFill>
                  <a:schemeClr val="bg1"/>
                </a:solidFill>
                <a:latin typeface="Montserrat" panose="00000500000000000000" pitchFamily="2" charset="0"/>
              </a:rPr>
            </a:br>
            <a:r>
              <a:rPr lang="en-US" sz="4000" b="1" dirty="0">
                <a:solidFill>
                  <a:schemeClr val="bg1"/>
                </a:solidFill>
                <a:latin typeface="Montserrat" panose="00000500000000000000" pitchFamily="2" charset="0"/>
              </a:rPr>
              <a:t>Capstone Session </a:t>
            </a:r>
            <a:endParaRPr lang="en-US" dirty="0">
              <a:latin typeface="Montserrat" panose="00000500000000000000" pitchFamily="2" charset="0"/>
            </a:endParaRPr>
          </a:p>
        </p:txBody>
      </p:sp>
      <p:sp>
        <p:nvSpPr>
          <p:cNvPr id="3" name="Text Placeholder 2">
            <a:extLst>
              <a:ext uri="{FF2B5EF4-FFF2-40B4-BE49-F238E27FC236}">
                <a16:creationId xmlns:a16="http://schemas.microsoft.com/office/drawing/2014/main" id="{A8FCCDE8-DDA3-ADE2-351E-3CDA5030CE69}"/>
              </a:ext>
            </a:extLst>
          </p:cNvPr>
          <p:cNvSpPr>
            <a:spLocks noGrp="1"/>
          </p:cNvSpPr>
          <p:nvPr>
            <p:ph type="body" sz="quarter" idx="13"/>
          </p:nvPr>
        </p:nvSpPr>
        <p:spPr>
          <a:xfrm>
            <a:off x="3978694" y="3037949"/>
            <a:ext cx="4591992" cy="672527"/>
          </a:xfrm>
        </p:spPr>
        <p:txBody>
          <a:bodyPr vert="horz" lIns="91440" tIns="45720" rIns="91440" bIns="45720" rtlCol="0" anchor="t">
            <a:noAutofit/>
          </a:bodyPr>
          <a:lstStyle/>
          <a:p>
            <a:pPr marL="0" indent="0" algn="ctr">
              <a:buNone/>
            </a:pPr>
            <a:r>
              <a:rPr lang="en-US" sz="3600" i="1">
                <a:solidFill>
                  <a:schemeClr val="bg1"/>
                </a:solidFill>
                <a:latin typeface="Montserrat" panose="02000505000000020004" pitchFamily="2" charset="77"/>
              </a:rPr>
              <a:t>June 13, 2024</a:t>
            </a:r>
          </a:p>
        </p:txBody>
      </p:sp>
    </p:spTree>
    <p:extLst>
      <p:ext uri="{BB962C8B-B14F-4D97-AF65-F5344CB8AC3E}">
        <p14:creationId xmlns:p14="http://schemas.microsoft.com/office/powerpoint/2010/main" val="138941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Summary of ATR Responsibilities</a:t>
            </a:r>
          </a:p>
        </p:txBody>
      </p:sp>
      <p:sp>
        <p:nvSpPr>
          <p:cNvPr id="2" name="Content Placeholder 1">
            <a:extLst>
              <a:ext uri="{FF2B5EF4-FFF2-40B4-BE49-F238E27FC236}">
                <a16:creationId xmlns:a16="http://schemas.microsoft.com/office/drawing/2014/main" id="{95D450A8-70A4-AA50-F7EA-AD6A89BEB878}"/>
              </a:ext>
            </a:extLst>
          </p:cNvPr>
          <p:cNvSpPr>
            <a:spLocks noGrp="1"/>
          </p:cNvSpPr>
          <p:nvPr>
            <p:ph sz="half" idx="1"/>
          </p:nvPr>
        </p:nvSpPr>
        <p:spPr>
          <a:xfrm>
            <a:off x="838199" y="1690688"/>
            <a:ext cx="10515599" cy="1603375"/>
          </a:xfrm>
        </p:spPr>
        <p:txBody>
          <a:bodyPr>
            <a:noAutofit/>
          </a:bodyPr>
          <a:lstStyle/>
          <a:p>
            <a:pPr>
              <a:lnSpc>
                <a:spcPct val="100000"/>
              </a:lnSpc>
              <a:spcBef>
                <a:spcPts val="600"/>
              </a:spcBef>
            </a:pPr>
            <a:r>
              <a:rPr lang="en-US" sz="2400">
                <a:solidFill>
                  <a:schemeClr val="tx1"/>
                </a:solidFill>
              </a:rPr>
              <a:t>Develop and implement RA programs</a:t>
            </a:r>
          </a:p>
          <a:p>
            <a:pPr>
              <a:lnSpc>
                <a:spcPct val="100000"/>
              </a:lnSpc>
              <a:spcBef>
                <a:spcPts val="600"/>
              </a:spcBef>
            </a:pPr>
            <a:r>
              <a:rPr lang="en-US" sz="2400">
                <a:solidFill>
                  <a:schemeClr val="tx1"/>
                </a:solidFill>
              </a:rPr>
              <a:t>Manage and oversee RA programs to ensure adherence to laws and regulations</a:t>
            </a:r>
          </a:p>
        </p:txBody>
      </p:sp>
      <p:sp>
        <p:nvSpPr>
          <p:cNvPr id="8" name="Content Placeholder 7">
            <a:extLst>
              <a:ext uri="{FF2B5EF4-FFF2-40B4-BE49-F238E27FC236}">
                <a16:creationId xmlns:a16="http://schemas.microsoft.com/office/drawing/2014/main" id="{25D56D95-D64C-CC8A-C0D2-D3A7FF18C928}"/>
              </a:ext>
            </a:extLst>
          </p:cNvPr>
          <p:cNvSpPr>
            <a:spLocks noGrp="1"/>
          </p:cNvSpPr>
          <p:nvPr>
            <p:ph sz="half" idx="2"/>
          </p:nvPr>
        </p:nvSpPr>
        <p:spPr>
          <a:xfrm>
            <a:off x="838197" y="2955098"/>
            <a:ext cx="6683830" cy="2898280"/>
          </a:xfrm>
        </p:spPr>
        <p:txBody>
          <a:bodyPr>
            <a:normAutofit lnSpcReduction="10000"/>
          </a:bodyPr>
          <a:lstStyle/>
          <a:p>
            <a:pPr>
              <a:lnSpc>
                <a:spcPct val="100000"/>
              </a:lnSpc>
              <a:spcBef>
                <a:spcPts val="600"/>
              </a:spcBef>
            </a:pPr>
            <a:r>
              <a:rPr lang="en-US" sz="2400">
                <a:solidFill>
                  <a:schemeClr val="tx1"/>
                </a:solidFill>
              </a:rPr>
              <a:t>Provide technical assistance to employers, sponsors, and other stakeholders</a:t>
            </a:r>
          </a:p>
          <a:p>
            <a:pPr>
              <a:lnSpc>
                <a:spcPct val="100000"/>
              </a:lnSpc>
              <a:spcBef>
                <a:spcPts val="600"/>
              </a:spcBef>
            </a:pPr>
            <a:r>
              <a:rPr lang="en-US" sz="2400">
                <a:solidFill>
                  <a:schemeClr val="tx1"/>
                </a:solidFill>
              </a:rPr>
              <a:t>Conduct outreach to promote apprenticeship programs </a:t>
            </a:r>
          </a:p>
          <a:p>
            <a:pPr>
              <a:lnSpc>
                <a:spcPct val="100000"/>
              </a:lnSpc>
              <a:spcBef>
                <a:spcPts val="600"/>
              </a:spcBef>
            </a:pPr>
            <a:r>
              <a:rPr lang="en-US" sz="2400">
                <a:solidFill>
                  <a:schemeClr val="tx1"/>
                </a:solidFill>
              </a:rPr>
              <a:t>Provide support to apprentices and sponsors throughout the duration of the program</a:t>
            </a:r>
          </a:p>
          <a:p>
            <a:pPr marL="0" indent="0">
              <a:buNone/>
            </a:pPr>
            <a:endParaRPr lang="en-US"/>
          </a:p>
        </p:txBody>
      </p:sp>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FCF7851A-4497-9D75-D822-B96AD611BBB5}"/>
              </a:ext>
            </a:extLst>
          </p:cNvPr>
          <p:cNvPicPr>
            <a:picLocks noChangeAspect="1"/>
          </p:cNvPicPr>
          <p:nvPr/>
        </p:nvPicPr>
        <p:blipFill>
          <a:blip r:embed="rId3"/>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8EFE5FA0-7BA3-EA38-09DC-3F2B1AEF03AA}"/>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ople in business attire seated at table in conversation, woman in center of two men">
            <a:extLst>
              <a:ext uri="{FF2B5EF4-FFF2-40B4-BE49-F238E27FC236}">
                <a16:creationId xmlns:a16="http://schemas.microsoft.com/office/drawing/2014/main" id="{2F0CC91C-01D6-FE40-C5C7-5BC8302C6C1A}"/>
              </a:ext>
            </a:extLst>
          </p:cNvPr>
          <p:cNvPicPr>
            <a:picLocks noChangeAspect="1"/>
          </p:cNvPicPr>
          <p:nvPr/>
        </p:nvPicPr>
        <p:blipFill rotWithShape="1">
          <a:blip r:embed="rId4"/>
          <a:srcRect l="490" r="1"/>
          <a:stretch/>
        </p:blipFill>
        <p:spPr>
          <a:xfrm>
            <a:off x="7668820" y="2922440"/>
            <a:ext cx="4523180" cy="3030304"/>
          </a:xfrm>
          <a:prstGeom prst="rect">
            <a:avLst/>
          </a:prstGeom>
          <a:ln>
            <a:noFill/>
          </a:ln>
          <a:effectLst>
            <a:softEdge rad="112500"/>
          </a:effectLst>
        </p:spPr>
      </p:pic>
    </p:spTree>
    <p:extLst>
      <p:ext uri="{BB962C8B-B14F-4D97-AF65-F5344CB8AC3E}">
        <p14:creationId xmlns:p14="http://schemas.microsoft.com/office/powerpoint/2010/main" val="3007757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7B478-050F-3E8D-1F2D-D215DE763CE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0832EF6-020E-9CB0-6488-DE7582868708}"/>
              </a:ext>
            </a:extLst>
          </p:cNvPr>
          <p:cNvSpPr txBox="1">
            <a:spLocks noGrp="1"/>
          </p:cNvSpPr>
          <p:nvPr>
            <p:ph type="title" idx="4294967295"/>
          </p:nvPr>
        </p:nvSpPr>
        <p:spPr>
          <a:xfrm>
            <a:off x="667512" y="371475"/>
            <a:ext cx="1152448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chemeClr val="bg1"/>
                </a:solidFill>
              </a:rPr>
              <a:t>Summary of BSR Responsibilities</a:t>
            </a:r>
            <a:endParaRPr kumimoji="0" lang="en-US" sz="4400" b="0" i="0" u="none" strike="noStrike" kern="1200" cap="none" spc="0" normalizeH="0" baseline="0" noProof="0" dirty="0">
              <a:ln>
                <a:noFill/>
              </a:ln>
              <a:effectLst/>
              <a:uLnTx/>
              <a:uFillTx/>
              <a:latin typeface="Montserrat" panose="02000505000000020004" pitchFamily="2" charset="77"/>
              <a:ea typeface="+mj-ea"/>
              <a:cs typeface="+mj-cs"/>
            </a:endParaRPr>
          </a:p>
        </p:txBody>
      </p:sp>
      <p:sp>
        <p:nvSpPr>
          <p:cNvPr id="3" name="Content Placeholder 2">
            <a:extLst>
              <a:ext uri="{FF2B5EF4-FFF2-40B4-BE49-F238E27FC236}">
                <a16:creationId xmlns:a16="http://schemas.microsoft.com/office/drawing/2014/main" id="{623E021F-6F88-1207-2F4C-51339C592FEE}"/>
              </a:ext>
            </a:extLst>
          </p:cNvPr>
          <p:cNvSpPr>
            <a:spLocks noGrp="1"/>
          </p:cNvSpPr>
          <p:nvPr>
            <p:ph idx="1"/>
          </p:nvPr>
        </p:nvSpPr>
        <p:spPr>
          <a:xfrm>
            <a:off x="202306" y="1733191"/>
            <a:ext cx="11019876" cy="4351338"/>
          </a:xfrm>
        </p:spPr>
        <p:txBody>
          <a:bodyPr/>
          <a:lstStyle/>
          <a:p>
            <a:pPr lvl="1"/>
            <a:r>
              <a:rPr lang="en-US">
                <a:solidFill>
                  <a:schemeClr val="tx1"/>
                </a:solidFill>
              </a:rPr>
              <a:t>BSRs meet with businesses to comprehend their talent needs including staffing requirements, skill gaps, and workforce challenges. </a:t>
            </a:r>
          </a:p>
          <a:p>
            <a:pPr lvl="1"/>
            <a:endParaRPr lang="en-US" sz="800">
              <a:solidFill>
                <a:schemeClr val="tx1"/>
              </a:solidFill>
            </a:endParaRPr>
          </a:p>
          <a:p>
            <a:pPr lvl="1"/>
            <a:r>
              <a:rPr lang="en-US">
                <a:solidFill>
                  <a:schemeClr val="tx1"/>
                </a:solidFill>
              </a:rPr>
              <a:t>Services often include:</a:t>
            </a:r>
          </a:p>
          <a:p>
            <a:pPr lvl="2"/>
            <a:r>
              <a:rPr lang="en-US">
                <a:solidFill>
                  <a:schemeClr val="tx1"/>
                </a:solidFill>
              </a:rPr>
              <a:t>Employer Engagement &amp; Relationship Building</a:t>
            </a:r>
          </a:p>
          <a:p>
            <a:pPr lvl="2"/>
            <a:r>
              <a:rPr lang="en-US">
                <a:solidFill>
                  <a:schemeClr val="tx1"/>
                </a:solidFill>
              </a:rPr>
              <a:t>Network and Collaboration</a:t>
            </a:r>
          </a:p>
          <a:p>
            <a:pPr lvl="2"/>
            <a:r>
              <a:rPr lang="en-US">
                <a:solidFill>
                  <a:schemeClr val="tx1"/>
                </a:solidFill>
              </a:rPr>
              <a:t>Facilitating Access to Funding</a:t>
            </a:r>
          </a:p>
          <a:p>
            <a:pPr lvl="2"/>
            <a:r>
              <a:rPr lang="en-US">
                <a:solidFill>
                  <a:schemeClr val="tx1"/>
                </a:solidFill>
              </a:rPr>
              <a:t>Compliance and Documentation</a:t>
            </a:r>
          </a:p>
          <a:p>
            <a:pPr lvl="2"/>
            <a:r>
              <a:rPr lang="en-US">
                <a:solidFill>
                  <a:schemeClr val="tx1"/>
                </a:solidFill>
              </a:rPr>
              <a:t>Data Analysis &amp; Reporting</a:t>
            </a:r>
          </a:p>
          <a:p>
            <a:endParaRPr lang="en-US"/>
          </a:p>
        </p:txBody>
      </p:sp>
      <p:pic>
        <p:nvPicPr>
          <p:cNvPr id="4" name="Picture 3" descr="Two people shaking hands">
            <a:extLst>
              <a:ext uri="{FF2B5EF4-FFF2-40B4-BE49-F238E27FC236}">
                <a16:creationId xmlns:a16="http://schemas.microsoft.com/office/drawing/2014/main" id="{6839DA51-121C-9302-8F30-C7D11ADA14E9}"/>
              </a:ext>
            </a:extLst>
          </p:cNvPr>
          <p:cNvPicPr>
            <a:picLocks noChangeAspect="1"/>
          </p:cNvPicPr>
          <p:nvPr/>
        </p:nvPicPr>
        <p:blipFill>
          <a:blip r:embed="rId3"/>
          <a:stretch>
            <a:fillRect/>
          </a:stretch>
        </p:blipFill>
        <p:spPr>
          <a:xfrm>
            <a:off x="7689012" y="2674190"/>
            <a:ext cx="4502988" cy="3001992"/>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7F10E428-59F1-E0BF-EBD1-109E14ADEEE3}"/>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817021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74F1A-D14C-337E-E8ED-A7D6257DD0FB}"/>
              </a:ext>
            </a:extLst>
          </p:cNvPr>
          <p:cNvSpPr>
            <a:spLocks noGrp="1"/>
          </p:cNvSpPr>
          <p:nvPr>
            <p:ph type="title"/>
          </p:nvPr>
        </p:nvSpPr>
        <p:spPr>
          <a:xfrm>
            <a:off x="838200" y="466721"/>
            <a:ext cx="10515600" cy="1325563"/>
          </a:xfrm>
        </p:spPr>
        <p:txBody>
          <a:bodyPr/>
          <a:lstStyle/>
          <a:p>
            <a:r>
              <a:rPr lang="en-US" dirty="0"/>
              <a:t>Guest Speaker</a:t>
            </a:r>
          </a:p>
        </p:txBody>
      </p:sp>
      <p:sp>
        <p:nvSpPr>
          <p:cNvPr id="3" name="Content Placeholder 2">
            <a:extLst>
              <a:ext uri="{FF2B5EF4-FFF2-40B4-BE49-F238E27FC236}">
                <a16:creationId xmlns:a16="http://schemas.microsoft.com/office/drawing/2014/main" id="{6B69AA82-162A-FCC4-3018-1A0C8A4B547D}"/>
              </a:ext>
            </a:extLst>
          </p:cNvPr>
          <p:cNvSpPr>
            <a:spLocks noGrp="1"/>
          </p:cNvSpPr>
          <p:nvPr>
            <p:ph sz="half" idx="1"/>
          </p:nvPr>
        </p:nvSpPr>
        <p:spPr>
          <a:xfrm>
            <a:off x="838200" y="1825625"/>
            <a:ext cx="10515600" cy="435133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nSpc>
                <a:spcPct val="100000"/>
              </a:lnSpc>
              <a:spcBef>
                <a:spcPts val="0"/>
              </a:spcBef>
              <a:buNone/>
            </a:pPr>
            <a:endParaRPr lang="en-US" sz="2000" b="1" dirty="0">
              <a:solidFill>
                <a:schemeClr val="tx2"/>
              </a:solidFill>
              <a:latin typeface="Montserrat" panose="00000500000000000000" pitchFamily="2" charset="0"/>
            </a:endParaRPr>
          </a:p>
          <a:p>
            <a:pPr marL="0" indent="0" algn="ctr">
              <a:lnSpc>
                <a:spcPct val="100000"/>
              </a:lnSpc>
              <a:spcBef>
                <a:spcPts val="0"/>
              </a:spcBef>
              <a:buNone/>
            </a:pPr>
            <a:r>
              <a:rPr lang="en-US" sz="2000" b="1" dirty="0">
                <a:solidFill>
                  <a:srgbClr val="00015E"/>
                </a:solidFill>
                <a:latin typeface="Montserrat" panose="00000500000000000000" pitchFamily="2" charset="0"/>
              </a:rPr>
              <a:t>Jeffrey Smith</a:t>
            </a:r>
          </a:p>
          <a:p>
            <a:pPr marL="0" indent="0" algn="ctr">
              <a:lnSpc>
                <a:spcPct val="100000"/>
              </a:lnSpc>
              <a:spcBef>
                <a:spcPts val="0"/>
              </a:spcBef>
              <a:buNone/>
            </a:pPr>
            <a:r>
              <a:rPr lang="en-US" sz="2000" dirty="0">
                <a:solidFill>
                  <a:srgbClr val="00015E"/>
                </a:solidFill>
                <a:latin typeface="Montserrat" panose="00000500000000000000" pitchFamily="2" charset="0"/>
              </a:rPr>
              <a:t>Workforce Liaison / Program Analyst</a:t>
            </a:r>
          </a:p>
          <a:p>
            <a:pPr marL="0" indent="0" algn="ctr">
              <a:lnSpc>
                <a:spcPct val="100000"/>
              </a:lnSpc>
              <a:spcBef>
                <a:spcPts val="0"/>
              </a:spcBef>
              <a:buNone/>
            </a:pPr>
            <a:r>
              <a:rPr lang="en-US" sz="2000" dirty="0">
                <a:solidFill>
                  <a:srgbClr val="00015E"/>
                </a:solidFill>
                <a:latin typeface="Montserrat" panose="00000500000000000000" pitchFamily="2" charset="0"/>
              </a:rPr>
              <a:t>Office of Apprenticeship</a:t>
            </a:r>
          </a:p>
          <a:p>
            <a:pPr marL="0" indent="0" algn="ctr">
              <a:lnSpc>
                <a:spcPct val="100000"/>
              </a:lnSpc>
              <a:spcBef>
                <a:spcPts val="0"/>
              </a:spcBef>
              <a:buNone/>
            </a:pPr>
            <a:r>
              <a:rPr lang="en-US" sz="2000" dirty="0">
                <a:solidFill>
                  <a:srgbClr val="00015E"/>
                </a:solidFill>
                <a:latin typeface="Montserrat" panose="00000500000000000000" pitchFamily="2" charset="0"/>
              </a:rPr>
              <a:t>U.S. Department of Labor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EBDEB4F-F3D1-EC9B-7273-682305B886CD}"/>
              </a:ext>
            </a:extLst>
          </p:cNvPr>
          <p:cNvPicPr>
            <a:picLocks noChangeAspect="1"/>
          </p:cNvPicPr>
          <p:nvPr/>
        </p:nvPicPr>
        <p:blipFill>
          <a:blip r:embed="rId3"/>
          <a:stretch>
            <a:fillRect/>
          </a:stretch>
        </p:blipFill>
        <p:spPr>
          <a:xfrm>
            <a:off x="4702943" y="1690688"/>
            <a:ext cx="2786113" cy="2926334"/>
          </a:xfrm>
          <a:prstGeom prst="rect">
            <a:avLst/>
          </a:prstGeom>
        </p:spPr>
      </p:pic>
      <p:sp>
        <p:nvSpPr>
          <p:cNvPr id="6" name="Slide Number Placeholder 5">
            <a:extLst>
              <a:ext uri="{FF2B5EF4-FFF2-40B4-BE49-F238E27FC236}">
                <a16:creationId xmlns:a16="http://schemas.microsoft.com/office/drawing/2014/main" id="{9FCE5D6D-71D7-FD47-16F5-F39956616DD3}"/>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2413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987D0-C1BB-4044-712A-81AFCEFE9367}"/>
              </a:ext>
            </a:extLst>
          </p:cNvPr>
          <p:cNvSpPr>
            <a:spLocks noGrp="1"/>
          </p:cNvSpPr>
          <p:nvPr>
            <p:ph idx="1"/>
          </p:nvPr>
        </p:nvSpPr>
        <p:spPr>
          <a:xfrm>
            <a:off x="381000" y="2908727"/>
            <a:ext cx="11430000" cy="1040545"/>
          </a:xfrm>
        </p:spPr>
        <p:txBody>
          <a:bodyPr>
            <a:noAutofit/>
          </a:bodyPr>
          <a:lstStyle/>
          <a:p>
            <a:r>
              <a:rPr lang="en-US"/>
              <a:t>Keys to Effective ATR and BSR Collaboration</a:t>
            </a:r>
          </a:p>
        </p:txBody>
      </p:sp>
    </p:spTree>
    <p:extLst>
      <p:ext uri="{BB962C8B-B14F-4D97-AF65-F5344CB8AC3E}">
        <p14:creationId xmlns:p14="http://schemas.microsoft.com/office/powerpoint/2010/main" val="175087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7B478-050F-3E8D-1F2D-D215DE763CE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0832EF6-020E-9CB0-6488-DE7582868708}"/>
              </a:ext>
            </a:extLst>
          </p:cNvPr>
          <p:cNvSpPr txBox="1">
            <a:spLocks noGrp="1"/>
          </p:cNvSpPr>
          <p:nvPr>
            <p:ph type="title" idx="4294967295"/>
          </p:nvPr>
        </p:nvSpPr>
        <p:spPr>
          <a:xfrm>
            <a:off x="667512" y="371475"/>
            <a:ext cx="1152448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ontserrat" panose="02000505000000020004" pitchFamily="2" charset="77"/>
                <a:ea typeface="+mj-ea"/>
                <a:cs typeface="+mj-cs"/>
              </a:rPr>
              <a:t>The </a:t>
            </a:r>
            <a:r>
              <a:rPr lang="en-US" dirty="0">
                <a:solidFill>
                  <a:schemeClr val="bg1"/>
                </a:solidFill>
              </a:rPr>
              <a:t>ATR-BSR Roles Intersect</a:t>
            </a:r>
            <a:endParaRPr kumimoji="0" lang="en-US" sz="4400" b="0" i="0" u="none" strike="noStrike" kern="1200" cap="none" spc="0" normalizeH="0" baseline="0" noProof="0" dirty="0">
              <a:ln>
                <a:noFill/>
              </a:ln>
              <a:solidFill>
                <a:schemeClr val="bg1"/>
              </a:solidFill>
              <a:effectLst/>
              <a:uLnTx/>
              <a:uFillTx/>
              <a:latin typeface="Montserrat" panose="02000505000000020004" pitchFamily="2" charset="77"/>
              <a:ea typeface="+mj-ea"/>
              <a:cs typeface="+mj-cs"/>
            </a:endParaRPr>
          </a:p>
        </p:txBody>
      </p:sp>
      <p:sp>
        <p:nvSpPr>
          <p:cNvPr id="3" name="Content Placeholder 2">
            <a:extLst>
              <a:ext uri="{FF2B5EF4-FFF2-40B4-BE49-F238E27FC236}">
                <a16:creationId xmlns:a16="http://schemas.microsoft.com/office/drawing/2014/main" id="{623E021F-6F88-1207-2F4C-51339C592FEE}"/>
              </a:ext>
            </a:extLst>
          </p:cNvPr>
          <p:cNvSpPr>
            <a:spLocks noGrp="1"/>
          </p:cNvSpPr>
          <p:nvPr>
            <p:ph idx="1"/>
          </p:nvPr>
        </p:nvSpPr>
        <p:spPr>
          <a:xfrm>
            <a:off x="782089" y="1253331"/>
            <a:ext cx="10627822" cy="4351338"/>
          </a:xfrm>
        </p:spPr>
        <p:txBody>
          <a:bodyPr/>
          <a:lstStyle/>
          <a:p>
            <a:pPr marL="0" marR="0" lvl="0" indent="0" algn="l" defTabSz="914400" rtl="0" eaLnBrk="1" fontAlgn="auto" latinLnBrk="0" hangingPunct="1">
              <a:lnSpc>
                <a:spcPct val="100000"/>
              </a:lnSpc>
              <a:spcBef>
                <a:spcPts val="0"/>
              </a:spcBef>
              <a:spcAft>
                <a:spcPts val="0"/>
              </a:spcAft>
              <a:buClrTx/>
              <a:buSzTx/>
              <a:buNone/>
              <a:tabLst/>
              <a:defRPr/>
            </a:pPr>
            <a:endParaRPr lang="en-US" sz="2400">
              <a:solidFill>
                <a:srgbClr val="0D0D0D"/>
              </a:solidFill>
              <a:highlight>
                <a:srgbClr val="FFFFFF"/>
              </a:highlight>
              <a:latin typeface="Montserrat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3200" b="0" i="1" u="none" strike="noStrike" kern="1200" cap="none" spc="0" normalizeH="0" baseline="0" noProof="0">
              <a:ln>
                <a:noFill/>
              </a:ln>
              <a:solidFill>
                <a:srgbClr val="0D0D0D"/>
              </a:solidFill>
              <a:effectLst/>
              <a:highlight>
                <a:srgbClr val="FFFFFF"/>
              </a:highlight>
              <a:uLnTx/>
              <a:uFillTx/>
              <a:latin typeface="Montserrat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lang="en-US" sz="3200" i="1">
                <a:solidFill>
                  <a:srgbClr val="0D0D0D"/>
                </a:solidFill>
                <a:highlight>
                  <a:srgbClr val="FFFFFF"/>
                </a:highlight>
                <a:latin typeface="Montserrat Medium" panose="00000600000000000000" pitchFamily="2" charset="0"/>
              </a:rPr>
              <a:t>Both roles require collaboration </a:t>
            </a:r>
            <a:r>
              <a:rPr kumimoji="0" lang="en-US" sz="3200" b="0" i="1" u="none" strike="noStrike" kern="1200" cap="none" spc="0" normalizeH="0" baseline="0" noProof="0">
                <a:ln>
                  <a:noFill/>
                </a:ln>
                <a:solidFill>
                  <a:srgbClr val="0D0D0D"/>
                </a:solidFill>
                <a:effectLst/>
                <a:highlight>
                  <a:srgbClr val="FFFFFF"/>
                </a:highlight>
                <a:uLnTx/>
                <a:uFillTx/>
                <a:latin typeface="Montserrat Medium" panose="00000600000000000000" pitchFamily="2" charset="0"/>
                <a:ea typeface="+mn-ea"/>
                <a:cs typeface="+mn-cs"/>
              </a:rPr>
              <a:t>with stakeholders such as ATRs/BSRs, educational institutions, and industry associations to create comprehensive workforce solutions.</a:t>
            </a:r>
          </a:p>
          <a:p>
            <a:endParaRPr lang="en-US"/>
          </a:p>
        </p:txBody>
      </p:sp>
      <p:sp>
        <p:nvSpPr>
          <p:cNvPr id="2" name="Slide Number Placeholder 5">
            <a:extLst>
              <a:ext uri="{FF2B5EF4-FFF2-40B4-BE49-F238E27FC236}">
                <a16:creationId xmlns:a16="http://schemas.microsoft.com/office/drawing/2014/main" id="{7F10E428-59F1-E0BF-EBD1-109E14ADEEE3}"/>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descr="Complete puzzle with one piece lit up">
            <a:extLst>
              <a:ext uri="{FF2B5EF4-FFF2-40B4-BE49-F238E27FC236}">
                <a16:creationId xmlns:a16="http://schemas.microsoft.com/office/drawing/2014/main" id="{9643E93C-505B-0AF7-6D05-868760F5C9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696201" y="3581399"/>
            <a:ext cx="3979333" cy="2984500"/>
          </a:xfrm>
          <a:prstGeom prst="rect">
            <a:avLst/>
          </a:prstGeom>
        </p:spPr>
      </p:pic>
    </p:spTree>
    <p:extLst>
      <p:ext uri="{BB962C8B-B14F-4D97-AF65-F5344CB8AC3E}">
        <p14:creationId xmlns:p14="http://schemas.microsoft.com/office/powerpoint/2010/main" val="3905412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F3BFEEC-6BDD-0816-EF95-D57374CDA9B9}"/>
              </a:ext>
            </a:extLst>
          </p:cNvPr>
          <p:cNvSpPr>
            <a:spLocks noGrp="1"/>
          </p:cNvSpPr>
          <p:nvPr>
            <p:ph type="title"/>
          </p:nvPr>
        </p:nvSpPr>
        <p:spPr/>
        <p:txBody>
          <a:bodyPr/>
          <a:lstStyle/>
          <a:p>
            <a:r>
              <a:rPr lang="en-US" dirty="0">
                <a:latin typeface="Montserrat"/>
              </a:rPr>
              <a:t>Levels of Interaction – Three Cs</a:t>
            </a:r>
            <a:endParaRPr lang="en-US" dirty="0"/>
          </a:p>
        </p:txBody>
      </p:sp>
      <p:graphicFrame>
        <p:nvGraphicFramePr>
          <p:cNvPr id="21" name="Content Placeholder 20" descr="Communication - Share information&#10;Coordination - Work Together&#10;Collaboration - Plan/Act Jointly">
            <a:extLst>
              <a:ext uri="{FF2B5EF4-FFF2-40B4-BE49-F238E27FC236}">
                <a16:creationId xmlns:a16="http://schemas.microsoft.com/office/drawing/2014/main" id="{D3ABEA1C-FF76-8367-4C8E-BCE03EDA0515}"/>
              </a:ext>
            </a:extLst>
          </p:cNvPr>
          <p:cNvGraphicFramePr>
            <a:graphicFrameLocks noGrp="1"/>
          </p:cNvGraphicFramePr>
          <p:nvPr>
            <p:ph sz="half" idx="1"/>
          </p:nvPr>
        </p:nvGraphicFramePr>
        <p:xfrm>
          <a:off x="733659" y="1296707"/>
          <a:ext cx="7669306" cy="4548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Picture 24" descr="People shaking hands">
            <a:extLst>
              <a:ext uri="{FF2B5EF4-FFF2-40B4-BE49-F238E27FC236}">
                <a16:creationId xmlns:a16="http://schemas.microsoft.com/office/drawing/2014/main" id="{EA5B54E7-6647-4704-A04E-9BB31D841F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68312" y="3982066"/>
            <a:ext cx="3618272" cy="2206482"/>
          </a:xfrm>
          <a:prstGeom prst="rect">
            <a:avLst/>
          </a:prstGeom>
          <a:ln>
            <a:noFill/>
          </a:ln>
          <a:effectLst>
            <a:softEdge rad="112500"/>
          </a:effectLst>
        </p:spPr>
      </p:pic>
      <p:sp>
        <p:nvSpPr>
          <p:cNvPr id="19" name="Picture Placeholder 18">
            <a:extLst>
              <a:ext uri="{FF2B5EF4-FFF2-40B4-BE49-F238E27FC236}">
                <a16:creationId xmlns:a16="http://schemas.microsoft.com/office/drawing/2014/main" id="{767AB043-604D-4871-215C-E3AA7388234C}"/>
              </a:ext>
            </a:extLst>
          </p:cNvPr>
          <p:cNvSpPr>
            <a:spLocks noGrp="1"/>
          </p:cNvSpPr>
          <p:nvPr>
            <p:ph sz="half" idx="2"/>
          </p:nvPr>
        </p:nvSpPr>
        <p:spPr>
          <a:xfrm>
            <a:off x="8615083" y="1837210"/>
            <a:ext cx="2926975" cy="4351338"/>
          </a:xfrm>
        </p:spPr>
        <p:txBody>
          <a:bodyPr>
            <a:normAutofit/>
          </a:bodyPr>
          <a:lstStyle/>
          <a:p>
            <a:pPr marL="0" indent="0">
              <a:buNone/>
            </a:pPr>
            <a:r>
              <a:rPr lang="en-US" sz="2000" i="1">
                <a:solidFill>
                  <a:schemeClr val="tx1"/>
                </a:solidFill>
              </a:rPr>
              <a:t>No matter what your current level of partnership is, you can take steps to enhance your work together. </a:t>
            </a:r>
          </a:p>
        </p:txBody>
      </p:sp>
      <p:sp>
        <p:nvSpPr>
          <p:cNvPr id="2" name="Slide Number Placeholder 5">
            <a:extLst>
              <a:ext uri="{FF2B5EF4-FFF2-40B4-BE49-F238E27FC236}">
                <a16:creationId xmlns:a16="http://schemas.microsoft.com/office/drawing/2014/main" id="{1837FC78-9A67-6792-381F-B993F37322B1}"/>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8" name="TextBox 7">
            <a:extLst>
              <a:ext uri="{FF2B5EF4-FFF2-40B4-BE49-F238E27FC236}">
                <a16:creationId xmlns:a16="http://schemas.microsoft.com/office/drawing/2014/main" id="{DE441F48-2C76-9D0A-EEA5-4B2079676096}"/>
              </a:ext>
            </a:extLst>
          </p:cNvPr>
          <p:cNvSpPr txBox="1"/>
          <p:nvPr/>
        </p:nvSpPr>
        <p:spPr>
          <a:xfrm>
            <a:off x="7737249" y="4216275"/>
            <a:ext cx="3956911" cy="1200329"/>
          </a:xfrm>
          <a:prstGeom prst="rect">
            <a:avLst/>
          </a:prstGeom>
          <a:noFill/>
        </p:spPr>
        <p:txBody>
          <a:bodyPr wrap="square">
            <a:spAutoFit/>
          </a:bodyPr>
          <a:lstStyle/>
          <a:p>
            <a:pPr marL="457200" lvl="1" indent="0" algn="ctr">
              <a:buNone/>
            </a:pPr>
            <a:r>
              <a:rPr lang="en-US" sz="1800" b="0" i="0">
                <a:effectLst/>
                <a:highlight>
                  <a:srgbClr val="F9F9F9"/>
                </a:highlight>
                <a:latin typeface="Montserrat" panose="00000500000000000000" pitchFamily="2" charset="0"/>
                <a:hlinkClick r:id="rId9"/>
              </a:rPr>
              <a:t>Assess your current level of interaction and take specific actions to move to the next level</a:t>
            </a:r>
            <a:endParaRPr lang="en-US" sz="1800" b="0" i="0">
              <a:solidFill>
                <a:srgbClr val="111111"/>
              </a:solidFill>
              <a:effectLst/>
              <a:highlight>
                <a:srgbClr val="F9F9F9"/>
              </a:highlight>
              <a:latin typeface="Montserrat" panose="00000500000000000000" pitchFamily="2" charset="0"/>
            </a:endParaRPr>
          </a:p>
        </p:txBody>
      </p:sp>
    </p:spTree>
    <p:extLst>
      <p:ext uri="{BB962C8B-B14F-4D97-AF65-F5344CB8AC3E}">
        <p14:creationId xmlns:p14="http://schemas.microsoft.com/office/powerpoint/2010/main" val="2118293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Principles of Collaboration</a:t>
            </a:r>
          </a:p>
        </p:txBody>
      </p:sp>
      <p:sp>
        <p:nvSpPr>
          <p:cNvPr id="2" name="Content Placeholder 1">
            <a:extLst>
              <a:ext uri="{FF2B5EF4-FFF2-40B4-BE49-F238E27FC236}">
                <a16:creationId xmlns:a16="http://schemas.microsoft.com/office/drawing/2014/main" id="{95D450A8-70A4-AA50-F7EA-AD6A89BEB878}"/>
              </a:ext>
            </a:extLst>
          </p:cNvPr>
          <p:cNvSpPr>
            <a:spLocks noGrp="1"/>
          </p:cNvSpPr>
          <p:nvPr>
            <p:ph sz="half" idx="1"/>
          </p:nvPr>
        </p:nvSpPr>
        <p:spPr>
          <a:xfrm>
            <a:off x="838199" y="1825625"/>
            <a:ext cx="7938655" cy="4014736"/>
          </a:xfrm>
        </p:spPr>
        <p:txBody>
          <a:bodyPr>
            <a:noAutofit/>
          </a:bodyPr>
          <a:lstStyle/>
          <a:p>
            <a:pPr algn="l">
              <a:buFont typeface="+mj-lt"/>
              <a:buAutoNum type="arabicPeriod"/>
            </a:pPr>
            <a:r>
              <a:rPr lang="en-US" sz="1600" b="1" i="0" dirty="0">
                <a:solidFill>
                  <a:srgbClr val="111111"/>
                </a:solidFill>
                <a:effectLst/>
                <a:highlight>
                  <a:srgbClr val="F9F9F9"/>
                </a:highlight>
                <a:latin typeface="Montserrat" panose="00000500000000000000" pitchFamily="2" charset="0"/>
              </a:rPr>
              <a:t>Communication – Share Information:</a:t>
            </a:r>
            <a:endParaRPr lang="en-US" sz="1600" b="0" i="0" dirty="0">
              <a:solidFill>
                <a:srgbClr val="111111"/>
              </a:solidFill>
              <a:effectLst/>
              <a:highlight>
                <a:srgbClr val="F9F9F9"/>
              </a:highlight>
              <a:latin typeface="Montserrat" panose="00000500000000000000" pitchFamily="2" charset="0"/>
            </a:endParaRPr>
          </a:p>
          <a:p>
            <a:pPr lvl="1"/>
            <a:r>
              <a:rPr lang="en-US" sz="1400" b="0" i="0" dirty="0">
                <a:solidFill>
                  <a:srgbClr val="111111"/>
                </a:solidFill>
                <a:effectLst/>
                <a:latin typeface="Montserrat" panose="00000500000000000000" pitchFamily="2" charset="0"/>
              </a:rPr>
              <a:t>Meet your counterpart and discuss how you can support each other in achieving common goals. </a:t>
            </a:r>
          </a:p>
          <a:p>
            <a:pPr lvl="1"/>
            <a:r>
              <a:rPr lang="en-US" sz="1400" b="0" i="0" dirty="0">
                <a:solidFill>
                  <a:srgbClr val="111111"/>
                </a:solidFill>
                <a:effectLst/>
                <a:latin typeface="Montserrat" panose="00000500000000000000" pitchFamily="2" charset="0"/>
              </a:rPr>
              <a:t>Share information, outcomes, and lists of companies you’re working with.</a:t>
            </a:r>
          </a:p>
          <a:p>
            <a:pPr lvl="1"/>
            <a:r>
              <a:rPr lang="en-US" sz="1400" dirty="0">
                <a:solidFill>
                  <a:srgbClr val="111111"/>
                </a:solidFill>
                <a:latin typeface="Montserrat" panose="00000500000000000000" pitchFamily="2" charset="0"/>
              </a:rPr>
              <a:t>Announce when new programs or occupations get approved. </a:t>
            </a:r>
            <a:endParaRPr lang="en-US" sz="1400" b="0" i="0" dirty="0">
              <a:solidFill>
                <a:srgbClr val="111111"/>
              </a:solidFill>
              <a:effectLst/>
              <a:latin typeface="Montserrat" panose="00000500000000000000" pitchFamily="2" charset="0"/>
            </a:endParaRPr>
          </a:p>
          <a:p>
            <a:pPr algn="l">
              <a:buFont typeface="+mj-lt"/>
              <a:buAutoNum type="arabicPeriod"/>
            </a:pPr>
            <a:r>
              <a:rPr lang="en-US" sz="1600" b="1" i="0" dirty="0">
                <a:solidFill>
                  <a:srgbClr val="111111"/>
                </a:solidFill>
                <a:effectLst/>
                <a:latin typeface="Montserrat" panose="00000500000000000000" pitchFamily="2" charset="0"/>
              </a:rPr>
              <a:t>Coordination – Work Together:</a:t>
            </a:r>
            <a:endParaRPr lang="en-US" sz="1600" b="0" i="0" dirty="0">
              <a:solidFill>
                <a:srgbClr val="111111"/>
              </a:solidFill>
              <a:effectLst/>
              <a:latin typeface="Montserrat" panose="00000500000000000000" pitchFamily="2" charset="0"/>
            </a:endParaRPr>
          </a:p>
          <a:p>
            <a:pPr lvl="1"/>
            <a:r>
              <a:rPr lang="en-US" sz="1400" dirty="0">
                <a:solidFill>
                  <a:srgbClr val="111111"/>
                </a:solidFill>
                <a:latin typeface="Montserrat" panose="00000500000000000000" pitchFamily="2" charset="0"/>
              </a:rPr>
              <a:t>Align services by e</a:t>
            </a:r>
            <a:r>
              <a:rPr lang="en-US" sz="1400" b="0" i="0" dirty="0">
                <a:solidFill>
                  <a:srgbClr val="111111"/>
                </a:solidFill>
                <a:effectLst/>
                <a:latin typeface="Montserrat" panose="00000500000000000000" pitchFamily="2" charset="0"/>
              </a:rPr>
              <a:t>stablishing regular joint touch-base meetings. </a:t>
            </a:r>
          </a:p>
          <a:p>
            <a:pPr lvl="1"/>
            <a:r>
              <a:rPr lang="en-US" sz="1400" b="0" i="0" dirty="0">
                <a:solidFill>
                  <a:srgbClr val="111111"/>
                </a:solidFill>
                <a:effectLst/>
                <a:latin typeface="Montserrat" panose="00000500000000000000" pitchFamily="2" charset="0"/>
              </a:rPr>
              <a:t>Plan joint partner visits and create a strategic approach to company outreach.</a:t>
            </a:r>
          </a:p>
          <a:p>
            <a:pPr lvl="1"/>
            <a:r>
              <a:rPr lang="en-US" sz="1400" b="0" i="0" dirty="0">
                <a:solidFill>
                  <a:srgbClr val="111111"/>
                </a:solidFill>
                <a:effectLst/>
                <a:latin typeface="Montserrat" panose="00000500000000000000" pitchFamily="2" charset="0"/>
              </a:rPr>
              <a:t>Develop a shared informational database and </a:t>
            </a:r>
            <a:r>
              <a:rPr lang="en-US" sz="1400" b="0" i="0" dirty="0">
                <a:solidFill>
                  <a:srgbClr val="111111"/>
                </a:solidFill>
                <a:effectLst/>
                <a:latin typeface="Montserrat" panose="00000500000000000000" pitchFamily="2" charset="0"/>
                <a:hlinkClick r:id="rId3"/>
              </a:rPr>
              <a:t>asset map </a:t>
            </a:r>
            <a:r>
              <a:rPr lang="en-US" sz="1400" b="0" i="0" dirty="0">
                <a:solidFill>
                  <a:srgbClr val="111111"/>
                </a:solidFill>
                <a:effectLst/>
                <a:latin typeface="Montserrat" panose="00000500000000000000" pitchFamily="2" charset="0"/>
              </a:rPr>
              <a:t>of resources to identify and track key stakeholders to include in outreach and engagement.</a:t>
            </a:r>
          </a:p>
          <a:p>
            <a:pPr algn="l">
              <a:buFont typeface="+mj-lt"/>
              <a:buAutoNum type="arabicPeriod"/>
            </a:pPr>
            <a:r>
              <a:rPr lang="en-US" sz="1600" b="1" i="0" dirty="0">
                <a:solidFill>
                  <a:srgbClr val="111111"/>
                </a:solidFill>
                <a:effectLst/>
                <a:latin typeface="Montserrat" panose="00000500000000000000" pitchFamily="2" charset="0"/>
              </a:rPr>
              <a:t>Collaboration – Plan/Act Jointly:</a:t>
            </a:r>
            <a:endParaRPr lang="en-US" sz="1600" b="0" i="0" dirty="0">
              <a:solidFill>
                <a:srgbClr val="111111"/>
              </a:solidFill>
              <a:effectLst/>
              <a:latin typeface="Montserrat" panose="00000500000000000000" pitchFamily="2" charset="0"/>
            </a:endParaRPr>
          </a:p>
          <a:p>
            <a:pPr lvl="1"/>
            <a:r>
              <a:rPr lang="en-US" sz="1400" b="0" i="0" dirty="0">
                <a:solidFill>
                  <a:srgbClr val="111111"/>
                </a:solidFill>
                <a:effectLst/>
                <a:latin typeface="Montserrat" panose="00000500000000000000" pitchFamily="2" charset="0"/>
              </a:rPr>
              <a:t>Align RA programs with LWDB performance outcomes to reach organizational goals.</a:t>
            </a:r>
          </a:p>
          <a:p>
            <a:pPr lvl="1"/>
            <a:r>
              <a:rPr lang="en-US" sz="1400" b="0" i="0" dirty="0">
                <a:solidFill>
                  <a:srgbClr val="111111"/>
                </a:solidFill>
                <a:effectLst/>
                <a:latin typeface="Montserrat" panose="00000500000000000000" pitchFamily="2" charset="0"/>
              </a:rPr>
              <a:t>Get buy-in from leadership and track outcomes to demonstrate impact.</a:t>
            </a:r>
          </a:p>
          <a:p>
            <a:pPr lvl="1"/>
            <a:r>
              <a:rPr lang="en-US" sz="1400" b="0" i="0" dirty="0">
                <a:solidFill>
                  <a:srgbClr val="111111"/>
                </a:solidFill>
                <a:effectLst/>
                <a:highlight>
                  <a:srgbClr val="F9F9F9"/>
                </a:highlight>
                <a:latin typeface="Montserrat" panose="00000500000000000000" pitchFamily="2" charset="0"/>
              </a:rPr>
              <a:t>Leverage apprenticeship system resources and engage employers effectively.</a:t>
            </a:r>
          </a:p>
          <a:p>
            <a:pPr lvl="1"/>
            <a:endParaRPr lang="en-US" sz="900" dirty="0">
              <a:solidFill>
                <a:srgbClr val="111111"/>
              </a:solidFill>
              <a:highlight>
                <a:srgbClr val="F9F9F9"/>
              </a:highlight>
              <a:latin typeface="Montserrat" panose="00000500000000000000" pitchFamily="2" charset="0"/>
            </a:endParaRPr>
          </a:p>
          <a:p>
            <a:pPr marL="0" lvl="0" indent="0">
              <a:lnSpc>
                <a:spcPct val="100000"/>
              </a:lnSpc>
              <a:spcBef>
                <a:spcPts val="600"/>
              </a:spcBef>
              <a:buNone/>
            </a:pPr>
            <a:endParaRPr lang="en-US" sz="2400" dirty="0">
              <a:solidFill>
                <a:schemeClr val="tx1"/>
              </a:solidFill>
            </a:endParaRPr>
          </a:p>
        </p:txBody>
      </p:sp>
      <p:sp>
        <p:nvSpPr>
          <p:cNvPr id="7" name="Content Placeholder 6">
            <a:extLst>
              <a:ext uri="{FF2B5EF4-FFF2-40B4-BE49-F238E27FC236}">
                <a16:creationId xmlns:a16="http://schemas.microsoft.com/office/drawing/2014/main" id="{BD11D88A-ADD8-28EA-435F-531FF1D6673F}"/>
              </a:ext>
            </a:extLst>
          </p:cNvPr>
          <p:cNvSpPr>
            <a:spLocks noGrp="1"/>
          </p:cNvSpPr>
          <p:nvPr>
            <p:ph sz="half" idx="2"/>
          </p:nvPr>
        </p:nvSpPr>
        <p:spPr>
          <a:xfrm>
            <a:off x="8900135" y="2028224"/>
            <a:ext cx="2453665" cy="3511573"/>
          </a:xfrm>
          <a:ln w="28575">
            <a:solidFill>
              <a:srgbClr val="009296"/>
            </a:solidFill>
          </a:ln>
        </p:spPr>
        <p:txBody>
          <a:bodyPr/>
          <a:lstStyle/>
          <a:p>
            <a:pPr marL="0" lvl="0" indent="0" algn="ctr">
              <a:lnSpc>
                <a:spcPct val="70000"/>
              </a:lnSpc>
              <a:buNone/>
            </a:pPr>
            <a:endParaRPr lang="en-US" sz="2100" b="1" i="1" dirty="0">
              <a:solidFill>
                <a:srgbClr val="00015E"/>
              </a:solidFill>
            </a:endParaRPr>
          </a:p>
          <a:p>
            <a:pPr marL="0" lvl="0" indent="0" algn="ctr">
              <a:lnSpc>
                <a:spcPct val="70000"/>
              </a:lnSpc>
              <a:buNone/>
            </a:pPr>
            <a:r>
              <a:rPr lang="en-US" sz="2100" b="1" dirty="0">
                <a:solidFill>
                  <a:srgbClr val="00015E"/>
                </a:solidFill>
              </a:rPr>
              <a:t>Enhancing interaction </a:t>
            </a:r>
            <a:r>
              <a:rPr lang="en-US" sz="2100" dirty="0">
                <a:solidFill>
                  <a:srgbClr val="00015E"/>
                </a:solidFill>
              </a:rPr>
              <a:t>between ATRs and BSRs benefits employers and </a:t>
            </a:r>
            <a:r>
              <a:rPr lang="en-US" sz="2100" b="1" dirty="0">
                <a:solidFill>
                  <a:srgbClr val="00015E"/>
                </a:solidFill>
              </a:rPr>
              <a:t>ensures coordinated efforts </a:t>
            </a:r>
            <a:r>
              <a:rPr lang="en-US" sz="2100" dirty="0">
                <a:solidFill>
                  <a:srgbClr val="00015E"/>
                </a:solidFill>
              </a:rPr>
              <a:t>to address workforce needs.</a:t>
            </a:r>
          </a:p>
          <a:p>
            <a:pPr marL="0" indent="0">
              <a:buNone/>
            </a:pPr>
            <a:endParaRPr lang="en-US" dirty="0"/>
          </a:p>
        </p:txBody>
      </p:sp>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FCF7851A-4497-9D75-D822-B96AD611BBB5}"/>
              </a:ext>
            </a:extLst>
          </p:cNvPr>
          <p:cNvPicPr>
            <a:picLocks noChangeAspect="1"/>
          </p:cNvPicPr>
          <p:nvPr/>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8EFE5FA0-7BA3-EA38-09DC-3F2B1AEF03AA}"/>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417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1693607" y="2219782"/>
            <a:ext cx="6267680" cy="617772"/>
          </a:xfrm>
        </p:spPr>
        <p:txBody>
          <a:bodyPr>
            <a:noAutofit/>
          </a:bodyPr>
          <a:lstStyle/>
          <a:p>
            <a:pPr marL="0" indent="0">
              <a:lnSpc>
                <a:spcPct val="100000"/>
              </a:lnSpc>
              <a:spcBef>
                <a:spcPts val="600"/>
              </a:spcBef>
              <a:buNone/>
            </a:pPr>
            <a:r>
              <a:rPr lang="en-US" sz="2400" b="1" dirty="0">
                <a:solidFill>
                  <a:srgbClr val="00015E"/>
                </a:solidFill>
              </a:rPr>
              <a:t>Innovation</a:t>
            </a:r>
            <a:r>
              <a:rPr lang="en-US" sz="2400" dirty="0">
                <a:solidFill>
                  <a:schemeClr val="tx1"/>
                </a:solidFill>
              </a:rPr>
              <a:t> in service delivery</a:t>
            </a:r>
          </a:p>
        </p:txBody>
      </p:sp>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Vision for Future Partnership</a:t>
            </a:r>
          </a:p>
        </p:txBody>
      </p:sp>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936B3FCB-1870-610D-9CD9-12961ED207D0}"/>
              </a:ext>
            </a:extLst>
          </p:cNvPr>
          <p:cNvSpPr>
            <a:spLocks noGrp="1"/>
          </p:cNvSpPr>
          <p:nvPr>
            <p:ph type="body" sz="quarter" idx="16"/>
          </p:nvPr>
        </p:nvSpPr>
        <p:spPr>
          <a:xfrm>
            <a:off x="1753580" y="4595977"/>
            <a:ext cx="9418230" cy="536500"/>
          </a:xfrm>
        </p:spPr>
        <p:txBody>
          <a:bodyPr>
            <a:normAutofit fontScale="85000" lnSpcReduction="10000"/>
          </a:bodyPr>
          <a:lstStyle/>
          <a:p>
            <a:r>
              <a:rPr lang="en-US" b="1" dirty="0">
                <a:solidFill>
                  <a:srgbClr val="00015E"/>
                </a:solidFill>
              </a:rPr>
              <a:t>Enabling</a:t>
            </a:r>
            <a:r>
              <a:rPr lang="en-US" dirty="0">
                <a:solidFill>
                  <a:schemeClr val="tx1"/>
                </a:solidFill>
              </a:rPr>
              <a:t> and </a:t>
            </a:r>
            <a:r>
              <a:rPr lang="en-US" b="1" dirty="0">
                <a:solidFill>
                  <a:srgbClr val="00015E"/>
                </a:solidFill>
              </a:rPr>
              <a:t>facilitating</a:t>
            </a:r>
            <a:r>
              <a:rPr lang="en-US" dirty="0">
                <a:solidFill>
                  <a:schemeClr val="tx1"/>
                </a:solidFill>
              </a:rPr>
              <a:t> collaborations with key partners</a:t>
            </a:r>
          </a:p>
          <a:p>
            <a:endParaRPr lang="en-US" dirty="0"/>
          </a:p>
        </p:txBody>
      </p:sp>
      <p:sp>
        <p:nvSpPr>
          <p:cNvPr id="13" name="Text Placeholder 12">
            <a:extLst>
              <a:ext uri="{FF2B5EF4-FFF2-40B4-BE49-F238E27FC236}">
                <a16:creationId xmlns:a16="http://schemas.microsoft.com/office/drawing/2014/main" id="{88AC578A-B403-791D-9ACF-081B49B8CFD1}"/>
              </a:ext>
            </a:extLst>
          </p:cNvPr>
          <p:cNvSpPr>
            <a:spLocks noGrp="1"/>
          </p:cNvSpPr>
          <p:nvPr>
            <p:ph type="body" sz="quarter" idx="17"/>
          </p:nvPr>
        </p:nvSpPr>
        <p:spPr>
          <a:xfrm>
            <a:off x="1693607" y="3395808"/>
            <a:ext cx="8717714" cy="608883"/>
          </a:xfrm>
        </p:spPr>
        <p:txBody>
          <a:bodyPr/>
          <a:lstStyle/>
          <a:p>
            <a:pPr lvl="0">
              <a:lnSpc>
                <a:spcPct val="100000"/>
              </a:lnSpc>
              <a:spcBef>
                <a:spcPts val="600"/>
              </a:spcBef>
            </a:pPr>
            <a:r>
              <a:rPr lang="en-US" sz="2400" b="1" dirty="0">
                <a:solidFill>
                  <a:srgbClr val="00015E"/>
                </a:solidFill>
                <a:latin typeface="Montserrat Medium" panose="00000600000000000000" pitchFamily="2" charset="0"/>
              </a:rPr>
              <a:t>Adapting</a:t>
            </a:r>
            <a:r>
              <a:rPr lang="en-US" sz="2400" dirty="0">
                <a:solidFill>
                  <a:prstClr val="black"/>
                </a:solidFill>
                <a:latin typeface="Montserrat Medium" panose="00000600000000000000" pitchFamily="2" charset="0"/>
              </a:rPr>
              <a:t> to </a:t>
            </a:r>
            <a:r>
              <a:rPr lang="en-US" sz="2400" b="1" dirty="0">
                <a:solidFill>
                  <a:srgbClr val="00015E"/>
                </a:solidFill>
                <a:latin typeface="Montserrat Medium" panose="00000600000000000000" pitchFamily="2" charset="0"/>
              </a:rPr>
              <a:t>evolving</a:t>
            </a:r>
            <a:r>
              <a:rPr lang="en-US" sz="2400" dirty="0">
                <a:solidFill>
                  <a:prstClr val="black"/>
                </a:solidFill>
                <a:latin typeface="Montserrat Medium" panose="00000600000000000000" pitchFamily="2" charset="0"/>
              </a:rPr>
              <a:t> workforce needs</a:t>
            </a:r>
          </a:p>
          <a:p>
            <a:endParaRPr lang="en-US" dirty="0"/>
          </a:p>
        </p:txBody>
      </p:sp>
      <p:pic>
        <p:nvPicPr>
          <p:cNvPr id="4" name="Picture 3" descr="Diagram&#10;&#10;Description automatically generated">
            <a:extLst>
              <a:ext uri="{FF2B5EF4-FFF2-40B4-BE49-F238E27FC236}">
                <a16:creationId xmlns:a16="http://schemas.microsoft.com/office/drawing/2014/main" id="{FCF7851A-4497-9D75-D822-B96AD611BBB5}"/>
              </a:ext>
            </a:extLst>
          </p:cNvPr>
          <p:cNvPicPr>
            <a:picLocks noChangeAspect="1"/>
          </p:cNvPicPr>
          <p:nvPr/>
        </p:nvPicPr>
        <p:blipFill>
          <a:blip r:embed="rId3"/>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8EFE5FA0-7BA3-EA38-09DC-3F2B1AEF03AA}"/>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Puzzle pieces with solid fill">
            <a:extLst>
              <a:ext uri="{FF2B5EF4-FFF2-40B4-BE49-F238E27FC236}">
                <a16:creationId xmlns:a16="http://schemas.microsoft.com/office/drawing/2014/main" id="{D4EDD002-E4FA-26AB-B639-C2E6586419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442" y="1933289"/>
            <a:ext cx="914400" cy="914400"/>
          </a:xfrm>
          <a:prstGeom prst="rect">
            <a:avLst/>
          </a:prstGeom>
        </p:spPr>
      </p:pic>
      <p:pic>
        <p:nvPicPr>
          <p:cNvPr id="12" name="Graphic 11" descr="Customer review with solid fill">
            <a:extLst>
              <a:ext uri="{FF2B5EF4-FFF2-40B4-BE49-F238E27FC236}">
                <a16:creationId xmlns:a16="http://schemas.microsoft.com/office/drawing/2014/main" id="{81815A7B-1B05-A816-28C1-FA1885BE57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861" y="4363719"/>
            <a:ext cx="914400" cy="914400"/>
          </a:xfrm>
          <a:prstGeom prst="rect">
            <a:avLst/>
          </a:prstGeom>
        </p:spPr>
      </p:pic>
      <p:pic>
        <p:nvPicPr>
          <p:cNvPr id="14" name="Graphic 13" descr="Group brainstorm with solid fill">
            <a:extLst>
              <a:ext uri="{FF2B5EF4-FFF2-40B4-BE49-F238E27FC236}">
                <a16:creationId xmlns:a16="http://schemas.microsoft.com/office/drawing/2014/main" id="{752170FD-0D16-4551-FB17-696F6358DC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861" y="3090291"/>
            <a:ext cx="914400" cy="914400"/>
          </a:xfrm>
          <a:prstGeom prst="rect">
            <a:avLst/>
          </a:prstGeom>
        </p:spPr>
      </p:pic>
    </p:spTree>
    <p:extLst>
      <p:ext uri="{BB962C8B-B14F-4D97-AF65-F5344CB8AC3E}">
        <p14:creationId xmlns:p14="http://schemas.microsoft.com/office/powerpoint/2010/main" val="1494225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36DFFD-CA1B-E5C5-1549-0CAC519C6A6E}"/>
              </a:ext>
            </a:extLst>
          </p:cNvPr>
          <p:cNvSpPr>
            <a:spLocks noGrp="1"/>
          </p:cNvSpPr>
          <p:nvPr>
            <p:ph idx="1"/>
          </p:nvPr>
        </p:nvSpPr>
        <p:spPr>
          <a:xfrm>
            <a:off x="812146" y="2773260"/>
            <a:ext cx="10323891" cy="1040545"/>
          </a:xfrm>
        </p:spPr>
        <p:txBody>
          <a:bodyPr>
            <a:noAutofit/>
          </a:bodyPr>
          <a:lstStyle/>
          <a:p>
            <a:r>
              <a:rPr lang="en-US"/>
              <a:t>Promising Practices:  </a:t>
            </a:r>
          </a:p>
          <a:p>
            <a:r>
              <a:rPr lang="en-US"/>
              <a:t>Maryland Team</a:t>
            </a:r>
          </a:p>
        </p:txBody>
      </p:sp>
    </p:spTree>
    <p:extLst>
      <p:ext uri="{BB962C8B-B14F-4D97-AF65-F5344CB8AC3E}">
        <p14:creationId xmlns:p14="http://schemas.microsoft.com/office/powerpoint/2010/main" val="3831030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Today’s Presenters</a:t>
            </a:r>
          </a:p>
        </p:txBody>
      </p:sp>
      <p:pic>
        <p:nvPicPr>
          <p:cNvPr id="6" name="Content Placeholder 5">
            <a:extLst>
              <a:ext uri="{FF2B5EF4-FFF2-40B4-BE49-F238E27FC236}">
                <a16:creationId xmlns:a16="http://schemas.microsoft.com/office/drawing/2014/main" id="{0D5735CA-A073-B29E-10C3-A58C8C9FC84A}"/>
              </a:ext>
            </a:extLst>
          </p:cNvPr>
          <p:cNvPicPr>
            <a:picLocks noGrp="1" noChangeAspect="1"/>
          </p:cNvPicPr>
          <p:nvPr>
            <p:ph type="pic" sz="quarter" idx="13"/>
          </p:nvPr>
        </p:nvPicPr>
        <p:blipFill>
          <a:blip r:embed="rId4"/>
          <a:srcRect t="7517" b="7517"/>
          <a:stretch/>
        </p:blipFill>
        <p:spPr>
          <a:xfrm>
            <a:off x="4978661" y="1979173"/>
            <a:ext cx="2383535" cy="21449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Picture Placeholder 10">
            <a:extLst>
              <a:ext uri="{FF2B5EF4-FFF2-40B4-BE49-F238E27FC236}">
                <a16:creationId xmlns:a16="http://schemas.microsoft.com/office/drawing/2014/main" id="{F071216C-62EF-ADF4-E3EB-FE417EEF85EE}"/>
              </a:ext>
            </a:extLst>
          </p:cNvPr>
          <p:cNvSpPr>
            <a:spLocks noGrp="1"/>
          </p:cNvSpPr>
          <p:nvPr>
            <p:ph type="pic" sz="quarter" idx="16"/>
          </p:nvPr>
        </p:nvSpPr>
        <p:spPr>
          <a:xfrm>
            <a:off x="9196428" y="2224110"/>
            <a:ext cx="1681163" cy="1512888"/>
          </a:xfrm>
        </p:spPr>
        <p:txBody>
          <a:bodyPr/>
          <a:lstStyle/>
          <a:p>
            <a:endParaRPr lang="en-US"/>
          </a:p>
        </p:txBody>
      </p:sp>
      <p:sp>
        <p:nvSpPr>
          <p:cNvPr id="17" name="Text Placeholder 16">
            <a:extLst>
              <a:ext uri="{FF2B5EF4-FFF2-40B4-BE49-F238E27FC236}">
                <a16:creationId xmlns:a16="http://schemas.microsoft.com/office/drawing/2014/main" id="{59CB1C28-900F-A0E0-91D6-9A6B93E3DD35}"/>
              </a:ext>
            </a:extLst>
          </p:cNvPr>
          <p:cNvSpPr>
            <a:spLocks noGrp="1"/>
          </p:cNvSpPr>
          <p:nvPr>
            <p:ph type="body" sz="quarter" idx="21"/>
          </p:nvPr>
        </p:nvSpPr>
        <p:spPr>
          <a:xfrm>
            <a:off x="554518" y="4385855"/>
            <a:ext cx="3015593" cy="1254125"/>
          </a:xfrm>
        </p:spPr>
        <p:txBody>
          <a:bodyPr/>
          <a:lstStyle/>
          <a:p>
            <a:r>
              <a:rPr lang="en-US" sz="2000" b="1" dirty="0">
                <a:solidFill>
                  <a:srgbClr val="00015E"/>
                </a:solidFill>
                <a:latin typeface="Montserrat" panose="00000500000000000000" pitchFamily="2" charset="0"/>
              </a:rPr>
              <a:t>Francine Trout</a:t>
            </a:r>
          </a:p>
          <a:p>
            <a:r>
              <a:rPr lang="en-US" dirty="0">
                <a:solidFill>
                  <a:srgbClr val="00015E"/>
                </a:solidFill>
                <a:latin typeface="Montserrat" panose="00000500000000000000" pitchFamily="2" charset="0"/>
              </a:rPr>
              <a:t>Retired Workforce Development Professional</a:t>
            </a:r>
          </a:p>
          <a:p>
            <a:endParaRPr lang="en-US" dirty="0"/>
          </a:p>
        </p:txBody>
      </p:sp>
      <p:sp>
        <p:nvSpPr>
          <p:cNvPr id="18" name="Text Placeholder 17">
            <a:extLst>
              <a:ext uri="{FF2B5EF4-FFF2-40B4-BE49-F238E27FC236}">
                <a16:creationId xmlns:a16="http://schemas.microsoft.com/office/drawing/2014/main" id="{D35D14EC-9B7F-23A5-39D9-3AD81319CA2B}"/>
              </a:ext>
            </a:extLst>
          </p:cNvPr>
          <p:cNvSpPr>
            <a:spLocks noGrp="1"/>
          </p:cNvSpPr>
          <p:nvPr>
            <p:ph type="body" sz="quarter" idx="22"/>
          </p:nvPr>
        </p:nvSpPr>
        <p:spPr>
          <a:xfrm>
            <a:off x="4465025" y="4456914"/>
            <a:ext cx="3413760" cy="1477495"/>
          </a:xfrm>
        </p:spPr>
        <p:txBody>
          <a:bodyPr>
            <a:normAutofit/>
          </a:bodyPr>
          <a:lstStyle/>
          <a:p>
            <a:pPr>
              <a:spcBef>
                <a:spcPts val="0"/>
              </a:spcBef>
            </a:pPr>
            <a:r>
              <a:rPr lang="en-US" sz="2000" b="1" dirty="0">
                <a:solidFill>
                  <a:srgbClr val="00015E"/>
                </a:solidFill>
                <a:latin typeface="Montserrat" panose="00000500000000000000" pitchFamily="2" charset="0"/>
              </a:rPr>
              <a:t>Dolly Bermudez</a:t>
            </a:r>
          </a:p>
          <a:p>
            <a:pPr>
              <a:spcBef>
                <a:spcPts val="0"/>
              </a:spcBef>
            </a:pPr>
            <a:r>
              <a:rPr lang="en-US" dirty="0">
                <a:solidFill>
                  <a:srgbClr val="00015E"/>
                </a:solidFill>
                <a:latin typeface="Montserrat" panose="00000500000000000000" pitchFamily="2" charset="0"/>
              </a:rPr>
              <a:t>Apprenticeship Coordinator</a:t>
            </a:r>
          </a:p>
          <a:p>
            <a:pPr>
              <a:spcBef>
                <a:spcPts val="0"/>
              </a:spcBef>
            </a:pPr>
            <a:r>
              <a:rPr lang="en-US" dirty="0">
                <a:solidFill>
                  <a:srgbClr val="00015E"/>
                </a:solidFill>
                <a:latin typeface="Montserrat" panose="00000500000000000000" pitchFamily="2" charset="0"/>
              </a:rPr>
              <a:t>Howard County, MD, Office of Workforce Development</a:t>
            </a:r>
          </a:p>
          <a:p>
            <a:endParaRPr lang="en-US" dirty="0"/>
          </a:p>
        </p:txBody>
      </p:sp>
      <p:sp>
        <p:nvSpPr>
          <p:cNvPr id="19" name="Text Placeholder 18">
            <a:extLst>
              <a:ext uri="{FF2B5EF4-FFF2-40B4-BE49-F238E27FC236}">
                <a16:creationId xmlns:a16="http://schemas.microsoft.com/office/drawing/2014/main" id="{31C04895-EC79-EF58-490F-DF3E686ADCE3}"/>
              </a:ext>
            </a:extLst>
          </p:cNvPr>
          <p:cNvSpPr>
            <a:spLocks noGrp="1"/>
          </p:cNvSpPr>
          <p:nvPr>
            <p:ph type="body" sz="quarter" idx="23"/>
          </p:nvPr>
        </p:nvSpPr>
        <p:spPr>
          <a:xfrm>
            <a:off x="8122921" y="4475249"/>
            <a:ext cx="3514562" cy="1704571"/>
          </a:xfrm>
        </p:spPr>
        <p:txBody>
          <a:bodyPr>
            <a:normAutofit/>
          </a:bodyPr>
          <a:lstStyle/>
          <a:p>
            <a:pPr>
              <a:spcBef>
                <a:spcPts val="0"/>
              </a:spcBef>
            </a:pPr>
            <a:r>
              <a:rPr lang="en-US" sz="2000" b="1" dirty="0">
                <a:solidFill>
                  <a:srgbClr val="00015E"/>
                </a:solidFill>
                <a:latin typeface="Montserrat" panose="00000500000000000000" pitchFamily="2" charset="0"/>
              </a:rPr>
              <a:t>Sheila Jackson</a:t>
            </a:r>
          </a:p>
          <a:p>
            <a:pPr>
              <a:spcBef>
                <a:spcPts val="0"/>
              </a:spcBef>
            </a:pPr>
            <a:r>
              <a:rPr lang="en-US" dirty="0">
                <a:solidFill>
                  <a:srgbClr val="00015E"/>
                </a:solidFill>
                <a:latin typeface="Montserrat" panose="00000500000000000000" pitchFamily="2" charset="0"/>
              </a:rPr>
              <a:t>Apprenticeship Navigator</a:t>
            </a:r>
          </a:p>
          <a:p>
            <a:pPr>
              <a:spcBef>
                <a:spcPts val="0"/>
              </a:spcBef>
            </a:pPr>
            <a:r>
              <a:rPr lang="en-US" dirty="0">
                <a:solidFill>
                  <a:srgbClr val="00015E"/>
                </a:solidFill>
                <a:latin typeface="Montserrat" panose="00000500000000000000" pitchFamily="2" charset="0"/>
              </a:rPr>
              <a:t>Division of Workforce Development and </a:t>
            </a:r>
          </a:p>
          <a:p>
            <a:pPr>
              <a:spcBef>
                <a:spcPts val="0"/>
              </a:spcBef>
            </a:pPr>
            <a:r>
              <a:rPr lang="en-US" dirty="0">
                <a:solidFill>
                  <a:srgbClr val="00015E"/>
                </a:solidFill>
                <a:latin typeface="Montserrat" panose="00000500000000000000" pitchFamily="2" charset="0"/>
              </a:rPr>
              <a:t>of Adult Learning</a:t>
            </a:r>
          </a:p>
          <a:p>
            <a:pPr>
              <a:spcBef>
                <a:spcPts val="0"/>
              </a:spcBef>
            </a:pPr>
            <a:r>
              <a:rPr lang="en-US" dirty="0">
                <a:solidFill>
                  <a:srgbClr val="00015E"/>
                </a:solidFill>
                <a:latin typeface="Montserrat" panose="00000500000000000000" pitchFamily="2" charset="0"/>
              </a:rPr>
              <a:t>Maryland Department Labor</a:t>
            </a:r>
          </a:p>
          <a:p>
            <a:endParaRPr lang="en-US" dirty="0"/>
          </a:p>
        </p:txBody>
      </p:sp>
      <p:pic>
        <p:nvPicPr>
          <p:cNvPr id="4" name="Picture 3" descr="Diagram&#10;&#10;Description automatically generated">
            <a:extLst>
              <a:ext uri="{FF2B5EF4-FFF2-40B4-BE49-F238E27FC236}">
                <a16:creationId xmlns:a16="http://schemas.microsoft.com/office/drawing/2014/main" id="{FCF7851A-4497-9D75-D822-B96AD611BBB5}"/>
              </a:ext>
            </a:extLst>
          </p:cNvPr>
          <p:cNvPicPr>
            <a:picLocks noChangeAspect="1"/>
          </p:cNvPicPr>
          <p:nvPr/>
        </p:nvPicPr>
        <p:blipFill>
          <a:blip r:embed="rId5"/>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8EFE5FA0-7BA3-EA38-09DC-3F2B1AEF03AA}"/>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538BA4A3-38C9-763F-D656-F8A7723E457C}"/>
              </a:ext>
            </a:extLst>
          </p:cNvPr>
          <p:cNvPicPr>
            <a:picLocks noChangeAspect="1" noChangeArrowheads="1"/>
          </p:cNvPicPr>
          <p:nvPr/>
        </p:nvPicPr>
        <p:blipFill>
          <a:blip r:embed="rId6"/>
          <a:srcRect/>
          <a:stretch/>
        </p:blipFill>
        <p:spPr bwMode="auto">
          <a:xfrm>
            <a:off x="1210219" y="1979173"/>
            <a:ext cx="2313432" cy="21451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F11655A-5BD1-4075-E9BC-744056EECC11}"/>
              </a:ext>
            </a:extLst>
          </p:cNvPr>
          <p:cNvPicPr>
            <a:picLocks noChangeAspect="1" noChangeArrowheads="1"/>
          </p:cNvPicPr>
          <p:nvPr/>
        </p:nvPicPr>
        <p:blipFill>
          <a:blip r:embed="rId7"/>
          <a:srcRect/>
          <a:stretch/>
        </p:blipFill>
        <p:spPr bwMode="auto">
          <a:xfrm>
            <a:off x="8837462" y="1947155"/>
            <a:ext cx="2289476" cy="21451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54503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587F13-123C-3A53-F647-257AE3C846FA}"/>
              </a:ext>
            </a:extLst>
          </p:cNvPr>
          <p:cNvSpPr>
            <a:spLocks noGrp="1"/>
          </p:cNvSpPr>
          <p:nvPr>
            <p:ph idx="1"/>
          </p:nvPr>
        </p:nvSpPr>
        <p:spPr>
          <a:xfrm>
            <a:off x="5969776" y="3032434"/>
            <a:ext cx="4860471" cy="2264744"/>
          </a:xfrm>
        </p:spPr>
        <p:txBody>
          <a:bodyPr/>
          <a:lstStyle/>
          <a:p>
            <a:pPr marL="0" indent="0">
              <a:buNone/>
            </a:pPr>
            <a:r>
              <a:rPr lang="en-US" sz="3600" b="1">
                <a:solidFill>
                  <a:srgbClr val="0D274D"/>
                </a:solidFill>
                <a:latin typeface="Montserrat" panose="00000500000000000000" pitchFamily="2" charset="0"/>
                <a:ea typeface="Roboto"/>
              </a:rPr>
              <a:t>Nicole Klues</a:t>
            </a:r>
            <a:endParaRPr lang="en-US" sz="2400">
              <a:solidFill>
                <a:srgbClr val="0D274D"/>
              </a:solidFill>
              <a:latin typeface="Montserrat"/>
              <a:ea typeface="Roboto"/>
            </a:endParaRPr>
          </a:p>
          <a:p>
            <a:pPr marL="0" indent="0">
              <a:buNone/>
            </a:pPr>
            <a:r>
              <a:rPr lang="en-US" sz="2400">
                <a:solidFill>
                  <a:srgbClr val="0D274D"/>
                </a:solidFill>
                <a:latin typeface="Montserrat"/>
                <a:ea typeface="Roboto"/>
              </a:rPr>
              <a:t>Project Director</a:t>
            </a:r>
          </a:p>
          <a:p>
            <a:pPr marL="0" indent="0">
              <a:buNone/>
            </a:pPr>
            <a:r>
              <a:rPr lang="en-US" sz="2400">
                <a:solidFill>
                  <a:srgbClr val="0D274D"/>
                </a:solidFill>
                <a:latin typeface="Montserrat"/>
                <a:ea typeface="Roboto"/>
              </a:rPr>
              <a:t>Safal Partners</a:t>
            </a:r>
          </a:p>
        </p:txBody>
      </p:sp>
      <p:sp>
        <p:nvSpPr>
          <p:cNvPr id="3" name="Title 2">
            <a:extLst>
              <a:ext uri="{FF2B5EF4-FFF2-40B4-BE49-F238E27FC236}">
                <a16:creationId xmlns:a16="http://schemas.microsoft.com/office/drawing/2014/main" id="{FE9160BF-148F-0B6A-033E-2D635761007C}"/>
              </a:ext>
            </a:extLst>
          </p:cNvPr>
          <p:cNvSpPr>
            <a:spLocks noGrp="1"/>
          </p:cNvSpPr>
          <p:nvPr>
            <p:ph type="title" idx="4294967295"/>
          </p:nvPr>
        </p:nvSpPr>
        <p:spPr>
          <a:xfrm>
            <a:off x="711976" y="511175"/>
            <a:ext cx="10515600" cy="1325563"/>
          </a:xfrm>
        </p:spPr>
        <p:txBody>
          <a:bodyPr>
            <a:normAutofit/>
          </a:bodyPr>
          <a:lstStyle/>
          <a:p>
            <a:r>
              <a:rPr lang="en-US" dirty="0">
                <a:solidFill>
                  <a:schemeClr val="bg1"/>
                </a:solidFill>
              </a:rPr>
              <a:t>Moderator</a:t>
            </a:r>
          </a:p>
        </p:txBody>
      </p:sp>
      <p:pic>
        <p:nvPicPr>
          <p:cNvPr id="6" name="Picture Placeholder 8">
            <a:extLst>
              <a:ext uri="{FF2B5EF4-FFF2-40B4-BE49-F238E27FC236}">
                <a16:creationId xmlns:a16="http://schemas.microsoft.com/office/drawing/2014/main" id="{042CFED5-E3E4-A677-D264-28218EF3D9EF}"/>
              </a:ext>
            </a:extLst>
          </p:cNvPr>
          <p:cNvPicPr>
            <a:picLocks noChangeAspect="1"/>
          </p:cNvPicPr>
          <p:nvPr/>
        </p:nvPicPr>
        <p:blipFill>
          <a:blip r:embed="rId3"/>
          <a:srcRect t="1770" b="1770"/>
          <a:stretch/>
        </p:blipFill>
        <p:spPr>
          <a:xfrm>
            <a:off x="2128947" y="2460560"/>
            <a:ext cx="2673106" cy="2673106"/>
          </a:xfrm>
          <a:prstGeom prst="round2DiagRect">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027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838200" y="1825626"/>
            <a:ext cx="6267680" cy="2716456"/>
          </a:xfrm>
        </p:spPr>
        <p:txBody>
          <a:bodyPr>
            <a:normAutofit/>
          </a:bodyPr>
          <a:lstStyle/>
          <a:p>
            <a:pPr marL="0" indent="0">
              <a:buNone/>
            </a:pPr>
            <a:r>
              <a:rPr lang="en-US">
                <a:solidFill>
                  <a:schemeClr val="tx1"/>
                </a:solidFill>
              </a:rPr>
              <a:t>Outreach/Education Events for the community to learn the benefits of Apprenticeship</a:t>
            </a:r>
          </a:p>
          <a:p>
            <a:pPr lvl="1"/>
            <a:r>
              <a:rPr lang="en-US">
                <a:solidFill>
                  <a:schemeClr val="tx1"/>
                </a:solidFill>
              </a:rPr>
              <a:t>Held separate events for job seekers and businesses</a:t>
            </a:r>
          </a:p>
          <a:p>
            <a:pPr lvl="1"/>
            <a:r>
              <a:rPr lang="en-US">
                <a:solidFill>
                  <a:schemeClr val="tx1"/>
                </a:solidFill>
              </a:rPr>
              <a:t>Educated public officials and staff on the benefits of apprenticeship</a:t>
            </a:r>
          </a:p>
        </p:txBody>
      </p:sp>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How Did We Start?</a:t>
            </a:r>
          </a:p>
        </p:txBody>
      </p:sp>
      <p:pic>
        <p:nvPicPr>
          <p:cNvPr id="7" name="Picture Placeholder 6" descr="A group of people in a classroom&#10;&#10;Description automatically generated with medium confidence">
            <a:extLst>
              <a:ext uri="{FF2B5EF4-FFF2-40B4-BE49-F238E27FC236}">
                <a16:creationId xmlns:a16="http://schemas.microsoft.com/office/drawing/2014/main" id="{C526FBC0-1301-3947-028F-9A2CA021A6E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7575550" y="1825625"/>
            <a:ext cx="3778250" cy="3836023"/>
          </a:xfrm>
          <a:prstGeom prst="rect">
            <a:avLst/>
          </a:prstGeom>
          <a:ln>
            <a:noFill/>
          </a:ln>
          <a:effectLst>
            <a:softEdge rad="112500"/>
          </a:effectLst>
        </p:spPr>
      </p:pic>
      <p:sp>
        <p:nvSpPr>
          <p:cNvPr id="5" name="Text Placeholder 4">
            <a:extLst>
              <a:ext uri="{FF2B5EF4-FFF2-40B4-BE49-F238E27FC236}">
                <a16:creationId xmlns:a16="http://schemas.microsoft.com/office/drawing/2014/main" id="{C5722100-06C2-8F94-6C86-1DC48887CEED}"/>
              </a:ext>
            </a:extLst>
          </p:cNvPr>
          <p:cNvSpPr>
            <a:spLocks noGrp="1"/>
          </p:cNvSpPr>
          <p:nvPr>
            <p:ph type="body" sz="quarter" idx="14"/>
          </p:nvPr>
        </p:nvSpPr>
        <p:spPr>
          <a:xfrm>
            <a:off x="838200" y="4742486"/>
            <a:ext cx="5843021" cy="1099513"/>
          </a:xfrm>
          <a:ln>
            <a:solidFill>
              <a:srgbClr val="00015E"/>
            </a:solidFill>
          </a:ln>
        </p:spPr>
        <p:txBody>
          <a:bodyPr>
            <a:normAutofit fontScale="77500" lnSpcReduction="20000"/>
          </a:bodyPr>
          <a:lstStyle/>
          <a:p>
            <a:pPr marL="0" indent="0" algn="ctr">
              <a:lnSpc>
                <a:spcPct val="120000"/>
              </a:lnSpc>
              <a:buNone/>
            </a:pPr>
            <a:r>
              <a:rPr lang="en-US">
                <a:solidFill>
                  <a:srgbClr val="00015E"/>
                </a:solidFill>
              </a:rPr>
              <a:t>NAW events, info sessions for job seekers and businesses, industry specific events such as IT.</a:t>
            </a:r>
          </a:p>
          <a:p>
            <a:endParaRPr lang="en-US"/>
          </a:p>
        </p:txBody>
      </p:sp>
      <p:pic>
        <p:nvPicPr>
          <p:cNvPr id="4" name="Picture 3" descr="Diagram&#10;&#10;Description automatically generated">
            <a:extLst>
              <a:ext uri="{FF2B5EF4-FFF2-40B4-BE49-F238E27FC236}">
                <a16:creationId xmlns:a16="http://schemas.microsoft.com/office/drawing/2014/main" id="{3135BD52-2AE5-7A3E-CD6C-51E00C79FF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6" name="Rectangle 5">
            <a:extLst>
              <a:ext uri="{FF2B5EF4-FFF2-40B4-BE49-F238E27FC236}">
                <a16:creationId xmlns:a16="http://schemas.microsoft.com/office/drawing/2014/main" id="{0D8FDB40-FFBC-60AD-821C-14F31538CD6B}"/>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7468AAC0-CE86-980C-653E-BA09E2AF4E5B}"/>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887196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lstStyle/>
          <a:p>
            <a:r>
              <a:rPr lang="en-US" dirty="0"/>
              <a:t>Building a system</a:t>
            </a:r>
          </a:p>
        </p:txBody>
      </p:sp>
      <p:sp>
        <p:nvSpPr>
          <p:cNvPr id="2" name="Content Placeholder 1">
            <a:extLst>
              <a:ext uri="{FF2B5EF4-FFF2-40B4-BE49-F238E27FC236}">
                <a16:creationId xmlns:a16="http://schemas.microsoft.com/office/drawing/2014/main" id="{492F5607-D9D2-8124-F163-8F278D998536}"/>
              </a:ext>
            </a:extLst>
          </p:cNvPr>
          <p:cNvSpPr>
            <a:spLocks noGrp="1"/>
          </p:cNvSpPr>
          <p:nvPr>
            <p:ph sz="half" idx="1"/>
          </p:nvPr>
        </p:nvSpPr>
        <p:spPr>
          <a:xfrm>
            <a:off x="838199" y="1825625"/>
            <a:ext cx="6366934" cy="4103227"/>
          </a:xfrm>
        </p:spPr>
        <p:txBody>
          <a:bodyPr>
            <a:normAutofit fontScale="62500" lnSpcReduction="20000"/>
          </a:bodyPr>
          <a:lstStyle/>
          <a:p>
            <a:pPr algn="l" rtl="0" fontAlgn="base">
              <a:lnSpc>
                <a:spcPct val="120000"/>
              </a:lnSpc>
              <a:buFont typeface="Arial" panose="020B0604020202020204" pitchFamily="34" charset="0"/>
              <a:buChar char="•"/>
            </a:pPr>
            <a:r>
              <a:rPr lang="en-US" sz="3200" b="0" i="0" u="none" strike="noStrike">
                <a:solidFill>
                  <a:srgbClr val="000000"/>
                </a:solidFill>
                <a:effectLst/>
                <a:latin typeface="Montserrat Medium" panose="00000600000000000000" pitchFamily="2" charset="0"/>
              </a:rPr>
              <a:t>Participated with the Howard County Public School System, IEC Chesapeake, MD DOL on a beta test for STA for high school students.</a:t>
            </a:r>
            <a:r>
              <a:rPr lang="en-US" sz="3200" b="0" i="0">
                <a:solidFill>
                  <a:srgbClr val="000000"/>
                </a:solidFill>
                <a:effectLst/>
                <a:latin typeface="Montserrat Medium" panose="00000600000000000000" pitchFamily="2" charset="0"/>
              </a:rPr>
              <a:t>​</a:t>
            </a:r>
          </a:p>
          <a:p>
            <a:pPr algn="l" rtl="0" fontAlgn="base">
              <a:lnSpc>
                <a:spcPct val="120000"/>
              </a:lnSpc>
              <a:buFont typeface="Arial" panose="020B0604020202020204" pitchFamily="34" charset="0"/>
              <a:buChar char="•"/>
            </a:pPr>
            <a:r>
              <a:rPr lang="en-US" sz="3200" b="0" i="0" u="none" strike="noStrike">
                <a:solidFill>
                  <a:srgbClr val="000000"/>
                </a:solidFill>
                <a:effectLst/>
                <a:latin typeface="Montserrat Medium" panose="00000600000000000000" pitchFamily="2" charset="0"/>
              </a:rPr>
              <a:t>Howard Community College began apprenticeship programs</a:t>
            </a:r>
            <a:r>
              <a:rPr lang="en-US" sz="3200" b="0" i="0">
                <a:solidFill>
                  <a:srgbClr val="000000"/>
                </a:solidFill>
                <a:effectLst/>
                <a:latin typeface="Montserrat Medium" panose="00000600000000000000" pitchFamily="2" charset="0"/>
              </a:rPr>
              <a:t>​</a:t>
            </a:r>
          </a:p>
          <a:p>
            <a:pPr algn="l" rtl="0" fontAlgn="base">
              <a:lnSpc>
                <a:spcPct val="120000"/>
              </a:lnSpc>
              <a:buFont typeface="Arial" panose="020B0604020202020204" pitchFamily="34" charset="0"/>
              <a:buChar char="•"/>
            </a:pPr>
            <a:r>
              <a:rPr lang="en-US" sz="3200" b="0" i="0" u="none" strike="noStrike">
                <a:solidFill>
                  <a:srgbClr val="000000"/>
                </a:solidFill>
                <a:effectLst/>
                <a:latin typeface="Montserrat Medium" panose="00000600000000000000" pitchFamily="2" charset="0"/>
              </a:rPr>
              <a:t>Ho Co WDA hired a dedicated apprenticeship coordinator</a:t>
            </a:r>
            <a:r>
              <a:rPr lang="en-US" sz="3200" b="0" i="0">
                <a:solidFill>
                  <a:srgbClr val="000000"/>
                </a:solidFill>
                <a:effectLst/>
                <a:latin typeface="Montserrat Medium" panose="00000600000000000000" pitchFamily="2" charset="0"/>
              </a:rPr>
              <a:t>​</a:t>
            </a:r>
          </a:p>
          <a:p>
            <a:pPr algn="l" rtl="0" fontAlgn="base">
              <a:lnSpc>
                <a:spcPct val="120000"/>
              </a:lnSpc>
              <a:buFont typeface="Arial" panose="020B0604020202020204" pitchFamily="34" charset="0"/>
              <a:buChar char="•"/>
            </a:pPr>
            <a:r>
              <a:rPr lang="en-US" sz="3200" b="0" i="0" u="none" strike="noStrike">
                <a:solidFill>
                  <a:srgbClr val="000000"/>
                </a:solidFill>
                <a:effectLst/>
                <a:latin typeface="Montserrat Medium" panose="00000600000000000000" pitchFamily="2" charset="0"/>
              </a:rPr>
              <a:t>Implemented the vision of the apprenticeship </a:t>
            </a:r>
            <a:r>
              <a:rPr lang="en-US" sz="3200" b="0" i="1" u="none" strike="noStrike">
                <a:solidFill>
                  <a:srgbClr val="000000"/>
                </a:solidFill>
                <a:effectLst/>
                <a:latin typeface="Montserrat Medium" panose="00000600000000000000" pitchFamily="2" charset="0"/>
              </a:rPr>
              <a:t>system</a:t>
            </a:r>
            <a:r>
              <a:rPr lang="en-US" sz="3200" b="0" i="0" u="none" strike="noStrike">
                <a:solidFill>
                  <a:srgbClr val="000000"/>
                </a:solidFill>
                <a:effectLst/>
                <a:latin typeface="Montserrat Medium" panose="00000600000000000000" pitchFamily="2" charset="0"/>
              </a:rPr>
              <a:t> in Howard County</a:t>
            </a:r>
            <a:r>
              <a:rPr lang="en-US" sz="3200" b="0" i="0">
                <a:solidFill>
                  <a:srgbClr val="000000"/>
                </a:solidFill>
                <a:effectLst/>
                <a:latin typeface="Montserrat Medium" panose="00000600000000000000" pitchFamily="2" charset="0"/>
              </a:rPr>
              <a:t>​</a:t>
            </a:r>
          </a:p>
          <a:p>
            <a:endParaRPr lang="en-US">
              <a:solidFill>
                <a:schemeClr val="tx1"/>
              </a:solidFill>
            </a:endParaRPr>
          </a:p>
        </p:txBody>
      </p:sp>
      <p:pic>
        <p:nvPicPr>
          <p:cNvPr id="7" name="Picture 6" descr="A group of people standing in front of a poster&#10;&#10;Description automatically generated with medium confidence">
            <a:extLst>
              <a:ext uri="{FF2B5EF4-FFF2-40B4-BE49-F238E27FC236}">
                <a16:creationId xmlns:a16="http://schemas.microsoft.com/office/drawing/2014/main" id="{A58C20C8-6274-DF50-1025-D96E2CCE9770}"/>
              </a:ext>
            </a:extLst>
          </p:cNvPr>
          <p:cNvPicPr>
            <a:picLocks noChangeAspect="1"/>
          </p:cNvPicPr>
          <p:nvPr/>
        </p:nvPicPr>
        <p:blipFill>
          <a:blip r:embed="rId2"/>
          <a:stretch>
            <a:fillRect/>
          </a:stretch>
        </p:blipFill>
        <p:spPr>
          <a:xfrm>
            <a:off x="7580376" y="2145235"/>
            <a:ext cx="4611624" cy="3249725"/>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0260F3C7-A817-6481-7AB1-3C22884E5C48}"/>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17287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B6651D-EBCD-310E-394E-7C4C417576F8}"/>
              </a:ext>
            </a:extLst>
          </p:cNvPr>
          <p:cNvSpPr>
            <a:spLocks noGrp="1"/>
          </p:cNvSpPr>
          <p:nvPr>
            <p:ph idx="1"/>
          </p:nvPr>
        </p:nvSpPr>
        <p:spPr>
          <a:xfrm>
            <a:off x="722670" y="2105434"/>
            <a:ext cx="6267680" cy="4178019"/>
          </a:xfrm>
        </p:spPr>
        <p:txBody>
          <a:bodyPr>
            <a:normAutofit/>
          </a:bodyPr>
          <a:lstStyle/>
          <a:p>
            <a:r>
              <a:rPr lang="en-US" sz="3200">
                <a:solidFill>
                  <a:schemeClr val="tx1"/>
                </a:solidFill>
              </a:rPr>
              <a:t>ARPA</a:t>
            </a:r>
          </a:p>
          <a:p>
            <a:r>
              <a:rPr lang="en-US" sz="3200">
                <a:solidFill>
                  <a:schemeClr val="tx1"/>
                </a:solidFill>
              </a:rPr>
              <a:t>WIOA</a:t>
            </a:r>
          </a:p>
          <a:p>
            <a:r>
              <a:rPr lang="en-US" sz="3200">
                <a:solidFill>
                  <a:schemeClr val="tx1"/>
                </a:solidFill>
              </a:rPr>
              <a:t>Pathways to Success </a:t>
            </a:r>
          </a:p>
          <a:p>
            <a:r>
              <a:rPr lang="en-US" sz="3200">
                <a:solidFill>
                  <a:schemeClr val="tx1"/>
                </a:solidFill>
              </a:rPr>
              <a:t>County Funds</a:t>
            </a:r>
          </a:p>
          <a:p>
            <a:r>
              <a:rPr lang="en-US" sz="3200">
                <a:solidFill>
                  <a:schemeClr val="tx1"/>
                </a:solidFill>
              </a:rPr>
              <a:t>MD DOL Funding</a:t>
            </a:r>
          </a:p>
        </p:txBody>
      </p:sp>
      <p:sp>
        <p:nvSpPr>
          <p:cNvPr id="3" name="Title 2">
            <a:extLst>
              <a:ext uri="{FF2B5EF4-FFF2-40B4-BE49-F238E27FC236}">
                <a16:creationId xmlns:a16="http://schemas.microsoft.com/office/drawing/2014/main" id="{F024F733-C31C-DDEA-DB82-BF68F9A058B1}"/>
              </a:ext>
            </a:extLst>
          </p:cNvPr>
          <p:cNvSpPr>
            <a:spLocks noGrp="1"/>
          </p:cNvSpPr>
          <p:nvPr>
            <p:ph type="title"/>
          </p:nvPr>
        </p:nvSpPr>
        <p:spPr/>
        <p:txBody>
          <a:bodyPr/>
          <a:lstStyle/>
          <a:p>
            <a:r>
              <a:rPr lang="en-US" dirty="0"/>
              <a:t>Funding</a:t>
            </a:r>
          </a:p>
        </p:txBody>
      </p:sp>
      <p:sp>
        <p:nvSpPr>
          <p:cNvPr id="6" name="Slide Number Placeholder 5">
            <a:extLst>
              <a:ext uri="{FF2B5EF4-FFF2-40B4-BE49-F238E27FC236}">
                <a16:creationId xmlns:a16="http://schemas.microsoft.com/office/drawing/2014/main" id="{A8DAAF70-B388-5454-83B8-270EF2B915E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10" name="Picture 9" descr="A close up of a flag&#10;&#10;Description automatically generated">
            <a:extLst>
              <a:ext uri="{FF2B5EF4-FFF2-40B4-BE49-F238E27FC236}">
                <a16:creationId xmlns:a16="http://schemas.microsoft.com/office/drawing/2014/main" id="{417D16D9-5DB0-A032-FBDC-13308E207DB1}"/>
              </a:ext>
            </a:extLst>
          </p:cNvPr>
          <p:cNvPicPr>
            <a:picLocks noChangeAspect="1"/>
          </p:cNvPicPr>
          <p:nvPr/>
        </p:nvPicPr>
        <p:blipFill>
          <a:blip r:embed="rId3"/>
          <a:stretch>
            <a:fillRect/>
          </a:stretch>
        </p:blipFill>
        <p:spPr>
          <a:xfrm>
            <a:off x="5718308" y="1995655"/>
            <a:ext cx="6117093" cy="4078376"/>
          </a:xfrm>
          <a:prstGeom prst="rect">
            <a:avLst/>
          </a:prstGeom>
          <a:ln>
            <a:noFill/>
          </a:ln>
          <a:effectLst>
            <a:softEdge rad="112500"/>
          </a:effectLst>
        </p:spPr>
      </p:pic>
      <p:pic>
        <p:nvPicPr>
          <p:cNvPr id="8" name="Picture 7" descr="A pile of money with a face on it&#10;&#10;Description automatically generated">
            <a:extLst>
              <a:ext uri="{FF2B5EF4-FFF2-40B4-BE49-F238E27FC236}">
                <a16:creationId xmlns:a16="http://schemas.microsoft.com/office/drawing/2014/main" id="{7AD18B22-FF8A-F1A7-64B3-567FC748C619}"/>
              </a:ext>
            </a:extLst>
          </p:cNvPr>
          <p:cNvPicPr>
            <a:picLocks noChangeAspect="1"/>
          </p:cNvPicPr>
          <p:nvPr/>
        </p:nvPicPr>
        <p:blipFill>
          <a:blip r:embed="rId4">
            <a:alphaModFix amt="70000"/>
          </a:blip>
          <a:stretch>
            <a:fillRect/>
          </a:stretch>
        </p:blipFill>
        <p:spPr>
          <a:xfrm>
            <a:off x="7480299" y="2862511"/>
            <a:ext cx="4711701" cy="3141134"/>
          </a:xfrm>
          <a:prstGeom prst="rect">
            <a:avLst/>
          </a:prstGeom>
          <a:ln>
            <a:noFill/>
          </a:ln>
          <a:effectLst>
            <a:softEdge rad="112500"/>
          </a:effectLst>
        </p:spPr>
      </p:pic>
    </p:spTree>
    <p:extLst>
      <p:ext uri="{BB962C8B-B14F-4D97-AF65-F5344CB8AC3E}">
        <p14:creationId xmlns:p14="http://schemas.microsoft.com/office/powerpoint/2010/main" val="3426504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B39A58-B78E-8807-6F07-907B297C4C58}"/>
              </a:ext>
            </a:extLst>
          </p:cNvPr>
          <p:cNvSpPr>
            <a:spLocks noGrp="1"/>
          </p:cNvSpPr>
          <p:nvPr>
            <p:ph type="title"/>
          </p:nvPr>
        </p:nvSpPr>
        <p:spPr>
          <a:xfrm>
            <a:off x="838200" y="519098"/>
            <a:ext cx="10515600" cy="1325563"/>
          </a:xfrm>
        </p:spPr>
        <p:txBody>
          <a:bodyPr/>
          <a:lstStyle/>
          <a:p>
            <a:r>
              <a:rPr lang="en-US" dirty="0"/>
              <a:t>System Partners</a:t>
            </a:r>
          </a:p>
        </p:txBody>
      </p:sp>
      <p:sp>
        <p:nvSpPr>
          <p:cNvPr id="6" name="Content Placeholder 5">
            <a:extLst>
              <a:ext uri="{FF2B5EF4-FFF2-40B4-BE49-F238E27FC236}">
                <a16:creationId xmlns:a16="http://schemas.microsoft.com/office/drawing/2014/main" id="{04B009E4-4C35-4A37-469F-FFABBDE7DB57}"/>
              </a:ext>
            </a:extLst>
          </p:cNvPr>
          <p:cNvSpPr>
            <a:spLocks noGrp="1"/>
          </p:cNvSpPr>
          <p:nvPr>
            <p:ph sz="half" idx="1"/>
          </p:nvPr>
        </p:nvSpPr>
        <p:spPr>
          <a:xfrm>
            <a:off x="838200" y="2086365"/>
            <a:ext cx="6132226" cy="3773201"/>
          </a:xfrm>
        </p:spPr>
        <p:txBody>
          <a:bodyPr/>
          <a:lstStyle/>
          <a:p>
            <a:r>
              <a:rPr lang="en-US">
                <a:solidFill>
                  <a:schemeClr val="tx1"/>
                </a:solidFill>
              </a:rPr>
              <a:t>Howard  County Workforce Development Area</a:t>
            </a:r>
          </a:p>
          <a:p>
            <a:r>
              <a:rPr lang="en-US">
                <a:solidFill>
                  <a:schemeClr val="tx1"/>
                </a:solidFill>
              </a:rPr>
              <a:t>MD Labor</a:t>
            </a:r>
          </a:p>
          <a:p>
            <a:r>
              <a:rPr lang="en-US">
                <a:solidFill>
                  <a:schemeClr val="tx1"/>
                </a:solidFill>
              </a:rPr>
              <a:t>Howard Community College</a:t>
            </a:r>
          </a:p>
          <a:p>
            <a:r>
              <a:rPr lang="en-US">
                <a:solidFill>
                  <a:schemeClr val="tx1"/>
                </a:solidFill>
              </a:rPr>
              <a:t>IEC Chesapeake (Non union electrical association)</a:t>
            </a:r>
          </a:p>
          <a:p>
            <a:r>
              <a:rPr lang="en-US">
                <a:solidFill>
                  <a:schemeClr val="tx1"/>
                </a:solidFill>
              </a:rPr>
              <a:t>Howard County Public School System</a:t>
            </a:r>
          </a:p>
        </p:txBody>
      </p:sp>
      <p:sp>
        <p:nvSpPr>
          <p:cNvPr id="2" name="Slide Number Placeholder 5">
            <a:extLst>
              <a:ext uri="{FF2B5EF4-FFF2-40B4-BE49-F238E27FC236}">
                <a16:creationId xmlns:a16="http://schemas.microsoft.com/office/drawing/2014/main" id="{187BDAD6-1874-577A-94D5-4B4F8B9A121A}"/>
              </a:ext>
            </a:extLst>
          </p:cNvPr>
          <p:cNvSpPr txBox="1">
            <a:spLocks/>
          </p:cNvSpPr>
          <p:nvPr/>
        </p:nvSpPr>
        <p:spPr>
          <a:xfrm>
            <a:off x="8763000"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Close-up of hands shaking&#10;&#10;Description automatically generated">
            <a:extLst>
              <a:ext uri="{FF2B5EF4-FFF2-40B4-BE49-F238E27FC236}">
                <a16:creationId xmlns:a16="http://schemas.microsoft.com/office/drawing/2014/main" id="{D7A1BC5D-FD36-A6FA-E21D-9A211E7E7E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9121" y="2014589"/>
            <a:ext cx="5342879" cy="3844977"/>
          </a:xfrm>
          <a:prstGeom prst="rect">
            <a:avLst/>
          </a:prstGeom>
          <a:ln>
            <a:noFill/>
          </a:ln>
          <a:effectLst>
            <a:softEdge rad="112500"/>
          </a:effectLst>
        </p:spPr>
      </p:pic>
    </p:spTree>
    <p:extLst>
      <p:ext uri="{BB962C8B-B14F-4D97-AF65-F5344CB8AC3E}">
        <p14:creationId xmlns:p14="http://schemas.microsoft.com/office/powerpoint/2010/main" val="727105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4C009FF-CF62-A382-55AA-F5DED265118E}"/>
              </a:ext>
            </a:extLst>
          </p:cNvPr>
          <p:cNvSpPr>
            <a:spLocks noGrp="1"/>
          </p:cNvSpPr>
          <p:nvPr>
            <p:ph idx="1"/>
          </p:nvPr>
        </p:nvSpPr>
        <p:spPr>
          <a:xfrm>
            <a:off x="723900" y="1727565"/>
            <a:ext cx="8168640" cy="452437"/>
          </a:xfrm>
          <a:solidFill>
            <a:srgbClr val="495D45"/>
          </a:solidFill>
        </p:spPr>
        <p:txBody>
          <a:bodyPr>
            <a:noAutofit/>
          </a:bodyPr>
          <a:lstStyle/>
          <a:p>
            <a:pPr marL="0" indent="0">
              <a:buNone/>
            </a:pPr>
            <a:r>
              <a:rPr lang="en-US" sz="2400" dirty="0">
                <a:solidFill>
                  <a:schemeClr val="bg1"/>
                </a:solidFill>
              </a:rPr>
              <a:t>Industry specific apprenticeship events/meetings</a:t>
            </a:r>
          </a:p>
        </p:txBody>
      </p:sp>
      <p:sp>
        <p:nvSpPr>
          <p:cNvPr id="3" name="Title 2">
            <a:extLst>
              <a:ext uri="{FF2B5EF4-FFF2-40B4-BE49-F238E27FC236}">
                <a16:creationId xmlns:a16="http://schemas.microsoft.com/office/drawing/2014/main" id="{D538A71B-2CF8-AB25-0475-62BC912ECC78}"/>
              </a:ext>
            </a:extLst>
          </p:cNvPr>
          <p:cNvSpPr>
            <a:spLocks noGrp="1"/>
          </p:cNvSpPr>
          <p:nvPr>
            <p:ph type="title" idx="4294967295"/>
          </p:nvPr>
        </p:nvSpPr>
        <p:spPr>
          <a:xfrm>
            <a:off x="723900" y="402002"/>
            <a:ext cx="10515600" cy="1325563"/>
          </a:xfrm>
        </p:spPr>
        <p:txBody>
          <a:bodyPr vert="horz" lIns="91440" tIns="45720" rIns="91440" bIns="45720" rtlCol="0" anchor="ctr">
            <a:normAutofit/>
          </a:bodyPr>
          <a:lstStyle/>
          <a:p>
            <a:r>
              <a:rPr lang="en-US" kern="1200" dirty="0">
                <a:solidFill>
                  <a:schemeClr val="bg1"/>
                </a:solidFill>
                <a:latin typeface="Montserrat" panose="00000500000000000000" pitchFamily="2" charset="0"/>
              </a:rPr>
              <a:t>How </a:t>
            </a:r>
            <a:r>
              <a:rPr lang="en-US" dirty="0">
                <a:solidFill>
                  <a:schemeClr val="bg1"/>
                </a:solidFill>
                <a:latin typeface="Montserrat" panose="00000500000000000000" pitchFamily="2" charset="0"/>
              </a:rPr>
              <a:t>W</a:t>
            </a:r>
            <a:r>
              <a:rPr lang="en-US" kern="1200" dirty="0">
                <a:solidFill>
                  <a:schemeClr val="bg1"/>
                </a:solidFill>
                <a:latin typeface="Montserrat" panose="00000500000000000000" pitchFamily="2" charset="0"/>
              </a:rPr>
              <a:t>e </a:t>
            </a:r>
            <a:r>
              <a:rPr lang="en-US" dirty="0">
                <a:solidFill>
                  <a:schemeClr val="bg1"/>
                </a:solidFill>
                <a:latin typeface="Montserrat" panose="00000500000000000000" pitchFamily="2" charset="0"/>
              </a:rPr>
              <a:t>W</a:t>
            </a:r>
            <a:r>
              <a:rPr lang="en-US" kern="1200" dirty="0">
                <a:solidFill>
                  <a:schemeClr val="bg1"/>
                </a:solidFill>
                <a:latin typeface="Montserrat" panose="00000500000000000000" pitchFamily="2" charset="0"/>
              </a:rPr>
              <a:t>ork </a:t>
            </a:r>
            <a:r>
              <a:rPr lang="en-US" dirty="0">
                <a:solidFill>
                  <a:schemeClr val="bg1"/>
                </a:solidFill>
                <a:latin typeface="Montserrat" panose="00000500000000000000" pitchFamily="2" charset="0"/>
              </a:rPr>
              <a:t>T</a:t>
            </a:r>
            <a:r>
              <a:rPr lang="en-US" kern="1200" dirty="0">
                <a:solidFill>
                  <a:schemeClr val="bg1"/>
                </a:solidFill>
                <a:latin typeface="Montserrat" panose="00000500000000000000" pitchFamily="2" charset="0"/>
              </a:rPr>
              <a:t>ogether</a:t>
            </a:r>
          </a:p>
        </p:txBody>
      </p:sp>
      <p:sp>
        <p:nvSpPr>
          <p:cNvPr id="2" name="Picture Placeholder 1">
            <a:extLst>
              <a:ext uri="{FF2B5EF4-FFF2-40B4-BE49-F238E27FC236}">
                <a16:creationId xmlns:a16="http://schemas.microsoft.com/office/drawing/2014/main" id="{F3206DDE-E53A-878C-45E3-B054ACDB9261}"/>
              </a:ext>
            </a:extLst>
          </p:cNvPr>
          <p:cNvSpPr>
            <a:spLocks noGrp="1"/>
          </p:cNvSpPr>
          <p:nvPr>
            <p:ph type="pic" sz="quarter" idx="4294967295"/>
          </p:nvPr>
        </p:nvSpPr>
        <p:spPr>
          <a:xfrm>
            <a:off x="723900" y="3386390"/>
            <a:ext cx="6686550" cy="452438"/>
          </a:xfrm>
          <a:solidFill>
            <a:srgbClr val="483848"/>
          </a:solidFill>
        </p:spPr>
        <p:txBody>
          <a:bodyPr>
            <a:normAutofit lnSpcReduction="10000"/>
          </a:bodyPr>
          <a:lstStyle/>
          <a:p>
            <a:pPr marL="0" indent="0">
              <a:buNone/>
            </a:pPr>
            <a:endParaRPr lang="en-US" dirty="0"/>
          </a:p>
        </p:txBody>
      </p:sp>
      <p:sp>
        <p:nvSpPr>
          <p:cNvPr id="4" name="Text Placeholder 3">
            <a:extLst>
              <a:ext uri="{FF2B5EF4-FFF2-40B4-BE49-F238E27FC236}">
                <a16:creationId xmlns:a16="http://schemas.microsoft.com/office/drawing/2014/main" id="{1D442E2F-056F-87ED-92D7-C7215F895D14}"/>
              </a:ext>
            </a:extLst>
          </p:cNvPr>
          <p:cNvSpPr>
            <a:spLocks noGrp="1"/>
          </p:cNvSpPr>
          <p:nvPr>
            <p:ph type="body" sz="quarter" idx="4294967295"/>
          </p:nvPr>
        </p:nvSpPr>
        <p:spPr>
          <a:xfrm>
            <a:off x="723900" y="2968878"/>
            <a:ext cx="6684963" cy="452437"/>
          </a:xfrm>
          <a:solidFill>
            <a:srgbClr val="112E69"/>
          </a:solidFill>
        </p:spPr>
        <p:txBody>
          <a:bodyPr/>
          <a:lstStyle/>
          <a:p>
            <a:pPr marL="0" indent="0">
              <a:buNone/>
            </a:pPr>
            <a:r>
              <a:rPr lang="en-US" sz="2400" dirty="0">
                <a:solidFill>
                  <a:schemeClr val="bg1"/>
                </a:solidFill>
              </a:rPr>
              <a:t>No wrong door approach</a:t>
            </a:r>
          </a:p>
        </p:txBody>
      </p:sp>
      <p:sp>
        <p:nvSpPr>
          <p:cNvPr id="5" name="Text Placeholder 4">
            <a:extLst>
              <a:ext uri="{FF2B5EF4-FFF2-40B4-BE49-F238E27FC236}">
                <a16:creationId xmlns:a16="http://schemas.microsoft.com/office/drawing/2014/main" id="{BA332B69-72A2-30C3-DB8E-2F04173ABF54}"/>
              </a:ext>
            </a:extLst>
          </p:cNvPr>
          <p:cNvSpPr>
            <a:spLocks noGrp="1"/>
          </p:cNvSpPr>
          <p:nvPr>
            <p:ph type="body" sz="quarter" idx="4294967295"/>
          </p:nvPr>
        </p:nvSpPr>
        <p:spPr>
          <a:xfrm>
            <a:off x="723900" y="2183065"/>
            <a:ext cx="6689725" cy="452438"/>
          </a:xfrm>
          <a:solidFill>
            <a:srgbClr val="064158"/>
          </a:solidFill>
        </p:spPr>
        <p:txBody>
          <a:bodyPr>
            <a:normAutofit/>
          </a:bodyPr>
          <a:lstStyle/>
          <a:p>
            <a:pPr marL="0" indent="0">
              <a:buNone/>
            </a:pPr>
            <a:r>
              <a:rPr lang="en-US" sz="2400" dirty="0">
                <a:solidFill>
                  <a:schemeClr val="bg1"/>
                </a:solidFill>
              </a:rPr>
              <a:t>Business meetings</a:t>
            </a:r>
          </a:p>
        </p:txBody>
      </p:sp>
      <p:sp>
        <p:nvSpPr>
          <p:cNvPr id="6" name="Text Placeholder 5">
            <a:extLst>
              <a:ext uri="{FF2B5EF4-FFF2-40B4-BE49-F238E27FC236}">
                <a16:creationId xmlns:a16="http://schemas.microsoft.com/office/drawing/2014/main" id="{5E161F99-DDA0-C83D-A869-37D861A4EC69}"/>
              </a:ext>
            </a:extLst>
          </p:cNvPr>
          <p:cNvSpPr>
            <a:spLocks noGrp="1"/>
          </p:cNvSpPr>
          <p:nvPr>
            <p:ph type="body" sz="quarter" idx="4294967295"/>
          </p:nvPr>
        </p:nvSpPr>
        <p:spPr>
          <a:xfrm>
            <a:off x="723900" y="2587878"/>
            <a:ext cx="6686550" cy="452437"/>
          </a:xfrm>
          <a:solidFill>
            <a:srgbClr val="61438D"/>
          </a:solidFill>
        </p:spPr>
        <p:txBody>
          <a:bodyPr>
            <a:normAutofit/>
          </a:bodyPr>
          <a:lstStyle/>
          <a:p>
            <a:pPr marL="0" indent="0">
              <a:buNone/>
            </a:pPr>
            <a:r>
              <a:rPr lang="en-US" sz="2400" dirty="0">
                <a:solidFill>
                  <a:schemeClr val="bg1"/>
                </a:solidFill>
              </a:rPr>
              <a:t>Share business contacts</a:t>
            </a:r>
          </a:p>
        </p:txBody>
      </p:sp>
      <p:sp>
        <p:nvSpPr>
          <p:cNvPr id="7" name="Text Placeholder 6">
            <a:extLst>
              <a:ext uri="{FF2B5EF4-FFF2-40B4-BE49-F238E27FC236}">
                <a16:creationId xmlns:a16="http://schemas.microsoft.com/office/drawing/2014/main" id="{27FD04FB-1BDE-FF6A-8F38-909BB2188091}"/>
              </a:ext>
            </a:extLst>
          </p:cNvPr>
          <p:cNvSpPr>
            <a:spLocks noGrp="1"/>
          </p:cNvSpPr>
          <p:nvPr>
            <p:ph type="body" sz="quarter" idx="4294967295"/>
          </p:nvPr>
        </p:nvSpPr>
        <p:spPr>
          <a:xfrm>
            <a:off x="723900" y="3436686"/>
            <a:ext cx="5981700" cy="2055812"/>
          </a:xfrm>
        </p:spPr>
        <p:txBody>
          <a:bodyPr>
            <a:noAutofit/>
          </a:bodyPr>
          <a:lstStyle/>
          <a:p>
            <a:pPr marL="0" indent="0">
              <a:spcBef>
                <a:spcPts val="600"/>
              </a:spcBef>
              <a:buNone/>
            </a:pPr>
            <a:r>
              <a:rPr lang="en-US" sz="2400" dirty="0">
                <a:solidFill>
                  <a:schemeClr val="bg1"/>
                </a:solidFill>
              </a:rPr>
              <a:t>Numerous joint events</a:t>
            </a:r>
          </a:p>
          <a:p>
            <a:pPr marL="0" indent="0">
              <a:spcBef>
                <a:spcPts val="600"/>
              </a:spcBef>
              <a:buNone/>
            </a:pPr>
            <a:endParaRPr lang="en-US" sz="1200" dirty="0">
              <a:solidFill>
                <a:schemeClr val="tx1"/>
              </a:solidFill>
            </a:endParaRPr>
          </a:p>
          <a:p>
            <a:pPr marL="457200" lvl="0" indent="-457200">
              <a:spcBef>
                <a:spcPts val="600"/>
              </a:spcBef>
              <a:buFont typeface="Arial" panose="020B0604020202020204" pitchFamily="34" charset="0"/>
              <a:buChar char="•"/>
            </a:pPr>
            <a:r>
              <a:rPr lang="en-US" sz="2000" dirty="0">
                <a:solidFill>
                  <a:schemeClr val="tx1"/>
                </a:solidFill>
              </a:rPr>
              <a:t>National Apprenticeship Week</a:t>
            </a:r>
          </a:p>
          <a:p>
            <a:pPr marL="457200" lvl="0" indent="-457200">
              <a:spcBef>
                <a:spcPts val="600"/>
              </a:spcBef>
              <a:buFont typeface="Arial" panose="020B0604020202020204" pitchFamily="34" charset="0"/>
              <a:buChar char="•"/>
            </a:pPr>
            <a:r>
              <a:rPr lang="en-US" sz="2000" dirty="0">
                <a:solidFill>
                  <a:schemeClr val="tx1"/>
                </a:solidFill>
              </a:rPr>
              <a:t>National Youth Apprenticeship Week</a:t>
            </a:r>
          </a:p>
          <a:p>
            <a:pPr marL="457200" lvl="0" indent="-457200">
              <a:spcBef>
                <a:spcPts val="600"/>
              </a:spcBef>
              <a:buFont typeface="Arial" panose="020B0604020202020204" pitchFamily="34" charset="0"/>
              <a:buChar char="•"/>
            </a:pPr>
            <a:r>
              <a:rPr lang="en-US" sz="2000" dirty="0">
                <a:solidFill>
                  <a:schemeClr val="tx1"/>
                </a:solidFill>
              </a:rPr>
              <a:t>Youth job fairs</a:t>
            </a:r>
          </a:p>
          <a:p>
            <a:pPr marL="457200" lvl="0" indent="-457200">
              <a:spcBef>
                <a:spcPts val="600"/>
              </a:spcBef>
              <a:buFont typeface="Arial" panose="020B0604020202020204" pitchFamily="34" charset="0"/>
              <a:buChar char="•"/>
            </a:pPr>
            <a:r>
              <a:rPr lang="en-US" sz="2000" dirty="0">
                <a:solidFill>
                  <a:schemeClr val="tx1"/>
                </a:solidFill>
              </a:rPr>
              <a:t>Incentives</a:t>
            </a:r>
          </a:p>
        </p:txBody>
      </p:sp>
      <p:sp>
        <p:nvSpPr>
          <p:cNvPr id="10" name="Slide Number Placeholder 5">
            <a:extLst>
              <a:ext uri="{FF2B5EF4-FFF2-40B4-BE49-F238E27FC236}">
                <a16:creationId xmlns:a16="http://schemas.microsoft.com/office/drawing/2014/main" id="{C4831D73-EF29-B41C-83B1-7E5AC98DB460}"/>
              </a:ext>
            </a:extLst>
          </p:cNvPr>
          <p:cNvSpPr txBox="1">
            <a:spLocks/>
          </p:cNvSpPr>
          <p:nvPr/>
        </p:nvSpPr>
        <p:spPr>
          <a:xfrm>
            <a:off x="8763000"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2" name="Graphic 11" descr="Meeting with solid fill">
            <a:extLst>
              <a:ext uri="{FF2B5EF4-FFF2-40B4-BE49-F238E27FC236}">
                <a16:creationId xmlns:a16="http://schemas.microsoft.com/office/drawing/2014/main" id="{A334891D-88A0-D733-54E0-A3C9C843C2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0894" y="1665284"/>
            <a:ext cx="3238075" cy="3238075"/>
          </a:xfrm>
          <a:prstGeom prst="rect">
            <a:avLst/>
          </a:prstGeom>
        </p:spPr>
      </p:pic>
    </p:spTree>
    <p:extLst>
      <p:ext uri="{BB962C8B-B14F-4D97-AF65-F5344CB8AC3E}">
        <p14:creationId xmlns:p14="http://schemas.microsoft.com/office/powerpoint/2010/main" val="3976121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vert="horz" lIns="91440" tIns="45720" rIns="91440" bIns="45720" rtlCol="0" anchor="ctr">
            <a:normAutofit/>
          </a:bodyPr>
          <a:lstStyle/>
          <a:p>
            <a:r>
              <a:rPr lang="en-US" kern="1200" dirty="0">
                <a:latin typeface="Montserrat" panose="00000500000000000000" pitchFamily="2" charset="0"/>
              </a:rPr>
              <a:t>How </a:t>
            </a:r>
            <a:r>
              <a:rPr lang="en-US" dirty="0">
                <a:latin typeface="Montserrat" panose="00000500000000000000" pitchFamily="2" charset="0"/>
              </a:rPr>
              <a:t>W</a:t>
            </a:r>
            <a:r>
              <a:rPr lang="en-US" kern="1200" dirty="0">
                <a:latin typeface="Montserrat" panose="00000500000000000000" pitchFamily="2" charset="0"/>
              </a:rPr>
              <a:t>e </a:t>
            </a:r>
            <a:r>
              <a:rPr lang="en-US" dirty="0">
                <a:latin typeface="Montserrat" panose="00000500000000000000" pitchFamily="2" charset="0"/>
              </a:rPr>
              <a:t>W</a:t>
            </a:r>
            <a:r>
              <a:rPr lang="en-US" kern="1200" dirty="0">
                <a:latin typeface="Montserrat" panose="00000500000000000000" pitchFamily="2" charset="0"/>
              </a:rPr>
              <a:t>ork </a:t>
            </a:r>
            <a:r>
              <a:rPr lang="en-US" dirty="0">
                <a:latin typeface="Montserrat" panose="00000500000000000000" pitchFamily="2" charset="0"/>
              </a:rPr>
              <a:t>T</a:t>
            </a:r>
            <a:r>
              <a:rPr lang="en-US" kern="1200" dirty="0">
                <a:latin typeface="Montserrat" panose="00000500000000000000" pitchFamily="2" charset="0"/>
              </a:rPr>
              <a:t>ogether</a:t>
            </a:r>
          </a:p>
        </p:txBody>
      </p:sp>
      <p:sp>
        <p:nvSpPr>
          <p:cNvPr id="2" name="Picture Placeholder 1">
            <a:extLst>
              <a:ext uri="{FF2B5EF4-FFF2-40B4-BE49-F238E27FC236}">
                <a16:creationId xmlns:a16="http://schemas.microsoft.com/office/drawing/2014/main" id="{F3206DDE-E53A-878C-45E3-B054ACDB9261}"/>
              </a:ext>
            </a:extLst>
          </p:cNvPr>
          <p:cNvSpPr>
            <a:spLocks noGrp="1"/>
          </p:cNvSpPr>
          <p:nvPr>
            <p:ph type="pic" sz="quarter" idx="13"/>
          </p:nvPr>
        </p:nvSpPr>
        <p:spPr>
          <a:xfrm>
            <a:off x="743889" y="3428009"/>
            <a:ext cx="7362694" cy="452151"/>
          </a:xfrm>
          <a:solidFill>
            <a:srgbClr val="483848"/>
          </a:solidFill>
        </p:spPr>
        <p:txBody>
          <a:bodyPr>
            <a:normAutofit lnSpcReduction="10000"/>
          </a:bodyPr>
          <a:lstStyle/>
          <a:p>
            <a:pPr marL="0" indent="0">
              <a:buNone/>
            </a:pPr>
            <a:endParaRPr lang="en-US" dirty="0"/>
          </a:p>
        </p:txBody>
      </p:sp>
      <p:sp>
        <p:nvSpPr>
          <p:cNvPr id="4" name="Text Placeholder 3">
            <a:extLst>
              <a:ext uri="{FF2B5EF4-FFF2-40B4-BE49-F238E27FC236}">
                <a16:creationId xmlns:a16="http://schemas.microsoft.com/office/drawing/2014/main" id="{1D442E2F-056F-87ED-92D7-C7215F895D14}"/>
              </a:ext>
            </a:extLst>
          </p:cNvPr>
          <p:cNvSpPr>
            <a:spLocks noGrp="1"/>
          </p:cNvSpPr>
          <p:nvPr>
            <p:ph type="body" sz="quarter" idx="14"/>
          </p:nvPr>
        </p:nvSpPr>
        <p:spPr>
          <a:xfrm>
            <a:off x="743891" y="2549948"/>
            <a:ext cx="7362694" cy="452151"/>
          </a:xfrm>
          <a:solidFill>
            <a:srgbClr val="112E69"/>
          </a:solidFill>
        </p:spPr>
        <p:txBody>
          <a:bodyPr/>
          <a:lstStyle/>
          <a:p>
            <a:r>
              <a:rPr lang="en-US" sz="2400">
                <a:solidFill>
                  <a:schemeClr val="bg1"/>
                </a:solidFill>
              </a:rPr>
              <a:t>Ho Co WDA  developed a prospective plan </a:t>
            </a:r>
          </a:p>
          <a:p>
            <a:endParaRPr lang="en-US"/>
          </a:p>
        </p:txBody>
      </p:sp>
      <p:sp>
        <p:nvSpPr>
          <p:cNvPr id="5" name="Text Placeholder 4">
            <a:extLst>
              <a:ext uri="{FF2B5EF4-FFF2-40B4-BE49-F238E27FC236}">
                <a16:creationId xmlns:a16="http://schemas.microsoft.com/office/drawing/2014/main" id="{BA332B69-72A2-30C3-DB8E-2F04173ABF54}"/>
              </a:ext>
            </a:extLst>
          </p:cNvPr>
          <p:cNvSpPr>
            <a:spLocks noGrp="1"/>
          </p:cNvSpPr>
          <p:nvPr>
            <p:ph type="body" sz="quarter" idx="15"/>
          </p:nvPr>
        </p:nvSpPr>
        <p:spPr>
          <a:xfrm>
            <a:off x="743890" y="1605658"/>
            <a:ext cx="7362695" cy="452151"/>
          </a:xfrm>
          <a:solidFill>
            <a:srgbClr val="064158"/>
          </a:solidFill>
        </p:spPr>
        <p:txBody>
          <a:bodyPr>
            <a:normAutofit/>
          </a:bodyPr>
          <a:lstStyle/>
          <a:p>
            <a:r>
              <a:rPr lang="en-US" sz="2400">
                <a:solidFill>
                  <a:schemeClr val="bg1"/>
                </a:solidFill>
              </a:rPr>
              <a:t>COLLABORATION</a:t>
            </a:r>
          </a:p>
        </p:txBody>
      </p:sp>
      <p:sp>
        <p:nvSpPr>
          <p:cNvPr id="6" name="Text Placeholder 5">
            <a:extLst>
              <a:ext uri="{FF2B5EF4-FFF2-40B4-BE49-F238E27FC236}">
                <a16:creationId xmlns:a16="http://schemas.microsoft.com/office/drawing/2014/main" id="{5E161F99-DDA0-C83D-A869-37D861A4EC69}"/>
              </a:ext>
            </a:extLst>
          </p:cNvPr>
          <p:cNvSpPr>
            <a:spLocks noGrp="1"/>
          </p:cNvSpPr>
          <p:nvPr>
            <p:ph type="body" sz="quarter" idx="16"/>
          </p:nvPr>
        </p:nvSpPr>
        <p:spPr>
          <a:xfrm>
            <a:off x="743890" y="2987656"/>
            <a:ext cx="7362695" cy="452151"/>
          </a:xfrm>
          <a:solidFill>
            <a:srgbClr val="61438D"/>
          </a:solidFill>
        </p:spPr>
        <p:txBody>
          <a:bodyPr>
            <a:normAutofit/>
          </a:bodyPr>
          <a:lstStyle/>
          <a:p>
            <a:r>
              <a:rPr lang="en-US" sz="2400" dirty="0">
                <a:solidFill>
                  <a:schemeClr val="bg1"/>
                </a:solidFill>
              </a:rPr>
              <a:t>Visit customers together &amp; facilitating events</a:t>
            </a:r>
          </a:p>
        </p:txBody>
      </p:sp>
      <p:sp>
        <p:nvSpPr>
          <p:cNvPr id="7" name="Text Placeholder 6">
            <a:extLst>
              <a:ext uri="{FF2B5EF4-FFF2-40B4-BE49-F238E27FC236}">
                <a16:creationId xmlns:a16="http://schemas.microsoft.com/office/drawing/2014/main" id="{27FD04FB-1BDE-FF6A-8F38-909BB2188091}"/>
              </a:ext>
            </a:extLst>
          </p:cNvPr>
          <p:cNvSpPr>
            <a:spLocks noGrp="1"/>
          </p:cNvSpPr>
          <p:nvPr>
            <p:ph type="body" sz="quarter" idx="17"/>
          </p:nvPr>
        </p:nvSpPr>
        <p:spPr>
          <a:xfrm>
            <a:off x="743889" y="3454250"/>
            <a:ext cx="7362694" cy="2055750"/>
          </a:xfrm>
        </p:spPr>
        <p:txBody>
          <a:bodyPr vert="horz" lIns="91440" tIns="45720" rIns="91440" bIns="45720" rtlCol="0" anchor="t">
            <a:noAutofit/>
          </a:bodyPr>
          <a:lstStyle/>
          <a:p>
            <a:pPr>
              <a:spcBef>
                <a:spcPts val="600"/>
              </a:spcBef>
            </a:pPr>
            <a:r>
              <a:rPr lang="en-US" sz="2400" dirty="0">
                <a:solidFill>
                  <a:schemeClr val="bg1"/>
                </a:solidFill>
              </a:rPr>
              <a:t>Ho Co WDA created a local incentive program </a:t>
            </a:r>
          </a:p>
          <a:p>
            <a:pPr marL="342900" lvl="0" indent="-342900">
              <a:spcBef>
                <a:spcPts val="600"/>
              </a:spcBef>
              <a:buFont typeface="Arial" panose="020B0604020202020204" pitchFamily="34" charset="0"/>
              <a:buChar char="•"/>
            </a:pPr>
            <a:endParaRPr lang="en-US" sz="600" dirty="0">
              <a:solidFill>
                <a:schemeClr val="tx1"/>
              </a:solidFill>
              <a:latin typeface="Montserrat Medium"/>
            </a:endParaRPr>
          </a:p>
          <a:p>
            <a:pPr marL="342900" lvl="0" indent="-342900">
              <a:spcBef>
                <a:spcPts val="600"/>
              </a:spcBef>
              <a:buFont typeface="Arial" panose="020B0604020202020204" pitchFamily="34" charset="0"/>
              <a:buChar char="•"/>
            </a:pPr>
            <a:r>
              <a:rPr lang="en-US" sz="1800" dirty="0">
                <a:solidFill>
                  <a:schemeClr val="tx1"/>
                </a:solidFill>
                <a:latin typeface="Montserrat Medium"/>
              </a:rPr>
              <a:t>Tailored and customized presentations for businesses based on industry needs</a:t>
            </a:r>
          </a:p>
          <a:p>
            <a:pPr marL="342900" indent="-342900">
              <a:spcBef>
                <a:spcPts val="600"/>
              </a:spcBef>
              <a:buFont typeface="Arial" panose="020B0604020202020204" pitchFamily="34" charset="0"/>
              <a:buChar char="•"/>
            </a:pPr>
            <a:r>
              <a:rPr lang="en-US" sz="1800" dirty="0">
                <a:solidFill>
                  <a:schemeClr val="tx1"/>
                </a:solidFill>
                <a:latin typeface="Montserrat Medium"/>
              </a:rPr>
              <a:t>HCOWD created an Apprenticeship Newsletter, "The Blitz"</a:t>
            </a:r>
            <a:endParaRPr lang="en-US" sz="1800" dirty="0">
              <a:solidFill>
                <a:schemeClr val="tx1"/>
              </a:solidFill>
            </a:endParaRPr>
          </a:p>
          <a:p>
            <a:pPr marL="342900" lvl="0" indent="-342900">
              <a:spcBef>
                <a:spcPts val="600"/>
              </a:spcBef>
              <a:buFont typeface="Arial" panose="020B0604020202020204" pitchFamily="34" charset="0"/>
              <a:buChar char="•"/>
            </a:pPr>
            <a:r>
              <a:rPr lang="en-US" sz="1800" dirty="0">
                <a:solidFill>
                  <a:schemeClr val="tx1"/>
                </a:solidFill>
                <a:latin typeface="Montserrat Medium"/>
              </a:rPr>
              <a:t>Engaging Employers and jobseekers to promote apprenticeship opportunities</a:t>
            </a:r>
          </a:p>
          <a:p>
            <a:pPr marL="342900" lvl="0" indent="-342900">
              <a:spcBef>
                <a:spcPts val="600"/>
              </a:spcBef>
              <a:buFont typeface="Arial" panose="020B0604020202020204" pitchFamily="34" charset="0"/>
              <a:buChar char="•"/>
            </a:pPr>
            <a:r>
              <a:rPr lang="en-US" sz="1800" dirty="0">
                <a:solidFill>
                  <a:schemeClr val="tx1"/>
                </a:solidFill>
                <a:latin typeface="Montserrat Medium"/>
              </a:rPr>
              <a:t>Local, state, and federal Incentives</a:t>
            </a:r>
          </a:p>
        </p:txBody>
      </p:sp>
      <p:sp>
        <p:nvSpPr>
          <p:cNvPr id="9" name="Content Placeholder 8">
            <a:extLst>
              <a:ext uri="{FF2B5EF4-FFF2-40B4-BE49-F238E27FC236}">
                <a16:creationId xmlns:a16="http://schemas.microsoft.com/office/drawing/2014/main" id="{F4C009FF-CF62-A382-55AA-F5DED265118E}"/>
              </a:ext>
            </a:extLst>
          </p:cNvPr>
          <p:cNvSpPr>
            <a:spLocks noGrp="1"/>
          </p:cNvSpPr>
          <p:nvPr>
            <p:ph idx="1"/>
          </p:nvPr>
        </p:nvSpPr>
        <p:spPr>
          <a:xfrm>
            <a:off x="743890" y="2057809"/>
            <a:ext cx="7362695" cy="492139"/>
          </a:xfrm>
          <a:solidFill>
            <a:srgbClr val="495D45"/>
          </a:solidFill>
        </p:spPr>
        <p:txBody>
          <a:bodyPr>
            <a:noAutofit/>
          </a:bodyPr>
          <a:lstStyle/>
          <a:p>
            <a:pPr marL="0" indent="0">
              <a:buNone/>
            </a:pPr>
            <a:r>
              <a:rPr lang="en-US" sz="2400" dirty="0">
                <a:solidFill>
                  <a:schemeClr val="bg1"/>
                </a:solidFill>
              </a:rPr>
              <a:t>Relationship building with MD DOL Navigator</a:t>
            </a:r>
          </a:p>
        </p:txBody>
      </p:sp>
      <p:sp>
        <p:nvSpPr>
          <p:cNvPr id="10" name="Slide Number Placeholder 5">
            <a:extLst>
              <a:ext uri="{FF2B5EF4-FFF2-40B4-BE49-F238E27FC236}">
                <a16:creationId xmlns:a16="http://schemas.microsoft.com/office/drawing/2014/main" id="{C4831D73-EF29-B41C-83B1-7E5AC98DB460}"/>
              </a:ext>
            </a:extLst>
          </p:cNvPr>
          <p:cNvSpPr txBox="1">
            <a:spLocks/>
          </p:cNvSpPr>
          <p:nvPr/>
        </p:nvSpPr>
        <p:spPr>
          <a:xfrm>
            <a:off x="8763000"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2" name="Graphic 11">
            <a:extLst>
              <a:ext uri="{FF2B5EF4-FFF2-40B4-BE49-F238E27FC236}">
                <a16:creationId xmlns:a16="http://schemas.microsoft.com/office/drawing/2014/main" id="{A334891D-88A0-D733-54E0-A3C9C843C27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23515" y="2162235"/>
            <a:ext cx="3668486" cy="3304561"/>
          </a:xfrm>
          <a:prstGeom prst="rect">
            <a:avLst/>
          </a:prstGeom>
          <a:ln>
            <a:noFill/>
          </a:ln>
          <a:effectLst>
            <a:softEdge rad="112500"/>
          </a:effectLst>
        </p:spPr>
      </p:pic>
    </p:spTree>
    <p:extLst>
      <p:ext uri="{BB962C8B-B14F-4D97-AF65-F5344CB8AC3E}">
        <p14:creationId xmlns:p14="http://schemas.microsoft.com/office/powerpoint/2010/main" val="4286341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E79B-3EB7-1B9D-6E28-547BBD3E6477}"/>
              </a:ext>
            </a:extLst>
          </p:cNvPr>
          <p:cNvSpPr>
            <a:spLocks noGrp="1"/>
          </p:cNvSpPr>
          <p:nvPr>
            <p:ph type="title"/>
          </p:nvPr>
        </p:nvSpPr>
        <p:spPr/>
        <p:txBody>
          <a:bodyPr/>
          <a:lstStyle/>
          <a:p>
            <a:r>
              <a:rPr lang="en-US" dirty="0">
                <a:solidFill>
                  <a:srgbClr val="00015E"/>
                </a:solidFill>
              </a:rPr>
              <a:t>To Conclude</a:t>
            </a:r>
          </a:p>
        </p:txBody>
      </p:sp>
      <p:sp>
        <p:nvSpPr>
          <p:cNvPr id="4" name="Text Placeholder 3">
            <a:extLst>
              <a:ext uri="{FF2B5EF4-FFF2-40B4-BE49-F238E27FC236}">
                <a16:creationId xmlns:a16="http://schemas.microsoft.com/office/drawing/2014/main" id="{41E04EE4-6A44-A68F-6A70-4487B8E70C9E}"/>
              </a:ext>
            </a:extLst>
          </p:cNvPr>
          <p:cNvSpPr>
            <a:spLocks noGrp="1"/>
          </p:cNvSpPr>
          <p:nvPr>
            <p:ph sz="half" idx="1"/>
          </p:nvPr>
        </p:nvSpPr>
        <p:spPr>
          <a:xfrm>
            <a:off x="1083855" y="2625622"/>
            <a:ext cx="3718531" cy="2479778"/>
          </a:xfrm>
        </p:spPr>
        <p:txBody>
          <a:bodyPr/>
          <a:lstStyle/>
          <a:p>
            <a:pPr marL="0" indent="0">
              <a:buNone/>
            </a:pPr>
            <a:r>
              <a:rPr lang="en-US">
                <a:solidFill>
                  <a:schemeClr val="tx1"/>
                </a:solidFill>
              </a:rPr>
              <a:t>We are like a well-oiled machine fueled by great food and determination.</a:t>
            </a:r>
          </a:p>
        </p:txBody>
      </p:sp>
      <p:sp>
        <p:nvSpPr>
          <p:cNvPr id="3" name="Content Placeholder 2">
            <a:extLst>
              <a:ext uri="{FF2B5EF4-FFF2-40B4-BE49-F238E27FC236}">
                <a16:creationId xmlns:a16="http://schemas.microsoft.com/office/drawing/2014/main" id="{DF0078DD-C371-EC55-A202-A4D1733DB10C}"/>
              </a:ext>
            </a:extLst>
          </p:cNvPr>
          <p:cNvSpPr>
            <a:spLocks noGrp="1"/>
          </p:cNvSpPr>
          <p:nvPr>
            <p:ph sz="half" idx="2"/>
          </p:nvPr>
        </p:nvSpPr>
        <p:spPr/>
        <p:txBody>
          <a:bodyPr/>
          <a:lstStyle/>
          <a:p>
            <a:endParaRPr lang="en-US"/>
          </a:p>
        </p:txBody>
      </p:sp>
      <p:sp>
        <p:nvSpPr>
          <p:cNvPr id="5" name="TextBox 4">
            <a:extLst>
              <a:ext uri="{FF2B5EF4-FFF2-40B4-BE49-F238E27FC236}">
                <a16:creationId xmlns:a16="http://schemas.microsoft.com/office/drawing/2014/main" id="{F991E31B-0F8A-83BF-D5BF-EAB78BE3EAE9}"/>
              </a:ext>
            </a:extLst>
          </p:cNvPr>
          <p:cNvSpPr txBox="1"/>
          <p:nvPr/>
        </p:nvSpPr>
        <p:spPr>
          <a:xfrm>
            <a:off x="18376168" y="2299795"/>
            <a:ext cx="5557587" cy="3904180"/>
          </a:xfrm>
          <a:prstGeom prst="rect">
            <a:avLst/>
          </a:prstGeom>
          <a:noFill/>
        </p:spPr>
        <p:txBody>
          <a:bodyPr wrap="square" rtlCol="0">
            <a:spAutoFit/>
          </a:bodyPr>
          <a:lstStyle/>
          <a:p>
            <a:endParaRPr lang="en-US"/>
          </a:p>
        </p:txBody>
      </p:sp>
      <p:pic>
        <p:nvPicPr>
          <p:cNvPr id="1028" name="x_Picture 1">
            <a:extLst>
              <a:ext uri="{FF2B5EF4-FFF2-40B4-BE49-F238E27FC236}">
                <a16:creationId xmlns:a16="http://schemas.microsoft.com/office/drawing/2014/main" id="{50C9BFEF-367A-F983-CB80-1B12052E8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6306" y="-109869"/>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7CF74A5-CB3E-263C-2096-122923E4BB98}"/>
              </a:ext>
            </a:extLst>
          </p:cNvPr>
          <p:cNvSpPr txBox="1"/>
          <p:nvPr/>
        </p:nvSpPr>
        <p:spPr>
          <a:xfrm>
            <a:off x="6900531" y="2838893"/>
            <a:ext cx="4157330" cy="646331"/>
          </a:xfrm>
          <a:prstGeom prst="rect">
            <a:avLst/>
          </a:prstGeom>
          <a:noFill/>
        </p:spPr>
        <p:txBody>
          <a:bodyPr wrap="square" rtlCol="0">
            <a:spAutoFit/>
          </a:bodyPr>
          <a:lstStyle/>
          <a:p>
            <a:r>
              <a:rPr lang="en-US"/>
              <a:t>We are like a well oiled machine fueled by food and determination.  </a:t>
            </a:r>
          </a:p>
        </p:txBody>
      </p:sp>
      <p:pic>
        <p:nvPicPr>
          <p:cNvPr id="1029" name="x_Picture 1">
            <a:extLst>
              <a:ext uri="{FF2B5EF4-FFF2-40B4-BE49-F238E27FC236}">
                <a16:creationId xmlns:a16="http://schemas.microsoft.com/office/drawing/2014/main" id="{22737A13-1A11-513E-4292-220612237C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06" b="9854"/>
          <a:stretch/>
        </p:blipFill>
        <p:spPr bwMode="auto">
          <a:xfrm>
            <a:off x="4957431" y="-58058"/>
            <a:ext cx="7305675" cy="69491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Sequential Access Storage 8">
            <a:extLst>
              <a:ext uri="{FF2B5EF4-FFF2-40B4-BE49-F238E27FC236}">
                <a16:creationId xmlns:a16="http://schemas.microsoft.com/office/drawing/2014/main" id="{88B0984E-8557-7034-4010-4DC9A1DD6AE4}"/>
              </a:ext>
            </a:extLst>
          </p:cNvPr>
          <p:cNvSpPr/>
          <p:nvPr/>
        </p:nvSpPr>
        <p:spPr>
          <a:xfrm>
            <a:off x="680423" y="1613642"/>
            <a:ext cx="4119231" cy="4025158"/>
          </a:xfrm>
          <a:prstGeom prst="flowChartMagneticTap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26B1242-2265-8F2E-9768-B3D1A9C86D5F}"/>
              </a:ext>
            </a:extLst>
          </p:cNvPr>
          <p:cNvPicPr>
            <a:picLocks noChangeAspect="1"/>
          </p:cNvPicPr>
          <p:nvPr/>
        </p:nvPicPr>
        <p:blipFill>
          <a:blip r:embed="rId3"/>
          <a:srcRect/>
          <a:stretch/>
        </p:blipFill>
        <p:spPr>
          <a:xfrm rot="10800000">
            <a:off x="6352" y="10888"/>
            <a:ext cx="12179296" cy="6857998"/>
          </a:xfrm>
          <a:prstGeom prst="rect">
            <a:avLst/>
          </a:prstGeom>
        </p:spPr>
      </p:pic>
      <p:sp>
        <p:nvSpPr>
          <p:cNvPr id="7" name="Slide Number Placeholder 5">
            <a:extLst>
              <a:ext uri="{FF2B5EF4-FFF2-40B4-BE49-F238E27FC236}">
                <a16:creationId xmlns:a16="http://schemas.microsoft.com/office/drawing/2014/main" id="{07219C6A-504E-F687-D6FE-AD47D5D78799}"/>
              </a:ext>
            </a:extLst>
          </p:cNvPr>
          <p:cNvSpPr txBox="1">
            <a:spLocks/>
          </p:cNvSpPr>
          <p:nvPr/>
        </p:nvSpPr>
        <p:spPr>
          <a:xfrm>
            <a:off x="8828316"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90697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36DFFD-CA1B-E5C5-1549-0CAC519C6A6E}"/>
              </a:ext>
            </a:extLst>
          </p:cNvPr>
          <p:cNvSpPr>
            <a:spLocks noGrp="1"/>
          </p:cNvSpPr>
          <p:nvPr>
            <p:ph idx="1"/>
          </p:nvPr>
        </p:nvSpPr>
        <p:spPr>
          <a:xfrm>
            <a:off x="934054" y="2767212"/>
            <a:ext cx="10323891" cy="1040545"/>
          </a:xfrm>
        </p:spPr>
        <p:txBody>
          <a:bodyPr>
            <a:noAutofit/>
          </a:bodyPr>
          <a:lstStyle/>
          <a:p>
            <a:pPr lvl="0">
              <a:lnSpc>
                <a:spcPct val="100000"/>
              </a:lnSpc>
              <a:spcBef>
                <a:spcPts val="600"/>
              </a:spcBef>
            </a:pPr>
            <a:r>
              <a:rPr lang="en-US" dirty="0"/>
              <a:t>Connect and Collaborate: Break-Out Room Discussions</a:t>
            </a:r>
          </a:p>
        </p:txBody>
      </p:sp>
    </p:spTree>
    <p:extLst>
      <p:ext uri="{BB962C8B-B14F-4D97-AF65-F5344CB8AC3E}">
        <p14:creationId xmlns:p14="http://schemas.microsoft.com/office/powerpoint/2010/main" val="3278016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6DCC-0F68-A6DA-B693-5E87ADBDD763}"/>
              </a:ext>
            </a:extLst>
          </p:cNvPr>
          <p:cNvSpPr>
            <a:spLocks noGrp="1"/>
          </p:cNvSpPr>
          <p:nvPr>
            <p:ph type="title"/>
          </p:nvPr>
        </p:nvSpPr>
        <p:spPr>
          <a:xfrm>
            <a:off x="838200" y="521138"/>
            <a:ext cx="10515600" cy="1325563"/>
          </a:xfrm>
        </p:spPr>
        <p:txBody>
          <a:bodyPr/>
          <a:lstStyle/>
          <a:p>
            <a:r>
              <a:rPr lang="en-US" dirty="0"/>
              <a:t>Employment Training Administration Regions</a:t>
            </a:r>
          </a:p>
        </p:txBody>
      </p:sp>
      <p:sp>
        <p:nvSpPr>
          <p:cNvPr id="7" name="Content Placeholder 6">
            <a:extLst>
              <a:ext uri="{FF2B5EF4-FFF2-40B4-BE49-F238E27FC236}">
                <a16:creationId xmlns:a16="http://schemas.microsoft.com/office/drawing/2014/main" id="{8F246442-9544-5CEB-84C5-5EDF43E3E1C0}"/>
              </a:ext>
            </a:extLst>
          </p:cNvPr>
          <p:cNvSpPr>
            <a:spLocks noGrp="1"/>
          </p:cNvSpPr>
          <p:nvPr>
            <p:ph sz="half" idx="1"/>
          </p:nvPr>
        </p:nvSpPr>
        <p:spPr>
          <a:xfrm>
            <a:off x="534729" y="1846700"/>
            <a:ext cx="1886978" cy="3875739"/>
          </a:xfrm>
          <a:ln>
            <a:solidFill>
              <a:srgbClr val="002060"/>
            </a:solidFill>
          </a:ln>
        </p:spPr>
        <p:txBody>
          <a:bodyPr>
            <a:normAutofit fontScale="55000" lnSpcReduction="20000"/>
          </a:bodyPr>
          <a:lstStyle/>
          <a:p>
            <a:pPr marL="0" indent="0" algn="ctr">
              <a:lnSpc>
                <a:spcPct val="110000"/>
              </a:lnSpc>
              <a:buNone/>
            </a:pPr>
            <a:r>
              <a:rPr lang="en-US" sz="3600" b="1" u="sng">
                <a:solidFill>
                  <a:srgbClr val="1E72C7"/>
                </a:solidFill>
                <a:latin typeface="Montserrat" panose="00000500000000000000" pitchFamily="2" charset="0"/>
              </a:rPr>
              <a:t>Region 1</a:t>
            </a:r>
            <a:endParaRPr lang="en-US" sz="3600" b="1" i="0">
              <a:solidFill>
                <a:srgbClr val="1E72C7"/>
              </a:solidFill>
              <a:effectLst/>
              <a:latin typeface="Montserrat" panose="00000500000000000000" pitchFamily="2" charset="0"/>
            </a:endParaRPr>
          </a:p>
          <a:p>
            <a:pPr algn="l" fontAlgn="t">
              <a:buFont typeface="Arial" panose="020B0604020202020204" pitchFamily="34" charset="0"/>
              <a:buChar char="•"/>
            </a:pPr>
            <a:r>
              <a:rPr lang="en-US" b="0" i="0">
                <a:solidFill>
                  <a:srgbClr val="212121"/>
                </a:solidFill>
                <a:effectLst/>
                <a:latin typeface="Montserrat" panose="00000500000000000000" pitchFamily="2" charset="0"/>
              </a:rPr>
              <a:t>Connecticut</a:t>
            </a:r>
          </a:p>
          <a:p>
            <a:pPr algn="l" fontAlgn="t">
              <a:buFont typeface="Arial" panose="020B0604020202020204" pitchFamily="34" charset="0"/>
              <a:buChar char="•"/>
            </a:pPr>
            <a:r>
              <a:rPr lang="en-US" b="0" i="0">
                <a:solidFill>
                  <a:srgbClr val="212121"/>
                </a:solidFill>
                <a:effectLst/>
                <a:latin typeface="Montserrat" panose="00000500000000000000" pitchFamily="2" charset="0"/>
              </a:rPr>
              <a:t>Maine</a:t>
            </a:r>
          </a:p>
          <a:p>
            <a:pPr algn="l" fontAlgn="t">
              <a:buFont typeface="Arial" panose="020B0604020202020204" pitchFamily="34" charset="0"/>
              <a:buChar char="•"/>
            </a:pPr>
            <a:r>
              <a:rPr lang="en-US" b="0" i="0">
                <a:solidFill>
                  <a:srgbClr val="212121"/>
                </a:solidFill>
                <a:effectLst/>
                <a:latin typeface="Montserrat" panose="00000500000000000000" pitchFamily="2" charset="0"/>
              </a:rPr>
              <a:t>Massachusetts</a:t>
            </a:r>
          </a:p>
          <a:p>
            <a:pPr algn="l" fontAlgn="t">
              <a:buFont typeface="Arial" panose="020B0604020202020204" pitchFamily="34" charset="0"/>
              <a:buChar char="•"/>
            </a:pPr>
            <a:r>
              <a:rPr lang="en-US" b="0" i="0">
                <a:solidFill>
                  <a:srgbClr val="212121"/>
                </a:solidFill>
                <a:effectLst/>
                <a:latin typeface="Montserrat" panose="00000500000000000000" pitchFamily="2" charset="0"/>
              </a:rPr>
              <a:t>New Hampshire</a:t>
            </a:r>
          </a:p>
          <a:p>
            <a:pPr algn="l" fontAlgn="t">
              <a:buFont typeface="Arial" panose="020B0604020202020204" pitchFamily="34" charset="0"/>
              <a:buChar char="•"/>
            </a:pPr>
            <a:r>
              <a:rPr lang="en-US" b="0" i="0">
                <a:solidFill>
                  <a:srgbClr val="212121"/>
                </a:solidFill>
                <a:effectLst/>
                <a:latin typeface="Montserrat" panose="00000500000000000000" pitchFamily="2" charset="0"/>
              </a:rPr>
              <a:t>New Jersey</a:t>
            </a:r>
          </a:p>
          <a:p>
            <a:pPr algn="l" fontAlgn="t">
              <a:buFont typeface="Arial" panose="020B0604020202020204" pitchFamily="34" charset="0"/>
              <a:buChar char="•"/>
            </a:pPr>
            <a:r>
              <a:rPr lang="en-US" b="0" i="0">
                <a:solidFill>
                  <a:srgbClr val="212121"/>
                </a:solidFill>
                <a:effectLst/>
                <a:latin typeface="Montserrat" panose="00000500000000000000" pitchFamily="2" charset="0"/>
              </a:rPr>
              <a:t>New York</a:t>
            </a:r>
          </a:p>
          <a:p>
            <a:pPr algn="l" fontAlgn="t">
              <a:buFont typeface="Arial" panose="020B0604020202020204" pitchFamily="34" charset="0"/>
              <a:buChar char="•"/>
            </a:pPr>
            <a:r>
              <a:rPr lang="en-US" b="0" i="0">
                <a:solidFill>
                  <a:srgbClr val="212121"/>
                </a:solidFill>
                <a:effectLst/>
                <a:latin typeface="Montserrat" panose="00000500000000000000" pitchFamily="2" charset="0"/>
              </a:rPr>
              <a:t>Puerto Rico</a:t>
            </a:r>
          </a:p>
          <a:p>
            <a:pPr algn="l" fontAlgn="t">
              <a:buFont typeface="Arial" panose="020B0604020202020204" pitchFamily="34" charset="0"/>
              <a:buChar char="•"/>
            </a:pPr>
            <a:r>
              <a:rPr lang="en-US" b="0" i="0">
                <a:solidFill>
                  <a:srgbClr val="212121"/>
                </a:solidFill>
                <a:effectLst/>
                <a:latin typeface="Montserrat" panose="00000500000000000000" pitchFamily="2" charset="0"/>
              </a:rPr>
              <a:t>Rhode Island</a:t>
            </a:r>
          </a:p>
          <a:p>
            <a:pPr algn="l" fontAlgn="t">
              <a:buFont typeface="Arial" panose="020B0604020202020204" pitchFamily="34" charset="0"/>
              <a:buChar char="•"/>
            </a:pPr>
            <a:r>
              <a:rPr lang="en-US" b="0" i="0">
                <a:solidFill>
                  <a:srgbClr val="212121"/>
                </a:solidFill>
                <a:effectLst/>
                <a:latin typeface="Montserrat" panose="00000500000000000000" pitchFamily="2" charset="0"/>
              </a:rPr>
              <a:t>Vermont</a:t>
            </a:r>
          </a:p>
          <a:p>
            <a:pPr algn="l" fontAlgn="t">
              <a:buFont typeface="Arial" panose="020B0604020202020204" pitchFamily="34" charset="0"/>
              <a:buChar char="•"/>
            </a:pPr>
            <a:r>
              <a:rPr lang="en-US" b="0" i="0">
                <a:solidFill>
                  <a:srgbClr val="212121"/>
                </a:solidFill>
                <a:effectLst/>
                <a:latin typeface="Montserrat" panose="00000500000000000000" pitchFamily="2" charset="0"/>
              </a:rPr>
              <a:t>Virgin Islands</a:t>
            </a:r>
          </a:p>
        </p:txBody>
      </p:sp>
      <p:sp>
        <p:nvSpPr>
          <p:cNvPr id="8" name="Content Placeholder 7">
            <a:extLst>
              <a:ext uri="{FF2B5EF4-FFF2-40B4-BE49-F238E27FC236}">
                <a16:creationId xmlns:a16="http://schemas.microsoft.com/office/drawing/2014/main" id="{AEB33949-8DF8-A4D4-5255-E58B7B09C6A0}"/>
              </a:ext>
            </a:extLst>
          </p:cNvPr>
          <p:cNvSpPr>
            <a:spLocks noGrp="1"/>
          </p:cNvSpPr>
          <p:nvPr>
            <p:ph sz="half" idx="2"/>
          </p:nvPr>
        </p:nvSpPr>
        <p:spPr>
          <a:xfrm>
            <a:off x="6094676" y="1846700"/>
            <a:ext cx="1751774" cy="3875741"/>
          </a:xfrm>
          <a:ln>
            <a:solidFill>
              <a:srgbClr val="00015E"/>
            </a:solidFill>
          </a:ln>
        </p:spPr>
        <p:txBody>
          <a:bodyPr>
            <a:normAutofit fontScale="85000" lnSpcReduction="10000"/>
          </a:bodyPr>
          <a:lstStyle/>
          <a:p>
            <a:pPr marL="0" indent="0" algn="ctr">
              <a:lnSpc>
                <a:spcPct val="110000"/>
              </a:lnSpc>
              <a:buNone/>
            </a:pPr>
            <a:r>
              <a:rPr lang="en-US" sz="2400" b="1" u="sng">
                <a:solidFill>
                  <a:srgbClr val="0071BC"/>
                </a:solidFill>
                <a:latin typeface="Montserrat" panose="00000500000000000000" pitchFamily="2" charset="0"/>
              </a:rPr>
              <a:t>Region 4</a:t>
            </a:r>
            <a:endParaRPr lang="en-US" sz="2400" b="1" i="0">
              <a:solidFill>
                <a:srgbClr val="212121"/>
              </a:solidFill>
              <a:effectLst/>
              <a:latin typeface="Montserrat" panose="00000500000000000000" pitchFamily="2" charset="0"/>
            </a:endParaRP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Arkansas</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Colorado</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Louisiana</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Montana</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New Mexico</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North Dakota</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Oklahoma</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South Dakota</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Texas</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Utah</a:t>
            </a:r>
          </a:p>
          <a:p>
            <a:pPr algn="l" fontAlgn="t">
              <a:buFont typeface="Arial" panose="020B0604020202020204" pitchFamily="34" charset="0"/>
              <a:buChar char="•"/>
            </a:pPr>
            <a:r>
              <a:rPr lang="en-US" sz="1800" b="0" i="0">
                <a:solidFill>
                  <a:srgbClr val="212121"/>
                </a:solidFill>
                <a:effectLst/>
                <a:latin typeface="Montserrat" panose="00000500000000000000" pitchFamily="2" charset="0"/>
              </a:rPr>
              <a:t>Wyoming</a:t>
            </a:r>
          </a:p>
          <a:p>
            <a:pPr marL="0" indent="0">
              <a:buNone/>
            </a:pPr>
            <a:endParaRPr lang="en-US"/>
          </a:p>
        </p:txBody>
      </p:sp>
      <p:sp>
        <p:nvSpPr>
          <p:cNvPr id="9" name="Content Placeholder 8">
            <a:extLst>
              <a:ext uri="{FF2B5EF4-FFF2-40B4-BE49-F238E27FC236}">
                <a16:creationId xmlns:a16="http://schemas.microsoft.com/office/drawing/2014/main" id="{EBF97FFD-1DBC-6F9C-EC34-23F1895B2B93}"/>
              </a:ext>
            </a:extLst>
          </p:cNvPr>
          <p:cNvSpPr>
            <a:spLocks noGrp="1"/>
          </p:cNvSpPr>
          <p:nvPr>
            <p:ph sz="half" idx="13"/>
          </p:nvPr>
        </p:nvSpPr>
        <p:spPr>
          <a:xfrm>
            <a:off x="2526272" y="1846701"/>
            <a:ext cx="1677848" cy="3875740"/>
          </a:xfrm>
          <a:ln>
            <a:solidFill>
              <a:srgbClr val="00015E"/>
            </a:solidFill>
          </a:ln>
        </p:spPr>
        <p:txBody>
          <a:bodyPr>
            <a:normAutofit/>
          </a:bodyPr>
          <a:lstStyle/>
          <a:p>
            <a:pPr marL="0" indent="0" algn="ctr">
              <a:buNone/>
            </a:pPr>
            <a:r>
              <a:rPr lang="en-US" sz="2000" b="1" i="0" u="sng">
                <a:solidFill>
                  <a:srgbClr val="0071BC"/>
                </a:solidFill>
                <a:effectLst/>
                <a:latin typeface="Montserrat" panose="00000500000000000000" pitchFamily="2" charset="0"/>
                <a:hlinkClick r:id="rId3"/>
              </a:rPr>
              <a:t>Region 2 </a:t>
            </a:r>
            <a:endParaRPr lang="en-US" sz="2000" b="1" i="0">
              <a:solidFill>
                <a:srgbClr val="212121"/>
              </a:solidFill>
              <a:effectLst/>
              <a:latin typeface="Montserrat" panose="00000500000000000000" pitchFamily="2" charset="0"/>
            </a:endParaRP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Delaware</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Maryland</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Pennsylvania</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Virginia</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Washington, D.C.</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West Virginia</a:t>
            </a:r>
          </a:p>
          <a:p>
            <a:pPr marL="0" indent="0">
              <a:buNone/>
            </a:pPr>
            <a:endParaRPr lang="en-US"/>
          </a:p>
        </p:txBody>
      </p:sp>
      <p:sp>
        <p:nvSpPr>
          <p:cNvPr id="10" name="Content Placeholder 9">
            <a:extLst>
              <a:ext uri="{FF2B5EF4-FFF2-40B4-BE49-F238E27FC236}">
                <a16:creationId xmlns:a16="http://schemas.microsoft.com/office/drawing/2014/main" id="{AC69620A-4064-2DBA-7429-DB68C6EBACA2}"/>
              </a:ext>
            </a:extLst>
          </p:cNvPr>
          <p:cNvSpPr>
            <a:spLocks noGrp="1"/>
          </p:cNvSpPr>
          <p:nvPr>
            <p:ph sz="half" idx="14"/>
          </p:nvPr>
        </p:nvSpPr>
        <p:spPr>
          <a:xfrm>
            <a:off x="4300028" y="1846701"/>
            <a:ext cx="1687515" cy="3875740"/>
          </a:xfrm>
          <a:ln>
            <a:solidFill>
              <a:srgbClr val="00015E"/>
            </a:solidFill>
          </a:ln>
        </p:spPr>
        <p:txBody>
          <a:bodyPr>
            <a:normAutofit/>
          </a:bodyPr>
          <a:lstStyle/>
          <a:p>
            <a:pPr marL="0" indent="0" algn="ctr">
              <a:buNone/>
            </a:pPr>
            <a:r>
              <a:rPr lang="en-US" sz="2000" b="1" u="sng">
                <a:solidFill>
                  <a:srgbClr val="0071BC"/>
                </a:solidFill>
                <a:latin typeface="Montserrat" panose="00000500000000000000" pitchFamily="2" charset="0"/>
              </a:rPr>
              <a:t>Region 3</a:t>
            </a:r>
            <a:endParaRPr lang="en-US" sz="2000" b="1" i="0">
              <a:solidFill>
                <a:srgbClr val="212121"/>
              </a:solidFill>
              <a:effectLst/>
              <a:latin typeface="Montserrat" panose="00000500000000000000" pitchFamily="2" charset="0"/>
            </a:endParaRPr>
          </a:p>
          <a:p>
            <a:pPr algn="l" fontAlgn="t">
              <a:buFont typeface="Arial" panose="020B0604020202020204" pitchFamily="34" charset="0"/>
              <a:buChar char="•"/>
            </a:pPr>
            <a:r>
              <a:rPr lang="en-US" sz="1600" b="0" i="0">
                <a:solidFill>
                  <a:srgbClr val="212121"/>
                </a:solidFill>
                <a:effectLst/>
                <a:latin typeface="Montserrat" panose="00000500000000000000" pitchFamily="2" charset="0"/>
              </a:rPr>
              <a:t>Alabama</a:t>
            </a:r>
          </a:p>
          <a:p>
            <a:pPr algn="l" fontAlgn="t">
              <a:buFont typeface="Arial" panose="020B0604020202020204" pitchFamily="34" charset="0"/>
              <a:buChar char="•"/>
            </a:pPr>
            <a:r>
              <a:rPr lang="en-US" sz="1600" b="0" i="0">
                <a:solidFill>
                  <a:srgbClr val="212121"/>
                </a:solidFill>
                <a:effectLst/>
                <a:latin typeface="Montserrat" panose="00000500000000000000" pitchFamily="2" charset="0"/>
              </a:rPr>
              <a:t>Florida</a:t>
            </a:r>
          </a:p>
          <a:p>
            <a:pPr algn="l" fontAlgn="t">
              <a:buFont typeface="Arial" panose="020B0604020202020204" pitchFamily="34" charset="0"/>
              <a:buChar char="•"/>
            </a:pPr>
            <a:r>
              <a:rPr lang="en-US" sz="1600" b="0" i="0">
                <a:solidFill>
                  <a:srgbClr val="212121"/>
                </a:solidFill>
                <a:effectLst/>
                <a:latin typeface="Montserrat" panose="00000500000000000000" pitchFamily="2" charset="0"/>
              </a:rPr>
              <a:t>Georgia</a:t>
            </a:r>
          </a:p>
          <a:p>
            <a:pPr algn="l" fontAlgn="t">
              <a:buFont typeface="Arial" panose="020B0604020202020204" pitchFamily="34" charset="0"/>
              <a:buChar char="•"/>
            </a:pPr>
            <a:r>
              <a:rPr lang="en-US" sz="1600" b="0" i="0">
                <a:solidFill>
                  <a:srgbClr val="212121"/>
                </a:solidFill>
                <a:effectLst/>
                <a:latin typeface="Montserrat" panose="00000500000000000000" pitchFamily="2" charset="0"/>
              </a:rPr>
              <a:t>Kentucky</a:t>
            </a:r>
          </a:p>
          <a:p>
            <a:pPr algn="l" fontAlgn="t">
              <a:buFont typeface="Arial" panose="020B0604020202020204" pitchFamily="34" charset="0"/>
              <a:buChar char="•"/>
            </a:pPr>
            <a:r>
              <a:rPr lang="en-US" sz="1600" b="0" i="0">
                <a:solidFill>
                  <a:srgbClr val="212121"/>
                </a:solidFill>
                <a:effectLst/>
                <a:latin typeface="Montserrat" panose="00000500000000000000" pitchFamily="2" charset="0"/>
              </a:rPr>
              <a:t>Mississippi</a:t>
            </a:r>
          </a:p>
          <a:p>
            <a:pPr algn="l" fontAlgn="t">
              <a:buFont typeface="Arial" panose="020B0604020202020204" pitchFamily="34" charset="0"/>
              <a:buChar char="•"/>
            </a:pPr>
            <a:r>
              <a:rPr lang="en-US" sz="1600" b="0" i="0">
                <a:solidFill>
                  <a:srgbClr val="212121"/>
                </a:solidFill>
                <a:effectLst/>
                <a:latin typeface="Montserrat" panose="00000500000000000000" pitchFamily="2" charset="0"/>
              </a:rPr>
              <a:t>North Carolina</a:t>
            </a:r>
          </a:p>
          <a:p>
            <a:pPr algn="l" fontAlgn="t">
              <a:buFont typeface="Arial" panose="020B0604020202020204" pitchFamily="34" charset="0"/>
              <a:buChar char="•"/>
            </a:pPr>
            <a:r>
              <a:rPr lang="en-US" sz="1600" b="0" i="0">
                <a:solidFill>
                  <a:srgbClr val="212121"/>
                </a:solidFill>
                <a:effectLst/>
                <a:latin typeface="Montserrat" panose="00000500000000000000" pitchFamily="2" charset="0"/>
              </a:rPr>
              <a:t>South Carolina</a:t>
            </a:r>
          </a:p>
          <a:p>
            <a:pPr algn="l" fontAlgn="t">
              <a:buFont typeface="Arial" panose="020B0604020202020204" pitchFamily="34" charset="0"/>
              <a:buChar char="•"/>
            </a:pPr>
            <a:r>
              <a:rPr lang="en-US" sz="1600" b="0" i="0">
                <a:solidFill>
                  <a:srgbClr val="212121"/>
                </a:solidFill>
                <a:effectLst/>
                <a:latin typeface="Montserrat" panose="00000500000000000000" pitchFamily="2" charset="0"/>
              </a:rPr>
              <a:t>Tennessee</a:t>
            </a:r>
          </a:p>
          <a:p>
            <a:pPr marL="0" indent="0">
              <a:buNone/>
            </a:pPr>
            <a:endParaRPr lang="en-US"/>
          </a:p>
        </p:txBody>
      </p:sp>
      <p:sp>
        <p:nvSpPr>
          <p:cNvPr id="11" name="Content Placeholder 10">
            <a:extLst>
              <a:ext uri="{FF2B5EF4-FFF2-40B4-BE49-F238E27FC236}">
                <a16:creationId xmlns:a16="http://schemas.microsoft.com/office/drawing/2014/main" id="{4E33A1A9-37AB-B84B-DFB3-FE795EC68CE0}"/>
              </a:ext>
            </a:extLst>
          </p:cNvPr>
          <p:cNvSpPr>
            <a:spLocks noGrp="1"/>
          </p:cNvSpPr>
          <p:nvPr>
            <p:ph sz="half" idx="15"/>
          </p:nvPr>
        </p:nvSpPr>
        <p:spPr>
          <a:xfrm>
            <a:off x="7977317" y="1846702"/>
            <a:ext cx="1607747" cy="3875740"/>
          </a:xfrm>
          <a:ln>
            <a:solidFill>
              <a:srgbClr val="00015E"/>
            </a:solidFill>
          </a:ln>
        </p:spPr>
        <p:txBody>
          <a:bodyPr>
            <a:normAutofit/>
          </a:bodyPr>
          <a:lstStyle/>
          <a:p>
            <a:pPr marL="0" indent="0" algn="ctr">
              <a:buNone/>
            </a:pPr>
            <a:r>
              <a:rPr lang="en-US" sz="2000" b="1" u="sng">
                <a:solidFill>
                  <a:srgbClr val="0071BC"/>
                </a:solidFill>
                <a:latin typeface="Montserrat" panose="00000500000000000000" pitchFamily="2" charset="0"/>
              </a:rPr>
              <a:t>Region 5 </a:t>
            </a:r>
            <a:endParaRPr lang="en-US" sz="2000" b="1" i="0">
              <a:solidFill>
                <a:srgbClr val="212121"/>
              </a:solidFill>
              <a:effectLst/>
              <a:latin typeface="Montserrat" panose="00000500000000000000" pitchFamily="2" charset="0"/>
            </a:endParaRP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Illinois</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Indiana</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Iowa</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Kansas</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Michigan</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Minnesota</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Missouri</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Nebraska</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Ohio</a:t>
            </a:r>
          </a:p>
          <a:p>
            <a:pPr algn="l" fontAlgn="t">
              <a:buFont typeface="Arial" panose="020B0604020202020204" pitchFamily="34" charset="0"/>
              <a:buChar char="•"/>
            </a:pPr>
            <a:r>
              <a:rPr lang="en-US" sz="1500" b="0" i="0">
                <a:solidFill>
                  <a:srgbClr val="212121"/>
                </a:solidFill>
                <a:effectLst/>
                <a:latin typeface="Montserrat" panose="00000500000000000000" pitchFamily="2" charset="0"/>
              </a:rPr>
              <a:t>Wisconsin</a:t>
            </a:r>
          </a:p>
        </p:txBody>
      </p:sp>
      <p:sp>
        <p:nvSpPr>
          <p:cNvPr id="12" name="Content Placeholder 11">
            <a:extLst>
              <a:ext uri="{FF2B5EF4-FFF2-40B4-BE49-F238E27FC236}">
                <a16:creationId xmlns:a16="http://schemas.microsoft.com/office/drawing/2014/main" id="{29FC1FE5-9EF9-B7DC-43FB-19A390992CDB}"/>
              </a:ext>
            </a:extLst>
          </p:cNvPr>
          <p:cNvSpPr>
            <a:spLocks noGrp="1"/>
          </p:cNvSpPr>
          <p:nvPr>
            <p:ph sz="half" idx="16"/>
          </p:nvPr>
        </p:nvSpPr>
        <p:spPr>
          <a:xfrm>
            <a:off x="9737006" y="1846700"/>
            <a:ext cx="1831844" cy="4490162"/>
          </a:xfrm>
          <a:ln>
            <a:solidFill>
              <a:srgbClr val="00015E"/>
            </a:solidFill>
          </a:ln>
        </p:spPr>
        <p:txBody>
          <a:bodyPr>
            <a:normAutofit fontScale="25000" lnSpcReduction="20000"/>
          </a:bodyPr>
          <a:lstStyle/>
          <a:p>
            <a:pPr marL="0" indent="0" algn="ctr">
              <a:lnSpc>
                <a:spcPct val="110000"/>
              </a:lnSpc>
              <a:buNone/>
            </a:pPr>
            <a:r>
              <a:rPr lang="en-US" sz="8000" b="1" u="sng">
                <a:solidFill>
                  <a:srgbClr val="0071BC"/>
                </a:solidFill>
                <a:latin typeface="Montserrat" panose="00000500000000000000" pitchFamily="2" charset="0"/>
              </a:rPr>
              <a:t>Region 6</a:t>
            </a:r>
          </a:p>
          <a:p>
            <a:pPr algn="l"/>
            <a:r>
              <a:rPr lang="en-US" sz="6000" b="0" i="0">
                <a:solidFill>
                  <a:srgbClr val="212121"/>
                </a:solidFill>
                <a:effectLst/>
                <a:latin typeface="Montserrat" panose="00000500000000000000" pitchFamily="2" charset="0"/>
              </a:rPr>
              <a:t>Alaska</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American Samoa</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Arizona</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California</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Commonwealth Northern Mariana Islands</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Guam</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Hawaii</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Idaho</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Nevada</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Oregon</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Palau</a:t>
            </a:r>
          </a:p>
          <a:p>
            <a:pPr algn="l" fontAlgn="t">
              <a:buFont typeface="Arial" panose="020B0604020202020204" pitchFamily="34" charset="0"/>
              <a:buChar char="•"/>
            </a:pPr>
            <a:r>
              <a:rPr lang="en-US" sz="6000" b="0" i="0">
                <a:solidFill>
                  <a:srgbClr val="212121"/>
                </a:solidFill>
                <a:effectLst/>
                <a:latin typeface="Montserrat" panose="00000500000000000000" pitchFamily="2" charset="0"/>
              </a:rPr>
              <a:t>Washington</a:t>
            </a:r>
          </a:p>
          <a:p>
            <a:pPr marL="0" indent="0">
              <a:buNone/>
            </a:pPr>
            <a:endParaRPr lang="en-US"/>
          </a:p>
        </p:txBody>
      </p:sp>
      <p:sp>
        <p:nvSpPr>
          <p:cNvPr id="14" name="Isosceles Triangle 13">
            <a:extLst>
              <a:ext uri="{FF2B5EF4-FFF2-40B4-BE49-F238E27FC236}">
                <a16:creationId xmlns:a16="http://schemas.microsoft.com/office/drawing/2014/main" id="{90CF7274-EC41-0E72-6424-2D2C8251F163}"/>
              </a:ext>
            </a:extLst>
          </p:cNvPr>
          <p:cNvSpPr/>
          <p:nvPr/>
        </p:nvSpPr>
        <p:spPr>
          <a:xfrm rot="9954909">
            <a:off x="10684950" y="6260552"/>
            <a:ext cx="1183341" cy="398033"/>
          </a:xfrm>
          <a:prstGeom prst="triangle">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37ABECCD-B282-F3C8-8944-85B3FD6098F7}"/>
              </a:ext>
            </a:extLst>
          </p:cNvPr>
          <p:cNvSpPr txBox="1">
            <a:spLocks/>
          </p:cNvSpPr>
          <p:nvPr/>
        </p:nvSpPr>
        <p:spPr>
          <a:xfrm>
            <a:off x="8763000"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34316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45C2-6EDE-56A5-C8E5-A8EF86B197D7}"/>
              </a:ext>
            </a:extLst>
          </p:cNvPr>
          <p:cNvSpPr>
            <a:spLocks noGrp="1"/>
          </p:cNvSpPr>
          <p:nvPr>
            <p:ph type="title"/>
          </p:nvPr>
        </p:nvSpPr>
        <p:spPr/>
        <p:txBody>
          <a:bodyPr/>
          <a:lstStyle/>
          <a:p>
            <a:r>
              <a:rPr lang="en-US" dirty="0"/>
              <a:t>Region Report-Outs</a:t>
            </a:r>
          </a:p>
        </p:txBody>
      </p:sp>
      <p:sp>
        <p:nvSpPr>
          <p:cNvPr id="8" name="Slide Number Placeholder 5">
            <a:extLst>
              <a:ext uri="{FF2B5EF4-FFF2-40B4-BE49-F238E27FC236}">
                <a16:creationId xmlns:a16="http://schemas.microsoft.com/office/drawing/2014/main" id="{2EB1A51F-ADB7-1775-74C9-2503052EDA4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13" name="Content Placeholder 8">
            <a:extLst>
              <a:ext uri="{FF2B5EF4-FFF2-40B4-BE49-F238E27FC236}">
                <a16:creationId xmlns:a16="http://schemas.microsoft.com/office/drawing/2014/main" id="{3AD9064A-AA34-0F7B-CC1B-20505D929526}"/>
              </a:ext>
            </a:extLst>
          </p:cNvPr>
          <p:cNvSpPr>
            <a:spLocks noGrp="1"/>
          </p:cNvSpPr>
          <p:nvPr>
            <p:ph idx="1"/>
          </p:nvPr>
        </p:nvSpPr>
        <p:spPr>
          <a:xfrm>
            <a:off x="838200" y="1825625"/>
            <a:ext cx="7118268" cy="4351338"/>
          </a:xfrm>
        </p:spPr>
        <p:txBody>
          <a:bodyPr vert="horz" lIns="91440" tIns="45720" rIns="91440" bIns="45720" rtlCol="0" anchor="t">
            <a:normAutofit/>
          </a:bodyPr>
          <a:lstStyle/>
          <a:p>
            <a:pPr marL="0" indent="0">
              <a:buNone/>
            </a:pPr>
            <a:r>
              <a:rPr lang="en-US">
                <a:solidFill>
                  <a:schemeClr val="tx1"/>
                </a:solidFill>
              </a:rPr>
              <a:t>In the chat, please share</a:t>
            </a:r>
          </a:p>
          <a:p>
            <a:pPr marL="0" indent="0">
              <a:buNone/>
            </a:pPr>
            <a:endParaRPr lang="en-US" sz="2600">
              <a:solidFill>
                <a:schemeClr val="tx1"/>
              </a:solidFill>
            </a:endParaRPr>
          </a:p>
          <a:p>
            <a:r>
              <a:rPr lang="en-US" sz="2600">
                <a:solidFill>
                  <a:schemeClr val="tx1"/>
                </a:solidFill>
              </a:rPr>
              <a:t>Something your region can do right away</a:t>
            </a:r>
          </a:p>
          <a:p>
            <a:r>
              <a:rPr lang="en-US" sz="2600">
                <a:solidFill>
                  <a:schemeClr val="tx1"/>
                </a:solidFill>
              </a:rPr>
              <a:t>Something your region would like to do that would require additional support, guidance or input</a:t>
            </a:r>
          </a:p>
          <a:p>
            <a:r>
              <a:rPr lang="en-US" sz="2600">
                <a:solidFill>
                  <a:schemeClr val="tx1"/>
                </a:solidFill>
              </a:rPr>
              <a:t>One question that your region has</a:t>
            </a:r>
          </a:p>
          <a:p>
            <a:pPr marL="0" indent="0">
              <a:buNone/>
            </a:pPr>
            <a:endParaRPr lang="en-US"/>
          </a:p>
          <a:p>
            <a:pPr marL="0" indent="0">
              <a:buNone/>
            </a:pPr>
            <a:endParaRPr lang="en-US"/>
          </a:p>
        </p:txBody>
      </p:sp>
      <p:pic>
        <p:nvPicPr>
          <p:cNvPr id="15" name="Graphic 14" descr="Chat bubble with solid fill">
            <a:extLst>
              <a:ext uri="{FF2B5EF4-FFF2-40B4-BE49-F238E27FC236}">
                <a16:creationId xmlns:a16="http://schemas.microsoft.com/office/drawing/2014/main" id="{690E803E-88C9-7AD0-4E06-5DFDF6AA92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4242" y="2551515"/>
            <a:ext cx="2899558" cy="2899558"/>
          </a:xfrm>
          <a:prstGeom prst="rect">
            <a:avLst/>
          </a:prstGeom>
        </p:spPr>
      </p:pic>
    </p:spTree>
    <p:extLst>
      <p:ext uri="{BB962C8B-B14F-4D97-AF65-F5344CB8AC3E}">
        <p14:creationId xmlns:p14="http://schemas.microsoft.com/office/powerpoint/2010/main" val="3788569425"/>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a:solidFill>
                  <a:schemeClr val="tx1"/>
                </a:solidFill>
                <a:latin typeface="Montserrat Medium"/>
                <a:ea typeface="+mn-lt"/>
                <a:cs typeface="Segoe UI"/>
              </a:rPr>
              <a:t>Led by Safal Partners</a:t>
            </a:r>
            <a:r>
              <a:rPr lang="en-US" sz="2400">
                <a:solidFill>
                  <a:schemeClr val="tx1"/>
                </a:solidFill>
              </a:rPr>
              <a:t>; </a:t>
            </a:r>
            <a:r>
              <a:rPr lang="en-US" sz="3600">
                <a:solidFill>
                  <a:schemeClr val="tx1"/>
                </a:solidFill>
                <a:latin typeface="Montserrat Medium"/>
                <a:ea typeface="+mn-lt"/>
                <a:cs typeface="Segoe UI"/>
              </a:rPr>
              <a:t>5 national partners</a:t>
            </a:r>
            <a:endParaRPr lang="en-US">
              <a:solidFill>
                <a:schemeClr val="tx1"/>
              </a:solidFill>
              <a:ea typeface="+mn-lt"/>
              <a:cs typeface="Segoe UI"/>
            </a:endParaRPr>
          </a:p>
          <a:p>
            <a:pPr>
              <a:lnSpc>
                <a:spcPct val="110000"/>
              </a:lnSpc>
            </a:pPr>
            <a:r>
              <a:rPr lang="en-US" sz="4000">
                <a:solidFill>
                  <a:schemeClr val="tx1"/>
                </a:solidFill>
                <a:latin typeface="Montserrat Medium"/>
                <a:ea typeface="+mn-lt"/>
                <a:cs typeface="Segoe UI"/>
              </a:rPr>
              <a:t>We provide </a:t>
            </a:r>
            <a:r>
              <a:rPr lang="en-US" sz="4000" u="sng">
                <a:solidFill>
                  <a:schemeClr val="tx1"/>
                </a:solidFill>
                <a:latin typeface="Montserrat Medium"/>
                <a:ea typeface="+mn-lt"/>
                <a:cs typeface="Segoe UI"/>
              </a:rPr>
              <a:t>no-cost</a:t>
            </a:r>
            <a:r>
              <a:rPr lang="en-US" sz="4000">
                <a:solidFill>
                  <a:schemeClr val="tx1"/>
                </a:solidFill>
                <a:latin typeface="Montserrat Medium"/>
                <a:ea typeface="+mn-lt"/>
                <a:cs typeface="Segoe UI"/>
              </a:rPr>
              <a:t> TA including:</a:t>
            </a:r>
          </a:p>
          <a:p>
            <a:pPr lvl="1">
              <a:lnSpc>
                <a:spcPct val="110000"/>
              </a:lnSpc>
            </a:pPr>
            <a:r>
              <a:rPr lang="en-US" sz="3600">
                <a:solidFill>
                  <a:schemeClr val="tx1"/>
                </a:solidFill>
                <a:latin typeface="Montserrat Medium"/>
                <a:ea typeface="+mn-lt"/>
                <a:cs typeface="Segoe UI"/>
              </a:rPr>
              <a:t>Monthly webinars</a:t>
            </a:r>
          </a:p>
          <a:p>
            <a:pPr lvl="1">
              <a:lnSpc>
                <a:spcPct val="110000"/>
              </a:lnSpc>
            </a:pPr>
            <a:r>
              <a:rPr lang="en-US" sz="3600">
                <a:solidFill>
                  <a:schemeClr val="tx1"/>
                </a:solidFill>
                <a:latin typeface="Montserrat Medium"/>
                <a:ea typeface="+mn-lt"/>
                <a:cs typeface="Segoe UI"/>
              </a:rPr>
              <a:t>Quarterly virtual office hours</a:t>
            </a:r>
          </a:p>
          <a:p>
            <a:pPr lvl="1">
              <a:lnSpc>
                <a:spcPct val="110000"/>
              </a:lnSpc>
            </a:pPr>
            <a:r>
              <a:rPr lang="en-US" sz="3600">
                <a:solidFill>
                  <a:schemeClr val="tx1"/>
                </a:solidFill>
                <a:latin typeface="Montserrat Medium"/>
                <a:ea typeface="+mn-lt"/>
                <a:cs typeface="Segoe UI"/>
              </a:rPr>
              <a:t>Individual TA/coaching sessions</a:t>
            </a:r>
            <a:endParaRPr lang="en-US">
              <a:solidFill>
                <a:schemeClr val="tx1"/>
              </a:solidFill>
              <a:ea typeface="+mn-lt"/>
              <a:cs typeface="Segoe UI"/>
            </a:endParaRPr>
          </a:p>
          <a:p>
            <a:pPr lvl="1">
              <a:lnSpc>
                <a:spcPct val="110000"/>
              </a:lnSpc>
            </a:pPr>
            <a:r>
              <a:rPr lang="en-US" sz="3600">
                <a:solidFill>
                  <a:schemeClr val="tx1"/>
                </a:solidFill>
                <a:latin typeface="Montserrat Medium"/>
                <a:ea typeface="+mn-lt"/>
                <a:cs typeface="Segoe UI"/>
              </a:rPr>
              <a:t>Online resources (desk aids, guides, frameworks, etc.)</a:t>
            </a:r>
            <a:br>
              <a:rPr lang="en-US" sz="3600">
                <a:latin typeface="Montserrat Medium" panose="00000600000000000000" pitchFamily="2" charset="0"/>
                <a:ea typeface="+mn-lt"/>
                <a:cs typeface="Segoe UI" panose="020B0502040204020203" pitchFamily="34" charset="0"/>
              </a:rPr>
            </a:br>
            <a:endParaRPr lang="en-US"/>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Center Partner logos: National Association of Workforce Development Professionals, Coalition on Adult Basic Education, National Disability Institute, Wireless Infrastructure Association, FASTPORT">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3676460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45C2-6EDE-56A5-C8E5-A8EF86B197D7}"/>
              </a:ext>
            </a:extLst>
          </p:cNvPr>
          <p:cNvSpPr>
            <a:spLocks noGrp="1"/>
          </p:cNvSpPr>
          <p:nvPr>
            <p:ph type="title"/>
          </p:nvPr>
        </p:nvSpPr>
        <p:spPr/>
        <p:txBody>
          <a:bodyPr/>
          <a:lstStyle/>
          <a:p>
            <a:r>
              <a:rPr lang="en-US" dirty="0"/>
              <a:t>Become A Center Partner</a:t>
            </a:r>
          </a:p>
        </p:txBody>
      </p:sp>
      <p:sp>
        <p:nvSpPr>
          <p:cNvPr id="3" name="Content Placeholder 2">
            <a:extLst>
              <a:ext uri="{FF2B5EF4-FFF2-40B4-BE49-F238E27FC236}">
                <a16:creationId xmlns:a16="http://schemas.microsoft.com/office/drawing/2014/main" id="{497BBF51-BEF5-3D97-D9A3-98323433AD0B}"/>
              </a:ext>
            </a:extLst>
          </p:cNvPr>
          <p:cNvSpPr>
            <a:spLocks noGrp="1"/>
          </p:cNvSpPr>
          <p:nvPr>
            <p:ph sz="half" idx="1"/>
          </p:nvPr>
        </p:nvSpPr>
        <p:spPr>
          <a:xfrm>
            <a:off x="1068545" y="2439642"/>
            <a:ext cx="6379278" cy="3123303"/>
          </a:xfrm>
        </p:spPr>
        <p:txBody>
          <a:body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Receive</a:t>
            </a:r>
            <a:r>
              <a:rPr lang="en-US" sz="2800">
                <a:solidFill>
                  <a:schemeClr val="tx1"/>
                </a:solidFill>
                <a:latin typeface="Montserrat" panose="00000500000000000000" pitchFamily="2" charset="0"/>
              </a:rPr>
              <a:t> no-cost expert TA,  </a:t>
            </a:r>
            <a:br>
              <a:rPr lang="en-US" sz="2800">
                <a:solidFill>
                  <a:schemeClr val="tx1"/>
                </a:solidFill>
                <a:latin typeface="Montserrat" panose="00000500000000000000" pitchFamily="2" charset="0"/>
              </a:rPr>
            </a:br>
            <a:r>
              <a:rPr lang="en-US" sz="2800">
                <a:solidFill>
                  <a:schemeClr val="tx1"/>
                </a:solidFill>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Network </a:t>
            </a:r>
            <a:r>
              <a:rPr lang="en-US" sz="2800">
                <a:solidFill>
                  <a:schemeClr val="tx1"/>
                </a:solidFill>
                <a:latin typeface="Montserrat" panose="00000500000000000000" pitchFamily="2" charset="0"/>
              </a:rPr>
              <a:t>with potential </a:t>
            </a:r>
            <a:br>
              <a:rPr lang="en-US" sz="2800">
                <a:solidFill>
                  <a:schemeClr val="tx1"/>
                </a:solidFill>
                <a:latin typeface="Montserrat" panose="00000500000000000000" pitchFamily="2" charset="0"/>
              </a:rPr>
            </a:br>
            <a:r>
              <a:rPr lang="en-US" sz="2800">
                <a:solidFill>
                  <a:schemeClr val="tx1"/>
                </a:solidFill>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Be </a:t>
            </a:r>
            <a:r>
              <a:rPr lang="en-US" sz="2800">
                <a:solidFill>
                  <a:schemeClr val="tx1"/>
                </a:solidFill>
                <a:latin typeface="Montserrat" panose="00000500000000000000" pitchFamily="2" charset="0"/>
              </a:rPr>
              <a:t>nationally recognized for </a:t>
            </a:r>
            <a:br>
              <a:rPr lang="en-US" sz="2800">
                <a:solidFill>
                  <a:schemeClr val="tx1"/>
                </a:solidFill>
                <a:latin typeface="Montserrat" panose="00000500000000000000" pitchFamily="2" charset="0"/>
              </a:rPr>
            </a:br>
            <a:r>
              <a:rPr lang="en-US" sz="2800">
                <a:solidFill>
                  <a:schemeClr val="tx1"/>
                </a:solidFill>
                <a:latin typeface="Montserrat" panose="00000500000000000000" pitchFamily="2" charset="0"/>
              </a:rPr>
              <a:t>your work</a:t>
            </a:r>
            <a:endParaRPr lang="en-US" sz="2800">
              <a:solidFill>
                <a:schemeClr val="tx1"/>
              </a:solidFill>
              <a:latin typeface="Montserrat" panose="00000500000000000000" pitchFamily="2" charset="0"/>
              <a:ea typeface="Raleway"/>
              <a:cs typeface="Raleway"/>
              <a:sym typeface="Raleway"/>
            </a:endParaRPr>
          </a:p>
          <a:p>
            <a:endParaRPr lang="en-US"/>
          </a:p>
        </p:txBody>
      </p:sp>
      <p:sp>
        <p:nvSpPr>
          <p:cNvPr id="5" name="Rectangle 4">
            <a:extLst>
              <a:ext uri="{FF2B5EF4-FFF2-40B4-BE49-F238E27FC236}">
                <a16:creationId xmlns:a16="http://schemas.microsoft.com/office/drawing/2014/main" id="{603CBE8E-A3C8-95FB-332D-2F2A38C357A9}"/>
              </a:ext>
              <a:ext uri="{C183D7F6-B498-43B3-948B-1728B52AA6E4}">
                <adec:decorative xmlns:adec="http://schemas.microsoft.com/office/drawing/2017/decorative" val="1"/>
              </a:ext>
            </a:extLst>
          </p:cNvPr>
          <p:cNvSpPr/>
          <p:nvPr/>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7D00D74-78CC-820B-1124-30A803347FCE}"/>
              </a:ext>
            </a:extLst>
          </p:cNvPr>
          <p:cNvSpPr>
            <a:spLocks noGrp="1"/>
          </p:cNvSpPr>
          <p:nvPr>
            <p:ph sz="half" idx="2"/>
          </p:nvPr>
        </p:nvSpPr>
        <p:spPr>
          <a:xfrm>
            <a:off x="7765392" y="2116765"/>
            <a:ext cx="2867883" cy="898661"/>
          </a:xfrm>
        </p:spPr>
        <p:txBody>
          <a:bodyPr/>
          <a:lstStyle/>
          <a:p>
            <a:pPr marL="0" indent="0" algn="ctr">
              <a:buNone/>
            </a:pPr>
            <a:r>
              <a:rPr lang="en-US">
                <a:solidFill>
                  <a:schemeClr val="bg1"/>
                </a:solidFill>
              </a:rPr>
              <a:t>Scan for Partner Form</a:t>
            </a:r>
          </a:p>
          <a:p>
            <a:pPr marL="0" indent="0">
              <a:buNone/>
            </a:pPr>
            <a:endParaRPr lang="en-US"/>
          </a:p>
        </p:txBody>
      </p:sp>
      <p:pic>
        <p:nvPicPr>
          <p:cNvPr id="7" name="Picture 3" descr="QR code to become a center partner">
            <a:extLst>
              <a:ext uri="{FF2B5EF4-FFF2-40B4-BE49-F238E27FC236}">
                <a16:creationId xmlns:a16="http://schemas.microsoft.com/office/drawing/2014/main" id="{0D831C6D-660A-058A-CE26-74885ACB77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8" name="Slide Number Placeholder 5">
            <a:extLst>
              <a:ext uri="{FF2B5EF4-FFF2-40B4-BE49-F238E27FC236}">
                <a16:creationId xmlns:a16="http://schemas.microsoft.com/office/drawing/2014/main" id="{2EB1A51F-ADB7-1775-74C9-2503052EDA4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8431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a:t>
            </a:r>
            <a:r>
              <a:rPr lang="en-US" err="1"/>
              <a:t>dolcoe.safalapps.com</a:t>
            </a:r>
            <a:endParaRPr lang="en-US"/>
          </a:p>
          <a:p>
            <a:endParaRPr lang="en-US"/>
          </a:p>
        </p:txBody>
      </p:sp>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4" name="Slide Number Placeholder 5">
            <a:extLst>
              <a:ext uri="{FF2B5EF4-FFF2-40B4-BE49-F238E27FC236}">
                <a16:creationId xmlns:a16="http://schemas.microsoft.com/office/drawing/2014/main" id="{F80347DF-576D-FA76-F7E6-42EEE5148BE4}"/>
              </a:ext>
            </a:extLst>
          </p:cNvPr>
          <p:cNvSpPr txBox="1">
            <a:spLocks/>
          </p:cNvSpPr>
          <p:nvPr/>
        </p:nvSpPr>
        <p:spPr>
          <a:xfrm>
            <a:off x="8763000"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5FBAFB-94DC-60A0-7241-D126EFA3C584}"/>
              </a:ext>
            </a:extLst>
          </p:cNvPr>
          <p:cNvSpPr/>
          <p:nvPr/>
        </p:nvSpPr>
        <p:spPr>
          <a:xfrm>
            <a:off x="3945466" y="4020856"/>
            <a:ext cx="4301067" cy="2195512"/>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7FE8BF9-798D-82F1-7794-372DB981B674}"/>
              </a:ext>
            </a:extLst>
          </p:cNvPr>
          <p:cNvSpPr/>
          <p:nvPr/>
        </p:nvSpPr>
        <p:spPr>
          <a:xfrm>
            <a:off x="6588205" y="1690688"/>
            <a:ext cx="4301067" cy="2195512"/>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FB0907-676D-032A-E1CD-A5C5AAB70F36}"/>
              </a:ext>
            </a:extLst>
          </p:cNvPr>
          <p:cNvSpPr/>
          <p:nvPr/>
        </p:nvSpPr>
        <p:spPr>
          <a:xfrm>
            <a:off x="6747933" y="1837778"/>
            <a:ext cx="4004734" cy="1862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09F09F-AAC5-48B0-C5D3-A4D2F7ECD81A}"/>
              </a:ext>
            </a:extLst>
          </p:cNvPr>
          <p:cNvSpPr/>
          <p:nvPr/>
        </p:nvSpPr>
        <p:spPr>
          <a:xfrm>
            <a:off x="1077882" y="1690688"/>
            <a:ext cx="4301067" cy="2195512"/>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7DDA5A-0498-9130-36A7-F1E5222FC529}"/>
              </a:ext>
            </a:extLst>
          </p:cNvPr>
          <p:cNvSpPr>
            <a:spLocks noGrp="1"/>
          </p:cNvSpPr>
          <p:nvPr>
            <p:ph type="title"/>
          </p:nvPr>
        </p:nvSpPr>
        <p:spPr/>
        <p:txBody>
          <a:bodyPr/>
          <a:lstStyle/>
          <a:p>
            <a:r>
              <a:rPr lang="en-US" dirty="0"/>
              <a:t>Training Acknowledgements</a:t>
            </a:r>
          </a:p>
        </p:txBody>
      </p:sp>
      <p:pic>
        <p:nvPicPr>
          <p:cNvPr id="6" name="Content Placeholder 5" descr="A blue and white logo&#10;&#10;Description automatically generated">
            <a:extLst>
              <a:ext uri="{FF2B5EF4-FFF2-40B4-BE49-F238E27FC236}">
                <a16:creationId xmlns:a16="http://schemas.microsoft.com/office/drawing/2014/main" id="{579AB75B-8628-DD5F-041D-CA9BBB820670}"/>
              </a:ext>
            </a:extLst>
          </p:cNvPr>
          <p:cNvPicPr>
            <a:picLocks noGrp="1" noChangeAspect="1"/>
          </p:cNvPicPr>
          <p:nvPr>
            <p:ph sz="half" idx="1"/>
          </p:nvPr>
        </p:nvPicPr>
        <p:blipFill rotWithShape="1">
          <a:blip r:embed="rId3"/>
          <a:srcRect l="9658" t="12330" r="7603" b="14349"/>
          <a:stretch/>
        </p:blipFill>
        <p:spPr>
          <a:xfrm>
            <a:off x="1190305" y="1825344"/>
            <a:ext cx="4042095" cy="1874589"/>
          </a:xfrm>
        </p:spPr>
      </p:pic>
      <p:pic>
        <p:nvPicPr>
          <p:cNvPr id="7" name="Picture 2" descr="A close up of a logo&#10;&#10;Description automatically generated">
            <a:extLst>
              <a:ext uri="{FF2B5EF4-FFF2-40B4-BE49-F238E27FC236}">
                <a16:creationId xmlns:a16="http://schemas.microsoft.com/office/drawing/2014/main" id="{3ACCE350-5D8E-C0EF-DCEB-11AD9D558C8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826579" y="2463139"/>
            <a:ext cx="3824318" cy="6506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B70402C-21BE-CEBE-9E23-C2632FBF7B55}"/>
              </a:ext>
            </a:extLst>
          </p:cNvPr>
          <p:cNvSpPr/>
          <p:nvPr/>
        </p:nvSpPr>
        <p:spPr>
          <a:xfrm>
            <a:off x="4080934" y="4187534"/>
            <a:ext cx="4030129" cy="1862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text and colorful swirls&#10;&#10;Description automatically generated with medium confidence">
            <a:extLst>
              <a:ext uri="{FF2B5EF4-FFF2-40B4-BE49-F238E27FC236}">
                <a16:creationId xmlns:a16="http://schemas.microsoft.com/office/drawing/2014/main" id="{36D8675E-901B-5CBD-E39A-D48CD852176E}"/>
              </a:ext>
            </a:extLst>
          </p:cNvPr>
          <p:cNvPicPr>
            <a:picLocks noChangeAspect="1"/>
          </p:cNvPicPr>
          <p:nvPr/>
        </p:nvPicPr>
        <p:blipFill>
          <a:blip r:embed="rId5"/>
          <a:stretch>
            <a:fillRect/>
          </a:stretch>
        </p:blipFill>
        <p:spPr>
          <a:xfrm>
            <a:off x="4080935" y="4325294"/>
            <a:ext cx="4030129" cy="1638757"/>
          </a:xfrm>
          <a:prstGeom prst="rect">
            <a:avLst/>
          </a:prstGeom>
          <a:ln>
            <a:noFill/>
          </a:ln>
        </p:spPr>
      </p:pic>
      <p:sp>
        <p:nvSpPr>
          <p:cNvPr id="3" name="Slide Number Placeholder 5">
            <a:extLst>
              <a:ext uri="{FF2B5EF4-FFF2-40B4-BE49-F238E27FC236}">
                <a16:creationId xmlns:a16="http://schemas.microsoft.com/office/drawing/2014/main" id="{7D77FD7B-871C-BCD4-D84C-83C595F123DA}"/>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04526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682443" y="1796201"/>
            <a:ext cx="7036169" cy="4552211"/>
          </a:xfrm>
        </p:spPr>
        <p:txBody>
          <a:bodyPr>
            <a:noAutofit/>
          </a:bodyPr>
          <a:lstStyle/>
          <a:p>
            <a:pPr lvl="0">
              <a:lnSpc>
                <a:spcPct val="100000"/>
              </a:lnSpc>
              <a:spcBef>
                <a:spcPts val="600"/>
              </a:spcBef>
            </a:pPr>
            <a:r>
              <a:rPr lang="en-US" sz="2400">
                <a:solidFill>
                  <a:schemeClr val="tx1"/>
                </a:solidFill>
              </a:rPr>
              <a:t>Welcome and Introduction</a:t>
            </a:r>
          </a:p>
          <a:p>
            <a:pPr lvl="0">
              <a:lnSpc>
                <a:spcPct val="100000"/>
              </a:lnSpc>
              <a:spcBef>
                <a:spcPts val="600"/>
              </a:spcBef>
            </a:pPr>
            <a:r>
              <a:rPr lang="en-US" sz="2400">
                <a:solidFill>
                  <a:schemeClr val="tx1"/>
                </a:solidFill>
              </a:rPr>
              <a:t>Review of ATR and BSR Roles and Responsibilities</a:t>
            </a:r>
          </a:p>
          <a:p>
            <a:pPr lvl="0">
              <a:lnSpc>
                <a:spcPct val="100000"/>
              </a:lnSpc>
              <a:spcBef>
                <a:spcPts val="600"/>
              </a:spcBef>
            </a:pPr>
            <a:r>
              <a:rPr lang="en-US" sz="2400">
                <a:solidFill>
                  <a:schemeClr val="tx1"/>
                </a:solidFill>
              </a:rPr>
              <a:t>Keys to Effective Collaboration</a:t>
            </a:r>
          </a:p>
          <a:p>
            <a:pPr lvl="0">
              <a:lnSpc>
                <a:spcPct val="100000"/>
              </a:lnSpc>
              <a:spcBef>
                <a:spcPts val="600"/>
              </a:spcBef>
            </a:pPr>
            <a:r>
              <a:rPr lang="en-US" sz="2400" b="0" i="0">
                <a:solidFill>
                  <a:schemeClr val="tx1"/>
                </a:solidFill>
              </a:rPr>
              <a:t>Promising Practices from Maryland</a:t>
            </a:r>
            <a:endParaRPr lang="en-US" sz="2400">
              <a:solidFill>
                <a:schemeClr val="tx1"/>
              </a:solidFill>
            </a:endParaRPr>
          </a:p>
          <a:p>
            <a:pPr lvl="0">
              <a:lnSpc>
                <a:spcPct val="100000"/>
              </a:lnSpc>
              <a:spcBef>
                <a:spcPts val="600"/>
              </a:spcBef>
            </a:pPr>
            <a:r>
              <a:rPr lang="en-US" sz="2400">
                <a:solidFill>
                  <a:schemeClr val="tx1"/>
                </a:solidFill>
              </a:rPr>
              <a:t>Connect and Collaborate: Break-Out Rooms Discussion</a:t>
            </a:r>
          </a:p>
          <a:p>
            <a:pPr lvl="0">
              <a:lnSpc>
                <a:spcPct val="100000"/>
              </a:lnSpc>
              <a:spcBef>
                <a:spcPts val="600"/>
              </a:spcBef>
            </a:pPr>
            <a:r>
              <a:rPr lang="en-US" sz="2400">
                <a:solidFill>
                  <a:schemeClr val="tx1"/>
                </a:solidFill>
              </a:rPr>
              <a:t>Q&amp;A</a:t>
            </a:r>
          </a:p>
        </p:txBody>
      </p:sp>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Agenda</a:t>
            </a:r>
          </a:p>
        </p:txBody>
      </p:sp>
      <p:pic>
        <p:nvPicPr>
          <p:cNvPr id="7" name="Picture Placeholder 6" descr="Center of Excellence Logo">
            <a:extLst>
              <a:ext uri="{FF2B5EF4-FFF2-40B4-BE49-F238E27FC236}">
                <a16:creationId xmlns:a16="http://schemas.microsoft.com/office/drawing/2014/main" id="{2913F166-BA2E-7B19-7C29-7550AE6FC03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tretch/>
        </p:blipFill>
        <p:spPr>
          <a:xfrm>
            <a:off x="7536145" y="1825625"/>
            <a:ext cx="4164086" cy="4164086"/>
          </a:xfrm>
          <a:prstGeom prst="rect">
            <a:avLst/>
          </a:prstGeom>
        </p:spPr>
      </p:pic>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FCF7851A-4497-9D75-D822-B96AD611BBB5}"/>
              </a:ext>
            </a:extLst>
          </p:cNvPr>
          <p:cNvPicPr>
            <a:picLocks noChangeAspect="1"/>
          </p:cNvPicPr>
          <p:nvPr/>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8EFE5FA0-7BA3-EA38-09DC-3F2B1AEF03AA}"/>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732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682443" y="1796201"/>
            <a:ext cx="7022224" cy="4552211"/>
          </a:xfrm>
        </p:spPr>
        <p:txBody>
          <a:bodyPr>
            <a:noAutofit/>
          </a:bodyPr>
          <a:lstStyle/>
          <a:p>
            <a:pPr marL="0" lvl="0" indent="0">
              <a:lnSpc>
                <a:spcPct val="100000"/>
              </a:lnSpc>
              <a:spcBef>
                <a:spcPts val="600"/>
              </a:spcBef>
              <a:buNone/>
            </a:pPr>
            <a:r>
              <a:rPr lang="en-US" sz="2400">
                <a:solidFill>
                  <a:schemeClr val="tx1"/>
                </a:solidFill>
              </a:rPr>
              <a:t>What is your role in the workforce system?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rPr>
              <a:t>Business Services Representative (BSR)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Medium"/>
                <a:ea typeface="+mn-ea"/>
                <a:cs typeface="+mn-cs"/>
              </a:rPr>
              <a:t>Apprenticeship Training Representative (ATR)</a:t>
            </a:r>
            <a:endParaRPr kumimoji="0" lang="en-US" sz="24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rPr>
              <a:t>Workforce partner staff with some BSR responsibility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Medium"/>
                <a:ea typeface="+mn-ea"/>
                <a:cs typeface="+mn-cs"/>
              </a:rPr>
              <a:t>Apprenticeship Navigator (AN)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rPr>
              <a:t>Workforce Manager/Administrator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solidFill>
                  <a:prstClr val="black"/>
                </a:solidFill>
              </a:rPr>
              <a:t>Local Workforce Board Director or Staff</a:t>
            </a:r>
            <a:endParaRPr kumimoji="0" lang="en-US" sz="24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rPr>
              <a:t>Other</a:t>
            </a:r>
          </a:p>
          <a:p>
            <a:pPr lvl="0">
              <a:lnSpc>
                <a:spcPct val="100000"/>
              </a:lnSpc>
              <a:spcBef>
                <a:spcPts val="600"/>
              </a:spcBef>
            </a:pPr>
            <a:endParaRPr lang="en-US" sz="2400">
              <a:solidFill>
                <a:schemeClr val="tx1"/>
              </a:solidFill>
            </a:endParaRPr>
          </a:p>
        </p:txBody>
      </p:sp>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Poll #1</a:t>
            </a:r>
          </a:p>
        </p:txBody>
      </p:sp>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FCF7851A-4497-9D75-D822-B96AD611BBB5}"/>
              </a:ext>
            </a:extLst>
          </p:cNvPr>
          <p:cNvPicPr>
            <a:picLocks noChangeAspect="1"/>
          </p:cNvPicPr>
          <p:nvPr/>
        </p:nvPicPr>
        <p:blipFill>
          <a:blip r:embed="rId3"/>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8EFE5FA0-7BA3-EA38-09DC-3F2B1AEF03AA}"/>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Woman in business attire">
            <a:extLst>
              <a:ext uri="{FF2B5EF4-FFF2-40B4-BE49-F238E27FC236}">
                <a16:creationId xmlns:a16="http://schemas.microsoft.com/office/drawing/2014/main" id="{8B5103E7-3C52-50C8-2692-736FCD708438}"/>
              </a:ext>
            </a:extLst>
          </p:cNvPr>
          <p:cNvPicPr>
            <a:picLocks noChangeAspect="1"/>
          </p:cNvPicPr>
          <p:nvPr/>
        </p:nvPicPr>
        <p:blipFill rotWithShape="1">
          <a:blip r:embed="rId4"/>
          <a:srcRect r="44318"/>
          <a:stretch/>
        </p:blipFill>
        <p:spPr>
          <a:xfrm>
            <a:off x="7909353" y="820268"/>
            <a:ext cx="4284633" cy="5132476"/>
          </a:xfrm>
          <a:prstGeom prst="rect">
            <a:avLst/>
          </a:prstGeom>
          <a:ln>
            <a:noFill/>
          </a:ln>
          <a:effectLst>
            <a:softEdge rad="112500"/>
          </a:effectLst>
        </p:spPr>
      </p:pic>
    </p:spTree>
    <p:extLst>
      <p:ext uri="{BB962C8B-B14F-4D97-AF65-F5344CB8AC3E}">
        <p14:creationId xmlns:p14="http://schemas.microsoft.com/office/powerpoint/2010/main" val="251905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682443" y="1796201"/>
            <a:ext cx="8094412" cy="4552211"/>
          </a:xfrm>
        </p:spPr>
        <p:txBody>
          <a:bodyPr>
            <a:noAutofit/>
          </a:bodyPr>
          <a:lstStyle/>
          <a:p>
            <a:pPr marL="0" lvl="0" indent="0">
              <a:lnSpc>
                <a:spcPct val="100000"/>
              </a:lnSpc>
              <a:spcBef>
                <a:spcPts val="600"/>
              </a:spcBef>
              <a:buNone/>
            </a:pPr>
            <a:r>
              <a:rPr lang="en-US" sz="2400">
                <a:solidFill>
                  <a:schemeClr val="tx1"/>
                </a:solidFill>
              </a:rPr>
              <a:t>Did you attend one or more of the previous training sessions?   </a:t>
            </a:r>
          </a:p>
          <a:p>
            <a:pPr lvl="0">
              <a:lnSpc>
                <a:spcPct val="100000"/>
              </a:lnSpc>
              <a:spcBef>
                <a:spcPts val="600"/>
              </a:spcBef>
            </a:pPr>
            <a:r>
              <a:rPr lang="en-US" sz="2400">
                <a:solidFill>
                  <a:schemeClr val="tx1"/>
                </a:solidFill>
              </a:rPr>
              <a:t>Yes</a:t>
            </a:r>
          </a:p>
          <a:p>
            <a:pPr lvl="0">
              <a:lnSpc>
                <a:spcPct val="100000"/>
              </a:lnSpc>
              <a:spcBef>
                <a:spcPts val="600"/>
              </a:spcBef>
            </a:pPr>
            <a:r>
              <a:rPr lang="en-US" sz="2400">
                <a:solidFill>
                  <a:schemeClr val="tx1"/>
                </a:solidFill>
              </a:rPr>
              <a:t>No</a:t>
            </a:r>
          </a:p>
        </p:txBody>
      </p:sp>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Poll #2</a:t>
            </a:r>
          </a:p>
        </p:txBody>
      </p:sp>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FCF7851A-4497-9D75-D822-B96AD611BBB5}"/>
              </a:ext>
            </a:extLst>
          </p:cNvPr>
          <p:cNvPicPr>
            <a:picLocks noChangeAspect="1"/>
          </p:cNvPicPr>
          <p:nvPr/>
        </p:nvPicPr>
        <p:blipFill>
          <a:blip r:embed="rId3"/>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8EFE5FA0-7BA3-EA38-09DC-3F2B1AEF03AA}"/>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gold sign&#10;&#10;Description automatically generated">
            <a:extLst>
              <a:ext uri="{FF2B5EF4-FFF2-40B4-BE49-F238E27FC236}">
                <a16:creationId xmlns:a16="http://schemas.microsoft.com/office/drawing/2014/main" id="{70E70214-D816-DD54-E291-0B51B4AE59C7}"/>
              </a:ext>
            </a:extLst>
          </p:cNvPr>
          <p:cNvPicPr>
            <a:picLocks noChangeAspect="1"/>
          </p:cNvPicPr>
          <p:nvPr/>
        </p:nvPicPr>
        <p:blipFill>
          <a:blip r:embed="rId4"/>
          <a:stretch>
            <a:fillRect/>
          </a:stretch>
        </p:blipFill>
        <p:spPr>
          <a:xfrm>
            <a:off x="4729649" y="2375957"/>
            <a:ext cx="6688667" cy="3762375"/>
          </a:xfrm>
          <a:prstGeom prst="rect">
            <a:avLst/>
          </a:prstGeom>
          <a:ln>
            <a:noFill/>
          </a:ln>
          <a:effectLst>
            <a:softEdge rad="112500"/>
          </a:effectLst>
        </p:spPr>
      </p:pic>
    </p:spTree>
    <p:extLst>
      <p:ext uri="{BB962C8B-B14F-4D97-AF65-F5344CB8AC3E}">
        <p14:creationId xmlns:p14="http://schemas.microsoft.com/office/powerpoint/2010/main" val="995381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6B13081-530B-6175-F20E-DCC41DBC03FB}"/>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p:txBody>
          <a:bodyPr>
            <a:normAutofit/>
          </a:bodyPr>
          <a:lstStyle/>
          <a:p>
            <a:r>
              <a:rPr lang="en-US" dirty="0">
                <a:latin typeface="Montserrat"/>
              </a:rPr>
              <a:t>Guest Speakers</a:t>
            </a:r>
            <a:endParaRPr lang="en-US" dirty="0"/>
          </a:p>
        </p:txBody>
      </p:sp>
      <p:pic>
        <p:nvPicPr>
          <p:cNvPr id="7" name="Content Placeholder 6" descr="A person in a suit and tie&#10;&#10;Description automatically generated">
            <a:extLst>
              <a:ext uri="{FF2B5EF4-FFF2-40B4-BE49-F238E27FC236}">
                <a16:creationId xmlns:a16="http://schemas.microsoft.com/office/drawing/2014/main" id="{FC7C841A-1E3D-E7D2-7A32-D7FA51219AFE}"/>
              </a:ext>
            </a:extLst>
          </p:cNvPr>
          <p:cNvPicPr>
            <a:picLocks noGrp="1" noChangeAspect="1"/>
          </p:cNvPicPr>
          <p:nvPr>
            <p:ph type="pic" sz="quarter" idx="13"/>
          </p:nvPr>
        </p:nvPicPr>
        <p:blipFill>
          <a:blip r:embed="rId3"/>
          <a:srcRect t="623" b="623"/>
          <a:stretch/>
        </p:blipFill>
        <p:spPr>
          <a:xfrm>
            <a:off x="1727644" y="1848106"/>
            <a:ext cx="2640366" cy="2376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Text Placeholder 14">
            <a:extLst>
              <a:ext uri="{FF2B5EF4-FFF2-40B4-BE49-F238E27FC236}">
                <a16:creationId xmlns:a16="http://schemas.microsoft.com/office/drawing/2014/main" id="{803BAD25-F7EA-BAB1-6BBF-8924F5AF9337}"/>
              </a:ext>
            </a:extLst>
          </p:cNvPr>
          <p:cNvSpPr>
            <a:spLocks noGrp="1"/>
          </p:cNvSpPr>
          <p:nvPr>
            <p:ph type="body" sz="quarter" idx="22"/>
          </p:nvPr>
        </p:nvSpPr>
        <p:spPr>
          <a:xfrm>
            <a:off x="6396911" y="4455579"/>
            <a:ext cx="4332187" cy="2468095"/>
          </a:xfrm>
        </p:spPr>
        <p:txBody>
          <a:bodyPr>
            <a:normAutofit/>
          </a:bodyPr>
          <a:lstStyle/>
          <a:p>
            <a:pPr lvl="0">
              <a:lnSpc>
                <a:spcPct val="100000"/>
              </a:lnSpc>
              <a:spcBef>
                <a:spcPts val="0"/>
              </a:spcBef>
            </a:pPr>
            <a:r>
              <a:rPr lang="en-US" sz="2000" b="1" dirty="0">
                <a:solidFill>
                  <a:srgbClr val="00015E"/>
                </a:solidFill>
                <a:latin typeface="Montserrat"/>
              </a:rPr>
              <a:t>Dr. Robert </a:t>
            </a:r>
            <a:r>
              <a:rPr lang="en-US" sz="2000" b="1" dirty="0" err="1">
                <a:solidFill>
                  <a:srgbClr val="00015E"/>
                </a:solidFill>
                <a:latin typeface="Montserrat"/>
              </a:rPr>
              <a:t>Kight</a:t>
            </a:r>
            <a:r>
              <a:rPr lang="en-US" sz="2000" b="1" dirty="0">
                <a:solidFill>
                  <a:srgbClr val="00015E"/>
                </a:solidFill>
                <a:latin typeface="Montserrat"/>
              </a:rPr>
              <a:t>, Ed.D.</a:t>
            </a:r>
            <a:endParaRPr lang="en-US" sz="1400" dirty="0">
              <a:solidFill>
                <a:srgbClr val="00015E"/>
              </a:solidFill>
              <a:latin typeface="Bookman Old Style"/>
            </a:endParaRPr>
          </a:p>
          <a:p>
            <a:pPr lvl="0">
              <a:lnSpc>
                <a:spcPct val="110000"/>
              </a:lnSpc>
              <a:spcBef>
                <a:spcPts val="0"/>
              </a:spcBef>
            </a:pPr>
            <a:r>
              <a:rPr lang="en-US" sz="2000" dirty="0">
                <a:solidFill>
                  <a:srgbClr val="00015E"/>
                </a:solidFill>
                <a:latin typeface="Montserrat" panose="00000500000000000000" pitchFamily="2" charset="0"/>
              </a:rPr>
              <a:t>Director of the Adult Services and Workforce System</a:t>
            </a:r>
          </a:p>
          <a:p>
            <a:pPr lvl="0">
              <a:lnSpc>
                <a:spcPct val="110000"/>
              </a:lnSpc>
              <a:spcBef>
                <a:spcPts val="0"/>
              </a:spcBef>
            </a:pPr>
            <a:r>
              <a:rPr lang="en-US" sz="2000" dirty="0">
                <a:solidFill>
                  <a:srgbClr val="00015E"/>
                </a:solidFill>
                <a:latin typeface="Montserrat" panose="00000500000000000000" pitchFamily="2" charset="0"/>
              </a:rPr>
              <a:t>Office of Workforce Investment</a:t>
            </a:r>
          </a:p>
          <a:p>
            <a:pPr lvl="0">
              <a:lnSpc>
                <a:spcPct val="110000"/>
              </a:lnSpc>
              <a:spcBef>
                <a:spcPts val="0"/>
              </a:spcBef>
            </a:pPr>
            <a:r>
              <a:rPr lang="en-US" sz="2000" dirty="0">
                <a:solidFill>
                  <a:srgbClr val="00015E"/>
                </a:solidFill>
                <a:latin typeface="Montserrat" panose="00000500000000000000" pitchFamily="2" charset="0"/>
              </a:rPr>
              <a:t>U.S. Department of Labor</a:t>
            </a:r>
            <a:endParaRPr lang="en-US" dirty="0"/>
          </a:p>
        </p:txBody>
      </p:sp>
      <p:sp>
        <p:nvSpPr>
          <p:cNvPr id="17" name="Text Placeholder 16">
            <a:extLst>
              <a:ext uri="{FF2B5EF4-FFF2-40B4-BE49-F238E27FC236}">
                <a16:creationId xmlns:a16="http://schemas.microsoft.com/office/drawing/2014/main" id="{F5075FF3-0785-AFF4-5095-EEA9DAC7C810}"/>
              </a:ext>
            </a:extLst>
          </p:cNvPr>
          <p:cNvSpPr>
            <a:spLocks noGrp="1"/>
          </p:cNvSpPr>
          <p:nvPr>
            <p:ph type="body" sz="quarter" idx="24"/>
          </p:nvPr>
        </p:nvSpPr>
        <p:spPr>
          <a:xfrm>
            <a:off x="1184417" y="4381604"/>
            <a:ext cx="3726821" cy="1793054"/>
          </a:xfrm>
        </p:spPr>
        <p:txBody>
          <a:bodyPr>
            <a:normAutofit/>
          </a:bodyPr>
          <a:lstStyle/>
          <a:p>
            <a:pPr>
              <a:lnSpc>
                <a:spcPct val="110000"/>
              </a:lnSpc>
              <a:spcBef>
                <a:spcPts val="0"/>
              </a:spcBef>
            </a:pPr>
            <a:r>
              <a:rPr lang="en-US" sz="2000" b="1" dirty="0">
                <a:solidFill>
                  <a:srgbClr val="00015E"/>
                </a:solidFill>
                <a:latin typeface="Montserrat" panose="00000500000000000000" pitchFamily="2" charset="0"/>
              </a:rPr>
              <a:t>Michael </a:t>
            </a:r>
            <a:r>
              <a:rPr lang="en-US" sz="2000" b="1" dirty="0" err="1">
                <a:solidFill>
                  <a:srgbClr val="00015E"/>
                </a:solidFill>
                <a:latin typeface="Montserrat" panose="00000500000000000000" pitchFamily="2" charset="0"/>
              </a:rPr>
              <a:t>Qualter</a:t>
            </a:r>
            <a:endParaRPr lang="en-US" sz="2000" b="1" dirty="0">
              <a:solidFill>
                <a:srgbClr val="00015E"/>
              </a:solidFill>
              <a:latin typeface="Montserrat" panose="00000500000000000000" pitchFamily="2" charset="0"/>
            </a:endParaRPr>
          </a:p>
          <a:p>
            <a:pPr>
              <a:lnSpc>
                <a:spcPct val="110000"/>
              </a:lnSpc>
              <a:spcBef>
                <a:spcPts val="0"/>
              </a:spcBef>
            </a:pPr>
            <a:r>
              <a:rPr lang="en-US" sz="2000" dirty="0">
                <a:solidFill>
                  <a:srgbClr val="00015E"/>
                </a:solidFill>
                <a:latin typeface="Montserrat" panose="00000500000000000000" pitchFamily="2" charset="0"/>
              </a:rPr>
              <a:t>Deputy Administrator</a:t>
            </a:r>
          </a:p>
          <a:p>
            <a:pPr>
              <a:lnSpc>
                <a:spcPct val="110000"/>
              </a:lnSpc>
              <a:spcBef>
                <a:spcPts val="0"/>
              </a:spcBef>
            </a:pPr>
            <a:r>
              <a:rPr lang="en-US" sz="2000" dirty="0">
                <a:solidFill>
                  <a:srgbClr val="00015E"/>
                </a:solidFill>
                <a:latin typeface="Montserrat" panose="00000500000000000000" pitchFamily="2" charset="0"/>
              </a:rPr>
              <a:t>Office of Apprenticeship</a:t>
            </a:r>
          </a:p>
          <a:p>
            <a:pPr>
              <a:lnSpc>
                <a:spcPct val="110000"/>
              </a:lnSpc>
              <a:spcBef>
                <a:spcPts val="0"/>
              </a:spcBef>
            </a:pPr>
            <a:r>
              <a:rPr lang="en-US" sz="2000" dirty="0">
                <a:solidFill>
                  <a:srgbClr val="00015E"/>
                </a:solidFill>
                <a:latin typeface="Montserrat" panose="00000500000000000000" pitchFamily="2" charset="0"/>
              </a:rPr>
              <a:t>U.S. Department of Labor</a:t>
            </a:r>
          </a:p>
        </p:txBody>
      </p:sp>
      <p:pic>
        <p:nvPicPr>
          <p:cNvPr id="9" name="Picture 8">
            <a:extLst>
              <a:ext uri="{FF2B5EF4-FFF2-40B4-BE49-F238E27FC236}">
                <a16:creationId xmlns:a16="http://schemas.microsoft.com/office/drawing/2014/main" id="{2EF6FFD5-EE54-A849-3D1D-D8716E8F28AB}"/>
              </a:ext>
            </a:extLst>
          </p:cNvPr>
          <p:cNvPicPr>
            <a:picLocks noChangeAspect="1"/>
          </p:cNvPicPr>
          <p:nvPr/>
        </p:nvPicPr>
        <p:blipFill>
          <a:blip r:embed="rId4"/>
          <a:stretch>
            <a:fillRect/>
          </a:stretch>
        </p:blipFill>
        <p:spPr>
          <a:xfrm>
            <a:off x="7400925" y="1764663"/>
            <a:ext cx="2419350" cy="25045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17502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987D0-C1BB-4044-712A-81AFCEFE9367}"/>
              </a:ext>
            </a:extLst>
          </p:cNvPr>
          <p:cNvSpPr>
            <a:spLocks noGrp="1"/>
          </p:cNvSpPr>
          <p:nvPr>
            <p:ph idx="1"/>
          </p:nvPr>
        </p:nvSpPr>
        <p:spPr>
          <a:xfrm>
            <a:off x="1519621" y="2509558"/>
            <a:ext cx="8935895" cy="1040545"/>
          </a:xfrm>
        </p:spPr>
        <p:txBody>
          <a:bodyPr>
            <a:noAutofit/>
          </a:bodyPr>
          <a:lstStyle/>
          <a:p>
            <a:r>
              <a:rPr lang="en-US" dirty="0"/>
              <a:t>ATRs and BSRs </a:t>
            </a:r>
          </a:p>
          <a:p>
            <a:r>
              <a:rPr lang="en-US" dirty="0"/>
              <a:t>Roles and Responsibilities Recap</a:t>
            </a:r>
          </a:p>
        </p:txBody>
      </p:sp>
    </p:spTree>
    <p:extLst>
      <p:ext uri="{BB962C8B-B14F-4D97-AF65-F5344CB8AC3E}">
        <p14:creationId xmlns:p14="http://schemas.microsoft.com/office/powerpoint/2010/main" val="3019922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_Flow_SignoffStatus xmlns="2f00f82b-dce9-458f-ab1d-1c5fd145e219" xsi:nil="true"/>
    <ClassificationLevel xmlns="2f00f82b-dce9-458f-ab1d-1c5fd145e2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3452F-5C8F-425C-B03A-6F781C54F726}">
  <ds:schemaRefs>
    <ds:schemaRef ds:uri="http://purl.org/dc/elements/1.1/"/>
    <ds:schemaRef ds:uri="http://schemas.microsoft.com/office/2006/metadata/properties"/>
    <ds:schemaRef ds:uri="http://purl.org/dc/dcmitype/"/>
    <ds:schemaRef ds:uri="2f00f82b-dce9-458f-ab1d-1c5fd145e219"/>
    <ds:schemaRef ds:uri="http://schemas.microsoft.com/office/2006/documentManagement/types"/>
    <ds:schemaRef ds:uri="4cd59d27-ca2b-4708-b9c7-7fa281384922"/>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3.xml><?xml version="1.0" encoding="utf-8"?>
<ds:datastoreItem xmlns:ds="http://schemas.openxmlformats.org/officeDocument/2006/customXml" ds:itemID="{8B86B347-2C4D-48E1-AA8E-370A15A265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230</TotalTime>
  <Words>3690</Words>
  <Application>Microsoft Office PowerPoint</Application>
  <PresentationFormat>Widescreen</PresentationFormat>
  <Paragraphs>454</Paragraphs>
  <Slides>32</Slides>
  <Notes>29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32</vt:i4>
      </vt:variant>
    </vt:vector>
  </HeadingPairs>
  <TitlesOfParts>
    <vt:vector size="48" baseType="lpstr">
      <vt:lpstr>-apple-system</vt:lpstr>
      <vt:lpstr>Arial</vt:lpstr>
      <vt:lpstr>Bookman Old Style</vt:lpstr>
      <vt:lpstr>Calibri</vt:lpstr>
      <vt:lpstr>Montserrat</vt:lpstr>
      <vt:lpstr>Montserrat Medium</vt:lpstr>
      <vt:lpstr>Montserrat SemiBold</vt:lpstr>
      <vt:lpstr>Segoe UI</vt:lpstr>
      <vt:lpstr>Söhne</vt:lpstr>
      <vt:lpstr>Times New Roman</vt:lpstr>
      <vt:lpstr>Wingdings</vt:lpstr>
      <vt:lpstr>Office Theme</vt:lpstr>
      <vt:lpstr>1_Office Theme</vt:lpstr>
      <vt:lpstr>2_Office Theme</vt:lpstr>
      <vt:lpstr>4_Office Theme</vt:lpstr>
      <vt:lpstr>3_Office Theme</vt:lpstr>
      <vt:lpstr>ATRs and BSRs: Collaborating to Expand Registered Apprenticeship  Capstone Session </vt:lpstr>
      <vt:lpstr>Moderator</vt:lpstr>
      <vt:lpstr>Center of Excellence Overview</vt:lpstr>
      <vt:lpstr>Training Acknowledgements</vt:lpstr>
      <vt:lpstr>Agenda</vt:lpstr>
      <vt:lpstr>Poll #1</vt:lpstr>
      <vt:lpstr>Poll #2</vt:lpstr>
      <vt:lpstr>Guest Speakers</vt:lpstr>
      <vt:lpstr>PowerPoint Presentation</vt:lpstr>
      <vt:lpstr>Summary of ATR Responsibilities</vt:lpstr>
      <vt:lpstr>Summary of BSR Responsibilities</vt:lpstr>
      <vt:lpstr>Guest Speaker</vt:lpstr>
      <vt:lpstr>PowerPoint Presentation</vt:lpstr>
      <vt:lpstr>The ATR-BSR Roles Intersect</vt:lpstr>
      <vt:lpstr>Levels of Interaction – Three Cs</vt:lpstr>
      <vt:lpstr>Principles of Collaboration</vt:lpstr>
      <vt:lpstr>Vision for Future Partnership</vt:lpstr>
      <vt:lpstr>PowerPoint Presentation</vt:lpstr>
      <vt:lpstr>Today’s Presenters</vt:lpstr>
      <vt:lpstr>How Did We Start?</vt:lpstr>
      <vt:lpstr>Building a system</vt:lpstr>
      <vt:lpstr>Funding</vt:lpstr>
      <vt:lpstr>System Partners</vt:lpstr>
      <vt:lpstr>How We Work Together</vt:lpstr>
      <vt:lpstr>How We Work Together</vt:lpstr>
      <vt:lpstr>To Conclude</vt:lpstr>
      <vt:lpstr>PowerPoint Presentation</vt:lpstr>
      <vt:lpstr>Employment Training Administration Regions</vt:lpstr>
      <vt:lpstr>Region Report-Outs</vt:lpstr>
      <vt:lpstr>Questions and Answers</vt:lpstr>
      <vt:lpstr>Become A Center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ATR BSR Capstone</dc:title>
  <dc:subject>Registered Apprenticeship in the Workforce</dc:subject>
  <dc:creator>Jana Bauer</dc:creator>
  <cp:keywords>Registered Apprenticeship, Apprenticeship Training Representative, ATR, Business Services Representative, BSR</cp:keywords>
  <cp:lastModifiedBy>Colleen Beck</cp:lastModifiedBy>
  <cp:revision>2</cp:revision>
  <dcterms:created xsi:type="dcterms:W3CDTF">2022-12-02T14:40:35Z</dcterms:created>
  <dcterms:modified xsi:type="dcterms:W3CDTF">2024-06-26T18:15:19Z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y fmtid="{D5CDD505-2E9C-101B-9397-08002B2CF9AE}" pid="4" name="Order">
    <vt:r8>34418200</vt:r8>
  </property>
  <property fmtid="{D5CDD505-2E9C-101B-9397-08002B2CF9AE}" pid="5" name="_ExtendedDescription">
    <vt:lpwstr/>
  </property>
</Properties>
</file>