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xml" ContentType="application/vnd.openxmlformats-officedocument.presentationml.tags+xml"/>
  <Override PartName="/ppt/notesSlides/notesSlide26.xml" ContentType="application/vnd.openxmlformats-officedocument.presentationml.notesSlide+xml"/>
  <Override PartName="/ppt/tags/tag2.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4"/>
    <p:sldMasterId id="2147483679" r:id="rId5"/>
    <p:sldMasterId id="2147483702" r:id="rId6"/>
    <p:sldMasterId id="2147483716" r:id="rId7"/>
  </p:sldMasterIdLst>
  <p:notesMasterIdLst>
    <p:notesMasterId r:id="rId51"/>
  </p:notesMasterIdLst>
  <p:sldIdLst>
    <p:sldId id="256" r:id="rId8"/>
    <p:sldId id="264" r:id="rId9"/>
    <p:sldId id="1709" r:id="rId10"/>
    <p:sldId id="2147327088" r:id="rId11"/>
    <p:sldId id="1792" r:id="rId12"/>
    <p:sldId id="1738" r:id="rId13"/>
    <p:sldId id="2147327087" r:id="rId14"/>
    <p:sldId id="731" r:id="rId15"/>
    <p:sldId id="1770" r:id="rId16"/>
    <p:sldId id="1759" r:id="rId17"/>
    <p:sldId id="1784" r:id="rId18"/>
    <p:sldId id="2147327089" r:id="rId19"/>
    <p:sldId id="1807" r:id="rId20"/>
    <p:sldId id="1808" r:id="rId21"/>
    <p:sldId id="1787" r:id="rId22"/>
    <p:sldId id="1790" r:id="rId23"/>
    <p:sldId id="1791" r:id="rId24"/>
    <p:sldId id="1788" r:id="rId25"/>
    <p:sldId id="1789" r:id="rId26"/>
    <p:sldId id="1767" r:id="rId27"/>
    <p:sldId id="1741" r:id="rId28"/>
    <p:sldId id="1806" r:id="rId29"/>
    <p:sldId id="1797" r:id="rId30"/>
    <p:sldId id="1798" r:id="rId31"/>
    <p:sldId id="1805" r:id="rId32"/>
    <p:sldId id="1800" r:id="rId33"/>
    <p:sldId id="1801" r:id="rId34"/>
    <p:sldId id="1802" r:id="rId35"/>
    <p:sldId id="1803" r:id="rId36"/>
    <p:sldId id="1804" r:id="rId37"/>
    <p:sldId id="1746" r:id="rId38"/>
    <p:sldId id="2147327086" r:id="rId39"/>
    <p:sldId id="2147327085" r:id="rId40"/>
    <p:sldId id="2147327084" r:id="rId41"/>
    <p:sldId id="1072" r:id="rId42"/>
    <p:sldId id="2147327077" r:id="rId43"/>
    <p:sldId id="1074" r:id="rId44"/>
    <p:sldId id="2147327080" r:id="rId45"/>
    <p:sldId id="304" r:id="rId46"/>
    <p:sldId id="2147327074" r:id="rId47"/>
    <p:sldId id="270" r:id="rId48"/>
    <p:sldId id="2147327194" r:id="rId49"/>
    <p:sldId id="259"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4F6E05-03EF-EB0A-4256-B19ED372BE0E}" name="Joseph Hanna" initials="JH" userId="S::Joseph.Hanna@safalpartners.com::d91b82ed-48e2-4fae-b47c-be212bed4b88" providerId="AD"/>
  <p188:author id="{F4163442-F286-172A-646F-BF7FB8052BBF}" name="Alan Dodkowitz" initials="" userId="S::alan.dodkowitz@safalpartners.com::77e67509-39e7-4278-826a-eddbfd8246a9" providerId="AD"/>
  <p188:author id="{B559C752-2525-71CB-7807-7B9AB669AB9E}" name="Clare Vanderpool" initials="CV" userId="S::clare.vanderpool@safalpartners.com::e960daf4-3a69-4cc2-9c12-e5ed686c0160" providerId="AD"/>
  <p188:author id="{63BD3C5F-7073-89E2-6C55-7653798B8C91}" name="Joseph Hanna" initials="JH" userId="S::joseph.hanna@safalpartners.com::d91b82ed-48e2-4fae-b47c-be212bed4b88" providerId="AD"/>
  <p188:author id="{E0384261-A7B9-3D92-DC1F-F1AAC0DFB7E5}" name="Lisa Rice" initials="" userId="S::lisa.rice@safalpartners.com::da68d56e-ad6c-437e-8950-9d35568b768d" providerId="AD"/>
  <p188:author id="{6C9E338E-3575-D922-8638-DBB3198D8DE7}" name="Katie Adams" initials="KA" userId="S::Katie.Adams@safalpartners.com::9f2e6d00-44bd-4c75-9c75-d813f6b933da" providerId="AD"/>
  <p188:author id="{F5CDE29B-3EFC-D5BE-8DDE-F756FF4E4250}" name="Jana Bauer" initials="JB" userId="S::jana.bauer@safalpartners.com::f18a3f3c-4c69-4a10-b4b6-ac99762a0cf5" providerId="AD"/>
  <p188:author id="{CE21EBCB-E5FB-F1E1-A17D-C1C739217AFE}" name="Katie Adams" initials="KA" userId="S::katie.adams@safalpartners.com::9f2e6d00-44bd-4c75-9c75-d813f6b933da" providerId="AD"/>
  <p188:author id="{BEA4BADA-3A62-75E9-1149-3637B0CB55BB}" name="Fleet, Abby" initials="FA" userId="S::afleet@bcm.edu::c878d58f-c565-41dc-a684-9d168b397a3f" providerId="AD"/>
  <p188:author id="{240231DE-3EFA-53BD-D1E8-5116182198A2}" name="Lisa Rice" initials="LR" userId="93014a320e154e19" providerId="Windows Live"/>
  <p188:author id="{99D8F1DF-9179-D62F-B323-FB64596310B0}" name="Jennifer Cowns" initials="JC" userId="S::jennifer.cowns@safalpartners.com::c8959f4d-51a8-4bd9-b274-b156c9774b25" providerId="AD"/>
  <p188:author id="{0ABD24EA-DDBB-4692-4228-62DA1726C1D4}" name="Judy Blanchard" initials="" userId="S::Judy.Blanchard@safalpartners.com::996cf39c-9499-4183-809a-e47cbd595690" providerId="AD"/>
  <p188:author id="{8885EAF5-A2DF-7948-9D26-6EB82AE714C3}" name="Colleen Beck" initials="CB" userId="S::colleen.beck@safalpartners.com::ba75c042-afab-452f-9300-eeb2d9ca8f1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15E"/>
    <a:srgbClr val="26FFE0"/>
    <a:srgbClr val="04A9F4"/>
    <a:srgbClr val="D4B2E4"/>
    <a:srgbClr val="FFC000"/>
    <a:srgbClr val="ED7D31"/>
    <a:srgbClr val="FAAB1C"/>
    <a:srgbClr val="FF9801"/>
    <a:srgbClr val="01D9AB"/>
    <a:srgbClr val="0092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BDD6EB-3F47-4268-89C5-0FB2CBAB5FC8}" v="149" dt="2024-05-17T15:14:53.9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9" autoAdjust="0"/>
    <p:restoredTop sz="94687" autoAdjust="0"/>
  </p:normalViewPr>
  <p:slideViewPr>
    <p:cSldViewPr snapToGrid="0">
      <p:cViewPr varScale="1">
        <p:scale>
          <a:sx n="90" d="100"/>
          <a:sy n="90" d="100"/>
        </p:scale>
        <p:origin x="60" y="452"/>
      </p:cViewPr>
      <p:guideLst/>
    </p:cSldViewPr>
  </p:slideViewPr>
  <p:outlineViewPr>
    <p:cViewPr>
      <p:scale>
        <a:sx n="33" d="100"/>
        <a:sy n="33" d="100"/>
      </p:scale>
      <p:origin x="0" y="-2264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microsoft.com/office/2016/11/relationships/changesInfo" Target="changesInfos/changesInfo1.xml"/><Relationship Id="rId8" Type="http://schemas.openxmlformats.org/officeDocument/2006/relationships/slide" Target="slides/slide1.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microsoft.com/office/2015/10/relationships/revisionInfo" Target="revisionInfo.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lleen Beck" userId="ba75c042-afab-452f-9300-eeb2d9ca8f1b" providerId="ADAL" clId="{14BDD6EB-3F47-4268-89C5-0FB2CBAB5FC8}"/>
    <pc:docChg chg="modSld">
      <pc:chgData name="Colleen Beck" userId="ba75c042-afab-452f-9300-eeb2d9ca8f1b" providerId="ADAL" clId="{14BDD6EB-3F47-4268-89C5-0FB2CBAB5FC8}" dt="2024-05-17T15:14:51.609" v="444" actId="962"/>
      <pc:docMkLst>
        <pc:docMk/>
      </pc:docMkLst>
      <pc:sldChg chg="modSp">
        <pc:chgData name="Colleen Beck" userId="ba75c042-afab-452f-9300-eeb2d9ca8f1b" providerId="ADAL" clId="{14BDD6EB-3F47-4268-89C5-0FB2CBAB5FC8}" dt="2024-05-17T15:14:51.609" v="444" actId="962"/>
        <pc:sldMkLst>
          <pc:docMk/>
          <pc:sldMk cId="4127786770" sldId="259"/>
        </pc:sldMkLst>
        <pc:spChg chg="mod">
          <ac:chgData name="Colleen Beck" userId="ba75c042-afab-452f-9300-eeb2d9ca8f1b" providerId="ADAL" clId="{14BDD6EB-3F47-4268-89C5-0FB2CBAB5FC8}" dt="2024-05-17T15:14:51.609" v="444" actId="962"/>
          <ac:spMkLst>
            <pc:docMk/>
            <pc:sldMk cId="4127786770" sldId="259"/>
            <ac:spMk id="5" creationId="{9FAC9F35-7724-3FAD-18EA-0B44BFA11D6B}"/>
          </ac:spMkLst>
        </pc:spChg>
      </pc:sldChg>
      <pc:sldChg chg="modSp modNotesTx">
        <pc:chgData name="Colleen Beck" userId="ba75c042-afab-452f-9300-eeb2d9ca8f1b" providerId="ADAL" clId="{14BDD6EB-3F47-4268-89C5-0FB2CBAB5FC8}" dt="2024-05-17T15:01:50.496" v="383" actId="962"/>
        <pc:sldMkLst>
          <pc:docMk/>
          <pc:sldMk cId="1936139534" sldId="264"/>
        </pc:sldMkLst>
        <pc:spChg chg="mod">
          <ac:chgData name="Colleen Beck" userId="ba75c042-afab-452f-9300-eeb2d9ca8f1b" providerId="ADAL" clId="{14BDD6EB-3F47-4268-89C5-0FB2CBAB5FC8}" dt="2024-05-17T15:01:41.815" v="379" actId="962"/>
          <ac:spMkLst>
            <pc:docMk/>
            <pc:sldMk cId="1936139534" sldId="264"/>
            <ac:spMk id="6" creationId="{3C83B637-A979-CC22-FDA6-A3746AD62682}"/>
          </ac:spMkLst>
        </pc:spChg>
        <pc:spChg chg="mod">
          <ac:chgData name="Colleen Beck" userId="ba75c042-afab-452f-9300-eeb2d9ca8f1b" providerId="ADAL" clId="{14BDD6EB-3F47-4268-89C5-0FB2CBAB5FC8}" dt="2024-05-17T15:01:38.006" v="377" actId="962"/>
          <ac:spMkLst>
            <pc:docMk/>
            <pc:sldMk cId="1936139534" sldId="264"/>
            <ac:spMk id="8" creationId="{6480D478-3829-A132-C690-085376DD43D1}"/>
          </ac:spMkLst>
        </pc:spChg>
        <pc:spChg chg="mod">
          <ac:chgData name="Colleen Beck" userId="ba75c042-afab-452f-9300-eeb2d9ca8f1b" providerId="ADAL" clId="{14BDD6EB-3F47-4268-89C5-0FB2CBAB5FC8}" dt="2024-05-17T15:01:50.496" v="383" actId="962"/>
          <ac:spMkLst>
            <pc:docMk/>
            <pc:sldMk cId="1936139534" sldId="264"/>
            <ac:spMk id="11" creationId="{40837A69-F1DF-6401-F33C-ED1667378C50}"/>
          </ac:spMkLst>
        </pc:spChg>
        <pc:spChg chg="mod">
          <ac:chgData name="Colleen Beck" userId="ba75c042-afab-452f-9300-eeb2d9ca8f1b" providerId="ADAL" clId="{14BDD6EB-3F47-4268-89C5-0FB2CBAB5FC8}" dt="2024-05-17T15:01:46.082" v="381" actId="962"/>
          <ac:spMkLst>
            <pc:docMk/>
            <pc:sldMk cId="1936139534" sldId="264"/>
            <ac:spMk id="12" creationId="{1BE796A0-5E9F-1132-5D75-6F1FCF4915C6}"/>
          </ac:spMkLst>
        </pc:spChg>
        <pc:spChg chg="mod">
          <ac:chgData name="Colleen Beck" userId="ba75c042-afab-452f-9300-eeb2d9ca8f1b" providerId="ADAL" clId="{14BDD6EB-3F47-4268-89C5-0FB2CBAB5FC8}" dt="2024-05-17T15:01:19.677" v="369" actId="962"/>
          <ac:spMkLst>
            <pc:docMk/>
            <pc:sldMk cId="1936139534" sldId="264"/>
            <ac:spMk id="23" creationId="{77EF8A1B-EF80-4723-BFD1-68A6BBD952DF}"/>
          </ac:spMkLst>
        </pc:spChg>
        <pc:spChg chg="mod">
          <ac:chgData name="Colleen Beck" userId="ba75c042-afab-452f-9300-eeb2d9ca8f1b" providerId="ADAL" clId="{14BDD6EB-3F47-4268-89C5-0FB2CBAB5FC8}" dt="2024-05-17T15:01:23.861" v="371" actId="962"/>
          <ac:spMkLst>
            <pc:docMk/>
            <pc:sldMk cId="1936139534" sldId="264"/>
            <ac:spMk id="24" creationId="{F23486E9-0743-91D5-F9B7-B0D408B3A2BF}"/>
          </ac:spMkLst>
        </pc:spChg>
        <pc:spChg chg="mod">
          <ac:chgData name="Colleen Beck" userId="ba75c042-afab-452f-9300-eeb2d9ca8f1b" providerId="ADAL" clId="{14BDD6EB-3F47-4268-89C5-0FB2CBAB5FC8}" dt="2024-05-17T15:01:32.906" v="375" actId="962"/>
          <ac:spMkLst>
            <pc:docMk/>
            <pc:sldMk cId="1936139534" sldId="264"/>
            <ac:spMk id="25" creationId="{E6FCB904-0C8E-1E33-4DB1-D0C33A2E1E52}"/>
          </ac:spMkLst>
        </pc:spChg>
        <pc:spChg chg="mod">
          <ac:chgData name="Colleen Beck" userId="ba75c042-afab-452f-9300-eeb2d9ca8f1b" providerId="ADAL" clId="{14BDD6EB-3F47-4268-89C5-0FB2CBAB5FC8}" dt="2024-05-17T15:01:28.310" v="373" actId="962"/>
          <ac:spMkLst>
            <pc:docMk/>
            <pc:sldMk cId="1936139534" sldId="264"/>
            <ac:spMk id="26" creationId="{FA7EFEFE-C425-1E92-D69E-482CB8EB8A35}"/>
          </ac:spMkLst>
        </pc:spChg>
      </pc:sldChg>
      <pc:sldChg chg="modSp">
        <pc:chgData name="Colleen Beck" userId="ba75c042-afab-452f-9300-eeb2d9ca8f1b" providerId="ADAL" clId="{14BDD6EB-3F47-4268-89C5-0FB2CBAB5FC8}" dt="2024-05-17T15:14:04.697" v="440" actId="962"/>
        <pc:sldMkLst>
          <pc:docMk/>
          <pc:sldMk cId="1584379526" sldId="304"/>
        </pc:sldMkLst>
        <pc:spChg chg="mod">
          <ac:chgData name="Colleen Beck" userId="ba75c042-afab-452f-9300-eeb2d9ca8f1b" providerId="ADAL" clId="{14BDD6EB-3F47-4268-89C5-0FB2CBAB5FC8}" dt="2024-05-17T15:14:04.697" v="440" actId="962"/>
          <ac:spMkLst>
            <pc:docMk/>
            <pc:sldMk cId="1584379526" sldId="304"/>
            <ac:spMk id="5" creationId="{D25B02F6-D354-47F1-B7D8-9323A2B41699}"/>
          </ac:spMkLst>
        </pc:spChg>
      </pc:sldChg>
      <pc:sldChg chg="modSp">
        <pc:chgData name="Colleen Beck" userId="ba75c042-afab-452f-9300-eeb2d9ca8f1b" providerId="ADAL" clId="{14BDD6EB-3F47-4268-89C5-0FB2CBAB5FC8}" dt="2024-05-17T15:13:14.014" v="432" actId="962"/>
        <pc:sldMkLst>
          <pc:docMk/>
          <pc:sldMk cId="4062284800" sldId="1072"/>
        </pc:sldMkLst>
        <pc:spChg chg="mod">
          <ac:chgData name="Colleen Beck" userId="ba75c042-afab-452f-9300-eeb2d9ca8f1b" providerId="ADAL" clId="{14BDD6EB-3F47-4268-89C5-0FB2CBAB5FC8}" dt="2024-05-17T15:13:14.014" v="432" actId="962"/>
          <ac:spMkLst>
            <pc:docMk/>
            <pc:sldMk cId="4062284800" sldId="1072"/>
            <ac:spMk id="4" creationId="{3E5CAB32-6477-4A52-8DFC-0C3257CDCB2E}"/>
          </ac:spMkLst>
        </pc:spChg>
      </pc:sldChg>
      <pc:sldChg chg="modSp">
        <pc:chgData name="Colleen Beck" userId="ba75c042-afab-452f-9300-eeb2d9ca8f1b" providerId="ADAL" clId="{14BDD6EB-3F47-4268-89C5-0FB2CBAB5FC8}" dt="2024-05-17T15:13:43.156" v="436" actId="962"/>
        <pc:sldMkLst>
          <pc:docMk/>
          <pc:sldMk cId="2179959343" sldId="1074"/>
        </pc:sldMkLst>
        <pc:spChg chg="mod">
          <ac:chgData name="Colleen Beck" userId="ba75c042-afab-452f-9300-eeb2d9ca8f1b" providerId="ADAL" clId="{14BDD6EB-3F47-4268-89C5-0FB2CBAB5FC8}" dt="2024-05-17T15:13:43.156" v="436" actId="962"/>
          <ac:spMkLst>
            <pc:docMk/>
            <pc:sldMk cId="2179959343" sldId="1074"/>
            <ac:spMk id="4" creationId="{A876ED91-4DEB-CDE9-D8CB-D0D47471D49B}"/>
          </ac:spMkLst>
        </pc:spChg>
      </pc:sldChg>
      <pc:sldChg chg="modNotesTx">
        <pc:chgData name="Colleen Beck" userId="ba75c042-afab-452f-9300-eeb2d9ca8f1b" providerId="ADAL" clId="{14BDD6EB-3F47-4268-89C5-0FB2CBAB5FC8}" dt="2024-05-17T14:59:34.603" v="364" actId="20577"/>
        <pc:sldMkLst>
          <pc:docMk/>
          <pc:sldMk cId="1221871456" sldId="1709"/>
        </pc:sldMkLst>
      </pc:sldChg>
      <pc:sldChg chg="modNotesTx">
        <pc:chgData name="Colleen Beck" userId="ba75c042-afab-452f-9300-eeb2d9ca8f1b" providerId="ADAL" clId="{14BDD6EB-3F47-4268-89C5-0FB2CBAB5FC8}" dt="2024-05-17T14:59:51.431" v="367" actId="20577"/>
        <pc:sldMkLst>
          <pc:docMk/>
          <pc:sldMk cId="3407162041" sldId="1738"/>
        </pc:sldMkLst>
      </pc:sldChg>
      <pc:sldChg chg="modSp">
        <pc:chgData name="Colleen Beck" userId="ba75c042-afab-452f-9300-eeb2d9ca8f1b" providerId="ADAL" clId="{14BDD6EB-3F47-4268-89C5-0FB2CBAB5FC8}" dt="2024-05-17T15:03:47.951" v="393" actId="962"/>
        <pc:sldMkLst>
          <pc:docMk/>
          <pc:sldMk cId="4282158280" sldId="1770"/>
        </pc:sldMkLst>
        <pc:spChg chg="mod">
          <ac:chgData name="Colleen Beck" userId="ba75c042-afab-452f-9300-eeb2d9ca8f1b" providerId="ADAL" clId="{14BDD6EB-3F47-4268-89C5-0FB2CBAB5FC8}" dt="2024-05-17T15:03:31.311" v="385" actId="962"/>
          <ac:spMkLst>
            <pc:docMk/>
            <pc:sldMk cId="4282158280" sldId="1770"/>
            <ac:spMk id="9" creationId="{86FCB169-215B-209B-B29A-35E60464ED25}"/>
          </ac:spMkLst>
        </pc:spChg>
        <pc:spChg chg="mod">
          <ac:chgData name="Colleen Beck" userId="ba75c042-afab-452f-9300-eeb2d9ca8f1b" providerId="ADAL" clId="{14BDD6EB-3F47-4268-89C5-0FB2CBAB5FC8}" dt="2024-05-17T15:03:44.041" v="391" actId="962"/>
          <ac:spMkLst>
            <pc:docMk/>
            <pc:sldMk cId="4282158280" sldId="1770"/>
            <ac:spMk id="21" creationId="{6C0D62E2-8104-A531-E053-2912F3EE620D}"/>
          </ac:spMkLst>
        </pc:spChg>
        <pc:spChg chg="mod">
          <ac:chgData name="Colleen Beck" userId="ba75c042-afab-452f-9300-eeb2d9ca8f1b" providerId="ADAL" clId="{14BDD6EB-3F47-4268-89C5-0FB2CBAB5FC8}" dt="2024-05-17T15:03:47.951" v="393" actId="962"/>
          <ac:spMkLst>
            <pc:docMk/>
            <pc:sldMk cId="4282158280" sldId="1770"/>
            <ac:spMk id="38" creationId="{EE851E31-4E7A-DB96-039C-45756CE0B9ED}"/>
          </ac:spMkLst>
        </pc:spChg>
        <pc:spChg chg="mod">
          <ac:chgData name="Colleen Beck" userId="ba75c042-afab-452f-9300-eeb2d9ca8f1b" providerId="ADAL" clId="{14BDD6EB-3F47-4268-89C5-0FB2CBAB5FC8}" dt="2024-05-17T15:03:35.637" v="387" actId="962"/>
          <ac:spMkLst>
            <pc:docMk/>
            <pc:sldMk cId="4282158280" sldId="1770"/>
            <ac:spMk id="56" creationId="{19B0626A-635C-0361-B46A-9890CE07EF47}"/>
          </ac:spMkLst>
        </pc:spChg>
        <pc:spChg chg="mod">
          <ac:chgData name="Colleen Beck" userId="ba75c042-afab-452f-9300-eeb2d9ca8f1b" providerId="ADAL" clId="{14BDD6EB-3F47-4268-89C5-0FB2CBAB5FC8}" dt="2024-05-17T15:03:39.267" v="389" actId="962"/>
          <ac:spMkLst>
            <pc:docMk/>
            <pc:sldMk cId="4282158280" sldId="1770"/>
            <ac:spMk id="68" creationId="{984C3D1C-5B84-2304-818C-1A1FEE509DCB}"/>
          </ac:spMkLst>
        </pc:spChg>
      </pc:sldChg>
      <pc:sldChg chg="modSp">
        <pc:chgData name="Colleen Beck" userId="ba75c042-afab-452f-9300-eeb2d9ca8f1b" providerId="ADAL" clId="{14BDD6EB-3F47-4268-89C5-0FB2CBAB5FC8}" dt="2024-05-17T15:07:16.995" v="394" actId="20577"/>
        <pc:sldMkLst>
          <pc:docMk/>
          <pc:sldMk cId="3806480143" sldId="1791"/>
        </pc:sldMkLst>
        <pc:spChg chg="mod">
          <ac:chgData name="Colleen Beck" userId="ba75c042-afab-452f-9300-eeb2d9ca8f1b" providerId="ADAL" clId="{14BDD6EB-3F47-4268-89C5-0FB2CBAB5FC8}" dt="2024-05-17T15:07:16.995" v="394" actId="20577"/>
          <ac:spMkLst>
            <pc:docMk/>
            <pc:sldMk cId="3806480143" sldId="1791"/>
            <ac:spMk id="9" creationId="{2712F0FF-2D55-79EA-4624-5FB058948C9A}"/>
          </ac:spMkLst>
        </pc:spChg>
      </pc:sldChg>
      <pc:sldChg chg="modNotesTx">
        <pc:chgData name="Colleen Beck" userId="ba75c042-afab-452f-9300-eeb2d9ca8f1b" providerId="ADAL" clId="{14BDD6EB-3F47-4268-89C5-0FB2CBAB5FC8}" dt="2024-05-17T14:59:45.422" v="366" actId="20577"/>
        <pc:sldMkLst>
          <pc:docMk/>
          <pc:sldMk cId="3149579217" sldId="1792"/>
        </pc:sldMkLst>
      </pc:sldChg>
      <pc:sldChg chg="modSp mod delCm">
        <pc:chgData name="Colleen Beck" userId="ba75c042-afab-452f-9300-eeb2d9ca8f1b" providerId="ADAL" clId="{14BDD6EB-3F47-4268-89C5-0FB2CBAB5FC8}" dt="2024-05-17T13:55:30.278" v="360"/>
        <pc:sldMkLst>
          <pc:docMk/>
          <pc:sldMk cId="1409860521" sldId="1798"/>
        </pc:sldMkLst>
        <pc:picChg chg="mod">
          <ac:chgData name="Colleen Beck" userId="ba75c042-afab-452f-9300-eeb2d9ca8f1b" providerId="ADAL" clId="{14BDD6EB-3F47-4268-89C5-0FB2CBAB5FC8}" dt="2024-05-17T13:55:09.199" v="359" actId="962"/>
          <ac:picMkLst>
            <pc:docMk/>
            <pc:sldMk cId="1409860521" sldId="1798"/>
            <ac:picMk id="9" creationId="{27B37BD1-D2DA-4079-8D71-C01C9A322DE3}"/>
          </ac:picMkLst>
        </pc:picChg>
        <pc:extLst>
          <p:ext xmlns:p="http://schemas.openxmlformats.org/presentationml/2006/main" uri="{D6D511B9-2390-475A-947B-AFAB55BFBCF1}">
            <pc226:cmChg xmlns:pc226="http://schemas.microsoft.com/office/powerpoint/2022/06/main/command" chg="del">
              <pc226:chgData name="Colleen Beck" userId="ba75c042-afab-452f-9300-eeb2d9ca8f1b" providerId="ADAL" clId="{14BDD6EB-3F47-4268-89C5-0FB2CBAB5FC8}" dt="2024-05-17T13:55:30.278" v="360"/>
              <pc2:cmMkLst xmlns:pc2="http://schemas.microsoft.com/office/powerpoint/2019/9/main/command">
                <pc:docMk/>
                <pc:sldMk cId="1409860521" sldId="1798"/>
                <pc2:cmMk id="{407B310A-CE96-47A9-A5B6-03D51EAE7F4C}"/>
              </pc2:cmMkLst>
            </pc226:cmChg>
          </p:ext>
        </pc:extLst>
      </pc:sldChg>
      <pc:sldChg chg="delCm">
        <pc:chgData name="Colleen Beck" userId="ba75c042-afab-452f-9300-eeb2d9ca8f1b" providerId="ADAL" clId="{14BDD6EB-3F47-4268-89C5-0FB2CBAB5FC8}" dt="2024-05-17T13:55:52.715" v="361"/>
        <pc:sldMkLst>
          <pc:docMk/>
          <pc:sldMk cId="2583263810" sldId="1800"/>
        </pc:sldMkLst>
        <pc:extLst>
          <p:ext xmlns:p="http://schemas.openxmlformats.org/presentationml/2006/main" uri="{D6D511B9-2390-475A-947B-AFAB55BFBCF1}">
            <pc226:cmChg xmlns:pc226="http://schemas.microsoft.com/office/powerpoint/2022/06/main/command" chg="del">
              <pc226:chgData name="Colleen Beck" userId="ba75c042-afab-452f-9300-eeb2d9ca8f1b" providerId="ADAL" clId="{14BDD6EB-3F47-4268-89C5-0FB2CBAB5FC8}" dt="2024-05-17T13:55:52.715" v="361"/>
              <pc2:cmMkLst xmlns:pc2="http://schemas.microsoft.com/office/powerpoint/2019/9/main/command">
                <pc:docMk/>
                <pc:sldMk cId="2583263810" sldId="1800"/>
                <pc2:cmMk id="{4F064D71-49E7-454D-AF7B-34CD0B1F3F93}"/>
              </pc2:cmMkLst>
            </pc226:cmChg>
          </p:ext>
        </pc:extLst>
      </pc:sldChg>
      <pc:sldChg chg="modSp">
        <pc:chgData name="Colleen Beck" userId="ba75c042-afab-452f-9300-eeb2d9ca8f1b" providerId="ADAL" clId="{14BDD6EB-3F47-4268-89C5-0FB2CBAB5FC8}" dt="2024-05-17T15:10:41.926" v="406" actId="962"/>
        <pc:sldMkLst>
          <pc:docMk/>
          <pc:sldMk cId="879199368" sldId="1801"/>
        </pc:sldMkLst>
        <pc:spChg chg="mod">
          <ac:chgData name="Colleen Beck" userId="ba75c042-afab-452f-9300-eeb2d9ca8f1b" providerId="ADAL" clId="{14BDD6EB-3F47-4268-89C5-0FB2CBAB5FC8}" dt="2024-05-17T15:10:10.906" v="396" actId="962"/>
          <ac:spMkLst>
            <pc:docMk/>
            <pc:sldMk cId="879199368" sldId="1801"/>
            <ac:spMk id="7" creationId="{E3EA3C97-A2D7-A6AE-2FC6-A8831ED1B542}"/>
          </ac:spMkLst>
        </pc:spChg>
        <pc:spChg chg="mod">
          <ac:chgData name="Colleen Beck" userId="ba75c042-afab-452f-9300-eeb2d9ca8f1b" providerId="ADAL" clId="{14BDD6EB-3F47-4268-89C5-0FB2CBAB5FC8}" dt="2024-05-17T15:10:20.496" v="398" actId="962"/>
          <ac:spMkLst>
            <pc:docMk/>
            <pc:sldMk cId="879199368" sldId="1801"/>
            <ac:spMk id="11" creationId="{5397FE88-13FF-5E95-AF47-F8B5627E5B97}"/>
          </ac:spMkLst>
        </pc:spChg>
        <pc:spChg chg="mod">
          <ac:chgData name="Colleen Beck" userId="ba75c042-afab-452f-9300-eeb2d9ca8f1b" providerId="ADAL" clId="{14BDD6EB-3F47-4268-89C5-0FB2CBAB5FC8}" dt="2024-05-17T15:10:27.614" v="400" actId="962"/>
          <ac:spMkLst>
            <pc:docMk/>
            <pc:sldMk cId="879199368" sldId="1801"/>
            <ac:spMk id="14" creationId="{2729AABE-073B-339F-25F4-6C7DAA736256}"/>
          </ac:spMkLst>
        </pc:spChg>
        <pc:spChg chg="mod">
          <ac:chgData name="Colleen Beck" userId="ba75c042-afab-452f-9300-eeb2d9ca8f1b" providerId="ADAL" clId="{14BDD6EB-3F47-4268-89C5-0FB2CBAB5FC8}" dt="2024-05-17T15:10:37.102" v="404" actId="962"/>
          <ac:spMkLst>
            <pc:docMk/>
            <pc:sldMk cId="879199368" sldId="1801"/>
            <ac:spMk id="30" creationId="{85EBE2F2-0A0F-B970-8200-7D049818CD6B}"/>
          </ac:spMkLst>
        </pc:spChg>
        <pc:spChg chg="mod">
          <ac:chgData name="Colleen Beck" userId="ba75c042-afab-452f-9300-eeb2d9ca8f1b" providerId="ADAL" clId="{14BDD6EB-3F47-4268-89C5-0FB2CBAB5FC8}" dt="2024-05-17T15:10:41.926" v="406" actId="962"/>
          <ac:spMkLst>
            <pc:docMk/>
            <pc:sldMk cId="879199368" sldId="1801"/>
            <ac:spMk id="34" creationId="{83E0D13F-26BB-E69A-9A87-D9710994496B}"/>
          </ac:spMkLst>
        </pc:spChg>
      </pc:sldChg>
      <pc:sldChg chg="modSp">
        <pc:chgData name="Colleen Beck" userId="ba75c042-afab-452f-9300-eeb2d9ca8f1b" providerId="ADAL" clId="{14BDD6EB-3F47-4268-89C5-0FB2CBAB5FC8}" dt="2024-05-17T15:11:20.955" v="416" actId="962"/>
        <pc:sldMkLst>
          <pc:docMk/>
          <pc:sldMk cId="1307387530" sldId="1802"/>
        </pc:sldMkLst>
        <pc:graphicFrameChg chg="mod">
          <ac:chgData name="Colleen Beck" userId="ba75c042-afab-452f-9300-eeb2d9ca8f1b" providerId="ADAL" clId="{14BDD6EB-3F47-4268-89C5-0FB2CBAB5FC8}" dt="2024-05-17T15:11:20.955" v="416" actId="962"/>
          <ac:graphicFrameMkLst>
            <pc:docMk/>
            <pc:sldMk cId="1307387530" sldId="1802"/>
            <ac:graphicFrameMk id="6" creationId="{6B2FB8A3-E48E-6734-471D-0DB3E96FFE93}"/>
          </ac:graphicFrameMkLst>
        </pc:graphicFrameChg>
      </pc:sldChg>
      <pc:sldChg chg="modSp">
        <pc:chgData name="Colleen Beck" userId="ba75c042-afab-452f-9300-eeb2d9ca8f1b" providerId="ADAL" clId="{14BDD6EB-3F47-4268-89C5-0FB2CBAB5FC8}" dt="2024-05-17T15:11:28.803" v="418" actId="962"/>
        <pc:sldMkLst>
          <pc:docMk/>
          <pc:sldMk cId="751491718" sldId="1803"/>
        </pc:sldMkLst>
        <pc:spChg chg="mod">
          <ac:chgData name="Colleen Beck" userId="ba75c042-afab-452f-9300-eeb2d9ca8f1b" providerId="ADAL" clId="{14BDD6EB-3F47-4268-89C5-0FB2CBAB5FC8}" dt="2024-05-17T15:11:28.803" v="418" actId="962"/>
          <ac:spMkLst>
            <pc:docMk/>
            <pc:sldMk cId="751491718" sldId="1803"/>
            <ac:spMk id="6" creationId="{EC6CB19E-FE99-A0EB-6826-9348D0CA84E3}"/>
          </ac:spMkLst>
        </pc:spChg>
      </pc:sldChg>
      <pc:sldChg chg="modSp">
        <pc:chgData name="Colleen Beck" userId="ba75c042-afab-452f-9300-eeb2d9ca8f1b" providerId="ADAL" clId="{14BDD6EB-3F47-4268-89C5-0FB2CBAB5FC8}" dt="2024-05-17T15:12:06.888" v="428" actId="962"/>
        <pc:sldMkLst>
          <pc:docMk/>
          <pc:sldMk cId="4171328296" sldId="1804"/>
        </pc:sldMkLst>
        <pc:spChg chg="mod">
          <ac:chgData name="Colleen Beck" userId="ba75c042-afab-452f-9300-eeb2d9ca8f1b" providerId="ADAL" clId="{14BDD6EB-3F47-4268-89C5-0FB2CBAB5FC8}" dt="2024-05-17T15:11:48.291" v="420" actId="962"/>
          <ac:spMkLst>
            <pc:docMk/>
            <pc:sldMk cId="4171328296" sldId="1804"/>
            <ac:spMk id="5" creationId="{93138640-F752-428C-416E-3850FA1878FB}"/>
          </ac:spMkLst>
        </pc:spChg>
        <pc:spChg chg="mod">
          <ac:chgData name="Colleen Beck" userId="ba75c042-afab-452f-9300-eeb2d9ca8f1b" providerId="ADAL" clId="{14BDD6EB-3F47-4268-89C5-0FB2CBAB5FC8}" dt="2024-05-17T15:12:06.888" v="428" actId="962"/>
          <ac:spMkLst>
            <pc:docMk/>
            <pc:sldMk cId="4171328296" sldId="1804"/>
            <ac:spMk id="9" creationId="{68429323-7102-9A7C-AE6E-3614106AAD7A}"/>
          </ac:spMkLst>
        </pc:spChg>
        <pc:spChg chg="mod">
          <ac:chgData name="Colleen Beck" userId="ba75c042-afab-452f-9300-eeb2d9ca8f1b" providerId="ADAL" clId="{14BDD6EB-3F47-4268-89C5-0FB2CBAB5FC8}" dt="2024-05-17T15:11:51.647" v="422" actId="962"/>
          <ac:spMkLst>
            <pc:docMk/>
            <pc:sldMk cId="4171328296" sldId="1804"/>
            <ac:spMk id="10" creationId="{B19FFAB2-BE68-9843-A38A-E22DDFD5D740}"/>
          </ac:spMkLst>
        </pc:spChg>
        <pc:spChg chg="mod">
          <ac:chgData name="Colleen Beck" userId="ba75c042-afab-452f-9300-eeb2d9ca8f1b" providerId="ADAL" clId="{14BDD6EB-3F47-4268-89C5-0FB2CBAB5FC8}" dt="2024-05-17T15:11:55.899" v="424" actId="962"/>
          <ac:spMkLst>
            <pc:docMk/>
            <pc:sldMk cId="4171328296" sldId="1804"/>
            <ac:spMk id="15" creationId="{3EEE49B0-C781-AB3C-C879-DE44A6D9AFAD}"/>
          </ac:spMkLst>
        </pc:spChg>
        <pc:spChg chg="mod">
          <ac:chgData name="Colleen Beck" userId="ba75c042-afab-452f-9300-eeb2d9ca8f1b" providerId="ADAL" clId="{14BDD6EB-3F47-4268-89C5-0FB2CBAB5FC8}" dt="2024-05-17T15:12:02.330" v="426" actId="962"/>
          <ac:spMkLst>
            <pc:docMk/>
            <pc:sldMk cId="4171328296" sldId="1804"/>
            <ac:spMk id="16" creationId="{0ECED4AE-AEFD-4508-2443-B8E47DC3EDB8}"/>
          </ac:spMkLst>
        </pc:spChg>
      </pc:sldChg>
      <pc:sldChg chg="modSp">
        <pc:chgData name="Colleen Beck" userId="ba75c042-afab-452f-9300-eeb2d9ca8f1b" providerId="ADAL" clId="{14BDD6EB-3F47-4268-89C5-0FB2CBAB5FC8}" dt="2024-05-17T15:14:19.608" v="442" actId="962"/>
        <pc:sldMkLst>
          <pc:docMk/>
          <pc:sldMk cId="2399351115" sldId="2147327074"/>
        </pc:sldMkLst>
        <pc:spChg chg="mod">
          <ac:chgData name="Colleen Beck" userId="ba75c042-afab-452f-9300-eeb2d9ca8f1b" providerId="ADAL" clId="{14BDD6EB-3F47-4268-89C5-0FB2CBAB5FC8}" dt="2024-05-17T15:14:19.608" v="442" actId="962"/>
          <ac:spMkLst>
            <pc:docMk/>
            <pc:sldMk cId="2399351115" sldId="2147327074"/>
            <ac:spMk id="4" creationId="{70F294C1-2B8A-010E-399D-1E3227343617}"/>
          </ac:spMkLst>
        </pc:spChg>
      </pc:sldChg>
      <pc:sldChg chg="modSp">
        <pc:chgData name="Colleen Beck" userId="ba75c042-afab-452f-9300-eeb2d9ca8f1b" providerId="ADAL" clId="{14BDD6EB-3F47-4268-89C5-0FB2CBAB5FC8}" dt="2024-05-17T15:13:29.865" v="434" actId="962"/>
        <pc:sldMkLst>
          <pc:docMk/>
          <pc:sldMk cId="2681626992" sldId="2147327077"/>
        </pc:sldMkLst>
        <pc:spChg chg="mod">
          <ac:chgData name="Colleen Beck" userId="ba75c042-afab-452f-9300-eeb2d9ca8f1b" providerId="ADAL" clId="{14BDD6EB-3F47-4268-89C5-0FB2CBAB5FC8}" dt="2024-05-17T15:13:29.865" v="434" actId="962"/>
          <ac:spMkLst>
            <pc:docMk/>
            <pc:sldMk cId="2681626992" sldId="2147327077"/>
            <ac:spMk id="5" creationId="{C2DFC4D5-9FD3-EBA1-BA94-482C4557F8FA}"/>
          </ac:spMkLst>
        </pc:spChg>
      </pc:sldChg>
      <pc:sldChg chg="modSp">
        <pc:chgData name="Colleen Beck" userId="ba75c042-afab-452f-9300-eeb2d9ca8f1b" providerId="ADAL" clId="{14BDD6EB-3F47-4268-89C5-0FB2CBAB5FC8}" dt="2024-05-17T15:13:56.311" v="438" actId="962"/>
        <pc:sldMkLst>
          <pc:docMk/>
          <pc:sldMk cId="2447815525" sldId="2147327080"/>
        </pc:sldMkLst>
        <pc:spChg chg="mod">
          <ac:chgData name="Colleen Beck" userId="ba75c042-afab-452f-9300-eeb2d9ca8f1b" providerId="ADAL" clId="{14BDD6EB-3F47-4268-89C5-0FB2CBAB5FC8}" dt="2024-05-17T15:13:56.311" v="438" actId="962"/>
          <ac:spMkLst>
            <pc:docMk/>
            <pc:sldMk cId="2447815525" sldId="2147327080"/>
            <ac:spMk id="5" creationId="{C2DFC4D5-9FD3-EBA1-BA94-482C4557F8FA}"/>
          </ac:spMkLst>
        </pc:spChg>
      </pc:sldChg>
      <pc:sldChg chg="modSp">
        <pc:chgData name="Colleen Beck" userId="ba75c042-afab-452f-9300-eeb2d9ca8f1b" providerId="ADAL" clId="{14BDD6EB-3F47-4268-89C5-0FB2CBAB5FC8}" dt="2024-05-17T15:12:59.857" v="430" actId="962"/>
        <pc:sldMkLst>
          <pc:docMk/>
          <pc:sldMk cId="459054249" sldId="2147327084"/>
        </pc:sldMkLst>
        <pc:spChg chg="mod">
          <ac:chgData name="Colleen Beck" userId="ba75c042-afab-452f-9300-eeb2d9ca8f1b" providerId="ADAL" clId="{14BDD6EB-3F47-4268-89C5-0FB2CBAB5FC8}" dt="2024-05-17T15:12:59.857" v="430" actId="962"/>
          <ac:spMkLst>
            <pc:docMk/>
            <pc:sldMk cId="459054249" sldId="2147327084"/>
            <ac:spMk id="4" creationId="{3E5CAB32-6477-4A52-8DFC-0C3257CDCB2E}"/>
          </ac:spMkLst>
        </pc:spChg>
      </pc:sldChg>
      <pc:sldChg chg="delCm">
        <pc:chgData name="Colleen Beck" userId="ba75c042-afab-452f-9300-eeb2d9ca8f1b" providerId="ADAL" clId="{14BDD6EB-3F47-4268-89C5-0FB2CBAB5FC8}" dt="2024-05-17T13:56:03.023" v="362"/>
        <pc:sldMkLst>
          <pc:docMk/>
          <pc:sldMk cId="2552833729" sldId="2147327085"/>
        </pc:sldMkLst>
        <pc:extLst>
          <p:ext xmlns:p="http://schemas.openxmlformats.org/presentationml/2006/main" uri="{D6D511B9-2390-475A-947B-AFAB55BFBCF1}">
            <pc226:cmChg xmlns:pc226="http://schemas.microsoft.com/office/powerpoint/2022/06/main/command" chg="del">
              <pc226:chgData name="Colleen Beck" userId="ba75c042-afab-452f-9300-eeb2d9ca8f1b" providerId="ADAL" clId="{14BDD6EB-3F47-4268-89C5-0FB2CBAB5FC8}" dt="2024-05-17T13:56:03.023" v="362"/>
              <pc2:cmMkLst xmlns:pc2="http://schemas.microsoft.com/office/powerpoint/2019/9/main/command">
                <pc:docMk/>
                <pc:sldMk cId="2552833729" sldId="2147327085"/>
                <pc2:cmMk id="{29751721-222C-4E07-B853-14B65D43398B}"/>
              </pc2:cmMkLst>
            </pc226:cmChg>
          </p:ext>
        </pc:extLst>
      </pc:sldChg>
      <pc:sldChg chg="modNotesTx">
        <pc:chgData name="Colleen Beck" userId="ba75c042-afab-452f-9300-eeb2d9ca8f1b" providerId="ADAL" clId="{14BDD6EB-3F47-4268-89C5-0FB2CBAB5FC8}" dt="2024-05-17T14:59:41.009" v="365" actId="20577"/>
        <pc:sldMkLst>
          <pc:docMk/>
          <pc:sldMk cId="2923570260" sldId="214732708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B2EA0F-9263-E44A-9748-B0EE3B77AD06}" type="doc">
      <dgm:prSet loTypeId="urn:microsoft.com/office/officeart/2005/8/layout/process4" loCatId="" qsTypeId="urn:microsoft.com/office/officeart/2005/8/quickstyle/simple1" qsCatId="simple" csTypeId="urn:microsoft.com/office/officeart/2005/8/colors/accent1_1" csCatId="accent1" phldr="1"/>
      <dgm:spPr/>
      <dgm:t>
        <a:bodyPr/>
        <a:lstStyle/>
        <a:p>
          <a:endParaRPr lang="en-US"/>
        </a:p>
      </dgm:t>
    </dgm:pt>
    <dgm:pt modelId="{CE5B07A8-D2E0-EB46-9D79-3E8220EE2C01}">
      <dgm:prSet phldrT="[Text]"/>
      <dgm:spPr/>
      <dgm:t>
        <a:bodyPr/>
        <a:lstStyle/>
        <a:p>
          <a:r>
            <a:rPr lang="en-US" b="0" i="0" u="none" dirty="0"/>
            <a:t>National Telecommunications and Information Administration</a:t>
          </a:r>
          <a:endParaRPr lang="en-US" b="0" dirty="0"/>
        </a:p>
      </dgm:t>
      <dgm:extLst>
        <a:ext uri="{E40237B7-FDA0-4F09-8148-C483321AD2D9}">
          <dgm14:cNvPr xmlns:dgm14="http://schemas.microsoft.com/office/drawing/2010/diagram" id="0" name="" descr="National Telecommunications and Information Administration&#10;"/>
        </a:ext>
      </dgm:extLst>
    </dgm:pt>
    <dgm:pt modelId="{796BDF07-E606-6A4B-AAC3-D9EA0731E977}" type="parTrans" cxnId="{1073D32B-8DA4-B747-891B-D18624F43909}">
      <dgm:prSet/>
      <dgm:spPr/>
      <dgm:t>
        <a:bodyPr/>
        <a:lstStyle/>
        <a:p>
          <a:endParaRPr lang="en-US"/>
        </a:p>
      </dgm:t>
    </dgm:pt>
    <dgm:pt modelId="{0A3F6E5D-C1C3-9949-898B-B1D9BA443F4F}" type="sibTrans" cxnId="{1073D32B-8DA4-B747-891B-D18624F43909}">
      <dgm:prSet/>
      <dgm:spPr/>
      <dgm:t>
        <a:bodyPr/>
        <a:lstStyle/>
        <a:p>
          <a:endParaRPr lang="en-US"/>
        </a:p>
      </dgm:t>
    </dgm:pt>
    <dgm:pt modelId="{9A2C41DF-66F5-B54C-A3E4-444933BA25E6}">
      <dgm:prSet phldrT="[Text]"/>
      <dgm:spPr/>
      <dgm:t>
        <a:bodyPr/>
        <a:lstStyle/>
        <a:p>
          <a:r>
            <a:rPr lang="en-US" dirty="0"/>
            <a:t>State Broadband Offices</a:t>
          </a:r>
        </a:p>
      </dgm:t>
      <dgm:extLst>
        <a:ext uri="{E40237B7-FDA0-4F09-8148-C483321AD2D9}">
          <dgm14:cNvPr xmlns:dgm14="http://schemas.microsoft.com/office/drawing/2010/diagram" id="0" name="" descr="State Broadband Offices&#10;"/>
        </a:ext>
      </dgm:extLst>
    </dgm:pt>
    <dgm:pt modelId="{1FE85C6E-2418-0049-B255-826419EEE294}" type="parTrans" cxnId="{23D3E3C2-EC38-2449-962C-FC849911A586}">
      <dgm:prSet/>
      <dgm:spPr/>
      <dgm:t>
        <a:bodyPr/>
        <a:lstStyle/>
        <a:p>
          <a:endParaRPr lang="en-US"/>
        </a:p>
      </dgm:t>
    </dgm:pt>
    <dgm:pt modelId="{DA8255B7-8F95-2243-8A45-BE92529DF1DC}" type="sibTrans" cxnId="{23D3E3C2-EC38-2449-962C-FC849911A586}">
      <dgm:prSet/>
      <dgm:spPr/>
      <dgm:t>
        <a:bodyPr/>
        <a:lstStyle/>
        <a:p>
          <a:endParaRPr lang="en-US"/>
        </a:p>
      </dgm:t>
    </dgm:pt>
    <dgm:pt modelId="{0E0C3315-36C4-9E4A-9F1F-9D93859475D7}">
      <dgm:prSet phldrT="[Text]"/>
      <dgm:spPr/>
      <dgm:t>
        <a:bodyPr/>
        <a:lstStyle/>
        <a:p>
          <a:r>
            <a:rPr lang="en-US" dirty="0"/>
            <a:t>Contracts and Subcontracts</a:t>
          </a:r>
        </a:p>
      </dgm:t>
      <dgm:extLst>
        <a:ext uri="{E40237B7-FDA0-4F09-8148-C483321AD2D9}">
          <dgm14:cNvPr xmlns:dgm14="http://schemas.microsoft.com/office/drawing/2010/diagram" id="0" name="" descr="Contracts and Subcontracts&#10;"/>
        </a:ext>
      </dgm:extLst>
    </dgm:pt>
    <dgm:pt modelId="{E8CF5F71-7479-5043-A92E-92433D843EB8}" type="parTrans" cxnId="{FABE3D70-1FBB-2446-BD66-2D41E03EEE66}">
      <dgm:prSet/>
      <dgm:spPr/>
      <dgm:t>
        <a:bodyPr/>
        <a:lstStyle/>
        <a:p>
          <a:endParaRPr lang="en-US"/>
        </a:p>
      </dgm:t>
    </dgm:pt>
    <dgm:pt modelId="{941AA12F-2A06-0441-89F9-5BB618579D4B}" type="sibTrans" cxnId="{FABE3D70-1FBB-2446-BD66-2D41E03EEE66}">
      <dgm:prSet/>
      <dgm:spPr/>
      <dgm:t>
        <a:bodyPr/>
        <a:lstStyle/>
        <a:p>
          <a:endParaRPr lang="en-US"/>
        </a:p>
      </dgm:t>
    </dgm:pt>
    <dgm:pt modelId="{2F464730-F569-3F48-BC5A-D96F735E6711}">
      <dgm:prSet phldrT="[Text]"/>
      <dgm:spPr/>
      <dgm:t>
        <a:bodyPr/>
        <a:lstStyle/>
        <a:p>
          <a:r>
            <a:rPr lang="en-US" dirty="0"/>
            <a:t>5-year action plan</a:t>
          </a:r>
        </a:p>
        <a:p>
          <a:r>
            <a:rPr lang="en-US" dirty="0"/>
            <a:t>Workforce development plan</a:t>
          </a:r>
        </a:p>
      </dgm:t>
      <dgm:extLst>
        <a:ext uri="{E40237B7-FDA0-4F09-8148-C483321AD2D9}">
          <dgm14:cNvPr xmlns:dgm14="http://schemas.microsoft.com/office/drawing/2010/diagram" id="0" name="" descr="5-year action plan&#10;Workforce development plan&#10;"/>
        </a:ext>
      </dgm:extLst>
    </dgm:pt>
    <dgm:pt modelId="{E81098F5-54E5-9F4A-A251-758E8E272D77}" type="parTrans" cxnId="{14B04166-A045-F543-BF3E-5A8652D926B0}">
      <dgm:prSet/>
      <dgm:spPr/>
      <dgm:t>
        <a:bodyPr/>
        <a:lstStyle/>
        <a:p>
          <a:endParaRPr lang="en-US"/>
        </a:p>
      </dgm:t>
    </dgm:pt>
    <dgm:pt modelId="{225EDD46-1D76-AE4F-9B9F-61D60FA8F1D5}" type="sibTrans" cxnId="{14B04166-A045-F543-BF3E-5A8652D926B0}">
      <dgm:prSet/>
      <dgm:spPr/>
      <dgm:t>
        <a:bodyPr/>
        <a:lstStyle/>
        <a:p>
          <a:endParaRPr lang="en-US"/>
        </a:p>
      </dgm:t>
    </dgm:pt>
    <dgm:pt modelId="{465F82B7-56B9-BF44-A42D-70E8081AA397}">
      <dgm:prSet phldrT="[Text]"/>
      <dgm:spPr/>
      <dgm:t>
        <a:bodyPr/>
        <a:lstStyle/>
        <a:p>
          <a:r>
            <a:rPr lang="en-US" dirty="0"/>
            <a:t>PLAs, training, apprenticeship, qualifications</a:t>
          </a:r>
        </a:p>
      </dgm:t>
      <dgm:extLst>
        <a:ext uri="{E40237B7-FDA0-4F09-8148-C483321AD2D9}">
          <dgm14:cNvPr xmlns:dgm14="http://schemas.microsoft.com/office/drawing/2010/diagram" id="0" name="" descr="PLAs, training, apprenticeship, qualifications&#10;"/>
        </a:ext>
      </dgm:extLst>
    </dgm:pt>
    <dgm:pt modelId="{14C231FD-FC52-904A-8055-7462000B5659}" type="parTrans" cxnId="{A0BB887C-0CA2-BE4D-99F1-E276061F99F9}">
      <dgm:prSet/>
      <dgm:spPr/>
      <dgm:t>
        <a:bodyPr/>
        <a:lstStyle/>
        <a:p>
          <a:endParaRPr lang="en-US"/>
        </a:p>
      </dgm:t>
    </dgm:pt>
    <dgm:pt modelId="{BE27298C-D25B-F343-8DC5-E4BF35E005BA}" type="sibTrans" cxnId="{A0BB887C-0CA2-BE4D-99F1-E276061F99F9}">
      <dgm:prSet/>
      <dgm:spPr/>
      <dgm:t>
        <a:bodyPr/>
        <a:lstStyle/>
        <a:p>
          <a:endParaRPr lang="en-US"/>
        </a:p>
      </dgm:t>
    </dgm:pt>
    <dgm:pt modelId="{907CC220-F67C-2948-AE84-277D7ACF54FF}" type="pres">
      <dgm:prSet presAssocID="{DEB2EA0F-9263-E44A-9748-B0EE3B77AD06}" presName="Name0" presStyleCnt="0">
        <dgm:presLayoutVars>
          <dgm:dir/>
          <dgm:animLvl val="lvl"/>
          <dgm:resizeHandles val="exact"/>
        </dgm:presLayoutVars>
      </dgm:prSet>
      <dgm:spPr/>
    </dgm:pt>
    <dgm:pt modelId="{6827BCFA-6C21-594B-872B-74F721DFC195}" type="pres">
      <dgm:prSet presAssocID="{0E0C3315-36C4-9E4A-9F1F-9D93859475D7}" presName="boxAndChildren" presStyleCnt="0"/>
      <dgm:spPr/>
    </dgm:pt>
    <dgm:pt modelId="{91AB9AA9-C0D6-4945-AAE9-45FC2588F56F}" type="pres">
      <dgm:prSet presAssocID="{0E0C3315-36C4-9E4A-9F1F-9D93859475D7}" presName="parentTextBox" presStyleLbl="node1" presStyleIdx="0" presStyleCnt="3"/>
      <dgm:spPr/>
    </dgm:pt>
    <dgm:pt modelId="{D49B3999-7DC5-9544-A06C-0700A01B6B75}" type="pres">
      <dgm:prSet presAssocID="{0E0C3315-36C4-9E4A-9F1F-9D93859475D7}" presName="entireBox" presStyleLbl="node1" presStyleIdx="0" presStyleCnt="3"/>
      <dgm:spPr/>
    </dgm:pt>
    <dgm:pt modelId="{95227DAC-6BF2-AE43-991E-9D2BF75DAB4D}" type="pres">
      <dgm:prSet presAssocID="{0E0C3315-36C4-9E4A-9F1F-9D93859475D7}" presName="descendantBox" presStyleCnt="0"/>
      <dgm:spPr/>
    </dgm:pt>
    <dgm:pt modelId="{FA69545E-F9E9-254E-B902-F31B9357A1BE}" type="pres">
      <dgm:prSet presAssocID="{465F82B7-56B9-BF44-A42D-70E8081AA397}" presName="childTextBox" presStyleLbl="fgAccFollowNode1" presStyleIdx="0" presStyleCnt="2">
        <dgm:presLayoutVars>
          <dgm:bulletEnabled val="1"/>
        </dgm:presLayoutVars>
      </dgm:prSet>
      <dgm:spPr/>
    </dgm:pt>
    <dgm:pt modelId="{3058CA4C-2EE0-744F-B178-E8C1F6D8AD68}" type="pres">
      <dgm:prSet presAssocID="{DA8255B7-8F95-2243-8A45-BE92529DF1DC}" presName="sp" presStyleCnt="0"/>
      <dgm:spPr/>
    </dgm:pt>
    <dgm:pt modelId="{842B3D92-350D-2149-8656-6665A1EF0A80}" type="pres">
      <dgm:prSet presAssocID="{9A2C41DF-66F5-B54C-A3E4-444933BA25E6}" presName="arrowAndChildren" presStyleCnt="0"/>
      <dgm:spPr/>
    </dgm:pt>
    <dgm:pt modelId="{4E6AEA24-B312-5A43-97AE-A7ED2B84AD72}" type="pres">
      <dgm:prSet presAssocID="{9A2C41DF-66F5-B54C-A3E4-444933BA25E6}" presName="parentTextArrow" presStyleLbl="node1" presStyleIdx="0" presStyleCnt="3"/>
      <dgm:spPr/>
    </dgm:pt>
    <dgm:pt modelId="{16888DAE-372E-7243-80D0-3B72DA898CF5}" type="pres">
      <dgm:prSet presAssocID="{9A2C41DF-66F5-B54C-A3E4-444933BA25E6}" presName="arrow" presStyleLbl="node1" presStyleIdx="1" presStyleCnt="3"/>
      <dgm:spPr/>
    </dgm:pt>
    <dgm:pt modelId="{9635EF41-FAB5-7543-9590-BCB5CE972342}" type="pres">
      <dgm:prSet presAssocID="{9A2C41DF-66F5-B54C-A3E4-444933BA25E6}" presName="descendantArrow" presStyleCnt="0"/>
      <dgm:spPr/>
    </dgm:pt>
    <dgm:pt modelId="{5E06712F-540D-594B-9381-05606E7789F5}" type="pres">
      <dgm:prSet presAssocID="{2F464730-F569-3F48-BC5A-D96F735E6711}" presName="childTextArrow" presStyleLbl="fgAccFollowNode1" presStyleIdx="1" presStyleCnt="2">
        <dgm:presLayoutVars>
          <dgm:bulletEnabled val="1"/>
        </dgm:presLayoutVars>
      </dgm:prSet>
      <dgm:spPr/>
    </dgm:pt>
    <dgm:pt modelId="{1D675C83-B20B-194A-9212-49001E86E0AC}" type="pres">
      <dgm:prSet presAssocID="{0A3F6E5D-C1C3-9949-898B-B1D9BA443F4F}" presName="sp" presStyleCnt="0"/>
      <dgm:spPr/>
    </dgm:pt>
    <dgm:pt modelId="{E4BE1ECB-7599-B54C-9915-E28F211D069F}" type="pres">
      <dgm:prSet presAssocID="{CE5B07A8-D2E0-EB46-9D79-3E8220EE2C01}" presName="arrowAndChildren" presStyleCnt="0"/>
      <dgm:spPr/>
    </dgm:pt>
    <dgm:pt modelId="{DCA360BF-4814-3547-9DCF-1E149AA35317}" type="pres">
      <dgm:prSet presAssocID="{CE5B07A8-D2E0-EB46-9D79-3E8220EE2C01}" presName="parentTextArrow" presStyleLbl="node1" presStyleIdx="2" presStyleCnt="3"/>
      <dgm:spPr/>
    </dgm:pt>
  </dgm:ptLst>
  <dgm:cxnLst>
    <dgm:cxn modelId="{1073D32B-8DA4-B747-891B-D18624F43909}" srcId="{DEB2EA0F-9263-E44A-9748-B0EE3B77AD06}" destId="{CE5B07A8-D2E0-EB46-9D79-3E8220EE2C01}" srcOrd="0" destOrd="0" parTransId="{796BDF07-E606-6A4B-AAC3-D9EA0731E977}" sibTransId="{0A3F6E5D-C1C3-9949-898B-B1D9BA443F4F}"/>
    <dgm:cxn modelId="{777D013F-F4C2-6340-A4C8-9EAAC077975D}" type="presOf" srcId="{9A2C41DF-66F5-B54C-A3E4-444933BA25E6}" destId="{4E6AEA24-B312-5A43-97AE-A7ED2B84AD72}" srcOrd="0" destOrd="0" presId="urn:microsoft.com/office/officeart/2005/8/layout/process4"/>
    <dgm:cxn modelId="{F1C0E961-803F-F741-8CC9-6C739ECEC7CA}" type="presOf" srcId="{CE5B07A8-D2E0-EB46-9D79-3E8220EE2C01}" destId="{DCA360BF-4814-3547-9DCF-1E149AA35317}" srcOrd="0" destOrd="0" presId="urn:microsoft.com/office/officeart/2005/8/layout/process4"/>
    <dgm:cxn modelId="{14B04166-A045-F543-BF3E-5A8652D926B0}" srcId="{9A2C41DF-66F5-B54C-A3E4-444933BA25E6}" destId="{2F464730-F569-3F48-BC5A-D96F735E6711}" srcOrd="0" destOrd="0" parTransId="{E81098F5-54E5-9F4A-A251-758E8E272D77}" sibTransId="{225EDD46-1D76-AE4F-9B9F-61D60FA8F1D5}"/>
    <dgm:cxn modelId="{391E3269-DFF3-5C42-AAA9-7E90C6685D7E}" type="presOf" srcId="{9A2C41DF-66F5-B54C-A3E4-444933BA25E6}" destId="{16888DAE-372E-7243-80D0-3B72DA898CF5}" srcOrd="1" destOrd="0" presId="urn:microsoft.com/office/officeart/2005/8/layout/process4"/>
    <dgm:cxn modelId="{FABE3D70-1FBB-2446-BD66-2D41E03EEE66}" srcId="{DEB2EA0F-9263-E44A-9748-B0EE3B77AD06}" destId="{0E0C3315-36C4-9E4A-9F1F-9D93859475D7}" srcOrd="2" destOrd="0" parTransId="{E8CF5F71-7479-5043-A92E-92433D843EB8}" sibTransId="{941AA12F-2A06-0441-89F9-5BB618579D4B}"/>
    <dgm:cxn modelId="{A0BB887C-0CA2-BE4D-99F1-E276061F99F9}" srcId="{0E0C3315-36C4-9E4A-9F1F-9D93859475D7}" destId="{465F82B7-56B9-BF44-A42D-70E8081AA397}" srcOrd="0" destOrd="0" parTransId="{14C231FD-FC52-904A-8055-7462000B5659}" sibTransId="{BE27298C-D25B-F343-8DC5-E4BF35E005BA}"/>
    <dgm:cxn modelId="{D6794C8E-5C49-1346-9310-E9D988894307}" type="presOf" srcId="{2F464730-F569-3F48-BC5A-D96F735E6711}" destId="{5E06712F-540D-594B-9381-05606E7789F5}" srcOrd="0" destOrd="0" presId="urn:microsoft.com/office/officeart/2005/8/layout/process4"/>
    <dgm:cxn modelId="{23D3E3C2-EC38-2449-962C-FC849911A586}" srcId="{DEB2EA0F-9263-E44A-9748-B0EE3B77AD06}" destId="{9A2C41DF-66F5-B54C-A3E4-444933BA25E6}" srcOrd="1" destOrd="0" parTransId="{1FE85C6E-2418-0049-B255-826419EEE294}" sibTransId="{DA8255B7-8F95-2243-8A45-BE92529DF1DC}"/>
    <dgm:cxn modelId="{BE4B48CC-3311-9745-9611-36F64B38F903}" type="presOf" srcId="{0E0C3315-36C4-9E4A-9F1F-9D93859475D7}" destId="{91AB9AA9-C0D6-4945-AAE9-45FC2588F56F}" srcOrd="0" destOrd="0" presId="urn:microsoft.com/office/officeart/2005/8/layout/process4"/>
    <dgm:cxn modelId="{15C10EDA-F386-364E-AD6C-BF8D301BE312}" type="presOf" srcId="{0E0C3315-36C4-9E4A-9F1F-9D93859475D7}" destId="{D49B3999-7DC5-9544-A06C-0700A01B6B75}" srcOrd="1" destOrd="0" presId="urn:microsoft.com/office/officeart/2005/8/layout/process4"/>
    <dgm:cxn modelId="{D0BC84E1-25E0-AB4E-9900-7665B5F534BF}" type="presOf" srcId="{DEB2EA0F-9263-E44A-9748-B0EE3B77AD06}" destId="{907CC220-F67C-2948-AE84-277D7ACF54FF}" srcOrd="0" destOrd="0" presId="urn:microsoft.com/office/officeart/2005/8/layout/process4"/>
    <dgm:cxn modelId="{5D13EDEC-4B7E-DC45-A84E-CD512492D5CF}" type="presOf" srcId="{465F82B7-56B9-BF44-A42D-70E8081AA397}" destId="{FA69545E-F9E9-254E-B902-F31B9357A1BE}" srcOrd="0" destOrd="0" presId="urn:microsoft.com/office/officeart/2005/8/layout/process4"/>
    <dgm:cxn modelId="{E28930CA-47C1-CB43-8D22-1B1D63738A00}" type="presParOf" srcId="{907CC220-F67C-2948-AE84-277D7ACF54FF}" destId="{6827BCFA-6C21-594B-872B-74F721DFC195}" srcOrd="0" destOrd="0" presId="urn:microsoft.com/office/officeart/2005/8/layout/process4"/>
    <dgm:cxn modelId="{63988C38-1762-F24C-8017-2AE96AD7ADE0}" type="presParOf" srcId="{6827BCFA-6C21-594B-872B-74F721DFC195}" destId="{91AB9AA9-C0D6-4945-AAE9-45FC2588F56F}" srcOrd="0" destOrd="0" presId="urn:microsoft.com/office/officeart/2005/8/layout/process4"/>
    <dgm:cxn modelId="{487F22CA-6F7D-B948-9DBC-254D9345EF51}" type="presParOf" srcId="{6827BCFA-6C21-594B-872B-74F721DFC195}" destId="{D49B3999-7DC5-9544-A06C-0700A01B6B75}" srcOrd="1" destOrd="0" presId="urn:microsoft.com/office/officeart/2005/8/layout/process4"/>
    <dgm:cxn modelId="{2DC7B53F-4554-6D47-B401-E55FABF92C63}" type="presParOf" srcId="{6827BCFA-6C21-594B-872B-74F721DFC195}" destId="{95227DAC-6BF2-AE43-991E-9D2BF75DAB4D}" srcOrd="2" destOrd="0" presId="urn:microsoft.com/office/officeart/2005/8/layout/process4"/>
    <dgm:cxn modelId="{7D4BD92E-3E05-3B4F-9866-46723B2E5BDD}" type="presParOf" srcId="{95227DAC-6BF2-AE43-991E-9D2BF75DAB4D}" destId="{FA69545E-F9E9-254E-B902-F31B9357A1BE}" srcOrd="0" destOrd="0" presId="urn:microsoft.com/office/officeart/2005/8/layout/process4"/>
    <dgm:cxn modelId="{843551F8-45AF-914D-887A-447F74159263}" type="presParOf" srcId="{907CC220-F67C-2948-AE84-277D7ACF54FF}" destId="{3058CA4C-2EE0-744F-B178-E8C1F6D8AD68}" srcOrd="1" destOrd="0" presId="urn:microsoft.com/office/officeart/2005/8/layout/process4"/>
    <dgm:cxn modelId="{AF72585F-B812-2647-8468-291CA85B3CC1}" type="presParOf" srcId="{907CC220-F67C-2948-AE84-277D7ACF54FF}" destId="{842B3D92-350D-2149-8656-6665A1EF0A80}" srcOrd="2" destOrd="0" presId="urn:microsoft.com/office/officeart/2005/8/layout/process4"/>
    <dgm:cxn modelId="{A279D059-40B8-0243-BAF0-D34C8682C158}" type="presParOf" srcId="{842B3D92-350D-2149-8656-6665A1EF0A80}" destId="{4E6AEA24-B312-5A43-97AE-A7ED2B84AD72}" srcOrd="0" destOrd="0" presId="urn:microsoft.com/office/officeart/2005/8/layout/process4"/>
    <dgm:cxn modelId="{A991E096-2079-094F-94E4-B52F7FA6A706}" type="presParOf" srcId="{842B3D92-350D-2149-8656-6665A1EF0A80}" destId="{16888DAE-372E-7243-80D0-3B72DA898CF5}" srcOrd="1" destOrd="0" presId="urn:microsoft.com/office/officeart/2005/8/layout/process4"/>
    <dgm:cxn modelId="{5CF9B8FC-C01E-7344-9246-3440FC4F9665}" type="presParOf" srcId="{842B3D92-350D-2149-8656-6665A1EF0A80}" destId="{9635EF41-FAB5-7543-9590-BCB5CE972342}" srcOrd="2" destOrd="0" presId="urn:microsoft.com/office/officeart/2005/8/layout/process4"/>
    <dgm:cxn modelId="{2D19EA86-AE37-2044-9215-A432E19482D5}" type="presParOf" srcId="{9635EF41-FAB5-7543-9590-BCB5CE972342}" destId="{5E06712F-540D-594B-9381-05606E7789F5}" srcOrd="0" destOrd="0" presId="urn:microsoft.com/office/officeart/2005/8/layout/process4"/>
    <dgm:cxn modelId="{1A3BA402-7C94-8A4A-AB97-8B6E0836B107}" type="presParOf" srcId="{907CC220-F67C-2948-AE84-277D7ACF54FF}" destId="{1D675C83-B20B-194A-9212-49001E86E0AC}" srcOrd="3" destOrd="0" presId="urn:microsoft.com/office/officeart/2005/8/layout/process4"/>
    <dgm:cxn modelId="{0BB61BC5-49F3-F342-A699-6D81A49C500D}" type="presParOf" srcId="{907CC220-F67C-2948-AE84-277D7ACF54FF}" destId="{E4BE1ECB-7599-B54C-9915-E28F211D069F}" srcOrd="4" destOrd="0" presId="urn:microsoft.com/office/officeart/2005/8/layout/process4"/>
    <dgm:cxn modelId="{2DF03DDC-0585-9444-85B4-BB79421655D9}" type="presParOf" srcId="{E4BE1ECB-7599-B54C-9915-E28F211D069F}" destId="{DCA360BF-4814-3547-9DCF-1E149AA35317}"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9B3999-7DC5-9544-A06C-0700A01B6B75}">
      <dsp:nvSpPr>
        <dsp:cNvPr id="0" name=""/>
        <dsp:cNvSpPr/>
      </dsp:nvSpPr>
      <dsp:spPr>
        <a:xfrm>
          <a:off x="0" y="3459510"/>
          <a:ext cx="9675811" cy="1135488"/>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Contracts and Subcontracts</a:t>
          </a:r>
        </a:p>
      </dsp:txBody>
      <dsp:txXfrm>
        <a:off x="0" y="3459510"/>
        <a:ext cx="9675811" cy="613163"/>
      </dsp:txXfrm>
    </dsp:sp>
    <dsp:sp modelId="{FA69545E-F9E9-254E-B902-F31B9357A1BE}">
      <dsp:nvSpPr>
        <dsp:cNvPr id="0" name=""/>
        <dsp:cNvSpPr/>
      </dsp:nvSpPr>
      <dsp:spPr>
        <a:xfrm>
          <a:off x="0" y="4049965"/>
          <a:ext cx="9675811" cy="522324"/>
        </a:xfrm>
        <a:prstGeom prst="rect">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dirty="0"/>
            <a:t>PLAs, training, apprenticeship, qualifications</a:t>
          </a:r>
        </a:p>
      </dsp:txBody>
      <dsp:txXfrm>
        <a:off x="0" y="4049965"/>
        <a:ext cx="9675811" cy="522324"/>
      </dsp:txXfrm>
    </dsp:sp>
    <dsp:sp modelId="{16888DAE-372E-7243-80D0-3B72DA898CF5}">
      <dsp:nvSpPr>
        <dsp:cNvPr id="0" name=""/>
        <dsp:cNvSpPr/>
      </dsp:nvSpPr>
      <dsp:spPr>
        <a:xfrm rot="10800000">
          <a:off x="0" y="1730161"/>
          <a:ext cx="9675811" cy="1746381"/>
        </a:xfrm>
        <a:prstGeom prst="upArrowCallou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State Broadband Offices</a:t>
          </a:r>
        </a:p>
      </dsp:txBody>
      <dsp:txXfrm rot="-10800000">
        <a:off x="0" y="1730161"/>
        <a:ext cx="9675811" cy="612979"/>
      </dsp:txXfrm>
    </dsp:sp>
    <dsp:sp modelId="{5E06712F-540D-594B-9381-05606E7789F5}">
      <dsp:nvSpPr>
        <dsp:cNvPr id="0" name=""/>
        <dsp:cNvSpPr/>
      </dsp:nvSpPr>
      <dsp:spPr>
        <a:xfrm>
          <a:off x="0" y="2343141"/>
          <a:ext cx="9675811" cy="522168"/>
        </a:xfrm>
        <a:prstGeom prst="rect">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dirty="0"/>
            <a:t>5-year action plan</a:t>
          </a:r>
        </a:p>
        <a:p>
          <a:pPr marL="0" lvl="0" indent="0" algn="ctr" defTabSz="622300">
            <a:lnSpc>
              <a:spcPct val="90000"/>
            </a:lnSpc>
            <a:spcBef>
              <a:spcPct val="0"/>
            </a:spcBef>
            <a:spcAft>
              <a:spcPct val="35000"/>
            </a:spcAft>
            <a:buNone/>
          </a:pPr>
          <a:r>
            <a:rPr lang="en-US" sz="1400" kern="1200" dirty="0"/>
            <a:t>Workforce development plan</a:t>
          </a:r>
        </a:p>
      </dsp:txBody>
      <dsp:txXfrm>
        <a:off x="0" y="2343141"/>
        <a:ext cx="9675811" cy="522168"/>
      </dsp:txXfrm>
    </dsp:sp>
    <dsp:sp modelId="{DCA360BF-4814-3547-9DCF-1E149AA35317}">
      <dsp:nvSpPr>
        <dsp:cNvPr id="0" name=""/>
        <dsp:cNvSpPr/>
      </dsp:nvSpPr>
      <dsp:spPr>
        <a:xfrm rot="10800000">
          <a:off x="0" y="812"/>
          <a:ext cx="9675811" cy="1746381"/>
        </a:xfrm>
        <a:prstGeom prst="upArrowCallou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b="0" i="0" u="none" kern="1200" dirty="0"/>
            <a:t>National Telecommunications and Information Administration</a:t>
          </a:r>
          <a:endParaRPr lang="en-US" sz="2100" b="0" kern="1200" dirty="0"/>
        </a:p>
      </dsp:txBody>
      <dsp:txXfrm rot="10800000">
        <a:off x="0" y="812"/>
        <a:ext cx="9675811" cy="1134746"/>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975E80-5214-4D9F-9836-139C1E5E55DE}" type="datetimeFigureOut">
              <a:rPr lang="en-US" smtClean="0"/>
              <a:t>5/17/2024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CB9C84-A7DA-45F9-846D-9152DECA8268}" type="slidenum">
              <a:rPr lang="en-US" smtClean="0"/>
              <a:t>‹#›</a:t>
            </a:fld>
            <a:endParaRPr lang="en-US"/>
          </a:p>
        </p:txBody>
      </p:sp>
    </p:spTree>
    <p:extLst>
      <p:ext uri="{BB962C8B-B14F-4D97-AF65-F5344CB8AC3E}">
        <p14:creationId xmlns:p14="http://schemas.microsoft.com/office/powerpoint/2010/main" val="3214281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CB9C84-A7DA-45F9-846D-9152DECA8268}" type="slidenum">
              <a:rPr lang="en-US" smtClean="0"/>
              <a:t>1</a:t>
            </a:fld>
            <a:endParaRPr lang="en-US"/>
          </a:p>
        </p:txBody>
      </p:sp>
    </p:spTree>
    <p:extLst>
      <p:ext uri="{BB962C8B-B14F-4D97-AF65-F5344CB8AC3E}">
        <p14:creationId xmlns:p14="http://schemas.microsoft.com/office/powerpoint/2010/main" val="1562686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10</a:t>
            </a:fld>
            <a:endParaRPr lang="en-US"/>
          </a:p>
        </p:txBody>
      </p:sp>
    </p:spTree>
    <p:extLst>
      <p:ext uri="{BB962C8B-B14F-4D97-AF65-F5344CB8AC3E}">
        <p14:creationId xmlns:p14="http://schemas.microsoft.com/office/powerpoint/2010/main" val="17093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F87B3-AEC0-4A48-9BB8-61B7C21FDCE8}" type="slidenum">
              <a:rPr lang="en-US" smtClean="0"/>
              <a:t>11</a:t>
            </a:fld>
            <a:endParaRPr lang="en-US"/>
          </a:p>
        </p:txBody>
      </p:sp>
    </p:spTree>
    <p:extLst>
      <p:ext uri="{BB962C8B-B14F-4D97-AF65-F5344CB8AC3E}">
        <p14:creationId xmlns:p14="http://schemas.microsoft.com/office/powerpoint/2010/main" val="4077466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Alan</a:t>
            </a:r>
          </a:p>
          <a:p>
            <a:endParaRPr lang="en-US"/>
          </a:p>
        </p:txBody>
      </p:sp>
      <p:sp>
        <p:nvSpPr>
          <p:cNvPr id="4" name="Slide Number Placeholder 3"/>
          <p:cNvSpPr>
            <a:spLocks noGrp="1"/>
          </p:cNvSpPr>
          <p:nvPr>
            <p:ph type="sldNum" sz="quarter" idx="5"/>
          </p:nvPr>
        </p:nvSpPr>
        <p:spPr/>
        <p:txBody>
          <a:bodyPr/>
          <a:lstStyle/>
          <a:p>
            <a:fld id="{D82F87B3-AEC0-4A48-9BB8-61B7C21FDCE8}" type="slidenum">
              <a:rPr lang="en-US" smtClean="0"/>
              <a:t>12</a:t>
            </a:fld>
            <a:endParaRPr lang="en-US"/>
          </a:p>
        </p:txBody>
      </p:sp>
    </p:spTree>
    <p:extLst>
      <p:ext uri="{BB962C8B-B14F-4D97-AF65-F5344CB8AC3E}">
        <p14:creationId xmlns:p14="http://schemas.microsoft.com/office/powerpoint/2010/main" val="817825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Alan</a:t>
            </a:r>
          </a:p>
          <a:p>
            <a:endParaRPr lang="en-US"/>
          </a:p>
        </p:txBody>
      </p:sp>
      <p:sp>
        <p:nvSpPr>
          <p:cNvPr id="4" name="Slide Number Placeholder 3"/>
          <p:cNvSpPr>
            <a:spLocks noGrp="1"/>
          </p:cNvSpPr>
          <p:nvPr>
            <p:ph type="sldNum" sz="quarter" idx="5"/>
          </p:nvPr>
        </p:nvSpPr>
        <p:spPr/>
        <p:txBody>
          <a:bodyPr/>
          <a:lstStyle/>
          <a:p>
            <a:fld id="{D82F87B3-AEC0-4A48-9BB8-61B7C21FDCE8}" type="slidenum">
              <a:rPr lang="en-US" smtClean="0"/>
              <a:t>13</a:t>
            </a:fld>
            <a:endParaRPr lang="en-US"/>
          </a:p>
        </p:txBody>
      </p:sp>
    </p:spTree>
    <p:extLst>
      <p:ext uri="{BB962C8B-B14F-4D97-AF65-F5344CB8AC3E}">
        <p14:creationId xmlns:p14="http://schemas.microsoft.com/office/powerpoint/2010/main" val="1404787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Alan</a:t>
            </a:r>
          </a:p>
          <a:p>
            <a:endParaRPr lang="en-US"/>
          </a:p>
        </p:txBody>
      </p:sp>
      <p:sp>
        <p:nvSpPr>
          <p:cNvPr id="4" name="Slide Number Placeholder 3"/>
          <p:cNvSpPr>
            <a:spLocks noGrp="1"/>
          </p:cNvSpPr>
          <p:nvPr>
            <p:ph type="sldNum" sz="quarter" idx="5"/>
          </p:nvPr>
        </p:nvSpPr>
        <p:spPr/>
        <p:txBody>
          <a:bodyPr/>
          <a:lstStyle/>
          <a:p>
            <a:fld id="{D82F87B3-AEC0-4A48-9BB8-61B7C21FDCE8}" type="slidenum">
              <a:rPr lang="en-US" smtClean="0"/>
              <a:t>14</a:t>
            </a:fld>
            <a:endParaRPr lang="en-US"/>
          </a:p>
        </p:txBody>
      </p:sp>
    </p:spTree>
    <p:extLst>
      <p:ext uri="{BB962C8B-B14F-4D97-AF65-F5344CB8AC3E}">
        <p14:creationId xmlns:p14="http://schemas.microsoft.com/office/powerpoint/2010/main" val="1401225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Alan</a:t>
            </a:r>
          </a:p>
          <a:p>
            <a:endParaRPr lang="en-US"/>
          </a:p>
        </p:txBody>
      </p:sp>
      <p:sp>
        <p:nvSpPr>
          <p:cNvPr id="4" name="Slide Number Placeholder 3"/>
          <p:cNvSpPr>
            <a:spLocks noGrp="1"/>
          </p:cNvSpPr>
          <p:nvPr>
            <p:ph type="sldNum" sz="quarter" idx="5"/>
          </p:nvPr>
        </p:nvSpPr>
        <p:spPr/>
        <p:txBody>
          <a:bodyPr/>
          <a:lstStyle/>
          <a:p>
            <a:fld id="{D82F87B3-AEC0-4A48-9BB8-61B7C21FDCE8}" type="slidenum">
              <a:rPr lang="en-US" smtClean="0"/>
              <a:t>15</a:t>
            </a:fld>
            <a:endParaRPr lang="en-US"/>
          </a:p>
        </p:txBody>
      </p:sp>
    </p:spTree>
    <p:extLst>
      <p:ext uri="{BB962C8B-B14F-4D97-AF65-F5344CB8AC3E}">
        <p14:creationId xmlns:p14="http://schemas.microsoft.com/office/powerpoint/2010/main" val="2511761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F87B3-AEC0-4A48-9BB8-61B7C21FDCE8}" type="slidenum">
              <a:rPr lang="en-US" smtClean="0"/>
              <a:t>16</a:t>
            </a:fld>
            <a:endParaRPr lang="en-US"/>
          </a:p>
        </p:txBody>
      </p:sp>
    </p:spTree>
    <p:extLst>
      <p:ext uri="{BB962C8B-B14F-4D97-AF65-F5344CB8AC3E}">
        <p14:creationId xmlns:p14="http://schemas.microsoft.com/office/powerpoint/2010/main" val="35915602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F87B3-AEC0-4A48-9BB8-61B7C21FDCE8}" type="slidenum">
              <a:rPr lang="en-US" smtClean="0"/>
              <a:t>17</a:t>
            </a:fld>
            <a:endParaRPr lang="en-US"/>
          </a:p>
        </p:txBody>
      </p:sp>
    </p:spTree>
    <p:extLst>
      <p:ext uri="{BB962C8B-B14F-4D97-AF65-F5344CB8AC3E}">
        <p14:creationId xmlns:p14="http://schemas.microsoft.com/office/powerpoint/2010/main" val="19202286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F87B3-AEC0-4A48-9BB8-61B7C21FDCE8}" type="slidenum">
              <a:rPr lang="en-US" smtClean="0"/>
              <a:t>18</a:t>
            </a:fld>
            <a:endParaRPr lang="en-US"/>
          </a:p>
        </p:txBody>
      </p:sp>
    </p:spTree>
    <p:extLst>
      <p:ext uri="{BB962C8B-B14F-4D97-AF65-F5344CB8AC3E}">
        <p14:creationId xmlns:p14="http://schemas.microsoft.com/office/powerpoint/2010/main" val="7605219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Jeff</a:t>
            </a:r>
          </a:p>
        </p:txBody>
      </p:sp>
      <p:sp>
        <p:nvSpPr>
          <p:cNvPr id="4" name="Slide Number Placeholder 3"/>
          <p:cNvSpPr>
            <a:spLocks noGrp="1"/>
          </p:cNvSpPr>
          <p:nvPr>
            <p:ph type="sldNum" sz="quarter" idx="5"/>
          </p:nvPr>
        </p:nvSpPr>
        <p:spPr/>
        <p:txBody>
          <a:bodyPr/>
          <a:lstStyle/>
          <a:p>
            <a:fld id="{D82F87B3-AEC0-4A48-9BB8-61B7C21FDCE8}" type="slidenum">
              <a:rPr lang="en-US" smtClean="0"/>
              <a:t>19</a:t>
            </a:fld>
            <a:endParaRPr lang="en-US"/>
          </a:p>
        </p:txBody>
      </p:sp>
    </p:spTree>
    <p:extLst>
      <p:ext uri="{BB962C8B-B14F-4D97-AF65-F5344CB8AC3E}">
        <p14:creationId xmlns:p14="http://schemas.microsoft.com/office/powerpoint/2010/main" val="2877581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2</a:t>
            </a:fld>
            <a:endParaRPr lang="en-US"/>
          </a:p>
        </p:txBody>
      </p:sp>
    </p:spTree>
    <p:extLst>
      <p:ext uri="{BB962C8B-B14F-4D97-AF65-F5344CB8AC3E}">
        <p14:creationId xmlns:p14="http://schemas.microsoft.com/office/powerpoint/2010/main" val="2753044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F87B3-AEC0-4A48-9BB8-61B7C21FDCE8}" type="slidenum">
              <a:rPr lang="en-US" smtClean="0"/>
              <a:t>20</a:t>
            </a:fld>
            <a:endParaRPr lang="en-US"/>
          </a:p>
        </p:txBody>
      </p:sp>
    </p:spTree>
    <p:extLst>
      <p:ext uri="{BB962C8B-B14F-4D97-AF65-F5344CB8AC3E}">
        <p14:creationId xmlns:p14="http://schemas.microsoft.com/office/powerpoint/2010/main" val="2667091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21</a:t>
            </a:fld>
            <a:endParaRPr lang="en-US"/>
          </a:p>
        </p:txBody>
      </p:sp>
    </p:spTree>
    <p:extLst>
      <p:ext uri="{BB962C8B-B14F-4D97-AF65-F5344CB8AC3E}">
        <p14:creationId xmlns:p14="http://schemas.microsoft.com/office/powerpoint/2010/main" val="268990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22</a:t>
            </a:fld>
            <a:endParaRPr lang="en-US"/>
          </a:p>
        </p:txBody>
      </p:sp>
    </p:spTree>
    <p:extLst>
      <p:ext uri="{BB962C8B-B14F-4D97-AF65-F5344CB8AC3E}">
        <p14:creationId xmlns:p14="http://schemas.microsoft.com/office/powerpoint/2010/main" val="6153827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F87B3-AEC0-4A48-9BB8-61B7C21FDCE8}" type="slidenum">
              <a:rPr lang="en-US" smtClean="0"/>
              <a:t>23</a:t>
            </a:fld>
            <a:endParaRPr lang="en-US"/>
          </a:p>
        </p:txBody>
      </p:sp>
    </p:spTree>
    <p:extLst>
      <p:ext uri="{BB962C8B-B14F-4D97-AF65-F5344CB8AC3E}">
        <p14:creationId xmlns:p14="http://schemas.microsoft.com/office/powerpoint/2010/main" val="34030111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F87B3-AEC0-4A48-9BB8-61B7C21FDCE8}" type="slidenum">
              <a:rPr lang="en-US" smtClean="0"/>
              <a:t>24</a:t>
            </a:fld>
            <a:endParaRPr lang="en-US"/>
          </a:p>
        </p:txBody>
      </p:sp>
    </p:spTree>
    <p:extLst>
      <p:ext uri="{BB962C8B-B14F-4D97-AF65-F5344CB8AC3E}">
        <p14:creationId xmlns:p14="http://schemas.microsoft.com/office/powerpoint/2010/main" val="25862512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25</a:t>
            </a:fld>
            <a:endParaRPr lang="en-US"/>
          </a:p>
        </p:txBody>
      </p:sp>
    </p:spTree>
    <p:extLst>
      <p:ext uri="{BB962C8B-B14F-4D97-AF65-F5344CB8AC3E}">
        <p14:creationId xmlns:p14="http://schemas.microsoft.com/office/powerpoint/2010/main" val="5064595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5EDD1B-702B-40C3-9C82-162FBE9051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505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27</a:t>
            </a:fld>
            <a:endParaRPr lang="en-US"/>
          </a:p>
        </p:txBody>
      </p:sp>
    </p:spTree>
    <p:extLst>
      <p:ext uri="{BB962C8B-B14F-4D97-AF65-F5344CB8AC3E}">
        <p14:creationId xmlns:p14="http://schemas.microsoft.com/office/powerpoint/2010/main" val="22437671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28</a:t>
            </a:fld>
            <a:endParaRPr lang="en-US"/>
          </a:p>
        </p:txBody>
      </p:sp>
    </p:spTree>
    <p:extLst>
      <p:ext uri="{BB962C8B-B14F-4D97-AF65-F5344CB8AC3E}">
        <p14:creationId xmlns:p14="http://schemas.microsoft.com/office/powerpoint/2010/main" val="33055307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B9C84-A7DA-45F9-846D-9152DECA82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9685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F87B3-AEC0-4A48-9BB8-61B7C21FDCE8}" type="slidenum">
              <a:rPr lang="en-US" smtClean="0"/>
              <a:t>3</a:t>
            </a:fld>
            <a:endParaRPr lang="en-US"/>
          </a:p>
        </p:txBody>
      </p:sp>
    </p:spTree>
    <p:extLst>
      <p:ext uri="{BB962C8B-B14F-4D97-AF65-F5344CB8AC3E}">
        <p14:creationId xmlns:p14="http://schemas.microsoft.com/office/powerpoint/2010/main" val="5916104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30</a:t>
            </a:fld>
            <a:endParaRPr lang="en-US"/>
          </a:p>
        </p:txBody>
      </p:sp>
    </p:spTree>
    <p:extLst>
      <p:ext uri="{BB962C8B-B14F-4D97-AF65-F5344CB8AC3E}">
        <p14:creationId xmlns:p14="http://schemas.microsoft.com/office/powerpoint/2010/main" val="28921771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31</a:t>
            </a:fld>
            <a:endParaRPr lang="en-US"/>
          </a:p>
        </p:txBody>
      </p:sp>
    </p:spTree>
    <p:extLst>
      <p:ext uri="{BB962C8B-B14F-4D97-AF65-F5344CB8AC3E}">
        <p14:creationId xmlns:p14="http://schemas.microsoft.com/office/powerpoint/2010/main" val="27186637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A7E4C9E-74BB-4845-B6F2-57517D0F5F12}" type="slidenum">
              <a:rPr lang="en-US" smtClean="0"/>
              <a:t>32</a:t>
            </a:fld>
            <a:endParaRPr lang="en-US"/>
          </a:p>
        </p:txBody>
      </p:sp>
    </p:spTree>
    <p:extLst>
      <p:ext uri="{BB962C8B-B14F-4D97-AF65-F5344CB8AC3E}">
        <p14:creationId xmlns:p14="http://schemas.microsoft.com/office/powerpoint/2010/main" val="24849829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6C872CC5-73F1-452C-972C-5B0BB1CF221F}" type="slidenum">
              <a:rPr lang="en-US" smtClean="0"/>
              <a:t>33</a:t>
            </a:fld>
            <a:endParaRPr lang="en-US"/>
          </a:p>
        </p:txBody>
      </p:sp>
    </p:spTree>
    <p:extLst>
      <p:ext uri="{BB962C8B-B14F-4D97-AF65-F5344CB8AC3E}">
        <p14:creationId xmlns:p14="http://schemas.microsoft.com/office/powerpoint/2010/main" val="34330757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endParaRPr lang="en-US" dirty="0"/>
          </a:p>
        </p:txBody>
      </p:sp>
      <p:sp>
        <p:nvSpPr>
          <p:cNvPr id="4" name="Slide Number Placeholder 3"/>
          <p:cNvSpPr>
            <a:spLocks noGrp="1"/>
          </p:cNvSpPr>
          <p:nvPr>
            <p:ph type="sldNum" sz="quarter" idx="5"/>
          </p:nvPr>
        </p:nvSpPr>
        <p:spPr/>
        <p:txBody>
          <a:bodyPr/>
          <a:lstStyle/>
          <a:p>
            <a:fld id="{6C872CC5-73F1-452C-972C-5B0BB1CF221F}" type="slidenum">
              <a:rPr lang="en-US" smtClean="0"/>
              <a:t>34</a:t>
            </a:fld>
            <a:endParaRPr lang="en-US"/>
          </a:p>
        </p:txBody>
      </p:sp>
    </p:spTree>
    <p:extLst>
      <p:ext uri="{BB962C8B-B14F-4D97-AF65-F5344CB8AC3E}">
        <p14:creationId xmlns:p14="http://schemas.microsoft.com/office/powerpoint/2010/main" val="33273063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endParaRPr lang="en-US" dirty="0"/>
          </a:p>
        </p:txBody>
      </p:sp>
      <p:sp>
        <p:nvSpPr>
          <p:cNvPr id="4" name="Slide Number Placeholder 3"/>
          <p:cNvSpPr>
            <a:spLocks noGrp="1"/>
          </p:cNvSpPr>
          <p:nvPr>
            <p:ph type="sldNum" sz="quarter" idx="5"/>
          </p:nvPr>
        </p:nvSpPr>
        <p:spPr/>
        <p:txBody>
          <a:bodyPr/>
          <a:lstStyle/>
          <a:p>
            <a:fld id="{6C872CC5-73F1-452C-972C-5B0BB1CF221F}" type="slidenum">
              <a:rPr lang="en-US" smtClean="0"/>
              <a:t>35</a:t>
            </a:fld>
            <a:endParaRPr lang="en-US"/>
          </a:p>
        </p:txBody>
      </p:sp>
    </p:spTree>
    <p:extLst>
      <p:ext uri="{BB962C8B-B14F-4D97-AF65-F5344CB8AC3E}">
        <p14:creationId xmlns:p14="http://schemas.microsoft.com/office/powerpoint/2010/main" val="3711146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7E4C9E-74BB-4845-B6F2-57517D0F5F12}" type="slidenum">
              <a:rPr lang="en-US" smtClean="0"/>
              <a:t>36</a:t>
            </a:fld>
            <a:endParaRPr lang="en-US"/>
          </a:p>
        </p:txBody>
      </p:sp>
    </p:spTree>
    <p:extLst>
      <p:ext uri="{BB962C8B-B14F-4D97-AF65-F5344CB8AC3E}">
        <p14:creationId xmlns:p14="http://schemas.microsoft.com/office/powerpoint/2010/main" val="28558591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7E4C9E-74BB-4845-B6F2-57517D0F5F12}" type="slidenum">
              <a:rPr lang="en-US" smtClean="0"/>
              <a:t>37</a:t>
            </a:fld>
            <a:endParaRPr lang="en-US"/>
          </a:p>
        </p:txBody>
      </p:sp>
    </p:spTree>
    <p:extLst>
      <p:ext uri="{BB962C8B-B14F-4D97-AF65-F5344CB8AC3E}">
        <p14:creationId xmlns:p14="http://schemas.microsoft.com/office/powerpoint/2010/main" val="33990603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7E4C9E-74BB-4845-B6F2-57517D0F5F12}" type="slidenum">
              <a:rPr lang="en-US" smtClean="0"/>
              <a:t>38</a:t>
            </a:fld>
            <a:endParaRPr lang="en-US"/>
          </a:p>
        </p:txBody>
      </p:sp>
    </p:spTree>
    <p:extLst>
      <p:ext uri="{BB962C8B-B14F-4D97-AF65-F5344CB8AC3E}">
        <p14:creationId xmlns:p14="http://schemas.microsoft.com/office/powerpoint/2010/main" val="20397251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4CA59CC3-235A-4ACD-8026-E4B25448492B}" type="slidenum">
              <a:rPr lang="en-US" smtClean="0"/>
              <a:t>39</a:t>
            </a:fld>
            <a:endParaRPr lang="en-US"/>
          </a:p>
        </p:txBody>
      </p:sp>
    </p:spTree>
    <p:extLst>
      <p:ext uri="{BB962C8B-B14F-4D97-AF65-F5344CB8AC3E}">
        <p14:creationId xmlns:p14="http://schemas.microsoft.com/office/powerpoint/2010/main" val="8820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212F3256-0F80-4475-8BEB-548FAFFD8D93}" type="slidenum">
              <a:rPr lang="en-US" smtClean="0"/>
              <a:t>4</a:t>
            </a:fld>
            <a:endParaRPr lang="en-US" dirty="0"/>
          </a:p>
        </p:txBody>
      </p:sp>
    </p:spTree>
    <p:extLst>
      <p:ext uri="{BB962C8B-B14F-4D97-AF65-F5344CB8AC3E}">
        <p14:creationId xmlns:p14="http://schemas.microsoft.com/office/powerpoint/2010/main" val="28447923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A7E4C9E-74BB-4845-B6F2-57517D0F5F12}" type="slidenum">
              <a:rPr lang="en-US" smtClean="0"/>
              <a:t>40</a:t>
            </a:fld>
            <a:endParaRPr lang="en-US"/>
          </a:p>
        </p:txBody>
      </p:sp>
    </p:spTree>
    <p:extLst>
      <p:ext uri="{BB962C8B-B14F-4D97-AF65-F5344CB8AC3E}">
        <p14:creationId xmlns:p14="http://schemas.microsoft.com/office/powerpoint/2010/main" val="39153015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41</a:t>
            </a:fld>
            <a:endParaRPr lang="en-US"/>
          </a:p>
        </p:txBody>
      </p:sp>
    </p:spTree>
    <p:extLst>
      <p:ext uri="{BB962C8B-B14F-4D97-AF65-F5344CB8AC3E}">
        <p14:creationId xmlns:p14="http://schemas.microsoft.com/office/powerpoint/2010/main" val="38410948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43</a:t>
            </a:fld>
            <a:endParaRPr lang="en-US"/>
          </a:p>
        </p:txBody>
      </p:sp>
    </p:spTree>
    <p:extLst>
      <p:ext uri="{BB962C8B-B14F-4D97-AF65-F5344CB8AC3E}">
        <p14:creationId xmlns:p14="http://schemas.microsoft.com/office/powerpoint/2010/main" val="4050472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212F3256-0F80-4475-8BEB-548FAFFD8D93}" type="slidenum">
              <a:rPr lang="en-US" smtClean="0"/>
              <a:t>5</a:t>
            </a:fld>
            <a:endParaRPr lang="en-US" dirty="0"/>
          </a:p>
        </p:txBody>
      </p:sp>
    </p:spTree>
    <p:extLst>
      <p:ext uri="{BB962C8B-B14F-4D97-AF65-F5344CB8AC3E}">
        <p14:creationId xmlns:p14="http://schemas.microsoft.com/office/powerpoint/2010/main" val="2479613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2F3256-0F80-4475-8BEB-548FAFFD8D93}" type="slidenum">
              <a:rPr lang="en-US" smtClean="0"/>
              <a:t>6</a:t>
            </a:fld>
            <a:endParaRPr lang="en-US" dirty="0"/>
          </a:p>
        </p:txBody>
      </p:sp>
    </p:spTree>
    <p:extLst>
      <p:ext uri="{BB962C8B-B14F-4D97-AF65-F5344CB8AC3E}">
        <p14:creationId xmlns:p14="http://schemas.microsoft.com/office/powerpoint/2010/main" val="2846742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Alan</a:t>
            </a:r>
          </a:p>
          <a:p>
            <a:endParaRPr lang="en-US"/>
          </a:p>
        </p:txBody>
      </p:sp>
      <p:sp>
        <p:nvSpPr>
          <p:cNvPr id="4" name="Slide Number Placeholder 3"/>
          <p:cNvSpPr>
            <a:spLocks noGrp="1"/>
          </p:cNvSpPr>
          <p:nvPr>
            <p:ph type="sldNum" sz="quarter" idx="5"/>
          </p:nvPr>
        </p:nvSpPr>
        <p:spPr/>
        <p:txBody>
          <a:bodyPr/>
          <a:lstStyle/>
          <a:p>
            <a:fld id="{80CB9C84-A7DA-45F9-846D-9152DECA8268}" type="slidenum">
              <a:rPr lang="en-US" smtClean="0"/>
              <a:t>7</a:t>
            </a:fld>
            <a:endParaRPr lang="en-US"/>
          </a:p>
        </p:txBody>
      </p:sp>
    </p:spTree>
    <p:extLst>
      <p:ext uri="{BB962C8B-B14F-4D97-AF65-F5344CB8AC3E}">
        <p14:creationId xmlns:p14="http://schemas.microsoft.com/office/powerpoint/2010/main" val="245355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8</a:t>
            </a:fld>
            <a:endParaRPr lang="en-US"/>
          </a:p>
        </p:txBody>
      </p:sp>
    </p:spTree>
    <p:extLst>
      <p:ext uri="{BB962C8B-B14F-4D97-AF65-F5344CB8AC3E}">
        <p14:creationId xmlns:p14="http://schemas.microsoft.com/office/powerpoint/2010/main" val="2840525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F87B3-AEC0-4A48-9BB8-61B7C21FDCE8}" type="slidenum">
              <a:rPr lang="en-US" smtClean="0"/>
              <a:t>9</a:t>
            </a:fld>
            <a:endParaRPr lang="en-US"/>
          </a:p>
        </p:txBody>
      </p:sp>
    </p:spTree>
    <p:extLst>
      <p:ext uri="{BB962C8B-B14F-4D97-AF65-F5344CB8AC3E}">
        <p14:creationId xmlns:p14="http://schemas.microsoft.com/office/powerpoint/2010/main" val="41036894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8.jpe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jpeg"/><Relationship Id="rId1" Type="http://schemas.openxmlformats.org/officeDocument/2006/relationships/slideMaster" Target="../slideMasters/slideMaster4.xml"/><Relationship Id="rId4" Type="http://schemas.openxmlformats.org/officeDocument/2006/relationships/image" Target="../media/image24.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4.xml"/><Relationship Id="rId4" Type="http://schemas.openxmlformats.org/officeDocument/2006/relationships/image" Target="../media/image24.jpe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4.xml"/><Relationship Id="rId4" Type="http://schemas.openxmlformats.org/officeDocument/2006/relationships/image" Target="../media/image24.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eg"/><Relationship Id="rId1" Type="http://schemas.openxmlformats.org/officeDocument/2006/relationships/slideMaster" Target="../slideMasters/slideMaster4.xml"/><Relationship Id="rId5" Type="http://schemas.openxmlformats.org/officeDocument/2006/relationships/image" Target="../media/image24.jpeg"/><Relationship Id="rId4" Type="http://schemas.openxmlformats.org/officeDocument/2006/relationships/image" Target="../media/image21.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24.jpe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0.jpeg"/><Relationship Id="rId1" Type="http://schemas.openxmlformats.org/officeDocument/2006/relationships/slideMaster" Target="../slideMasters/slideMaster4.xml"/><Relationship Id="rId5" Type="http://schemas.openxmlformats.org/officeDocument/2006/relationships/image" Target="../media/image25.jpeg"/><Relationship Id="rId4" Type="http://schemas.openxmlformats.org/officeDocument/2006/relationships/image" Target="../media/image21.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0.jpeg"/><Relationship Id="rId1" Type="http://schemas.openxmlformats.org/officeDocument/2006/relationships/slideMaster" Target="../slideMasters/slideMaster4.xml"/><Relationship Id="rId5" Type="http://schemas.openxmlformats.org/officeDocument/2006/relationships/image" Target="../media/image25.jpeg"/><Relationship Id="rId4" Type="http://schemas.openxmlformats.org/officeDocument/2006/relationships/image" Target="../media/image2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6.jpe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6.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5.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8.jpe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5/17/2024</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18091"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720570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pic>
        <p:nvPicPr>
          <p:cNvPr id="12" name="Picture 11" descr="Diagram&#10;&#10;Description automatically generated">
            <a:extLst>
              <a:ext uri="{FF2B5EF4-FFF2-40B4-BE49-F238E27FC236}">
                <a16:creationId xmlns:a16="http://schemas.microsoft.com/office/drawing/2014/main" id="{60A50D4A-DDE8-EC08-A614-062E705A54FE}"/>
              </a:ext>
            </a:extLst>
          </p:cNvPr>
          <p:cNvPicPr>
            <a:picLocks noChangeAspect="1"/>
          </p:cNvPicPr>
          <p:nvPr userDrawn="1"/>
        </p:nvPicPr>
        <p:blipFill>
          <a:blip r:embed="rId3"/>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7419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5/17/2024</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4049102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5/17/2024</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225977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5/17/2024</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052329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5/17/2024</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233702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Tree>
    <p:extLst>
      <p:ext uri="{BB962C8B-B14F-4D97-AF65-F5344CB8AC3E}">
        <p14:creationId xmlns:p14="http://schemas.microsoft.com/office/powerpoint/2010/main" val="251728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Discussion</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a:srcRect/>
          <a:stretch/>
        </p:blipFill>
        <p:spPr>
          <a:xfrm>
            <a:off x="0" y="10797"/>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a:alphaModFix amt="50000"/>
          </a:blip>
          <a:srcRect t="13718" b="9028"/>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532521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Objectives">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grpSp>
        <p:nvGrpSpPr>
          <p:cNvPr id="2" name="Top Corner Embellishment">
            <a:extLst>
              <a:ext uri="{FF2B5EF4-FFF2-40B4-BE49-F238E27FC236}">
                <a16:creationId xmlns:a16="http://schemas.microsoft.com/office/drawing/2014/main" id="{4F555946-CB04-9F04-9975-1135ED49DE7F}"/>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8" name="Freeform: Shape 7">
              <a:extLst>
                <a:ext uri="{FF2B5EF4-FFF2-40B4-BE49-F238E27FC236}">
                  <a16:creationId xmlns:a16="http://schemas.microsoft.com/office/drawing/2014/main" id="{BA7CB6B3-2CD5-6A36-BFAD-413E7C246B0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A55941D6-52C7-4A65-8DF9-81C5ECE7DA0D}"/>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2B7E73F1-C4F0-E444-8297-33929C1BAE7F}"/>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91" name="Text Placeholder 190">
            <a:extLst>
              <a:ext uri="{FF2B5EF4-FFF2-40B4-BE49-F238E27FC236}">
                <a16:creationId xmlns:a16="http://schemas.microsoft.com/office/drawing/2014/main" id="{2BFF4C1B-7199-F8CC-DFBF-CB4D9E202069}"/>
              </a:ext>
            </a:extLst>
          </p:cNvPr>
          <p:cNvSpPr>
            <a:spLocks noGrp="1"/>
          </p:cNvSpPr>
          <p:nvPr>
            <p:ph type="body" sz="quarter" idx="13"/>
          </p:nvPr>
        </p:nvSpPr>
        <p:spPr>
          <a:xfrm>
            <a:off x="8253413" y="1492250"/>
            <a:ext cx="2635250" cy="1647825"/>
          </a:xfrm>
        </p:spPr>
        <p:txBody>
          <a:bodyPr/>
          <a:lstStyle>
            <a:lvl1pPr marL="0" indent="0">
              <a:buNone/>
              <a:defRPr/>
            </a:lvl1pPr>
          </a:lstStyle>
          <a:p>
            <a:pPr lvl="0"/>
            <a:endParaRPr lang="en-US"/>
          </a:p>
        </p:txBody>
      </p:sp>
    </p:spTree>
    <p:extLst>
      <p:ext uri="{BB962C8B-B14F-4D97-AF65-F5344CB8AC3E}">
        <p14:creationId xmlns:p14="http://schemas.microsoft.com/office/powerpoint/2010/main" val="39560495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4D117-B7CC-1E70-50C5-C5E562A68A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7FC3DE-8679-213D-7BA2-D23D92E89CBB}"/>
              </a:ext>
            </a:extLst>
          </p:cNvPr>
          <p:cNvSpPr>
            <a:spLocks noGrp="1"/>
          </p:cNvSpPr>
          <p:nvPr>
            <p:ph type="dt" sz="half" idx="10"/>
          </p:nvPr>
        </p:nvSpPr>
        <p:spPr/>
        <p:txBody>
          <a:bodyPr/>
          <a:lstStyle/>
          <a:p>
            <a:fld id="{F1C99F0C-A7E4-426B-9560-F655CBC912B5}" type="datetimeFigureOut">
              <a:rPr lang="en-US" smtClean="0"/>
              <a:t>5/17/2024</a:t>
            </a:fld>
            <a:endParaRPr lang="en-US"/>
          </a:p>
        </p:txBody>
      </p:sp>
      <p:sp>
        <p:nvSpPr>
          <p:cNvPr id="4" name="Footer Placeholder 3">
            <a:extLst>
              <a:ext uri="{FF2B5EF4-FFF2-40B4-BE49-F238E27FC236}">
                <a16:creationId xmlns:a16="http://schemas.microsoft.com/office/drawing/2014/main" id="{B67CDF89-4736-7B76-D999-F8818725C0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1192DE-B43D-610C-EA89-754801BE5139}"/>
              </a:ext>
            </a:extLst>
          </p:cNvPr>
          <p:cNvSpPr>
            <a:spLocks noGrp="1"/>
          </p:cNvSpPr>
          <p:nvPr>
            <p:ph type="sldNum" sz="quarter" idx="12"/>
          </p:nvPr>
        </p:nvSpPr>
        <p:spPr/>
        <p:txBody>
          <a:bodyPr/>
          <a:lstStyle/>
          <a:p>
            <a:fld id="{025C084B-48FE-409C-B292-F96384220D1C}" type="slidenum">
              <a:rPr lang="en-US" smtClean="0"/>
              <a:t>‹#›</a:t>
            </a:fld>
            <a:endParaRPr lang="en-US"/>
          </a:p>
        </p:txBody>
      </p:sp>
    </p:spTree>
    <p:extLst>
      <p:ext uri="{BB962C8B-B14F-4D97-AF65-F5344CB8AC3E}">
        <p14:creationId xmlns:p14="http://schemas.microsoft.com/office/powerpoint/2010/main" val="20267091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F9ADB-E73E-1CC4-705A-2953FCE13C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294B65-C839-A01E-DAB4-A523587844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922554-B6A3-9F4C-EF69-831FACBD2A17}"/>
              </a:ext>
            </a:extLst>
          </p:cNvPr>
          <p:cNvSpPr>
            <a:spLocks noGrp="1"/>
          </p:cNvSpPr>
          <p:nvPr>
            <p:ph type="dt" sz="half" idx="10"/>
          </p:nvPr>
        </p:nvSpPr>
        <p:spPr/>
        <p:txBody>
          <a:bodyPr/>
          <a:lstStyle/>
          <a:p>
            <a:fld id="{F1C99F0C-A7E4-426B-9560-F655CBC912B5}" type="datetimeFigureOut">
              <a:rPr lang="en-US" smtClean="0"/>
              <a:t>5/17/2024</a:t>
            </a:fld>
            <a:endParaRPr lang="en-US"/>
          </a:p>
        </p:txBody>
      </p:sp>
      <p:sp>
        <p:nvSpPr>
          <p:cNvPr id="5" name="Footer Placeholder 4">
            <a:extLst>
              <a:ext uri="{FF2B5EF4-FFF2-40B4-BE49-F238E27FC236}">
                <a16:creationId xmlns:a16="http://schemas.microsoft.com/office/drawing/2014/main" id="{B3E0A5D6-1D00-7E11-F666-E99B8705BB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DADAF0-095C-2764-6438-60F35FFF4937}"/>
              </a:ext>
            </a:extLst>
          </p:cNvPr>
          <p:cNvSpPr>
            <a:spLocks noGrp="1"/>
          </p:cNvSpPr>
          <p:nvPr>
            <p:ph type="sldNum" sz="quarter" idx="12"/>
          </p:nvPr>
        </p:nvSpPr>
        <p:spPr/>
        <p:txBody>
          <a:bodyPr/>
          <a:lstStyle/>
          <a:p>
            <a:fld id="{025C084B-48FE-409C-B292-F96384220D1C}" type="slidenum">
              <a:rPr lang="en-US" smtClean="0"/>
              <a:t>‹#›</a:t>
            </a:fld>
            <a:endParaRPr lang="en-US"/>
          </a:p>
        </p:txBody>
      </p:sp>
    </p:spTree>
    <p:extLst>
      <p:ext uri="{BB962C8B-B14F-4D97-AF65-F5344CB8AC3E}">
        <p14:creationId xmlns:p14="http://schemas.microsoft.com/office/powerpoint/2010/main" val="3952355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5948741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a:stretch>
            <a:fillRect/>
          </a:stretch>
        </p:blipFill>
        <p:spPr>
          <a:xfrm>
            <a:off x="0" y="-3576"/>
            <a:ext cx="12185650" cy="6861574"/>
          </a:xfrm>
          <a:prstGeom prst="rect">
            <a:avLst/>
          </a:prstGeom>
        </p:spPr>
      </p:pic>
      <p:sp>
        <p:nvSpPr>
          <p:cNvPr id="2" name="Date Placeholder 1">
            <a:extLst>
              <a:ext uri="{FF2B5EF4-FFF2-40B4-BE49-F238E27FC236}">
                <a16:creationId xmlns:a16="http://schemas.microsoft.com/office/drawing/2014/main" id="{13BD16E2-1533-CC10-3690-3912CA1E06B3}"/>
              </a:ext>
            </a:extLst>
          </p:cNvPr>
          <p:cNvSpPr>
            <a:spLocks noGrp="1"/>
          </p:cNvSpPr>
          <p:nvPr>
            <p:ph type="dt" sz="half" idx="10"/>
          </p:nvPr>
        </p:nvSpPr>
        <p:spPr>
          <a:xfrm>
            <a:off x="838200" y="6356350"/>
            <a:ext cx="2743200" cy="365125"/>
          </a:xfrm>
          <a:prstGeom prst="rect">
            <a:avLst/>
          </a:prstGeom>
        </p:spPr>
        <p:txBody>
          <a:bodyPr/>
          <a:lstStyle/>
          <a:p>
            <a:fld id="{90B0261D-9D43-4436-AF4F-5240C88F8206}" type="datetime1">
              <a:rPr lang="en-US" smtClean="0"/>
              <a:t>5/17/2024</a:t>
            </a:fld>
            <a:endParaRPr lang="en-US" dirty="0"/>
          </a:p>
        </p:txBody>
      </p:sp>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E8C1A6F6-817B-FDE0-DBD8-0AD413DBFDAE}"/>
              </a:ext>
            </a:extLst>
          </p:cNvPr>
          <p:cNvSpPr>
            <a:spLocks noGrp="1"/>
          </p:cNvSpPr>
          <p:nvPr>
            <p:ph type="sldNum" sz="quarter" idx="12"/>
          </p:nvPr>
        </p:nvSpPr>
        <p:spPr/>
        <p:txBody>
          <a:bodyPr/>
          <a:lstStyle/>
          <a:p>
            <a:fld id="{5DC376C7-CCAB-4A43-82C7-E28708528D9E}" type="slidenum">
              <a:rPr lang="en-US" smtClean="0"/>
              <a:t>‹#›</a:t>
            </a:fld>
            <a:endParaRPr lang="en-US" dirty="0"/>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a:srcRect/>
          <a:stretch/>
        </p:blipFill>
        <p:spPr>
          <a:xfrm>
            <a:off x="5080" y="-15008"/>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B3FBC49-36F9-BC10-EE30-E8D847231D28}"/>
              </a:ext>
            </a:extLst>
          </p:cNvPr>
          <p:cNvSpPr/>
          <p:nvPr userDrawn="1"/>
        </p:nvSpPr>
        <p:spPr>
          <a:xfrm>
            <a:off x="7551626" y="2938463"/>
            <a:ext cx="2743199" cy="2767126"/>
          </a:xfrm>
          <a:prstGeom prst="rect">
            <a:avLst/>
          </a:prstGeom>
          <a:solidFill>
            <a:srgbClr val="0001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0">
            <a:extLst>
              <a:ext uri="{FF2B5EF4-FFF2-40B4-BE49-F238E27FC236}">
                <a16:creationId xmlns:a16="http://schemas.microsoft.com/office/drawing/2014/main" id="{01BFD7DD-F256-160C-ABD4-1F18B12059B5}"/>
              </a:ext>
            </a:extLst>
          </p:cNvPr>
          <p:cNvSpPr>
            <a:spLocks noGrp="1"/>
          </p:cNvSpPr>
          <p:nvPr>
            <p:ph type="body" sz="quarter" idx="13"/>
          </p:nvPr>
        </p:nvSpPr>
        <p:spPr>
          <a:xfrm>
            <a:off x="1027113" y="1960563"/>
            <a:ext cx="5980112" cy="3744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8">
            <a:extLst>
              <a:ext uri="{FF2B5EF4-FFF2-40B4-BE49-F238E27FC236}">
                <a16:creationId xmlns:a16="http://schemas.microsoft.com/office/drawing/2014/main" id="{C476A588-C633-1E1A-56CB-69305CC45449}"/>
              </a:ext>
            </a:extLst>
          </p:cNvPr>
          <p:cNvSpPr>
            <a:spLocks noGrp="1"/>
          </p:cNvSpPr>
          <p:nvPr>
            <p:ph type="body" sz="quarter" idx="14"/>
          </p:nvPr>
        </p:nvSpPr>
        <p:spPr>
          <a:xfrm>
            <a:off x="7551738" y="1960563"/>
            <a:ext cx="2743200" cy="977900"/>
          </a:xfrm>
        </p:spPr>
        <p:txBody>
          <a:bodyPr/>
          <a:lstStyle>
            <a:lvl1pPr marL="0" indent="0" algn="ctr">
              <a:buNone/>
              <a:defRPr>
                <a:solidFill>
                  <a:schemeClr val="bg1"/>
                </a:solidFill>
              </a:defRPr>
            </a:lvl1pPr>
          </a:lstStyle>
          <a:p>
            <a:pPr lvl="0"/>
            <a:r>
              <a:rPr lang="en-US"/>
              <a:t>Click to edit</a:t>
            </a:r>
          </a:p>
        </p:txBody>
      </p:sp>
    </p:spTree>
    <p:extLst>
      <p:ext uri="{BB962C8B-B14F-4D97-AF65-F5344CB8AC3E}">
        <p14:creationId xmlns:p14="http://schemas.microsoft.com/office/powerpoint/2010/main" val="26912598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Image">
    <p:bg>
      <p:bgPr>
        <a:solidFill>
          <a:schemeClr val="tx1"/>
        </a:solidFill>
        <a:effectLst/>
      </p:bgPr>
    </p:bg>
    <p:spTree>
      <p:nvGrpSpPr>
        <p:cNvPr id="1" name=""/>
        <p:cNvGrpSpPr/>
        <p:nvPr/>
      </p:nvGrpSpPr>
      <p:grpSpPr>
        <a:xfrm>
          <a:off x="0" y="0"/>
          <a:ext cx="0" cy="0"/>
          <a:chOff x="0" y="0"/>
          <a:chExt cx="0" cy="0"/>
        </a:xfrm>
      </p:grpSpPr>
      <p:pic>
        <p:nvPicPr>
          <p:cNvPr id="8" name="Picture 7" descr="A picture containing outdoor&#10;&#10;Description automatically generated">
            <a:extLst>
              <a:ext uri="{FF2B5EF4-FFF2-40B4-BE49-F238E27FC236}">
                <a16:creationId xmlns:a16="http://schemas.microsoft.com/office/drawing/2014/main" id="{A9AAA4B4-93DF-4E4D-BDA6-7A13B6C613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8" y="1"/>
            <a:ext cx="12190304" cy="6858000"/>
          </a:xfrm>
          <a:prstGeom prst="rect">
            <a:avLst/>
          </a:prstGeom>
        </p:spPr>
      </p:pic>
      <p:sp>
        <p:nvSpPr>
          <p:cNvPr id="2" name="Title 1"/>
          <p:cNvSpPr>
            <a:spLocks noGrp="1"/>
          </p:cNvSpPr>
          <p:nvPr>
            <p:ph type="ctrTitle"/>
          </p:nvPr>
        </p:nvSpPr>
        <p:spPr>
          <a:xfrm>
            <a:off x="926253" y="1968785"/>
            <a:ext cx="9144001" cy="2387600"/>
          </a:xfrm>
        </p:spPr>
        <p:txBody>
          <a:bodyPr lIns="0" tIns="0" rIns="0" bIns="0" anchor="b"/>
          <a:lstStyle>
            <a:lvl1pPr algn="l">
              <a:defRPr sz="5996">
                <a:solidFill>
                  <a:schemeClr val="bg1"/>
                </a:solidFill>
              </a:defRPr>
            </a:lvl1pPr>
          </a:lstStyle>
          <a:p>
            <a:r>
              <a:rPr lang="en-US"/>
              <a:t>Click to edit Master title style</a:t>
            </a:r>
          </a:p>
        </p:txBody>
      </p:sp>
      <p:sp>
        <p:nvSpPr>
          <p:cNvPr id="3" name="Subtitle 2"/>
          <p:cNvSpPr>
            <a:spLocks noGrp="1"/>
          </p:cNvSpPr>
          <p:nvPr>
            <p:ph type="subTitle" idx="1"/>
          </p:nvPr>
        </p:nvSpPr>
        <p:spPr>
          <a:xfrm>
            <a:off x="926253" y="4448459"/>
            <a:ext cx="9144001" cy="1655762"/>
          </a:xfrm>
        </p:spPr>
        <p:txBody>
          <a:bodyPr lIns="0" tIns="0" rIns="0" bIns="0"/>
          <a:lstStyle>
            <a:lvl1pPr marL="0" indent="0" algn="l">
              <a:buNone/>
              <a:defRPr sz="2399">
                <a:solidFill>
                  <a:schemeClr val="bg1"/>
                </a:solidFill>
              </a:defRPr>
            </a:lvl1pPr>
            <a:lvl2pPr marL="456904" indent="0" algn="ctr">
              <a:buNone/>
              <a:defRPr sz="1998"/>
            </a:lvl2pPr>
            <a:lvl3pPr marL="913808" indent="0" algn="ctr">
              <a:buNone/>
              <a:defRPr sz="1799"/>
            </a:lvl3pPr>
            <a:lvl4pPr marL="1370713" indent="0" algn="ctr">
              <a:buNone/>
              <a:defRPr sz="1599"/>
            </a:lvl4pPr>
            <a:lvl5pPr marL="1827617" indent="0" algn="ctr">
              <a:buNone/>
              <a:defRPr sz="1599"/>
            </a:lvl5pPr>
            <a:lvl6pPr marL="2284521" indent="0" algn="ctr">
              <a:buNone/>
              <a:defRPr sz="1599"/>
            </a:lvl6pPr>
            <a:lvl7pPr marL="2741425" indent="0" algn="ctr">
              <a:buNone/>
              <a:defRPr sz="1599"/>
            </a:lvl7pPr>
            <a:lvl8pPr marL="3198330" indent="0" algn="ctr">
              <a:buNone/>
              <a:defRPr sz="1599"/>
            </a:lvl8pPr>
            <a:lvl9pPr marL="3655234" indent="0" algn="ctr">
              <a:buNone/>
              <a:defRPr sz="1599"/>
            </a:lvl9pPr>
          </a:lstStyle>
          <a:p>
            <a:r>
              <a:rPr lang="en-US"/>
              <a:t>Click to edit Master subtitle style</a:t>
            </a:r>
          </a:p>
        </p:txBody>
      </p:sp>
    </p:spTree>
    <p:extLst>
      <p:ext uri="{BB962C8B-B14F-4D97-AF65-F5344CB8AC3E}">
        <p14:creationId xmlns:p14="http://schemas.microsoft.com/office/powerpoint/2010/main" val="33220020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1_Title Slide Image">
    <p:bg>
      <p:bgPr>
        <a:solidFill>
          <a:schemeClr val="tx1"/>
        </a:solidFill>
        <a:effectLst/>
      </p:bgPr>
    </p:bg>
    <p:spTree>
      <p:nvGrpSpPr>
        <p:cNvPr id="1" name=""/>
        <p:cNvGrpSpPr/>
        <p:nvPr/>
      </p:nvGrpSpPr>
      <p:grpSpPr>
        <a:xfrm>
          <a:off x="0" y="0"/>
          <a:ext cx="0" cy="0"/>
          <a:chOff x="0" y="0"/>
          <a:chExt cx="0" cy="0"/>
        </a:xfrm>
      </p:grpSpPr>
      <p:pic>
        <p:nvPicPr>
          <p:cNvPr id="8" name="Picture 7" descr="A picture containing outdoor&#10;&#10;Description automatically generated">
            <a:extLst>
              <a:ext uri="{FF2B5EF4-FFF2-40B4-BE49-F238E27FC236}">
                <a16:creationId xmlns:a16="http://schemas.microsoft.com/office/drawing/2014/main" id="{A9AAA4B4-93DF-4E4D-BDA6-7A13B6C613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9" y="3"/>
            <a:ext cx="12190304" cy="6858000"/>
          </a:xfrm>
          <a:prstGeom prst="rect">
            <a:avLst/>
          </a:prstGeom>
        </p:spPr>
      </p:pic>
      <p:sp>
        <p:nvSpPr>
          <p:cNvPr id="2" name="Title 1"/>
          <p:cNvSpPr>
            <a:spLocks noGrp="1"/>
          </p:cNvSpPr>
          <p:nvPr>
            <p:ph type="ctrTitle"/>
          </p:nvPr>
        </p:nvSpPr>
        <p:spPr>
          <a:xfrm>
            <a:off x="926253" y="1968785"/>
            <a:ext cx="9144001" cy="2387600"/>
          </a:xfrm>
        </p:spPr>
        <p:txBody>
          <a:bodyPr lIns="0" tIns="0" rIns="0" bIns="0" anchor="b"/>
          <a:lstStyle>
            <a:lvl1pPr algn="l">
              <a:defRPr sz="5996">
                <a:solidFill>
                  <a:schemeClr val="bg1"/>
                </a:solidFill>
              </a:defRPr>
            </a:lvl1pPr>
          </a:lstStyle>
          <a:p>
            <a:r>
              <a:rPr lang="en-US"/>
              <a:t>Click to edit Master title style</a:t>
            </a:r>
          </a:p>
        </p:txBody>
      </p:sp>
      <p:sp>
        <p:nvSpPr>
          <p:cNvPr id="3" name="Subtitle 2"/>
          <p:cNvSpPr>
            <a:spLocks noGrp="1"/>
          </p:cNvSpPr>
          <p:nvPr>
            <p:ph type="subTitle" idx="1"/>
          </p:nvPr>
        </p:nvSpPr>
        <p:spPr>
          <a:xfrm>
            <a:off x="926253" y="4448459"/>
            <a:ext cx="9144001" cy="1655762"/>
          </a:xfrm>
        </p:spPr>
        <p:txBody>
          <a:bodyPr lIns="0" tIns="0" rIns="0" bIns="0"/>
          <a:lstStyle>
            <a:lvl1pPr marL="0" indent="0" algn="l">
              <a:buNone/>
              <a:defRPr sz="2399">
                <a:solidFill>
                  <a:schemeClr val="bg1"/>
                </a:solidFill>
              </a:defRPr>
            </a:lvl1pPr>
            <a:lvl2pPr marL="456904" indent="0" algn="ctr">
              <a:buNone/>
              <a:defRPr sz="1998"/>
            </a:lvl2pPr>
            <a:lvl3pPr marL="913808" indent="0" algn="ctr">
              <a:buNone/>
              <a:defRPr sz="1799"/>
            </a:lvl3pPr>
            <a:lvl4pPr marL="1370713" indent="0" algn="ctr">
              <a:buNone/>
              <a:defRPr sz="1599"/>
            </a:lvl4pPr>
            <a:lvl5pPr marL="1827617" indent="0" algn="ctr">
              <a:buNone/>
              <a:defRPr sz="1599"/>
            </a:lvl5pPr>
            <a:lvl6pPr marL="2284521" indent="0" algn="ctr">
              <a:buNone/>
              <a:defRPr sz="1599"/>
            </a:lvl6pPr>
            <a:lvl7pPr marL="2741425" indent="0" algn="ctr">
              <a:buNone/>
              <a:defRPr sz="1599"/>
            </a:lvl7pPr>
            <a:lvl8pPr marL="3198330" indent="0" algn="ctr">
              <a:buNone/>
              <a:defRPr sz="1599"/>
            </a:lvl8pPr>
            <a:lvl9pPr marL="3655234" indent="0" algn="ctr">
              <a:buNone/>
              <a:defRPr sz="1599"/>
            </a:lvl9pPr>
          </a:lstStyle>
          <a:p>
            <a:r>
              <a:rPr lang="en-US"/>
              <a:t>Click to edit Master subtitle style</a:t>
            </a:r>
          </a:p>
        </p:txBody>
      </p:sp>
      <p:pic>
        <p:nvPicPr>
          <p:cNvPr id="12" name="Graphic 11">
            <a:extLst>
              <a:ext uri="{FF2B5EF4-FFF2-40B4-BE49-F238E27FC236}">
                <a16:creationId xmlns:a16="http://schemas.microsoft.com/office/drawing/2014/main" id="{F0EA8B17-95D3-407A-884E-AE72B0E383C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6252" y="6147151"/>
            <a:ext cx="10118079" cy="205709"/>
          </a:xfrm>
          <a:prstGeom prst="rect">
            <a:avLst/>
          </a:prstGeom>
        </p:spPr>
      </p:pic>
      <p:pic>
        <p:nvPicPr>
          <p:cNvPr id="13" name="Graphic 12">
            <a:extLst>
              <a:ext uri="{FF2B5EF4-FFF2-40B4-BE49-F238E27FC236}">
                <a16:creationId xmlns:a16="http://schemas.microsoft.com/office/drawing/2014/main" id="{8798BB2A-1084-4528-9DC1-561758C9A209}"/>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6253" y="686089"/>
            <a:ext cx="3139480" cy="700147"/>
          </a:xfrm>
          <a:prstGeom prst="rect">
            <a:avLst/>
          </a:prstGeom>
        </p:spPr>
      </p:pic>
    </p:spTree>
    <p:extLst>
      <p:ext uri="{BB962C8B-B14F-4D97-AF65-F5344CB8AC3E}">
        <p14:creationId xmlns:p14="http://schemas.microsoft.com/office/powerpoint/2010/main" val="16712224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Solid Color">
    <p:bg>
      <p:bgPr>
        <a:solidFill>
          <a:srgbClr val="002F67"/>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26253" y="1968785"/>
            <a:ext cx="9144001" cy="2387600"/>
          </a:xfrm>
        </p:spPr>
        <p:txBody>
          <a:bodyPr lIns="0" tIns="0" rIns="0" bIns="0" anchor="b"/>
          <a:lstStyle>
            <a:lvl1pPr algn="l">
              <a:defRPr sz="5996">
                <a:solidFill>
                  <a:schemeClr val="bg1"/>
                </a:solidFill>
              </a:defRPr>
            </a:lvl1pPr>
          </a:lstStyle>
          <a:p>
            <a:r>
              <a:rPr lang="en-US"/>
              <a:t>Click to edit Master title style</a:t>
            </a:r>
          </a:p>
        </p:txBody>
      </p:sp>
      <p:sp>
        <p:nvSpPr>
          <p:cNvPr id="3" name="Subtitle 2"/>
          <p:cNvSpPr>
            <a:spLocks noGrp="1"/>
          </p:cNvSpPr>
          <p:nvPr>
            <p:ph type="subTitle" idx="1"/>
          </p:nvPr>
        </p:nvSpPr>
        <p:spPr>
          <a:xfrm>
            <a:off x="926253" y="4448459"/>
            <a:ext cx="9144001" cy="1655762"/>
          </a:xfrm>
        </p:spPr>
        <p:txBody>
          <a:bodyPr lIns="0" tIns="0" rIns="0" bIns="0"/>
          <a:lstStyle>
            <a:lvl1pPr marL="0" indent="0" algn="l">
              <a:buNone/>
              <a:defRPr sz="2399">
                <a:solidFill>
                  <a:schemeClr val="bg1"/>
                </a:solidFill>
              </a:defRPr>
            </a:lvl1pPr>
            <a:lvl2pPr marL="456904" indent="0" algn="ctr">
              <a:buNone/>
              <a:defRPr sz="1998"/>
            </a:lvl2pPr>
            <a:lvl3pPr marL="913808" indent="0" algn="ctr">
              <a:buNone/>
              <a:defRPr sz="1799"/>
            </a:lvl3pPr>
            <a:lvl4pPr marL="1370713" indent="0" algn="ctr">
              <a:buNone/>
              <a:defRPr sz="1599"/>
            </a:lvl4pPr>
            <a:lvl5pPr marL="1827617" indent="0" algn="ctr">
              <a:buNone/>
              <a:defRPr sz="1599"/>
            </a:lvl5pPr>
            <a:lvl6pPr marL="2284521" indent="0" algn="ctr">
              <a:buNone/>
              <a:defRPr sz="1599"/>
            </a:lvl6pPr>
            <a:lvl7pPr marL="2741425" indent="0" algn="ctr">
              <a:buNone/>
              <a:defRPr sz="1599"/>
            </a:lvl7pPr>
            <a:lvl8pPr marL="3198330" indent="0" algn="ctr">
              <a:buNone/>
              <a:defRPr sz="1599"/>
            </a:lvl8pPr>
            <a:lvl9pPr marL="3655234" indent="0" algn="ctr">
              <a:buNone/>
              <a:defRPr sz="1599"/>
            </a:lvl9pPr>
          </a:lstStyle>
          <a:p>
            <a:r>
              <a:rPr lang="en-US"/>
              <a:t>Click to edit Master subtitle style</a:t>
            </a:r>
          </a:p>
        </p:txBody>
      </p:sp>
    </p:spTree>
    <p:extLst>
      <p:ext uri="{BB962C8B-B14F-4D97-AF65-F5344CB8AC3E}">
        <p14:creationId xmlns:p14="http://schemas.microsoft.com/office/powerpoint/2010/main" val="1762862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Title Slide Solid Color">
    <p:bg>
      <p:bgPr>
        <a:solidFill>
          <a:srgbClr val="002F67"/>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26253" y="1968785"/>
            <a:ext cx="9144001" cy="2387600"/>
          </a:xfrm>
        </p:spPr>
        <p:txBody>
          <a:bodyPr lIns="0" tIns="0" rIns="0" bIns="0" anchor="b"/>
          <a:lstStyle>
            <a:lvl1pPr algn="l">
              <a:defRPr sz="5996">
                <a:solidFill>
                  <a:schemeClr val="bg1"/>
                </a:solidFill>
              </a:defRPr>
            </a:lvl1pPr>
          </a:lstStyle>
          <a:p>
            <a:r>
              <a:rPr lang="en-US"/>
              <a:t>Click to edit Master title style</a:t>
            </a:r>
          </a:p>
        </p:txBody>
      </p:sp>
      <p:sp>
        <p:nvSpPr>
          <p:cNvPr id="3" name="Subtitle 2"/>
          <p:cNvSpPr>
            <a:spLocks noGrp="1"/>
          </p:cNvSpPr>
          <p:nvPr>
            <p:ph type="subTitle" idx="1"/>
          </p:nvPr>
        </p:nvSpPr>
        <p:spPr>
          <a:xfrm>
            <a:off x="926253" y="4448459"/>
            <a:ext cx="9144001" cy="1655762"/>
          </a:xfrm>
        </p:spPr>
        <p:txBody>
          <a:bodyPr lIns="0" tIns="0" rIns="0" bIns="0"/>
          <a:lstStyle>
            <a:lvl1pPr marL="0" indent="0" algn="l">
              <a:buNone/>
              <a:defRPr sz="2399">
                <a:solidFill>
                  <a:schemeClr val="bg1"/>
                </a:solidFill>
              </a:defRPr>
            </a:lvl1pPr>
            <a:lvl2pPr marL="456904" indent="0" algn="ctr">
              <a:buNone/>
              <a:defRPr sz="1998"/>
            </a:lvl2pPr>
            <a:lvl3pPr marL="913808" indent="0" algn="ctr">
              <a:buNone/>
              <a:defRPr sz="1799"/>
            </a:lvl3pPr>
            <a:lvl4pPr marL="1370713" indent="0" algn="ctr">
              <a:buNone/>
              <a:defRPr sz="1599"/>
            </a:lvl4pPr>
            <a:lvl5pPr marL="1827617" indent="0" algn="ctr">
              <a:buNone/>
              <a:defRPr sz="1599"/>
            </a:lvl5pPr>
            <a:lvl6pPr marL="2284521" indent="0" algn="ctr">
              <a:buNone/>
              <a:defRPr sz="1599"/>
            </a:lvl6pPr>
            <a:lvl7pPr marL="2741425" indent="0" algn="ctr">
              <a:buNone/>
              <a:defRPr sz="1599"/>
            </a:lvl7pPr>
            <a:lvl8pPr marL="3198330" indent="0" algn="ctr">
              <a:buNone/>
              <a:defRPr sz="1599"/>
            </a:lvl8pPr>
            <a:lvl9pPr marL="3655234" indent="0" algn="ctr">
              <a:buNone/>
              <a:defRPr sz="1599"/>
            </a:lvl9pPr>
          </a:lstStyle>
          <a:p>
            <a:r>
              <a:rPr lang="en-US"/>
              <a:t>Click to edit Master subtitle style</a:t>
            </a:r>
          </a:p>
        </p:txBody>
      </p:sp>
      <p:pic>
        <p:nvPicPr>
          <p:cNvPr id="10" name="Graphic 9">
            <a:extLst>
              <a:ext uri="{FF2B5EF4-FFF2-40B4-BE49-F238E27FC236}">
                <a16:creationId xmlns:a16="http://schemas.microsoft.com/office/drawing/2014/main" id="{C0D0BFC5-7C54-42FC-8DCB-9474CDD1515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6253" y="686089"/>
            <a:ext cx="3139480" cy="700147"/>
          </a:xfrm>
          <a:prstGeom prst="rect">
            <a:avLst/>
          </a:prstGeom>
        </p:spPr>
      </p:pic>
      <p:pic>
        <p:nvPicPr>
          <p:cNvPr id="12" name="Graphic 11">
            <a:extLst>
              <a:ext uri="{FF2B5EF4-FFF2-40B4-BE49-F238E27FC236}">
                <a16:creationId xmlns:a16="http://schemas.microsoft.com/office/drawing/2014/main" id="{F0EA8B17-95D3-407A-884E-AE72B0E383C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6252" y="6147151"/>
            <a:ext cx="10118079" cy="205709"/>
          </a:xfrm>
          <a:prstGeom prst="rect">
            <a:avLst/>
          </a:prstGeom>
        </p:spPr>
      </p:pic>
    </p:spTree>
    <p:extLst>
      <p:ext uri="{BB962C8B-B14F-4D97-AF65-F5344CB8AC3E}">
        <p14:creationId xmlns:p14="http://schemas.microsoft.com/office/powerpoint/2010/main" val="25512132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Partner Logo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4858E12-5CA5-4E7B-8F75-6C2325D3CC6C}"/>
              </a:ext>
            </a:extLst>
          </p:cNvPr>
          <p:cNvSpPr>
            <a:spLocks noGrp="1"/>
          </p:cNvSpPr>
          <p:nvPr>
            <p:ph type="ctrTitle"/>
          </p:nvPr>
        </p:nvSpPr>
        <p:spPr>
          <a:xfrm>
            <a:off x="926257" y="501199"/>
            <a:ext cx="8405833" cy="2387600"/>
          </a:xfrm>
          <a:prstGeom prst="rect">
            <a:avLst/>
          </a:prstGeom>
        </p:spPr>
        <p:txBody>
          <a:bodyPr lIns="0" tIns="0" rIns="0" bIns="0" anchor="b"/>
          <a:lstStyle>
            <a:lvl1pPr algn="l">
              <a:defRPr sz="5996">
                <a:solidFill>
                  <a:schemeClr val="tx1"/>
                </a:solidFill>
              </a:defRPr>
            </a:lvl1pPr>
          </a:lstStyle>
          <a:p>
            <a:r>
              <a:rPr lang="en-US"/>
              <a:t>Click to edit Master title style</a:t>
            </a:r>
          </a:p>
        </p:txBody>
      </p:sp>
      <p:pic>
        <p:nvPicPr>
          <p:cNvPr id="9" name="Graphic 8">
            <a:extLst>
              <a:ext uri="{FF2B5EF4-FFF2-40B4-BE49-F238E27FC236}">
                <a16:creationId xmlns:a16="http://schemas.microsoft.com/office/drawing/2014/main" id="{6E4FF1DE-94B6-45BF-8473-8542EBAB7C8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57313" y="3"/>
            <a:ext cx="2034692" cy="6858000"/>
          </a:xfrm>
          <a:prstGeom prst="rect">
            <a:avLst/>
          </a:prstGeom>
        </p:spPr>
      </p:pic>
      <p:sp>
        <p:nvSpPr>
          <p:cNvPr id="11" name="Content Placeholder 10">
            <a:extLst>
              <a:ext uri="{FF2B5EF4-FFF2-40B4-BE49-F238E27FC236}">
                <a16:creationId xmlns:a16="http://schemas.microsoft.com/office/drawing/2014/main" id="{A1CC223B-1349-451E-AC38-674D76B05B05}"/>
              </a:ext>
            </a:extLst>
          </p:cNvPr>
          <p:cNvSpPr>
            <a:spLocks noGrp="1"/>
          </p:cNvSpPr>
          <p:nvPr>
            <p:ph sz="quarter" idx="10"/>
          </p:nvPr>
        </p:nvSpPr>
        <p:spPr>
          <a:xfrm>
            <a:off x="925979" y="3428848"/>
            <a:ext cx="4947829" cy="1856832"/>
          </a:xfrm>
          <a:prstGeom prst="rect">
            <a:avLst/>
          </a:prstGeom>
        </p:spPr>
        <p:txBody>
          <a:bodyPr lIns="0" tIns="0" rIns="0" bIns="0"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71648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artner Logo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4858E12-5CA5-4E7B-8F75-6C2325D3CC6C}"/>
              </a:ext>
            </a:extLst>
          </p:cNvPr>
          <p:cNvSpPr>
            <a:spLocks noGrp="1"/>
          </p:cNvSpPr>
          <p:nvPr>
            <p:ph type="ctrTitle"/>
          </p:nvPr>
        </p:nvSpPr>
        <p:spPr>
          <a:xfrm>
            <a:off x="926253" y="501199"/>
            <a:ext cx="8405833" cy="2387600"/>
          </a:xfrm>
        </p:spPr>
        <p:txBody>
          <a:bodyPr lIns="0" tIns="0" rIns="0" bIns="0" anchor="b"/>
          <a:lstStyle>
            <a:lvl1pPr algn="l">
              <a:defRPr sz="5996">
                <a:solidFill>
                  <a:schemeClr val="tx1"/>
                </a:solidFill>
              </a:defRPr>
            </a:lvl1pPr>
          </a:lstStyle>
          <a:p>
            <a:r>
              <a:rPr lang="en-US"/>
              <a:t>Click to edit Master title style</a:t>
            </a:r>
          </a:p>
        </p:txBody>
      </p:sp>
      <p:pic>
        <p:nvPicPr>
          <p:cNvPr id="9" name="Graphic 8">
            <a:extLst>
              <a:ext uri="{FF2B5EF4-FFF2-40B4-BE49-F238E27FC236}">
                <a16:creationId xmlns:a16="http://schemas.microsoft.com/office/drawing/2014/main" id="{6E4FF1DE-94B6-45BF-8473-8542EBAB7C8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57309" y="2536"/>
            <a:ext cx="2034692" cy="6852926"/>
          </a:xfrm>
          <a:prstGeom prst="rect">
            <a:avLst/>
          </a:prstGeom>
        </p:spPr>
      </p:pic>
      <p:sp>
        <p:nvSpPr>
          <p:cNvPr id="11" name="Content Placeholder 10">
            <a:extLst>
              <a:ext uri="{FF2B5EF4-FFF2-40B4-BE49-F238E27FC236}">
                <a16:creationId xmlns:a16="http://schemas.microsoft.com/office/drawing/2014/main" id="{A1CC223B-1349-451E-AC38-674D76B05B05}"/>
              </a:ext>
            </a:extLst>
          </p:cNvPr>
          <p:cNvSpPr>
            <a:spLocks noGrp="1"/>
          </p:cNvSpPr>
          <p:nvPr>
            <p:ph sz="quarter" idx="10"/>
          </p:nvPr>
        </p:nvSpPr>
        <p:spPr>
          <a:xfrm>
            <a:off x="925975" y="3428847"/>
            <a:ext cx="4947829" cy="1856832"/>
          </a:xfrm>
        </p:spPr>
        <p:txBody>
          <a:bodyPr lIns="0" tIns="0" rIns="0" bIns="0"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40636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ner Page Style 1">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A1CC223B-1349-451E-AC38-674D76B05B05}"/>
              </a:ext>
            </a:extLst>
          </p:cNvPr>
          <p:cNvSpPr>
            <a:spLocks noGrp="1"/>
          </p:cNvSpPr>
          <p:nvPr>
            <p:ph sz="quarter" idx="10"/>
          </p:nvPr>
        </p:nvSpPr>
        <p:spPr>
          <a:xfrm>
            <a:off x="925974" y="655295"/>
            <a:ext cx="8405832" cy="5701507"/>
          </a:xfrm>
        </p:spPr>
        <p:txBody>
          <a:bodyPr lIns="0" tIns="0" rIns="0" bIns="0"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6E4FF1DE-94B6-45BF-8473-8542EBAB7C8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57309" y="2536"/>
            <a:ext cx="2034692" cy="6852926"/>
          </a:xfrm>
          <a:prstGeom prst="rect">
            <a:avLst/>
          </a:prstGeom>
        </p:spPr>
      </p:pic>
    </p:spTree>
    <p:extLst>
      <p:ext uri="{BB962C8B-B14F-4D97-AF65-F5344CB8AC3E}">
        <p14:creationId xmlns:p14="http://schemas.microsoft.com/office/powerpoint/2010/main" val="30343970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ner Page Style 2">
    <p:bg>
      <p:bgPr>
        <a:solidFill>
          <a:schemeClr val="tx1"/>
        </a:solidFill>
        <a:effectLst/>
      </p:bgPr>
    </p:bg>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A1CC223B-1349-451E-AC38-674D76B05B05}"/>
              </a:ext>
            </a:extLst>
          </p:cNvPr>
          <p:cNvSpPr>
            <a:spLocks noGrp="1"/>
          </p:cNvSpPr>
          <p:nvPr>
            <p:ph sz="quarter" idx="10"/>
          </p:nvPr>
        </p:nvSpPr>
        <p:spPr>
          <a:xfrm>
            <a:off x="925974" y="655295"/>
            <a:ext cx="8405832" cy="5701507"/>
          </a:xfrm>
        </p:spPr>
        <p:txBody>
          <a:bodyPr lIns="0" tIns="0" rIns="0" bIns="0" anchor="t"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52D2D0A2-C8CD-4C1E-9E65-1AD69EF9A59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57309" y="2536"/>
            <a:ext cx="2034692" cy="6852926"/>
          </a:xfrm>
          <a:prstGeom prst="rect">
            <a:avLst/>
          </a:prstGeom>
        </p:spPr>
      </p:pic>
    </p:spTree>
    <p:extLst>
      <p:ext uri="{BB962C8B-B14F-4D97-AF65-F5344CB8AC3E}">
        <p14:creationId xmlns:p14="http://schemas.microsoft.com/office/powerpoint/2010/main" val="35230048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Inner Page Style 1">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A1CC223B-1349-451E-AC38-674D76B05B05}"/>
              </a:ext>
            </a:extLst>
          </p:cNvPr>
          <p:cNvSpPr>
            <a:spLocks noGrp="1"/>
          </p:cNvSpPr>
          <p:nvPr>
            <p:ph sz="quarter" idx="10"/>
          </p:nvPr>
        </p:nvSpPr>
        <p:spPr>
          <a:xfrm>
            <a:off x="925974" y="655295"/>
            <a:ext cx="9552156" cy="5701507"/>
          </a:xfrm>
        </p:spPr>
        <p:txBody>
          <a:bodyPr lIns="0" tIns="0" rIns="0" bIns="0"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36FC1B60-FB98-47C9-AA6E-B44E5B799BD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2831" y="1"/>
            <a:ext cx="1019169" cy="6858000"/>
          </a:xfrm>
          <a:prstGeom prst="rect">
            <a:avLst/>
          </a:prstGeom>
        </p:spPr>
      </p:pic>
    </p:spTree>
    <p:extLst>
      <p:ext uri="{BB962C8B-B14F-4D97-AF65-F5344CB8AC3E}">
        <p14:creationId xmlns:p14="http://schemas.microsoft.com/office/powerpoint/2010/main" val="1871474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2686688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Inner Page Style 2">
    <p:bg>
      <p:bgPr>
        <a:solidFill>
          <a:schemeClr val="tx1"/>
        </a:solidFill>
        <a:effectLst/>
      </p:bgPr>
    </p:bg>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A1CC223B-1349-451E-AC38-674D76B05B05}"/>
              </a:ext>
            </a:extLst>
          </p:cNvPr>
          <p:cNvSpPr>
            <a:spLocks noGrp="1"/>
          </p:cNvSpPr>
          <p:nvPr>
            <p:ph sz="quarter" idx="10"/>
          </p:nvPr>
        </p:nvSpPr>
        <p:spPr>
          <a:xfrm>
            <a:off x="925974" y="655295"/>
            <a:ext cx="9647660" cy="5701507"/>
          </a:xfrm>
        </p:spPr>
        <p:txBody>
          <a:bodyPr lIns="0" tIns="0" rIns="0" bIns="0" anchor="t"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2">
            <a:extLst>
              <a:ext uri="{FF2B5EF4-FFF2-40B4-BE49-F238E27FC236}">
                <a16:creationId xmlns:a16="http://schemas.microsoft.com/office/drawing/2014/main" id="{A0388048-BD6C-4A26-83FF-322F40A98A5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2831" y="1"/>
            <a:ext cx="1019169" cy="6858000"/>
          </a:xfrm>
          <a:prstGeom prst="rect">
            <a:avLst/>
          </a:prstGeom>
        </p:spPr>
      </p:pic>
    </p:spTree>
    <p:extLst>
      <p:ext uri="{BB962C8B-B14F-4D97-AF65-F5344CB8AC3E}">
        <p14:creationId xmlns:p14="http://schemas.microsoft.com/office/powerpoint/2010/main" val="28843854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Inner Page Style 1">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6E4FF1DE-94B6-45BF-8473-8542EBAB7C8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57309" y="2536"/>
            <a:ext cx="2034692" cy="6852926"/>
          </a:xfrm>
          <a:prstGeom prst="rect">
            <a:avLst/>
          </a:prstGeom>
        </p:spPr>
      </p:pic>
      <p:sp>
        <p:nvSpPr>
          <p:cNvPr id="4" name="Title 1">
            <a:extLst>
              <a:ext uri="{FF2B5EF4-FFF2-40B4-BE49-F238E27FC236}">
                <a16:creationId xmlns:a16="http://schemas.microsoft.com/office/drawing/2014/main" id="{B890DDC7-281A-489D-91EB-FA7E1C91FEA5}"/>
              </a:ext>
            </a:extLst>
          </p:cNvPr>
          <p:cNvSpPr>
            <a:spLocks noGrp="1"/>
          </p:cNvSpPr>
          <p:nvPr>
            <p:ph type="title"/>
          </p:nvPr>
        </p:nvSpPr>
        <p:spPr>
          <a:xfrm>
            <a:off x="925975" y="655295"/>
            <a:ext cx="8692621" cy="627989"/>
          </a:xfrm>
        </p:spPr>
        <p:txBody>
          <a:bodyPr lIns="0" tIns="0" rIns="0" bIns="0"/>
          <a:lstStyle/>
          <a:p>
            <a:r>
              <a:rPr lang="en-US"/>
              <a:t>Click to edit Master title style</a:t>
            </a:r>
          </a:p>
        </p:txBody>
      </p:sp>
      <p:sp>
        <p:nvSpPr>
          <p:cNvPr id="5" name="Content Placeholder 2">
            <a:extLst>
              <a:ext uri="{FF2B5EF4-FFF2-40B4-BE49-F238E27FC236}">
                <a16:creationId xmlns:a16="http://schemas.microsoft.com/office/drawing/2014/main" id="{EE4FF0B2-CDB8-412E-8FCF-07571F700079}"/>
              </a:ext>
            </a:extLst>
          </p:cNvPr>
          <p:cNvSpPr>
            <a:spLocks noGrp="1"/>
          </p:cNvSpPr>
          <p:nvPr>
            <p:ph idx="1"/>
          </p:nvPr>
        </p:nvSpPr>
        <p:spPr>
          <a:xfrm>
            <a:off x="925975" y="1761104"/>
            <a:ext cx="8692621" cy="459569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44480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Inner Page Style 2">
    <p:bg>
      <p:bgPr>
        <a:solidFill>
          <a:schemeClr val="tx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2D2D0A2-C8CD-4C1E-9E65-1AD69EF9A59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57309" y="2536"/>
            <a:ext cx="2034692" cy="6852926"/>
          </a:xfrm>
          <a:prstGeom prst="rect">
            <a:avLst/>
          </a:prstGeom>
        </p:spPr>
      </p:pic>
      <p:sp>
        <p:nvSpPr>
          <p:cNvPr id="4" name="Title 1">
            <a:extLst>
              <a:ext uri="{FF2B5EF4-FFF2-40B4-BE49-F238E27FC236}">
                <a16:creationId xmlns:a16="http://schemas.microsoft.com/office/drawing/2014/main" id="{89731738-6290-4336-8D26-BC156C174FC6}"/>
              </a:ext>
            </a:extLst>
          </p:cNvPr>
          <p:cNvSpPr>
            <a:spLocks noGrp="1"/>
          </p:cNvSpPr>
          <p:nvPr>
            <p:ph type="title"/>
          </p:nvPr>
        </p:nvSpPr>
        <p:spPr>
          <a:xfrm>
            <a:off x="925975" y="655295"/>
            <a:ext cx="8692621" cy="627989"/>
          </a:xfrm>
        </p:spPr>
        <p:txBody>
          <a:bodyPr lIns="0" tIns="0" rIns="0" bIns="0"/>
          <a:lstStyle>
            <a:lvl1pPr>
              <a:defRPr>
                <a:solidFill>
                  <a:schemeClr val="bg1"/>
                </a:solidFill>
              </a:defRPr>
            </a:lvl1pPr>
          </a:lstStyle>
          <a:p>
            <a:r>
              <a:rPr lang="en-US"/>
              <a:t>Click to edit Master title style</a:t>
            </a:r>
          </a:p>
        </p:txBody>
      </p:sp>
      <p:sp>
        <p:nvSpPr>
          <p:cNvPr id="5" name="Content Placeholder 2">
            <a:extLst>
              <a:ext uri="{FF2B5EF4-FFF2-40B4-BE49-F238E27FC236}">
                <a16:creationId xmlns:a16="http://schemas.microsoft.com/office/drawing/2014/main" id="{5F16668F-9090-49F9-8050-4BBB472CDCE7}"/>
              </a:ext>
            </a:extLst>
          </p:cNvPr>
          <p:cNvSpPr>
            <a:spLocks noGrp="1"/>
          </p:cNvSpPr>
          <p:nvPr>
            <p:ph idx="1"/>
          </p:nvPr>
        </p:nvSpPr>
        <p:spPr>
          <a:xfrm>
            <a:off x="925975" y="1761104"/>
            <a:ext cx="8692621" cy="4595698"/>
          </a:xfrm>
        </p:spPr>
        <p:txBody>
          <a:bodyPr lIns="0" tIns="0" rIns="0"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35078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Inner Page Style 1">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154B066-09F0-406E-9F38-847CE40B9801}"/>
              </a:ext>
            </a:extLst>
          </p:cNvPr>
          <p:cNvSpPr>
            <a:spLocks noGrp="1"/>
          </p:cNvSpPr>
          <p:nvPr>
            <p:ph type="title"/>
          </p:nvPr>
        </p:nvSpPr>
        <p:spPr>
          <a:xfrm>
            <a:off x="925974" y="655295"/>
            <a:ext cx="9647660" cy="627989"/>
          </a:xfrm>
        </p:spPr>
        <p:txBody>
          <a:bodyPr lIns="0" tIns="0" rIns="0" bIns="0"/>
          <a:lstStyle/>
          <a:p>
            <a:r>
              <a:rPr lang="en-US"/>
              <a:t>Click to edit Master title style</a:t>
            </a:r>
          </a:p>
        </p:txBody>
      </p:sp>
      <p:sp>
        <p:nvSpPr>
          <p:cNvPr id="5" name="Content Placeholder 2">
            <a:extLst>
              <a:ext uri="{FF2B5EF4-FFF2-40B4-BE49-F238E27FC236}">
                <a16:creationId xmlns:a16="http://schemas.microsoft.com/office/drawing/2014/main" id="{2EF44BD6-CC11-48A7-98CF-1A970A73F515}"/>
              </a:ext>
            </a:extLst>
          </p:cNvPr>
          <p:cNvSpPr>
            <a:spLocks noGrp="1"/>
          </p:cNvSpPr>
          <p:nvPr>
            <p:ph idx="1"/>
          </p:nvPr>
        </p:nvSpPr>
        <p:spPr>
          <a:xfrm>
            <a:off x="925974" y="1761104"/>
            <a:ext cx="9647660" cy="459569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Graphic 2">
            <a:extLst>
              <a:ext uri="{FF2B5EF4-FFF2-40B4-BE49-F238E27FC236}">
                <a16:creationId xmlns:a16="http://schemas.microsoft.com/office/drawing/2014/main" id="{4138D071-0426-49DB-B07C-2F10894D16A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2831" y="1"/>
            <a:ext cx="1019169" cy="6858000"/>
          </a:xfrm>
          <a:prstGeom prst="rect">
            <a:avLst/>
          </a:prstGeom>
        </p:spPr>
      </p:pic>
    </p:spTree>
    <p:extLst>
      <p:ext uri="{BB962C8B-B14F-4D97-AF65-F5344CB8AC3E}">
        <p14:creationId xmlns:p14="http://schemas.microsoft.com/office/powerpoint/2010/main" val="12625814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Inner Page Style 2">
    <p:bg>
      <p:bgPr>
        <a:solidFill>
          <a:schemeClr val="tx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6D22239-E827-446C-B526-4A05CA2750E4}"/>
              </a:ext>
            </a:extLst>
          </p:cNvPr>
          <p:cNvSpPr>
            <a:spLocks noGrp="1"/>
          </p:cNvSpPr>
          <p:nvPr>
            <p:ph type="title"/>
          </p:nvPr>
        </p:nvSpPr>
        <p:spPr>
          <a:xfrm>
            <a:off x="925974" y="655295"/>
            <a:ext cx="9674947" cy="627989"/>
          </a:xfrm>
        </p:spPr>
        <p:txBody>
          <a:bodyPr lIns="0" tIns="0" rIns="0" bIns="0"/>
          <a:lstStyle>
            <a:lvl1pPr>
              <a:defRPr>
                <a:solidFill>
                  <a:schemeClr val="bg1"/>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AF138CD8-0198-4AE8-A7A1-B9AA45F40523}"/>
              </a:ext>
            </a:extLst>
          </p:cNvPr>
          <p:cNvSpPr>
            <a:spLocks noGrp="1"/>
          </p:cNvSpPr>
          <p:nvPr>
            <p:ph idx="1"/>
          </p:nvPr>
        </p:nvSpPr>
        <p:spPr>
          <a:xfrm>
            <a:off x="925974" y="1761104"/>
            <a:ext cx="9674947" cy="4595698"/>
          </a:xfrm>
        </p:spPr>
        <p:txBody>
          <a:bodyPr lIns="0" tIns="0" rIns="0"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2">
            <a:extLst>
              <a:ext uri="{FF2B5EF4-FFF2-40B4-BE49-F238E27FC236}">
                <a16:creationId xmlns:a16="http://schemas.microsoft.com/office/drawing/2014/main" id="{5C38FBDF-E513-43C0-ACF2-4E013A3E2C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2831" y="1"/>
            <a:ext cx="1019169" cy="6858000"/>
          </a:xfrm>
          <a:prstGeom prst="rect">
            <a:avLst/>
          </a:prstGeom>
        </p:spPr>
      </p:pic>
    </p:spTree>
    <p:extLst>
      <p:ext uri="{BB962C8B-B14F-4D97-AF65-F5344CB8AC3E}">
        <p14:creationId xmlns:p14="http://schemas.microsoft.com/office/powerpoint/2010/main" val="23430178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Inner Page Style 1">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890DDC7-281A-489D-91EB-FA7E1C91FEA5}"/>
              </a:ext>
            </a:extLst>
          </p:cNvPr>
          <p:cNvSpPr>
            <a:spLocks noGrp="1"/>
          </p:cNvSpPr>
          <p:nvPr>
            <p:ph type="title"/>
          </p:nvPr>
        </p:nvSpPr>
        <p:spPr>
          <a:xfrm>
            <a:off x="925979" y="655295"/>
            <a:ext cx="8692621" cy="627989"/>
          </a:xfrm>
          <a:prstGeom prst="rect">
            <a:avLst/>
          </a:prstGeom>
        </p:spPr>
        <p:txBody>
          <a:bodyPr lIns="0" tIns="0" rIns="0" bIns="0"/>
          <a:lstStyle/>
          <a:p>
            <a:r>
              <a:rPr lang="en-US"/>
              <a:t>Click to edit Master title style</a:t>
            </a:r>
          </a:p>
        </p:txBody>
      </p:sp>
      <p:sp>
        <p:nvSpPr>
          <p:cNvPr id="5" name="Content Placeholder 2">
            <a:extLst>
              <a:ext uri="{FF2B5EF4-FFF2-40B4-BE49-F238E27FC236}">
                <a16:creationId xmlns:a16="http://schemas.microsoft.com/office/drawing/2014/main" id="{EE4FF0B2-CDB8-412E-8FCF-07571F700079}"/>
              </a:ext>
            </a:extLst>
          </p:cNvPr>
          <p:cNvSpPr>
            <a:spLocks noGrp="1"/>
          </p:cNvSpPr>
          <p:nvPr>
            <p:ph idx="1"/>
          </p:nvPr>
        </p:nvSpPr>
        <p:spPr>
          <a:xfrm>
            <a:off x="925979" y="1761110"/>
            <a:ext cx="8692621" cy="4595698"/>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7635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Inner Page Style 1">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154B066-09F0-406E-9F38-847CE40B9801}"/>
              </a:ext>
            </a:extLst>
          </p:cNvPr>
          <p:cNvSpPr>
            <a:spLocks noGrp="1"/>
          </p:cNvSpPr>
          <p:nvPr>
            <p:ph type="title"/>
          </p:nvPr>
        </p:nvSpPr>
        <p:spPr>
          <a:xfrm>
            <a:off x="925974" y="655295"/>
            <a:ext cx="9647660" cy="627989"/>
          </a:xfrm>
        </p:spPr>
        <p:txBody>
          <a:bodyPr lIns="0" tIns="0" rIns="0" bIns="0"/>
          <a:lstStyle/>
          <a:p>
            <a:r>
              <a:rPr lang="en-US"/>
              <a:t>Click to edit Master title style</a:t>
            </a:r>
          </a:p>
        </p:txBody>
      </p:sp>
      <p:sp>
        <p:nvSpPr>
          <p:cNvPr id="5" name="Content Placeholder 2">
            <a:extLst>
              <a:ext uri="{FF2B5EF4-FFF2-40B4-BE49-F238E27FC236}">
                <a16:creationId xmlns:a16="http://schemas.microsoft.com/office/drawing/2014/main" id="{2EF44BD6-CC11-48A7-98CF-1A970A73F515}"/>
              </a:ext>
            </a:extLst>
          </p:cNvPr>
          <p:cNvSpPr>
            <a:spLocks noGrp="1"/>
          </p:cNvSpPr>
          <p:nvPr>
            <p:ph idx="1"/>
          </p:nvPr>
        </p:nvSpPr>
        <p:spPr>
          <a:xfrm>
            <a:off x="925974" y="1761104"/>
            <a:ext cx="9647660" cy="459569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00142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Inner Page Style 2">
    <p:bg>
      <p:bgPr>
        <a:solidFill>
          <a:schemeClr val="tx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6D22239-E827-446C-B526-4A05CA2750E4}"/>
              </a:ext>
            </a:extLst>
          </p:cNvPr>
          <p:cNvSpPr>
            <a:spLocks noGrp="1"/>
          </p:cNvSpPr>
          <p:nvPr>
            <p:ph type="title"/>
          </p:nvPr>
        </p:nvSpPr>
        <p:spPr>
          <a:xfrm>
            <a:off x="925974" y="655295"/>
            <a:ext cx="9674947" cy="627989"/>
          </a:xfrm>
        </p:spPr>
        <p:txBody>
          <a:bodyPr lIns="0" tIns="0" rIns="0" bIns="0"/>
          <a:lstStyle>
            <a:lvl1pPr>
              <a:defRPr>
                <a:solidFill>
                  <a:schemeClr val="bg1"/>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AF138CD8-0198-4AE8-A7A1-B9AA45F40523}"/>
              </a:ext>
            </a:extLst>
          </p:cNvPr>
          <p:cNvSpPr>
            <a:spLocks noGrp="1"/>
          </p:cNvSpPr>
          <p:nvPr>
            <p:ph idx="1"/>
          </p:nvPr>
        </p:nvSpPr>
        <p:spPr>
          <a:xfrm>
            <a:off x="925974" y="1761104"/>
            <a:ext cx="9674947" cy="4595698"/>
          </a:xfrm>
        </p:spPr>
        <p:txBody>
          <a:bodyPr lIns="0" tIns="0" rIns="0"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502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Inner Page Style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6B7E32E-BBC7-490F-951A-B166083B6CAD}"/>
              </a:ext>
            </a:extLst>
          </p:cNvPr>
          <p:cNvSpPr>
            <a:spLocks noGrp="1"/>
          </p:cNvSpPr>
          <p:nvPr>
            <p:ph type="pic" sz="quarter" idx="10"/>
          </p:nvPr>
        </p:nvSpPr>
        <p:spPr>
          <a:xfrm>
            <a:off x="0" y="3951816"/>
            <a:ext cx="12192000" cy="2906184"/>
          </a:xfrm>
        </p:spPr>
        <p:txBody>
          <a:bodyPr/>
          <a:lstStyle/>
          <a:p>
            <a:endParaRPr lang="en-US"/>
          </a:p>
        </p:txBody>
      </p:sp>
      <p:sp>
        <p:nvSpPr>
          <p:cNvPr id="4" name="Title 1">
            <a:extLst>
              <a:ext uri="{FF2B5EF4-FFF2-40B4-BE49-F238E27FC236}">
                <a16:creationId xmlns:a16="http://schemas.microsoft.com/office/drawing/2014/main" id="{7154B066-09F0-406E-9F38-847CE40B9801}"/>
              </a:ext>
            </a:extLst>
          </p:cNvPr>
          <p:cNvSpPr>
            <a:spLocks noGrp="1"/>
          </p:cNvSpPr>
          <p:nvPr>
            <p:ph type="title"/>
          </p:nvPr>
        </p:nvSpPr>
        <p:spPr>
          <a:xfrm>
            <a:off x="925974" y="655295"/>
            <a:ext cx="9654481" cy="627989"/>
          </a:xfrm>
        </p:spPr>
        <p:txBody>
          <a:bodyPr lIns="0" tIns="0" rIns="0" bIns="0"/>
          <a:lstStyle/>
          <a:p>
            <a:r>
              <a:rPr lang="en-US"/>
              <a:t>Click to edit Master title style</a:t>
            </a:r>
          </a:p>
        </p:txBody>
      </p:sp>
      <p:sp>
        <p:nvSpPr>
          <p:cNvPr id="5" name="Content Placeholder 2">
            <a:extLst>
              <a:ext uri="{FF2B5EF4-FFF2-40B4-BE49-F238E27FC236}">
                <a16:creationId xmlns:a16="http://schemas.microsoft.com/office/drawing/2014/main" id="{2EF44BD6-CC11-48A7-98CF-1A970A73F515}"/>
              </a:ext>
            </a:extLst>
          </p:cNvPr>
          <p:cNvSpPr>
            <a:spLocks noGrp="1"/>
          </p:cNvSpPr>
          <p:nvPr>
            <p:ph idx="1"/>
          </p:nvPr>
        </p:nvSpPr>
        <p:spPr>
          <a:xfrm>
            <a:off x="925974" y="1562724"/>
            <a:ext cx="9654481" cy="1924926"/>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2">
            <a:extLst>
              <a:ext uri="{FF2B5EF4-FFF2-40B4-BE49-F238E27FC236}">
                <a16:creationId xmlns:a16="http://schemas.microsoft.com/office/drawing/2014/main" id="{C423DC99-AD8D-4D89-8B7D-F8F8EB13067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2831" y="1"/>
            <a:ext cx="1019169" cy="6858000"/>
          </a:xfrm>
          <a:prstGeom prst="rect">
            <a:avLst/>
          </a:prstGeom>
        </p:spPr>
      </p:pic>
    </p:spTree>
    <p:extLst>
      <p:ext uri="{BB962C8B-B14F-4D97-AF65-F5344CB8AC3E}">
        <p14:creationId xmlns:p14="http://schemas.microsoft.com/office/powerpoint/2010/main" val="4705646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Inner Page Style 2">
    <p:bg>
      <p:bgPr>
        <a:solidFill>
          <a:schemeClr val="tx1"/>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A869F0A-62CF-4DD1-A561-9C6F6DDB1AF5}"/>
              </a:ext>
            </a:extLst>
          </p:cNvPr>
          <p:cNvSpPr>
            <a:spLocks noGrp="1"/>
          </p:cNvSpPr>
          <p:nvPr>
            <p:ph type="pic" sz="quarter" idx="10"/>
          </p:nvPr>
        </p:nvSpPr>
        <p:spPr>
          <a:xfrm>
            <a:off x="0" y="3951816"/>
            <a:ext cx="12192000" cy="2906184"/>
          </a:xfrm>
        </p:spPr>
        <p:txBody>
          <a:bodyPr/>
          <a:lstStyle>
            <a:lvl1pPr>
              <a:defRPr>
                <a:solidFill>
                  <a:schemeClr val="bg1"/>
                </a:solidFill>
              </a:defRPr>
            </a:lvl1pPr>
          </a:lstStyle>
          <a:p>
            <a:endParaRPr lang="en-US"/>
          </a:p>
        </p:txBody>
      </p:sp>
      <p:sp>
        <p:nvSpPr>
          <p:cNvPr id="8" name="Title 1">
            <a:extLst>
              <a:ext uri="{FF2B5EF4-FFF2-40B4-BE49-F238E27FC236}">
                <a16:creationId xmlns:a16="http://schemas.microsoft.com/office/drawing/2014/main" id="{8CE8E8A4-A318-4CC0-A486-9716519E6D14}"/>
              </a:ext>
            </a:extLst>
          </p:cNvPr>
          <p:cNvSpPr>
            <a:spLocks noGrp="1"/>
          </p:cNvSpPr>
          <p:nvPr>
            <p:ph type="title"/>
          </p:nvPr>
        </p:nvSpPr>
        <p:spPr>
          <a:xfrm>
            <a:off x="925975" y="655295"/>
            <a:ext cx="9668125" cy="627989"/>
          </a:xfrm>
        </p:spPr>
        <p:txBody>
          <a:bodyPr lIns="0" tIns="0" rIns="0" bIns="0"/>
          <a:lstStyle>
            <a:lvl1pPr>
              <a:defRPr>
                <a:solidFill>
                  <a:schemeClr val="bg1"/>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AF497172-2766-44D5-9A62-AB64E1CFBF35}"/>
              </a:ext>
            </a:extLst>
          </p:cNvPr>
          <p:cNvSpPr>
            <a:spLocks noGrp="1"/>
          </p:cNvSpPr>
          <p:nvPr>
            <p:ph idx="1"/>
          </p:nvPr>
        </p:nvSpPr>
        <p:spPr>
          <a:xfrm>
            <a:off x="925975" y="1562724"/>
            <a:ext cx="9668125" cy="1924926"/>
          </a:xfrm>
        </p:spPr>
        <p:txBody>
          <a:bodyPr lIns="0" tIns="0" rIns="0"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Graphic 2">
            <a:extLst>
              <a:ext uri="{FF2B5EF4-FFF2-40B4-BE49-F238E27FC236}">
                <a16:creationId xmlns:a16="http://schemas.microsoft.com/office/drawing/2014/main" id="{325A1183-AD83-4A95-ADAD-EB53F71EDF1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2831" y="1"/>
            <a:ext cx="1019169" cy="6858000"/>
          </a:xfrm>
          <a:prstGeom prst="rect">
            <a:avLst/>
          </a:prstGeom>
        </p:spPr>
      </p:pic>
    </p:spTree>
    <p:extLst>
      <p:ext uri="{BB962C8B-B14F-4D97-AF65-F5344CB8AC3E}">
        <p14:creationId xmlns:p14="http://schemas.microsoft.com/office/powerpoint/2010/main" val="2623175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5/17/2024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a:srcRect/>
          <a:stretch/>
        </p:blipFill>
        <p:spPr>
          <a:xfrm>
            <a:off x="0" y="-7931"/>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94092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Inner Page Style 2">
    <p:bg>
      <p:bgPr>
        <a:solidFill>
          <a:schemeClr val="tx1"/>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A869F0A-62CF-4DD1-A561-9C6F6DDB1AF5}"/>
              </a:ext>
            </a:extLst>
          </p:cNvPr>
          <p:cNvSpPr>
            <a:spLocks noGrp="1"/>
          </p:cNvSpPr>
          <p:nvPr>
            <p:ph type="pic" sz="quarter" idx="10"/>
          </p:nvPr>
        </p:nvSpPr>
        <p:spPr>
          <a:xfrm>
            <a:off x="8302009" y="1"/>
            <a:ext cx="2964017" cy="6858000"/>
          </a:xfrm>
        </p:spPr>
        <p:txBody>
          <a:bodyPr/>
          <a:lstStyle>
            <a:lvl1pPr>
              <a:defRPr>
                <a:solidFill>
                  <a:schemeClr val="bg1"/>
                </a:solidFill>
              </a:defRPr>
            </a:lvl1pPr>
          </a:lstStyle>
          <a:p>
            <a:endParaRPr lang="en-US"/>
          </a:p>
        </p:txBody>
      </p:sp>
      <p:pic>
        <p:nvPicPr>
          <p:cNvPr id="4" name="Graphic 3">
            <a:extLst>
              <a:ext uri="{FF2B5EF4-FFF2-40B4-BE49-F238E27FC236}">
                <a16:creationId xmlns:a16="http://schemas.microsoft.com/office/drawing/2014/main" id="{293193C0-7F19-4A55-A805-1C1114D20E8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96032" y="78061"/>
            <a:ext cx="995968" cy="6701880"/>
          </a:xfrm>
          <a:prstGeom prst="rect">
            <a:avLst/>
          </a:prstGeom>
        </p:spPr>
      </p:pic>
      <p:sp>
        <p:nvSpPr>
          <p:cNvPr id="8" name="Title 1">
            <a:extLst>
              <a:ext uri="{FF2B5EF4-FFF2-40B4-BE49-F238E27FC236}">
                <a16:creationId xmlns:a16="http://schemas.microsoft.com/office/drawing/2014/main" id="{8CE8E8A4-A318-4CC0-A486-9716519E6D14}"/>
              </a:ext>
            </a:extLst>
          </p:cNvPr>
          <p:cNvSpPr>
            <a:spLocks noGrp="1"/>
          </p:cNvSpPr>
          <p:nvPr>
            <p:ph type="title"/>
          </p:nvPr>
        </p:nvSpPr>
        <p:spPr>
          <a:xfrm>
            <a:off x="925975" y="655294"/>
            <a:ext cx="6850762" cy="866408"/>
          </a:xfrm>
        </p:spPr>
        <p:txBody>
          <a:bodyPr lIns="0" tIns="0" rIns="0" bIns="0"/>
          <a:lstStyle>
            <a:lvl1pPr>
              <a:defRPr>
                <a:solidFill>
                  <a:schemeClr val="bg1"/>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AF497172-2766-44D5-9A62-AB64E1CFBF35}"/>
              </a:ext>
            </a:extLst>
          </p:cNvPr>
          <p:cNvSpPr>
            <a:spLocks noGrp="1"/>
          </p:cNvSpPr>
          <p:nvPr>
            <p:ph idx="1"/>
          </p:nvPr>
        </p:nvSpPr>
        <p:spPr>
          <a:xfrm>
            <a:off x="925975" y="1828937"/>
            <a:ext cx="6850762" cy="4607962"/>
          </a:xfrm>
        </p:spPr>
        <p:txBody>
          <a:bodyPr lIns="0" tIns="0" rIns="0"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91339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Inner Page Style 2">
    <p:bg>
      <p:bgPr>
        <a:solidFill>
          <a:schemeClr val="bg1"/>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A869F0A-62CF-4DD1-A561-9C6F6DDB1AF5}"/>
              </a:ext>
            </a:extLst>
          </p:cNvPr>
          <p:cNvSpPr>
            <a:spLocks noGrp="1"/>
          </p:cNvSpPr>
          <p:nvPr>
            <p:ph type="pic" sz="quarter" idx="10"/>
          </p:nvPr>
        </p:nvSpPr>
        <p:spPr>
          <a:xfrm>
            <a:off x="8302009" y="1"/>
            <a:ext cx="2964017" cy="6858000"/>
          </a:xfrm>
        </p:spPr>
        <p:txBody>
          <a:bodyPr/>
          <a:lstStyle>
            <a:lvl1pPr>
              <a:defRPr>
                <a:solidFill>
                  <a:schemeClr val="tx1"/>
                </a:solidFill>
              </a:defRPr>
            </a:lvl1pPr>
          </a:lstStyle>
          <a:p>
            <a:endParaRPr lang="en-US"/>
          </a:p>
        </p:txBody>
      </p:sp>
      <p:sp>
        <p:nvSpPr>
          <p:cNvPr id="8" name="Title 1">
            <a:extLst>
              <a:ext uri="{FF2B5EF4-FFF2-40B4-BE49-F238E27FC236}">
                <a16:creationId xmlns:a16="http://schemas.microsoft.com/office/drawing/2014/main" id="{8CE8E8A4-A318-4CC0-A486-9716519E6D14}"/>
              </a:ext>
            </a:extLst>
          </p:cNvPr>
          <p:cNvSpPr>
            <a:spLocks noGrp="1"/>
          </p:cNvSpPr>
          <p:nvPr>
            <p:ph type="title"/>
          </p:nvPr>
        </p:nvSpPr>
        <p:spPr>
          <a:xfrm>
            <a:off x="925975" y="655294"/>
            <a:ext cx="6850762" cy="866408"/>
          </a:xfrm>
        </p:spPr>
        <p:txBody>
          <a:bodyPr lIns="0" tIns="0" rIns="0" bIns="0"/>
          <a:lstStyle>
            <a:lvl1pPr>
              <a:defRPr>
                <a:solidFill>
                  <a:schemeClr val="tx1"/>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AF497172-2766-44D5-9A62-AB64E1CFBF35}"/>
              </a:ext>
            </a:extLst>
          </p:cNvPr>
          <p:cNvSpPr>
            <a:spLocks noGrp="1"/>
          </p:cNvSpPr>
          <p:nvPr>
            <p:ph idx="1"/>
          </p:nvPr>
        </p:nvSpPr>
        <p:spPr>
          <a:xfrm>
            <a:off x="925975" y="1828937"/>
            <a:ext cx="6850762" cy="4607962"/>
          </a:xfr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Graphic 2">
            <a:extLst>
              <a:ext uri="{FF2B5EF4-FFF2-40B4-BE49-F238E27FC236}">
                <a16:creationId xmlns:a16="http://schemas.microsoft.com/office/drawing/2014/main" id="{88725ADC-F3F4-4AF0-9514-19275ED5939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2831" y="1"/>
            <a:ext cx="1019169" cy="6858000"/>
          </a:xfrm>
          <a:prstGeom prst="rect">
            <a:avLst/>
          </a:prstGeom>
        </p:spPr>
      </p:pic>
    </p:spTree>
    <p:extLst>
      <p:ext uri="{BB962C8B-B14F-4D97-AF65-F5344CB8AC3E}">
        <p14:creationId xmlns:p14="http://schemas.microsoft.com/office/powerpoint/2010/main" val="18130455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88FD6-8AF0-445B-96D9-54B3759756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1B4B1E-48E3-4262-A49D-1DACFF19F3C6}"/>
              </a:ext>
            </a:extLst>
          </p:cNvPr>
          <p:cNvSpPr>
            <a:spLocks noGrp="1"/>
          </p:cNvSpPr>
          <p:nvPr>
            <p:ph type="dt" sz="half" idx="10"/>
          </p:nvPr>
        </p:nvSpPr>
        <p:spPr/>
        <p:txBody>
          <a:bodyPr/>
          <a:lstStyle/>
          <a:p>
            <a:fld id="{39D3B4B4-865F-42FE-BA0D-B516C86E1A7F}" type="datetimeFigureOut">
              <a:rPr lang="en-US" smtClean="0"/>
              <a:t>5/17/2024</a:t>
            </a:fld>
            <a:endParaRPr lang="en-US"/>
          </a:p>
        </p:txBody>
      </p:sp>
      <p:sp>
        <p:nvSpPr>
          <p:cNvPr id="4" name="Footer Placeholder 3">
            <a:extLst>
              <a:ext uri="{FF2B5EF4-FFF2-40B4-BE49-F238E27FC236}">
                <a16:creationId xmlns:a16="http://schemas.microsoft.com/office/drawing/2014/main" id="{21357EFF-5047-4F17-B6CB-D66247AD13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94EC13-1C64-4E48-BAE7-FE7BCE6B0466}"/>
              </a:ext>
            </a:extLst>
          </p:cNvPr>
          <p:cNvSpPr>
            <a:spLocks noGrp="1"/>
          </p:cNvSpPr>
          <p:nvPr>
            <p:ph type="sldNum" sz="quarter" idx="12"/>
          </p:nvPr>
        </p:nvSpPr>
        <p:spPr/>
        <p:txBody>
          <a:bodyPr/>
          <a:lstStyle/>
          <a:p>
            <a:fld id="{2EB0C414-4ACA-4AC0-A671-4CA788750C77}" type="slidenum">
              <a:rPr lang="en-US" smtClean="0"/>
              <a:t>‹#›</a:t>
            </a:fld>
            <a:endParaRPr lang="en-US"/>
          </a:p>
        </p:txBody>
      </p:sp>
    </p:spTree>
    <p:extLst>
      <p:ext uri="{BB962C8B-B14F-4D97-AF65-F5344CB8AC3E}">
        <p14:creationId xmlns:p14="http://schemas.microsoft.com/office/powerpoint/2010/main" val="39007954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1" cy="2387600"/>
          </a:xfrm>
        </p:spPr>
        <p:txBody>
          <a:bodyPr anchor="b"/>
          <a:lstStyle>
            <a:lvl1pPr algn="ctr">
              <a:defRPr sz="5555"/>
            </a:lvl1pPr>
          </a:lstStyle>
          <a:p>
            <a:r>
              <a:rPr lang="en-US"/>
              <a:t>Click to edit Master title style</a:t>
            </a:r>
          </a:p>
        </p:txBody>
      </p:sp>
      <p:sp>
        <p:nvSpPr>
          <p:cNvPr id="3" name="Subtitle 2"/>
          <p:cNvSpPr>
            <a:spLocks noGrp="1"/>
          </p:cNvSpPr>
          <p:nvPr>
            <p:ph type="subTitle" idx="1"/>
          </p:nvPr>
        </p:nvSpPr>
        <p:spPr>
          <a:xfrm>
            <a:off x="1524001" y="3602039"/>
            <a:ext cx="9144001" cy="1655761"/>
          </a:xfrm>
        </p:spPr>
        <p:txBody>
          <a:bodyPr/>
          <a:lstStyle>
            <a:lvl1pPr marL="0" indent="0" algn="ctr">
              <a:buNone/>
              <a:defRPr sz="2222"/>
            </a:lvl1pPr>
            <a:lvl2pPr marL="423351" indent="0" algn="ctr">
              <a:buNone/>
              <a:defRPr sz="1852"/>
            </a:lvl2pPr>
            <a:lvl3pPr marL="846702" indent="0" algn="ctr">
              <a:buNone/>
              <a:defRPr sz="1667"/>
            </a:lvl3pPr>
            <a:lvl4pPr marL="1270055" indent="0" algn="ctr">
              <a:buNone/>
              <a:defRPr sz="1482"/>
            </a:lvl4pPr>
            <a:lvl5pPr marL="1693406" indent="0" algn="ctr">
              <a:buNone/>
              <a:defRPr sz="1482"/>
            </a:lvl5pPr>
            <a:lvl6pPr marL="2116757" indent="0" algn="ctr">
              <a:buNone/>
              <a:defRPr sz="1482"/>
            </a:lvl6pPr>
            <a:lvl7pPr marL="2540108" indent="0" algn="ctr">
              <a:buNone/>
              <a:defRPr sz="1482"/>
            </a:lvl7pPr>
            <a:lvl8pPr marL="2963459" indent="0" algn="ctr">
              <a:buNone/>
              <a:defRPr sz="1482"/>
            </a:lvl8pPr>
            <a:lvl9pPr marL="3386810" indent="0" algn="ctr">
              <a:buNone/>
              <a:defRPr sz="1482"/>
            </a:lvl9pPr>
          </a:lstStyle>
          <a:p>
            <a:r>
              <a:rPr lang="en-US"/>
              <a:t>Click to edit Master subtitle style</a:t>
            </a:r>
          </a:p>
        </p:txBody>
      </p:sp>
      <p:sp>
        <p:nvSpPr>
          <p:cNvPr id="4" name="Date Placeholder 3"/>
          <p:cNvSpPr>
            <a:spLocks noGrp="1"/>
          </p:cNvSpPr>
          <p:nvPr>
            <p:ph type="dt" sz="half" idx="10"/>
          </p:nvPr>
        </p:nvSpPr>
        <p:spPr/>
        <p:txBody>
          <a:bodyPr/>
          <a:lstStyle/>
          <a:p>
            <a:fld id="{44149119-0C1F-1147-A341-C167D44F646B}" type="datetimeFigureOut">
              <a:rPr lang="en-US" smtClean="0"/>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658DC4-66DF-3444-9E9D-D1A8B76C6645}" type="slidenum">
              <a:rPr lang="en-US" smtClean="0"/>
              <a:t>‹#›</a:t>
            </a:fld>
            <a:endParaRPr lang="en-US"/>
          </a:p>
        </p:txBody>
      </p:sp>
    </p:spTree>
    <p:extLst>
      <p:ext uri="{BB962C8B-B14F-4D97-AF65-F5344CB8AC3E}">
        <p14:creationId xmlns:p14="http://schemas.microsoft.com/office/powerpoint/2010/main" val="10385947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149119-0C1F-1147-A341-C167D44F646B}" type="datetimeFigureOut">
              <a:rPr lang="en-US" smtClean="0"/>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658DC4-66DF-3444-9E9D-D1A8B76C6645}" type="slidenum">
              <a:rPr lang="en-US" smtClean="0"/>
              <a:t>‹#›</a:t>
            </a:fld>
            <a:endParaRPr lang="en-US"/>
          </a:p>
        </p:txBody>
      </p:sp>
    </p:spTree>
    <p:extLst>
      <p:ext uri="{BB962C8B-B14F-4D97-AF65-F5344CB8AC3E}">
        <p14:creationId xmlns:p14="http://schemas.microsoft.com/office/powerpoint/2010/main" val="31267758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6"/>
          </a:xfrm>
        </p:spPr>
        <p:txBody>
          <a:bodyPr anchor="b"/>
          <a:lstStyle>
            <a:lvl1pPr>
              <a:defRPr sz="5555"/>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222">
                <a:solidFill>
                  <a:schemeClr val="tx1">
                    <a:tint val="75000"/>
                  </a:schemeClr>
                </a:solidFill>
              </a:defRPr>
            </a:lvl1pPr>
            <a:lvl2pPr marL="423351" indent="0">
              <a:buNone/>
              <a:defRPr sz="1852">
                <a:solidFill>
                  <a:schemeClr val="tx1">
                    <a:tint val="75000"/>
                  </a:schemeClr>
                </a:solidFill>
              </a:defRPr>
            </a:lvl2pPr>
            <a:lvl3pPr marL="846702" indent="0">
              <a:buNone/>
              <a:defRPr sz="1667">
                <a:solidFill>
                  <a:schemeClr val="tx1">
                    <a:tint val="75000"/>
                  </a:schemeClr>
                </a:solidFill>
              </a:defRPr>
            </a:lvl3pPr>
            <a:lvl4pPr marL="1270055" indent="0">
              <a:buNone/>
              <a:defRPr sz="1482">
                <a:solidFill>
                  <a:schemeClr val="tx1">
                    <a:tint val="75000"/>
                  </a:schemeClr>
                </a:solidFill>
              </a:defRPr>
            </a:lvl4pPr>
            <a:lvl5pPr marL="1693406" indent="0">
              <a:buNone/>
              <a:defRPr sz="1482">
                <a:solidFill>
                  <a:schemeClr val="tx1">
                    <a:tint val="75000"/>
                  </a:schemeClr>
                </a:solidFill>
              </a:defRPr>
            </a:lvl5pPr>
            <a:lvl6pPr marL="2116757" indent="0">
              <a:buNone/>
              <a:defRPr sz="1482">
                <a:solidFill>
                  <a:schemeClr val="tx1">
                    <a:tint val="75000"/>
                  </a:schemeClr>
                </a:solidFill>
              </a:defRPr>
            </a:lvl6pPr>
            <a:lvl7pPr marL="2540108" indent="0">
              <a:buNone/>
              <a:defRPr sz="1482">
                <a:solidFill>
                  <a:schemeClr val="tx1">
                    <a:tint val="75000"/>
                  </a:schemeClr>
                </a:solidFill>
              </a:defRPr>
            </a:lvl7pPr>
            <a:lvl8pPr marL="2963459" indent="0">
              <a:buNone/>
              <a:defRPr sz="1482">
                <a:solidFill>
                  <a:schemeClr val="tx1">
                    <a:tint val="75000"/>
                  </a:schemeClr>
                </a:solidFill>
              </a:defRPr>
            </a:lvl8pPr>
            <a:lvl9pPr marL="3386810" indent="0">
              <a:buNone/>
              <a:defRPr sz="148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149119-0C1F-1147-A341-C167D44F646B}" type="datetimeFigureOut">
              <a:rPr lang="en-US" smtClean="0"/>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658DC4-66DF-3444-9E9D-D1A8B76C6645}" type="slidenum">
              <a:rPr lang="en-US" smtClean="0"/>
              <a:t>‹#›</a:t>
            </a:fld>
            <a:endParaRPr lang="en-US"/>
          </a:p>
        </p:txBody>
      </p:sp>
    </p:spTree>
    <p:extLst>
      <p:ext uri="{BB962C8B-B14F-4D97-AF65-F5344CB8AC3E}">
        <p14:creationId xmlns:p14="http://schemas.microsoft.com/office/powerpoint/2010/main" val="3059719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4149119-0C1F-1147-A341-C167D44F646B}" type="datetimeFigureOut">
              <a:rPr lang="en-US" smtClean="0"/>
              <a:t>5/17/2024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658DC4-66DF-3444-9E9D-D1A8B76C6645}" type="slidenum">
              <a:rPr lang="en-US" smtClean="0"/>
              <a:t>‹#›</a:t>
            </a:fld>
            <a:endParaRPr lang="en-US"/>
          </a:p>
        </p:txBody>
      </p:sp>
    </p:spTree>
    <p:extLst>
      <p:ext uri="{BB962C8B-B14F-4D97-AF65-F5344CB8AC3E}">
        <p14:creationId xmlns:p14="http://schemas.microsoft.com/office/powerpoint/2010/main" val="31331897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7" y="365126"/>
            <a:ext cx="10515600" cy="1325564"/>
          </a:xfrm>
        </p:spPr>
        <p:txBody>
          <a:bodyPr/>
          <a:lstStyle/>
          <a:p>
            <a:r>
              <a:rPr lang="en-US"/>
              <a:t>Click to edit Master title style</a:t>
            </a:r>
          </a:p>
        </p:txBody>
      </p:sp>
      <p:sp>
        <p:nvSpPr>
          <p:cNvPr id="3" name="Text Placeholder 2"/>
          <p:cNvSpPr>
            <a:spLocks noGrp="1"/>
          </p:cNvSpPr>
          <p:nvPr>
            <p:ph type="body" idx="1"/>
          </p:nvPr>
        </p:nvSpPr>
        <p:spPr>
          <a:xfrm>
            <a:off x="839789" y="1681164"/>
            <a:ext cx="5157787" cy="823912"/>
          </a:xfrm>
        </p:spPr>
        <p:txBody>
          <a:bodyPr anchor="b"/>
          <a:lstStyle>
            <a:lvl1pPr marL="0" indent="0">
              <a:buNone/>
              <a:defRPr sz="2222" b="1"/>
            </a:lvl1pPr>
            <a:lvl2pPr marL="423351" indent="0">
              <a:buNone/>
              <a:defRPr sz="1852" b="1"/>
            </a:lvl2pPr>
            <a:lvl3pPr marL="846702" indent="0">
              <a:buNone/>
              <a:defRPr sz="1667" b="1"/>
            </a:lvl3pPr>
            <a:lvl4pPr marL="1270055" indent="0">
              <a:buNone/>
              <a:defRPr sz="1482" b="1"/>
            </a:lvl4pPr>
            <a:lvl5pPr marL="1693406" indent="0">
              <a:buNone/>
              <a:defRPr sz="1482" b="1"/>
            </a:lvl5pPr>
            <a:lvl6pPr marL="2116757" indent="0">
              <a:buNone/>
              <a:defRPr sz="1482" b="1"/>
            </a:lvl6pPr>
            <a:lvl7pPr marL="2540108" indent="0">
              <a:buNone/>
              <a:defRPr sz="1482" b="1"/>
            </a:lvl7pPr>
            <a:lvl8pPr marL="2963459" indent="0">
              <a:buNone/>
              <a:defRPr sz="1482" b="1"/>
            </a:lvl8pPr>
            <a:lvl9pPr marL="3386810" indent="0">
              <a:buNone/>
              <a:defRPr sz="1482"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4"/>
            <a:ext cx="5183188" cy="823912"/>
          </a:xfrm>
        </p:spPr>
        <p:txBody>
          <a:bodyPr anchor="b"/>
          <a:lstStyle>
            <a:lvl1pPr marL="0" indent="0">
              <a:buNone/>
              <a:defRPr sz="2222" b="1"/>
            </a:lvl1pPr>
            <a:lvl2pPr marL="423351" indent="0">
              <a:buNone/>
              <a:defRPr sz="1852" b="1"/>
            </a:lvl2pPr>
            <a:lvl3pPr marL="846702" indent="0">
              <a:buNone/>
              <a:defRPr sz="1667" b="1"/>
            </a:lvl3pPr>
            <a:lvl4pPr marL="1270055" indent="0">
              <a:buNone/>
              <a:defRPr sz="1482" b="1"/>
            </a:lvl4pPr>
            <a:lvl5pPr marL="1693406" indent="0">
              <a:buNone/>
              <a:defRPr sz="1482" b="1"/>
            </a:lvl5pPr>
            <a:lvl6pPr marL="2116757" indent="0">
              <a:buNone/>
              <a:defRPr sz="1482" b="1"/>
            </a:lvl6pPr>
            <a:lvl7pPr marL="2540108" indent="0">
              <a:buNone/>
              <a:defRPr sz="1482" b="1"/>
            </a:lvl7pPr>
            <a:lvl8pPr marL="2963459" indent="0">
              <a:buNone/>
              <a:defRPr sz="1482" b="1"/>
            </a:lvl8pPr>
            <a:lvl9pPr marL="3386810" indent="0">
              <a:buNone/>
              <a:defRPr sz="1482"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149119-0C1F-1147-A341-C167D44F646B}" type="datetimeFigureOut">
              <a:rPr lang="en-US" smtClean="0"/>
              <a:t>5/17/2024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658DC4-66DF-3444-9E9D-D1A8B76C6645}" type="slidenum">
              <a:rPr lang="en-US" smtClean="0"/>
              <a:t>‹#›</a:t>
            </a:fld>
            <a:endParaRPr lang="en-US"/>
          </a:p>
        </p:txBody>
      </p:sp>
    </p:spTree>
    <p:extLst>
      <p:ext uri="{BB962C8B-B14F-4D97-AF65-F5344CB8AC3E}">
        <p14:creationId xmlns:p14="http://schemas.microsoft.com/office/powerpoint/2010/main" val="20210285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4149119-0C1F-1147-A341-C167D44F646B}" type="datetimeFigureOut">
              <a:rPr lang="en-US" smtClean="0"/>
              <a:t>5/17/2024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658DC4-66DF-3444-9E9D-D1A8B76C6645}" type="slidenum">
              <a:rPr lang="en-US" smtClean="0"/>
              <a:t>‹#›</a:t>
            </a:fld>
            <a:endParaRPr lang="en-US"/>
          </a:p>
        </p:txBody>
      </p:sp>
    </p:spTree>
    <p:extLst>
      <p:ext uri="{BB962C8B-B14F-4D97-AF65-F5344CB8AC3E}">
        <p14:creationId xmlns:p14="http://schemas.microsoft.com/office/powerpoint/2010/main" val="5735467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149119-0C1F-1147-A341-C167D44F646B}" type="datetimeFigureOut">
              <a:rPr lang="en-US" smtClean="0"/>
              <a:t>5/17/2024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658DC4-66DF-3444-9E9D-D1A8B76C6645}" type="slidenum">
              <a:rPr lang="en-US" smtClean="0"/>
              <a:t>‹#›</a:t>
            </a:fld>
            <a:endParaRPr lang="en-US"/>
          </a:p>
        </p:txBody>
      </p:sp>
    </p:spTree>
    <p:extLst>
      <p:ext uri="{BB962C8B-B14F-4D97-AF65-F5344CB8AC3E}">
        <p14:creationId xmlns:p14="http://schemas.microsoft.com/office/powerpoint/2010/main" val="3314037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5/17/2024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00090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2963"/>
            </a:lvl1pPr>
          </a:lstStyle>
          <a:p>
            <a:r>
              <a:rPr lang="en-US"/>
              <a:t>Click to edit Master title style</a:t>
            </a:r>
          </a:p>
        </p:txBody>
      </p:sp>
      <p:sp>
        <p:nvSpPr>
          <p:cNvPr id="3" name="Content Placeholder 2"/>
          <p:cNvSpPr>
            <a:spLocks noGrp="1"/>
          </p:cNvSpPr>
          <p:nvPr>
            <p:ph idx="1"/>
          </p:nvPr>
        </p:nvSpPr>
        <p:spPr>
          <a:xfrm>
            <a:off x="5183188" y="987425"/>
            <a:ext cx="6172200" cy="4873626"/>
          </a:xfrm>
        </p:spPr>
        <p:txBody>
          <a:bodyPr/>
          <a:lstStyle>
            <a:lvl1pPr>
              <a:defRPr sz="2963"/>
            </a:lvl1pPr>
            <a:lvl2pPr>
              <a:defRPr sz="2593"/>
            </a:lvl2pPr>
            <a:lvl3pPr>
              <a:defRPr sz="2222"/>
            </a:lvl3pPr>
            <a:lvl4pPr>
              <a:defRPr sz="1852"/>
            </a:lvl4pPr>
            <a:lvl5pPr>
              <a:defRPr sz="1852"/>
            </a:lvl5pPr>
            <a:lvl6pPr>
              <a:defRPr sz="1852"/>
            </a:lvl6pPr>
            <a:lvl7pPr>
              <a:defRPr sz="1852"/>
            </a:lvl7pPr>
            <a:lvl8pPr>
              <a:defRPr sz="1852"/>
            </a:lvl8pPr>
            <a:lvl9pPr>
              <a:defRPr sz="185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482"/>
            </a:lvl1pPr>
            <a:lvl2pPr marL="423351" indent="0">
              <a:buNone/>
              <a:defRPr sz="1297"/>
            </a:lvl2pPr>
            <a:lvl3pPr marL="846702" indent="0">
              <a:buNone/>
              <a:defRPr sz="1112"/>
            </a:lvl3pPr>
            <a:lvl4pPr marL="1270055" indent="0">
              <a:buNone/>
              <a:defRPr sz="926"/>
            </a:lvl4pPr>
            <a:lvl5pPr marL="1693406" indent="0">
              <a:buNone/>
              <a:defRPr sz="926"/>
            </a:lvl5pPr>
            <a:lvl6pPr marL="2116757" indent="0">
              <a:buNone/>
              <a:defRPr sz="926"/>
            </a:lvl6pPr>
            <a:lvl7pPr marL="2540108" indent="0">
              <a:buNone/>
              <a:defRPr sz="926"/>
            </a:lvl7pPr>
            <a:lvl8pPr marL="2963459" indent="0">
              <a:buNone/>
              <a:defRPr sz="926"/>
            </a:lvl8pPr>
            <a:lvl9pPr marL="3386810" indent="0">
              <a:buNone/>
              <a:defRPr sz="926"/>
            </a:lvl9pPr>
          </a:lstStyle>
          <a:p>
            <a:pPr lvl="0"/>
            <a:r>
              <a:rPr lang="en-US"/>
              <a:t>Click to edit Master text styles</a:t>
            </a:r>
          </a:p>
        </p:txBody>
      </p:sp>
      <p:sp>
        <p:nvSpPr>
          <p:cNvPr id="5" name="Date Placeholder 4"/>
          <p:cNvSpPr>
            <a:spLocks noGrp="1"/>
          </p:cNvSpPr>
          <p:nvPr>
            <p:ph type="dt" sz="half" idx="10"/>
          </p:nvPr>
        </p:nvSpPr>
        <p:spPr/>
        <p:txBody>
          <a:bodyPr/>
          <a:lstStyle/>
          <a:p>
            <a:fld id="{44149119-0C1F-1147-A341-C167D44F646B}" type="datetimeFigureOut">
              <a:rPr lang="en-US" smtClean="0"/>
              <a:t>5/17/2024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658DC4-66DF-3444-9E9D-D1A8B76C6645}" type="slidenum">
              <a:rPr lang="en-US" smtClean="0"/>
              <a:t>‹#›</a:t>
            </a:fld>
            <a:endParaRPr lang="en-US"/>
          </a:p>
        </p:txBody>
      </p:sp>
    </p:spTree>
    <p:extLst>
      <p:ext uri="{BB962C8B-B14F-4D97-AF65-F5344CB8AC3E}">
        <p14:creationId xmlns:p14="http://schemas.microsoft.com/office/powerpoint/2010/main" val="2342700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2963"/>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6"/>
          </a:xfrm>
        </p:spPr>
        <p:txBody>
          <a:bodyPr anchor="t"/>
          <a:lstStyle>
            <a:lvl1pPr marL="0" indent="0">
              <a:buNone/>
              <a:defRPr sz="2963"/>
            </a:lvl1pPr>
            <a:lvl2pPr marL="423351" indent="0">
              <a:buNone/>
              <a:defRPr sz="2593"/>
            </a:lvl2pPr>
            <a:lvl3pPr marL="846702" indent="0">
              <a:buNone/>
              <a:defRPr sz="2222"/>
            </a:lvl3pPr>
            <a:lvl4pPr marL="1270055" indent="0">
              <a:buNone/>
              <a:defRPr sz="1852"/>
            </a:lvl4pPr>
            <a:lvl5pPr marL="1693406" indent="0">
              <a:buNone/>
              <a:defRPr sz="1852"/>
            </a:lvl5pPr>
            <a:lvl6pPr marL="2116757" indent="0">
              <a:buNone/>
              <a:defRPr sz="1852"/>
            </a:lvl6pPr>
            <a:lvl7pPr marL="2540108" indent="0">
              <a:buNone/>
              <a:defRPr sz="1852"/>
            </a:lvl7pPr>
            <a:lvl8pPr marL="2963459" indent="0">
              <a:buNone/>
              <a:defRPr sz="1852"/>
            </a:lvl8pPr>
            <a:lvl9pPr marL="3386810" indent="0">
              <a:buNone/>
              <a:defRPr sz="1852"/>
            </a:lvl9pPr>
          </a:lstStyle>
          <a:p>
            <a:r>
              <a:rPr lang="en-US"/>
              <a:t>Click icon to add picture</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482"/>
            </a:lvl1pPr>
            <a:lvl2pPr marL="423351" indent="0">
              <a:buNone/>
              <a:defRPr sz="1297"/>
            </a:lvl2pPr>
            <a:lvl3pPr marL="846702" indent="0">
              <a:buNone/>
              <a:defRPr sz="1112"/>
            </a:lvl3pPr>
            <a:lvl4pPr marL="1270055" indent="0">
              <a:buNone/>
              <a:defRPr sz="926"/>
            </a:lvl4pPr>
            <a:lvl5pPr marL="1693406" indent="0">
              <a:buNone/>
              <a:defRPr sz="926"/>
            </a:lvl5pPr>
            <a:lvl6pPr marL="2116757" indent="0">
              <a:buNone/>
              <a:defRPr sz="926"/>
            </a:lvl6pPr>
            <a:lvl7pPr marL="2540108" indent="0">
              <a:buNone/>
              <a:defRPr sz="926"/>
            </a:lvl7pPr>
            <a:lvl8pPr marL="2963459" indent="0">
              <a:buNone/>
              <a:defRPr sz="926"/>
            </a:lvl8pPr>
            <a:lvl9pPr marL="3386810" indent="0">
              <a:buNone/>
              <a:defRPr sz="926"/>
            </a:lvl9pPr>
          </a:lstStyle>
          <a:p>
            <a:pPr lvl="0"/>
            <a:r>
              <a:rPr lang="en-US"/>
              <a:t>Click to edit Master text styles</a:t>
            </a:r>
          </a:p>
        </p:txBody>
      </p:sp>
      <p:sp>
        <p:nvSpPr>
          <p:cNvPr id="5" name="Date Placeholder 4"/>
          <p:cNvSpPr>
            <a:spLocks noGrp="1"/>
          </p:cNvSpPr>
          <p:nvPr>
            <p:ph type="dt" sz="half" idx="10"/>
          </p:nvPr>
        </p:nvSpPr>
        <p:spPr/>
        <p:txBody>
          <a:bodyPr/>
          <a:lstStyle/>
          <a:p>
            <a:fld id="{44149119-0C1F-1147-A341-C167D44F646B}" type="datetimeFigureOut">
              <a:rPr lang="en-US" smtClean="0"/>
              <a:t>5/17/2024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658DC4-66DF-3444-9E9D-D1A8B76C6645}" type="slidenum">
              <a:rPr lang="en-US" smtClean="0"/>
              <a:t>‹#›</a:t>
            </a:fld>
            <a:endParaRPr lang="en-US"/>
          </a:p>
        </p:txBody>
      </p:sp>
    </p:spTree>
    <p:extLst>
      <p:ext uri="{BB962C8B-B14F-4D97-AF65-F5344CB8AC3E}">
        <p14:creationId xmlns:p14="http://schemas.microsoft.com/office/powerpoint/2010/main" val="9733848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149119-0C1F-1147-A341-C167D44F646B}" type="datetimeFigureOut">
              <a:rPr lang="en-US" smtClean="0"/>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658DC4-66DF-3444-9E9D-D1A8B76C6645}" type="slidenum">
              <a:rPr lang="en-US" smtClean="0"/>
              <a:t>‹#›</a:t>
            </a:fld>
            <a:endParaRPr lang="en-US"/>
          </a:p>
        </p:txBody>
      </p:sp>
    </p:spTree>
    <p:extLst>
      <p:ext uri="{BB962C8B-B14F-4D97-AF65-F5344CB8AC3E}">
        <p14:creationId xmlns:p14="http://schemas.microsoft.com/office/powerpoint/2010/main" val="22258944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149119-0C1F-1147-A341-C167D44F646B}" type="datetimeFigureOut">
              <a:rPr lang="en-US" smtClean="0"/>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658DC4-66DF-3444-9E9D-D1A8B76C6645}" type="slidenum">
              <a:rPr lang="en-US" smtClean="0"/>
              <a:t>‹#›</a:t>
            </a:fld>
            <a:endParaRPr lang="en-US"/>
          </a:p>
        </p:txBody>
      </p:sp>
    </p:spTree>
    <p:extLst>
      <p:ext uri="{BB962C8B-B14F-4D97-AF65-F5344CB8AC3E}">
        <p14:creationId xmlns:p14="http://schemas.microsoft.com/office/powerpoint/2010/main" val="42361530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5/17/2024</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5605831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29022084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7480753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5/17/2024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7931"/>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06770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5/17/2024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58667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5/17/2024</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7369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5/17/2024</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14097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15894307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6135662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31800382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pic>
        <p:nvPicPr>
          <p:cNvPr id="12" name="Picture 11" descr="Diagram&#10;&#10;Description automatically generated">
            <a:extLst>
              <a:ext uri="{FF2B5EF4-FFF2-40B4-BE49-F238E27FC236}">
                <a16:creationId xmlns:a16="http://schemas.microsoft.com/office/drawing/2014/main" id="{60A50D4A-DDE8-EC08-A614-062E705A54F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10966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5/17/2024</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5063342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5/17/2024</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2200366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5/17/2024</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8163045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5/17/2024</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5259172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Tree>
    <p:extLst>
      <p:ext uri="{BB962C8B-B14F-4D97-AF65-F5344CB8AC3E}">
        <p14:creationId xmlns:p14="http://schemas.microsoft.com/office/powerpoint/2010/main" val="14036049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Discussion</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0" y="10797"/>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2623656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8403455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Objectives">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grpSp>
        <p:nvGrpSpPr>
          <p:cNvPr id="2" name="Top Corner Embellishment">
            <a:extLst>
              <a:ext uri="{FF2B5EF4-FFF2-40B4-BE49-F238E27FC236}">
                <a16:creationId xmlns:a16="http://schemas.microsoft.com/office/drawing/2014/main" id="{4F555946-CB04-9F04-9975-1135ED49DE7F}"/>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8" name="Freeform: Shape 7">
              <a:extLst>
                <a:ext uri="{FF2B5EF4-FFF2-40B4-BE49-F238E27FC236}">
                  <a16:creationId xmlns:a16="http://schemas.microsoft.com/office/drawing/2014/main" id="{BA7CB6B3-2CD5-6A36-BFAD-413E7C246B0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A55941D6-52C7-4A65-8DF9-81C5ECE7DA0D}"/>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2B7E73F1-C4F0-E444-8297-33929C1BAE7F}"/>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91" name="Text Placeholder 190">
            <a:extLst>
              <a:ext uri="{FF2B5EF4-FFF2-40B4-BE49-F238E27FC236}">
                <a16:creationId xmlns:a16="http://schemas.microsoft.com/office/drawing/2014/main" id="{2BFF4C1B-7199-F8CC-DFBF-CB4D9E202069}"/>
              </a:ext>
            </a:extLst>
          </p:cNvPr>
          <p:cNvSpPr>
            <a:spLocks noGrp="1"/>
          </p:cNvSpPr>
          <p:nvPr>
            <p:ph type="body" sz="quarter" idx="13"/>
          </p:nvPr>
        </p:nvSpPr>
        <p:spPr>
          <a:xfrm>
            <a:off x="8253413" y="1492250"/>
            <a:ext cx="2635250" cy="1647825"/>
          </a:xfrm>
        </p:spPr>
        <p:txBody>
          <a:bodyPr/>
          <a:lstStyle>
            <a:lvl1pPr marL="0" indent="0">
              <a:buNone/>
              <a:defRPr/>
            </a:lvl1pPr>
          </a:lstStyle>
          <a:p>
            <a:pPr lvl="0"/>
            <a:endParaRPr lang="en-US"/>
          </a:p>
        </p:txBody>
      </p:sp>
    </p:spTree>
    <p:extLst>
      <p:ext uri="{BB962C8B-B14F-4D97-AF65-F5344CB8AC3E}">
        <p14:creationId xmlns:p14="http://schemas.microsoft.com/office/powerpoint/2010/main" val="41964460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1825625"/>
            <a:ext cx="6290094"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Text Placeholder 4">
            <a:extLst>
              <a:ext uri="{FF2B5EF4-FFF2-40B4-BE49-F238E27FC236}">
                <a16:creationId xmlns:a16="http://schemas.microsoft.com/office/drawing/2014/main" id="{A7E64E00-8757-3F43-FF9B-3871A42E9E95}"/>
              </a:ext>
            </a:extLst>
          </p:cNvPr>
          <p:cNvSpPr>
            <a:spLocks noGrp="1"/>
          </p:cNvSpPr>
          <p:nvPr>
            <p:ph type="body" sz="quarter" idx="13"/>
          </p:nvPr>
        </p:nvSpPr>
        <p:spPr>
          <a:xfrm>
            <a:off x="657225" y="2033588"/>
            <a:ext cx="4119563" cy="3792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B19BDA62-342A-CC96-F9E6-BDE1B1A48B0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704" y="2"/>
            <a:ext cx="12179296" cy="6857998"/>
          </a:xfrm>
          <a:prstGeom prst="rect">
            <a:avLst/>
          </a:prstGeom>
        </p:spPr>
      </p:pic>
      <p:sp>
        <p:nvSpPr>
          <p:cNvPr id="10" name="Rectangle 9">
            <a:extLst>
              <a:ext uri="{FF2B5EF4-FFF2-40B4-BE49-F238E27FC236}">
                <a16:creationId xmlns:a16="http://schemas.microsoft.com/office/drawing/2014/main" id="{46C3CF87-E359-6394-B75E-5A7D50E1FE95}"/>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10;&#10;Description automatically generated">
            <a:extLst>
              <a:ext uri="{FF2B5EF4-FFF2-40B4-BE49-F238E27FC236}">
                <a16:creationId xmlns:a16="http://schemas.microsoft.com/office/drawing/2014/main" id="{9C31EF54-5947-6BC7-A87F-C1D0638A46A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65231" y="5962974"/>
            <a:ext cx="859200" cy="859200"/>
          </a:xfrm>
          <a:prstGeom prst="rect">
            <a:avLst/>
          </a:prstGeom>
        </p:spPr>
      </p:pic>
    </p:spTree>
    <p:extLst>
      <p:ext uri="{BB962C8B-B14F-4D97-AF65-F5344CB8AC3E}">
        <p14:creationId xmlns:p14="http://schemas.microsoft.com/office/powerpoint/2010/main" val="7897183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325563"/>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2198669"/>
            <a:ext cx="6290094" cy="397829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Text Placeholder 4">
            <a:extLst>
              <a:ext uri="{FF2B5EF4-FFF2-40B4-BE49-F238E27FC236}">
                <a16:creationId xmlns:a16="http://schemas.microsoft.com/office/drawing/2014/main" id="{7EFDCA5D-B84B-6754-30C6-E1E8AD72DAF1}"/>
              </a:ext>
            </a:extLst>
          </p:cNvPr>
          <p:cNvSpPr>
            <a:spLocks noGrp="1"/>
          </p:cNvSpPr>
          <p:nvPr>
            <p:ph type="body" sz="quarter" idx="13"/>
          </p:nvPr>
        </p:nvSpPr>
        <p:spPr>
          <a:xfrm>
            <a:off x="574675" y="2044700"/>
            <a:ext cx="4254500" cy="3894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6639F52B-7429-7F6F-0372-262C431CC8C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704" y="-3578"/>
            <a:ext cx="12179296" cy="6857998"/>
          </a:xfrm>
          <a:prstGeom prst="rect">
            <a:avLst/>
          </a:prstGeom>
        </p:spPr>
      </p:pic>
      <p:sp>
        <p:nvSpPr>
          <p:cNvPr id="4" name="Rectangle 3">
            <a:extLst>
              <a:ext uri="{FF2B5EF4-FFF2-40B4-BE49-F238E27FC236}">
                <a16:creationId xmlns:a16="http://schemas.microsoft.com/office/drawing/2014/main" id="{45A01EB4-0763-5C50-36DB-9D794ABBF72C}"/>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Diagram&#10;&#10;Description automatically generated">
            <a:extLst>
              <a:ext uri="{FF2B5EF4-FFF2-40B4-BE49-F238E27FC236}">
                <a16:creationId xmlns:a16="http://schemas.microsoft.com/office/drawing/2014/main" id="{9059A05B-4F68-DC79-6DD8-BC12A1E6E71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65231" y="5962974"/>
            <a:ext cx="859200" cy="859200"/>
          </a:xfrm>
          <a:prstGeom prst="rect">
            <a:avLst/>
          </a:prstGeom>
        </p:spPr>
      </p:pic>
    </p:spTree>
    <p:extLst>
      <p:ext uri="{BB962C8B-B14F-4D97-AF65-F5344CB8AC3E}">
        <p14:creationId xmlns:p14="http://schemas.microsoft.com/office/powerpoint/2010/main" val="1583082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5"/>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2302389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a:srcRect/>
          <a:stretch/>
        </p:blipFill>
        <p:spPr>
          <a:xfrm>
            <a:off x="6354" y="0"/>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a:alphaModFix amt="50000"/>
          </a:blip>
          <a:srcRect t="13718" b="9028"/>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3860091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theme" Target="../theme/theme2.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theme" Target="../theme/theme4.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229022218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62" r:id="rId5"/>
    <p:sldLayoutId id="2147483673" r:id="rId6"/>
    <p:sldLayoutId id="2147483674" r:id="rId7"/>
    <p:sldLayoutId id="2147483663" r:id="rId8"/>
    <p:sldLayoutId id="2147483660" r:id="rId9"/>
    <p:sldLayoutId id="2147483661" r:id="rId10"/>
    <p:sldLayoutId id="2147483675" r:id="rId11"/>
    <p:sldLayoutId id="2147483676" r:id="rId12"/>
    <p:sldLayoutId id="2147483677" r:id="rId13"/>
    <p:sldLayoutId id="2147483678" r:id="rId14"/>
    <p:sldLayoutId id="2147483664" r:id="rId15"/>
    <p:sldLayoutId id="2147483665" r:id="rId16"/>
    <p:sldLayoutId id="2147483667" r:id="rId17"/>
    <p:sldLayoutId id="2147483714" r:id="rId18"/>
    <p:sldLayoutId id="2147483715" r:id="rId19"/>
    <p:sldLayoutId id="2147483736" r:id="rId20"/>
  </p:sldLayoutIdLst>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418146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Lst>
  <p:txStyles>
    <p:titleStyle>
      <a:lvl1pPr algn="l" defTabSz="913808" rtl="0" eaLnBrk="1" latinLnBrk="0" hangingPunct="1">
        <a:lnSpc>
          <a:spcPct val="90000"/>
        </a:lnSpc>
        <a:spcBef>
          <a:spcPct val="0"/>
        </a:spcBef>
        <a:buNone/>
        <a:defRPr sz="4397" kern="1200">
          <a:solidFill>
            <a:schemeClr val="tx1"/>
          </a:solidFill>
          <a:latin typeface="Roboto Light" panose="02000000000000000000" pitchFamily="2" charset="0"/>
          <a:ea typeface="+mj-ea"/>
          <a:cs typeface="+mj-cs"/>
        </a:defRPr>
      </a:lvl1pPr>
    </p:titleStyle>
    <p:bodyStyle>
      <a:lvl1pPr marL="228453" indent="-228453" algn="l" defTabSz="913808" rtl="0" eaLnBrk="1" latinLnBrk="0" hangingPunct="1">
        <a:lnSpc>
          <a:spcPct val="100000"/>
        </a:lnSpc>
        <a:spcBef>
          <a:spcPts val="999"/>
        </a:spcBef>
        <a:buFont typeface="Arial" panose="020B0604020202020204" pitchFamily="34" charset="0"/>
        <a:buChar char="•"/>
        <a:defRPr sz="2798" kern="1200">
          <a:solidFill>
            <a:schemeClr val="tx1"/>
          </a:solidFill>
          <a:latin typeface="Roboto Light" panose="02000000000000000000" pitchFamily="2" charset="0"/>
          <a:ea typeface="+mn-ea"/>
          <a:cs typeface="+mn-cs"/>
        </a:defRPr>
      </a:lvl1pPr>
      <a:lvl2pPr marL="685357" indent="-228453" algn="l" defTabSz="913808" rtl="0" eaLnBrk="1" latinLnBrk="0" hangingPunct="1">
        <a:lnSpc>
          <a:spcPct val="100000"/>
        </a:lnSpc>
        <a:spcBef>
          <a:spcPts val="500"/>
        </a:spcBef>
        <a:buFont typeface="Arial" panose="020B0604020202020204" pitchFamily="34" charset="0"/>
        <a:buChar char="•"/>
        <a:defRPr sz="2399" kern="1200">
          <a:solidFill>
            <a:schemeClr val="tx1"/>
          </a:solidFill>
          <a:latin typeface="Roboto Light" panose="02000000000000000000" pitchFamily="2" charset="0"/>
          <a:ea typeface="+mn-ea"/>
          <a:cs typeface="+mn-cs"/>
        </a:defRPr>
      </a:lvl2pPr>
      <a:lvl3pPr marL="1142261" indent="-228453" algn="l" defTabSz="913808" rtl="0" eaLnBrk="1" latinLnBrk="0" hangingPunct="1">
        <a:lnSpc>
          <a:spcPct val="100000"/>
        </a:lnSpc>
        <a:spcBef>
          <a:spcPts val="500"/>
        </a:spcBef>
        <a:buFont typeface="Arial" panose="020B0604020202020204" pitchFamily="34" charset="0"/>
        <a:buChar char="•"/>
        <a:defRPr sz="1998" kern="1200">
          <a:solidFill>
            <a:schemeClr val="tx1"/>
          </a:solidFill>
          <a:latin typeface="Roboto Light" panose="02000000000000000000" pitchFamily="2" charset="0"/>
          <a:ea typeface="+mn-ea"/>
          <a:cs typeface="+mn-cs"/>
        </a:defRPr>
      </a:lvl3pPr>
      <a:lvl4pPr marL="1599165" indent="-228453" algn="l" defTabSz="913808" rtl="0" eaLnBrk="1" latinLnBrk="0" hangingPunct="1">
        <a:lnSpc>
          <a:spcPct val="100000"/>
        </a:lnSpc>
        <a:spcBef>
          <a:spcPts val="500"/>
        </a:spcBef>
        <a:buFont typeface="Arial" panose="020B0604020202020204" pitchFamily="34" charset="0"/>
        <a:buChar char="•"/>
        <a:defRPr sz="1799" kern="1200">
          <a:solidFill>
            <a:schemeClr val="tx1"/>
          </a:solidFill>
          <a:latin typeface="Roboto Light" panose="02000000000000000000" pitchFamily="2" charset="0"/>
          <a:ea typeface="+mn-ea"/>
          <a:cs typeface="+mn-cs"/>
        </a:defRPr>
      </a:lvl4pPr>
      <a:lvl5pPr marL="2056070" indent="-228453" algn="l" defTabSz="913808" rtl="0" eaLnBrk="1" latinLnBrk="0" hangingPunct="1">
        <a:lnSpc>
          <a:spcPct val="100000"/>
        </a:lnSpc>
        <a:spcBef>
          <a:spcPts val="500"/>
        </a:spcBef>
        <a:buFont typeface="Arial" panose="020B0604020202020204" pitchFamily="34" charset="0"/>
        <a:buChar char="•"/>
        <a:defRPr sz="1799" kern="1200">
          <a:solidFill>
            <a:schemeClr val="tx1"/>
          </a:solidFill>
          <a:latin typeface="Roboto Light" panose="02000000000000000000" pitchFamily="2" charset="0"/>
          <a:ea typeface="+mn-ea"/>
          <a:cs typeface="+mn-cs"/>
        </a:defRPr>
      </a:lvl5pPr>
      <a:lvl6pPr marL="2512974" indent="-228453" algn="l" defTabSz="91380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69878" indent="-228453" algn="l" defTabSz="91380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6782" indent="-228453" algn="l" defTabSz="91380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3686" indent="-228453" algn="l" defTabSz="91380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3808" rtl="0" eaLnBrk="1" latinLnBrk="0" hangingPunct="1">
        <a:defRPr sz="1799" kern="1200">
          <a:solidFill>
            <a:schemeClr val="tx1"/>
          </a:solidFill>
          <a:latin typeface="+mn-lt"/>
          <a:ea typeface="+mn-ea"/>
          <a:cs typeface="+mn-cs"/>
        </a:defRPr>
      </a:lvl1pPr>
      <a:lvl2pPr marL="456904" algn="l" defTabSz="913808" rtl="0" eaLnBrk="1" latinLnBrk="0" hangingPunct="1">
        <a:defRPr sz="1799" kern="1200">
          <a:solidFill>
            <a:schemeClr val="tx1"/>
          </a:solidFill>
          <a:latin typeface="+mn-lt"/>
          <a:ea typeface="+mn-ea"/>
          <a:cs typeface="+mn-cs"/>
        </a:defRPr>
      </a:lvl2pPr>
      <a:lvl3pPr marL="913808" algn="l" defTabSz="913808" rtl="0" eaLnBrk="1" latinLnBrk="0" hangingPunct="1">
        <a:defRPr sz="1799" kern="1200">
          <a:solidFill>
            <a:schemeClr val="tx1"/>
          </a:solidFill>
          <a:latin typeface="+mn-lt"/>
          <a:ea typeface="+mn-ea"/>
          <a:cs typeface="+mn-cs"/>
        </a:defRPr>
      </a:lvl3pPr>
      <a:lvl4pPr marL="1370713" algn="l" defTabSz="913808" rtl="0" eaLnBrk="1" latinLnBrk="0" hangingPunct="1">
        <a:defRPr sz="1799" kern="1200">
          <a:solidFill>
            <a:schemeClr val="tx1"/>
          </a:solidFill>
          <a:latin typeface="+mn-lt"/>
          <a:ea typeface="+mn-ea"/>
          <a:cs typeface="+mn-cs"/>
        </a:defRPr>
      </a:lvl4pPr>
      <a:lvl5pPr marL="1827617" algn="l" defTabSz="913808" rtl="0" eaLnBrk="1" latinLnBrk="0" hangingPunct="1">
        <a:defRPr sz="1799" kern="1200">
          <a:solidFill>
            <a:schemeClr val="tx1"/>
          </a:solidFill>
          <a:latin typeface="+mn-lt"/>
          <a:ea typeface="+mn-ea"/>
          <a:cs typeface="+mn-cs"/>
        </a:defRPr>
      </a:lvl5pPr>
      <a:lvl6pPr marL="2284521" algn="l" defTabSz="913808" rtl="0" eaLnBrk="1" latinLnBrk="0" hangingPunct="1">
        <a:defRPr sz="1799" kern="1200">
          <a:solidFill>
            <a:schemeClr val="tx1"/>
          </a:solidFill>
          <a:latin typeface="+mn-lt"/>
          <a:ea typeface="+mn-ea"/>
          <a:cs typeface="+mn-cs"/>
        </a:defRPr>
      </a:lvl6pPr>
      <a:lvl7pPr marL="2741425" algn="l" defTabSz="913808" rtl="0" eaLnBrk="1" latinLnBrk="0" hangingPunct="1">
        <a:defRPr sz="1799" kern="1200">
          <a:solidFill>
            <a:schemeClr val="tx1"/>
          </a:solidFill>
          <a:latin typeface="+mn-lt"/>
          <a:ea typeface="+mn-ea"/>
          <a:cs typeface="+mn-cs"/>
        </a:defRPr>
      </a:lvl7pPr>
      <a:lvl8pPr marL="3198330" algn="l" defTabSz="913808" rtl="0" eaLnBrk="1" latinLnBrk="0" hangingPunct="1">
        <a:defRPr sz="1799" kern="1200">
          <a:solidFill>
            <a:schemeClr val="tx1"/>
          </a:solidFill>
          <a:latin typeface="+mn-lt"/>
          <a:ea typeface="+mn-ea"/>
          <a:cs typeface="+mn-cs"/>
        </a:defRPr>
      </a:lvl8pPr>
      <a:lvl9pPr marL="3655234" algn="l" defTabSz="913808"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1" cy="365124"/>
          </a:xfrm>
          <a:prstGeom prst="rect">
            <a:avLst/>
          </a:prstGeom>
        </p:spPr>
        <p:txBody>
          <a:bodyPr vert="horz" lIns="91440" tIns="45720" rIns="91440" bIns="45720" rtlCol="0" anchor="ctr"/>
          <a:lstStyle>
            <a:lvl1pPr algn="l">
              <a:defRPr sz="1112">
                <a:solidFill>
                  <a:schemeClr val="tx1">
                    <a:tint val="75000"/>
                  </a:schemeClr>
                </a:solidFill>
              </a:defRPr>
            </a:lvl1pPr>
          </a:lstStyle>
          <a:p>
            <a:fld id="{44149119-0C1F-1147-A341-C167D44F646B}" type="datetimeFigureOut">
              <a:rPr lang="en-US" smtClean="0"/>
              <a:t>5/17/2024</a:t>
            </a:fld>
            <a:endParaRPr lang="en-US"/>
          </a:p>
        </p:txBody>
      </p:sp>
      <p:sp>
        <p:nvSpPr>
          <p:cNvPr id="5" name="Footer Placeholder 4"/>
          <p:cNvSpPr>
            <a:spLocks noGrp="1"/>
          </p:cNvSpPr>
          <p:nvPr>
            <p:ph type="ftr" sz="quarter" idx="3"/>
          </p:nvPr>
        </p:nvSpPr>
        <p:spPr>
          <a:xfrm>
            <a:off x="4038600" y="6356351"/>
            <a:ext cx="4114800" cy="365124"/>
          </a:xfrm>
          <a:prstGeom prst="rect">
            <a:avLst/>
          </a:prstGeom>
        </p:spPr>
        <p:txBody>
          <a:bodyPr vert="horz" lIns="91440" tIns="45720" rIns="91440" bIns="45720" rtlCol="0" anchor="ctr"/>
          <a:lstStyle>
            <a:lvl1pPr algn="ctr">
              <a:defRPr sz="1112">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1" cy="365124"/>
          </a:xfrm>
          <a:prstGeom prst="rect">
            <a:avLst/>
          </a:prstGeom>
        </p:spPr>
        <p:txBody>
          <a:bodyPr vert="horz" lIns="91440" tIns="45720" rIns="91440" bIns="45720" rtlCol="0" anchor="ctr"/>
          <a:lstStyle>
            <a:lvl1pPr algn="r">
              <a:defRPr sz="1112">
                <a:solidFill>
                  <a:schemeClr val="tx1">
                    <a:tint val="75000"/>
                  </a:schemeClr>
                </a:solidFill>
              </a:defRPr>
            </a:lvl1pPr>
          </a:lstStyle>
          <a:p>
            <a:fld id="{EF658DC4-66DF-3444-9E9D-D1A8B76C6645}" type="slidenum">
              <a:rPr lang="en-US" smtClean="0"/>
              <a:t>‹#›</a:t>
            </a:fld>
            <a:endParaRPr lang="en-US"/>
          </a:p>
        </p:txBody>
      </p:sp>
    </p:spTree>
    <p:extLst>
      <p:ext uri="{BB962C8B-B14F-4D97-AF65-F5344CB8AC3E}">
        <p14:creationId xmlns:p14="http://schemas.microsoft.com/office/powerpoint/2010/main" val="236624214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846702" rtl="0" eaLnBrk="1" latinLnBrk="0" hangingPunct="1">
        <a:lnSpc>
          <a:spcPct val="90000"/>
        </a:lnSpc>
        <a:spcBef>
          <a:spcPct val="0"/>
        </a:spcBef>
        <a:buNone/>
        <a:defRPr sz="4074" kern="1200">
          <a:solidFill>
            <a:schemeClr val="tx1"/>
          </a:solidFill>
          <a:latin typeface="+mj-lt"/>
          <a:ea typeface="+mj-ea"/>
          <a:cs typeface="+mj-cs"/>
        </a:defRPr>
      </a:lvl1pPr>
    </p:titleStyle>
    <p:bodyStyle>
      <a:lvl1pPr marL="211676" indent="-211676" algn="l" defTabSz="846702" rtl="0" eaLnBrk="1" latinLnBrk="0" hangingPunct="1">
        <a:lnSpc>
          <a:spcPct val="90000"/>
        </a:lnSpc>
        <a:spcBef>
          <a:spcPts val="926"/>
        </a:spcBef>
        <a:buFont typeface="Arial" panose="020B0604020202020204" pitchFamily="34" charset="0"/>
        <a:buChar char="•"/>
        <a:defRPr sz="2593" kern="1200">
          <a:solidFill>
            <a:schemeClr val="tx1"/>
          </a:solidFill>
          <a:latin typeface="+mn-lt"/>
          <a:ea typeface="+mn-ea"/>
          <a:cs typeface="+mn-cs"/>
        </a:defRPr>
      </a:lvl1pPr>
      <a:lvl2pPr marL="635027" indent="-211676" algn="l" defTabSz="846702" rtl="0" eaLnBrk="1" latinLnBrk="0" hangingPunct="1">
        <a:lnSpc>
          <a:spcPct val="90000"/>
        </a:lnSpc>
        <a:spcBef>
          <a:spcPts val="463"/>
        </a:spcBef>
        <a:buFont typeface="Arial" panose="020B0604020202020204" pitchFamily="34" charset="0"/>
        <a:buChar char="•"/>
        <a:defRPr sz="2222" kern="1200">
          <a:solidFill>
            <a:schemeClr val="tx1"/>
          </a:solidFill>
          <a:latin typeface="+mn-lt"/>
          <a:ea typeface="+mn-ea"/>
          <a:cs typeface="+mn-cs"/>
        </a:defRPr>
      </a:lvl2pPr>
      <a:lvl3pPr marL="1058378" indent="-211676" algn="l" defTabSz="846702" rtl="0" eaLnBrk="1" latinLnBrk="0" hangingPunct="1">
        <a:lnSpc>
          <a:spcPct val="90000"/>
        </a:lnSpc>
        <a:spcBef>
          <a:spcPts val="463"/>
        </a:spcBef>
        <a:buFont typeface="Arial" panose="020B0604020202020204" pitchFamily="34" charset="0"/>
        <a:buChar char="•"/>
        <a:defRPr sz="1852" kern="1200">
          <a:solidFill>
            <a:schemeClr val="tx1"/>
          </a:solidFill>
          <a:latin typeface="+mn-lt"/>
          <a:ea typeface="+mn-ea"/>
          <a:cs typeface="+mn-cs"/>
        </a:defRPr>
      </a:lvl3pPr>
      <a:lvl4pPr marL="1481730" indent="-211676" algn="l" defTabSz="846702" rtl="0" eaLnBrk="1" latinLnBrk="0" hangingPunct="1">
        <a:lnSpc>
          <a:spcPct val="90000"/>
        </a:lnSpc>
        <a:spcBef>
          <a:spcPts val="463"/>
        </a:spcBef>
        <a:buFont typeface="Arial" panose="020B0604020202020204" pitchFamily="34" charset="0"/>
        <a:buChar char="•"/>
        <a:defRPr sz="1667" kern="1200">
          <a:solidFill>
            <a:schemeClr val="tx1"/>
          </a:solidFill>
          <a:latin typeface="+mn-lt"/>
          <a:ea typeface="+mn-ea"/>
          <a:cs typeface="+mn-cs"/>
        </a:defRPr>
      </a:lvl4pPr>
      <a:lvl5pPr marL="1905081" indent="-211676" algn="l" defTabSz="846702" rtl="0" eaLnBrk="1" latinLnBrk="0" hangingPunct="1">
        <a:lnSpc>
          <a:spcPct val="90000"/>
        </a:lnSpc>
        <a:spcBef>
          <a:spcPts val="463"/>
        </a:spcBef>
        <a:buFont typeface="Arial" panose="020B0604020202020204" pitchFamily="34" charset="0"/>
        <a:buChar char="•"/>
        <a:defRPr sz="1667" kern="1200">
          <a:solidFill>
            <a:schemeClr val="tx1"/>
          </a:solidFill>
          <a:latin typeface="+mn-lt"/>
          <a:ea typeface="+mn-ea"/>
          <a:cs typeface="+mn-cs"/>
        </a:defRPr>
      </a:lvl5pPr>
      <a:lvl6pPr marL="2328432" indent="-211676" algn="l" defTabSz="846702" rtl="0" eaLnBrk="1" latinLnBrk="0" hangingPunct="1">
        <a:lnSpc>
          <a:spcPct val="90000"/>
        </a:lnSpc>
        <a:spcBef>
          <a:spcPts val="463"/>
        </a:spcBef>
        <a:buFont typeface="Arial" panose="020B0604020202020204" pitchFamily="34" charset="0"/>
        <a:buChar char="•"/>
        <a:defRPr sz="1667" kern="1200">
          <a:solidFill>
            <a:schemeClr val="tx1"/>
          </a:solidFill>
          <a:latin typeface="+mn-lt"/>
          <a:ea typeface="+mn-ea"/>
          <a:cs typeface="+mn-cs"/>
        </a:defRPr>
      </a:lvl6pPr>
      <a:lvl7pPr marL="2751784" indent="-211676" algn="l" defTabSz="846702" rtl="0" eaLnBrk="1" latinLnBrk="0" hangingPunct="1">
        <a:lnSpc>
          <a:spcPct val="90000"/>
        </a:lnSpc>
        <a:spcBef>
          <a:spcPts val="463"/>
        </a:spcBef>
        <a:buFont typeface="Arial" panose="020B0604020202020204" pitchFamily="34" charset="0"/>
        <a:buChar char="•"/>
        <a:defRPr sz="1667" kern="1200">
          <a:solidFill>
            <a:schemeClr val="tx1"/>
          </a:solidFill>
          <a:latin typeface="+mn-lt"/>
          <a:ea typeface="+mn-ea"/>
          <a:cs typeface="+mn-cs"/>
        </a:defRPr>
      </a:lvl7pPr>
      <a:lvl8pPr marL="3175135" indent="-211676" algn="l" defTabSz="846702" rtl="0" eaLnBrk="1" latinLnBrk="0" hangingPunct="1">
        <a:lnSpc>
          <a:spcPct val="90000"/>
        </a:lnSpc>
        <a:spcBef>
          <a:spcPts val="463"/>
        </a:spcBef>
        <a:buFont typeface="Arial" panose="020B0604020202020204" pitchFamily="34" charset="0"/>
        <a:buChar char="•"/>
        <a:defRPr sz="1667" kern="1200">
          <a:solidFill>
            <a:schemeClr val="tx1"/>
          </a:solidFill>
          <a:latin typeface="+mn-lt"/>
          <a:ea typeface="+mn-ea"/>
          <a:cs typeface="+mn-cs"/>
        </a:defRPr>
      </a:lvl8pPr>
      <a:lvl9pPr marL="3598487" indent="-211676" algn="l" defTabSz="846702" rtl="0" eaLnBrk="1" latinLnBrk="0" hangingPunct="1">
        <a:lnSpc>
          <a:spcPct val="90000"/>
        </a:lnSpc>
        <a:spcBef>
          <a:spcPts val="463"/>
        </a:spcBef>
        <a:buFont typeface="Arial" panose="020B0604020202020204" pitchFamily="34" charset="0"/>
        <a:buChar char="•"/>
        <a:defRPr sz="1667" kern="1200">
          <a:solidFill>
            <a:schemeClr val="tx1"/>
          </a:solidFill>
          <a:latin typeface="+mn-lt"/>
          <a:ea typeface="+mn-ea"/>
          <a:cs typeface="+mn-cs"/>
        </a:defRPr>
      </a:lvl9pPr>
    </p:bodyStyle>
    <p:otherStyle>
      <a:defPPr>
        <a:defRPr lang="en-US"/>
      </a:defPPr>
      <a:lvl1pPr marL="0" algn="l" defTabSz="846702" rtl="0" eaLnBrk="1" latinLnBrk="0" hangingPunct="1">
        <a:defRPr sz="1667" kern="1200">
          <a:solidFill>
            <a:schemeClr val="tx1"/>
          </a:solidFill>
          <a:latin typeface="+mn-lt"/>
          <a:ea typeface="+mn-ea"/>
          <a:cs typeface="+mn-cs"/>
        </a:defRPr>
      </a:lvl1pPr>
      <a:lvl2pPr marL="423351" algn="l" defTabSz="846702" rtl="0" eaLnBrk="1" latinLnBrk="0" hangingPunct="1">
        <a:defRPr sz="1667" kern="1200">
          <a:solidFill>
            <a:schemeClr val="tx1"/>
          </a:solidFill>
          <a:latin typeface="+mn-lt"/>
          <a:ea typeface="+mn-ea"/>
          <a:cs typeface="+mn-cs"/>
        </a:defRPr>
      </a:lvl2pPr>
      <a:lvl3pPr marL="846702" algn="l" defTabSz="846702" rtl="0" eaLnBrk="1" latinLnBrk="0" hangingPunct="1">
        <a:defRPr sz="1667" kern="1200">
          <a:solidFill>
            <a:schemeClr val="tx1"/>
          </a:solidFill>
          <a:latin typeface="+mn-lt"/>
          <a:ea typeface="+mn-ea"/>
          <a:cs typeface="+mn-cs"/>
        </a:defRPr>
      </a:lvl3pPr>
      <a:lvl4pPr marL="1270055" algn="l" defTabSz="846702" rtl="0" eaLnBrk="1" latinLnBrk="0" hangingPunct="1">
        <a:defRPr sz="1667" kern="1200">
          <a:solidFill>
            <a:schemeClr val="tx1"/>
          </a:solidFill>
          <a:latin typeface="+mn-lt"/>
          <a:ea typeface="+mn-ea"/>
          <a:cs typeface="+mn-cs"/>
        </a:defRPr>
      </a:lvl4pPr>
      <a:lvl5pPr marL="1693406" algn="l" defTabSz="846702" rtl="0" eaLnBrk="1" latinLnBrk="0" hangingPunct="1">
        <a:defRPr sz="1667" kern="1200">
          <a:solidFill>
            <a:schemeClr val="tx1"/>
          </a:solidFill>
          <a:latin typeface="+mn-lt"/>
          <a:ea typeface="+mn-ea"/>
          <a:cs typeface="+mn-cs"/>
        </a:defRPr>
      </a:lvl5pPr>
      <a:lvl6pPr marL="2116757" algn="l" defTabSz="846702" rtl="0" eaLnBrk="1" latinLnBrk="0" hangingPunct="1">
        <a:defRPr sz="1667" kern="1200">
          <a:solidFill>
            <a:schemeClr val="tx1"/>
          </a:solidFill>
          <a:latin typeface="+mn-lt"/>
          <a:ea typeface="+mn-ea"/>
          <a:cs typeface="+mn-cs"/>
        </a:defRPr>
      </a:lvl6pPr>
      <a:lvl7pPr marL="2540108" algn="l" defTabSz="846702" rtl="0" eaLnBrk="1" latinLnBrk="0" hangingPunct="1">
        <a:defRPr sz="1667" kern="1200">
          <a:solidFill>
            <a:schemeClr val="tx1"/>
          </a:solidFill>
          <a:latin typeface="+mn-lt"/>
          <a:ea typeface="+mn-ea"/>
          <a:cs typeface="+mn-cs"/>
        </a:defRPr>
      </a:lvl7pPr>
      <a:lvl8pPr marL="2963459" algn="l" defTabSz="846702" rtl="0" eaLnBrk="1" latinLnBrk="0" hangingPunct="1">
        <a:defRPr sz="1667" kern="1200">
          <a:solidFill>
            <a:schemeClr val="tx1"/>
          </a:solidFill>
          <a:latin typeface="+mn-lt"/>
          <a:ea typeface="+mn-ea"/>
          <a:cs typeface="+mn-cs"/>
        </a:defRPr>
      </a:lvl8pPr>
      <a:lvl9pPr marL="3386810" algn="l" defTabSz="846702" rtl="0" eaLnBrk="1" latinLnBrk="0" hangingPunct="1">
        <a:defRPr sz="16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2329462535"/>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Lst>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8" Type="http://schemas.openxmlformats.org/officeDocument/2006/relationships/hyperlink" Target="https://www.investopedia.com/chips-and-science-act-6500333" TargetMode="External"/><Relationship Id="rId3" Type="http://schemas.openxmlformats.org/officeDocument/2006/relationships/image" Target="../media/image44.png"/><Relationship Id="rId7" Type="http://schemas.openxmlformats.org/officeDocument/2006/relationships/hyperlink" Target="https://www.whitehouse.gov/wp-content/uploads/2022/11/Advancing-Equitable-Workforce-Development-for-Infrastructure-Jobs_110122.pdf" TargetMode="External"/><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hyperlink" Target="https://www.whitehouse.gov/invest/?utm_source=invest.gov" TargetMode="External"/><Relationship Id="rId5" Type="http://schemas.openxmlformats.org/officeDocument/2006/relationships/image" Target="../media/image46.png"/><Relationship Id="rId10" Type="http://schemas.openxmlformats.org/officeDocument/2006/relationships/image" Target="../media/image47.jpeg"/><Relationship Id="rId4" Type="http://schemas.openxmlformats.org/officeDocument/2006/relationships/image" Target="../media/image45.png"/><Relationship Id="rId9" Type="http://schemas.openxmlformats.org/officeDocument/2006/relationships/image" Target="../media/image5.jpeg"/></Relationships>
</file>

<file path=ppt/slides/_rels/slide1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8.png"/><Relationship Id="rId7"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hyperlink" Target="https://www.irs.gov/credits-and-deductions-under-the-inflation-reduction-act-of-2022" TargetMode="External"/><Relationship Id="rId5" Type="http://schemas.openxmlformats.org/officeDocument/2006/relationships/hyperlink" Target="https://www.whitehouse.gov/briefing-room/statements-releases/2023/05/16/fact-sheet-biden-harris-administration-announces-strategies-to-train-and-connect-american-workers-to-jobs-created-by-the-presidents-investing-in-america-agenda/" TargetMode="Externa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hyperlink" Target="https://www.transportation.gov/grants/SS4A" TargetMode="External"/><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5.jpeg"/><Relationship Id="rId5" Type="http://schemas.openxmlformats.org/officeDocument/2006/relationships/hyperlink" Target="https://www.whitehouse.gov/wp-content/uploads/2022/11/Advancing-Equitable-Workforce-Development-for-Infrastructure-Jobs_110122.pdf" TargetMode="External"/><Relationship Id="rId4" Type="http://schemas.openxmlformats.org/officeDocument/2006/relationships/hyperlink" Target="https://www.dol.gov/sites/dolgov/files/ETA/grants/Building%20Pathways%20to%20Infrastructure%20Jobs_FOA-ETA-23-31.pdf"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broadbandusa.ntia.doc.gov/sites/default/files/2022-05/BEAD%20NOFO.pdf" TargetMode="External"/><Relationship Id="rId7"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5.jpeg"/><Relationship Id="rId5" Type="http://schemas.openxmlformats.org/officeDocument/2006/relationships/hyperlink" Target="https://www.energy.gov/gdo/grid-resilience-and-innovation-partnerships-grip-program" TargetMode="External"/><Relationship Id="rId4" Type="http://schemas.openxmlformats.org/officeDocument/2006/relationships/hyperlink" Target="https://www.apprenticeship.gov/sites/default/files/workforce-and-labor-faq-ev-charging.pdf"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eda.gov/funding/programs/regional-technology-and-innovation-hubs" TargetMode="External"/><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52.jpeg"/><Relationship Id="rId5" Type="http://schemas.openxmlformats.org/officeDocument/2006/relationships/image" Target="../media/image5.jpeg"/><Relationship Id="rId4" Type="http://schemas.openxmlformats.org/officeDocument/2006/relationships/hyperlink" Target="https://www.nist.gov/system/files/documents/2023/11/03/Building-the-US-Semiconductor-Workforce.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hyperlink" Target="https://www.energy.gov/mesc/domestic-manufacturing-conversion-grants" TargetMode="External"/><Relationship Id="rId5" Type="http://schemas.openxmlformats.org/officeDocument/2006/relationships/hyperlink" Target="https://www.grants.gov/search-results-detail/349234" TargetMode="External"/><Relationship Id="rId4" Type="http://schemas.openxmlformats.org/officeDocument/2006/relationships/hyperlink" Target="https://tax.thomsonreuters.com/blog/prevailing-wage-and-apprenticeship-requirements-for-inflation-reduction-act-clean-energy-tax-credits/"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epa.gov/inflation-reduction-act/inflation-reduction-act-environmental-and-climate-justice-program" TargetMode="External"/><Relationship Id="rId7"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5.jpeg"/><Relationship Id="rId5" Type="http://schemas.openxmlformats.org/officeDocument/2006/relationships/hyperlink" Target="file:///C:\Users\AlanDodkowitz\Downloads\DE-FOA-0003056-IRA-50131-CODES-FOA%20(1).pdf" TargetMode="External"/><Relationship Id="rId4" Type="http://schemas.openxmlformats.org/officeDocument/2006/relationships/hyperlink" Target="file:///C:\Users\AlanDodkowitz\Downloads\FOA3101_Mod_000001_TSED_Final.pdf"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whitehouse.gov/briefing-room/statements-releases/2023/05/16/fact-sheet-biden-harris-administration-announces-strategies-to-train-and-connect-american-workers-to-jobs-created-by-the-presidents-investing-in-america-agenda/" TargetMode="External"/><Relationship Id="rId7"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5.jpeg"/><Relationship Id="rId5" Type="http://schemas.openxmlformats.org/officeDocument/2006/relationships/hyperlink" Target="https://www.whitehouse.gov/briefing-room/statements-releases/2022/07/12/fact-sheet-white-house-announces-over-40-billion-in-american-rescue-plan-investments-in-our-workforce-with-more-coming/" TargetMode="External"/><Relationship Id="rId4" Type="http://schemas.openxmlformats.org/officeDocument/2006/relationships/hyperlink" Target="https://www.eda.gov/funding/programs/american-rescue-plan/good-jobs-challenge"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whitehouse.gov/briefing-room/statements-releases/2022/07/12/fact-sheet-white-house-announces-over-40-billion-in-american-rescue-plan-investments-in-our-workforce-with-more-coming/" TargetMode="External"/><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56.jpeg"/><Relationship Id="rId5" Type="http://schemas.openxmlformats.org/officeDocument/2006/relationships/image" Target="../media/image5.jpeg"/><Relationship Id="rId4" Type="http://schemas.openxmlformats.org/officeDocument/2006/relationships/hyperlink" Target="https://www.hhs.gov/about/news/2022/04/15/hhs-announces-226-million-launch-community-health-worker-training-program.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57.png"/><Relationship Id="rId4" Type="http://schemas.openxmlformats.org/officeDocument/2006/relationships/hyperlink" Target="https://www.axios.com/2024/01/04/biden-factory-spending-manufacturing-chips"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hyperlink" Target="https://www.eda.gov/funding/programs/american-rescue-plan/good-jobs-challenge" TargetMode="External"/><Relationship Id="rId2" Type="http://schemas.openxmlformats.org/officeDocument/2006/relationships/notesSlide" Target="../notesSlides/notesSlide23.xml"/><Relationship Id="rId1" Type="http://schemas.openxmlformats.org/officeDocument/2006/relationships/slideLayout" Target="../slideLayouts/slideLayout15.xml"/><Relationship Id="rId5" Type="http://schemas.openxmlformats.org/officeDocument/2006/relationships/image" Target="../media/image58.png"/><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5.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5.xml"/><Relationship Id="rId1" Type="http://schemas.openxmlformats.org/officeDocument/2006/relationships/tags" Target="../tags/tag1.xml"/><Relationship Id="rId5" Type="http://schemas.openxmlformats.org/officeDocument/2006/relationships/image" Target="../media/image15.sv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3.xml"/><Relationship Id="rId1" Type="http://schemas.openxmlformats.org/officeDocument/2006/relationships/tags" Target="../tags/tag2.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3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notesSlide" Target="../notesSlides/notesSlide30.xml"/><Relationship Id="rId1" Type="http://schemas.openxmlformats.org/officeDocument/2006/relationships/slideLayout" Target="../slideLayouts/slideLayout3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eg"/><Relationship Id="rId9" Type="http://schemas.openxmlformats.org/officeDocument/2006/relationships/image" Target="../media/image68.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hyperlink" Target="https://apprenticeflorida.com/" TargetMode="External"/><Relationship Id="rId7"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18.xml"/><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nam02.safelinks.protection.outlook.com/?url=https%3A%2F%2Fsafalpartners.jotform.com%2Fform%2F221015771142040&amp;data=05%7C02%7CJoseph.Hanna%40safalpartners.com%7C1a02cded6db74146002a08dc70f0d78c%7Ce1f1c3372599475395d84853fb4b179c%7C1%7C0%7C638509426907792122%7CUnknown%7CTWFpbGZsb3d8eyJWIjoiMC4wLjAwMDAiLCJQIjoiV2luMzIiLCJBTiI6Ik1haWwiLCJXVCI6Mn0%3D%7C0%7C%7C%7C&amp;sdata=DLuosp1z7ZTb2RDtBMeM4mGqR3E5Aiw86v%2BN%2FguEqaw%3D&amp;reserved=0" TargetMode="Externa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hyperlink" Target="https://dolcoe.safalapps.com/" TargetMode="External"/><Relationship Id="rId5" Type="http://schemas.openxmlformats.org/officeDocument/2006/relationships/hyperlink" Target="https://dolcoe.safalapps.com/resources/resourcesandtools" TargetMode="External"/><Relationship Id="rId4" Type="http://schemas.openxmlformats.org/officeDocument/2006/relationships/image" Target="../media/image33.jpeg"/></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hyperlink" Target="https://dolcoe.safalapps.com/resources/resourcesandtools"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hyperlink" Target="https://dolcoe.safalapps.com/sites/default/files/2022-11/Partnership%20Questionnaire.pdf"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71.xml"/></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jpeg"/><Relationship Id="rId7" Type="http://schemas.openxmlformats.org/officeDocument/2006/relationships/image" Target="../media/image41.svg"/><Relationship Id="rId2" Type="http://schemas.openxmlformats.org/officeDocument/2006/relationships/notesSlide" Target="../notesSlides/notesSlide9.xml"/><Relationship Id="rId1" Type="http://schemas.openxmlformats.org/officeDocument/2006/relationships/slideLayout" Target="../slideLayouts/slideLayout58.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4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5F7B2-4157-4F4B-D77B-9FC1F9FD6D4D}"/>
              </a:ext>
            </a:extLst>
          </p:cNvPr>
          <p:cNvSpPr>
            <a:spLocks noGrp="1"/>
          </p:cNvSpPr>
          <p:nvPr>
            <p:ph type="title"/>
          </p:nvPr>
        </p:nvSpPr>
        <p:spPr>
          <a:xfrm>
            <a:off x="1530344" y="1836900"/>
            <a:ext cx="9133726" cy="1489897"/>
          </a:xfrm>
        </p:spPr>
        <p:txBody>
          <a:bodyPr>
            <a:normAutofit/>
          </a:bodyPr>
          <a:lstStyle/>
          <a:p>
            <a:r>
              <a:rPr lang="en-US" b="1" dirty="0">
                <a:latin typeface="Montserrat"/>
              </a:rPr>
              <a:t>Investing in America Agenda</a:t>
            </a:r>
            <a:br>
              <a:rPr lang="en-US" b="1" dirty="0">
                <a:latin typeface="Montserrat"/>
              </a:rPr>
            </a:br>
            <a:br>
              <a:rPr lang="en-US" sz="2000" b="1" dirty="0">
                <a:latin typeface="Montserrat"/>
              </a:rPr>
            </a:br>
            <a:r>
              <a:rPr lang="en-US" sz="1800" dirty="0">
                <a:latin typeface="Montserrat"/>
              </a:rPr>
              <a:t>Positioning Your Board for Strategic Apprenticeship Partnerships</a:t>
            </a:r>
          </a:p>
        </p:txBody>
      </p:sp>
      <p:sp>
        <p:nvSpPr>
          <p:cNvPr id="3" name="Text Placeholder 2">
            <a:extLst>
              <a:ext uri="{FF2B5EF4-FFF2-40B4-BE49-F238E27FC236}">
                <a16:creationId xmlns:a16="http://schemas.microsoft.com/office/drawing/2014/main" id="{40DEF6B4-FE5D-D4CA-A718-E5FAB3D59A66}"/>
              </a:ext>
            </a:extLst>
          </p:cNvPr>
          <p:cNvSpPr>
            <a:spLocks noGrp="1"/>
          </p:cNvSpPr>
          <p:nvPr>
            <p:ph type="body" sz="quarter" idx="13"/>
          </p:nvPr>
        </p:nvSpPr>
        <p:spPr>
          <a:xfrm>
            <a:off x="4537494" y="5106988"/>
            <a:ext cx="3219495" cy="439797"/>
          </a:xfrm>
        </p:spPr>
        <p:txBody>
          <a:bodyPr/>
          <a:lstStyle/>
          <a:p>
            <a:r>
              <a:rPr lang="en-US"/>
              <a:t>March 23-26, 2024</a:t>
            </a:r>
          </a:p>
        </p:txBody>
      </p:sp>
    </p:spTree>
    <p:extLst>
      <p:ext uri="{BB962C8B-B14F-4D97-AF65-F5344CB8AC3E}">
        <p14:creationId xmlns:p14="http://schemas.microsoft.com/office/powerpoint/2010/main" val="86813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87A24-D8A0-3BC1-8497-5265ED16F722}"/>
              </a:ext>
            </a:extLst>
          </p:cNvPr>
          <p:cNvSpPr>
            <a:spLocks noGrp="1"/>
          </p:cNvSpPr>
          <p:nvPr>
            <p:ph type="title"/>
          </p:nvPr>
        </p:nvSpPr>
        <p:spPr>
          <a:xfrm>
            <a:off x="838200" y="2588585"/>
            <a:ext cx="10515600" cy="1325563"/>
          </a:xfrm>
        </p:spPr>
        <p:txBody>
          <a:bodyPr>
            <a:noAutofit/>
          </a:bodyPr>
          <a:lstStyle/>
          <a:p>
            <a:pPr algn="ctr"/>
            <a:r>
              <a:rPr lang="en-US" b="1" dirty="0">
                <a:solidFill>
                  <a:schemeClr val="bg1"/>
                </a:solidFill>
                <a:latin typeface="Montserrat"/>
              </a:rPr>
              <a:t>Registered Apprenticeship in the Investing in America Agenda</a:t>
            </a:r>
          </a:p>
        </p:txBody>
      </p:sp>
      <p:sp>
        <p:nvSpPr>
          <p:cNvPr id="3" name="Slide Number Placeholder 5">
            <a:extLst>
              <a:ext uri="{FF2B5EF4-FFF2-40B4-BE49-F238E27FC236}">
                <a16:creationId xmlns:a16="http://schemas.microsoft.com/office/drawing/2014/main" id="{2451F63B-B749-0D56-256D-B7CFF8C9A199}"/>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32835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128044" y="365125"/>
            <a:ext cx="11734800" cy="1325563"/>
          </a:xfrm>
        </p:spPr>
        <p:txBody>
          <a:bodyPr>
            <a:normAutofit/>
          </a:bodyPr>
          <a:lstStyle/>
          <a:p>
            <a:r>
              <a:rPr lang="en-US" sz="4000" dirty="0">
                <a:solidFill>
                  <a:schemeClr val="bg1"/>
                </a:solidFill>
                <a:latin typeface="Montserrat"/>
              </a:rPr>
              <a:t>1. What is the Investing in America Agenda</a:t>
            </a:r>
          </a:p>
        </p:txBody>
      </p:sp>
      <p:pic>
        <p:nvPicPr>
          <p:cNvPr id="9" name="Picture 8" descr="investing in America logo">
            <a:extLst>
              <a:ext uri="{FF2B5EF4-FFF2-40B4-BE49-F238E27FC236}">
                <a16:creationId xmlns:a16="http://schemas.microsoft.com/office/drawing/2014/main" id="{96D51B89-4003-7C15-0489-B5DE3F1C3BC3}"/>
              </a:ext>
            </a:extLst>
          </p:cNvPr>
          <p:cNvPicPr>
            <a:picLocks noChangeAspect="1"/>
          </p:cNvPicPr>
          <p:nvPr/>
        </p:nvPicPr>
        <p:blipFill>
          <a:blip r:embed="rId3"/>
          <a:stretch>
            <a:fillRect/>
          </a:stretch>
        </p:blipFill>
        <p:spPr>
          <a:xfrm>
            <a:off x="627525" y="2057889"/>
            <a:ext cx="1987468" cy="829058"/>
          </a:xfrm>
          <a:prstGeom prst="rect">
            <a:avLst/>
          </a:prstGeom>
        </p:spPr>
      </p:pic>
      <p:pic>
        <p:nvPicPr>
          <p:cNvPr id="4" name="Picture 3" descr="bipartisan infrastructure law logo">
            <a:extLst>
              <a:ext uri="{FF2B5EF4-FFF2-40B4-BE49-F238E27FC236}">
                <a16:creationId xmlns:a16="http://schemas.microsoft.com/office/drawing/2014/main" id="{4E5E7E16-EF91-F113-5A00-CF1AE06DB091}"/>
              </a:ext>
            </a:extLst>
          </p:cNvPr>
          <p:cNvPicPr>
            <a:picLocks noChangeAspect="1"/>
          </p:cNvPicPr>
          <p:nvPr/>
        </p:nvPicPr>
        <p:blipFill>
          <a:blip r:embed="rId4"/>
          <a:stretch>
            <a:fillRect/>
          </a:stretch>
        </p:blipFill>
        <p:spPr>
          <a:xfrm>
            <a:off x="627525" y="3203653"/>
            <a:ext cx="1987468" cy="768163"/>
          </a:xfrm>
          <a:prstGeom prst="rect">
            <a:avLst/>
          </a:prstGeom>
        </p:spPr>
      </p:pic>
      <p:pic>
        <p:nvPicPr>
          <p:cNvPr id="11" name="Picture 10" descr="chips and science act 2022 logo">
            <a:extLst>
              <a:ext uri="{FF2B5EF4-FFF2-40B4-BE49-F238E27FC236}">
                <a16:creationId xmlns:a16="http://schemas.microsoft.com/office/drawing/2014/main" id="{3C262AC1-0266-1230-3879-BFE26F13A554}"/>
              </a:ext>
            </a:extLst>
          </p:cNvPr>
          <p:cNvPicPr>
            <a:picLocks noChangeAspect="1"/>
          </p:cNvPicPr>
          <p:nvPr/>
        </p:nvPicPr>
        <p:blipFill>
          <a:blip r:embed="rId5"/>
          <a:stretch>
            <a:fillRect/>
          </a:stretch>
        </p:blipFill>
        <p:spPr>
          <a:xfrm>
            <a:off x="491758" y="4347507"/>
            <a:ext cx="2123235" cy="762511"/>
          </a:xfrm>
          <a:prstGeom prst="rect">
            <a:avLst/>
          </a:prstGeom>
        </p:spPr>
      </p:pic>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2869569" y="1995869"/>
            <a:ext cx="8993275" cy="3162219"/>
          </a:xfrm>
        </p:spPr>
        <p:txBody>
          <a:bodyPr vert="horz" lIns="91440" tIns="45720" rIns="91440" bIns="45720" rtlCol="0" anchor="t">
            <a:normAutofit lnSpcReduction="10000"/>
          </a:bodyPr>
          <a:lstStyle/>
          <a:p>
            <a:pPr marL="0" indent="0">
              <a:lnSpc>
                <a:spcPct val="124000"/>
              </a:lnSpc>
              <a:spcBef>
                <a:spcPts val="600"/>
              </a:spcBef>
              <a:spcAft>
                <a:spcPts val="600"/>
              </a:spcAft>
              <a:buNone/>
            </a:pPr>
            <a:r>
              <a:rPr lang="en-US" sz="2000" dirty="0">
                <a:latin typeface="Montserrat Medium" panose="00000600000000000000" pitchFamily="2" charset="0"/>
              </a:rPr>
              <a:t>The </a:t>
            </a:r>
            <a:r>
              <a:rPr lang="en-US" sz="2000" dirty="0">
                <a:latin typeface="Montserrat Medium" panose="00000600000000000000" pitchFamily="2" charset="0"/>
                <a:hlinkClick r:id="rId6" tooltip="https://www.whitehouse.gov/invest/?utm_source=invest.gov"/>
              </a:rPr>
              <a:t>Investing in America Agenda</a:t>
            </a:r>
            <a:r>
              <a:rPr lang="en-US" sz="2000" dirty="0">
                <a:latin typeface="Montserrat Medium" panose="00000600000000000000" pitchFamily="2" charset="0"/>
              </a:rPr>
              <a:t> - consists of extensive resources   and rules to support the advancement of Registered Apprenticeship:</a:t>
            </a:r>
          </a:p>
          <a:p>
            <a:pPr>
              <a:lnSpc>
                <a:spcPct val="124000"/>
              </a:lnSpc>
              <a:spcBef>
                <a:spcPts val="600"/>
              </a:spcBef>
              <a:spcAft>
                <a:spcPts val="600"/>
              </a:spcAft>
            </a:pPr>
            <a:r>
              <a:rPr lang="en-US" sz="2000" dirty="0">
                <a:solidFill>
                  <a:schemeClr val="tx1"/>
                </a:solidFill>
                <a:latin typeface="Montserrat Medium" panose="00000600000000000000" pitchFamily="2" charset="0"/>
                <a:hlinkClick r:id="rId7" tooltip="https://www.whitehouse.gov/wp-content/uploads/2022/11/Advancing-Equitable-Workforce-Development-for-Infrastructure-Jobs_110122.pdf"/>
              </a:rPr>
              <a:t>The Bipartisan Infrastructure Bill</a:t>
            </a:r>
            <a:r>
              <a:rPr lang="en-US" sz="2000" dirty="0">
                <a:solidFill>
                  <a:schemeClr val="tx1"/>
                </a:solidFill>
                <a:latin typeface="Montserrat Medium" panose="00000600000000000000" pitchFamily="2" charset="0"/>
              </a:rPr>
              <a:t> </a:t>
            </a:r>
            <a:br>
              <a:rPr lang="en-US" sz="2000" dirty="0">
                <a:solidFill>
                  <a:schemeClr val="tx1"/>
                </a:solidFill>
                <a:latin typeface="Montserrat Medium" panose="00000600000000000000" pitchFamily="2" charset="0"/>
              </a:rPr>
            </a:br>
            <a:r>
              <a:rPr lang="en-US" sz="2000" dirty="0">
                <a:solidFill>
                  <a:schemeClr val="tx1"/>
                </a:solidFill>
                <a:latin typeface="Montserrat Medium" panose="00000600000000000000" pitchFamily="2" charset="0"/>
              </a:rPr>
              <a:t>$550 billion in new funds for infrastructure.</a:t>
            </a:r>
          </a:p>
          <a:p>
            <a:pPr>
              <a:lnSpc>
                <a:spcPct val="124000"/>
              </a:lnSpc>
              <a:spcBef>
                <a:spcPts val="600"/>
              </a:spcBef>
              <a:spcAft>
                <a:spcPts val="600"/>
              </a:spcAft>
            </a:pPr>
            <a:r>
              <a:rPr lang="en-US" sz="2000" dirty="0">
                <a:solidFill>
                  <a:schemeClr val="tx1"/>
                </a:solidFill>
                <a:latin typeface="Montserrat Medium" panose="00000600000000000000" pitchFamily="2" charset="0"/>
                <a:hlinkClick r:id="rId8" tooltip="https://www.investopedia.com/chips-and-science-act-6500333"/>
              </a:rPr>
              <a:t>The CHIPS and Science Act</a:t>
            </a:r>
            <a:br>
              <a:rPr lang="en-US" sz="2000" dirty="0">
                <a:solidFill>
                  <a:schemeClr val="tx1"/>
                </a:solidFill>
                <a:latin typeface="Montserrat Medium" panose="00000600000000000000" pitchFamily="2" charset="0"/>
              </a:rPr>
            </a:br>
            <a:r>
              <a:rPr lang="en-US" sz="2000" dirty="0">
                <a:effectLst/>
                <a:latin typeface="Montserrat Medium" panose="00000600000000000000" pitchFamily="2" charset="0"/>
                <a:ea typeface="Calibri" panose="020F0502020204030204" pitchFamily="34" charset="0"/>
              </a:rPr>
              <a:t>$</a:t>
            </a:r>
            <a:r>
              <a:rPr lang="en-US" sz="2000" dirty="0">
                <a:solidFill>
                  <a:srgbClr val="000000"/>
                </a:solidFill>
                <a:effectLst/>
                <a:latin typeface="Montserrat Medium" panose="00000600000000000000" pitchFamily="2" charset="0"/>
                <a:ea typeface="Calibri" panose="020F0502020204030204" pitchFamily="34" charset="0"/>
              </a:rPr>
              <a:t>52.7 billion for American semiconductor research, development, manufacturing, and workforce development. </a:t>
            </a:r>
          </a:p>
        </p:txBody>
      </p:sp>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5122" name="Picture 2">
            <a:extLst>
              <a:ext uri="{FF2B5EF4-FFF2-40B4-BE49-F238E27FC236}">
                <a16:creationId xmlns:a16="http://schemas.microsoft.com/office/drawing/2014/main" id="{6DBD2B2F-9951-33A1-D6FD-DFF75659B564}"/>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21320" y="4737253"/>
            <a:ext cx="3256706" cy="2191510"/>
          </a:xfrm>
          <a:prstGeom prst="rect">
            <a:avLst/>
          </a:prstGeom>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845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128044" y="365125"/>
            <a:ext cx="11734800" cy="1325563"/>
          </a:xfrm>
        </p:spPr>
        <p:txBody>
          <a:bodyPr>
            <a:normAutofit/>
          </a:bodyPr>
          <a:lstStyle/>
          <a:p>
            <a:r>
              <a:rPr lang="en-US" sz="4000" dirty="0">
                <a:solidFill>
                  <a:schemeClr val="bg1"/>
                </a:solidFill>
                <a:latin typeface="Montserrat"/>
              </a:rPr>
              <a:t>2. What is the Investing in America Agenda</a:t>
            </a:r>
          </a:p>
        </p:txBody>
      </p:sp>
      <p:pic>
        <p:nvPicPr>
          <p:cNvPr id="12" name="Picture 11" descr="the american rescue plan act logo">
            <a:extLst>
              <a:ext uri="{FF2B5EF4-FFF2-40B4-BE49-F238E27FC236}">
                <a16:creationId xmlns:a16="http://schemas.microsoft.com/office/drawing/2014/main" id="{2038F1BB-7AF4-B44A-615A-75328DA21212}"/>
              </a:ext>
            </a:extLst>
          </p:cNvPr>
          <p:cNvPicPr>
            <a:picLocks noChangeAspect="1"/>
          </p:cNvPicPr>
          <p:nvPr/>
        </p:nvPicPr>
        <p:blipFill>
          <a:blip r:embed="rId3"/>
          <a:stretch>
            <a:fillRect/>
          </a:stretch>
        </p:blipFill>
        <p:spPr>
          <a:xfrm>
            <a:off x="904320" y="1866660"/>
            <a:ext cx="1651068" cy="1347310"/>
          </a:xfrm>
          <a:prstGeom prst="rect">
            <a:avLst/>
          </a:prstGeom>
        </p:spPr>
      </p:pic>
      <p:pic>
        <p:nvPicPr>
          <p:cNvPr id="10" name="Picture 9" descr="I R A inflation reduction act logo">
            <a:extLst>
              <a:ext uri="{FF2B5EF4-FFF2-40B4-BE49-F238E27FC236}">
                <a16:creationId xmlns:a16="http://schemas.microsoft.com/office/drawing/2014/main" id="{3BA32F0A-299B-B822-17E0-310F55850C39}"/>
              </a:ext>
            </a:extLst>
          </p:cNvPr>
          <p:cNvPicPr>
            <a:picLocks noChangeAspect="1"/>
          </p:cNvPicPr>
          <p:nvPr/>
        </p:nvPicPr>
        <p:blipFill>
          <a:blip r:embed="rId4"/>
          <a:stretch>
            <a:fillRect/>
          </a:stretch>
        </p:blipFill>
        <p:spPr>
          <a:xfrm>
            <a:off x="1080799" y="3897067"/>
            <a:ext cx="1298109" cy="1064789"/>
          </a:xfrm>
          <a:prstGeom prst="rect">
            <a:avLst/>
          </a:prstGeom>
        </p:spPr>
      </p:pic>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3438144" y="2252288"/>
            <a:ext cx="7781544" cy="2484965"/>
          </a:xfrm>
        </p:spPr>
        <p:txBody>
          <a:bodyPr vert="horz" lIns="91440" tIns="45720" rIns="91440" bIns="45720" rtlCol="0" anchor="t">
            <a:normAutofit/>
          </a:bodyPr>
          <a:lstStyle/>
          <a:p>
            <a:pPr>
              <a:lnSpc>
                <a:spcPct val="114000"/>
              </a:lnSpc>
              <a:spcBef>
                <a:spcPts val="600"/>
              </a:spcBef>
              <a:spcAft>
                <a:spcPts val="600"/>
              </a:spcAft>
            </a:pPr>
            <a:r>
              <a:rPr lang="en-US" sz="1800" dirty="0">
                <a:solidFill>
                  <a:schemeClr val="tx1"/>
                </a:solidFill>
                <a:latin typeface="Montserrat Medium" panose="00000600000000000000" pitchFamily="2" charset="0"/>
                <a:hlinkClick r:id="rId5" tooltip="https://www.whitehouse.gov/briefing-room/statements-releases/2023/05/16/fact-sheet-biden-harris-administration-announces-strategies-to-train-and-connect-american-workers-to-jobs-created-by-the-presidents-investing-in-america-agenda/"/>
              </a:rPr>
              <a:t>The American Rescue Plan Act</a:t>
            </a:r>
            <a:br>
              <a:rPr lang="en-US" sz="1800" dirty="0">
                <a:solidFill>
                  <a:schemeClr val="tx1"/>
                </a:solidFill>
                <a:latin typeface="Montserrat Medium" panose="00000600000000000000" pitchFamily="2" charset="0"/>
              </a:rPr>
            </a:br>
            <a:r>
              <a:rPr lang="en-US" sz="1800" dirty="0">
                <a:solidFill>
                  <a:schemeClr val="tx1"/>
                </a:solidFill>
                <a:latin typeface="Montserrat Medium" panose="00000600000000000000" pitchFamily="2" charset="0"/>
              </a:rPr>
              <a:t>$1.9 trillion recovery bill with more than $40 billion for workforce development.</a:t>
            </a:r>
            <a:endParaRPr lang="en-US" sz="800" dirty="0">
              <a:solidFill>
                <a:schemeClr val="tx1"/>
              </a:solidFill>
              <a:latin typeface="Montserrat Medium" panose="00000600000000000000" pitchFamily="2" charset="0"/>
            </a:endParaRPr>
          </a:p>
          <a:p>
            <a:pPr>
              <a:lnSpc>
                <a:spcPct val="114000"/>
              </a:lnSpc>
              <a:spcBef>
                <a:spcPts val="600"/>
              </a:spcBef>
              <a:spcAft>
                <a:spcPts val="600"/>
              </a:spcAft>
            </a:pPr>
            <a:r>
              <a:rPr lang="en-US" sz="1800" dirty="0">
                <a:solidFill>
                  <a:schemeClr val="tx1"/>
                </a:solidFill>
                <a:latin typeface="Montserrat Medium" panose="00000600000000000000" pitchFamily="2" charset="0"/>
                <a:hlinkClick r:id="rId6" tooltip="https://www.irs.gov/credits-and-deductions-under-the-inflation-reduction-act-of-2022"/>
              </a:rPr>
              <a:t>The Inflation Reduction Act</a:t>
            </a:r>
            <a:br>
              <a:rPr lang="en-US" sz="1800" dirty="0">
                <a:solidFill>
                  <a:schemeClr val="tx1"/>
                </a:solidFill>
                <a:latin typeface="Montserrat Medium" panose="00000600000000000000" pitchFamily="2" charset="0"/>
              </a:rPr>
            </a:br>
            <a:r>
              <a:rPr lang="en-US" sz="1800" dirty="0">
                <a:solidFill>
                  <a:schemeClr val="tx1"/>
                </a:solidFill>
                <a:latin typeface="Montserrat Medium" panose="00000600000000000000" pitchFamily="2" charset="0"/>
              </a:rPr>
              <a:t>Nearly $1.2 trillion in incentives for green energy and </a:t>
            </a:r>
            <a:br>
              <a:rPr lang="en-US" sz="1800" dirty="0">
                <a:solidFill>
                  <a:schemeClr val="tx1"/>
                </a:solidFill>
                <a:latin typeface="Montserrat Medium" panose="00000600000000000000" pitchFamily="2" charset="0"/>
              </a:rPr>
            </a:br>
            <a:r>
              <a:rPr lang="en-US" sz="1800" dirty="0">
                <a:solidFill>
                  <a:schemeClr val="tx1"/>
                </a:solidFill>
                <a:latin typeface="Montserrat Medium" panose="00000600000000000000" pitchFamily="2" charset="0"/>
              </a:rPr>
              <a:t>increased Affordable Care Act (ACA) subsidies.</a:t>
            </a:r>
          </a:p>
        </p:txBody>
      </p:sp>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5122" name="Picture 2">
            <a:extLst>
              <a:ext uri="{FF2B5EF4-FFF2-40B4-BE49-F238E27FC236}">
                <a16:creationId xmlns:a16="http://schemas.microsoft.com/office/drawing/2014/main" id="{6DBD2B2F-9951-33A1-D6FD-DFF75659B564}"/>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21320" y="4737253"/>
            <a:ext cx="3256706" cy="2191510"/>
          </a:xfrm>
          <a:prstGeom prst="rect">
            <a:avLst/>
          </a:prstGeom>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134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420540"/>
            <a:ext cx="10515600" cy="1325563"/>
          </a:xfrm>
        </p:spPr>
        <p:txBody>
          <a:bodyPr>
            <a:normAutofit/>
          </a:bodyPr>
          <a:lstStyle/>
          <a:p>
            <a:r>
              <a:rPr lang="en-US" sz="4000" dirty="0">
                <a:solidFill>
                  <a:schemeClr val="bg1"/>
                </a:solidFill>
                <a:latin typeface="Montserrat"/>
              </a:rPr>
              <a:t>1. The Bipartisan Infrastructure Law (BIL)</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553914" y="1533761"/>
            <a:ext cx="11141261" cy="4034006"/>
          </a:xfrm>
        </p:spPr>
        <p:txBody>
          <a:bodyPr vert="horz" lIns="91440" tIns="45720" rIns="91440" bIns="45720" rtlCol="0" anchor="t">
            <a:noAutofit/>
          </a:bodyPr>
          <a:lstStyle/>
          <a:p>
            <a:pPr marR="0" lvl="0" algn="l" defTabSz="914400" rtl="0" eaLnBrk="1" fontAlgn="auto" latinLnBrk="0" hangingPunct="1">
              <a:lnSpc>
                <a:spcPct val="114000"/>
              </a:lnSpc>
              <a:spcBef>
                <a:spcPts val="600"/>
              </a:spcBef>
              <a:spcAft>
                <a:spcPts val="600"/>
              </a:spcAft>
              <a:buClr>
                <a:schemeClr val="tx1"/>
              </a:buClr>
              <a:buSzTx/>
              <a:tabLst/>
              <a:defRPr/>
            </a:pPr>
            <a:r>
              <a:rPr kumimoji="0" lang="en-US" sz="1800" b="1" i="0" u="none" strike="noStrike" kern="1200" cap="none" spc="0" normalizeH="0" baseline="0" noProof="0" dirty="0">
                <a:ln>
                  <a:noFill/>
                </a:ln>
                <a:solidFill>
                  <a:srgbClr val="242021"/>
                </a:solidFill>
                <a:effectLst/>
                <a:uLnTx/>
                <a:uFillTx/>
                <a:latin typeface="Montserrat Medium" panose="00000600000000000000" pitchFamily="2" charset="0"/>
                <a:ea typeface="Calibri" panose="020F0502020204030204" pitchFamily="34" charset="0"/>
                <a:cs typeface="Calibri" panose="020F0502020204030204" pitchFamily="34" charset="0"/>
                <a:hlinkClick r:id="rId3" tooltip="https://www.transportation.gov/grants/SS4A"/>
              </a:rPr>
              <a:t>Safe Streets and Roads for All (SS4A) Grant program</a:t>
            </a:r>
            <a:r>
              <a:rPr kumimoji="0" lang="en-US" sz="1800" b="1" i="0" u="none" strike="noStrike" kern="1200" cap="none" spc="0" normalizeH="0" baseline="0" noProof="0" dirty="0">
                <a:ln>
                  <a:noFill/>
                </a:ln>
                <a:solidFill>
                  <a:srgbClr val="242021"/>
                </a:solidFill>
                <a:effectLst/>
                <a:uLnTx/>
                <a:uFillTx/>
                <a:latin typeface="Montserrat Medium" panose="00000600000000000000" pitchFamily="2" charset="0"/>
                <a:ea typeface="Calibri" panose="020F0502020204030204" pitchFamily="34" charset="0"/>
                <a:cs typeface="Calibri" panose="020F0502020204030204" pitchFamily="34" charset="0"/>
              </a:rPr>
              <a:t>: </a:t>
            </a:r>
            <a:br>
              <a:rPr kumimoji="0" lang="en-US" sz="1800" b="1" i="0" u="none" strike="noStrike" kern="1200" cap="none" spc="0" normalizeH="0" baseline="0" noProof="0" dirty="0">
                <a:ln>
                  <a:noFill/>
                </a:ln>
                <a:solidFill>
                  <a:srgbClr val="242021"/>
                </a:solidFill>
                <a:effectLst/>
                <a:uLnTx/>
                <a:uFillTx/>
                <a:latin typeface="Montserrat Medium" panose="00000600000000000000" pitchFamily="2" charset="0"/>
                <a:ea typeface="Calibri" panose="020F0502020204030204" pitchFamily="34" charset="0"/>
                <a:cs typeface="Calibri" panose="020F0502020204030204" pitchFamily="34" charset="0"/>
              </a:rPr>
            </a:br>
            <a:r>
              <a:rPr kumimoji="0" lang="en-US" sz="1800" b="0" i="0" u="none" strike="noStrike" kern="1200" cap="none" spc="0" normalizeH="0" baseline="0" noProof="0" dirty="0">
                <a:ln>
                  <a:noFill/>
                </a:ln>
                <a:solidFill>
                  <a:srgbClr val="242021"/>
                </a:solidFill>
                <a:effectLst/>
                <a:uLnTx/>
                <a:uFillTx/>
                <a:latin typeface="Montserrat Medium" panose="00000600000000000000" pitchFamily="2" charset="0"/>
                <a:ea typeface="Calibri" panose="020F0502020204030204" pitchFamily="34" charset="0"/>
                <a:cs typeface="Calibri" panose="020F0502020204030204" pitchFamily="34" charset="0"/>
              </a:rPr>
              <a:t>$1 billion to enhance roadway safety and includes pre-apprenticeship, apprenticeship readiness, and youth service initiatives, with a clear path towards registered apprenticeships.</a:t>
            </a:r>
          </a:p>
          <a:p>
            <a:pPr marR="0" lvl="0" algn="l" defTabSz="914400" rtl="0" eaLnBrk="1" fontAlgn="auto" latinLnBrk="0" hangingPunct="1">
              <a:lnSpc>
                <a:spcPct val="114000"/>
              </a:lnSpc>
              <a:spcBef>
                <a:spcPts val="600"/>
              </a:spcBef>
              <a:spcAft>
                <a:spcPts val="600"/>
              </a:spcAft>
              <a:buClr>
                <a:schemeClr val="tx1"/>
              </a:buClr>
              <a:buSzTx/>
              <a:tabLst/>
              <a:defRPr/>
            </a:pPr>
            <a:r>
              <a:rPr kumimoji="0" lang="en-US" sz="1800" b="1" i="0" u="none" strike="noStrike" kern="1200" cap="none" spc="0" normalizeH="0" baseline="0" noProof="0" dirty="0">
                <a:ln>
                  <a:noFill/>
                </a:ln>
                <a:solidFill>
                  <a:srgbClr val="242021"/>
                </a:solidFill>
                <a:effectLst/>
                <a:uLnTx/>
                <a:uFillTx/>
                <a:latin typeface="Montserrat Medium" panose="00000600000000000000" pitchFamily="2" charset="0"/>
                <a:ea typeface="Calibri" panose="020F0502020204030204" pitchFamily="34" charset="0"/>
                <a:cs typeface="Calibri" panose="020F0502020204030204" pitchFamily="34" charset="0"/>
                <a:hlinkClick r:id="rId4" tooltip="https://www.dol.gov/sites/dolgov/files/ETA/grants/Building%20Pathways%20to%20Infrastructure%20Jobs_FOA-ETA-23-31.pdf"/>
              </a:rPr>
              <a:t>Building Pathways to Infrastructure Jobs Grant Program</a:t>
            </a:r>
            <a:r>
              <a:rPr kumimoji="0" lang="en-US" sz="1800" b="1" i="0" u="none" strike="noStrike" kern="1200" cap="none" spc="0" normalizeH="0" baseline="0" noProof="0" dirty="0">
                <a:ln>
                  <a:noFill/>
                </a:ln>
                <a:solidFill>
                  <a:srgbClr val="242021"/>
                </a:solidFill>
                <a:effectLst/>
                <a:uLnTx/>
                <a:uFillTx/>
                <a:latin typeface="Montserrat Medium" panose="00000600000000000000" pitchFamily="2" charset="0"/>
                <a:ea typeface="Calibri" panose="020F0502020204030204" pitchFamily="34" charset="0"/>
                <a:cs typeface="Calibri" panose="020F0502020204030204" pitchFamily="34" charset="0"/>
              </a:rPr>
              <a:t>: </a:t>
            </a:r>
            <a:br>
              <a:rPr kumimoji="0" lang="en-US" sz="1800" b="1" i="0" u="none" strike="noStrike" kern="1200" cap="none" spc="0" normalizeH="0" baseline="0" noProof="0" dirty="0">
                <a:ln>
                  <a:noFill/>
                </a:ln>
                <a:solidFill>
                  <a:srgbClr val="242021"/>
                </a:solidFill>
                <a:effectLst/>
                <a:uLnTx/>
                <a:uFillTx/>
                <a:latin typeface="Montserrat Medium" panose="00000600000000000000" pitchFamily="2" charset="0"/>
                <a:ea typeface="Calibri" panose="020F0502020204030204" pitchFamily="34" charset="0"/>
                <a:cs typeface="Calibri" panose="020F0502020204030204" pitchFamily="34" charset="0"/>
              </a:rPr>
            </a:br>
            <a:r>
              <a:rPr kumimoji="0" lang="en-US" sz="1800" b="0" i="0" u="none" strike="noStrike" kern="1200" cap="none" spc="0" normalizeH="0" baseline="0" noProof="0" dirty="0">
                <a:ln>
                  <a:noFill/>
                </a:ln>
                <a:solidFill>
                  <a:srgbClr val="242021"/>
                </a:solidFill>
                <a:effectLst/>
                <a:uLnTx/>
                <a:uFillTx/>
                <a:latin typeface="Montserrat Medium" panose="00000600000000000000" pitchFamily="2" charset="0"/>
                <a:ea typeface="Calibri" panose="020F0502020204030204" pitchFamily="34" charset="0"/>
                <a:cs typeface="Calibri" panose="020F0502020204030204" pitchFamily="34" charset="0"/>
              </a:rPr>
              <a:t>Supports enhanced training models in H-1B industries and focuses on sectors like advanced manufacturing, information technology, professional services, supporting renewable energy, transportation, and broadband infrastructure. </a:t>
            </a:r>
          </a:p>
          <a:p>
            <a:pPr marR="0" lvl="0" algn="l" defTabSz="914400" rtl="0" eaLnBrk="1" fontAlgn="auto" latinLnBrk="0" hangingPunct="1">
              <a:lnSpc>
                <a:spcPct val="114000"/>
              </a:lnSpc>
              <a:spcBef>
                <a:spcPts val="600"/>
              </a:spcBef>
              <a:spcAft>
                <a:spcPts val="600"/>
              </a:spcAft>
              <a:buClr>
                <a:schemeClr val="tx1"/>
              </a:buClr>
              <a:buSzTx/>
              <a:tabLst/>
              <a:defRPr/>
            </a:pPr>
            <a:r>
              <a:rPr kumimoji="0" lang="en-US" sz="1800" b="1" i="0" u="none" strike="noStrike" kern="1200" cap="none" spc="0" normalizeH="0" baseline="0" noProof="0" dirty="0">
                <a:ln>
                  <a:noFill/>
                </a:ln>
                <a:solidFill>
                  <a:srgbClr val="242021"/>
                </a:solidFill>
                <a:effectLst/>
                <a:uLnTx/>
                <a:uFillTx/>
                <a:latin typeface="Montserrat Medium" panose="00000600000000000000" pitchFamily="2" charset="0"/>
                <a:ea typeface="Calibri" panose="020F0502020204030204" pitchFamily="34" charset="0"/>
                <a:hlinkClick r:id="rId5" tooltip="https://www.whitehouse.gov/wp-content/uploads/2022/11/Advancing-Equitable-Workforce-Development-for-Infrastructure-Jobs_110122.pdf"/>
              </a:rPr>
              <a:t>Workforce Development</a:t>
            </a:r>
            <a:r>
              <a:rPr kumimoji="0" lang="en-US" sz="1800" b="1" i="0" u="none" strike="noStrike" kern="1200" cap="none" spc="0" normalizeH="0" baseline="0" noProof="0" dirty="0">
                <a:ln>
                  <a:noFill/>
                </a:ln>
                <a:solidFill>
                  <a:srgbClr val="242021"/>
                </a:solidFill>
                <a:effectLst/>
                <a:uLnTx/>
                <a:uFillTx/>
                <a:latin typeface="Montserrat Medium" panose="00000600000000000000" pitchFamily="2" charset="0"/>
                <a:ea typeface="Calibri" panose="020F0502020204030204" pitchFamily="34" charset="0"/>
              </a:rPr>
              <a:t>: </a:t>
            </a:r>
            <a:br>
              <a:rPr kumimoji="0" lang="en-US" sz="1800" b="1" i="0" u="none" strike="noStrike" kern="1200" cap="none" spc="0" normalizeH="0" baseline="0" noProof="0" dirty="0">
                <a:ln>
                  <a:noFill/>
                </a:ln>
                <a:solidFill>
                  <a:srgbClr val="242021"/>
                </a:solidFill>
                <a:effectLst/>
                <a:uLnTx/>
                <a:uFillTx/>
                <a:latin typeface="Montserrat Medium" panose="00000600000000000000" pitchFamily="2" charset="0"/>
                <a:ea typeface="Calibri" panose="020F0502020204030204" pitchFamily="34" charset="0"/>
              </a:rPr>
            </a:br>
            <a:r>
              <a:rPr kumimoji="0" lang="en-US" sz="1800" b="0" i="0" u="none" strike="noStrike" kern="1200" cap="none" spc="0" normalizeH="0" baseline="0" noProof="0" dirty="0">
                <a:ln>
                  <a:noFill/>
                </a:ln>
                <a:solidFill>
                  <a:srgbClr val="242021"/>
                </a:solidFill>
                <a:effectLst/>
                <a:uLnTx/>
                <a:uFillTx/>
                <a:latin typeface="Montserrat Medium" panose="00000600000000000000" pitchFamily="2" charset="0"/>
                <a:ea typeface="Calibri" panose="020F0502020204030204" pitchFamily="34" charset="0"/>
              </a:rPr>
              <a:t>Expands existing workforce development programs </a:t>
            </a:r>
            <a:r>
              <a:rPr lang="en-US" sz="1800" dirty="0">
                <a:solidFill>
                  <a:srgbClr val="242021"/>
                </a:solidFill>
                <a:latin typeface="Montserrat Medium" panose="00000600000000000000" pitchFamily="2" charset="0"/>
                <a:ea typeface="Calibri" panose="020F0502020204030204" pitchFamily="34" charset="0"/>
              </a:rPr>
              <a:t>e</a:t>
            </a:r>
            <a:r>
              <a:rPr kumimoji="0" lang="en-US" sz="1800" b="0" i="0" u="none" strike="noStrike" kern="1200" cap="none" spc="0" normalizeH="0" baseline="0" noProof="0" dirty="0" err="1">
                <a:ln>
                  <a:noFill/>
                </a:ln>
                <a:solidFill>
                  <a:srgbClr val="242021"/>
                </a:solidFill>
                <a:effectLst/>
                <a:uLnTx/>
                <a:uFillTx/>
                <a:latin typeface="Montserrat Medium" panose="00000600000000000000" pitchFamily="2" charset="0"/>
                <a:ea typeface="Calibri" panose="020F0502020204030204" pitchFamily="34" charset="0"/>
              </a:rPr>
              <a:t>ncompassing</a:t>
            </a:r>
            <a:r>
              <a:rPr kumimoji="0" lang="en-US" sz="1800" b="0" i="0" u="none" strike="noStrike" kern="1200" cap="none" spc="0" normalizeH="0" baseline="0" noProof="0" dirty="0">
                <a:ln>
                  <a:noFill/>
                </a:ln>
                <a:solidFill>
                  <a:srgbClr val="242021"/>
                </a:solidFill>
                <a:effectLst/>
                <a:uLnTx/>
                <a:uFillTx/>
                <a:latin typeface="Montserrat Medium" panose="00000600000000000000" pitchFamily="2" charset="0"/>
                <a:ea typeface="Calibri" panose="020F0502020204030204" pitchFamily="34" charset="0"/>
              </a:rPr>
              <a:t> trade schools, community colleges, and union training programs in Registered Apprenticeship. Participants gain expertise in conducting energy assessments for small-and mid-sized manufacturing businesses. </a:t>
            </a:r>
            <a:endParaRPr lang="en-US" sz="1800" dirty="0"/>
          </a:p>
        </p:txBody>
      </p:sp>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9" name="Picture 8">
            <a:extLst>
              <a:ext uri="{FF2B5EF4-FFF2-40B4-BE49-F238E27FC236}">
                <a16:creationId xmlns:a16="http://schemas.microsoft.com/office/drawing/2014/main" id="{49732A23-AC49-C947-EBFC-69FFD4EB4AB8}"/>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692640" y="5193736"/>
            <a:ext cx="2665615" cy="1664264"/>
          </a:xfrm>
          <a:prstGeom prst="rect">
            <a:avLst/>
          </a:prstGeom>
          <a:effectLst>
            <a:softEdge rad="635000"/>
          </a:effectLst>
        </p:spPr>
      </p:pic>
    </p:spTree>
    <p:extLst>
      <p:ext uri="{BB962C8B-B14F-4D97-AF65-F5344CB8AC3E}">
        <p14:creationId xmlns:p14="http://schemas.microsoft.com/office/powerpoint/2010/main" val="4241747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78233A-04F5-8AA8-1125-CF542102D43B}"/>
              </a:ext>
            </a:extLst>
          </p:cNvPr>
          <p:cNvSpPr>
            <a:spLocks noGrp="1"/>
          </p:cNvSpPr>
          <p:nvPr>
            <p:ph type="title" idx="4294967295"/>
          </p:nvPr>
        </p:nvSpPr>
        <p:spPr>
          <a:xfrm>
            <a:off x="838200" y="748145"/>
            <a:ext cx="10515600" cy="942543"/>
          </a:xfrm>
        </p:spPr>
        <p:txBody>
          <a:bodyPr>
            <a:normAutofit fontScale="90000"/>
          </a:bodyPr>
          <a:lstStyle/>
          <a:p>
            <a:pPr rtl="0" eaLnBrk="1" latinLnBrk="0" hangingPunct="1"/>
            <a:r>
              <a:rPr lang="en-US" sz="4200" kern="1200" dirty="0">
                <a:solidFill>
                  <a:srgbClr val="FFFFFF"/>
                </a:solidFill>
                <a:effectLst/>
                <a:latin typeface="Montserrat" panose="00000500000000000000" pitchFamily="2" charset="0"/>
                <a:ea typeface="+mn-ea"/>
                <a:cs typeface="+mn-cs"/>
              </a:rPr>
              <a:t>2. The Bipartisan Infrastructure Law (BIL)</a:t>
            </a:r>
            <a:endParaRPr lang="en-US" dirty="0">
              <a:effectLst/>
            </a:endParaRPr>
          </a:p>
          <a:p>
            <a:endParaRPr lang="en-US" dirty="0"/>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466344" y="1556821"/>
            <a:ext cx="11428778" cy="4144718"/>
          </a:xfrm>
        </p:spPr>
        <p:txBody>
          <a:bodyPr vert="horz" lIns="91440" tIns="45720" rIns="91440" bIns="45720" rtlCol="0" anchor="t">
            <a:noAutofit/>
          </a:bodyPr>
          <a:lstStyle/>
          <a:p>
            <a:pPr>
              <a:lnSpc>
                <a:spcPct val="114000"/>
              </a:lnSpc>
              <a:spcBef>
                <a:spcPts val="600"/>
              </a:spcBef>
              <a:spcAft>
                <a:spcPts val="600"/>
              </a:spcAft>
            </a:pPr>
            <a:r>
              <a:rPr lang="en-US" sz="1800" b="1" dirty="0">
                <a:effectLst/>
                <a:latin typeface="Montserrat Medium" panose="00000600000000000000" pitchFamily="2" charset="0"/>
                <a:ea typeface="Calibri" panose="020F0502020204030204" pitchFamily="34" charset="0"/>
                <a:hlinkClick r:id="rId3" tooltip="https://broadbandusa.ntia.doc.gov/sites/default/files/2022-05/BEAD%20NOFO.pdf"/>
              </a:rPr>
              <a:t>Broadband Equity, Access, and Deployment (BEAD): </a:t>
            </a:r>
            <a:br>
              <a:rPr lang="en-US" sz="1800" b="1" dirty="0">
                <a:effectLst/>
                <a:latin typeface="Montserrat Medium" panose="00000600000000000000" pitchFamily="2" charset="0"/>
                <a:ea typeface="Calibri" panose="020F0502020204030204" pitchFamily="34" charset="0"/>
              </a:rPr>
            </a:br>
            <a:r>
              <a:rPr lang="en-US" sz="1800" dirty="0">
                <a:effectLst/>
                <a:latin typeface="Montserrat Medium" panose="00000600000000000000" pitchFamily="2" charset="0"/>
                <a:ea typeface="Calibri" panose="020F0502020204030204" pitchFamily="34" charset="0"/>
              </a:rPr>
              <a:t>Provides $42.45 billion to expand high-speed internet access by funding planning, infrastructure deployment and adoption programs. States are using BEAD funds for Registered Apprenticeship. </a:t>
            </a:r>
            <a:endParaRPr lang="en-US" sz="1800" b="1" dirty="0">
              <a:effectLst/>
              <a:latin typeface="Montserrat Medium" panose="00000600000000000000" pitchFamily="2" charset="0"/>
              <a:ea typeface="Calibri" panose="020F0502020204030204" pitchFamily="34" charset="0"/>
              <a:hlinkClick r:id="rId4" tooltip="https://www.apprenticeship.gov/sites/default/files/workforce-and-labor-faq-ev-charging.pdf"/>
            </a:endParaRPr>
          </a:p>
          <a:p>
            <a:pPr>
              <a:lnSpc>
                <a:spcPct val="114000"/>
              </a:lnSpc>
              <a:spcBef>
                <a:spcPts val="600"/>
              </a:spcBef>
              <a:spcAft>
                <a:spcPts val="600"/>
              </a:spcAft>
            </a:pPr>
            <a:r>
              <a:rPr lang="en-US" sz="1800" b="1" dirty="0">
                <a:effectLst/>
                <a:latin typeface="Montserrat Medium" panose="00000600000000000000" pitchFamily="2" charset="0"/>
                <a:ea typeface="Calibri" panose="020F0502020204030204" pitchFamily="34" charset="0"/>
                <a:hlinkClick r:id="rId4" tooltip="https://www.apprenticeship.gov/sites/default/files/workforce-and-labor-faq-ev-charging.pdf"/>
              </a:rPr>
              <a:t>National Electric Vehicle Infrastructure Formula Program: </a:t>
            </a:r>
            <a:br>
              <a:rPr lang="en-US" sz="1800" b="1" dirty="0">
                <a:effectLst/>
                <a:latin typeface="Montserrat Medium" panose="00000600000000000000" pitchFamily="2" charset="0"/>
                <a:ea typeface="Calibri" panose="020F0502020204030204" pitchFamily="34" charset="0"/>
              </a:rPr>
            </a:br>
            <a:r>
              <a:rPr lang="en-US" sz="1800" dirty="0">
                <a:effectLst/>
                <a:latin typeface="Montserrat Medium" panose="00000600000000000000" pitchFamily="2" charset="0"/>
                <a:ea typeface="Calibri" panose="020F0502020204030204" pitchFamily="34" charset="0"/>
              </a:rPr>
              <a:t>Provides $5 billion to states to strategically deploy electric vehicle (EV) charging infrastructure and to establish an interconnected network to facilitate data collection, access, and reliability. States are using NEVI funds for Registered Apprenticeship. </a:t>
            </a:r>
          </a:p>
          <a:p>
            <a:pPr>
              <a:lnSpc>
                <a:spcPct val="114000"/>
              </a:lnSpc>
              <a:spcBef>
                <a:spcPts val="600"/>
              </a:spcBef>
              <a:spcAft>
                <a:spcPts val="600"/>
              </a:spcAft>
            </a:pPr>
            <a:r>
              <a:rPr kumimoji="0" lang="en-US" sz="1800" b="1" i="0" u="none" strike="noStrike" kern="1200" cap="none" spc="0" normalizeH="0" baseline="0" noProof="0" dirty="0">
                <a:ln>
                  <a:noFill/>
                </a:ln>
                <a:solidFill>
                  <a:srgbClr val="242021"/>
                </a:solidFill>
                <a:effectLst/>
                <a:uLnTx/>
                <a:uFillTx/>
                <a:latin typeface="Montserrat Medium" panose="00000600000000000000" pitchFamily="2" charset="0"/>
                <a:ea typeface="Calibri" panose="020F0502020204030204" pitchFamily="34" charset="0"/>
                <a:cs typeface="Calibri" panose="020F0502020204030204" pitchFamily="34" charset="0"/>
                <a:hlinkClick r:id="rId5" tooltip="https://www.energy.gov/gdo/grid-resilience-and-innovation-partnerships-grip-program"/>
              </a:rPr>
              <a:t>Grid Resilience and Innovation Partnerships (GRIP) Program</a:t>
            </a:r>
            <a:r>
              <a:rPr kumimoji="0" lang="en-US" sz="1800" b="1" i="0" u="none" strike="noStrike" kern="1200" cap="none" spc="0" normalizeH="0" baseline="0" noProof="0" dirty="0">
                <a:ln>
                  <a:noFill/>
                </a:ln>
                <a:solidFill>
                  <a:srgbClr val="242021"/>
                </a:solidFill>
                <a:effectLst/>
                <a:uLnTx/>
                <a:uFillTx/>
                <a:latin typeface="Montserrat Medium" panose="00000600000000000000" pitchFamily="2" charset="0"/>
                <a:ea typeface="Calibri" panose="020F0502020204030204" pitchFamily="34" charset="0"/>
                <a:cs typeface="Calibri" panose="020F0502020204030204" pitchFamily="34" charset="0"/>
              </a:rPr>
              <a:t>: </a:t>
            </a:r>
            <a:br>
              <a:rPr kumimoji="0" lang="en-US" sz="1800" b="1" i="0" u="none" strike="noStrike" kern="1200" cap="none" spc="0" normalizeH="0" baseline="0" noProof="0" dirty="0">
                <a:ln>
                  <a:noFill/>
                </a:ln>
                <a:solidFill>
                  <a:srgbClr val="242021"/>
                </a:solidFill>
                <a:effectLst/>
                <a:uLnTx/>
                <a:uFillTx/>
                <a:latin typeface="Montserrat Medium" panose="00000600000000000000" pitchFamily="2" charset="0"/>
                <a:ea typeface="Calibri" panose="020F0502020204030204" pitchFamily="34" charset="0"/>
                <a:cs typeface="Calibri" panose="020F0502020204030204" pitchFamily="34" charset="0"/>
              </a:rPr>
            </a:br>
            <a:r>
              <a:rPr kumimoji="0" lang="en-US" sz="1800" i="0" u="none" strike="noStrike" kern="1200" cap="none" spc="0" normalizeH="0" baseline="0" noProof="0" dirty="0">
                <a:ln>
                  <a:noFill/>
                </a:ln>
                <a:solidFill>
                  <a:srgbClr val="242021"/>
                </a:solidFill>
                <a:effectLst/>
                <a:uLnTx/>
                <a:uFillTx/>
                <a:latin typeface="Montserrat Medium" panose="00000600000000000000" pitchFamily="2" charset="0"/>
                <a:ea typeface="Calibri" panose="020F0502020204030204" pitchFamily="34" charset="0"/>
                <a:cs typeface="Calibri" panose="020F0502020204030204" pitchFamily="34" charset="0"/>
              </a:rPr>
              <a:t>Includes </a:t>
            </a:r>
            <a:r>
              <a:rPr kumimoji="0" lang="en-US" sz="1800" b="0" i="0" u="none" strike="noStrike" kern="1200" cap="none" spc="0" normalizeH="0" baseline="0" noProof="0" dirty="0">
                <a:ln>
                  <a:noFill/>
                </a:ln>
                <a:solidFill>
                  <a:srgbClr val="242021"/>
                </a:solidFill>
                <a:effectLst/>
                <a:uLnTx/>
                <a:uFillTx/>
                <a:latin typeface="Montserrat Medium" panose="00000600000000000000" pitchFamily="2" charset="0"/>
                <a:ea typeface="Calibri" panose="020F0502020204030204" pitchFamily="34" charset="0"/>
                <a:cs typeface="Calibri" panose="020F0502020204030204" pitchFamily="34" charset="0"/>
              </a:rPr>
              <a:t>$10.5 billion to enhance grid flexibility and improve the resilience of the power system against growing threats of extreme weather and climate change. Substantial opportunities are included for Registered Apprenticeship  for opportunity youth to conduct this work.</a:t>
            </a:r>
          </a:p>
        </p:txBody>
      </p:sp>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9" name="Picture 2">
            <a:extLst>
              <a:ext uri="{FF2B5EF4-FFF2-40B4-BE49-F238E27FC236}">
                <a16:creationId xmlns:a16="http://schemas.microsoft.com/office/drawing/2014/main" id="{B9742890-CF4F-C236-D12F-5D188C316C1A}"/>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31551" y="5432142"/>
            <a:ext cx="1763571" cy="1311937"/>
          </a:xfrm>
          <a:prstGeom prst="rect">
            <a:avLst/>
          </a:prstGeom>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981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420540"/>
            <a:ext cx="10515600" cy="1325563"/>
          </a:xfrm>
        </p:spPr>
        <p:txBody>
          <a:bodyPr>
            <a:normAutofit/>
          </a:bodyPr>
          <a:lstStyle/>
          <a:p>
            <a:r>
              <a:rPr lang="en-US" dirty="0">
                <a:solidFill>
                  <a:schemeClr val="bg1"/>
                </a:solidFill>
                <a:latin typeface="Montserrat"/>
              </a:rPr>
              <a:t>The CHIPS and Science Act (CHIPS)</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387665" y="1556103"/>
            <a:ext cx="10893891" cy="4497057"/>
          </a:xfrm>
        </p:spPr>
        <p:txBody>
          <a:bodyPr vert="horz" lIns="91440" tIns="45720" rIns="91440" bIns="45720" rtlCol="0" anchor="t">
            <a:noAutofit/>
          </a:bodyPr>
          <a:lstStyle/>
          <a:p>
            <a:pPr marL="342900" marR="0" lvl="0">
              <a:lnSpc>
                <a:spcPct val="90000"/>
              </a:lnSpc>
              <a:spcBef>
                <a:spcPts val="0"/>
              </a:spcBef>
              <a:spcAft>
                <a:spcPts val="600"/>
              </a:spcAft>
              <a:buFont typeface="Arial" panose="020B0604020202020204" pitchFamily="34" charset="0"/>
              <a:buChar char="•"/>
            </a:pPr>
            <a:r>
              <a:rPr lang="en-US" sz="2000" b="1" dirty="0">
                <a:effectLst/>
                <a:hlinkClick r:id="rId3" tooltip="https://www.eda.gov/funding/programs/regional-technology-and-innovation-hubs"/>
              </a:rPr>
              <a:t>Regional Innovation and Technology Hubs</a:t>
            </a:r>
            <a:r>
              <a:rPr lang="en-US" sz="2000" b="1" dirty="0">
                <a:effectLst/>
              </a:rPr>
              <a:t>:</a:t>
            </a:r>
            <a:r>
              <a:rPr lang="en-US" sz="2000" dirty="0">
                <a:effectLst/>
              </a:rPr>
              <a:t> </a:t>
            </a:r>
            <a:br>
              <a:rPr lang="en-US" sz="2000" dirty="0">
                <a:effectLst/>
              </a:rPr>
            </a:br>
            <a:r>
              <a:rPr lang="en-US" sz="1800" dirty="0">
                <a:effectLst/>
              </a:rPr>
              <a:t>These hubs will create jobs, spur regional economic development, and position communities throughout the country to lead in high-growth, high-wage sectors such as artificial intelligence, advanced manufacturing, and clean energy technology. </a:t>
            </a:r>
          </a:p>
          <a:p>
            <a:pPr marL="342900" marR="0" lvl="0">
              <a:lnSpc>
                <a:spcPct val="90000"/>
              </a:lnSpc>
              <a:spcBef>
                <a:spcPts val="0"/>
              </a:spcBef>
              <a:spcAft>
                <a:spcPts val="600"/>
              </a:spcAft>
              <a:buFont typeface="Arial" panose="020B0604020202020204" pitchFamily="34" charset="0"/>
              <a:buChar char="•"/>
            </a:pPr>
            <a:r>
              <a:rPr lang="en-US" sz="2000" b="1" dirty="0">
                <a:effectLst/>
                <a:hlinkClick r:id="rId4" tooltip="https://www.nist.gov/system/files/documents/2023/11/03/Building-the-US-Semiconductor-Workforce.pdf"/>
              </a:rPr>
              <a:t>CHIPS for America Workforce and Education Fund</a:t>
            </a:r>
            <a:r>
              <a:rPr lang="en-US" sz="2000" b="1" dirty="0">
                <a:effectLst/>
              </a:rPr>
              <a:t>: </a:t>
            </a:r>
            <a:br>
              <a:rPr lang="en-US" sz="2000" b="1" dirty="0">
                <a:effectLst/>
              </a:rPr>
            </a:br>
            <a:r>
              <a:rPr lang="en-US" sz="1800" dirty="0">
                <a:effectLst/>
              </a:rPr>
              <a:t>The Fund is $200 million and provides $25 million for Fiscal Year (FY) 2023, $25 million for FY2024, and $50 million for each fiscal year 2025-2027.</a:t>
            </a:r>
          </a:p>
          <a:p>
            <a:pPr marL="342900">
              <a:lnSpc>
                <a:spcPct val="90000"/>
              </a:lnSpc>
              <a:spcBef>
                <a:spcPts val="0"/>
              </a:spcBef>
              <a:spcAft>
                <a:spcPts val="600"/>
              </a:spcAft>
              <a:buFont typeface="Arial" panose="020B0604020202020204" pitchFamily="34" charset="0"/>
              <a:buChar char="•"/>
            </a:pPr>
            <a:r>
              <a:rPr lang="en-US" sz="2000" b="1" dirty="0">
                <a:effectLst/>
                <a:hlinkClick r:id="rId4" tooltip="https://www.nist.gov/system/files/documents/2023/11/03/Building-the-US-Semiconductor-Workforce.pdf"/>
              </a:rPr>
              <a:t>Embedding Apprenticeship Within th</a:t>
            </a:r>
            <a:r>
              <a:rPr lang="en-US" sz="2000" b="1" dirty="0">
                <a:hlinkClick r:id="rId4" tooltip="https://www.nist.gov/system/files/documents/2023/11/03/Building-the-US-Semiconductor-Workforce.pdf"/>
              </a:rPr>
              <a:t>e Incentives Program</a:t>
            </a:r>
            <a:r>
              <a:rPr lang="en-US" sz="2000" b="1" dirty="0"/>
              <a:t>: </a:t>
            </a:r>
            <a:br>
              <a:rPr lang="en-US" sz="2000" b="1" dirty="0"/>
            </a:br>
            <a:r>
              <a:rPr lang="en-US" sz="1800" dirty="0">
                <a:effectLst/>
              </a:rPr>
              <a:t>Companies seeking funding via the CHIPS Incentives Program </a:t>
            </a:r>
            <a:br>
              <a:rPr lang="en-US" sz="1800" dirty="0">
                <a:effectLst/>
              </a:rPr>
            </a:br>
            <a:r>
              <a:rPr lang="en-US" sz="1800" dirty="0">
                <a:effectLst/>
              </a:rPr>
              <a:t>must submit workforce development plans for facility operators </a:t>
            </a:r>
            <a:br>
              <a:rPr lang="en-US" sz="1800" dirty="0">
                <a:effectLst/>
              </a:rPr>
            </a:br>
            <a:r>
              <a:rPr lang="en-US" sz="1800" dirty="0">
                <a:effectLst/>
              </a:rPr>
              <a:t>and construction workers, with applicants committing to hiring </a:t>
            </a:r>
            <a:br>
              <a:rPr lang="en-US" sz="1800" dirty="0">
                <a:effectLst/>
              </a:rPr>
            </a:br>
            <a:r>
              <a:rPr lang="en-US" sz="1800" dirty="0">
                <a:effectLst/>
              </a:rPr>
              <a:t>individuals who complete training programs and to consider </a:t>
            </a:r>
            <a:br>
              <a:rPr lang="en-US" sz="1800" dirty="0">
                <a:effectLst/>
              </a:rPr>
            </a:br>
            <a:r>
              <a:rPr lang="en-US" sz="1800" dirty="0">
                <a:effectLst/>
              </a:rPr>
              <a:t>partnerships with various skill-building programs, including </a:t>
            </a:r>
            <a:br>
              <a:rPr lang="en-US" sz="1800" dirty="0">
                <a:effectLst/>
              </a:rPr>
            </a:br>
            <a:r>
              <a:rPr lang="en-US" sz="1800" dirty="0">
                <a:effectLst/>
              </a:rPr>
              <a:t>Registered Apprenticeships, pre-apprenticeships, community </a:t>
            </a:r>
            <a:br>
              <a:rPr lang="en-US" sz="1800" dirty="0">
                <a:effectLst/>
              </a:rPr>
            </a:br>
            <a:r>
              <a:rPr lang="en-US" sz="1800" dirty="0">
                <a:effectLst/>
              </a:rPr>
              <a:t>and technical college programs, high school career pathways </a:t>
            </a:r>
            <a:br>
              <a:rPr lang="en-US" sz="1800" dirty="0">
                <a:effectLst/>
              </a:rPr>
            </a:br>
            <a:r>
              <a:rPr lang="en-US" sz="1800" dirty="0">
                <a:effectLst/>
              </a:rPr>
              <a:t>and paid work-based learning initiatives in the semiconductor </a:t>
            </a:r>
            <a:br>
              <a:rPr lang="en-US" sz="1800" dirty="0">
                <a:effectLst/>
              </a:rPr>
            </a:br>
            <a:r>
              <a:rPr lang="en-US" sz="1800" dirty="0">
                <a:effectLst/>
              </a:rPr>
              <a:t>industry.</a:t>
            </a:r>
            <a:endParaRPr lang="en-US" sz="1800" dirty="0"/>
          </a:p>
        </p:txBody>
      </p:sp>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2050" name="Picture 2" descr="Image result for Semiconductor Examples">
            <a:extLst>
              <a:ext uri="{FF2B5EF4-FFF2-40B4-BE49-F238E27FC236}">
                <a16:creationId xmlns:a16="http://schemas.microsoft.com/office/drawing/2014/main" id="{12B0B7E2-2CEA-2DCF-8C4C-12FE5774DC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29474" y="3779638"/>
            <a:ext cx="4435659" cy="2995237"/>
          </a:xfrm>
          <a:prstGeom prst="rect">
            <a:avLst/>
          </a:prstGeom>
          <a:effectLst>
            <a:softEdge rad="7112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92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420540"/>
            <a:ext cx="10515600" cy="1325563"/>
          </a:xfrm>
        </p:spPr>
        <p:txBody>
          <a:bodyPr>
            <a:normAutofit/>
          </a:bodyPr>
          <a:lstStyle/>
          <a:p>
            <a:r>
              <a:rPr lang="en-US" dirty="0">
                <a:solidFill>
                  <a:schemeClr val="bg1"/>
                </a:solidFill>
                <a:latin typeface="Montserrat"/>
              </a:rPr>
              <a:t>1. The Inflation Reduction Act (IRA)</a:t>
            </a:r>
          </a:p>
        </p:txBody>
      </p:sp>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9" name="Content Placeholder 8">
            <a:extLst>
              <a:ext uri="{FF2B5EF4-FFF2-40B4-BE49-F238E27FC236}">
                <a16:creationId xmlns:a16="http://schemas.microsoft.com/office/drawing/2014/main" id="{2712F0FF-2D55-79EA-4624-5FB058948C9A}"/>
              </a:ext>
            </a:extLst>
          </p:cNvPr>
          <p:cNvSpPr>
            <a:spLocks noGrp="1"/>
          </p:cNvSpPr>
          <p:nvPr>
            <p:ph idx="1"/>
          </p:nvPr>
        </p:nvSpPr>
        <p:spPr>
          <a:xfrm>
            <a:off x="838200" y="1786148"/>
            <a:ext cx="10601326" cy="3821371"/>
          </a:xfrm>
        </p:spPr>
        <p:txBody>
          <a:bodyPr vert="horz" lIns="91440" tIns="45720" rIns="91440" bIns="45720" rtlCol="0" anchor="t">
            <a:noAutofit/>
          </a:bodyPr>
          <a:lstStyle/>
          <a:p>
            <a:pPr marL="342900" indent="-342900">
              <a:lnSpc>
                <a:spcPct val="107000"/>
              </a:lnSpc>
              <a:spcBef>
                <a:spcPts val="0"/>
              </a:spcBef>
              <a:buFont typeface="Symbol" panose="05050102010706020507" pitchFamily="18" charset="2"/>
              <a:buChar char=""/>
            </a:pPr>
            <a:r>
              <a:rPr lang="en-US" sz="2000" b="1" dirty="0">
                <a:latin typeface="Montserrat Medium" panose="00000600000000000000" pitchFamily="2" charset="0"/>
                <a:cs typeface="Calibri" panose="020F0502020204030204" pitchFamily="34" charset="0"/>
                <a:hlinkClick r:id="rId4" tooltip="https://tax.thomsonreuters.com/blog/prevailing-wage-and-apprenticeship-requirements-for-inflation-reduction-act-clean-energy-tax-credits/"/>
              </a:rPr>
              <a:t>Labor Hours Requirements</a:t>
            </a:r>
            <a:r>
              <a:rPr lang="en-US" sz="2000" b="1" dirty="0">
                <a:latin typeface="Montserrat Medium" panose="00000600000000000000" pitchFamily="2" charset="0"/>
                <a:cs typeface="Calibri" panose="020F0502020204030204" pitchFamily="34" charset="0"/>
              </a:rPr>
              <a:t>: </a:t>
            </a:r>
            <a:br>
              <a:rPr lang="en-US" sz="1900" dirty="0">
                <a:latin typeface="Montserrat Medium" panose="00000600000000000000" pitchFamily="2" charset="0"/>
                <a:cs typeface="Calibri" panose="020F0502020204030204" pitchFamily="34" charset="0"/>
              </a:rPr>
            </a:br>
            <a:r>
              <a:rPr lang="en-US" sz="1800" dirty="0">
                <a:latin typeface="Montserrat Medium" panose="00000600000000000000" pitchFamily="2" charset="0"/>
                <a:cs typeface="Calibri" panose="020F0502020204030204" pitchFamily="34" charset="0"/>
              </a:rPr>
              <a:t>Ten separate tax credits in the IRA note that employers who access these funds must set aside a minimum of 15% of their labor hours for apprentices.</a:t>
            </a:r>
          </a:p>
          <a:p>
            <a:pPr marL="342900" indent="-342900">
              <a:lnSpc>
                <a:spcPct val="107000"/>
              </a:lnSpc>
              <a:spcBef>
                <a:spcPts val="0"/>
              </a:spcBef>
              <a:buFont typeface="Symbol" panose="05050102010706020507" pitchFamily="18" charset="2"/>
              <a:buChar char=""/>
            </a:pPr>
            <a:r>
              <a:rPr lang="en-US" sz="2000" b="1" dirty="0">
                <a:latin typeface="Montserrat Medium" panose="00000600000000000000" pitchFamily="2" charset="0"/>
                <a:cs typeface="Calibri" panose="020F0502020204030204" pitchFamily="34" charset="0"/>
                <a:hlinkClick r:id="rId5" tooltip="https://www.grants.gov/search-results-detail/349234"/>
              </a:rPr>
              <a:t>National Clean Investment Fund: </a:t>
            </a:r>
            <a:br>
              <a:rPr lang="en-US" sz="1900" dirty="0">
                <a:latin typeface="Montserrat Medium" panose="00000600000000000000" pitchFamily="2" charset="0"/>
                <a:cs typeface="Calibri" panose="020F0502020204030204" pitchFamily="34" charset="0"/>
              </a:rPr>
            </a:br>
            <a:r>
              <a:rPr lang="en-US" sz="1800" dirty="0">
                <a:latin typeface="Montserrat Medium" panose="00000600000000000000" pitchFamily="2" charset="0"/>
                <a:cs typeface="Calibri" panose="020F0502020204030204" pitchFamily="34" charset="0"/>
              </a:rPr>
              <a:t>$14 billion to provide grants to 2–3 national nonprofit clean financing institutions to provide accessible, affordable financing for tens of thousands of clean technology projects across the country with a goal of supporting Registered Apprenticeship.</a:t>
            </a:r>
          </a:p>
          <a:p>
            <a:pPr marL="342900" indent="-342900">
              <a:lnSpc>
                <a:spcPct val="107000"/>
              </a:lnSpc>
              <a:spcBef>
                <a:spcPts val="0"/>
              </a:spcBef>
              <a:buFont typeface="Symbol" panose="05050102010706020507" pitchFamily="18" charset="2"/>
              <a:buChar char=""/>
            </a:pPr>
            <a:r>
              <a:rPr lang="en-US" sz="2000" b="1" dirty="0">
                <a:latin typeface="Montserrat Medium" panose="00000600000000000000" pitchFamily="2" charset="0"/>
                <a:cs typeface="Calibri" panose="020F0502020204030204" pitchFamily="34" charset="0"/>
                <a:hlinkClick r:id="rId6" tooltip="https://www.energy.gov/mesc/domestic-manufacturing-conversion-grants"/>
              </a:rPr>
              <a:t>Domestic Manufacturing Conversion Grants</a:t>
            </a:r>
            <a:r>
              <a:rPr lang="en-US" sz="2000" b="1" dirty="0">
                <a:latin typeface="Montserrat Medium" panose="00000600000000000000" pitchFamily="2" charset="0"/>
                <a:cs typeface="Calibri" panose="020F0502020204030204" pitchFamily="34" charset="0"/>
              </a:rPr>
              <a:t>: </a:t>
            </a:r>
            <a:br>
              <a:rPr lang="en-US" sz="2000" b="1" dirty="0">
                <a:latin typeface="Montserrat Medium" panose="00000600000000000000" pitchFamily="2" charset="0"/>
                <a:cs typeface="Calibri" panose="020F0502020204030204" pitchFamily="34" charset="0"/>
              </a:rPr>
            </a:br>
            <a:r>
              <a:rPr lang="en-US" sz="1800" dirty="0">
                <a:latin typeface="Montserrat Medium" panose="00000600000000000000" pitchFamily="2" charset="0"/>
                <a:cs typeface="Calibri" panose="020F0502020204030204" pitchFamily="34" charset="0"/>
              </a:rPr>
              <a:t>$2 billion for applicants must commit to signing a project labor agreement that includes precise objectives related to investing in workforce </a:t>
            </a:r>
            <a:br>
              <a:rPr lang="en-US" sz="1800" dirty="0">
                <a:latin typeface="Montserrat Medium" panose="00000600000000000000" pitchFamily="2" charset="0"/>
                <a:cs typeface="Calibri" panose="020F0502020204030204" pitchFamily="34" charset="0"/>
              </a:rPr>
            </a:br>
            <a:r>
              <a:rPr lang="en-US" sz="1800" dirty="0">
                <a:latin typeface="Montserrat Medium" panose="00000600000000000000" pitchFamily="2" charset="0"/>
                <a:cs typeface="Calibri" panose="020F0502020204030204" pitchFamily="34" charset="0"/>
              </a:rPr>
              <a:t>education and training and using registered apprentices and </a:t>
            </a:r>
            <a:br>
              <a:rPr lang="en-US" sz="1800" dirty="0">
                <a:latin typeface="Montserrat Medium" panose="00000600000000000000" pitchFamily="2" charset="0"/>
                <a:cs typeface="Calibri" panose="020F0502020204030204" pitchFamily="34" charset="0"/>
              </a:rPr>
            </a:br>
            <a:r>
              <a:rPr lang="en-US" sz="1800" dirty="0">
                <a:latin typeface="Montserrat Medium" panose="00000600000000000000" pitchFamily="2" charset="0"/>
                <a:cs typeface="Calibri" panose="020F0502020204030204" pitchFamily="34" charset="0"/>
              </a:rPr>
              <a:t>creating opportunities for local workers to participate in the </a:t>
            </a:r>
            <a:br>
              <a:rPr lang="en-US" sz="1800" dirty="0">
                <a:latin typeface="Montserrat Medium" panose="00000600000000000000" pitchFamily="2" charset="0"/>
                <a:cs typeface="Calibri" panose="020F0502020204030204" pitchFamily="34" charset="0"/>
              </a:rPr>
            </a:br>
            <a:r>
              <a:rPr lang="en-US" sz="1800" dirty="0">
                <a:latin typeface="Montserrat Medium" panose="00000600000000000000" pitchFamily="2" charset="0"/>
                <a:cs typeface="Calibri" panose="020F0502020204030204" pitchFamily="34" charset="0"/>
              </a:rPr>
              <a:t>construction project.</a:t>
            </a:r>
          </a:p>
          <a:p>
            <a:pPr marL="342900" indent="-342900">
              <a:lnSpc>
                <a:spcPct val="107000"/>
              </a:lnSpc>
              <a:spcBef>
                <a:spcPts val="0"/>
              </a:spcBef>
              <a:buFont typeface="Symbol" panose="05050102010706020507" pitchFamily="18" charset="2"/>
              <a:buChar char=""/>
            </a:pPr>
            <a:endParaRPr lang="en-US" sz="1900" b="1" dirty="0">
              <a:latin typeface="Montserrat Medium" panose="00000600000000000000" pitchFamily="2" charset="0"/>
              <a:cs typeface="Calibri" panose="020F0502020204030204" pitchFamily="34" charset="0"/>
            </a:endParaRPr>
          </a:p>
        </p:txBody>
      </p:sp>
      <p:pic>
        <p:nvPicPr>
          <p:cNvPr id="4098" name="Picture 2" descr="Image result for registered apprenticeship">
            <a:extLst>
              <a:ext uri="{FF2B5EF4-FFF2-40B4-BE49-F238E27FC236}">
                <a16:creationId xmlns:a16="http://schemas.microsoft.com/office/drawing/2014/main" id="{3B11B6D9-2D59-0EE9-EEA8-C9F31FFB50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53451" y="4116501"/>
            <a:ext cx="4267200" cy="2856179"/>
          </a:xfrm>
          <a:prstGeom prst="rect">
            <a:avLst/>
          </a:prstGeom>
          <a:effectLst>
            <a:softEdge rad="7112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823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420540"/>
            <a:ext cx="10515600" cy="1325563"/>
          </a:xfrm>
        </p:spPr>
        <p:txBody>
          <a:bodyPr>
            <a:normAutofit/>
          </a:bodyPr>
          <a:lstStyle/>
          <a:p>
            <a:r>
              <a:rPr lang="en-US" dirty="0">
                <a:solidFill>
                  <a:schemeClr val="bg1"/>
                </a:solidFill>
                <a:latin typeface="Montserrat"/>
              </a:rPr>
              <a:t>2. The Inflation Reduction Act (IRA)</a:t>
            </a:r>
          </a:p>
        </p:txBody>
      </p:sp>
      <p:sp>
        <p:nvSpPr>
          <p:cNvPr id="9" name="Content Placeholder 8">
            <a:extLst>
              <a:ext uri="{FF2B5EF4-FFF2-40B4-BE49-F238E27FC236}">
                <a16:creationId xmlns:a16="http://schemas.microsoft.com/office/drawing/2014/main" id="{2712F0FF-2D55-79EA-4624-5FB058948C9A}"/>
              </a:ext>
            </a:extLst>
          </p:cNvPr>
          <p:cNvSpPr>
            <a:spLocks noGrp="1"/>
          </p:cNvSpPr>
          <p:nvPr>
            <p:ph idx="1"/>
          </p:nvPr>
        </p:nvSpPr>
        <p:spPr>
          <a:xfrm>
            <a:off x="493776" y="1508057"/>
            <a:ext cx="11164823" cy="4559178"/>
          </a:xfrm>
        </p:spPr>
        <p:txBody>
          <a:bodyPr>
            <a:noAutofit/>
          </a:bodyPr>
          <a:lstStyle/>
          <a:p>
            <a:pPr>
              <a:lnSpc>
                <a:spcPct val="114000"/>
              </a:lnSpc>
              <a:spcBef>
                <a:spcPts val="600"/>
              </a:spcBef>
              <a:spcAft>
                <a:spcPts val="600"/>
              </a:spcAft>
            </a:pPr>
            <a:r>
              <a:rPr lang="en-US" sz="1800" b="1" dirty="0">
                <a:hlinkClick r:id="rId3" tooltip="https://www.epa.gov/inflation-reduction-act/inflation-reduction-act-environmental-and-climate-justice-program"/>
              </a:rPr>
              <a:t>Environmental and Climate Justice Community Change Grants</a:t>
            </a:r>
            <a:r>
              <a:rPr lang="en-US" sz="1800" b="1" dirty="0"/>
              <a:t>: </a:t>
            </a:r>
            <a:br>
              <a:rPr lang="en-US" sz="1800" b="1" dirty="0"/>
            </a:br>
            <a:r>
              <a:rPr lang="en-US" sz="1800" dirty="0"/>
              <a:t>$2 billion in grants available to support community-driven projects that deploy clean energy.  Grantees will be awarded based on the inclusion of pre-apprenticeships or Registered Apprenticeship Programs, that are worker-centered, demand-driven, and lead to good jobs.</a:t>
            </a:r>
          </a:p>
          <a:p>
            <a:pPr>
              <a:lnSpc>
                <a:spcPct val="114000"/>
              </a:lnSpc>
              <a:spcBef>
                <a:spcPts val="600"/>
              </a:spcBef>
              <a:spcAft>
                <a:spcPts val="600"/>
              </a:spcAft>
            </a:pPr>
            <a:r>
              <a:rPr lang="en-US" sz="1800" b="1" dirty="0">
                <a:hlinkClick r:id="rId4" action="ppaction://hlinkfile" tooltip="C:\Users\AlanDodkowitz\Downloads\FOA3101_Mod_000001_TSED_Final.pdf"/>
              </a:rPr>
              <a:t>Transmission Siting and Economic Development Program</a:t>
            </a:r>
            <a:r>
              <a:rPr lang="en-US" sz="1800" b="1" dirty="0"/>
              <a:t>: </a:t>
            </a:r>
            <a:br>
              <a:rPr lang="en-US" sz="1800" b="1" dirty="0"/>
            </a:br>
            <a:r>
              <a:rPr lang="en-US" sz="1800" dirty="0"/>
              <a:t>$760 million to siting authorities to carry out eligible activities that will facilitate the siting and permitting of covered transmission projects. Funding specifies partnerships with labor unions, workforce groups, apprenticeship programs, and pre-apprenticeship programs.</a:t>
            </a:r>
          </a:p>
          <a:p>
            <a:pPr>
              <a:lnSpc>
                <a:spcPct val="114000"/>
              </a:lnSpc>
              <a:spcBef>
                <a:spcPts val="600"/>
              </a:spcBef>
              <a:spcAft>
                <a:spcPts val="600"/>
              </a:spcAft>
            </a:pPr>
            <a:r>
              <a:rPr lang="en-US" sz="1800" b="1" dirty="0">
                <a:hlinkClick r:id="rId5" action="ppaction://hlinkfile" tooltip="C:\Users\AlanDodkowitz\Downloads\DE-FOA-0003056-IRA-50131-CODES-FOA (1).pdf"/>
              </a:rPr>
              <a:t>Latest and Zero Building Energy </a:t>
            </a:r>
            <a:r>
              <a:rPr lang="en-US" sz="1800" b="1" dirty="0" err="1">
                <a:hlinkClick r:id="rId5" action="ppaction://hlinkfile" tooltip="C:\Users\AlanDodkowitz\Downloads\DE-FOA-0003056-IRA-50131-CODES-FOA (1).pdf"/>
              </a:rPr>
              <a:t>Cocde</a:t>
            </a:r>
            <a:r>
              <a:rPr lang="en-US" sz="1800" b="1" dirty="0">
                <a:hlinkClick r:id="rId5" action="ppaction://hlinkfile" tooltip="C:\Users\AlanDodkowitz\Downloads\DE-FOA-0003056-IRA-50131-CODES-FOA (1).pdf"/>
              </a:rPr>
              <a:t> Adoption</a:t>
            </a:r>
            <a:r>
              <a:rPr lang="en-US" sz="1800" b="1" dirty="0"/>
              <a:t>: </a:t>
            </a:r>
            <a:br>
              <a:rPr lang="en-US" sz="1800" b="1" dirty="0"/>
            </a:br>
            <a:r>
              <a:rPr lang="en-US" sz="1800" dirty="0"/>
              <a:t>$1 billion for States and units of local government with the authority to adopt building energy codes to adopt and implement the latest building energy code.  States are expected to include plans to engage opportunity youth with Registered Apprenticeship </a:t>
            </a:r>
            <a:br>
              <a:rPr lang="en-US" sz="1800" dirty="0"/>
            </a:br>
            <a:r>
              <a:rPr lang="en-US" sz="1800" dirty="0"/>
              <a:t>a particular area.</a:t>
            </a:r>
          </a:p>
          <a:p>
            <a:pPr>
              <a:lnSpc>
                <a:spcPct val="114000"/>
              </a:lnSpc>
              <a:spcBef>
                <a:spcPts val="600"/>
              </a:spcBef>
              <a:spcAft>
                <a:spcPts val="600"/>
              </a:spcAft>
            </a:pPr>
            <a:endParaRPr lang="en-US" sz="1800" dirty="0"/>
          </a:p>
        </p:txBody>
      </p:sp>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6146" name="Picture 2">
            <a:extLst>
              <a:ext uri="{FF2B5EF4-FFF2-40B4-BE49-F238E27FC236}">
                <a16:creationId xmlns:a16="http://schemas.microsoft.com/office/drawing/2014/main" id="{4875F036-1D1C-2C9E-73CE-E4550F92C9B6}"/>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04120" y="5390798"/>
            <a:ext cx="2202180" cy="1467202"/>
          </a:xfrm>
          <a:prstGeom prst="rect">
            <a:avLst/>
          </a:prstGeom>
          <a:effectLst>
            <a:softEdge rad="7112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480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420540"/>
            <a:ext cx="10515600" cy="1325563"/>
          </a:xfrm>
        </p:spPr>
        <p:txBody>
          <a:bodyPr>
            <a:normAutofit/>
          </a:bodyPr>
          <a:lstStyle/>
          <a:p>
            <a:r>
              <a:rPr lang="en-US" sz="4000" dirty="0">
                <a:solidFill>
                  <a:schemeClr val="bg1"/>
                </a:solidFill>
                <a:latin typeface="Montserrat"/>
              </a:rPr>
              <a:t>1. The American Rescue Plan Act (ARPA)</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625170" y="1608277"/>
            <a:ext cx="11107653" cy="4497057"/>
          </a:xfrm>
        </p:spPr>
        <p:txBody>
          <a:bodyPr vert="horz" lIns="91440" tIns="45720" rIns="91440" bIns="45720" rtlCol="0" anchor="t">
            <a:noAutofit/>
          </a:bodyPr>
          <a:lstStyle/>
          <a:p>
            <a:pPr marL="342900" marR="0" lvl="0" indent="-342900">
              <a:lnSpc>
                <a:spcPct val="114000"/>
              </a:lnSpc>
              <a:spcBef>
                <a:spcPts val="600"/>
              </a:spcBef>
              <a:spcAft>
                <a:spcPts val="600"/>
              </a:spcAft>
              <a:buFont typeface="Symbol" panose="05050102010706020507" pitchFamily="18" charset="2"/>
              <a:buChar char=""/>
            </a:pPr>
            <a:r>
              <a:rPr lang="en-US" sz="2000" b="1" dirty="0">
                <a:effectLst/>
                <a:latin typeface="Montserrat Medium" panose="00000600000000000000" pitchFamily="2" charset="0"/>
                <a:ea typeface="Calibri" panose="020F0502020204030204" pitchFamily="34" charset="0"/>
                <a:cs typeface="Calibri" panose="020F0502020204030204" pitchFamily="34" charset="0"/>
                <a:hlinkClick r:id="rId3" tooltip="https://www.whitehouse.gov/briefing-room/statements-releases/2023/05/16/fact-sheet-biden-harris-administration-announces-strategies-to-train-and-connect-american-workers-to-jobs-created-by-the-presidents-investing-in-america-agenda/"/>
              </a:rPr>
              <a:t>Workforce Hubs</a:t>
            </a:r>
            <a:r>
              <a:rPr lang="en-US" sz="2000" b="1" dirty="0">
                <a:effectLst/>
                <a:latin typeface="Montserrat Medium" panose="00000600000000000000" pitchFamily="2" charset="0"/>
                <a:ea typeface="Calibri" panose="020F0502020204030204" pitchFamily="34" charset="0"/>
                <a:cs typeface="Calibri" panose="020F0502020204030204" pitchFamily="34" charset="0"/>
              </a:rPr>
              <a:t>: </a:t>
            </a:r>
            <a:br>
              <a:rPr lang="en-US" sz="2000" b="1" dirty="0">
                <a:effectLst/>
                <a:latin typeface="Montserrat Medium" panose="00000600000000000000" pitchFamily="2" charset="0"/>
                <a:ea typeface="Calibri" panose="020F0502020204030204" pitchFamily="34" charset="0"/>
                <a:cs typeface="Calibri" panose="020F0502020204030204" pitchFamily="34" charset="0"/>
              </a:rPr>
            </a:br>
            <a:r>
              <a:rPr lang="en-US" sz="1800" dirty="0">
                <a:effectLst/>
                <a:latin typeface="Montserrat Medium" panose="00000600000000000000" pitchFamily="2" charset="0"/>
                <a:ea typeface="Calibri" panose="020F0502020204030204" pitchFamily="34" charset="0"/>
                <a:cs typeface="Calibri" panose="020F0502020204030204" pitchFamily="34" charset="0"/>
              </a:rPr>
              <a:t>Five Workforce Hubs (Baltimore, Pittsburgh, Columbus, Phoenix, Augusta) developed to create labor opportunities in these cities.</a:t>
            </a:r>
          </a:p>
          <a:p>
            <a:pPr marL="342900" indent="-342900">
              <a:lnSpc>
                <a:spcPct val="114000"/>
              </a:lnSpc>
              <a:spcBef>
                <a:spcPts val="600"/>
              </a:spcBef>
              <a:spcAft>
                <a:spcPts val="600"/>
              </a:spcAft>
              <a:buFont typeface="Symbol" panose="05050102010706020507" pitchFamily="18" charset="2"/>
              <a:buChar char=""/>
            </a:pPr>
            <a:r>
              <a:rPr lang="en-US" sz="2000" b="1" dirty="0">
                <a:latin typeface="Montserrat Medium" panose="00000600000000000000" pitchFamily="2" charset="0"/>
                <a:ea typeface="Calibri" panose="020F0502020204030204" pitchFamily="34" charset="0"/>
                <a:cs typeface="Calibri" panose="020F0502020204030204" pitchFamily="34" charset="0"/>
                <a:hlinkClick r:id="rId4" tooltip="https://www.eda.gov/funding/programs/american-rescue-plan/good-jobs-challenge"/>
              </a:rPr>
              <a:t>Good Jobs Challenge</a:t>
            </a:r>
            <a:r>
              <a:rPr lang="en-US" sz="2000" b="1" dirty="0">
                <a:latin typeface="Montserrat Medium" panose="00000600000000000000" pitchFamily="2" charset="0"/>
                <a:ea typeface="Calibri" panose="020F0502020204030204" pitchFamily="34" charset="0"/>
                <a:cs typeface="Calibri" panose="020F0502020204030204" pitchFamily="34" charset="0"/>
              </a:rPr>
              <a:t>: </a:t>
            </a:r>
            <a:br>
              <a:rPr lang="en-US" sz="2000" b="1" dirty="0">
                <a:latin typeface="Montserrat Medium" panose="00000600000000000000" pitchFamily="2" charset="0"/>
                <a:ea typeface="Calibri" panose="020F0502020204030204" pitchFamily="34" charset="0"/>
                <a:cs typeface="Calibri" panose="020F0502020204030204" pitchFamily="34" charset="0"/>
              </a:rPr>
            </a:br>
            <a:r>
              <a:rPr lang="en-US" sz="1800" dirty="0">
                <a:effectLst/>
                <a:latin typeface="Montserrat Medium" panose="00000600000000000000" pitchFamily="2" charset="0"/>
                <a:ea typeface="Calibri" panose="020F0502020204030204" pitchFamily="34" charset="0"/>
              </a:rPr>
              <a:t>$500 million grant to make investments in high-quality, locally led workforce systems to develop 32 industry-led, worker-centered training partnerships and systems across the country, which impacts 31 states and Puerto Rico and dramatically transform communities. </a:t>
            </a:r>
            <a:endParaRPr lang="en-US" sz="1800" dirty="0">
              <a:latin typeface="Montserrat Medium" panose="00000600000000000000" pitchFamily="2" charset="0"/>
              <a:ea typeface="Calibri" panose="020F0502020204030204" pitchFamily="34" charset="0"/>
            </a:endParaRPr>
          </a:p>
          <a:p>
            <a:pPr marL="342900" indent="-342900">
              <a:lnSpc>
                <a:spcPct val="114000"/>
              </a:lnSpc>
              <a:spcBef>
                <a:spcPts val="600"/>
              </a:spcBef>
              <a:spcAft>
                <a:spcPts val="600"/>
              </a:spcAft>
              <a:buFont typeface="Symbol" panose="05050102010706020507" pitchFamily="18" charset="2"/>
              <a:buChar char=""/>
            </a:pPr>
            <a:r>
              <a:rPr lang="en-US" sz="2000" b="1" dirty="0">
                <a:effectLst/>
                <a:latin typeface="Montserrat Medium" panose="00000600000000000000" pitchFamily="2" charset="0"/>
                <a:ea typeface="Calibri" panose="020F0502020204030204" pitchFamily="34" charset="0"/>
                <a:cs typeface="Calibri" panose="020F0502020204030204" pitchFamily="34" charset="0"/>
                <a:hlinkClick r:id="rId5" tooltip="https://www.whitehouse.gov/briefing-room/statements-releases/2022/07/12/fact-sheet-white-house-announces-over-40-billion-in-american-rescue-plan-investments-in-our-workforce-with-more-coming/"/>
              </a:rPr>
              <a:t>Workforce Development Funds</a:t>
            </a:r>
            <a:r>
              <a:rPr lang="en-US" sz="2000" dirty="0">
                <a:effectLst/>
                <a:latin typeface="Montserrat Medium" panose="00000600000000000000" pitchFamily="2" charset="0"/>
                <a:ea typeface="Calibri" panose="020F0502020204030204" pitchFamily="34" charset="0"/>
                <a:cs typeface="Calibri" panose="020F0502020204030204" pitchFamily="34" charset="0"/>
              </a:rPr>
              <a:t>: </a:t>
            </a:r>
            <a:br>
              <a:rPr lang="en-US" sz="2000" dirty="0">
                <a:effectLst/>
                <a:latin typeface="Montserrat Medium" panose="00000600000000000000" pitchFamily="2" charset="0"/>
                <a:ea typeface="Calibri" panose="020F0502020204030204" pitchFamily="34" charset="0"/>
                <a:cs typeface="Calibri" panose="020F0502020204030204" pitchFamily="34" charset="0"/>
              </a:rPr>
            </a:br>
            <a:r>
              <a:rPr lang="en-US" sz="1800" dirty="0">
                <a:effectLst/>
                <a:latin typeface="Montserrat Medium" panose="00000600000000000000" pitchFamily="2" charset="0"/>
                <a:ea typeface="Calibri" panose="020F0502020204030204" pitchFamily="34" charset="0"/>
                <a:cs typeface="Calibri" panose="020F0502020204030204" pitchFamily="34" charset="0"/>
              </a:rPr>
              <a:t>Funding to state and local workforce development agencies to help them create and expand Registered Apprenticeship Programs (RAPs), provide training resources, and support outreach efforts to connect individuals with apprenticeship opportunities.</a:t>
            </a:r>
            <a:endParaRPr lang="en-US" sz="2000" dirty="0">
              <a:effectLst/>
              <a:latin typeface="Montserrat Medium" panose="00000600000000000000" pitchFamily="2"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6" name="Picture 5">
            <a:extLst>
              <a:ext uri="{FF2B5EF4-FFF2-40B4-BE49-F238E27FC236}">
                <a16:creationId xmlns:a16="http://schemas.microsoft.com/office/drawing/2014/main" id="{86E6DBAB-3922-DB1F-B220-1BAE3E0B4EFA}"/>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363456" y="4951458"/>
            <a:ext cx="3182916" cy="1792622"/>
          </a:xfrm>
          <a:prstGeom prst="rect">
            <a:avLst/>
          </a:prstGeom>
          <a:effectLst>
            <a:softEdge rad="711200"/>
          </a:effectLst>
        </p:spPr>
      </p:pic>
    </p:spTree>
    <p:extLst>
      <p:ext uri="{BB962C8B-B14F-4D97-AF65-F5344CB8AC3E}">
        <p14:creationId xmlns:p14="http://schemas.microsoft.com/office/powerpoint/2010/main" val="12627568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420540"/>
            <a:ext cx="10515600" cy="1325563"/>
          </a:xfrm>
        </p:spPr>
        <p:txBody>
          <a:bodyPr>
            <a:normAutofit/>
          </a:bodyPr>
          <a:lstStyle/>
          <a:p>
            <a:r>
              <a:rPr lang="en-US" sz="4000" dirty="0">
                <a:solidFill>
                  <a:schemeClr val="bg1"/>
                </a:solidFill>
                <a:latin typeface="Montserrat"/>
              </a:rPr>
              <a:t>2. The American Rescue Plan Act (ARPA)</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565924" y="1947588"/>
            <a:ext cx="11060152" cy="3838829"/>
          </a:xfrm>
        </p:spPr>
        <p:txBody>
          <a:bodyPr vert="horz" lIns="91440" tIns="45720" rIns="91440" bIns="45720" rtlCol="0" anchor="t">
            <a:noAutofit/>
          </a:bodyPr>
          <a:lstStyle/>
          <a:p>
            <a:pPr marL="342900" marR="0" lvl="0" indent="-342900">
              <a:lnSpc>
                <a:spcPct val="114000"/>
              </a:lnSpc>
              <a:spcBef>
                <a:spcPts val="600"/>
              </a:spcBef>
              <a:spcAft>
                <a:spcPts val="600"/>
              </a:spcAft>
              <a:buFont typeface="Symbol" panose="05050102010706020507" pitchFamily="18" charset="2"/>
              <a:buChar char=""/>
            </a:pPr>
            <a:r>
              <a:rPr lang="en-US" sz="1800" b="1" dirty="0">
                <a:effectLst/>
                <a:latin typeface="Montserrat Medium" panose="00000600000000000000" pitchFamily="2" charset="0"/>
                <a:ea typeface="Calibri" panose="020F0502020204030204" pitchFamily="34" charset="0"/>
                <a:cs typeface="Calibri" panose="020F0502020204030204" pitchFamily="34" charset="0"/>
                <a:hlinkClick r:id="rId3" tooltip="https://www.whitehouse.gov/briefing-room/statements-releases/2022/07/12/fact-sheet-white-house-announces-over-40-billion-in-american-rescue-plan-investments-in-our-workforce-with-more-coming/"/>
              </a:rPr>
              <a:t>Training and Education</a:t>
            </a:r>
            <a:r>
              <a:rPr lang="en-US" sz="1800" dirty="0">
                <a:effectLst/>
                <a:latin typeface="Montserrat Medium" panose="00000600000000000000" pitchFamily="2" charset="0"/>
                <a:ea typeface="Calibri" panose="020F0502020204030204" pitchFamily="34" charset="0"/>
                <a:cs typeface="Calibri" panose="020F0502020204030204" pitchFamily="34" charset="0"/>
              </a:rPr>
              <a:t>: </a:t>
            </a:r>
            <a:br>
              <a:rPr lang="en-US" sz="1800" dirty="0">
                <a:effectLst/>
                <a:latin typeface="Montserrat Medium" panose="00000600000000000000" pitchFamily="2" charset="0"/>
                <a:ea typeface="Calibri" panose="020F0502020204030204" pitchFamily="34" charset="0"/>
                <a:cs typeface="Calibri" panose="020F0502020204030204" pitchFamily="34" charset="0"/>
              </a:rPr>
            </a:br>
            <a:r>
              <a:rPr lang="en-US" sz="1800" dirty="0">
                <a:effectLst/>
                <a:latin typeface="Montserrat Medium" panose="00000600000000000000" pitchFamily="2" charset="0"/>
                <a:ea typeface="Calibri" panose="020F0502020204030204" pitchFamily="34" charset="0"/>
                <a:cs typeface="Calibri" panose="020F0502020204030204" pitchFamily="34" charset="0"/>
              </a:rPr>
              <a:t>Resources to enhance the quality of training, updates to program curriculum, and apprentice access to the knowledge and skills needed for their chosen trades.</a:t>
            </a:r>
            <a:endParaRPr lang="en-US" sz="1800" dirty="0">
              <a:effectLst/>
              <a:latin typeface="Montserrat Medium" panose="00000600000000000000" pitchFamily="2" charset="0"/>
              <a:ea typeface="Calibri" panose="020F0502020204030204" pitchFamily="34" charset="0"/>
              <a:cs typeface="Times New Roman" panose="02020603050405020304" pitchFamily="18" charset="0"/>
            </a:endParaRPr>
          </a:p>
          <a:p>
            <a:pPr marL="342900" marR="0" lvl="0" indent="-342900">
              <a:lnSpc>
                <a:spcPct val="114000"/>
              </a:lnSpc>
              <a:spcBef>
                <a:spcPts val="600"/>
              </a:spcBef>
              <a:spcAft>
                <a:spcPts val="600"/>
              </a:spcAft>
              <a:buFont typeface="Symbol" panose="05050102010706020507" pitchFamily="18" charset="2"/>
              <a:buChar char=""/>
            </a:pPr>
            <a:r>
              <a:rPr lang="en-US" sz="1800" b="1" dirty="0">
                <a:effectLst/>
                <a:latin typeface="Montserrat Medium" panose="00000600000000000000" pitchFamily="2" charset="0"/>
                <a:ea typeface="Calibri" panose="020F0502020204030204" pitchFamily="34" charset="0"/>
                <a:cs typeface="Calibri" panose="020F0502020204030204" pitchFamily="34" charset="0"/>
                <a:hlinkClick r:id="rId3" tooltip="https://www.whitehouse.gov/briefing-room/statements-releases/2022/07/12/fact-sheet-white-house-announces-over-40-billion-in-american-rescue-plan-investments-in-our-workforce-with-more-coming/"/>
              </a:rPr>
              <a:t>Innovative Practices</a:t>
            </a:r>
            <a:r>
              <a:rPr lang="en-US" sz="1800" dirty="0">
                <a:effectLst/>
                <a:latin typeface="Montserrat Medium" panose="00000600000000000000" pitchFamily="2" charset="0"/>
                <a:ea typeface="Calibri" panose="020F0502020204030204" pitchFamily="34" charset="0"/>
                <a:cs typeface="Calibri" panose="020F0502020204030204" pitchFamily="34" charset="0"/>
              </a:rPr>
              <a:t>: </a:t>
            </a:r>
            <a:br>
              <a:rPr lang="en-US" sz="1800" dirty="0">
                <a:effectLst/>
                <a:latin typeface="Montserrat Medium" panose="00000600000000000000" pitchFamily="2" charset="0"/>
                <a:ea typeface="Calibri" panose="020F0502020204030204" pitchFamily="34" charset="0"/>
                <a:cs typeface="Calibri" panose="020F0502020204030204" pitchFamily="34" charset="0"/>
              </a:rPr>
            </a:br>
            <a:r>
              <a:rPr lang="en-US" sz="1800" dirty="0">
                <a:effectLst/>
                <a:latin typeface="Montserrat Medium" panose="00000600000000000000" pitchFamily="2" charset="0"/>
                <a:ea typeface="Calibri" panose="020F0502020204030204" pitchFamily="34" charset="0"/>
                <a:cs typeface="Calibri" panose="020F0502020204030204" pitchFamily="34" charset="0"/>
              </a:rPr>
              <a:t>Encourages the development and implementation of innovative practices in RAPs. This may involve exploring new training methodologies, technology integration, and industry partnerships to enhance the effectiveness and relevance of apprenticeship training.</a:t>
            </a:r>
            <a:endParaRPr lang="en-US" sz="1800" dirty="0">
              <a:effectLst/>
              <a:latin typeface="Montserrat Medium" panose="00000600000000000000" pitchFamily="2" charset="0"/>
              <a:ea typeface="Calibri" panose="020F0502020204030204" pitchFamily="34" charset="0"/>
              <a:cs typeface="Times New Roman" panose="02020603050405020304" pitchFamily="18" charset="0"/>
            </a:endParaRPr>
          </a:p>
          <a:p>
            <a:pPr marL="342900" marR="0" lvl="0" indent="-342900">
              <a:lnSpc>
                <a:spcPct val="114000"/>
              </a:lnSpc>
              <a:spcBef>
                <a:spcPts val="600"/>
              </a:spcBef>
              <a:spcAft>
                <a:spcPts val="600"/>
              </a:spcAft>
              <a:buFont typeface="Symbol" panose="05050102010706020507" pitchFamily="18" charset="2"/>
              <a:buChar char=""/>
            </a:pPr>
            <a:r>
              <a:rPr lang="en-US" sz="1800" b="1" dirty="0">
                <a:effectLst/>
                <a:latin typeface="Montserrat Medium" panose="00000600000000000000" pitchFamily="2" charset="0"/>
                <a:ea typeface="Calibri" panose="020F0502020204030204" pitchFamily="34" charset="0"/>
                <a:cs typeface="Calibri" panose="020F0502020204030204" pitchFamily="34" charset="0"/>
                <a:hlinkClick r:id="rId4" tooltip="https://www.hhs.gov/about/news/2022/04/15/hhs-announces-226-million-launch-community-health-worker-training-program.html"/>
              </a:rPr>
              <a:t>Community Health Worker Training Program</a:t>
            </a:r>
            <a:r>
              <a:rPr lang="en-US" sz="1800" dirty="0">
                <a:effectLst/>
                <a:latin typeface="Montserrat Medium" panose="00000600000000000000" pitchFamily="2" charset="0"/>
                <a:ea typeface="Calibri" panose="020F0502020204030204" pitchFamily="34" charset="0"/>
                <a:cs typeface="Calibri" panose="020F0502020204030204" pitchFamily="34" charset="0"/>
              </a:rPr>
              <a:t>: </a:t>
            </a:r>
            <a:br>
              <a:rPr lang="en-US" sz="1800" dirty="0">
                <a:effectLst/>
                <a:latin typeface="Montserrat Medium" panose="00000600000000000000" pitchFamily="2" charset="0"/>
                <a:ea typeface="Calibri" panose="020F0502020204030204" pitchFamily="34" charset="0"/>
                <a:cs typeface="Calibri" panose="020F0502020204030204" pitchFamily="34" charset="0"/>
              </a:rPr>
            </a:br>
            <a:r>
              <a:rPr lang="en-US" sz="1800" dirty="0">
                <a:latin typeface="Montserrat Medium" panose="00000600000000000000" pitchFamily="2" charset="0"/>
                <a:ea typeface="Calibri" panose="020F0502020204030204" pitchFamily="34" charset="0"/>
                <a:cs typeface="Calibri" panose="020F0502020204030204" pitchFamily="34" charset="0"/>
              </a:rPr>
              <a:t>$225.5 million awarded to 83 grantees to support training and apprenticeship to support an estimated 13,000 community health workers. </a:t>
            </a:r>
            <a:endParaRPr lang="en-US" sz="1800" dirty="0">
              <a:effectLst/>
              <a:latin typeface="Montserrat Medium" panose="00000600000000000000" pitchFamily="2"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3074" name="Picture 2" descr="Image result for community health worker">
            <a:extLst>
              <a:ext uri="{FF2B5EF4-FFF2-40B4-BE49-F238E27FC236}">
                <a16:creationId xmlns:a16="http://schemas.microsoft.com/office/drawing/2014/main" id="{71B606F2-AF3B-0F18-7075-0CA3E1AB70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91472" y="5225948"/>
            <a:ext cx="2913932" cy="1632052"/>
          </a:xfrm>
          <a:prstGeom prst="rect">
            <a:avLst/>
          </a:prstGeom>
          <a:effectLst>
            <a:softEdge rad="7112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2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355922"/>
            <a:ext cx="4751231" cy="1325562"/>
          </a:xfrm>
        </p:spPr>
        <p:txBody>
          <a:bodyPr/>
          <a:lstStyle/>
          <a:p>
            <a:r>
              <a:rPr lang="en-US" dirty="0">
                <a:solidFill>
                  <a:schemeClr val="bg1"/>
                </a:solidFill>
              </a:rPr>
              <a:t>Presenters</a:t>
            </a:r>
          </a:p>
        </p:txBody>
      </p:sp>
      <p:pic>
        <p:nvPicPr>
          <p:cNvPr id="3" name="Picture 2">
            <a:extLst>
              <a:ext uri="{FF2B5EF4-FFF2-40B4-BE49-F238E27FC236}">
                <a16:creationId xmlns:a16="http://schemas.microsoft.com/office/drawing/2014/main" id="{F9B7233E-7F2D-26F5-A43D-3755338FF52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19325" y="5833872"/>
            <a:ext cx="791336" cy="791336"/>
          </a:xfrm>
          <a:prstGeom prst="rect">
            <a:avLst/>
          </a:prstGeom>
        </p:spPr>
      </p:pic>
      <p:sp>
        <p:nvSpPr>
          <p:cNvPr id="4" name="Rectangle 3">
            <a:extLst>
              <a:ext uri="{FF2B5EF4-FFF2-40B4-BE49-F238E27FC236}">
                <a16:creationId xmlns:a16="http://schemas.microsoft.com/office/drawing/2014/main" id="{C3FC99BC-7354-B906-B960-D195C96AC9FA}"/>
              </a:ext>
              <a:ext uri="{C183D7F6-B498-43B3-948B-1728B52AA6E4}">
                <adec:decorative xmlns:adec="http://schemas.microsoft.com/office/drawing/2017/decorative" val="1"/>
              </a:ext>
            </a:extLst>
          </p:cNvPr>
          <p:cNvSpPr/>
          <p:nvPr/>
        </p:nvSpPr>
        <p:spPr>
          <a:xfrm>
            <a:off x="3010661" y="6139053"/>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99A3010-1B50-056D-7563-459D8B5A1D7C}"/>
              </a:ext>
              <a:ext uri="{C183D7F6-B498-43B3-948B-1728B52AA6E4}">
                <adec:decorative xmlns:adec="http://schemas.microsoft.com/office/drawing/2017/decorative" val="1"/>
              </a:ext>
            </a:extLst>
          </p:cNvPr>
          <p:cNvSpPr txBox="1">
            <a:spLocks/>
          </p:cNvSpPr>
          <p:nvPr/>
        </p:nvSpPr>
        <p:spPr>
          <a:xfrm>
            <a:off x="8776855" y="6374003"/>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7" name="Picture 6" descr="profile of Alan Dodkowitz">
            <a:extLst>
              <a:ext uri="{FF2B5EF4-FFF2-40B4-BE49-F238E27FC236}">
                <a16:creationId xmlns:a16="http://schemas.microsoft.com/office/drawing/2014/main" id="{992739FA-EDB7-7664-35C9-84FA53BF517F}"/>
              </a:ext>
            </a:extLst>
          </p:cNvPr>
          <p:cNvPicPr>
            <a:picLocks noChangeAspect="1"/>
          </p:cNvPicPr>
          <p:nvPr/>
        </p:nvPicPr>
        <p:blipFill>
          <a:blip r:embed="rId4"/>
          <a:srcRect l="2119" r="2119"/>
          <a:stretch/>
        </p:blipFill>
        <p:spPr>
          <a:xfrm>
            <a:off x="865969" y="1760699"/>
            <a:ext cx="2027344" cy="21089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3" name="pole tekstowe 5" descr="Alan Dodkowitz&#10;">
            <a:extLst>
              <a:ext uri="{FF2B5EF4-FFF2-40B4-BE49-F238E27FC236}">
                <a16:creationId xmlns:a16="http://schemas.microsoft.com/office/drawing/2014/main" id="{77EF8A1B-EF80-4723-BFD1-68A6BBD952DF}"/>
              </a:ext>
            </a:extLst>
          </p:cNvPr>
          <p:cNvSpPr txBox="1"/>
          <p:nvPr/>
        </p:nvSpPr>
        <p:spPr>
          <a:xfrm>
            <a:off x="209897" y="4113628"/>
            <a:ext cx="3339488" cy="430887"/>
          </a:xfrm>
          <a:prstGeom prst="rect">
            <a:avLst/>
          </a:prstGeom>
          <a:noFill/>
        </p:spPr>
        <p:txBody>
          <a:bodyPr wrap="square" rtlCol="0">
            <a:spAutoFit/>
          </a:bodyPr>
          <a:lstStyle/>
          <a:p>
            <a:pPr algn="ctr"/>
            <a:r>
              <a:rPr lang="en-US" sz="2200" b="1" dirty="0">
                <a:solidFill>
                  <a:srgbClr val="0D274D"/>
                </a:solidFill>
                <a:latin typeface="Montserrat" panose="00000500000000000000" pitchFamily="2" charset="0"/>
              </a:rPr>
              <a:t>Alan </a:t>
            </a:r>
            <a:r>
              <a:rPr lang="en-US" sz="2200" b="1" dirty="0" err="1">
                <a:solidFill>
                  <a:srgbClr val="0D274D"/>
                </a:solidFill>
                <a:latin typeface="Montserrat" panose="00000500000000000000" pitchFamily="2" charset="0"/>
              </a:rPr>
              <a:t>Dodkowitz</a:t>
            </a:r>
            <a:endParaRPr lang="pl-PL" sz="2200" b="1" dirty="0">
              <a:solidFill>
                <a:srgbClr val="0D274D"/>
              </a:solidFill>
              <a:latin typeface="Montserrat" panose="00000500000000000000" pitchFamily="2" charset="0"/>
            </a:endParaRPr>
          </a:p>
        </p:txBody>
      </p:sp>
      <p:sp>
        <p:nvSpPr>
          <p:cNvPr id="24" name="pole tekstowe 6" descr="Subject Matter Expert &#10;Safal Partners&#10;">
            <a:extLst>
              <a:ext uri="{FF2B5EF4-FFF2-40B4-BE49-F238E27FC236}">
                <a16:creationId xmlns:a16="http://schemas.microsoft.com/office/drawing/2014/main" id="{F23486E9-0743-91D5-F9B7-B0D408B3A2BF}"/>
              </a:ext>
            </a:extLst>
          </p:cNvPr>
          <p:cNvSpPr txBox="1"/>
          <p:nvPr/>
        </p:nvSpPr>
        <p:spPr>
          <a:xfrm>
            <a:off x="380202" y="4561700"/>
            <a:ext cx="2998878" cy="702052"/>
          </a:xfrm>
          <a:prstGeom prst="rect">
            <a:avLst/>
          </a:prstGeom>
          <a:noFill/>
        </p:spPr>
        <p:txBody>
          <a:bodyPr wrap="square" lIns="91440" tIns="45720" rIns="91440" bIns="45720" rtlCol="0" anchor="t">
            <a:spAutoFit/>
          </a:bodyPr>
          <a:lstStyle/>
          <a:p>
            <a:pPr algn="ctr">
              <a:lnSpc>
                <a:spcPct val="114000"/>
              </a:lnSpc>
              <a:spcBef>
                <a:spcPts val="600"/>
              </a:spcBef>
              <a:spcAft>
                <a:spcPts val="600"/>
              </a:spcAft>
            </a:pPr>
            <a:r>
              <a:rPr lang="en-US" dirty="0">
                <a:solidFill>
                  <a:srgbClr val="0D274D"/>
                </a:solidFill>
                <a:latin typeface="Montserrat"/>
                <a:ea typeface="Roboto"/>
              </a:rPr>
              <a:t>Subject Matter Expert </a:t>
            </a:r>
            <a:br>
              <a:rPr lang="en-US" dirty="0">
                <a:solidFill>
                  <a:srgbClr val="0D274D"/>
                </a:solidFill>
                <a:latin typeface="Montserrat"/>
                <a:ea typeface="Roboto"/>
              </a:rPr>
            </a:br>
            <a:r>
              <a:rPr lang="en-US" dirty="0">
                <a:solidFill>
                  <a:srgbClr val="0D274D"/>
                </a:solidFill>
                <a:latin typeface="Montserrat"/>
                <a:ea typeface="Roboto"/>
              </a:rPr>
              <a:t>Safal Partners</a:t>
            </a:r>
            <a:endParaRPr lang="pl-PL" dirty="0">
              <a:solidFill>
                <a:srgbClr val="0D274D"/>
              </a:solidFill>
              <a:latin typeface="Montserrat"/>
              <a:ea typeface="Roboto"/>
            </a:endParaRPr>
          </a:p>
        </p:txBody>
      </p:sp>
      <p:pic>
        <p:nvPicPr>
          <p:cNvPr id="28" name="Picture 27" descr="profile of Brent Weil ">
            <a:extLst>
              <a:ext uri="{FF2B5EF4-FFF2-40B4-BE49-F238E27FC236}">
                <a16:creationId xmlns:a16="http://schemas.microsoft.com/office/drawing/2014/main" id="{AD59ED7D-5EEE-0288-4097-1133B4493E43}"/>
              </a:ext>
            </a:extLst>
          </p:cNvPr>
          <p:cNvPicPr>
            <a:picLocks noChangeAspect="1"/>
          </p:cNvPicPr>
          <p:nvPr/>
        </p:nvPicPr>
        <p:blipFill>
          <a:blip r:embed="rId5"/>
          <a:srcRect l="154" r="154"/>
          <a:stretch/>
        </p:blipFill>
        <p:spPr>
          <a:xfrm>
            <a:off x="3657845" y="1700063"/>
            <a:ext cx="2026534" cy="21639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6" name="pole tekstowe 5" descr="Brent Weil &#10;">
            <a:extLst>
              <a:ext uri="{FF2B5EF4-FFF2-40B4-BE49-F238E27FC236}">
                <a16:creationId xmlns:a16="http://schemas.microsoft.com/office/drawing/2014/main" id="{FA7EFEFE-C425-1E92-D69E-482CB8EB8A35}"/>
              </a:ext>
            </a:extLst>
          </p:cNvPr>
          <p:cNvSpPr txBox="1"/>
          <p:nvPr/>
        </p:nvSpPr>
        <p:spPr>
          <a:xfrm>
            <a:off x="3497996" y="4126829"/>
            <a:ext cx="2346232" cy="430887"/>
          </a:xfrm>
          <a:prstGeom prst="rect">
            <a:avLst/>
          </a:prstGeom>
          <a:noFill/>
        </p:spPr>
        <p:txBody>
          <a:bodyPr wrap="square" lIns="91440" tIns="45720" rIns="91440" bIns="45720" rtlCol="0" anchor="t">
            <a:spAutoFit/>
          </a:bodyPr>
          <a:lstStyle/>
          <a:p>
            <a:pPr algn="ctr"/>
            <a:r>
              <a:rPr lang="en-US" sz="2200" b="1" dirty="0">
                <a:solidFill>
                  <a:srgbClr val="0D274D"/>
                </a:solidFill>
                <a:latin typeface="Montserrat"/>
              </a:rPr>
              <a:t>Brent Weil </a:t>
            </a:r>
            <a:endParaRPr lang="pl-PL" sz="2200" b="1" dirty="0">
              <a:solidFill>
                <a:srgbClr val="0D274D"/>
              </a:solidFill>
              <a:latin typeface="Montserrat" panose="00000500000000000000" pitchFamily="2" charset="0"/>
            </a:endParaRPr>
          </a:p>
        </p:txBody>
      </p:sp>
      <p:sp>
        <p:nvSpPr>
          <p:cNvPr id="25" name="pole tekstowe 6" descr="Subject Matter Expert &#10;Wireless Infrastructure &#10;Association&#10;">
            <a:extLst>
              <a:ext uri="{FF2B5EF4-FFF2-40B4-BE49-F238E27FC236}">
                <a16:creationId xmlns:a16="http://schemas.microsoft.com/office/drawing/2014/main" id="{E6FCB904-0C8E-1E33-4DB1-D0C33A2E1E52}"/>
              </a:ext>
            </a:extLst>
          </p:cNvPr>
          <p:cNvSpPr txBox="1"/>
          <p:nvPr/>
        </p:nvSpPr>
        <p:spPr>
          <a:xfrm>
            <a:off x="3351090" y="4588356"/>
            <a:ext cx="2640044" cy="1649426"/>
          </a:xfrm>
          <a:prstGeom prst="rect">
            <a:avLst/>
          </a:prstGeom>
          <a:noFill/>
        </p:spPr>
        <p:txBody>
          <a:bodyPr wrap="square" lIns="91440" tIns="45720" rIns="91440" bIns="45720" rtlCol="0" anchor="t">
            <a:spAutoFit/>
          </a:bodyPr>
          <a:lstStyle/>
          <a:p>
            <a:pPr algn="ctr">
              <a:lnSpc>
                <a:spcPct val="114000"/>
              </a:lnSpc>
              <a:spcBef>
                <a:spcPts val="600"/>
              </a:spcBef>
              <a:spcAft>
                <a:spcPts val="600"/>
              </a:spcAft>
            </a:pPr>
            <a:r>
              <a:rPr lang="en-US" dirty="0">
                <a:solidFill>
                  <a:srgbClr val="0D274D"/>
                </a:solidFill>
                <a:latin typeface="Montserrat"/>
                <a:ea typeface="Roboto"/>
              </a:rPr>
              <a:t>Subject Matter Expert </a:t>
            </a:r>
            <a:br>
              <a:rPr lang="en-US" dirty="0">
                <a:solidFill>
                  <a:srgbClr val="0D274D"/>
                </a:solidFill>
                <a:latin typeface="Montserrat"/>
                <a:ea typeface="Roboto"/>
              </a:rPr>
            </a:br>
            <a:r>
              <a:rPr lang="en-US" dirty="0">
                <a:solidFill>
                  <a:srgbClr val="0D274D"/>
                </a:solidFill>
                <a:latin typeface="Montserrat"/>
                <a:ea typeface="Roboto"/>
              </a:rPr>
              <a:t>Wireless Infrastructure </a:t>
            </a:r>
            <a:br>
              <a:rPr lang="en-US" dirty="0">
                <a:solidFill>
                  <a:srgbClr val="0D274D"/>
                </a:solidFill>
                <a:latin typeface="Montserrat"/>
                <a:ea typeface="Roboto"/>
              </a:rPr>
            </a:br>
            <a:r>
              <a:rPr lang="en-US" dirty="0">
                <a:solidFill>
                  <a:srgbClr val="0D274D"/>
                </a:solidFill>
                <a:latin typeface="Montserrat"/>
                <a:ea typeface="Roboto"/>
              </a:rPr>
              <a:t>Association</a:t>
            </a:r>
          </a:p>
        </p:txBody>
      </p:sp>
      <p:pic>
        <p:nvPicPr>
          <p:cNvPr id="9" name="Picture 8" descr="profile of Jeffrey Smith&#10;">
            <a:extLst>
              <a:ext uri="{FF2B5EF4-FFF2-40B4-BE49-F238E27FC236}">
                <a16:creationId xmlns:a16="http://schemas.microsoft.com/office/drawing/2014/main" id="{11AD39A3-571F-0F14-3376-8E8F40CFEFC5}"/>
              </a:ext>
            </a:extLst>
          </p:cNvPr>
          <p:cNvPicPr>
            <a:picLocks noChangeAspect="1"/>
          </p:cNvPicPr>
          <p:nvPr/>
        </p:nvPicPr>
        <p:blipFill>
          <a:blip r:embed="rId6"/>
          <a:srcRect l="773" r="773"/>
          <a:stretch/>
        </p:blipFill>
        <p:spPr>
          <a:xfrm>
            <a:off x="6448911" y="1668285"/>
            <a:ext cx="2056294" cy="21957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pole tekstowe 5" descr="Jeffrey Smith&#10;">
            <a:extLst>
              <a:ext uri="{FF2B5EF4-FFF2-40B4-BE49-F238E27FC236}">
                <a16:creationId xmlns:a16="http://schemas.microsoft.com/office/drawing/2014/main" id="{6480D478-3829-A132-C690-085376DD43D1}"/>
              </a:ext>
            </a:extLst>
          </p:cNvPr>
          <p:cNvSpPr txBox="1"/>
          <p:nvPr/>
        </p:nvSpPr>
        <p:spPr>
          <a:xfrm>
            <a:off x="6315968" y="4111073"/>
            <a:ext cx="2322180" cy="430887"/>
          </a:xfrm>
          <a:prstGeom prst="rect">
            <a:avLst/>
          </a:prstGeom>
          <a:noFill/>
        </p:spPr>
        <p:txBody>
          <a:bodyPr wrap="square" lIns="91440" tIns="45720" rIns="91440" bIns="45720" rtlCol="0" anchor="t">
            <a:spAutoFit/>
          </a:bodyPr>
          <a:lstStyle/>
          <a:p>
            <a:pPr algn="ctr"/>
            <a:r>
              <a:rPr lang="en-US" sz="2200" b="1" dirty="0">
                <a:solidFill>
                  <a:srgbClr val="0D274D"/>
                </a:solidFill>
                <a:latin typeface="Montserrat" panose="00000500000000000000" pitchFamily="2" charset="0"/>
              </a:rPr>
              <a:t>Jeffrey Smith</a:t>
            </a:r>
          </a:p>
        </p:txBody>
      </p:sp>
      <p:sp>
        <p:nvSpPr>
          <p:cNvPr id="6" name="pole tekstowe 6" descr="Workforce Liaison &amp; &#10;Program Analyst &#10;DOL Office of &#10;Apprenticeship&#10;">
            <a:extLst>
              <a:ext uri="{FF2B5EF4-FFF2-40B4-BE49-F238E27FC236}">
                <a16:creationId xmlns:a16="http://schemas.microsoft.com/office/drawing/2014/main" id="{3C83B637-A979-CC22-FDA6-A3746AD62682}"/>
              </a:ext>
            </a:extLst>
          </p:cNvPr>
          <p:cNvSpPr txBox="1"/>
          <p:nvPr/>
        </p:nvSpPr>
        <p:spPr>
          <a:xfrm>
            <a:off x="6037101" y="4588356"/>
            <a:ext cx="2879913" cy="1336648"/>
          </a:xfrm>
          <a:prstGeom prst="rect">
            <a:avLst/>
          </a:prstGeom>
          <a:noFill/>
        </p:spPr>
        <p:txBody>
          <a:bodyPr wrap="square" lIns="91440" tIns="45720" rIns="91440" bIns="45720" rtlCol="0" anchor="t">
            <a:spAutoFit/>
          </a:bodyPr>
          <a:lstStyle/>
          <a:p>
            <a:pPr algn="ctr">
              <a:lnSpc>
                <a:spcPct val="114000"/>
              </a:lnSpc>
              <a:spcBef>
                <a:spcPts val="600"/>
              </a:spcBef>
              <a:spcAft>
                <a:spcPts val="600"/>
              </a:spcAft>
            </a:pPr>
            <a:r>
              <a:rPr lang="en-US" dirty="0">
                <a:solidFill>
                  <a:srgbClr val="0D274D"/>
                </a:solidFill>
                <a:latin typeface="Montserrat"/>
                <a:ea typeface="Roboto"/>
              </a:rPr>
              <a:t>Workforce Liaison &amp; </a:t>
            </a:r>
            <a:br>
              <a:rPr lang="en-US" dirty="0">
                <a:solidFill>
                  <a:srgbClr val="0D274D"/>
                </a:solidFill>
                <a:latin typeface="Montserrat"/>
                <a:ea typeface="Roboto"/>
              </a:rPr>
            </a:br>
            <a:r>
              <a:rPr lang="en-US" dirty="0">
                <a:solidFill>
                  <a:srgbClr val="0D274D"/>
                </a:solidFill>
                <a:latin typeface="Montserrat"/>
                <a:ea typeface="Roboto"/>
              </a:rPr>
              <a:t>Program Analyst </a:t>
            </a:r>
            <a:br>
              <a:rPr lang="en-US" dirty="0">
                <a:solidFill>
                  <a:srgbClr val="0D274D"/>
                </a:solidFill>
                <a:latin typeface="Montserrat"/>
                <a:ea typeface="Roboto"/>
              </a:rPr>
            </a:br>
            <a:r>
              <a:rPr lang="en-US" dirty="0">
                <a:solidFill>
                  <a:srgbClr val="0D274D"/>
                </a:solidFill>
                <a:latin typeface="Montserrat"/>
                <a:ea typeface="Roboto"/>
              </a:rPr>
              <a:t>DOL Office of </a:t>
            </a:r>
            <a:br>
              <a:rPr lang="en-US" dirty="0">
                <a:solidFill>
                  <a:srgbClr val="0D274D"/>
                </a:solidFill>
                <a:latin typeface="Montserrat"/>
                <a:ea typeface="Roboto"/>
              </a:rPr>
            </a:br>
            <a:r>
              <a:rPr lang="en-US" dirty="0">
                <a:solidFill>
                  <a:srgbClr val="0D274D"/>
                </a:solidFill>
                <a:latin typeface="Montserrat"/>
                <a:ea typeface="Roboto"/>
              </a:rPr>
              <a:t>Apprenticeship</a:t>
            </a:r>
            <a:endParaRPr lang="en-US" dirty="0"/>
          </a:p>
        </p:txBody>
      </p:sp>
      <p:pic>
        <p:nvPicPr>
          <p:cNvPr id="10" name="Picture 9" descr="profile of James Disbro">
            <a:extLst>
              <a:ext uri="{FF2B5EF4-FFF2-40B4-BE49-F238E27FC236}">
                <a16:creationId xmlns:a16="http://schemas.microsoft.com/office/drawing/2014/main" id="{662D188A-0517-E72D-BF4C-C9F96ADF1E86}"/>
              </a:ext>
            </a:extLst>
          </p:cNvPr>
          <p:cNvPicPr>
            <a:picLocks noChangeAspect="1"/>
          </p:cNvPicPr>
          <p:nvPr/>
        </p:nvPicPr>
        <p:blipFill>
          <a:blip r:embed="rId7"/>
          <a:srcRect l="3" r="3"/>
          <a:stretch/>
        </p:blipFill>
        <p:spPr>
          <a:xfrm>
            <a:off x="9265269" y="1668285"/>
            <a:ext cx="2056294" cy="21957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 name="pole tekstowe 5" descr="James Disbro&#10;">
            <a:extLst>
              <a:ext uri="{FF2B5EF4-FFF2-40B4-BE49-F238E27FC236}">
                <a16:creationId xmlns:a16="http://schemas.microsoft.com/office/drawing/2014/main" id="{1BE796A0-5E9F-1132-5D75-6F1FCF4915C6}"/>
              </a:ext>
            </a:extLst>
          </p:cNvPr>
          <p:cNvSpPr txBox="1"/>
          <p:nvPr/>
        </p:nvSpPr>
        <p:spPr>
          <a:xfrm>
            <a:off x="9132327" y="4111073"/>
            <a:ext cx="2322180" cy="430887"/>
          </a:xfrm>
          <a:prstGeom prst="rect">
            <a:avLst/>
          </a:prstGeom>
          <a:noFill/>
        </p:spPr>
        <p:txBody>
          <a:bodyPr wrap="square" lIns="91440" tIns="45720" rIns="91440" bIns="45720" rtlCol="0" anchor="t">
            <a:spAutoFit/>
          </a:bodyPr>
          <a:lstStyle/>
          <a:p>
            <a:pPr algn="ctr"/>
            <a:r>
              <a:rPr lang="en-US" sz="2200" b="1" dirty="0">
                <a:solidFill>
                  <a:srgbClr val="0D274D"/>
                </a:solidFill>
                <a:latin typeface="Montserrat"/>
              </a:rPr>
              <a:t>James </a:t>
            </a:r>
            <a:r>
              <a:rPr lang="en-US" sz="2200" b="1" dirty="0" err="1">
                <a:solidFill>
                  <a:srgbClr val="0D274D"/>
                </a:solidFill>
                <a:latin typeface="Montserrat"/>
              </a:rPr>
              <a:t>Disbro</a:t>
            </a:r>
            <a:endParaRPr lang="pl-PL" sz="2200" b="1" dirty="0">
              <a:solidFill>
                <a:srgbClr val="0D274D"/>
              </a:solidFill>
              <a:latin typeface="Montserrat" panose="00000500000000000000" pitchFamily="2" charset="0"/>
            </a:endParaRPr>
          </a:p>
        </p:txBody>
      </p:sp>
      <p:sp>
        <p:nvSpPr>
          <p:cNvPr id="11" name="pole tekstowe 6" descr="Senior Director, Regional &#10;Alignment &amp; Programs &#10;Development &#10;CareerSource Suncoast&#10;">
            <a:extLst>
              <a:ext uri="{FF2B5EF4-FFF2-40B4-BE49-F238E27FC236}">
                <a16:creationId xmlns:a16="http://schemas.microsoft.com/office/drawing/2014/main" id="{40837A69-F1DF-6401-F33C-ED1667378C50}"/>
              </a:ext>
            </a:extLst>
          </p:cNvPr>
          <p:cNvSpPr txBox="1"/>
          <p:nvPr/>
        </p:nvSpPr>
        <p:spPr>
          <a:xfrm>
            <a:off x="8853460" y="4588356"/>
            <a:ext cx="2879913" cy="2119106"/>
          </a:xfrm>
          <a:prstGeom prst="rect">
            <a:avLst/>
          </a:prstGeom>
          <a:noFill/>
        </p:spPr>
        <p:txBody>
          <a:bodyPr wrap="square" lIns="91440" tIns="45720" rIns="91440" bIns="45720" rtlCol="0" anchor="t">
            <a:spAutoFit/>
          </a:bodyPr>
          <a:lstStyle/>
          <a:p>
            <a:pPr algn="ctr">
              <a:lnSpc>
                <a:spcPct val="114000"/>
              </a:lnSpc>
              <a:spcBef>
                <a:spcPts val="600"/>
              </a:spcBef>
              <a:spcAft>
                <a:spcPts val="600"/>
              </a:spcAft>
            </a:pPr>
            <a:r>
              <a:rPr lang="en-US" dirty="0">
                <a:solidFill>
                  <a:srgbClr val="0D274D"/>
                </a:solidFill>
                <a:latin typeface="Montserrat"/>
                <a:ea typeface="Roboto"/>
              </a:rPr>
              <a:t>Senior Director, Regional </a:t>
            </a:r>
            <a:br>
              <a:rPr lang="en-US" dirty="0">
                <a:solidFill>
                  <a:srgbClr val="0D274D"/>
                </a:solidFill>
                <a:latin typeface="Montserrat"/>
                <a:ea typeface="Roboto"/>
              </a:rPr>
            </a:br>
            <a:r>
              <a:rPr lang="en-US" dirty="0">
                <a:solidFill>
                  <a:srgbClr val="0D274D"/>
                </a:solidFill>
                <a:latin typeface="Montserrat"/>
                <a:ea typeface="Roboto"/>
              </a:rPr>
              <a:t>Alignment &amp; Programs </a:t>
            </a:r>
            <a:br>
              <a:rPr lang="en-US" dirty="0">
                <a:solidFill>
                  <a:srgbClr val="0D274D"/>
                </a:solidFill>
                <a:latin typeface="Montserrat"/>
                <a:ea typeface="Roboto"/>
              </a:rPr>
            </a:br>
            <a:r>
              <a:rPr lang="en-US" dirty="0">
                <a:solidFill>
                  <a:srgbClr val="0D274D"/>
                </a:solidFill>
                <a:latin typeface="Montserrat"/>
                <a:ea typeface="Roboto"/>
              </a:rPr>
              <a:t>Development </a:t>
            </a:r>
            <a:br>
              <a:rPr lang="en-US" dirty="0">
                <a:solidFill>
                  <a:srgbClr val="0D274D"/>
                </a:solidFill>
                <a:latin typeface="Montserrat"/>
                <a:ea typeface="Roboto"/>
              </a:rPr>
            </a:br>
            <a:r>
              <a:rPr lang="en-US" dirty="0">
                <a:solidFill>
                  <a:srgbClr val="0D274D"/>
                </a:solidFill>
                <a:latin typeface="Montserrat"/>
                <a:ea typeface="Roboto"/>
              </a:rPr>
              <a:t>CareerSource Suncoast</a:t>
            </a:r>
          </a:p>
          <a:p>
            <a:pPr algn="ctr">
              <a:lnSpc>
                <a:spcPct val="114000"/>
              </a:lnSpc>
              <a:spcBef>
                <a:spcPts val="600"/>
              </a:spcBef>
              <a:spcAft>
                <a:spcPts val="600"/>
              </a:spcAft>
            </a:pPr>
            <a:endParaRPr lang="en-US" dirty="0">
              <a:solidFill>
                <a:srgbClr val="0D274D"/>
              </a:solidFill>
              <a:latin typeface="Montserrat"/>
              <a:ea typeface="Roboto"/>
            </a:endParaRPr>
          </a:p>
        </p:txBody>
      </p:sp>
    </p:spTree>
    <p:extLst>
      <p:ext uri="{BB962C8B-B14F-4D97-AF65-F5344CB8AC3E}">
        <p14:creationId xmlns:p14="http://schemas.microsoft.com/office/powerpoint/2010/main" val="1936139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p:nvPr>
        </p:nvSpPr>
        <p:spPr>
          <a:xfrm>
            <a:off x="838200" y="504956"/>
            <a:ext cx="10515600" cy="1325563"/>
          </a:xfrm>
        </p:spPr>
        <p:txBody>
          <a:bodyPr>
            <a:normAutofit/>
          </a:bodyPr>
          <a:lstStyle/>
          <a:p>
            <a:r>
              <a:rPr lang="en-US" dirty="0">
                <a:solidFill>
                  <a:schemeClr val="bg1"/>
                </a:solidFill>
                <a:latin typeface="Montserrat"/>
              </a:rPr>
              <a:t>An Investment Boom Which Needs Apprentices</a:t>
            </a:r>
          </a:p>
        </p:txBody>
      </p:sp>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9" name="Picture 2" descr="U.S. manufacturing construction spending. Full version available in this linked image. ">
            <a:hlinkClick r:id="rId4"/>
            <a:extLst>
              <a:ext uri="{FF2B5EF4-FFF2-40B4-BE49-F238E27FC236}">
                <a16:creationId xmlns:a16="http://schemas.microsoft.com/office/drawing/2014/main" id="{264D03CF-822C-F8B3-E5C1-456679AFDC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7857" y="1881781"/>
            <a:ext cx="9659556" cy="401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598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87A24-D8A0-3BC1-8497-5265ED16F722}"/>
              </a:ext>
            </a:extLst>
          </p:cNvPr>
          <p:cNvSpPr>
            <a:spLocks noGrp="1"/>
          </p:cNvSpPr>
          <p:nvPr>
            <p:ph type="title"/>
          </p:nvPr>
        </p:nvSpPr>
        <p:spPr>
          <a:xfrm>
            <a:off x="838200" y="2588585"/>
            <a:ext cx="10515600" cy="1325563"/>
          </a:xfrm>
        </p:spPr>
        <p:txBody>
          <a:bodyPr>
            <a:normAutofit fontScale="90000"/>
          </a:bodyPr>
          <a:lstStyle/>
          <a:p>
            <a:pPr algn="ctr"/>
            <a:r>
              <a:rPr lang="en-US" b="1" dirty="0">
                <a:solidFill>
                  <a:schemeClr val="bg1"/>
                </a:solidFill>
                <a:latin typeface="Montserrat"/>
              </a:rPr>
              <a:t>Workforce Partnerships to Advance the Investing in America Agenda </a:t>
            </a:r>
          </a:p>
        </p:txBody>
      </p:sp>
      <p:sp>
        <p:nvSpPr>
          <p:cNvPr id="3" name="Slide Number Placeholder 5">
            <a:extLst>
              <a:ext uri="{FF2B5EF4-FFF2-40B4-BE49-F238E27FC236}">
                <a16:creationId xmlns:a16="http://schemas.microsoft.com/office/drawing/2014/main" id="{2451F63B-B749-0D56-256D-B7CFF8C9A199}"/>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8236255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FCB64-C6EE-5BCB-CF0E-124932A4DB20}"/>
              </a:ext>
            </a:extLst>
          </p:cNvPr>
          <p:cNvSpPr>
            <a:spLocks noGrp="1"/>
          </p:cNvSpPr>
          <p:nvPr>
            <p:ph type="title"/>
          </p:nvPr>
        </p:nvSpPr>
        <p:spPr>
          <a:xfrm>
            <a:off x="2112010" y="2532783"/>
            <a:ext cx="8568182" cy="1325563"/>
          </a:xfrm>
        </p:spPr>
        <p:txBody>
          <a:bodyPr>
            <a:normAutofit/>
          </a:bodyPr>
          <a:lstStyle/>
          <a:p>
            <a:pPr algn="ctr"/>
            <a:r>
              <a:rPr lang="en-US" b="1" dirty="0">
                <a:solidFill>
                  <a:schemeClr val="bg1"/>
                </a:solidFill>
                <a:latin typeface="Montserrat"/>
              </a:rPr>
              <a:t>WIOA, ARPA, and State Alignment</a:t>
            </a:r>
          </a:p>
        </p:txBody>
      </p:sp>
    </p:spTree>
    <p:extLst>
      <p:ext uri="{BB962C8B-B14F-4D97-AF65-F5344CB8AC3E}">
        <p14:creationId xmlns:p14="http://schemas.microsoft.com/office/powerpoint/2010/main" val="3556055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199" y="420540"/>
            <a:ext cx="10885143" cy="1065903"/>
          </a:xfrm>
        </p:spPr>
        <p:txBody>
          <a:bodyPr>
            <a:normAutofit/>
          </a:bodyPr>
          <a:lstStyle/>
          <a:p>
            <a:r>
              <a:rPr lang="en-US" sz="2900" dirty="0">
                <a:solidFill>
                  <a:schemeClr val="bg1"/>
                </a:solidFill>
                <a:latin typeface="Montserrat"/>
              </a:rPr>
              <a:t>1. ARPA, WIOA and Apprenticeship Alignment Case Study</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468657" y="1486443"/>
            <a:ext cx="9362586" cy="4520277"/>
          </a:xfrm>
        </p:spPr>
        <p:txBody>
          <a:bodyPr vert="horz" lIns="91440" tIns="45720" rIns="91440" bIns="45720" rtlCol="0" anchor="t">
            <a:noAutofit/>
          </a:bodyPr>
          <a:lstStyle/>
          <a:p>
            <a:pPr marL="342900" marR="0" lvl="0" indent="-342900">
              <a:lnSpc>
                <a:spcPct val="114000"/>
              </a:lnSpc>
              <a:spcBef>
                <a:spcPts val="600"/>
              </a:spcBef>
              <a:spcAft>
                <a:spcPts val="600"/>
              </a:spcAft>
              <a:buFont typeface="Symbol" panose="05050102010706020507" pitchFamily="18" charset="2"/>
              <a:buChar char=""/>
            </a:pPr>
            <a:r>
              <a:rPr lang="en-US" sz="1600" dirty="0">
                <a:effectLst/>
                <a:latin typeface="Montserrat Medium" panose="00000600000000000000" pitchFamily="2" charset="0"/>
                <a:ea typeface="Calibri" panose="020F0502020204030204" pitchFamily="34" charset="0"/>
                <a:cs typeface="Calibri" panose="020F0502020204030204" pitchFamily="34" charset="0"/>
              </a:rPr>
              <a:t>In fall of 2022, the United States Department of Commerce awarded Maryland nearly $23 million dollars under the </a:t>
            </a:r>
            <a:r>
              <a:rPr lang="en-US" sz="1600" dirty="0">
                <a:effectLst/>
                <a:latin typeface="Montserrat Medium" panose="00000600000000000000" pitchFamily="2" charset="0"/>
                <a:ea typeface="Calibri" panose="020F0502020204030204" pitchFamily="34" charset="0"/>
                <a:cs typeface="Calibri" panose="020F0502020204030204" pitchFamily="34" charset="0"/>
                <a:hlinkClick r:id="rId3" tooltip="https://www.eda.gov/funding/programs/american-rescue-plan/good-jobs-challenge"/>
              </a:rPr>
              <a:t>Good Jobs Challenge grant </a:t>
            </a:r>
            <a:r>
              <a:rPr lang="en-US" sz="1600" dirty="0">
                <a:effectLst/>
                <a:latin typeface="Montserrat Medium" panose="00000600000000000000" pitchFamily="2" charset="0"/>
                <a:ea typeface="Calibri" panose="020F0502020204030204" pitchFamily="34" charset="0"/>
                <a:cs typeface="Calibri" panose="020F0502020204030204" pitchFamily="34" charset="0"/>
              </a:rPr>
              <a:t>program to foster the development of a workforce to support the emerging offshore wind industry.</a:t>
            </a:r>
          </a:p>
          <a:p>
            <a:pPr marL="342900" marR="0" lvl="0" indent="-342900">
              <a:lnSpc>
                <a:spcPct val="114000"/>
              </a:lnSpc>
              <a:spcBef>
                <a:spcPts val="600"/>
              </a:spcBef>
              <a:spcAft>
                <a:spcPts val="600"/>
              </a:spcAft>
              <a:buFont typeface="Symbol" panose="05050102010706020507" pitchFamily="18" charset="2"/>
              <a:buChar char=""/>
            </a:pPr>
            <a:r>
              <a:rPr lang="en-US" sz="1600" dirty="0">
                <a:effectLst/>
                <a:latin typeface="Montserrat Medium" panose="00000600000000000000" pitchFamily="2" charset="0"/>
                <a:ea typeface="Calibri" panose="020F0502020204030204" pitchFamily="34" charset="0"/>
                <a:cs typeface="Calibri" panose="020F0502020204030204" pitchFamily="34" charset="0"/>
              </a:rPr>
              <a:t>Maryland Works for Wind (MWW) is a regional consortium committed to establishing Maryland as the country’s premier destination for offshore </a:t>
            </a:r>
          </a:p>
          <a:p>
            <a:pPr marL="342900" marR="0" lvl="0" indent="-342900">
              <a:lnSpc>
                <a:spcPct val="114000"/>
              </a:lnSpc>
              <a:spcBef>
                <a:spcPts val="600"/>
              </a:spcBef>
              <a:spcAft>
                <a:spcPts val="600"/>
              </a:spcAft>
              <a:buFont typeface="Symbol" panose="05050102010706020507" pitchFamily="18" charset="2"/>
              <a:buChar char=""/>
            </a:pPr>
            <a:r>
              <a:rPr lang="en-US" sz="1600" dirty="0">
                <a:effectLst/>
                <a:latin typeface="Montserrat Medium" panose="00000600000000000000" pitchFamily="2" charset="0"/>
                <a:ea typeface="Calibri" panose="020F0502020204030204" pitchFamily="34" charset="0"/>
                <a:cs typeface="Calibri" panose="020F0502020204030204" pitchFamily="34" charset="0"/>
              </a:rPr>
              <a:t>wind training, fabrication, and employment. The project includes a robust sectoral partnership inclusive of employers, unions, Local Workforce Development Areas, business alliances, and training providers. Collaboratively, the partners will cultivate a pipeline of skilled talent to support the emerging Offshore Wind clean energy industry.</a:t>
            </a:r>
            <a:endParaRPr lang="en-US" sz="1600" dirty="0">
              <a:effectLst/>
              <a:latin typeface="Montserrat Medium" panose="00000600000000000000" pitchFamily="2" charset="0"/>
              <a:ea typeface="Calibri" panose="020F0502020204030204" pitchFamily="34" charset="0"/>
              <a:cs typeface="Times New Roman" panose="02020603050405020304" pitchFamily="18" charset="0"/>
            </a:endParaRPr>
          </a:p>
          <a:p>
            <a:pPr marL="342900" marR="0" lvl="0" indent="-342900">
              <a:lnSpc>
                <a:spcPct val="114000"/>
              </a:lnSpc>
              <a:spcBef>
                <a:spcPts val="600"/>
              </a:spcBef>
              <a:spcAft>
                <a:spcPts val="600"/>
              </a:spcAft>
              <a:buFont typeface="Symbol" panose="05050102010706020507" pitchFamily="18" charset="2"/>
              <a:buChar char=""/>
            </a:pPr>
            <a:r>
              <a:rPr lang="en-US" sz="1600" dirty="0">
                <a:latin typeface="Montserrat Medium" panose="00000600000000000000" pitchFamily="2" charset="0"/>
                <a:ea typeface="Calibri" panose="020F0502020204030204" pitchFamily="34" charset="0"/>
                <a:cs typeface="Calibri" panose="020F0502020204030204" pitchFamily="34" charset="0"/>
              </a:rPr>
              <a:t>Through MWW, MD Labor demonstrates its commitment to drive economic development, connect underrepresented populations to good-paying careers, and build upon existing investments. The success of MWW hinges on the development of a thriving and diverse ecosystem of Maryland-based partners</a:t>
            </a:r>
            <a:endParaRPr lang="en-US" sz="1600" dirty="0">
              <a:effectLst/>
              <a:latin typeface="Montserrat Medium" panose="00000600000000000000" pitchFamily="2"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6" name="Picture 5" descr="maryland works for wind logo">
            <a:extLst>
              <a:ext uri="{FF2B5EF4-FFF2-40B4-BE49-F238E27FC236}">
                <a16:creationId xmlns:a16="http://schemas.microsoft.com/office/drawing/2014/main" id="{18285E0B-373F-4985-797C-C57C4BD44E10}"/>
              </a:ext>
            </a:extLst>
          </p:cNvPr>
          <p:cNvPicPr>
            <a:picLocks noChangeAspect="1"/>
          </p:cNvPicPr>
          <p:nvPr/>
        </p:nvPicPr>
        <p:blipFill>
          <a:blip r:embed="rId5"/>
          <a:stretch>
            <a:fillRect/>
          </a:stretch>
        </p:blipFill>
        <p:spPr>
          <a:xfrm>
            <a:off x="9939527" y="3335960"/>
            <a:ext cx="2265287" cy="1236039"/>
          </a:xfrm>
          <a:prstGeom prst="rect">
            <a:avLst/>
          </a:prstGeom>
        </p:spPr>
      </p:pic>
    </p:spTree>
    <p:extLst>
      <p:ext uri="{BB962C8B-B14F-4D97-AF65-F5344CB8AC3E}">
        <p14:creationId xmlns:p14="http://schemas.microsoft.com/office/powerpoint/2010/main" val="1578293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420540"/>
            <a:ext cx="11036300" cy="1325563"/>
          </a:xfrm>
        </p:spPr>
        <p:txBody>
          <a:bodyPr>
            <a:normAutofit/>
          </a:bodyPr>
          <a:lstStyle/>
          <a:p>
            <a:r>
              <a:rPr lang="en-US" sz="2900" dirty="0">
                <a:solidFill>
                  <a:schemeClr val="bg1"/>
                </a:solidFill>
                <a:latin typeface="Montserrat"/>
              </a:rPr>
              <a:t>2. ARPA, WIOA and Apprenticeship Alignment Case Study</a:t>
            </a:r>
          </a:p>
        </p:txBody>
      </p:sp>
      <p:pic>
        <p:nvPicPr>
          <p:cNvPr id="9" name="Content Placeholder 8" descr="Maryland Works for Wind - Project Partners: Business Alliances, Employers, Tier 2 Training Providers, Tier 1 Training Providers, and Local Workforce Development Areas">
            <a:extLst>
              <a:ext uri="{FF2B5EF4-FFF2-40B4-BE49-F238E27FC236}">
                <a16:creationId xmlns:a16="http://schemas.microsoft.com/office/drawing/2014/main" id="{27B37BD1-D2DA-4079-8D71-C01C9A322DE3}"/>
              </a:ext>
            </a:extLst>
          </p:cNvPr>
          <p:cNvPicPr>
            <a:picLocks noGrp="1" noChangeAspect="1"/>
          </p:cNvPicPr>
          <p:nvPr>
            <p:ph idx="1"/>
          </p:nvPr>
        </p:nvPicPr>
        <p:blipFill>
          <a:blip r:embed="rId3"/>
          <a:stretch>
            <a:fillRect/>
          </a:stretch>
        </p:blipFill>
        <p:spPr>
          <a:xfrm>
            <a:off x="2646779" y="1495830"/>
            <a:ext cx="6931956" cy="4879570"/>
          </a:xfrm>
        </p:spPr>
      </p:pic>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409860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FCB64-C6EE-5BCB-CF0E-124932A4DB20}"/>
              </a:ext>
            </a:extLst>
          </p:cNvPr>
          <p:cNvSpPr>
            <a:spLocks noGrp="1"/>
          </p:cNvSpPr>
          <p:nvPr>
            <p:ph type="title"/>
          </p:nvPr>
        </p:nvSpPr>
        <p:spPr>
          <a:xfrm>
            <a:off x="2112010" y="2532783"/>
            <a:ext cx="8568182" cy="1325563"/>
          </a:xfrm>
        </p:spPr>
        <p:txBody>
          <a:bodyPr/>
          <a:lstStyle/>
          <a:p>
            <a:pPr algn="ctr"/>
            <a:r>
              <a:rPr lang="en-US" b="1" dirty="0">
                <a:solidFill>
                  <a:schemeClr val="bg1"/>
                </a:solidFill>
                <a:latin typeface="Montserrat"/>
              </a:rPr>
              <a:t>WIA and the Bipartisan Infrastructure Law </a:t>
            </a:r>
          </a:p>
        </p:txBody>
      </p:sp>
    </p:spTree>
    <p:extLst>
      <p:ext uri="{BB962C8B-B14F-4D97-AF65-F5344CB8AC3E}">
        <p14:creationId xmlns:p14="http://schemas.microsoft.com/office/powerpoint/2010/main" val="30677603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25BE-B63F-A8FB-5047-F7F34DA3A265}"/>
              </a:ext>
            </a:extLst>
          </p:cNvPr>
          <p:cNvSpPr>
            <a:spLocks noGrp="1"/>
          </p:cNvSpPr>
          <p:nvPr>
            <p:ph type="title"/>
          </p:nvPr>
        </p:nvSpPr>
        <p:spPr>
          <a:xfrm>
            <a:off x="475489" y="655295"/>
            <a:ext cx="9143112" cy="627989"/>
          </a:xfrm>
        </p:spPr>
        <p:txBody>
          <a:bodyPr>
            <a:noAutofit/>
          </a:bodyPr>
          <a:lstStyle/>
          <a:p>
            <a:r>
              <a:rPr lang="en-US" sz="3200" b="1" dirty="0">
                <a:latin typeface="Roboto Black" panose="02000000000000000000" pitchFamily="2" charset="0"/>
                <a:ea typeface="Roboto Black" panose="02000000000000000000" pitchFamily="2" charset="0"/>
              </a:rPr>
              <a:t>Leadership in Broadband Workforce Development </a:t>
            </a:r>
          </a:p>
        </p:txBody>
      </p:sp>
      <p:sp>
        <p:nvSpPr>
          <p:cNvPr id="3" name="Content Placeholder 2">
            <a:extLst>
              <a:ext uri="{FF2B5EF4-FFF2-40B4-BE49-F238E27FC236}">
                <a16:creationId xmlns:a16="http://schemas.microsoft.com/office/drawing/2014/main" id="{2DF553CE-B29C-6B88-1D45-196B2D5B50B2}"/>
              </a:ext>
            </a:extLst>
          </p:cNvPr>
          <p:cNvSpPr>
            <a:spLocks noGrp="1"/>
          </p:cNvSpPr>
          <p:nvPr>
            <p:ph idx="1"/>
          </p:nvPr>
        </p:nvSpPr>
        <p:spPr/>
        <p:txBody>
          <a:bodyPr>
            <a:noAutofit/>
          </a:bodyPr>
          <a:lstStyle/>
          <a:p>
            <a:pPr marL="1071037" indent="-1071037">
              <a:lnSpc>
                <a:spcPct val="114000"/>
              </a:lnSpc>
              <a:spcBef>
                <a:spcPts val="600"/>
              </a:spcBef>
              <a:spcAft>
                <a:spcPts val="600"/>
              </a:spcAft>
              <a:buNone/>
              <a:tabLst>
                <a:tab pos="1071037" algn="l"/>
              </a:tabLst>
            </a:pPr>
            <a:r>
              <a:rPr lang="en-US" sz="1640" dirty="0">
                <a:latin typeface="Roboto" panose="02000000000000000000" pitchFamily="2" charset="0"/>
                <a:ea typeface="Roboto" panose="02000000000000000000" pitchFamily="2" charset="0"/>
              </a:rPr>
              <a:t>2017: 	Became the national sponsor of the Telecommunications Industry Registered Apprenticeship Program (TIRAP), registered with the U.S. Department of Labor</a:t>
            </a:r>
          </a:p>
          <a:p>
            <a:pPr marL="1071037" indent="-1071037">
              <a:lnSpc>
                <a:spcPct val="114000"/>
              </a:lnSpc>
              <a:spcBef>
                <a:spcPts val="600"/>
              </a:spcBef>
              <a:spcAft>
                <a:spcPts val="600"/>
              </a:spcAft>
              <a:buNone/>
              <a:tabLst>
                <a:tab pos="1071037" algn="l"/>
              </a:tabLst>
            </a:pPr>
            <a:r>
              <a:rPr lang="en-US" sz="1640" dirty="0">
                <a:latin typeface="Roboto" panose="02000000000000000000" pitchFamily="2" charset="0"/>
                <a:ea typeface="Roboto" panose="02000000000000000000" pitchFamily="2" charset="0"/>
              </a:rPr>
              <a:t>2020: 	Awarded a 5-Year Closing the Skills Gap grant from the U.S. Department of Labor </a:t>
            </a:r>
          </a:p>
          <a:p>
            <a:pPr marL="1071037" indent="-1071037">
              <a:lnSpc>
                <a:spcPct val="114000"/>
              </a:lnSpc>
              <a:spcBef>
                <a:spcPts val="600"/>
              </a:spcBef>
              <a:spcAft>
                <a:spcPts val="600"/>
              </a:spcAft>
              <a:buNone/>
              <a:tabLst>
                <a:tab pos="1071037" algn="l"/>
              </a:tabLst>
            </a:pPr>
            <a:r>
              <a:rPr lang="en-US" sz="1640" dirty="0">
                <a:latin typeface="Roboto" panose="02000000000000000000" pitchFamily="2" charset="0"/>
                <a:ea typeface="Roboto" panose="02000000000000000000" pitchFamily="2" charset="0"/>
              </a:rPr>
              <a:t>2020: 	Named the Industry Intermediary for the telecommunications industry by DOL’s Office of Apprenticeship</a:t>
            </a:r>
          </a:p>
          <a:p>
            <a:pPr marL="1071037" indent="-1071037">
              <a:lnSpc>
                <a:spcPct val="114000"/>
              </a:lnSpc>
              <a:spcBef>
                <a:spcPts val="600"/>
              </a:spcBef>
              <a:spcAft>
                <a:spcPts val="600"/>
              </a:spcAft>
              <a:buNone/>
              <a:tabLst>
                <a:tab pos="1071037" algn="l"/>
              </a:tabLst>
            </a:pPr>
            <a:r>
              <a:rPr lang="en-US" sz="1640" dirty="0">
                <a:latin typeface="Roboto" panose="02000000000000000000" pitchFamily="2" charset="0"/>
                <a:ea typeface="Roboto" panose="02000000000000000000" pitchFamily="2" charset="0"/>
              </a:rPr>
              <a:t>2021: 	Selected as a core partner to DOL’s Registered Apprenticeship Center of Excellence</a:t>
            </a:r>
          </a:p>
          <a:p>
            <a:pPr marL="1071037" indent="-1071037">
              <a:lnSpc>
                <a:spcPct val="114000"/>
              </a:lnSpc>
              <a:spcBef>
                <a:spcPts val="600"/>
              </a:spcBef>
              <a:spcAft>
                <a:spcPts val="600"/>
              </a:spcAft>
              <a:buNone/>
              <a:tabLst>
                <a:tab pos="1071037" algn="l"/>
              </a:tabLst>
            </a:pPr>
            <a:r>
              <a:rPr lang="en-US" sz="1640" dirty="0">
                <a:latin typeface="Roboto" panose="02000000000000000000" pitchFamily="2" charset="0"/>
                <a:ea typeface="Roboto" panose="02000000000000000000" pitchFamily="2" charset="0"/>
              </a:rPr>
              <a:t>2022:	Awarded a contract by the State of Ohio to be the lead Industry Intermediary for the Broadband and 5G Sector Partnership</a:t>
            </a:r>
          </a:p>
          <a:p>
            <a:pPr marL="1071037" indent="-1071037">
              <a:lnSpc>
                <a:spcPct val="114000"/>
              </a:lnSpc>
              <a:spcBef>
                <a:spcPts val="600"/>
              </a:spcBef>
              <a:spcAft>
                <a:spcPts val="600"/>
              </a:spcAft>
              <a:buNone/>
              <a:tabLst>
                <a:tab pos="1071037" algn="l"/>
              </a:tabLst>
            </a:pPr>
            <a:r>
              <a:rPr lang="en-US" sz="1640" dirty="0">
                <a:latin typeface="Roboto" panose="02000000000000000000" pitchFamily="2" charset="0"/>
                <a:ea typeface="Roboto" panose="02000000000000000000" pitchFamily="2" charset="0"/>
              </a:rPr>
              <a:t>2022:	ACE announces recommendation of 14 community college credit hours for Telecommunications Tower Technician apprenticeship</a:t>
            </a:r>
          </a:p>
          <a:p>
            <a:pPr marL="1071037" indent="-1071037">
              <a:lnSpc>
                <a:spcPct val="114000"/>
              </a:lnSpc>
              <a:spcBef>
                <a:spcPts val="600"/>
              </a:spcBef>
              <a:spcAft>
                <a:spcPts val="600"/>
              </a:spcAft>
              <a:buNone/>
              <a:tabLst>
                <a:tab pos="1071037" algn="l"/>
              </a:tabLst>
            </a:pPr>
            <a:r>
              <a:rPr lang="en-US" sz="1640" dirty="0">
                <a:latin typeface="Roboto" panose="02000000000000000000" pitchFamily="2" charset="0"/>
                <a:ea typeface="Roboto" panose="02000000000000000000" pitchFamily="2" charset="0"/>
              </a:rPr>
              <a:t>2023: 	TIRAP expands to more than 100 employers and 16 occupations</a:t>
            </a:r>
          </a:p>
        </p:txBody>
      </p:sp>
      <p:pic>
        <p:nvPicPr>
          <p:cNvPr id="4" name="Graphic 3" descr="W I A.org Enabling mobile networks everywhere logo">
            <a:extLst>
              <a:ext uri="{FF2B5EF4-FFF2-40B4-BE49-F238E27FC236}">
                <a16:creationId xmlns:a16="http://schemas.microsoft.com/office/drawing/2014/main" id="{AC167746-CCF9-7D0F-0228-C892754096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41479" y="3"/>
            <a:ext cx="1650526" cy="6858000"/>
          </a:xfrm>
          <a:prstGeom prst="rect">
            <a:avLst/>
          </a:prstGeom>
        </p:spPr>
      </p:pic>
    </p:spTree>
    <p:custDataLst>
      <p:tags r:id="rId1"/>
    </p:custDataLst>
    <p:extLst>
      <p:ext uri="{BB962C8B-B14F-4D97-AF65-F5344CB8AC3E}">
        <p14:creationId xmlns:p14="http://schemas.microsoft.com/office/powerpoint/2010/main" val="25832638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2F6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754AC-CE9C-02FA-0508-A5F173A89C5B}"/>
              </a:ext>
            </a:extLst>
          </p:cNvPr>
          <p:cNvSpPr>
            <a:spLocks noGrp="1"/>
          </p:cNvSpPr>
          <p:nvPr>
            <p:ph type="ctrTitle"/>
          </p:nvPr>
        </p:nvSpPr>
        <p:spPr>
          <a:xfrm>
            <a:off x="0" y="4781"/>
            <a:ext cx="9144001" cy="1288659"/>
          </a:xfrm>
        </p:spPr>
        <p:txBody>
          <a:bodyPr>
            <a:normAutofit/>
          </a:bodyPr>
          <a:lstStyle/>
          <a:p>
            <a:r>
              <a:rPr lang="en-US" sz="4000" b="1" dirty="0">
                <a:solidFill>
                  <a:schemeClr val="bg1"/>
                </a:solidFill>
                <a:latin typeface="+mn-lt"/>
              </a:rPr>
              <a:t>Telecommunications</a:t>
            </a:r>
            <a:r>
              <a:rPr lang="en-US" sz="4000" b="1" baseline="0" dirty="0">
                <a:solidFill>
                  <a:schemeClr val="bg1"/>
                </a:solidFill>
                <a:latin typeface="+mn-lt"/>
              </a:rPr>
              <a:t> Industry Registered Apprenticeship Program</a:t>
            </a:r>
            <a:endParaRPr lang="en-US" sz="4000" b="1" dirty="0">
              <a:solidFill>
                <a:schemeClr val="bg1"/>
              </a:solidFill>
              <a:latin typeface="+mn-lt"/>
            </a:endParaRPr>
          </a:p>
        </p:txBody>
      </p:sp>
      <p:pic>
        <p:nvPicPr>
          <p:cNvPr id="4" name="Picture 3" descr="TIRAP, Telecommunications industry registered apprenticeship program logo">
            <a:extLst>
              <a:ext uri="{FF2B5EF4-FFF2-40B4-BE49-F238E27FC236}">
                <a16:creationId xmlns:a16="http://schemas.microsoft.com/office/drawing/2014/main" id="{A5AEAA7E-8DC8-89D3-99CA-D0AE1FF2CF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9636" y="270052"/>
            <a:ext cx="2400471" cy="897280"/>
          </a:xfrm>
          <a:prstGeom prst="rect">
            <a:avLst/>
          </a:prstGeom>
        </p:spPr>
      </p:pic>
      <p:sp>
        <p:nvSpPr>
          <p:cNvPr id="7" name="TextBox 6" descr="TIRAP’s mission is to partner with stakeholders to promote safety, enhance quality, and enable education and advancement opportunities in the telecommunications workforce. TIRAP is a competency-based apprenticeship registered with the U.S. Department of Labor.&#10;">
            <a:extLst>
              <a:ext uri="{FF2B5EF4-FFF2-40B4-BE49-F238E27FC236}">
                <a16:creationId xmlns:a16="http://schemas.microsoft.com/office/drawing/2014/main" id="{E3EA3C97-A2D7-A6AE-2FC6-A8831ED1B542}"/>
              </a:ext>
            </a:extLst>
          </p:cNvPr>
          <p:cNvSpPr txBox="1"/>
          <p:nvPr/>
        </p:nvSpPr>
        <p:spPr>
          <a:xfrm>
            <a:off x="530353" y="1907118"/>
            <a:ext cx="10843924" cy="1185324"/>
          </a:xfrm>
          <a:prstGeom prst="rect">
            <a:avLst/>
          </a:prstGeom>
          <a:noFill/>
        </p:spPr>
        <p:txBody>
          <a:bodyPr wrap="square">
            <a:spAutoFit/>
          </a:bodyPr>
          <a:lstStyle/>
          <a:p>
            <a:pPr marL="0" marR="0" lvl="0" indent="0" algn="l" defTabSz="403192" rtl="0" eaLnBrk="1" fontAlgn="auto" latinLnBrk="0" hangingPunct="1">
              <a:lnSpc>
                <a:spcPct val="114000"/>
              </a:lnSpc>
              <a:spcBef>
                <a:spcPts val="600"/>
              </a:spcBef>
              <a:spcAft>
                <a:spcPts val="600"/>
              </a:spcAft>
              <a:buClrTx/>
              <a:buSzTx/>
              <a:buFontTx/>
              <a:buNone/>
              <a:tabLst/>
              <a:defRPr/>
            </a:pPr>
            <a:r>
              <a:rPr kumimoji="0" lang="en-US" sz="2117" b="0" i="0" u="none" strike="noStrike" kern="1200" cap="none" spc="0" normalizeH="0" baseline="0" noProof="0" dirty="0">
                <a:ln>
                  <a:noFill/>
                </a:ln>
                <a:solidFill>
                  <a:prstClr val="white"/>
                </a:solidFill>
                <a:effectLst/>
                <a:uLnTx/>
                <a:uFillTx/>
                <a:latin typeface="Calibri" panose="020F0502020204030204"/>
                <a:ea typeface="+mn-ea"/>
                <a:cs typeface="+mn-cs"/>
              </a:rPr>
              <a:t>TIRAP’s mission is to partner with stakeholders to </a:t>
            </a:r>
            <a:r>
              <a:rPr kumimoji="0" lang="en-US" sz="2117" b="1" i="0" u="none" strike="noStrike" kern="1200" cap="none" spc="0" normalizeH="0" baseline="0" noProof="0" dirty="0">
                <a:ln>
                  <a:noFill/>
                </a:ln>
                <a:solidFill>
                  <a:prstClr val="white"/>
                </a:solidFill>
                <a:effectLst/>
                <a:uLnTx/>
                <a:uFillTx/>
                <a:latin typeface="Calibri" panose="020F0502020204030204"/>
                <a:ea typeface="+mn-ea"/>
                <a:cs typeface="+mn-cs"/>
              </a:rPr>
              <a:t>promote safety, enhance quality, and enable education and advancement opportunities </a:t>
            </a:r>
            <a:r>
              <a:rPr kumimoji="0" lang="en-US" sz="2117" b="0" i="0" u="none" strike="noStrike" kern="1200" cap="none" spc="0" normalizeH="0" baseline="0" noProof="0" dirty="0">
                <a:ln>
                  <a:noFill/>
                </a:ln>
                <a:solidFill>
                  <a:prstClr val="white"/>
                </a:solidFill>
                <a:effectLst/>
                <a:uLnTx/>
                <a:uFillTx/>
                <a:latin typeface="Calibri" panose="020F0502020204030204"/>
                <a:ea typeface="+mn-ea"/>
                <a:cs typeface="+mn-cs"/>
              </a:rPr>
              <a:t>in the telecommunications workforce. TIRAP is a competency-based apprenticeship registered with the U.S. Department of Labor.</a:t>
            </a:r>
          </a:p>
        </p:txBody>
      </p:sp>
      <p:sp>
        <p:nvSpPr>
          <p:cNvPr id="11" name="TextBox 10" descr="2017 Since 2017, National sponsor of the Telecommunications Industry Registered Apprenticeship Program - TIRAP&#10;">
            <a:extLst>
              <a:ext uri="{FF2B5EF4-FFF2-40B4-BE49-F238E27FC236}">
                <a16:creationId xmlns:a16="http://schemas.microsoft.com/office/drawing/2014/main" id="{5397FE88-13FF-5E95-AF47-F8B5627E5B97}"/>
              </a:ext>
            </a:extLst>
          </p:cNvPr>
          <p:cNvSpPr txBox="1"/>
          <p:nvPr/>
        </p:nvSpPr>
        <p:spPr>
          <a:xfrm>
            <a:off x="1576137" y="3484836"/>
            <a:ext cx="7381501" cy="863570"/>
          </a:xfrm>
          <a:prstGeom prst="rect">
            <a:avLst/>
          </a:prstGeom>
          <a:noFill/>
        </p:spPr>
        <p:txBody>
          <a:bodyPr wrap="square" rtlCol="0">
            <a:spAutoFit/>
          </a:bodyPr>
          <a:lstStyle/>
          <a:p>
            <a:pPr marL="0" marR="0" lvl="0" indent="0" algn="l" defTabSz="403192" rtl="0" eaLnBrk="1" fontAlgn="auto" latinLnBrk="0" hangingPunct="1">
              <a:lnSpc>
                <a:spcPct val="114000"/>
              </a:lnSpc>
              <a:spcBef>
                <a:spcPts val="600"/>
              </a:spcBef>
              <a:spcAft>
                <a:spcPts val="6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2017</a:t>
            </a:r>
            <a:r>
              <a:rPr kumimoji="0" lang="en-US" sz="2117"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117" b="0" i="0" u="none" strike="noStrike" kern="1200" cap="none" spc="0" normalizeH="0" baseline="0" noProof="0" dirty="0">
                <a:ln>
                  <a:noFill/>
                </a:ln>
                <a:solidFill>
                  <a:prstClr val="white"/>
                </a:solidFill>
                <a:effectLst/>
                <a:uLnTx/>
                <a:uFillTx/>
                <a:latin typeface="Calibri" panose="020F0502020204030204"/>
                <a:ea typeface="+mn-ea"/>
                <a:cs typeface="+mn-cs"/>
              </a:rPr>
              <a:t>Since 2017, National sponsor of the Telecommunications Industry Registered Apprenticeship Program - </a:t>
            </a:r>
            <a:r>
              <a:rPr kumimoji="0" lang="en-US" sz="2117" b="1" i="0" u="none" strike="noStrike" kern="1200" cap="none" spc="0" normalizeH="0" baseline="0" noProof="0" dirty="0">
                <a:ln>
                  <a:noFill/>
                </a:ln>
                <a:solidFill>
                  <a:prstClr val="white"/>
                </a:solidFill>
                <a:effectLst/>
                <a:uLnTx/>
                <a:uFillTx/>
                <a:latin typeface="Calibri" panose="020F0502020204030204"/>
                <a:ea typeface="+mn-ea"/>
                <a:cs typeface="+mn-cs"/>
              </a:rPr>
              <a:t>TIRAP</a:t>
            </a:r>
          </a:p>
        </p:txBody>
      </p:sp>
      <p:sp>
        <p:nvSpPr>
          <p:cNvPr id="14" name="TextBox 13" descr="104 Employer sponsors currently enrolled &#10;">
            <a:extLst>
              <a:ext uri="{FF2B5EF4-FFF2-40B4-BE49-F238E27FC236}">
                <a16:creationId xmlns:a16="http://schemas.microsoft.com/office/drawing/2014/main" id="{2729AABE-073B-339F-25F4-6C7DAA736256}"/>
              </a:ext>
            </a:extLst>
          </p:cNvPr>
          <p:cNvSpPr txBox="1"/>
          <p:nvPr/>
        </p:nvSpPr>
        <p:spPr>
          <a:xfrm>
            <a:off x="1576137" y="4705907"/>
            <a:ext cx="8706056" cy="461665"/>
          </a:xfrm>
          <a:prstGeom prst="rect">
            <a:avLst/>
          </a:prstGeom>
          <a:noFill/>
        </p:spPr>
        <p:txBody>
          <a:bodyPr wrap="square" rtlCol="0">
            <a:spAutoFit/>
          </a:bodyPr>
          <a:lstStyle/>
          <a:p>
            <a:pPr marL="0" marR="0" lvl="0" indent="0" algn="l" defTabSz="40319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104</a:t>
            </a:r>
            <a:r>
              <a:rPr kumimoji="0" lang="en-US" sz="2117" b="0" i="0" u="none" strike="noStrike" kern="1200" cap="none" spc="0" normalizeH="0" baseline="0" noProof="0" dirty="0">
                <a:ln>
                  <a:noFill/>
                </a:ln>
                <a:solidFill>
                  <a:prstClr val="white"/>
                </a:solidFill>
                <a:effectLst/>
                <a:uLnTx/>
                <a:uFillTx/>
                <a:latin typeface="Calibri" panose="020F0502020204030204"/>
                <a:ea typeface="+mn-ea"/>
                <a:cs typeface="+mn-cs"/>
              </a:rPr>
              <a:t> Employer sponsors currently enrolled </a:t>
            </a:r>
            <a:endParaRPr kumimoji="0" lang="en-US" sz="2117"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descr="4500+ Registered Apprentices&#10;">
            <a:extLst>
              <a:ext uri="{FF2B5EF4-FFF2-40B4-BE49-F238E27FC236}">
                <a16:creationId xmlns:a16="http://schemas.microsoft.com/office/drawing/2014/main" id="{85EBE2F2-0A0F-B970-8200-7D049818CD6B}"/>
              </a:ext>
            </a:extLst>
          </p:cNvPr>
          <p:cNvSpPr txBox="1"/>
          <p:nvPr/>
        </p:nvSpPr>
        <p:spPr>
          <a:xfrm>
            <a:off x="1576137" y="5912242"/>
            <a:ext cx="4211969" cy="461665"/>
          </a:xfrm>
          <a:prstGeom prst="rect">
            <a:avLst/>
          </a:prstGeom>
          <a:noFill/>
        </p:spPr>
        <p:txBody>
          <a:bodyPr wrap="square" rtlCol="0">
            <a:spAutoFit/>
          </a:bodyPr>
          <a:lstStyle/>
          <a:p>
            <a:pPr marL="0" marR="0" lvl="0" indent="0" algn="l" defTabSz="40319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4500+ </a:t>
            </a:r>
            <a:r>
              <a:rPr kumimoji="0" lang="en-US" sz="2117" b="0" i="0" u="none" strike="noStrike" kern="1200" cap="none" spc="0" normalizeH="0" baseline="0" noProof="0" dirty="0">
                <a:ln>
                  <a:noFill/>
                </a:ln>
                <a:solidFill>
                  <a:prstClr val="white"/>
                </a:solidFill>
                <a:effectLst/>
                <a:uLnTx/>
                <a:uFillTx/>
                <a:latin typeface="Calibri" panose="020F0502020204030204"/>
                <a:ea typeface="+mn-ea"/>
                <a:cs typeface="+mn-cs"/>
              </a:rPr>
              <a:t>Registered Apprentices</a:t>
            </a:r>
            <a:endParaRPr kumimoji="0" lang="en-US" sz="2117"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TextBox 33" descr="16 Current Occupations&#10;">
            <a:extLst>
              <a:ext uri="{FF2B5EF4-FFF2-40B4-BE49-F238E27FC236}">
                <a16:creationId xmlns:a16="http://schemas.microsoft.com/office/drawing/2014/main" id="{83E0D13F-26BB-E69A-9A87-D9710994496B}"/>
              </a:ext>
            </a:extLst>
          </p:cNvPr>
          <p:cNvSpPr txBox="1">
            <a:spLocks/>
          </p:cNvSpPr>
          <p:nvPr/>
        </p:nvSpPr>
        <p:spPr>
          <a:xfrm>
            <a:off x="6569242" y="5912242"/>
            <a:ext cx="3536064" cy="461665"/>
          </a:xfrm>
          <a:prstGeom prst="rect">
            <a:avLst/>
          </a:prstGeom>
          <a:noFill/>
        </p:spPr>
        <p:txBody>
          <a:bodyPr wrap="square" rtlCol="0">
            <a:spAutoFit/>
          </a:bodyPr>
          <a:lstStyle/>
          <a:p>
            <a:pPr marL="0" marR="0" lvl="0" indent="0" algn="l" defTabSz="40319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16</a:t>
            </a:r>
            <a:r>
              <a:rPr kumimoji="0" lang="en-US" sz="2117" b="0" i="0" u="none" strike="noStrike" kern="1200" cap="none" spc="0" normalizeH="0" baseline="0" noProof="0" dirty="0">
                <a:ln>
                  <a:noFill/>
                </a:ln>
                <a:solidFill>
                  <a:prstClr val="white"/>
                </a:solidFill>
                <a:effectLst/>
                <a:uLnTx/>
                <a:uFillTx/>
                <a:latin typeface="Calibri" panose="020F0502020204030204"/>
                <a:ea typeface="+mn-ea"/>
                <a:cs typeface="+mn-cs"/>
              </a:rPr>
              <a:t> Current Occupations</a:t>
            </a:r>
            <a:endParaRPr kumimoji="0" lang="en-US" sz="2117"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879199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EF1A7F-7F20-BD13-6593-D702C6C1B67C}"/>
              </a:ext>
            </a:extLst>
          </p:cNvPr>
          <p:cNvSpPr>
            <a:spLocks noGrp="1"/>
          </p:cNvSpPr>
          <p:nvPr>
            <p:ph type="title"/>
          </p:nvPr>
        </p:nvSpPr>
        <p:spPr/>
        <p:txBody>
          <a:bodyPr>
            <a:noAutofit/>
          </a:bodyPr>
          <a:lstStyle/>
          <a:p>
            <a:r>
              <a:rPr lang="en-US" sz="3600" b="1" dirty="0"/>
              <a:t>BEAD: Broadband Equity, Access, and Deployment</a:t>
            </a:r>
          </a:p>
        </p:txBody>
      </p:sp>
      <p:graphicFrame>
        <p:nvGraphicFramePr>
          <p:cNvPr id="6" name="Content Placeholder 5">
            <a:extLst>
              <a:ext uri="{FF2B5EF4-FFF2-40B4-BE49-F238E27FC236}">
                <a16:creationId xmlns:a16="http://schemas.microsoft.com/office/drawing/2014/main" id="{6B2FB8A3-E48E-6734-471D-0DB3E96FFE93}"/>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326055014"/>
              </p:ext>
            </p:extLst>
          </p:nvPr>
        </p:nvGraphicFramePr>
        <p:xfrm>
          <a:off x="925513" y="1760538"/>
          <a:ext cx="9675812" cy="4595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073875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7AED8-0F19-6682-116F-D0FC8610D704}"/>
              </a:ext>
            </a:extLst>
          </p:cNvPr>
          <p:cNvSpPr>
            <a:spLocks noGrp="1"/>
          </p:cNvSpPr>
          <p:nvPr>
            <p:ph type="title"/>
          </p:nvPr>
        </p:nvSpPr>
        <p:spPr>
          <a:xfrm>
            <a:off x="257210" y="60479"/>
            <a:ext cx="11934790" cy="1045945"/>
          </a:xfrm>
        </p:spPr>
        <p:txBody>
          <a:bodyPr>
            <a:noAutofit/>
          </a:bodyPr>
          <a:lstStyle/>
          <a:p>
            <a:r>
              <a:rPr lang="en-US" sz="3600" b="1" dirty="0">
                <a:latin typeface="Roboto" panose="02000000000000000000" pitchFamily="2" charset="0"/>
                <a:ea typeface="Roboto" panose="02000000000000000000" pitchFamily="2" charset="0"/>
              </a:rPr>
              <a:t>Statewide Strategy for Education and Workforce Development</a:t>
            </a:r>
          </a:p>
        </p:txBody>
      </p:sp>
      <p:sp>
        <p:nvSpPr>
          <p:cNvPr id="6" name="TextBox 5" descr="WIA Selected as Industry Intermediary for Ohio State University’s Broadband and 5G Sector Partnership with the Ohio Governor’s Office of Workforce Transformation&#10;">
            <a:extLst>
              <a:ext uri="{FF2B5EF4-FFF2-40B4-BE49-F238E27FC236}">
                <a16:creationId xmlns:a16="http://schemas.microsoft.com/office/drawing/2014/main" id="{EC6CB19E-FE99-A0EB-6826-9348D0CA84E3}"/>
              </a:ext>
            </a:extLst>
          </p:cNvPr>
          <p:cNvSpPr txBox="1"/>
          <p:nvPr/>
        </p:nvSpPr>
        <p:spPr>
          <a:xfrm>
            <a:off x="257210" y="2347773"/>
            <a:ext cx="6518494" cy="1704313"/>
          </a:xfrm>
          <a:prstGeom prst="rect">
            <a:avLst/>
          </a:prstGeom>
          <a:noFill/>
        </p:spPr>
        <p:txBody>
          <a:bodyPr wrap="square">
            <a:spAutoFit/>
          </a:bodyPr>
          <a:lstStyle/>
          <a:p>
            <a:pPr marL="0" marR="0" lvl="0" indent="0" algn="l" defTabSz="535518" rtl="0" eaLnBrk="1" fontAlgn="auto" latinLnBrk="0" hangingPunct="1">
              <a:lnSpc>
                <a:spcPct val="114000"/>
              </a:lnSpc>
              <a:spcBef>
                <a:spcPts val="600"/>
              </a:spcBef>
              <a:spcAft>
                <a:spcPts val="600"/>
              </a:spcAft>
              <a:buClrTx/>
              <a:buSzTx/>
              <a:buFontTx/>
              <a:buNone/>
              <a:tabLst/>
              <a:defRPr/>
            </a:pPr>
            <a:r>
              <a:rPr kumimoji="0" lang="en-US" sz="2108" b="0" i="0" u="none" strike="noStrike" kern="1200" cap="none" spc="0" normalizeH="0" baseline="0" noProof="0" dirty="0">
                <a:ln>
                  <a:noFill/>
                </a:ln>
                <a:solidFill>
                  <a:prstClr val="white"/>
                </a:solidFill>
                <a:effectLst/>
                <a:uLnTx/>
                <a:uFillTx/>
                <a:latin typeface="Calibri" panose="020F0502020204030204"/>
                <a:ea typeface="+mn-ea"/>
                <a:cs typeface="+mn-cs"/>
              </a:rPr>
              <a:t>WIA Selected as Industry Intermediary for Ohio State University’s Broadband and 5G Sector Partnership with the Ohio Governor’s Office of Workforce Transformation</a:t>
            </a:r>
          </a:p>
          <a:p>
            <a:pPr marL="0" marR="0" lvl="0" indent="0" algn="l" defTabSz="535518" rtl="0" eaLnBrk="1" fontAlgn="auto" latinLnBrk="0" hangingPunct="1">
              <a:lnSpc>
                <a:spcPct val="114000"/>
              </a:lnSpc>
              <a:spcBef>
                <a:spcPts val="600"/>
              </a:spcBef>
              <a:spcAft>
                <a:spcPts val="600"/>
              </a:spcAft>
              <a:buClrTx/>
              <a:buSzTx/>
              <a:buFontTx/>
              <a:buNone/>
              <a:tabLst/>
              <a:defRPr/>
            </a:pPr>
            <a:endParaRPr kumimoji="0" lang="en-US" sz="2108"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Content Placeholder 4" descr="Ohio Governor's office of workforce transformation logo">
            <a:extLst>
              <a:ext uri="{FF2B5EF4-FFF2-40B4-BE49-F238E27FC236}">
                <a16:creationId xmlns:a16="http://schemas.microsoft.com/office/drawing/2014/main" id="{CDEEC595-DEEC-2544-8177-3FB524374A37}"/>
              </a:ext>
            </a:extLst>
          </p:cNvPr>
          <p:cNvPicPr>
            <a:picLocks noGrp="1" noChangeAspect="1"/>
          </p:cNvPicPr>
          <p:nvPr>
            <p:ph idx="1"/>
          </p:nvPr>
        </p:nvPicPr>
        <p:blipFill>
          <a:blip r:embed="rId3"/>
          <a:stretch>
            <a:fillRect/>
          </a:stretch>
        </p:blipFill>
        <p:spPr>
          <a:xfrm>
            <a:off x="7569289" y="1845287"/>
            <a:ext cx="4000441" cy="4592686"/>
          </a:xfrm>
        </p:spPr>
      </p:pic>
    </p:spTree>
    <p:extLst>
      <p:ext uri="{BB962C8B-B14F-4D97-AF65-F5344CB8AC3E}">
        <p14:creationId xmlns:p14="http://schemas.microsoft.com/office/powerpoint/2010/main" val="751491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420540"/>
            <a:ext cx="10515600" cy="1325563"/>
          </a:xfrm>
        </p:spPr>
        <p:txBody>
          <a:bodyPr/>
          <a:lstStyle/>
          <a:p>
            <a:r>
              <a:rPr lang="en-US" dirty="0">
                <a:solidFill>
                  <a:schemeClr val="bg1"/>
                </a:solidFill>
              </a:rPr>
              <a:t>Welcome and Agenda</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964736" y="1746103"/>
            <a:ext cx="7514762" cy="4260617"/>
          </a:xfrm>
        </p:spPr>
        <p:txBody>
          <a:bodyPr>
            <a:noAutofit/>
          </a:bodyPr>
          <a:lstStyle/>
          <a:p>
            <a:pPr>
              <a:lnSpc>
                <a:spcPct val="114000"/>
              </a:lnSpc>
              <a:spcBef>
                <a:spcPts val="600"/>
              </a:spcBef>
              <a:spcAft>
                <a:spcPts val="600"/>
              </a:spcAft>
            </a:pPr>
            <a:r>
              <a:rPr lang="en-US" sz="2400" dirty="0">
                <a:solidFill>
                  <a:schemeClr val="tx1"/>
                </a:solidFill>
                <a:latin typeface="Montserrat Medium"/>
                <a:cs typeface="Segoe UI"/>
              </a:rPr>
              <a:t>Center of Excellence Overview</a:t>
            </a:r>
            <a:endParaRPr lang="en-US" sz="2400" dirty="0">
              <a:solidFill>
                <a:schemeClr val="tx1"/>
              </a:solidFill>
              <a:latin typeface="Montserrat Medium" panose="00000600000000000000" pitchFamily="2" charset="0"/>
              <a:cs typeface="Segoe UI" panose="020B0502040204020203" pitchFamily="34" charset="0"/>
            </a:endParaRPr>
          </a:p>
          <a:p>
            <a:pPr>
              <a:lnSpc>
                <a:spcPct val="114000"/>
              </a:lnSpc>
              <a:spcBef>
                <a:spcPts val="600"/>
              </a:spcBef>
              <a:spcAft>
                <a:spcPts val="600"/>
              </a:spcAft>
            </a:pPr>
            <a:r>
              <a:rPr lang="en-US" sz="2400" dirty="0">
                <a:solidFill>
                  <a:schemeClr val="tx1"/>
                </a:solidFill>
                <a:latin typeface="Montserrat Medium"/>
                <a:cs typeface="Segoe UI"/>
              </a:rPr>
              <a:t>Registered Apprenticeship (RA) in the Investing in America (IIA) agenda</a:t>
            </a:r>
          </a:p>
          <a:p>
            <a:pPr>
              <a:lnSpc>
                <a:spcPct val="114000"/>
              </a:lnSpc>
              <a:spcBef>
                <a:spcPts val="600"/>
              </a:spcBef>
              <a:spcAft>
                <a:spcPts val="600"/>
              </a:spcAft>
            </a:pPr>
            <a:r>
              <a:rPr lang="en-US" sz="2400" dirty="0">
                <a:solidFill>
                  <a:schemeClr val="tx1"/>
                </a:solidFill>
                <a:latin typeface="Montserrat Medium"/>
                <a:cs typeface="Segoe UI"/>
              </a:rPr>
              <a:t>Workforce Partnerships to Advance the Investing in America Agenda </a:t>
            </a:r>
          </a:p>
          <a:p>
            <a:pPr>
              <a:lnSpc>
                <a:spcPct val="114000"/>
              </a:lnSpc>
              <a:spcBef>
                <a:spcPts val="600"/>
              </a:spcBef>
              <a:spcAft>
                <a:spcPts val="600"/>
              </a:spcAft>
            </a:pPr>
            <a:r>
              <a:rPr lang="en-US" sz="2400" dirty="0">
                <a:solidFill>
                  <a:schemeClr val="tx1"/>
                </a:solidFill>
                <a:latin typeface="Montserrat Medium"/>
                <a:cs typeface="Segoe UI"/>
              </a:rPr>
              <a:t>The CareerSource Suncoast Approach</a:t>
            </a:r>
          </a:p>
          <a:p>
            <a:pPr>
              <a:lnSpc>
                <a:spcPct val="114000"/>
              </a:lnSpc>
              <a:spcBef>
                <a:spcPts val="600"/>
              </a:spcBef>
              <a:spcAft>
                <a:spcPts val="600"/>
              </a:spcAft>
            </a:pPr>
            <a:r>
              <a:rPr lang="en-US" sz="2400" dirty="0">
                <a:solidFill>
                  <a:schemeClr val="tx1"/>
                </a:solidFill>
                <a:latin typeface="Montserrat Medium" panose="00000600000000000000" pitchFamily="2" charset="0"/>
                <a:cs typeface="Segoe UI" panose="020B0502040204020203" pitchFamily="34" charset="0"/>
              </a:rPr>
              <a:t>Questions </a:t>
            </a:r>
          </a:p>
          <a:p>
            <a:pPr>
              <a:lnSpc>
                <a:spcPct val="114000"/>
              </a:lnSpc>
              <a:spcBef>
                <a:spcPts val="600"/>
              </a:spcBef>
              <a:spcAft>
                <a:spcPts val="600"/>
              </a:spcAft>
            </a:pPr>
            <a:r>
              <a:rPr lang="en-US" sz="2400" dirty="0">
                <a:solidFill>
                  <a:schemeClr val="tx1"/>
                </a:solidFill>
                <a:latin typeface="Montserrat Medium" panose="00000600000000000000" pitchFamily="2" charset="0"/>
                <a:cs typeface="Segoe UI" panose="020B0502040204020203" pitchFamily="34" charset="0"/>
              </a:rPr>
              <a:t>Wrap Up</a:t>
            </a:r>
          </a:p>
          <a:p>
            <a:pPr>
              <a:lnSpc>
                <a:spcPct val="114000"/>
              </a:lnSpc>
              <a:spcBef>
                <a:spcPts val="600"/>
              </a:spcBef>
              <a:spcAft>
                <a:spcPts val="600"/>
              </a:spcAft>
            </a:pPr>
            <a:endParaRPr lang="en-US" sz="2400" dirty="0"/>
          </a:p>
        </p:txBody>
      </p:sp>
      <p:pic>
        <p:nvPicPr>
          <p:cNvPr id="4" name="Picture 3" descr="Center of Excellence Logo">
            <a:extLst>
              <a:ext uri="{FF2B5EF4-FFF2-40B4-BE49-F238E27FC236}">
                <a16:creationId xmlns:a16="http://schemas.microsoft.com/office/drawing/2014/main" id="{8694B03F-6D3B-8E72-D9FB-0CC4BE7E4580}"/>
              </a:ext>
            </a:extLst>
          </p:cNvPr>
          <p:cNvPicPr>
            <a:picLocks noChangeAspect="1"/>
          </p:cNvPicPr>
          <p:nvPr/>
        </p:nvPicPr>
        <p:blipFill>
          <a:blip r:embed="rId3"/>
          <a:stretch>
            <a:fillRect/>
          </a:stretch>
        </p:blipFill>
        <p:spPr>
          <a:xfrm>
            <a:off x="8479498" y="2588386"/>
            <a:ext cx="2777850" cy="2777850"/>
          </a:xfrm>
          <a:prstGeom prst="rect">
            <a:avLst/>
          </a:prstGeom>
        </p:spPr>
      </p:pic>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2218714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90789-B74D-83E8-2446-79BDBCA0102E}"/>
              </a:ext>
            </a:extLst>
          </p:cNvPr>
          <p:cNvSpPr>
            <a:spLocks noGrp="1"/>
          </p:cNvSpPr>
          <p:nvPr>
            <p:ph type="title"/>
          </p:nvPr>
        </p:nvSpPr>
        <p:spPr>
          <a:xfrm>
            <a:off x="1060118" y="270593"/>
            <a:ext cx="9674947" cy="627989"/>
          </a:xfrm>
        </p:spPr>
        <p:txBody>
          <a:bodyPr>
            <a:normAutofit fontScale="90000"/>
          </a:bodyPr>
          <a:lstStyle/>
          <a:p>
            <a:r>
              <a:rPr lang="en-US" b="1" dirty="0"/>
              <a:t>Ohio Education and Training Partnerships</a:t>
            </a:r>
          </a:p>
        </p:txBody>
      </p:sp>
      <p:pic>
        <p:nvPicPr>
          <p:cNvPr id="2052" name="Picture 4" descr="award winning buckeye hills career center logo">
            <a:extLst>
              <a:ext uri="{FF2B5EF4-FFF2-40B4-BE49-F238E27FC236}">
                <a16:creationId xmlns:a16="http://schemas.microsoft.com/office/drawing/2014/main" id="{D918B4C5-8283-2718-CB4E-8834034763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706" y="1947008"/>
            <a:ext cx="3053330" cy="1135007"/>
          </a:xfrm>
          <a:prstGeom prst="rect">
            <a:avLst/>
          </a:prstGeom>
          <a:solidFill>
            <a:schemeClr val="bg1"/>
          </a:solidFill>
        </p:spPr>
      </p:pic>
      <p:sp>
        <p:nvSpPr>
          <p:cNvPr id="9" name="TextBox 8" descr="CTE and Adult Education&#10;">
            <a:extLst>
              <a:ext uri="{FF2B5EF4-FFF2-40B4-BE49-F238E27FC236}">
                <a16:creationId xmlns:a16="http://schemas.microsoft.com/office/drawing/2014/main" id="{68429323-7102-9A7C-AE6E-3614106AAD7A}"/>
              </a:ext>
            </a:extLst>
          </p:cNvPr>
          <p:cNvSpPr txBox="1"/>
          <p:nvPr/>
        </p:nvSpPr>
        <p:spPr>
          <a:xfrm>
            <a:off x="426763" y="3180877"/>
            <a:ext cx="3854772" cy="344710"/>
          </a:xfrm>
          <a:prstGeom prst="rect">
            <a:avLst/>
          </a:prstGeom>
          <a:noFill/>
        </p:spPr>
        <p:txBody>
          <a:bodyPr wrap="square">
            <a:spAutoFit/>
          </a:bodyPr>
          <a:lstStyle/>
          <a:p>
            <a:pPr marL="0" marR="0" lvl="0" indent="0" algn="l" defTabSz="913808" rtl="0" eaLnBrk="1" fontAlgn="auto" latinLnBrk="0" hangingPunct="1">
              <a:lnSpc>
                <a:spcPct val="100000"/>
              </a:lnSpc>
              <a:spcBef>
                <a:spcPts val="999"/>
              </a:spcBef>
              <a:spcAft>
                <a:spcPts val="0"/>
              </a:spcAft>
              <a:buClrTx/>
              <a:buSzTx/>
              <a:buFontTx/>
              <a:buNone/>
              <a:tabLst/>
              <a:defRPr/>
            </a:pPr>
            <a:r>
              <a:rPr kumimoji="0" lang="en-US" sz="164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rPr>
              <a:t>CTE and Adult Education</a:t>
            </a:r>
          </a:p>
        </p:txBody>
      </p:sp>
      <p:sp>
        <p:nvSpPr>
          <p:cNvPr id="5" name="TextBox 4" descr="Center of Excellence&#10;">
            <a:extLst>
              <a:ext uri="{FF2B5EF4-FFF2-40B4-BE49-F238E27FC236}">
                <a16:creationId xmlns:a16="http://schemas.microsoft.com/office/drawing/2014/main" id="{93138640-F752-428C-416E-3850FA1878FB}"/>
              </a:ext>
            </a:extLst>
          </p:cNvPr>
          <p:cNvSpPr txBox="1"/>
          <p:nvPr/>
        </p:nvSpPr>
        <p:spPr>
          <a:xfrm>
            <a:off x="4548918" y="1738104"/>
            <a:ext cx="3416695" cy="380745"/>
          </a:xfrm>
          <a:prstGeom prst="rect">
            <a:avLst/>
          </a:prstGeom>
          <a:noFill/>
        </p:spPr>
        <p:txBody>
          <a:bodyPr wrap="square">
            <a:spAutoFit/>
          </a:bodyPr>
          <a:lstStyle/>
          <a:p>
            <a:pPr marL="0" marR="0" lvl="0" indent="0" algn="ctr" defTabSz="913808" rtl="0" eaLnBrk="1" fontAlgn="auto" latinLnBrk="0" hangingPunct="1">
              <a:lnSpc>
                <a:spcPct val="100000"/>
              </a:lnSpc>
              <a:spcBef>
                <a:spcPts val="999"/>
              </a:spcBef>
              <a:spcAft>
                <a:spcPts val="0"/>
              </a:spcAft>
              <a:buClrTx/>
              <a:buSzTx/>
              <a:buFontTx/>
              <a:buNone/>
              <a:tabLst/>
              <a:defRPr/>
            </a:pPr>
            <a:r>
              <a:rPr kumimoji="0" lang="en-US" sz="1874" b="0" i="0" u="none" strike="noStrike" kern="1200" cap="none" spc="0" normalizeH="0" baseline="0" noProof="0" dirty="0">
                <a:ln>
                  <a:noFill/>
                </a:ln>
                <a:solidFill>
                  <a:prstClr val="white"/>
                </a:solidFill>
                <a:effectLst/>
                <a:uLnTx/>
                <a:uFillTx/>
                <a:latin typeface="Roboto Bold" panose="02000000000000000000" pitchFamily="2" charset="0"/>
                <a:ea typeface="Roboto Bold" panose="02000000000000000000" pitchFamily="2" charset="0"/>
                <a:cs typeface="+mn-cs"/>
              </a:rPr>
              <a:t>Center of Excellence</a:t>
            </a:r>
          </a:p>
        </p:txBody>
      </p:sp>
      <p:pic>
        <p:nvPicPr>
          <p:cNvPr id="2058" name="Picture 10" descr="The Ohio State University logo">
            <a:extLst>
              <a:ext uri="{FF2B5EF4-FFF2-40B4-BE49-F238E27FC236}">
                <a16:creationId xmlns:a16="http://schemas.microsoft.com/office/drawing/2014/main" id="{5F75F805-3CA7-0ECD-95E5-06AC7AA1A5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6864" y="2213602"/>
            <a:ext cx="3280802" cy="328080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erra State Community College logo">
            <a:extLst>
              <a:ext uri="{FF2B5EF4-FFF2-40B4-BE49-F238E27FC236}">
                <a16:creationId xmlns:a16="http://schemas.microsoft.com/office/drawing/2014/main" id="{F6FFCF6A-17ED-6BA5-AAA1-04D547D7C4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7600" y="1477766"/>
            <a:ext cx="1753437" cy="2023196"/>
          </a:xfrm>
          <a:prstGeom prst="rect">
            <a:avLst/>
          </a:prstGeom>
          <a:solidFill>
            <a:schemeClr val="bg1"/>
          </a:solidFill>
        </p:spPr>
      </p:pic>
      <p:sp>
        <p:nvSpPr>
          <p:cNvPr id="10" name="TextBox 9" descr="Community College&#10;">
            <a:extLst>
              <a:ext uri="{FF2B5EF4-FFF2-40B4-BE49-F238E27FC236}">
                <a16:creationId xmlns:a16="http://schemas.microsoft.com/office/drawing/2014/main" id="{B19FFAB2-BE68-9843-A38A-E22DDFD5D740}"/>
              </a:ext>
            </a:extLst>
          </p:cNvPr>
          <p:cNvSpPr txBox="1"/>
          <p:nvPr/>
        </p:nvSpPr>
        <p:spPr>
          <a:xfrm>
            <a:off x="8511028" y="3537781"/>
            <a:ext cx="1919893" cy="597087"/>
          </a:xfrm>
          <a:prstGeom prst="rect">
            <a:avLst/>
          </a:prstGeom>
          <a:noFill/>
        </p:spPr>
        <p:txBody>
          <a:bodyPr wrap="square">
            <a:spAutoFit/>
          </a:bodyPr>
          <a:lstStyle/>
          <a:p>
            <a:pPr marL="0" marR="0" lvl="0" indent="0" algn="l" defTabSz="913808" rtl="0" eaLnBrk="1" fontAlgn="auto" latinLnBrk="0" hangingPunct="1">
              <a:lnSpc>
                <a:spcPct val="100000"/>
              </a:lnSpc>
              <a:spcBef>
                <a:spcPts val="999"/>
              </a:spcBef>
              <a:spcAft>
                <a:spcPts val="0"/>
              </a:spcAft>
              <a:buClrTx/>
              <a:buSzTx/>
              <a:buFontTx/>
              <a:buNone/>
              <a:tabLst/>
              <a:defRPr/>
            </a:pPr>
            <a:r>
              <a:rPr kumimoji="0" lang="en-US" sz="164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rPr>
              <a:t>Community College</a:t>
            </a:r>
          </a:p>
        </p:txBody>
      </p:sp>
      <p:pic>
        <p:nvPicPr>
          <p:cNvPr id="1026" name="Picture 2" descr="ohio governor's office of workforce transformation logo">
            <a:extLst>
              <a:ext uri="{FF2B5EF4-FFF2-40B4-BE49-F238E27FC236}">
                <a16:creationId xmlns:a16="http://schemas.microsoft.com/office/drawing/2014/main" id="{B4F84FC0-E0C1-A7DA-0432-D5D43BA208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622" y="4569360"/>
            <a:ext cx="3673891" cy="566464"/>
          </a:xfrm>
          <a:prstGeom prst="rect">
            <a:avLst/>
          </a:prstGeom>
          <a:solidFill>
            <a:schemeClr val="bg1"/>
          </a:solidFill>
        </p:spPr>
      </p:pic>
      <p:pic>
        <p:nvPicPr>
          <p:cNvPr id="1028" name="Picture 4" descr="Ohio Department Of Job &amp; Family Services Office Of Workforce Development">
            <a:extLst>
              <a:ext uri="{FF2B5EF4-FFF2-40B4-BE49-F238E27FC236}">
                <a16:creationId xmlns:a16="http://schemas.microsoft.com/office/drawing/2014/main" id="{2AAC12E0-5DEF-731B-2856-42F96290AF3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8119" b="39718"/>
          <a:stretch/>
        </p:blipFill>
        <p:spPr bwMode="auto">
          <a:xfrm>
            <a:off x="426763" y="5311944"/>
            <a:ext cx="3686750" cy="50960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descr="Workforce Development&#10;">
            <a:extLst>
              <a:ext uri="{FF2B5EF4-FFF2-40B4-BE49-F238E27FC236}">
                <a16:creationId xmlns:a16="http://schemas.microsoft.com/office/drawing/2014/main" id="{0ECED4AE-AEFD-4508-2443-B8E47DC3EDB8}"/>
              </a:ext>
            </a:extLst>
          </p:cNvPr>
          <p:cNvSpPr txBox="1"/>
          <p:nvPr/>
        </p:nvSpPr>
        <p:spPr>
          <a:xfrm>
            <a:off x="383312" y="5970826"/>
            <a:ext cx="3854772" cy="344710"/>
          </a:xfrm>
          <a:prstGeom prst="rect">
            <a:avLst/>
          </a:prstGeom>
          <a:noFill/>
        </p:spPr>
        <p:txBody>
          <a:bodyPr wrap="square">
            <a:spAutoFit/>
          </a:bodyPr>
          <a:lstStyle/>
          <a:p>
            <a:pPr marL="0" marR="0" lvl="0" indent="0" algn="l" defTabSz="913808" rtl="0" eaLnBrk="1" fontAlgn="auto" latinLnBrk="0" hangingPunct="1">
              <a:lnSpc>
                <a:spcPct val="100000"/>
              </a:lnSpc>
              <a:spcBef>
                <a:spcPts val="999"/>
              </a:spcBef>
              <a:spcAft>
                <a:spcPts val="0"/>
              </a:spcAft>
              <a:buClrTx/>
              <a:buSzTx/>
              <a:buFontTx/>
              <a:buNone/>
              <a:tabLst/>
              <a:defRPr/>
            </a:pPr>
            <a:r>
              <a:rPr kumimoji="0" lang="en-US" sz="164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rPr>
              <a:t>Workforce Development</a:t>
            </a:r>
          </a:p>
        </p:txBody>
      </p:sp>
      <p:pic>
        <p:nvPicPr>
          <p:cNvPr id="11" name="Picture 2" descr="Youngstown state university logo">
            <a:extLst>
              <a:ext uri="{FF2B5EF4-FFF2-40B4-BE49-F238E27FC236}">
                <a16:creationId xmlns:a16="http://schemas.microsoft.com/office/drawing/2014/main" id="{AAC118B1-F306-DE17-EC0B-C2B7C7D7B0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63729" y="4344266"/>
            <a:ext cx="2813688" cy="7915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Ashland University logo">
            <a:extLst>
              <a:ext uri="{FF2B5EF4-FFF2-40B4-BE49-F238E27FC236}">
                <a16:creationId xmlns:a16="http://schemas.microsoft.com/office/drawing/2014/main" id="{2C093038-401E-B876-3936-ED33F374891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4513" b="21894"/>
          <a:stretch/>
        </p:blipFill>
        <p:spPr bwMode="auto">
          <a:xfrm>
            <a:off x="8563729" y="5284229"/>
            <a:ext cx="2813688" cy="79155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descr="4-year University&#10;">
            <a:extLst>
              <a:ext uri="{FF2B5EF4-FFF2-40B4-BE49-F238E27FC236}">
                <a16:creationId xmlns:a16="http://schemas.microsoft.com/office/drawing/2014/main" id="{3EEE49B0-C781-AB3C-C879-DE44A6D9AFAD}"/>
              </a:ext>
            </a:extLst>
          </p:cNvPr>
          <p:cNvSpPr txBox="1"/>
          <p:nvPr/>
        </p:nvSpPr>
        <p:spPr>
          <a:xfrm>
            <a:off x="8511027" y="6100657"/>
            <a:ext cx="2224038" cy="344710"/>
          </a:xfrm>
          <a:prstGeom prst="rect">
            <a:avLst/>
          </a:prstGeom>
          <a:noFill/>
        </p:spPr>
        <p:txBody>
          <a:bodyPr wrap="square">
            <a:spAutoFit/>
          </a:bodyPr>
          <a:lstStyle/>
          <a:p>
            <a:pPr marL="0" marR="0" lvl="0" indent="0" algn="l" defTabSz="913808" rtl="0" eaLnBrk="1" fontAlgn="auto" latinLnBrk="0" hangingPunct="1">
              <a:lnSpc>
                <a:spcPct val="100000"/>
              </a:lnSpc>
              <a:spcBef>
                <a:spcPts val="999"/>
              </a:spcBef>
              <a:spcAft>
                <a:spcPts val="0"/>
              </a:spcAft>
              <a:buClrTx/>
              <a:buSzTx/>
              <a:buFontTx/>
              <a:buNone/>
              <a:tabLst/>
              <a:defRPr/>
            </a:pPr>
            <a:r>
              <a:rPr kumimoji="0" lang="en-US" sz="164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rPr>
              <a:t>4-year University</a:t>
            </a:r>
          </a:p>
        </p:txBody>
      </p:sp>
    </p:spTree>
    <p:extLst>
      <p:ext uri="{BB962C8B-B14F-4D97-AF65-F5344CB8AC3E}">
        <p14:creationId xmlns:p14="http://schemas.microsoft.com/office/powerpoint/2010/main" val="41713282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FCB64-C6EE-5BCB-CF0E-124932A4DB20}"/>
              </a:ext>
            </a:extLst>
          </p:cNvPr>
          <p:cNvSpPr>
            <a:spLocks noGrp="1"/>
          </p:cNvSpPr>
          <p:nvPr>
            <p:ph type="title"/>
          </p:nvPr>
        </p:nvSpPr>
        <p:spPr>
          <a:xfrm>
            <a:off x="2112010" y="2532783"/>
            <a:ext cx="8568182" cy="1325563"/>
          </a:xfrm>
        </p:spPr>
        <p:txBody>
          <a:bodyPr/>
          <a:lstStyle/>
          <a:p>
            <a:pPr algn="ctr"/>
            <a:r>
              <a:rPr lang="en-US" b="1" dirty="0">
                <a:solidFill>
                  <a:schemeClr val="bg1"/>
                </a:solidFill>
                <a:latin typeface="Montserrat"/>
              </a:rPr>
              <a:t>CareerSource Suncoast </a:t>
            </a:r>
          </a:p>
        </p:txBody>
      </p:sp>
    </p:spTree>
    <p:extLst>
      <p:ext uri="{BB962C8B-B14F-4D97-AF65-F5344CB8AC3E}">
        <p14:creationId xmlns:p14="http://schemas.microsoft.com/office/powerpoint/2010/main" val="15918407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B4F87-4806-1D41-1FE4-A0C0284F3897}"/>
              </a:ext>
            </a:extLst>
          </p:cNvPr>
          <p:cNvSpPr>
            <a:spLocks noGrp="1"/>
          </p:cNvSpPr>
          <p:nvPr>
            <p:ph type="title"/>
          </p:nvPr>
        </p:nvSpPr>
        <p:spPr>
          <a:xfrm>
            <a:off x="0" y="0"/>
            <a:ext cx="12192000" cy="973777"/>
          </a:xfrm>
          <a:solidFill>
            <a:srgbClr val="00015E"/>
          </a:solidFill>
        </p:spPr>
        <p:txBody>
          <a:bodyPr>
            <a:noAutofit/>
          </a:bodyPr>
          <a:lstStyle/>
          <a:p>
            <a:pPr algn="ctr"/>
            <a:r>
              <a:rPr lang="en-US" sz="4900" b="1" dirty="0">
                <a:solidFill>
                  <a:schemeClr val="bg1"/>
                </a:solidFill>
                <a:latin typeface="Segoe UI Semibold" panose="020B0702040204020203" pitchFamily="34" charset="0"/>
                <a:cs typeface="Segoe UI Semibold" panose="020B0702040204020203" pitchFamily="34" charset="0"/>
              </a:rPr>
              <a:t>2. CareerSource</a:t>
            </a:r>
            <a:r>
              <a:rPr lang="en-US" sz="4900" b="1" baseline="0" dirty="0">
                <a:solidFill>
                  <a:schemeClr val="bg1"/>
                </a:solidFill>
                <a:latin typeface="Segoe UI Semibold" panose="020B0702040204020203" pitchFamily="34" charset="0"/>
                <a:cs typeface="Segoe UI Semibold" panose="020B0702040204020203" pitchFamily="34" charset="0"/>
              </a:rPr>
              <a:t> Suncoast</a:t>
            </a:r>
            <a:endParaRPr lang="en-US" dirty="0">
              <a:solidFill>
                <a:schemeClr val="bg1"/>
              </a:solidFill>
            </a:endParaRPr>
          </a:p>
        </p:txBody>
      </p:sp>
      <p:pic>
        <p:nvPicPr>
          <p:cNvPr id="5" name="Picture 4" descr="career source suncoast logo">
            <a:extLst>
              <a:ext uri="{FF2B5EF4-FFF2-40B4-BE49-F238E27FC236}">
                <a16:creationId xmlns:a16="http://schemas.microsoft.com/office/drawing/2014/main" id="{47FEC246-40A0-C130-A247-524A14AC72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558" y="5773067"/>
            <a:ext cx="1673152" cy="655991"/>
          </a:xfrm>
          <a:prstGeom prst="rect">
            <a:avLst/>
          </a:prstGeom>
        </p:spPr>
      </p:pic>
      <p:pic>
        <p:nvPicPr>
          <p:cNvPr id="6" name="Picture 5" descr="map of manatee county in blue and sarasota county in green">
            <a:extLst>
              <a:ext uri="{FF2B5EF4-FFF2-40B4-BE49-F238E27FC236}">
                <a16:creationId xmlns:a16="http://schemas.microsoft.com/office/drawing/2014/main" id="{7F23D112-213D-4B2B-5C01-E99D170DB50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23184" y="1515149"/>
            <a:ext cx="4334934" cy="5293621"/>
          </a:xfrm>
          <a:prstGeom prst="rect">
            <a:avLst/>
          </a:prstGeom>
          <a:noFill/>
        </p:spPr>
      </p:pic>
    </p:spTree>
    <p:extLst>
      <p:ext uri="{BB962C8B-B14F-4D97-AF65-F5344CB8AC3E}">
        <p14:creationId xmlns:p14="http://schemas.microsoft.com/office/powerpoint/2010/main" val="35658968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891CD44-010A-7925-FF5C-112901BE35AD}"/>
              </a:ext>
            </a:extLst>
          </p:cNvPr>
          <p:cNvSpPr>
            <a:spLocks noGrp="1"/>
          </p:cNvSpPr>
          <p:nvPr>
            <p:ph type="title"/>
          </p:nvPr>
        </p:nvSpPr>
        <p:spPr>
          <a:xfrm>
            <a:off x="0" y="0"/>
            <a:ext cx="12192000" cy="894469"/>
          </a:xfrm>
          <a:solidFill>
            <a:srgbClr val="00015E"/>
          </a:solidFill>
        </p:spPr>
        <p:txBody>
          <a:bodyPr/>
          <a:lstStyle/>
          <a:p>
            <a:pPr algn="ctr"/>
            <a:r>
              <a:rPr lang="en-US" b="1" dirty="0">
                <a:solidFill>
                  <a:schemeClr val="bg1"/>
                </a:solidFill>
              </a:rPr>
              <a:t>Apprentice Florida</a:t>
            </a:r>
          </a:p>
        </p:txBody>
      </p:sp>
      <p:pic>
        <p:nvPicPr>
          <p:cNvPr id="5" name="Picture 4" descr="snapshot of apprenticeship of Florida home page. image is linked to site. ">
            <a:hlinkClick r:id="rId3"/>
            <a:extLst>
              <a:ext uri="{FF2B5EF4-FFF2-40B4-BE49-F238E27FC236}">
                <a16:creationId xmlns:a16="http://schemas.microsoft.com/office/drawing/2014/main" id="{9929C792-C1C4-66BA-AE47-9971FF33FDD2}"/>
              </a:ext>
            </a:extLst>
          </p:cNvPr>
          <p:cNvPicPr>
            <a:picLocks noChangeAspect="1"/>
          </p:cNvPicPr>
          <p:nvPr/>
        </p:nvPicPr>
        <p:blipFill>
          <a:blip r:embed="rId4"/>
          <a:stretch>
            <a:fillRect/>
          </a:stretch>
        </p:blipFill>
        <p:spPr>
          <a:xfrm>
            <a:off x="648370" y="1056247"/>
            <a:ext cx="10892084" cy="4643376"/>
          </a:xfrm>
          <a:prstGeom prst="rect">
            <a:avLst/>
          </a:prstGeom>
        </p:spPr>
      </p:pic>
      <p:pic>
        <p:nvPicPr>
          <p:cNvPr id="7" name="Picture 12" descr="florida department of education logo">
            <a:extLst>
              <a:ext uri="{FF2B5EF4-FFF2-40B4-BE49-F238E27FC236}">
                <a16:creationId xmlns:a16="http://schemas.microsoft.com/office/drawing/2014/main" id="{FD08D8AC-2EB5-EAA9-805C-6F5803B6D5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298" y="5839391"/>
            <a:ext cx="2857500" cy="8944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florida commerce logo">
            <a:extLst>
              <a:ext uri="{FF2B5EF4-FFF2-40B4-BE49-F238E27FC236}">
                <a16:creationId xmlns:a16="http://schemas.microsoft.com/office/drawing/2014/main" id="{07729F40-725D-4568-5D16-53EA292557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5629" y="6015420"/>
            <a:ext cx="2719514" cy="6254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career source florida logo">
            <a:extLst>
              <a:ext uri="{FF2B5EF4-FFF2-40B4-BE49-F238E27FC236}">
                <a16:creationId xmlns:a16="http://schemas.microsoft.com/office/drawing/2014/main" id="{A70AD2AC-86CE-5445-6E91-33384378D0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12224" y="5763538"/>
            <a:ext cx="2405478" cy="882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8337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D7F56-4905-FB0A-4D72-DE7CE01F97E5}"/>
              </a:ext>
            </a:extLst>
          </p:cNvPr>
          <p:cNvSpPr>
            <a:spLocks noGrp="1"/>
          </p:cNvSpPr>
          <p:nvPr>
            <p:ph type="title"/>
          </p:nvPr>
        </p:nvSpPr>
        <p:spPr>
          <a:xfrm>
            <a:off x="0" y="317"/>
            <a:ext cx="12192000" cy="942465"/>
          </a:xfrm>
          <a:solidFill>
            <a:srgbClr val="00015E"/>
          </a:solidFill>
        </p:spPr>
        <p:txBody>
          <a:bodyPr>
            <a:normAutofit/>
          </a:bodyPr>
          <a:lstStyle/>
          <a:p>
            <a:pPr algn="ctr"/>
            <a:r>
              <a:rPr lang="en-US" sz="4000" b="1" dirty="0">
                <a:solidFill>
                  <a:schemeClr val="bg1"/>
                </a:solidFill>
              </a:rPr>
              <a:t>1. Florida’s Apprenticeship Expansion Efforts</a:t>
            </a:r>
          </a:p>
        </p:txBody>
      </p:sp>
      <p:sp>
        <p:nvSpPr>
          <p:cNvPr id="4" name="Content Placeholder 2" descr="Florida Department of Education – Pathway to Career Opportunities Grant (PCOG) &#10;The grant funds are to establish new, operate existing, or expand existing registered apprenticeship or pre-apprenticeship programs.  High schools, school district career centers, school district charter technical career centers, Florida College System institutions and other entities are authorized to sponsor an apprenticeship or pre-apprenticeship program can be eligible.  &#10;Since 2019, PCOGs have totaled in excess of $28M.&#10;Florida is a State Apprenticeship Agency (SAA): supported by nine (9)  Apprenticeship Training Representatives &#10;">
            <a:extLst>
              <a:ext uri="{FF2B5EF4-FFF2-40B4-BE49-F238E27FC236}">
                <a16:creationId xmlns:a16="http://schemas.microsoft.com/office/drawing/2014/main" id="{3E5CAB32-6477-4A52-8DFC-0C3257CDCB2E}"/>
              </a:ext>
            </a:extLst>
          </p:cNvPr>
          <p:cNvSpPr txBox="1">
            <a:spLocks/>
          </p:cNvSpPr>
          <p:nvPr/>
        </p:nvSpPr>
        <p:spPr>
          <a:xfrm>
            <a:off x="768096" y="1134331"/>
            <a:ext cx="10558272" cy="4397789"/>
          </a:xfrm>
          <a:prstGeom prst="rect">
            <a:avLst/>
          </a:prstGeom>
        </p:spPr>
        <p:txBody>
          <a:bodyPr vert="horz" lIns="91440" tIns="45720" rIns="91440" bIns="45720" rtlCol="0" anchor="t">
            <a:normAutofit fontScale="92500" lnSpcReduction="10000"/>
          </a:bodyPr>
          <a:lstStyle>
            <a:lvl1pPr marL="457143" indent="-457143" algn="l" defTabSz="1219048"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477" indent="-380956" algn="l" defTabSz="1219048"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810" indent="-304763" algn="l" defTabSz="1219048"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333" indent="-304763" algn="l" defTabSz="1219048"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2858" indent="-304763" algn="l" defTabSz="1219048"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382" indent="-304763" algn="l" defTabSz="121904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906" indent="-304763" algn="l" defTabSz="121904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430" indent="-304763" algn="l" defTabSz="121904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956" indent="-304763" algn="l" defTabSz="1219048"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114300" indent="0" defTabSz="914400">
              <a:lnSpc>
                <a:spcPct val="114000"/>
              </a:lnSpc>
              <a:spcBef>
                <a:spcPts val="600"/>
              </a:spcBef>
              <a:spcAft>
                <a:spcPts val="600"/>
              </a:spcAft>
              <a:buNone/>
            </a:pPr>
            <a:r>
              <a:rPr lang="en-US" sz="2800" dirty="0">
                <a:solidFill>
                  <a:srgbClr val="26247B"/>
                </a:solidFill>
                <a:latin typeface="Segoe UI" panose="020B0502040204020203" pitchFamily="34" charset="0"/>
                <a:cs typeface="Segoe UI" panose="020B0502040204020203" pitchFamily="34" charset="0"/>
              </a:rPr>
              <a:t>Florida Department of Education – Pathway to Career Opportunities Grant (PCOG) </a:t>
            </a:r>
            <a:endParaRPr lang="en-US" sz="800" dirty="0">
              <a:solidFill>
                <a:srgbClr val="26247B"/>
              </a:solidFill>
              <a:latin typeface="Segoe UI" panose="020B0502040204020203" pitchFamily="34" charset="0"/>
              <a:cs typeface="Segoe UI" panose="020B0502040204020203" pitchFamily="34" charset="0"/>
            </a:endParaRPr>
          </a:p>
          <a:p>
            <a:pPr marL="457200" indent="-342900" algn="just" defTabSz="914400">
              <a:lnSpc>
                <a:spcPct val="114000"/>
              </a:lnSpc>
              <a:spcBef>
                <a:spcPts val="600"/>
              </a:spcBef>
              <a:spcAft>
                <a:spcPts val="600"/>
              </a:spcAft>
            </a:pPr>
            <a:r>
              <a:rPr lang="en-US" sz="2400" dirty="0">
                <a:solidFill>
                  <a:srgbClr val="26247B"/>
                </a:solidFill>
                <a:latin typeface="Segoe UI" panose="020B0502040204020203" pitchFamily="34" charset="0"/>
                <a:cs typeface="Segoe UI" panose="020B0502040204020203" pitchFamily="34" charset="0"/>
              </a:rPr>
              <a:t>The grant funds are to establish new, operate existing, or expand existing registered apprenticeship or pre-apprenticeship programs.  High schools, school district career centers, school district charter technical career centers, Florida College System institutions and other entities are authorized to sponsor an apprenticeship or pre-apprenticeship program can be eligible.  </a:t>
            </a:r>
          </a:p>
          <a:p>
            <a:pPr marL="990534" lvl="1" indent="-342900" algn="just" defTabSz="914400">
              <a:lnSpc>
                <a:spcPct val="114000"/>
              </a:lnSpc>
              <a:spcBef>
                <a:spcPts val="600"/>
              </a:spcBef>
              <a:spcAft>
                <a:spcPts val="600"/>
              </a:spcAft>
              <a:buFont typeface="Arial" panose="020B0604020202020204" pitchFamily="34" charset="0"/>
              <a:buChar char="•"/>
            </a:pPr>
            <a:r>
              <a:rPr lang="en-US" sz="2400" dirty="0">
                <a:solidFill>
                  <a:srgbClr val="26247B"/>
                </a:solidFill>
                <a:latin typeface="Segoe UI" panose="020B0502040204020203" pitchFamily="34" charset="0"/>
                <a:cs typeface="Segoe UI" panose="020B0502040204020203" pitchFamily="34" charset="0"/>
              </a:rPr>
              <a:t>Since 2019, PCOGs have totaled in excess of $28M.</a:t>
            </a:r>
            <a:endParaRPr lang="en-US" sz="800" dirty="0">
              <a:solidFill>
                <a:srgbClr val="26247B"/>
              </a:solidFill>
              <a:latin typeface="Segoe UI" panose="020B0502040204020203" pitchFamily="34" charset="0"/>
              <a:cs typeface="Segoe UI" panose="020B0502040204020203" pitchFamily="34" charset="0"/>
            </a:endParaRPr>
          </a:p>
          <a:p>
            <a:pPr marL="457200" indent="-342900" algn="just" defTabSz="914400">
              <a:lnSpc>
                <a:spcPct val="114000"/>
              </a:lnSpc>
              <a:spcBef>
                <a:spcPts val="600"/>
              </a:spcBef>
              <a:spcAft>
                <a:spcPts val="600"/>
              </a:spcAft>
            </a:pPr>
            <a:r>
              <a:rPr lang="en-US" sz="2400" dirty="0">
                <a:solidFill>
                  <a:srgbClr val="26247B"/>
                </a:solidFill>
                <a:latin typeface="Segoe UI" panose="020B0502040204020203" pitchFamily="34" charset="0"/>
                <a:cs typeface="Segoe UI" panose="020B0502040204020203" pitchFamily="34" charset="0"/>
              </a:rPr>
              <a:t>Florida is a State Apprenticeship Agency (SAA): supported by nine (9)  Apprenticeship Training Representatives </a:t>
            </a:r>
          </a:p>
          <a:p>
            <a:pPr marL="114300" indent="0" algn="just" defTabSz="914400">
              <a:lnSpc>
                <a:spcPct val="114000"/>
              </a:lnSpc>
              <a:spcBef>
                <a:spcPts val="600"/>
              </a:spcBef>
              <a:spcAft>
                <a:spcPts val="600"/>
              </a:spcAft>
              <a:buNone/>
            </a:pPr>
            <a:endParaRPr lang="en-US" sz="2800" dirty="0">
              <a:solidFill>
                <a:srgbClr val="26247B"/>
              </a:solidFill>
              <a:latin typeface="Segoe UI" panose="020B0502040204020203" pitchFamily="34" charset="0"/>
              <a:cs typeface="Segoe UI" panose="020B0502040204020203" pitchFamily="34" charset="0"/>
            </a:endParaRPr>
          </a:p>
          <a:p>
            <a:pPr marL="114300" indent="0" algn="just" defTabSz="914400">
              <a:lnSpc>
                <a:spcPct val="114000"/>
              </a:lnSpc>
              <a:spcBef>
                <a:spcPts val="600"/>
              </a:spcBef>
              <a:spcAft>
                <a:spcPts val="600"/>
              </a:spcAft>
              <a:buNone/>
            </a:pPr>
            <a:endParaRPr lang="en-US" sz="2800" dirty="0">
              <a:solidFill>
                <a:srgbClr val="26247B"/>
              </a:solidFill>
              <a:latin typeface="Segoe UI" panose="020B0502040204020203" pitchFamily="34" charset="0"/>
              <a:cs typeface="Segoe UI" panose="020B0502040204020203" pitchFamily="34" charset="0"/>
            </a:endParaRPr>
          </a:p>
          <a:p>
            <a:pPr marL="647634" lvl="1" indent="0" defTabSz="914400">
              <a:lnSpc>
                <a:spcPct val="114000"/>
              </a:lnSpc>
              <a:spcBef>
                <a:spcPts val="600"/>
              </a:spcBef>
              <a:spcAft>
                <a:spcPts val="600"/>
              </a:spcAft>
              <a:buNone/>
            </a:pPr>
            <a:endParaRPr lang="en-US" sz="2600" b="1" dirty="0"/>
          </a:p>
          <a:p>
            <a:pPr marL="342900" indent="-228600" defTabSz="914400">
              <a:lnSpc>
                <a:spcPct val="114000"/>
              </a:lnSpc>
              <a:spcBef>
                <a:spcPts val="600"/>
              </a:spcBef>
              <a:spcAft>
                <a:spcPts val="600"/>
              </a:spcAft>
            </a:pPr>
            <a:endParaRPr lang="en-US" sz="1700" dirty="0"/>
          </a:p>
          <a:p>
            <a:pPr marL="342900" indent="-228600" defTabSz="914400">
              <a:lnSpc>
                <a:spcPct val="114000"/>
              </a:lnSpc>
              <a:spcBef>
                <a:spcPts val="600"/>
              </a:spcBef>
              <a:spcAft>
                <a:spcPts val="600"/>
              </a:spcAft>
            </a:pPr>
            <a:endParaRPr lang="en-US" sz="1700" dirty="0"/>
          </a:p>
        </p:txBody>
      </p:sp>
      <p:pic>
        <p:nvPicPr>
          <p:cNvPr id="6" name="Picture 12" descr="florida department of education logo ">
            <a:extLst>
              <a:ext uri="{FF2B5EF4-FFF2-40B4-BE49-F238E27FC236}">
                <a16:creationId xmlns:a16="http://schemas.microsoft.com/office/drawing/2014/main" id="{78F124FC-F0FC-C26E-2EF2-92D0621781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723669"/>
            <a:ext cx="2660565" cy="832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0542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D6E7A9-F0BE-1312-9DB2-6C6D3944F8A8}"/>
              </a:ext>
            </a:extLst>
          </p:cNvPr>
          <p:cNvSpPr>
            <a:spLocks noGrp="1"/>
          </p:cNvSpPr>
          <p:nvPr>
            <p:ph type="title"/>
          </p:nvPr>
        </p:nvSpPr>
        <p:spPr>
          <a:xfrm>
            <a:off x="0" y="19958"/>
            <a:ext cx="12192000" cy="1048821"/>
          </a:xfrm>
          <a:solidFill>
            <a:srgbClr val="00015E"/>
          </a:solidFill>
        </p:spPr>
        <p:txBody>
          <a:bodyPr>
            <a:normAutofit/>
          </a:bodyPr>
          <a:lstStyle/>
          <a:p>
            <a:r>
              <a:rPr lang="en-US" sz="3600" b="1" dirty="0">
                <a:solidFill>
                  <a:srgbClr val="FFFFFF"/>
                </a:solidFill>
                <a:latin typeface="Montserrat" panose="00000500000000000000" pitchFamily="2" charset="0"/>
              </a:rPr>
              <a:t>2</a:t>
            </a:r>
            <a:r>
              <a:rPr lang="en-US" sz="3600" b="1" kern="1200" dirty="0">
                <a:solidFill>
                  <a:srgbClr val="FFFFFF"/>
                </a:solidFill>
                <a:effectLst/>
                <a:latin typeface="Montserrat" panose="00000500000000000000" pitchFamily="2" charset="0"/>
                <a:ea typeface="+mj-ea"/>
                <a:cs typeface="+mj-cs"/>
              </a:rPr>
              <a:t>. Florida’s Apprenticeship Expansion Efforts</a:t>
            </a:r>
            <a:endParaRPr lang="en-US" sz="4000" dirty="0"/>
          </a:p>
        </p:txBody>
      </p:sp>
      <p:sp>
        <p:nvSpPr>
          <p:cNvPr id="4" name="Content Placeholder 2" descr="American Rescue Act&#10;Florida Registered Apprenticeship Team&#10;Funding for Apprenticeship Navigators - dedicated staff who lead and support local and regional efforts to develop, expand, and support registered apprenticeship programs (RAPs) and registered pre-apprenticeship programs (pre-RAPs). &#10;CareerSource Florida maintains a position of Workforce Development Director to help support the Apprenticeship Navigators statewide with training.&#10;">
            <a:extLst>
              <a:ext uri="{FF2B5EF4-FFF2-40B4-BE49-F238E27FC236}">
                <a16:creationId xmlns:a16="http://schemas.microsoft.com/office/drawing/2014/main" id="{3E5CAB32-6477-4A52-8DFC-0C3257CDCB2E}"/>
              </a:ext>
            </a:extLst>
          </p:cNvPr>
          <p:cNvSpPr txBox="1">
            <a:spLocks/>
          </p:cNvSpPr>
          <p:nvPr/>
        </p:nvSpPr>
        <p:spPr>
          <a:xfrm>
            <a:off x="491490" y="1270567"/>
            <a:ext cx="11191523" cy="3941513"/>
          </a:xfrm>
          <a:prstGeom prst="rect">
            <a:avLst/>
          </a:prstGeom>
        </p:spPr>
        <p:txBody>
          <a:bodyPr vert="horz" lIns="91440" tIns="45720" rIns="91440" bIns="45720" rtlCol="0" anchor="t">
            <a:normAutofit fontScale="92500"/>
          </a:bodyPr>
          <a:lstStyle>
            <a:lvl1pPr marL="457143" indent="-457143" algn="l" defTabSz="1219048"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477" indent="-380956" algn="l" defTabSz="1219048"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810" indent="-304763" algn="l" defTabSz="1219048"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333" indent="-304763" algn="l" defTabSz="1219048"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2858" indent="-304763" algn="l" defTabSz="1219048"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382" indent="-304763" algn="l" defTabSz="121904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906" indent="-304763" algn="l" defTabSz="121904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430" indent="-304763" algn="l" defTabSz="121904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956" indent="-304763" algn="l" defTabSz="1219048"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114300" indent="0" defTabSz="914400">
              <a:lnSpc>
                <a:spcPct val="114000"/>
              </a:lnSpc>
              <a:spcBef>
                <a:spcPts val="600"/>
              </a:spcBef>
              <a:spcAft>
                <a:spcPts val="600"/>
              </a:spcAft>
              <a:buNone/>
            </a:pPr>
            <a:r>
              <a:rPr lang="en-US" sz="2800" dirty="0">
                <a:solidFill>
                  <a:srgbClr val="26247B"/>
                </a:solidFill>
                <a:latin typeface="Segoe UI" panose="020B0502040204020203" pitchFamily="34" charset="0"/>
                <a:cs typeface="Segoe UI" panose="020B0502040204020203" pitchFamily="34" charset="0"/>
              </a:rPr>
              <a:t>American Rescue Act</a:t>
            </a:r>
            <a:endParaRPr lang="en-US" sz="800" dirty="0">
              <a:solidFill>
                <a:srgbClr val="26247B"/>
              </a:solidFill>
              <a:latin typeface="Segoe UI" panose="020B0502040204020203" pitchFamily="34" charset="0"/>
              <a:cs typeface="Segoe UI" panose="020B0502040204020203" pitchFamily="34" charset="0"/>
            </a:endParaRPr>
          </a:p>
          <a:p>
            <a:pPr marL="114300" indent="0" defTabSz="914400">
              <a:lnSpc>
                <a:spcPct val="114000"/>
              </a:lnSpc>
              <a:spcBef>
                <a:spcPts val="600"/>
              </a:spcBef>
              <a:spcAft>
                <a:spcPts val="600"/>
              </a:spcAft>
              <a:buNone/>
            </a:pPr>
            <a:r>
              <a:rPr lang="en-US" sz="2400" dirty="0">
                <a:solidFill>
                  <a:srgbClr val="26247B"/>
                </a:solidFill>
                <a:latin typeface="Segoe UI" panose="020B0502040204020203" pitchFamily="34" charset="0"/>
                <a:cs typeface="Segoe UI" panose="020B0502040204020203" pitchFamily="34" charset="0"/>
              </a:rPr>
              <a:t>Florida Registered Apprenticeship Team</a:t>
            </a:r>
          </a:p>
          <a:p>
            <a:pPr marL="990534" lvl="1" indent="-342900" defTabSz="914400">
              <a:lnSpc>
                <a:spcPct val="114000"/>
              </a:lnSpc>
              <a:spcBef>
                <a:spcPts val="600"/>
              </a:spcBef>
              <a:spcAft>
                <a:spcPts val="600"/>
              </a:spcAft>
              <a:buFont typeface="Arial" panose="020B0604020202020204" pitchFamily="34" charset="0"/>
              <a:buChar char="•"/>
            </a:pPr>
            <a:r>
              <a:rPr lang="en-US" sz="2400" dirty="0">
                <a:solidFill>
                  <a:srgbClr val="26247B"/>
                </a:solidFill>
                <a:latin typeface="Segoe UI" panose="020B0502040204020203" pitchFamily="34" charset="0"/>
                <a:cs typeface="Segoe UI" panose="020B0502040204020203" pitchFamily="34" charset="0"/>
              </a:rPr>
              <a:t>Funding for Apprenticeship Navigators - </a:t>
            </a:r>
            <a:r>
              <a:rPr lang="en-US" sz="2400" b="0" i="0" u="none" strike="noStrike" baseline="0" dirty="0">
                <a:solidFill>
                  <a:srgbClr val="26247B"/>
                </a:solidFill>
                <a:latin typeface="Segoe UI" panose="020B0502040204020203" pitchFamily="34" charset="0"/>
                <a:cs typeface="Segoe UI" panose="020B0502040204020203" pitchFamily="34" charset="0"/>
              </a:rPr>
              <a:t>dedicated staff who lead and support local and regional efforts to develop, expand, and support registered apprenticeship programs (RAPs) and registered pre-apprenticeship programs (pre-RAPs). </a:t>
            </a:r>
            <a:endParaRPr lang="en-US" sz="800" b="0" i="0" u="none" strike="noStrike" baseline="0" dirty="0">
              <a:solidFill>
                <a:srgbClr val="26247B"/>
              </a:solidFill>
              <a:latin typeface="Segoe UI" panose="020B0502040204020203" pitchFamily="34" charset="0"/>
              <a:cs typeface="Segoe UI" panose="020B0502040204020203" pitchFamily="34" charset="0"/>
            </a:endParaRPr>
          </a:p>
          <a:p>
            <a:pPr marL="990534" lvl="1" indent="-342900" defTabSz="914400">
              <a:lnSpc>
                <a:spcPct val="114000"/>
              </a:lnSpc>
              <a:spcBef>
                <a:spcPts val="600"/>
              </a:spcBef>
              <a:spcAft>
                <a:spcPts val="600"/>
              </a:spcAft>
              <a:buFont typeface="Arial" panose="020B0604020202020204" pitchFamily="34" charset="0"/>
              <a:buChar char="•"/>
            </a:pPr>
            <a:r>
              <a:rPr lang="en-US" sz="2400" dirty="0">
                <a:solidFill>
                  <a:srgbClr val="26247B"/>
                </a:solidFill>
                <a:latin typeface="Segoe UI" panose="020B0502040204020203" pitchFamily="34" charset="0"/>
                <a:ea typeface="Calibri" panose="020F0502020204030204" pitchFamily="34" charset="0"/>
                <a:cs typeface="Segoe UI" panose="020B0502040204020203" pitchFamily="34" charset="0"/>
              </a:rPr>
              <a:t>CareerSource Florida maintains a position of Workforce Development Director to help support the Apprenticeship Navigators statewide with training.</a:t>
            </a:r>
            <a:endParaRPr lang="en-US" sz="2400" dirty="0">
              <a:solidFill>
                <a:srgbClr val="26247B"/>
              </a:solidFill>
              <a:effectLst/>
              <a:latin typeface="Segoe UI" panose="020B0502040204020203" pitchFamily="34" charset="0"/>
              <a:ea typeface="Calibri" panose="020F0502020204030204" pitchFamily="34" charset="0"/>
              <a:cs typeface="Segoe UI" panose="020B0502040204020203" pitchFamily="34" charset="0"/>
            </a:endParaRPr>
          </a:p>
          <a:p>
            <a:pPr marL="1523867" lvl="2" indent="-342900" defTabSz="914400">
              <a:lnSpc>
                <a:spcPct val="114000"/>
              </a:lnSpc>
              <a:spcBef>
                <a:spcPts val="600"/>
              </a:spcBef>
              <a:spcAft>
                <a:spcPts val="600"/>
              </a:spcAft>
              <a:buFont typeface="Wingdings" panose="05000000000000000000" pitchFamily="2" charset="2"/>
              <a:buChar char="Ø"/>
            </a:pPr>
            <a:endParaRPr lang="en-US" sz="2400" dirty="0">
              <a:solidFill>
                <a:srgbClr val="26247B"/>
              </a:solidFill>
              <a:effectLst/>
              <a:latin typeface="Segoe UI" panose="020B0502040204020203" pitchFamily="34" charset="0"/>
              <a:ea typeface="Calibri" panose="020F0502020204030204" pitchFamily="34" charset="0"/>
              <a:cs typeface="Segoe UI" panose="020B0502040204020203" pitchFamily="34" charset="0"/>
            </a:endParaRPr>
          </a:p>
          <a:p>
            <a:pPr marL="1523867" lvl="2" indent="-342900" defTabSz="914400">
              <a:lnSpc>
                <a:spcPct val="114000"/>
              </a:lnSpc>
              <a:spcBef>
                <a:spcPts val="600"/>
              </a:spcBef>
              <a:spcAft>
                <a:spcPts val="600"/>
              </a:spcAft>
              <a:buFont typeface="Wingdings" panose="05000000000000000000" pitchFamily="2" charset="2"/>
              <a:buChar char="Ø"/>
            </a:pPr>
            <a:endParaRPr lang="en-US" sz="2400" dirty="0">
              <a:solidFill>
                <a:srgbClr val="26247B"/>
              </a:solidFill>
              <a:effectLst/>
              <a:latin typeface="Segoe UI" panose="020B0502040204020203" pitchFamily="34" charset="0"/>
              <a:ea typeface="Calibri" panose="020F0502020204030204" pitchFamily="34" charset="0"/>
              <a:cs typeface="Segoe UI" panose="020B0502040204020203" pitchFamily="34" charset="0"/>
            </a:endParaRPr>
          </a:p>
          <a:p>
            <a:pPr marL="457200" indent="-342900" defTabSz="914400">
              <a:lnSpc>
                <a:spcPct val="114000"/>
              </a:lnSpc>
              <a:spcBef>
                <a:spcPts val="600"/>
              </a:spcBef>
              <a:spcAft>
                <a:spcPts val="600"/>
              </a:spcAft>
              <a:buFont typeface="Wingdings" panose="05000000000000000000" pitchFamily="2" charset="2"/>
              <a:buChar char="Ø"/>
            </a:pPr>
            <a:endParaRPr lang="en-US" sz="2600" dirty="0">
              <a:solidFill>
                <a:srgbClr val="26247B"/>
              </a:solidFill>
              <a:latin typeface="Segoe UI" panose="020B0502040204020203" pitchFamily="34" charset="0"/>
              <a:cs typeface="Segoe UI" panose="020B0502040204020203" pitchFamily="34" charset="0"/>
            </a:endParaRPr>
          </a:p>
          <a:p>
            <a:pPr marL="647634" lvl="1" indent="0" defTabSz="914400">
              <a:lnSpc>
                <a:spcPct val="114000"/>
              </a:lnSpc>
              <a:spcBef>
                <a:spcPts val="600"/>
              </a:spcBef>
              <a:spcAft>
                <a:spcPts val="600"/>
              </a:spcAft>
              <a:buNone/>
            </a:pPr>
            <a:endParaRPr lang="en-US" sz="2600" b="1" dirty="0"/>
          </a:p>
          <a:p>
            <a:pPr marL="342900" indent="-228600" defTabSz="914400">
              <a:lnSpc>
                <a:spcPct val="114000"/>
              </a:lnSpc>
              <a:spcBef>
                <a:spcPts val="600"/>
              </a:spcBef>
              <a:spcAft>
                <a:spcPts val="600"/>
              </a:spcAft>
            </a:pPr>
            <a:endParaRPr lang="en-US" sz="1700" dirty="0"/>
          </a:p>
          <a:p>
            <a:pPr marL="342900" indent="-228600" defTabSz="914400">
              <a:lnSpc>
                <a:spcPct val="114000"/>
              </a:lnSpc>
              <a:spcBef>
                <a:spcPts val="600"/>
              </a:spcBef>
              <a:spcAft>
                <a:spcPts val="600"/>
              </a:spcAft>
            </a:pPr>
            <a:endParaRPr lang="en-US" sz="1700" dirty="0"/>
          </a:p>
        </p:txBody>
      </p:sp>
      <p:pic>
        <p:nvPicPr>
          <p:cNvPr id="2" name="Picture 12" descr="career source florida logo">
            <a:extLst>
              <a:ext uri="{FF2B5EF4-FFF2-40B4-BE49-F238E27FC236}">
                <a16:creationId xmlns:a16="http://schemas.microsoft.com/office/drawing/2014/main" id="{3CA8A0F6-FA16-3CAA-569F-B408E28CA1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540" y="5799907"/>
            <a:ext cx="1977390" cy="725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2848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9B1F3-63EB-EDEA-1302-04D67765C02A}"/>
              </a:ext>
            </a:extLst>
          </p:cNvPr>
          <p:cNvSpPr>
            <a:spLocks noGrp="1"/>
          </p:cNvSpPr>
          <p:nvPr>
            <p:ph type="title"/>
          </p:nvPr>
        </p:nvSpPr>
        <p:spPr>
          <a:xfrm>
            <a:off x="0" y="6861"/>
            <a:ext cx="12192000" cy="1121296"/>
          </a:xfrm>
          <a:solidFill>
            <a:srgbClr val="00015E"/>
          </a:solidFill>
        </p:spPr>
        <p:txBody>
          <a:bodyPr>
            <a:normAutofit/>
          </a:bodyPr>
          <a:lstStyle/>
          <a:p>
            <a:pPr rtl="0" eaLnBrk="1" latinLnBrk="0" hangingPunct="1"/>
            <a:r>
              <a:rPr lang="en-US" sz="3600" b="1" kern="1200" dirty="0">
                <a:solidFill>
                  <a:schemeClr val="bg1"/>
                </a:solidFill>
                <a:effectLst/>
                <a:latin typeface="Segoe UI Semibold" panose="020B0702040204020203" pitchFamily="34" charset="0"/>
                <a:ea typeface="+mn-ea"/>
                <a:cs typeface="Segoe UI Semibold" panose="020B0702040204020203" pitchFamily="34" charset="0"/>
              </a:rPr>
              <a:t>Florida’s Innovative Registered Apprenticeship Programs</a:t>
            </a:r>
            <a:endParaRPr lang="en-US" sz="4000" dirty="0">
              <a:solidFill>
                <a:schemeClr val="bg1"/>
              </a:solidFill>
              <a:effectLst/>
            </a:endParaRPr>
          </a:p>
        </p:txBody>
      </p:sp>
      <p:sp>
        <p:nvSpPr>
          <p:cNvPr id="5" name="TextBox 4" descr="Florida has expanded RAP’s into non-traditional industries, including advanced manufacturing, aviation, aerospace, healthcare, IT and other emerging industries.&#10;Innovative Registered Apprenticeship Programs&#10;Semiconductor Industry – Surface Mount Technician Operator &#10;EV Technology – EV Technician Program&#10;Division of Blind Services – Web Accessibility Specialist RAP (1st in the nation)&#10;Law Enforcement &#10;Education – K-12 Teacher Apprenticeship Program&#10;Healthcare – over 343 apprentices registered in various healthcare occupations&#10;">
            <a:extLst>
              <a:ext uri="{FF2B5EF4-FFF2-40B4-BE49-F238E27FC236}">
                <a16:creationId xmlns:a16="http://schemas.microsoft.com/office/drawing/2014/main" id="{C2DFC4D5-9FD3-EBA1-BA94-482C4557F8FA}"/>
              </a:ext>
            </a:extLst>
          </p:cNvPr>
          <p:cNvSpPr txBox="1"/>
          <p:nvPr/>
        </p:nvSpPr>
        <p:spPr>
          <a:xfrm>
            <a:off x="654756" y="1371234"/>
            <a:ext cx="10995462" cy="4502386"/>
          </a:xfrm>
          <a:prstGeom prst="rect">
            <a:avLst/>
          </a:prstGeom>
          <a:noFill/>
        </p:spPr>
        <p:txBody>
          <a:bodyPr wrap="square" rtlCol="0">
            <a:spAutoFit/>
          </a:bodyPr>
          <a:lstStyle/>
          <a:p>
            <a:pPr marL="457200" marR="0" lvl="0" indent="-457200">
              <a:lnSpc>
                <a:spcPct val="114000"/>
              </a:lnSpc>
              <a:spcBef>
                <a:spcPts val="600"/>
              </a:spcBef>
              <a:spcAft>
                <a:spcPts val="600"/>
              </a:spcAft>
              <a:buFont typeface="Arial" panose="020B0604020202020204" pitchFamily="34" charset="0"/>
              <a:buChar char="•"/>
            </a:pPr>
            <a:r>
              <a:rPr lang="en-US" sz="2000" kern="100" dirty="0">
                <a:solidFill>
                  <a:schemeClr val="accent1">
                    <a:lumMod val="50000"/>
                  </a:schemeClr>
                </a:solidFill>
                <a:effectLst/>
                <a:latin typeface="Segoe UI" panose="020B0502040204020203" pitchFamily="34" charset="0"/>
                <a:ea typeface="Calibri" panose="020F0502020204030204" pitchFamily="34" charset="0"/>
                <a:cs typeface="Segoe UI" panose="020B0502040204020203" pitchFamily="34" charset="0"/>
              </a:rPr>
              <a:t>Florida has expanded RAP’s into non-traditional industries, including advanced manufacturing, aviation, aerospace, healthcare, IT and other emerging industries.</a:t>
            </a:r>
            <a:endParaRPr lang="en-US" sz="700" kern="100" dirty="0">
              <a:solidFill>
                <a:schemeClr val="accent1">
                  <a:lumMod val="50000"/>
                </a:schemeClr>
              </a:solidFill>
              <a:effectLst/>
              <a:latin typeface="Segoe UI" panose="020B0502040204020203" pitchFamily="34" charset="0"/>
              <a:ea typeface="Calibri" panose="020F0502020204030204" pitchFamily="34" charset="0"/>
              <a:cs typeface="Segoe UI" panose="020B0502040204020203" pitchFamily="34" charset="0"/>
            </a:endParaRPr>
          </a:p>
          <a:p>
            <a:pPr marL="457200" marR="0" lvl="0" indent="-457200">
              <a:lnSpc>
                <a:spcPct val="114000"/>
              </a:lnSpc>
              <a:spcBef>
                <a:spcPts val="600"/>
              </a:spcBef>
              <a:spcAft>
                <a:spcPts val="600"/>
              </a:spcAft>
              <a:buFont typeface="Arial" panose="020B0604020202020204" pitchFamily="34" charset="0"/>
              <a:buChar char="•"/>
            </a:pPr>
            <a:r>
              <a:rPr lang="en-US" sz="2000" kern="100" dirty="0">
                <a:solidFill>
                  <a:schemeClr val="accent1">
                    <a:lumMod val="50000"/>
                  </a:schemeClr>
                </a:solidFill>
                <a:effectLst/>
                <a:latin typeface="Segoe UI" panose="020B0502040204020203" pitchFamily="34" charset="0"/>
                <a:ea typeface="Calibri" panose="020F0502020204030204" pitchFamily="34" charset="0"/>
                <a:cs typeface="Segoe UI" panose="020B0502040204020203" pitchFamily="34" charset="0"/>
              </a:rPr>
              <a:t>Innovative Registered </a:t>
            </a:r>
            <a:r>
              <a:rPr lang="en-US" sz="2000" kern="100" dirty="0">
                <a:solidFill>
                  <a:schemeClr val="accent1">
                    <a:lumMod val="50000"/>
                  </a:schemeClr>
                </a:solidFill>
                <a:latin typeface="Segoe UI" panose="020B0502040204020203" pitchFamily="34" charset="0"/>
                <a:ea typeface="Calibri" panose="020F0502020204030204" pitchFamily="34" charset="0"/>
                <a:cs typeface="Segoe UI" panose="020B0502040204020203" pitchFamily="34" charset="0"/>
              </a:rPr>
              <a:t>Apprenticeship Programs</a:t>
            </a:r>
          </a:p>
          <a:p>
            <a:pPr lvl="2" indent="-457200">
              <a:lnSpc>
                <a:spcPct val="114000"/>
              </a:lnSpc>
              <a:spcBef>
                <a:spcPts val="600"/>
              </a:spcBef>
              <a:spcAft>
                <a:spcPts val="600"/>
              </a:spcAft>
              <a:buFont typeface="Arial" panose="020B0604020202020204" pitchFamily="34" charset="0"/>
              <a:buChar char="•"/>
            </a:pPr>
            <a:r>
              <a:rPr lang="en-US" kern="100" dirty="0">
                <a:solidFill>
                  <a:schemeClr val="accent1">
                    <a:lumMod val="50000"/>
                  </a:schemeClr>
                </a:solidFill>
                <a:effectLst/>
                <a:latin typeface="Segoe UI" panose="020B0502040204020203" pitchFamily="34" charset="0"/>
                <a:ea typeface="Calibri" panose="020F0502020204030204" pitchFamily="34" charset="0"/>
                <a:cs typeface="Segoe UI" panose="020B0502040204020203" pitchFamily="34" charset="0"/>
              </a:rPr>
              <a:t>Semi</a:t>
            </a:r>
            <a:r>
              <a:rPr lang="en-US" kern="100" dirty="0">
                <a:solidFill>
                  <a:schemeClr val="accent1">
                    <a:lumMod val="50000"/>
                  </a:schemeClr>
                </a:solidFill>
                <a:latin typeface="Segoe UI" panose="020B0502040204020203" pitchFamily="34" charset="0"/>
                <a:ea typeface="Calibri" panose="020F0502020204030204" pitchFamily="34" charset="0"/>
                <a:cs typeface="Segoe UI" panose="020B0502040204020203" pitchFamily="34" charset="0"/>
              </a:rPr>
              <a:t>conductor Industry – Surface Mount Technician Operator </a:t>
            </a:r>
          </a:p>
          <a:p>
            <a:pPr lvl="2" indent="-457200">
              <a:lnSpc>
                <a:spcPct val="114000"/>
              </a:lnSpc>
              <a:spcBef>
                <a:spcPts val="600"/>
              </a:spcBef>
              <a:spcAft>
                <a:spcPts val="600"/>
              </a:spcAft>
              <a:buFont typeface="Arial" panose="020B0604020202020204" pitchFamily="34" charset="0"/>
              <a:buChar char="•"/>
            </a:pPr>
            <a:r>
              <a:rPr lang="en-US" kern="100" dirty="0">
                <a:solidFill>
                  <a:schemeClr val="accent1">
                    <a:lumMod val="50000"/>
                  </a:schemeClr>
                </a:solidFill>
                <a:latin typeface="Segoe UI" panose="020B0502040204020203" pitchFamily="34" charset="0"/>
                <a:ea typeface="Calibri" panose="020F0502020204030204" pitchFamily="34" charset="0"/>
                <a:cs typeface="Segoe UI" panose="020B0502040204020203" pitchFamily="34" charset="0"/>
              </a:rPr>
              <a:t>EV Technology – EV Technician Program</a:t>
            </a:r>
          </a:p>
          <a:p>
            <a:pPr lvl="2" indent="-457200">
              <a:lnSpc>
                <a:spcPct val="114000"/>
              </a:lnSpc>
              <a:spcBef>
                <a:spcPts val="600"/>
              </a:spcBef>
              <a:spcAft>
                <a:spcPts val="600"/>
              </a:spcAft>
              <a:buFont typeface="Arial" panose="020B0604020202020204" pitchFamily="34" charset="0"/>
              <a:buChar char="•"/>
            </a:pPr>
            <a:r>
              <a:rPr lang="en-US" kern="100" dirty="0">
                <a:solidFill>
                  <a:schemeClr val="accent1">
                    <a:lumMod val="50000"/>
                  </a:schemeClr>
                </a:solidFill>
                <a:effectLst/>
                <a:latin typeface="Segoe UI" panose="020B0502040204020203" pitchFamily="34" charset="0"/>
                <a:ea typeface="Calibri" panose="020F0502020204030204" pitchFamily="34" charset="0"/>
                <a:cs typeface="Segoe UI" panose="020B0502040204020203" pitchFamily="34" charset="0"/>
              </a:rPr>
              <a:t>Div</a:t>
            </a:r>
            <a:r>
              <a:rPr lang="en-US" kern="100" dirty="0">
                <a:solidFill>
                  <a:schemeClr val="accent1">
                    <a:lumMod val="50000"/>
                  </a:schemeClr>
                </a:solidFill>
                <a:latin typeface="Segoe UI" panose="020B0502040204020203" pitchFamily="34" charset="0"/>
                <a:ea typeface="Calibri" panose="020F0502020204030204" pitchFamily="34" charset="0"/>
                <a:cs typeface="Segoe UI" panose="020B0502040204020203" pitchFamily="34" charset="0"/>
              </a:rPr>
              <a:t>ision of Blind Services – Web Accessibility Specialist RAP (1</a:t>
            </a:r>
            <a:r>
              <a:rPr lang="en-US" kern="100" baseline="30000" dirty="0">
                <a:solidFill>
                  <a:schemeClr val="accent1">
                    <a:lumMod val="50000"/>
                  </a:schemeClr>
                </a:solidFill>
                <a:latin typeface="Segoe UI" panose="020B0502040204020203" pitchFamily="34" charset="0"/>
                <a:ea typeface="Calibri" panose="020F0502020204030204" pitchFamily="34" charset="0"/>
                <a:cs typeface="Segoe UI" panose="020B0502040204020203" pitchFamily="34" charset="0"/>
              </a:rPr>
              <a:t>st</a:t>
            </a:r>
            <a:r>
              <a:rPr lang="en-US" kern="100" dirty="0">
                <a:solidFill>
                  <a:schemeClr val="accent1">
                    <a:lumMod val="50000"/>
                  </a:schemeClr>
                </a:solidFill>
                <a:latin typeface="Segoe UI" panose="020B0502040204020203" pitchFamily="34" charset="0"/>
                <a:ea typeface="Calibri" panose="020F0502020204030204" pitchFamily="34" charset="0"/>
                <a:cs typeface="Segoe UI" panose="020B0502040204020203" pitchFamily="34" charset="0"/>
              </a:rPr>
              <a:t> in the nation)</a:t>
            </a:r>
          </a:p>
          <a:p>
            <a:pPr lvl="2" indent="-457200">
              <a:lnSpc>
                <a:spcPct val="114000"/>
              </a:lnSpc>
              <a:spcBef>
                <a:spcPts val="600"/>
              </a:spcBef>
              <a:spcAft>
                <a:spcPts val="600"/>
              </a:spcAft>
              <a:buFont typeface="Arial" panose="020B0604020202020204" pitchFamily="34" charset="0"/>
              <a:buChar char="•"/>
            </a:pPr>
            <a:r>
              <a:rPr lang="en-US" kern="100" dirty="0">
                <a:solidFill>
                  <a:schemeClr val="accent1">
                    <a:lumMod val="50000"/>
                  </a:schemeClr>
                </a:solidFill>
                <a:latin typeface="Segoe UI" panose="020B0502040204020203" pitchFamily="34" charset="0"/>
                <a:ea typeface="Calibri" panose="020F0502020204030204" pitchFamily="34" charset="0"/>
                <a:cs typeface="Segoe UI" panose="020B0502040204020203" pitchFamily="34" charset="0"/>
              </a:rPr>
              <a:t>Law Enforcement </a:t>
            </a:r>
          </a:p>
          <a:p>
            <a:pPr lvl="2" indent="-457200">
              <a:lnSpc>
                <a:spcPct val="114000"/>
              </a:lnSpc>
              <a:spcBef>
                <a:spcPts val="600"/>
              </a:spcBef>
              <a:spcAft>
                <a:spcPts val="600"/>
              </a:spcAft>
              <a:buFont typeface="Arial" panose="020B0604020202020204" pitchFamily="34" charset="0"/>
              <a:buChar char="•"/>
            </a:pPr>
            <a:r>
              <a:rPr lang="en-US" kern="100" dirty="0">
                <a:solidFill>
                  <a:schemeClr val="accent1">
                    <a:lumMod val="50000"/>
                  </a:schemeClr>
                </a:solidFill>
                <a:effectLst/>
                <a:latin typeface="Segoe UI" panose="020B0502040204020203" pitchFamily="34" charset="0"/>
                <a:ea typeface="Calibri" panose="020F0502020204030204" pitchFamily="34" charset="0"/>
                <a:cs typeface="Segoe UI" panose="020B0502040204020203" pitchFamily="34" charset="0"/>
              </a:rPr>
              <a:t>E</a:t>
            </a:r>
            <a:r>
              <a:rPr lang="en-US" kern="100" dirty="0">
                <a:solidFill>
                  <a:schemeClr val="accent1">
                    <a:lumMod val="50000"/>
                  </a:schemeClr>
                </a:solidFill>
                <a:latin typeface="Segoe UI" panose="020B0502040204020203" pitchFamily="34" charset="0"/>
                <a:ea typeface="Calibri" panose="020F0502020204030204" pitchFamily="34" charset="0"/>
                <a:cs typeface="Segoe UI" panose="020B0502040204020203" pitchFamily="34" charset="0"/>
              </a:rPr>
              <a:t>ducation – K-12 Teacher Apprenticeship Program</a:t>
            </a:r>
          </a:p>
          <a:p>
            <a:pPr lvl="2" indent="-457200">
              <a:lnSpc>
                <a:spcPct val="114000"/>
              </a:lnSpc>
              <a:spcBef>
                <a:spcPts val="600"/>
              </a:spcBef>
              <a:spcAft>
                <a:spcPts val="600"/>
              </a:spcAft>
              <a:buFont typeface="Arial" panose="020B0604020202020204" pitchFamily="34" charset="0"/>
              <a:buChar char="•"/>
            </a:pPr>
            <a:r>
              <a:rPr lang="en-US" kern="100" dirty="0">
                <a:solidFill>
                  <a:schemeClr val="accent1">
                    <a:lumMod val="50000"/>
                  </a:schemeClr>
                </a:solidFill>
                <a:latin typeface="Segoe UI" panose="020B0502040204020203" pitchFamily="34" charset="0"/>
                <a:ea typeface="Calibri" panose="020F0502020204030204" pitchFamily="34" charset="0"/>
                <a:cs typeface="Segoe UI" panose="020B0502040204020203" pitchFamily="34" charset="0"/>
              </a:rPr>
              <a:t>Healthcare – over 343 apprentices registered in various healthcare occupations</a:t>
            </a:r>
            <a:endParaRPr lang="en-US" kern="100" dirty="0">
              <a:solidFill>
                <a:schemeClr val="accent1">
                  <a:lumMod val="75000"/>
                </a:schemeClr>
              </a:solidFill>
              <a:effectLst/>
              <a:latin typeface="Segoe UI" panose="020B0502040204020203" pitchFamily="34" charset="0"/>
              <a:ea typeface="Calibri" panose="020F0502020204030204" pitchFamily="34" charset="0"/>
              <a:cs typeface="Segoe UI" panose="020B0502040204020203" pitchFamily="34" charset="0"/>
            </a:endParaRPr>
          </a:p>
          <a:p>
            <a:pPr marL="342900" marR="0" lvl="0" indent="-342900">
              <a:lnSpc>
                <a:spcPct val="114000"/>
              </a:lnSpc>
              <a:spcBef>
                <a:spcPts val="600"/>
              </a:spcBef>
              <a:spcAft>
                <a:spcPts val="600"/>
              </a:spcAft>
              <a:buFont typeface="Symbol" panose="05050102010706020507" pitchFamily="18" charset="2"/>
              <a:buChar char=""/>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12" descr="career source florida logo">
            <a:extLst>
              <a:ext uri="{FF2B5EF4-FFF2-40B4-BE49-F238E27FC236}">
                <a16:creationId xmlns:a16="http://schemas.microsoft.com/office/drawing/2014/main" id="{0E886E23-F287-0F8F-C137-CD7EED77C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782" y="5933564"/>
            <a:ext cx="2011680" cy="7376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florida department of education logo">
            <a:extLst>
              <a:ext uri="{FF2B5EF4-FFF2-40B4-BE49-F238E27FC236}">
                <a16:creationId xmlns:a16="http://schemas.microsoft.com/office/drawing/2014/main" id="{ECFAD994-FF60-FAFC-0F8A-1974DC48FFF1}"/>
              </a:ext>
            </a:extLst>
          </p:cNvPr>
          <p:cNvPicPr>
            <a:picLocks noChangeAspect="1"/>
          </p:cNvPicPr>
          <p:nvPr/>
        </p:nvPicPr>
        <p:blipFill>
          <a:blip r:embed="rId4"/>
          <a:stretch>
            <a:fillRect/>
          </a:stretch>
        </p:blipFill>
        <p:spPr>
          <a:xfrm>
            <a:off x="9680646" y="6015153"/>
            <a:ext cx="1840794" cy="574437"/>
          </a:xfrm>
          <a:prstGeom prst="rect">
            <a:avLst/>
          </a:prstGeom>
        </p:spPr>
      </p:pic>
    </p:spTree>
    <p:extLst>
      <p:ext uri="{BB962C8B-B14F-4D97-AF65-F5344CB8AC3E}">
        <p14:creationId xmlns:p14="http://schemas.microsoft.com/office/powerpoint/2010/main" val="26816269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0896A-95CB-89A5-4DCF-BD5556ECA4FC}"/>
              </a:ext>
            </a:extLst>
          </p:cNvPr>
          <p:cNvSpPr>
            <a:spLocks noGrp="1"/>
          </p:cNvSpPr>
          <p:nvPr>
            <p:ph type="title"/>
          </p:nvPr>
        </p:nvSpPr>
        <p:spPr>
          <a:xfrm>
            <a:off x="-1588" y="0"/>
            <a:ext cx="12192000" cy="1045029"/>
          </a:xfrm>
          <a:solidFill>
            <a:srgbClr val="00015E"/>
          </a:solidFill>
        </p:spPr>
        <p:txBody>
          <a:bodyPr>
            <a:normAutofit fontScale="90000"/>
          </a:bodyPr>
          <a:lstStyle/>
          <a:p>
            <a:pPr marL="0" marR="0" lvl="0" indent="0" algn="ctr" defTabSz="914400" rtl="0" eaLnBrk="1" fontAlgn="auto" latinLnBrk="0" hangingPunct="1">
              <a:lnSpc>
                <a:spcPct val="114000"/>
              </a:lnSpc>
              <a:spcBef>
                <a:spcPts val="600"/>
              </a:spcBef>
              <a:spcAft>
                <a:spcPts val="600"/>
              </a:spcAft>
              <a:buClrTx/>
              <a:buSzTx/>
              <a:buFontTx/>
              <a:buNone/>
              <a:tabLst/>
              <a:defRPr/>
            </a:pPr>
            <a:r>
              <a:rPr lang="en-US" sz="3600" b="1" kern="1200" dirty="0">
                <a:solidFill>
                  <a:schemeClr val="bg1"/>
                </a:solidFill>
                <a:effectLst/>
              </a:rPr>
              <a:t>Florida’s Apprenticeship Accomplishments 2022-2023</a:t>
            </a:r>
            <a:endParaRPr lang="en-US" sz="3600" dirty="0">
              <a:solidFill>
                <a:schemeClr val="bg1"/>
              </a:solidFill>
            </a:endParaRPr>
          </a:p>
        </p:txBody>
      </p:sp>
      <p:sp>
        <p:nvSpPr>
          <p:cNvPr id="4" name="TextBox 3" descr="Total # of active apprentices = 17,435 (5,005 new apprentices registered);  &#10;33% increase in the total # of newly registered apprentices over previous year; &#10;303 Active Registered Apprenticeship Programs (RAPs) - 36 new from previous year; &#10;">
            <a:extLst>
              <a:ext uri="{FF2B5EF4-FFF2-40B4-BE49-F238E27FC236}">
                <a16:creationId xmlns:a16="http://schemas.microsoft.com/office/drawing/2014/main" id="{A876ED91-4DEB-CDE9-D8CB-D0D47471D49B}"/>
              </a:ext>
            </a:extLst>
          </p:cNvPr>
          <p:cNvSpPr txBox="1"/>
          <p:nvPr/>
        </p:nvSpPr>
        <p:spPr>
          <a:xfrm>
            <a:off x="836612" y="1954750"/>
            <a:ext cx="10515600" cy="3305970"/>
          </a:xfrm>
          <a:prstGeom prst="rect">
            <a:avLst/>
          </a:prstGeom>
          <a:noFill/>
        </p:spPr>
        <p:txBody>
          <a:bodyPr wrap="square">
            <a:spAutoFit/>
          </a:bodyPr>
          <a:lstStyle/>
          <a:p>
            <a:pPr marL="566928" indent="-457200">
              <a:lnSpc>
                <a:spcPct val="114000"/>
              </a:lnSpc>
              <a:spcBef>
                <a:spcPts val="600"/>
              </a:spcBef>
              <a:spcAft>
                <a:spcPts val="600"/>
              </a:spcAft>
              <a:buFont typeface="Arial" panose="020B0604020202020204" pitchFamily="34" charset="0"/>
              <a:buChar char="•"/>
            </a:pPr>
            <a:r>
              <a:rPr lang="en-US" sz="2800" dirty="0">
                <a:solidFill>
                  <a:srgbClr val="26247B"/>
                </a:solidFill>
                <a:latin typeface="Segoe UI" panose="020B0502040204020203" pitchFamily="34" charset="0"/>
                <a:cs typeface="Segoe UI" panose="020B0502040204020203" pitchFamily="34" charset="0"/>
              </a:rPr>
              <a:t>Total # of active apprentices = </a:t>
            </a:r>
            <a:r>
              <a:rPr lang="en-US" sz="2800" b="1" dirty="0">
                <a:solidFill>
                  <a:srgbClr val="26247B"/>
                </a:solidFill>
                <a:latin typeface="Segoe UI" panose="020B0502040204020203" pitchFamily="34" charset="0"/>
                <a:cs typeface="Segoe UI" panose="020B0502040204020203" pitchFamily="34" charset="0"/>
              </a:rPr>
              <a:t>17,435 (</a:t>
            </a:r>
            <a:r>
              <a:rPr lang="en-US" sz="2800" dirty="0">
                <a:solidFill>
                  <a:srgbClr val="26247B"/>
                </a:solidFill>
                <a:latin typeface="Segoe UI" panose="020B0502040204020203" pitchFamily="34" charset="0"/>
                <a:cs typeface="Segoe UI" panose="020B0502040204020203" pitchFamily="34" charset="0"/>
              </a:rPr>
              <a:t>5,005 new apprentices registered);  </a:t>
            </a:r>
            <a:endParaRPr lang="en-US" sz="800" dirty="0">
              <a:solidFill>
                <a:srgbClr val="26247B"/>
              </a:solidFill>
              <a:latin typeface="Segoe UI" panose="020B0502040204020203" pitchFamily="34" charset="0"/>
              <a:cs typeface="Segoe UI" panose="020B0502040204020203" pitchFamily="34" charset="0"/>
            </a:endParaRPr>
          </a:p>
          <a:p>
            <a:pPr marL="566928" indent="-457200">
              <a:lnSpc>
                <a:spcPct val="114000"/>
              </a:lnSpc>
              <a:spcBef>
                <a:spcPts val="600"/>
              </a:spcBef>
              <a:spcAft>
                <a:spcPts val="600"/>
              </a:spcAft>
              <a:buFont typeface="Arial" panose="020B0604020202020204" pitchFamily="34" charset="0"/>
              <a:buChar char="•"/>
            </a:pPr>
            <a:r>
              <a:rPr lang="en-US" sz="2800" dirty="0">
                <a:solidFill>
                  <a:srgbClr val="26247B"/>
                </a:solidFill>
                <a:latin typeface="Segoe UI" panose="020B0502040204020203" pitchFamily="34" charset="0"/>
                <a:cs typeface="Segoe UI" panose="020B0502040204020203" pitchFamily="34" charset="0"/>
              </a:rPr>
              <a:t>33% increase in the total # of newly registered apprentices over previous year; </a:t>
            </a:r>
            <a:endParaRPr lang="en-US" sz="800" dirty="0">
              <a:solidFill>
                <a:srgbClr val="26247B"/>
              </a:solidFill>
              <a:latin typeface="Segoe UI" panose="020B0502040204020203" pitchFamily="34" charset="0"/>
              <a:cs typeface="Segoe UI" panose="020B0502040204020203" pitchFamily="34" charset="0"/>
            </a:endParaRPr>
          </a:p>
          <a:p>
            <a:pPr marL="566928" indent="-457200">
              <a:lnSpc>
                <a:spcPct val="114000"/>
              </a:lnSpc>
              <a:spcBef>
                <a:spcPts val="600"/>
              </a:spcBef>
              <a:spcAft>
                <a:spcPts val="600"/>
              </a:spcAft>
              <a:buFont typeface="Arial" panose="020B0604020202020204" pitchFamily="34" charset="0"/>
              <a:buChar char="•"/>
            </a:pPr>
            <a:r>
              <a:rPr lang="en-US" sz="2800" dirty="0">
                <a:solidFill>
                  <a:srgbClr val="26247B"/>
                </a:solidFill>
                <a:latin typeface="Segoe UI" panose="020B0502040204020203" pitchFamily="34" charset="0"/>
                <a:cs typeface="Segoe UI" panose="020B0502040204020203" pitchFamily="34" charset="0"/>
              </a:rPr>
              <a:t>303 Active Registered Apprenticeship Programs (RAPs) - 36 new from previous year; </a:t>
            </a:r>
          </a:p>
        </p:txBody>
      </p:sp>
      <p:pic>
        <p:nvPicPr>
          <p:cNvPr id="7" name="Picture 12" descr="career source florida logo">
            <a:extLst>
              <a:ext uri="{FF2B5EF4-FFF2-40B4-BE49-F238E27FC236}">
                <a16:creationId xmlns:a16="http://schemas.microsoft.com/office/drawing/2014/main" id="{27E0C901-E01D-32FF-1C32-13EEBCDFD8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782" y="5851975"/>
            <a:ext cx="2011680" cy="7376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lorida department of education logo">
            <a:extLst>
              <a:ext uri="{FF2B5EF4-FFF2-40B4-BE49-F238E27FC236}">
                <a16:creationId xmlns:a16="http://schemas.microsoft.com/office/drawing/2014/main" id="{E5BE7910-0363-E251-2E14-8C61999DD977}"/>
              </a:ext>
            </a:extLst>
          </p:cNvPr>
          <p:cNvPicPr>
            <a:picLocks noChangeAspect="1"/>
          </p:cNvPicPr>
          <p:nvPr/>
        </p:nvPicPr>
        <p:blipFill>
          <a:blip r:embed="rId4"/>
          <a:stretch>
            <a:fillRect/>
          </a:stretch>
        </p:blipFill>
        <p:spPr>
          <a:xfrm>
            <a:off x="9649404" y="5961728"/>
            <a:ext cx="2000814" cy="574437"/>
          </a:xfrm>
          <a:prstGeom prst="rect">
            <a:avLst/>
          </a:prstGeom>
        </p:spPr>
      </p:pic>
    </p:spTree>
    <p:extLst>
      <p:ext uri="{BB962C8B-B14F-4D97-AF65-F5344CB8AC3E}">
        <p14:creationId xmlns:p14="http://schemas.microsoft.com/office/powerpoint/2010/main" val="21799593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9BDDA2-0D27-E3DC-F6AB-9356A26BB3D4}"/>
              </a:ext>
            </a:extLst>
          </p:cNvPr>
          <p:cNvSpPr>
            <a:spLocks noGrp="1"/>
          </p:cNvSpPr>
          <p:nvPr>
            <p:ph type="title"/>
          </p:nvPr>
        </p:nvSpPr>
        <p:spPr>
          <a:xfrm>
            <a:off x="0" y="0"/>
            <a:ext cx="12192000" cy="706039"/>
          </a:xfrm>
          <a:solidFill>
            <a:srgbClr val="00015E"/>
          </a:solidFill>
        </p:spPr>
        <p:txBody>
          <a:bodyPr>
            <a:normAutofit/>
          </a:bodyPr>
          <a:lstStyle/>
          <a:p>
            <a:pPr algn="ctr" rtl="0" eaLnBrk="1" latinLnBrk="0" hangingPunct="1"/>
            <a:r>
              <a:rPr lang="en-US" sz="3600" b="1" kern="1200" dirty="0">
                <a:solidFill>
                  <a:srgbClr val="FFFFFF"/>
                </a:solidFill>
                <a:effectLst/>
                <a:latin typeface="Segoe UI Semibold" panose="020B0702040204020203" pitchFamily="34" charset="0"/>
                <a:ea typeface="+mn-ea"/>
                <a:cs typeface="Segoe UI Semibold" panose="020B0702040204020203" pitchFamily="34" charset="0"/>
              </a:rPr>
              <a:t>“Orlando is Home to Magic &amp; Microchips”</a:t>
            </a:r>
            <a:endParaRPr lang="en-US" sz="4000" dirty="0">
              <a:effectLst/>
            </a:endParaRPr>
          </a:p>
        </p:txBody>
      </p:sp>
      <p:sp>
        <p:nvSpPr>
          <p:cNvPr id="5" name="TextBox 4" descr="CHIPS and Science Act: &#10;NeoCity – 500 Acre Epicenter of Semiconductor Manufacturing Reshoring - build an internationally recognized Semiconductor industry cluster that is globally competitive&#10;R&amp;D, design, manufacturing and assembly+testing+packaging&#10;182 companies&#10;$780M revenue&#10;Employing 7,640 employees &#10;Mack Technologies (Brevard) - Semiconductor Industry&#10;Surface Mount Technician Operator RAP – 1st Nationwide&#10;">
            <a:extLst>
              <a:ext uri="{FF2B5EF4-FFF2-40B4-BE49-F238E27FC236}">
                <a16:creationId xmlns:a16="http://schemas.microsoft.com/office/drawing/2014/main" id="{C2DFC4D5-9FD3-EBA1-BA94-482C4557F8FA}"/>
              </a:ext>
            </a:extLst>
          </p:cNvPr>
          <p:cNvSpPr txBox="1"/>
          <p:nvPr/>
        </p:nvSpPr>
        <p:spPr>
          <a:xfrm>
            <a:off x="707136" y="917572"/>
            <a:ext cx="10701330" cy="4712829"/>
          </a:xfrm>
          <a:prstGeom prst="rect">
            <a:avLst/>
          </a:prstGeom>
          <a:noFill/>
        </p:spPr>
        <p:txBody>
          <a:bodyPr wrap="square" rtlCol="0">
            <a:spAutoFit/>
          </a:bodyPr>
          <a:lstStyle/>
          <a:p>
            <a:pPr marR="0" lvl="0">
              <a:lnSpc>
                <a:spcPct val="114000"/>
              </a:lnSpc>
              <a:spcBef>
                <a:spcPts val="600"/>
              </a:spcBef>
              <a:spcAft>
                <a:spcPts val="600"/>
              </a:spcAft>
            </a:pPr>
            <a:r>
              <a:rPr lang="en-US" sz="2000" kern="100" dirty="0">
                <a:solidFill>
                  <a:srgbClr val="26247B"/>
                </a:solidFill>
                <a:effectLst/>
                <a:latin typeface="Segoe UI" panose="020B0502040204020203" pitchFamily="34" charset="0"/>
                <a:ea typeface="Calibri" panose="020F0502020204030204" pitchFamily="34" charset="0"/>
                <a:cs typeface="Segoe UI" panose="020B0502040204020203" pitchFamily="34" charset="0"/>
              </a:rPr>
              <a:t>CHIPS and Science Act: </a:t>
            </a:r>
            <a:endParaRPr lang="en-US" sz="600" kern="100" dirty="0">
              <a:solidFill>
                <a:srgbClr val="26247B"/>
              </a:solidFill>
              <a:effectLst/>
              <a:latin typeface="Segoe UI" panose="020B0502040204020203" pitchFamily="34" charset="0"/>
              <a:ea typeface="Calibri" panose="020F0502020204030204" pitchFamily="34" charset="0"/>
              <a:cs typeface="Segoe UI" panose="020B0502040204020203" pitchFamily="34" charset="0"/>
            </a:endParaRPr>
          </a:p>
          <a:p>
            <a:pPr marR="0" lvl="0">
              <a:lnSpc>
                <a:spcPct val="114000"/>
              </a:lnSpc>
              <a:spcBef>
                <a:spcPts val="600"/>
              </a:spcBef>
              <a:spcAft>
                <a:spcPts val="600"/>
              </a:spcAft>
            </a:pPr>
            <a:r>
              <a:rPr lang="en-US" sz="2000" kern="100" dirty="0" err="1">
                <a:solidFill>
                  <a:srgbClr val="26247B"/>
                </a:solidFill>
                <a:effectLst/>
                <a:latin typeface="Segoe UI" panose="020B0502040204020203" pitchFamily="34" charset="0"/>
                <a:ea typeface="Calibri" panose="020F0502020204030204" pitchFamily="34" charset="0"/>
                <a:cs typeface="Segoe UI" panose="020B0502040204020203" pitchFamily="34" charset="0"/>
              </a:rPr>
              <a:t>NeoCity</a:t>
            </a:r>
            <a:r>
              <a:rPr lang="en-US" sz="2000" kern="100" dirty="0">
                <a:solidFill>
                  <a:srgbClr val="26247B"/>
                </a:solidFill>
                <a:effectLst/>
                <a:latin typeface="Segoe UI" panose="020B0502040204020203" pitchFamily="34" charset="0"/>
                <a:ea typeface="Calibri" panose="020F0502020204030204" pitchFamily="34" charset="0"/>
                <a:cs typeface="Segoe UI" panose="020B0502040204020203" pitchFamily="34" charset="0"/>
              </a:rPr>
              <a:t> – 500 Acre Epicenter of Semiconductor Manufacturing Reshoring - build an internationally recognized Semiconductor industry cluster that is globally competitive</a:t>
            </a:r>
          </a:p>
          <a:p>
            <a:pPr lvl="2" indent="-457200">
              <a:lnSpc>
                <a:spcPct val="114000"/>
              </a:lnSpc>
              <a:spcBef>
                <a:spcPts val="600"/>
              </a:spcBef>
              <a:spcAft>
                <a:spcPts val="600"/>
              </a:spcAft>
              <a:buFont typeface="Arial" panose="020B0604020202020204" pitchFamily="34" charset="0"/>
              <a:buChar char="•"/>
            </a:pPr>
            <a:r>
              <a:rPr lang="en-US" sz="2000" kern="100" dirty="0">
                <a:solidFill>
                  <a:srgbClr val="26247B"/>
                </a:solidFill>
                <a:latin typeface="Segoe UI" panose="020B0502040204020203" pitchFamily="34" charset="0"/>
                <a:ea typeface="Calibri" panose="020F0502020204030204" pitchFamily="34" charset="0"/>
                <a:cs typeface="Segoe UI" panose="020B0502040204020203" pitchFamily="34" charset="0"/>
              </a:rPr>
              <a:t>R&amp;D, design, manufacturing and </a:t>
            </a:r>
            <a:r>
              <a:rPr lang="en-US" sz="2000" kern="100" dirty="0" err="1">
                <a:solidFill>
                  <a:srgbClr val="26247B"/>
                </a:solidFill>
                <a:latin typeface="Segoe UI" panose="020B0502040204020203" pitchFamily="34" charset="0"/>
                <a:ea typeface="Calibri" panose="020F0502020204030204" pitchFamily="34" charset="0"/>
                <a:cs typeface="Segoe UI" panose="020B0502040204020203" pitchFamily="34" charset="0"/>
              </a:rPr>
              <a:t>assembly+testing+packaging</a:t>
            </a:r>
            <a:endParaRPr lang="en-US" sz="2000" kern="100" dirty="0">
              <a:solidFill>
                <a:srgbClr val="26247B"/>
              </a:solidFill>
              <a:latin typeface="Segoe UI" panose="020B0502040204020203" pitchFamily="34" charset="0"/>
              <a:ea typeface="Calibri" panose="020F0502020204030204" pitchFamily="34" charset="0"/>
              <a:cs typeface="Segoe UI" panose="020B0502040204020203" pitchFamily="34" charset="0"/>
            </a:endParaRPr>
          </a:p>
          <a:p>
            <a:pPr lvl="3" indent="-457200">
              <a:lnSpc>
                <a:spcPct val="114000"/>
              </a:lnSpc>
              <a:spcBef>
                <a:spcPts val="600"/>
              </a:spcBef>
              <a:spcAft>
                <a:spcPts val="600"/>
              </a:spcAft>
              <a:buFont typeface="Arial" panose="020B0604020202020204" pitchFamily="34" charset="0"/>
              <a:buChar char="•"/>
            </a:pPr>
            <a:r>
              <a:rPr lang="en-US" sz="2000" kern="100" dirty="0">
                <a:solidFill>
                  <a:srgbClr val="26247B"/>
                </a:solidFill>
                <a:latin typeface="Segoe UI" panose="020B0502040204020203" pitchFamily="34" charset="0"/>
                <a:ea typeface="Calibri" panose="020F0502020204030204" pitchFamily="34" charset="0"/>
                <a:cs typeface="Segoe UI" panose="020B0502040204020203" pitchFamily="34" charset="0"/>
              </a:rPr>
              <a:t>182 companies</a:t>
            </a:r>
          </a:p>
          <a:p>
            <a:pPr lvl="3" indent="-457200">
              <a:lnSpc>
                <a:spcPct val="114000"/>
              </a:lnSpc>
              <a:spcBef>
                <a:spcPts val="600"/>
              </a:spcBef>
              <a:spcAft>
                <a:spcPts val="600"/>
              </a:spcAft>
              <a:buFont typeface="Arial" panose="020B0604020202020204" pitchFamily="34" charset="0"/>
              <a:buChar char="•"/>
            </a:pPr>
            <a:r>
              <a:rPr lang="en-US" sz="2000" kern="100" dirty="0">
                <a:solidFill>
                  <a:srgbClr val="26247B"/>
                </a:solidFill>
                <a:effectLst/>
                <a:latin typeface="Segoe UI" panose="020B0502040204020203" pitchFamily="34" charset="0"/>
                <a:ea typeface="Calibri" panose="020F0502020204030204" pitchFamily="34" charset="0"/>
                <a:cs typeface="Segoe UI" panose="020B0502040204020203" pitchFamily="34" charset="0"/>
              </a:rPr>
              <a:t>$780M revenue</a:t>
            </a:r>
          </a:p>
          <a:p>
            <a:pPr lvl="3" indent="-457200">
              <a:lnSpc>
                <a:spcPct val="114000"/>
              </a:lnSpc>
              <a:spcBef>
                <a:spcPts val="600"/>
              </a:spcBef>
              <a:spcAft>
                <a:spcPts val="600"/>
              </a:spcAft>
              <a:buFont typeface="Arial" panose="020B0604020202020204" pitchFamily="34" charset="0"/>
              <a:buChar char="•"/>
            </a:pPr>
            <a:r>
              <a:rPr lang="en-US" sz="2000" kern="100" dirty="0">
                <a:solidFill>
                  <a:srgbClr val="26247B"/>
                </a:solidFill>
                <a:latin typeface="Segoe UI" panose="020B0502040204020203" pitchFamily="34" charset="0"/>
                <a:ea typeface="Calibri" panose="020F0502020204030204" pitchFamily="34" charset="0"/>
                <a:cs typeface="Segoe UI" panose="020B0502040204020203" pitchFamily="34" charset="0"/>
              </a:rPr>
              <a:t>Employing 7,640 employees</a:t>
            </a:r>
            <a:r>
              <a:rPr lang="en-US" sz="2000" kern="100" dirty="0">
                <a:solidFill>
                  <a:srgbClr val="26247B"/>
                </a:solidFill>
                <a:effectLst/>
                <a:latin typeface="Segoe UI" panose="020B0502040204020203" pitchFamily="34" charset="0"/>
                <a:ea typeface="Calibri" panose="020F0502020204030204" pitchFamily="34" charset="0"/>
                <a:cs typeface="Segoe UI" panose="020B0502040204020203" pitchFamily="34" charset="0"/>
              </a:rPr>
              <a:t> </a:t>
            </a:r>
            <a:endParaRPr lang="en-US" sz="600" kern="100" dirty="0">
              <a:solidFill>
                <a:srgbClr val="26247B"/>
              </a:solidFill>
              <a:effectLst/>
              <a:latin typeface="Segoe UI" panose="020B0502040204020203" pitchFamily="34" charset="0"/>
              <a:ea typeface="Calibri" panose="020F0502020204030204" pitchFamily="34" charset="0"/>
              <a:cs typeface="Segoe UI" panose="020B0502040204020203" pitchFamily="34" charset="0"/>
            </a:endParaRPr>
          </a:p>
          <a:p>
            <a:pPr lvl="2" indent="-457200">
              <a:lnSpc>
                <a:spcPct val="114000"/>
              </a:lnSpc>
              <a:spcBef>
                <a:spcPts val="600"/>
              </a:spcBef>
              <a:spcAft>
                <a:spcPts val="600"/>
              </a:spcAft>
              <a:buFont typeface="Arial" panose="020B0604020202020204" pitchFamily="34" charset="0"/>
              <a:buChar char="•"/>
            </a:pPr>
            <a:r>
              <a:rPr lang="en-US" sz="2000" kern="100" dirty="0">
                <a:solidFill>
                  <a:srgbClr val="26247B"/>
                </a:solidFill>
                <a:effectLst/>
                <a:latin typeface="Segoe UI" panose="020B0502040204020203" pitchFamily="34" charset="0"/>
                <a:ea typeface="Calibri" panose="020F0502020204030204" pitchFamily="34" charset="0"/>
                <a:cs typeface="Segoe UI" panose="020B0502040204020203" pitchFamily="34" charset="0"/>
              </a:rPr>
              <a:t>Mack Technologies (Brevard) - Semi</a:t>
            </a:r>
            <a:r>
              <a:rPr lang="en-US" sz="2000" kern="100" dirty="0">
                <a:solidFill>
                  <a:srgbClr val="26247B"/>
                </a:solidFill>
                <a:latin typeface="Segoe UI" panose="020B0502040204020203" pitchFamily="34" charset="0"/>
                <a:ea typeface="Calibri" panose="020F0502020204030204" pitchFamily="34" charset="0"/>
                <a:cs typeface="Segoe UI" panose="020B0502040204020203" pitchFamily="34" charset="0"/>
              </a:rPr>
              <a:t>conductor Industry</a:t>
            </a:r>
          </a:p>
          <a:p>
            <a:pPr lvl="3" indent="-457200">
              <a:lnSpc>
                <a:spcPct val="114000"/>
              </a:lnSpc>
              <a:spcBef>
                <a:spcPts val="600"/>
              </a:spcBef>
              <a:spcAft>
                <a:spcPts val="600"/>
              </a:spcAft>
              <a:buFont typeface="Arial" panose="020B0604020202020204" pitchFamily="34" charset="0"/>
              <a:buChar char="•"/>
            </a:pPr>
            <a:r>
              <a:rPr lang="en-US" sz="2000" kern="100" dirty="0">
                <a:solidFill>
                  <a:srgbClr val="26247B"/>
                </a:solidFill>
                <a:latin typeface="Segoe UI" panose="020B0502040204020203" pitchFamily="34" charset="0"/>
                <a:ea typeface="Calibri" panose="020F0502020204030204" pitchFamily="34" charset="0"/>
                <a:cs typeface="Segoe UI" panose="020B0502040204020203" pitchFamily="34" charset="0"/>
              </a:rPr>
              <a:t>Surface Mount Technician Operator </a:t>
            </a:r>
            <a:r>
              <a:rPr lang="en-US" sz="2000" kern="100" dirty="0">
                <a:solidFill>
                  <a:srgbClr val="26247B"/>
                </a:solidFill>
                <a:effectLst/>
                <a:latin typeface="Segoe UI" panose="020B0502040204020203" pitchFamily="34" charset="0"/>
                <a:ea typeface="Calibri" panose="020F0502020204030204" pitchFamily="34" charset="0"/>
                <a:cs typeface="Segoe UI" panose="020B0502040204020203" pitchFamily="34" charset="0"/>
              </a:rPr>
              <a:t>RAP – 1</a:t>
            </a:r>
            <a:r>
              <a:rPr lang="en-US" sz="2000" kern="100" baseline="30000" dirty="0">
                <a:solidFill>
                  <a:srgbClr val="26247B"/>
                </a:solidFill>
                <a:effectLst/>
                <a:latin typeface="Segoe UI" panose="020B0502040204020203" pitchFamily="34" charset="0"/>
                <a:ea typeface="Calibri" panose="020F0502020204030204" pitchFamily="34" charset="0"/>
                <a:cs typeface="Segoe UI" panose="020B0502040204020203" pitchFamily="34" charset="0"/>
              </a:rPr>
              <a:t>st</a:t>
            </a:r>
            <a:r>
              <a:rPr lang="en-US" sz="2000" kern="100" dirty="0">
                <a:solidFill>
                  <a:srgbClr val="26247B"/>
                </a:solidFill>
                <a:effectLst/>
                <a:latin typeface="Segoe UI" panose="020B0502040204020203" pitchFamily="34" charset="0"/>
                <a:ea typeface="Calibri" panose="020F0502020204030204" pitchFamily="34" charset="0"/>
                <a:cs typeface="Segoe UI" panose="020B0502040204020203" pitchFamily="34" charset="0"/>
              </a:rPr>
              <a:t> Nationwide</a:t>
            </a:r>
            <a:endParaRPr lang="en-US" kern="100" dirty="0">
              <a:solidFill>
                <a:schemeClr val="accent1">
                  <a:lumMod val="75000"/>
                </a:schemeClr>
              </a:solidFill>
              <a:effectLst/>
              <a:latin typeface="Segoe UI" panose="020B0502040204020203" pitchFamily="34" charset="0"/>
              <a:ea typeface="Calibri" panose="020F0502020204030204" pitchFamily="34" charset="0"/>
              <a:cs typeface="Segoe UI" panose="020B0502040204020203" pitchFamily="34" charset="0"/>
            </a:endParaRPr>
          </a:p>
          <a:p>
            <a:pPr marL="342900" marR="0" lvl="0" indent="-342900">
              <a:lnSpc>
                <a:spcPct val="114000"/>
              </a:lnSpc>
              <a:spcBef>
                <a:spcPts val="600"/>
              </a:spcBef>
              <a:spcAft>
                <a:spcPts val="600"/>
              </a:spcAft>
              <a:buFont typeface="Symbol" panose="05050102010706020507" pitchFamily="18" charset="2"/>
              <a:buChar char=""/>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12" descr="career source florida logo">
            <a:extLst>
              <a:ext uri="{FF2B5EF4-FFF2-40B4-BE49-F238E27FC236}">
                <a16:creationId xmlns:a16="http://schemas.microsoft.com/office/drawing/2014/main" id="{0E886E23-F287-0F8F-C137-CD7EED77C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136" y="5841934"/>
            <a:ext cx="1796034" cy="6585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florida department of education logo">
            <a:extLst>
              <a:ext uri="{FF2B5EF4-FFF2-40B4-BE49-F238E27FC236}">
                <a16:creationId xmlns:a16="http://schemas.microsoft.com/office/drawing/2014/main" id="{ECFAD994-FF60-FAFC-0F8A-1974DC48FFF1}"/>
              </a:ext>
            </a:extLst>
          </p:cNvPr>
          <p:cNvPicPr>
            <a:picLocks noChangeAspect="1"/>
          </p:cNvPicPr>
          <p:nvPr/>
        </p:nvPicPr>
        <p:blipFill>
          <a:blip r:embed="rId4"/>
          <a:stretch>
            <a:fillRect/>
          </a:stretch>
        </p:blipFill>
        <p:spPr>
          <a:xfrm>
            <a:off x="9395460" y="5848462"/>
            <a:ext cx="2089404" cy="652018"/>
          </a:xfrm>
          <a:prstGeom prst="rect">
            <a:avLst/>
          </a:prstGeom>
        </p:spPr>
      </p:pic>
    </p:spTree>
    <p:extLst>
      <p:ext uri="{BB962C8B-B14F-4D97-AF65-F5344CB8AC3E}">
        <p14:creationId xmlns:p14="http://schemas.microsoft.com/office/powerpoint/2010/main" val="24478155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67E0B-1979-B961-218E-3553B69EE7D9}"/>
              </a:ext>
            </a:extLst>
          </p:cNvPr>
          <p:cNvSpPr>
            <a:spLocks noGrp="1"/>
          </p:cNvSpPr>
          <p:nvPr>
            <p:ph type="ctrTitle"/>
          </p:nvPr>
        </p:nvSpPr>
        <p:spPr>
          <a:xfrm>
            <a:off x="0" y="-1"/>
            <a:ext cx="12192000" cy="1175881"/>
          </a:xfrm>
          <a:solidFill>
            <a:srgbClr val="00015E"/>
          </a:solidFill>
        </p:spPr>
        <p:txBody>
          <a:bodyPr>
            <a:noAutofit/>
          </a:bodyPr>
          <a:lstStyle/>
          <a:p>
            <a:pPr marL="0" marR="0" lvl="0" indent="0" algn="ctr" defTabSz="914400" rtl="0" eaLnBrk="1" fontAlgn="auto" latinLnBrk="0" hangingPunct="1">
              <a:lnSpc>
                <a:spcPct val="114000"/>
              </a:lnSpc>
              <a:spcBef>
                <a:spcPts val="600"/>
              </a:spcBef>
              <a:spcAft>
                <a:spcPts val="600"/>
              </a:spcAft>
              <a:buClrTx/>
              <a:buSzTx/>
              <a:buFontTx/>
              <a:buNone/>
              <a:tabLst/>
              <a:defRPr/>
            </a:pPr>
            <a:r>
              <a:rPr lang="en-US" sz="3200" b="1" kern="1200" dirty="0">
                <a:solidFill>
                  <a:schemeClr val="bg1"/>
                </a:solidFill>
                <a:effectLst/>
              </a:rPr>
              <a:t>CareerSource Suncoast (CSS) Serving Manatee &amp; Sarasota Counties</a:t>
            </a:r>
            <a:endParaRPr lang="en-US" sz="1800" dirty="0">
              <a:solidFill>
                <a:schemeClr val="bg1"/>
              </a:solidFill>
              <a:latin typeface="Segoe UI Semibold" panose="020B0702040204020203" pitchFamily="34" charset="0"/>
              <a:cs typeface="Segoe UI Semibold" panose="020B0702040204020203" pitchFamily="34" charset="0"/>
            </a:endParaRPr>
          </a:p>
        </p:txBody>
      </p:sp>
      <p:sp>
        <p:nvSpPr>
          <p:cNvPr id="5" name="TextBox 4" descr="Sponsor - CareerSource Suncoast Apprenticeship Program, GNJ &#10;Started 2018 – collaborated with USDOL Intermediary Jobs For the Future (JFF) to establish first LWDB Sponsored RAP in Florida - Tool and Die Maker &#10;CSS is now one of three (3) LWDBs statewide to Sponsor RAPs in Florida&#10;Updated the CSS RAP Standards/Appendix 2023 to sponsor more occupations/employers&#10;">
            <a:extLst>
              <a:ext uri="{FF2B5EF4-FFF2-40B4-BE49-F238E27FC236}">
                <a16:creationId xmlns:a16="http://schemas.microsoft.com/office/drawing/2014/main" id="{D25B02F6-D354-47F1-B7D8-9323A2B41699}"/>
              </a:ext>
            </a:extLst>
          </p:cNvPr>
          <p:cNvSpPr txBox="1"/>
          <p:nvPr/>
        </p:nvSpPr>
        <p:spPr>
          <a:xfrm>
            <a:off x="543314" y="1482380"/>
            <a:ext cx="11105372" cy="4199739"/>
          </a:xfrm>
          <a:prstGeom prst="rect">
            <a:avLst/>
          </a:prstGeom>
          <a:noFill/>
        </p:spPr>
        <p:txBody>
          <a:bodyPr wrap="square">
            <a:spAutoFit/>
          </a:bodyPr>
          <a:lstStyle/>
          <a:p>
            <a:pPr marL="457200" indent="-457200">
              <a:lnSpc>
                <a:spcPct val="114000"/>
              </a:lnSpc>
              <a:spcBef>
                <a:spcPts val="600"/>
              </a:spcBef>
              <a:spcAft>
                <a:spcPts val="600"/>
              </a:spcAft>
              <a:buFont typeface="Arial" panose="020B0604020202020204" pitchFamily="34" charset="0"/>
              <a:buChar char="•"/>
            </a:pPr>
            <a:r>
              <a:rPr lang="en-US" sz="2800" dirty="0">
                <a:solidFill>
                  <a:srgbClr val="26247B"/>
                </a:solidFill>
                <a:latin typeface="Segoe UI" panose="020B0502040204020203" pitchFamily="34" charset="0"/>
                <a:cs typeface="Segoe UI" panose="020B0502040204020203" pitchFamily="34" charset="0"/>
              </a:rPr>
              <a:t>Sponsor - CareerSource Suncoast Apprenticeship Program, GNJ </a:t>
            </a:r>
          </a:p>
          <a:p>
            <a:pPr marL="914400" lvl="1" indent="-457200">
              <a:lnSpc>
                <a:spcPct val="114000"/>
              </a:lnSpc>
              <a:spcBef>
                <a:spcPts val="600"/>
              </a:spcBef>
              <a:spcAft>
                <a:spcPts val="600"/>
              </a:spcAft>
              <a:buFont typeface="Arial" panose="020B0604020202020204" pitchFamily="34" charset="0"/>
              <a:buChar char="•"/>
            </a:pPr>
            <a:r>
              <a:rPr lang="en-US" sz="2600" dirty="0">
                <a:solidFill>
                  <a:srgbClr val="26247B"/>
                </a:solidFill>
                <a:latin typeface="Segoe UI" panose="020B0502040204020203" pitchFamily="34" charset="0"/>
                <a:cs typeface="Segoe UI" panose="020B0502040204020203" pitchFamily="34" charset="0"/>
              </a:rPr>
              <a:t>Started 2018 – collaborated with USDOL Intermediary Jobs For the Future (JFF) to establish first LWDB Sponsored RAP in Florida - Tool and Die Maker </a:t>
            </a:r>
          </a:p>
          <a:p>
            <a:pPr marL="914400" lvl="1" indent="-457200">
              <a:lnSpc>
                <a:spcPct val="114000"/>
              </a:lnSpc>
              <a:spcBef>
                <a:spcPts val="600"/>
              </a:spcBef>
              <a:spcAft>
                <a:spcPts val="600"/>
              </a:spcAft>
              <a:buFont typeface="Arial" panose="020B0604020202020204" pitchFamily="34" charset="0"/>
              <a:buChar char="•"/>
            </a:pPr>
            <a:r>
              <a:rPr lang="en-US" sz="2600" dirty="0">
                <a:solidFill>
                  <a:srgbClr val="26247B"/>
                </a:solidFill>
                <a:latin typeface="Segoe UI" panose="020B0502040204020203" pitchFamily="34" charset="0"/>
                <a:cs typeface="Segoe UI" panose="020B0502040204020203" pitchFamily="34" charset="0"/>
              </a:rPr>
              <a:t>CSS is now one of three (3) LWDBs statewide to Sponsor RAPs in Florida</a:t>
            </a:r>
          </a:p>
          <a:p>
            <a:pPr marL="914400" lvl="1" indent="-457200">
              <a:lnSpc>
                <a:spcPct val="114000"/>
              </a:lnSpc>
              <a:spcBef>
                <a:spcPts val="600"/>
              </a:spcBef>
              <a:spcAft>
                <a:spcPts val="600"/>
              </a:spcAft>
              <a:buFont typeface="Arial" panose="020B0604020202020204" pitchFamily="34" charset="0"/>
              <a:buChar char="•"/>
            </a:pPr>
            <a:r>
              <a:rPr lang="en-US" sz="2600" dirty="0">
                <a:solidFill>
                  <a:srgbClr val="26247B"/>
                </a:solidFill>
                <a:latin typeface="Segoe UI" panose="020B0502040204020203" pitchFamily="34" charset="0"/>
                <a:cs typeface="Segoe UI" panose="020B0502040204020203" pitchFamily="34" charset="0"/>
              </a:rPr>
              <a:t>Updated the CSS RAP Standards/Appendix 2023 to sponsor more occupations/employers</a:t>
            </a:r>
          </a:p>
        </p:txBody>
      </p:sp>
      <p:pic>
        <p:nvPicPr>
          <p:cNvPr id="6" name="Picture 5" descr="career source suncoast logo">
            <a:extLst>
              <a:ext uri="{FF2B5EF4-FFF2-40B4-BE49-F238E27FC236}">
                <a16:creationId xmlns:a16="http://schemas.microsoft.com/office/drawing/2014/main" id="{C0AAF74A-A465-5012-5512-A0B4C8CD17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315" y="5841061"/>
            <a:ext cx="1845555" cy="699570"/>
          </a:xfrm>
          <a:prstGeom prst="rect">
            <a:avLst/>
          </a:prstGeom>
        </p:spPr>
      </p:pic>
    </p:spTree>
    <p:extLst>
      <p:ext uri="{BB962C8B-B14F-4D97-AF65-F5344CB8AC3E}">
        <p14:creationId xmlns:p14="http://schemas.microsoft.com/office/powerpoint/2010/main" val="1584379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FE04-D8EE-4B50-10ED-68BF3B5A072A}"/>
              </a:ext>
            </a:extLst>
          </p:cNvPr>
          <p:cNvSpPr>
            <a:spLocks noGrp="1"/>
          </p:cNvSpPr>
          <p:nvPr>
            <p:ph type="title"/>
          </p:nvPr>
        </p:nvSpPr>
        <p:spPr/>
        <p:txBody>
          <a:bodyPr>
            <a:normAutofit/>
          </a:bodyPr>
          <a:lstStyle/>
          <a:p>
            <a:r>
              <a:rPr lang="en-US" sz="3600" dirty="0"/>
              <a:t>1. Center of Excellence Overview </a:t>
            </a:r>
          </a:p>
        </p:txBody>
      </p:sp>
      <p:pic>
        <p:nvPicPr>
          <p:cNvPr id="5" name="Picture 3" descr="U.S. Department of Labor logo">
            <a:extLst>
              <a:ext uri="{FF2B5EF4-FFF2-40B4-BE49-F238E27FC236}">
                <a16:creationId xmlns:a16="http://schemas.microsoft.com/office/drawing/2014/main" id="{D09C23DC-03A7-FDB9-310E-96D69B71B9BE}"/>
              </a:ext>
            </a:extLst>
          </p:cNvPr>
          <p:cNvPicPr>
            <a:picLocks noChangeAspect="1"/>
          </p:cNvPicPr>
          <p:nvPr/>
        </p:nvPicPr>
        <p:blipFill>
          <a:blip r:embed="rId3"/>
          <a:stretch>
            <a:fillRect/>
          </a:stretch>
        </p:blipFill>
        <p:spPr>
          <a:xfrm>
            <a:off x="10409896" y="575485"/>
            <a:ext cx="1160925" cy="1162838"/>
          </a:xfrm>
          <a:prstGeom prst="rect">
            <a:avLst/>
          </a:prstGeom>
        </p:spPr>
      </p:pic>
      <p:sp>
        <p:nvSpPr>
          <p:cNvPr id="3" name="Content Placeholder 2">
            <a:extLst>
              <a:ext uri="{FF2B5EF4-FFF2-40B4-BE49-F238E27FC236}">
                <a16:creationId xmlns:a16="http://schemas.microsoft.com/office/drawing/2014/main" id="{2843FABF-0197-E13F-DF65-8F4DD4B5066A}"/>
              </a:ext>
            </a:extLst>
          </p:cNvPr>
          <p:cNvSpPr>
            <a:spLocks noGrp="1"/>
          </p:cNvSpPr>
          <p:nvPr>
            <p:ph sz="half" idx="1"/>
          </p:nvPr>
        </p:nvSpPr>
        <p:spPr>
          <a:xfrm>
            <a:off x="838199" y="1690688"/>
            <a:ext cx="8103920" cy="2928937"/>
          </a:xfrm>
        </p:spPr>
        <p:txBody>
          <a:bodyPr vert="horz" lIns="91440" tIns="45720" rIns="91440" bIns="45720" rtlCol="0">
            <a:normAutofit/>
          </a:bodyPr>
          <a:lstStyle/>
          <a:p>
            <a:pPr>
              <a:lnSpc>
                <a:spcPct val="114000"/>
              </a:lnSpc>
              <a:spcBef>
                <a:spcPts val="600"/>
              </a:spcBef>
              <a:spcAft>
                <a:spcPts val="600"/>
              </a:spcAft>
            </a:pPr>
            <a:r>
              <a:rPr lang="en-US" sz="2600" dirty="0">
                <a:solidFill>
                  <a:schemeClr val="tx1"/>
                </a:solidFill>
                <a:latin typeface="Montserrat Medium"/>
                <a:cs typeface="Segoe UI"/>
              </a:rPr>
              <a:t>U.S. DOL initiative to increase systems alignment across apprenticeship, education, and workforce</a:t>
            </a:r>
          </a:p>
          <a:p>
            <a:pPr>
              <a:lnSpc>
                <a:spcPct val="114000"/>
              </a:lnSpc>
              <a:spcBef>
                <a:spcPts val="600"/>
              </a:spcBef>
              <a:spcAft>
                <a:spcPts val="600"/>
              </a:spcAft>
            </a:pPr>
            <a:r>
              <a:rPr lang="en-US" sz="2600" dirty="0">
                <a:solidFill>
                  <a:schemeClr val="tx1"/>
                </a:solidFill>
                <a:latin typeface="Montserrat Medium"/>
                <a:cs typeface="Segoe UI"/>
              </a:rPr>
              <a:t>Led by Safal Partners</a:t>
            </a:r>
          </a:p>
          <a:p>
            <a:pPr>
              <a:lnSpc>
                <a:spcPct val="114000"/>
              </a:lnSpc>
              <a:spcBef>
                <a:spcPts val="600"/>
              </a:spcBef>
              <a:spcAft>
                <a:spcPts val="600"/>
              </a:spcAft>
            </a:pPr>
            <a:r>
              <a:rPr lang="en-US" sz="2400" dirty="0">
                <a:solidFill>
                  <a:schemeClr val="tx1"/>
                </a:solidFill>
                <a:latin typeface="Montserrat Medium"/>
                <a:cs typeface="Segoe UI"/>
              </a:rPr>
              <a:t>Collaboration with five national partners</a:t>
            </a:r>
          </a:p>
          <a:p>
            <a:pPr>
              <a:lnSpc>
                <a:spcPct val="120000"/>
              </a:lnSpc>
            </a:pPr>
            <a:endParaRPr lang="en-US" sz="2000" dirty="0"/>
          </a:p>
        </p:txBody>
      </p:sp>
      <p:pic>
        <p:nvPicPr>
          <p:cNvPr id="8" name="Picture 7" descr="five Logos including workforce development professionals, coalition on adult basic education, national disability institute, wireless infrastructure association, and fastport">
            <a:extLst>
              <a:ext uri="{FF2B5EF4-FFF2-40B4-BE49-F238E27FC236}">
                <a16:creationId xmlns:a16="http://schemas.microsoft.com/office/drawing/2014/main" id="{5BE37307-D472-5BF7-AC8B-4DFE01164EC8}"/>
              </a:ext>
            </a:extLst>
          </p:cNvPr>
          <p:cNvPicPr>
            <a:picLocks noChangeAspect="1"/>
          </p:cNvPicPr>
          <p:nvPr/>
        </p:nvPicPr>
        <p:blipFill>
          <a:blip r:embed="rId4"/>
          <a:stretch>
            <a:fillRect/>
          </a:stretch>
        </p:blipFill>
        <p:spPr>
          <a:xfrm>
            <a:off x="7667576" y="3747710"/>
            <a:ext cx="3322782" cy="2388366"/>
          </a:xfrm>
          <a:prstGeom prst="rect">
            <a:avLst/>
          </a:prstGeom>
        </p:spPr>
      </p:pic>
      <p:sp>
        <p:nvSpPr>
          <p:cNvPr id="7" name="Slide Number Placeholder 10">
            <a:extLst>
              <a:ext uri="{FF2B5EF4-FFF2-40B4-BE49-F238E27FC236}">
                <a16:creationId xmlns:a16="http://schemas.microsoft.com/office/drawing/2014/main" id="{4CD89F75-79A4-297D-5F74-702EEA8610AB}"/>
              </a:ext>
              <a:ext uri="{C183D7F6-B498-43B3-948B-1728B52AA6E4}">
                <adec:decorative xmlns:adec="http://schemas.microsoft.com/office/drawing/2017/decorative" val="0"/>
              </a:ext>
            </a:extLst>
          </p:cNvPr>
          <p:cNvSpPr txBox="1">
            <a:spLocks/>
          </p:cNvSpPr>
          <p:nvPr/>
        </p:nvSpPr>
        <p:spPr>
          <a:xfrm>
            <a:off x="8837726" y="6255009"/>
            <a:ext cx="3206931"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4</a:t>
            </a:r>
          </a:p>
        </p:txBody>
      </p:sp>
      <p:sp>
        <p:nvSpPr>
          <p:cNvPr id="6" name="Slide Number Placeholder 5">
            <a:extLst>
              <a:ext uri="{FF2B5EF4-FFF2-40B4-BE49-F238E27FC236}">
                <a16:creationId xmlns:a16="http://schemas.microsoft.com/office/drawing/2014/main" id="{A0592B7C-6528-3B97-73FC-C2C3E714A9BE}"/>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9235702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34DFC08-F625-4AAA-436E-8D350C94A0E2}"/>
              </a:ext>
            </a:extLst>
          </p:cNvPr>
          <p:cNvSpPr>
            <a:spLocks noGrp="1"/>
          </p:cNvSpPr>
          <p:nvPr>
            <p:ph type="title"/>
          </p:nvPr>
        </p:nvSpPr>
        <p:spPr>
          <a:xfrm>
            <a:off x="0" y="10877"/>
            <a:ext cx="12192000" cy="1325563"/>
          </a:xfrm>
          <a:solidFill>
            <a:srgbClr val="00015E"/>
          </a:solidFill>
        </p:spPr>
        <p:txBody>
          <a:bodyPr>
            <a:normAutofit/>
          </a:bodyPr>
          <a:lstStyle/>
          <a:p>
            <a:pPr algn="ctr"/>
            <a:r>
              <a:rPr lang="en-US" sz="3200" b="1" dirty="0">
                <a:solidFill>
                  <a:schemeClr val="bg1"/>
                </a:solidFill>
                <a:latin typeface="Segoe UI Semibold" panose="020B0702040204020203" pitchFamily="34" charset="0"/>
                <a:cs typeface="Segoe UI Semibold" panose="020B0702040204020203" pitchFamily="34" charset="0"/>
              </a:rPr>
              <a:t>Cultivating an Environment for Registered Apprenticeship Programs</a:t>
            </a:r>
            <a:endParaRPr lang="en-US" sz="3200" dirty="0">
              <a:solidFill>
                <a:schemeClr val="bg1"/>
              </a:solidFill>
            </a:endParaRPr>
          </a:p>
        </p:txBody>
      </p:sp>
      <p:sp>
        <p:nvSpPr>
          <p:cNvPr id="4" name="TextBox 3" descr="Apprenticeship Programs expansion and development&#10;State and local support via policies, procedures and training&#10;Level of investment from employers (skin in the game)&#10;WIOA funding – work-based training and individual training accounts&#10;WIOA income eligibility and LWDB locally approved definitions of below self-sufficiency&#10;">
            <a:extLst>
              <a:ext uri="{FF2B5EF4-FFF2-40B4-BE49-F238E27FC236}">
                <a16:creationId xmlns:a16="http://schemas.microsoft.com/office/drawing/2014/main" id="{70F294C1-2B8A-010E-399D-1E3227343617}"/>
              </a:ext>
            </a:extLst>
          </p:cNvPr>
          <p:cNvSpPr txBox="1"/>
          <p:nvPr/>
        </p:nvSpPr>
        <p:spPr>
          <a:xfrm>
            <a:off x="578557" y="1482070"/>
            <a:ext cx="10371666" cy="3970511"/>
          </a:xfrm>
          <a:prstGeom prst="rect">
            <a:avLst/>
          </a:prstGeom>
          <a:noFill/>
        </p:spPr>
        <p:txBody>
          <a:bodyPr wrap="square">
            <a:spAutoFit/>
          </a:bodyPr>
          <a:lstStyle/>
          <a:p>
            <a:pPr marL="457200" marR="0" lvl="0" indent="-457200" algn="l" defTabSz="914400" rtl="0" eaLnBrk="1" fontAlgn="auto" latinLnBrk="0" hangingPunct="1">
              <a:lnSpc>
                <a:spcPct val="114000"/>
              </a:lnSpc>
              <a:spcBef>
                <a:spcPts val="60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6247B"/>
                </a:solidFill>
                <a:effectLst/>
                <a:uLnTx/>
                <a:uFillTx/>
                <a:latin typeface="Segoe UI" panose="020B0502040204020203" pitchFamily="34" charset="0"/>
                <a:cs typeface="Segoe UI" panose="020B0502040204020203" pitchFamily="34" charset="0"/>
              </a:rPr>
              <a:t>Apprenticeship Programs expansion and development</a:t>
            </a:r>
            <a:endParaRPr lang="en-US" sz="2800" dirty="0">
              <a:solidFill>
                <a:srgbClr val="26247B"/>
              </a:solidFill>
              <a:latin typeface="Segoe UI" panose="020B0502040204020203" pitchFamily="34" charset="0"/>
              <a:cs typeface="Segoe UI" panose="020B0502040204020203" pitchFamily="34" charset="0"/>
            </a:endParaRPr>
          </a:p>
          <a:p>
            <a:pPr marL="457200" marR="0" lvl="0" indent="-457200" algn="l" defTabSz="914400" rtl="0" eaLnBrk="1" fontAlgn="auto" latinLnBrk="0" hangingPunct="1">
              <a:lnSpc>
                <a:spcPct val="114000"/>
              </a:lnSpc>
              <a:spcBef>
                <a:spcPts val="60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6247B"/>
                </a:solidFill>
                <a:effectLst/>
                <a:uLnTx/>
                <a:uFillTx/>
                <a:latin typeface="Segoe UI" panose="020B0502040204020203" pitchFamily="34" charset="0"/>
                <a:cs typeface="Segoe UI" panose="020B0502040204020203" pitchFamily="34" charset="0"/>
              </a:rPr>
              <a:t>State and local support via policies, procedures and training</a:t>
            </a:r>
            <a:endParaRPr lang="en-US" sz="2800" dirty="0">
              <a:solidFill>
                <a:srgbClr val="26247B"/>
              </a:solidFill>
              <a:latin typeface="Segoe UI" panose="020B0502040204020203" pitchFamily="34" charset="0"/>
              <a:cs typeface="Segoe UI" panose="020B0502040204020203" pitchFamily="34" charset="0"/>
            </a:endParaRPr>
          </a:p>
          <a:p>
            <a:pPr marL="457200" marR="0" lvl="0" indent="-457200" algn="l" defTabSz="914400" rtl="0" eaLnBrk="1" fontAlgn="auto" latinLnBrk="0" hangingPunct="1">
              <a:lnSpc>
                <a:spcPct val="114000"/>
              </a:lnSpc>
              <a:spcBef>
                <a:spcPts val="600"/>
              </a:spcBef>
              <a:spcAft>
                <a:spcPts val="600"/>
              </a:spcAft>
              <a:buClrTx/>
              <a:buSzTx/>
              <a:buFont typeface="Arial" panose="020B0604020202020204" pitchFamily="34" charset="0"/>
              <a:buChar char="•"/>
              <a:tabLst/>
              <a:defRPr/>
            </a:pPr>
            <a:r>
              <a:rPr kumimoji="0" lang="en-US" sz="2800" b="0" i="0" strike="noStrike" kern="1200" cap="none" spc="0" normalizeH="0" baseline="0" noProof="0" dirty="0">
                <a:ln>
                  <a:noFill/>
                </a:ln>
                <a:solidFill>
                  <a:srgbClr val="26247B"/>
                </a:solidFill>
                <a:effectLst/>
                <a:uLnTx/>
                <a:uFillTx/>
                <a:latin typeface="Segoe UI" panose="020B0502040204020203" pitchFamily="34" charset="0"/>
                <a:cs typeface="Segoe UI" panose="020B0502040204020203" pitchFamily="34" charset="0"/>
              </a:rPr>
              <a:t>Level of investment from employers (</a:t>
            </a:r>
            <a:r>
              <a:rPr kumimoji="0" lang="en-US" sz="2800" b="1" i="0" strike="noStrike" kern="1200" cap="none" spc="0" normalizeH="0" baseline="0" noProof="0" dirty="0">
                <a:ln>
                  <a:noFill/>
                </a:ln>
                <a:solidFill>
                  <a:srgbClr val="26247B"/>
                </a:solidFill>
                <a:effectLst/>
                <a:uLnTx/>
                <a:uFillTx/>
                <a:latin typeface="Segoe UI" panose="020B0502040204020203" pitchFamily="34" charset="0"/>
                <a:cs typeface="Segoe UI" panose="020B0502040204020203" pitchFamily="34" charset="0"/>
              </a:rPr>
              <a:t>skin in the game</a:t>
            </a:r>
            <a:r>
              <a:rPr kumimoji="0" lang="en-US" sz="2800" b="0" i="0" strike="noStrike" kern="1200" cap="none" spc="0" normalizeH="0" baseline="0" noProof="0" dirty="0">
                <a:ln>
                  <a:noFill/>
                </a:ln>
                <a:solidFill>
                  <a:srgbClr val="26247B"/>
                </a:solidFill>
                <a:effectLst/>
                <a:uLnTx/>
                <a:uFillTx/>
                <a:latin typeface="Segoe UI" panose="020B0502040204020203" pitchFamily="34" charset="0"/>
                <a:cs typeface="Segoe UI" panose="020B0502040204020203" pitchFamily="34" charset="0"/>
              </a:rPr>
              <a:t>)</a:t>
            </a:r>
          </a:p>
          <a:p>
            <a:pPr marL="457200" marR="0" lvl="0" indent="-457200" algn="l" defTabSz="914400" rtl="0" eaLnBrk="1" fontAlgn="auto" latinLnBrk="0" hangingPunct="1">
              <a:lnSpc>
                <a:spcPct val="114000"/>
              </a:lnSpc>
              <a:spcBef>
                <a:spcPts val="60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6247B"/>
                </a:solidFill>
                <a:effectLst/>
                <a:uLnTx/>
                <a:uFillTx/>
                <a:latin typeface="Segoe UI" panose="020B0502040204020203" pitchFamily="34" charset="0"/>
                <a:cs typeface="Segoe UI" panose="020B0502040204020203" pitchFamily="34" charset="0"/>
              </a:rPr>
              <a:t>WIOA funding – work-based training and individual training accounts</a:t>
            </a:r>
          </a:p>
          <a:p>
            <a:pPr marL="914400" lvl="1" indent="-457200">
              <a:lnSpc>
                <a:spcPct val="114000"/>
              </a:lnSpc>
              <a:spcBef>
                <a:spcPts val="600"/>
              </a:spcBef>
              <a:spcAft>
                <a:spcPts val="600"/>
              </a:spcAft>
              <a:buFont typeface="Arial" panose="020B0604020202020204" pitchFamily="34" charset="0"/>
              <a:buChar char="•"/>
              <a:defRPr/>
            </a:pPr>
            <a:r>
              <a:rPr kumimoji="0" lang="en-US" sz="2400" b="0" i="0" u="none" strike="noStrike" kern="1200" cap="none" spc="0" normalizeH="0" baseline="0" noProof="0" dirty="0">
                <a:ln>
                  <a:noFill/>
                </a:ln>
                <a:solidFill>
                  <a:srgbClr val="26247B"/>
                </a:solidFill>
                <a:effectLst/>
                <a:uLnTx/>
                <a:uFillTx/>
                <a:latin typeface="Segoe UI" panose="020B0502040204020203" pitchFamily="34" charset="0"/>
                <a:cs typeface="Segoe UI" panose="020B0502040204020203" pitchFamily="34" charset="0"/>
              </a:rPr>
              <a:t>WIOA income eligibility and LWDB locally approved definitions of below self-sufficiency</a:t>
            </a:r>
          </a:p>
        </p:txBody>
      </p:sp>
      <p:pic>
        <p:nvPicPr>
          <p:cNvPr id="5" name="Picture 4" descr="career source, suncoast logo">
            <a:extLst>
              <a:ext uri="{FF2B5EF4-FFF2-40B4-BE49-F238E27FC236}">
                <a16:creationId xmlns:a16="http://schemas.microsoft.com/office/drawing/2014/main" id="{47FEC246-40A0-C130-A247-524A14AC72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557" y="5743841"/>
            <a:ext cx="1798883" cy="687601"/>
          </a:xfrm>
          <a:prstGeom prst="rect">
            <a:avLst/>
          </a:prstGeom>
        </p:spPr>
      </p:pic>
    </p:spTree>
    <p:extLst>
      <p:ext uri="{BB962C8B-B14F-4D97-AF65-F5344CB8AC3E}">
        <p14:creationId xmlns:p14="http://schemas.microsoft.com/office/powerpoint/2010/main" val="23993511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36120-9F16-A5B2-357C-8EDFB1EBB566}"/>
              </a:ext>
            </a:extLst>
          </p:cNvPr>
          <p:cNvSpPr>
            <a:spLocks noGrp="1"/>
          </p:cNvSpPr>
          <p:nvPr>
            <p:ph type="title"/>
          </p:nvPr>
        </p:nvSpPr>
        <p:spPr/>
        <p:txBody>
          <a:bodyPr/>
          <a:lstStyle/>
          <a:p>
            <a:r>
              <a:rPr lang="en-US" dirty="0"/>
              <a:t>Questions and Discussion</a:t>
            </a:r>
          </a:p>
        </p:txBody>
      </p:sp>
      <p:sp>
        <p:nvSpPr>
          <p:cNvPr id="3" name="TextBox 2">
            <a:extLst>
              <a:ext uri="{FF2B5EF4-FFF2-40B4-BE49-F238E27FC236}">
                <a16:creationId xmlns:a16="http://schemas.microsoft.com/office/drawing/2014/main" id="{1716290D-548A-0241-88BB-A4EC0C91E264}"/>
              </a:ext>
            </a:extLst>
          </p:cNvPr>
          <p:cNvSpPr txBox="1"/>
          <p:nvPr/>
        </p:nvSpPr>
        <p:spPr>
          <a:xfrm>
            <a:off x="11627422" y="6505575"/>
            <a:ext cx="564578" cy="276999"/>
          </a:xfrm>
          <a:prstGeom prst="rect">
            <a:avLst/>
          </a:prstGeom>
          <a:solidFill>
            <a:srgbClr val="FAAB1C"/>
          </a:solidFill>
        </p:spPr>
        <p:txBody>
          <a:bodyPr wrap="none" rtlCol="0">
            <a:spAutoFit/>
          </a:bodyPr>
          <a:lstStyle/>
          <a:p>
            <a:r>
              <a:rPr lang="en-US" sz="1200">
                <a:latin typeface="Montserrat" panose="00000500000000000000" pitchFamily="2" charset="0"/>
              </a:rPr>
              <a:t>2024</a:t>
            </a:r>
          </a:p>
        </p:txBody>
      </p:sp>
    </p:spTree>
    <p:extLst>
      <p:ext uri="{BB962C8B-B14F-4D97-AF65-F5344CB8AC3E}">
        <p14:creationId xmlns:p14="http://schemas.microsoft.com/office/powerpoint/2010/main" val="1768200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45392-D64D-14E3-5060-EF15E1B26142}"/>
              </a:ext>
            </a:extLst>
          </p:cNvPr>
          <p:cNvSpPr>
            <a:spLocks noGrp="1"/>
          </p:cNvSpPr>
          <p:nvPr>
            <p:ph type="title"/>
          </p:nvPr>
        </p:nvSpPr>
        <p:spPr/>
        <p:txBody>
          <a:bodyPr/>
          <a:lstStyle/>
          <a:p>
            <a:r>
              <a:rPr lang="en-US" dirty="0"/>
              <a:t>Become a Center Partner</a:t>
            </a:r>
          </a:p>
        </p:txBody>
      </p:sp>
      <p:sp>
        <p:nvSpPr>
          <p:cNvPr id="6" name="Google Shape;213;p30">
            <a:extLst>
              <a:ext uri="{FF2B5EF4-FFF2-40B4-BE49-F238E27FC236}">
                <a16:creationId xmlns:a16="http://schemas.microsoft.com/office/drawing/2014/main" id="{8ED3B451-4618-BB6F-4E4D-7BE882253E5E}"/>
              </a:ext>
            </a:extLst>
          </p:cNvPr>
          <p:cNvSpPr txBox="1">
            <a:spLocks noGrp="1"/>
          </p:cNvSpPr>
          <p:nvPr>
            <p:ph type="body" sz="quarter" idx="13"/>
          </p:nvPr>
        </p:nvSpPr>
        <p:spPr>
          <a:xfrm>
            <a:off x="733425" y="1960563"/>
            <a:ext cx="5800725" cy="3744912"/>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lnSpc>
                <a:spcPct val="114000"/>
              </a:lnSpc>
              <a:spcBef>
                <a:spcPts val="600"/>
              </a:spcBef>
              <a:spcAft>
                <a:spcPts val="600"/>
              </a:spcAft>
              <a:buClr>
                <a:srgbClr val="00005F"/>
              </a:buClr>
              <a:buSzPct val="100000"/>
              <a:buFont typeface="Wingdings" panose="05000000000000000000" pitchFamily="2" charset="2"/>
              <a:buChar char="þ"/>
            </a:pPr>
            <a:r>
              <a:rPr lang="en-US" sz="2800" b="1" dirty="0">
                <a:latin typeface="Montserrat Medium" panose="00000600000000000000" pitchFamily="2" charset="0"/>
              </a:rPr>
              <a:t>Receive</a:t>
            </a:r>
            <a:r>
              <a:rPr lang="en-US" sz="2800" dirty="0">
                <a:latin typeface="Montserrat Medium" panose="00000600000000000000" pitchFamily="2" charset="0"/>
              </a:rPr>
              <a:t> no-cost expert TA,  </a:t>
            </a:r>
            <a:br>
              <a:rPr lang="en-US" sz="2800" dirty="0">
                <a:latin typeface="Montserrat Medium" panose="00000600000000000000" pitchFamily="2" charset="0"/>
              </a:rPr>
            </a:br>
            <a:r>
              <a:rPr lang="en-US" sz="2800" dirty="0">
                <a:latin typeface="Montserrat Medium" panose="00000600000000000000" pitchFamily="2" charset="0"/>
              </a:rPr>
              <a:t>materials, and assistance</a:t>
            </a:r>
          </a:p>
          <a:p>
            <a:pPr marL="608965" indent="-422910">
              <a:lnSpc>
                <a:spcPct val="114000"/>
              </a:lnSpc>
              <a:spcBef>
                <a:spcPts val="600"/>
              </a:spcBef>
              <a:spcAft>
                <a:spcPts val="600"/>
              </a:spcAft>
              <a:buClr>
                <a:srgbClr val="00005F"/>
              </a:buClr>
              <a:buSzPct val="100000"/>
              <a:buFont typeface="Wingdings" panose="05000000000000000000" pitchFamily="2" charset="2"/>
              <a:buChar char="þ"/>
            </a:pPr>
            <a:r>
              <a:rPr lang="en-US" sz="2800" b="1" dirty="0">
                <a:latin typeface="Montserrat Medium" panose="00000600000000000000" pitchFamily="2" charset="0"/>
              </a:rPr>
              <a:t>Network </a:t>
            </a:r>
            <a:r>
              <a:rPr lang="en-US" sz="2800" dirty="0">
                <a:latin typeface="Montserrat Medium" panose="00000600000000000000" pitchFamily="2" charset="0"/>
              </a:rPr>
              <a:t>with potential </a:t>
            </a:r>
            <a:br>
              <a:rPr lang="en-US" sz="2800" dirty="0">
                <a:latin typeface="Montserrat Medium" panose="00000600000000000000" pitchFamily="2" charset="0"/>
              </a:rPr>
            </a:br>
            <a:r>
              <a:rPr lang="en-US" sz="2800" dirty="0">
                <a:latin typeface="Montserrat Medium" panose="00000600000000000000" pitchFamily="2" charset="0"/>
              </a:rPr>
              <a:t>partners nationwide</a:t>
            </a:r>
          </a:p>
          <a:p>
            <a:pPr marL="608965" indent="-422910">
              <a:lnSpc>
                <a:spcPct val="114000"/>
              </a:lnSpc>
              <a:spcBef>
                <a:spcPts val="600"/>
              </a:spcBef>
              <a:spcAft>
                <a:spcPts val="600"/>
              </a:spcAft>
              <a:buClr>
                <a:srgbClr val="00005F"/>
              </a:buClr>
              <a:buSzPct val="100000"/>
              <a:buFont typeface="Wingdings" panose="05000000000000000000" pitchFamily="2" charset="2"/>
              <a:buChar char="þ"/>
            </a:pPr>
            <a:r>
              <a:rPr lang="en-US" sz="2800" b="1" dirty="0">
                <a:latin typeface="Montserrat Medium" panose="00000600000000000000" pitchFamily="2" charset="0"/>
              </a:rPr>
              <a:t>Be </a:t>
            </a:r>
            <a:r>
              <a:rPr lang="en-US" sz="2800" dirty="0">
                <a:latin typeface="Montserrat Medium" panose="00000600000000000000" pitchFamily="2" charset="0"/>
              </a:rPr>
              <a:t>nationally recognized for </a:t>
            </a:r>
            <a:br>
              <a:rPr lang="en-US" sz="2800" dirty="0">
                <a:latin typeface="Montserrat Medium" panose="00000600000000000000" pitchFamily="2" charset="0"/>
              </a:rPr>
            </a:br>
            <a:r>
              <a:rPr lang="en-US" sz="2800" dirty="0">
                <a:latin typeface="Montserrat Medium" panose="00000600000000000000" pitchFamily="2" charset="0"/>
              </a:rPr>
              <a:t>your work</a:t>
            </a:r>
            <a:endParaRPr lang="en-US" sz="2800" dirty="0">
              <a:latin typeface="Montserrat Medium" panose="00000600000000000000" pitchFamily="2" charset="0"/>
              <a:ea typeface="Raleway"/>
              <a:cs typeface="Raleway"/>
              <a:sym typeface="Raleway"/>
            </a:endParaRPr>
          </a:p>
        </p:txBody>
      </p:sp>
      <p:sp>
        <p:nvSpPr>
          <p:cNvPr id="8" name="Text Placeholder 7">
            <a:extLst>
              <a:ext uri="{FF2B5EF4-FFF2-40B4-BE49-F238E27FC236}">
                <a16:creationId xmlns:a16="http://schemas.microsoft.com/office/drawing/2014/main" id="{1ABD502B-867D-5E9C-8806-119F70CD983C}"/>
              </a:ext>
            </a:extLst>
          </p:cNvPr>
          <p:cNvSpPr txBox="1">
            <a:spLocks noGrp="1"/>
          </p:cNvSpPr>
          <p:nvPr>
            <p:ph type="body" sz="quarter" idx="14"/>
          </p:nvPr>
        </p:nvSpPr>
        <p:spPr>
          <a:xfrm>
            <a:off x="6534150" y="1848051"/>
            <a:ext cx="4953000" cy="905184"/>
          </a:xfrm>
          <a:prstGeom prst="rect">
            <a:avLst/>
          </a:prstGeom>
          <a:noFill/>
        </p:spPr>
        <p:txBody>
          <a:bodyPr wrap="square" rtlCol="0">
            <a:spAutoFit/>
          </a:bodyPr>
          <a:lstStyle/>
          <a:p>
            <a:pPr algn="ctr">
              <a:lnSpc>
                <a:spcPct val="114000"/>
              </a:lnSpc>
              <a:spcBef>
                <a:spcPts val="600"/>
              </a:spcBef>
              <a:spcAft>
                <a:spcPts val="600"/>
              </a:spcAft>
            </a:pPr>
            <a:r>
              <a:rPr lang="en-US" sz="2400" dirty="0">
                <a:solidFill>
                  <a:schemeClr val="tx1"/>
                </a:solidFill>
                <a:latin typeface="Montserrat Medium" panose="00000600000000000000" pitchFamily="2" charset="0"/>
                <a:cs typeface="Arial" panose="020B0604020202020204" pitchFamily="34" charset="0"/>
                <a:hlinkClick r:id="rId2" tooltip="https://nam02.safelinks.protection.outlook.com/?url=https%3A%2F%2Fsafalpartners.jotform.com%2Fform%2F221015771142040&amp;data=05%7C02%7CJoseph.Hanna%40safalpartners.com%7C1a02cded6db74146002a08dc70f0d78c%7Ce1f1c3372599475395d84853fb4b179c%7C1%7C0%7C63850942690"/>
              </a:rPr>
              <a:t>Be an Apprenticeship Partner Form</a:t>
            </a:r>
            <a:endParaRPr lang="en-US" sz="2400" dirty="0">
              <a:solidFill>
                <a:schemeClr val="tx1"/>
              </a:solidFill>
              <a:latin typeface="Montserrat Medium" panose="00000600000000000000" pitchFamily="2" charset="0"/>
              <a:cs typeface="Segoe UI" panose="020B0502040204020203" pitchFamily="34" charset="0"/>
              <a:hlinkClick r:id="rId2"/>
            </a:endParaRPr>
          </a:p>
        </p:txBody>
      </p:sp>
      <p:pic>
        <p:nvPicPr>
          <p:cNvPr id="9" name="Picture 3" descr="Qr code for Partner Form. Link provided above. ">
            <a:extLst>
              <a:ext uri="{FF2B5EF4-FFF2-40B4-BE49-F238E27FC236}">
                <a16:creationId xmlns:a16="http://schemas.microsoft.com/office/drawing/2014/main" id="{1FB10461-0090-0BFC-D183-920D1E620E18}"/>
              </a:ext>
            </a:extLst>
          </p:cNvPr>
          <p:cNvPicPr>
            <a:picLocks noChangeAspect="1"/>
          </p:cNvPicPr>
          <p:nvPr/>
        </p:nvPicPr>
        <p:blipFill>
          <a:blip r:embed="rId3"/>
          <a:stretch>
            <a:fillRect/>
          </a:stretch>
        </p:blipFill>
        <p:spPr>
          <a:xfrm>
            <a:off x="7715251" y="3066591"/>
            <a:ext cx="2448622" cy="2511050"/>
          </a:xfrm>
          <a:prstGeom prst="rect">
            <a:avLst/>
          </a:prstGeom>
        </p:spPr>
      </p:pic>
      <p:sp>
        <p:nvSpPr>
          <p:cNvPr id="4" name="Slide Number Placeholder 2">
            <a:extLst>
              <a:ext uri="{FF2B5EF4-FFF2-40B4-BE49-F238E27FC236}">
                <a16:creationId xmlns:a16="http://schemas.microsoft.com/office/drawing/2014/main" id="{4547082E-47A0-4662-0471-C36E7EDE0D90}"/>
              </a:ext>
            </a:extLst>
          </p:cNvPr>
          <p:cNvSpPr txBox="1">
            <a:spLocks/>
          </p:cNvSpPr>
          <p:nvPr/>
        </p:nvSpPr>
        <p:spPr>
          <a:xfrm>
            <a:off x="11038113" y="6244383"/>
            <a:ext cx="9408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DC376C7-CCAB-4A43-82C7-E28708528D9E}" type="slidenum">
              <a:rPr lang="en-US" sz="1200" smtClean="0">
                <a:solidFill>
                  <a:schemeClr val="bg1"/>
                </a:solidFill>
                <a:latin typeface="Montserrat SemiBold" panose="00000700000000000000" pitchFamily="2" charset="0"/>
              </a:rPr>
              <a:pPr algn="r"/>
              <a:t>42</a:t>
            </a:fld>
            <a:endParaRPr lang="en-US" sz="1200" dirty="0">
              <a:solidFill>
                <a:schemeClr val="bg1"/>
              </a:solidFill>
              <a:latin typeface="Montserrat SemiBold" panose="00000700000000000000" pitchFamily="2" charset="0"/>
            </a:endParaRPr>
          </a:p>
        </p:txBody>
      </p:sp>
    </p:spTree>
    <p:extLst>
      <p:ext uri="{BB962C8B-B14F-4D97-AF65-F5344CB8AC3E}">
        <p14:creationId xmlns:p14="http://schemas.microsoft.com/office/powerpoint/2010/main" val="42795157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descr="THANK YOU FOR JOINING US&#10;">
            <a:extLst>
              <a:ext uri="{FF2B5EF4-FFF2-40B4-BE49-F238E27FC236}">
                <a16:creationId xmlns:a16="http://schemas.microsoft.com/office/drawing/2014/main" id="{9FAC9F35-7724-3FAD-18EA-0B44BFA11D6B}"/>
              </a:ext>
            </a:extLst>
          </p:cNvPr>
          <p:cNvSpPr txBox="1">
            <a:spLocks/>
          </p:cNvSpPr>
          <p:nvPr/>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dirty="0">
                <a:solidFill>
                  <a:srgbClr val="00015E"/>
                </a:solidFill>
              </a:rPr>
              <a:t>THANK YOU FOR JOINING US</a:t>
            </a:r>
          </a:p>
        </p:txBody>
      </p:sp>
      <p:sp>
        <p:nvSpPr>
          <p:cNvPr id="3" name="Title 2">
            <a:extLst>
              <a:ext uri="{FF2B5EF4-FFF2-40B4-BE49-F238E27FC236}">
                <a16:creationId xmlns:a16="http://schemas.microsoft.com/office/drawing/2014/main" id="{EA884F70-E12F-6972-62F5-991C90F5C10E}"/>
              </a:ext>
            </a:extLst>
          </p:cNvPr>
          <p:cNvSpPr>
            <a:spLocks noGrp="1"/>
          </p:cNvSpPr>
          <p:nvPr>
            <p:ph type="title"/>
          </p:nvPr>
        </p:nvSpPr>
        <p:spPr>
          <a:xfrm>
            <a:off x="831850" y="1718975"/>
            <a:ext cx="10515600" cy="415746"/>
          </a:xfrm>
        </p:spPr>
        <p:txBody>
          <a:bodyPr>
            <a:normAutofit fontScale="90000"/>
          </a:bodyPr>
          <a:lstStyle/>
          <a:p>
            <a:r>
              <a:rPr lang="en-US" i="0" dirty="0"/>
              <a:t>Email us your questions at RA_COE@SafalPartners.com</a:t>
            </a:r>
          </a:p>
        </p:txBody>
      </p:sp>
      <p:sp>
        <p:nvSpPr>
          <p:cNvPr id="2" name="Text Placeholder 1">
            <a:extLst>
              <a:ext uri="{FF2B5EF4-FFF2-40B4-BE49-F238E27FC236}">
                <a16:creationId xmlns:a16="http://schemas.microsoft.com/office/drawing/2014/main" id="{37BC6D76-6797-C7FE-017C-FFAFAB3FAE94}"/>
              </a:ext>
            </a:extLst>
          </p:cNvPr>
          <p:cNvSpPr>
            <a:spLocks noGrp="1"/>
          </p:cNvSpPr>
          <p:nvPr>
            <p:ph type="body" idx="1"/>
          </p:nvPr>
        </p:nvSpPr>
        <p:spPr>
          <a:xfrm>
            <a:off x="838200" y="3870036"/>
            <a:ext cx="10515600" cy="1200711"/>
          </a:xfrm>
        </p:spPr>
        <p:txBody>
          <a:bodyPr/>
          <a:lstStyle/>
          <a:p>
            <a:r>
              <a:rPr lang="en-US"/>
              <a:t>For more information, visit: </a:t>
            </a:r>
            <a:r>
              <a:rPr lang="en-US" err="1"/>
              <a:t>dolcoe.safalapps.com</a:t>
            </a:r>
            <a:endParaRPr lang="en-US"/>
          </a:p>
          <a:p>
            <a:endParaRPr lang="en-US"/>
          </a:p>
        </p:txBody>
      </p:sp>
      <p:sp>
        <p:nvSpPr>
          <p:cNvPr id="4" name="Slide Number Placeholder 5">
            <a:extLst>
              <a:ext uri="{FF2B5EF4-FFF2-40B4-BE49-F238E27FC236}">
                <a16:creationId xmlns:a16="http://schemas.microsoft.com/office/drawing/2014/main" id="{FE647BFC-4FA8-02B1-5616-37E052694288}"/>
              </a:ext>
              <a:ext uri="{C183D7F6-B498-43B3-948B-1728B52AA6E4}">
                <adec:decorative xmlns:adec="http://schemas.microsoft.com/office/drawing/2017/decorative" val="1"/>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127786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FE04-D8EE-4B50-10ED-68BF3B5A072A}"/>
              </a:ext>
            </a:extLst>
          </p:cNvPr>
          <p:cNvSpPr>
            <a:spLocks noGrp="1"/>
          </p:cNvSpPr>
          <p:nvPr>
            <p:ph type="title"/>
          </p:nvPr>
        </p:nvSpPr>
        <p:spPr>
          <a:xfrm>
            <a:off x="838200" y="365125"/>
            <a:ext cx="9042918" cy="1325563"/>
          </a:xfrm>
        </p:spPr>
        <p:txBody>
          <a:bodyPr>
            <a:normAutofit/>
          </a:bodyPr>
          <a:lstStyle/>
          <a:p>
            <a:r>
              <a:rPr lang="en-US" sz="3600" dirty="0"/>
              <a:t>2. Center of Excellence Overview</a:t>
            </a:r>
          </a:p>
        </p:txBody>
      </p:sp>
      <p:pic>
        <p:nvPicPr>
          <p:cNvPr id="5" name="Picture 3" descr="U.S. Department of Labor seal">
            <a:extLst>
              <a:ext uri="{FF2B5EF4-FFF2-40B4-BE49-F238E27FC236}">
                <a16:creationId xmlns:a16="http://schemas.microsoft.com/office/drawing/2014/main" id="{D09C23DC-03A7-FDB9-310E-96D69B71B9BE}"/>
              </a:ext>
            </a:extLst>
          </p:cNvPr>
          <p:cNvPicPr>
            <a:picLocks noChangeAspect="1"/>
          </p:cNvPicPr>
          <p:nvPr/>
        </p:nvPicPr>
        <p:blipFill>
          <a:blip r:embed="rId3"/>
          <a:stretch>
            <a:fillRect/>
          </a:stretch>
        </p:blipFill>
        <p:spPr>
          <a:xfrm>
            <a:off x="10409896" y="575485"/>
            <a:ext cx="1160925" cy="1162838"/>
          </a:xfrm>
          <a:prstGeom prst="rect">
            <a:avLst/>
          </a:prstGeom>
        </p:spPr>
      </p:pic>
      <p:sp>
        <p:nvSpPr>
          <p:cNvPr id="3" name="Content Placeholder 2">
            <a:extLst>
              <a:ext uri="{FF2B5EF4-FFF2-40B4-BE49-F238E27FC236}">
                <a16:creationId xmlns:a16="http://schemas.microsoft.com/office/drawing/2014/main" id="{2843FABF-0197-E13F-DF65-8F4DD4B5066A}"/>
              </a:ext>
            </a:extLst>
          </p:cNvPr>
          <p:cNvSpPr>
            <a:spLocks noGrp="1"/>
          </p:cNvSpPr>
          <p:nvPr>
            <p:ph sz="half" idx="1"/>
          </p:nvPr>
        </p:nvSpPr>
        <p:spPr>
          <a:xfrm>
            <a:off x="838200" y="1901717"/>
            <a:ext cx="6007322" cy="3054566"/>
          </a:xfrm>
        </p:spPr>
        <p:txBody>
          <a:bodyPr vert="horz" lIns="91440" tIns="45720" rIns="91440" bIns="45720" rtlCol="0">
            <a:noAutofit/>
          </a:bodyPr>
          <a:lstStyle/>
          <a:p>
            <a:pPr>
              <a:lnSpc>
                <a:spcPct val="114000"/>
              </a:lnSpc>
              <a:spcBef>
                <a:spcPts val="600"/>
              </a:spcBef>
              <a:spcAft>
                <a:spcPts val="600"/>
              </a:spcAft>
            </a:pPr>
            <a:r>
              <a:rPr lang="en-US" sz="2600" dirty="0">
                <a:solidFill>
                  <a:schemeClr val="tx1"/>
                </a:solidFill>
                <a:latin typeface="Montserrat Medium"/>
                <a:cs typeface="Segoe UI"/>
              </a:rPr>
              <a:t>We provide no-cost TA including:</a:t>
            </a:r>
          </a:p>
          <a:p>
            <a:pPr lvl="1">
              <a:lnSpc>
                <a:spcPct val="114000"/>
              </a:lnSpc>
              <a:spcBef>
                <a:spcPts val="600"/>
              </a:spcBef>
              <a:spcAft>
                <a:spcPts val="600"/>
              </a:spcAft>
              <a:buFont typeface="Courier New" panose="02070309020205020404" pitchFamily="49" charset="0"/>
              <a:buChar char="o"/>
            </a:pPr>
            <a:r>
              <a:rPr lang="en-US" sz="2000" dirty="0">
                <a:solidFill>
                  <a:schemeClr val="tx1"/>
                </a:solidFill>
              </a:rPr>
              <a:t>Monthly webinars</a:t>
            </a:r>
          </a:p>
          <a:p>
            <a:pPr lvl="1">
              <a:lnSpc>
                <a:spcPct val="114000"/>
              </a:lnSpc>
              <a:spcBef>
                <a:spcPts val="600"/>
              </a:spcBef>
              <a:spcAft>
                <a:spcPts val="600"/>
              </a:spcAft>
              <a:buFont typeface="Courier New" panose="02070309020205020404" pitchFamily="49" charset="0"/>
              <a:buChar char="o"/>
            </a:pPr>
            <a:r>
              <a:rPr lang="en-US" sz="2000" dirty="0">
                <a:solidFill>
                  <a:schemeClr val="tx1"/>
                </a:solidFill>
              </a:rPr>
              <a:t>Quarterly virtual office hours</a:t>
            </a:r>
          </a:p>
          <a:p>
            <a:pPr lvl="1">
              <a:lnSpc>
                <a:spcPct val="114000"/>
              </a:lnSpc>
              <a:spcBef>
                <a:spcPts val="600"/>
              </a:spcBef>
              <a:spcAft>
                <a:spcPts val="600"/>
              </a:spcAft>
              <a:buFont typeface="Courier New" panose="02070309020205020404" pitchFamily="49" charset="0"/>
              <a:buChar char="o"/>
            </a:pPr>
            <a:r>
              <a:rPr lang="en-US" sz="2000" dirty="0">
                <a:solidFill>
                  <a:schemeClr val="tx1"/>
                </a:solidFill>
              </a:rPr>
              <a:t>Individual TA/coaching sessions</a:t>
            </a:r>
          </a:p>
          <a:p>
            <a:pPr lvl="1">
              <a:lnSpc>
                <a:spcPct val="114000"/>
              </a:lnSpc>
              <a:spcBef>
                <a:spcPts val="600"/>
              </a:spcBef>
              <a:spcAft>
                <a:spcPts val="600"/>
              </a:spcAft>
              <a:buFont typeface="Courier New" panose="02070309020205020404" pitchFamily="49" charset="0"/>
              <a:buChar char="o"/>
            </a:pPr>
            <a:r>
              <a:rPr lang="en-US" sz="2000" dirty="0">
                <a:solidFill>
                  <a:schemeClr val="tx1"/>
                </a:solidFill>
              </a:rPr>
              <a:t>Online resources (desk aids, guides, frameworks, etc.)</a:t>
            </a:r>
            <a:endParaRPr lang="en-US" sz="3300" dirty="0"/>
          </a:p>
        </p:txBody>
      </p:sp>
      <p:pic>
        <p:nvPicPr>
          <p:cNvPr id="1026" name="Picture 2" descr="QR code for D O L C o E tools and resources. Link provided below. ">
            <a:extLst>
              <a:ext uri="{FF2B5EF4-FFF2-40B4-BE49-F238E27FC236}">
                <a16:creationId xmlns:a16="http://schemas.microsoft.com/office/drawing/2014/main" id="{5D133F86-14F2-6F17-B48B-90D3CFEEAB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4590" y="2429243"/>
            <a:ext cx="1499043" cy="1455485"/>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3">
            <a:extLst>
              <a:ext uri="{FF2B5EF4-FFF2-40B4-BE49-F238E27FC236}">
                <a16:creationId xmlns:a16="http://schemas.microsoft.com/office/drawing/2014/main" id="{1BACE748-49C8-90CF-DB84-B7B53BBA0550}"/>
              </a:ext>
            </a:extLst>
          </p:cNvPr>
          <p:cNvSpPr txBox="1">
            <a:spLocks/>
          </p:cNvSpPr>
          <p:nvPr/>
        </p:nvSpPr>
        <p:spPr>
          <a:xfrm>
            <a:off x="6845521" y="4076684"/>
            <a:ext cx="4897180" cy="3159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solidFill>
                  <a:srgbClr val="0563C1"/>
                </a:solidFill>
                <a:hlinkClick r:id="rId5" tooltip="https://dolcoe.safalapps.com/resources/resourcesandtools"/>
              </a:rPr>
              <a:t>DOL CoE Resource and Tools</a:t>
            </a:r>
            <a:endParaRPr lang="en-US" sz="1800" dirty="0">
              <a:solidFill>
                <a:schemeClr val="accent1"/>
              </a:solidFill>
            </a:endParaRPr>
          </a:p>
          <a:p>
            <a:pPr marL="0" indent="0">
              <a:buFont typeface="Arial" panose="020B0604020202020204" pitchFamily="34" charset="0"/>
              <a:buNone/>
            </a:pPr>
            <a:endParaRPr lang="en-US" sz="1800" dirty="0"/>
          </a:p>
        </p:txBody>
      </p:sp>
      <p:sp>
        <p:nvSpPr>
          <p:cNvPr id="4" name="Content Placeholder 3">
            <a:extLst>
              <a:ext uri="{FF2B5EF4-FFF2-40B4-BE49-F238E27FC236}">
                <a16:creationId xmlns:a16="http://schemas.microsoft.com/office/drawing/2014/main" id="{F276E798-44A3-4CAF-9EBC-1649EF5E6786}"/>
              </a:ext>
            </a:extLst>
          </p:cNvPr>
          <p:cNvSpPr>
            <a:spLocks noGrp="1"/>
          </p:cNvSpPr>
          <p:nvPr>
            <p:ph sz="half" idx="2"/>
          </p:nvPr>
        </p:nvSpPr>
        <p:spPr>
          <a:xfrm>
            <a:off x="7243051" y="4584553"/>
            <a:ext cx="3956061" cy="315912"/>
          </a:xfrm>
        </p:spPr>
        <p:txBody>
          <a:bodyPr>
            <a:noAutofit/>
          </a:bodyPr>
          <a:lstStyle/>
          <a:p>
            <a:pPr marL="0" indent="0" algn="ctr">
              <a:buNone/>
            </a:pPr>
            <a:r>
              <a:rPr lang="en-US" sz="1800" dirty="0">
                <a:solidFill>
                  <a:srgbClr val="0563C1"/>
                </a:solidFill>
                <a:hlinkClick r:id="rId6" tooltip="https://dolcoe.safalapps.com/">
                  <a:extLst>
                    <a:ext uri="{A12FA001-AC4F-418D-AE19-62706E023703}">
                      <ahyp:hlinkClr xmlns:ahyp="http://schemas.microsoft.com/office/drawing/2018/hyperlinkcolor" val="tx"/>
                    </a:ext>
                  </a:extLst>
                </a:hlinkClick>
              </a:rPr>
              <a:t>Visit our website &amp; request T</a:t>
            </a:r>
            <a:r>
              <a:rPr lang="en-US" sz="1800" dirty="0">
                <a:solidFill>
                  <a:schemeClr val="accent1"/>
                </a:solidFill>
                <a:hlinkClick r:id="rId6" tooltip="https://dolcoe.safalapps.com/">
                  <a:extLst>
                    <a:ext uri="{A12FA001-AC4F-418D-AE19-62706E023703}">
                      <ahyp:hlinkClr xmlns:ahyp="http://schemas.microsoft.com/office/drawing/2018/hyperlinkcolor" val="tx"/>
                    </a:ext>
                  </a:extLst>
                </a:hlinkClick>
              </a:rPr>
              <a:t>A</a:t>
            </a:r>
            <a:endParaRPr lang="en-US" sz="1800" dirty="0">
              <a:solidFill>
                <a:schemeClr val="accent1"/>
              </a:solidFill>
            </a:endParaRPr>
          </a:p>
          <a:p>
            <a:pPr marL="0" indent="0">
              <a:buNone/>
            </a:pPr>
            <a:endParaRPr lang="en-US" sz="1800" dirty="0"/>
          </a:p>
        </p:txBody>
      </p:sp>
      <p:sp>
        <p:nvSpPr>
          <p:cNvPr id="6" name="Slide Number Placeholder 5">
            <a:extLst>
              <a:ext uri="{FF2B5EF4-FFF2-40B4-BE49-F238E27FC236}">
                <a16:creationId xmlns:a16="http://schemas.microsoft.com/office/drawing/2014/main" id="{A0592B7C-6528-3B97-73FC-C2C3E714A9BE}"/>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
        <p:nvSpPr>
          <p:cNvPr id="7" name="Slide Number Placeholder 10">
            <a:extLst>
              <a:ext uri="{FF2B5EF4-FFF2-40B4-BE49-F238E27FC236}">
                <a16:creationId xmlns:a16="http://schemas.microsoft.com/office/drawing/2014/main" id="{4CD89F75-79A4-297D-5F74-702EEA8610AB}"/>
              </a:ext>
              <a:ext uri="{C183D7F6-B498-43B3-948B-1728B52AA6E4}">
                <adec:decorative xmlns:adec="http://schemas.microsoft.com/office/drawing/2017/decorative" val="0"/>
              </a:ext>
            </a:extLst>
          </p:cNvPr>
          <p:cNvSpPr txBox="1">
            <a:spLocks/>
          </p:cNvSpPr>
          <p:nvPr/>
        </p:nvSpPr>
        <p:spPr>
          <a:xfrm>
            <a:off x="8837726" y="6255009"/>
            <a:ext cx="3206931"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4</a:t>
            </a:r>
          </a:p>
        </p:txBody>
      </p:sp>
    </p:spTree>
    <p:extLst>
      <p:ext uri="{BB962C8B-B14F-4D97-AF65-F5344CB8AC3E}">
        <p14:creationId xmlns:p14="http://schemas.microsoft.com/office/powerpoint/2010/main" val="3149579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53D2F-4DA3-0EA8-977B-57BF02A905D5}"/>
              </a:ext>
            </a:extLst>
          </p:cNvPr>
          <p:cNvSpPr>
            <a:spLocks noGrp="1"/>
          </p:cNvSpPr>
          <p:nvPr>
            <p:ph type="title"/>
          </p:nvPr>
        </p:nvSpPr>
        <p:spPr>
          <a:xfrm>
            <a:off x="762000" y="408996"/>
            <a:ext cx="10515600" cy="1325563"/>
          </a:xfrm>
        </p:spPr>
        <p:txBody>
          <a:bodyPr>
            <a:normAutofit/>
          </a:bodyPr>
          <a:lstStyle/>
          <a:p>
            <a:r>
              <a:rPr lang="en-US" sz="3600" dirty="0">
                <a:latin typeface="Montserrat"/>
              </a:rPr>
              <a:t>Online Resources, On-Demand TA</a:t>
            </a:r>
            <a:endParaRPr lang="en-US" sz="3600" dirty="0"/>
          </a:p>
        </p:txBody>
      </p:sp>
      <p:pic>
        <p:nvPicPr>
          <p:cNvPr id="12" name="Picture 11" descr="Center of Excellence website homepage">
            <a:extLst>
              <a:ext uri="{FF2B5EF4-FFF2-40B4-BE49-F238E27FC236}">
                <a16:creationId xmlns:a16="http://schemas.microsoft.com/office/drawing/2014/main" id="{D5E6C9BF-FF7F-4A8F-3D20-7D5F56AE2DB3}"/>
              </a:ext>
            </a:extLst>
          </p:cNvPr>
          <p:cNvPicPr>
            <a:picLocks noChangeAspect="1"/>
          </p:cNvPicPr>
          <p:nvPr/>
        </p:nvPicPr>
        <p:blipFill>
          <a:blip r:embed="rId3"/>
          <a:stretch>
            <a:fillRect/>
          </a:stretch>
        </p:blipFill>
        <p:spPr>
          <a:xfrm>
            <a:off x="830994" y="2158778"/>
            <a:ext cx="4706735" cy="2824127"/>
          </a:xfrm>
          <a:prstGeom prst="rect">
            <a:avLst/>
          </a:prstGeom>
        </p:spPr>
      </p:pic>
      <p:sp>
        <p:nvSpPr>
          <p:cNvPr id="17" name="TextBox 16">
            <a:extLst>
              <a:ext uri="{FF2B5EF4-FFF2-40B4-BE49-F238E27FC236}">
                <a16:creationId xmlns:a16="http://schemas.microsoft.com/office/drawing/2014/main" id="{2FF47CBC-A094-A1B6-C7BF-804124D997BB}"/>
              </a:ext>
              <a:ext uri="{C183D7F6-B498-43B3-948B-1728B52AA6E4}">
                <adec:decorative xmlns:adec="http://schemas.microsoft.com/office/drawing/2017/decorative" val="1"/>
              </a:ext>
            </a:extLst>
          </p:cNvPr>
          <p:cNvSpPr txBox="1"/>
          <p:nvPr/>
        </p:nvSpPr>
        <p:spPr>
          <a:xfrm>
            <a:off x="6864361" y="1716159"/>
            <a:ext cx="4794178" cy="4096512"/>
          </a:xfrm>
          <a:prstGeom prst="rect">
            <a:avLst/>
          </a:prstGeom>
          <a:noFill/>
          <a:ln w="76200">
            <a:solidFill>
              <a:schemeClr val="accent1">
                <a:lumMod val="50000"/>
              </a:schemeClr>
            </a:solidFill>
          </a:ln>
        </p:spPr>
        <p:txBody>
          <a:bodyPr wrap="square" rtlCol="0">
            <a:spAutoFit/>
          </a:bodyPr>
          <a:lstStyle/>
          <a:p>
            <a:endParaRPr lang="en-US" dirty="0"/>
          </a:p>
        </p:txBody>
      </p:sp>
      <p:sp>
        <p:nvSpPr>
          <p:cNvPr id="9" name="Content Placeholder 8">
            <a:extLst>
              <a:ext uri="{FF2B5EF4-FFF2-40B4-BE49-F238E27FC236}">
                <a16:creationId xmlns:a16="http://schemas.microsoft.com/office/drawing/2014/main" id="{0C532F49-F992-1037-D4D2-E0A30DAB9BF4}"/>
              </a:ext>
            </a:extLst>
          </p:cNvPr>
          <p:cNvSpPr>
            <a:spLocks noGrp="1"/>
          </p:cNvSpPr>
          <p:nvPr>
            <p:ph sz="half" idx="2"/>
          </p:nvPr>
        </p:nvSpPr>
        <p:spPr>
          <a:xfrm>
            <a:off x="6875200" y="1734558"/>
            <a:ext cx="4535424" cy="1108737"/>
          </a:xfrm>
        </p:spPr>
        <p:txBody>
          <a:bodyPr>
            <a:normAutofit/>
          </a:bodyPr>
          <a:lstStyle/>
          <a:p>
            <a:pPr marL="0" indent="0" algn="ctr">
              <a:lnSpc>
                <a:spcPct val="114000"/>
              </a:lnSpc>
              <a:spcBef>
                <a:spcPts val="600"/>
              </a:spcBef>
              <a:spcAft>
                <a:spcPts val="600"/>
              </a:spcAft>
              <a:buNone/>
            </a:pPr>
            <a:r>
              <a:rPr lang="en-US" sz="2200" b="1" dirty="0">
                <a:solidFill>
                  <a:schemeClr val="tx1"/>
                </a:solidFill>
                <a:latin typeface="Montserrat Medium" panose="00000600000000000000" pitchFamily="2" charset="0"/>
                <a:cs typeface="Arial" panose="020B0604020202020204" pitchFamily="34" charset="0"/>
                <a:hlinkClick r:id="rId4" tooltip="https://dolcoe.safalapps.com/sites/default/files/2022-11/Partnership%20Questionnaire.pdf"/>
              </a:rPr>
              <a:t>Registered Apprenticeship Partner Profile Questionnaire </a:t>
            </a:r>
            <a:endParaRPr lang="en-US" sz="2200" b="1" dirty="0">
              <a:solidFill>
                <a:schemeClr val="tx1"/>
              </a:solidFill>
              <a:latin typeface="Montserrat Medium" panose="00000600000000000000" pitchFamily="2" charset="0"/>
              <a:cs typeface="Arial" panose="020B0604020202020204" pitchFamily="34" charset="0"/>
            </a:endParaRPr>
          </a:p>
        </p:txBody>
      </p:sp>
      <p:pic>
        <p:nvPicPr>
          <p:cNvPr id="18" name="Picture 17">
            <a:extLst>
              <a:ext uri="{FF2B5EF4-FFF2-40B4-BE49-F238E27FC236}">
                <a16:creationId xmlns:a16="http://schemas.microsoft.com/office/drawing/2014/main" id="{6FCE91DD-3CD0-0E5F-1BEE-9960A2096D8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016426" y="3349407"/>
            <a:ext cx="2245024" cy="1289894"/>
          </a:xfrm>
          <a:prstGeom prst="rect">
            <a:avLst/>
          </a:prstGeom>
        </p:spPr>
      </p:pic>
      <p:sp>
        <p:nvSpPr>
          <p:cNvPr id="4" name="Rectangle 3">
            <a:extLst>
              <a:ext uri="{FF2B5EF4-FFF2-40B4-BE49-F238E27FC236}">
                <a16:creationId xmlns:a16="http://schemas.microsoft.com/office/drawing/2014/main" id="{6006ACD3-5751-C9BA-CCAF-AA7276467ECB}"/>
              </a:ext>
              <a:ext uri="{C183D7F6-B498-43B3-948B-1728B52AA6E4}">
                <adec:decorative xmlns:adec="http://schemas.microsoft.com/office/drawing/2017/decorative" val="1"/>
              </a:ext>
            </a:extLst>
          </p:cNvPr>
          <p:cNvSpPr/>
          <p:nvPr/>
        </p:nvSpPr>
        <p:spPr>
          <a:xfrm>
            <a:off x="9670724" y="3400821"/>
            <a:ext cx="1693025" cy="1702293"/>
          </a:xfrm>
          <a:prstGeom prst="rect">
            <a:avLst/>
          </a:prstGeom>
          <a:solidFill>
            <a:srgbClr val="FAAB1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QR code for the registered apprenticeship partner profile questionnaire. Link provided above. ">
            <a:extLst>
              <a:ext uri="{FF2B5EF4-FFF2-40B4-BE49-F238E27FC236}">
                <a16:creationId xmlns:a16="http://schemas.microsoft.com/office/drawing/2014/main" id="{9DB89EC1-7D79-7378-E8C7-58A78A294F90}"/>
              </a:ext>
            </a:extLst>
          </p:cNvPr>
          <p:cNvPicPr>
            <a:picLocks noChangeAspect="1"/>
          </p:cNvPicPr>
          <p:nvPr/>
        </p:nvPicPr>
        <p:blipFill>
          <a:blip r:embed="rId6"/>
          <a:stretch>
            <a:fillRect/>
          </a:stretch>
        </p:blipFill>
        <p:spPr>
          <a:xfrm>
            <a:off x="9756874" y="3459018"/>
            <a:ext cx="1520726" cy="1585900"/>
          </a:xfrm>
          <a:prstGeom prst="rect">
            <a:avLst/>
          </a:prstGeom>
        </p:spPr>
      </p:pic>
      <p:sp>
        <p:nvSpPr>
          <p:cNvPr id="6" name="Slide Number Placeholder 5">
            <a:extLst>
              <a:ext uri="{FF2B5EF4-FFF2-40B4-BE49-F238E27FC236}">
                <a16:creationId xmlns:a16="http://schemas.microsoft.com/office/drawing/2014/main" id="{00FAC045-D57B-1A88-656D-4BA90BCEFBEF}"/>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
        <p:nvSpPr>
          <p:cNvPr id="8" name="Content Placeholder 3">
            <a:extLst>
              <a:ext uri="{FF2B5EF4-FFF2-40B4-BE49-F238E27FC236}">
                <a16:creationId xmlns:a16="http://schemas.microsoft.com/office/drawing/2014/main" id="{48B7BABE-ECD3-8260-3B62-EAF2A5FC38F1}"/>
              </a:ext>
            </a:extLst>
          </p:cNvPr>
          <p:cNvSpPr txBox="1">
            <a:spLocks/>
          </p:cNvSpPr>
          <p:nvPr/>
        </p:nvSpPr>
        <p:spPr>
          <a:xfrm>
            <a:off x="2971799" y="6054598"/>
            <a:ext cx="4123237" cy="3159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solidFill>
                  <a:srgbClr val="0563C1"/>
                </a:solidFill>
                <a:hlinkClick r:id="rId7" tooltip="https://dolcoe.safalapps.com/resources/resourcesandtools"/>
              </a:rPr>
              <a:t>DOL CoE Resource and Tools</a:t>
            </a:r>
            <a:endParaRPr lang="en-US" sz="1800" dirty="0">
              <a:solidFill>
                <a:schemeClr val="accent1"/>
              </a:solidFill>
            </a:endParaRPr>
          </a:p>
          <a:p>
            <a:pPr marL="0" indent="0">
              <a:buFont typeface="Arial" panose="020B0604020202020204" pitchFamily="34" charset="0"/>
              <a:buNone/>
            </a:pPr>
            <a:endParaRPr lang="en-US" sz="1800" dirty="0"/>
          </a:p>
        </p:txBody>
      </p:sp>
      <p:sp>
        <p:nvSpPr>
          <p:cNvPr id="3" name="Slide Number Placeholder 10">
            <a:extLst>
              <a:ext uri="{FF2B5EF4-FFF2-40B4-BE49-F238E27FC236}">
                <a16:creationId xmlns:a16="http://schemas.microsoft.com/office/drawing/2014/main" id="{02F85290-1E84-6DB0-9B0D-8577D9889530}"/>
              </a:ext>
            </a:extLst>
          </p:cNvPr>
          <p:cNvSpPr txBox="1">
            <a:spLocks/>
          </p:cNvSpPr>
          <p:nvPr/>
        </p:nvSpPr>
        <p:spPr>
          <a:xfrm>
            <a:off x="8837726" y="6255009"/>
            <a:ext cx="3206931"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5</a:t>
            </a:r>
          </a:p>
        </p:txBody>
      </p:sp>
    </p:spTree>
    <p:extLst>
      <p:ext uri="{BB962C8B-B14F-4D97-AF65-F5344CB8AC3E}">
        <p14:creationId xmlns:p14="http://schemas.microsoft.com/office/powerpoint/2010/main" val="3407162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87A24-D8A0-3BC1-8497-5265ED16F722}"/>
              </a:ext>
            </a:extLst>
          </p:cNvPr>
          <p:cNvSpPr>
            <a:spLocks noGrp="1"/>
          </p:cNvSpPr>
          <p:nvPr>
            <p:ph type="title"/>
          </p:nvPr>
        </p:nvSpPr>
        <p:spPr>
          <a:xfrm>
            <a:off x="838200" y="2588585"/>
            <a:ext cx="10515600" cy="1325563"/>
          </a:xfrm>
        </p:spPr>
        <p:txBody>
          <a:bodyPr>
            <a:noAutofit/>
          </a:bodyPr>
          <a:lstStyle/>
          <a:p>
            <a:pPr algn="ctr"/>
            <a:r>
              <a:rPr lang="en-US" b="1" dirty="0">
                <a:solidFill>
                  <a:schemeClr val="bg1"/>
                </a:solidFill>
                <a:latin typeface="Montserrat"/>
              </a:rPr>
              <a:t>Registered Apprenticeship-A Way to Train our Nation’s Workforce</a:t>
            </a:r>
          </a:p>
        </p:txBody>
      </p:sp>
      <p:sp>
        <p:nvSpPr>
          <p:cNvPr id="3" name="Slide Number Placeholder 5">
            <a:extLst>
              <a:ext uri="{FF2B5EF4-FFF2-40B4-BE49-F238E27FC236}">
                <a16:creationId xmlns:a16="http://schemas.microsoft.com/office/drawing/2014/main" id="{2451F63B-B749-0D56-256D-B7CFF8C9A199}"/>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890487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9E9B0-F655-14AD-898C-3EC78E322275}"/>
              </a:ext>
            </a:extLst>
          </p:cNvPr>
          <p:cNvSpPr>
            <a:spLocks noGrp="1"/>
          </p:cNvSpPr>
          <p:nvPr>
            <p:ph type="title"/>
          </p:nvPr>
        </p:nvSpPr>
        <p:spPr>
          <a:xfrm>
            <a:off x="838200" y="1088994"/>
            <a:ext cx="10515600" cy="483987"/>
          </a:xfrm>
        </p:spPr>
        <p:txBody>
          <a:bodyPr>
            <a:normAutofit fontScale="90000"/>
          </a:bodyPr>
          <a:lstStyle/>
          <a:p>
            <a:r>
              <a:rPr lang="en-US" sz="4900" dirty="0">
                <a:latin typeface="Montserrat"/>
              </a:rPr>
              <a:t>What is Registered Apprenticeship?</a:t>
            </a:r>
            <a:br>
              <a:rPr lang="en-US" dirty="0"/>
            </a:br>
            <a:endParaRPr lang="en-US" dirty="0"/>
          </a:p>
        </p:txBody>
      </p:sp>
      <p:sp>
        <p:nvSpPr>
          <p:cNvPr id="7" name="Content Placeholder 6">
            <a:extLst>
              <a:ext uri="{FF2B5EF4-FFF2-40B4-BE49-F238E27FC236}">
                <a16:creationId xmlns:a16="http://schemas.microsoft.com/office/drawing/2014/main" id="{882B3DD2-B47A-4228-2D60-F1CEEAEA73B7}"/>
              </a:ext>
            </a:extLst>
          </p:cNvPr>
          <p:cNvSpPr>
            <a:spLocks noGrp="1"/>
          </p:cNvSpPr>
          <p:nvPr>
            <p:ph sz="half" idx="4294967295"/>
          </p:nvPr>
        </p:nvSpPr>
        <p:spPr>
          <a:xfrm>
            <a:off x="685800" y="1805232"/>
            <a:ext cx="6130637" cy="3968750"/>
          </a:xfrm>
        </p:spPr>
        <p:txBody>
          <a:bodyPr anchor="ctr" anchorCtr="0">
            <a:normAutofit/>
          </a:bodyPr>
          <a:lstStyle/>
          <a:p>
            <a:pPr marL="0" indent="0">
              <a:lnSpc>
                <a:spcPct val="114000"/>
              </a:lnSpc>
              <a:spcBef>
                <a:spcPts val="600"/>
              </a:spcBef>
              <a:spcAft>
                <a:spcPts val="600"/>
              </a:spcAft>
              <a:buNone/>
            </a:pPr>
            <a:r>
              <a:rPr lang="en-US" dirty="0">
                <a:solidFill>
                  <a:schemeClr val="tx1"/>
                </a:solidFill>
              </a:rPr>
              <a:t>Registered Apprenticeship is a proven, customizable, and structured model to </a:t>
            </a:r>
            <a:r>
              <a:rPr lang="en-US" b="1" i="1" dirty="0">
                <a:solidFill>
                  <a:srgbClr val="00015E"/>
                </a:solidFill>
              </a:rPr>
              <a:t>find and train diverse new talent</a:t>
            </a:r>
            <a:r>
              <a:rPr lang="en-US" dirty="0">
                <a:solidFill>
                  <a:srgbClr val="00015E"/>
                </a:solidFill>
              </a:rPr>
              <a:t> </a:t>
            </a:r>
            <a:r>
              <a:rPr lang="en-US" dirty="0">
                <a:solidFill>
                  <a:schemeClr val="tx1"/>
                </a:solidFill>
              </a:rPr>
              <a:t>as well as </a:t>
            </a:r>
            <a:r>
              <a:rPr lang="en-US" b="1" i="1" dirty="0">
                <a:solidFill>
                  <a:srgbClr val="00015E"/>
                </a:solidFill>
              </a:rPr>
              <a:t>upskill current workers </a:t>
            </a:r>
            <a:r>
              <a:rPr lang="en-US" dirty="0">
                <a:solidFill>
                  <a:schemeClr val="tx1"/>
                </a:solidFill>
              </a:rPr>
              <a:t>in critical occupations. </a:t>
            </a:r>
          </a:p>
        </p:txBody>
      </p:sp>
      <p:pic>
        <p:nvPicPr>
          <p:cNvPr id="4" name="Picture 3" descr="Doctor talking with woman">
            <a:extLst>
              <a:ext uri="{FF2B5EF4-FFF2-40B4-BE49-F238E27FC236}">
                <a16:creationId xmlns:a16="http://schemas.microsoft.com/office/drawing/2014/main" id="{5517067F-B36B-6CD7-56D7-9C961550FA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6852" y="2137892"/>
            <a:ext cx="4955147" cy="3303431"/>
          </a:xfrm>
          <a:prstGeom prst="rect">
            <a:avLst/>
          </a:prstGeom>
        </p:spPr>
      </p:pic>
      <p:sp>
        <p:nvSpPr>
          <p:cNvPr id="3" name="Slide Number Placeholder 5">
            <a:extLst>
              <a:ext uri="{FF2B5EF4-FFF2-40B4-BE49-F238E27FC236}">
                <a16:creationId xmlns:a16="http://schemas.microsoft.com/office/drawing/2014/main" id="{A7A35CF3-CD75-DBAE-CABA-C0887F84CC4F}"/>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2417948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p:nvPr>
        </p:nvSpPr>
        <p:spPr>
          <a:xfrm>
            <a:off x="283464" y="531940"/>
            <a:ext cx="11908536" cy="1325563"/>
          </a:xfrm>
        </p:spPr>
        <p:txBody>
          <a:bodyPr>
            <a:normAutofit/>
          </a:bodyPr>
          <a:lstStyle/>
          <a:p>
            <a:r>
              <a:rPr lang="en-US" dirty="0">
                <a:solidFill>
                  <a:schemeClr val="bg1"/>
                </a:solidFill>
                <a:latin typeface="Montserrat"/>
              </a:rPr>
              <a:t>Five Core Components of Apprenticeship</a:t>
            </a:r>
          </a:p>
        </p:txBody>
      </p:sp>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9" name="pole tekstowe 13" descr="Employer Involvement&#10;">
            <a:extLst>
              <a:ext uri="{FF2B5EF4-FFF2-40B4-BE49-F238E27FC236}">
                <a16:creationId xmlns:a16="http://schemas.microsoft.com/office/drawing/2014/main" id="{86FCB169-215B-209B-B29A-35E60464ED25}"/>
              </a:ext>
            </a:extLst>
          </p:cNvPr>
          <p:cNvSpPr txBox="1"/>
          <p:nvPr userDrawn="1"/>
        </p:nvSpPr>
        <p:spPr>
          <a:xfrm>
            <a:off x="701629" y="4401245"/>
            <a:ext cx="1842411" cy="646331"/>
          </a:xfrm>
          <a:prstGeom prst="rect">
            <a:avLst/>
          </a:prstGeom>
          <a:noFill/>
        </p:spPr>
        <p:txBody>
          <a:bodyPr wrap="square" rtlCol="0">
            <a:spAutoFit/>
          </a:bodyPr>
          <a:lstStyle/>
          <a:p>
            <a:pPr algn="ctr"/>
            <a:r>
              <a:rPr lang="en-US" b="1" dirty="0">
                <a:latin typeface="Montserrat" panose="00000500000000000000" pitchFamily="2" charset="0"/>
              </a:rPr>
              <a:t>Employer Involvement</a:t>
            </a:r>
            <a:endParaRPr lang="pl-PL" b="1" dirty="0">
              <a:solidFill>
                <a:schemeClr val="accent1"/>
              </a:solidFill>
              <a:latin typeface="Montserrat" panose="00000500000000000000" pitchFamily="2" charset="0"/>
            </a:endParaRPr>
          </a:p>
        </p:txBody>
      </p:sp>
      <p:sp>
        <p:nvSpPr>
          <p:cNvPr id="56" name="pole tekstowe 13" descr="Structured On-the-Job Learning (OJL)&#10;">
            <a:extLst>
              <a:ext uri="{FF2B5EF4-FFF2-40B4-BE49-F238E27FC236}">
                <a16:creationId xmlns:a16="http://schemas.microsoft.com/office/drawing/2014/main" id="{19B0626A-635C-0361-B46A-9890CE07EF47}"/>
              </a:ext>
            </a:extLst>
          </p:cNvPr>
          <p:cNvSpPr txBox="1"/>
          <p:nvPr userDrawn="1"/>
        </p:nvSpPr>
        <p:spPr>
          <a:xfrm>
            <a:off x="3166192" y="4401245"/>
            <a:ext cx="1561801" cy="1200329"/>
          </a:xfrm>
          <a:prstGeom prst="rect">
            <a:avLst/>
          </a:prstGeom>
          <a:noFill/>
        </p:spPr>
        <p:txBody>
          <a:bodyPr wrap="square" rtlCol="0">
            <a:spAutoFit/>
          </a:bodyPr>
          <a:lstStyle/>
          <a:p>
            <a:pPr algn="ctr"/>
            <a:r>
              <a:rPr lang="en-US" b="1" dirty="0">
                <a:latin typeface="Montserrat" panose="00000500000000000000" pitchFamily="2" charset="0"/>
              </a:rPr>
              <a:t>Structured On-the-Job Learning (OJL)</a:t>
            </a:r>
            <a:endParaRPr lang="pl-PL" b="1" dirty="0">
              <a:solidFill>
                <a:schemeClr val="accent1"/>
              </a:solidFill>
              <a:latin typeface="Montserrat" panose="00000500000000000000" pitchFamily="2" charset="0"/>
            </a:endParaRPr>
          </a:p>
        </p:txBody>
      </p:sp>
      <p:sp>
        <p:nvSpPr>
          <p:cNvPr id="68" name="pole tekstowe 13" descr="Related Instruction (RI)&#10;">
            <a:extLst>
              <a:ext uri="{FF2B5EF4-FFF2-40B4-BE49-F238E27FC236}">
                <a16:creationId xmlns:a16="http://schemas.microsoft.com/office/drawing/2014/main" id="{984C3D1C-5B84-2304-818C-1A1FEE509DCB}"/>
              </a:ext>
            </a:extLst>
          </p:cNvPr>
          <p:cNvSpPr txBox="1"/>
          <p:nvPr userDrawn="1"/>
        </p:nvSpPr>
        <p:spPr>
          <a:xfrm>
            <a:off x="5350145" y="4401245"/>
            <a:ext cx="1561801" cy="923330"/>
          </a:xfrm>
          <a:prstGeom prst="rect">
            <a:avLst/>
          </a:prstGeom>
          <a:noFill/>
        </p:spPr>
        <p:txBody>
          <a:bodyPr wrap="square" rtlCol="0">
            <a:spAutoFit/>
          </a:bodyPr>
          <a:lstStyle/>
          <a:p>
            <a:pPr algn="ctr"/>
            <a:r>
              <a:rPr lang="en-US" b="1" dirty="0">
                <a:latin typeface="Montserrat" panose="00000500000000000000" pitchFamily="2" charset="0"/>
              </a:rPr>
              <a:t>Related Instruction (RI)</a:t>
            </a:r>
            <a:endParaRPr lang="pl-PL" b="1" dirty="0">
              <a:solidFill>
                <a:schemeClr val="accent1"/>
              </a:solidFill>
              <a:latin typeface="Montserrat" panose="00000500000000000000" pitchFamily="2" charset="0"/>
            </a:endParaRPr>
          </a:p>
        </p:txBody>
      </p:sp>
      <p:sp>
        <p:nvSpPr>
          <p:cNvPr id="21" name="pole tekstowe 13" descr="Rewards for &#10;Skill Gains&#10;">
            <a:extLst>
              <a:ext uri="{FF2B5EF4-FFF2-40B4-BE49-F238E27FC236}">
                <a16:creationId xmlns:a16="http://schemas.microsoft.com/office/drawing/2014/main" id="{6C0D62E2-8104-A531-E053-2912F3EE620D}"/>
              </a:ext>
            </a:extLst>
          </p:cNvPr>
          <p:cNvSpPr txBox="1"/>
          <p:nvPr userDrawn="1"/>
        </p:nvSpPr>
        <p:spPr>
          <a:xfrm>
            <a:off x="7534098" y="4401245"/>
            <a:ext cx="1474908" cy="923330"/>
          </a:xfrm>
          <a:prstGeom prst="rect">
            <a:avLst/>
          </a:prstGeom>
          <a:noFill/>
        </p:spPr>
        <p:txBody>
          <a:bodyPr wrap="square" rtlCol="0">
            <a:spAutoFit/>
          </a:bodyPr>
          <a:lstStyle/>
          <a:p>
            <a:pPr algn="ctr"/>
            <a:r>
              <a:rPr lang="en-US" b="1" dirty="0">
                <a:latin typeface="Montserrat" panose="00000500000000000000" pitchFamily="2" charset="0"/>
              </a:rPr>
              <a:t>Rewards for </a:t>
            </a:r>
          </a:p>
          <a:p>
            <a:pPr algn="ctr"/>
            <a:r>
              <a:rPr lang="en-US" b="1" dirty="0">
                <a:latin typeface="Montserrat" panose="00000500000000000000" pitchFamily="2" charset="0"/>
              </a:rPr>
              <a:t>Skill Gains</a:t>
            </a:r>
            <a:endParaRPr lang="pl-PL" b="1" dirty="0">
              <a:solidFill>
                <a:schemeClr val="accent1"/>
              </a:solidFill>
              <a:latin typeface="Montserrat" panose="00000500000000000000" pitchFamily="2" charset="0"/>
            </a:endParaRPr>
          </a:p>
        </p:txBody>
      </p:sp>
      <p:sp>
        <p:nvSpPr>
          <p:cNvPr id="38" name="pole tekstowe 13" descr="National Occupational Credential&#10;">
            <a:extLst>
              <a:ext uri="{FF2B5EF4-FFF2-40B4-BE49-F238E27FC236}">
                <a16:creationId xmlns:a16="http://schemas.microsoft.com/office/drawing/2014/main" id="{EE851E31-4E7A-DB96-039C-45756CE0B9ED}"/>
              </a:ext>
            </a:extLst>
          </p:cNvPr>
          <p:cNvSpPr txBox="1"/>
          <p:nvPr userDrawn="1"/>
        </p:nvSpPr>
        <p:spPr>
          <a:xfrm>
            <a:off x="9631158" y="4401245"/>
            <a:ext cx="1877287" cy="923330"/>
          </a:xfrm>
          <a:prstGeom prst="rect">
            <a:avLst/>
          </a:prstGeom>
          <a:noFill/>
        </p:spPr>
        <p:txBody>
          <a:bodyPr wrap="square" rtlCol="0">
            <a:spAutoFit/>
          </a:bodyPr>
          <a:lstStyle/>
          <a:p>
            <a:pPr algn="ctr"/>
            <a:r>
              <a:rPr lang="en-US" b="1" dirty="0">
                <a:latin typeface="Montserrat" panose="00000500000000000000" pitchFamily="2" charset="0"/>
              </a:rPr>
              <a:t>National Occupational Credential</a:t>
            </a:r>
            <a:endParaRPr lang="pl-PL" b="1" dirty="0">
              <a:solidFill>
                <a:schemeClr val="accent1"/>
              </a:solidFill>
              <a:latin typeface="Montserrat" panose="00000500000000000000" pitchFamily="2" charset="0"/>
            </a:endParaRPr>
          </a:p>
        </p:txBody>
      </p:sp>
      <p:grpSp>
        <p:nvGrpSpPr>
          <p:cNvPr id="10" name="Group 9">
            <a:extLst>
              <a:ext uri="{FF2B5EF4-FFF2-40B4-BE49-F238E27FC236}">
                <a16:creationId xmlns:a16="http://schemas.microsoft.com/office/drawing/2014/main" id="{0FB5258D-4BCD-E2F0-67D9-2741D99A0A62}"/>
              </a:ext>
              <a:ext uri="{C183D7F6-B498-43B3-948B-1728B52AA6E4}">
                <adec:decorative xmlns:adec="http://schemas.microsoft.com/office/drawing/2017/decorative" val="1"/>
              </a:ext>
            </a:extLst>
          </p:cNvPr>
          <p:cNvGrpSpPr/>
          <p:nvPr/>
        </p:nvGrpSpPr>
        <p:grpSpPr>
          <a:xfrm>
            <a:off x="937034" y="2716566"/>
            <a:ext cx="1371600" cy="1371600"/>
            <a:chOff x="1114010" y="2732085"/>
            <a:chExt cx="1371600" cy="1410335"/>
          </a:xfrm>
        </p:grpSpPr>
        <p:sp>
          <p:nvSpPr>
            <p:cNvPr id="11" name="AutoShape 23">
              <a:extLst>
                <a:ext uri="{FF2B5EF4-FFF2-40B4-BE49-F238E27FC236}">
                  <a16:creationId xmlns:a16="http://schemas.microsoft.com/office/drawing/2014/main" id="{D4A5B9E4-AA0A-0C3D-A2B7-6E864DDACD2F}"/>
                </a:ext>
              </a:extLst>
            </p:cNvPr>
            <p:cNvSpPr>
              <a:spLocks noChangeAspect="1" noChangeArrowheads="1" noTextEdit="1"/>
            </p:cNvSpPr>
            <p:nvPr userDrawn="1"/>
          </p:nvSpPr>
          <p:spPr bwMode="auto">
            <a:xfrm>
              <a:off x="1529142" y="3103967"/>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nvGrpSpPr>
            <p:cNvPr id="12" name="Grupa 65">
              <a:extLst>
                <a:ext uri="{FF2B5EF4-FFF2-40B4-BE49-F238E27FC236}">
                  <a16:creationId xmlns:a16="http://schemas.microsoft.com/office/drawing/2014/main" id="{0F2668BA-9B4B-C1C3-0C53-789F09E96B8F}"/>
                </a:ext>
              </a:extLst>
            </p:cNvPr>
            <p:cNvGrpSpPr/>
            <p:nvPr userDrawn="1"/>
          </p:nvGrpSpPr>
          <p:grpSpPr>
            <a:xfrm>
              <a:off x="1529142" y="3103967"/>
              <a:ext cx="541337" cy="412750"/>
              <a:chOff x="906463" y="3402013"/>
              <a:chExt cx="541337" cy="412750"/>
            </a:xfrm>
          </p:grpSpPr>
          <p:sp>
            <p:nvSpPr>
              <p:cNvPr id="15" name="Freeform 25">
                <a:extLst>
                  <a:ext uri="{FF2B5EF4-FFF2-40B4-BE49-F238E27FC236}">
                    <a16:creationId xmlns:a16="http://schemas.microsoft.com/office/drawing/2014/main" id="{A07E23FC-EF1F-B9F9-7551-FF49853F4DAA}"/>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16" name="Freeform 26">
                <a:extLst>
                  <a:ext uri="{FF2B5EF4-FFF2-40B4-BE49-F238E27FC236}">
                    <a16:creationId xmlns:a16="http://schemas.microsoft.com/office/drawing/2014/main" id="{0FE49278-5CCF-8423-4F91-5E73CF158FE2}"/>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17" name="Freeform 27">
                <a:extLst>
                  <a:ext uri="{FF2B5EF4-FFF2-40B4-BE49-F238E27FC236}">
                    <a16:creationId xmlns:a16="http://schemas.microsoft.com/office/drawing/2014/main" id="{01246713-21E4-442E-E395-00CC05575C46}"/>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18" name="Freeform 28">
                <a:extLst>
                  <a:ext uri="{FF2B5EF4-FFF2-40B4-BE49-F238E27FC236}">
                    <a16:creationId xmlns:a16="http://schemas.microsoft.com/office/drawing/2014/main" id="{FEF42B85-F2BB-FB06-4053-B774576C4AC0}"/>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19" name="Freeform 29">
                <a:extLst>
                  <a:ext uri="{FF2B5EF4-FFF2-40B4-BE49-F238E27FC236}">
                    <a16:creationId xmlns:a16="http://schemas.microsoft.com/office/drawing/2014/main" id="{7753D9DD-C7A9-0F5A-4CF4-9B0C3C28806F}"/>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grpSp>
        <p:sp>
          <p:nvSpPr>
            <p:cNvPr id="13" name="Oval 12">
              <a:extLst>
                <a:ext uri="{FF2B5EF4-FFF2-40B4-BE49-F238E27FC236}">
                  <a16:creationId xmlns:a16="http://schemas.microsoft.com/office/drawing/2014/main" id="{FCCAE6C6-CB78-F069-2E8C-EE580A87B320}"/>
                </a:ext>
              </a:extLst>
            </p:cNvPr>
            <p:cNvSpPr/>
            <p:nvPr userDrawn="1"/>
          </p:nvSpPr>
          <p:spPr>
            <a:xfrm>
              <a:off x="1114010" y="2732085"/>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pic>
          <p:nvPicPr>
            <p:cNvPr id="14" name="Graphic 1953081532" descr="Handshake with solid fill">
              <a:extLst>
                <a:ext uri="{FF2B5EF4-FFF2-40B4-BE49-F238E27FC236}">
                  <a16:creationId xmlns:a16="http://schemas.microsoft.com/office/drawing/2014/main" id="{429F1A97-FA23-6758-FC35-9825744F816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4010" y="2770820"/>
              <a:ext cx="1371600" cy="1371600"/>
            </a:xfrm>
            <a:prstGeom prst="rect">
              <a:avLst/>
            </a:prstGeom>
          </p:spPr>
        </p:pic>
      </p:grpSp>
      <p:grpSp>
        <p:nvGrpSpPr>
          <p:cNvPr id="22" name="Group 21">
            <a:extLst>
              <a:ext uri="{FF2B5EF4-FFF2-40B4-BE49-F238E27FC236}">
                <a16:creationId xmlns:a16="http://schemas.microsoft.com/office/drawing/2014/main" id="{D04A0C9B-1942-FD33-FACD-7709400600BD}"/>
              </a:ext>
              <a:ext uri="{C183D7F6-B498-43B3-948B-1728B52AA6E4}">
                <adec:decorative xmlns:adec="http://schemas.microsoft.com/office/drawing/2017/decorative" val="1"/>
              </a:ext>
            </a:extLst>
          </p:cNvPr>
          <p:cNvGrpSpPr/>
          <p:nvPr/>
        </p:nvGrpSpPr>
        <p:grpSpPr>
          <a:xfrm>
            <a:off x="7585752" y="2716566"/>
            <a:ext cx="1371600" cy="1371600"/>
            <a:chOff x="7703808" y="2780966"/>
            <a:chExt cx="1371600" cy="1371600"/>
          </a:xfrm>
        </p:grpSpPr>
        <p:sp>
          <p:nvSpPr>
            <p:cNvPr id="23" name="AutoShape 23">
              <a:extLst>
                <a:ext uri="{FF2B5EF4-FFF2-40B4-BE49-F238E27FC236}">
                  <a16:creationId xmlns:a16="http://schemas.microsoft.com/office/drawing/2014/main" id="{8B2A91E6-3745-B6CB-6276-5D2A1C8F9322}"/>
                </a:ext>
              </a:extLst>
            </p:cNvPr>
            <p:cNvSpPr>
              <a:spLocks noChangeAspect="1" noChangeArrowheads="1" noTextEdit="1"/>
            </p:cNvSpPr>
            <p:nvPr userDrawn="1"/>
          </p:nvSpPr>
          <p:spPr bwMode="auto">
            <a:xfrm>
              <a:off x="8118940" y="3123993"/>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nvGrpSpPr>
            <p:cNvPr id="24" name="Grupa 65">
              <a:extLst>
                <a:ext uri="{FF2B5EF4-FFF2-40B4-BE49-F238E27FC236}">
                  <a16:creationId xmlns:a16="http://schemas.microsoft.com/office/drawing/2014/main" id="{6837F33B-05A7-CA05-5E37-77B381BADDCC}"/>
                </a:ext>
              </a:extLst>
            </p:cNvPr>
            <p:cNvGrpSpPr/>
            <p:nvPr userDrawn="1"/>
          </p:nvGrpSpPr>
          <p:grpSpPr>
            <a:xfrm>
              <a:off x="8118940" y="3123993"/>
              <a:ext cx="541337" cy="412750"/>
              <a:chOff x="906463" y="3402013"/>
              <a:chExt cx="541337" cy="412750"/>
            </a:xfrm>
          </p:grpSpPr>
          <p:sp>
            <p:nvSpPr>
              <p:cNvPr id="32" name="Freeform 25">
                <a:extLst>
                  <a:ext uri="{FF2B5EF4-FFF2-40B4-BE49-F238E27FC236}">
                    <a16:creationId xmlns:a16="http://schemas.microsoft.com/office/drawing/2014/main" id="{E1D0B334-D17D-46DC-F06F-09B1273EFD1A}"/>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33" name="Freeform 26">
                <a:extLst>
                  <a:ext uri="{FF2B5EF4-FFF2-40B4-BE49-F238E27FC236}">
                    <a16:creationId xmlns:a16="http://schemas.microsoft.com/office/drawing/2014/main" id="{02D4718A-8496-A72B-6122-71132F2B2B52}"/>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34" name="Freeform 27">
                <a:extLst>
                  <a:ext uri="{FF2B5EF4-FFF2-40B4-BE49-F238E27FC236}">
                    <a16:creationId xmlns:a16="http://schemas.microsoft.com/office/drawing/2014/main" id="{3F44605E-0203-BD6D-905C-E68DFB0BE3F3}"/>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35" name="Freeform 28">
                <a:extLst>
                  <a:ext uri="{FF2B5EF4-FFF2-40B4-BE49-F238E27FC236}">
                    <a16:creationId xmlns:a16="http://schemas.microsoft.com/office/drawing/2014/main" id="{2B7B6C3F-B859-9238-969B-8455DAC228BE}"/>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36" name="Freeform 29">
                <a:extLst>
                  <a:ext uri="{FF2B5EF4-FFF2-40B4-BE49-F238E27FC236}">
                    <a16:creationId xmlns:a16="http://schemas.microsoft.com/office/drawing/2014/main" id="{2B5F8B8C-ABCA-7707-0846-617EB9F4732D}"/>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grpSp>
        <p:sp>
          <p:nvSpPr>
            <p:cNvPr id="25" name="Oval 24">
              <a:extLst>
                <a:ext uri="{FF2B5EF4-FFF2-40B4-BE49-F238E27FC236}">
                  <a16:creationId xmlns:a16="http://schemas.microsoft.com/office/drawing/2014/main" id="{B0554FD5-1236-FFC1-2EB6-3E628A88F3A7}"/>
                </a:ext>
              </a:extLst>
            </p:cNvPr>
            <p:cNvSpPr/>
            <p:nvPr userDrawn="1"/>
          </p:nvSpPr>
          <p:spPr>
            <a:xfrm>
              <a:off x="7703808" y="2780966"/>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grpSp>
          <p:nvGrpSpPr>
            <p:cNvPr id="26" name="Group 25">
              <a:extLst>
                <a:ext uri="{FF2B5EF4-FFF2-40B4-BE49-F238E27FC236}">
                  <a16:creationId xmlns:a16="http://schemas.microsoft.com/office/drawing/2014/main" id="{683E8AFC-2254-972F-48C4-EF919E32AEF9}"/>
                </a:ext>
              </a:extLst>
            </p:cNvPr>
            <p:cNvGrpSpPr/>
            <p:nvPr userDrawn="1"/>
          </p:nvGrpSpPr>
          <p:grpSpPr>
            <a:xfrm>
              <a:off x="7932408" y="2979531"/>
              <a:ext cx="914400" cy="914400"/>
              <a:chOff x="0" y="0"/>
              <a:chExt cx="304050" cy="282000"/>
            </a:xfrm>
            <a:solidFill>
              <a:srgbClr val="4472C4"/>
            </a:solidFill>
          </p:grpSpPr>
          <p:sp>
            <p:nvSpPr>
              <p:cNvPr id="27" name="Google Shape;5017;p59">
                <a:extLst>
                  <a:ext uri="{FF2B5EF4-FFF2-40B4-BE49-F238E27FC236}">
                    <a16:creationId xmlns:a16="http://schemas.microsoft.com/office/drawing/2014/main" id="{A350F34B-C334-EDAB-9897-F09F3D2E1E92}"/>
                  </a:ext>
                </a:extLst>
              </p:cNvPr>
              <p:cNvSpPr/>
              <p:nvPr/>
            </p:nvSpPr>
            <p:spPr>
              <a:xfrm>
                <a:off x="97675" y="74825"/>
                <a:ext cx="206375" cy="207175"/>
              </a:xfrm>
              <a:custGeom>
                <a:avLst/>
                <a:gdLst/>
                <a:ahLst/>
                <a:cxnLst/>
                <a:rect l="l" t="t" r="r" b="b"/>
                <a:pathLst>
                  <a:path w="8255" h="8287" extrusionOk="0">
                    <a:moveTo>
                      <a:pt x="4128" y="1229"/>
                    </a:moveTo>
                    <a:cubicBezTo>
                      <a:pt x="4348" y="1229"/>
                      <a:pt x="4506" y="1418"/>
                      <a:pt x="4506" y="1670"/>
                    </a:cubicBezTo>
                    <a:lnTo>
                      <a:pt x="4506" y="1922"/>
                    </a:lnTo>
                    <a:cubicBezTo>
                      <a:pt x="4978" y="2080"/>
                      <a:pt x="5356" y="2552"/>
                      <a:pt x="5356" y="3119"/>
                    </a:cubicBezTo>
                    <a:cubicBezTo>
                      <a:pt x="5356" y="3340"/>
                      <a:pt x="5136" y="3498"/>
                      <a:pt x="4947" y="3498"/>
                    </a:cubicBezTo>
                    <a:cubicBezTo>
                      <a:pt x="4726" y="3498"/>
                      <a:pt x="4506" y="3308"/>
                      <a:pt x="4506" y="3119"/>
                    </a:cubicBezTo>
                    <a:cubicBezTo>
                      <a:pt x="4506" y="2867"/>
                      <a:pt x="4317" y="2710"/>
                      <a:pt x="4128" y="2710"/>
                    </a:cubicBezTo>
                    <a:cubicBezTo>
                      <a:pt x="3939" y="2710"/>
                      <a:pt x="3687" y="2930"/>
                      <a:pt x="3687" y="3119"/>
                    </a:cubicBezTo>
                    <a:cubicBezTo>
                      <a:pt x="3718" y="3340"/>
                      <a:pt x="4033" y="3592"/>
                      <a:pt x="4411" y="3813"/>
                    </a:cubicBezTo>
                    <a:cubicBezTo>
                      <a:pt x="4821" y="4128"/>
                      <a:pt x="5388" y="4537"/>
                      <a:pt x="5388" y="5199"/>
                    </a:cubicBezTo>
                    <a:cubicBezTo>
                      <a:pt x="5388" y="5766"/>
                      <a:pt x="5041" y="6175"/>
                      <a:pt x="4569" y="6396"/>
                    </a:cubicBezTo>
                    <a:lnTo>
                      <a:pt x="4569" y="6648"/>
                    </a:lnTo>
                    <a:cubicBezTo>
                      <a:pt x="4569" y="6900"/>
                      <a:pt x="4348" y="7089"/>
                      <a:pt x="4159" y="7089"/>
                    </a:cubicBezTo>
                    <a:cubicBezTo>
                      <a:pt x="3970" y="7089"/>
                      <a:pt x="3718" y="6900"/>
                      <a:pt x="3718" y="6648"/>
                    </a:cubicBezTo>
                    <a:lnTo>
                      <a:pt x="3718" y="6396"/>
                    </a:lnTo>
                    <a:cubicBezTo>
                      <a:pt x="3245" y="6238"/>
                      <a:pt x="2899" y="5766"/>
                      <a:pt x="2899" y="5199"/>
                    </a:cubicBezTo>
                    <a:cubicBezTo>
                      <a:pt x="2899" y="4978"/>
                      <a:pt x="3088" y="4821"/>
                      <a:pt x="3308" y="4821"/>
                    </a:cubicBezTo>
                    <a:cubicBezTo>
                      <a:pt x="3498" y="4821"/>
                      <a:pt x="3687" y="5010"/>
                      <a:pt x="3687" y="5199"/>
                    </a:cubicBezTo>
                    <a:cubicBezTo>
                      <a:pt x="3687" y="5451"/>
                      <a:pt x="3876" y="5608"/>
                      <a:pt x="4128" y="5608"/>
                    </a:cubicBezTo>
                    <a:cubicBezTo>
                      <a:pt x="4348" y="5608"/>
                      <a:pt x="4506" y="5388"/>
                      <a:pt x="4506" y="5199"/>
                    </a:cubicBezTo>
                    <a:cubicBezTo>
                      <a:pt x="4506" y="4978"/>
                      <a:pt x="4191" y="4726"/>
                      <a:pt x="3844" y="4506"/>
                    </a:cubicBezTo>
                    <a:cubicBezTo>
                      <a:pt x="3403" y="4191"/>
                      <a:pt x="2867" y="3781"/>
                      <a:pt x="2867" y="3119"/>
                    </a:cubicBezTo>
                    <a:cubicBezTo>
                      <a:pt x="2867" y="2552"/>
                      <a:pt x="3214" y="2143"/>
                      <a:pt x="3687" y="1922"/>
                    </a:cubicBezTo>
                    <a:lnTo>
                      <a:pt x="3687" y="1670"/>
                    </a:lnTo>
                    <a:cubicBezTo>
                      <a:pt x="3687" y="1418"/>
                      <a:pt x="3876" y="1229"/>
                      <a:pt x="4128" y="1229"/>
                    </a:cubicBezTo>
                    <a:close/>
                    <a:moveTo>
                      <a:pt x="4128" y="0"/>
                    </a:moveTo>
                    <a:cubicBezTo>
                      <a:pt x="1828" y="0"/>
                      <a:pt x="0" y="1859"/>
                      <a:pt x="0" y="4128"/>
                    </a:cubicBezTo>
                    <a:cubicBezTo>
                      <a:pt x="0" y="6427"/>
                      <a:pt x="1828" y="8286"/>
                      <a:pt x="4128" y="8286"/>
                    </a:cubicBezTo>
                    <a:cubicBezTo>
                      <a:pt x="6396" y="8286"/>
                      <a:pt x="8255" y="6427"/>
                      <a:pt x="8255" y="4128"/>
                    </a:cubicBezTo>
                    <a:cubicBezTo>
                      <a:pt x="8255" y="1859"/>
                      <a:pt x="6396" y="0"/>
                      <a:pt x="4128" y="0"/>
                    </a:cubicBezTo>
                    <a:close/>
                  </a:path>
                </a:pathLst>
              </a:custGeom>
              <a:solidFill>
                <a:srgbClr val="00015E"/>
              </a:solidFill>
              <a:ln>
                <a:solidFill>
                  <a:srgbClr val="00015E"/>
                </a:solidFill>
              </a:ln>
            </p:spPr>
            <p:txBody>
              <a:bodyPr spcFirstLastPara="1" wrap="square" lIns="62728" tIns="62728" rIns="62728" bIns="62728" anchor="ctr" anchorCtr="0">
                <a:noAutofit/>
              </a:bodyPr>
              <a:lstStyle/>
              <a:p>
                <a:endParaRPr lang="en-US"/>
              </a:p>
            </p:txBody>
          </p:sp>
          <p:sp>
            <p:nvSpPr>
              <p:cNvPr id="28" name="Google Shape;5018;p59">
                <a:extLst>
                  <a:ext uri="{FF2B5EF4-FFF2-40B4-BE49-F238E27FC236}">
                    <a16:creationId xmlns:a16="http://schemas.microsoft.com/office/drawing/2014/main" id="{AEA75E20-114A-79A6-2CE1-7C2596C01886}"/>
                  </a:ext>
                </a:extLst>
              </p:cNvPr>
              <p:cNvSpPr/>
              <p:nvPr/>
            </p:nvSpPr>
            <p:spPr>
              <a:xfrm>
                <a:off x="800" y="0"/>
                <a:ext cx="159900" cy="74850"/>
              </a:xfrm>
              <a:custGeom>
                <a:avLst/>
                <a:gdLst/>
                <a:ahLst/>
                <a:cxnLst/>
                <a:rect l="l" t="t" r="r" b="b"/>
                <a:pathLst>
                  <a:path w="6396" h="2994" extrusionOk="0">
                    <a:moveTo>
                      <a:pt x="3214" y="1"/>
                    </a:moveTo>
                    <a:cubicBezTo>
                      <a:pt x="1450" y="1"/>
                      <a:pt x="0" y="662"/>
                      <a:pt x="0" y="1513"/>
                    </a:cubicBezTo>
                    <a:cubicBezTo>
                      <a:pt x="0" y="2332"/>
                      <a:pt x="1450" y="2993"/>
                      <a:pt x="3214" y="2993"/>
                    </a:cubicBezTo>
                    <a:cubicBezTo>
                      <a:pt x="4947" y="2993"/>
                      <a:pt x="6396" y="2332"/>
                      <a:pt x="6396" y="1513"/>
                    </a:cubicBezTo>
                    <a:cubicBezTo>
                      <a:pt x="6396" y="662"/>
                      <a:pt x="4947" y="1"/>
                      <a:pt x="3214" y="1"/>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endParaRPr lang="en-US"/>
              </a:p>
            </p:txBody>
          </p:sp>
          <p:sp>
            <p:nvSpPr>
              <p:cNvPr id="29" name="Google Shape;5019;p59">
                <a:extLst>
                  <a:ext uri="{FF2B5EF4-FFF2-40B4-BE49-F238E27FC236}">
                    <a16:creationId xmlns:a16="http://schemas.microsoft.com/office/drawing/2014/main" id="{FD911CB1-352A-BACD-B500-9A7AFFCB2707}"/>
                  </a:ext>
                </a:extLst>
              </p:cNvPr>
              <p:cNvSpPr/>
              <p:nvPr/>
            </p:nvSpPr>
            <p:spPr>
              <a:xfrm>
                <a:off x="800" y="77975"/>
                <a:ext cx="110275" cy="59875"/>
              </a:xfrm>
              <a:custGeom>
                <a:avLst/>
                <a:gdLst/>
                <a:ahLst/>
                <a:cxnLst/>
                <a:rect l="l" t="t" r="r" b="b"/>
                <a:pathLst>
                  <a:path w="4411" h="2395" extrusionOk="0">
                    <a:moveTo>
                      <a:pt x="0" y="0"/>
                    </a:moveTo>
                    <a:lnTo>
                      <a:pt x="0" y="1135"/>
                    </a:lnTo>
                    <a:cubicBezTo>
                      <a:pt x="0" y="1450"/>
                      <a:pt x="347" y="1765"/>
                      <a:pt x="882" y="2017"/>
                    </a:cubicBezTo>
                    <a:cubicBezTo>
                      <a:pt x="1355" y="2237"/>
                      <a:pt x="2332" y="2395"/>
                      <a:pt x="3151" y="2395"/>
                    </a:cubicBezTo>
                    <a:lnTo>
                      <a:pt x="3308" y="2395"/>
                    </a:lnTo>
                    <a:cubicBezTo>
                      <a:pt x="3560" y="1733"/>
                      <a:pt x="3907" y="1135"/>
                      <a:pt x="4411" y="631"/>
                    </a:cubicBezTo>
                    <a:lnTo>
                      <a:pt x="4411" y="631"/>
                    </a:lnTo>
                    <a:cubicBezTo>
                      <a:pt x="4033" y="694"/>
                      <a:pt x="3623" y="757"/>
                      <a:pt x="3182" y="757"/>
                    </a:cubicBezTo>
                    <a:cubicBezTo>
                      <a:pt x="2363" y="757"/>
                      <a:pt x="1261" y="599"/>
                      <a:pt x="567" y="316"/>
                    </a:cubicBezTo>
                    <a:cubicBezTo>
                      <a:pt x="347" y="221"/>
                      <a:pt x="158" y="127"/>
                      <a:pt x="0" y="0"/>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endParaRPr lang="en-US"/>
              </a:p>
            </p:txBody>
          </p:sp>
          <p:sp>
            <p:nvSpPr>
              <p:cNvPr id="30" name="Google Shape;5020;p59">
                <a:extLst>
                  <a:ext uri="{FF2B5EF4-FFF2-40B4-BE49-F238E27FC236}">
                    <a16:creationId xmlns:a16="http://schemas.microsoft.com/office/drawing/2014/main" id="{55F8F770-623C-BE67-F4E1-052C16254AC2}"/>
                  </a:ext>
                </a:extLst>
              </p:cNvPr>
              <p:cNvSpPr/>
              <p:nvPr/>
            </p:nvSpPr>
            <p:spPr>
              <a:xfrm>
                <a:off x="800" y="200850"/>
                <a:ext cx="106350" cy="59875"/>
              </a:xfrm>
              <a:custGeom>
                <a:avLst/>
                <a:gdLst/>
                <a:ahLst/>
                <a:cxnLst/>
                <a:rect l="l" t="t" r="r" b="b"/>
                <a:pathLst>
                  <a:path w="4254" h="2395" extrusionOk="0">
                    <a:moveTo>
                      <a:pt x="0" y="0"/>
                    </a:moveTo>
                    <a:lnTo>
                      <a:pt x="0" y="1197"/>
                    </a:lnTo>
                    <a:cubicBezTo>
                      <a:pt x="0" y="1701"/>
                      <a:pt x="1355" y="2395"/>
                      <a:pt x="3182" y="2395"/>
                    </a:cubicBezTo>
                    <a:cubicBezTo>
                      <a:pt x="3560" y="2395"/>
                      <a:pt x="3907" y="2363"/>
                      <a:pt x="4254" y="2332"/>
                    </a:cubicBezTo>
                    <a:cubicBezTo>
                      <a:pt x="3875" y="1859"/>
                      <a:pt x="3560" y="1355"/>
                      <a:pt x="3340" y="756"/>
                    </a:cubicBezTo>
                    <a:lnTo>
                      <a:pt x="3182" y="756"/>
                    </a:lnTo>
                    <a:cubicBezTo>
                      <a:pt x="2363" y="756"/>
                      <a:pt x="1261" y="599"/>
                      <a:pt x="567" y="315"/>
                    </a:cubicBezTo>
                    <a:cubicBezTo>
                      <a:pt x="347" y="252"/>
                      <a:pt x="158" y="126"/>
                      <a:pt x="0" y="0"/>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endParaRPr lang="en-US"/>
              </a:p>
            </p:txBody>
          </p:sp>
          <p:sp>
            <p:nvSpPr>
              <p:cNvPr id="31" name="Google Shape;5021;p59">
                <a:extLst>
                  <a:ext uri="{FF2B5EF4-FFF2-40B4-BE49-F238E27FC236}">
                    <a16:creationId xmlns:a16="http://schemas.microsoft.com/office/drawing/2014/main" id="{6C126B56-2081-8E68-B789-07474FDCF2CA}"/>
                  </a:ext>
                </a:extLst>
              </p:cNvPr>
              <p:cNvSpPr/>
              <p:nvPr/>
            </p:nvSpPr>
            <p:spPr>
              <a:xfrm>
                <a:off x="0" y="139400"/>
                <a:ext cx="78000" cy="60675"/>
              </a:xfrm>
              <a:custGeom>
                <a:avLst/>
                <a:gdLst/>
                <a:ahLst/>
                <a:cxnLst/>
                <a:rect l="l" t="t" r="r" b="b"/>
                <a:pathLst>
                  <a:path w="3120" h="2427" extrusionOk="0">
                    <a:moveTo>
                      <a:pt x="1" y="1"/>
                    </a:moveTo>
                    <a:lnTo>
                      <a:pt x="1" y="1167"/>
                    </a:lnTo>
                    <a:lnTo>
                      <a:pt x="32" y="1167"/>
                    </a:lnTo>
                    <a:cubicBezTo>
                      <a:pt x="32" y="1482"/>
                      <a:pt x="379" y="1797"/>
                      <a:pt x="914" y="2017"/>
                    </a:cubicBezTo>
                    <a:cubicBezTo>
                      <a:pt x="1387" y="2238"/>
                      <a:pt x="2332" y="2395"/>
                      <a:pt x="3120" y="2427"/>
                    </a:cubicBezTo>
                    <a:cubicBezTo>
                      <a:pt x="3057" y="2143"/>
                      <a:pt x="3025" y="1860"/>
                      <a:pt x="3025" y="1608"/>
                    </a:cubicBezTo>
                    <a:cubicBezTo>
                      <a:pt x="3025" y="1324"/>
                      <a:pt x="3088" y="1041"/>
                      <a:pt x="3120" y="757"/>
                    </a:cubicBezTo>
                    <a:cubicBezTo>
                      <a:pt x="2332" y="757"/>
                      <a:pt x="1230" y="599"/>
                      <a:pt x="536" y="316"/>
                    </a:cubicBezTo>
                    <a:cubicBezTo>
                      <a:pt x="347" y="253"/>
                      <a:pt x="158" y="127"/>
                      <a:pt x="1" y="1"/>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endParaRPr lang="en-US"/>
              </a:p>
            </p:txBody>
          </p:sp>
        </p:grpSp>
      </p:grpSp>
      <p:grpSp>
        <p:nvGrpSpPr>
          <p:cNvPr id="39" name="Group 38">
            <a:extLst>
              <a:ext uri="{FF2B5EF4-FFF2-40B4-BE49-F238E27FC236}">
                <a16:creationId xmlns:a16="http://schemas.microsoft.com/office/drawing/2014/main" id="{987F4B8B-6DE8-3D05-ACD1-ABAE05F75A00}"/>
              </a:ext>
              <a:ext uri="{C183D7F6-B498-43B3-948B-1728B52AA6E4}">
                <adec:decorative xmlns:adec="http://schemas.microsoft.com/office/drawing/2017/decorative" val="1"/>
              </a:ext>
            </a:extLst>
          </p:cNvPr>
          <p:cNvGrpSpPr/>
          <p:nvPr/>
        </p:nvGrpSpPr>
        <p:grpSpPr>
          <a:xfrm>
            <a:off x="9884001" y="2716566"/>
            <a:ext cx="1371600" cy="1371600"/>
            <a:chOff x="9815177" y="2775614"/>
            <a:chExt cx="1371600" cy="1371600"/>
          </a:xfrm>
        </p:grpSpPr>
        <p:sp>
          <p:nvSpPr>
            <p:cNvPr id="40" name="AutoShape 23">
              <a:extLst>
                <a:ext uri="{FF2B5EF4-FFF2-40B4-BE49-F238E27FC236}">
                  <a16:creationId xmlns:a16="http://schemas.microsoft.com/office/drawing/2014/main" id="{91BAEE31-023B-BDA9-9DEB-441D3352A8C3}"/>
                </a:ext>
              </a:extLst>
            </p:cNvPr>
            <p:cNvSpPr>
              <a:spLocks noChangeAspect="1" noChangeArrowheads="1" noTextEdit="1"/>
            </p:cNvSpPr>
            <p:nvPr userDrawn="1"/>
          </p:nvSpPr>
          <p:spPr bwMode="auto">
            <a:xfrm>
              <a:off x="10230309" y="3147496"/>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nvGrpSpPr>
            <p:cNvPr id="41" name="Grupa 65">
              <a:extLst>
                <a:ext uri="{FF2B5EF4-FFF2-40B4-BE49-F238E27FC236}">
                  <a16:creationId xmlns:a16="http://schemas.microsoft.com/office/drawing/2014/main" id="{6549D0E6-A874-9DF6-184A-5F5911E90907}"/>
                </a:ext>
              </a:extLst>
            </p:cNvPr>
            <p:cNvGrpSpPr/>
            <p:nvPr userDrawn="1"/>
          </p:nvGrpSpPr>
          <p:grpSpPr>
            <a:xfrm>
              <a:off x="10230309" y="3147496"/>
              <a:ext cx="541337" cy="412750"/>
              <a:chOff x="906463" y="3402013"/>
              <a:chExt cx="541337" cy="412750"/>
            </a:xfrm>
          </p:grpSpPr>
          <p:sp>
            <p:nvSpPr>
              <p:cNvPr id="50" name="Freeform 25">
                <a:extLst>
                  <a:ext uri="{FF2B5EF4-FFF2-40B4-BE49-F238E27FC236}">
                    <a16:creationId xmlns:a16="http://schemas.microsoft.com/office/drawing/2014/main" id="{6AFE376D-B096-3341-BD31-406182F86F16}"/>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51" name="Freeform 26">
                <a:extLst>
                  <a:ext uri="{FF2B5EF4-FFF2-40B4-BE49-F238E27FC236}">
                    <a16:creationId xmlns:a16="http://schemas.microsoft.com/office/drawing/2014/main" id="{8A5F9B94-5CF3-9970-1BB9-9FD4373C04A2}"/>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52" name="Freeform 27">
                <a:extLst>
                  <a:ext uri="{FF2B5EF4-FFF2-40B4-BE49-F238E27FC236}">
                    <a16:creationId xmlns:a16="http://schemas.microsoft.com/office/drawing/2014/main" id="{E4614EE5-970B-2336-7411-511C6DF1986F}"/>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53" name="Freeform 28">
                <a:extLst>
                  <a:ext uri="{FF2B5EF4-FFF2-40B4-BE49-F238E27FC236}">
                    <a16:creationId xmlns:a16="http://schemas.microsoft.com/office/drawing/2014/main" id="{05B48FFB-2FB4-587A-4D10-DA09413354EA}"/>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54" name="Freeform 29">
                <a:extLst>
                  <a:ext uri="{FF2B5EF4-FFF2-40B4-BE49-F238E27FC236}">
                    <a16:creationId xmlns:a16="http://schemas.microsoft.com/office/drawing/2014/main" id="{C26712A5-141E-D27B-E326-FD2CC5DAAF7C}"/>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grpSp>
        <p:sp>
          <p:nvSpPr>
            <p:cNvPr id="42" name="Oval 41">
              <a:extLst>
                <a:ext uri="{FF2B5EF4-FFF2-40B4-BE49-F238E27FC236}">
                  <a16:creationId xmlns:a16="http://schemas.microsoft.com/office/drawing/2014/main" id="{F3E97CAE-BCFE-9F09-EE2B-73E33E4B6182}"/>
                </a:ext>
              </a:extLst>
            </p:cNvPr>
            <p:cNvSpPr/>
            <p:nvPr userDrawn="1"/>
          </p:nvSpPr>
          <p:spPr>
            <a:xfrm>
              <a:off x="9815177" y="2775614"/>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grpSp>
          <p:nvGrpSpPr>
            <p:cNvPr id="43" name="Group 42">
              <a:extLst>
                <a:ext uri="{FF2B5EF4-FFF2-40B4-BE49-F238E27FC236}">
                  <a16:creationId xmlns:a16="http://schemas.microsoft.com/office/drawing/2014/main" id="{05BAE13D-150D-0C96-4C2E-052ED7639096}"/>
                </a:ext>
              </a:extLst>
            </p:cNvPr>
            <p:cNvGrpSpPr/>
            <p:nvPr userDrawn="1"/>
          </p:nvGrpSpPr>
          <p:grpSpPr>
            <a:xfrm>
              <a:off x="10043777" y="2975710"/>
              <a:ext cx="914400" cy="914400"/>
              <a:chOff x="0" y="0"/>
              <a:chExt cx="296175" cy="297225"/>
            </a:xfrm>
            <a:solidFill>
              <a:srgbClr val="4472C4"/>
            </a:solidFill>
          </p:grpSpPr>
          <p:sp>
            <p:nvSpPr>
              <p:cNvPr id="44" name="Google Shape;8996;p68">
                <a:extLst>
                  <a:ext uri="{FF2B5EF4-FFF2-40B4-BE49-F238E27FC236}">
                    <a16:creationId xmlns:a16="http://schemas.microsoft.com/office/drawing/2014/main" id="{A77A7334-82C9-DECB-154C-787D175DD731}"/>
                  </a:ext>
                </a:extLst>
              </p:cNvPr>
              <p:cNvSpPr/>
              <p:nvPr/>
            </p:nvSpPr>
            <p:spPr>
              <a:xfrm>
                <a:off x="85850" y="69700"/>
                <a:ext cx="122100" cy="99275"/>
              </a:xfrm>
              <a:custGeom>
                <a:avLst/>
                <a:gdLst/>
                <a:ahLst/>
                <a:cxnLst/>
                <a:rect l="l" t="t" r="r" b="b"/>
                <a:pathLst>
                  <a:path w="4884" h="3971" extrusionOk="0">
                    <a:moveTo>
                      <a:pt x="2426" y="1"/>
                    </a:moveTo>
                    <a:cubicBezTo>
                      <a:pt x="1103" y="1"/>
                      <a:pt x="0" y="1104"/>
                      <a:pt x="0" y="2427"/>
                    </a:cubicBezTo>
                    <a:cubicBezTo>
                      <a:pt x="0" y="3025"/>
                      <a:pt x="190" y="3530"/>
                      <a:pt x="536" y="3971"/>
                    </a:cubicBezTo>
                    <a:cubicBezTo>
                      <a:pt x="820" y="3624"/>
                      <a:pt x="1103" y="3309"/>
                      <a:pt x="1481" y="3057"/>
                    </a:cubicBezTo>
                    <a:cubicBezTo>
                      <a:pt x="1261" y="2805"/>
                      <a:pt x="1103" y="2458"/>
                      <a:pt x="1103" y="2112"/>
                    </a:cubicBezTo>
                    <a:cubicBezTo>
                      <a:pt x="1103" y="1356"/>
                      <a:pt x="1733" y="726"/>
                      <a:pt x="2489" y="726"/>
                    </a:cubicBezTo>
                    <a:cubicBezTo>
                      <a:pt x="3214" y="726"/>
                      <a:pt x="3844" y="1356"/>
                      <a:pt x="3844" y="2112"/>
                    </a:cubicBezTo>
                    <a:cubicBezTo>
                      <a:pt x="3844" y="2458"/>
                      <a:pt x="3687" y="2805"/>
                      <a:pt x="3466" y="3057"/>
                    </a:cubicBezTo>
                    <a:cubicBezTo>
                      <a:pt x="3844" y="3246"/>
                      <a:pt x="4128" y="3561"/>
                      <a:pt x="4317" y="3971"/>
                    </a:cubicBezTo>
                    <a:cubicBezTo>
                      <a:pt x="4695" y="3530"/>
                      <a:pt x="4884" y="3025"/>
                      <a:pt x="4884" y="2427"/>
                    </a:cubicBezTo>
                    <a:cubicBezTo>
                      <a:pt x="4884" y="1104"/>
                      <a:pt x="3781" y="1"/>
                      <a:pt x="2426"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endParaRPr lang="en-US"/>
              </a:p>
            </p:txBody>
          </p:sp>
          <p:sp>
            <p:nvSpPr>
              <p:cNvPr id="45" name="Google Shape;8997;p68">
                <a:extLst>
                  <a:ext uri="{FF2B5EF4-FFF2-40B4-BE49-F238E27FC236}">
                    <a16:creationId xmlns:a16="http://schemas.microsoft.com/office/drawing/2014/main" id="{89FE7388-F22A-25AF-23F0-A027F0220776}"/>
                  </a:ext>
                </a:extLst>
              </p:cNvPr>
              <p:cNvSpPr/>
              <p:nvPr/>
            </p:nvSpPr>
            <p:spPr>
              <a:xfrm>
                <a:off x="129950" y="105150"/>
                <a:ext cx="35475" cy="35475"/>
              </a:xfrm>
              <a:custGeom>
                <a:avLst/>
                <a:gdLst/>
                <a:ahLst/>
                <a:cxnLst/>
                <a:rect l="l" t="t" r="r" b="b"/>
                <a:pathLst>
                  <a:path w="1419" h="1419" extrusionOk="0">
                    <a:moveTo>
                      <a:pt x="725" y="1"/>
                    </a:moveTo>
                    <a:cubicBezTo>
                      <a:pt x="316" y="1"/>
                      <a:pt x="1" y="316"/>
                      <a:pt x="1" y="694"/>
                    </a:cubicBezTo>
                    <a:cubicBezTo>
                      <a:pt x="1" y="1103"/>
                      <a:pt x="316" y="1418"/>
                      <a:pt x="725" y="1418"/>
                    </a:cubicBezTo>
                    <a:cubicBezTo>
                      <a:pt x="1103" y="1418"/>
                      <a:pt x="1418" y="1103"/>
                      <a:pt x="1418" y="694"/>
                    </a:cubicBezTo>
                    <a:cubicBezTo>
                      <a:pt x="1418" y="316"/>
                      <a:pt x="1103" y="1"/>
                      <a:pt x="725" y="1"/>
                    </a:cubicBezTo>
                    <a:close/>
                  </a:path>
                </a:pathLst>
              </a:custGeom>
              <a:grpFill/>
              <a:ln>
                <a:solidFill>
                  <a:srgbClr val="09271C"/>
                </a:solidFill>
              </a:ln>
            </p:spPr>
            <p:txBody>
              <a:bodyPr spcFirstLastPara="1" wrap="square" lIns="62728" tIns="62728" rIns="62728" bIns="62728" anchor="ctr" anchorCtr="0">
                <a:noAutofit/>
              </a:bodyPr>
              <a:lstStyle/>
              <a:p>
                <a:endParaRPr lang="en-US"/>
              </a:p>
            </p:txBody>
          </p:sp>
          <p:sp>
            <p:nvSpPr>
              <p:cNvPr id="46" name="Google Shape;8998;p68">
                <a:extLst>
                  <a:ext uri="{FF2B5EF4-FFF2-40B4-BE49-F238E27FC236}">
                    <a16:creationId xmlns:a16="http://schemas.microsoft.com/office/drawing/2014/main" id="{53BAE2E6-C34C-5C94-AF5E-C338C42E38D4}"/>
                  </a:ext>
                </a:extLst>
              </p:cNvPr>
              <p:cNvSpPr/>
              <p:nvPr/>
            </p:nvSpPr>
            <p:spPr>
              <a:xfrm>
                <a:off x="18125" y="0"/>
                <a:ext cx="259150" cy="261125"/>
              </a:xfrm>
              <a:custGeom>
                <a:avLst/>
                <a:gdLst/>
                <a:ahLst/>
                <a:cxnLst/>
                <a:rect l="l" t="t" r="r" b="b"/>
                <a:pathLst>
                  <a:path w="10366" h="10445" extrusionOk="0">
                    <a:moveTo>
                      <a:pt x="5198" y="2159"/>
                    </a:moveTo>
                    <a:cubicBezTo>
                      <a:pt x="6931" y="2159"/>
                      <a:pt x="8286" y="3514"/>
                      <a:pt x="8286" y="5246"/>
                    </a:cubicBezTo>
                    <a:cubicBezTo>
                      <a:pt x="8286" y="6916"/>
                      <a:pt x="6931" y="8365"/>
                      <a:pt x="5198" y="8365"/>
                    </a:cubicBezTo>
                    <a:cubicBezTo>
                      <a:pt x="3340" y="8365"/>
                      <a:pt x="2079" y="6822"/>
                      <a:pt x="2079" y="5246"/>
                    </a:cubicBezTo>
                    <a:cubicBezTo>
                      <a:pt x="2079" y="3514"/>
                      <a:pt x="3497" y="2159"/>
                      <a:pt x="5198" y="2159"/>
                    </a:cubicBezTo>
                    <a:close/>
                    <a:moveTo>
                      <a:pt x="5167" y="1"/>
                    </a:moveTo>
                    <a:cubicBezTo>
                      <a:pt x="5088" y="1"/>
                      <a:pt x="5009" y="17"/>
                      <a:pt x="4946" y="48"/>
                    </a:cubicBezTo>
                    <a:lnTo>
                      <a:pt x="4001" y="836"/>
                    </a:lnTo>
                    <a:lnTo>
                      <a:pt x="2773" y="678"/>
                    </a:lnTo>
                    <a:cubicBezTo>
                      <a:pt x="2756" y="675"/>
                      <a:pt x="2739" y="673"/>
                      <a:pt x="2723" y="673"/>
                    </a:cubicBezTo>
                    <a:cubicBezTo>
                      <a:pt x="2583" y="673"/>
                      <a:pt x="2454" y="786"/>
                      <a:pt x="2426" y="899"/>
                    </a:cubicBezTo>
                    <a:lnTo>
                      <a:pt x="1953" y="2033"/>
                    </a:lnTo>
                    <a:lnTo>
                      <a:pt x="819" y="2505"/>
                    </a:lnTo>
                    <a:cubicBezTo>
                      <a:pt x="662" y="2568"/>
                      <a:pt x="567" y="2694"/>
                      <a:pt x="630" y="2852"/>
                    </a:cubicBezTo>
                    <a:lnTo>
                      <a:pt x="788" y="4081"/>
                    </a:lnTo>
                    <a:lnTo>
                      <a:pt x="32" y="5026"/>
                    </a:lnTo>
                    <a:cubicBezTo>
                      <a:pt x="0" y="5183"/>
                      <a:pt x="0" y="5341"/>
                      <a:pt x="63" y="5467"/>
                    </a:cubicBezTo>
                    <a:lnTo>
                      <a:pt x="819" y="6381"/>
                    </a:lnTo>
                    <a:lnTo>
                      <a:pt x="662" y="7609"/>
                    </a:lnTo>
                    <a:cubicBezTo>
                      <a:pt x="630" y="7767"/>
                      <a:pt x="725" y="7924"/>
                      <a:pt x="851" y="7956"/>
                    </a:cubicBezTo>
                    <a:lnTo>
                      <a:pt x="1985" y="8428"/>
                    </a:lnTo>
                    <a:lnTo>
                      <a:pt x="2457" y="9594"/>
                    </a:lnTo>
                    <a:cubicBezTo>
                      <a:pt x="2536" y="9725"/>
                      <a:pt x="2637" y="9791"/>
                      <a:pt x="2741" y="9791"/>
                    </a:cubicBezTo>
                    <a:cubicBezTo>
                      <a:pt x="2762" y="9791"/>
                      <a:pt x="2783" y="9788"/>
                      <a:pt x="2804" y="9783"/>
                    </a:cubicBezTo>
                    <a:lnTo>
                      <a:pt x="4033" y="9626"/>
                    </a:lnTo>
                    <a:lnTo>
                      <a:pt x="4978" y="10382"/>
                    </a:lnTo>
                    <a:cubicBezTo>
                      <a:pt x="5072" y="10413"/>
                      <a:pt x="5104" y="10445"/>
                      <a:pt x="5167" y="10445"/>
                    </a:cubicBezTo>
                    <a:cubicBezTo>
                      <a:pt x="5261" y="10445"/>
                      <a:pt x="5324" y="10413"/>
                      <a:pt x="5387" y="10382"/>
                    </a:cubicBezTo>
                    <a:lnTo>
                      <a:pt x="6333" y="9626"/>
                    </a:lnTo>
                    <a:lnTo>
                      <a:pt x="7530" y="9783"/>
                    </a:lnTo>
                    <a:cubicBezTo>
                      <a:pt x="7687" y="9783"/>
                      <a:pt x="7876" y="9689"/>
                      <a:pt x="7908" y="9594"/>
                    </a:cubicBezTo>
                    <a:lnTo>
                      <a:pt x="8380" y="8428"/>
                    </a:lnTo>
                    <a:lnTo>
                      <a:pt x="9515" y="7956"/>
                    </a:lnTo>
                    <a:cubicBezTo>
                      <a:pt x="9672" y="7893"/>
                      <a:pt x="9735" y="7767"/>
                      <a:pt x="9704" y="7609"/>
                    </a:cubicBezTo>
                    <a:lnTo>
                      <a:pt x="9546" y="6381"/>
                    </a:lnTo>
                    <a:lnTo>
                      <a:pt x="10302" y="5467"/>
                    </a:lnTo>
                    <a:cubicBezTo>
                      <a:pt x="10365" y="5341"/>
                      <a:pt x="10365" y="5120"/>
                      <a:pt x="10302" y="5026"/>
                    </a:cubicBezTo>
                    <a:lnTo>
                      <a:pt x="9546" y="4081"/>
                    </a:lnTo>
                    <a:lnTo>
                      <a:pt x="9704" y="2852"/>
                    </a:lnTo>
                    <a:cubicBezTo>
                      <a:pt x="9735" y="2694"/>
                      <a:pt x="9641" y="2537"/>
                      <a:pt x="9515" y="2505"/>
                    </a:cubicBezTo>
                    <a:lnTo>
                      <a:pt x="8380" y="2033"/>
                    </a:lnTo>
                    <a:lnTo>
                      <a:pt x="7908" y="899"/>
                    </a:lnTo>
                    <a:cubicBezTo>
                      <a:pt x="7826" y="762"/>
                      <a:pt x="7719" y="672"/>
                      <a:pt x="7589" y="672"/>
                    </a:cubicBezTo>
                    <a:cubicBezTo>
                      <a:pt x="7570" y="672"/>
                      <a:pt x="7550" y="674"/>
                      <a:pt x="7530" y="678"/>
                    </a:cubicBezTo>
                    <a:lnTo>
                      <a:pt x="6333" y="836"/>
                    </a:lnTo>
                    <a:lnTo>
                      <a:pt x="5387" y="48"/>
                    </a:lnTo>
                    <a:cubicBezTo>
                      <a:pt x="5324" y="17"/>
                      <a:pt x="5246" y="1"/>
                      <a:pt x="5167"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endParaRPr lang="en-US"/>
              </a:p>
            </p:txBody>
          </p:sp>
          <p:sp>
            <p:nvSpPr>
              <p:cNvPr id="47" name="Google Shape;8999;p68">
                <a:extLst>
                  <a:ext uri="{FF2B5EF4-FFF2-40B4-BE49-F238E27FC236}">
                    <a16:creationId xmlns:a16="http://schemas.microsoft.com/office/drawing/2014/main" id="{25DFAB12-1ED1-4729-315A-4DA20CBCD849}"/>
                  </a:ext>
                </a:extLst>
              </p:cNvPr>
              <p:cNvSpPr/>
              <p:nvPr/>
            </p:nvSpPr>
            <p:spPr>
              <a:xfrm>
                <a:off x="114200" y="157150"/>
                <a:ext cx="66975" cy="34675"/>
              </a:xfrm>
              <a:custGeom>
                <a:avLst/>
                <a:gdLst/>
                <a:ahLst/>
                <a:cxnLst/>
                <a:rect l="l" t="t" r="r" b="b"/>
                <a:pathLst>
                  <a:path w="2679" h="1387" extrusionOk="0">
                    <a:moveTo>
                      <a:pt x="1355" y="0"/>
                    </a:moveTo>
                    <a:cubicBezTo>
                      <a:pt x="725" y="0"/>
                      <a:pt x="190" y="441"/>
                      <a:pt x="1" y="977"/>
                    </a:cubicBezTo>
                    <a:cubicBezTo>
                      <a:pt x="410" y="1229"/>
                      <a:pt x="820" y="1386"/>
                      <a:pt x="1355" y="1386"/>
                    </a:cubicBezTo>
                    <a:cubicBezTo>
                      <a:pt x="1859" y="1386"/>
                      <a:pt x="2301" y="1229"/>
                      <a:pt x="2679" y="977"/>
                    </a:cubicBezTo>
                    <a:cubicBezTo>
                      <a:pt x="2521" y="410"/>
                      <a:pt x="1985" y="0"/>
                      <a:pt x="1355" y="0"/>
                    </a:cubicBezTo>
                    <a:close/>
                  </a:path>
                </a:pathLst>
              </a:custGeom>
              <a:grpFill/>
              <a:ln>
                <a:solidFill>
                  <a:srgbClr val="09271C"/>
                </a:solidFill>
              </a:ln>
            </p:spPr>
            <p:txBody>
              <a:bodyPr spcFirstLastPara="1" wrap="square" lIns="62728" tIns="62728" rIns="62728" bIns="62728" anchor="ctr" anchorCtr="0">
                <a:noAutofit/>
              </a:bodyPr>
              <a:lstStyle/>
              <a:p>
                <a:endParaRPr lang="en-US"/>
              </a:p>
            </p:txBody>
          </p:sp>
          <p:sp>
            <p:nvSpPr>
              <p:cNvPr id="48" name="Google Shape;9000;p68">
                <a:extLst>
                  <a:ext uri="{FF2B5EF4-FFF2-40B4-BE49-F238E27FC236}">
                    <a16:creationId xmlns:a16="http://schemas.microsoft.com/office/drawing/2014/main" id="{F62C4DFA-78F9-B821-3925-2885C6E55530}"/>
                  </a:ext>
                </a:extLst>
              </p:cNvPr>
              <p:cNvSpPr/>
              <p:nvPr/>
            </p:nvSpPr>
            <p:spPr>
              <a:xfrm>
                <a:off x="200850" y="208325"/>
                <a:ext cx="95325" cy="86975"/>
              </a:xfrm>
              <a:custGeom>
                <a:avLst/>
                <a:gdLst/>
                <a:ahLst/>
                <a:cxnLst/>
                <a:rect l="l" t="t" r="r" b="b"/>
                <a:pathLst>
                  <a:path w="3813" h="3479" extrusionOk="0">
                    <a:moveTo>
                      <a:pt x="2867" y="1"/>
                    </a:moveTo>
                    <a:cubicBezTo>
                      <a:pt x="2741" y="127"/>
                      <a:pt x="2647" y="221"/>
                      <a:pt x="2489" y="284"/>
                    </a:cubicBezTo>
                    <a:lnTo>
                      <a:pt x="1607" y="631"/>
                    </a:lnTo>
                    <a:lnTo>
                      <a:pt x="1260" y="1482"/>
                    </a:lnTo>
                    <a:cubicBezTo>
                      <a:pt x="1103" y="1891"/>
                      <a:pt x="693" y="2112"/>
                      <a:pt x="284" y="2112"/>
                    </a:cubicBezTo>
                    <a:lnTo>
                      <a:pt x="158" y="2112"/>
                    </a:lnTo>
                    <a:lnTo>
                      <a:pt x="0" y="2080"/>
                    </a:lnTo>
                    <a:lnTo>
                      <a:pt x="1166" y="3372"/>
                    </a:lnTo>
                    <a:cubicBezTo>
                      <a:pt x="1237" y="3443"/>
                      <a:pt x="1343" y="3478"/>
                      <a:pt x="1445" y="3478"/>
                    </a:cubicBezTo>
                    <a:cubicBezTo>
                      <a:pt x="1479" y="3478"/>
                      <a:pt x="1512" y="3474"/>
                      <a:pt x="1544" y="3466"/>
                    </a:cubicBezTo>
                    <a:cubicBezTo>
                      <a:pt x="1638" y="3403"/>
                      <a:pt x="1764" y="3340"/>
                      <a:pt x="1764" y="3183"/>
                    </a:cubicBezTo>
                    <a:lnTo>
                      <a:pt x="2080" y="1639"/>
                    </a:lnTo>
                    <a:lnTo>
                      <a:pt x="3497" y="1324"/>
                    </a:lnTo>
                    <a:cubicBezTo>
                      <a:pt x="3532" y="1338"/>
                      <a:pt x="3563" y="1344"/>
                      <a:pt x="3592" y="1344"/>
                    </a:cubicBezTo>
                    <a:cubicBezTo>
                      <a:pt x="3693" y="1344"/>
                      <a:pt x="3756" y="1265"/>
                      <a:pt x="3781" y="1167"/>
                    </a:cubicBezTo>
                    <a:cubicBezTo>
                      <a:pt x="3812" y="1072"/>
                      <a:pt x="3781" y="946"/>
                      <a:pt x="3686" y="820"/>
                    </a:cubicBezTo>
                    <a:lnTo>
                      <a:pt x="2867" y="1"/>
                    </a:lnTo>
                    <a:close/>
                  </a:path>
                </a:pathLst>
              </a:custGeom>
              <a:solidFill>
                <a:srgbClr val="00015E"/>
              </a:solidFill>
              <a:ln>
                <a:solidFill>
                  <a:srgbClr val="09271C"/>
                </a:solidFill>
              </a:ln>
            </p:spPr>
            <p:txBody>
              <a:bodyPr spcFirstLastPara="1" wrap="square" lIns="62728" tIns="62728" rIns="62728" bIns="62728" anchor="ctr" anchorCtr="0">
                <a:noAutofit/>
              </a:bodyPr>
              <a:lstStyle/>
              <a:p>
                <a:endParaRPr lang="en-US"/>
              </a:p>
            </p:txBody>
          </p:sp>
          <p:sp>
            <p:nvSpPr>
              <p:cNvPr id="49" name="Google Shape;9001;p68">
                <a:extLst>
                  <a:ext uri="{FF2B5EF4-FFF2-40B4-BE49-F238E27FC236}">
                    <a16:creationId xmlns:a16="http://schemas.microsoft.com/office/drawing/2014/main" id="{69596241-8565-C290-7F52-FE759DD4DFA8}"/>
                  </a:ext>
                </a:extLst>
              </p:cNvPr>
              <p:cNvSpPr/>
              <p:nvPr/>
            </p:nvSpPr>
            <p:spPr>
              <a:xfrm>
                <a:off x="0" y="209900"/>
                <a:ext cx="95325" cy="87325"/>
              </a:xfrm>
              <a:custGeom>
                <a:avLst/>
                <a:gdLst/>
                <a:ahLst/>
                <a:cxnLst/>
                <a:rect l="l" t="t" r="r" b="b"/>
                <a:pathLst>
                  <a:path w="3813" h="3493" extrusionOk="0">
                    <a:moveTo>
                      <a:pt x="946" y="1"/>
                    </a:moveTo>
                    <a:lnTo>
                      <a:pt x="126" y="851"/>
                    </a:lnTo>
                    <a:cubicBezTo>
                      <a:pt x="0" y="851"/>
                      <a:pt x="0" y="1009"/>
                      <a:pt x="32" y="1104"/>
                    </a:cubicBezTo>
                    <a:cubicBezTo>
                      <a:pt x="95" y="1230"/>
                      <a:pt x="158" y="1324"/>
                      <a:pt x="315" y="1356"/>
                    </a:cubicBezTo>
                    <a:lnTo>
                      <a:pt x="1733" y="1671"/>
                    </a:lnTo>
                    <a:lnTo>
                      <a:pt x="2048" y="3214"/>
                    </a:lnTo>
                    <a:cubicBezTo>
                      <a:pt x="2080" y="3309"/>
                      <a:pt x="2174" y="3435"/>
                      <a:pt x="2300" y="3466"/>
                    </a:cubicBezTo>
                    <a:cubicBezTo>
                      <a:pt x="2328" y="3485"/>
                      <a:pt x="2361" y="3492"/>
                      <a:pt x="2396" y="3492"/>
                    </a:cubicBezTo>
                    <a:cubicBezTo>
                      <a:pt x="2482" y="3492"/>
                      <a:pt x="2580" y="3448"/>
                      <a:pt x="2647" y="3403"/>
                    </a:cubicBezTo>
                    <a:lnTo>
                      <a:pt x="3813" y="2112"/>
                    </a:lnTo>
                    <a:lnTo>
                      <a:pt x="3813" y="2112"/>
                    </a:lnTo>
                    <a:lnTo>
                      <a:pt x="3624" y="2143"/>
                    </a:lnTo>
                    <a:lnTo>
                      <a:pt x="3561" y="2143"/>
                    </a:lnTo>
                    <a:cubicBezTo>
                      <a:pt x="3119" y="2143"/>
                      <a:pt x="2773" y="1891"/>
                      <a:pt x="2552" y="1513"/>
                    </a:cubicBezTo>
                    <a:lnTo>
                      <a:pt x="2206" y="631"/>
                    </a:lnTo>
                    <a:lnTo>
                      <a:pt x="1355" y="284"/>
                    </a:lnTo>
                    <a:cubicBezTo>
                      <a:pt x="1198" y="221"/>
                      <a:pt x="1072" y="127"/>
                      <a:pt x="946"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endParaRPr lang="en-US"/>
              </a:p>
            </p:txBody>
          </p:sp>
        </p:grpSp>
      </p:grpSp>
      <p:grpSp>
        <p:nvGrpSpPr>
          <p:cNvPr id="57" name="Group 56">
            <a:extLst>
              <a:ext uri="{FF2B5EF4-FFF2-40B4-BE49-F238E27FC236}">
                <a16:creationId xmlns:a16="http://schemas.microsoft.com/office/drawing/2014/main" id="{27ABF2F5-DE9A-2D31-516C-F51B6D2841EF}"/>
              </a:ext>
              <a:ext uri="{C183D7F6-B498-43B3-948B-1728B52AA6E4}">
                <adec:decorative xmlns:adec="http://schemas.microsoft.com/office/drawing/2017/decorative" val="1"/>
              </a:ext>
            </a:extLst>
          </p:cNvPr>
          <p:cNvGrpSpPr/>
          <p:nvPr/>
        </p:nvGrpSpPr>
        <p:grpSpPr>
          <a:xfrm>
            <a:off x="3261292" y="2716566"/>
            <a:ext cx="1371600" cy="1371600"/>
            <a:chOff x="3257264" y="2652166"/>
            <a:chExt cx="1371600" cy="1455974"/>
          </a:xfrm>
        </p:grpSpPr>
        <p:sp>
          <p:nvSpPr>
            <p:cNvPr id="58" name="AutoShape 23">
              <a:extLst>
                <a:ext uri="{FF2B5EF4-FFF2-40B4-BE49-F238E27FC236}">
                  <a16:creationId xmlns:a16="http://schemas.microsoft.com/office/drawing/2014/main" id="{933C40B5-60EB-C598-E296-30A24419B23A}"/>
                </a:ext>
              </a:extLst>
            </p:cNvPr>
            <p:cNvSpPr>
              <a:spLocks noChangeAspect="1" noChangeArrowheads="1" noTextEdit="1"/>
            </p:cNvSpPr>
            <p:nvPr userDrawn="1"/>
          </p:nvSpPr>
          <p:spPr bwMode="auto">
            <a:xfrm>
              <a:off x="3672396" y="3108422"/>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nvGrpSpPr>
            <p:cNvPr id="59" name="Grupa 65">
              <a:extLst>
                <a:ext uri="{FF2B5EF4-FFF2-40B4-BE49-F238E27FC236}">
                  <a16:creationId xmlns:a16="http://schemas.microsoft.com/office/drawing/2014/main" id="{0AC3BAFB-E4DB-56C4-6681-3466C9EADA43}"/>
                </a:ext>
              </a:extLst>
            </p:cNvPr>
            <p:cNvGrpSpPr/>
            <p:nvPr userDrawn="1"/>
          </p:nvGrpSpPr>
          <p:grpSpPr>
            <a:xfrm>
              <a:off x="3672396" y="3108422"/>
              <a:ext cx="541337" cy="412750"/>
              <a:chOff x="906463" y="3402013"/>
              <a:chExt cx="541337" cy="412750"/>
            </a:xfrm>
          </p:grpSpPr>
          <p:sp>
            <p:nvSpPr>
              <p:cNvPr id="62" name="Freeform 25">
                <a:extLst>
                  <a:ext uri="{FF2B5EF4-FFF2-40B4-BE49-F238E27FC236}">
                    <a16:creationId xmlns:a16="http://schemas.microsoft.com/office/drawing/2014/main" id="{5D62A063-B6CF-A2BD-56F7-D570BAEFB0CE}"/>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63" name="Freeform 26">
                <a:extLst>
                  <a:ext uri="{FF2B5EF4-FFF2-40B4-BE49-F238E27FC236}">
                    <a16:creationId xmlns:a16="http://schemas.microsoft.com/office/drawing/2014/main" id="{953958D5-689F-0D2E-E913-12AEA393FA7C}"/>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64" name="Freeform 27">
                <a:extLst>
                  <a:ext uri="{FF2B5EF4-FFF2-40B4-BE49-F238E27FC236}">
                    <a16:creationId xmlns:a16="http://schemas.microsoft.com/office/drawing/2014/main" id="{B26678B4-E414-A032-1C13-79660323DA5C}"/>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65" name="Freeform 28">
                <a:extLst>
                  <a:ext uri="{FF2B5EF4-FFF2-40B4-BE49-F238E27FC236}">
                    <a16:creationId xmlns:a16="http://schemas.microsoft.com/office/drawing/2014/main" id="{E09CA54E-4BC0-0627-9DA1-BB0778E20B4D}"/>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66" name="Freeform 29">
                <a:extLst>
                  <a:ext uri="{FF2B5EF4-FFF2-40B4-BE49-F238E27FC236}">
                    <a16:creationId xmlns:a16="http://schemas.microsoft.com/office/drawing/2014/main" id="{A4218EC4-DA20-0F41-4157-E9BC0D21636F}"/>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grpSp>
        <p:sp>
          <p:nvSpPr>
            <p:cNvPr id="60" name="Oval 59">
              <a:extLst>
                <a:ext uri="{FF2B5EF4-FFF2-40B4-BE49-F238E27FC236}">
                  <a16:creationId xmlns:a16="http://schemas.microsoft.com/office/drawing/2014/main" id="{EAD5E77F-DC70-F317-0390-22A93049E41D}"/>
                </a:ext>
              </a:extLst>
            </p:cNvPr>
            <p:cNvSpPr/>
            <p:nvPr userDrawn="1"/>
          </p:nvSpPr>
          <p:spPr>
            <a:xfrm>
              <a:off x="3257264" y="2736540"/>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pic>
          <p:nvPicPr>
            <p:cNvPr id="61" name="Graphic 1373769879" descr="Cycle with people with solid fill">
              <a:extLst>
                <a:ext uri="{FF2B5EF4-FFF2-40B4-BE49-F238E27FC236}">
                  <a16:creationId xmlns:a16="http://schemas.microsoft.com/office/drawing/2014/main" id="{CBD861EB-F69C-98FF-936D-B14FCADCD983}"/>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57264" y="2652166"/>
              <a:ext cx="1371600" cy="1371600"/>
            </a:xfrm>
            <a:prstGeom prst="rect">
              <a:avLst/>
            </a:prstGeom>
          </p:spPr>
        </p:pic>
      </p:grpSp>
      <p:grpSp>
        <p:nvGrpSpPr>
          <p:cNvPr id="69" name="Group 68">
            <a:extLst>
              <a:ext uri="{FF2B5EF4-FFF2-40B4-BE49-F238E27FC236}">
                <a16:creationId xmlns:a16="http://schemas.microsoft.com/office/drawing/2014/main" id="{7DFB9711-B1DB-21A4-65A3-18F3A43B3800}"/>
              </a:ext>
              <a:ext uri="{C183D7F6-B498-43B3-948B-1728B52AA6E4}">
                <adec:decorative xmlns:adec="http://schemas.microsoft.com/office/drawing/2017/decorative" val="1"/>
              </a:ext>
            </a:extLst>
          </p:cNvPr>
          <p:cNvGrpSpPr/>
          <p:nvPr/>
        </p:nvGrpSpPr>
        <p:grpSpPr>
          <a:xfrm>
            <a:off x="5445245" y="2716566"/>
            <a:ext cx="1371600" cy="1371600"/>
            <a:chOff x="5426426" y="2775614"/>
            <a:chExt cx="1371600" cy="1371600"/>
          </a:xfrm>
        </p:grpSpPr>
        <p:sp>
          <p:nvSpPr>
            <p:cNvPr id="70" name="AutoShape 23">
              <a:extLst>
                <a:ext uri="{FF2B5EF4-FFF2-40B4-BE49-F238E27FC236}">
                  <a16:creationId xmlns:a16="http://schemas.microsoft.com/office/drawing/2014/main" id="{12B3A31F-69EA-2446-819E-3BF22C6A0EDF}"/>
                </a:ext>
              </a:extLst>
            </p:cNvPr>
            <p:cNvSpPr>
              <a:spLocks noChangeAspect="1" noChangeArrowheads="1" noTextEdit="1"/>
            </p:cNvSpPr>
            <p:nvPr userDrawn="1"/>
          </p:nvSpPr>
          <p:spPr bwMode="auto">
            <a:xfrm>
              <a:off x="5841558" y="3147496"/>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nvGrpSpPr>
            <p:cNvPr id="71" name="Grupa 65">
              <a:extLst>
                <a:ext uri="{FF2B5EF4-FFF2-40B4-BE49-F238E27FC236}">
                  <a16:creationId xmlns:a16="http://schemas.microsoft.com/office/drawing/2014/main" id="{CEEDFF23-8FB9-E250-E6E5-DD8B40B594A3}"/>
                </a:ext>
              </a:extLst>
            </p:cNvPr>
            <p:cNvGrpSpPr/>
            <p:nvPr userDrawn="1"/>
          </p:nvGrpSpPr>
          <p:grpSpPr>
            <a:xfrm>
              <a:off x="5841558" y="3147496"/>
              <a:ext cx="541337" cy="412750"/>
              <a:chOff x="906463" y="3402013"/>
              <a:chExt cx="541337" cy="412750"/>
            </a:xfrm>
          </p:grpSpPr>
          <p:sp>
            <p:nvSpPr>
              <p:cNvPr id="74" name="Freeform 25">
                <a:extLst>
                  <a:ext uri="{FF2B5EF4-FFF2-40B4-BE49-F238E27FC236}">
                    <a16:creationId xmlns:a16="http://schemas.microsoft.com/office/drawing/2014/main" id="{516460EA-1698-E48F-2154-23280C3641D0}"/>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75" name="Freeform 26">
                <a:extLst>
                  <a:ext uri="{FF2B5EF4-FFF2-40B4-BE49-F238E27FC236}">
                    <a16:creationId xmlns:a16="http://schemas.microsoft.com/office/drawing/2014/main" id="{BA45DF36-726F-2800-8332-39735B7582A9}"/>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76" name="Freeform 27">
                <a:extLst>
                  <a:ext uri="{FF2B5EF4-FFF2-40B4-BE49-F238E27FC236}">
                    <a16:creationId xmlns:a16="http://schemas.microsoft.com/office/drawing/2014/main" id="{25248FED-5372-8B16-2824-6A48399D2D02}"/>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77" name="Freeform 28">
                <a:extLst>
                  <a:ext uri="{FF2B5EF4-FFF2-40B4-BE49-F238E27FC236}">
                    <a16:creationId xmlns:a16="http://schemas.microsoft.com/office/drawing/2014/main" id="{E7B72C71-0B96-D6C5-6058-4576E1BEB7F2}"/>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sp>
            <p:nvSpPr>
              <p:cNvPr id="78" name="Freeform 29">
                <a:extLst>
                  <a:ext uri="{FF2B5EF4-FFF2-40B4-BE49-F238E27FC236}">
                    <a16:creationId xmlns:a16="http://schemas.microsoft.com/office/drawing/2014/main" id="{EA86B89A-B3E2-7E60-3D80-D5609F109D34}"/>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Montserrat" panose="00000500000000000000" pitchFamily="2" charset="0"/>
                </a:endParaRPr>
              </a:p>
            </p:txBody>
          </p:sp>
        </p:grpSp>
        <p:sp>
          <p:nvSpPr>
            <p:cNvPr id="72" name="Oval 71">
              <a:extLst>
                <a:ext uri="{FF2B5EF4-FFF2-40B4-BE49-F238E27FC236}">
                  <a16:creationId xmlns:a16="http://schemas.microsoft.com/office/drawing/2014/main" id="{AB75CA60-68C3-F8D4-373E-E66C8D22C012}"/>
                </a:ext>
              </a:extLst>
            </p:cNvPr>
            <p:cNvSpPr/>
            <p:nvPr userDrawn="1"/>
          </p:nvSpPr>
          <p:spPr>
            <a:xfrm>
              <a:off x="5426426" y="2775614"/>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Montserrat" panose="00000500000000000000" pitchFamily="2" charset="0"/>
                  <a:ea typeface="Calibri" panose="020F0502020204030204" pitchFamily="34" charset="0"/>
                  <a:cs typeface="Times New Roman" panose="02020603050405020304" pitchFamily="18" charset="0"/>
                </a:rPr>
                <a:t> </a:t>
              </a:r>
            </a:p>
          </p:txBody>
        </p:sp>
        <p:pic>
          <p:nvPicPr>
            <p:cNvPr id="73" name="Graphic 72" descr="Classroom with solid fill">
              <a:extLst>
                <a:ext uri="{FF2B5EF4-FFF2-40B4-BE49-F238E27FC236}">
                  <a16:creationId xmlns:a16="http://schemas.microsoft.com/office/drawing/2014/main" id="{6395C094-AA84-4B9C-25E8-D6546AB71502}"/>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55654" y="2859212"/>
              <a:ext cx="1113144" cy="1113144"/>
            </a:xfrm>
            <a:prstGeom prst="rect">
              <a:avLst/>
            </a:prstGeom>
          </p:spPr>
        </p:pic>
      </p:grpSp>
    </p:spTree>
    <p:extLst>
      <p:ext uri="{BB962C8B-B14F-4D97-AF65-F5344CB8AC3E}">
        <p14:creationId xmlns:p14="http://schemas.microsoft.com/office/powerpoint/2010/main" val="42821582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4">
      <a:dk1>
        <a:srgbClr val="002F67"/>
      </a:dk1>
      <a:lt1>
        <a:sysClr val="window" lastClr="FFFFFF"/>
      </a:lt1>
      <a:dk2>
        <a:srgbClr val="002F67"/>
      </a:dk2>
      <a:lt2>
        <a:srgbClr val="E7E6E6"/>
      </a:lt2>
      <a:accent1>
        <a:srgbClr val="75B699"/>
      </a:accent1>
      <a:accent2>
        <a:srgbClr val="75B699"/>
      </a:accent2>
      <a:accent3>
        <a:srgbClr val="A5A5A5"/>
      </a:accent3>
      <a:accent4>
        <a:srgbClr val="FFC000"/>
      </a:accent4>
      <a:accent5>
        <a:srgbClr val="004282"/>
      </a:accent5>
      <a:accent6>
        <a:srgbClr val="70AD47"/>
      </a:accent6>
      <a:hlink>
        <a:srgbClr val="75B699"/>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a052c00-aba3-4f99-a29a-03f5a1645f35">
      <Terms xmlns="http://schemas.microsoft.com/office/infopath/2007/PartnerControls"/>
    </lcf76f155ced4ddcb4097134ff3c332f>
    <ContentOwners xmlns="1a052c00-aba3-4f99-a29a-03f5a1645f35">
      <UserInfo>
        <DisplayName/>
        <AccountId xsi:nil="true"/>
        <AccountType/>
      </UserInfo>
    </ContentOwners>
    <TEAMSMeeting xmlns="1a052c00-aba3-4f99-a29a-03f5a1645f35">
      <Url xsi:nil="true"/>
      <Description xsi:nil="true"/>
    </TEAMSMeeting>
    <TypeofMtg_x002e_ xmlns="1a052c00-aba3-4f99-a29a-03f5a1645f35">
      <Value>N/A</Value>
    </TypeofMtg_x002e_>
    <Platform xmlns="1a052c00-aba3-4f99-a29a-03f5a1645f35">
      <Value>N/A</Value>
    </Platform>
    <Correspondence xmlns="1a052c00-aba3-4f99-a29a-03f5a1645f35" xsi:nil="true"/>
    <Notes xmlns="1a052c00-aba3-4f99-a29a-03f5a1645f35" xsi:nil="true"/>
    <Project xmlns="1a052c00-aba3-4f99-a29a-03f5a1645f35" xsi:nil="true"/>
    <CompletionRequest xmlns="1a052c00-aba3-4f99-a29a-03f5a1645f35" xsi:nil="true"/>
    <Outcome_x002f_Actionitem xmlns="1a052c00-aba3-4f99-a29a-03f5a1645f35" xsi:nil="true"/>
    <Reporter xmlns="1a052c00-aba3-4f99-a29a-03f5a1645f35">
      <UserInfo>
        <DisplayName/>
        <AccountId xsi:nil="true"/>
        <AccountType/>
      </UserInfo>
    </Reporter>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D65D528D6EFD4AA91FE248FF65E0EC" ma:contentTypeVersion="20" ma:contentTypeDescription="Create a new document." ma:contentTypeScope="" ma:versionID="62b9e1ac6b5c237a449dc41b2f94fb64">
  <xsd:schema xmlns:xsd="http://www.w3.org/2001/XMLSchema" xmlns:xs="http://www.w3.org/2001/XMLSchema" xmlns:p="http://schemas.microsoft.com/office/2006/metadata/properties" xmlns:ns2="1a052c00-aba3-4f99-a29a-03f5a1645f35" targetNamespace="http://schemas.microsoft.com/office/2006/metadata/properties" ma:root="true" ma:fieldsID="cccaa8cbf439b9d84807d971d9c1758d" ns2:_="">
    <xsd:import namespace="1a052c00-aba3-4f99-a29a-03f5a1645f35"/>
    <xsd:element name="properties">
      <xsd:complexType>
        <xsd:sequence>
          <xsd:element name="documentManagement">
            <xsd:complexType>
              <xsd:all>
                <xsd:element ref="ns2:Reporter" minOccurs="0"/>
                <xsd:element ref="ns2:ContentOwners" minOccurs="0"/>
                <xsd:element ref="ns2:Project" minOccurs="0"/>
                <xsd:element ref="ns2:Platform" minOccurs="0"/>
                <xsd:element ref="ns2:Correspondence" minOccurs="0"/>
                <xsd:element ref="ns2:TypeofMtg_x002e_" minOccurs="0"/>
                <xsd:element ref="ns2:Outcome_x002f_Actionitem" minOccurs="0"/>
                <xsd:element ref="ns2:TEAMSMeeting" minOccurs="0"/>
                <xsd:element ref="ns2:Notes" minOccurs="0"/>
                <xsd:element ref="ns2:CompletionRequest" minOccurs="0"/>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052c00-aba3-4f99-a29a-03f5a1645f35" elementFormDefault="qualified">
    <xsd:import namespace="http://schemas.microsoft.com/office/2006/documentManagement/types"/>
    <xsd:import namespace="http://schemas.microsoft.com/office/infopath/2007/PartnerControls"/>
    <xsd:element name="Reporter" ma:index="8" nillable="true" ma:displayName="Reporter" ma:format="Dropdown" ma:list="UserInfo" ma:SharePointGroup="0" ma:internalName="Reporter">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Owners" ma:index="9" nillable="true" ma:displayName="Content Owners" ma:format="Dropdown" ma:list="UserInfo" ma:SharePointGroup="0" ma:internalName="ContentOwn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roject" ma:index="10" nillable="true" ma:displayName="Project" ma:format="Dropdown" ma:internalName="Project">
      <xsd:simpleType>
        <xsd:restriction base="dms:Text">
          <xsd:maxLength value="255"/>
        </xsd:restriction>
      </xsd:simpleType>
    </xsd:element>
    <xsd:element name="Platform" ma:index="11" nillable="true" ma:displayName="Platform" ma:default="N/A" ma:format="Dropdown" ma:internalName="Platform">
      <xsd:complexType>
        <xsd:complexContent>
          <xsd:extension base="dms:MultiChoice">
            <xsd:sequence>
              <xsd:element name="Value" maxOccurs="unbounded" minOccurs="0" nillable="true">
                <xsd:simpleType>
                  <xsd:restriction base="dms:Choice">
                    <xsd:enumeration value="Web"/>
                    <xsd:enumeration value="Excel"/>
                    <xsd:enumeration value="PowerPoint"/>
                    <xsd:enumeration value="PDF"/>
                    <xsd:enumeration value="Word"/>
                    <xsd:enumeration value="N/A"/>
                  </xsd:restriction>
                </xsd:simpleType>
              </xsd:element>
            </xsd:sequence>
          </xsd:extension>
        </xsd:complexContent>
      </xsd:complexType>
    </xsd:element>
    <xsd:element name="Correspondence" ma:index="12" nillable="true" ma:displayName="Correspondence" ma:format="Dropdown" ma:internalName="Correspondence">
      <xsd:simpleType>
        <xsd:restriction base="dms:Choice">
          <xsd:enumeration value="MEETING"/>
          <xsd:enumeration value="EMAIL"/>
          <xsd:enumeration value="Teams Chat"/>
        </xsd:restriction>
      </xsd:simpleType>
    </xsd:element>
    <xsd:element name="TypeofMtg_x002e_" ma:index="13" nillable="true" ma:displayName="Type of Mtg." ma:default="N/A" ma:format="Dropdown" ma:internalName="TypeofMtg_x002e_">
      <xsd:complexType>
        <xsd:complexContent>
          <xsd:extension base="dms:MultiChoice">
            <xsd:sequence>
              <xsd:element name="Value" maxOccurs="unbounded" minOccurs="0" nillable="true">
                <xsd:simpleType>
                  <xsd:restriction base="dms:Choice">
                    <xsd:enumeration value="Intro/Tour Product"/>
                    <xsd:enumeration value="Review Test Results"/>
                    <xsd:enumeration value="Doc Review"/>
                    <xsd:enumeration value="Tools Training"/>
                    <xsd:enumeration value="N/A"/>
                  </xsd:restriction>
                </xsd:simpleType>
              </xsd:element>
            </xsd:sequence>
          </xsd:extension>
        </xsd:complexContent>
      </xsd:complexType>
    </xsd:element>
    <xsd:element name="Outcome_x002f_Actionitem" ma:index="14" nillable="true" ma:displayName="Outcome/Action item" ma:format="Dropdown" ma:internalName="Outcome_x002f_Actionitem">
      <xsd:complexType>
        <xsd:complexContent>
          <xsd:extension base="dms:MultiChoice">
            <xsd:sequence>
              <xsd:element name="Value" maxOccurs="unbounded" minOccurs="0" nillable="true">
                <xsd:simpleType>
                  <xsd:restriction base="dms:Choice">
                    <xsd:enumeration value="Test and Deliver Results"/>
                    <xsd:enumeration value="Concluded"/>
                    <xsd:enumeration value="Review Testing Report"/>
                    <xsd:enumeration value="Remediate Doc"/>
                    <xsd:enumeration value="Comment/Review Doc"/>
                    <xsd:enumeration value="Meeting Set"/>
                    <xsd:enumeration value="In Progress"/>
                    <xsd:enumeration value="Awaiting Feedback"/>
                  </xsd:restriction>
                </xsd:simpleType>
              </xsd:element>
            </xsd:sequence>
          </xsd:extension>
        </xsd:complexContent>
      </xsd:complexType>
    </xsd:element>
    <xsd:element name="TEAMSMeeting" ma:index="15" nillable="true" ma:displayName="TEAMS Meeting" ma:format="Hyperlink" ma:internalName="TEAMSMeeting">
      <xsd:complexType>
        <xsd:complexContent>
          <xsd:extension base="dms:URL">
            <xsd:sequence>
              <xsd:element name="Url" type="dms:ValidUrl" minOccurs="0" nillable="true"/>
              <xsd:element name="Description" type="xsd:string" nillable="true"/>
            </xsd:sequence>
          </xsd:extension>
        </xsd:complexContent>
      </xsd:complexType>
    </xsd:element>
    <xsd:element name="Notes" ma:index="16" nillable="true" ma:displayName="Notes" ma:format="Dropdown" ma:internalName="Notes">
      <xsd:simpleType>
        <xsd:restriction base="dms:Note">
          <xsd:maxLength value="255"/>
        </xsd:restriction>
      </xsd:simpleType>
    </xsd:element>
    <xsd:element name="CompletionRequest" ma:index="17" nillable="true" ma:displayName="Completion Request" ma:format="DateOnly" ma:internalName="CompletionRequest">
      <xsd:simpleType>
        <xsd:restriction base="dms:DateTime"/>
      </xsd:simpleType>
    </xsd:element>
    <xsd:element name="MediaServiceMetadata" ma:index="18" nillable="true" ma:displayName="MediaServiceMetadata" ma:hidden="true" ma:internalName="MediaServiceMetadata" ma:readOnly="true">
      <xsd:simpleType>
        <xsd:restriction base="dms:Note"/>
      </xsd:simpleType>
    </xsd:element>
    <xsd:element name="MediaServiceFastMetadata" ma:index="19" nillable="true" ma:displayName="MediaServiceFastMetadata" ma:hidden="true" ma:internalName="MediaServiceFastMetadata" ma:readOnly="true">
      <xsd:simpleType>
        <xsd:restriction base="dms:Note"/>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40efca0-e4bb-4e8d-9d61-7e4cbb849eb2" ma:termSetId="09814cd3-568e-fe90-9814-8d621ff8fb84" ma:anchorId="fba54fb3-c3e1-fe81-a776-ca4b69148c4d" ma:open="true" ma:isKeyword="false">
      <xsd:complexType>
        <xsd:sequence>
          <xsd:element ref="pc:Terms" minOccurs="0" maxOccurs="1"/>
        </xsd:sequence>
      </xsd:complexType>
    </xsd:element>
    <xsd:element name="MediaServiceDateTaken" ma:index="24" nillable="true" ma:displayName="MediaServiceDateTaken" ma:hidden="true" ma:indexed="true" ma:internalName="MediaServiceDateTaken" ma:readOnly="true">
      <xsd:simpleType>
        <xsd:restriction base="dms:Text"/>
      </xsd:simpleType>
    </xsd:element>
    <xsd:element name="MediaServiceOCR" ma:index="25" nillable="true" ma:displayName="Extracted Text" ma:internalName="MediaServiceOCR" ma:readOnly="true">
      <xsd:simpleType>
        <xsd:restriction base="dms:Note">
          <xsd:maxLength value="255"/>
        </xsd:restriction>
      </xsd:simpleType>
    </xsd:element>
    <xsd:element name="MediaServiceGenerationTime" ma:index="26" nillable="true" ma:displayName="MediaServiceGenerationTime" ma:hidden="true" ma:internalName="MediaServiceGenerationTime" ma:readOnly="true">
      <xsd:simpleType>
        <xsd:restriction base="dms:Text"/>
      </xsd:simpleType>
    </xsd:element>
    <xsd:element name="MediaServiceEventHashCode" ma:index="2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73452F-5C8F-425C-B03A-6F781C54F726}">
  <ds:schemaRefs>
    <ds:schemaRef ds:uri="http://purl.org/dc/dcmityp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1a052c00-aba3-4f99-a29a-03f5a1645f35"/>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E6E31030-0F86-49B6-8F64-CD211F09BAB8}">
  <ds:schemaRefs>
    <ds:schemaRef ds:uri="http://schemas.microsoft.com/sharepoint/v3/contenttype/forms"/>
  </ds:schemaRefs>
</ds:datastoreItem>
</file>

<file path=customXml/itemProps3.xml><?xml version="1.0" encoding="utf-8"?>
<ds:datastoreItem xmlns:ds="http://schemas.openxmlformats.org/officeDocument/2006/customXml" ds:itemID="{CE5FFF05-7F30-4846-9C08-1185D7DC32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052c00-aba3-4f99-a29a-03f5a1645f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69</TotalTime>
  <Words>2589</Words>
  <Application>Microsoft Office PowerPoint</Application>
  <PresentationFormat>Widescreen</PresentationFormat>
  <Paragraphs>261</Paragraphs>
  <Slides>43</Slides>
  <Notes>42</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43</vt:i4>
      </vt:variant>
    </vt:vector>
  </HeadingPairs>
  <TitlesOfParts>
    <vt:vector size="63" baseType="lpstr">
      <vt:lpstr>Arial</vt:lpstr>
      <vt:lpstr>Calibri</vt:lpstr>
      <vt:lpstr>Calibri Light</vt:lpstr>
      <vt:lpstr>Courier New</vt:lpstr>
      <vt:lpstr>Montserrat</vt:lpstr>
      <vt:lpstr>Montserrat Medium</vt:lpstr>
      <vt:lpstr>Montserrat SemiBold</vt:lpstr>
      <vt:lpstr>Roboto</vt:lpstr>
      <vt:lpstr>Roboto Black</vt:lpstr>
      <vt:lpstr>Roboto Bold</vt:lpstr>
      <vt:lpstr>Roboto Light</vt:lpstr>
      <vt:lpstr>Segoe UI</vt:lpstr>
      <vt:lpstr>Segoe UI Semibold</vt:lpstr>
      <vt:lpstr>Symbol</vt:lpstr>
      <vt:lpstr>Wingdings</vt:lpstr>
      <vt:lpstr>Wingdings 2</vt:lpstr>
      <vt:lpstr>Office Theme</vt:lpstr>
      <vt:lpstr>1_Office Theme</vt:lpstr>
      <vt:lpstr>3_Office Theme</vt:lpstr>
      <vt:lpstr>2_Office Theme</vt:lpstr>
      <vt:lpstr>Investing in America Agenda  Positioning Your Board for Strategic Apprenticeship Partnerships</vt:lpstr>
      <vt:lpstr>Presenters</vt:lpstr>
      <vt:lpstr>Welcome and Agenda</vt:lpstr>
      <vt:lpstr>1. Center of Excellence Overview </vt:lpstr>
      <vt:lpstr>2. Center of Excellence Overview</vt:lpstr>
      <vt:lpstr>Online Resources, On-Demand TA</vt:lpstr>
      <vt:lpstr>Registered Apprenticeship-A Way to Train our Nation’s Workforce</vt:lpstr>
      <vt:lpstr>What is Registered Apprenticeship? </vt:lpstr>
      <vt:lpstr>Five Core Components of Apprenticeship</vt:lpstr>
      <vt:lpstr>Registered Apprenticeship in the Investing in America Agenda</vt:lpstr>
      <vt:lpstr>1. What is the Investing in America Agenda</vt:lpstr>
      <vt:lpstr>2. What is the Investing in America Agenda</vt:lpstr>
      <vt:lpstr>1. The Bipartisan Infrastructure Law (BIL)</vt:lpstr>
      <vt:lpstr>2. The Bipartisan Infrastructure Law (BIL) </vt:lpstr>
      <vt:lpstr>The CHIPS and Science Act (CHIPS)</vt:lpstr>
      <vt:lpstr>1. The Inflation Reduction Act (IRA)</vt:lpstr>
      <vt:lpstr>2. The Inflation Reduction Act (IRA)</vt:lpstr>
      <vt:lpstr>1. The American Rescue Plan Act (ARPA)</vt:lpstr>
      <vt:lpstr>2. The American Rescue Plan Act (ARPA)</vt:lpstr>
      <vt:lpstr>An Investment Boom Which Needs Apprentices</vt:lpstr>
      <vt:lpstr>Workforce Partnerships to Advance the Investing in America Agenda </vt:lpstr>
      <vt:lpstr>WIOA, ARPA, and State Alignment</vt:lpstr>
      <vt:lpstr>1. ARPA, WIOA and Apprenticeship Alignment Case Study</vt:lpstr>
      <vt:lpstr>2. ARPA, WIOA and Apprenticeship Alignment Case Study</vt:lpstr>
      <vt:lpstr>WIA and the Bipartisan Infrastructure Law </vt:lpstr>
      <vt:lpstr>Leadership in Broadband Workforce Development </vt:lpstr>
      <vt:lpstr>Telecommunications Industry Registered Apprenticeship Program</vt:lpstr>
      <vt:lpstr>BEAD: Broadband Equity, Access, and Deployment</vt:lpstr>
      <vt:lpstr>Statewide Strategy for Education and Workforce Development</vt:lpstr>
      <vt:lpstr>Ohio Education and Training Partnerships</vt:lpstr>
      <vt:lpstr>CareerSource Suncoast </vt:lpstr>
      <vt:lpstr>2. CareerSource Suncoast</vt:lpstr>
      <vt:lpstr>Apprentice Florida</vt:lpstr>
      <vt:lpstr>1. Florida’s Apprenticeship Expansion Efforts</vt:lpstr>
      <vt:lpstr>2. Florida’s Apprenticeship Expansion Efforts</vt:lpstr>
      <vt:lpstr>Florida’s Innovative Registered Apprenticeship Programs</vt:lpstr>
      <vt:lpstr>Florida’s Apprenticeship Accomplishments 2022-2023</vt:lpstr>
      <vt:lpstr>“Orlando is Home to Magic &amp; Microchips”</vt:lpstr>
      <vt:lpstr>CareerSource Suncoast (CSS) Serving Manatee &amp; Sarasota Counties</vt:lpstr>
      <vt:lpstr>Cultivating an Environment for Registered Apprenticeship Programs</vt:lpstr>
      <vt:lpstr>Questions and Discussion</vt:lpstr>
      <vt:lpstr>Become a Center Partner</vt:lpstr>
      <vt:lpstr>Email us your questions at RA_COE@SafalPartners.com</vt:lpstr>
    </vt:vector>
  </TitlesOfParts>
  <Manager>Judy Blanchard</Manager>
  <Company>Safal Partners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Investing in America Agenda</dc:title>
  <dc:creator>Alan Dodkowitz</dc:creator>
  <cp:keywords>Investing in America Agenda, Workforce Board Funding, Apprenticeship</cp:keywords>
  <cp:lastModifiedBy>Colleen Beck</cp:lastModifiedBy>
  <cp:revision>4</cp:revision>
  <dcterms:created xsi:type="dcterms:W3CDTF">2022-12-02T14:40:35Z</dcterms:created>
  <dcterms:modified xsi:type="dcterms:W3CDTF">2024-05-17T15:14:59Z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0x010100FD65DFDB39333340A6C821E1EFAF7E53</vt:lpwstr>
  </property>
  <property fmtid="{D5CDD505-2E9C-101B-9397-08002B2CF9AE}" pid="3" name="MediaServiceImageTags">
    <vt:lpwstr/>
  </property>
</Properties>
</file>