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5" r:id="rId5"/>
    <p:sldMasterId id="2147483719" r:id="rId6"/>
    <p:sldMasterId id="2147483756" r:id="rId7"/>
  </p:sldMasterIdLst>
  <p:notesMasterIdLst>
    <p:notesMasterId r:id="rId50"/>
  </p:notesMasterIdLst>
  <p:handoutMasterIdLst>
    <p:handoutMasterId r:id="rId51"/>
  </p:handoutMasterIdLst>
  <p:sldIdLst>
    <p:sldId id="348" r:id="rId8"/>
    <p:sldId id="1740" r:id="rId9"/>
    <p:sldId id="1741" r:id="rId10"/>
    <p:sldId id="1742" r:id="rId11"/>
    <p:sldId id="275" r:id="rId12"/>
    <p:sldId id="1743" r:id="rId13"/>
    <p:sldId id="1744" r:id="rId14"/>
    <p:sldId id="350" r:id="rId15"/>
    <p:sldId id="261" r:id="rId16"/>
    <p:sldId id="355" r:id="rId17"/>
    <p:sldId id="332" r:id="rId18"/>
    <p:sldId id="349" r:id="rId19"/>
    <p:sldId id="363" r:id="rId20"/>
    <p:sldId id="359" r:id="rId21"/>
    <p:sldId id="264" r:id="rId22"/>
    <p:sldId id="292" r:id="rId23"/>
    <p:sldId id="263" r:id="rId24"/>
    <p:sldId id="2147327181" r:id="rId25"/>
    <p:sldId id="360" r:id="rId26"/>
    <p:sldId id="271" r:id="rId27"/>
    <p:sldId id="279" r:id="rId28"/>
    <p:sldId id="301" r:id="rId29"/>
    <p:sldId id="281" r:id="rId30"/>
    <p:sldId id="361" r:id="rId31"/>
    <p:sldId id="2147327177" r:id="rId32"/>
    <p:sldId id="2147327178" r:id="rId33"/>
    <p:sldId id="290" r:id="rId34"/>
    <p:sldId id="1747" r:id="rId35"/>
    <p:sldId id="1752" r:id="rId36"/>
    <p:sldId id="289" r:id="rId37"/>
    <p:sldId id="2147327179" r:id="rId38"/>
    <p:sldId id="2147327180" r:id="rId39"/>
    <p:sldId id="288" r:id="rId40"/>
    <p:sldId id="283" r:id="rId41"/>
    <p:sldId id="353" r:id="rId42"/>
    <p:sldId id="268" r:id="rId43"/>
    <p:sldId id="364" r:id="rId44"/>
    <p:sldId id="321" r:id="rId45"/>
    <p:sldId id="1745" r:id="rId46"/>
    <p:sldId id="2147327176" r:id="rId47"/>
    <p:sldId id="1736" r:id="rId48"/>
    <p:sldId id="36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D6CE03-D15A-10E9-90DC-783B683A060E}" name="Stacy OKeefe" initials="SO" userId="S::Stacy.OKeefe@safalpartners.com::5563009d-0437-4d00-98a2-542f8836308c" providerId="AD"/>
  <p188:author id="{E7FF4A20-A731-9355-D2A4-CACF2784887E}" name="Joel Elsenbroek" initials="JE" userId="S::jelsenbroek@westmiworks.org::787df442-db72-4cbb-bc84-7e23be2fdc24" providerId="AD"/>
  <p188:author id="{4D723054-ADF4-E965-A74C-B9296C50F51A}" name="Judy Blanchard" initials="JB" userId="S::judy.blanchard@safalpartners.com::996cf39c-9499-4183-809a-e47cbd595690" providerId="AD"/>
  <p188:author id="{8CE5F468-2F4B-4B70-DE6F-559762B96890}" name="Cooper-Morrison, Samantha - ETA" initials="CMSE" userId="S::CooperMorrison.S@dol.gov::4c6e0e4c-06d3-4813-a2dd-7e0f144fc1d1" providerId="AD"/>
  <p188:author id="{28579370-E32E-D70E-EA50-55B6996D803E}" name="Amy Lebednick" initials="AL" userId="S::alebednick@westmiworks.org::9159888a-492e-4bfe-a192-5abffa6a20f6" providerId="AD"/>
  <p188:author id="{F5CDE29B-3EFC-D5BE-8DDE-F756FF4E4250}" name="Jana Bauer" initials="JB" userId="S::jana.bauer@safalpartners.com::f18a3f3c-4c69-4a10-b4b6-ac99762a0cf5" providerId="AD"/>
  <p188:author id="{B41D79A2-A827-D239-23E2-AFCFD477A187}" name="Alec Parr" initials="AP" userId="S::aparr@westmiworks.org::7598b1ed-7c6b-40e0-93b3-d8c7afa2ee44" providerId="AD"/>
  <p188:author id="{BEA4BADA-3A62-75E9-1149-3637B0CB55BB}" name="Fleet, Abby" initials="FA" userId="S::afleet@bcm.edu::c878d58f-c565-41dc-a684-9d168b397a3f" providerId="AD"/>
  <p188:author id="{0ABD24EA-DDBB-4692-4228-62DA1726C1D4}" name="Judy Blanchard" initials="JB" userId="S::Judy.Blanchard@safalpartners.com::996cf39c-9499-4183-809a-e47cbd595690" providerId="AD"/>
  <p188:author id="{8885EAF5-A2DF-7948-9D26-6EB82AE714C3}" name="Colleen Beck" initials=""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5E"/>
    <a:srgbClr val="CE426B"/>
    <a:srgbClr val="009296"/>
    <a:srgbClr val="FAAB1B"/>
    <a:srgbClr val="363567"/>
    <a:srgbClr val="FAAB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4025B4-B626-4509-83D7-8748654F3890}" v="3028" dt="2024-06-24T23:29:02.2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24" y="6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8/10/relationships/authors" Targe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93922-A787-4907-9A16-303AC523EB1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E5D034E-B776-4AB2-AF2C-1F315630CFF3}">
      <dgm:prSet/>
      <dgm:spPr/>
      <dgm:t>
        <a:bodyPr/>
        <a:lstStyle/>
        <a:p>
          <a:r>
            <a:rPr lang="en-US"/>
            <a:t>Move from transactional connections to a collaborative approach </a:t>
          </a:r>
          <a:endParaRPr lang="en-US" strike="noStrike"/>
        </a:p>
      </dgm:t>
      <dgm:extLst>
        <a:ext uri="{E40237B7-FDA0-4F09-8148-C483321AD2D9}">
          <dgm14:cNvPr xmlns:dgm14="http://schemas.microsoft.com/office/drawing/2010/diagram" id="0" name="" descr="Move from transactional connections to a collaborative approach &#10;"/>
        </a:ext>
      </dgm:extLst>
    </dgm:pt>
    <dgm:pt modelId="{B783BB20-6C3E-4B3C-B259-04A126EE9FB0}" type="parTrans" cxnId="{F62877F2-1A08-4510-A9FE-C327A96C73D3}">
      <dgm:prSet/>
      <dgm:spPr/>
      <dgm:t>
        <a:bodyPr/>
        <a:lstStyle/>
        <a:p>
          <a:endParaRPr lang="en-US"/>
        </a:p>
      </dgm:t>
    </dgm:pt>
    <dgm:pt modelId="{FA6CCD7F-77B2-4741-BFCD-D377D0EBBC5C}" type="sibTrans" cxnId="{F62877F2-1A08-4510-A9FE-C327A96C73D3}">
      <dgm:prSet/>
      <dgm:spPr/>
      <dgm:t>
        <a:bodyPr/>
        <a:lstStyle/>
        <a:p>
          <a:endParaRPr lang="en-US"/>
        </a:p>
      </dgm:t>
    </dgm:pt>
    <dgm:pt modelId="{7E10876A-4084-4155-AB51-4202FC2E46EE}">
      <dgm:prSet/>
      <dgm:spPr/>
      <dgm:t>
        <a:bodyPr/>
        <a:lstStyle/>
        <a:p>
          <a:r>
            <a:rPr lang="en-US"/>
            <a:t>Establish ongoing open communication</a:t>
          </a:r>
        </a:p>
      </dgm:t>
      <dgm:extLst>
        <a:ext uri="{E40237B7-FDA0-4F09-8148-C483321AD2D9}">
          <dgm14:cNvPr xmlns:dgm14="http://schemas.microsoft.com/office/drawing/2010/diagram" id="0" name="" descr="Establish ongoing open communication&#10;"/>
        </a:ext>
      </dgm:extLst>
    </dgm:pt>
    <dgm:pt modelId="{F075D23B-959D-401C-9F25-B74515BE2DC6}" type="parTrans" cxnId="{2007BD77-FE79-49E5-822C-AC059413618D}">
      <dgm:prSet/>
      <dgm:spPr/>
      <dgm:t>
        <a:bodyPr/>
        <a:lstStyle/>
        <a:p>
          <a:endParaRPr lang="en-US"/>
        </a:p>
      </dgm:t>
    </dgm:pt>
    <dgm:pt modelId="{2AB1031F-690E-407E-B1AC-83015EE1FF32}" type="sibTrans" cxnId="{2007BD77-FE79-49E5-822C-AC059413618D}">
      <dgm:prSet/>
      <dgm:spPr/>
      <dgm:t>
        <a:bodyPr/>
        <a:lstStyle/>
        <a:p>
          <a:endParaRPr lang="en-US"/>
        </a:p>
      </dgm:t>
    </dgm:pt>
    <dgm:pt modelId="{FF65077C-C80F-4A20-B290-D7048F21EED8}">
      <dgm:prSet/>
      <dgm:spPr/>
      <dgm:t>
        <a:bodyPr/>
        <a:lstStyle/>
        <a:p>
          <a:r>
            <a:rPr lang="en-US"/>
            <a:t>Identify a high performing champion</a:t>
          </a:r>
        </a:p>
      </dgm:t>
      <dgm:extLst>
        <a:ext uri="{E40237B7-FDA0-4F09-8148-C483321AD2D9}">
          <dgm14:cNvPr xmlns:dgm14="http://schemas.microsoft.com/office/drawing/2010/diagram" id="0" name="" descr="Identify a high performing champion&#10;"/>
        </a:ext>
      </dgm:extLst>
    </dgm:pt>
    <dgm:pt modelId="{78B2C26E-A1BB-4BBF-B349-FE5FEBECD867}" type="parTrans" cxnId="{DA1D0463-AA66-49E2-B86D-CF5BBBD3686C}">
      <dgm:prSet/>
      <dgm:spPr/>
      <dgm:t>
        <a:bodyPr/>
        <a:lstStyle/>
        <a:p>
          <a:endParaRPr lang="en-US"/>
        </a:p>
      </dgm:t>
    </dgm:pt>
    <dgm:pt modelId="{FC4A878E-E6DF-4029-9FC6-DA74191119B5}" type="sibTrans" cxnId="{DA1D0463-AA66-49E2-B86D-CF5BBBD3686C}">
      <dgm:prSet/>
      <dgm:spPr/>
      <dgm:t>
        <a:bodyPr/>
        <a:lstStyle/>
        <a:p>
          <a:endParaRPr lang="en-US"/>
        </a:p>
      </dgm:t>
    </dgm:pt>
    <dgm:pt modelId="{13E72EC0-A6AD-4A52-8CD9-2313008B7BD6}">
      <dgm:prSet/>
      <dgm:spPr/>
      <dgm:t>
        <a:bodyPr/>
        <a:lstStyle/>
        <a:p>
          <a:r>
            <a:rPr lang="en-US"/>
            <a:t>Utilize available resources that allow access to programs</a:t>
          </a:r>
        </a:p>
      </dgm:t>
      <dgm:extLst>
        <a:ext uri="{E40237B7-FDA0-4F09-8148-C483321AD2D9}">
          <dgm14:cNvPr xmlns:dgm14="http://schemas.microsoft.com/office/drawing/2010/diagram" id="0" name="" descr="Utilize available resources that allow access to programs&#10;"/>
        </a:ext>
      </dgm:extLst>
    </dgm:pt>
    <dgm:pt modelId="{EA7ECE6A-ABA7-4A2A-99BE-C640C92B024F}" type="parTrans" cxnId="{1777A973-F7EC-436F-8E1C-25D48D9E693B}">
      <dgm:prSet/>
      <dgm:spPr/>
      <dgm:t>
        <a:bodyPr/>
        <a:lstStyle/>
        <a:p>
          <a:endParaRPr lang="en-US"/>
        </a:p>
      </dgm:t>
    </dgm:pt>
    <dgm:pt modelId="{1A271D73-4711-4512-BB7E-57C4D73CD1E4}" type="sibTrans" cxnId="{1777A973-F7EC-436F-8E1C-25D48D9E693B}">
      <dgm:prSet/>
      <dgm:spPr/>
      <dgm:t>
        <a:bodyPr/>
        <a:lstStyle/>
        <a:p>
          <a:endParaRPr lang="en-US"/>
        </a:p>
      </dgm:t>
    </dgm:pt>
    <dgm:pt modelId="{D84F808B-E77B-49EF-A303-EC882AC211E7}" type="pres">
      <dgm:prSet presAssocID="{E7593922-A787-4907-9A16-303AC523EB1F}" presName="linear" presStyleCnt="0">
        <dgm:presLayoutVars>
          <dgm:animLvl val="lvl"/>
          <dgm:resizeHandles val="exact"/>
        </dgm:presLayoutVars>
      </dgm:prSet>
      <dgm:spPr/>
    </dgm:pt>
    <dgm:pt modelId="{62A86B32-6BEE-479B-BF8D-77836900FC8E}" type="pres">
      <dgm:prSet presAssocID="{1E5D034E-B776-4AB2-AF2C-1F315630CFF3}" presName="parentText" presStyleLbl="node1" presStyleIdx="0" presStyleCnt="4">
        <dgm:presLayoutVars>
          <dgm:chMax val="0"/>
          <dgm:bulletEnabled val="1"/>
        </dgm:presLayoutVars>
      </dgm:prSet>
      <dgm:spPr/>
    </dgm:pt>
    <dgm:pt modelId="{07BA2CD1-86E4-4D43-B9A3-7841D9B09AA1}" type="pres">
      <dgm:prSet presAssocID="{FA6CCD7F-77B2-4741-BFCD-D377D0EBBC5C}" presName="spacer" presStyleCnt="0"/>
      <dgm:spPr/>
    </dgm:pt>
    <dgm:pt modelId="{1AAF415B-43E4-490E-BB09-E1E916E95852}" type="pres">
      <dgm:prSet presAssocID="{7E10876A-4084-4155-AB51-4202FC2E46EE}" presName="parentText" presStyleLbl="node1" presStyleIdx="1" presStyleCnt="4">
        <dgm:presLayoutVars>
          <dgm:chMax val="0"/>
          <dgm:bulletEnabled val="1"/>
        </dgm:presLayoutVars>
      </dgm:prSet>
      <dgm:spPr/>
    </dgm:pt>
    <dgm:pt modelId="{37C3BAA4-60DF-486D-9C89-873B6D9E1045}" type="pres">
      <dgm:prSet presAssocID="{2AB1031F-690E-407E-B1AC-83015EE1FF32}" presName="spacer" presStyleCnt="0"/>
      <dgm:spPr/>
    </dgm:pt>
    <dgm:pt modelId="{5245458E-8315-4F51-82DC-32F5A3CFEF44}" type="pres">
      <dgm:prSet presAssocID="{13E72EC0-A6AD-4A52-8CD9-2313008B7BD6}" presName="parentText" presStyleLbl="node1" presStyleIdx="2" presStyleCnt="4">
        <dgm:presLayoutVars>
          <dgm:chMax val="0"/>
          <dgm:bulletEnabled val="1"/>
        </dgm:presLayoutVars>
      </dgm:prSet>
      <dgm:spPr/>
    </dgm:pt>
    <dgm:pt modelId="{B15B6413-4671-4E09-A679-EE5E66395CE7}" type="pres">
      <dgm:prSet presAssocID="{1A271D73-4711-4512-BB7E-57C4D73CD1E4}" presName="spacer" presStyleCnt="0"/>
      <dgm:spPr/>
    </dgm:pt>
    <dgm:pt modelId="{764CE661-243F-4E6B-BAD5-224F6368FDDD}" type="pres">
      <dgm:prSet presAssocID="{FF65077C-C80F-4A20-B290-D7048F21EED8}" presName="parentText" presStyleLbl="node1" presStyleIdx="3" presStyleCnt="4">
        <dgm:presLayoutVars>
          <dgm:chMax val="0"/>
          <dgm:bulletEnabled val="1"/>
        </dgm:presLayoutVars>
      </dgm:prSet>
      <dgm:spPr/>
    </dgm:pt>
  </dgm:ptLst>
  <dgm:cxnLst>
    <dgm:cxn modelId="{DA1D0463-AA66-49E2-B86D-CF5BBBD3686C}" srcId="{E7593922-A787-4907-9A16-303AC523EB1F}" destId="{FF65077C-C80F-4A20-B290-D7048F21EED8}" srcOrd="3" destOrd="0" parTransId="{78B2C26E-A1BB-4BBF-B349-FE5FEBECD867}" sibTransId="{FC4A878E-E6DF-4029-9FC6-DA74191119B5}"/>
    <dgm:cxn modelId="{2ED94543-C8CC-4B29-B694-242E48E9A339}" type="presOf" srcId="{1E5D034E-B776-4AB2-AF2C-1F315630CFF3}" destId="{62A86B32-6BEE-479B-BF8D-77836900FC8E}" srcOrd="0" destOrd="0" presId="urn:microsoft.com/office/officeart/2005/8/layout/vList2"/>
    <dgm:cxn modelId="{1777A973-F7EC-436F-8E1C-25D48D9E693B}" srcId="{E7593922-A787-4907-9A16-303AC523EB1F}" destId="{13E72EC0-A6AD-4A52-8CD9-2313008B7BD6}" srcOrd="2" destOrd="0" parTransId="{EA7ECE6A-ABA7-4A2A-99BE-C640C92B024F}" sibTransId="{1A271D73-4711-4512-BB7E-57C4D73CD1E4}"/>
    <dgm:cxn modelId="{2007BD77-FE79-49E5-822C-AC059413618D}" srcId="{E7593922-A787-4907-9A16-303AC523EB1F}" destId="{7E10876A-4084-4155-AB51-4202FC2E46EE}" srcOrd="1" destOrd="0" parTransId="{F075D23B-959D-401C-9F25-B74515BE2DC6}" sibTransId="{2AB1031F-690E-407E-B1AC-83015EE1FF32}"/>
    <dgm:cxn modelId="{C294628D-C985-4CEF-B550-BB057096989A}" type="presOf" srcId="{E7593922-A787-4907-9A16-303AC523EB1F}" destId="{D84F808B-E77B-49EF-A303-EC882AC211E7}" srcOrd="0" destOrd="0" presId="urn:microsoft.com/office/officeart/2005/8/layout/vList2"/>
    <dgm:cxn modelId="{15D6439F-2F0E-42D2-8E52-E99C5AAD418C}" type="presOf" srcId="{13E72EC0-A6AD-4A52-8CD9-2313008B7BD6}" destId="{5245458E-8315-4F51-82DC-32F5A3CFEF44}" srcOrd="0" destOrd="0" presId="urn:microsoft.com/office/officeart/2005/8/layout/vList2"/>
    <dgm:cxn modelId="{5DFC3AD2-60C9-4D91-8D4B-9B2BA3F891B4}" type="presOf" srcId="{7E10876A-4084-4155-AB51-4202FC2E46EE}" destId="{1AAF415B-43E4-490E-BB09-E1E916E95852}" srcOrd="0" destOrd="0" presId="urn:microsoft.com/office/officeart/2005/8/layout/vList2"/>
    <dgm:cxn modelId="{F62877F2-1A08-4510-A9FE-C327A96C73D3}" srcId="{E7593922-A787-4907-9A16-303AC523EB1F}" destId="{1E5D034E-B776-4AB2-AF2C-1F315630CFF3}" srcOrd="0" destOrd="0" parTransId="{B783BB20-6C3E-4B3C-B259-04A126EE9FB0}" sibTransId="{FA6CCD7F-77B2-4741-BFCD-D377D0EBBC5C}"/>
    <dgm:cxn modelId="{83DBFEF6-C448-4421-9A8C-7BB64299F878}" type="presOf" srcId="{FF65077C-C80F-4A20-B290-D7048F21EED8}" destId="{764CE661-243F-4E6B-BAD5-224F6368FDDD}" srcOrd="0" destOrd="0" presId="urn:microsoft.com/office/officeart/2005/8/layout/vList2"/>
    <dgm:cxn modelId="{E190FBB0-BB82-47FD-8ACF-D7A0B15F7E6C}" type="presParOf" srcId="{D84F808B-E77B-49EF-A303-EC882AC211E7}" destId="{62A86B32-6BEE-479B-BF8D-77836900FC8E}" srcOrd="0" destOrd="0" presId="urn:microsoft.com/office/officeart/2005/8/layout/vList2"/>
    <dgm:cxn modelId="{2200A383-33C6-4ADC-B25F-19A7E213BD36}" type="presParOf" srcId="{D84F808B-E77B-49EF-A303-EC882AC211E7}" destId="{07BA2CD1-86E4-4D43-B9A3-7841D9B09AA1}" srcOrd="1" destOrd="0" presId="urn:microsoft.com/office/officeart/2005/8/layout/vList2"/>
    <dgm:cxn modelId="{4CC36F5C-773A-4350-AAEE-9EDC58D2371A}" type="presParOf" srcId="{D84F808B-E77B-49EF-A303-EC882AC211E7}" destId="{1AAF415B-43E4-490E-BB09-E1E916E95852}" srcOrd="2" destOrd="0" presId="urn:microsoft.com/office/officeart/2005/8/layout/vList2"/>
    <dgm:cxn modelId="{0AA328D8-77B9-452C-9C0C-C135A88CE7AB}" type="presParOf" srcId="{D84F808B-E77B-49EF-A303-EC882AC211E7}" destId="{37C3BAA4-60DF-486D-9C89-873B6D9E1045}" srcOrd="3" destOrd="0" presId="urn:microsoft.com/office/officeart/2005/8/layout/vList2"/>
    <dgm:cxn modelId="{1F27AD27-A851-4644-A894-34605B49FF15}" type="presParOf" srcId="{D84F808B-E77B-49EF-A303-EC882AC211E7}" destId="{5245458E-8315-4F51-82DC-32F5A3CFEF44}" srcOrd="4" destOrd="0" presId="urn:microsoft.com/office/officeart/2005/8/layout/vList2"/>
    <dgm:cxn modelId="{BAD9636B-B894-4AE1-8E6F-157FD4C61799}" type="presParOf" srcId="{D84F808B-E77B-49EF-A303-EC882AC211E7}" destId="{B15B6413-4671-4E09-A679-EE5E66395CE7}" srcOrd="5" destOrd="0" presId="urn:microsoft.com/office/officeart/2005/8/layout/vList2"/>
    <dgm:cxn modelId="{9CC04CD5-1DC7-4045-A2DD-F39E2D762B35}" type="presParOf" srcId="{D84F808B-E77B-49EF-A303-EC882AC211E7}" destId="{764CE661-243F-4E6B-BAD5-224F6368FDD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86B32-6BEE-479B-BF8D-77836900FC8E}">
      <dsp:nvSpPr>
        <dsp:cNvPr id="0" name=""/>
        <dsp:cNvSpPr/>
      </dsp:nvSpPr>
      <dsp:spPr>
        <a:xfrm>
          <a:off x="0" y="585581"/>
          <a:ext cx="10312651"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Move from transactional connections to a collaborative approach </a:t>
          </a:r>
          <a:endParaRPr lang="en-US" sz="2900" strike="noStrike" kern="1200"/>
        </a:p>
      </dsp:txBody>
      <dsp:txXfrm>
        <a:off x="33955" y="619536"/>
        <a:ext cx="10244741" cy="627655"/>
      </dsp:txXfrm>
    </dsp:sp>
    <dsp:sp modelId="{1AAF415B-43E4-490E-BB09-E1E916E95852}">
      <dsp:nvSpPr>
        <dsp:cNvPr id="0" name=""/>
        <dsp:cNvSpPr/>
      </dsp:nvSpPr>
      <dsp:spPr>
        <a:xfrm>
          <a:off x="0" y="1364666"/>
          <a:ext cx="10312651"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Establish ongoing open communication</a:t>
          </a:r>
        </a:p>
      </dsp:txBody>
      <dsp:txXfrm>
        <a:off x="33955" y="1398621"/>
        <a:ext cx="10244741" cy="627655"/>
      </dsp:txXfrm>
    </dsp:sp>
    <dsp:sp modelId="{5245458E-8315-4F51-82DC-32F5A3CFEF44}">
      <dsp:nvSpPr>
        <dsp:cNvPr id="0" name=""/>
        <dsp:cNvSpPr/>
      </dsp:nvSpPr>
      <dsp:spPr>
        <a:xfrm>
          <a:off x="0" y="2143751"/>
          <a:ext cx="10312651"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Utilize available resources that allow access to programs</a:t>
          </a:r>
        </a:p>
      </dsp:txBody>
      <dsp:txXfrm>
        <a:off x="33955" y="2177706"/>
        <a:ext cx="10244741" cy="627655"/>
      </dsp:txXfrm>
    </dsp:sp>
    <dsp:sp modelId="{764CE661-243F-4E6B-BAD5-224F6368FDDD}">
      <dsp:nvSpPr>
        <dsp:cNvPr id="0" name=""/>
        <dsp:cNvSpPr/>
      </dsp:nvSpPr>
      <dsp:spPr>
        <a:xfrm>
          <a:off x="0" y="2922836"/>
          <a:ext cx="10312651"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Identify a high performing champion</a:t>
          </a:r>
        </a:p>
      </dsp:txBody>
      <dsp:txXfrm>
        <a:off x="33955" y="2956791"/>
        <a:ext cx="10244741" cy="6276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9AE6B1-698B-B3D8-F148-6238D1DFA2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2B8D28-D5E7-0E35-0EF5-84C7A0A0DD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272707-1C26-4EB1-9768-389851A6775A}" type="datetimeFigureOut">
              <a:rPr lang="en-US" smtClean="0"/>
              <a:t>6/26/2024</a:t>
            </a:fld>
            <a:endParaRPr lang="en-US"/>
          </a:p>
        </p:txBody>
      </p:sp>
      <p:sp>
        <p:nvSpPr>
          <p:cNvPr id="4" name="Footer Placeholder 3">
            <a:extLst>
              <a:ext uri="{FF2B5EF4-FFF2-40B4-BE49-F238E27FC236}">
                <a16:creationId xmlns:a16="http://schemas.microsoft.com/office/drawing/2014/main" id="{E11CFAC9-4157-7295-CFCB-A60B5B1057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0BC850-A51F-DD20-F7CE-EDDA4153F0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C05E9D-3870-4811-A7EC-CDFBC767490D}" type="slidenum">
              <a:rPr lang="en-US" smtClean="0"/>
              <a:t>‹#›</a:t>
            </a:fld>
            <a:endParaRPr lang="en-US"/>
          </a:p>
        </p:txBody>
      </p:sp>
    </p:spTree>
    <p:extLst>
      <p:ext uri="{BB962C8B-B14F-4D97-AF65-F5344CB8AC3E}">
        <p14:creationId xmlns:p14="http://schemas.microsoft.com/office/powerpoint/2010/main" val="3712214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25C150-4A0F-4CB7-A2B2-EFF1ED7B1ACD}" type="datetimeFigureOut">
              <a:rPr lang="en-US" smtClean="0"/>
              <a:t>6/26/2024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27728-6349-4F41-904F-0D1513839CD4}" type="slidenum">
              <a:rPr lang="en-US" smtClean="0"/>
              <a:t>‹#›</a:t>
            </a:fld>
            <a:endParaRPr lang="en-US"/>
          </a:p>
        </p:txBody>
      </p:sp>
    </p:spTree>
    <p:extLst>
      <p:ext uri="{BB962C8B-B14F-4D97-AF65-F5344CB8AC3E}">
        <p14:creationId xmlns:p14="http://schemas.microsoft.com/office/powerpoint/2010/main" val="134724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westmiworks.org/app/uploads/2024/03/Session-I-and-II-Handout_Workforce-Training-Fund-Questions-for-BSRs.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westmiworks.org/app/uploads/2024/03/Asset-Map-1-1.pdf"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westmiworks.org/app/uploads/2024/03/Session-I-and-II-Handout_Workforce-Training-Fund-Questions-for-BSRs.pdf"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Aft>
                <a:spcPts val="800"/>
              </a:spcAft>
              <a:defRPr/>
            </a:pPr>
            <a:endParaRPr lang="en-US" sz="1800">
              <a:cs typeface="Calibri"/>
            </a:endParaRPr>
          </a:p>
        </p:txBody>
      </p:sp>
      <p:sp>
        <p:nvSpPr>
          <p:cNvPr id="4" name="Slide Number Placeholder 3"/>
          <p:cNvSpPr>
            <a:spLocks noGrp="1"/>
          </p:cNvSpPr>
          <p:nvPr>
            <p:ph type="sldNum" sz="quarter" idx="5"/>
          </p:nvPr>
        </p:nvSpPr>
        <p:spPr/>
        <p:txBody>
          <a:bodyPr/>
          <a:lstStyle/>
          <a:p>
            <a:fld id="{AD3E7BEF-8FBD-4D5A-8E0B-C951ABFD9595}" type="slidenum">
              <a:rPr lang="en-US" smtClean="0"/>
              <a:t>1</a:t>
            </a:fld>
            <a:endParaRPr lang="en-US"/>
          </a:p>
        </p:txBody>
      </p:sp>
    </p:spTree>
    <p:extLst>
      <p:ext uri="{BB962C8B-B14F-4D97-AF65-F5344CB8AC3E}">
        <p14:creationId xmlns:p14="http://schemas.microsoft.com/office/powerpoint/2010/main" val="1233252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0E736-9695-7B5A-426C-13A448737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4AB69-1E3D-F3E1-6F8D-0A21D65E2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3823F-3A0E-87E0-1718-499E3B2FD6E5}"/>
              </a:ext>
            </a:extLst>
          </p:cNvPr>
          <p:cNvSpPr>
            <a:spLocks noGrp="1"/>
          </p:cNvSpPr>
          <p:nvPr>
            <p:ph type="body" idx="1"/>
          </p:nvPr>
        </p:nvSpPr>
        <p:spPr/>
        <p:txBody>
          <a:bodyPr/>
          <a:lstStyle/>
          <a:p>
            <a:pPr marL="0" marR="0">
              <a:spcBef>
                <a:spcPts val="0"/>
              </a:spcBef>
              <a:spcAft>
                <a:spcPts val="0"/>
              </a:spcAft>
            </a:pPr>
            <a:r>
              <a:rPr lang="en-US" sz="1800">
                <a:effectLst/>
                <a:latin typeface="Aptos" panose="020B0004020202020204" pitchFamily="34" charset="0"/>
                <a:ea typeface="Aptos" panose="020B0004020202020204" pitchFamily="34" charset="0"/>
                <a:cs typeface="Times New Roman" panose="02020603050405020304" pitchFamily="18" charset="0"/>
              </a:rPr>
              <a:t>Let’s recap the array of services that may be offered at local workforce development agencies,  in catering to employer needs. A few include:</a:t>
            </a:r>
          </a:p>
          <a:p>
            <a:pPr marL="0" marR="0">
              <a:spcBef>
                <a:spcPts val="0"/>
              </a:spcBef>
              <a:spcAft>
                <a:spcPts val="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Times New Roman" panose="02020603050405020304" pitchFamily="18" charset="0"/>
              </a:rPr>
              <a:t>1.</a:t>
            </a:r>
            <a:r>
              <a:rPr lang="en-US" sz="1800" u="sng">
                <a:effectLst/>
                <a:latin typeface="Aptos" panose="020B0004020202020204" pitchFamily="34" charset="0"/>
                <a:ea typeface="Aptos" panose="020B0004020202020204" pitchFamily="34" charset="0"/>
                <a:cs typeface="Times New Roman" panose="02020603050405020304" pitchFamily="18" charset="0"/>
              </a:rPr>
              <a:t>Employer Engagement &amp; Relationship Building</a:t>
            </a:r>
            <a:r>
              <a:rPr lang="en-US" sz="1800">
                <a:effectLst/>
                <a:latin typeface="Aptos" panose="020B0004020202020204" pitchFamily="34" charset="0"/>
                <a:ea typeface="Aptos" panose="020B0004020202020204" pitchFamily="34" charset="0"/>
                <a:cs typeface="Times New Roman" panose="02020603050405020304" pitchFamily="18" charset="0"/>
              </a:rPr>
              <a:t>: Establishing and nurturing relationships with employers to understand their business models and foster long-term partnerships.</a:t>
            </a:r>
          </a:p>
          <a:p>
            <a:pPr marL="0" marR="0">
              <a:spcBef>
                <a:spcPts val="0"/>
              </a:spcBef>
              <a:spcAft>
                <a:spcPts val="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Times New Roman" panose="02020603050405020304" pitchFamily="18" charset="0"/>
              </a:rPr>
              <a:t>2.</a:t>
            </a:r>
            <a:r>
              <a:rPr lang="en-US" sz="1800" u="sng">
                <a:effectLst/>
                <a:latin typeface="Aptos" panose="020B0004020202020204" pitchFamily="34" charset="0"/>
                <a:ea typeface="Aptos" panose="020B0004020202020204" pitchFamily="34" charset="0"/>
                <a:cs typeface="Times New Roman" panose="02020603050405020304" pitchFamily="18" charset="0"/>
              </a:rPr>
              <a:t>Networking and Collaboration</a:t>
            </a:r>
            <a:r>
              <a:rPr lang="en-US" sz="1800">
                <a:effectLst/>
                <a:latin typeface="Aptos" panose="020B0004020202020204" pitchFamily="34" charset="0"/>
                <a:ea typeface="Aptos" panose="020B0004020202020204" pitchFamily="34" charset="0"/>
                <a:cs typeface="Times New Roman" panose="02020603050405020304" pitchFamily="18" charset="0"/>
              </a:rPr>
              <a:t>: Organizing networking events and collaborating with educational institutions and industry associations to create comprehensive workforce solutions.</a:t>
            </a:r>
          </a:p>
          <a:p>
            <a:pPr marL="0" marR="0">
              <a:spcBef>
                <a:spcPts val="0"/>
              </a:spcBef>
              <a:spcAft>
                <a:spcPts val="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Times New Roman" panose="02020603050405020304" pitchFamily="18" charset="0"/>
              </a:rPr>
              <a:t>3.</a:t>
            </a:r>
            <a:r>
              <a:rPr lang="en-US" sz="1800" u="sng">
                <a:effectLst/>
                <a:latin typeface="Aptos" panose="020B0004020202020204" pitchFamily="34" charset="0"/>
                <a:ea typeface="Aptos" panose="020B0004020202020204" pitchFamily="34" charset="0"/>
                <a:cs typeface="Times New Roman" panose="02020603050405020304" pitchFamily="18" charset="0"/>
              </a:rPr>
              <a:t>Facilitating Access to Funding</a:t>
            </a:r>
            <a:r>
              <a:rPr lang="en-US" sz="1800">
                <a:effectLst/>
                <a:latin typeface="Aptos" panose="020B0004020202020204" pitchFamily="34" charset="0"/>
                <a:ea typeface="Aptos" panose="020B0004020202020204" pitchFamily="34" charset="0"/>
                <a:cs typeface="Times New Roman" panose="02020603050405020304" pitchFamily="18" charset="0"/>
              </a:rPr>
              <a:t>: BSRs continuously meet with employers to educate them about available workforce services, resources, and incentives such as tax credits or training programs, depending on their specific talent need.</a:t>
            </a:r>
          </a:p>
          <a:p>
            <a:pPr marL="0" marR="0">
              <a:spcBef>
                <a:spcPts val="0"/>
              </a:spcBef>
              <a:spcAft>
                <a:spcPts val="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Times New Roman" panose="02020603050405020304" pitchFamily="18" charset="0"/>
              </a:rPr>
              <a:t>4.</a:t>
            </a:r>
            <a:r>
              <a:rPr lang="en-US" sz="1800" u="sng">
                <a:effectLst/>
                <a:latin typeface="Aptos" panose="020B0004020202020204" pitchFamily="34" charset="0"/>
                <a:ea typeface="Aptos" panose="020B0004020202020204" pitchFamily="34" charset="0"/>
                <a:cs typeface="Times New Roman" panose="02020603050405020304" pitchFamily="18" charset="0"/>
              </a:rPr>
              <a:t>Compliance and Documentation</a:t>
            </a:r>
            <a:r>
              <a:rPr lang="en-US" sz="1800">
                <a:effectLst/>
                <a:latin typeface="Aptos" panose="020B0004020202020204" pitchFamily="34" charset="0"/>
                <a:ea typeface="Aptos" panose="020B0004020202020204" pitchFamily="34" charset="0"/>
                <a:cs typeface="Times New Roman" panose="02020603050405020304" pitchFamily="18" charset="0"/>
              </a:rPr>
              <a:t>: Ensuring compliance with regulations and guidelines related to workforce development programs and maintaining accurate records.</a:t>
            </a:r>
          </a:p>
          <a:p>
            <a:pPr marL="0" marR="0">
              <a:spcBef>
                <a:spcPts val="0"/>
              </a:spcBef>
              <a:spcAft>
                <a:spcPts val="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Times New Roman" panose="02020603050405020304" pitchFamily="18" charset="0"/>
              </a:rPr>
              <a:t>5. Another very popular service is </a:t>
            </a:r>
            <a:r>
              <a:rPr lang="en-US" sz="1800" u="sng">
                <a:effectLst/>
                <a:latin typeface="Aptos" panose="020B0004020202020204" pitchFamily="34" charset="0"/>
                <a:ea typeface="Aptos" panose="020B0004020202020204" pitchFamily="34" charset="0"/>
                <a:cs typeface="Times New Roman" panose="02020603050405020304" pitchFamily="18" charset="0"/>
              </a:rPr>
              <a:t>Recruitment Assistance</a:t>
            </a:r>
            <a:r>
              <a:rPr lang="en-US" sz="1800">
                <a:effectLst/>
                <a:latin typeface="Aptos" panose="020B0004020202020204" pitchFamily="34" charset="0"/>
                <a:ea typeface="Aptos" panose="020B0004020202020204" pitchFamily="34" charset="0"/>
                <a:cs typeface="Times New Roman" panose="02020603050405020304" pitchFamily="18" charset="0"/>
              </a:rPr>
              <a:t>: this may include job postings, recruitment events, job fairs, candidate screening, and referral services. These resources streamline the hiring process and connect employers with qualified candidates.</a:t>
            </a:r>
          </a:p>
          <a:p>
            <a:pPr marL="0" marR="0">
              <a:spcBef>
                <a:spcPts val="0"/>
              </a:spcBef>
              <a:spcAft>
                <a:spcPts val="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Times New Roman" panose="02020603050405020304" pitchFamily="18" charset="0"/>
              </a:rPr>
              <a:t>6. </a:t>
            </a:r>
            <a:r>
              <a:rPr lang="en-US" sz="1800" u="sng">
                <a:effectLst/>
                <a:latin typeface="Aptos" panose="020B0004020202020204" pitchFamily="34" charset="0"/>
                <a:ea typeface="Aptos" panose="020B0004020202020204" pitchFamily="34" charset="0"/>
                <a:cs typeface="Times New Roman" panose="02020603050405020304" pitchFamily="18" charset="0"/>
              </a:rPr>
              <a:t>Labor Market Information/Wage Analysis</a:t>
            </a:r>
            <a:r>
              <a:rPr lang="en-US" sz="1800">
                <a:effectLst/>
                <a:latin typeface="Aptos" panose="020B0004020202020204" pitchFamily="34" charset="0"/>
                <a:ea typeface="Aptos" panose="020B0004020202020204" pitchFamily="34" charset="0"/>
                <a:cs typeface="Times New Roman" panose="02020603050405020304" pitchFamily="18" charset="0"/>
              </a:rPr>
              <a:t>: Employers can access vital labor market information and wage analysis through WIOA-funded resources. This data enables informed decision-making, helping employers strategize their workforce plans based on current market trends and demands.</a:t>
            </a:r>
          </a:p>
        </p:txBody>
      </p:sp>
      <p:sp>
        <p:nvSpPr>
          <p:cNvPr id="4" name="Slide Number Placeholder 3">
            <a:extLst>
              <a:ext uri="{FF2B5EF4-FFF2-40B4-BE49-F238E27FC236}">
                <a16:creationId xmlns:a16="http://schemas.microsoft.com/office/drawing/2014/main" id="{C558590D-5AD6-D16B-500B-EA8F6E32B1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055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D0D0D"/>
                </a:solidFill>
              </a:rPr>
              <a:t>Some of the key LWDB</a:t>
            </a:r>
            <a:r>
              <a:rPr lang="en-US" b="1">
                <a:solidFill>
                  <a:srgbClr val="0D0D0D"/>
                </a:solidFill>
              </a:rPr>
              <a:t> </a:t>
            </a:r>
            <a:r>
              <a:rPr lang="en-US">
                <a:solidFill>
                  <a:srgbClr val="0D0D0D"/>
                </a:solidFill>
              </a:rPr>
              <a:t>funding opportunities </a:t>
            </a:r>
            <a:r>
              <a:rPr lang="en-US" b="0" i="0">
                <a:solidFill>
                  <a:srgbClr val="0D0D0D"/>
                </a:solidFill>
                <a:effectLst/>
              </a:rPr>
              <a:t>for employers may include:</a:t>
            </a:r>
            <a:endParaRPr lang="en-US"/>
          </a:p>
          <a:p>
            <a:r>
              <a:rPr lang="en-US">
                <a:solidFill>
                  <a:srgbClr val="0D0D0D"/>
                </a:solidFill>
              </a:rPr>
              <a:t>1.</a:t>
            </a:r>
            <a:r>
              <a:rPr lang="en-US" i="0" u="sng">
                <a:solidFill>
                  <a:srgbClr val="0D0D0D"/>
                </a:solidFill>
                <a:effectLst/>
              </a:rPr>
              <a:t>Incumbent Worker Training</a:t>
            </a:r>
            <a:r>
              <a:rPr lang="en-US" b="0" i="0">
                <a:solidFill>
                  <a:srgbClr val="0D0D0D"/>
                </a:solidFill>
                <a:effectLst/>
              </a:rPr>
              <a:t>: </a:t>
            </a:r>
            <a:r>
              <a:rPr lang="en-US">
                <a:solidFill>
                  <a:srgbClr val="0D0D0D"/>
                </a:solidFill>
              </a:rPr>
              <a:t>This funding, supported by </a:t>
            </a:r>
            <a:r>
              <a:rPr lang="en-US" b="0" i="0">
                <a:solidFill>
                  <a:srgbClr val="0D0D0D"/>
                </a:solidFill>
                <a:effectLst/>
              </a:rPr>
              <a:t>WIOA</a:t>
            </a:r>
            <a:r>
              <a:rPr lang="en-US">
                <a:solidFill>
                  <a:srgbClr val="0D0D0D"/>
                </a:solidFill>
              </a:rPr>
              <a:t>, is designed</a:t>
            </a:r>
            <a:r>
              <a:rPr lang="en-US" b="0" i="0">
                <a:solidFill>
                  <a:srgbClr val="0D0D0D"/>
                </a:solidFill>
                <a:effectLst/>
              </a:rPr>
              <a:t> to enhance </a:t>
            </a:r>
            <a:r>
              <a:rPr lang="en-US">
                <a:solidFill>
                  <a:srgbClr val="0D0D0D"/>
                </a:solidFill>
              </a:rPr>
              <a:t>the </a:t>
            </a:r>
            <a:r>
              <a:rPr lang="en-US" b="0" i="0">
                <a:solidFill>
                  <a:srgbClr val="0D0D0D"/>
                </a:solidFill>
                <a:effectLst/>
              </a:rPr>
              <a:t>skills </a:t>
            </a:r>
            <a:r>
              <a:rPr lang="en-US">
                <a:solidFill>
                  <a:srgbClr val="0D0D0D"/>
                </a:solidFill>
              </a:rPr>
              <a:t>of incumbent workers, ensuring they remain competitive </a:t>
            </a:r>
            <a:r>
              <a:rPr lang="en-US" b="0" i="0">
                <a:solidFill>
                  <a:srgbClr val="0D0D0D"/>
                </a:solidFill>
                <a:effectLst/>
              </a:rPr>
              <a:t>and </a:t>
            </a:r>
            <a:r>
              <a:rPr lang="en-US">
                <a:solidFill>
                  <a:srgbClr val="0D0D0D"/>
                </a:solidFill>
              </a:rPr>
              <a:t>adaptable </a:t>
            </a:r>
            <a:r>
              <a:rPr lang="en-US" b="0" i="0">
                <a:solidFill>
                  <a:srgbClr val="0D0D0D"/>
                </a:solidFill>
                <a:effectLst/>
              </a:rPr>
              <a:t>to changes within the company or industry.</a:t>
            </a:r>
            <a:endParaRPr lang="en-US"/>
          </a:p>
          <a:p>
            <a:r>
              <a:rPr lang="en-US">
                <a:solidFill>
                  <a:srgbClr val="0D0D0D"/>
                </a:solidFill>
              </a:rPr>
              <a:t>2.</a:t>
            </a:r>
            <a:r>
              <a:rPr lang="en-US" i="0" u="sng">
                <a:solidFill>
                  <a:srgbClr val="0D0D0D"/>
                </a:solidFill>
                <a:effectLst/>
              </a:rPr>
              <a:t>Customized Training</a:t>
            </a:r>
            <a:r>
              <a:rPr lang="en-US" b="0" i="0">
                <a:solidFill>
                  <a:srgbClr val="0D0D0D"/>
                </a:solidFill>
                <a:effectLst/>
              </a:rPr>
              <a:t>: </a:t>
            </a:r>
            <a:r>
              <a:rPr lang="en-US">
                <a:solidFill>
                  <a:srgbClr val="0D0D0D"/>
                </a:solidFill>
              </a:rPr>
              <a:t>Employers can utilize </a:t>
            </a:r>
            <a:r>
              <a:rPr lang="en-US" b="0" i="0">
                <a:solidFill>
                  <a:srgbClr val="0D0D0D"/>
                </a:solidFill>
                <a:effectLst/>
              </a:rPr>
              <a:t>WIOA funds to </a:t>
            </a:r>
            <a:r>
              <a:rPr lang="en-US">
                <a:solidFill>
                  <a:srgbClr val="0D0D0D"/>
                </a:solidFill>
              </a:rPr>
              <a:t>tailor </a:t>
            </a:r>
            <a:r>
              <a:rPr lang="en-US" b="0" i="0">
                <a:solidFill>
                  <a:srgbClr val="0D0D0D"/>
                </a:solidFill>
                <a:effectLst/>
              </a:rPr>
              <a:t>training programs to </a:t>
            </a:r>
            <a:r>
              <a:rPr lang="en-US">
                <a:solidFill>
                  <a:srgbClr val="0D0D0D"/>
                </a:solidFill>
              </a:rPr>
              <a:t>meet their </a:t>
            </a:r>
            <a:r>
              <a:rPr lang="en-US" b="0" i="0">
                <a:solidFill>
                  <a:srgbClr val="0D0D0D"/>
                </a:solidFill>
                <a:effectLst/>
              </a:rPr>
              <a:t>specific needs. </a:t>
            </a:r>
            <a:r>
              <a:rPr lang="en-US">
                <a:solidFill>
                  <a:srgbClr val="0D0D0D"/>
                </a:solidFill>
              </a:rPr>
              <a:t>Whether it's </a:t>
            </a:r>
            <a:r>
              <a:rPr lang="en-US" b="0" i="0">
                <a:solidFill>
                  <a:srgbClr val="0D0D0D"/>
                </a:solidFill>
                <a:effectLst/>
              </a:rPr>
              <a:t>upgrading the skills of existing employees or preparing individuals for specialized </a:t>
            </a:r>
            <a:r>
              <a:rPr lang="en-US">
                <a:solidFill>
                  <a:srgbClr val="0D0D0D"/>
                </a:solidFill>
              </a:rPr>
              <a:t>roles, customized training ensures alignment with employer </a:t>
            </a:r>
            <a:r>
              <a:rPr lang="en-US" b="0" i="0">
                <a:solidFill>
                  <a:srgbClr val="0D0D0D"/>
                </a:solidFill>
                <a:effectLst/>
              </a:rPr>
              <a:t>requirements.</a:t>
            </a:r>
            <a:endParaRPr lang="en-US"/>
          </a:p>
          <a:p>
            <a:r>
              <a:rPr lang="en-US">
                <a:solidFill>
                  <a:srgbClr val="0D0D0D"/>
                </a:solidFill>
              </a:rPr>
              <a:t>3.</a:t>
            </a:r>
            <a:r>
              <a:rPr lang="en-US" i="0" u="sng">
                <a:solidFill>
                  <a:srgbClr val="0D0D0D"/>
                </a:solidFill>
                <a:effectLst/>
              </a:rPr>
              <a:t>On-the-Job Training (OJT)</a:t>
            </a:r>
            <a:r>
              <a:rPr lang="en-US" b="0" i="0" u="sng">
                <a:solidFill>
                  <a:srgbClr val="0D0D0D"/>
                </a:solidFill>
                <a:effectLst/>
              </a:rPr>
              <a:t>: </a:t>
            </a:r>
            <a:r>
              <a:rPr lang="en-US">
                <a:solidFill>
                  <a:srgbClr val="0D0D0D"/>
                </a:solidFill>
              </a:rPr>
              <a:t>Through OJT, employers </a:t>
            </a:r>
            <a:r>
              <a:rPr lang="en-US" b="0" i="0">
                <a:solidFill>
                  <a:srgbClr val="0D0D0D"/>
                </a:solidFill>
                <a:effectLst/>
              </a:rPr>
              <a:t>can receive reimbursement for a portion of the wages paid to newly hired employees during their training period. This </a:t>
            </a:r>
            <a:r>
              <a:rPr lang="en-US">
                <a:solidFill>
                  <a:srgbClr val="0D0D0D"/>
                </a:solidFill>
              </a:rPr>
              <a:t>incentivizes the </a:t>
            </a:r>
            <a:r>
              <a:rPr lang="en-US" b="0" i="0">
                <a:solidFill>
                  <a:srgbClr val="0D0D0D"/>
                </a:solidFill>
                <a:effectLst/>
              </a:rPr>
              <a:t>hiring </a:t>
            </a:r>
            <a:r>
              <a:rPr lang="en-US">
                <a:solidFill>
                  <a:srgbClr val="0D0D0D"/>
                </a:solidFill>
              </a:rPr>
              <a:t>of </a:t>
            </a:r>
            <a:r>
              <a:rPr lang="en-US" b="0" i="0">
                <a:solidFill>
                  <a:srgbClr val="0D0D0D"/>
                </a:solidFill>
                <a:effectLst/>
              </a:rPr>
              <a:t>individuals who </a:t>
            </a:r>
            <a:r>
              <a:rPr lang="en-US">
                <a:solidFill>
                  <a:srgbClr val="0D0D0D"/>
                </a:solidFill>
              </a:rPr>
              <a:t>may </a:t>
            </a:r>
            <a:r>
              <a:rPr lang="en-US" b="0" i="0">
                <a:solidFill>
                  <a:srgbClr val="0D0D0D"/>
                </a:solidFill>
                <a:effectLst/>
              </a:rPr>
              <a:t>require additional training to </a:t>
            </a:r>
            <a:r>
              <a:rPr lang="en-US">
                <a:solidFill>
                  <a:srgbClr val="0D0D0D"/>
                </a:solidFill>
              </a:rPr>
              <a:t>excel in their roles</a:t>
            </a:r>
            <a:r>
              <a:rPr lang="en-US" b="0" i="0">
                <a:solidFill>
                  <a:srgbClr val="0D0D0D"/>
                </a:solidFill>
                <a:effectLst/>
              </a:rPr>
              <a:t>.</a:t>
            </a:r>
            <a:endParaRPr lang="en-US"/>
          </a:p>
          <a:p>
            <a:endParaRPr lang="en-US">
              <a:solidFill>
                <a:srgbClr val="0D0D0D"/>
              </a:solidFill>
            </a:endParaRPr>
          </a:p>
          <a:p>
            <a:r>
              <a:rPr lang="en-US">
                <a:solidFill>
                  <a:srgbClr val="0D0D0D"/>
                </a:solidFill>
              </a:rPr>
              <a:t>Additionally, local, philanthropic, state administered funds and/or competitive grant awards may be available through your LWDB. Examples include:</a:t>
            </a:r>
            <a:endParaRPr lang="en-US">
              <a:ea typeface="Calibri"/>
              <a:cs typeface="Calibri"/>
            </a:endParaRPr>
          </a:p>
          <a:p>
            <a:pPr marL="171450" indent="-171450">
              <a:buFont typeface="Arial"/>
              <a:buChar char="•"/>
            </a:pPr>
            <a:r>
              <a:rPr lang="en-US" u="sng">
                <a:solidFill>
                  <a:srgbClr val="0D0D0D"/>
                </a:solidFill>
              </a:rPr>
              <a:t>Subsidized Employment</a:t>
            </a:r>
            <a:r>
              <a:rPr lang="en-US">
                <a:solidFill>
                  <a:srgbClr val="0D0D0D"/>
                </a:solidFill>
              </a:rPr>
              <a:t> Programs that provide financial assistance to employers to offset the costs of hiring and training new employees.</a:t>
            </a:r>
            <a:endParaRPr lang="en-US">
              <a:ea typeface="Calibri" panose="020F0502020204030204"/>
              <a:cs typeface="Calibri" panose="020F0502020204030204"/>
            </a:endParaRPr>
          </a:p>
          <a:p>
            <a:pPr marL="171450" indent="-171450">
              <a:buFont typeface="Arial"/>
              <a:buChar char="•"/>
            </a:pPr>
            <a:r>
              <a:rPr lang="en-US" u="sng">
                <a:solidFill>
                  <a:srgbClr val="0D0D0D"/>
                </a:solidFill>
              </a:rPr>
              <a:t>Federal Grants for apprenticeship expansion, such as the State Apprenticeship Grant</a:t>
            </a:r>
            <a:r>
              <a:rPr lang="en-US">
                <a:solidFill>
                  <a:srgbClr val="0D0D0D"/>
                </a:solidFill>
              </a:rPr>
              <a:t>: aimed at expanding apprenticeship programs, supporting employers in offering valuable hands-on training to their workforce. </a:t>
            </a:r>
            <a:endParaRPr lang="en-US">
              <a:ea typeface="Calibri" panose="020F0502020204030204"/>
              <a:cs typeface="Calibri" panose="020F0502020204030204"/>
            </a:endParaRPr>
          </a:p>
          <a:p>
            <a:endParaRPr lang="en-US">
              <a:solidFill>
                <a:srgbClr val="0D0D0D"/>
              </a:solidFill>
            </a:endParaRPr>
          </a:p>
          <a:p>
            <a:r>
              <a:rPr lang="en-US">
                <a:solidFill>
                  <a:srgbClr val="0D0D0D"/>
                </a:solidFill>
              </a:rPr>
              <a:t>As you can see, these services are instrumental in supporting employers and fostering workforce development within our communities.</a:t>
            </a:r>
            <a:endParaRPr lang="en-US">
              <a:ea typeface="Calibri"/>
              <a:cs typeface="Calibri"/>
            </a:endParaRPr>
          </a:p>
          <a:p>
            <a:pPr algn="l"/>
            <a:endParaRPr lang="en-US" i="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093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D0D0D"/>
                </a:solidFill>
              </a:rPr>
              <a:t>As mentioned earlier, </a:t>
            </a:r>
            <a:r>
              <a:rPr lang="en-US" b="0" i="0">
                <a:solidFill>
                  <a:srgbClr val="0D0D0D"/>
                </a:solidFill>
                <a:effectLst/>
              </a:rPr>
              <a:t>American Job Centers</a:t>
            </a:r>
            <a:r>
              <a:rPr lang="en-US">
                <a:solidFill>
                  <a:srgbClr val="0D0D0D"/>
                </a:solidFill>
              </a:rPr>
              <a:t>,</a:t>
            </a:r>
            <a:r>
              <a:rPr lang="en-US" b="0" i="0">
                <a:solidFill>
                  <a:srgbClr val="0D0D0D"/>
                </a:solidFill>
                <a:effectLst/>
              </a:rPr>
              <a:t> are </a:t>
            </a:r>
            <a:r>
              <a:rPr lang="en-US">
                <a:solidFill>
                  <a:srgbClr val="0D0D0D"/>
                </a:solidFill>
              </a:rPr>
              <a:t>mandated </a:t>
            </a:r>
            <a:r>
              <a:rPr lang="en-US" b="0" i="0">
                <a:solidFill>
                  <a:srgbClr val="0D0D0D"/>
                </a:solidFill>
                <a:effectLst/>
              </a:rPr>
              <a:t>to provide a </a:t>
            </a:r>
            <a:r>
              <a:rPr lang="en-US">
                <a:solidFill>
                  <a:srgbClr val="0D0D0D"/>
                </a:solidFill>
              </a:rPr>
              <a:t>spectrum </a:t>
            </a:r>
            <a:r>
              <a:rPr lang="en-US" b="0" i="0">
                <a:solidFill>
                  <a:srgbClr val="0D0D0D"/>
                </a:solidFill>
                <a:effectLst/>
              </a:rPr>
              <a:t>of services </a:t>
            </a:r>
            <a:r>
              <a:rPr lang="en-US">
                <a:solidFill>
                  <a:srgbClr val="0D0D0D"/>
                </a:solidFill>
              </a:rPr>
              <a:t>aimed at aiding </a:t>
            </a:r>
            <a:r>
              <a:rPr lang="en-US" b="0" i="0">
                <a:solidFill>
                  <a:srgbClr val="0D0D0D"/>
                </a:solidFill>
                <a:effectLst/>
              </a:rPr>
              <a:t>job seekers </a:t>
            </a:r>
            <a:r>
              <a:rPr lang="en-US">
                <a:solidFill>
                  <a:srgbClr val="0D0D0D"/>
                </a:solidFill>
              </a:rPr>
              <a:t>in finding </a:t>
            </a:r>
            <a:r>
              <a:rPr lang="en-US" b="0" i="0">
                <a:solidFill>
                  <a:srgbClr val="0D0D0D"/>
                </a:solidFill>
                <a:effectLst/>
              </a:rPr>
              <a:t>employment and </a:t>
            </a:r>
            <a:r>
              <a:rPr lang="en-US">
                <a:solidFill>
                  <a:srgbClr val="0D0D0D"/>
                </a:solidFill>
              </a:rPr>
              <a:t>advancing </a:t>
            </a:r>
            <a:r>
              <a:rPr lang="en-US" b="0" i="0">
                <a:solidFill>
                  <a:srgbClr val="0D0D0D"/>
                </a:solidFill>
                <a:effectLst/>
              </a:rPr>
              <a:t>in their careers. Some of these include:</a:t>
            </a:r>
            <a:endParaRPr lang="en-US"/>
          </a:p>
          <a:p>
            <a:pPr>
              <a:defRPr/>
            </a:pPr>
            <a:r>
              <a:rPr lang="en-US">
                <a:solidFill>
                  <a:srgbClr val="0D0D0D"/>
                </a:solidFill>
              </a:rPr>
              <a:t>1.</a:t>
            </a:r>
            <a:r>
              <a:rPr lang="en-US" i="0" u="sng">
                <a:solidFill>
                  <a:srgbClr val="0D0D0D"/>
                </a:solidFill>
                <a:effectLst/>
              </a:rPr>
              <a:t>Veteran Services </a:t>
            </a:r>
            <a:r>
              <a:rPr lang="en-US" i="0">
                <a:solidFill>
                  <a:srgbClr val="0D0D0D"/>
                </a:solidFill>
                <a:effectLst/>
              </a:rPr>
              <a:t>– Priority of Service</a:t>
            </a:r>
            <a:r>
              <a:rPr lang="en-US">
                <a:solidFill>
                  <a:srgbClr val="0D0D0D"/>
                </a:solidFill>
              </a:rPr>
              <a:t>: Ensuring that veterans receive priority assistance</a:t>
            </a:r>
            <a:r>
              <a:rPr lang="en-US">
                <a:solidFill>
                  <a:srgbClr val="0D0D0D"/>
                </a:solidFill>
                <a:effectLst/>
              </a:rPr>
              <a:t> in </a:t>
            </a:r>
            <a:r>
              <a:rPr lang="en-US">
                <a:solidFill>
                  <a:srgbClr val="0D0D0D"/>
                </a:solidFill>
              </a:rPr>
              <a:t>accessing employment resources, reflecting our commitment to those who've served our nation.</a:t>
            </a:r>
            <a:endParaRPr lang="en-US"/>
          </a:p>
          <a:p>
            <a:r>
              <a:rPr lang="en-US">
                <a:solidFill>
                  <a:srgbClr val="0D0D0D"/>
                </a:solidFill>
              </a:rPr>
              <a:t>2.</a:t>
            </a:r>
            <a:r>
              <a:rPr lang="en-US" i="0" u="sng">
                <a:solidFill>
                  <a:srgbClr val="0D0D0D"/>
                </a:solidFill>
                <a:effectLst/>
              </a:rPr>
              <a:t>Youth Services</a:t>
            </a:r>
            <a:r>
              <a:rPr lang="en-US">
                <a:solidFill>
                  <a:srgbClr val="0D0D0D"/>
                </a:solidFill>
              </a:rPr>
              <a:t>: Tailored programs to support the unique needs of young job seekers, offering guidance and resources to kickstart their careers.</a:t>
            </a:r>
            <a:endParaRPr lang="en-US"/>
          </a:p>
          <a:p>
            <a:r>
              <a:rPr lang="en-US">
                <a:solidFill>
                  <a:srgbClr val="0D0D0D"/>
                </a:solidFill>
              </a:rPr>
              <a:t>3.</a:t>
            </a:r>
            <a:r>
              <a:rPr lang="en-US" i="0" u="sng">
                <a:solidFill>
                  <a:srgbClr val="0D0D0D"/>
                </a:solidFill>
                <a:effectLst/>
              </a:rPr>
              <a:t>Career </a:t>
            </a:r>
            <a:r>
              <a:rPr lang="en-US" u="sng">
                <a:solidFill>
                  <a:srgbClr val="0D0D0D"/>
                </a:solidFill>
              </a:rPr>
              <a:t>Development </a:t>
            </a:r>
            <a:r>
              <a:rPr lang="en-US" i="0" u="sng">
                <a:solidFill>
                  <a:srgbClr val="0D0D0D"/>
                </a:solidFill>
                <a:effectLst/>
              </a:rPr>
              <a:t>&amp; </a:t>
            </a:r>
            <a:r>
              <a:rPr lang="en-US" b="0" i="0" u="sng">
                <a:solidFill>
                  <a:srgbClr val="0D0D0D"/>
                </a:solidFill>
                <a:effectLst/>
              </a:rPr>
              <a:t>Job </a:t>
            </a:r>
            <a:r>
              <a:rPr lang="en-US" u="sng">
                <a:solidFill>
                  <a:srgbClr val="0D0D0D"/>
                </a:solidFill>
              </a:rPr>
              <a:t>Coaching</a:t>
            </a:r>
            <a:r>
              <a:rPr lang="en-US">
                <a:solidFill>
                  <a:srgbClr val="0D0D0D"/>
                </a:solidFill>
              </a:rPr>
              <a:t>: Personalized </a:t>
            </a:r>
            <a:r>
              <a:rPr lang="en-US" b="0" i="0">
                <a:solidFill>
                  <a:srgbClr val="0D0D0D"/>
                </a:solidFill>
                <a:effectLst/>
              </a:rPr>
              <a:t>counseling to assess skills, interests, and </a:t>
            </a:r>
            <a:r>
              <a:rPr lang="en-US">
                <a:solidFill>
                  <a:srgbClr val="0D0D0D"/>
                </a:solidFill>
              </a:rPr>
              <a:t>career </a:t>
            </a:r>
            <a:r>
              <a:rPr lang="en-US" b="0" i="0">
                <a:solidFill>
                  <a:srgbClr val="0D0D0D"/>
                </a:solidFill>
                <a:effectLst/>
              </a:rPr>
              <a:t>goals</a:t>
            </a:r>
            <a:r>
              <a:rPr lang="en-US">
                <a:solidFill>
                  <a:srgbClr val="0D0D0D"/>
                </a:solidFill>
              </a:rPr>
              <a:t>, providing </a:t>
            </a:r>
            <a:r>
              <a:rPr lang="en-US" b="0" i="0">
                <a:solidFill>
                  <a:srgbClr val="0D0D0D"/>
                </a:solidFill>
                <a:effectLst/>
              </a:rPr>
              <a:t>guidance on resume writing, job search strategies, and interview preparation.</a:t>
            </a:r>
            <a:endParaRPr lang="en-US"/>
          </a:p>
          <a:p>
            <a:pPr>
              <a:defRPr/>
            </a:pPr>
            <a:r>
              <a:rPr lang="en-US">
                <a:solidFill>
                  <a:srgbClr val="0D0D0D"/>
                </a:solidFill>
              </a:rPr>
              <a:t>4</a:t>
            </a:r>
            <a:r>
              <a:rPr lang="en-US" b="0" i="0">
                <a:solidFill>
                  <a:srgbClr val="0D0D0D"/>
                </a:solidFill>
                <a:effectLst/>
              </a:rPr>
              <a:t>.</a:t>
            </a:r>
            <a:r>
              <a:rPr lang="en-US" i="0" u="sng">
                <a:solidFill>
                  <a:srgbClr val="0D0D0D"/>
                </a:solidFill>
                <a:effectLst/>
              </a:rPr>
              <a:t>Job Search Assistance</a:t>
            </a:r>
            <a:r>
              <a:rPr lang="en-US" i="0">
                <a:solidFill>
                  <a:srgbClr val="0D0D0D"/>
                </a:solidFill>
                <a:effectLst/>
              </a:rPr>
              <a:t>:</a:t>
            </a:r>
            <a:r>
              <a:rPr lang="en-US" b="0" i="0">
                <a:solidFill>
                  <a:srgbClr val="0D0D0D"/>
                </a:solidFill>
                <a:effectLst/>
              </a:rPr>
              <a:t> </a:t>
            </a:r>
            <a:r>
              <a:rPr lang="en-US">
                <a:solidFill>
                  <a:srgbClr val="0D0D0D"/>
                </a:solidFill>
              </a:rPr>
              <a:t>Offering a range of </a:t>
            </a:r>
            <a:r>
              <a:rPr lang="en-US" b="0" i="0">
                <a:solidFill>
                  <a:srgbClr val="0D0D0D"/>
                </a:solidFill>
                <a:effectLst/>
              </a:rPr>
              <a:t>resources and support for job search activities, including access to job listings, online </a:t>
            </a:r>
            <a:r>
              <a:rPr lang="en-US">
                <a:solidFill>
                  <a:srgbClr val="0D0D0D"/>
                </a:solidFill>
              </a:rPr>
              <a:t>platforms</a:t>
            </a:r>
            <a:r>
              <a:rPr lang="en-US" b="0" i="0">
                <a:solidFill>
                  <a:srgbClr val="0D0D0D"/>
                </a:solidFill>
                <a:effectLst/>
              </a:rPr>
              <a:t>, job fairs</a:t>
            </a:r>
            <a:r>
              <a:rPr lang="en-US">
                <a:solidFill>
                  <a:srgbClr val="0D0D0D"/>
                </a:solidFill>
              </a:rPr>
              <a:t> or simply access to computers and office essentials</a:t>
            </a:r>
            <a:endParaRPr lang="en-US">
              <a:solidFill>
                <a:srgbClr val="000000"/>
              </a:solidFill>
            </a:endParaRPr>
          </a:p>
          <a:p>
            <a:r>
              <a:rPr lang="en-US">
                <a:solidFill>
                  <a:srgbClr val="0D0D0D"/>
                </a:solidFill>
              </a:rPr>
              <a:t>5.</a:t>
            </a:r>
            <a:r>
              <a:rPr lang="en-US" i="0" u="sng">
                <a:solidFill>
                  <a:srgbClr val="0D0D0D"/>
                </a:solidFill>
                <a:effectLst/>
              </a:rPr>
              <a:t>Employability Workshops</a:t>
            </a:r>
            <a:r>
              <a:rPr lang="en-US" b="0" i="0">
                <a:solidFill>
                  <a:srgbClr val="0D0D0D"/>
                </a:solidFill>
                <a:effectLst/>
              </a:rPr>
              <a:t>: </a:t>
            </a:r>
            <a:r>
              <a:rPr lang="en-US">
                <a:solidFill>
                  <a:srgbClr val="0D0D0D"/>
                </a:solidFill>
              </a:rPr>
              <a:t>Interactive sessions aimed at enhancing job seekers' skills and marketability in today's workforce.</a:t>
            </a:r>
            <a:endParaRPr lang="en-US"/>
          </a:p>
          <a:p>
            <a:r>
              <a:rPr lang="en-US">
                <a:solidFill>
                  <a:srgbClr val="0D0D0D"/>
                </a:solidFill>
              </a:rPr>
              <a:t>6.</a:t>
            </a:r>
            <a:r>
              <a:rPr lang="en-US" i="0" u="sng">
                <a:solidFill>
                  <a:srgbClr val="0D0D0D"/>
                </a:solidFill>
                <a:effectLst/>
              </a:rPr>
              <a:t>Hiring Events</a:t>
            </a:r>
            <a:r>
              <a:rPr lang="en-US" b="0" i="0">
                <a:solidFill>
                  <a:srgbClr val="0D0D0D"/>
                </a:solidFill>
                <a:effectLst/>
              </a:rPr>
              <a:t>: </a:t>
            </a:r>
            <a:r>
              <a:rPr lang="en-US">
                <a:solidFill>
                  <a:srgbClr val="0D0D0D"/>
                </a:solidFill>
              </a:rPr>
              <a:t>Opportunities to connect directly with employers, facilitating meaningful interactions and potential job placements.</a:t>
            </a:r>
            <a:endParaRPr lang="en-US"/>
          </a:p>
          <a:p>
            <a:r>
              <a:rPr lang="en-US">
                <a:solidFill>
                  <a:srgbClr val="0D0D0D"/>
                </a:solidFill>
              </a:rPr>
              <a:t>7.</a:t>
            </a:r>
            <a:r>
              <a:rPr lang="en-US" i="0" u="sng">
                <a:solidFill>
                  <a:srgbClr val="0D0D0D"/>
                </a:solidFill>
                <a:effectLst/>
              </a:rPr>
              <a:t>Labor Market Information</a:t>
            </a:r>
            <a:r>
              <a:rPr lang="en-US" i="0">
                <a:solidFill>
                  <a:srgbClr val="0D0D0D"/>
                </a:solidFill>
                <a:effectLst/>
              </a:rPr>
              <a:t>:</a:t>
            </a:r>
            <a:r>
              <a:rPr lang="en-US" b="0" i="0">
                <a:solidFill>
                  <a:srgbClr val="0D0D0D"/>
                </a:solidFill>
                <a:effectLst/>
              </a:rPr>
              <a:t> </a:t>
            </a:r>
            <a:r>
              <a:rPr lang="en-US">
                <a:solidFill>
                  <a:srgbClr val="0D0D0D"/>
                </a:solidFill>
              </a:rPr>
              <a:t>Providing insights into </a:t>
            </a:r>
            <a:r>
              <a:rPr lang="en-US" b="0" i="0">
                <a:solidFill>
                  <a:srgbClr val="0D0D0D"/>
                </a:solidFill>
                <a:effectLst/>
              </a:rPr>
              <a:t>local job market trends, in-demand occupations, and industry growth projections</a:t>
            </a:r>
            <a:r>
              <a:rPr lang="en-US">
                <a:solidFill>
                  <a:srgbClr val="0D0D0D"/>
                </a:solidFill>
              </a:rPr>
              <a:t> to inform </a:t>
            </a:r>
            <a:r>
              <a:rPr lang="en-US" b="0" i="0">
                <a:solidFill>
                  <a:srgbClr val="0D0D0D"/>
                </a:solidFill>
                <a:effectLst/>
              </a:rPr>
              <a:t>career </a:t>
            </a:r>
            <a:r>
              <a:rPr lang="en-US">
                <a:solidFill>
                  <a:srgbClr val="0D0D0D"/>
                </a:solidFill>
              </a:rPr>
              <a:t>decisions</a:t>
            </a:r>
            <a:r>
              <a:rPr lang="en-US" b="0" i="0">
                <a:solidFill>
                  <a:srgbClr val="0D0D0D"/>
                </a:solidFill>
                <a:effectLst/>
              </a:rPr>
              <a:t>.</a:t>
            </a:r>
            <a:endParaRPr lang="en-US"/>
          </a:p>
          <a:p>
            <a:r>
              <a:rPr lang="en-US">
                <a:solidFill>
                  <a:srgbClr val="0D0D0D"/>
                </a:solidFill>
              </a:rPr>
              <a:t>8.</a:t>
            </a:r>
            <a:r>
              <a:rPr lang="en-US" i="0" u="sng">
                <a:solidFill>
                  <a:srgbClr val="0D0D0D"/>
                </a:solidFill>
                <a:effectLst/>
              </a:rPr>
              <a:t>Referrals to Partner Agencies</a:t>
            </a:r>
            <a:r>
              <a:rPr lang="en-US" i="0">
                <a:solidFill>
                  <a:srgbClr val="0D0D0D"/>
                </a:solidFill>
                <a:effectLst/>
              </a:rPr>
              <a:t>:</a:t>
            </a:r>
            <a:r>
              <a:rPr lang="en-US" b="0" i="0">
                <a:solidFill>
                  <a:srgbClr val="0D0D0D"/>
                </a:solidFill>
                <a:effectLst/>
              </a:rPr>
              <a:t> </a:t>
            </a:r>
            <a:r>
              <a:rPr lang="en-US">
                <a:solidFill>
                  <a:srgbClr val="0D0D0D"/>
                </a:solidFill>
              </a:rPr>
              <a:t>Collaborating </a:t>
            </a:r>
            <a:r>
              <a:rPr lang="en-US" b="0" i="0">
                <a:solidFill>
                  <a:srgbClr val="0D0D0D"/>
                </a:solidFill>
                <a:effectLst/>
              </a:rPr>
              <a:t>with community organizations to offer </a:t>
            </a:r>
            <a:r>
              <a:rPr lang="en-US">
                <a:solidFill>
                  <a:srgbClr val="0D0D0D"/>
                </a:solidFill>
              </a:rPr>
              <a:t>specialized </a:t>
            </a:r>
            <a:r>
              <a:rPr lang="en-US" b="0" i="0">
                <a:solidFill>
                  <a:srgbClr val="0D0D0D"/>
                </a:solidFill>
                <a:effectLst/>
              </a:rPr>
              <a:t>support services, such as housing assistance, financial counseling, </a:t>
            </a:r>
            <a:r>
              <a:rPr lang="en-US">
                <a:solidFill>
                  <a:srgbClr val="0D0D0D"/>
                </a:solidFill>
              </a:rPr>
              <a:t>and </a:t>
            </a:r>
            <a:r>
              <a:rPr lang="en-US" b="0" i="0">
                <a:solidFill>
                  <a:srgbClr val="0D0D0D"/>
                </a:solidFill>
                <a:effectLst/>
              </a:rPr>
              <a:t>mental health resources.</a:t>
            </a:r>
            <a:endParaRPr lang="en-US"/>
          </a:p>
          <a:p>
            <a:endParaRPr lang="en-US">
              <a:solidFill>
                <a:srgbClr val="0D0D0D"/>
              </a:solidFill>
            </a:endParaRPr>
          </a:p>
          <a:p>
            <a:r>
              <a:rPr lang="en-US">
                <a:solidFill>
                  <a:srgbClr val="0D0D0D"/>
                </a:solidFill>
              </a:rPr>
              <a:t>These </a:t>
            </a:r>
            <a:r>
              <a:rPr lang="en-US" b="0" i="0">
                <a:solidFill>
                  <a:srgbClr val="0D0D0D"/>
                </a:solidFill>
                <a:effectLst/>
              </a:rPr>
              <a:t>services </a:t>
            </a:r>
            <a:r>
              <a:rPr lang="en-US">
                <a:solidFill>
                  <a:srgbClr val="0D0D0D"/>
                </a:solidFill>
              </a:rPr>
              <a:t>are crafted </a:t>
            </a:r>
            <a:r>
              <a:rPr lang="en-US" b="0" i="0">
                <a:solidFill>
                  <a:srgbClr val="0D0D0D"/>
                </a:solidFill>
                <a:effectLst/>
              </a:rPr>
              <a:t>to </a:t>
            </a:r>
            <a:r>
              <a:rPr lang="en-US">
                <a:solidFill>
                  <a:srgbClr val="0D0D0D"/>
                </a:solidFill>
              </a:rPr>
              <a:t>address a diverse array of needs, empowering </a:t>
            </a:r>
            <a:r>
              <a:rPr lang="en-US" b="0" i="0">
                <a:solidFill>
                  <a:srgbClr val="0D0D0D"/>
                </a:solidFill>
                <a:effectLst/>
              </a:rPr>
              <a:t>job seekers </a:t>
            </a:r>
            <a:r>
              <a:rPr lang="en-US">
                <a:solidFill>
                  <a:srgbClr val="0D0D0D"/>
                </a:solidFill>
              </a:rPr>
              <a:t>to </a:t>
            </a:r>
            <a:r>
              <a:rPr lang="en-US" b="0" i="0">
                <a:solidFill>
                  <a:srgbClr val="0D0D0D"/>
                </a:solidFill>
                <a:effectLst/>
              </a:rPr>
              <a:t>overcome barriers, acquire </a:t>
            </a:r>
            <a:r>
              <a:rPr lang="en-US">
                <a:solidFill>
                  <a:srgbClr val="0D0D0D"/>
                </a:solidFill>
              </a:rPr>
              <a:t>essential </a:t>
            </a:r>
            <a:r>
              <a:rPr lang="en-US" b="0" i="0">
                <a:solidFill>
                  <a:srgbClr val="0D0D0D"/>
                </a:solidFill>
                <a:effectLst/>
              </a:rPr>
              <a:t>skills, and achieve their career </a:t>
            </a:r>
            <a:r>
              <a:rPr lang="en-US">
                <a:solidFill>
                  <a:srgbClr val="0D0D0D"/>
                </a:solidFill>
              </a:rPr>
              <a:t>aspirations</a:t>
            </a:r>
            <a:r>
              <a:rPr lang="en-US" b="0" i="0">
                <a:solidFill>
                  <a:srgbClr val="0D0D0D"/>
                </a:solidFill>
                <a:effectLst/>
              </a:rPr>
              <a:t>.</a:t>
            </a:r>
            <a:r>
              <a:rPr lang="en-US">
                <a:solidFill>
                  <a:srgbClr val="0D0D0D"/>
                </a:solidFill>
              </a:rPr>
              <a:t> </a:t>
            </a:r>
            <a:endParaRPr lang="en-US">
              <a:solidFill>
                <a:srgbClr val="0D0D0D"/>
              </a:solidFill>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889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69E3A-D547-1234-3DB1-37E8196F37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2F882-C70D-5335-4E5A-67A4286F40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40DDD7-EBB5-C407-1C43-47314EF2409C}"/>
              </a:ext>
            </a:extLst>
          </p:cNvPr>
          <p:cNvSpPr>
            <a:spLocks noGrp="1"/>
          </p:cNvSpPr>
          <p:nvPr>
            <p:ph type="body" idx="1"/>
          </p:nvPr>
        </p:nvSpPr>
        <p:spPr/>
        <p:txBody>
          <a:bodyPr/>
          <a:lstStyle/>
          <a:p>
            <a:pPr>
              <a:defRPr/>
            </a:pPr>
            <a:r>
              <a:rPr lang="en-US">
                <a:effectLst/>
              </a:rPr>
              <a:t>Job </a:t>
            </a:r>
            <a:r>
              <a:rPr lang="en-US"/>
              <a:t>seekers have access to a range of funding and resources aimed at </a:t>
            </a:r>
            <a:r>
              <a:rPr lang="en-US">
                <a:effectLst/>
              </a:rPr>
              <a:t>skill development and training programs</a:t>
            </a:r>
            <a:r>
              <a:rPr lang="en-US"/>
              <a:t> to enhance their employability. Here's a snapshot of what's available</a:t>
            </a:r>
            <a:r>
              <a:rPr lang="en-US">
                <a:effectLst/>
              </a:rPr>
              <a:t>:</a:t>
            </a:r>
            <a:endParaRPr lang="en-US">
              <a:ea typeface="Calibri"/>
              <a:cs typeface="Calibri"/>
            </a:endParaRPr>
          </a:p>
          <a:p>
            <a:pPr>
              <a:defRPr/>
            </a:pPr>
            <a:r>
              <a:rPr lang="en-US"/>
              <a:t>1.</a:t>
            </a:r>
            <a:r>
              <a:rPr lang="en-US" u="sng">
                <a:effectLst/>
              </a:rPr>
              <a:t>Individual Training Accounts (ITAs</a:t>
            </a:r>
            <a:r>
              <a:rPr lang="en-US" u="sng"/>
              <a:t>): </a:t>
            </a:r>
            <a:r>
              <a:rPr lang="en-US"/>
              <a:t>Similar to scholarships, these accounts provide financial assistance for job seekers to pursue training programs and certifications tailored to their career goals.</a:t>
            </a:r>
            <a:endParaRPr lang="en-US">
              <a:ea typeface="Calibri"/>
              <a:cs typeface="Calibri"/>
            </a:endParaRPr>
          </a:p>
          <a:p>
            <a:pPr>
              <a:defRPr/>
            </a:pPr>
            <a:r>
              <a:rPr lang="en-US"/>
              <a:t>4.</a:t>
            </a:r>
            <a:r>
              <a:rPr lang="en-US" u="sng">
                <a:effectLst/>
              </a:rPr>
              <a:t>Paid Work Experience</a:t>
            </a:r>
            <a:r>
              <a:rPr lang="en-US"/>
              <a:t>: Offering job seekers valuable on-the-job training opportunities, facilitating hands-on experience to enhance their skill set and marketability in the workforce.</a:t>
            </a:r>
            <a:endParaRPr lang="en-US">
              <a:ea typeface="Calibri"/>
              <a:cs typeface="Calibri"/>
            </a:endParaRPr>
          </a:p>
          <a:p>
            <a:pPr>
              <a:defRPr/>
            </a:pPr>
            <a:r>
              <a:rPr lang="en-US"/>
              <a:t>5.</a:t>
            </a:r>
            <a:r>
              <a:rPr lang="en-US" u="sng">
                <a:effectLst/>
              </a:rPr>
              <a:t>Supportive Services</a:t>
            </a:r>
            <a:r>
              <a:rPr lang="en-US"/>
              <a:t>: Addressing</a:t>
            </a:r>
            <a:r>
              <a:rPr lang="en-US">
                <a:effectLst/>
              </a:rPr>
              <a:t> barriers to employment, </a:t>
            </a:r>
            <a:r>
              <a:rPr lang="en-US"/>
              <a:t>such as childcare</a:t>
            </a:r>
            <a:r>
              <a:rPr lang="en-US">
                <a:effectLst/>
              </a:rPr>
              <a:t>, </a:t>
            </a:r>
            <a:r>
              <a:rPr lang="en-US"/>
              <a:t>transportation</a:t>
            </a:r>
            <a:r>
              <a:rPr lang="en-US">
                <a:effectLst/>
              </a:rPr>
              <a:t>, </a:t>
            </a:r>
            <a:r>
              <a:rPr lang="en-US"/>
              <a:t>books</a:t>
            </a:r>
            <a:r>
              <a:rPr lang="en-US">
                <a:effectLst/>
              </a:rPr>
              <a:t>, </a:t>
            </a:r>
            <a:r>
              <a:rPr lang="en-US"/>
              <a:t>and tools, to ensure job seekers can fully engage in training and employment opportunities.</a:t>
            </a:r>
            <a:endParaRPr lang="en-US">
              <a:ea typeface="Calibri"/>
              <a:cs typeface="Calibri"/>
            </a:endParaRPr>
          </a:p>
          <a:p>
            <a:pPr>
              <a:defRPr/>
            </a:pPr>
            <a:endParaRPr lang="en-US" sz="1200">
              <a:effectLst/>
              <a:latin typeface="Times New Roman"/>
              <a:ea typeface="Times New Roman" panose="02020603050405020304" pitchFamily="18" charset="0"/>
              <a:cs typeface="Times New Roman"/>
            </a:endParaRPr>
          </a:p>
          <a:p>
            <a:pPr>
              <a:defRPr/>
            </a:pPr>
            <a:endParaRPr lang="en-US">
              <a:solidFill>
                <a:srgbClr val="00015E"/>
              </a:solidFill>
              <a:latin typeface="Calibri" panose="020F0502020204030204" pitchFamily="34" charset="0"/>
              <a:cs typeface="Calibri" panose="020F0502020204030204"/>
            </a:endParaRPr>
          </a:p>
          <a:p>
            <a:pPr>
              <a:defRPr/>
            </a:pPr>
            <a:endParaRPr lang="en-US">
              <a:solidFill>
                <a:srgbClr val="000000"/>
              </a:solidFill>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15E"/>
              </a:solidFill>
              <a:effectLst/>
              <a:latin typeface="Calibri" panose="020F0502020204030204" pitchFamily="34" charset="0"/>
              <a:ea typeface="Calibri" panose="020F0502020204030204" pitchFamily="34" charset="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000000"/>
              </a:solidFill>
              <a:latin typeface="Calibri" panose="020F0502020204030204" pitchFamily="34" charset="0"/>
              <a:ea typeface="Calibri" panose="020F0502020204030204" pitchFamily="34" charset="0"/>
              <a:cs typeface="Calibri" panose="020F0502020204030204"/>
            </a:endParaRPr>
          </a:p>
        </p:txBody>
      </p:sp>
      <p:sp>
        <p:nvSpPr>
          <p:cNvPr id="4" name="Slide Number Placeholder 3">
            <a:extLst>
              <a:ext uri="{FF2B5EF4-FFF2-40B4-BE49-F238E27FC236}">
                <a16:creationId xmlns:a16="http://schemas.microsoft.com/office/drawing/2014/main" id="{F7E2337D-1E56-C211-6999-D38C5CB054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711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29114-B38E-F5FA-0A1B-09E5E43F9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534ED-2254-8B94-6429-FCA5EA1D9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891A2-9ADB-04A5-4AB9-71F49AA640F1}"/>
              </a:ext>
            </a:extLst>
          </p:cNvPr>
          <p:cNvSpPr>
            <a:spLocks noGrp="1"/>
          </p:cNvSpPr>
          <p:nvPr>
            <p:ph type="body" idx="1"/>
          </p:nvPr>
        </p:nvSpPr>
        <p:spPr/>
        <p:txBody>
          <a:bodyPr/>
          <a:lstStyle/>
          <a:p>
            <a:r>
              <a:rPr lang="en-US"/>
              <a:t>Now I am going to hand it off to my colleague Joel, who will start to delve into the role of the Business Services Representative and best practices for collaboration. </a:t>
            </a:r>
            <a:endParaRPr lang="en-US" b="1"/>
          </a:p>
          <a:p>
            <a:endParaRPr lang="en-US" b="1">
              <a:ea typeface="Calibri"/>
              <a:cs typeface="Calibri"/>
            </a:endParaRPr>
          </a:p>
          <a:p>
            <a:pPr>
              <a:lnSpc>
                <a:spcPct val="114999"/>
              </a:lnSpc>
              <a:spcAft>
                <a:spcPts val="800"/>
              </a:spcAft>
            </a:pPr>
            <a:endParaRPr lang="en-US">
              <a:ea typeface="Calibri"/>
              <a:cs typeface="Calibri"/>
            </a:endParaRPr>
          </a:p>
        </p:txBody>
      </p:sp>
      <p:sp>
        <p:nvSpPr>
          <p:cNvPr id="4" name="Slide Number Placeholder 3">
            <a:extLst>
              <a:ext uri="{FF2B5EF4-FFF2-40B4-BE49-F238E27FC236}">
                <a16:creationId xmlns:a16="http://schemas.microsoft.com/office/drawing/2014/main" id="{B5AD10C6-2AC3-1F95-A201-B0C735B5A1E9}"/>
              </a:ext>
            </a:extLst>
          </p:cNvPr>
          <p:cNvSpPr>
            <a:spLocks noGrp="1"/>
          </p:cNvSpPr>
          <p:nvPr>
            <p:ph type="sldNum" sz="quarter" idx="5"/>
          </p:nvPr>
        </p:nvSpPr>
        <p:spPr/>
        <p:txBody>
          <a:bodyPr/>
          <a:lstStyle/>
          <a:p>
            <a:fld id="{AD3E7BEF-8FBD-4D5A-8E0B-C951ABFD9595}" type="slidenum">
              <a:rPr lang="en-US" smtClean="0"/>
              <a:t>14</a:t>
            </a:fld>
            <a:endParaRPr lang="en-US"/>
          </a:p>
        </p:txBody>
      </p:sp>
    </p:spTree>
    <p:extLst>
      <p:ext uri="{BB962C8B-B14F-4D97-AF65-F5344CB8AC3E}">
        <p14:creationId xmlns:p14="http://schemas.microsoft.com/office/powerpoint/2010/main" val="3400756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37827728-6349-4F41-904F-0D1513839CD4}" type="slidenum">
              <a:rPr lang="en-US" smtClean="0"/>
              <a:t>15</a:t>
            </a:fld>
            <a:endParaRPr lang="en-US"/>
          </a:p>
        </p:txBody>
      </p:sp>
    </p:spTree>
    <p:extLst>
      <p:ext uri="{BB962C8B-B14F-4D97-AF65-F5344CB8AC3E}">
        <p14:creationId xmlns:p14="http://schemas.microsoft.com/office/powerpoint/2010/main" val="4056238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Review/Recap from Session I </a:t>
            </a:r>
            <a:endParaRPr lang="en-US"/>
          </a:p>
        </p:txBody>
      </p:sp>
      <p:sp>
        <p:nvSpPr>
          <p:cNvPr id="4" name="Slide Number Placeholder 3"/>
          <p:cNvSpPr>
            <a:spLocks noGrp="1"/>
          </p:cNvSpPr>
          <p:nvPr>
            <p:ph type="sldNum" sz="quarter" idx="5"/>
          </p:nvPr>
        </p:nvSpPr>
        <p:spPr/>
        <p:txBody>
          <a:bodyPr/>
          <a:lstStyle/>
          <a:p>
            <a:fld id="{AD3E7BEF-8FBD-4D5A-8E0B-C951ABFD9595}" type="slidenum">
              <a:rPr lang="en-US" smtClean="0"/>
              <a:t>16</a:t>
            </a:fld>
            <a:endParaRPr lang="en-US"/>
          </a:p>
        </p:txBody>
      </p:sp>
    </p:spTree>
    <p:extLst>
      <p:ext uri="{BB962C8B-B14F-4D97-AF65-F5344CB8AC3E}">
        <p14:creationId xmlns:p14="http://schemas.microsoft.com/office/powerpoint/2010/main" val="2257426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827728-6349-4F41-904F-0D1513839CD4}" type="slidenum">
              <a:rPr lang="en-US" smtClean="0"/>
              <a:t>17</a:t>
            </a:fld>
            <a:endParaRPr lang="en-US"/>
          </a:p>
        </p:txBody>
      </p:sp>
    </p:spTree>
    <p:extLst>
      <p:ext uri="{BB962C8B-B14F-4D97-AF65-F5344CB8AC3E}">
        <p14:creationId xmlns:p14="http://schemas.microsoft.com/office/powerpoint/2010/main" val="3751936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649-DCA6-96ED-18DF-9955ECF6E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4B914-F586-5E0B-C7A1-45E61CA5D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6A038-B96A-7CF3-0721-863ED023967F}"/>
              </a:ext>
            </a:extLst>
          </p:cNvPr>
          <p:cNvSpPr>
            <a:spLocks noGrp="1"/>
          </p:cNvSpPr>
          <p:nvPr>
            <p:ph type="body" idx="1"/>
          </p:nvPr>
        </p:nvSpPr>
        <p:spPr/>
        <p:txBody>
          <a:bodyPr/>
          <a:lstStyle/>
          <a:p>
            <a:endParaRPr lang="en-US" b="1">
              <a:ea typeface="Calibri"/>
              <a:cs typeface="Calibri"/>
            </a:endParaRPr>
          </a:p>
        </p:txBody>
      </p:sp>
      <p:sp>
        <p:nvSpPr>
          <p:cNvPr id="4" name="Slide Number Placeholder 3">
            <a:extLst>
              <a:ext uri="{FF2B5EF4-FFF2-40B4-BE49-F238E27FC236}">
                <a16:creationId xmlns:a16="http://schemas.microsoft.com/office/drawing/2014/main" id="{1F4F74D4-5742-2F13-326E-4C6431F4056C}"/>
              </a:ext>
            </a:extLst>
          </p:cNvPr>
          <p:cNvSpPr>
            <a:spLocks noGrp="1"/>
          </p:cNvSpPr>
          <p:nvPr>
            <p:ph type="sldNum" sz="quarter" idx="5"/>
          </p:nvPr>
        </p:nvSpPr>
        <p:spPr/>
        <p:txBody>
          <a:bodyPr/>
          <a:lstStyle/>
          <a:p>
            <a:fld id="{AD3E7BEF-8FBD-4D5A-8E0B-C951ABFD9595}" type="slidenum">
              <a:rPr lang="en-US" smtClean="0"/>
              <a:t>18</a:t>
            </a:fld>
            <a:endParaRPr lang="en-US"/>
          </a:p>
        </p:txBody>
      </p:sp>
    </p:spTree>
    <p:extLst>
      <p:ext uri="{BB962C8B-B14F-4D97-AF65-F5344CB8AC3E}">
        <p14:creationId xmlns:p14="http://schemas.microsoft.com/office/powerpoint/2010/main" val="2655661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D6F70-39E4-D0C0-2206-A26FAED82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61606-FD6A-1804-FA77-BE96C08A8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593AD-9D32-C9B5-1494-2DEEA747D8FC}"/>
              </a:ext>
            </a:extLst>
          </p:cNvPr>
          <p:cNvSpPr>
            <a:spLocks noGrp="1"/>
          </p:cNvSpPr>
          <p:nvPr>
            <p:ph type="body" idx="1"/>
          </p:nvPr>
        </p:nvSpPr>
        <p:spPr/>
        <p:txBody>
          <a:bodyPr/>
          <a:lstStyle/>
          <a:p>
            <a:pPr>
              <a:lnSpc>
                <a:spcPct val="114999"/>
              </a:lnSpc>
              <a:spcAft>
                <a:spcPts val="800"/>
              </a:spcAft>
            </a:pPr>
            <a:endParaRPr lang="en-US">
              <a:cs typeface="Calibri"/>
            </a:endParaRPr>
          </a:p>
        </p:txBody>
      </p:sp>
      <p:sp>
        <p:nvSpPr>
          <p:cNvPr id="4" name="Slide Number Placeholder 3">
            <a:extLst>
              <a:ext uri="{FF2B5EF4-FFF2-40B4-BE49-F238E27FC236}">
                <a16:creationId xmlns:a16="http://schemas.microsoft.com/office/drawing/2014/main" id="{FEF3C7C1-EF9D-C1C6-9AEE-032E71934E7C}"/>
              </a:ext>
            </a:extLst>
          </p:cNvPr>
          <p:cNvSpPr>
            <a:spLocks noGrp="1"/>
          </p:cNvSpPr>
          <p:nvPr>
            <p:ph type="sldNum" sz="quarter" idx="5"/>
          </p:nvPr>
        </p:nvSpPr>
        <p:spPr/>
        <p:txBody>
          <a:bodyPr/>
          <a:lstStyle/>
          <a:p>
            <a:fld id="{AD3E7BEF-8FBD-4D5A-8E0B-C951ABFD9595}" type="slidenum">
              <a:rPr lang="en-US" smtClean="0"/>
              <a:t>19</a:t>
            </a:fld>
            <a:endParaRPr lang="en-US"/>
          </a:p>
        </p:txBody>
      </p:sp>
    </p:spTree>
    <p:extLst>
      <p:ext uri="{BB962C8B-B14F-4D97-AF65-F5344CB8AC3E}">
        <p14:creationId xmlns:p14="http://schemas.microsoft.com/office/powerpoint/2010/main" val="748070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A8D3A-2891-4EF0-ADBF-771F49B92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190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B0D72-22D9-D0C4-33EF-5510FB93C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79696-EE43-8435-383B-CFC265C35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24A8F4-D296-26DA-B057-B99D274E9D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A652E2-1C33-ECDA-56A4-4340F89D3CA1}"/>
              </a:ext>
            </a:extLst>
          </p:cNvPr>
          <p:cNvSpPr>
            <a:spLocks noGrp="1"/>
          </p:cNvSpPr>
          <p:nvPr>
            <p:ph type="sldNum" sz="quarter" idx="5"/>
          </p:nvPr>
        </p:nvSpPr>
        <p:spPr/>
        <p:txBody>
          <a:bodyPr/>
          <a:lstStyle/>
          <a:p>
            <a:fld id="{37827728-6349-4F41-904F-0D1513839CD4}" type="slidenum">
              <a:rPr lang="en-US" smtClean="0"/>
              <a:t>21</a:t>
            </a:fld>
            <a:endParaRPr lang="en-US"/>
          </a:p>
        </p:txBody>
      </p:sp>
    </p:spTree>
    <p:extLst>
      <p:ext uri="{BB962C8B-B14F-4D97-AF65-F5344CB8AC3E}">
        <p14:creationId xmlns:p14="http://schemas.microsoft.com/office/powerpoint/2010/main" val="1669394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4BAF0-1156-A4D1-6C31-CF8FCBED6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E3994-295D-4328-CABD-3CFCF475C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3D1B1-AF08-B3B2-34BD-40EEE33807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245001-5657-158E-366A-8FCA7D8D7778}"/>
              </a:ext>
            </a:extLst>
          </p:cNvPr>
          <p:cNvSpPr>
            <a:spLocks noGrp="1"/>
          </p:cNvSpPr>
          <p:nvPr>
            <p:ph type="sldNum" sz="quarter" idx="5"/>
          </p:nvPr>
        </p:nvSpPr>
        <p:spPr/>
        <p:txBody>
          <a:bodyPr/>
          <a:lstStyle/>
          <a:p>
            <a:fld id="{37827728-6349-4F41-904F-0D1513839CD4}" type="slidenum">
              <a:rPr lang="en-US" smtClean="0"/>
              <a:t>22</a:t>
            </a:fld>
            <a:endParaRPr lang="en-US"/>
          </a:p>
        </p:txBody>
      </p:sp>
    </p:spTree>
    <p:extLst>
      <p:ext uri="{BB962C8B-B14F-4D97-AF65-F5344CB8AC3E}">
        <p14:creationId xmlns:p14="http://schemas.microsoft.com/office/powerpoint/2010/main" val="1047907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F99D2-A983-0F7E-7C44-7061C2B77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15D1D7-C6C5-3C60-0B57-90464850A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B554E-EDC2-DB3E-BF6C-7CD85D3055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DFA743-F79E-9D71-C45E-95056538A562}"/>
              </a:ext>
            </a:extLst>
          </p:cNvPr>
          <p:cNvSpPr>
            <a:spLocks noGrp="1"/>
          </p:cNvSpPr>
          <p:nvPr>
            <p:ph type="sldNum" sz="quarter" idx="5"/>
          </p:nvPr>
        </p:nvSpPr>
        <p:spPr/>
        <p:txBody>
          <a:bodyPr/>
          <a:lstStyle/>
          <a:p>
            <a:fld id="{37827728-6349-4F41-904F-0D1513839CD4}" type="slidenum">
              <a:rPr lang="en-US" smtClean="0"/>
              <a:t>23</a:t>
            </a:fld>
            <a:endParaRPr lang="en-US"/>
          </a:p>
        </p:txBody>
      </p:sp>
    </p:spTree>
    <p:extLst>
      <p:ext uri="{BB962C8B-B14F-4D97-AF65-F5344CB8AC3E}">
        <p14:creationId xmlns:p14="http://schemas.microsoft.com/office/powerpoint/2010/main" val="2617351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7ECC9-9E43-F0DF-FDB8-C6B7E15D2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F2AF2-99F3-95AE-025C-448F6AA0A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36944-4BC6-96C8-8A33-DF4E2A41E4E7}"/>
              </a:ext>
            </a:extLst>
          </p:cNvPr>
          <p:cNvSpPr>
            <a:spLocks noGrp="1"/>
          </p:cNvSpPr>
          <p:nvPr>
            <p:ph type="body" idx="1"/>
          </p:nvPr>
        </p:nvSpPr>
        <p:spPr/>
        <p:txBody>
          <a:bodyPr/>
          <a:lstStyle/>
          <a:p>
            <a:pPr>
              <a:lnSpc>
                <a:spcPct val="114999"/>
              </a:lnSpc>
              <a:spcAft>
                <a:spcPts val="800"/>
              </a:spcAft>
            </a:pPr>
            <a:endParaRPr lang="en-US">
              <a:cs typeface="Calibri"/>
            </a:endParaRPr>
          </a:p>
        </p:txBody>
      </p:sp>
      <p:sp>
        <p:nvSpPr>
          <p:cNvPr id="4" name="Slide Number Placeholder 3">
            <a:extLst>
              <a:ext uri="{FF2B5EF4-FFF2-40B4-BE49-F238E27FC236}">
                <a16:creationId xmlns:a16="http://schemas.microsoft.com/office/drawing/2014/main" id="{9E9A5D9C-44BC-F4A8-DB7A-27DD3D6A2262}"/>
              </a:ext>
            </a:extLst>
          </p:cNvPr>
          <p:cNvSpPr>
            <a:spLocks noGrp="1"/>
          </p:cNvSpPr>
          <p:nvPr>
            <p:ph type="sldNum" sz="quarter" idx="5"/>
          </p:nvPr>
        </p:nvSpPr>
        <p:spPr/>
        <p:txBody>
          <a:bodyPr/>
          <a:lstStyle/>
          <a:p>
            <a:fld id="{AD3E7BEF-8FBD-4D5A-8E0B-C951ABFD9595}" type="slidenum">
              <a:rPr lang="en-US" smtClean="0"/>
              <a:t>24</a:t>
            </a:fld>
            <a:endParaRPr lang="en-US"/>
          </a:p>
        </p:txBody>
      </p:sp>
    </p:spTree>
    <p:extLst>
      <p:ext uri="{BB962C8B-B14F-4D97-AF65-F5344CB8AC3E}">
        <p14:creationId xmlns:p14="http://schemas.microsoft.com/office/powerpoint/2010/main" val="1158216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0015E"/>
              </a:solidFill>
            </a:endParaRPr>
          </a:p>
          <a:p>
            <a:endParaRPr lang="en-US"/>
          </a:p>
        </p:txBody>
      </p:sp>
      <p:sp>
        <p:nvSpPr>
          <p:cNvPr id="4" name="Slide Number Placeholder 3"/>
          <p:cNvSpPr>
            <a:spLocks noGrp="1"/>
          </p:cNvSpPr>
          <p:nvPr>
            <p:ph type="sldNum" sz="quarter" idx="5"/>
          </p:nvPr>
        </p:nvSpPr>
        <p:spPr/>
        <p:txBody>
          <a:bodyPr/>
          <a:lstStyle/>
          <a:p>
            <a:fld id="{AD3E7BEF-8FBD-4D5A-8E0B-C951ABFD9595}" type="slidenum">
              <a:rPr lang="en-US" smtClean="0"/>
              <a:t>27</a:t>
            </a:fld>
            <a:endParaRPr lang="en-US"/>
          </a:p>
        </p:txBody>
      </p:sp>
    </p:spTree>
    <p:extLst>
      <p:ext uri="{BB962C8B-B14F-4D97-AF65-F5344CB8AC3E}">
        <p14:creationId xmlns:p14="http://schemas.microsoft.com/office/powerpoint/2010/main" val="869256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Handout: Knowledge Assessment Tool </a:t>
            </a:r>
            <a:r>
              <a:rPr lang="en-US">
                <a:cs typeface="Calibri"/>
              </a:rPr>
              <a:t>here and on Tools and Takeaway Slide:</a:t>
            </a: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27728-6349-4F41-904F-0D151383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539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Knowledge Assessment Tool</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27728-6349-4F41-904F-0D151383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099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3E7BEF-8FBD-4D5A-8E0B-C951ABFD9595}" type="slidenum">
              <a:rPr lang="en-US" smtClean="0"/>
              <a:t>30</a:t>
            </a:fld>
            <a:endParaRPr lang="en-US"/>
          </a:p>
        </p:txBody>
      </p:sp>
    </p:spTree>
    <p:extLst>
      <p:ext uri="{BB962C8B-B14F-4D97-AF65-F5344CB8AC3E}">
        <p14:creationId xmlns:p14="http://schemas.microsoft.com/office/powerpoint/2010/main" val="1601820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D778B-97D2-2649-CFDA-8D7E1822B3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2F629-2AFB-6AD7-0142-DD3B3C5E6D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59FB5-CA90-4A03-F81B-AB2C63CCCC9D}"/>
              </a:ext>
            </a:extLst>
          </p:cNvPr>
          <p:cNvSpPr>
            <a:spLocks noGrp="1"/>
          </p:cNvSpPr>
          <p:nvPr>
            <p:ph type="body" idx="1"/>
          </p:nvPr>
        </p:nvSpPr>
        <p:spPr/>
        <p:txBody>
          <a:bodyPr/>
          <a:lstStyle/>
          <a:p>
            <a:r>
              <a:rPr lang="en-US" b="1"/>
              <a:t>Handout: Asset Mapping Tool– </a:t>
            </a:r>
            <a:r>
              <a:rPr lang="en-US"/>
              <a:t>will be linked here and on Tools and Takeaway Slide: </a:t>
            </a:r>
            <a:endParaRPr lang="en-US">
              <a:cs typeface="Calibri"/>
            </a:endParaRPr>
          </a:p>
        </p:txBody>
      </p:sp>
      <p:sp>
        <p:nvSpPr>
          <p:cNvPr id="4" name="Slide Number Placeholder 3">
            <a:extLst>
              <a:ext uri="{FF2B5EF4-FFF2-40B4-BE49-F238E27FC236}">
                <a16:creationId xmlns:a16="http://schemas.microsoft.com/office/drawing/2014/main" id="{E7FC2E01-B5CD-0483-2F6D-1EA63B982D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27728-6349-4F41-904F-0D151383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55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D778B-97D2-2649-CFDA-8D7E1822B3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2F629-2AFB-6AD7-0142-DD3B3C5E6D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59FB5-CA90-4A03-F81B-AB2C63CCCC9D}"/>
              </a:ext>
            </a:extLst>
          </p:cNvPr>
          <p:cNvSpPr>
            <a:spLocks noGrp="1"/>
          </p:cNvSpPr>
          <p:nvPr>
            <p:ph type="body" idx="1"/>
          </p:nvPr>
        </p:nvSpPr>
        <p:spPr/>
        <p:txBody>
          <a:bodyPr/>
          <a:lstStyle/>
          <a:p>
            <a:r>
              <a:rPr lang="en-US" b="1"/>
              <a:t>Handout: Asset Mapping Tool– </a:t>
            </a:r>
            <a:r>
              <a:rPr lang="en-US"/>
              <a:t>will be linked here and on Tools and Takeaway Slide: </a:t>
            </a:r>
            <a:endParaRPr lang="en-US">
              <a:cs typeface="Calibri"/>
            </a:endParaRPr>
          </a:p>
        </p:txBody>
      </p:sp>
      <p:sp>
        <p:nvSpPr>
          <p:cNvPr id="4" name="Slide Number Placeholder 3">
            <a:extLst>
              <a:ext uri="{FF2B5EF4-FFF2-40B4-BE49-F238E27FC236}">
                <a16:creationId xmlns:a16="http://schemas.microsoft.com/office/drawing/2014/main" id="{E7FC2E01-B5CD-0483-2F6D-1EA63B982D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27728-6349-4F41-904F-0D151383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810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a:ea typeface="Calibri Light"/>
                <a:cs typeface="Times New Roman"/>
              </a:rPr>
              <a:t>Today’s session is produced by the U.S. Department of Labor Registered Apprenticeship Technical Assistance Center of Excellence for Strategic Partnerships &amp; Systems Alignment. Safal Partners leads the Center along with five national partners including the National Association of Workforce Development Professionals who helped develop this training.</a:t>
            </a:r>
            <a:r>
              <a:rPr lang="en-US" sz="1800">
                <a:latin typeface="Times New Roman"/>
                <a:ea typeface="Calibri Light"/>
                <a:cs typeface="Times New Roman"/>
              </a:rPr>
              <a:t>  </a:t>
            </a:r>
            <a:endParaRPr lang="en-US" sz="1800">
              <a:effectLst/>
              <a:latin typeface="Times New Roman" panose="02020603050405020304" pitchFamily="18" charset="0"/>
              <a:ea typeface="Times New Roman" panose="02020603050405020304" pitchFamily="18" charset="0"/>
              <a:cs typeface="Times New Roman"/>
            </a:endParaRPr>
          </a:p>
          <a:p>
            <a:pPr marL="0" marR="0" indent="-228600">
              <a:spcBef>
                <a:spcPts val="0"/>
              </a:spcBef>
              <a:spcAft>
                <a:spcPts val="0"/>
              </a:spcAft>
            </a:pPr>
            <a:r>
              <a:rPr lang="en-US" sz="1800">
                <a:effectLst/>
                <a:latin typeface="Times New Roman"/>
                <a:ea typeface="Calibri Light"/>
                <a:cs typeface="Times New Roman"/>
              </a:rPr>
              <a:t> </a:t>
            </a:r>
          </a:p>
          <a:p>
            <a:pPr marL="0" marR="0" indent="-228600">
              <a:spcBef>
                <a:spcPts val="0"/>
              </a:spcBef>
              <a:spcAft>
                <a:spcPts val="0"/>
              </a:spcAft>
            </a:pPr>
            <a:r>
              <a:rPr lang="en-US" sz="1800">
                <a:effectLst/>
                <a:latin typeface="Times New Roman"/>
                <a:ea typeface="Calibri Light"/>
                <a:cs typeface="Times New Roman"/>
              </a:rPr>
              <a:t>The Center was established by DOL to scale national adoption of Registered Apprenticeships nationwide more rapidly by growing strategic partnerships and increasing alignment between apprenticeship and the workforce and education systems. The Center exists to provide no-cost technical assistance to key stakeholders – including OA and SAA directors and ATRs - through a variety of mechanisms including monthly webinars, quarterly virtual office hours, and customized individual TA/coaching sessions. </a:t>
            </a:r>
            <a:endParaRPr lang="en-US" b="1">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F3256-0F80-4475-8BEB-548FAFFD8D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792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AD3E7BEF-8FBD-4D5A-8E0B-C951ABFD9595}" type="slidenum">
              <a:rPr lang="en-US" smtClean="0"/>
              <a:t>33</a:t>
            </a:fld>
            <a:endParaRPr lang="en-US"/>
          </a:p>
        </p:txBody>
      </p:sp>
    </p:spTree>
    <p:extLst>
      <p:ext uri="{BB962C8B-B14F-4D97-AF65-F5344CB8AC3E}">
        <p14:creationId xmlns:p14="http://schemas.microsoft.com/office/powerpoint/2010/main" val="723897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3E7BEF-8FBD-4D5A-8E0B-C951ABFD9595}" type="slidenum">
              <a:rPr lang="en-US" smtClean="0"/>
              <a:t>34</a:t>
            </a:fld>
            <a:endParaRPr lang="en-US"/>
          </a:p>
        </p:txBody>
      </p:sp>
    </p:spTree>
    <p:extLst>
      <p:ext uri="{BB962C8B-B14F-4D97-AF65-F5344CB8AC3E}">
        <p14:creationId xmlns:p14="http://schemas.microsoft.com/office/powerpoint/2010/main" val="918030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B6A8A-F974-ACDD-4370-A116A3C6B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C4BC11-D4FF-E920-D504-9451928705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7116A8-1A34-F793-E03F-A04457DCAB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2E925E-564B-6039-357C-43011B4E7E53}"/>
              </a:ext>
            </a:extLst>
          </p:cNvPr>
          <p:cNvSpPr>
            <a:spLocks noGrp="1"/>
          </p:cNvSpPr>
          <p:nvPr>
            <p:ph type="sldNum" sz="quarter" idx="5"/>
          </p:nvPr>
        </p:nvSpPr>
        <p:spPr/>
        <p:txBody>
          <a:bodyPr/>
          <a:lstStyle/>
          <a:p>
            <a:fld id="{AD3E7BEF-8FBD-4D5A-8E0B-C951ABFD9595}" type="slidenum">
              <a:rPr lang="en-US" smtClean="0"/>
              <a:t>35</a:t>
            </a:fld>
            <a:endParaRPr lang="en-US"/>
          </a:p>
        </p:txBody>
      </p:sp>
    </p:spTree>
    <p:extLst>
      <p:ext uri="{BB962C8B-B14F-4D97-AF65-F5344CB8AC3E}">
        <p14:creationId xmlns:p14="http://schemas.microsoft.com/office/powerpoint/2010/main" val="2001245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6337D-1C26-9976-4715-350D8D4B6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BCA48-B21D-FBE2-9BA3-E09111E5F2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21821-3EC3-3334-BDC6-EEC8FAD33E43}"/>
              </a:ext>
            </a:extLst>
          </p:cNvPr>
          <p:cNvSpPr>
            <a:spLocks noGrp="1"/>
          </p:cNvSpPr>
          <p:nvPr>
            <p:ph type="body" idx="1"/>
          </p:nvPr>
        </p:nvSpPr>
        <p:spPr/>
        <p:txBody>
          <a:bodyPr/>
          <a:lstStyle/>
          <a:p>
            <a:r>
              <a:rPr lang="en-US"/>
              <a:t>As you have heard throughout Joels portion of the presentation, partnerships play a vital role in workforce development. Particularly when it comes to braided funding, which involves combining resources from multiple funding streams to provide comprehensive services without losing the identity or accountability of each source. </a:t>
            </a:r>
            <a:endParaRPr lang="en-US">
              <a:cs typeface="Calibri"/>
            </a:endParaRPr>
          </a:p>
          <a:p>
            <a:endParaRPr lang="en-US"/>
          </a:p>
          <a:p>
            <a:r>
              <a:rPr lang="en-US"/>
              <a:t>First and foremost, partnerships allow workforce development programs to leverage diverse resources. No single organization can address all the needs of a community on its own. By collaborating, partners can pool their unique strengths and funding sources, which might include federal, state, local, and private funds. This collective approach enhances the service delivery to the end user, combining the expertise of different organizations and increases flexibility in how resources are used. It allows organizations to fill gaps and address specific needs that might not be covered by any single funding source. </a:t>
            </a:r>
            <a:endParaRPr lang="en-US">
              <a:cs typeface="Calibri" panose="020F0502020204030204"/>
            </a:endParaRPr>
          </a:p>
          <a:p>
            <a:endParaRPr lang="en-US"/>
          </a:p>
          <a:p>
            <a:r>
              <a:rPr lang="en-US"/>
              <a:t>A partnership approach to funding ultimately maximizes the impact and efficiency of available resources and partners are able to mutually benefit from the outcomes. </a:t>
            </a:r>
            <a:endParaRPr lang="en-US">
              <a:cs typeface="Calibri"/>
            </a:endParaRPr>
          </a:p>
        </p:txBody>
      </p:sp>
      <p:sp>
        <p:nvSpPr>
          <p:cNvPr id="4" name="Slide Number Placeholder 3">
            <a:extLst>
              <a:ext uri="{FF2B5EF4-FFF2-40B4-BE49-F238E27FC236}">
                <a16:creationId xmlns:a16="http://schemas.microsoft.com/office/drawing/2014/main" id="{20336128-3564-2C28-F05B-0309EC6C3ECF}"/>
              </a:ext>
            </a:extLst>
          </p:cNvPr>
          <p:cNvSpPr>
            <a:spLocks noGrp="1"/>
          </p:cNvSpPr>
          <p:nvPr>
            <p:ph type="sldNum" sz="quarter" idx="5"/>
          </p:nvPr>
        </p:nvSpPr>
        <p:spPr/>
        <p:txBody>
          <a:bodyPr/>
          <a:lstStyle/>
          <a:p>
            <a:fld id="{37827728-6349-4F41-904F-0D1513839CD4}" type="slidenum">
              <a:rPr lang="en-US" smtClean="0"/>
              <a:t>36</a:t>
            </a:fld>
            <a:endParaRPr lang="en-US"/>
          </a:p>
        </p:txBody>
      </p:sp>
    </p:spTree>
    <p:extLst>
      <p:ext uri="{BB962C8B-B14F-4D97-AF65-F5344CB8AC3E}">
        <p14:creationId xmlns:p14="http://schemas.microsoft.com/office/powerpoint/2010/main" val="3554471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3487C-C6B5-883E-173C-2E4E10B11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2B7EFF-8FF4-B992-1C7F-7D9A8FC93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D9E2A-83F2-4ED0-304A-31D5C9A4CCEB}"/>
              </a:ext>
            </a:extLst>
          </p:cNvPr>
          <p:cNvSpPr>
            <a:spLocks noGrp="1"/>
          </p:cNvSpPr>
          <p:nvPr>
            <p:ph type="body" idx="1"/>
          </p:nvPr>
        </p:nvSpPr>
        <p:spPr/>
        <p:txBody>
          <a:bodyPr/>
          <a:lstStyle/>
          <a:p>
            <a:r>
              <a:rPr lang="en-US" b="0" i="0">
                <a:solidFill>
                  <a:srgbClr val="0D0D0D"/>
                </a:solidFill>
                <a:effectLst/>
                <a:latin typeface="Söhne"/>
              </a:rPr>
              <a:t>ATRs can play a crucial role in equipping registered apprenticeship sponsors and employers to access local workforce development system funding through collaboration with Business Services </a:t>
            </a:r>
            <a:r>
              <a:rPr lang="en-US">
                <a:solidFill>
                  <a:srgbClr val="0D0D0D"/>
                </a:solidFill>
                <a:latin typeface="Söhne"/>
              </a:rPr>
              <a:t>Representatives </a:t>
            </a:r>
            <a:endParaRPr lang="en-US"/>
          </a:p>
          <a:p>
            <a:endParaRPr lang="en-US">
              <a:solidFill>
                <a:srgbClr val="0D0D0D"/>
              </a:solidFill>
              <a:latin typeface="Söhne"/>
            </a:endParaRPr>
          </a:p>
          <a:p>
            <a:r>
              <a:rPr lang="en-US">
                <a:solidFill>
                  <a:srgbClr val="0D0D0D"/>
                </a:solidFill>
              </a:rPr>
              <a:t>ATRs can help RA sponsors and employers understand there may be multiple funding sources that align with their needs and objectives, whether it's funding for apprenticeship program development, training, or related supportive services. </a:t>
            </a:r>
            <a:endParaRPr lang="en-US" b="0" i="0">
              <a:solidFill>
                <a:srgbClr val="0D0D0D"/>
              </a:solidFill>
              <a:effectLst/>
              <a:latin typeface="Söhne"/>
            </a:endParaRPr>
          </a:p>
          <a:p>
            <a:pPr marL="0" lvl="0" indent="0" algn="l">
              <a:buFont typeface="Arial" panose="020B0604020202020204" pitchFamily="34" charset="0"/>
              <a:buNone/>
            </a:pPr>
            <a:endParaRPr lang="en-US" b="0" i="0">
              <a:solidFill>
                <a:srgbClr val="0D0D0D"/>
              </a:solidFill>
              <a:effectLst/>
              <a:latin typeface="Söhne"/>
            </a:endParaRPr>
          </a:p>
        </p:txBody>
      </p:sp>
      <p:sp>
        <p:nvSpPr>
          <p:cNvPr id="4" name="Slide Number Placeholder 3">
            <a:extLst>
              <a:ext uri="{FF2B5EF4-FFF2-40B4-BE49-F238E27FC236}">
                <a16:creationId xmlns:a16="http://schemas.microsoft.com/office/drawing/2014/main" id="{01B9D58C-DD62-B8D5-0C31-DF904BB162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166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spcBef>
                <a:spcPts val="0"/>
              </a:spcBef>
              <a:spcAft>
                <a:spcPts val="0"/>
              </a:spcAft>
              <a:buClrTx/>
              <a:buSzTx/>
              <a:buFontTx/>
              <a:buNone/>
              <a:tabLst/>
              <a:defRPr/>
            </a:pPr>
            <a:r>
              <a:rPr lang="en-US" sz="1200" u="none">
                <a:latin typeface="Montserrat Medium"/>
              </a:rPr>
              <a:t>How and where, as an ATR, do you start?</a:t>
            </a:r>
          </a:p>
          <a:p>
            <a:pPr marL="0" marR="0" lvl="0" indent="0" algn="l" defTabSz="457200" rtl="0" eaLnBrk="1" fontAlgn="auto" latinLnBrk="0" hangingPunct="1">
              <a:spcBef>
                <a:spcPts val="0"/>
              </a:spcBef>
              <a:spcAft>
                <a:spcPts val="0"/>
              </a:spcAft>
              <a:buClrTx/>
              <a:buSzTx/>
              <a:buFontTx/>
              <a:buNone/>
              <a:tabLst/>
              <a:defRPr/>
            </a:pPr>
            <a:endParaRPr lang="en-US" sz="1200" u="none">
              <a:latin typeface="Montserrat Medium"/>
            </a:endParaRPr>
          </a:p>
          <a:p>
            <a:pPr marL="0" marR="0" lvl="0" indent="0" algn="l" defTabSz="457200" rtl="0" eaLnBrk="1" fontAlgn="auto" latinLnBrk="0" hangingPunct="1">
              <a:spcBef>
                <a:spcPts val="0"/>
              </a:spcBef>
              <a:spcAft>
                <a:spcPts val="0"/>
              </a:spcAft>
              <a:buClrTx/>
              <a:buSzTx/>
              <a:buFontTx/>
              <a:buNone/>
              <a:tabLst/>
              <a:defRPr/>
            </a:pPr>
            <a:r>
              <a:rPr lang="en-US" sz="1200" b="1" u="sng">
                <a:latin typeface="Montserrat Medium"/>
              </a:rPr>
              <a:t>Step 1</a:t>
            </a:r>
            <a:r>
              <a:rPr lang="en-US" sz="1200" b="1">
                <a:latin typeface="Montserrat Medium"/>
              </a:rPr>
              <a:t>:</a:t>
            </a:r>
            <a:r>
              <a:rPr lang="en-US" sz="1200">
                <a:latin typeface="Montserrat Medium"/>
              </a:rPr>
              <a:t> Reach out to your local workforce development agency to find out who your BSR point of contact is. Katie Adams shared a link in the chat thread earlier and it will be linked on this slide, for a search tool from the DOL’s website that can help you find the LWDB in your area. Once you have that contact information, simply contact them directly and ask to get connected to the manager or director over their Business Services team. Again, because of local discretion, services and processes will vary from one LWDB to another so it is important to connect and partner with each of the LWDBs in your geographic area of oversight, if there is more than one.  </a:t>
            </a:r>
            <a:r>
              <a:rPr lang="en-US" sz="1200" b="1">
                <a:latin typeface="Montserrat Medium"/>
              </a:rPr>
              <a:t>Then,</a:t>
            </a:r>
          </a:p>
          <a:p>
            <a:pPr marL="0" marR="0" lvl="0" indent="0" algn="l" defTabSz="457200" rtl="0" eaLnBrk="1" fontAlgn="auto" latinLnBrk="0" hangingPunct="1">
              <a:spcBef>
                <a:spcPts val="0"/>
              </a:spcBef>
              <a:spcAft>
                <a:spcPts val="0"/>
              </a:spcAft>
              <a:buClrTx/>
              <a:buSzTx/>
              <a:buFontTx/>
              <a:buNone/>
              <a:tabLst/>
              <a:defRPr/>
            </a:pPr>
            <a:endParaRPr lang="en-US" b="1"/>
          </a:p>
          <a:p>
            <a:r>
              <a:rPr lang="en-US" sz="1200" b="1" u="sng">
                <a:latin typeface="Montserrat Medium"/>
              </a:rPr>
              <a:t>Step 2</a:t>
            </a:r>
            <a:r>
              <a:rPr lang="en-US" sz="1200" b="1">
                <a:latin typeface="Montserrat Medium"/>
              </a:rPr>
              <a:t>: </a:t>
            </a:r>
            <a:r>
              <a:rPr lang="en-US" sz="1200" b="0">
                <a:latin typeface="Montserrat Medium"/>
              </a:rPr>
              <a:t>Meet Regularly</a:t>
            </a:r>
            <a:r>
              <a:rPr lang="en-US">
                <a:latin typeface="Montserrat Medium"/>
              </a:rPr>
              <a:t> with your local BSRs. Policies, procedures and funding availability change often so it is imperative that you keep an open, two-way dialogue active between you and your BSRs. It should never be a simple one-and done meeting.</a:t>
            </a:r>
            <a:endParaRPr lang="en-US" sz="1200" b="0">
              <a:latin typeface="Montserrat Medium"/>
            </a:endParaRPr>
          </a:p>
          <a:p>
            <a:pPr marL="571500" indent="-285750" defTabSz="457200">
              <a:lnSpc>
                <a:spcPct val="90000"/>
              </a:lnSpc>
              <a:spcBef>
                <a:spcPts val="1000"/>
              </a:spcBef>
              <a:buFont typeface="Arial"/>
              <a:buChar char="•"/>
              <a:defRPr/>
            </a:pPr>
            <a:r>
              <a:rPr lang="en-US">
                <a:solidFill>
                  <a:srgbClr val="000000"/>
                </a:solidFill>
              </a:rPr>
              <a:t>Encourage and participate in ongoing collaboration between businesses, LWDBs, and training institutions</a:t>
            </a:r>
            <a:endParaRPr lang="en-US">
              <a:solidFill>
                <a:srgbClr val="000000"/>
              </a:solidFill>
              <a:cs typeface="Calibri"/>
            </a:endParaRPr>
          </a:p>
          <a:p>
            <a:pPr marL="571500" indent="-285750" defTabSz="457200">
              <a:lnSpc>
                <a:spcPct val="90000"/>
              </a:lnSpc>
              <a:spcBef>
                <a:spcPts val="1000"/>
              </a:spcBef>
              <a:buFont typeface="Arial"/>
              <a:buChar char="•"/>
              <a:defRPr/>
            </a:pPr>
            <a:r>
              <a:rPr lang="en-US">
                <a:solidFill>
                  <a:srgbClr val="000000"/>
                </a:solidFill>
              </a:rPr>
              <a:t>Explore joint initiatives or partnerships to optimize training outcomes.</a:t>
            </a:r>
            <a:endParaRPr lang="en-US"/>
          </a:p>
          <a:p>
            <a:pPr defTabSz="457200">
              <a:lnSpc>
                <a:spcPct val="125000"/>
              </a:lnSpc>
              <a:defRPr/>
            </a:pPr>
            <a:r>
              <a:rPr lang="en-US">
                <a:solidFill>
                  <a:srgbClr val="000000"/>
                </a:solidFill>
                <a:latin typeface="Montserrat Medium"/>
              </a:rPr>
              <a:t>In session I we shared a handout that we are sharing here as well. The linked document is a wonderful tool for ATRs to reference when they meet with their BSRs. It provides key questions an ATR can ask a BSR in order gain basic knowledge of services and funding available at LWDB in your geographic area of oversight.</a:t>
            </a:r>
          </a:p>
          <a:p>
            <a:pPr defTabSz="457200">
              <a:lnSpc>
                <a:spcPct val="125000"/>
              </a:lnSpc>
              <a:defRPr/>
            </a:pPr>
            <a:endParaRPr lang="en-US" sz="1200">
              <a:solidFill>
                <a:srgbClr val="000000"/>
              </a:solidFill>
              <a:latin typeface="Montserrat Medium"/>
            </a:endParaRPr>
          </a:p>
          <a:p>
            <a:pPr defTabSz="457200">
              <a:lnSpc>
                <a:spcPct val="125000"/>
              </a:lnSpc>
              <a:defRPr/>
            </a:pPr>
            <a:endParaRPr lang="en-US" sz="1200">
              <a:solidFill>
                <a:srgbClr val="000000"/>
              </a:solidFill>
              <a:latin typeface="Montserrat Medium"/>
            </a:endParaRPr>
          </a:p>
          <a:p>
            <a:pPr marL="0" marR="0" lvl="1"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1" u="none" strike="noStrike" kern="1200" cap="none" spc="0" normalizeH="0" baseline="0" noProof="0">
                <a:ln>
                  <a:noFill/>
                </a:ln>
                <a:solidFill>
                  <a:srgbClr val="00015E"/>
                </a:solidFill>
                <a:effectLst/>
                <a:uLnTx/>
                <a:uFillTx/>
                <a:latin typeface="Montserrat Medium"/>
                <a:ea typeface="+mn-ea"/>
                <a:cs typeface="+mn-cs"/>
                <a:hlinkClick r:id="rId3">
                  <a:extLst>
                    <a:ext uri="{A12FA001-AC4F-418D-AE19-62706E023703}">
                      <ahyp:hlinkClr xmlns:ahyp="http://schemas.microsoft.com/office/drawing/2018/hyperlinkcolor" val="tx"/>
                    </a:ext>
                  </a:extLst>
                </a:hlinkClick>
              </a:rPr>
              <a:t>Handout: Workforce Training Fund Questions for BSRs</a:t>
            </a:r>
            <a:endParaRPr kumimoji="0" lang="en-US" sz="2000" b="0" i="1" u="none" strike="noStrike" kern="1200" cap="none" spc="0" normalizeH="0" baseline="0" noProof="0">
              <a:ln>
                <a:noFill/>
              </a:ln>
              <a:solidFill>
                <a:srgbClr val="00015E"/>
              </a:solidFill>
              <a:effectLst/>
              <a:uLnTx/>
              <a:uFillTx/>
              <a:latin typeface="Montserrat Medium" panose="00000600000000000000" pitchFamily="2" charset="0"/>
              <a:ea typeface="+mn-ea"/>
              <a:cs typeface="+mn-cs"/>
            </a:endParaRPr>
          </a:p>
          <a:p>
            <a:pPr marL="0" marR="0" lvl="0" indent="0" algn="l" defTabSz="457200" eaLnBrk="1" fontAlgn="auto" latinLnBrk="0" hangingPunct="1">
              <a:lnSpc>
                <a:spcPct val="125000"/>
              </a:lnSpc>
              <a:spcBef>
                <a:spcPts val="0"/>
              </a:spcBef>
              <a:spcAft>
                <a:spcPts val="0"/>
              </a:spcAft>
              <a:buClrTx/>
              <a:buSzTx/>
              <a:buFont typeface="Arial" panose="020B0604020202020204" pitchFamily="34" charset="0"/>
              <a:buNone/>
              <a:tabLst/>
              <a:defRPr/>
            </a:pPr>
            <a:endParaRPr lang="en-US" sz="1200" b="1">
              <a:solidFill>
                <a:schemeClr val="bg1"/>
              </a:solidFill>
            </a:endParaRPr>
          </a:p>
          <a:p>
            <a:pPr marL="0" marR="0" lvl="0" indent="0" algn="l" defTabSz="457200" eaLnBrk="1" fontAlgn="auto" latinLnBrk="0" hangingPunct="1">
              <a:lnSpc>
                <a:spcPct val="125000"/>
              </a:lnSpc>
              <a:spcBef>
                <a:spcPts val="0"/>
              </a:spcBef>
              <a:spcAft>
                <a:spcPts val="0"/>
              </a:spcAft>
              <a:buClrTx/>
              <a:buSzTx/>
              <a:buFont typeface="Arial" panose="020B0604020202020204" pitchFamily="34" charset="0"/>
              <a:buNone/>
              <a:tabLst/>
              <a:defRPr/>
            </a:pPr>
            <a:endParaRPr lang="en-US" sz="1200" b="1">
              <a:solidFill>
                <a:schemeClr val="bg1"/>
              </a:solidFill>
            </a:endParaRPr>
          </a:p>
          <a:p>
            <a:pPr marL="0" marR="0" lvl="0" indent="0" algn="l" defTabSz="457200" eaLnBrk="1" fontAlgn="auto" latinLnBrk="0" hangingPunct="1">
              <a:lnSpc>
                <a:spcPct val="125000"/>
              </a:lnSpc>
              <a:spcBef>
                <a:spcPts val="0"/>
              </a:spcBef>
              <a:spcAft>
                <a:spcPts val="0"/>
              </a:spcAft>
              <a:buClrTx/>
              <a:buSzTx/>
              <a:buFont typeface="Arial" panose="020B0604020202020204" pitchFamily="34" charset="0"/>
              <a:buNone/>
              <a:tabLst/>
              <a:defRPr/>
            </a:pPr>
            <a:endParaRPr lang="en-US" sz="1200" b="0">
              <a:solidFill>
                <a:schemeClr val="bg1"/>
              </a:solidFill>
              <a:latin typeface="Calibri"/>
            </a:endParaRPr>
          </a:p>
          <a:p>
            <a:pPr marL="342900" marR="0" lvl="0" indent="-342900" algn="l" defTabSz="457200" eaLnBrk="1" fontAlgn="auto" latinLnBrk="0" hangingPunct="1">
              <a:lnSpc>
                <a:spcPct val="125000"/>
              </a:lnSpc>
              <a:spcBef>
                <a:spcPts val="0"/>
              </a:spcBef>
              <a:spcAft>
                <a:spcPts val="0"/>
              </a:spcAft>
              <a:buClrTx/>
              <a:buSzTx/>
              <a:buFont typeface="Arial" panose="020B0604020202020204" pitchFamily="34" charset="0"/>
              <a:buChar char="•"/>
              <a:tabLst/>
              <a:defRPr/>
            </a:pPr>
            <a:endParaRPr lang="en-US" sz="1200" b="0">
              <a:solidFill>
                <a:schemeClr val="bg1"/>
              </a:solidFill>
              <a:latin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866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9075F-7AD4-E33D-3D1F-94F41B138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8B950-ACDA-E7A4-6B5B-428D443B88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EEA50F-F3A3-CE92-7AC8-5F233202D899}"/>
              </a:ext>
            </a:extLst>
          </p:cNvPr>
          <p:cNvSpPr>
            <a:spLocks noGrp="1"/>
          </p:cNvSpPr>
          <p:nvPr>
            <p:ph type="body" idx="1"/>
          </p:nvPr>
        </p:nvSpPr>
        <p:spPr/>
        <p:txBody>
          <a:bodyPr/>
          <a:lstStyle/>
          <a:p>
            <a:r>
              <a:rPr lang="en-US">
                <a:ea typeface="Calibri"/>
                <a:cs typeface="Calibri"/>
              </a:rPr>
              <a:t>I encourage you to access the handouts linked here, as well as referenced throughout the presentation. We hope you will utilize these as you move forward in connecting with BSRs at the local workforce boards in your area. At this time, I would like to hand it back over to Katie to close us out. </a:t>
            </a:r>
          </a:p>
          <a:p>
            <a:pPr>
              <a:defRPr/>
            </a:pPr>
            <a:endParaRPr lang="en-US" b="1">
              <a:solidFill>
                <a:srgbClr val="000000"/>
              </a:solidFill>
              <a:latin typeface="Calibri" panose="020F0502020204030204"/>
              <a:ea typeface="Calibri" panose="020F0502020204030204"/>
              <a:cs typeface="Calibri" panose="020F0502020204030204"/>
            </a:endParaRPr>
          </a:p>
          <a:p>
            <a:r>
              <a:rPr lang="en-US" sz="1800" b="0"/>
              <a:t>Tools and Takeaway</a:t>
            </a:r>
            <a:r>
              <a:rPr lang="en-US" sz="1800"/>
              <a:t> </a:t>
            </a:r>
            <a:endParaRPr lang="en-US" sz="1800">
              <a:cs typeface="Calibri"/>
            </a:endParaRPr>
          </a:p>
          <a:p>
            <a:pPr marL="342900" marR="0" lvl="0" indent="-342900">
              <a:lnSpc>
                <a:spcPct val="115000"/>
              </a:lnSpc>
              <a:spcBef>
                <a:spcPts val="0"/>
              </a:spcBef>
              <a:spcAft>
                <a:spcPts val="0"/>
              </a:spcAft>
              <a:buFont typeface="Symbol" panose="05050102010706020507" pitchFamily="18" charset="2"/>
              <a:buChar char=""/>
            </a:pPr>
            <a:r>
              <a:rPr lang="en-US" sz="1800">
                <a:solidFill>
                  <a:srgbClr val="FF0000"/>
                </a:solidFill>
                <a:latin typeface="Times New Roman"/>
                <a:ea typeface="Times New Roman" panose="02020603050405020304" pitchFamily="18" charset="0"/>
                <a:cs typeface="Times New Roman"/>
              </a:rPr>
              <a:t>Knowledge</a:t>
            </a:r>
            <a:r>
              <a:rPr lang="en-US" sz="1800">
                <a:solidFill>
                  <a:srgbClr val="FF0000"/>
                </a:solidFill>
                <a:effectLst/>
                <a:latin typeface="Times New Roman"/>
                <a:ea typeface="Times New Roman" panose="02020603050405020304" pitchFamily="18" charset="0"/>
                <a:cs typeface="Times New Roman"/>
              </a:rPr>
              <a:t> </a:t>
            </a:r>
            <a:r>
              <a:rPr lang="en-US" sz="1800">
                <a:effectLst/>
                <a:latin typeface="Times New Roman"/>
                <a:ea typeface="Times New Roman" panose="02020603050405020304" pitchFamily="18" charset="0"/>
                <a:cs typeface="Times New Roman"/>
              </a:rPr>
              <a:t>Assessment Tool for ATRs: </a:t>
            </a:r>
            <a:r>
              <a:rPr lang="en-US" sz="2800">
                <a:hlinkClick r:id="rId3"/>
              </a:rPr>
              <a:t>https://www.westmiworks.org/app/uploads/2024/03/Asset-Map-1-1.pdf</a:t>
            </a:r>
            <a:endParaRPr lang="en-US" sz="1800">
              <a:effectLst/>
              <a:latin typeface="Times New Roman"/>
              <a:ea typeface="Times New Roman" panose="02020603050405020304" pitchFamily="18" charset="0"/>
              <a:cs typeface="Times New Roman"/>
            </a:endParaRPr>
          </a:p>
          <a:p>
            <a:pPr marL="342900" marR="0" lvl="0" indent="-342900">
              <a:lnSpc>
                <a:spcPct val="115000"/>
              </a:lnSpc>
              <a:spcBef>
                <a:spcPts val="0"/>
              </a:spcBef>
              <a:spcAft>
                <a:spcPts val="0"/>
              </a:spcAft>
              <a:buFont typeface="Symbol" panose="05050102010706020507" pitchFamily="18" charset="2"/>
              <a:buChar char=""/>
            </a:pPr>
            <a:r>
              <a:rPr lang="en-US" sz="1800">
                <a:solidFill>
                  <a:srgbClr val="FF0000"/>
                </a:solidFill>
                <a:effectLst/>
                <a:latin typeface="Times New Roman"/>
                <a:ea typeface="Times New Roman" panose="02020603050405020304" pitchFamily="18" charset="0"/>
                <a:cs typeface="Times New Roman"/>
              </a:rPr>
              <a:t>Asset Mapping Tool: </a:t>
            </a:r>
            <a:r>
              <a:rPr lang="en-US" sz="2800">
                <a:hlinkClick r:id="rId3"/>
              </a:rPr>
              <a:t>https://www.westmiworks.org/app/uploads/2024/03/Asset-Map-1-1.pdf</a:t>
            </a:r>
            <a:endParaRPr lang="en-US" sz="1800">
              <a:solidFill>
                <a:srgbClr val="FF0000"/>
              </a:solidFill>
              <a:effectLst/>
              <a:latin typeface="Times New Roman"/>
              <a:ea typeface="Times New Roman" panose="02020603050405020304" pitchFamily="18" charset="0"/>
              <a:cs typeface="Times New Roman"/>
            </a:endParaRPr>
          </a:p>
          <a:p>
            <a:pPr marL="342900" marR="0" lvl="0" indent="-342900">
              <a:lnSpc>
                <a:spcPct val="115000"/>
              </a:lnSpc>
              <a:spcBef>
                <a:spcPts val="0"/>
              </a:spcBef>
              <a:spcAft>
                <a:spcPts val="0"/>
              </a:spcAft>
              <a:buFont typeface="Symbol" panose="05050102010706020507" pitchFamily="18" charset="2"/>
              <a:buChar char=""/>
            </a:pPr>
            <a:r>
              <a:rPr lang="en-US">
                <a:solidFill>
                  <a:srgbClr val="363567"/>
                </a:solidFill>
              </a:rPr>
              <a:t>Workforce Training Fund Questions for BSRs: </a:t>
            </a:r>
            <a:r>
              <a:rPr lang="en-US">
                <a:hlinkClick r:id="rId4"/>
              </a:rPr>
              <a:t>https://www.westmiworks.org/app/uploads/2024/03/Session-I-and-II-Handout_Workforce-Training-Fund-Questions-for-BSRs.pdf</a:t>
            </a:r>
            <a:endParaRPr lang="en-US" b="1">
              <a:cs typeface="Calibri"/>
            </a:endParaRPr>
          </a:p>
          <a:p>
            <a:pPr marL="628650" lvl="1" indent="-171450">
              <a:buFont typeface="Arial" panose="020B0604020202020204" pitchFamily="34" charset="0"/>
              <a:buChar char="•"/>
              <a:defRPr/>
            </a:pPr>
            <a:endParaRPr lang="en-US" b="1">
              <a:solidFill>
                <a:srgbClr val="000000"/>
              </a:solidFill>
              <a:latin typeface="Calibri" panose="020F0502020204030204"/>
              <a:ea typeface="Calibri" panose="020F0502020204030204"/>
              <a:cs typeface="Calibri" panose="020F0502020204030204"/>
            </a:endParaRPr>
          </a:p>
          <a:p>
            <a:pPr lvl="1">
              <a:defRPr/>
            </a:pPr>
            <a:endParaRPr lang="en-US" b="1">
              <a:solidFill>
                <a:srgbClr val="000000"/>
              </a:solidFill>
              <a:latin typeface="Calibri" panose="020F0502020204030204"/>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E1BE08D1-FF45-E5B7-210A-2A11F675DB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53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A8D3A-2891-4EF0-ADBF-771F49B92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313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We’d </a:t>
            </a:r>
            <a:r>
              <a:rPr lang="en-US" i="0"/>
              <a:t>like to encourage you to become a partner with the Center of Excellence</a:t>
            </a:r>
            <a:r>
              <a:rPr lang="en-US"/>
              <a:t> if you have not signed up yet</a:t>
            </a:r>
            <a:r>
              <a:rPr lang="en-US" i="0"/>
              <a:t>. Please take a moment to scan the QR code on screen. As a partner you have the opportunity to receive no-cost technical assistance and materials, network with partners nationwide and be nationally-recognized for your work. Thank you </a:t>
            </a:r>
            <a:r>
              <a:rPr lang="en-US"/>
              <a:t>all again for</a:t>
            </a:r>
            <a:r>
              <a:rPr lang="en-US" i="0"/>
              <a:t> attending our session today!</a:t>
            </a:r>
            <a:r>
              <a:rPr lang="en-US"/>
              <a:t> </a:t>
            </a:r>
            <a:endParaRPr lang="en-US">
              <a:cs typeface="Calibri"/>
            </a:endParaRPr>
          </a:p>
          <a:p>
            <a:endParaRPr lang="en-US" i="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F87B3-AEC0-4A48-9BB8-61B7C21FDC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4813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interest and participation in this webinar. I would like to remind you that this is the second webinar of a 2-part series and there will be a capstone training for both ATRs and BSRs held on June 27</a:t>
            </a:r>
            <a:r>
              <a:rPr lang="en-US" baseline="30000"/>
              <a:t>th</a:t>
            </a:r>
            <a:r>
              <a:rPr lang="en-US"/>
              <a:t>.  </a:t>
            </a:r>
            <a:r>
              <a:rPr lang="en-US" b="0" strike="noStrike"/>
              <a:t>By the end of this series, we hope you are inspired to use the tools you will be provided with, to embark on this journey together with BSRs, leveraging collaboration to maximize the impact of our efforts in workforce development.</a:t>
            </a:r>
            <a:r>
              <a:rPr lang="en-US"/>
              <a:t> </a:t>
            </a:r>
            <a:endParaRPr lang="en-US" b="0" strike="noStrike">
              <a:cs typeface="Calibri"/>
            </a:endParaRPr>
          </a:p>
          <a:p>
            <a:pPr marL="0" marR="0">
              <a:spcBef>
                <a:spcPts val="0"/>
              </a:spcBef>
            </a:pPr>
            <a:endParaRPr lang="en-US">
              <a:ea typeface="Calibri"/>
              <a:cs typeface="Calibri"/>
            </a:endParaRPr>
          </a:p>
          <a:p>
            <a:r>
              <a:rPr lang="en-US">
                <a:ea typeface="Calibri"/>
                <a:cs typeface="Calibri"/>
              </a:rPr>
              <a:t>As a reminder, please submit any questions you have for us using the button at the bottom of your screen. We will compile those questions and provide responses </a:t>
            </a:r>
            <a:r>
              <a:rPr lang="en-US"/>
              <a:t>in a follow-up to today’s webinar.  Once again, I would like to thank everyone for attending – enjoy the rest of your day. </a:t>
            </a:r>
            <a:endParaRPr lang="en-US">
              <a:ea typeface="Calibri"/>
              <a:cs typeface="Calibri"/>
            </a:endParaRPr>
          </a:p>
          <a:p>
            <a:r>
              <a:rPr lang="en-US"/>
              <a:t> </a:t>
            </a:r>
            <a:endParaRPr lang="en-US">
              <a:ea typeface="Calibri"/>
              <a:cs typeface="Calibri"/>
            </a:endParaRPr>
          </a:p>
          <a:p>
            <a:endParaRPr lang="en-US">
              <a:ea typeface="Calibri"/>
              <a:cs typeface="Calibri"/>
            </a:endParaRPr>
          </a:p>
          <a:p>
            <a:r>
              <a:rPr lang="en-US"/>
              <a:t> </a:t>
            </a:r>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626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BF189-237E-C393-047B-0D8212CCC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73B818-63C9-5B43-81AB-9551CBB22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18397-F9F9-39DF-3E66-F91E729785DF}"/>
              </a:ext>
            </a:extLst>
          </p:cNvPr>
          <p:cNvSpPr>
            <a:spLocks noGrp="1"/>
          </p:cNvSpPr>
          <p:nvPr>
            <p:ph type="body" idx="1"/>
          </p:nvPr>
        </p:nvSpPr>
        <p:spPr/>
        <p:txBody>
          <a:bodyPr/>
          <a:lstStyle/>
          <a:p>
            <a:r>
              <a:rPr lang="en-US" sz="1800">
                <a:effectLst/>
                <a:latin typeface="Times New Roman"/>
                <a:ea typeface="Times New Roman" panose="02020603050405020304" pitchFamily="18" charset="0"/>
                <a:cs typeface="Times New Roman"/>
              </a:rPr>
              <a:t>Today’s webinar is the second in a series to provide customized training for ATRs on the Public Workforce system and engagement with BSRs. Today’s session is designed to provide tools and resources for building </a:t>
            </a:r>
            <a:r>
              <a:rPr lang="en-US" sz="1800">
                <a:effectLst/>
                <a:latin typeface="Times New Roman"/>
                <a:ea typeface="Calibri Light"/>
                <a:cs typeface="Times New Roman"/>
              </a:rPr>
              <a:t>effective partnerships</a:t>
            </a:r>
            <a:r>
              <a:rPr lang="en-US" sz="1800">
                <a:effectLst/>
                <a:latin typeface="Times New Roman"/>
                <a:ea typeface="Times New Roman" panose="02020603050405020304" pitchFamily="18" charset="0"/>
                <a:cs typeface="Times New Roman"/>
              </a:rPr>
              <a:t> with Business Services Representatives to achieve improved outcomes.</a:t>
            </a:r>
            <a:r>
              <a:rPr lang="en-US" sz="1800">
                <a:latin typeface="Times New Roman"/>
                <a:ea typeface="Times New Roman" panose="02020603050405020304" pitchFamily="18" charset="0"/>
                <a:cs typeface="Times New Roman"/>
              </a:rPr>
              <a:t>  </a:t>
            </a:r>
            <a:endParaRPr lang="en-US" sz="1800">
              <a:effectLst/>
              <a:latin typeface="Times New Roman"/>
              <a:ea typeface="Times New Roman" panose="02020603050405020304" pitchFamily="18" charset="0"/>
              <a:cs typeface="Times New Roman"/>
            </a:endParaRPr>
          </a:p>
          <a:p>
            <a:pPr marL="0" marR="0">
              <a:spcBef>
                <a:spcPts val="0"/>
              </a:spcBef>
              <a:spcAft>
                <a:spcPts val="0"/>
              </a:spcAft>
            </a:pPr>
            <a:r>
              <a:rPr lang="en-US" sz="1800">
                <a:effectLst/>
                <a:latin typeface="Times New Roman"/>
                <a:ea typeface="Times New Roman" panose="02020603050405020304" pitchFamily="18" charset="0"/>
                <a:cs typeface="Times New Roman"/>
              </a:rPr>
              <a:t> </a:t>
            </a:r>
          </a:p>
          <a:p>
            <a:r>
              <a:rPr lang="en-US" sz="1800">
                <a:effectLst/>
                <a:latin typeface="Times New Roman"/>
                <a:ea typeface="Times New Roman" panose="02020603050405020304" pitchFamily="18" charset="0"/>
                <a:cs typeface="Times New Roman"/>
              </a:rPr>
              <a:t>Parallel to this training for ATRs, two webinars have ben held for BSRs to better understand the Registered Apprenticeship system. Next, on June 27, we will hold a capstone training for both ATRs and BSRs</a:t>
            </a:r>
            <a:r>
              <a:rPr lang="en-US" sz="1800">
                <a:latin typeface="Times New Roman"/>
                <a:ea typeface="Times New Roman" panose="02020603050405020304" pitchFamily="18" charset="0"/>
                <a:cs typeface="Times New Roman"/>
              </a:rPr>
              <a:t>  </a:t>
            </a:r>
            <a:endParaRPr lang="en-US" sz="1800">
              <a:effectLst/>
              <a:latin typeface="Times New Roman"/>
              <a:ea typeface="Times New Roman" panose="02020603050405020304" pitchFamily="18" charset="0"/>
              <a:cs typeface="Times New Roman"/>
            </a:endParaRPr>
          </a:p>
          <a:p>
            <a:pPr marL="0" marR="0">
              <a:spcBef>
                <a:spcPts val="0"/>
              </a:spcBef>
              <a:spcAft>
                <a:spcPts val="0"/>
              </a:spcAft>
            </a:pPr>
            <a:r>
              <a:rPr lang="en-US" sz="1800">
                <a:effectLst/>
                <a:latin typeface="Times New Roman"/>
                <a:ea typeface="Calibri Light"/>
                <a:cs typeface="Times New Roman"/>
              </a:rPr>
              <a:t> </a:t>
            </a:r>
          </a:p>
          <a:p>
            <a:endParaRPr lang="en-US" b="1">
              <a:ea typeface="Calibri"/>
              <a:cs typeface="Calibri"/>
            </a:endParaRPr>
          </a:p>
        </p:txBody>
      </p:sp>
      <p:sp>
        <p:nvSpPr>
          <p:cNvPr id="4" name="Slide Number Placeholder 3">
            <a:extLst>
              <a:ext uri="{FF2B5EF4-FFF2-40B4-BE49-F238E27FC236}">
                <a16:creationId xmlns:a16="http://schemas.microsoft.com/office/drawing/2014/main" id="{B5DD22C7-BB36-01D4-FD0C-F2E88E5911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805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 are privileged once again to be joined by Jeffrey Smith.  Jeffrey is a Workforce Liaison and Program Analyst with the US Dept of Labor’s Office of Apprenticeship.  You may remember Jeffrey from previous sessions, as he has been an integral partner at the national office level for us throughout this series. Jeffrey has served in various positions related to workforce development, government relations, and development/public affairs throughout his career in both the public and private sectors. </a:t>
            </a:r>
            <a:endParaRPr lang="en-US">
              <a:ea typeface="Calibri"/>
              <a:cs typeface="Calibri"/>
            </a:endParaRPr>
          </a:p>
          <a:p>
            <a:endParaRPr lang="en-US"/>
          </a:p>
          <a:p>
            <a:r>
              <a:rPr lang="en-US"/>
              <a:t>Jeff recently joined the U.S. Department of Labor’s Office of Apprenticeship, working as the Workforce Liaison with their Division of Industry Engagement and Strategic Partnerships.  Prior to this role, he most notably served as the senior Program Manager for Apprenticeship and Training with the Maryland Department of Labor, where among other duties he had oversight responsibilities for the state’s Apprenticeship Maryland youth apprenticeship initiative, which has grown to include all of Maryland’s twenty-four local public-school systems.  Earlier in his career, Jeff served as the Acting Chief of Staff and Director of Government and Community Relations for the Maryland Transportation Authority, the state’s toll facilities agency.  He also served the City of Baltimore as the Executive Liaison for Public Policy for the Mayor’s Office of Employment Development. Jeff is a 1995 Honors graduate of the University of Maryland, College Park where he studied History and Government and Politics. </a:t>
            </a:r>
            <a:endParaRPr lang="en-US">
              <a:ea typeface="Calibri"/>
              <a:cs typeface="Calibri"/>
            </a:endParaRPr>
          </a:p>
          <a:p>
            <a:endParaRPr lang="en-US"/>
          </a:p>
          <a:p>
            <a:r>
              <a:rPr lang="en-US"/>
              <a:t>It's been an exciting few weeks watching hundreds of workforce and apprenticeship training professionals come together to learn more about what each other’s roles are within the workforce system and how the roles complement each other. We have built some strong momentum for the Capstone session this Thursday and look forward to diving deeper into collaboration to complete this training series. </a:t>
            </a:r>
            <a:endParaRPr lang="en-US">
              <a:ea typeface="Calibri"/>
              <a:cs typeface="Calibri"/>
            </a:endParaRPr>
          </a:p>
          <a:p>
            <a:endParaRPr lang="en-US"/>
          </a:p>
          <a:p>
            <a:r>
              <a:rPr lang="en-US"/>
              <a:t>On behalf of the national Office of Apprenticeship, I am honored to join you in kicking off today’s session. As you have heard from various leadership throughout these sessions, the Office invested in this Center of Excellence to accelerate the number and quality of strategic partnerships in the field building sustainable Registered Apprenticeship programs and to more strategically and consistently collaborate with the workforce system in supporting those programs. While the Office has placed an emphasis on system alignment between workforce and registered apprenticeship, we cannot do it without you. Every partnership is important, and it can start with you at your local level. Some of you may already be partnering with your local BSRs, but if that’s not the case, you will leave today’s session with a better understanding of the BSR approach and practical tips to begin that collaboration. </a:t>
            </a:r>
            <a:endParaRPr lang="en-US">
              <a:ea typeface="Calibri"/>
              <a:cs typeface="Calibri"/>
            </a:endParaRPr>
          </a:p>
          <a:p>
            <a:endParaRPr lang="en-US"/>
          </a:p>
          <a:p>
            <a:r>
              <a:rPr lang="en-US"/>
              <a:t>Thank you again for your attendance here today. </a:t>
            </a: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A8D3A-2891-4EF0-ADBF-771F49B92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40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We are joined</a:t>
            </a:r>
            <a:r>
              <a:rPr lang="en-US" baseline="0">
                <a:effectLst/>
              </a:rPr>
              <a:t> by </a:t>
            </a:r>
            <a:r>
              <a:rPr lang="en-US">
                <a:effectLst/>
              </a:rPr>
              <a:t>Joel Elsenbroek and Amy Lebednick of Strategic Workforce Solutions who will lead today’s training session. Strategic Workforce Solutions is a division of West Michigan Works!.</a:t>
            </a:r>
            <a:r>
              <a:rPr lang="en-US"/>
              <a:t> </a:t>
            </a:r>
            <a:endParaRPr lang="en-US">
              <a:effectLst/>
              <a:cs typeface="Calibri"/>
            </a:endParaRPr>
          </a:p>
          <a:p>
            <a:pPr>
              <a:spcBef>
                <a:spcPts val="0"/>
              </a:spcBef>
              <a:spcAft>
                <a:spcPts val="0"/>
              </a:spcAft>
            </a:pPr>
            <a:endParaRPr lang="en-US">
              <a:effectLst/>
            </a:endParaRPr>
          </a:p>
          <a:p>
            <a:r>
              <a:rPr lang="en-US">
                <a:effectLst/>
              </a:rPr>
              <a:t>West Michigan Works! is a Local Workforce Development Board in Michigan that has been committed to modernizing, diversifying, and expanding Registered Apprenticeship since 2015. In 2022 West Michigan Works! was recognized by DOL as an </a:t>
            </a:r>
            <a:r>
              <a:rPr lang="en-US"/>
              <a:t>inaugural member </a:t>
            </a:r>
            <a:r>
              <a:rPr lang="en-US">
                <a:effectLst/>
              </a:rPr>
              <a:t>of the first cohort of the Apprenticeship Ambassador Initiative</a:t>
            </a:r>
            <a:r>
              <a:rPr lang="en-US"/>
              <a:t>.  As </a:t>
            </a:r>
            <a:r>
              <a:rPr lang="en-US">
                <a:effectLst/>
              </a:rPr>
              <a:t>an intermediary Registered Apprenticeship sponsor, they have 46 occupations on their program standards, which support 190 active apprentices through 80 participating employers in the Western Michigan area</a:t>
            </a:r>
            <a:r>
              <a:rPr lang="en-US"/>
              <a:t>.   </a:t>
            </a:r>
            <a:endParaRPr lang="en-US">
              <a:cs typeface="Calibri"/>
            </a:endParaRPr>
          </a:p>
          <a:p>
            <a:endParaRPr lang="en-US"/>
          </a:p>
          <a:p>
            <a:r>
              <a:rPr lang="en-US">
                <a:effectLst/>
              </a:rPr>
              <a:t>Joel Elsenbroek serves as Project Manager of Registered Apprenticeship Programs and </a:t>
            </a:r>
            <a:r>
              <a:rPr lang="en-US"/>
              <a:t>Amy Lebednick serves as the Director of Business Solutions.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345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4FC6F-15B7-6266-A7C8-27C7A075B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758AA-2317-80F1-F0E4-5E7AD9C11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6F0CD-7CA9-9CA3-35DD-06A98C2758AF}"/>
              </a:ext>
            </a:extLst>
          </p:cNvPr>
          <p:cNvSpPr>
            <a:spLocks noGrp="1"/>
          </p:cNvSpPr>
          <p:nvPr>
            <p:ph type="body" idx="1"/>
          </p:nvPr>
        </p:nvSpPr>
        <p:spPr/>
        <p:txBody>
          <a:bodyPr/>
          <a:lstStyle/>
          <a:p>
            <a:r>
              <a:rPr lang="en-US" sz="1800">
                <a:latin typeface="Times New Roman"/>
                <a:ea typeface="Calibri Light" panose="020F0302020204030204" pitchFamily="34" charset="0"/>
                <a:cs typeface="Times New Roman"/>
              </a:rPr>
              <a:t>We</a:t>
            </a:r>
            <a:r>
              <a:rPr lang="en-US" sz="1800">
                <a:effectLst/>
                <a:latin typeface="Times New Roman"/>
                <a:ea typeface="Calibri Light" panose="020F0302020204030204" pitchFamily="34" charset="0"/>
                <a:cs typeface="Times New Roman"/>
              </a:rPr>
              <a:t> are </a:t>
            </a:r>
            <a:r>
              <a:rPr lang="en-US" sz="1800">
                <a:latin typeface="Times New Roman"/>
                <a:ea typeface="Calibri Light" panose="020F0302020204030204" pitchFamily="34" charset="0"/>
                <a:cs typeface="Times New Roman"/>
              </a:rPr>
              <a:t>happy</a:t>
            </a:r>
            <a:r>
              <a:rPr lang="en-US" sz="1800">
                <a:effectLst/>
                <a:latin typeface="Times New Roman"/>
                <a:ea typeface="Calibri Light" panose="020F0302020204030204" pitchFamily="34" charset="0"/>
                <a:cs typeface="Times New Roman"/>
              </a:rPr>
              <a:t> to be with all of you here today</a:t>
            </a:r>
            <a:r>
              <a:rPr lang="en-US" sz="1800">
                <a:latin typeface="Times New Roman"/>
                <a:ea typeface="Calibri Light" panose="020F0302020204030204" pitchFamily="34" charset="0"/>
                <a:cs typeface="Times New Roman"/>
              </a:rPr>
              <a:t> for the second of this two-part series</a:t>
            </a:r>
            <a:r>
              <a:rPr lang="en-US" sz="1800">
                <a:effectLst/>
                <a:latin typeface="Times New Roman"/>
                <a:ea typeface="Calibri Light" panose="020F0302020204030204" pitchFamily="34" charset="0"/>
                <a:cs typeface="Times New Roman"/>
              </a:rPr>
              <a:t>.</a:t>
            </a:r>
            <a:endParaRPr lang="en-US" sz="1800">
              <a:effectLst/>
              <a:latin typeface="Calibri Light"/>
              <a:ea typeface="Times New Roman" panose="02020603050405020304" pitchFamily="18" charset="0"/>
              <a:cs typeface="Times New Roman"/>
            </a:endParaRPr>
          </a:p>
          <a:p>
            <a:pPr marL="0" marR="0">
              <a:spcBef>
                <a:spcPts val="0"/>
              </a:spcBef>
              <a:spcAft>
                <a:spcPts val="0"/>
              </a:spcAft>
            </a:pPr>
            <a:r>
              <a:rPr lang="en-US" sz="1800">
                <a:effectLst/>
                <a:latin typeface="Times New Roman"/>
                <a:ea typeface="Calibri Light" panose="020F0302020204030204" pitchFamily="34" charset="0"/>
                <a:cs typeface="Times New Roman"/>
              </a:rPr>
              <a:t> </a:t>
            </a:r>
            <a:endParaRPr lang="en-US" sz="1800">
              <a:effectLst/>
              <a:latin typeface="Calibri Light"/>
              <a:ea typeface="Times New Roman" panose="02020603050405020304" pitchFamily="18" charset="0"/>
              <a:cs typeface="Times New Roman"/>
            </a:endParaRPr>
          </a:p>
          <a:p>
            <a:r>
              <a:rPr lang="en-US" sz="1800">
                <a:effectLst/>
                <a:latin typeface="Times New Roman"/>
                <a:ea typeface="Calibri Light" panose="020F0302020204030204" pitchFamily="34" charset="0"/>
                <a:cs typeface="Times New Roman"/>
              </a:rPr>
              <a:t>This session is being recorded and will be posted to the Center of Excellence website which will be noted in the chat. We would like to encourage attendee participation, so if you have not already, please do introduce yourself in the chat now –include your name, entity you are with, and the state or region where you work. Please use the question button at the bottom of your screen to pose a question. To maximize our time together, we will gather all questions and respond in a follow up to today’s webinar.</a:t>
            </a:r>
            <a:r>
              <a:rPr lang="en-US" sz="1800">
                <a:latin typeface="Times New Roman"/>
                <a:ea typeface="Calibri Light" panose="020F0302020204030204" pitchFamily="34" charset="0"/>
                <a:cs typeface="Times New Roman"/>
              </a:rPr>
              <a:t> </a:t>
            </a:r>
            <a:endParaRPr lang="en-US" sz="1800">
              <a:latin typeface="Times New Roman" panose="02020603050405020304" pitchFamily="18" charset="0"/>
              <a:ea typeface="Calibri Light" panose="020F0302020204030204" pitchFamily="34" charset="0"/>
            </a:endParaRPr>
          </a:p>
          <a:p>
            <a:r>
              <a:rPr lang="en-US" sz="1800">
                <a:latin typeface="Times New Roman"/>
                <a:ea typeface="Calibri Light" panose="020F0302020204030204" pitchFamily="34" charset="0"/>
                <a:cs typeface="Times New Roman"/>
              </a:rPr>
              <a:t> </a:t>
            </a:r>
            <a:endParaRPr lang="en-US" sz="1800">
              <a:latin typeface="Times New Roman" panose="02020603050405020304" pitchFamily="18" charset="0"/>
              <a:ea typeface="Calibri Light" panose="020F0302020204030204" pitchFamily="34" charset="0"/>
            </a:endParaRPr>
          </a:p>
          <a:p>
            <a:pPr marL="0" marR="0">
              <a:spcBef>
                <a:spcPts val="0"/>
              </a:spcBef>
              <a:spcAft>
                <a:spcPts val="0"/>
              </a:spcAft>
            </a:pPr>
            <a:r>
              <a:rPr lang="en-US" sz="1800" i="0">
                <a:effectLst/>
                <a:latin typeface="Times New Roman"/>
                <a:ea typeface="Calibri Light" panose="020F0302020204030204" pitchFamily="34" charset="0"/>
                <a:cs typeface="Times New Roman"/>
              </a:rPr>
              <a:t>Our main objectives for today’s presentation are:</a:t>
            </a:r>
          </a:p>
          <a:p>
            <a:pPr marL="571500" indent="-571500">
              <a:buFont typeface="Arial" panose="020B0604020202020204" pitchFamily="34" charset="0"/>
              <a:buChar char="•"/>
            </a:pPr>
            <a:r>
              <a:rPr lang="en-US" sz="3600">
                <a:solidFill>
                  <a:schemeClr val="tx1"/>
                </a:solidFill>
              </a:rPr>
              <a:t>Increase ATRs knowledge about the local workforce system, and the role of the Business Services Representatives.</a:t>
            </a:r>
            <a:r>
              <a:rPr lang="en-US" sz="3600"/>
              <a:t> </a:t>
            </a:r>
            <a:endParaRPr lang="en-US" sz="3600">
              <a:solidFill>
                <a:schemeClr val="tx1"/>
              </a:solidFill>
              <a:cs typeface="Calibri"/>
            </a:endParaRPr>
          </a:p>
          <a:p>
            <a:pPr marL="571500" marR="0" indent="-571500">
              <a:spcBef>
                <a:spcPts val="0"/>
              </a:spcBef>
              <a:spcAft>
                <a:spcPts val="0"/>
              </a:spcAft>
              <a:buFont typeface="Arial" panose="020B0604020202020204" pitchFamily="34" charset="0"/>
              <a:buChar char="•"/>
            </a:pPr>
            <a:r>
              <a:rPr lang="en-US" sz="3600">
                <a:solidFill>
                  <a:schemeClr val="tx1"/>
                </a:solidFill>
              </a:rPr>
              <a:t>Encourage more proactive outreach and increase engagement from ATRs to BSRs and;</a:t>
            </a:r>
            <a:endParaRPr lang="en-US" sz="3600">
              <a:solidFill>
                <a:schemeClr val="tx1"/>
              </a:solidFill>
              <a:cs typeface="Calibri"/>
            </a:endParaRPr>
          </a:p>
          <a:p>
            <a:pPr marL="571500" marR="0" indent="-571500">
              <a:spcBef>
                <a:spcPts val="0"/>
              </a:spcBef>
              <a:spcAft>
                <a:spcPts val="0"/>
              </a:spcAft>
              <a:buFont typeface="Arial" panose="020B0604020202020204" pitchFamily="34" charset="0"/>
              <a:buChar char="•"/>
            </a:pPr>
            <a:r>
              <a:rPr lang="en-US" sz="3600">
                <a:solidFill>
                  <a:schemeClr val="tx1"/>
                </a:solidFill>
              </a:rPr>
              <a:t>Increase employer outreach coordination between BSRs and ATRs in their local workforce areas</a:t>
            </a:r>
            <a:endParaRPr lang="en-US" sz="3600">
              <a:solidFill>
                <a:schemeClr val="tx1"/>
              </a:solidFill>
              <a:cs typeface="Calibri"/>
            </a:endParaRPr>
          </a:p>
          <a:p>
            <a:pPr marL="0" marR="0" indent="0">
              <a:spcBef>
                <a:spcPts val="0"/>
              </a:spcBef>
              <a:spcAft>
                <a:spcPts val="0"/>
              </a:spcAft>
              <a:buFont typeface="Arial" panose="020B0604020202020204" pitchFamily="34" charset="0"/>
              <a:buNone/>
            </a:pPr>
            <a:endParaRPr lang="en-US" sz="3600">
              <a:solidFill>
                <a:schemeClr val="tx1"/>
              </a:solidFill>
            </a:endParaRPr>
          </a:p>
        </p:txBody>
      </p:sp>
      <p:sp>
        <p:nvSpPr>
          <p:cNvPr id="4" name="Slide Number Placeholder 3">
            <a:extLst>
              <a:ext uri="{FF2B5EF4-FFF2-40B4-BE49-F238E27FC236}">
                <a16:creationId xmlns:a16="http://schemas.microsoft.com/office/drawing/2014/main" id="{94D97E42-4BBD-612D-89BA-600CEA9687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32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B6A8A-F974-ACDD-4370-A116A3C6B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C4BC11-D4FF-E920-D504-9451928705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7116A8-1A34-F793-E03F-A04457DCAB79}"/>
              </a:ext>
            </a:extLst>
          </p:cNvPr>
          <p:cNvSpPr>
            <a:spLocks noGrp="1"/>
          </p:cNvSpPr>
          <p:nvPr>
            <p:ph type="body" idx="1"/>
          </p:nvPr>
        </p:nvSpPr>
        <p:spPr/>
        <p:txBody>
          <a:bodyPr/>
          <a:lstStyle/>
          <a:p>
            <a:pPr>
              <a:defRPr/>
            </a:pPr>
            <a:r>
              <a:rPr lang="en-US"/>
              <a:t>I am going to start by providing a brief recap of the content that was presented in session one of this series, where we provided an overview of the Public Workforce system and information basic information of the Business Services Representative role.</a:t>
            </a:r>
            <a:endParaRPr lang="en-US" sz="1200" b="0">
              <a:solidFill>
                <a:srgbClr val="00015E"/>
              </a:solidFill>
            </a:endParaRPr>
          </a:p>
          <a:p>
            <a:pPr marL="285750" indent="-285750">
              <a:lnSpc>
                <a:spcPct val="107000"/>
              </a:lnSpc>
              <a:buFont typeface="Arial,Sans-Serif"/>
              <a:buChar char="•"/>
            </a:pPr>
            <a:endParaRPr lang="en-US">
              <a:cs typeface="Calibri"/>
            </a:endParaRPr>
          </a:p>
        </p:txBody>
      </p:sp>
      <p:sp>
        <p:nvSpPr>
          <p:cNvPr id="4" name="Slide Number Placeholder 3">
            <a:extLst>
              <a:ext uri="{FF2B5EF4-FFF2-40B4-BE49-F238E27FC236}">
                <a16:creationId xmlns:a16="http://schemas.microsoft.com/office/drawing/2014/main" id="{112E925E-564B-6039-357C-43011B4E7E53}"/>
              </a:ext>
            </a:extLst>
          </p:cNvPr>
          <p:cNvSpPr>
            <a:spLocks noGrp="1"/>
          </p:cNvSpPr>
          <p:nvPr>
            <p:ph type="sldNum" sz="quarter" idx="5"/>
          </p:nvPr>
        </p:nvSpPr>
        <p:spPr/>
        <p:txBody>
          <a:bodyPr/>
          <a:lstStyle/>
          <a:p>
            <a:fld id="{AD3E7BEF-8FBD-4D5A-8E0B-C951ABFD9595}" type="slidenum">
              <a:rPr lang="en-US" smtClean="0"/>
              <a:t>8</a:t>
            </a:fld>
            <a:endParaRPr lang="en-US"/>
          </a:p>
        </p:txBody>
      </p:sp>
    </p:spTree>
    <p:extLst>
      <p:ext uri="{BB962C8B-B14F-4D97-AF65-F5344CB8AC3E}">
        <p14:creationId xmlns:p14="http://schemas.microsoft.com/office/powerpoint/2010/main" val="2792634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short, the public workforce is a network of federal, state, and local entities that provide employment services, training programs, and support to help individuals find and keep jobs. One-stop career centers, also known as American Job Centers, or AJCs, are the backbone of this system, offering centralized access to a wide range of resources for both job seekers and employers. These centers also serve employers by helping them find qualified candidates and offering resources for workforce development.</a:t>
            </a:r>
            <a:endParaRPr lang="en-US">
              <a:ea typeface="Calibri"/>
              <a:cs typeface="Calibri"/>
            </a:endParaRPr>
          </a:p>
          <a:p>
            <a:endParaRPr lang="en-US" b="1"/>
          </a:p>
          <a:p>
            <a:r>
              <a:rPr lang="en-US"/>
              <a:t>The core mission of Local Workforce Development Boards, or LWDBs, is to understand the talent needs of employers and the employment needs of job seekers, then connect them with effective solutions. This mission ensures that both employers find the right talent and job seekers find suitable employment opportunities.</a:t>
            </a:r>
            <a:endParaRPr lang="en-US">
              <a:ea typeface="Calibri"/>
              <a:cs typeface="Calibri"/>
            </a:endParaRPr>
          </a:p>
          <a:p>
            <a:endParaRPr lang="en-US"/>
          </a:p>
          <a:p>
            <a:r>
              <a:rPr lang="en-US"/>
              <a:t>The services offered at an American Job Center can vary based on the local area’s priorities and resources. This is known as local discretion. Its important to understand local discretion, because, core services such as job search assistance, labor market information, resume workshops, and career counseling are consistently available. However, additional services and funding for vocational training, may differ one LWDB to the next.</a:t>
            </a:r>
            <a:endParaRPr lang="en-US">
              <a:ea typeface="Calibri"/>
              <a:cs typeface="Calibri"/>
            </a:endParaRPr>
          </a:p>
          <a:p>
            <a:endParaRPr lang="en-US"/>
          </a:p>
          <a:p>
            <a:r>
              <a:rPr lang="en-US"/>
              <a:t>Additionally, LWDBs may use different models to deliver services. Some may have:</a:t>
            </a:r>
            <a:endParaRPr lang="en-US">
              <a:ea typeface="Calibri"/>
              <a:cs typeface="Calibri"/>
            </a:endParaRPr>
          </a:p>
          <a:p>
            <a:pPr marL="171450" indent="-171450">
              <a:buFont typeface="Arial"/>
              <a:buChar char="•"/>
            </a:pPr>
            <a:r>
              <a:rPr lang="en-US" b="1"/>
              <a:t>Physical Centers</a:t>
            </a:r>
            <a:r>
              <a:rPr lang="en-US"/>
              <a:t>: Your traditional brick-and-mortar building offering a wide range of services under one roof.</a:t>
            </a:r>
            <a:endParaRPr lang="en-US">
              <a:ea typeface="Calibri"/>
              <a:cs typeface="Calibri"/>
            </a:endParaRPr>
          </a:p>
          <a:p>
            <a:pPr marL="171450" indent="-171450">
              <a:buFont typeface="Arial"/>
              <a:buChar char="•"/>
            </a:pPr>
            <a:r>
              <a:rPr lang="en-US" b="1"/>
              <a:t>Virtual Services</a:t>
            </a:r>
            <a:r>
              <a:rPr lang="en-US"/>
              <a:t>: Online platforms providing remote access to services, which have become increasingly important.</a:t>
            </a:r>
            <a:endParaRPr lang="en-US">
              <a:ea typeface="Calibri"/>
              <a:cs typeface="Calibri"/>
            </a:endParaRPr>
          </a:p>
          <a:p>
            <a:pPr marL="171450" indent="-171450">
              <a:buFont typeface="Arial"/>
              <a:buChar char="•"/>
            </a:pPr>
            <a:r>
              <a:rPr lang="en-US" b="1"/>
              <a:t>Mobile Services</a:t>
            </a:r>
            <a:r>
              <a:rPr lang="en-US"/>
              <a:t>: Outreach programs using mobile units to bring services to underserved areas or specific populations.</a:t>
            </a:r>
            <a:endParaRPr lang="en-US">
              <a:ea typeface="Calibri"/>
              <a:cs typeface="Calibri"/>
            </a:endParaRPr>
          </a:p>
          <a:p>
            <a:endParaRPr lang="en-US"/>
          </a:p>
          <a:p>
            <a:r>
              <a:rPr lang="en-US"/>
              <a:t>Essentially, local discretion allows each LWDB the flexibility to tailor their services to meet the unique needs of their local communities. Again, this means that services and training funds will vary from one LWDB to another.</a:t>
            </a:r>
            <a:endParaRPr lang="en-US">
              <a:ea typeface="Calibri"/>
              <a:cs typeface="Calibri"/>
            </a:endParaRPr>
          </a:p>
          <a:p>
            <a:endParaRPr lang="en-US"/>
          </a:p>
          <a:p>
            <a:r>
              <a:rPr lang="en-US"/>
              <a:t>Regardless of that variation, LWDBs are tasked with ensuring a seamless array of services by coordinating and collaborating with partner organizations such as educational institutions, community-based organizations, and employers. This collaboration aims to provide comprehensive support to both job seekers and employers.</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7827728-6349-4F41-904F-0D1513839CD4}" type="slidenum">
              <a:rPr lang="en-US" smtClean="0"/>
              <a:t>9</a:t>
            </a:fld>
            <a:endParaRPr lang="en-US"/>
          </a:p>
        </p:txBody>
      </p:sp>
    </p:spTree>
    <p:extLst>
      <p:ext uri="{BB962C8B-B14F-4D97-AF65-F5344CB8AC3E}">
        <p14:creationId xmlns:p14="http://schemas.microsoft.com/office/powerpoint/2010/main" val="1069427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3.jpeg"/><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6.jpe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3E881E40-8CC0-3153-E393-0BB08BE84102}"/>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585B4DEE-6F20-E849-CC39-02548226E158}"/>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68668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2940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804892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221409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840345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DD83C42D-FD36-914E-6909-B8D8F111B7CC}"/>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6690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562"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68567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C376C7-CCAB-4A43-82C7-E28708528D9E}" type="slidenum">
              <a:rPr lang="en-US" smtClean="0"/>
              <a:pPr/>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20608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69668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062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10281557"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2912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20B67751-11A4-7F55-62FB-8D96F9CD8FE6}"/>
              </a:ext>
            </a:extLst>
          </p:cNvPr>
          <p:cNvSpPr>
            <a:spLocks noGrp="1"/>
          </p:cNvSpPr>
          <p:nvPr>
            <p:ph type="sldNum" sz="quarter" idx="12"/>
          </p:nvPr>
        </p:nvSpPr>
        <p:spPr>
          <a:xfrm>
            <a:off x="8776855" y="6492875"/>
            <a:ext cx="3322782" cy="365125"/>
          </a:xfrm>
          <a:prstGeom prst="rect">
            <a:avLst/>
          </a:prstGeom>
        </p:spPr>
        <p:txBody>
          <a:bodyPr/>
          <a:lstStyle>
            <a:lvl1pPr>
              <a:defRPr sz="1200">
                <a:solidFill>
                  <a:schemeClr val="bg1"/>
                </a:solidFill>
              </a:defRPr>
            </a:lvl1pPr>
          </a:lstStyle>
          <a:p>
            <a:pPr algn="r"/>
            <a:r>
              <a:rPr lang="en-US">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435661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0777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855338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937595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183811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21922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87335FC-695C-4DDC-6CA1-2CB03F797B3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BB10F397-0198-31FD-72FB-5ECC5CAF5DF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BD2927B1-44B5-DAEC-F0BE-3BA4F296AF7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874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471799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6930342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71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977550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Tree>
    <p:extLst>
      <p:ext uri="{BB962C8B-B14F-4D97-AF65-F5344CB8AC3E}">
        <p14:creationId xmlns:p14="http://schemas.microsoft.com/office/powerpoint/2010/main" val="1483451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8166705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Tree>
    <p:extLst>
      <p:ext uri="{BB962C8B-B14F-4D97-AF65-F5344CB8AC3E}">
        <p14:creationId xmlns:p14="http://schemas.microsoft.com/office/powerpoint/2010/main" val="2390083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extLst>
      <p:ext uri="{BB962C8B-B14F-4D97-AF65-F5344CB8AC3E}">
        <p14:creationId xmlns:p14="http://schemas.microsoft.com/office/powerpoint/2010/main" val="408650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38524581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Tree>
    <p:extLst>
      <p:ext uri="{BB962C8B-B14F-4D97-AF65-F5344CB8AC3E}">
        <p14:creationId xmlns:p14="http://schemas.microsoft.com/office/powerpoint/2010/main" val="338182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5B0CB87-15DF-9EFE-851F-B01B16B57B2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686688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060600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79428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6083880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401139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50335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748640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639370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2841440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C376C7-CCAB-4A43-82C7-E28708528D9E}" type="slidenum">
              <a:rPr lang="en-US" smtClean="0"/>
              <a:pPr/>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6543951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8811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F73A80D1-A083-3EF9-D9DD-EE449CE390D0}"/>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205702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6937726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42443328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4047199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endParaRPr lang="en-US">
              <a:solidFill>
                <a:srgbClr val="00015E"/>
              </a:solidFill>
            </a:endParaRP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6" name="Text Placeholder 5">
            <a:extLst>
              <a:ext uri="{FF2B5EF4-FFF2-40B4-BE49-F238E27FC236}">
                <a16:creationId xmlns:a16="http://schemas.microsoft.com/office/drawing/2014/main" id="{AF77DD8F-938E-6282-1AA0-8A533201A780}"/>
              </a:ext>
            </a:extLst>
          </p:cNvPr>
          <p:cNvSpPr>
            <a:spLocks noGrp="1"/>
          </p:cNvSpPr>
          <p:nvPr>
            <p:ph type="body" sz="quarter" idx="13"/>
          </p:nvPr>
        </p:nvSpPr>
        <p:spPr>
          <a:xfrm>
            <a:off x="1115219" y="716935"/>
            <a:ext cx="9961562" cy="795337"/>
          </a:xfrm>
        </p:spPr>
        <p:txBody>
          <a:bodyPr>
            <a:normAutofit/>
          </a:bodyPr>
          <a:lstStyle>
            <a:lvl3pPr marL="914400" indent="0" algn="ctr">
              <a:buNone/>
              <a:defRPr sz="4400">
                <a:latin typeface="Montserrat" panose="00000500000000000000" pitchFamily="2" charset="0"/>
              </a:defRPr>
            </a:lvl3pPr>
          </a:lstStyle>
          <a:p>
            <a:pPr lvl="2"/>
            <a:endParaRPr lang="en-US"/>
          </a:p>
        </p:txBody>
      </p:sp>
    </p:spTree>
    <p:extLst>
      <p:ext uri="{BB962C8B-B14F-4D97-AF65-F5344CB8AC3E}">
        <p14:creationId xmlns:p14="http://schemas.microsoft.com/office/powerpoint/2010/main" val="3208218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078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2" y="-3085"/>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B2E6663-14B4-B447-3898-5F932BE9CC8A}"/>
              </a:ext>
            </a:extLst>
          </p:cNvPr>
          <p:cNvSpPr>
            <a:spLocks noGrp="1"/>
          </p:cNvSpPr>
          <p:nvPr>
            <p:ph sz="half" idx="13"/>
          </p:nvPr>
        </p:nvSpPr>
        <p:spPr>
          <a:xfrm>
            <a:off x="810491" y="3992563"/>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1919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12700" y="2326425"/>
            <a:ext cx="12192000"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2055" y="2498975"/>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4149681"/>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86055" y="4149681"/>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162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697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6055" indent="0">
              <a:spcAft>
                <a:spcPts val="1200"/>
              </a:spcAft>
              <a:buClr>
                <a:srgbClr val="00005F"/>
              </a:buClr>
              <a:buSzPct val="100000"/>
              <a:buFont typeface="Wingdings" panose="05000000000000000000" pitchFamily="2" charset="2"/>
              <a:buNone/>
            </a:pPr>
            <a:endParaRPr lang="en-US" sz="2800">
              <a:latin typeface="Montserrat" panose="00000500000000000000" pitchFamily="2" charset="0"/>
              <a:ea typeface="Raleway"/>
              <a:cs typeface="Raleway"/>
              <a:sym typeface="Raleway"/>
            </a:endParaRPr>
          </a:p>
        </p:txBody>
      </p:sp>
      <p:sp>
        <p:nvSpPr>
          <p:cNvPr id="4" name="Text Placeholder 3">
            <a:extLst>
              <a:ext uri="{FF2B5EF4-FFF2-40B4-BE49-F238E27FC236}">
                <a16:creationId xmlns:a16="http://schemas.microsoft.com/office/drawing/2014/main" id="{9458476D-16E8-818D-5767-6C72238E31BB}"/>
              </a:ext>
            </a:extLst>
          </p:cNvPr>
          <p:cNvSpPr>
            <a:spLocks noGrp="1"/>
          </p:cNvSpPr>
          <p:nvPr>
            <p:ph type="body" sz="quarter" idx="17"/>
          </p:nvPr>
        </p:nvSpPr>
        <p:spPr>
          <a:xfrm>
            <a:off x="838200" y="2074863"/>
            <a:ext cx="6497638" cy="3814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3487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3145546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6487931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98050" y="1718086"/>
            <a:ext cx="9100768" cy="4422345"/>
          </a:xfrm>
          <a:prstGeom prst="ellipse">
            <a:avLst/>
          </a:prstGeom>
          <a:ln>
            <a:noFill/>
          </a:ln>
          <a:effectLst>
            <a:softEdge rad="112500"/>
          </a:effectLst>
        </p:spPr>
      </p:pic>
    </p:spTree>
    <p:extLst>
      <p:ext uri="{BB962C8B-B14F-4D97-AF65-F5344CB8AC3E}">
        <p14:creationId xmlns:p14="http://schemas.microsoft.com/office/powerpoint/2010/main" val="296920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3375732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8049228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680748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043997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8010220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Tree>
    <p:extLst>
      <p:ext uri="{BB962C8B-B14F-4D97-AF65-F5344CB8AC3E}">
        <p14:creationId xmlns:p14="http://schemas.microsoft.com/office/powerpoint/2010/main" val="2993659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312237"/>
            <a:ext cx="12192000" cy="223352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577" y="2"/>
            <a:ext cx="99230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1224826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7043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10281557"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66004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DE61610-F43E-A95F-6A12-CFCDA518C6F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4CABAB1A-E076-874D-80B6-9F044DB6906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55C65980-7A06-CF20-C6CF-6BF923851D96}"/>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874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863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with background">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9032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654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60" r:id="rId1"/>
    <p:sldLayoutId id="2147483666" r:id="rId2"/>
    <p:sldLayoutId id="2147483661" r:id="rId3"/>
    <p:sldLayoutId id="2147483662" r:id="rId4"/>
    <p:sldLayoutId id="2147483649" r:id="rId5"/>
    <p:sldLayoutId id="2147483663" r:id="rId6"/>
    <p:sldLayoutId id="2147483650" r:id="rId7"/>
    <p:sldLayoutId id="2147483664" r:id="rId8"/>
    <p:sldLayoutId id="2147483755"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33703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99429000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186822431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www.thebluediamondgallery.com/handwriting/f/funding.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foto.wuestenigel.com/cryptocurrencies-with-us-dollar-banknote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49.xml"/><Relationship Id="rId4" Type="http://schemas.openxmlformats.org/officeDocument/2006/relationships/hyperlink" Target="https://www.westmiworks.org/app/uploads/2024/03/Knowledge-Assessment-Tool.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hyperlink" Target="https://www.westmiworks.org/app/uploads/2024/03/Asset-Map-1-1.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s://www.careeronestop.org/LocalHelp/WorkforceDevelopment/find-workforce-development-boards.aspx"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s://www.westmiworks.org/app/uploads/2024/03/Session-I-and-II-Handout_Workforce-Training-Fund-Questions-for-BSRs.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westmiworks.org/app/uploads/2024/03/Knowledge-Assessment-Tool.pdf"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hyperlink" Target="https://www.westmiworks.org/app/uploads/2024/03/Session-I-and-II-Handout_Workforce-Training-Fund-Questions-for-BSRs.pdf" TargetMode="External"/><Relationship Id="rId4" Type="http://schemas.openxmlformats.org/officeDocument/2006/relationships/hyperlink" Target="https://www.westmiworks.org/app/uploads/2024/03/Asset-Map-1-1.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3567"/>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7B2B5F-B288-F379-4C78-8AC889493EDF}"/>
              </a:ext>
            </a:extLst>
          </p:cNvPr>
          <p:cNvSpPr>
            <a:spLocks noGrp="1"/>
          </p:cNvSpPr>
          <p:nvPr>
            <p:ph type="title"/>
          </p:nvPr>
        </p:nvSpPr>
        <p:spPr/>
        <p:txBody>
          <a:bodyPr>
            <a:normAutofit fontScale="90000"/>
          </a:bodyPr>
          <a:lstStyle/>
          <a:p>
            <a:r>
              <a:rPr lang="en-US" sz="4400" i="1">
                <a:solidFill>
                  <a:schemeClr val="bg1"/>
                </a:solidFill>
                <a:latin typeface="Montserrat" panose="00000500000000000000" pitchFamily="2" charset="0"/>
              </a:rPr>
              <a:t>Promising Practices for Building Effective ATR/BSR Partnerships</a:t>
            </a:r>
            <a:br>
              <a:rPr lang="en-US" sz="4400" i="1">
                <a:solidFill>
                  <a:schemeClr val="bg1"/>
                </a:solidFill>
                <a:latin typeface="Montserrat" panose="00000500000000000000" pitchFamily="2" charset="0"/>
              </a:rPr>
            </a:br>
            <a:br>
              <a:rPr lang="en-US" sz="1800" i="1">
                <a:solidFill>
                  <a:schemeClr val="bg1"/>
                </a:solidFill>
                <a:latin typeface="Montserrat" panose="00000500000000000000" pitchFamily="2" charset="0"/>
              </a:rPr>
            </a:br>
            <a:r>
              <a:rPr lang="en-US" sz="4000" b="1">
                <a:solidFill>
                  <a:schemeClr val="bg1"/>
                </a:solidFill>
                <a:latin typeface="Montserrat" panose="00000500000000000000" pitchFamily="2" charset="0"/>
              </a:rPr>
              <a:t>Session II</a:t>
            </a:r>
            <a:endParaRPr lang="en-US">
              <a:latin typeface="Montserrat" panose="00000500000000000000" pitchFamily="2" charset="0"/>
            </a:endParaRPr>
          </a:p>
        </p:txBody>
      </p:sp>
      <p:sp>
        <p:nvSpPr>
          <p:cNvPr id="3" name="Text Placeholder 2">
            <a:extLst>
              <a:ext uri="{FF2B5EF4-FFF2-40B4-BE49-F238E27FC236}">
                <a16:creationId xmlns:a16="http://schemas.microsoft.com/office/drawing/2014/main" id="{A8FCCDE8-DDA3-ADE2-351E-3CDA5030CE69}"/>
              </a:ext>
            </a:extLst>
          </p:cNvPr>
          <p:cNvSpPr>
            <a:spLocks noGrp="1"/>
          </p:cNvSpPr>
          <p:nvPr>
            <p:ph type="body" sz="quarter" idx="13"/>
          </p:nvPr>
        </p:nvSpPr>
        <p:spPr>
          <a:xfrm>
            <a:off x="3978694" y="3270679"/>
            <a:ext cx="4591992" cy="439797"/>
          </a:xfrm>
        </p:spPr>
        <p:txBody>
          <a:bodyPr vert="horz" lIns="91440" tIns="45720" rIns="91440" bIns="45720" rtlCol="0" anchor="t">
            <a:noAutofit/>
          </a:bodyPr>
          <a:lstStyle/>
          <a:p>
            <a:pPr marL="0" indent="0" algn="ctr">
              <a:buNone/>
            </a:pPr>
            <a:r>
              <a:rPr lang="en-US" sz="3600" i="1">
                <a:solidFill>
                  <a:schemeClr val="bg1"/>
                </a:solidFill>
                <a:latin typeface="Montserrat" panose="02000505000000020004" pitchFamily="2" charset="77"/>
              </a:rPr>
              <a:t>June 11, 2024</a:t>
            </a:r>
          </a:p>
        </p:txBody>
      </p:sp>
      <p:sp>
        <p:nvSpPr>
          <p:cNvPr id="2" name="Rectangle 1">
            <a:extLst>
              <a:ext uri="{FF2B5EF4-FFF2-40B4-BE49-F238E27FC236}">
                <a16:creationId xmlns:a16="http://schemas.microsoft.com/office/drawing/2014/main" id="{A9F466A1-41A0-C426-0B73-4CE2DCB9FEA1}"/>
              </a:ext>
              <a:ext uri="{C183D7F6-B498-43B3-948B-1728B52AA6E4}">
                <adec:decorative xmlns:adec="http://schemas.microsoft.com/office/drawing/2017/decorative" val="1"/>
              </a:ext>
            </a:extLst>
          </p:cNvPr>
          <p:cNvSpPr/>
          <p:nvPr/>
        </p:nvSpPr>
        <p:spPr>
          <a:xfrm>
            <a:off x="4605101" y="4890564"/>
            <a:ext cx="3085362" cy="672527"/>
          </a:xfrm>
          <a:prstGeom prst="rect">
            <a:avLst/>
          </a:prstGeom>
          <a:solidFill>
            <a:srgbClr val="CE42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trategic Workforce Solutions logo">
            <a:extLst>
              <a:ext uri="{FF2B5EF4-FFF2-40B4-BE49-F238E27FC236}">
                <a16:creationId xmlns:a16="http://schemas.microsoft.com/office/drawing/2014/main" id="{A48257EE-7CED-6947-2714-7D80FD935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112" y="4980242"/>
            <a:ext cx="2899374" cy="49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413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7B478-050F-3E8D-1F2D-D215DE763CE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0832EF6-020E-9CB0-6488-DE7582868708}"/>
              </a:ext>
            </a:extLst>
          </p:cNvPr>
          <p:cNvSpPr txBox="1">
            <a:spLocks noGrp="1"/>
          </p:cNvSpPr>
          <p:nvPr>
            <p:ph type="title" idx="4294967295"/>
          </p:nvPr>
        </p:nvSpPr>
        <p:spPr>
          <a:xfrm>
            <a:off x="674702" y="44000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Montserrat" panose="02000505000000020004" pitchFamily="2" charset="77"/>
                <a:ea typeface="+mj-ea"/>
                <a:cs typeface="+mj-cs"/>
              </a:rPr>
              <a:t>Business Services</a:t>
            </a:r>
          </a:p>
        </p:txBody>
      </p:sp>
      <p:sp>
        <p:nvSpPr>
          <p:cNvPr id="2" name="Content Placeholder 1">
            <a:extLst>
              <a:ext uri="{FF2B5EF4-FFF2-40B4-BE49-F238E27FC236}">
                <a16:creationId xmlns:a16="http://schemas.microsoft.com/office/drawing/2014/main" id="{C16F28D0-CB70-F5BA-961F-589901E781E3}"/>
              </a:ext>
            </a:extLst>
          </p:cNvPr>
          <p:cNvSpPr>
            <a:spLocks noGrp="1"/>
          </p:cNvSpPr>
          <p:nvPr>
            <p:ph idx="1"/>
          </p:nvPr>
        </p:nvSpPr>
        <p:spPr>
          <a:xfrm>
            <a:off x="291354" y="2066657"/>
            <a:ext cx="6378388" cy="4351338"/>
          </a:xfrm>
        </p:spPr>
        <p:txBody>
          <a:bodyPr/>
          <a:lstStyle/>
          <a:p>
            <a:pPr lvl="1">
              <a:defRPr/>
            </a:pPr>
            <a:r>
              <a:rPr lang="en-US">
                <a:solidFill>
                  <a:schemeClr val="tx1"/>
                </a:solidFill>
                <a:latin typeface="Montserrat Medium"/>
              </a:rPr>
              <a:t>Services for employers may include:</a:t>
            </a:r>
          </a:p>
          <a:p>
            <a:pPr lvl="2">
              <a:buFont typeface="Courier New" panose="02070309020205020404" pitchFamily="49" charset="0"/>
              <a:buChar char="o"/>
              <a:defRPr/>
            </a:pPr>
            <a:r>
              <a:rPr lang="en-US" sz="1800">
                <a:solidFill>
                  <a:schemeClr val="tx1"/>
                </a:solidFill>
                <a:latin typeface="Montserrat Medium"/>
              </a:rPr>
              <a:t>Employer Engagement &amp; Relationship Building</a:t>
            </a:r>
          </a:p>
          <a:p>
            <a:pPr lvl="2">
              <a:buFont typeface="Courier New" panose="02070309020205020404" pitchFamily="49" charset="0"/>
              <a:buChar char="o"/>
              <a:defRPr/>
            </a:pPr>
            <a:r>
              <a:rPr lang="en-US" sz="1800">
                <a:solidFill>
                  <a:schemeClr val="tx1"/>
                </a:solidFill>
                <a:latin typeface="Montserrat Medium"/>
              </a:rPr>
              <a:t>Networking and Collaboration</a:t>
            </a:r>
          </a:p>
          <a:p>
            <a:pPr lvl="2">
              <a:buFont typeface="Courier New" panose="02070309020205020404" pitchFamily="49" charset="0"/>
              <a:buChar char="o"/>
              <a:defRPr/>
            </a:pPr>
            <a:r>
              <a:rPr lang="en-US" sz="1800">
                <a:solidFill>
                  <a:schemeClr val="tx1"/>
                </a:solidFill>
                <a:latin typeface="Montserrat Medium"/>
              </a:rPr>
              <a:t>Facilitating Access to Funding</a:t>
            </a:r>
          </a:p>
          <a:p>
            <a:pPr lvl="2">
              <a:buFont typeface="Courier New" panose="02070309020205020404" pitchFamily="49" charset="0"/>
              <a:buChar char="o"/>
              <a:defRPr/>
            </a:pPr>
            <a:r>
              <a:rPr lang="en-US" sz="1800">
                <a:solidFill>
                  <a:schemeClr val="tx1"/>
                </a:solidFill>
                <a:latin typeface="Montserrat Medium"/>
              </a:rPr>
              <a:t>Compliance and Documentation</a:t>
            </a:r>
          </a:p>
          <a:p>
            <a:pPr lvl="2">
              <a:buFont typeface="Courier New" panose="02070309020205020404" pitchFamily="49" charset="0"/>
              <a:buChar char="o"/>
              <a:defRPr/>
            </a:pPr>
            <a:r>
              <a:rPr lang="en-US" sz="1800">
                <a:solidFill>
                  <a:prstClr val="black"/>
                </a:solidFill>
                <a:latin typeface="Montserrat Medium"/>
              </a:rPr>
              <a:t>Recruitment Assistance</a:t>
            </a:r>
          </a:p>
          <a:p>
            <a:pPr lvl="2">
              <a:buFont typeface="Courier New" panose="02070309020205020404" pitchFamily="49" charset="0"/>
              <a:buChar char="o"/>
              <a:defRPr/>
            </a:pPr>
            <a:r>
              <a:rPr lang="en-US" sz="1800">
                <a:solidFill>
                  <a:prstClr val="black"/>
                </a:solidFill>
                <a:latin typeface="Montserrat Medium"/>
              </a:rPr>
              <a:t>Provision of Labor Market Information/Wage Analysis	</a:t>
            </a:r>
          </a:p>
          <a:p>
            <a:endParaRPr lang="en-US"/>
          </a:p>
        </p:txBody>
      </p:sp>
      <p:pic>
        <p:nvPicPr>
          <p:cNvPr id="3" name="Picture 2" descr="Meeting in office">
            <a:extLst>
              <a:ext uri="{FF2B5EF4-FFF2-40B4-BE49-F238E27FC236}">
                <a16:creationId xmlns:a16="http://schemas.microsoft.com/office/drawing/2014/main" id="{AB758366-0BFB-4AE1-9FEC-72C4EF7AA275}"/>
              </a:ext>
            </a:extLst>
          </p:cNvPr>
          <p:cNvPicPr>
            <a:picLocks noChangeAspect="1"/>
          </p:cNvPicPr>
          <p:nvPr/>
        </p:nvPicPr>
        <p:blipFill>
          <a:blip r:embed="rId3"/>
          <a:stretch>
            <a:fillRect/>
          </a:stretch>
        </p:blipFill>
        <p:spPr>
          <a:xfrm>
            <a:off x="7264723" y="2200539"/>
            <a:ext cx="4927277" cy="3285975"/>
          </a:xfrm>
          <a:prstGeom prst="rect">
            <a:avLst/>
          </a:prstGeom>
          <a:ln>
            <a:noFill/>
          </a:ln>
          <a:effectLst>
            <a:softEdge rad="112500"/>
          </a:effectLst>
        </p:spPr>
      </p:pic>
    </p:spTree>
    <p:extLst>
      <p:ext uri="{BB962C8B-B14F-4D97-AF65-F5344CB8AC3E}">
        <p14:creationId xmlns:p14="http://schemas.microsoft.com/office/powerpoint/2010/main" val="1817021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191940"/>
            <a:ext cx="10515600" cy="1709378"/>
          </a:xfrm>
        </p:spPr>
        <p:txBody>
          <a:bodyPr>
            <a:normAutofit/>
          </a:bodyPr>
          <a:lstStyle/>
          <a:p>
            <a:r>
              <a:rPr lang="en-US">
                <a:solidFill>
                  <a:schemeClr val="bg1"/>
                </a:solidFill>
              </a:rPr>
              <a:t>Funding Support for Businesses </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838200" y="1761358"/>
            <a:ext cx="11228540" cy="4351338"/>
          </a:xfrm>
        </p:spPr>
        <p:txBody>
          <a:bodyPr vert="horz" lIns="91440" tIns="45720" rIns="91440" bIns="45720" rtlCol="0" anchor="t">
            <a:normAutofit/>
          </a:bodyPr>
          <a:lstStyle/>
          <a:p>
            <a:pPr>
              <a:lnSpc>
                <a:spcPct val="110000"/>
              </a:lnSpc>
              <a:defRPr/>
            </a:pPr>
            <a:r>
              <a:rPr lang="en-US">
                <a:solidFill>
                  <a:prstClr val="black"/>
                </a:solidFill>
                <a:latin typeface="Montserrat Medium"/>
              </a:rPr>
              <a:t>LWDB WIOA funding opportunities for employers </a:t>
            </a:r>
            <a:r>
              <a:rPr kumimoji="0" lang="en-US" b="0" i="0" u="none" kern="1200" cap="none" spc="0" normalizeH="0" baseline="0" noProof="0">
                <a:ln>
                  <a:noFill/>
                </a:ln>
                <a:solidFill>
                  <a:prstClr val="black"/>
                </a:solidFill>
                <a:effectLst/>
                <a:uLnTx/>
                <a:uFillTx/>
                <a:latin typeface="Montserrat Medium"/>
              </a:rPr>
              <a:t>may </a:t>
            </a:r>
            <a:r>
              <a:rPr lang="en-US">
                <a:solidFill>
                  <a:prstClr val="black"/>
                </a:solidFill>
                <a:latin typeface="Montserrat Medium"/>
              </a:rPr>
              <a:t>include</a:t>
            </a:r>
            <a:r>
              <a:rPr kumimoji="0" lang="en-US" b="0" i="0" u="none" kern="1200" cap="none" spc="0" normalizeH="0" baseline="0" noProof="0">
                <a:ln>
                  <a:noFill/>
                </a:ln>
                <a:solidFill>
                  <a:prstClr val="black"/>
                </a:solidFill>
                <a:effectLst/>
                <a:uLnTx/>
                <a:uFillTx/>
                <a:latin typeface="Montserrat Medium"/>
              </a:rPr>
              <a:t>:</a:t>
            </a:r>
            <a:endParaRPr lang="en-US" b="0" i="0" u="none" kern="1200" cap="none" spc="0" normalizeH="0" baseline="0" noProof="0">
              <a:ln>
                <a:noFill/>
              </a:ln>
              <a:solidFill>
                <a:prstClr val="black"/>
              </a:solidFill>
              <a:effectLst/>
              <a:uLnTx/>
              <a:uFillTx/>
              <a:latin typeface="Montserrat Medium"/>
            </a:endParaRPr>
          </a:p>
          <a:p>
            <a:pPr marL="968375" indent="-514350">
              <a:buFont typeface="Courier New" panose="02070309020205020404" pitchFamily="49" charset="0"/>
              <a:buChar char="o"/>
            </a:pPr>
            <a:r>
              <a:rPr lang="en-US" sz="2400">
                <a:solidFill>
                  <a:schemeClr val="tx1"/>
                </a:solidFill>
                <a:latin typeface="Montserrat Medium"/>
              </a:rPr>
              <a:t>Incumbent Worker Training</a:t>
            </a:r>
          </a:p>
          <a:p>
            <a:pPr marL="968375" indent="-514350">
              <a:buFont typeface="Courier New" panose="02070309020205020404" pitchFamily="49" charset="0"/>
              <a:buChar char="o"/>
            </a:pPr>
            <a:r>
              <a:rPr lang="en-US" sz="2400">
                <a:solidFill>
                  <a:schemeClr val="tx1"/>
                </a:solidFill>
                <a:latin typeface="Montserrat Medium"/>
              </a:rPr>
              <a:t>Customized Training</a:t>
            </a:r>
          </a:p>
          <a:p>
            <a:pPr marL="968375" indent="-514350">
              <a:buFont typeface="Courier New" panose="02070309020205020404" pitchFamily="49" charset="0"/>
              <a:buChar char="o"/>
            </a:pPr>
            <a:r>
              <a:rPr lang="en-US" sz="2400">
                <a:solidFill>
                  <a:schemeClr val="tx1"/>
                </a:solidFill>
                <a:latin typeface="Montserrat Medium"/>
              </a:rPr>
              <a:t>On-the-Job Training</a:t>
            </a:r>
          </a:p>
          <a:p>
            <a:pPr>
              <a:lnSpc>
                <a:spcPct val="110000"/>
              </a:lnSpc>
              <a:buFont typeface="Arial"/>
              <a:buChar char="•"/>
            </a:pPr>
            <a:r>
              <a:rPr lang="en-US">
                <a:solidFill>
                  <a:schemeClr val="tx1"/>
                </a:solidFill>
                <a:latin typeface="Montserrat Medium"/>
                <a:cs typeface="Arial"/>
              </a:rPr>
              <a:t>Additional funding opportunities:</a:t>
            </a:r>
          </a:p>
          <a:p>
            <a:pPr marL="971550" lvl="1" indent="-628650">
              <a:buFont typeface="Courier New,monospace"/>
              <a:buChar char="o"/>
            </a:pPr>
            <a:r>
              <a:rPr lang="en-US">
                <a:solidFill>
                  <a:schemeClr val="tx1"/>
                </a:solidFill>
                <a:latin typeface="Montserrat Medium"/>
                <a:cs typeface="Arial"/>
              </a:rPr>
              <a:t>Subsidized Employment</a:t>
            </a:r>
          </a:p>
          <a:p>
            <a:pPr marL="971550" lvl="1" indent="-628650">
              <a:buFont typeface="Courier New,monospace"/>
              <a:buChar char="o"/>
            </a:pPr>
            <a:r>
              <a:rPr lang="en-US">
                <a:solidFill>
                  <a:schemeClr val="tx1"/>
                </a:solidFill>
                <a:latin typeface="Montserrat Medium"/>
                <a:cs typeface="Arial"/>
              </a:rPr>
              <a:t>Federal Grants for Apprenticeship Expansion</a:t>
            </a:r>
          </a:p>
          <a:p>
            <a:pPr marL="971550" lvl="1" indent="-628650">
              <a:buNone/>
            </a:pPr>
            <a:endParaRPr lang="en-US" sz="2000">
              <a:solidFill>
                <a:schemeClr val="tx1"/>
              </a:solidFill>
              <a:latin typeface="Montserrat Medium" panose="00000600000000000000" pitchFamily="2" charset="0"/>
            </a:endParaRPr>
          </a:p>
        </p:txBody>
      </p:sp>
      <p:pic>
        <p:nvPicPr>
          <p:cNvPr id="9" name="Picture 8" descr="Funding written on a white board.">
            <a:extLst>
              <a:ext uri="{FF2B5EF4-FFF2-40B4-BE49-F238E27FC236}">
                <a16:creationId xmlns:a16="http://schemas.microsoft.com/office/drawing/2014/main" id="{E975BF39-C52B-4D45-32F1-3C412CE7A04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08681" y="2798885"/>
            <a:ext cx="3271838" cy="2181225"/>
          </a:xfrm>
          <a:prstGeom prst="rect">
            <a:avLst/>
          </a:prstGeom>
        </p:spPr>
      </p:pic>
      <p:sp>
        <p:nvSpPr>
          <p:cNvPr id="10" name="TextBox 9">
            <a:extLst>
              <a:ext uri="{FF2B5EF4-FFF2-40B4-BE49-F238E27FC236}">
                <a16:creationId xmlns:a16="http://schemas.microsoft.com/office/drawing/2014/main" id="{6F062A51-05AF-77A1-0E4C-BFD2CC75F562}"/>
              </a:ext>
            </a:extLst>
          </p:cNvPr>
          <p:cNvSpPr txBox="1"/>
          <p:nvPr/>
        </p:nvSpPr>
        <p:spPr>
          <a:xfrm>
            <a:off x="8505824" y="7015414"/>
            <a:ext cx="2733675" cy="369332"/>
          </a:xfrm>
          <a:prstGeom prst="rect">
            <a:avLst/>
          </a:prstGeom>
          <a:noFill/>
        </p:spPr>
        <p:txBody>
          <a:bodyPr wrap="square" rtlCol="0">
            <a:spAutoFit/>
          </a:bodyPr>
          <a:lstStyle/>
          <a:p>
            <a:r>
              <a:rPr lang="en-US" sz="900">
                <a:hlinkClick r:id="rId4" tooltip="https://www.thebluediamondgallery.com/handwriting/f/funding.html"/>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106355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a:solidFill>
                  <a:schemeClr val="bg1"/>
                </a:solidFill>
              </a:rPr>
              <a:t>Job Seeker Services</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336907" y="1644503"/>
            <a:ext cx="10766521" cy="4351338"/>
          </a:xfrm>
        </p:spPr>
        <p:txBody>
          <a:bodyPr>
            <a:normAutofit lnSpcReduction="10000"/>
          </a:bodyPr>
          <a:lstStyle/>
          <a:p>
            <a:pPr marL="454025" indent="0">
              <a:lnSpc>
                <a:spcPct val="120000"/>
              </a:lnSpc>
              <a:buNone/>
            </a:pPr>
            <a:r>
              <a:rPr lang="en-US" sz="2000">
                <a:solidFill>
                  <a:schemeClr val="tx1"/>
                </a:solidFill>
              </a:rPr>
              <a:t>American Job Centers provide access to a range of partner programs and services to help job seekers find employment and advance in their careers, including:</a:t>
            </a:r>
          </a:p>
          <a:p>
            <a:pPr marL="739775" indent="-285750">
              <a:lnSpc>
                <a:spcPct val="120000"/>
              </a:lnSpc>
            </a:pPr>
            <a:r>
              <a:rPr lang="en-US" sz="1800">
                <a:solidFill>
                  <a:schemeClr val="tx1"/>
                </a:solidFill>
              </a:rPr>
              <a:t>Veteran Services (Priority of Services)</a:t>
            </a:r>
          </a:p>
          <a:p>
            <a:pPr marL="739775" indent="-285750">
              <a:lnSpc>
                <a:spcPct val="120000"/>
              </a:lnSpc>
            </a:pPr>
            <a:r>
              <a:rPr lang="en-US" sz="1800">
                <a:solidFill>
                  <a:schemeClr val="tx1"/>
                </a:solidFill>
              </a:rPr>
              <a:t>Youth Services</a:t>
            </a:r>
          </a:p>
          <a:p>
            <a:pPr marL="682625">
              <a:lnSpc>
                <a:spcPct val="100000"/>
              </a:lnSpc>
            </a:pPr>
            <a:r>
              <a:rPr lang="en-US" sz="1800">
                <a:solidFill>
                  <a:schemeClr val="tx1"/>
                </a:solidFill>
              </a:rPr>
              <a:t>Career Development &amp; Job Coaching</a:t>
            </a:r>
          </a:p>
          <a:p>
            <a:pPr marL="682625">
              <a:lnSpc>
                <a:spcPct val="100000"/>
              </a:lnSpc>
            </a:pPr>
            <a:r>
              <a:rPr lang="en-US" sz="1800">
                <a:solidFill>
                  <a:schemeClr val="tx1"/>
                </a:solidFill>
              </a:rPr>
              <a:t>Job Search Assistance</a:t>
            </a:r>
          </a:p>
          <a:p>
            <a:pPr marL="682625">
              <a:lnSpc>
                <a:spcPct val="100000"/>
              </a:lnSpc>
            </a:pPr>
            <a:r>
              <a:rPr lang="en-US" sz="1800">
                <a:solidFill>
                  <a:schemeClr val="tx1"/>
                </a:solidFill>
              </a:rPr>
              <a:t>Employability workshops</a:t>
            </a:r>
          </a:p>
          <a:p>
            <a:pPr marL="682625">
              <a:lnSpc>
                <a:spcPct val="100000"/>
              </a:lnSpc>
            </a:pPr>
            <a:r>
              <a:rPr lang="en-US" sz="1800">
                <a:solidFill>
                  <a:schemeClr val="tx1"/>
                </a:solidFill>
              </a:rPr>
              <a:t>Hiring events</a:t>
            </a:r>
          </a:p>
          <a:p>
            <a:pPr marL="682625">
              <a:lnSpc>
                <a:spcPct val="100000"/>
              </a:lnSpc>
            </a:pPr>
            <a:r>
              <a:rPr lang="en-US" sz="1800">
                <a:solidFill>
                  <a:schemeClr val="tx1"/>
                </a:solidFill>
              </a:rPr>
              <a:t>Labor Market Information</a:t>
            </a:r>
          </a:p>
          <a:p>
            <a:pPr marL="682625">
              <a:lnSpc>
                <a:spcPct val="100000"/>
              </a:lnSpc>
            </a:pPr>
            <a:r>
              <a:rPr lang="en-US" sz="1800">
                <a:solidFill>
                  <a:schemeClr val="tx1"/>
                </a:solidFill>
              </a:rPr>
              <a:t>Referral to Partner Program Services</a:t>
            </a:r>
          </a:p>
          <a:p>
            <a:pPr marL="682625"/>
            <a:endParaRPr lang="en-US"/>
          </a:p>
        </p:txBody>
      </p:sp>
      <p:pic>
        <p:nvPicPr>
          <p:cNvPr id="5" name="Picture 4" descr="Hands held up high during a conference">
            <a:extLst>
              <a:ext uri="{FF2B5EF4-FFF2-40B4-BE49-F238E27FC236}">
                <a16:creationId xmlns:a16="http://schemas.microsoft.com/office/drawing/2014/main" id="{4246C0EF-E110-6D40-68EF-5BBED9ADF456}"/>
              </a:ext>
            </a:extLst>
          </p:cNvPr>
          <p:cNvPicPr>
            <a:picLocks noChangeAspect="1"/>
          </p:cNvPicPr>
          <p:nvPr/>
        </p:nvPicPr>
        <p:blipFill>
          <a:blip r:embed="rId3"/>
          <a:stretch>
            <a:fillRect/>
          </a:stretch>
        </p:blipFill>
        <p:spPr>
          <a:xfrm>
            <a:off x="6393180" y="2866814"/>
            <a:ext cx="4960620" cy="3307080"/>
          </a:xfrm>
          <a:prstGeom prst="rect">
            <a:avLst/>
          </a:prstGeom>
          <a:ln>
            <a:noFill/>
          </a:ln>
          <a:effectLst>
            <a:softEdge rad="112500"/>
          </a:effectLst>
        </p:spPr>
      </p:pic>
    </p:spTree>
    <p:extLst>
      <p:ext uri="{BB962C8B-B14F-4D97-AF65-F5344CB8AC3E}">
        <p14:creationId xmlns:p14="http://schemas.microsoft.com/office/powerpoint/2010/main" val="39519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C69BF-2954-269A-D996-16086ADEEE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3CBFBB-7814-FDF1-F82F-FDA2432020A8}"/>
              </a:ext>
            </a:extLst>
          </p:cNvPr>
          <p:cNvSpPr>
            <a:spLocks noGrp="1"/>
          </p:cNvSpPr>
          <p:nvPr>
            <p:ph type="title" idx="4294967295"/>
          </p:nvPr>
        </p:nvSpPr>
        <p:spPr>
          <a:xfrm>
            <a:off x="838200" y="420540"/>
            <a:ext cx="10515600" cy="1325563"/>
          </a:xfrm>
        </p:spPr>
        <p:txBody>
          <a:bodyPr/>
          <a:lstStyle/>
          <a:p>
            <a:r>
              <a:rPr lang="en-US">
                <a:solidFill>
                  <a:schemeClr val="bg1"/>
                </a:solidFill>
              </a:rPr>
              <a:t>Funding Support for Job Seekers</a:t>
            </a:r>
          </a:p>
        </p:txBody>
      </p:sp>
      <p:sp>
        <p:nvSpPr>
          <p:cNvPr id="3" name="Content Placeholder 2">
            <a:extLst>
              <a:ext uri="{FF2B5EF4-FFF2-40B4-BE49-F238E27FC236}">
                <a16:creationId xmlns:a16="http://schemas.microsoft.com/office/drawing/2014/main" id="{C41E4E9E-0713-46C5-9CA1-B8AA624E2C2B}"/>
              </a:ext>
            </a:extLst>
          </p:cNvPr>
          <p:cNvSpPr>
            <a:spLocks noGrp="1"/>
          </p:cNvSpPr>
          <p:nvPr>
            <p:ph idx="1"/>
          </p:nvPr>
        </p:nvSpPr>
        <p:spPr>
          <a:xfrm>
            <a:off x="708884" y="1936897"/>
            <a:ext cx="10515600" cy="3175001"/>
          </a:xfrm>
        </p:spPr>
        <p:txBody>
          <a:bodyPr vert="horz" lIns="91440" tIns="45720" rIns="91440" bIns="45720" rtlCol="0" anchor="t">
            <a:normAutofit/>
          </a:bodyPr>
          <a:lstStyle/>
          <a:p>
            <a:pPr>
              <a:lnSpc>
                <a:spcPct val="110000"/>
              </a:lnSpc>
            </a:pPr>
            <a:r>
              <a:rPr lang="en-US" sz="2000">
                <a:solidFill>
                  <a:schemeClr val="tx1"/>
                </a:solidFill>
                <a:latin typeface="Montserrat Medium"/>
              </a:rPr>
              <a:t>LWDBs may provide WIOA funding to cover costs associated with:</a:t>
            </a:r>
          </a:p>
          <a:p>
            <a:pPr lvl="1">
              <a:lnSpc>
                <a:spcPct val="110000"/>
              </a:lnSpc>
              <a:buFont typeface="Courier New" panose="02070309020205020404" pitchFamily="49" charset="0"/>
              <a:buChar char="o"/>
            </a:pPr>
            <a:r>
              <a:rPr lang="en-US" sz="2000">
                <a:solidFill>
                  <a:schemeClr val="tx1"/>
                </a:solidFill>
                <a:latin typeface="Montserrat Medium"/>
              </a:rPr>
              <a:t>Individual Training Accounts (ITAs) </a:t>
            </a:r>
            <a:endParaRPr lang="en-US">
              <a:solidFill>
                <a:schemeClr val="tx1"/>
              </a:solidFill>
            </a:endParaRPr>
          </a:p>
          <a:p>
            <a:pPr lvl="1">
              <a:buFont typeface="Courier New" panose="02070309020205020404" pitchFamily="49" charset="0"/>
              <a:buChar char="o"/>
            </a:pPr>
            <a:r>
              <a:rPr lang="en-US" sz="2000">
                <a:solidFill>
                  <a:schemeClr val="tx1"/>
                </a:solidFill>
                <a:latin typeface="Montserrat Medium"/>
              </a:rPr>
              <a:t>Paid Work Experience (Youth &amp; Adult)</a:t>
            </a:r>
            <a:endParaRPr lang="en-US" sz="2000" strike="sngStrike">
              <a:solidFill>
                <a:schemeClr val="tx1"/>
              </a:solidFill>
              <a:latin typeface="Montserrat Medium"/>
            </a:endParaRPr>
          </a:p>
          <a:p>
            <a:pPr lvl="1">
              <a:buFont typeface="Courier New" panose="02070309020205020404" pitchFamily="49" charset="0"/>
              <a:buChar char="o"/>
            </a:pPr>
            <a:r>
              <a:rPr lang="en-US" sz="2000">
                <a:solidFill>
                  <a:schemeClr val="tx1"/>
                </a:solidFill>
                <a:latin typeface="Montserrat Medium"/>
              </a:rPr>
              <a:t>Supportive Services</a:t>
            </a:r>
          </a:p>
          <a:p>
            <a:pPr marL="1200150" lvl="3" indent="-285750">
              <a:buFont typeface="Wingdings" panose="05000000000000000000" pitchFamily="2" charset="2"/>
              <a:buChar char="§"/>
            </a:pPr>
            <a:r>
              <a:rPr lang="en-US">
                <a:solidFill>
                  <a:schemeClr val="tx1"/>
                </a:solidFill>
                <a:latin typeface="Montserrat Medium"/>
              </a:rPr>
              <a:t>Childcare</a:t>
            </a:r>
          </a:p>
          <a:p>
            <a:pPr marL="1200150" lvl="3" indent="-285750">
              <a:buFont typeface="Wingdings" panose="05000000000000000000" pitchFamily="2" charset="2"/>
              <a:buChar char="§"/>
            </a:pPr>
            <a:r>
              <a:rPr lang="en-US">
                <a:solidFill>
                  <a:schemeClr val="tx1"/>
                </a:solidFill>
                <a:latin typeface="Montserrat Medium"/>
              </a:rPr>
              <a:t>Transportation</a:t>
            </a:r>
          </a:p>
          <a:p>
            <a:pPr marL="1200150" lvl="3" indent="-285750">
              <a:buFont typeface="Wingdings" panose="05000000000000000000" pitchFamily="2" charset="2"/>
              <a:buChar char="§"/>
            </a:pPr>
            <a:r>
              <a:rPr lang="en-US">
                <a:solidFill>
                  <a:schemeClr val="tx1"/>
                </a:solidFill>
                <a:latin typeface="Montserrat Medium"/>
              </a:rPr>
              <a:t>Books</a:t>
            </a:r>
          </a:p>
          <a:p>
            <a:pPr marL="1200150" lvl="3" indent="-285750">
              <a:buFont typeface="Wingdings" panose="05000000000000000000" pitchFamily="2" charset="2"/>
              <a:buChar char="§"/>
            </a:pPr>
            <a:r>
              <a:rPr lang="en-US">
                <a:solidFill>
                  <a:schemeClr val="tx1"/>
                </a:solidFill>
                <a:latin typeface="Montserrat Medium"/>
              </a:rPr>
              <a:t>Tools</a:t>
            </a:r>
          </a:p>
          <a:p>
            <a:pPr marL="800100" lvl="2" indent="-342900">
              <a:buFont typeface="Courier New" panose="02070309020205020404" pitchFamily="49" charset="0"/>
              <a:buChar char="o"/>
            </a:pPr>
            <a:endParaRPr lang="en-US">
              <a:solidFill>
                <a:schemeClr val="tx1"/>
              </a:solidFill>
            </a:endParaRPr>
          </a:p>
          <a:p>
            <a:pPr marL="911225" lvl="1" indent="0">
              <a:buNone/>
            </a:pPr>
            <a:endParaRPr lang="en-US" sz="800"/>
          </a:p>
          <a:p>
            <a:pPr marL="911225" lvl="1" indent="0">
              <a:buNone/>
            </a:pPr>
            <a:endParaRPr lang="en-US"/>
          </a:p>
        </p:txBody>
      </p:sp>
      <p:pic>
        <p:nvPicPr>
          <p:cNvPr id="6" name="Picture 5" descr="Funding and several dollar bills">
            <a:extLst>
              <a:ext uri="{FF2B5EF4-FFF2-40B4-BE49-F238E27FC236}">
                <a16:creationId xmlns:a16="http://schemas.microsoft.com/office/drawing/2014/main" id="{A12E6F1B-0CEF-444F-DE34-B14F163E45F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12087" y="3429000"/>
            <a:ext cx="4089761" cy="2743200"/>
          </a:xfrm>
          <a:prstGeom prst="rect">
            <a:avLst/>
          </a:prstGeom>
          <a:ln>
            <a:noFill/>
          </a:ln>
          <a:effectLst>
            <a:softEdge rad="112500"/>
          </a:effectLst>
        </p:spPr>
      </p:pic>
    </p:spTree>
    <p:extLst>
      <p:ext uri="{BB962C8B-B14F-4D97-AF65-F5344CB8AC3E}">
        <p14:creationId xmlns:p14="http://schemas.microsoft.com/office/powerpoint/2010/main" val="238466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4A0D23-C2AE-4086-3DFE-E5B36A86203E}"/>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AFFA0704-5C4E-5012-C4A7-BA47AB4B7A71}"/>
              </a:ext>
              <a:ext uri="{C183D7F6-B498-43B3-948B-1728B52AA6E4}">
                <adec:decorative xmlns:adec="http://schemas.microsoft.com/office/drawing/2017/decorative" val="1"/>
              </a:ext>
            </a:extLst>
          </p:cNvPr>
          <p:cNvSpPr/>
          <p:nvPr/>
        </p:nvSpPr>
        <p:spPr>
          <a:xfrm flipV="1">
            <a:off x="-4420" y="3418"/>
            <a:ext cx="3152383" cy="782876"/>
          </a:xfrm>
          <a:prstGeom prst="rtTriangle">
            <a:avLst/>
          </a:prstGeom>
          <a:solidFill>
            <a:srgbClr val="FAAB1B"/>
          </a:solidFill>
          <a:ln>
            <a:solidFill>
              <a:srgbClr val="FAA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Content Placeholder 6">
            <a:extLst>
              <a:ext uri="{FF2B5EF4-FFF2-40B4-BE49-F238E27FC236}">
                <a16:creationId xmlns:a16="http://schemas.microsoft.com/office/drawing/2014/main" id="{3ABE3224-3D2A-E59C-D4E0-784F7F9C4AEC}"/>
              </a:ext>
            </a:extLst>
          </p:cNvPr>
          <p:cNvSpPr>
            <a:spLocks noGrp="1"/>
          </p:cNvSpPr>
          <p:nvPr>
            <p:ph type="title" idx="4294967295"/>
          </p:nvPr>
        </p:nvSpPr>
        <p:spPr>
          <a:xfrm>
            <a:off x="576916" y="3062101"/>
            <a:ext cx="11283950" cy="1041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lnSpc>
                <a:spcPct val="100000"/>
              </a:lnSpc>
              <a:spcBef>
                <a:spcPts val="0"/>
              </a:spcBef>
              <a:spcAft>
                <a:spcPts val="600"/>
              </a:spcAft>
            </a:pPr>
            <a:r>
              <a:rPr kumimoji="0" lang="en-US" sz="4400" b="0" i="0" u="none" strike="noStrike" kern="1200" cap="none" spc="0" normalizeH="0" baseline="0" noProof="0">
                <a:ln>
                  <a:noFill/>
                </a:ln>
                <a:solidFill>
                  <a:schemeClr val="bg1"/>
                </a:solidFill>
                <a:effectLst/>
                <a:uLnTx/>
                <a:uFillTx/>
                <a:latin typeface="Montserrat"/>
                <a:ea typeface="+mn-ea"/>
                <a:cs typeface="+mn-cs"/>
              </a:rPr>
              <a:t>Excellence in Practice: Engaging BSRs</a:t>
            </a:r>
            <a:br>
              <a:rPr kumimoji="0" lang="en-US" sz="4400" b="0" i="0" u="none" strike="noStrike" kern="1200" cap="none" spc="0" normalizeH="0" baseline="0" noProof="0">
                <a:ln>
                  <a:noFill/>
                </a:ln>
                <a:solidFill>
                  <a:schemeClr val="bg1"/>
                </a:solidFill>
                <a:effectLst/>
                <a:uLnTx/>
                <a:uFillTx/>
                <a:latin typeface="Montserrat"/>
                <a:ea typeface="+mn-ea"/>
                <a:cs typeface="+mn-cs"/>
              </a:rPr>
            </a:br>
            <a:br>
              <a:rPr lang="en-US">
                <a:solidFill>
                  <a:schemeClr val="bg1"/>
                </a:solidFill>
                <a:latin typeface="Montserrat"/>
                <a:ea typeface="+mn-ea"/>
                <a:cs typeface="+mn-cs"/>
              </a:rPr>
            </a:br>
            <a:r>
              <a:rPr lang="en-US" sz="3400" b="1" i="1">
                <a:solidFill>
                  <a:prstClr val="black"/>
                </a:solidFill>
                <a:latin typeface="Montserrat" panose="00000500000000000000" pitchFamily="2" charset="0"/>
                <a:ea typeface="+mn-ea"/>
                <a:cs typeface="+mn-cs"/>
              </a:rPr>
              <a:t>Elements of the BSR Approach</a:t>
            </a:r>
            <a:br>
              <a:rPr lang="en-US" sz="3400" b="1" i="1">
                <a:solidFill>
                  <a:prstClr val="black"/>
                </a:solidFill>
                <a:latin typeface="Montserrat" panose="00000500000000000000" pitchFamily="2" charset="0"/>
                <a:ea typeface="+mn-ea"/>
                <a:cs typeface="+mn-cs"/>
              </a:rPr>
            </a:br>
            <a:endParaRPr kumimoji="0" lang="en-US" sz="4400" b="0" i="0" u="none" strike="noStrike" kern="1200" cap="none" spc="0" normalizeH="0" baseline="0" noProof="0">
              <a:ln>
                <a:noFill/>
              </a:ln>
              <a:solidFill>
                <a:schemeClr val="bg1"/>
              </a:solidFill>
              <a:effectLst/>
              <a:uLnTx/>
              <a:uFillTx/>
              <a:latin typeface="Montserrat"/>
              <a:ea typeface="+mn-ea"/>
              <a:cs typeface="+mn-cs"/>
            </a:endParaRPr>
          </a:p>
        </p:txBody>
      </p:sp>
    </p:spTree>
    <p:extLst>
      <p:ext uri="{BB962C8B-B14F-4D97-AF65-F5344CB8AC3E}">
        <p14:creationId xmlns:p14="http://schemas.microsoft.com/office/powerpoint/2010/main" val="1258605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CC961-2EDF-6CFB-D99E-9DC4169940DE}"/>
              </a:ext>
            </a:extLst>
          </p:cNvPr>
          <p:cNvSpPr>
            <a:spLocks noGrp="1"/>
          </p:cNvSpPr>
          <p:nvPr>
            <p:ph type="title" idx="4294967295"/>
          </p:nvPr>
        </p:nvSpPr>
        <p:spPr>
          <a:xfrm>
            <a:off x="966788" y="427038"/>
            <a:ext cx="11225212" cy="1325562"/>
          </a:xfrm>
        </p:spPr>
        <p:txBody>
          <a:bodyPr/>
          <a:lstStyle/>
          <a:p>
            <a:r>
              <a:rPr lang="en-US">
                <a:solidFill>
                  <a:schemeClr val="bg1"/>
                </a:solidFill>
              </a:rPr>
              <a:t>BSR Approach: Solutions Driven</a:t>
            </a:r>
          </a:p>
        </p:txBody>
      </p:sp>
      <p:sp>
        <p:nvSpPr>
          <p:cNvPr id="2" name="Content Placeholder 1">
            <a:extLst>
              <a:ext uri="{FF2B5EF4-FFF2-40B4-BE49-F238E27FC236}">
                <a16:creationId xmlns:a16="http://schemas.microsoft.com/office/drawing/2014/main" id="{DDE6F74A-EA28-275C-5A9B-E5F92068BA37}"/>
              </a:ext>
            </a:extLst>
          </p:cNvPr>
          <p:cNvSpPr>
            <a:spLocks noGrp="1"/>
          </p:cNvSpPr>
          <p:nvPr>
            <p:ph idx="1"/>
          </p:nvPr>
        </p:nvSpPr>
        <p:spPr>
          <a:xfrm>
            <a:off x="832084" y="1755389"/>
            <a:ext cx="5386834" cy="4351338"/>
          </a:xfrm>
        </p:spPr>
        <p:txBody>
          <a:bodyPr/>
          <a:lstStyle/>
          <a:p>
            <a:pPr marL="0" indent="0">
              <a:buNone/>
              <a:defRPr sz="1800" spc="0">
                <a:solidFill>
                  <a:srgbClr val="000000"/>
                </a:solidFill>
              </a:defRPr>
            </a:pPr>
            <a:r>
              <a:rPr lang="en-US">
                <a:solidFill>
                  <a:schemeClr val="tx1"/>
                </a:solidFill>
                <a:latin typeface="Montserrat" panose="00000500000000000000" pitchFamily="2" charset="0"/>
              </a:rPr>
              <a:t>Philosophy: We can best serve our communities by engaging with all partners to identify and overcome challenges through a collaborative approach.</a:t>
            </a:r>
          </a:p>
          <a:p>
            <a:pPr lvl="0">
              <a:defRPr sz="1800" spc="0">
                <a:solidFill>
                  <a:srgbClr val="000000"/>
                </a:solidFill>
              </a:defRPr>
            </a:pPr>
            <a:endParaRPr lang="en-US">
              <a:solidFill>
                <a:schemeClr val="tx1"/>
              </a:solidFill>
              <a:latin typeface="Montserrat" panose="00000500000000000000" pitchFamily="2" charset="0"/>
            </a:endParaRPr>
          </a:p>
          <a:p>
            <a:pPr marL="0" indent="0">
              <a:buNone/>
              <a:defRPr sz="1800" spc="0">
                <a:solidFill>
                  <a:srgbClr val="000000"/>
                </a:solidFill>
              </a:defRPr>
            </a:pPr>
            <a:r>
              <a:rPr lang="en-US">
                <a:solidFill>
                  <a:schemeClr val="tx1"/>
                </a:solidFill>
                <a:latin typeface="Montserrat" panose="00000500000000000000" pitchFamily="2" charset="0"/>
              </a:rPr>
              <a:t>Methods should be </a:t>
            </a:r>
            <a:r>
              <a:rPr lang="en-US" b="1">
                <a:solidFill>
                  <a:srgbClr val="00015E"/>
                </a:solidFill>
                <a:latin typeface="Montserrat" panose="00000500000000000000" pitchFamily="2" charset="0"/>
              </a:rPr>
              <a:t>Proactive. Integrated. Sustainable. </a:t>
            </a:r>
          </a:p>
          <a:p>
            <a:pPr>
              <a:defRPr sz="1800" spc="0">
                <a:solidFill>
                  <a:srgbClr val="000000"/>
                </a:solidFill>
              </a:defRPr>
            </a:pPr>
            <a:endParaRPr lang="en-US" b="1">
              <a:solidFill>
                <a:schemeClr val="tx1"/>
              </a:solidFill>
            </a:endParaRPr>
          </a:p>
          <a:p>
            <a:pPr marL="0" indent="0">
              <a:buNone/>
              <a:defRPr sz="1800" spc="0">
                <a:solidFill>
                  <a:srgbClr val="000000"/>
                </a:solidFill>
              </a:defRPr>
            </a:pPr>
            <a:r>
              <a:rPr lang="en-US" b="1">
                <a:solidFill>
                  <a:schemeClr val="tx1"/>
                </a:solidFill>
                <a:latin typeface="Montserrat" panose="00000500000000000000" pitchFamily="2" charset="0"/>
              </a:rPr>
              <a:t>This work is ongoing and dynamic and requires a continuous improvement approach!</a:t>
            </a:r>
          </a:p>
          <a:p>
            <a:pPr marL="0" indent="0">
              <a:buNone/>
            </a:pPr>
            <a:endParaRPr lang="en-US"/>
          </a:p>
        </p:txBody>
      </p:sp>
      <p:pic>
        <p:nvPicPr>
          <p:cNvPr id="22" name="Picture Placeholder 17" descr="Three men holding a big check from Michigan Works">
            <a:extLst>
              <a:ext uri="{FF2B5EF4-FFF2-40B4-BE49-F238E27FC236}">
                <a16:creationId xmlns:a16="http://schemas.microsoft.com/office/drawing/2014/main" id="{724F6FE8-81EE-5C21-4CEC-928725E6152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025809" y="1825625"/>
            <a:ext cx="1695142" cy="1695142"/>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pic>
      <p:pic>
        <p:nvPicPr>
          <p:cNvPr id="24" name="Picture Placeholder 16" descr="person trying on a full mask">
            <a:extLst>
              <a:ext uri="{FF2B5EF4-FFF2-40B4-BE49-F238E27FC236}">
                <a16:creationId xmlns:a16="http://schemas.microsoft.com/office/drawing/2014/main" id="{9079CD27-D755-600A-208D-20C17958BE5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527843" y="1825626"/>
            <a:ext cx="1695141" cy="1695141"/>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pic>
      <p:pic>
        <p:nvPicPr>
          <p:cNvPr id="25" name="Picture Placeholder 8" descr="Graduate">
            <a:extLst>
              <a:ext uri="{FF2B5EF4-FFF2-40B4-BE49-F238E27FC236}">
                <a16:creationId xmlns:a16="http://schemas.microsoft.com/office/drawing/2014/main" id="{FFFA90C2-3631-1226-CA06-43F0D761D1D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980041" y="4401408"/>
            <a:ext cx="1705319" cy="1705319"/>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pic>
      <p:pic>
        <p:nvPicPr>
          <p:cNvPr id="23" name="Picture Placeholder 9" descr="Nurses">
            <a:extLst>
              <a:ext uri="{FF2B5EF4-FFF2-40B4-BE49-F238E27FC236}">
                <a16:creationId xmlns:a16="http://schemas.microsoft.com/office/drawing/2014/main" id="{7E2BDA6F-84C6-2458-6B7D-C27E51EA5FA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832701" y="2716444"/>
            <a:ext cx="2564630" cy="2564630"/>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pic>
      <p:pic>
        <p:nvPicPr>
          <p:cNvPr id="26" name="Picture Placeholder 20" descr="Man with safety goggles on">
            <a:extLst>
              <a:ext uri="{FF2B5EF4-FFF2-40B4-BE49-F238E27FC236}">
                <a16:creationId xmlns:a16="http://schemas.microsoft.com/office/drawing/2014/main" id="{2FDF0244-1AD9-FC52-48CC-7BCD1D4FF423}"/>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658658" y="4401408"/>
            <a:ext cx="1695142" cy="1695142"/>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pic>
    </p:spTree>
    <p:extLst>
      <p:ext uri="{BB962C8B-B14F-4D97-AF65-F5344CB8AC3E}">
        <p14:creationId xmlns:p14="http://schemas.microsoft.com/office/powerpoint/2010/main" val="3875525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lstStyle/>
          <a:p>
            <a:r>
              <a:rPr lang="en-US">
                <a:solidFill>
                  <a:schemeClr val="bg1"/>
                </a:solidFill>
              </a:rPr>
              <a:t>Elements of the BSR Approach</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704849" y="5358035"/>
            <a:ext cx="10782300" cy="706892"/>
          </a:xfrm>
        </p:spPr>
        <p:txBody>
          <a:bodyPr/>
          <a:lstStyle/>
          <a:p>
            <a:pPr marL="0" indent="0" algn="ctr">
              <a:buNone/>
            </a:pPr>
            <a:r>
              <a:rPr lang="en-US" i="1">
                <a:solidFill>
                  <a:schemeClr val="tx1"/>
                </a:solidFill>
              </a:rPr>
              <a:t>“Let no encounter with a business go to waste”</a:t>
            </a:r>
          </a:p>
        </p:txBody>
      </p:sp>
      <p:pic>
        <p:nvPicPr>
          <p:cNvPr id="4" name="Content Placeholder 4" descr="Asset Knowledge, Business Relationships, Networks, Partnerships, Structured process">
            <a:extLst>
              <a:ext uri="{FF2B5EF4-FFF2-40B4-BE49-F238E27FC236}">
                <a16:creationId xmlns:a16="http://schemas.microsoft.com/office/drawing/2014/main" id="{0FDBB9F6-B1B9-B049-1CA3-7D4995016847}"/>
              </a:ext>
            </a:extLst>
          </p:cNvPr>
          <p:cNvPicPr>
            <a:picLocks noChangeAspect="1"/>
          </p:cNvPicPr>
          <p:nvPr/>
        </p:nvPicPr>
        <p:blipFill>
          <a:blip r:embed="rId3"/>
          <a:stretch>
            <a:fillRect/>
          </a:stretch>
        </p:blipFill>
        <p:spPr>
          <a:xfrm>
            <a:off x="2226699" y="1668468"/>
            <a:ext cx="7738601" cy="3521063"/>
          </a:xfrm>
          <a:prstGeom prst="rect">
            <a:avLst/>
          </a:prstGeom>
        </p:spPr>
      </p:pic>
    </p:spTree>
    <p:extLst>
      <p:ext uri="{BB962C8B-B14F-4D97-AF65-F5344CB8AC3E}">
        <p14:creationId xmlns:p14="http://schemas.microsoft.com/office/powerpoint/2010/main" val="1464789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CC961-2EDF-6CFB-D99E-9DC4169940DE}"/>
              </a:ext>
            </a:extLst>
          </p:cNvPr>
          <p:cNvSpPr>
            <a:spLocks noGrp="1"/>
          </p:cNvSpPr>
          <p:nvPr>
            <p:ph type="title"/>
          </p:nvPr>
        </p:nvSpPr>
        <p:spPr/>
        <p:txBody>
          <a:bodyPr/>
          <a:lstStyle/>
          <a:p>
            <a:r>
              <a:rPr lang="en-US">
                <a:solidFill>
                  <a:schemeClr val="bg1"/>
                </a:solidFill>
              </a:rPr>
              <a:t>Elements of the BSR Approach 2</a:t>
            </a:r>
          </a:p>
        </p:txBody>
      </p:sp>
      <p:pic>
        <p:nvPicPr>
          <p:cNvPr id="5" name="Content Placeholder 4" descr="Workforce has these elements, USDOL, Community Partners, Economic Development, Education, Government, Industry Employers">
            <a:extLst>
              <a:ext uri="{FF2B5EF4-FFF2-40B4-BE49-F238E27FC236}">
                <a16:creationId xmlns:a16="http://schemas.microsoft.com/office/drawing/2014/main" id="{4AA27B24-367E-EA9C-5F38-9FE7A5C620EF}"/>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38664" y="1825625"/>
            <a:ext cx="6058464" cy="3801180"/>
          </a:xfrm>
          <a:prstGeom prst="rect">
            <a:avLst/>
          </a:prstGeom>
        </p:spPr>
      </p:pic>
      <p:sp>
        <p:nvSpPr>
          <p:cNvPr id="4" name="Content Placeholder 3">
            <a:extLst>
              <a:ext uri="{FF2B5EF4-FFF2-40B4-BE49-F238E27FC236}">
                <a16:creationId xmlns:a16="http://schemas.microsoft.com/office/drawing/2014/main" id="{F1570A86-2C68-C9EB-E060-C015BD15B522}"/>
              </a:ext>
            </a:extLst>
          </p:cNvPr>
          <p:cNvSpPr>
            <a:spLocks noGrp="1"/>
          </p:cNvSpPr>
          <p:nvPr>
            <p:ph sz="half" idx="2"/>
          </p:nvPr>
        </p:nvSpPr>
        <p:spPr>
          <a:xfrm>
            <a:off x="5912224" y="1825624"/>
            <a:ext cx="5181600" cy="4351338"/>
          </a:xfrm>
        </p:spPr>
        <p:txBody>
          <a:bodyPr/>
          <a:lstStyle/>
          <a:p>
            <a:pPr marL="0" lvl="0" indent="0" algn="ctr">
              <a:lnSpc>
                <a:spcPct val="100000"/>
              </a:lnSpc>
              <a:spcBef>
                <a:spcPts val="0"/>
              </a:spcBef>
              <a:buNone/>
            </a:pPr>
            <a:r>
              <a:rPr lang="en-US" sz="3600" b="1">
                <a:solidFill>
                  <a:srgbClr val="00015E"/>
                </a:solidFill>
                <a:latin typeface="Montserrat" panose="00000500000000000000" pitchFamily="2" charset="0"/>
              </a:rPr>
              <a:t>Key Partnerships</a:t>
            </a:r>
          </a:p>
          <a:p>
            <a:pPr marL="0" lvl="0" indent="0" algn="ctr">
              <a:lnSpc>
                <a:spcPct val="100000"/>
              </a:lnSpc>
              <a:spcBef>
                <a:spcPts val="0"/>
              </a:spcBef>
              <a:buNone/>
            </a:pPr>
            <a:endParaRPr lang="en-US" sz="3600" b="1">
              <a:solidFill>
                <a:srgbClr val="00015E"/>
              </a:solidFill>
              <a:latin typeface="Montserrat" panose="00000500000000000000" pitchFamily="2" charset="0"/>
            </a:endParaRPr>
          </a:p>
          <a:p>
            <a:pPr marL="285750" lvl="0" indent="-285750">
              <a:lnSpc>
                <a:spcPct val="100000"/>
              </a:lnSpc>
              <a:spcBef>
                <a:spcPts val="0"/>
              </a:spcBef>
            </a:pPr>
            <a:r>
              <a:rPr lang="en-US" sz="1800" b="1">
                <a:solidFill>
                  <a:prstClr val="black"/>
                </a:solidFill>
                <a:latin typeface="Montserrat" panose="00000500000000000000" pitchFamily="2" charset="0"/>
              </a:rPr>
              <a:t>Asset Knowledge </a:t>
            </a:r>
            <a:r>
              <a:rPr lang="en-US" sz="1800">
                <a:solidFill>
                  <a:prstClr val="black"/>
                </a:solidFill>
                <a:latin typeface="Montserrat" panose="00000500000000000000" pitchFamily="2" charset="0"/>
              </a:rPr>
              <a:t>– Who else needs to have a seat at the table?</a:t>
            </a:r>
          </a:p>
          <a:p>
            <a:pPr marL="285750" lvl="0" indent="-285750">
              <a:lnSpc>
                <a:spcPct val="100000"/>
              </a:lnSpc>
              <a:spcBef>
                <a:spcPts val="0"/>
              </a:spcBef>
            </a:pPr>
            <a:r>
              <a:rPr lang="en-US" sz="1800" b="1">
                <a:solidFill>
                  <a:prstClr val="black"/>
                </a:solidFill>
                <a:latin typeface="Montserrat" panose="00000500000000000000" pitchFamily="2" charset="0"/>
              </a:rPr>
              <a:t>Business Relationships </a:t>
            </a:r>
            <a:r>
              <a:rPr lang="en-US" sz="1800">
                <a:solidFill>
                  <a:prstClr val="black"/>
                </a:solidFill>
                <a:latin typeface="Montserrat" panose="00000500000000000000" pitchFamily="2" charset="0"/>
              </a:rPr>
              <a:t>– Which Industry employers could benefit?</a:t>
            </a:r>
          </a:p>
          <a:p>
            <a:pPr marL="285750" lvl="0" indent="-285750">
              <a:lnSpc>
                <a:spcPct val="100000"/>
              </a:lnSpc>
              <a:spcBef>
                <a:spcPts val="0"/>
              </a:spcBef>
            </a:pPr>
            <a:r>
              <a:rPr lang="en-US" sz="1800" b="1">
                <a:solidFill>
                  <a:prstClr val="black"/>
                </a:solidFill>
                <a:latin typeface="Montserrat" panose="00000500000000000000" pitchFamily="2" charset="0"/>
              </a:rPr>
              <a:t>Developed Networks </a:t>
            </a:r>
            <a:r>
              <a:rPr lang="en-US" sz="1800">
                <a:solidFill>
                  <a:prstClr val="black"/>
                </a:solidFill>
                <a:latin typeface="Montserrat" panose="00000500000000000000" pitchFamily="2" charset="0"/>
              </a:rPr>
              <a:t>– Which stakeholders should I convene? </a:t>
            </a:r>
          </a:p>
          <a:p>
            <a:pPr marL="285750" lvl="0" indent="-285750">
              <a:lnSpc>
                <a:spcPct val="100000"/>
              </a:lnSpc>
              <a:spcBef>
                <a:spcPts val="0"/>
              </a:spcBef>
            </a:pPr>
            <a:r>
              <a:rPr lang="en-US" sz="1800" b="1">
                <a:solidFill>
                  <a:prstClr val="black"/>
                </a:solidFill>
                <a:latin typeface="Montserrat" panose="00000500000000000000" pitchFamily="2" charset="0"/>
              </a:rPr>
              <a:t>Partnerships</a:t>
            </a:r>
            <a:r>
              <a:rPr lang="en-US" sz="1800">
                <a:solidFill>
                  <a:prstClr val="black"/>
                </a:solidFill>
                <a:latin typeface="Montserrat" panose="00000500000000000000" pitchFamily="2" charset="0"/>
              </a:rPr>
              <a:t> – Who’s already engaged/connected?</a:t>
            </a:r>
          </a:p>
          <a:p>
            <a:pPr marL="285750" lvl="0" indent="-285750">
              <a:lnSpc>
                <a:spcPct val="100000"/>
              </a:lnSpc>
              <a:spcBef>
                <a:spcPts val="0"/>
              </a:spcBef>
            </a:pPr>
            <a:r>
              <a:rPr lang="en-US" sz="1800" b="1">
                <a:solidFill>
                  <a:prstClr val="black"/>
                </a:solidFill>
                <a:latin typeface="Montserrat" panose="00000500000000000000" pitchFamily="2" charset="0"/>
              </a:rPr>
              <a:t>Structured Process </a:t>
            </a:r>
            <a:r>
              <a:rPr lang="en-US" sz="1800">
                <a:solidFill>
                  <a:prstClr val="black"/>
                </a:solidFill>
                <a:latin typeface="Montserrat" panose="00000500000000000000" pitchFamily="2" charset="0"/>
              </a:rPr>
              <a:t>– Ensure a well thought out strategy </a:t>
            </a:r>
          </a:p>
          <a:p>
            <a:pPr marL="0" lvl="0" indent="0" algn="ctr">
              <a:lnSpc>
                <a:spcPct val="100000"/>
              </a:lnSpc>
              <a:spcBef>
                <a:spcPts val="0"/>
              </a:spcBef>
              <a:buNone/>
            </a:pPr>
            <a:endParaRPr lang="en-US" sz="3600" b="1">
              <a:solidFill>
                <a:srgbClr val="00015E"/>
              </a:solidFill>
              <a:latin typeface="Montserrat" panose="00000500000000000000" pitchFamily="2" charset="0"/>
            </a:endParaRPr>
          </a:p>
          <a:p>
            <a:endParaRPr lang="en-US"/>
          </a:p>
        </p:txBody>
      </p:sp>
    </p:spTree>
    <p:extLst>
      <p:ext uri="{BB962C8B-B14F-4D97-AF65-F5344CB8AC3E}">
        <p14:creationId xmlns:p14="http://schemas.microsoft.com/office/powerpoint/2010/main" val="1305247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0BB2B-7129-9412-A69B-30B8B359E5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C8D19-0C9D-D02F-F433-EF83505EC27C}"/>
              </a:ext>
            </a:extLst>
          </p:cNvPr>
          <p:cNvSpPr>
            <a:spLocks noGrp="1"/>
          </p:cNvSpPr>
          <p:nvPr>
            <p:ph type="title"/>
          </p:nvPr>
        </p:nvSpPr>
        <p:spPr/>
        <p:txBody>
          <a:bodyPr/>
          <a:lstStyle/>
          <a:p>
            <a:r>
              <a:rPr lang="en-US">
                <a:solidFill>
                  <a:schemeClr val="bg1"/>
                </a:solidFill>
              </a:rPr>
              <a:t>Elements of the BSR Approach</a:t>
            </a:r>
            <a:r>
              <a:rPr lang="en-US"/>
              <a:t> </a:t>
            </a:r>
            <a:r>
              <a:rPr lang="en-US">
                <a:solidFill>
                  <a:srgbClr val="00015E"/>
                </a:solidFill>
              </a:rPr>
              <a:t>3</a:t>
            </a:r>
          </a:p>
        </p:txBody>
      </p:sp>
      <p:sp>
        <p:nvSpPr>
          <p:cNvPr id="8" name="Text Placeholder 7">
            <a:extLst>
              <a:ext uri="{FF2B5EF4-FFF2-40B4-BE49-F238E27FC236}">
                <a16:creationId xmlns:a16="http://schemas.microsoft.com/office/drawing/2014/main" id="{3FB1FC8F-F802-9C34-A914-4C5C66CB8532}"/>
              </a:ext>
            </a:extLst>
          </p:cNvPr>
          <p:cNvSpPr>
            <a:spLocks noGrp="1"/>
          </p:cNvSpPr>
          <p:nvPr>
            <p:ph type="body" sz="quarter" idx="17"/>
          </p:nvPr>
        </p:nvSpPr>
        <p:spPr>
          <a:xfrm>
            <a:off x="1232499" y="1596538"/>
            <a:ext cx="3603763" cy="998018"/>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Montserrat"/>
                <a:ea typeface="Calibri"/>
                <a:cs typeface="Calibri"/>
              </a:rPr>
              <a:t>The BSR Structured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Montserrat"/>
                <a:ea typeface="Calibri"/>
                <a:cs typeface="Calibri"/>
              </a:rPr>
              <a:t>The most important question a BSR can ask: Why?</a:t>
            </a:r>
          </a:p>
          <a:p>
            <a:endParaRPr lang="en-US"/>
          </a:p>
        </p:txBody>
      </p:sp>
      <p:sp>
        <p:nvSpPr>
          <p:cNvPr id="19" name="Rectangle 18">
            <a:extLst>
              <a:ext uri="{FF2B5EF4-FFF2-40B4-BE49-F238E27FC236}">
                <a16:creationId xmlns:a16="http://schemas.microsoft.com/office/drawing/2014/main" id="{A257D169-F707-70A3-084F-E68A2B2713FA}"/>
              </a:ext>
              <a:ext uri="{C183D7F6-B498-43B3-948B-1728B52AA6E4}">
                <adec:decorative xmlns:adec="http://schemas.microsoft.com/office/drawing/2017/decorative" val="1"/>
              </a:ext>
            </a:extLst>
          </p:cNvPr>
          <p:cNvSpPr/>
          <p:nvPr/>
        </p:nvSpPr>
        <p:spPr>
          <a:xfrm>
            <a:off x="1030942" y="3109729"/>
            <a:ext cx="2001863" cy="280261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Arrow: Clockwise curve with solid fill">
            <a:extLst>
              <a:ext uri="{FF2B5EF4-FFF2-40B4-BE49-F238E27FC236}">
                <a16:creationId xmlns:a16="http://schemas.microsoft.com/office/drawing/2014/main" id="{678CFA16-4BD7-6520-5AB8-0A678D9B0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09850" y="3212035"/>
            <a:ext cx="390525" cy="390525"/>
          </a:xfrm>
          <a:prstGeom prst="rect">
            <a:avLst/>
          </a:prstGeom>
        </p:spPr>
      </p:pic>
      <p:sp>
        <p:nvSpPr>
          <p:cNvPr id="14" name="Text Placeholder 13">
            <a:extLst>
              <a:ext uri="{FF2B5EF4-FFF2-40B4-BE49-F238E27FC236}">
                <a16:creationId xmlns:a16="http://schemas.microsoft.com/office/drawing/2014/main" id="{75D84E9E-695D-DE70-E15D-5930415BAA40}"/>
              </a:ext>
            </a:extLst>
          </p:cNvPr>
          <p:cNvSpPr>
            <a:spLocks noGrp="1"/>
          </p:cNvSpPr>
          <p:nvPr>
            <p:ph type="body" sz="quarter" idx="23"/>
          </p:nvPr>
        </p:nvSpPr>
        <p:spPr>
          <a:xfrm>
            <a:off x="1181214" y="3259660"/>
            <a:ext cx="1701317" cy="2804434"/>
          </a:xfrm>
        </p:spPr>
        <p:txBody>
          <a:bodyPr>
            <a:normAutofit fontScale="62500" lnSpcReduction="20000"/>
          </a:bodyPr>
          <a:lstStyle/>
          <a:p>
            <a:pPr lvl="0" algn="l">
              <a:lnSpc>
                <a:spcPct val="100000"/>
              </a:lnSpc>
              <a:spcBef>
                <a:spcPts val="0"/>
              </a:spcBef>
            </a:pPr>
            <a:r>
              <a:rPr lang="en-US" b="1">
                <a:solidFill>
                  <a:prstClr val="black"/>
                </a:solidFill>
                <a:latin typeface="Montserrat"/>
                <a:ea typeface="Calibri"/>
                <a:cs typeface="Calibri"/>
              </a:rPr>
              <a:t>Entry</a:t>
            </a:r>
          </a:p>
          <a:p>
            <a:pPr lvl="0" algn="l">
              <a:lnSpc>
                <a:spcPct val="100000"/>
              </a:lnSpc>
              <a:spcBef>
                <a:spcPts val="0"/>
              </a:spcBef>
            </a:pPr>
            <a:endParaRPr lang="en-US">
              <a:solidFill>
                <a:prstClr val="black"/>
              </a:solidFill>
              <a:latin typeface="Montserrat"/>
              <a:ea typeface="Calibri"/>
              <a:cs typeface="Calibri"/>
            </a:endParaRPr>
          </a:p>
          <a:p>
            <a:pPr lvl="0" algn="l">
              <a:lnSpc>
                <a:spcPct val="100000"/>
              </a:lnSpc>
              <a:spcBef>
                <a:spcPts val="0"/>
              </a:spcBef>
            </a:pPr>
            <a:r>
              <a:rPr lang="en-US">
                <a:solidFill>
                  <a:prstClr val="black"/>
                </a:solidFill>
                <a:latin typeface="Montserrat"/>
                <a:ea typeface="Calibri"/>
                <a:cs typeface="Calibri"/>
              </a:rPr>
              <a:t>Your introduction to a new employer/customer or initiating a project with an existing customer.</a:t>
            </a:r>
          </a:p>
          <a:p>
            <a:pPr marL="285750" lvl="0" indent="-285750" algn="l">
              <a:lnSpc>
                <a:spcPct val="100000"/>
              </a:lnSpc>
              <a:spcBef>
                <a:spcPts val="0"/>
              </a:spcBef>
              <a:buFont typeface="Arial"/>
              <a:buChar char="•"/>
            </a:pPr>
            <a:r>
              <a:rPr lang="en-US">
                <a:solidFill>
                  <a:prstClr val="black"/>
                </a:solidFill>
                <a:latin typeface="Montserrat"/>
                <a:ea typeface="Calibri"/>
                <a:cs typeface="Calibri"/>
              </a:rPr>
              <a:t>How do you contact them/get in the door?</a:t>
            </a:r>
          </a:p>
          <a:p>
            <a:pPr marL="285750" lvl="0" indent="-285750" algn="l">
              <a:lnSpc>
                <a:spcPct val="100000"/>
              </a:lnSpc>
              <a:spcBef>
                <a:spcPts val="0"/>
              </a:spcBef>
              <a:buFont typeface="Arial"/>
              <a:buChar char="•"/>
            </a:pPr>
            <a:r>
              <a:rPr lang="en-US">
                <a:solidFill>
                  <a:prstClr val="black"/>
                </a:solidFill>
                <a:latin typeface="Montserrat"/>
                <a:ea typeface="Calibri"/>
                <a:cs typeface="Calibri"/>
              </a:rPr>
              <a:t>What is the goal of outreach and potential partnership?</a:t>
            </a:r>
          </a:p>
          <a:p>
            <a:endParaRPr lang="en-US"/>
          </a:p>
        </p:txBody>
      </p:sp>
      <p:pic>
        <p:nvPicPr>
          <p:cNvPr id="30" name="Graphic 29" descr="Magnifying glass with solid fill">
            <a:extLst>
              <a:ext uri="{FF2B5EF4-FFF2-40B4-BE49-F238E27FC236}">
                <a16:creationId xmlns:a16="http://schemas.microsoft.com/office/drawing/2014/main" id="{7DE3C40C-6F81-DB11-ADE7-F72F47D899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8200" y="2840560"/>
            <a:ext cx="400050" cy="419100"/>
          </a:xfrm>
          <a:prstGeom prst="rect">
            <a:avLst/>
          </a:prstGeom>
        </p:spPr>
      </p:pic>
      <p:sp>
        <p:nvSpPr>
          <p:cNvPr id="17" name="Rectangle 16">
            <a:extLst>
              <a:ext uri="{FF2B5EF4-FFF2-40B4-BE49-F238E27FC236}">
                <a16:creationId xmlns:a16="http://schemas.microsoft.com/office/drawing/2014/main" id="{93CE5700-5180-2158-122B-5EBC611508C2}"/>
              </a:ext>
              <a:ext uri="{C183D7F6-B498-43B3-948B-1728B52AA6E4}">
                <adec:decorative xmlns:adec="http://schemas.microsoft.com/office/drawing/2017/decorative" val="1"/>
              </a:ext>
            </a:extLst>
          </p:cNvPr>
          <p:cNvSpPr/>
          <p:nvPr/>
        </p:nvSpPr>
        <p:spPr>
          <a:xfrm>
            <a:off x="5303745" y="2400099"/>
            <a:ext cx="2001863" cy="3525864"/>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Single gear with solid fill">
            <a:extLst>
              <a:ext uri="{FF2B5EF4-FFF2-40B4-BE49-F238E27FC236}">
                <a16:creationId xmlns:a16="http://schemas.microsoft.com/office/drawing/2014/main" id="{86830DB0-6A58-2BE2-B9A9-563C906DF2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03125" y="2484467"/>
            <a:ext cx="476250" cy="466725"/>
          </a:xfrm>
          <a:prstGeom prst="rect">
            <a:avLst/>
          </a:prstGeom>
        </p:spPr>
      </p:pic>
      <p:sp>
        <p:nvSpPr>
          <p:cNvPr id="18" name="Rectangle 17">
            <a:extLst>
              <a:ext uri="{FF2B5EF4-FFF2-40B4-BE49-F238E27FC236}">
                <a16:creationId xmlns:a16="http://schemas.microsoft.com/office/drawing/2014/main" id="{E2E17B9E-BAF2-2511-6591-573A2DEDF5FC}"/>
              </a:ext>
              <a:ext uri="{C183D7F6-B498-43B3-948B-1728B52AA6E4}">
                <adec:decorative xmlns:adec="http://schemas.microsoft.com/office/drawing/2017/decorative" val="1"/>
              </a:ext>
            </a:extLst>
          </p:cNvPr>
          <p:cNvSpPr/>
          <p:nvPr/>
        </p:nvSpPr>
        <p:spPr>
          <a:xfrm>
            <a:off x="3183286" y="2788414"/>
            <a:ext cx="2001863" cy="312549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9C81D2E-FF6E-7FFC-4C66-83F8BA04967D}"/>
              </a:ext>
            </a:extLst>
          </p:cNvPr>
          <p:cNvSpPr>
            <a:spLocks noGrp="1"/>
          </p:cNvSpPr>
          <p:nvPr>
            <p:ph type="body" sz="quarter" idx="21"/>
          </p:nvPr>
        </p:nvSpPr>
        <p:spPr>
          <a:xfrm>
            <a:off x="3230832" y="2864979"/>
            <a:ext cx="1819338" cy="3006154"/>
          </a:xfrm>
        </p:spPr>
        <p:txBody>
          <a:bodyPr>
            <a:normAutofit fontScale="92500"/>
          </a:bodyPr>
          <a:lstStyle/>
          <a:p>
            <a:pPr lvl="0" algn="l">
              <a:lnSpc>
                <a:spcPct val="100000"/>
              </a:lnSpc>
              <a:spcBef>
                <a:spcPts val="0"/>
              </a:spcBef>
            </a:pPr>
            <a:r>
              <a:rPr lang="en-US" sz="1200" b="1">
                <a:solidFill>
                  <a:prstClr val="black"/>
                </a:solidFill>
                <a:latin typeface="Montserrat"/>
                <a:ea typeface="Calibri"/>
                <a:cs typeface="Calibri"/>
              </a:rPr>
              <a:t>Fact Finding</a:t>
            </a:r>
          </a:p>
          <a:p>
            <a:pPr lvl="0" algn="l">
              <a:lnSpc>
                <a:spcPct val="100000"/>
              </a:lnSpc>
              <a:spcBef>
                <a:spcPts val="0"/>
              </a:spcBef>
            </a:pPr>
            <a:endParaRPr lang="en-US" sz="1200">
              <a:solidFill>
                <a:prstClr val="black"/>
              </a:solidFill>
              <a:latin typeface="Montserrat"/>
              <a:ea typeface="Calibri"/>
              <a:cs typeface="Calibri"/>
            </a:endParaRPr>
          </a:p>
          <a:p>
            <a:pPr lvl="0" algn="l">
              <a:lnSpc>
                <a:spcPct val="100000"/>
              </a:lnSpc>
              <a:spcBef>
                <a:spcPts val="0"/>
              </a:spcBef>
            </a:pPr>
            <a:r>
              <a:rPr lang="en-US" sz="1200">
                <a:solidFill>
                  <a:prstClr val="black"/>
                </a:solidFill>
                <a:latin typeface="Montserrat"/>
                <a:ea typeface="Calibri"/>
                <a:cs typeface="Calibri"/>
              </a:rPr>
              <a:t>The discovery process to understand an employer's needs and bridging to solutions design.</a:t>
            </a:r>
          </a:p>
          <a:p>
            <a:pPr marL="285750" lvl="0" indent="-285750" algn="l">
              <a:lnSpc>
                <a:spcPct val="100000"/>
              </a:lnSpc>
              <a:spcBef>
                <a:spcPts val="0"/>
              </a:spcBef>
              <a:buFont typeface="Arial"/>
              <a:buChar char="•"/>
            </a:pPr>
            <a:r>
              <a:rPr lang="en-US" sz="1200">
                <a:solidFill>
                  <a:prstClr val="black"/>
                </a:solidFill>
                <a:latin typeface="Montserrat"/>
                <a:ea typeface="Calibri"/>
                <a:cs typeface="Calibri"/>
              </a:rPr>
              <a:t>Ask "why?"</a:t>
            </a:r>
          </a:p>
          <a:p>
            <a:pPr marL="285750" lvl="0" indent="-285750" algn="l">
              <a:lnSpc>
                <a:spcPct val="100000"/>
              </a:lnSpc>
              <a:spcBef>
                <a:spcPts val="0"/>
              </a:spcBef>
              <a:buFont typeface="Arial"/>
              <a:buChar char="•"/>
            </a:pPr>
            <a:r>
              <a:rPr lang="en-US" sz="1200">
                <a:solidFill>
                  <a:prstClr val="black"/>
                </a:solidFill>
                <a:latin typeface="Montserrat"/>
                <a:ea typeface="Calibri"/>
                <a:cs typeface="Calibri"/>
              </a:rPr>
              <a:t>What does the business need/what are their pain points?</a:t>
            </a:r>
          </a:p>
          <a:p>
            <a:pPr marL="285750" lvl="0" indent="-285750" algn="l">
              <a:lnSpc>
                <a:spcPct val="100000"/>
              </a:lnSpc>
              <a:spcBef>
                <a:spcPts val="0"/>
              </a:spcBef>
              <a:buFont typeface="Arial"/>
              <a:buChar char="•"/>
            </a:pPr>
            <a:r>
              <a:rPr lang="en-US" sz="1200">
                <a:solidFill>
                  <a:prstClr val="black"/>
                </a:solidFill>
                <a:latin typeface="Montserrat"/>
                <a:ea typeface="Calibri"/>
                <a:cs typeface="Calibri"/>
              </a:rPr>
              <a:t>Take caution not to jump to conclusions before you understand the situation.</a:t>
            </a:r>
          </a:p>
          <a:p>
            <a:endParaRPr lang="en-US"/>
          </a:p>
        </p:txBody>
      </p:sp>
      <p:sp>
        <p:nvSpPr>
          <p:cNvPr id="13" name="Text Placeholder 12">
            <a:extLst>
              <a:ext uri="{FF2B5EF4-FFF2-40B4-BE49-F238E27FC236}">
                <a16:creationId xmlns:a16="http://schemas.microsoft.com/office/drawing/2014/main" id="{5B16B88F-47AE-34C9-1CC9-E554D593163C}"/>
              </a:ext>
            </a:extLst>
          </p:cNvPr>
          <p:cNvSpPr>
            <a:spLocks noGrp="1"/>
          </p:cNvSpPr>
          <p:nvPr>
            <p:ph type="body" sz="quarter" idx="22"/>
          </p:nvPr>
        </p:nvSpPr>
        <p:spPr>
          <a:xfrm>
            <a:off x="5332841" y="2594556"/>
            <a:ext cx="1949020" cy="3125491"/>
          </a:xfrm>
        </p:spPr>
        <p:txBody>
          <a:bodyPr>
            <a:normAutofit/>
          </a:bodyPr>
          <a:lstStyle/>
          <a:p>
            <a:pPr lvl="0" algn="l">
              <a:lnSpc>
                <a:spcPct val="100000"/>
              </a:lnSpc>
              <a:spcBef>
                <a:spcPts val="0"/>
              </a:spcBef>
            </a:pPr>
            <a:r>
              <a:rPr lang="en-US" sz="1100" b="1">
                <a:solidFill>
                  <a:prstClr val="black"/>
                </a:solidFill>
                <a:latin typeface="Montserrat"/>
                <a:ea typeface="Calibri"/>
                <a:cs typeface="Calibri"/>
              </a:rPr>
              <a:t>Solutions Design</a:t>
            </a:r>
          </a:p>
          <a:p>
            <a:pPr lvl="0" algn="l">
              <a:lnSpc>
                <a:spcPct val="100000"/>
              </a:lnSpc>
              <a:spcBef>
                <a:spcPts val="0"/>
              </a:spcBef>
            </a:pPr>
            <a:endParaRPr lang="en-US" sz="1100">
              <a:solidFill>
                <a:prstClr val="black"/>
              </a:solidFill>
              <a:latin typeface="Montserrat"/>
              <a:ea typeface="Calibri"/>
              <a:cs typeface="Calibri"/>
            </a:endParaRPr>
          </a:p>
          <a:p>
            <a:pPr lvl="0" algn="l">
              <a:lnSpc>
                <a:spcPct val="100000"/>
              </a:lnSpc>
              <a:spcBef>
                <a:spcPts val="0"/>
              </a:spcBef>
            </a:pPr>
            <a:r>
              <a:rPr lang="en-US" sz="1100">
                <a:solidFill>
                  <a:prstClr val="black"/>
                </a:solidFill>
                <a:latin typeface="Montserrat"/>
                <a:ea typeface="Calibri"/>
                <a:cs typeface="Calibri"/>
              </a:rPr>
              <a:t>The recommended solution presented to the business by you and relevant partners.</a:t>
            </a:r>
          </a:p>
          <a:p>
            <a:pPr marL="285750" lvl="0" indent="-285750" algn="l">
              <a:lnSpc>
                <a:spcPct val="100000"/>
              </a:lnSpc>
              <a:spcBef>
                <a:spcPts val="0"/>
              </a:spcBef>
              <a:buFont typeface="Arial"/>
              <a:buChar char="•"/>
            </a:pPr>
            <a:r>
              <a:rPr lang="en-US" sz="1100">
                <a:solidFill>
                  <a:prstClr val="black"/>
                </a:solidFill>
                <a:latin typeface="Montserrat"/>
                <a:ea typeface="Calibri"/>
                <a:cs typeface="Calibri"/>
              </a:rPr>
              <a:t>What is the best solution for this employer/project?</a:t>
            </a:r>
          </a:p>
          <a:p>
            <a:pPr marL="285750" lvl="0" indent="-285750" algn="l">
              <a:lnSpc>
                <a:spcPct val="100000"/>
              </a:lnSpc>
              <a:spcBef>
                <a:spcPts val="0"/>
              </a:spcBef>
              <a:buFont typeface="Arial"/>
              <a:buChar char="•"/>
            </a:pPr>
            <a:r>
              <a:rPr lang="en-US" sz="1100">
                <a:solidFill>
                  <a:prstClr val="black"/>
                </a:solidFill>
                <a:latin typeface="Montserrat"/>
                <a:ea typeface="Calibri"/>
                <a:cs typeface="Calibri"/>
              </a:rPr>
              <a:t>What relevant assets could be provided by you and your partners?</a:t>
            </a:r>
          </a:p>
          <a:p>
            <a:pPr marL="285750" lvl="0" indent="-285750" algn="l">
              <a:lnSpc>
                <a:spcPct val="100000"/>
              </a:lnSpc>
              <a:spcBef>
                <a:spcPts val="0"/>
              </a:spcBef>
              <a:buFont typeface="Arial"/>
              <a:buChar char="•"/>
            </a:pPr>
            <a:r>
              <a:rPr lang="en-US" sz="1100">
                <a:solidFill>
                  <a:prstClr val="black"/>
                </a:solidFill>
                <a:latin typeface="Montserrat"/>
                <a:ea typeface="Calibri"/>
                <a:cs typeface="Calibri"/>
              </a:rPr>
              <a:t>Don't promise anything you can't deliver.</a:t>
            </a:r>
          </a:p>
          <a:p>
            <a:pPr marL="285750" lvl="0" indent="-285750" algn="l">
              <a:lnSpc>
                <a:spcPct val="100000"/>
              </a:lnSpc>
              <a:spcBef>
                <a:spcPts val="0"/>
              </a:spcBef>
              <a:buFont typeface="Arial"/>
              <a:buChar char="•"/>
            </a:pPr>
            <a:r>
              <a:rPr lang="en-US" sz="1100">
                <a:solidFill>
                  <a:prstClr val="black"/>
                </a:solidFill>
                <a:latin typeface="Montserrat"/>
                <a:ea typeface="Calibri"/>
                <a:cs typeface="Calibri"/>
              </a:rPr>
              <a:t>Stay in your lane.</a:t>
            </a:r>
          </a:p>
          <a:p>
            <a:endParaRPr lang="en-US"/>
          </a:p>
        </p:txBody>
      </p:sp>
      <p:sp>
        <p:nvSpPr>
          <p:cNvPr id="20" name="Rectangle 19">
            <a:extLst>
              <a:ext uri="{FF2B5EF4-FFF2-40B4-BE49-F238E27FC236}">
                <a16:creationId xmlns:a16="http://schemas.microsoft.com/office/drawing/2014/main" id="{0A680436-2F01-E8D2-45F3-B566F9290464}"/>
              </a:ext>
              <a:ext uri="{C183D7F6-B498-43B3-948B-1728B52AA6E4}">
                <adec:decorative xmlns:adec="http://schemas.microsoft.com/office/drawing/2017/decorative" val="1"/>
              </a:ext>
            </a:extLst>
          </p:cNvPr>
          <p:cNvSpPr/>
          <p:nvPr/>
        </p:nvSpPr>
        <p:spPr>
          <a:xfrm>
            <a:off x="7433881" y="1975191"/>
            <a:ext cx="2001863" cy="3964982"/>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Address Book with solid fill">
            <a:extLst>
              <a:ext uri="{FF2B5EF4-FFF2-40B4-BE49-F238E27FC236}">
                <a16:creationId xmlns:a16="http://schemas.microsoft.com/office/drawing/2014/main" id="{4F0E4520-EED8-BE5B-D1D5-108BA343A6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63620" y="2163868"/>
            <a:ext cx="400050" cy="381000"/>
          </a:xfrm>
          <a:prstGeom prst="rect">
            <a:avLst/>
          </a:prstGeom>
        </p:spPr>
      </p:pic>
      <p:sp>
        <p:nvSpPr>
          <p:cNvPr id="10" name="Text Placeholder 9">
            <a:extLst>
              <a:ext uri="{FF2B5EF4-FFF2-40B4-BE49-F238E27FC236}">
                <a16:creationId xmlns:a16="http://schemas.microsoft.com/office/drawing/2014/main" id="{B97B7C5C-B026-3C6C-69BE-ED078C26440F}"/>
              </a:ext>
            </a:extLst>
          </p:cNvPr>
          <p:cNvSpPr>
            <a:spLocks noGrp="1"/>
          </p:cNvSpPr>
          <p:nvPr>
            <p:ph type="body" sz="quarter" idx="19"/>
          </p:nvPr>
        </p:nvSpPr>
        <p:spPr>
          <a:xfrm>
            <a:off x="7503267" y="2235494"/>
            <a:ext cx="1918453" cy="3395125"/>
          </a:xfrm>
        </p:spPr>
        <p:txBody>
          <a:bodyPr>
            <a:normAutofit lnSpcReduction="10000"/>
          </a:bodyPr>
          <a:lstStyle/>
          <a:p>
            <a:pPr lvl="0" algn="l">
              <a:lnSpc>
                <a:spcPct val="100000"/>
              </a:lnSpc>
              <a:spcBef>
                <a:spcPts val="0"/>
              </a:spcBef>
            </a:pPr>
            <a:r>
              <a:rPr lang="en-US" sz="1100">
                <a:solidFill>
                  <a:prstClr val="black"/>
                </a:solidFill>
                <a:latin typeface="Montserrat"/>
                <a:ea typeface="Calibri"/>
                <a:cs typeface="Calibri"/>
              </a:rPr>
              <a:t>Implementation</a:t>
            </a:r>
          </a:p>
          <a:p>
            <a:pPr lvl="0" algn="l">
              <a:lnSpc>
                <a:spcPct val="100000"/>
              </a:lnSpc>
              <a:spcBef>
                <a:spcPts val="0"/>
              </a:spcBef>
            </a:pPr>
            <a:endParaRPr lang="en-US" sz="1100" b="0">
              <a:solidFill>
                <a:prstClr val="black"/>
              </a:solidFill>
              <a:latin typeface="Montserrat"/>
              <a:ea typeface="Calibri"/>
              <a:cs typeface="Calibri"/>
            </a:endParaRPr>
          </a:p>
          <a:p>
            <a:pPr lvl="0" algn="l">
              <a:lnSpc>
                <a:spcPct val="100000"/>
              </a:lnSpc>
              <a:spcBef>
                <a:spcPts val="0"/>
              </a:spcBef>
            </a:pPr>
            <a:r>
              <a:rPr lang="en-US" sz="1100" b="0">
                <a:solidFill>
                  <a:prstClr val="black"/>
                </a:solidFill>
                <a:latin typeface="Montserrat"/>
                <a:ea typeface="Calibri"/>
                <a:cs typeface="Calibri"/>
              </a:rPr>
              <a:t>Your detailed plan for successful implementation of the proposed solution.</a:t>
            </a:r>
          </a:p>
          <a:p>
            <a:pPr marL="285750" lvl="0" indent="-285750" algn="l">
              <a:lnSpc>
                <a:spcPct val="100000"/>
              </a:lnSpc>
              <a:spcBef>
                <a:spcPts val="0"/>
              </a:spcBef>
              <a:buFont typeface="Arial"/>
              <a:buChar char="•"/>
            </a:pPr>
            <a:r>
              <a:rPr lang="en-US" sz="1100" b="0">
                <a:solidFill>
                  <a:prstClr val="black"/>
                </a:solidFill>
                <a:latin typeface="Montserrat"/>
                <a:ea typeface="Calibri"/>
                <a:cs typeface="Calibri"/>
              </a:rPr>
              <a:t>What steps are involved in the implementation of your plan?</a:t>
            </a:r>
          </a:p>
          <a:p>
            <a:pPr marL="285750" lvl="0" indent="-285750" algn="l">
              <a:lnSpc>
                <a:spcPct val="100000"/>
              </a:lnSpc>
              <a:spcBef>
                <a:spcPts val="0"/>
              </a:spcBef>
              <a:buFont typeface="Arial"/>
              <a:buChar char="•"/>
            </a:pPr>
            <a:r>
              <a:rPr lang="en-US" sz="1100" b="0">
                <a:solidFill>
                  <a:prstClr val="black"/>
                </a:solidFill>
                <a:latin typeface="Montserrat"/>
                <a:ea typeface="Calibri"/>
                <a:cs typeface="Calibri"/>
              </a:rPr>
              <a:t>Who is the lead contact during this phase of the project?</a:t>
            </a:r>
          </a:p>
          <a:p>
            <a:pPr marL="285750" lvl="0" indent="-285750" algn="l">
              <a:lnSpc>
                <a:spcPct val="100000"/>
              </a:lnSpc>
              <a:spcBef>
                <a:spcPts val="0"/>
              </a:spcBef>
              <a:buFont typeface="Arial"/>
              <a:buChar char="•"/>
            </a:pPr>
            <a:r>
              <a:rPr lang="en-US" sz="1100" b="0">
                <a:solidFill>
                  <a:prstClr val="black"/>
                </a:solidFill>
                <a:latin typeface="Montserrat"/>
                <a:ea typeface="Calibri"/>
                <a:cs typeface="Calibri"/>
              </a:rPr>
              <a:t>What are each partner's responsibilities?</a:t>
            </a:r>
          </a:p>
          <a:p>
            <a:pPr marL="285750" lvl="0" indent="-285750" algn="l">
              <a:lnSpc>
                <a:spcPct val="100000"/>
              </a:lnSpc>
              <a:spcBef>
                <a:spcPts val="0"/>
              </a:spcBef>
              <a:buFont typeface="Arial"/>
              <a:buChar char="•"/>
            </a:pPr>
            <a:r>
              <a:rPr lang="en-US" sz="1100" b="0">
                <a:solidFill>
                  <a:prstClr val="black"/>
                </a:solidFill>
                <a:latin typeface="Montserrat"/>
                <a:ea typeface="Calibri"/>
                <a:cs typeface="Calibri"/>
              </a:rPr>
              <a:t>What is the monitoring process?</a:t>
            </a:r>
          </a:p>
          <a:p>
            <a:endParaRPr lang="en-US"/>
          </a:p>
        </p:txBody>
      </p:sp>
      <p:sp>
        <p:nvSpPr>
          <p:cNvPr id="21" name="Rectangle 20">
            <a:extLst>
              <a:ext uri="{FF2B5EF4-FFF2-40B4-BE49-F238E27FC236}">
                <a16:creationId xmlns:a16="http://schemas.microsoft.com/office/drawing/2014/main" id="{DA66414F-0162-1380-CF4B-AAD34A1A5942}"/>
              </a:ext>
              <a:ext uri="{C183D7F6-B498-43B3-948B-1728B52AA6E4}">
                <adec:decorative xmlns:adec="http://schemas.microsoft.com/office/drawing/2017/decorative" val="1"/>
              </a:ext>
            </a:extLst>
          </p:cNvPr>
          <p:cNvSpPr/>
          <p:nvPr/>
        </p:nvSpPr>
        <p:spPr>
          <a:xfrm>
            <a:off x="9597808" y="1596359"/>
            <a:ext cx="2001863" cy="4352440"/>
          </a:xfrm>
          <a:prstGeom prst="rect">
            <a:avLst/>
          </a:prstGeom>
          <a:solidFill>
            <a:srgbClr val="FAAB1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Comment Add with solid fill">
            <a:extLst>
              <a:ext uri="{FF2B5EF4-FFF2-40B4-BE49-F238E27FC236}">
                <a16:creationId xmlns:a16="http://schemas.microsoft.com/office/drawing/2014/main" id="{0B66C813-47F5-2A40-9834-4031D481BD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36948" y="1797344"/>
            <a:ext cx="438150" cy="438150"/>
          </a:xfrm>
          <a:prstGeom prst="rect">
            <a:avLst/>
          </a:prstGeom>
        </p:spPr>
      </p:pic>
      <p:sp>
        <p:nvSpPr>
          <p:cNvPr id="23" name="Text Placeholder 14">
            <a:extLst>
              <a:ext uri="{FF2B5EF4-FFF2-40B4-BE49-F238E27FC236}">
                <a16:creationId xmlns:a16="http://schemas.microsoft.com/office/drawing/2014/main" id="{8DD3E52F-B69D-AA24-860F-496449325CAE}"/>
              </a:ext>
            </a:extLst>
          </p:cNvPr>
          <p:cNvSpPr>
            <a:spLocks noGrp="1"/>
          </p:cNvSpPr>
          <p:nvPr>
            <p:ph type="body" sz="quarter" idx="24"/>
          </p:nvPr>
        </p:nvSpPr>
        <p:spPr>
          <a:xfrm>
            <a:off x="9701310" y="1904997"/>
            <a:ext cx="1722273" cy="3665232"/>
          </a:xfrm>
        </p:spPr>
        <p:txBody>
          <a:bodyPr>
            <a:normAutofit fontScale="62500" lnSpcReduction="20000"/>
          </a:bodyPr>
          <a:lstStyle/>
          <a:p>
            <a:pPr algn="l"/>
            <a:r>
              <a:rPr lang="en-US" b="1">
                <a:solidFill>
                  <a:schemeClr val="tx1"/>
                </a:solidFill>
                <a:latin typeface="Montserrat"/>
                <a:ea typeface="Calibri"/>
                <a:cs typeface="Calibri"/>
              </a:rPr>
              <a:t>Follow-Up</a:t>
            </a:r>
          </a:p>
          <a:p>
            <a:pPr algn="l"/>
            <a:endParaRPr lang="en-US">
              <a:solidFill>
                <a:schemeClr val="tx1"/>
              </a:solidFill>
              <a:latin typeface="Montserrat"/>
              <a:ea typeface="Calibri"/>
              <a:cs typeface="Calibri"/>
            </a:endParaRPr>
          </a:p>
          <a:p>
            <a:pPr algn="l"/>
            <a:r>
              <a:rPr lang="en-US">
                <a:solidFill>
                  <a:schemeClr val="tx1"/>
                </a:solidFill>
                <a:latin typeface="Montserrat"/>
                <a:ea typeface="Calibri"/>
                <a:cs typeface="Calibri"/>
              </a:rPr>
              <a:t>Establishes ongoing business relationships, promotes sustained success and encourages process improvement.</a:t>
            </a:r>
          </a:p>
          <a:p>
            <a:pPr marL="285750" indent="-285750" algn="l">
              <a:buFont typeface="Arial"/>
              <a:buChar char="•"/>
            </a:pPr>
            <a:r>
              <a:rPr lang="en-US">
                <a:solidFill>
                  <a:schemeClr val="tx1"/>
                </a:solidFill>
                <a:latin typeface="Montserrat"/>
                <a:ea typeface="Calibri"/>
                <a:cs typeface="Calibri"/>
              </a:rPr>
              <a:t>What happened?</a:t>
            </a:r>
          </a:p>
          <a:p>
            <a:pPr marL="285750" indent="-285750" algn="l">
              <a:buFont typeface="Arial"/>
              <a:buChar char="•"/>
            </a:pPr>
            <a:r>
              <a:rPr lang="en-US">
                <a:solidFill>
                  <a:schemeClr val="tx1"/>
                </a:solidFill>
                <a:latin typeface="Montserrat"/>
                <a:ea typeface="Calibri"/>
                <a:cs typeface="Calibri"/>
              </a:rPr>
              <a:t>How did this project go?</a:t>
            </a:r>
          </a:p>
          <a:p>
            <a:pPr marL="285750" indent="-285750" algn="l">
              <a:buFont typeface="Arial"/>
              <a:buChar char="•"/>
            </a:pPr>
            <a:r>
              <a:rPr lang="en-US">
                <a:solidFill>
                  <a:schemeClr val="tx1"/>
                </a:solidFill>
                <a:latin typeface="Montserrat"/>
                <a:ea typeface="Calibri"/>
                <a:cs typeface="Calibri"/>
              </a:rPr>
              <a:t>What was the result?</a:t>
            </a:r>
          </a:p>
          <a:p>
            <a:pPr marL="285750" indent="-285750" algn="l">
              <a:buFont typeface="Arial"/>
              <a:buChar char="•"/>
            </a:pPr>
            <a:r>
              <a:rPr lang="en-US">
                <a:solidFill>
                  <a:schemeClr val="tx1"/>
                </a:solidFill>
                <a:latin typeface="Montserrat"/>
                <a:ea typeface="Calibri"/>
                <a:cs typeface="Calibri"/>
              </a:rPr>
              <a:t>Where might you improve for future projects?</a:t>
            </a:r>
          </a:p>
          <a:p>
            <a:pPr marL="285750" indent="-285750" algn="l">
              <a:buFont typeface="Arial"/>
              <a:buChar char="•"/>
            </a:pPr>
            <a:r>
              <a:rPr lang="en-US">
                <a:solidFill>
                  <a:schemeClr val="tx1"/>
                </a:solidFill>
                <a:latin typeface="Montserrat"/>
                <a:ea typeface="Calibri"/>
                <a:cs typeface="Calibri"/>
              </a:rPr>
              <a:t>What happens next?</a:t>
            </a:r>
          </a:p>
          <a:p>
            <a:endParaRPr lang="en-US"/>
          </a:p>
        </p:txBody>
      </p:sp>
    </p:spTree>
    <p:extLst>
      <p:ext uri="{BB962C8B-B14F-4D97-AF65-F5344CB8AC3E}">
        <p14:creationId xmlns:p14="http://schemas.microsoft.com/office/powerpoint/2010/main" val="168560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C207C5-B2D9-2E50-6028-7AE891CDAB94}"/>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E814B88A-115B-C2DB-7F6F-947E7D18A1BF}"/>
              </a:ext>
              <a:ext uri="{C183D7F6-B498-43B3-948B-1728B52AA6E4}">
                <adec:decorative xmlns:adec="http://schemas.microsoft.com/office/drawing/2017/decorative" val="1"/>
              </a:ext>
            </a:extLst>
          </p:cNvPr>
          <p:cNvSpPr/>
          <p:nvPr/>
        </p:nvSpPr>
        <p:spPr>
          <a:xfrm flipV="1">
            <a:off x="-4420" y="3418"/>
            <a:ext cx="3152383" cy="782876"/>
          </a:xfrm>
          <a:prstGeom prst="rtTriangle">
            <a:avLst/>
          </a:prstGeom>
          <a:solidFill>
            <a:srgbClr val="FAAB1B"/>
          </a:solidFill>
          <a:ln>
            <a:solidFill>
              <a:srgbClr val="FAA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Content Placeholder 6">
            <a:extLst>
              <a:ext uri="{FF2B5EF4-FFF2-40B4-BE49-F238E27FC236}">
                <a16:creationId xmlns:a16="http://schemas.microsoft.com/office/drawing/2014/main" id="{E96033A8-28F8-61F7-CCAA-AD6E915ED195}"/>
              </a:ext>
            </a:extLst>
          </p:cNvPr>
          <p:cNvSpPr>
            <a:spLocks noGrp="1"/>
          </p:cNvSpPr>
          <p:nvPr>
            <p:ph type="title" idx="4294967295"/>
          </p:nvPr>
        </p:nvSpPr>
        <p:spPr>
          <a:xfrm>
            <a:off x="1628775" y="2801938"/>
            <a:ext cx="8934450" cy="1041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bg1"/>
                </a:solidFill>
                <a:effectLst/>
                <a:uLnTx/>
                <a:uFillTx/>
                <a:latin typeface="Montserrat"/>
                <a:ea typeface="+mn-ea"/>
                <a:cs typeface="+mn-cs"/>
              </a:rPr>
              <a:t>Excellence in Practice: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bg1"/>
                </a:solidFill>
                <a:effectLst/>
                <a:uLnTx/>
                <a:uFillTx/>
                <a:latin typeface="Montserrat"/>
                <a:ea typeface="+mn-ea"/>
                <a:cs typeface="+mn-cs"/>
              </a:rPr>
              <a:t>ATR and BSR Partnerships</a:t>
            </a:r>
          </a:p>
        </p:txBody>
      </p:sp>
      <p:sp>
        <p:nvSpPr>
          <p:cNvPr id="4" name="Title 1">
            <a:extLst>
              <a:ext uri="{FF2B5EF4-FFF2-40B4-BE49-F238E27FC236}">
                <a16:creationId xmlns:a16="http://schemas.microsoft.com/office/drawing/2014/main" id="{D6FEA312-F77F-3EAD-B24B-10DB512FA0DB}"/>
              </a:ext>
            </a:extLst>
          </p:cNvPr>
          <p:cNvSpPr txBox="1">
            <a:spLocks/>
          </p:cNvSpPr>
          <p:nvPr/>
        </p:nvSpPr>
        <p:spPr>
          <a:xfrm>
            <a:off x="485773" y="4299658"/>
            <a:ext cx="11220450" cy="78919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a:lstStyle>
          <a:p>
            <a:pPr algn="ctr">
              <a:spcAft>
                <a:spcPts val="600"/>
              </a:spcAft>
            </a:pPr>
            <a:r>
              <a:rPr lang="en-US" sz="3400" b="1" i="1" kern="1200">
                <a:solidFill>
                  <a:schemeClr val="tx1"/>
                </a:solidFill>
                <a:latin typeface="Montserrat" panose="00000500000000000000" pitchFamily="2" charset="0"/>
              </a:rPr>
              <a:t>Tips for ATRs for a Successful BSR Partnership</a:t>
            </a:r>
          </a:p>
        </p:txBody>
      </p:sp>
    </p:spTree>
    <p:extLst>
      <p:ext uri="{BB962C8B-B14F-4D97-AF65-F5344CB8AC3E}">
        <p14:creationId xmlns:p14="http://schemas.microsoft.com/office/powerpoint/2010/main" val="4170031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160BF-148F-0B6A-033E-2D635761007C}"/>
              </a:ext>
            </a:extLst>
          </p:cNvPr>
          <p:cNvSpPr>
            <a:spLocks noGrp="1"/>
          </p:cNvSpPr>
          <p:nvPr>
            <p:ph type="title" idx="4294967295"/>
          </p:nvPr>
        </p:nvSpPr>
        <p:spPr>
          <a:xfrm>
            <a:off x="711976" y="511175"/>
            <a:ext cx="10515600" cy="1325563"/>
          </a:xfrm>
        </p:spPr>
        <p:txBody>
          <a:bodyPr>
            <a:normAutofit/>
          </a:bodyPr>
          <a:lstStyle/>
          <a:p>
            <a:r>
              <a:rPr lang="en-US">
                <a:solidFill>
                  <a:schemeClr val="bg1"/>
                </a:solidFill>
              </a:rPr>
              <a:t>Moderator</a:t>
            </a:r>
          </a:p>
        </p:txBody>
      </p:sp>
      <p:pic>
        <p:nvPicPr>
          <p:cNvPr id="6" name="Picture Placeholder 8" descr="Katie Adams">
            <a:extLst>
              <a:ext uri="{FF2B5EF4-FFF2-40B4-BE49-F238E27FC236}">
                <a16:creationId xmlns:a16="http://schemas.microsoft.com/office/drawing/2014/main" id="{042CFED5-E3E4-A677-D264-28218EF3D9EF}"/>
              </a:ext>
            </a:extLst>
          </p:cNvPr>
          <p:cNvPicPr>
            <a:picLocks noChangeAspect="1"/>
          </p:cNvPicPr>
          <p:nvPr/>
        </p:nvPicPr>
        <p:blipFill>
          <a:blip r:embed="rId3"/>
          <a:srcRect t="1935" b="1935"/>
          <a:stretch/>
        </p:blipFill>
        <p:spPr>
          <a:xfrm>
            <a:off x="2128947" y="2460560"/>
            <a:ext cx="2673106" cy="2673106"/>
          </a:xfrm>
          <a:prstGeom prst="round2DiagRect">
            <a:avLst/>
          </a:prstGeom>
          <a:ln w="88900" cap="sq">
            <a:solidFill>
              <a:srgbClr val="FFFFFF"/>
            </a:solidFill>
            <a:miter lim="800000"/>
          </a:ln>
          <a:effectLst>
            <a:outerShdw blurRad="254000" algn="tl" rotWithShape="0">
              <a:srgbClr val="000000">
                <a:alpha val="43000"/>
              </a:srgbClr>
            </a:outerShdw>
          </a:effectLst>
        </p:spPr>
      </p:pic>
      <p:sp>
        <p:nvSpPr>
          <p:cNvPr id="2" name="Content Placeholder 1">
            <a:extLst>
              <a:ext uri="{FF2B5EF4-FFF2-40B4-BE49-F238E27FC236}">
                <a16:creationId xmlns:a16="http://schemas.microsoft.com/office/drawing/2014/main" id="{70587F13-123C-3A53-F647-257AE3C846FA}"/>
              </a:ext>
            </a:extLst>
          </p:cNvPr>
          <p:cNvSpPr>
            <a:spLocks noGrp="1"/>
          </p:cNvSpPr>
          <p:nvPr>
            <p:ph idx="1"/>
          </p:nvPr>
        </p:nvSpPr>
        <p:spPr>
          <a:xfrm>
            <a:off x="5969776" y="3032434"/>
            <a:ext cx="4860471" cy="2264744"/>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D274D"/>
                </a:solidFill>
                <a:effectLst/>
                <a:uLnTx/>
                <a:uFillTx/>
                <a:latin typeface="Montserrat" panose="00000500000000000000" pitchFamily="2" charset="0"/>
                <a:ea typeface="+mn-ea"/>
                <a:cs typeface="+mn-cs"/>
              </a:rPr>
              <a:t>Katie Adams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D274D"/>
                </a:solidFill>
                <a:effectLst/>
                <a:uLnTx/>
                <a:uFillTx/>
                <a:latin typeface="Montserrat"/>
                <a:ea typeface="Roboto"/>
                <a:cs typeface="+mn-cs"/>
              </a:rPr>
              <a:t>Chief Delivery Officer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D274D"/>
                </a:solidFill>
                <a:effectLst/>
                <a:uLnTx/>
                <a:uFillTx/>
                <a:latin typeface="Montserrat"/>
                <a:ea typeface="Roboto"/>
                <a:cs typeface="+mn-cs"/>
              </a:rPr>
              <a:t>Safal Partners</a:t>
            </a:r>
          </a:p>
          <a:p>
            <a:pPr marL="0" indent="0">
              <a:buNone/>
            </a:pPr>
            <a:endParaRPr lang="en-US" sz="2400">
              <a:solidFill>
                <a:srgbClr val="0D274D"/>
              </a:solidFill>
              <a:latin typeface="Montserrat"/>
              <a:ea typeface="Roboto"/>
            </a:endParaRPr>
          </a:p>
        </p:txBody>
      </p:sp>
    </p:spTree>
    <p:extLst>
      <p:ext uri="{BB962C8B-B14F-4D97-AF65-F5344CB8AC3E}">
        <p14:creationId xmlns:p14="http://schemas.microsoft.com/office/powerpoint/2010/main" val="3970277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CC961-2EDF-6CFB-D99E-9DC4169940DE}"/>
              </a:ext>
            </a:extLst>
          </p:cNvPr>
          <p:cNvSpPr>
            <a:spLocks noGrp="1"/>
          </p:cNvSpPr>
          <p:nvPr>
            <p:ph type="title" idx="4294967295"/>
          </p:nvPr>
        </p:nvSpPr>
        <p:spPr>
          <a:xfrm>
            <a:off x="482321" y="427669"/>
            <a:ext cx="11264201" cy="1325563"/>
          </a:xfrm>
        </p:spPr>
        <p:txBody>
          <a:bodyPr/>
          <a:lstStyle/>
          <a:p>
            <a:r>
              <a:rPr lang="en-US">
                <a:solidFill>
                  <a:schemeClr val="bg1"/>
                </a:solidFill>
              </a:rPr>
              <a:t>Tips for Effective Partnerships</a:t>
            </a:r>
          </a:p>
        </p:txBody>
      </p:sp>
      <p:graphicFrame>
        <p:nvGraphicFramePr>
          <p:cNvPr id="9" name="Content Placeholder 6">
            <a:extLst>
              <a:ext uri="{FF2B5EF4-FFF2-40B4-BE49-F238E27FC236}">
                <a16:creationId xmlns:a16="http://schemas.microsoft.com/office/drawing/2014/main" id="{FBDDCBE7-92A3-56C3-5565-24DE0BB4B26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255629076"/>
              </p:ext>
            </p:extLst>
          </p:nvPr>
        </p:nvGraphicFramePr>
        <p:xfrm>
          <a:off x="1068241" y="1568238"/>
          <a:ext cx="10312651" cy="4203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1985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5A7AA-4AEF-1DEA-E580-5F3CD8D50D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A8F86C-B478-A7AF-202C-7F604908870D}"/>
              </a:ext>
            </a:extLst>
          </p:cNvPr>
          <p:cNvSpPr>
            <a:spLocks noGrp="1"/>
          </p:cNvSpPr>
          <p:nvPr>
            <p:ph type="title" idx="4294967295"/>
          </p:nvPr>
        </p:nvSpPr>
        <p:spPr>
          <a:xfrm>
            <a:off x="561975" y="427669"/>
            <a:ext cx="11468100" cy="1325563"/>
          </a:xfrm>
        </p:spPr>
        <p:txBody>
          <a:bodyPr/>
          <a:lstStyle/>
          <a:p>
            <a:r>
              <a:rPr lang="en-US">
                <a:solidFill>
                  <a:schemeClr val="bg1"/>
                </a:solidFill>
              </a:rPr>
              <a:t>Building Effective Partnerships</a:t>
            </a:r>
          </a:p>
        </p:txBody>
      </p:sp>
      <p:sp>
        <p:nvSpPr>
          <p:cNvPr id="9" name="Content Placeholder 8">
            <a:extLst>
              <a:ext uri="{FF2B5EF4-FFF2-40B4-BE49-F238E27FC236}">
                <a16:creationId xmlns:a16="http://schemas.microsoft.com/office/drawing/2014/main" id="{C468BF20-189D-5B03-4DFB-24C9A7A58DB4}"/>
              </a:ext>
            </a:extLst>
          </p:cNvPr>
          <p:cNvSpPr>
            <a:spLocks noGrp="1"/>
          </p:cNvSpPr>
          <p:nvPr>
            <p:ph idx="1"/>
          </p:nvPr>
        </p:nvSpPr>
        <p:spPr>
          <a:xfrm>
            <a:off x="663388" y="1657910"/>
            <a:ext cx="8270547" cy="4351338"/>
          </a:xfrm>
        </p:spPr>
        <p:txBody>
          <a:bodyPr vert="horz" lIns="91440" tIns="45720" rIns="91440" bIns="45720" rtlCol="0" anchor="t">
            <a:normAutofit fontScale="92500" lnSpcReduction="20000"/>
          </a:bodyPr>
          <a:lstStyle/>
          <a:p>
            <a:pPr>
              <a:lnSpc>
                <a:spcPct val="110000"/>
              </a:lnSpc>
            </a:pPr>
            <a:r>
              <a:rPr lang="en-US">
                <a:solidFill>
                  <a:schemeClr val="tx1"/>
                </a:solidFill>
                <a:latin typeface="Montserrat Medium"/>
              </a:rPr>
              <a:t>Work with State Workforce Agency to have joint meetings with BSRs &amp; ATRs across the state </a:t>
            </a:r>
            <a:endParaRPr lang="en-US">
              <a:solidFill>
                <a:schemeClr val="tx1"/>
              </a:solidFill>
            </a:endParaRPr>
          </a:p>
          <a:p>
            <a:pPr>
              <a:lnSpc>
                <a:spcPct val="110000"/>
              </a:lnSpc>
            </a:pPr>
            <a:r>
              <a:rPr lang="en-US">
                <a:solidFill>
                  <a:schemeClr val="tx1"/>
                </a:solidFill>
              </a:rPr>
              <a:t>Schedule short, regular, touch-base meetings with BSRs working with employers on RA program development</a:t>
            </a:r>
          </a:p>
          <a:p>
            <a:pPr>
              <a:lnSpc>
                <a:spcPct val="110000"/>
              </a:lnSpc>
            </a:pPr>
            <a:r>
              <a:rPr lang="en-US">
                <a:solidFill>
                  <a:schemeClr val="tx1"/>
                </a:solidFill>
                <a:latin typeface="Montserrat Medium"/>
              </a:rPr>
              <a:t>Send email updates announcing when new programs or occupations get approved  </a:t>
            </a:r>
            <a:endParaRPr lang="en-US">
              <a:solidFill>
                <a:schemeClr val="tx1"/>
              </a:solidFill>
            </a:endParaRPr>
          </a:p>
          <a:p>
            <a:pPr>
              <a:lnSpc>
                <a:spcPct val="110000"/>
              </a:lnSpc>
            </a:pPr>
            <a:r>
              <a:rPr lang="en-US">
                <a:solidFill>
                  <a:schemeClr val="tx1"/>
                </a:solidFill>
              </a:rPr>
              <a:t>Promote online training sessions for BSRs interested in Registered Apprenticeship  </a:t>
            </a:r>
          </a:p>
          <a:p>
            <a:endParaRPr lang="en-US"/>
          </a:p>
          <a:p>
            <a:pPr marL="0" indent="0">
              <a:buNone/>
            </a:pPr>
            <a:endParaRPr lang="en-US"/>
          </a:p>
        </p:txBody>
      </p:sp>
      <p:pic>
        <p:nvPicPr>
          <p:cNvPr id="4" name="Picture 3" descr="Hands touching net">
            <a:extLst>
              <a:ext uri="{FF2B5EF4-FFF2-40B4-BE49-F238E27FC236}">
                <a16:creationId xmlns:a16="http://schemas.microsoft.com/office/drawing/2014/main" id="{75A1DC9B-03C4-22EC-9190-E352E34883C0}"/>
              </a:ext>
            </a:extLst>
          </p:cNvPr>
          <p:cNvPicPr>
            <a:picLocks noChangeAspect="1"/>
          </p:cNvPicPr>
          <p:nvPr/>
        </p:nvPicPr>
        <p:blipFill>
          <a:blip r:embed="rId3"/>
          <a:stretch>
            <a:fillRect/>
          </a:stretch>
        </p:blipFill>
        <p:spPr>
          <a:xfrm rot="5400000">
            <a:off x="8566629" y="2339575"/>
            <a:ext cx="4351337" cy="2899404"/>
          </a:xfrm>
          <a:prstGeom prst="rect">
            <a:avLst/>
          </a:prstGeom>
          <a:ln>
            <a:noFill/>
          </a:ln>
          <a:effectLst>
            <a:softEdge rad="112500"/>
          </a:effectLst>
        </p:spPr>
      </p:pic>
    </p:spTree>
    <p:extLst>
      <p:ext uri="{BB962C8B-B14F-4D97-AF65-F5344CB8AC3E}">
        <p14:creationId xmlns:p14="http://schemas.microsoft.com/office/powerpoint/2010/main" val="2421458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3ACB1-5A75-4882-B3F3-36925B6C88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78AD34-168C-A5EF-5448-647D9557C933}"/>
              </a:ext>
            </a:extLst>
          </p:cNvPr>
          <p:cNvSpPr>
            <a:spLocks noGrp="1"/>
          </p:cNvSpPr>
          <p:nvPr>
            <p:ph type="title" idx="4294967295"/>
          </p:nvPr>
        </p:nvSpPr>
        <p:spPr>
          <a:xfrm>
            <a:off x="838200" y="420269"/>
            <a:ext cx="10515600" cy="1325562"/>
          </a:xfrm>
        </p:spPr>
        <p:txBody>
          <a:bodyPr/>
          <a:lstStyle/>
          <a:p>
            <a:r>
              <a:rPr lang="en-US">
                <a:solidFill>
                  <a:schemeClr val="bg1"/>
                </a:solidFill>
              </a:rPr>
              <a:t>Building Effective Partnerships </a:t>
            </a:r>
            <a:r>
              <a:rPr lang="en-US"/>
              <a:t>2</a:t>
            </a:r>
          </a:p>
        </p:txBody>
      </p:sp>
      <p:sp>
        <p:nvSpPr>
          <p:cNvPr id="9" name="Content Placeholder 8">
            <a:extLst>
              <a:ext uri="{FF2B5EF4-FFF2-40B4-BE49-F238E27FC236}">
                <a16:creationId xmlns:a16="http://schemas.microsoft.com/office/drawing/2014/main" id="{DDB92F63-D6D9-5520-391A-E8249D625F6B}"/>
              </a:ext>
            </a:extLst>
          </p:cNvPr>
          <p:cNvSpPr>
            <a:spLocks noGrp="1"/>
          </p:cNvSpPr>
          <p:nvPr>
            <p:ph idx="1"/>
          </p:nvPr>
        </p:nvSpPr>
        <p:spPr>
          <a:xfrm>
            <a:off x="838200" y="1825625"/>
            <a:ext cx="8511283" cy="1443786"/>
          </a:xfrm>
        </p:spPr>
        <p:txBody>
          <a:bodyPr/>
          <a:lstStyle/>
          <a:p>
            <a:pPr marL="0" indent="0">
              <a:buNone/>
            </a:pPr>
            <a:r>
              <a:rPr lang="en-US">
                <a:solidFill>
                  <a:schemeClr val="tx1"/>
                </a:solidFill>
              </a:rPr>
              <a:t>Identify a High Performing Registered Apprenticeship Program Champion</a:t>
            </a:r>
          </a:p>
          <a:p>
            <a:endParaRPr lang="en-US"/>
          </a:p>
        </p:txBody>
      </p:sp>
      <p:sp>
        <p:nvSpPr>
          <p:cNvPr id="4" name="Text Placeholder 3">
            <a:extLst>
              <a:ext uri="{FF2B5EF4-FFF2-40B4-BE49-F238E27FC236}">
                <a16:creationId xmlns:a16="http://schemas.microsoft.com/office/drawing/2014/main" id="{F7936495-7EFD-DC68-2DCA-924BFC9C106D}"/>
              </a:ext>
            </a:extLst>
          </p:cNvPr>
          <p:cNvSpPr>
            <a:spLocks noGrp="1"/>
          </p:cNvSpPr>
          <p:nvPr>
            <p:ph type="body" sz="quarter" idx="10"/>
          </p:nvPr>
        </p:nvSpPr>
        <p:spPr>
          <a:xfrm>
            <a:off x="812309" y="2863922"/>
            <a:ext cx="6451121" cy="2992348"/>
          </a:xfrm>
        </p:spPr>
        <p:txBody>
          <a:bodyPr>
            <a:normAutofit lnSpcReduction="10000"/>
          </a:bodyPr>
          <a:lstStyle/>
          <a:p>
            <a:pPr marL="0" indent="0">
              <a:buNone/>
            </a:pPr>
            <a:r>
              <a:rPr lang="en-US">
                <a:solidFill>
                  <a:schemeClr val="tx1"/>
                </a:solidFill>
              </a:rPr>
              <a:t>A Program Champion can:</a:t>
            </a:r>
          </a:p>
          <a:p>
            <a:pPr lvl="1"/>
            <a:r>
              <a:rPr lang="en-US">
                <a:solidFill>
                  <a:schemeClr val="tx1"/>
                </a:solidFill>
              </a:rPr>
              <a:t>Introduce RA program model to interested employers</a:t>
            </a:r>
          </a:p>
          <a:p>
            <a:pPr lvl="1"/>
            <a:r>
              <a:rPr lang="en-US">
                <a:solidFill>
                  <a:schemeClr val="tx1"/>
                </a:solidFill>
              </a:rPr>
              <a:t>Deliver testimonials/trainings </a:t>
            </a:r>
          </a:p>
          <a:p>
            <a:pPr lvl="1"/>
            <a:r>
              <a:rPr lang="en-US">
                <a:solidFill>
                  <a:schemeClr val="tx1"/>
                </a:solidFill>
              </a:rPr>
              <a:t>Provide TA for employers starting new programs</a:t>
            </a:r>
          </a:p>
          <a:p>
            <a:pPr lvl="1"/>
            <a:r>
              <a:rPr lang="en-US">
                <a:solidFill>
                  <a:schemeClr val="tx1"/>
                </a:solidFill>
              </a:rPr>
              <a:t>Advocate and recruit others to promote the RA program model</a:t>
            </a:r>
          </a:p>
          <a:p>
            <a:pPr marL="0" indent="0">
              <a:buNone/>
            </a:pPr>
            <a:endParaRPr lang="en-US"/>
          </a:p>
        </p:txBody>
      </p:sp>
      <p:pic>
        <p:nvPicPr>
          <p:cNvPr id="2" name="Graphic 6" descr="Handshake">
            <a:extLst>
              <a:ext uri="{FF2B5EF4-FFF2-40B4-BE49-F238E27FC236}">
                <a16:creationId xmlns:a16="http://schemas.microsoft.com/office/drawing/2014/main" id="{932BF27C-FB30-4FCF-4CF9-DC1DA2F269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9626" y="2524556"/>
            <a:ext cx="3533248" cy="3533248"/>
          </a:xfrm>
          <a:prstGeom prst="rect">
            <a:avLst/>
          </a:prstGeom>
        </p:spPr>
      </p:pic>
    </p:spTree>
    <p:extLst>
      <p:ext uri="{BB962C8B-B14F-4D97-AF65-F5344CB8AC3E}">
        <p14:creationId xmlns:p14="http://schemas.microsoft.com/office/powerpoint/2010/main" val="18773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7D82A-5AE4-3935-CA49-86559417B0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0C0E1C-EA5C-CDCE-637D-DD67234511E9}"/>
              </a:ext>
            </a:extLst>
          </p:cNvPr>
          <p:cNvSpPr>
            <a:spLocks noGrp="1"/>
          </p:cNvSpPr>
          <p:nvPr>
            <p:ph type="title" idx="4294967295"/>
          </p:nvPr>
        </p:nvSpPr>
        <p:spPr>
          <a:xfrm>
            <a:off x="838200" y="427669"/>
            <a:ext cx="10515600" cy="1325563"/>
          </a:xfrm>
        </p:spPr>
        <p:txBody>
          <a:bodyPr/>
          <a:lstStyle/>
          <a:p>
            <a:r>
              <a:rPr lang="en-US">
                <a:solidFill>
                  <a:schemeClr val="bg1"/>
                </a:solidFill>
              </a:rPr>
              <a:t>Building Effective Partnerships </a:t>
            </a:r>
            <a:r>
              <a:rPr lang="en-US"/>
              <a:t>3</a:t>
            </a:r>
          </a:p>
        </p:txBody>
      </p:sp>
      <p:sp>
        <p:nvSpPr>
          <p:cNvPr id="9" name="Content Placeholder 8">
            <a:extLst>
              <a:ext uri="{FF2B5EF4-FFF2-40B4-BE49-F238E27FC236}">
                <a16:creationId xmlns:a16="http://schemas.microsoft.com/office/drawing/2014/main" id="{3EC61EE6-03DA-0E52-8A14-D21107E2A299}"/>
              </a:ext>
            </a:extLst>
          </p:cNvPr>
          <p:cNvSpPr>
            <a:spLocks noGrp="1"/>
          </p:cNvSpPr>
          <p:nvPr>
            <p:ph idx="1"/>
          </p:nvPr>
        </p:nvSpPr>
        <p:spPr>
          <a:xfrm>
            <a:off x="838200" y="1673247"/>
            <a:ext cx="6192520" cy="4351338"/>
          </a:xfrm>
        </p:spPr>
        <p:txBody>
          <a:bodyPr>
            <a:normAutofit lnSpcReduction="10000"/>
          </a:bodyPr>
          <a:lstStyle/>
          <a:p>
            <a:pPr marL="0" lvl="0" indent="0">
              <a:buNone/>
            </a:pPr>
            <a:r>
              <a:rPr lang="en-US">
                <a:solidFill>
                  <a:schemeClr val="tx1"/>
                </a:solidFill>
              </a:rPr>
              <a:t>Promote available resources that will allow greater access to programs</a:t>
            </a:r>
          </a:p>
          <a:p>
            <a:pPr lvl="1"/>
            <a:r>
              <a:rPr lang="en-US">
                <a:solidFill>
                  <a:schemeClr val="tx1"/>
                </a:solidFill>
              </a:rPr>
              <a:t>Apprenticeship.gov</a:t>
            </a:r>
          </a:p>
          <a:p>
            <a:pPr lvl="2"/>
            <a:r>
              <a:rPr lang="en-US">
                <a:solidFill>
                  <a:schemeClr val="tx1"/>
                </a:solidFill>
              </a:rPr>
              <a:t>RA Academy</a:t>
            </a:r>
          </a:p>
          <a:p>
            <a:pPr lvl="2"/>
            <a:r>
              <a:rPr lang="en-US">
                <a:solidFill>
                  <a:schemeClr val="tx1"/>
                </a:solidFill>
              </a:rPr>
              <a:t>Apprenticeship Finder</a:t>
            </a:r>
          </a:p>
          <a:p>
            <a:pPr lvl="1"/>
            <a:r>
              <a:rPr lang="en-US">
                <a:solidFill>
                  <a:schemeClr val="tx1"/>
                </a:solidFill>
              </a:rPr>
              <a:t>Apprenticeship Standards.org</a:t>
            </a:r>
          </a:p>
          <a:p>
            <a:pPr lvl="1"/>
            <a:r>
              <a:rPr lang="en-US">
                <a:solidFill>
                  <a:schemeClr val="tx1"/>
                </a:solidFill>
              </a:rPr>
              <a:t>Workforce GPS</a:t>
            </a:r>
          </a:p>
          <a:p>
            <a:pPr lvl="1"/>
            <a:r>
              <a:rPr lang="en-US">
                <a:solidFill>
                  <a:schemeClr val="tx1"/>
                </a:solidFill>
              </a:rPr>
              <a:t>State Department of Labor/Economic Development</a:t>
            </a:r>
          </a:p>
          <a:p>
            <a:pPr lvl="1"/>
            <a:r>
              <a:rPr lang="en-US">
                <a:solidFill>
                  <a:schemeClr val="tx1"/>
                </a:solidFill>
              </a:rPr>
              <a:t>Center Of Excellence/Safal Partners</a:t>
            </a:r>
          </a:p>
          <a:p>
            <a:endParaRPr lang="en-US"/>
          </a:p>
        </p:txBody>
      </p:sp>
      <p:pic>
        <p:nvPicPr>
          <p:cNvPr id="5" name="Picture 4" descr="Hand placing stars">
            <a:extLst>
              <a:ext uri="{FF2B5EF4-FFF2-40B4-BE49-F238E27FC236}">
                <a16:creationId xmlns:a16="http://schemas.microsoft.com/office/drawing/2014/main" id="{E774A459-8693-B677-4979-64E2553114B8}"/>
              </a:ext>
            </a:extLst>
          </p:cNvPr>
          <p:cNvPicPr>
            <a:picLocks noChangeAspect="1"/>
          </p:cNvPicPr>
          <p:nvPr/>
        </p:nvPicPr>
        <p:blipFill rotWithShape="1">
          <a:blip r:embed="rId3"/>
          <a:srcRect l="23307" t="34258" r="11311" b="22680"/>
          <a:stretch/>
        </p:blipFill>
        <p:spPr>
          <a:xfrm>
            <a:off x="6908798" y="2465468"/>
            <a:ext cx="5283202" cy="2322052"/>
          </a:xfrm>
          <a:prstGeom prst="rect">
            <a:avLst/>
          </a:prstGeom>
        </p:spPr>
      </p:pic>
    </p:spTree>
    <p:extLst>
      <p:ext uri="{BB962C8B-B14F-4D97-AF65-F5344CB8AC3E}">
        <p14:creationId xmlns:p14="http://schemas.microsoft.com/office/powerpoint/2010/main" val="2958441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F431F0-8A95-6C7C-A663-707C1BE80E45}"/>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A9301668-6E73-A223-2891-5DB4465B56D5}"/>
              </a:ext>
              <a:ext uri="{C183D7F6-B498-43B3-948B-1728B52AA6E4}">
                <adec:decorative xmlns:adec="http://schemas.microsoft.com/office/drawing/2017/decorative" val="1"/>
              </a:ext>
            </a:extLst>
          </p:cNvPr>
          <p:cNvSpPr/>
          <p:nvPr/>
        </p:nvSpPr>
        <p:spPr>
          <a:xfrm flipV="1">
            <a:off x="-4420" y="3418"/>
            <a:ext cx="3152383" cy="782876"/>
          </a:xfrm>
          <a:prstGeom prst="rtTriangle">
            <a:avLst/>
          </a:prstGeom>
          <a:solidFill>
            <a:srgbClr val="FAAB1B"/>
          </a:solidFill>
          <a:ln>
            <a:solidFill>
              <a:srgbClr val="FAA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Content Placeholder 6">
            <a:extLst>
              <a:ext uri="{FF2B5EF4-FFF2-40B4-BE49-F238E27FC236}">
                <a16:creationId xmlns:a16="http://schemas.microsoft.com/office/drawing/2014/main" id="{C3044C68-F164-2F22-BC18-4110DD9ABB99}"/>
              </a:ext>
            </a:extLst>
          </p:cNvPr>
          <p:cNvSpPr>
            <a:spLocks noGrp="1"/>
          </p:cNvSpPr>
          <p:nvPr>
            <p:ph type="title" idx="4294967295"/>
          </p:nvPr>
        </p:nvSpPr>
        <p:spPr>
          <a:xfrm>
            <a:off x="1571625" y="2795588"/>
            <a:ext cx="8936038" cy="1041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bg1"/>
                </a:solidFill>
                <a:effectLst/>
                <a:uLnTx/>
                <a:uFillTx/>
                <a:latin typeface="Montserrat"/>
                <a:ea typeface="+mn-ea"/>
                <a:cs typeface="+mn-cs"/>
              </a:rPr>
              <a:t>Excellence in Practice:  Overcoming Challenges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a:ln>
                <a:noFill/>
              </a:ln>
              <a:solidFill>
                <a:schemeClr val="bg1"/>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1" u="none" strike="noStrike" kern="1200" cap="none" spc="0" normalizeH="0" baseline="0" noProof="0">
                <a:ln>
                  <a:noFill/>
                </a:ln>
                <a:solidFill>
                  <a:schemeClr val="tx1"/>
                </a:solidFill>
                <a:effectLst/>
                <a:uLnTx/>
                <a:uFillTx/>
                <a:latin typeface="Montserrat" panose="00000500000000000000" pitchFamily="2" charset="0"/>
                <a:ea typeface="+mn-ea"/>
                <a:cs typeface="+mn-cs"/>
              </a:rPr>
              <a:t>Strategies for Continuous Improvement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a:ln>
                <a:noFill/>
              </a:ln>
              <a:solidFill>
                <a:schemeClr val="bg1"/>
              </a:solidFill>
              <a:effectLst/>
              <a:uLnTx/>
              <a:uFillTx/>
              <a:latin typeface="Montserrat"/>
              <a:ea typeface="+mn-ea"/>
              <a:cs typeface="+mn-cs"/>
            </a:endParaRPr>
          </a:p>
        </p:txBody>
      </p:sp>
    </p:spTree>
    <p:extLst>
      <p:ext uri="{BB962C8B-B14F-4D97-AF65-F5344CB8AC3E}">
        <p14:creationId xmlns:p14="http://schemas.microsoft.com/office/powerpoint/2010/main" val="3785090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383050" y="409957"/>
            <a:ext cx="11804332" cy="1304397"/>
          </a:xfrm>
        </p:spPr>
        <p:txBody>
          <a:bodyPr/>
          <a:lstStyle/>
          <a:p>
            <a:r>
              <a:rPr lang="en-US">
                <a:solidFill>
                  <a:schemeClr val="bg1"/>
                </a:solidFill>
              </a:rPr>
              <a:t>Developing Partnerships &amp; Collaboration </a:t>
            </a:r>
          </a:p>
        </p:txBody>
      </p:sp>
      <p:pic>
        <p:nvPicPr>
          <p:cNvPr id="4" name="Content Placeholder 3" descr="ATRs can be the link by supporting and informing Business Solutions Representatives (BSRs in the development of Registered Apprenticeship Programs.">
            <a:extLst>
              <a:ext uri="{FF2B5EF4-FFF2-40B4-BE49-F238E27FC236}">
                <a16:creationId xmlns:a16="http://schemas.microsoft.com/office/drawing/2014/main" id="{0617BC2C-6BC7-579D-5848-F8AB4755410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406301" y="1563223"/>
            <a:ext cx="7419161" cy="4351338"/>
          </a:xfrm>
          <a:prstGeom prst="rect">
            <a:avLst/>
          </a:prstGeom>
        </p:spPr>
      </p:pic>
      <p:sp>
        <p:nvSpPr>
          <p:cNvPr id="3" name="TextBox 2">
            <a:extLst>
              <a:ext uri="{FF2B5EF4-FFF2-40B4-BE49-F238E27FC236}">
                <a16:creationId xmlns:a16="http://schemas.microsoft.com/office/drawing/2014/main" id="{F79DB408-E05C-1CEE-2DB2-4E41D89C819A}"/>
              </a:ext>
            </a:extLst>
          </p:cNvPr>
          <p:cNvSpPr txBox="1"/>
          <p:nvPr/>
        </p:nvSpPr>
        <p:spPr>
          <a:xfrm>
            <a:off x="2386419" y="1746103"/>
            <a:ext cx="7419161" cy="923330"/>
          </a:xfrm>
          <a:prstGeom prst="rect">
            <a:avLst/>
          </a:prstGeom>
          <a:noFill/>
        </p:spPr>
        <p:txBody>
          <a:bodyPr wrap="square" rtlCol="0">
            <a:spAutoFit/>
          </a:bodyPr>
          <a:lstStyle/>
          <a:p>
            <a:pPr algn="ctr"/>
            <a:r>
              <a:rPr lang="en-US"/>
              <a:t>ATRs can </a:t>
            </a:r>
            <a:r>
              <a:rPr lang="en-US" b="1"/>
              <a:t>be the link </a:t>
            </a:r>
            <a:r>
              <a:rPr lang="en-US"/>
              <a:t>by supporting &amp; informing Business Solutions Representatives (BSRs) in the development of Registered Apprenticeship Programs.</a:t>
            </a:r>
          </a:p>
        </p:txBody>
      </p:sp>
    </p:spTree>
    <p:extLst>
      <p:ext uri="{BB962C8B-B14F-4D97-AF65-F5344CB8AC3E}">
        <p14:creationId xmlns:p14="http://schemas.microsoft.com/office/powerpoint/2010/main" val="4072554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240632" y="420540"/>
            <a:ext cx="11781322" cy="1325563"/>
          </a:xfrm>
        </p:spPr>
        <p:txBody>
          <a:bodyPr/>
          <a:lstStyle/>
          <a:p>
            <a:r>
              <a:rPr lang="en-US">
                <a:solidFill>
                  <a:schemeClr val="bg1"/>
                </a:solidFill>
              </a:rPr>
              <a:t>Developing Partnerships &amp; Collaboration</a:t>
            </a:r>
            <a:r>
              <a:rPr lang="en-US" sz="1200"/>
              <a:t>2</a:t>
            </a:r>
            <a:r>
              <a:rPr lang="en-US">
                <a:solidFill>
                  <a:schemeClr val="bg1"/>
                </a:solidFill>
              </a:rPr>
              <a:t> </a:t>
            </a:r>
          </a:p>
        </p:txBody>
      </p:sp>
      <p:pic>
        <p:nvPicPr>
          <p:cNvPr id="12" name="Content Placeholder 11" descr="If you want to go fast, go alone. If you want to go far, go together.- African Proverb">
            <a:extLst>
              <a:ext uri="{FF2B5EF4-FFF2-40B4-BE49-F238E27FC236}">
                <a16:creationId xmlns:a16="http://schemas.microsoft.com/office/drawing/2014/main" id="{D35B0AD9-9AE8-3254-B363-F25B916D3ABC}"/>
              </a:ext>
            </a:extLst>
          </p:cNvPr>
          <p:cNvPicPr>
            <a:picLocks noGrp="1" noChangeAspect="1"/>
          </p:cNvPicPr>
          <p:nvPr>
            <p:ph idx="1"/>
          </p:nvPr>
        </p:nvPicPr>
        <p:blipFill>
          <a:blip r:embed="rId2"/>
          <a:stretch>
            <a:fillRect/>
          </a:stretch>
        </p:blipFill>
        <p:spPr>
          <a:xfrm>
            <a:off x="2492078" y="1552249"/>
            <a:ext cx="6677257" cy="4379797"/>
          </a:xfrm>
        </p:spPr>
      </p:pic>
      <p:sp>
        <p:nvSpPr>
          <p:cNvPr id="3" name="TextBox 2">
            <a:extLst>
              <a:ext uri="{FF2B5EF4-FFF2-40B4-BE49-F238E27FC236}">
                <a16:creationId xmlns:a16="http://schemas.microsoft.com/office/drawing/2014/main" id="{5BCE4341-DA7B-9B0D-DF23-EB1657A85495}"/>
              </a:ext>
            </a:extLst>
          </p:cNvPr>
          <p:cNvSpPr txBox="1"/>
          <p:nvPr/>
        </p:nvSpPr>
        <p:spPr>
          <a:xfrm>
            <a:off x="2496864" y="1716160"/>
            <a:ext cx="6523004" cy="646331"/>
          </a:xfrm>
          <a:prstGeom prst="rect">
            <a:avLst/>
          </a:prstGeom>
          <a:noFill/>
        </p:spPr>
        <p:txBody>
          <a:bodyPr wrap="none" rtlCol="0">
            <a:spAutoFit/>
          </a:bodyPr>
          <a:lstStyle/>
          <a:p>
            <a:r>
              <a:rPr lang="en-US"/>
              <a:t>“If you want to go fast, go alone.  If you want to go far, go together.”</a:t>
            </a:r>
          </a:p>
          <a:p>
            <a:pPr algn="r"/>
            <a:r>
              <a:rPr lang="en-US"/>
              <a:t> - African Proverb</a:t>
            </a:r>
          </a:p>
        </p:txBody>
      </p:sp>
    </p:spTree>
    <p:extLst>
      <p:ext uri="{BB962C8B-B14F-4D97-AF65-F5344CB8AC3E}">
        <p14:creationId xmlns:p14="http://schemas.microsoft.com/office/powerpoint/2010/main" val="1571437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510553"/>
            <a:ext cx="10925175" cy="1325563"/>
          </a:xfrm>
        </p:spPr>
        <p:txBody>
          <a:bodyPr>
            <a:normAutofit/>
          </a:bodyPr>
          <a:lstStyle/>
          <a:p>
            <a:r>
              <a:rPr lang="en-US">
                <a:solidFill>
                  <a:schemeClr val="bg1"/>
                </a:solidFill>
              </a:rPr>
              <a:t>Challenging Elements of Business Services</a:t>
            </a:r>
          </a:p>
        </p:txBody>
      </p:sp>
      <p:sp>
        <p:nvSpPr>
          <p:cNvPr id="7" name="Content Placeholder 6">
            <a:extLst>
              <a:ext uri="{FF2B5EF4-FFF2-40B4-BE49-F238E27FC236}">
                <a16:creationId xmlns:a16="http://schemas.microsoft.com/office/drawing/2014/main" id="{69B3B744-1F03-E7C5-4686-BA844AF626A1}"/>
              </a:ext>
            </a:extLst>
          </p:cNvPr>
          <p:cNvSpPr>
            <a:spLocks noGrp="1"/>
          </p:cNvSpPr>
          <p:nvPr>
            <p:ph idx="1"/>
          </p:nvPr>
        </p:nvSpPr>
        <p:spPr>
          <a:xfrm>
            <a:off x="519701" y="1982877"/>
            <a:ext cx="6491630" cy="4351338"/>
          </a:xfrm>
        </p:spPr>
        <p:txBody>
          <a:bodyPr vert="horz" lIns="91440" tIns="45720" rIns="91440" bIns="45720" rtlCol="0" anchor="t">
            <a:normAutofit fontScale="92500" lnSpcReduction="10000"/>
          </a:bodyPr>
          <a:lstStyle/>
          <a:p>
            <a:pPr marL="854075" lvl="1"/>
            <a:r>
              <a:rPr lang="en-US" sz="3200">
                <a:solidFill>
                  <a:schemeClr val="tx1"/>
                </a:solidFill>
                <a:latin typeface="Montserrat Medium"/>
              </a:rPr>
              <a:t>Matching employer needs with available workforce resources</a:t>
            </a:r>
          </a:p>
          <a:p>
            <a:pPr marL="854075" lvl="1"/>
            <a:r>
              <a:rPr lang="en-US" sz="3200">
                <a:solidFill>
                  <a:schemeClr val="tx1"/>
                </a:solidFill>
                <a:latin typeface="Montserrat Medium"/>
              </a:rPr>
              <a:t>Balancing diverse employer requirements</a:t>
            </a:r>
          </a:p>
          <a:p>
            <a:pPr marL="854075" lvl="1"/>
            <a:r>
              <a:rPr lang="en-US" sz="3200">
                <a:solidFill>
                  <a:schemeClr val="tx1"/>
                </a:solidFill>
                <a:latin typeface="Montserrat Medium"/>
              </a:rPr>
              <a:t>Addressing skill gaps or training needs of workforce</a:t>
            </a:r>
            <a:endParaRPr lang="en-US" sz="3200">
              <a:solidFill>
                <a:schemeClr val="tx1"/>
              </a:solidFill>
            </a:endParaRPr>
          </a:p>
          <a:p>
            <a:pPr marL="854075" lvl="1"/>
            <a:r>
              <a:rPr lang="en-US" sz="3200">
                <a:solidFill>
                  <a:schemeClr val="tx1"/>
                </a:solidFill>
                <a:latin typeface="Montserrat Medium"/>
              </a:rPr>
              <a:t>Serving as neutral convener</a:t>
            </a:r>
          </a:p>
          <a:p>
            <a:pPr marL="854075" lvl="1"/>
            <a:r>
              <a:rPr lang="en-US" sz="3200">
                <a:solidFill>
                  <a:schemeClr val="tx1"/>
                </a:solidFill>
              </a:rPr>
              <a:t>Managing multiple partners with varying priorities</a:t>
            </a:r>
          </a:p>
        </p:txBody>
      </p:sp>
      <p:pic>
        <p:nvPicPr>
          <p:cNvPr id="4" name="Picture 3" descr="Two colleagues planning on board with sticky notes">
            <a:extLst>
              <a:ext uri="{FF2B5EF4-FFF2-40B4-BE49-F238E27FC236}">
                <a16:creationId xmlns:a16="http://schemas.microsoft.com/office/drawing/2014/main" id="{BEF234CC-BC20-2E59-FB4A-666A17767659}"/>
              </a:ext>
            </a:extLst>
          </p:cNvPr>
          <p:cNvPicPr>
            <a:picLocks noChangeAspect="1"/>
          </p:cNvPicPr>
          <p:nvPr/>
        </p:nvPicPr>
        <p:blipFill rotWithShape="1">
          <a:blip r:embed="rId3"/>
          <a:srcRect l="8409"/>
          <a:stretch/>
        </p:blipFill>
        <p:spPr>
          <a:xfrm>
            <a:off x="7329830" y="1836116"/>
            <a:ext cx="5301082" cy="3860393"/>
          </a:xfrm>
          <a:prstGeom prst="rect">
            <a:avLst/>
          </a:prstGeom>
          <a:ln>
            <a:noFill/>
          </a:ln>
          <a:effectLst>
            <a:softEdge rad="112500"/>
          </a:effectLst>
        </p:spPr>
      </p:pic>
    </p:spTree>
    <p:extLst>
      <p:ext uri="{BB962C8B-B14F-4D97-AF65-F5344CB8AC3E}">
        <p14:creationId xmlns:p14="http://schemas.microsoft.com/office/powerpoint/2010/main" val="900736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CC961-2EDF-6CFB-D99E-9DC4169940DE}"/>
              </a:ext>
            </a:extLst>
          </p:cNvPr>
          <p:cNvSpPr>
            <a:spLocks noGrp="1"/>
          </p:cNvSpPr>
          <p:nvPr>
            <p:ph type="title" idx="4294967295"/>
          </p:nvPr>
        </p:nvSpPr>
        <p:spPr>
          <a:xfrm>
            <a:off x="708096" y="495793"/>
            <a:ext cx="11833225" cy="1325563"/>
          </a:xfrm>
        </p:spPr>
        <p:txBody>
          <a:bodyPr>
            <a:normAutofit/>
          </a:bodyPr>
          <a:lstStyle/>
          <a:p>
            <a:r>
              <a:rPr lang="en-US">
                <a:solidFill>
                  <a:schemeClr val="bg1"/>
                </a:solidFill>
              </a:rPr>
              <a:t>A First Step:  Assess the Workforce System’s Knowledge of RA</a:t>
            </a:r>
          </a:p>
        </p:txBody>
      </p:sp>
      <p:pic>
        <p:nvPicPr>
          <p:cNvPr id="7" name="Content Placeholder 6" descr="People connected through a network.">
            <a:extLst>
              <a:ext uri="{FF2B5EF4-FFF2-40B4-BE49-F238E27FC236}">
                <a16:creationId xmlns:a16="http://schemas.microsoft.com/office/drawing/2014/main" id="{1E4D4670-62C6-BC3C-60D8-2AB0D94F0AF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43100" y="1726057"/>
            <a:ext cx="8305800" cy="4130213"/>
          </a:xfrm>
          <a:prstGeom prst="rect">
            <a:avLst/>
          </a:prstGeom>
          <a:ln>
            <a:noFill/>
          </a:ln>
          <a:effectLst>
            <a:softEdge rad="112500"/>
          </a:effectLst>
        </p:spPr>
      </p:pic>
      <p:sp>
        <p:nvSpPr>
          <p:cNvPr id="5" name="Content Placeholder 2">
            <a:extLst>
              <a:ext uri="{FF2B5EF4-FFF2-40B4-BE49-F238E27FC236}">
                <a16:creationId xmlns:a16="http://schemas.microsoft.com/office/drawing/2014/main" id="{64D9A6DB-2E3A-2BC2-3F9E-32A2857D6944}"/>
              </a:ext>
              <a:ext uri="{C183D7F6-B498-43B3-948B-1728B52AA6E4}">
                <adec:decorative xmlns:adec="http://schemas.microsoft.com/office/drawing/2017/decorative" val="1"/>
              </a:ext>
            </a:extLst>
          </p:cNvPr>
          <p:cNvSpPr txBox="1">
            <a:spLocks/>
          </p:cNvSpPr>
          <p:nvPr/>
        </p:nvSpPr>
        <p:spPr>
          <a:xfrm>
            <a:off x="2643559" y="2347135"/>
            <a:ext cx="6904882" cy="2888055"/>
          </a:xfrm>
          <a:prstGeom prst="rect">
            <a:avLst/>
          </a:prstGeom>
          <a:solidFill>
            <a:srgbClr val="FFFFFF">
              <a:alpha val="80000"/>
            </a:srgbClr>
          </a:solidFill>
        </p:spPr>
        <p:txBody>
          <a:bodyPr vert="horz" lIns="91440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C00000"/>
              </a:solidFill>
              <a:effectLst/>
              <a:uLnTx/>
              <a:uFillTx/>
              <a:latin typeface="Montserrat" panose="00000500000000000000" pitchFamily="2" charset="0"/>
              <a:cs typeface="Calibri"/>
            </a:endParaRPr>
          </a:p>
        </p:txBody>
      </p:sp>
      <p:sp>
        <p:nvSpPr>
          <p:cNvPr id="4" name="Text Placeholder 3">
            <a:extLst>
              <a:ext uri="{FF2B5EF4-FFF2-40B4-BE49-F238E27FC236}">
                <a16:creationId xmlns:a16="http://schemas.microsoft.com/office/drawing/2014/main" id="{18823169-B9C4-13BA-36BA-71FD3466F785}"/>
              </a:ext>
            </a:extLst>
          </p:cNvPr>
          <p:cNvSpPr>
            <a:spLocks noGrp="1"/>
          </p:cNvSpPr>
          <p:nvPr>
            <p:ph type="body" sz="quarter" idx="10"/>
          </p:nvPr>
        </p:nvSpPr>
        <p:spPr>
          <a:xfrm>
            <a:off x="3281307" y="2675936"/>
            <a:ext cx="5934613" cy="2325753"/>
          </a:xfrm>
        </p:spPr>
        <p:txBody>
          <a:bodyPr/>
          <a:lstStyle/>
          <a:p>
            <a:pPr marL="0" lvl="0" indent="0">
              <a:spcBef>
                <a:spcPts val="600"/>
              </a:spcBef>
              <a:buNone/>
              <a:defRPr/>
            </a:pPr>
            <a:r>
              <a:rPr lang="en-US">
                <a:solidFill>
                  <a:srgbClr val="C00000"/>
                </a:solidFill>
                <a:latin typeface="Montserrat" panose="00000500000000000000" pitchFamily="2" charset="0"/>
              </a:rPr>
              <a:t>Knowledge Assessment Tool</a:t>
            </a:r>
          </a:p>
          <a:p>
            <a:pPr marL="0" lvl="0" indent="0">
              <a:spcAft>
                <a:spcPts val="1800"/>
              </a:spcAft>
              <a:buClr>
                <a:srgbClr val="C00000"/>
              </a:buClr>
              <a:buNone/>
              <a:defRPr/>
            </a:pPr>
            <a:r>
              <a:rPr lang="en-US" sz="1800">
                <a:solidFill>
                  <a:srgbClr val="C00000"/>
                </a:solidFill>
                <a:latin typeface="Montserrat" panose="00000500000000000000" pitchFamily="2" charset="0"/>
              </a:rPr>
              <a:t>Assess LWDBs knowledge threshold on Registered Apprenticeship to drive high, medium, or low engagement levels. </a:t>
            </a:r>
            <a:endParaRPr lang="en-US" sz="1800">
              <a:solidFill>
                <a:srgbClr val="C00000"/>
              </a:solidFill>
              <a:latin typeface="Montserrat" panose="00000500000000000000" pitchFamily="2" charset="0"/>
              <a:cs typeface="Calibri"/>
            </a:endParaRPr>
          </a:p>
          <a:p>
            <a:pPr marL="0" lvl="0" indent="0">
              <a:spcAft>
                <a:spcPts val="1800"/>
              </a:spcAft>
              <a:buClr>
                <a:srgbClr val="C00000"/>
              </a:buClr>
              <a:buNone/>
              <a:defRPr/>
            </a:pPr>
            <a:r>
              <a:rPr lang="en-US" sz="1800">
                <a:solidFill>
                  <a:srgbClr val="0070C0"/>
                </a:solidFill>
                <a:latin typeface="Montserrat" panose="00000500000000000000" pitchFamily="2" charset="0"/>
                <a:hlinkClick r:id="rId4" tooltip="https://www.westmiworks.org/app/uploads/2024/03/Knowledge-Assessment-Tool.pdf">
                  <a:extLst>
                    <a:ext uri="{A12FA001-AC4F-418D-AE19-62706E023703}">
                      <ahyp:hlinkClr xmlns:ahyp="http://schemas.microsoft.com/office/drawing/2018/hyperlinkcolor" val="tx"/>
                    </a:ext>
                  </a:extLst>
                </a:hlinkClick>
              </a:rPr>
              <a:t>Handout: Knowledge Assessment Tool</a:t>
            </a:r>
            <a:endParaRPr lang="en-US" sz="1800">
              <a:solidFill>
                <a:srgbClr val="0070C0"/>
              </a:solidFill>
              <a:latin typeface="Montserrat" panose="00000500000000000000" pitchFamily="2" charset="0"/>
              <a:cs typeface="Calibri"/>
            </a:endParaRPr>
          </a:p>
          <a:p>
            <a:pPr marL="0" indent="0">
              <a:buNone/>
            </a:pPr>
            <a:endParaRPr lang="en-US"/>
          </a:p>
        </p:txBody>
      </p:sp>
      <p:sp>
        <p:nvSpPr>
          <p:cNvPr id="2" name="Slide Number Placeholder 5">
            <a:extLst>
              <a:ext uri="{FF2B5EF4-FFF2-40B4-BE49-F238E27FC236}">
                <a16:creationId xmlns:a16="http://schemas.microsoft.com/office/drawing/2014/main" id="{0BB89FF9-3BB7-04A0-4490-6AA748651096}"/>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70321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CC961-2EDF-6CFB-D99E-9DC4169940DE}"/>
              </a:ext>
            </a:extLst>
          </p:cNvPr>
          <p:cNvSpPr>
            <a:spLocks noGrp="1"/>
          </p:cNvSpPr>
          <p:nvPr>
            <p:ph type="title" idx="4294967295"/>
          </p:nvPr>
        </p:nvSpPr>
        <p:spPr>
          <a:xfrm>
            <a:off x="718370" y="520610"/>
            <a:ext cx="11833225" cy="1325563"/>
          </a:xfrm>
        </p:spPr>
        <p:txBody>
          <a:bodyPr>
            <a:normAutofit/>
          </a:bodyPr>
          <a:lstStyle/>
          <a:p>
            <a:r>
              <a:rPr lang="en-US">
                <a:solidFill>
                  <a:schemeClr val="bg1"/>
                </a:solidFill>
                <a:latin typeface="Montserrat"/>
              </a:rPr>
              <a:t>Assess the Workforce System’s Knowledge of RA</a:t>
            </a:r>
          </a:p>
        </p:txBody>
      </p:sp>
      <p:pic>
        <p:nvPicPr>
          <p:cNvPr id="4" name="Picture 3" descr="SWS Strategic Workforce Solutions - USDOL Registered Apprenticeship Program - BSR Knowledge Assessment Tool. ">
            <a:extLst>
              <a:ext uri="{FF2B5EF4-FFF2-40B4-BE49-F238E27FC236}">
                <a16:creationId xmlns:a16="http://schemas.microsoft.com/office/drawing/2014/main" id="{0B9B377D-CE48-2D4F-8CE8-CF63487B6FC4}"/>
              </a:ext>
            </a:extLst>
          </p:cNvPr>
          <p:cNvPicPr>
            <a:picLocks noChangeAspect="1"/>
          </p:cNvPicPr>
          <p:nvPr/>
        </p:nvPicPr>
        <p:blipFill>
          <a:blip r:embed="rId3"/>
          <a:stretch>
            <a:fillRect/>
          </a:stretch>
        </p:blipFill>
        <p:spPr>
          <a:xfrm>
            <a:off x="3415146" y="1755238"/>
            <a:ext cx="5481550" cy="4828572"/>
          </a:xfrm>
          <a:prstGeom prst="rect">
            <a:avLst/>
          </a:prstGeom>
        </p:spPr>
      </p:pic>
      <p:sp>
        <p:nvSpPr>
          <p:cNvPr id="2" name="Slide Number Placeholder 5">
            <a:extLst>
              <a:ext uri="{FF2B5EF4-FFF2-40B4-BE49-F238E27FC236}">
                <a16:creationId xmlns:a16="http://schemas.microsoft.com/office/drawing/2014/main" id="{0BB89FF9-3BB7-04A0-4490-6AA748651096}"/>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214368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idx="4294967295"/>
          </p:nvPr>
        </p:nvSpPr>
        <p:spPr>
          <a:xfrm>
            <a:off x="537002" y="440548"/>
            <a:ext cx="10515600" cy="1325563"/>
          </a:xfrm>
        </p:spPr>
        <p:txBody>
          <a:bodyPr/>
          <a:lstStyle/>
          <a:p>
            <a:r>
              <a:rPr lang="en-US">
                <a:solidFill>
                  <a:schemeClr val="bg1"/>
                </a:solidFill>
              </a:rPr>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idx="1"/>
          </p:nvPr>
        </p:nvSpPr>
        <p:spPr>
          <a:xfrm>
            <a:off x="838201" y="1825625"/>
            <a:ext cx="7179644" cy="4351338"/>
          </a:xfrm>
        </p:spPr>
        <p:txBody>
          <a:bodyPr vert="horz" lIns="91440" tIns="45720" rIns="91440" bIns="45720" rtlCol="0" anchor="t">
            <a:normAutofit fontScale="62500" lnSpcReduction="20000"/>
          </a:bodyPr>
          <a:lstStyle/>
          <a:p>
            <a:pPr>
              <a:lnSpc>
                <a:spcPct val="110000"/>
              </a:lnSpc>
            </a:pPr>
            <a:r>
              <a:rPr lang="en-US" sz="4000">
                <a:solidFill>
                  <a:schemeClr val="tx1"/>
                </a:solidFill>
                <a:latin typeface="Montserrat Medium"/>
                <a:ea typeface="+mn-lt"/>
                <a:cs typeface="Segoe UI"/>
              </a:rPr>
              <a:t>U.S. DOL initiative to increase systems alignment across apprenticeship, education, and workforce</a:t>
            </a:r>
          </a:p>
          <a:p>
            <a:pPr>
              <a:lnSpc>
                <a:spcPct val="110000"/>
              </a:lnSpc>
            </a:pPr>
            <a:r>
              <a:rPr lang="en-US" sz="4000">
                <a:solidFill>
                  <a:schemeClr val="tx1"/>
                </a:solidFill>
                <a:latin typeface="Montserrat Medium"/>
                <a:ea typeface="+mn-lt"/>
                <a:cs typeface="Segoe UI"/>
              </a:rPr>
              <a:t>Led by Safal Partners</a:t>
            </a:r>
            <a:r>
              <a:rPr lang="en-US" sz="2400">
                <a:solidFill>
                  <a:schemeClr val="tx1"/>
                </a:solidFill>
              </a:rPr>
              <a:t>; </a:t>
            </a:r>
            <a:r>
              <a:rPr lang="en-US" sz="3600">
                <a:solidFill>
                  <a:schemeClr val="tx1"/>
                </a:solidFill>
                <a:latin typeface="Montserrat Medium"/>
                <a:ea typeface="+mn-lt"/>
                <a:cs typeface="Segoe UI"/>
              </a:rPr>
              <a:t>5 national partners</a:t>
            </a:r>
            <a:endParaRPr lang="en-US">
              <a:solidFill>
                <a:schemeClr val="tx1"/>
              </a:solidFill>
              <a:ea typeface="+mn-lt"/>
              <a:cs typeface="Segoe UI"/>
            </a:endParaRPr>
          </a:p>
          <a:p>
            <a:pPr>
              <a:lnSpc>
                <a:spcPct val="110000"/>
              </a:lnSpc>
            </a:pPr>
            <a:r>
              <a:rPr lang="en-US" sz="4000">
                <a:solidFill>
                  <a:schemeClr val="tx1"/>
                </a:solidFill>
                <a:latin typeface="Montserrat Medium"/>
                <a:ea typeface="+mn-lt"/>
                <a:cs typeface="Segoe UI"/>
              </a:rPr>
              <a:t>We provide </a:t>
            </a:r>
            <a:r>
              <a:rPr lang="en-US" sz="4000" u="sng">
                <a:solidFill>
                  <a:schemeClr val="tx1"/>
                </a:solidFill>
                <a:latin typeface="Montserrat Medium"/>
                <a:ea typeface="+mn-lt"/>
                <a:cs typeface="Segoe UI"/>
              </a:rPr>
              <a:t>no-cost</a:t>
            </a:r>
            <a:r>
              <a:rPr lang="en-US" sz="4000">
                <a:solidFill>
                  <a:schemeClr val="tx1"/>
                </a:solidFill>
                <a:latin typeface="Montserrat Medium"/>
                <a:ea typeface="+mn-lt"/>
                <a:cs typeface="Segoe UI"/>
              </a:rPr>
              <a:t> TA including:</a:t>
            </a:r>
          </a:p>
          <a:p>
            <a:pPr lvl="1">
              <a:lnSpc>
                <a:spcPct val="110000"/>
              </a:lnSpc>
            </a:pPr>
            <a:r>
              <a:rPr lang="en-US" sz="3600">
                <a:solidFill>
                  <a:schemeClr val="tx1"/>
                </a:solidFill>
                <a:latin typeface="Montserrat Medium"/>
                <a:ea typeface="+mn-lt"/>
                <a:cs typeface="Segoe UI"/>
              </a:rPr>
              <a:t>Monthly webinars</a:t>
            </a:r>
          </a:p>
          <a:p>
            <a:pPr lvl="1">
              <a:lnSpc>
                <a:spcPct val="110000"/>
              </a:lnSpc>
            </a:pPr>
            <a:r>
              <a:rPr lang="en-US" sz="3600">
                <a:solidFill>
                  <a:schemeClr val="tx1"/>
                </a:solidFill>
                <a:latin typeface="Montserrat Medium"/>
                <a:ea typeface="+mn-lt"/>
                <a:cs typeface="Segoe UI"/>
              </a:rPr>
              <a:t>Quarterly virtual office hours</a:t>
            </a:r>
          </a:p>
          <a:p>
            <a:pPr lvl="1">
              <a:lnSpc>
                <a:spcPct val="110000"/>
              </a:lnSpc>
            </a:pPr>
            <a:r>
              <a:rPr lang="en-US" sz="3600">
                <a:solidFill>
                  <a:schemeClr val="tx1"/>
                </a:solidFill>
                <a:latin typeface="Montserrat Medium"/>
                <a:ea typeface="+mn-lt"/>
                <a:cs typeface="Segoe UI"/>
              </a:rPr>
              <a:t>Individual TA/coaching sessions</a:t>
            </a:r>
            <a:endParaRPr lang="en-US">
              <a:solidFill>
                <a:schemeClr val="tx1"/>
              </a:solidFill>
              <a:ea typeface="+mn-lt"/>
              <a:cs typeface="Segoe UI"/>
            </a:endParaRPr>
          </a:p>
          <a:p>
            <a:pPr lvl="1">
              <a:lnSpc>
                <a:spcPct val="110000"/>
              </a:lnSpc>
            </a:pPr>
            <a:r>
              <a:rPr lang="en-US" sz="3600">
                <a:solidFill>
                  <a:schemeClr val="tx1"/>
                </a:solidFill>
                <a:latin typeface="Montserrat Medium"/>
                <a:ea typeface="+mn-lt"/>
                <a:cs typeface="Segoe UI"/>
              </a:rPr>
              <a:t>Online resources (desk aids, guides, frameworks, etc.)</a:t>
            </a:r>
            <a:br>
              <a:rPr lang="en-US" sz="3600">
                <a:latin typeface="Montserrat Medium" panose="00000600000000000000" pitchFamily="2" charset="0"/>
                <a:ea typeface="+mn-lt"/>
                <a:cs typeface="Segoe UI" panose="020B0502040204020203" pitchFamily="34" charset="0"/>
              </a:rPr>
            </a:br>
            <a:endParaRPr lang="en-US"/>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4294967295"/>
          </p:nvPr>
        </p:nvSpPr>
        <p:spPr>
          <a:xfrm>
            <a:off x="4654951" y="5796119"/>
            <a:ext cx="3917950" cy="315912"/>
          </a:xfrm>
        </p:spPr>
        <p:txBody>
          <a:bodyPr>
            <a:normAutofit fontScale="70000" lnSpcReduction="20000"/>
          </a:bodyPr>
          <a:lstStyle/>
          <a:p>
            <a:pPr marL="0" indent="0">
              <a:buNone/>
            </a:pPr>
            <a:r>
              <a:rPr lang="en-US" sz="2800">
                <a:solidFill>
                  <a:srgbClr val="0563C1"/>
                </a:solidFill>
                <a:hlinkClick r:id="rId3">
                  <a:extLst>
                    <a:ext uri="{A12FA001-AC4F-418D-AE19-62706E023703}">
                      <ahyp:hlinkClr xmlns:ahyp="http://schemas.microsoft.com/office/drawing/2018/hyperlinkcolor" val="tx"/>
                    </a:ext>
                  </a:extLst>
                </a:hlinkClick>
              </a:rPr>
              <a:t>Visit our website, request T</a:t>
            </a:r>
            <a:r>
              <a:rPr lang="en-US" sz="2800">
                <a:solidFill>
                  <a:schemeClr val="accent1"/>
                </a:solidFill>
                <a:hlinkClick r:id="rId3">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4"/>
          <a:stretch>
            <a:fillRect/>
          </a:stretch>
        </p:blipFill>
        <p:spPr>
          <a:xfrm>
            <a:off x="10007346" y="575484"/>
            <a:ext cx="1563476" cy="1566053"/>
          </a:xfrm>
          <a:prstGeom prst="rect">
            <a:avLst/>
          </a:prstGeom>
        </p:spPr>
      </p:pic>
      <p:pic>
        <p:nvPicPr>
          <p:cNvPr id="8" name="Picture 7" descr="National Association of Workforce Development Professionals, the Coalition of Adult Basic Education, National Disability Institute, Wireless Infrastructure Association, FASTPORT">
            <a:extLst>
              <a:ext uri="{FF2B5EF4-FFF2-40B4-BE49-F238E27FC236}">
                <a16:creationId xmlns:a16="http://schemas.microsoft.com/office/drawing/2014/main" id="{5BE37307-D472-5BF7-AC8B-4DFE01164EC8}"/>
              </a:ext>
            </a:extLst>
          </p:cNvPr>
          <p:cNvPicPr>
            <a:picLocks noChangeAspect="1"/>
          </p:cNvPicPr>
          <p:nvPr/>
        </p:nvPicPr>
        <p:blipFill>
          <a:blip r:embed="rId5"/>
          <a:stretch>
            <a:fillRect/>
          </a:stretch>
        </p:blipFill>
        <p:spPr>
          <a:xfrm>
            <a:off x="8536773" y="2270141"/>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275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501227" y="420540"/>
            <a:ext cx="10852573" cy="1325563"/>
          </a:xfrm>
        </p:spPr>
        <p:txBody>
          <a:bodyPr>
            <a:normAutofit/>
          </a:bodyPr>
          <a:lstStyle/>
          <a:p>
            <a:r>
              <a:rPr lang="en-US">
                <a:solidFill>
                  <a:schemeClr val="bg1"/>
                </a:solidFill>
              </a:rPr>
              <a:t>Strategies for Overcoming Challenges</a:t>
            </a:r>
          </a:p>
        </p:txBody>
      </p:sp>
      <p:sp>
        <p:nvSpPr>
          <p:cNvPr id="7" name="Content Placeholder 6">
            <a:extLst>
              <a:ext uri="{FF2B5EF4-FFF2-40B4-BE49-F238E27FC236}">
                <a16:creationId xmlns:a16="http://schemas.microsoft.com/office/drawing/2014/main" id="{69B3B744-1F03-E7C5-4686-BA844AF626A1}"/>
              </a:ext>
            </a:extLst>
          </p:cNvPr>
          <p:cNvSpPr>
            <a:spLocks noGrp="1"/>
          </p:cNvSpPr>
          <p:nvPr>
            <p:ph idx="1"/>
          </p:nvPr>
        </p:nvSpPr>
        <p:spPr>
          <a:xfrm>
            <a:off x="370840" y="1746103"/>
            <a:ext cx="7018867" cy="4351338"/>
          </a:xfrm>
        </p:spPr>
        <p:txBody>
          <a:bodyPr>
            <a:normAutofit/>
          </a:bodyPr>
          <a:lstStyle/>
          <a:p>
            <a:pPr lvl="1"/>
            <a:r>
              <a:rPr lang="en-US" sz="3200">
                <a:solidFill>
                  <a:schemeClr val="tx1"/>
                </a:solidFill>
              </a:rPr>
              <a:t>Tailor conversations to match BSR knowledge level</a:t>
            </a:r>
          </a:p>
          <a:p>
            <a:pPr lvl="1"/>
            <a:r>
              <a:rPr lang="en-US" sz="3200">
                <a:solidFill>
                  <a:schemeClr val="tx1"/>
                </a:solidFill>
              </a:rPr>
              <a:t>Consistent touch-bases to share information</a:t>
            </a:r>
          </a:p>
          <a:p>
            <a:pPr lvl="1"/>
            <a:r>
              <a:rPr lang="en-US" sz="3200">
                <a:solidFill>
                  <a:schemeClr val="tx1"/>
                </a:solidFill>
              </a:rPr>
              <a:t>Providing resources and connections</a:t>
            </a:r>
          </a:p>
          <a:p>
            <a:pPr lvl="1"/>
            <a:r>
              <a:rPr lang="en-US" sz="3200">
                <a:solidFill>
                  <a:schemeClr val="tx1"/>
                </a:solidFill>
              </a:rPr>
              <a:t>Offer BSRs an active role in the development process</a:t>
            </a:r>
          </a:p>
          <a:p>
            <a:pPr lvl="1"/>
            <a:endParaRPr lang="en-US" sz="3200">
              <a:solidFill>
                <a:srgbClr val="00015E"/>
              </a:solidFill>
            </a:endParaRPr>
          </a:p>
          <a:p>
            <a:pPr lvl="1"/>
            <a:endParaRPr lang="en-US" sz="3200">
              <a:solidFill>
                <a:srgbClr val="00015E"/>
              </a:solidFill>
            </a:endParaRPr>
          </a:p>
        </p:txBody>
      </p:sp>
      <p:pic>
        <p:nvPicPr>
          <p:cNvPr id="4" name="Picture 3" descr="Metallic spheres connected in mesh">
            <a:extLst>
              <a:ext uri="{FF2B5EF4-FFF2-40B4-BE49-F238E27FC236}">
                <a16:creationId xmlns:a16="http://schemas.microsoft.com/office/drawing/2014/main" id="{493CE6DD-CE43-3440-9859-A3F80DFC7543}"/>
              </a:ext>
            </a:extLst>
          </p:cNvPr>
          <p:cNvPicPr>
            <a:picLocks noChangeAspect="1"/>
          </p:cNvPicPr>
          <p:nvPr/>
        </p:nvPicPr>
        <p:blipFill>
          <a:blip r:embed="rId3"/>
          <a:stretch>
            <a:fillRect/>
          </a:stretch>
        </p:blipFill>
        <p:spPr>
          <a:xfrm>
            <a:off x="7560066" y="2330026"/>
            <a:ext cx="4647912" cy="3097851"/>
          </a:xfrm>
          <a:prstGeom prst="rect">
            <a:avLst/>
          </a:prstGeom>
          <a:ln>
            <a:noFill/>
          </a:ln>
          <a:effectLst>
            <a:softEdge rad="112500"/>
          </a:effectLst>
        </p:spPr>
      </p:pic>
    </p:spTree>
    <p:extLst>
      <p:ext uri="{BB962C8B-B14F-4D97-AF65-F5344CB8AC3E}">
        <p14:creationId xmlns:p14="http://schemas.microsoft.com/office/powerpoint/2010/main" val="1502631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FCEA8-C74C-D801-B719-664F50D86F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01135E-F7FF-9116-92D7-F98C38D6989C}"/>
              </a:ext>
            </a:extLst>
          </p:cNvPr>
          <p:cNvSpPr>
            <a:spLocks noGrp="1"/>
          </p:cNvSpPr>
          <p:nvPr>
            <p:ph type="title" idx="4294967295"/>
          </p:nvPr>
        </p:nvSpPr>
        <p:spPr>
          <a:xfrm>
            <a:off x="606056" y="412508"/>
            <a:ext cx="11691938" cy="1325562"/>
          </a:xfrm>
        </p:spPr>
        <p:txBody>
          <a:bodyPr/>
          <a:lstStyle/>
          <a:p>
            <a:r>
              <a:rPr lang="en-US">
                <a:solidFill>
                  <a:schemeClr val="bg1"/>
                </a:solidFill>
                <a:latin typeface="Montserrat"/>
              </a:rPr>
              <a:t>Next Step: Sharing Assets </a:t>
            </a:r>
            <a:endParaRPr lang="en-US">
              <a:solidFill>
                <a:schemeClr val="bg1"/>
              </a:solidFill>
            </a:endParaRPr>
          </a:p>
        </p:txBody>
      </p:sp>
      <p:pic>
        <p:nvPicPr>
          <p:cNvPr id="7" name="Content Placeholder 6" descr="People connected through a network.">
            <a:extLst>
              <a:ext uri="{FF2B5EF4-FFF2-40B4-BE49-F238E27FC236}">
                <a16:creationId xmlns:a16="http://schemas.microsoft.com/office/drawing/2014/main" id="{6FA3B092-B4A8-DB2D-5660-2F7577B62F9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285722" y="1738070"/>
            <a:ext cx="7241050" cy="4136087"/>
          </a:xfrm>
          <a:prstGeom prst="rect">
            <a:avLst/>
          </a:prstGeom>
        </p:spPr>
      </p:pic>
      <p:sp>
        <p:nvSpPr>
          <p:cNvPr id="5" name="Content Placeholder 2">
            <a:extLst>
              <a:ext uri="{FF2B5EF4-FFF2-40B4-BE49-F238E27FC236}">
                <a16:creationId xmlns:a16="http://schemas.microsoft.com/office/drawing/2014/main" id="{42CA5118-47E2-D5C7-6481-672A3AD31140}"/>
              </a:ext>
              <a:ext uri="{C183D7F6-B498-43B3-948B-1728B52AA6E4}">
                <adec:decorative xmlns:adec="http://schemas.microsoft.com/office/drawing/2017/decorative" val="1"/>
              </a:ext>
            </a:extLst>
          </p:cNvPr>
          <p:cNvSpPr txBox="1">
            <a:spLocks/>
          </p:cNvSpPr>
          <p:nvPr/>
        </p:nvSpPr>
        <p:spPr>
          <a:xfrm>
            <a:off x="2285722" y="2643611"/>
            <a:ext cx="5409724" cy="2888055"/>
          </a:xfrm>
          <a:prstGeom prst="rect">
            <a:avLst/>
          </a:prstGeom>
          <a:solidFill>
            <a:srgbClr val="FFFFFF">
              <a:alpha val="80000"/>
            </a:srgbClr>
          </a:solidFill>
        </p:spPr>
        <p:txBody>
          <a:bodyPr vert="horz" lIns="91440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Calibri"/>
            </a:endParaRPr>
          </a:p>
        </p:txBody>
      </p:sp>
      <p:sp>
        <p:nvSpPr>
          <p:cNvPr id="2" name="Text Placeholder 1">
            <a:extLst>
              <a:ext uri="{FF2B5EF4-FFF2-40B4-BE49-F238E27FC236}">
                <a16:creationId xmlns:a16="http://schemas.microsoft.com/office/drawing/2014/main" id="{C020C05C-79C0-0A65-F6CB-DE3252134724}"/>
              </a:ext>
            </a:extLst>
          </p:cNvPr>
          <p:cNvSpPr>
            <a:spLocks noGrp="1"/>
          </p:cNvSpPr>
          <p:nvPr>
            <p:ph type="body" sz="quarter" idx="10"/>
          </p:nvPr>
        </p:nvSpPr>
        <p:spPr>
          <a:xfrm>
            <a:off x="2499558" y="2906077"/>
            <a:ext cx="5195888" cy="2363122"/>
          </a:xfrm>
        </p:spPr>
        <p:txBody>
          <a:bodyPr/>
          <a:lstStyle/>
          <a:p>
            <a:pPr marL="0" lvl="0" indent="0">
              <a:buNone/>
              <a:defRPr/>
            </a:pPr>
            <a:r>
              <a:rPr lang="en-US">
                <a:solidFill>
                  <a:srgbClr val="C00000"/>
                </a:solidFill>
                <a:latin typeface="Montserrat" panose="00000500000000000000" pitchFamily="2" charset="0"/>
              </a:rPr>
              <a:t>Asset Mapping Tool</a:t>
            </a:r>
          </a:p>
          <a:p>
            <a:pPr lvl="0">
              <a:spcAft>
                <a:spcPts val="1800"/>
              </a:spcAft>
              <a:buClr>
                <a:srgbClr val="C00000"/>
              </a:buClr>
              <a:defRPr/>
            </a:pPr>
            <a:r>
              <a:rPr lang="en-US" sz="1800">
                <a:solidFill>
                  <a:srgbClr val="C00000"/>
                </a:solidFill>
                <a:latin typeface="Montserrat" panose="00000500000000000000" pitchFamily="2" charset="0"/>
              </a:rPr>
              <a:t>Identify and track key stakeholders in RAP development to include in partner outreach &amp; engagement.</a:t>
            </a:r>
            <a:endParaRPr lang="en-US" sz="1800">
              <a:solidFill>
                <a:srgbClr val="C00000"/>
              </a:solidFill>
              <a:latin typeface="Montserrat" panose="00000500000000000000" pitchFamily="2" charset="0"/>
              <a:cs typeface="Calibri"/>
            </a:endParaRPr>
          </a:p>
          <a:p>
            <a:pPr marL="0" lvl="0" indent="0">
              <a:spcAft>
                <a:spcPts val="1800"/>
              </a:spcAft>
              <a:buClr>
                <a:srgbClr val="C00000"/>
              </a:buClr>
              <a:buNone/>
              <a:defRPr/>
            </a:pPr>
            <a:r>
              <a:rPr lang="en-US" sz="1800">
                <a:solidFill>
                  <a:srgbClr val="0070C0"/>
                </a:solidFill>
                <a:latin typeface="Montserrat" panose="00000500000000000000" pitchFamily="2" charset="0"/>
                <a:hlinkClick r:id="rId4">
                  <a:extLst>
                    <a:ext uri="{A12FA001-AC4F-418D-AE19-62706E023703}">
                      <ahyp:hlinkClr xmlns:ahyp="http://schemas.microsoft.com/office/drawing/2018/hyperlinkcolor" val="tx"/>
                    </a:ext>
                  </a:extLst>
                </a:hlinkClick>
              </a:rPr>
              <a:t>Handout: Asset Mapping Tool</a:t>
            </a:r>
            <a:endParaRPr lang="en-US" sz="1800">
              <a:solidFill>
                <a:srgbClr val="0070C0"/>
              </a:solidFill>
              <a:latin typeface="Montserrat" panose="00000500000000000000" pitchFamily="2" charset="0"/>
              <a:cs typeface="Calibri"/>
            </a:endParaRPr>
          </a:p>
          <a:p>
            <a:pPr marL="0" indent="0">
              <a:buNone/>
            </a:pPr>
            <a:endParaRPr lang="en-US"/>
          </a:p>
        </p:txBody>
      </p:sp>
    </p:spTree>
    <p:extLst>
      <p:ext uri="{BB962C8B-B14F-4D97-AF65-F5344CB8AC3E}">
        <p14:creationId xmlns:p14="http://schemas.microsoft.com/office/powerpoint/2010/main" val="730513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FCEA8-C74C-D801-B719-664F50D86F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01135E-F7FF-9116-92D7-F98C38D6989C}"/>
              </a:ext>
            </a:extLst>
          </p:cNvPr>
          <p:cNvSpPr>
            <a:spLocks noGrp="1"/>
          </p:cNvSpPr>
          <p:nvPr>
            <p:ph type="title" idx="4294967295"/>
          </p:nvPr>
        </p:nvSpPr>
        <p:spPr>
          <a:xfrm>
            <a:off x="240632" y="427669"/>
            <a:ext cx="11692749" cy="1325563"/>
          </a:xfrm>
        </p:spPr>
        <p:txBody>
          <a:bodyPr/>
          <a:lstStyle/>
          <a:p>
            <a:r>
              <a:rPr lang="en-US">
                <a:solidFill>
                  <a:schemeClr val="bg1"/>
                </a:solidFill>
              </a:rPr>
              <a:t>Developing Partnerships &amp; Collaboration</a:t>
            </a:r>
            <a:r>
              <a:rPr lang="en-US" sz="1000"/>
              <a:t>3</a:t>
            </a:r>
          </a:p>
        </p:txBody>
      </p:sp>
      <p:pic>
        <p:nvPicPr>
          <p:cNvPr id="9" name="Picture 8" descr="SWS strategic workforce solutions - USDOL Registered Apprenticeship Program Asset Map">
            <a:extLst>
              <a:ext uri="{FF2B5EF4-FFF2-40B4-BE49-F238E27FC236}">
                <a16:creationId xmlns:a16="http://schemas.microsoft.com/office/drawing/2014/main" id="{BB0132D7-1974-31AE-0E8C-75672D696976}"/>
              </a:ext>
            </a:extLst>
          </p:cNvPr>
          <p:cNvPicPr>
            <a:picLocks noChangeAspect="1"/>
          </p:cNvPicPr>
          <p:nvPr/>
        </p:nvPicPr>
        <p:blipFill>
          <a:blip r:embed="rId3"/>
          <a:stretch>
            <a:fillRect/>
          </a:stretch>
        </p:blipFill>
        <p:spPr>
          <a:xfrm>
            <a:off x="3432390" y="1516284"/>
            <a:ext cx="5442968" cy="4828572"/>
          </a:xfrm>
          <a:prstGeom prst="rect">
            <a:avLst/>
          </a:prstGeom>
        </p:spPr>
      </p:pic>
      <p:sp>
        <p:nvSpPr>
          <p:cNvPr id="4" name="Slide Number Placeholder 5">
            <a:extLst>
              <a:ext uri="{FF2B5EF4-FFF2-40B4-BE49-F238E27FC236}">
                <a16:creationId xmlns:a16="http://schemas.microsoft.com/office/drawing/2014/main" id="{6B9321E8-93E6-5D1F-8750-1A79A4B92993}"/>
              </a:ext>
            </a:extLst>
          </p:cNvPr>
          <p:cNvSpPr>
            <a:spLocks noGrp="1"/>
          </p:cNvSpPr>
          <p:nvPr>
            <p:ph type="sldNum" sz="quarter" idx="12"/>
          </p:nvPr>
        </p:nvSpPr>
        <p:spPr>
          <a:xfrm>
            <a:off x="8610600" y="6356350"/>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Tree>
    <p:extLst>
      <p:ext uri="{BB962C8B-B14F-4D97-AF65-F5344CB8AC3E}">
        <p14:creationId xmlns:p14="http://schemas.microsoft.com/office/powerpoint/2010/main" val="2604693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325314" y="410368"/>
            <a:ext cx="11608068" cy="1325563"/>
          </a:xfrm>
        </p:spPr>
        <p:txBody>
          <a:bodyPr>
            <a:normAutofit/>
          </a:bodyPr>
          <a:lstStyle/>
          <a:p>
            <a:r>
              <a:rPr lang="en-US" sz="4000">
                <a:solidFill>
                  <a:schemeClr val="bg1"/>
                </a:solidFill>
              </a:rPr>
              <a:t>Collaboration for Overcoming Challenges</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777241" y="1735931"/>
            <a:ext cx="6680200" cy="4351338"/>
          </a:xfrm>
        </p:spPr>
        <p:txBody>
          <a:bodyPr>
            <a:normAutofit/>
          </a:bodyPr>
          <a:lstStyle/>
          <a:p>
            <a:r>
              <a:rPr lang="en-US">
                <a:solidFill>
                  <a:schemeClr val="tx1"/>
                </a:solidFill>
              </a:rPr>
              <a:t>Connecting partners together helps to identify challenges and can lead to collaborative, robust solutions</a:t>
            </a:r>
          </a:p>
          <a:p>
            <a:r>
              <a:rPr lang="en-US">
                <a:solidFill>
                  <a:schemeClr val="tx1"/>
                </a:solidFill>
              </a:rPr>
              <a:t>Recognizing and identifying a facilitator or neutral convener to manage regional collaboration</a:t>
            </a:r>
          </a:p>
          <a:p>
            <a:r>
              <a:rPr lang="en-US">
                <a:solidFill>
                  <a:schemeClr val="tx1"/>
                </a:solidFill>
              </a:rPr>
              <a:t>Innovative development of new occupations in non-traditional industries</a:t>
            </a:r>
          </a:p>
          <a:p>
            <a:endParaRPr lang="en-US">
              <a:solidFill>
                <a:srgbClr val="00015E"/>
              </a:solidFill>
            </a:endParaRPr>
          </a:p>
          <a:p>
            <a:endParaRPr lang="en-US">
              <a:solidFill>
                <a:srgbClr val="00015E"/>
              </a:solidFill>
            </a:endParaRPr>
          </a:p>
          <a:p>
            <a:endParaRPr lang="en-US">
              <a:solidFill>
                <a:srgbClr val="00015E"/>
              </a:solidFill>
            </a:endParaRPr>
          </a:p>
        </p:txBody>
      </p:sp>
      <p:pic>
        <p:nvPicPr>
          <p:cNvPr id="5" name="Picture 4" descr="Businesswomen writing on glass in meeting">
            <a:extLst>
              <a:ext uri="{FF2B5EF4-FFF2-40B4-BE49-F238E27FC236}">
                <a16:creationId xmlns:a16="http://schemas.microsoft.com/office/drawing/2014/main" id="{C38DA25B-F420-FB83-060E-DDCC712DAE1E}"/>
              </a:ext>
            </a:extLst>
          </p:cNvPr>
          <p:cNvPicPr>
            <a:picLocks noChangeAspect="1"/>
          </p:cNvPicPr>
          <p:nvPr/>
        </p:nvPicPr>
        <p:blipFill>
          <a:blip r:embed="rId3"/>
          <a:stretch>
            <a:fillRect/>
          </a:stretch>
        </p:blipFill>
        <p:spPr>
          <a:xfrm>
            <a:off x="7113931" y="1997049"/>
            <a:ext cx="5078069" cy="3389512"/>
          </a:xfrm>
          <a:prstGeom prst="rect">
            <a:avLst/>
          </a:prstGeom>
          <a:ln>
            <a:noFill/>
          </a:ln>
          <a:effectLst>
            <a:softEdge rad="112500"/>
          </a:effectLst>
        </p:spPr>
      </p:pic>
    </p:spTree>
    <p:extLst>
      <p:ext uri="{BB962C8B-B14F-4D97-AF65-F5344CB8AC3E}">
        <p14:creationId xmlns:p14="http://schemas.microsoft.com/office/powerpoint/2010/main" val="3087328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393405" y="420540"/>
            <a:ext cx="11669902" cy="1325563"/>
          </a:xfrm>
        </p:spPr>
        <p:txBody>
          <a:bodyPr>
            <a:normAutofit/>
          </a:bodyPr>
          <a:lstStyle/>
          <a:p>
            <a:r>
              <a:rPr lang="en-US">
                <a:solidFill>
                  <a:schemeClr val="bg1"/>
                </a:solidFill>
              </a:rPr>
              <a:t>Developing Partnerships &amp; Collaboration</a:t>
            </a:r>
            <a:r>
              <a:rPr lang="en-US" sz="1000"/>
              <a:t>4</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838200" y="1825625"/>
            <a:ext cx="6551507" cy="4351338"/>
          </a:xfrm>
        </p:spPr>
        <p:txBody>
          <a:bodyPr/>
          <a:lstStyle/>
          <a:p>
            <a:pPr marL="0" indent="0">
              <a:buNone/>
            </a:pPr>
            <a:r>
              <a:rPr lang="en-US" sz="3200">
                <a:solidFill>
                  <a:schemeClr val="tx1"/>
                </a:solidFill>
              </a:rPr>
              <a:t>Vision for Future of ATR/BSR Partnership</a:t>
            </a:r>
          </a:p>
          <a:p>
            <a:r>
              <a:rPr lang="en-US" sz="3200">
                <a:solidFill>
                  <a:schemeClr val="tx1"/>
                </a:solidFill>
              </a:rPr>
              <a:t>Innovation in service delivery</a:t>
            </a:r>
          </a:p>
          <a:p>
            <a:r>
              <a:rPr lang="en-US" sz="3200">
                <a:solidFill>
                  <a:schemeClr val="tx1"/>
                </a:solidFill>
              </a:rPr>
              <a:t>Adapting to evolving workforce needs</a:t>
            </a:r>
          </a:p>
          <a:p>
            <a:r>
              <a:rPr lang="en-US" sz="3200">
                <a:solidFill>
                  <a:schemeClr val="tx1"/>
                </a:solidFill>
              </a:rPr>
              <a:t>Enabling and facilitating collaborations with key partners</a:t>
            </a:r>
            <a:endParaRPr lang="en-US">
              <a:solidFill>
                <a:schemeClr val="tx1"/>
              </a:solidFill>
            </a:endParaRPr>
          </a:p>
        </p:txBody>
      </p:sp>
      <p:pic>
        <p:nvPicPr>
          <p:cNvPr id="5" name="Picture 4" descr="Smiling women writing">
            <a:extLst>
              <a:ext uri="{FF2B5EF4-FFF2-40B4-BE49-F238E27FC236}">
                <a16:creationId xmlns:a16="http://schemas.microsoft.com/office/drawing/2014/main" id="{6EFD69A8-EDD4-45BE-143C-C930FA0E3298}"/>
              </a:ext>
            </a:extLst>
          </p:cNvPr>
          <p:cNvPicPr>
            <a:picLocks noChangeAspect="1"/>
          </p:cNvPicPr>
          <p:nvPr/>
        </p:nvPicPr>
        <p:blipFill>
          <a:blip r:embed="rId3"/>
          <a:stretch>
            <a:fillRect/>
          </a:stretch>
        </p:blipFill>
        <p:spPr>
          <a:xfrm>
            <a:off x="7432039" y="2241972"/>
            <a:ext cx="4759961" cy="3173307"/>
          </a:xfrm>
          <a:prstGeom prst="rect">
            <a:avLst/>
          </a:prstGeom>
          <a:ln>
            <a:noFill/>
          </a:ln>
          <a:effectLst>
            <a:softEdge rad="112500"/>
          </a:effectLst>
        </p:spPr>
      </p:pic>
    </p:spTree>
    <p:extLst>
      <p:ext uri="{BB962C8B-B14F-4D97-AF65-F5344CB8AC3E}">
        <p14:creationId xmlns:p14="http://schemas.microsoft.com/office/powerpoint/2010/main" val="272956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B6C227-B5DE-4AE1-5623-9B9D383C5AAA}"/>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1D70C529-E081-6056-C4CA-1044BABE9CED}"/>
              </a:ext>
              <a:ext uri="{C183D7F6-B498-43B3-948B-1728B52AA6E4}">
                <adec:decorative xmlns:adec="http://schemas.microsoft.com/office/drawing/2017/decorative" val="1"/>
              </a:ext>
            </a:extLst>
          </p:cNvPr>
          <p:cNvSpPr/>
          <p:nvPr/>
        </p:nvSpPr>
        <p:spPr>
          <a:xfrm flipV="1">
            <a:off x="-4420" y="3418"/>
            <a:ext cx="3179806" cy="756515"/>
          </a:xfrm>
          <a:prstGeom prst="rtTriangle">
            <a:avLst/>
          </a:prstGeom>
          <a:solidFill>
            <a:srgbClr val="FAAB1B"/>
          </a:solidFill>
          <a:ln>
            <a:solidFill>
              <a:srgbClr val="FAA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Content Placeholder 1">
            <a:extLst>
              <a:ext uri="{FF2B5EF4-FFF2-40B4-BE49-F238E27FC236}">
                <a16:creationId xmlns:a16="http://schemas.microsoft.com/office/drawing/2014/main" id="{047DFE20-C136-2991-7652-5AB13B74502B}"/>
              </a:ext>
            </a:extLst>
          </p:cNvPr>
          <p:cNvSpPr>
            <a:spLocks noGrp="1"/>
          </p:cNvSpPr>
          <p:nvPr>
            <p:ph type="title" idx="4294967295"/>
          </p:nvPr>
        </p:nvSpPr>
        <p:spPr>
          <a:xfrm>
            <a:off x="417513" y="3028950"/>
            <a:ext cx="11356975" cy="1039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bg1"/>
                </a:solidFill>
                <a:effectLst/>
                <a:uLnTx/>
                <a:uFillTx/>
                <a:latin typeface="Montserrat"/>
                <a:ea typeface="Calibri Light"/>
                <a:cs typeface="Calibri Light"/>
              </a:rPr>
              <a:t>Accessing Workforce System Funding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a:ln>
                <a:noFill/>
              </a:ln>
              <a:solidFill>
                <a:schemeClr val="bg1"/>
              </a:solidFill>
              <a:effectLst/>
              <a:uLnTx/>
              <a:uFillTx/>
              <a:latin typeface="Montserrat"/>
              <a:ea typeface="Calibri Light"/>
              <a:cs typeface="Calibri Light"/>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3400" b="1" i="1" u="none" strike="noStrike" kern="1200" cap="none" spc="0" normalizeH="0" baseline="0" noProof="0">
                <a:ln>
                  <a:noFill/>
                </a:ln>
                <a:solidFill>
                  <a:prstClr val="black"/>
                </a:solidFill>
                <a:effectLst/>
                <a:uLnTx/>
                <a:uFillTx/>
                <a:latin typeface="Montserrat" panose="00000500000000000000" pitchFamily="2" charset="0"/>
                <a:ea typeface="+mn-ea"/>
                <a:cs typeface="+mn-cs"/>
              </a:rPr>
              <a:t>ATR/BSR Collaboration to Discover Funding Solutions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a:ln>
                <a:noFill/>
              </a:ln>
              <a:solidFill>
                <a:schemeClr val="bg1"/>
              </a:solidFill>
              <a:effectLst/>
              <a:uLnTx/>
              <a:uFillTx/>
              <a:latin typeface="Montserrat"/>
              <a:ea typeface="Calibri Light"/>
              <a:cs typeface="Calibri Light"/>
            </a:endParaRPr>
          </a:p>
        </p:txBody>
      </p:sp>
    </p:spTree>
    <p:extLst>
      <p:ext uri="{BB962C8B-B14F-4D97-AF65-F5344CB8AC3E}">
        <p14:creationId xmlns:p14="http://schemas.microsoft.com/office/powerpoint/2010/main" val="1709796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FB983-B867-E9C3-1276-5E937211B0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8A7D7A-FF77-93C1-8FDC-1C91BCC3AA17}"/>
              </a:ext>
            </a:extLst>
          </p:cNvPr>
          <p:cNvSpPr>
            <a:spLocks noGrp="1"/>
          </p:cNvSpPr>
          <p:nvPr>
            <p:ph type="title"/>
          </p:nvPr>
        </p:nvSpPr>
        <p:spPr/>
        <p:txBody>
          <a:bodyPr/>
          <a:lstStyle/>
          <a:p>
            <a:r>
              <a:rPr lang="en-US">
                <a:solidFill>
                  <a:schemeClr val="bg1"/>
                </a:solidFill>
              </a:rPr>
              <a:t>Funding Sources</a:t>
            </a:r>
          </a:p>
        </p:txBody>
      </p:sp>
      <p:pic>
        <p:nvPicPr>
          <p:cNvPr id="6" name="Content Placeholder 5">
            <a:extLst>
              <a:ext uri="{FF2B5EF4-FFF2-40B4-BE49-F238E27FC236}">
                <a16:creationId xmlns:a16="http://schemas.microsoft.com/office/drawing/2014/main" id="{90905D6F-6B99-DB25-706E-738A0FABCE88}"/>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22574" b="22574"/>
          <a:stretch/>
        </p:blipFill>
        <p:spPr>
          <a:xfrm>
            <a:off x="710976" y="1836100"/>
            <a:ext cx="2787777" cy="3963882"/>
          </a:xfrm>
          <a:prstGeom prst="rect">
            <a:avLst/>
          </a:prstGeom>
          <a:ln>
            <a:noFill/>
          </a:ln>
          <a:effectLst>
            <a:softEdge rad="112500"/>
          </a:effectLst>
        </p:spPr>
      </p:pic>
      <p:sp>
        <p:nvSpPr>
          <p:cNvPr id="19" name="Rectangle: Rounded Corners 18">
            <a:extLst>
              <a:ext uri="{FF2B5EF4-FFF2-40B4-BE49-F238E27FC236}">
                <a16:creationId xmlns:a16="http://schemas.microsoft.com/office/drawing/2014/main" id="{4ACE1F74-DFF2-A669-54A0-F7B40F0B49D4}"/>
              </a:ext>
              <a:ext uri="{C183D7F6-B498-43B3-948B-1728B52AA6E4}">
                <adec:decorative xmlns:adec="http://schemas.microsoft.com/office/drawing/2017/decorative" val="1"/>
              </a:ext>
            </a:extLst>
          </p:cNvPr>
          <p:cNvSpPr/>
          <p:nvPr/>
        </p:nvSpPr>
        <p:spPr>
          <a:xfrm>
            <a:off x="3552172" y="1977471"/>
            <a:ext cx="2462275" cy="16755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03617332-24AD-6BFC-1F41-5F58623FC1E9}"/>
              </a:ext>
              <a:ext uri="{C183D7F6-B498-43B3-948B-1728B52AA6E4}">
                <adec:decorative xmlns:adec="http://schemas.microsoft.com/office/drawing/2017/decorative" val="1"/>
              </a:ext>
            </a:extLst>
          </p:cNvPr>
          <p:cNvSpPr/>
          <p:nvPr/>
        </p:nvSpPr>
        <p:spPr>
          <a:xfrm>
            <a:off x="6381448" y="2867243"/>
            <a:ext cx="2462275" cy="16755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F678E191-52E8-0B05-F146-269BDDF3CF7A}"/>
              </a:ext>
              <a:ext uri="{C183D7F6-B498-43B3-948B-1728B52AA6E4}">
                <adec:decorative xmlns:adec="http://schemas.microsoft.com/office/drawing/2017/decorative" val="1"/>
              </a:ext>
            </a:extLst>
          </p:cNvPr>
          <p:cNvSpPr/>
          <p:nvPr/>
        </p:nvSpPr>
        <p:spPr>
          <a:xfrm>
            <a:off x="9164013" y="3653058"/>
            <a:ext cx="2462275" cy="16755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EC86E955-5D61-8136-0CB8-F88CA6A86120}"/>
              </a:ext>
              <a:ext uri="{C183D7F6-B498-43B3-948B-1728B52AA6E4}">
                <adec:decorative xmlns:adec="http://schemas.microsoft.com/office/drawing/2017/decorative" val="1"/>
              </a:ext>
            </a:extLst>
          </p:cNvPr>
          <p:cNvSpPr/>
          <p:nvPr/>
        </p:nvSpPr>
        <p:spPr>
          <a:xfrm>
            <a:off x="3762177" y="2161923"/>
            <a:ext cx="2462275" cy="167558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10381A2B-4F2A-2ADB-BA9B-821863BD69B5}"/>
              </a:ext>
            </a:extLst>
          </p:cNvPr>
          <p:cNvSpPr>
            <a:spLocks noGrp="1"/>
          </p:cNvSpPr>
          <p:nvPr>
            <p:ph type="body" sz="quarter" idx="22"/>
          </p:nvPr>
        </p:nvSpPr>
        <p:spPr>
          <a:xfrm>
            <a:off x="3919173" y="2406598"/>
            <a:ext cx="2148693" cy="1254125"/>
          </a:xfrm>
        </p:spPr>
        <p:txBody>
          <a:bodyPr/>
          <a:lstStyle/>
          <a:p>
            <a:r>
              <a:rPr lang="en-US"/>
              <a:t>Leverage funding from community partners </a:t>
            </a:r>
          </a:p>
          <a:p>
            <a:endParaRPr lang="en-US"/>
          </a:p>
        </p:txBody>
      </p:sp>
      <p:sp>
        <p:nvSpPr>
          <p:cNvPr id="25" name="Rectangle: Rounded Corners 24">
            <a:extLst>
              <a:ext uri="{FF2B5EF4-FFF2-40B4-BE49-F238E27FC236}">
                <a16:creationId xmlns:a16="http://schemas.microsoft.com/office/drawing/2014/main" id="{452E4969-97C4-2C9C-FBB7-94F6EC647BAD}"/>
              </a:ext>
              <a:ext uri="{C183D7F6-B498-43B3-948B-1728B52AA6E4}">
                <adec:decorative xmlns:adec="http://schemas.microsoft.com/office/drawing/2017/decorative" val="1"/>
              </a:ext>
            </a:extLst>
          </p:cNvPr>
          <p:cNvSpPr/>
          <p:nvPr/>
        </p:nvSpPr>
        <p:spPr>
          <a:xfrm>
            <a:off x="6518681" y="3136812"/>
            <a:ext cx="2462275" cy="167558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C12EC04-F153-28C4-7585-7B14AAE10358}"/>
              </a:ext>
              <a:ext uri="{C183D7F6-B498-43B3-948B-1728B52AA6E4}">
                <adec:decorative xmlns:adec="http://schemas.microsoft.com/office/drawing/2017/decorative" val="1"/>
              </a:ext>
            </a:extLst>
          </p:cNvPr>
          <p:cNvSpPr/>
          <p:nvPr/>
        </p:nvSpPr>
        <p:spPr>
          <a:xfrm>
            <a:off x="9427437" y="3833040"/>
            <a:ext cx="2462275" cy="167558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EE95724E-DCAF-F8EA-BFA5-48938E66DD08}"/>
              </a:ext>
            </a:extLst>
          </p:cNvPr>
          <p:cNvSpPr>
            <a:spLocks noGrp="1"/>
          </p:cNvSpPr>
          <p:nvPr>
            <p:ph type="body" sz="quarter" idx="23"/>
          </p:nvPr>
        </p:nvSpPr>
        <p:spPr>
          <a:xfrm>
            <a:off x="6693080" y="3653058"/>
            <a:ext cx="2113476" cy="1254125"/>
          </a:xfrm>
        </p:spPr>
        <p:txBody>
          <a:bodyPr/>
          <a:lstStyle/>
          <a:p>
            <a:r>
              <a:rPr lang="en-US"/>
              <a:t>Braid federal, state, &amp; local funds</a:t>
            </a:r>
          </a:p>
          <a:p>
            <a:endParaRPr lang="en-US"/>
          </a:p>
        </p:txBody>
      </p:sp>
      <p:sp>
        <p:nvSpPr>
          <p:cNvPr id="18" name="Text Placeholder 17">
            <a:extLst>
              <a:ext uri="{FF2B5EF4-FFF2-40B4-BE49-F238E27FC236}">
                <a16:creationId xmlns:a16="http://schemas.microsoft.com/office/drawing/2014/main" id="{3AD98958-0FEE-2267-E13E-71E89D2ED3BA}"/>
              </a:ext>
            </a:extLst>
          </p:cNvPr>
          <p:cNvSpPr>
            <a:spLocks noGrp="1"/>
          </p:cNvSpPr>
          <p:nvPr>
            <p:ph type="body" sz="quarter" idx="24"/>
          </p:nvPr>
        </p:nvSpPr>
        <p:spPr>
          <a:xfrm>
            <a:off x="9448899" y="4074520"/>
            <a:ext cx="2419350" cy="1254125"/>
          </a:xfrm>
        </p:spPr>
        <p:txBody>
          <a:bodyPr/>
          <a:lstStyle/>
          <a:p>
            <a:r>
              <a:rPr lang="en-US"/>
              <a:t>WIOA Title 1 funds to support OJT, RTI, Support Services </a:t>
            </a:r>
          </a:p>
          <a:p>
            <a:endParaRPr lang="en-US"/>
          </a:p>
        </p:txBody>
      </p:sp>
    </p:spTree>
    <p:extLst>
      <p:ext uri="{BB962C8B-B14F-4D97-AF65-F5344CB8AC3E}">
        <p14:creationId xmlns:p14="http://schemas.microsoft.com/office/powerpoint/2010/main" val="805591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5EA2C-87D1-F5E1-1BDE-4A966B35864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E7CD45A-5BEB-56D0-5740-1A2979685CC2}"/>
              </a:ext>
            </a:extLst>
          </p:cNvPr>
          <p:cNvSpPr txBox="1">
            <a:spLocks noGrp="1"/>
          </p:cNvSpPr>
          <p:nvPr>
            <p:ph type="title" idx="4294967295"/>
          </p:nvPr>
        </p:nvSpPr>
        <p:spPr>
          <a:xfrm>
            <a:off x="838200" y="420540"/>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Montserrat" panose="02000505000000020004" pitchFamily="2" charset="77"/>
                <a:ea typeface="+mj-ea"/>
                <a:cs typeface="+mj-cs"/>
              </a:rPr>
              <a:t>Accessing Workforce Training Funds</a:t>
            </a:r>
          </a:p>
        </p:txBody>
      </p:sp>
      <p:sp>
        <p:nvSpPr>
          <p:cNvPr id="3" name="Content Placeholder 2">
            <a:extLst>
              <a:ext uri="{FF2B5EF4-FFF2-40B4-BE49-F238E27FC236}">
                <a16:creationId xmlns:a16="http://schemas.microsoft.com/office/drawing/2014/main" id="{D8C82F22-2998-6B80-B943-669EF9F861C0}"/>
              </a:ext>
            </a:extLst>
          </p:cNvPr>
          <p:cNvSpPr>
            <a:spLocks noGrp="1"/>
          </p:cNvSpPr>
          <p:nvPr>
            <p:ph idx="1"/>
          </p:nvPr>
        </p:nvSpPr>
        <p:spPr>
          <a:xfrm>
            <a:off x="833887" y="2054978"/>
            <a:ext cx="6698895" cy="3640606"/>
          </a:xfrm>
        </p:spPr>
        <p:txBody>
          <a:bodyPr vert="horz" lIns="91440" tIns="45720" rIns="91440" bIns="45720" rtlCol="0" anchor="t">
            <a:normAutofit/>
          </a:bodyPr>
          <a:lstStyle/>
          <a:p>
            <a:pPr marL="0" indent="0" algn="ctr">
              <a:lnSpc>
                <a:spcPct val="110000"/>
              </a:lnSpc>
              <a:buNone/>
            </a:pPr>
            <a:r>
              <a:rPr lang="en-US">
                <a:solidFill>
                  <a:schemeClr val="tx1"/>
                </a:solidFill>
                <a:latin typeface="Montserrat Medium"/>
              </a:rPr>
              <a:t>ATRs can play a crucial role in equipping registered apprenticeship sponsors and employers to access local workforce development system funding through collaboration with Business Services Representatives </a:t>
            </a:r>
            <a:endParaRPr lang="en-US">
              <a:solidFill>
                <a:schemeClr val="tx1"/>
              </a:solidFill>
            </a:endParaRPr>
          </a:p>
          <a:p>
            <a:pPr marL="0" indent="0">
              <a:buNone/>
            </a:pPr>
            <a:endParaRPr lang="en-US" sz="2700"/>
          </a:p>
        </p:txBody>
      </p:sp>
      <p:pic>
        <p:nvPicPr>
          <p:cNvPr id="8" name="Picture 7" descr="Documents and graphs on table">
            <a:extLst>
              <a:ext uri="{FF2B5EF4-FFF2-40B4-BE49-F238E27FC236}">
                <a16:creationId xmlns:a16="http://schemas.microsoft.com/office/drawing/2014/main" id="{D3254DF1-A081-DFF8-0397-1DC74207153F}"/>
              </a:ext>
            </a:extLst>
          </p:cNvPr>
          <p:cNvPicPr>
            <a:picLocks noChangeAspect="1"/>
          </p:cNvPicPr>
          <p:nvPr/>
        </p:nvPicPr>
        <p:blipFill>
          <a:blip r:embed="rId3"/>
          <a:stretch>
            <a:fillRect/>
          </a:stretch>
        </p:blipFill>
        <p:spPr>
          <a:xfrm>
            <a:off x="7560743" y="2609491"/>
            <a:ext cx="3797370" cy="2531580"/>
          </a:xfrm>
          <a:prstGeom prst="rect">
            <a:avLst/>
          </a:prstGeom>
          <a:ln>
            <a:noFill/>
          </a:ln>
          <a:effectLst>
            <a:softEdge rad="112500"/>
          </a:effectLst>
        </p:spPr>
      </p:pic>
    </p:spTree>
    <p:extLst>
      <p:ext uri="{BB962C8B-B14F-4D97-AF65-F5344CB8AC3E}">
        <p14:creationId xmlns:p14="http://schemas.microsoft.com/office/powerpoint/2010/main" val="3821027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40184F-9258-8E00-14A1-03EB6A63BA57}"/>
              </a:ext>
            </a:extLst>
          </p:cNvPr>
          <p:cNvSpPr txBox="1">
            <a:spLocks noGrp="1"/>
          </p:cNvSpPr>
          <p:nvPr>
            <p:ph type="title" idx="4294967295"/>
          </p:nvPr>
        </p:nvSpPr>
        <p:spPr>
          <a:xfrm>
            <a:off x="596797" y="398595"/>
            <a:ext cx="1118798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Montserrat" panose="02000505000000020004" pitchFamily="2" charset="77"/>
                <a:ea typeface="+mj-ea"/>
                <a:cs typeface="+mj-cs"/>
              </a:rPr>
              <a:t>Accessing Workforce Training Funds </a:t>
            </a:r>
            <a:r>
              <a:rPr kumimoji="0" lang="en-US" sz="4400" b="0" i="0" u="none" strike="noStrike" kern="1200" cap="none" spc="0" normalizeH="0" baseline="0" noProof="0">
                <a:ln>
                  <a:noFill/>
                </a:ln>
                <a:solidFill>
                  <a:srgbClr val="00015E"/>
                </a:solidFill>
                <a:effectLst/>
                <a:uLnTx/>
                <a:uFillTx/>
                <a:latin typeface="Montserrat" panose="02000505000000020004" pitchFamily="2" charset="77"/>
                <a:ea typeface="+mj-ea"/>
                <a:cs typeface="+mj-cs"/>
              </a:rPr>
              <a:t>2</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indent="0">
              <a:buNone/>
            </a:pPr>
            <a:r>
              <a:rPr lang="en-US" sz="2400" u="sng">
                <a:solidFill>
                  <a:srgbClr val="00015E"/>
                </a:solidFill>
                <a:latin typeface="Montserrat Medium"/>
              </a:rPr>
              <a:t>Step 1</a:t>
            </a:r>
            <a:r>
              <a:rPr lang="en-US" sz="2400">
                <a:solidFill>
                  <a:srgbClr val="00015E"/>
                </a:solidFill>
                <a:latin typeface="Montserrat Medium"/>
              </a:rPr>
              <a:t>: </a:t>
            </a:r>
            <a:r>
              <a:rPr lang="en-US" sz="2400">
                <a:solidFill>
                  <a:schemeClr val="tx1"/>
                </a:solidFill>
                <a:latin typeface="Montserrat Medium"/>
              </a:rPr>
              <a:t>Reach out to your </a:t>
            </a:r>
            <a:r>
              <a:rPr lang="en-US" sz="2400">
                <a:solidFill>
                  <a:schemeClr val="tx1"/>
                </a:solidFill>
                <a:latin typeface="Montserrat Medium"/>
                <a:hlinkClick r:id="rId3"/>
              </a:rPr>
              <a:t>local workforce development board </a:t>
            </a:r>
            <a:r>
              <a:rPr lang="en-US" sz="2400">
                <a:solidFill>
                  <a:schemeClr val="tx1"/>
                </a:solidFill>
                <a:latin typeface="Montserrat Medium"/>
              </a:rPr>
              <a:t>to find out who provides business services for the local workforce system.</a:t>
            </a:r>
          </a:p>
          <a:p>
            <a:pPr marL="338138" indent="0">
              <a:buNone/>
            </a:pPr>
            <a:endParaRPr lang="en-US" sz="100"/>
          </a:p>
          <a:p>
            <a:pPr marL="0" indent="0">
              <a:buNone/>
            </a:pPr>
            <a:r>
              <a:rPr lang="en-US" sz="2400" b="0" u="sng">
                <a:solidFill>
                  <a:srgbClr val="00015E"/>
                </a:solidFill>
                <a:latin typeface="Montserrat Medium"/>
              </a:rPr>
              <a:t>Step 2</a:t>
            </a:r>
            <a:r>
              <a:rPr lang="en-US" sz="2400" b="0">
                <a:solidFill>
                  <a:srgbClr val="00015E"/>
                </a:solidFill>
                <a:latin typeface="Montserrat Medium"/>
              </a:rPr>
              <a:t>: </a:t>
            </a:r>
            <a:r>
              <a:rPr lang="en-US" sz="2400" b="0">
                <a:solidFill>
                  <a:schemeClr val="tx1"/>
                </a:solidFill>
                <a:latin typeface="Montserrat Medium"/>
              </a:rPr>
              <a:t>Meet regularly with </a:t>
            </a:r>
            <a:r>
              <a:rPr lang="en-US" sz="2400">
                <a:solidFill>
                  <a:schemeClr val="tx1"/>
                </a:solidFill>
                <a:latin typeface="Montserrat Medium"/>
              </a:rPr>
              <a:t>your local BSR</a:t>
            </a:r>
            <a:r>
              <a:rPr lang="en-US" sz="2400" b="0">
                <a:solidFill>
                  <a:schemeClr val="tx1"/>
                </a:solidFill>
                <a:latin typeface="Montserrat Medium"/>
              </a:rPr>
              <a:t>(s)</a:t>
            </a:r>
          </a:p>
          <a:p>
            <a:pPr marL="571500"/>
            <a:r>
              <a:rPr lang="en-US" sz="2400">
                <a:solidFill>
                  <a:schemeClr val="tx1"/>
                </a:solidFill>
                <a:latin typeface="Montserrat Medium"/>
              </a:rPr>
              <a:t>Encourage and participate in c</a:t>
            </a:r>
            <a:r>
              <a:rPr lang="en-US" sz="2400" b="0">
                <a:solidFill>
                  <a:schemeClr val="tx1"/>
                </a:solidFill>
                <a:latin typeface="Montserrat Medium"/>
              </a:rPr>
              <a:t>ollaboration between businesses, LWDBs, and training institutions</a:t>
            </a:r>
          </a:p>
          <a:p>
            <a:pPr marL="571500"/>
            <a:r>
              <a:rPr lang="en-US" sz="2400" b="0">
                <a:solidFill>
                  <a:schemeClr val="tx1"/>
                </a:solidFill>
                <a:latin typeface="Montserrat Medium"/>
              </a:rPr>
              <a:t>Explore joint initiatives or partnerships to optimize training outcomes.</a:t>
            </a:r>
          </a:p>
          <a:p>
            <a:pPr marL="342900" indent="0">
              <a:buNone/>
            </a:pPr>
            <a:endParaRPr lang="en-US" sz="300" b="0">
              <a:latin typeface="Montserrat Medium"/>
            </a:endParaRPr>
          </a:p>
          <a:p>
            <a:pPr marL="0" indent="0" algn="ctr">
              <a:buNone/>
            </a:pPr>
            <a:r>
              <a:rPr lang="en-US" sz="2400" i="1">
                <a:solidFill>
                  <a:schemeClr val="accent5"/>
                </a:solidFill>
                <a:latin typeface="Montserrat Medium"/>
                <a:hlinkClick r:id="rId4">
                  <a:extLst>
                    <a:ext uri="{A12FA001-AC4F-418D-AE19-62706E023703}">
                      <ahyp:hlinkClr xmlns:ahyp="http://schemas.microsoft.com/office/drawing/2018/hyperlinkcolor" val="tx"/>
                    </a:ext>
                  </a:extLst>
                </a:hlinkClick>
              </a:rPr>
              <a:t>Handout: Workforce Training Fund Questions for BSRs</a:t>
            </a:r>
            <a:endParaRPr lang="en-US" sz="2400" b="0" i="1">
              <a:solidFill>
                <a:schemeClr val="accent5"/>
              </a:solidFill>
              <a:latin typeface="Montserrat Medium" panose="00000600000000000000" pitchFamily="2" charset="0"/>
            </a:endParaRPr>
          </a:p>
          <a:p>
            <a:pPr marL="457200" lvl="1" indent="0">
              <a:buNone/>
            </a:pPr>
            <a:endParaRPr lang="en-US" b="0">
              <a:solidFill>
                <a:srgbClr val="00015E"/>
              </a:solidFill>
              <a:latin typeface="Montserrat Medium" panose="00000600000000000000" pitchFamily="2" charset="0"/>
            </a:endParaRPr>
          </a:p>
          <a:p>
            <a:pPr marL="0" indent="0">
              <a:buNone/>
            </a:pPr>
            <a:endParaRPr lang="en-US" sz="2800" b="0">
              <a:solidFill>
                <a:srgbClr val="00015E"/>
              </a:solidFill>
              <a:latin typeface="Calibri"/>
            </a:endParaRPr>
          </a:p>
          <a:p>
            <a:pPr marL="0" indent="0">
              <a:buNone/>
            </a:pPr>
            <a:endParaRPr lang="en-US" i="1">
              <a:solidFill>
                <a:srgbClr val="00015E"/>
              </a:solidFill>
              <a:latin typeface="Calibri"/>
            </a:endParaRPr>
          </a:p>
          <a:p>
            <a:endParaRPr lang="en-US"/>
          </a:p>
        </p:txBody>
      </p:sp>
    </p:spTree>
    <p:extLst>
      <p:ext uri="{BB962C8B-B14F-4D97-AF65-F5344CB8AC3E}">
        <p14:creationId xmlns:p14="http://schemas.microsoft.com/office/powerpoint/2010/main" val="1582425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C0C76-C927-309E-DD83-64D19BD58199}"/>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B7D53A15-BE61-CC6D-0053-9338BB6C3C5D}"/>
              </a:ext>
              <a:ext uri="{C183D7F6-B498-43B3-948B-1728B52AA6E4}">
                <adec:decorative xmlns:adec="http://schemas.microsoft.com/office/drawing/2017/decorative" val="1"/>
              </a:ext>
            </a:extLst>
          </p:cNvPr>
          <p:cNvSpPr/>
          <p:nvPr/>
        </p:nvSpPr>
        <p:spPr>
          <a:xfrm rot="10800000" flipV="1">
            <a:off x="9243965" y="5963720"/>
            <a:ext cx="2943616" cy="897699"/>
          </a:xfrm>
          <a:prstGeom prst="rtTriangle">
            <a:avLst/>
          </a:prstGeom>
          <a:solidFill>
            <a:srgbClr val="FAAB1B"/>
          </a:solidFill>
          <a:ln>
            <a:solidFill>
              <a:srgbClr val="FAA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083E19DC-1787-12B7-A2FE-F3FBB49ADB14}"/>
              </a:ext>
              <a:ext uri="{C183D7F6-B498-43B3-948B-1728B52AA6E4}">
                <adec:decorative xmlns:adec="http://schemas.microsoft.com/office/drawing/2017/decorative" val="1"/>
              </a:ext>
            </a:extLst>
          </p:cNvPr>
          <p:cNvSpPr/>
          <p:nvPr/>
        </p:nvSpPr>
        <p:spPr>
          <a:xfrm flipV="1">
            <a:off x="-4420" y="3418"/>
            <a:ext cx="2954054" cy="824630"/>
          </a:xfrm>
          <a:prstGeom prst="rtTriangle">
            <a:avLst/>
          </a:prstGeom>
          <a:solidFill>
            <a:srgbClr val="FAAB1B"/>
          </a:solidFill>
          <a:ln>
            <a:solidFill>
              <a:srgbClr val="FAA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6EDD73AE-2C99-F9AD-B6EB-13540AFACA7F}"/>
              </a:ext>
            </a:extLst>
          </p:cNvPr>
          <p:cNvSpPr>
            <a:spLocks noGrp="1"/>
          </p:cNvSpPr>
          <p:nvPr>
            <p:ph type="title" idx="4294967295"/>
          </p:nvPr>
        </p:nvSpPr>
        <p:spPr>
          <a:xfrm>
            <a:off x="1628775" y="3082925"/>
            <a:ext cx="8934450" cy="28813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bg1"/>
                </a:solidFill>
                <a:effectLst/>
                <a:uLnTx/>
                <a:uFillTx/>
                <a:latin typeface="Montserrat"/>
                <a:ea typeface="+mn-ea"/>
                <a:cs typeface="+mn-cs"/>
              </a:rPr>
              <a:t>Tools and Takeaways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a:ln>
                <a:noFill/>
              </a:ln>
              <a:solidFill>
                <a:schemeClr val="bg1"/>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1800"/>
              </a:spcAft>
              <a:buClr>
                <a:srgbClr val="C00000"/>
              </a:buClr>
              <a:buSzTx/>
              <a:buFont typeface="Arial" panose="020B0604020202020204" pitchFamily="34" charset="0"/>
              <a:buNone/>
              <a:tabLst/>
              <a:defRPr/>
            </a:pPr>
            <a:r>
              <a:rPr kumimoji="0" lang="en-US" sz="1600" b="0" i="0" u="none" strike="noStrike" kern="1200" cap="none" spc="0" normalizeH="0" baseline="0" noProof="0">
                <a:ln>
                  <a:noFill/>
                </a:ln>
                <a:solidFill>
                  <a:srgbClr val="0070C0"/>
                </a:solidFill>
                <a:effectLst/>
                <a:uLnTx/>
                <a:uFillTx/>
                <a:latin typeface="Montserrat Medium" panose="00000600000000000000" pitchFamily="2" charset="0"/>
                <a:ea typeface="+mn-ea"/>
                <a:cs typeface="+mn-cs"/>
                <a:hlinkClick r:id="rId3">
                  <a:extLst>
                    <a:ext uri="{A12FA001-AC4F-418D-AE19-62706E023703}">
                      <ahyp:hlinkClr xmlns:ahyp="http://schemas.microsoft.com/office/drawing/2018/hyperlinkcolor" val="tx"/>
                    </a:ext>
                  </a:extLst>
                </a:hlinkClick>
              </a:rPr>
              <a:t>Handout: Knowledge Assessment Tool</a:t>
            </a:r>
            <a:endParaRPr kumimoji="0" lang="en-US" sz="1600" b="0" i="0" u="none" strike="noStrike" kern="1200" cap="none" spc="0" normalizeH="0" baseline="0" noProof="0">
              <a:ln>
                <a:noFill/>
              </a:ln>
              <a:solidFill>
                <a:srgbClr val="0070C0"/>
              </a:solidFill>
              <a:effectLst/>
              <a:uLnTx/>
              <a:uFillTx/>
              <a:latin typeface="Montserrat Medium" panose="00000600000000000000" pitchFamily="2" charset="0"/>
              <a:ea typeface="+mn-ea"/>
              <a:cs typeface="+mn-cs"/>
            </a:endParaRPr>
          </a:p>
          <a:p>
            <a:pPr marL="0" marR="0" lvl="0" indent="0" algn="ctr" defTabSz="914400" rtl="0" eaLnBrk="1" fontAlgn="auto" latinLnBrk="0" hangingPunct="1">
              <a:lnSpc>
                <a:spcPct val="100000"/>
              </a:lnSpc>
              <a:spcBef>
                <a:spcPts val="0"/>
              </a:spcBef>
              <a:spcAft>
                <a:spcPts val="1800"/>
              </a:spcAft>
              <a:buClr>
                <a:srgbClr val="C00000"/>
              </a:buClr>
              <a:buSzTx/>
              <a:buFont typeface="Arial" panose="020B0604020202020204" pitchFamily="34" charset="0"/>
              <a:buNone/>
              <a:tabLst/>
              <a:defRPr/>
            </a:pPr>
            <a:r>
              <a:rPr kumimoji="0" lang="en-US" sz="1600" b="0" i="0" u="none" strike="noStrike" kern="1200" cap="none" spc="0" normalizeH="0" baseline="0" noProof="0">
                <a:ln>
                  <a:noFill/>
                </a:ln>
                <a:solidFill>
                  <a:srgbClr val="0070C0"/>
                </a:solidFill>
                <a:effectLst/>
                <a:uLnTx/>
                <a:uFillTx/>
                <a:latin typeface="Montserrat Medium" panose="00000600000000000000" pitchFamily="2" charset="0"/>
                <a:ea typeface="+mn-ea"/>
                <a:cs typeface="+mn-cs"/>
                <a:hlinkClick r:id="rId4">
                  <a:extLst>
                    <a:ext uri="{A12FA001-AC4F-418D-AE19-62706E023703}">
                      <ahyp:hlinkClr xmlns:ahyp="http://schemas.microsoft.com/office/drawing/2018/hyperlinkcolor" val="tx"/>
                    </a:ext>
                  </a:extLst>
                </a:hlinkClick>
              </a:rPr>
              <a:t>Handout: Asset Mapping Tool</a:t>
            </a:r>
            <a:endParaRPr kumimoji="0" lang="en-US" sz="1600" b="0" i="0" u="none" strike="noStrike" kern="1200" cap="none" spc="0" normalizeH="0" baseline="0" noProof="0">
              <a:ln>
                <a:noFill/>
              </a:ln>
              <a:solidFill>
                <a:srgbClr val="0070C0"/>
              </a:solidFill>
              <a:effectLst/>
              <a:uLnTx/>
              <a:uFillTx/>
              <a:latin typeface="Montserrat Medium" panose="00000600000000000000" pitchFamily="2" charset="0"/>
              <a:ea typeface="+mn-ea"/>
              <a:cs typeface="Calibri"/>
            </a:endParaRPr>
          </a:p>
          <a:p>
            <a:pPr marL="45720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70C0"/>
                </a:solidFill>
                <a:effectLst/>
                <a:uLnTx/>
                <a:uFillTx/>
                <a:latin typeface="Montserrat Medium"/>
                <a:ea typeface="+mn-ea"/>
                <a:cs typeface="+mn-cs"/>
                <a:hlinkClick r:id="rId5">
                  <a:extLst>
                    <a:ext uri="{A12FA001-AC4F-418D-AE19-62706E023703}">
                      <ahyp:hlinkClr xmlns:ahyp="http://schemas.microsoft.com/office/drawing/2018/hyperlinkcolor" val="tx"/>
                    </a:ext>
                  </a:extLst>
                </a:hlinkClick>
              </a:rPr>
              <a:t>Handout: Workforce Training Fund Questions for BSRs</a:t>
            </a:r>
            <a:endParaRPr kumimoji="0" lang="en-US" sz="1600" b="0" i="0" u="none" strike="noStrike" kern="1200" cap="none" spc="0" normalizeH="0" baseline="0" noProof="0">
              <a:ln>
                <a:noFill/>
              </a:ln>
              <a:solidFill>
                <a:srgbClr val="0070C0"/>
              </a:solidFill>
              <a:effectLst/>
              <a:uLnTx/>
              <a:uFillTx/>
              <a:latin typeface="Montserrat Medium"/>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a:ln>
                <a:noFill/>
              </a:ln>
              <a:solidFill>
                <a:schemeClr val="bg1"/>
              </a:solidFill>
              <a:effectLst/>
              <a:uLnTx/>
              <a:uFillTx/>
              <a:latin typeface="Montserrat"/>
              <a:ea typeface="+mn-ea"/>
              <a:cs typeface="+mn-cs"/>
            </a:endParaRPr>
          </a:p>
        </p:txBody>
      </p:sp>
      <p:sp>
        <p:nvSpPr>
          <p:cNvPr id="5" name="Slide Number Placeholder 5">
            <a:extLst>
              <a:ext uri="{FF2B5EF4-FFF2-40B4-BE49-F238E27FC236}">
                <a16:creationId xmlns:a16="http://schemas.microsoft.com/office/drawing/2014/main" id="{8DF82542-991C-D5F9-0B57-EC71560D556F}"/>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621902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A850B-493D-07B3-8C9D-D1BB0911E5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250892-D315-5F1B-350B-521A713DDF02}"/>
              </a:ext>
            </a:extLst>
          </p:cNvPr>
          <p:cNvSpPr>
            <a:spLocks noGrp="1"/>
          </p:cNvSpPr>
          <p:nvPr>
            <p:ph type="title" idx="4294967295"/>
          </p:nvPr>
        </p:nvSpPr>
        <p:spPr>
          <a:xfrm>
            <a:off x="1072724" y="410368"/>
            <a:ext cx="10515600" cy="1325563"/>
          </a:xfrm>
        </p:spPr>
        <p:txBody>
          <a:bodyPr>
            <a:normAutofit/>
          </a:bodyPr>
          <a:lstStyle/>
          <a:p>
            <a:r>
              <a:rPr lang="en-US">
                <a:solidFill>
                  <a:schemeClr val="bg1"/>
                </a:solidFill>
                <a:latin typeface="Montserrat"/>
              </a:rPr>
              <a:t>Agenda</a:t>
            </a:r>
          </a:p>
        </p:txBody>
      </p:sp>
      <p:sp>
        <p:nvSpPr>
          <p:cNvPr id="3" name="Content Placeholder 2">
            <a:extLst>
              <a:ext uri="{FF2B5EF4-FFF2-40B4-BE49-F238E27FC236}">
                <a16:creationId xmlns:a16="http://schemas.microsoft.com/office/drawing/2014/main" id="{ADFC7277-7A9B-D010-42D8-2B11D2BD75F3}"/>
              </a:ext>
            </a:extLst>
          </p:cNvPr>
          <p:cNvSpPr>
            <a:spLocks noGrp="1"/>
          </p:cNvSpPr>
          <p:nvPr>
            <p:ph idx="1"/>
          </p:nvPr>
        </p:nvSpPr>
        <p:spPr>
          <a:xfrm>
            <a:off x="506507" y="1735932"/>
            <a:ext cx="6961093" cy="4090324"/>
          </a:xfrm>
        </p:spPr>
        <p:txBody>
          <a:bodyPr>
            <a:normAutofit fontScale="92500"/>
          </a:bodyPr>
          <a:lstStyle/>
          <a:p>
            <a:pPr lvl="1"/>
            <a:r>
              <a:rPr lang="en-US">
                <a:solidFill>
                  <a:schemeClr val="tx1"/>
                </a:solidFill>
              </a:rPr>
              <a:t>Recap of Business Services and Job Seeker Services at the LWDB Level </a:t>
            </a:r>
          </a:p>
          <a:p>
            <a:pPr lvl="1"/>
            <a:r>
              <a:rPr lang="en-US">
                <a:solidFill>
                  <a:schemeClr val="tx1"/>
                </a:solidFill>
              </a:rPr>
              <a:t>Elements of the BSR Approach</a:t>
            </a:r>
          </a:p>
          <a:p>
            <a:pPr lvl="1"/>
            <a:r>
              <a:rPr lang="en-US">
                <a:solidFill>
                  <a:schemeClr val="tx1"/>
                </a:solidFill>
              </a:rPr>
              <a:t>Opportunities for ATRs to Build Effective Partnerships with BSRs</a:t>
            </a:r>
          </a:p>
          <a:p>
            <a:pPr lvl="1"/>
            <a:r>
              <a:rPr lang="en-US">
                <a:solidFill>
                  <a:schemeClr val="tx1"/>
                </a:solidFill>
              </a:rPr>
              <a:t>Best Practice: Strategies for Overcoming Challenges and Developing Partnerships and Collaborations</a:t>
            </a:r>
          </a:p>
          <a:p>
            <a:pPr lvl="1"/>
            <a:r>
              <a:rPr lang="en-US">
                <a:solidFill>
                  <a:schemeClr val="tx1"/>
                </a:solidFill>
              </a:rPr>
              <a:t>How Can ATRs Help Equip RA Sponsors Access Workforce System Funding through Collaboration with BSRs</a:t>
            </a:r>
          </a:p>
          <a:p>
            <a:pPr lvl="1"/>
            <a:endParaRPr lang="en-US" sz="2400"/>
          </a:p>
          <a:p>
            <a:pPr lvl="1"/>
            <a:endParaRPr lang="en-US"/>
          </a:p>
          <a:p>
            <a:pPr lvl="1"/>
            <a:endParaRPr lang="en-US"/>
          </a:p>
        </p:txBody>
      </p:sp>
      <p:pic>
        <p:nvPicPr>
          <p:cNvPr id="4" name="Picture 3" descr="Center of Excellence Logo">
            <a:extLst>
              <a:ext uri="{FF2B5EF4-FFF2-40B4-BE49-F238E27FC236}">
                <a16:creationId xmlns:a16="http://schemas.microsoft.com/office/drawing/2014/main" id="{11EB8298-828A-21B3-36A6-66A63C457F36}"/>
              </a:ext>
            </a:extLst>
          </p:cNvPr>
          <p:cNvPicPr>
            <a:picLocks noChangeAspect="1"/>
          </p:cNvPicPr>
          <p:nvPr/>
        </p:nvPicPr>
        <p:blipFill>
          <a:blip r:embed="rId3"/>
          <a:stretch>
            <a:fillRect/>
          </a:stretch>
        </p:blipFill>
        <p:spPr>
          <a:xfrm>
            <a:off x="7625271" y="1901958"/>
            <a:ext cx="3938674" cy="3924297"/>
          </a:xfrm>
          <a:prstGeom prst="rect">
            <a:avLst/>
          </a:prstGeom>
        </p:spPr>
      </p:pic>
    </p:spTree>
    <p:extLst>
      <p:ext uri="{BB962C8B-B14F-4D97-AF65-F5344CB8AC3E}">
        <p14:creationId xmlns:p14="http://schemas.microsoft.com/office/powerpoint/2010/main" val="3903841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0244-2966-13A3-7D38-C6FA562B2D79}"/>
              </a:ext>
            </a:extLst>
          </p:cNvPr>
          <p:cNvSpPr>
            <a:spLocks noGrp="1"/>
          </p:cNvSpPr>
          <p:nvPr>
            <p:ph type="title"/>
          </p:nvPr>
        </p:nvSpPr>
        <p:spPr/>
        <p:txBody>
          <a:bodyPr/>
          <a:lstStyle/>
          <a:p>
            <a:r>
              <a:rPr lang="en-US"/>
              <a:t>Last Chance to Register!</a:t>
            </a:r>
          </a:p>
        </p:txBody>
      </p:sp>
      <p:sp>
        <p:nvSpPr>
          <p:cNvPr id="4" name="Content Placeholder 3">
            <a:extLst>
              <a:ext uri="{FF2B5EF4-FFF2-40B4-BE49-F238E27FC236}">
                <a16:creationId xmlns:a16="http://schemas.microsoft.com/office/drawing/2014/main" id="{FA640160-3CFC-0A8A-D4D6-2AC039FEF043}"/>
              </a:ext>
            </a:extLst>
          </p:cNvPr>
          <p:cNvSpPr>
            <a:spLocks noGrp="1"/>
          </p:cNvSpPr>
          <p:nvPr>
            <p:ph sz="half" idx="2"/>
          </p:nvPr>
        </p:nvSpPr>
        <p:spPr>
          <a:xfrm>
            <a:off x="1162601" y="1696601"/>
            <a:ext cx="10623061" cy="4312262"/>
          </a:xfrm>
        </p:spPr>
        <p:txBody>
          <a:bodyPr vert="horz" lIns="91440" tIns="45720" rIns="91440" bIns="45720" rtlCol="0" anchor="t">
            <a:normAutofit fontScale="92500" lnSpcReduction="20000"/>
          </a:bodyPr>
          <a:lstStyle/>
          <a:p>
            <a:pPr marL="0" indent="0">
              <a:buNone/>
            </a:pPr>
            <a:r>
              <a:rPr lang="en-US" sz="3800" b="1">
                <a:solidFill>
                  <a:schemeClr val="tx1"/>
                </a:solidFill>
                <a:latin typeface="Montserrat" panose="00000500000000000000" pitchFamily="2" charset="0"/>
              </a:rPr>
              <a:t>Capstone for </a:t>
            </a:r>
            <a:r>
              <a:rPr lang="en-US" sz="3800" b="1" i="0">
                <a:solidFill>
                  <a:schemeClr val="tx1"/>
                </a:solidFill>
                <a:effectLst/>
                <a:latin typeface="Montserrat" panose="00000500000000000000" pitchFamily="2" charset="0"/>
              </a:rPr>
              <a:t>ATRs and BSRs: Collaborating to Expand Registered Apprenticeship</a:t>
            </a:r>
          </a:p>
          <a:p>
            <a:pPr marL="0" indent="0">
              <a:buNone/>
            </a:pPr>
            <a:endParaRPr lang="en-US" sz="900" b="1" i="0">
              <a:solidFill>
                <a:schemeClr val="tx1"/>
              </a:solidFill>
              <a:effectLst/>
              <a:latin typeface="Montserrat" panose="00000500000000000000" pitchFamily="2" charset="0"/>
            </a:endParaRPr>
          </a:p>
          <a:p>
            <a:pPr>
              <a:spcBef>
                <a:spcPts val="1200"/>
              </a:spcBef>
            </a:pPr>
            <a:r>
              <a:rPr lang="en-US" sz="3300">
                <a:solidFill>
                  <a:srgbClr val="232333"/>
                </a:solidFill>
                <a:latin typeface="Montserrat"/>
              </a:rPr>
              <a:t>I</a:t>
            </a:r>
            <a:r>
              <a:rPr lang="en-US" sz="3300" b="0" i="0">
                <a:solidFill>
                  <a:srgbClr val="232333"/>
                </a:solidFill>
                <a:effectLst/>
                <a:latin typeface="Montserrat"/>
              </a:rPr>
              <a:t>nteractive learning from workforce experts</a:t>
            </a:r>
          </a:p>
          <a:p>
            <a:pPr>
              <a:spcBef>
                <a:spcPts val="600"/>
              </a:spcBef>
            </a:pPr>
            <a:r>
              <a:rPr lang="en-US" sz="3300" b="0" i="0">
                <a:solidFill>
                  <a:srgbClr val="232333"/>
                </a:solidFill>
                <a:effectLst/>
                <a:latin typeface="Montserrat"/>
              </a:rPr>
              <a:t>Effective ATR and BSR partnerships</a:t>
            </a:r>
          </a:p>
          <a:p>
            <a:pPr>
              <a:spcBef>
                <a:spcPts val="600"/>
              </a:spcBef>
            </a:pPr>
            <a:r>
              <a:rPr lang="en-US" sz="3300" b="0" i="0">
                <a:solidFill>
                  <a:srgbClr val="232333"/>
                </a:solidFill>
                <a:effectLst/>
                <a:latin typeface="Montserrat"/>
              </a:rPr>
              <a:t>Implement training at the local level</a:t>
            </a:r>
          </a:p>
          <a:p>
            <a:pPr marL="0" indent="0">
              <a:buNone/>
            </a:pPr>
            <a:endParaRPr lang="en-US">
              <a:solidFill>
                <a:srgbClr val="232333"/>
              </a:solidFill>
              <a:latin typeface="Montserrat" panose="00000500000000000000" pitchFamily="2" charset="0"/>
            </a:endParaRPr>
          </a:p>
          <a:p>
            <a:pPr marL="0" indent="0">
              <a:buNone/>
            </a:pPr>
            <a:r>
              <a:rPr lang="en-US" sz="3300" b="1">
                <a:solidFill>
                  <a:srgbClr val="232333"/>
                </a:solidFill>
                <a:latin typeface="Montserrat"/>
              </a:rPr>
              <a:t>June 13</a:t>
            </a:r>
            <a:r>
              <a:rPr lang="en-US" sz="3300" b="1" baseline="30000">
                <a:solidFill>
                  <a:srgbClr val="232333"/>
                </a:solidFill>
                <a:latin typeface="Montserrat"/>
              </a:rPr>
              <a:t>th</a:t>
            </a:r>
            <a:r>
              <a:rPr lang="en-US" sz="3300" b="1">
                <a:solidFill>
                  <a:srgbClr val="232333"/>
                </a:solidFill>
                <a:latin typeface="Montserrat"/>
              </a:rPr>
              <a:t> from 11am-12:30pm ET</a:t>
            </a:r>
            <a:endParaRPr lang="en-US" sz="900">
              <a:solidFill>
                <a:srgbClr val="232333"/>
              </a:solidFill>
              <a:latin typeface="Montserrat"/>
            </a:endParaRPr>
          </a:p>
          <a:p>
            <a:pPr marL="0" indent="0" algn="ctr">
              <a:buNone/>
            </a:pPr>
            <a:endParaRPr lang="en-US" sz="3300" b="1">
              <a:solidFill>
                <a:srgbClr val="232333"/>
              </a:solidFill>
              <a:latin typeface="Montserrat" panose="00000500000000000000" pitchFamily="2" charset="0"/>
            </a:endParaRPr>
          </a:p>
          <a:p>
            <a:pPr marL="0" indent="0">
              <a:buNone/>
            </a:pPr>
            <a:r>
              <a:rPr lang="en-US" sz="3300" b="1">
                <a:solidFill>
                  <a:srgbClr val="232333"/>
                </a:solidFill>
                <a:latin typeface="Montserrat"/>
              </a:rPr>
              <a:t>                                     Scan</a:t>
            </a:r>
            <a:r>
              <a:rPr lang="en-US" sz="3300" b="1" i="0">
                <a:solidFill>
                  <a:srgbClr val="232333"/>
                </a:solidFill>
                <a:effectLst/>
                <a:latin typeface="Montserrat"/>
              </a:rPr>
              <a:t> to Register:</a:t>
            </a:r>
          </a:p>
        </p:txBody>
      </p:sp>
      <p:sp>
        <p:nvSpPr>
          <p:cNvPr id="12" name="Rectangle 11">
            <a:extLst>
              <a:ext uri="{FF2B5EF4-FFF2-40B4-BE49-F238E27FC236}">
                <a16:creationId xmlns:a16="http://schemas.microsoft.com/office/drawing/2014/main" id="{5018B8CC-8A93-8DA3-6915-68B121550B39}"/>
              </a:ext>
              <a:ext uri="{C183D7F6-B498-43B3-948B-1728B52AA6E4}">
                <adec:decorative xmlns:adec="http://schemas.microsoft.com/office/drawing/2017/decorative" val="1"/>
              </a:ext>
            </a:extLst>
          </p:cNvPr>
          <p:cNvSpPr/>
          <p:nvPr/>
        </p:nvSpPr>
        <p:spPr>
          <a:xfrm>
            <a:off x="8996318" y="4515350"/>
            <a:ext cx="1433543" cy="1480738"/>
          </a:xfrm>
          <a:prstGeom prst="rect">
            <a:avLst/>
          </a:prstGeom>
          <a:solidFill>
            <a:srgbClr val="FAA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QR Code to the registration url for the Capstone of this ATR and BSR Training Series">
            <a:extLst>
              <a:ext uri="{FF2B5EF4-FFF2-40B4-BE49-F238E27FC236}">
                <a16:creationId xmlns:a16="http://schemas.microsoft.com/office/drawing/2014/main" id="{D164DEA0-BEC3-FA08-88E9-6816AAF02FF6}"/>
              </a:ext>
            </a:extLst>
          </p:cNvPr>
          <p:cNvPicPr>
            <a:picLocks noChangeAspect="1"/>
          </p:cNvPicPr>
          <p:nvPr/>
        </p:nvPicPr>
        <p:blipFill>
          <a:blip r:embed="rId3"/>
          <a:stretch>
            <a:fillRect/>
          </a:stretch>
        </p:blipFill>
        <p:spPr>
          <a:xfrm>
            <a:off x="9055830" y="4588934"/>
            <a:ext cx="1314518" cy="1333569"/>
          </a:xfrm>
          <a:prstGeom prst="rect">
            <a:avLst/>
          </a:prstGeom>
        </p:spPr>
      </p:pic>
      <p:sp>
        <p:nvSpPr>
          <p:cNvPr id="13" name="Slide Number Placeholder 5">
            <a:extLst>
              <a:ext uri="{FF2B5EF4-FFF2-40B4-BE49-F238E27FC236}">
                <a16:creationId xmlns:a16="http://schemas.microsoft.com/office/drawing/2014/main" id="{D1607E52-2FF3-08FB-D8D7-23126B37D82F}"/>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707490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4D4A-3DE4-FD0B-F2F3-88961B62E69B}"/>
              </a:ext>
            </a:extLst>
          </p:cNvPr>
          <p:cNvSpPr>
            <a:spLocks noGrp="1"/>
          </p:cNvSpPr>
          <p:nvPr>
            <p:ph type="title"/>
          </p:nvPr>
        </p:nvSpPr>
        <p:spPr>
          <a:xfrm>
            <a:off x="866899" y="559490"/>
            <a:ext cx="11086562" cy="981300"/>
          </a:xfrm>
        </p:spPr>
        <p:txBody>
          <a:bodyPr>
            <a:normAutofit/>
          </a:bodyPr>
          <a:lstStyle/>
          <a:p>
            <a:r>
              <a:rPr lang="en-US" sz="4400" kern="100">
                <a:effectLst/>
                <a:latin typeface="Montserrat" panose="00000500000000000000" pitchFamily="2" charset="0"/>
                <a:ea typeface="Calibri" panose="020F0502020204030204" pitchFamily="34" charset="0"/>
                <a:cs typeface="Times New Roman" panose="02020603050405020304" pitchFamily="18" charset="0"/>
              </a:rPr>
              <a:t>Contact Us, Become a Partner</a:t>
            </a:r>
            <a:endParaRPr lang="en-US">
              <a:latin typeface="Montserrat" panose="00000500000000000000" pitchFamily="2" charset="0"/>
            </a:endParaRPr>
          </a:p>
        </p:txBody>
      </p:sp>
      <p:sp>
        <p:nvSpPr>
          <p:cNvPr id="10" name="Text Placeholder 9">
            <a:extLst>
              <a:ext uri="{FF2B5EF4-FFF2-40B4-BE49-F238E27FC236}">
                <a16:creationId xmlns:a16="http://schemas.microsoft.com/office/drawing/2014/main" id="{81845639-1E26-0359-DB26-05F348816E1A}"/>
              </a:ext>
            </a:extLst>
          </p:cNvPr>
          <p:cNvSpPr>
            <a:spLocks noGrp="1"/>
          </p:cNvSpPr>
          <p:nvPr>
            <p:ph type="body" sz="quarter" idx="21"/>
          </p:nvPr>
        </p:nvSpPr>
        <p:spPr>
          <a:xfrm>
            <a:off x="1127653" y="2254732"/>
            <a:ext cx="6322143" cy="3158837"/>
          </a:xfrm>
        </p:spPr>
        <p:txBody>
          <a:bodyPr>
            <a:normAutofit fontScale="85000" lnSpcReduction="10000"/>
          </a:bodyPr>
          <a:lstStyle/>
          <a:p>
            <a:pPr marL="608965" indent="-422910" algn="l">
              <a:spcAft>
                <a:spcPts val="1200"/>
              </a:spcAft>
              <a:buClr>
                <a:srgbClr val="00005F"/>
              </a:buClr>
              <a:buSzPct val="100000"/>
              <a:buFont typeface="Wingdings" panose="05000000000000000000" pitchFamily="2" charset="2"/>
              <a:buChar char="þ"/>
            </a:pPr>
            <a:r>
              <a:rPr lang="en-US" sz="3800" b="1">
                <a:solidFill>
                  <a:schemeClr val="tx1"/>
                </a:solidFill>
                <a:latin typeface="Montserrat" panose="00000500000000000000" pitchFamily="2" charset="0"/>
              </a:rPr>
              <a:t>Receive</a:t>
            </a:r>
            <a:r>
              <a:rPr lang="en-US" sz="3800">
                <a:solidFill>
                  <a:schemeClr val="tx1"/>
                </a:solidFill>
                <a:latin typeface="Montserrat" panose="00000500000000000000" pitchFamily="2" charset="0"/>
              </a:rPr>
              <a:t> no-cost expert TA,  </a:t>
            </a:r>
            <a:br>
              <a:rPr lang="en-US" sz="3800">
                <a:solidFill>
                  <a:schemeClr val="tx1"/>
                </a:solidFill>
                <a:latin typeface="Montserrat" panose="00000500000000000000" pitchFamily="2" charset="0"/>
              </a:rPr>
            </a:br>
            <a:r>
              <a:rPr lang="en-US" sz="3800">
                <a:solidFill>
                  <a:schemeClr val="tx1"/>
                </a:solidFill>
                <a:latin typeface="Montserrat" panose="00000500000000000000" pitchFamily="2" charset="0"/>
              </a:rPr>
              <a:t>materials, and assistance</a:t>
            </a:r>
          </a:p>
          <a:p>
            <a:pPr marL="608965" indent="-422910" algn="l">
              <a:spcAft>
                <a:spcPts val="1200"/>
              </a:spcAft>
              <a:buClr>
                <a:srgbClr val="00005F"/>
              </a:buClr>
              <a:buSzPct val="100000"/>
              <a:buFont typeface="Wingdings" panose="05000000000000000000" pitchFamily="2" charset="2"/>
              <a:buChar char="þ"/>
            </a:pPr>
            <a:r>
              <a:rPr lang="en-US" sz="3800" b="1">
                <a:solidFill>
                  <a:schemeClr val="tx1"/>
                </a:solidFill>
                <a:latin typeface="Montserrat" panose="00000500000000000000" pitchFamily="2" charset="0"/>
              </a:rPr>
              <a:t>Network </a:t>
            </a:r>
            <a:r>
              <a:rPr lang="en-US" sz="3800">
                <a:solidFill>
                  <a:schemeClr val="tx1"/>
                </a:solidFill>
                <a:latin typeface="Montserrat" panose="00000500000000000000" pitchFamily="2" charset="0"/>
              </a:rPr>
              <a:t>with potential </a:t>
            </a:r>
            <a:br>
              <a:rPr lang="en-US" sz="3800">
                <a:solidFill>
                  <a:schemeClr val="tx1"/>
                </a:solidFill>
                <a:latin typeface="Montserrat" panose="00000500000000000000" pitchFamily="2" charset="0"/>
              </a:rPr>
            </a:br>
            <a:r>
              <a:rPr lang="en-US" sz="3800">
                <a:solidFill>
                  <a:schemeClr val="tx1"/>
                </a:solidFill>
                <a:latin typeface="Montserrat" panose="00000500000000000000" pitchFamily="2" charset="0"/>
              </a:rPr>
              <a:t>partners nationwide</a:t>
            </a:r>
          </a:p>
          <a:p>
            <a:pPr marL="608965" indent="-422910" algn="l">
              <a:spcAft>
                <a:spcPts val="1200"/>
              </a:spcAft>
              <a:buClr>
                <a:srgbClr val="00005F"/>
              </a:buClr>
              <a:buSzPct val="100000"/>
              <a:buFont typeface="Wingdings" panose="05000000000000000000" pitchFamily="2" charset="2"/>
              <a:buChar char="þ"/>
            </a:pPr>
            <a:r>
              <a:rPr lang="en-US" sz="3800" b="1">
                <a:solidFill>
                  <a:schemeClr val="tx1"/>
                </a:solidFill>
                <a:latin typeface="Montserrat" panose="00000500000000000000" pitchFamily="2" charset="0"/>
              </a:rPr>
              <a:t>Be </a:t>
            </a:r>
            <a:r>
              <a:rPr lang="en-US" sz="3800">
                <a:solidFill>
                  <a:schemeClr val="tx1"/>
                </a:solidFill>
                <a:latin typeface="Montserrat" panose="00000500000000000000" pitchFamily="2" charset="0"/>
              </a:rPr>
              <a:t>nationally recognized for your work</a:t>
            </a:r>
            <a:endParaRPr lang="en-US" sz="3800">
              <a:solidFill>
                <a:schemeClr val="tx1"/>
              </a:solidFill>
              <a:latin typeface="Montserrat" panose="00000500000000000000" pitchFamily="2" charset="0"/>
              <a:ea typeface="Raleway"/>
              <a:cs typeface="Raleway"/>
              <a:sym typeface="Raleway"/>
            </a:endParaRPr>
          </a:p>
          <a:p>
            <a:endParaRPr lang="en-US"/>
          </a:p>
        </p:txBody>
      </p:sp>
      <p:sp>
        <p:nvSpPr>
          <p:cNvPr id="6" name="Rectangle 5">
            <a:extLst>
              <a:ext uri="{FF2B5EF4-FFF2-40B4-BE49-F238E27FC236}">
                <a16:creationId xmlns:a16="http://schemas.microsoft.com/office/drawing/2014/main" id="{029DE638-65ED-08CC-1409-199D9155E4B0}"/>
              </a:ext>
              <a:ext uri="{C183D7F6-B498-43B3-948B-1728B52AA6E4}">
                <adec:decorative xmlns:adec="http://schemas.microsoft.com/office/drawing/2017/decorative" val="1"/>
              </a:ext>
            </a:extLst>
          </p:cNvPr>
          <p:cNvSpPr/>
          <p:nvPr/>
        </p:nvSpPr>
        <p:spPr>
          <a:xfrm>
            <a:off x="7804967" y="1794207"/>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7">
            <a:extLst>
              <a:ext uri="{FF2B5EF4-FFF2-40B4-BE49-F238E27FC236}">
                <a16:creationId xmlns:a16="http://schemas.microsoft.com/office/drawing/2014/main" id="{5BE49544-79DE-0E6B-30D9-34F68798EF33}"/>
              </a:ext>
            </a:extLst>
          </p:cNvPr>
          <p:cNvSpPr txBox="1">
            <a:spLocks/>
          </p:cNvSpPr>
          <p:nvPr/>
        </p:nvSpPr>
        <p:spPr>
          <a:xfrm>
            <a:off x="8055883" y="1947926"/>
            <a:ext cx="2743200" cy="867930"/>
          </a:xfrm>
          <a:prstGeom prst="rect">
            <a:avLst/>
          </a:prstGeom>
          <a:noFill/>
          <a:ln w="9525">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Montserrat" panose="00000500000000000000" pitchFamily="2" charset="0"/>
                <a:ea typeface="+mn-ea"/>
                <a:cs typeface="Arial" panose="020B0604020202020204" pitchFamily="34" charset="0"/>
              </a:rPr>
              <a:t>Scan for Partner Form</a:t>
            </a:r>
            <a:endParaRPr kumimoji="0" lang="en-US" sz="2800" b="0" i="0" u="none" strike="noStrike" kern="1200" cap="none" spc="0" normalizeH="0" baseline="0" noProof="0">
              <a:ln>
                <a:noFill/>
              </a:ln>
              <a:solidFill>
                <a:prstClr val="white"/>
              </a:solidFill>
              <a:effectLst/>
              <a:uLnTx/>
              <a:uFillTx/>
              <a:latin typeface="Montserrat" panose="00000500000000000000" pitchFamily="2" charset="0"/>
              <a:ea typeface="+mn-ea"/>
              <a:cs typeface="Segoe UI" panose="020B0502040204020203" pitchFamily="34" charset="0"/>
            </a:endParaRPr>
          </a:p>
        </p:txBody>
      </p:sp>
      <p:pic>
        <p:nvPicPr>
          <p:cNvPr id="5" name="Picture 3" descr="Qr code for Partner Form">
            <a:extLst>
              <a:ext uri="{FF2B5EF4-FFF2-40B4-BE49-F238E27FC236}">
                <a16:creationId xmlns:a16="http://schemas.microsoft.com/office/drawing/2014/main" id="{B9197C90-5D7A-C570-CA04-D37FC26D0A8C}"/>
              </a:ext>
            </a:extLst>
          </p:cNvPr>
          <p:cNvPicPr>
            <a:picLocks noChangeAspect="1"/>
          </p:cNvPicPr>
          <p:nvPr/>
        </p:nvPicPr>
        <p:blipFill>
          <a:blip r:embed="rId3"/>
          <a:stretch>
            <a:fillRect/>
          </a:stretch>
        </p:blipFill>
        <p:spPr>
          <a:xfrm>
            <a:off x="8224434" y="3069273"/>
            <a:ext cx="2448622" cy="2511050"/>
          </a:xfrm>
          <a:prstGeom prst="rect">
            <a:avLst/>
          </a:prstGeom>
        </p:spPr>
      </p:pic>
    </p:spTree>
    <p:extLst>
      <p:ext uri="{BB962C8B-B14F-4D97-AF65-F5344CB8AC3E}">
        <p14:creationId xmlns:p14="http://schemas.microsoft.com/office/powerpoint/2010/main" val="1077543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a:t>For more information, visit: </a:t>
            </a:r>
            <a:r>
              <a:rPr lang="en-US">
                <a:hlinkClick r:id="rId3" tooltip="https://dolcoe.safalapps.com/">
                  <a:extLst>
                    <a:ext uri="{A12FA001-AC4F-418D-AE19-62706E023703}">
                      <ahyp:hlinkClr xmlns:ahyp="http://schemas.microsoft.com/office/drawing/2018/hyperlinkcolor" val="tx"/>
                    </a:ext>
                  </a:extLst>
                </a:hlinkClick>
              </a:rPr>
              <a:t>dolcoe.safalapps.com</a:t>
            </a:r>
            <a:endParaRPr lang="en-US"/>
          </a:p>
          <a:p>
            <a:endParaRPr lang="en-US"/>
          </a:p>
        </p:txBody>
      </p:sp>
      <p:sp>
        <p:nvSpPr>
          <p:cNvPr id="4" name="Slide Number Placeholder 5">
            <a:extLst>
              <a:ext uri="{FF2B5EF4-FFF2-40B4-BE49-F238E27FC236}">
                <a16:creationId xmlns:a16="http://schemas.microsoft.com/office/drawing/2014/main" id="{E69269BC-79D8-E266-69AB-B0730D4DAE2F}"/>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196096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160BF-148F-0B6A-033E-2D635761007C}"/>
              </a:ext>
            </a:extLst>
          </p:cNvPr>
          <p:cNvSpPr>
            <a:spLocks noGrp="1"/>
          </p:cNvSpPr>
          <p:nvPr>
            <p:ph type="title" idx="4294967295"/>
          </p:nvPr>
        </p:nvSpPr>
        <p:spPr>
          <a:xfrm>
            <a:off x="711976" y="511175"/>
            <a:ext cx="10515600" cy="1325563"/>
          </a:xfrm>
        </p:spPr>
        <p:txBody>
          <a:bodyPr>
            <a:normAutofit/>
          </a:bodyPr>
          <a:lstStyle/>
          <a:p>
            <a:r>
              <a:rPr lang="en-US">
                <a:solidFill>
                  <a:schemeClr val="bg1"/>
                </a:solidFill>
              </a:rPr>
              <a:t>Guest Speaker</a:t>
            </a:r>
          </a:p>
        </p:txBody>
      </p:sp>
      <p:pic>
        <p:nvPicPr>
          <p:cNvPr id="4" name="Picture 3" descr="Jeffrey Smith">
            <a:extLst>
              <a:ext uri="{FF2B5EF4-FFF2-40B4-BE49-F238E27FC236}">
                <a16:creationId xmlns:a16="http://schemas.microsoft.com/office/drawing/2014/main" id="{9EB74490-5152-F13B-BBEC-ED4A0DFB759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52395" y="2169537"/>
            <a:ext cx="3050165" cy="32522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Content Placeholder 1">
            <a:extLst>
              <a:ext uri="{FF2B5EF4-FFF2-40B4-BE49-F238E27FC236}">
                <a16:creationId xmlns:a16="http://schemas.microsoft.com/office/drawing/2014/main" id="{70587F13-123C-3A53-F647-257AE3C846FA}"/>
              </a:ext>
            </a:extLst>
          </p:cNvPr>
          <p:cNvSpPr>
            <a:spLocks noGrp="1"/>
          </p:cNvSpPr>
          <p:nvPr>
            <p:ph idx="1"/>
          </p:nvPr>
        </p:nvSpPr>
        <p:spPr>
          <a:xfrm>
            <a:off x="5385816" y="2868922"/>
            <a:ext cx="5841761" cy="2264744"/>
          </a:xfrm>
        </p:spPr>
        <p:txBody>
          <a:bodyPr>
            <a:normAutofit/>
          </a:bodyPr>
          <a:lstStyle/>
          <a:p>
            <a:pPr marL="0" indent="0">
              <a:buNone/>
            </a:pPr>
            <a:r>
              <a:rPr lang="en-US" sz="3600" b="1">
                <a:solidFill>
                  <a:srgbClr val="0D274D"/>
                </a:solidFill>
                <a:latin typeface="Montserrat" panose="00000500000000000000" pitchFamily="2" charset="0"/>
              </a:rPr>
              <a:t>Jeffrey Smith</a:t>
            </a:r>
          </a:p>
          <a:p>
            <a:pPr marL="0" indent="0">
              <a:buNone/>
            </a:pPr>
            <a:r>
              <a:rPr lang="en-US" sz="2400">
                <a:solidFill>
                  <a:schemeClr val="tx2"/>
                </a:solidFill>
                <a:effectLst/>
                <a:latin typeface="Montserrat" panose="00000500000000000000" pitchFamily="2" charset="0"/>
                <a:ea typeface="Times New Roman" panose="02020603050405020304" pitchFamily="18" charset="0"/>
                <a:cs typeface="Times New Roman" panose="02020603050405020304" pitchFamily="18" charset="0"/>
              </a:rPr>
              <a:t>Workforce Liaison / Program Analyst</a:t>
            </a:r>
          </a:p>
          <a:p>
            <a:pPr marL="0" indent="0">
              <a:buNone/>
            </a:pPr>
            <a:r>
              <a:rPr lang="en-US" sz="2400">
                <a:solidFill>
                  <a:schemeClr val="tx2"/>
                </a:solidFill>
                <a:effectLst/>
                <a:latin typeface="Montserrat" panose="00000500000000000000" pitchFamily="2" charset="0"/>
                <a:ea typeface="Times New Roman" panose="02020603050405020304" pitchFamily="18" charset="0"/>
                <a:cs typeface="Times New Roman" panose="02020603050405020304" pitchFamily="18" charset="0"/>
              </a:rPr>
              <a:t>Office of Apprenticeship</a:t>
            </a:r>
          </a:p>
          <a:p>
            <a:pPr marL="0" indent="0">
              <a:buNone/>
            </a:pPr>
            <a:r>
              <a:rPr lang="en-US" sz="2400">
                <a:solidFill>
                  <a:schemeClr val="tx2"/>
                </a:solidFill>
                <a:effectLst/>
                <a:latin typeface="Montserrat" panose="00000500000000000000" pitchFamily="2" charset="0"/>
                <a:ea typeface="Times New Roman" panose="02020603050405020304" pitchFamily="18" charset="0"/>
                <a:cs typeface="Times New Roman" panose="02020603050405020304" pitchFamily="18" charset="0"/>
              </a:rPr>
              <a:t>U.S. Department of Labor</a:t>
            </a:r>
          </a:p>
        </p:txBody>
      </p:sp>
    </p:spTree>
    <p:extLst>
      <p:ext uri="{BB962C8B-B14F-4D97-AF65-F5344CB8AC3E}">
        <p14:creationId xmlns:p14="http://schemas.microsoft.com/office/powerpoint/2010/main" val="2381246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lstStyle/>
          <a:p>
            <a:r>
              <a:rPr lang="en-US">
                <a:solidFill>
                  <a:schemeClr val="bg1"/>
                </a:solidFill>
              </a:rPr>
              <a:t>Today’s Presenters</a:t>
            </a:r>
          </a:p>
        </p:txBody>
      </p:sp>
      <p:pic>
        <p:nvPicPr>
          <p:cNvPr id="1026" name="Picture 2" descr="Joel Elsenbroek">
            <a:extLst>
              <a:ext uri="{FF2B5EF4-FFF2-40B4-BE49-F238E27FC236}">
                <a16:creationId xmlns:a16="http://schemas.microsoft.com/office/drawing/2014/main" id="{2B6894DC-1DB7-F38A-208E-1A0EA6718594}"/>
              </a:ext>
            </a:extLst>
          </p:cNvPr>
          <p:cNvPicPr>
            <a:picLocks noChangeAspect="1" noChangeArrowheads="1"/>
          </p:cNvPicPr>
          <p:nvPr/>
        </p:nvPicPr>
        <p:blipFill rotWithShape="1">
          <a:blip r:embed="rId3"/>
          <a:srcRect t="4942" b="9143"/>
          <a:stretch/>
        </p:blipFill>
        <p:spPr bwMode="auto">
          <a:xfrm>
            <a:off x="2329414" y="1746103"/>
            <a:ext cx="2141120" cy="23894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82ECDF8E-2DDC-3DCF-AB37-4D8DE91F8CAE}"/>
              </a:ext>
            </a:extLst>
          </p:cNvPr>
          <p:cNvSpPr>
            <a:spLocks noGrp="1"/>
          </p:cNvSpPr>
          <p:nvPr>
            <p:ph type="body" sz="quarter" idx="22"/>
          </p:nvPr>
        </p:nvSpPr>
        <p:spPr>
          <a:xfrm>
            <a:off x="1039598" y="4438748"/>
            <a:ext cx="4611358" cy="1896595"/>
          </a:xfrm>
        </p:spPr>
        <p:txBody>
          <a:bodyPr>
            <a:normAutofit/>
          </a:bodyPr>
          <a:lstStyle/>
          <a:p>
            <a:pPr lvl="0">
              <a:lnSpc>
                <a:spcPct val="100000"/>
              </a:lnSpc>
              <a:spcBef>
                <a:spcPts val="0"/>
              </a:spcBef>
              <a:defRPr/>
            </a:pPr>
            <a:r>
              <a:rPr lang="en-US" sz="2400" b="1">
                <a:solidFill>
                  <a:prstClr val="black"/>
                </a:solidFill>
                <a:latin typeface="Montserrat"/>
              </a:rPr>
              <a:t>Joel Elsenbroek</a:t>
            </a:r>
          </a:p>
          <a:p>
            <a:pPr lvl="0">
              <a:lnSpc>
                <a:spcPct val="100000"/>
              </a:lnSpc>
              <a:spcBef>
                <a:spcPts val="0"/>
              </a:spcBef>
              <a:defRPr/>
            </a:pPr>
            <a:r>
              <a:rPr lang="en-US">
                <a:solidFill>
                  <a:prstClr val="black"/>
                </a:solidFill>
                <a:latin typeface="Montserrat"/>
              </a:rPr>
              <a:t>Project Manager, Apprenticeships</a:t>
            </a:r>
          </a:p>
          <a:p>
            <a:pPr lvl="0">
              <a:lnSpc>
                <a:spcPct val="100000"/>
              </a:lnSpc>
              <a:spcBef>
                <a:spcPts val="0"/>
              </a:spcBef>
              <a:defRPr/>
            </a:pPr>
            <a:r>
              <a:rPr lang="en-US">
                <a:solidFill>
                  <a:prstClr val="black"/>
                </a:solidFill>
                <a:latin typeface="Montserrat"/>
              </a:rPr>
              <a:t>West Michigan Works!, Strategic Workforce Solutions</a:t>
            </a:r>
          </a:p>
          <a:p>
            <a:endParaRPr lang="en-US"/>
          </a:p>
        </p:txBody>
      </p:sp>
      <p:pic>
        <p:nvPicPr>
          <p:cNvPr id="8" name="Content Placeholder 7" descr="Amy Lebednick">
            <a:extLst>
              <a:ext uri="{FF2B5EF4-FFF2-40B4-BE49-F238E27FC236}">
                <a16:creationId xmlns:a16="http://schemas.microsoft.com/office/drawing/2014/main" id="{09B2777C-A241-016E-A86E-0E0413971C54}"/>
              </a:ext>
            </a:extLst>
          </p:cNvPr>
          <p:cNvPicPr>
            <a:picLocks noGrp="1" noChangeAspect="1"/>
          </p:cNvPicPr>
          <p:nvPr>
            <p:ph type="pic" sz="quarter" idx="13"/>
          </p:nvPr>
        </p:nvPicPr>
        <p:blipFill>
          <a:blip r:embed="rId4"/>
          <a:srcRect t="6023" b="6023"/>
          <a:stretch/>
        </p:blipFill>
        <p:spPr>
          <a:xfrm>
            <a:off x="7114086" y="1860087"/>
            <a:ext cx="2528615" cy="22755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Text Placeholder 16">
            <a:extLst>
              <a:ext uri="{FF2B5EF4-FFF2-40B4-BE49-F238E27FC236}">
                <a16:creationId xmlns:a16="http://schemas.microsoft.com/office/drawing/2014/main" id="{4286BB66-13A2-1EE5-4361-11EB11981008}"/>
              </a:ext>
            </a:extLst>
          </p:cNvPr>
          <p:cNvSpPr>
            <a:spLocks noGrp="1"/>
          </p:cNvSpPr>
          <p:nvPr>
            <p:ph type="body" sz="quarter" idx="23"/>
          </p:nvPr>
        </p:nvSpPr>
        <p:spPr>
          <a:xfrm>
            <a:off x="6264050" y="4408553"/>
            <a:ext cx="4228689" cy="1618867"/>
          </a:xfrm>
        </p:spPr>
        <p:txBody>
          <a:bodyPr>
            <a:normAutofit/>
          </a:bodyPr>
          <a:lstStyle/>
          <a:p>
            <a:pPr lvl="0">
              <a:lnSpc>
                <a:spcPct val="100000"/>
              </a:lnSpc>
              <a:spcBef>
                <a:spcPts val="0"/>
              </a:spcBef>
              <a:defRPr/>
            </a:pPr>
            <a:r>
              <a:rPr lang="en-US" sz="2400" b="1">
                <a:solidFill>
                  <a:prstClr val="black"/>
                </a:solidFill>
                <a:latin typeface="Montserrat"/>
              </a:rPr>
              <a:t>Amy Lebednick</a:t>
            </a:r>
          </a:p>
          <a:p>
            <a:pPr lvl="0">
              <a:lnSpc>
                <a:spcPct val="100000"/>
              </a:lnSpc>
              <a:spcBef>
                <a:spcPts val="0"/>
              </a:spcBef>
              <a:defRPr/>
            </a:pPr>
            <a:r>
              <a:rPr lang="en-US">
                <a:solidFill>
                  <a:prstClr val="black"/>
                </a:solidFill>
                <a:latin typeface="Montserrat"/>
              </a:rPr>
              <a:t>Director, Business Solutions</a:t>
            </a:r>
          </a:p>
          <a:p>
            <a:pPr lvl="0">
              <a:lnSpc>
                <a:spcPct val="100000"/>
              </a:lnSpc>
              <a:spcBef>
                <a:spcPts val="0"/>
              </a:spcBef>
              <a:defRPr/>
            </a:pPr>
            <a:r>
              <a:rPr lang="en-US">
                <a:solidFill>
                  <a:prstClr val="black"/>
                </a:solidFill>
                <a:latin typeface="Montserrat"/>
              </a:rPr>
              <a:t>West Michigan Works!, Strategic Workforce Solutions</a:t>
            </a:r>
          </a:p>
          <a:p>
            <a:endParaRPr lang="en-US"/>
          </a:p>
        </p:txBody>
      </p:sp>
    </p:spTree>
    <p:extLst>
      <p:ext uri="{BB962C8B-B14F-4D97-AF65-F5344CB8AC3E}">
        <p14:creationId xmlns:p14="http://schemas.microsoft.com/office/powerpoint/2010/main" val="307503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1C706-94E2-61F8-DEB4-34FEFF48DD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E57A61-53CB-FBC9-1989-25B6E5060E48}"/>
              </a:ext>
            </a:extLst>
          </p:cNvPr>
          <p:cNvSpPr>
            <a:spLocks noGrp="1"/>
          </p:cNvSpPr>
          <p:nvPr>
            <p:ph type="title" idx="4294967295"/>
          </p:nvPr>
        </p:nvSpPr>
        <p:spPr>
          <a:xfrm>
            <a:off x="1341664" y="393326"/>
            <a:ext cx="10515600" cy="1325563"/>
          </a:xfrm>
        </p:spPr>
        <p:txBody>
          <a:bodyPr>
            <a:normAutofit/>
          </a:bodyPr>
          <a:lstStyle/>
          <a:p>
            <a:r>
              <a:rPr lang="en-US">
                <a:solidFill>
                  <a:schemeClr val="bg1"/>
                </a:solidFill>
                <a:latin typeface="Montserrat"/>
              </a:rPr>
              <a:t>Objectives for Today</a:t>
            </a:r>
          </a:p>
        </p:txBody>
      </p:sp>
      <p:sp>
        <p:nvSpPr>
          <p:cNvPr id="3" name="Content Placeholder 2">
            <a:extLst>
              <a:ext uri="{FF2B5EF4-FFF2-40B4-BE49-F238E27FC236}">
                <a16:creationId xmlns:a16="http://schemas.microsoft.com/office/drawing/2014/main" id="{9928B5A2-86D7-9FB4-54DC-6C8573ACDEF8}"/>
              </a:ext>
            </a:extLst>
          </p:cNvPr>
          <p:cNvSpPr>
            <a:spLocks noGrp="1"/>
          </p:cNvSpPr>
          <p:nvPr>
            <p:ph idx="1"/>
          </p:nvPr>
        </p:nvSpPr>
        <p:spPr>
          <a:xfrm>
            <a:off x="809625" y="1644650"/>
            <a:ext cx="7309981" cy="4351338"/>
          </a:xfrm>
        </p:spPr>
        <p:txBody>
          <a:bodyPr>
            <a:normAutofit/>
          </a:bodyPr>
          <a:lstStyle/>
          <a:p>
            <a:pPr lvl="1"/>
            <a:r>
              <a:rPr lang="en-US">
                <a:solidFill>
                  <a:schemeClr val="tx1"/>
                </a:solidFill>
              </a:rPr>
              <a:t>Increase ATR knowledge about workforce system</a:t>
            </a:r>
          </a:p>
          <a:p>
            <a:pPr lvl="1"/>
            <a:r>
              <a:rPr lang="en-US">
                <a:solidFill>
                  <a:schemeClr val="tx1"/>
                </a:solidFill>
              </a:rPr>
              <a:t>Increase ATR knowledge about Functions of Business Services Representatives</a:t>
            </a:r>
          </a:p>
          <a:p>
            <a:pPr lvl="1"/>
            <a:r>
              <a:rPr lang="en-US">
                <a:solidFill>
                  <a:schemeClr val="tx1"/>
                </a:solidFill>
              </a:rPr>
              <a:t>Encourage more proactive outreach by ATRs to BSRs in a local workforce area</a:t>
            </a:r>
          </a:p>
          <a:p>
            <a:pPr lvl="1"/>
            <a:r>
              <a:rPr lang="en-US">
                <a:solidFill>
                  <a:schemeClr val="tx1"/>
                </a:solidFill>
              </a:rPr>
              <a:t>Increase discussion and engagement between BSRs and ATRs</a:t>
            </a:r>
          </a:p>
          <a:p>
            <a:pPr lvl="1"/>
            <a:r>
              <a:rPr lang="en-US">
                <a:solidFill>
                  <a:schemeClr val="tx1"/>
                </a:solidFill>
              </a:rPr>
              <a:t>Increase coordination between BSRs and ATRs when conducting outreach to businesses in local workforce areas</a:t>
            </a:r>
          </a:p>
          <a:p>
            <a:pPr lvl="1"/>
            <a:endParaRPr lang="en-US" sz="2400"/>
          </a:p>
          <a:p>
            <a:pPr lvl="1"/>
            <a:endParaRPr lang="en-US"/>
          </a:p>
          <a:p>
            <a:pPr lvl="1"/>
            <a:endParaRPr lang="en-US"/>
          </a:p>
        </p:txBody>
      </p:sp>
      <p:sp>
        <p:nvSpPr>
          <p:cNvPr id="6" name="Slide Number Placeholder 5">
            <a:extLst>
              <a:ext uri="{FF2B5EF4-FFF2-40B4-BE49-F238E27FC236}">
                <a16:creationId xmlns:a16="http://schemas.microsoft.com/office/drawing/2014/main" id="{5FB6BBD7-D04C-5F30-66FD-8731ECC1548C}"/>
              </a:ext>
            </a:extLst>
          </p:cNvPr>
          <p:cNvSpPr>
            <a:spLocks noGrp="1"/>
          </p:cNvSpPr>
          <p:nvPr>
            <p:ph type="sldNum" sz="quarter" idx="4294967295"/>
          </p:nvPr>
        </p:nvSpPr>
        <p:spPr>
          <a:xfrm>
            <a:off x="8610600" y="6356350"/>
            <a:ext cx="3322782" cy="365125"/>
          </a:xfrm>
          <a:prstGeom prst="rect">
            <a:avLst/>
          </a:prstGeo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t>
            </a:r>
          </a:p>
        </p:txBody>
      </p:sp>
      <p:pic>
        <p:nvPicPr>
          <p:cNvPr id="5" name="Graphic 4" descr="Aspiration outline">
            <a:extLst>
              <a:ext uri="{FF2B5EF4-FFF2-40B4-BE49-F238E27FC236}">
                <a16:creationId xmlns:a16="http://schemas.microsoft.com/office/drawing/2014/main" id="{711AE6FB-5A88-7C2D-69BB-FB9B1DE5C5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2009" y="1825625"/>
            <a:ext cx="3719963" cy="3719963"/>
          </a:xfrm>
          <a:prstGeom prst="rect">
            <a:avLst/>
          </a:prstGeom>
        </p:spPr>
      </p:pic>
    </p:spTree>
    <p:extLst>
      <p:ext uri="{BB962C8B-B14F-4D97-AF65-F5344CB8AC3E}">
        <p14:creationId xmlns:p14="http://schemas.microsoft.com/office/powerpoint/2010/main" val="2276482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B6C227-B5DE-4AE1-5623-9B9D383C5AAA}"/>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1D70C529-E081-6056-C4CA-1044BABE9CED}"/>
              </a:ext>
              <a:ext uri="{C183D7F6-B498-43B3-948B-1728B52AA6E4}">
                <adec:decorative xmlns:adec="http://schemas.microsoft.com/office/drawing/2017/decorative" val="1"/>
              </a:ext>
            </a:extLst>
          </p:cNvPr>
          <p:cNvSpPr/>
          <p:nvPr/>
        </p:nvSpPr>
        <p:spPr>
          <a:xfrm flipV="1">
            <a:off x="-4420" y="3418"/>
            <a:ext cx="3152383" cy="782876"/>
          </a:xfrm>
          <a:prstGeom prst="rtTriangle">
            <a:avLst/>
          </a:prstGeom>
          <a:solidFill>
            <a:srgbClr val="FAAB1B"/>
          </a:solidFill>
          <a:ln>
            <a:solidFill>
              <a:srgbClr val="FAA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Content Placeholder 1">
            <a:extLst>
              <a:ext uri="{FF2B5EF4-FFF2-40B4-BE49-F238E27FC236}">
                <a16:creationId xmlns:a16="http://schemas.microsoft.com/office/drawing/2014/main" id="{ED6B4F7B-012C-AC8D-94B1-467DB875CCE5}"/>
              </a:ext>
            </a:extLst>
          </p:cNvPr>
          <p:cNvSpPr>
            <a:spLocks noGrp="1"/>
          </p:cNvSpPr>
          <p:nvPr>
            <p:ph type="title" idx="4294967295"/>
          </p:nvPr>
        </p:nvSpPr>
        <p:spPr>
          <a:xfrm>
            <a:off x="1628775" y="2849563"/>
            <a:ext cx="8934450" cy="1039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bg1"/>
                </a:solidFill>
                <a:effectLst/>
                <a:uLnTx/>
                <a:uFillTx/>
                <a:latin typeface="Montserrat"/>
                <a:ea typeface="+mn-ea"/>
                <a:cs typeface="+mn-cs"/>
              </a:rPr>
              <a:t>Recap of Services at the Local Workforce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a:ln>
                <a:noFill/>
              </a:ln>
              <a:solidFill>
                <a:schemeClr val="bg1"/>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3400" b="1" i="1" u="none" strike="noStrike" kern="1200" cap="none" spc="0" normalizeH="0" baseline="0" noProof="0">
                <a:ln>
                  <a:noFill/>
                </a:ln>
                <a:solidFill>
                  <a:prstClr val="black"/>
                </a:solidFill>
                <a:effectLst/>
                <a:uLnTx/>
                <a:uFillTx/>
                <a:latin typeface="Montserrat" panose="00000500000000000000" pitchFamily="2" charset="0"/>
                <a:ea typeface="+mn-ea"/>
                <a:cs typeface="+mn-cs"/>
              </a:rPr>
              <a:t>Business and Job Seeker Services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a:ln>
                <a:noFill/>
              </a:ln>
              <a:solidFill>
                <a:schemeClr val="bg1"/>
              </a:solidFill>
              <a:effectLst/>
              <a:uLnTx/>
              <a:uFillTx/>
              <a:latin typeface="Montserrat"/>
              <a:ea typeface="+mn-ea"/>
              <a:cs typeface="+mn-cs"/>
            </a:endParaRPr>
          </a:p>
        </p:txBody>
      </p:sp>
    </p:spTree>
    <p:extLst>
      <p:ext uri="{BB962C8B-B14F-4D97-AF65-F5344CB8AC3E}">
        <p14:creationId xmlns:p14="http://schemas.microsoft.com/office/powerpoint/2010/main" val="948290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o understand the talent needs of employers and the employment needs of job seekers and connect them to solutions">
            <a:extLst>
              <a:ext uri="{FF2B5EF4-FFF2-40B4-BE49-F238E27FC236}">
                <a16:creationId xmlns:a16="http://schemas.microsoft.com/office/drawing/2014/main" id="{AFA2175D-ADB5-07ED-E4FB-7476AF8B3D1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02002" y="1543685"/>
            <a:ext cx="8787996" cy="4351338"/>
          </a:xfrm>
          <a:prstGeom prst="rect">
            <a:avLst/>
          </a:prstGeom>
        </p:spPr>
      </p:pic>
      <p:sp>
        <p:nvSpPr>
          <p:cNvPr id="3" name="Title 2">
            <a:extLst>
              <a:ext uri="{FF2B5EF4-FFF2-40B4-BE49-F238E27FC236}">
                <a16:creationId xmlns:a16="http://schemas.microsoft.com/office/drawing/2014/main" id="{D95CC961-2EDF-6CFB-D99E-9DC4169940DE}"/>
              </a:ext>
            </a:extLst>
          </p:cNvPr>
          <p:cNvSpPr>
            <a:spLocks noGrp="1"/>
          </p:cNvSpPr>
          <p:nvPr>
            <p:ph type="title" idx="4294967295"/>
          </p:nvPr>
        </p:nvSpPr>
        <p:spPr>
          <a:xfrm>
            <a:off x="541020" y="396558"/>
            <a:ext cx="10515600" cy="1325562"/>
          </a:xfrm>
        </p:spPr>
        <p:txBody>
          <a:bodyPr>
            <a:normAutofit/>
          </a:bodyPr>
          <a:lstStyle/>
          <a:p>
            <a:r>
              <a:rPr lang="en-US">
                <a:solidFill>
                  <a:schemeClr val="bg1"/>
                </a:solidFill>
              </a:rPr>
              <a:t>LWDB Mission</a:t>
            </a:r>
          </a:p>
        </p:txBody>
      </p:sp>
    </p:spTree>
    <p:extLst>
      <p:ext uri="{BB962C8B-B14F-4D97-AF65-F5344CB8AC3E}">
        <p14:creationId xmlns:p14="http://schemas.microsoft.com/office/powerpoint/2010/main" val="3882073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cd59d27-ca2b-4708-b9c7-7fa281384922" xsi:nil="true"/>
    <lcf76f155ced4ddcb4097134ff3c332f xmlns="2f00f82b-dce9-458f-ab1d-1c5fd145e219">
      <Terms xmlns="http://schemas.microsoft.com/office/infopath/2007/PartnerControls"/>
    </lcf76f155ced4ddcb4097134ff3c332f>
    <SharedWithUsers xmlns="4cd59d27-ca2b-4708-b9c7-7fa281384922">
      <UserInfo>
        <DisplayName>Amy Lebednick</DisplayName>
        <AccountId>15</AccountId>
        <AccountType/>
      </UserInfo>
      <UserInfo>
        <DisplayName>Malinda Powers</DisplayName>
        <AccountId>24</AccountId>
        <AccountType/>
      </UserInfo>
      <UserInfo>
        <DisplayName>Alec Parr</DisplayName>
        <AccountId>29</AccountId>
        <AccountType/>
      </UserInfo>
    </SharedWithUsers>
    <_Flow_SignoffStatus xmlns="2f00f82b-dce9-458f-ab1d-1c5fd145e219" xsi:nil="true"/>
    <ClassificationLevel xmlns="2f00f82b-dce9-458f-ab1d-1c5fd145e21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3F2D58-4F3D-424E-BDD4-018D5B8B44C0}">
  <ds:schemaRefs>
    <ds:schemaRef ds:uri="2f00f82b-dce9-458f-ab1d-1c5fd145e219"/>
    <ds:schemaRef ds:uri="4cd59d27-ca2b-4708-b9c7-7fa281384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F38901A-EABA-4C2B-9F78-1D1DAD3FB7D4}">
  <ds:schemaRefs>
    <ds:schemaRef ds:uri="http://www.w3.org/XML/1998/namespace"/>
    <ds:schemaRef ds:uri="http://schemas.microsoft.com/office/2006/metadata/properties"/>
    <ds:schemaRef ds:uri="http://purl.org/dc/elements/1.1/"/>
    <ds:schemaRef ds:uri="http://schemas.microsoft.com/office/infopath/2007/PartnerControls"/>
    <ds:schemaRef ds:uri="4cd59d27-ca2b-4708-b9c7-7fa281384922"/>
    <ds:schemaRef ds:uri="2f00f82b-dce9-458f-ab1d-1c5fd145e219"/>
    <ds:schemaRef ds:uri="http://schemas.microsoft.com/office/2006/documentManagement/types"/>
    <ds:schemaRef ds:uri="http://purl.org/dc/terms/"/>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39D2A00C-A2C6-40FF-9FCD-433D568FE9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4828</Words>
  <Application>Microsoft Office PowerPoint</Application>
  <PresentationFormat>Widescreen</PresentationFormat>
  <Paragraphs>420</Paragraphs>
  <Slides>42</Slides>
  <Notes>39</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42</vt:i4>
      </vt:variant>
    </vt:vector>
  </HeadingPairs>
  <TitlesOfParts>
    <vt:vector size="60" baseType="lpstr">
      <vt:lpstr>Aptos</vt:lpstr>
      <vt:lpstr>Arial</vt:lpstr>
      <vt:lpstr>Arial,Sans-Serif</vt:lpstr>
      <vt:lpstr>Calibri</vt:lpstr>
      <vt:lpstr>Calibri Light</vt:lpstr>
      <vt:lpstr>Courier New</vt:lpstr>
      <vt:lpstr>Courier New,monospace</vt:lpstr>
      <vt:lpstr>Montserrat</vt:lpstr>
      <vt:lpstr>Montserrat Medium</vt:lpstr>
      <vt:lpstr>Montserrat SemiBold</vt:lpstr>
      <vt:lpstr>Söhne</vt:lpstr>
      <vt:lpstr>Symbol</vt:lpstr>
      <vt:lpstr>Times New Roman</vt:lpstr>
      <vt:lpstr>Wingdings</vt:lpstr>
      <vt:lpstr>Office Theme</vt:lpstr>
      <vt:lpstr>2_Office Theme</vt:lpstr>
      <vt:lpstr>4_Office Theme</vt:lpstr>
      <vt:lpstr>3_Office Theme</vt:lpstr>
      <vt:lpstr>Promising Practices for Building Effective ATR/BSR Partnerships  Session II</vt:lpstr>
      <vt:lpstr>Moderator</vt:lpstr>
      <vt:lpstr>Center of Excellence Overview</vt:lpstr>
      <vt:lpstr>Agenda</vt:lpstr>
      <vt:lpstr>Guest Speaker</vt:lpstr>
      <vt:lpstr>Today’s Presenters</vt:lpstr>
      <vt:lpstr>Objectives for Today</vt:lpstr>
      <vt:lpstr>Recap of Services at the Local Workforce Level  Business and Job Seeker Services </vt:lpstr>
      <vt:lpstr>LWDB Mission</vt:lpstr>
      <vt:lpstr>Business Services</vt:lpstr>
      <vt:lpstr>Funding Support for Businesses </vt:lpstr>
      <vt:lpstr>Job Seeker Services</vt:lpstr>
      <vt:lpstr>Funding Support for Job Seekers</vt:lpstr>
      <vt:lpstr>Excellence in Practice: Engaging BSRs  Elements of the BSR Approach </vt:lpstr>
      <vt:lpstr>BSR Approach: Solutions Driven</vt:lpstr>
      <vt:lpstr>Elements of the BSR Approach</vt:lpstr>
      <vt:lpstr>Elements of the BSR Approach 2</vt:lpstr>
      <vt:lpstr>Elements of the BSR Approach 3</vt:lpstr>
      <vt:lpstr>Excellence in Practice:  ATR and BSR Partnerships</vt:lpstr>
      <vt:lpstr>Tips for Effective Partnerships</vt:lpstr>
      <vt:lpstr>Building Effective Partnerships</vt:lpstr>
      <vt:lpstr>Building Effective Partnerships 2</vt:lpstr>
      <vt:lpstr>Building Effective Partnerships 3</vt:lpstr>
      <vt:lpstr>Excellence in Practice:  Overcoming Challenges  Strategies for Continuous Improvement </vt:lpstr>
      <vt:lpstr>Developing Partnerships &amp; Collaboration </vt:lpstr>
      <vt:lpstr>Developing Partnerships &amp; Collaboration2 </vt:lpstr>
      <vt:lpstr>Challenging Elements of Business Services</vt:lpstr>
      <vt:lpstr>A First Step:  Assess the Workforce System’s Knowledge of RA</vt:lpstr>
      <vt:lpstr>Assess the Workforce System’s Knowledge of RA</vt:lpstr>
      <vt:lpstr>Strategies for Overcoming Challenges</vt:lpstr>
      <vt:lpstr>Next Step: Sharing Assets </vt:lpstr>
      <vt:lpstr>Developing Partnerships &amp; Collaboration3</vt:lpstr>
      <vt:lpstr>Collaboration for Overcoming Challenges</vt:lpstr>
      <vt:lpstr>Developing Partnerships &amp; Collaboration4</vt:lpstr>
      <vt:lpstr>Accessing Workforce System Funding  ATR/BSR Collaboration to Discover Funding Solutions </vt:lpstr>
      <vt:lpstr>Funding Sources</vt:lpstr>
      <vt:lpstr>Accessing Workforce Training Funds</vt:lpstr>
      <vt:lpstr>Accessing Workforce Training Funds 2</vt:lpstr>
      <vt:lpstr>Tools and Takeaways  Handout: Knowledge Assessment Tool Handout: Asset Mapping Tool Handout: Workforce Training Fund Questions for BSRs </vt:lpstr>
      <vt:lpstr>Last Chance to Register!</vt:lpstr>
      <vt:lpstr>Contact Us, Become a Partner</vt:lpstr>
      <vt:lpstr>Email us your questions at RA_COE@SafalPartners.com</vt:lpstr>
    </vt:vector>
  </TitlesOfParts>
  <Manager>Judy Blanchard</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Promising Practices for Building Effective ATR/BSR Partnerships Session II</dc:title>
  <dc:subject>Apprenticeship Training Representatives and Business Services Representatives</dc:subject>
  <dc:creator>Amy Lebednick</dc:creator>
  <cp:keywords>Apprenticeship, BSR, ATR, Registered Apprenticeship</cp:keywords>
  <cp:lastModifiedBy>Colleen Beck</cp:lastModifiedBy>
  <cp:revision>1</cp:revision>
  <dcterms:created xsi:type="dcterms:W3CDTF">2022-12-02T14:40:35Z</dcterms:created>
  <dcterms:modified xsi:type="dcterms:W3CDTF">2024-06-26T17:14:26Z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