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4" r:id="rId4"/>
  </p:sldMasterIdLst>
  <p:notesMasterIdLst>
    <p:notesMasterId r:id="rId45"/>
  </p:notesMasterIdLst>
  <p:sldIdLst>
    <p:sldId id="256" r:id="rId5"/>
    <p:sldId id="2147327175" r:id="rId6"/>
    <p:sldId id="1737" r:id="rId7"/>
    <p:sldId id="2147327179" r:id="rId8"/>
    <p:sldId id="2147327180" r:id="rId9"/>
    <p:sldId id="262" r:id="rId10"/>
    <p:sldId id="2147327181" r:id="rId11"/>
    <p:sldId id="263" r:id="rId12"/>
    <p:sldId id="2147327182" r:id="rId13"/>
    <p:sldId id="2147327220" r:id="rId14"/>
    <p:sldId id="2147327221" r:id="rId15"/>
    <p:sldId id="2147327222" r:id="rId16"/>
    <p:sldId id="2147327223" r:id="rId17"/>
    <p:sldId id="2147327227" r:id="rId18"/>
    <p:sldId id="2147327224" r:id="rId19"/>
    <p:sldId id="2147327225" r:id="rId20"/>
    <p:sldId id="2147327226" r:id="rId21"/>
    <p:sldId id="2147327194" r:id="rId22"/>
    <p:sldId id="257" r:id="rId23"/>
    <p:sldId id="2147327253" r:id="rId24"/>
    <p:sldId id="260" r:id="rId25"/>
    <p:sldId id="261" r:id="rId26"/>
    <p:sldId id="2147327230" r:id="rId27"/>
    <p:sldId id="2147327231" r:id="rId28"/>
    <p:sldId id="264" r:id="rId29"/>
    <p:sldId id="2147327243" r:id="rId30"/>
    <p:sldId id="2147327228" r:id="rId31"/>
    <p:sldId id="2147327233" r:id="rId32"/>
    <p:sldId id="2147327244" r:id="rId33"/>
    <p:sldId id="2147327245" r:id="rId34"/>
    <p:sldId id="2147327246" r:id="rId35"/>
    <p:sldId id="2147327247" r:id="rId36"/>
    <p:sldId id="2147327248" r:id="rId37"/>
    <p:sldId id="2147327249" r:id="rId38"/>
    <p:sldId id="2147327250" r:id="rId39"/>
    <p:sldId id="2147327251" r:id="rId40"/>
    <p:sldId id="2147327252" r:id="rId41"/>
    <p:sldId id="953" r:id="rId42"/>
    <p:sldId id="1736" r:id="rId43"/>
    <p:sldId id="214732717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3C3F97-8889-5660-5242-AD1A790FEB85}" name="Cosentino, Victoria - ETA" initials="CE" userId="S::cosentino.victoria@dol.gov::fe2dfcfc-86b7-45d2-828d-ad441dc0425b" providerId="AD"/>
  <p188:author id="{BEA4BADA-3A62-75E9-1149-3637B0CB55BB}" name="Fleet, Abby" initials="FA" userId="S::afleet@bcm.edu::c878d58f-c565-41dc-a684-9d168b397a3f" providerId="AD"/>
  <p188:author id="{8885EAF5-A2DF-7948-9D26-6EB82AE714C3}" name="Colleen Beck" initials="CB" userId="S::colleen.beck@safalpartners.com::ba75c042-afab-452f-9300-eeb2d9ca8f1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15E"/>
    <a:srgbClr val="009296"/>
    <a:srgbClr val="FAAB1C"/>
    <a:srgbClr val="63746D"/>
    <a:srgbClr val="000000"/>
    <a:srgbClr val="0F69C3"/>
    <a:srgbClr val="1B0B61"/>
    <a:srgbClr val="FFC000"/>
    <a:srgbClr val="FA533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D59B04-09F3-4CAB-A0CA-970B410A5B98}" v="3455" dt="2024-06-28T20:35:08.7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5" autoAdjust="0"/>
    <p:restoredTop sz="55591" autoAdjust="0"/>
  </p:normalViewPr>
  <p:slideViewPr>
    <p:cSldViewPr snapToGrid="0">
      <p:cViewPr>
        <p:scale>
          <a:sx n="103" d="100"/>
          <a:sy n="103" d="100"/>
        </p:scale>
        <p:origin x="-1388" y="-860"/>
      </p:cViewPr>
      <p:guideLst/>
    </p:cSldViewPr>
  </p:slideViewPr>
  <p:outlineViewPr>
    <p:cViewPr>
      <p:scale>
        <a:sx n="33" d="100"/>
        <a:sy n="33" d="100"/>
      </p:scale>
      <p:origin x="0" y="-323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4A7B4A-D4CB-4AAA-928D-3F241DC9FF6E}" type="datetimeFigureOut">
              <a:rPr lang="en-US" smtClean="0"/>
              <a:t>6/28/2024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EA8D3A-2891-4EF0-ADBF-771F49B92F0C}" type="slidenum">
              <a:rPr lang="en-US" smtClean="0"/>
              <a:t>‹#›</a:t>
            </a:fld>
            <a:endParaRPr lang="en-US"/>
          </a:p>
        </p:txBody>
      </p:sp>
    </p:spTree>
    <p:extLst>
      <p:ext uri="{BB962C8B-B14F-4D97-AF65-F5344CB8AC3E}">
        <p14:creationId xmlns:p14="http://schemas.microsoft.com/office/powerpoint/2010/main" val="3394203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the Center of Excellence, Engage Series: Uniting Registered Apprenticeship Programs and Tribal Workforce / College Career Centers for Apprenticeship Recruitment. We are very pleased to have you here. Please introduce yourself in the chat with your name and organization so we can get to know who is with us today. (next slide)</a:t>
            </a:r>
          </a:p>
        </p:txBody>
      </p:sp>
      <p:sp>
        <p:nvSpPr>
          <p:cNvPr id="4" name="Slide Number Placeholder 3"/>
          <p:cNvSpPr>
            <a:spLocks noGrp="1"/>
          </p:cNvSpPr>
          <p:nvPr>
            <p:ph type="sldNum" sz="quarter" idx="5"/>
          </p:nvPr>
        </p:nvSpPr>
        <p:spPr/>
        <p:txBody>
          <a:bodyPr/>
          <a:lstStyle/>
          <a:p>
            <a:fld id="{06EA8D3A-2891-4EF0-ADBF-771F49B92F0C}" type="slidenum">
              <a:rPr lang="en-US" smtClean="0"/>
              <a:t>1</a:t>
            </a:fld>
            <a:endParaRPr lang="en-US"/>
          </a:p>
        </p:txBody>
      </p:sp>
    </p:spTree>
    <p:extLst>
      <p:ext uri="{BB962C8B-B14F-4D97-AF65-F5344CB8AC3E}">
        <p14:creationId xmlns:p14="http://schemas.microsoft.com/office/powerpoint/2010/main" val="188141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A8D3A-2891-4EF0-ADBF-771F49B92F0C}" type="slidenum">
              <a:rPr lang="en-US" smtClean="0"/>
              <a:t>13</a:t>
            </a:fld>
            <a:endParaRPr lang="en-US"/>
          </a:p>
        </p:txBody>
      </p:sp>
    </p:spTree>
    <p:extLst>
      <p:ext uri="{BB962C8B-B14F-4D97-AF65-F5344CB8AC3E}">
        <p14:creationId xmlns:p14="http://schemas.microsoft.com/office/powerpoint/2010/main" val="3435238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so much Wendy. Next, we have </a:t>
            </a:r>
            <a:r>
              <a:rPr lang="en-US" dirty="0" err="1"/>
              <a:t>Jessee</a:t>
            </a:r>
            <a:r>
              <a:rPr lang="en-US" dirty="0"/>
              <a:t> </a:t>
            </a:r>
            <a:r>
              <a:rPr lang="en-US" dirty="0" err="1"/>
              <a:t>Skitrall</a:t>
            </a:r>
            <a:r>
              <a:rPr lang="en-US" dirty="0"/>
              <a:t> from </a:t>
            </a:r>
            <a:r>
              <a:rPr lang="en-US" dirty="0" err="1"/>
              <a:t>Atarashii</a:t>
            </a:r>
            <a:r>
              <a:rPr lang="en-US" dirty="0"/>
              <a:t> </a:t>
            </a:r>
            <a:r>
              <a:rPr lang="en-US" dirty="0">
                <a:solidFill>
                  <a:srgbClr val="0D274D"/>
                </a:solidFill>
                <a:latin typeface="Montserrat"/>
                <a:ea typeface="Roboto"/>
              </a:rPr>
              <a:t>telling us about the </a:t>
            </a:r>
            <a:r>
              <a:rPr lang="en-US" dirty="0" err="1">
                <a:solidFill>
                  <a:srgbClr val="0D274D"/>
                </a:solidFill>
                <a:latin typeface="Montserrat"/>
                <a:ea typeface="Roboto"/>
              </a:rPr>
              <a:t>Atarashii</a:t>
            </a:r>
            <a:r>
              <a:rPr lang="en-US" dirty="0">
                <a:solidFill>
                  <a:srgbClr val="0D274D"/>
                </a:solidFill>
                <a:latin typeface="Montserrat"/>
                <a:ea typeface="Roboto"/>
              </a:rPr>
              <a:t> apprentice program. </a:t>
            </a:r>
            <a:r>
              <a:rPr lang="en-US" dirty="0" err="1">
                <a:solidFill>
                  <a:srgbClr val="0D274D"/>
                </a:solidFill>
                <a:latin typeface="Montserrat"/>
                <a:ea typeface="Roboto"/>
              </a:rPr>
              <a:t>Jessee</a:t>
            </a:r>
            <a:r>
              <a:rPr lang="en-US" dirty="0">
                <a:solidFill>
                  <a:srgbClr val="0D274D"/>
                </a:solidFill>
                <a:latin typeface="Montserrat"/>
                <a:ea typeface="Roboto"/>
              </a:rPr>
              <a:t>, I’ll pass </a:t>
            </a:r>
            <a:r>
              <a:rPr lang="en-US">
                <a:solidFill>
                  <a:srgbClr val="0D274D"/>
                </a:solidFill>
                <a:latin typeface="Montserrat"/>
                <a:ea typeface="Roboto"/>
              </a:rPr>
              <a:t>it over to you….</a:t>
            </a:r>
            <a:endParaRPr lang="en-US" dirty="0">
              <a:solidFill>
                <a:srgbClr val="0D274D"/>
              </a:solidFill>
              <a:latin typeface="Montserrat"/>
              <a:ea typeface="Roboto"/>
            </a:endParaRPr>
          </a:p>
        </p:txBody>
      </p:sp>
      <p:sp>
        <p:nvSpPr>
          <p:cNvPr id="4" name="Slide Number Placeholder 3"/>
          <p:cNvSpPr>
            <a:spLocks noGrp="1"/>
          </p:cNvSpPr>
          <p:nvPr>
            <p:ph type="sldNum" sz="quarter" idx="5"/>
          </p:nvPr>
        </p:nvSpPr>
        <p:spPr/>
        <p:txBody>
          <a:bodyPr/>
          <a:lstStyle/>
          <a:p>
            <a:fld id="{06EA8D3A-2891-4EF0-ADBF-771F49B92F0C}" type="slidenum">
              <a:rPr lang="en-US" smtClean="0"/>
              <a:t>18</a:t>
            </a:fld>
            <a:endParaRPr lang="en-US"/>
          </a:p>
        </p:txBody>
      </p:sp>
    </p:spTree>
    <p:extLst>
      <p:ext uri="{BB962C8B-B14F-4D97-AF65-F5344CB8AC3E}">
        <p14:creationId xmlns:p14="http://schemas.microsoft.com/office/powerpoint/2010/main" val="801328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4EC339-2D72-E746-90AA-C34C11E20073}" type="slidenum">
              <a:rPr lang="en-US" smtClean="0"/>
              <a:t>19</a:t>
            </a:fld>
            <a:endParaRPr lang="en-US"/>
          </a:p>
        </p:txBody>
      </p:sp>
    </p:spTree>
    <p:extLst>
      <p:ext uri="{BB962C8B-B14F-4D97-AF65-F5344CB8AC3E}">
        <p14:creationId xmlns:p14="http://schemas.microsoft.com/office/powerpoint/2010/main" val="1943198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4EC339-2D72-E746-90AA-C34C11E20073}" type="slidenum">
              <a:rPr lang="en-US" smtClean="0"/>
              <a:t>20</a:t>
            </a:fld>
            <a:endParaRPr lang="en-US"/>
          </a:p>
        </p:txBody>
      </p:sp>
    </p:spTree>
    <p:extLst>
      <p:ext uri="{BB962C8B-B14F-4D97-AF65-F5344CB8AC3E}">
        <p14:creationId xmlns:p14="http://schemas.microsoft.com/office/powerpoint/2010/main" val="3943598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 employer Sponsor</a:t>
            </a:r>
          </a:p>
          <a:p>
            <a:endParaRPr lang="en-US" dirty="0"/>
          </a:p>
        </p:txBody>
      </p:sp>
      <p:sp>
        <p:nvSpPr>
          <p:cNvPr id="4" name="Slide Number Placeholder 3"/>
          <p:cNvSpPr>
            <a:spLocks noGrp="1"/>
          </p:cNvSpPr>
          <p:nvPr>
            <p:ph type="sldNum" sz="quarter" idx="5"/>
          </p:nvPr>
        </p:nvSpPr>
        <p:spPr/>
        <p:txBody>
          <a:bodyPr/>
          <a:lstStyle/>
          <a:p>
            <a:fld id="{A84EC339-2D72-E746-90AA-C34C11E20073}" type="slidenum">
              <a:rPr lang="en-US" smtClean="0"/>
              <a:t>21</a:t>
            </a:fld>
            <a:endParaRPr lang="en-US"/>
          </a:p>
        </p:txBody>
      </p:sp>
    </p:spTree>
    <p:extLst>
      <p:ext uri="{BB962C8B-B14F-4D97-AF65-F5344CB8AC3E}">
        <p14:creationId xmlns:p14="http://schemas.microsoft.com/office/powerpoint/2010/main" val="1786984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4EC339-2D72-E746-90AA-C34C11E20073}" type="slidenum">
              <a:rPr lang="en-US" smtClean="0"/>
              <a:t>22</a:t>
            </a:fld>
            <a:endParaRPr lang="en-US"/>
          </a:p>
        </p:txBody>
      </p:sp>
    </p:spTree>
    <p:extLst>
      <p:ext uri="{BB962C8B-B14F-4D97-AF65-F5344CB8AC3E}">
        <p14:creationId xmlns:p14="http://schemas.microsoft.com/office/powerpoint/2010/main" val="1429069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4EC339-2D72-E746-90AA-C34C11E20073}" type="slidenum">
              <a:rPr lang="en-US" smtClean="0"/>
              <a:t>23</a:t>
            </a:fld>
            <a:endParaRPr lang="en-US"/>
          </a:p>
        </p:txBody>
      </p:sp>
    </p:spTree>
    <p:extLst>
      <p:ext uri="{BB962C8B-B14F-4D97-AF65-F5344CB8AC3E}">
        <p14:creationId xmlns:p14="http://schemas.microsoft.com/office/powerpoint/2010/main" val="391098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A84EC339-2D72-E746-90AA-C34C11E20073}" type="slidenum">
              <a:rPr lang="en-US" smtClean="0"/>
              <a:t>24</a:t>
            </a:fld>
            <a:endParaRPr lang="en-US"/>
          </a:p>
        </p:txBody>
      </p:sp>
    </p:spTree>
    <p:extLst>
      <p:ext uri="{BB962C8B-B14F-4D97-AF65-F5344CB8AC3E}">
        <p14:creationId xmlns:p14="http://schemas.microsoft.com/office/powerpoint/2010/main" val="1236851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p:txBody>
      </p:sp>
      <p:sp>
        <p:nvSpPr>
          <p:cNvPr id="4" name="Slide Number Placeholder 3"/>
          <p:cNvSpPr>
            <a:spLocks noGrp="1"/>
          </p:cNvSpPr>
          <p:nvPr>
            <p:ph type="sldNum" sz="quarter" idx="5"/>
          </p:nvPr>
        </p:nvSpPr>
        <p:spPr/>
        <p:txBody>
          <a:bodyPr/>
          <a:lstStyle/>
          <a:p>
            <a:fld id="{A84EC339-2D72-E746-90AA-C34C11E20073}" type="slidenum">
              <a:rPr lang="en-US" smtClean="0"/>
              <a:t>25</a:t>
            </a:fld>
            <a:endParaRPr lang="en-US"/>
          </a:p>
        </p:txBody>
      </p:sp>
    </p:spTree>
    <p:extLst>
      <p:ext uri="{BB962C8B-B14F-4D97-AF65-F5344CB8AC3E}">
        <p14:creationId xmlns:p14="http://schemas.microsoft.com/office/powerpoint/2010/main" val="2843920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apply as a Helper Trainee (federal worker). Helper is an entry level position. Helper program is 12 months in duration.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12 months, and as soon as apprentice opportunities open, internal employees (helpers) compete for open apprentice positions. Apprenticeships are 4 years or 48 months.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completing the apprenticeship, apprentices move into journeypersons.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26</a:t>
            </a:fld>
            <a:endParaRPr lang="en-US" dirty="0"/>
          </a:p>
        </p:txBody>
      </p:sp>
    </p:spTree>
    <p:extLst>
      <p:ext uri="{BB962C8B-B14F-4D97-AF65-F5344CB8AC3E}">
        <p14:creationId xmlns:p14="http://schemas.microsoft.com/office/powerpoint/2010/main" val="1727451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name is Gene Ellis, and I am </a:t>
            </a:r>
            <a:r>
              <a:rPr lang="en-US"/>
              <a:t>a Senior Subject </a:t>
            </a:r>
            <a:r>
              <a:rPr lang="en-US" dirty="0"/>
              <a:t>Matter Expert at Safal Partners. It’s my pleasure to be your host today. (Next slide)</a:t>
            </a:r>
          </a:p>
          <a:p>
            <a:endParaRPr lang="en-US" dirty="0"/>
          </a:p>
        </p:txBody>
      </p:sp>
      <p:sp>
        <p:nvSpPr>
          <p:cNvPr id="4" name="Slide Number Placeholder 3"/>
          <p:cNvSpPr>
            <a:spLocks noGrp="1"/>
          </p:cNvSpPr>
          <p:nvPr>
            <p:ph type="sldNum" sz="quarter" idx="5"/>
          </p:nvPr>
        </p:nvSpPr>
        <p:spPr/>
        <p:txBody>
          <a:bodyPr/>
          <a:lstStyle/>
          <a:p>
            <a:fld id="{06EA8D3A-2891-4EF0-ADBF-771F49B92F0C}" type="slidenum">
              <a:rPr lang="en-US" smtClean="0"/>
              <a:t>2</a:t>
            </a:fld>
            <a:endParaRPr lang="en-US"/>
          </a:p>
        </p:txBody>
      </p:sp>
    </p:spTree>
    <p:extLst>
      <p:ext uri="{BB962C8B-B14F-4D97-AF65-F5344CB8AC3E}">
        <p14:creationId xmlns:p14="http://schemas.microsoft.com/office/powerpoint/2010/main" val="533080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so much </a:t>
            </a:r>
            <a:r>
              <a:rPr lang="en-US" dirty="0" err="1"/>
              <a:t>Jessee</a:t>
            </a:r>
            <a:r>
              <a:rPr lang="en-US" dirty="0"/>
              <a:t>. Next, Corinna Pereira is going to present on behalf of the Puget Sound Naval Shipyard and give us an overview of their apprenticeship program.  Corinna….</a:t>
            </a:r>
            <a:endParaRPr lang="en-US" dirty="0">
              <a:solidFill>
                <a:srgbClr val="0D274D"/>
              </a:solidFill>
              <a:latin typeface="Montserrat"/>
              <a:ea typeface="Roboto"/>
            </a:endParaRPr>
          </a:p>
        </p:txBody>
      </p:sp>
      <p:sp>
        <p:nvSpPr>
          <p:cNvPr id="4" name="Slide Number Placeholder 3"/>
          <p:cNvSpPr>
            <a:spLocks noGrp="1"/>
          </p:cNvSpPr>
          <p:nvPr>
            <p:ph type="sldNum" sz="quarter" idx="5"/>
          </p:nvPr>
        </p:nvSpPr>
        <p:spPr/>
        <p:txBody>
          <a:bodyPr/>
          <a:lstStyle/>
          <a:p>
            <a:fld id="{06EA8D3A-2891-4EF0-ADBF-771F49B92F0C}" type="slidenum">
              <a:rPr lang="en-US" smtClean="0"/>
              <a:t>27</a:t>
            </a:fld>
            <a:endParaRPr lang="en-US"/>
          </a:p>
        </p:txBody>
      </p:sp>
    </p:spTree>
    <p:extLst>
      <p:ext uri="{BB962C8B-B14F-4D97-AF65-F5344CB8AC3E}">
        <p14:creationId xmlns:p14="http://schemas.microsoft.com/office/powerpoint/2010/main" val="1416495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apply as a Helper Trainee (federal worker). Helper is an entry level position. Helper program is 12 months in duration.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12 months, and as soon as apprentice opportunities open, internal employees (helpers) compete for open apprentice positions. Apprenticeships are 4 years or 48 months.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completing the apprenticeship, apprentices move into journeypersons.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28</a:t>
            </a:fld>
            <a:endParaRPr lang="en-US" dirty="0"/>
          </a:p>
        </p:txBody>
      </p:sp>
    </p:spTree>
    <p:extLst>
      <p:ext uri="{BB962C8B-B14F-4D97-AF65-F5344CB8AC3E}">
        <p14:creationId xmlns:p14="http://schemas.microsoft.com/office/powerpoint/2010/main" val="1727451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Class are: basic math, blueprints, shipyard terminology and fundamentals, intro to college</a:t>
            </a:r>
          </a:p>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29</a:t>
            </a:fld>
            <a:endParaRPr lang="en-US" dirty="0"/>
          </a:p>
        </p:txBody>
      </p:sp>
    </p:spTree>
    <p:extLst>
      <p:ext uri="{BB962C8B-B14F-4D97-AF65-F5344CB8AC3E}">
        <p14:creationId xmlns:p14="http://schemas.microsoft.com/office/powerpoint/2010/main" val="2191268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by first applying for a Helper Trainee from the USAJobs.gov page. </a:t>
            </a:r>
          </a:p>
        </p:txBody>
      </p:sp>
      <p:sp>
        <p:nvSpPr>
          <p:cNvPr id="4" name="Slide Number Placeholder 3"/>
          <p:cNvSpPr>
            <a:spLocks noGrp="1"/>
          </p:cNvSpPr>
          <p:nvPr>
            <p:ph type="sldNum" sz="quarter" idx="5"/>
          </p:nvPr>
        </p:nvSpPr>
        <p:spPr/>
        <p:txBody>
          <a:bodyPr/>
          <a:lstStyle/>
          <a:p>
            <a:fld id="{54EEB602-95FC-483A-B12D-216A7AD7EA24}" type="slidenum">
              <a:rPr lang="en-US" smtClean="0"/>
              <a:t>30</a:t>
            </a:fld>
            <a:endParaRPr lang="en-US" dirty="0"/>
          </a:p>
        </p:txBody>
      </p:sp>
    </p:spTree>
    <p:extLst>
      <p:ext uri="{BB962C8B-B14F-4D97-AF65-F5344CB8AC3E}">
        <p14:creationId xmlns:p14="http://schemas.microsoft.com/office/powerpoint/2010/main" val="2714327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31</a:t>
            </a:fld>
            <a:endParaRPr lang="en-US" dirty="0"/>
          </a:p>
        </p:txBody>
      </p:sp>
    </p:spTree>
    <p:extLst>
      <p:ext uri="{BB962C8B-B14F-4D97-AF65-F5344CB8AC3E}">
        <p14:creationId xmlns:p14="http://schemas.microsoft.com/office/powerpoint/2010/main" val="1172211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12 months, and when opportunities open, helper trainees can pathway into the Apprentice Program</a:t>
            </a:r>
          </a:p>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32</a:t>
            </a:fld>
            <a:endParaRPr lang="en-US" dirty="0"/>
          </a:p>
        </p:txBody>
      </p:sp>
    </p:spTree>
    <p:extLst>
      <p:ext uri="{BB962C8B-B14F-4D97-AF65-F5344CB8AC3E}">
        <p14:creationId xmlns:p14="http://schemas.microsoft.com/office/powerpoint/2010/main" val="2221603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33</a:t>
            </a:fld>
            <a:endParaRPr lang="en-US" dirty="0"/>
          </a:p>
        </p:txBody>
      </p:sp>
    </p:spTree>
    <p:extLst>
      <p:ext uri="{BB962C8B-B14F-4D97-AF65-F5344CB8AC3E}">
        <p14:creationId xmlns:p14="http://schemas.microsoft.com/office/powerpoint/2010/main" val="1944979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34</a:t>
            </a:fld>
            <a:endParaRPr lang="en-US" dirty="0"/>
          </a:p>
        </p:txBody>
      </p:sp>
    </p:spTree>
    <p:extLst>
      <p:ext uri="{BB962C8B-B14F-4D97-AF65-F5344CB8AC3E}">
        <p14:creationId xmlns:p14="http://schemas.microsoft.com/office/powerpoint/2010/main" val="3986912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35</a:t>
            </a:fld>
            <a:endParaRPr lang="en-US" dirty="0"/>
          </a:p>
        </p:txBody>
      </p:sp>
    </p:spTree>
    <p:extLst>
      <p:ext uri="{BB962C8B-B14F-4D97-AF65-F5344CB8AC3E}">
        <p14:creationId xmlns:p14="http://schemas.microsoft.com/office/powerpoint/2010/main" val="19990443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BEING AN EMPLOYEE WITH THE DEPARTMENT OF THE NAVY IS A POSITION WITHIN THE FEDERAL GOVERNMENT</a:t>
            </a:r>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36</a:t>
            </a:fld>
            <a:endParaRPr lang="en-US" dirty="0"/>
          </a:p>
        </p:txBody>
      </p:sp>
    </p:spTree>
    <p:extLst>
      <p:ext uri="{BB962C8B-B14F-4D97-AF65-F5344CB8AC3E}">
        <p14:creationId xmlns:p14="http://schemas.microsoft.com/office/powerpoint/2010/main" val="3572555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I’d like to give you an overview of the Center of Excellence. Safal Partners was awarded the opportunity to lead the US DOL Registered Apprenticeship Technical Assistance Center of Excellence for Strategic Partnerships and Systems Alignment in 2021. </a:t>
            </a:r>
          </a:p>
          <a:p>
            <a:endParaRPr lang="en-US" b="0" dirty="0"/>
          </a:p>
          <a:p>
            <a:r>
              <a:rPr lang="en-US" b="0" dirty="0"/>
              <a:t>We are here to help close the gap between the apprenticeship and workforce systems and accelerate partnerships across education, economic development, and other partners to increase adoption of RA nationwide. </a:t>
            </a:r>
            <a:endParaRPr lang="en-US" b="0" dirty="0">
              <a:cs typeface="Calibri"/>
            </a:endParaRP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Center is supported by five national partners including the National Association of Workforce Development Professionals, the Coalition on Adult Basic Education, the National Disability Institute, FASTPORT, and the Wireless Infrastructure Association.</a:t>
            </a:r>
          </a:p>
          <a:p>
            <a:endParaRPr lang="en-US" b="0" dirty="0">
              <a:cs typeface="Calibri" panose="020F0502020204030204"/>
            </a:endParaRPr>
          </a:p>
          <a:p>
            <a:r>
              <a:rPr lang="en-US" b="0" dirty="0"/>
              <a:t>Our national partners were strategically chosen to help us reach specific groups whether on the workforce, education or employer side. </a:t>
            </a:r>
            <a:endParaRPr lang="en-US" b="0" dirty="0">
              <a:ea typeface="Calibri"/>
              <a:cs typeface="Calibri"/>
            </a:endParaRPr>
          </a:p>
          <a:p>
            <a:endParaRPr lang="en-US" b="0" dirty="0">
              <a:ea typeface="Calibri"/>
              <a:cs typeface="Calibri"/>
            </a:endParaRPr>
          </a:p>
          <a:p>
            <a:r>
              <a:rPr lang="en-US" b="0" dirty="0"/>
              <a:t>The Center of Excellence provides no-cost technical assistance – online, in-person and through hybrid delivery - to accelerate sustainable partnerships and align apprenticeship, workforce and education systems.</a:t>
            </a:r>
            <a:endParaRPr lang="en-US" b="0" dirty="0">
              <a:ea typeface="Calibri" panose="020F0502020204030204"/>
              <a:cs typeface="Calibri" panose="020F0502020204030204"/>
            </a:endParaRPr>
          </a:p>
          <a:p>
            <a:endParaRPr lang="en-US" b="1"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12F3256-0F80-4475-8BEB-548FAFFD8D93}" type="slidenum">
              <a:rPr lang="en-US" smtClean="0"/>
              <a:t>3</a:t>
            </a:fld>
            <a:endParaRPr lang="en-US"/>
          </a:p>
        </p:txBody>
      </p:sp>
    </p:spTree>
    <p:extLst>
      <p:ext uri="{BB962C8B-B14F-4D97-AF65-F5344CB8AC3E}">
        <p14:creationId xmlns:p14="http://schemas.microsoft.com/office/powerpoint/2010/main" val="2844792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37</a:t>
            </a:fld>
            <a:endParaRPr lang="en-US" dirty="0"/>
          </a:p>
        </p:txBody>
      </p:sp>
    </p:spTree>
    <p:extLst>
      <p:ext uri="{BB962C8B-B14F-4D97-AF65-F5344CB8AC3E}">
        <p14:creationId xmlns:p14="http://schemas.microsoft.com/office/powerpoint/2010/main" val="580697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Corinna </a:t>
            </a:r>
          </a:p>
          <a:p>
            <a:endParaRPr lang="en-US" dirty="0"/>
          </a:p>
          <a:p>
            <a:r>
              <a:rPr lang="en-US" dirty="0"/>
              <a:t>Asks questions to presenters from the chat and opens it up to the audience to ask any questions.</a:t>
            </a:r>
          </a:p>
          <a:p>
            <a:endParaRPr lang="en-US" dirty="0"/>
          </a:p>
          <a:p>
            <a:r>
              <a:rPr lang="en-US" b="1" dirty="0"/>
              <a:t>STOP at 5 minutes before the hour and pass to Gene.</a:t>
            </a:r>
          </a:p>
        </p:txBody>
      </p:sp>
      <p:sp>
        <p:nvSpPr>
          <p:cNvPr id="4" name="Slide Number Placeholder 3"/>
          <p:cNvSpPr>
            <a:spLocks noGrp="1"/>
          </p:cNvSpPr>
          <p:nvPr>
            <p:ph type="sldNum" sz="quarter" idx="5"/>
          </p:nvPr>
        </p:nvSpPr>
        <p:spPr/>
        <p:txBody>
          <a:bodyPr/>
          <a:lstStyle/>
          <a:p>
            <a:fld id="{06EA8D3A-2891-4EF0-ADBF-771F49B92F0C}" type="slidenum">
              <a:rPr lang="en-US" smtClean="0"/>
              <a:t>38</a:t>
            </a:fld>
            <a:endParaRPr lang="en-US"/>
          </a:p>
        </p:txBody>
      </p:sp>
    </p:spTree>
    <p:extLst>
      <p:ext uri="{BB962C8B-B14F-4D97-AF65-F5344CB8AC3E}">
        <p14:creationId xmlns:p14="http://schemas.microsoft.com/office/powerpoint/2010/main" val="19449062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Gene</a:t>
            </a:r>
          </a:p>
          <a:p>
            <a:endParaRPr lang="en-US" b="1" dirty="0">
              <a:ea typeface="Calibri"/>
              <a:cs typeface="Calibri"/>
            </a:endParaRPr>
          </a:p>
          <a:p>
            <a:r>
              <a:rPr lang="en-US" dirty="0"/>
              <a:t>Thank you so much to all of our presenters for telling us all about these exciting apprenticeship opportunities. And we want to thank all of you for joining us today. We appreciate your participation. </a:t>
            </a:r>
            <a:endParaRPr lang="en-US" dirty="0">
              <a:cs typeface="Calibri"/>
            </a:endParaRPr>
          </a:p>
          <a:p>
            <a:endParaRPr lang="en-US" dirty="0"/>
          </a:p>
          <a:p>
            <a:r>
              <a:rPr lang="en-US" dirty="0"/>
              <a:t>We’d </a:t>
            </a:r>
            <a:r>
              <a:rPr lang="en-US" i="0" dirty="0"/>
              <a:t>like to encourage you to become a partner with the Center of Excellence</a:t>
            </a:r>
            <a:r>
              <a:rPr lang="en-US" dirty="0"/>
              <a:t> if you have not signed up yet</a:t>
            </a:r>
            <a:r>
              <a:rPr lang="en-US" i="0" dirty="0"/>
              <a:t>. Please take a moment to scan the QR code on the screen. As a partner you have the opportunity to receive no-cost technical assistance and materials, network with partners nationwide, and be nationally-recognized for your work. </a:t>
            </a:r>
          </a:p>
          <a:p>
            <a:endParaRPr lang="en-US" i="0" dirty="0"/>
          </a:p>
          <a:p>
            <a:r>
              <a:rPr lang="en-US" dirty="0"/>
              <a:t>Colleen will pop up a short evaluation of this training and we would really appreciate your feedback as we plan for future trainings. </a:t>
            </a:r>
          </a:p>
          <a:p>
            <a:endParaRPr lang="en-US" dirty="0"/>
          </a:p>
          <a:p>
            <a:r>
              <a:rPr lang="en-US" dirty="0"/>
              <a:t>(Wait a minute). (Next slide)</a:t>
            </a:r>
          </a:p>
        </p:txBody>
      </p:sp>
      <p:sp>
        <p:nvSpPr>
          <p:cNvPr id="4" name="Slide Number Placeholder 3"/>
          <p:cNvSpPr>
            <a:spLocks noGrp="1"/>
          </p:cNvSpPr>
          <p:nvPr>
            <p:ph type="sldNum" sz="quarter" idx="5"/>
          </p:nvPr>
        </p:nvSpPr>
        <p:spPr/>
        <p:txBody>
          <a:bodyPr/>
          <a:lstStyle/>
          <a:p>
            <a:fld id="{D82F87B3-AEC0-4A48-9BB8-61B7C21FDCE8}" type="slidenum">
              <a:rPr lang="en-US" smtClean="0"/>
              <a:t>39</a:t>
            </a:fld>
            <a:endParaRPr lang="en-US"/>
          </a:p>
        </p:txBody>
      </p:sp>
    </p:spTree>
    <p:extLst>
      <p:ext uri="{BB962C8B-B14F-4D97-AF65-F5344CB8AC3E}">
        <p14:creationId xmlns:p14="http://schemas.microsoft.com/office/powerpoint/2010/main" val="19634813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Once again, I would like to thank everyone for attending. Please feel free to contact the center directly through emailing us or visiting our website. Enjoy the rest of your day.</a:t>
            </a:r>
            <a:endParaRPr lang="en-US" dirty="0">
              <a:ea typeface="Calibri"/>
              <a:cs typeface="Calibri"/>
            </a:endParaRPr>
          </a:p>
          <a:p>
            <a:r>
              <a:rPr lang="en-US" dirty="0"/>
              <a:t> </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AD3E7BEF-8FBD-4D5A-8E0B-C951ABFD9595}" type="slidenum">
              <a:rPr lang="en-US" smtClean="0"/>
              <a:t>40</a:t>
            </a:fld>
            <a:endParaRPr lang="en-US"/>
          </a:p>
        </p:txBody>
      </p:sp>
    </p:spTree>
    <p:extLst>
      <p:ext uri="{BB962C8B-B14F-4D97-AF65-F5344CB8AC3E}">
        <p14:creationId xmlns:p14="http://schemas.microsoft.com/office/powerpoint/2010/main" val="495626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Gene</a:t>
            </a:r>
          </a:p>
          <a:p>
            <a:r>
              <a:rPr lang="en-US" dirty="0"/>
              <a:t>It is my pleasure to introduce our guest speakers from the U.S. Department of Labor. </a:t>
            </a:r>
          </a:p>
          <a:p>
            <a:endParaRPr lang="en-US" sz="1800" kern="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Aptos" panose="020B0004020202020204" pitchFamily="34" charset="0"/>
              </a:rPr>
              <a:t>Ms. Whitmore is a Federal Project Officer for the U.S. DOL's Division of Indian Native American Programs and out stationed in California. She’s an enrolled member of </a:t>
            </a:r>
            <a:r>
              <a:rPr lang="en-US" sz="1800" i="1" dirty="0">
                <a:effectLst/>
                <a:latin typeface="Calibri" panose="020F0502020204030204" pitchFamily="34" charset="0"/>
                <a:ea typeface="Aptos" panose="020B0004020202020204" pitchFamily="34" charset="0"/>
              </a:rPr>
              <a:t>Tohono O’odham </a:t>
            </a:r>
            <a:r>
              <a:rPr lang="en-US" sz="1800" dirty="0">
                <a:effectLst/>
                <a:latin typeface="Calibri" panose="020F0502020204030204" pitchFamily="34" charset="0"/>
                <a:ea typeface="Aptos" panose="020B0004020202020204" pitchFamily="34" charset="0"/>
              </a:rPr>
              <a:t>Nation in Arizona. Her duties include serving the pacific northwest tribal grantees, authorized under Section 166 of the Workforce Innovation and Opportunity Act (WIOA).</a:t>
            </a:r>
          </a:p>
          <a:p>
            <a:pPr marL="0" marR="0">
              <a:spcBef>
                <a:spcPts val="0"/>
              </a:spcBef>
              <a:spcAft>
                <a:spcPts val="0"/>
              </a:spcAft>
            </a:pPr>
            <a:r>
              <a:rPr lang="en-US" sz="1800" dirty="0">
                <a:effectLst/>
                <a:latin typeface="Calibri" panose="020F0502020204030204" pitchFamily="34" charset="0"/>
                <a:ea typeface="Aptos" panose="020B0004020202020204" pitchFamily="34" charset="0"/>
              </a:rPr>
              <a:t> </a:t>
            </a:r>
          </a:p>
          <a:p>
            <a:pPr marL="0" marR="0">
              <a:spcBef>
                <a:spcPts val="0"/>
              </a:spcBef>
              <a:spcAft>
                <a:spcPts val="0"/>
              </a:spcAft>
            </a:pPr>
            <a:r>
              <a:rPr lang="en-US" sz="1800" i="1" dirty="0">
                <a:effectLst/>
                <a:latin typeface="Calibri" panose="020F0502020204030204" pitchFamily="34" charset="0"/>
                <a:ea typeface="Aptos" panose="020B0004020202020204" pitchFamily="34" charset="0"/>
              </a:rPr>
              <a:t>Tohono O’odham</a:t>
            </a:r>
            <a:r>
              <a:rPr lang="en-US" sz="1800" dirty="0">
                <a:effectLst/>
                <a:latin typeface="Calibri" panose="020F0502020204030204" pitchFamily="34" charset="0"/>
                <a:ea typeface="Aptos" panose="020B0004020202020204" pitchFamily="34" charset="0"/>
              </a:rPr>
              <a:t> easy pronunciation = Thaw-</a:t>
            </a:r>
            <a:r>
              <a:rPr lang="en-US" sz="1800" dirty="0" err="1">
                <a:effectLst/>
                <a:latin typeface="Calibri" panose="020F0502020204030204" pitchFamily="34" charset="0"/>
                <a:ea typeface="Aptos" panose="020B0004020202020204" pitchFamily="34" charset="0"/>
              </a:rPr>
              <a:t>naw</a:t>
            </a:r>
            <a:r>
              <a:rPr lang="en-US" sz="1800" dirty="0">
                <a:effectLst/>
                <a:latin typeface="Calibri" panose="020F0502020204030204" pitchFamily="34" charset="0"/>
                <a:ea typeface="Aptos" panose="020B0004020202020204" pitchFamily="34" charset="0"/>
              </a:rPr>
              <a:t> Awe-thumb</a:t>
            </a:r>
          </a:p>
          <a:p>
            <a:endParaRPr lang="en-US" sz="1800" kern="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Aptos" panose="020B0004020202020204" pitchFamily="34" charset="0"/>
                <a:cs typeface="Aptos" panose="020B0004020202020204" pitchFamily="34" charset="0"/>
              </a:rPr>
              <a:t>Corinna is one of 6 Multi-State Navigators with USDOL’s Office of Apprenticeship. Her role is to provide oversight and technical assistance to state apprenticeship agencies in 6 states to include the Pacific Northwest states WA and OR. She also supports federal agency and tribal apprenticeship programs in her region and works closely with Safal Partners on projects that help bring awareness, information, and resources regarding registered apprenticeship to the public.</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sz="1800" kern="0" dirty="0">
              <a:effectLst/>
              <a:latin typeface="Calibri" panose="020F0502020204030204" pitchFamily="34" charset="0"/>
              <a:ea typeface="Calibri" panose="020F0502020204030204" pitchFamily="34" charset="0"/>
            </a:endParaRPr>
          </a:p>
          <a:p>
            <a:r>
              <a:rPr lang="en-US" sz="1800" kern="0" dirty="0">
                <a:effectLst/>
                <a:latin typeface="Calibri" panose="020F0502020204030204" pitchFamily="34" charset="0"/>
                <a:ea typeface="Calibri" panose="020F0502020204030204" pitchFamily="34" charset="0"/>
              </a:rPr>
              <a:t>Kayla, I’ll pass it off to you.</a:t>
            </a:r>
          </a:p>
          <a:p>
            <a:endParaRPr lang="en-US" sz="1800" kern="0" dirty="0">
              <a:effectLst/>
              <a:latin typeface="Calibri" panose="020F0502020204030204" pitchFamily="34" charset="0"/>
              <a:ea typeface="Calibri" panose="020F0502020204030204" pitchFamily="34" charset="0"/>
            </a:endParaRPr>
          </a:p>
          <a:p>
            <a:r>
              <a:rPr lang="en-US" sz="1800" kern="0" dirty="0">
                <a:effectLst/>
                <a:latin typeface="Calibri" panose="020F0502020204030204" pitchFamily="34" charset="0"/>
                <a:ea typeface="Calibri" panose="020F0502020204030204" pitchFamily="34" charset="0"/>
              </a:rPr>
              <a:t>Kayla speaks. Corrina speaks. </a:t>
            </a:r>
            <a:r>
              <a:rPr lang="en-US" sz="1800" b="1" kern="0" dirty="0">
                <a:effectLst/>
                <a:latin typeface="Calibri" panose="020F0502020204030204" pitchFamily="34" charset="0"/>
                <a:ea typeface="Calibri" panose="020F0502020204030204" pitchFamily="34" charset="0"/>
              </a:rPr>
              <a:t>Corrina says (next slide)</a:t>
            </a:r>
          </a:p>
          <a:p>
            <a:endParaRPr lang="en-US" sz="1800" kern="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6EA8D3A-2891-4EF0-ADBF-771F49B92F0C}" type="slidenum">
              <a:rPr lang="en-US" smtClean="0"/>
              <a:t>4</a:t>
            </a:fld>
            <a:endParaRPr lang="en-US"/>
          </a:p>
        </p:txBody>
      </p:sp>
    </p:spTree>
    <p:extLst>
      <p:ext uri="{BB962C8B-B14F-4D97-AF65-F5344CB8AC3E}">
        <p14:creationId xmlns:p14="http://schemas.microsoft.com/office/powerpoint/2010/main" val="176938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sz="1800" b="1" dirty="0">
                <a:solidFill>
                  <a:srgbClr val="132431"/>
                </a:solidFill>
                <a:effectLst/>
                <a:highlight>
                  <a:srgbClr val="FFFFFF"/>
                </a:highlight>
                <a:latin typeface="Roboto" panose="02000000000000000000" pitchFamily="2" charset="0"/>
                <a:ea typeface="Aptos" panose="020B0004020202020204" pitchFamily="34" charset="0"/>
                <a:cs typeface="Aptos" panose="020B0004020202020204" pitchFamily="34" charset="0"/>
              </a:rPr>
              <a:t>Gene</a:t>
            </a:r>
          </a:p>
          <a:p>
            <a:pPr marL="0" marR="0" fontAlgn="base">
              <a:spcBef>
                <a:spcPts val="0"/>
              </a:spcBef>
              <a:spcAft>
                <a:spcPts val="0"/>
              </a:spcAft>
            </a:pPr>
            <a:r>
              <a:rPr lang="en-US" sz="1800" dirty="0">
                <a:solidFill>
                  <a:srgbClr val="132431"/>
                </a:solidFill>
                <a:effectLst/>
                <a:highlight>
                  <a:srgbClr val="FFFFFF"/>
                </a:highlight>
                <a:latin typeface="Roboto" panose="02000000000000000000" pitchFamily="2" charset="0"/>
                <a:ea typeface="Aptos" panose="020B0004020202020204" pitchFamily="34" charset="0"/>
                <a:cs typeface="Aptos" panose="020B0004020202020204" pitchFamily="34" charset="0"/>
              </a:rPr>
              <a:t>I am very pleased to welcome today’s presenters starting with Angela Baker, my colleague, at Safal Partners. Angela comes with a wealth of knowledge and experience as an apprenticeship subject matter expert with almost two decades of experience in Registered Apprenticeship and Continuing Technical Education. </a:t>
            </a:r>
          </a:p>
          <a:p>
            <a:pPr marL="0" marR="0" fontAlgn="base">
              <a:spcBef>
                <a:spcPts val="0"/>
              </a:spcBef>
              <a:spcAft>
                <a:spcPts val="0"/>
              </a:spcAft>
            </a:pPr>
            <a:endParaRPr lang="en-US" sz="1800" dirty="0">
              <a:solidFill>
                <a:srgbClr val="132431"/>
              </a:solidFill>
              <a:effectLst/>
              <a:highlight>
                <a:srgbClr val="FFFFFF"/>
              </a:highlight>
              <a:latin typeface="Roboto" panose="02000000000000000000" pitchFamily="2" charset="0"/>
              <a:ea typeface="Aptos" panose="020B0004020202020204" pitchFamily="34" charset="0"/>
              <a:cs typeface="Aptos" panose="020B0004020202020204" pitchFamily="34" charset="0"/>
            </a:endParaRPr>
          </a:p>
          <a:p>
            <a:pPr marL="0" marR="0">
              <a:spcBef>
                <a:spcPts val="0"/>
              </a:spcBef>
              <a:spcAft>
                <a:spcPts val="0"/>
              </a:spcAft>
            </a:pPr>
            <a:r>
              <a:rPr lang="en-US" sz="1800" dirty="0">
                <a:effectLst/>
                <a:latin typeface="Segoe UI" panose="020B0502040204020203" pitchFamily="34" charset="0"/>
                <a:ea typeface="Aptos" panose="020B0004020202020204" pitchFamily="34" charset="0"/>
                <a:cs typeface="Aptos" panose="020B0004020202020204" pitchFamily="34" charset="0"/>
              </a:rPr>
              <a:t>Wendy Levy is the Executive Director of The Alliance for Media Arts and Culture. She is focused on catalyzing collaboration, innovation, and cultural impact for the media arts field with experience at Sundance and the Producers Institute for New Media Technologies. Under Wendy’s leadership, the Alliance was awarded the MIT Solve Prize for Reimagining Pathways to Employment in the US – for Arts2Work, the first federally-registered national Apprenticeship Program in Media Arts + Creative Technologies.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fontAlgn="base">
              <a:spcBef>
                <a:spcPts val="0"/>
              </a:spcBef>
              <a:spcAft>
                <a:spcPts val="0"/>
              </a:spcAft>
            </a:pPr>
            <a:endParaRPr lang="en-US" dirty="0"/>
          </a:p>
          <a:p>
            <a:pPr algn="l"/>
            <a:r>
              <a:rPr lang="en-US" sz="1800" b="0" i="0" u="none" strike="noStrike" baseline="0" dirty="0">
                <a:latin typeface="Montserrat-Regular"/>
              </a:rPr>
              <a:t>Coming from six generations of hairdressers in the Northwest, </a:t>
            </a:r>
            <a:r>
              <a:rPr lang="en-US" sz="1800" b="0" i="0" u="none" strike="noStrike" baseline="0" dirty="0" err="1">
                <a:latin typeface="Montserrat-Regular"/>
              </a:rPr>
              <a:t>Jessee</a:t>
            </a:r>
            <a:r>
              <a:rPr lang="en-US" sz="1800" b="0" i="0" u="none" strike="noStrike" baseline="0" dirty="0">
                <a:latin typeface="Montserrat-Regular"/>
              </a:rPr>
              <a:t> </a:t>
            </a:r>
            <a:r>
              <a:rPr lang="en-US" sz="1800" b="0" i="0" u="none" strike="noStrike" baseline="0" dirty="0" err="1">
                <a:latin typeface="Montserrat-Regular"/>
              </a:rPr>
              <a:t>Skittrall’s</a:t>
            </a:r>
            <a:r>
              <a:rPr lang="en-US" sz="1800" b="0" i="0" u="none" strike="noStrike" baseline="0" dirty="0">
                <a:latin typeface="Montserrat-Regular"/>
              </a:rPr>
              <a:t> experience as a salon owner, creative artist, and hair educator keeps him in demand among clients, leading beauty companies, and prestigious organizations throughout the U.S. </a:t>
            </a:r>
            <a:r>
              <a:rPr lang="en-US" sz="1800" b="0" i="0" u="none" strike="noStrike" baseline="0" dirty="0" err="1">
                <a:latin typeface="Montserrat-Regular"/>
              </a:rPr>
              <a:t>Jessee</a:t>
            </a:r>
            <a:r>
              <a:rPr lang="en-US" sz="1800" b="0" i="0" u="none" strike="noStrike" baseline="0" dirty="0">
                <a:latin typeface="Montserrat-Regular"/>
              </a:rPr>
              <a:t> is Technical Coach for KIN North America. And the President and Program Director for the </a:t>
            </a:r>
            <a:r>
              <a:rPr lang="en-US" sz="1800" b="0" i="0" u="none" strike="noStrike" baseline="0" dirty="0" err="1">
                <a:latin typeface="Montserrat-Regular"/>
              </a:rPr>
              <a:t>Atarashii</a:t>
            </a:r>
            <a:r>
              <a:rPr lang="en-US" sz="1800" b="0" i="0" u="none" strike="noStrike" baseline="0" dirty="0">
                <a:latin typeface="Montserrat-Regular"/>
              </a:rPr>
              <a:t> Apprentice Program, a federally approved apprenticeship Training Program in Cosmetology, Barbering, Esthetics, Manicuring, and Hair Design. </a:t>
            </a:r>
          </a:p>
          <a:p>
            <a:pPr algn="l"/>
            <a:endParaRPr lang="en-US" sz="1800" b="0" i="0" u="none" strike="noStrike" baseline="0" dirty="0">
              <a:latin typeface="Montserrat-Regular"/>
            </a:endParaRPr>
          </a:p>
          <a:p>
            <a:pPr algn="l"/>
            <a:r>
              <a:rPr lang="en-US" sz="1800" b="0" i="0" u="none" strike="noStrike" baseline="0" dirty="0">
                <a:latin typeface="Montserrat-Regular"/>
              </a:rPr>
              <a:t>And Corinna Pereira will be presenting on behalf of the Puget Sound Naval Shipyard. </a:t>
            </a:r>
          </a:p>
          <a:p>
            <a:pPr algn="l"/>
            <a:endParaRPr lang="en-US" sz="1800" b="0" i="0" u="none" strike="noStrike" baseline="0" dirty="0">
              <a:effectLst/>
              <a:latin typeface="Montserrat-Regular"/>
              <a:ea typeface="Times New Roman" panose="02020603050405020304" pitchFamily="18" charset="0"/>
            </a:endParaRPr>
          </a:p>
          <a:p>
            <a:pPr algn="l"/>
            <a:r>
              <a:rPr lang="en-US" sz="1800" dirty="0">
                <a:effectLst/>
                <a:latin typeface="Times New Roman" panose="02020603050405020304" pitchFamily="18" charset="0"/>
                <a:ea typeface="Times New Roman" panose="02020603050405020304" pitchFamily="18" charset="0"/>
              </a:rPr>
              <a:t>(next slide)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6EA8D3A-2891-4EF0-ADBF-771F49B92F0C}" type="slidenum">
              <a:rPr lang="en-US" smtClean="0"/>
              <a:t>5</a:t>
            </a:fld>
            <a:endParaRPr lang="en-US"/>
          </a:p>
        </p:txBody>
      </p:sp>
    </p:spTree>
    <p:extLst>
      <p:ext uri="{BB962C8B-B14F-4D97-AF65-F5344CB8AC3E}">
        <p14:creationId xmlns:p14="http://schemas.microsoft.com/office/powerpoint/2010/main" val="2766812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Gene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Throughout today’s presentation, we will hear about the Cybersecurity and Technology Industry Intermediary, </a:t>
            </a:r>
            <a:r>
              <a:rPr lang="en-US" sz="1200" dirty="0">
                <a:solidFill>
                  <a:schemeClr val="tx1"/>
                </a:solidFill>
              </a:rPr>
              <a:t>Alliance for Media Arts and Culture Arts2Work Program</a:t>
            </a:r>
            <a:r>
              <a:rPr lang="en-US" b="0" dirty="0"/>
              <a:t>, the </a:t>
            </a:r>
            <a:r>
              <a:rPr lang="en-US" sz="1200" dirty="0" err="1">
                <a:solidFill>
                  <a:schemeClr val="tx1"/>
                </a:solidFill>
              </a:rPr>
              <a:t>Atarashii</a:t>
            </a:r>
            <a:r>
              <a:rPr lang="en-US" sz="1200" dirty="0">
                <a:solidFill>
                  <a:schemeClr val="tx1"/>
                </a:solidFill>
              </a:rPr>
              <a:t> Apprenticeship Program</a:t>
            </a:r>
            <a:r>
              <a:rPr lang="en-US" b="0" dirty="0"/>
              <a:t>, and </a:t>
            </a:r>
            <a:r>
              <a:rPr lang="en-US" sz="1200" dirty="0">
                <a:solidFill>
                  <a:srgbClr val="0D274D"/>
                </a:solidFill>
                <a:latin typeface="Montserrat"/>
                <a:ea typeface="Roboto"/>
              </a:rPr>
              <a:t>Puget Sound Naval Shipyard</a:t>
            </a:r>
            <a:r>
              <a:rPr lang="en-US" b="0" dirty="0"/>
              <a:t> Apprenticeship Program. </a:t>
            </a:r>
          </a:p>
          <a:p>
            <a:endParaRPr lang="en-US" b="0" dirty="0"/>
          </a:p>
          <a:p>
            <a:r>
              <a:rPr lang="en-US" b="0" dirty="0"/>
              <a:t>We ask that you place your questions in the chat during the presentation or hold your questions until our Q&amp;A section at the end. This will ensure time to hear from each presenter. (next slide)</a:t>
            </a:r>
          </a:p>
        </p:txBody>
      </p:sp>
      <p:sp>
        <p:nvSpPr>
          <p:cNvPr id="4" name="Slide Number Placeholder 3"/>
          <p:cNvSpPr>
            <a:spLocks noGrp="1"/>
          </p:cNvSpPr>
          <p:nvPr>
            <p:ph type="sldNum" sz="quarter" idx="5"/>
          </p:nvPr>
        </p:nvSpPr>
        <p:spPr/>
        <p:txBody>
          <a:bodyPr/>
          <a:lstStyle/>
          <a:p>
            <a:fld id="{06EA8D3A-2891-4EF0-ADBF-771F49B92F0C}" type="slidenum">
              <a:rPr lang="en-US" smtClean="0"/>
              <a:t>6</a:t>
            </a:fld>
            <a:endParaRPr lang="en-US"/>
          </a:p>
        </p:txBody>
      </p:sp>
    </p:spTree>
    <p:extLst>
      <p:ext uri="{BB962C8B-B14F-4D97-AF65-F5344CB8AC3E}">
        <p14:creationId xmlns:p14="http://schemas.microsoft.com/office/powerpoint/2010/main" val="1592297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Gene</a:t>
            </a:r>
          </a:p>
          <a:p>
            <a:r>
              <a:rPr lang="en-US" dirty="0"/>
              <a:t>And now I’ll pass it over to Angela Baker to tell us about Safal Partner’s work as a Cyber and Tech Industry Intermediary</a:t>
            </a:r>
          </a:p>
        </p:txBody>
      </p:sp>
      <p:sp>
        <p:nvSpPr>
          <p:cNvPr id="4" name="Slide Number Placeholder 3"/>
          <p:cNvSpPr>
            <a:spLocks noGrp="1"/>
          </p:cNvSpPr>
          <p:nvPr>
            <p:ph type="sldNum" sz="quarter" idx="5"/>
          </p:nvPr>
        </p:nvSpPr>
        <p:spPr/>
        <p:txBody>
          <a:bodyPr/>
          <a:lstStyle/>
          <a:p>
            <a:fld id="{06EA8D3A-2891-4EF0-ADBF-771F49B92F0C}" type="slidenum">
              <a:rPr lang="en-US" smtClean="0"/>
              <a:t>7</a:t>
            </a:fld>
            <a:endParaRPr lang="en-US"/>
          </a:p>
        </p:txBody>
      </p:sp>
    </p:spTree>
    <p:extLst>
      <p:ext uri="{BB962C8B-B14F-4D97-AF65-F5344CB8AC3E}">
        <p14:creationId xmlns:p14="http://schemas.microsoft.com/office/powerpoint/2010/main" val="883525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Angela</a:t>
            </a:r>
          </a:p>
          <a:p>
            <a:endParaRPr lang="en-US" dirty="0"/>
          </a:p>
          <a:p>
            <a:r>
              <a:rPr lang="en-US" dirty="0"/>
              <a:t>Safal Partners is a US. Department of Labor Cyber and Tech Industry Intermediary for Registered Apprenticeship. We offer, at NO-COST: </a:t>
            </a:r>
          </a:p>
          <a:p>
            <a:endParaRPr lang="en-US" dirty="0"/>
          </a:p>
          <a:p>
            <a:pPr marL="171450" indent="-171450">
              <a:buFont typeface="Arial" panose="020B0604020202020204" pitchFamily="34" charset="0"/>
              <a:buChar char="•"/>
            </a:pPr>
            <a:r>
              <a:rPr lang="en-US" sz="1200" dirty="0"/>
              <a:t>technical expertise to build and/or facilitate approval </a:t>
            </a:r>
            <a:r>
              <a:rPr lang="en-US" sz="1200" b="1" dirty="0"/>
              <a:t>of a customized program</a:t>
            </a:r>
            <a:r>
              <a:rPr lang="en-US" sz="1200" dirty="0"/>
              <a:t> for your organization's own sponsorship if preferred</a:t>
            </a:r>
          </a:p>
          <a:p>
            <a:pPr marL="171450" indent="-171450">
              <a:buFont typeface="Arial" panose="020B0604020202020204" pitchFamily="34" charset="0"/>
              <a:buChar char="•"/>
            </a:pPr>
            <a:r>
              <a:rPr lang="en-US" sz="1200" dirty="0"/>
              <a:t>ongoing </a:t>
            </a:r>
            <a:r>
              <a:rPr lang="en-US" sz="1200" b="1" dirty="0"/>
              <a:t>technical assistance </a:t>
            </a:r>
            <a:r>
              <a:rPr lang="en-US" sz="1200" dirty="0"/>
              <a:t>to successfully launch and sustain your customized program</a:t>
            </a:r>
          </a:p>
          <a:p>
            <a:pPr marL="171450" indent="-171450">
              <a:buFont typeface="Arial" panose="020B0604020202020204" pitchFamily="34" charset="0"/>
              <a:buChar char="•"/>
            </a:pPr>
            <a:r>
              <a:rPr lang="en-US" sz="1200" dirty="0"/>
              <a:t>connections to </a:t>
            </a:r>
            <a:r>
              <a:rPr lang="en-US" sz="1200" b="1" dirty="0"/>
              <a:t>federal, state, and local resources </a:t>
            </a:r>
            <a:r>
              <a:rPr lang="en-US" sz="1200" dirty="0"/>
              <a:t>including funding support through tax credits</a:t>
            </a:r>
          </a:p>
          <a:p>
            <a:pPr marL="171450" indent="-171450">
              <a:buFont typeface="Arial" panose="020B0604020202020204" pitchFamily="34" charset="0"/>
              <a:buChar char="•"/>
            </a:pPr>
            <a:r>
              <a:rPr lang="en-US" sz="1200" dirty="0"/>
              <a:t>direct limited </a:t>
            </a:r>
            <a:r>
              <a:rPr lang="en-US" sz="1200" b="1" dirty="0"/>
              <a:t>incentive funding</a:t>
            </a:r>
            <a:r>
              <a:rPr lang="en-US" sz="1200" dirty="0"/>
              <a:t> on a per-apprentice basis to assist with non- wage program costs</a:t>
            </a:r>
          </a:p>
          <a:p>
            <a:pPr marL="171450" indent="-171450">
              <a:buFont typeface="Arial" panose="020B0604020202020204" pitchFamily="34" charset="0"/>
              <a:buChar char="•"/>
            </a:pPr>
            <a:r>
              <a:rPr lang="en-US" sz="1200" dirty="0"/>
              <a:t>help</a:t>
            </a:r>
            <a:r>
              <a:rPr lang="en-US" sz="1200" b="1" dirty="0"/>
              <a:t> identifying potential candidates </a:t>
            </a:r>
            <a:r>
              <a:rPr lang="en-US" sz="1200" dirty="0"/>
              <a:t>through a network of partners including two- and four-year colleges and universities, military installations, workforce systems partners, and community-based organizations serving targeted populations</a:t>
            </a:r>
          </a:p>
          <a:p>
            <a:pPr marL="171450" indent="-171450">
              <a:buFont typeface="Arial" panose="020B0604020202020204" pitchFamily="34" charset="0"/>
              <a:buChar char="•"/>
            </a:pPr>
            <a:r>
              <a:rPr lang="en-US" sz="1200" dirty="0"/>
              <a:t>ongoing </a:t>
            </a:r>
            <a:r>
              <a:rPr lang="en-US" sz="1200" b="1" dirty="0"/>
              <a:t>program support </a:t>
            </a:r>
            <a:r>
              <a:rPr lang="en-US" sz="1200" dirty="0"/>
              <a:t>such as marketing and administrative assistance</a:t>
            </a:r>
          </a:p>
          <a:p>
            <a:endParaRPr lang="en-US" dirty="0"/>
          </a:p>
        </p:txBody>
      </p:sp>
      <p:sp>
        <p:nvSpPr>
          <p:cNvPr id="4" name="Slide Number Placeholder 3"/>
          <p:cNvSpPr>
            <a:spLocks noGrp="1"/>
          </p:cNvSpPr>
          <p:nvPr>
            <p:ph type="sldNum" sz="quarter" idx="5"/>
          </p:nvPr>
        </p:nvSpPr>
        <p:spPr/>
        <p:txBody>
          <a:bodyPr/>
          <a:lstStyle/>
          <a:p>
            <a:fld id="{44B76060-7604-E54F-B8EF-DF33B311E85D}" type="slidenum">
              <a:rPr lang="en-US" smtClean="0"/>
              <a:t>8</a:t>
            </a:fld>
            <a:endParaRPr lang="en-US"/>
          </a:p>
        </p:txBody>
      </p:sp>
    </p:spTree>
    <p:extLst>
      <p:ext uri="{BB962C8B-B14F-4D97-AF65-F5344CB8AC3E}">
        <p14:creationId xmlns:p14="http://schemas.microsoft.com/office/powerpoint/2010/main" val="2052059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Gene</a:t>
            </a:r>
          </a:p>
          <a:p>
            <a:r>
              <a:rPr lang="en-US" dirty="0"/>
              <a:t>Thank you, Angela. Now let’s hear from Wendy Levy about the Alliance for Media Arts and Culture apprenticeship program. Wendy….</a:t>
            </a:r>
          </a:p>
        </p:txBody>
      </p:sp>
      <p:sp>
        <p:nvSpPr>
          <p:cNvPr id="4" name="Slide Number Placeholder 3"/>
          <p:cNvSpPr>
            <a:spLocks noGrp="1"/>
          </p:cNvSpPr>
          <p:nvPr>
            <p:ph type="sldNum" sz="quarter" idx="5"/>
          </p:nvPr>
        </p:nvSpPr>
        <p:spPr/>
        <p:txBody>
          <a:bodyPr/>
          <a:lstStyle/>
          <a:p>
            <a:fld id="{06EA8D3A-2891-4EF0-ADBF-771F49B92F0C}" type="slidenum">
              <a:rPr lang="en-US" smtClean="0"/>
              <a:t>9</a:t>
            </a:fld>
            <a:endParaRPr lang="en-US"/>
          </a:p>
        </p:txBody>
      </p:sp>
    </p:spTree>
    <p:extLst>
      <p:ext uri="{BB962C8B-B14F-4D97-AF65-F5344CB8AC3E}">
        <p14:creationId xmlns:p14="http://schemas.microsoft.com/office/powerpoint/2010/main" val="16575546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6/28/2024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11" name="Text Placeholder 10">
            <a:extLst>
              <a:ext uri="{FF2B5EF4-FFF2-40B4-BE49-F238E27FC236}">
                <a16:creationId xmlns:a16="http://schemas.microsoft.com/office/drawing/2014/main" id="{31F95869-0A80-FC41-DC98-0316448C7C17}"/>
              </a:ext>
            </a:extLst>
          </p:cNvPr>
          <p:cNvSpPr>
            <a:spLocks noGrp="1"/>
          </p:cNvSpPr>
          <p:nvPr>
            <p:ph type="body" sz="quarter" idx="14" hasCustomPrompt="1"/>
          </p:nvPr>
        </p:nvSpPr>
        <p:spPr>
          <a:xfrm>
            <a:off x="3040703" y="2909887"/>
            <a:ext cx="6576420" cy="268288"/>
          </a:xfrm>
        </p:spPr>
        <p:txBody>
          <a:bodyPr>
            <a:noAutofit/>
          </a:bodyPr>
          <a:lstStyle>
            <a:lvl1pPr>
              <a:defRPr>
                <a:solidFill>
                  <a:schemeClr val="bg1"/>
                </a:solidFill>
              </a:defRPr>
            </a:lvl1pPr>
            <a:lvl2pPr marL="457200" indent="0">
              <a:buNone/>
              <a:defRPr sz="1800" i="1">
                <a:solidFill>
                  <a:schemeClr val="bg1"/>
                </a:solidFill>
                <a:latin typeface="Montserrat" panose="00000500000000000000" pitchFamily="2" charset="0"/>
              </a:defRPr>
            </a:lvl2pPr>
          </a:lstStyle>
          <a:p>
            <a:pPr lvl="1"/>
            <a:r>
              <a:rPr lang="en-US" i="1"/>
              <a:t>Subtitle goes in this space under the headline/title</a:t>
            </a:r>
            <a:endParaRPr lang="en-US"/>
          </a:p>
        </p:txBody>
      </p:sp>
    </p:spTree>
    <p:extLst>
      <p:ext uri="{BB962C8B-B14F-4D97-AF65-F5344CB8AC3E}">
        <p14:creationId xmlns:p14="http://schemas.microsoft.com/office/powerpoint/2010/main" val="3720570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dirty="0">
                <a:latin typeface="Montserrat" panose="00000500000000000000" pitchFamily="2" charset="0"/>
              </a:rPr>
              <a:t>Receive</a:t>
            </a:r>
            <a:r>
              <a:rPr lang="en-US" sz="2800" dirty="0">
                <a:latin typeface="Montserrat" panose="00000500000000000000" pitchFamily="2" charset="0"/>
              </a:rPr>
              <a:t> no-cost expert TA,  </a:t>
            </a:r>
            <a:br>
              <a:rPr lang="en-US" sz="2800" dirty="0">
                <a:latin typeface="Montserrat" panose="00000500000000000000" pitchFamily="2" charset="0"/>
              </a:rPr>
            </a:br>
            <a:r>
              <a:rPr lang="en-US" sz="2800" dirty="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dirty="0">
                <a:latin typeface="Montserrat" panose="00000500000000000000" pitchFamily="2" charset="0"/>
              </a:rPr>
              <a:t>Network </a:t>
            </a:r>
            <a:r>
              <a:rPr lang="en-US" sz="2800" dirty="0">
                <a:latin typeface="Montserrat" panose="00000500000000000000" pitchFamily="2" charset="0"/>
              </a:rPr>
              <a:t>with potential </a:t>
            </a:r>
            <a:br>
              <a:rPr lang="en-US" sz="2800" dirty="0">
                <a:latin typeface="Montserrat" panose="00000500000000000000" pitchFamily="2" charset="0"/>
              </a:rPr>
            </a:br>
            <a:r>
              <a:rPr lang="en-US" sz="2800" dirty="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dirty="0">
                <a:latin typeface="Montserrat" panose="00000500000000000000" pitchFamily="2" charset="0"/>
              </a:rPr>
              <a:t>Be </a:t>
            </a:r>
            <a:r>
              <a:rPr lang="en-US" sz="2800" dirty="0">
                <a:latin typeface="Montserrat" panose="00000500000000000000" pitchFamily="2" charset="0"/>
              </a:rPr>
              <a:t>nationally recognized for </a:t>
            </a:r>
            <a:br>
              <a:rPr lang="en-US" sz="2800" dirty="0">
                <a:latin typeface="Montserrat" panose="00000500000000000000" pitchFamily="2" charset="0"/>
              </a:rPr>
            </a:br>
            <a:r>
              <a:rPr lang="en-US" sz="2800" dirty="0">
                <a:latin typeface="Montserrat" panose="00000500000000000000" pitchFamily="2" charset="0"/>
              </a:rPr>
              <a:t>your work</a:t>
            </a:r>
            <a:endParaRPr lang="en-US" sz="2800" dirty="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840345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302389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3860091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8200" y="2998157"/>
            <a:ext cx="10515600"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Tree>
    <p:extLst>
      <p:ext uri="{BB962C8B-B14F-4D97-AF65-F5344CB8AC3E}">
        <p14:creationId xmlns:p14="http://schemas.microsoft.com/office/powerpoint/2010/main" val="2937419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6/28/2024</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049102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6/28/2024</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25977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6/28/2024</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052329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6/28/2024</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33702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Inner Page Style 2">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D22239-E827-446C-B526-4A05CA2750E4}"/>
              </a:ext>
            </a:extLst>
          </p:cNvPr>
          <p:cNvSpPr>
            <a:spLocks noGrp="1"/>
          </p:cNvSpPr>
          <p:nvPr>
            <p:ph type="title"/>
          </p:nvPr>
        </p:nvSpPr>
        <p:spPr>
          <a:xfrm>
            <a:off x="925974" y="655295"/>
            <a:ext cx="9674947" cy="627989"/>
          </a:xfrm>
        </p:spPr>
        <p:txBody>
          <a:bodyPr lIns="0" tIns="0" rIns="0" bIns="0"/>
          <a:lstStyle>
            <a:lvl1pPr>
              <a:defRPr>
                <a:solidFill>
                  <a:schemeClr val="bg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AF138CD8-0198-4AE8-A7A1-B9AA45F40523}"/>
              </a:ext>
            </a:extLst>
          </p:cNvPr>
          <p:cNvSpPr>
            <a:spLocks noGrp="1"/>
          </p:cNvSpPr>
          <p:nvPr>
            <p:ph idx="1"/>
          </p:nvPr>
        </p:nvSpPr>
        <p:spPr>
          <a:xfrm>
            <a:off x="925974" y="1761104"/>
            <a:ext cx="9674947" cy="4595698"/>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drawing&#10;&#10;Description automatically generated">
            <a:extLst>
              <a:ext uri="{FF2B5EF4-FFF2-40B4-BE49-F238E27FC236}">
                <a16:creationId xmlns:a16="http://schemas.microsoft.com/office/drawing/2014/main" id="{B60F4369-FD38-4C79-8CD0-6DA3676834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5605" y="6202705"/>
            <a:ext cx="1619827" cy="607435"/>
          </a:xfrm>
          <a:prstGeom prst="rect">
            <a:avLst/>
          </a:prstGeom>
        </p:spPr>
      </p:pic>
    </p:spTree>
    <p:extLst>
      <p:ext uri="{BB962C8B-B14F-4D97-AF65-F5344CB8AC3E}">
        <p14:creationId xmlns:p14="http://schemas.microsoft.com/office/powerpoint/2010/main" val="3021958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Content Placeholder 2">
            <a:extLst>
              <a:ext uri="{FF2B5EF4-FFF2-40B4-BE49-F238E27FC236}">
                <a16:creationId xmlns:a16="http://schemas.microsoft.com/office/drawing/2014/main" id="{D7977C82-B5B4-FC48-AB8C-91EAA6119067}"/>
              </a:ext>
            </a:extLst>
          </p:cNvPr>
          <p:cNvSpPr>
            <a:spLocks noGrp="1"/>
          </p:cNvSpPr>
          <p:nvPr>
            <p:ph idx="12" hasCustomPrompt="1"/>
          </p:nvPr>
        </p:nvSpPr>
        <p:spPr>
          <a:xfrm>
            <a:off x="838200" y="1448001"/>
            <a:ext cx="105064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77B169F6-E67B-9142-BD40-8381CE5BFA77}"/>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647681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2138208"/>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6" name="Picture 5" descr="Diagram&#10;&#10;Description automatically generated">
            <a:extLst>
              <a:ext uri="{FF2B5EF4-FFF2-40B4-BE49-F238E27FC236}">
                <a16:creationId xmlns:a16="http://schemas.microsoft.com/office/drawing/2014/main" id="{FF3B0545-96A6-DDF0-7A51-339F13879AA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A0A87933-2874-1381-48BE-2E7CC9ED1A1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4874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793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26866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1325563"/>
          </a:xfrm>
        </p:spPr>
        <p:txBody>
          <a:bodyPr/>
          <a:lstStyle/>
          <a:p>
            <a:pPr lvl="0"/>
            <a:r>
              <a:rPr lang="en-US" dirty="0"/>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1603375"/>
          </a:xfrm>
        </p:spPr>
        <p:txBody>
          <a:bodyPr/>
          <a:lstStyle/>
          <a:p>
            <a:pPr lvl="0"/>
            <a:r>
              <a:rPr lang="en-US" dirty="0"/>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6/28/2024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816DCEB5-EB78-9B02-AE40-14856D4C6A1F}"/>
              </a:ext>
            </a:extLst>
          </p:cNvPr>
          <p:cNvSpPr>
            <a:spLocks noGrp="1"/>
          </p:cNvSpPr>
          <p:nvPr>
            <p:ph sz="half" idx="13"/>
          </p:nvPr>
        </p:nvSpPr>
        <p:spPr>
          <a:xfrm>
            <a:off x="914400" y="4048125"/>
            <a:ext cx="5181600" cy="1325563"/>
          </a:xfrm>
        </p:spPr>
        <p:txBody>
          <a:bodyPr/>
          <a:lstStyle/>
          <a:p>
            <a:pPr lvl="0"/>
            <a:r>
              <a:rPr lang="en-US" dirty="0"/>
              <a:t>Click to edit Master text styles</a:t>
            </a:r>
          </a:p>
        </p:txBody>
      </p:sp>
      <p:sp>
        <p:nvSpPr>
          <p:cNvPr id="14" name="Content Placeholder 3">
            <a:extLst>
              <a:ext uri="{FF2B5EF4-FFF2-40B4-BE49-F238E27FC236}">
                <a16:creationId xmlns:a16="http://schemas.microsoft.com/office/drawing/2014/main" id="{8BC300EC-B334-5972-937C-EC2B636F9EC7}"/>
              </a:ext>
            </a:extLst>
          </p:cNvPr>
          <p:cNvSpPr>
            <a:spLocks noGrp="1"/>
          </p:cNvSpPr>
          <p:nvPr>
            <p:ph sz="half" idx="14"/>
          </p:nvPr>
        </p:nvSpPr>
        <p:spPr>
          <a:xfrm>
            <a:off x="6186055" y="3815969"/>
            <a:ext cx="5181600" cy="2136775"/>
          </a:xfrm>
        </p:spPr>
        <p:txBody>
          <a:bodyPr/>
          <a:lstStyle/>
          <a:p>
            <a:pPr lvl="0"/>
            <a:r>
              <a:rPr lang="en-US" dirty="0"/>
              <a:t>Click to edit Master text styles</a:t>
            </a:r>
          </a:p>
        </p:txBody>
      </p:sp>
    </p:spTree>
    <p:extLst>
      <p:ext uri="{BB962C8B-B14F-4D97-AF65-F5344CB8AC3E}">
        <p14:creationId xmlns:p14="http://schemas.microsoft.com/office/powerpoint/2010/main" val="3829409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8 boxes">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8" y="-14916"/>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727380"/>
          </a:xfrm>
        </p:spPr>
        <p:txBody>
          <a:bodyPr/>
          <a:lstStyle>
            <a:lvl1pPr marL="0" indent="0">
              <a:buNone/>
              <a:defRPr/>
            </a:lvl1pPr>
          </a:lstStyle>
          <a:p>
            <a:pPr lvl="0"/>
            <a:r>
              <a:rPr lang="en-US"/>
              <a:t>Click to edit Master text</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727380"/>
          </a:xfrm>
        </p:spPr>
        <p:txBody>
          <a:bodyPr/>
          <a:lstStyle>
            <a:lvl1pPr marL="0" indent="0">
              <a:buNone/>
              <a:defRPr/>
            </a:lvl1pPr>
          </a:lstStyle>
          <a:p>
            <a:pPr lvl="0"/>
            <a:r>
              <a:rPr lang="en-US"/>
              <a:t>Click to edit Master text</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6/28/2024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666" y="-26258"/>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6B324170-206C-0719-BF55-BB9A42ED36E6}"/>
              </a:ext>
            </a:extLst>
          </p:cNvPr>
          <p:cNvSpPr>
            <a:spLocks noGrp="1"/>
          </p:cNvSpPr>
          <p:nvPr>
            <p:ph sz="half" idx="15"/>
          </p:nvPr>
        </p:nvSpPr>
        <p:spPr>
          <a:xfrm>
            <a:off x="838200" y="5275752"/>
            <a:ext cx="5181600" cy="727380"/>
          </a:xfrm>
        </p:spPr>
        <p:txBody>
          <a:bodyPr/>
          <a:lstStyle>
            <a:lvl1pPr marL="0" indent="0">
              <a:buNone/>
              <a:defRPr/>
            </a:lvl1pPr>
          </a:lstStyle>
          <a:p>
            <a:pPr lvl="0"/>
            <a:r>
              <a:rPr lang="en-US"/>
              <a:t>Click to edit Master text</a:t>
            </a:r>
          </a:p>
        </p:txBody>
      </p:sp>
      <p:sp>
        <p:nvSpPr>
          <p:cNvPr id="16" name="Content Placeholder 2">
            <a:extLst>
              <a:ext uri="{FF2B5EF4-FFF2-40B4-BE49-F238E27FC236}">
                <a16:creationId xmlns:a16="http://schemas.microsoft.com/office/drawing/2014/main" id="{040F3AEC-4D31-3A7C-AB59-356EA4460CFB}"/>
              </a:ext>
            </a:extLst>
          </p:cNvPr>
          <p:cNvSpPr>
            <a:spLocks noGrp="1"/>
          </p:cNvSpPr>
          <p:nvPr>
            <p:ph sz="half" idx="16"/>
          </p:nvPr>
        </p:nvSpPr>
        <p:spPr>
          <a:xfrm>
            <a:off x="838200" y="2626181"/>
            <a:ext cx="5181600" cy="727380"/>
          </a:xfrm>
        </p:spPr>
        <p:txBody>
          <a:bodyPr/>
          <a:lstStyle>
            <a:lvl1pPr marL="0" indent="0">
              <a:buNone/>
              <a:defRPr/>
            </a:lvl1pPr>
          </a:lstStyle>
          <a:p>
            <a:pPr lvl="0"/>
            <a:r>
              <a:rPr lang="en-US"/>
              <a:t>Click to edit Master text</a:t>
            </a:r>
          </a:p>
        </p:txBody>
      </p:sp>
      <p:sp>
        <p:nvSpPr>
          <p:cNvPr id="17" name="Content Placeholder 2">
            <a:extLst>
              <a:ext uri="{FF2B5EF4-FFF2-40B4-BE49-F238E27FC236}">
                <a16:creationId xmlns:a16="http://schemas.microsoft.com/office/drawing/2014/main" id="{8239534F-34AA-8FC6-9F89-4D981BE13646}"/>
              </a:ext>
            </a:extLst>
          </p:cNvPr>
          <p:cNvSpPr>
            <a:spLocks noGrp="1"/>
          </p:cNvSpPr>
          <p:nvPr>
            <p:ph sz="half" idx="17"/>
          </p:nvPr>
        </p:nvSpPr>
        <p:spPr>
          <a:xfrm>
            <a:off x="838200" y="3452422"/>
            <a:ext cx="5181600" cy="727380"/>
          </a:xfrm>
        </p:spPr>
        <p:txBody>
          <a:bodyPr/>
          <a:lstStyle>
            <a:lvl1pPr marL="0" indent="0">
              <a:buNone/>
              <a:defRPr/>
            </a:lvl1pPr>
          </a:lstStyle>
          <a:p>
            <a:pPr lvl="0"/>
            <a:r>
              <a:rPr lang="en-US"/>
              <a:t>Click to edit Master text</a:t>
            </a:r>
          </a:p>
        </p:txBody>
      </p:sp>
      <p:sp>
        <p:nvSpPr>
          <p:cNvPr id="18" name="Content Placeholder 2">
            <a:extLst>
              <a:ext uri="{FF2B5EF4-FFF2-40B4-BE49-F238E27FC236}">
                <a16:creationId xmlns:a16="http://schemas.microsoft.com/office/drawing/2014/main" id="{41AE561A-DC0B-1788-4EC0-375B804DF012}"/>
              </a:ext>
            </a:extLst>
          </p:cNvPr>
          <p:cNvSpPr>
            <a:spLocks noGrp="1"/>
          </p:cNvSpPr>
          <p:nvPr>
            <p:ph sz="half" idx="18"/>
          </p:nvPr>
        </p:nvSpPr>
        <p:spPr>
          <a:xfrm>
            <a:off x="838200" y="4329787"/>
            <a:ext cx="5181600" cy="727380"/>
          </a:xfrm>
        </p:spPr>
        <p:txBody>
          <a:bodyPr/>
          <a:lstStyle>
            <a:lvl1pPr marL="0" indent="0">
              <a:buNone/>
              <a:defRPr/>
            </a:lvl1pPr>
          </a:lstStyle>
          <a:p>
            <a:pPr lvl="0"/>
            <a:r>
              <a:rPr lang="en-US"/>
              <a:t>Click to edit Master text</a:t>
            </a:r>
          </a:p>
        </p:txBody>
      </p:sp>
      <p:sp>
        <p:nvSpPr>
          <p:cNvPr id="19" name="Content Placeholder 3">
            <a:extLst>
              <a:ext uri="{FF2B5EF4-FFF2-40B4-BE49-F238E27FC236}">
                <a16:creationId xmlns:a16="http://schemas.microsoft.com/office/drawing/2014/main" id="{87F0FBDB-273E-D60B-B2B6-6E3D01E6EA19}"/>
              </a:ext>
            </a:extLst>
          </p:cNvPr>
          <p:cNvSpPr>
            <a:spLocks noGrp="1"/>
          </p:cNvSpPr>
          <p:nvPr>
            <p:ph sz="half" idx="19"/>
          </p:nvPr>
        </p:nvSpPr>
        <p:spPr>
          <a:xfrm>
            <a:off x="6186055" y="2641229"/>
            <a:ext cx="5181600" cy="727380"/>
          </a:xfrm>
        </p:spPr>
        <p:txBody>
          <a:bodyPr/>
          <a:lstStyle>
            <a:lvl1pPr marL="0" indent="0">
              <a:buNone/>
              <a:defRPr/>
            </a:lvl1pPr>
          </a:lstStyle>
          <a:p>
            <a:pPr lvl="0"/>
            <a:r>
              <a:rPr lang="en-US"/>
              <a:t>Click to edit Master text</a:t>
            </a:r>
          </a:p>
        </p:txBody>
      </p:sp>
      <p:sp>
        <p:nvSpPr>
          <p:cNvPr id="20" name="Content Placeholder 3">
            <a:extLst>
              <a:ext uri="{FF2B5EF4-FFF2-40B4-BE49-F238E27FC236}">
                <a16:creationId xmlns:a16="http://schemas.microsoft.com/office/drawing/2014/main" id="{A331B666-94C3-1364-CFC3-B9356134B448}"/>
              </a:ext>
            </a:extLst>
          </p:cNvPr>
          <p:cNvSpPr>
            <a:spLocks noGrp="1"/>
          </p:cNvSpPr>
          <p:nvPr>
            <p:ph sz="half" idx="20"/>
          </p:nvPr>
        </p:nvSpPr>
        <p:spPr>
          <a:xfrm>
            <a:off x="6186055" y="5277245"/>
            <a:ext cx="5181600" cy="727380"/>
          </a:xfrm>
        </p:spPr>
        <p:txBody>
          <a:bodyPr/>
          <a:lstStyle>
            <a:lvl1pPr marL="0" indent="0">
              <a:buNone/>
              <a:defRPr/>
            </a:lvl1pPr>
          </a:lstStyle>
          <a:p>
            <a:pPr lvl="0"/>
            <a:r>
              <a:rPr lang="en-US"/>
              <a:t>Click to edit Master text</a:t>
            </a:r>
          </a:p>
        </p:txBody>
      </p:sp>
      <p:sp>
        <p:nvSpPr>
          <p:cNvPr id="21" name="Content Placeholder 3">
            <a:extLst>
              <a:ext uri="{FF2B5EF4-FFF2-40B4-BE49-F238E27FC236}">
                <a16:creationId xmlns:a16="http://schemas.microsoft.com/office/drawing/2014/main" id="{53019E6B-3F4E-51C7-D626-3295D9B0C9B7}"/>
              </a:ext>
            </a:extLst>
          </p:cNvPr>
          <p:cNvSpPr>
            <a:spLocks noGrp="1"/>
          </p:cNvSpPr>
          <p:nvPr>
            <p:ph sz="half" idx="21"/>
          </p:nvPr>
        </p:nvSpPr>
        <p:spPr>
          <a:xfrm>
            <a:off x="6186055" y="4355140"/>
            <a:ext cx="5181600" cy="727380"/>
          </a:xfrm>
        </p:spPr>
        <p:txBody>
          <a:bodyPr/>
          <a:lstStyle>
            <a:lvl1pPr marL="0" indent="0">
              <a:buNone/>
              <a:defRPr/>
            </a:lvl1pPr>
          </a:lstStyle>
          <a:p>
            <a:pPr lvl="0"/>
            <a:r>
              <a:rPr lang="en-US"/>
              <a:t>Click to edit Master text</a:t>
            </a:r>
          </a:p>
        </p:txBody>
      </p:sp>
      <p:sp>
        <p:nvSpPr>
          <p:cNvPr id="22" name="Content Placeholder 3">
            <a:extLst>
              <a:ext uri="{FF2B5EF4-FFF2-40B4-BE49-F238E27FC236}">
                <a16:creationId xmlns:a16="http://schemas.microsoft.com/office/drawing/2014/main" id="{18912329-0CA5-53DB-C42F-A14BFE085A2D}"/>
              </a:ext>
            </a:extLst>
          </p:cNvPr>
          <p:cNvSpPr>
            <a:spLocks noGrp="1"/>
          </p:cNvSpPr>
          <p:nvPr>
            <p:ph sz="half" idx="22"/>
          </p:nvPr>
        </p:nvSpPr>
        <p:spPr>
          <a:xfrm>
            <a:off x="6186055" y="3483297"/>
            <a:ext cx="5181600" cy="727380"/>
          </a:xfrm>
        </p:spPr>
        <p:txBody>
          <a:bodyPr/>
          <a:lstStyle>
            <a:lvl1pPr marL="0" indent="0">
              <a:buNone/>
              <a:defRPr/>
            </a:lvl1pPr>
          </a:lstStyle>
          <a:p>
            <a:pPr lvl="0"/>
            <a:r>
              <a:rPr lang="en-US"/>
              <a:t>Click to edit Master text</a:t>
            </a:r>
          </a:p>
        </p:txBody>
      </p:sp>
    </p:spTree>
    <p:extLst>
      <p:ext uri="{BB962C8B-B14F-4D97-AF65-F5344CB8AC3E}">
        <p14:creationId xmlns:p14="http://schemas.microsoft.com/office/powerpoint/2010/main" val="220587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6/28/2024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009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Title with 8 boxes">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967451"/>
          </a:xfrm>
        </p:spPr>
        <p:txBody>
          <a:bodyPr/>
          <a:lstStyle>
            <a:lvl1pPr marL="0" indent="0">
              <a:buNone/>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967451"/>
          </a:xfrm>
        </p:spPr>
        <p:txBody>
          <a:body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6/28/2024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BCC7828-EB93-B072-B9EC-9259F43C80EF}"/>
              </a:ext>
            </a:extLst>
          </p:cNvPr>
          <p:cNvSpPr>
            <a:spLocks noGrp="1"/>
          </p:cNvSpPr>
          <p:nvPr>
            <p:ph sz="half" idx="13"/>
          </p:nvPr>
        </p:nvSpPr>
        <p:spPr>
          <a:xfrm>
            <a:off x="6186055" y="2853611"/>
            <a:ext cx="5181600" cy="967451"/>
          </a:xfrm>
        </p:spPr>
        <p:txBody>
          <a:bodyPr/>
          <a:lstStyle>
            <a:lvl1pPr marL="0" indent="0">
              <a:buNone/>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A39A899F-39DD-A31C-063E-CCC453B6A567}"/>
              </a:ext>
            </a:extLst>
          </p:cNvPr>
          <p:cNvSpPr>
            <a:spLocks noGrp="1"/>
          </p:cNvSpPr>
          <p:nvPr>
            <p:ph sz="half" idx="14"/>
          </p:nvPr>
        </p:nvSpPr>
        <p:spPr>
          <a:xfrm>
            <a:off x="838200" y="3012842"/>
            <a:ext cx="5181600" cy="967451"/>
          </a:xfrm>
        </p:spPr>
        <p:txBody>
          <a:bodyPr/>
          <a:lstStyle>
            <a:lvl1pPr marL="0" indent="0">
              <a:buNone/>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7E3BFEE9-E5CE-AFD8-CA7C-BA4D359EDCDE}"/>
              </a:ext>
            </a:extLst>
          </p:cNvPr>
          <p:cNvSpPr>
            <a:spLocks noGrp="1"/>
          </p:cNvSpPr>
          <p:nvPr>
            <p:ph sz="half" idx="15"/>
          </p:nvPr>
        </p:nvSpPr>
        <p:spPr>
          <a:xfrm>
            <a:off x="757844" y="5117002"/>
            <a:ext cx="1319367" cy="967451"/>
          </a:xfrm>
        </p:spPr>
        <p:txBody>
          <a:bodyPr/>
          <a:lstStyle>
            <a:lvl1pPr marL="0" indent="0">
              <a:buNone/>
              <a:defRPr/>
            </a:lvl1pPr>
          </a:lstStyle>
          <a:p>
            <a:pPr lvl="0"/>
            <a:r>
              <a:rPr lang="en-US"/>
              <a:t>Click to edit Master text styles</a:t>
            </a:r>
          </a:p>
        </p:txBody>
      </p:sp>
      <p:sp>
        <p:nvSpPr>
          <p:cNvPr id="16" name="Content Placeholder 2">
            <a:extLst>
              <a:ext uri="{FF2B5EF4-FFF2-40B4-BE49-F238E27FC236}">
                <a16:creationId xmlns:a16="http://schemas.microsoft.com/office/drawing/2014/main" id="{DA76AC9D-8113-32C4-8801-8773A1422502}"/>
              </a:ext>
            </a:extLst>
          </p:cNvPr>
          <p:cNvSpPr>
            <a:spLocks noGrp="1"/>
          </p:cNvSpPr>
          <p:nvPr>
            <p:ph sz="half" idx="16"/>
          </p:nvPr>
        </p:nvSpPr>
        <p:spPr>
          <a:xfrm>
            <a:off x="757844" y="4088473"/>
            <a:ext cx="1659353" cy="967451"/>
          </a:xfrm>
        </p:spPr>
        <p:txBody>
          <a:bodyPr/>
          <a:lstStyle>
            <a:lvl1pPr marL="0" indent="0">
              <a:buNone/>
              <a:defRPr/>
            </a:lvl1pPr>
          </a:lstStyle>
          <a:p>
            <a:pPr lvl="0"/>
            <a:r>
              <a:rPr lang="en-US" dirty="0"/>
              <a:t>Click to edit Master text styles</a:t>
            </a:r>
          </a:p>
        </p:txBody>
      </p:sp>
      <p:sp>
        <p:nvSpPr>
          <p:cNvPr id="17" name="Content Placeholder 2">
            <a:extLst>
              <a:ext uri="{FF2B5EF4-FFF2-40B4-BE49-F238E27FC236}">
                <a16:creationId xmlns:a16="http://schemas.microsoft.com/office/drawing/2014/main" id="{2B5602E8-1546-34B3-FE72-82BC51F04CBE}"/>
              </a:ext>
            </a:extLst>
          </p:cNvPr>
          <p:cNvSpPr>
            <a:spLocks noGrp="1"/>
          </p:cNvSpPr>
          <p:nvPr>
            <p:ph sz="half" idx="17"/>
          </p:nvPr>
        </p:nvSpPr>
        <p:spPr>
          <a:xfrm>
            <a:off x="6179359" y="4118900"/>
            <a:ext cx="5181600" cy="967451"/>
          </a:xfrm>
        </p:spPr>
        <p:txBody>
          <a:bodyPr/>
          <a:lstStyle>
            <a:lvl1pPr marL="0" indent="0">
              <a:buNone/>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17989FF5-537C-43B1-EAE8-087FBD1B5648}"/>
              </a:ext>
            </a:extLst>
          </p:cNvPr>
          <p:cNvSpPr>
            <a:spLocks noGrp="1"/>
          </p:cNvSpPr>
          <p:nvPr>
            <p:ph sz="half" idx="18"/>
          </p:nvPr>
        </p:nvSpPr>
        <p:spPr>
          <a:xfrm>
            <a:off x="6153035" y="5146886"/>
            <a:ext cx="5181600" cy="967451"/>
          </a:xfrm>
        </p:spPr>
        <p:txBody>
          <a:bodyPr/>
          <a:lstStyle>
            <a:lvl1pPr marL="0" indent="0">
              <a:buNone/>
              <a:defRPr/>
            </a:lvl1pPr>
          </a:lstStyle>
          <a:p>
            <a:pPr lvl="0"/>
            <a:r>
              <a:rPr lang="en-US"/>
              <a:t>Click to edit Master text styles</a:t>
            </a:r>
          </a:p>
        </p:txBody>
      </p:sp>
      <p:sp>
        <p:nvSpPr>
          <p:cNvPr id="19" name="Content Placeholder 2">
            <a:extLst>
              <a:ext uri="{FF2B5EF4-FFF2-40B4-BE49-F238E27FC236}">
                <a16:creationId xmlns:a16="http://schemas.microsoft.com/office/drawing/2014/main" id="{50C1495C-14D2-B59D-4361-3D37A90C0B03}"/>
              </a:ext>
            </a:extLst>
          </p:cNvPr>
          <p:cNvSpPr>
            <a:spLocks noGrp="1"/>
          </p:cNvSpPr>
          <p:nvPr>
            <p:ph sz="half" idx="19"/>
          </p:nvPr>
        </p:nvSpPr>
        <p:spPr>
          <a:xfrm>
            <a:off x="6305435" y="5299286"/>
            <a:ext cx="5181600" cy="967451"/>
          </a:xfrm>
        </p:spPr>
        <p:txBody>
          <a:bodyPr/>
          <a:lstStyle>
            <a:lvl1pPr marL="0" indent="0">
              <a:buNone/>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1F9F1791-74B3-09AE-5CC4-5B7B8F182579}"/>
              </a:ext>
            </a:extLst>
          </p:cNvPr>
          <p:cNvSpPr>
            <a:spLocks noGrp="1"/>
          </p:cNvSpPr>
          <p:nvPr>
            <p:ph sz="half" idx="20"/>
          </p:nvPr>
        </p:nvSpPr>
        <p:spPr>
          <a:xfrm>
            <a:off x="6457835" y="5451686"/>
            <a:ext cx="5181600" cy="967451"/>
          </a:xfrm>
        </p:spPr>
        <p:txBody>
          <a:bodyPr/>
          <a:lstStyle>
            <a:lvl1pPr marL="0" indent="0">
              <a:buNone/>
              <a:defRPr/>
            </a:lvl1pPr>
          </a:lstStyle>
          <a:p>
            <a:pPr lvl="0"/>
            <a:r>
              <a:rPr lang="en-US"/>
              <a:t>Click to edit Master text styles</a:t>
            </a:r>
          </a:p>
        </p:txBody>
      </p:sp>
      <p:sp>
        <p:nvSpPr>
          <p:cNvPr id="21" name="Content Placeholder 2">
            <a:extLst>
              <a:ext uri="{FF2B5EF4-FFF2-40B4-BE49-F238E27FC236}">
                <a16:creationId xmlns:a16="http://schemas.microsoft.com/office/drawing/2014/main" id="{C65D1424-D6B2-AF00-A643-02B5A03CAC6A}"/>
              </a:ext>
            </a:extLst>
          </p:cNvPr>
          <p:cNvSpPr>
            <a:spLocks noGrp="1"/>
          </p:cNvSpPr>
          <p:nvPr>
            <p:ph sz="half" idx="21"/>
          </p:nvPr>
        </p:nvSpPr>
        <p:spPr>
          <a:xfrm>
            <a:off x="2493091" y="4120674"/>
            <a:ext cx="1319367" cy="967451"/>
          </a:xfrm>
        </p:spPr>
        <p:txBody>
          <a:bodyPr/>
          <a:lstStyle>
            <a:lvl1pPr marL="0" indent="0">
              <a:buNone/>
              <a:defRPr/>
            </a:lvl1pPr>
          </a:lstStyle>
          <a:p>
            <a:pPr lvl="0"/>
            <a:r>
              <a:rPr lang="en-US" dirty="0"/>
              <a:t>Click to edit Master text styles</a:t>
            </a:r>
          </a:p>
        </p:txBody>
      </p:sp>
      <p:sp>
        <p:nvSpPr>
          <p:cNvPr id="22" name="Content Placeholder 2">
            <a:extLst>
              <a:ext uri="{FF2B5EF4-FFF2-40B4-BE49-F238E27FC236}">
                <a16:creationId xmlns:a16="http://schemas.microsoft.com/office/drawing/2014/main" id="{FE98D537-028E-305C-1249-7FB1CBF781FE}"/>
              </a:ext>
            </a:extLst>
          </p:cNvPr>
          <p:cNvSpPr>
            <a:spLocks noGrp="1"/>
          </p:cNvSpPr>
          <p:nvPr>
            <p:ph sz="half" idx="22"/>
          </p:nvPr>
        </p:nvSpPr>
        <p:spPr>
          <a:xfrm>
            <a:off x="1992258" y="5164104"/>
            <a:ext cx="1319367" cy="967451"/>
          </a:xfrm>
        </p:spPr>
        <p:txBody>
          <a:bodyPr/>
          <a:lstStyle>
            <a:lvl1pPr marL="0" indent="0">
              <a:buNone/>
              <a:defRPr/>
            </a:lvl1pPr>
          </a:lstStyle>
          <a:p>
            <a:pPr lvl="0"/>
            <a:r>
              <a:rPr lang="en-US"/>
              <a:t>Click to edit Master text styles</a:t>
            </a:r>
          </a:p>
        </p:txBody>
      </p:sp>
      <p:sp>
        <p:nvSpPr>
          <p:cNvPr id="23" name="Content Placeholder 2">
            <a:extLst>
              <a:ext uri="{FF2B5EF4-FFF2-40B4-BE49-F238E27FC236}">
                <a16:creationId xmlns:a16="http://schemas.microsoft.com/office/drawing/2014/main" id="{63C14790-BF83-0BB1-6A61-AD81B7136E5D}"/>
              </a:ext>
            </a:extLst>
          </p:cNvPr>
          <p:cNvSpPr>
            <a:spLocks noGrp="1"/>
          </p:cNvSpPr>
          <p:nvPr>
            <p:ph sz="half" idx="23"/>
          </p:nvPr>
        </p:nvSpPr>
        <p:spPr>
          <a:xfrm>
            <a:off x="3326366" y="5224074"/>
            <a:ext cx="1319367" cy="967451"/>
          </a:xfrm>
        </p:spPr>
        <p:txBody>
          <a:bodyPr/>
          <a:lstStyle>
            <a:lvl1pPr marL="0" indent="0">
              <a:buNone/>
              <a:defRPr/>
            </a:lvl1pPr>
          </a:lstStyle>
          <a:p>
            <a:pPr lvl="0"/>
            <a:r>
              <a:rPr lang="en-US"/>
              <a:t>Click to edit Master text styles</a:t>
            </a:r>
          </a:p>
        </p:txBody>
      </p:sp>
      <p:sp>
        <p:nvSpPr>
          <p:cNvPr id="24" name="Content Placeholder 2">
            <a:extLst>
              <a:ext uri="{FF2B5EF4-FFF2-40B4-BE49-F238E27FC236}">
                <a16:creationId xmlns:a16="http://schemas.microsoft.com/office/drawing/2014/main" id="{1A55B490-C813-2970-76FB-28B1F402ACB4}"/>
              </a:ext>
            </a:extLst>
          </p:cNvPr>
          <p:cNvSpPr>
            <a:spLocks noGrp="1"/>
          </p:cNvSpPr>
          <p:nvPr>
            <p:ph sz="half" idx="24"/>
          </p:nvPr>
        </p:nvSpPr>
        <p:spPr>
          <a:xfrm>
            <a:off x="4722587" y="5224074"/>
            <a:ext cx="1319367" cy="967451"/>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472197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Break Slid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63260" y="2411105"/>
            <a:ext cx="12353026" cy="1670665"/>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55453" y="2565578"/>
            <a:ext cx="10515600" cy="1325563"/>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1" y="3380950"/>
            <a:ext cx="5181600" cy="2571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3428999"/>
            <a:ext cx="5181600" cy="2523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4102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6/28/2024</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1409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290222180"/>
      </p:ext>
    </p:extLst>
  </p:cSld>
  <p:clrMap bg1="lt1" tx1="dk1" bg2="lt2" tx2="dk2" accent1="accent1" accent2="accent2" accent3="accent3" accent4="accent4" accent5="accent5" accent6="accent6" hlink="hlink" folHlink="folHlink"/>
  <p:sldLayoutIdLst>
    <p:sldLayoutId id="2147483756" r:id="rId1"/>
    <p:sldLayoutId id="2147483650" r:id="rId2"/>
    <p:sldLayoutId id="2147483651" r:id="rId3"/>
    <p:sldLayoutId id="2147483652" r:id="rId4"/>
    <p:sldLayoutId id="2147483751" r:id="rId5"/>
    <p:sldLayoutId id="2147483662" r:id="rId6"/>
    <p:sldLayoutId id="2147483752" r:id="rId7"/>
    <p:sldLayoutId id="2147483664" r:id="rId8"/>
    <p:sldLayoutId id="2147483755" r:id="rId9"/>
    <p:sldLayoutId id="2147483655" r:id="rId10"/>
    <p:sldLayoutId id="2147483663" r:id="rId11"/>
    <p:sldLayoutId id="2147483660" r:id="rId12"/>
    <p:sldLayoutId id="2147483661" r:id="rId13"/>
    <p:sldLayoutId id="2147483656" r:id="rId14"/>
    <p:sldLayoutId id="2147483657" r:id="rId15"/>
    <p:sldLayoutId id="2147483658" r:id="rId16"/>
    <p:sldLayoutId id="2147483659" r:id="rId17"/>
    <p:sldLayoutId id="2147483684" r:id="rId18"/>
    <p:sldLayoutId id="2147483749" r:id="rId19"/>
    <p:sldLayoutId id="2147483753" r:id="rId20"/>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arts2work.media"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edu.arts2work.media" TargetMode="Externa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hyperlink" Target="mailto:wendy@thealliance.media"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hyperlink" Target="https://dolcoe.safalapps.com/"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hyperlink" Target="https://www.usajobs.gov/job/732658200" TargetMode="External"/><Relationship Id="rId4" Type="http://schemas.openxmlformats.org/officeDocument/2006/relationships/hyperlink" Target="http://www.usajobs.gov/"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hyperlink" Target="mailto:dhaproductionjob.fct@navy.mi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5.jpg"/></Relationships>
</file>

<file path=ppt/slides/_rels/slide40.xml.rels><?xml version="1.0" encoding="UTF-8" standalone="yes"?>
<Relationships xmlns="http://schemas.openxmlformats.org/package/2006/relationships"><Relationship Id="rId3" Type="http://schemas.openxmlformats.org/officeDocument/2006/relationships/hyperlink" Target="https://dolcoe.safalapps.com/"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5.jpg"/><Relationship Id="rId5" Type="http://schemas.openxmlformats.org/officeDocument/2006/relationships/image" Target="../media/image18.jp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hyperlink" Target="mailto:angela.baker@safalpartners.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F7B2-4157-4F4B-D77B-9FC1F9FD6D4D}"/>
              </a:ext>
            </a:extLst>
          </p:cNvPr>
          <p:cNvSpPr>
            <a:spLocks noGrp="1"/>
          </p:cNvSpPr>
          <p:nvPr>
            <p:ph type="title"/>
          </p:nvPr>
        </p:nvSpPr>
        <p:spPr>
          <a:xfrm>
            <a:off x="586154" y="662941"/>
            <a:ext cx="11000559" cy="3330878"/>
          </a:xfrm>
        </p:spPr>
        <p:txBody>
          <a:bodyPr>
            <a:normAutofit/>
          </a:bodyPr>
          <a:lstStyle/>
          <a:p>
            <a:r>
              <a:rPr lang="en-US" sz="4000" b="1" i="1" dirty="0"/>
              <a:t>Engage Series</a:t>
            </a:r>
            <a:br>
              <a:rPr lang="en-US" sz="4000" b="1" i="1" dirty="0"/>
            </a:br>
            <a:r>
              <a:rPr lang="en-US" sz="4000" dirty="0">
                <a:solidFill>
                  <a:schemeClr val="bg1"/>
                </a:solidFill>
              </a:rPr>
              <a:t>Uniting Registered Apprenticeship Programs and Tribal Workforce/ College Career Centers for Apprenticeship Recruitment</a:t>
            </a:r>
          </a:p>
        </p:txBody>
      </p:sp>
      <p:sp>
        <p:nvSpPr>
          <p:cNvPr id="9" name="Text Placeholder 8">
            <a:extLst>
              <a:ext uri="{FF2B5EF4-FFF2-40B4-BE49-F238E27FC236}">
                <a16:creationId xmlns:a16="http://schemas.microsoft.com/office/drawing/2014/main" id="{DA2E17AD-766E-AE03-9E4D-430586CF7294}"/>
              </a:ext>
            </a:extLst>
          </p:cNvPr>
          <p:cNvSpPr>
            <a:spLocks noGrp="1"/>
          </p:cNvSpPr>
          <p:nvPr>
            <p:ph type="body" sz="quarter" idx="13"/>
          </p:nvPr>
        </p:nvSpPr>
        <p:spPr>
          <a:xfrm>
            <a:off x="4689684" y="5142157"/>
            <a:ext cx="2812631" cy="874457"/>
          </a:xfrm>
        </p:spPr>
        <p:txBody>
          <a:bodyPr/>
          <a:lstStyle/>
          <a:p>
            <a:pPr algn="ctr"/>
            <a:r>
              <a:rPr lang="en-US" dirty="0"/>
              <a:t>June 13, 2024</a:t>
            </a:r>
          </a:p>
        </p:txBody>
      </p:sp>
    </p:spTree>
    <p:extLst>
      <p:ext uri="{BB962C8B-B14F-4D97-AF65-F5344CB8AC3E}">
        <p14:creationId xmlns:p14="http://schemas.microsoft.com/office/powerpoint/2010/main" val="86813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0DDFB-F34F-C802-C738-9FADD4BDA3D8}"/>
              </a:ext>
            </a:extLst>
          </p:cNvPr>
          <p:cNvSpPr>
            <a:spLocks noGrp="1"/>
          </p:cNvSpPr>
          <p:nvPr>
            <p:ph type="title"/>
          </p:nvPr>
        </p:nvSpPr>
        <p:spPr>
          <a:xfrm>
            <a:off x="795928" y="671102"/>
            <a:ext cx="8305800" cy="782549"/>
          </a:xfrm>
        </p:spPr>
        <p:txBody>
          <a:bodyPr/>
          <a:lstStyle/>
          <a:p>
            <a:r>
              <a:rPr lang="en-US" dirty="0"/>
              <a:t>ARTS2WORK</a:t>
            </a:r>
          </a:p>
        </p:txBody>
      </p:sp>
      <p:sp>
        <p:nvSpPr>
          <p:cNvPr id="8" name="Rectangle 7">
            <a:extLst>
              <a:ext uri="{FF2B5EF4-FFF2-40B4-BE49-F238E27FC236}">
                <a16:creationId xmlns:a16="http://schemas.microsoft.com/office/drawing/2014/main" id="{E55EF99A-15ED-5D60-C1E5-84375D1FC69E}"/>
              </a:ext>
              <a:ext uri="{C183D7F6-B498-43B3-948B-1728B52AA6E4}">
                <adec:decorative xmlns:adec="http://schemas.microsoft.com/office/drawing/2017/decorative" val="1"/>
              </a:ext>
            </a:extLst>
          </p:cNvPr>
          <p:cNvSpPr/>
          <p:nvPr/>
        </p:nvSpPr>
        <p:spPr>
          <a:xfrm>
            <a:off x="544286" y="1453652"/>
            <a:ext cx="11092544" cy="3923892"/>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0" name="A2W_logo_Red and White.png" descr="Arts2Work logo"/>
          <p:cNvPicPr>
            <a:picLocks noChangeAspect="1"/>
          </p:cNvPicPr>
          <p:nvPr/>
        </p:nvPicPr>
        <p:blipFill>
          <a:blip r:embed="rId2"/>
          <a:srcRect/>
          <a:stretch>
            <a:fillRect/>
          </a:stretch>
        </p:blipFill>
        <p:spPr>
          <a:xfrm>
            <a:off x="2844740" y="1612319"/>
            <a:ext cx="6502522" cy="1086943"/>
          </a:xfrm>
          <a:prstGeom prst="rect">
            <a:avLst/>
          </a:prstGeom>
          <a:ln w="12700">
            <a:miter lim="400000"/>
          </a:ln>
        </p:spPr>
      </p:pic>
      <p:sp>
        <p:nvSpPr>
          <p:cNvPr id="3" name="Content Placeholder 2">
            <a:extLst>
              <a:ext uri="{FF2B5EF4-FFF2-40B4-BE49-F238E27FC236}">
                <a16:creationId xmlns:a16="http://schemas.microsoft.com/office/drawing/2014/main" id="{7E7792D4-F5F1-A190-AE21-4B498829357D}"/>
              </a:ext>
              <a:ext uri="{C183D7F6-B498-43B3-948B-1728B52AA6E4}">
                <adec:decorative xmlns:adec="http://schemas.microsoft.com/office/drawing/2017/decorative" val="1"/>
              </a:ext>
            </a:extLst>
          </p:cNvPr>
          <p:cNvSpPr>
            <a:spLocks noGrp="1"/>
          </p:cNvSpPr>
          <p:nvPr>
            <p:ph idx="1"/>
          </p:nvPr>
        </p:nvSpPr>
        <p:spPr>
          <a:xfrm>
            <a:off x="2711591" y="2967701"/>
            <a:ext cx="6267680" cy="1343603"/>
          </a:xfrm>
        </p:spPr>
        <p:txBody>
          <a:bodyPr/>
          <a:lstStyle/>
          <a:p>
            <a:pPr marL="0" marR="0" lvl="0" indent="0" algn="ctr" defTabSz="914400" rtl="0" eaLnBrk="1" fontAlgn="auto" latinLnBrk="0" hangingPunct="1">
              <a:lnSpc>
                <a:spcPct val="110000"/>
              </a:lnSpc>
              <a:spcBef>
                <a:spcPts val="0"/>
              </a:spcBef>
              <a:spcAft>
                <a:spcPts val="0"/>
              </a:spcAft>
              <a:buClrTx/>
              <a:buSzTx/>
              <a:buFontTx/>
              <a:buNone/>
              <a:tabLst/>
              <a:defRPr sz="2700">
                <a:latin typeface="Gill Sans"/>
                <a:ea typeface="Gill Sans"/>
                <a:cs typeface="Gill Sans"/>
                <a:sym typeface="Gill Sans"/>
              </a:defRPr>
            </a:pPr>
            <a:r>
              <a:rPr kumimoji="0" lang="en-US" sz="1898" b="0" i="0" u="none" strike="noStrike" kern="1200" cap="none" spc="0" normalizeH="0" baseline="0" noProof="0" dirty="0">
                <a:ln>
                  <a:noFill/>
                </a:ln>
                <a:solidFill>
                  <a:schemeClr val="bg1"/>
                </a:solidFill>
                <a:effectLst/>
                <a:uLnTx/>
                <a:uFillTx/>
                <a:latin typeface="Gill Sans"/>
                <a:sym typeface="Gill Sans"/>
              </a:rPr>
              <a:t>THE FIRST FEDERALLY-REGISTERED </a:t>
            </a:r>
          </a:p>
          <a:p>
            <a:pPr marL="0" marR="0" lvl="0" indent="0" algn="ctr" defTabSz="914400" rtl="0" eaLnBrk="1" fontAlgn="auto" latinLnBrk="0" hangingPunct="1">
              <a:lnSpc>
                <a:spcPct val="110000"/>
              </a:lnSpc>
              <a:spcBef>
                <a:spcPts val="0"/>
              </a:spcBef>
              <a:spcAft>
                <a:spcPts val="0"/>
              </a:spcAft>
              <a:buClrTx/>
              <a:buSzTx/>
              <a:buFontTx/>
              <a:buNone/>
              <a:tabLst/>
              <a:defRPr sz="2700">
                <a:latin typeface="Gill Sans"/>
                <a:ea typeface="Gill Sans"/>
                <a:cs typeface="Gill Sans"/>
                <a:sym typeface="Gill Sans"/>
              </a:defRPr>
            </a:pPr>
            <a:r>
              <a:rPr kumimoji="0" lang="en-US" sz="2180" b="0" i="0" u="none" strike="noStrike" kern="1200" cap="none" spc="0" normalizeH="0" baseline="0" noProof="0" dirty="0">
                <a:ln>
                  <a:noFill/>
                </a:ln>
                <a:solidFill>
                  <a:schemeClr val="bg1"/>
                </a:solidFill>
                <a:effectLst/>
                <a:uLnTx/>
                <a:uFillTx/>
                <a:latin typeface="Gill Sans"/>
                <a:sym typeface="Gill Sans"/>
              </a:rPr>
              <a:t>NATIONAL APPRENTICESHIP PROGRAM </a:t>
            </a:r>
          </a:p>
          <a:p>
            <a:pPr marL="0" marR="0" lvl="0" indent="0" algn="ctr" defTabSz="914400" rtl="0" eaLnBrk="1" fontAlgn="auto" latinLnBrk="0" hangingPunct="1">
              <a:lnSpc>
                <a:spcPct val="110000"/>
              </a:lnSpc>
              <a:spcBef>
                <a:spcPts val="0"/>
              </a:spcBef>
              <a:spcAft>
                <a:spcPts val="0"/>
              </a:spcAft>
              <a:buClrTx/>
              <a:buSzTx/>
              <a:buFontTx/>
              <a:buNone/>
              <a:tabLst/>
              <a:defRPr sz="2700">
                <a:latin typeface="Gill Sans"/>
                <a:ea typeface="Gill Sans"/>
                <a:cs typeface="Gill Sans"/>
                <a:sym typeface="Gill Sans"/>
              </a:defRPr>
            </a:pPr>
            <a:r>
              <a:rPr kumimoji="0" lang="en-US" sz="1898" b="0" i="0" u="none" strike="noStrike" kern="1200" cap="none" spc="0" normalizeH="0" baseline="0" noProof="0" dirty="0">
                <a:ln>
                  <a:noFill/>
                </a:ln>
                <a:solidFill>
                  <a:schemeClr val="bg1"/>
                </a:solidFill>
                <a:effectLst/>
                <a:uLnTx/>
                <a:uFillTx/>
                <a:latin typeface="Gill Sans"/>
                <a:sym typeface="Gill Sans"/>
              </a:rPr>
              <a:t>in MEDIA ARTS + CREATIVE TECHNOLOGIES</a:t>
            </a:r>
          </a:p>
          <a:p>
            <a:pPr marL="0" indent="0">
              <a:buNone/>
            </a:pPr>
            <a:endParaRPr lang="en-US" dirty="0"/>
          </a:p>
        </p:txBody>
      </p:sp>
      <p:sp>
        <p:nvSpPr>
          <p:cNvPr id="4" name="Picture Placeholder 3">
            <a:extLst>
              <a:ext uri="{FF2B5EF4-FFF2-40B4-BE49-F238E27FC236}">
                <a16:creationId xmlns:a16="http://schemas.microsoft.com/office/drawing/2014/main" id="{7250C2C8-C2AF-3BD0-E6D7-DC63529A9B7C}"/>
              </a:ext>
            </a:extLst>
          </p:cNvPr>
          <p:cNvSpPr>
            <a:spLocks noGrp="1"/>
          </p:cNvSpPr>
          <p:nvPr>
            <p:ph type="pic" sz="quarter" idx="13"/>
          </p:nvPr>
        </p:nvSpPr>
        <p:spPr>
          <a:xfrm>
            <a:off x="2711591" y="4339267"/>
            <a:ext cx="6032129" cy="8736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1133"/>
                </a:solidFill>
                <a:latin typeface="Impact"/>
                <a:ea typeface="Impact"/>
                <a:cs typeface="Impact"/>
                <a:sym typeface="Impact"/>
              </a:defRPr>
            </a:pPr>
            <a:r>
              <a:rPr kumimoji="0" lang="en-US" sz="2118" b="0" i="0" u="none" strike="noStrike" kern="1200" cap="none" spc="0" normalizeH="0" baseline="0" noProof="0" dirty="0">
                <a:ln>
                  <a:noFill/>
                </a:ln>
                <a:solidFill>
                  <a:srgbClr val="FF1133"/>
                </a:solidFill>
                <a:effectLst/>
                <a:uLnTx/>
                <a:uFillTx/>
                <a:latin typeface="Impact"/>
                <a:sym typeface="Impact"/>
              </a:rPr>
              <a:t>WINNER OF THE MIT SOLVE PRIZE 2021</a:t>
            </a:r>
          </a:p>
          <a:p>
            <a:pPr marL="0" marR="0" lvl="0" indent="0" algn="ctr" defTabSz="914400" rtl="0" eaLnBrk="1" fontAlgn="auto" latinLnBrk="0" hangingPunct="1">
              <a:lnSpc>
                <a:spcPct val="100000"/>
              </a:lnSpc>
              <a:spcBef>
                <a:spcPts val="0"/>
              </a:spcBef>
              <a:spcAft>
                <a:spcPts val="0"/>
              </a:spcAft>
              <a:buClrTx/>
              <a:buSzTx/>
              <a:buFontTx/>
              <a:buNone/>
              <a:tabLst/>
              <a:defRPr>
                <a:latin typeface="Impact"/>
                <a:ea typeface="Impact"/>
                <a:cs typeface="Impact"/>
                <a:sym typeface="Impact"/>
              </a:defRPr>
            </a:pPr>
            <a:r>
              <a:rPr kumimoji="0" lang="en-US" sz="2118" b="0" i="0" u="none" strike="noStrike" kern="1200" cap="none" spc="0" normalizeH="0" baseline="0" noProof="0" dirty="0">
                <a:ln>
                  <a:noFill/>
                </a:ln>
                <a:solidFill>
                  <a:schemeClr val="bg1"/>
                </a:solidFill>
                <a:effectLst/>
                <a:uLnTx/>
                <a:uFillTx/>
                <a:latin typeface="Impact"/>
                <a:sym typeface="Impact"/>
              </a:rPr>
              <a:t>Reimagining Pathways to Employment in the US</a:t>
            </a:r>
          </a:p>
          <a:p>
            <a:pPr marL="0" indent="0">
              <a:buNone/>
            </a:pPr>
            <a:endParaRPr lang="en-US" dirty="0"/>
          </a:p>
        </p:txBody>
      </p:sp>
      <p:pic>
        <p:nvPicPr>
          <p:cNvPr id="122" name="TheAlliance_Logo.png" descr="The Alliance for media arts + Culture logo"/>
          <p:cNvPicPr>
            <a:picLocks noChangeAspect="1"/>
          </p:cNvPicPr>
          <p:nvPr/>
        </p:nvPicPr>
        <p:blipFill>
          <a:blip r:embed="rId3"/>
          <a:stretch>
            <a:fillRect/>
          </a:stretch>
        </p:blipFill>
        <p:spPr>
          <a:xfrm>
            <a:off x="4712978" y="5598864"/>
            <a:ext cx="2264905" cy="473572"/>
          </a:xfrm>
          <a:prstGeom prst="rect">
            <a:avLst/>
          </a:prstGeom>
          <a:ln w="12700">
            <a:miter lim="400000"/>
          </a:ln>
        </p:spPr>
      </p:pic>
      <p:sp>
        <p:nvSpPr>
          <p:cNvPr id="9" name="Slide Number Placeholder 5">
            <a:extLst>
              <a:ext uri="{FF2B5EF4-FFF2-40B4-BE49-F238E27FC236}">
                <a16:creationId xmlns:a16="http://schemas.microsoft.com/office/drawing/2014/main" id="{6C0CC368-F62B-C16D-4873-648E5139B848}"/>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879465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C9036-F001-8EBE-0184-31D9CCAFB175}"/>
              </a:ext>
            </a:extLst>
          </p:cNvPr>
          <p:cNvSpPr>
            <a:spLocks noGrp="1"/>
          </p:cNvSpPr>
          <p:nvPr>
            <p:ph type="title"/>
          </p:nvPr>
        </p:nvSpPr>
        <p:spPr/>
        <p:txBody>
          <a:bodyPr/>
          <a:lstStyle/>
          <a:p>
            <a:r>
              <a:rPr lang="en-US" dirty="0"/>
              <a:t>Career Pathways for…</a:t>
            </a:r>
          </a:p>
        </p:txBody>
      </p:sp>
      <p:sp>
        <p:nvSpPr>
          <p:cNvPr id="3" name="Content Placeholder 2">
            <a:extLst>
              <a:ext uri="{FF2B5EF4-FFF2-40B4-BE49-F238E27FC236}">
                <a16:creationId xmlns:a16="http://schemas.microsoft.com/office/drawing/2014/main" id="{4A501689-BD3F-C72F-229A-22849CB053D2}"/>
              </a:ext>
            </a:extLst>
          </p:cNvPr>
          <p:cNvSpPr>
            <a:spLocks noGrp="1"/>
          </p:cNvSpPr>
          <p:nvPr>
            <p:ph sz="half" idx="1"/>
          </p:nvPr>
        </p:nvSpPr>
        <p:spPr>
          <a:xfrm>
            <a:off x="642257" y="1681863"/>
            <a:ext cx="2950029" cy="3445308"/>
          </a:xfrm>
        </p:spPr>
        <p:txBody>
          <a:bodyPr>
            <a:normAutofit fontScale="92500" lnSpcReduction="10000"/>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Montserrat" panose="00000500000000000000" pitchFamily="2" charset="0"/>
              </a:rPr>
              <a:t>Multimedia Producers, Digital Video Editors and Multimedia Graphic Designers</a:t>
            </a:r>
          </a:p>
          <a:p>
            <a:pPr marL="0" indent="0">
              <a:buNone/>
            </a:pPr>
            <a:endParaRPr lang="en-US" dirty="0"/>
          </a:p>
        </p:txBody>
      </p:sp>
      <p:pic>
        <p:nvPicPr>
          <p:cNvPr id="127" name="Screen Shot 2019-08-03 at 3.36.48 PM.png" descr="Arts2Work website - Tell great stories. Make a living doing it."/>
          <p:cNvPicPr>
            <a:picLocks noChangeAspect="1"/>
          </p:cNvPicPr>
          <p:nvPr/>
        </p:nvPicPr>
        <p:blipFill>
          <a:blip r:embed="rId2"/>
          <a:stretch>
            <a:fillRect/>
          </a:stretch>
        </p:blipFill>
        <p:spPr>
          <a:xfrm>
            <a:off x="3696830" y="1681863"/>
            <a:ext cx="8495170" cy="3869851"/>
          </a:xfrm>
          <a:prstGeom prst="rect">
            <a:avLst/>
          </a:prstGeom>
          <a:ln w="12700">
            <a:miter lim="400000"/>
          </a:ln>
        </p:spPr>
      </p:pic>
      <p:sp>
        <p:nvSpPr>
          <p:cNvPr id="6" name="Content Placeholder 5">
            <a:extLst>
              <a:ext uri="{FF2B5EF4-FFF2-40B4-BE49-F238E27FC236}">
                <a16:creationId xmlns:a16="http://schemas.microsoft.com/office/drawing/2014/main" id="{992259ED-7E4F-3B27-BAE9-FE132F6E4497}"/>
              </a:ext>
            </a:extLst>
          </p:cNvPr>
          <p:cNvSpPr>
            <a:spLocks noGrp="1"/>
          </p:cNvSpPr>
          <p:nvPr>
            <p:ph sz="half" idx="14"/>
          </p:nvPr>
        </p:nvSpPr>
        <p:spPr>
          <a:xfrm>
            <a:off x="4890655" y="5660800"/>
            <a:ext cx="6278088" cy="832075"/>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Montserrat" panose="00000500000000000000" pitchFamily="2" charset="0"/>
              </a:rPr>
              <a:t>Coming Soon: Digital Archivists</a:t>
            </a:r>
          </a:p>
          <a:p>
            <a:endParaRPr lang="en-US" dirty="0"/>
          </a:p>
        </p:txBody>
      </p:sp>
      <p:sp>
        <p:nvSpPr>
          <p:cNvPr id="7" name="Slide Number Placeholder 5">
            <a:extLst>
              <a:ext uri="{FF2B5EF4-FFF2-40B4-BE49-F238E27FC236}">
                <a16:creationId xmlns:a16="http://schemas.microsoft.com/office/drawing/2014/main" id="{E042688B-F892-ABCF-4ED9-C89DF7F90B35}"/>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888325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F4257-4C8B-191F-C645-ABC2240EC987}"/>
              </a:ext>
            </a:extLst>
          </p:cNvPr>
          <p:cNvSpPr>
            <a:spLocks noGrp="1"/>
          </p:cNvSpPr>
          <p:nvPr>
            <p:ph type="title"/>
          </p:nvPr>
        </p:nvSpPr>
        <p:spPr>
          <a:xfrm>
            <a:off x="852055" y="551697"/>
            <a:ext cx="10515600" cy="934732"/>
          </a:xfrm>
        </p:spPr>
        <p:txBody>
          <a:bodyPr/>
          <a:lstStyle/>
          <a:p>
            <a:r>
              <a:rPr lang="en-US" dirty="0"/>
              <a:t>A National Program</a:t>
            </a:r>
          </a:p>
        </p:txBody>
      </p:sp>
      <p:sp>
        <p:nvSpPr>
          <p:cNvPr id="3" name="Content Placeholder 2">
            <a:extLst>
              <a:ext uri="{FF2B5EF4-FFF2-40B4-BE49-F238E27FC236}">
                <a16:creationId xmlns:a16="http://schemas.microsoft.com/office/drawing/2014/main" id="{04E7D2CC-279D-4DC7-6768-13492BAFF5F9}"/>
              </a:ext>
            </a:extLst>
          </p:cNvPr>
          <p:cNvSpPr>
            <a:spLocks noGrp="1"/>
          </p:cNvSpPr>
          <p:nvPr>
            <p:ph sz="half" idx="1"/>
          </p:nvPr>
        </p:nvSpPr>
        <p:spPr>
          <a:xfrm>
            <a:off x="3265715" y="1694798"/>
            <a:ext cx="5181600" cy="3468403"/>
          </a:xfrm>
        </p:spPr>
        <p:txBody>
          <a:bodyPr>
            <a:normAutofit fontScale="85000" lnSpcReduction="20000"/>
          </a:bodyPr>
          <a:lstStyle/>
          <a:p>
            <a:pPr marL="0" indent="0" algn="ctr">
              <a:buNone/>
            </a:pPr>
            <a:r>
              <a:rPr lang="en-US" dirty="0"/>
              <a:t>Philadelphia</a:t>
            </a:r>
          </a:p>
          <a:p>
            <a:pPr marL="0" indent="0" algn="ctr">
              <a:buNone/>
            </a:pPr>
            <a:r>
              <a:rPr lang="en-US" dirty="0"/>
              <a:t>Baltimore</a:t>
            </a:r>
          </a:p>
          <a:p>
            <a:pPr marL="0" indent="0" algn="ctr">
              <a:buNone/>
            </a:pPr>
            <a:r>
              <a:rPr lang="en-US" dirty="0"/>
              <a:t>Atlanta</a:t>
            </a:r>
          </a:p>
          <a:p>
            <a:pPr marL="0" indent="0" algn="ctr">
              <a:buNone/>
            </a:pPr>
            <a:r>
              <a:rPr lang="en-US" dirty="0"/>
              <a:t>Albany</a:t>
            </a:r>
          </a:p>
          <a:p>
            <a:pPr marL="0" indent="0" algn="ctr">
              <a:buNone/>
            </a:pPr>
            <a:r>
              <a:rPr lang="en-US" dirty="0"/>
              <a:t>Miami</a:t>
            </a:r>
          </a:p>
          <a:p>
            <a:pPr marL="0" indent="0" algn="ctr">
              <a:buNone/>
            </a:pPr>
            <a:r>
              <a:rPr lang="en-US" dirty="0"/>
              <a:t>Oakland</a:t>
            </a:r>
          </a:p>
          <a:p>
            <a:pPr marL="0" indent="0" algn="ctr">
              <a:buNone/>
            </a:pPr>
            <a:r>
              <a:rPr lang="en-US" dirty="0"/>
              <a:t>Los Angeles</a:t>
            </a:r>
          </a:p>
          <a:p>
            <a:pPr marL="0" indent="0" algn="ctr">
              <a:buNone/>
            </a:pPr>
            <a:r>
              <a:rPr lang="en-US" dirty="0"/>
              <a:t>Colorado Springs</a:t>
            </a:r>
          </a:p>
          <a:p>
            <a:pPr marL="0" indent="0" algn="ctr">
              <a:buNone/>
            </a:pPr>
            <a:r>
              <a:rPr lang="en-US" dirty="0"/>
              <a:t>…and more to come</a:t>
            </a:r>
          </a:p>
        </p:txBody>
      </p:sp>
      <p:sp>
        <p:nvSpPr>
          <p:cNvPr id="7" name="Rectangle 6" descr="Arts2Work logo">
            <a:extLst>
              <a:ext uri="{FF2B5EF4-FFF2-40B4-BE49-F238E27FC236}">
                <a16:creationId xmlns:a16="http://schemas.microsoft.com/office/drawing/2014/main" id="{661FB75D-CA9A-49F1-7B09-43A324337330}"/>
              </a:ext>
            </a:extLst>
          </p:cNvPr>
          <p:cNvSpPr/>
          <p:nvPr/>
        </p:nvSpPr>
        <p:spPr>
          <a:xfrm>
            <a:off x="3145970" y="5228517"/>
            <a:ext cx="5954486" cy="114310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31" name="A2W_logo_Red and White.png" descr="Arts2Work logo"/>
          <p:cNvPicPr>
            <a:picLocks noChangeAspect="1"/>
          </p:cNvPicPr>
          <p:nvPr/>
        </p:nvPicPr>
        <p:blipFill>
          <a:blip r:embed="rId2"/>
          <a:srcRect/>
          <a:stretch>
            <a:fillRect/>
          </a:stretch>
        </p:blipFill>
        <p:spPr>
          <a:xfrm>
            <a:off x="3411330" y="5364294"/>
            <a:ext cx="5369339" cy="897523"/>
          </a:xfrm>
          <a:prstGeom prst="rect">
            <a:avLst/>
          </a:prstGeom>
          <a:ln w="12700">
            <a:miter lim="400000"/>
          </a:ln>
        </p:spPr>
      </p:pic>
      <p:sp>
        <p:nvSpPr>
          <p:cNvPr id="8" name="Slide Number Placeholder 5">
            <a:extLst>
              <a:ext uri="{FF2B5EF4-FFF2-40B4-BE49-F238E27FC236}">
                <a16:creationId xmlns:a16="http://schemas.microsoft.com/office/drawing/2014/main" id="{0FB20758-F1C1-D04D-5CF5-99F3328C2975}"/>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618887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818F-629B-F6D4-7750-EBC8057FAC05}"/>
              </a:ext>
            </a:extLst>
          </p:cNvPr>
          <p:cNvSpPr>
            <a:spLocks noGrp="1"/>
          </p:cNvSpPr>
          <p:nvPr>
            <p:ph type="title"/>
          </p:nvPr>
        </p:nvSpPr>
        <p:spPr>
          <a:xfrm>
            <a:off x="546207" y="1016717"/>
            <a:ext cx="10515600" cy="665284"/>
          </a:xfrm>
        </p:spPr>
        <p:txBody>
          <a:bodyPr>
            <a:normAutofit fontScale="90000"/>
          </a:bodyPr>
          <a:lstStyle/>
          <a:p>
            <a:pPr marL="0" marR="0" lvl="0" indent="0" algn="l" defTabSz="914400" rtl="0" eaLnBrk="1" fontAlgn="auto" latinLnBrk="0" hangingPunct="1">
              <a:lnSpc>
                <a:spcPct val="100000"/>
              </a:lnSpc>
              <a:spcBef>
                <a:spcPts val="0"/>
              </a:spcBef>
              <a:spcAft>
                <a:spcPts val="0"/>
              </a:spcAft>
              <a:buClrTx/>
              <a:buSzTx/>
              <a:buFontTx/>
              <a:buNone/>
              <a:tabLst/>
              <a:defRPr u="none"/>
            </a:pPr>
            <a:r>
              <a:rPr lang="en-US" dirty="0"/>
              <a:t>To Register: </a:t>
            </a:r>
            <a:r>
              <a:rPr kumimoji="0" lang="en-US" b="0" i="0" u="sng" strike="noStrike" kern="1200" cap="none" spc="0" normalizeH="0" baseline="0" noProof="0" dirty="0">
                <a:ln>
                  <a:noFill/>
                </a:ln>
                <a:effectLst/>
                <a:uLnTx/>
                <a:uFillTx/>
                <a:latin typeface="Montserrat" panose="00000500000000000000" pitchFamily="2" charset="0"/>
                <a:ea typeface="+mn-ea"/>
                <a:cs typeface="+mn-cs"/>
                <a:hlinkClick r:id="rId3">
                  <a:extLst>
                    <a:ext uri="{A12FA001-AC4F-418D-AE19-62706E023703}">
                      <ahyp:hlinkClr xmlns:ahyp="http://schemas.microsoft.com/office/drawing/2018/hyperlinkcolor" val="tx"/>
                    </a:ext>
                  </a:extLst>
                </a:hlinkClick>
              </a:rPr>
              <a:t>https://arts2work.media</a:t>
            </a:r>
            <a:br>
              <a:rPr kumimoji="0" lang="en-US" sz="2118" b="0" i="0" u="sng" strike="noStrike" kern="1200" cap="none" spc="0" normalizeH="0" baseline="0" noProof="0" dirty="0">
                <a:ln>
                  <a:noFill/>
                </a:ln>
                <a:solidFill>
                  <a:prstClr val="black"/>
                </a:solidFill>
                <a:effectLst/>
                <a:uLnTx/>
                <a:uFillTx/>
                <a:latin typeface="Calibri" panose="020F0502020204030204"/>
                <a:ea typeface="+mn-ea"/>
                <a:cs typeface="+mn-cs"/>
              </a:rPr>
            </a:br>
            <a:endParaRPr lang="en-US" dirty="0"/>
          </a:p>
        </p:txBody>
      </p:sp>
      <p:pic>
        <p:nvPicPr>
          <p:cNvPr id="136" name="Screen Shot 2019-08-03 at 3.44.48 PM.png" descr="Arts2Work webpage - A revolutionary blueprint for the future of work. A new model of reform for the digital generation. Your path to a creative career."/>
          <p:cNvPicPr>
            <a:picLocks noChangeAspect="1"/>
          </p:cNvPicPr>
          <p:nvPr/>
        </p:nvPicPr>
        <p:blipFill>
          <a:blip r:embed="rId4"/>
          <a:stretch>
            <a:fillRect/>
          </a:stretch>
        </p:blipFill>
        <p:spPr>
          <a:xfrm>
            <a:off x="1494491" y="1501512"/>
            <a:ext cx="9203017" cy="4339771"/>
          </a:xfrm>
          <a:prstGeom prst="rect">
            <a:avLst/>
          </a:prstGeom>
          <a:ln w="12700">
            <a:miter lim="400000"/>
          </a:ln>
        </p:spPr>
      </p:pic>
      <p:sp>
        <p:nvSpPr>
          <p:cNvPr id="3" name="Content Placeholder 2">
            <a:extLst>
              <a:ext uri="{FF2B5EF4-FFF2-40B4-BE49-F238E27FC236}">
                <a16:creationId xmlns:a16="http://schemas.microsoft.com/office/drawing/2014/main" id="{C414E4F8-9D57-0694-C018-51F8CC5046DF}"/>
              </a:ext>
            </a:extLst>
          </p:cNvPr>
          <p:cNvSpPr>
            <a:spLocks noGrp="1"/>
          </p:cNvSpPr>
          <p:nvPr>
            <p:ph idx="1"/>
          </p:nvPr>
        </p:nvSpPr>
        <p:spPr>
          <a:xfrm>
            <a:off x="2682368" y="5979595"/>
            <a:ext cx="7729497" cy="1119822"/>
          </a:xfrm>
        </p:spPr>
        <p:txBody>
          <a:bodyPr/>
          <a:lstStyle/>
          <a:p>
            <a:pPr marL="0" indent="0" algn="ctr">
              <a:buNone/>
            </a:pPr>
            <a:r>
              <a:rPr lang="en-US" sz="2400" dirty="0"/>
              <a:t>TO LEARN AND FIND COMMUNITY:</a:t>
            </a:r>
          </a:p>
          <a:p>
            <a:pPr marL="0" indent="0" algn="ctr">
              <a:buNone/>
            </a:pPr>
            <a:r>
              <a:rPr lang="en-US" sz="2400" u="sng" dirty="0">
                <a:hlinkClick r:id="rId5"/>
              </a:rPr>
              <a:t>https://edu.arts2work.media</a:t>
            </a:r>
          </a:p>
          <a:p>
            <a:pPr marL="0" indent="0">
              <a:buNone/>
            </a:pPr>
            <a:endParaRPr lang="en-US" dirty="0"/>
          </a:p>
        </p:txBody>
      </p:sp>
      <p:sp>
        <p:nvSpPr>
          <p:cNvPr id="6" name="Slide Number Placeholder 5">
            <a:extLst>
              <a:ext uri="{FF2B5EF4-FFF2-40B4-BE49-F238E27FC236}">
                <a16:creationId xmlns:a16="http://schemas.microsoft.com/office/drawing/2014/main" id="{27FE1D31-5F52-6F25-4692-A06494D6EFF8}"/>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850605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15D76-5A0E-F24C-4F55-C36801E19737}"/>
              </a:ext>
            </a:extLst>
          </p:cNvPr>
          <p:cNvSpPr>
            <a:spLocks noGrp="1"/>
          </p:cNvSpPr>
          <p:nvPr>
            <p:ph type="title"/>
          </p:nvPr>
        </p:nvSpPr>
        <p:spPr>
          <a:xfrm>
            <a:off x="700314" y="800553"/>
            <a:ext cx="11353800" cy="1325563"/>
          </a:xfrm>
        </p:spPr>
        <p:txBody>
          <a:bodyPr>
            <a:normAutofit fontScale="90000"/>
          </a:bodyPr>
          <a:lstStyle/>
          <a:p>
            <a:r>
              <a:rPr lang="en-US" sz="4400" dirty="0"/>
              <a:t>New Opportunities for Industry-connected Learning</a:t>
            </a:r>
            <a:br>
              <a:rPr lang="en-US" sz="4400" dirty="0"/>
            </a:br>
            <a:endParaRPr lang="en-US" dirty="0"/>
          </a:p>
        </p:txBody>
      </p:sp>
      <p:sp>
        <p:nvSpPr>
          <p:cNvPr id="6" name="Content Placeholder 5">
            <a:extLst>
              <a:ext uri="{FF2B5EF4-FFF2-40B4-BE49-F238E27FC236}">
                <a16:creationId xmlns:a16="http://schemas.microsoft.com/office/drawing/2014/main" id="{46E2CC56-BB5E-6DD3-905E-CD285E2551FB}"/>
              </a:ext>
            </a:extLst>
          </p:cNvPr>
          <p:cNvSpPr>
            <a:spLocks noGrp="1"/>
          </p:cNvSpPr>
          <p:nvPr>
            <p:ph sz="half" idx="1"/>
          </p:nvPr>
        </p:nvSpPr>
        <p:spPr>
          <a:xfrm>
            <a:off x="700314" y="2371191"/>
            <a:ext cx="2911609" cy="2984580"/>
          </a:xfrm>
        </p:spPr>
        <p:txBody>
          <a:bodyPr>
            <a:normAutofit/>
          </a:bodyPr>
          <a:lstStyle/>
          <a:p>
            <a:pPr marL="0" indent="0">
              <a:buNone/>
            </a:pPr>
            <a:r>
              <a:rPr lang="en-US" sz="2000" dirty="0">
                <a:solidFill>
                  <a:schemeClr val="tx1"/>
                </a:solidFill>
              </a:rPr>
              <a:t>Pre-Apprenticeship programs,  NEA-funded online Learning Hub, industry certification, competency-based on-the-job training, mentorship, equity labs, peer networks</a:t>
            </a:r>
          </a:p>
          <a:p>
            <a:pPr marL="0" indent="0">
              <a:buNone/>
            </a:pPr>
            <a:endParaRPr lang="en-US" dirty="0"/>
          </a:p>
        </p:txBody>
      </p:sp>
      <p:pic>
        <p:nvPicPr>
          <p:cNvPr id="143" name="Screen Shot 2019-08-03 at 3.37.20 PM.png" descr="Arts2Work webpage - Train storytellers for creative careers"/>
          <p:cNvPicPr>
            <a:picLocks noChangeAspect="1"/>
          </p:cNvPicPr>
          <p:nvPr/>
        </p:nvPicPr>
        <p:blipFill>
          <a:blip r:embed="rId2"/>
          <a:stretch>
            <a:fillRect/>
          </a:stretch>
        </p:blipFill>
        <p:spPr>
          <a:xfrm>
            <a:off x="3829461" y="2099805"/>
            <a:ext cx="8362539" cy="3802977"/>
          </a:xfrm>
          <a:prstGeom prst="rect">
            <a:avLst/>
          </a:prstGeom>
          <a:ln w="12700">
            <a:miter lim="400000"/>
          </a:ln>
        </p:spPr>
      </p:pic>
      <p:sp>
        <p:nvSpPr>
          <p:cNvPr id="8" name="Slide Number Placeholder 5">
            <a:extLst>
              <a:ext uri="{FF2B5EF4-FFF2-40B4-BE49-F238E27FC236}">
                <a16:creationId xmlns:a16="http://schemas.microsoft.com/office/drawing/2014/main" id="{6A1C9413-BCC4-EFB1-FD0B-C5089595B86B}"/>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37549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C0A63-FFBE-E955-48C7-26AC73CBC41D}"/>
              </a:ext>
            </a:extLst>
          </p:cNvPr>
          <p:cNvSpPr>
            <a:spLocks noGrp="1"/>
          </p:cNvSpPr>
          <p:nvPr>
            <p:ph type="title"/>
          </p:nvPr>
        </p:nvSpPr>
        <p:spPr/>
        <p:txBody>
          <a:bodyPr/>
          <a:lstStyle/>
          <a:p>
            <a:r>
              <a:rPr lang="en-US" dirty="0"/>
              <a:t>Arts2Work Program</a:t>
            </a:r>
          </a:p>
        </p:txBody>
      </p:sp>
      <p:sp>
        <p:nvSpPr>
          <p:cNvPr id="3" name="Content Placeholder 2">
            <a:extLst>
              <a:ext uri="{FF2B5EF4-FFF2-40B4-BE49-F238E27FC236}">
                <a16:creationId xmlns:a16="http://schemas.microsoft.com/office/drawing/2014/main" id="{B4C363BC-0790-014A-2570-EBF3099E9881}"/>
              </a:ext>
            </a:extLst>
          </p:cNvPr>
          <p:cNvSpPr>
            <a:spLocks noGrp="1"/>
          </p:cNvSpPr>
          <p:nvPr>
            <p:ph sz="half" idx="1"/>
          </p:nvPr>
        </p:nvSpPr>
        <p:spPr>
          <a:xfrm>
            <a:off x="838200" y="1596870"/>
            <a:ext cx="4152900" cy="4694872"/>
          </a:xfrm>
        </p:spPr>
        <p:txBody>
          <a:bodyPr>
            <a:normAutofit fontScale="62500" lnSpcReduction="20000"/>
          </a:bodyPr>
          <a:lstStyle/>
          <a:p>
            <a:pPr marL="0" indent="0">
              <a:buNone/>
            </a:pPr>
            <a:r>
              <a:rPr lang="en-US" sz="6100" b="1" dirty="0">
                <a:solidFill>
                  <a:srgbClr val="0F69C3"/>
                </a:solidFill>
              </a:rPr>
              <a:t>Benefits.</a:t>
            </a:r>
          </a:p>
          <a:p>
            <a:pPr marL="0" indent="0">
              <a:buNone/>
            </a:pPr>
            <a:endParaRPr lang="en-US" dirty="0"/>
          </a:p>
          <a:p>
            <a:pPr marL="0" indent="0">
              <a:buNone/>
            </a:pPr>
            <a:r>
              <a:rPr lang="en-US" sz="3800" b="1" dirty="0">
                <a:solidFill>
                  <a:srgbClr val="0F69C3"/>
                </a:solidFill>
              </a:rPr>
              <a:t>Benefits for Business</a:t>
            </a:r>
          </a:p>
          <a:p>
            <a:r>
              <a:rPr lang="en-US" dirty="0">
                <a:solidFill>
                  <a:srgbClr val="0F69C3"/>
                </a:solidFill>
                <a:latin typeface="Montserrat" panose="00000500000000000000" pitchFamily="2" charset="0"/>
              </a:rPr>
              <a:t>Highly-skilled employees</a:t>
            </a:r>
          </a:p>
          <a:p>
            <a:r>
              <a:rPr lang="en-US" dirty="0">
                <a:solidFill>
                  <a:srgbClr val="0F69C3"/>
                </a:solidFill>
                <a:latin typeface="Montserrat" panose="00000500000000000000" pitchFamily="2" charset="0"/>
              </a:rPr>
              <a:t>Reduced turnover costs</a:t>
            </a:r>
          </a:p>
          <a:p>
            <a:r>
              <a:rPr lang="en-US" dirty="0">
                <a:solidFill>
                  <a:srgbClr val="0F69C3"/>
                </a:solidFill>
                <a:latin typeface="Montserrat" panose="00000500000000000000" pitchFamily="2" charset="0"/>
              </a:rPr>
              <a:t>Higher productivity</a:t>
            </a:r>
          </a:p>
          <a:p>
            <a:r>
              <a:rPr lang="en-US" dirty="0">
                <a:solidFill>
                  <a:srgbClr val="0F69C3"/>
                </a:solidFill>
                <a:latin typeface="Montserrat" panose="00000500000000000000" pitchFamily="2" charset="0"/>
              </a:rPr>
              <a:t>More diverse workforce</a:t>
            </a:r>
          </a:p>
          <a:p>
            <a:pPr marL="0" indent="0">
              <a:buNone/>
            </a:pPr>
            <a:endParaRPr lang="en-US" dirty="0">
              <a:solidFill>
                <a:srgbClr val="0F69C3"/>
              </a:solidFill>
            </a:endParaRPr>
          </a:p>
          <a:p>
            <a:pPr marL="0" indent="0">
              <a:buNone/>
            </a:pPr>
            <a:r>
              <a:rPr lang="en-US" sz="3800" b="1" dirty="0">
                <a:solidFill>
                  <a:srgbClr val="0F69C3"/>
                </a:solidFill>
              </a:rPr>
              <a:t>Benefits for Workers</a:t>
            </a:r>
            <a:endParaRPr lang="en-US" dirty="0">
              <a:solidFill>
                <a:srgbClr val="0F69C3"/>
              </a:solidFill>
            </a:endParaRPr>
          </a:p>
          <a:p>
            <a:r>
              <a:rPr lang="en-US" sz="2700" dirty="0">
                <a:solidFill>
                  <a:srgbClr val="0F69C3"/>
                </a:solidFill>
                <a:latin typeface="Montserrat" panose="00000500000000000000" pitchFamily="2" charset="0"/>
              </a:rPr>
              <a:t>Increased skills</a:t>
            </a:r>
          </a:p>
          <a:p>
            <a:r>
              <a:rPr lang="en-US" sz="2700" dirty="0">
                <a:solidFill>
                  <a:srgbClr val="0F69C3"/>
                </a:solidFill>
                <a:latin typeface="Montserrat" panose="00000500000000000000" pitchFamily="2" charset="0"/>
              </a:rPr>
              <a:t>Higher wages</a:t>
            </a:r>
          </a:p>
          <a:p>
            <a:r>
              <a:rPr lang="en-US" sz="2700" dirty="0">
                <a:solidFill>
                  <a:srgbClr val="0F69C3"/>
                </a:solidFill>
                <a:latin typeface="Montserrat" panose="00000500000000000000" pitchFamily="2" charset="0"/>
              </a:rPr>
              <a:t>National credential</a:t>
            </a:r>
          </a:p>
          <a:p>
            <a:r>
              <a:rPr lang="en-US" sz="2700" dirty="0">
                <a:solidFill>
                  <a:srgbClr val="0F69C3"/>
                </a:solidFill>
                <a:latin typeface="Montserrat" panose="00000500000000000000" pitchFamily="2" charset="0"/>
              </a:rPr>
              <a:t>Career advancement</a:t>
            </a:r>
          </a:p>
        </p:txBody>
      </p:sp>
      <p:pic>
        <p:nvPicPr>
          <p:cNvPr id="148" name="Screen Shot 2018-04-25 at 3.32.02 PM.png" descr="Two film apprentices"/>
          <p:cNvPicPr>
            <a:picLocks noChangeAspect="1"/>
          </p:cNvPicPr>
          <p:nvPr/>
        </p:nvPicPr>
        <p:blipFill>
          <a:blip r:embed="rId2"/>
          <a:stretch>
            <a:fillRect/>
          </a:stretch>
        </p:blipFill>
        <p:spPr>
          <a:xfrm>
            <a:off x="5273743" y="1587105"/>
            <a:ext cx="4528783" cy="2430982"/>
          </a:xfrm>
          <a:prstGeom prst="rect">
            <a:avLst/>
          </a:prstGeom>
          <a:ln w="12700">
            <a:miter lim="400000"/>
          </a:ln>
        </p:spPr>
      </p:pic>
      <p:pic>
        <p:nvPicPr>
          <p:cNvPr id="147" name="Screen Shot 2018-04-25 at 3.32.11 PM.png" descr="Arts2Work national apprenticeship program"/>
          <p:cNvPicPr>
            <a:picLocks noChangeAspect="1"/>
          </p:cNvPicPr>
          <p:nvPr/>
        </p:nvPicPr>
        <p:blipFill rotWithShape="1">
          <a:blip r:embed="rId3"/>
          <a:srcRect l="8617" t="10833" r="11891" b="53364"/>
          <a:stretch/>
        </p:blipFill>
        <p:spPr>
          <a:xfrm>
            <a:off x="5273743" y="3850447"/>
            <a:ext cx="4588973" cy="1039053"/>
          </a:xfrm>
          <a:prstGeom prst="rect">
            <a:avLst/>
          </a:prstGeom>
          <a:ln w="12700">
            <a:miter lim="400000"/>
          </a:ln>
        </p:spPr>
      </p:pic>
      <p:sp>
        <p:nvSpPr>
          <p:cNvPr id="5" name="Content Placeholder 4">
            <a:extLst>
              <a:ext uri="{FF2B5EF4-FFF2-40B4-BE49-F238E27FC236}">
                <a16:creationId xmlns:a16="http://schemas.microsoft.com/office/drawing/2014/main" id="{70748454-2A84-AB5B-831D-21F5D58C983A}"/>
              </a:ext>
            </a:extLst>
          </p:cNvPr>
          <p:cNvSpPr>
            <a:spLocks noGrp="1"/>
          </p:cNvSpPr>
          <p:nvPr>
            <p:ph sz="half" idx="14"/>
          </p:nvPr>
        </p:nvSpPr>
        <p:spPr>
          <a:xfrm>
            <a:off x="5347854" y="4889500"/>
            <a:ext cx="6219305" cy="1603375"/>
          </a:xfrm>
        </p:spPr>
        <p:txBody>
          <a:bodyPr/>
          <a:lstStyle/>
          <a:p>
            <a:pPr marL="0" lvl="0" indent="0">
              <a:lnSpc>
                <a:spcPct val="120000"/>
              </a:lnSpc>
              <a:buNone/>
            </a:pPr>
            <a:r>
              <a:rPr lang="en-US" sz="1300" dirty="0">
                <a:solidFill>
                  <a:prstClr val="black">
                    <a:lumMod val="75000"/>
                    <a:lumOff val="25000"/>
                  </a:prstClr>
                </a:solidFill>
              </a:rPr>
              <a:t>Artists and Creative Producers are innovators and economic engines of our country – they should be able to benefit from a set of professional training and on-the-job learning opportunities like those available to their counterparts in health, science, technology, business and the trades. Because of Arts2Work, now they can.</a:t>
            </a:r>
          </a:p>
          <a:p>
            <a:pPr marL="0" indent="0">
              <a:buNone/>
            </a:pPr>
            <a:endParaRPr lang="en-US" dirty="0"/>
          </a:p>
        </p:txBody>
      </p:sp>
      <p:sp>
        <p:nvSpPr>
          <p:cNvPr id="8" name="Slide Number Placeholder 5">
            <a:extLst>
              <a:ext uri="{FF2B5EF4-FFF2-40B4-BE49-F238E27FC236}">
                <a16:creationId xmlns:a16="http://schemas.microsoft.com/office/drawing/2014/main" id="{4F9B7546-52CF-0E75-0EBD-050A191ECB5E}"/>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355280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85C5A-B111-8AD2-C817-ACE69F412CF6}"/>
              </a:ext>
            </a:extLst>
          </p:cNvPr>
          <p:cNvSpPr>
            <a:spLocks noGrp="1"/>
          </p:cNvSpPr>
          <p:nvPr>
            <p:ph type="title"/>
          </p:nvPr>
        </p:nvSpPr>
        <p:spPr/>
        <p:txBody>
          <a:bodyPr/>
          <a:lstStyle/>
          <a:p>
            <a:r>
              <a:rPr lang="en-US" dirty="0"/>
              <a:t>Arts2Work </a:t>
            </a:r>
            <a:r>
              <a:rPr lang="en-US" dirty="0">
                <a:solidFill>
                  <a:srgbClr val="00015E"/>
                </a:solidFill>
              </a:rPr>
              <a:t>2</a:t>
            </a:r>
          </a:p>
        </p:txBody>
      </p:sp>
      <p:pic>
        <p:nvPicPr>
          <p:cNvPr id="151" name="Screenshot 2024-05-29 at 6.39.04 PM.png" descr="The Smithsonian Center for Folklife and Cultural Heritage Magazine article, Training a new generation of storytellers: Wide angle youth media's video production process. April 15, 2024"/>
          <p:cNvPicPr>
            <a:picLocks noChangeAspect="1"/>
          </p:cNvPicPr>
          <p:nvPr/>
        </p:nvPicPr>
        <p:blipFill>
          <a:blip r:embed="rId2"/>
          <a:stretch>
            <a:fillRect/>
          </a:stretch>
        </p:blipFill>
        <p:spPr>
          <a:xfrm>
            <a:off x="312440" y="1576850"/>
            <a:ext cx="4575775" cy="3443309"/>
          </a:xfrm>
          <a:prstGeom prst="rect">
            <a:avLst/>
          </a:prstGeom>
          <a:ln w="12700">
            <a:miter lim="400000"/>
          </a:ln>
        </p:spPr>
      </p:pic>
      <p:pic>
        <p:nvPicPr>
          <p:cNvPr id="154" name="community design lab group.jpg" descr="community design lab group apprentices"/>
          <p:cNvPicPr>
            <a:picLocks noChangeAspect="1"/>
          </p:cNvPicPr>
          <p:nvPr/>
        </p:nvPicPr>
        <p:blipFill>
          <a:blip r:embed="rId3"/>
          <a:stretch>
            <a:fillRect/>
          </a:stretch>
        </p:blipFill>
        <p:spPr>
          <a:xfrm>
            <a:off x="4355657" y="1738525"/>
            <a:ext cx="3579716" cy="2387643"/>
          </a:xfrm>
          <a:prstGeom prst="rect">
            <a:avLst/>
          </a:prstGeom>
          <a:ln w="12700">
            <a:miter lim="400000"/>
          </a:ln>
        </p:spPr>
      </p:pic>
      <p:pic>
        <p:nvPicPr>
          <p:cNvPr id="153" name="Screenshot 2024-05-29 at 6.39.48 PM.png" descr="Article: NBC Universal Partners with Alliance for Media Arts + Culture to Advance Access and Equity in Creative Careers"/>
          <p:cNvPicPr>
            <a:picLocks noChangeAspect="1"/>
          </p:cNvPicPr>
          <p:nvPr/>
        </p:nvPicPr>
        <p:blipFill>
          <a:blip r:embed="rId4"/>
          <a:stretch>
            <a:fillRect/>
          </a:stretch>
        </p:blipFill>
        <p:spPr>
          <a:xfrm>
            <a:off x="4263951" y="4722724"/>
            <a:ext cx="3752462" cy="1351380"/>
          </a:xfrm>
          <a:prstGeom prst="rect">
            <a:avLst/>
          </a:prstGeom>
          <a:ln w="12700">
            <a:miter lim="400000"/>
          </a:ln>
        </p:spPr>
      </p:pic>
      <p:pic>
        <p:nvPicPr>
          <p:cNvPr id="152" name="Screenshot 2024-05-29 at 6.40.05 PM.png" descr="Times Union Magazine - Youth FX fosters the next generation of filmmakers through a new fellowship program. September 26, 2022"/>
          <p:cNvPicPr>
            <a:picLocks noChangeAspect="1"/>
          </p:cNvPicPr>
          <p:nvPr/>
        </p:nvPicPr>
        <p:blipFill>
          <a:blip r:embed="rId5"/>
          <a:stretch>
            <a:fillRect/>
          </a:stretch>
        </p:blipFill>
        <p:spPr>
          <a:xfrm>
            <a:off x="7709139" y="2581834"/>
            <a:ext cx="4482861" cy="3264574"/>
          </a:xfrm>
          <a:prstGeom prst="rect">
            <a:avLst/>
          </a:prstGeom>
          <a:ln w="12700">
            <a:miter lim="400000"/>
          </a:ln>
        </p:spPr>
      </p:pic>
      <p:sp>
        <p:nvSpPr>
          <p:cNvPr id="6" name="Slide Number Placeholder 5">
            <a:extLst>
              <a:ext uri="{FF2B5EF4-FFF2-40B4-BE49-F238E27FC236}">
                <a16:creationId xmlns:a16="http://schemas.microsoft.com/office/drawing/2014/main" id="{1158CB3C-780B-A10C-5D45-80CEA524E9CC}"/>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2488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201A7-DE7A-50E6-A3D1-63BCBD7D5223}"/>
              </a:ext>
            </a:extLst>
          </p:cNvPr>
          <p:cNvSpPr>
            <a:spLocks noGrp="1"/>
          </p:cNvSpPr>
          <p:nvPr>
            <p:ph type="title"/>
          </p:nvPr>
        </p:nvSpPr>
        <p:spPr/>
        <p:txBody>
          <a:bodyPr/>
          <a:lstStyle/>
          <a:p>
            <a:r>
              <a:rPr lang="en-US" dirty="0"/>
              <a:t>Contact Arts2Work</a:t>
            </a:r>
          </a:p>
        </p:txBody>
      </p:sp>
      <p:sp>
        <p:nvSpPr>
          <p:cNvPr id="6" name="Rectangle 5" descr="Art2Work logo">
            <a:extLst>
              <a:ext uri="{FF2B5EF4-FFF2-40B4-BE49-F238E27FC236}">
                <a16:creationId xmlns:a16="http://schemas.microsoft.com/office/drawing/2014/main" id="{BA0588DD-563D-0BF5-2790-FE5014AE433C}"/>
              </a:ext>
            </a:extLst>
          </p:cNvPr>
          <p:cNvSpPr/>
          <p:nvPr/>
        </p:nvSpPr>
        <p:spPr>
          <a:xfrm>
            <a:off x="-112700" y="2458891"/>
            <a:ext cx="12417398" cy="1863516"/>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6" name="A2W_logo_Red and White.png" descr="Arts2Work logo"/>
          <p:cNvPicPr>
            <a:picLocks noChangeAspect="1"/>
          </p:cNvPicPr>
          <p:nvPr/>
        </p:nvPicPr>
        <p:blipFill>
          <a:blip r:embed="rId2"/>
          <a:srcRect/>
          <a:stretch>
            <a:fillRect/>
          </a:stretch>
        </p:blipFill>
        <p:spPr>
          <a:xfrm>
            <a:off x="2047147" y="2713855"/>
            <a:ext cx="8097701" cy="1353588"/>
          </a:xfrm>
          <a:prstGeom prst="rect">
            <a:avLst/>
          </a:prstGeom>
          <a:ln w="12700">
            <a:miter lim="400000"/>
          </a:ln>
        </p:spPr>
      </p:pic>
      <p:sp>
        <p:nvSpPr>
          <p:cNvPr id="3" name="Content Placeholder 2">
            <a:extLst>
              <a:ext uri="{FF2B5EF4-FFF2-40B4-BE49-F238E27FC236}">
                <a16:creationId xmlns:a16="http://schemas.microsoft.com/office/drawing/2014/main" id="{C879A73F-F093-E728-7E1C-9506846E66B2}"/>
              </a:ext>
            </a:extLst>
          </p:cNvPr>
          <p:cNvSpPr>
            <a:spLocks noGrp="1"/>
          </p:cNvSpPr>
          <p:nvPr>
            <p:ph idx="1"/>
          </p:nvPr>
        </p:nvSpPr>
        <p:spPr>
          <a:xfrm>
            <a:off x="2962158" y="4532548"/>
            <a:ext cx="6267680" cy="1244731"/>
          </a:xfrm>
        </p:spPr>
        <p:txBody>
          <a:bodyPr/>
          <a:lstStyle/>
          <a:p>
            <a:pPr marL="0" indent="0" algn="ctr">
              <a:buNone/>
              <a:defRPr sz="2600">
                <a:latin typeface="Gill Sans"/>
                <a:ea typeface="Gill Sans"/>
                <a:cs typeface="Gill Sans"/>
                <a:sym typeface="Gill Sans"/>
              </a:defRPr>
            </a:pPr>
            <a:r>
              <a:rPr lang="en-US" sz="2800" dirty="0">
                <a:solidFill>
                  <a:srgbClr val="00015E"/>
                </a:solidFill>
              </a:rPr>
              <a:t>Executive Director Wendy Levy</a:t>
            </a:r>
          </a:p>
          <a:p>
            <a:pPr marL="0" indent="0" algn="ctr">
              <a:buNone/>
              <a:defRPr sz="2600">
                <a:latin typeface="Gill Sans"/>
                <a:ea typeface="Gill Sans"/>
                <a:cs typeface="Gill Sans"/>
                <a:sym typeface="Gill Sans"/>
              </a:defRPr>
            </a:pPr>
            <a:r>
              <a:rPr lang="en-US" sz="2800" dirty="0" err="1">
                <a:hlinkClick r:id="rId3" tooltip="wendy@thealliance.media"/>
              </a:rPr>
              <a:t>wendy@thealliance.media</a:t>
            </a:r>
            <a:endParaRPr lang="en-US" sz="2800" dirty="0"/>
          </a:p>
          <a:p>
            <a:pPr marL="0" indent="0">
              <a:buNone/>
            </a:pPr>
            <a:endParaRPr lang="en-US" dirty="0"/>
          </a:p>
        </p:txBody>
      </p:sp>
      <p:sp>
        <p:nvSpPr>
          <p:cNvPr id="7" name="Slide Number Placeholder 5">
            <a:extLst>
              <a:ext uri="{FF2B5EF4-FFF2-40B4-BE49-F238E27FC236}">
                <a16:creationId xmlns:a16="http://schemas.microsoft.com/office/drawing/2014/main" id="{3C92035E-11EE-EFA8-80AE-A56211D6EBB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994181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94D51-1E69-ADE3-91FE-0E14AE78A750}"/>
              </a:ext>
            </a:extLst>
          </p:cNvPr>
          <p:cNvSpPr>
            <a:spLocks noGrp="1"/>
          </p:cNvSpPr>
          <p:nvPr>
            <p:ph type="title"/>
          </p:nvPr>
        </p:nvSpPr>
        <p:spPr/>
        <p:txBody>
          <a:bodyPr/>
          <a:lstStyle/>
          <a:p>
            <a:r>
              <a:rPr lang="en-US" dirty="0" err="1"/>
              <a:t>Atarashii</a:t>
            </a:r>
            <a:r>
              <a:rPr lang="en-US" dirty="0"/>
              <a:t> Apprentice Program</a:t>
            </a:r>
          </a:p>
        </p:txBody>
      </p:sp>
      <p:sp>
        <p:nvSpPr>
          <p:cNvPr id="7" name="Rectangle 6">
            <a:extLst>
              <a:ext uri="{FF2B5EF4-FFF2-40B4-BE49-F238E27FC236}">
                <a16:creationId xmlns:a16="http://schemas.microsoft.com/office/drawing/2014/main" id="{B4E24429-182E-E78F-D6F7-81152A91313C}"/>
              </a:ext>
              <a:ext uri="{C183D7F6-B498-43B3-948B-1728B52AA6E4}">
                <adec:decorative xmlns:adec="http://schemas.microsoft.com/office/drawing/2017/decorative" val="1"/>
              </a:ext>
            </a:extLst>
          </p:cNvPr>
          <p:cNvSpPr/>
          <p:nvPr/>
        </p:nvSpPr>
        <p:spPr>
          <a:xfrm>
            <a:off x="3506599" y="4111803"/>
            <a:ext cx="5748884" cy="2160409"/>
          </a:xfrm>
          <a:prstGeom prst="rect">
            <a:avLst/>
          </a:prstGeom>
          <a:solidFill>
            <a:srgbClr val="6374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5" descr="Atarashii Apprentice Program logo">
            <a:extLst>
              <a:ext uri="{FF2B5EF4-FFF2-40B4-BE49-F238E27FC236}">
                <a16:creationId xmlns:a16="http://schemas.microsoft.com/office/drawing/2014/main" id="{69A7791A-B0A3-BB25-AE33-01AF65D79937}"/>
              </a:ext>
            </a:extLst>
          </p:cNvPr>
          <p:cNvSpPr/>
          <p:nvPr/>
        </p:nvSpPr>
        <p:spPr>
          <a:xfrm>
            <a:off x="3716323" y="3991808"/>
            <a:ext cx="5273211" cy="2077230"/>
          </a:xfrm>
          <a:custGeom>
            <a:avLst/>
            <a:gdLst/>
            <a:ahLst/>
            <a:cxnLst/>
            <a:rect l="l" t="t" r="r" b="b"/>
            <a:pathLst>
              <a:path w="13016243" h="4601633">
                <a:moveTo>
                  <a:pt x="0" y="0"/>
                </a:moveTo>
                <a:lnTo>
                  <a:pt x="13016244" y="0"/>
                </a:lnTo>
                <a:lnTo>
                  <a:pt x="13016244" y="4601633"/>
                </a:lnTo>
                <a:lnTo>
                  <a:pt x="0" y="4601633"/>
                </a:lnTo>
                <a:lnTo>
                  <a:pt x="0" y="0"/>
                </a:lnTo>
                <a:close/>
              </a:path>
            </a:pathLst>
          </a:custGeom>
          <a:blipFill>
            <a:blip r:embed="rId3"/>
            <a:stretch>
              <a:fillRect/>
            </a:stretch>
          </a:blipFill>
        </p:spPr>
        <p:txBody>
          <a:bodyPr/>
          <a:lstStyle/>
          <a:p>
            <a:endParaRPr lang="en-US" sz="1200"/>
          </a:p>
        </p:txBody>
      </p:sp>
      <p:sp>
        <p:nvSpPr>
          <p:cNvPr id="5" name="Slide Number Placeholder 5">
            <a:extLst>
              <a:ext uri="{FF2B5EF4-FFF2-40B4-BE49-F238E27FC236}">
                <a16:creationId xmlns:a16="http://schemas.microsoft.com/office/drawing/2014/main" id="{E730D2A9-68E6-BFE1-439B-9EDB8FE92616}"/>
              </a:ext>
            </a:extLst>
          </p:cNvPr>
          <p:cNvSpPr>
            <a:spLocks noGrp="1"/>
          </p:cNvSpPr>
          <p:nvPr>
            <p:ph type="sldNum" sz="quarter" idx="12"/>
          </p:nvPr>
        </p:nvSpPr>
        <p:spPr>
          <a:xfrm>
            <a:off x="8869218"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487885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47065-F0C0-7D14-FBD8-088260413A04}"/>
              </a:ext>
            </a:extLst>
          </p:cNvPr>
          <p:cNvSpPr>
            <a:spLocks noGrp="1"/>
          </p:cNvSpPr>
          <p:nvPr>
            <p:ph type="title"/>
          </p:nvPr>
        </p:nvSpPr>
        <p:spPr/>
        <p:txBody>
          <a:bodyPr/>
          <a:lstStyle/>
          <a:p>
            <a:r>
              <a:rPr lang="en-US" dirty="0"/>
              <a:t>Introduction</a:t>
            </a:r>
          </a:p>
        </p:txBody>
      </p:sp>
      <p:pic>
        <p:nvPicPr>
          <p:cNvPr id="11" name="Picture 10" descr="Jessee Skitrall">
            <a:extLst>
              <a:ext uri="{FF2B5EF4-FFF2-40B4-BE49-F238E27FC236}">
                <a16:creationId xmlns:a16="http://schemas.microsoft.com/office/drawing/2014/main" id="{5F35250D-4D69-A9F9-C8D2-5D7CA5D02B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549" y="1486362"/>
            <a:ext cx="6127506" cy="4085004"/>
          </a:xfrm>
          <a:prstGeom prst="rect">
            <a:avLst/>
          </a:prstGeom>
        </p:spPr>
      </p:pic>
      <p:sp>
        <p:nvSpPr>
          <p:cNvPr id="6" name="Freeform 5" descr="Atarashii Apprentice Program logo">
            <a:extLst>
              <a:ext uri="{FF2B5EF4-FFF2-40B4-BE49-F238E27FC236}">
                <a16:creationId xmlns:a16="http://schemas.microsoft.com/office/drawing/2014/main" id="{605810E0-5531-6E62-2CB1-13A76B97E4F1}"/>
              </a:ext>
            </a:extLst>
          </p:cNvPr>
          <p:cNvSpPr/>
          <p:nvPr/>
        </p:nvSpPr>
        <p:spPr>
          <a:xfrm>
            <a:off x="9764785" y="595618"/>
            <a:ext cx="1793868" cy="840410"/>
          </a:xfrm>
          <a:custGeom>
            <a:avLst/>
            <a:gdLst/>
            <a:ahLst/>
            <a:cxnLst/>
            <a:rect l="l" t="t" r="r" b="b"/>
            <a:pathLst>
              <a:path w="13016243" h="4601633">
                <a:moveTo>
                  <a:pt x="0" y="0"/>
                </a:moveTo>
                <a:lnTo>
                  <a:pt x="13016244" y="0"/>
                </a:lnTo>
                <a:lnTo>
                  <a:pt x="13016244" y="4601633"/>
                </a:lnTo>
                <a:lnTo>
                  <a:pt x="0" y="4601633"/>
                </a:lnTo>
                <a:lnTo>
                  <a:pt x="0" y="0"/>
                </a:lnTo>
                <a:close/>
              </a:path>
            </a:pathLst>
          </a:custGeom>
          <a:blipFill>
            <a:blip r:embed="rId4"/>
            <a:stretch>
              <a:fillRect/>
            </a:stretch>
          </a:blipFill>
        </p:spPr>
        <p:txBody>
          <a:bodyPr/>
          <a:lstStyle/>
          <a:p>
            <a:endParaRPr lang="en-US" sz="1200"/>
          </a:p>
        </p:txBody>
      </p:sp>
      <p:sp>
        <p:nvSpPr>
          <p:cNvPr id="4" name="Picture Placeholder 3">
            <a:extLst>
              <a:ext uri="{FF2B5EF4-FFF2-40B4-BE49-F238E27FC236}">
                <a16:creationId xmlns:a16="http://schemas.microsoft.com/office/drawing/2014/main" id="{1548B6C1-07D5-C066-2929-61D573DED0C1}"/>
              </a:ext>
            </a:extLst>
          </p:cNvPr>
          <p:cNvSpPr>
            <a:spLocks noGrp="1"/>
          </p:cNvSpPr>
          <p:nvPr>
            <p:ph idx="1"/>
          </p:nvPr>
        </p:nvSpPr>
        <p:spPr>
          <a:xfrm>
            <a:off x="5290973" y="1725524"/>
            <a:ext cx="6267680" cy="4400956"/>
          </a:xfrm>
        </p:spPr>
        <p:txBody>
          <a:bodyPr>
            <a:normAutofit fontScale="85000" lnSpcReduction="20000"/>
          </a:bodyPr>
          <a:lstStyle/>
          <a:p>
            <a:r>
              <a:rPr lang="en-US" dirty="0">
                <a:solidFill>
                  <a:schemeClr val="tx1"/>
                </a:solidFill>
              </a:rPr>
              <a:t>Licensed Instructor</a:t>
            </a:r>
          </a:p>
          <a:p>
            <a:r>
              <a:rPr lang="en-US" dirty="0">
                <a:solidFill>
                  <a:schemeClr val="tx1"/>
                </a:solidFill>
              </a:rPr>
              <a:t>Licensed: Cosmetologist, Barber, Esthetician, Master Esthetician, Manicurist, Massage Therapist</a:t>
            </a:r>
          </a:p>
          <a:p>
            <a:r>
              <a:rPr lang="en-US" dirty="0">
                <a:solidFill>
                  <a:schemeClr val="tx1"/>
                </a:solidFill>
              </a:rPr>
              <a:t>ICE Certified Credentialing Specialist through National Commission for Certifying Agencies (NCCA)</a:t>
            </a:r>
          </a:p>
          <a:p>
            <a:r>
              <a:rPr lang="en-US" dirty="0">
                <a:solidFill>
                  <a:schemeClr val="tx1"/>
                </a:solidFill>
              </a:rPr>
              <a:t>Salon Owner</a:t>
            </a:r>
          </a:p>
          <a:p>
            <a:r>
              <a:rPr lang="en-US" dirty="0">
                <a:solidFill>
                  <a:schemeClr val="tx1"/>
                </a:solidFill>
              </a:rPr>
              <a:t>Board Certified </a:t>
            </a:r>
            <a:r>
              <a:rPr lang="en-US" dirty="0" err="1">
                <a:solidFill>
                  <a:schemeClr val="tx1"/>
                </a:solidFill>
              </a:rPr>
              <a:t>Haircolorist</a:t>
            </a:r>
            <a:endParaRPr lang="en-US" dirty="0">
              <a:solidFill>
                <a:schemeClr val="tx1"/>
              </a:solidFill>
            </a:endParaRPr>
          </a:p>
          <a:p>
            <a:r>
              <a:rPr lang="en-US" dirty="0">
                <a:solidFill>
                  <a:schemeClr val="tx1"/>
                </a:solidFill>
              </a:rPr>
              <a:t>Internationally Board Certified </a:t>
            </a:r>
            <a:r>
              <a:rPr lang="en-US" dirty="0" err="1">
                <a:solidFill>
                  <a:schemeClr val="tx1"/>
                </a:solidFill>
              </a:rPr>
              <a:t>Haircolorist</a:t>
            </a:r>
            <a:endParaRPr lang="en-US" dirty="0">
              <a:solidFill>
                <a:schemeClr val="tx1"/>
              </a:solidFill>
            </a:endParaRPr>
          </a:p>
          <a:p>
            <a:r>
              <a:rPr lang="en-US" dirty="0">
                <a:solidFill>
                  <a:schemeClr val="tx1"/>
                </a:solidFill>
              </a:rPr>
              <a:t>Manufacturer Educator</a:t>
            </a:r>
          </a:p>
          <a:p>
            <a:r>
              <a:rPr lang="en-US" dirty="0">
                <a:solidFill>
                  <a:schemeClr val="tx1"/>
                </a:solidFill>
              </a:rPr>
              <a:t>Sales &amp; Education for Distributor</a:t>
            </a:r>
          </a:p>
          <a:p>
            <a:endParaRPr lang="en-US" dirty="0"/>
          </a:p>
        </p:txBody>
      </p:sp>
      <p:sp>
        <p:nvSpPr>
          <p:cNvPr id="9" name="Slide Number Placeholder 5">
            <a:extLst>
              <a:ext uri="{FF2B5EF4-FFF2-40B4-BE49-F238E27FC236}">
                <a16:creationId xmlns:a16="http://schemas.microsoft.com/office/drawing/2014/main" id="{F75F1644-0945-BD12-11E3-586D3B642908}"/>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9160BF-148F-0B6A-033E-2D635761007C}"/>
              </a:ext>
            </a:extLst>
          </p:cNvPr>
          <p:cNvSpPr>
            <a:spLocks noGrp="1"/>
          </p:cNvSpPr>
          <p:nvPr>
            <p:ph type="title"/>
          </p:nvPr>
        </p:nvSpPr>
        <p:spPr>
          <a:xfrm>
            <a:off x="762000" y="536565"/>
            <a:ext cx="10515600" cy="1325563"/>
          </a:xfrm>
        </p:spPr>
        <p:txBody>
          <a:bodyPr>
            <a:normAutofit/>
          </a:bodyPr>
          <a:lstStyle/>
          <a:p>
            <a:r>
              <a:rPr lang="en-US" dirty="0"/>
              <a:t>Moderator</a:t>
            </a:r>
          </a:p>
        </p:txBody>
      </p:sp>
      <p:pic>
        <p:nvPicPr>
          <p:cNvPr id="8" name="Picture 7" descr="Gene Ellis">
            <a:extLst>
              <a:ext uri="{FF2B5EF4-FFF2-40B4-BE49-F238E27FC236}">
                <a16:creationId xmlns:a16="http://schemas.microsoft.com/office/drawing/2014/main" id="{34B02E71-FF40-B404-AAF5-D1272F6431ED}"/>
              </a:ext>
            </a:extLst>
          </p:cNvPr>
          <p:cNvPicPr>
            <a:picLocks noChangeAspect="1"/>
          </p:cNvPicPr>
          <p:nvPr/>
        </p:nvPicPr>
        <p:blipFill>
          <a:blip r:embed="rId3"/>
          <a:srcRect t="11029" b="11029"/>
          <a:stretch/>
        </p:blipFill>
        <p:spPr>
          <a:xfrm>
            <a:off x="1828232" y="2766789"/>
            <a:ext cx="2261117" cy="24144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Content Placeholder 1">
            <a:extLst>
              <a:ext uri="{FF2B5EF4-FFF2-40B4-BE49-F238E27FC236}">
                <a16:creationId xmlns:a16="http://schemas.microsoft.com/office/drawing/2014/main" id="{70587F13-123C-3A53-F647-257AE3C846FA}"/>
              </a:ext>
            </a:extLst>
          </p:cNvPr>
          <p:cNvSpPr>
            <a:spLocks noGrp="1"/>
          </p:cNvSpPr>
          <p:nvPr>
            <p:ph sz="half" idx="1"/>
          </p:nvPr>
        </p:nvSpPr>
        <p:spPr>
          <a:xfrm>
            <a:off x="5256646" y="3162368"/>
            <a:ext cx="5181600" cy="2114627"/>
          </a:xfrm>
        </p:spPr>
        <p:txBody>
          <a:bodyPr>
            <a:normAutofit/>
          </a:bodyPr>
          <a:lstStyle/>
          <a:p>
            <a:pPr marL="0" indent="0">
              <a:buNone/>
            </a:pPr>
            <a:r>
              <a:rPr lang="en-US" sz="3600" b="1" dirty="0">
                <a:solidFill>
                  <a:srgbClr val="0D274D"/>
                </a:solidFill>
                <a:latin typeface="Montserrat" panose="00000500000000000000" pitchFamily="2" charset="0"/>
              </a:rPr>
              <a:t>Gene Ellis</a:t>
            </a:r>
          </a:p>
          <a:p>
            <a:pPr marL="0" indent="0">
              <a:buNone/>
            </a:pPr>
            <a:r>
              <a:rPr lang="en-US" sz="2400" dirty="0">
                <a:solidFill>
                  <a:srgbClr val="0D274D"/>
                </a:solidFill>
                <a:latin typeface="Montserrat"/>
                <a:ea typeface="Roboto"/>
              </a:rPr>
              <a:t>Senior Subject Matter Expert</a:t>
            </a:r>
          </a:p>
          <a:p>
            <a:pPr marL="0" indent="0">
              <a:buNone/>
            </a:pPr>
            <a:r>
              <a:rPr lang="en-US" sz="2400" dirty="0">
                <a:solidFill>
                  <a:srgbClr val="0D274D"/>
                </a:solidFill>
                <a:latin typeface="Montserrat"/>
                <a:ea typeface="Roboto"/>
              </a:rPr>
              <a:t>Safal Partners</a:t>
            </a:r>
          </a:p>
        </p:txBody>
      </p:sp>
      <p:sp>
        <p:nvSpPr>
          <p:cNvPr id="4" name="Slide Number Placeholder 5">
            <a:extLst>
              <a:ext uri="{FF2B5EF4-FFF2-40B4-BE49-F238E27FC236}">
                <a16:creationId xmlns:a16="http://schemas.microsoft.com/office/drawing/2014/main" id="{06B13081-530B-6175-F20E-DCC41DBC03FB}"/>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778008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 y="0"/>
            <a:ext cx="12346863" cy="2066002"/>
          </a:xfrm>
          <a:custGeom>
            <a:avLst/>
            <a:gdLst/>
            <a:ahLst/>
            <a:cxnLst/>
            <a:rect l="l" t="t" r="r" b="b"/>
            <a:pathLst>
              <a:path w="18520295" h="3099003">
                <a:moveTo>
                  <a:pt x="0" y="0"/>
                </a:moveTo>
                <a:lnTo>
                  <a:pt x="18520295" y="0"/>
                </a:lnTo>
                <a:lnTo>
                  <a:pt x="18520295" y="3099003"/>
                </a:lnTo>
                <a:lnTo>
                  <a:pt x="0" y="3099003"/>
                </a:lnTo>
                <a:lnTo>
                  <a:pt x="0" y="0"/>
                </a:lnTo>
                <a:close/>
              </a:path>
            </a:pathLst>
          </a:custGeom>
          <a:blipFill>
            <a:blip r:embed="rId3"/>
            <a:stretch>
              <a:fillRect t="-383155" b="-114465"/>
            </a:stretch>
          </a:blipFill>
        </p:spPr>
        <p:txBody>
          <a:bodyPr/>
          <a:lstStyle/>
          <a:p>
            <a:endParaRPr lang="en-US" sz="1200" dirty="0"/>
          </a:p>
        </p:txBody>
      </p:sp>
      <p:cxnSp>
        <p:nvCxnSpPr>
          <p:cNvPr id="11" name="Straight Connector 10">
            <a:extLst>
              <a:ext uri="{FF2B5EF4-FFF2-40B4-BE49-F238E27FC236}">
                <a16:creationId xmlns:a16="http://schemas.microsoft.com/office/drawing/2014/main" id="{0AE912CF-8FE1-D8BB-A155-F087054C38A7}"/>
              </a:ext>
              <a:ext uri="{C183D7F6-B498-43B3-948B-1728B52AA6E4}">
                <adec:decorative xmlns:adec="http://schemas.microsoft.com/office/drawing/2017/decorative" val="1"/>
              </a:ext>
            </a:extLst>
          </p:cNvPr>
          <p:cNvCxnSpPr>
            <a:cxnSpLocks/>
          </p:cNvCxnSpPr>
          <p:nvPr/>
        </p:nvCxnSpPr>
        <p:spPr>
          <a:xfrm>
            <a:off x="6570445" y="2463801"/>
            <a:ext cx="0" cy="3363483"/>
          </a:xfrm>
          <a:prstGeom prst="line">
            <a:avLst/>
          </a:prstGeom>
          <a:ln w="38100"/>
        </p:spPr>
        <p:style>
          <a:lnRef idx="1">
            <a:schemeClr val="dk1"/>
          </a:lnRef>
          <a:fillRef idx="0">
            <a:schemeClr val="dk1"/>
          </a:fillRef>
          <a:effectRef idx="0">
            <a:schemeClr val="dk1"/>
          </a:effectRef>
          <a:fontRef idx="minor">
            <a:schemeClr val="tx1"/>
          </a:fontRef>
        </p:style>
      </p:cxnSp>
      <p:sp>
        <p:nvSpPr>
          <p:cNvPr id="9" name="Content Placeholder 8">
            <a:extLst>
              <a:ext uri="{FF2B5EF4-FFF2-40B4-BE49-F238E27FC236}">
                <a16:creationId xmlns:a16="http://schemas.microsoft.com/office/drawing/2014/main" id="{B495984D-0EF7-9F00-7631-85DD47DBBB91}"/>
              </a:ext>
            </a:extLst>
          </p:cNvPr>
          <p:cNvSpPr>
            <a:spLocks noGrp="1"/>
          </p:cNvSpPr>
          <p:nvPr>
            <p:ph type="title" idx="4294967295"/>
          </p:nvPr>
        </p:nvSpPr>
        <p:spPr>
          <a:xfrm>
            <a:off x="990600" y="2855913"/>
            <a:ext cx="4826000" cy="21383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ts val="7680"/>
              </a:lnSpc>
              <a:spcBef>
                <a:spcPct val="0"/>
              </a:spcBef>
              <a:spcAft>
                <a:spcPts val="0"/>
              </a:spcAft>
              <a:buClrTx/>
              <a:buSzTx/>
              <a:buFontTx/>
              <a:buNone/>
              <a:tabLst/>
              <a:defRPr/>
            </a:pPr>
            <a:r>
              <a:rPr kumimoji="0" lang="en-US" sz="67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Occupation</a:t>
            </a:r>
          </a:p>
          <a:p>
            <a:pPr marL="0" marR="0" lvl="0" indent="0" algn="l" defTabSz="914400" rtl="0" eaLnBrk="1" fontAlgn="auto" latinLnBrk="0" hangingPunct="1">
              <a:lnSpc>
                <a:spcPts val="7680"/>
              </a:lnSpc>
              <a:spcBef>
                <a:spcPct val="0"/>
              </a:spcBef>
              <a:spcAft>
                <a:spcPts val="0"/>
              </a:spcAft>
              <a:buClrTx/>
              <a:buSzTx/>
              <a:buFontTx/>
              <a:buNone/>
              <a:tabLst/>
              <a:defRPr/>
            </a:pPr>
            <a:r>
              <a:rPr kumimoji="0" lang="en-US" sz="67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Offerings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chemeClr val="tx1">
                  <a:lumMod val="75000"/>
                  <a:lumOff val="25000"/>
                </a:schemeClr>
              </a:solidFill>
              <a:effectLst/>
              <a:uLnTx/>
              <a:uFillTx/>
              <a:latin typeface="Montserrat Medium" panose="02000505000000020004" pitchFamily="2" charset="77"/>
              <a:ea typeface="+mn-ea"/>
              <a:cs typeface="+mn-cs"/>
            </a:endParaRPr>
          </a:p>
        </p:txBody>
      </p:sp>
      <p:sp>
        <p:nvSpPr>
          <p:cNvPr id="10" name="Picture Placeholder 9">
            <a:extLst>
              <a:ext uri="{FF2B5EF4-FFF2-40B4-BE49-F238E27FC236}">
                <a16:creationId xmlns:a16="http://schemas.microsoft.com/office/drawing/2014/main" id="{26EDB785-7989-8CF1-4E45-D597F60A6940}"/>
              </a:ext>
            </a:extLst>
          </p:cNvPr>
          <p:cNvSpPr>
            <a:spLocks noGrp="1"/>
          </p:cNvSpPr>
          <p:nvPr>
            <p:ph sz="half" idx="2"/>
          </p:nvPr>
        </p:nvSpPr>
        <p:spPr>
          <a:xfrm>
            <a:off x="6944499" y="2707001"/>
            <a:ext cx="4992125" cy="3158523"/>
          </a:xfrm>
        </p:spPr>
        <p:txBody>
          <a:bodyPr>
            <a:normAutofit/>
          </a:bodyPr>
          <a:lstStyle/>
          <a:p>
            <a:pPr marL="518186" lvl="1" indent="-259093">
              <a:lnSpc>
                <a:spcPct val="100000"/>
              </a:lnSpc>
              <a:buFont typeface="Arial"/>
              <a:buChar char="•"/>
            </a:pPr>
            <a:r>
              <a:rPr lang="en-US" dirty="0">
                <a:solidFill>
                  <a:srgbClr val="000000"/>
                </a:solidFill>
                <a:latin typeface="Montserrat" panose="00000500000000000000" pitchFamily="2" charset="0"/>
              </a:rPr>
              <a:t>Cosmetology</a:t>
            </a:r>
          </a:p>
          <a:p>
            <a:pPr marL="518186" lvl="1" indent="-259093">
              <a:lnSpc>
                <a:spcPct val="100000"/>
              </a:lnSpc>
              <a:buFont typeface="Arial"/>
              <a:buChar char="•"/>
            </a:pPr>
            <a:r>
              <a:rPr lang="en-US" dirty="0" err="1">
                <a:solidFill>
                  <a:srgbClr val="000000"/>
                </a:solidFill>
                <a:latin typeface="Montserrat" panose="00000500000000000000" pitchFamily="2" charset="0"/>
              </a:rPr>
              <a:t>Hairdesign</a:t>
            </a:r>
            <a:endParaRPr lang="en-US" dirty="0">
              <a:solidFill>
                <a:srgbClr val="000000"/>
              </a:solidFill>
              <a:latin typeface="Montserrat" panose="00000500000000000000" pitchFamily="2" charset="0"/>
            </a:endParaRPr>
          </a:p>
          <a:p>
            <a:pPr marL="518186" lvl="1" indent="-259093">
              <a:lnSpc>
                <a:spcPct val="100000"/>
              </a:lnSpc>
              <a:buFont typeface="Arial"/>
              <a:buChar char="•"/>
            </a:pPr>
            <a:r>
              <a:rPr lang="en-US" dirty="0">
                <a:solidFill>
                  <a:srgbClr val="000000"/>
                </a:solidFill>
                <a:latin typeface="Montserrat" panose="00000500000000000000" pitchFamily="2" charset="0"/>
              </a:rPr>
              <a:t>Barbering</a:t>
            </a:r>
          </a:p>
          <a:p>
            <a:pPr marL="518186" lvl="1" indent="-259093">
              <a:lnSpc>
                <a:spcPct val="100000"/>
              </a:lnSpc>
              <a:buFont typeface="Arial"/>
              <a:buChar char="•"/>
            </a:pPr>
            <a:r>
              <a:rPr lang="en-US" dirty="0">
                <a:solidFill>
                  <a:srgbClr val="000000"/>
                </a:solidFill>
                <a:latin typeface="Montserrat" panose="00000500000000000000" pitchFamily="2" charset="0"/>
              </a:rPr>
              <a:t>Esthetics</a:t>
            </a:r>
          </a:p>
          <a:p>
            <a:pPr marL="518186" lvl="1" indent="-259093">
              <a:lnSpc>
                <a:spcPct val="100000"/>
              </a:lnSpc>
              <a:buFont typeface="Arial"/>
              <a:buChar char="•"/>
            </a:pPr>
            <a:r>
              <a:rPr lang="en-US" dirty="0">
                <a:solidFill>
                  <a:srgbClr val="000000"/>
                </a:solidFill>
                <a:latin typeface="Montserrat" panose="00000500000000000000" pitchFamily="2" charset="0"/>
              </a:rPr>
              <a:t>Nail Technology</a:t>
            </a:r>
          </a:p>
          <a:p>
            <a:endParaRPr lang="en-US" dirty="0"/>
          </a:p>
        </p:txBody>
      </p:sp>
      <p:sp>
        <p:nvSpPr>
          <p:cNvPr id="13" name="Slide Number Placeholder 5">
            <a:extLst>
              <a:ext uri="{FF2B5EF4-FFF2-40B4-BE49-F238E27FC236}">
                <a16:creationId xmlns:a16="http://schemas.microsoft.com/office/drawing/2014/main" id="{672C1D0A-F01C-4952-3DF7-E45D6F7B2FA0}"/>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grpSp>
        <p:nvGrpSpPr>
          <p:cNvPr id="14" name="Group 6">
            <a:extLst>
              <a:ext uri="{FF2B5EF4-FFF2-40B4-BE49-F238E27FC236}">
                <a16:creationId xmlns:a16="http://schemas.microsoft.com/office/drawing/2014/main" id="{5EDC388E-DEAC-1C4E-0BC7-AF8F4E652F85}"/>
              </a:ext>
              <a:ext uri="{C183D7F6-B498-43B3-948B-1728B52AA6E4}">
                <adec:decorative xmlns:adec="http://schemas.microsoft.com/office/drawing/2017/decorative" val="1"/>
              </a:ext>
            </a:extLst>
          </p:cNvPr>
          <p:cNvGrpSpPr/>
          <p:nvPr/>
        </p:nvGrpSpPr>
        <p:grpSpPr>
          <a:xfrm>
            <a:off x="-1124954" y="-2833160"/>
            <a:ext cx="13629108" cy="4870721"/>
            <a:chOff x="0" y="0"/>
            <a:chExt cx="5384339" cy="1924235"/>
          </a:xfrm>
        </p:grpSpPr>
        <p:sp>
          <p:nvSpPr>
            <p:cNvPr id="15" name="Freeform 7">
              <a:extLst>
                <a:ext uri="{FF2B5EF4-FFF2-40B4-BE49-F238E27FC236}">
                  <a16:creationId xmlns:a16="http://schemas.microsoft.com/office/drawing/2014/main" id="{81820371-490F-F453-387D-D285B50F066B}"/>
                </a:ext>
              </a:extLst>
            </p:cNvPr>
            <p:cNvSpPr/>
            <p:nvPr/>
          </p:nvSpPr>
          <p:spPr>
            <a:xfrm>
              <a:off x="0" y="0"/>
              <a:ext cx="5384339" cy="1924235"/>
            </a:xfrm>
            <a:custGeom>
              <a:avLst/>
              <a:gdLst/>
              <a:ahLst/>
              <a:cxnLst/>
              <a:rect l="l" t="t" r="r" b="b"/>
              <a:pathLst>
                <a:path w="5384339" h="1924235">
                  <a:moveTo>
                    <a:pt x="0" y="0"/>
                  </a:moveTo>
                  <a:lnTo>
                    <a:pt x="5384339" y="0"/>
                  </a:lnTo>
                  <a:lnTo>
                    <a:pt x="5384339" y="1924235"/>
                  </a:lnTo>
                  <a:lnTo>
                    <a:pt x="0" y="1924235"/>
                  </a:lnTo>
                  <a:close/>
                </a:path>
              </a:pathLst>
            </a:custGeom>
            <a:solidFill>
              <a:srgbClr val="000000">
                <a:alpha val="0"/>
              </a:srgbClr>
            </a:solidFill>
            <a:ln w="38100" cap="sq">
              <a:solidFill>
                <a:srgbClr val="495757"/>
              </a:solidFill>
              <a:prstDash val="solid"/>
              <a:miter/>
            </a:ln>
          </p:spPr>
          <p:txBody>
            <a:bodyPr/>
            <a:lstStyle/>
            <a:p>
              <a:endParaRPr lang="en-US" sz="1200" dirty="0"/>
            </a:p>
          </p:txBody>
        </p:sp>
        <p:sp>
          <p:nvSpPr>
            <p:cNvPr id="16" name="TextBox 8">
              <a:extLst>
                <a:ext uri="{FF2B5EF4-FFF2-40B4-BE49-F238E27FC236}">
                  <a16:creationId xmlns:a16="http://schemas.microsoft.com/office/drawing/2014/main" id="{3CED689F-0713-17FA-1CDF-57BA7952DC2F}"/>
                </a:ext>
              </a:extLst>
            </p:cNvPr>
            <p:cNvSpPr txBox="1"/>
            <p:nvPr/>
          </p:nvSpPr>
          <p:spPr>
            <a:xfrm>
              <a:off x="0" y="-28575"/>
              <a:ext cx="5384339" cy="1952810"/>
            </a:xfrm>
            <a:prstGeom prst="rect">
              <a:avLst/>
            </a:prstGeom>
          </p:spPr>
          <p:txBody>
            <a:bodyPr lIns="33867" tIns="33867" rIns="33867" bIns="33867" rtlCol="0" anchor="ctr"/>
            <a:lstStyle/>
            <a:p>
              <a:pPr algn="ctr">
                <a:lnSpc>
                  <a:spcPts val="1733"/>
                </a:lnSpc>
              </a:pPr>
              <a:endParaRPr sz="1200"/>
            </a:p>
          </p:txBody>
        </p:sp>
      </p:grpSp>
    </p:spTree>
    <p:extLst>
      <p:ext uri="{BB962C8B-B14F-4D97-AF65-F5344CB8AC3E}">
        <p14:creationId xmlns:p14="http://schemas.microsoft.com/office/powerpoint/2010/main" val="3623357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 y="0"/>
            <a:ext cx="12346863" cy="2066002"/>
          </a:xfrm>
          <a:custGeom>
            <a:avLst/>
            <a:gdLst/>
            <a:ahLst/>
            <a:cxnLst/>
            <a:rect l="l" t="t" r="r" b="b"/>
            <a:pathLst>
              <a:path w="18520295" h="3099003">
                <a:moveTo>
                  <a:pt x="0" y="0"/>
                </a:moveTo>
                <a:lnTo>
                  <a:pt x="18520295" y="0"/>
                </a:lnTo>
                <a:lnTo>
                  <a:pt x="18520295" y="3099003"/>
                </a:lnTo>
                <a:lnTo>
                  <a:pt x="0" y="3099003"/>
                </a:lnTo>
                <a:lnTo>
                  <a:pt x="0" y="0"/>
                </a:lnTo>
                <a:close/>
              </a:path>
            </a:pathLst>
          </a:custGeom>
          <a:blipFill>
            <a:blip r:embed="rId3"/>
            <a:stretch>
              <a:fillRect t="-383155" b="-114465"/>
            </a:stretch>
          </a:blipFill>
        </p:spPr>
        <p:txBody>
          <a:bodyPr/>
          <a:lstStyle/>
          <a:p>
            <a:endParaRPr lang="en-US" sz="1200"/>
          </a:p>
        </p:txBody>
      </p:sp>
      <p:grpSp>
        <p:nvGrpSpPr>
          <p:cNvPr id="6" name="Group 6">
            <a:extLst>
              <a:ext uri="{C183D7F6-B498-43B3-948B-1728B52AA6E4}">
                <adec:decorative xmlns:adec="http://schemas.microsoft.com/office/drawing/2017/decorative" val="1"/>
              </a:ext>
            </a:extLst>
          </p:cNvPr>
          <p:cNvGrpSpPr/>
          <p:nvPr/>
        </p:nvGrpSpPr>
        <p:grpSpPr>
          <a:xfrm>
            <a:off x="-1124954" y="-2833160"/>
            <a:ext cx="13629108" cy="4870721"/>
            <a:chOff x="0" y="0"/>
            <a:chExt cx="5384339" cy="1924235"/>
          </a:xfrm>
        </p:grpSpPr>
        <p:sp>
          <p:nvSpPr>
            <p:cNvPr id="7" name="Freeform 7"/>
            <p:cNvSpPr/>
            <p:nvPr/>
          </p:nvSpPr>
          <p:spPr>
            <a:xfrm>
              <a:off x="0" y="0"/>
              <a:ext cx="5384339" cy="1924235"/>
            </a:xfrm>
            <a:custGeom>
              <a:avLst/>
              <a:gdLst/>
              <a:ahLst/>
              <a:cxnLst/>
              <a:rect l="l" t="t" r="r" b="b"/>
              <a:pathLst>
                <a:path w="5384339" h="1924235">
                  <a:moveTo>
                    <a:pt x="0" y="0"/>
                  </a:moveTo>
                  <a:lnTo>
                    <a:pt x="5384339" y="0"/>
                  </a:lnTo>
                  <a:lnTo>
                    <a:pt x="5384339" y="1924235"/>
                  </a:lnTo>
                  <a:lnTo>
                    <a:pt x="0" y="1924235"/>
                  </a:lnTo>
                  <a:close/>
                </a:path>
              </a:pathLst>
            </a:custGeom>
            <a:solidFill>
              <a:srgbClr val="000000">
                <a:alpha val="0"/>
              </a:srgbClr>
            </a:solidFill>
            <a:ln w="38100" cap="sq">
              <a:solidFill>
                <a:srgbClr val="495757"/>
              </a:solidFill>
              <a:prstDash val="solid"/>
              <a:miter/>
            </a:ln>
          </p:spPr>
          <p:txBody>
            <a:bodyPr/>
            <a:lstStyle/>
            <a:p>
              <a:endParaRPr lang="en-US" sz="1200"/>
            </a:p>
          </p:txBody>
        </p:sp>
        <p:sp>
          <p:nvSpPr>
            <p:cNvPr id="8" name="TextBox 8"/>
            <p:cNvSpPr txBox="1"/>
            <p:nvPr/>
          </p:nvSpPr>
          <p:spPr>
            <a:xfrm>
              <a:off x="0" y="-28575"/>
              <a:ext cx="5384339" cy="1952810"/>
            </a:xfrm>
            <a:prstGeom prst="rect">
              <a:avLst/>
            </a:prstGeom>
          </p:spPr>
          <p:txBody>
            <a:bodyPr lIns="33867" tIns="33867" rIns="33867" bIns="33867" rtlCol="0" anchor="ctr"/>
            <a:lstStyle/>
            <a:p>
              <a:pPr algn="ctr">
                <a:lnSpc>
                  <a:spcPts val="1733"/>
                </a:lnSpc>
              </a:pPr>
              <a:endParaRPr sz="1200"/>
            </a:p>
          </p:txBody>
        </p:sp>
      </p:grpSp>
      <p:cxnSp>
        <p:nvCxnSpPr>
          <p:cNvPr id="11" name="Straight Connector 10">
            <a:extLst>
              <a:ext uri="{FF2B5EF4-FFF2-40B4-BE49-F238E27FC236}">
                <a16:creationId xmlns:a16="http://schemas.microsoft.com/office/drawing/2014/main" id="{0AE912CF-8FE1-D8BB-A155-F087054C38A7}"/>
              </a:ext>
              <a:ext uri="{C183D7F6-B498-43B3-948B-1728B52AA6E4}">
                <adec:decorative xmlns:adec="http://schemas.microsoft.com/office/drawing/2017/decorative" val="1"/>
              </a:ext>
            </a:extLst>
          </p:cNvPr>
          <p:cNvCxnSpPr>
            <a:cxnSpLocks/>
          </p:cNvCxnSpPr>
          <p:nvPr/>
        </p:nvCxnSpPr>
        <p:spPr>
          <a:xfrm>
            <a:off x="5890936" y="2463801"/>
            <a:ext cx="0" cy="3363483"/>
          </a:xfrm>
          <a:prstGeom prst="line">
            <a:avLst/>
          </a:prstGeom>
          <a:ln w="38100"/>
        </p:spPr>
        <p:style>
          <a:lnRef idx="1">
            <a:schemeClr val="dk1"/>
          </a:lnRef>
          <a:fillRef idx="0">
            <a:schemeClr val="dk1"/>
          </a:fillRef>
          <a:effectRef idx="0">
            <a:schemeClr val="dk1"/>
          </a:effectRef>
          <a:fontRef idx="minor">
            <a:schemeClr val="tx1"/>
          </a:fontRef>
        </p:style>
      </p:cxnSp>
      <p:sp>
        <p:nvSpPr>
          <p:cNvPr id="9" name="Content Placeholder 8">
            <a:extLst>
              <a:ext uri="{FF2B5EF4-FFF2-40B4-BE49-F238E27FC236}">
                <a16:creationId xmlns:a16="http://schemas.microsoft.com/office/drawing/2014/main" id="{696D9B6B-6E16-2776-1B13-B1C64AA9DDF7}"/>
              </a:ext>
            </a:extLst>
          </p:cNvPr>
          <p:cNvSpPr>
            <a:spLocks noGrp="1"/>
          </p:cNvSpPr>
          <p:nvPr>
            <p:ph type="title" idx="4294967295"/>
          </p:nvPr>
        </p:nvSpPr>
        <p:spPr>
          <a:xfrm>
            <a:off x="722313" y="2947988"/>
            <a:ext cx="5359400" cy="23939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ts val="7680"/>
              </a:lnSpc>
              <a:spcBef>
                <a:spcPct val="0"/>
              </a:spcBef>
              <a:spcAft>
                <a:spcPts val="0"/>
              </a:spcAft>
              <a:buClrTx/>
              <a:buSzTx/>
              <a:buFontTx/>
              <a:buNone/>
              <a:tabLst/>
              <a:defRPr/>
            </a:pPr>
            <a:r>
              <a:rPr kumimoji="0" lang="en-US" sz="64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Application Process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chemeClr val="tx1">
                  <a:lumMod val="75000"/>
                  <a:lumOff val="25000"/>
                </a:schemeClr>
              </a:solidFill>
              <a:effectLst/>
              <a:uLnTx/>
              <a:uFillTx/>
              <a:latin typeface="Montserrat Medium" panose="02000505000000020004" pitchFamily="2" charset="77"/>
              <a:ea typeface="+mn-ea"/>
              <a:cs typeface="+mn-cs"/>
            </a:endParaRPr>
          </a:p>
        </p:txBody>
      </p:sp>
      <p:sp>
        <p:nvSpPr>
          <p:cNvPr id="13" name="Content Placeholder 12">
            <a:extLst>
              <a:ext uri="{FF2B5EF4-FFF2-40B4-BE49-F238E27FC236}">
                <a16:creationId xmlns:a16="http://schemas.microsoft.com/office/drawing/2014/main" id="{8E78F965-7A93-F4CE-D43F-FA08E5E99A4F}"/>
              </a:ext>
            </a:extLst>
          </p:cNvPr>
          <p:cNvSpPr>
            <a:spLocks noGrp="1"/>
          </p:cNvSpPr>
          <p:nvPr>
            <p:ph sz="half" idx="14"/>
          </p:nvPr>
        </p:nvSpPr>
        <p:spPr>
          <a:xfrm>
            <a:off x="6261556" y="2877425"/>
            <a:ext cx="5181600" cy="3075320"/>
          </a:xfrm>
        </p:spPr>
        <p:txBody>
          <a:bodyPr>
            <a:normAutofit fontScale="77500" lnSpcReduction="20000"/>
          </a:bodyPr>
          <a:lstStyle/>
          <a:p>
            <a:pPr>
              <a:lnSpc>
                <a:spcPct val="120000"/>
              </a:lnSpc>
            </a:pPr>
            <a:r>
              <a:rPr lang="en-US" dirty="0"/>
              <a:t>Apply through the website link</a:t>
            </a:r>
          </a:p>
          <a:p>
            <a:pPr>
              <a:lnSpc>
                <a:spcPct val="120000"/>
              </a:lnSpc>
            </a:pPr>
            <a:r>
              <a:rPr lang="en-US" dirty="0"/>
              <a:t>Dedicated Applicant Liaison</a:t>
            </a:r>
          </a:p>
          <a:p>
            <a:pPr>
              <a:lnSpc>
                <a:spcPct val="120000"/>
              </a:lnSpc>
            </a:pPr>
            <a:r>
              <a:rPr lang="en-US" dirty="0"/>
              <a:t>Supply required documents</a:t>
            </a:r>
          </a:p>
          <a:p>
            <a:pPr>
              <a:lnSpc>
                <a:spcPct val="120000"/>
              </a:lnSpc>
            </a:pPr>
            <a:r>
              <a:rPr lang="en-US" dirty="0"/>
              <a:t>Video Interview Process</a:t>
            </a:r>
          </a:p>
          <a:p>
            <a:pPr>
              <a:lnSpc>
                <a:spcPct val="120000"/>
              </a:lnSpc>
            </a:pPr>
            <a:r>
              <a:rPr lang="en-US" dirty="0"/>
              <a:t>Applicant Committee Approval</a:t>
            </a:r>
          </a:p>
          <a:p>
            <a:pPr>
              <a:lnSpc>
                <a:spcPct val="120000"/>
              </a:lnSpc>
            </a:pPr>
            <a:r>
              <a:rPr lang="en-US" dirty="0"/>
              <a:t>Placed in the applicant pool</a:t>
            </a:r>
          </a:p>
          <a:p>
            <a:endParaRPr lang="en-US" dirty="0"/>
          </a:p>
        </p:txBody>
      </p:sp>
      <p:sp>
        <p:nvSpPr>
          <p:cNvPr id="14" name="Slide Number Placeholder 5">
            <a:extLst>
              <a:ext uri="{FF2B5EF4-FFF2-40B4-BE49-F238E27FC236}">
                <a16:creationId xmlns:a16="http://schemas.microsoft.com/office/drawing/2014/main" id="{1FC1A26B-B200-37C9-1DE8-916A840FED20}"/>
              </a:ext>
            </a:extLst>
          </p:cNvPr>
          <p:cNvSpPr>
            <a:spLocks noGrp="1"/>
          </p:cNvSpPr>
          <p:nvPr>
            <p:ph type="sldNum" sz="quarter" idx="12"/>
          </p:nvPr>
        </p:nvSpPr>
        <p:spPr>
          <a:xfrm>
            <a:off x="8869218"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702840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 y="0"/>
            <a:ext cx="12346863" cy="2066002"/>
          </a:xfrm>
          <a:custGeom>
            <a:avLst/>
            <a:gdLst/>
            <a:ahLst/>
            <a:cxnLst/>
            <a:rect l="l" t="t" r="r" b="b"/>
            <a:pathLst>
              <a:path w="18520295" h="3099003">
                <a:moveTo>
                  <a:pt x="0" y="0"/>
                </a:moveTo>
                <a:lnTo>
                  <a:pt x="18520295" y="0"/>
                </a:lnTo>
                <a:lnTo>
                  <a:pt x="18520295" y="3099003"/>
                </a:lnTo>
                <a:lnTo>
                  <a:pt x="0" y="3099003"/>
                </a:lnTo>
                <a:lnTo>
                  <a:pt x="0" y="0"/>
                </a:lnTo>
                <a:close/>
              </a:path>
            </a:pathLst>
          </a:custGeom>
          <a:blipFill>
            <a:blip r:embed="rId3"/>
            <a:stretch>
              <a:fillRect t="-383155" b="-114465"/>
            </a:stretch>
          </a:blipFill>
        </p:spPr>
        <p:txBody>
          <a:bodyPr/>
          <a:lstStyle/>
          <a:p>
            <a:endParaRPr lang="en-US" sz="1200"/>
          </a:p>
        </p:txBody>
      </p:sp>
      <p:grpSp>
        <p:nvGrpSpPr>
          <p:cNvPr id="6" name="Group 6">
            <a:extLst>
              <a:ext uri="{C183D7F6-B498-43B3-948B-1728B52AA6E4}">
                <adec:decorative xmlns:adec="http://schemas.microsoft.com/office/drawing/2017/decorative" val="1"/>
              </a:ext>
            </a:extLst>
          </p:cNvPr>
          <p:cNvGrpSpPr/>
          <p:nvPr/>
        </p:nvGrpSpPr>
        <p:grpSpPr>
          <a:xfrm>
            <a:off x="-1000619" y="-2804719"/>
            <a:ext cx="13629108" cy="4870721"/>
            <a:chOff x="0" y="0"/>
            <a:chExt cx="5384339" cy="1924235"/>
          </a:xfrm>
        </p:grpSpPr>
        <p:sp>
          <p:nvSpPr>
            <p:cNvPr id="7" name="Freeform 7"/>
            <p:cNvSpPr/>
            <p:nvPr/>
          </p:nvSpPr>
          <p:spPr>
            <a:xfrm>
              <a:off x="0" y="0"/>
              <a:ext cx="5384339" cy="1924235"/>
            </a:xfrm>
            <a:custGeom>
              <a:avLst/>
              <a:gdLst/>
              <a:ahLst/>
              <a:cxnLst/>
              <a:rect l="l" t="t" r="r" b="b"/>
              <a:pathLst>
                <a:path w="5384339" h="1924235">
                  <a:moveTo>
                    <a:pt x="0" y="0"/>
                  </a:moveTo>
                  <a:lnTo>
                    <a:pt x="5384339" y="0"/>
                  </a:lnTo>
                  <a:lnTo>
                    <a:pt x="5384339" y="1924235"/>
                  </a:lnTo>
                  <a:lnTo>
                    <a:pt x="0" y="1924235"/>
                  </a:lnTo>
                  <a:close/>
                </a:path>
              </a:pathLst>
            </a:custGeom>
            <a:solidFill>
              <a:srgbClr val="000000">
                <a:alpha val="0"/>
              </a:srgbClr>
            </a:solidFill>
            <a:ln w="38100" cap="sq">
              <a:solidFill>
                <a:srgbClr val="495757"/>
              </a:solidFill>
              <a:prstDash val="solid"/>
              <a:miter/>
            </a:ln>
          </p:spPr>
          <p:txBody>
            <a:bodyPr/>
            <a:lstStyle/>
            <a:p>
              <a:endParaRPr lang="en-US" sz="1200"/>
            </a:p>
          </p:txBody>
        </p:sp>
        <p:sp>
          <p:nvSpPr>
            <p:cNvPr id="8" name="TextBox 8"/>
            <p:cNvSpPr txBox="1"/>
            <p:nvPr/>
          </p:nvSpPr>
          <p:spPr>
            <a:xfrm>
              <a:off x="0" y="-28575"/>
              <a:ext cx="5384339" cy="1952810"/>
            </a:xfrm>
            <a:prstGeom prst="rect">
              <a:avLst/>
            </a:prstGeom>
          </p:spPr>
          <p:txBody>
            <a:bodyPr lIns="33867" tIns="33867" rIns="33867" bIns="33867" rtlCol="0" anchor="ctr"/>
            <a:lstStyle/>
            <a:p>
              <a:pPr algn="ctr">
                <a:lnSpc>
                  <a:spcPts val="1733"/>
                </a:lnSpc>
              </a:pPr>
              <a:endParaRPr sz="1200"/>
            </a:p>
          </p:txBody>
        </p:sp>
      </p:grpSp>
      <p:cxnSp>
        <p:nvCxnSpPr>
          <p:cNvPr id="11" name="Straight Connector 10">
            <a:extLst>
              <a:ext uri="{FF2B5EF4-FFF2-40B4-BE49-F238E27FC236}">
                <a16:creationId xmlns:a16="http://schemas.microsoft.com/office/drawing/2014/main" id="{0AE912CF-8FE1-D8BB-A155-F087054C38A7}"/>
              </a:ext>
              <a:ext uri="{C183D7F6-B498-43B3-948B-1728B52AA6E4}">
                <adec:decorative xmlns:adec="http://schemas.microsoft.com/office/drawing/2017/decorative" val="1"/>
              </a:ext>
            </a:extLst>
          </p:cNvPr>
          <p:cNvCxnSpPr>
            <a:cxnSpLocks/>
          </p:cNvCxnSpPr>
          <p:nvPr/>
        </p:nvCxnSpPr>
        <p:spPr>
          <a:xfrm>
            <a:off x="5909940" y="2596005"/>
            <a:ext cx="0" cy="3363483"/>
          </a:xfrm>
          <a:prstGeom prst="line">
            <a:avLst/>
          </a:prstGeom>
          <a:ln w="38100"/>
        </p:spPr>
        <p:style>
          <a:lnRef idx="1">
            <a:schemeClr val="dk1"/>
          </a:lnRef>
          <a:fillRef idx="0">
            <a:schemeClr val="dk1"/>
          </a:fillRef>
          <a:effectRef idx="0">
            <a:schemeClr val="dk1"/>
          </a:effectRef>
          <a:fontRef idx="minor">
            <a:schemeClr val="tx1"/>
          </a:fontRef>
        </p:style>
      </p:cxnSp>
      <p:sp>
        <p:nvSpPr>
          <p:cNvPr id="12" name="Content Placeholder 11">
            <a:extLst>
              <a:ext uri="{FF2B5EF4-FFF2-40B4-BE49-F238E27FC236}">
                <a16:creationId xmlns:a16="http://schemas.microsoft.com/office/drawing/2014/main" id="{8DFB64E2-161A-A3AF-3CC1-55592AAD39A7}"/>
              </a:ext>
            </a:extLst>
          </p:cNvPr>
          <p:cNvSpPr>
            <a:spLocks noGrp="1"/>
          </p:cNvSpPr>
          <p:nvPr>
            <p:ph type="title" idx="4294967295"/>
          </p:nvPr>
        </p:nvSpPr>
        <p:spPr>
          <a:xfrm>
            <a:off x="628650" y="3295650"/>
            <a:ext cx="5181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a:bodyPr>
          <a:lstStyle/>
          <a:p>
            <a:pPr marL="0" marR="0" lvl="0" indent="0" algn="l" defTabSz="914400" rtl="0" eaLnBrk="1" fontAlgn="auto" latinLnBrk="0" hangingPunct="1">
              <a:lnSpc>
                <a:spcPts val="7680"/>
              </a:lnSpc>
              <a:spcBef>
                <a:spcPct val="0"/>
              </a:spcBef>
              <a:spcAft>
                <a:spcPts val="0"/>
              </a:spcAft>
              <a:buClrTx/>
              <a:buSzTx/>
              <a:buFontTx/>
              <a:buNone/>
              <a:tabLst/>
              <a:defRPr/>
            </a:pPr>
            <a:r>
              <a:rPr kumimoji="0" lang="en-US" sz="64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Expectations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chemeClr val="tx1">
                  <a:lumMod val="75000"/>
                  <a:lumOff val="25000"/>
                </a:schemeClr>
              </a:solidFill>
              <a:effectLst/>
              <a:uLnTx/>
              <a:uFillTx/>
              <a:latin typeface="Montserrat Medium" panose="02000505000000020004" pitchFamily="2" charset="77"/>
              <a:ea typeface="+mn-ea"/>
              <a:cs typeface="+mn-cs"/>
            </a:endParaRPr>
          </a:p>
        </p:txBody>
      </p:sp>
      <p:sp>
        <p:nvSpPr>
          <p:cNvPr id="13" name="Content Placeholder 12">
            <a:extLst>
              <a:ext uri="{FF2B5EF4-FFF2-40B4-BE49-F238E27FC236}">
                <a16:creationId xmlns:a16="http://schemas.microsoft.com/office/drawing/2014/main" id="{EE8CBBAA-D11E-9B21-CF10-2097E30A7EEE}"/>
              </a:ext>
            </a:extLst>
          </p:cNvPr>
          <p:cNvSpPr>
            <a:spLocks noGrp="1"/>
          </p:cNvSpPr>
          <p:nvPr>
            <p:ph sz="half" idx="14"/>
          </p:nvPr>
        </p:nvSpPr>
        <p:spPr>
          <a:xfrm>
            <a:off x="5932056" y="2463801"/>
            <a:ext cx="5317030" cy="3966073"/>
          </a:xfrm>
        </p:spPr>
        <p:txBody>
          <a:bodyPr>
            <a:normAutofit/>
          </a:bodyPr>
          <a:lstStyle/>
          <a:p>
            <a:pPr marL="518186" marR="0" lvl="1" indent="-259093" algn="l" defTabSz="914400" rtl="0" eaLnBrk="1" fontAlgn="auto" latinLnBrk="0" hangingPunct="1">
              <a:lnSpc>
                <a:spcPct val="12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Montserrat" panose="00000500000000000000" pitchFamily="2" charset="0"/>
              </a:rPr>
              <a:t>Treat apprenticeship like a job</a:t>
            </a:r>
          </a:p>
          <a:p>
            <a:pPr marL="518186" marR="0" lvl="1" indent="-259093" algn="l" defTabSz="914400" rtl="0" eaLnBrk="1" fontAlgn="auto" latinLnBrk="0" hangingPunct="1">
              <a:lnSpc>
                <a:spcPct val="12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Montserrat" panose="00000500000000000000" pitchFamily="2" charset="0"/>
              </a:rPr>
              <a:t>Regular attendance</a:t>
            </a:r>
          </a:p>
          <a:p>
            <a:pPr marL="518186" marR="0" lvl="1" indent="-259093" algn="l" defTabSz="914400" rtl="0" eaLnBrk="1" fontAlgn="auto" latinLnBrk="0" hangingPunct="1">
              <a:lnSpc>
                <a:spcPct val="12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Montserrat" panose="00000500000000000000" pitchFamily="2" charset="0"/>
              </a:rPr>
              <a:t>Concurring RSI</a:t>
            </a:r>
          </a:p>
          <a:p>
            <a:pPr marL="518186" marR="0" lvl="1" indent="-259093" algn="l" defTabSz="914400" rtl="0" eaLnBrk="1" fontAlgn="auto" latinLnBrk="0" hangingPunct="1">
              <a:lnSpc>
                <a:spcPct val="12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Montserrat" panose="00000500000000000000" pitchFamily="2" charset="0"/>
              </a:rPr>
              <a:t>Meet with Learning Leader monthly</a:t>
            </a:r>
          </a:p>
          <a:p>
            <a:pPr marL="518186" marR="0" lvl="1" indent="-259093" algn="l" defTabSz="914400" rtl="0" eaLnBrk="1" fontAlgn="auto" latinLnBrk="0" hangingPunct="1">
              <a:lnSpc>
                <a:spcPct val="12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Montserrat" panose="00000500000000000000" pitchFamily="2" charset="0"/>
              </a:rPr>
              <a:t>Complete Assignments</a:t>
            </a:r>
          </a:p>
          <a:p>
            <a:pPr marL="518186" marR="0" lvl="1" indent="-259093" algn="l" defTabSz="914400" rtl="0" eaLnBrk="1" fontAlgn="auto" latinLnBrk="0" hangingPunct="1">
              <a:lnSpc>
                <a:spcPct val="12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Montserrat" panose="00000500000000000000" pitchFamily="2" charset="0"/>
              </a:rPr>
              <a:t>Receive a ”4” or higher on behavioral assessments</a:t>
            </a:r>
          </a:p>
          <a:p>
            <a:endParaRPr lang="en-US" dirty="0"/>
          </a:p>
        </p:txBody>
      </p:sp>
      <p:sp>
        <p:nvSpPr>
          <p:cNvPr id="14" name="Slide Number Placeholder 5">
            <a:extLst>
              <a:ext uri="{FF2B5EF4-FFF2-40B4-BE49-F238E27FC236}">
                <a16:creationId xmlns:a16="http://schemas.microsoft.com/office/drawing/2014/main" id="{0CDF63CF-C7BF-3044-F551-243A02919FB3}"/>
              </a:ext>
            </a:extLst>
          </p:cNvPr>
          <p:cNvSpPr>
            <a:spLocks noGrp="1"/>
          </p:cNvSpPr>
          <p:nvPr>
            <p:ph type="sldNum" sz="quarter" idx="12"/>
          </p:nvPr>
        </p:nvSpPr>
        <p:spPr>
          <a:xfrm>
            <a:off x="8869218"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753484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 y="0"/>
            <a:ext cx="12346863" cy="2066002"/>
          </a:xfrm>
          <a:custGeom>
            <a:avLst/>
            <a:gdLst/>
            <a:ahLst/>
            <a:cxnLst/>
            <a:rect l="l" t="t" r="r" b="b"/>
            <a:pathLst>
              <a:path w="18520295" h="3099003">
                <a:moveTo>
                  <a:pt x="0" y="0"/>
                </a:moveTo>
                <a:lnTo>
                  <a:pt x="18520295" y="0"/>
                </a:lnTo>
                <a:lnTo>
                  <a:pt x="18520295" y="3099003"/>
                </a:lnTo>
                <a:lnTo>
                  <a:pt x="0" y="3099003"/>
                </a:lnTo>
                <a:lnTo>
                  <a:pt x="0" y="0"/>
                </a:lnTo>
                <a:close/>
              </a:path>
            </a:pathLst>
          </a:custGeom>
          <a:blipFill>
            <a:blip r:embed="rId3"/>
            <a:stretch>
              <a:fillRect t="-383155" b="-114465"/>
            </a:stretch>
          </a:blipFill>
        </p:spPr>
        <p:txBody>
          <a:bodyPr/>
          <a:lstStyle/>
          <a:p>
            <a:endParaRPr lang="en-US" sz="1200"/>
          </a:p>
        </p:txBody>
      </p:sp>
      <p:grpSp>
        <p:nvGrpSpPr>
          <p:cNvPr id="6" name="Group 6">
            <a:extLst>
              <a:ext uri="{C183D7F6-B498-43B3-948B-1728B52AA6E4}">
                <adec:decorative xmlns:adec="http://schemas.microsoft.com/office/drawing/2017/decorative" val="1"/>
              </a:ext>
            </a:extLst>
          </p:cNvPr>
          <p:cNvGrpSpPr/>
          <p:nvPr/>
        </p:nvGrpSpPr>
        <p:grpSpPr>
          <a:xfrm>
            <a:off x="-1000619" y="-2804719"/>
            <a:ext cx="13629108" cy="4870721"/>
            <a:chOff x="0" y="0"/>
            <a:chExt cx="5384339" cy="1924235"/>
          </a:xfrm>
        </p:grpSpPr>
        <p:sp>
          <p:nvSpPr>
            <p:cNvPr id="7" name="Freeform 7"/>
            <p:cNvSpPr/>
            <p:nvPr/>
          </p:nvSpPr>
          <p:spPr>
            <a:xfrm>
              <a:off x="0" y="0"/>
              <a:ext cx="5384339" cy="1924235"/>
            </a:xfrm>
            <a:custGeom>
              <a:avLst/>
              <a:gdLst/>
              <a:ahLst/>
              <a:cxnLst/>
              <a:rect l="l" t="t" r="r" b="b"/>
              <a:pathLst>
                <a:path w="5384339" h="1924235">
                  <a:moveTo>
                    <a:pt x="0" y="0"/>
                  </a:moveTo>
                  <a:lnTo>
                    <a:pt x="5384339" y="0"/>
                  </a:lnTo>
                  <a:lnTo>
                    <a:pt x="5384339" y="1924235"/>
                  </a:lnTo>
                  <a:lnTo>
                    <a:pt x="0" y="1924235"/>
                  </a:lnTo>
                  <a:close/>
                </a:path>
              </a:pathLst>
            </a:custGeom>
            <a:solidFill>
              <a:srgbClr val="000000">
                <a:alpha val="0"/>
              </a:srgbClr>
            </a:solidFill>
            <a:ln w="38100" cap="sq">
              <a:solidFill>
                <a:srgbClr val="495757"/>
              </a:solidFill>
              <a:prstDash val="solid"/>
              <a:miter/>
            </a:ln>
          </p:spPr>
          <p:txBody>
            <a:bodyPr/>
            <a:lstStyle/>
            <a:p>
              <a:endParaRPr lang="en-US" sz="1200"/>
            </a:p>
          </p:txBody>
        </p:sp>
        <p:sp>
          <p:nvSpPr>
            <p:cNvPr id="8" name="TextBox 8"/>
            <p:cNvSpPr txBox="1"/>
            <p:nvPr/>
          </p:nvSpPr>
          <p:spPr>
            <a:xfrm>
              <a:off x="0" y="-28575"/>
              <a:ext cx="5384339" cy="1952810"/>
            </a:xfrm>
            <a:prstGeom prst="rect">
              <a:avLst/>
            </a:prstGeom>
          </p:spPr>
          <p:txBody>
            <a:bodyPr lIns="33867" tIns="33867" rIns="33867" bIns="33867" rtlCol="0" anchor="ctr"/>
            <a:lstStyle/>
            <a:p>
              <a:pPr algn="ctr">
                <a:lnSpc>
                  <a:spcPts val="1733"/>
                </a:lnSpc>
              </a:pPr>
              <a:endParaRPr sz="1200"/>
            </a:p>
          </p:txBody>
        </p:sp>
      </p:grpSp>
      <p:cxnSp>
        <p:nvCxnSpPr>
          <p:cNvPr id="11" name="Straight Connector 10">
            <a:extLst>
              <a:ext uri="{FF2B5EF4-FFF2-40B4-BE49-F238E27FC236}">
                <a16:creationId xmlns:a16="http://schemas.microsoft.com/office/drawing/2014/main" id="{0AE912CF-8FE1-D8BB-A155-F087054C38A7}"/>
              </a:ext>
              <a:ext uri="{C183D7F6-B498-43B3-948B-1728B52AA6E4}">
                <adec:decorative xmlns:adec="http://schemas.microsoft.com/office/drawing/2017/decorative" val="1"/>
              </a:ext>
            </a:extLst>
          </p:cNvPr>
          <p:cNvCxnSpPr>
            <a:cxnSpLocks/>
          </p:cNvCxnSpPr>
          <p:nvPr/>
        </p:nvCxnSpPr>
        <p:spPr>
          <a:xfrm>
            <a:off x="5689600" y="2463801"/>
            <a:ext cx="0" cy="3363483"/>
          </a:xfrm>
          <a:prstGeom prst="line">
            <a:avLst/>
          </a:prstGeom>
          <a:ln w="38100"/>
        </p:spPr>
        <p:style>
          <a:lnRef idx="1">
            <a:schemeClr val="dk1"/>
          </a:lnRef>
          <a:fillRef idx="0">
            <a:schemeClr val="dk1"/>
          </a:fillRef>
          <a:effectRef idx="0">
            <a:schemeClr val="dk1"/>
          </a:effectRef>
          <a:fontRef idx="minor">
            <a:schemeClr val="tx1"/>
          </a:fontRef>
        </p:style>
      </p:cxnSp>
      <p:sp>
        <p:nvSpPr>
          <p:cNvPr id="9" name="Content Placeholder 8">
            <a:extLst>
              <a:ext uri="{FF2B5EF4-FFF2-40B4-BE49-F238E27FC236}">
                <a16:creationId xmlns:a16="http://schemas.microsoft.com/office/drawing/2014/main" id="{A8FE0B1D-55AA-D99B-E462-3548C6D763BC}"/>
              </a:ext>
            </a:extLst>
          </p:cNvPr>
          <p:cNvSpPr>
            <a:spLocks noGrp="1"/>
          </p:cNvSpPr>
          <p:nvPr>
            <p:ph type="title" idx="4294967295"/>
          </p:nvPr>
        </p:nvSpPr>
        <p:spPr>
          <a:xfrm>
            <a:off x="838200" y="3152775"/>
            <a:ext cx="5181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ts val="7680"/>
              </a:lnSpc>
              <a:spcBef>
                <a:spcPct val="0"/>
              </a:spcBef>
              <a:spcAft>
                <a:spcPts val="0"/>
              </a:spcAft>
              <a:buClrTx/>
              <a:buSzTx/>
              <a:buFontTx/>
              <a:buNone/>
              <a:tabLst/>
              <a:defRPr/>
            </a:pPr>
            <a:r>
              <a:rPr kumimoji="0" lang="en-US" sz="64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Wages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chemeClr val="tx1">
                  <a:lumMod val="75000"/>
                  <a:lumOff val="25000"/>
                </a:schemeClr>
              </a:solidFill>
              <a:effectLst/>
              <a:uLnTx/>
              <a:uFillTx/>
              <a:latin typeface="Montserrat Medium" panose="02000505000000020004" pitchFamily="2" charset="77"/>
              <a:ea typeface="+mn-ea"/>
              <a:cs typeface="+mn-cs"/>
            </a:endParaRPr>
          </a:p>
        </p:txBody>
      </p:sp>
      <p:sp>
        <p:nvSpPr>
          <p:cNvPr id="10" name="Picture Placeholder 9">
            <a:extLst>
              <a:ext uri="{FF2B5EF4-FFF2-40B4-BE49-F238E27FC236}">
                <a16:creationId xmlns:a16="http://schemas.microsoft.com/office/drawing/2014/main" id="{3944F499-77BB-6E9D-3D09-F827AA9A1A46}"/>
              </a:ext>
            </a:extLst>
          </p:cNvPr>
          <p:cNvSpPr>
            <a:spLocks noGrp="1"/>
          </p:cNvSpPr>
          <p:nvPr>
            <p:ph sz="half" idx="2"/>
          </p:nvPr>
        </p:nvSpPr>
        <p:spPr>
          <a:xfrm>
            <a:off x="6172199" y="3014280"/>
            <a:ext cx="5181600" cy="1603375"/>
          </a:xfrm>
        </p:spPr>
        <p:txBody>
          <a:bodyPr>
            <a:normAutofit fontScale="77500" lnSpcReduction="20000"/>
          </a:bodyPr>
          <a:lstStyle/>
          <a:p>
            <a:pPr marL="518186" lvl="1" indent="-259093">
              <a:lnSpc>
                <a:spcPts val="3360"/>
              </a:lnSpc>
              <a:buFont typeface="Arial"/>
              <a:buChar char="•"/>
            </a:pPr>
            <a:r>
              <a:rPr lang="en-US" sz="2800" dirty="0">
                <a:solidFill>
                  <a:srgbClr val="000000"/>
                </a:solidFill>
                <a:latin typeface="Montserrat" panose="00000500000000000000" pitchFamily="2" charset="0"/>
              </a:rPr>
              <a:t>Follow the wage progressions </a:t>
            </a:r>
          </a:p>
          <a:p>
            <a:pPr marL="518186" lvl="1" indent="-259093">
              <a:lnSpc>
                <a:spcPts val="3360"/>
              </a:lnSpc>
              <a:buFont typeface="Arial"/>
              <a:buChar char="•"/>
            </a:pPr>
            <a:r>
              <a:rPr lang="en-US" sz="2800" dirty="0">
                <a:solidFill>
                  <a:srgbClr val="000000"/>
                </a:solidFill>
                <a:latin typeface="Montserrat" panose="00000500000000000000" pitchFamily="2" charset="0"/>
              </a:rPr>
              <a:t>Commissions &amp; Tips</a:t>
            </a:r>
          </a:p>
          <a:p>
            <a:pPr marL="518186" lvl="1" indent="-259093">
              <a:lnSpc>
                <a:spcPts val="3360"/>
              </a:lnSpc>
              <a:buFont typeface="Arial"/>
              <a:buChar char="•"/>
            </a:pPr>
            <a:r>
              <a:rPr lang="en-US" sz="2800" dirty="0">
                <a:solidFill>
                  <a:srgbClr val="000000"/>
                </a:solidFill>
                <a:latin typeface="Montserrat" panose="00000500000000000000" pitchFamily="2" charset="0"/>
              </a:rPr>
              <a:t>Benefits based on employer</a:t>
            </a:r>
          </a:p>
          <a:p>
            <a:endParaRPr lang="en-US" dirty="0"/>
          </a:p>
        </p:txBody>
      </p:sp>
      <p:sp>
        <p:nvSpPr>
          <p:cNvPr id="13" name="Slide Number Placeholder 5">
            <a:extLst>
              <a:ext uri="{FF2B5EF4-FFF2-40B4-BE49-F238E27FC236}">
                <a16:creationId xmlns:a16="http://schemas.microsoft.com/office/drawing/2014/main" id="{1FD0869E-753E-737E-F93D-9D9B429432B4}"/>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455986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 y="0"/>
            <a:ext cx="12346863" cy="2066002"/>
          </a:xfrm>
          <a:custGeom>
            <a:avLst/>
            <a:gdLst/>
            <a:ahLst/>
            <a:cxnLst/>
            <a:rect l="l" t="t" r="r" b="b"/>
            <a:pathLst>
              <a:path w="18520295" h="3099003">
                <a:moveTo>
                  <a:pt x="0" y="0"/>
                </a:moveTo>
                <a:lnTo>
                  <a:pt x="18520295" y="0"/>
                </a:lnTo>
                <a:lnTo>
                  <a:pt x="18520295" y="3099003"/>
                </a:lnTo>
                <a:lnTo>
                  <a:pt x="0" y="3099003"/>
                </a:lnTo>
                <a:lnTo>
                  <a:pt x="0" y="0"/>
                </a:lnTo>
                <a:close/>
              </a:path>
            </a:pathLst>
          </a:custGeom>
          <a:blipFill>
            <a:blip r:embed="rId3"/>
            <a:stretch>
              <a:fillRect t="-383155" b="-114465"/>
            </a:stretch>
          </a:blipFill>
        </p:spPr>
        <p:txBody>
          <a:bodyPr/>
          <a:lstStyle/>
          <a:p>
            <a:endParaRPr lang="en-US" sz="1200"/>
          </a:p>
        </p:txBody>
      </p:sp>
      <p:grpSp>
        <p:nvGrpSpPr>
          <p:cNvPr id="6" name="Group 6">
            <a:extLst>
              <a:ext uri="{C183D7F6-B498-43B3-948B-1728B52AA6E4}">
                <adec:decorative xmlns:adec="http://schemas.microsoft.com/office/drawing/2017/decorative" val="1"/>
              </a:ext>
            </a:extLst>
          </p:cNvPr>
          <p:cNvGrpSpPr/>
          <p:nvPr/>
        </p:nvGrpSpPr>
        <p:grpSpPr>
          <a:xfrm>
            <a:off x="-1000619" y="-2804719"/>
            <a:ext cx="13629108" cy="4870721"/>
            <a:chOff x="0" y="0"/>
            <a:chExt cx="5384339" cy="1924235"/>
          </a:xfrm>
        </p:grpSpPr>
        <p:sp>
          <p:nvSpPr>
            <p:cNvPr id="7" name="Freeform 7"/>
            <p:cNvSpPr/>
            <p:nvPr/>
          </p:nvSpPr>
          <p:spPr>
            <a:xfrm>
              <a:off x="0" y="0"/>
              <a:ext cx="5384339" cy="1924235"/>
            </a:xfrm>
            <a:custGeom>
              <a:avLst/>
              <a:gdLst/>
              <a:ahLst/>
              <a:cxnLst/>
              <a:rect l="l" t="t" r="r" b="b"/>
              <a:pathLst>
                <a:path w="5384339" h="1924235">
                  <a:moveTo>
                    <a:pt x="0" y="0"/>
                  </a:moveTo>
                  <a:lnTo>
                    <a:pt x="5384339" y="0"/>
                  </a:lnTo>
                  <a:lnTo>
                    <a:pt x="5384339" y="1924235"/>
                  </a:lnTo>
                  <a:lnTo>
                    <a:pt x="0" y="1924235"/>
                  </a:lnTo>
                  <a:close/>
                </a:path>
              </a:pathLst>
            </a:custGeom>
            <a:solidFill>
              <a:srgbClr val="000000">
                <a:alpha val="0"/>
              </a:srgbClr>
            </a:solidFill>
            <a:ln w="38100" cap="sq">
              <a:solidFill>
                <a:srgbClr val="495757"/>
              </a:solidFill>
              <a:prstDash val="solid"/>
              <a:miter/>
            </a:ln>
          </p:spPr>
          <p:txBody>
            <a:bodyPr/>
            <a:lstStyle/>
            <a:p>
              <a:endParaRPr lang="en-US" sz="1200"/>
            </a:p>
          </p:txBody>
        </p:sp>
        <p:sp>
          <p:nvSpPr>
            <p:cNvPr id="8" name="TextBox 8"/>
            <p:cNvSpPr txBox="1"/>
            <p:nvPr/>
          </p:nvSpPr>
          <p:spPr>
            <a:xfrm>
              <a:off x="0" y="-28575"/>
              <a:ext cx="5384339" cy="1952810"/>
            </a:xfrm>
            <a:prstGeom prst="rect">
              <a:avLst/>
            </a:prstGeom>
          </p:spPr>
          <p:txBody>
            <a:bodyPr lIns="33867" tIns="33867" rIns="33867" bIns="33867" rtlCol="0" anchor="ctr"/>
            <a:lstStyle/>
            <a:p>
              <a:pPr algn="ctr">
                <a:lnSpc>
                  <a:spcPts val="1733"/>
                </a:lnSpc>
              </a:pPr>
              <a:endParaRPr sz="1200"/>
            </a:p>
          </p:txBody>
        </p:sp>
      </p:grpSp>
      <p:cxnSp>
        <p:nvCxnSpPr>
          <p:cNvPr id="11" name="Straight Connector 10">
            <a:extLst>
              <a:ext uri="{FF2B5EF4-FFF2-40B4-BE49-F238E27FC236}">
                <a16:creationId xmlns:a16="http://schemas.microsoft.com/office/drawing/2014/main" id="{0AE912CF-8FE1-D8BB-A155-F087054C38A7}"/>
              </a:ext>
              <a:ext uri="{C183D7F6-B498-43B3-948B-1728B52AA6E4}">
                <adec:decorative xmlns:adec="http://schemas.microsoft.com/office/drawing/2017/decorative" val="1"/>
              </a:ext>
            </a:extLst>
          </p:cNvPr>
          <p:cNvCxnSpPr>
            <a:cxnSpLocks/>
          </p:cNvCxnSpPr>
          <p:nvPr/>
        </p:nvCxnSpPr>
        <p:spPr>
          <a:xfrm>
            <a:off x="5436212" y="2463801"/>
            <a:ext cx="0" cy="3363483"/>
          </a:xfrm>
          <a:prstGeom prst="line">
            <a:avLst/>
          </a:prstGeom>
          <a:ln w="38100"/>
        </p:spPr>
        <p:style>
          <a:lnRef idx="1">
            <a:schemeClr val="dk1"/>
          </a:lnRef>
          <a:fillRef idx="0">
            <a:schemeClr val="dk1"/>
          </a:fillRef>
          <a:effectRef idx="0">
            <a:schemeClr val="dk1"/>
          </a:effectRef>
          <a:fontRef idx="minor">
            <a:schemeClr val="tx1"/>
          </a:fontRef>
        </p:style>
      </p:cxnSp>
      <p:sp>
        <p:nvSpPr>
          <p:cNvPr id="12" name="Content Placeholder 11">
            <a:extLst>
              <a:ext uri="{FF2B5EF4-FFF2-40B4-BE49-F238E27FC236}">
                <a16:creationId xmlns:a16="http://schemas.microsoft.com/office/drawing/2014/main" id="{7523FDE1-8FB3-88AF-005D-AC45C46EBBD2}"/>
              </a:ext>
            </a:extLst>
          </p:cNvPr>
          <p:cNvSpPr>
            <a:spLocks noGrp="1"/>
          </p:cNvSpPr>
          <p:nvPr>
            <p:ph type="title" idx="4294967295"/>
          </p:nvPr>
        </p:nvSpPr>
        <p:spPr>
          <a:xfrm>
            <a:off x="1079500" y="3125788"/>
            <a:ext cx="4268788" cy="21764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ts val="7680"/>
              </a:lnSpc>
              <a:spcBef>
                <a:spcPct val="0"/>
              </a:spcBef>
              <a:spcAft>
                <a:spcPts val="0"/>
              </a:spcAft>
              <a:buClrTx/>
              <a:buSzTx/>
              <a:buFontTx/>
              <a:buNone/>
              <a:tabLst/>
              <a:defRPr/>
            </a:pPr>
            <a:r>
              <a:rPr kumimoji="0" lang="en-US" sz="64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Program Costs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chemeClr val="tx1">
                  <a:lumMod val="75000"/>
                  <a:lumOff val="25000"/>
                </a:schemeClr>
              </a:solidFill>
              <a:effectLst/>
              <a:uLnTx/>
              <a:uFillTx/>
              <a:latin typeface="Montserrat Medium" panose="02000505000000020004" pitchFamily="2" charset="77"/>
              <a:ea typeface="+mn-ea"/>
              <a:cs typeface="+mn-cs"/>
            </a:endParaRPr>
          </a:p>
        </p:txBody>
      </p:sp>
      <p:sp>
        <p:nvSpPr>
          <p:cNvPr id="13" name="Content Placeholder 12">
            <a:extLst>
              <a:ext uri="{FF2B5EF4-FFF2-40B4-BE49-F238E27FC236}">
                <a16:creationId xmlns:a16="http://schemas.microsoft.com/office/drawing/2014/main" id="{5C91555F-B63D-2D9E-9E78-FFF239EA99DB}"/>
              </a:ext>
            </a:extLst>
          </p:cNvPr>
          <p:cNvSpPr>
            <a:spLocks noGrp="1"/>
          </p:cNvSpPr>
          <p:nvPr>
            <p:ph sz="half" idx="14"/>
          </p:nvPr>
        </p:nvSpPr>
        <p:spPr>
          <a:xfrm>
            <a:off x="5981874" y="2463801"/>
            <a:ext cx="5181587" cy="3753749"/>
          </a:xfrm>
        </p:spPr>
        <p:txBody>
          <a:bodyPr>
            <a:normAutofit/>
          </a:bodyPr>
          <a:lstStyle/>
          <a:p>
            <a:pPr marL="518186" lvl="1" indent="-259093">
              <a:lnSpc>
                <a:spcPts val="3360"/>
              </a:lnSpc>
              <a:buFont typeface="Arial"/>
              <a:buChar char="•"/>
            </a:pPr>
            <a:r>
              <a:rPr lang="en-US" sz="2400" dirty="0">
                <a:solidFill>
                  <a:srgbClr val="000000"/>
                </a:solidFill>
                <a:latin typeface="Montserrat Medium" panose="00000600000000000000" pitchFamily="2" charset="0"/>
              </a:rPr>
              <a:t>Apprentice -</a:t>
            </a:r>
          </a:p>
          <a:p>
            <a:pPr marL="906808" lvl="2" indent="-342900">
              <a:lnSpc>
                <a:spcPts val="3360"/>
              </a:lnSpc>
              <a:buFont typeface="Courier New" panose="02070309020205020404" pitchFamily="49" charset="0"/>
              <a:buChar char="o"/>
            </a:pPr>
            <a:r>
              <a:rPr lang="en-US" sz="2400" dirty="0">
                <a:solidFill>
                  <a:srgbClr val="000000"/>
                </a:solidFill>
                <a:latin typeface="Montserrat Medium" panose="00000600000000000000" pitchFamily="2" charset="0"/>
              </a:rPr>
              <a:t>$450 Seat Fee</a:t>
            </a:r>
          </a:p>
          <a:p>
            <a:pPr marL="906808" lvl="2" indent="-342900">
              <a:lnSpc>
                <a:spcPts val="3360"/>
              </a:lnSpc>
              <a:buFont typeface="Courier New" panose="02070309020205020404" pitchFamily="49" charset="0"/>
              <a:buChar char="o"/>
            </a:pPr>
            <a:r>
              <a:rPr lang="en-US" sz="2400" dirty="0">
                <a:solidFill>
                  <a:srgbClr val="000000"/>
                </a:solidFill>
                <a:latin typeface="Montserrat Medium" panose="00000600000000000000" pitchFamily="2" charset="0"/>
              </a:rPr>
              <a:t>$125 per month for RSI</a:t>
            </a:r>
          </a:p>
          <a:p>
            <a:pPr marL="518186" lvl="1" indent="-259093">
              <a:lnSpc>
                <a:spcPts val="3360"/>
              </a:lnSpc>
              <a:buFont typeface="Arial"/>
              <a:buChar char="•"/>
            </a:pPr>
            <a:r>
              <a:rPr lang="en-US" sz="2400" dirty="0">
                <a:solidFill>
                  <a:srgbClr val="000000"/>
                </a:solidFill>
                <a:latin typeface="Montserrat Medium" panose="00000600000000000000" pitchFamily="2" charset="0"/>
              </a:rPr>
              <a:t>Employer – </a:t>
            </a:r>
          </a:p>
          <a:p>
            <a:pPr marL="906808" lvl="2" indent="-342900">
              <a:lnSpc>
                <a:spcPts val="3360"/>
              </a:lnSpc>
              <a:buFont typeface="Courier New" panose="02070309020205020404" pitchFamily="49" charset="0"/>
              <a:buChar char="o"/>
            </a:pPr>
            <a:r>
              <a:rPr lang="en-US" sz="2400" dirty="0">
                <a:solidFill>
                  <a:srgbClr val="000000"/>
                </a:solidFill>
                <a:latin typeface="Montserrat Medium" panose="00000600000000000000" pitchFamily="2" charset="0"/>
              </a:rPr>
              <a:t>$325 Enrollment Fee</a:t>
            </a:r>
          </a:p>
          <a:p>
            <a:pPr marL="906808" lvl="2" indent="-342900">
              <a:lnSpc>
                <a:spcPts val="3360"/>
              </a:lnSpc>
              <a:buFont typeface="Courier New" panose="02070309020205020404" pitchFamily="49" charset="0"/>
              <a:buChar char="o"/>
            </a:pPr>
            <a:r>
              <a:rPr lang="en-US" sz="2400" dirty="0">
                <a:solidFill>
                  <a:srgbClr val="000000"/>
                </a:solidFill>
                <a:latin typeface="Montserrat Medium" panose="00000600000000000000" pitchFamily="2" charset="0"/>
              </a:rPr>
              <a:t>$125 Monthly Participation Fee</a:t>
            </a:r>
          </a:p>
          <a:p>
            <a:endParaRPr lang="en-US" dirty="0"/>
          </a:p>
        </p:txBody>
      </p:sp>
      <p:sp>
        <p:nvSpPr>
          <p:cNvPr id="14" name="Slide Number Placeholder 5">
            <a:extLst>
              <a:ext uri="{FF2B5EF4-FFF2-40B4-BE49-F238E27FC236}">
                <a16:creationId xmlns:a16="http://schemas.microsoft.com/office/drawing/2014/main" id="{729E9BDA-F45A-62D1-834B-84FF047D43EB}"/>
              </a:ext>
            </a:extLst>
          </p:cNvPr>
          <p:cNvSpPr>
            <a:spLocks noGrp="1"/>
          </p:cNvSpPr>
          <p:nvPr>
            <p:ph type="sldNum" sz="quarter" idx="12"/>
          </p:nvPr>
        </p:nvSpPr>
        <p:spPr>
          <a:xfrm>
            <a:off x="8869218"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1996547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 y="0"/>
            <a:ext cx="12346863" cy="2066002"/>
          </a:xfrm>
          <a:custGeom>
            <a:avLst/>
            <a:gdLst/>
            <a:ahLst/>
            <a:cxnLst/>
            <a:rect l="l" t="t" r="r" b="b"/>
            <a:pathLst>
              <a:path w="18520295" h="3099003">
                <a:moveTo>
                  <a:pt x="0" y="0"/>
                </a:moveTo>
                <a:lnTo>
                  <a:pt x="18520295" y="0"/>
                </a:lnTo>
                <a:lnTo>
                  <a:pt x="18520295" y="3099003"/>
                </a:lnTo>
                <a:lnTo>
                  <a:pt x="0" y="3099003"/>
                </a:lnTo>
                <a:lnTo>
                  <a:pt x="0" y="0"/>
                </a:lnTo>
                <a:close/>
              </a:path>
            </a:pathLst>
          </a:custGeom>
          <a:blipFill>
            <a:blip r:embed="rId3"/>
            <a:stretch>
              <a:fillRect t="-383155" b="-114465"/>
            </a:stretch>
          </a:blipFill>
        </p:spPr>
        <p:txBody>
          <a:bodyPr/>
          <a:lstStyle/>
          <a:p>
            <a:endParaRPr lang="en-US" sz="1200"/>
          </a:p>
        </p:txBody>
      </p:sp>
      <p:grpSp>
        <p:nvGrpSpPr>
          <p:cNvPr id="6" name="Group 6">
            <a:extLst>
              <a:ext uri="{C183D7F6-B498-43B3-948B-1728B52AA6E4}">
                <adec:decorative xmlns:adec="http://schemas.microsoft.com/office/drawing/2017/decorative" val="1"/>
              </a:ext>
            </a:extLst>
          </p:cNvPr>
          <p:cNvGrpSpPr/>
          <p:nvPr/>
        </p:nvGrpSpPr>
        <p:grpSpPr>
          <a:xfrm>
            <a:off x="-1000619" y="-2804719"/>
            <a:ext cx="13629108" cy="4870721"/>
            <a:chOff x="0" y="0"/>
            <a:chExt cx="5384339" cy="1924235"/>
          </a:xfrm>
        </p:grpSpPr>
        <p:sp>
          <p:nvSpPr>
            <p:cNvPr id="7" name="Freeform 7"/>
            <p:cNvSpPr/>
            <p:nvPr/>
          </p:nvSpPr>
          <p:spPr>
            <a:xfrm>
              <a:off x="0" y="0"/>
              <a:ext cx="5384339" cy="1924235"/>
            </a:xfrm>
            <a:custGeom>
              <a:avLst/>
              <a:gdLst/>
              <a:ahLst/>
              <a:cxnLst/>
              <a:rect l="l" t="t" r="r" b="b"/>
              <a:pathLst>
                <a:path w="5384339" h="1924235">
                  <a:moveTo>
                    <a:pt x="0" y="0"/>
                  </a:moveTo>
                  <a:lnTo>
                    <a:pt x="5384339" y="0"/>
                  </a:lnTo>
                  <a:lnTo>
                    <a:pt x="5384339" y="1924235"/>
                  </a:lnTo>
                  <a:lnTo>
                    <a:pt x="0" y="1924235"/>
                  </a:lnTo>
                  <a:close/>
                </a:path>
              </a:pathLst>
            </a:custGeom>
            <a:solidFill>
              <a:srgbClr val="000000">
                <a:alpha val="0"/>
              </a:srgbClr>
            </a:solidFill>
            <a:ln w="38100" cap="sq">
              <a:solidFill>
                <a:srgbClr val="495757"/>
              </a:solidFill>
              <a:prstDash val="solid"/>
              <a:miter/>
            </a:ln>
          </p:spPr>
          <p:txBody>
            <a:bodyPr/>
            <a:lstStyle/>
            <a:p>
              <a:endParaRPr lang="en-US" sz="1200"/>
            </a:p>
          </p:txBody>
        </p:sp>
        <p:sp>
          <p:nvSpPr>
            <p:cNvPr id="8" name="TextBox 8"/>
            <p:cNvSpPr txBox="1"/>
            <p:nvPr/>
          </p:nvSpPr>
          <p:spPr>
            <a:xfrm>
              <a:off x="0" y="-28575"/>
              <a:ext cx="5384339" cy="1952810"/>
            </a:xfrm>
            <a:prstGeom prst="rect">
              <a:avLst/>
            </a:prstGeom>
          </p:spPr>
          <p:txBody>
            <a:bodyPr lIns="33867" tIns="33867" rIns="33867" bIns="33867" rtlCol="0" anchor="ctr"/>
            <a:lstStyle/>
            <a:p>
              <a:pPr algn="ctr">
                <a:lnSpc>
                  <a:spcPts val="1733"/>
                </a:lnSpc>
              </a:pPr>
              <a:endParaRPr sz="1200"/>
            </a:p>
          </p:txBody>
        </p:sp>
      </p:grpSp>
      <p:cxnSp>
        <p:nvCxnSpPr>
          <p:cNvPr id="11" name="Straight Connector 10">
            <a:extLst>
              <a:ext uri="{FF2B5EF4-FFF2-40B4-BE49-F238E27FC236}">
                <a16:creationId xmlns:a16="http://schemas.microsoft.com/office/drawing/2014/main" id="{0AE912CF-8FE1-D8BB-A155-F087054C38A7}"/>
              </a:ext>
              <a:ext uri="{C183D7F6-B498-43B3-948B-1728B52AA6E4}">
                <adec:decorative xmlns:adec="http://schemas.microsoft.com/office/drawing/2017/decorative" val="1"/>
              </a:ext>
            </a:extLst>
          </p:cNvPr>
          <p:cNvCxnSpPr>
            <a:cxnSpLocks/>
          </p:cNvCxnSpPr>
          <p:nvPr/>
        </p:nvCxnSpPr>
        <p:spPr>
          <a:xfrm>
            <a:off x="5689600" y="2463801"/>
            <a:ext cx="0" cy="3363483"/>
          </a:xfrm>
          <a:prstGeom prst="line">
            <a:avLst/>
          </a:prstGeom>
          <a:ln w="38100"/>
        </p:spPr>
        <p:style>
          <a:lnRef idx="1">
            <a:schemeClr val="dk1"/>
          </a:lnRef>
          <a:fillRef idx="0">
            <a:schemeClr val="dk1"/>
          </a:fillRef>
          <a:effectRef idx="0">
            <a:schemeClr val="dk1"/>
          </a:effectRef>
          <a:fontRef idx="minor">
            <a:schemeClr val="tx1"/>
          </a:fontRef>
        </p:style>
      </p:cxnSp>
      <p:sp>
        <p:nvSpPr>
          <p:cNvPr id="12" name="Content Placeholder 11">
            <a:extLst>
              <a:ext uri="{FF2B5EF4-FFF2-40B4-BE49-F238E27FC236}">
                <a16:creationId xmlns:a16="http://schemas.microsoft.com/office/drawing/2014/main" id="{3E9B55ED-D46A-0DDE-7F37-244A69A32878}"/>
              </a:ext>
            </a:extLst>
          </p:cNvPr>
          <p:cNvSpPr>
            <a:spLocks noGrp="1"/>
          </p:cNvSpPr>
          <p:nvPr>
            <p:ph type="title" idx="4294967295"/>
          </p:nvPr>
        </p:nvSpPr>
        <p:spPr>
          <a:xfrm>
            <a:off x="812800" y="3263900"/>
            <a:ext cx="4695825"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ts val="7680"/>
              </a:lnSpc>
              <a:spcBef>
                <a:spcPct val="0"/>
              </a:spcBef>
              <a:spcAft>
                <a:spcPts val="0"/>
              </a:spcAft>
              <a:buClrTx/>
              <a:buSzTx/>
              <a:buFontTx/>
              <a:buNone/>
              <a:tabLst/>
              <a:defRPr/>
            </a:pPr>
            <a:r>
              <a:rPr kumimoji="0" lang="en-US" sz="64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Locations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chemeClr val="tx1">
                  <a:lumMod val="75000"/>
                  <a:lumOff val="25000"/>
                </a:schemeClr>
              </a:solidFill>
              <a:effectLst/>
              <a:uLnTx/>
              <a:uFillTx/>
              <a:latin typeface="Montserrat Medium" panose="02000505000000020004" pitchFamily="2" charset="77"/>
              <a:ea typeface="+mn-ea"/>
              <a:cs typeface="+mn-cs"/>
            </a:endParaRPr>
          </a:p>
        </p:txBody>
      </p:sp>
      <p:sp>
        <p:nvSpPr>
          <p:cNvPr id="13" name="Content Placeholder 12">
            <a:extLst>
              <a:ext uri="{FF2B5EF4-FFF2-40B4-BE49-F238E27FC236}">
                <a16:creationId xmlns:a16="http://schemas.microsoft.com/office/drawing/2014/main" id="{DD5E0AB1-608D-FC7F-8689-84D10DB0EDDC}"/>
              </a:ext>
            </a:extLst>
          </p:cNvPr>
          <p:cNvSpPr>
            <a:spLocks noGrp="1"/>
          </p:cNvSpPr>
          <p:nvPr>
            <p:ph sz="half" idx="14"/>
          </p:nvPr>
        </p:nvSpPr>
        <p:spPr>
          <a:xfrm>
            <a:off x="6197599" y="2883670"/>
            <a:ext cx="5181600" cy="2523744"/>
          </a:xfrm>
        </p:spPr>
        <p:txBody>
          <a:bodyPr>
            <a:normAutofit/>
          </a:bodyPr>
          <a:lstStyle/>
          <a:p>
            <a:r>
              <a:rPr lang="en-US" dirty="0"/>
              <a:t>Multi Employer Sponsor</a:t>
            </a:r>
          </a:p>
          <a:p>
            <a:r>
              <a:rPr lang="en-US" dirty="0"/>
              <a:t>Currently in WA over 120 employer Partners</a:t>
            </a:r>
          </a:p>
          <a:p>
            <a:r>
              <a:rPr lang="en-US" dirty="0"/>
              <a:t>Often time applicants bring Employer Partners</a:t>
            </a:r>
          </a:p>
          <a:p>
            <a:endParaRPr lang="en-US" dirty="0"/>
          </a:p>
        </p:txBody>
      </p:sp>
      <p:sp>
        <p:nvSpPr>
          <p:cNvPr id="14" name="Slide Number Placeholder 5">
            <a:extLst>
              <a:ext uri="{FF2B5EF4-FFF2-40B4-BE49-F238E27FC236}">
                <a16:creationId xmlns:a16="http://schemas.microsoft.com/office/drawing/2014/main" id="{59CF375F-D42D-F5B0-4691-B79D9824F01F}"/>
              </a:ext>
            </a:extLst>
          </p:cNvPr>
          <p:cNvSpPr>
            <a:spLocks noGrp="1"/>
          </p:cNvSpPr>
          <p:nvPr>
            <p:ph type="sldNum" sz="quarter" idx="12"/>
          </p:nvPr>
        </p:nvSpPr>
        <p:spPr>
          <a:xfrm>
            <a:off x="8869218"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335839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DE6B89-9484-4E50-8387-C55E031D8549}"/>
              </a:ext>
            </a:extLst>
          </p:cNvPr>
          <p:cNvSpPr>
            <a:spLocks noGrp="1"/>
          </p:cNvSpPr>
          <p:nvPr>
            <p:ph type="title"/>
          </p:nvPr>
        </p:nvSpPr>
        <p:spPr>
          <a:xfrm>
            <a:off x="257908" y="365125"/>
            <a:ext cx="7353430" cy="1325563"/>
          </a:xfrm>
        </p:spPr>
        <p:txBody>
          <a:bodyPr>
            <a:normAutofit/>
          </a:bodyPr>
          <a:lstStyle/>
          <a:p>
            <a:r>
              <a:rPr lang="en-US" sz="4200" dirty="0"/>
              <a:t>Shipyards Trades Pathway</a:t>
            </a:r>
          </a:p>
        </p:txBody>
      </p:sp>
      <p:sp>
        <p:nvSpPr>
          <p:cNvPr id="5" name="Content Placeholder 4">
            <a:extLst>
              <a:ext uri="{FF2B5EF4-FFF2-40B4-BE49-F238E27FC236}">
                <a16:creationId xmlns:a16="http://schemas.microsoft.com/office/drawing/2014/main" id="{30EB58E2-A9A0-481A-8B5B-381B836CE40B}"/>
              </a:ext>
            </a:extLst>
          </p:cNvPr>
          <p:cNvSpPr>
            <a:spLocks noGrp="1"/>
          </p:cNvSpPr>
          <p:nvPr>
            <p:ph sz="half" idx="1"/>
          </p:nvPr>
        </p:nvSpPr>
        <p:spPr>
          <a:xfrm>
            <a:off x="838200" y="1690687"/>
            <a:ext cx="6642253" cy="4346697"/>
          </a:xfrm>
        </p:spPr>
        <p:txBody>
          <a:bodyPr>
            <a:noAutofit/>
          </a:bodyPr>
          <a:lstStyle/>
          <a:p>
            <a:pPr>
              <a:lnSpc>
                <a:spcPct val="100000"/>
              </a:lnSpc>
              <a:spcBef>
                <a:spcPts val="0"/>
              </a:spcBef>
            </a:pPr>
            <a:r>
              <a:rPr lang="en-US" sz="3200" dirty="0">
                <a:solidFill>
                  <a:schemeClr val="tx1"/>
                </a:solidFill>
              </a:rPr>
              <a:t>Helper Trainee</a:t>
            </a:r>
          </a:p>
          <a:p>
            <a:pPr lvl="1">
              <a:lnSpc>
                <a:spcPct val="100000"/>
              </a:lnSpc>
              <a:spcBef>
                <a:spcPts val="0"/>
              </a:spcBef>
            </a:pPr>
            <a:r>
              <a:rPr lang="en-US" sz="2200" dirty="0">
                <a:solidFill>
                  <a:schemeClr val="tx1"/>
                </a:solidFill>
              </a:rPr>
              <a:t>Entry level</a:t>
            </a:r>
          </a:p>
          <a:p>
            <a:pPr lvl="1">
              <a:lnSpc>
                <a:spcPct val="100000"/>
              </a:lnSpc>
              <a:spcBef>
                <a:spcPts val="0"/>
              </a:spcBef>
            </a:pPr>
            <a:r>
              <a:rPr lang="en-US" sz="2200" dirty="0">
                <a:solidFill>
                  <a:schemeClr val="tx1"/>
                </a:solidFill>
              </a:rPr>
              <a:t>12 months</a:t>
            </a:r>
          </a:p>
          <a:p>
            <a:pPr>
              <a:lnSpc>
                <a:spcPct val="100000"/>
              </a:lnSpc>
              <a:spcBef>
                <a:spcPts val="0"/>
              </a:spcBef>
            </a:pPr>
            <a:endParaRPr lang="en-US" sz="1400" dirty="0">
              <a:solidFill>
                <a:schemeClr val="tx1"/>
              </a:solidFill>
            </a:endParaRPr>
          </a:p>
          <a:p>
            <a:pPr>
              <a:lnSpc>
                <a:spcPct val="100000"/>
              </a:lnSpc>
              <a:spcBef>
                <a:spcPts val="0"/>
              </a:spcBef>
            </a:pPr>
            <a:r>
              <a:rPr lang="en-US" sz="3200" dirty="0">
                <a:solidFill>
                  <a:schemeClr val="tx1"/>
                </a:solidFill>
              </a:rPr>
              <a:t>Apprentice</a:t>
            </a:r>
          </a:p>
          <a:p>
            <a:pPr lvl="1">
              <a:lnSpc>
                <a:spcPct val="100000"/>
              </a:lnSpc>
              <a:spcBef>
                <a:spcPts val="0"/>
              </a:spcBef>
            </a:pPr>
            <a:r>
              <a:rPr lang="en-US" sz="2200" dirty="0">
                <a:solidFill>
                  <a:schemeClr val="tx1"/>
                </a:solidFill>
              </a:rPr>
              <a:t>Internal application</a:t>
            </a:r>
          </a:p>
          <a:p>
            <a:pPr lvl="1">
              <a:lnSpc>
                <a:spcPct val="100000"/>
              </a:lnSpc>
              <a:spcBef>
                <a:spcPts val="0"/>
              </a:spcBef>
            </a:pPr>
            <a:r>
              <a:rPr lang="en-US" sz="2200" dirty="0">
                <a:solidFill>
                  <a:schemeClr val="tx1"/>
                </a:solidFill>
              </a:rPr>
              <a:t>4 years</a:t>
            </a:r>
          </a:p>
          <a:p>
            <a:pPr>
              <a:lnSpc>
                <a:spcPct val="100000"/>
              </a:lnSpc>
              <a:spcBef>
                <a:spcPts val="0"/>
              </a:spcBef>
            </a:pPr>
            <a:endParaRPr lang="en-US" sz="1400" dirty="0">
              <a:solidFill>
                <a:schemeClr val="tx1"/>
              </a:solidFill>
            </a:endParaRPr>
          </a:p>
          <a:p>
            <a:pPr>
              <a:lnSpc>
                <a:spcPct val="100000"/>
              </a:lnSpc>
              <a:spcBef>
                <a:spcPts val="0"/>
              </a:spcBef>
            </a:pPr>
            <a:r>
              <a:rPr lang="en-US" sz="3400" dirty="0">
                <a:solidFill>
                  <a:schemeClr val="tx1"/>
                </a:solidFill>
              </a:rPr>
              <a:t>Journeyperson</a:t>
            </a:r>
          </a:p>
          <a:p>
            <a:pPr lvl="1">
              <a:lnSpc>
                <a:spcPct val="100000"/>
              </a:lnSpc>
              <a:spcBef>
                <a:spcPts val="0"/>
              </a:spcBef>
            </a:pPr>
            <a:r>
              <a:rPr lang="en-US" sz="2200" dirty="0">
                <a:solidFill>
                  <a:schemeClr val="tx1"/>
                </a:solidFill>
              </a:rPr>
              <a:t>Internal application</a:t>
            </a:r>
          </a:p>
          <a:p>
            <a:pPr lvl="1">
              <a:lnSpc>
                <a:spcPct val="100000"/>
              </a:lnSpc>
              <a:spcBef>
                <a:spcPts val="0"/>
              </a:spcBef>
            </a:pPr>
            <a:r>
              <a:rPr lang="en-US" sz="2200" dirty="0">
                <a:solidFill>
                  <a:schemeClr val="tx1"/>
                </a:solidFill>
              </a:rPr>
              <a:t>Permanent appointment</a:t>
            </a:r>
          </a:p>
        </p:txBody>
      </p:sp>
      <p:sp>
        <p:nvSpPr>
          <p:cNvPr id="7" name="Slide Number Placeholder 5">
            <a:extLst>
              <a:ext uri="{FF2B5EF4-FFF2-40B4-BE49-F238E27FC236}">
                <a16:creationId xmlns:a16="http://schemas.microsoft.com/office/drawing/2014/main" id="{C82B211D-2E44-5C56-3F9E-44C81D542022}"/>
              </a:ext>
            </a:extLst>
          </p:cNvPr>
          <p:cNvSpPr>
            <a:spLocks noGrp="1"/>
          </p:cNvSpPr>
          <p:nvPr>
            <p:ph type="sldNum" sz="quarter" idx="12"/>
          </p:nvPr>
        </p:nvSpPr>
        <p:spPr>
          <a:xfrm>
            <a:off x="8869218"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pic>
        <p:nvPicPr>
          <p:cNvPr id="8" name="Content Placeholder 21" descr="Shipyard workers">
            <a:extLst>
              <a:ext uri="{FF2B5EF4-FFF2-40B4-BE49-F238E27FC236}">
                <a16:creationId xmlns:a16="http://schemas.microsoft.com/office/drawing/2014/main" id="{4F4A56CE-28BD-D939-8A93-F8274BF56192}"/>
              </a:ext>
            </a:extLst>
          </p:cNvPr>
          <p:cNvPicPr>
            <a:picLocks noGrp="1" noChangeAspect="1"/>
          </p:cNvPicPr>
          <p:nvPr>
            <p:ph sz="half" idx="2"/>
          </p:nvPr>
        </p:nvPicPr>
        <p:blipFill>
          <a:blip r:embed="rId3"/>
          <a:stretch>
            <a:fillRect/>
          </a:stretch>
        </p:blipFill>
        <p:spPr>
          <a:xfrm>
            <a:off x="7629698" y="0"/>
            <a:ext cx="4543942" cy="6840343"/>
          </a:xfrm>
        </p:spPr>
      </p:pic>
      <p:pic>
        <p:nvPicPr>
          <p:cNvPr id="9" name="Picture 8">
            <a:extLst>
              <a:ext uri="{FF2B5EF4-FFF2-40B4-BE49-F238E27FC236}">
                <a16:creationId xmlns:a16="http://schemas.microsoft.com/office/drawing/2014/main" id="{99C8D9ED-8E26-A0F2-DCEC-D33852CC899F}"/>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0800000">
            <a:off x="-5656" y="2"/>
            <a:ext cx="12179296" cy="6857998"/>
          </a:xfrm>
          <a:prstGeom prst="rect">
            <a:avLst/>
          </a:prstGeom>
        </p:spPr>
      </p:pic>
      <p:sp>
        <p:nvSpPr>
          <p:cNvPr id="10" name="Slide Number Placeholder 5">
            <a:extLst>
              <a:ext uri="{FF2B5EF4-FFF2-40B4-BE49-F238E27FC236}">
                <a16:creationId xmlns:a16="http://schemas.microsoft.com/office/drawing/2014/main" id="{239AAD7F-24E1-2F7C-566E-A5BBF2B1EFB8}"/>
              </a:ext>
            </a:extLst>
          </p:cNvPr>
          <p:cNvSpPr txBox="1">
            <a:spLocks/>
          </p:cNvSpPr>
          <p:nvPr/>
        </p:nvSpPr>
        <p:spPr>
          <a:xfrm>
            <a:off x="8869218" y="6484046"/>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172115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94D51-1E69-ADE3-91FE-0E14AE78A750}"/>
              </a:ext>
            </a:extLst>
          </p:cNvPr>
          <p:cNvSpPr>
            <a:spLocks noGrp="1"/>
          </p:cNvSpPr>
          <p:nvPr>
            <p:ph type="title"/>
          </p:nvPr>
        </p:nvSpPr>
        <p:spPr/>
        <p:txBody>
          <a:bodyPr/>
          <a:lstStyle/>
          <a:p>
            <a:r>
              <a:rPr lang="en-US" dirty="0"/>
              <a:t>Puget Sound Naval Shipyard Apprenticeship</a:t>
            </a:r>
          </a:p>
        </p:txBody>
      </p:sp>
      <p:sp>
        <p:nvSpPr>
          <p:cNvPr id="5" name="Slide Number Placeholder 5">
            <a:extLst>
              <a:ext uri="{FF2B5EF4-FFF2-40B4-BE49-F238E27FC236}">
                <a16:creationId xmlns:a16="http://schemas.microsoft.com/office/drawing/2014/main" id="{E730D2A9-68E6-BFE1-439B-9EDB8FE92616}"/>
              </a:ext>
            </a:extLst>
          </p:cNvPr>
          <p:cNvSpPr>
            <a:spLocks noGrp="1"/>
          </p:cNvSpPr>
          <p:nvPr>
            <p:ph type="sldNum" sz="quarter" idx="12"/>
          </p:nvPr>
        </p:nvSpPr>
        <p:spPr>
          <a:xfrm>
            <a:off x="8869218"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002279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DE6B89-9484-4E50-8387-C55E031D8549}"/>
              </a:ext>
            </a:extLst>
          </p:cNvPr>
          <p:cNvSpPr>
            <a:spLocks noGrp="1"/>
          </p:cNvSpPr>
          <p:nvPr>
            <p:ph type="title"/>
          </p:nvPr>
        </p:nvSpPr>
        <p:spPr>
          <a:xfrm>
            <a:off x="257907" y="365125"/>
            <a:ext cx="8964469" cy="1325563"/>
          </a:xfrm>
        </p:spPr>
        <p:txBody>
          <a:bodyPr>
            <a:normAutofit/>
          </a:bodyPr>
          <a:lstStyle/>
          <a:p>
            <a:r>
              <a:rPr lang="en-US" sz="4200" dirty="0"/>
              <a:t>Shipyards Trades Pathway    2</a:t>
            </a:r>
          </a:p>
        </p:txBody>
      </p:sp>
      <p:sp>
        <p:nvSpPr>
          <p:cNvPr id="5" name="Content Placeholder 4">
            <a:extLst>
              <a:ext uri="{FF2B5EF4-FFF2-40B4-BE49-F238E27FC236}">
                <a16:creationId xmlns:a16="http://schemas.microsoft.com/office/drawing/2014/main" id="{30EB58E2-A9A0-481A-8B5B-381B836CE40B}"/>
              </a:ext>
            </a:extLst>
          </p:cNvPr>
          <p:cNvSpPr>
            <a:spLocks noGrp="1"/>
          </p:cNvSpPr>
          <p:nvPr>
            <p:ph sz="half" idx="1"/>
          </p:nvPr>
        </p:nvSpPr>
        <p:spPr>
          <a:xfrm>
            <a:off x="838200" y="1690687"/>
            <a:ext cx="6642253" cy="4346697"/>
          </a:xfrm>
        </p:spPr>
        <p:txBody>
          <a:bodyPr>
            <a:noAutofit/>
          </a:bodyPr>
          <a:lstStyle/>
          <a:p>
            <a:pPr>
              <a:lnSpc>
                <a:spcPct val="100000"/>
              </a:lnSpc>
              <a:spcBef>
                <a:spcPts val="0"/>
              </a:spcBef>
            </a:pPr>
            <a:r>
              <a:rPr lang="en-US" sz="3200" dirty="0">
                <a:solidFill>
                  <a:schemeClr val="tx1"/>
                </a:solidFill>
              </a:rPr>
              <a:t>Helper Trainee</a:t>
            </a:r>
          </a:p>
          <a:p>
            <a:pPr lvl="1">
              <a:lnSpc>
                <a:spcPct val="100000"/>
              </a:lnSpc>
              <a:spcBef>
                <a:spcPts val="0"/>
              </a:spcBef>
            </a:pPr>
            <a:r>
              <a:rPr lang="en-US" sz="2200" dirty="0">
                <a:solidFill>
                  <a:schemeClr val="tx1"/>
                </a:solidFill>
              </a:rPr>
              <a:t>Entry level</a:t>
            </a:r>
          </a:p>
          <a:p>
            <a:pPr lvl="1">
              <a:lnSpc>
                <a:spcPct val="100000"/>
              </a:lnSpc>
              <a:spcBef>
                <a:spcPts val="0"/>
              </a:spcBef>
            </a:pPr>
            <a:r>
              <a:rPr lang="en-US" sz="2200" dirty="0">
                <a:solidFill>
                  <a:schemeClr val="tx1"/>
                </a:solidFill>
              </a:rPr>
              <a:t>12 months</a:t>
            </a:r>
          </a:p>
          <a:p>
            <a:pPr>
              <a:lnSpc>
                <a:spcPct val="100000"/>
              </a:lnSpc>
              <a:spcBef>
                <a:spcPts val="0"/>
              </a:spcBef>
            </a:pPr>
            <a:endParaRPr lang="en-US" sz="1400" dirty="0">
              <a:solidFill>
                <a:schemeClr val="tx1"/>
              </a:solidFill>
            </a:endParaRPr>
          </a:p>
          <a:p>
            <a:pPr>
              <a:lnSpc>
                <a:spcPct val="100000"/>
              </a:lnSpc>
              <a:spcBef>
                <a:spcPts val="0"/>
              </a:spcBef>
            </a:pPr>
            <a:r>
              <a:rPr lang="en-US" sz="3200" dirty="0">
                <a:solidFill>
                  <a:schemeClr val="tx1"/>
                </a:solidFill>
              </a:rPr>
              <a:t>Apprentice</a:t>
            </a:r>
          </a:p>
          <a:p>
            <a:pPr lvl="1">
              <a:lnSpc>
                <a:spcPct val="100000"/>
              </a:lnSpc>
              <a:spcBef>
                <a:spcPts val="0"/>
              </a:spcBef>
            </a:pPr>
            <a:r>
              <a:rPr lang="en-US" sz="2200" dirty="0">
                <a:solidFill>
                  <a:schemeClr val="tx1"/>
                </a:solidFill>
              </a:rPr>
              <a:t>Internal application</a:t>
            </a:r>
          </a:p>
          <a:p>
            <a:pPr lvl="1">
              <a:lnSpc>
                <a:spcPct val="100000"/>
              </a:lnSpc>
              <a:spcBef>
                <a:spcPts val="0"/>
              </a:spcBef>
            </a:pPr>
            <a:r>
              <a:rPr lang="en-US" sz="2200" dirty="0">
                <a:solidFill>
                  <a:schemeClr val="tx1"/>
                </a:solidFill>
              </a:rPr>
              <a:t>4 years</a:t>
            </a:r>
          </a:p>
          <a:p>
            <a:pPr>
              <a:lnSpc>
                <a:spcPct val="100000"/>
              </a:lnSpc>
              <a:spcBef>
                <a:spcPts val="0"/>
              </a:spcBef>
            </a:pPr>
            <a:endParaRPr lang="en-US" sz="1400" dirty="0">
              <a:solidFill>
                <a:schemeClr val="tx1"/>
              </a:solidFill>
            </a:endParaRPr>
          </a:p>
          <a:p>
            <a:pPr>
              <a:lnSpc>
                <a:spcPct val="100000"/>
              </a:lnSpc>
              <a:spcBef>
                <a:spcPts val="0"/>
              </a:spcBef>
            </a:pPr>
            <a:r>
              <a:rPr lang="en-US" sz="3400" dirty="0">
                <a:solidFill>
                  <a:schemeClr val="tx1"/>
                </a:solidFill>
              </a:rPr>
              <a:t>Journeyperson</a:t>
            </a:r>
          </a:p>
          <a:p>
            <a:pPr lvl="1">
              <a:lnSpc>
                <a:spcPct val="100000"/>
              </a:lnSpc>
              <a:spcBef>
                <a:spcPts val="0"/>
              </a:spcBef>
            </a:pPr>
            <a:r>
              <a:rPr lang="en-US" sz="2200" dirty="0">
                <a:solidFill>
                  <a:schemeClr val="tx1"/>
                </a:solidFill>
              </a:rPr>
              <a:t>Internal application</a:t>
            </a:r>
          </a:p>
          <a:p>
            <a:pPr lvl="1">
              <a:lnSpc>
                <a:spcPct val="100000"/>
              </a:lnSpc>
              <a:spcBef>
                <a:spcPts val="0"/>
              </a:spcBef>
            </a:pPr>
            <a:r>
              <a:rPr lang="en-US" sz="2200" dirty="0">
                <a:solidFill>
                  <a:schemeClr val="tx1"/>
                </a:solidFill>
              </a:rPr>
              <a:t>Permanent appointment</a:t>
            </a:r>
          </a:p>
        </p:txBody>
      </p:sp>
      <p:sp>
        <p:nvSpPr>
          <p:cNvPr id="7" name="Slide Number Placeholder 5">
            <a:extLst>
              <a:ext uri="{FF2B5EF4-FFF2-40B4-BE49-F238E27FC236}">
                <a16:creationId xmlns:a16="http://schemas.microsoft.com/office/drawing/2014/main" id="{C82B211D-2E44-5C56-3F9E-44C81D542022}"/>
              </a:ext>
            </a:extLst>
          </p:cNvPr>
          <p:cNvSpPr>
            <a:spLocks noGrp="1"/>
          </p:cNvSpPr>
          <p:nvPr>
            <p:ph type="sldNum" sz="quarter" idx="12"/>
          </p:nvPr>
        </p:nvSpPr>
        <p:spPr>
          <a:xfrm>
            <a:off x="8869218"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pic>
        <p:nvPicPr>
          <p:cNvPr id="8" name="Content Placeholder 21" descr="shipyard workers">
            <a:extLst>
              <a:ext uri="{FF2B5EF4-FFF2-40B4-BE49-F238E27FC236}">
                <a16:creationId xmlns:a16="http://schemas.microsoft.com/office/drawing/2014/main" id="{4F4A56CE-28BD-D939-8A93-F8274BF56192}"/>
              </a:ext>
            </a:extLst>
          </p:cNvPr>
          <p:cNvPicPr>
            <a:picLocks noGrp="1" noChangeAspect="1"/>
          </p:cNvPicPr>
          <p:nvPr>
            <p:ph sz="half" idx="2"/>
          </p:nvPr>
        </p:nvPicPr>
        <p:blipFill>
          <a:blip r:embed="rId3"/>
          <a:stretch>
            <a:fillRect/>
          </a:stretch>
        </p:blipFill>
        <p:spPr>
          <a:xfrm>
            <a:off x="7629698" y="0"/>
            <a:ext cx="4543942" cy="6840343"/>
          </a:xfrm>
        </p:spPr>
      </p:pic>
      <p:pic>
        <p:nvPicPr>
          <p:cNvPr id="9" name="Picture 8">
            <a:extLst>
              <a:ext uri="{FF2B5EF4-FFF2-40B4-BE49-F238E27FC236}">
                <a16:creationId xmlns:a16="http://schemas.microsoft.com/office/drawing/2014/main" id="{99C8D9ED-8E26-A0F2-DCEC-D33852CC899F}"/>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0800000">
            <a:off x="18360" y="-17655"/>
            <a:ext cx="12179296" cy="6857998"/>
          </a:xfrm>
          <a:prstGeom prst="rect">
            <a:avLst/>
          </a:prstGeom>
        </p:spPr>
      </p:pic>
      <p:sp>
        <p:nvSpPr>
          <p:cNvPr id="10" name="Slide Number Placeholder 5">
            <a:extLst>
              <a:ext uri="{FF2B5EF4-FFF2-40B4-BE49-F238E27FC236}">
                <a16:creationId xmlns:a16="http://schemas.microsoft.com/office/drawing/2014/main" id="{239AAD7F-24E1-2F7C-566E-A5BBF2B1EFB8}"/>
              </a:ext>
            </a:extLst>
          </p:cNvPr>
          <p:cNvSpPr txBox="1">
            <a:spLocks/>
          </p:cNvSpPr>
          <p:nvPr/>
        </p:nvSpPr>
        <p:spPr>
          <a:xfrm>
            <a:off x="8869218" y="6484046"/>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318299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B65A9-1ACB-EE49-7672-A927F8F3463B}"/>
              </a:ext>
            </a:extLst>
          </p:cNvPr>
          <p:cNvSpPr>
            <a:spLocks noGrp="1"/>
          </p:cNvSpPr>
          <p:nvPr>
            <p:ph type="title"/>
          </p:nvPr>
        </p:nvSpPr>
        <p:spPr>
          <a:xfrm>
            <a:off x="308038" y="579365"/>
            <a:ext cx="7321660" cy="1325563"/>
          </a:xfrm>
        </p:spPr>
        <p:txBody>
          <a:bodyPr/>
          <a:lstStyle/>
          <a:p>
            <a:r>
              <a:rPr lang="en-US" dirty="0"/>
              <a:t>Helper Trainee Program</a:t>
            </a:r>
          </a:p>
        </p:txBody>
      </p:sp>
      <p:sp>
        <p:nvSpPr>
          <p:cNvPr id="6" name="Content Placeholder 5">
            <a:extLst>
              <a:ext uri="{FF2B5EF4-FFF2-40B4-BE49-F238E27FC236}">
                <a16:creationId xmlns:a16="http://schemas.microsoft.com/office/drawing/2014/main" id="{2BBAABBD-8A7F-A90C-3E5F-9B47E6255AA6}"/>
              </a:ext>
            </a:extLst>
          </p:cNvPr>
          <p:cNvSpPr>
            <a:spLocks noGrp="1"/>
          </p:cNvSpPr>
          <p:nvPr>
            <p:ph sz="half" idx="1"/>
          </p:nvPr>
        </p:nvSpPr>
        <p:spPr>
          <a:xfrm>
            <a:off x="652177" y="2104219"/>
            <a:ext cx="6824551" cy="3924636"/>
          </a:xfrm>
        </p:spPr>
        <p:txBody>
          <a:bodyPr>
            <a:noAutofit/>
          </a:bodyPr>
          <a:lstStyle/>
          <a:p>
            <a:pPr>
              <a:lnSpc>
                <a:spcPct val="120000"/>
              </a:lnSpc>
            </a:pPr>
            <a:r>
              <a:rPr lang="en-US" sz="2000" dirty="0">
                <a:solidFill>
                  <a:schemeClr val="tx1"/>
                </a:solidFill>
              </a:rPr>
              <a:t>Advance through the program by completing required On the Job Learning (OJL) hours over 12-months and demonstrating knowledge in a set list of competencies.</a:t>
            </a:r>
          </a:p>
          <a:p>
            <a:pPr>
              <a:lnSpc>
                <a:spcPct val="120000"/>
              </a:lnSpc>
            </a:pPr>
            <a:r>
              <a:rPr lang="en-US" sz="2000" dirty="0">
                <a:solidFill>
                  <a:schemeClr val="tx1"/>
                </a:solidFill>
              </a:rPr>
              <a:t>Take 4 courses after regular work hours and maintain a 2.0 GPA or better. Tuition and books are covered by the program.</a:t>
            </a:r>
          </a:p>
          <a:p>
            <a:pPr>
              <a:lnSpc>
                <a:spcPct val="120000"/>
              </a:lnSpc>
            </a:pPr>
            <a:r>
              <a:rPr lang="en-US" sz="2000" dirty="0">
                <a:solidFill>
                  <a:schemeClr val="tx1"/>
                </a:solidFill>
              </a:rPr>
              <a:t>Starting pay rate is $20.13 an hour. Wage scale goes from WG-1 to WG-5 at end of program  </a:t>
            </a:r>
          </a:p>
        </p:txBody>
      </p:sp>
      <p:pic>
        <p:nvPicPr>
          <p:cNvPr id="22" name="Content Placeholder 21" descr="shipyard workers">
            <a:extLst>
              <a:ext uri="{FF2B5EF4-FFF2-40B4-BE49-F238E27FC236}">
                <a16:creationId xmlns:a16="http://schemas.microsoft.com/office/drawing/2014/main" id="{13532472-AC98-FDF3-A458-7E44FF8B6BF7}"/>
              </a:ext>
            </a:extLst>
          </p:cNvPr>
          <p:cNvPicPr>
            <a:picLocks noGrp="1" noChangeAspect="1"/>
          </p:cNvPicPr>
          <p:nvPr>
            <p:ph sz="half" idx="2"/>
          </p:nvPr>
        </p:nvPicPr>
        <p:blipFill>
          <a:blip r:embed="rId3"/>
          <a:stretch>
            <a:fillRect/>
          </a:stretch>
        </p:blipFill>
        <p:spPr>
          <a:xfrm>
            <a:off x="7629698" y="0"/>
            <a:ext cx="4543942" cy="6840343"/>
          </a:xfrm>
        </p:spPr>
      </p:pic>
      <p:pic>
        <p:nvPicPr>
          <p:cNvPr id="5" name="Picture 4">
            <a:extLst>
              <a:ext uri="{FF2B5EF4-FFF2-40B4-BE49-F238E27FC236}">
                <a16:creationId xmlns:a16="http://schemas.microsoft.com/office/drawing/2014/main" id="{6BF82CCE-77DE-518E-6A0D-C72126F5FF1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0800000">
            <a:off x="-5656" y="-17657"/>
            <a:ext cx="12179296" cy="6857998"/>
          </a:xfrm>
          <a:prstGeom prst="rect">
            <a:avLst/>
          </a:prstGeom>
        </p:spPr>
      </p:pic>
      <p:sp>
        <p:nvSpPr>
          <p:cNvPr id="7" name="Slide Number Placeholder 5">
            <a:extLst>
              <a:ext uri="{FF2B5EF4-FFF2-40B4-BE49-F238E27FC236}">
                <a16:creationId xmlns:a16="http://schemas.microsoft.com/office/drawing/2014/main" id="{25465B1E-F2DD-66B8-9B28-FA61FAC175B8}"/>
              </a:ext>
            </a:extLst>
          </p:cNvPr>
          <p:cNvSpPr>
            <a:spLocks noGrp="1"/>
          </p:cNvSpPr>
          <p:nvPr>
            <p:ph type="sldNum" sz="quarter" idx="12"/>
          </p:nvPr>
        </p:nvSpPr>
        <p:spPr>
          <a:xfrm>
            <a:off x="8869218"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193391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p:txBody>
          <a:bodyPr/>
          <a:lstStyle/>
          <a:p>
            <a:r>
              <a:rPr lang="en-US" dirty="0"/>
              <a:t>Center of Excellence Overview</a:t>
            </a:r>
          </a:p>
        </p:txBody>
      </p:sp>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838200" y="1825624"/>
            <a:ext cx="7414260" cy="4456891"/>
          </a:xfrm>
        </p:spPr>
        <p:txBody>
          <a:bodyPr vert="horz" lIns="91440" tIns="45720" rIns="91440" bIns="45720" rtlCol="0" anchor="t">
            <a:normAutofit fontScale="62500" lnSpcReduction="20000"/>
          </a:bodyPr>
          <a:lstStyle/>
          <a:p>
            <a:pPr>
              <a:lnSpc>
                <a:spcPct val="110000"/>
              </a:lnSpc>
            </a:pPr>
            <a:r>
              <a:rPr lang="en-US" sz="4000" dirty="0">
                <a:solidFill>
                  <a:schemeClr val="tx1"/>
                </a:solidFill>
                <a:latin typeface="Montserrat Medium"/>
                <a:ea typeface="+mn-lt"/>
                <a:cs typeface="Segoe UI"/>
              </a:rPr>
              <a:t>U.S. DOL initiative to increase systems alignment across apprenticeship, education, and workforce</a:t>
            </a:r>
          </a:p>
          <a:p>
            <a:pPr>
              <a:lnSpc>
                <a:spcPct val="110000"/>
              </a:lnSpc>
            </a:pPr>
            <a:r>
              <a:rPr lang="en-US" sz="4000" dirty="0">
                <a:solidFill>
                  <a:schemeClr val="tx1"/>
                </a:solidFill>
                <a:latin typeface="Montserrat Medium"/>
                <a:ea typeface="+mn-lt"/>
                <a:cs typeface="Segoe UI"/>
              </a:rPr>
              <a:t>Led by Safal Partners</a:t>
            </a:r>
            <a:r>
              <a:rPr lang="en-US" sz="2400" dirty="0">
                <a:solidFill>
                  <a:schemeClr val="tx1"/>
                </a:solidFill>
              </a:rPr>
              <a:t>; </a:t>
            </a:r>
            <a:r>
              <a:rPr lang="en-US" sz="3600" dirty="0">
                <a:solidFill>
                  <a:schemeClr val="tx1"/>
                </a:solidFill>
                <a:latin typeface="Montserrat Medium"/>
                <a:ea typeface="+mn-lt"/>
                <a:cs typeface="Segoe UI"/>
              </a:rPr>
              <a:t>5 national partners</a:t>
            </a:r>
            <a:endParaRPr lang="en-US" dirty="0">
              <a:solidFill>
                <a:schemeClr val="tx1"/>
              </a:solidFill>
              <a:ea typeface="+mn-lt"/>
              <a:cs typeface="Segoe UI"/>
            </a:endParaRPr>
          </a:p>
          <a:p>
            <a:pPr>
              <a:lnSpc>
                <a:spcPct val="110000"/>
              </a:lnSpc>
            </a:pPr>
            <a:r>
              <a:rPr lang="en-US" sz="4000" dirty="0">
                <a:solidFill>
                  <a:schemeClr val="tx1"/>
                </a:solidFill>
                <a:latin typeface="Montserrat Medium"/>
                <a:ea typeface="+mn-lt"/>
                <a:cs typeface="Segoe UI"/>
              </a:rPr>
              <a:t>We provide </a:t>
            </a:r>
            <a:r>
              <a:rPr lang="en-US" sz="4000" u="sng" dirty="0">
                <a:solidFill>
                  <a:schemeClr val="tx1"/>
                </a:solidFill>
                <a:latin typeface="Montserrat Medium"/>
                <a:ea typeface="+mn-lt"/>
                <a:cs typeface="Segoe UI"/>
              </a:rPr>
              <a:t>no-cost</a:t>
            </a:r>
            <a:r>
              <a:rPr lang="en-US" sz="4000" dirty="0">
                <a:solidFill>
                  <a:schemeClr val="tx1"/>
                </a:solidFill>
                <a:latin typeface="Montserrat Medium"/>
                <a:ea typeface="+mn-lt"/>
                <a:cs typeface="Segoe UI"/>
              </a:rPr>
              <a:t> TA including:</a:t>
            </a:r>
          </a:p>
          <a:p>
            <a:pPr lvl="1">
              <a:lnSpc>
                <a:spcPct val="110000"/>
              </a:lnSpc>
            </a:pPr>
            <a:r>
              <a:rPr lang="en-US" sz="3600" dirty="0">
                <a:solidFill>
                  <a:schemeClr val="tx1"/>
                </a:solidFill>
                <a:latin typeface="Montserrat Medium"/>
                <a:ea typeface="+mn-lt"/>
                <a:cs typeface="Segoe UI"/>
              </a:rPr>
              <a:t>Monthly webinars</a:t>
            </a:r>
          </a:p>
          <a:p>
            <a:pPr lvl="1">
              <a:lnSpc>
                <a:spcPct val="110000"/>
              </a:lnSpc>
            </a:pPr>
            <a:r>
              <a:rPr lang="en-US" sz="3600" dirty="0">
                <a:solidFill>
                  <a:schemeClr val="tx1"/>
                </a:solidFill>
                <a:latin typeface="Montserrat Medium"/>
                <a:ea typeface="+mn-lt"/>
                <a:cs typeface="Segoe UI"/>
              </a:rPr>
              <a:t>Quarterly virtual office hours</a:t>
            </a:r>
          </a:p>
          <a:p>
            <a:pPr lvl="1">
              <a:lnSpc>
                <a:spcPct val="110000"/>
              </a:lnSpc>
            </a:pPr>
            <a:r>
              <a:rPr lang="en-US" sz="3600" dirty="0">
                <a:solidFill>
                  <a:schemeClr val="tx1"/>
                </a:solidFill>
                <a:latin typeface="Montserrat Medium"/>
                <a:ea typeface="+mn-lt"/>
                <a:cs typeface="Segoe UI"/>
              </a:rPr>
              <a:t>Individual TA/coaching sessions</a:t>
            </a:r>
            <a:endParaRPr lang="en-US" dirty="0">
              <a:solidFill>
                <a:schemeClr val="tx1"/>
              </a:solidFill>
              <a:ea typeface="+mn-lt"/>
              <a:cs typeface="Segoe UI"/>
            </a:endParaRPr>
          </a:p>
          <a:p>
            <a:pPr lvl="1">
              <a:lnSpc>
                <a:spcPct val="110000"/>
              </a:lnSpc>
            </a:pPr>
            <a:r>
              <a:rPr lang="en-US" sz="3600" dirty="0">
                <a:solidFill>
                  <a:schemeClr val="tx1"/>
                </a:solidFill>
                <a:latin typeface="Montserrat Medium"/>
                <a:ea typeface="+mn-lt"/>
                <a:cs typeface="Segoe UI"/>
              </a:rPr>
              <a:t>Online resources (desk aids, guides, frameworks, etc.)</a:t>
            </a:r>
            <a:br>
              <a:rPr lang="en-US" sz="3600" dirty="0">
                <a:latin typeface="Montserrat Medium" panose="00000600000000000000" pitchFamily="2" charset="0"/>
                <a:ea typeface="+mn-lt"/>
                <a:cs typeface="Segoe UI" panose="020B0502040204020203" pitchFamily="34" charset="0"/>
              </a:rPr>
            </a:br>
            <a:endParaRPr lang="en-US" dirty="0"/>
          </a:p>
        </p:txBody>
      </p:sp>
      <p:sp>
        <p:nvSpPr>
          <p:cNvPr id="4" name="Content Placeholder 3">
            <a:extLst>
              <a:ext uri="{FF2B5EF4-FFF2-40B4-BE49-F238E27FC236}">
                <a16:creationId xmlns:a16="http://schemas.microsoft.com/office/drawing/2014/main" id="{F276E798-44A3-4CAF-9EBC-1649EF5E6786}"/>
              </a:ext>
            </a:extLst>
          </p:cNvPr>
          <p:cNvSpPr>
            <a:spLocks noGrp="1"/>
          </p:cNvSpPr>
          <p:nvPr>
            <p:ph sz="half" idx="2"/>
          </p:nvPr>
        </p:nvSpPr>
        <p:spPr>
          <a:xfrm>
            <a:off x="5339068" y="5961549"/>
            <a:ext cx="3917022" cy="315912"/>
          </a:xfrm>
        </p:spPr>
        <p:txBody>
          <a:bodyPr>
            <a:normAutofit fontScale="70000" lnSpcReduction="20000"/>
          </a:bodyPr>
          <a:lstStyle/>
          <a:p>
            <a:pPr marL="0" indent="0">
              <a:buNone/>
            </a:pPr>
            <a:r>
              <a:rPr lang="en-US" sz="2800">
                <a:solidFill>
                  <a:srgbClr val="0563C1"/>
                </a:solidFill>
                <a:hlinkClick r:id="rId3">
                  <a:extLst>
                    <a:ext uri="{A12FA001-AC4F-418D-AE19-62706E023703}">
                      <ahyp:hlinkClr xmlns:ahyp="http://schemas.microsoft.com/office/drawing/2018/hyperlinkcolor" val="tx"/>
                    </a:ext>
                  </a:extLst>
                </a:hlinkClick>
              </a:rPr>
              <a:t>Visit our website, request T</a:t>
            </a:r>
            <a:r>
              <a:rPr lang="en-US" sz="2800">
                <a:solidFill>
                  <a:schemeClr val="accent1"/>
                </a:solidFill>
                <a:hlinkClick r:id="rId3">
                  <a:extLst>
                    <a:ext uri="{A12FA001-AC4F-418D-AE19-62706E023703}">
                      <ahyp:hlinkClr xmlns:ahyp="http://schemas.microsoft.com/office/drawing/2018/hyperlinkcolor" val="tx"/>
                    </a:ext>
                  </a:extLst>
                </a:hlinkClick>
              </a:rPr>
              <a:t>A</a:t>
            </a:r>
            <a:endParaRPr lang="en-US" sz="2800">
              <a:solidFill>
                <a:schemeClr val="accent1"/>
              </a:solidFill>
            </a:endParaRPr>
          </a:p>
          <a:p>
            <a:pPr marL="0" indent="0">
              <a:buNone/>
            </a:pPr>
            <a:endParaRPr lang="en-US"/>
          </a:p>
        </p:txBody>
      </p:sp>
      <p:pic>
        <p:nvPicPr>
          <p:cNvPr id="5" name="Picture 3" descr="U.S. Department of Labor logo">
            <a:extLst>
              <a:ext uri="{FF2B5EF4-FFF2-40B4-BE49-F238E27FC236}">
                <a16:creationId xmlns:a16="http://schemas.microsoft.com/office/drawing/2014/main" id="{D09C23DC-03A7-FDB9-310E-96D69B71B9BE}"/>
              </a:ext>
            </a:extLst>
          </p:cNvPr>
          <p:cNvPicPr>
            <a:picLocks noChangeAspect="1"/>
          </p:cNvPicPr>
          <p:nvPr/>
        </p:nvPicPr>
        <p:blipFill>
          <a:blip r:embed="rId4"/>
          <a:stretch>
            <a:fillRect/>
          </a:stretch>
        </p:blipFill>
        <p:spPr>
          <a:xfrm>
            <a:off x="10007346" y="575484"/>
            <a:ext cx="1563476" cy="1566053"/>
          </a:xfrm>
          <a:prstGeom prst="rect">
            <a:avLst/>
          </a:prstGeom>
        </p:spPr>
      </p:pic>
      <p:pic>
        <p:nvPicPr>
          <p:cNvPr id="8" name="Picture 7" descr="Center Partner logos: National Association of Workforce Development Professionals, Coalition on Adult Basic Education, National Disability Institute, Wireless Infrastructure Association, FASTPORT">
            <a:extLst>
              <a:ext uri="{FF2B5EF4-FFF2-40B4-BE49-F238E27FC236}">
                <a16:creationId xmlns:a16="http://schemas.microsoft.com/office/drawing/2014/main" id="{5BE37307-D472-5BF7-AC8B-4DFE01164EC8}"/>
              </a:ext>
            </a:extLst>
          </p:cNvPr>
          <p:cNvPicPr>
            <a:picLocks noChangeAspect="1"/>
          </p:cNvPicPr>
          <p:nvPr/>
        </p:nvPicPr>
        <p:blipFill>
          <a:blip r:embed="rId5"/>
          <a:stretch>
            <a:fillRect/>
          </a:stretch>
        </p:blipFill>
        <p:spPr>
          <a:xfrm>
            <a:off x="8252460" y="2276473"/>
            <a:ext cx="3099645" cy="2227979"/>
          </a:xfrm>
          <a:prstGeom prst="rect">
            <a:avLst/>
          </a:prstGeom>
        </p:spPr>
      </p:pic>
      <p:pic>
        <p:nvPicPr>
          <p:cNvPr id="1026" name="Picture 2" descr="QR code for Center of Excellence Website">
            <a:extLst>
              <a:ext uri="{FF2B5EF4-FFF2-40B4-BE49-F238E27FC236}">
                <a16:creationId xmlns:a16="http://schemas.microsoft.com/office/drawing/2014/main" id="{5D133F86-14F2-6F17-B48B-90D3CFEEAB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9406" y="4587859"/>
            <a:ext cx="1739116" cy="168858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0592B7C-6528-3B97-73FC-C2C3E714A9BE}"/>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201589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p:txBody>
          <a:bodyPr/>
          <a:lstStyle/>
          <a:p>
            <a:r>
              <a:rPr lang="en-US" dirty="0"/>
              <a:t>How to Apply</a:t>
            </a:r>
          </a:p>
        </p:txBody>
      </p:sp>
      <p:pic>
        <p:nvPicPr>
          <p:cNvPr id="6" name="Content Placeholder 5" descr="webpage showing to apply under Helper Trainee (Various Trades)">
            <a:extLst>
              <a:ext uri="{FF2B5EF4-FFF2-40B4-BE49-F238E27FC236}">
                <a16:creationId xmlns:a16="http://schemas.microsoft.com/office/drawing/2014/main" id="{10961EAD-3E6C-4F34-AF7B-B53A9FB7E127}"/>
              </a:ext>
            </a:extLst>
          </p:cNvPr>
          <p:cNvPicPr>
            <a:picLocks noGrp="1" noChangeAspect="1"/>
          </p:cNvPicPr>
          <p:nvPr>
            <p:ph sz="half" idx="2"/>
          </p:nvPr>
        </p:nvPicPr>
        <p:blipFill>
          <a:blip r:embed="rId3"/>
          <a:stretch>
            <a:fillRect/>
          </a:stretch>
        </p:blipFill>
        <p:spPr>
          <a:xfrm>
            <a:off x="729711" y="1690688"/>
            <a:ext cx="6872845" cy="4118670"/>
          </a:xfrm>
          <a:prstGeom prst="rect">
            <a:avLst/>
          </a:prstGeom>
          <a:ln w="38100" cap="sq">
            <a:solidFill>
              <a:srgbClr val="00015E"/>
            </a:solidFill>
            <a:prstDash val="solid"/>
            <a:miter lim="800000"/>
          </a:ln>
          <a:effectLst>
            <a:outerShdw blurRad="50800" dist="38100" dir="2700000" algn="tl" rotWithShape="0">
              <a:srgbClr val="000000">
                <a:alpha val="43000"/>
              </a:srgbClr>
            </a:outerShdw>
          </a:effectLst>
        </p:spPr>
      </p:pic>
      <p:cxnSp>
        <p:nvCxnSpPr>
          <p:cNvPr id="8" name="Straight Arrow Connector 7">
            <a:extLst>
              <a:ext uri="{FF2B5EF4-FFF2-40B4-BE49-F238E27FC236}">
                <a16:creationId xmlns:a16="http://schemas.microsoft.com/office/drawing/2014/main" id="{43C49B4F-61A7-3D70-19CA-95A08056087E}"/>
              </a:ext>
              <a:ext uri="{C183D7F6-B498-43B3-948B-1728B52AA6E4}">
                <adec:decorative xmlns:adec="http://schemas.microsoft.com/office/drawing/2017/decorative" val="1"/>
              </a:ext>
            </a:extLst>
          </p:cNvPr>
          <p:cNvCxnSpPr>
            <a:cxnSpLocks/>
          </p:cNvCxnSpPr>
          <p:nvPr/>
        </p:nvCxnSpPr>
        <p:spPr>
          <a:xfrm flipH="1">
            <a:off x="2238566" y="3648964"/>
            <a:ext cx="1108364" cy="683491"/>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 name="Content Placeholder 3">
            <a:extLst>
              <a:ext uri="{FF2B5EF4-FFF2-40B4-BE49-F238E27FC236}">
                <a16:creationId xmlns:a16="http://schemas.microsoft.com/office/drawing/2014/main" id="{4B1BF1AC-C624-2AD2-DA0F-335AB7BA2CA8}"/>
              </a:ext>
            </a:extLst>
          </p:cNvPr>
          <p:cNvSpPr>
            <a:spLocks noGrp="1"/>
          </p:cNvSpPr>
          <p:nvPr>
            <p:ph sz="half" idx="1"/>
          </p:nvPr>
        </p:nvSpPr>
        <p:spPr>
          <a:xfrm>
            <a:off x="7764650" y="1690688"/>
            <a:ext cx="3758339" cy="4118670"/>
          </a:xfrm>
        </p:spPr>
        <p:txBody>
          <a:bodyPr>
            <a:normAutofit/>
          </a:bodyPr>
          <a:lstStyle/>
          <a:p>
            <a:r>
              <a:rPr lang="en-US" sz="2400" dirty="0">
                <a:solidFill>
                  <a:schemeClr val="tx1"/>
                </a:solidFill>
              </a:rPr>
              <a:t>Visit </a:t>
            </a:r>
            <a:r>
              <a:rPr lang="en-US" sz="2000" b="1" dirty="0">
                <a:solidFill>
                  <a:srgbClr val="002060"/>
                </a:solidFill>
                <a:hlinkClick r:id="rId4">
                  <a:extLst>
                    <a:ext uri="{A12FA001-AC4F-418D-AE19-62706E023703}">
                      <ahyp:hlinkClr xmlns:ahyp="http://schemas.microsoft.com/office/drawing/2018/hyperlinkcolor" val="tx"/>
                    </a:ext>
                  </a:extLst>
                </a:hlinkClick>
              </a:rPr>
              <a:t>www.USAJOBS.GOV</a:t>
            </a:r>
            <a:r>
              <a:rPr lang="en-US" sz="2000" b="1" dirty="0">
                <a:solidFill>
                  <a:srgbClr val="002060"/>
                </a:solidFill>
              </a:rPr>
              <a:t>  </a:t>
            </a:r>
          </a:p>
          <a:p>
            <a:pPr marL="0" indent="0">
              <a:buNone/>
            </a:pPr>
            <a:endParaRPr lang="en-US" sz="2000" dirty="0">
              <a:solidFill>
                <a:schemeClr val="tx1"/>
              </a:solidFill>
            </a:endParaRPr>
          </a:p>
          <a:p>
            <a:r>
              <a:rPr lang="en-US" sz="2400" dirty="0">
                <a:solidFill>
                  <a:schemeClr val="tx1"/>
                </a:solidFill>
              </a:rPr>
              <a:t>Search “Helper”</a:t>
            </a:r>
          </a:p>
          <a:p>
            <a:pPr marL="0" indent="0">
              <a:buNone/>
            </a:pPr>
            <a:endParaRPr lang="en-US" sz="2000" dirty="0">
              <a:solidFill>
                <a:schemeClr val="tx1"/>
              </a:solidFill>
            </a:endParaRPr>
          </a:p>
          <a:p>
            <a:r>
              <a:rPr lang="en-US" sz="2400" dirty="0">
                <a:solidFill>
                  <a:schemeClr val="tx1"/>
                </a:solidFill>
              </a:rPr>
              <a:t>Location “Bremerton, Washington”</a:t>
            </a:r>
          </a:p>
          <a:p>
            <a:pPr marL="0" indent="0">
              <a:buNone/>
            </a:pPr>
            <a:endParaRPr lang="en-US" sz="2000" dirty="0">
              <a:solidFill>
                <a:schemeClr val="tx1"/>
              </a:solidFill>
            </a:endParaRPr>
          </a:p>
          <a:p>
            <a:r>
              <a:rPr lang="en-US" sz="2400" dirty="0">
                <a:solidFill>
                  <a:schemeClr val="tx1"/>
                </a:solidFill>
              </a:rPr>
              <a:t>Direct Link:</a:t>
            </a:r>
          </a:p>
          <a:p>
            <a:pPr marL="457200" lvl="1" indent="0">
              <a:buNone/>
            </a:pPr>
            <a:r>
              <a:rPr lang="en-US" sz="1800" b="1" dirty="0">
                <a:solidFill>
                  <a:srgbClr val="002060"/>
                </a:solidFill>
                <a:hlinkClick r:id="rId5">
                  <a:extLst>
                    <a:ext uri="{A12FA001-AC4F-418D-AE19-62706E023703}">
                      <ahyp:hlinkClr xmlns:ahyp="http://schemas.microsoft.com/office/drawing/2018/hyperlinkcolor" val="tx"/>
                    </a:ext>
                  </a:extLst>
                </a:hlinkClick>
              </a:rPr>
              <a:t>https://www.usajobs.gov/ job/732658200</a:t>
            </a:r>
            <a:r>
              <a:rPr lang="en-US" sz="1800" b="1" dirty="0">
                <a:solidFill>
                  <a:srgbClr val="002060"/>
                </a:solidFill>
              </a:rPr>
              <a:t> </a:t>
            </a:r>
          </a:p>
        </p:txBody>
      </p:sp>
      <p:sp>
        <p:nvSpPr>
          <p:cNvPr id="10" name="Slide Number Placeholder 5">
            <a:extLst>
              <a:ext uri="{FF2B5EF4-FFF2-40B4-BE49-F238E27FC236}">
                <a16:creationId xmlns:a16="http://schemas.microsoft.com/office/drawing/2014/main" id="{577F8E3F-200A-1388-639A-EFF908941E1C}"/>
              </a:ext>
            </a:extLst>
          </p:cNvPr>
          <p:cNvSpPr txBox="1">
            <a:spLocks/>
          </p:cNvSpPr>
          <p:nvPr/>
        </p:nvSpPr>
        <p:spPr>
          <a:xfrm>
            <a:off x="8869218" y="6484046"/>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35398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p:txBody>
          <a:bodyPr/>
          <a:lstStyle/>
          <a:p>
            <a:r>
              <a:rPr lang="en-US" dirty="0"/>
              <a:t>How to Apply cont..</a:t>
            </a:r>
          </a:p>
        </p:txBody>
      </p:sp>
      <p:pic>
        <p:nvPicPr>
          <p:cNvPr id="11" name="Content Placeholder 10" descr="webpage showing to email dhaproductionjob.fct@navy.mil">
            <a:extLst>
              <a:ext uri="{FF2B5EF4-FFF2-40B4-BE49-F238E27FC236}">
                <a16:creationId xmlns:a16="http://schemas.microsoft.com/office/drawing/2014/main" id="{70C00296-D01E-86D5-A356-3C733A6BADCE}"/>
              </a:ext>
            </a:extLst>
          </p:cNvPr>
          <p:cNvPicPr>
            <a:picLocks noGrp="1" noChangeAspect="1"/>
          </p:cNvPicPr>
          <p:nvPr>
            <p:ph sz="half" idx="2"/>
          </p:nvPr>
        </p:nvPicPr>
        <p:blipFill>
          <a:blip r:embed="rId3"/>
          <a:stretch>
            <a:fillRect/>
          </a:stretch>
        </p:blipFill>
        <p:spPr>
          <a:xfrm>
            <a:off x="838200" y="1600900"/>
            <a:ext cx="5500607" cy="4297653"/>
          </a:xfrm>
        </p:spPr>
      </p:pic>
      <p:cxnSp>
        <p:nvCxnSpPr>
          <p:cNvPr id="13" name="Straight Arrow Connector 12">
            <a:extLst>
              <a:ext uri="{FF2B5EF4-FFF2-40B4-BE49-F238E27FC236}">
                <a16:creationId xmlns:a16="http://schemas.microsoft.com/office/drawing/2014/main" id="{8B8FFC54-5546-74D3-D929-1F857A794DF4}"/>
              </a:ext>
              <a:ext uri="{C183D7F6-B498-43B3-948B-1728B52AA6E4}">
                <adec:decorative xmlns:adec="http://schemas.microsoft.com/office/drawing/2017/decorative" val="1"/>
              </a:ext>
            </a:extLst>
          </p:cNvPr>
          <p:cNvCxnSpPr/>
          <p:nvPr/>
        </p:nvCxnSpPr>
        <p:spPr>
          <a:xfrm flipH="1">
            <a:off x="2300404" y="3429000"/>
            <a:ext cx="892097" cy="8697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4B1BF1AC-C624-2AD2-DA0F-335AB7BA2CA8}"/>
              </a:ext>
            </a:extLst>
          </p:cNvPr>
          <p:cNvSpPr>
            <a:spLocks noGrp="1"/>
          </p:cNvSpPr>
          <p:nvPr>
            <p:ph sz="half" idx="1"/>
          </p:nvPr>
        </p:nvSpPr>
        <p:spPr>
          <a:xfrm>
            <a:off x="6691197" y="1865112"/>
            <a:ext cx="4776056" cy="4297653"/>
          </a:xfrm>
        </p:spPr>
        <p:txBody>
          <a:bodyPr>
            <a:normAutofit/>
          </a:bodyPr>
          <a:lstStyle/>
          <a:p>
            <a:r>
              <a:rPr lang="en-US" dirty="0">
                <a:solidFill>
                  <a:schemeClr val="tx1"/>
                </a:solidFill>
              </a:rPr>
              <a:t>Read Entire Announcement</a:t>
            </a:r>
          </a:p>
          <a:p>
            <a:pPr marL="0" indent="0">
              <a:buNone/>
            </a:pPr>
            <a:endParaRPr lang="en-US" dirty="0">
              <a:solidFill>
                <a:schemeClr val="tx1"/>
              </a:solidFill>
            </a:endParaRPr>
          </a:p>
          <a:p>
            <a:r>
              <a:rPr lang="en-US" dirty="0">
                <a:solidFill>
                  <a:schemeClr val="tx1"/>
                </a:solidFill>
              </a:rPr>
              <a:t>Scroll down to “How to Apply”</a:t>
            </a:r>
          </a:p>
          <a:p>
            <a:endParaRPr lang="en-US" dirty="0">
              <a:solidFill>
                <a:schemeClr val="tx1"/>
              </a:solidFill>
            </a:endParaRPr>
          </a:p>
          <a:p>
            <a:r>
              <a:rPr lang="en-US" dirty="0">
                <a:solidFill>
                  <a:schemeClr val="tx1"/>
                </a:solidFill>
              </a:rPr>
              <a:t>Send Resume to:</a:t>
            </a:r>
          </a:p>
          <a:p>
            <a:pPr marL="0" indent="0">
              <a:buNone/>
            </a:pPr>
            <a:endParaRPr lang="en-US" sz="1000" dirty="0">
              <a:solidFill>
                <a:schemeClr val="tx1"/>
              </a:solidFill>
            </a:endParaRPr>
          </a:p>
          <a:p>
            <a:pPr marL="457200" lvl="1" indent="0">
              <a:buNone/>
            </a:pPr>
            <a:r>
              <a:rPr lang="en-US" sz="2200" b="1" i="0" u="sng" dirty="0">
                <a:solidFill>
                  <a:srgbClr val="002060"/>
                </a:solidFill>
                <a:effectLst/>
                <a:latin typeface="Source Sans Pro" panose="020B0503030403020204" pitchFamily="34" charset="0"/>
                <a:hlinkClick r:id="rId4">
                  <a:extLst>
                    <a:ext uri="{A12FA001-AC4F-418D-AE19-62706E023703}">
                      <ahyp:hlinkClr xmlns:ahyp="http://schemas.microsoft.com/office/drawing/2018/hyperlinkcolor" val="tx"/>
                    </a:ext>
                  </a:extLst>
                </a:hlinkClick>
              </a:rPr>
              <a:t>dhaproductionjob.fct@navy.mil</a:t>
            </a:r>
            <a:endParaRPr lang="en-US" sz="2200" b="1" dirty="0">
              <a:solidFill>
                <a:srgbClr val="002060"/>
              </a:solidFill>
            </a:endParaRPr>
          </a:p>
          <a:p>
            <a:endParaRPr lang="en-US" dirty="0"/>
          </a:p>
        </p:txBody>
      </p:sp>
      <p:sp>
        <p:nvSpPr>
          <p:cNvPr id="8" name="Slide Number Placeholder 5">
            <a:extLst>
              <a:ext uri="{FF2B5EF4-FFF2-40B4-BE49-F238E27FC236}">
                <a16:creationId xmlns:a16="http://schemas.microsoft.com/office/drawing/2014/main" id="{44961148-DF9D-E03A-E008-CB154E3894B1}"/>
              </a:ext>
            </a:extLst>
          </p:cNvPr>
          <p:cNvSpPr txBox="1">
            <a:spLocks/>
          </p:cNvSpPr>
          <p:nvPr/>
        </p:nvSpPr>
        <p:spPr>
          <a:xfrm>
            <a:off x="8869218" y="6484046"/>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13626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D2769-08DE-E62F-163A-27A5442A9FFA}"/>
              </a:ext>
            </a:extLst>
          </p:cNvPr>
          <p:cNvSpPr>
            <a:spLocks noGrp="1"/>
          </p:cNvSpPr>
          <p:nvPr>
            <p:ph type="title"/>
          </p:nvPr>
        </p:nvSpPr>
        <p:spPr>
          <a:xfrm>
            <a:off x="838200" y="500062"/>
            <a:ext cx="7188200" cy="1325563"/>
          </a:xfrm>
        </p:spPr>
        <p:txBody>
          <a:bodyPr>
            <a:normAutofit/>
          </a:bodyPr>
          <a:lstStyle/>
          <a:p>
            <a:r>
              <a:rPr lang="en-US" dirty="0"/>
              <a:t>Apprentice Program</a:t>
            </a:r>
          </a:p>
        </p:txBody>
      </p:sp>
      <p:sp>
        <p:nvSpPr>
          <p:cNvPr id="3" name="Content Placeholder 2">
            <a:extLst>
              <a:ext uri="{FF2B5EF4-FFF2-40B4-BE49-F238E27FC236}">
                <a16:creationId xmlns:a16="http://schemas.microsoft.com/office/drawing/2014/main" id="{3EAD3192-D337-8C2E-FAAC-9B46B5DFBD21}"/>
              </a:ext>
            </a:extLst>
          </p:cNvPr>
          <p:cNvSpPr>
            <a:spLocks noGrp="1"/>
          </p:cNvSpPr>
          <p:nvPr>
            <p:ph sz="half" idx="1"/>
          </p:nvPr>
        </p:nvSpPr>
        <p:spPr>
          <a:xfrm>
            <a:off x="838200" y="2442411"/>
            <a:ext cx="6448124" cy="3769878"/>
          </a:xfrm>
        </p:spPr>
        <p:txBody>
          <a:bodyPr>
            <a:normAutofit/>
          </a:bodyPr>
          <a:lstStyle/>
          <a:p>
            <a:r>
              <a:rPr lang="en-US" dirty="0">
                <a:solidFill>
                  <a:schemeClr val="tx1"/>
                </a:solidFill>
              </a:rPr>
              <a:t>The apprenticeship was first established in 1901 and has been in partnership with Olympic College since 1952</a:t>
            </a:r>
          </a:p>
          <a:p>
            <a:r>
              <a:rPr lang="en-US" dirty="0">
                <a:solidFill>
                  <a:schemeClr val="tx1"/>
                </a:solidFill>
              </a:rPr>
              <a:t>Apprentices are hired one time per year from the Helper Trainee pool</a:t>
            </a:r>
          </a:p>
        </p:txBody>
      </p:sp>
      <p:pic>
        <p:nvPicPr>
          <p:cNvPr id="4" name="Content Placeholder 21" descr="shipyard workers">
            <a:extLst>
              <a:ext uri="{FF2B5EF4-FFF2-40B4-BE49-F238E27FC236}">
                <a16:creationId xmlns:a16="http://schemas.microsoft.com/office/drawing/2014/main" id="{7BACA644-13DB-5995-3AE7-E847BB80810F}"/>
              </a:ext>
            </a:extLst>
          </p:cNvPr>
          <p:cNvPicPr>
            <a:picLocks noChangeAspect="1"/>
          </p:cNvPicPr>
          <p:nvPr/>
        </p:nvPicPr>
        <p:blipFill>
          <a:blip r:embed="rId3"/>
          <a:stretch>
            <a:fillRect/>
          </a:stretch>
        </p:blipFill>
        <p:spPr>
          <a:xfrm>
            <a:off x="7629698" y="0"/>
            <a:ext cx="4543942" cy="6840343"/>
          </a:xfrm>
          <a:prstGeom prst="rect">
            <a:avLst/>
          </a:prstGeom>
        </p:spPr>
      </p:pic>
      <p:pic>
        <p:nvPicPr>
          <p:cNvPr id="9" name="Picture 8">
            <a:extLst>
              <a:ext uri="{FF2B5EF4-FFF2-40B4-BE49-F238E27FC236}">
                <a16:creationId xmlns:a16="http://schemas.microsoft.com/office/drawing/2014/main" id="{B60433EB-227E-1FC6-11AA-F8759B78F6C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0800000">
            <a:off x="-5656" y="-8828"/>
            <a:ext cx="12179296" cy="6857998"/>
          </a:xfrm>
          <a:prstGeom prst="rect">
            <a:avLst/>
          </a:prstGeom>
        </p:spPr>
      </p:pic>
      <p:sp>
        <p:nvSpPr>
          <p:cNvPr id="10" name="Slide Number Placeholder 5">
            <a:extLst>
              <a:ext uri="{FF2B5EF4-FFF2-40B4-BE49-F238E27FC236}">
                <a16:creationId xmlns:a16="http://schemas.microsoft.com/office/drawing/2014/main" id="{9B62360D-BDCC-BACE-DD1D-29EF416E9A77}"/>
              </a:ext>
            </a:extLst>
          </p:cNvPr>
          <p:cNvSpPr txBox="1">
            <a:spLocks/>
          </p:cNvSpPr>
          <p:nvPr/>
        </p:nvSpPr>
        <p:spPr>
          <a:xfrm>
            <a:off x="8869218" y="6484046"/>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6622754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p:txBody>
          <a:bodyPr/>
          <a:lstStyle/>
          <a:p>
            <a:r>
              <a:rPr lang="en-US" dirty="0"/>
              <a:t>Apprenticeship Program</a:t>
            </a:r>
          </a:p>
        </p:txBody>
      </p:sp>
      <p:sp>
        <p:nvSpPr>
          <p:cNvPr id="3" name="Content Placeholder 2">
            <a:extLst>
              <a:ext uri="{FF2B5EF4-FFF2-40B4-BE49-F238E27FC236}">
                <a16:creationId xmlns:a16="http://schemas.microsoft.com/office/drawing/2014/main" id="{41191CC7-9CF2-71F0-1AD4-791EA9CBAD97}"/>
              </a:ext>
            </a:extLst>
          </p:cNvPr>
          <p:cNvSpPr>
            <a:spLocks noGrp="1"/>
          </p:cNvSpPr>
          <p:nvPr>
            <p:ph sz="half" idx="1"/>
          </p:nvPr>
        </p:nvSpPr>
        <p:spPr>
          <a:xfrm>
            <a:off x="986590" y="1840832"/>
            <a:ext cx="5033211" cy="3959158"/>
          </a:xfrm>
        </p:spPr>
        <p:txBody>
          <a:bodyPr>
            <a:normAutofit lnSpcReduction="10000"/>
          </a:bodyPr>
          <a:lstStyle/>
          <a:p>
            <a:r>
              <a:rPr lang="en-US" sz="2400" dirty="0">
                <a:solidFill>
                  <a:schemeClr val="tx1"/>
                </a:solidFill>
              </a:rPr>
              <a:t>The apprenticeship is an </a:t>
            </a:r>
            <a:r>
              <a:rPr lang="en-US" sz="2400" b="1" dirty="0">
                <a:solidFill>
                  <a:srgbClr val="00015E"/>
                </a:solidFill>
              </a:rPr>
              <a:t>8000-hour hybrid program</a:t>
            </a:r>
          </a:p>
          <a:p>
            <a:pPr marL="0" indent="0">
              <a:buNone/>
            </a:pPr>
            <a:endParaRPr lang="en-US" sz="1200" dirty="0">
              <a:solidFill>
                <a:schemeClr val="tx1"/>
              </a:solidFill>
            </a:endParaRPr>
          </a:p>
          <a:p>
            <a:r>
              <a:rPr lang="en-US" sz="2400" dirty="0">
                <a:solidFill>
                  <a:schemeClr val="tx1"/>
                </a:solidFill>
              </a:rPr>
              <a:t>The apprenticeship includes accredited academics, on-the-job training, and demonstration of skills testing</a:t>
            </a:r>
          </a:p>
          <a:p>
            <a:pPr marL="0" indent="0">
              <a:buNone/>
            </a:pPr>
            <a:endParaRPr lang="en-US" sz="1200" dirty="0">
              <a:solidFill>
                <a:schemeClr val="tx1"/>
              </a:solidFill>
            </a:endParaRPr>
          </a:p>
          <a:p>
            <a:r>
              <a:rPr lang="en-US" sz="2400" dirty="0">
                <a:solidFill>
                  <a:schemeClr val="tx1"/>
                </a:solidFill>
              </a:rPr>
              <a:t>Program is a 4-year commitment to a selected trade</a:t>
            </a:r>
          </a:p>
        </p:txBody>
      </p:sp>
      <p:sp>
        <p:nvSpPr>
          <p:cNvPr id="4" name="Content Placeholder 3">
            <a:extLst>
              <a:ext uri="{FF2B5EF4-FFF2-40B4-BE49-F238E27FC236}">
                <a16:creationId xmlns:a16="http://schemas.microsoft.com/office/drawing/2014/main" id="{4B1BF1AC-C624-2AD2-DA0F-335AB7BA2CA8}"/>
              </a:ext>
            </a:extLst>
          </p:cNvPr>
          <p:cNvSpPr>
            <a:spLocks noGrp="1"/>
          </p:cNvSpPr>
          <p:nvPr>
            <p:ph sz="half" idx="2"/>
          </p:nvPr>
        </p:nvSpPr>
        <p:spPr>
          <a:xfrm>
            <a:off x="6172200" y="1840832"/>
            <a:ext cx="5181600" cy="4338586"/>
          </a:xfrm>
        </p:spPr>
        <p:txBody>
          <a:bodyPr>
            <a:normAutofit fontScale="85000" lnSpcReduction="20000"/>
          </a:bodyPr>
          <a:lstStyle/>
          <a:p>
            <a:pPr lvl="1"/>
            <a:r>
              <a:rPr lang="en-US" dirty="0">
                <a:solidFill>
                  <a:schemeClr val="tx1"/>
                </a:solidFill>
              </a:rPr>
              <a:t>Apprentices Earn:</a:t>
            </a:r>
          </a:p>
          <a:p>
            <a:pPr marL="457200" lvl="1" indent="0">
              <a:buNone/>
            </a:pPr>
            <a:endParaRPr lang="en-US" sz="600" dirty="0">
              <a:solidFill>
                <a:schemeClr val="tx1"/>
              </a:solidFill>
            </a:endParaRPr>
          </a:p>
          <a:p>
            <a:pPr marL="1371600" lvl="2" indent="-457200">
              <a:buFont typeface="+mj-lt"/>
              <a:buAutoNum type="arabicPeriod"/>
            </a:pPr>
            <a:r>
              <a:rPr lang="en-US" sz="2100" dirty="0">
                <a:solidFill>
                  <a:schemeClr val="tx1"/>
                </a:solidFill>
              </a:rPr>
              <a:t>Associate of Technical Arts Degree from Olympic College</a:t>
            </a:r>
          </a:p>
          <a:p>
            <a:pPr marL="1371600" lvl="2" indent="-457200">
              <a:buFont typeface="+mj-lt"/>
              <a:buAutoNum type="arabicPeriod"/>
            </a:pPr>
            <a:r>
              <a:rPr lang="en-US" sz="2100" dirty="0">
                <a:solidFill>
                  <a:schemeClr val="tx1"/>
                </a:solidFill>
              </a:rPr>
              <a:t>Journeyperson Certification from the U.S. Department Of Labor</a:t>
            </a:r>
          </a:p>
          <a:p>
            <a:pPr marL="1371600" lvl="2" indent="-457200">
              <a:buFont typeface="+mj-lt"/>
              <a:buAutoNum type="arabicPeriod"/>
            </a:pPr>
            <a:r>
              <a:rPr lang="en-US" sz="2100" dirty="0">
                <a:solidFill>
                  <a:schemeClr val="tx1"/>
                </a:solidFill>
              </a:rPr>
              <a:t>Journeyperson Certification from the U.S. Department of the Navy</a:t>
            </a:r>
          </a:p>
          <a:p>
            <a:pPr lvl="1"/>
            <a:endParaRPr lang="en-US" sz="1300" dirty="0">
              <a:solidFill>
                <a:schemeClr val="tx1"/>
              </a:solidFill>
            </a:endParaRPr>
          </a:p>
          <a:p>
            <a:pPr lvl="1"/>
            <a:r>
              <a:rPr lang="en-US" dirty="0">
                <a:solidFill>
                  <a:schemeClr val="tx1"/>
                </a:solidFill>
              </a:rPr>
              <a:t>Apprentice pay begins on the federal WT pay scale starting at </a:t>
            </a:r>
            <a:r>
              <a:rPr lang="en-US" b="1" dirty="0">
                <a:solidFill>
                  <a:srgbClr val="00015E"/>
                </a:solidFill>
              </a:rPr>
              <a:t>$22.81 </a:t>
            </a:r>
            <a:r>
              <a:rPr lang="en-US" dirty="0">
                <a:solidFill>
                  <a:schemeClr val="tx1"/>
                </a:solidFill>
              </a:rPr>
              <a:t>(2024)</a:t>
            </a:r>
            <a:endParaRPr lang="en-US" sz="1200" dirty="0">
              <a:solidFill>
                <a:schemeClr val="tx1"/>
              </a:solidFill>
            </a:endParaRPr>
          </a:p>
          <a:p>
            <a:pPr marL="457200" lvl="1" indent="0">
              <a:buNone/>
            </a:pPr>
            <a:endParaRPr lang="en-US" sz="1300" dirty="0">
              <a:solidFill>
                <a:schemeClr val="tx1"/>
              </a:solidFill>
            </a:endParaRPr>
          </a:p>
          <a:p>
            <a:pPr lvl="1"/>
            <a:r>
              <a:rPr lang="en-US" dirty="0">
                <a:solidFill>
                  <a:schemeClr val="tx1"/>
                </a:solidFill>
              </a:rPr>
              <a:t>Journeyperson pay begins on the federal GS pay scale starting at </a:t>
            </a:r>
            <a:r>
              <a:rPr lang="en-US" b="1" dirty="0">
                <a:solidFill>
                  <a:srgbClr val="00015E"/>
                </a:solidFill>
              </a:rPr>
              <a:t>$35.09 </a:t>
            </a:r>
            <a:r>
              <a:rPr lang="en-US" dirty="0">
                <a:solidFill>
                  <a:schemeClr val="tx1"/>
                </a:solidFill>
              </a:rPr>
              <a:t>(2024)</a:t>
            </a:r>
          </a:p>
        </p:txBody>
      </p:sp>
      <p:sp>
        <p:nvSpPr>
          <p:cNvPr id="7" name="Slide Number Placeholder 5">
            <a:extLst>
              <a:ext uri="{FF2B5EF4-FFF2-40B4-BE49-F238E27FC236}">
                <a16:creationId xmlns:a16="http://schemas.microsoft.com/office/drawing/2014/main" id="{AF58CA42-DE14-2150-8E0C-AFE8596FE4FE}"/>
              </a:ext>
            </a:extLst>
          </p:cNvPr>
          <p:cNvSpPr txBox="1">
            <a:spLocks/>
          </p:cNvSpPr>
          <p:nvPr/>
        </p:nvSpPr>
        <p:spPr>
          <a:xfrm>
            <a:off x="8869218" y="6484046"/>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5725230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p:txBody>
          <a:bodyPr/>
          <a:lstStyle/>
          <a:p>
            <a:r>
              <a:rPr lang="en-US" dirty="0"/>
              <a:t>Shipyard Trades</a:t>
            </a:r>
          </a:p>
        </p:txBody>
      </p:sp>
      <p:sp>
        <p:nvSpPr>
          <p:cNvPr id="3" name="Content Placeholder 2">
            <a:extLst>
              <a:ext uri="{FF2B5EF4-FFF2-40B4-BE49-F238E27FC236}">
                <a16:creationId xmlns:a16="http://schemas.microsoft.com/office/drawing/2014/main" id="{41191CC7-9CF2-71F0-1AD4-791EA9CBAD97}"/>
              </a:ext>
            </a:extLst>
          </p:cNvPr>
          <p:cNvSpPr>
            <a:spLocks noGrp="1"/>
          </p:cNvSpPr>
          <p:nvPr>
            <p:ph sz="half" idx="1"/>
          </p:nvPr>
        </p:nvSpPr>
        <p:spPr>
          <a:xfrm>
            <a:off x="838200" y="2084522"/>
            <a:ext cx="4641773" cy="3638741"/>
          </a:xfrm>
        </p:spPr>
        <p:txBody>
          <a:bodyPr>
            <a:normAutofit fontScale="92500" lnSpcReduction="10000"/>
          </a:bodyPr>
          <a:lstStyle/>
          <a:p>
            <a:r>
              <a:rPr lang="en-US" dirty="0">
                <a:solidFill>
                  <a:schemeClr val="tx1"/>
                </a:solidFill>
              </a:rPr>
              <a:t>Tool Parts Attendant</a:t>
            </a:r>
          </a:p>
          <a:p>
            <a:r>
              <a:rPr lang="en-US" dirty="0">
                <a:solidFill>
                  <a:schemeClr val="tx1"/>
                </a:solidFill>
              </a:rPr>
              <a:t>Production Machinery Mechanic</a:t>
            </a:r>
          </a:p>
          <a:p>
            <a:r>
              <a:rPr lang="en-US" dirty="0">
                <a:solidFill>
                  <a:schemeClr val="tx1"/>
                </a:solidFill>
              </a:rPr>
              <a:t>Production Machinery Electrician</a:t>
            </a:r>
          </a:p>
          <a:p>
            <a:r>
              <a:rPr lang="en-US" dirty="0">
                <a:solidFill>
                  <a:schemeClr val="tx1"/>
                </a:solidFill>
              </a:rPr>
              <a:t>Electronic Industrial Control Mechanic</a:t>
            </a:r>
          </a:p>
          <a:p>
            <a:r>
              <a:rPr lang="en-US" dirty="0">
                <a:solidFill>
                  <a:schemeClr val="tx1"/>
                </a:solidFill>
              </a:rPr>
              <a:t>Shipfitter</a:t>
            </a:r>
          </a:p>
          <a:p>
            <a:r>
              <a:rPr lang="en-US" dirty="0">
                <a:solidFill>
                  <a:schemeClr val="tx1"/>
                </a:solidFill>
              </a:rPr>
              <a:t>Sheet Metal Mechanic</a:t>
            </a:r>
          </a:p>
          <a:p>
            <a:endParaRPr lang="en-US" dirty="0"/>
          </a:p>
        </p:txBody>
      </p:sp>
      <p:sp>
        <p:nvSpPr>
          <p:cNvPr id="7" name="Content Placeholder 6">
            <a:extLst>
              <a:ext uri="{FF2B5EF4-FFF2-40B4-BE49-F238E27FC236}">
                <a16:creationId xmlns:a16="http://schemas.microsoft.com/office/drawing/2014/main" id="{7078F1DC-7EF8-5514-E97B-D47663F284D3}"/>
              </a:ext>
            </a:extLst>
          </p:cNvPr>
          <p:cNvSpPr>
            <a:spLocks noGrp="1"/>
          </p:cNvSpPr>
          <p:nvPr>
            <p:ph sz="half" idx="2"/>
          </p:nvPr>
        </p:nvSpPr>
        <p:spPr>
          <a:xfrm>
            <a:off x="7183001" y="2084522"/>
            <a:ext cx="4516915" cy="3991281"/>
          </a:xfrm>
        </p:spPr>
        <p:txBody>
          <a:bodyPr>
            <a:normAutofit fontScale="92500" lnSpcReduction="20000"/>
          </a:bodyPr>
          <a:lstStyle/>
          <a:p>
            <a:r>
              <a:rPr lang="en-US" dirty="0">
                <a:solidFill>
                  <a:schemeClr val="tx1"/>
                </a:solidFill>
              </a:rPr>
              <a:t>Welder</a:t>
            </a:r>
          </a:p>
          <a:p>
            <a:r>
              <a:rPr lang="en-US" dirty="0">
                <a:solidFill>
                  <a:schemeClr val="tx1"/>
                </a:solidFill>
              </a:rPr>
              <a:t>Machinist</a:t>
            </a:r>
          </a:p>
          <a:p>
            <a:r>
              <a:rPr lang="en-US" dirty="0">
                <a:solidFill>
                  <a:schemeClr val="tx1"/>
                </a:solidFill>
              </a:rPr>
              <a:t>Electroplater</a:t>
            </a:r>
          </a:p>
          <a:p>
            <a:r>
              <a:rPr lang="en-US" dirty="0">
                <a:solidFill>
                  <a:schemeClr val="tx1"/>
                </a:solidFill>
              </a:rPr>
              <a:t>Tool Maker &amp; Tool Grinder</a:t>
            </a:r>
          </a:p>
          <a:p>
            <a:r>
              <a:rPr lang="en-US" dirty="0">
                <a:solidFill>
                  <a:schemeClr val="tx1"/>
                </a:solidFill>
              </a:rPr>
              <a:t>Marine Machinery Mechanic</a:t>
            </a:r>
          </a:p>
          <a:p>
            <a:r>
              <a:rPr lang="en-US" dirty="0">
                <a:solidFill>
                  <a:schemeClr val="tx1"/>
                </a:solidFill>
              </a:rPr>
              <a:t>Marine Electrician</a:t>
            </a:r>
          </a:p>
          <a:p>
            <a:r>
              <a:rPr lang="en-US" dirty="0">
                <a:solidFill>
                  <a:schemeClr val="tx1"/>
                </a:solidFill>
              </a:rPr>
              <a:t>Marine Pipefitter</a:t>
            </a:r>
          </a:p>
          <a:p>
            <a:r>
              <a:rPr lang="en-US" dirty="0">
                <a:solidFill>
                  <a:schemeClr val="tx1"/>
                </a:solidFill>
              </a:rPr>
              <a:t>Thermal Insulator</a:t>
            </a:r>
          </a:p>
          <a:p>
            <a:endParaRPr lang="en-US" dirty="0"/>
          </a:p>
        </p:txBody>
      </p:sp>
      <p:cxnSp>
        <p:nvCxnSpPr>
          <p:cNvPr id="9" name="Straight Connector 8">
            <a:extLst>
              <a:ext uri="{FF2B5EF4-FFF2-40B4-BE49-F238E27FC236}">
                <a16:creationId xmlns:a16="http://schemas.microsoft.com/office/drawing/2014/main" id="{0C5BF899-BE61-EA0C-E299-819C73A71E6F}"/>
              </a:ext>
              <a:ext uri="{C183D7F6-B498-43B3-948B-1728B52AA6E4}">
                <adec:decorative xmlns:adec="http://schemas.microsoft.com/office/drawing/2017/decorative" val="1"/>
              </a:ext>
            </a:extLst>
          </p:cNvPr>
          <p:cNvCxnSpPr/>
          <p:nvPr/>
        </p:nvCxnSpPr>
        <p:spPr>
          <a:xfrm>
            <a:off x="6096000" y="2084522"/>
            <a:ext cx="0" cy="3638741"/>
          </a:xfrm>
          <a:prstGeom prst="line">
            <a:avLst/>
          </a:prstGeom>
          <a:ln w="57150"/>
        </p:spPr>
        <p:style>
          <a:lnRef idx="1">
            <a:schemeClr val="accent4"/>
          </a:lnRef>
          <a:fillRef idx="0">
            <a:schemeClr val="accent4"/>
          </a:fillRef>
          <a:effectRef idx="0">
            <a:schemeClr val="accent4"/>
          </a:effectRef>
          <a:fontRef idx="minor">
            <a:schemeClr val="tx1"/>
          </a:fontRef>
        </p:style>
      </p:cxnSp>
      <p:sp>
        <p:nvSpPr>
          <p:cNvPr id="10" name="Slide Number Placeholder 5">
            <a:extLst>
              <a:ext uri="{FF2B5EF4-FFF2-40B4-BE49-F238E27FC236}">
                <a16:creationId xmlns:a16="http://schemas.microsoft.com/office/drawing/2014/main" id="{63FFF530-B058-51F6-97B5-2A58360E338C}"/>
              </a:ext>
            </a:extLst>
          </p:cNvPr>
          <p:cNvSpPr txBox="1">
            <a:spLocks/>
          </p:cNvSpPr>
          <p:nvPr/>
        </p:nvSpPr>
        <p:spPr>
          <a:xfrm>
            <a:off x="8869218" y="6484046"/>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7654338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a:xfrm>
            <a:off x="852055" y="398175"/>
            <a:ext cx="10515600" cy="1325563"/>
          </a:xfrm>
        </p:spPr>
        <p:txBody>
          <a:bodyPr/>
          <a:lstStyle/>
          <a:p>
            <a:r>
              <a:rPr lang="en-US" dirty="0"/>
              <a:t>Shipyard Trades cont..</a:t>
            </a:r>
          </a:p>
        </p:txBody>
      </p:sp>
      <p:sp>
        <p:nvSpPr>
          <p:cNvPr id="3" name="Content Placeholder 2">
            <a:extLst>
              <a:ext uri="{FF2B5EF4-FFF2-40B4-BE49-F238E27FC236}">
                <a16:creationId xmlns:a16="http://schemas.microsoft.com/office/drawing/2014/main" id="{41191CC7-9CF2-71F0-1AD4-791EA9CBAD97}"/>
              </a:ext>
            </a:extLst>
          </p:cNvPr>
          <p:cNvSpPr>
            <a:spLocks noGrp="1"/>
          </p:cNvSpPr>
          <p:nvPr>
            <p:ph sz="half" idx="1"/>
          </p:nvPr>
        </p:nvSpPr>
        <p:spPr>
          <a:xfrm>
            <a:off x="1124639" y="1825625"/>
            <a:ext cx="4802433" cy="3936197"/>
          </a:xfrm>
        </p:spPr>
        <p:txBody>
          <a:bodyPr>
            <a:normAutofit/>
          </a:bodyPr>
          <a:lstStyle/>
          <a:p>
            <a:r>
              <a:rPr lang="en-US" dirty="0">
                <a:solidFill>
                  <a:schemeClr val="tx1"/>
                </a:solidFill>
              </a:rPr>
              <a:t>Shipwright</a:t>
            </a:r>
          </a:p>
          <a:p>
            <a:r>
              <a:rPr lang="en-US" dirty="0">
                <a:solidFill>
                  <a:schemeClr val="tx1"/>
                </a:solidFill>
              </a:rPr>
              <a:t>Composite Plastic Fabricator</a:t>
            </a:r>
          </a:p>
          <a:p>
            <a:r>
              <a:rPr lang="en-US" dirty="0">
                <a:solidFill>
                  <a:schemeClr val="tx1"/>
                </a:solidFill>
              </a:rPr>
              <a:t>Fabric Worker</a:t>
            </a:r>
          </a:p>
          <a:p>
            <a:r>
              <a:rPr lang="en-US" dirty="0">
                <a:solidFill>
                  <a:schemeClr val="tx1"/>
                </a:solidFill>
              </a:rPr>
              <a:t>Electronic Mechanic</a:t>
            </a:r>
          </a:p>
          <a:p>
            <a:r>
              <a:rPr lang="en-US" dirty="0">
                <a:solidFill>
                  <a:schemeClr val="tx1"/>
                </a:solidFill>
              </a:rPr>
              <a:t>Painter</a:t>
            </a:r>
          </a:p>
          <a:p>
            <a:r>
              <a:rPr lang="en-US" dirty="0">
                <a:solidFill>
                  <a:schemeClr val="tx1"/>
                </a:solidFill>
              </a:rPr>
              <a:t>Temporary Services Electrician</a:t>
            </a:r>
          </a:p>
          <a:p>
            <a:endParaRPr lang="en-US" dirty="0"/>
          </a:p>
          <a:p>
            <a:endParaRPr lang="en-US" dirty="0"/>
          </a:p>
        </p:txBody>
      </p:sp>
      <p:sp>
        <p:nvSpPr>
          <p:cNvPr id="7" name="Content Placeholder 6">
            <a:extLst>
              <a:ext uri="{FF2B5EF4-FFF2-40B4-BE49-F238E27FC236}">
                <a16:creationId xmlns:a16="http://schemas.microsoft.com/office/drawing/2014/main" id="{7078F1DC-7EF8-5514-E97B-D47663F284D3}"/>
              </a:ext>
            </a:extLst>
          </p:cNvPr>
          <p:cNvSpPr>
            <a:spLocks noGrp="1"/>
          </p:cNvSpPr>
          <p:nvPr>
            <p:ph sz="half" idx="2"/>
          </p:nvPr>
        </p:nvSpPr>
        <p:spPr>
          <a:xfrm>
            <a:off x="7053548" y="1825625"/>
            <a:ext cx="5181600" cy="3936197"/>
          </a:xfrm>
        </p:spPr>
        <p:txBody>
          <a:bodyPr>
            <a:normAutofit/>
          </a:bodyPr>
          <a:lstStyle/>
          <a:p>
            <a:r>
              <a:rPr lang="en-US" dirty="0">
                <a:solidFill>
                  <a:schemeClr val="tx1"/>
                </a:solidFill>
              </a:rPr>
              <a:t>Temporary Services Pipefitter</a:t>
            </a:r>
          </a:p>
          <a:p>
            <a:r>
              <a:rPr lang="en-US" dirty="0">
                <a:solidFill>
                  <a:schemeClr val="tx1"/>
                </a:solidFill>
              </a:rPr>
              <a:t>Temporary Services Filtered Vent</a:t>
            </a:r>
          </a:p>
          <a:p>
            <a:r>
              <a:rPr lang="en-US" dirty="0">
                <a:solidFill>
                  <a:schemeClr val="tx1"/>
                </a:solidFill>
              </a:rPr>
              <a:t>Crane Electrician</a:t>
            </a:r>
          </a:p>
          <a:p>
            <a:r>
              <a:rPr lang="en-US" dirty="0">
                <a:solidFill>
                  <a:schemeClr val="tx1"/>
                </a:solidFill>
              </a:rPr>
              <a:t>Crane Mechanic</a:t>
            </a:r>
          </a:p>
          <a:p>
            <a:r>
              <a:rPr lang="en-US" dirty="0">
                <a:solidFill>
                  <a:schemeClr val="tx1"/>
                </a:solidFill>
              </a:rPr>
              <a:t>Crane Painter</a:t>
            </a:r>
          </a:p>
          <a:p>
            <a:r>
              <a:rPr lang="en-US" dirty="0">
                <a:solidFill>
                  <a:schemeClr val="tx1"/>
                </a:solidFill>
              </a:rPr>
              <a:t>Rigger</a:t>
            </a:r>
          </a:p>
          <a:p>
            <a:endParaRPr lang="en-US" dirty="0"/>
          </a:p>
        </p:txBody>
      </p:sp>
      <p:cxnSp>
        <p:nvCxnSpPr>
          <p:cNvPr id="9" name="Straight Connector 8">
            <a:extLst>
              <a:ext uri="{FF2B5EF4-FFF2-40B4-BE49-F238E27FC236}">
                <a16:creationId xmlns:a16="http://schemas.microsoft.com/office/drawing/2014/main" id="{7D9C512A-BE4B-DD0D-4087-D6F6F176C321}"/>
              </a:ext>
              <a:ext uri="{C183D7F6-B498-43B3-948B-1728B52AA6E4}">
                <adec:decorative xmlns:adec="http://schemas.microsoft.com/office/drawing/2017/decorative" val="1"/>
              </a:ext>
            </a:extLst>
          </p:cNvPr>
          <p:cNvCxnSpPr/>
          <p:nvPr/>
        </p:nvCxnSpPr>
        <p:spPr>
          <a:xfrm>
            <a:off x="6096000" y="2007403"/>
            <a:ext cx="0" cy="3638741"/>
          </a:xfrm>
          <a:prstGeom prst="line">
            <a:avLst/>
          </a:prstGeom>
          <a:ln w="57150"/>
        </p:spPr>
        <p:style>
          <a:lnRef idx="1">
            <a:schemeClr val="accent4"/>
          </a:lnRef>
          <a:fillRef idx="0">
            <a:schemeClr val="accent4"/>
          </a:fillRef>
          <a:effectRef idx="0">
            <a:schemeClr val="accent4"/>
          </a:effectRef>
          <a:fontRef idx="minor">
            <a:schemeClr val="tx1"/>
          </a:fontRef>
        </p:style>
      </p:cxnSp>
      <p:sp>
        <p:nvSpPr>
          <p:cNvPr id="10" name="Slide Number Placeholder 5">
            <a:extLst>
              <a:ext uri="{FF2B5EF4-FFF2-40B4-BE49-F238E27FC236}">
                <a16:creationId xmlns:a16="http://schemas.microsoft.com/office/drawing/2014/main" id="{2E49E47B-F0D0-A006-3B00-717066E00D69}"/>
              </a:ext>
            </a:extLst>
          </p:cNvPr>
          <p:cNvSpPr txBox="1">
            <a:spLocks/>
          </p:cNvSpPr>
          <p:nvPr/>
        </p:nvSpPr>
        <p:spPr>
          <a:xfrm>
            <a:off x="8869218" y="6484046"/>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969949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p:txBody>
          <a:bodyPr/>
          <a:lstStyle/>
          <a:p>
            <a:r>
              <a:rPr lang="en-US" dirty="0"/>
              <a:t>Federal Benefits</a:t>
            </a:r>
          </a:p>
        </p:txBody>
      </p:sp>
      <p:sp>
        <p:nvSpPr>
          <p:cNvPr id="3" name="Content Placeholder 2">
            <a:extLst>
              <a:ext uri="{FF2B5EF4-FFF2-40B4-BE49-F238E27FC236}">
                <a16:creationId xmlns:a16="http://schemas.microsoft.com/office/drawing/2014/main" id="{41191CC7-9CF2-71F0-1AD4-791EA9CBAD97}"/>
              </a:ext>
            </a:extLst>
          </p:cNvPr>
          <p:cNvSpPr>
            <a:spLocks noGrp="1"/>
          </p:cNvSpPr>
          <p:nvPr>
            <p:ph sz="half" idx="1"/>
          </p:nvPr>
        </p:nvSpPr>
        <p:spPr>
          <a:xfrm>
            <a:off x="1519904" y="2218646"/>
            <a:ext cx="2770743" cy="2162800"/>
          </a:xfrm>
        </p:spPr>
        <p:txBody>
          <a:bodyPr>
            <a:normAutofit/>
          </a:bodyPr>
          <a:lstStyle/>
          <a:p>
            <a:pPr marL="0" indent="0">
              <a:buNone/>
            </a:pPr>
            <a:r>
              <a:rPr lang="en-US" sz="3200" dirty="0">
                <a:solidFill>
                  <a:schemeClr val="tx1"/>
                </a:solidFill>
              </a:rPr>
              <a:t>BENEFITS</a:t>
            </a:r>
          </a:p>
          <a:p>
            <a:pPr marL="0" indent="0">
              <a:buNone/>
            </a:pPr>
            <a:r>
              <a:rPr lang="en-US" sz="3200" dirty="0">
                <a:solidFill>
                  <a:schemeClr val="tx1"/>
                </a:solidFill>
              </a:rPr>
              <a:t>INCLUDE:</a:t>
            </a:r>
          </a:p>
        </p:txBody>
      </p:sp>
      <p:sp>
        <p:nvSpPr>
          <p:cNvPr id="4" name="Content Placeholder 3">
            <a:extLst>
              <a:ext uri="{FF2B5EF4-FFF2-40B4-BE49-F238E27FC236}">
                <a16:creationId xmlns:a16="http://schemas.microsoft.com/office/drawing/2014/main" id="{4B1BF1AC-C624-2AD2-DA0F-335AB7BA2CA8}"/>
              </a:ext>
            </a:extLst>
          </p:cNvPr>
          <p:cNvSpPr>
            <a:spLocks noGrp="1"/>
          </p:cNvSpPr>
          <p:nvPr>
            <p:ph sz="half" idx="2"/>
          </p:nvPr>
        </p:nvSpPr>
        <p:spPr>
          <a:xfrm>
            <a:off x="4665785" y="1914823"/>
            <a:ext cx="6791757" cy="3677085"/>
          </a:xfrm>
        </p:spPr>
        <p:txBody>
          <a:bodyPr>
            <a:normAutofit/>
          </a:bodyPr>
          <a:lstStyle/>
          <a:p>
            <a:pPr lvl="1">
              <a:lnSpc>
                <a:spcPct val="110000"/>
              </a:lnSpc>
            </a:pPr>
            <a:r>
              <a:rPr lang="en-US" sz="2600" dirty="0">
                <a:solidFill>
                  <a:schemeClr val="tx1"/>
                </a:solidFill>
              </a:rPr>
              <a:t>Competitive Pay</a:t>
            </a:r>
          </a:p>
          <a:p>
            <a:pPr lvl="1">
              <a:lnSpc>
                <a:spcPct val="110000"/>
              </a:lnSpc>
            </a:pPr>
            <a:r>
              <a:rPr lang="en-US" sz="2600" dirty="0">
                <a:solidFill>
                  <a:schemeClr val="tx1"/>
                </a:solidFill>
              </a:rPr>
              <a:t>11 Paid Holidays</a:t>
            </a:r>
          </a:p>
          <a:p>
            <a:pPr lvl="1">
              <a:lnSpc>
                <a:spcPct val="110000"/>
              </a:lnSpc>
            </a:pPr>
            <a:r>
              <a:rPr lang="en-US" sz="2600" dirty="0">
                <a:solidFill>
                  <a:schemeClr val="tx1"/>
                </a:solidFill>
              </a:rPr>
              <a:t>104 hours of annual sick leave</a:t>
            </a:r>
          </a:p>
          <a:p>
            <a:pPr lvl="1">
              <a:lnSpc>
                <a:spcPct val="110000"/>
              </a:lnSpc>
            </a:pPr>
            <a:r>
              <a:rPr lang="en-US" sz="2600" dirty="0">
                <a:solidFill>
                  <a:schemeClr val="tx1"/>
                </a:solidFill>
              </a:rPr>
              <a:t>104 hours of annual vacation leave</a:t>
            </a:r>
          </a:p>
          <a:p>
            <a:pPr lvl="1">
              <a:lnSpc>
                <a:spcPct val="110000"/>
              </a:lnSpc>
            </a:pPr>
            <a:r>
              <a:rPr lang="en-US" sz="2600" dirty="0">
                <a:solidFill>
                  <a:schemeClr val="tx1"/>
                </a:solidFill>
              </a:rPr>
              <a:t>Medical Insurance</a:t>
            </a:r>
          </a:p>
          <a:p>
            <a:pPr lvl="1">
              <a:lnSpc>
                <a:spcPct val="110000"/>
              </a:lnSpc>
            </a:pPr>
            <a:r>
              <a:rPr lang="en-US" sz="2600" dirty="0">
                <a:solidFill>
                  <a:schemeClr val="tx1"/>
                </a:solidFill>
              </a:rPr>
              <a:t>Retirement Investment Plan</a:t>
            </a:r>
          </a:p>
          <a:p>
            <a:pPr lvl="1">
              <a:lnSpc>
                <a:spcPct val="110000"/>
              </a:lnSpc>
            </a:pPr>
            <a:r>
              <a:rPr lang="en-US" sz="2600" dirty="0">
                <a:solidFill>
                  <a:schemeClr val="tx1"/>
                </a:solidFill>
              </a:rPr>
              <a:t>Life Insurance</a:t>
            </a:r>
          </a:p>
          <a:p>
            <a:pPr lvl="1"/>
            <a:endParaRPr lang="en-US" dirty="0"/>
          </a:p>
        </p:txBody>
      </p:sp>
      <p:sp>
        <p:nvSpPr>
          <p:cNvPr id="8" name="Slide Number Placeholder 5">
            <a:extLst>
              <a:ext uri="{FF2B5EF4-FFF2-40B4-BE49-F238E27FC236}">
                <a16:creationId xmlns:a16="http://schemas.microsoft.com/office/drawing/2014/main" id="{A2AE1E1B-FF01-66D1-B0CB-D59D8D006F5C}"/>
              </a:ext>
            </a:extLst>
          </p:cNvPr>
          <p:cNvSpPr txBox="1">
            <a:spLocks/>
          </p:cNvSpPr>
          <p:nvPr/>
        </p:nvSpPr>
        <p:spPr>
          <a:xfrm>
            <a:off x="8869218" y="6484046"/>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35954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4081DB-1923-4878-AB15-AD54F35A1DC7}"/>
              </a:ext>
            </a:extLst>
          </p:cNvPr>
          <p:cNvSpPr>
            <a:spLocks noGrp="1"/>
          </p:cNvSpPr>
          <p:nvPr>
            <p:ph type="title"/>
          </p:nvPr>
        </p:nvSpPr>
        <p:spPr/>
        <p:txBody>
          <a:bodyPr/>
          <a:lstStyle/>
          <a:p>
            <a:r>
              <a:rPr lang="en-US" dirty="0"/>
              <a:t>Contact Information</a:t>
            </a:r>
          </a:p>
        </p:txBody>
      </p:sp>
      <p:sp>
        <p:nvSpPr>
          <p:cNvPr id="5" name="Content Placeholder 4">
            <a:extLst>
              <a:ext uri="{FF2B5EF4-FFF2-40B4-BE49-F238E27FC236}">
                <a16:creationId xmlns:a16="http://schemas.microsoft.com/office/drawing/2014/main" id="{5755816F-F516-477A-8EF2-D8CA20267590}"/>
              </a:ext>
            </a:extLst>
          </p:cNvPr>
          <p:cNvSpPr>
            <a:spLocks noGrp="1"/>
          </p:cNvSpPr>
          <p:nvPr>
            <p:ph sz="half" idx="1"/>
          </p:nvPr>
        </p:nvSpPr>
        <p:spPr>
          <a:xfrm>
            <a:off x="867072" y="2586021"/>
            <a:ext cx="6380748" cy="2524994"/>
          </a:xfrm>
          <a:ln w="38100">
            <a:solidFill>
              <a:srgbClr val="009296"/>
            </a:solidFill>
          </a:ln>
        </p:spPr>
        <p:txBody>
          <a:bodyPr>
            <a:normAutofit/>
          </a:bodyPr>
          <a:lstStyle/>
          <a:p>
            <a:pPr marL="0" indent="0" algn="ctr">
              <a:buNone/>
            </a:pPr>
            <a:endParaRPr lang="en-US" b="1" dirty="0">
              <a:solidFill>
                <a:srgbClr val="00015E"/>
              </a:solidFill>
            </a:endParaRPr>
          </a:p>
          <a:p>
            <a:pPr marL="0" indent="0" algn="ctr">
              <a:buNone/>
            </a:pPr>
            <a:r>
              <a:rPr lang="en-US" b="1" dirty="0">
                <a:solidFill>
                  <a:srgbClr val="00015E"/>
                </a:solidFill>
              </a:rPr>
              <a:t>Jeff Mcgloin</a:t>
            </a:r>
          </a:p>
          <a:p>
            <a:pPr marL="0" indent="0" algn="ctr">
              <a:buNone/>
            </a:pPr>
            <a:r>
              <a:rPr lang="en-US" b="1" dirty="0">
                <a:solidFill>
                  <a:srgbClr val="00015E"/>
                </a:solidFill>
              </a:rPr>
              <a:t>360-340-2012</a:t>
            </a:r>
          </a:p>
          <a:p>
            <a:pPr marL="0" indent="0" algn="ctr">
              <a:buNone/>
            </a:pPr>
            <a:r>
              <a:rPr lang="en-US" b="1" dirty="0">
                <a:solidFill>
                  <a:srgbClr val="00015E"/>
                </a:solidFill>
              </a:rPr>
              <a:t>Jeff.A.Mcgloin.civ@us.navy.mil</a:t>
            </a:r>
          </a:p>
        </p:txBody>
      </p:sp>
      <p:pic>
        <p:nvPicPr>
          <p:cNvPr id="2" name="Content Placeholder 21" descr="shipyard workers">
            <a:extLst>
              <a:ext uri="{FF2B5EF4-FFF2-40B4-BE49-F238E27FC236}">
                <a16:creationId xmlns:a16="http://schemas.microsoft.com/office/drawing/2014/main" id="{E8A17122-3C1E-0983-A85C-37B84A2BF6DB}"/>
              </a:ext>
            </a:extLst>
          </p:cNvPr>
          <p:cNvPicPr>
            <a:picLocks noChangeAspect="1"/>
          </p:cNvPicPr>
          <p:nvPr/>
        </p:nvPicPr>
        <p:blipFill>
          <a:blip r:embed="rId3"/>
          <a:stretch>
            <a:fillRect/>
          </a:stretch>
        </p:blipFill>
        <p:spPr>
          <a:xfrm>
            <a:off x="7629698" y="0"/>
            <a:ext cx="4543942" cy="6840343"/>
          </a:xfrm>
          <a:prstGeom prst="rect">
            <a:avLst/>
          </a:prstGeom>
        </p:spPr>
      </p:pic>
      <p:pic>
        <p:nvPicPr>
          <p:cNvPr id="8" name="Picture 7">
            <a:extLst>
              <a:ext uri="{FF2B5EF4-FFF2-40B4-BE49-F238E27FC236}">
                <a16:creationId xmlns:a16="http://schemas.microsoft.com/office/drawing/2014/main" id="{C4CC3BC4-16BC-B824-0075-815AB99FEB1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0800000">
            <a:off x="18360" y="17657"/>
            <a:ext cx="12179296" cy="6857998"/>
          </a:xfrm>
          <a:prstGeom prst="rect">
            <a:avLst/>
          </a:prstGeom>
        </p:spPr>
      </p:pic>
      <p:sp>
        <p:nvSpPr>
          <p:cNvPr id="9" name="Slide Number Placeholder 5">
            <a:extLst>
              <a:ext uri="{FF2B5EF4-FFF2-40B4-BE49-F238E27FC236}">
                <a16:creationId xmlns:a16="http://schemas.microsoft.com/office/drawing/2014/main" id="{B422E8E3-0CE8-B722-1156-DAAAA7DFDE43}"/>
              </a:ext>
            </a:extLst>
          </p:cNvPr>
          <p:cNvSpPr txBox="1">
            <a:spLocks/>
          </p:cNvSpPr>
          <p:nvPr/>
        </p:nvSpPr>
        <p:spPr>
          <a:xfrm>
            <a:off x="8869218" y="6484046"/>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843347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FEC5C-3B81-42B8-FD1B-6F616CBE356D}"/>
              </a:ext>
            </a:extLst>
          </p:cNvPr>
          <p:cNvSpPr>
            <a:spLocks noGrp="1"/>
          </p:cNvSpPr>
          <p:nvPr>
            <p:ph type="title"/>
          </p:nvPr>
        </p:nvSpPr>
        <p:spPr/>
        <p:txBody>
          <a:bodyPr/>
          <a:lstStyle/>
          <a:p>
            <a:r>
              <a:rPr lang="en-US" dirty="0"/>
              <a:t>Questions and Answers</a:t>
            </a:r>
          </a:p>
        </p:txBody>
      </p:sp>
    </p:spTree>
    <p:extLst>
      <p:ext uri="{BB962C8B-B14F-4D97-AF65-F5344CB8AC3E}">
        <p14:creationId xmlns:p14="http://schemas.microsoft.com/office/powerpoint/2010/main" val="36764608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34D4A-3DE4-FD0B-F2F3-88961B62E69B}"/>
              </a:ext>
            </a:extLst>
          </p:cNvPr>
          <p:cNvSpPr>
            <a:spLocks noGrp="1"/>
          </p:cNvSpPr>
          <p:nvPr>
            <p:ph type="title"/>
          </p:nvPr>
        </p:nvSpPr>
        <p:spPr>
          <a:xfrm>
            <a:off x="866899" y="559490"/>
            <a:ext cx="11086562" cy="981300"/>
          </a:xfrm>
        </p:spPr>
        <p:txBody>
          <a:bodyPr>
            <a:normAutofit/>
          </a:bodyPr>
          <a:lstStyle/>
          <a:p>
            <a:r>
              <a:rPr lang="en-US" sz="4400" kern="100" dirty="0">
                <a:effectLst/>
                <a:latin typeface="Montserrat" panose="00000500000000000000" pitchFamily="2" charset="0"/>
                <a:ea typeface="Calibri" panose="020F0502020204030204" pitchFamily="34" charset="0"/>
                <a:cs typeface="Times New Roman" panose="02020603050405020304" pitchFamily="18" charset="0"/>
              </a:rPr>
              <a:t>Contact Us, Become a Partner</a:t>
            </a:r>
            <a:endParaRPr lang="en-US" dirty="0">
              <a:latin typeface="Montserrat" panose="00000500000000000000" pitchFamily="2" charset="0"/>
            </a:endParaRPr>
          </a:p>
        </p:txBody>
      </p:sp>
      <p:sp>
        <p:nvSpPr>
          <p:cNvPr id="10" name="Text Placeholder 9">
            <a:extLst>
              <a:ext uri="{FF2B5EF4-FFF2-40B4-BE49-F238E27FC236}">
                <a16:creationId xmlns:a16="http://schemas.microsoft.com/office/drawing/2014/main" id="{81845639-1E26-0359-DB26-05F348816E1A}"/>
              </a:ext>
            </a:extLst>
          </p:cNvPr>
          <p:cNvSpPr>
            <a:spLocks noGrp="1"/>
          </p:cNvSpPr>
          <p:nvPr>
            <p:ph type="body" sz="quarter" idx="21"/>
          </p:nvPr>
        </p:nvSpPr>
        <p:spPr>
          <a:xfrm>
            <a:off x="1127653" y="2254732"/>
            <a:ext cx="6322143" cy="3158837"/>
          </a:xfrm>
        </p:spPr>
        <p:txBody>
          <a:bodyPr>
            <a:normAutofit fontScale="85000" lnSpcReduction="10000"/>
          </a:bodyPr>
          <a:lstStyle/>
          <a:p>
            <a:pPr marL="608965" indent="-422910" algn="l">
              <a:spcAft>
                <a:spcPts val="1200"/>
              </a:spcAft>
              <a:buClr>
                <a:srgbClr val="00005F"/>
              </a:buClr>
              <a:buSzPct val="100000"/>
              <a:buFont typeface="Wingdings" panose="05000000000000000000" pitchFamily="2" charset="2"/>
              <a:buChar char="þ"/>
            </a:pPr>
            <a:r>
              <a:rPr lang="en-US" sz="3800" b="1">
                <a:solidFill>
                  <a:schemeClr val="tx1"/>
                </a:solidFill>
                <a:latin typeface="Montserrat" panose="00000500000000000000" pitchFamily="2" charset="0"/>
              </a:rPr>
              <a:t>Receive</a:t>
            </a:r>
            <a:r>
              <a:rPr lang="en-US" sz="3800">
                <a:solidFill>
                  <a:schemeClr val="tx1"/>
                </a:solidFill>
                <a:latin typeface="Montserrat" panose="00000500000000000000" pitchFamily="2" charset="0"/>
              </a:rPr>
              <a:t> no-cost expert TA,  </a:t>
            </a:r>
            <a:br>
              <a:rPr lang="en-US" sz="3800">
                <a:solidFill>
                  <a:schemeClr val="tx1"/>
                </a:solidFill>
                <a:latin typeface="Montserrat" panose="00000500000000000000" pitchFamily="2" charset="0"/>
              </a:rPr>
            </a:br>
            <a:r>
              <a:rPr lang="en-US" sz="3800">
                <a:solidFill>
                  <a:schemeClr val="tx1"/>
                </a:solidFill>
                <a:latin typeface="Montserrat" panose="00000500000000000000" pitchFamily="2" charset="0"/>
              </a:rPr>
              <a:t>materials, and assistance</a:t>
            </a:r>
          </a:p>
          <a:p>
            <a:pPr marL="608965" indent="-422910" algn="l">
              <a:spcAft>
                <a:spcPts val="1200"/>
              </a:spcAft>
              <a:buClr>
                <a:srgbClr val="00005F"/>
              </a:buClr>
              <a:buSzPct val="100000"/>
              <a:buFont typeface="Wingdings" panose="05000000000000000000" pitchFamily="2" charset="2"/>
              <a:buChar char="þ"/>
            </a:pPr>
            <a:r>
              <a:rPr lang="en-US" sz="3800" b="1">
                <a:solidFill>
                  <a:schemeClr val="tx1"/>
                </a:solidFill>
                <a:latin typeface="Montserrat" panose="00000500000000000000" pitchFamily="2" charset="0"/>
              </a:rPr>
              <a:t>Network </a:t>
            </a:r>
            <a:r>
              <a:rPr lang="en-US" sz="3800">
                <a:solidFill>
                  <a:schemeClr val="tx1"/>
                </a:solidFill>
                <a:latin typeface="Montserrat" panose="00000500000000000000" pitchFamily="2" charset="0"/>
              </a:rPr>
              <a:t>with potential </a:t>
            </a:r>
            <a:br>
              <a:rPr lang="en-US" sz="3800">
                <a:solidFill>
                  <a:schemeClr val="tx1"/>
                </a:solidFill>
                <a:latin typeface="Montserrat" panose="00000500000000000000" pitchFamily="2" charset="0"/>
              </a:rPr>
            </a:br>
            <a:r>
              <a:rPr lang="en-US" sz="3800">
                <a:solidFill>
                  <a:schemeClr val="tx1"/>
                </a:solidFill>
                <a:latin typeface="Montserrat" panose="00000500000000000000" pitchFamily="2" charset="0"/>
              </a:rPr>
              <a:t>partners nationwide</a:t>
            </a:r>
          </a:p>
          <a:p>
            <a:pPr marL="608965" indent="-422910" algn="l">
              <a:spcAft>
                <a:spcPts val="1200"/>
              </a:spcAft>
              <a:buClr>
                <a:srgbClr val="00005F"/>
              </a:buClr>
              <a:buSzPct val="100000"/>
              <a:buFont typeface="Wingdings" panose="05000000000000000000" pitchFamily="2" charset="2"/>
              <a:buChar char="þ"/>
            </a:pPr>
            <a:r>
              <a:rPr lang="en-US" sz="3800" b="1">
                <a:solidFill>
                  <a:schemeClr val="tx1"/>
                </a:solidFill>
                <a:latin typeface="Montserrat" panose="00000500000000000000" pitchFamily="2" charset="0"/>
              </a:rPr>
              <a:t>Be </a:t>
            </a:r>
            <a:r>
              <a:rPr lang="en-US" sz="3800">
                <a:solidFill>
                  <a:schemeClr val="tx1"/>
                </a:solidFill>
                <a:latin typeface="Montserrat" panose="00000500000000000000" pitchFamily="2" charset="0"/>
              </a:rPr>
              <a:t>nationally recognized for your work</a:t>
            </a:r>
            <a:endParaRPr lang="en-US" sz="3800">
              <a:solidFill>
                <a:schemeClr val="tx1"/>
              </a:solidFill>
              <a:latin typeface="Montserrat" panose="00000500000000000000" pitchFamily="2" charset="0"/>
              <a:ea typeface="Raleway"/>
              <a:cs typeface="Raleway"/>
              <a:sym typeface="Raleway"/>
            </a:endParaRPr>
          </a:p>
          <a:p>
            <a:endParaRPr lang="en-US"/>
          </a:p>
        </p:txBody>
      </p:sp>
      <p:sp>
        <p:nvSpPr>
          <p:cNvPr id="6" name="Rectangle 5">
            <a:extLst>
              <a:ext uri="{FF2B5EF4-FFF2-40B4-BE49-F238E27FC236}">
                <a16:creationId xmlns:a16="http://schemas.microsoft.com/office/drawing/2014/main" id="{029DE638-65ED-08CC-1409-199D9155E4B0}"/>
              </a:ext>
              <a:ext uri="{C183D7F6-B498-43B3-948B-1728B52AA6E4}">
                <adec:decorative xmlns:adec="http://schemas.microsoft.com/office/drawing/2017/decorative" val="1"/>
              </a:ext>
            </a:extLst>
          </p:cNvPr>
          <p:cNvSpPr/>
          <p:nvPr/>
        </p:nvSpPr>
        <p:spPr>
          <a:xfrm>
            <a:off x="7804967" y="1794207"/>
            <a:ext cx="3223260" cy="4079889"/>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7">
            <a:extLst>
              <a:ext uri="{FF2B5EF4-FFF2-40B4-BE49-F238E27FC236}">
                <a16:creationId xmlns:a16="http://schemas.microsoft.com/office/drawing/2014/main" id="{5BE49544-79DE-0E6B-30D9-34F68798EF33}"/>
              </a:ext>
            </a:extLst>
          </p:cNvPr>
          <p:cNvSpPr txBox="1">
            <a:spLocks/>
          </p:cNvSpPr>
          <p:nvPr/>
        </p:nvSpPr>
        <p:spPr>
          <a:xfrm>
            <a:off x="8055883" y="1947926"/>
            <a:ext cx="2743200" cy="867930"/>
          </a:xfrm>
          <a:prstGeom prst="rect">
            <a:avLst/>
          </a:prstGeom>
          <a:noFill/>
          <a:ln w="9525">
            <a:no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chemeClr val="bg1"/>
                </a:solidFill>
                <a:latin typeface="Montserrat" panose="00000500000000000000" pitchFamily="2" charset="0"/>
                <a:cs typeface="Arial" panose="020B0604020202020204" pitchFamily="34" charset="0"/>
              </a:rPr>
              <a:t>Scan for Partner Form</a:t>
            </a:r>
            <a:endParaRPr lang="en-US">
              <a:solidFill>
                <a:schemeClr val="bg1"/>
              </a:solidFill>
              <a:latin typeface="Montserrat" panose="00000500000000000000" pitchFamily="2" charset="0"/>
              <a:cs typeface="Segoe UI" panose="020B0502040204020203" pitchFamily="34" charset="0"/>
            </a:endParaRPr>
          </a:p>
        </p:txBody>
      </p:sp>
      <p:pic>
        <p:nvPicPr>
          <p:cNvPr id="5" name="Picture 3" descr="Qr code for Partner Form">
            <a:extLst>
              <a:ext uri="{FF2B5EF4-FFF2-40B4-BE49-F238E27FC236}">
                <a16:creationId xmlns:a16="http://schemas.microsoft.com/office/drawing/2014/main" id="{B9197C90-5D7A-C570-CA04-D37FC26D0A8C}"/>
              </a:ext>
            </a:extLst>
          </p:cNvPr>
          <p:cNvPicPr>
            <a:picLocks noChangeAspect="1"/>
          </p:cNvPicPr>
          <p:nvPr/>
        </p:nvPicPr>
        <p:blipFill>
          <a:blip r:embed="rId3"/>
          <a:stretch>
            <a:fillRect/>
          </a:stretch>
        </p:blipFill>
        <p:spPr>
          <a:xfrm>
            <a:off x="8224434" y="3069273"/>
            <a:ext cx="2448622" cy="2511050"/>
          </a:xfrm>
          <a:prstGeom prst="rect">
            <a:avLst/>
          </a:prstGeom>
        </p:spPr>
      </p:pic>
    </p:spTree>
    <p:extLst>
      <p:ext uri="{BB962C8B-B14F-4D97-AF65-F5344CB8AC3E}">
        <p14:creationId xmlns:p14="http://schemas.microsoft.com/office/powerpoint/2010/main" val="1077543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9160BF-148F-0B6A-033E-2D635761007C}"/>
              </a:ext>
            </a:extLst>
          </p:cNvPr>
          <p:cNvSpPr>
            <a:spLocks noGrp="1"/>
          </p:cNvSpPr>
          <p:nvPr>
            <p:ph type="title"/>
          </p:nvPr>
        </p:nvSpPr>
        <p:spPr/>
        <p:txBody>
          <a:bodyPr>
            <a:normAutofit/>
          </a:bodyPr>
          <a:lstStyle/>
          <a:p>
            <a:r>
              <a:rPr lang="en-US" dirty="0"/>
              <a:t>U.S. DOL Guest Speakers</a:t>
            </a:r>
          </a:p>
        </p:txBody>
      </p:sp>
      <p:pic>
        <p:nvPicPr>
          <p:cNvPr id="18" name="Picture Placeholder 17" descr="Jennifer Whitmore">
            <a:extLst>
              <a:ext uri="{FF2B5EF4-FFF2-40B4-BE49-F238E27FC236}">
                <a16:creationId xmlns:a16="http://schemas.microsoft.com/office/drawing/2014/main" id="{9080CB3A-6CDE-D5BB-80DF-BF54DA87051D}"/>
              </a:ext>
            </a:extLst>
          </p:cNvPr>
          <p:cNvPicPr>
            <a:picLocks noGrp="1" noChangeAspect="1"/>
          </p:cNvPicPr>
          <p:nvPr>
            <p:ph type="pic" sz="quarter" idx="14"/>
          </p:nvPr>
        </p:nvPicPr>
        <p:blipFill>
          <a:blip r:embed="rId3"/>
          <a:srcRect t="3634" b="3634"/>
          <a:stretch/>
        </p:blipFill>
        <p:spPr>
          <a:xfrm>
            <a:off x="2332515" y="1919520"/>
            <a:ext cx="2150529" cy="19352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 Placeholder 9">
            <a:extLst>
              <a:ext uri="{FF2B5EF4-FFF2-40B4-BE49-F238E27FC236}">
                <a16:creationId xmlns:a16="http://schemas.microsoft.com/office/drawing/2014/main" id="{93E11849-315C-025A-E91B-C6D7EA74070F}"/>
              </a:ext>
            </a:extLst>
          </p:cNvPr>
          <p:cNvSpPr>
            <a:spLocks noGrp="1"/>
          </p:cNvSpPr>
          <p:nvPr>
            <p:ph type="body" sz="quarter" idx="18"/>
          </p:nvPr>
        </p:nvSpPr>
        <p:spPr>
          <a:xfrm>
            <a:off x="979714" y="4093041"/>
            <a:ext cx="4933517" cy="563563"/>
          </a:xfrm>
        </p:spPr>
        <p:txBody>
          <a:bodyPr>
            <a:noAutofit/>
          </a:bodyPr>
          <a:lstStyle/>
          <a:p>
            <a:r>
              <a:rPr lang="en-US" sz="3600" dirty="0">
                <a:solidFill>
                  <a:srgbClr val="0D274D"/>
                </a:solidFill>
                <a:latin typeface="Montserrat" panose="00000500000000000000" pitchFamily="2" charset="0"/>
              </a:rPr>
              <a:t>Jennifer Whitmore</a:t>
            </a:r>
          </a:p>
        </p:txBody>
      </p:sp>
      <p:sp>
        <p:nvSpPr>
          <p:cNvPr id="14" name="Text Placeholder 13">
            <a:extLst>
              <a:ext uri="{FF2B5EF4-FFF2-40B4-BE49-F238E27FC236}">
                <a16:creationId xmlns:a16="http://schemas.microsoft.com/office/drawing/2014/main" id="{A923F4D2-9E46-0E6A-513B-5C058DFADE5C}"/>
              </a:ext>
            </a:extLst>
          </p:cNvPr>
          <p:cNvSpPr>
            <a:spLocks noGrp="1"/>
          </p:cNvSpPr>
          <p:nvPr>
            <p:ph type="body" sz="quarter" idx="22"/>
          </p:nvPr>
        </p:nvSpPr>
        <p:spPr>
          <a:xfrm>
            <a:off x="902327" y="4656604"/>
            <a:ext cx="5010904" cy="1414220"/>
          </a:xfrm>
        </p:spPr>
        <p:txBody>
          <a:bodyPr>
            <a:noAutofit/>
          </a:bodyPr>
          <a:lstStyle/>
          <a:p>
            <a:r>
              <a:rPr lang="en-US" sz="2400" dirty="0">
                <a:solidFill>
                  <a:srgbClr val="0D274D"/>
                </a:solidFill>
                <a:latin typeface="Montserrat"/>
                <a:ea typeface="Roboto"/>
              </a:rPr>
              <a:t>Federal Project Officer </a:t>
            </a:r>
          </a:p>
          <a:p>
            <a:r>
              <a:rPr lang="en-US" sz="2400" dirty="0">
                <a:solidFill>
                  <a:srgbClr val="0D274D"/>
                </a:solidFill>
                <a:latin typeface="Montserrat"/>
                <a:ea typeface="Roboto"/>
              </a:rPr>
              <a:t>U.S. DOL Division of Indian and Native American Programs</a:t>
            </a:r>
          </a:p>
        </p:txBody>
      </p:sp>
      <p:pic>
        <p:nvPicPr>
          <p:cNvPr id="2" name="Picture Placeholder 17" descr="Corinna Pereira">
            <a:extLst>
              <a:ext uri="{FF2B5EF4-FFF2-40B4-BE49-F238E27FC236}">
                <a16:creationId xmlns:a16="http://schemas.microsoft.com/office/drawing/2014/main" id="{793ED7F8-400B-6A5B-2E7C-69CC4BDD9DDE}"/>
              </a:ext>
            </a:extLst>
          </p:cNvPr>
          <p:cNvPicPr>
            <a:picLocks noChangeAspect="1"/>
          </p:cNvPicPr>
          <p:nvPr/>
        </p:nvPicPr>
        <p:blipFill>
          <a:blip r:embed="rId4"/>
          <a:srcRect t="13412" b="13412"/>
          <a:stretch/>
        </p:blipFill>
        <p:spPr>
          <a:xfrm>
            <a:off x="7583852" y="1958264"/>
            <a:ext cx="2150529" cy="19352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 Placeholder 9">
            <a:extLst>
              <a:ext uri="{FF2B5EF4-FFF2-40B4-BE49-F238E27FC236}">
                <a16:creationId xmlns:a16="http://schemas.microsoft.com/office/drawing/2014/main" id="{2AF91E6C-97BF-FA48-0C4C-A5C4FD2D40AA}"/>
              </a:ext>
            </a:extLst>
          </p:cNvPr>
          <p:cNvSpPr txBox="1">
            <a:spLocks/>
          </p:cNvSpPr>
          <p:nvPr/>
        </p:nvSpPr>
        <p:spPr>
          <a:xfrm>
            <a:off x="6654571" y="4131786"/>
            <a:ext cx="4201991" cy="56356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rgbClr val="0D274D"/>
                </a:solidFill>
                <a:latin typeface="Montserrat" panose="00000500000000000000" pitchFamily="2" charset="0"/>
              </a:rPr>
              <a:t>Corinna Pereira</a:t>
            </a:r>
          </a:p>
        </p:txBody>
      </p:sp>
      <p:sp>
        <p:nvSpPr>
          <p:cNvPr id="5" name="Text Placeholder 13">
            <a:extLst>
              <a:ext uri="{FF2B5EF4-FFF2-40B4-BE49-F238E27FC236}">
                <a16:creationId xmlns:a16="http://schemas.microsoft.com/office/drawing/2014/main" id="{4BF020CE-78A5-4EA0-C818-F0FEED6ED844}"/>
              </a:ext>
            </a:extLst>
          </p:cNvPr>
          <p:cNvSpPr txBox="1">
            <a:spLocks/>
          </p:cNvSpPr>
          <p:nvPr/>
        </p:nvSpPr>
        <p:spPr>
          <a:xfrm>
            <a:off x="6153664" y="4695349"/>
            <a:ext cx="5010904" cy="141422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0D274D"/>
                </a:solidFill>
                <a:latin typeface="Montserrat"/>
                <a:ea typeface="Roboto"/>
              </a:rPr>
              <a:t>Region 6 Multi-State Navigator</a:t>
            </a:r>
          </a:p>
          <a:p>
            <a:r>
              <a:rPr lang="en-US" sz="2400" dirty="0">
                <a:solidFill>
                  <a:srgbClr val="0D274D"/>
                </a:solidFill>
                <a:latin typeface="Montserrat"/>
                <a:ea typeface="Roboto"/>
              </a:rPr>
              <a:t>U.S. DOL Office of Apprenticeship</a:t>
            </a:r>
          </a:p>
        </p:txBody>
      </p:sp>
    </p:spTree>
    <p:extLst>
      <p:ext uri="{BB962C8B-B14F-4D97-AF65-F5344CB8AC3E}">
        <p14:creationId xmlns:p14="http://schemas.microsoft.com/office/powerpoint/2010/main" val="38326718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884F70-E12F-6972-62F5-991C90F5C10E}"/>
              </a:ext>
            </a:extLst>
          </p:cNvPr>
          <p:cNvSpPr>
            <a:spLocks noGrp="1"/>
          </p:cNvSpPr>
          <p:nvPr>
            <p:ph type="title"/>
          </p:nvPr>
        </p:nvSpPr>
        <p:spPr>
          <a:xfrm>
            <a:off x="831850" y="1718975"/>
            <a:ext cx="10515600" cy="415746"/>
          </a:xfrm>
        </p:spPr>
        <p:txBody>
          <a:bodyPr>
            <a:normAutofit fontScale="90000"/>
          </a:bodyPr>
          <a:lstStyle/>
          <a:p>
            <a:r>
              <a:rPr lang="en-US" dirty="0"/>
              <a:t>Email us your questions at RA_COE@SafalPartners.com</a:t>
            </a:r>
          </a:p>
        </p:txBody>
      </p:sp>
      <p:sp>
        <p:nvSpPr>
          <p:cNvPr id="2" name="Text Placeholder 1">
            <a:extLst>
              <a:ext uri="{FF2B5EF4-FFF2-40B4-BE49-F238E27FC236}">
                <a16:creationId xmlns:a16="http://schemas.microsoft.com/office/drawing/2014/main" id="{37BC6D76-6797-C7FE-017C-FFAFAB3FAE94}"/>
              </a:ext>
            </a:extLst>
          </p:cNvPr>
          <p:cNvSpPr>
            <a:spLocks noGrp="1"/>
          </p:cNvSpPr>
          <p:nvPr>
            <p:ph type="body" idx="1"/>
          </p:nvPr>
        </p:nvSpPr>
        <p:spPr>
          <a:xfrm>
            <a:off x="838200" y="3870036"/>
            <a:ext cx="10515600" cy="1200711"/>
          </a:xfrm>
        </p:spPr>
        <p:txBody>
          <a:bodyPr/>
          <a:lstStyle/>
          <a:p>
            <a:r>
              <a:rPr lang="en-US"/>
              <a:t>For more information, visit: </a:t>
            </a:r>
            <a:r>
              <a:rPr lang="en-US">
                <a:hlinkClick r:id="rId3" tooltip="https://dolcoe.safalapps.com/">
                  <a:extLst>
                    <a:ext uri="{A12FA001-AC4F-418D-AE19-62706E023703}">
                      <ahyp:hlinkClr xmlns:ahyp="http://schemas.microsoft.com/office/drawing/2018/hyperlinkcolor" val="tx"/>
                    </a:ext>
                  </a:extLst>
                </a:hlinkClick>
              </a:rPr>
              <a:t>dolcoe.safalapps.com</a:t>
            </a:r>
            <a:endParaRPr lang="en-US"/>
          </a:p>
          <a:p>
            <a:endParaRPr lang="en-US"/>
          </a:p>
        </p:txBody>
      </p:sp>
      <p:sp>
        <p:nvSpPr>
          <p:cNvPr id="4" name="Slide Number Placeholder 5">
            <a:extLst>
              <a:ext uri="{FF2B5EF4-FFF2-40B4-BE49-F238E27FC236}">
                <a16:creationId xmlns:a16="http://schemas.microsoft.com/office/drawing/2014/main" id="{E69269BC-79D8-E266-69AB-B0730D4DAE2F}"/>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69495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9160BF-148F-0B6A-033E-2D635761007C}"/>
              </a:ext>
            </a:extLst>
          </p:cNvPr>
          <p:cNvSpPr>
            <a:spLocks noGrp="1"/>
          </p:cNvSpPr>
          <p:nvPr>
            <p:ph type="title"/>
          </p:nvPr>
        </p:nvSpPr>
        <p:spPr/>
        <p:txBody>
          <a:bodyPr>
            <a:normAutofit/>
          </a:bodyPr>
          <a:lstStyle/>
          <a:p>
            <a:r>
              <a:rPr lang="en-US" dirty="0"/>
              <a:t>Today’s Presenters</a:t>
            </a:r>
          </a:p>
        </p:txBody>
      </p:sp>
      <p:pic>
        <p:nvPicPr>
          <p:cNvPr id="8" name="Picture 7" descr="Angela Baker">
            <a:extLst>
              <a:ext uri="{FF2B5EF4-FFF2-40B4-BE49-F238E27FC236}">
                <a16:creationId xmlns:a16="http://schemas.microsoft.com/office/drawing/2014/main" id="{34B02E71-FF40-B404-AAF5-D1272F6431ED}"/>
              </a:ext>
            </a:extLst>
          </p:cNvPr>
          <p:cNvPicPr>
            <a:picLocks noChangeAspect="1"/>
          </p:cNvPicPr>
          <p:nvPr/>
        </p:nvPicPr>
        <p:blipFill>
          <a:blip r:embed="rId3"/>
          <a:srcRect l="6746" r="6746"/>
          <a:stretch/>
        </p:blipFill>
        <p:spPr>
          <a:xfrm>
            <a:off x="1052843" y="1841762"/>
            <a:ext cx="1746216" cy="17522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Text Placeholder 11">
            <a:extLst>
              <a:ext uri="{FF2B5EF4-FFF2-40B4-BE49-F238E27FC236}">
                <a16:creationId xmlns:a16="http://schemas.microsoft.com/office/drawing/2014/main" id="{A980EAE7-66C8-9B80-5170-748738794E54}"/>
              </a:ext>
            </a:extLst>
          </p:cNvPr>
          <p:cNvSpPr>
            <a:spLocks noGrp="1"/>
          </p:cNvSpPr>
          <p:nvPr>
            <p:ph type="body" sz="quarter" idx="20"/>
          </p:nvPr>
        </p:nvSpPr>
        <p:spPr>
          <a:xfrm>
            <a:off x="716276" y="3903728"/>
            <a:ext cx="2419350" cy="563563"/>
          </a:xfrm>
        </p:spPr>
        <p:txBody>
          <a:bodyPr>
            <a:normAutofit/>
          </a:bodyPr>
          <a:lstStyle/>
          <a:p>
            <a:r>
              <a:rPr lang="en-US" sz="2200" dirty="0">
                <a:solidFill>
                  <a:srgbClr val="0D274D"/>
                </a:solidFill>
                <a:latin typeface="Montserrat" panose="00000500000000000000" pitchFamily="2" charset="0"/>
              </a:rPr>
              <a:t>Angela Baker</a:t>
            </a:r>
          </a:p>
        </p:txBody>
      </p:sp>
      <p:sp>
        <p:nvSpPr>
          <p:cNvPr id="16" name="Text Placeholder 15">
            <a:extLst>
              <a:ext uri="{FF2B5EF4-FFF2-40B4-BE49-F238E27FC236}">
                <a16:creationId xmlns:a16="http://schemas.microsoft.com/office/drawing/2014/main" id="{7B09922D-47FB-2A87-6807-89AC122D3788}"/>
              </a:ext>
            </a:extLst>
          </p:cNvPr>
          <p:cNvSpPr>
            <a:spLocks noGrp="1"/>
          </p:cNvSpPr>
          <p:nvPr>
            <p:ph type="body" sz="quarter" idx="24"/>
          </p:nvPr>
        </p:nvSpPr>
        <p:spPr>
          <a:xfrm>
            <a:off x="720618" y="4447822"/>
            <a:ext cx="2419350" cy="1254125"/>
          </a:xfrm>
        </p:spPr>
        <p:txBody>
          <a:bodyPr/>
          <a:lstStyle/>
          <a:p>
            <a:r>
              <a:rPr lang="en-US" dirty="0">
                <a:solidFill>
                  <a:srgbClr val="0D274D"/>
                </a:solidFill>
                <a:latin typeface="Montserrat"/>
                <a:ea typeface="Roboto"/>
              </a:rPr>
              <a:t>Safal Partners </a:t>
            </a:r>
          </a:p>
          <a:p>
            <a:r>
              <a:rPr lang="en-US" dirty="0">
                <a:solidFill>
                  <a:srgbClr val="0D274D"/>
                </a:solidFill>
                <a:latin typeface="Montserrat"/>
                <a:ea typeface="Roboto"/>
              </a:rPr>
              <a:t>Cyber and Tech Industry Intermediary</a:t>
            </a:r>
          </a:p>
        </p:txBody>
      </p:sp>
      <p:pic>
        <p:nvPicPr>
          <p:cNvPr id="18" name="Picture Placeholder 17" descr="Wendy Levy">
            <a:extLst>
              <a:ext uri="{FF2B5EF4-FFF2-40B4-BE49-F238E27FC236}">
                <a16:creationId xmlns:a16="http://schemas.microsoft.com/office/drawing/2014/main" id="{9080CB3A-6CDE-D5BB-80DF-BF54DA87051D}"/>
              </a:ext>
            </a:extLst>
          </p:cNvPr>
          <p:cNvPicPr>
            <a:picLocks noGrp="1" noChangeAspect="1"/>
          </p:cNvPicPr>
          <p:nvPr>
            <p:ph type="pic" sz="quarter" idx="14"/>
          </p:nvPr>
        </p:nvPicPr>
        <p:blipFill>
          <a:blip r:embed="rId4"/>
          <a:srcRect t="4679" b="4679"/>
          <a:stretch/>
        </p:blipFill>
        <p:spPr>
          <a:xfrm>
            <a:off x="3768377" y="1859597"/>
            <a:ext cx="1875690" cy="16879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Content Placeholder 1">
            <a:extLst>
              <a:ext uri="{FF2B5EF4-FFF2-40B4-BE49-F238E27FC236}">
                <a16:creationId xmlns:a16="http://schemas.microsoft.com/office/drawing/2014/main" id="{70587F13-123C-3A53-F647-257AE3C846FA}"/>
              </a:ext>
            </a:extLst>
          </p:cNvPr>
          <p:cNvSpPr>
            <a:spLocks noGrp="1"/>
          </p:cNvSpPr>
          <p:nvPr>
            <p:ph type="body" sz="quarter" idx="17"/>
          </p:nvPr>
        </p:nvSpPr>
        <p:spPr>
          <a:xfrm>
            <a:off x="3496547" y="3923197"/>
            <a:ext cx="2699465" cy="563563"/>
          </a:xfrm>
        </p:spPr>
        <p:txBody>
          <a:bodyPr>
            <a:normAutofit/>
          </a:bodyPr>
          <a:lstStyle/>
          <a:p>
            <a:pPr marL="0" indent="0" algn="ctr">
              <a:buNone/>
            </a:pPr>
            <a:r>
              <a:rPr lang="en-US" sz="2400" b="1" dirty="0">
                <a:solidFill>
                  <a:srgbClr val="0D274D"/>
                </a:solidFill>
                <a:latin typeface="Montserrat" panose="00000500000000000000" pitchFamily="2" charset="0"/>
              </a:rPr>
              <a:t>Wendy Levy</a:t>
            </a:r>
          </a:p>
        </p:txBody>
      </p:sp>
      <p:sp>
        <p:nvSpPr>
          <p:cNvPr id="13" name="Text Placeholder 12">
            <a:extLst>
              <a:ext uri="{FF2B5EF4-FFF2-40B4-BE49-F238E27FC236}">
                <a16:creationId xmlns:a16="http://schemas.microsoft.com/office/drawing/2014/main" id="{DF58AB1C-44A1-F3CB-49ED-05987BD434AB}"/>
              </a:ext>
            </a:extLst>
          </p:cNvPr>
          <p:cNvSpPr>
            <a:spLocks noGrp="1"/>
          </p:cNvSpPr>
          <p:nvPr>
            <p:ph type="body" sz="quarter" idx="21"/>
          </p:nvPr>
        </p:nvSpPr>
        <p:spPr>
          <a:xfrm>
            <a:off x="3340267" y="4472838"/>
            <a:ext cx="2731911" cy="1831837"/>
          </a:xfrm>
        </p:spPr>
        <p:txBody>
          <a:bodyPr>
            <a:normAutofit/>
          </a:bodyPr>
          <a:lstStyle/>
          <a:p>
            <a:pPr marL="0" indent="0" algn="ctr">
              <a:buNone/>
            </a:pPr>
            <a:r>
              <a:rPr lang="en-US" dirty="0">
                <a:solidFill>
                  <a:srgbClr val="0D274D"/>
                </a:solidFill>
                <a:latin typeface="Montserrat"/>
                <a:ea typeface="Roboto"/>
              </a:rPr>
              <a:t>Alliance for Media Arts and Culture</a:t>
            </a:r>
          </a:p>
          <a:p>
            <a:pPr marL="0" indent="0" algn="ctr">
              <a:buNone/>
            </a:pPr>
            <a:r>
              <a:rPr lang="en-US" dirty="0">
                <a:solidFill>
                  <a:srgbClr val="0D274D"/>
                </a:solidFill>
                <a:latin typeface="Montserrat"/>
                <a:ea typeface="Roboto"/>
              </a:rPr>
              <a:t>Arts2Work Registered Apprenticeship Program</a:t>
            </a:r>
          </a:p>
        </p:txBody>
      </p:sp>
      <p:pic>
        <p:nvPicPr>
          <p:cNvPr id="17" name="Picture Placeholder 16" descr="Jessee Skittral">
            <a:extLst>
              <a:ext uri="{FF2B5EF4-FFF2-40B4-BE49-F238E27FC236}">
                <a16:creationId xmlns:a16="http://schemas.microsoft.com/office/drawing/2014/main" id="{F508C0B5-E88E-E642-33D4-35EF5BCC4914}"/>
              </a:ext>
            </a:extLst>
          </p:cNvPr>
          <p:cNvPicPr>
            <a:picLocks noGrp="1" noChangeAspect="1"/>
          </p:cNvPicPr>
          <p:nvPr>
            <p:ph type="pic" sz="quarter" idx="15"/>
          </p:nvPr>
        </p:nvPicPr>
        <p:blipFill>
          <a:blip r:embed="rId5"/>
          <a:srcRect t="9990" b="9990"/>
          <a:stretch>
            <a:fillRect/>
          </a:stretch>
        </p:blipFill>
        <p:spPr>
          <a:xfrm>
            <a:off x="6492976" y="1859597"/>
            <a:ext cx="1951890" cy="17565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 Placeholder 9">
            <a:extLst>
              <a:ext uri="{FF2B5EF4-FFF2-40B4-BE49-F238E27FC236}">
                <a16:creationId xmlns:a16="http://schemas.microsoft.com/office/drawing/2014/main" id="{93E11849-315C-025A-E91B-C6D7EA74070F}"/>
              </a:ext>
            </a:extLst>
          </p:cNvPr>
          <p:cNvSpPr>
            <a:spLocks noGrp="1"/>
          </p:cNvSpPr>
          <p:nvPr>
            <p:ph type="body" sz="quarter" idx="18"/>
          </p:nvPr>
        </p:nvSpPr>
        <p:spPr>
          <a:xfrm>
            <a:off x="6164332" y="3923198"/>
            <a:ext cx="2531592" cy="563563"/>
          </a:xfrm>
        </p:spPr>
        <p:txBody>
          <a:bodyPr>
            <a:normAutofit/>
          </a:bodyPr>
          <a:lstStyle/>
          <a:p>
            <a:r>
              <a:rPr lang="en-US" sz="2400" dirty="0" err="1">
                <a:solidFill>
                  <a:srgbClr val="0D274D"/>
                </a:solidFill>
                <a:latin typeface="Montserrat" panose="00000500000000000000" pitchFamily="2" charset="0"/>
              </a:rPr>
              <a:t>Jessee</a:t>
            </a:r>
            <a:r>
              <a:rPr lang="en-US" sz="2400" dirty="0">
                <a:solidFill>
                  <a:srgbClr val="0D274D"/>
                </a:solidFill>
                <a:latin typeface="Montserrat" panose="00000500000000000000" pitchFamily="2" charset="0"/>
              </a:rPr>
              <a:t> </a:t>
            </a:r>
            <a:r>
              <a:rPr lang="en-US" sz="2400" dirty="0" err="1">
                <a:solidFill>
                  <a:srgbClr val="0D274D"/>
                </a:solidFill>
                <a:latin typeface="Montserrat" panose="00000500000000000000" pitchFamily="2" charset="0"/>
              </a:rPr>
              <a:t>Skittral</a:t>
            </a:r>
            <a:endParaRPr lang="en-US" sz="2400" dirty="0">
              <a:solidFill>
                <a:srgbClr val="0D274D"/>
              </a:solidFill>
              <a:latin typeface="Montserrat" panose="00000500000000000000" pitchFamily="2" charset="0"/>
            </a:endParaRPr>
          </a:p>
        </p:txBody>
      </p:sp>
      <p:sp>
        <p:nvSpPr>
          <p:cNvPr id="14" name="Text Placeholder 13">
            <a:extLst>
              <a:ext uri="{FF2B5EF4-FFF2-40B4-BE49-F238E27FC236}">
                <a16:creationId xmlns:a16="http://schemas.microsoft.com/office/drawing/2014/main" id="{A923F4D2-9E46-0E6A-513B-5C058DFADE5C}"/>
              </a:ext>
            </a:extLst>
          </p:cNvPr>
          <p:cNvSpPr>
            <a:spLocks noGrp="1"/>
          </p:cNvSpPr>
          <p:nvPr>
            <p:ph type="body" sz="quarter" idx="22"/>
          </p:nvPr>
        </p:nvSpPr>
        <p:spPr>
          <a:xfrm>
            <a:off x="6064173" y="4475592"/>
            <a:ext cx="2627284" cy="1254125"/>
          </a:xfrm>
        </p:spPr>
        <p:txBody>
          <a:bodyPr>
            <a:normAutofit/>
          </a:bodyPr>
          <a:lstStyle/>
          <a:p>
            <a:pPr lvl="0">
              <a:lnSpc>
                <a:spcPct val="100000"/>
              </a:lnSpc>
              <a:spcBef>
                <a:spcPts val="600"/>
              </a:spcBef>
            </a:pPr>
            <a:r>
              <a:rPr lang="en-US" dirty="0" err="1">
                <a:solidFill>
                  <a:srgbClr val="0D274D"/>
                </a:solidFill>
                <a:latin typeface="Montserrat"/>
                <a:ea typeface="Roboto"/>
              </a:rPr>
              <a:t>Atarashii</a:t>
            </a:r>
            <a:endParaRPr lang="en-US" dirty="0">
              <a:solidFill>
                <a:srgbClr val="0D274D"/>
              </a:solidFill>
              <a:latin typeface="Montserrat"/>
              <a:ea typeface="Roboto"/>
            </a:endParaRPr>
          </a:p>
          <a:p>
            <a:pPr lvl="0">
              <a:lnSpc>
                <a:spcPct val="100000"/>
              </a:lnSpc>
              <a:spcBef>
                <a:spcPts val="600"/>
              </a:spcBef>
            </a:pPr>
            <a:r>
              <a:rPr lang="en-US" dirty="0">
                <a:solidFill>
                  <a:srgbClr val="0D274D"/>
                </a:solidFill>
                <a:latin typeface="Montserrat"/>
                <a:ea typeface="Roboto"/>
              </a:rPr>
              <a:t>Apprenticeship Program</a:t>
            </a:r>
          </a:p>
          <a:p>
            <a:pPr lvl="0">
              <a:lnSpc>
                <a:spcPct val="100000"/>
              </a:lnSpc>
              <a:spcBef>
                <a:spcPts val="600"/>
              </a:spcBef>
            </a:pPr>
            <a:endParaRPr lang="en-US" dirty="0">
              <a:solidFill>
                <a:srgbClr val="0D274D"/>
              </a:solidFill>
              <a:latin typeface="Montserrat"/>
              <a:ea typeface="Roboto"/>
            </a:endParaRPr>
          </a:p>
        </p:txBody>
      </p:sp>
      <p:pic>
        <p:nvPicPr>
          <p:cNvPr id="19" name="Picture Placeholder 17" descr="Corinna Pereira">
            <a:extLst>
              <a:ext uri="{FF2B5EF4-FFF2-40B4-BE49-F238E27FC236}">
                <a16:creationId xmlns:a16="http://schemas.microsoft.com/office/drawing/2014/main" id="{79BDAE94-65F1-1583-FCBB-2E640F073EFE}"/>
              </a:ext>
            </a:extLst>
          </p:cNvPr>
          <p:cNvPicPr>
            <a:picLocks noChangeAspect="1"/>
          </p:cNvPicPr>
          <p:nvPr/>
        </p:nvPicPr>
        <p:blipFill>
          <a:blip r:embed="rId6"/>
          <a:srcRect t="13412" b="13412"/>
          <a:stretch/>
        </p:blipFill>
        <p:spPr>
          <a:xfrm>
            <a:off x="9145057" y="1859597"/>
            <a:ext cx="1975011" cy="17773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Text Placeholder 10">
            <a:extLst>
              <a:ext uri="{FF2B5EF4-FFF2-40B4-BE49-F238E27FC236}">
                <a16:creationId xmlns:a16="http://schemas.microsoft.com/office/drawing/2014/main" id="{0AC4808A-F22A-1A0A-72E7-A9A78083D475}"/>
              </a:ext>
            </a:extLst>
          </p:cNvPr>
          <p:cNvSpPr>
            <a:spLocks noGrp="1"/>
          </p:cNvSpPr>
          <p:nvPr>
            <p:ph type="body" sz="quarter" idx="19"/>
          </p:nvPr>
        </p:nvSpPr>
        <p:spPr>
          <a:xfrm>
            <a:off x="8782172" y="3886327"/>
            <a:ext cx="2723905" cy="563563"/>
          </a:xfrm>
        </p:spPr>
        <p:txBody>
          <a:bodyPr>
            <a:noAutofit/>
          </a:bodyPr>
          <a:lstStyle/>
          <a:p>
            <a:r>
              <a:rPr lang="en-US" sz="2400" dirty="0">
                <a:solidFill>
                  <a:srgbClr val="0D274D"/>
                </a:solidFill>
                <a:latin typeface="Montserrat" panose="00000500000000000000" pitchFamily="2" charset="0"/>
              </a:rPr>
              <a:t>Corinna Pereira</a:t>
            </a:r>
          </a:p>
        </p:txBody>
      </p:sp>
      <p:sp>
        <p:nvSpPr>
          <p:cNvPr id="15" name="Text Placeholder 14">
            <a:extLst>
              <a:ext uri="{FF2B5EF4-FFF2-40B4-BE49-F238E27FC236}">
                <a16:creationId xmlns:a16="http://schemas.microsoft.com/office/drawing/2014/main" id="{0549EBB6-39CB-A128-DF2F-701BA69D9699}"/>
              </a:ext>
            </a:extLst>
          </p:cNvPr>
          <p:cNvSpPr>
            <a:spLocks noGrp="1"/>
          </p:cNvSpPr>
          <p:nvPr>
            <p:ph type="body" sz="quarter" idx="23"/>
          </p:nvPr>
        </p:nvSpPr>
        <p:spPr>
          <a:xfrm>
            <a:off x="8934450" y="4494240"/>
            <a:ext cx="2419350" cy="1810435"/>
          </a:xfrm>
        </p:spPr>
        <p:txBody>
          <a:bodyPr>
            <a:normAutofit/>
          </a:bodyPr>
          <a:lstStyle/>
          <a:p>
            <a:r>
              <a:rPr lang="en-US" dirty="0">
                <a:solidFill>
                  <a:srgbClr val="0D274D"/>
                </a:solidFill>
                <a:latin typeface="Montserrat"/>
                <a:ea typeface="Roboto"/>
              </a:rPr>
              <a:t>Puget Sound Naval Shipyard </a:t>
            </a:r>
          </a:p>
          <a:p>
            <a:r>
              <a:rPr lang="en-US" dirty="0">
                <a:solidFill>
                  <a:srgbClr val="0D274D"/>
                </a:solidFill>
                <a:latin typeface="Montserrat"/>
                <a:ea typeface="Roboto"/>
              </a:rPr>
              <a:t>Puget Sound Naval Shipyard Apprenticeship</a:t>
            </a:r>
          </a:p>
        </p:txBody>
      </p:sp>
    </p:spTree>
    <p:extLst>
      <p:ext uri="{BB962C8B-B14F-4D97-AF65-F5344CB8AC3E}">
        <p14:creationId xmlns:p14="http://schemas.microsoft.com/office/powerpoint/2010/main" val="3850562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38A71B-2CF8-AB25-0475-62BC912ECC78}"/>
              </a:ext>
            </a:extLst>
          </p:cNvPr>
          <p:cNvSpPr>
            <a:spLocks noGrp="1"/>
          </p:cNvSpPr>
          <p:nvPr>
            <p:ph type="title"/>
          </p:nvPr>
        </p:nvSpPr>
        <p:spPr/>
        <p:txBody>
          <a:bodyPr/>
          <a:lstStyle/>
          <a:p>
            <a:r>
              <a:rPr lang="en-US" dirty="0"/>
              <a:t>Agenda</a:t>
            </a:r>
          </a:p>
        </p:txBody>
      </p:sp>
      <p:sp>
        <p:nvSpPr>
          <p:cNvPr id="2" name="Content Placeholder 1">
            <a:extLst>
              <a:ext uri="{FF2B5EF4-FFF2-40B4-BE49-F238E27FC236}">
                <a16:creationId xmlns:a16="http://schemas.microsoft.com/office/drawing/2014/main" id="{95D450A8-70A4-AA50-F7EA-AD6A89BEB878}"/>
              </a:ext>
            </a:extLst>
          </p:cNvPr>
          <p:cNvSpPr>
            <a:spLocks noGrp="1"/>
          </p:cNvSpPr>
          <p:nvPr>
            <p:ph idx="1"/>
          </p:nvPr>
        </p:nvSpPr>
        <p:spPr>
          <a:xfrm>
            <a:off x="838200" y="2004529"/>
            <a:ext cx="6840255" cy="4552211"/>
          </a:xfrm>
        </p:spPr>
        <p:txBody>
          <a:bodyPr>
            <a:noAutofit/>
          </a:bodyPr>
          <a:lstStyle/>
          <a:p>
            <a:pPr lvl="0">
              <a:lnSpc>
                <a:spcPct val="100000"/>
              </a:lnSpc>
              <a:spcBef>
                <a:spcPts val="600"/>
              </a:spcBef>
            </a:pPr>
            <a:r>
              <a:rPr lang="en-US" sz="2400" dirty="0">
                <a:solidFill>
                  <a:schemeClr val="tx1"/>
                </a:solidFill>
              </a:rPr>
              <a:t>Welcome and Introduction</a:t>
            </a:r>
          </a:p>
          <a:p>
            <a:pPr lvl="0">
              <a:lnSpc>
                <a:spcPct val="100000"/>
              </a:lnSpc>
              <a:spcBef>
                <a:spcPts val="600"/>
              </a:spcBef>
            </a:pPr>
            <a:r>
              <a:rPr lang="en-US" sz="2400" dirty="0">
                <a:solidFill>
                  <a:schemeClr val="tx1"/>
                </a:solidFill>
              </a:rPr>
              <a:t>Cyber and Tech Industry Intermediary Registered Apprenticeship Program</a:t>
            </a:r>
          </a:p>
          <a:p>
            <a:pPr lvl="0">
              <a:lnSpc>
                <a:spcPct val="100000"/>
              </a:lnSpc>
              <a:spcBef>
                <a:spcPts val="600"/>
              </a:spcBef>
            </a:pPr>
            <a:r>
              <a:rPr lang="en-US" sz="2400" dirty="0">
                <a:solidFill>
                  <a:schemeClr val="tx1"/>
                </a:solidFill>
              </a:rPr>
              <a:t>Alliance for Media Arts and Culture Arts2Work Program</a:t>
            </a:r>
          </a:p>
          <a:p>
            <a:pPr lvl="0">
              <a:lnSpc>
                <a:spcPct val="100000"/>
              </a:lnSpc>
              <a:spcBef>
                <a:spcPts val="600"/>
              </a:spcBef>
            </a:pPr>
            <a:r>
              <a:rPr lang="en-US" sz="2400" dirty="0" err="1">
                <a:solidFill>
                  <a:schemeClr val="tx1"/>
                </a:solidFill>
              </a:rPr>
              <a:t>Atarashii</a:t>
            </a:r>
            <a:r>
              <a:rPr lang="en-US" sz="2400" dirty="0">
                <a:solidFill>
                  <a:schemeClr val="tx1"/>
                </a:solidFill>
              </a:rPr>
              <a:t> Apprenticeship Program</a:t>
            </a:r>
          </a:p>
          <a:p>
            <a:pPr lvl="0">
              <a:lnSpc>
                <a:spcPct val="100000"/>
              </a:lnSpc>
              <a:spcBef>
                <a:spcPts val="600"/>
              </a:spcBef>
            </a:pPr>
            <a:r>
              <a:rPr lang="en-US" sz="2400" dirty="0">
                <a:solidFill>
                  <a:schemeClr val="tx1"/>
                </a:solidFill>
              </a:rPr>
              <a:t>Puget Sound Naval Shipyard Apprenticeship Program</a:t>
            </a:r>
          </a:p>
          <a:p>
            <a:pPr lvl="0">
              <a:lnSpc>
                <a:spcPct val="100000"/>
              </a:lnSpc>
              <a:spcBef>
                <a:spcPts val="600"/>
              </a:spcBef>
            </a:pPr>
            <a:r>
              <a:rPr lang="en-US" sz="2400" dirty="0">
                <a:solidFill>
                  <a:schemeClr val="tx1"/>
                </a:solidFill>
              </a:rPr>
              <a:t>Q&amp;A</a:t>
            </a:r>
          </a:p>
        </p:txBody>
      </p:sp>
      <p:pic>
        <p:nvPicPr>
          <p:cNvPr id="7" name="Picture Placeholder 6" descr="Center of Excellence Logo">
            <a:extLst>
              <a:ext uri="{FF2B5EF4-FFF2-40B4-BE49-F238E27FC236}">
                <a16:creationId xmlns:a16="http://schemas.microsoft.com/office/drawing/2014/main" id="{2913F166-BA2E-7B19-7C29-7550AE6FC032}"/>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tretch/>
        </p:blipFill>
        <p:spPr>
          <a:xfrm>
            <a:off x="7522698" y="1825625"/>
            <a:ext cx="4164086" cy="4164086"/>
          </a:xfrm>
          <a:prstGeom prst="rect">
            <a:avLst/>
          </a:prstGeom>
        </p:spPr>
      </p:pic>
      <p:sp>
        <p:nvSpPr>
          <p:cNvPr id="9" name="Slide Number Placeholder 5">
            <a:extLst>
              <a:ext uri="{FF2B5EF4-FFF2-40B4-BE49-F238E27FC236}">
                <a16:creationId xmlns:a16="http://schemas.microsoft.com/office/drawing/2014/main" id="{0C1FFABB-B747-75C1-4FC1-E8A9D870678D}"/>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278527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DFFD2-9F18-E0DC-51FA-0F15D336F060}"/>
              </a:ext>
            </a:extLst>
          </p:cNvPr>
          <p:cNvSpPr>
            <a:spLocks noGrp="1"/>
          </p:cNvSpPr>
          <p:nvPr>
            <p:ph type="title"/>
          </p:nvPr>
        </p:nvSpPr>
        <p:spPr/>
        <p:txBody>
          <a:bodyPr/>
          <a:lstStyle/>
          <a:p>
            <a:r>
              <a:rPr lang="en-US" dirty="0"/>
              <a:t>Cyber and Tech Industry Intermediary</a:t>
            </a:r>
          </a:p>
        </p:txBody>
      </p:sp>
      <p:pic>
        <p:nvPicPr>
          <p:cNvPr id="6" name="Picture 5" descr="Safal Partners logo">
            <a:extLst>
              <a:ext uri="{FF2B5EF4-FFF2-40B4-BE49-F238E27FC236}">
                <a16:creationId xmlns:a16="http://schemas.microsoft.com/office/drawing/2014/main" id="{D85B5FF5-CA7E-A34C-07C9-16F5B24D8165}"/>
              </a:ext>
            </a:extLst>
          </p:cNvPr>
          <p:cNvPicPr>
            <a:picLocks noChangeAspect="1"/>
          </p:cNvPicPr>
          <p:nvPr/>
        </p:nvPicPr>
        <p:blipFill>
          <a:blip r:embed="rId3"/>
          <a:stretch>
            <a:fillRect/>
          </a:stretch>
        </p:blipFill>
        <p:spPr>
          <a:xfrm>
            <a:off x="4707791" y="4421238"/>
            <a:ext cx="2810924" cy="1095709"/>
          </a:xfrm>
          <a:prstGeom prst="rect">
            <a:avLst/>
          </a:prstGeom>
        </p:spPr>
      </p:pic>
      <p:sp>
        <p:nvSpPr>
          <p:cNvPr id="5" name="Slide Number Placeholder 5">
            <a:extLst>
              <a:ext uri="{FF2B5EF4-FFF2-40B4-BE49-F238E27FC236}">
                <a16:creationId xmlns:a16="http://schemas.microsoft.com/office/drawing/2014/main" id="{2A044839-09F2-C10C-EC22-96CF032A5466}"/>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44034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34B49-EEDA-111A-CF14-DB3004F08183}"/>
              </a:ext>
            </a:extLst>
          </p:cNvPr>
          <p:cNvSpPr>
            <a:spLocks noGrp="1"/>
          </p:cNvSpPr>
          <p:nvPr>
            <p:ph type="title"/>
          </p:nvPr>
        </p:nvSpPr>
        <p:spPr/>
        <p:txBody>
          <a:bodyPr/>
          <a:lstStyle/>
          <a:p>
            <a:r>
              <a:rPr lang="en-US" dirty="0"/>
              <a:t>U.S. DOL Cyber Leadership</a:t>
            </a:r>
          </a:p>
        </p:txBody>
      </p:sp>
      <p:pic>
        <p:nvPicPr>
          <p:cNvPr id="5" name="Picture 4" descr="Safal Partners logo">
            <a:extLst>
              <a:ext uri="{FF2B5EF4-FFF2-40B4-BE49-F238E27FC236}">
                <a16:creationId xmlns:a16="http://schemas.microsoft.com/office/drawing/2014/main" id="{E4F85C51-907A-1D45-932A-D4203C5CF2BB}"/>
              </a:ext>
            </a:extLst>
          </p:cNvPr>
          <p:cNvPicPr>
            <a:picLocks noChangeAspect="1"/>
          </p:cNvPicPr>
          <p:nvPr/>
        </p:nvPicPr>
        <p:blipFill>
          <a:blip r:embed="rId3"/>
          <a:stretch>
            <a:fillRect/>
          </a:stretch>
        </p:blipFill>
        <p:spPr>
          <a:xfrm>
            <a:off x="1246743" y="2702095"/>
            <a:ext cx="2256604" cy="879633"/>
          </a:xfrm>
          <a:prstGeom prst="rect">
            <a:avLst/>
          </a:prstGeom>
        </p:spPr>
      </p:pic>
      <p:sp>
        <p:nvSpPr>
          <p:cNvPr id="3" name="Content Placeholder 2">
            <a:extLst>
              <a:ext uri="{FF2B5EF4-FFF2-40B4-BE49-F238E27FC236}">
                <a16:creationId xmlns:a16="http://schemas.microsoft.com/office/drawing/2014/main" id="{DDAD56CC-6F57-E638-2653-E2C480B1AA07}"/>
              </a:ext>
            </a:extLst>
          </p:cNvPr>
          <p:cNvSpPr>
            <a:spLocks noGrp="1"/>
          </p:cNvSpPr>
          <p:nvPr>
            <p:ph sz="half" idx="13"/>
          </p:nvPr>
        </p:nvSpPr>
        <p:spPr>
          <a:xfrm>
            <a:off x="649728" y="3716088"/>
            <a:ext cx="3450634" cy="1325563"/>
          </a:xfrm>
        </p:spPr>
        <p:txBody>
          <a:bodyPr>
            <a:normAutofit/>
          </a:bodyPr>
          <a:lstStyle/>
          <a:p>
            <a:pPr marL="0" indent="0" algn="ctr">
              <a:buNone/>
            </a:pPr>
            <a:r>
              <a:rPr lang="en-US" sz="1500" dirty="0">
                <a:solidFill>
                  <a:srgbClr val="00015E"/>
                </a:solidFill>
              </a:rPr>
              <a:t>Angela Baker</a:t>
            </a:r>
          </a:p>
          <a:p>
            <a:pPr marL="0" indent="0" algn="ctr">
              <a:buNone/>
            </a:pPr>
            <a:r>
              <a:rPr lang="en-US" sz="1500" dirty="0">
                <a:solidFill>
                  <a:srgbClr val="00015E"/>
                </a:solidFill>
                <a:hlinkClick r:id="rId4"/>
              </a:rPr>
              <a:t>angela.baker@safalpartners.com</a:t>
            </a:r>
            <a:endParaRPr lang="en-US" sz="1500" dirty="0">
              <a:solidFill>
                <a:srgbClr val="00015E"/>
              </a:solidFill>
            </a:endParaRPr>
          </a:p>
          <a:p>
            <a:pPr marL="0" indent="0" algn="ctr">
              <a:buNone/>
            </a:pPr>
            <a:r>
              <a:rPr lang="en-US" sz="1500" dirty="0">
                <a:solidFill>
                  <a:srgbClr val="00015E"/>
                </a:solidFill>
              </a:rPr>
              <a:t>cyber.safalpartners.com</a:t>
            </a:r>
          </a:p>
        </p:txBody>
      </p:sp>
      <p:pic>
        <p:nvPicPr>
          <p:cNvPr id="6" name="Picture 9" descr="USDOL logo">
            <a:extLst>
              <a:ext uri="{FF2B5EF4-FFF2-40B4-BE49-F238E27FC236}">
                <a16:creationId xmlns:a16="http://schemas.microsoft.com/office/drawing/2014/main" id="{8DDC796B-79B5-A824-B970-6A7A49628228}"/>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tretch>
            <a:fillRect/>
          </a:stretch>
        </p:blipFill>
        <p:spPr bwMode="auto">
          <a:xfrm>
            <a:off x="9869662" y="131579"/>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271156C4-4189-2133-E8B2-9BFF4453ADCB}"/>
              </a:ext>
            </a:extLst>
          </p:cNvPr>
          <p:cNvSpPr>
            <a:spLocks noGrp="1"/>
          </p:cNvSpPr>
          <p:nvPr>
            <p:ph sz="half" idx="2"/>
          </p:nvPr>
        </p:nvSpPr>
        <p:spPr>
          <a:xfrm>
            <a:off x="4215865" y="1568919"/>
            <a:ext cx="7411453" cy="4690410"/>
          </a:xfrm>
        </p:spPr>
        <p:txBody>
          <a:bodyPr>
            <a:normAutofit fontScale="85000" lnSpcReduction="20000"/>
          </a:bodyPr>
          <a:lstStyle/>
          <a:p>
            <a:pPr>
              <a:lnSpc>
                <a:spcPct val="120000"/>
              </a:lnSpc>
            </a:pPr>
            <a:r>
              <a:rPr lang="en-US" sz="2000" dirty="0">
                <a:solidFill>
                  <a:schemeClr val="tx1"/>
                </a:solidFill>
              </a:rPr>
              <a:t>technical expertise to build and/or facilitate approval </a:t>
            </a:r>
            <a:r>
              <a:rPr lang="en-US" sz="2000" b="1" dirty="0">
                <a:solidFill>
                  <a:srgbClr val="00015E"/>
                </a:solidFill>
              </a:rPr>
              <a:t>of a customized program</a:t>
            </a:r>
            <a:r>
              <a:rPr lang="en-US" sz="2000" dirty="0">
                <a:solidFill>
                  <a:schemeClr val="tx1"/>
                </a:solidFill>
              </a:rPr>
              <a:t> for your organization's own sponsorship if preferred</a:t>
            </a:r>
          </a:p>
          <a:p>
            <a:pPr>
              <a:lnSpc>
                <a:spcPct val="120000"/>
              </a:lnSpc>
            </a:pPr>
            <a:r>
              <a:rPr lang="en-US" sz="2000" dirty="0">
                <a:solidFill>
                  <a:schemeClr val="tx1"/>
                </a:solidFill>
              </a:rPr>
              <a:t>ongoing </a:t>
            </a:r>
            <a:r>
              <a:rPr lang="en-US" sz="2000" b="1" dirty="0">
                <a:solidFill>
                  <a:srgbClr val="00015E"/>
                </a:solidFill>
              </a:rPr>
              <a:t>technical assistance </a:t>
            </a:r>
            <a:r>
              <a:rPr lang="en-US" sz="2000" dirty="0">
                <a:solidFill>
                  <a:schemeClr val="tx1"/>
                </a:solidFill>
              </a:rPr>
              <a:t>to successfully launch and sustain your customized program</a:t>
            </a:r>
          </a:p>
          <a:p>
            <a:pPr>
              <a:lnSpc>
                <a:spcPct val="120000"/>
              </a:lnSpc>
            </a:pPr>
            <a:r>
              <a:rPr lang="en-US" sz="2000" dirty="0">
                <a:solidFill>
                  <a:schemeClr val="tx1"/>
                </a:solidFill>
              </a:rPr>
              <a:t>connections to </a:t>
            </a:r>
            <a:r>
              <a:rPr lang="en-US" sz="2000" b="1" dirty="0">
                <a:solidFill>
                  <a:srgbClr val="00015E"/>
                </a:solidFill>
              </a:rPr>
              <a:t>federal, state, and local resources </a:t>
            </a:r>
            <a:r>
              <a:rPr lang="en-US" sz="2000" dirty="0">
                <a:solidFill>
                  <a:schemeClr val="tx1"/>
                </a:solidFill>
              </a:rPr>
              <a:t>including funding support through tax credits</a:t>
            </a:r>
          </a:p>
          <a:p>
            <a:pPr>
              <a:lnSpc>
                <a:spcPct val="120000"/>
              </a:lnSpc>
            </a:pPr>
            <a:r>
              <a:rPr lang="en-US" sz="2000" dirty="0">
                <a:solidFill>
                  <a:schemeClr val="tx1"/>
                </a:solidFill>
              </a:rPr>
              <a:t>direct limited </a:t>
            </a:r>
            <a:r>
              <a:rPr lang="en-US" sz="2000" b="1" dirty="0">
                <a:solidFill>
                  <a:srgbClr val="00015E"/>
                </a:solidFill>
              </a:rPr>
              <a:t>incentive funding</a:t>
            </a:r>
            <a:r>
              <a:rPr lang="en-US" sz="2000" dirty="0">
                <a:solidFill>
                  <a:srgbClr val="00015E"/>
                </a:solidFill>
              </a:rPr>
              <a:t> </a:t>
            </a:r>
            <a:r>
              <a:rPr lang="en-US" sz="2000" dirty="0">
                <a:solidFill>
                  <a:schemeClr val="tx1"/>
                </a:solidFill>
              </a:rPr>
              <a:t>on a per-apprentice basis to assist with non- wage program costs</a:t>
            </a:r>
          </a:p>
          <a:p>
            <a:pPr>
              <a:lnSpc>
                <a:spcPct val="120000"/>
              </a:lnSpc>
            </a:pPr>
            <a:r>
              <a:rPr lang="en-US" sz="2000" dirty="0">
                <a:solidFill>
                  <a:schemeClr val="tx1"/>
                </a:solidFill>
              </a:rPr>
              <a:t>help</a:t>
            </a:r>
            <a:r>
              <a:rPr lang="en-US" sz="2000" b="1" dirty="0">
                <a:solidFill>
                  <a:schemeClr val="tx1"/>
                </a:solidFill>
              </a:rPr>
              <a:t> </a:t>
            </a:r>
            <a:r>
              <a:rPr lang="en-US" sz="2000" b="1" dirty="0">
                <a:solidFill>
                  <a:srgbClr val="00015E"/>
                </a:solidFill>
              </a:rPr>
              <a:t>identifying potential candidates </a:t>
            </a:r>
            <a:r>
              <a:rPr lang="en-US" sz="2000" dirty="0">
                <a:solidFill>
                  <a:schemeClr val="tx1"/>
                </a:solidFill>
              </a:rPr>
              <a:t>through a network of partners including two- and four-year colleges and universities, military installations, workforce systems partners, and community-based organizations serving targeted populations</a:t>
            </a:r>
          </a:p>
          <a:p>
            <a:pPr>
              <a:lnSpc>
                <a:spcPct val="120000"/>
              </a:lnSpc>
            </a:pPr>
            <a:r>
              <a:rPr lang="en-US" sz="2000" dirty="0">
                <a:solidFill>
                  <a:schemeClr val="tx1"/>
                </a:solidFill>
              </a:rPr>
              <a:t>ongoing </a:t>
            </a:r>
            <a:r>
              <a:rPr lang="en-US" sz="2000" b="1" dirty="0">
                <a:solidFill>
                  <a:srgbClr val="00015E"/>
                </a:solidFill>
              </a:rPr>
              <a:t>program support </a:t>
            </a:r>
            <a:r>
              <a:rPr lang="en-US" sz="2000" dirty="0">
                <a:solidFill>
                  <a:schemeClr val="tx1"/>
                </a:solidFill>
              </a:rPr>
              <a:t>such as marketing and administrative assistance</a:t>
            </a:r>
          </a:p>
        </p:txBody>
      </p:sp>
      <p:sp>
        <p:nvSpPr>
          <p:cNvPr id="7" name="Slide Number Placeholder 5">
            <a:extLst>
              <a:ext uri="{FF2B5EF4-FFF2-40B4-BE49-F238E27FC236}">
                <a16:creationId xmlns:a16="http://schemas.microsoft.com/office/drawing/2014/main" id="{28B47033-50B4-5C03-0B66-9D281159519F}"/>
              </a:ext>
            </a:extLst>
          </p:cNvPr>
          <p:cNvSpPr>
            <a:spLocks noGrp="1"/>
          </p:cNvSpPr>
          <p:nvPr>
            <p:ph type="sldNum" sz="quarter" idx="12"/>
          </p:nvPr>
        </p:nvSpPr>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264623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5E2BA-3E75-0503-7721-05B8942A0EF8}"/>
              </a:ext>
            </a:extLst>
          </p:cNvPr>
          <p:cNvSpPr>
            <a:spLocks noGrp="1"/>
          </p:cNvSpPr>
          <p:nvPr>
            <p:ph type="title"/>
          </p:nvPr>
        </p:nvSpPr>
        <p:spPr/>
        <p:txBody>
          <a:bodyPr>
            <a:normAutofit/>
          </a:bodyPr>
          <a:lstStyle/>
          <a:p>
            <a:r>
              <a:rPr lang="en-US" dirty="0"/>
              <a:t>Alliance for Media Arts and Culture</a:t>
            </a:r>
          </a:p>
        </p:txBody>
      </p:sp>
      <p:sp>
        <p:nvSpPr>
          <p:cNvPr id="8" name="Rectangle 7" descr="Arts2Work Building the Creative Economy logo">
            <a:extLst>
              <a:ext uri="{FF2B5EF4-FFF2-40B4-BE49-F238E27FC236}">
                <a16:creationId xmlns:a16="http://schemas.microsoft.com/office/drawing/2014/main" id="{DDF838A0-1D82-5909-BBB7-AD18E10453A4}"/>
              </a:ext>
            </a:extLst>
          </p:cNvPr>
          <p:cNvSpPr/>
          <p:nvPr/>
        </p:nvSpPr>
        <p:spPr>
          <a:xfrm>
            <a:off x="3468699" y="4337172"/>
            <a:ext cx="5954486" cy="114310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A2W_logo_Red and White.png" descr="Arts2Work logo">
            <a:extLst>
              <a:ext uri="{FF2B5EF4-FFF2-40B4-BE49-F238E27FC236}">
                <a16:creationId xmlns:a16="http://schemas.microsoft.com/office/drawing/2014/main" id="{6CE88309-F105-6595-1F1E-DE5FC476A726}"/>
              </a:ext>
            </a:extLst>
          </p:cNvPr>
          <p:cNvPicPr>
            <a:picLocks noChangeAspect="1"/>
          </p:cNvPicPr>
          <p:nvPr/>
        </p:nvPicPr>
        <p:blipFill>
          <a:blip r:embed="rId3"/>
          <a:srcRect/>
          <a:stretch>
            <a:fillRect/>
          </a:stretch>
        </p:blipFill>
        <p:spPr>
          <a:xfrm>
            <a:off x="3734059" y="4472949"/>
            <a:ext cx="5369339" cy="897523"/>
          </a:xfrm>
          <a:prstGeom prst="rect">
            <a:avLst/>
          </a:prstGeom>
          <a:ln w="12700">
            <a:miter lim="400000"/>
          </a:ln>
        </p:spPr>
      </p:pic>
      <p:sp>
        <p:nvSpPr>
          <p:cNvPr id="7" name="Slide Number Placeholder 5">
            <a:extLst>
              <a:ext uri="{FF2B5EF4-FFF2-40B4-BE49-F238E27FC236}">
                <a16:creationId xmlns:a16="http://schemas.microsoft.com/office/drawing/2014/main" id="{DC1AD1AB-4FB2-55B6-648F-CF0660FC2C5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dirty="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9384004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f00f82b-dce9-458f-ab1d-1c5fd145e219">
      <Terms xmlns="http://schemas.microsoft.com/office/infopath/2007/PartnerControls"/>
    </lcf76f155ced4ddcb4097134ff3c332f>
    <TaxCatchAll xmlns="4cd59d27-ca2b-4708-b9c7-7fa281384922" xsi:nil="true"/>
    <SharedWithUsers xmlns="4cd59d27-ca2b-4708-b9c7-7fa281384922">
      <UserInfo>
        <DisplayName>Mukta Pandit</DisplayName>
        <AccountId>52</AccountId>
        <AccountType/>
      </UserInfo>
      <UserInfo>
        <DisplayName>Jana Bauer</DisplayName>
        <AccountId>45</AccountId>
        <AccountType/>
      </UserInfo>
      <UserInfo>
        <DisplayName>Judy Blanchard</DisplayName>
        <AccountId>26</AccountId>
        <AccountType/>
      </UserInfo>
      <UserInfo>
        <DisplayName>Audrey Theis</DisplayName>
        <AccountId>2191</AccountId>
        <AccountType/>
      </UserInfo>
      <UserInfo>
        <DisplayName>Deb Bennett</DisplayName>
        <AccountId>448</AccountId>
        <AccountType/>
      </UserInfo>
      <UserInfo>
        <DisplayName>Colleen Beck</DisplayName>
        <AccountId>39</AccountId>
        <AccountType/>
      </UserInfo>
    </SharedWithUsers>
    <_Flow_SignoffStatus xmlns="2f00f82b-dce9-458f-ab1d-1c5fd145e219" xsi:nil="true"/>
    <ClassificationLevel xmlns="2f00f82b-dce9-458f-ab1d-1c5fd145e21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D65DFDB39333340A6C821E1EFAF7E53" ma:contentTypeVersion="17" ma:contentTypeDescription="Create a new document." ma:contentTypeScope="" ma:versionID="9056d7cd5aa181540815599526f1c054">
  <xsd:schema xmlns:xsd="http://www.w3.org/2001/XMLSchema" xmlns:xs="http://www.w3.org/2001/XMLSchema" xmlns:p="http://schemas.microsoft.com/office/2006/metadata/properties" xmlns:ns2="2f00f82b-dce9-458f-ab1d-1c5fd145e219" xmlns:ns3="4cd59d27-ca2b-4708-b9c7-7fa281384922" targetNamespace="http://schemas.microsoft.com/office/2006/metadata/properties" ma:root="true" ma:fieldsID="4baf9634e7729c81e4552986cd5d36ca" ns2:_="" ns3:_="">
    <xsd:import namespace="2f00f82b-dce9-458f-ab1d-1c5fd145e219"/>
    <xsd:import namespace="4cd59d27-ca2b-4708-b9c7-7fa281384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_Flow_SignoffStatus" minOccurs="0"/>
                <xsd:element ref="ns2:ClassificationLeve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00f82b-dce9-458f-ab1d-1c5fd145e2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ClassificationLevel" ma:index="23" nillable="true" ma:displayName="Classification Level" ma:format="Dropdown" ma:internalName="ClassificationLevel">
      <xsd:simpleType>
        <xsd:restriction base="dms:Text">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d59d27-ca2b-4708-b9c7-7fa28138492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87ad012-c776-41ed-a0f8-f6cf97c34fbd}" ma:internalName="TaxCatchAll" ma:showField="CatchAllData" ma:web="4cd59d27-ca2b-4708-b9c7-7fa2813849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73452F-5C8F-425C-B03A-6F781C54F726}">
  <ds:schemaRefs>
    <ds:schemaRef ds:uri="2f00f82b-dce9-458f-ab1d-1c5fd145e219"/>
    <ds:schemaRef ds:uri="http://purl.org/dc/terms/"/>
    <ds:schemaRef ds:uri="http://schemas.microsoft.com/office/2006/documentManagement/types"/>
    <ds:schemaRef ds:uri="http://schemas.openxmlformats.org/package/2006/metadata/core-properties"/>
    <ds:schemaRef ds:uri="http://purl.org/dc/elements/1.1/"/>
    <ds:schemaRef ds:uri="http://www.w3.org/XML/1998/namespace"/>
    <ds:schemaRef ds:uri="http://purl.org/dc/dcmitype/"/>
    <ds:schemaRef ds:uri="http://schemas.microsoft.com/office/infopath/2007/PartnerControls"/>
    <ds:schemaRef ds:uri="4cd59d27-ca2b-4708-b9c7-7fa281384922"/>
    <ds:schemaRef ds:uri="http://schemas.microsoft.com/office/2006/metadata/properties"/>
  </ds:schemaRefs>
</ds:datastoreItem>
</file>

<file path=customXml/itemProps2.xml><?xml version="1.0" encoding="utf-8"?>
<ds:datastoreItem xmlns:ds="http://schemas.openxmlformats.org/officeDocument/2006/customXml" ds:itemID="{3708EEF8-31FD-426E-A710-72CE261170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00f82b-dce9-458f-ab1d-1c5fd145e219"/>
    <ds:schemaRef ds:uri="4cd59d27-ca2b-4708-b9c7-7fa2813849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6E31030-0F86-49B6-8F64-CD211F09BA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28893</TotalTime>
  <Words>2770</Words>
  <Application>Microsoft Office PowerPoint</Application>
  <PresentationFormat>Widescreen</PresentationFormat>
  <Paragraphs>414</Paragraphs>
  <Slides>40</Slides>
  <Notes>33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40</vt:i4>
      </vt:variant>
    </vt:vector>
  </HeadingPairs>
  <TitlesOfParts>
    <vt:vector size="56" baseType="lpstr">
      <vt:lpstr>Aptos</vt:lpstr>
      <vt:lpstr>Arial</vt:lpstr>
      <vt:lpstr>Calibri</vt:lpstr>
      <vt:lpstr>Courier New</vt:lpstr>
      <vt:lpstr>Gill Sans</vt:lpstr>
      <vt:lpstr>Impact</vt:lpstr>
      <vt:lpstr>Montserrat</vt:lpstr>
      <vt:lpstr>Montserrat Medium</vt:lpstr>
      <vt:lpstr>Montserrat SemiBold</vt:lpstr>
      <vt:lpstr>Montserrat-Regular</vt:lpstr>
      <vt:lpstr>Roboto</vt:lpstr>
      <vt:lpstr>Segoe UI</vt:lpstr>
      <vt:lpstr>Source Sans Pro</vt:lpstr>
      <vt:lpstr>Times New Roman</vt:lpstr>
      <vt:lpstr>Wingdings</vt:lpstr>
      <vt:lpstr>Office Theme</vt:lpstr>
      <vt:lpstr>Engage Series Uniting Registered Apprenticeship Programs and Tribal Workforce/ College Career Centers for Apprenticeship Recruitment</vt:lpstr>
      <vt:lpstr>Moderator</vt:lpstr>
      <vt:lpstr>Center of Excellence Overview</vt:lpstr>
      <vt:lpstr>U.S. DOL Guest Speakers</vt:lpstr>
      <vt:lpstr>Today’s Presenters</vt:lpstr>
      <vt:lpstr>Agenda</vt:lpstr>
      <vt:lpstr>Cyber and Tech Industry Intermediary</vt:lpstr>
      <vt:lpstr>U.S. DOL Cyber Leadership</vt:lpstr>
      <vt:lpstr>Alliance for Media Arts and Culture</vt:lpstr>
      <vt:lpstr>ARTS2WORK</vt:lpstr>
      <vt:lpstr>Career Pathways for…</vt:lpstr>
      <vt:lpstr>A National Program</vt:lpstr>
      <vt:lpstr>To Register: https://arts2work.media </vt:lpstr>
      <vt:lpstr>New Opportunities for Industry-connected Learning </vt:lpstr>
      <vt:lpstr>Arts2Work Program</vt:lpstr>
      <vt:lpstr>Arts2Work 2</vt:lpstr>
      <vt:lpstr>Contact Arts2Work</vt:lpstr>
      <vt:lpstr>Atarashii Apprentice Program</vt:lpstr>
      <vt:lpstr>Introduction</vt:lpstr>
      <vt:lpstr>Occupation Offerings </vt:lpstr>
      <vt:lpstr>Application Process </vt:lpstr>
      <vt:lpstr>Expectations </vt:lpstr>
      <vt:lpstr>Wages </vt:lpstr>
      <vt:lpstr>Program Costs </vt:lpstr>
      <vt:lpstr>Locations </vt:lpstr>
      <vt:lpstr>Shipyards Trades Pathway</vt:lpstr>
      <vt:lpstr>Puget Sound Naval Shipyard Apprenticeship</vt:lpstr>
      <vt:lpstr>Shipyards Trades Pathway    2</vt:lpstr>
      <vt:lpstr>Helper Trainee Program</vt:lpstr>
      <vt:lpstr>How to Apply</vt:lpstr>
      <vt:lpstr>How to Apply cont..</vt:lpstr>
      <vt:lpstr>Apprentice Program</vt:lpstr>
      <vt:lpstr>Apprenticeship Program</vt:lpstr>
      <vt:lpstr>Shipyard Trades</vt:lpstr>
      <vt:lpstr>Shipyard Trades cont..</vt:lpstr>
      <vt:lpstr>Federal Benefits</vt:lpstr>
      <vt:lpstr>Contact Information</vt:lpstr>
      <vt:lpstr>Questions and Answers</vt:lpstr>
      <vt:lpstr>Contact Us, Become a Partner</vt:lpstr>
      <vt:lpstr>Email us your questions at RA_COE@SafalPartners.com</vt:lpstr>
    </vt:vector>
  </TitlesOfParts>
  <Manager>Judy Blanchard</Manager>
  <Company>Safal Partners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Engage Series Part 2: Uniting Registered Apprenticeship Programs and Tribal Workforce/College Career Centers for Apprenticeship Recruitment</dc:title>
  <dc:creator>Colleen Beck</dc:creator>
  <cp:keywords>Registered Apprenticeship Program, Tribal Workforce, College Career Centers</cp:keywords>
  <cp:lastModifiedBy>Colleen Beck</cp:lastModifiedBy>
  <cp:revision>6</cp:revision>
  <dcterms:created xsi:type="dcterms:W3CDTF">2022-12-02T14:40:35Z</dcterms:created>
  <dcterms:modified xsi:type="dcterms:W3CDTF">2024-06-28T20:35:56Z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0x010100FD65DFDB39333340A6C821E1EFAF7E53</vt:lpwstr>
  </property>
  <property fmtid="{D5CDD505-2E9C-101B-9397-08002B2CF9AE}" pid="3" name="MediaServiceImageTags">
    <vt:lpwstr/>
  </property>
</Properties>
</file>