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4"/>
  </p:sldMasterIdLst>
  <p:notesMasterIdLst>
    <p:notesMasterId r:id="rId42"/>
  </p:notesMasterIdLst>
  <p:sldIdLst>
    <p:sldId id="256" r:id="rId5"/>
    <p:sldId id="2147327175" r:id="rId6"/>
    <p:sldId id="1737" r:id="rId7"/>
    <p:sldId id="2147327179" r:id="rId8"/>
    <p:sldId id="2147327180" r:id="rId9"/>
    <p:sldId id="262" r:id="rId10"/>
    <p:sldId id="2147327181" r:id="rId11"/>
    <p:sldId id="263" r:id="rId12"/>
    <p:sldId id="2147327264" r:id="rId13"/>
    <p:sldId id="267" r:id="rId14"/>
    <p:sldId id="2147327262" r:id="rId15"/>
    <p:sldId id="2147327265" r:id="rId16"/>
    <p:sldId id="2147327266" r:id="rId17"/>
    <p:sldId id="2147327263" r:id="rId18"/>
    <p:sldId id="2147327182" r:id="rId19"/>
    <p:sldId id="2147327255" r:id="rId20"/>
    <p:sldId id="2147327267" r:id="rId21"/>
    <p:sldId id="259" r:id="rId22"/>
    <p:sldId id="2147327256" r:id="rId23"/>
    <p:sldId id="2147327257" r:id="rId24"/>
    <p:sldId id="2147327258" r:id="rId25"/>
    <p:sldId id="2147327268" r:id="rId26"/>
    <p:sldId id="2147327260" r:id="rId27"/>
    <p:sldId id="2147327269" r:id="rId28"/>
    <p:sldId id="2147327270" r:id="rId29"/>
    <p:sldId id="2147327194" r:id="rId30"/>
    <p:sldId id="274" r:id="rId31"/>
    <p:sldId id="300" r:id="rId32"/>
    <p:sldId id="287" r:id="rId33"/>
    <p:sldId id="286" r:id="rId34"/>
    <p:sldId id="2147327271" r:id="rId35"/>
    <p:sldId id="302" r:id="rId36"/>
    <p:sldId id="301" r:id="rId37"/>
    <p:sldId id="2147327261" r:id="rId38"/>
    <p:sldId id="953" r:id="rId39"/>
    <p:sldId id="1736" r:id="rId40"/>
    <p:sldId id="214732717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3C3F97-8889-5660-5242-AD1A790FEB85}" name="Cosentino, Victoria - ETA" initials="CE" userId="S::cosentino.victoria@dol.gov::fe2dfcfc-86b7-45d2-828d-ad441dc0425b" providerId="AD"/>
  <p188:author id="{BEA4BADA-3A62-75E9-1149-3637B0CB55BB}" name="Fleet, Abby" initials="FA" userId="S::afleet@bcm.edu::c878d58f-c565-41dc-a684-9d168b397a3f" providerId="AD"/>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5E"/>
    <a:srgbClr val="009296"/>
    <a:srgbClr val="FAAB1C"/>
    <a:srgbClr val="63746D"/>
    <a:srgbClr val="000000"/>
    <a:srgbClr val="0F69C3"/>
    <a:srgbClr val="1B0B61"/>
    <a:srgbClr val="FFC000"/>
    <a:srgbClr val="FA53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150CA6-4FCF-4629-878D-8328547ECA25}" v="2542" dt="2024-07-02T13:50:38.6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39" autoAdjust="0"/>
  </p:normalViewPr>
  <p:slideViewPr>
    <p:cSldViewPr snapToGrid="0">
      <p:cViewPr>
        <p:scale>
          <a:sx n="69" d="100"/>
          <a:sy n="69" d="100"/>
        </p:scale>
        <p:origin x="652" y="696"/>
      </p:cViewPr>
      <p:guideLst/>
    </p:cSldViewPr>
  </p:slideViewPr>
  <p:outlineViewPr>
    <p:cViewPr>
      <p:scale>
        <a:sx n="33" d="100"/>
        <a:sy n="33" d="100"/>
      </p:scale>
      <p:origin x="0" y="-57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861640270371123"/>
          <c:y val="0.12770925687953913"/>
          <c:w val="0.60516652574996799"/>
          <c:h val="0.74754554735005929"/>
        </c:manualLayout>
      </c:layout>
      <c:pieChart>
        <c:varyColors val="1"/>
        <c:ser>
          <c:idx val="0"/>
          <c:order val="0"/>
          <c:tx>
            <c:strRef>
              <c:f>Sheet1!$B$1</c:f>
              <c:strCache>
                <c:ptCount val="1"/>
                <c:pt idx="0">
                  <c:v>Series 1</c:v>
                </c:pt>
              </c:strCache>
            </c:strRef>
          </c:tx>
          <c:spPr>
            <a:ln w="38100"/>
          </c:spPr>
          <c:dPt>
            <c:idx val="0"/>
            <c:bubble3D val="0"/>
            <c:spPr>
              <a:solidFill>
                <a:schemeClr val="accent1"/>
              </a:solidFill>
              <a:ln w="38100">
                <a:solidFill>
                  <a:schemeClr val="lt1"/>
                </a:solidFill>
              </a:ln>
              <a:effectLst/>
            </c:spPr>
            <c:extLst>
              <c:ext xmlns:c16="http://schemas.microsoft.com/office/drawing/2014/chart" uri="{C3380CC4-5D6E-409C-BE32-E72D297353CC}">
                <c16:uniqueId val="{00000001-EF44-0C40-B820-62A8AD3EB27E}"/>
              </c:ext>
            </c:extLst>
          </c:dPt>
          <c:dPt>
            <c:idx val="1"/>
            <c:bubble3D val="0"/>
            <c:spPr>
              <a:solidFill>
                <a:srgbClr val="C3D82E"/>
              </a:solidFill>
              <a:ln w="38100">
                <a:solidFill>
                  <a:schemeClr val="lt1"/>
                </a:solidFill>
              </a:ln>
              <a:effectLst/>
            </c:spPr>
            <c:extLst>
              <c:ext xmlns:c16="http://schemas.microsoft.com/office/drawing/2014/chart" uri="{C3380CC4-5D6E-409C-BE32-E72D297353CC}">
                <c16:uniqueId val="{00000003-EF44-0C40-B820-62A8AD3EB27E}"/>
              </c:ext>
            </c:extLst>
          </c:dPt>
          <c:dPt>
            <c:idx val="2"/>
            <c:bubble3D val="0"/>
            <c:spPr>
              <a:solidFill>
                <a:srgbClr val="00B5EF"/>
              </a:solidFill>
              <a:ln w="38100">
                <a:solidFill>
                  <a:schemeClr val="lt1"/>
                </a:solidFill>
              </a:ln>
              <a:effectLst/>
            </c:spPr>
            <c:extLst>
              <c:ext xmlns:c16="http://schemas.microsoft.com/office/drawing/2014/chart" uri="{C3380CC4-5D6E-409C-BE32-E72D297353CC}">
                <c16:uniqueId val="{00000005-EF44-0C40-B820-62A8AD3EB27E}"/>
              </c:ext>
            </c:extLst>
          </c:dPt>
          <c:dPt>
            <c:idx val="3"/>
            <c:bubble3D val="0"/>
            <c:spPr>
              <a:solidFill>
                <a:schemeClr val="accent4"/>
              </a:solidFill>
              <a:ln w="38100">
                <a:solidFill>
                  <a:schemeClr val="lt1"/>
                </a:solidFill>
              </a:ln>
              <a:effectLst/>
            </c:spPr>
            <c:extLst>
              <c:ext xmlns:c16="http://schemas.microsoft.com/office/drawing/2014/chart" uri="{C3380CC4-5D6E-409C-BE32-E72D297353CC}">
                <c16:uniqueId val="{00000007-EF44-0C40-B820-62A8AD3EB27E}"/>
              </c:ext>
            </c:extLst>
          </c:dPt>
          <c:dPt>
            <c:idx val="4"/>
            <c:bubble3D val="0"/>
            <c:spPr>
              <a:solidFill>
                <a:schemeClr val="accent5"/>
              </a:solidFill>
              <a:ln w="38100">
                <a:solidFill>
                  <a:schemeClr val="lt1"/>
                </a:solidFill>
              </a:ln>
              <a:effectLst/>
            </c:spPr>
            <c:extLst>
              <c:ext xmlns:c16="http://schemas.microsoft.com/office/drawing/2014/chart" uri="{C3380CC4-5D6E-409C-BE32-E72D297353CC}">
                <c16:uniqueId val="{00000009-EF44-0C40-B820-62A8AD3EB27E}"/>
              </c:ext>
            </c:extLst>
          </c:dPt>
          <c:dPt>
            <c:idx val="5"/>
            <c:bubble3D val="0"/>
            <c:spPr>
              <a:solidFill>
                <a:schemeClr val="accent6"/>
              </a:solidFill>
              <a:ln w="38100">
                <a:solidFill>
                  <a:schemeClr val="lt1"/>
                </a:solidFill>
              </a:ln>
              <a:effectLst/>
            </c:spPr>
            <c:extLst>
              <c:ext xmlns:c16="http://schemas.microsoft.com/office/drawing/2014/chart" uri="{C3380CC4-5D6E-409C-BE32-E72D297353CC}">
                <c16:uniqueId val="{0000000B-EF44-0C40-B820-62A8AD3EB27E}"/>
              </c:ext>
            </c:extLst>
          </c:dPt>
          <c:dPt>
            <c:idx val="6"/>
            <c:bubble3D val="0"/>
            <c:spPr>
              <a:solidFill>
                <a:schemeClr val="accent1">
                  <a:lumMod val="60000"/>
                </a:schemeClr>
              </a:solidFill>
              <a:ln w="38100">
                <a:solidFill>
                  <a:schemeClr val="lt1"/>
                </a:solidFill>
              </a:ln>
              <a:effectLst/>
            </c:spPr>
            <c:extLst>
              <c:ext xmlns:c16="http://schemas.microsoft.com/office/drawing/2014/chart" uri="{C3380CC4-5D6E-409C-BE32-E72D297353CC}">
                <c16:uniqueId val="{0000000D-EF44-0C40-B820-62A8AD3EB27E}"/>
              </c:ext>
            </c:extLst>
          </c:dPt>
          <c:dPt>
            <c:idx val="7"/>
            <c:bubble3D val="0"/>
            <c:spPr>
              <a:solidFill>
                <a:schemeClr val="accent2">
                  <a:lumMod val="60000"/>
                </a:schemeClr>
              </a:solidFill>
              <a:ln w="38100">
                <a:solidFill>
                  <a:schemeClr val="lt1"/>
                </a:solidFill>
              </a:ln>
              <a:effectLst/>
            </c:spPr>
            <c:extLst>
              <c:ext xmlns:c16="http://schemas.microsoft.com/office/drawing/2014/chart" uri="{C3380CC4-5D6E-409C-BE32-E72D297353CC}">
                <c16:uniqueId val="{0000000F-EF44-0C40-B820-62A8AD3EB27E}"/>
              </c:ext>
            </c:extLst>
          </c:dPt>
          <c:dPt>
            <c:idx val="8"/>
            <c:bubble3D val="0"/>
            <c:spPr>
              <a:solidFill>
                <a:schemeClr val="accent3">
                  <a:lumMod val="60000"/>
                </a:schemeClr>
              </a:solidFill>
              <a:ln w="38100">
                <a:solidFill>
                  <a:schemeClr val="lt1"/>
                </a:solidFill>
              </a:ln>
              <a:effectLst/>
            </c:spPr>
            <c:extLst>
              <c:ext xmlns:c16="http://schemas.microsoft.com/office/drawing/2014/chart" uri="{C3380CC4-5D6E-409C-BE32-E72D297353CC}">
                <c16:uniqueId val="{00000011-EF44-0C40-B820-62A8AD3EB27E}"/>
              </c:ext>
            </c:extLst>
          </c:dPt>
          <c:dPt>
            <c:idx val="9"/>
            <c:bubble3D val="0"/>
            <c:spPr>
              <a:solidFill>
                <a:schemeClr val="accent4">
                  <a:lumMod val="60000"/>
                </a:schemeClr>
              </a:solidFill>
              <a:ln w="38100">
                <a:solidFill>
                  <a:schemeClr val="lt1"/>
                </a:solidFill>
              </a:ln>
              <a:effectLst/>
            </c:spPr>
            <c:extLst>
              <c:ext xmlns:c16="http://schemas.microsoft.com/office/drawing/2014/chart" uri="{C3380CC4-5D6E-409C-BE32-E72D297353CC}">
                <c16:uniqueId val="{00000013-EF44-0C40-B820-62A8AD3EB27E}"/>
              </c:ext>
            </c:extLst>
          </c:dPt>
          <c:dPt>
            <c:idx val="10"/>
            <c:bubble3D val="0"/>
            <c:spPr>
              <a:solidFill>
                <a:schemeClr val="accent5">
                  <a:lumMod val="60000"/>
                </a:schemeClr>
              </a:solidFill>
              <a:ln w="38100">
                <a:solidFill>
                  <a:schemeClr val="lt1"/>
                </a:solidFill>
              </a:ln>
              <a:effectLst/>
            </c:spPr>
            <c:extLst>
              <c:ext xmlns:c16="http://schemas.microsoft.com/office/drawing/2014/chart" uri="{C3380CC4-5D6E-409C-BE32-E72D297353CC}">
                <c16:uniqueId val="{00000015-EF44-0C40-B820-62A8AD3EB27E}"/>
              </c:ext>
            </c:extLst>
          </c:dPt>
          <c:dPt>
            <c:idx val="11"/>
            <c:bubble3D val="0"/>
            <c:spPr>
              <a:solidFill>
                <a:schemeClr val="accent6">
                  <a:lumMod val="60000"/>
                </a:schemeClr>
              </a:solidFill>
              <a:ln w="38100">
                <a:solidFill>
                  <a:schemeClr val="lt1"/>
                </a:solidFill>
              </a:ln>
              <a:effectLst/>
            </c:spPr>
            <c:extLst>
              <c:ext xmlns:c16="http://schemas.microsoft.com/office/drawing/2014/chart" uri="{C3380CC4-5D6E-409C-BE32-E72D297353CC}">
                <c16:uniqueId val="{00000017-EF44-0C40-B820-62A8AD3EB27E}"/>
              </c:ext>
            </c:extLst>
          </c:dPt>
          <c:dLbls>
            <c:dLbl>
              <c:idx val="0"/>
              <c:tx>
                <c:rich>
                  <a:bodyPr/>
                  <a:lstStyle/>
                  <a:p>
                    <a:r>
                      <a:rPr lang="en-US" dirty="0"/>
                      <a:t>Electric</a:t>
                    </a:r>
                  </a:p>
                  <a:p>
                    <a:r>
                      <a:rPr lang="en-US" dirty="0"/>
                      <a:t>Ops</a:t>
                    </a:r>
                  </a:p>
                </c:rich>
              </c:tx>
              <c:dLblPos val="outEnd"/>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EF44-0C40-B820-62A8AD3EB27E}"/>
                </c:ext>
              </c:extLst>
            </c:dLbl>
            <c:dLbl>
              <c:idx val="1"/>
              <c:tx>
                <c:rich>
                  <a:bodyPr/>
                  <a:lstStyle/>
                  <a:p>
                    <a:r>
                      <a:rPr lang="en-US" dirty="0"/>
                      <a:t>Gas</a:t>
                    </a:r>
                  </a:p>
                </c:rich>
              </c:tx>
              <c:dLblPos val="outEnd"/>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3-EF44-0C40-B820-62A8AD3EB27E}"/>
                </c:ext>
              </c:extLst>
            </c:dLbl>
            <c:dLbl>
              <c:idx val="2"/>
              <c:tx>
                <c:rich>
                  <a:bodyPr/>
                  <a:lstStyle/>
                  <a:p>
                    <a:r>
                      <a:rPr lang="en-US" dirty="0"/>
                      <a:t>GPSS</a:t>
                    </a:r>
                  </a:p>
                </c:rich>
              </c:tx>
              <c:dLblPos val="outEnd"/>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5-EF44-0C40-B820-62A8AD3EB27E}"/>
                </c:ext>
              </c:extLst>
            </c:dLbl>
            <c:dLbl>
              <c:idx val="10"/>
              <c:tx>
                <c:rich>
                  <a:bodyPr/>
                  <a:lstStyle/>
                  <a:p>
                    <a:r>
                      <a:rPr lang="en-US"/>
                      <a:t>Add text</a:t>
                    </a:r>
                  </a:p>
                </c:rich>
              </c:tx>
              <c:dLblPos val="outEnd"/>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15-EF44-0C40-B820-62A8AD3EB27E}"/>
                </c:ext>
              </c:extLst>
            </c:dLbl>
            <c:dLbl>
              <c:idx val="11"/>
              <c:tx>
                <c:rich>
                  <a:bodyPr/>
                  <a:lstStyle/>
                  <a:p>
                    <a:r>
                      <a:rPr lang="en-US"/>
                      <a:t>Add text</a:t>
                    </a:r>
                  </a:p>
                </c:rich>
              </c:tx>
              <c:dLblPos val="outEnd"/>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17-EF44-0C40-B820-62A8AD3EB27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Sheet1!$A$2:$A$4</c:f>
              <c:strCache>
                <c:ptCount val="3"/>
                <c:pt idx="0">
                  <c:v>Category 1</c:v>
                </c:pt>
                <c:pt idx="1">
                  <c:v>Category 2</c:v>
                </c:pt>
                <c:pt idx="2">
                  <c:v>Category 3</c:v>
                </c:pt>
              </c:strCache>
            </c:strRef>
          </c:cat>
          <c:val>
            <c:numRef>
              <c:f>Sheet1!$B$2:$B$4</c:f>
              <c:numCache>
                <c:formatCode>General</c:formatCode>
                <c:ptCount val="3"/>
                <c:pt idx="0">
                  <c:v>26</c:v>
                </c:pt>
                <c:pt idx="1">
                  <c:v>12</c:v>
                </c:pt>
                <c:pt idx="2">
                  <c:v>30</c:v>
                </c:pt>
              </c:numCache>
            </c:numRef>
          </c:val>
          <c:extLst>
            <c:ext xmlns:c16="http://schemas.microsoft.com/office/drawing/2014/chart" uri="{C3380CC4-5D6E-409C-BE32-E72D297353CC}">
              <c16:uniqueId val="{00000018-EF44-0C40-B820-62A8AD3EB27E}"/>
            </c:ext>
          </c:extLst>
        </c:ser>
        <c:dLbls>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rawings/drawing1.xml><?xml version="1.0" encoding="utf-8"?>
<c:userShapes xmlns:c="http://schemas.openxmlformats.org/drawingml/2006/chart">
  <cdr:relSizeAnchor xmlns:cdr="http://schemas.openxmlformats.org/drawingml/2006/chartDrawing">
    <cdr:from>
      <cdr:x>0.29595</cdr:x>
      <cdr:y>0.24794</cdr:y>
    </cdr:from>
    <cdr:to>
      <cdr:x>0.70405</cdr:x>
      <cdr:y>0.75206</cdr:y>
    </cdr:to>
    <cdr:sp macro="" textlink="">
      <cdr:nvSpPr>
        <cdr:cNvPr id="10" name="TextBox 1">
          <a:extLst xmlns:a="http://schemas.openxmlformats.org/drawingml/2006/main">
            <a:ext uri="{FF2B5EF4-FFF2-40B4-BE49-F238E27FC236}">
              <a16:creationId xmlns:a16="http://schemas.microsoft.com/office/drawing/2014/main" id="{BBF1C8BB-73A4-684A-A01E-9CAD10FD3A9A}"/>
            </a:ext>
          </a:extLst>
        </cdr:cNvPr>
        <cdr:cNvSpPr txBox="1">
          <a:spLocks xmlns:a="http://schemas.openxmlformats.org/drawingml/2006/main" noChangeAspect="1"/>
        </cdr:cNvSpPr>
      </cdr:nvSpPr>
      <cdr:spPr>
        <a:xfrm xmlns:a="http://schemas.openxmlformats.org/drawingml/2006/main">
          <a:off x="1854852" y="710850"/>
          <a:ext cx="2557746" cy="1445325"/>
        </a:xfrm>
        <a:prstGeom xmlns:a="http://schemas.openxmlformats.org/drawingml/2006/main" prst="ellipse">
          <a:avLst/>
        </a:prstGeom>
        <a:solidFill xmlns:a="http://schemas.openxmlformats.org/drawingml/2006/main">
          <a:schemeClr val="bg1"/>
        </a:solidFill>
      </cdr:spPr>
      <cdr:txBody>
        <a:bodyPr xmlns:a="http://schemas.openxmlformats.org/drawingml/2006/main" vertOverflow="clip" wrap="square" rtlCol="0" anchor="ctr">
          <a:normAutofit/>
        </a:bodyPr>
        <a:lstStyle xmlns:a="http://schemas.openxmlformats.org/drawingml/2006/main"/>
        <a:p xmlns:a="http://schemas.openxmlformats.org/drawingml/2006/main">
          <a:pPr algn="ctr"/>
          <a:r>
            <a:rPr lang="en-US" sz="1800" dirty="0">
              <a:solidFill>
                <a:srgbClr val="58595B"/>
              </a:solidFill>
            </a:rPr>
            <a:t>~ 70 Active Apprentices</a:t>
          </a:r>
        </a:p>
      </cdr:txBody>
    </cdr:sp>
  </cdr:relSizeAnchor>
  <cdr:relSizeAnchor xmlns:cdr="http://schemas.openxmlformats.org/drawingml/2006/chartDrawing">
    <cdr:from>
      <cdr:x>0.79283</cdr:x>
      <cdr:y>0.37729</cdr:y>
    </cdr:from>
    <cdr:to>
      <cdr:x>0.99152</cdr:x>
      <cdr:y>0.62271</cdr:y>
    </cdr:to>
    <cdr:pic>
      <cdr:nvPicPr>
        <cdr:cNvPr id="3" name="Graphic 66">
          <a:extLst xmlns:a="http://schemas.openxmlformats.org/drawingml/2006/main">
            <a:ext uri="{FF2B5EF4-FFF2-40B4-BE49-F238E27FC236}">
              <a16:creationId xmlns:a16="http://schemas.microsoft.com/office/drawing/2014/main" id="{FFC70A09-C2EF-E24A-8CB0-EC349FF971C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3994401" y="1538786"/>
          <a:ext cx="1000992" cy="1000992"/>
        </a:xfrm>
        <a:prstGeom xmlns:a="http://schemas.openxmlformats.org/drawingml/2006/main" prst="rect">
          <a:avLst/>
        </a:prstGeom>
      </cdr:spPr>
    </cdr:pic>
  </cdr:relSizeAnchor>
  <cdr:relSizeAnchor xmlns:cdr="http://schemas.openxmlformats.org/drawingml/2006/chartDrawing">
    <cdr:from>
      <cdr:x>0.58744</cdr:x>
      <cdr:y>0.75457</cdr:y>
    </cdr:from>
    <cdr:to>
      <cdr:x>0.78612</cdr:x>
      <cdr:y>1</cdr:y>
    </cdr:to>
    <cdr:pic>
      <cdr:nvPicPr>
        <cdr:cNvPr id="4" name="Graphic 68">
          <a:extLst xmlns:a="http://schemas.openxmlformats.org/drawingml/2006/main">
            <a:ext uri="{FF2B5EF4-FFF2-40B4-BE49-F238E27FC236}">
              <a16:creationId xmlns:a16="http://schemas.microsoft.com/office/drawing/2014/main" id="{7A60B213-CA55-9244-A970-4E0C1410CE7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96DAC541-7B7A-43D3-8B79-37D633B846F1}">
              <asvg:svgBlip xmlns:asvg="http://schemas.microsoft.com/office/drawing/2016/SVG/main" r:embed="rId4"/>
            </a:ext>
          </a:extLst>
        </a:blip>
        <a:stretch xmlns:a="http://schemas.openxmlformats.org/drawingml/2006/main">
          <a:fillRect/>
        </a:stretch>
      </cdr:blipFill>
      <cdr:spPr>
        <a:xfrm xmlns:a="http://schemas.openxmlformats.org/drawingml/2006/main">
          <a:off x="2959606" y="3077573"/>
          <a:ext cx="1000992" cy="1000992"/>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A7B4A-D4CB-4AAA-928D-3F241DC9FF6E}" type="datetimeFigureOut">
              <a:rPr lang="en-US" smtClean="0"/>
              <a:t>7/1/2024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EA8D3A-2891-4EF0-ADBF-771F49B92F0C}" type="slidenum">
              <a:rPr lang="en-US" smtClean="0"/>
              <a:t>‹#›</a:t>
            </a:fld>
            <a:endParaRPr lang="en-US"/>
          </a:p>
        </p:txBody>
      </p:sp>
    </p:spTree>
    <p:extLst>
      <p:ext uri="{BB962C8B-B14F-4D97-AF65-F5344CB8AC3E}">
        <p14:creationId xmlns:p14="http://schemas.microsoft.com/office/powerpoint/2010/main" val="3394203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Center of Excellence, Engage Series: Uniting Registered Apprenticeship Programs and Tribal Workforce / College Career Centers for Apprenticeship Recruitment. We are very pleased to have you here. Please introduce yourself in the chat with your name and organization so we can get to know who is with us today. (next slide)</a:t>
            </a:r>
          </a:p>
        </p:txBody>
      </p:sp>
      <p:sp>
        <p:nvSpPr>
          <p:cNvPr id="4" name="Slide Number Placeholder 3"/>
          <p:cNvSpPr>
            <a:spLocks noGrp="1"/>
          </p:cNvSpPr>
          <p:nvPr>
            <p:ph type="sldNum" sz="quarter" idx="5"/>
          </p:nvPr>
        </p:nvSpPr>
        <p:spPr/>
        <p:txBody>
          <a:bodyPr/>
          <a:lstStyle/>
          <a:p>
            <a:fld id="{06EA8D3A-2891-4EF0-ADBF-771F49B92F0C}" type="slidenum">
              <a:rPr lang="en-US" smtClean="0"/>
              <a:t>1</a:t>
            </a:fld>
            <a:endParaRPr lang="en-US"/>
          </a:p>
        </p:txBody>
      </p:sp>
    </p:spTree>
    <p:extLst>
      <p:ext uri="{BB962C8B-B14F-4D97-AF65-F5344CB8AC3E}">
        <p14:creationId xmlns:p14="http://schemas.microsoft.com/office/powerpoint/2010/main" val="188141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A8D3A-2891-4EF0-ADBF-771F49B92F0C}" type="slidenum">
              <a:rPr lang="en-US" smtClean="0"/>
              <a:t>11</a:t>
            </a:fld>
            <a:endParaRPr lang="en-US"/>
          </a:p>
        </p:txBody>
      </p:sp>
    </p:spTree>
    <p:extLst>
      <p:ext uri="{BB962C8B-B14F-4D97-AF65-F5344CB8AC3E}">
        <p14:creationId xmlns:p14="http://schemas.microsoft.com/office/powerpoint/2010/main" val="352568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12</a:t>
            </a:fld>
            <a:endParaRPr lang="en-US"/>
          </a:p>
        </p:txBody>
      </p:sp>
    </p:spTree>
    <p:extLst>
      <p:ext uri="{BB962C8B-B14F-4D97-AF65-F5344CB8AC3E}">
        <p14:creationId xmlns:p14="http://schemas.microsoft.com/office/powerpoint/2010/main" val="257951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F0112-7E17-5E4A-AE31-FEEDCE097A22}" type="slidenum">
              <a:rPr lang="en-US" smtClean="0"/>
              <a:t>14</a:t>
            </a:fld>
            <a:endParaRPr lang="en-US"/>
          </a:p>
        </p:txBody>
      </p:sp>
    </p:spTree>
    <p:extLst>
      <p:ext uri="{BB962C8B-B14F-4D97-AF65-F5344CB8AC3E}">
        <p14:creationId xmlns:p14="http://schemas.microsoft.com/office/powerpoint/2010/main" val="889543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r>
              <a:rPr lang="en-US" dirty="0"/>
              <a:t>Thank you, Joe. Next we have Ryan Covert to tell us about My Maritime Career apprenticeship program. Ryan….</a:t>
            </a:r>
          </a:p>
        </p:txBody>
      </p:sp>
      <p:sp>
        <p:nvSpPr>
          <p:cNvPr id="4" name="Slide Number Placeholder 3"/>
          <p:cNvSpPr>
            <a:spLocks noGrp="1"/>
          </p:cNvSpPr>
          <p:nvPr>
            <p:ph type="sldNum" sz="quarter" idx="5"/>
          </p:nvPr>
        </p:nvSpPr>
        <p:spPr/>
        <p:txBody>
          <a:bodyPr/>
          <a:lstStyle/>
          <a:p>
            <a:fld id="{06EA8D3A-2891-4EF0-ADBF-771F49B92F0C}" type="slidenum">
              <a:rPr lang="en-US" smtClean="0"/>
              <a:t>15</a:t>
            </a:fld>
            <a:endParaRPr lang="en-US"/>
          </a:p>
        </p:txBody>
      </p:sp>
    </p:spTree>
    <p:extLst>
      <p:ext uri="{BB962C8B-B14F-4D97-AF65-F5344CB8AC3E}">
        <p14:creationId xmlns:p14="http://schemas.microsoft.com/office/powerpoint/2010/main" val="165755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A8D3A-2891-4EF0-ADBF-771F49B92F0C}" type="slidenum">
              <a:rPr lang="en-US" smtClean="0"/>
              <a:t>20</a:t>
            </a:fld>
            <a:endParaRPr lang="en-US"/>
          </a:p>
        </p:txBody>
      </p:sp>
    </p:spTree>
    <p:extLst>
      <p:ext uri="{BB962C8B-B14F-4D97-AF65-F5344CB8AC3E}">
        <p14:creationId xmlns:p14="http://schemas.microsoft.com/office/powerpoint/2010/main" val="1502096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so much Ryan. And now let’s hear from our last presenter in this series, Jason Goodfellow, to tell us about the </a:t>
            </a:r>
            <a:r>
              <a:rPr lang="en-US" sz="1200" dirty="0">
                <a:effectLst/>
                <a:latin typeface="Calibri" panose="020F0502020204030204" pitchFamily="34" charset="0"/>
                <a:ea typeface="Aptos" panose="020B0004020202020204" pitchFamily="34" charset="0"/>
              </a:rPr>
              <a:t>Hydro Power Plant Training Program with the Army Corps of Engineers.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Jason</a:t>
            </a:r>
            <a:r>
              <a:rPr lang="en-US" dirty="0">
                <a:solidFill>
                  <a:srgbClr val="0D274D"/>
                </a:solidFill>
                <a:latin typeface="Montserrat"/>
                <a:ea typeface="Roboto"/>
              </a:rPr>
              <a:t>, I’ll pass it over to you….</a:t>
            </a:r>
          </a:p>
        </p:txBody>
      </p:sp>
      <p:sp>
        <p:nvSpPr>
          <p:cNvPr id="4" name="Slide Number Placeholder 3"/>
          <p:cNvSpPr>
            <a:spLocks noGrp="1"/>
          </p:cNvSpPr>
          <p:nvPr>
            <p:ph type="sldNum" sz="quarter" idx="5"/>
          </p:nvPr>
        </p:nvSpPr>
        <p:spPr/>
        <p:txBody>
          <a:bodyPr/>
          <a:lstStyle/>
          <a:p>
            <a:fld id="{06EA8D3A-2891-4EF0-ADBF-771F49B92F0C}" type="slidenum">
              <a:rPr lang="en-US" smtClean="0"/>
              <a:t>26</a:t>
            </a:fld>
            <a:endParaRPr lang="en-US"/>
          </a:p>
        </p:txBody>
      </p:sp>
    </p:spTree>
    <p:extLst>
      <p:ext uri="{BB962C8B-B14F-4D97-AF65-F5344CB8AC3E}">
        <p14:creationId xmlns:p14="http://schemas.microsoft.com/office/powerpoint/2010/main" val="801328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A8D3A-2891-4EF0-ADBF-771F49B92F0C}" type="slidenum">
              <a:rPr lang="en-US" smtClean="0"/>
              <a:t>27</a:t>
            </a:fld>
            <a:endParaRPr lang="en-US"/>
          </a:p>
        </p:txBody>
      </p:sp>
    </p:spTree>
    <p:extLst>
      <p:ext uri="{BB962C8B-B14F-4D97-AF65-F5344CB8AC3E}">
        <p14:creationId xmlns:p14="http://schemas.microsoft.com/office/powerpoint/2010/main" val="2194837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020690-D439-427A-AC6B-2472FA3411CC}" type="slidenum">
              <a:rPr lang="en-US" smtClean="0">
                <a:solidFill>
                  <a:srgbClr val="000000"/>
                </a:solidFill>
              </a:rPr>
              <a:pPr>
                <a:defRPr/>
              </a:pPr>
              <a:t>28</a:t>
            </a:fld>
            <a:endParaRPr lang="en-US">
              <a:solidFill>
                <a:srgbClr val="000000"/>
              </a:solidFill>
            </a:endParaRPr>
          </a:p>
        </p:txBody>
      </p:sp>
    </p:spTree>
    <p:extLst>
      <p:ext uri="{BB962C8B-B14F-4D97-AF65-F5344CB8AC3E}">
        <p14:creationId xmlns:p14="http://schemas.microsoft.com/office/powerpoint/2010/main" val="1818179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there a reason for the overlapping big photos on this slide? </a:t>
            </a:r>
          </a:p>
        </p:txBody>
      </p:sp>
      <p:sp>
        <p:nvSpPr>
          <p:cNvPr id="4" name="Slide Number Placeholder 3"/>
          <p:cNvSpPr>
            <a:spLocks noGrp="1"/>
          </p:cNvSpPr>
          <p:nvPr>
            <p:ph type="sldNum" sz="quarter" idx="5"/>
          </p:nvPr>
        </p:nvSpPr>
        <p:spPr/>
        <p:txBody>
          <a:bodyPr/>
          <a:lstStyle/>
          <a:p>
            <a:fld id="{BC3A86D8-1D95-4DFF-A26B-8F86AC3AC58E}" type="slidenum">
              <a:rPr lang="en-US" smtClean="0"/>
              <a:t>29</a:t>
            </a:fld>
            <a:endParaRPr lang="en-US"/>
          </a:p>
        </p:txBody>
      </p:sp>
    </p:spTree>
    <p:extLst>
      <p:ext uri="{BB962C8B-B14F-4D97-AF65-F5344CB8AC3E}">
        <p14:creationId xmlns:p14="http://schemas.microsoft.com/office/powerpoint/2010/main" val="2449764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A8D3A-2891-4EF0-ADBF-771F49B92F0C}" type="slidenum">
              <a:rPr lang="en-US" smtClean="0"/>
              <a:t>34</a:t>
            </a:fld>
            <a:endParaRPr lang="en-US"/>
          </a:p>
        </p:txBody>
      </p:sp>
    </p:spTree>
    <p:extLst>
      <p:ext uri="{BB962C8B-B14F-4D97-AF65-F5344CB8AC3E}">
        <p14:creationId xmlns:p14="http://schemas.microsoft.com/office/powerpoint/2010/main" val="3121975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name is Gene Ellis, and I am </a:t>
            </a:r>
            <a:r>
              <a:rPr lang="en-US"/>
              <a:t>a Senior Subject </a:t>
            </a:r>
            <a:r>
              <a:rPr lang="en-US" dirty="0"/>
              <a:t>Matter Expert at Safal Partners. It’s my pleasure to be your host today. (Next slide)</a:t>
            </a:r>
          </a:p>
          <a:p>
            <a:endParaRPr lang="en-US" dirty="0"/>
          </a:p>
        </p:txBody>
      </p:sp>
      <p:sp>
        <p:nvSpPr>
          <p:cNvPr id="4" name="Slide Number Placeholder 3"/>
          <p:cNvSpPr>
            <a:spLocks noGrp="1"/>
          </p:cNvSpPr>
          <p:nvPr>
            <p:ph type="sldNum" sz="quarter" idx="5"/>
          </p:nvPr>
        </p:nvSpPr>
        <p:spPr/>
        <p:txBody>
          <a:bodyPr/>
          <a:lstStyle/>
          <a:p>
            <a:fld id="{06EA8D3A-2891-4EF0-ADBF-771F49B92F0C}" type="slidenum">
              <a:rPr lang="en-US" smtClean="0"/>
              <a:t>2</a:t>
            </a:fld>
            <a:endParaRPr lang="en-US"/>
          </a:p>
        </p:txBody>
      </p:sp>
    </p:spTree>
    <p:extLst>
      <p:ext uri="{BB962C8B-B14F-4D97-AF65-F5344CB8AC3E}">
        <p14:creationId xmlns:p14="http://schemas.microsoft.com/office/powerpoint/2010/main" val="533080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Corinna </a:t>
            </a:r>
          </a:p>
          <a:p>
            <a:endParaRPr lang="en-US" dirty="0"/>
          </a:p>
          <a:p>
            <a:r>
              <a:rPr lang="en-US" dirty="0"/>
              <a:t>Asks questions to presenters from the chat and opens it up to the audience to ask any questions.</a:t>
            </a:r>
          </a:p>
          <a:p>
            <a:endParaRPr lang="en-US" dirty="0"/>
          </a:p>
          <a:p>
            <a:r>
              <a:rPr lang="en-US" b="1" dirty="0"/>
              <a:t>STOP at 5 minutes before the hour and pass to Gene.</a:t>
            </a:r>
          </a:p>
        </p:txBody>
      </p:sp>
      <p:sp>
        <p:nvSpPr>
          <p:cNvPr id="4" name="Slide Number Placeholder 3"/>
          <p:cNvSpPr>
            <a:spLocks noGrp="1"/>
          </p:cNvSpPr>
          <p:nvPr>
            <p:ph type="sldNum" sz="quarter" idx="5"/>
          </p:nvPr>
        </p:nvSpPr>
        <p:spPr/>
        <p:txBody>
          <a:bodyPr/>
          <a:lstStyle/>
          <a:p>
            <a:fld id="{06EA8D3A-2891-4EF0-ADBF-771F49B92F0C}" type="slidenum">
              <a:rPr lang="en-US" smtClean="0"/>
              <a:t>35</a:t>
            </a:fld>
            <a:endParaRPr lang="en-US"/>
          </a:p>
        </p:txBody>
      </p:sp>
    </p:spTree>
    <p:extLst>
      <p:ext uri="{BB962C8B-B14F-4D97-AF65-F5344CB8AC3E}">
        <p14:creationId xmlns:p14="http://schemas.microsoft.com/office/powerpoint/2010/main" val="1944906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Gene</a:t>
            </a:r>
          </a:p>
          <a:p>
            <a:endParaRPr lang="en-US" b="1" dirty="0">
              <a:ea typeface="Calibri"/>
              <a:cs typeface="Calibri"/>
            </a:endParaRPr>
          </a:p>
          <a:p>
            <a:r>
              <a:rPr lang="en-US" dirty="0"/>
              <a:t>Thank you so much to all of our presenters for telling us all about these exciting apprenticeship opportunities. And we want to thank all of you for joining us today. We appreciate your participation. </a:t>
            </a:r>
            <a:endParaRPr lang="en-US" dirty="0">
              <a:cs typeface="Calibri"/>
            </a:endParaRPr>
          </a:p>
          <a:p>
            <a:endParaRPr lang="en-US" dirty="0"/>
          </a:p>
          <a:p>
            <a:r>
              <a:rPr lang="en-US" dirty="0"/>
              <a:t>We’d </a:t>
            </a:r>
            <a:r>
              <a:rPr lang="en-US" i="0" dirty="0"/>
              <a:t>like to encourage you to become a partner with the Center of Excellence</a:t>
            </a:r>
            <a:r>
              <a:rPr lang="en-US" dirty="0"/>
              <a:t> if you have not signed up yet</a:t>
            </a:r>
            <a:r>
              <a:rPr lang="en-US" i="0" dirty="0"/>
              <a:t>. Please take a moment to scan the QR code on the screen. As a partner you have the opportunity to receive no-cost technical assistance and materials, network with partners nationwide, and be nationally-recognized for your work. </a:t>
            </a:r>
          </a:p>
          <a:p>
            <a:endParaRPr lang="en-US" i="0" dirty="0"/>
          </a:p>
          <a:p>
            <a:r>
              <a:rPr lang="en-US" dirty="0"/>
              <a:t>Colleen will pop up a short evaluation of this training and we would really appreciate your feedback as we plan for future trainings. </a:t>
            </a:r>
          </a:p>
          <a:p>
            <a:endParaRPr lang="en-US" dirty="0"/>
          </a:p>
          <a:p>
            <a:r>
              <a:rPr lang="en-US" dirty="0"/>
              <a:t>(Wait a minute). (Next slide)</a:t>
            </a:r>
          </a:p>
        </p:txBody>
      </p:sp>
      <p:sp>
        <p:nvSpPr>
          <p:cNvPr id="4" name="Slide Number Placeholder 3"/>
          <p:cNvSpPr>
            <a:spLocks noGrp="1"/>
          </p:cNvSpPr>
          <p:nvPr>
            <p:ph type="sldNum" sz="quarter" idx="5"/>
          </p:nvPr>
        </p:nvSpPr>
        <p:spPr/>
        <p:txBody>
          <a:bodyPr/>
          <a:lstStyle/>
          <a:p>
            <a:fld id="{D82F87B3-AEC0-4A48-9BB8-61B7C21FDCE8}" type="slidenum">
              <a:rPr lang="en-US" smtClean="0"/>
              <a:t>36</a:t>
            </a:fld>
            <a:endParaRPr lang="en-US"/>
          </a:p>
        </p:txBody>
      </p:sp>
    </p:spTree>
    <p:extLst>
      <p:ext uri="{BB962C8B-B14F-4D97-AF65-F5344CB8AC3E}">
        <p14:creationId xmlns:p14="http://schemas.microsoft.com/office/powerpoint/2010/main" val="1963481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I would like to thank everyone for attending. Please feel free to contact the center directly through emailing us or visiting our website. Enjoy the rest of your day.</a:t>
            </a:r>
            <a:endParaRPr lang="en-US" dirty="0">
              <a:ea typeface="Calibri"/>
              <a:cs typeface="Calibri"/>
            </a:endParaRPr>
          </a:p>
          <a:p>
            <a:r>
              <a:rPr lang="en-US" dirty="0"/>
              <a:t> </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D3E7BEF-8FBD-4D5A-8E0B-C951ABFD9595}" type="slidenum">
              <a:rPr lang="en-US" smtClean="0"/>
              <a:t>37</a:t>
            </a:fld>
            <a:endParaRPr lang="en-US"/>
          </a:p>
        </p:txBody>
      </p:sp>
    </p:spTree>
    <p:extLst>
      <p:ext uri="{BB962C8B-B14F-4D97-AF65-F5344CB8AC3E}">
        <p14:creationId xmlns:p14="http://schemas.microsoft.com/office/powerpoint/2010/main" val="495626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I’d like to give you an overview of the Center of Excellence. Safal Partners was awarded the opportunity to lead the US DOL Registered Apprenticeship Technical Assistance Center of Excellence for Strategic Partnerships and Systems Alignment in 2021. </a:t>
            </a:r>
          </a:p>
          <a:p>
            <a:endParaRPr lang="en-US" b="0" dirty="0"/>
          </a:p>
          <a:p>
            <a:r>
              <a:rPr lang="en-US" b="0" dirty="0"/>
              <a:t>We are here to help close the gap between the apprenticeship and workforce systems and accelerate partnerships across education, economic development, and other partners to increase adoption of RA nationwide. </a:t>
            </a:r>
            <a:endParaRPr lang="en-US" b="0" dirty="0">
              <a:cs typeface="Calibri"/>
            </a:endParaRP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Center is supported by five national partners including the National Association of Workforce Development Professionals, the Coalition on Adult Basic Education, the National Disability Institute, FASTPORT, and the Wireless Infrastructure Association.</a:t>
            </a:r>
          </a:p>
          <a:p>
            <a:endParaRPr lang="en-US" b="0" dirty="0">
              <a:cs typeface="Calibri" panose="020F0502020204030204"/>
            </a:endParaRPr>
          </a:p>
          <a:p>
            <a:r>
              <a:rPr lang="en-US" b="0" dirty="0"/>
              <a:t>Our national partners were strategically chosen to help us reach specific groups whether on the workforce, education or employer side. </a:t>
            </a:r>
            <a:endParaRPr lang="en-US" b="0" dirty="0">
              <a:ea typeface="Calibri"/>
              <a:cs typeface="Calibri"/>
            </a:endParaRPr>
          </a:p>
          <a:p>
            <a:endParaRPr lang="en-US" b="0" dirty="0">
              <a:ea typeface="Calibri"/>
              <a:cs typeface="Calibri"/>
            </a:endParaRPr>
          </a:p>
          <a:p>
            <a:r>
              <a:rPr lang="en-US" b="0" dirty="0"/>
              <a:t>The Center of Excellence provides no-cost technical assistance – online, in-person and through hybrid delivery - to accelerate sustainable partnerships and align apprenticeship, workforce and education systems.</a:t>
            </a:r>
            <a:endParaRPr lang="en-US" b="0" dirty="0">
              <a:ea typeface="Calibri" panose="020F0502020204030204"/>
              <a:cs typeface="Calibri" panose="020F0502020204030204"/>
            </a:endParaRPr>
          </a:p>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3</a:t>
            </a:fld>
            <a:endParaRPr lang="en-US"/>
          </a:p>
        </p:txBody>
      </p:sp>
    </p:spTree>
    <p:extLst>
      <p:ext uri="{BB962C8B-B14F-4D97-AF65-F5344CB8AC3E}">
        <p14:creationId xmlns:p14="http://schemas.microsoft.com/office/powerpoint/2010/main" val="2844792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r>
              <a:rPr lang="en-US" dirty="0"/>
              <a:t>It is my pleasure to introduce our guest speakers from the U.S. Department of Labor. </a:t>
            </a:r>
          </a:p>
          <a:p>
            <a:endParaRPr lang="en-US" sz="1800" kern="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Aptos" panose="020B0004020202020204" pitchFamily="34" charset="0"/>
              </a:rPr>
              <a:t>Carl Duncan - </a:t>
            </a:r>
            <a:r>
              <a:rPr lang="en-US" sz="1800" dirty="0">
                <a:effectLst/>
                <a:latin typeface="Times New Roman" panose="02020603050405020304" pitchFamily="18" charset="0"/>
                <a:ea typeface="Calibri" panose="020F0502020204030204" pitchFamily="34" charset="0"/>
              </a:rPr>
              <a:t>Carl Duncan (Ute/Tohono </a:t>
            </a:r>
            <a:r>
              <a:rPr lang="en-US" sz="1800" dirty="0" err="1">
                <a:effectLst/>
                <a:latin typeface="Times New Roman" panose="02020603050405020304" pitchFamily="18" charset="0"/>
                <a:ea typeface="Calibri" panose="020F0502020204030204" pitchFamily="34" charset="0"/>
              </a:rPr>
              <a:t>O’Odham</a:t>
            </a:r>
            <a:r>
              <a:rPr lang="en-US" sz="1800" dirty="0">
                <a:effectLst/>
                <a:latin typeface="Times New Roman" panose="02020603050405020304" pitchFamily="18" charset="0"/>
                <a:ea typeface="Calibri" panose="020F0502020204030204" pitchFamily="34" charset="0"/>
              </a:rPr>
              <a:t>)</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Workforce Development Specialist</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ETA-Division of Indian and Native American Programs</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Carl Duncan is an enrolled member of the Ute Indian Tribe and a descendent of the Tohono O’odham Nation. He was a recipient of the George Washington University, Native American Political Leadership Program (NAPLP) scholarship and worked for a tribal lobbying firm as a legislative associate on Native American issues.  Later, he became a Senior Program Analyst for Tribal Tech, LLC, with the Department of Labor. Since 2020, Carl has been working as a Workforce Development Specialist with the Employment and Training Administration’s Division of Indian and Native American Programs.  In this position he helps Native American tribes and tribal entities implement their WIOA Sec. 166 INA grant.</a:t>
            </a:r>
          </a:p>
          <a:p>
            <a:pPr marL="0" marR="0">
              <a:spcBef>
                <a:spcPts val="0"/>
              </a:spcBef>
              <a:spcAft>
                <a:spcPts val="0"/>
              </a:spcAft>
            </a:pPr>
            <a:endParaRPr lang="en-US" sz="1800" dirty="0">
              <a:effectLst/>
              <a:latin typeface="Calibri" panose="020F0502020204030204" pitchFamily="34" charset="0"/>
              <a:ea typeface="Aptos" panose="020B0004020202020204" pitchFamily="34" charset="0"/>
            </a:endParaRPr>
          </a:p>
          <a:p>
            <a:endParaRPr lang="en-US" sz="1800" kern="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ptos" panose="020B0004020202020204" pitchFamily="34" charset="0"/>
                <a:cs typeface="Aptos" panose="020B0004020202020204" pitchFamily="34" charset="0"/>
              </a:rPr>
              <a:t>Corinna Pereira is one of 6 Multi-State Navigators with USDOL’s Office of Apprenticeship. Her role is to provide oversight and technical assistance to state apprenticeship agencies in 6 states to include the Pacific Northwest states WA and OR. She also supports federal agency and tribal apprenticeship programs in her region and works closely with Safal Partners on projects that help bring awareness, information, and resources regarding registered apprenticeship to the public.</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sz="1800" kern="0" dirty="0">
              <a:effectLst/>
              <a:latin typeface="Calibri" panose="020F0502020204030204" pitchFamily="34" charset="0"/>
              <a:ea typeface="Calibri" panose="020F0502020204030204" pitchFamily="34" charset="0"/>
            </a:endParaRPr>
          </a:p>
          <a:p>
            <a:r>
              <a:rPr lang="en-US" sz="1800" kern="0" dirty="0">
                <a:effectLst/>
                <a:latin typeface="Calibri" panose="020F0502020204030204" pitchFamily="34" charset="0"/>
                <a:ea typeface="Calibri" panose="020F0502020204030204" pitchFamily="34" charset="0"/>
              </a:rPr>
              <a:t>Carl, I’ll pass it off to you.</a:t>
            </a:r>
          </a:p>
          <a:p>
            <a:endParaRPr lang="en-US" sz="1800" kern="0" dirty="0">
              <a:effectLst/>
              <a:latin typeface="Calibri" panose="020F0502020204030204" pitchFamily="34" charset="0"/>
              <a:ea typeface="Calibri" panose="020F0502020204030204" pitchFamily="34" charset="0"/>
            </a:endParaRPr>
          </a:p>
          <a:p>
            <a:r>
              <a:rPr lang="en-US" sz="1800" kern="0" dirty="0">
                <a:effectLst/>
                <a:latin typeface="Calibri" panose="020F0502020204030204" pitchFamily="34" charset="0"/>
                <a:ea typeface="Calibri" panose="020F0502020204030204" pitchFamily="34" charset="0"/>
              </a:rPr>
              <a:t>Carl speaks. Corrina speaks. </a:t>
            </a:r>
            <a:r>
              <a:rPr lang="en-US" sz="1800" b="1" kern="0" dirty="0">
                <a:effectLst/>
                <a:latin typeface="Calibri" panose="020F0502020204030204" pitchFamily="34" charset="0"/>
                <a:ea typeface="Calibri" panose="020F0502020204030204" pitchFamily="34" charset="0"/>
              </a:rPr>
              <a:t>Corrina says (next slide)</a:t>
            </a:r>
          </a:p>
          <a:p>
            <a:endParaRPr lang="en-US" sz="1800" kern="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6EA8D3A-2891-4EF0-ADBF-771F49B92F0C}" type="slidenum">
              <a:rPr lang="en-US" smtClean="0"/>
              <a:t>4</a:t>
            </a:fld>
            <a:endParaRPr lang="en-US"/>
          </a:p>
        </p:txBody>
      </p:sp>
    </p:spTree>
    <p:extLst>
      <p:ext uri="{BB962C8B-B14F-4D97-AF65-F5344CB8AC3E}">
        <p14:creationId xmlns:p14="http://schemas.microsoft.com/office/powerpoint/2010/main" val="17693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b="1" dirty="0">
                <a:solidFill>
                  <a:srgbClr val="132431"/>
                </a:solidFill>
                <a:effectLst/>
                <a:highlight>
                  <a:srgbClr val="FFFFFF"/>
                </a:highlight>
                <a:latin typeface="Roboto" panose="02000000000000000000" pitchFamily="2" charset="0"/>
                <a:ea typeface="Aptos" panose="020B0004020202020204" pitchFamily="34" charset="0"/>
                <a:cs typeface="Aptos" panose="020B0004020202020204" pitchFamily="34" charset="0"/>
              </a:rPr>
              <a:t>Gene</a:t>
            </a:r>
          </a:p>
          <a:p>
            <a:pPr marL="0" marR="0" fontAlgn="base">
              <a:spcBef>
                <a:spcPts val="0"/>
              </a:spcBef>
              <a:spcAft>
                <a:spcPts val="0"/>
              </a:spcAft>
            </a:pPr>
            <a:r>
              <a:rPr lang="en-US" sz="1800" dirty="0">
                <a:solidFill>
                  <a:srgbClr val="132431"/>
                </a:solidFill>
                <a:effectLst/>
                <a:highlight>
                  <a:srgbClr val="FFFFFF"/>
                </a:highlight>
                <a:latin typeface="Roboto" panose="02000000000000000000" pitchFamily="2" charset="0"/>
                <a:ea typeface="Aptos" panose="020B0004020202020204" pitchFamily="34" charset="0"/>
                <a:cs typeface="Aptos" panose="020B0004020202020204" pitchFamily="34" charset="0"/>
              </a:rPr>
              <a:t>I am very pleased to welcome today’s presenters starting with Angela Baker, my colleague, at Safal Partners. Angela comes with a wealth of knowledge and experience as an apprenticeship subject matter expert with almost two decades of experience in Registered Apprenticeship and Continuing Technical Education. </a:t>
            </a:r>
          </a:p>
          <a:p>
            <a:pPr marL="0" marR="0" fontAlgn="base">
              <a:spcBef>
                <a:spcPts val="0"/>
              </a:spcBef>
              <a:spcAft>
                <a:spcPts val="0"/>
              </a:spcAft>
            </a:pPr>
            <a:endParaRPr lang="en-US" sz="1800" dirty="0">
              <a:solidFill>
                <a:srgbClr val="132431"/>
              </a:solidFill>
              <a:effectLst/>
              <a:highlight>
                <a:srgbClr val="FFFFFF"/>
              </a:highlight>
              <a:latin typeface="Roboto" panose="02000000000000000000" pitchFamily="2" charset="0"/>
              <a:ea typeface="Aptos" panose="020B0004020202020204" pitchFamily="34" charset="0"/>
              <a:cs typeface="Aptos" panose="020B0004020202020204" pitchFamily="34" charset="0"/>
            </a:endParaRPr>
          </a:p>
          <a:p>
            <a:pPr marL="0" marR="0">
              <a:spcBef>
                <a:spcPts val="0"/>
              </a:spcBef>
              <a:spcAft>
                <a:spcPts val="0"/>
              </a:spcAft>
            </a:pPr>
            <a:r>
              <a:rPr lang="en-US" sz="1800" dirty="0">
                <a:effectLst/>
                <a:latin typeface="Calibri" panose="020F0502020204030204" pitchFamily="34" charset="0"/>
                <a:ea typeface="Aptos" panose="020B0004020202020204" pitchFamily="34" charset="0"/>
              </a:rPr>
              <a:t>Joe Brown is the Craft Training Manager at </a:t>
            </a:r>
            <a:r>
              <a:rPr lang="en-US" sz="1800" dirty="0" err="1">
                <a:effectLst/>
                <a:latin typeface="Calibri" panose="020F0502020204030204" pitchFamily="34" charset="0"/>
                <a:ea typeface="Aptos" panose="020B0004020202020204" pitchFamily="34" charset="0"/>
              </a:rPr>
              <a:t>Avista</a:t>
            </a:r>
            <a:r>
              <a:rPr lang="en-US" sz="1800" dirty="0">
                <a:effectLst/>
                <a:latin typeface="Calibri" panose="020F0502020204030204" pitchFamily="34" charset="0"/>
                <a:ea typeface="Aptos" panose="020B0004020202020204" pitchFamily="34" charset="0"/>
              </a:rPr>
              <a:t> Utilities.  Joe leads a team of instructors, coordinators and developers supporting </a:t>
            </a:r>
            <a:r>
              <a:rPr lang="en-US" sz="1800" dirty="0" err="1">
                <a:effectLst/>
                <a:latin typeface="Calibri" panose="020F0502020204030204" pitchFamily="34" charset="0"/>
                <a:ea typeface="Aptos" panose="020B0004020202020204" pitchFamily="34" charset="0"/>
              </a:rPr>
              <a:t>Avista’s</a:t>
            </a:r>
            <a:r>
              <a:rPr lang="en-US" sz="1800" dirty="0">
                <a:effectLst/>
                <a:latin typeface="Calibri" panose="020F0502020204030204" pitchFamily="34" charset="0"/>
                <a:ea typeface="Aptos" panose="020B0004020202020204" pitchFamily="34" charset="0"/>
              </a:rPr>
              <a:t> training programs.  In this role, Joe leads programs that support </a:t>
            </a:r>
            <a:r>
              <a:rPr lang="en-US" sz="1800" dirty="0" err="1">
                <a:effectLst/>
                <a:latin typeface="Calibri" panose="020F0502020204030204" pitchFamily="34" charset="0"/>
                <a:ea typeface="Aptos" panose="020B0004020202020204" pitchFamily="34" charset="0"/>
              </a:rPr>
              <a:t>Avista’s</a:t>
            </a:r>
            <a:r>
              <a:rPr lang="en-US" sz="1800" dirty="0">
                <a:effectLst/>
                <a:latin typeface="Calibri" panose="020F0502020204030204" pitchFamily="34" charset="0"/>
                <a:ea typeface="Aptos" panose="020B0004020202020204" pitchFamily="34" charset="0"/>
              </a:rPr>
              <a:t> workforce, including 13 apprentice and a multitude of journeyman level training programs. Prior to joining </a:t>
            </a:r>
            <a:r>
              <a:rPr lang="en-US" sz="1800" dirty="0" err="1">
                <a:effectLst/>
                <a:latin typeface="Calibri" panose="020F0502020204030204" pitchFamily="34" charset="0"/>
                <a:ea typeface="Aptos" panose="020B0004020202020204" pitchFamily="34" charset="0"/>
              </a:rPr>
              <a:t>Avista</a:t>
            </a:r>
            <a:r>
              <a:rPr lang="en-US" sz="1800" dirty="0">
                <a:effectLst/>
                <a:latin typeface="Calibri" panose="020F0502020204030204" pitchFamily="34" charset="0"/>
                <a:ea typeface="Aptos" panose="020B0004020202020204" pitchFamily="34" charset="0"/>
              </a:rPr>
              <a:t> in 2016, Joe was a Director of Community, Safety and Environment at TC Energy.  Joe has a broad background in enterprise technology, training, safety, environment, land, and regulatory compliance in his 20+ years in the energy industry. </a:t>
            </a:r>
          </a:p>
          <a:p>
            <a:pPr marL="0" marR="0" fontAlgn="base">
              <a:spcBef>
                <a:spcPts val="0"/>
              </a:spcBef>
              <a:spcAft>
                <a:spcPts val="0"/>
              </a:spcAft>
            </a:pPr>
            <a:endParaRPr lang="en-US" sz="1800" dirty="0">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Ryan Covert is </a:t>
            </a:r>
            <a:r>
              <a:rPr lang="en-US" sz="1800"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the national Director of Recruiting for the Seafarers International Union. Ryan also has experience with the Seafarers International Union as a union representative, the Detroit Wayne County Port Authority in communications, and as an elected city council member for the City of New Baltimore.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spcBef>
                <a:spcPts val="0"/>
              </a:spcBef>
              <a:spcAft>
                <a:spcPts val="0"/>
              </a:spcAft>
              <a:buFont typeface="Symbol" panose="05050102010706020507" pitchFamily="18" charset="2"/>
              <a:buNone/>
            </a:pPr>
            <a:endParaRPr lang="en-US" sz="1200" dirty="0">
              <a:effectLst/>
              <a:latin typeface="+mn-lt"/>
              <a:ea typeface="+mn-ea"/>
            </a:endParaRPr>
          </a:p>
          <a:p>
            <a:pPr marL="0" marR="0" lvl="0" indent="0">
              <a:spcBef>
                <a:spcPts val="0"/>
              </a:spcBef>
              <a:spcAft>
                <a:spcPts val="0"/>
              </a:spcAft>
              <a:buFont typeface="Symbol" panose="05050102010706020507" pitchFamily="18" charset="2"/>
              <a:buNone/>
            </a:pPr>
            <a:r>
              <a:rPr lang="en-US" sz="1800" dirty="0">
                <a:effectLst/>
                <a:latin typeface="Calibri" panose="020F0502020204030204" pitchFamily="34" charset="0"/>
                <a:ea typeface="Aptos" panose="020B0004020202020204" pitchFamily="34" charset="0"/>
              </a:rPr>
              <a:t>Jason Goodfellow is the Hydro Power Plant Training Program Supervisor and Training Manager at the Army Corps of Engineers in Washington. Jason was a graduate of the </a:t>
            </a:r>
            <a:r>
              <a:rPr lang="en-US" sz="1800" dirty="0">
                <a:effectLst/>
                <a:latin typeface="Calibri" panose="020F0502020204030204" pitchFamily="34" charset="0"/>
                <a:ea typeface="Times New Roman" panose="02020603050405020304" pitchFamily="18" charset="0"/>
                <a:cs typeface="Aptos" panose="020B0004020202020204" pitchFamily="34" charset="0"/>
              </a:rPr>
              <a:t>Puget Sound Naval Shipyard’s 4-year Apprentice Program and was a Shipfitter at the Puget Sound Naval Shipyard for 8 years. Jason has a degree in Workforce Development, spent three years on active duty in the Army, and has served for over two decades as an instructor, manager, and supervisor in several capacities.</a:t>
            </a:r>
            <a:endParaRPr lang="en-US" sz="1800" dirty="0">
              <a:effectLst/>
              <a:latin typeface="Calibri" panose="020F0502020204030204" pitchFamily="34" charset="0"/>
              <a:ea typeface="Aptos" panose="020B0004020202020204" pitchFamily="34" charset="0"/>
            </a:endParaRPr>
          </a:p>
          <a:p>
            <a:pPr algn="l"/>
            <a:endParaRPr lang="en-US" sz="1800" b="0" i="0" u="none" strike="noStrike" baseline="0" dirty="0">
              <a:effectLst/>
              <a:latin typeface="Montserrat-Regular"/>
              <a:ea typeface="Times New Roman" panose="02020603050405020304" pitchFamily="18" charset="0"/>
            </a:endParaRPr>
          </a:p>
          <a:p>
            <a:pPr algn="l"/>
            <a:r>
              <a:rPr lang="en-US" sz="1800" dirty="0">
                <a:effectLst/>
                <a:latin typeface="Times New Roman" panose="02020603050405020304" pitchFamily="18" charset="0"/>
                <a:ea typeface="Times New Roman" panose="02020603050405020304" pitchFamily="18" charset="0"/>
              </a:rPr>
              <a:t>(next slide)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6EA8D3A-2891-4EF0-ADBF-771F49B92F0C}" type="slidenum">
              <a:rPr lang="en-US" smtClean="0"/>
              <a:t>5</a:t>
            </a:fld>
            <a:endParaRPr lang="en-US"/>
          </a:p>
        </p:txBody>
      </p:sp>
    </p:spTree>
    <p:extLst>
      <p:ext uri="{BB962C8B-B14F-4D97-AF65-F5344CB8AC3E}">
        <p14:creationId xmlns:p14="http://schemas.microsoft.com/office/powerpoint/2010/main" val="2766812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Throughout today’s presentation, we will hear about the Cybersecurity and Technology Industry Intermediary, the </a:t>
            </a:r>
            <a:r>
              <a:rPr lang="en-US" sz="1200" dirty="0" err="1">
                <a:solidFill>
                  <a:schemeClr val="tx1"/>
                </a:solidFill>
              </a:rPr>
              <a:t>Avista</a:t>
            </a:r>
            <a:r>
              <a:rPr lang="en-US" sz="1200" dirty="0">
                <a:solidFill>
                  <a:schemeClr val="tx1"/>
                </a:solidFill>
              </a:rPr>
              <a:t> Training Programs</a:t>
            </a:r>
            <a:r>
              <a:rPr lang="en-US" b="0" dirty="0"/>
              <a:t>, the </a:t>
            </a:r>
            <a:r>
              <a:rPr lang="en-US" sz="1200" dirty="0">
                <a:solidFill>
                  <a:schemeClr val="tx1"/>
                </a:solidFill>
              </a:rPr>
              <a:t>My Maritime Career Apprenticeship Program</a:t>
            </a:r>
            <a:r>
              <a:rPr lang="en-US" b="0" dirty="0"/>
              <a:t>, and the </a:t>
            </a:r>
            <a:r>
              <a:rPr lang="en-US" sz="1200" dirty="0">
                <a:solidFill>
                  <a:schemeClr val="tx1"/>
                </a:solidFill>
              </a:rPr>
              <a:t>U.S. Army Corps of Engineers Northwestern Division Hydro Power Plant Training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p>
          <a:p>
            <a:endParaRPr lang="en-US" b="0" dirty="0"/>
          </a:p>
          <a:p>
            <a:r>
              <a:rPr lang="en-US" b="0" dirty="0"/>
              <a:t>We ask that you place your questions in the chat during the presentation or hold your questions until our Q&amp;A section at the end. This will ensure time to hear from each presenter. (next slide)</a:t>
            </a:r>
          </a:p>
        </p:txBody>
      </p:sp>
      <p:sp>
        <p:nvSpPr>
          <p:cNvPr id="4" name="Slide Number Placeholder 3"/>
          <p:cNvSpPr>
            <a:spLocks noGrp="1"/>
          </p:cNvSpPr>
          <p:nvPr>
            <p:ph type="sldNum" sz="quarter" idx="5"/>
          </p:nvPr>
        </p:nvSpPr>
        <p:spPr/>
        <p:txBody>
          <a:bodyPr/>
          <a:lstStyle/>
          <a:p>
            <a:fld id="{06EA8D3A-2891-4EF0-ADBF-771F49B92F0C}" type="slidenum">
              <a:rPr lang="en-US" smtClean="0"/>
              <a:t>6</a:t>
            </a:fld>
            <a:endParaRPr lang="en-US"/>
          </a:p>
        </p:txBody>
      </p:sp>
    </p:spTree>
    <p:extLst>
      <p:ext uri="{BB962C8B-B14F-4D97-AF65-F5344CB8AC3E}">
        <p14:creationId xmlns:p14="http://schemas.microsoft.com/office/powerpoint/2010/main" val="1592297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r>
              <a:rPr lang="en-US" dirty="0"/>
              <a:t>And now I’ll pass it over to Angela Baker to tell us about Safal Partner’s work as a Cyber and Tech Industry Intermediary</a:t>
            </a:r>
          </a:p>
        </p:txBody>
      </p:sp>
      <p:sp>
        <p:nvSpPr>
          <p:cNvPr id="4" name="Slide Number Placeholder 3"/>
          <p:cNvSpPr>
            <a:spLocks noGrp="1"/>
          </p:cNvSpPr>
          <p:nvPr>
            <p:ph type="sldNum" sz="quarter" idx="5"/>
          </p:nvPr>
        </p:nvSpPr>
        <p:spPr/>
        <p:txBody>
          <a:bodyPr/>
          <a:lstStyle/>
          <a:p>
            <a:fld id="{06EA8D3A-2891-4EF0-ADBF-771F49B92F0C}" type="slidenum">
              <a:rPr lang="en-US" smtClean="0"/>
              <a:t>7</a:t>
            </a:fld>
            <a:endParaRPr lang="en-US"/>
          </a:p>
        </p:txBody>
      </p:sp>
    </p:spTree>
    <p:extLst>
      <p:ext uri="{BB962C8B-B14F-4D97-AF65-F5344CB8AC3E}">
        <p14:creationId xmlns:p14="http://schemas.microsoft.com/office/powerpoint/2010/main" val="883525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Angela</a:t>
            </a:r>
          </a:p>
          <a:p>
            <a:endParaRPr lang="en-US" dirty="0"/>
          </a:p>
          <a:p>
            <a:r>
              <a:rPr lang="en-US" dirty="0"/>
              <a:t>Safal Partners is a US. Department of Labor Cyber and Tech Industry Intermediary for Registered Apprenticeship. We offer, at NO-COST: </a:t>
            </a:r>
          </a:p>
          <a:p>
            <a:endParaRPr lang="en-US" dirty="0"/>
          </a:p>
          <a:p>
            <a:pPr marL="171450" indent="-171450">
              <a:buFont typeface="Arial" panose="020B0604020202020204" pitchFamily="34" charset="0"/>
              <a:buChar char="•"/>
            </a:pPr>
            <a:r>
              <a:rPr lang="en-US" sz="1200" dirty="0"/>
              <a:t>technical expertise to build and/or facilitate approval </a:t>
            </a:r>
            <a:r>
              <a:rPr lang="en-US" sz="1200" b="1" dirty="0"/>
              <a:t>of a customized program</a:t>
            </a:r>
            <a:r>
              <a:rPr lang="en-US" sz="1200" dirty="0"/>
              <a:t> for your organization's own sponsorship if preferred</a:t>
            </a:r>
          </a:p>
          <a:p>
            <a:pPr marL="171450" indent="-171450">
              <a:buFont typeface="Arial" panose="020B0604020202020204" pitchFamily="34" charset="0"/>
              <a:buChar char="•"/>
            </a:pPr>
            <a:r>
              <a:rPr lang="en-US" sz="1200" dirty="0"/>
              <a:t>ongoing </a:t>
            </a:r>
            <a:r>
              <a:rPr lang="en-US" sz="1200" b="1" dirty="0"/>
              <a:t>technical assistance </a:t>
            </a:r>
            <a:r>
              <a:rPr lang="en-US" sz="1200" dirty="0"/>
              <a:t>to successfully launch and sustain your customized program</a:t>
            </a:r>
          </a:p>
          <a:p>
            <a:pPr marL="171450" indent="-171450">
              <a:buFont typeface="Arial" panose="020B0604020202020204" pitchFamily="34" charset="0"/>
              <a:buChar char="•"/>
            </a:pPr>
            <a:r>
              <a:rPr lang="en-US" sz="1200" dirty="0"/>
              <a:t>connections to </a:t>
            </a:r>
            <a:r>
              <a:rPr lang="en-US" sz="1200" b="1" dirty="0"/>
              <a:t>federal, state, and local resources </a:t>
            </a:r>
            <a:r>
              <a:rPr lang="en-US" sz="1200" dirty="0"/>
              <a:t>including funding support through tax credits</a:t>
            </a:r>
          </a:p>
          <a:p>
            <a:pPr marL="171450" indent="-171450">
              <a:buFont typeface="Arial" panose="020B0604020202020204" pitchFamily="34" charset="0"/>
              <a:buChar char="•"/>
            </a:pPr>
            <a:r>
              <a:rPr lang="en-US" sz="1200" dirty="0"/>
              <a:t>direct limited </a:t>
            </a:r>
            <a:r>
              <a:rPr lang="en-US" sz="1200" b="1" dirty="0"/>
              <a:t>incentive funding</a:t>
            </a:r>
            <a:r>
              <a:rPr lang="en-US" sz="1200" dirty="0"/>
              <a:t> on a per-apprentice basis to assist with non- wage program costs</a:t>
            </a:r>
          </a:p>
          <a:p>
            <a:pPr marL="171450" indent="-171450">
              <a:buFont typeface="Arial" panose="020B0604020202020204" pitchFamily="34" charset="0"/>
              <a:buChar char="•"/>
            </a:pPr>
            <a:r>
              <a:rPr lang="en-US" sz="1200" dirty="0"/>
              <a:t>help</a:t>
            </a:r>
            <a:r>
              <a:rPr lang="en-US" sz="1200" b="1" dirty="0"/>
              <a:t> identifying potential candidates </a:t>
            </a:r>
            <a:r>
              <a:rPr lang="en-US" sz="1200" dirty="0"/>
              <a:t>through a network of partners including two- and four-year colleges and universities, military installations, workforce systems partners, and community-based organizations serving targeted populations</a:t>
            </a:r>
          </a:p>
          <a:p>
            <a:pPr marL="171450" indent="-171450">
              <a:buFont typeface="Arial" panose="020B0604020202020204" pitchFamily="34" charset="0"/>
              <a:buChar char="•"/>
            </a:pPr>
            <a:r>
              <a:rPr lang="en-US" sz="1200" dirty="0"/>
              <a:t>ongoing </a:t>
            </a:r>
            <a:r>
              <a:rPr lang="en-US" sz="1200" b="1" dirty="0"/>
              <a:t>program support </a:t>
            </a:r>
            <a:r>
              <a:rPr lang="en-US" sz="1200" dirty="0"/>
              <a:t>such as marketing and administrative assistance</a:t>
            </a:r>
          </a:p>
          <a:p>
            <a:endParaRPr lang="en-US" dirty="0"/>
          </a:p>
        </p:txBody>
      </p:sp>
      <p:sp>
        <p:nvSpPr>
          <p:cNvPr id="4" name="Slide Number Placeholder 3"/>
          <p:cNvSpPr>
            <a:spLocks noGrp="1"/>
          </p:cNvSpPr>
          <p:nvPr>
            <p:ph type="sldNum" sz="quarter" idx="5"/>
          </p:nvPr>
        </p:nvSpPr>
        <p:spPr/>
        <p:txBody>
          <a:bodyPr/>
          <a:lstStyle/>
          <a:p>
            <a:fld id="{44B76060-7604-E54F-B8EF-DF33B311E85D}" type="slidenum">
              <a:rPr lang="en-US" smtClean="0"/>
              <a:t>8</a:t>
            </a:fld>
            <a:endParaRPr lang="en-US"/>
          </a:p>
        </p:txBody>
      </p:sp>
    </p:spTree>
    <p:extLst>
      <p:ext uri="{BB962C8B-B14F-4D97-AF65-F5344CB8AC3E}">
        <p14:creationId xmlns:p14="http://schemas.microsoft.com/office/powerpoint/2010/main" val="2052059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endParaRPr lang="en-US" b="1" dirty="0"/>
          </a:p>
          <a:p>
            <a:r>
              <a:rPr lang="en-US" b="0" dirty="0"/>
              <a:t>Thank you Angela. And now let’s hear about the </a:t>
            </a:r>
            <a:r>
              <a:rPr lang="en-US" b="0" dirty="0" err="1"/>
              <a:t>Avista</a:t>
            </a:r>
            <a:r>
              <a:rPr lang="en-US" b="0" dirty="0"/>
              <a:t> Training Program from Joe Brown. Joe I’ll pass it over to you…</a:t>
            </a:r>
          </a:p>
        </p:txBody>
      </p:sp>
      <p:sp>
        <p:nvSpPr>
          <p:cNvPr id="4" name="Slide Number Placeholder 3"/>
          <p:cNvSpPr>
            <a:spLocks noGrp="1"/>
          </p:cNvSpPr>
          <p:nvPr>
            <p:ph type="sldNum" sz="quarter" idx="5"/>
          </p:nvPr>
        </p:nvSpPr>
        <p:spPr/>
        <p:txBody>
          <a:bodyPr/>
          <a:lstStyle/>
          <a:p>
            <a:fld id="{06EA8D3A-2891-4EF0-ADBF-771F49B92F0C}" type="slidenum">
              <a:rPr lang="en-US" smtClean="0"/>
              <a:t>9</a:t>
            </a:fld>
            <a:endParaRPr lang="en-US"/>
          </a:p>
        </p:txBody>
      </p:sp>
    </p:spTree>
    <p:extLst>
      <p:ext uri="{BB962C8B-B14F-4D97-AF65-F5344CB8AC3E}">
        <p14:creationId xmlns:p14="http://schemas.microsoft.com/office/powerpoint/2010/main" val="3146393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7/1/2024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Montserrat" panose="00000500000000000000" pitchFamily="2"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7/1/2024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409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dirty="0">
                <a:latin typeface="Montserrat" panose="00000500000000000000" pitchFamily="2" charset="0"/>
              </a:rPr>
              <a:t>Receive</a:t>
            </a:r>
            <a:r>
              <a:rPr lang="en-US" sz="2800" dirty="0">
                <a:latin typeface="Montserrat" panose="00000500000000000000" pitchFamily="2" charset="0"/>
              </a:rPr>
              <a:t> no-cost expert TA,  </a:t>
            </a:r>
            <a:br>
              <a:rPr lang="en-US" sz="2800" dirty="0">
                <a:latin typeface="Montserrat" panose="00000500000000000000" pitchFamily="2" charset="0"/>
              </a:rPr>
            </a:br>
            <a:r>
              <a:rPr lang="en-US" sz="2800" dirty="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dirty="0">
                <a:latin typeface="Montserrat" panose="00000500000000000000" pitchFamily="2" charset="0"/>
              </a:rPr>
              <a:t>Network </a:t>
            </a:r>
            <a:r>
              <a:rPr lang="en-US" sz="2800" dirty="0">
                <a:latin typeface="Montserrat" panose="00000500000000000000" pitchFamily="2" charset="0"/>
              </a:rPr>
              <a:t>with potential </a:t>
            </a:r>
            <a:br>
              <a:rPr lang="en-US" sz="2800" dirty="0">
                <a:latin typeface="Montserrat" panose="00000500000000000000" pitchFamily="2" charset="0"/>
              </a:rPr>
            </a:br>
            <a:r>
              <a:rPr lang="en-US" sz="2800" dirty="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dirty="0">
                <a:latin typeface="Montserrat" panose="00000500000000000000" pitchFamily="2" charset="0"/>
              </a:rPr>
              <a:t>Be </a:t>
            </a:r>
            <a:r>
              <a:rPr lang="en-US" sz="2800" dirty="0">
                <a:latin typeface="Montserrat" panose="00000500000000000000" pitchFamily="2" charset="0"/>
              </a:rPr>
              <a:t>nationally recognized for </a:t>
            </a:r>
            <a:br>
              <a:rPr lang="en-US" sz="2800" dirty="0">
                <a:latin typeface="Montserrat" panose="00000500000000000000" pitchFamily="2" charset="0"/>
              </a:rPr>
            </a:br>
            <a:r>
              <a:rPr lang="en-US" sz="2800" dirty="0">
                <a:latin typeface="Montserrat" panose="00000500000000000000" pitchFamily="2" charset="0"/>
              </a:rPr>
              <a:t>your work</a:t>
            </a:r>
            <a:endParaRPr lang="en-US" sz="2800" dirty="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840345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0238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860091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2937419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7/1/2024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7/1/2024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7/1/2024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7/1/2024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Inner Page Style 2">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D22239-E827-446C-B526-4A05CA2750E4}"/>
              </a:ext>
            </a:extLst>
          </p:cNvPr>
          <p:cNvSpPr>
            <a:spLocks noGrp="1"/>
          </p:cNvSpPr>
          <p:nvPr>
            <p:ph type="title"/>
          </p:nvPr>
        </p:nvSpPr>
        <p:spPr>
          <a:xfrm>
            <a:off x="925974" y="655295"/>
            <a:ext cx="9674947" cy="627989"/>
          </a:xfrm>
        </p:spPr>
        <p:txBody>
          <a:bodyPr lIns="0" tIns="0" rIns="0" bIns="0"/>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AF138CD8-0198-4AE8-A7A1-B9AA45F40523}"/>
              </a:ext>
            </a:extLst>
          </p:cNvPr>
          <p:cNvSpPr>
            <a:spLocks noGrp="1"/>
          </p:cNvSpPr>
          <p:nvPr>
            <p:ph idx="1"/>
          </p:nvPr>
        </p:nvSpPr>
        <p:spPr>
          <a:xfrm>
            <a:off x="925974" y="1761104"/>
            <a:ext cx="9674947"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drawing&#10;&#10;Description automatically generated">
            <a:extLst>
              <a:ext uri="{FF2B5EF4-FFF2-40B4-BE49-F238E27FC236}">
                <a16:creationId xmlns:a16="http://schemas.microsoft.com/office/drawing/2014/main" id="{B60F4369-FD38-4C79-8CD0-6DA3676834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5605" y="6202705"/>
            <a:ext cx="1619827" cy="607435"/>
          </a:xfrm>
          <a:prstGeom prst="rect">
            <a:avLst/>
          </a:prstGeom>
        </p:spPr>
      </p:pic>
    </p:spTree>
    <p:extLst>
      <p:ext uri="{BB962C8B-B14F-4D97-AF65-F5344CB8AC3E}">
        <p14:creationId xmlns:p14="http://schemas.microsoft.com/office/powerpoint/2010/main" val="3021958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2138208"/>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Diagram&#10;&#10;Description automatically generated">
            <a:extLst>
              <a:ext uri="{FF2B5EF4-FFF2-40B4-BE49-F238E27FC236}">
                <a16:creationId xmlns:a16="http://schemas.microsoft.com/office/drawing/2014/main" id="{FF3B0545-96A6-DDF0-7A51-339F13879A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A0A87933-2874-1381-48BE-2E7CC9ED1A1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87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647681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793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065941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463475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866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325563"/>
          </a:xfrm>
        </p:spPr>
        <p:txBody>
          <a:bodyPr/>
          <a:lstStyle/>
          <a:p>
            <a:pPr lvl="0"/>
            <a:r>
              <a:rPr lang="en-US" dirty="0"/>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603375"/>
          </a:xfrm>
        </p:spPr>
        <p:txBody>
          <a:bodyPr/>
          <a:lstStyle/>
          <a:p>
            <a:pPr lvl="0"/>
            <a:r>
              <a:rPr lang="en-US" dirty="0"/>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7/1/2024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16DCEB5-EB78-9B02-AE40-14856D4C6A1F}"/>
              </a:ext>
            </a:extLst>
          </p:cNvPr>
          <p:cNvSpPr>
            <a:spLocks noGrp="1"/>
          </p:cNvSpPr>
          <p:nvPr>
            <p:ph sz="half" idx="13"/>
          </p:nvPr>
        </p:nvSpPr>
        <p:spPr>
          <a:xfrm>
            <a:off x="914400" y="4048125"/>
            <a:ext cx="5181600" cy="1325563"/>
          </a:xfrm>
        </p:spPr>
        <p:txBody>
          <a:bodyPr/>
          <a:lstStyle/>
          <a:p>
            <a:pPr lvl="0"/>
            <a:r>
              <a:rPr lang="en-US" dirty="0"/>
              <a:t>Click to edit Master text styles</a:t>
            </a:r>
          </a:p>
        </p:txBody>
      </p:sp>
      <p:sp>
        <p:nvSpPr>
          <p:cNvPr id="14" name="Content Placeholder 3">
            <a:extLst>
              <a:ext uri="{FF2B5EF4-FFF2-40B4-BE49-F238E27FC236}">
                <a16:creationId xmlns:a16="http://schemas.microsoft.com/office/drawing/2014/main" id="{8BC300EC-B334-5972-937C-EC2B636F9EC7}"/>
              </a:ext>
            </a:extLst>
          </p:cNvPr>
          <p:cNvSpPr>
            <a:spLocks noGrp="1"/>
          </p:cNvSpPr>
          <p:nvPr>
            <p:ph sz="half" idx="14"/>
          </p:nvPr>
        </p:nvSpPr>
        <p:spPr>
          <a:xfrm>
            <a:off x="6186055" y="3815969"/>
            <a:ext cx="5181600" cy="2136775"/>
          </a:xfrm>
        </p:spPr>
        <p:txBody>
          <a:bodyPr/>
          <a:lstStyle/>
          <a:p>
            <a:pPr lvl="0"/>
            <a:r>
              <a:rPr lang="en-US" dirty="0"/>
              <a:t>Click to edit Master text styles</a:t>
            </a:r>
          </a:p>
        </p:txBody>
      </p:sp>
    </p:spTree>
    <p:extLst>
      <p:ext uri="{BB962C8B-B14F-4D97-AF65-F5344CB8AC3E}">
        <p14:creationId xmlns:p14="http://schemas.microsoft.com/office/powerpoint/2010/main" val="382940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8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8" y="-14916"/>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727380"/>
          </a:xfrm>
        </p:spPr>
        <p:txBody>
          <a:bodyPr/>
          <a:lstStyle>
            <a:lvl1pPr marL="0" indent="0">
              <a:buNone/>
              <a:defRPr/>
            </a:lvl1pPr>
          </a:lstStyle>
          <a:p>
            <a:pPr lvl="0"/>
            <a:r>
              <a:rPr lang="en-US"/>
              <a:t>Click to edit Master text</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727380"/>
          </a:xfrm>
        </p:spPr>
        <p:txBody>
          <a:bodyPr/>
          <a:lstStyle>
            <a:lvl1pPr marL="0" indent="0">
              <a:buNone/>
              <a:defRPr/>
            </a:lvl1pPr>
          </a:lstStyle>
          <a:p>
            <a:pPr lvl="0"/>
            <a:r>
              <a:rPr lang="en-US"/>
              <a:t>Click to edit Master text</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7/1/2024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666" y="-26258"/>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B324170-206C-0719-BF55-BB9A42ED36E6}"/>
              </a:ext>
            </a:extLst>
          </p:cNvPr>
          <p:cNvSpPr>
            <a:spLocks noGrp="1"/>
          </p:cNvSpPr>
          <p:nvPr>
            <p:ph sz="half" idx="15"/>
          </p:nvPr>
        </p:nvSpPr>
        <p:spPr>
          <a:xfrm>
            <a:off x="838200" y="5275752"/>
            <a:ext cx="5181600" cy="727380"/>
          </a:xfrm>
        </p:spPr>
        <p:txBody>
          <a:bodyPr/>
          <a:lstStyle>
            <a:lvl1pPr marL="0" indent="0">
              <a:buNone/>
              <a:defRPr/>
            </a:lvl1pPr>
          </a:lstStyle>
          <a:p>
            <a:pPr lvl="0"/>
            <a:r>
              <a:rPr lang="en-US"/>
              <a:t>Click to edit Master text</a:t>
            </a:r>
          </a:p>
        </p:txBody>
      </p:sp>
      <p:sp>
        <p:nvSpPr>
          <p:cNvPr id="16" name="Content Placeholder 2">
            <a:extLst>
              <a:ext uri="{FF2B5EF4-FFF2-40B4-BE49-F238E27FC236}">
                <a16:creationId xmlns:a16="http://schemas.microsoft.com/office/drawing/2014/main" id="{040F3AEC-4D31-3A7C-AB59-356EA4460CFB}"/>
              </a:ext>
            </a:extLst>
          </p:cNvPr>
          <p:cNvSpPr>
            <a:spLocks noGrp="1"/>
          </p:cNvSpPr>
          <p:nvPr>
            <p:ph sz="half" idx="16"/>
          </p:nvPr>
        </p:nvSpPr>
        <p:spPr>
          <a:xfrm>
            <a:off x="838200" y="2626181"/>
            <a:ext cx="5181600" cy="727380"/>
          </a:xfrm>
        </p:spPr>
        <p:txBody>
          <a:bodyPr/>
          <a:lstStyle>
            <a:lvl1pPr marL="0" indent="0">
              <a:buNone/>
              <a:defRPr/>
            </a:lvl1pPr>
          </a:lstStyle>
          <a:p>
            <a:pPr lvl="0"/>
            <a:r>
              <a:rPr lang="en-US"/>
              <a:t>Click to edit Master text</a:t>
            </a:r>
          </a:p>
        </p:txBody>
      </p:sp>
      <p:sp>
        <p:nvSpPr>
          <p:cNvPr id="17" name="Content Placeholder 2">
            <a:extLst>
              <a:ext uri="{FF2B5EF4-FFF2-40B4-BE49-F238E27FC236}">
                <a16:creationId xmlns:a16="http://schemas.microsoft.com/office/drawing/2014/main" id="{8239534F-34AA-8FC6-9F89-4D981BE13646}"/>
              </a:ext>
            </a:extLst>
          </p:cNvPr>
          <p:cNvSpPr>
            <a:spLocks noGrp="1"/>
          </p:cNvSpPr>
          <p:nvPr>
            <p:ph sz="half" idx="17"/>
          </p:nvPr>
        </p:nvSpPr>
        <p:spPr>
          <a:xfrm>
            <a:off x="838200" y="3452422"/>
            <a:ext cx="5181600" cy="727380"/>
          </a:xfrm>
        </p:spPr>
        <p:txBody>
          <a:bodyPr/>
          <a:lstStyle>
            <a:lvl1pPr marL="0" indent="0">
              <a:buNone/>
              <a:defRPr/>
            </a:lvl1pPr>
          </a:lstStyle>
          <a:p>
            <a:pPr lvl="0"/>
            <a:r>
              <a:rPr lang="en-US"/>
              <a:t>Click to edit Master text</a:t>
            </a:r>
          </a:p>
        </p:txBody>
      </p:sp>
      <p:sp>
        <p:nvSpPr>
          <p:cNvPr id="18" name="Content Placeholder 2">
            <a:extLst>
              <a:ext uri="{FF2B5EF4-FFF2-40B4-BE49-F238E27FC236}">
                <a16:creationId xmlns:a16="http://schemas.microsoft.com/office/drawing/2014/main" id="{41AE561A-DC0B-1788-4EC0-375B804DF012}"/>
              </a:ext>
            </a:extLst>
          </p:cNvPr>
          <p:cNvSpPr>
            <a:spLocks noGrp="1"/>
          </p:cNvSpPr>
          <p:nvPr>
            <p:ph sz="half" idx="18"/>
          </p:nvPr>
        </p:nvSpPr>
        <p:spPr>
          <a:xfrm>
            <a:off x="838200" y="4329787"/>
            <a:ext cx="5181600" cy="727380"/>
          </a:xfrm>
        </p:spPr>
        <p:txBody>
          <a:bodyPr/>
          <a:lstStyle>
            <a:lvl1pPr marL="0" indent="0">
              <a:buNone/>
              <a:defRPr/>
            </a:lvl1pPr>
          </a:lstStyle>
          <a:p>
            <a:pPr lvl="0"/>
            <a:r>
              <a:rPr lang="en-US"/>
              <a:t>Click to edit Master text</a:t>
            </a:r>
          </a:p>
        </p:txBody>
      </p:sp>
      <p:sp>
        <p:nvSpPr>
          <p:cNvPr id="19" name="Content Placeholder 3">
            <a:extLst>
              <a:ext uri="{FF2B5EF4-FFF2-40B4-BE49-F238E27FC236}">
                <a16:creationId xmlns:a16="http://schemas.microsoft.com/office/drawing/2014/main" id="{87F0FBDB-273E-D60B-B2B6-6E3D01E6EA19}"/>
              </a:ext>
            </a:extLst>
          </p:cNvPr>
          <p:cNvSpPr>
            <a:spLocks noGrp="1"/>
          </p:cNvSpPr>
          <p:nvPr>
            <p:ph sz="half" idx="19"/>
          </p:nvPr>
        </p:nvSpPr>
        <p:spPr>
          <a:xfrm>
            <a:off x="6186055" y="2641229"/>
            <a:ext cx="5181600" cy="727380"/>
          </a:xfrm>
        </p:spPr>
        <p:txBody>
          <a:bodyPr/>
          <a:lstStyle>
            <a:lvl1pPr marL="0" indent="0">
              <a:buNone/>
              <a:defRPr/>
            </a:lvl1pPr>
          </a:lstStyle>
          <a:p>
            <a:pPr lvl="0"/>
            <a:r>
              <a:rPr lang="en-US"/>
              <a:t>Click to edit Master text</a:t>
            </a:r>
          </a:p>
        </p:txBody>
      </p:sp>
      <p:sp>
        <p:nvSpPr>
          <p:cNvPr id="20" name="Content Placeholder 3">
            <a:extLst>
              <a:ext uri="{FF2B5EF4-FFF2-40B4-BE49-F238E27FC236}">
                <a16:creationId xmlns:a16="http://schemas.microsoft.com/office/drawing/2014/main" id="{A331B666-94C3-1364-CFC3-B9356134B448}"/>
              </a:ext>
            </a:extLst>
          </p:cNvPr>
          <p:cNvSpPr>
            <a:spLocks noGrp="1"/>
          </p:cNvSpPr>
          <p:nvPr>
            <p:ph sz="half" idx="20"/>
          </p:nvPr>
        </p:nvSpPr>
        <p:spPr>
          <a:xfrm>
            <a:off x="6186055" y="5277245"/>
            <a:ext cx="5181600" cy="727380"/>
          </a:xfrm>
        </p:spPr>
        <p:txBody>
          <a:bodyPr/>
          <a:lstStyle>
            <a:lvl1pPr marL="0" indent="0">
              <a:buNone/>
              <a:defRPr/>
            </a:lvl1pPr>
          </a:lstStyle>
          <a:p>
            <a:pPr lvl="0"/>
            <a:r>
              <a:rPr lang="en-US"/>
              <a:t>Click to edit Master text</a:t>
            </a:r>
          </a:p>
        </p:txBody>
      </p:sp>
      <p:sp>
        <p:nvSpPr>
          <p:cNvPr id="21" name="Content Placeholder 3">
            <a:extLst>
              <a:ext uri="{FF2B5EF4-FFF2-40B4-BE49-F238E27FC236}">
                <a16:creationId xmlns:a16="http://schemas.microsoft.com/office/drawing/2014/main" id="{53019E6B-3F4E-51C7-D626-3295D9B0C9B7}"/>
              </a:ext>
            </a:extLst>
          </p:cNvPr>
          <p:cNvSpPr>
            <a:spLocks noGrp="1"/>
          </p:cNvSpPr>
          <p:nvPr>
            <p:ph sz="half" idx="21"/>
          </p:nvPr>
        </p:nvSpPr>
        <p:spPr>
          <a:xfrm>
            <a:off x="6186055" y="4355140"/>
            <a:ext cx="5181600" cy="727380"/>
          </a:xfrm>
        </p:spPr>
        <p:txBody>
          <a:bodyPr/>
          <a:lstStyle>
            <a:lvl1pPr marL="0" indent="0">
              <a:buNone/>
              <a:defRPr/>
            </a:lvl1pPr>
          </a:lstStyle>
          <a:p>
            <a:pPr lvl="0"/>
            <a:r>
              <a:rPr lang="en-US"/>
              <a:t>Click to edit Master text</a:t>
            </a:r>
          </a:p>
        </p:txBody>
      </p:sp>
      <p:sp>
        <p:nvSpPr>
          <p:cNvPr id="22" name="Content Placeholder 3">
            <a:extLst>
              <a:ext uri="{FF2B5EF4-FFF2-40B4-BE49-F238E27FC236}">
                <a16:creationId xmlns:a16="http://schemas.microsoft.com/office/drawing/2014/main" id="{18912329-0CA5-53DB-C42F-A14BFE085A2D}"/>
              </a:ext>
            </a:extLst>
          </p:cNvPr>
          <p:cNvSpPr>
            <a:spLocks noGrp="1"/>
          </p:cNvSpPr>
          <p:nvPr>
            <p:ph sz="half" idx="22"/>
          </p:nvPr>
        </p:nvSpPr>
        <p:spPr>
          <a:xfrm>
            <a:off x="6186055" y="3483297"/>
            <a:ext cx="5181600" cy="727380"/>
          </a:xfrm>
        </p:spPr>
        <p:txBody>
          <a:bodyPr/>
          <a:lstStyle>
            <a:lvl1pPr marL="0" indent="0">
              <a:buNone/>
              <a:defRPr/>
            </a:lvl1pPr>
          </a:lstStyle>
          <a:p>
            <a:pPr lvl="0"/>
            <a:r>
              <a:rPr lang="en-US"/>
              <a:t>Click to edit Master text</a:t>
            </a:r>
          </a:p>
        </p:txBody>
      </p:sp>
    </p:spTree>
    <p:extLst>
      <p:ext uri="{BB962C8B-B14F-4D97-AF65-F5344CB8AC3E}">
        <p14:creationId xmlns:p14="http://schemas.microsoft.com/office/powerpoint/2010/main" val="220587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7/1/2024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0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arge Title 4 text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169981"/>
          </a:xfrm>
        </p:spPr>
        <p:txBody>
          <a:bodyPr/>
          <a:lstStyle>
            <a:lvl1pPr>
              <a:defRPr/>
            </a:lvl1pPr>
          </a:lstStyle>
          <a:p>
            <a:pPr lvl="0"/>
            <a:r>
              <a:rPr lang="en-US" dirty="0"/>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169981"/>
          </a:xfrm>
        </p:spPr>
        <p:txBody>
          <a:bodyPr/>
          <a:lstStyle/>
          <a:p>
            <a:pPr lvl="0"/>
            <a:r>
              <a:rPr lang="en-US" dirty="0"/>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7/1/2024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C2385EA-3B76-2254-3556-52596C6A150F}"/>
              </a:ext>
            </a:extLst>
          </p:cNvPr>
          <p:cNvSpPr>
            <a:spLocks noGrp="1"/>
          </p:cNvSpPr>
          <p:nvPr>
            <p:ph sz="half" idx="13"/>
          </p:nvPr>
        </p:nvSpPr>
        <p:spPr>
          <a:xfrm>
            <a:off x="838200" y="3561975"/>
            <a:ext cx="5181600" cy="1169981"/>
          </a:xfrm>
        </p:spPr>
        <p:txBody>
          <a:bodyPr/>
          <a:lstStyle>
            <a:lvl1pPr>
              <a:defRPr/>
            </a:lvl1pPr>
          </a:lstStyle>
          <a:p>
            <a:pPr lvl="0"/>
            <a:r>
              <a:rPr lang="en-US" dirty="0"/>
              <a:t>Click to edit Master text styles</a:t>
            </a:r>
          </a:p>
        </p:txBody>
      </p:sp>
      <p:sp>
        <p:nvSpPr>
          <p:cNvPr id="14" name="Content Placeholder 3">
            <a:extLst>
              <a:ext uri="{FF2B5EF4-FFF2-40B4-BE49-F238E27FC236}">
                <a16:creationId xmlns:a16="http://schemas.microsoft.com/office/drawing/2014/main" id="{E223803F-13EA-FB0C-9029-866A38052600}"/>
              </a:ext>
            </a:extLst>
          </p:cNvPr>
          <p:cNvSpPr>
            <a:spLocks noGrp="1"/>
          </p:cNvSpPr>
          <p:nvPr>
            <p:ph sz="half" idx="14"/>
          </p:nvPr>
        </p:nvSpPr>
        <p:spPr>
          <a:xfrm>
            <a:off x="6196012" y="3634580"/>
            <a:ext cx="5181600" cy="1169981"/>
          </a:xfrm>
        </p:spPr>
        <p:txBody>
          <a:bodyPr/>
          <a:lstStyle/>
          <a:p>
            <a:pPr lvl="0"/>
            <a:r>
              <a:rPr lang="en-US" dirty="0"/>
              <a:t>Click to edit Master text styles</a:t>
            </a:r>
          </a:p>
        </p:txBody>
      </p:sp>
    </p:spTree>
    <p:extLst>
      <p:ext uri="{BB962C8B-B14F-4D97-AF65-F5344CB8AC3E}">
        <p14:creationId xmlns:p14="http://schemas.microsoft.com/office/powerpoint/2010/main" val="2031869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Title with 8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96745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967451"/>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7/1/2024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BCC7828-EB93-B072-B9EC-9259F43C80EF}"/>
              </a:ext>
            </a:extLst>
          </p:cNvPr>
          <p:cNvSpPr>
            <a:spLocks noGrp="1"/>
          </p:cNvSpPr>
          <p:nvPr>
            <p:ph sz="half" idx="13"/>
          </p:nvPr>
        </p:nvSpPr>
        <p:spPr>
          <a:xfrm>
            <a:off x="6186055" y="2853611"/>
            <a:ext cx="5181600" cy="967451"/>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A39A899F-39DD-A31C-063E-CCC453B6A567}"/>
              </a:ext>
            </a:extLst>
          </p:cNvPr>
          <p:cNvSpPr>
            <a:spLocks noGrp="1"/>
          </p:cNvSpPr>
          <p:nvPr>
            <p:ph sz="half" idx="14"/>
          </p:nvPr>
        </p:nvSpPr>
        <p:spPr>
          <a:xfrm>
            <a:off x="838200" y="3012842"/>
            <a:ext cx="5181600" cy="967451"/>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7E3BFEE9-E5CE-AFD8-CA7C-BA4D359EDCDE}"/>
              </a:ext>
            </a:extLst>
          </p:cNvPr>
          <p:cNvSpPr>
            <a:spLocks noGrp="1"/>
          </p:cNvSpPr>
          <p:nvPr>
            <p:ph sz="half" idx="15"/>
          </p:nvPr>
        </p:nvSpPr>
        <p:spPr>
          <a:xfrm>
            <a:off x="757844" y="5117002"/>
            <a:ext cx="1319367" cy="967451"/>
          </a:xfrm>
        </p:spPr>
        <p:txBody>
          <a:bodyPr/>
          <a:lstStyle>
            <a:lvl1pPr marL="0" indent="0">
              <a:buNone/>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DA76AC9D-8113-32C4-8801-8773A1422502}"/>
              </a:ext>
            </a:extLst>
          </p:cNvPr>
          <p:cNvSpPr>
            <a:spLocks noGrp="1"/>
          </p:cNvSpPr>
          <p:nvPr>
            <p:ph sz="half" idx="16"/>
          </p:nvPr>
        </p:nvSpPr>
        <p:spPr>
          <a:xfrm>
            <a:off x="757844" y="4088473"/>
            <a:ext cx="1659353" cy="967451"/>
          </a:xfrm>
        </p:spPr>
        <p:txBody>
          <a:bodyPr/>
          <a:lstStyle>
            <a:lvl1pPr marL="0" indent="0">
              <a:buNone/>
              <a:defRPr/>
            </a:lvl1pPr>
          </a:lstStyle>
          <a:p>
            <a:pPr lvl="0"/>
            <a:r>
              <a:rPr lang="en-US" dirty="0"/>
              <a:t>Click to edit Master text styles</a:t>
            </a:r>
          </a:p>
        </p:txBody>
      </p:sp>
      <p:sp>
        <p:nvSpPr>
          <p:cNvPr id="17" name="Content Placeholder 2">
            <a:extLst>
              <a:ext uri="{FF2B5EF4-FFF2-40B4-BE49-F238E27FC236}">
                <a16:creationId xmlns:a16="http://schemas.microsoft.com/office/drawing/2014/main" id="{2B5602E8-1546-34B3-FE72-82BC51F04CBE}"/>
              </a:ext>
            </a:extLst>
          </p:cNvPr>
          <p:cNvSpPr>
            <a:spLocks noGrp="1"/>
          </p:cNvSpPr>
          <p:nvPr>
            <p:ph sz="half" idx="17"/>
          </p:nvPr>
        </p:nvSpPr>
        <p:spPr>
          <a:xfrm>
            <a:off x="6179359" y="4118900"/>
            <a:ext cx="5181600" cy="967451"/>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17989FF5-537C-43B1-EAE8-087FBD1B5648}"/>
              </a:ext>
            </a:extLst>
          </p:cNvPr>
          <p:cNvSpPr>
            <a:spLocks noGrp="1"/>
          </p:cNvSpPr>
          <p:nvPr>
            <p:ph sz="half" idx="18"/>
          </p:nvPr>
        </p:nvSpPr>
        <p:spPr>
          <a:xfrm>
            <a:off x="6153035" y="5146886"/>
            <a:ext cx="5181600" cy="967451"/>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50C1495C-14D2-B59D-4361-3D37A90C0B03}"/>
              </a:ext>
            </a:extLst>
          </p:cNvPr>
          <p:cNvSpPr>
            <a:spLocks noGrp="1"/>
          </p:cNvSpPr>
          <p:nvPr>
            <p:ph sz="half" idx="19"/>
          </p:nvPr>
        </p:nvSpPr>
        <p:spPr>
          <a:xfrm>
            <a:off x="6305435" y="5299286"/>
            <a:ext cx="5181600" cy="967451"/>
          </a:xfrm>
        </p:spPr>
        <p:txBody>
          <a:bodyPr/>
          <a:lstStyle>
            <a:lvl1pPr marL="0" indent="0">
              <a:buNone/>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1F9F1791-74B3-09AE-5CC4-5B7B8F182579}"/>
              </a:ext>
            </a:extLst>
          </p:cNvPr>
          <p:cNvSpPr>
            <a:spLocks noGrp="1"/>
          </p:cNvSpPr>
          <p:nvPr>
            <p:ph sz="half" idx="20"/>
          </p:nvPr>
        </p:nvSpPr>
        <p:spPr>
          <a:xfrm>
            <a:off x="6457835" y="5451686"/>
            <a:ext cx="5181600" cy="967451"/>
          </a:xfrm>
        </p:spPr>
        <p:txBody>
          <a:bodyPr/>
          <a:lstStyle>
            <a:lvl1pPr marL="0" indent="0">
              <a:buNone/>
              <a:defRPr/>
            </a:lvl1pPr>
          </a:lstStyle>
          <a:p>
            <a:pPr lvl="0"/>
            <a:r>
              <a:rPr lang="en-US"/>
              <a:t>Click to edit Master text styles</a:t>
            </a:r>
          </a:p>
        </p:txBody>
      </p:sp>
      <p:sp>
        <p:nvSpPr>
          <p:cNvPr id="21" name="Content Placeholder 2">
            <a:extLst>
              <a:ext uri="{FF2B5EF4-FFF2-40B4-BE49-F238E27FC236}">
                <a16:creationId xmlns:a16="http://schemas.microsoft.com/office/drawing/2014/main" id="{C65D1424-D6B2-AF00-A643-02B5A03CAC6A}"/>
              </a:ext>
            </a:extLst>
          </p:cNvPr>
          <p:cNvSpPr>
            <a:spLocks noGrp="1"/>
          </p:cNvSpPr>
          <p:nvPr>
            <p:ph sz="half" idx="21"/>
          </p:nvPr>
        </p:nvSpPr>
        <p:spPr>
          <a:xfrm>
            <a:off x="2493091" y="4120674"/>
            <a:ext cx="1319367" cy="967451"/>
          </a:xfrm>
        </p:spPr>
        <p:txBody>
          <a:bodyPr/>
          <a:lstStyle>
            <a:lvl1pPr marL="0" indent="0">
              <a:buNone/>
              <a:defRPr/>
            </a:lvl1pPr>
          </a:lstStyle>
          <a:p>
            <a:pPr lvl="0"/>
            <a:r>
              <a:rPr lang="en-US" dirty="0"/>
              <a:t>Click to edit Master text styles</a:t>
            </a:r>
          </a:p>
        </p:txBody>
      </p:sp>
      <p:sp>
        <p:nvSpPr>
          <p:cNvPr id="22" name="Content Placeholder 2">
            <a:extLst>
              <a:ext uri="{FF2B5EF4-FFF2-40B4-BE49-F238E27FC236}">
                <a16:creationId xmlns:a16="http://schemas.microsoft.com/office/drawing/2014/main" id="{FE98D537-028E-305C-1249-7FB1CBF781FE}"/>
              </a:ext>
            </a:extLst>
          </p:cNvPr>
          <p:cNvSpPr>
            <a:spLocks noGrp="1"/>
          </p:cNvSpPr>
          <p:nvPr>
            <p:ph sz="half" idx="22"/>
          </p:nvPr>
        </p:nvSpPr>
        <p:spPr>
          <a:xfrm>
            <a:off x="1992258" y="5164104"/>
            <a:ext cx="1319367" cy="967451"/>
          </a:xfrm>
        </p:spPr>
        <p:txBody>
          <a:bodyPr/>
          <a:lstStyle>
            <a:lvl1pPr marL="0" indent="0">
              <a:buNone/>
              <a:defRPr/>
            </a:lvl1pPr>
          </a:lstStyle>
          <a:p>
            <a:pPr lvl="0"/>
            <a:r>
              <a:rPr lang="en-US"/>
              <a:t>Click to edit Master text styles</a:t>
            </a:r>
          </a:p>
        </p:txBody>
      </p:sp>
      <p:sp>
        <p:nvSpPr>
          <p:cNvPr id="23" name="Content Placeholder 2">
            <a:extLst>
              <a:ext uri="{FF2B5EF4-FFF2-40B4-BE49-F238E27FC236}">
                <a16:creationId xmlns:a16="http://schemas.microsoft.com/office/drawing/2014/main" id="{63C14790-BF83-0BB1-6A61-AD81B7136E5D}"/>
              </a:ext>
            </a:extLst>
          </p:cNvPr>
          <p:cNvSpPr>
            <a:spLocks noGrp="1"/>
          </p:cNvSpPr>
          <p:nvPr>
            <p:ph sz="half" idx="23"/>
          </p:nvPr>
        </p:nvSpPr>
        <p:spPr>
          <a:xfrm>
            <a:off x="3326366" y="5224074"/>
            <a:ext cx="1319367" cy="967451"/>
          </a:xfrm>
        </p:spPr>
        <p:txBody>
          <a:bodyPr/>
          <a:lstStyle>
            <a:lvl1pPr marL="0" indent="0">
              <a:buNone/>
              <a:defRPr/>
            </a:lvl1pPr>
          </a:lstStyle>
          <a:p>
            <a:pPr lvl="0"/>
            <a:r>
              <a:rPr lang="en-US"/>
              <a:t>Click to edit Master text styles</a:t>
            </a:r>
          </a:p>
        </p:txBody>
      </p:sp>
      <p:sp>
        <p:nvSpPr>
          <p:cNvPr id="24" name="Content Placeholder 2">
            <a:extLst>
              <a:ext uri="{FF2B5EF4-FFF2-40B4-BE49-F238E27FC236}">
                <a16:creationId xmlns:a16="http://schemas.microsoft.com/office/drawing/2014/main" id="{1A55B490-C813-2970-76FB-28B1F402ACB4}"/>
              </a:ext>
            </a:extLst>
          </p:cNvPr>
          <p:cNvSpPr>
            <a:spLocks noGrp="1"/>
          </p:cNvSpPr>
          <p:nvPr>
            <p:ph sz="half" idx="24"/>
          </p:nvPr>
        </p:nvSpPr>
        <p:spPr>
          <a:xfrm>
            <a:off x="4722587" y="5224074"/>
            <a:ext cx="1319367" cy="967451"/>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472197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63260" y="2411105"/>
            <a:ext cx="12353026"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5453" y="2565578"/>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3380950"/>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3428999"/>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102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756" r:id="rId1"/>
    <p:sldLayoutId id="2147483650" r:id="rId2"/>
    <p:sldLayoutId id="2147483651" r:id="rId3"/>
    <p:sldLayoutId id="2147483652" r:id="rId4"/>
    <p:sldLayoutId id="2147483751" r:id="rId5"/>
    <p:sldLayoutId id="2147483662" r:id="rId6"/>
    <p:sldLayoutId id="2147483769" r:id="rId7"/>
    <p:sldLayoutId id="2147483752" r:id="rId8"/>
    <p:sldLayoutId id="2147483664" r:id="rId9"/>
    <p:sldLayoutId id="2147483755" r:id="rId10"/>
    <p:sldLayoutId id="2147483655" r:id="rId11"/>
    <p:sldLayoutId id="2147483663" r:id="rId12"/>
    <p:sldLayoutId id="2147483660" r:id="rId13"/>
    <p:sldLayoutId id="2147483661" r:id="rId14"/>
    <p:sldLayoutId id="2147483656" r:id="rId15"/>
    <p:sldLayoutId id="2147483657" r:id="rId16"/>
    <p:sldLayoutId id="2147483658" r:id="rId17"/>
    <p:sldLayoutId id="2147483659" r:id="rId18"/>
    <p:sldLayoutId id="2147483684" r:id="rId19"/>
    <p:sldLayoutId id="2147483749" r:id="rId20"/>
    <p:sldLayoutId id="2147483753" r:id="rId21"/>
    <p:sldLayoutId id="2147483762" r:id="rId22"/>
    <p:sldLayoutId id="2147483763" r:id="rId23"/>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2.svg"/><Relationship Id="rId4" Type="http://schemas.openxmlformats.org/officeDocument/2006/relationships/image" Target="../media/image34.sv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48.svg"/><Relationship Id="rId3" Type="http://schemas.openxmlformats.org/officeDocument/2006/relationships/image" Target="../media/image61.svg"/><Relationship Id="rId7" Type="http://schemas.openxmlformats.org/officeDocument/2006/relationships/image" Target="../media/image65.svg"/><Relationship Id="rId12" Type="http://schemas.openxmlformats.org/officeDocument/2006/relationships/image" Target="../media/image47.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12" Type="http://schemas.openxmlformats.org/officeDocument/2006/relationships/image" Target="../media/image74.sv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73.png"/><Relationship Id="rId5" Type="http://schemas.openxmlformats.org/officeDocument/2006/relationships/image" Target="../media/image63.svg"/><Relationship Id="rId10" Type="http://schemas.openxmlformats.org/officeDocument/2006/relationships/image" Target="../media/image72.png"/><Relationship Id="rId4" Type="http://schemas.openxmlformats.org/officeDocument/2006/relationships/image" Target="../media/image62.png"/><Relationship Id="rId9" Type="http://schemas.openxmlformats.org/officeDocument/2006/relationships/image" Target="../media/image67.svg"/></Relationships>
</file>

<file path=ppt/slides/_rels/slide24.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 Id="rId5" Type="http://schemas.openxmlformats.org/officeDocument/2006/relationships/image" Target="../media/image98.pn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nws.usace.army.mil/Careers/Hydropower-Plant-Apprenticeship-Program/"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hyperlink" Target="https://www.nww.usace.army.mil/Careers/Power-Plant-Apprenticeship-Program/" TargetMode="External"/><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hyperlink" Target="mailto:angela.baker@safalpartners.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595719" y="733231"/>
            <a:ext cx="11000559" cy="2608045"/>
          </a:xfrm>
        </p:spPr>
        <p:txBody>
          <a:bodyPr>
            <a:normAutofit fontScale="90000"/>
          </a:bodyPr>
          <a:lstStyle/>
          <a:p>
            <a:r>
              <a:rPr lang="en-US" sz="4000" b="1" i="1" dirty="0"/>
              <a:t>Engage Series</a:t>
            </a:r>
            <a:br>
              <a:rPr lang="en-US" sz="4000" b="1" i="1" dirty="0"/>
            </a:br>
            <a:br>
              <a:rPr lang="en-US" sz="4000" b="1" i="1" dirty="0"/>
            </a:br>
            <a:r>
              <a:rPr lang="en-US" sz="4000" dirty="0">
                <a:solidFill>
                  <a:schemeClr val="bg1"/>
                </a:solidFill>
              </a:rPr>
              <a:t>Uniting Registered Apprenticeship Programs and Tribal Workforce/ College Career Centers for Apprenticeship Recruitment</a:t>
            </a:r>
          </a:p>
        </p:txBody>
      </p:sp>
      <p:sp>
        <p:nvSpPr>
          <p:cNvPr id="9" name="Text Placeholder 8">
            <a:extLst>
              <a:ext uri="{FF2B5EF4-FFF2-40B4-BE49-F238E27FC236}">
                <a16:creationId xmlns:a16="http://schemas.microsoft.com/office/drawing/2014/main" id="{DA2E17AD-766E-AE03-9E4D-430586CF7294}"/>
              </a:ext>
            </a:extLst>
          </p:cNvPr>
          <p:cNvSpPr>
            <a:spLocks noGrp="1"/>
          </p:cNvSpPr>
          <p:nvPr>
            <p:ph type="body" sz="quarter" idx="13"/>
          </p:nvPr>
        </p:nvSpPr>
        <p:spPr>
          <a:xfrm>
            <a:off x="4689684" y="5142157"/>
            <a:ext cx="2812631" cy="874457"/>
          </a:xfrm>
        </p:spPr>
        <p:txBody>
          <a:bodyPr/>
          <a:lstStyle/>
          <a:p>
            <a:pPr algn="ctr"/>
            <a:r>
              <a:rPr lang="en-US" dirty="0"/>
              <a:t>June 20, 2024</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4F656-7836-E449-B8E6-61D605CE900C}"/>
              </a:ext>
            </a:extLst>
          </p:cNvPr>
          <p:cNvSpPr>
            <a:spLocks noGrp="1"/>
          </p:cNvSpPr>
          <p:nvPr>
            <p:ph type="title"/>
          </p:nvPr>
        </p:nvSpPr>
        <p:spPr/>
        <p:txBody>
          <a:bodyPr/>
          <a:lstStyle/>
          <a:p>
            <a:r>
              <a:rPr lang="en-US" dirty="0"/>
              <a:t>Avista Utilities Overview</a:t>
            </a:r>
          </a:p>
        </p:txBody>
      </p:sp>
      <p:sp>
        <p:nvSpPr>
          <p:cNvPr id="3" name="Content Placeholder 2">
            <a:extLst>
              <a:ext uri="{FF2B5EF4-FFF2-40B4-BE49-F238E27FC236}">
                <a16:creationId xmlns:a16="http://schemas.microsoft.com/office/drawing/2014/main" id="{ABA4C494-D61A-DD86-1134-935EC7E43A54}"/>
              </a:ext>
            </a:extLst>
          </p:cNvPr>
          <p:cNvSpPr>
            <a:spLocks noGrp="1"/>
          </p:cNvSpPr>
          <p:nvPr>
            <p:ph sz="half" idx="1"/>
          </p:nvPr>
        </p:nvSpPr>
        <p:spPr>
          <a:xfrm>
            <a:off x="690450" y="1690688"/>
            <a:ext cx="5181600" cy="512185"/>
          </a:xfrm>
        </p:spPr>
        <p:txBody>
          <a:bodyPr/>
          <a:lstStyle/>
          <a:p>
            <a:pPr marL="0" indent="0">
              <a:buNone/>
            </a:pPr>
            <a:r>
              <a:rPr lang="en-US" sz="2000" b="1" dirty="0"/>
              <a:t>Est. 1889</a:t>
            </a:r>
          </a:p>
          <a:p>
            <a:endParaRPr lang="en-US" dirty="0"/>
          </a:p>
        </p:txBody>
      </p:sp>
      <p:pic>
        <p:nvPicPr>
          <p:cNvPr id="8" name="Picture 7" descr="Map of service territory- Washington, Montana, Oregon, and Idaho">
            <a:extLst>
              <a:ext uri="{FF2B5EF4-FFF2-40B4-BE49-F238E27FC236}">
                <a16:creationId xmlns:a16="http://schemas.microsoft.com/office/drawing/2014/main" id="{21C57BE9-236B-4603-BB8F-6F95FD2D6157}"/>
              </a:ext>
            </a:extLst>
          </p:cNvPr>
          <p:cNvPicPr>
            <a:picLocks noChangeAspect="1"/>
          </p:cNvPicPr>
          <p:nvPr/>
        </p:nvPicPr>
        <p:blipFill rotWithShape="1">
          <a:blip r:embed="rId2"/>
          <a:srcRect l="1" r="104"/>
          <a:stretch/>
        </p:blipFill>
        <p:spPr>
          <a:xfrm>
            <a:off x="690450" y="2046970"/>
            <a:ext cx="5256438" cy="3880696"/>
          </a:xfrm>
          <a:prstGeom prst="rect">
            <a:avLst/>
          </a:prstGeom>
        </p:spPr>
      </p:pic>
      <p:sp>
        <p:nvSpPr>
          <p:cNvPr id="6" name="Picture Placeholder 5">
            <a:extLst>
              <a:ext uri="{FF2B5EF4-FFF2-40B4-BE49-F238E27FC236}">
                <a16:creationId xmlns:a16="http://schemas.microsoft.com/office/drawing/2014/main" id="{64336ABF-BFC9-050B-E300-39B702E9F8C6}"/>
              </a:ext>
            </a:extLst>
          </p:cNvPr>
          <p:cNvSpPr>
            <a:spLocks noGrp="1"/>
          </p:cNvSpPr>
          <p:nvPr>
            <p:ph sz="half" idx="2"/>
          </p:nvPr>
        </p:nvSpPr>
        <p:spPr>
          <a:xfrm>
            <a:off x="6043028" y="1593469"/>
            <a:ext cx="3470564" cy="1216406"/>
          </a:xfrm>
        </p:spPr>
        <p:txBody>
          <a:bodyPr>
            <a:normAutofit/>
          </a:bodyPr>
          <a:lstStyle/>
          <a:p>
            <a:pPr marL="0" indent="0">
              <a:buNone/>
            </a:pPr>
            <a:r>
              <a:rPr lang="en-US" sz="1800" b="1" dirty="0"/>
              <a:t>Our Customers</a:t>
            </a:r>
          </a:p>
          <a:p>
            <a:pPr>
              <a:buFont typeface="Wingdings" panose="05000000000000000000" pitchFamily="2" charset="2"/>
              <a:buChar char="q"/>
            </a:pPr>
            <a:r>
              <a:rPr lang="en-US" sz="1400" dirty="0"/>
              <a:t>369,000 Gas Customers</a:t>
            </a:r>
          </a:p>
          <a:p>
            <a:pPr>
              <a:buFont typeface="Wingdings" panose="05000000000000000000" pitchFamily="2" charset="2"/>
              <a:buChar char="q"/>
            </a:pPr>
            <a:r>
              <a:rPr lang="en-US" sz="1400" dirty="0"/>
              <a:t>403,000 Electric Customers</a:t>
            </a:r>
          </a:p>
          <a:p>
            <a:pPr marL="0" indent="0">
              <a:buNone/>
            </a:pPr>
            <a:endParaRPr lang="en-US" dirty="0"/>
          </a:p>
        </p:txBody>
      </p:sp>
      <p:sp>
        <p:nvSpPr>
          <p:cNvPr id="14" name="Content Placeholder 13">
            <a:extLst>
              <a:ext uri="{FF2B5EF4-FFF2-40B4-BE49-F238E27FC236}">
                <a16:creationId xmlns:a16="http://schemas.microsoft.com/office/drawing/2014/main" id="{6CEC2B27-C01B-3663-E583-8C49D80F9916}"/>
              </a:ext>
            </a:extLst>
          </p:cNvPr>
          <p:cNvSpPr>
            <a:spLocks noGrp="1"/>
          </p:cNvSpPr>
          <p:nvPr>
            <p:ph sz="half" idx="14"/>
          </p:nvPr>
        </p:nvSpPr>
        <p:spPr>
          <a:xfrm>
            <a:off x="9015413" y="1593469"/>
            <a:ext cx="2709187" cy="1216406"/>
          </a:xfrm>
        </p:spPr>
        <p:txBody>
          <a:bodyPr>
            <a:normAutofit/>
          </a:bodyPr>
          <a:lstStyle/>
          <a:p>
            <a:pPr marL="0" lvl="0" indent="0">
              <a:buNone/>
            </a:pPr>
            <a:r>
              <a:rPr lang="en-US" sz="1800" b="1" dirty="0">
                <a:solidFill>
                  <a:prstClr val="black">
                    <a:lumMod val="75000"/>
                    <a:lumOff val="25000"/>
                  </a:prstClr>
                </a:solidFill>
              </a:rPr>
              <a:t>Our People</a:t>
            </a:r>
          </a:p>
          <a:p>
            <a:pPr marL="285750" lvl="0" indent="-285750">
              <a:buFont typeface="Wingdings" panose="05000000000000000000" pitchFamily="2" charset="2"/>
              <a:buChar char="q"/>
            </a:pPr>
            <a:r>
              <a:rPr lang="en-US" sz="1400" dirty="0">
                <a:solidFill>
                  <a:prstClr val="black">
                    <a:lumMod val="75000"/>
                    <a:lumOff val="25000"/>
                  </a:prstClr>
                </a:solidFill>
              </a:rPr>
              <a:t>  1,858 Total Employees</a:t>
            </a:r>
          </a:p>
          <a:p>
            <a:pPr marL="285750" lvl="0" indent="-285750">
              <a:buFont typeface="Wingdings" panose="05000000000000000000" pitchFamily="2" charset="2"/>
              <a:buChar char="q"/>
            </a:pPr>
            <a:r>
              <a:rPr lang="en-US" sz="1400" dirty="0">
                <a:solidFill>
                  <a:prstClr val="black">
                    <a:lumMod val="75000"/>
                    <a:lumOff val="25000"/>
                  </a:prstClr>
                </a:solidFill>
              </a:rPr>
              <a:t>  695 Bargaining Unit Employees</a:t>
            </a:r>
          </a:p>
          <a:p>
            <a:pPr marL="0" indent="0">
              <a:buNone/>
            </a:pPr>
            <a:endParaRPr lang="en-US" dirty="0"/>
          </a:p>
        </p:txBody>
      </p:sp>
      <p:pic>
        <p:nvPicPr>
          <p:cNvPr id="9" name="Picture 8" descr="Pie chart showing percentages of types of energy - Hydro, Wind, Biomass, Natural Gas, and Coal. 60 percent is renewable.&#10;&#10;">
            <a:extLst>
              <a:ext uri="{FF2B5EF4-FFF2-40B4-BE49-F238E27FC236}">
                <a16:creationId xmlns:a16="http://schemas.microsoft.com/office/drawing/2014/main" id="{DD603DAE-8B7C-4EFA-895C-4BE4EE5C6B1E}"/>
              </a:ext>
            </a:extLst>
          </p:cNvPr>
          <p:cNvPicPr>
            <a:picLocks noChangeAspect="1"/>
          </p:cNvPicPr>
          <p:nvPr/>
        </p:nvPicPr>
        <p:blipFill>
          <a:blip r:embed="rId3"/>
          <a:stretch>
            <a:fillRect/>
          </a:stretch>
        </p:blipFill>
        <p:spPr>
          <a:xfrm>
            <a:off x="6748350" y="2759074"/>
            <a:ext cx="4529250" cy="3385385"/>
          </a:xfrm>
          <a:prstGeom prst="rect">
            <a:avLst/>
          </a:prstGeom>
        </p:spPr>
      </p:pic>
      <p:sp>
        <p:nvSpPr>
          <p:cNvPr id="15" name="Slide Number Placeholder 5">
            <a:extLst>
              <a:ext uri="{FF2B5EF4-FFF2-40B4-BE49-F238E27FC236}">
                <a16:creationId xmlns:a16="http://schemas.microsoft.com/office/drawing/2014/main" id="{F3185B92-E5AD-5930-A565-12594F742318}"/>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875671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0" descr="Circular graph. About 70 Active Apprentices. GPSS is the largest, Electric Ops are next, and Gas is the lowest. ">
            <a:extLst>
              <a:ext uri="{FF2B5EF4-FFF2-40B4-BE49-F238E27FC236}">
                <a16:creationId xmlns:a16="http://schemas.microsoft.com/office/drawing/2014/main" id="{ED7DC05C-1A45-1B4C-94C8-0BBB6C96C7C3}"/>
              </a:ext>
            </a:extLst>
          </p:cNvPr>
          <p:cNvGraphicFramePr>
            <a:graphicFrameLocks noGrp="1" noChangeAspect="1"/>
          </p:cNvGraphicFramePr>
          <p:nvPr>
            <p:ph idx="1"/>
            <p:extLst>
              <p:ext uri="{D42A27DB-BD31-4B8C-83A1-F6EECF244321}">
                <p14:modId xmlns:p14="http://schemas.microsoft.com/office/powerpoint/2010/main" val="1014824418"/>
              </p:ext>
            </p:extLst>
          </p:nvPr>
        </p:nvGraphicFramePr>
        <p:xfrm>
          <a:off x="552558" y="1661678"/>
          <a:ext cx="5819775" cy="427196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DB0122C-5186-8341-B1D3-6D459970F7B3}"/>
              </a:ext>
            </a:extLst>
          </p:cNvPr>
          <p:cNvSpPr>
            <a:spLocks noGrp="1"/>
          </p:cNvSpPr>
          <p:nvPr>
            <p:ph type="title"/>
          </p:nvPr>
        </p:nvSpPr>
        <p:spPr>
          <a:xfrm>
            <a:off x="491067" y="384872"/>
            <a:ext cx="10515600" cy="1325563"/>
          </a:xfrm>
        </p:spPr>
        <p:txBody>
          <a:bodyPr/>
          <a:lstStyle/>
          <a:p>
            <a:r>
              <a:rPr lang="en-US" dirty="0"/>
              <a:t>Avista Registered Apprenticeships</a:t>
            </a:r>
          </a:p>
        </p:txBody>
      </p:sp>
      <p:sp>
        <p:nvSpPr>
          <p:cNvPr id="3" name="Content Placeholder 2">
            <a:extLst>
              <a:ext uri="{FF2B5EF4-FFF2-40B4-BE49-F238E27FC236}">
                <a16:creationId xmlns:a16="http://schemas.microsoft.com/office/drawing/2014/main" id="{0C540404-CE28-554F-981C-FF26D7DEBD59}"/>
              </a:ext>
            </a:extLst>
          </p:cNvPr>
          <p:cNvSpPr>
            <a:spLocks noGrp="1"/>
          </p:cNvSpPr>
          <p:nvPr>
            <p:ph type="body" sz="quarter" idx="14"/>
          </p:nvPr>
        </p:nvSpPr>
        <p:spPr>
          <a:xfrm>
            <a:off x="7105650" y="1937470"/>
            <a:ext cx="4335462" cy="4420468"/>
          </a:xfrm>
        </p:spPr>
        <p:txBody>
          <a:bodyPr>
            <a:normAutofit/>
          </a:bodyPr>
          <a:lstStyle/>
          <a:p>
            <a:pPr>
              <a:lnSpc>
                <a:spcPct val="100000"/>
              </a:lnSpc>
              <a:spcBef>
                <a:spcPts val="0"/>
              </a:spcBef>
            </a:pPr>
            <a:r>
              <a:rPr lang="en-CA" sz="2200" dirty="0">
                <a:solidFill>
                  <a:schemeClr val="tx1"/>
                </a:solidFill>
              </a:rPr>
              <a:t>Registered since 1949</a:t>
            </a:r>
          </a:p>
          <a:p>
            <a:pPr>
              <a:lnSpc>
                <a:spcPct val="100000"/>
              </a:lnSpc>
              <a:spcBef>
                <a:spcPts val="0"/>
              </a:spcBef>
            </a:pPr>
            <a:endParaRPr lang="en-CA" sz="2200" dirty="0">
              <a:solidFill>
                <a:schemeClr val="tx1"/>
              </a:solidFill>
            </a:endParaRPr>
          </a:p>
          <a:p>
            <a:pPr>
              <a:lnSpc>
                <a:spcPct val="100000"/>
              </a:lnSpc>
              <a:spcBef>
                <a:spcPts val="0"/>
              </a:spcBef>
            </a:pPr>
            <a:r>
              <a:rPr lang="en-CA" sz="2200" dirty="0">
                <a:solidFill>
                  <a:schemeClr val="tx1"/>
                </a:solidFill>
              </a:rPr>
              <a:t>13 Apprenticeships*</a:t>
            </a:r>
          </a:p>
          <a:p>
            <a:pPr>
              <a:lnSpc>
                <a:spcPct val="100000"/>
              </a:lnSpc>
              <a:spcBef>
                <a:spcPts val="0"/>
              </a:spcBef>
            </a:pPr>
            <a:endParaRPr lang="en-CA" sz="2200" dirty="0">
              <a:solidFill>
                <a:schemeClr val="tx1"/>
              </a:solidFill>
            </a:endParaRPr>
          </a:p>
          <a:p>
            <a:pPr>
              <a:lnSpc>
                <a:spcPct val="100000"/>
              </a:lnSpc>
              <a:spcBef>
                <a:spcPts val="0"/>
              </a:spcBef>
            </a:pPr>
            <a:r>
              <a:rPr lang="en-CA" sz="2200" dirty="0">
                <a:solidFill>
                  <a:schemeClr val="tx1"/>
                </a:solidFill>
              </a:rPr>
              <a:t>Long-standing program management and governance model with IBEW Local 77</a:t>
            </a:r>
          </a:p>
          <a:p>
            <a:pPr>
              <a:lnSpc>
                <a:spcPct val="100000"/>
              </a:lnSpc>
              <a:spcBef>
                <a:spcPts val="0"/>
              </a:spcBef>
            </a:pPr>
            <a:endParaRPr lang="en-CA" sz="2200" dirty="0">
              <a:solidFill>
                <a:schemeClr val="tx1"/>
              </a:solidFill>
            </a:endParaRPr>
          </a:p>
          <a:p>
            <a:pPr marL="0" indent="0">
              <a:lnSpc>
                <a:spcPct val="100000"/>
              </a:lnSpc>
              <a:spcBef>
                <a:spcPts val="0"/>
              </a:spcBef>
              <a:buNone/>
            </a:pPr>
            <a:r>
              <a:rPr lang="en-US" sz="1400" b="1" dirty="0">
                <a:solidFill>
                  <a:schemeClr val="tx1"/>
                </a:solidFill>
              </a:rPr>
              <a:t>* Not all apprenticeships have active apprentices at this time</a:t>
            </a:r>
          </a:p>
          <a:p>
            <a:pPr marL="0" indent="0">
              <a:lnSpc>
                <a:spcPct val="100000"/>
              </a:lnSpc>
              <a:spcBef>
                <a:spcPts val="0"/>
              </a:spcBef>
              <a:buNone/>
            </a:pPr>
            <a:endParaRPr lang="en-CA" sz="2200" dirty="0">
              <a:solidFill>
                <a:schemeClr val="tx1"/>
              </a:solidFill>
            </a:endParaRPr>
          </a:p>
          <a:p>
            <a:pPr marL="0" indent="0">
              <a:lnSpc>
                <a:spcPct val="100000"/>
              </a:lnSpc>
              <a:spcBef>
                <a:spcPts val="0"/>
              </a:spcBef>
              <a:buNone/>
            </a:pPr>
            <a:endParaRPr lang="en-US" dirty="0"/>
          </a:p>
          <a:p>
            <a:endParaRPr lang="en-US" dirty="0"/>
          </a:p>
        </p:txBody>
      </p:sp>
      <p:pic>
        <p:nvPicPr>
          <p:cNvPr id="7" name="Graphic 6">
            <a:extLst>
              <a:ext uri="{FF2B5EF4-FFF2-40B4-BE49-F238E27FC236}">
                <a16:creationId xmlns:a16="http://schemas.microsoft.com/office/drawing/2014/main" id="{50FA3CD2-C0D3-4470-AE9E-9A2DE17FC09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2608" y="2328093"/>
            <a:ext cx="1000992" cy="1000992"/>
          </a:xfrm>
          <a:prstGeom prst="rect">
            <a:avLst/>
          </a:prstGeom>
        </p:spPr>
      </p:pic>
      <p:sp>
        <p:nvSpPr>
          <p:cNvPr id="11" name="Slide Number Placeholder 5">
            <a:extLst>
              <a:ext uri="{FF2B5EF4-FFF2-40B4-BE49-F238E27FC236}">
                <a16:creationId xmlns:a16="http://schemas.microsoft.com/office/drawing/2014/main" id="{F1E68439-C16B-346E-5E6A-5DDA5324342D}"/>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695325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A0491-4CAD-2143-ACCA-06D3A7C9AEC9}"/>
              </a:ext>
            </a:extLst>
          </p:cNvPr>
          <p:cNvSpPr>
            <a:spLocks noGrp="1"/>
          </p:cNvSpPr>
          <p:nvPr>
            <p:ph type="title"/>
          </p:nvPr>
        </p:nvSpPr>
        <p:spPr>
          <a:xfrm>
            <a:off x="683756" y="524753"/>
            <a:ext cx="10515600" cy="1325563"/>
          </a:xfrm>
        </p:spPr>
        <p:txBody>
          <a:bodyPr/>
          <a:lstStyle/>
          <a:p>
            <a:r>
              <a:rPr lang="en-US" dirty="0"/>
              <a:t>Apprenticeship Occupation Overview</a:t>
            </a:r>
          </a:p>
        </p:txBody>
      </p:sp>
      <p:pic>
        <p:nvPicPr>
          <p:cNvPr id="22" name="Graphic 21">
            <a:extLst>
              <a:ext uri="{FF2B5EF4-FFF2-40B4-BE49-F238E27FC236}">
                <a16:creationId xmlns:a16="http://schemas.microsoft.com/office/drawing/2014/main" id="{81F1EBF8-58A3-F4A1-140F-A3EE363CA36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822" y="1963294"/>
            <a:ext cx="1000992" cy="1000992"/>
          </a:xfrm>
          <a:prstGeom prst="rect">
            <a:avLst/>
          </a:prstGeom>
        </p:spPr>
      </p:pic>
      <p:sp>
        <p:nvSpPr>
          <p:cNvPr id="4" name="Text Placeholder 3">
            <a:extLst>
              <a:ext uri="{FF2B5EF4-FFF2-40B4-BE49-F238E27FC236}">
                <a16:creationId xmlns:a16="http://schemas.microsoft.com/office/drawing/2014/main" id="{4F9F9626-15CC-AB43-B09C-890DD9C48146}"/>
              </a:ext>
            </a:extLst>
          </p:cNvPr>
          <p:cNvSpPr>
            <a:spLocks noGrp="1"/>
          </p:cNvSpPr>
          <p:nvPr>
            <p:ph sz="half" idx="1"/>
          </p:nvPr>
        </p:nvSpPr>
        <p:spPr>
          <a:xfrm>
            <a:off x="1242120" y="2348561"/>
            <a:ext cx="3576947" cy="3216826"/>
          </a:xfrm>
        </p:spPr>
        <p:txBody>
          <a:bodyPr>
            <a:normAutofit/>
          </a:bodyPr>
          <a:lstStyle/>
          <a:p>
            <a:pPr marL="0" indent="0">
              <a:buNone/>
            </a:pPr>
            <a:r>
              <a:rPr lang="en-US" sz="2400" b="1" dirty="0">
                <a:solidFill>
                  <a:srgbClr val="00015E"/>
                </a:solidFill>
              </a:rPr>
              <a:t>Generation [GPSS]</a:t>
            </a:r>
          </a:p>
          <a:p>
            <a:pPr>
              <a:lnSpc>
                <a:spcPct val="110000"/>
              </a:lnSpc>
            </a:pPr>
            <a:r>
              <a:rPr lang="en-CA" sz="1800" dirty="0">
                <a:solidFill>
                  <a:schemeClr val="tx1"/>
                </a:solidFill>
              </a:rPr>
              <a:t>Hydro &amp; Substation Operator</a:t>
            </a:r>
          </a:p>
          <a:p>
            <a:pPr>
              <a:lnSpc>
                <a:spcPct val="110000"/>
              </a:lnSpc>
            </a:pPr>
            <a:r>
              <a:rPr lang="en-CA" sz="1800" dirty="0">
                <a:solidFill>
                  <a:schemeClr val="tx1"/>
                </a:solidFill>
              </a:rPr>
              <a:t>Electrical Mechanic</a:t>
            </a:r>
          </a:p>
          <a:p>
            <a:pPr>
              <a:lnSpc>
                <a:spcPct val="110000"/>
              </a:lnSpc>
            </a:pPr>
            <a:r>
              <a:rPr lang="en-CA" sz="1800" dirty="0">
                <a:solidFill>
                  <a:schemeClr val="tx1"/>
                </a:solidFill>
              </a:rPr>
              <a:t>Protection Control Meter Technician</a:t>
            </a:r>
          </a:p>
          <a:p>
            <a:pPr>
              <a:lnSpc>
                <a:spcPct val="110000"/>
              </a:lnSpc>
            </a:pPr>
            <a:r>
              <a:rPr lang="en-CA" sz="1800" dirty="0">
                <a:solidFill>
                  <a:schemeClr val="tx1"/>
                </a:solidFill>
              </a:rPr>
              <a:t>Mechanical Structural Mechanic</a:t>
            </a:r>
          </a:p>
          <a:p>
            <a:pPr marL="0" indent="0">
              <a:buNone/>
            </a:pPr>
            <a:endParaRPr lang="en-US" sz="2400" b="1" dirty="0">
              <a:solidFill>
                <a:srgbClr val="00015E"/>
              </a:solidFill>
            </a:endParaRPr>
          </a:p>
        </p:txBody>
      </p:sp>
      <p:pic>
        <p:nvPicPr>
          <p:cNvPr id="23" name="Graphic 66">
            <a:extLst>
              <a:ext uri="{FF2B5EF4-FFF2-40B4-BE49-F238E27FC236}">
                <a16:creationId xmlns:a16="http://schemas.microsoft.com/office/drawing/2014/main" id="{1220039D-12B2-D605-798E-E678B1A1BA8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90295" y="1976025"/>
            <a:ext cx="886335" cy="886276"/>
          </a:xfrm>
          <a:prstGeom prst="rect">
            <a:avLst/>
          </a:prstGeom>
        </p:spPr>
      </p:pic>
      <p:sp>
        <p:nvSpPr>
          <p:cNvPr id="6" name="Text Placeholder 5">
            <a:extLst>
              <a:ext uri="{FF2B5EF4-FFF2-40B4-BE49-F238E27FC236}">
                <a16:creationId xmlns:a16="http://schemas.microsoft.com/office/drawing/2014/main" id="{9040762F-9F1C-7247-AEDE-F72071739AA1}"/>
              </a:ext>
            </a:extLst>
          </p:cNvPr>
          <p:cNvSpPr>
            <a:spLocks noGrp="1"/>
          </p:cNvSpPr>
          <p:nvPr>
            <p:ph sz="half" idx="2"/>
          </p:nvPr>
        </p:nvSpPr>
        <p:spPr>
          <a:xfrm>
            <a:off x="5106905" y="2360143"/>
            <a:ext cx="3540401" cy="1741164"/>
          </a:xfrm>
        </p:spPr>
        <p:txBody>
          <a:bodyPr>
            <a:normAutofit/>
          </a:bodyPr>
          <a:lstStyle/>
          <a:p>
            <a:pPr marL="0" indent="0">
              <a:buNone/>
            </a:pPr>
            <a:r>
              <a:rPr lang="en-US" sz="2400" b="1" dirty="0">
                <a:solidFill>
                  <a:srgbClr val="00015E"/>
                </a:solidFill>
              </a:rPr>
              <a:t>Electric Operations</a:t>
            </a:r>
          </a:p>
          <a:p>
            <a:r>
              <a:rPr lang="en-CA" sz="1800" dirty="0">
                <a:solidFill>
                  <a:schemeClr val="tx1"/>
                </a:solidFill>
              </a:rPr>
              <a:t>Lineman</a:t>
            </a:r>
          </a:p>
          <a:p>
            <a:r>
              <a:rPr lang="en-CA" sz="1800" dirty="0">
                <a:solidFill>
                  <a:schemeClr val="tx1"/>
                </a:solidFill>
              </a:rPr>
              <a:t>Electric Meterman</a:t>
            </a:r>
          </a:p>
          <a:p>
            <a:r>
              <a:rPr lang="en-CA" sz="1800" dirty="0">
                <a:solidFill>
                  <a:schemeClr val="tx1"/>
                </a:solidFill>
              </a:rPr>
              <a:t>Cableman</a:t>
            </a:r>
          </a:p>
          <a:p>
            <a:pPr marL="0" indent="0">
              <a:buNone/>
            </a:pPr>
            <a:endParaRPr lang="en-US" sz="2400" b="1" dirty="0">
              <a:solidFill>
                <a:srgbClr val="00015E"/>
              </a:solidFill>
            </a:endParaRPr>
          </a:p>
        </p:txBody>
      </p:sp>
      <p:pic>
        <p:nvPicPr>
          <p:cNvPr id="28" name="Graphic 27" descr="Satellite dish outline">
            <a:extLst>
              <a:ext uri="{FF2B5EF4-FFF2-40B4-BE49-F238E27FC236}">
                <a16:creationId xmlns:a16="http://schemas.microsoft.com/office/drawing/2014/main" id="{03DBAA1A-6E4F-E389-4E3E-78F024B4DA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42872" y="4437071"/>
            <a:ext cx="618571" cy="618571"/>
          </a:xfrm>
          <a:prstGeom prst="rect">
            <a:avLst/>
          </a:prstGeom>
        </p:spPr>
      </p:pic>
      <p:sp>
        <p:nvSpPr>
          <p:cNvPr id="3" name="Text Placeholder 2">
            <a:extLst>
              <a:ext uri="{FF2B5EF4-FFF2-40B4-BE49-F238E27FC236}">
                <a16:creationId xmlns:a16="http://schemas.microsoft.com/office/drawing/2014/main" id="{B2B4183F-6C89-2F4D-A897-998A57E8E95B}"/>
              </a:ext>
            </a:extLst>
          </p:cNvPr>
          <p:cNvSpPr>
            <a:spLocks noGrp="1"/>
          </p:cNvSpPr>
          <p:nvPr>
            <p:ph sz="half" idx="13"/>
          </p:nvPr>
        </p:nvSpPr>
        <p:spPr>
          <a:xfrm>
            <a:off x="5130385" y="4596089"/>
            <a:ext cx="3576947" cy="1666898"/>
          </a:xfrm>
        </p:spPr>
        <p:txBody>
          <a:bodyPr>
            <a:normAutofit/>
          </a:bodyPr>
          <a:lstStyle/>
          <a:p>
            <a:pPr marL="0" indent="0">
              <a:lnSpc>
                <a:spcPct val="110000"/>
              </a:lnSpc>
              <a:buNone/>
            </a:pPr>
            <a:r>
              <a:rPr lang="en-US" sz="2400" b="1" dirty="0">
                <a:solidFill>
                  <a:srgbClr val="00015E"/>
                </a:solidFill>
              </a:rPr>
              <a:t>ET Operations</a:t>
            </a:r>
          </a:p>
          <a:p>
            <a:r>
              <a:rPr lang="en-CA" sz="1800" dirty="0">
                <a:solidFill>
                  <a:schemeClr val="tx1"/>
                </a:solidFill>
              </a:rPr>
              <a:t>Communications Technician</a:t>
            </a:r>
          </a:p>
          <a:p>
            <a:r>
              <a:rPr lang="en-CA" sz="1800" dirty="0">
                <a:solidFill>
                  <a:schemeClr val="tx1"/>
                </a:solidFill>
              </a:rPr>
              <a:t>Network Technician</a:t>
            </a:r>
          </a:p>
          <a:p>
            <a:pPr marL="0" indent="0">
              <a:lnSpc>
                <a:spcPct val="110000"/>
              </a:lnSpc>
              <a:buNone/>
            </a:pPr>
            <a:endParaRPr lang="en-CA" sz="2000" dirty="0"/>
          </a:p>
        </p:txBody>
      </p:sp>
      <p:pic>
        <p:nvPicPr>
          <p:cNvPr id="24" name="Graphic 68">
            <a:extLst>
              <a:ext uri="{FF2B5EF4-FFF2-40B4-BE49-F238E27FC236}">
                <a16:creationId xmlns:a16="http://schemas.microsoft.com/office/drawing/2014/main" id="{26C6A983-BD36-722C-FB13-F06106B7E498}"/>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28252" y="2006158"/>
            <a:ext cx="886336" cy="886357"/>
          </a:xfrm>
          <a:prstGeom prst="rect">
            <a:avLst/>
          </a:prstGeom>
        </p:spPr>
      </p:pic>
      <p:sp>
        <p:nvSpPr>
          <p:cNvPr id="8" name="Text Placeholder 7">
            <a:extLst>
              <a:ext uri="{FF2B5EF4-FFF2-40B4-BE49-F238E27FC236}">
                <a16:creationId xmlns:a16="http://schemas.microsoft.com/office/drawing/2014/main" id="{E08E4C31-25DA-674B-A5D3-28840E2E4CEE}"/>
              </a:ext>
            </a:extLst>
          </p:cNvPr>
          <p:cNvSpPr>
            <a:spLocks noGrp="1"/>
          </p:cNvSpPr>
          <p:nvPr>
            <p:ph sz="half" idx="14"/>
          </p:nvPr>
        </p:nvSpPr>
        <p:spPr>
          <a:xfrm>
            <a:off x="8767000" y="2348561"/>
            <a:ext cx="3207203" cy="3311995"/>
          </a:xfrm>
        </p:spPr>
        <p:txBody>
          <a:bodyPr>
            <a:normAutofit/>
          </a:bodyPr>
          <a:lstStyle/>
          <a:p>
            <a:pPr marL="0" indent="0">
              <a:buNone/>
            </a:pPr>
            <a:r>
              <a:rPr lang="en-US" sz="2400" b="1" dirty="0">
                <a:solidFill>
                  <a:srgbClr val="00015E"/>
                </a:solidFill>
              </a:rPr>
              <a:t>Gas Operations</a:t>
            </a:r>
          </a:p>
          <a:p>
            <a:r>
              <a:rPr lang="en-CA" sz="1800" dirty="0">
                <a:solidFill>
                  <a:schemeClr val="tx1"/>
                </a:solidFill>
              </a:rPr>
              <a:t>Gas </a:t>
            </a:r>
            <a:r>
              <a:rPr lang="en-CA" sz="1800" dirty="0" err="1">
                <a:solidFill>
                  <a:schemeClr val="tx1"/>
                </a:solidFill>
              </a:rPr>
              <a:t>Mainfitter</a:t>
            </a:r>
            <a:endParaRPr lang="en-CA" sz="1800" dirty="0">
              <a:solidFill>
                <a:schemeClr val="tx1"/>
              </a:solidFill>
            </a:endParaRPr>
          </a:p>
          <a:p>
            <a:r>
              <a:rPr lang="en-CA" sz="1800" dirty="0">
                <a:solidFill>
                  <a:schemeClr val="tx1"/>
                </a:solidFill>
              </a:rPr>
              <a:t>Gas Meter Technician</a:t>
            </a:r>
          </a:p>
          <a:p>
            <a:r>
              <a:rPr lang="en-CA" sz="1800" dirty="0">
                <a:solidFill>
                  <a:schemeClr val="tx1"/>
                </a:solidFill>
              </a:rPr>
              <a:t>Gas Serviceman</a:t>
            </a:r>
          </a:p>
          <a:p>
            <a:r>
              <a:rPr lang="en-CA" sz="1800" dirty="0">
                <a:solidFill>
                  <a:schemeClr val="tx1"/>
                </a:solidFill>
              </a:rPr>
              <a:t>Fleet Mechanic**</a:t>
            </a:r>
          </a:p>
          <a:p>
            <a:pPr marL="0" indent="0">
              <a:buNone/>
            </a:pPr>
            <a:endParaRPr lang="en-US" sz="2400" b="1" dirty="0">
              <a:solidFill>
                <a:srgbClr val="00015E"/>
              </a:solidFill>
            </a:endParaRPr>
          </a:p>
        </p:txBody>
      </p:sp>
      <p:sp>
        <p:nvSpPr>
          <p:cNvPr id="7" name="Slide Number Placeholder 5">
            <a:extLst>
              <a:ext uri="{FF2B5EF4-FFF2-40B4-BE49-F238E27FC236}">
                <a16:creationId xmlns:a16="http://schemas.microsoft.com/office/drawing/2014/main" id="{A37F24B3-C086-CCEC-A6FA-A3C96AA0C2D3}"/>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676042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4F656-7836-E449-B8E6-61D605CE900C}"/>
              </a:ext>
            </a:extLst>
          </p:cNvPr>
          <p:cNvSpPr>
            <a:spLocks noGrp="1"/>
          </p:cNvSpPr>
          <p:nvPr>
            <p:ph type="title"/>
          </p:nvPr>
        </p:nvSpPr>
        <p:spPr>
          <a:xfrm>
            <a:off x="695325" y="400600"/>
            <a:ext cx="10515600" cy="1325563"/>
          </a:xfrm>
        </p:spPr>
        <p:txBody>
          <a:bodyPr/>
          <a:lstStyle/>
          <a:p>
            <a:r>
              <a:rPr lang="en-US" dirty="0"/>
              <a:t>Apprenticeship Process Overview</a:t>
            </a:r>
          </a:p>
        </p:txBody>
      </p:sp>
      <p:sp>
        <p:nvSpPr>
          <p:cNvPr id="12" name="Content Placeholder 11">
            <a:extLst>
              <a:ext uri="{FF2B5EF4-FFF2-40B4-BE49-F238E27FC236}">
                <a16:creationId xmlns:a16="http://schemas.microsoft.com/office/drawing/2014/main" id="{B730F48E-3427-A0BA-EE81-71385CC208EB}"/>
              </a:ext>
            </a:extLst>
          </p:cNvPr>
          <p:cNvSpPr>
            <a:spLocks noGrp="1"/>
          </p:cNvSpPr>
          <p:nvPr>
            <p:ph sz="half" idx="1"/>
          </p:nvPr>
        </p:nvSpPr>
        <p:spPr>
          <a:xfrm>
            <a:off x="990600" y="1825625"/>
            <a:ext cx="5181600" cy="1325563"/>
          </a:xfrm>
        </p:spPr>
        <p:txBody>
          <a:bodyPr>
            <a:normAutofit fontScale="62500" lnSpcReduction="20000"/>
          </a:bodyPr>
          <a:lstStyle/>
          <a:p>
            <a:pPr marL="0" indent="0" algn="l">
              <a:buSzPct val="110000"/>
              <a:buNone/>
            </a:pPr>
            <a:r>
              <a:rPr lang="en-US" sz="3500" b="1" dirty="0">
                <a:solidFill>
                  <a:srgbClr val="00015E"/>
                </a:solidFill>
                <a:latin typeface="Montserrat" panose="00000500000000000000" pitchFamily="2" charset="0"/>
                <a:cs typeface="Arial" panose="020B0604020202020204" pitchFamily="34" charset="0"/>
              </a:rPr>
              <a:t>Minimum Qualifications</a:t>
            </a:r>
          </a:p>
          <a:p>
            <a:pPr marL="285750" indent="-285750" algn="l">
              <a:buSzPct val="110000"/>
              <a:buFont typeface="Arial" panose="020B0604020202020204" pitchFamily="34" charset="0"/>
              <a:buChar char="•"/>
            </a:pPr>
            <a:r>
              <a:rPr lang="en-US" dirty="0">
                <a:solidFill>
                  <a:schemeClr val="tx1"/>
                </a:solidFill>
                <a:latin typeface="Montserrat Medium" panose="00000600000000000000" pitchFamily="2" charset="0"/>
                <a:cs typeface="Arial" panose="020B0604020202020204" pitchFamily="34" charset="0"/>
              </a:rPr>
              <a:t>High School or GED</a:t>
            </a:r>
          </a:p>
          <a:p>
            <a:pPr marL="285750" indent="-285750" algn="l">
              <a:buSzPct val="110000"/>
              <a:buFont typeface="Arial" panose="020B0604020202020204" pitchFamily="34" charset="0"/>
              <a:buChar char="•"/>
            </a:pPr>
            <a:r>
              <a:rPr lang="en-US" dirty="0">
                <a:solidFill>
                  <a:schemeClr val="tx1"/>
                </a:solidFill>
                <a:latin typeface="Montserrat Medium" panose="00000600000000000000" pitchFamily="2" charset="0"/>
                <a:cs typeface="Arial" panose="020B0604020202020204" pitchFamily="34" charset="0"/>
              </a:rPr>
              <a:t>CDL*</a:t>
            </a:r>
          </a:p>
          <a:p>
            <a:pPr marL="285750" indent="-285750" algn="l">
              <a:buSzPct val="110000"/>
              <a:buFont typeface="Arial" panose="020B0604020202020204" pitchFamily="34" charset="0"/>
              <a:buChar char="•"/>
            </a:pPr>
            <a:r>
              <a:rPr lang="en-US" dirty="0" err="1">
                <a:solidFill>
                  <a:schemeClr val="tx1"/>
                </a:solidFill>
                <a:latin typeface="Montserrat Medium" panose="00000600000000000000" pitchFamily="2" charset="0"/>
                <a:cs typeface="Arial" panose="020B0604020202020204" pitchFamily="34" charset="0"/>
              </a:rPr>
              <a:t>Avista</a:t>
            </a:r>
            <a:r>
              <a:rPr lang="en-US" dirty="0">
                <a:solidFill>
                  <a:schemeClr val="tx1"/>
                </a:solidFill>
                <a:latin typeface="Montserrat Medium" panose="00000600000000000000" pitchFamily="2" charset="0"/>
                <a:cs typeface="Arial" panose="020B0604020202020204" pitchFamily="34" charset="0"/>
              </a:rPr>
              <a:t> Employee *</a:t>
            </a:r>
          </a:p>
          <a:p>
            <a:pPr marL="0" indent="0">
              <a:buNone/>
            </a:pPr>
            <a:endParaRPr lang="en-US" dirty="0"/>
          </a:p>
        </p:txBody>
      </p:sp>
      <p:sp>
        <p:nvSpPr>
          <p:cNvPr id="13" name="Content Placeholder 12">
            <a:extLst>
              <a:ext uri="{FF2B5EF4-FFF2-40B4-BE49-F238E27FC236}">
                <a16:creationId xmlns:a16="http://schemas.microsoft.com/office/drawing/2014/main" id="{8ADD134E-E7A6-2193-07B3-28AECE39EE23}"/>
              </a:ext>
            </a:extLst>
          </p:cNvPr>
          <p:cNvSpPr>
            <a:spLocks noGrp="1"/>
          </p:cNvSpPr>
          <p:nvPr>
            <p:ph sz="half" idx="2"/>
          </p:nvPr>
        </p:nvSpPr>
        <p:spPr>
          <a:xfrm>
            <a:off x="6172200" y="1825624"/>
            <a:ext cx="5181600" cy="2132013"/>
          </a:xfrm>
        </p:spPr>
        <p:txBody>
          <a:bodyPr>
            <a:normAutofit fontScale="47500" lnSpcReduction="20000"/>
          </a:bodyPr>
          <a:lstStyle/>
          <a:p>
            <a:pPr marL="0" indent="0" algn="l">
              <a:buSzPct val="110000"/>
              <a:buNone/>
            </a:pPr>
            <a:r>
              <a:rPr lang="en-US" sz="4600" b="1" dirty="0">
                <a:solidFill>
                  <a:srgbClr val="00015E"/>
                </a:solidFill>
                <a:latin typeface="Montserrat" panose="00000500000000000000" pitchFamily="2" charset="0"/>
                <a:cs typeface="Arial" panose="020B0604020202020204" pitchFamily="34" charset="0"/>
              </a:rPr>
              <a:t>Wages &amp; Governance</a:t>
            </a:r>
          </a:p>
          <a:p>
            <a:pPr marL="285750" indent="-285750" algn="l">
              <a:buSzPct val="110000"/>
              <a:buFont typeface="Arial" panose="020B0604020202020204" pitchFamily="34" charset="0"/>
              <a:buChar char="•"/>
            </a:pPr>
            <a:r>
              <a:rPr lang="en-US" sz="3800" dirty="0">
                <a:solidFill>
                  <a:schemeClr val="tx1"/>
                </a:solidFill>
                <a:latin typeface="Montserrat Medium" panose="00000600000000000000" pitchFamily="2" charset="0"/>
                <a:cs typeface="Arial" panose="020B0604020202020204" pitchFamily="34" charset="0"/>
              </a:rPr>
              <a:t>Joint Committee [Union &amp; Management]</a:t>
            </a:r>
          </a:p>
          <a:p>
            <a:pPr marL="285750" indent="-285750" algn="l">
              <a:buSzPct val="110000"/>
              <a:buFont typeface="Arial" panose="020B0604020202020204" pitchFamily="34" charset="0"/>
              <a:buChar char="•"/>
            </a:pPr>
            <a:r>
              <a:rPr lang="en-US" sz="3800" dirty="0">
                <a:solidFill>
                  <a:schemeClr val="tx1"/>
                </a:solidFill>
                <a:latin typeface="Montserrat Medium" panose="00000600000000000000" pitchFamily="2" charset="0"/>
                <a:cs typeface="Arial" panose="020B0604020202020204" pitchFamily="34" charset="0"/>
              </a:rPr>
              <a:t>Monthly Reviews</a:t>
            </a:r>
          </a:p>
          <a:p>
            <a:pPr marL="285750" indent="-285750" algn="l">
              <a:buSzPct val="110000"/>
              <a:buFont typeface="Arial" panose="020B0604020202020204" pitchFamily="34" charset="0"/>
              <a:buChar char="•"/>
            </a:pPr>
            <a:r>
              <a:rPr lang="en-US" sz="3800" dirty="0">
                <a:solidFill>
                  <a:schemeClr val="tx1"/>
                </a:solidFill>
                <a:latin typeface="Montserrat Medium" panose="00000600000000000000" pitchFamily="2" charset="0"/>
                <a:cs typeface="Arial" panose="020B0604020202020204" pitchFamily="34" charset="0"/>
              </a:rPr>
              <a:t>6-Month Step Progressions</a:t>
            </a:r>
          </a:p>
          <a:p>
            <a:pPr marL="285750" indent="-285750" algn="l">
              <a:buSzPct val="110000"/>
              <a:buFont typeface="Arial" panose="020B0604020202020204" pitchFamily="34" charset="0"/>
              <a:buChar char="•"/>
            </a:pPr>
            <a:r>
              <a:rPr lang="en-US" sz="3800" dirty="0">
                <a:solidFill>
                  <a:schemeClr val="tx1"/>
                </a:solidFill>
                <a:latin typeface="Montserrat Medium" panose="00000600000000000000" pitchFamily="2" charset="0"/>
                <a:cs typeface="Arial" panose="020B0604020202020204" pitchFamily="34" charset="0"/>
              </a:rPr>
              <a:t>First Step App: ~$40/</a:t>
            </a:r>
            <a:r>
              <a:rPr lang="en-US" sz="3800" dirty="0" err="1">
                <a:solidFill>
                  <a:schemeClr val="tx1"/>
                </a:solidFill>
                <a:latin typeface="Montserrat Medium" panose="00000600000000000000" pitchFamily="2" charset="0"/>
                <a:cs typeface="Arial" panose="020B0604020202020204" pitchFamily="34" charset="0"/>
              </a:rPr>
              <a:t>hr</a:t>
            </a:r>
            <a:endParaRPr lang="en-US" sz="3800" dirty="0">
              <a:solidFill>
                <a:schemeClr val="tx1"/>
              </a:solidFill>
              <a:latin typeface="Montserrat Medium" panose="00000600000000000000" pitchFamily="2" charset="0"/>
              <a:cs typeface="Arial" panose="020B0604020202020204" pitchFamily="34" charset="0"/>
            </a:endParaRPr>
          </a:p>
          <a:p>
            <a:pPr marL="285750" indent="-285750" algn="l">
              <a:buSzPct val="110000"/>
              <a:buFont typeface="Arial" panose="020B0604020202020204" pitchFamily="34" charset="0"/>
              <a:buChar char="•"/>
            </a:pPr>
            <a:r>
              <a:rPr lang="en-US" sz="3800" dirty="0">
                <a:solidFill>
                  <a:schemeClr val="tx1"/>
                </a:solidFill>
                <a:latin typeface="Montserrat Medium" panose="00000600000000000000" pitchFamily="2" charset="0"/>
                <a:cs typeface="Arial" panose="020B0604020202020204" pitchFamily="34" charset="0"/>
              </a:rPr>
              <a:t>Top Out: ~$50 - $60/</a:t>
            </a:r>
            <a:r>
              <a:rPr lang="en-US" sz="3800" dirty="0" err="1">
                <a:solidFill>
                  <a:schemeClr val="tx1"/>
                </a:solidFill>
                <a:latin typeface="Montserrat Medium" panose="00000600000000000000" pitchFamily="2" charset="0"/>
                <a:cs typeface="Arial" panose="020B0604020202020204" pitchFamily="34" charset="0"/>
              </a:rPr>
              <a:t>hr</a:t>
            </a:r>
            <a:endParaRPr lang="en-US" sz="3800" dirty="0">
              <a:solidFill>
                <a:schemeClr val="tx1"/>
              </a:solidFill>
              <a:latin typeface="Montserrat Medium" panose="00000600000000000000" pitchFamily="2" charset="0"/>
              <a:cs typeface="Arial" panose="020B0604020202020204" pitchFamily="34" charset="0"/>
            </a:endParaRPr>
          </a:p>
          <a:p>
            <a:pPr marL="0" indent="0">
              <a:buNone/>
            </a:pPr>
            <a:endParaRPr lang="en-US" dirty="0"/>
          </a:p>
        </p:txBody>
      </p:sp>
      <p:sp>
        <p:nvSpPr>
          <p:cNvPr id="14" name="Content Placeholder 13">
            <a:extLst>
              <a:ext uri="{FF2B5EF4-FFF2-40B4-BE49-F238E27FC236}">
                <a16:creationId xmlns:a16="http://schemas.microsoft.com/office/drawing/2014/main" id="{91218E6E-C7A0-9626-C644-5973A91C2D2E}"/>
              </a:ext>
            </a:extLst>
          </p:cNvPr>
          <p:cNvSpPr>
            <a:spLocks noGrp="1"/>
          </p:cNvSpPr>
          <p:nvPr>
            <p:ph sz="half" idx="13"/>
          </p:nvPr>
        </p:nvSpPr>
        <p:spPr>
          <a:xfrm>
            <a:off x="914400" y="3505799"/>
            <a:ext cx="4886325" cy="2023460"/>
          </a:xfrm>
        </p:spPr>
        <p:txBody>
          <a:bodyPr>
            <a:normAutofit fontScale="25000" lnSpcReduction="20000"/>
          </a:bodyPr>
          <a:lstStyle/>
          <a:p>
            <a:pPr marL="0" indent="0">
              <a:buSzPct val="110000"/>
              <a:buNone/>
            </a:pPr>
            <a:r>
              <a:rPr lang="en-US" sz="8800" b="1" dirty="0">
                <a:solidFill>
                  <a:srgbClr val="00015E"/>
                </a:solidFill>
                <a:latin typeface="Montserrat" panose="00000500000000000000" pitchFamily="2" charset="0"/>
                <a:cs typeface="Arial" panose="020B0604020202020204" pitchFamily="34" charset="0"/>
              </a:rPr>
              <a:t>Term and Training</a:t>
            </a:r>
          </a:p>
          <a:p>
            <a:pPr marL="285750" indent="-285750">
              <a:buSzPct val="110000"/>
            </a:pPr>
            <a:r>
              <a:rPr lang="en-US" sz="7200" dirty="0">
                <a:solidFill>
                  <a:schemeClr val="tx1"/>
                </a:solidFill>
                <a:latin typeface="Montserrat Medium" panose="00000600000000000000" pitchFamily="2" charset="0"/>
                <a:cs typeface="Arial" panose="020B0604020202020204" pitchFamily="34" charset="0"/>
              </a:rPr>
              <a:t>2,000 – 8,000 Hours</a:t>
            </a:r>
          </a:p>
          <a:p>
            <a:pPr marL="285750" indent="-285750">
              <a:buSzPct val="110000"/>
            </a:pPr>
            <a:r>
              <a:rPr lang="en-US" sz="7200" dirty="0">
                <a:solidFill>
                  <a:schemeClr val="tx1"/>
                </a:solidFill>
                <a:latin typeface="Montserrat Medium" panose="00000600000000000000" pitchFamily="2" charset="0"/>
                <a:cs typeface="Arial" panose="020B0604020202020204" pitchFamily="34" charset="0"/>
              </a:rPr>
              <a:t>Min 144 </a:t>
            </a:r>
            <a:r>
              <a:rPr lang="en-US" sz="7200" dirty="0" err="1">
                <a:solidFill>
                  <a:schemeClr val="tx1"/>
                </a:solidFill>
                <a:latin typeface="Montserrat Medium" panose="00000600000000000000" pitchFamily="2" charset="0"/>
                <a:cs typeface="Arial" panose="020B0604020202020204" pitchFamily="34" charset="0"/>
              </a:rPr>
              <a:t>Hrs</a:t>
            </a:r>
            <a:r>
              <a:rPr lang="en-US" sz="7200" dirty="0">
                <a:solidFill>
                  <a:schemeClr val="tx1"/>
                </a:solidFill>
                <a:latin typeface="Montserrat Medium" panose="00000600000000000000" pitchFamily="2" charset="0"/>
                <a:cs typeface="Arial" panose="020B0604020202020204" pitchFamily="34" charset="0"/>
              </a:rPr>
              <a:t> Related Instruction</a:t>
            </a:r>
          </a:p>
          <a:p>
            <a:pPr marL="285750" indent="-285750">
              <a:buSzPct val="110000"/>
            </a:pPr>
            <a:r>
              <a:rPr lang="en-US" sz="7200" dirty="0" err="1">
                <a:solidFill>
                  <a:schemeClr val="tx1"/>
                </a:solidFill>
                <a:latin typeface="Montserrat Medium" panose="00000600000000000000" pitchFamily="2" charset="0"/>
                <a:cs typeface="Arial" panose="020B0604020202020204" pitchFamily="34" charset="0"/>
              </a:rPr>
              <a:t>Avista</a:t>
            </a:r>
            <a:r>
              <a:rPr lang="en-US" sz="7200" dirty="0">
                <a:solidFill>
                  <a:schemeClr val="tx1"/>
                </a:solidFill>
                <a:latin typeface="Montserrat Medium" panose="00000600000000000000" pitchFamily="2" charset="0"/>
                <a:cs typeface="Arial" panose="020B0604020202020204" pitchFamily="34" charset="0"/>
              </a:rPr>
              <a:t> In-House Instructors</a:t>
            </a:r>
          </a:p>
          <a:p>
            <a:pPr marL="285750" indent="-285750">
              <a:buSzPct val="110000"/>
            </a:pPr>
            <a:r>
              <a:rPr lang="en-US" sz="7200" dirty="0" err="1">
                <a:solidFill>
                  <a:schemeClr val="tx1"/>
                </a:solidFill>
                <a:latin typeface="Montserrat Medium" panose="00000600000000000000" pitchFamily="2" charset="0"/>
                <a:cs typeface="Arial" panose="020B0604020202020204" pitchFamily="34" charset="0"/>
              </a:rPr>
              <a:t>Avista</a:t>
            </a:r>
            <a:r>
              <a:rPr lang="en-US" sz="7200" dirty="0">
                <a:solidFill>
                  <a:schemeClr val="tx1"/>
                </a:solidFill>
                <a:latin typeface="Montserrat Medium" panose="00000600000000000000" pitchFamily="2" charset="0"/>
                <a:cs typeface="Arial" panose="020B0604020202020204" pitchFamily="34" charset="0"/>
              </a:rPr>
              <a:t> Pays for All Outside Tech Training</a:t>
            </a:r>
          </a:p>
          <a:p>
            <a:pPr marL="285750" indent="-285750">
              <a:buSzPct val="110000"/>
            </a:pPr>
            <a:r>
              <a:rPr lang="en-US" sz="7200" dirty="0">
                <a:solidFill>
                  <a:schemeClr val="tx1"/>
                </a:solidFill>
                <a:latin typeface="Montserrat Medium" panose="00000600000000000000" pitchFamily="2" charset="0"/>
                <a:cs typeface="Arial" panose="020B0604020202020204" pitchFamily="34" charset="0"/>
              </a:rPr>
              <a:t>Structured Work Process / Task Books</a:t>
            </a:r>
          </a:p>
          <a:p>
            <a:endParaRPr lang="en-US" dirty="0"/>
          </a:p>
        </p:txBody>
      </p:sp>
      <p:sp>
        <p:nvSpPr>
          <p:cNvPr id="15" name="Content Placeholder 14">
            <a:extLst>
              <a:ext uri="{FF2B5EF4-FFF2-40B4-BE49-F238E27FC236}">
                <a16:creationId xmlns:a16="http://schemas.microsoft.com/office/drawing/2014/main" id="{515B31F8-00F1-DB12-68E4-9BF0B18378A3}"/>
              </a:ext>
            </a:extLst>
          </p:cNvPr>
          <p:cNvSpPr>
            <a:spLocks noGrp="1"/>
          </p:cNvSpPr>
          <p:nvPr>
            <p:ph sz="half" idx="14"/>
          </p:nvPr>
        </p:nvSpPr>
        <p:spPr>
          <a:xfrm>
            <a:off x="6950652" y="4828492"/>
            <a:ext cx="3652405" cy="856044"/>
          </a:xfrm>
          <a:ln>
            <a:solidFill>
              <a:srgbClr val="00015E"/>
            </a:solidFill>
          </a:ln>
        </p:spPr>
        <p:txBody>
          <a:bodyPr>
            <a:normAutofit lnSpcReduction="10000"/>
          </a:bodyPr>
          <a:lstStyle/>
          <a:p>
            <a:pPr marL="0" indent="0">
              <a:buNone/>
            </a:pPr>
            <a:r>
              <a:rPr lang="en-US" sz="1400" b="1" dirty="0">
                <a:solidFill>
                  <a:schemeClr val="tx1"/>
                </a:solidFill>
              </a:rPr>
              <a:t>*CDL NOT required for all positions [Helper / Crewman / Groundman Entry Level Positions are Typical but not Required]</a:t>
            </a:r>
          </a:p>
          <a:p>
            <a:pPr marL="0" indent="0">
              <a:buNone/>
            </a:pPr>
            <a:endParaRPr lang="en-US" dirty="0"/>
          </a:p>
        </p:txBody>
      </p:sp>
      <p:sp>
        <p:nvSpPr>
          <p:cNvPr id="16" name="Slide Number Placeholder 5">
            <a:extLst>
              <a:ext uri="{FF2B5EF4-FFF2-40B4-BE49-F238E27FC236}">
                <a16:creationId xmlns:a16="http://schemas.microsoft.com/office/drawing/2014/main" id="{67F436F6-DB76-DDE7-4C6E-9A0FA2A0708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94205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A0491-4CAD-2143-ACCA-06D3A7C9AEC9}"/>
              </a:ext>
            </a:extLst>
          </p:cNvPr>
          <p:cNvSpPr>
            <a:spLocks noGrp="1"/>
          </p:cNvSpPr>
          <p:nvPr>
            <p:ph type="title"/>
          </p:nvPr>
        </p:nvSpPr>
        <p:spPr>
          <a:xfrm>
            <a:off x="757844" y="522364"/>
            <a:ext cx="10515600" cy="1325563"/>
          </a:xfrm>
        </p:spPr>
        <p:txBody>
          <a:bodyPr/>
          <a:lstStyle/>
          <a:p>
            <a:r>
              <a:rPr lang="en-US" dirty="0"/>
              <a:t>Workforce Opportunities / Addressing Challenges</a:t>
            </a:r>
          </a:p>
        </p:txBody>
      </p:sp>
      <p:sp>
        <p:nvSpPr>
          <p:cNvPr id="4" name="Text Placeholder 3">
            <a:extLst>
              <a:ext uri="{FF2B5EF4-FFF2-40B4-BE49-F238E27FC236}">
                <a16:creationId xmlns:a16="http://schemas.microsoft.com/office/drawing/2014/main" id="{4F9F9626-15CC-AB43-B09C-890DD9C48146}"/>
              </a:ext>
            </a:extLst>
          </p:cNvPr>
          <p:cNvSpPr>
            <a:spLocks noGrp="1"/>
          </p:cNvSpPr>
          <p:nvPr>
            <p:ph sz="half" idx="1"/>
          </p:nvPr>
        </p:nvSpPr>
        <p:spPr>
          <a:xfrm>
            <a:off x="1175450" y="2195335"/>
            <a:ext cx="3470283" cy="572662"/>
          </a:xfrm>
        </p:spPr>
        <p:txBody>
          <a:bodyPr>
            <a:noAutofit/>
          </a:bodyPr>
          <a:lstStyle/>
          <a:p>
            <a:r>
              <a:rPr lang="en-US" sz="2400" b="1" dirty="0">
                <a:solidFill>
                  <a:srgbClr val="00015E"/>
                </a:solidFill>
              </a:rPr>
              <a:t>Craft Student Program</a:t>
            </a:r>
          </a:p>
        </p:txBody>
      </p:sp>
      <p:sp>
        <p:nvSpPr>
          <p:cNvPr id="6" name="Text Placeholder 5">
            <a:extLst>
              <a:ext uri="{FF2B5EF4-FFF2-40B4-BE49-F238E27FC236}">
                <a16:creationId xmlns:a16="http://schemas.microsoft.com/office/drawing/2014/main" id="{9040762F-9F1C-7247-AEDE-F72071739AA1}"/>
              </a:ext>
            </a:extLst>
          </p:cNvPr>
          <p:cNvSpPr>
            <a:spLocks noGrp="1"/>
          </p:cNvSpPr>
          <p:nvPr>
            <p:ph sz="half" idx="2"/>
          </p:nvPr>
        </p:nvSpPr>
        <p:spPr>
          <a:xfrm>
            <a:off x="4757331" y="2250235"/>
            <a:ext cx="2677338" cy="726820"/>
          </a:xfrm>
        </p:spPr>
        <p:txBody>
          <a:bodyPr>
            <a:normAutofit lnSpcReduction="10000"/>
          </a:bodyPr>
          <a:lstStyle/>
          <a:p>
            <a:pPr marL="0" indent="0">
              <a:buNone/>
            </a:pPr>
            <a:r>
              <a:rPr lang="en-US" sz="2400" b="1" dirty="0">
                <a:solidFill>
                  <a:srgbClr val="00015E"/>
                </a:solidFill>
              </a:rPr>
              <a:t>Pre-Apprentice Training</a:t>
            </a:r>
          </a:p>
        </p:txBody>
      </p:sp>
      <p:sp>
        <p:nvSpPr>
          <p:cNvPr id="8" name="Text Placeholder 7">
            <a:extLst>
              <a:ext uri="{FF2B5EF4-FFF2-40B4-BE49-F238E27FC236}">
                <a16:creationId xmlns:a16="http://schemas.microsoft.com/office/drawing/2014/main" id="{E08E4C31-25DA-674B-A5D3-28840E2E4CEE}"/>
              </a:ext>
            </a:extLst>
          </p:cNvPr>
          <p:cNvSpPr>
            <a:spLocks noGrp="1"/>
          </p:cNvSpPr>
          <p:nvPr>
            <p:ph sz="half" idx="13"/>
          </p:nvPr>
        </p:nvSpPr>
        <p:spPr>
          <a:xfrm>
            <a:off x="8498511" y="2195335"/>
            <a:ext cx="3322782" cy="781719"/>
          </a:xfrm>
        </p:spPr>
        <p:txBody>
          <a:bodyPr>
            <a:normAutofit/>
          </a:bodyPr>
          <a:lstStyle/>
          <a:p>
            <a:r>
              <a:rPr lang="en-US" sz="2400" b="1" dirty="0">
                <a:solidFill>
                  <a:srgbClr val="00015E"/>
                </a:solidFill>
              </a:rPr>
              <a:t>Incremental Improvements</a:t>
            </a:r>
          </a:p>
        </p:txBody>
      </p:sp>
      <p:sp>
        <p:nvSpPr>
          <p:cNvPr id="3" name="Text Placeholder 2">
            <a:extLst>
              <a:ext uri="{FF2B5EF4-FFF2-40B4-BE49-F238E27FC236}">
                <a16:creationId xmlns:a16="http://schemas.microsoft.com/office/drawing/2014/main" id="{B2B4183F-6C89-2F4D-A897-998A57E8E95B}"/>
              </a:ext>
            </a:extLst>
          </p:cNvPr>
          <p:cNvSpPr>
            <a:spLocks noGrp="1"/>
          </p:cNvSpPr>
          <p:nvPr>
            <p:ph sz="half" idx="14"/>
          </p:nvPr>
        </p:nvSpPr>
        <p:spPr>
          <a:xfrm>
            <a:off x="1164705" y="2977054"/>
            <a:ext cx="3121546" cy="2582554"/>
          </a:xfrm>
        </p:spPr>
        <p:txBody>
          <a:bodyPr>
            <a:noAutofit/>
          </a:bodyPr>
          <a:lstStyle/>
          <a:p>
            <a:pPr marL="228600" indent="-171450"/>
            <a:r>
              <a:rPr lang="en-CA" sz="2200" b="1" dirty="0">
                <a:solidFill>
                  <a:schemeClr val="tx1"/>
                </a:solidFill>
              </a:rPr>
              <a:t>Pilot Program</a:t>
            </a:r>
          </a:p>
          <a:p>
            <a:pPr marL="228600" lvl="1" indent="-171450"/>
            <a:r>
              <a:rPr lang="en-CA" sz="1800" dirty="0">
                <a:solidFill>
                  <a:schemeClr val="tx1"/>
                </a:solidFill>
              </a:rPr>
              <a:t>High School Craft Employee</a:t>
            </a:r>
          </a:p>
          <a:p>
            <a:pPr marL="228600" lvl="1" indent="-171450"/>
            <a:r>
              <a:rPr lang="en-CA" sz="1800" dirty="0">
                <a:solidFill>
                  <a:schemeClr val="tx1"/>
                </a:solidFill>
              </a:rPr>
              <a:t>Learning and process similar to apprenticeship</a:t>
            </a:r>
          </a:p>
          <a:p>
            <a:pPr marL="228600" lvl="1" indent="-171450"/>
            <a:r>
              <a:rPr lang="en-CA" sz="1800" dirty="0">
                <a:solidFill>
                  <a:schemeClr val="tx1"/>
                </a:solidFill>
              </a:rPr>
              <a:t>Supported by </a:t>
            </a:r>
            <a:r>
              <a:rPr lang="en-CA" sz="1800" dirty="0" err="1">
                <a:solidFill>
                  <a:schemeClr val="tx1"/>
                </a:solidFill>
              </a:rPr>
              <a:t>Journeyworkers</a:t>
            </a:r>
            <a:r>
              <a:rPr lang="en-CA" sz="1800" dirty="0">
                <a:solidFill>
                  <a:schemeClr val="tx1"/>
                </a:solidFill>
              </a:rPr>
              <a:t> and IBEW Local 77</a:t>
            </a:r>
          </a:p>
        </p:txBody>
      </p:sp>
      <p:sp>
        <p:nvSpPr>
          <p:cNvPr id="5" name="Text Placeholder 4">
            <a:extLst>
              <a:ext uri="{FF2B5EF4-FFF2-40B4-BE49-F238E27FC236}">
                <a16:creationId xmlns:a16="http://schemas.microsoft.com/office/drawing/2014/main" id="{71EB916F-91A5-014A-81F2-7B896EA173A1}"/>
              </a:ext>
            </a:extLst>
          </p:cNvPr>
          <p:cNvSpPr>
            <a:spLocks noGrp="1"/>
          </p:cNvSpPr>
          <p:nvPr>
            <p:ph sz="half" idx="15"/>
          </p:nvPr>
        </p:nvSpPr>
        <p:spPr>
          <a:xfrm>
            <a:off x="4757331" y="2965243"/>
            <a:ext cx="2900769" cy="3435772"/>
          </a:xfrm>
        </p:spPr>
        <p:txBody>
          <a:bodyPr>
            <a:noAutofit/>
          </a:bodyPr>
          <a:lstStyle/>
          <a:p>
            <a:pPr marL="171450" indent="-171450"/>
            <a:r>
              <a:rPr lang="en-CA" sz="2200" b="1" dirty="0">
                <a:solidFill>
                  <a:schemeClr val="tx1"/>
                </a:solidFill>
              </a:rPr>
              <a:t>Enhanced Training</a:t>
            </a:r>
          </a:p>
          <a:p>
            <a:pPr marL="285750" lvl="1"/>
            <a:r>
              <a:rPr lang="en-CA" sz="1800" dirty="0">
                <a:solidFill>
                  <a:schemeClr val="tx1"/>
                </a:solidFill>
              </a:rPr>
              <a:t>Focusing on 3 entry level, temp positions</a:t>
            </a:r>
          </a:p>
          <a:p>
            <a:pPr marL="285750" lvl="1"/>
            <a:r>
              <a:rPr lang="en-CA" sz="1800" dirty="0">
                <a:solidFill>
                  <a:schemeClr val="tx1"/>
                </a:solidFill>
              </a:rPr>
              <a:t>3-week onboarding and training program</a:t>
            </a:r>
          </a:p>
          <a:p>
            <a:pPr marL="285750" lvl="1"/>
            <a:r>
              <a:rPr lang="en-CA" sz="1800" dirty="0">
                <a:solidFill>
                  <a:schemeClr val="tx1"/>
                </a:solidFill>
              </a:rPr>
              <a:t>Structured program management and governance similar to apprenticeship</a:t>
            </a:r>
          </a:p>
        </p:txBody>
      </p:sp>
      <p:sp>
        <p:nvSpPr>
          <p:cNvPr id="7" name="Text Placeholder 6">
            <a:extLst>
              <a:ext uri="{FF2B5EF4-FFF2-40B4-BE49-F238E27FC236}">
                <a16:creationId xmlns:a16="http://schemas.microsoft.com/office/drawing/2014/main" id="{35FFFA4D-4250-A14D-B2E7-FB79A67A0069}"/>
              </a:ext>
            </a:extLst>
          </p:cNvPr>
          <p:cNvSpPr>
            <a:spLocks noGrp="1"/>
          </p:cNvSpPr>
          <p:nvPr>
            <p:ph sz="half" idx="16"/>
          </p:nvPr>
        </p:nvSpPr>
        <p:spPr>
          <a:xfrm>
            <a:off x="8659092" y="2977055"/>
            <a:ext cx="2900769" cy="2838979"/>
          </a:xfrm>
        </p:spPr>
        <p:txBody>
          <a:bodyPr>
            <a:normAutofit fontScale="85000" lnSpcReduction="20000"/>
          </a:bodyPr>
          <a:lstStyle/>
          <a:p>
            <a:pPr>
              <a:lnSpc>
                <a:spcPct val="120000"/>
              </a:lnSpc>
            </a:pPr>
            <a:r>
              <a:rPr lang="en-CA" sz="2600" b="1" dirty="0">
                <a:solidFill>
                  <a:schemeClr val="tx1"/>
                </a:solidFill>
              </a:rPr>
              <a:t>Collaborative Efforts to Improve Programs</a:t>
            </a:r>
          </a:p>
          <a:p>
            <a:pPr marL="171450" lvl="1" indent="-171450"/>
            <a:r>
              <a:rPr lang="en-CA" sz="2100" dirty="0">
                <a:solidFill>
                  <a:schemeClr val="tx1"/>
                </a:solidFill>
              </a:rPr>
              <a:t>Periodic program reviews with </a:t>
            </a:r>
            <a:r>
              <a:rPr lang="en-CA" sz="2100" dirty="0" err="1">
                <a:solidFill>
                  <a:schemeClr val="tx1"/>
                </a:solidFill>
              </a:rPr>
              <a:t>Journeyworker</a:t>
            </a:r>
            <a:r>
              <a:rPr lang="en-CA" sz="2100" dirty="0">
                <a:solidFill>
                  <a:schemeClr val="tx1"/>
                </a:solidFill>
              </a:rPr>
              <a:t> committees</a:t>
            </a:r>
          </a:p>
          <a:p>
            <a:pPr marL="171450" lvl="1" indent="-171450"/>
            <a:r>
              <a:rPr lang="en-CA" sz="2100" dirty="0">
                <a:solidFill>
                  <a:schemeClr val="tx1"/>
                </a:solidFill>
              </a:rPr>
              <a:t>Enhancing apprentice feedback and processes</a:t>
            </a:r>
          </a:p>
          <a:p>
            <a:pPr marL="171450" lvl="1" indent="-171450"/>
            <a:r>
              <a:rPr lang="en-CA" sz="2100" dirty="0">
                <a:solidFill>
                  <a:schemeClr val="tx1"/>
                </a:solidFill>
              </a:rPr>
              <a:t>JATC Roundtables</a:t>
            </a:r>
          </a:p>
        </p:txBody>
      </p:sp>
      <p:pic>
        <p:nvPicPr>
          <p:cNvPr id="11" name="Graphic 10">
            <a:extLst>
              <a:ext uri="{FF2B5EF4-FFF2-40B4-BE49-F238E27FC236}">
                <a16:creationId xmlns:a16="http://schemas.microsoft.com/office/drawing/2014/main" id="{F9EB19D7-8C02-4002-AD96-63198030A5B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703" y="2085698"/>
            <a:ext cx="1000992" cy="1000992"/>
          </a:xfrm>
          <a:prstGeom prst="rect">
            <a:avLst/>
          </a:prstGeom>
        </p:spPr>
      </p:pic>
      <p:pic>
        <p:nvPicPr>
          <p:cNvPr id="12" name="Graphic 11">
            <a:extLst>
              <a:ext uri="{FF2B5EF4-FFF2-40B4-BE49-F238E27FC236}">
                <a16:creationId xmlns:a16="http://schemas.microsoft.com/office/drawing/2014/main" id="{9D7E285E-79E2-4A8B-A48D-DA8F382B9BA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38391" y="2085698"/>
            <a:ext cx="1000992" cy="1000992"/>
          </a:xfrm>
          <a:prstGeom prst="rect">
            <a:avLst/>
          </a:prstGeom>
        </p:spPr>
      </p:pic>
      <p:pic>
        <p:nvPicPr>
          <p:cNvPr id="13" name="Graphic 12">
            <a:extLst>
              <a:ext uri="{FF2B5EF4-FFF2-40B4-BE49-F238E27FC236}">
                <a16:creationId xmlns:a16="http://schemas.microsoft.com/office/drawing/2014/main" id="{F5B7763B-C954-427C-BA48-04FBEC94053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6336" y="2055632"/>
            <a:ext cx="1000992" cy="1000992"/>
          </a:xfrm>
          <a:prstGeom prst="rect">
            <a:avLst/>
          </a:prstGeom>
        </p:spPr>
      </p:pic>
      <p:sp>
        <p:nvSpPr>
          <p:cNvPr id="21" name="Slide Number Placeholder 5">
            <a:extLst>
              <a:ext uri="{FF2B5EF4-FFF2-40B4-BE49-F238E27FC236}">
                <a16:creationId xmlns:a16="http://schemas.microsoft.com/office/drawing/2014/main" id="{BEFB417F-5D3B-A0BC-2889-2640D4EFC968}"/>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16860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E2BA-3E75-0503-7721-05B8942A0EF8}"/>
              </a:ext>
            </a:extLst>
          </p:cNvPr>
          <p:cNvSpPr>
            <a:spLocks noGrp="1"/>
          </p:cNvSpPr>
          <p:nvPr>
            <p:ph type="title"/>
          </p:nvPr>
        </p:nvSpPr>
        <p:spPr/>
        <p:txBody>
          <a:bodyPr>
            <a:normAutofit/>
          </a:bodyPr>
          <a:lstStyle/>
          <a:p>
            <a:r>
              <a:rPr lang="en-US" dirty="0"/>
              <a:t>My Maritime Career </a:t>
            </a:r>
            <a:br>
              <a:rPr lang="en-US" dirty="0"/>
            </a:br>
            <a:r>
              <a:rPr lang="en-US" dirty="0"/>
              <a:t>Apprenticeship Program</a:t>
            </a:r>
          </a:p>
        </p:txBody>
      </p:sp>
      <p:pic>
        <p:nvPicPr>
          <p:cNvPr id="4" name="Picture 3" descr="My Maritime Career logo">
            <a:extLst>
              <a:ext uri="{FF2B5EF4-FFF2-40B4-BE49-F238E27FC236}">
                <a16:creationId xmlns:a16="http://schemas.microsoft.com/office/drawing/2014/main" id="{1D36A4B3-C9D8-8159-EA78-F7F377491F4B}"/>
              </a:ext>
            </a:extLst>
          </p:cNvPr>
          <p:cNvPicPr>
            <a:picLocks noChangeAspect="1"/>
          </p:cNvPicPr>
          <p:nvPr/>
        </p:nvPicPr>
        <p:blipFill>
          <a:blip r:embed="rId3"/>
          <a:stretch>
            <a:fillRect/>
          </a:stretch>
        </p:blipFill>
        <p:spPr>
          <a:xfrm>
            <a:off x="4104611" y="4377267"/>
            <a:ext cx="3982777" cy="1187846"/>
          </a:xfrm>
          <a:prstGeom prst="rect">
            <a:avLst/>
          </a:prstGeom>
        </p:spPr>
      </p:pic>
      <p:sp>
        <p:nvSpPr>
          <p:cNvPr id="7" name="Slide Number Placeholder 5">
            <a:extLst>
              <a:ext uri="{FF2B5EF4-FFF2-40B4-BE49-F238E27FC236}">
                <a16:creationId xmlns:a16="http://schemas.microsoft.com/office/drawing/2014/main" id="{DC1AD1AB-4FB2-55B6-648F-CF0660FC2C5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938400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6DEB3F-965A-2549-C75C-3CE0B1081B4F}"/>
              </a:ext>
            </a:extLst>
          </p:cNvPr>
          <p:cNvSpPr>
            <a:spLocks noGrp="1"/>
          </p:cNvSpPr>
          <p:nvPr>
            <p:ph type="title"/>
          </p:nvPr>
        </p:nvSpPr>
        <p:spPr>
          <a:xfrm>
            <a:off x="685800" y="-1325563"/>
            <a:ext cx="10515600" cy="1325563"/>
          </a:xfrm>
        </p:spPr>
        <p:txBody>
          <a:bodyPr/>
          <a:lstStyle/>
          <a:p>
            <a:r>
              <a:rPr lang="en-US" dirty="0"/>
              <a:t>Pictures</a:t>
            </a:r>
          </a:p>
        </p:txBody>
      </p:sp>
      <p:sp>
        <p:nvSpPr>
          <p:cNvPr id="5" name="Freeform 5" descr="My Maritime Career logo"/>
          <p:cNvSpPr/>
          <p:nvPr/>
        </p:nvSpPr>
        <p:spPr>
          <a:xfrm>
            <a:off x="838201" y="643467"/>
            <a:ext cx="3327400" cy="774889"/>
          </a:xfrm>
          <a:custGeom>
            <a:avLst/>
            <a:gdLst/>
            <a:ahLst/>
            <a:cxnLst/>
            <a:rect l="l" t="t" r="r" b="b"/>
            <a:pathLst>
              <a:path w="4065600" h="900687">
                <a:moveTo>
                  <a:pt x="0" y="0"/>
                </a:moveTo>
                <a:lnTo>
                  <a:pt x="4065600" y="0"/>
                </a:lnTo>
                <a:lnTo>
                  <a:pt x="4065600" y="900686"/>
                </a:lnTo>
                <a:lnTo>
                  <a:pt x="0" y="900686"/>
                </a:lnTo>
                <a:lnTo>
                  <a:pt x="0" y="0"/>
                </a:lnTo>
                <a:close/>
              </a:path>
            </a:pathLst>
          </a:custGeom>
          <a:blipFill>
            <a:blip r:embed="rId2"/>
            <a:stretch>
              <a:fillRect/>
            </a:stretch>
          </a:blipFill>
        </p:spPr>
        <p:txBody>
          <a:bodyPr/>
          <a:lstStyle/>
          <a:p>
            <a:endParaRPr lang="en-US" sz="1200"/>
          </a:p>
        </p:txBody>
      </p:sp>
      <p:sp>
        <p:nvSpPr>
          <p:cNvPr id="7" name="Freeform 7" descr="A Dam"/>
          <p:cNvSpPr/>
          <p:nvPr/>
        </p:nvSpPr>
        <p:spPr>
          <a:xfrm rot="-177780">
            <a:off x="687289" y="1953443"/>
            <a:ext cx="4997815" cy="3417141"/>
          </a:xfrm>
          <a:custGeom>
            <a:avLst/>
            <a:gdLst/>
            <a:ahLst/>
            <a:cxnLst/>
            <a:rect l="l" t="t" r="r" b="b"/>
            <a:pathLst>
              <a:path w="7989603" h="5765772">
                <a:moveTo>
                  <a:pt x="0" y="0"/>
                </a:moveTo>
                <a:lnTo>
                  <a:pt x="7989603" y="0"/>
                </a:lnTo>
                <a:lnTo>
                  <a:pt x="7989603" y="5765772"/>
                </a:lnTo>
                <a:lnTo>
                  <a:pt x="0" y="5765772"/>
                </a:lnTo>
                <a:lnTo>
                  <a:pt x="0" y="0"/>
                </a:lnTo>
                <a:close/>
              </a:path>
            </a:pathLst>
          </a:custGeom>
          <a:blipFill>
            <a:blip r:embed="rId3"/>
            <a:stretch>
              <a:fillRect/>
            </a:stretch>
          </a:blipFill>
        </p:spPr>
        <p:txBody>
          <a:bodyPr/>
          <a:lstStyle/>
          <a:p>
            <a:endParaRPr lang="en-US" sz="1200"/>
          </a:p>
        </p:txBody>
      </p:sp>
      <p:sp>
        <p:nvSpPr>
          <p:cNvPr id="6" name="Freeform 6" descr="A ship"/>
          <p:cNvSpPr/>
          <p:nvPr/>
        </p:nvSpPr>
        <p:spPr>
          <a:xfrm rot="273836">
            <a:off x="6327886" y="2027190"/>
            <a:ext cx="5184883" cy="3563375"/>
          </a:xfrm>
          <a:custGeom>
            <a:avLst/>
            <a:gdLst/>
            <a:ahLst/>
            <a:cxnLst/>
            <a:rect l="l" t="t" r="r" b="b"/>
            <a:pathLst>
              <a:path w="7692110" h="5240341">
                <a:moveTo>
                  <a:pt x="0" y="0"/>
                </a:moveTo>
                <a:lnTo>
                  <a:pt x="7692110" y="0"/>
                </a:lnTo>
                <a:lnTo>
                  <a:pt x="7692110" y="5240341"/>
                </a:lnTo>
                <a:lnTo>
                  <a:pt x="0" y="5240341"/>
                </a:lnTo>
                <a:lnTo>
                  <a:pt x="0" y="0"/>
                </a:lnTo>
                <a:close/>
              </a:path>
            </a:pathLst>
          </a:custGeom>
          <a:blipFill>
            <a:blip r:embed="rId4"/>
            <a:stretch>
              <a:fillRect/>
            </a:stretch>
          </a:blipFill>
        </p:spPr>
        <p:txBody>
          <a:bodyPr/>
          <a:lstStyle/>
          <a:p>
            <a:endParaRPr lang="en-US" sz="1200"/>
          </a:p>
        </p:txBody>
      </p:sp>
      <p:sp>
        <p:nvSpPr>
          <p:cNvPr id="13" name="Slide Number Placeholder 5">
            <a:extLst>
              <a:ext uri="{FF2B5EF4-FFF2-40B4-BE49-F238E27FC236}">
                <a16:creationId xmlns:a16="http://schemas.microsoft.com/office/drawing/2014/main" id="{25803D68-18F9-CD90-07C8-79046669C094}"/>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B1355D-65CA-B1E4-B82D-E8FA82DA6A9D}"/>
              </a:ext>
            </a:extLst>
          </p:cNvPr>
          <p:cNvSpPr>
            <a:spLocks noGrp="1"/>
          </p:cNvSpPr>
          <p:nvPr>
            <p:ph type="title"/>
          </p:nvPr>
        </p:nvSpPr>
        <p:spPr>
          <a:xfrm>
            <a:off x="470311" y="443374"/>
            <a:ext cx="9023616" cy="1325563"/>
          </a:xfrm>
        </p:spPr>
        <p:txBody>
          <a:bodyPr/>
          <a:lstStyle/>
          <a:p>
            <a:r>
              <a:rPr lang="en-US" dirty="0"/>
              <a:t>What Is the Merchant Marine?</a:t>
            </a:r>
          </a:p>
        </p:txBody>
      </p:sp>
      <p:sp>
        <p:nvSpPr>
          <p:cNvPr id="4" name="Content Placeholder 3">
            <a:extLst>
              <a:ext uri="{FF2B5EF4-FFF2-40B4-BE49-F238E27FC236}">
                <a16:creationId xmlns:a16="http://schemas.microsoft.com/office/drawing/2014/main" id="{F84A2705-E4B1-5493-D01C-E2C8C633E5E8}"/>
              </a:ext>
            </a:extLst>
          </p:cNvPr>
          <p:cNvSpPr>
            <a:spLocks noGrp="1"/>
          </p:cNvSpPr>
          <p:nvPr>
            <p:ph sz="half" idx="1"/>
          </p:nvPr>
        </p:nvSpPr>
        <p:spPr>
          <a:xfrm>
            <a:off x="685799" y="1768937"/>
            <a:ext cx="6070599" cy="4052706"/>
          </a:xfrm>
        </p:spPr>
        <p:txBody>
          <a:bodyPr>
            <a:normAutofit fontScale="25000" lnSpcReduction="20000"/>
          </a:bodyPr>
          <a:lstStyle/>
          <a:p>
            <a:pPr marL="431822" lvl="1" indent="-215911">
              <a:lnSpc>
                <a:spcPts val="2800"/>
              </a:lnSpc>
              <a:buFont typeface="Arial"/>
              <a:buChar char="•"/>
            </a:pPr>
            <a:r>
              <a:rPr lang="en-US" sz="7200" dirty="0">
                <a:solidFill>
                  <a:schemeClr val="tx1"/>
                </a:solidFill>
                <a:latin typeface="Montserrat Medium" panose="00000600000000000000" pitchFamily="2" charset="0"/>
              </a:rPr>
              <a:t>United States Civilian Mariners (Sailors, Seafarers)</a:t>
            </a:r>
          </a:p>
          <a:p>
            <a:pPr marL="863643" lvl="2" indent="-287881">
              <a:lnSpc>
                <a:spcPts val="2800"/>
              </a:lnSpc>
              <a:buFont typeface="Arial"/>
              <a:buChar char="⚬"/>
            </a:pPr>
            <a:r>
              <a:rPr lang="en-US" sz="7200" dirty="0">
                <a:solidFill>
                  <a:schemeClr val="tx1"/>
                </a:solidFill>
                <a:latin typeface="Montserrat Medium" panose="00000600000000000000" pitchFamily="2" charset="0"/>
              </a:rPr>
              <a:t>Power America - Transport goods, commodities, and passengers </a:t>
            </a:r>
          </a:p>
          <a:p>
            <a:pPr marL="863643" lvl="2" indent="-287881">
              <a:lnSpc>
                <a:spcPts val="2800"/>
              </a:lnSpc>
              <a:buFont typeface="Arial"/>
              <a:buChar char="⚬"/>
            </a:pPr>
            <a:r>
              <a:rPr lang="en-US" sz="7200" dirty="0">
                <a:solidFill>
                  <a:schemeClr val="tx1"/>
                </a:solidFill>
                <a:latin typeface="Montserrat Medium" panose="00000600000000000000" pitchFamily="2" charset="0"/>
              </a:rPr>
              <a:t>Sail on a variety of American owned, flagged, crewed vessels</a:t>
            </a:r>
          </a:p>
          <a:p>
            <a:pPr marL="1295465" lvl="3" indent="-323866">
              <a:lnSpc>
                <a:spcPts val="2800"/>
              </a:lnSpc>
              <a:buFont typeface="Arial"/>
              <a:buChar char="￭"/>
            </a:pPr>
            <a:r>
              <a:rPr lang="en-US" sz="7200" dirty="0">
                <a:solidFill>
                  <a:schemeClr val="tx1"/>
                </a:solidFill>
                <a:latin typeface="Montserrat Medium" panose="00000600000000000000" pitchFamily="2" charset="0"/>
              </a:rPr>
              <a:t>Freighters, tankers, container ships, tugs/barges, towboats, ferries, cruise ships, riverboats</a:t>
            </a:r>
          </a:p>
          <a:p>
            <a:pPr marL="863643" lvl="2" indent="-287881">
              <a:lnSpc>
                <a:spcPts val="2800"/>
              </a:lnSpc>
              <a:buFont typeface="Arial"/>
              <a:buChar char="⚬"/>
            </a:pPr>
            <a:r>
              <a:rPr lang="en-US" sz="7200" dirty="0">
                <a:solidFill>
                  <a:schemeClr val="tx1"/>
                </a:solidFill>
                <a:latin typeface="Montserrat Medium" panose="00000600000000000000" pitchFamily="2" charset="0"/>
              </a:rPr>
              <a:t>MSC civ mariners carry vital USNS cargoes</a:t>
            </a:r>
          </a:p>
          <a:p>
            <a:endParaRPr lang="en-US" dirty="0"/>
          </a:p>
        </p:txBody>
      </p:sp>
      <p:sp>
        <p:nvSpPr>
          <p:cNvPr id="5" name="Freeform 5" descr="A ship Captain"/>
          <p:cNvSpPr/>
          <p:nvPr/>
        </p:nvSpPr>
        <p:spPr>
          <a:xfrm>
            <a:off x="9178749" y="1092675"/>
            <a:ext cx="2616730" cy="1751637"/>
          </a:xfrm>
          <a:custGeom>
            <a:avLst/>
            <a:gdLst/>
            <a:ahLst/>
            <a:cxnLst/>
            <a:rect l="l" t="t" r="r" b="b"/>
            <a:pathLst>
              <a:path w="3925095" h="2627455">
                <a:moveTo>
                  <a:pt x="0" y="0"/>
                </a:moveTo>
                <a:lnTo>
                  <a:pt x="3925095" y="0"/>
                </a:lnTo>
                <a:lnTo>
                  <a:pt x="3925095" y="2627455"/>
                </a:lnTo>
                <a:lnTo>
                  <a:pt x="0" y="2627455"/>
                </a:lnTo>
                <a:lnTo>
                  <a:pt x="0" y="0"/>
                </a:lnTo>
                <a:close/>
              </a:path>
            </a:pathLst>
          </a:custGeom>
          <a:blipFill>
            <a:blip r:embed="rId2"/>
            <a:stretch>
              <a:fillRect/>
            </a:stretch>
          </a:blipFill>
        </p:spPr>
        <p:txBody>
          <a:bodyPr/>
          <a:lstStyle/>
          <a:p>
            <a:endParaRPr lang="en-US" sz="1200"/>
          </a:p>
        </p:txBody>
      </p:sp>
      <p:sp>
        <p:nvSpPr>
          <p:cNvPr id="6" name="Freeform 6" descr="Apprentice crew"/>
          <p:cNvSpPr/>
          <p:nvPr/>
        </p:nvSpPr>
        <p:spPr>
          <a:xfrm rot="373972">
            <a:off x="7375806" y="2303753"/>
            <a:ext cx="2371709" cy="1815356"/>
          </a:xfrm>
          <a:custGeom>
            <a:avLst/>
            <a:gdLst/>
            <a:ahLst/>
            <a:cxnLst/>
            <a:rect l="l" t="t" r="r" b="b"/>
            <a:pathLst>
              <a:path w="3557563" h="2723034">
                <a:moveTo>
                  <a:pt x="0" y="0"/>
                </a:moveTo>
                <a:lnTo>
                  <a:pt x="3557563" y="0"/>
                </a:lnTo>
                <a:lnTo>
                  <a:pt x="3557563" y="2723034"/>
                </a:lnTo>
                <a:lnTo>
                  <a:pt x="0" y="2723034"/>
                </a:lnTo>
                <a:lnTo>
                  <a:pt x="0" y="0"/>
                </a:lnTo>
                <a:close/>
              </a:path>
            </a:pathLst>
          </a:custGeom>
          <a:blipFill>
            <a:blip r:embed="rId3"/>
            <a:stretch>
              <a:fillRect/>
            </a:stretch>
          </a:blipFill>
        </p:spPr>
        <p:txBody>
          <a:bodyPr/>
          <a:lstStyle/>
          <a:p>
            <a:endParaRPr lang="en-US" sz="1200"/>
          </a:p>
        </p:txBody>
      </p:sp>
      <p:sp>
        <p:nvSpPr>
          <p:cNvPr id="7" name="Freeform 7" descr="Female apprentices gearing up."/>
          <p:cNvSpPr/>
          <p:nvPr/>
        </p:nvSpPr>
        <p:spPr>
          <a:xfrm rot="-260812">
            <a:off x="9650209" y="2844312"/>
            <a:ext cx="2400305" cy="2037256"/>
          </a:xfrm>
          <a:custGeom>
            <a:avLst/>
            <a:gdLst/>
            <a:ahLst/>
            <a:cxnLst/>
            <a:rect l="l" t="t" r="r" b="b"/>
            <a:pathLst>
              <a:path w="3600458" h="3055884">
                <a:moveTo>
                  <a:pt x="0" y="0"/>
                </a:moveTo>
                <a:lnTo>
                  <a:pt x="3600458" y="0"/>
                </a:lnTo>
                <a:lnTo>
                  <a:pt x="3600458" y="3055883"/>
                </a:lnTo>
                <a:lnTo>
                  <a:pt x="0" y="3055883"/>
                </a:lnTo>
                <a:lnTo>
                  <a:pt x="0" y="0"/>
                </a:lnTo>
                <a:close/>
              </a:path>
            </a:pathLst>
          </a:custGeom>
          <a:blipFill>
            <a:blip r:embed="rId4"/>
            <a:stretch>
              <a:fillRect/>
            </a:stretch>
          </a:blipFill>
        </p:spPr>
        <p:txBody>
          <a:bodyPr/>
          <a:lstStyle/>
          <a:p>
            <a:endParaRPr lang="en-US" sz="1200"/>
          </a:p>
        </p:txBody>
      </p:sp>
      <p:sp>
        <p:nvSpPr>
          <p:cNvPr id="8" name="Freeform 8" descr="Apprentice Crew"/>
          <p:cNvSpPr/>
          <p:nvPr/>
        </p:nvSpPr>
        <p:spPr>
          <a:xfrm rot="-343641">
            <a:off x="7454630" y="4235721"/>
            <a:ext cx="2422101" cy="1700863"/>
          </a:xfrm>
          <a:custGeom>
            <a:avLst/>
            <a:gdLst/>
            <a:ahLst/>
            <a:cxnLst/>
            <a:rect l="l" t="t" r="r" b="b"/>
            <a:pathLst>
              <a:path w="3633152" h="2551295">
                <a:moveTo>
                  <a:pt x="0" y="0"/>
                </a:moveTo>
                <a:lnTo>
                  <a:pt x="3633152" y="0"/>
                </a:lnTo>
                <a:lnTo>
                  <a:pt x="3633152" y="2551295"/>
                </a:lnTo>
                <a:lnTo>
                  <a:pt x="0" y="2551295"/>
                </a:lnTo>
                <a:lnTo>
                  <a:pt x="0" y="0"/>
                </a:lnTo>
                <a:close/>
              </a:path>
            </a:pathLst>
          </a:custGeom>
          <a:blipFill>
            <a:blip r:embed="rId5"/>
            <a:stretch>
              <a:fillRect/>
            </a:stretch>
          </a:blipFill>
        </p:spPr>
        <p:txBody>
          <a:bodyPr/>
          <a:lstStyle/>
          <a:p>
            <a:endParaRPr lang="en-US" sz="1200"/>
          </a:p>
        </p:txBody>
      </p:sp>
      <p:sp>
        <p:nvSpPr>
          <p:cNvPr id="15" name="Slide Number Placeholder 5">
            <a:extLst>
              <a:ext uri="{FF2B5EF4-FFF2-40B4-BE49-F238E27FC236}">
                <a16:creationId xmlns:a16="http://schemas.microsoft.com/office/drawing/2014/main" id="{42BFCF91-2138-31B1-BBDC-9A91342F2CCC}"/>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28562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a:extLst>
              <a:ext uri="{C183D7F6-B498-43B3-948B-1728B52AA6E4}">
                <adec:decorative xmlns:adec="http://schemas.microsoft.com/office/drawing/2017/decorative" val="1"/>
              </a:ext>
            </a:extLst>
          </p:cNvPr>
          <p:cNvSpPr/>
          <p:nvPr/>
        </p:nvSpPr>
        <p:spPr>
          <a:xfrm>
            <a:off x="616331" y="1737780"/>
            <a:ext cx="1007765" cy="1015380"/>
          </a:xfrm>
          <a:custGeom>
            <a:avLst/>
            <a:gdLst/>
            <a:ahLst/>
            <a:cxnLst/>
            <a:rect l="l" t="t" r="r" b="b"/>
            <a:pathLst>
              <a:path w="1511647" h="1523070">
                <a:moveTo>
                  <a:pt x="0" y="0"/>
                </a:moveTo>
                <a:lnTo>
                  <a:pt x="1511648" y="0"/>
                </a:lnTo>
                <a:lnTo>
                  <a:pt x="1511648" y="1523071"/>
                </a:lnTo>
                <a:lnTo>
                  <a:pt x="0" y="15230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7" name="Freeform 7">
            <a:extLst>
              <a:ext uri="{C183D7F6-B498-43B3-948B-1728B52AA6E4}">
                <adec:decorative xmlns:adec="http://schemas.microsoft.com/office/drawing/2017/decorative" val="1"/>
              </a:ext>
            </a:extLst>
          </p:cNvPr>
          <p:cNvSpPr/>
          <p:nvPr/>
        </p:nvSpPr>
        <p:spPr>
          <a:xfrm>
            <a:off x="6640493" y="1778805"/>
            <a:ext cx="824035" cy="1258069"/>
          </a:xfrm>
          <a:custGeom>
            <a:avLst/>
            <a:gdLst/>
            <a:ahLst/>
            <a:cxnLst/>
            <a:rect l="l" t="t" r="r" b="b"/>
            <a:pathLst>
              <a:path w="1236053" h="1887103">
                <a:moveTo>
                  <a:pt x="0" y="0"/>
                </a:moveTo>
                <a:lnTo>
                  <a:pt x="1236053" y="0"/>
                </a:lnTo>
                <a:lnTo>
                  <a:pt x="1236053" y="1887103"/>
                </a:lnTo>
                <a:lnTo>
                  <a:pt x="0" y="18871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8" name="Freeform 8">
            <a:extLst>
              <a:ext uri="{C183D7F6-B498-43B3-948B-1728B52AA6E4}">
                <adec:decorative xmlns:adec="http://schemas.microsoft.com/office/drawing/2017/decorative" val="1"/>
              </a:ext>
            </a:extLst>
          </p:cNvPr>
          <p:cNvSpPr/>
          <p:nvPr/>
        </p:nvSpPr>
        <p:spPr>
          <a:xfrm>
            <a:off x="3244662" y="4304045"/>
            <a:ext cx="829467" cy="1082503"/>
          </a:xfrm>
          <a:custGeom>
            <a:avLst/>
            <a:gdLst/>
            <a:ahLst/>
            <a:cxnLst/>
            <a:rect l="l" t="t" r="r" b="b"/>
            <a:pathLst>
              <a:path w="1244201" h="1623754">
                <a:moveTo>
                  <a:pt x="0" y="0"/>
                </a:moveTo>
                <a:lnTo>
                  <a:pt x="1244202" y="0"/>
                </a:lnTo>
                <a:lnTo>
                  <a:pt x="1244202" y="1623754"/>
                </a:lnTo>
                <a:lnTo>
                  <a:pt x="0" y="16237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3" name="Title 12">
            <a:extLst>
              <a:ext uri="{FF2B5EF4-FFF2-40B4-BE49-F238E27FC236}">
                <a16:creationId xmlns:a16="http://schemas.microsoft.com/office/drawing/2014/main" id="{DD299260-C630-F103-1076-C3BB8D8C1560}"/>
              </a:ext>
            </a:extLst>
          </p:cNvPr>
          <p:cNvSpPr>
            <a:spLocks noGrp="1"/>
          </p:cNvSpPr>
          <p:nvPr>
            <p:ph type="title"/>
          </p:nvPr>
        </p:nvSpPr>
        <p:spPr>
          <a:xfrm>
            <a:off x="502228" y="680733"/>
            <a:ext cx="10515600" cy="767218"/>
          </a:xfrm>
        </p:spPr>
        <p:txBody>
          <a:bodyPr/>
          <a:lstStyle/>
          <a:p>
            <a:r>
              <a:rPr lang="en-US" dirty="0"/>
              <a:t>What Do the Jobs Look Like?</a:t>
            </a:r>
          </a:p>
        </p:txBody>
      </p:sp>
      <p:sp>
        <p:nvSpPr>
          <p:cNvPr id="14" name="Content Placeholder 13">
            <a:extLst>
              <a:ext uri="{FF2B5EF4-FFF2-40B4-BE49-F238E27FC236}">
                <a16:creationId xmlns:a16="http://schemas.microsoft.com/office/drawing/2014/main" id="{4904C518-7781-7258-F56F-02808601CA19}"/>
              </a:ext>
            </a:extLst>
          </p:cNvPr>
          <p:cNvSpPr>
            <a:spLocks noGrp="1"/>
          </p:cNvSpPr>
          <p:nvPr>
            <p:ph sz="half" idx="1"/>
          </p:nvPr>
        </p:nvSpPr>
        <p:spPr>
          <a:xfrm>
            <a:off x="1803846" y="1896802"/>
            <a:ext cx="4503821" cy="2280144"/>
          </a:xfrm>
        </p:spPr>
        <p:txBody>
          <a:bodyPr>
            <a:normAutofit/>
          </a:bodyPr>
          <a:lstStyle/>
          <a:p>
            <a:pPr marL="0" lvl="0" indent="0">
              <a:lnSpc>
                <a:spcPts val="2547"/>
              </a:lnSpc>
              <a:spcBef>
                <a:spcPts val="0"/>
              </a:spcBef>
              <a:buNone/>
            </a:pPr>
            <a:r>
              <a:rPr lang="en-US" sz="1819" spc="73" dirty="0">
                <a:solidFill>
                  <a:prstClr val="black"/>
                </a:solidFill>
                <a:latin typeface="Montserrat Medium" panose="00000600000000000000" pitchFamily="2" charset="0"/>
              </a:rPr>
              <a:t>DECK DEPARTMENT </a:t>
            </a:r>
          </a:p>
          <a:p>
            <a:pPr marL="392833" lvl="1" indent="-196416">
              <a:lnSpc>
                <a:spcPts val="2547"/>
              </a:lnSpc>
              <a:spcBef>
                <a:spcPts val="0"/>
              </a:spcBef>
              <a:buFont typeface="Arial"/>
              <a:buChar char="•"/>
            </a:pPr>
            <a:r>
              <a:rPr lang="en-US" sz="1819" spc="73" dirty="0">
                <a:solidFill>
                  <a:prstClr val="black"/>
                </a:solidFill>
                <a:latin typeface="Montserrat Medium" panose="00000600000000000000" pitchFamily="2" charset="0"/>
              </a:rPr>
              <a:t>VESSEL NAVIGATION, WATCH STANDING</a:t>
            </a:r>
          </a:p>
          <a:p>
            <a:pPr marL="392833" lvl="1" indent="-196416">
              <a:lnSpc>
                <a:spcPts val="2547"/>
              </a:lnSpc>
              <a:spcBef>
                <a:spcPts val="0"/>
              </a:spcBef>
              <a:buFont typeface="Arial"/>
              <a:buChar char="•"/>
            </a:pPr>
            <a:r>
              <a:rPr lang="en-US" sz="1819" spc="73" dirty="0">
                <a:solidFill>
                  <a:prstClr val="black"/>
                </a:solidFill>
                <a:latin typeface="Montserrat Medium" panose="00000600000000000000" pitchFamily="2" charset="0"/>
              </a:rPr>
              <a:t>Care of cargo</a:t>
            </a:r>
          </a:p>
          <a:p>
            <a:pPr marL="392833" lvl="1" indent="-196416">
              <a:lnSpc>
                <a:spcPts val="2547"/>
              </a:lnSpc>
              <a:spcBef>
                <a:spcPts val="0"/>
              </a:spcBef>
              <a:buFont typeface="Arial"/>
              <a:buChar char="•"/>
            </a:pPr>
            <a:r>
              <a:rPr lang="en-US" sz="1819" spc="73" dirty="0">
                <a:solidFill>
                  <a:prstClr val="black"/>
                </a:solidFill>
                <a:latin typeface="Montserrat Medium" panose="00000600000000000000" pitchFamily="2" charset="0"/>
              </a:rPr>
              <a:t>Maintenance of deck area</a:t>
            </a:r>
          </a:p>
          <a:p>
            <a:pPr marL="392833" lvl="1" indent="-196416">
              <a:lnSpc>
                <a:spcPts val="2547"/>
              </a:lnSpc>
              <a:spcBef>
                <a:spcPct val="0"/>
              </a:spcBef>
              <a:buFont typeface="Arial"/>
              <a:buChar char="•"/>
            </a:pPr>
            <a:r>
              <a:rPr lang="en-US" sz="1819" spc="73" dirty="0">
                <a:solidFill>
                  <a:prstClr val="black"/>
                </a:solidFill>
                <a:latin typeface="Montserrat Medium" panose="00000600000000000000" pitchFamily="2" charset="0"/>
              </a:rPr>
              <a:t>Anchoring, mooring</a:t>
            </a:r>
            <a:endParaRPr lang="en-US" dirty="0">
              <a:latin typeface="Montserrat Medium" panose="00000600000000000000" pitchFamily="2" charset="0"/>
            </a:endParaRPr>
          </a:p>
        </p:txBody>
      </p:sp>
      <p:sp>
        <p:nvSpPr>
          <p:cNvPr id="15" name="Content Placeholder 14">
            <a:extLst>
              <a:ext uri="{FF2B5EF4-FFF2-40B4-BE49-F238E27FC236}">
                <a16:creationId xmlns:a16="http://schemas.microsoft.com/office/drawing/2014/main" id="{EE82CE5F-AEBC-FF3B-F89E-932C2C7B17D0}"/>
              </a:ext>
            </a:extLst>
          </p:cNvPr>
          <p:cNvSpPr>
            <a:spLocks noGrp="1"/>
          </p:cNvSpPr>
          <p:nvPr>
            <p:ph sz="half" idx="2"/>
          </p:nvPr>
        </p:nvSpPr>
        <p:spPr>
          <a:xfrm>
            <a:off x="7594154" y="1951472"/>
            <a:ext cx="3878179" cy="2078661"/>
          </a:xfrm>
        </p:spPr>
        <p:txBody>
          <a:bodyPr>
            <a:normAutofit/>
          </a:bodyPr>
          <a:lstStyle/>
          <a:p>
            <a:pPr marL="0" indent="0">
              <a:lnSpc>
                <a:spcPts val="2547"/>
              </a:lnSpc>
              <a:buNone/>
            </a:pPr>
            <a:r>
              <a:rPr lang="en-US" sz="1819" spc="73" dirty="0">
                <a:solidFill>
                  <a:schemeClr val="tx1"/>
                </a:solidFill>
                <a:latin typeface="Montserrat Medium" panose="00000600000000000000" pitchFamily="2" charset="0"/>
              </a:rPr>
              <a:t>STEWARD DEPARTMENT </a:t>
            </a:r>
          </a:p>
          <a:p>
            <a:pPr marL="392833" lvl="1" indent="-196416">
              <a:lnSpc>
                <a:spcPts val="2547"/>
              </a:lnSpc>
              <a:buFont typeface="Arial"/>
              <a:buChar char="•"/>
            </a:pPr>
            <a:r>
              <a:rPr lang="en-US" sz="1819" spc="73" dirty="0">
                <a:solidFill>
                  <a:schemeClr val="tx1"/>
                </a:solidFill>
                <a:latin typeface="Montserrat Medium" panose="00000600000000000000" pitchFamily="2" charset="0"/>
              </a:rPr>
              <a:t>PREPARATION OF MEALS</a:t>
            </a:r>
          </a:p>
          <a:p>
            <a:pPr marL="392833" lvl="1" indent="-196416">
              <a:lnSpc>
                <a:spcPts val="2547"/>
              </a:lnSpc>
              <a:buFont typeface="Arial"/>
              <a:buChar char="•"/>
            </a:pPr>
            <a:r>
              <a:rPr lang="en-US" sz="1819" spc="73" dirty="0">
                <a:solidFill>
                  <a:schemeClr val="tx1"/>
                </a:solidFill>
                <a:latin typeface="Montserrat Medium" panose="00000600000000000000" pitchFamily="2" charset="0"/>
              </a:rPr>
              <a:t>Stock supplies/pantry</a:t>
            </a:r>
          </a:p>
          <a:p>
            <a:pPr marL="392833" lvl="1" indent="-196416">
              <a:lnSpc>
                <a:spcPts val="2547"/>
              </a:lnSpc>
              <a:spcBef>
                <a:spcPct val="0"/>
              </a:spcBef>
              <a:buFont typeface="Arial"/>
              <a:buChar char="•"/>
            </a:pPr>
            <a:r>
              <a:rPr lang="en-US" sz="1819" spc="73" dirty="0">
                <a:solidFill>
                  <a:schemeClr val="tx1"/>
                </a:solidFill>
                <a:latin typeface="Montserrat Medium" panose="00000600000000000000" pitchFamily="2" charset="0"/>
              </a:rPr>
              <a:t>General housekeeping aboard</a:t>
            </a:r>
          </a:p>
          <a:p>
            <a:pPr marL="0" indent="0">
              <a:buNone/>
            </a:pPr>
            <a:endParaRPr lang="en-US" dirty="0"/>
          </a:p>
        </p:txBody>
      </p:sp>
      <p:sp>
        <p:nvSpPr>
          <p:cNvPr id="16" name="Content Placeholder 15">
            <a:extLst>
              <a:ext uri="{FF2B5EF4-FFF2-40B4-BE49-F238E27FC236}">
                <a16:creationId xmlns:a16="http://schemas.microsoft.com/office/drawing/2014/main" id="{6EB26654-9033-08A9-639D-D3AC34A2CC15}"/>
              </a:ext>
            </a:extLst>
          </p:cNvPr>
          <p:cNvSpPr>
            <a:spLocks noGrp="1"/>
          </p:cNvSpPr>
          <p:nvPr>
            <p:ph sz="half" idx="13"/>
          </p:nvPr>
        </p:nvSpPr>
        <p:spPr>
          <a:xfrm>
            <a:off x="4363288" y="4368802"/>
            <a:ext cx="4610825" cy="1575944"/>
          </a:xfrm>
        </p:spPr>
        <p:txBody>
          <a:bodyPr>
            <a:normAutofit/>
          </a:bodyPr>
          <a:lstStyle/>
          <a:p>
            <a:pPr marL="0" indent="0">
              <a:lnSpc>
                <a:spcPts val="2547"/>
              </a:lnSpc>
              <a:buNone/>
            </a:pPr>
            <a:r>
              <a:rPr lang="en-US" sz="1819" spc="73" dirty="0">
                <a:solidFill>
                  <a:schemeClr val="tx1"/>
                </a:solidFill>
                <a:latin typeface="Montserrat Medium" panose="00000600000000000000" pitchFamily="2" charset="0"/>
              </a:rPr>
              <a:t>ENGINE DEPARTMENT </a:t>
            </a:r>
          </a:p>
          <a:p>
            <a:pPr marL="392833" lvl="1" indent="-196416">
              <a:lnSpc>
                <a:spcPts val="2547"/>
              </a:lnSpc>
              <a:spcBef>
                <a:spcPct val="0"/>
              </a:spcBef>
              <a:buFont typeface="Arial"/>
              <a:buChar char="•"/>
            </a:pPr>
            <a:r>
              <a:rPr lang="en-US" sz="1819" spc="73" dirty="0">
                <a:solidFill>
                  <a:schemeClr val="tx1"/>
                </a:solidFill>
                <a:latin typeface="Montserrat Medium" panose="00000600000000000000" pitchFamily="2" charset="0"/>
              </a:rPr>
              <a:t>OPERATION, CLEANING, AND MAINTENANCE OF ENGINE/PROPULSION SYSTEMS</a:t>
            </a:r>
          </a:p>
          <a:p>
            <a:pPr marL="0" indent="0">
              <a:buNone/>
            </a:pPr>
            <a:endParaRPr lang="en-US" dirty="0"/>
          </a:p>
        </p:txBody>
      </p:sp>
      <p:sp>
        <p:nvSpPr>
          <p:cNvPr id="18" name="Slide Number Placeholder 5">
            <a:extLst>
              <a:ext uri="{FF2B5EF4-FFF2-40B4-BE49-F238E27FC236}">
                <a16:creationId xmlns:a16="http://schemas.microsoft.com/office/drawing/2014/main" id="{7E8233E3-FA19-880D-97D3-0B1D6A6EFA9F}"/>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EF5B2C7-C2A0-E178-BE6B-8182D16D121A}"/>
              </a:ext>
            </a:extLst>
          </p:cNvPr>
          <p:cNvSpPr>
            <a:spLocks noGrp="1"/>
          </p:cNvSpPr>
          <p:nvPr>
            <p:ph type="title"/>
          </p:nvPr>
        </p:nvSpPr>
        <p:spPr>
          <a:xfrm>
            <a:off x="685800" y="678551"/>
            <a:ext cx="10515600" cy="815947"/>
          </a:xfrm>
        </p:spPr>
        <p:txBody>
          <a:bodyPr/>
          <a:lstStyle/>
          <a:p>
            <a:r>
              <a:rPr lang="en-US" dirty="0"/>
              <a:t>Paul Hall Center</a:t>
            </a:r>
          </a:p>
        </p:txBody>
      </p:sp>
      <p:sp>
        <p:nvSpPr>
          <p:cNvPr id="17" name="Content Placeholder 16">
            <a:extLst>
              <a:ext uri="{FF2B5EF4-FFF2-40B4-BE49-F238E27FC236}">
                <a16:creationId xmlns:a16="http://schemas.microsoft.com/office/drawing/2014/main" id="{ABCD4B2D-ECD2-34FA-FF36-2362A3842AA8}"/>
              </a:ext>
            </a:extLst>
          </p:cNvPr>
          <p:cNvSpPr>
            <a:spLocks noGrp="1"/>
          </p:cNvSpPr>
          <p:nvPr>
            <p:ph idx="1"/>
          </p:nvPr>
        </p:nvSpPr>
        <p:spPr>
          <a:xfrm>
            <a:off x="889000" y="1944186"/>
            <a:ext cx="10947400" cy="3974014"/>
          </a:xfrm>
        </p:spPr>
        <p:txBody>
          <a:bodyPr>
            <a:normAutofit/>
          </a:bodyPr>
          <a:lstStyle/>
          <a:p>
            <a:pPr marL="490731" lvl="1" indent="-245366">
              <a:lnSpc>
                <a:spcPct val="110000"/>
              </a:lnSpc>
              <a:buFont typeface="Arial"/>
              <a:buChar char="•"/>
            </a:pPr>
            <a:r>
              <a:rPr lang="en-US" sz="2273" dirty="0">
                <a:solidFill>
                  <a:schemeClr val="tx1"/>
                </a:solidFill>
                <a:latin typeface="Glacial Indifference"/>
              </a:rPr>
              <a:t>Founded in 1967 in Piney Point, Maryland </a:t>
            </a:r>
          </a:p>
          <a:p>
            <a:pPr marL="490731" lvl="1" indent="-245366">
              <a:lnSpc>
                <a:spcPct val="110000"/>
              </a:lnSpc>
              <a:buFont typeface="Arial"/>
              <a:buChar char="•"/>
            </a:pPr>
            <a:r>
              <a:rPr lang="en-US" sz="2273" dirty="0">
                <a:solidFill>
                  <a:schemeClr val="tx1"/>
                </a:solidFill>
                <a:latin typeface="Glacial Indifference"/>
              </a:rPr>
              <a:t>Nation's largest facility for deep sea and inland waterway mariners </a:t>
            </a:r>
          </a:p>
          <a:p>
            <a:pPr marL="981462" lvl="2" indent="-327154">
              <a:lnSpc>
                <a:spcPct val="110000"/>
              </a:lnSpc>
              <a:buFont typeface="Arial"/>
              <a:buChar char="⚬"/>
            </a:pPr>
            <a:r>
              <a:rPr lang="en-US" sz="2273" dirty="0">
                <a:solidFill>
                  <a:schemeClr val="tx1"/>
                </a:solidFill>
                <a:latin typeface="Glacial Indifference"/>
              </a:rPr>
              <a:t>Training for entry level - Unlicensed Apprenticeship</a:t>
            </a:r>
          </a:p>
          <a:p>
            <a:pPr marL="981462" lvl="2" indent="-327154">
              <a:lnSpc>
                <a:spcPct val="110000"/>
              </a:lnSpc>
              <a:buFont typeface="Arial"/>
              <a:buChar char="⚬"/>
            </a:pPr>
            <a:r>
              <a:rPr lang="en-US" sz="2273" dirty="0">
                <a:solidFill>
                  <a:schemeClr val="tx1"/>
                </a:solidFill>
                <a:latin typeface="Glacial Indifference"/>
              </a:rPr>
              <a:t>Advancement training for credentialed mariners</a:t>
            </a:r>
          </a:p>
          <a:p>
            <a:pPr marL="981462" lvl="2" indent="-327154">
              <a:lnSpc>
                <a:spcPct val="110000"/>
              </a:lnSpc>
              <a:buFont typeface="Arial"/>
              <a:buChar char="⚬"/>
            </a:pPr>
            <a:r>
              <a:rPr lang="en-US" sz="2273" dirty="0">
                <a:solidFill>
                  <a:schemeClr val="tx1"/>
                </a:solidFill>
                <a:latin typeface="Glacial Indifference"/>
              </a:rPr>
              <a:t>Programs for transitioning military veterans</a:t>
            </a:r>
          </a:p>
          <a:p>
            <a:pPr marL="981462" lvl="2" indent="-327154">
              <a:lnSpc>
                <a:spcPct val="110000"/>
              </a:lnSpc>
              <a:buFont typeface="Arial"/>
              <a:buChar char="⚬"/>
            </a:pPr>
            <a:r>
              <a:rPr lang="en-US" sz="2273" dirty="0">
                <a:solidFill>
                  <a:schemeClr val="tx1"/>
                </a:solidFill>
                <a:latin typeface="Glacial Indifference"/>
              </a:rPr>
              <a:t>Tuition free, room &amp; board included</a:t>
            </a:r>
          </a:p>
          <a:p>
            <a:pPr marL="490731" lvl="1" indent="-245366">
              <a:lnSpc>
                <a:spcPct val="110000"/>
              </a:lnSpc>
              <a:buFont typeface="Arial"/>
              <a:buChar char="•"/>
            </a:pPr>
            <a:r>
              <a:rPr lang="en-US" sz="2273" dirty="0">
                <a:solidFill>
                  <a:schemeClr val="tx1"/>
                </a:solidFill>
                <a:latin typeface="Glacial Indifference"/>
              </a:rPr>
              <a:t>Serves unlicensed mariners in three departments (deck, engine, steward)</a:t>
            </a:r>
          </a:p>
          <a:p>
            <a:pPr marL="490731" lvl="1" indent="-245366">
              <a:lnSpc>
                <a:spcPct val="110000"/>
              </a:lnSpc>
              <a:buFont typeface="Arial"/>
              <a:buChar char="•"/>
            </a:pPr>
            <a:r>
              <a:rPr lang="en-US" sz="2273" dirty="0">
                <a:solidFill>
                  <a:schemeClr val="tx1"/>
                </a:solidFill>
                <a:latin typeface="Glacial Indifference"/>
              </a:rPr>
              <a:t>Accredited by the Department of Labor and United States Coast Guard</a:t>
            </a:r>
            <a:endParaRPr lang="en-US" dirty="0">
              <a:solidFill>
                <a:schemeClr val="tx1"/>
              </a:solidFill>
            </a:endParaRPr>
          </a:p>
        </p:txBody>
      </p:sp>
      <p:sp>
        <p:nvSpPr>
          <p:cNvPr id="6" name="Freeform 6">
            <a:extLst>
              <a:ext uri="{C183D7F6-B498-43B3-948B-1728B52AA6E4}">
                <adec:decorative xmlns:adec="http://schemas.microsoft.com/office/drawing/2017/decorative" val="1"/>
              </a:ext>
            </a:extLst>
          </p:cNvPr>
          <p:cNvSpPr/>
          <p:nvPr/>
        </p:nvSpPr>
        <p:spPr>
          <a:xfrm>
            <a:off x="1559779" y="3027833"/>
            <a:ext cx="258166" cy="258166"/>
          </a:xfrm>
          <a:custGeom>
            <a:avLst/>
            <a:gdLst/>
            <a:ahLst/>
            <a:cxnLst/>
            <a:rect l="l" t="t" r="r" b="b"/>
            <a:pathLst>
              <a:path w="387249" h="387249">
                <a:moveTo>
                  <a:pt x="0" y="0"/>
                </a:moveTo>
                <a:lnTo>
                  <a:pt x="387249" y="0"/>
                </a:lnTo>
                <a:lnTo>
                  <a:pt x="387249" y="387249"/>
                </a:lnTo>
                <a:lnTo>
                  <a:pt x="0" y="387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8" name="Freeform 8">
            <a:extLst>
              <a:ext uri="{C183D7F6-B498-43B3-948B-1728B52AA6E4}">
                <adec:decorative xmlns:adec="http://schemas.microsoft.com/office/drawing/2017/decorative" val="1"/>
              </a:ext>
            </a:extLst>
          </p:cNvPr>
          <p:cNvSpPr/>
          <p:nvPr/>
        </p:nvSpPr>
        <p:spPr>
          <a:xfrm>
            <a:off x="1559779" y="3406943"/>
            <a:ext cx="258166" cy="258166"/>
          </a:xfrm>
          <a:custGeom>
            <a:avLst/>
            <a:gdLst/>
            <a:ahLst/>
            <a:cxnLst/>
            <a:rect l="l" t="t" r="r" b="b"/>
            <a:pathLst>
              <a:path w="387249" h="387249">
                <a:moveTo>
                  <a:pt x="0" y="0"/>
                </a:moveTo>
                <a:lnTo>
                  <a:pt x="387249" y="0"/>
                </a:lnTo>
                <a:lnTo>
                  <a:pt x="387249" y="387249"/>
                </a:lnTo>
                <a:lnTo>
                  <a:pt x="0" y="387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0" name="Rectangle 19">
            <a:extLst>
              <a:ext uri="{FF2B5EF4-FFF2-40B4-BE49-F238E27FC236}">
                <a16:creationId xmlns:a16="http://schemas.microsoft.com/office/drawing/2014/main" id="{1B13CDC9-B1AD-42FF-3CB3-8625F3E94968}"/>
              </a:ext>
              <a:ext uri="{C183D7F6-B498-43B3-948B-1728B52AA6E4}">
                <adec:decorative xmlns:adec="http://schemas.microsoft.com/office/drawing/2017/decorative" val="1"/>
              </a:ext>
            </a:extLst>
          </p:cNvPr>
          <p:cNvSpPr/>
          <p:nvPr/>
        </p:nvSpPr>
        <p:spPr>
          <a:xfrm>
            <a:off x="7577667" y="3733962"/>
            <a:ext cx="2472266" cy="414705"/>
          </a:xfrm>
          <a:prstGeom prst="rect">
            <a:avLst/>
          </a:prstGeom>
          <a:solidFill>
            <a:srgbClr val="0001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9">
            <a:extLst>
              <a:ext uri="{C183D7F6-B498-43B3-948B-1728B52AA6E4}">
                <adec:decorative xmlns:adec="http://schemas.microsoft.com/office/drawing/2017/decorative" val="1"/>
              </a:ext>
            </a:extLst>
          </p:cNvPr>
          <p:cNvSpPr/>
          <p:nvPr/>
        </p:nvSpPr>
        <p:spPr>
          <a:xfrm>
            <a:off x="1559779" y="3788124"/>
            <a:ext cx="258166" cy="258166"/>
          </a:xfrm>
          <a:custGeom>
            <a:avLst/>
            <a:gdLst/>
            <a:ahLst/>
            <a:cxnLst/>
            <a:rect l="l" t="t" r="r" b="b"/>
            <a:pathLst>
              <a:path w="387249" h="387249">
                <a:moveTo>
                  <a:pt x="0" y="0"/>
                </a:moveTo>
                <a:lnTo>
                  <a:pt x="387249" y="0"/>
                </a:lnTo>
                <a:lnTo>
                  <a:pt x="387249" y="387249"/>
                </a:lnTo>
                <a:lnTo>
                  <a:pt x="0" y="387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Freeform 11">
            <a:extLst>
              <a:ext uri="{C183D7F6-B498-43B3-948B-1728B52AA6E4}">
                <adec:decorative xmlns:adec="http://schemas.microsoft.com/office/drawing/2017/decorative" val="1"/>
              </a:ext>
            </a:extLst>
          </p:cNvPr>
          <p:cNvSpPr/>
          <p:nvPr/>
        </p:nvSpPr>
        <p:spPr>
          <a:xfrm>
            <a:off x="1559779" y="4215178"/>
            <a:ext cx="258166" cy="258166"/>
          </a:xfrm>
          <a:custGeom>
            <a:avLst/>
            <a:gdLst/>
            <a:ahLst/>
            <a:cxnLst/>
            <a:rect l="l" t="t" r="r" b="b"/>
            <a:pathLst>
              <a:path w="387249" h="387249">
                <a:moveTo>
                  <a:pt x="0" y="0"/>
                </a:moveTo>
                <a:lnTo>
                  <a:pt x="387249" y="0"/>
                </a:lnTo>
                <a:lnTo>
                  <a:pt x="387249" y="387249"/>
                </a:lnTo>
                <a:lnTo>
                  <a:pt x="0" y="387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5" name="TextBox 15"/>
          <p:cNvSpPr txBox="1"/>
          <p:nvPr/>
        </p:nvSpPr>
        <p:spPr>
          <a:xfrm>
            <a:off x="7658647" y="3889207"/>
            <a:ext cx="716157" cy="153888"/>
          </a:xfrm>
          <a:prstGeom prst="rect">
            <a:avLst/>
          </a:prstGeom>
          <a:noFill/>
        </p:spPr>
        <p:txBody>
          <a:bodyPr wrap="square" lIns="0" tIns="0" rIns="0" bIns="0" rtlCol="0" anchor="t">
            <a:spAutoFit/>
          </a:bodyPr>
          <a:lstStyle/>
          <a:p>
            <a:pPr>
              <a:lnSpc>
                <a:spcPts val="1235"/>
              </a:lnSpc>
              <a:spcBef>
                <a:spcPct val="0"/>
              </a:spcBef>
            </a:pPr>
            <a:r>
              <a:rPr lang="en-US" sz="1200" spc="35" dirty="0">
                <a:solidFill>
                  <a:srgbClr val="FFFFFF"/>
                </a:solidFill>
                <a:latin typeface="Glacial Indifference"/>
              </a:rPr>
              <a:t>GI BILL</a:t>
            </a:r>
          </a:p>
        </p:txBody>
      </p:sp>
      <p:sp>
        <p:nvSpPr>
          <p:cNvPr id="14" name="Freeform 14">
            <a:extLst>
              <a:ext uri="{C183D7F6-B498-43B3-948B-1728B52AA6E4}">
                <adec:decorative xmlns:adec="http://schemas.microsoft.com/office/drawing/2017/decorative" val="1"/>
              </a:ext>
            </a:extLst>
          </p:cNvPr>
          <p:cNvSpPr/>
          <p:nvPr/>
        </p:nvSpPr>
        <p:spPr>
          <a:xfrm>
            <a:off x="8097880" y="3936609"/>
            <a:ext cx="29542" cy="29542"/>
          </a:xfrm>
          <a:custGeom>
            <a:avLst/>
            <a:gdLst/>
            <a:ahLst/>
            <a:cxnLst/>
            <a:rect l="l" t="t" r="r" b="b"/>
            <a:pathLst>
              <a:path w="44313" h="44313">
                <a:moveTo>
                  <a:pt x="0" y="0"/>
                </a:moveTo>
                <a:lnTo>
                  <a:pt x="44312" y="0"/>
                </a:lnTo>
                <a:lnTo>
                  <a:pt x="44312" y="44312"/>
                </a:lnTo>
                <a:lnTo>
                  <a:pt x="0" y="44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3" name="Freeform 13">
            <a:extLst>
              <a:ext uri="{C183D7F6-B498-43B3-948B-1728B52AA6E4}">
                <adec:decorative xmlns:adec="http://schemas.microsoft.com/office/drawing/2017/decorative" val="1"/>
              </a:ext>
            </a:extLst>
          </p:cNvPr>
          <p:cNvSpPr/>
          <p:nvPr/>
        </p:nvSpPr>
        <p:spPr>
          <a:xfrm>
            <a:off x="8290138" y="3781414"/>
            <a:ext cx="430529" cy="367253"/>
          </a:xfrm>
          <a:custGeom>
            <a:avLst/>
            <a:gdLst/>
            <a:ahLst/>
            <a:cxnLst/>
            <a:rect l="l" t="t" r="r" b="b"/>
            <a:pathLst>
              <a:path w="644618" h="374295">
                <a:moveTo>
                  <a:pt x="0" y="0"/>
                </a:moveTo>
                <a:lnTo>
                  <a:pt x="644618" y="0"/>
                </a:lnTo>
                <a:lnTo>
                  <a:pt x="644618" y="374294"/>
                </a:lnTo>
                <a:lnTo>
                  <a:pt x="0" y="374294"/>
                </a:lnTo>
                <a:lnTo>
                  <a:pt x="0" y="0"/>
                </a:lnTo>
                <a:close/>
              </a:path>
            </a:pathLst>
          </a:custGeom>
          <a:blipFill>
            <a:blip r:embed="rId6">
              <a:alphaModFix amt="86000"/>
            </a:blip>
            <a:stretch>
              <a:fillRect/>
            </a:stretch>
          </a:blipFill>
        </p:spPr>
        <p:txBody>
          <a:bodyPr/>
          <a:lstStyle/>
          <a:p>
            <a:endParaRPr lang="en-US" sz="1200"/>
          </a:p>
        </p:txBody>
      </p:sp>
      <p:sp>
        <p:nvSpPr>
          <p:cNvPr id="12" name="Freeform 12">
            <a:extLst>
              <a:ext uri="{C183D7F6-B498-43B3-948B-1728B52AA6E4}">
                <adec:decorative xmlns:adec="http://schemas.microsoft.com/office/drawing/2017/decorative" val="1"/>
              </a:ext>
            </a:extLst>
          </p:cNvPr>
          <p:cNvSpPr/>
          <p:nvPr/>
        </p:nvSpPr>
        <p:spPr>
          <a:xfrm>
            <a:off x="8889002" y="3773725"/>
            <a:ext cx="1059331" cy="272566"/>
          </a:xfrm>
          <a:custGeom>
            <a:avLst/>
            <a:gdLst/>
            <a:ahLst/>
            <a:cxnLst/>
            <a:rect l="l" t="t" r="r" b="b"/>
            <a:pathLst>
              <a:path w="1457130" h="353401">
                <a:moveTo>
                  <a:pt x="0" y="0"/>
                </a:moveTo>
                <a:lnTo>
                  <a:pt x="1457130" y="0"/>
                </a:lnTo>
                <a:lnTo>
                  <a:pt x="1457130" y="353401"/>
                </a:lnTo>
                <a:lnTo>
                  <a:pt x="0" y="353401"/>
                </a:lnTo>
                <a:lnTo>
                  <a:pt x="0" y="0"/>
                </a:lnTo>
                <a:close/>
              </a:path>
            </a:pathLst>
          </a:custGeom>
          <a:blipFill>
            <a:blip r:embed="rId7"/>
            <a:stretch>
              <a:fillRect l="-2701" t="-7784" r="-2504" b="-23073"/>
            </a:stretch>
          </a:blipFill>
        </p:spPr>
        <p:txBody>
          <a:bodyPr/>
          <a:lstStyle/>
          <a:p>
            <a:endParaRPr lang="en-US" sz="1200"/>
          </a:p>
        </p:txBody>
      </p:sp>
      <p:sp>
        <p:nvSpPr>
          <p:cNvPr id="21" name="Slide Number Placeholder 5">
            <a:extLst>
              <a:ext uri="{FF2B5EF4-FFF2-40B4-BE49-F238E27FC236}">
                <a16:creationId xmlns:a16="http://schemas.microsoft.com/office/drawing/2014/main" id="{2822938E-517A-1032-C480-ED02C0CC75D0}"/>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160BF-148F-0B6A-033E-2D635761007C}"/>
              </a:ext>
            </a:extLst>
          </p:cNvPr>
          <p:cNvSpPr>
            <a:spLocks noGrp="1"/>
          </p:cNvSpPr>
          <p:nvPr>
            <p:ph type="title"/>
          </p:nvPr>
        </p:nvSpPr>
        <p:spPr>
          <a:xfrm>
            <a:off x="762000" y="536565"/>
            <a:ext cx="10515600" cy="1325563"/>
          </a:xfrm>
        </p:spPr>
        <p:txBody>
          <a:bodyPr>
            <a:normAutofit/>
          </a:bodyPr>
          <a:lstStyle/>
          <a:p>
            <a:r>
              <a:rPr lang="en-US" dirty="0"/>
              <a:t>Moderator</a:t>
            </a:r>
          </a:p>
        </p:txBody>
      </p:sp>
      <p:pic>
        <p:nvPicPr>
          <p:cNvPr id="8" name="Picture 7" descr="Gene Ellis">
            <a:extLst>
              <a:ext uri="{FF2B5EF4-FFF2-40B4-BE49-F238E27FC236}">
                <a16:creationId xmlns:a16="http://schemas.microsoft.com/office/drawing/2014/main" id="{34B02E71-FF40-B404-AAF5-D1272F6431ED}"/>
              </a:ext>
            </a:extLst>
          </p:cNvPr>
          <p:cNvPicPr>
            <a:picLocks noChangeAspect="1"/>
          </p:cNvPicPr>
          <p:nvPr/>
        </p:nvPicPr>
        <p:blipFill>
          <a:blip r:embed="rId3"/>
          <a:srcRect t="11029" b="11029"/>
          <a:stretch/>
        </p:blipFill>
        <p:spPr>
          <a:xfrm>
            <a:off x="1828232" y="2766789"/>
            <a:ext cx="2261117" cy="24144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Content Placeholder 1">
            <a:extLst>
              <a:ext uri="{FF2B5EF4-FFF2-40B4-BE49-F238E27FC236}">
                <a16:creationId xmlns:a16="http://schemas.microsoft.com/office/drawing/2014/main" id="{70587F13-123C-3A53-F647-257AE3C846FA}"/>
              </a:ext>
            </a:extLst>
          </p:cNvPr>
          <p:cNvSpPr>
            <a:spLocks noGrp="1"/>
          </p:cNvSpPr>
          <p:nvPr>
            <p:ph sz="half" idx="1"/>
          </p:nvPr>
        </p:nvSpPr>
        <p:spPr>
          <a:xfrm>
            <a:off x="5256646" y="3162368"/>
            <a:ext cx="5181600" cy="2114627"/>
          </a:xfrm>
        </p:spPr>
        <p:txBody>
          <a:bodyPr>
            <a:normAutofit/>
          </a:bodyPr>
          <a:lstStyle/>
          <a:p>
            <a:pPr marL="0" indent="0">
              <a:buNone/>
            </a:pPr>
            <a:r>
              <a:rPr lang="en-US" sz="3600" b="1" dirty="0">
                <a:solidFill>
                  <a:srgbClr val="0D274D"/>
                </a:solidFill>
                <a:latin typeface="Montserrat" panose="00000500000000000000" pitchFamily="2" charset="0"/>
              </a:rPr>
              <a:t>Gene Ellis</a:t>
            </a:r>
          </a:p>
          <a:p>
            <a:pPr marL="0" indent="0">
              <a:buNone/>
            </a:pPr>
            <a:r>
              <a:rPr lang="en-US" sz="2400" dirty="0">
                <a:solidFill>
                  <a:srgbClr val="0D274D"/>
                </a:solidFill>
                <a:latin typeface="Montserrat"/>
                <a:ea typeface="Roboto"/>
              </a:rPr>
              <a:t>Senior Subject Matter Expert</a:t>
            </a:r>
          </a:p>
          <a:p>
            <a:pPr marL="0" indent="0">
              <a:buNone/>
            </a:pPr>
            <a:r>
              <a:rPr lang="en-US" sz="2400" dirty="0">
                <a:solidFill>
                  <a:srgbClr val="0D274D"/>
                </a:solidFill>
                <a:latin typeface="Montserrat"/>
                <a:ea typeface="Roboto"/>
              </a:rPr>
              <a:t>Safal Partners</a:t>
            </a:r>
          </a:p>
        </p:txBody>
      </p:sp>
      <p:sp>
        <p:nvSpPr>
          <p:cNvPr id="4" name="Slide Number Placeholder 5">
            <a:extLst>
              <a:ext uri="{FF2B5EF4-FFF2-40B4-BE49-F238E27FC236}">
                <a16:creationId xmlns:a16="http://schemas.microsoft.com/office/drawing/2014/main" id="{06B13081-530B-6175-F20E-DCC41DBC03FB}"/>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778008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F2810BD-4FFE-23B5-2969-A703A7B93C54}"/>
              </a:ext>
            </a:extLst>
          </p:cNvPr>
          <p:cNvSpPr>
            <a:spLocks noGrp="1"/>
          </p:cNvSpPr>
          <p:nvPr>
            <p:ph type="title"/>
          </p:nvPr>
        </p:nvSpPr>
        <p:spPr>
          <a:xfrm>
            <a:off x="510253" y="616811"/>
            <a:ext cx="11468657" cy="867501"/>
          </a:xfrm>
        </p:spPr>
        <p:txBody>
          <a:bodyPr/>
          <a:lstStyle/>
          <a:p>
            <a:r>
              <a:rPr lang="en-US" dirty="0"/>
              <a:t>Harry Lundeberg School of Seamanship </a:t>
            </a:r>
          </a:p>
        </p:txBody>
      </p:sp>
      <p:sp>
        <p:nvSpPr>
          <p:cNvPr id="10" name="Content Placeholder 9">
            <a:extLst>
              <a:ext uri="{FF2B5EF4-FFF2-40B4-BE49-F238E27FC236}">
                <a16:creationId xmlns:a16="http://schemas.microsoft.com/office/drawing/2014/main" id="{B6139C47-FCAD-02CB-FA6E-9F6675135F42}"/>
              </a:ext>
            </a:extLst>
          </p:cNvPr>
          <p:cNvSpPr>
            <a:spLocks noGrp="1"/>
          </p:cNvSpPr>
          <p:nvPr>
            <p:ph sz="half" idx="1"/>
          </p:nvPr>
        </p:nvSpPr>
        <p:spPr>
          <a:xfrm>
            <a:off x="526379" y="1712696"/>
            <a:ext cx="10760186" cy="4349199"/>
          </a:xfrm>
        </p:spPr>
        <p:txBody>
          <a:bodyPr>
            <a:normAutofit fontScale="92500"/>
          </a:bodyPr>
          <a:lstStyle/>
          <a:p>
            <a:pPr marL="490732" lvl="1" indent="-245366">
              <a:lnSpc>
                <a:spcPts val="3181"/>
              </a:lnSpc>
              <a:buFont typeface="Arial"/>
              <a:buChar char="•"/>
            </a:pPr>
            <a:r>
              <a:rPr lang="en-US" sz="2273" dirty="0">
                <a:latin typeface="Montserrat Medium" panose="00000600000000000000" pitchFamily="2" charset="0"/>
              </a:rPr>
              <a:t>Part of the Paul Hall Center</a:t>
            </a:r>
          </a:p>
          <a:p>
            <a:pPr marL="490732" lvl="1" indent="-245366">
              <a:lnSpc>
                <a:spcPts val="3181"/>
              </a:lnSpc>
              <a:buFont typeface="Arial"/>
              <a:buChar char="•"/>
            </a:pPr>
            <a:r>
              <a:rPr lang="en-US" sz="2273" dirty="0">
                <a:latin typeface="Montserrat Medium" panose="00000600000000000000" pitchFamily="2" charset="0"/>
              </a:rPr>
              <a:t>Operates the Unlicensed Apprenticeship Program</a:t>
            </a:r>
          </a:p>
          <a:p>
            <a:pPr marL="981464" lvl="2" indent="-327154">
              <a:lnSpc>
                <a:spcPts val="3181"/>
              </a:lnSpc>
              <a:buFont typeface="Arial"/>
              <a:buChar char="⚬"/>
            </a:pPr>
            <a:r>
              <a:rPr lang="en-US" sz="2273" dirty="0">
                <a:latin typeface="Montserrat Medium" panose="00000600000000000000" pitchFamily="2" charset="0"/>
              </a:rPr>
              <a:t>Combination training - classroom, simulation, practical assessments</a:t>
            </a:r>
          </a:p>
          <a:p>
            <a:pPr marL="981464" lvl="2" indent="-327154">
              <a:lnSpc>
                <a:spcPts val="3181"/>
              </a:lnSpc>
              <a:buFont typeface="Arial"/>
              <a:buChar char="⚬"/>
            </a:pPr>
            <a:r>
              <a:rPr lang="en-US" sz="2273" dirty="0">
                <a:latin typeface="Montserrat Medium" panose="00000600000000000000" pitchFamily="2" charset="0"/>
              </a:rPr>
              <a:t>About a year to complete</a:t>
            </a:r>
          </a:p>
          <a:p>
            <a:pPr marL="981464" lvl="2" indent="-327154">
              <a:lnSpc>
                <a:spcPts val="3181"/>
              </a:lnSpc>
              <a:buFont typeface="Arial"/>
              <a:buChar char="⚬"/>
            </a:pPr>
            <a:r>
              <a:rPr lang="en-US" sz="2273" dirty="0">
                <a:latin typeface="Montserrat Medium" panose="00000600000000000000" pitchFamily="2" charset="0"/>
              </a:rPr>
              <a:t>Eligibility </a:t>
            </a:r>
          </a:p>
          <a:p>
            <a:pPr marL="1472196" lvl="3" indent="-368049">
              <a:lnSpc>
                <a:spcPts val="3181"/>
              </a:lnSpc>
              <a:buFont typeface="Arial"/>
              <a:buChar char="￭"/>
            </a:pPr>
            <a:r>
              <a:rPr lang="en-US" sz="2273" dirty="0">
                <a:latin typeface="Montserrat Medium" panose="00000600000000000000" pitchFamily="2" charset="0"/>
              </a:rPr>
              <a:t>Age: 18+ </a:t>
            </a:r>
          </a:p>
          <a:p>
            <a:pPr marL="1472196" lvl="3" indent="-368049">
              <a:lnSpc>
                <a:spcPts val="3181"/>
              </a:lnSpc>
              <a:buFont typeface="Arial"/>
              <a:buChar char="￭"/>
            </a:pPr>
            <a:r>
              <a:rPr lang="en-US" sz="2273" dirty="0">
                <a:latin typeface="Montserrat Medium" panose="00000600000000000000" pitchFamily="2" charset="0"/>
              </a:rPr>
              <a:t>US Work Eligible </a:t>
            </a:r>
          </a:p>
          <a:p>
            <a:pPr marL="1472196" lvl="3" indent="-368049">
              <a:lnSpc>
                <a:spcPts val="3181"/>
              </a:lnSpc>
              <a:buFont typeface="Arial"/>
              <a:buChar char="￭"/>
            </a:pPr>
            <a:r>
              <a:rPr lang="en-US" sz="2273" dirty="0">
                <a:latin typeface="Montserrat Medium" panose="00000600000000000000" pitchFamily="2" charset="0"/>
              </a:rPr>
              <a:t>No degree necessary</a:t>
            </a:r>
          </a:p>
          <a:p>
            <a:pPr marL="1472196" lvl="3" indent="-368049">
              <a:lnSpc>
                <a:spcPts val="3181"/>
              </a:lnSpc>
              <a:buFont typeface="Arial"/>
              <a:buChar char="￭"/>
            </a:pPr>
            <a:r>
              <a:rPr lang="en-US" sz="2273" dirty="0">
                <a:latin typeface="Montserrat Medium" panose="00000600000000000000" pitchFamily="2" charset="0"/>
              </a:rPr>
              <a:t>MMC, TWIC eligible</a:t>
            </a:r>
          </a:p>
          <a:p>
            <a:endParaRPr lang="en-US" dirty="0"/>
          </a:p>
        </p:txBody>
      </p:sp>
      <p:sp>
        <p:nvSpPr>
          <p:cNvPr id="12" name="Content Placeholder 11">
            <a:extLst>
              <a:ext uri="{FF2B5EF4-FFF2-40B4-BE49-F238E27FC236}">
                <a16:creationId xmlns:a16="http://schemas.microsoft.com/office/drawing/2014/main" id="{31172152-A987-042C-4011-91371210F1C5}"/>
              </a:ext>
            </a:extLst>
          </p:cNvPr>
          <p:cNvSpPr>
            <a:spLocks noGrp="1"/>
          </p:cNvSpPr>
          <p:nvPr>
            <p:ph sz="half" idx="13"/>
          </p:nvPr>
        </p:nvSpPr>
        <p:spPr>
          <a:xfrm>
            <a:off x="4966447" y="4086957"/>
            <a:ext cx="5522259" cy="1670823"/>
          </a:xfrm>
        </p:spPr>
        <p:txBody>
          <a:bodyPr>
            <a:normAutofit/>
          </a:bodyPr>
          <a:lstStyle/>
          <a:p>
            <a:pPr marL="1472196" lvl="3" indent="-368049">
              <a:lnSpc>
                <a:spcPts val="3181"/>
              </a:lnSpc>
              <a:buFont typeface="Arial"/>
              <a:buChar char="￭"/>
            </a:pPr>
            <a:r>
              <a:rPr lang="en-US" sz="2100" dirty="0">
                <a:latin typeface="Montserrat Medium" panose="00000600000000000000" pitchFamily="2" charset="0"/>
              </a:rPr>
              <a:t>No probation or parole </a:t>
            </a:r>
          </a:p>
          <a:p>
            <a:pPr marL="1472196" lvl="3" indent="-368049">
              <a:lnSpc>
                <a:spcPts val="3181"/>
              </a:lnSpc>
              <a:buFont typeface="Arial"/>
              <a:buChar char="￭"/>
            </a:pPr>
            <a:r>
              <a:rPr lang="en-US" sz="2100" dirty="0">
                <a:latin typeface="Montserrat Medium" panose="00000600000000000000" pitchFamily="2" charset="0"/>
              </a:rPr>
              <a:t>Meet physical requirements </a:t>
            </a:r>
          </a:p>
          <a:p>
            <a:pPr marL="1472196" lvl="3" indent="-368049">
              <a:lnSpc>
                <a:spcPts val="3181"/>
              </a:lnSpc>
              <a:buFont typeface="Arial"/>
              <a:buChar char="￭"/>
            </a:pPr>
            <a:r>
              <a:rPr lang="en-US" sz="2100" dirty="0">
                <a:latin typeface="Montserrat Medium" panose="00000600000000000000" pitchFamily="2" charset="0"/>
              </a:rPr>
              <a:t>Drug free</a:t>
            </a:r>
          </a:p>
          <a:p>
            <a:endParaRPr lang="en-US" dirty="0"/>
          </a:p>
        </p:txBody>
      </p:sp>
      <p:sp>
        <p:nvSpPr>
          <p:cNvPr id="16" name="Slide Number Placeholder 5">
            <a:extLst>
              <a:ext uri="{FF2B5EF4-FFF2-40B4-BE49-F238E27FC236}">
                <a16:creationId xmlns:a16="http://schemas.microsoft.com/office/drawing/2014/main" id="{56ABC0B1-32F9-D9A0-1A5F-854ABE8E3192}"/>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a:extLst>
              <a:ext uri="{C183D7F6-B498-43B3-948B-1728B52AA6E4}">
                <adec:decorative xmlns:adec="http://schemas.microsoft.com/office/drawing/2017/decorative" val="1"/>
              </a:ext>
            </a:extLst>
          </p:cNvPr>
          <p:cNvGrpSpPr/>
          <p:nvPr/>
        </p:nvGrpSpPr>
        <p:grpSpPr>
          <a:xfrm>
            <a:off x="6295861" y="2746872"/>
            <a:ext cx="338683" cy="744448"/>
            <a:chOff x="0" y="54138"/>
            <a:chExt cx="677366" cy="1488895"/>
          </a:xfrm>
        </p:grpSpPr>
        <p:sp>
          <p:nvSpPr>
            <p:cNvPr id="9" name="Freeform 9"/>
            <p:cNvSpPr/>
            <p:nvPr/>
          </p:nvSpPr>
          <p:spPr>
            <a:xfrm>
              <a:off x="0" y="54138"/>
              <a:ext cx="677366" cy="690309"/>
            </a:xfrm>
            <a:custGeom>
              <a:avLst/>
              <a:gdLst/>
              <a:ahLst/>
              <a:cxnLst/>
              <a:rect l="l" t="t" r="r" b="b"/>
              <a:pathLst>
                <a:path w="677366" h="690309">
                  <a:moveTo>
                    <a:pt x="0" y="0"/>
                  </a:moveTo>
                  <a:lnTo>
                    <a:pt x="677366" y="0"/>
                  </a:lnTo>
                  <a:lnTo>
                    <a:pt x="677366" y="690310"/>
                  </a:lnTo>
                  <a:lnTo>
                    <a:pt x="0" y="690310"/>
                  </a:lnTo>
                  <a:lnTo>
                    <a:pt x="0" y="0"/>
                  </a:lnTo>
                  <a:close/>
                </a:path>
              </a:pathLst>
            </a:custGeom>
            <a:blipFill>
              <a:blip r:embed="rId2"/>
              <a:stretch>
                <a:fillRect/>
              </a:stretch>
            </a:blipFill>
          </p:spPr>
          <p:txBody>
            <a:bodyPr/>
            <a:lstStyle/>
            <a:p>
              <a:endParaRPr lang="en-US" sz="1200"/>
            </a:p>
          </p:txBody>
        </p:sp>
        <p:sp>
          <p:nvSpPr>
            <p:cNvPr id="11" name="Freeform 11"/>
            <p:cNvSpPr/>
            <p:nvPr/>
          </p:nvSpPr>
          <p:spPr>
            <a:xfrm>
              <a:off x="0" y="852724"/>
              <a:ext cx="677366" cy="690309"/>
            </a:xfrm>
            <a:custGeom>
              <a:avLst/>
              <a:gdLst/>
              <a:ahLst/>
              <a:cxnLst/>
              <a:rect l="l" t="t" r="r" b="b"/>
              <a:pathLst>
                <a:path w="677366" h="690309">
                  <a:moveTo>
                    <a:pt x="0" y="0"/>
                  </a:moveTo>
                  <a:lnTo>
                    <a:pt x="677366" y="0"/>
                  </a:lnTo>
                  <a:lnTo>
                    <a:pt x="677366" y="690310"/>
                  </a:lnTo>
                  <a:lnTo>
                    <a:pt x="0" y="690310"/>
                  </a:lnTo>
                  <a:lnTo>
                    <a:pt x="0" y="0"/>
                  </a:lnTo>
                  <a:close/>
                </a:path>
              </a:pathLst>
            </a:custGeom>
            <a:blipFill>
              <a:blip r:embed="rId2"/>
              <a:stretch>
                <a:fillRect/>
              </a:stretch>
            </a:blipFill>
          </p:spPr>
          <p:txBody>
            <a:bodyPr/>
            <a:lstStyle/>
            <a:p>
              <a:endParaRPr lang="en-US" sz="1200"/>
            </a:p>
          </p:txBody>
        </p:sp>
      </p:grpSp>
      <p:grpSp>
        <p:nvGrpSpPr>
          <p:cNvPr id="12" name="Group 12">
            <a:extLst>
              <a:ext uri="{C183D7F6-B498-43B3-948B-1728B52AA6E4}">
                <adec:decorative xmlns:adec="http://schemas.microsoft.com/office/drawing/2017/decorative" val="1"/>
              </a:ext>
            </a:extLst>
          </p:cNvPr>
          <p:cNvGrpSpPr/>
          <p:nvPr/>
        </p:nvGrpSpPr>
        <p:grpSpPr>
          <a:xfrm>
            <a:off x="6295861" y="3628215"/>
            <a:ext cx="338683" cy="744448"/>
            <a:chOff x="0" y="54138"/>
            <a:chExt cx="677366" cy="1488895"/>
          </a:xfrm>
        </p:grpSpPr>
        <p:sp>
          <p:nvSpPr>
            <p:cNvPr id="13" name="Freeform 13"/>
            <p:cNvSpPr/>
            <p:nvPr/>
          </p:nvSpPr>
          <p:spPr>
            <a:xfrm>
              <a:off x="0" y="54138"/>
              <a:ext cx="677366" cy="690309"/>
            </a:xfrm>
            <a:custGeom>
              <a:avLst/>
              <a:gdLst/>
              <a:ahLst/>
              <a:cxnLst/>
              <a:rect l="l" t="t" r="r" b="b"/>
              <a:pathLst>
                <a:path w="677366" h="690309">
                  <a:moveTo>
                    <a:pt x="0" y="0"/>
                  </a:moveTo>
                  <a:lnTo>
                    <a:pt x="677366" y="0"/>
                  </a:lnTo>
                  <a:lnTo>
                    <a:pt x="677366" y="690310"/>
                  </a:lnTo>
                  <a:lnTo>
                    <a:pt x="0" y="690310"/>
                  </a:lnTo>
                  <a:lnTo>
                    <a:pt x="0" y="0"/>
                  </a:lnTo>
                  <a:close/>
                </a:path>
              </a:pathLst>
            </a:custGeom>
            <a:blipFill>
              <a:blip r:embed="rId2"/>
              <a:stretch>
                <a:fillRect/>
              </a:stretch>
            </a:blipFill>
          </p:spPr>
          <p:txBody>
            <a:bodyPr/>
            <a:lstStyle/>
            <a:p>
              <a:endParaRPr lang="en-US" sz="1200"/>
            </a:p>
          </p:txBody>
        </p:sp>
        <p:sp>
          <p:nvSpPr>
            <p:cNvPr id="15" name="Freeform 15"/>
            <p:cNvSpPr/>
            <p:nvPr/>
          </p:nvSpPr>
          <p:spPr>
            <a:xfrm>
              <a:off x="0" y="852724"/>
              <a:ext cx="677366" cy="690309"/>
            </a:xfrm>
            <a:custGeom>
              <a:avLst/>
              <a:gdLst/>
              <a:ahLst/>
              <a:cxnLst/>
              <a:rect l="l" t="t" r="r" b="b"/>
              <a:pathLst>
                <a:path w="677366" h="690309">
                  <a:moveTo>
                    <a:pt x="0" y="0"/>
                  </a:moveTo>
                  <a:lnTo>
                    <a:pt x="677366" y="0"/>
                  </a:lnTo>
                  <a:lnTo>
                    <a:pt x="677366" y="690310"/>
                  </a:lnTo>
                  <a:lnTo>
                    <a:pt x="0" y="690310"/>
                  </a:lnTo>
                  <a:lnTo>
                    <a:pt x="0" y="0"/>
                  </a:lnTo>
                  <a:close/>
                </a:path>
              </a:pathLst>
            </a:custGeom>
            <a:blipFill>
              <a:blip r:embed="rId2"/>
              <a:stretch>
                <a:fillRect/>
              </a:stretch>
            </a:blipFill>
          </p:spPr>
          <p:txBody>
            <a:bodyPr/>
            <a:lstStyle/>
            <a:p>
              <a:endParaRPr lang="en-US" sz="1200"/>
            </a:p>
          </p:txBody>
        </p:sp>
      </p:grpSp>
      <p:sp>
        <p:nvSpPr>
          <p:cNvPr id="16" name="Title 15">
            <a:extLst>
              <a:ext uri="{FF2B5EF4-FFF2-40B4-BE49-F238E27FC236}">
                <a16:creationId xmlns:a16="http://schemas.microsoft.com/office/drawing/2014/main" id="{F280412F-DC93-5BD9-06F3-6C82519E15E0}"/>
              </a:ext>
            </a:extLst>
          </p:cNvPr>
          <p:cNvSpPr>
            <a:spLocks noGrp="1"/>
          </p:cNvSpPr>
          <p:nvPr>
            <p:ph type="title"/>
          </p:nvPr>
        </p:nvSpPr>
        <p:spPr/>
        <p:txBody>
          <a:bodyPr/>
          <a:lstStyle/>
          <a:p>
            <a:r>
              <a:rPr lang="en-US" dirty="0"/>
              <a:t>Unlicensed Apprenticeship</a:t>
            </a:r>
          </a:p>
        </p:txBody>
      </p:sp>
      <p:sp>
        <p:nvSpPr>
          <p:cNvPr id="17" name="Content Placeholder 16">
            <a:extLst>
              <a:ext uri="{FF2B5EF4-FFF2-40B4-BE49-F238E27FC236}">
                <a16:creationId xmlns:a16="http://schemas.microsoft.com/office/drawing/2014/main" id="{21BC950D-B65B-82B0-94F6-E8D1D419CADF}"/>
              </a:ext>
            </a:extLst>
          </p:cNvPr>
          <p:cNvSpPr>
            <a:spLocks noGrp="1"/>
          </p:cNvSpPr>
          <p:nvPr>
            <p:ph sz="half" idx="1"/>
          </p:nvPr>
        </p:nvSpPr>
        <p:spPr>
          <a:xfrm>
            <a:off x="481686" y="2072209"/>
            <a:ext cx="5683107" cy="3112011"/>
          </a:xfrm>
        </p:spPr>
        <p:txBody>
          <a:bodyPr>
            <a:normAutofit/>
          </a:bodyPr>
          <a:lstStyle/>
          <a:p>
            <a:pPr marL="490731" lvl="1" indent="-245366">
              <a:lnSpc>
                <a:spcPct val="100000"/>
              </a:lnSpc>
              <a:buFont typeface="Arial"/>
              <a:buChar char="•"/>
            </a:pPr>
            <a:r>
              <a:rPr lang="en-US" sz="2273" dirty="0">
                <a:latin typeface="Montserrat Medium" panose="00000600000000000000" pitchFamily="2" charset="0"/>
              </a:rPr>
              <a:t>Deck and Engine - Rated mariners</a:t>
            </a:r>
          </a:p>
          <a:p>
            <a:pPr marL="981462" lvl="2" indent="-327154">
              <a:lnSpc>
                <a:spcPct val="100000"/>
              </a:lnSpc>
              <a:buFont typeface="Arial"/>
              <a:buChar char="⚬"/>
            </a:pPr>
            <a:r>
              <a:rPr lang="en-US" sz="2273" dirty="0">
                <a:latin typeface="Montserrat Medium" panose="00000600000000000000" pitchFamily="2" charset="0"/>
              </a:rPr>
              <a:t>Most in demand</a:t>
            </a:r>
          </a:p>
          <a:p>
            <a:pPr marL="981462" lvl="2" indent="-327154">
              <a:lnSpc>
                <a:spcPct val="100000"/>
              </a:lnSpc>
              <a:buFont typeface="Arial"/>
              <a:buChar char="⚬"/>
            </a:pPr>
            <a:r>
              <a:rPr lang="en-US" sz="2273" dirty="0">
                <a:latin typeface="Montserrat Medium" panose="00000600000000000000" pitchFamily="2" charset="0"/>
              </a:rPr>
              <a:t>Achieve rating faster than on own</a:t>
            </a:r>
          </a:p>
          <a:p>
            <a:pPr marL="490731" lvl="1" indent="-245366">
              <a:lnSpc>
                <a:spcPct val="100000"/>
              </a:lnSpc>
              <a:buFont typeface="Arial"/>
              <a:buChar char="•"/>
            </a:pPr>
            <a:r>
              <a:rPr lang="en-US" sz="2273" dirty="0">
                <a:latin typeface="Montserrat Medium" panose="00000600000000000000" pitchFamily="2" charset="0"/>
              </a:rPr>
              <a:t>Steward - Chief Cook </a:t>
            </a:r>
          </a:p>
          <a:p>
            <a:pPr marL="981462" lvl="2" indent="-327154">
              <a:lnSpc>
                <a:spcPct val="100000"/>
              </a:lnSpc>
              <a:buFont typeface="Arial"/>
              <a:buChar char="⚬"/>
            </a:pPr>
            <a:r>
              <a:rPr lang="en-US" sz="2273" dirty="0">
                <a:latin typeface="Montserrat Medium" panose="00000600000000000000" pitchFamily="2" charset="0"/>
              </a:rPr>
              <a:t>Trained to lead vessel galleys</a:t>
            </a:r>
          </a:p>
          <a:p>
            <a:pPr marL="0" indent="0">
              <a:buNone/>
            </a:pPr>
            <a:endParaRPr lang="en-US" dirty="0"/>
          </a:p>
        </p:txBody>
      </p:sp>
      <p:sp>
        <p:nvSpPr>
          <p:cNvPr id="18" name="Content Placeholder 17">
            <a:extLst>
              <a:ext uri="{FF2B5EF4-FFF2-40B4-BE49-F238E27FC236}">
                <a16:creationId xmlns:a16="http://schemas.microsoft.com/office/drawing/2014/main" id="{03B5121F-3F00-6692-DC9C-6D58AE4EB041}"/>
              </a:ext>
            </a:extLst>
          </p:cNvPr>
          <p:cNvSpPr>
            <a:spLocks noGrp="1"/>
          </p:cNvSpPr>
          <p:nvPr>
            <p:ph sz="half" idx="2"/>
          </p:nvPr>
        </p:nvSpPr>
        <p:spPr>
          <a:xfrm>
            <a:off x="6765612" y="2632729"/>
            <a:ext cx="5181600" cy="1603375"/>
          </a:xfrm>
        </p:spPr>
        <p:txBody>
          <a:bodyPr/>
          <a:lstStyle/>
          <a:p>
            <a:pPr>
              <a:lnSpc>
                <a:spcPts val="3453"/>
              </a:lnSpc>
            </a:pPr>
            <a:r>
              <a:rPr lang="en-US" sz="1800" spc="98" dirty="0">
                <a:latin typeface="Montserrat Medium" panose="00000600000000000000" pitchFamily="2" charset="0"/>
              </a:rPr>
              <a:t>Guaranteed 1st Job </a:t>
            </a:r>
          </a:p>
          <a:p>
            <a:pPr>
              <a:lnSpc>
                <a:spcPts val="3453"/>
              </a:lnSpc>
              <a:spcBef>
                <a:spcPct val="0"/>
              </a:spcBef>
            </a:pPr>
            <a:r>
              <a:rPr lang="en-US" sz="1800" spc="98" dirty="0">
                <a:latin typeface="Montserrat Medium" panose="00000600000000000000" pitchFamily="2" charset="0"/>
              </a:rPr>
              <a:t>Accelerated Advancement</a:t>
            </a:r>
          </a:p>
          <a:p>
            <a:endParaRPr lang="en-US" dirty="0"/>
          </a:p>
        </p:txBody>
      </p:sp>
      <p:sp>
        <p:nvSpPr>
          <p:cNvPr id="20" name="Content Placeholder 19">
            <a:extLst>
              <a:ext uri="{FF2B5EF4-FFF2-40B4-BE49-F238E27FC236}">
                <a16:creationId xmlns:a16="http://schemas.microsoft.com/office/drawing/2014/main" id="{D8D04A16-C0F7-EC1D-F659-22C303A0290C}"/>
              </a:ext>
            </a:extLst>
          </p:cNvPr>
          <p:cNvSpPr>
            <a:spLocks noGrp="1"/>
          </p:cNvSpPr>
          <p:nvPr>
            <p:ph sz="half" idx="14"/>
          </p:nvPr>
        </p:nvSpPr>
        <p:spPr>
          <a:xfrm>
            <a:off x="6765612" y="3491320"/>
            <a:ext cx="5181600" cy="1015588"/>
          </a:xfrm>
        </p:spPr>
        <p:txBody>
          <a:bodyPr/>
          <a:lstStyle/>
          <a:p>
            <a:pPr>
              <a:lnSpc>
                <a:spcPts val="3453"/>
              </a:lnSpc>
            </a:pPr>
            <a:r>
              <a:rPr lang="en-US" sz="1800" spc="98" dirty="0">
                <a:latin typeface="Montserrat Medium" panose="00000600000000000000" pitchFamily="2" charset="0"/>
              </a:rPr>
              <a:t>Tuition-Free</a:t>
            </a:r>
          </a:p>
          <a:p>
            <a:pPr>
              <a:lnSpc>
                <a:spcPts val="3453"/>
              </a:lnSpc>
              <a:spcBef>
                <a:spcPct val="0"/>
              </a:spcBef>
            </a:pPr>
            <a:r>
              <a:rPr lang="en-US" sz="1800" spc="98" dirty="0">
                <a:latin typeface="Montserrat Medium" panose="00000600000000000000" pitchFamily="2" charset="0"/>
              </a:rPr>
              <a:t>Room &amp; Board Provided</a:t>
            </a:r>
          </a:p>
          <a:p>
            <a:endParaRPr lang="en-US" dirty="0"/>
          </a:p>
        </p:txBody>
      </p:sp>
      <p:sp>
        <p:nvSpPr>
          <p:cNvPr id="21" name="Slide Number Placeholder 5">
            <a:extLst>
              <a:ext uri="{FF2B5EF4-FFF2-40B4-BE49-F238E27FC236}">
                <a16:creationId xmlns:a16="http://schemas.microsoft.com/office/drawing/2014/main" id="{71C38204-3AC5-6732-3F44-2E95B9C065DB}"/>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2796FB0-7AE3-AC7B-9BAF-FE845958F3B4}"/>
              </a:ext>
            </a:extLst>
          </p:cNvPr>
          <p:cNvSpPr>
            <a:spLocks noGrp="1"/>
          </p:cNvSpPr>
          <p:nvPr>
            <p:ph type="title"/>
          </p:nvPr>
        </p:nvSpPr>
        <p:spPr>
          <a:xfrm>
            <a:off x="838200" y="523869"/>
            <a:ext cx="10515600" cy="1325563"/>
          </a:xfrm>
        </p:spPr>
        <p:txBody>
          <a:bodyPr/>
          <a:lstStyle/>
          <a:p>
            <a:r>
              <a:rPr lang="en-US" dirty="0"/>
              <a:t>Apprenticeship Phases </a:t>
            </a:r>
            <a:br>
              <a:rPr lang="en-US" dirty="0"/>
            </a:br>
            <a:r>
              <a:rPr lang="en-US" dirty="0"/>
              <a:t>(Deck and Engine)</a:t>
            </a:r>
          </a:p>
        </p:txBody>
      </p:sp>
      <p:sp>
        <p:nvSpPr>
          <p:cNvPr id="5" name="Freeform 5">
            <a:extLst>
              <a:ext uri="{C183D7F6-B498-43B3-948B-1728B52AA6E4}">
                <adec:decorative xmlns:adec="http://schemas.microsoft.com/office/drawing/2017/decorative" val="1"/>
              </a:ext>
            </a:extLst>
          </p:cNvPr>
          <p:cNvSpPr/>
          <p:nvPr/>
        </p:nvSpPr>
        <p:spPr>
          <a:xfrm>
            <a:off x="1046234" y="2535005"/>
            <a:ext cx="4897480" cy="961131"/>
          </a:xfrm>
          <a:custGeom>
            <a:avLst/>
            <a:gdLst/>
            <a:ahLst/>
            <a:cxnLst/>
            <a:rect l="l" t="t" r="r" b="b"/>
            <a:pathLst>
              <a:path w="7346220" h="1441696">
                <a:moveTo>
                  <a:pt x="0" y="0"/>
                </a:moveTo>
                <a:lnTo>
                  <a:pt x="7346220" y="0"/>
                </a:lnTo>
                <a:lnTo>
                  <a:pt x="7346220" y="1441696"/>
                </a:lnTo>
                <a:lnTo>
                  <a:pt x="0" y="14416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dirty="0"/>
          </a:p>
        </p:txBody>
      </p:sp>
      <p:sp>
        <p:nvSpPr>
          <p:cNvPr id="9" name="Freeform 9">
            <a:extLst>
              <a:ext uri="{C183D7F6-B498-43B3-948B-1728B52AA6E4}">
                <adec:decorative xmlns:adec="http://schemas.microsoft.com/office/drawing/2017/decorative" val="1"/>
              </a:ext>
            </a:extLst>
          </p:cNvPr>
          <p:cNvSpPr/>
          <p:nvPr/>
        </p:nvSpPr>
        <p:spPr>
          <a:xfrm>
            <a:off x="1277893" y="2776014"/>
            <a:ext cx="479113" cy="479113"/>
          </a:xfrm>
          <a:custGeom>
            <a:avLst/>
            <a:gdLst/>
            <a:ahLst/>
            <a:cxnLst/>
            <a:rect l="l" t="t" r="r" b="b"/>
            <a:pathLst>
              <a:path w="718670" h="718670">
                <a:moveTo>
                  <a:pt x="0" y="0"/>
                </a:moveTo>
                <a:lnTo>
                  <a:pt x="718670" y="0"/>
                </a:lnTo>
                <a:lnTo>
                  <a:pt x="718670" y="718670"/>
                </a:lnTo>
                <a:lnTo>
                  <a:pt x="0" y="7186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27" name="Content Placeholder 26">
            <a:extLst>
              <a:ext uri="{FF2B5EF4-FFF2-40B4-BE49-F238E27FC236}">
                <a16:creationId xmlns:a16="http://schemas.microsoft.com/office/drawing/2014/main" id="{8B8C2722-25A0-FEFC-6146-7024470E6232}"/>
              </a:ext>
            </a:extLst>
          </p:cNvPr>
          <p:cNvSpPr>
            <a:spLocks noGrp="1"/>
          </p:cNvSpPr>
          <p:nvPr>
            <p:ph sz="half" idx="2"/>
          </p:nvPr>
        </p:nvSpPr>
        <p:spPr>
          <a:xfrm>
            <a:off x="2036360" y="2736587"/>
            <a:ext cx="3907354" cy="692414"/>
          </a:xfrm>
        </p:spPr>
        <p:txBody>
          <a:bodyPr/>
          <a:lstStyle/>
          <a:p>
            <a:pPr>
              <a:lnSpc>
                <a:spcPct val="100000"/>
              </a:lnSpc>
            </a:pPr>
            <a:r>
              <a:rPr lang="en-US" sz="1600" spc="54" dirty="0">
                <a:solidFill>
                  <a:srgbClr val="000000"/>
                </a:solidFill>
                <a:latin typeface="Montserrat" panose="00000500000000000000" pitchFamily="2" charset="0"/>
              </a:rPr>
              <a:t>16 WEEK ON SITE TRAINING</a:t>
            </a:r>
          </a:p>
          <a:p>
            <a:pPr>
              <a:lnSpc>
                <a:spcPct val="100000"/>
              </a:lnSpc>
              <a:spcBef>
                <a:spcPct val="0"/>
              </a:spcBef>
            </a:pPr>
            <a:r>
              <a:rPr lang="en-US" sz="1600" spc="54" dirty="0">
                <a:solidFill>
                  <a:srgbClr val="000000"/>
                </a:solidFill>
                <a:latin typeface="Montserrat" panose="00000500000000000000" pitchFamily="2" charset="0"/>
              </a:rPr>
              <a:t>-General shipboard knowledge</a:t>
            </a:r>
          </a:p>
          <a:p>
            <a:endParaRPr lang="en-US" dirty="0"/>
          </a:p>
        </p:txBody>
      </p:sp>
      <p:sp>
        <p:nvSpPr>
          <p:cNvPr id="6" name="Freeform 6">
            <a:extLst>
              <a:ext uri="{C183D7F6-B498-43B3-948B-1728B52AA6E4}">
                <adec:decorative xmlns:adec="http://schemas.microsoft.com/office/drawing/2017/decorative" val="1"/>
              </a:ext>
            </a:extLst>
          </p:cNvPr>
          <p:cNvSpPr/>
          <p:nvPr/>
        </p:nvSpPr>
        <p:spPr>
          <a:xfrm>
            <a:off x="1046234" y="3843534"/>
            <a:ext cx="4897480" cy="961131"/>
          </a:xfrm>
          <a:custGeom>
            <a:avLst/>
            <a:gdLst/>
            <a:ahLst/>
            <a:cxnLst/>
            <a:rect l="l" t="t" r="r" b="b"/>
            <a:pathLst>
              <a:path w="7346220" h="1441696">
                <a:moveTo>
                  <a:pt x="0" y="0"/>
                </a:moveTo>
                <a:lnTo>
                  <a:pt x="7346220" y="0"/>
                </a:lnTo>
                <a:lnTo>
                  <a:pt x="7346220" y="1441695"/>
                </a:lnTo>
                <a:lnTo>
                  <a:pt x="0" y="14416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Freeform 10">
            <a:extLst>
              <a:ext uri="{C183D7F6-B498-43B3-948B-1728B52AA6E4}">
                <adec:decorative xmlns:adec="http://schemas.microsoft.com/office/drawing/2017/decorative" val="1"/>
              </a:ext>
            </a:extLst>
          </p:cNvPr>
          <p:cNvSpPr/>
          <p:nvPr/>
        </p:nvSpPr>
        <p:spPr>
          <a:xfrm>
            <a:off x="1277893" y="4070112"/>
            <a:ext cx="479113" cy="479113"/>
          </a:xfrm>
          <a:custGeom>
            <a:avLst/>
            <a:gdLst/>
            <a:ahLst/>
            <a:cxnLst/>
            <a:rect l="l" t="t" r="r" b="b"/>
            <a:pathLst>
              <a:path w="718670" h="718670">
                <a:moveTo>
                  <a:pt x="0" y="0"/>
                </a:moveTo>
                <a:lnTo>
                  <a:pt x="718670" y="0"/>
                </a:lnTo>
                <a:lnTo>
                  <a:pt x="718670" y="718671"/>
                </a:lnTo>
                <a:lnTo>
                  <a:pt x="0" y="718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28" name="Content Placeholder 27">
            <a:extLst>
              <a:ext uri="{FF2B5EF4-FFF2-40B4-BE49-F238E27FC236}">
                <a16:creationId xmlns:a16="http://schemas.microsoft.com/office/drawing/2014/main" id="{3177FAD8-3B45-897D-3D05-9B9E0502564A}"/>
              </a:ext>
            </a:extLst>
          </p:cNvPr>
          <p:cNvSpPr>
            <a:spLocks noGrp="1"/>
          </p:cNvSpPr>
          <p:nvPr>
            <p:ph sz="half" idx="13"/>
          </p:nvPr>
        </p:nvSpPr>
        <p:spPr>
          <a:xfrm>
            <a:off x="2036360" y="4102179"/>
            <a:ext cx="4204783" cy="692414"/>
          </a:xfrm>
        </p:spPr>
        <p:txBody>
          <a:bodyPr/>
          <a:lstStyle/>
          <a:p>
            <a:pPr>
              <a:lnSpc>
                <a:spcPts val="2000"/>
              </a:lnSpc>
            </a:pPr>
            <a:r>
              <a:rPr lang="en-US" sz="1600" spc="57" dirty="0">
                <a:solidFill>
                  <a:srgbClr val="000000"/>
                </a:solidFill>
                <a:latin typeface="Montserrat" panose="00000500000000000000" pitchFamily="2" charset="0"/>
              </a:rPr>
              <a:t>60 DAYS AT SEA</a:t>
            </a:r>
          </a:p>
          <a:p>
            <a:pPr>
              <a:lnSpc>
                <a:spcPts val="2000"/>
              </a:lnSpc>
              <a:spcBef>
                <a:spcPct val="0"/>
              </a:spcBef>
            </a:pPr>
            <a:r>
              <a:rPr lang="en-US" sz="1600" spc="57" dirty="0">
                <a:solidFill>
                  <a:srgbClr val="000000"/>
                </a:solidFill>
                <a:latin typeface="Montserrat" panose="00000500000000000000" pitchFamily="2" charset="0"/>
              </a:rPr>
              <a:t>-In the department of your choice</a:t>
            </a:r>
          </a:p>
          <a:p>
            <a:pPr marL="0" indent="0">
              <a:buNone/>
            </a:pPr>
            <a:endParaRPr lang="en-US" dirty="0"/>
          </a:p>
        </p:txBody>
      </p:sp>
      <p:sp>
        <p:nvSpPr>
          <p:cNvPr id="7" name="Freeform 7">
            <a:extLst>
              <a:ext uri="{C183D7F6-B498-43B3-948B-1728B52AA6E4}">
                <adec:decorative xmlns:adec="http://schemas.microsoft.com/office/drawing/2017/decorative" val="1"/>
              </a:ext>
            </a:extLst>
          </p:cNvPr>
          <p:cNvSpPr/>
          <p:nvPr/>
        </p:nvSpPr>
        <p:spPr>
          <a:xfrm>
            <a:off x="6388502" y="2535006"/>
            <a:ext cx="4824101" cy="946730"/>
          </a:xfrm>
          <a:custGeom>
            <a:avLst/>
            <a:gdLst/>
            <a:ahLst/>
            <a:cxnLst/>
            <a:rect l="l" t="t" r="r" b="b"/>
            <a:pathLst>
              <a:path w="7236151" h="1420095">
                <a:moveTo>
                  <a:pt x="0" y="0"/>
                </a:moveTo>
                <a:lnTo>
                  <a:pt x="7236151" y="0"/>
                </a:lnTo>
                <a:lnTo>
                  <a:pt x="7236151" y="1420095"/>
                </a:lnTo>
                <a:lnTo>
                  <a:pt x="0" y="14200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Freeform 11">
            <a:extLst>
              <a:ext uri="{C183D7F6-B498-43B3-948B-1728B52AA6E4}">
                <adec:decorative xmlns:adec="http://schemas.microsoft.com/office/drawing/2017/decorative" val="1"/>
              </a:ext>
            </a:extLst>
          </p:cNvPr>
          <p:cNvSpPr/>
          <p:nvPr/>
        </p:nvSpPr>
        <p:spPr>
          <a:xfrm>
            <a:off x="6616690" y="2758418"/>
            <a:ext cx="471935" cy="471935"/>
          </a:xfrm>
          <a:custGeom>
            <a:avLst/>
            <a:gdLst/>
            <a:ahLst/>
            <a:cxnLst/>
            <a:rect l="l" t="t" r="r" b="b"/>
            <a:pathLst>
              <a:path w="707903" h="707903">
                <a:moveTo>
                  <a:pt x="0" y="0"/>
                </a:moveTo>
                <a:lnTo>
                  <a:pt x="707903" y="0"/>
                </a:lnTo>
                <a:lnTo>
                  <a:pt x="707903" y="707902"/>
                </a:lnTo>
                <a:lnTo>
                  <a:pt x="0" y="7079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6" name="Content Placeholder 25">
            <a:extLst>
              <a:ext uri="{FF2B5EF4-FFF2-40B4-BE49-F238E27FC236}">
                <a16:creationId xmlns:a16="http://schemas.microsoft.com/office/drawing/2014/main" id="{97E70661-9C93-B196-DF09-9D4417A0D808}"/>
              </a:ext>
            </a:extLst>
          </p:cNvPr>
          <p:cNvSpPr>
            <a:spLocks noGrp="1"/>
          </p:cNvSpPr>
          <p:nvPr>
            <p:ph sz="half" idx="1"/>
          </p:nvPr>
        </p:nvSpPr>
        <p:spPr>
          <a:xfrm>
            <a:off x="7316813" y="2700761"/>
            <a:ext cx="5181600" cy="881183"/>
          </a:xfrm>
        </p:spPr>
        <p:txBody>
          <a:bodyPr>
            <a:normAutofit/>
          </a:bodyPr>
          <a:lstStyle/>
          <a:p>
            <a:pPr>
              <a:lnSpc>
                <a:spcPts val="1970"/>
              </a:lnSpc>
            </a:pPr>
            <a:r>
              <a:rPr lang="en-US" sz="1600" spc="56" dirty="0">
                <a:solidFill>
                  <a:srgbClr val="000000"/>
                </a:solidFill>
                <a:latin typeface="Montserrat" panose="00000500000000000000" pitchFamily="2" charset="0"/>
              </a:rPr>
              <a:t>120 DAY AT SEA</a:t>
            </a:r>
          </a:p>
          <a:p>
            <a:pPr>
              <a:lnSpc>
                <a:spcPts val="1970"/>
              </a:lnSpc>
              <a:spcBef>
                <a:spcPct val="0"/>
              </a:spcBef>
            </a:pPr>
            <a:r>
              <a:rPr lang="en-US" sz="1600" spc="56" dirty="0">
                <a:solidFill>
                  <a:srgbClr val="000000"/>
                </a:solidFill>
                <a:latin typeface="Montserrat" panose="00000500000000000000" pitchFamily="2" charset="0"/>
              </a:rPr>
              <a:t>-Entry Employment</a:t>
            </a:r>
          </a:p>
          <a:p>
            <a:pPr marL="0" indent="0">
              <a:buNone/>
            </a:pPr>
            <a:endParaRPr lang="en-US" dirty="0"/>
          </a:p>
        </p:txBody>
      </p:sp>
      <p:sp>
        <p:nvSpPr>
          <p:cNvPr id="8" name="Freeform 8">
            <a:extLst>
              <a:ext uri="{C183D7F6-B498-43B3-948B-1728B52AA6E4}">
                <adec:decorative xmlns:adec="http://schemas.microsoft.com/office/drawing/2017/decorative" val="1"/>
              </a:ext>
            </a:extLst>
          </p:cNvPr>
          <p:cNvSpPr/>
          <p:nvPr/>
        </p:nvSpPr>
        <p:spPr>
          <a:xfrm>
            <a:off x="6388502" y="3847863"/>
            <a:ext cx="4824101" cy="946730"/>
          </a:xfrm>
          <a:custGeom>
            <a:avLst/>
            <a:gdLst/>
            <a:ahLst/>
            <a:cxnLst/>
            <a:rect l="l" t="t" r="r" b="b"/>
            <a:pathLst>
              <a:path w="7236151" h="1420095">
                <a:moveTo>
                  <a:pt x="0" y="0"/>
                </a:moveTo>
                <a:lnTo>
                  <a:pt x="7236151" y="0"/>
                </a:lnTo>
                <a:lnTo>
                  <a:pt x="7236151" y="1420094"/>
                </a:lnTo>
                <a:lnTo>
                  <a:pt x="0" y="1420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2" name="Freeform 12">
            <a:extLst>
              <a:ext uri="{C183D7F6-B498-43B3-948B-1728B52AA6E4}">
                <adec:decorative xmlns:adec="http://schemas.microsoft.com/office/drawing/2017/decorative" val="1"/>
              </a:ext>
            </a:extLst>
          </p:cNvPr>
          <p:cNvSpPr/>
          <p:nvPr/>
        </p:nvSpPr>
        <p:spPr>
          <a:xfrm>
            <a:off x="6613157" y="4085261"/>
            <a:ext cx="471935" cy="471935"/>
          </a:xfrm>
          <a:custGeom>
            <a:avLst/>
            <a:gdLst/>
            <a:ahLst/>
            <a:cxnLst/>
            <a:rect l="l" t="t" r="r" b="b"/>
            <a:pathLst>
              <a:path w="707903" h="707903">
                <a:moveTo>
                  <a:pt x="0" y="0"/>
                </a:moveTo>
                <a:lnTo>
                  <a:pt x="707902" y="0"/>
                </a:lnTo>
                <a:lnTo>
                  <a:pt x="707902" y="707902"/>
                </a:lnTo>
                <a:lnTo>
                  <a:pt x="0" y="7079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29" name="Content Placeholder 28">
            <a:extLst>
              <a:ext uri="{FF2B5EF4-FFF2-40B4-BE49-F238E27FC236}">
                <a16:creationId xmlns:a16="http://schemas.microsoft.com/office/drawing/2014/main" id="{169AFB6F-987D-A72A-7E58-592A19B24231}"/>
              </a:ext>
            </a:extLst>
          </p:cNvPr>
          <p:cNvSpPr>
            <a:spLocks noGrp="1"/>
          </p:cNvSpPr>
          <p:nvPr>
            <p:ph sz="half" idx="14"/>
          </p:nvPr>
        </p:nvSpPr>
        <p:spPr>
          <a:xfrm>
            <a:off x="7309747" y="4028247"/>
            <a:ext cx="3725806" cy="1169981"/>
          </a:xfrm>
        </p:spPr>
        <p:txBody>
          <a:bodyPr>
            <a:normAutofit/>
          </a:bodyPr>
          <a:lstStyle/>
          <a:p>
            <a:r>
              <a:rPr lang="en-US" sz="1600" spc="56" dirty="0">
                <a:solidFill>
                  <a:srgbClr val="000000"/>
                </a:solidFill>
                <a:latin typeface="Montserrat" panose="00000500000000000000" pitchFamily="2" charset="0"/>
              </a:rPr>
              <a:t>Complete On Site Training 3-4 weeks - FOWT/AB </a:t>
            </a:r>
          </a:p>
          <a:p>
            <a:endParaRPr lang="en-US" dirty="0"/>
          </a:p>
        </p:txBody>
      </p:sp>
      <p:sp>
        <p:nvSpPr>
          <p:cNvPr id="17" name="Freeform 17">
            <a:extLst>
              <a:ext uri="{C183D7F6-B498-43B3-948B-1728B52AA6E4}">
                <adec:decorative xmlns:adec="http://schemas.microsoft.com/office/drawing/2017/decorative" val="1"/>
              </a:ext>
            </a:extLst>
          </p:cNvPr>
          <p:cNvSpPr/>
          <p:nvPr/>
        </p:nvSpPr>
        <p:spPr>
          <a:xfrm>
            <a:off x="8721563" y="910063"/>
            <a:ext cx="549024" cy="553173"/>
          </a:xfrm>
          <a:custGeom>
            <a:avLst/>
            <a:gdLst/>
            <a:ahLst/>
            <a:cxnLst/>
            <a:rect l="l" t="t" r="r" b="b"/>
            <a:pathLst>
              <a:path w="823536" h="829760">
                <a:moveTo>
                  <a:pt x="0" y="0"/>
                </a:moveTo>
                <a:lnTo>
                  <a:pt x="823537" y="0"/>
                </a:lnTo>
                <a:lnTo>
                  <a:pt x="823537" y="829760"/>
                </a:lnTo>
                <a:lnTo>
                  <a:pt x="0" y="8297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18" name="Freeform 18">
            <a:extLst>
              <a:ext uri="{C183D7F6-B498-43B3-948B-1728B52AA6E4}">
                <adec:decorative xmlns:adec="http://schemas.microsoft.com/office/drawing/2017/decorative" val="1"/>
              </a:ext>
            </a:extLst>
          </p:cNvPr>
          <p:cNvSpPr/>
          <p:nvPr/>
        </p:nvSpPr>
        <p:spPr>
          <a:xfrm>
            <a:off x="9630225" y="930632"/>
            <a:ext cx="423869" cy="553173"/>
          </a:xfrm>
          <a:custGeom>
            <a:avLst/>
            <a:gdLst/>
            <a:ahLst/>
            <a:cxnLst/>
            <a:rect l="l" t="t" r="r" b="b"/>
            <a:pathLst>
              <a:path w="635803" h="829760">
                <a:moveTo>
                  <a:pt x="0" y="0"/>
                </a:moveTo>
                <a:lnTo>
                  <a:pt x="635803" y="0"/>
                </a:lnTo>
                <a:lnTo>
                  <a:pt x="635803" y="829760"/>
                </a:lnTo>
                <a:lnTo>
                  <a:pt x="0" y="8297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200"/>
          </a:p>
        </p:txBody>
      </p:sp>
      <p:sp>
        <p:nvSpPr>
          <p:cNvPr id="32" name="Slide Number Placeholder 5">
            <a:extLst>
              <a:ext uri="{FF2B5EF4-FFF2-40B4-BE49-F238E27FC236}">
                <a16:creationId xmlns:a16="http://schemas.microsoft.com/office/drawing/2014/main" id="{4B756393-E1BF-F377-AED3-B3D5363129FD}"/>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234541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7657D15-C6CD-01DC-D8E1-717ADB50C783}"/>
              </a:ext>
            </a:extLst>
          </p:cNvPr>
          <p:cNvSpPr>
            <a:spLocks noGrp="1"/>
          </p:cNvSpPr>
          <p:nvPr>
            <p:ph type="title"/>
          </p:nvPr>
        </p:nvSpPr>
        <p:spPr>
          <a:xfrm>
            <a:off x="664533" y="676748"/>
            <a:ext cx="10191725" cy="802845"/>
          </a:xfrm>
        </p:spPr>
        <p:txBody>
          <a:bodyPr>
            <a:normAutofit fontScale="90000"/>
          </a:bodyPr>
          <a:lstStyle/>
          <a:p>
            <a:r>
              <a:rPr lang="en-US" dirty="0"/>
              <a:t>UA Apprenticeship Phases (Steward)</a:t>
            </a:r>
          </a:p>
        </p:txBody>
      </p:sp>
      <p:sp>
        <p:nvSpPr>
          <p:cNvPr id="5" name="Freeform 5">
            <a:extLst>
              <a:ext uri="{C183D7F6-B498-43B3-948B-1728B52AA6E4}">
                <adec:decorative xmlns:adec="http://schemas.microsoft.com/office/drawing/2017/decorative" val="1"/>
              </a:ext>
            </a:extLst>
          </p:cNvPr>
          <p:cNvSpPr/>
          <p:nvPr/>
        </p:nvSpPr>
        <p:spPr>
          <a:xfrm>
            <a:off x="888881" y="1878012"/>
            <a:ext cx="5207119" cy="1021897"/>
          </a:xfrm>
          <a:custGeom>
            <a:avLst/>
            <a:gdLst/>
            <a:ahLst/>
            <a:cxnLst/>
            <a:rect l="l" t="t" r="r" b="b"/>
            <a:pathLst>
              <a:path w="7810678" h="1532846">
                <a:moveTo>
                  <a:pt x="0" y="0"/>
                </a:moveTo>
                <a:lnTo>
                  <a:pt x="7810678" y="0"/>
                </a:lnTo>
                <a:lnTo>
                  <a:pt x="7810678" y="1532846"/>
                </a:lnTo>
                <a:lnTo>
                  <a:pt x="0" y="1532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8" name="Freeform 8">
            <a:extLst>
              <a:ext uri="{C183D7F6-B498-43B3-948B-1728B52AA6E4}">
                <adec:decorative xmlns:adec="http://schemas.microsoft.com/office/drawing/2017/decorative" val="1"/>
              </a:ext>
            </a:extLst>
          </p:cNvPr>
          <p:cNvSpPr/>
          <p:nvPr/>
        </p:nvSpPr>
        <p:spPr>
          <a:xfrm>
            <a:off x="1135187" y="2134258"/>
            <a:ext cx="509405" cy="509405"/>
          </a:xfrm>
          <a:custGeom>
            <a:avLst/>
            <a:gdLst/>
            <a:ahLst/>
            <a:cxnLst/>
            <a:rect l="l" t="t" r="r" b="b"/>
            <a:pathLst>
              <a:path w="764108" h="764108">
                <a:moveTo>
                  <a:pt x="0" y="0"/>
                </a:moveTo>
                <a:lnTo>
                  <a:pt x="764108" y="0"/>
                </a:lnTo>
                <a:lnTo>
                  <a:pt x="764108" y="764108"/>
                </a:lnTo>
                <a:lnTo>
                  <a:pt x="0" y="764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9" name="Content Placeholder 18">
            <a:extLst>
              <a:ext uri="{FF2B5EF4-FFF2-40B4-BE49-F238E27FC236}">
                <a16:creationId xmlns:a16="http://schemas.microsoft.com/office/drawing/2014/main" id="{B64BFE35-AA4F-71B5-BC7B-094C826F0303}"/>
              </a:ext>
            </a:extLst>
          </p:cNvPr>
          <p:cNvSpPr>
            <a:spLocks noGrp="1"/>
          </p:cNvSpPr>
          <p:nvPr>
            <p:ph sz="half" idx="1"/>
          </p:nvPr>
        </p:nvSpPr>
        <p:spPr>
          <a:xfrm>
            <a:off x="1890898" y="2035970"/>
            <a:ext cx="5050056" cy="773905"/>
          </a:xfrm>
        </p:spPr>
        <p:txBody>
          <a:bodyPr>
            <a:normAutofit/>
          </a:bodyPr>
          <a:lstStyle/>
          <a:p>
            <a:pPr marL="0" indent="0">
              <a:buNone/>
            </a:pPr>
            <a:r>
              <a:rPr lang="en-US" sz="1600" dirty="0"/>
              <a:t>16 WEEK CLASSROOM</a:t>
            </a:r>
          </a:p>
          <a:p>
            <a:pPr marL="0" indent="0">
              <a:buNone/>
            </a:pPr>
            <a:r>
              <a:rPr lang="en-US" sz="1600" dirty="0"/>
              <a:t>-General shipboard knowledge &amp; safe cooking</a:t>
            </a:r>
          </a:p>
          <a:p>
            <a:pPr marL="0" indent="0">
              <a:buNone/>
            </a:pPr>
            <a:endParaRPr lang="en-US" dirty="0"/>
          </a:p>
        </p:txBody>
      </p:sp>
      <p:sp>
        <p:nvSpPr>
          <p:cNvPr id="6" name="Freeform 6">
            <a:extLst>
              <a:ext uri="{C183D7F6-B498-43B3-948B-1728B52AA6E4}">
                <adec:decorative xmlns:adec="http://schemas.microsoft.com/office/drawing/2017/decorative" val="1"/>
              </a:ext>
            </a:extLst>
          </p:cNvPr>
          <p:cNvSpPr/>
          <p:nvPr/>
        </p:nvSpPr>
        <p:spPr>
          <a:xfrm>
            <a:off x="888881" y="3115810"/>
            <a:ext cx="5207119" cy="1021897"/>
          </a:xfrm>
          <a:custGeom>
            <a:avLst/>
            <a:gdLst/>
            <a:ahLst/>
            <a:cxnLst/>
            <a:rect l="l" t="t" r="r" b="b"/>
            <a:pathLst>
              <a:path w="7810678" h="1532846">
                <a:moveTo>
                  <a:pt x="0" y="0"/>
                </a:moveTo>
                <a:lnTo>
                  <a:pt x="7810678" y="0"/>
                </a:lnTo>
                <a:lnTo>
                  <a:pt x="7810678" y="1532846"/>
                </a:lnTo>
                <a:lnTo>
                  <a:pt x="0" y="1532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9" name="Freeform 9">
            <a:extLst>
              <a:ext uri="{C183D7F6-B498-43B3-948B-1728B52AA6E4}">
                <adec:decorative xmlns:adec="http://schemas.microsoft.com/office/drawing/2017/decorative" val="1"/>
              </a:ext>
            </a:extLst>
          </p:cNvPr>
          <p:cNvSpPr/>
          <p:nvPr/>
        </p:nvSpPr>
        <p:spPr>
          <a:xfrm>
            <a:off x="1135187" y="3356714"/>
            <a:ext cx="509405" cy="509405"/>
          </a:xfrm>
          <a:custGeom>
            <a:avLst/>
            <a:gdLst/>
            <a:ahLst/>
            <a:cxnLst/>
            <a:rect l="l" t="t" r="r" b="b"/>
            <a:pathLst>
              <a:path w="764108" h="764108">
                <a:moveTo>
                  <a:pt x="0" y="0"/>
                </a:moveTo>
                <a:lnTo>
                  <a:pt x="764108" y="0"/>
                </a:lnTo>
                <a:lnTo>
                  <a:pt x="764108" y="764108"/>
                </a:lnTo>
                <a:lnTo>
                  <a:pt x="0" y="764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21" name="Content Placeholder 20">
            <a:extLst>
              <a:ext uri="{FF2B5EF4-FFF2-40B4-BE49-F238E27FC236}">
                <a16:creationId xmlns:a16="http://schemas.microsoft.com/office/drawing/2014/main" id="{ABBAD234-99A9-B905-B50F-E8C96EF1F2CB}"/>
              </a:ext>
            </a:extLst>
          </p:cNvPr>
          <p:cNvSpPr>
            <a:spLocks noGrp="1"/>
          </p:cNvSpPr>
          <p:nvPr>
            <p:ph sz="half" idx="13"/>
          </p:nvPr>
        </p:nvSpPr>
        <p:spPr>
          <a:xfrm>
            <a:off x="1890898" y="3349910"/>
            <a:ext cx="5181600" cy="787798"/>
          </a:xfrm>
        </p:spPr>
        <p:txBody>
          <a:bodyPr>
            <a:normAutofit/>
          </a:bodyPr>
          <a:lstStyle/>
          <a:p>
            <a:pPr marL="0" indent="0">
              <a:buNone/>
            </a:pPr>
            <a:r>
              <a:rPr lang="en-US" sz="1600" dirty="0"/>
              <a:t>200 DAYS AT SEA</a:t>
            </a:r>
          </a:p>
          <a:p>
            <a:pPr marL="0" indent="0">
              <a:buNone/>
            </a:pPr>
            <a:r>
              <a:rPr lang="en-US" sz="1600" dirty="0"/>
              <a:t>-Not concurrent, employment</a:t>
            </a:r>
          </a:p>
          <a:p>
            <a:endParaRPr lang="en-US" dirty="0"/>
          </a:p>
        </p:txBody>
      </p:sp>
      <p:sp>
        <p:nvSpPr>
          <p:cNvPr id="7" name="Freeform 7">
            <a:extLst>
              <a:ext uri="{C183D7F6-B498-43B3-948B-1728B52AA6E4}">
                <adec:decorative xmlns:adec="http://schemas.microsoft.com/office/drawing/2017/decorative" val="1"/>
              </a:ext>
            </a:extLst>
          </p:cNvPr>
          <p:cNvSpPr/>
          <p:nvPr/>
        </p:nvSpPr>
        <p:spPr>
          <a:xfrm>
            <a:off x="888881" y="4353607"/>
            <a:ext cx="5207119" cy="1021897"/>
          </a:xfrm>
          <a:custGeom>
            <a:avLst/>
            <a:gdLst/>
            <a:ahLst/>
            <a:cxnLst/>
            <a:rect l="l" t="t" r="r" b="b"/>
            <a:pathLst>
              <a:path w="7810678" h="1532846">
                <a:moveTo>
                  <a:pt x="0" y="0"/>
                </a:moveTo>
                <a:lnTo>
                  <a:pt x="7810678" y="0"/>
                </a:lnTo>
                <a:lnTo>
                  <a:pt x="7810678" y="1532845"/>
                </a:lnTo>
                <a:lnTo>
                  <a:pt x="0" y="1532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Freeform 10">
            <a:extLst>
              <a:ext uri="{C183D7F6-B498-43B3-948B-1728B52AA6E4}">
                <adec:decorative xmlns:adec="http://schemas.microsoft.com/office/drawing/2017/decorative" val="1"/>
              </a:ext>
            </a:extLst>
          </p:cNvPr>
          <p:cNvSpPr/>
          <p:nvPr/>
        </p:nvSpPr>
        <p:spPr>
          <a:xfrm>
            <a:off x="1135187" y="4594756"/>
            <a:ext cx="509405" cy="509405"/>
          </a:xfrm>
          <a:custGeom>
            <a:avLst/>
            <a:gdLst/>
            <a:ahLst/>
            <a:cxnLst/>
            <a:rect l="l" t="t" r="r" b="b"/>
            <a:pathLst>
              <a:path w="764108" h="764108">
                <a:moveTo>
                  <a:pt x="0" y="0"/>
                </a:moveTo>
                <a:lnTo>
                  <a:pt x="764108" y="0"/>
                </a:lnTo>
                <a:lnTo>
                  <a:pt x="764108" y="764108"/>
                </a:lnTo>
                <a:lnTo>
                  <a:pt x="0" y="7641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0" name="Content Placeholder 19">
            <a:extLst>
              <a:ext uri="{FF2B5EF4-FFF2-40B4-BE49-F238E27FC236}">
                <a16:creationId xmlns:a16="http://schemas.microsoft.com/office/drawing/2014/main" id="{70B96B59-CF36-32E6-1789-C0308FEA7D27}"/>
              </a:ext>
            </a:extLst>
          </p:cNvPr>
          <p:cNvSpPr>
            <a:spLocks noGrp="1"/>
          </p:cNvSpPr>
          <p:nvPr>
            <p:ph sz="half" idx="2"/>
          </p:nvPr>
        </p:nvSpPr>
        <p:spPr>
          <a:xfrm>
            <a:off x="1890898" y="4570863"/>
            <a:ext cx="5181600" cy="862166"/>
          </a:xfrm>
        </p:spPr>
        <p:txBody>
          <a:bodyPr/>
          <a:lstStyle/>
          <a:p>
            <a:pPr marL="0" indent="0">
              <a:lnSpc>
                <a:spcPts val="2035"/>
              </a:lnSpc>
              <a:buNone/>
            </a:pPr>
            <a:r>
              <a:rPr lang="en-US" sz="1600" spc="58" dirty="0">
                <a:solidFill>
                  <a:srgbClr val="000000"/>
                </a:solidFill>
                <a:latin typeface="Montserrat Medium" panose="00000600000000000000" pitchFamily="2" charset="0"/>
              </a:rPr>
              <a:t>5 WEEKS CLASSROOM</a:t>
            </a:r>
          </a:p>
          <a:p>
            <a:pPr marL="0" indent="0">
              <a:lnSpc>
                <a:spcPts val="2035"/>
              </a:lnSpc>
              <a:spcBef>
                <a:spcPct val="0"/>
              </a:spcBef>
              <a:buNone/>
            </a:pPr>
            <a:r>
              <a:rPr lang="en-US" sz="1600" spc="58" dirty="0">
                <a:solidFill>
                  <a:srgbClr val="000000"/>
                </a:solidFill>
                <a:latin typeface="Montserrat Medium" panose="00000600000000000000" pitchFamily="2" charset="0"/>
              </a:rPr>
              <a:t>-Completion of Chief Cook </a:t>
            </a:r>
            <a:r>
              <a:rPr lang="en-US" sz="1600" spc="58" dirty="0" err="1">
                <a:solidFill>
                  <a:srgbClr val="000000"/>
                </a:solidFill>
                <a:latin typeface="Montserrat Medium" panose="00000600000000000000" pitchFamily="2" charset="0"/>
              </a:rPr>
              <a:t>coureses</a:t>
            </a:r>
            <a:endParaRPr lang="en-US" sz="1600" spc="58" dirty="0">
              <a:solidFill>
                <a:srgbClr val="000000"/>
              </a:solidFill>
              <a:latin typeface="Montserrat Medium" panose="00000600000000000000" pitchFamily="2" charset="0"/>
            </a:endParaRPr>
          </a:p>
          <a:p>
            <a:endParaRPr lang="en-US" dirty="0"/>
          </a:p>
        </p:txBody>
      </p:sp>
      <p:sp>
        <p:nvSpPr>
          <p:cNvPr id="11" name="Freeform 11" descr="Apprentice Chefs"/>
          <p:cNvSpPr/>
          <p:nvPr/>
        </p:nvSpPr>
        <p:spPr>
          <a:xfrm>
            <a:off x="6940954" y="2141712"/>
            <a:ext cx="4580136" cy="3122869"/>
          </a:xfrm>
          <a:custGeom>
            <a:avLst/>
            <a:gdLst/>
            <a:ahLst/>
            <a:cxnLst/>
            <a:rect l="l" t="t" r="r" b="b"/>
            <a:pathLst>
              <a:path w="6870204" h="4684303">
                <a:moveTo>
                  <a:pt x="0" y="0"/>
                </a:moveTo>
                <a:lnTo>
                  <a:pt x="6870204" y="0"/>
                </a:lnTo>
                <a:lnTo>
                  <a:pt x="6870204" y="4684303"/>
                </a:lnTo>
                <a:lnTo>
                  <a:pt x="0" y="4684303"/>
                </a:lnTo>
                <a:lnTo>
                  <a:pt x="0" y="0"/>
                </a:lnTo>
                <a:close/>
              </a:path>
            </a:pathLst>
          </a:custGeom>
          <a:blipFill>
            <a:blip r:embed="rId10"/>
            <a:stretch>
              <a:fillRect/>
            </a:stretch>
          </a:blipFill>
        </p:spPr>
        <p:txBody>
          <a:bodyPr/>
          <a:lstStyle/>
          <a:p>
            <a:endParaRPr lang="en-US" sz="1200"/>
          </a:p>
        </p:txBody>
      </p:sp>
      <p:sp>
        <p:nvSpPr>
          <p:cNvPr id="16" name="Freeform 16">
            <a:extLst>
              <a:ext uri="{C183D7F6-B498-43B3-948B-1728B52AA6E4}">
                <adec:decorative xmlns:adec="http://schemas.microsoft.com/office/drawing/2017/decorative" val="1"/>
              </a:ext>
            </a:extLst>
          </p:cNvPr>
          <p:cNvSpPr/>
          <p:nvPr/>
        </p:nvSpPr>
        <p:spPr>
          <a:xfrm>
            <a:off x="10515512" y="697810"/>
            <a:ext cx="451295" cy="689000"/>
          </a:xfrm>
          <a:custGeom>
            <a:avLst/>
            <a:gdLst/>
            <a:ahLst/>
            <a:cxnLst/>
            <a:rect l="l" t="t" r="r" b="b"/>
            <a:pathLst>
              <a:path w="676942" h="1033500">
                <a:moveTo>
                  <a:pt x="0" y="0"/>
                </a:moveTo>
                <a:lnTo>
                  <a:pt x="676943" y="0"/>
                </a:lnTo>
                <a:lnTo>
                  <a:pt x="676943" y="1033499"/>
                </a:lnTo>
                <a:lnTo>
                  <a:pt x="0" y="10334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23" name="Slide Number Placeholder 5">
            <a:extLst>
              <a:ext uri="{FF2B5EF4-FFF2-40B4-BE49-F238E27FC236}">
                <a16:creationId xmlns:a16="http://schemas.microsoft.com/office/drawing/2014/main" id="{C09F857E-C329-33E8-20E5-A0CF44534700}"/>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E7FACBA-D9EC-1BEF-0354-DC4B66EB4CDF}"/>
              </a:ext>
            </a:extLst>
          </p:cNvPr>
          <p:cNvSpPr>
            <a:spLocks noGrp="1"/>
          </p:cNvSpPr>
          <p:nvPr>
            <p:ph type="title"/>
          </p:nvPr>
        </p:nvSpPr>
        <p:spPr>
          <a:xfrm>
            <a:off x="542365" y="669128"/>
            <a:ext cx="10515600" cy="883410"/>
          </a:xfrm>
        </p:spPr>
        <p:txBody>
          <a:bodyPr/>
          <a:lstStyle/>
          <a:p>
            <a:r>
              <a:rPr lang="en-US" dirty="0"/>
              <a:t>UA Application Process</a:t>
            </a:r>
          </a:p>
        </p:txBody>
      </p:sp>
      <p:sp>
        <p:nvSpPr>
          <p:cNvPr id="6" name="Freeform 6" descr="1"/>
          <p:cNvSpPr/>
          <p:nvPr/>
        </p:nvSpPr>
        <p:spPr>
          <a:xfrm>
            <a:off x="1466172" y="1647963"/>
            <a:ext cx="333199" cy="333199"/>
          </a:xfrm>
          <a:custGeom>
            <a:avLst/>
            <a:gdLst/>
            <a:ahLst/>
            <a:cxnLst/>
            <a:rect l="l" t="t" r="r" b="b"/>
            <a:pathLst>
              <a:path w="499798" h="499798">
                <a:moveTo>
                  <a:pt x="0" y="0"/>
                </a:moveTo>
                <a:lnTo>
                  <a:pt x="499799" y="0"/>
                </a:lnTo>
                <a:lnTo>
                  <a:pt x="499799" y="499799"/>
                </a:lnTo>
                <a:lnTo>
                  <a:pt x="0" y="4997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8" name="Freeform 8" descr="2"/>
          <p:cNvSpPr/>
          <p:nvPr/>
        </p:nvSpPr>
        <p:spPr>
          <a:xfrm>
            <a:off x="1483439" y="3009011"/>
            <a:ext cx="333199" cy="333199"/>
          </a:xfrm>
          <a:custGeom>
            <a:avLst/>
            <a:gdLst/>
            <a:ahLst/>
            <a:cxnLst/>
            <a:rect l="l" t="t" r="r" b="b"/>
            <a:pathLst>
              <a:path w="499798" h="499798">
                <a:moveTo>
                  <a:pt x="0" y="0"/>
                </a:moveTo>
                <a:lnTo>
                  <a:pt x="499799" y="0"/>
                </a:lnTo>
                <a:lnTo>
                  <a:pt x="499799" y="499798"/>
                </a:lnTo>
                <a:lnTo>
                  <a:pt x="0" y="499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7" name="Freeform 7" descr="3"/>
          <p:cNvSpPr/>
          <p:nvPr/>
        </p:nvSpPr>
        <p:spPr>
          <a:xfrm>
            <a:off x="1483439" y="4271173"/>
            <a:ext cx="333199" cy="333199"/>
          </a:xfrm>
          <a:custGeom>
            <a:avLst/>
            <a:gdLst/>
            <a:ahLst/>
            <a:cxnLst/>
            <a:rect l="l" t="t" r="r" b="b"/>
            <a:pathLst>
              <a:path w="499798" h="499798">
                <a:moveTo>
                  <a:pt x="0" y="0"/>
                </a:moveTo>
                <a:lnTo>
                  <a:pt x="499799" y="0"/>
                </a:lnTo>
                <a:lnTo>
                  <a:pt x="499799" y="499798"/>
                </a:lnTo>
                <a:lnTo>
                  <a:pt x="0" y="499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2" name="Content Placeholder 11">
            <a:extLst>
              <a:ext uri="{FF2B5EF4-FFF2-40B4-BE49-F238E27FC236}">
                <a16:creationId xmlns:a16="http://schemas.microsoft.com/office/drawing/2014/main" id="{67B05C55-9244-000B-42A7-1E748813789F}"/>
              </a:ext>
            </a:extLst>
          </p:cNvPr>
          <p:cNvSpPr>
            <a:spLocks noGrp="1"/>
          </p:cNvSpPr>
          <p:nvPr>
            <p:ph sz="half" idx="1"/>
          </p:nvPr>
        </p:nvSpPr>
        <p:spPr>
          <a:xfrm>
            <a:off x="1996191" y="1586016"/>
            <a:ext cx="8528374" cy="4887597"/>
          </a:xfrm>
        </p:spPr>
        <p:txBody>
          <a:bodyPr>
            <a:normAutofit/>
          </a:bodyPr>
          <a:lstStyle/>
          <a:p>
            <a:pPr marL="0" indent="0">
              <a:buNone/>
            </a:pPr>
            <a:r>
              <a:rPr lang="en-US" b="1" dirty="0">
                <a:solidFill>
                  <a:srgbClr val="00015E"/>
                </a:solidFill>
              </a:rPr>
              <a:t>Step  </a:t>
            </a:r>
            <a:r>
              <a:rPr lang="en-US" dirty="0"/>
              <a:t>     </a:t>
            </a:r>
          </a:p>
          <a:p>
            <a:pPr marL="0" indent="0">
              <a:buNone/>
            </a:pPr>
            <a:r>
              <a:rPr lang="en-US" sz="1800" dirty="0">
                <a:solidFill>
                  <a:schemeClr val="tx1"/>
                </a:solidFill>
              </a:rPr>
              <a:t>Submit application online - My Maritime Career</a:t>
            </a:r>
          </a:p>
          <a:p>
            <a:pPr marL="0" indent="0">
              <a:buNone/>
            </a:pPr>
            <a:r>
              <a:rPr lang="en-US" sz="1800" dirty="0">
                <a:solidFill>
                  <a:schemeClr val="tx1"/>
                </a:solidFill>
              </a:rPr>
              <a:t>Complete interview at local port, basic math &amp; </a:t>
            </a:r>
            <a:r>
              <a:rPr lang="en-US" sz="1800" dirty="0" err="1">
                <a:solidFill>
                  <a:schemeClr val="tx1"/>
                </a:solidFill>
              </a:rPr>
              <a:t>english</a:t>
            </a:r>
            <a:r>
              <a:rPr lang="en-US" sz="1800" dirty="0">
                <a:solidFill>
                  <a:schemeClr val="tx1"/>
                </a:solidFill>
              </a:rPr>
              <a:t> </a:t>
            </a:r>
            <a:r>
              <a:rPr lang="en-US" sz="2400" dirty="0"/>
              <a:t>testing</a:t>
            </a:r>
          </a:p>
          <a:p>
            <a:pPr marL="0" indent="0">
              <a:buNone/>
            </a:pPr>
            <a:r>
              <a:rPr lang="en-US" b="1" dirty="0">
                <a:solidFill>
                  <a:srgbClr val="00015E"/>
                </a:solidFill>
              </a:rPr>
              <a:t>Step  </a:t>
            </a:r>
            <a:r>
              <a:rPr lang="en-US" dirty="0"/>
              <a:t>     </a:t>
            </a:r>
          </a:p>
          <a:p>
            <a:pPr marL="0" indent="0">
              <a:buNone/>
            </a:pPr>
            <a:r>
              <a:rPr lang="en-US" sz="1800" dirty="0">
                <a:solidFill>
                  <a:schemeClr val="tx1"/>
                </a:solidFill>
              </a:rPr>
              <a:t>Obtain necessary documentation (Passport, TWIC, start MMC)</a:t>
            </a:r>
          </a:p>
          <a:p>
            <a:pPr marL="0" indent="0">
              <a:buNone/>
            </a:pPr>
            <a:r>
              <a:rPr lang="en-US" sz="1800" dirty="0">
                <a:solidFill>
                  <a:schemeClr val="tx1"/>
                </a:solidFill>
              </a:rPr>
              <a:t>Obtain union physicals, drug test, vaccines, dental examination</a:t>
            </a:r>
          </a:p>
          <a:p>
            <a:pPr marL="0" indent="0">
              <a:buNone/>
            </a:pPr>
            <a:r>
              <a:rPr lang="en-US" b="1" dirty="0">
                <a:solidFill>
                  <a:srgbClr val="00015E"/>
                </a:solidFill>
              </a:rPr>
              <a:t>Step </a:t>
            </a:r>
          </a:p>
          <a:p>
            <a:pPr marL="0" indent="0">
              <a:buNone/>
            </a:pPr>
            <a:r>
              <a:rPr lang="en-US" sz="1800" dirty="0">
                <a:solidFill>
                  <a:schemeClr val="tx1"/>
                </a:solidFill>
              </a:rPr>
              <a:t>Scheduling letter sent</a:t>
            </a:r>
          </a:p>
          <a:p>
            <a:pPr marL="0" indent="0">
              <a:buNone/>
            </a:pPr>
            <a:r>
              <a:rPr lang="en-US" sz="1800" dirty="0">
                <a:solidFill>
                  <a:schemeClr val="tx1"/>
                </a:solidFill>
              </a:rPr>
              <a:t>Travel arranged with admissions</a:t>
            </a:r>
          </a:p>
          <a:p>
            <a:pPr marL="0" indent="0">
              <a:buNone/>
            </a:pPr>
            <a:r>
              <a:rPr lang="en-US" sz="1800" dirty="0">
                <a:solidFill>
                  <a:schemeClr val="tx1"/>
                </a:solidFill>
              </a:rPr>
              <a:t>Arrange uniforms</a:t>
            </a:r>
          </a:p>
          <a:p>
            <a:pPr marL="0" indent="0">
              <a:buNone/>
            </a:pPr>
            <a:endParaRPr lang="en-US" dirty="0"/>
          </a:p>
        </p:txBody>
      </p:sp>
      <p:sp>
        <p:nvSpPr>
          <p:cNvPr id="16" name="Slide Number Placeholder 5">
            <a:extLst>
              <a:ext uri="{FF2B5EF4-FFF2-40B4-BE49-F238E27FC236}">
                <a16:creationId xmlns:a16="http://schemas.microsoft.com/office/drawing/2014/main" id="{F0BF2D65-3840-DC74-D32D-7AFDC409F1BB}"/>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771881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65339A4-1DA0-2984-005A-491017B324D8}"/>
              </a:ext>
            </a:extLst>
          </p:cNvPr>
          <p:cNvSpPr>
            <a:spLocks noGrp="1"/>
          </p:cNvSpPr>
          <p:nvPr>
            <p:ph type="title"/>
          </p:nvPr>
        </p:nvSpPr>
        <p:spPr>
          <a:xfrm>
            <a:off x="762000" y="588897"/>
            <a:ext cx="10515600" cy="907117"/>
          </a:xfrm>
        </p:spPr>
        <p:txBody>
          <a:bodyPr/>
          <a:lstStyle/>
          <a:p>
            <a:r>
              <a:rPr lang="en-US" dirty="0"/>
              <a:t>Unlicensed Apprentice - Costs</a:t>
            </a:r>
          </a:p>
        </p:txBody>
      </p:sp>
      <p:sp>
        <p:nvSpPr>
          <p:cNvPr id="7" name="Freeform 7" descr="Stack of coins"/>
          <p:cNvSpPr/>
          <p:nvPr/>
        </p:nvSpPr>
        <p:spPr>
          <a:xfrm>
            <a:off x="685800" y="2220472"/>
            <a:ext cx="1521421" cy="1936994"/>
          </a:xfrm>
          <a:custGeom>
            <a:avLst/>
            <a:gdLst/>
            <a:ahLst/>
            <a:cxnLst/>
            <a:rect l="l" t="t" r="r" b="b"/>
            <a:pathLst>
              <a:path w="2282131" h="2905491">
                <a:moveTo>
                  <a:pt x="0" y="0"/>
                </a:moveTo>
                <a:lnTo>
                  <a:pt x="2282131" y="0"/>
                </a:lnTo>
                <a:lnTo>
                  <a:pt x="2282131" y="2905491"/>
                </a:lnTo>
                <a:lnTo>
                  <a:pt x="0" y="29054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Content Placeholder 10">
            <a:extLst>
              <a:ext uri="{FF2B5EF4-FFF2-40B4-BE49-F238E27FC236}">
                <a16:creationId xmlns:a16="http://schemas.microsoft.com/office/drawing/2014/main" id="{269EE577-EB6A-A9C6-7BDC-66DA425D9AE0}"/>
              </a:ext>
            </a:extLst>
          </p:cNvPr>
          <p:cNvSpPr>
            <a:spLocks noGrp="1"/>
          </p:cNvSpPr>
          <p:nvPr>
            <p:ph sz="half" idx="1"/>
          </p:nvPr>
        </p:nvSpPr>
        <p:spPr>
          <a:xfrm>
            <a:off x="2297276" y="2102134"/>
            <a:ext cx="3750234" cy="3769838"/>
          </a:xfrm>
        </p:spPr>
        <p:txBody>
          <a:bodyPr>
            <a:normAutofit/>
          </a:bodyPr>
          <a:lstStyle/>
          <a:p>
            <a:pPr marL="0" indent="0" algn="just">
              <a:lnSpc>
                <a:spcPts val="3622"/>
              </a:lnSpc>
              <a:buNone/>
            </a:pPr>
            <a:r>
              <a:rPr lang="en-US" dirty="0">
                <a:solidFill>
                  <a:schemeClr val="tx1"/>
                </a:solidFill>
                <a:latin typeface="Montserrat Medium" panose="00000600000000000000" pitchFamily="2" charset="0"/>
              </a:rPr>
              <a:t>TWIC             $125</a:t>
            </a:r>
          </a:p>
          <a:p>
            <a:pPr marL="0" indent="0" algn="just">
              <a:lnSpc>
                <a:spcPts val="3622"/>
              </a:lnSpc>
              <a:buNone/>
            </a:pPr>
            <a:r>
              <a:rPr lang="en-US" dirty="0">
                <a:solidFill>
                  <a:schemeClr val="tx1"/>
                </a:solidFill>
                <a:latin typeface="Montserrat Medium" panose="00000600000000000000" pitchFamily="2" charset="0"/>
              </a:rPr>
              <a:t>Passport        $160</a:t>
            </a:r>
          </a:p>
          <a:p>
            <a:pPr marL="0" indent="0" algn="just">
              <a:lnSpc>
                <a:spcPts val="3622"/>
              </a:lnSpc>
              <a:buNone/>
            </a:pPr>
            <a:r>
              <a:rPr lang="en-US" dirty="0">
                <a:solidFill>
                  <a:schemeClr val="tx1"/>
                </a:solidFill>
                <a:latin typeface="Montserrat Medium" panose="00000600000000000000" pitchFamily="2" charset="0"/>
              </a:rPr>
              <a:t>MMC             $140</a:t>
            </a:r>
          </a:p>
          <a:p>
            <a:pPr marL="0" indent="0" algn="just">
              <a:lnSpc>
                <a:spcPts val="3622"/>
              </a:lnSpc>
              <a:buNone/>
            </a:pPr>
            <a:r>
              <a:rPr lang="en-US" dirty="0">
                <a:solidFill>
                  <a:schemeClr val="tx1"/>
                </a:solidFill>
                <a:latin typeface="Montserrat Medium" panose="00000600000000000000" pitchFamily="2" charset="0"/>
              </a:rPr>
              <a:t>Union Exams $270</a:t>
            </a:r>
          </a:p>
          <a:p>
            <a:pPr marL="0" indent="0" algn="just">
              <a:lnSpc>
                <a:spcPts val="3622"/>
              </a:lnSpc>
              <a:buNone/>
            </a:pPr>
            <a:r>
              <a:rPr lang="en-US" dirty="0">
                <a:solidFill>
                  <a:schemeClr val="tx1"/>
                </a:solidFill>
                <a:latin typeface="Montserrat Medium" panose="00000600000000000000" pitchFamily="2" charset="0"/>
              </a:rPr>
              <a:t>Uniforms        $475</a:t>
            </a:r>
          </a:p>
          <a:p>
            <a:pPr marL="0" indent="0" algn="just">
              <a:lnSpc>
                <a:spcPts val="3622"/>
              </a:lnSpc>
              <a:buNone/>
            </a:pPr>
            <a:r>
              <a:rPr lang="en-US" dirty="0">
                <a:solidFill>
                  <a:schemeClr val="tx1"/>
                </a:solidFill>
                <a:latin typeface="Montserrat Medium" panose="00000600000000000000" pitchFamily="2" charset="0"/>
              </a:rPr>
              <a:t>Total             $1,170</a:t>
            </a:r>
          </a:p>
          <a:p>
            <a:pPr marL="0" indent="0">
              <a:buNone/>
            </a:pPr>
            <a:endParaRPr lang="en-US" dirty="0"/>
          </a:p>
        </p:txBody>
      </p:sp>
      <p:sp>
        <p:nvSpPr>
          <p:cNvPr id="14" name="Content Placeholder 13">
            <a:extLst>
              <a:ext uri="{FF2B5EF4-FFF2-40B4-BE49-F238E27FC236}">
                <a16:creationId xmlns:a16="http://schemas.microsoft.com/office/drawing/2014/main" id="{C223DBF2-42BE-A73A-9FB5-6C4C6E0B0320}"/>
              </a:ext>
            </a:extLst>
          </p:cNvPr>
          <p:cNvSpPr>
            <a:spLocks noGrp="1"/>
          </p:cNvSpPr>
          <p:nvPr>
            <p:ph sz="half" idx="14"/>
          </p:nvPr>
        </p:nvSpPr>
        <p:spPr>
          <a:xfrm>
            <a:off x="6401208" y="2088597"/>
            <a:ext cx="5181600" cy="3473395"/>
          </a:xfrm>
        </p:spPr>
        <p:txBody>
          <a:bodyPr>
            <a:normAutofit fontScale="92500"/>
          </a:bodyPr>
          <a:lstStyle/>
          <a:p>
            <a:pPr marL="468580" marR="0" lvl="1" indent="-234290" defTabSz="914400" rtl="0" eaLnBrk="1" fontAlgn="auto" latinLnBrk="0" hangingPunct="1">
              <a:lnSpc>
                <a:spcPts val="3038"/>
              </a:lnSpc>
              <a:spcBef>
                <a:spcPts val="0"/>
              </a:spcBef>
              <a:spcAft>
                <a:spcPts val="0"/>
              </a:spcAft>
              <a:buClrTx/>
              <a:buSzTx/>
              <a:buFont typeface="Arial"/>
              <a:buChar char="•"/>
              <a:tabLst/>
              <a:defRPr/>
            </a:pPr>
            <a:r>
              <a:rPr kumimoji="0" lang="en-US" sz="2170" b="0" i="0" u="none" strike="noStrike" kern="1200" cap="none" spc="0" normalizeH="0" baseline="0" noProof="0" dirty="0">
                <a:ln>
                  <a:noFill/>
                </a:ln>
                <a:solidFill>
                  <a:prstClr val="black"/>
                </a:solidFill>
                <a:effectLst/>
                <a:uLnTx/>
                <a:uFillTx/>
                <a:latin typeface="Montserrat Medium" panose="00000600000000000000" pitchFamily="2" charset="0"/>
              </a:rPr>
              <a:t>Union Exams cover the following:</a:t>
            </a:r>
          </a:p>
          <a:p>
            <a:pPr marL="937160" marR="0" lvl="2" indent="-312386" defTabSz="914400" rtl="0" eaLnBrk="1" fontAlgn="auto" latinLnBrk="0" hangingPunct="1">
              <a:lnSpc>
                <a:spcPts val="3038"/>
              </a:lnSpc>
              <a:spcBef>
                <a:spcPts val="0"/>
              </a:spcBef>
              <a:spcAft>
                <a:spcPts val="0"/>
              </a:spcAft>
              <a:buClrTx/>
              <a:buSzTx/>
              <a:buFont typeface="Arial"/>
              <a:buChar char="⚬"/>
              <a:tabLst/>
              <a:defRPr/>
            </a:pPr>
            <a:r>
              <a:rPr kumimoji="0" lang="en-US" sz="2170" b="0" i="0" u="none" strike="noStrike" kern="1200" cap="none" spc="0" normalizeH="0" baseline="0" noProof="0" dirty="0">
                <a:ln>
                  <a:noFill/>
                </a:ln>
                <a:solidFill>
                  <a:prstClr val="black"/>
                </a:solidFill>
                <a:effectLst/>
                <a:uLnTx/>
                <a:uFillTx/>
                <a:latin typeface="Montserrat Medium" panose="00000600000000000000" pitchFamily="2" charset="0"/>
              </a:rPr>
              <a:t>UA Physical, Drug screening, MSC Shots</a:t>
            </a:r>
          </a:p>
          <a:p>
            <a:pPr marL="1405740" marR="0" lvl="3" indent="-351435" defTabSz="914400" rtl="0" eaLnBrk="1" fontAlgn="auto" latinLnBrk="0" hangingPunct="1">
              <a:lnSpc>
                <a:spcPts val="3038"/>
              </a:lnSpc>
              <a:spcBef>
                <a:spcPts val="0"/>
              </a:spcBef>
              <a:spcAft>
                <a:spcPts val="0"/>
              </a:spcAft>
              <a:buClrTx/>
              <a:buSzTx/>
              <a:buFont typeface="Arial"/>
              <a:buChar char="￭"/>
              <a:tabLst/>
              <a:defRPr/>
            </a:pPr>
            <a:r>
              <a:rPr kumimoji="0" lang="en-US" sz="2170" b="0" i="0" u="none" strike="noStrike" kern="1200" cap="none" spc="0" normalizeH="0" baseline="0" noProof="0" dirty="0">
                <a:ln>
                  <a:noFill/>
                </a:ln>
                <a:solidFill>
                  <a:prstClr val="black"/>
                </a:solidFill>
                <a:effectLst/>
                <a:uLnTx/>
                <a:uFillTx/>
                <a:latin typeface="Montserrat Medium" panose="00000600000000000000" pitchFamily="2" charset="0"/>
              </a:rPr>
              <a:t>*Additional drug screen     $60</a:t>
            </a:r>
          </a:p>
          <a:p>
            <a:pPr marL="1405740" marR="0" lvl="3" indent="-351435" defTabSz="914400" rtl="0" eaLnBrk="1" fontAlgn="auto" latinLnBrk="0" hangingPunct="1">
              <a:lnSpc>
                <a:spcPts val="3038"/>
              </a:lnSpc>
              <a:spcBef>
                <a:spcPts val="0"/>
              </a:spcBef>
              <a:spcAft>
                <a:spcPts val="0"/>
              </a:spcAft>
              <a:buClrTx/>
              <a:buSzTx/>
              <a:buFont typeface="Arial"/>
              <a:buChar char="￭"/>
              <a:tabLst/>
              <a:defRPr/>
            </a:pPr>
            <a:r>
              <a:rPr kumimoji="0" lang="en-US" sz="2170" b="0" i="0" u="none" strike="noStrike" kern="1200" cap="none" spc="0" normalizeH="0" baseline="0" noProof="0" dirty="0">
                <a:ln>
                  <a:noFill/>
                </a:ln>
                <a:solidFill>
                  <a:prstClr val="black"/>
                </a:solidFill>
                <a:effectLst/>
                <a:uLnTx/>
                <a:uFillTx/>
                <a:latin typeface="Montserrat Medium" panose="00000600000000000000" pitchFamily="2" charset="0"/>
              </a:rPr>
              <a:t>*Functional Capacity         $165</a:t>
            </a:r>
          </a:p>
          <a:p>
            <a:pPr marL="468580" marR="0" lvl="1" indent="-234290" defTabSz="914400" rtl="0" eaLnBrk="1" fontAlgn="auto" latinLnBrk="0" hangingPunct="1">
              <a:lnSpc>
                <a:spcPts val="3038"/>
              </a:lnSpc>
              <a:spcBef>
                <a:spcPts val="0"/>
              </a:spcBef>
              <a:spcAft>
                <a:spcPts val="0"/>
              </a:spcAft>
              <a:buClrTx/>
              <a:buSzTx/>
              <a:buFont typeface="Arial"/>
              <a:buChar char="•"/>
              <a:tabLst/>
              <a:defRPr/>
            </a:pPr>
            <a:r>
              <a:rPr kumimoji="0" lang="en-US" sz="2170" b="0" i="0" u="none" strike="noStrike" kern="1200" cap="none" spc="0" normalizeH="0" baseline="0" noProof="0" dirty="0">
                <a:ln>
                  <a:noFill/>
                </a:ln>
                <a:solidFill>
                  <a:prstClr val="black"/>
                </a:solidFill>
                <a:effectLst/>
                <a:uLnTx/>
                <a:uFillTx/>
                <a:latin typeface="Montserrat Medium" panose="00000600000000000000" pitchFamily="2" charset="0"/>
              </a:rPr>
              <a:t>Travel not included in costs</a:t>
            </a:r>
          </a:p>
          <a:p>
            <a:endParaRPr lang="en-US" dirty="0"/>
          </a:p>
        </p:txBody>
      </p:sp>
      <p:sp>
        <p:nvSpPr>
          <p:cNvPr id="15" name="Slide Number Placeholder 5">
            <a:extLst>
              <a:ext uri="{FF2B5EF4-FFF2-40B4-BE49-F238E27FC236}">
                <a16:creationId xmlns:a16="http://schemas.microsoft.com/office/drawing/2014/main" id="{22814D0A-3F66-9F4A-C668-EBAB1374AF7A}"/>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58712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4D51-1E69-ADE3-91FE-0E14AE78A750}"/>
              </a:ext>
            </a:extLst>
          </p:cNvPr>
          <p:cNvSpPr>
            <a:spLocks noGrp="1"/>
          </p:cNvSpPr>
          <p:nvPr>
            <p:ph type="title"/>
          </p:nvPr>
        </p:nvSpPr>
        <p:spPr>
          <a:xfrm>
            <a:off x="855453" y="2589962"/>
            <a:ext cx="10515600" cy="1325563"/>
          </a:xfrm>
        </p:spPr>
        <p:txBody>
          <a:bodyPr>
            <a:normAutofit fontScale="90000"/>
          </a:bodyPr>
          <a:lstStyle/>
          <a:p>
            <a:r>
              <a:rPr lang="en-US" dirty="0"/>
              <a:t>U.S. Army Corps of Engineers Northwestern Division Hydro Power Plant Training Program</a:t>
            </a:r>
          </a:p>
        </p:txBody>
      </p:sp>
      <p:pic>
        <p:nvPicPr>
          <p:cNvPr id="4" name="Picture 3" descr="U.S. Army Corps of Engineers logo">
            <a:extLst>
              <a:ext uri="{FF2B5EF4-FFF2-40B4-BE49-F238E27FC236}">
                <a16:creationId xmlns:a16="http://schemas.microsoft.com/office/drawing/2014/main" id="{E32C6CD6-396F-5C6E-220F-2BB648E98616}"/>
              </a:ext>
            </a:extLst>
          </p:cNvPr>
          <p:cNvPicPr>
            <a:picLocks noChangeAspect="1"/>
          </p:cNvPicPr>
          <p:nvPr/>
        </p:nvPicPr>
        <p:blipFill>
          <a:blip r:embed="rId3"/>
          <a:stretch>
            <a:fillRect/>
          </a:stretch>
        </p:blipFill>
        <p:spPr>
          <a:xfrm>
            <a:off x="4395489" y="4290742"/>
            <a:ext cx="3435527" cy="1492327"/>
          </a:xfrm>
          <a:prstGeom prst="rect">
            <a:avLst/>
          </a:prstGeom>
        </p:spPr>
      </p:pic>
      <p:sp>
        <p:nvSpPr>
          <p:cNvPr id="5" name="Slide Number Placeholder 5">
            <a:extLst>
              <a:ext uri="{FF2B5EF4-FFF2-40B4-BE49-F238E27FC236}">
                <a16:creationId xmlns:a16="http://schemas.microsoft.com/office/drawing/2014/main" id="{E730D2A9-68E6-BFE1-439B-9EDB8FE92616}"/>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487885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DCD1B8-0FB9-6DE1-D901-F8B0186B1E44}"/>
              </a:ext>
            </a:extLst>
          </p:cNvPr>
          <p:cNvSpPr>
            <a:spLocks noGrp="1"/>
          </p:cNvSpPr>
          <p:nvPr>
            <p:ph type="title"/>
          </p:nvPr>
        </p:nvSpPr>
        <p:spPr>
          <a:xfrm>
            <a:off x="566737" y="593726"/>
            <a:ext cx="10515600" cy="976896"/>
          </a:xfrm>
        </p:spPr>
        <p:txBody>
          <a:bodyPr/>
          <a:lstStyle/>
          <a:p>
            <a:r>
              <a:rPr lang="en-US" dirty="0"/>
              <a:t>Northwestern Division (nwd)</a:t>
            </a:r>
          </a:p>
        </p:txBody>
      </p:sp>
      <p:sp>
        <p:nvSpPr>
          <p:cNvPr id="9" name="Content Placeholder 8">
            <a:extLst>
              <a:ext uri="{FF2B5EF4-FFF2-40B4-BE49-F238E27FC236}">
                <a16:creationId xmlns:a16="http://schemas.microsoft.com/office/drawing/2014/main" id="{910D6B67-EB23-B871-0CBE-F377AEE7C411}"/>
              </a:ext>
            </a:extLst>
          </p:cNvPr>
          <p:cNvSpPr>
            <a:spLocks noGrp="1"/>
          </p:cNvSpPr>
          <p:nvPr>
            <p:ph sz="half" idx="1"/>
          </p:nvPr>
        </p:nvSpPr>
        <p:spPr>
          <a:xfrm>
            <a:off x="1089388" y="2425193"/>
            <a:ext cx="5181600" cy="3039777"/>
          </a:xfrm>
        </p:spPr>
        <p:txBody>
          <a:bodyPr>
            <a:normAutofit fontScale="92500" lnSpcReduction="20000"/>
          </a:bodyPr>
          <a:lstStyle/>
          <a:p>
            <a:pPr marL="0" indent="0" algn="ctr">
              <a:buNone/>
            </a:pPr>
            <a:r>
              <a:rPr kumimoji="0" lang="en-US" sz="3200" b="1" i="0" u="none" strike="noStrike" kern="1200" cap="all" spc="0" normalizeH="0" baseline="0" noProof="0" dirty="0">
                <a:ln>
                  <a:noFill/>
                </a:ln>
                <a:solidFill>
                  <a:srgbClr val="00015E"/>
                </a:solidFill>
                <a:effectLst/>
                <a:uLnTx/>
                <a:uFillTx/>
                <a:latin typeface="Montserrat Medium" panose="00000600000000000000" pitchFamily="2" charset="0"/>
                <a:ea typeface="ＭＳ Ｐゴシック" charset="0"/>
                <a:cs typeface="Arial" pitchFamily="34" charset="0"/>
              </a:rPr>
              <a:t>Hydro Power Plant Training Program (HPPTP)</a:t>
            </a:r>
          </a:p>
          <a:p>
            <a:pPr algn="ctr"/>
            <a:endParaRPr lang="en-US" sz="1800" b="1" cap="all" dirty="0">
              <a:solidFill>
                <a:srgbClr val="00015E"/>
              </a:solidFill>
              <a:latin typeface="Montserrat Medium" panose="00000600000000000000" pitchFamily="2" charset="0"/>
            </a:endParaRPr>
          </a:p>
          <a:p>
            <a:pPr algn="ctr"/>
            <a:r>
              <a:rPr lang="en-US" sz="2600" b="1" cap="all" dirty="0">
                <a:solidFill>
                  <a:srgbClr val="00015E"/>
                </a:solidFill>
                <a:latin typeface="Montserrat Medium" panose="00000600000000000000" pitchFamily="2" charset="0"/>
              </a:rPr>
              <a:t>Jason Goodfellow</a:t>
            </a:r>
          </a:p>
          <a:p>
            <a:pPr algn="ctr"/>
            <a:r>
              <a:rPr lang="en-US" sz="2600" b="1" cap="all" dirty="0">
                <a:solidFill>
                  <a:srgbClr val="00015E"/>
                </a:solidFill>
                <a:latin typeface="Montserrat Medium" panose="00000600000000000000" pitchFamily="2" charset="0"/>
              </a:rPr>
              <a:t>HPPTP Manager</a:t>
            </a:r>
            <a:endParaRPr lang="en-US" sz="2600" dirty="0">
              <a:solidFill>
                <a:srgbClr val="00015E"/>
              </a:solidFill>
              <a:latin typeface="Montserrat Medium" panose="00000600000000000000" pitchFamily="2" charset="0"/>
            </a:endParaRPr>
          </a:p>
          <a:p>
            <a:pPr algn="ctr"/>
            <a:r>
              <a:rPr lang="en-US" sz="2600" b="1" cap="all" dirty="0">
                <a:solidFill>
                  <a:srgbClr val="00015E"/>
                </a:solidFill>
                <a:latin typeface="Montserrat Medium" panose="00000600000000000000" pitchFamily="2" charset="0"/>
              </a:rPr>
              <a:t>Chief Joseph Dam</a:t>
            </a:r>
          </a:p>
          <a:p>
            <a:pPr algn="ctr"/>
            <a:r>
              <a:rPr lang="en-US" sz="2600" b="1" cap="all" dirty="0">
                <a:solidFill>
                  <a:srgbClr val="00015E"/>
                </a:solidFill>
                <a:latin typeface="Montserrat Medium" panose="00000600000000000000" pitchFamily="2" charset="0"/>
              </a:rPr>
              <a:t>Seattle District</a:t>
            </a:r>
          </a:p>
        </p:txBody>
      </p:sp>
      <p:pic>
        <p:nvPicPr>
          <p:cNvPr id="33" name="Picture Placeholder 32" descr="Hydro Power plant">
            <a:extLst>
              <a:ext uri="{FF2B5EF4-FFF2-40B4-BE49-F238E27FC236}">
                <a16:creationId xmlns:a16="http://schemas.microsoft.com/office/drawing/2014/main" id="{27BB7171-9997-E980-0E4F-922712FFBF2C}"/>
              </a:ext>
            </a:extLst>
          </p:cNvPr>
          <p:cNvPicPr>
            <a:picLocks noGrp="1" noChangeAspect="1"/>
          </p:cNvPicPr>
          <p:nvPr>
            <p:ph sz="half" idx="2"/>
          </p:nvPr>
        </p:nvPicPr>
        <p:blipFill>
          <a:blip r:embed="rId3"/>
          <a:stretch/>
        </p:blipFill>
        <p:spPr>
          <a:xfrm>
            <a:off x="7454678" y="1549190"/>
            <a:ext cx="3441919" cy="2265786"/>
          </a:xfrm>
        </p:spPr>
      </p:pic>
      <p:pic>
        <p:nvPicPr>
          <p:cNvPr id="29" name="Picture Placeholder 28" descr="Hydro Power plant">
            <a:extLst>
              <a:ext uri="{FF2B5EF4-FFF2-40B4-BE49-F238E27FC236}">
                <a16:creationId xmlns:a16="http://schemas.microsoft.com/office/drawing/2014/main" id="{F89F4AFC-2E3D-4AB5-DA3B-4BC294FE356B}"/>
              </a:ext>
            </a:extLst>
          </p:cNvPr>
          <p:cNvPicPr>
            <a:picLocks noGrp="1" noChangeAspect="1"/>
          </p:cNvPicPr>
          <p:nvPr>
            <p:ph sz="half" idx="13"/>
          </p:nvPr>
        </p:nvPicPr>
        <p:blipFill rotWithShape="1">
          <a:blip r:embed="rId4"/>
          <a:srcRect l="11398" r="6522"/>
          <a:stretch/>
        </p:blipFill>
        <p:spPr>
          <a:xfrm>
            <a:off x="9086847" y="3822070"/>
            <a:ext cx="2465719" cy="2265786"/>
          </a:xfrm>
        </p:spPr>
      </p:pic>
      <p:pic>
        <p:nvPicPr>
          <p:cNvPr id="31" name="Picture Placeholder 30">
            <a:extLst>
              <a:ext uri="{FF2B5EF4-FFF2-40B4-BE49-F238E27FC236}">
                <a16:creationId xmlns:a16="http://schemas.microsoft.com/office/drawing/2014/main" id="{F2EF6706-5E5A-07DE-781A-B2CB93E03E11}"/>
              </a:ext>
              <a:ext uri="{C183D7F6-B498-43B3-948B-1728B52AA6E4}">
                <adec:decorative xmlns:adec="http://schemas.microsoft.com/office/drawing/2017/decorative" val="1"/>
              </a:ext>
            </a:extLst>
          </p:cNvPr>
          <p:cNvPicPr>
            <a:picLocks noGrp="1" noChangeAspect="1"/>
          </p:cNvPicPr>
          <p:nvPr>
            <p:ph sz="half" idx="14"/>
          </p:nvPr>
        </p:nvPicPr>
        <p:blipFill rotWithShape="1">
          <a:blip r:embed="rId5"/>
          <a:srcRect l="20728" r="15910"/>
          <a:stretch/>
        </p:blipFill>
        <p:spPr>
          <a:xfrm>
            <a:off x="6679403" y="3833602"/>
            <a:ext cx="2372069" cy="2265786"/>
          </a:xfrm>
        </p:spPr>
      </p:pic>
      <p:sp>
        <p:nvSpPr>
          <p:cNvPr id="2" name="Slide Number Placeholder 5">
            <a:extLst>
              <a:ext uri="{FF2B5EF4-FFF2-40B4-BE49-F238E27FC236}">
                <a16:creationId xmlns:a16="http://schemas.microsoft.com/office/drawing/2014/main" id="{A17564B7-2188-AAF4-B40F-6DC6F3B924FD}"/>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57661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C2733-CC5B-35C0-F816-94E9187C61E5}"/>
              </a:ext>
            </a:extLst>
          </p:cNvPr>
          <p:cNvSpPr>
            <a:spLocks noGrp="1"/>
          </p:cNvSpPr>
          <p:nvPr>
            <p:ph type="title"/>
          </p:nvPr>
        </p:nvSpPr>
        <p:spPr>
          <a:xfrm>
            <a:off x="609599" y="463549"/>
            <a:ext cx="11070431" cy="1325563"/>
          </a:xfrm>
        </p:spPr>
        <p:txBody>
          <a:bodyPr>
            <a:normAutofit/>
          </a:bodyPr>
          <a:lstStyle/>
          <a:p>
            <a:r>
              <a:rPr lang="en-US" dirty="0"/>
              <a:t>U.S. Army Corps of Engineers (USACE) </a:t>
            </a:r>
          </a:p>
        </p:txBody>
      </p:sp>
      <p:sp>
        <p:nvSpPr>
          <p:cNvPr id="3" name="Content Placeholder 2">
            <a:extLst>
              <a:ext uri="{FF2B5EF4-FFF2-40B4-BE49-F238E27FC236}">
                <a16:creationId xmlns:a16="http://schemas.microsoft.com/office/drawing/2014/main" id="{265FAE56-4559-B76E-CECF-708588307BF8}"/>
              </a:ext>
            </a:extLst>
          </p:cNvPr>
          <p:cNvSpPr>
            <a:spLocks noGrp="1"/>
          </p:cNvSpPr>
          <p:nvPr>
            <p:ph sz="half" idx="2"/>
          </p:nvPr>
        </p:nvSpPr>
        <p:spPr>
          <a:xfrm>
            <a:off x="1726406" y="1621237"/>
            <a:ext cx="8739187" cy="940593"/>
          </a:xfrm>
        </p:spPr>
        <p:txBody>
          <a:bodyPr>
            <a:normAutofit/>
          </a:bodyPr>
          <a:lstStyle/>
          <a:p>
            <a:pPr marL="1828800" indent="-1828800">
              <a:buNone/>
            </a:pPr>
            <a:r>
              <a:rPr lang="en-US" sz="1900" b="1" dirty="0">
                <a:solidFill>
                  <a:srgbClr val="00015E"/>
                </a:solidFill>
              </a:rPr>
              <a:t>Mission:</a:t>
            </a:r>
            <a:r>
              <a:rPr lang="en-US" sz="1900" dirty="0"/>
              <a:t>	</a:t>
            </a:r>
            <a:r>
              <a:rPr lang="en-US" sz="1900" b="1" dirty="0">
                <a:solidFill>
                  <a:schemeClr val="tx1"/>
                </a:solidFill>
              </a:rPr>
              <a:t>Provide vital public engineering services in peace and war to strengthen our Nation’s security, energize the economy, and reduce risks from disasters. </a:t>
            </a:r>
          </a:p>
        </p:txBody>
      </p:sp>
      <p:pic>
        <p:nvPicPr>
          <p:cNvPr id="7174" name="Picture 7" descr="Map of Divisions and Districts in the U.S. "/>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07306" y="2425611"/>
            <a:ext cx="4231481" cy="3506084"/>
          </a:xfrm>
          <a:prstGeom prst="rect">
            <a:avLst/>
          </a:prstGeom>
          <a:noFill/>
          <a:ln w="9525">
            <a:noFill/>
            <a:miter lim="800000"/>
            <a:headEnd/>
            <a:tailEnd/>
          </a:ln>
        </p:spPr>
      </p:pic>
      <p:sp>
        <p:nvSpPr>
          <p:cNvPr id="7172" name="Rectangle 5"/>
          <p:cNvSpPr>
            <a:spLocks noGrp="1" noChangeArrowheads="1"/>
          </p:cNvSpPr>
          <p:nvPr>
            <p:ph sz="half" idx="1"/>
          </p:nvPr>
        </p:nvSpPr>
        <p:spPr>
          <a:xfrm>
            <a:off x="6095999" y="2578500"/>
            <a:ext cx="5181600" cy="3278981"/>
          </a:xfrm>
        </p:spPr>
        <p:txBody>
          <a:bodyPr>
            <a:normAutofit lnSpcReduction="10000"/>
          </a:bodyPr>
          <a:lstStyle/>
          <a:p>
            <a:pPr eaLnBrk="1" hangingPunct="1"/>
            <a:r>
              <a:rPr lang="en-US" sz="1800" b="1" dirty="0">
                <a:solidFill>
                  <a:srgbClr val="00015E"/>
                </a:solidFill>
              </a:rPr>
              <a:t>9 Divisions</a:t>
            </a:r>
          </a:p>
          <a:p>
            <a:pPr lvl="1" eaLnBrk="1" hangingPunct="1"/>
            <a:r>
              <a:rPr lang="en-US" sz="1800" b="1" dirty="0">
                <a:solidFill>
                  <a:srgbClr val="080808"/>
                </a:solidFill>
              </a:rPr>
              <a:t>Transatlantic Division has 2 Districts overseas in Afghanistan </a:t>
            </a:r>
          </a:p>
          <a:p>
            <a:pPr lvl="1" eaLnBrk="1" hangingPunct="1"/>
            <a:r>
              <a:rPr lang="en-US" sz="1800" b="1" dirty="0">
                <a:solidFill>
                  <a:srgbClr val="080808"/>
                </a:solidFill>
              </a:rPr>
              <a:t>Support to over 100 countries</a:t>
            </a:r>
          </a:p>
          <a:p>
            <a:pPr eaLnBrk="1" hangingPunct="1"/>
            <a:r>
              <a:rPr lang="en-US" sz="1800" b="1" dirty="0">
                <a:solidFill>
                  <a:srgbClr val="00015E"/>
                </a:solidFill>
              </a:rPr>
              <a:t>46 Districts across the U.S., Europe, and Asia</a:t>
            </a:r>
          </a:p>
          <a:p>
            <a:pPr lvl="1" eaLnBrk="1" hangingPunct="1"/>
            <a:r>
              <a:rPr lang="en-US" sz="1800" b="1" dirty="0"/>
              <a:t>Northwestern Division Districts</a:t>
            </a:r>
          </a:p>
          <a:p>
            <a:pPr lvl="2" eaLnBrk="1" hangingPunct="1"/>
            <a:r>
              <a:rPr lang="en-US" sz="1400" b="1" dirty="0"/>
              <a:t>Walla Walla</a:t>
            </a:r>
          </a:p>
          <a:p>
            <a:pPr lvl="2" eaLnBrk="1" hangingPunct="1"/>
            <a:r>
              <a:rPr lang="en-US" sz="1400" b="1" dirty="0"/>
              <a:t>Seattle</a:t>
            </a:r>
          </a:p>
          <a:p>
            <a:pPr lvl="2" eaLnBrk="1" hangingPunct="1"/>
            <a:r>
              <a:rPr lang="en-US" sz="1400" b="1" dirty="0"/>
              <a:t>Portland</a:t>
            </a:r>
          </a:p>
          <a:p>
            <a:pPr lvl="2" eaLnBrk="1" hangingPunct="1"/>
            <a:r>
              <a:rPr lang="en-US" sz="1400" b="1" dirty="0"/>
              <a:t>Omaha</a:t>
            </a:r>
          </a:p>
          <a:p>
            <a:pPr lvl="2" eaLnBrk="1" hangingPunct="1"/>
            <a:r>
              <a:rPr lang="en-US" sz="1400" b="1" dirty="0"/>
              <a:t>Kansas City</a:t>
            </a:r>
          </a:p>
        </p:txBody>
      </p:sp>
      <p:sp>
        <p:nvSpPr>
          <p:cNvPr id="6" name="Slide Number Placeholder 5">
            <a:extLst>
              <a:ext uri="{FF2B5EF4-FFF2-40B4-BE49-F238E27FC236}">
                <a16:creationId xmlns:a16="http://schemas.microsoft.com/office/drawing/2014/main" id="{DE79B21D-9AE0-DF25-8202-4670F77708BB}"/>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484183803"/>
      </p:ext>
    </p:extLst>
  </p:cSld>
  <p:clrMapOvr>
    <a:masterClrMapping/>
  </p:clrMapOvr>
  <p:transition advTm="7519"/>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827502" y="635076"/>
            <a:ext cx="9665164" cy="767788"/>
          </a:xfrm>
        </p:spPr>
        <p:txBody>
          <a:bodyPr/>
          <a:lstStyle/>
          <a:p>
            <a:r>
              <a:rPr lang="en-US" dirty="0"/>
              <a:t>NWD HPPTP Locations</a:t>
            </a:r>
          </a:p>
        </p:txBody>
      </p:sp>
      <p:pic>
        <p:nvPicPr>
          <p:cNvPr id="39" name="Picture 38" descr="Map of Seattle Region in Washington State">
            <a:extLst>
              <a:ext uri="{FF2B5EF4-FFF2-40B4-BE49-F238E27FC236}">
                <a16:creationId xmlns:a16="http://schemas.microsoft.com/office/drawing/2014/main" id="{68196F58-754F-95CC-4D65-E201D4972B75}"/>
              </a:ext>
            </a:extLst>
          </p:cNvPr>
          <p:cNvPicPr>
            <a:picLocks noChangeAspect="1"/>
          </p:cNvPicPr>
          <p:nvPr/>
        </p:nvPicPr>
        <p:blipFill>
          <a:blip r:embed="rId3">
            <a:alphaModFix amt="70000"/>
          </a:blip>
          <a:stretch>
            <a:fillRect/>
          </a:stretch>
        </p:blipFill>
        <p:spPr>
          <a:xfrm>
            <a:off x="1428750" y="1506987"/>
            <a:ext cx="9322919" cy="4422325"/>
          </a:xfrm>
          <a:prstGeom prst="rect">
            <a:avLst/>
          </a:prstGeom>
        </p:spPr>
      </p:pic>
      <p:sp>
        <p:nvSpPr>
          <p:cNvPr id="18" name="TextBox 17">
            <a:extLst>
              <a:ext uri="{FF2B5EF4-FFF2-40B4-BE49-F238E27FC236}">
                <a16:creationId xmlns:a16="http://schemas.microsoft.com/office/drawing/2014/main" id="{62528630-EA91-B58F-7CA8-77904F8DBF7E}"/>
              </a:ext>
            </a:extLst>
          </p:cNvPr>
          <p:cNvSpPr txBox="1"/>
          <p:nvPr/>
        </p:nvSpPr>
        <p:spPr>
          <a:xfrm>
            <a:off x="3171826" y="2002387"/>
            <a:ext cx="2429237" cy="593897"/>
          </a:xfrm>
          <a:prstGeom prst="rect">
            <a:avLst/>
          </a:prstGeom>
          <a:noFill/>
        </p:spPr>
        <p:txBody>
          <a:bodyPr wrap="square" rtlCol="0">
            <a:spAutoFit/>
          </a:bodyPr>
          <a:lstStyle/>
          <a:p>
            <a:r>
              <a:rPr lang="en-US" sz="1600" dirty="0"/>
              <a:t>Chief Joseph Dam - Seattle District</a:t>
            </a:r>
          </a:p>
        </p:txBody>
      </p:sp>
      <p:pic>
        <p:nvPicPr>
          <p:cNvPr id="11" name="Picture 10" descr="Chief Joseph Dam">
            <a:extLst>
              <a:ext uri="{FF2B5EF4-FFF2-40B4-BE49-F238E27FC236}">
                <a16:creationId xmlns:a16="http://schemas.microsoft.com/office/drawing/2014/main" id="{615DF56E-7442-F16B-E668-12A24E23B918}"/>
              </a:ext>
            </a:extLst>
          </p:cNvPr>
          <p:cNvPicPr>
            <a:picLocks noChangeAspect="1"/>
          </p:cNvPicPr>
          <p:nvPr/>
        </p:nvPicPr>
        <p:blipFill>
          <a:blip r:embed="rId4"/>
          <a:stretch>
            <a:fillRect/>
          </a:stretch>
        </p:blipFill>
        <p:spPr>
          <a:xfrm>
            <a:off x="5742703" y="1915235"/>
            <a:ext cx="536595" cy="354452"/>
          </a:xfrm>
          <a:prstGeom prst="rect">
            <a:avLst/>
          </a:prstGeom>
        </p:spPr>
      </p:pic>
      <p:pic>
        <p:nvPicPr>
          <p:cNvPr id="19" name="Picture 18" descr="Larger view of Bonneville Dam">
            <a:extLst>
              <a:ext uri="{FF2B5EF4-FFF2-40B4-BE49-F238E27FC236}">
                <a16:creationId xmlns:a16="http://schemas.microsoft.com/office/drawing/2014/main" id="{0F534375-302A-5AD9-A6BD-C1C430DA8E3C}"/>
              </a:ext>
            </a:extLst>
          </p:cNvPr>
          <p:cNvPicPr>
            <a:picLocks noChangeAspect="1"/>
          </p:cNvPicPr>
          <p:nvPr/>
        </p:nvPicPr>
        <p:blipFill>
          <a:blip r:embed="rId5"/>
          <a:stretch>
            <a:fillRect/>
          </a:stretch>
        </p:blipFill>
        <p:spPr>
          <a:xfrm flipH="1">
            <a:off x="7091560" y="1280838"/>
            <a:ext cx="3762427" cy="2696404"/>
          </a:xfrm>
          <a:prstGeom prst="rect">
            <a:avLst/>
          </a:prstGeom>
        </p:spPr>
      </p:pic>
      <p:sp>
        <p:nvSpPr>
          <p:cNvPr id="31" name="TextBox 30">
            <a:extLst>
              <a:ext uri="{FF2B5EF4-FFF2-40B4-BE49-F238E27FC236}">
                <a16:creationId xmlns:a16="http://schemas.microsoft.com/office/drawing/2014/main" id="{B1FE5F37-74BB-6A2B-D57C-8A1803D7A203}"/>
              </a:ext>
            </a:extLst>
          </p:cNvPr>
          <p:cNvSpPr txBox="1"/>
          <p:nvPr/>
        </p:nvSpPr>
        <p:spPr>
          <a:xfrm>
            <a:off x="827502" y="4783497"/>
            <a:ext cx="3000010" cy="338554"/>
          </a:xfrm>
          <a:prstGeom prst="rect">
            <a:avLst/>
          </a:prstGeom>
          <a:noFill/>
        </p:spPr>
        <p:txBody>
          <a:bodyPr wrap="square">
            <a:spAutoFit/>
          </a:bodyPr>
          <a:lstStyle/>
          <a:p>
            <a:r>
              <a:rPr lang="en-US" sz="1600" dirty="0"/>
              <a:t>Bonneville Dam - Portland District</a:t>
            </a:r>
          </a:p>
        </p:txBody>
      </p:sp>
      <p:pic>
        <p:nvPicPr>
          <p:cNvPr id="12" name="Picture 11" descr="Bonneville Dam">
            <a:extLst>
              <a:ext uri="{FF2B5EF4-FFF2-40B4-BE49-F238E27FC236}">
                <a16:creationId xmlns:a16="http://schemas.microsoft.com/office/drawing/2014/main" id="{263F98A5-781D-0F8A-E91D-DF3C7DBD4A9A}"/>
              </a:ext>
            </a:extLst>
          </p:cNvPr>
          <p:cNvPicPr>
            <a:picLocks noChangeAspect="1"/>
          </p:cNvPicPr>
          <p:nvPr/>
        </p:nvPicPr>
        <p:blipFill>
          <a:blip r:embed="rId5"/>
          <a:stretch>
            <a:fillRect/>
          </a:stretch>
        </p:blipFill>
        <p:spPr>
          <a:xfrm flipH="1" flipV="1">
            <a:off x="3099857" y="5064076"/>
            <a:ext cx="542441" cy="388748"/>
          </a:xfrm>
          <a:prstGeom prst="rect">
            <a:avLst/>
          </a:prstGeom>
        </p:spPr>
      </p:pic>
      <p:pic>
        <p:nvPicPr>
          <p:cNvPr id="17" name="Picture 16" descr="The Dalles Dam">
            <a:extLst>
              <a:ext uri="{FF2B5EF4-FFF2-40B4-BE49-F238E27FC236}">
                <a16:creationId xmlns:a16="http://schemas.microsoft.com/office/drawing/2014/main" id="{F8BA102A-56B0-44B9-EAF0-81708AEDDAAF}"/>
              </a:ext>
            </a:extLst>
          </p:cNvPr>
          <p:cNvPicPr>
            <a:picLocks noChangeAspect="1"/>
          </p:cNvPicPr>
          <p:nvPr/>
        </p:nvPicPr>
        <p:blipFill>
          <a:blip r:embed="rId6"/>
          <a:stretch>
            <a:fillRect/>
          </a:stretch>
        </p:blipFill>
        <p:spPr>
          <a:xfrm>
            <a:off x="3868149" y="5097670"/>
            <a:ext cx="534067" cy="356044"/>
          </a:xfrm>
          <a:prstGeom prst="rect">
            <a:avLst/>
          </a:prstGeom>
        </p:spPr>
      </p:pic>
      <p:sp>
        <p:nvSpPr>
          <p:cNvPr id="33" name="TextBox 32">
            <a:extLst>
              <a:ext uri="{FF2B5EF4-FFF2-40B4-BE49-F238E27FC236}">
                <a16:creationId xmlns:a16="http://schemas.microsoft.com/office/drawing/2014/main" id="{62E68DE4-0934-90FA-5756-70F07CF0D324}"/>
              </a:ext>
            </a:extLst>
          </p:cNvPr>
          <p:cNvSpPr txBox="1"/>
          <p:nvPr/>
        </p:nvSpPr>
        <p:spPr>
          <a:xfrm>
            <a:off x="3919263" y="5491577"/>
            <a:ext cx="3346837" cy="343835"/>
          </a:xfrm>
          <a:prstGeom prst="rect">
            <a:avLst/>
          </a:prstGeom>
          <a:noFill/>
        </p:spPr>
        <p:txBody>
          <a:bodyPr wrap="square">
            <a:spAutoFit/>
          </a:bodyPr>
          <a:lstStyle/>
          <a:p>
            <a:r>
              <a:rPr lang="en-US" sz="1600" dirty="0"/>
              <a:t>The Dalles Dam - Portland District</a:t>
            </a:r>
          </a:p>
        </p:txBody>
      </p:sp>
      <p:pic>
        <p:nvPicPr>
          <p:cNvPr id="15" name="Picture 14" descr="John Day Dam">
            <a:extLst>
              <a:ext uri="{FF2B5EF4-FFF2-40B4-BE49-F238E27FC236}">
                <a16:creationId xmlns:a16="http://schemas.microsoft.com/office/drawing/2014/main" id="{15CD9E7F-EC5E-B20A-A60F-B181F9027216}"/>
              </a:ext>
            </a:extLst>
          </p:cNvPr>
          <p:cNvPicPr>
            <a:picLocks noChangeAspect="1"/>
          </p:cNvPicPr>
          <p:nvPr/>
        </p:nvPicPr>
        <p:blipFill>
          <a:blip r:embed="rId7"/>
          <a:stretch>
            <a:fillRect/>
          </a:stretch>
        </p:blipFill>
        <p:spPr>
          <a:xfrm>
            <a:off x="4655309" y="5030380"/>
            <a:ext cx="534067" cy="276025"/>
          </a:xfrm>
          <a:prstGeom prst="rect">
            <a:avLst/>
          </a:prstGeom>
        </p:spPr>
      </p:pic>
      <p:sp>
        <p:nvSpPr>
          <p:cNvPr id="35" name="TextBox 34">
            <a:extLst>
              <a:ext uri="{FF2B5EF4-FFF2-40B4-BE49-F238E27FC236}">
                <a16:creationId xmlns:a16="http://schemas.microsoft.com/office/drawing/2014/main" id="{AB035B8E-EE31-830E-BD88-4228EA0B0891}"/>
              </a:ext>
            </a:extLst>
          </p:cNvPr>
          <p:cNvSpPr txBox="1"/>
          <p:nvPr/>
        </p:nvSpPr>
        <p:spPr>
          <a:xfrm>
            <a:off x="5230013" y="5040893"/>
            <a:ext cx="3089013" cy="343835"/>
          </a:xfrm>
          <a:prstGeom prst="rect">
            <a:avLst/>
          </a:prstGeom>
          <a:noFill/>
        </p:spPr>
        <p:txBody>
          <a:bodyPr wrap="square">
            <a:spAutoFit/>
          </a:bodyPr>
          <a:lstStyle/>
          <a:p>
            <a:r>
              <a:rPr lang="en-US" sz="1600" dirty="0"/>
              <a:t>John Day Dam- Portland District</a:t>
            </a:r>
          </a:p>
        </p:txBody>
      </p:sp>
      <p:pic>
        <p:nvPicPr>
          <p:cNvPr id="13" name="Picture 12" descr="McNary Dam">
            <a:extLst>
              <a:ext uri="{FF2B5EF4-FFF2-40B4-BE49-F238E27FC236}">
                <a16:creationId xmlns:a16="http://schemas.microsoft.com/office/drawing/2014/main" id="{44A89EB7-78DE-5B43-B0A7-27F833B96A6C}"/>
              </a:ext>
            </a:extLst>
          </p:cNvPr>
          <p:cNvPicPr>
            <a:picLocks noChangeAspect="1"/>
          </p:cNvPicPr>
          <p:nvPr/>
        </p:nvPicPr>
        <p:blipFill>
          <a:blip r:embed="rId8"/>
          <a:stretch>
            <a:fillRect/>
          </a:stretch>
        </p:blipFill>
        <p:spPr>
          <a:xfrm>
            <a:off x="6156508" y="4496729"/>
            <a:ext cx="502563" cy="354452"/>
          </a:xfrm>
          <a:prstGeom prst="rect">
            <a:avLst/>
          </a:prstGeom>
        </p:spPr>
      </p:pic>
      <p:sp>
        <p:nvSpPr>
          <p:cNvPr id="37" name="TextBox 36">
            <a:extLst>
              <a:ext uri="{FF2B5EF4-FFF2-40B4-BE49-F238E27FC236}">
                <a16:creationId xmlns:a16="http://schemas.microsoft.com/office/drawing/2014/main" id="{F91C3E82-FF0A-0429-6FCE-68059F70A83B}"/>
              </a:ext>
            </a:extLst>
          </p:cNvPr>
          <p:cNvSpPr txBox="1"/>
          <p:nvPr/>
        </p:nvSpPr>
        <p:spPr>
          <a:xfrm>
            <a:off x="6659071" y="4484175"/>
            <a:ext cx="3266590" cy="343835"/>
          </a:xfrm>
          <a:prstGeom prst="rect">
            <a:avLst/>
          </a:prstGeom>
          <a:noFill/>
        </p:spPr>
        <p:txBody>
          <a:bodyPr wrap="square">
            <a:spAutoFit/>
          </a:bodyPr>
          <a:lstStyle/>
          <a:p>
            <a:r>
              <a:rPr lang="en-US" sz="1600" dirty="0"/>
              <a:t>McNary Dam - Walla Walla District</a:t>
            </a:r>
          </a:p>
        </p:txBody>
      </p:sp>
      <p:sp>
        <p:nvSpPr>
          <p:cNvPr id="6" name="Slide Number Placeholder 5">
            <a:extLst>
              <a:ext uri="{FF2B5EF4-FFF2-40B4-BE49-F238E27FC236}">
                <a16:creationId xmlns:a16="http://schemas.microsoft.com/office/drawing/2014/main" id="{45533520-6D9E-4EF0-7A35-220843CDACB3}"/>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63236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dirty="0">
                <a:solidFill>
                  <a:schemeClr val="tx1"/>
                </a:solidFill>
                <a:latin typeface="Montserrat Medium"/>
                <a:ea typeface="+mn-lt"/>
                <a:cs typeface="Segoe UI"/>
              </a:rPr>
              <a:t>U.S. DOL initiative to increase systems alignment across apprenticeship, education, and workforce</a:t>
            </a:r>
          </a:p>
          <a:p>
            <a:pPr>
              <a:lnSpc>
                <a:spcPct val="110000"/>
              </a:lnSpc>
            </a:pPr>
            <a:r>
              <a:rPr lang="en-US" sz="4000" dirty="0">
                <a:solidFill>
                  <a:schemeClr val="tx1"/>
                </a:solidFill>
                <a:latin typeface="Montserrat Medium"/>
                <a:ea typeface="+mn-lt"/>
                <a:cs typeface="Segoe UI"/>
              </a:rPr>
              <a:t>Led by Safal Partners</a:t>
            </a:r>
            <a:r>
              <a:rPr lang="en-US" sz="2400" dirty="0">
                <a:solidFill>
                  <a:schemeClr val="tx1"/>
                </a:solidFill>
              </a:rPr>
              <a:t>; </a:t>
            </a:r>
            <a:r>
              <a:rPr lang="en-US" sz="3600" dirty="0">
                <a:solidFill>
                  <a:schemeClr val="tx1"/>
                </a:solidFill>
                <a:latin typeface="Montserrat Medium"/>
                <a:ea typeface="+mn-lt"/>
                <a:cs typeface="Segoe UI"/>
              </a:rPr>
              <a:t>5 national partners</a:t>
            </a:r>
            <a:endParaRPr lang="en-US" dirty="0">
              <a:solidFill>
                <a:schemeClr val="tx1"/>
              </a:solidFill>
              <a:ea typeface="+mn-lt"/>
              <a:cs typeface="Segoe UI"/>
            </a:endParaRPr>
          </a:p>
          <a:p>
            <a:pPr>
              <a:lnSpc>
                <a:spcPct val="110000"/>
              </a:lnSpc>
            </a:pPr>
            <a:r>
              <a:rPr lang="en-US" sz="4000" dirty="0">
                <a:solidFill>
                  <a:schemeClr val="tx1"/>
                </a:solidFill>
                <a:latin typeface="Montserrat Medium"/>
                <a:ea typeface="+mn-lt"/>
                <a:cs typeface="Segoe UI"/>
              </a:rPr>
              <a:t>We provide </a:t>
            </a:r>
            <a:r>
              <a:rPr lang="en-US" sz="4000" u="sng" dirty="0">
                <a:solidFill>
                  <a:schemeClr val="tx1"/>
                </a:solidFill>
                <a:latin typeface="Montserrat Medium"/>
                <a:ea typeface="+mn-lt"/>
                <a:cs typeface="Segoe UI"/>
              </a:rPr>
              <a:t>no-cost</a:t>
            </a:r>
            <a:r>
              <a:rPr lang="en-US" sz="4000" dirty="0">
                <a:solidFill>
                  <a:schemeClr val="tx1"/>
                </a:solidFill>
                <a:latin typeface="Montserrat Medium"/>
                <a:ea typeface="+mn-lt"/>
                <a:cs typeface="Segoe UI"/>
              </a:rPr>
              <a:t> TA including:</a:t>
            </a:r>
          </a:p>
          <a:p>
            <a:pPr lvl="1">
              <a:lnSpc>
                <a:spcPct val="110000"/>
              </a:lnSpc>
            </a:pPr>
            <a:r>
              <a:rPr lang="en-US" sz="3600" dirty="0">
                <a:solidFill>
                  <a:schemeClr val="tx1"/>
                </a:solidFill>
                <a:latin typeface="Montserrat Medium"/>
                <a:ea typeface="+mn-lt"/>
                <a:cs typeface="Segoe UI"/>
              </a:rPr>
              <a:t>Monthly webinars</a:t>
            </a:r>
          </a:p>
          <a:p>
            <a:pPr lvl="1">
              <a:lnSpc>
                <a:spcPct val="110000"/>
              </a:lnSpc>
            </a:pPr>
            <a:r>
              <a:rPr lang="en-US" sz="3600" dirty="0">
                <a:solidFill>
                  <a:schemeClr val="tx1"/>
                </a:solidFill>
                <a:latin typeface="Montserrat Medium"/>
                <a:ea typeface="+mn-lt"/>
                <a:cs typeface="Segoe UI"/>
              </a:rPr>
              <a:t>Quarterly virtual office hours</a:t>
            </a:r>
          </a:p>
          <a:p>
            <a:pPr lvl="1">
              <a:lnSpc>
                <a:spcPct val="110000"/>
              </a:lnSpc>
            </a:pPr>
            <a:r>
              <a:rPr lang="en-US" sz="3600" dirty="0">
                <a:solidFill>
                  <a:schemeClr val="tx1"/>
                </a:solidFill>
                <a:latin typeface="Montserrat Medium"/>
                <a:ea typeface="+mn-lt"/>
                <a:cs typeface="Segoe UI"/>
              </a:rPr>
              <a:t>Individual TA/coaching sessions</a:t>
            </a:r>
            <a:endParaRPr lang="en-US" dirty="0">
              <a:solidFill>
                <a:schemeClr val="tx1"/>
              </a:solidFill>
              <a:ea typeface="+mn-lt"/>
              <a:cs typeface="Segoe UI"/>
            </a:endParaRPr>
          </a:p>
          <a:p>
            <a:pPr lvl="1">
              <a:lnSpc>
                <a:spcPct val="110000"/>
              </a:lnSpc>
            </a:pPr>
            <a:r>
              <a:rPr lang="en-US" sz="3600" dirty="0">
                <a:solidFill>
                  <a:schemeClr val="tx1"/>
                </a:solidFill>
                <a:latin typeface="Montserrat Medium"/>
                <a:ea typeface="+mn-lt"/>
                <a:cs typeface="Segoe UI"/>
              </a:rPr>
              <a:t>Online resources (desk aids, guides, frameworks, etc.)</a:t>
            </a:r>
            <a:br>
              <a:rPr lang="en-US" sz="3600" dirty="0">
                <a:latin typeface="Montserrat Medium" panose="00000600000000000000" pitchFamily="2" charset="0"/>
                <a:ea typeface="+mn-lt"/>
                <a:cs typeface="Segoe UI" panose="020B0502040204020203" pitchFamily="34" charset="0"/>
              </a:rPr>
            </a:br>
            <a:endParaRPr lang="en-US" dirty="0"/>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a:normAutofit fontScale="70000" lnSpcReduction="20000"/>
          </a:bodyPr>
          <a:lstStyle/>
          <a:p>
            <a:pPr marL="0" indent="0">
              <a:buNone/>
            </a:pPr>
            <a:r>
              <a:rPr lang="en-US" sz="2800">
                <a:solidFill>
                  <a:srgbClr val="0563C1"/>
                </a:solidFill>
                <a:hlinkClick r:id="rId3">
                  <a:extLst>
                    <a:ext uri="{A12FA001-AC4F-418D-AE19-62706E023703}">
                      <ahyp:hlinkClr xmlns:ahyp="http://schemas.microsoft.com/office/drawing/2018/hyperlinkcolor" val="tx"/>
                    </a:ext>
                  </a:extLst>
                </a:hlinkClick>
              </a:rPr>
              <a:t>Visit our website, request T</a:t>
            </a:r>
            <a:r>
              <a:rPr lang="en-US" sz="2800">
                <a:solidFill>
                  <a:schemeClr val="accent1"/>
                </a:solidFill>
                <a:hlinkClick r:id="rId3">
                  <a:extLst>
                    <a:ext uri="{A12FA001-AC4F-418D-AE19-62706E023703}">
                      <ahyp:hlinkClr xmlns:ahyp="http://schemas.microsoft.com/office/drawing/2018/hyperlinkcolor" val="tx"/>
                    </a:ext>
                  </a:extLst>
                </a:hlinkClick>
              </a:rPr>
              <a:t>A</a:t>
            </a:r>
            <a:endParaRPr lang="en-US" sz="2800">
              <a:solidFill>
                <a:schemeClr val="accent1"/>
              </a:solidFill>
            </a:endParaRPr>
          </a:p>
          <a:p>
            <a:pPr marL="0" indent="0">
              <a:buNone/>
            </a:pPr>
            <a:endParaRPr lang="en-US"/>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4"/>
          <a:stretch>
            <a:fillRect/>
          </a:stretch>
        </p:blipFill>
        <p:spPr>
          <a:xfrm>
            <a:off x="10007346" y="575484"/>
            <a:ext cx="1563476" cy="1566053"/>
          </a:xfrm>
          <a:prstGeom prst="rect">
            <a:avLst/>
          </a:prstGeom>
        </p:spPr>
      </p:pic>
      <p:pic>
        <p:nvPicPr>
          <p:cNvPr id="8" name="Picture 7" descr="Center Partner logos: National Association of Workforce Development Professionals, Coalition on Adult Basic Education, National Disability Institute, Wireless Infrastructure Association, FASTPORT">
            <a:extLst>
              <a:ext uri="{FF2B5EF4-FFF2-40B4-BE49-F238E27FC236}">
                <a16:creationId xmlns:a16="http://schemas.microsoft.com/office/drawing/2014/main" id="{5BE37307-D472-5BF7-AC8B-4DFE01164EC8}"/>
              </a:ext>
            </a:extLst>
          </p:cNvPr>
          <p:cNvPicPr>
            <a:picLocks noChangeAspect="1"/>
          </p:cNvPicPr>
          <p:nvPr/>
        </p:nvPicPr>
        <p:blipFill>
          <a:blip r:embed="rId5"/>
          <a:stretch>
            <a:fillRect/>
          </a:stretch>
        </p:blipFill>
        <p:spPr>
          <a:xfrm>
            <a:off x="8252460"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01589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a:xfrm>
            <a:off x="762000" y="656431"/>
            <a:ext cx="10515600" cy="827881"/>
          </a:xfrm>
        </p:spPr>
        <p:txBody>
          <a:bodyPr>
            <a:normAutofit/>
          </a:bodyPr>
          <a:lstStyle/>
          <a:p>
            <a:r>
              <a:rPr lang="en-US" dirty="0"/>
              <a:t>NWD HPPTP</a:t>
            </a:r>
          </a:p>
        </p:txBody>
      </p:sp>
      <p:sp>
        <p:nvSpPr>
          <p:cNvPr id="8" name="Content Placeholder 7">
            <a:extLst>
              <a:ext uri="{FF2B5EF4-FFF2-40B4-BE49-F238E27FC236}">
                <a16:creationId xmlns:a16="http://schemas.microsoft.com/office/drawing/2014/main" id="{98395AD3-01A2-113B-8C4F-725BCAD5294C}"/>
              </a:ext>
            </a:extLst>
          </p:cNvPr>
          <p:cNvSpPr>
            <a:spLocks noGrp="1"/>
          </p:cNvSpPr>
          <p:nvPr>
            <p:ph sz="half" idx="1"/>
          </p:nvPr>
        </p:nvSpPr>
        <p:spPr>
          <a:xfrm>
            <a:off x="762000" y="1678781"/>
            <a:ext cx="10853738" cy="1750219"/>
          </a:xfrm>
        </p:spPr>
        <p:txBody>
          <a:bodyPr>
            <a:normAutofit/>
          </a:bodyPr>
          <a:lstStyle/>
          <a:p>
            <a:pPr eaLnBrk="1" hangingPunct="1"/>
            <a:r>
              <a:rPr lang="en-US" altLang="en-US" sz="2000" dirty="0">
                <a:solidFill>
                  <a:schemeClr val="tx2"/>
                </a:solidFill>
              </a:rPr>
              <a:t>The mission of the Apprenticeship Program is to enable students to assimilate “corporate” knowledge quickly by using a variety of training methodologies. </a:t>
            </a:r>
            <a:endParaRPr lang="en-US" sz="2000" dirty="0">
              <a:solidFill>
                <a:schemeClr val="tx2"/>
              </a:solidFill>
            </a:endParaRPr>
          </a:p>
          <a:p>
            <a:pPr eaLnBrk="1" hangingPunct="1"/>
            <a:r>
              <a:rPr lang="en-US" altLang="en-US" sz="2000" dirty="0">
                <a:solidFill>
                  <a:schemeClr val="tx2"/>
                </a:solidFill>
              </a:rPr>
              <a:t>The program’s primary goal is to produce and maintain highly skilled Journey Level workers to ensure continuous and reliable operation of hydropower facilities within the NWD.</a:t>
            </a:r>
          </a:p>
        </p:txBody>
      </p:sp>
      <p:sp>
        <p:nvSpPr>
          <p:cNvPr id="4" name="Content Placeholder 3">
            <a:extLst>
              <a:ext uri="{FF2B5EF4-FFF2-40B4-BE49-F238E27FC236}">
                <a16:creationId xmlns:a16="http://schemas.microsoft.com/office/drawing/2014/main" id="{1C8E6D83-908D-CF9E-4198-F4E43F7CB54A}"/>
              </a:ext>
            </a:extLst>
          </p:cNvPr>
          <p:cNvSpPr>
            <a:spLocks noGrp="1"/>
          </p:cNvSpPr>
          <p:nvPr>
            <p:ph sz="half" idx="13"/>
          </p:nvPr>
        </p:nvSpPr>
        <p:spPr>
          <a:xfrm>
            <a:off x="1100140" y="3301184"/>
            <a:ext cx="6079330" cy="2635400"/>
          </a:xfrm>
        </p:spPr>
        <p:txBody>
          <a:bodyPr>
            <a:normAutofit fontScale="77500" lnSpcReduction="20000"/>
          </a:bodyPr>
          <a:lstStyle/>
          <a:p>
            <a:pPr marL="512763" lvl="1" indent="-285750">
              <a:lnSpc>
                <a:spcPct val="120000"/>
              </a:lnSpc>
              <a:buFont typeface="Arial" panose="020B0604020202020204" pitchFamily="34" charset="0"/>
              <a:buChar char="•"/>
            </a:pPr>
            <a:r>
              <a:rPr lang="en-US" altLang="en-US" sz="2000" dirty="0">
                <a:solidFill>
                  <a:schemeClr val="tx2"/>
                </a:solidFill>
                <a:latin typeface="Montserrat Medium" panose="00000600000000000000" pitchFamily="2" charset="0"/>
              </a:rPr>
              <a:t>The program is designed to provide trainees, apprentices and Journey Level workers with a thorough and up-to-date knowledge of the operation and maintenance of the U. S. Army Corps of Engineers’ hydropower facilities.</a:t>
            </a:r>
            <a:endParaRPr lang="en-US" sz="2000" b="0" i="0" u="none" strike="noStrike" baseline="0" dirty="0">
              <a:solidFill>
                <a:schemeClr val="tx2"/>
              </a:solidFill>
              <a:latin typeface="Montserrat Medium" panose="00000600000000000000" pitchFamily="2" charset="0"/>
            </a:endParaRPr>
          </a:p>
          <a:p>
            <a:pPr marL="512763" lvl="1" indent="-285750">
              <a:lnSpc>
                <a:spcPct val="120000"/>
              </a:lnSpc>
              <a:buFont typeface="Arial" panose="020B0604020202020204" pitchFamily="34" charset="0"/>
              <a:buChar char="•"/>
            </a:pPr>
            <a:r>
              <a:rPr lang="en-US" altLang="en-US" sz="2000" dirty="0">
                <a:solidFill>
                  <a:schemeClr val="tx2"/>
                </a:solidFill>
                <a:latin typeface="Montserrat Medium" panose="00000600000000000000" pitchFamily="2" charset="0"/>
              </a:rPr>
              <a:t>This will be accomplished by giving students a strong background in theory and plant system operation, that will enable them to make use of the high quality On the Job Training (OJT) provided in the field.</a:t>
            </a:r>
            <a:endParaRPr lang="en-US" sz="2000" dirty="0">
              <a:solidFill>
                <a:schemeClr val="tx2"/>
              </a:solidFill>
              <a:latin typeface="Montserrat Medium" panose="00000600000000000000" pitchFamily="2" charset="0"/>
            </a:endParaRPr>
          </a:p>
          <a:p>
            <a:endParaRPr lang="en-US" dirty="0"/>
          </a:p>
        </p:txBody>
      </p:sp>
      <p:pic>
        <p:nvPicPr>
          <p:cNvPr id="3" name="Picture 2" descr="Hydro Power facility">
            <a:extLst>
              <a:ext uri="{FF2B5EF4-FFF2-40B4-BE49-F238E27FC236}">
                <a16:creationId xmlns:a16="http://schemas.microsoft.com/office/drawing/2014/main" id="{1E8A3BE0-5518-CB05-B007-39307FF954C8}"/>
              </a:ext>
            </a:extLst>
          </p:cNvPr>
          <p:cNvPicPr>
            <a:picLocks noChangeAspect="1"/>
          </p:cNvPicPr>
          <p:nvPr/>
        </p:nvPicPr>
        <p:blipFill>
          <a:blip r:embed="rId2"/>
          <a:stretch>
            <a:fillRect/>
          </a:stretch>
        </p:blipFill>
        <p:spPr>
          <a:xfrm>
            <a:off x="7429500" y="3429000"/>
            <a:ext cx="4705350" cy="2635401"/>
          </a:xfrm>
          <a:prstGeom prst="rect">
            <a:avLst/>
          </a:prstGeom>
        </p:spPr>
      </p:pic>
      <p:sp>
        <p:nvSpPr>
          <p:cNvPr id="6" name="Slide Number Placeholder 5">
            <a:extLst>
              <a:ext uri="{FF2B5EF4-FFF2-40B4-BE49-F238E27FC236}">
                <a16:creationId xmlns:a16="http://schemas.microsoft.com/office/drawing/2014/main" id="{7BAEF645-C856-4D5D-FC2F-EC3DB14C662A}"/>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118535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09CD331-FCE4-23E8-F05B-90390A42F993}"/>
              </a:ext>
            </a:extLst>
          </p:cNvPr>
          <p:cNvSpPr>
            <a:spLocks noGrp="1"/>
          </p:cNvSpPr>
          <p:nvPr>
            <p:ph type="title"/>
          </p:nvPr>
        </p:nvSpPr>
        <p:spPr/>
        <p:txBody>
          <a:bodyPr/>
          <a:lstStyle/>
          <a:p>
            <a:pPr algn="ctr"/>
            <a:r>
              <a:rPr lang="en-US" dirty="0"/>
              <a:t>HPPTP Crafts</a:t>
            </a:r>
          </a:p>
        </p:txBody>
      </p:sp>
      <p:sp>
        <p:nvSpPr>
          <p:cNvPr id="14" name="Content Placeholder 13">
            <a:extLst>
              <a:ext uri="{FF2B5EF4-FFF2-40B4-BE49-F238E27FC236}">
                <a16:creationId xmlns:a16="http://schemas.microsoft.com/office/drawing/2014/main" id="{52D4076F-F9C4-29A9-CA12-5B1FA26F1535}"/>
              </a:ext>
            </a:extLst>
          </p:cNvPr>
          <p:cNvSpPr>
            <a:spLocks noGrp="1"/>
          </p:cNvSpPr>
          <p:nvPr>
            <p:ph sz="half" idx="1"/>
          </p:nvPr>
        </p:nvSpPr>
        <p:spPr>
          <a:xfrm>
            <a:off x="638175" y="1565662"/>
            <a:ext cx="7041356" cy="1325562"/>
          </a:xfrm>
        </p:spPr>
        <p:txBody>
          <a:bodyPr>
            <a:normAutofit fontScale="62500" lnSpcReduction="20000"/>
          </a:bodyPr>
          <a:lstStyle/>
          <a:p>
            <a:pPr marL="0" indent="0">
              <a:lnSpc>
                <a:spcPct val="120000"/>
              </a:lnSpc>
              <a:buNone/>
            </a:pPr>
            <a:r>
              <a:rPr lang="en-US" dirty="0"/>
              <a:t>This training program provides specific orientation, guidance and instruction on the various aspects of hydroelectric power station operation and maintenance. The three craft occupational specialties include: </a:t>
            </a:r>
          </a:p>
          <a:p>
            <a:endParaRPr lang="en-US" dirty="0"/>
          </a:p>
          <a:p>
            <a:endParaRPr lang="en-US" dirty="0"/>
          </a:p>
        </p:txBody>
      </p:sp>
      <p:sp>
        <p:nvSpPr>
          <p:cNvPr id="2" name="Content Placeholder 1">
            <a:extLst>
              <a:ext uri="{FF2B5EF4-FFF2-40B4-BE49-F238E27FC236}">
                <a16:creationId xmlns:a16="http://schemas.microsoft.com/office/drawing/2014/main" id="{4CF822F1-9DC7-ED1C-DEDC-A501574D8C62}"/>
              </a:ext>
            </a:extLst>
          </p:cNvPr>
          <p:cNvSpPr>
            <a:spLocks noGrp="1"/>
          </p:cNvSpPr>
          <p:nvPr>
            <p:ph sz="half" idx="2"/>
          </p:nvPr>
        </p:nvSpPr>
        <p:spPr>
          <a:xfrm>
            <a:off x="638175" y="2754118"/>
            <a:ext cx="5181600" cy="1216406"/>
          </a:xfrm>
        </p:spPr>
        <p:txBody>
          <a:bodyPr/>
          <a:lstStyle/>
          <a:p>
            <a:pPr marL="1030288" lvl="3" indent="-342900">
              <a:buFont typeface="Arial" panose="020B0604020202020204" pitchFamily="34" charset="0"/>
              <a:buChar char="•"/>
            </a:pPr>
            <a:r>
              <a:rPr lang="en-US" sz="1600" dirty="0"/>
              <a:t>Power Plant Operator </a:t>
            </a:r>
          </a:p>
          <a:p>
            <a:pPr marL="1030288" lvl="3" indent="-342900">
              <a:buFont typeface="Arial" panose="020B0604020202020204" pitchFamily="34" charset="0"/>
              <a:buChar char="•"/>
            </a:pPr>
            <a:r>
              <a:rPr lang="en-US" sz="1600" dirty="0"/>
              <a:t>Power Plant Electrician</a:t>
            </a:r>
          </a:p>
          <a:p>
            <a:pPr marL="1030288" lvl="3" indent="-342900">
              <a:buFont typeface="Arial" panose="020B0604020202020204" pitchFamily="34" charset="0"/>
              <a:buChar char="•"/>
            </a:pPr>
            <a:r>
              <a:rPr lang="en-US" sz="1600" dirty="0"/>
              <a:t>Power Plant Mechanic</a:t>
            </a:r>
          </a:p>
          <a:p>
            <a:endParaRPr lang="en-US" dirty="0"/>
          </a:p>
        </p:txBody>
      </p:sp>
      <p:pic>
        <p:nvPicPr>
          <p:cNvPr id="11" name="Picture 10">
            <a:extLst>
              <a:ext uri="{FF2B5EF4-FFF2-40B4-BE49-F238E27FC236}">
                <a16:creationId xmlns:a16="http://schemas.microsoft.com/office/drawing/2014/main" id="{A36A8E4E-B29C-6038-4E22-C91006D2E14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83406" y="1426158"/>
            <a:ext cx="4066520" cy="2076986"/>
          </a:xfrm>
          <a:prstGeom prst="rect">
            <a:avLst/>
          </a:prstGeom>
        </p:spPr>
      </p:pic>
      <p:pic>
        <p:nvPicPr>
          <p:cNvPr id="7" name="Picture 6">
            <a:extLst>
              <a:ext uri="{FF2B5EF4-FFF2-40B4-BE49-F238E27FC236}">
                <a16:creationId xmlns:a16="http://schemas.microsoft.com/office/drawing/2014/main" id="{758E4F22-ABAC-7440-119C-3560575496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35747" y="3727133"/>
            <a:ext cx="3822812" cy="2166720"/>
          </a:xfrm>
          <a:prstGeom prst="rect">
            <a:avLst/>
          </a:prstGeom>
        </p:spPr>
      </p:pic>
      <p:pic>
        <p:nvPicPr>
          <p:cNvPr id="9" name="Picture 8">
            <a:extLst>
              <a:ext uri="{FF2B5EF4-FFF2-40B4-BE49-F238E27FC236}">
                <a16:creationId xmlns:a16="http://schemas.microsoft.com/office/drawing/2014/main" id="{A4316D1C-5749-F091-9C00-73C7EAA7C1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86084" y="3594423"/>
            <a:ext cx="3067716" cy="2432139"/>
          </a:xfrm>
          <a:prstGeom prst="rect">
            <a:avLst/>
          </a:prstGeom>
        </p:spPr>
      </p:pic>
      <p:pic>
        <p:nvPicPr>
          <p:cNvPr id="5" name="Picture 4">
            <a:extLst>
              <a:ext uri="{FF2B5EF4-FFF2-40B4-BE49-F238E27FC236}">
                <a16:creationId xmlns:a16="http://schemas.microsoft.com/office/drawing/2014/main" id="{154CDD3E-99BD-0470-715A-DA44033AAA19}"/>
              </a:ext>
              <a:ext uri="{C183D7F6-B498-43B3-948B-1728B52AA6E4}">
                <adec:decorative xmlns:adec="http://schemas.microsoft.com/office/drawing/2017/decorative" val="1"/>
              </a:ext>
            </a:extLst>
          </p:cNvPr>
          <p:cNvPicPr>
            <a:picLocks noChangeAspect="1"/>
          </p:cNvPicPr>
          <p:nvPr/>
        </p:nvPicPr>
        <p:blipFill rotWithShape="1">
          <a:blip r:embed="rId5"/>
          <a:srcRect l="5734" t="2766" r="2207"/>
          <a:stretch/>
        </p:blipFill>
        <p:spPr>
          <a:xfrm>
            <a:off x="838200" y="3681057"/>
            <a:ext cx="2908261" cy="2211893"/>
          </a:xfrm>
          <a:prstGeom prst="rect">
            <a:avLst/>
          </a:prstGeom>
        </p:spPr>
      </p:pic>
      <p:sp>
        <p:nvSpPr>
          <p:cNvPr id="6" name="Slide Number Placeholder 5">
            <a:extLst>
              <a:ext uri="{FF2B5EF4-FFF2-40B4-BE49-F238E27FC236}">
                <a16:creationId xmlns:a16="http://schemas.microsoft.com/office/drawing/2014/main" id="{EF737929-5452-6B36-EE06-7222CF40404F}"/>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300406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3EBE8-84D4-01F5-32B0-66F1DE058C96}"/>
              </a:ext>
            </a:extLst>
          </p:cNvPr>
          <p:cNvSpPr>
            <a:spLocks noGrp="1"/>
          </p:cNvSpPr>
          <p:nvPr>
            <p:ph type="title"/>
          </p:nvPr>
        </p:nvSpPr>
        <p:spPr/>
        <p:txBody>
          <a:bodyPr anchor="ctr"/>
          <a:lstStyle/>
          <a:p>
            <a:r>
              <a:rPr lang="en-US" dirty="0"/>
              <a:t>Hiring and Structure</a:t>
            </a:r>
          </a:p>
        </p:txBody>
      </p:sp>
      <p:sp>
        <p:nvSpPr>
          <p:cNvPr id="5" name="Text Placeholder 4">
            <a:extLst>
              <a:ext uri="{FF2B5EF4-FFF2-40B4-BE49-F238E27FC236}">
                <a16:creationId xmlns:a16="http://schemas.microsoft.com/office/drawing/2014/main" id="{FAB61D27-CDA9-0C94-91FC-4D11B043546D}"/>
              </a:ext>
            </a:extLst>
          </p:cNvPr>
          <p:cNvSpPr>
            <a:spLocks noGrp="1"/>
          </p:cNvSpPr>
          <p:nvPr>
            <p:ph type="body" sz="quarter" idx="14"/>
          </p:nvPr>
        </p:nvSpPr>
        <p:spPr>
          <a:xfrm>
            <a:off x="700882" y="1725523"/>
            <a:ext cx="7014368" cy="3918039"/>
          </a:xfrm>
        </p:spPr>
        <p:txBody>
          <a:bodyPr>
            <a:normAutofit fontScale="85000" lnSpcReduction="10000"/>
          </a:bodyPr>
          <a:lstStyle/>
          <a:p>
            <a:pPr marL="342900" indent="-342900">
              <a:buFont typeface="Arial" panose="020B0604020202020204" pitchFamily="34" charset="0"/>
              <a:buChar char="•"/>
            </a:pPr>
            <a:r>
              <a:rPr lang="en-US" sz="2600" dirty="0">
                <a:solidFill>
                  <a:schemeClr val="tx1"/>
                </a:solidFill>
              </a:rPr>
              <a:t>Hiring is based on the respective district/project’s needs.</a:t>
            </a:r>
          </a:p>
          <a:p>
            <a:endParaRPr lang="en-US" sz="2600" dirty="0">
              <a:solidFill>
                <a:schemeClr val="tx1"/>
              </a:solidFill>
            </a:endParaRPr>
          </a:p>
          <a:p>
            <a:pPr marL="342900" indent="-342900">
              <a:buFont typeface="Arial" panose="020B0604020202020204" pitchFamily="34" charset="0"/>
              <a:buChar char="•"/>
            </a:pPr>
            <a:r>
              <a:rPr lang="en-US" sz="2600" dirty="0">
                <a:solidFill>
                  <a:schemeClr val="tx1"/>
                </a:solidFill>
              </a:rPr>
              <a:t>Program is designed for entry-level positions.</a:t>
            </a:r>
          </a:p>
          <a:p>
            <a:pPr marL="342900" indent="-342900">
              <a:buFont typeface="Arial" panose="020B0604020202020204" pitchFamily="34" charset="0"/>
              <a:buChar char="•"/>
            </a:pPr>
            <a:endParaRPr lang="en-US" sz="2600" dirty="0">
              <a:solidFill>
                <a:schemeClr val="tx1"/>
              </a:solidFill>
            </a:endParaRPr>
          </a:p>
          <a:p>
            <a:pPr marL="342900" indent="-342900">
              <a:buFont typeface="Arial" panose="020B0604020202020204" pitchFamily="34" charset="0"/>
              <a:buChar char="•"/>
            </a:pPr>
            <a:r>
              <a:rPr lang="en-US" sz="2600" dirty="0">
                <a:solidFill>
                  <a:schemeClr val="tx1"/>
                </a:solidFill>
              </a:rPr>
              <a:t>A 4-year program with potential to receive credit for previous experience, as determined by the respective district's programs.</a:t>
            </a:r>
          </a:p>
          <a:p>
            <a:pPr marL="342900" indent="-342900">
              <a:buFont typeface="Arial" panose="020B0604020202020204" pitchFamily="34" charset="0"/>
              <a:buChar char="•"/>
            </a:pPr>
            <a:endParaRPr lang="en-US" sz="2600" dirty="0">
              <a:solidFill>
                <a:schemeClr val="tx1"/>
              </a:solidFill>
            </a:endParaRPr>
          </a:p>
          <a:p>
            <a:pPr marL="342900" indent="-342900">
              <a:buFont typeface="Arial" panose="020B0604020202020204" pitchFamily="34" charset="0"/>
              <a:buChar char="•"/>
            </a:pPr>
            <a:r>
              <a:rPr lang="en-US" sz="2600" dirty="0">
                <a:solidFill>
                  <a:schemeClr val="tx1"/>
                </a:solidFill>
              </a:rPr>
              <a:t>Placement is determined by respective district’s requirements.</a:t>
            </a:r>
          </a:p>
          <a:p>
            <a:endParaRPr lang="en-US" dirty="0"/>
          </a:p>
        </p:txBody>
      </p:sp>
      <p:pic>
        <p:nvPicPr>
          <p:cNvPr id="6" name="Picture 5" descr="U.S. Army Corps of Engineers logo">
            <a:extLst>
              <a:ext uri="{FF2B5EF4-FFF2-40B4-BE49-F238E27FC236}">
                <a16:creationId xmlns:a16="http://schemas.microsoft.com/office/drawing/2014/main" id="{28C121C3-088D-480C-C21D-8A3BD624C5E4}"/>
              </a:ext>
            </a:extLst>
          </p:cNvPr>
          <p:cNvPicPr>
            <a:picLocks noChangeAspect="1"/>
          </p:cNvPicPr>
          <p:nvPr/>
        </p:nvPicPr>
        <p:blipFill>
          <a:blip r:embed="rId2"/>
          <a:stretch>
            <a:fillRect/>
          </a:stretch>
        </p:blipFill>
        <p:spPr>
          <a:xfrm>
            <a:off x="7918273" y="2747691"/>
            <a:ext cx="3435527" cy="1492327"/>
          </a:xfrm>
          <a:prstGeom prst="rect">
            <a:avLst/>
          </a:prstGeom>
        </p:spPr>
      </p:pic>
      <p:sp>
        <p:nvSpPr>
          <p:cNvPr id="7" name="Slide Number Placeholder 5">
            <a:extLst>
              <a:ext uri="{FF2B5EF4-FFF2-40B4-BE49-F238E27FC236}">
                <a16:creationId xmlns:a16="http://schemas.microsoft.com/office/drawing/2014/main" id="{C198B1D1-D1E9-6A9C-5339-188B7FCE43C8}"/>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67577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10ACC9-F14F-3139-E664-5C633DE5EAFA}"/>
              </a:ext>
            </a:extLst>
          </p:cNvPr>
          <p:cNvSpPr>
            <a:spLocks noGrp="1"/>
          </p:cNvSpPr>
          <p:nvPr>
            <p:ph idx="1"/>
          </p:nvPr>
        </p:nvSpPr>
        <p:spPr>
          <a:xfrm>
            <a:off x="666076" y="1585914"/>
            <a:ext cx="6858000" cy="4371974"/>
          </a:xfrm>
        </p:spPr>
        <p:txBody>
          <a:bodyPr>
            <a:normAutofit fontScale="70000" lnSpcReduction="20000"/>
          </a:bodyPr>
          <a:lstStyle/>
          <a:p>
            <a:pPr>
              <a:lnSpc>
                <a:spcPct val="120000"/>
              </a:lnSpc>
            </a:pPr>
            <a:r>
              <a:rPr lang="en-US" sz="2100" dirty="0">
                <a:solidFill>
                  <a:schemeClr val="tx1"/>
                </a:solidFill>
              </a:rPr>
              <a:t>Wages are based on the Northwest Power Rate Schedule:</a:t>
            </a:r>
          </a:p>
          <a:p>
            <a:pPr marL="742950" lvl="1" indent="-285750">
              <a:lnSpc>
                <a:spcPct val="120000"/>
              </a:lnSpc>
              <a:buFont typeface="Arial" panose="020B0604020202020204" pitchFamily="34" charset="0"/>
              <a:buChar char="•"/>
            </a:pPr>
            <a:r>
              <a:rPr lang="en-US" sz="2100" dirty="0">
                <a:solidFill>
                  <a:schemeClr val="tx1"/>
                </a:solidFill>
              </a:rPr>
              <a:t>Year 1 Trainee: 	$33.52</a:t>
            </a:r>
          </a:p>
          <a:p>
            <a:pPr marL="742950" lvl="1" indent="-285750">
              <a:lnSpc>
                <a:spcPct val="120000"/>
              </a:lnSpc>
              <a:buFont typeface="Arial" panose="020B0604020202020204" pitchFamily="34" charset="0"/>
              <a:buChar char="•"/>
            </a:pPr>
            <a:r>
              <a:rPr lang="en-US" sz="2100" dirty="0">
                <a:solidFill>
                  <a:schemeClr val="tx1"/>
                </a:solidFill>
              </a:rPr>
              <a:t>Year 2 Apprentice: 	$42.53</a:t>
            </a:r>
          </a:p>
          <a:p>
            <a:pPr marL="742950" lvl="1" indent="-285750">
              <a:lnSpc>
                <a:spcPct val="120000"/>
              </a:lnSpc>
              <a:buFont typeface="Arial" panose="020B0604020202020204" pitchFamily="34" charset="0"/>
              <a:buChar char="•"/>
            </a:pPr>
            <a:r>
              <a:rPr lang="en-US" sz="2100" dirty="0">
                <a:solidFill>
                  <a:schemeClr val="tx1"/>
                </a:solidFill>
              </a:rPr>
              <a:t>Year 3 Apprentice: 	$49.39</a:t>
            </a:r>
          </a:p>
          <a:p>
            <a:pPr marL="742950" lvl="1" indent="-285750">
              <a:lnSpc>
                <a:spcPct val="120000"/>
              </a:lnSpc>
              <a:buFont typeface="Arial" panose="020B0604020202020204" pitchFamily="34" charset="0"/>
              <a:buChar char="•"/>
            </a:pPr>
            <a:r>
              <a:rPr lang="en-US" sz="2100" dirty="0">
                <a:solidFill>
                  <a:schemeClr val="tx1"/>
                </a:solidFill>
              </a:rPr>
              <a:t>Year 4 Apprentice:	$56.24</a:t>
            </a:r>
          </a:p>
          <a:p>
            <a:pPr marL="742950" lvl="1" indent="-285750">
              <a:lnSpc>
                <a:spcPct val="120000"/>
              </a:lnSpc>
              <a:buFont typeface="Arial" panose="020B0604020202020204" pitchFamily="34" charset="0"/>
              <a:buChar char="•"/>
            </a:pPr>
            <a:r>
              <a:rPr lang="en-US" sz="2100" dirty="0">
                <a:solidFill>
                  <a:schemeClr val="tx1"/>
                </a:solidFill>
              </a:rPr>
              <a:t>Journey-level: 	$59.19</a:t>
            </a:r>
          </a:p>
          <a:p>
            <a:pPr>
              <a:lnSpc>
                <a:spcPct val="120000"/>
              </a:lnSpc>
            </a:pPr>
            <a:endParaRPr lang="en-US" sz="2100" dirty="0">
              <a:solidFill>
                <a:schemeClr val="tx1"/>
              </a:solidFill>
            </a:endParaRPr>
          </a:p>
          <a:p>
            <a:pPr>
              <a:lnSpc>
                <a:spcPct val="120000"/>
              </a:lnSpc>
            </a:pPr>
            <a:r>
              <a:rPr lang="en-US" sz="2100" dirty="0">
                <a:solidFill>
                  <a:schemeClr val="tx1"/>
                </a:solidFill>
              </a:rPr>
              <a:t>Benefits:</a:t>
            </a:r>
          </a:p>
          <a:p>
            <a:pPr marL="742950" lvl="1" indent="-285750">
              <a:lnSpc>
                <a:spcPct val="120000"/>
              </a:lnSpc>
              <a:buFont typeface="Arial" panose="020B0604020202020204" pitchFamily="34" charset="0"/>
              <a:buChar char="•"/>
            </a:pPr>
            <a:r>
              <a:rPr lang="en-US" sz="2100" dirty="0">
                <a:solidFill>
                  <a:schemeClr val="tx1"/>
                </a:solidFill>
              </a:rPr>
              <a:t>104 hours of annual sick leave. </a:t>
            </a:r>
          </a:p>
          <a:p>
            <a:pPr marL="742950" lvl="1" indent="-285750">
              <a:lnSpc>
                <a:spcPct val="120000"/>
              </a:lnSpc>
              <a:buFont typeface="Arial" panose="020B0604020202020204" pitchFamily="34" charset="0"/>
              <a:buChar char="•"/>
            </a:pPr>
            <a:r>
              <a:rPr lang="en-US" sz="2100" dirty="0">
                <a:solidFill>
                  <a:schemeClr val="tx1"/>
                </a:solidFill>
              </a:rPr>
              <a:t>104 hours of annual vacation leave (starting rate).</a:t>
            </a:r>
          </a:p>
          <a:p>
            <a:pPr marL="742950" lvl="1" indent="-285750">
              <a:lnSpc>
                <a:spcPct val="120000"/>
              </a:lnSpc>
              <a:buFont typeface="Arial" panose="020B0604020202020204" pitchFamily="34" charset="0"/>
              <a:buChar char="•"/>
            </a:pPr>
            <a:r>
              <a:rPr lang="en-US" sz="2100" dirty="0">
                <a:solidFill>
                  <a:schemeClr val="tx1"/>
                </a:solidFill>
              </a:rPr>
              <a:t>Medical insurance.</a:t>
            </a:r>
          </a:p>
          <a:p>
            <a:pPr marL="742950" lvl="1" indent="-285750">
              <a:lnSpc>
                <a:spcPct val="120000"/>
              </a:lnSpc>
              <a:buFont typeface="Arial" panose="020B0604020202020204" pitchFamily="34" charset="0"/>
              <a:buChar char="•"/>
            </a:pPr>
            <a:r>
              <a:rPr lang="en-US" sz="2100" dirty="0">
                <a:solidFill>
                  <a:schemeClr val="tx1"/>
                </a:solidFill>
              </a:rPr>
              <a:t>11 paid federal holidays.</a:t>
            </a:r>
          </a:p>
          <a:p>
            <a:pPr marL="742950" lvl="1" indent="-285750">
              <a:lnSpc>
                <a:spcPct val="120000"/>
              </a:lnSpc>
              <a:buFont typeface="Arial" panose="020B0604020202020204" pitchFamily="34" charset="0"/>
              <a:buChar char="•"/>
            </a:pPr>
            <a:r>
              <a:rPr lang="en-US" sz="2100" dirty="0">
                <a:solidFill>
                  <a:schemeClr val="tx1"/>
                </a:solidFill>
              </a:rPr>
              <a:t>Retirement Investment Plan/Thrift Savings Plan (TSP).</a:t>
            </a:r>
          </a:p>
          <a:p>
            <a:pPr marL="742950" lvl="1" indent="-285750">
              <a:lnSpc>
                <a:spcPct val="120000"/>
              </a:lnSpc>
              <a:buFont typeface="Arial" panose="020B0604020202020204" pitchFamily="34" charset="0"/>
              <a:buChar char="•"/>
            </a:pPr>
            <a:r>
              <a:rPr lang="en-US" sz="2100" dirty="0">
                <a:solidFill>
                  <a:schemeClr val="tx1"/>
                </a:solidFill>
              </a:rPr>
              <a:t>Life insurance.</a:t>
            </a:r>
          </a:p>
          <a:p>
            <a:pPr marL="0" indent="0">
              <a:buNone/>
            </a:pPr>
            <a:endParaRPr lang="en-US" dirty="0"/>
          </a:p>
        </p:txBody>
      </p:sp>
      <p:sp>
        <p:nvSpPr>
          <p:cNvPr id="3" name="Title 2">
            <a:extLst>
              <a:ext uri="{FF2B5EF4-FFF2-40B4-BE49-F238E27FC236}">
                <a16:creationId xmlns:a16="http://schemas.microsoft.com/office/drawing/2014/main" id="{29D594F8-995D-2DED-FFEB-60ABDE598616}"/>
              </a:ext>
            </a:extLst>
          </p:cNvPr>
          <p:cNvSpPr>
            <a:spLocks noGrp="1"/>
          </p:cNvSpPr>
          <p:nvPr>
            <p:ph type="title"/>
          </p:nvPr>
        </p:nvSpPr>
        <p:spPr/>
        <p:txBody>
          <a:bodyPr>
            <a:normAutofit/>
          </a:bodyPr>
          <a:lstStyle/>
          <a:p>
            <a:r>
              <a:rPr lang="en-US" dirty="0"/>
              <a:t>Wages and Benefits</a:t>
            </a:r>
          </a:p>
        </p:txBody>
      </p:sp>
      <p:pic>
        <p:nvPicPr>
          <p:cNvPr id="10" name="Picture 9">
            <a:extLst>
              <a:ext uri="{FF2B5EF4-FFF2-40B4-BE49-F238E27FC236}">
                <a16:creationId xmlns:a16="http://schemas.microsoft.com/office/drawing/2014/main" id="{4DF85F57-1361-F057-B4B3-4982DB439DBC}"/>
              </a:ext>
              <a:ext uri="{C183D7F6-B498-43B3-948B-1728B52AA6E4}">
                <adec:decorative xmlns:adec="http://schemas.microsoft.com/office/drawing/2017/decorative" val="1"/>
              </a:ext>
            </a:extLst>
          </p:cNvPr>
          <p:cNvPicPr>
            <a:picLocks noChangeAspect="1"/>
          </p:cNvPicPr>
          <p:nvPr/>
        </p:nvPicPr>
        <p:blipFill rotWithShape="1">
          <a:blip r:embed="rId2"/>
          <a:srcRect l="4365" r="3172" b="7950"/>
          <a:stretch/>
        </p:blipFill>
        <p:spPr>
          <a:xfrm>
            <a:off x="7796103" y="1228613"/>
            <a:ext cx="3829724" cy="4244739"/>
          </a:xfrm>
          <a:prstGeom prst="rect">
            <a:avLst/>
          </a:prstGeom>
        </p:spPr>
      </p:pic>
      <p:sp>
        <p:nvSpPr>
          <p:cNvPr id="6" name="Slide Number Placeholder 5">
            <a:extLst>
              <a:ext uri="{FF2B5EF4-FFF2-40B4-BE49-F238E27FC236}">
                <a16:creationId xmlns:a16="http://schemas.microsoft.com/office/drawing/2014/main" id="{5D12FCC4-55B6-1A6D-F3DA-9E9C688C4B3D}"/>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148654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3EBE8-84D4-01F5-32B0-66F1DE058C96}"/>
              </a:ext>
            </a:extLst>
          </p:cNvPr>
          <p:cNvSpPr>
            <a:spLocks noGrp="1"/>
          </p:cNvSpPr>
          <p:nvPr>
            <p:ph type="title"/>
          </p:nvPr>
        </p:nvSpPr>
        <p:spPr/>
        <p:txBody>
          <a:bodyPr anchor="ctr"/>
          <a:lstStyle/>
          <a:p>
            <a:r>
              <a:rPr lang="en-US" dirty="0"/>
              <a:t>Contact Us</a:t>
            </a:r>
          </a:p>
        </p:txBody>
      </p:sp>
      <p:sp>
        <p:nvSpPr>
          <p:cNvPr id="3" name="Text Placeholder 2">
            <a:extLst>
              <a:ext uri="{FF2B5EF4-FFF2-40B4-BE49-F238E27FC236}">
                <a16:creationId xmlns:a16="http://schemas.microsoft.com/office/drawing/2014/main" id="{1CDDF569-9278-AF18-00FE-BC8E075AE6D8}"/>
              </a:ext>
            </a:extLst>
          </p:cNvPr>
          <p:cNvSpPr>
            <a:spLocks noGrp="1"/>
          </p:cNvSpPr>
          <p:nvPr>
            <p:ph sz="half" idx="1"/>
          </p:nvPr>
        </p:nvSpPr>
        <p:spPr>
          <a:xfrm>
            <a:off x="914400" y="1690688"/>
            <a:ext cx="3990975" cy="1167606"/>
          </a:xfrm>
          <a:ln>
            <a:noFill/>
          </a:ln>
        </p:spPr>
        <p:txBody>
          <a:bodyPr>
            <a:noAutofit/>
          </a:bodyPr>
          <a:lstStyle/>
          <a:p>
            <a:pPr marL="0" indent="0">
              <a:lnSpc>
                <a:spcPct val="70000"/>
              </a:lnSpc>
              <a:buNone/>
            </a:pPr>
            <a:r>
              <a:rPr lang="en-US" sz="1600" b="1" dirty="0"/>
              <a:t>Jason Goodfellow</a:t>
            </a:r>
          </a:p>
          <a:p>
            <a:pPr marL="0" indent="0">
              <a:lnSpc>
                <a:spcPct val="70000"/>
              </a:lnSpc>
              <a:buNone/>
            </a:pPr>
            <a:r>
              <a:rPr lang="en-US" sz="1600" dirty="0"/>
              <a:t>Seattle District HPPTP Manager</a:t>
            </a:r>
          </a:p>
          <a:p>
            <a:pPr marL="0" indent="0">
              <a:lnSpc>
                <a:spcPct val="70000"/>
              </a:lnSpc>
              <a:buNone/>
            </a:pPr>
            <a:r>
              <a:rPr lang="en-US" sz="1600" dirty="0"/>
              <a:t>509 686 2262</a:t>
            </a:r>
          </a:p>
          <a:p>
            <a:pPr marL="0" indent="0">
              <a:lnSpc>
                <a:spcPct val="70000"/>
              </a:lnSpc>
              <a:buNone/>
            </a:pPr>
            <a:r>
              <a:rPr lang="en-US" sz="1600" dirty="0"/>
              <a:t>Jason.l.goodfellow@usace.army.mil</a:t>
            </a:r>
          </a:p>
        </p:txBody>
      </p:sp>
      <p:sp>
        <p:nvSpPr>
          <p:cNvPr id="5" name="Content Placeholder 4">
            <a:extLst>
              <a:ext uri="{FF2B5EF4-FFF2-40B4-BE49-F238E27FC236}">
                <a16:creationId xmlns:a16="http://schemas.microsoft.com/office/drawing/2014/main" id="{C25BF333-605B-50E8-7EFF-1C3275A91D12}"/>
              </a:ext>
            </a:extLst>
          </p:cNvPr>
          <p:cNvSpPr>
            <a:spLocks noGrp="1"/>
          </p:cNvSpPr>
          <p:nvPr>
            <p:ph sz="half" idx="13"/>
          </p:nvPr>
        </p:nvSpPr>
        <p:spPr>
          <a:xfrm>
            <a:off x="914400" y="2858294"/>
            <a:ext cx="5181600" cy="1075532"/>
          </a:xfrm>
          <a:ln w="12700">
            <a:noFill/>
          </a:ln>
        </p:spPr>
        <p:txBody>
          <a:bodyPr>
            <a:normAutofit/>
          </a:bodyPr>
          <a:lstStyle/>
          <a:p>
            <a:pPr marL="0" indent="0">
              <a:buNone/>
            </a:pPr>
            <a:r>
              <a:rPr lang="en-US" sz="1600" dirty="0">
                <a:solidFill>
                  <a:schemeClr val="tx1"/>
                </a:solidFill>
              </a:rPr>
              <a:t>Seattle District HPPTP webpage:</a:t>
            </a:r>
          </a:p>
          <a:p>
            <a:pPr marL="0" indent="0">
              <a:buNone/>
            </a:pPr>
            <a:r>
              <a:rPr lang="en-US" sz="1600" dirty="0">
                <a:hlinkClick r:id="rId3" tooltip="https://www.nws.usace.army.mil/Careers/Hydropower-Plant-Apprenticeship-Program/"/>
              </a:rPr>
              <a:t>https://www.nws.usace.army.mil/Careers/Hydropower-Plant-Apprenticeship-Program/</a:t>
            </a:r>
            <a:endParaRPr lang="en-US" sz="1600" dirty="0"/>
          </a:p>
          <a:p>
            <a:pPr marL="0" indent="0">
              <a:buNone/>
            </a:pPr>
            <a:endParaRPr lang="en-US" dirty="0"/>
          </a:p>
        </p:txBody>
      </p:sp>
      <p:sp>
        <p:nvSpPr>
          <p:cNvPr id="4" name="Content Placeholder 3">
            <a:extLst>
              <a:ext uri="{FF2B5EF4-FFF2-40B4-BE49-F238E27FC236}">
                <a16:creationId xmlns:a16="http://schemas.microsoft.com/office/drawing/2014/main" id="{C5A45274-1F1C-7053-3186-D74F73D32D14}"/>
              </a:ext>
            </a:extLst>
          </p:cNvPr>
          <p:cNvSpPr>
            <a:spLocks noGrp="1"/>
          </p:cNvSpPr>
          <p:nvPr>
            <p:ph sz="half" idx="2"/>
          </p:nvPr>
        </p:nvSpPr>
        <p:spPr>
          <a:xfrm>
            <a:off x="914400" y="4515246"/>
            <a:ext cx="4611077" cy="1304131"/>
          </a:xfrm>
        </p:spPr>
        <p:txBody>
          <a:bodyPr>
            <a:normAutofit fontScale="47500" lnSpcReduction="20000"/>
          </a:bodyPr>
          <a:lstStyle/>
          <a:p>
            <a:pPr marL="0" indent="0">
              <a:buNone/>
            </a:pPr>
            <a:r>
              <a:rPr lang="en-US" sz="3400" b="1" dirty="0"/>
              <a:t>Robin Floyd</a:t>
            </a:r>
          </a:p>
          <a:p>
            <a:pPr marL="0" indent="0">
              <a:buNone/>
            </a:pPr>
            <a:r>
              <a:rPr lang="en-US" sz="3400" dirty="0"/>
              <a:t>Walla Walla District HPPTP Manager</a:t>
            </a:r>
          </a:p>
          <a:p>
            <a:pPr marL="0" indent="0">
              <a:buNone/>
            </a:pPr>
            <a:r>
              <a:rPr lang="en-US" sz="3400" dirty="0"/>
              <a:t>509 424 0900</a:t>
            </a:r>
          </a:p>
          <a:p>
            <a:pPr marL="0" indent="0">
              <a:buNone/>
            </a:pPr>
            <a:r>
              <a:rPr lang="en-US" sz="3400" dirty="0"/>
              <a:t>robin.e.floyd@usace.army.mil</a:t>
            </a:r>
          </a:p>
          <a:p>
            <a:pPr marL="0" indent="0">
              <a:buNone/>
            </a:pPr>
            <a:endParaRPr lang="en-US" dirty="0"/>
          </a:p>
        </p:txBody>
      </p:sp>
      <p:pic>
        <p:nvPicPr>
          <p:cNvPr id="14" name="Picture 13" descr="HydroPower Plant">
            <a:extLst>
              <a:ext uri="{FF2B5EF4-FFF2-40B4-BE49-F238E27FC236}">
                <a16:creationId xmlns:a16="http://schemas.microsoft.com/office/drawing/2014/main" id="{3CCFFEE2-F1AE-B1EB-C989-087A788A1765}"/>
              </a:ext>
            </a:extLst>
          </p:cNvPr>
          <p:cNvPicPr>
            <a:picLocks noChangeAspect="1"/>
          </p:cNvPicPr>
          <p:nvPr/>
        </p:nvPicPr>
        <p:blipFill>
          <a:blip r:embed="rId4"/>
          <a:stretch>
            <a:fillRect/>
          </a:stretch>
        </p:blipFill>
        <p:spPr>
          <a:xfrm>
            <a:off x="6357936" y="1157289"/>
            <a:ext cx="5598126" cy="3146782"/>
          </a:xfrm>
          <a:prstGeom prst="rect">
            <a:avLst/>
          </a:prstGeom>
        </p:spPr>
      </p:pic>
      <p:sp>
        <p:nvSpPr>
          <p:cNvPr id="7" name="Content Placeholder 6">
            <a:extLst>
              <a:ext uri="{FF2B5EF4-FFF2-40B4-BE49-F238E27FC236}">
                <a16:creationId xmlns:a16="http://schemas.microsoft.com/office/drawing/2014/main" id="{C0295F6D-1F4C-BC3B-D338-DAE34F6894E8}"/>
              </a:ext>
            </a:extLst>
          </p:cNvPr>
          <p:cNvSpPr>
            <a:spLocks noGrp="1"/>
          </p:cNvSpPr>
          <p:nvPr>
            <p:ph sz="half" idx="14"/>
          </p:nvPr>
        </p:nvSpPr>
        <p:spPr>
          <a:xfrm>
            <a:off x="6357936" y="4515246"/>
            <a:ext cx="5264945" cy="1075532"/>
          </a:xfrm>
        </p:spPr>
        <p:txBody>
          <a:bodyPr>
            <a:normAutofit/>
          </a:bodyPr>
          <a:lstStyle/>
          <a:p>
            <a:pPr marL="0" indent="0">
              <a:lnSpc>
                <a:spcPct val="100000"/>
              </a:lnSpc>
              <a:buNone/>
            </a:pPr>
            <a:r>
              <a:rPr lang="en-US" sz="1600" dirty="0">
                <a:solidFill>
                  <a:schemeClr val="tx1"/>
                </a:solidFill>
              </a:rPr>
              <a:t>Walla Walla HPPTP webpage: </a:t>
            </a:r>
            <a:r>
              <a:rPr lang="en-US" sz="1600" dirty="0">
                <a:solidFill>
                  <a:schemeClr val="tx1"/>
                </a:solidFill>
                <a:hlinkClick r:id="rId5" tooltip="https://www.nww.usace.army.mil/Careers/Power-Plant-Apprenticeship-Program/"/>
              </a:rPr>
              <a:t>https://www.nww.usace.army.mil/Careers/Power-Plant-Apprenticeship-Program/</a:t>
            </a:r>
            <a:endParaRPr lang="en-US" sz="1600" dirty="0">
              <a:solidFill>
                <a:schemeClr val="tx1"/>
              </a:solidFill>
            </a:endParaRPr>
          </a:p>
        </p:txBody>
      </p:sp>
      <p:sp>
        <p:nvSpPr>
          <p:cNvPr id="10" name="Slide Number Placeholder 5">
            <a:extLst>
              <a:ext uri="{FF2B5EF4-FFF2-40B4-BE49-F238E27FC236}">
                <a16:creationId xmlns:a16="http://schemas.microsoft.com/office/drawing/2014/main" id="{EA99D40F-4F83-70CB-A0BA-291E9B6DAB64}"/>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941231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EC5C-3B81-42B8-FD1B-6F616CBE356D}"/>
              </a:ext>
            </a:extLst>
          </p:cNvPr>
          <p:cNvSpPr>
            <a:spLocks noGrp="1"/>
          </p:cNvSpPr>
          <p:nvPr>
            <p:ph type="title"/>
          </p:nvPr>
        </p:nvSpPr>
        <p:spPr/>
        <p:txBody>
          <a:bodyPr/>
          <a:lstStyle/>
          <a:p>
            <a:r>
              <a:rPr lang="en-US" dirty="0"/>
              <a:t>Questions and Answers</a:t>
            </a:r>
          </a:p>
        </p:txBody>
      </p:sp>
    </p:spTree>
    <p:extLst>
      <p:ext uri="{BB962C8B-B14F-4D97-AF65-F5344CB8AC3E}">
        <p14:creationId xmlns:p14="http://schemas.microsoft.com/office/powerpoint/2010/main" val="3676460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4D4A-3DE4-FD0B-F2F3-88961B62E69B}"/>
              </a:ext>
            </a:extLst>
          </p:cNvPr>
          <p:cNvSpPr>
            <a:spLocks noGrp="1"/>
          </p:cNvSpPr>
          <p:nvPr>
            <p:ph type="title"/>
          </p:nvPr>
        </p:nvSpPr>
        <p:spPr/>
        <p:txBody>
          <a:bodyPr>
            <a:normAutofit/>
          </a:bodyPr>
          <a:lstStyle/>
          <a:p>
            <a:r>
              <a:rPr lang="en-US" sz="4400" kern="100" dirty="0">
                <a:effectLst/>
                <a:latin typeface="Montserrat" panose="00000500000000000000" pitchFamily="2" charset="0"/>
                <a:ea typeface="Calibri" panose="020F0502020204030204" pitchFamily="34" charset="0"/>
                <a:cs typeface="Times New Roman" panose="02020603050405020304" pitchFamily="18" charset="0"/>
              </a:rPr>
              <a:t>Contact Us, Become a Partner</a:t>
            </a:r>
            <a:endParaRPr lang="en-US" dirty="0">
              <a:latin typeface="Montserrat" panose="00000500000000000000" pitchFamily="2" charset="0"/>
            </a:endParaRPr>
          </a:p>
        </p:txBody>
      </p:sp>
      <p:sp>
        <p:nvSpPr>
          <p:cNvPr id="3" name="Content Placeholder 2">
            <a:extLst>
              <a:ext uri="{FF2B5EF4-FFF2-40B4-BE49-F238E27FC236}">
                <a16:creationId xmlns:a16="http://schemas.microsoft.com/office/drawing/2014/main" id="{D081F25C-F779-0A17-3344-2CA68EAFBB46}"/>
              </a:ext>
            </a:extLst>
          </p:cNvPr>
          <p:cNvSpPr>
            <a:spLocks noGrp="1"/>
          </p:cNvSpPr>
          <p:nvPr>
            <p:ph idx="1"/>
          </p:nvPr>
        </p:nvSpPr>
        <p:spPr>
          <a:xfrm>
            <a:off x="1163773" y="2113093"/>
            <a:ext cx="6267680" cy="3442115"/>
          </a:xfrm>
        </p:spPr>
        <p:txBody>
          <a:bodyPr>
            <a:normAutofit/>
          </a:bodyPr>
          <a:lstStyle/>
          <a:p>
            <a:pPr marL="608965" indent="-422910">
              <a:spcAft>
                <a:spcPts val="1200"/>
              </a:spcAft>
              <a:buClr>
                <a:srgbClr val="00005F"/>
              </a:buClr>
              <a:buSzPct val="100000"/>
              <a:buFont typeface="Wingdings" panose="05000000000000000000" pitchFamily="2" charset="2"/>
              <a:buChar char="þ"/>
            </a:pPr>
            <a:r>
              <a:rPr lang="en-US" b="1" dirty="0">
                <a:solidFill>
                  <a:schemeClr val="tx1"/>
                </a:solidFill>
                <a:latin typeface="Montserrat" panose="00000500000000000000" pitchFamily="2" charset="0"/>
              </a:rPr>
              <a:t>Receive</a:t>
            </a:r>
            <a:r>
              <a:rPr lang="en-US" dirty="0">
                <a:solidFill>
                  <a:schemeClr val="tx1"/>
                </a:solidFill>
                <a:latin typeface="Montserrat" panose="00000500000000000000" pitchFamily="2" charset="0"/>
              </a:rPr>
              <a:t> no-cost expert TA,  </a:t>
            </a:r>
            <a:br>
              <a:rPr lang="en-US" dirty="0">
                <a:solidFill>
                  <a:schemeClr val="tx1"/>
                </a:solidFill>
                <a:latin typeface="Montserrat" panose="00000500000000000000" pitchFamily="2" charset="0"/>
              </a:rPr>
            </a:br>
            <a:r>
              <a:rPr lang="en-US" dirty="0">
                <a:solidFill>
                  <a:schemeClr val="tx1"/>
                </a:solidFill>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b="1" dirty="0">
                <a:solidFill>
                  <a:schemeClr val="tx1"/>
                </a:solidFill>
                <a:latin typeface="Montserrat" panose="00000500000000000000" pitchFamily="2" charset="0"/>
              </a:rPr>
              <a:t>Network </a:t>
            </a:r>
            <a:r>
              <a:rPr lang="en-US" dirty="0">
                <a:solidFill>
                  <a:schemeClr val="tx1"/>
                </a:solidFill>
                <a:latin typeface="Montserrat" panose="00000500000000000000" pitchFamily="2" charset="0"/>
              </a:rPr>
              <a:t>with potential </a:t>
            </a:r>
            <a:br>
              <a:rPr lang="en-US" dirty="0">
                <a:solidFill>
                  <a:schemeClr val="tx1"/>
                </a:solidFill>
                <a:latin typeface="Montserrat" panose="00000500000000000000" pitchFamily="2" charset="0"/>
              </a:rPr>
            </a:br>
            <a:r>
              <a:rPr lang="en-US" dirty="0">
                <a:solidFill>
                  <a:schemeClr val="tx1"/>
                </a:solidFill>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b="1" dirty="0">
                <a:solidFill>
                  <a:schemeClr val="tx1"/>
                </a:solidFill>
                <a:latin typeface="Montserrat" panose="00000500000000000000" pitchFamily="2" charset="0"/>
              </a:rPr>
              <a:t>Be </a:t>
            </a:r>
            <a:r>
              <a:rPr lang="en-US" dirty="0">
                <a:solidFill>
                  <a:schemeClr val="tx1"/>
                </a:solidFill>
                <a:latin typeface="Montserrat" panose="00000500000000000000" pitchFamily="2" charset="0"/>
              </a:rPr>
              <a:t>nationally recognized for your work</a:t>
            </a:r>
            <a:endParaRPr lang="en-US" dirty="0">
              <a:solidFill>
                <a:schemeClr val="tx1"/>
              </a:solidFill>
              <a:latin typeface="Montserrat" panose="00000500000000000000" pitchFamily="2" charset="0"/>
              <a:ea typeface="Raleway"/>
              <a:cs typeface="Raleway"/>
              <a:sym typeface="Raleway"/>
            </a:endParaRPr>
          </a:p>
          <a:p>
            <a:pPr marL="0" indent="0">
              <a:buNone/>
            </a:pPr>
            <a:endParaRPr lang="en-US" dirty="0"/>
          </a:p>
        </p:txBody>
      </p:sp>
      <p:sp>
        <p:nvSpPr>
          <p:cNvPr id="6" name="Rectangle 5">
            <a:extLst>
              <a:ext uri="{FF2B5EF4-FFF2-40B4-BE49-F238E27FC236}">
                <a16:creationId xmlns:a16="http://schemas.microsoft.com/office/drawing/2014/main" id="{029DE638-65ED-08CC-1409-199D9155E4B0}"/>
              </a:ext>
              <a:ext uri="{C183D7F6-B498-43B3-948B-1728B52AA6E4}">
                <adec:decorative xmlns:adec="http://schemas.microsoft.com/office/drawing/2017/decorative" val="1"/>
              </a:ext>
            </a:extLst>
          </p:cNvPr>
          <p:cNvSpPr/>
          <p:nvPr/>
        </p:nvSpPr>
        <p:spPr>
          <a:xfrm>
            <a:off x="7804967" y="1794207"/>
            <a:ext cx="3223260" cy="4079889"/>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8E41B0B7-FA8E-7C5D-B3B5-4EA886B87C34}"/>
              </a:ext>
            </a:extLst>
          </p:cNvPr>
          <p:cNvSpPr>
            <a:spLocks noGrp="1"/>
          </p:cNvSpPr>
          <p:nvPr>
            <p:ph type="pic" sz="quarter" idx="13"/>
          </p:nvPr>
        </p:nvSpPr>
        <p:spPr>
          <a:xfrm>
            <a:off x="8224434" y="1825626"/>
            <a:ext cx="2448622" cy="1243648"/>
          </a:xfrm>
        </p:spPr>
        <p:txBody>
          <a:bodyPr/>
          <a:lstStyle/>
          <a:p>
            <a:pPr marL="0" indent="0" algn="ctr">
              <a:buNone/>
            </a:pPr>
            <a:r>
              <a:rPr lang="en-US" dirty="0">
                <a:solidFill>
                  <a:schemeClr val="bg1"/>
                </a:solidFill>
                <a:latin typeface="Montserrat" panose="00000500000000000000" pitchFamily="2" charset="0"/>
                <a:cs typeface="Arial" panose="020B0604020202020204" pitchFamily="34" charset="0"/>
              </a:rPr>
              <a:t>Scan for Partner Form</a:t>
            </a:r>
            <a:endParaRPr lang="en-US" dirty="0">
              <a:solidFill>
                <a:schemeClr val="bg1"/>
              </a:solidFill>
              <a:latin typeface="Montserrat" panose="00000500000000000000" pitchFamily="2" charset="0"/>
              <a:cs typeface="Segoe UI" panose="020B0502040204020203" pitchFamily="34" charset="0"/>
            </a:endParaRPr>
          </a:p>
          <a:p>
            <a:pPr marL="0" indent="0">
              <a:buNone/>
            </a:pPr>
            <a:endParaRPr lang="en-US" dirty="0"/>
          </a:p>
        </p:txBody>
      </p:sp>
      <p:pic>
        <p:nvPicPr>
          <p:cNvPr id="5" name="Picture 3" descr="Qr code for Partner Form">
            <a:extLst>
              <a:ext uri="{FF2B5EF4-FFF2-40B4-BE49-F238E27FC236}">
                <a16:creationId xmlns:a16="http://schemas.microsoft.com/office/drawing/2014/main" id="{B9197C90-5D7A-C570-CA04-D37FC26D0A8C}"/>
              </a:ext>
            </a:extLst>
          </p:cNvPr>
          <p:cNvPicPr>
            <a:picLocks noChangeAspect="1"/>
          </p:cNvPicPr>
          <p:nvPr/>
        </p:nvPicPr>
        <p:blipFill>
          <a:blip r:embed="rId3"/>
          <a:stretch>
            <a:fillRect/>
          </a:stretch>
        </p:blipFill>
        <p:spPr>
          <a:xfrm>
            <a:off x="8224434" y="3069273"/>
            <a:ext cx="2448622" cy="2511050"/>
          </a:xfrm>
          <a:prstGeom prst="rect">
            <a:avLst/>
          </a:prstGeom>
        </p:spPr>
      </p:pic>
      <p:sp>
        <p:nvSpPr>
          <p:cNvPr id="9" name="Slide Number Placeholder 5">
            <a:extLst>
              <a:ext uri="{FF2B5EF4-FFF2-40B4-BE49-F238E27FC236}">
                <a16:creationId xmlns:a16="http://schemas.microsoft.com/office/drawing/2014/main" id="{3C0B5EBB-723F-911F-C383-E4BDCB8F971E}"/>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077543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dirty="0"/>
              <a:t>Email us your questions at RA_COE@SafalPartners.com</a:t>
            </a:r>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a:t>For more information, visit: </a:t>
            </a:r>
            <a:r>
              <a:rPr lang="en-US">
                <a:hlinkClick r:id="rId3" tooltip="https://dolcoe.safalapps.com/">
                  <a:extLst>
                    <a:ext uri="{A12FA001-AC4F-418D-AE19-62706E023703}">
                      <ahyp:hlinkClr xmlns:ahyp="http://schemas.microsoft.com/office/drawing/2018/hyperlinkcolor" val="tx"/>
                    </a:ext>
                  </a:extLst>
                </a:hlinkClick>
              </a:rPr>
              <a:t>dolcoe.safalapps.com</a:t>
            </a:r>
            <a:endParaRPr lang="en-US"/>
          </a:p>
          <a:p>
            <a:endParaRPr lang="en-US"/>
          </a:p>
        </p:txBody>
      </p:sp>
      <p:sp>
        <p:nvSpPr>
          <p:cNvPr id="4" name="Slide Number Placeholder 5">
            <a:extLst>
              <a:ext uri="{FF2B5EF4-FFF2-40B4-BE49-F238E27FC236}">
                <a16:creationId xmlns:a16="http://schemas.microsoft.com/office/drawing/2014/main" id="{E69269BC-79D8-E266-69AB-B0730D4DAE2F}"/>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69495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160BF-148F-0B6A-033E-2D635761007C}"/>
              </a:ext>
            </a:extLst>
          </p:cNvPr>
          <p:cNvSpPr>
            <a:spLocks noGrp="1"/>
          </p:cNvSpPr>
          <p:nvPr>
            <p:ph type="title"/>
          </p:nvPr>
        </p:nvSpPr>
        <p:spPr/>
        <p:txBody>
          <a:bodyPr>
            <a:normAutofit/>
          </a:bodyPr>
          <a:lstStyle/>
          <a:p>
            <a:r>
              <a:rPr lang="en-US" dirty="0"/>
              <a:t>U.S. DOL Guest Speakers</a:t>
            </a:r>
          </a:p>
        </p:txBody>
      </p:sp>
      <p:pic>
        <p:nvPicPr>
          <p:cNvPr id="9" name="Picture Placeholder 8" descr="Carl Duncan">
            <a:extLst>
              <a:ext uri="{FF2B5EF4-FFF2-40B4-BE49-F238E27FC236}">
                <a16:creationId xmlns:a16="http://schemas.microsoft.com/office/drawing/2014/main" id="{0323E56E-63F4-B04E-5E5C-6B0A3C320EA8}"/>
              </a:ext>
            </a:extLst>
          </p:cNvPr>
          <p:cNvPicPr>
            <a:picLocks noGrp="1" noChangeAspect="1"/>
          </p:cNvPicPr>
          <p:nvPr>
            <p:ph type="pic" sz="quarter" idx="14"/>
          </p:nvPr>
        </p:nvPicPr>
        <p:blipFill>
          <a:blip r:embed="rId3"/>
          <a:srcRect t="4386" b="4386"/>
          <a:stretch/>
        </p:blipFill>
        <p:spPr>
          <a:xfrm>
            <a:off x="2716650" y="1894617"/>
            <a:ext cx="2284938" cy="20562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 Placeholder 9">
            <a:extLst>
              <a:ext uri="{FF2B5EF4-FFF2-40B4-BE49-F238E27FC236}">
                <a16:creationId xmlns:a16="http://schemas.microsoft.com/office/drawing/2014/main" id="{93E11849-315C-025A-E91B-C6D7EA74070F}"/>
              </a:ext>
            </a:extLst>
          </p:cNvPr>
          <p:cNvSpPr>
            <a:spLocks noGrp="1"/>
          </p:cNvSpPr>
          <p:nvPr>
            <p:ph type="body" sz="quarter" idx="18"/>
          </p:nvPr>
        </p:nvSpPr>
        <p:spPr>
          <a:xfrm>
            <a:off x="1756413" y="4134911"/>
            <a:ext cx="4201991" cy="563563"/>
          </a:xfrm>
        </p:spPr>
        <p:txBody>
          <a:bodyPr>
            <a:noAutofit/>
          </a:bodyPr>
          <a:lstStyle/>
          <a:p>
            <a:r>
              <a:rPr lang="en-US" sz="3600" dirty="0">
                <a:solidFill>
                  <a:srgbClr val="0D274D"/>
                </a:solidFill>
                <a:latin typeface="Montserrat" panose="00000500000000000000" pitchFamily="2" charset="0"/>
              </a:rPr>
              <a:t>Carl Duncan</a:t>
            </a:r>
          </a:p>
        </p:txBody>
      </p:sp>
      <p:sp>
        <p:nvSpPr>
          <p:cNvPr id="14" name="Text Placeholder 13">
            <a:extLst>
              <a:ext uri="{FF2B5EF4-FFF2-40B4-BE49-F238E27FC236}">
                <a16:creationId xmlns:a16="http://schemas.microsoft.com/office/drawing/2014/main" id="{A923F4D2-9E46-0E6A-513B-5C058DFADE5C}"/>
              </a:ext>
            </a:extLst>
          </p:cNvPr>
          <p:cNvSpPr>
            <a:spLocks noGrp="1"/>
          </p:cNvSpPr>
          <p:nvPr>
            <p:ph type="body" sz="quarter" idx="22"/>
          </p:nvPr>
        </p:nvSpPr>
        <p:spPr>
          <a:xfrm>
            <a:off x="1692538" y="4691766"/>
            <a:ext cx="4345799" cy="1254125"/>
          </a:xfrm>
        </p:spPr>
        <p:txBody>
          <a:bodyPr>
            <a:noAutofit/>
          </a:bodyPr>
          <a:lstStyle/>
          <a:p>
            <a:r>
              <a:rPr lang="en-US" sz="2400" dirty="0">
                <a:solidFill>
                  <a:srgbClr val="0D274D"/>
                </a:solidFill>
                <a:latin typeface="Montserrat"/>
                <a:ea typeface="Roboto"/>
              </a:rPr>
              <a:t>Workforce Development Specialist </a:t>
            </a:r>
          </a:p>
          <a:p>
            <a:r>
              <a:rPr lang="en-US" sz="2400" dirty="0">
                <a:solidFill>
                  <a:srgbClr val="0D274D"/>
                </a:solidFill>
                <a:latin typeface="Montserrat"/>
                <a:ea typeface="Roboto"/>
              </a:rPr>
              <a:t>U.S. DOL ETA DINAP</a:t>
            </a:r>
          </a:p>
        </p:txBody>
      </p:sp>
      <p:pic>
        <p:nvPicPr>
          <p:cNvPr id="2" name="Picture Placeholder 17" descr="Corinna Pereira">
            <a:extLst>
              <a:ext uri="{FF2B5EF4-FFF2-40B4-BE49-F238E27FC236}">
                <a16:creationId xmlns:a16="http://schemas.microsoft.com/office/drawing/2014/main" id="{793ED7F8-400B-6A5B-2E7C-69CC4BDD9DDE}"/>
              </a:ext>
            </a:extLst>
          </p:cNvPr>
          <p:cNvPicPr>
            <a:picLocks noChangeAspect="1"/>
          </p:cNvPicPr>
          <p:nvPr/>
        </p:nvPicPr>
        <p:blipFill>
          <a:blip r:embed="rId4"/>
          <a:srcRect t="13412" b="13412"/>
          <a:stretch/>
        </p:blipFill>
        <p:spPr>
          <a:xfrm>
            <a:off x="7836344" y="2015573"/>
            <a:ext cx="2150529" cy="1935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 Placeholder 12">
            <a:extLst>
              <a:ext uri="{FF2B5EF4-FFF2-40B4-BE49-F238E27FC236}">
                <a16:creationId xmlns:a16="http://schemas.microsoft.com/office/drawing/2014/main" id="{68963497-5121-B61F-0A92-882EACBF7B06}"/>
              </a:ext>
            </a:extLst>
          </p:cNvPr>
          <p:cNvSpPr>
            <a:spLocks noGrp="1"/>
          </p:cNvSpPr>
          <p:nvPr>
            <p:ph type="body" sz="quarter" idx="20"/>
          </p:nvPr>
        </p:nvSpPr>
        <p:spPr>
          <a:xfrm>
            <a:off x="6601738" y="4173875"/>
            <a:ext cx="4619742" cy="563563"/>
          </a:xfrm>
        </p:spPr>
        <p:txBody>
          <a:bodyPr>
            <a:normAutofit lnSpcReduction="10000"/>
          </a:bodyPr>
          <a:lstStyle/>
          <a:p>
            <a:r>
              <a:rPr lang="en-US" sz="3600" dirty="0">
                <a:solidFill>
                  <a:srgbClr val="0D274D"/>
                </a:solidFill>
                <a:latin typeface="Montserrat" panose="00000500000000000000" pitchFamily="2" charset="0"/>
              </a:rPr>
              <a:t>Corinna Pereira</a:t>
            </a:r>
          </a:p>
          <a:p>
            <a:endParaRPr lang="en-US" dirty="0"/>
          </a:p>
        </p:txBody>
      </p:sp>
      <p:sp>
        <p:nvSpPr>
          <p:cNvPr id="17" name="Text Placeholder 16">
            <a:extLst>
              <a:ext uri="{FF2B5EF4-FFF2-40B4-BE49-F238E27FC236}">
                <a16:creationId xmlns:a16="http://schemas.microsoft.com/office/drawing/2014/main" id="{BC09DF5E-7485-2F6E-7638-AAD32BA1828C}"/>
              </a:ext>
            </a:extLst>
          </p:cNvPr>
          <p:cNvSpPr>
            <a:spLocks noGrp="1"/>
          </p:cNvSpPr>
          <p:nvPr>
            <p:ph type="body" sz="quarter" idx="24"/>
          </p:nvPr>
        </p:nvSpPr>
        <p:spPr>
          <a:xfrm>
            <a:off x="6835541" y="4698474"/>
            <a:ext cx="4152136" cy="1463228"/>
          </a:xfrm>
        </p:spPr>
        <p:txBody>
          <a:bodyPr>
            <a:normAutofit lnSpcReduction="10000"/>
          </a:bodyPr>
          <a:lstStyle/>
          <a:p>
            <a:pPr lvl="0">
              <a:lnSpc>
                <a:spcPct val="100000"/>
              </a:lnSpc>
              <a:spcBef>
                <a:spcPts val="0"/>
              </a:spcBef>
            </a:pPr>
            <a:r>
              <a:rPr lang="en-US" sz="2400" dirty="0">
                <a:solidFill>
                  <a:srgbClr val="0D274D"/>
                </a:solidFill>
                <a:latin typeface="Montserrat"/>
                <a:ea typeface="Roboto"/>
              </a:rPr>
              <a:t>Region 6 Multi-State Navigator</a:t>
            </a:r>
          </a:p>
          <a:p>
            <a:pPr lvl="0">
              <a:lnSpc>
                <a:spcPct val="100000"/>
              </a:lnSpc>
              <a:spcBef>
                <a:spcPts val="0"/>
              </a:spcBef>
            </a:pPr>
            <a:r>
              <a:rPr lang="en-US" sz="2400" dirty="0">
                <a:solidFill>
                  <a:srgbClr val="0D274D"/>
                </a:solidFill>
                <a:latin typeface="Montserrat"/>
                <a:ea typeface="Roboto"/>
              </a:rPr>
              <a:t>U.S. DOL Office of Apprenticeship</a:t>
            </a:r>
          </a:p>
          <a:p>
            <a:endParaRPr lang="en-US" dirty="0"/>
          </a:p>
        </p:txBody>
      </p:sp>
    </p:spTree>
    <p:extLst>
      <p:ext uri="{BB962C8B-B14F-4D97-AF65-F5344CB8AC3E}">
        <p14:creationId xmlns:p14="http://schemas.microsoft.com/office/powerpoint/2010/main" val="3832671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160BF-148F-0B6A-033E-2D635761007C}"/>
              </a:ext>
            </a:extLst>
          </p:cNvPr>
          <p:cNvSpPr>
            <a:spLocks noGrp="1"/>
          </p:cNvSpPr>
          <p:nvPr>
            <p:ph type="title"/>
          </p:nvPr>
        </p:nvSpPr>
        <p:spPr/>
        <p:txBody>
          <a:bodyPr>
            <a:normAutofit/>
          </a:bodyPr>
          <a:lstStyle/>
          <a:p>
            <a:r>
              <a:rPr lang="en-US" dirty="0"/>
              <a:t>Today’s Presenters</a:t>
            </a:r>
          </a:p>
        </p:txBody>
      </p:sp>
      <p:pic>
        <p:nvPicPr>
          <p:cNvPr id="8" name="Picture 7" descr="Angela Baker">
            <a:extLst>
              <a:ext uri="{FF2B5EF4-FFF2-40B4-BE49-F238E27FC236}">
                <a16:creationId xmlns:a16="http://schemas.microsoft.com/office/drawing/2014/main" id="{34B02E71-FF40-B404-AAF5-D1272F6431ED}"/>
              </a:ext>
            </a:extLst>
          </p:cNvPr>
          <p:cNvPicPr>
            <a:picLocks noChangeAspect="1"/>
          </p:cNvPicPr>
          <p:nvPr/>
        </p:nvPicPr>
        <p:blipFill>
          <a:blip r:embed="rId3"/>
          <a:srcRect l="6746" r="6746"/>
          <a:stretch/>
        </p:blipFill>
        <p:spPr>
          <a:xfrm>
            <a:off x="1103135" y="1841762"/>
            <a:ext cx="1746216" cy="17522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 Placeholder 11">
            <a:extLst>
              <a:ext uri="{FF2B5EF4-FFF2-40B4-BE49-F238E27FC236}">
                <a16:creationId xmlns:a16="http://schemas.microsoft.com/office/drawing/2014/main" id="{A980EAE7-66C8-9B80-5170-748738794E54}"/>
              </a:ext>
            </a:extLst>
          </p:cNvPr>
          <p:cNvSpPr>
            <a:spLocks noGrp="1"/>
          </p:cNvSpPr>
          <p:nvPr>
            <p:ph type="body" sz="quarter" idx="20"/>
          </p:nvPr>
        </p:nvSpPr>
        <p:spPr>
          <a:xfrm>
            <a:off x="766568" y="3903728"/>
            <a:ext cx="2419350" cy="563563"/>
          </a:xfrm>
        </p:spPr>
        <p:txBody>
          <a:bodyPr>
            <a:normAutofit/>
          </a:bodyPr>
          <a:lstStyle/>
          <a:p>
            <a:r>
              <a:rPr lang="en-US" sz="2200" dirty="0">
                <a:solidFill>
                  <a:srgbClr val="0D274D"/>
                </a:solidFill>
                <a:latin typeface="Montserrat" panose="00000500000000000000" pitchFamily="2" charset="0"/>
              </a:rPr>
              <a:t>Angela Baker</a:t>
            </a:r>
          </a:p>
        </p:txBody>
      </p:sp>
      <p:sp>
        <p:nvSpPr>
          <p:cNvPr id="16" name="Text Placeholder 15">
            <a:extLst>
              <a:ext uri="{FF2B5EF4-FFF2-40B4-BE49-F238E27FC236}">
                <a16:creationId xmlns:a16="http://schemas.microsoft.com/office/drawing/2014/main" id="{7B09922D-47FB-2A87-6807-89AC122D3788}"/>
              </a:ext>
            </a:extLst>
          </p:cNvPr>
          <p:cNvSpPr>
            <a:spLocks noGrp="1"/>
          </p:cNvSpPr>
          <p:nvPr>
            <p:ph type="body" sz="quarter" idx="24"/>
          </p:nvPr>
        </p:nvSpPr>
        <p:spPr>
          <a:xfrm>
            <a:off x="770910" y="4447822"/>
            <a:ext cx="2419350" cy="1254125"/>
          </a:xfrm>
        </p:spPr>
        <p:txBody>
          <a:bodyPr/>
          <a:lstStyle/>
          <a:p>
            <a:r>
              <a:rPr lang="en-US" dirty="0">
                <a:solidFill>
                  <a:srgbClr val="0D274D"/>
                </a:solidFill>
                <a:latin typeface="Montserrat"/>
                <a:ea typeface="Roboto"/>
              </a:rPr>
              <a:t>Safal Partners </a:t>
            </a:r>
          </a:p>
          <a:p>
            <a:r>
              <a:rPr lang="en-US" dirty="0">
                <a:solidFill>
                  <a:srgbClr val="0D274D"/>
                </a:solidFill>
                <a:latin typeface="Montserrat"/>
                <a:ea typeface="Roboto"/>
              </a:rPr>
              <a:t>Cyber and Tech Industry Intermediary</a:t>
            </a:r>
          </a:p>
        </p:txBody>
      </p:sp>
      <p:pic>
        <p:nvPicPr>
          <p:cNvPr id="20" name="Picture Placeholder 19" descr="Joe Brown">
            <a:extLst>
              <a:ext uri="{FF2B5EF4-FFF2-40B4-BE49-F238E27FC236}">
                <a16:creationId xmlns:a16="http://schemas.microsoft.com/office/drawing/2014/main" id="{CC05181A-15EB-6EB0-EF03-D00D10FB7E87}"/>
              </a:ext>
            </a:extLst>
          </p:cNvPr>
          <p:cNvPicPr>
            <a:picLocks noGrp="1" noChangeAspect="1"/>
          </p:cNvPicPr>
          <p:nvPr>
            <p:ph type="pic" sz="quarter" idx="14"/>
          </p:nvPr>
        </p:nvPicPr>
        <p:blipFill>
          <a:blip r:embed="rId4"/>
          <a:srcRect t="7042" b="7042"/>
          <a:stretch>
            <a:fillRect/>
          </a:stretch>
        </p:blipFill>
        <p:spPr>
          <a:xfrm>
            <a:off x="3619535" y="1853120"/>
            <a:ext cx="1947094" cy="17522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 Placeholder 10">
            <a:extLst>
              <a:ext uri="{FF2B5EF4-FFF2-40B4-BE49-F238E27FC236}">
                <a16:creationId xmlns:a16="http://schemas.microsoft.com/office/drawing/2014/main" id="{0AC4808A-F22A-1A0A-72E7-A9A78083D475}"/>
              </a:ext>
            </a:extLst>
          </p:cNvPr>
          <p:cNvSpPr>
            <a:spLocks noGrp="1"/>
          </p:cNvSpPr>
          <p:nvPr>
            <p:ph type="body" sz="quarter" idx="19"/>
          </p:nvPr>
        </p:nvSpPr>
        <p:spPr>
          <a:xfrm>
            <a:off x="3194602" y="3903728"/>
            <a:ext cx="2672252" cy="563563"/>
          </a:xfrm>
        </p:spPr>
        <p:txBody>
          <a:bodyPr>
            <a:normAutofit/>
          </a:bodyPr>
          <a:lstStyle/>
          <a:p>
            <a:r>
              <a:rPr lang="en-US" sz="2200" dirty="0">
                <a:solidFill>
                  <a:srgbClr val="0D274D"/>
                </a:solidFill>
                <a:latin typeface="Montserrat" panose="00000500000000000000" pitchFamily="2" charset="0"/>
              </a:rPr>
              <a:t>Joe Brown</a:t>
            </a:r>
          </a:p>
        </p:txBody>
      </p:sp>
      <p:sp>
        <p:nvSpPr>
          <p:cNvPr id="15" name="Text Placeholder 14">
            <a:extLst>
              <a:ext uri="{FF2B5EF4-FFF2-40B4-BE49-F238E27FC236}">
                <a16:creationId xmlns:a16="http://schemas.microsoft.com/office/drawing/2014/main" id="{0549EBB6-39CB-A128-DF2F-701BA69D9699}"/>
              </a:ext>
            </a:extLst>
          </p:cNvPr>
          <p:cNvSpPr>
            <a:spLocks noGrp="1"/>
          </p:cNvSpPr>
          <p:nvPr>
            <p:ph type="body" sz="quarter" idx="23"/>
          </p:nvPr>
        </p:nvSpPr>
        <p:spPr>
          <a:xfrm>
            <a:off x="3338535" y="4480356"/>
            <a:ext cx="2419350" cy="1221592"/>
          </a:xfrm>
        </p:spPr>
        <p:txBody>
          <a:bodyPr>
            <a:normAutofit/>
          </a:bodyPr>
          <a:lstStyle/>
          <a:p>
            <a:r>
              <a:rPr lang="en-US" dirty="0" err="1">
                <a:solidFill>
                  <a:srgbClr val="0D274D"/>
                </a:solidFill>
                <a:latin typeface="Montserrat"/>
                <a:ea typeface="Roboto"/>
              </a:rPr>
              <a:t>Avista</a:t>
            </a:r>
            <a:r>
              <a:rPr lang="en-US" dirty="0">
                <a:solidFill>
                  <a:srgbClr val="0D274D"/>
                </a:solidFill>
                <a:latin typeface="Montserrat"/>
                <a:ea typeface="Roboto"/>
              </a:rPr>
              <a:t> </a:t>
            </a:r>
          </a:p>
          <a:p>
            <a:r>
              <a:rPr lang="en-US" dirty="0" err="1">
                <a:solidFill>
                  <a:srgbClr val="0D274D"/>
                </a:solidFill>
                <a:latin typeface="Montserrat"/>
                <a:ea typeface="Roboto"/>
              </a:rPr>
              <a:t>Avista</a:t>
            </a:r>
            <a:r>
              <a:rPr lang="en-US" dirty="0">
                <a:solidFill>
                  <a:srgbClr val="0D274D"/>
                </a:solidFill>
                <a:latin typeface="Montserrat"/>
                <a:ea typeface="Roboto"/>
              </a:rPr>
              <a:t> Training Programs</a:t>
            </a:r>
          </a:p>
        </p:txBody>
      </p:sp>
      <p:pic>
        <p:nvPicPr>
          <p:cNvPr id="4" name="Picture 3" descr="Ryan Covert">
            <a:extLst>
              <a:ext uri="{FF2B5EF4-FFF2-40B4-BE49-F238E27FC236}">
                <a16:creationId xmlns:a16="http://schemas.microsoft.com/office/drawing/2014/main" id="{E5B162A2-0D9D-DCA4-EB52-CC0139956BEE}"/>
              </a:ext>
            </a:extLst>
          </p:cNvPr>
          <p:cNvPicPr>
            <a:picLocks noChangeAspect="1"/>
          </p:cNvPicPr>
          <p:nvPr/>
        </p:nvPicPr>
        <p:blipFill>
          <a:blip r:embed="rId5"/>
          <a:srcRect l="1236" r="1236"/>
          <a:stretch/>
        </p:blipFill>
        <p:spPr>
          <a:xfrm>
            <a:off x="6316891" y="1856182"/>
            <a:ext cx="1746216" cy="17522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Content Placeholder 1">
            <a:extLst>
              <a:ext uri="{FF2B5EF4-FFF2-40B4-BE49-F238E27FC236}">
                <a16:creationId xmlns:a16="http://schemas.microsoft.com/office/drawing/2014/main" id="{70587F13-123C-3A53-F647-257AE3C846FA}"/>
              </a:ext>
            </a:extLst>
          </p:cNvPr>
          <p:cNvSpPr>
            <a:spLocks noGrp="1"/>
          </p:cNvSpPr>
          <p:nvPr>
            <p:ph type="body" sz="quarter" idx="17"/>
          </p:nvPr>
        </p:nvSpPr>
        <p:spPr>
          <a:xfrm>
            <a:off x="5840267" y="3923530"/>
            <a:ext cx="2699465" cy="563563"/>
          </a:xfrm>
        </p:spPr>
        <p:txBody>
          <a:bodyPr>
            <a:normAutofit/>
          </a:bodyPr>
          <a:lstStyle/>
          <a:p>
            <a:pPr marL="0" indent="0" algn="ctr">
              <a:buNone/>
            </a:pPr>
            <a:r>
              <a:rPr lang="en-US" sz="2400" b="1" dirty="0">
                <a:solidFill>
                  <a:srgbClr val="0D274D"/>
                </a:solidFill>
                <a:latin typeface="Montserrat" panose="00000500000000000000" pitchFamily="2" charset="0"/>
              </a:rPr>
              <a:t>Ryan Covert</a:t>
            </a:r>
          </a:p>
        </p:txBody>
      </p:sp>
      <p:sp>
        <p:nvSpPr>
          <p:cNvPr id="13" name="Text Placeholder 12">
            <a:extLst>
              <a:ext uri="{FF2B5EF4-FFF2-40B4-BE49-F238E27FC236}">
                <a16:creationId xmlns:a16="http://schemas.microsoft.com/office/drawing/2014/main" id="{DF58AB1C-44A1-F3CB-49ED-05987BD434AB}"/>
              </a:ext>
            </a:extLst>
          </p:cNvPr>
          <p:cNvSpPr>
            <a:spLocks noGrp="1"/>
          </p:cNvSpPr>
          <p:nvPr>
            <p:ph type="body" sz="quarter" idx="21"/>
          </p:nvPr>
        </p:nvSpPr>
        <p:spPr>
          <a:xfrm>
            <a:off x="5757885" y="4443547"/>
            <a:ext cx="2731911" cy="1831837"/>
          </a:xfrm>
        </p:spPr>
        <p:txBody>
          <a:bodyPr>
            <a:normAutofit/>
          </a:bodyPr>
          <a:lstStyle/>
          <a:p>
            <a:pPr marL="0" indent="0" algn="ctr">
              <a:buNone/>
            </a:pPr>
            <a:r>
              <a:rPr lang="en-US" dirty="0">
                <a:solidFill>
                  <a:srgbClr val="0D274D"/>
                </a:solidFill>
                <a:latin typeface="Montserrat"/>
                <a:ea typeface="Roboto"/>
              </a:rPr>
              <a:t>Seafarers International Union</a:t>
            </a:r>
          </a:p>
          <a:p>
            <a:pPr marL="0" indent="0" algn="ctr">
              <a:buNone/>
            </a:pPr>
            <a:r>
              <a:rPr lang="en-US" dirty="0">
                <a:solidFill>
                  <a:srgbClr val="0D274D"/>
                </a:solidFill>
                <a:latin typeface="Montserrat"/>
                <a:ea typeface="Roboto"/>
              </a:rPr>
              <a:t>My Maritime Career Apprenticeship Program</a:t>
            </a:r>
          </a:p>
        </p:txBody>
      </p:sp>
      <p:pic>
        <p:nvPicPr>
          <p:cNvPr id="6" name="Picture Placeholder 5" descr="Jason Goodfellow">
            <a:extLst>
              <a:ext uri="{FF2B5EF4-FFF2-40B4-BE49-F238E27FC236}">
                <a16:creationId xmlns:a16="http://schemas.microsoft.com/office/drawing/2014/main" id="{8B40DC48-C480-B065-180D-FCD7B71FD306}"/>
              </a:ext>
            </a:extLst>
          </p:cNvPr>
          <p:cNvPicPr>
            <a:picLocks noGrp="1" noChangeAspect="1"/>
          </p:cNvPicPr>
          <p:nvPr>
            <p:ph type="pic" sz="quarter" idx="15"/>
          </p:nvPr>
        </p:nvPicPr>
        <p:blipFill>
          <a:blip r:embed="rId6"/>
          <a:srcRect t="10417" b="10417"/>
          <a:stretch/>
        </p:blipFill>
        <p:spPr>
          <a:xfrm>
            <a:off x="9098595" y="1919437"/>
            <a:ext cx="1763783" cy="15872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 Placeholder 9">
            <a:extLst>
              <a:ext uri="{FF2B5EF4-FFF2-40B4-BE49-F238E27FC236}">
                <a16:creationId xmlns:a16="http://schemas.microsoft.com/office/drawing/2014/main" id="{93E11849-315C-025A-E91B-C6D7EA74070F}"/>
              </a:ext>
            </a:extLst>
          </p:cNvPr>
          <p:cNvSpPr>
            <a:spLocks noGrp="1"/>
          </p:cNvSpPr>
          <p:nvPr>
            <p:ph type="body" sz="quarter" idx="18"/>
          </p:nvPr>
        </p:nvSpPr>
        <p:spPr>
          <a:xfrm>
            <a:off x="8489796" y="3923530"/>
            <a:ext cx="3063488" cy="563563"/>
          </a:xfrm>
        </p:spPr>
        <p:txBody>
          <a:bodyPr>
            <a:normAutofit/>
          </a:bodyPr>
          <a:lstStyle/>
          <a:p>
            <a:r>
              <a:rPr lang="en-US" sz="2400" dirty="0">
                <a:solidFill>
                  <a:srgbClr val="0D274D"/>
                </a:solidFill>
                <a:latin typeface="Montserrat" panose="00000500000000000000" pitchFamily="2" charset="0"/>
              </a:rPr>
              <a:t>Jason Goodfellow</a:t>
            </a:r>
          </a:p>
        </p:txBody>
      </p:sp>
      <p:sp>
        <p:nvSpPr>
          <p:cNvPr id="14" name="Text Placeholder 13">
            <a:extLst>
              <a:ext uri="{FF2B5EF4-FFF2-40B4-BE49-F238E27FC236}">
                <a16:creationId xmlns:a16="http://schemas.microsoft.com/office/drawing/2014/main" id="{A923F4D2-9E46-0E6A-513B-5C058DFADE5C}"/>
              </a:ext>
            </a:extLst>
          </p:cNvPr>
          <p:cNvSpPr>
            <a:spLocks noGrp="1"/>
          </p:cNvSpPr>
          <p:nvPr>
            <p:ph type="body" sz="quarter" idx="22"/>
          </p:nvPr>
        </p:nvSpPr>
        <p:spPr>
          <a:xfrm>
            <a:off x="8707898" y="4477910"/>
            <a:ext cx="2627284" cy="1254125"/>
          </a:xfrm>
        </p:spPr>
        <p:txBody>
          <a:bodyPr>
            <a:normAutofit fontScale="92500" lnSpcReduction="20000"/>
          </a:bodyPr>
          <a:lstStyle/>
          <a:p>
            <a:pPr lvl="0">
              <a:lnSpc>
                <a:spcPct val="100000"/>
              </a:lnSpc>
              <a:spcBef>
                <a:spcPts val="600"/>
              </a:spcBef>
            </a:pPr>
            <a:r>
              <a:rPr lang="en-US" dirty="0">
                <a:solidFill>
                  <a:srgbClr val="0D274D"/>
                </a:solidFill>
                <a:latin typeface="Montserrat"/>
                <a:ea typeface="Roboto"/>
              </a:rPr>
              <a:t>Army Corps of Engineers</a:t>
            </a:r>
          </a:p>
          <a:p>
            <a:pPr lvl="0">
              <a:lnSpc>
                <a:spcPct val="100000"/>
              </a:lnSpc>
              <a:spcBef>
                <a:spcPts val="600"/>
              </a:spcBef>
            </a:pPr>
            <a:r>
              <a:rPr lang="en-US" dirty="0">
                <a:solidFill>
                  <a:srgbClr val="0D274D"/>
                </a:solidFill>
                <a:latin typeface="Montserrat"/>
                <a:ea typeface="Roboto"/>
              </a:rPr>
              <a:t>Hydro Power Plant Training Program Supervisor</a:t>
            </a:r>
          </a:p>
          <a:p>
            <a:pPr lvl="0">
              <a:lnSpc>
                <a:spcPct val="100000"/>
              </a:lnSpc>
              <a:spcBef>
                <a:spcPts val="600"/>
              </a:spcBef>
            </a:pPr>
            <a:endParaRPr lang="en-US" dirty="0">
              <a:solidFill>
                <a:srgbClr val="0D274D"/>
              </a:solidFill>
              <a:latin typeface="Montserrat"/>
              <a:ea typeface="Roboto"/>
            </a:endParaRPr>
          </a:p>
        </p:txBody>
      </p:sp>
    </p:spTree>
    <p:extLst>
      <p:ext uri="{BB962C8B-B14F-4D97-AF65-F5344CB8AC3E}">
        <p14:creationId xmlns:p14="http://schemas.microsoft.com/office/powerpoint/2010/main" val="3850562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t>Agenda</a:t>
            </a:r>
          </a:p>
        </p:txBody>
      </p:sp>
      <p:sp>
        <p:nvSpPr>
          <p:cNvPr id="2" name="Content Placeholder 1">
            <a:extLst>
              <a:ext uri="{FF2B5EF4-FFF2-40B4-BE49-F238E27FC236}">
                <a16:creationId xmlns:a16="http://schemas.microsoft.com/office/drawing/2014/main" id="{95D450A8-70A4-AA50-F7EA-AD6A89BEB878}"/>
              </a:ext>
            </a:extLst>
          </p:cNvPr>
          <p:cNvSpPr>
            <a:spLocks noGrp="1"/>
          </p:cNvSpPr>
          <p:nvPr>
            <p:ph idx="1"/>
          </p:nvPr>
        </p:nvSpPr>
        <p:spPr>
          <a:xfrm>
            <a:off x="838200" y="1725524"/>
            <a:ext cx="6840255" cy="4552211"/>
          </a:xfrm>
        </p:spPr>
        <p:txBody>
          <a:bodyPr>
            <a:noAutofit/>
          </a:bodyPr>
          <a:lstStyle/>
          <a:p>
            <a:pPr lvl="0">
              <a:lnSpc>
                <a:spcPct val="100000"/>
              </a:lnSpc>
              <a:spcBef>
                <a:spcPts val="600"/>
              </a:spcBef>
            </a:pPr>
            <a:r>
              <a:rPr lang="en-US" sz="2400" dirty="0">
                <a:solidFill>
                  <a:schemeClr val="tx1"/>
                </a:solidFill>
              </a:rPr>
              <a:t>Welcome and Introduction</a:t>
            </a:r>
          </a:p>
          <a:p>
            <a:pPr lvl="0">
              <a:lnSpc>
                <a:spcPct val="100000"/>
              </a:lnSpc>
              <a:spcBef>
                <a:spcPts val="600"/>
              </a:spcBef>
            </a:pPr>
            <a:r>
              <a:rPr lang="en-US" sz="2400" dirty="0">
                <a:solidFill>
                  <a:schemeClr val="tx1"/>
                </a:solidFill>
              </a:rPr>
              <a:t>Cyber and Tech Industry Intermediary Registered Apprenticeship Program</a:t>
            </a:r>
          </a:p>
          <a:p>
            <a:pPr lvl="0">
              <a:lnSpc>
                <a:spcPct val="100000"/>
              </a:lnSpc>
              <a:spcBef>
                <a:spcPts val="600"/>
              </a:spcBef>
            </a:pPr>
            <a:r>
              <a:rPr lang="en-US" sz="2400" dirty="0" err="1">
                <a:solidFill>
                  <a:schemeClr val="tx1"/>
                </a:solidFill>
              </a:rPr>
              <a:t>Avista</a:t>
            </a:r>
            <a:r>
              <a:rPr lang="en-US" sz="2400" dirty="0">
                <a:solidFill>
                  <a:schemeClr val="tx1"/>
                </a:solidFill>
              </a:rPr>
              <a:t> Training Programs</a:t>
            </a:r>
          </a:p>
          <a:p>
            <a:pPr lvl="0">
              <a:lnSpc>
                <a:spcPct val="100000"/>
              </a:lnSpc>
              <a:spcBef>
                <a:spcPts val="600"/>
              </a:spcBef>
            </a:pPr>
            <a:r>
              <a:rPr lang="en-US" sz="2400" dirty="0">
                <a:solidFill>
                  <a:schemeClr val="tx1"/>
                </a:solidFill>
              </a:rPr>
              <a:t>My Maritime Career Apprenticeship Program</a:t>
            </a:r>
          </a:p>
          <a:p>
            <a:pPr lvl="0">
              <a:lnSpc>
                <a:spcPct val="100000"/>
              </a:lnSpc>
              <a:spcBef>
                <a:spcPts val="600"/>
              </a:spcBef>
            </a:pPr>
            <a:r>
              <a:rPr lang="en-US" sz="2400" dirty="0">
                <a:solidFill>
                  <a:schemeClr val="tx1"/>
                </a:solidFill>
              </a:rPr>
              <a:t>U.S. Army Corps of Engineers Northwestern Division Hydro Power Plant Training Program</a:t>
            </a:r>
          </a:p>
          <a:p>
            <a:pPr lvl="0">
              <a:lnSpc>
                <a:spcPct val="100000"/>
              </a:lnSpc>
              <a:spcBef>
                <a:spcPts val="600"/>
              </a:spcBef>
            </a:pPr>
            <a:r>
              <a:rPr lang="en-US" sz="2400" dirty="0">
                <a:solidFill>
                  <a:schemeClr val="tx1"/>
                </a:solidFill>
              </a:rPr>
              <a:t>Q&amp;A</a:t>
            </a:r>
          </a:p>
        </p:txBody>
      </p:sp>
      <p:pic>
        <p:nvPicPr>
          <p:cNvPr id="7" name="Picture Placeholder 6" descr="Center of Excellence Logo">
            <a:extLst>
              <a:ext uri="{FF2B5EF4-FFF2-40B4-BE49-F238E27FC236}">
                <a16:creationId xmlns:a16="http://schemas.microsoft.com/office/drawing/2014/main" id="{2913F166-BA2E-7B19-7C29-7550AE6FC03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tretch/>
        </p:blipFill>
        <p:spPr>
          <a:xfrm>
            <a:off x="7522698" y="1825625"/>
            <a:ext cx="4164086" cy="4164086"/>
          </a:xfrm>
          <a:prstGeom prst="rect">
            <a:avLst/>
          </a:prstGeom>
        </p:spPr>
      </p:pic>
      <p:sp>
        <p:nvSpPr>
          <p:cNvPr id="9" name="Slide Number Placeholder 5">
            <a:extLst>
              <a:ext uri="{FF2B5EF4-FFF2-40B4-BE49-F238E27FC236}">
                <a16:creationId xmlns:a16="http://schemas.microsoft.com/office/drawing/2014/main" id="{0C1FFABB-B747-75C1-4FC1-E8A9D870678D}"/>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78527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FFD2-9F18-E0DC-51FA-0F15D336F060}"/>
              </a:ext>
            </a:extLst>
          </p:cNvPr>
          <p:cNvSpPr>
            <a:spLocks noGrp="1"/>
          </p:cNvSpPr>
          <p:nvPr>
            <p:ph type="title"/>
          </p:nvPr>
        </p:nvSpPr>
        <p:spPr/>
        <p:txBody>
          <a:bodyPr/>
          <a:lstStyle/>
          <a:p>
            <a:r>
              <a:rPr lang="en-US" dirty="0"/>
              <a:t>Cyber and Tech Industry Intermediary</a:t>
            </a:r>
          </a:p>
        </p:txBody>
      </p:sp>
      <p:pic>
        <p:nvPicPr>
          <p:cNvPr id="6" name="Picture 5" descr="Safal Partner's logo">
            <a:extLst>
              <a:ext uri="{FF2B5EF4-FFF2-40B4-BE49-F238E27FC236}">
                <a16:creationId xmlns:a16="http://schemas.microsoft.com/office/drawing/2014/main" id="{D85B5FF5-CA7E-A34C-07C9-16F5B24D8165}"/>
              </a:ext>
            </a:extLst>
          </p:cNvPr>
          <p:cNvPicPr>
            <a:picLocks noChangeAspect="1"/>
          </p:cNvPicPr>
          <p:nvPr/>
        </p:nvPicPr>
        <p:blipFill>
          <a:blip r:embed="rId3"/>
          <a:stretch>
            <a:fillRect/>
          </a:stretch>
        </p:blipFill>
        <p:spPr>
          <a:xfrm>
            <a:off x="4707791" y="4421238"/>
            <a:ext cx="2810924" cy="1095709"/>
          </a:xfrm>
          <a:prstGeom prst="rect">
            <a:avLst/>
          </a:prstGeom>
        </p:spPr>
      </p:pic>
      <p:sp>
        <p:nvSpPr>
          <p:cNvPr id="5" name="Slide Number Placeholder 5">
            <a:extLst>
              <a:ext uri="{FF2B5EF4-FFF2-40B4-BE49-F238E27FC236}">
                <a16:creationId xmlns:a16="http://schemas.microsoft.com/office/drawing/2014/main" id="{2A044839-09F2-C10C-EC22-96CF032A5466}"/>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44034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34B49-EEDA-111A-CF14-DB3004F08183}"/>
              </a:ext>
            </a:extLst>
          </p:cNvPr>
          <p:cNvSpPr>
            <a:spLocks noGrp="1"/>
          </p:cNvSpPr>
          <p:nvPr>
            <p:ph type="title"/>
          </p:nvPr>
        </p:nvSpPr>
        <p:spPr/>
        <p:txBody>
          <a:bodyPr/>
          <a:lstStyle/>
          <a:p>
            <a:r>
              <a:rPr lang="en-US" dirty="0"/>
              <a:t>U.S. DOL Cyber Leadership</a:t>
            </a:r>
          </a:p>
        </p:txBody>
      </p:sp>
      <p:pic>
        <p:nvPicPr>
          <p:cNvPr id="5" name="Picture 4" descr="Safal Partners' logo">
            <a:extLst>
              <a:ext uri="{FF2B5EF4-FFF2-40B4-BE49-F238E27FC236}">
                <a16:creationId xmlns:a16="http://schemas.microsoft.com/office/drawing/2014/main" id="{E4F85C51-907A-1D45-932A-D4203C5CF2BB}"/>
              </a:ext>
            </a:extLst>
          </p:cNvPr>
          <p:cNvPicPr>
            <a:picLocks noChangeAspect="1"/>
          </p:cNvPicPr>
          <p:nvPr/>
        </p:nvPicPr>
        <p:blipFill>
          <a:blip r:embed="rId3"/>
          <a:stretch>
            <a:fillRect/>
          </a:stretch>
        </p:blipFill>
        <p:spPr>
          <a:xfrm>
            <a:off x="1246743" y="2702095"/>
            <a:ext cx="2256604" cy="879633"/>
          </a:xfrm>
          <a:prstGeom prst="rect">
            <a:avLst/>
          </a:prstGeom>
        </p:spPr>
      </p:pic>
      <p:sp>
        <p:nvSpPr>
          <p:cNvPr id="3" name="Content Placeholder 2">
            <a:extLst>
              <a:ext uri="{FF2B5EF4-FFF2-40B4-BE49-F238E27FC236}">
                <a16:creationId xmlns:a16="http://schemas.microsoft.com/office/drawing/2014/main" id="{DDAD56CC-6F57-E638-2653-E2C480B1AA07}"/>
              </a:ext>
            </a:extLst>
          </p:cNvPr>
          <p:cNvSpPr>
            <a:spLocks noGrp="1"/>
          </p:cNvSpPr>
          <p:nvPr>
            <p:ph sz="half" idx="13"/>
          </p:nvPr>
        </p:nvSpPr>
        <p:spPr>
          <a:xfrm>
            <a:off x="649728" y="3716088"/>
            <a:ext cx="3450634" cy="1325563"/>
          </a:xfrm>
        </p:spPr>
        <p:txBody>
          <a:bodyPr>
            <a:normAutofit/>
          </a:bodyPr>
          <a:lstStyle/>
          <a:p>
            <a:pPr marL="0" indent="0" algn="ctr">
              <a:buNone/>
            </a:pPr>
            <a:r>
              <a:rPr lang="en-US" sz="1500" dirty="0">
                <a:solidFill>
                  <a:srgbClr val="00015E"/>
                </a:solidFill>
              </a:rPr>
              <a:t>Angela Baker</a:t>
            </a:r>
          </a:p>
          <a:p>
            <a:pPr marL="0" indent="0" algn="ctr">
              <a:buNone/>
            </a:pPr>
            <a:r>
              <a:rPr lang="en-US" sz="1500" dirty="0">
                <a:solidFill>
                  <a:srgbClr val="00015E"/>
                </a:solidFill>
                <a:hlinkClick r:id="rId4"/>
              </a:rPr>
              <a:t>angela.baker@safalpartners.com</a:t>
            </a:r>
            <a:endParaRPr lang="en-US" sz="1500" dirty="0">
              <a:solidFill>
                <a:srgbClr val="00015E"/>
              </a:solidFill>
            </a:endParaRPr>
          </a:p>
          <a:p>
            <a:pPr marL="0" indent="0" algn="ctr">
              <a:buNone/>
            </a:pPr>
            <a:r>
              <a:rPr lang="en-US" sz="1500" dirty="0">
                <a:solidFill>
                  <a:srgbClr val="00015E"/>
                </a:solidFill>
              </a:rPr>
              <a:t>cyber.safalpartners.com</a:t>
            </a:r>
          </a:p>
        </p:txBody>
      </p:sp>
      <p:pic>
        <p:nvPicPr>
          <p:cNvPr id="6" name="Picture 9" descr="U.S. Department of Labor logo">
            <a:extLst>
              <a:ext uri="{FF2B5EF4-FFF2-40B4-BE49-F238E27FC236}">
                <a16:creationId xmlns:a16="http://schemas.microsoft.com/office/drawing/2014/main" id="{8DDC796B-79B5-A824-B970-6A7A49628228}"/>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tretch>
            <a:fillRect/>
          </a:stretch>
        </p:blipFill>
        <p:spPr bwMode="auto">
          <a:xfrm>
            <a:off x="9869662" y="131579"/>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271156C4-4189-2133-E8B2-9BFF4453ADCB}"/>
              </a:ext>
            </a:extLst>
          </p:cNvPr>
          <p:cNvSpPr>
            <a:spLocks noGrp="1"/>
          </p:cNvSpPr>
          <p:nvPr>
            <p:ph sz="half" idx="2"/>
          </p:nvPr>
        </p:nvSpPr>
        <p:spPr>
          <a:xfrm>
            <a:off x="4215865" y="1568919"/>
            <a:ext cx="7411453" cy="4690410"/>
          </a:xfrm>
        </p:spPr>
        <p:txBody>
          <a:bodyPr>
            <a:normAutofit fontScale="85000" lnSpcReduction="20000"/>
          </a:bodyPr>
          <a:lstStyle/>
          <a:p>
            <a:pPr>
              <a:lnSpc>
                <a:spcPct val="120000"/>
              </a:lnSpc>
            </a:pPr>
            <a:r>
              <a:rPr lang="en-US" sz="2000" dirty="0">
                <a:solidFill>
                  <a:schemeClr val="tx1"/>
                </a:solidFill>
              </a:rPr>
              <a:t>technical expertise to build and/or facilitate approval </a:t>
            </a:r>
            <a:r>
              <a:rPr lang="en-US" sz="2000" b="1" dirty="0">
                <a:solidFill>
                  <a:srgbClr val="00015E"/>
                </a:solidFill>
              </a:rPr>
              <a:t>of a customized program</a:t>
            </a:r>
            <a:r>
              <a:rPr lang="en-US" sz="2000" dirty="0">
                <a:solidFill>
                  <a:schemeClr val="tx1"/>
                </a:solidFill>
              </a:rPr>
              <a:t> for your organization's own sponsorship if preferred</a:t>
            </a:r>
          </a:p>
          <a:p>
            <a:pPr>
              <a:lnSpc>
                <a:spcPct val="120000"/>
              </a:lnSpc>
            </a:pPr>
            <a:r>
              <a:rPr lang="en-US" sz="2000" dirty="0">
                <a:solidFill>
                  <a:schemeClr val="tx1"/>
                </a:solidFill>
              </a:rPr>
              <a:t>ongoing </a:t>
            </a:r>
            <a:r>
              <a:rPr lang="en-US" sz="2000" b="1" dirty="0">
                <a:solidFill>
                  <a:srgbClr val="00015E"/>
                </a:solidFill>
              </a:rPr>
              <a:t>technical assistance </a:t>
            </a:r>
            <a:r>
              <a:rPr lang="en-US" sz="2000" dirty="0">
                <a:solidFill>
                  <a:schemeClr val="tx1"/>
                </a:solidFill>
              </a:rPr>
              <a:t>to successfully launch and sustain your customized program</a:t>
            </a:r>
          </a:p>
          <a:p>
            <a:pPr>
              <a:lnSpc>
                <a:spcPct val="120000"/>
              </a:lnSpc>
            </a:pPr>
            <a:r>
              <a:rPr lang="en-US" sz="2000" dirty="0">
                <a:solidFill>
                  <a:schemeClr val="tx1"/>
                </a:solidFill>
              </a:rPr>
              <a:t>connections to </a:t>
            </a:r>
            <a:r>
              <a:rPr lang="en-US" sz="2000" b="1" dirty="0">
                <a:solidFill>
                  <a:srgbClr val="00015E"/>
                </a:solidFill>
              </a:rPr>
              <a:t>federal, state, and local resources </a:t>
            </a:r>
            <a:r>
              <a:rPr lang="en-US" sz="2000" dirty="0">
                <a:solidFill>
                  <a:schemeClr val="tx1"/>
                </a:solidFill>
              </a:rPr>
              <a:t>including funding support through tax credits</a:t>
            </a:r>
          </a:p>
          <a:p>
            <a:pPr>
              <a:lnSpc>
                <a:spcPct val="120000"/>
              </a:lnSpc>
            </a:pPr>
            <a:r>
              <a:rPr lang="en-US" sz="2000" dirty="0">
                <a:solidFill>
                  <a:schemeClr val="tx1"/>
                </a:solidFill>
              </a:rPr>
              <a:t>direct limited </a:t>
            </a:r>
            <a:r>
              <a:rPr lang="en-US" sz="2000" b="1" dirty="0">
                <a:solidFill>
                  <a:srgbClr val="00015E"/>
                </a:solidFill>
              </a:rPr>
              <a:t>incentive funding</a:t>
            </a:r>
            <a:r>
              <a:rPr lang="en-US" sz="2000" dirty="0">
                <a:solidFill>
                  <a:srgbClr val="00015E"/>
                </a:solidFill>
              </a:rPr>
              <a:t> </a:t>
            </a:r>
            <a:r>
              <a:rPr lang="en-US" sz="2000" dirty="0">
                <a:solidFill>
                  <a:schemeClr val="tx1"/>
                </a:solidFill>
              </a:rPr>
              <a:t>on a per-apprentice basis to assist with non- wage program costs</a:t>
            </a:r>
          </a:p>
          <a:p>
            <a:pPr>
              <a:lnSpc>
                <a:spcPct val="120000"/>
              </a:lnSpc>
            </a:pPr>
            <a:r>
              <a:rPr lang="en-US" sz="2000" dirty="0">
                <a:solidFill>
                  <a:schemeClr val="tx1"/>
                </a:solidFill>
              </a:rPr>
              <a:t>help</a:t>
            </a:r>
            <a:r>
              <a:rPr lang="en-US" sz="2000" b="1" dirty="0">
                <a:solidFill>
                  <a:schemeClr val="tx1"/>
                </a:solidFill>
              </a:rPr>
              <a:t> </a:t>
            </a:r>
            <a:r>
              <a:rPr lang="en-US" sz="2000" b="1" dirty="0">
                <a:solidFill>
                  <a:srgbClr val="00015E"/>
                </a:solidFill>
              </a:rPr>
              <a:t>identifying potential candidates </a:t>
            </a:r>
            <a:r>
              <a:rPr lang="en-US" sz="2000" dirty="0">
                <a:solidFill>
                  <a:schemeClr val="tx1"/>
                </a:solidFill>
              </a:rPr>
              <a:t>through a network of partners including two- and four-year colleges and universities, military installations, workforce systems partners, and community-based organizations serving targeted populations</a:t>
            </a:r>
          </a:p>
          <a:p>
            <a:pPr>
              <a:lnSpc>
                <a:spcPct val="120000"/>
              </a:lnSpc>
            </a:pPr>
            <a:r>
              <a:rPr lang="en-US" sz="2000" dirty="0">
                <a:solidFill>
                  <a:schemeClr val="tx1"/>
                </a:solidFill>
              </a:rPr>
              <a:t>ongoing </a:t>
            </a:r>
            <a:r>
              <a:rPr lang="en-US" sz="2000" b="1" dirty="0">
                <a:solidFill>
                  <a:srgbClr val="00015E"/>
                </a:solidFill>
              </a:rPr>
              <a:t>program support </a:t>
            </a:r>
            <a:r>
              <a:rPr lang="en-US" sz="2000" dirty="0">
                <a:solidFill>
                  <a:schemeClr val="tx1"/>
                </a:solidFill>
              </a:rPr>
              <a:t>such as marketing and administrative assistance</a:t>
            </a:r>
          </a:p>
        </p:txBody>
      </p:sp>
      <p:sp>
        <p:nvSpPr>
          <p:cNvPr id="7" name="Slide Number Placeholder 5">
            <a:extLst>
              <a:ext uri="{FF2B5EF4-FFF2-40B4-BE49-F238E27FC236}">
                <a16:creationId xmlns:a16="http://schemas.microsoft.com/office/drawing/2014/main" id="{28B47033-50B4-5C03-0B66-9D281159519F}"/>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64623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FFD2-9F18-E0DC-51FA-0F15D336F060}"/>
              </a:ext>
            </a:extLst>
          </p:cNvPr>
          <p:cNvSpPr>
            <a:spLocks noGrp="1"/>
          </p:cNvSpPr>
          <p:nvPr>
            <p:ph type="title"/>
          </p:nvPr>
        </p:nvSpPr>
        <p:spPr/>
        <p:txBody>
          <a:bodyPr/>
          <a:lstStyle/>
          <a:p>
            <a:r>
              <a:rPr lang="en-US" dirty="0" err="1"/>
              <a:t>Avista</a:t>
            </a:r>
            <a:r>
              <a:rPr lang="en-US" dirty="0"/>
              <a:t> Training Programs</a:t>
            </a:r>
          </a:p>
        </p:txBody>
      </p:sp>
      <p:grpSp>
        <p:nvGrpSpPr>
          <p:cNvPr id="3" name="Group 2" descr="Avista logo">
            <a:extLst>
              <a:ext uri="{FF2B5EF4-FFF2-40B4-BE49-F238E27FC236}">
                <a16:creationId xmlns:a16="http://schemas.microsoft.com/office/drawing/2014/main" id="{B4E64350-6567-8634-81CC-A353DF959075}"/>
              </a:ext>
            </a:extLst>
          </p:cNvPr>
          <p:cNvGrpSpPr/>
          <p:nvPr/>
        </p:nvGrpSpPr>
        <p:grpSpPr>
          <a:xfrm>
            <a:off x="4383418" y="4281977"/>
            <a:ext cx="3425164" cy="1640469"/>
            <a:chOff x="483609" y="650416"/>
            <a:chExt cx="3683660" cy="1764275"/>
          </a:xfrm>
        </p:grpSpPr>
        <p:grpSp>
          <p:nvGrpSpPr>
            <p:cNvPr id="4" name="Group 3">
              <a:extLst>
                <a:ext uri="{FF2B5EF4-FFF2-40B4-BE49-F238E27FC236}">
                  <a16:creationId xmlns:a16="http://schemas.microsoft.com/office/drawing/2014/main" id="{155898D0-B964-766F-C9B2-5B12580881CA}"/>
                </a:ext>
              </a:extLst>
            </p:cNvPr>
            <p:cNvGrpSpPr/>
            <p:nvPr userDrawn="1"/>
          </p:nvGrpSpPr>
          <p:grpSpPr>
            <a:xfrm>
              <a:off x="483609" y="982156"/>
              <a:ext cx="3683660" cy="1432535"/>
              <a:chOff x="-1221" y="920444"/>
              <a:chExt cx="2256385" cy="877483"/>
            </a:xfrm>
          </p:grpSpPr>
          <p:sp>
            <p:nvSpPr>
              <p:cNvPr id="8" name="Rectangle 7">
                <a:extLst>
                  <a:ext uri="{FF2B5EF4-FFF2-40B4-BE49-F238E27FC236}">
                    <a16:creationId xmlns:a16="http://schemas.microsoft.com/office/drawing/2014/main" id="{3CF3DCF0-DF39-F429-CA7F-CA92741A4991}"/>
                  </a:ext>
                </a:extLst>
              </p:cNvPr>
              <p:cNvSpPr/>
              <p:nvPr userDrawn="1"/>
            </p:nvSpPr>
            <p:spPr>
              <a:xfrm>
                <a:off x="-1221" y="920444"/>
                <a:ext cx="2256385" cy="8774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F7FBB4F-598F-1AEA-69FF-4EC45F476AA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057" y="1190888"/>
                <a:ext cx="1706684" cy="332471"/>
              </a:xfrm>
              <a:prstGeom prst="rect">
                <a:avLst/>
              </a:prstGeom>
            </p:spPr>
          </p:pic>
        </p:grpSp>
        <p:sp>
          <p:nvSpPr>
            <p:cNvPr id="7" name="Rectangle 6">
              <a:extLst>
                <a:ext uri="{FF2B5EF4-FFF2-40B4-BE49-F238E27FC236}">
                  <a16:creationId xmlns:a16="http://schemas.microsoft.com/office/drawing/2014/main" id="{F5B60E2E-2C10-4048-FE08-DB4E00617A1C}"/>
                </a:ext>
              </a:extLst>
            </p:cNvPr>
            <p:cNvSpPr/>
            <p:nvPr userDrawn="1"/>
          </p:nvSpPr>
          <p:spPr>
            <a:xfrm>
              <a:off x="483609" y="650416"/>
              <a:ext cx="3683660" cy="331739"/>
            </a:xfrm>
            <a:prstGeom prst="rect">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5">
            <a:extLst>
              <a:ext uri="{FF2B5EF4-FFF2-40B4-BE49-F238E27FC236}">
                <a16:creationId xmlns:a16="http://schemas.microsoft.com/office/drawing/2014/main" id="{2A044839-09F2-C10C-EC22-96CF032A5466}"/>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0728801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vista">
    <a:dk1>
      <a:srgbClr val="000000"/>
    </a:dk1>
    <a:lt1>
      <a:srgbClr val="FFFFFF"/>
    </a:lt1>
    <a:dk2>
      <a:srgbClr val="003A72"/>
    </a:dk2>
    <a:lt2>
      <a:srgbClr val="96D1F2"/>
    </a:lt2>
    <a:accent1>
      <a:srgbClr val="0076BE"/>
    </a:accent1>
    <a:accent2>
      <a:srgbClr val="00B5EF"/>
    </a:accent2>
    <a:accent3>
      <a:srgbClr val="2CB349"/>
    </a:accent3>
    <a:accent4>
      <a:srgbClr val="C3D82E"/>
    </a:accent4>
    <a:accent5>
      <a:srgbClr val="FFDF00"/>
    </a:accent5>
    <a:accent6>
      <a:srgbClr val="F58020"/>
    </a:accent6>
    <a:hlink>
      <a:srgbClr val="0075BD"/>
    </a:hlink>
    <a:folHlink>
      <a:srgbClr val="0075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00f82b-dce9-458f-ab1d-1c5fd145e219">
      <Terms xmlns="http://schemas.microsoft.com/office/infopath/2007/PartnerControls"/>
    </lcf76f155ced4ddcb4097134ff3c332f>
    <TaxCatchAll xmlns="4cd59d27-ca2b-4708-b9c7-7fa281384922" xsi:nil="true"/>
    <SharedWithUsers xmlns="4cd59d27-ca2b-4708-b9c7-7fa281384922">
      <UserInfo>
        <DisplayName>Mukta Pandit</DisplayName>
        <AccountId>52</AccountId>
        <AccountType/>
      </UserInfo>
      <UserInfo>
        <DisplayName>Jana Bauer</DisplayName>
        <AccountId>45</AccountId>
        <AccountType/>
      </UserInfo>
      <UserInfo>
        <DisplayName>Judy Blanchard</DisplayName>
        <AccountId>26</AccountId>
        <AccountType/>
      </UserInfo>
      <UserInfo>
        <DisplayName>Audrey Theis</DisplayName>
        <AccountId>2191</AccountId>
        <AccountType/>
      </UserInfo>
      <UserInfo>
        <DisplayName>Deb Bennett</DisplayName>
        <AccountId>448</AccountId>
        <AccountType/>
      </UserInfo>
      <UserInfo>
        <DisplayName>Colleen Beck</DisplayName>
        <AccountId>39</AccountId>
        <AccountType/>
      </UserInfo>
    </SharedWithUsers>
    <_Flow_SignoffStatus xmlns="2f00f82b-dce9-458f-ab1d-1c5fd145e219" xsi:nil="true"/>
    <ClassificationLevel xmlns="2f00f82b-dce9-458f-ab1d-1c5fd145e219" xsi:nil="true"/>
  </documentManagement>
</p:properties>
</file>

<file path=customXml/itemProps1.xml><?xml version="1.0" encoding="utf-8"?>
<ds:datastoreItem xmlns:ds="http://schemas.openxmlformats.org/officeDocument/2006/customXml" ds:itemID="{D67788D4-1081-49FE-B60C-D82414EF8A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E31030-0F86-49B6-8F64-CD211F09BAB8}">
  <ds:schemaRefs>
    <ds:schemaRef ds:uri="http://schemas.microsoft.com/sharepoint/v3/contenttype/forms"/>
  </ds:schemaRefs>
</ds:datastoreItem>
</file>

<file path=customXml/itemProps3.xml><?xml version="1.0" encoding="utf-8"?>
<ds:datastoreItem xmlns:ds="http://schemas.openxmlformats.org/officeDocument/2006/customXml" ds:itemID="{5073452F-5C8F-425C-B03A-6F781C54F726}">
  <ds:schemaRefs>
    <ds:schemaRef ds:uri="http://schemas.microsoft.com/office/infopath/2007/PartnerControls"/>
    <ds:schemaRef ds:uri="4cd59d27-ca2b-4708-b9c7-7fa281384922"/>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elements/1.1/"/>
    <ds:schemaRef ds:uri="2f00f82b-dce9-458f-ab1d-1c5fd145e219"/>
    <ds:schemaRef ds:uri="http://purl.org/dc/term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47409</TotalTime>
  <Words>3185</Words>
  <Application>Microsoft Office PowerPoint</Application>
  <PresentationFormat>Widescreen</PresentationFormat>
  <Paragraphs>436</Paragraphs>
  <Slides>37</Slides>
  <Notes>22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Aptos</vt:lpstr>
      <vt:lpstr>Arial</vt:lpstr>
      <vt:lpstr>Calibri</vt:lpstr>
      <vt:lpstr>Georgia</vt:lpstr>
      <vt:lpstr>Glacial Indifference</vt:lpstr>
      <vt:lpstr>Montserrat</vt:lpstr>
      <vt:lpstr>Montserrat Medium</vt:lpstr>
      <vt:lpstr>Montserrat SemiBold</vt:lpstr>
      <vt:lpstr>Montserrat-Regular</vt:lpstr>
      <vt:lpstr>Roboto</vt:lpstr>
      <vt:lpstr>Symbol</vt:lpstr>
      <vt:lpstr>Times New Roman</vt:lpstr>
      <vt:lpstr>Wingdings</vt:lpstr>
      <vt:lpstr>Office Theme</vt:lpstr>
      <vt:lpstr>Engage Series  Uniting Registered Apprenticeship Programs and Tribal Workforce/ College Career Centers for Apprenticeship Recruitment</vt:lpstr>
      <vt:lpstr>Moderator</vt:lpstr>
      <vt:lpstr>Center of Excellence Overview</vt:lpstr>
      <vt:lpstr>U.S. DOL Guest Speakers</vt:lpstr>
      <vt:lpstr>Today’s Presenters</vt:lpstr>
      <vt:lpstr>Agenda</vt:lpstr>
      <vt:lpstr>Cyber and Tech Industry Intermediary</vt:lpstr>
      <vt:lpstr>U.S. DOL Cyber Leadership</vt:lpstr>
      <vt:lpstr>Avista Training Programs</vt:lpstr>
      <vt:lpstr>Avista Utilities Overview</vt:lpstr>
      <vt:lpstr>Avista Registered Apprenticeships</vt:lpstr>
      <vt:lpstr>Apprenticeship Occupation Overview</vt:lpstr>
      <vt:lpstr>Apprenticeship Process Overview</vt:lpstr>
      <vt:lpstr>Workforce Opportunities / Addressing Challenges</vt:lpstr>
      <vt:lpstr>My Maritime Career  Apprenticeship Program</vt:lpstr>
      <vt:lpstr>Pictures</vt:lpstr>
      <vt:lpstr>What Is the Merchant Marine?</vt:lpstr>
      <vt:lpstr>What Do the Jobs Look Like?</vt:lpstr>
      <vt:lpstr>Paul Hall Center</vt:lpstr>
      <vt:lpstr>Harry Lundeberg School of Seamanship </vt:lpstr>
      <vt:lpstr>Unlicensed Apprenticeship</vt:lpstr>
      <vt:lpstr>Apprenticeship Phases  (Deck and Engine)</vt:lpstr>
      <vt:lpstr>UA Apprenticeship Phases (Steward)</vt:lpstr>
      <vt:lpstr>UA Application Process</vt:lpstr>
      <vt:lpstr>Unlicensed Apprentice - Costs</vt:lpstr>
      <vt:lpstr>U.S. Army Corps of Engineers Northwestern Division Hydro Power Plant Training Program</vt:lpstr>
      <vt:lpstr>Northwestern Division (nwd)</vt:lpstr>
      <vt:lpstr>U.S. Army Corps of Engineers (USACE) </vt:lpstr>
      <vt:lpstr>NWD HPPTP Locations</vt:lpstr>
      <vt:lpstr>NWD HPPTP</vt:lpstr>
      <vt:lpstr>HPPTP Crafts</vt:lpstr>
      <vt:lpstr>Hiring and Structure</vt:lpstr>
      <vt:lpstr>Wages and Benefits</vt:lpstr>
      <vt:lpstr>Contact Us</vt:lpstr>
      <vt:lpstr>Questions and Answers</vt:lpstr>
      <vt:lpstr>Contact Us, Become a Partner</vt:lpstr>
      <vt:lpstr>Email us your questions at RA_COE@SafalPartners.com</vt:lpstr>
    </vt:vector>
  </TitlesOfParts>
  <Manager>Judy Blanchard</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Industry and Workforce: Understanding Registered Apprenticeship as a</dc:title>
  <dc:creator>Center of Excellence</dc:creator>
  <cp:keywords>Business Services Representatives, Workforce, Apprenticeship</cp:keywords>
  <cp:lastModifiedBy>Colleen Beck</cp:lastModifiedBy>
  <cp:revision>6</cp:revision>
  <dcterms:created xsi:type="dcterms:W3CDTF">2022-12-02T14:40:35Z</dcterms:created>
  <dcterms:modified xsi:type="dcterms:W3CDTF">2024-07-02T14:53:12Z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