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Lst>
  <p:notesMasterIdLst>
    <p:notesMasterId r:id="rId33"/>
  </p:notesMasterIdLst>
  <p:sldIdLst>
    <p:sldId id="257" r:id="rId6"/>
    <p:sldId id="1837" r:id="rId7"/>
    <p:sldId id="1709" r:id="rId8"/>
    <p:sldId id="1737" r:id="rId9"/>
    <p:sldId id="278" r:id="rId10"/>
    <p:sldId id="1849" r:id="rId11"/>
    <p:sldId id="1820" r:id="rId12"/>
    <p:sldId id="731" r:id="rId13"/>
    <p:sldId id="1779" r:id="rId14"/>
    <p:sldId id="1821" r:id="rId15"/>
    <p:sldId id="1825" r:id="rId16"/>
    <p:sldId id="1788" r:id="rId17"/>
    <p:sldId id="336" r:id="rId18"/>
    <p:sldId id="338" r:id="rId19"/>
    <p:sldId id="1838" r:id="rId20"/>
    <p:sldId id="337" r:id="rId21"/>
    <p:sldId id="1827" r:id="rId22"/>
    <p:sldId id="1839" r:id="rId23"/>
    <p:sldId id="1840" r:id="rId24"/>
    <p:sldId id="1810" r:id="rId25"/>
    <p:sldId id="1811" r:id="rId26"/>
    <p:sldId id="1850" r:id="rId27"/>
    <p:sldId id="1836" r:id="rId28"/>
    <p:sldId id="743" r:id="rId29"/>
    <p:sldId id="1729" r:id="rId30"/>
    <p:sldId id="1736" r:id="rId31"/>
    <p:sldId id="18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E4281-80EF-4AF1-B587-3909D15EC682}" v="3" dt="2024-07-29T19:49:19.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371" autoAdjust="0"/>
  </p:normalViewPr>
  <p:slideViewPr>
    <p:cSldViewPr snapToGrid="0">
      <p:cViewPr>
        <p:scale>
          <a:sx n="71" d="100"/>
          <a:sy n="71" d="100"/>
        </p:scale>
        <p:origin x="68" y="648"/>
      </p:cViewPr>
      <p:guideLst/>
    </p:cSldViewPr>
  </p:slideViewPr>
  <p:outlineViewPr>
    <p:cViewPr>
      <p:scale>
        <a:sx n="33" d="100"/>
        <a:sy n="33" d="100"/>
      </p:scale>
      <p:origin x="0" y="-179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C1BE4281-80EF-4AF1-B587-3909D15EC682}"/>
    <pc:docChg chg="modSld">
      <pc:chgData name="Colleen Beck" userId="ba75c042-afab-452f-9300-eeb2d9ca8f1b" providerId="ADAL" clId="{C1BE4281-80EF-4AF1-B587-3909D15EC682}" dt="2024-07-29T19:49:19.742" v="2" actId="1038"/>
      <pc:docMkLst>
        <pc:docMk/>
      </pc:docMkLst>
      <pc:sldChg chg="modSp">
        <pc:chgData name="Colleen Beck" userId="ba75c042-afab-452f-9300-eeb2d9ca8f1b" providerId="ADAL" clId="{C1BE4281-80EF-4AF1-B587-3909D15EC682}" dt="2024-07-29T19:49:19.742" v="2" actId="1038"/>
        <pc:sldMkLst>
          <pc:docMk/>
          <pc:sldMk cId="1105444270" sldId="1836"/>
        </pc:sldMkLst>
        <pc:spChg chg="mod">
          <ac:chgData name="Colleen Beck" userId="ba75c042-afab-452f-9300-eeb2d9ca8f1b" providerId="ADAL" clId="{C1BE4281-80EF-4AF1-B587-3909D15EC682}" dt="2024-07-29T19:49:19.742" v="2" actId="1038"/>
          <ac:spMkLst>
            <pc:docMk/>
            <pc:sldMk cId="1105444270" sldId="1836"/>
            <ac:spMk id="5" creationId="{67C287CD-CBA5-5B25-1DDA-1F5DB6971E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7C7F-8CD2-4373-B34A-06EDF54221CB}"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BEF1-B919-412D-AA9B-C66F48BF4185}" type="slidenum">
              <a:rPr lang="en-US" smtClean="0"/>
              <a:t>‹#›</a:t>
            </a:fld>
            <a:endParaRPr lang="en-US"/>
          </a:p>
        </p:txBody>
      </p:sp>
    </p:spTree>
    <p:extLst>
      <p:ext uri="{BB962C8B-B14F-4D97-AF65-F5344CB8AC3E}">
        <p14:creationId xmlns:p14="http://schemas.microsoft.com/office/powerpoint/2010/main" val="73822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 – welcoming people</a:t>
            </a:r>
          </a:p>
        </p:txBody>
      </p:sp>
      <p:sp>
        <p:nvSpPr>
          <p:cNvPr id="4" name="Slide Number Placeholder 3"/>
          <p:cNvSpPr>
            <a:spLocks noGrp="1"/>
          </p:cNvSpPr>
          <p:nvPr>
            <p:ph type="sldNum" sz="quarter" idx="5"/>
          </p:nvPr>
        </p:nvSpPr>
        <p:spPr/>
        <p:txBody>
          <a:bodyPr/>
          <a:lstStyle/>
          <a:p>
            <a:fld id="{DF49BEF1-B919-412D-AA9B-C66F48BF4185}" type="slidenum">
              <a:rPr lang="en-US" smtClean="0"/>
              <a:t>1</a:t>
            </a:fld>
            <a:endParaRPr lang="en-US"/>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p:txBody>
      </p:sp>
      <p:sp>
        <p:nvSpPr>
          <p:cNvPr id="4" name="Slide Number Placeholder 3"/>
          <p:cNvSpPr>
            <a:spLocks noGrp="1"/>
          </p:cNvSpPr>
          <p:nvPr>
            <p:ph type="sldNum" sz="quarter" idx="5"/>
          </p:nvPr>
        </p:nvSpPr>
        <p:spPr/>
        <p:txBody>
          <a:bodyPr/>
          <a:lstStyle/>
          <a:p>
            <a:fld id="{C9DE0BF5-9FF1-4C6A-B846-D964AC03F8E4}" type="slidenum">
              <a:rPr lang="en-US" smtClean="0"/>
              <a:t>10</a:t>
            </a:fld>
            <a:endParaRPr lang="en-US"/>
          </a:p>
        </p:txBody>
      </p:sp>
    </p:spTree>
    <p:extLst>
      <p:ext uri="{BB962C8B-B14F-4D97-AF65-F5344CB8AC3E}">
        <p14:creationId xmlns:p14="http://schemas.microsoft.com/office/powerpoint/2010/main" val="277606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 </a:t>
            </a:r>
          </a:p>
          <a:p>
            <a:r>
              <a:rPr lang="en-US" dirty="0"/>
              <a:t>The reason this tool was built was to help the workforce system and it’s partners look at ways that you can enhance your RA efforts. They are not linear, you could be doing things in several different areas and we acknowledge that this is not all inclusive, but rather it gives you a starting point to grow your RA work.</a:t>
            </a:r>
          </a:p>
        </p:txBody>
      </p:sp>
      <p:sp>
        <p:nvSpPr>
          <p:cNvPr id="4" name="Slide Number Placeholder 3"/>
          <p:cNvSpPr>
            <a:spLocks noGrp="1"/>
          </p:cNvSpPr>
          <p:nvPr>
            <p:ph type="sldNum" sz="quarter" idx="5"/>
          </p:nvPr>
        </p:nvSpPr>
        <p:spPr/>
        <p:txBody>
          <a:bodyPr/>
          <a:lstStyle/>
          <a:p>
            <a:fld id="{C9DE0BF5-9FF1-4C6A-B846-D964AC03F8E4}" type="slidenum">
              <a:rPr lang="en-US" smtClean="0"/>
              <a:t>11</a:t>
            </a:fld>
            <a:endParaRPr lang="en-US"/>
          </a:p>
        </p:txBody>
      </p:sp>
    </p:spTree>
    <p:extLst>
      <p:ext uri="{BB962C8B-B14F-4D97-AF65-F5344CB8AC3E}">
        <p14:creationId xmlns:p14="http://schemas.microsoft.com/office/powerpoint/2010/main" val="383810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How many of you have an Apprentice Navigator or someone in the AJC that is your SME on RA?</a:t>
            </a:r>
          </a:p>
          <a:p>
            <a:endParaRPr lang="en-US" dirty="0"/>
          </a:p>
          <a:p>
            <a:r>
              <a:rPr lang="en-US" dirty="0"/>
              <a:t>This section is really all about the frontline staff – case managers and Wagner-</a:t>
            </a:r>
            <a:r>
              <a:rPr lang="en-US" dirty="0" err="1"/>
              <a:t>Peyser</a:t>
            </a:r>
            <a:r>
              <a:rPr lang="en-US" dirty="0"/>
              <a:t> staff – who can help influence job seekers to pursue RA opportunities. If they have the right knowledge base. Which requires training….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have a little fun – raise your hand and we’ll call on you for this question - What is one thing you say to your job seekers when you are trying to get them to look at an RA program?</a:t>
            </a:r>
          </a:p>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12</a:t>
            </a:fld>
            <a:endParaRPr lang="en-US"/>
          </a:p>
        </p:txBody>
      </p:sp>
    </p:spTree>
    <p:extLst>
      <p:ext uri="{BB962C8B-B14F-4D97-AF65-F5344CB8AC3E}">
        <p14:creationId xmlns:p14="http://schemas.microsoft.com/office/powerpoint/2010/main" val="3448555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 –</a:t>
            </a:r>
          </a:p>
          <a:p>
            <a:r>
              <a:rPr lang="en-US"/>
              <a:t>When</a:t>
            </a:r>
            <a:r>
              <a:rPr lang="en-US" dirty="0"/>
              <a:t> you think about system knowledge, we are looking at things like RA’s impact on WIOA performance measures.  What is one performance measure that RA has a positive impact on? Entered Employment, Credential, Measurable Skills Gain, Employment for 2</a:t>
            </a:r>
            <a:r>
              <a:rPr lang="en-US" baseline="30000" dirty="0"/>
              <a:t>nd</a:t>
            </a:r>
            <a:r>
              <a:rPr lang="en-US" dirty="0"/>
              <a:t> and 4</a:t>
            </a:r>
            <a:r>
              <a:rPr lang="en-US" baseline="30000" dirty="0"/>
              <a:t>th</a:t>
            </a:r>
            <a:r>
              <a:rPr lang="en-US" dirty="0"/>
              <a:t> quarters, median earnings.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lots of reasons why RA can really be beneficial to job seekers, but there’s also the performance metrics that it can help us with.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213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Funding Knowledge centered on what sources of funding can pay for components of RA and how to use WIOA funding for RA activities.  As you can tell about 43% had little or no knowledge about paying for RA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of you use WIOA funds to pay for the related instruction portion of a RA program? What about paying for OJT’s?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a case manager why is it important to know this?</a:t>
            </a:r>
          </a:p>
          <a:p>
            <a:endParaRPr lang="en-US" dirty="0"/>
          </a:p>
          <a:p>
            <a:r>
              <a:rPr lang="en-US" dirty="0"/>
              <a:t>Because you want to provide as many services as you can to help them through the RA program.</a:t>
            </a:r>
          </a:p>
          <a:p>
            <a:endParaRPr lang="en-US" dirty="0"/>
          </a:p>
          <a:p>
            <a:r>
              <a:rPr lang="en-US" dirty="0"/>
              <a:t>Hands up if you are using WIOA funds for RI, how about supportive services, </a:t>
            </a:r>
            <a:r>
              <a:rPr lang="en-US" dirty="0" err="1"/>
              <a:t>Ojts</a:t>
            </a:r>
            <a:r>
              <a:rPr lang="en-US"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78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of you use WIOA funds to pay for the related instruction portion of a RA program? What about paying for OJT’s? Supportive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a case manager why is it important to know this?</a:t>
            </a:r>
          </a:p>
          <a:p>
            <a:endParaRPr lang="en-US" dirty="0"/>
          </a:p>
          <a:p>
            <a:r>
              <a:rPr lang="en-US" dirty="0"/>
              <a:t>Because you want to provide as many services as you can to help them through the RA program.</a:t>
            </a:r>
          </a:p>
          <a:p>
            <a:endParaRPr lang="en-US" dirty="0"/>
          </a:p>
          <a:p>
            <a:r>
              <a:rPr lang="en-US" dirty="0"/>
              <a:t>Does anybody have a board policy or funding allocation that targets engaging job seekers in RA’s?</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100668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 –</a:t>
            </a:r>
          </a:p>
          <a:p>
            <a:r>
              <a:rPr lang="en-US" dirty="0"/>
              <a:t>Sharing Knowledge is about communicating the benefits of RA to your customers, which means you need to know not only the basics but also what programs are available.  </a:t>
            </a:r>
          </a:p>
          <a:p>
            <a:endParaRPr lang="en-US" dirty="0"/>
          </a:p>
          <a:p>
            <a:endParaRPr lang="en-US" dirty="0"/>
          </a:p>
          <a:p>
            <a:r>
              <a:rPr lang="en-US" dirty="0"/>
              <a:t>What can you tell me about RA and the ETPL?</a:t>
            </a:r>
          </a:p>
          <a:p>
            <a:r>
              <a:rPr lang="en-US" dirty="0"/>
              <a:t>RA programs are automatically eligible to be placed on the ETPL but some choose not to. Why would a RA sponsor choose not to have their program on the ETPL?</a:t>
            </a:r>
          </a:p>
          <a:p>
            <a:r>
              <a:rPr lang="en-US" dirty="0"/>
              <a:t>So sponsors have to opt in – they have to request that the program is on the ETPL, but it doesn’t have to go through all the regular scrutiny of a training program because it has already been through that and approved by the approving agency.  TEGL 13-16, change one has more information on this.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08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 – Ok, we have a quick poll for you now.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r>
              <a:rPr lang="en-US" dirty="0">
                <a:solidFill>
                  <a:srgbClr val="242021"/>
                </a:solidFill>
              </a:rPr>
              <a:t>Lisa</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3727151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r>
              <a:rPr lang="en-US" dirty="0">
                <a:solidFill>
                  <a:srgbClr val="242021"/>
                </a:solidFill>
              </a:rPr>
              <a:t>Lisa</a:t>
            </a:r>
          </a:p>
          <a:p>
            <a:pPr marL="0" indent="0">
              <a:lnSpc>
                <a:spcPct val="95000"/>
              </a:lnSpc>
              <a:spcBef>
                <a:spcPts val="1800"/>
              </a:spcBef>
              <a:buClr>
                <a:schemeClr val="dk1"/>
              </a:buClr>
              <a:buSzPts val="1100"/>
            </a:pPr>
            <a:endParaRPr lang="en-US" dirty="0">
              <a:solidFill>
                <a:srgbClr val="242021"/>
              </a:solidFill>
            </a:endParaRPr>
          </a:p>
          <a:p>
            <a:pPr marL="0" indent="0">
              <a:lnSpc>
                <a:spcPct val="95000"/>
              </a:lnSpc>
              <a:spcBef>
                <a:spcPts val="1800"/>
              </a:spcBef>
              <a:buClr>
                <a:schemeClr val="dk1"/>
              </a:buClr>
              <a:buSzPts val="1100"/>
            </a:pPr>
            <a:r>
              <a:rPr lang="en-US" dirty="0">
                <a:solidFill>
                  <a:srgbClr val="242021"/>
                </a:solidFill>
              </a:rPr>
              <a:t>WIOA Desk Reference that helps you understand what each field of the PIRL related to RA is about.  Finding that many check that a person went to training and may even indicate it is a RA program, but then there is another box – 931 – that is about the type of training and when that is check for RA then you have co-enrollment that is captured and reported.  Why is that important? Clear data, helps with grants when you can point to the validated number in PIRL.</a:t>
            </a:r>
          </a:p>
          <a:p>
            <a:pPr marL="0" indent="0">
              <a:lnSpc>
                <a:spcPct val="95000"/>
              </a:lnSpc>
              <a:spcBef>
                <a:spcPts val="1800"/>
              </a:spcBef>
              <a:buClr>
                <a:schemeClr val="dk1"/>
              </a:buClr>
              <a:buSzPts val="1100"/>
            </a:pPr>
            <a:endParaRPr lang="en-US" dirty="0">
              <a:solidFill>
                <a:srgbClr val="242021"/>
              </a:solidFill>
            </a:endParaRPr>
          </a:p>
          <a:p>
            <a:pPr marL="0" indent="0">
              <a:lnSpc>
                <a:spcPct val="95000"/>
              </a:lnSpc>
              <a:spcBef>
                <a:spcPts val="1800"/>
              </a:spcBef>
              <a:buClr>
                <a:schemeClr val="dk1"/>
              </a:buClr>
              <a:buSzPts val="1100"/>
            </a:pPr>
            <a:r>
              <a:rPr lang="en-US" dirty="0">
                <a:solidFill>
                  <a:srgbClr val="242021"/>
                </a:solidFill>
              </a:rPr>
              <a:t>Personal Information Record Locator - PIRL 931</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196179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Haylie and Lisa – self introductions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Lisa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41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Publicizing RA program openings – you may think that’s not my job. Why not? Why not have a little flyer or sticky note that customers see that says something like ask me how you can earn and learn at the same time?</a:t>
            </a:r>
          </a:p>
          <a:p>
            <a:endParaRPr lang="en-US" dirty="0"/>
          </a:p>
          <a:p>
            <a:r>
              <a:rPr lang="en-US" dirty="0"/>
              <a:t>Outreach – telling people about open positions, RA programs, that’s all allowable. TEGL 03-23</a:t>
            </a:r>
          </a:p>
          <a:p>
            <a:endParaRPr lang="en-US" dirty="0"/>
          </a:p>
          <a:p>
            <a:r>
              <a:rPr lang="en-US" dirty="0"/>
              <a:t>RA job fairs – has anyone done one of this that is specific to RA job openings?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390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r>
              <a:rPr lang="en-US"/>
              <a:t>What is one of the first benefits you talk about to a career seeker when you tell them about RA?</a:t>
            </a:r>
          </a:p>
          <a:p>
            <a:r>
              <a:rPr lang="en-US"/>
              <a:t>What else do you talk about? Provide them with some stats on RA – like according to the Bureau of Labor Statistics </a:t>
            </a:r>
            <a:r>
              <a:rPr lang="en-US" b="0" i="0">
                <a:solidFill>
                  <a:srgbClr val="040C28"/>
                </a:solidFill>
                <a:effectLst/>
                <a:latin typeface="Google Sans"/>
              </a:rPr>
              <a:t>93%</a:t>
            </a:r>
            <a:r>
              <a:rPr lang="en-US" b="0" i="0">
                <a:solidFill>
                  <a:srgbClr val="202124"/>
                </a:solidFill>
                <a:effectLst/>
                <a:highlight>
                  <a:srgbClr val="FFFFFF"/>
                </a:highlight>
                <a:latin typeface="Google Sans"/>
              </a:rPr>
              <a:t> of apprentices retain employment after completing an apprenticeship program. And </a:t>
            </a:r>
            <a:endParaRPr lang="en-US"/>
          </a:p>
          <a:p>
            <a:endParaRPr lang="en-US"/>
          </a:p>
          <a:p>
            <a:r>
              <a:rPr lang="en-US"/>
              <a:t>Exploring the jobs</a:t>
            </a:r>
          </a:p>
          <a:p>
            <a:endParaRPr lang="en-US"/>
          </a:p>
          <a:p>
            <a:r>
              <a:rPr lang="en-US"/>
              <a:t>Talk to BSR’s about your apprentice candidates, their skills and desire to enter into a RA</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DF49BEF1-B919-412D-AA9B-C66F48BF4185}" type="slidenum">
              <a:rPr lang="en-US" smtClean="0"/>
              <a:t>22</a:t>
            </a:fld>
            <a:endParaRPr lang="en-US"/>
          </a:p>
        </p:txBody>
      </p:sp>
    </p:spTree>
    <p:extLst>
      <p:ext uri="{BB962C8B-B14F-4D97-AF65-F5344CB8AC3E}">
        <p14:creationId xmlns:p14="http://schemas.microsoft.com/office/powerpoint/2010/main" val="3770224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 – pull any questions from chat</a:t>
            </a:r>
          </a:p>
        </p:txBody>
      </p:sp>
      <p:sp>
        <p:nvSpPr>
          <p:cNvPr id="4" name="Slide Number Placeholder 3"/>
          <p:cNvSpPr>
            <a:spLocks noGrp="1"/>
          </p:cNvSpPr>
          <p:nvPr>
            <p:ph type="sldNum" sz="quarter" idx="5"/>
          </p:nvPr>
        </p:nvSpPr>
        <p:spPr/>
        <p:txBody>
          <a:bodyPr/>
          <a:lstStyle/>
          <a:p>
            <a:fld id="{DF49BEF1-B919-412D-AA9B-C66F48BF4185}" type="slidenum">
              <a:rPr lang="en-US" smtClean="0"/>
              <a:t>23</a:t>
            </a:fld>
            <a:endParaRPr lang="en-US"/>
          </a:p>
        </p:txBody>
      </p:sp>
    </p:spTree>
    <p:extLst>
      <p:ext uri="{BB962C8B-B14F-4D97-AF65-F5344CB8AC3E}">
        <p14:creationId xmlns:p14="http://schemas.microsoft.com/office/powerpoint/2010/main" val="400105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r>
              <a:rPr lang="en-US">
                <a:solidFill>
                  <a:srgbClr val="242021"/>
                </a:solidFill>
                <a:ea typeface="Calibri"/>
                <a:cs typeface="Calibri"/>
              </a:rPr>
              <a:t>Haylie</a:t>
            </a: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Haylie</a:t>
            </a:r>
          </a:p>
        </p:txBody>
      </p:sp>
      <p:sp>
        <p:nvSpPr>
          <p:cNvPr id="4" name="Slide Number Placeholder 3"/>
          <p:cNvSpPr>
            <a:spLocks noGrp="1"/>
          </p:cNvSpPr>
          <p:nvPr>
            <p:ph type="sldNum" sz="quarter" idx="5"/>
          </p:nvPr>
        </p:nvSpPr>
        <p:spPr/>
        <p:txBody>
          <a:bodyPr/>
          <a:lstStyle/>
          <a:p>
            <a:fld id="{DF49BEF1-B919-412D-AA9B-C66F48BF4185}" type="slidenum">
              <a:rPr lang="en-US" smtClean="0"/>
              <a:t>25</a:t>
            </a:fld>
            <a:endParaRPr lang="en-US"/>
          </a:p>
        </p:txBody>
      </p:sp>
    </p:spTree>
    <p:extLst>
      <p:ext uri="{BB962C8B-B14F-4D97-AF65-F5344CB8AC3E}">
        <p14:creationId xmlns:p14="http://schemas.microsoft.com/office/powerpoint/2010/main" val="4183759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t>
            </a:r>
            <a:r>
              <a:rPr lang="en-US"/>
              <a:t>want to thank all of you for joining us today. We appreciate your participation. </a:t>
            </a:r>
            <a:endParaRPr lang="en-US">
              <a:cs typeface="Calibri"/>
            </a:endParaRPr>
          </a:p>
          <a:p>
            <a:endParaRPr lang="en-US"/>
          </a:p>
          <a:p>
            <a:r>
              <a:rPr lang="en-US"/>
              <a:t>We’d </a:t>
            </a:r>
            <a:r>
              <a:rPr lang="en-US" i="0"/>
              <a:t>like to encourage you to become a partner with the Center of Excellence</a:t>
            </a:r>
            <a:r>
              <a:rPr lang="en-US"/>
              <a:t> if you have not signed up yet</a:t>
            </a:r>
            <a:r>
              <a:rPr lang="en-US" i="0"/>
              <a:t>. Please take a moment to scan the QR code on the screen. As a partner you have the opportunity to receive no-cost technical assistance and materials, network with partners nationwide, and be nationally-recognized for your work. </a:t>
            </a:r>
          </a:p>
        </p:txBody>
      </p:sp>
      <p:sp>
        <p:nvSpPr>
          <p:cNvPr id="4" name="Slide Number Placeholder 3"/>
          <p:cNvSpPr>
            <a:spLocks noGrp="1"/>
          </p:cNvSpPr>
          <p:nvPr>
            <p:ph type="sldNum" sz="quarter" idx="5"/>
          </p:nvPr>
        </p:nvSpPr>
        <p:spPr/>
        <p:txBody>
          <a:bodyPr/>
          <a:lstStyle/>
          <a:p>
            <a:fld id="{D82F87B3-AEC0-4A48-9BB8-61B7C21FDCE8}" type="slidenum">
              <a:rPr lang="en-US" smtClean="0"/>
              <a:t>26</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Haylie</a:t>
            </a:r>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Haylie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Safal was awarded the opportunity to lead the US DOL Registered Apprenticeship Technical Assistance Center of Excellence for Strategic Partnerships and Systems Alignment in 2021. </a:t>
            </a:r>
            <a:endParaRPr lang="en-US"/>
          </a:p>
          <a:p>
            <a:endParaRPr lang="en-US"/>
          </a:p>
          <a:p>
            <a:r>
              <a:rPr lang="en-US"/>
              <a:t>We are here to help close the gap between the apprenticeship and workforce systems and accelerate partnerships across education, economic development, and other partners to increase adoption of RA nationwide.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 Center is supported by five national partners including the National Association of Workforce Development Professionals, the Coalition on Adult Basic Education, the National Disability Institute, FASTPORT, and the Wireless Infrastructure Association.</a:t>
            </a:r>
            <a:endParaRPr lang="en-US"/>
          </a:p>
          <a:p>
            <a:endParaRPr lang="en-US">
              <a:cs typeface="Calibri" panose="020F0502020204030204"/>
            </a:endParaRPr>
          </a:p>
          <a:p>
            <a:r>
              <a:rPr lang="en-US"/>
              <a:t>Our national partners were strategically chosen to help us reach specific groups whether on the workforce, education or employer side </a:t>
            </a:r>
            <a:endParaRPr lang="en-US">
              <a:cs typeface="Calibri"/>
            </a:endParaRPr>
          </a:p>
          <a:p>
            <a:endParaRPr lang="en-US">
              <a:ea typeface="Calibri"/>
              <a:cs typeface="Calibri"/>
            </a:endParaRPr>
          </a:p>
          <a:p>
            <a:r>
              <a:rPr lang="en-US">
                <a:cs typeface="Calibri" panose="020F0502020204030204"/>
              </a:rPr>
              <a:t>California Workforce Association (CWA) is our partner in the state, helping increase workforce system awareness and utilization of RA as a workforce solution for both employers and jobseekers.</a:t>
            </a:r>
          </a:p>
          <a:p>
            <a:endParaRPr lang="en-US" b="1"/>
          </a:p>
          <a:p>
            <a:r>
              <a:rPr lang="en-US" b="1"/>
              <a:t>The Center of Excellence provides no-cost technical assistance – online, in-person and through hybrid delivery - to accelerate sustainable partnerships and align apprenticeship, workforce and education systems.</a:t>
            </a:r>
            <a:endParaRPr lang="en-US" b="1">
              <a:ea typeface="Calibri" panose="020F0502020204030204"/>
              <a:cs typeface="Calibri" panose="020F0502020204030204"/>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ontserrat Medium"/>
              </a:rPr>
              <a:t>Haylie</a:t>
            </a:r>
          </a:p>
          <a:p>
            <a:r>
              <a:rPr lang="en-US">
                <a:latin typeface="Montserrat Medium"/>
              </a:rPr>
              <a:t>Our website is continually updated with relevant news, TA resources and tools including frameworks, case studies, webinars, customizable templates, questionnaires, and more. </a:t>
            </a:r>
            <a:endParaRPr lang="en-US" sz="1200">
              <a:latin typeface="Montserrat Medium" panose="00000600000000000000" pitchFamily="2" charset="0"/>
            </a:endParaRPr>
          </a:p>
          <a:p>
            <a:endParaRPr lang="en-US">
              <a:latin typeface="Montserrat Medium"/>
            </a:endParaRPr>
          </a:p>
          <a:p>
            <a:r>
              <a:rPr lang="en-US">
                <a:latin typeface="Montserrat Medium"/>
              </a:rPr>
              <a:t>Since 2021 more than 3,000 organizations have become no-cost Center partners and utilized our tools – such as the "RA Partner Profile Questionnaire" - to accelerate their organizations' understanding and effective usage of RA. </a:t>
            </a:r>
          </a:p>
          <a:p>
            <a:endParaRPr lang="en-US">
              <a:latin typeface="Montserrat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a:t>
            </a:r>
            <a:r>
              <a:rPr lang="en-US" b="1"/>
              <a:t>Questionnaire</a:t>
            </a:r>
            <a:r>
              <a:rPr lang="en-US"/>
              <a:t> - </a:t>
            </a:r>
            <a:r>
              <a:rPr lang="en-US" sz="1800" kern="100">
                <a:effectLst/>
                <a:latin typeface="Calibri"/>
                <a:ea typeface="Calibri" panose="020F0502020204030204" pitchFamily="34" charset="0"/>
                <a:cs typeface="Calibri"/>
              </a:rPr>
              <a:t>https://dolcoe.safalapps.com/sites/default/files/2022-11/Partnership%20Questionnaire.pdf</a:t>
            </a:r>
            <a:endParaRPr lang="en-US" b="0" i="0">
              <a:solidFill>
                <a:srgbClr val="232222"/>
              </a:solidFill>
              <a:effectLst/>
              <a:latin typeface="Calibri"/>
              <a:cs typeface="Calibri"/>
            </a:endParaRPr>
          </a:p>
          <a:p>
            <a:r>
              <a:rPr lang="en-US" b="0" i="0">
                <a:solidFill>
                  <a:srgbClr val="232222"/>
                </a:solidFill>
                <a:effectLst/>
                <a:latin typeface="IBM-Plex-Sans"/>
              </a:rPr>
              <a:t>This questionnaire is intended to help you build a network in your area around Registered Apprenticeship (RA). With the information gathered here, your board should be better able to engage with and convene RA stakeholders to expand RA program opportunities. It is designed to be used in conjunction with the USDOL RA TA Center of Excellence “Workforce Board Guide to Identifying Pre-Apprenticeship and Apprenticeship Partners” publication. This publication and more information on the Center can be found online at dolcoe.safalapps.com﻿</a:t>
            </a:r>
            <a:endParaRPr lang="en-US"/>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a:p>
        </p:txBody>
      </p:sp>
    </p:spTree>
    <p:extLst>
      <p:ext uri="{BB962C8B-B14F-4D97-AF65-F5344CB8AC3E}">
        <p14:creationId xmlns:p14="http://schemas.microsoft.com/office/powerpoint/2010/main" val="284674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p:txBody>
      </p:sp>
      <p:sp>
        <p:nvSpPr>
          <p:cNvPr id="4" name="Slide Number Placeholder 3"/>
          <p:cNvSpPr>
            <a:spLocks noGrp="1"/>
          </p:cNvSpPr>
          <p:nvPr>
            <p:ph type="sldNum" sz="quarter" idx="5"/>
          </p:nvPr>
        </p:nvSpPr>
        <p:spPr/>
        <p:txBody>
          <a:bodyPr/>
          <a:lstStyle/>
          <a:p>
            <a:fld id="{DF49BEF1-B919-412D-AA9B-C66F48BF4185}" type="slidenum">
              <a:rPr lang="en-US" smtClean="0"/>
              <a:t>6</a:t>
            </a:fld>
            <a:endParaRPr lang="en-US"/>
          </a:p>
        </p:txBody>
      </p:sp>
    </p:spTree>
    <p:extLst>
      <p:ext uri="{BB962C8B-B14F-4D97-AF65-F5344CB8AC3E}">
        <p14:creationId xmlns:p14="http://schemas.microsoft.com/office/powerpoint/2010/main" val="90228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a:t>
            </a:r>
          </a:p>
        </p:txBody>
      </p:sp>
      <p:sp>
        <p:nvSpPr>
          <p:cNvPr id="4" name="Slide Number Placeholder 3"/>
          <p:cNvSpPr>
            <a:spLocks noGrp="1"/>
          </p:cNvSpPr>
          <p:nvPr>
            <p:ph type="sldNum" sz="quarter" idx="5"/>
          </p:nvPr>
        </p:nvSpPr>
        <p:spPr/>
        <p:txBody>
          <a:bodyPr/>
          <a:lstStyle/>
          <a:p>
            <a:fld id="{C9DE0BF5-9FF1-4C6A-B846-D964AC03F8E4}" type="slidenum">
              <a:rPr lang="en-US" smtClean="0"/>
              <a:t>7</a:t>
            </a:fld>
            <a:endParaRPr lang="en-US"/>
          </a:p>
        </p:txBody>
      </p:sp>
    </p:spTree>
    <p:extLst>
      <p:ext uri="{BB962C8B-B14F-4D97-AF65-F5344CB8AC3E}">
        <p14:creationId xmlns:p14="http://schemas.microsoft.com/office/powerpoint/2010/main" val="52305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a:t>
            </a:r>
          </a:p>
          <a:p>
            <a:endParaRPr lang="en-US"/>
          </a:p>
          <a:p>
            <a:r>
              <a:rPr lang="en-US"/>
              <a:t>Three main characteristics</a:t>
            </a:r>
          </a:p>
          <a:p>
            <a:endParaRPr lang="en-US"/>
          </a:p>
          <a:p>
            <a:r>
              <a:rPr lang="en-US"/>
              <a:t>Great way to recruit new talent and train them exactly the way you want them to be trained</a:t>
            </a:r>
          </a:p>
          <a:p>
            <a:endParaRPr lang="en-US"/>
          </a:p>
          <a:p>
            <a:r>
              <a:rPr lang="en-US"/>
              <a:t>Also a great way to identify talent already in your organization and upskill them – help them move to new levels in your org and help them gain the education to complement their work experience </a:t>
            </a:r>
          </a:p>
        </p:txBody>
      </p:sp>
      <p:sp>
        <p:nvSpPr>
          <p:cNvPr id="4" name="Slide Number Placeholder 3"/>
          <p:cNvSpPr>
            <a:spLocks noGrp="1"/>
          </p:cNvSpPr>
          <p:nvPr>
            <p:ph type="sldNum" sz="quarter" idx="5"/>
          </p:nvPr>
        </p:nvSpPr>
        <p:spPr/>
        <p:txBody>
          <a:bodyPr/>
          <a:lstStyle/>
          <a:p>
            <a:fld id="{C9DE0BF5-9FF1-4C6A-B846-D964AC03F8E4}" type="slidenum">
              <a:rPr lang="en-US" smtClean="0"/>
              <a:t>8</a:t>
            </a:fld>
            <a:endParaRPr lang="en-US"/>
          </a:p>
        </p:txBody>
      </p:sp>
    </p:spTree>
    <p:extLst>
      <p:ext uri="{BB962C8B-B14F-4D97-AF65-F5344CB8AC3E}">
        <p14:creationId xmlns:p14="http://schemas.microsoft.com/office/powerpoint/2010/main" val="270035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a:t>
            </a:r>
          </a:p>
          <a:p>
            <a:endParaRPr lang="en-US"/>
          </a:p>
          <a:p>
            <a:r>
              <a:rPr lang="en-US"/>
              <a:t>There are 5 core components of RA. </a:t>
            </a:r>
          </a:p>
          <a:p>
            <a:endParaRPr lang="en-US"/>
          </a:p>
          <a:p>
            <a:r>
              <a:rPr lang="en-US"/>
              <a:t>Apprenticeship is an employer-driven tool for the workforce system.</a:t>
            </a:r>
          </a:p>
          <a:p>
            <a:r>
              <a:rPr lang="en-US"/>
              <a:t>It includes On the Job Learning at the job site</a:t>
            </a:r>
          </a:p>
          <a:p>
            <a:r>
              <a:rPr lang="en-US"/>
              <a:t>And of course the related instruction which can be either at the job site or with an external training provider</a:t>
            </a:r>
          </a:p>
          <a:p>
            <a:r>
              <a:rPr lang="en-US"/>
              <a:t>There are wage gains as people meet milestones in the apprenticeship journey</a:t>
            </a:r>
          </a:p>
          <a:p>
            <a:r>
              <a:rPr lang="en-US"/>
              <a:t>And finally, when they are done there is a nationally recognized occupational credential</a:t>
            </a:r>
          </a:p>
        </p:txBody>
      </p:sp>
      <p:sp>
        <p:nvSpPr>
          <p:cNvPr id="4" name="Slide Number Placeholder 3"/>
          <p:cNvSpPr>
            <a:spLocks noGrp="1"/>
          </p:cNvSpPr>
          <p:nvPr>
            <p:ph type="sldNum" sz="quarter" idx="5"/>
          </p:nvPr>
        </p:nvSpPr>
        <p:spPr/>
        <p:txBody>
          <a:bodyPr/>
          <a:lstStyle/>
          <a:p>
            <a:fld id="{C9DE0BF5-9FF1-4C6A-B846-D964AC03F8E4}" type="slidenum">
              <a:rPr lang="en-US" smtClean="0"/>
              <a:t>9</a:t>
            </a:fld>
            <a:endParaRPr lang="en-US"/>
          </a:p>
        </p:txBody>
      </p:sp>
    </p:spTree>
    <p:extLst>
      <p:ext uri="{BB962C8B-B14F-4D97-AF65-F5344CB8AC3E}">
        <p14:creationId xmlns:p14="http://schemas.microsoft.com/office/powerpoint/2010/main" val="2822427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1688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5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92585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84805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49290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05323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648141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273306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77863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700993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25811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54958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DEA2FBB-EA94-DFCC-F22B-DB5C21F8AD46}"/>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266045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2401022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1414262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91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9407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378950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15032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3780137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47804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8783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03426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9442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18962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72041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509665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699250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41021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641EB5B0-E5D6-6AA9-37B2-8BF71A30FC9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F0691981-9B09-34DB-6D6D-AB99D789952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27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4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11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7/22/2024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11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1183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80537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5746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121131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709" r:id="rId21"/>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1159220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 id="2147483711" r:id="rId14"/>
    <p:sldLayoutId id="2147483712" r:id="rId15"/>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dolcoe.safalapps.com/sites/default/files/2024-05/DOL%20RA%20TA%20COE%20Workforce%20Engagement.pdf"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2leuf3vilid4d.cloudfront.net/-/media/Communities/performancereporting/Files/content/RAP-WIOA-Reporting-Guide---FINAL,-d-,docx--2,-d-,28,-d-,2020.ashx?rev=a5889eabd0de4926a5cee2c8e241b1ad"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s://www.apprenticeship.gov/apprenticeship-job-finder"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dolcoe.safalapps.com/eventsandnews" TargetMode="Externa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dolcoe.safalapp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hyperlink" Target="https://dolcoe.safalapps.com/resources/resourcesandtoo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29137" y="1311215"/>
            <a:ext cx="9133726" cy="2117785"/>
          </a:xfrm>
        </p:spPr>
        <p:txBody>
          <a:bodyPr>
            <a:normAutofit fontScale="90000"/>
          </a:bodyPr>
          <a:lstStyle/>
          <a:p>
            <a:r>
              <a:rPr lang="en-US" sz="4000" b="1" dirty="0">
                <a:effectLst/>
              </a:rPr>
              <a:t>Aligning the Workforce and Apprenticeship Systems: </a:t>
            </a:r>
            <a:br>
              <a:rPr lang="en-US" sz="4000" b="1" dirty="0">
                <a:effectLst/>
              </a:rPr>
            </a:br>
            <a:r>
              <a:rPr lang="en-US" sz="4000" b="1" dirty="0">
                <a:effectLst/>
              </a:rPr>
              <a:t>Registered Apprenticeship and WIOA 101 for Case Managers</a:t>
            </a:r>
            <a:br>
              <a:rPr lang="en-US" b="1" dirty="0">
                <a:latin typeface="Montserrat"/>
              </a:rPr>
            </a:br>
            <a:br>
              <a:rPr lang="en-US" sz="900" b="1" dirty="0">
                <a:latin typeface="Montserrat"/>
              </a:rPr>
            </a:br>
            <a:endParaRPr lang="en-US" sz="1800" dirty="0">
              <a:latin typeface="Montserrat"/>
            </a:endParaRP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dirty="0"/>
              <a:t>July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5688-302A-FA42-DC08-DB082B181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AD5F8-68BB-5400-F6EA-AF20B24CF2BE}"/>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Case Managers as SMEs</a:t>
            </a:r>
          </a:p>
        </p:txBody>
      </p:sp>
      <p:sp>
        <p:nvSpPr>
          <p:cNvPr id="3" name="Slide Number Placeholder 5">
            <a:extLst>
              <a:ext uri="{FF2B5EF4-FFF2-40B4-BE49-F238E27FC236}">
                <a16:creationId xmlns:a16="http://schemas.microsoft.com/office/drawing/2014/main" id="{9CA4EDBB-488E-FCB4-FD38-8BB782D82A2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
        <p:nvSpPr>
          <p:cNvPr id="5" name="Rectangle 4">
            <a:extLst>
              <a:ext uri="{FF2B5EF4-FFF2-40B4-BE49-F238E27FC236}">
                <a16:creationId xmlns:a16="http://schemas.microsoft.com/office/drawing/2014/main" id="{B41FFE66-7B5D-4A64-0627-AE9D1E1285F5}"/>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3328FB0-DBCA-1FF7-E88A-4D6420E58F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Tree>
    <p:extLst>
      <p:ext uri="{BB962C8B-B14F-4D97-AF65-F5344CB8AC3E}">
        <p14:creationId xmlns:p14="http://schemas.microsoft.com/office/powerpoint/2010/main" val="369598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FF68-8CF3-B20E-4B39-30EF2CB86DC3}"/>
              </a:ext>
            </a:extLst>
          </p:cNvPr>
          <p:cNvSpPr>
            <a:spLocks noGrp="1"/>
          </p:cNvSpPr>
          <p:nvPr>
            <p:ph type="title"/>
          </p:nvPr>
        </p:nvSpPr>
        <p:spPr/>
        <p:txBody>
          <a:bodyPr>
            <a:normAutofit/>
          </a:bodyPr>
          <a:lstStyle/>
          <a:p>
            <a:r>
              <a:rPr lang="en-US" dirty="0"/>
              <a:t>New Tool</a:t>
            </a:r>
          </a:p>
        </p:txBody>
      </p:sp>
      <p:sp>
        <p:nvSpPr>
          <p:cNvPr id="3" name="Content Placeholder 2">
            <a:extLst>
              <a:ext uri="{FF2B5EF4-FFF2-40B4-BE49-F238E27FC236}">
                <a16:creationId xmlns:a16="http://schemas.microsoft.com/office/drawing/2014/main" id="{561E7005-9047-1A50-670F-31495640CE3F}"/>
              </a:ext>
            </a:extLst>
          </p:cNvPr>
          <p:cNvSpPr>
            <a:spLocks noGrp="1"/>
          </p:cNvSpPr>
          <p:nvPr>
            <p:ph sz="half" idx="1"/>
          </p:nvPr>
        </p:nvSpPr>
        <p:spPr>
          <a:xfrm>
            <a:off x="841956" y="2045863"/>
            <a:ext cx="2644966" cy="3757728"/>
          </a:xfrm>
          <a:solidFill>
            <a:srgbClr val="00015E"/>
          </a:solidFill>
        </p:spPr>
        <p:txBody>
          <a:bodyPr vert="horz" lIns="91440" tIns="45720" rIns="91440" bIns="45720" rtlCol="0" anchor="t">
            <a:normAutofit/>
          </a:bodyPr>
          <a:lstStyle/>
          <a:p>
            <a:pPr marL="0" indent="0" algn="ctr">
              <a:lnSpc>
                <a:spcPct val="100000"/>
              </a:lnSpc>
              <a:buNone/>
            </a:pPr>
            <a:endParaRPr lang="en-US" sz="2400" b="1" dirty="0">
              <a:solidFill>
                <a:schemeClr val="bg1"/>
              </a:solidFill>
              <a:latin typeface="Montserrat Medium"/>
            </a:endParaRPr>
          </a:p>
          <a:p>
            <a:pPr marL="0" indent="0" algn="ctr">
              <a:lnSpc>
                <a:spcPct val="100000"/>
              </a:lnSpc>
              <a:buNone/>
            </a:pPr>
            <a:r>
              <a:rPr lang="en-US" sz="2400" b="1" dirty="0">
                <a:solidFill>
                  <a:schemeClr val="bg1"/>
                </a:solidFill>
                <a:latin typeface="Montserrat Medium"/>
              </a:rPr>
              <a:t>Key Components of Workforce System Alignment with Registered Apprenticeship</a:t>
            </a:r>
            <a:endParaRPr lang="en-US" dirty="0">
              <a:solidFill>
                <a:schemeClr val="bg1"/>
              </a:solidFill>
            </a:endParaRPr>
          </a:p>
        </p:txBody>
      </p:sp>
      <p:pic>
        <p:nvPicPr>
          <p:cNvPr id="8" name="Picture 7">
            <a:extLst>
              <a:ext uri="{FF2B5EF4-FFF2-40B4-BE49-F238E27FC236}">
                <a16:creationId xmlns:a16="http://schemas.microsoft.com/office/drawing/2014/main" id="{65F9EE8B-B368-BDE9-6E0C-9F27536A6E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5" name="Rectangle 4">
            <a:extLst>
              <a:ext uri="{FF2B5EF4-FFF2-40B4-BE49-F238E27FC236}">
                <a16:creationId xmlns:a16="http://schemas.microsoft.com/office/drawing/2014/main" id="{3EC6A3BA-DDAD-6E9F-ECDC-49C1405DCB62}"/>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omponents include Creating RA-Aligned Policies, Becoming an RA Sponsor, Serving as RA Convener, Equipping BSRs, Embedding RA SMEs">
            <a:extLst>
              <a:ext uri="{FF2B5EF4-FFF2-40B4-BE49-F238E27FC236}">
                <a16:creationId xmlns:a16="http://schemas.microsoft.com/office/drawing/2014/main" id="{4F22352A-2DD0-94C9-D3AA-3B5C3EEE1374}"/>
              </a:ext>
            </a:extLst>
          </p:cNvPr>
          <p:cNvPicPr>
            <a:picLocks noChangeAspect="1"/>
          </p:cNvPicPr>
          <p:nvPr/>
        </p:nvPicPr>
        <p:blipFill>
          <a:blip r:embed="rId4"/>
          <a:srcRect/>
          <a:stretch/>
        </p:blipFill>
        <p:spPr>
          <a:xfrm>
            <a:off x="3821500" y="622115"/>
            <a:ext cx="7528544" cy="5613769"/>
          </a:xfrm>
          <a:prstGeom prst="rect">
            <a:avLst/>
          </a:prstGeom>
        </p:spPr>
      </p:pic>
      <p:sp>
        <p:nvSpPr>
          <p:cNvPr id="7" name="TextBox 6">
            <a:extLst>
              <a:ext uri="{FF2B5EF4-FFF2-40B4-BE49-F238E27FC236}">
                <a16:creationId xmlns:a16="http://schemas.microsoft.com/office/drawing/2014/main" id="{2DCE902D-59D6-B180-098C-41E0064E1234}"/>
              </a:ext>
            </a:extLst>
          </p:cNvPr>
          <p:cNvSpPr txBox="1"/>
          <p:nvPr/>
        </p:nvSpPr>
        <p:spPr>
          <a:xfrm>
            <a:off x="3886200" y="5803591"/>
            <a:ext cx="3015826" cy="369332"/>
          </a:xfrm>
          <a:prstGeom prst="rect">
            <a:avLst/>
          </a:prstGeom>
          <a:noFill/>
        </p:spPr>
        <p:txBody>
          <a:bodyPr wrap="none" rtlCol="0">
            <a:spAutoFit/>
          </a:bodyPr>
          <a:lstStyle/>
          <a:p>
            <a:r>
              <a:rPr lang="en-US" dirty="0">
                <a:hlinkClick r:id="rId5" tooltip="https://dolcoe.safalapps.com/sites/default/files/2024-05/DOL%20RA%20TA%20COE%20Workforce%20Engagement.pdf"/>
              </a:rPr>
              <a:t>https://dolcoe.safalapps.com</a:t>
            </a:r>
            <a:endParaRPr lang="en-US" dirty="0"/>
          </a:p>
        </p:txBody>
      </p:sp>
      <p:sp>
        <p:nvSpPr>
          <p:cNvPr id="4" name="Slide Number Placeholder 5">
            <a:extLst>
              <a:ext uri="{FF2B5EF4-FFF2-40B4-BE49-F238E27FC236}">
                <a16:creationId xmlns:a16="http://schemas.microsoft.com/office/drawing/2014/main" id="{195A7EBA-46E6-D5F6-E86C-9C19E210130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764501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11022013"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Embedding RA SMEs</a:t>
            </a:r>
            <a:endPar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4" name="Picture 3" descr="light bulb">
            <a:extLst>
              <a:ext uri="{FF2B5EF4-FFF2-40B4-BE49-F238E27FC236}">
                <a16:creationId xmlns:a16="http://schemas.microsoft.com/office/drawing/2014/main" id="{86D8AFEC-3982-8C36-47A8-B32E7EF17150}"/>
              </a:ext>
            </a:extLst>
          </p:cNvPr>
          <p:cNvPicPr>
            <a:picLocks noChangeAspect="1"/>
          </p:cNvPicPr>
          <p:nvPr/>
        </p:nvPicPr>
        <p:blipFill>
          <a:blip r:embed="rId3"/>
          <a:stretch>
            <a:fillRect/>
          </a:stretch>
        </p:blipFill>
        <p:spPr>
          <a:xfrm>
            <a:off x="10460113" y="210010"/>
            <a:ext cx="1102105" cy="130933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6F5780F7-1885-80B9-6FC8-22F7A50277B5}"/>
              </a:ext>
            </a:extLst>
          </p:cNvPr>
          <p:cNvSpPr>
            <a:spLocks noGrp="1"/>
          </p:cNvSpPr>
          <p:nvPr>
            <p:ph idx="1"/>
          </p:nvPr>
        </p:nvSpPr>
        <p:spPr>
          <a:xfrm>
            <a:off x="631933" y="1641072"/>
            <a:ext cx="10930491" cy="913591"/>
          </a:xfrm>
          <a:ln w="28575">
            <a:solidFill>
              <a:srgbClr val="42499E"/>
            </a:solidFill>
          </a:ln>
        </p:spPr>
        <p:txBody>
          <a:bodyPr vert="horz" lIns="91440" tIns="45720" rIns="91440" bIns="45720" rtlCol="0" anchor="t">
            <a:noAutofit/>
          </a:bodyPr>
          <a:lstStyle/>
          <a:p>
            <a:pPr marL="0" indent="0" algn="ctr">
              <a:buNone/>
            </a:pPr>
            <a:r>
              <a:rPr lang="en-US" sz="2000" dirty="0">
                <a:solidFill>
                  <a:schemeClr val="tx1"/>
                </a:solidFill>
                <a:latin typeface="Montserrat Medium"/>
              </a:rPr>
              <a:t>State/LWDBs embed RA expertise in the AJC frontline staff to actively help BSRs engage local employers in adopting RA and help case managers create a pipeline of job seekers as RA candidates for local sponsors.</a:t>
            </a:r>
            <a:endParaRPr lang="en-US" sz="2000" dirty="0">
              <a:solidFill>
                <a:schemeClr val="tx1"/>
              </a:solidFill>
            </a:endParaRPr>
          </a:p>
        </p:txBody>
      </p:sp>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868691" y="2676387"/>
            <a:ext cx="10586849" cy="3563333"/>
          </a:xfrm>
        </p:spPr>
        <p:txBody>
          <a:bodyPr vert="horz" lIns="91440" tIns="45720" rIns="91440" bIns="45720" rtlCol="0" anchor="t">
            <a:normAutofit fontScale="77500" lnSpcReduction="20000"/>
          </a:bodyPr>
          <a:lstStyle/>
          <a:p>
            <a:r>
              <a:rPr lang="en-US" sz="2300">
                <a:solidFill>
                  <a:schemeClr val="tx1"/>
                </a:solidFill>
                <a:latin typeface="Montserrat Medium"/>
              </a:rPr>
              <a:t>State/LWDBs hire, designate and train staff as RA navigators/SMEs, embed within AJCs or serve entire regions</a:t>
            </a:r>
          </a:p>
          <a:p>
            <a:r>
              <a:rPr lang="en-US" sz="2300">
                <a:solidFill>
                  <a:schemeClr val="tx1"/>
                </a:solidFill>
                <a:latin typeface="Montserrat Medium"/>
              </a:rPr>
              <a:t>Case managers purposefully screen and refer job seekers to RA programs</a:t>
            </a:r>
          </a:p>
          <a:p>
            <a:r>
              <a:rPr lang="en-US" sz="2300" b="1">
                <a:solidFill>
                  <a:schemeClr val="tx1"/>
                </a:solidFill>
                <a:latin typeface="Montserrat Medium"/>
              </a:rPr>
              <a:t>Co-enrollment procedures </a:t>
            </a:r>
            <a:r>
              <a:rPr lang="en-US" sz="2300">
                <a:solidFill>
                  <a:schemeClr val="tx1"/>
                </a:solidFill>
                <a:latin typeface="Montserrat Medium"/>
              </a:rPr>
              <a:t>are used consistently by case managers and across all mandatory partners</a:t>
            </a:r>
          </a:p>
          <a:p>
            <a:r>
              <a:rPr lang="en-US" sz="2300">
                <a:solidFill>
                  <a:schemeClr val="tx1"/>
                </a:solidFill>
                <a:latin typeface="Montserrat Medium"/>
              </a:rPr>
              <a:t>Apprentices are supported throughout the RA program</a:t>
            </a:r>
          </a:p>
          <a:p>
            <a:r>
              <a:rPr lang="en-US" sz="2300">
                <a:solidFill>
                  <a:schemeClr val="tx1"/>
                </a:solidFill>
                <a:latin typeface="Montserrat Medium"/>
              </a:rPr>
              <a:t>Mandatory partners work with AJCs to engage “shared” job seekers in RA programs</a:t>
            </a:r>
          </a:p>
          <a:p>
            <a:r>
              <a:rPr lang="en-US" sz="2300">
                <a:solidFill>
                  <a:schemeClr val="tx1"/>
                </a:solidFill>
                <a:latin typeface="Montserrat Medium"/>
              </a:rPr>
              <a:t>Outreach to job seekers targets underserved populations and communicates benefits of apprentices </a:t>
            </a:r>
          </a:p>
          <a:p>
            <a:r>
              <a:rPr lang="en-US" sz="2300" b="1">
                <a:solidFill>
                  <a:schemeClr val="tx1"/>
                </a:solidFill>
                <a:latin typeface="Montserrat Medium"/>
              </a:rPr>
              <a:t>Case managers receive regular RA training </a:t>
            </a:r>
            <a:r>
              <a:rPr lang="en-US" sz="2300">
                <a:solidFill>
                  <a:schemeClr val="tx1"/>
                </a:solidFill>
                <a:latin typeface="Montserrat Medium"/>
              </a:rPr>
              <a:t>to effectively engage job seekers and communicate benefits</a:t>
            </a:r>
          </a:p>
          <a:p>
            <a:r>
              <a:rPr lang="en-US" sz="2300" b="1">
                <a:solidFill>
                  <a:schemeClr val="tx1"/>
                </a:solidFill>
                <a:latin typeface="Montserrat Medium"/>
              </a:rPr>
              <a:t>Wagner-</a:t>
            </a:r>
            <a:r>
              <a:rPr lang="en-US" sz="2300" b="1" err="1">
                <a:solidFill>
                  <a:schemeClr val="tx1"/>
                </a:solidFill>
                <a:latin typeface="Montserrat Medium"/>
              </a:rPr>
              <a:t>Peyser</a:t>
            </a:r>
            <a:r>
              <a:rPr lang="en-US" sz="2300" b="1">
                <a:solidFill>
                  <a:schemeClr val="tx1"/>
                </a:solidFill>
                <a:latin typeface="Montserrat Medium"/>
              </a:rPr>
              <a:t> staff share RA information </a:t>
            </a:r>
            <a:r>
              <a:rPr lang="en-US" sz="2300">
                <a:solidFill>
                  <a:schemeClr val="tx1"/>
                </a:solidFill>
                <a:latin typeface="Montserrat Medium"/>
              </a:rPr>
              <a:t>to job seekers and employers with a warm handoff to AJC/BSR staff as warranted</a:t>
            </a:r>
          </a:p>
          <a:p>
            <a:endParaRPr lang="en-US"/>
          </a:p>
          <a:p>
            <a:pPr marL="0" indent="0">
              <a:buNone/>
            </a:pPr>
            <a:endParaRPr lang="en-US"/>
          </a:p>
        </p:txBody>
      </p:sp>
      <p:sp>
        <p:nvSpPr>
          <p:cNvPr id="5" name="Slide Number Placeholder 5">
            <a:extLst>
              <a:ext uri="{FF2B5EF4-FFF2-40B4-BE49-F238E27FC236}">
                <a16:creationId xmlns:a16="http://schemas.microsoft.com/office/drawing/2014/main" id="{A7DF5188-FE4E-AD4A-5CA3-3D8B3D06BF3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9585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seline Report showing how people rated their knowledge of Registered Apprenticeship correlating with performance measures: Excellent 8 percent, Very Good 14 percent, Very Little 35 percent, and None 10 percent">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18594" t="7656" r="9107" b="7527"/>
          <a:stretch/>
        </p:blipFill>
        <p:spPr>
          <a:xfrm rot="5400000">
            <a:off x="5725418" y="121152"/>
            <a:ext cx="3846212" cy="6973456"/>
          </a:xfrm>
          <a:prstGeom prst="rect">
            <a:avLst/>
          </a:prstGeom>
        </p:spPr>
      </p:pic>
      <p:sp>
        <p:nvSpPr>
          <p:cNvPr id="5" name="Title 4">
            <a:extLst>
              <a:ext uri="{FF2B5EF4-FFF2-40B4-BE49-F238E27FC236}">
                <a16:creationId xmlns:a16="http://schemas.microsoft.com/office/drawing/2014/main" id="{A669C32D-118A-1346-A129-84C337C9C892}"/>
              </a:ext>
            </a:extLst>
          </p:cNvPr>
          <p:cNvSpPr>
            <a:spLocks noGrp="1"/>
          </p:cNvSpPr>
          <p:nvPr>
            <p:ph type="title"/>
          </p:nvPr>
        </p:nvSpPr>
        <p:spPr/>
        <p:txBody>
          <a:bodyPr/>
          <a:lstStyle/>
          <a:p>
            <a:r>
              <a:rPr lang="en-US" dirty="0">
                <a:latin typeface="Montserrat"/>
              </a:rPr>
              <a:t>RA &amp; WIOA Performance Measures</a:t>
            </a:r>
            <a:endParaRPr lang="en-US" dirty="0"/>
          </a:p>
        </p:txBody>
      </p:sp>
      <p:sp>
        <p:nvSpPr>
          <p:cNvPr id="3" name="Content Placeholder 2">
            <a:extLst>
              <a:ext uri="{FF2B5EF4-FFF2-40B4-BE49-F238E27FC236}">
                <a16:creationId xmlns:a16="http://schemas.microsoft.com/office/drawing/2014/main" id="{D90BDE94-6F27-022E-9ECF-674DB5D729D8}"/>
              </a:ext>
            </a:extLst>
          </p:cNvPr>
          <p:cNvSpPr>
            <a:spLocks noGrp="1"/>
          </p:cNvSpPr>
          <p:nvPr>
            <p:ph sz="half" idx="1"/>
          </p:nvPr>
        </p:nvSpPr>
        <p:spPr>
          <a:xfrm>
            <a:off x="838200" y="1825625"/>
            <a:ext cx="3446929" cy="3735523"/>
          </a:xfrm>
        </p:spPr>
        <p:txBody>
          <a:bodyPr/>
          <a:lstStyle/>
          <a:p>
            <a:pPr marL="0" indent="0">
              <a:buNone/>
            </a:pPr>
            <a:r>
              <a:rPr lang="en-US" dirty="0">
                <a:solidFill>
                  <a:prstClr val="black">
                    <a:lumMod val="65000"/>
                    <a:lumOff val="35000"/>
                  </a:prstClr>
                </a:solidFill>
                <a:latin typeface="Montserrat Medium" panose="00000600000000000000" pitchFamily="2" charset="0"/>
                <a:cs typeface="Segoe UI" panose="020B0502040204020203" pitchFamily="34" charset="0"/>
              </a:rPr>
              <a:t>How would you rate your knowledge on how </a:t>
            </a:r>
            <a:r>
              <a:rPr lang="en-US"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Registered Apprenticeship correlates with performance measures</a:t>
            </a:r>
            <a:r>
              <a:rPr lang="en-US" dirty="0">
                <a:solidFill>
                  <a:prstClr val="black">
                    <a:lumMod val="65000"/>
                    <a:lumOff val="35000"/>
                  </a:prstClr>
                </a:solidFill>
                <a:latin typeface="Montserrat Medium" panose="00000600000000000000" pitchFamily="2" charset="0"/>
                <a:cs typeface="Segoe UI" panose="020B0502040204020203" pitchFamily="34" charset="0"/>
              </a:rPr>
              <a:t>? </a:t>
            </a:r>
          </a:p>
          <a:p>
            <a:pPr marL="0" indent="0">
              <a:buNone/>
            </a:pPr>
            <a:endParaRPr lang="en-US" dirty="0"/>
          </a:p>
        </p:txBody>
      </p:sp>
      <p:sp>
        <p:nvSpPr>
          <p:cNvPr id="4" name="Content Placeholder 3">
            <a:extLst>
              <a:ext uri="{FF2B5EF4-FFF2-40B4-BE49-F238E27FC236}">
                <a16:creationId xmlns:a16="http://schemas.microsoft.com/office/drawing/2014/main" id="{AD0C7C34-C461-1BE5-B78F-B6F8E5661908}"/>
              </a:ext>
            </a:extLst>
          </p:cNvPr>
          <p:cNvSpPr>
            <a:spLocks noGrp="1"/>
          </p:cNvSpPr>
          <p:nvPr>
            <p:ph sz="half" idx="2"/>
          </p:nvPr>
        </p:nvSpPr>
        <p:spPr>
          <a:xfrm>
            <a:off x="914400" y="5561148"/>
            <a:ext cx="10596282" cy="4351338"/>
          </a:xfrm>
        </p:spPr>
        <p:txBody>
          <a:bodyPr/>
          <a:lstStyle/>
          <a:p>
            <a:pPr marL="0" lvl="0" indent="0">
              <a:lnSpc>
                <a:spcPct val="100000"/>
              </a:lnSpc>
              <a:spcBef>
                <a:spcPts val="0"/>
              </a:spcBef>
              <a:buNone/>
              <a:defRPr/>
            </a:pPr>
            <a:r>
              <a:rPr lang="en-US" sz="1200" i="1" dirty="0">
                <a:solidFill>
                  <a:prstClr val="black"/>
                </a:solidFill>
                <a:latin typeface="Calibri" panose="020F0502020204030204"/>
              </a:rPr>
              <a:t>Source:</a:t>
            </a:r>
            <a:r>
              <a:rPr lang="en-US" sz="1200" i="1" dirty="0">
                <a:solidFill>
                  <a:prstClr val="black"/>
                </a:solidFill>
                <a:latin typeface="Helvetica" pitchFamily="2" charset="0"/>
              </a:rPr>
              <a:t> 2023 Workforce System Registered Apprenticeship Baseline Knowledge Assessment Report  - USDOL Center of Excellence, Safal Partners, NAWDP</a:t>
            </a:r>
            <a:r>
              <a:rPr lang="en-US" sz="1200" dirty="0">
                <a:solidFill>
                  <a:srgbClr val="000000"/>
                </a:solidFill>
                <a:latin typeface="Helvetica" pitchFamily="2" charset="0"/>
              </a:rPr>
              <a:t> </a:t>
            </a:r>
            <a:endParaRPr lang="en-US" sz="1200" b="1" i="1" dirty="0">
              <a:solidFill>
                <a:prstClr val="black"/>
              </a:solidFill>
              <a:latin typeface="Calibri" panose="020F0502020204030204"/>
            </a:endParaRPr>
          </a:p>
          <a:p>
            <a:pPr marL="0" indent="0">
              <a:buNone/>
            </a:pPr>
            <a:endParaRPr lang="en-US" dirty="0"/>
          </a:p>
        </p:txBody>
      </p:sp>
      <p:sp>
        <p:nvSpPr>
          <p:cNvPr id="2" name="Slide Number Placeholder 5">
            <a:extLst>
              <a:ext uri="{FF2B5EF4-FFF2-40B4-BE49-F238E27FC236}">
                <a16:creationId xmlns:a16="http://schemas.microsoft.com/office/drawing/2014/main" id="{2EFFF2CF-68E9-278E-6D61-41303D215E5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8752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howing how people rated their knowledge of who pays for each part of apprenticeship program: Excellent 12 percent, Very Good 15 percent, Good 28 percent, Very Little 36 percent, and none 6 percent.">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22767" t="6092" r="1644" b="8080"/>
          <a:stretch/>
        </p:blipFill>
        <p:spPr>
          <a:xfrm rot="5400000">
            <a:off x="6113117" y="136334"/>
            <a:ext cx="4033928" cy="7078574"/>
          </a:xfrm>
          <a:prstGeom prst="rect">
            <a:avLst/>
          </a:prstGeom>
        </p:spPr>
      </p:pic>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lstStyle/>
          <a:p>
            <a:r>
              <a:rPr lang="en-US" dirty="0">
                <a:latin typeface="Montserrat"/>
              </a:rPr>
              <a:t>Programs Paying for RA</a:t>
            </a:r>
            <a:endParaRPr lang="en-US" dirty="0"/>
          </a:p>
        </p:txBody>
      </p:sp>
      <p:sp>
        <p:nvSpPr>
          <p:cNvPr id="3" name="Content Placeholder 2">
            <a:extLst>
              <a:ext uri="{FF2B5EF4-FFF2-40B4-BE49-F238E27FC236}">
                <a16:creationId xmlns:a16="http://schemas.microsoft.com/office/drawing/2014/main" id="{C28D422E-98FA-385A-41A5-6F50AA766941}"/>
              </a:ext>
            </a:extLst>
          </p:cNvPr>
          <p:cNvSpPr>
            <a:spLocks noGrp="1"/>
          </p:cNvSpPr>
          <p:nvPr>
            <p:ph sz="half" idx="1"/>
          </p:nvPr>
        </p:nvSpPr>
        <p:spPr>
          <a:xfrm>
            <a:off x="838200" y="1843741"/>
            <a:ext cx="3957918" cy="3436471"/>
          </a:xfrm>
        </p:spPr>
        <p:txBody>
          <a:bodyPr/>
          <a:lstStyle/>
          <a:p>
            <a:pPr marL="0" indent="0">
              <a:buNone/>
            </a:pPr>
            <a:r>
              <a:rPr lang="en-US" dirty="0">
                <a:solidFill>
                  <a:prstClr val="black">
                    <a:lumMod val="65000"/>
                    <a:lumOff val="35000"/>
                  </a:prstClr>
                </a:solidFill>
                <a:latin typeface="Montserrat Medium" panose="00000600000000000000" pitchFamily="2" charset="0"/>
                <a:cs typeface="Segoe UI" panose="020B0502040204020203" pitchFamily="34" charset="0"/>
              </a:rPr>
              <a:t>How would you rate your knowledge of</a:t>
            </a:r>
            <a:br>
              <a:rPr lang="en-US" dirty="0">
                <a:solidFill>
                  <a:prstClr val="black">
                    <a:lumMod val="65000"/>
                    <a:lumOff val="35000"/>
                  </a:prstClr>
                </a:solidFill>
                <a:latin typeface="Montserrat Medium" panose="00000600000000000000" pitchFamily="2" charset="0"/>
                <a:cs typeface="Segoe UI" panose="020B0502040204020203" pitchFamily="34" charset="0"/>
              </a:rPr>
            </a:br>
            <a: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who pays for each part of an apprenticeship program </a:t>
            </a:r>
            <a:r>
              <a:rPr lang="en-US" dirty="0">
                <a:solidFill>
                  <a:prstClr val="black">
                    <a:lumMod val="65000"/>
                    <a:lumOff val="35000"/>
                  </a:prstClr>
                </a:solidFill>
                <a:latin typeface="Montserrat Medium" panose="00000600000000000000" pitchFamily="2" charset="0"/>
                <a:cs typeface="Segoe UI" panose="020B0502040204020203" pitchFamily="34" charset="0"/>
              </a:rPr>
              <a:t>(related instruction, wages, administration)? </a:t>
            </a:r>
          </a:p>
          <a:p>
            <a:pPr marL="0" indent="0">
              <a:buNone/>
            </a:pPr>
            <a:endParaRPr lang="en-US" dirty="0"/>
          </a:p>
        </p:txBody>
      </p:sp>
      <p:sp>
        <p:nvSpPr>
          <p:cNvPr id="4" name="Content Placeholder 3">
            <a:extLst>
              <a:ext uri="{FF2B5EF4-FFF2-40B4-BE49-F238E27FC236}">
                <a16:creationId xmlns:a16="http://schemas.microsoft.com/office/drawing/2014/main" id="{4250C65B-D46B-EE27-062E-9675F1A76708}"/>
              </a:ext>
            </a:extLst>
          </p:cNvPr>
          <p:cNvSpPr>
            <a:spLocks noGrp="1"/>
          </p:cNvSpPr>
          <p:nvPr>
            <p:ph sz="half" idx="2"/>
          </p:nvPr>
        </p:nvSpPr>
        <p:spPr>
          <a:xfrm>
            <a:off x="838200" y="5692585"/>
            <a:ext cx="10963835" cy="365125"/>
          </a:xfrm>
        </p:spPr>
        <p:txBody>
          <a:bodyPr/>
          <a:lstStyle/>
          <a:p>
            <a:pPr marL="0" lvl="0" indent="0">
              <a:lnSpc>
                <a:spcPct val="100000"/>
              </a:lnSpc>
              <a:spcBef>
                <a:spcPts val="0"/>
              </a:spcBef>
              <a:buNone/>
              <a:defRPr/>
            </a:pPr>
            <a:r>
              <a:rPr lang="en-US" sz="1200" i="1" dirty="0">
                <a:solidFill>
                  <a:prstClr val="black"/>
                </a:solidFill>
                <a:latin typeface="Calibri" panose="020F0502020204030204"/>
              </a:rPr>
              <a:t>Source:</a:t>
            </a:r>
            <a:r>
              <a:rPr lang="en-US" sz="1200" i="1" dirty="0">
                <a:solidFill>
                  <a:prstClr val="black"/>
                </a:solidFill>
                <a:latin typeface="Helvetica" pitchFamily="2" charset="0"/>
              </a:rPr>
              <a:t> 2023 Workforce System Registered Apprenticeship Baseline Knowledge Assessment Report  - USDOL Center of Excellence, Safal Partners, NAWDP</a:t>
            </a:r>
            <a:r>
              <a:rPr lang="en-US" sz="1200" dirty="0">
                <a:solidFill>
                  <a:srgbClr val="000000"/>
                </a:solidFill>
                <a:latin typeface="Helvetica" pitchFamily="2" charset="0"/>
              </a:rPr>
              <a:t> </a:t>
            </a:r>
            <a:endParaRPr lang="en-US" sz="1200" b="1" i="1" dirty="0">
              <a:solidFill>
                <a:prstClr val="black"/>
              </a:solidFill>
              <a:latin typeface="Calibri" panose="020F0502020204030204"/>
            </a:endParaRPr>
          </a:p>
          <a:p>
            <a:pPr marL="0" indent="0">
              <a:buNone/>
            </a:pPr>
            <a:endParaRPr lang="en-US" dirty="0"/>
          </a:p>
        </p:txBody>
      </p:sp>
      <p:sp>
        <p:nvSpPr>
          <p:cNvPr id="2" name="Slide Number Placeholder 5">
            <a:extLst>
              <a:ext uri="{FF2B5EF4-FFF2-40B4-BE49-F238E27FC236}">
                <a16:creationId xmlns:a16="http://schemas.microsoft.com/office/drawing/2014/main" id="{0820402D-8C1B-EBCB-576B-F3797D54666B}"/>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167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Title 2">
            <a:extLst>
              <a:ext uri="{FF2B5EF4-FFF2-40B4-BE49-F238E27FC236}">
                <a16:creationId xmlns:a16="http://schemas.microsoft.com/office/drawing/2014/main" id="{3790E8D1-4404-FF2C-F036-477C0B139650}"/>
              </a:ext>
            </a:extLst>
          </p:cNvPr>
          <p:cNvSpPr>
            <a:spLocks noGrp="1"/>
          </p:cNvSpPr>
          <p:nvPr>
            <p:ph type="title"/>
          </p:nvPr>
        </p:nvSpPr>
        <p:spPr/>
        <p:txBody>
          <a:bodyPr/>
          <a:lstStyle/>
          <a:p>
            <a:r>
              <a:rPr lang="en-US" dirty="0">
                <a:latin typeface="Montserrat"/>
              </a:rPr>
              <a:t>WIOA Funding, Supports for RA</a:t>
            </a:r>
            <a:endParaRPr lang="en-US" dirty="0"/>
          </a:p>
        </p:txBody>
      </p:sp>
      <p:pic>
        <p:nvPicPr>
          <p:cNvPr id="8" name="Picture 7" descr="WIOA Funding to Support Apprenticeship Items Including Related Training Instruction, On-the-Job Training and Supportive Services">
            <a:extLst>
              <a:ext uri="{FF2B5EF4-FFF2-40B4-BE49-F238E27FC236}">
                <a16:creationId xmlns:a16="http://schemas.microsoft.com/office/drawing/2014/main" id="{27D3B047-47F1-BE8F-79F2-302BBA88C6DC}"/>
              </a:ext>
            </a:extLst>
          </p:cNvPr>
          <p:cNvPicPr>
            <a:picLocks noChangeAspect="1"/>
          </p:cNvPicPr>
          <p:nvPr/>
        </p:nvPicPr>
        <p:blipFill rotWithShape="1">
          <a:blip r:embed="rId3"/>
          <a:srcRect t="27460"/>
          <a:stretch/>
        </p:blipFill>
        <p:spPr>
          <a:xfrm>
            <a:off x="1160265" y="1622422"/>
            <a:ext cx="10033956" cy="4503656"/>
          </a:xfrm>
          <a:prstGeom prst="rect">
            <a:avLst/>
          </a:prstGeom>
          <a:ln>
            <a:noFill/>
          </a:ln>
          <a:effectLst/>
        </p:spPr>
      </p:pic>
      <p:pic>
        <p:nvPicPr>
          <p:cNvPr id="6" name="Picture 5">
            <a:extLst>
              <a:ext uri="{FF2B5EF4-FFF2-40B4-BE49-F238E27FC236}">
                <a16:creationId xmlns:a16="http://schemas.microsoft.com/office/drawing/2014/main" id="{98C1DE26-D012-6CFE-63BA-FAC29509F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65231" y="5962974"/>
            <a:ext cx="859200" cy="859200"/>
          </a:xfrm>
          <a:prstGeom prst="rect">
            <a:avLst/>
          </a:prstGeom>
        </p:spPr>
      </p:pic>
      <p:sp>
        <p:nvSpPr>
          <p:cNvPr id="5" name="Rectangle 4">
            <a:extLst>
              <a:ext uri="{FF2B5EF4-FFF2-40B4-BE49-F238E27FC236}">
                <a16:creationId xmlns:a16="http://schemas.microsoft.com/office/drawing/2014/main" id="{F0D718ED-4D72-A1AB-A555-1332A849840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F9977A3A-88C7-391E-5954-871DBD95BB7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1777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p:txBody>
          <a:bodyPr/>
          <a:lstStyle/>
          <a:p>
            <a:r>
              <a:rPr lang="en-US" dirty="0">
                <a:latin typeface="Montserrat"/>
              </a:rPr>
              <a:t>RA &amp; ETPLs</a:t>
            </a:r>
            <a:endParaRPr lang="en-US" dirty="0"/>
          </a:p>
        </p:txBody>
      </p:sp>
      <p:sp>
        <p:nvSpPr>
          <p:cNvPr id="3" name="Content Placeholder 2">
            <a:extLst>
              <a:ext uri="{FF2B5EF4-FFF2-40B4-BE49-F238E27FC236}">
                <a16:creationId xmlns:a16="http://schemas.microsoft.com/office/drawing/2014/main" id="{90296113-838D-1B57-5125-C47DA605E84A}"/>
              </a:ext>
            </a:extLst>
          </p:cNvPr>
          <p:cNvSpPr>
            <a:spLocks noGrp="1"/>
          </p:cNvSpPr>
          <p:nvPr>
            <p:ph sz="half" idx="1"/>
          </p:nvPr>
        </p:nvSpPr>
        <p:spPr>
          <a:xfrm>
            <a:off x="649623" y="1825625"/>
            <a:ext cx="4496117" cy="3610355"/>
          </a:xfrm>
        </p:spPr>
        <p:txBody>
          <a:bodyPr/>
          <a:lstStyle/>
          <a:p>
            <a:pPr marL="0" indent="0">
              <a:buNone/>
            </a:pPr>
            <a:r>
              <a:rPr lang="en-US" dirty="0">
                <a:solidFill>
                  <a:prstClr val="black">
                    <a:lumMod val="65000"/>
                    <a:lumOff val="35000"/>
                  </a:prstClr>
                </a:solidFill>
                <a:latin typeface="Montserrat Medium" panose="00000600000000000000" pitchFamily="2" charset="0"/>
                <a:cs typeface="Segoe UI" panose="020B0502040204020203" pitchFamily="34" charset="0"/>
              </a:rPr>
              <a:t>How would you rate your knowledge of the relationship between  </a:t>
            </a:r>
            <a:br>
              <a:rPr lang="en-US" dirty="0">
                <a:solidFill>
                  <a:prstClr val="black">
                    <a:lumMod val="65000"/>
                    <a:lumOff val="35000"/>
                  </a:prstClr>
                </a:solidFill>
                <a:latin typeface="Montserrat Medium" panose="00000600000000000000" pitchFamily="2" charset="0"/>
                <a:cs typeface="Segoe UI" panose="020B0502040204020203" pitchFamily="34" charset="0"/>
              </a:rPr>
            </a:br>
            <a: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Registered Apprenticeship </a:t>
            </a:r>
            <a:b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br>
            <a: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related instruction and your state or local eligible training provider list</a:t>
            </a:r>
            <a:r>
              <a:rPr lang="en-US" dirty="0">
                <a:solidFill>
                  <a:prstClr val="black">
                    <a:lumMod val="65000"/>
                    <a:lumOff val="35000"/>
                  </a:prstClr>
                </a:solidFill>
                <a:latin typeface="Montserrat Medium" panose="00000600000000000000" pitchFamily="2" charset="0"/>
                <a:cs typeface="Segoe UI" panose="020B0502040204020203" pitchFamily="34" charset="0"/>
              </a:rPr>
              <a:t>? </a:t>
            </a:r>
          </a:p>
          <a:p>
            <a:pPr marL="0" indent="0">
              <a:buNone/>
            </a:pPr>
            <a:endParaRPr lang="en-US" dirty="0"/>
          </a:p>
        </p:txBody>
      </p:sp>
      <p:pic>
        <p:nvPicPr>
          <p:cNvPr id="6" name="Picture 5" descr="Chart showing how people rated their knowledge of the relationship between Registered Apprenticeship related instruction and your state and local eligible training provider list: Excellent 9 percent, Very Good 15 percent, Good 29 percent, Very Little 34 percent, None 11 percent">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23621" t="6307" r="-1138" b="8875"/>
          <a:stretch/>
        </p:blipFill>
        <p:spPr>
          <a:xfrm rot="5400000">
            <a:off x="6451239" y="272853"/>
            <a:ext cx="4123853" cy="6973455"/>
          </a:xfrm>
          <a:prstGeom prst="rect">
            <a:avLst/>
          </a:prstGeom>
        </p:spPr>
      </p:pic>
      <p:sp>
        <p:nvSpPr>
          <p:cNvPr id="4" name="Content Placeholder 3">
            <a:extLst>
              <a:ext uri="{FF2B5EF4-FFF2-40B4-BE49-F238E27FC236}">
                <a16:creationId xmlns:a16="http://schemas.microsoft.com/office/drawing/2014/main" id="{ECF921AA-2310-0DAE-AF2B-BCE5C8F7D1E8}"/>
              </a:ext>
            </a:extLst>
          </p:cNvPr>
          <p:cNvSpPr>
            <a:spLocks noGrp="1"/>
          </p:cNvSpPr>
          <p:nvPr>
            <p:ph sz="half" idx="2"/>
          </p:nvPr>
        </p:nvSpPr>
        <p:spPr>
          <a:xfrm>
            <a:off x="775446" y="5635709"/>
            <a:ext cx="10959353" cy="385527"/>
          </a:xfrm>
        </p:spPr>
        <p:txBody>
          <a:bodyPr/>
          <a:lstStyle/>
          <a:p>
            <a:pPr marL="0" lvl="0" indent="0">
              <a:lnSpc>
                <a:spcPct val="100000"/>
              </a:lnSpc>
              <a:spcBef>
                <a:spcPts val="0"/>
              </a:spcBef>
              <a:buNone/>
              <a:defRPr/>
            </a:pPr>
            <a:r>
              <a:rPr lang="en-US" sz="1200" i="1" dirty="0">
                <a:solidFill>
                  <a:prstClr val="black"/>
                </a:solidFill>
                <a:latin typeface="Calibri" panose="020F0502020204030204"/>
              </a:rPr>
              <a:t>Source:</a:t>
            </a:r>
            <a:r>
              <a:rPr lang="en-US" sz="1200" i="1" dirty="0">
                <a:solidFill>
                  <a:prstClr val="black"/>
                </a:solidFill>
                <a:latin typeface="Helvetica" pitchFamily="2" charset="0"/>
              </a:rPr>
              <a:t> 2023 Workforce System Registered Apprenticeship Baseline Knowledge Assessment Report  - USDOL Center of Excellence, Safal Partners, NAWDP</a:t>
            </a:r>
            <a:r>
              <a:rPr lang="en-US" sz="1200" dirty="0">
                <a:solidFill>
                  <a:srgbClr val="000000"/>
                </a:solidFill>
                <a:latin typeface="Helvetica" pitchFamily="2" charset="0"/>
              </a:rPr>
              <a:t> </a:t>
            </a:r>
            <a:endParaRPr lang="en-US" sz="1200" b="1" i="1" dirty="0">
              <a:solidFill>
                <a:prstClr val="black"/>
              </a:solidFill>
              <a:latin typeface="Calibri" panose="020F0502020204030204"/>
            </a:endParaRPr>
          </a:p>
          <a:p>
            <a:pPr marL="0" indent="0">
              <a:buNone/>
            </a:pPr>
            <a:endParaRPr lang="en-US" dirty="0"/>
          </a:p>
        </p:txBody>
      </p:sp>
      <p:sp>
        <p:nvSpPr>
          <p:cNvPr id="2" name="Slide Number Placeholder 5">
            <a:extLst>
              <a:ext uri="{FF2B5EF4-FFF2-40B4-BE49-F238E27FC236}">
                <a16:creationId xmlns:a16="http://schemas.microsoft.com/office/drawing/2014/main" id="{332937D0-F003-4D05-D554-74030DA5639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351636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p:txBody>
          <a:bodyPr/>
          <a:lstStyle/>
          <a:p>
            <a:r>
              <a:rPr lang="en-US" dirty="0">
                <a:latin typeface="Montserrat"/>
              </a:rPr>
              <a:t>WIOA Engagement Poll</a:t>
            </a:r>
            <a:endParaRPr lang="en-US" dirty="0"/>
          </a:p>
        </p:txBody>
      </p:sp>
      <p:sp>
        <p:nvSpPr>
          <p:cNvPr id="9" name="Content Placeholder 8">
            <a:extLst>
              <a:ext uri="{FF2B5EF4-FFF2-40B4-BE49-F238E27FC236}">
                <a16:creationId xmlns:a16="http://schemas.microsoft.com/office/drawing/2014/main" id="{A60BB3B3-AEF8-C370-F385-0539411A30AF}"/>
              </a:ext>
            </a:extLst>
          </p:cNvPr>
          <p:cNvSpPr>
            <a:spLocks noGrp="1"/>
          </p:cNvSpPr>
          <p:nvPr>
            <p:ph sz="half" idx="1"/>
          </p:nvPr>
        </p:nvSpPr>
        <p:spPr>
          <a:xfrm>
            <a:off x="686916" y="2201067"/>
            <a:ext cx="4018435" cy="3070180"/>
          </a:xfrm>
          <a:solidFill>
            <a:schemeClr val="bg1">
              <a:lumMod val="95000"/>
            </a:schemeClr>
          </a:solidFill>
          <a:ln w="19050">
            <a:solidFill>
              <a:schemeClr val="tx1">
                <a:lumMod val="95000"/>
                <a:lumOff val="5000"/>
              </a:schemeClr>
            </a:solidFill>
          </a:ln>
        </p:spPr>
        <p:txBody>
          <a:bodyPr>
            <a:normAutofit fontScale="62500" lnSpcReduction="20000"/>
          </a:bodyPr>
          <a:lstStyle/>
          <a:p>
            <a:pPr marL="0" indent="0" algn="ctr">
              <a:buNone/>
            </a:pPr>
            <a:endParaRPr lang="en-US" sz="3300" b="1" dirty="0"/>
          </a:p>
          <a:p>
            <a:pPr marL="0" indent="0" algn="ctr">
              <a:buNone/>
            </a:pPr>
            <a:r>
              <a:rPr lang="en-US" sz="5300" b="1" dirty="0"/>
              <a:t>What does </a:t>
            </a:r>
          </a:p>
          <a:p>
            <a:pPr marL="0" indent="0" algn="ctr">
              <a:buNone/>
            </a:pPr>
            <a:r>
              <a:rPr lang="en-US" sz="5300" b="1" dirty="0"/>
              <a:t>your current</a:t>
            </a:r>
          </a:p>
          <a:p>
            <a:pPr marL="0" indent="0" algn="ctr">
              <a:buNone/>
            </a:pPr>
            <a:r>
              <a:rPr lang="en-US" sz="5300" b="1" dirty="0"/>
              <a:t>WIOA </a:t>
            </a:r>
          </a:p>
          <a:p>
            <a:pPr marL="0" indent="0" algn="ctr">
              <a:buNone/>
            </a:pPr>
            <a:r>
              <a:rPr lang="en-US" sz="5300" b="1" dirty="0"/>
              <a:t>co-enrollment</a:t>
            </a:r>
          </a:p>
          <a:p>
            <a:pPr marL="0" indent="0" algn="ctr">
              <a:buNone/>
            </a:pPr>
            <a:r>
              <a:rPr lang="en-US" sz="5300" b="1" dirty="0"/>
              <a:t>look like?</a:t>
            </a:r>
            <a:endParaRPr lang="en-US" sz="5300" dirty="0"/>
          </a:p>
          <a:p>
            <a:pPr marL="0" indent="0">
              <a:buNone/>
            </a:pPr>
            <a:endParaRPr lang="en-US" dirty="0"/>
          </a:p>
        </p:txBody>
      </p:sp>
      <p:sp>
        <p:nvSpPr>
          <p:cNvPr id="10" name="Content Placeholder 9">
            <a:extLst>
              <a:ext uri="{FF2B5EF4-FFF2-40B4-BE49-F238E27FC236}">
                <a16:creationId xmlns:a16="http://schemas.microsoft.com/office/drawing/2014/main" id="{ED7A955B-B2A5-71E3-C01C-30D90389BC67}"/>
              </a:ext>
            </a:extLst>
          </p:cNvPr>
          <p:cNvSpPr>
            <a:spLocks noGrp="1"/>
          </p:cNvSpPr>
          <p:nvPr>
            <p:ph sz="half" idx="2"/>
          </p:nvPr>
        </p:nvSpPr>
        <p:spPr>
          <a:xfrm>
            <a:off x="5131117" y="2211980"/>
            <a:ext cx="6379542" cy="3488497"/>
          </a:xfrm>
        </p:spPr>
        <p:txBody>
          <a:bodyPr>
            <a:normAutofit fontScale="62500" lnSpcReduction="20000"/>
          </a:bodyPr>
          <a:lstStyle/>
          <a:p>
            <a:pPr marL="457200" indent="-355600">
              <a:lnSpc>
                <a:spcPct val="110000"/>
              </a:lnSpc>
              <a:spcBef>
                <a:spcPts val="0"/>
              </a:spcBef>
              <a:buSzPts val="2000"/>
              <a:buFont typeface="Arial"/>
              <a:buAutoNum type="arabicPeriod"/>
            </a:pPr>
            <a:r>
              <a:rPr lang="en-US" b="1" dirty="0">
                <a:solidFill>
                  <a:srgbClr val="00015E"/>
                </a:solidFill>
              </a:rPr>
              <a:t>NON-EXISTENT</a:t>
            </a:r>
            <a:r>
              <a:rPr lang="en-US" dirty="0">
                <a:solidFill>
                  <a:schemeClr val="tx1"/>
                </a:solidFill>
              </a:rPr>
              <a:t>- there is no interest or knowledge of WIOA co-enrollment</a:t>
            </a:r>
          </a:p>
          <a:p>
            <a:pPr marL="457200" indent="-355600">
              <a:lnSpc>
                <a:spcPct val="110000"/>
              </a:lnSpc>
              <a:spcBef>
                <a:spcPts val="0"/>
              </a:spcBef>
              <a:buSzPts val="2000"/>
              <a:buFont typeface="Arial"/>
              <a:buAutoNum type="arabicPeriod"/>
            </a:pPr>
            <a:endParaRPr lang="en-US" dirty="0">
              <a:solidFill>
                <a:schemeClr val="tx1"/>
              </a:solidFill>
            </a:endParaRPr>
          </a:p>
          <a:p>
            <a:pPr marL="457200" indent="-355600">
              <a:lnSpc>
                <a:spcPct val="110000"/>
              </a:lnSpc>
              <a:spcBef>
                <a:spcPts val="0"/>
              </a:spcBef>
              <a:buSzPts val="2000"/>
              <a:buFont typeface="Arial"/>
              <a:buAutoNum type="arabicPeriod"/>
            </a:pPr>
            <a:r>
              <a:rPr lang="en-US" b="1" dirty="0">
                <a:solidFill>
                  <a:srgbClr val="00015E"/>
                </a:solidFill>
              </a:rPr>
              <a:t>EMERGING </a:t>
            </a:r>
            <a:r>
              <a:rPr lang="en-US" dirty="0">
                <a:solidFill>
                  <a:schemeClr val="tx1"/>
                </a:solidFill>
              </a:rPr>
              <a:t>- there is interest in WIOA co-enrollment, but we are not sure where to start</a:t>
            </a:r>
          </a:p>
          <a:p>
            <a:pPr marL="457200" indent="-355600">
              <a:lnSpc>
                <a:spcPct val="110000"/>
              </a:lnSpc>
              <a:spcBef>
                <a:spcPts val="1800"/>
              </a:spcBef>
              <a:buSzPts val="2000"/>
              <a:buFont typeface="Arial" panose="020B0604020202020204" pitchFamily="34" charset="0"/>
              <a:buAutoNum type="arabicPeriod"/>
            </a:pPr>
            <a:r>
              <a:rPr lang="en-US" b="1" dirty="0">
                <a:solidFill>
                  <a:srgbClr val="00015E"/>
                </a:solidFill>
              </a:rPr>
              <a:t>ADVANCING -</a:t>
            </a:r>
            <a:r>
              <a:rPr lang="en-US" dirty="0">
                <a:solidFill>
                  <a:schemeClr val="tx1"/>
                </a:solidFill>
              </a:rPr>
              <a:t> there is an active plan to co-enroll WIOA participants</a:t>
            </a:r>
            <a:endParaRPr lang="en-US" sz="800" dirty="0">
              <a:solidFill>
                <a:schemeClr val="tx1"/>
              </a:solidFill>
            </a:endParaRPr>
          </a:p>
          <a:p>
            <a:pPr marL="457200" indent="-401320">
              <a:lnSpc>
                <a:spcPct val="110000"/>
              </a:lnSpc>
              <a:spcBef>
                <a:spcPts val="1800"/>
              </a:spcBef>
              <a:spcAft>
                <a:spcPts val="1800"/>
              </a:spcAft>
              <a:buSzPts val="2000"/>
              <a:buFont typeface="Arial"/>
              <a:buAutoNum type="arabicPeriod"/>
            </a:pPr>
            <a:r>
              <a:rPr lang="en-US" b="1" dirty="0">
                <a:solidFill>
                  <a:srgbClr val="00015E"/>
                </a:solidFill>
              </a:rPr>
              <a:t>LEADING</a:t>
            </a:r>
            <a:r>
              <a:rPr lang="en-US" dirty="0">
                <a:solidFill>
                  <a:schemeClr val="accent5"/>
                </a:solidFill>
              </a:rPr>
              <a:t> </a:t>
            </a:r>
            <a:r>
              <a:rPr lang="en-US" dirty="0">
                <a:solidFill>
                  <a:schemeClr val="tx1"/>
                </a:solidFill>
              </a:rPr>
              <a:t>– we are actively co-enrolling WIOA participants in Registered Apprenticeship programs</a:t>
            </a:r>
          </a:p>
          <a:p>
            <a:pPr marL="0" indent="0">
              <a:buNone/>
            </a:pPr>
            <a:endParaRPr lang="en-US" dirty="0"/>
          </a:p>
        </p:txBody>
      </p:sp>
      <p:pic>
        <p:nvPicPr>
          <p:cNvPr id="6" name="Picture 5">
            <a:extLst>
              <a:ext uri="{FF2B5EF4-FFF2-40B4-BE49-F238E27FC236}">
                <a16:creationId xmlns:a16="http://schemas.microsoft.com/office/drawing/2014/main" id="{8389808B-B4AD-E1AB-EB24-1B9A5612C4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5969759"/>
            <a:ext cx="862841" cy="862841"/>
          </a:xfrm>
          <a:prstGeom prst="rect">
            <a:avLst/>
          </a:prstGeom>
        </p:spPr>
      </p:pic>
      <p:sp>
        <p:nvSpPr>
          <p:cNvPr id="4" name="Rectangle 3">
            <a:extLst>
              <a:ext uri="{FF2B5EF4-FFF2-40B4-BE49-F238E27FC236}">
                <a16:creationId xmlns:a16="http://schemas.microsoft.com/office/drawing/2014/main" id="{BBB9CDEA-6807-2951-3DC3-09893AD06495}"/>
              </a:ext>
              <a:ext uri="{C183D7F6-B498-43B3-948B-1728B52AA6E4}">
                <adec:decorative xmlns:adec="http://schemas.microsoft.com/office/drawing/2017/decorative" val="1"/>
              </a:ext>
            </a:extLst>
          </p:cNvPr>
          <p:cNvSpPr/>
          <p:nvPr/>
        </p:nvSpPr>
        <p:spPr>
          <a:xfrm>
            <a:off x="3003237" y="6352650"/>
            <a:ext cx="149537" cy="210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F062E3E4-4360-ED56-7692-868475AF9309}"/>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65431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410135" y="434601"/>
            <a:ext cx="11219329" cy="1325563"/>
          </a:xfrm>
          <a:prstGeom prst="rect">
            <a:avLst/>
          </a:prstGeom>
          <a:noFill/>
          <a:ln>
            <a:noFill/>
          </a:ln>
        </p:spPr>
        <p:txBody>
          <a:bodyPr spcFirstLastPara="1" wrap="square" lIns="182875" tIns="45700" rIns="91425" bIns="45700" anchor="ctr" anchorCtr="0">
            <a:normAutofit/>
          </a:bodyPr>
          <a:lstStyle/>
          <a:p>
            <a:pPr marL="0" lvl="0" indent="0" algn="ctr" rtl="0">
              <a:lnSpc>
                <a:spcPct val="90000"/>
              </a:lnSpc>
              <a:spcBef>
                <a:spcPts val="0"/>
              </a:spcBef>
              <a:spcAft>
                <a:spcPts val="0"/>
              </a:spcAft>
              <a:buSzPts val="1800"/>
              <a:buNone/>
            </a:pPr>
            <a:r>
              <a:rPr lang="en-US" dirty="0"/>
              <a:t>RA Co-Enrollment and WIOA Benefits</a:t>
            </a:r>
            <a:endParaRPr dirty="0"/>
          </a:p>
        </p:txBody>
      </p:sp>
      <p:sp>
        <p:nvSpPr>
          <p:cNvPr id="7" name="Content Placeholder 6">
            <a:extLst>
              <a:ext uri="{FF2B5EF4-FFF2-40B4-BE49-F238E27FC236}">
                <a16:creationId xmlns:a16="http://schemas.microsoft.com/office/drawing/2014/main" id="{A92ED705-918A-8648-F23B-02DCA7E34502}"/>
              </a:ext>
            </a:extLst>
          </p:cNvPr>
          <p:cNvSpPr>
            <a:spLocks noGrp="1"/>
          </p:cNvSpPr>
          <p:nvPr>
            <p:ph sz="half" idx="1"/>
          </p:nvPr>
        </p:nvSpPr>
        <p:spPr>
          <a:xfrm>
            <a:off x="624167" y="1715901"/>
            <a:ext cx="10791264" cy="4351338"/>
          </a:xfrm>
        </p:spPr>
        <p:txBody>
          <a:bodyPr>
            <a:normAutofit/>
          </a:bodyPr>
          <a:lstStyle/>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Unlock additional sources of RA program support for employers who sponsor programs or hire apprentices and for job seekers hired as apprentices</a:t>
            </a:r>
          </a:p>
          <a:p>
            <a:pPr marL="571500" lvl="0" indent="-571500">
              <a:lnSpc>
                <a:spcPct val="100000"/>
              </a:lnSpc>
              <a:spcBef>
                <a:spcPts val="0"/>
              </a:spcBef>
            </a:pPr>
            <a:endParaRPr lang="en-US" sz="1800" dirty="0">
              <a:solidFill>
                <a:prstClr val="black"/>
              </a:solidFill>
              <a:latin typeface="Montserrat Medium" panose="00000600000000000000" pitchFamily="2" charset="0"/>
              <a:cs typeface="Segoe UI"/>
            </a:endParaRPr>
          </a:p>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Shared outcomes</a:t>
            </a:r>
          </a:p>
          <a:p>
            <a:pPr marL="571500" lvl="0" indent="-571500">
              <a:lnSpc>
                <a:spcPct val="100000"/>
              </a:lnSpc>
              <a:spcBef>
                <a:spcPts val="0"/>
              </a:spcBef>
            </a:pPr>
            <a:endParaRPr lang="en-US" sz="1800" dirty="0">
              <a:solidFill>
                <a:prstClr val="black"/>
              </a:solidFill>
              <a:latin typeface="Montserrat Medium" panose="00000600000000000000" pitchFamily="2" charset="0"/>
              <a:cs typeface="Segoe UI"/>
            </a:endParaRPr>
          </a:p>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Boost overall alignment </a:t>
            </a:r>
            <a:br>
              <a:rPr lang="en-US" sz="3200" dirty="0">
                <a:solidFill>
                  <a:prstClr val="black"/>
                </a:solidFill>
                <a:latin typeface="Montserrat Medium" panose="00000600000000000000" pitchFamily="2" charset="0"/>
                <a:cs typeface="Segoe UI"/>
              </a:rPr>
            </a:br>
            <a:r>
              <a:rPr lang="en-US" sz="3200" dirty="0">
                <a:solidFill>
                  <a:prstClr val="black"/>
                </a:solidFill>
                <a:latin typeface="Montserrat Medium" panose="00000600000000000000" pitchFamily="2" charset="0"/>
                <a:cs typeface="Segoe UI"/>
              </a:rPr>
              <a:t>for workforce system</a:t>
            </a:r>
          </a:p>
          <a:p>
            <a:endParaRPr lang="en-US" dirty="0"/>
          </a:p>
        </p:txBody>
      </p:sp>
      <p:pic>
        <p:nvPicPr>
          <p:cNvPr id="2" name="Picture 1" descr="WIOA Funding to Support Apprenticeship Items Including Related Training Instruction, On-th-Job Training and Supportive Services">
            <a:extLst>
              <a:ext uri="{FF2B5EF4-FFF2-40B4-BE49-F238E27FC236}">
                <a16:creationId xmlns:a16="http://schemas.microsoft.com/office/drawing/2014/main" id="{D2A396E3-FF90-7693-023E-7D776E618400}"/>
              </a:ext>
            </a:extLst>
          </p:cNvPr>
          <p:cNvPicPr>
            <a:picLocks noChangeAspect="1"/>
          </p:cNvPicPr>
          <p:nvPr/>
        </p:nvPicPr>
        <p:blipFill rotWithShape="1">
          <a:blip r:embed="rId3"/>
          <a:srcRect t="27460"/>
          <a:stretch/>
        </p:blipFill>
        <p:spPr>
          <a:xfrm>
            <a:off x="6900530" y="3826452"/>
            <a:ext cx="4428008" cy="198747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363BA94-5AD1-C34B-B96A-E0D959C5234D}"/>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E4D038-D476-E9D4-A30B-8680E621D02D}"/>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62370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838200" y="426415"/>
            <a:ext cx="10515600" cy="1325563"/>
          </a:xfrm>
          <a:prstGeom prst="rect">
            <a:avLst/>
          </a:prstGeom>
          <a:noFill/>
          <a:ln>
            <a:noFill/>
          </a:ln>
        </p:spPr>
        <p:txBody>
          <a:bodyPr spcFirstLastPara="1" wrap="square" lIns="182875" tIns="45700" rIns="91425" bIns="45700" anchor="ctr" anchorCtr="0">
            <a:normAutofit/>
          </a:bodyPr>
          <a:lstStyle/>
          <a:p>
            <a:pPr marL="0" lvl="0" indent="0" rtl="0">
              <a:lnSpc>
                <a:spcPct val="90000"/>
              </a:lnSpc>
              <a:spcBef>
                <a:spcPts val="0"/>
              </a:spcBef>
              <a:spcAft>
                <a:spcPts val="0"/>
              </a:spcAft>
              <a:buSzPts val="1800"/>
              <a:buNone/>
            </a:pPr>
            <a:r>
              <a:rPr lang="en-US" dirty="0"/>
              <a:t>RA Co-Enrollment and WIOA</a:t>
            </a:r>
            <a:endParaRPr dirty="0"/>
          </a:p>
        </p:txBody>
      </p:sp>
      <p:sp>
        <p:nvSpPr>
          <p:cNvPr id="10" name="Content Placeholder 9">
            <a:extLst>
              <a:ext uri="{FF2B5EF4-FFF2-40B4-BE49-F238E27FC236}">
                <a16:creationId xmlns:a16="http://schemas.microsoft.com/office/drawing/2014/main" id="{A79B96C0-BB5F-B2B4-D292-72E3BA512246}"/>
              </a:ext>
            </a:extLst>
          </p:cNvPr>
          <p:cNvSpPr>
            <a:spLocks noGrp="1"/>
          </p:cNvSpPr>
          <p:nvPr>
            <p:ph sz="half" idx="1"/>
          </p:nvPr>
        </p:nvSpPr>
        <p:spPr>
          <a:xfrm>
            <a:off x="1006787" y="2458757"/>
            <a:ext cx="3213846" cy="2624231"/>
          </a:xfrm>
        </p:spPr>
        <p:txBody>
          <a:bodyPr/>
          <a:lstStyle/>
          <a:p>
            <a:pPr marL="0" indent="0" algn="ctr">
              <a:buNone/>
            </a:pPr>
            <a:r>
              <a:rPr lang="en-US" b="1" dirty="0">
                <a:solidFill>
                  <a:srgbClr val="00015E"/>
                </a:solidFill>
                <a:effectLst>
                  <a:outerShdw blurRad="38100" dist="38100" dir="2700000" algn="tl">
                    <a:srgbClr val="000000">
                      <a:alpha val="43137"/>
                    </a:srgbClr>
                  </a:outerShdw>
                </a:effectLst>
                <a:latin typeface="Montserrat Medium" panose="00000600000000000000" pitchFamily="2" charset="0"/>
                <a:cs typeface="Segoe UI"/>
              </a:rPr>
              <a:t>Understand how to correctly report </a:t>
            </a:r>
            <a:br>
              <a:rPr lang="en-US" b="1" dirty="0">
                <a:effectLst>
                  <a:outerShdw blurRad="38100" dist="38100" dir="2700000" algn="tl">
                    <a:srgbClr val="000000">
                      <a:alpha val="43137"/>
                    </a:srgbClr>
                  </a:outerShdw>
                </a:effectLst>
                <a:latin typeface="Montserrat Medium" panose="00000600000000000000" pitchFamily="2" charset="0"/>
              </a:rPr>
            </a:br>
            <a:r>
              <a:rPr lang="en-US" b="1" dirty="0">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tooltip="https://d2leuf3vilid4d.cloudfront.net/-/media/Communities/performancereporting/Files/content/RAP-WIOA-Reporting-Guide---FINAL,-d-,docx--2,-d-,28,-d-,2020.ashx?rev=a5889eabd0de4926a5cee2c8e241b1ad"/>
              </a:rPr>
              <a:t>RA and WIOA </a:t>
            </a:r>
            <a:br>
              <a:rPr lang="en-US" b="1" dirty="0">
                <a:effectLst>
                  <a:outerShdw blurRad="38100" dist="38100" dir="2700000" algn="tl">
                    <a:srgbClr val="000000">
                      <a:alpha val="43137"/>
                    </a:srgbClr>
                  </a:outerShdw>
                </a:effectLst>
                <a:latin typeface="Montserrat Medium" panose="00000600000000000000" pitchFamily="2" charset="0"/>
                <a:hlinkClick r:id="rId3" tooltip="https://d2leuf3vilid4d.cloudfront.net/-/media/Communities/performancereporting/Files/content/RAP-WIOA-Reporting-Guide---FINAL,-d-,docx--2,-d-,28,-d-,2020.ashx?rev=a5889eabd0de4926a5cee2c8e241b1ad"/>
              </a:rPr>
            </a:br>
            <a:r>
              <a:rPr lang="en-US" b="1" dirty="0">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tooltip="https://d2leuf3vilid4d.cloudfront.net/-/media/Communities/performancereporting/Files/content/RAP-WIOA-Reporting-Guide---FINAL,-d-,docx--2,-d-,28,-d-,2020.ashx?rev=a5889eabd0de4926a5cee2c8e241b1ad"/>
              </a:rPr>
              <a:t>Co-Enrollment</a:t>
            </a:r>
            <a:r>
              <a:rPr lang="en-US" dirty="0">
                <a:solidFill>
                  <a:srgbClr val="373737"/>
                </a:solidFill>
                <a:latin typeface="Montserrat Medium" panose="00000600000000000000" pitchFamily="2" charset="0"/>
                <a:cs typeface="Segoe UI"/>
                <a:hlinkClick r:id="rId3" tooltip="https://d2leuf3vilid4d.cloudfront.net/-/media/Communities/performancereporting/Files/content/RAP-WIOA-Reporting-Guide---FINAL,-d-,docx--2,-d-,28,-d-,2020.ashx?rev=a5889eabd0de4926a5cee2c8e241b1ad"/>
              </a:rPr>
              <a:t> </a:t>
            </a:r>
            <a:endParaRPr lang="en-US" dirty="0">
              <a:solidFill>
                <a:srgbClr val="373737"/>
              </a:solidFill>
              <a:latin typeface="Montserrat Medium" panose="00000600000000000000" pitchFamily="2" charset="0"/>
              <a:cs typeface="Segoe UI"/>
            </a:endParaRPr>
          </a:p>
          <a:p>
            <a:pPr marL="0" indent="0">
              <a:buNone/>
            </a:pPr>
            <a:endParaRPr lang="en-US" dirty="0"/>
          </a:p>
        </p:txBody>
      </p:sp>
      <p:sp>
        <p:nvSpPr>
          <p:cNvPr id="2" name="Slide Number Placeholder 5">
            <a:extLst>
              <a:ext uri="{FF2B5EF4-FFF2-40B4-BE49-F238E27FC236}">
                <a16:creationId xmlns:a16="http://schemas.microsoft.com/office/drawing/2014/main" id="{B46B6999-21B0-6ADE-DB33-B8E7FC60C3FB}"/>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pic>
        <p:nvPicPr>
          <p:cNvPr id="3" name="Picture 2">
            <a:extLst>
              <a:ext uri="{FF2B5EF4-FFF2-40B4-BE49-F238E27FC236}">
                <a16:creationId xmlns:a16="http://schemas.microsoft.com/office/drawing/2014/main" id="{A34174F0-269A-5D66-93FA-45CE537562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2912" y="2730664"/>
            <a:ext cx="5248945" cy="333298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9912055-8236-A7BE-6C61-4621C5CA060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82912" y="1639125"/>
            <a:ext cx="5248945" cy="100354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22C8E55-31D1-1AEB-94A7-D435136DC12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70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Presenters</a:t>
            </a:r>
          </a:p>
        </p:txBody>
      </p:sp>
      <p:pic>
        <p:nvPicPr>
          <p:cNvPr id="13" name="Picture 12" descr="Haylie Schuster">
            <a:extLst>
              <a:ext uri="{FF2B5EF4-FFF2-40B4-BE49-F238E27FC236}">
                <a16:creationId xmlns:a16="http://schemas.microsoft.com/office/drawing/2014/main" id="{ABF78E6F-E9E0-8824-5ED7-ACABC2FD7B20}"/>
              </a:ext>
            </a:extLst>
          </p:cNvPr>
          <p:cNvPicPr>
            <a:picLocks noChangeAspect="1"/>
          </p:cNvPicPr>
          <p:nvPr/>
        </p:nvPicPr>
        <p:blipFill>
          <a:blip r:embed="rId3"/>
          <a:stretch>
            <a:fillRect/>
          </a:stretch>
        </p:blipFill>
        <p:spPr>
          <a:xfrm>
            <a:off x="1674188" y="1592498"/>
            <a:ext cx="2956816" cy="3115326"/>
          </a:xfrm>
          <a:prstGeom prst="rect">
            <a:avLst/>
          </a:prstGeom>
        </p:spPr>
      </p:pic>
      <p:sp>
        <p:nvSpPr>
          <p:cNvPr id="15" name="Text Placeholder 14">
            <a:extLst>
              <a:ext uri="{FF2B5EF4-FFF2-40B4-BE49-F238E27FC236}">
                <a16:creationId xmlns:a16="http://schemas.microsoft.com/office/drawing/2014/main" id="{FCD808D2-C150-87D4-617C-A79E772980ED}"/>
              </a:ext>
            </a:extLst>
          </p:cNvPr>
          <p:cNvSpPr>
            <a:spLocks noGrp="1"/>
          </p:cNvSpPr>
          <p:nvPr>
            <p:ph type="body" sz="quarter" idx="17"/>
          </p:nvPr>
        </p:nvSpPr>
        <p:spPr>
          <a:xfrm>
            <a:off x="1469586" y="4581479"/>
            <a:ext cx="3342525" cy="563563"/>
          </a:xfrm>
        </p:spPr>
        <p:txBody>
          <a:bodyPr>
            <a:normAutofit/>
          </a:bodyPr>
          <a:lstStyle/>
          <a:p>
            <a:r>
              <a:rPr lang="en-US" dirty="0">
                <a:solidFill>
                  <a:srgbClr val="0D274D"/>
                </a:solidFill>
                <a:latin typeface="Montserrat" panose="00000500000000000000" pitchFamily="2" charset="0"/>
              </a:rPr>
              <a:t>Haylie Schuster</a:t>
            </a:r>
          </a:p>
          <a:p>
            <a:endParaRPr lang="en-US" dirty="0"/>
          </a:p>
        </p:txBody>
      </p:sp>
      <p:sp>
        <p:nvSpPr>
          <p:cNvPr id="21" name="Text Placeholder 20">
            <a:extLst>
              <a:ext uri="{FF2B5EF4-FFF2-40B4-BE49-F238E27FC236}">
                <a16:creationId xmlns:a16="http://schemas.microsoft.com/office/drawing/2014/main" id="{1858EF35-827A-A268-A146-F10223BF6EA8}"/>
              </a:ext>
            </a:extLst>
          </p:cNvPr>
          <p:cNvSpPr>
            <a:spLocks noGrp="1"/>
          </p:cNvSpPr>
          <p:nvPr>
            <p:ph type="body" sz="quarter" idx="21"/>
          </p:nvPr>
        </p:nvSpPr>
        <p:spPr>
          <a:xfrm>
            <a:off x="1612306" y="4959029"/>
            <a:ext cx="3080580" cy="1254125"/>
          </a:xfrm>
        </p:spPr>
        <p:txBody>
          <a:bodyPr>
            <a:normAutofit/>
          </a:bodyPr>
          <a:lstStyle/>
          <a:p>
            <a:pPr>
              <a:lnSpc>
                <a:spcPct val="150000"/>
              </a:lnSpc>
              <a:spcBef>
                <a:spcPts val="0"/>
              </a:spcBef>
            </a:pPr>
            <a:r>
              <a:rPr lang="en-US" dirty="0">
                <a:solidFill>
                  <a:srgbClr val="0D274D"/>
                </a:solidFill>
                <a:latin typeface="Montserrat"/>
                <a:ea typeface="Roboto"/>
              </a:rPr>
              <a:t>Engagement Manager</a:t>
            </a:r>
          </a:p>
          <a:p>
            <a:pPr>
              <a:lnSpc>
                <a:spcPct val="150000"/>
              </a:lnSpc>
              <a:spcBef>
                <a:spcPts val="0"/>
              </a:spcBef>
            </a:pPr>
            <a:r>
              <a:rPr lang="en-US" dirty="0">
                <a:solidFill>
                  <a:srgbClr val="0D274D"/>
                </a:solidFill>
                <a:latin typeface="Montserrat"/>
                <a:ea typeface="Roboto"/>
              </a:rPr>
              <a:t>Safal Partners</a:t>
            </a:r>
          </a:p>
          <a:p>
            <a:endParaRPr lang="en-US" dirty="0"/>
          </a:p>
        </p:txBody>
      </p:sp>
      <p:pic>
        <p:nvPicPr>
          <p:cNvPr id="10" name="Picture 9" descr="Lisa Rice">
            <a:extLst>
              <a:ext uri="{FF2B5EF4-FFF2-40B4-BE49-F238E27FC236}">
                <a16:creationId xmlns:a16="http://schemas.microsoft.com/office/drawing/2014/main" id="{296FE81A-58ED-E2D7-67DE-8A841E54F174}"/>
              </a:ext>
            </a:extLst>
          </p:cNvPr>
          <p:cNvPicPr>
            <a:picLocks noChangeAspect="1"/>
          </p:cNvPicPr>
          <p:nvPr/>
        </p:nvPicPr>
        <p:blipFill>
          <a:blip r:embed="rId4"/>
          <a:srcRect t="1498" b="1498"/>
          <a:stretch/>
        </p:blipFill>
        <p:spPr>
          <a:xfrm>
            <a:off x="7180639" y="1940261"/>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790B62E5-0164-6090-35C6-31FA7D714F0F}"/>
              </a:ext>
            </a:extLst>
          </p:cNvPr>
          <p:cNvSpPr>
            <a:spLocks noGrp="1"/>
          </p:cNvSpPr>
          <p:nvPr>
            <p:ph type="body" sz="quarter" idx="18"/>
          </p:nvPr>
        </p:nvSpPr>
        <p:spPr>
          <a:xfrm>
            <a:off x="7095145" y="4592287"/>
            <a:ext cx="2419350" cy="563563"/>
          </a:xfrm>
        </p:spPr>
        <p:txBody>
          <a:bodyPr/>
          <a:lstStyle/>
          <a:p>
            <a:r>
              <a:rPr lang="en-US" dirty="0">
                <a:solidFill>
                  <a:srgbClr val="0D274D"/>
                </a:solidFill>
                <a:latin typeface="Montserrat"/>
              </a:rPr>
              <a:t>Lisa Rice</a:t>
            </a:r>
            <a:endParaRPr lang="pl-PL" dirty="0">
              <a:solidFill>
                <a:srgbClr val="0D274D"/>
              </a:solidFill>
              <a:latin typeface="Montserrat" panose="00000500000000000000" pitchFamily="2" charset="0"/>
            </a:endParaRPr>
          </a:p>
          <a:p>
            <a:endParaRPr lang="en-US" dirty="0"/>
          </a:p>
        </p:txBody>
      </p:sp>
      <p:sp>
        <p:nvSpPr>
          <p:cNvPr id="22" name="Text Placeholder 21">
            <a:extLst>
              <a:ext uri="{FF2B5EF4-FFF2-40B4-BE49-F238E27FC236}">
                <a16:creationId xmlns:a16="http://schemas.microsoft.com/office/drawing/2014/main" id="{E082D0A1-49CB-123C-B26D-B9BA8053874A}"/>
              </a:ext>
            </a:extLst>
          </p:cNvPr>
          <p:cNvSpPr>
            <a:spLocks noGrp="1"/>
          </p:cNvSpPr>
          <p:nvPr>
            <p:ph type="body" sz="quarter" idx="22"/>
          </p:nvPr>
        </p:nvSpPr>
        <p:spPr>
          <a:xfrm>
            <a:off x="6932668" y="4959028"/>
            <a:ext cx="2796492" cy="1254125"/>
          </a:xfrm>
        </p:spPr>
        <p:txBody>
          <a:bodyPr>
            <a:normAutofit/>
          </a:bodyPr>
          <a:lstStyle/>
          <a:p>
            <a:pPr>
              <a:lnSpc>
                <a:spcPct val="150000"/>
              </a:lnSpc>
              <a:spcBef>
                <a:spcPts val="0"/>
              </a:spcBef>
            </a:pPr>
            <a:r>
              <a:rPr lang="en-US" dirty="0">
                <a:solidFill>
                  <a:srgbClr val="0D274D"/>
                </a:solidFill>
                <a:latin typeface="Montserrat"/>
                <a:ea typeface="Roboto"/>
              </a:rPr>
              <a:t>Subject Matter Expert</a:t>
            </a:r>
          </a:p>
          <a:p>
            <a:pPr>
              <a:lnSpc>
                <a:spcPct val="150000"/>
              </a:lnSpc>
              <a:spcBef>
                <a:spcPts val="0"/>
              </a:spcBef>
            </a:pPr>
            <a:r>
              <a:rPr lang="en-US" dirty="0">
                <a:solidFill>
                  <a:srgbClr val="0D274D"/>
                </a:solidFill>
                <a:latin typeface="Montserrat"/>
                <a:ea typeface="Roboto"/>
              </a:rPr>
              <a:t>Safal Partners</a:t>
            </a:r>
          </a:p>
          <a:p>
            <a:endParaRPr lang="en-US" dirty="0"/>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3D87D3-B52A-1FCF-694D-D0543B3DA2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Tree>
    <p:extLst>
      <p:ext uri="{BB962C8B-B14F-4D97-AF65-F5344CB8AC3E}">
        <p14:creationId xmlns:p14="http://schemas.microsoft.com/office/powerpoint/2010/main" val="70766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362"/>
            <a:ext cx="10515600" cy="1325563"/>
          </a:xfrm>
        </p:spPr>
        <p:txBody>
          <a:bodyPr/>
          <a:lstStyle/>
          <a:p>
            <a:r>
              <a:rPr lang="en-US" dirty="0">
                <a:latin typeface="Montserrat"/>
              </a:rPr>
              <a:t>How You Can Help With RA</a:t>
            </a:r>
            <a:endParaRPr lang="en-US" dirty="0"/>
          </a:p>
        </p:txBody>
      </p:sp>
      <p:sp>
        <p:nvSpPr>
          <p:cNvPr id="4" name="Text Placeholder 3">
            <a:extLst>
              <a:ext uri="{FF2B5EF4-FFF2-40B4-BE49-F238E27FC236}">
                <a16:creationId xmlns:a16="http://schemas.microsoft.com/office/drawing/2014/main" id="{2B0BA6A7-B566-7DD8-FFA5-AB6AE05A1253}"/>
              </a:ext>
            </a:extLst>
          </p:cNvPr>
          <p:cNvSpPr>
            <a:spLocks noGrp="1"/>
          </p:cNvSpPr>
          <p:nvPr>
            <p:ph type="body" sz="quarter" idx="13"/>
          </p:nvPr>
        </p:nvSpPr>
        <p:spPr>
          <a:xfrm>
            <a:off x="561975" y="2056966"/>
            <a:ext cx="6712815" cy="3894138"/>
          </a:xfrm>
        </p:spPr>
        <p:txBody>
          <a:bodyPr vert="horz" lIns="91440" tIns="45720" rIns="91440" bIns="45720" rtlCol="0" anchor="t">
            <a:normAutofit/>
          </a:bodyPr>
          <a:lstStyle/>
          <a:p>
            <a:pPr>
              <a:lnSpc>
                <a:spcPct val="120000"/>
              </a:lnSpc>
            </a:pPr>
            <a:r>
              <a:rPr lang="en-US" sz="2400" dirty="0">
                <a:solidFill>
                  <a:schemeClr val="tx1"/>
                </a:solidFill>
                <a:latin typeface="Montserrat" panose="00000500000000000000" pitchFamily="2" charset="0"/>
              </a:rPr>
              <a:t>Provide WIOA funding (</a:t>
            </a:r>
            <a:r>
              <a:rPr lang="en-US" sz="2400" b="1" dirty="0">
                <a:solidFill>
                  <a:schemeClr val="tx1"/>
                </a:solidFill>
                <a:latin typeface="Montserrat" panose="00000500000000000000" pitchFamily="2" charset="0"/>
              </a:rPr>
              <a:t>Individual Training Account (ITA) / Supportive Services</a:t>
            </a:r>
            <a:r>
              <a:rPr lang="en-US" sz="2400" dirty="0">
                <a:solidFill>
                  <a:schemeClr val="tx1"/>
                </a:solidFill>
                <a:latin typeface="Montserrat" panose="00000500000000000000" pitchFamily="2" charset="0"/>
              </a:rPr>
              <a:t>) to support RA costs.</a:t>
            </a:r>
            <a:endParaRPr lang="en-US" dirty="0">
              <a:solidFill>
                <a:schemeClr val="tx1"/>
              </a:solidFill>
              <a:latin typeface="Montserrat" panose="00000500000000000000" pitchFamily="2" charset="0"/>
            </a:endParaRPr>
          </a:p>
          <a:p>
            <a:pPr>
              <a:lnSpc>
                <a:spcPct val="120000"/>
              </a:lnSpc>
            </a:pPr>
            <a:r>
              <a:rPr lang="en-US" sz="2400" dirty="0">
                <a:solidFill>
                  <a:schemeClr val="tx1"/>
                </a:solidFill>
                <a:latin typeface="Montserrat" panose="00000500000000000000" pitchFamily="2" charset="0"/>
              </a:rPr>
              <a:t>Provide </a:t>
            </a:r>
            <a:r>
              <a:rPr lang="en-US" sz="2400" b="1" dirty="0">
                <a:solidFill>
                  <a:schemeClr val="tx1"/>
                </a:solidFill>
                <a:latin typeface="Montserrat" panose="00000500000000000000" pitchFamily="2" charset="0"/>
              </a:rPr>
              <a:t>pipeline of potential students </a:t>
            </a:r>
            <a:r>
              <a:rPr lang="en-US" sz="2400" dirty="0">
                <a:solidFill>
                  <a:schemeClr val="tx1"/>
                </a:solidFill>
                <a:latin typeface="Montserrat" panose="00000500000000000000" pitchFamily="2" charset="0"/>
              </a:rPr>
              <a:t>to enroll in programs.</a:t>
            </a:r>
          </a:p>
          <a:p>
            <a:pPr>
              <a:lnSpc>
                <a:spcPct val="120000"/>
              </a:lnSpc>
            </a:pPr>
            <a:r>
              <a:rPr lang="en-US" sz="2400" b="1" dirty="0">
                <a:solidFill>
                  <a:schemeClr val="tx1"/>
                </a:solidFill>
                <a:latin typeface="Montserrat" panose="00000500000000000000" pitchFamily="2" charset="0"/>
              </a:rPr>
              <a:t>Know the RA programs </a:t>
            </a:r>
            <a:r>
              <a:rPr lang="en-US" sz="2400" dirty="0">
                <a:solidFill>
                  <a:schemeClr val="tx1"/>
                </a:solidFill>
                <a:latin typeface="Montserrat" panose="00000500000000000000" pitchFamily="2" charset="0"/>
              </a:rPr>
              <a:t>on your Eligible Training Provider List (ETPL) and how to refer customers to them.</a:t>
            </a:r>
          </a:p>
          <a:p>
            <a:pPr marL="0" indent="0">
              <a:buNone/>
            </a:pPr>
            <a:endParaRPr lang="en-US" dirty="0"/>
          </a:p>
          <a:p>
            <a:endParaRPr lang="en-US" dirty="0"/>
          </a:p>
        </p:txBody>
      </p:sp>
      <p:pic>
        <p:nvPicPr>
          <p:cNvPr id="12" name="Picture 11">
            <a:extLst>
              <a:ext uri="{FF2B5EF4-FFF2-40B4-BE49-F238E27FC236}">
                <a16:creationId xmlns:a16="http://schemas.microsoft.com/office/drawing/2014/main" id="{5303CE7A-A793-D3EB-4CF4-5032FE4F94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70119" y="2394408"/>
            <a:ext cx="4821881" cy="3219254"/>
          </a:xfrm>
          <a:prstGeom prst="rect">
            <a:avLst/>
          </a:prstGeom>
          <a:ln>
            <a:noFill/>
          </a:ln>
          <a:effectLst>
            <a:softEdge rad="112500"/>
          </a:effectLst>
        </p:spPr>
      </p:pic>
      <p:pic>
        <p:nvPicPr>
          <p:cNvPr id="7" name="Picture 6">
            <a:extLst>
              <a:ext uri="{FF2B5EF4-FFF2-40B4-BE49-F238E27FC236}">
                <a16:creationId xmlns:a16="http://schemas.microsoft.com/office/drawing/2014/main" id="{59AB34DF-073A-9590-B93E-8A774E6C44E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5969759"/>
            <a:ext cx="862841" cy="862841"/>
          </a:xfrm>
          <a:prstGeom prst="rect">
            <a:avLst/>
          </a:prstGeom>
        </p:spPr>
      </p:pic>
      <p:sp>
        <p:nvSpPr>
          <p:cNvPr id="6" name="Rectangle 5">
            <a:extLst>
              <a:ext uri="{FF2B5EF4-FFF2-40B4-BE49-F238E27FC236}">
                <a16:creationId xmlns:a16="http://schemas.microsoft.com/office/drawing/2014/main" id="{1C15E0E4-426A-6A85-9867-924298E8F81A}"/>
              </a:ext>
              <a:ext uri="{C183D7F6-B498-43B3-948B-1728B52AA6E4}">
                <adec:decorative xmlns:adec="http://schemas.microsoft.com/office/drawing/2017/decorative" val="1"/>
              </a:ext>
            </a:extLst>
          </p:cNvPr>
          <p:cNvSpPr/>
          <p:nvPr/>
        </p:nvSpPr>
        <p:spPr>
          <a:xfrm>
            <a:off x="3003237" y="6352650"/>
            <a:ext cx="149537" cy="210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7C9C090C-9E14-E9D4-1F5B-C93CE4D3AFB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4242859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p:txBody>
          <a:bodyPr/>
          <a:lstStyle/>
          <a:p>
            <a:r>
              <a:rPr lang="en-US" dirty="0">
                <a:latin typeface="Montserrat"/>
              </a:rPr>
              <a:t>How You Can Help RA - Continued</a:t>
            </a:r>
            <a:endParaRPr lang="en-US" dirty="0"/>
          </a:p>
        </p:txBody>
      </p:sp>
      <p:sp>
        <p:nvSpPr>
          <p:cNvPr id="3" name="Text Placeholder 2">
            <a:extLst>
              <a:ext uri="{FF2B5EF4-FFF2-40B4-BE49-F238E27FC236}">
                <a16:creationId xmlns:a16="http://schemas.microsoft.com/office/drawing/2014/main" id="{E5B222C2-294E-B5BD-A9E8-258E642196C2}"/>
              </a:ext>
            </a:extLst>
          </p:cNvPr>
          <p:cNvSpPr>
            <a:spLocks noGrp="1"/>
          </p:cNvSpPr>
          <p:nvPr>
            <p:ph idx="1"/>
          </p:nvPr>
        </p:nvSpPr>
        <p:spPr>
          <a:xfrm>
            <a:off x="838200" y="1825625"/>
            <a:ext cx="6513944" cy="4351338"/>
          </a:xfrm>
        </p:spPr>
        <p:txBody>
          <a:bodyPr vert="horz" lIns="91440" tIns="45720" rIns="91440" bIns="45720" rtlCol="0" anchor="t">
            <a:noAutofit/>
          </a:bodyPr>
          <a:lstStyle/>
          <a:p>
            <a:r>
              <a:rPr lang="en-US" sz="2200" b="1" dirty="0">
                <a:solidFill>
                  <a:schemeClr val="tx1"/>
                </a:solidFill>
                <a:latin typeface="Montserrat" panose="00000500000000000000" pitchFamily="2" charset="0"/>
              </a:rPr>
              <a:t>Publicize RA program openings </a:t>
            </a:r>
            <a:r>
              <a:rPr lang="en-US" sz="2200" dirty="0">
                <a:solidFill>
                  <a:schemeClr val="tx1"/>
                </a:solidFill>
                <a:latin typeface="Montserrat" panose="00000500000000000000" pitchFamily="2" charset="0"/>
              </a:rPr>
              <a:t>and screen candidates.</a:t>
            </a:r>
          </a:p>
          <a:p>
            <a:r>
              <a:rPr lang="en-US" sz="2200" dirty="0">
                <a:solidFill>
                  <a:schemeClr val="tx1"/>
                </a:solidFill>
                <a:latin typeface="Montserrat" panose="00000500000000000000" pitchFamily="2" charset="0"/>
              </a:rPr>
              <a:t>Encourage your organization to </a:t>
            </a:r>
            <a:r>
              <a:rPr lang="en-US" sz="2200" b="1" dirty="0">
                <a:solidFill>
                  <a:schemeClr val="tx1"/>
                </a:solidFill>
                <a:latin typeface="Montserrat" panose="00000500000000000000" pitchFamily="2" charset="0"/>
              </a:rPr>
              <a:t>host RA job fairs </a:t>
            </a:r>
            <a:r>
              <a:rPr lang="en-US" sz="2200" dirty="0">
                <a:solidFill>
                  <a:schemeClr val="tx1"/>
                </a:solidFill>
                <a:latin typeface="Montserrat" panose="00000500000000000000" pitchFamily="2" charset="0"/>
              </a:rPr>
              <a:t>– specific to open RA positions in your area. </a:t>
            </a:r>
          </a:p>
          <a:p>
            <a:r>
              <a:rPr lang="en-US" sz="2200" b="1" dirty="0">
                <a:solidFill>
                  <a:schemeClr val="tx1"/>
                </a:solidFill>
                <a:latin typeface="Montserrat" panose="00000500000000000000" pitchFamily="2" charset="0"/>
              </a:rPr>
              <a:t>Connect</a:t>
            </a:r>
            <a:r>
              <a:rPr lang="en-US" sz="2200" dirty="0">
                <a:solidFill>
                  <a:schemeClr val="tx1"/>
                </a:solidFill>
                <a:latin typeface="Montserrat" panose="00000500000000000000" pitchFamily="2" charset="0"/>
              </a:rPr>
              <a:t> potential apprentices to other resources available within the community</a:t>
            </a:r>
          </a:p>
          <a:p>
            <a:r>
              <a:rPr lang="en-US" sz="2200" dirty="0">
                <a:solidFill>
                  <a:schemeClr val="tx1"/>
                </a:solidFill>
                <a:latin typeface="Montserrat" panose="00000500000000000000" pitchFamily="2" charset="0"/>
                <a:cs typeface="Segoe UI"/>
              </a:rPr>
              <a:t>Create</a:t>
            </a:r>
            <a:r>
              <a:rPr kumimoji="0" lang="en-US" sz="2200" i="0" u="none" strike="noStrike" kern="1200" cap="none" spc="0" normalizeH="0" baseline="0" noProof="0" dirty="0">
                <a:ln>
                  <a:noFill/>
                </a:ln>
                <a:solidFill>
                  <a:schemeClr val="tx1"/>
                </a:solidFill>
                <a:effectLst/>
                <a:uLnTx/>
                <a:uFillTx/>
                <a:latin typeface="Montserrat" panose="00000500000000000000" pitchFamily="2" charset="0"/>
                <a:cs typeface="Segoe UI"/>
              </a:rPr>
              <a:t> </a:t>
            </a:r>
            <a:r>
              <a:rPr lang="en-US" sz="2200" dirty="0">
                <a:solidFill>
                  <a:schemeClr val="tx1"/>
                </a:solidFill>
                <a:latin typeface="Montserrat" panose="00000500000000000000" pitchFamily="2" charset="0"/>
                <a:cs typeface="Segoe UI"/>
              </a:rPr>
              <a:t>an </a:t>
            </a:r>
            <a:r>
              <a:rPr lang="en-US" sz="2200" b="1" dirty="0">
                <a:solidFill>
                  <a:schemeClr val="tx1"/>
                </a:solidFill>
                <a:latin typeface="Montserrat" panose="00000500000000000000" pitchFamily="2" charset="0"/>
                <a:cs typeface="Segoe UI"/>
              </a:rPr>
              <a:t>RA </a:t>
            </a:r>
            <a:r>
              <a:rPr kumimoji="0" lang="en-US" sz="2200" b="1" i="0" u="none" strike="noStrike" kern="1200" cap="none" spc="0" normalizeH="0" baseline="0" noProof="0" dirty="0">
                <a:ln>
                  <a:noFill/>
                </a:ln>
                <a:solidFill>
                  <a:schemeClr val="tx1"/>
                </a:solidFill>
                <a:effectLst/>
                <a:uLnTx/>
                <a:uFillTx/>
                <a:latin typeface="Montserrat" panose="00000500000000000000" pitchFamily="2" charset="0"/>
                <a:cs typeface="Segoe UI"/>
              </a:rPr>
              <a:t>work group</a:t>
            </a:r>
            <a:endParaRPr lang="en-US" sz="2200" dirty="0">
              <a:solidFill>
                <a:schemeClr val="tx1"/>
              </a:solidFill>
              <a:latin typeface="Montserrat" panose="00000500000000000000" pitchFamily="2" charset="0"/>
            </a:endParaRPr>
          </a:p>
          <a:p>
            <a:r>
              <a:rPr lang="en-US" sz="2200" b="1" dirty="0">
                <a:solidFill>
                  <a:schemeClr val="tx1"/>
                </a:solidFill>
                <a:latin typeface="Montserrat" panose="00000500000000000000" pitchFamily="2" charset="0"/>
                <a:cs typeface="Segoe UI"/>
              </a:rPr>
              <a:t>Share your knowledge </a:t>
            </a:r>
            <a:r>
              <a:rPr lang="en-US" sz="2200" dirty="0">
                <a:solidFill>
                  <a:schemeClr val="tx1"/>
                </a:solidFill>
                <a:latin typeface="Montserrat" panose="00000500000000000000" pitchFamily="2" charset="0"/>
                <a:cs typeface="Segoe UI"/>
              </a:rPr>
              <a:t> with leadership, BSRs, other Case Managers</a:t>
            </a:r>
            <a:endParaRPr lang="en-US" sz="2200" dirty="0">
              <a:solidFill>
                <a:schemeClr val="tx1"/>
              </a:solidFill>
              <a:latin typeface="Montserrat" panose="00000500000000000000" pitchFamily="2" charset="0"/>
            </a:endParaRPr>
          </a:p>
          <a:p>
            <a:endParaRPr lang="en-US" sz="1800" dirty="0">
              <a:latin typeface="Montserrat Medium"/>
            </a:endParaRPr>
          </a:p>
        </p:txBody>
      </p:sp>
      <p:pic>
        <p:nvPicPr>
          <p:cNvPr id="7" name="Picture 6">
            <a:extLst>
              <a:ext uri="{FF2B5EF4-FFF2-40B4-BE49-F238E27FC236}">
                <a16:creationId xmlns:a16="http://schemas.microsoft.com/office/drawing/2014/main" id="{F172CBF9-FFF3-16B6-33ED-92E1520FB5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5969759"/>
            <a:ext cx="862841" cy="862841"/>
          </a:xfrm>
          <a:prstGeom prst="rect">
            <a:avLst/>
          </a:prstGeom>
        </p:spPr>
      </p:pic>
      <p:sp>
        <p:nvSpPr>
          <p:cNvPr id="4" name="Rectangle 3">
            <a:extLst>
              <a:ext uri="{FF2B5EF4-FFF2-40B4-BE49-F238E27FC236}">
                <a16:creationId xmlns:a16="http://schemas.microsoft.com/office/drawing/2014/main" id="{1F9C922B-B5A9-BF44-B34F-87160D1279DC}"/>
              </a:ext>
              <a:ext uri="{C183D7F6-B498-43B3-948B-1728B52AA6E4}">
                <adec:decorative xmlns:adec="http://schemas.microsoft.com/office/drawing/2017/decorative" val="1"/>
              </a:ext>
            </a:extLst>
          </p:cNvPr>
          <p:cNvSpPr/>
          <p:nvPr/>
        </p:nvSpPr>
        <p:spPr>
          <a:xfrm>
            <a:off x="3003237" y="6352650"/>
            <a:ext cx="149537" cy="210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B7E7BE2-8D01-A9C1-A0FC-7B08202144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52144" y="2361759"/>
            <a:ext cx="4839855" cy="3230860"/>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0E907933-EBD5-051B-41E0-88B256EBC4FA}"/>
              </a:ext>
            </a:extLst>
          </p:cNvPr>
          <p:cNvSpPr>
            <a:spLocks noGrp="1"/>
          </p:cNvSpPr>
          <p:nvPr>
            <p:ph type="sldNum" sz="quarter" idx="12"/>
          </p:nvPr>
        </p:nvSpPr>
        <p:spPr>
          <a:xfrm>
            <a:off x="8847082" y="6492875"/>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68519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5AD6C-0B7B-BC29-F0F6-EC51DC148336}"/>
              </a:ext>
            </a:extLst>
          </p:cNvPr>
          <p:cNvSpPr>
            <a:spLocks noGrp="1"/>
          </p:cNvSpPr>
          <p:nvPr>
            <p:ph type="title"/>
          </p:nvPr>
        </p:nvSpPr>
        <p:spPr/>
        <p:txBody>
          <a:bodyPr/>
          <a:lstStyle/>
          <a:p>
            <a:r>
              <a:rPr lang="en-US" dirty="0"/>
              <a:t>Share RA Knowledge</a:t>
            </a:r>
          </a:p>
        </p:txBody>
      </p:sp>
      <p:sp>
        <p:nvSpPr>
          <p:cNvPr id="2" name="Content Placeholder 1">
            <a:extLst>
              <a:ext uri="{FF2B5EF4-FFF2-40B4-BE49-F238E27FC236}">
                <a16:creationId xmlns:a16="http://schemas.microsoft.com/office/drawing/2014/main" id="{87668C8F-5670-C8B1-56DC-E9BDB91AACC2}"/>
              </a:ext>
            </a:extLst>
          </p:cNvPr>
          <p:cNvSpPr>
            <a:spLocks noGrp="1"/>
          </p:cNvSpPr>
          <p:nvPr>
            <p:ph idx="1"/>
          </p:nvPr>
        </p:nvSpPr>
        <p:spPr>
          <a:xfrm>
            <a:off x="733005" y="1680751"/>
            <a:ext cx="10985363" cy="4351338"/>
          </a:xfrm>
        </p:spPr>
        <p:txBody>
          <a:bodyPr/>
          <a:lstStyle/>
          <a:p>
            <a:r>
              <a:rPr lang="en-US" dirty="0">
                <a:solidFill>
                  <a:schemeClr val="tx1"/>
                </a:solidFill>
              </a:rPr>
              <a:t>Explain the benefits of RA to your career seeker customer</a:t>
            </a:r>
          </a:p>
          <a:p>
            <a:r>
              <a:rPr lang="en-US" dirty="0">
                <a:solidFill>
                  <a:schemeClr val="tx1"/>
                </a:solidFill>
              </a:rPr>
              <a:t>Have career seeker explore the RA jobs in your area – </a:t>
            </a:r>
          </a:p>
          <a:p>
            <a:endParaRPr lang="en-US" dirty="0">
              <a:solidFill>
                <a:schemeClr val="tx1"/>
              </a:solidFill>
            </a:endParaRPr>
          </a:p>
          <a:p>
            <a:r>
              <a:rPr lang="en-US" dirty="0">
                <a:solidFill>
                  <a:schemeClr val="tx1"/>
                </a:solidFill>
              </a:rPr>
              <a:t>Communicate with Business Services Representatives</a:t>
            </a:r>
          </a:p>
        </p:txBody>
      </p:sp>
      <p:sp>
        <p:nvSpPr>
          <p:cNvPr id="5" name="TextBox 4">
            <a:extLst>
              <a:ext uri="{FF2B5EF4-FFF2-40B4-BE49-F238E27FC236}">
                <a16:creationId xmlns:a16="http://schemas.microsoft.com/office/drawing/2014/main" id="{3941A84E-BD77-F644-684E-7ABEB836234E}"/>
              </a:ext>
            </a:extLst>
          </p:cNvPr>
          <p:cNvSpPr txBox="1"/>
          <p:nvPr/>
        </p:nvSpPr>
        <p:spPr>
          <a:xfrm>
            <a:off x="841673" y="2718101"/>
            <a:ext cx="10876695" cy="523220"/>
          </a:xfrm>
          <a:prstGeom prst="rect">
            <a:avLst/>
          </a:prstGeom>
          <a:noFill/>
        </p:spPr>
        <p:txBody>
          <a:bodyPr wrap="none" rtlCol="0">
            <a:spAutoFit/>
          </a:bodyPr>
          <a:lstStyle/>
          <a:p>
            <a:r>
              <a:rPr lang="en-US" sz="2800" dirty="0">
                <a:latin typeface="Montserrat Medium" panose="00000600000000000000" pitchFamily="2" charset="0"/>
                <a:hlinkClick r:id="rId3" tooltip="https://www.apprenticeship.gov/apprenticeship-job-finder"/>
              </a:rPr>
              <a:t>https://www.apprenticeship.gov/apprenticeship-job-finder</a:t>
            </a:r>
            <a:endParaRPr lang="en-US" sz="2800" dirty="0">
              <a:latin typeface="Montserrat Medium" panose="00000600000000000000" pitchFamily="2" charset="0"/>
            </a:endParaRPr>
          </a:p>
        </p:txBody>
      </p:sp>
      <p:pic>
        <p:nvPicPr>
          <p:cNvPr id="10" name="Picture 9" descr="People sitting on blue chairs">
            <a:extLst>
              <a:ext uri="{FF2B5EF4-FFF2-40B4-BE49-F238E27FC236}">
                <a16:creationId xmlns:a16="http://schemas.microsoft.com/office/drawing/2014/main" id="{93D5D78C-E540-5D6B-C73E-6840B1D074C5}"/>
              </a:ext>
            </a:extLst>
          </p:cNvPr>
          <p:cNvPicPr>
            <a:picLocks noChangeAspect="1"/>
          </p:cNvPicPr>
          <p:nvPr/>
        </p:nvPicPr>
        <p:blipFill rotWithShape="1">
          <a:blip r:embed="rId4">
            <a:extLst>
              <a:ext uri="{28A0092B-C50C-407E-A947-70E740481C1C}">
                <a14:useLocalDpi xmlns:a14="http://schemas.microsoft.com/office/drawing/2010/main" val="0"/>
              </a:ext>
            </a:extLst>
          </a:blip>
          <a:srcRect t="41550" b="14322"/>
          <a:stretch/>
        </p:blipFill>
        <p:spPr>
          <a:xfrm>
            <a:off x="2784271" y="3838578"/>
            <a:ext cx="6991497" cy="2057040"/>
          </a:xfrm>
          <a:prstGeom prst="rect">
            <a:avLst/>
          </a:prstGeom>
        </p:spPr>
      </p:pic>
      <p:pic>
        <p:nvPicPr>
          <p:cNvPr id="8" name="Picture 7">
            <a:extLst>
              <a:ext uri="{FF2B5EF4-FFF2-40B4-BE49-F238E27FC236}">
                <a16:creationId xmlns:a16="http://schemas.microsoft.com/office/drawing/2014/main" id="{2157DE5E-326D-9063-CFE4-D6B22312A23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7" name="Rectangle 6">
            <a:extLst>
              <a:ext uri="{FF2B5EF4-FFF2-40B4-BE49-F238E27FC236}">
                <a16:creationId xmlns:a16="http://schemas.microsoft.com/office/drawing/2014/main" id="{9AB8EE7B-248B-EA61-B9E0-6D38A79F0A90}"/>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530D60-3274-4827-30C5-4D5872058C57}"/>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87788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p:txBody>
          <a:bodyPr/>
          <a:lstStyle/>
          <a:p>
            <a:r>
              <a:rPr lang="en-US" dirty="0"/>
              <a:t>Questions, Thoughts, Discussion?</a:t>
            </a:r>
          </a:p>
        </p:txBody>
      </p:sp>
      <p:pic>
        <p:nvPicPr>
          <p:cNvPr id="6" name="Picture 5" descr="A group of hands holding colorful question marks">
            <a:extLst>
              <a:ext uri="{FF2B5EF4-FFF2-40B4-BE49-F238E27FC236}">
                <a16:creationId xmlns:a16="http://schemas.microsoft.com/office/drawing/2014/main" id="{AD13D122-2C42-C3C1-40F8-C8CBB2DE4F34}"/>
              </a:ext>
            </a:extLst>
          </p:cNvPr>
          <p:cNvPicPr>
            <a:picLocks noChangeAspect="1"/>
          </p:cNvPicPr>
          <p:nvPr/>
        </p:nvPicPr>
        <p:blipFill rotWithShape="1">
          <a:blip r:embed="rId3">
            <a:extLst>
              <a:ext uri="{28A0092B-C50C-407E-A947-70E740481C1C}">
                <a14:useLocalDpi xmlns:a14="http://schemas.microsoft.com/office/drawing/2010/main" val="0"/>
              </a:ext>
            </a:extLst>
          </a:blip>
          <a:srcRect t="41946"/>
          <a:stretch/>
        </p:blipFill>
        <p:spPr>
          <a:xfrm>
            <a:off x="583324" y="1484416"/>
            <a:ext cx="10988565" cy="4477973"/>
          </a:xfrm>
          <a:prstGeom prst="rect">
            <a:avLst/>
          </a:prstGeom>
        </p:spPr>
      </p:pic>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CB284EC4-CB52-A36D-0279-1B91688BC08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05444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dirty="0">
                <a:latin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dirty="0">
                <a:solidFill>
                  <a:schemeClr val="tx1"/>
                </a:solidFill>
                <a:latin typeface="Montserrat Medium"/>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3195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27204C-E0F3-37B1-6DA4-15A37E0822E6}"/>
              </a:ext>
            </a:extLst>
          </p:cNvPr>
          <p:cNvSpPr>
            <a:spLocks noGrp="1"/>
          </p:cNvSpPr>
          <p:nvPr>
            <p:ph type="title"/>
          </p:nvPr>
        </p:nvSpPr>
        <p:spPr/>
        <p:txBody>
          <a:bodyPr/>
          <a:lstStyle/>
          <a:p>
            <a:r>
              <a:rPr lang="en-US" sz="4400" dirty="0">
                <a:solidFill>
                  <a:schemeClr val="bg1"/>
                </a:solidFill>
                <a:latin typeface="Montserrat" panose="00000500000000000000" pitchFamily="2" charset="0"/>
              </a:rPr>
              <a:t>Save the Date</a:t>
            </a:r>
            <a:endParaRPr lang="en-US" dirty="0"/>
          </a:p>
        </p:txBody>
      </p:sp>
      <p:sp>
        <p:nvSpPr>
          <p:cNvPr id="2" name="Content Placeholder 1">
            <a:extLst>
              <a:ext uri="{FF2B5EF4-FFF2-40B4-BE49-F238E27FC236}">
                <a16:creationId xmlns:a16="http://schemas.microsoft.com/office/drawing/2014/main" id="{6C29384D-57B3-136A-F37C-7756D8C66B8B}"/>
              </a:ext>
            </a:extLst>
          </p:cNvPr>
          <p:cNvSpPr>
            <a:spLocks noGrp="1"/>
          </p:cNvSpPr>
          <p:nvPr>
            <p:ph sz="half" idx="1"/>
          </p:nvPr>
        </p:nvSpPr>
        <p:spPr>
          <a:xfrm>
            <a:off x="1110576" y="1753997"/>
            <a:ext cx="4803842" cy="3881560"/>
          </a:xfrm>
        </p:spPr>
        <p:txBody>
          <a:bodyPr vert="horz" lIns="91440" tIns="45720" rIns="91440" bIns="45720" rtlCol="0" anchor="t">
            <a:normAutofit/>
          </a:bodyPr>
          <a:lstStyle/>
          <a:p>
            <a:pPr marL="0" indent="0">
              <a:buNone/>
            </a:pPr>
            <a:r>
              <a:rPr lang="en-US" b="1" dirty="0">
                <a:solidFill>
                  <a:schemeClr val="tx1"/>
                </a:solidFill>
                <a:latin typeface="Montserrat Medium"/>
              </a:rPr>
              <a:t>August 22 from 1 – 2 ET</a:t>
            </a:r>
          </a:p>
          <a:p>
            <a:pPr lvl="1"/>
            <a:r>
              <a:rPr lang="en-US" dirty="0">
                <a:solidFill>
                  <a:schemeClr val="tx1"/>
                </a:solidFill>
                <a:latin typeface="Montserrat Medium"/>
              </a:rPr>
              <a:t>Topic: Bridging Education and Apprenticeship</a:t>
            </a:r>
          </a:p>
          <a:p>
            <a:pPr marL="457200" lvl="1" indent="0">
              <a:buNone/>
            </a:pPr>
            <a:endParaRPr lang="en-US" b="1" dirty="0">
              <a:solidFill>
                <a:schemeClr val="tx1"/>
              </a:solidFill>
            </a:endParaRPr>
          </a:p>
        </p:txBody>
      </p:sp>
      <p:pic>
        <p:nvPicPr>
          <p:cNvPr id="10" name="Picture 9" descr="QR Code for https://safalpartners.zoom.us/meeting/register/tZwkf-itrD4jGNNk2drpS0pQfItcTYEKx8fy#/registration">
            <a:extLst>
              <a:ext uri="{FF2B5EF4-FFF2-40B4-BE49-F238E27FC236}">
                <a16:creationId xmlns:a16="http://schemas.microsoft.com/office/drawing/2014/main" id="{135A1006-93DA-9B3A-537D-6A8DFCC4F624}"/>
              </a:ext>
            </a:extLst>
          </p:cNvPr>
          <p:cNvPicPr>
            <a:picLocks noChangeAspect="1"/>
          </p:cNvPicPr>
          <p:nvPr/>
        </p:nvPicPr>
        <p:blipFill>
          <a:blip r:embed="rId3"/>
          <a:stretch>
            <a:fillRect/>
          </a:stretch>
        </p:blipFill>
        <p:spPr>
          <a:xfrm>
            <a:off x="1922644" y="3613555"/>
            <a:ext cx="2176034" cy="2180596"/>
          </a:xfrm>
          <a:prstGeom prst="rect">
            <a:avLst/>
          </a:prstGeom>
        </p:spPr>
      </p:pic>
      <p:pic>
        <p:nvPicPr>
          <p:cNvPr id="4" name="Picture 3">
            <a:extLst>
              <a:ext uri="{FF2B5EF4-FFF2-40B4-BE49-F238E27FC236}">
                <a16:creationId xmlns:a16="http://schemas.microsoft.com/office/drawing/2014/main" id="{1593D787-A096-C1E5-F47B-B20020301E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C46FA03D-AA5F-E7CF-5DAA-5004C818C3A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A64EAE2-6E80-ADBE-27C3-54645CDF040B}"/>
              </a:ext>
            </a:extLst>
          </p:cNvPr>
          <p:cNvSpPr>
            <a:spLocks noGrp="1"/>
          </p:cNvSpPr>
          <p:nvPr>
            <p:ph sz="half" idx="2"/>
          </p:nvPr>
        </p:nvSpPr>
        <p:spPr>
          <a:xfrm>
            <a:off x="6172200" y="1753997"/>
            <a:ext cx="5181600" cy="4351338"/>
          </a:xfrm>
        </p:spPr>
        <p:txBody>
          <a:body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ontserrat Medium"/>
                <a:ea typeface="+mn-ea"/>
                <a:cs typeface="+mn-cs"/>
              </a:rPr>
              <a:t>September 20 from 1 – 2 ET  </a:t>
            </a:r>
            <a:endParaRPr kumimoji="0" lang="en-US" sz="2800" b="1" i="0" u="none" strike="noStrike" kern="1200" cap="none" spc="0" normalizeH="0" baseline="0" noProof="0" dirty="0">
              <a:ln>
                <a:noFill/>
              </a:ln>
              <a:solidFill>
                <a:prstClr val="black"/>
              </a:solidFill>
              <a:effectLst/>
              <a:uLnTx/>
              <a:uFillTx/>
              <a:latin typeface="Montserrat Medium" panose="02000505000000020004"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ontserrat Medium"/>
                <a:ea typeface="+mn-ea"/>
                <a:cs typeface="+mn-cs"/>
              </a:rPr>
              <a:t>Topic: R</a:t>
            </a:r>
            <a:r>
              <a:rPr kumimoji="0" lang="en-US" sz="2400" b="0" i="0" u="none" strike="noStrike" kern="1200" cap="none" spc="0" normalizeH="0" baseline="0" noProof="0" dirty="0">
                <a:ln>
                  <a:noFill/>
                </a:ln>
                <a:solidFill>
                  <a:prstClr val="black"/>
                </a:solidFill>
                <a:effectLst/>
                <a:uLnTx/>
                <a:uFillTx/>
                <a:latin typeface="Montserrat Medium" panose="02000505000000020004" pitchFamily="2" charset="77"/>
                <a:ea typeface="+mn-ea"/>
                <a:cs typeface="+mn-cs"/>
              </a:rPr>
              <a:t>egistered Apprenticeship as a Talent Development Solution for Employers and Workforce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solidFill>
                <a:prstClr val="black"/>
              </a:solidFill>
            </a:endParaRPr>
          </a:p>
          <a:p>
            <a:pPr marL="0" indent="0">
              <a:spcBef>
                <a:spcPts val="500"/>
              </a:spcBef>
              <a:buNone/>
              <a:defRPr/>
            </a:pPr>
            <a:endParaRPr lang="en-US" dirty="0">
              <a:solidFill>
                <a:prstClr val="black"/>
              </a:solidFill>
            </a:endParaRPr>
          </a:p>
          <a:p>
            <a:pPr marL="0" indent="0" algn="ctr">
              <a:spcBef>
                <a:spcPts val="500"/>
              </a:spcBef>
              <a:buNone/>
              <a:defRPr/>
            </a:pPr>
            <a:r>
              <a:rPr kumimoji="0" lang="en-US" b="0" i="0" u="none" strike="noStrike" kern="1200" cap="none" spc="0" normalizeH="0" baseline="0" noProof="0" dirty="0">
                <a:ln>
                  <a:noFill/>
                </a:ln>
                <a:solidFill>
                  <a:prstClr val="black"/>
                </a:solidFill>
                <a:effectLst/>
                <a:uLnTx/>
                <a:uFillTx/>
                <a:latin typeface="Montserrat Medium" panose="02000505000000020004" pitchFamily="2" charset="77"/>
                <a:ea typeface="+mn-ea"/>
                <a:cs typeface="+mn-cs"/>
              </a:rPr>
              <a:t>Visit our </a:t>
            </a:r>
            <a:r>
              <a:rPr kumimoji="0" lang="en-US" b="0" i="0" u="none" strike="noStrike" kern="1200" cap="none" spc="0" normalizeH="0" baseline="0" noProof="0" dirty="0">
                <a:ln>
                  <a:noFill/>
                </a:ln>
                <a:solidFill>
                  <a:prstClr val="black"/>
                </a:solidFill>
                <a:effectLst/>
                <a:uLnTx/>
                <a:uFillTx/>
                <a:latin typeface="Montserrat Medium" panose="02000505000000020004" pitchFamily="2" charset="77"/>
                <a:ea typeface="+mn-ea"/>
                <a:cs typeface="+mn-cs"/>
                <a:hlinkClick r:id="rId5" tooltip="https://dolcoe.safalapps.com/eventsandnews"/>
              </a:rPr>
              <a:t>Events Page</a:t>
            </a:r>
            <a:r>
              <a:rPr kumimoji="0" lang="en-US" b="0" i="0" u="none" strike="noStrike" kern="1200" cap="none" spc="0" normalizeH="0" baseline="0" noProof="0" dirty="0">
                <a:ln>
                  <a:noFill/>
                </a:ln>
                <a:solidFill>
                  <a:prstClr val="black"/>
                </a:solidFill>
                <a:effectLst/>
                <a:uLnTx/>
                <a:uFillTx/>
                <a:latin typeface="Montserrat Medium" panose="02000505000000020004" pitchFamily="2" charset="77"/>
                <a:ea typeface="+mn-ea"/>
                <a:cs typeface="+mn-cs"/>
              </a:rPr>
              <a:t> for upcoming events and the latest news.</a:t>
            </a:r>
          </a:p>
          <a:p>
            <a:pPr marL="0" indent="0">
              <a:buNone/>
            </a:pPr>
            <a:endParaRPr lang="en-US" dirty="0"/>
          </a:p>
        </p:txBody>
      </p:sp>
      <p:sp>
        <p:nvSpPr>
          <p:cNvPr id="11" name="Rectangle 10">
            <a:extLst>
              <a:ext uri="{FF2B5EF4-FFF2-40B4-BE49-F238E27FC236}">
                <a16:creationId xmlns:a16="http://schemas.microsoft.com/office/drawing/2014/main" id="{C5BA3559-72AD-559A-63FD-A02290C12745}"/>
              </a:ext>
              <a:ext uri="{C183D7F6-B498-43B3-948B-1728B52AA6E4}">
                <adec:decorative xmlns:adec="http://schemas.microsoft.com/office/drawing/2017/decorative" val="1"/>
              </a:ext>
            </a:extLst>
          </p:cNvPr>
          <p:cNvSpPr/>
          <p:nvPr/>
        </p:nvSpPr>
        <p:spPr>
          <a:xfrm>
            <a:off x="6057164" y="4168588"/>
            <a:ext cx="5439382" cy="1712259"/>
          </a:xfrm>
          <a:prstGeom prst="rect">
            <a:avLst/>
          </a:prstGeom>
          <a:noFill/>
          <a:ln w="5715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Slide Number Placeholder 5">
            <a:extLst>
              <a:ext uri="{FF2B5EF4-FFF2-40B4-BE49-F238E27FC236}">
                <a16:creationId xmlns:a16="http://schemas.microsoft.com/office/drawing/2014/main" id="{23FD0712-DAD9-FADD-9C72-FB57438BF7E2}"/>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90644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sz="half" idx="1"/>
          </p:nvPr>
        </p:nvSpPr>
        <p:spPr>
          <a:xfrm>
            <a:off x="909916" y="2320924"/>
            <a:ext cx="6181165" cy="3506135"/>
          </a:xfrm>
        </p:spPr>
        <p:txBody>
          <a:bodyPr>
            <a:normAutofit/>
          </a:bodyPr>
          <a:lstStyle/>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Receive</a:t>
            </a:r>
            <a:r>
              <a:rPr lang="en-US" dirty="0">
                <a:solidFill>
                  <a:schemeClr val="tx1"/>
                </a:solidFill>
                <a:latin typeface="Montserrat" panose="00000500000000000000" pitchFamily="2" charset="0"/>
              </a:rPr>
              <a:t> no-cost expert TA,  </a:t>
            </a:r>
            <a:br>
              <a:rPr lang="en-US" dirty="0">
                <a:solidFill>
                  <a:schemeClr val="tx1"/>
                </a:solidFill>
                <a:latin typeface="Montserrat" panose="00000500000000000000" pitchFamily="2" charset="0"/>
              </a:rPr>
            </a:br>
            <a:r>
              <a:rPr lang="en-US" dirty="0">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Network </a:t>
            </a:r>
            <a:r>
              <a:rPr lang="en-US" dirty="0">
                <a:solidFill>
                  <a:schemeClr val="tx1"/>
                </a:solidFill>
                <a:latin typeface="Montserrat" panose="00000500000000000000" pitchFamily="2" charset="0"/>
              </a:rPr>
              <a:t>with potential </a:t>
            </a:r>
            <a:br>
              <a:rPr lang="en-US" dirty="0">
                <a:solidFill>
                  <a:schemeClr val="tx1"/>
                </a:solidFill>
                <a:latin typeface="Montserrat" panose="00000500000000000000" pitchFamily="2" charset="0"/>
              </a:rPr>
            </a:br>
            <a:r>
              <a:rPr lang="en-US" dirty="0">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Be </a:t>
            </a:r>
            <a:r>
              <a:rPr lang="en-US" dirty="0">
                <a:solidFill>
                  <a:schemeClr val="tx1"/>
                </a:solidFill>
                <a:latin typeface="Montserrat" panose="00000500000000000000" pitchFamily="2" charset="0"/>
              </a:rPr>
              <a:t>nationally recognized for your work</a:t>
            </a:r>
            <a:endParaRPr lang="en-US" dirty="0">
              <a:solidFill>
                <a:schemeClr val="tx1"/>
              </a:solidFill>
              <a:latin typeface="Montserrat" panose="00000500000000000000" pitchFamily="2" charset="0"/>
              <a:ea typeface="Raleway"/>
              <a:cs typeface="Raleway"/>
              <a:sym typeface="Raleway"/>
            </a:endParaRPr>
          </a:p>
          <a:p>
            <a:pPr marL="0" indent="0">
              <a:buNone/>
            </a:pPr>
            <a:endParaRPr lang="en-US" dirty="0"/>
          </a:p>
        </p:txBody>
      </p:sp>
      <p:sp>
        <p:nvSpPr>
          <p:cNvPr id="9" name="Slide Number Placeholder 5">
            <a:extLst>
              <a:ext uri="{FF2B5EF4-FFF2-40B4-BE49-F238E27FC236}">
                <a16:creationId xmlns:a16="http://schemas.microsoft.com/office/drawing/2014/main" id="{3C0B5EBB-723F-911F-C383-E4BDCB8F971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37115" y="1881339"/>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Qr code for Partner Form: https://safalpartners.jotform.com/form/221015771142040">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7" name="Picture Placeholder 6">
            <a:extLst>
              <a:ext uri="{FF2B5EF4-FFF2-40B4-BE49-F238E27FC236}">
                <a16:creationId xmlns:a16="http://schemas.microsoft.com/office/drawing/2014/main" id="{8E41B0B7-FA8E-7C5D-B3B5-4EA886B87C34}"/>
              </a:ext>
            </a:extLst>
          </p:cNvPr>
          <p:cNvSpPr>
            <a:spLocks noGrp="1"/>
          </p:cNvSpPr>
          <p:nvPr>
            <p:ph sz="half" idx="2"/>
          </p:nvPr>
        </p:nvSpPr>
        <p:spPr>
          <a:xfrm>
            <a:off x="8005482" y="2011438"/>
            <a:ext cx="2886636" cy="4351338"/>
          </a:xfrm>
        </p:spPr>
        <p:txBody>
          <a:bodyPr/>
          <a:lstStyle/>
          <a:p>
            <a:pPr marL="0" indent="0" algn="ctr">
              <a:buNone/>
            </a:pPr>
            <a:r>
              <a:rPr lang="en-US" dirty="0">
                <a:solidFill>
                  <a:schemeClr val="bg1"/>
                </a:solidFill>
                <a:latin typeface="Montserrat" panose="00000500000000000000" pitchFamily="2" charset="0"/>
                <a:cs typeface="Arial" panose="020B0604020202020204" pitchFamily="34" charset="0"/>
              </a:rPr>
              <a:t>Scan for Partner Form</a:t>
            </a:r>
            <a:endParaRPr lang="en-US" dirty="0">
              <a:solidFill>
                <a:schemeClr val="bg1"/>
              </a:solidFill>
              <a:latin typeface="Montserrat" panose="00000500000000000000" pitchFamily="2" charset="0"/>
              <a:cs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107754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dirty="0"/>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a:lstStyle/>
          <a:p>
            <a:r>
              <a:rPr lang="en-US" sz="2200" i="1">
                <a:solidFill>
                  <a:prstClr val="black">
                    <a:lumMod val="75000"/>
                    <a:lumOff val="25000"/>
                  </a:prstClr>
                </a:solidFill>
                <a:latin typeface="Montserrat" panose="02000505000000020004" pitchFamily="2" charset="77"/>
                <a:ea typeface="+mj-ea"/>
                <a:cs typeface="+mj-cs"/>
              </a:rPr>
              <a:t>Email us your questions at RA_COE@SafalPartners.com</a:t>
            </a:r>
            <a:endParaRPr lang="en-US"/>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a:lstStyle/>
          <a:p>
            <a:r>
              <a:rPr lang="en-US" dirty="0"/>
              <a:t>For more information, visit: </a:t>
            </a:r>
            <a:r>
              <a:rPr lang="en-US" dirty="0">
                <a:hlinkClick r:id="rId2" tooltip="https://dolcoe.safalapps.com/">
                  <a:extLst>
                    <a:ext uri="{A12FA001-AC4F-418D-AE19-62706E023703}">
                      <ahyp:hlinkClr xmlns:ahyp="http://schemas.microsoft.com/office/drawing/2018/hyperlinkcolor" val="tx"/>
                    </a:ext>
                  </a:extLst>
                </a:hlinkClick>
              </a:rPr>
              <a:t>dolcoe.safalapps.com</a:t>
            </a:r>
            <a:endParaRPr lang="en-US" dirty="0"/>
          </a:p>
          <a:p>
            <a:endParaRPr lang="en-US" dirty="0"/>
          </a:p>
        </p:txBody>
      </p:sp>
    </p:spTree>
    <p:extLst>
      <p:ext uri="{BB962C8B-B14F-4D97-AF65-F5344CB8AC3E}">
        <p14:creationId xmlns:p14="http://schemas.microsoft.com/office/powerpoint/2010/main" val="2251208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980867"/>
            <a:ext cx="6930016" cy="3899756"/>
          </a:xfrm>
        </p:spPr>
        <p:txBody>
          <a:bodyPr vert="horz" lIns="91440" tIns="45720" rIns="91440" bIns="45720" rtlCol="0" anchor="t">
            <a:normAutofit/>
          </a:bodyPr>
          <a:lstStyle/>
          <a:p>
            <a:pPr>
              <a:lnSpc>
                <a:spcPct val="100000"/>
              </a:lnSpc>
            </a:pPr>
            <a:r>
              <a:rPr lang="en-US" dirty="0">
                <a:solidFill>
                  <a:schemeClr val="tx1"/>
                </a:solidFill>
                <a:latin typeface="Montserrat Medium"/>
                <a:cs typeface="Segoe UI"/>
              </a:rPr>
              <a:t>Center of Excellence Overview</a:t>
            </a:r>
            <a:endParaRPr lang="en-US" dirty="0">
              <a:solidFill>
                <a:schemeClr val="tx1"/>
              </a:solidFill>
              <a:latin typeface="Montserrat Medium" panose="00000600000000000000" pitchFamily="2" charset="0"/>
              <a:cs typeface="Segoe UI" panose="020B0502040204020203" pitchFamily="34" charset="0"/>
            </a:endParaRPr>
          </a:p>
          <a:p>
            <a:pPr>
              <a:lnSpc>
                <a:spcPct val="100000"/>
              </a:lnSpc>
            </a:pPr>
            <a:r>
              <a:rPr lang="en-US" dirty="0">
                <a:solidFill>
                  <a:schemeClr val="tx1"/>
                </a:solidFill>
                <a:latin typeface="Montserrat Medium"/>
                <a:cs typeface="Segoe UI"/>
              </a:rPr>
              <a:t>Registered Apprenticeship Basics</a:t>
            </a:r>
            <a:endParaRPr lang="en-US" dirty="0">
              <a:solidFill>
                <a:schemeClr val="tx1"/>
              </a:solidFill>
              <a:latin typeface="Montserrat Medium" panose="00000600000000000000" pitchFamily="2" charset="0"/>
              <a:cs typeface="Segoe UI" panose="020B0502040204020203" pitchFamily="34" charset="0"/>
            </a:endParaRPr>
          </a:p>
          <a:p>
            <a:pPr>
              <a:lnSpc>
                <a:spcPct val="100000"/>
              </a:lnSpc>
            </a:pPr>
            <a:r>
              <a:rPr lang="en-US" dirty="0">
                <a:solidFill>
                  <a:schemeClr val="tx1"/>
                </a:solidFill>
                <a:latin typeface="Montserrat Medium"/>
                <a:cs typeface="Segoe UI"/>
              </a:rPr>
              <a:t>Case Managers as SMEs</a:t>
            </a:r>
          </a:p>
          <a:p>
            <a:pPr lvl="1">
              <a:lnSpc>
                <a:spcPct val="100000"/>
              </a:lnSpc>
            </a:pPr>
            <a:r>
              <a:rPr lang="en-US" dirty="0">
                <a:solidFill>
                  <a:schemeClr val="tx1"/>
                </a:solidFill>
                <a:latin typeface="Montserrat Medium"/>
                <a:cs typeface="Segoe UI"/>
              </a:rPr>
              <a:t>New Tool</a:t>
            </a:r>
          </a:p>
          <a:p>
            <a:pPr lvl="1">
              <a:lnSpc>
                <a:spcPct val="100000"/>
              </a:lnSpc>
            </a:pPr>
            <a:r>
              <a:rPr lang="en-US" dirty="0">
                <a:solidFill>
                  <a:schemeClr val="tx1"/>
                </a:solidFill>
                <a:latin typeface="Montserrat Medium"/>
                <a:cs typeface="Segoe UI"/>
              </a:rPr>
              <a:t>Co-Enrollment</a:t>
            </a:r>
          </a:p>
          <a:p>
            <a:pPr>
              <a:lnSpc>
                <a:spcPct val="100000"/>
              </a:lnSpc>
            </a:pPr>
            <a:r>
              <a:rPr lang="en-US" dirty="0">
                <a:solidFill>
                  <a:schemeClr val="tx1"/>
                </a:solidFill>
                <a:latin typeface="Montserrat Medium"/>
                <a:cs typeface="Segoe UI"/>
              </a:rPr>
              <a:t>Questions and Discussion</a:t>
            </a:r>
          </a:p>
          <a:p>
            <a:endParaRPr lang="en-US" dirty="0"/>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7698241" y="1825161"/>
            <a:ext cx="3938674" cy="3924297"/>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pic>
        <p:nvPicPr>
          <p:cNvPr id="11" name="Picture 10">
            <a:extLst>
              <a:ext uri="{FF2B5EF4-FFF2-40B4-BE49-F238E27FC236}">
                <a16:creationId xmlns:a16="http://schemas.microsoft.com/office/drawing/2014/main" id="{2B285767-F5CB-EDDE-E538-EB4CB37E4D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4">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4">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5"/>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6"/>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dirty="0">
                <a:latin typeface="Montserrat"/>
              </a:rPr>
              <a:t>Online Resources, On-Demand TA</a:t>
            </a:r>
            <a:endParaRPr lang="en-US" dirty="0"/>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635268" y="1884770"/>
            <a:ext cx="5148763" cy="3089352"/>
          </a:xfrm>
          <a:prstGeom prst="rect">
            <a:avLst/>
          </a:prstGeom>
        </p:spPr>
      </p:pic>
      <p:sp>
        <p:nvSpPr>
          <p:cNvPr id="13" name="Content Placeholder 12">
            <a:extLst>
              <a:ext uri="{FF2B5EF4-FFF2-40B4-BE49-F238E27FC236}">
                <a16:creationId xmlns:a16="http://schemas.microsoft.com/office/drawing/2014/main" id="{4F4963F1-5F51-0C38-7E42-8C56D86FBB17}"/>
              </a:ext>
            </a:extLst>
          </p:cNvPr>
          <p:cNvSpPr>
            <a:spLocks noGrp="1"/>
          </p:cNvSpPr>
          <p:nvPr>
            <p:ph sz="half" idx="1"/>
          </p:nvPr>
        </p:nvSpPr>
        <p:spPr>
          <a:xfrm>
            <a:off x="528562" y="5280753"/>
            <a:ext cx="5804401" cy="619635"/>
          </a:xfrm>
        </p:spPr>
        <p:txBody>
          <a:bodyPr/>
          <a:lstStyle/>
          <a:p>
            <a:pPr marL="0" lvl="0" indent="0">
              <a:lnSpc>
                <a:spcPct val="100000"/>
              </a:lnSpc>
              <a:spcBef>
                <a:spcPts val="0"/>
              </a:spcBef>
              <a:buNone/>
            </a:pPr>
            <a:r>
              <a:rPr lang="en-US" sz="1800" dirty="0">
                <a:solidFill>
                  <a:srgbClr val="0070C0"/>
                </a:solidFill>
                <a:latin typeface="Calibri" panose="020F0502020204030204"/>
                <a:hlinkClick r:id="rId4" tooltip="https://dolcoe.safalapps.com/resources/resourcesandtools">
                  <a:extLst>
                    <a:ext uri="{A12FA001-AC4F-418D-AE19-62706E023703}">
                      <ahyp:hlinkClr xmlns:ahyp="http://schemas.microsoft.com/office/drawing/2018/hyperlinkcolor" val="tx"/>
                    </a:ext>
                  </a:extLst>
                </a:hlinkClick>
              </a:rPr>
              <a:t>https://dolcoe.safalapps.com/resources/resourcesandtools</a:t>
            </a:r>
            <a:endParaRPr lang="en-US" sz="1800" dirty="0">
              <a:solidFill>
                <a:srgbClr val="0070C0"/>
              </a:solidFill>
              <a:latin typeface="Calibri" panose="020F0502020204030204"/>
            </a:endParaRPr>
          </a:p>
          <a:p>
            <a:pPr marL="0" indent="0">
              <a:buNone/>
            </a:pPr>
            <a:endParaRPr lang="en-US" dirty="0"/>
          </a:p>
        </p:txBody>
      </p:sp>
      <p:pic>
        <p:nvPicPr>
          <p:cNvPr id="11" name="Picture 10">
            <a:extLst>
              <a:ext uri="{FF2B5EF4-FFF2-40B4-BE49-F238E27FC236}">
                <a16:creationId xmlns:a16="http://schemas.microsoft.com/office/drawing/2014/main" id="{91A1972A-79E4-1258-A31D-DB4C778661B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10" name="Rectangle 9">
            <a:extLst>
              <a:ext uri="{FF2B5EF4-FFF2-40B4-BE49-F238E27FC236}">
                <a16:creationId xmlns:a16="http://schemas.microsoft.com/office/drawing/2014/main" id="{28C3B179-6456-C2A0-BF48-A023E157C5CB}"/>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282474" y="1645920"/>
            <a:ext cx="4794178" cy="4096512"/>
          </a:xfrm>
          <a:prstGeom prst="rect">
            <a:avLst/>
          </a:prstGeom>
          <a:noFill/>
          <a:ln w="76200">
            <a:solidFill>
              <a:schemeClr val="accent1">
                <a:lumMod val="50000"/>
              </a:schemeClr>
            </a:solidFill>
          </a:ln>
        </p:spPr>
        <p:txBody>
          <a:bodyPr wrap="square" rtlCol="0">
            <a:spAutoFit/>
          </a:bodyPr>
          <a:lstStyle/>
          <a:p>
            <a:endParaRPr lang="en-US"/>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p:txBody>
          <a:bodyPr>
            <a:normAutofit/>
          </a:bodyPr>
          <a:lstStyle/>
          <a:p>
            <a:pPr marL="0" indent="0" algn="ctr">
              <a:buNone/>
            </a:pPr>
            <a:r>
              <a:rPr lang="en-US" sz="2400" b="1">
                <a:latin typeface="Montserrat Medium" panose="00000600000000000000" pitchFamily="2" charset="0"/>
                <a:cs typeface="Arial" panose="020B0604020202020204" pitchFamily="34" charset="0"/>
              </a:rPr>
              <a:t>Registered Apprenticeship Partner Profile Questionnaire </a:t>
            </a:r>
          </a:p>
        </p:txBody>
      </p:sp>
      <p:pic>
        <p:nvPicPr>
          <p:cNvPr id="18" name="Picture 17">
            <a:extLst>
              <a:ext uri="{FF2B5EF4-FFF2-40B4-BE49-F238E27FC236}">
                <a16:creationId xmlns:a16="http://schemas.microsoft.com/office/drawing/2014/main" id="{6FCE91DD-3CD0-0E5F-1BEE-9960A2096D8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98926" y="3002095"/>
            <a:ext cx="2737761" cy="1573000"/>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 for Partner Profile Questionnaire: &#10;https://dolcoe.safalapps.com/sites/default/files/2022-11/Partnership%20Questionnaire.pdf">
            <a:extLst>
              <a:ext uri="{FF2B5EF4-FFF2-40B4-BE49-F238E27FC236}">
                <a16:creationId xmlns:a16="http://schemas.microsoft.com/office/drawing/2014/main" id="{9DB89EC1-7D79-7378-E8C7-58A78A294F90}"/>
              </a:ext>
            </a:extLst>
          </p:cNvPr>
          <p:cNvPicPr>
            <a:picLocks noChangeAspect="1"/>
          </p:cNvPicPr>
          <p:nvPr/>
        </p:nvPicPr>
        <p:blipFill>
          <a:blip r:embed="rId7"/>
          <a:stretch>
            <a:fillRect/>
          </a:stretch>
        </p:blipFill>
        <p:spPr>
          <a:xfrm>
            <a:off x="9055100" y="3870139"/>
            <a:ext cx="1520726" cy="1585900"/>
          </a:xfrm>
          <a:prstGeom prst="rect">
            <a:avLst/>
          </a:prstGeom>
        </p:spPr>
      </p:pic>
      <p:sp>
        <p:nvSpPr>
          <p:cNvPr id="6" name="Slide Number Placeholder 5">
            <a:extLst>
              <a:ext uri="{FF2B5EF4-FFF2-40B4-BE49-F238E27FC236}">
                <a16:creationId xmlns:a16="http://schemas.microsoft.com/office/drawing/2014/main" id="{00FAC045-D57B-1A88-656D-4BA90BCEFBEF}"/>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0390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8C3A-0DF6-8535-6988-A651773D6C2D}"/>
              </a:ext>
            </a:extLst>
          </p:cNvPr>
          <p:cNvSpPr>
            <a:spLocks noGrp="1"/>
          </p:cNvSpPr>
          <p:nvPr>
            <p:ph type="title"/>
          </p:nvPr>
        </p:nvSpPr>
        <p:spPr/>
        <p:txBody>
          <a:bodyPr/>
          <a:lstStyle/>
          <a:p>
            <a:r>
              <a:rPr lang="en-US" dirty="0"/>
              <a:t>Poll – Getting to Know You</a:t>
            </a:r>
          </a:p>
        </p:txBody>
      </p:sp>
      <p:pic>
        <p:nvPicPr>
          <p:cNvPr id="6" name="Picture 5" descr="Poll">
            <a:extLst>
              <a:ext uri="{FF2B5EF4-FFF2-40B4-BE49-F238E27FC236}">
                <a16:creationId xmlns:a16="http://schemas.microsoft.com/office/drawing/2014/main" id="{CF734D21-20DD-19AF-BC10-22427AEE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517" y="1690688"/>
            <a:ext cx="6722662" cy="4483100"/>
          </a:xfrm>
          <a:prstGeom prst="rect">
            <a:avLst/>
          </a:prstGeom>
          <a:ln>
            <a:noFill/>
          </a:ln>
          <a:effectLst>
            <a:softEdge rad="112500"/>
          </a:effectLst>
        </p:spPr>
      </p:pic>
      <p:sp>
        <p:nvSpPr>
          <p:cNvPr id="5" name="Rectangle 4">
            <a:extLst>
              <a:ext uri="{FF2B5EF4-FFF2-40B4-BE49-F238E27FC236}">
                <a16:creationId xmlns:a16="http://schemas.microsoft.com/office/drawing/2014/main" id="{E4DB6D99-D379-BD92-E8C9-C8F795BFA33B}"/>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7BCC160-98B0-ECD7-B65E-B0BC304E398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8" name="Slide Number Placeholder 5">
            <a:extLst>
              <a:ext uri="{FF2B5EF4-FFF2-40B4-BE49-F238E27FC236}">
                <a16:creationId xmlns:a16="http://schemas.microsoft.com/office/drawing/2014/main" id="{F8B862B4-4D8F-7FF5-D551-BA6DDD4FD3D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50847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Registered Apprenticeship Basics</a:t>
            </a:r>
          </a:p>
        </p:txBody>
      </p:sp>
      <p:pic>
        <p:nvPicPr>
          <p:cNvPr id="5" name="Picture 4">
            <a:extLst>
              <a:ext uri="{FF2B5EF4-FFF2-40B4-BE49-F238E27FC236}">
                <a16:creationId xmlns:a16="http://schemas.microsoft.com/office/drawing/2014/main" id="{C4E5653C-4B9E-0389-3331-CE51660C8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Rectangle 3">
            <a:extLst>
              <a:ext uri="{FF2B5EF4-FFF2-40B4-BE49-F238E27FC236}">
                <a16:creationId xmlns:a16="http://schemas.microsoft.com/office/drawing/2014/main" id="{F0062610-5589-18F7-4E2D-04B8DF6B8E3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7655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88994"/>
            <a:ext cx="10515600" cy="483987"/>
          </a:xfrm>
        </p:spPr>
        <p:txBody>
          <a:bodyPr>
            <a:normAutofit fontScale="90000"/>
          </a:bodyPr>
          <a:lstStyle/>
          <a:p>
            <a:r>
              <a:rPr lang="en-US" sz="4900" dirty="0">
                <a:latin typeface="Montserrat"/>
              </a:rPr>
              <a:t>What is Registered Apprenticeship?</a:t>
            </a:r>
            <a:br>
              <a:rPr lang="en-US" dirty="0"/>
            </a:br>
            <a:endParaRPr lang="en-US" dirty="0"/>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1075706" y="1805232"/>
            <a:ext cx="5740731" cy="3968750"/>
          </a:xfrm>
        </p:spPr>
        <p:txBody>
          <a:bodyPr anchor="ctr" anchorCtr="0">
            <a:normAutofit/>
          </a:bodyPr>
          <a:lstStyle/>
          <a:p>
            <a:pPr marL="0" indent="0">
              <a:buNone/>
            </a:pPr>
            <a:r>
              <a:rPr lang="en-US" sz="3200" dirty="0">
                <a:solidFill>
                  <a:schemeClr val="tx1"/>
                </a:solidFill>
              </a:rPr>
              <a:t>Registered Apprenticeship is a proven, customizable, and structured model to </a:t>
            </a:r>
            <a:r>
              <a:rPr lang="en-US" sz="3200" b="1" i="1" dirty="0">
                <a:solidFill>
                  <a:srgbClr val="00015E"/>
                </a:solidFill>
              </a:rPr>
              <a:t>find and train diverse </a:t>
            </a:r>
            <a:br>
              <a:rPr lang="en-US" sz="3200" b="1" i="1" dirty="0">
                <a:solidFill>
                  <a:srgbClr val="00015E"/>
                </a:solidFill>
              </a:rPr>
            </a:br>
            <a:r>
              <a:rPr lang="en-US" sz="3200" b="1" i="1" dirty="0">
                <a:solidFill>
                  <a:srgbClr val="00015E"/>
                </a:solidFill>
              </a:rPr>
              <a:t>new talent</a:t>
            </a:r>
            <a:r>
              <a:rPr lang="en-US" sz="3200" dirty="0">
                <a:solidFill>
                  <a:srgbClr val="00015E"/>
                </a:solidFill>
              </a:rPr>
              <a:t> </a:t>
            </a:r>
            <a:r>
              <a:rPr lang="en-US" sz="3200" dirty="0">
                <a:solidFill>
                  <a:schemeClr val="tx1"/>
                </a:solidFill>
              </a:rPr>
              <a:t>as well as </a:t>
            </a:r>
            <a:r>
              <a:rPr lang="en-US" sz="3200" b="1" i="1" dirty="0">
                <a:solidFill>
                  <a:srgbClr val="00015E"/>
                </a:solidFill>
              </a:rPr>
              <a:t>upskill current workers </a:t>
            </a:r>
            <a:r>
              <a:rPr lang="en-US" sz="3200" dirty="0">
                <a:solidFill>
                  <a:schemeClr val="tx1"/>
                </a:solidFill>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852" y="2137892"/>
            <a:ext cx="4955147" cy="3303431"/>
          </a:xfrm>
          <a:prstGeom prst="rect">
            <a:avLst/>
          </a:prstGeom>
        </p:spPr>
      </p:pic>
      <p:pic>
        <p:nvPicPr>
          <p:cNvPr id="9" name="Picture 8">
            <a:extLst>
              <a:ext uri="{FF2B5EF4-FFF2-40B4-BE49-F238E27FC236}">
                <a16:creationId xmlns:a16="http://schemas.microsoft.com/office/drawing/2014/main" id="{9E23C4E5-D8B6-DCD0-3DA0-DC9893EEF20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014" y="5936124"/>
            <a:ext cx="921875" cy="921875"/>
          </a:xfrm>
          <a:prstGeom prst="rect">
            <a:avLst/>
          </a:prstGeom>
        </p:spPr>
      </p:pic>
      <p:sp>
        <p:nvSpPr>
          <p:cNvPr id="8" name="Rectangle 7">
            <a:extLst>
              <a:ext uri="{FF2B5EF4-FFF2-40B4-BE49-F238E27FC236}">
                <a16:creationId xmlns:a16="http://schemas.microsoft.com/office/drawing/2014/main" id="{0F8E3DE8-652A-935D-DBAF-9D0C86C70E35}"/>
              </a:ext>
              <a:ext uri="{C183D7F6-B498-43B3-948B-1728B52AA6E4}">
                <adec:decorative xmlns:adec="http://schemas.microsoft.com/office/drawing/2017/decorative" val="1"/>
              </a:ext>
            </a:extLst>
          </p:cNvPr>
          <p:cNvSpPr/>
          <p:nvPr/>
        </p:nvSpPr>
        <p:spPr>
          <a:xfrm>
            <a:off x="2987414" y="6281172"/>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A7A35CF3-CD75-DBAE-CABA-C0887F84CC4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1794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dirty="0">
                <a:latin typeface="Montserrat"/>
              </a:rPr>
              <a:t>Five Core Components of RA</a:t>
            </a:r>
            <a:endParaRPr lang="en-US" dirty="0"/>
          </a:p>
        </p:txBody>
      </p:sp>
      <p:grpSp>
        <p:nvGrpSpPr>
          <p:cNvPr id="135" name="Group 134" descr="Hands Shaking">
            <a:extLst>
              <a:ext uri="{FF2B5EF4-FFF2-40B4-BE49-F238E27FC236}">
                <a16:creationId xmlns:a16="http://schemas.microsoft.com/office/drawing/2014/main" id="{1CFE45BF-8F6A-F23F-C49B-1A3DA5F2C5CA}"/>
              </a:ext>
            </a:extLst>
          </p:cNvPr>
          <p:cNvGrpSpPr/>
          <p:nvPr/>
        </p:nvGrpSpPr>
        <p:grpSpPr>
          <a:xfrm>
            <a:off x="909326" y="2319410"/>
            <a:ext cx="1371600" cy="1371601"/>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sp>
        <p:nvSpPr>
          <p:cNvPr id="10" name="Text Placeholder 9">
            <a:extLst>
              <a:ext uri="{FF2B5EF4-FFF2-40B4-BE49-F238E27FC236}">
                <a16:creationId xmlns:a16="http://schemas.microsoft.com/office/drawing/2014/main" id="{038A552F-D27C-9443-DB29-814DBFBF741A}"/>
              </a:ext>
            </a:extLst>
          </p:cNvPr>
          <p:cNvSpPr>
            <a:spLocks noGrp="1"/>
          </p:cNvSpPr>
          <p:nvPr>
            <p:ph type="body" sz="quarter" idx="17"/>
          </p:nvPr>
        </p:nvSpPr>
        <p:spPr>
          <a:xfrm>
            <a:off x="528609" y="4023222"/>
            <a:ext cx="2133037" cy="733365"/>
          </a:xfrm>
        </p:spPr>
        <p:txBody>
          <a:bodyPr>
            <a:normAutofit/>
          </a:bodyPr>
          <a:lstStyle/>
          <a:p>
            <a:pPr lvl="0">
              <a:lnSpc>
                <a:spcPct val="100000"/>
              </a:lnSpc>
              <a:spcBef>
                <a:spcPts val="0"/>
              </a:spcBef>
              <a:defRPr/>
            </a:pPr>
            <a:r>
              <a:rPr lang="en-US" sz="1800" dirty="0">
                <a:solidFill>
                  <a:prstClr val="black"/>
                </a:solidFill>
                <a:latin typeface="Montserrat" panose="00000500000000000000" pitchFamily="2" charset="0"/>
              </a:rPr>
              <a:t>Employer Involvement</a:t>
            </a:r>
            <a:endParaRPr lang="pl-PL" sz="1800" dirty="0">
              <a:solidFill>
                <a:srgbClr val="4472C4"/>
              </a:solidFill>
              <a:latin typeface="Montserrat" panose="00000500000000000000" pitchFamily="2" charset="0"/>
            </a:endParaRPr>
          </a:p>
          <a:p>
            <a:endParaRPr lang="en-US" dirty="0"/>
          </a:p>
        </p:txBody>
      </p:sp>
      <p:grpSp>
        <p:nvGrpSpPr>
          <p:cNvPr id="136" name="Group 135" descr="Three connected people">
            <a:extLst>
              <a:ext uri="{FF2B5EF4-FFF2-40B4-BE49-F238E27FC236}">
                <a16:creationId xmlns:a16="http://schemas.microsoft.com/office/drawing/2014/main" id="{A58E678C-FF82-F727-9406-20A0DF7D314E}"/>
              </a:ext>
            </a:extLst>
          </p:cNvPr>
          <p:cNvGrpSpPr/>
          <p:nvPr/>
        </p:nvGrpSpPr>
        <p:grpSpPr>
          <a:xfrm>
            <a:off x="3233584" y="2319406"/>
            <a:ext cx="1371600" cy="1371599"/>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sp>
        <p:nvSpPr>
          <p:cNvPr id="14" name="Text Placeholder 13">
            <a:extLst>
              <a:ext uri="{FF2B5EF4-FFF2-40B4-BE49-F238E27FC236}">
                <a16:creationId xmlns:a16="http://schemas.microsoft.com/office/drawing/2014/main" id="{D627BF2C-D451-CC47-FD43-A1A1012BCE19}"/>
              </a:ext>
            </a:extLst>
          </p:cNvPr>
          <p:cNvSpPr>
            <a:spLocks noGrp="1"/>
          </p:cNvSpPr>
          <p:nvPr>
            <p:ph type="body" sz="quarter" idx="21"/>
          </p:nvPr>
        </p:nvSpPr>
        <p:spPr>
          <a:xfrm>
            <a:off x="2709709" y="4023222"/>
            <a:ext cx="2419350" cy="1254125"/>
          </a:xfrm>
        </p:spPr>
        <p:txBody>
          <a:bodyPr/>
          <a:lstStyle/>
          <a:p>
            <a:r>
              <a:rPr lang="en-US" b="1" dirty="0">
                <a:solidFill>
                  <a:prstClr val="black"/>
                </a:solidFill>
                <a:latin typeface="Montserrat" panose="00000500000000000000" pitchFamily="2" charset="0"/>
              </a:rPr>
              <a:t>Structured On-the-Job Learning (OJL)</a:t>
            </a:r>
            <a:endParaRPr lang="pl-PL" b="1" dirty="0">
              <a:solidFill>
                <a:srgbClr val="4472C4"/>
              </a:solidFill>
              <a:latin typeface="Montserrat" panose="00000500000000000000" pitchFamily="2" charset="0"/>
            </a:endParaRPr>
          </a:p>
          <a:p>
            <a:endParaRPr lang="en-US" dirty="0"/>
          </a:p>
        </p:txBody>
      </p:sp>
      <p:pic>
        <p:nvPicPr>
          <p:cNvPr id="4" name="Picture 3">
            <a:extLst>
              <a:ext uri="{FF2B5EF4-FFF2-40B4-BE49-F238E27FC236}">
                <a16:creationId xmlns:a16="http://schemas.microsoft.com/office/drawing/2014/main" id="{3A994F33-4C04-3C97-AE7B-A84DD22F561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9763" y="5966897"/>
            <a:ext cx="865986" cy="865986"/>
          </a:xfrm>
          <a:prstGeom prst="rect">
            <a:avLst/>
          </a:prstGeom>
        </p:spPr>
      </p:pic>
      <p:sp>
        <p:nvSpPr>
          <p:cNvPr id="3" name="Rectangle 2">
            <a:extLst>
              <a:ext uri="{FF2B5EF4-FFF2-40B4-BE49-F238E27FC236}">
                <a16:creationId xmlns:a16="http://schemas.microsoft.com/office/drawing/2014/main" id="{92476797-5109-DCEE-B479-E925BCB3B071}"/>
              </a:ext>
              <a:ext uri="{C183D7F6-B498-43B3-948B-1728B52AA6E4}">
                <adec:decorative xmlns:adec="http://schemas.microsoft.com/office/drawing/2017/decorative" val="1"/>
              </a:ext>
            </a:extLst>
          </p:cNvPr>
          <p:cNvSpPr/>
          <p:nvPr/>
        </p:nvSpPr>
        <p:spPr>
          <a:xfrm>
            <a:off x="3003900" y="6317856"/>
            <a:ext cx="150082" cy="2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7" name="Group 136" descr="Instructor with students">
            <a:extLst>
              <a:ext uri="{FF2B5EF4-FFF2-40B4-BE49-F238E27FC236}">
                <a16:creationId xmlns:a16="http://schemas.microsoft.com/office/drawing/2014/main" id="{38D3E677-1689-BF9A-3376-0F192C02212D}"/>
              </a:ext>
            </a:extLst>
          </p:cNvPr>
          <p:cNvGrpSpPr/>
          <p:nvPr/>
        </p:nvGrpSpPr>
        <p:grpSpPr>
          <a:xfrm>
            <a:off x="5417537" y="2319408"/>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55654" y="2859212"/>
              <a:ext cx="1113144" cy="1113144"/>
            </a:xfrm>
            <a:prstGeom prst="rect">
              <a:avLst/>
            </a:prstGeom>
          </p:spPr>
        </p:pic>
      </p:grpSp>
      <p:sp>
        <p:nvSpPr>
          <p:cNvPr id="15" name="Text Placeholder 14">
            <a:extLst>
              <a:ext uri="{FF2B5EF4-FFF2-40B4-BE49-F238E27FC236}">
                <a16:creationId xmlns:a16="http://schemas.microsoft.com/office/drawing/2014/main" id="{8FEB8373-6FC4-6999-2BFE-80D68F93CBA9}"/>
              </a:ext>
            </a:extLst>
          </p:cNvPr>
          <p:cNvSpPr>
            <a:spLocks noGrp="1"/>
          </p:cNvSpPr>
          <p:nvPr>
            <p:ph type="body" sz="quarter" idx="22"/>
          </p:nvPr>
        </p:nvSpPr>
        <p:spPr>
          <a:xfrm>
            <a:off x="4893662" y="3967778"/>
            <a:ext cx="2419350" cy="1254125"/>
          </a:xfrm>
        </p:spPr>
        <p:txBody>
          <a:bodyPr/>
          <a:lstStyle/>
          <a:p>
            <a:r>
              <a:rPr lang="en-US" b="1" dirty="0">
                <a:solidFill>
                  <a:prstClr val="black"/>
                </a:solidFill>
                <a:latin typeface="Montserrat" panose="00000500000000000000" pitchFamily="2" charset="0"/>
              </a:rPr>
              <a:t>Related Instruction (RI)</a:t>
            </a:r>
            <a:endParaRPr lang="pl-PL" b="1" dirty="0">
              <a:solidFill>
                <a:srgbClr val="4472C4"/>
              </a:solidFill>
              <a:latin typeface="Montserrat" panose="00000500000000000000" pitchFamily="2" charset="0"/>
            </a:endParaRPr>
          </a:p>
          <a:p>
            <a:endParaRPr lang="en-US" dirty="0"/>
          </a:p>
        </p:txBody>
      </p:sp>
      <p:grpSp>
        <p:nvGrpSpPr>
          <p:cNvPr id="138" name="Group 137" descr="Coins and dollar sign">
            <a:extLst>
              <a:ext uri="{FF2B5EF4-FFF2-40B4-BE49-F238E27FC236}">
                <a16:creationId xmlns:a16="http://schemas.microsoft.com/office/drawing/2014/main" id="{404DFA56-EA3F-D5F6-CFCF-A7335C1975D4}"/>
              </a:ext>
            </a:extLst>
          </p:cNvPr>
          <p:cNvGrpSpPr/>
          <p:nvPr/>
        </p:nvGrpSpPr>
        <p:grpSpPr>
          <a:xfrm>
            <a:off x="7558044" y="2319408"/>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 name="Text Placeholder 15">
            <a:extLst>
              <a:ext uri="{FF2B5EF4-FFF2-40B4-BE49-F238E27FC236}">
                <a16:creationId xmlns:a16="http://schemas.microsoft.com/office/drawing/2014/main" id="{6846D8FF-1B21-2130-9B62-666DB0CA3A0B}"/>
              </a:ext>
            </a:extLst>
          </p:cNvPr>
          <p:cNvSpPr>
            <a:spLocks noGrp="1"/>
          </p:cNvSpPr>
          <p:nvPr>
            <p:ph type="body" sz="quarter" idx="23"/>
          </p:nvPr>
        </p:nvSpPr>
        <p:spPr>
          <a:xfrm>
            <a:off x="7077615" y="3951551"/>
            <a:ext cx="2419350" cy="1254125"/>
          </a:xfrm>
        </p:spPr>
        <p:txBody>
          <a:bodyPr/>
          <a:lstStyle/>
          <a:p>
            <a:pPr lvl="0">
              <a:lnSpc>
                <a:spcPct val="100000"/>
              </a:lnSpc>
              <a:spcBef>
                <a:spcPts val="0"/>
              </a:spcBef>
              <a:defRPr/>
            </a:pPr>
            <a:r>
              <a:rPr lang="en-US" b="1" dirty="0">
                <a:solidFill>
                  <a:prstClr val="black"/>
                </a:solidFill>
                <a:latin typeface="Montserrat" panose="00000500000000000000" pitchFamily="2" charset="0"/>
              </a:rPr>
              <a:t>Rewards for </a:t>
            </a:r>
          </a:p>
          <a:p>
            <a:pPr lvl="0">
              <a:lnSpc>
                <a:spcPct val="100000"/>
              </a:lnSpc>
              <a:spcBef>
                <a:spcPts val="0"/>
              </a:spcBef>
              <a:defRPr/>
            </a:pPr>
            <a:r>
              <a:rPr lang="en-US" b="1" dirty="0">
                <a:solidFill>
                  <a:prstClr val="black"/>
                </a:solidFill>
                <a:latin typeface="Montserrat" panose="00000500000000000000" pitchFamily="2" charset="0"/>
              </a:rPr>
              <a:t>Skill Gains</a:t>
            </a:r>
            <a:endParaRPr lang="pl-PL" b="1" dirty="0">
              <a:solidFill>
                <a:srgbClr val="4472C4"/>
              </a:solidFill>
              <a:latin typeface="Montserrat" panose="00000500000000000000" pitchFamily="2" charset="0"/>
            </a:endParaRPr>
          </a:p>
          <a:p>
            <a:endParaRPr lang="en-US" dirty="0"/>
          </a:p>
        </p:txBody>
      </p:sp>
      <p:grpSp>
        <p:nvGrpSpPr>
          <p:cNvPr id="139" name="Group 138" descr="Blue Ribbon">
            <a:extLst>
              <a:ext uri="{FF2B5EF4-FFF2-40B4-BE49-F238E27FC236}">
                <a16:creationId xmlns:a16="http://schemas.microsoft.com/office/drawing/2014/main" id="{6D99A983-CC23-719E-D033-6334309800BE}"/>
              </a:ext>
            </a:extLst>
          </p:cNvPr>
          <p:cNvGrpSpPr/>
          <p:nvPr/>
        </p:nvGrpSpPr>
        <p:grpSpPr>
          <a:xfrm>
            <a:off x="9856293" y="2319408"/>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0" cy="914400"/>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Text Placeholder 16">
            <a:extLst>
              <a:ext uri="{FF2B5EF4-FFF2-40B4-BE49-F238E27FC236}">
                <a16:creationId xmlns:a16="http://schemas.microsoft.com/office/drawing/2014/main" id="{655639B0-8516-A44A-3428-1A0E9302AB3B}"/>
              </a:ext>
            </a:extLst>
          </p:cNvPr>
          <p:cNvSpPr>
            <a:spLocks noGrp="1"/>
          </p:cNvSpPr>
          <p:nvPr>
            <p:ph type="body" sz="quarter" idx="24"/>
          </p:nvPr>
        </p:nvSpPr>
        <p:spPr>
          <a:xfrm>
            <a:off x="9385945" y="3951550"/>
            <a:ext cx="2419350" cy="1254125"/>
          </a:xfrm>
        </p:spPr>
        <p:txBody>
          <a:bodyPr/>
          <a:lstStyle/>
          <a:p>
            <a:r>
              <a:rPr lang="en-US" b="1" dirty="0">
                <a:solidFill>
                  <a:prstClr val="black"/>
                </a:solidFill>
                <a:latin typeface="Montserrat" panose="00000500000000000000" pitchFamily="2" charset="0"/>
              </a:rPr>
              <a:t>National Occupational Credential</a:t>
            </a:r>
            <a:endParaRPr lang="pl-PL" b="1" dirty="0">
              <a:solidFill>
                <a:srgbClr val="4472C4"/>
              </a:solidFill>
              <a:latin typeface="Montserrat" panose="00000500000000000000" pitchFamily="2" charset="0"/>
            </a:endParaRPr>
          </a:p>
          <a:p>
            <a:endParaRPr lang="en-US" dirty="0"/>
          </a:p>
        </p:txBody>
      </p:sp>
      <p:sp>
        <p:nvSpPr>
          <p:cNvPr id="2" name="Slide Number Placeholder 5">
            <a:extLst>
              <a:ext uri="{FF2B5EF4-FFF2-40B4-BE49-F238E27FC236}">
                <a16:creationId xmlns:a16="http://schemas.microsoft.com/office/drawing/2014/main" id="{E5F786A2-B38C-1CB1-B46A-A83DE2F1486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487854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032AE6-BC3F-44EA-AF4A-9B8A052850B9}">
  <ds:schemaRef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4cd59d27-ca2b-4708-b9c7-7fa281384922"/>
    <ds:schemaRef ds:uri="http://schemas.microsoft.com/office/2006/metadata/properties"/>
    <ds:schemaRef ds:uri="2f00f82b-dce9-458f-ab1d-1c5fd145e219"/>
    <ds:schemaRef ds:uri="http://purl.org/dc/dcmitype/"/>
  </ds:schemaRefs>
</ds:datastoreItem>
</file>

<file path=customXml/itemProps2.xml><?xml version="1.0" encoding="utf-8"?>
<ds:datastoreItem xmlns:ds="http://schemas.openxmlformats.org/officeDocument/2006/customXml" ds:itemID="{48334F8E-A9E2-49B4-98A9-E946339435E4}">
  <ds:schemaRefs>
    <ds:schemaRef ds:uri="http://schemas.microsoft.com/sharepoint/v3/contenttype/forms"/>
  </ds:schemaRefs>
</ds:datastoreItem>
</file>

<file path=customXml/itemProps3.xml><?xml version="1.0" encoding="utf-8"?>
<ds:datastoreItem xmlns:ds="http://schemas.openxmlformats.org/officeDocument/2006/customXml" ds:itemID="{F2B3FEB7-4FB5-47EE-A466-0506F84F47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10304</TotalTime>
  <Words>2501</Words>
  <Application>Microsoft Office PowerPoint</Application>
  <PresentationFormat>Widescreen</PresentationFormat>
  <Paragraphs>286</Paragraphs>
  <Slides>27</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Aptos</vt:lpstr>
      <vt:lpstr>Arial</vt:lpstr>
      <vt:lpstr>Calibri</vt:lpstr>
      <vt:lpstr>Google Sans</vt:lpstr>
      <vt:lpstr>Helvetica</vt:lpstr>
      <vt:lpstr>IBM-Plex-Sans</vt:lpstr>
      <vt:lpstr>Montserrat</vt:lpstr>
      <vt:lpstr>Montserrat Medium</vt:lpstr>
      <vt:lpstr>Montserrat SemiBold</vt:lpstr>
      <vt:lpstr>Wingdings</vt:lpstr>
      <vt:lpstr>Wingdings 2</vt:lpstr>
      <vt:lpstr>1_Office Theme</vt:lpstr>
      <vt:lpstr>2_Office Theme</vt:lpstr>
      <vt:lpstr>Aligning the Workforce and Apprenticeship Systems:  Registered Apprenticeship and WIOA 101 for Case Managers  </vt:lpstr>
      <vt:lpstr>Presenters</vt:lpstr>
      <vt:lpstr>Welcome and Agenda</vt:lpstr>
      <vt:lpstr>Center of Excellence Overview</vt:lpstr>
      <vt:lpstr>Online Resources, On-Demand TA</vt:lpstr>
      <vt:lpstr>Poll – Getting to Know You</vt:lpstr>
      <vt:lpstr>Registered Apprenticeship Basics</vt:lpstr>
      <vt:lpstr>What is Registered Apprenticeship? </vt:lpstr>
      <vt:lpstr>Five Core Components of RA</vt:lpstr>
      <vt:lpstr>Case Managers as SMEs</vt:lpstr>
      <vt:lpstr>New Tool</vt:lpstr>
      <vt:lpstr>Embedding RA SMEs</vt:lpstr>
      <vt:lpstr>RA &amp; WIOA Performance Measures</vt:lpstr>
      <vt:lpstr>Programs Paying for RA</vt:lpstr>
      <vt:lpstr>WIOA Funding, Supports for RA</vt:lpstr>
      <vt:lpstr>RA &amp; ETPLs</vt:lpstr>
      <vt:lpstr>WIOA Engagement Poll</vt:lpstr>
      <vt:lpstr>RA Co-Enrollment and WIOA Benefits</vt:lpstr>
      <vt:lpstr>RA Co-Enrollment and WIOA</vt:lpstr>
      <vt:lpstr>How You Can Help With RA</vt:lpstr>
      <vt:lpstr>How You Can Help RA - Continued</vt:lpstr>
      <vt:lpstr>Share RA Knowledge</vt:lpstr>
      <vt:lpstr>Questions, Thoughts, Discussion?</vt:lpstr>
      <vt:lpstr>No-Cost Resources</vt:lpstr>
      <vt:lpstr>Save the Date</vt:lpstr>
      <vt:lpstr>Contact Us, Become a Partner</vt:lpstr>
      <vt:lpstr>Thank You for Joining Us</vt:lpstr>
    </vt:vector>
  </TitlesOfParts>
  <Manager>Judy Blanchard and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the Workforce and Apprenticeship Systems: Registered Apprenticeship and WIOA 101 for Case Managers</dc:title>
  <dc:creator>Haylie Schuster and Lisa Rice</dc:creator>
  <cp:keywords>Registered Apprentices, Workforce, Case Managers</cp:keywords>
  <cp:lastModifiedBy>Colleen Beck</cp:lastModifiedBy>
  <cp:revision>3</cp:revision>
  <dcterms:created xsi:type="dcterms:W3CDTF">2024-06-07T14:41:17Z</dcterms:created>
  <dcterms:modified xsi:type="dcterms:W3CDTF">2024-07-29T19:49:28Z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