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modernComment_731_57B43C32.xml" ContentType="application/vnd.ms-powerpoint.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 id="2147483694" r:id="rId6"/>
    <p:sldMasterId id="2147483711" r:id="rId7"/>
  </p:sldMasterIdLst>
  <p:notesMasterIdLst>
    <p:notesMasterId r:id="rId53"/>
  </p:notesMasterIdLst>
  <p:sldIdLst>
    <p:sldId id="257" r:id="rId8"/>
    <p:sldId id="264" r:id="rId9"/>
    <p:sldId id="1774" r:id="rId10"/>
    <p:sldId id="1775" r:id="rId11"/>
    <p:sldId id="1776" r:id="rId12"/>
    <p:sldId id="1820" r:id="rId13"/>
    <p:sldId id="731" r:id="rId14"/>
    <p:sldId id="1779" r:id="rId15"/>
    <p:sldId id="730" r:id="rId16"/>
    <p:sldId id="726" r:id="rId17"/>
    <p:sldId id="739" r:id="rId18"/>
    <p:sldId id="1831" r:id="rId19"/>
    <p:sldId id="1843" r:id="rId20"/>
    <p:sldId id="1842" r:id="rId21"/>
    <p:sldId id="1844" r:id="rId22"/>
    <p:sldId id="1830" r:id="rId23"/>
    <p:sldId id="1760" r:id="rId24"/>
    <p:sldId id="1834" r:id="rId25"/>
    <p:sldId id="1835" r:id="rId26"/>
    <p:sldId id="1837" r:id="rId27"/>
    <p:sldId id="1838" r:id="rId28"/>
    <p:sldId id="1840" r:id="rId29"/>
    <p:sldId id="1839" r:id="rId30"/>
    <p:sldId id="1847" r:id="rId31"/>
    <p:sldId id="1848" r:id="rId32"/>
    <p:sldId id="1862" r:id="rId33"/>
    <p:sldId id="1855" r:id="rId34"/>
    <p:sldId id="1856" r:id="rId35"/>
    <p:sldId id="1857" r:id="rId36"/>
    <p:sldId id="1852" r:id="rId37"/>
    <p:sldId id="1854" r:id="rId38"/>
    <p:sldId id="1864" r:id="rId39"/>
    <p:sldId id="1853" r:id="rId40"/>
    <p:sldId id="1861" r:id="rId41"/>
    <p:sldId id="1863" r:id="rId42"/>
    <p:sldId id="1832" r:id="rId43"/>
    <p:sldId id="367" r:id="rId44"/>
    <p:sldId id="1841" r:id="rId45"/>
    <p:sldId id="1865" r:id="rId46"/>
    <p:sldId id="743" r:id="rId47"/>
    <p:sldId id="1846" r:id="rId48"/>
    <p:sldId id="1829" r:id="rId49"/>
    <p:sldId id="744" r:id="rId50"/>
    <p:sldId id="1736" r:id="rId51"/>
    <p:sldId id="184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88F434-6523-76ED-5119-E7BEB2007D39}" name="Haylie Schuster" initials="" userId="S::Haylie.Schuster@safalpartners.com::2d43d25b-5453-4c71-bb4f-021108d57edd" providerId="AD"/>
  <p188:author id="{F4163442-F286-172A-646F-BF7FB8052BBF}" name="Alan Dodkowitz" initials="AD" userId="S::alan.dodkowitz@safalpartners.com::77e67509-39e7-4278-826a-eddbfd8246a9" providerId="AD"/>
  <p188:author id="{E0384261-A7B9-3D92-DC1F-F1AAC0DFB7E5}" name="Lisa Rice" initials="LR" userId="S::lisa.rice@safalpartners.com::da68d56e-ad6c-437e-8950-9d35568b768d" providerId="AD"/>
  <p188:author id="{6C9E338E-3575-D922-8638-DBB3198D8DE7}" name="Katie Adams" initials="" userId="S::Katie.Adams@safalpartners.com::9f2e6d00-44bd-4c75-9c75-d813f6b933da" providerId="AD"/>
  <p188:author id="{F5CDE29B-3EFC-D5BE-8DDE-F756FF4E4250}" name="Jana Bauer" initials="JB" userId="S::jana.bauer@safalpartners.com::f18a3f3c-4c69-4a10-b4b6-ac99762a0cf5" providerId="AD"/>
  <p188:author id="{8EFB5DAC-A58A-C8BB-9230-719DF9C8996E}" name="Haylie Schuster" initials="HS" userId="S::haylie.schuster@safalpartners.com::2d43d25b-5453-4c71-bb4f-021108d57edd" providerId="AD"/>
  <p188:author id="{CE21EBCB-E5FB-F1E1-A17D-C1C739217AFE}" name="Katie Adams" initials="KA" userId="S::katie.adams@safalpartners.com::9f2e6d00-44bd-4c75-9c75-d813f6b933da" providerId="AD"/>
  <p188:author id="{F7E418CF-0377-B734-AF71-763692714119}" name="Jeremy Faulkner" initials="JF" userId="S::jeremy.faulkner@safalpartners.com::f36d5d23-3a6d-43fd-82c9-544be2dd842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1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97C42B-7001-429A-A339-B56690544A68}" v="1465" dt="2024-07-26T17:42:13.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5" autoAdjust="0"/>
    <p:restoredTop sz="86371" autoAdjust="0"/>
  </p:normalViewPr>
  <p:slideViewPr>
    <p:cSldViewPr snapToGrid="0">
      <p:cViewPr varScale="1">
        <p:scale>
          <a:sx n="71" d="100"/>
          <a:sy n="71" d="100"/>
        </p:scale>
        <p:origin x="36" y="596"/>
      </p:cViewPr>
      <p:guideLst/>
    </p:cSldViewPr>
  </p:slideViewPr>
  <p:outlineViewPr>
    <p:cViewPr>
      <p:scale>
        <a:sx n="33" d="100"/>
        <a:sy n="33" d="100"/>
      </p:scale>
      <p:origin x="0" y="-285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8/10/relationships/authors" Targe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comments/modernComment_731_57B43C32.xml><?xml version="1.0" encoding="utf-8"?>
<p188:cmLst xmlns:a="http://schemas.openxmlformats.org/drawingml/2006/main" xmlns:r="http://schemas.openxmlformats.org/officeDocument/2006/relationships" xmlns:p188="http://schemas.microsoft.com/office/powerpoint/2018/8/main">
  <p188:cm id="{67D19628-44D1-4F3D-9D68-ED8406A61B24}" authorId="{F4163442-F286-172A-646F-BF7FB8052BBF}" status="resolved" created="2024-06-28T15:45:34.739" complete="100000">
    <pc:sldMkLst xmlns:pc="http://schemas.microsoft.com/office/powerpoint/2013/main/command">
      <pc:docMk/>
      <pc:sldMk cId="1471429682" sldId="1841"/>
    </pc:sldMkLst>
    <p188:txBody>
      <a:bodyPr/>
      <a:lstStyle/>
      <a:p>
        <a:r>
          <a:rPr lang="en-US"/>
          <a:t>[@Nicole Bentley] If you can add a slide or two here I'd appreciate it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932C0-E5E4-4297-A639-FC0BB7BA8D23}" type="datetimeFigureOut">
              <a:rPr lang="en-US" smtClean="0"/>
              <a:t>7/22/2024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E0BF5-9FF1-4C6A-B846-D964AC03F8E4}" type="slidenum">
              <a:rPr lang="en-US" smtClean="0"/>
              <a:t>‹#›</a:t>
            </a:fld>
            <a:endParaRPr lang="en-US"/>
          </a:p>
        </p:txBody>
      </p:sp>
    </p:spTree>
    <p:extLst>
      <p:ext uri="{BB962C8B-B14F-4D97-AF65-F5344CB8AC3E}">
        <p14:creationId xmlns:p14="http://schemas.microsoft.com/office/powerpoint/2010/main" val="3218404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t>
            </a:r>
          </a:p>
        </p:txBody>
      </p:sp>
      <p:sp>
        <p:nvSpPr>
          <p:cNvPr id="4" name="Slide Number Placeholder 3"/>
          <p:cNvSpPr>
            <a:spLocks noGrp="1"/>
          </p:cNvSpPr>
          <p:nvPr>
            <p:ph type="sldNum" sz="quarter" idx="5"/>
          </p:nvPr>
        </p:nvSpPr>
        <p:spPr/>
        <p:txBody>
          <a:bodyPr/>
          <a:lstStyle/>
          <a:p>
            <a:fld id="{C9DE0BF5-9FF1-4C6A-B846-D964AC03F8E4}" type="slidenum">
              <a:rPr lang="en-US" smtClean="0"/>
              <a:t>1</a:t>
            </a:fld>
            <a:endParaRPr lang="en-US"/>
          </a:p>
        </p:txBody>
      </p:sp>
    </p:spTree>
    <p:extLst>
      <p:ext uri="{BB962C8B-B14F-4D97-AF65-F5344CB8AC3E}">
        <p14:creationId xmlns:p14="http://schemas.microsoft.com/office/powerpoint/2010/main" val="3351659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NB</a:t>
            </a:r>
          </a:p>
        </p:txBody>
      </p:sp>
      <p:sp>
        <p:nvSpPr>
          <p:cNvPr id="4" name="Slide Number Placeholder 3"/>
          <p:cNvSpPr>
            <a:spLocks noGrp="1"/>
          </p:cNvSpPr>
          <p:nvPr>
            <p:ph type="sldNum" sz="quarter" idx="5"/>
          </p:nvPr>
        </p:nvSpPr>
        <p:spPr/>
        <p:txBody>
          <a:bodyPr/>
          <a:lstStyle/>
          <a:p>
            <a:fld id="{C9DE0BF5-9FF1-4C6A-B846-D964AC03F8E4}" type="slidenum">
              <a:rPr lang="en-US" smtClean="0"/>
              <a:t>10</a:t>
            </a:fld>
            <a:endParaRPr lang="en-US"/>
          </a:p>
        </p:txBody>
      </p:sp>
    </p:spTree>
    <p:extLst>
      <p:ext uri="{BB962C8B-B14F-4D97-AF65-F5344CB8AC3E}">
        <p14:creationId xmlns:p14="http://schemas.microsoft.com/office/powerpoint/2010/main" val="527073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015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JF</a:t>
            </a:r>
          </a:p>
        </p:txBody>
      </p:sp>
      <p:sp>
        <p:nvSpPr>
          <p:cNvPr id="4" name="Slide Number Placeholder 3"/>
          <p:cNvSpPr>
            <a:spLocks noGrp="1"/>
          </p:cNvSpPr>
          <p:nvPr>
            <p:ph type="sldNum" sz="quarter" idx="5"/>
          </p:nvPr>
        </p:nvSpPr>
        <p:spPr/>
        <p:txBody>
          <a:bodyPr/>
          <a:lstStyle/>
          <a:p>
            <a:fld id="{C9DE0BF5-9FF1-4C6A-B846-D964AC03F8E4}" type="slidenum">
              <a:rPr lang="en-US" smtClean="0"/>
              <a:t>12</a:t>
            </a:fld>
            <a:endParaRPr lang="en-US"/>
          </a:p>
        </p:txBody>
      </p:sp>
    </p:spTree>
    <p:extLst>
      <p:ext uri="{BB962C8B-B14F-4D97-AF65-F5344CB8AC3E}">
        <p14:creationId xmlns:p14="http://schemas.microsoft.com/office/powerpoint/2010/main" val="3807513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Bef>
                <a:spcPts val="0"/>
              </a:spcBef>
              <a:spcAft>
                <a:spcPts val="600"/>
              </a:spcAft>
              <a:buSzPts val="1000"/>
              <a:buNone/>
              <a:tabLst>
                <a:tab pos="914400" algn="l"/>
              </a:tabLst>
            </a:pPr>
            <a:r>
              <a:rPr lang="en-US" sz="1200" b="1">
                <a:effectLst/>
                <a:latin typeface="Aptos" panose="020B0004020202020204" pitchFamily="34" charset="0"/>
                <a:ea typeface="Times New Roman" panose="02020603050405020304" pitchFamily="18" charset="0"/>
                <a:cs typeface="Calibri" panose="020F0502020204030204" pitchFamily="34" charset="0"/>
              </a:rPr>
              <a:t>JF</a:t>
            </a:r>
          </a:p>
          <a:p>
            <a:pPr marL="0" indent="0">
              <a:lnSpc>
                <a:spcPct val="107000"/>
              </a:lnSpc>
              <a:spcBef>
                <a:spcPts val="0"/>
              </a:spcBef>
              <a:spcAft>
                <a:spcPts val="600"/>
              </a:spcAft>
              <a:buSzPts val="1000"/>
              <a:buNone/>
              <a:tabLst>
                <a:tab pos="914400" algn="l"/>
              </a:tabLst>
            </a:pPr>
            <a:r>
              <a:rPr lang="en-US" sz="1200" b="1">
                <a:effectLst/>
                <a:latin typeface="Aptos" panose="020B0004020202020204" pitchFamily="34" charset="0"/>
                <a:ea typeface="Times New Roman" panose="02020603050405020304" pitchFamily="18" charset="0"/>
                <a:cs typeface="Calibri" panose="020F0502020204030204" pitchFamily="34" charset="0"/>
              </a:rPr>
              <a:t>Enhanced Portfolio of Opportunities</a:t>
            </a:r>
            <a:endParaRPr lang="en-US" sz="1200">
              <a:effectLst/>
              <a:latin typeface="Aptos" panose="020B000402020202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Engage more deeply with member businesses by offering support and resources, including registration assistance, funding information, and apprentice connections.</a:t>
            </a:r>
            <a:endParaRPr lang="en-US" sz="12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Strengthen relationships with educational institutions, government agencies, and community organizations through collaboration.</a:t>
            </a:r>
            <a:endParaRPr lang="en-US" sz="1200">
              <a:latin typeface="Aptos" panose="020B000402020202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600"/>
              </a:spcAft>
              <a:buSzPts val="1000"/>
              <a:buNone/>
              <a:tabLst>
                <a:tab pos="914400" algn="l"/>
              </a:tabLst>
            </a:pPr>
            <a:r>
              <a:rPr lang="en-US" sz="1200" b="1">
                <a:effectLst/>
                <a:latin typeface="Aptos" panose="020B0004020202020204" pitchFamily="34" charset="0"/>
                <a:ea typeface="Times New Roman" panose="02020603050405020304" pitchFamily="18" charset="0"/>
                <a:cs typeface="Calibri" panose="020F0502020204030204" pitchFamily="34" charset="0"/>
              </a:rPr>
              <a:t>Stronger Contributions to the Local Community</a:t>
            </a:r>
            <a:endParaRPr lang="en-US" sz="12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Reduce workforce shortages and fill jobs.</a:t>
            </a:r>
            <a:endParaRPr lang="en-US" sz="12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Help critical and emerging industries meet their workforce needs.</a:t>
            </a:r>
            <a:endParaRPr lang="en-US" sz="1200">
              <a:latin typeface="Aptos" panose="020B000402020202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600"/>
              </a:spcAft>
              <a:buSzPts val="1000"/>
              <a:buNone/>
              <a:tabLst>
                <a:tab pos="914400" algn="l"/>
              </a:tabLst>
            </a:pPr>
            <a:r>
              <a:rPr lang="en-US" sz="1200" b="1">
                <a:effectLst/>
                <a:latin typeface="Aptos" panose="020B0004020202020204" pitchFamily="34" charset="0"/>
                <a:ea typeface="Times New Roman" panose="02020603050405020304" pitchFamily="18" charset="0"/>
                <a:cs typeface="Calibri" panose="020F0502020204030204" pitchFamily="34" charset="0"/>
              </a:rPr>
              <a:t>Improved Policy Advocacy</a:t>
            </a:r>
            <a:endParaRPr lang="en-US" sz="12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Gain a stronger voice in shaping policies that benefit members and the local economy by participating in Registered Apprenticeship initiatives.</a:t>
            </a:r>
            <a:endParaRPr lang="en-US" sz="12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Secure federal and state funding for Registered Apprenticeship programs.</a:t>
            </a:r>
            <a:endParaRPr lang="en-US" sz="12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13</a:t>
            </a:fld>
            <a:endParaRPr lang="en-US"/>
          </a:p>
        </p:txBody>
      </p:sp>
    </p:spTree>
    <p:extLst>
      <p:ext uri="{BB962C8B-B14F-4D97-AF65-F5344CB8AC3E}">
        <p14:creationId xmlns:p14="http://schemas.microsoft.com/office/powerpoint/2010/main" val="1991145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Bef>
                <a:spcPts val="0"/>
              </a:spcBef>
              <a:spcAft>
                <a:spcPts val="600"/>
              </a:spcAft>
              <a:buSzPts val="1000"/>
              <a:buNone/>
              <a:tabLst>
                <a:tab pos="914400" algn="l"/>
              </a:tabLst>
            </a:pPr>
            <a:r>
              <a:rPr lang="en-US" sz="1200" b="1">
                <a:effectLst/>
                <a:latin typeface="Aptos" panose="020B0004020202020204" pitchFamily="34" charset="0"/>
                <a:ea typeface="Times New Roman" panose="02020603050405020304" pitchFamily="18" charset="0"/>
                <a:cs typeface="Calibri" panose="020F0502020204030204" pitchFamily="34" charset="0"/>
              </a:rPr>
              <a:t>JF</a:t>
            </a:r>
          </a:p>
          <a:p>
            <a:pPr marL="0" indent="0">
              <a:lnSpc>
                <a:spcPct val="107000"/>
              </a:lnSpc>
              <a:spcBef>
                <a:spcPts val="0"/>
              </a:spcBef>
              <a:spcAft>
                <a:spcPts val="600"/>
              </a:spcAft>
              <a:buSzPts val="1000"/>
              <a:buNone/>
              <a:tabLst>
                <a:tab pos="914400" algn="l"/>
              </a:tabLst>
            </a:pPr>
            <a:r>
              <a:rPr lang="en-US" sz="1200" b="1">
                <a:effectLst/>
                <a:latin typeface="Aptos" panose="020B0004020202020204" pitchFamily="34" charset="0"/>
                <a:ea typeface="Times New Roman" panose="02020603050405020304" pitchFamily="18" charset="0"/>
                <a:cs typeface="Calibri" panose="020F0502020204030204" pitchFamily="34" charset="0"/>
              </a:rPr>
              <a:t>Creating a Skilled Workforce</a:t>
            </a:r>
            <a:endParaRPr lang="en-US" sz="1200">
              <a:effectLst/>
              <a:latin typeface="Aptos" panose="020B000402020202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Hands-on training and classroom instruction tailored to industry needs.</a:t>
            </a:r>
            <a:endParaRPr lang="en-US" sz="12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Ensure programs are industry-driven and aligned with standards.</a:t>
            </a:r>
            <a:endParaRPr lang="en-US" sz="12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Help apprentices earn nationally recognized credentials.</a:t>
            </a:r>
            <a:endParaRPr lang="en-US" sz="1200">
              <a:latin typeface="Aptos" panose="020B000402020202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600"/>
              </a:spcAft>
              <a:buSzPts val="1000"/>
              <a:buNone/>
              <a:tabLst>
                <a:tab pos="914400" algn="l"/>
              </a:tabLst>
            </a:pPr>
            <a:r>
              <a:rPr lang="en-US" sz="1200" b="1">
                <a:effectLst/>
                <a:latin typeface="Aptos" panose="020B0004020202020204" pitchFamily="34" charset="0"/>
                <a:ea typeface="Times New Roman" panose="02020603050405020304" pitchFamily="18" charset="0"/>
                <a:cs typeface="Calibri" panose="020F0502020204030204" pitchFamily="34" charset="0"/>
              </a:rPr>
              <a:t>Improving Productivity</a:t>
            </a:r>
            <a:endParaRPr lang="en-US" sz="12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Allow apprentices to apply skills directly to real work assignments.</a:t>
            </a:r>
            <a:endParaRPr lang="en-US" sz="12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Combine on-the-job learning with classroom instruction.</a:t>
            </a:r>
            <a:endParaRPr lang="en-US" sz="12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Bef>
                <a:spcPts val="0"/>
              </a:spcBef>
              <a:spcAft>
                <a:spcPts val="600"/>
              </a:spcAft>
              <a:buSzPts val="1000"/>
              <a:buNone/>
              <a:tabLst>
                <a:tab pos="914400" algn="l"/>
              </a:tabLst>
            </a:pPr>
            <a:r>
              <a:rPr lang="en-US" sz="1200" b="1">
                <a:effectLst/>
                <a:latin typeface="Aptos" panose="020B0004020202020204" pitchFamily="34" charset="0"/>
                <a:ea typeface="Times New Roman" panose="02020603050405020304" pitchFamily="18" charset="0"/>
                <a:cs typeface="Calibri" panose="020F0502020204030204" pitchFamily="34" charset="0"/>
              </a:rPr>
              <a:t>Reducing Turnover</a:t>
            </a:r>
            <a:endParaRPr lang="en-US" sz="12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Improve workplace morale and increase company loyalty.</a:t>
            </a:r>
            <a:endParaRPr lang="en-US" sz="12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Encourage long-term retention with the "earn while you learn" model.</a:t>
            </a:r>
            <a:endParaRPr lang="en-US" sz="12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Provide clear career pathways, reducing the likelihood of employees leaving and lowering costs for businesses.</a:t>
            </a:r>
            <a:endParaRPr lang="en-US" sz="1200">
              <a:effectLst/>
              <a:latin typeface="Aptos" panose="020B0004020202020204" pitchFamily="34" charset="0"/>
              <a:ea typeface="Aptos" panose="020B0004020202020204" pitchFamily="34" charset="0"/>
              <a:cs typeface="Calibri" panose="020F0502020204030204" pitchFamily="34" charset="0"/>
            </a:endParaRPr>
          </a:p>
          <a:p>
            <a:pPr marL="0" marR="0" lvl="0" indent="0">
              <a:lnSpc>
                <a:spcPct val="107000"/>
              </a:lnSpc>
              <a:spcBef>
                <a:spcPts val="0"/>
              </a:spcBef>
              <a:spcAft>
                <a:spcPts val="600"/>
              </a:spcAft>
              <a:buSzPts val="1000"/>
              <a:buFont typeface="Symbol" panose="05050102010706020507" pitchFamily="18" charset="2"/>
              <a:buNone/>
              <a:tabLst>
                <a:tab pos="914400" algn="l"/>
              </a:tabLst>
            </a:pPr>
            <a:r>
              <a:rPr lang="en-US" sz="1200" b="1">
                <a:effectLst/>
                <a:latin typeface="Aptos" panose="020B0004020202020204" pitchFamily="34" charset="0"/>
                <a:ea typeface="Aptos" panose="020B0004020202020204" pitchFamily="34" charset="0"/>
                <a:cs typeface="Calibri" panose="020F0502020204030204" pitchFamily="34" charset="0"/>
              </a:rPr>
              <a:t>Positive ROI</a:t>
            </a:r>
          </a:p>
          <a:p>
            <a:pPr marL="171450" marR="0" lvl="0" indent="-171450">
              <a:lnSpc>
                <a:spcPct val="107000"/>
              </a:lnSpc>
              <a:spcBef>
                <a:spcPts val="0"/>
              </a:spcBef>
              <a:spcAft>
                <a:spcPts val="600"/>
              </a:spcAft>
              <a:buSzPts val="1000"/>
              <a:buFont typeface="Arial" panose="020B0604020202020204" pitchFamily="34" charset="0"/>
              <a:buChar char="•"/>
              <a:tabLst>
                <a:tab pos="914400" algn="l"/>
              </a:tabLst>
            </a:pPr>
            <a:r>
              <a:rPr lang="en-US" sz="1200" b="0">
                <a:effectLst/>
                <a:latin typeface="Aptos" panose="020B0004020202020204" pitchFamily="34" charset="0"/>
                <a:ea typeface="Aptos" panose="020B0004020202020204" pitchFamily="34" charset="0"/>
                <a:cs typeface="Calibri" panose="020F0502020204030204" pitchFamily="34" charset="0"/>
              </a:rPr>
              <a:t>What is employees were trained exactly as you want them to be? </a:t>
            </a:r>
            <a:endParaRPr lang="en-US" sz="1200" b="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14</a:t>
            </a:fld>
            <a:endParaRPr lang="en-US"/>
          </a:p>
        </p:txBody>
      </p:sp>
    </p:spTree>
    <p:extLst>
      <p:ext uri="{BB962C8B-B14F-4D97-AF65-F5344CB8AC3E}">
        <p14:creationId xmlns:p14="http://schemas.microsoft.com/office/powerpoint/2010/main" val="1236720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buSzPts val="1000"/>
              <a:tabLst>
                <a:tab pos="914400" algn="l"/>
              </a:tabLst>
            </a:pPr>
            <a:r>
              <a:rPr lang="en-US" sz="1200" b="1">
                <a:effectLst/>
                <a:latin typeface="Aptos" panose="020B0004020202020204" pitchFamily="34" charset="0"/>
                <a:ea typeface="Times New Roman" panose="02020603050405020304" pitchFamily="18" charset="0"/>
                <a:cs typeface="Calibri" panose="020F0502020204030204" pitchFamily="34" charset="0"/>
              </a:rPr>
              <a:t>JF</a:t>
            </a:r>
          </a:p>
          <a:p>
            <a:pPr>
              <a:lnSpc>
                <a:spcPct val="107000"/>
              </a:lnSpc>
              <a:spcAft>
                <a:spcPts val="600"/>
              </a:spcAft>
              <a:buSzPts val="1000"/>
              <a:tabLst>
                <a:tab pos="914400" algn="l"/>
              </a:tabLst>
            </a:pPr>
            <a:r>
              <a:rPr lang="en-US" sz="1200" b="1">
                <a:effectLst/>
                <a:latin typeface="Aptos" panose="020B0004020202020204" pitchFamily="34" charset="0"/>
                <a:ea typeface="Times New Roman" panose="02020603050405020304" pitchFamily="18" charset="0"/>
                <a:cs typeface="Calibri" panose="020F0502020204030204" pitchFamily="34" charset="0"/>
              </a:rPr>
              <a:t>Customizing Training</a:t>
            </a:r>
            <a:endParaRPr lang="en-US" sz="1200">
              <a:effectLst/>
              <a:latin typeface="Aptos" panose="020B000402020202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Design curricula aligned with specific goals and industry needs.</a:t>
            </a:r>
            <a:endParaRPr lang="en-US" sz="1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Address skill gaps and future workforce demands.</a:t>
            </a:r>
            <a:endParaRPr lang="en-US" sz="1100">
              <a:latin typeface="Aptos" panose="020B000402020202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600"/>
              </a:spcAft>
              <a:buSzPts val="1000"/>
              <a:tabLst>
                <a:tab pos="914400" algn="l"/>
              </a:tabLst>
            </a:pPr>
            <a:r>
              <a:rPr lang="en-US" sz="1200" b="1">
                <a:effectLst/>
                <a:latin typeface="Aptos" panose="020B0004020202020204" pitchFamily="34" charset="0"/>
                <a:ea typeface="Times New Roman" panose="02020603050405020304" pitchFamily="18" charset="0"/>
                <a:cs typeface="Calibri" panose="020F0502020204030204" pitchFamily="34" charset="0"/>
              </a:rPr>
              <a:t>Retaining Workers</a:t>
            </a:r>
            <a:endParaRPr lang="en-US" sz="1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Retain 94% of apprentices a year after completing a program.</a:t>
            </a:r>
            <a:endParaRPr lang="en-US" sz="1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Offer structured career pathways with clear advancement opportunities.</a:t>
            </a:r>
            <a:endParaRPr lang="en-US" sz="1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Boost loyalty and job satisfaction by investing in employee development.</a:t>
            </a:r>
            <a:endParaRPr lang="en-US" sz="1100">
              <a:latin typeface="Aptos" panose="020B000402020202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600"/>
              </a:spcAft>
              <a:buSzPts val="1000"/>
              <a:tabLst>
                <a:tab pos="914400" algn="l"/>
              </a:tabLst>
            </a:pPr>
            <a:r>
              <a:rPr lang="en-US" sz="1200" b="1">
                <a:effectLst/>
                <a:latin typeface="Aptos" panose="020B0004020202020204" pitchFamily="34" charset="0"/>
                <a:ea typeface="Times New Roman" panose="02020603050405020304" pitchFamily="18" charset="0"/>
                <a:cs typeface="Calibri" panose="020F0502020204030204" pitchFamily="34" charset="0"/>
              </a:rPr>
              <a:t>Promoting Diversity</a:t>
            </a:r>
            <a:endParaRPr lang="en-US" sz="1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Ensure programs reflect the communities in which they operate.</a:t>
            </a:r>
            <a:endParaRPr lang="en-US" sz="1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Implement strong non-discrimination, anti-harassment, and recruitment practices to ensure access, equity, and inclusion.</a:t>
            </a:r>
            <a:endParaRPr lang="en-US" sz="1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r>
              <a:rPr lang="en-US" sz="1200">
                <a:effectLst/>
                <a:latin typeface="Aptos" panose="020B0004020202020204" pitchFamily="34" charset="0"/>
                <a:ea typeface="Times New Roman" panose="02020603050405020304" pitchFamily="18" charset="0"/>
                <a:cs typeface="Calibri" panose="020F0502020204030204" pitchFamily="34" charset="0"/>
              </a:rPr>
              <a:t>Offer underrepresented groups opportunities to enter and advance.</a:t>
            </a:r>
            <a:endParaRPr lang="en-US" sz="11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15</a:t>
            </a:fld>
            <a:endParaRPr lang="en-US"/>
          </a:p>
        </p:txBody>
      </p:sp>
    </p:spTree>
    <p:extLst>
      <p:ext uri="{BB962C8B-B14F-4D97-AF65-F5344CB8AC3E}">
        <p14:creationId xmlns:p14="http://schemas.microsoft.com/office/powerpoint/2010/main" val="3172770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JF</a:t>
            </a:r>
          </a:p>
        </p:txBody>
      </p:sp>
      <p:sp>
        <p:nvSpPr>
          <p:cNvPr id="4" name="Slide Number Placeholder 3"/>
          <p:cNvSpPr>
            <a:spLocks noGrp="1"/>
          </p:cNvSpPr>
          <p:nvPr>
            <p:ph type="sldNum" sz="quarter" idx="5"/>
          </p:nvPr>
        </p:nvSpPr>
        <p:spPr/>
        <p:txBody>
          <a:bodyPr/>
          <a:lstStyle/>
          <a:p>
            <a:fld id="{C9DE0BF5-9FF1-4C6A-B846-D964AC03F8E4}" type="slidenum">
              <a:rPr lang="en-US" smtClean="0"/>
              <a:t>16</a:t>
            </a:fld>
            <a:endParaRPr lang="en-US"/>
          </a:p>
        </p:txBody>
      </p:sp>
    </p:spTree>
    <p:extLst>
      <p:ext uri="{BB962C8B-B14F-4D97-AF65-F5344CB8AC3E}">
        <p14:creationId xmlns:p14="http://schemas.microsoft.com/office/powerpoint/2010/main" val="1179307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JF</a:t>
            </a:r>
          </a:p>
        </p:txBody>
      </p:sp>
      <p:sp>
        <p:nvSpPr>
          <p:cNvPr id="4" name="Slide Number Placeholder 3"/>
          <p:cNvSpPr>
            <a:spLocks noGrp="1"/>
          </p:cNvSpPr>
          <p:nvPr>
            <p:ph type="sldNum" sz="quarter" idx="5"/>
          </p:nvPr>
        </p:nvSpPr>
        <p:spPr/>
        <p:txBody>
          <a:bodyPr/>
          <a:lstStyle/>
          <a:p>
            <a:fld id="{D82F87B3-AEC0-4A48-9BB8-61B7C21FDCE8}" type="slidenum">
              <a:rPr lang="en-US" smtClean="0"/>
              <a:t>17</a:t>
            </a:fld>
            <a:endParaRPr lang="en-US"/>
          </a:p>
        </p:txBody>
      </p:sp>
    </p:spTree>
    <p:extLst>
      <p:ext uri="{BB962C8B-B14F-4D97-AF65-F5344CB8AC3E}">
        <p14:creationId xmlns:p14="http://schemas.microsoft.com/office/powerpoint/2010/main" val="4077466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JF</a:t>
            </a:r>
          </a:p>
        </p:txBody>
      </p:sp>
      <p:sp>
        <p:nvSpPr>
          <p:cNvPr id="4" name="Slide Number Placeholder 3"/>
          <p:cNvSpPr>
            <a:spLocks noGrp="1"/>
          </p:cNvSpPr>
          <p:nvPr>
            <p:ph type="sldNum" sz="quarter" idx="5"/>
          </p:nvPr>
        </p:nvSpPr>
        <p:spPr/>
        <p:txBody>
          <a:bodyPr/>
          <a:lstStyle/>
          <a:p>
            <a:fld id="{C9DE0BF5-9FF1-4C6A-B846-D964AC03F8E4}" type="slidenum">
              <a:rPr lang="en-US" smtClean="0"/>
              <a:t>18</a:t>
            </a:fld>
            <a:endParaRPr lang="en-US"/>
          </a:p>
        </p:txBody>
      </p:sp>
    </p:spTree>
    <p:extLst>
      <p:ext uri="{BB962C8B-B14F-4D97-AF65-F5344CB8AC3E}">
        <p14:creationId xmlns:p14="http://schemas.microsoft.com/office/powerpoint/2010/main" val="4040313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JF</a:t>
            </a:r>
          </a:p>
        </p:txBody>
      </p:sp>
      <p:sp>
        <p:nvSpPr>
          <p:cNvPr id="4" name="Slide Number Placeholder 3"/>
          <p:cNvSpPr>
            <a:spLocks noGrp="1"/>
          </p:cNvSpPr>
          <p:nvPr>
            <p:ph type="sldNum" sz="quarter" idx="5"/>
          </p:nvPr>
        </p:nvSpPr>
        <p:spPr/>
        <p:txBody>
          <a:bodyPr/>
          <a:lstStyle/>
          <a:p>
            <a:fld id="{C9DE0BF5-9FF1-4C6A-B846-D964AC03F8E4}" type="slidenum">
              <a:rPr lang="en-US" smtClean="0"/>
              <a:t>19</a:t>
            </a:fld>
            <a:endParaRPr lang="en-US"/>
          </a:p>
        </p:txBody>
      </p:sp>
    </p:spTree>
    <p:extLst>
      <p:ext uri="{BB962C8B-B14F-4D97-AF65-F5344CB8AC3E}">
        <p14:creationId xmlns:p14="http://schemas.microsoft.com/office/powerpoint/2010/main" val="217199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B9C84-A7DA-45F9-846D-9152DECA82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044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JF</a:t>
            </a:r>
          </a:p>
        </p:txBody>
      </p:sp>
      <p:sp>
        <p:nvSpPr>
          <p:cNvPr id="4" name="Slide Number Placeholder 3"/>
          <p:cNvSpPr>
            <a:spLocks noGrp="1"/>
          </p:cNvSpPr>
          <p:nvPr>
            <p:ph type="sldNum" sz="quarter" idx="5"/>
          </p:nvPr>
        </p:nvSpPr>
        <p:spPr/>
        <p:txBody>
          <a:bodyPr/>
          <a:lstStyle/>
          <a:p>
            <a:fld id="{C9DE0BF5-9FF1-4C6A-B846-D964AC03F8E4}" type="slidenum">
              <a:rPr lang="en-US" smtClean="0"/>
              <a:t>20</a:t>
            </a:fld>
            <a:endParaRPr lang="en-US"/>
          </a:p>
        </p:txBody>
      </p:sp>
    </p:spTree>
    <p:extLst>
      <p:ext uri="{BB962C8B-B14F-4D97-AF65-F5344CB8AC3E}">
        <p14:creationId xmlns:p14="http://schemas.microsoft.com/office/powerpoint/2010/main" val="206233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t>
            </a:r>
          </a:p>
        </p:txBody>
      </p:sp>
      <p:sp>
        <p:nvSpPr>
          <p:cNvPr id="4" name="Slide Number Placeholder 3"/>
          <p:cNvSpPr>
            <a:spLocks noGrp="1"/>
          </p:cNvSpPr>
          <p:nvPr>
            <p:ph type="sldNum" sz="quarter" idx="5"/>
          </p:nvPr>
        </p:nvSpPr>
        <p:spPr/>
        <p:txBody>
          <a:bodyPr/>
          <a:lstStyle/>
          <a:p>
            <a:fld id="{C9DE0BF5-9FF1-4C6A-B846-D964AC03F8E4}" type="slidenum">
              <a:rPr lang="en-US" smtClean="0"/>
              <a:t>21</a:t>
            </a:fld>
            <a:endParaRPr lang="en-US"/>
          </a:p>
        </p:txBody>
      </p:sp>
    </p:spTree>
    <p:extLst>
      <p:ext uri="{BB962C8B-B14F-4D97-AF65-F5344CB8AC3E}">
        <p14:creationId xmlns:p14="http://schemas.microsoft.com/office/powerpoint/2010/main" val="3330862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JF</a:t>
            </a:r>
          </a:p>
        </p:txBody>
      </p:sp>
      <p:sp>
        <p:nvSpPr>
          <p:cNvPr id="4" name="Slide Number Placeholder 3"/>
          <p:cNvSpPr>
            <a:spLocks noGrp="1"/>
          </p:cNvSpPr>
          <p:nvPr>
            <p:ph type="sldNum" sz="quarter" idx="5"/>
          </p:nvPr>
        </p:nvSpPr>
        <p:spPr/>
        <p:txBody>
          <a:bodyPr/>
          <a:lstStyle/>
          <a:p>
            <a:fld id="{C9DE0BF5-9FF1-4C6A-B846-D964AC03F8E4}" type="slidenum">
              <a:rPr lang="en-US" smtClean="0"/>
              <a:t>22</a:t>
            </a:fld>
            <a:endParaRPr lang="en-US"/>
          </a:p>
        </p:txBody>
      </p:sp>
    </p:spTree>
    <p:extLst>
      <p:ext uri="{BB962C8B-B14F-4D97-AF65-F5344CB8AC3E}">
        <p14:creationId xmlns:p14="http://schemas.microsoft.com/office/powerpoint/2010/main" val="3167322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NB – toss to Erin</a:t>
            </a:r>
          </a:p>
        </p:txBody>
      </p:sp>
      <p:sp>
        <p:nvSpPr>
          <p:cNvPr id="4" name="Slide Number Placeholder 3"/>
          <p:cNvSpPr>
            <a:spLocks noGrp="1"/>
          </p:cNvSpPr>
          <p:nvPr>
            <p:ph type="sldNum" sz="quarter" idx="5"/>
          </p:nvPr>
        </p:nvSpPr>
        <p:spPr/>
        <p:txBody>
          <a:bodyPr/>
          <a:lstStyle/>
          <a:p>
            <a:fld id="{C9DE0BF5-9FF1-4C6A-B846-D964AC03F8E4}" type="slidenum">
              <a:rPr lang="en-US" smtClean="0"/>
              <a:t>23</a:t>
            </a:fld>
            <a:endParaRPr lang="en-US"/>
          </a:p>
        </p:txBody>
      </p:sp>
    </p:spTree>
    <p:extLst>
      <p:ext uri="{BB962C8B-B14F-4D97-AF65-F5344CB8AC3E}">
        <p14:creationId xmlns:p14="http://schemas.microsoft.com/office/powerpoint/2010/main" val="55896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Hello, everyone. My name is Erin Riffle, and I am </a:t>
            </a:r>
            <a:r>
              <a:rPr lang="en-US" b="0" i="0">
                <a:solidFill>
                  <a:srgbClr val="242424"/>
                </a:solidFill>
                <a:effectLst/>
                <a:highlight>
                  <a:srgbClr val="FFFFFF"/>
                </a:highlight>
                <a:latin typeface="Segoe UI" panose="020B0502040204020203" pitchFamily="34" charset="0"/>
              </a:rPr>
              <a:t>Senior Director of Apprenticeship Hub Talent at Greater Cleveland Partnership. I’m here today to talk to you about GCP’s experience with Registered Apprenticeships, and to share some insights as to the ways your chamber can support or become involved in these worthwhile talent initiatives.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56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Bef>
                <a:spcPts val="0"/>
              </a:spcBef>
              <a:spcAft>
                <a:spcPts val="800"/>
              </a:spcAft>
              <a:buFont typeface="Arial" panose="020B0604020202020204" pitchFamily="34" charset="0"/>
              <a:buNone/>
              <a:tabLst>
                <a:tab pos="457200" algn="l"/>
              </a:tabLst>
            </a:pPr>
            <a:r>
              <a:rPr lang="en-US">
                <a:effectLst/>
                <a:latin typeface="Aptos" panose="020B0004020202020204" pitchFamily="34" charset="0"/>
                <a:ea typeface="Aptos" panose="020B0004020202020204" pitchFamily="34" charset="0"/>
                <a:cs typeface="Times New Roman" panose="02020603050405020304" pitchFamily="18" charset="0"/>
              </a:rPr>
              <a:t>Who is GCP?</a:t>
            </a:r>
          </a:p>
          <a:p>
            <a:pPr marL="0" indent="0">
              <a:lnSpc>
                <a:spcPct val="107000"/>
              </a:lnSpc>
              <a:spcBef>
                <a:spcPts val="0"/>
              </a:spcBef>
              <a:spcAft>
                <a:spcPts val="800"/>
              </a:spcAft>
              <a:buFont typeface="Arial" panose="020B0604020202020204" pitchFamily="34" charset="0"/>
              <a:buNone/>
              <a:tabLst>
                <a:tab pos="457200" algn="l"/>
              </a:tabLst>
            </a:pPr>
            <a:endParaRPr lang="en-US">
              <a:effectLst/>
              <a:latin typeface="Aptos" panose="020B0004020202020204" pitchFamily="34" charset="0"/>
              <a:ea typeface="Aptos" panose="020B0004020202020204" pitchFamily="34" charset="0"/>
              <a:cs typeface="Times New Roman" panose="02020603050405020304" pitchFamily="18" charset="0"/>
            </a:endParaRPr>
          </a:p>
          <a:p>
            <a:pPr marL="171450" indent="-171450">
              <a:lnSpc>
                <a:spcPct val="107000"/>
              </a:lnSpc>
              <a:spcBef>
                <a:spcPts val="0"/>
              </a:spcBef>
              <a:spcAft>
                <a:spcPts val="800"/>
              </a:spcAft>
              <a:buFont typeface="Arial" panose="020B0604020202020204" pitchFamily="34" charset="0"/>
              <a:buChar char="•"/>
              <a:tabLst>
                <a:tab pos="457200" algn="l"/>
              </a:tabLst>
            </a:pPr>
            <a:r>
              <a:rPr lang="en-US">
                <a:effectLst/>
                <a:latin typeface="Aptos" panose="020B0004020202020204" pitchFamily="34" charset="0"/>
                <a:ea typeface="Aptos" panose="020B0004020202020204" pitchFamily="34" charset="0"/>
                <a:cs typeface="Times New Roman" panose="02020603050405020304" pitchFamily="18" charset="0"/>
              </a:rPr>
              <a:t>We’re is the region’s leading economic  development organization</a:t>
            </a:r>
          </a:p>
          <a:p>
            <a:pPr marL="171450" indent="-171450">
              <a:lnSpc>
                <a:spcPct val="107000"/>
              </a:lnSpc>
              <a:spcBef>
                <a:spcPts val="0"/>
              </a:spcBef>
              <a:spcAft>
                <a:spcPts val="800"/>
              </a:spcAft>
              <a:buFont typeface="Arial" panose="020B0604020202020204" pitchFamily="34" charset="0"/>
              <a:buChar char="•"/>
              <a:tabLst>
                <a:tab pos="457200" algn="l"/>
              </a:tabLst>
            </a:pPr>
            <a:r>
              <a:rPr lang="en-US">
                <a:latin typeface="Aptos" panose="020B0004020202020204" pitchFamily="34" charset="0"/>
                <a:ea typeface="Aptos" panose="020B0004020202020204" pitchFamily="34" charset="0"/>
                <a:cs typeface="Times New Roman" panose="02020603050405020304" pitchFamily="18" charset="0"/>
              </a:rPr>
              <a:t>We have over 12,000 members</a:t>
            </a:r>
          </a:p>
          <a:p>
            <a:pPr marL="171450" indent="-171450">
              <a:lnSpc>
                <a:spcPct val="107000"/>
              </a:lnSpc>
              <a:spcBef>
                <a:spcPts val="0"/>
              </a:spcBef>
              <a:spcAft>
                <a:spcPts val="800"/>
              </a:spcAft>
              <a:buFont typeface="Arial" panose="020B0604020202020204" pitchFamily="34" charset="0"/>
              <a:buChar char="•"/>
              <a:tabLst>
                <a:tab pos="457200" algn="l"/>
              </a:tabLst>
            </a:pPr>
            <a:r>
              <a:rPr lang="en-US">
                <a:effectLst/>
                <a:latin typeface="Aptos" panose="020B0004020202020204" pitchFamily="34" charset="0"/>
                <a:ea typeface="Aptos" panose="020B0004020202020204" pitchFamily="34" charset="0"/>
                <a:cs typeface="Times New Roman" panose="02020603050405020304" pitchFamily="18" charset="0"/>
              </a:rPr>
              <a:t>We’re the nation’s largest metropolitan chamber of commerce</a:t>
            </a:r>
          </a:p>
          <a:p>
            <a:pPr marL="171450" indent="-171450">
              <a:lnSpc>
                <a:spcPct val="107000"/>
              </a:lnSpc>
              <a:spcBef>
                <a:spcPts val="0"/>
              </a:spcBef>
              <a:spcAft>
                <a:spcPts val="800"/>
              </a:spcAft>
              <a:buFont typeface="Arial" panose="020B0604020202020204" pitchFamily="34" charset="0"/>
              <a:buChar char="•"/>
              <a:tabLst>
                <a:tab pos="457200" algn="l"/>
              </a:tabLst>
            </a:pPr>
            <a:r>
              <a:rPr lang="en-US">
                <a:latin typeface="Aptos" panose="020B0004020202020204" pitchFamily="34" charset="0"/>
                <a:ea typeface="Aptos" panose="020B0004020202020204" pitchFamily="34" charset="0"/>
                <a:cs typeface="Times New Roman" panose="02020603050405020304" pitchFamily="18" charset="0"/>
              </a:rPr>
              <a:t>We focus on strategic initiatives, business services and advocacy to build a vibrant business environment and region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477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spcBef>
                <a:spcPts val="0"/>
              </a:spcBef>
              <a:spcAft>
                <a:spcPts val="800"/>
              </a:spcAft>
              <a:buFont typeface="Arial" panose="020B0604020202020204" pitchFamily="34" charset="0"/>
              <a:buChar char="•"/>
              <a:tabLst>
                <a:tab pos="457200" algn="l"/>
              </a:tabLst>
            </a:pPr>
            <a:r>
              <a:rPr lang="en-US" sz="1200" b="0" i="0" u="none">
                <a:solidFill>
                  <a:srgbClr val="242424"/>
                </a:solidFill>
                <a:effectLst/>
                <a:highlight>
                  <a:srgbClr val="FFFFFF"/>
                </a:highlight>
                <a:latin typeface="source-serif-pro"/>
              </a:rPr>
              <a:t>In 2022, Greater Cleveland Partnership received an Apprenticeship Building America Act (ABA) Category 4 grant for $5.8 million dollars from the Department of Labor</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US">
                <a:latin typeface="Aptos" panose="020B0004020202020204" pitchFamily="34" charset="0"/>
                <a:ea typeface="Aptos" panose="020B0004020202020204" pitchFamily="34" charset="0"/>
                <a:cs typeface="Times New Roman" panose="02020603050405020304" pitchFamily="18" charset="0"/>
              </a:rPr>
              <a:t>This capacity-building grant helped GCP </a:t>
            </a:r>
            <a:r>
              <a:rPr lang="en-US" sz="1200" b="0" i="0" u="none">
                <a:solidFill>
                  <a:srgbClr val="242424"/>
                </a:solidFill>
                <a:effectLst/>
                <a:highlight>
                  <a:srgbClr val="FFFFFF"/>
                </a:highlight>
                <a:latin typeface="source-serif-pro"/>
              </a:rPr>
              <a:t>establish an Equitable Registered Apprenticeship Hub </a:t>
            </a:r>
            <a:r>
              <a:rPr lang="en-US">
                <a:latin typeface="Aptos" panose="020B0004020202020204" pitchFamily="34" charset="0"/>
                <a:ea typeface="Aptos" panose="020B0004020202020204" pitchFamily="34" charset="0"/>
                <a:cs typeface="Times New Roman" panose="02020603050405020304" pitchFamily="18" charset="0"/>
              </a:rPr>
              <a:t>in the Greater Cleveland area (</a:t>
            </a:r>
            <a:r>
              <a:rPr lang="en-US" sz="1200" b="0" i="0" u="none">
                <a:solidFill>
                  <a:srgbClr val="242424"/>
                </a:solidFill>
                <a:effectLst/>
                <a:highlight>
                  <a:srgbClr val="FFFFFF"/>
                </a:highlight>
                <a:latin typeface="source-serif-pro"/>
              </a:rPr>
              <a:t>GCP serves companies in 18 counties, but this grant focuses our work in 7 counties)</a:t>
            </a:r>
            <a:endParaRPr lang="en-US">
              <a:latin typeface="Aptos" panose="020B0004020202020204" pitchFamily="34" charset="0"/>
              <a:ea typeface="Aptos" panose="020B0004020202020204" pitchFamily="34" charset="0"/>
              <a:cs typeface="Times New Roman" panose="02020603050405020304" pitchFamily="18" charset="0"/>
            </a:endParaRPr>
          </a:p>
          <a:p>
            <a:pPr marL="171450" indent="-171450">
              <a:lnSpc>
                <a:spcPct val="107000"/>
              </a:lnSpc>
              <a:spcBef>
                <a:spcPts val="0"/>
              </a:spcBef>
              <a:spcAft>
                <a:spcPts val="800"/>
              </a:spcAft>
              <a:buFont typeface="Arial" panose="020B0604020202020204" pitchFamily="34" charset="0"/>
              <a:buChar char="•"/>
              <a:tabLst>
                <a:tab pos="457200" algn="l"/>
              </a:tabLst>
            </a:pPr>
            <a:r>
              <a:rPr lang="en-US" sz="1200" b="0" i="0" u="none">
                <a:solidFill>
                  <a:srgbClr val="242424"/>
                </a:solidFill>
                <a:effectLst/>
                <a:highlight>
                  <a:srgbClr val="FFFFFF"/>
                </a:highlight>
                <a:latin typeface="source-serif-pro"/>
              </a:rPr>
              <a:t>Grant funding has been used to hire staff for the RAP Hub team as well as prepare  GCP’s existing systems, (such as our CRM and Accounting software) for increased use, and to implement new systems (such as ApprentiScope) for RAP implementation, tracking, and growth</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101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spcBef>
                <a:spcPts val="0"/>
              </a:spcBef>
              <a:spcAft>
                <a:spcPts val="800"/>
              </a:spcAft>
              <a:buFont typeface="Arial" panose="020B0604020202020204" pitchFamily="34" charset="0"/>
              <a:buChar char="•"/>
              <a:tabLst>
                <a:tab pos="457200" algn="l"/>
              </a:tabLst>
            </a:pPr>
            <a:r>
              <a:rPr lang="en-US" sz="1200" b="0" i="0" u="none">
                <a:solidFill>
                  <a:srgbClr val="242424"/>
                </a:solidFill>
                <a:effectLst/>
                <a:highlight>
                  <a:srgbClr val="FFFFFF"/>
                </a:highlight>
                <a:latin typeface="source-serif-pro"/>
              </a:rPr>
              <a:t>The DOL grant stipulates the following outcomes will be met before funding concludes in 2026:</a:t>
            </a:r>
          </a:p>
          <a:p>
            <a:pPr marL="628650" lvl="1" indent="-171450">
              <a:lnSpc>
                <a:spcPct val="107000"/>
              </a:lnSpc>
              <a:spcBef>
                <a:spcPts val="0"/>
              </a:spcBef>
              <a:spcAft>
                <a:spcPts val="800"/>
              </a:spcAft>
              <a:buFont typeface="Arial" panose="020B0604020202020204" pitchFamily="34" charset="0"/>
              <a:buChar char="•"/>
              <a:tabLst>
                <a:tab pos="457200" algn="l"/>
              </a:tabLst>
            </a:pPr>
            <a:r>
              <a:rPr lang="en-US" sz="1200" b="0" i="0" u="none">
                <a:solidFill>
                  <a:srgbClr val="242424"/>
                </a:solidFill>
                <a:effectLst/>
                <a:highlight>
                  <a:srgbClr val="FFFFFF"/>
                </a:highlight>
                <a:latin typeface="source-serif-pro"/>
              </a:rPr>
              <a:t>GCP will sponsor and launch 10 new RAP initiatives</a:t>
            </a:r>
          </a:p>
          <a:p>
            <a:pPr marL="628650" lvl="1" indent="-171450">
              <a:lnSpc>
                <a:spcPct val="107000"/>
              </a:lnSpc>
              <a:spcBef>
                <a:spcPts val="0"/>
              </a:spcBef>
              <a:spcAft>
                <a:spcPts val="800"/>
              </a:spcAft>
              <a:buFont typeface="Arial" panose="020B0604020202020204" pitchFamily="34" charset="0"/>
              <a:buChar char="•"/>
              <a:tabLst>
                <a:tab pos="457200" algn="l"/>
              </a:tabLst>
            </a:pPr>
            <a:r>
              <a:rPr lang="en-US" sz="1200" b="0" i="0" u="none">
                <a:solidFill>
                  <a:srgbClr val="242424"/>
                </a:solidFill>
                <a:effectLst/>
                <a:highlight>
                  <a:srgbClr val="FFFFFF"/>
                </a:highlight>
                <a:latin typeface="source-serif-pro"/>
              </a:rPr>
              <a:t>GCP will work with 5 existing RAP sponsors to expand their initiatives</a:t>
            </a:r>
          </a:p>
          <a:p>
            <a:pPr marL="628650" marR="0" lvl="1"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US">
                <a:latin typeface="Aptos" panose="020B0004020202020204" pitchFamily="34" charset="0"/>
                <a:ea typeface="Aptos" panose="020B0004020202020204" pitchFamily="34" charset="0"/>
                <a:cs typeface="Times New Roman" panose="02020603050405020304" pitchFamily="18" charset="0"/>
              </a:rPr>
              <a:t>GCP will work with local K-12 schools, colleges and universities, and other community training providers to launch 20 new Pre-Apprenticeship initiatives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228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spcBef>
                <a:spcPts val="0"/>
              </a:spcBef>
              <a:spcAft>
                <a:spcPts val="800"/>
              </a:spcAft>
              <a:buFont typeface="Arial" panose="020B0604020202020204" pitchFamily="34" charset="0"/>
              <a:buChar char="•"/>
              <a:tabLst>
                <a:tab pos="457200" algn="l"/>
              </a:tabLst>
            </a:pPr>
            <a:r>
              <a:rPr lang="en-US">
                <a:latin typeface="Aptos" panose="020B0004020202020204" pitchFamily="34" charset="0"/>
                <a:ea typeface="Aptos" panose="020B0004020202020204" pitchFamily="34" charset="0"/>
                <a:cs typeface="Times New Roman" panose="02020603050405020304" pitchFamily="18" charset="0"/>
              </a:rPr>
              <a:t>GCP will engage 600 RAP enrollees (apprentices)</a:t>
            </a:r>
          </a:p>
          <a:p>
            <a:pPr marL="171450" lvl="0" indent="-171450">
              <a:lnSpc>
                <a:spcPct val="107000"/>
              </a:lnSpc>
              <a:spcBef>
                <a:spcPts val="0"/>
              </a:spcBef>
              <a:spcAft>
                <a:spcPts val="800"/>
              </a:spcAft>
              <a:buFont typeface="Arial" panose="020B0604020202020204" pitchFamily="34" charset="0"/>
              <a:buChar char="•"/>
              <a:tabLst>
                <a:tab pos="457200" algn="l"/>
              </a:tabLst>
            </a:pPr>
            <a:r>
              <a:rPr lang="en-US">
                <a:latin typeface="Aptos" panose="020B0004020202020204" pitchFamily="34" charset="0"/>
                <a:ea typeface="Aptos" panose="020B0004020202020204" pitchFamily="34" charset="0"/>
                <a:cs typeface="Times New Roman" panose="02020603050405020304" pitchFamily="18" charset="0"/>
              </a:rPr>
              <a:t>GCP will engage 1500 enrollees in Pre-Apprenticeships</a:t>
            </a:r>
          </a:p>
          <a:p>
            <a:pPr marL="171450" lvl="0" indent="-171450">
              <a:lnSpc>
                <a:spcPct val="107000"/>
              </a:lnSpc>
              <a:spcBef>
                <a:spcPts val="0"/>
              </a:spcBef>
              <a:spcAft>
                <a:spcPts val="800"/>
              </a:spcAft>
              <a:buFont typeface="Arial" panose="020B0604020202020204" pitchFamily="34" charset="0"/>
              <a:buChar char="•"/>
              <a:tabLst>
                <a:tab pos="457200" algn="l"/>
              </a:tabLst>
            </a:pPr>
            <a:r>
              <a:rPr lang="en-US">
                <a:latin typeface="Aptos" panose="020B0004020202020204" pitchFamily="34" charset="0"/>
                <a:ea typeface="Aptos" panose="020B0004020202020204" pitchFamily="34" charset="0"/>
                <a:cs typeface="Times New Roman" panose="02020603050405020304" pitchFamily="18" charset="0"/>
              </a:rPr>
              <a:t>80% of RAP and Pre-Apprenticeship participants will come from underrepresented groups, including: women, people of color, veterans, returning citizens, jobseekers with disabilities and others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771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spcBef>
                <a:spcPts val="0"/>
              </a:spcBef>
              <a:spcAft>
                <a:spcPts val="800"/>
              </a:spcAft>
              <a:buFont typeface="Arial" panose="020B0604020202020204" pitchFamily="34" charset="0"/>
              <a:buChar char="•"/>
              <a:tabLst>
                <a:tab pos="457200" algn="l"/>
              </a:tabLst>
            </a:pPr>
            <a:r>
              <a:rPr lang="en-US">
                <a:effectLst/>
                <a:latin typeface="Aptos" panose="020B0004020202020204" pitchFamily="34" charset="0"/>
                <a:ea typeface="Aptos" panose="020B0004020202020204" pitchFamily="34" charset="0"/>
                <a:cs typeface="Times New Roman" panose="02020603050405020304" pitchFamily="18" charset="0"/>
              </a:rPr>
              <a:t>And finally, GCP must create 32 Technical Assistance (TA) resources to promote RAP understanding and adoption amongst:</a:t>
            </a:r>
          </a:p>
          <a:p>
            <a:pPr marL="628650" lvl="1" indent="-171450">
              <a:lnSpc>
                <a:spcPct val="107000"/>
              </a:lnSpc>
              <a:spcBef>
                <a:spcPts val="0"/>
              </a:spcBef>
              <a:spcAft>
                <a:spcPts val="800"/>
              </a:spcAft>
              <a:buFont typeface="Arial" panose="020B0604020202020204" pitchFamily="34" charset="0"/>
              <a:buChar char="•"/>
              <a:tabLst>
                <a:tab pos="457200" algn="l"/>
              </a:tabLst>
            </a:pPr>
            <a:r>
              <a:rPr lang="en-US">
                <a:latin typeface="Aptos" panose="020B0004020202020204" pitchFamily="34" charset="0"/>
                <a:ea typeface="Aptos" panose="020B0004020202020204" pitchFamily="34" charset="0"/>
                <a:cs typeface="Times New Roman" panose="02020603050405020304" pitchFamily="18" charset="0"/>
              </a:rPr>
              <a:t>Employers</a:t>
            </a:r>
          </a:p>
          <a:p>
            <a:pPr marL="628650" lvl="1" indent="-171450">
              <a:lnSpc>
                <a:spcPct val="107000"/>
              </a:lnSpc>
              <a:spcBef>
                <a:spcPts val="0"/>
              </a:spcBef>
              <a:spcAft>
                <a:spcPts val="800"/>
              </a:spcAft>
              <a:buFont typeface="Arial" panose="020B0604020202020204" pitchFamily="34" charset="0"/>
              <a:buChar char="•"/>
              <a:tabLst>
                <a:tab pos="457200" algn="l"/>
              </a:tabLst>
            </a:pPr>
            <a:r>
              <a:rPr lang="en-US">
                <a:effectLst/>
                <a:latin typeface="Aptos" panose="020B0004020202020204" pitchFamily="34" charset="0"/>
                <a:ea typeface="Aptos" panose="020B0004020202020204" pitchFamily="34" charset="0"/>
                <a:cs typeface="Times New Roman" panose="02020603050405020304" pitchFamily="18" charset="0"/>
              </a:rPr>
              <a:t>Jobseekers (Potential Apprentices and Pre-Apprentices)</a:t>
            </a:r>
          </a:p>
          <a:p>
            <a:pPr marL="628650" lvl="1" indent="-171450">
              <a:lnSpc>
                <a:spcPct val="107000"/>
              </a:lnSpc>
              <a:spcBef>
                <a:spcPts val="0"/>
              </a:spcBef>
              <a:spcAft>
                <a:spcPts val="800"/>
              </a:spcAft>
              <a:buFont typeface="Arial" panose="020B0604020202020204" pitchFamily="34" charset="0"/>
              <a:buChar char="•"/>
              <a:tabLst>
                <a:tab pos="457200" algn="l"/>
              </a:tabLst>
            </a:pPr>
            <a:r>
              <a:rPr lang="en-US">
                <a:latin typeface="Aptos" panose="020B0004020202020204" pitchFamily="34" charset="0"/>
                <a:ea typeface="Aptos" panose="020B0004020202020204" pitchFamily="34" charset="0"/>
                <a:cs typeface="Times New Roman" panose="02020603050405020304" pitchFamily="18" charset="0"/>
              </a:rPr>
              <a:t>Community Based Organizations and Other Partners</a:t>
            </a:r>
          </a:p>
          <a:p>
            <a:pPr marL="628650" lvl="1" indent="-171450">
              <a:lnSpc>
                <a:spcPct val="107000"/>
              </a:lnSpc>
              <a:spcBef>
                <a:spcPts val="0"/>
              </a:spcBef>
              <a:spcAft>
                <a:spcPts val="800"/>
              </a:spcAft>
              <a:buFont typeface="Arial" panose="020B0604020202020204" pitchFamily="34" charset="0"/>
              <a:buChar char="•"/>
              <a:tabLst>
                <a:tab pos="457200" algn="l"/>
              </a:tabLst>
            </a:pPr>
            <a:r>
              <a:rPr lang="en-US">
                <a:effectLst/>
                <a:latin typeface="Aptos" panose="020B0004020202020204" pitchFamily="34" charset="0"/>
                <a:ea typeface="Aptos" panose="020B0004020202020204" pitchFamily="34" charset="0"/>
                <a:cs typeface="Times New Roman" panose="02020603050405020304" pitchFamily="18" charset="0"/>
              </a:rPr>
              <a:t>K-12 Schools, Colleges and Universities, and Other Training Providers</a:t>
            </a:r>
          </a:p>
          <a:p>
            <a:pPr marL="628650" marR="0" lvl="1"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US">
                <a:latin typeface="Aptos" panose="020B0004020202020204" pitchFamily="34" charset="0"/>
                <a:ea typeface="Aptos" panose="020B0004020202020204" pitchFamily="34" charset="0"/>
                <a:cs typeface="Times New Roman" panose="02020603050405020304" pitchFamily="18" charset="0"/>
              </a:rPr>
              <a:t>The General Public</a:t>
            </a:r>
          </a:p>
          <a:p>
            <a:pPr marL="628650" lvl="1" indent="-171450">
              <a:lnSpc>
                <a:spcPct val="107000"/>
              </a:lnSpc>
              <a:spcBef>
                <a:spcPts val="0"/>
              </a:spcBef>
              <a:spcAft>
                <a:spcPts val="800"/>
              </a:spcAft>
              <a:buFont typeface="Arial" panose="020B0604020202020204" pitchFamily="34" charset="0"/>
              <a:buChar char="•"/>
              <a:tabLst>
                <a:tab pos="457200" algn="l"/>
              </a:tabLst>
            </a:pPr>
            <a:endParaRPr lang="en-US">
              <a:effectLst/>
              <a:latin typeface="Aptos" panose="020B0004020202020204" pitchFamily="34" charset="0"/>
              <a:ea typeface="Aptos" panose="020B0004020202020204" pitchFamily="34" charset="0"/>
              <a:cs typeface="Times New Roman" panose="02020603050405020304" pitchFamily="18" charset="0"/>
            </a:endParaRPr>
          </a:p>
          <a:p>
            <a:pPr marL="628650" lvl="1" indent="-171450">
              <a:lnSpc>
                <a:spcPct val="107000"/>
              </a:lnSpc>
              <a:spcBef>
                <a:spcPts val="0"/>
              </a:spcBef>
              <a:spcAft>
                <a:spcPts val="800"/>
              </a:spcAft>
              <a:buFont typeface="Arial" panose="020B0604020202020204" pitchFamily="34" charset="0"/>
              <a:buChar char="•"/>
              <a:tabLst>
                <a:tab pos="457200" algn="l"/>
              </a:tabLst>
            </a:pPr>
            <a:endParaRPr lang="en-US">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305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610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Bef>
                <a:spcPts val="0"/>
              </a:spcBef>
              <a:spcAft>
                <a:spcPts val="800"/>
              </a:spcAft>
              <a:buFont typeface="Arial" panose="020B0604020202020204" pitchFamily="34" charset="0"/>
              <a:buNone/>
              <a:tabLst>
                <a:tab pos="457200" algn="l"/>
              </a:tabLst>
            </a:pPr>
            <a:r>
              <a:rPr lang="en-US">
                <a:effectLst/>
                <a:latin typeface="Aptos" panose="020B0004020202020204" pitchFamily="34" charset="0"/>
                <a:ea typeface="Aptos" panose="020B0004020202020204" pitchFamily="34" charset="0"/>
                <a:cs typeface="Times New Roman" panose="02020603050405020304" pitchFamily="18" charset="0"/>
              </a:rPr>
              <a:t>To meet these grant requirements, and to ensure program success, this is what GCP’s Apprenticeship Hub team promises our employers:</a:t>
            </a:r>
          </a:p>
          <a:p>
            <a:pPr marL="0" indent="0">
              <a:lnSpc>
                <a:spcPct val="107000"/>
              </a:lnSpc>
              <a:spcBef>
                <a:spcPts val="0"/>
              </a:spcBef>
              <a:spcAft>
                <a:spcPts val="800"/>
              </a:spcAft>
              <a:buFont typeface="Arial" panose="020B0604020202020204" pitchFamily="34" charset="0"/>
              <a:buNone/>
              <a:tabLst>
                <a:tab pos="457200" algn="l"/>
              </a:tabLst>
            </a:pPr>
            <a:endParaRPr lang="en-US">
              <a:effectLst/>
              <a:latin typeface="Aptos" panose="020B0004020202020204" pitchFamily="34" charset="0"/>
              <a:ea typeface="Aptos" panose="020B0004020202020204" pitchFamily="34" charset="0"/>
              <a:cs typeface="Times New Roman" panose="02020603050405020304" pitchFamily="18" charset="0"/>
            </a:endParaRPr>
          </a:p>
          <a:p>
            <a:pPr marL="628650" lvl="1" indent="-171450">
              <a:lnSpc>
                <a:spcPct val="107000"/>
              </a:lnSpc>
              <a:spcBef>
                <a:spcPts val="0"/>
              </a:spcBef>
              <a:spcAft>
                <a:spcPts val="800"/>
              </a:spcAft>
              <a:buFont typeface="Arial" panose="020B0604020202020204" pitchFamily="34" charset="0"/>
              <a:buChar char="•"/>
              <a:tabLst>
                <a:tab pos="457200" algn="l"/>
              </a:tabLst>
            </a:pPr>
            <a:r>
              <a:rPr lang="en-US">
                <a:effectLst/>
                <a:latin typeface="Aptos" panose="020B0004020202020204" pitchFamily="34" charset="0"/>
                <a:ea typeface="Aptos" panose="020B0004020202020204" pitchFamily="34" charset="0"/>
                <a:cs typeface="Times New Roman" panose="02020603050405020304" pitchFamily="18" charset="0"/>
              </a:rPr>
              <a:t>GCP will lead program design, giving employers the option to adopt our existing, approved RAP standards or work with us to create their own to submit for DOL approval</a:t>
            </a:r>
          </a:p>
          <a:p>
            <a:pPr marL="628650" lvl="1" indent="-171450">
              <a:lnSpc>
                <a:spcPct val="107000"/>
              </a:lnSpc>
              <a:spcBef>
                <a:spcPts val="0"/>
              </a:spcBef>
              <a:spcAft>
                <a:spcPts val="800"/>
              </a:spcAft>
              <a:buFont typeface="Arial" panose="020B0604020202020204" pitchFamily="34" charset="0"/>
              <a:buChar char="•"/>
              <a:tabLst>
                <a:tab pos="457200" algn="l"/>
              </a:tabLst>
            </a:pPr>
            <a:r>
              <a:rPr lang="en-US">
                <a:effectLst/>
                <a:latin typeface="Aptos" panose="020B0004020202020204" pitchFamily="34" charset="0"/>
                <a:ea typeface="Aptos" panose="020B0004020202020204" pitchFamily="34" charset="0"/>
                <a:cs typeface="Times New Roman" panose="02020603050405020304" pitchFamily="18" charset="0"/>
              </a:rPr>
              <a:t>GCP will serve as the intermediary between the employer, apprentice, and the Department of Labor, helping to navigate and resolve any challenges that arise during the program</a:t>
            </a:r>
          </a:p>
          <a:p>
            <a:pPr marL="628650" lvl="1" indent="-171450">
              <a:lnSpc>
                <a:spcPct val="107000"/>
              </a:lnSpc>
              <a:spcBef>
                <a:spcPts val="0"/>
              </a:spcBef>
              <a:spcAft>
                <a:spcPts val="800"/>
              </a:spcAft>
              <a:buFont typeface="Arial" panose="020B0604020202020204" pitchFamily="34" charset="0"/>
              <a:buChar char="•"/>
              <a:tabLst>
                <a:tab pos="457200" algn="l"/>
              </a:tabLst>
            </a:pPr>
            <a:r>
              <a:rPr lang="en-US">
                <a:effectLst/>
                <a:latin typeface="Aptos" panose="020B0004020202020204" pitchFamily="34" charset="0"/>
                <a:ea typeface="Aptos" panose="020B0004020202020204" pitchFamily="34" charset="0"/>
                <a:cs typeface="Times New Roman" panose="02020603050405020304" pitchFamily="18" charset="0"/>
              </a:rPr>
              <a:t>GCP will provide starter incentives for the employer’s first cohort and help identify other potential funding sources</a:t>
            </a:r>
          </a:p>
          <a:p>
            <a:pPr marL="628650" lvl="1" indent="-171450">
              <a:lnSpc>
                <a:spcPct val="107000"/>
              </a:lnSpc>
              <a:spcBef>
                <a:spcPts val="0"/>
              </a:spcBef>
              <a:spcAft>
                <a:spcPts val="800"/>
              </a:spcAft>
              <a:buFont typeface="Arial" panose="020B0604020202020204" pitchFamily="34" charset="0"/>
              <a:buChar char="•"/>
              <a:tabLst>
                <a:tab pos="457200" algn="l"/>
              </a:tabLst>
            </a:pPr>
            <a:r>
              <a:rPr lang="en-US">
                <a:effectLst/>
                <a:latin typeface="Aptos" panose="020B0004020202020204" pitchFamily="34" charset="0"/>
                <a:ea typeface="Aptos" panose="020B0004020202020204" pitchFamily="34" charset="0"/>
                <a:cs typeface="Times New Roman" panose="02020603050405020304" pitchFamily="18" charset="0"/>
              </a:rPr>
              <a:t>GCP will help recruit candidates and help arrange interviews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5946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spcBef>
                <a:spcPts val="0"/>
              </a:spcBef>
              <a:spcAft>
                <a:spcPts val="800"/>
              </a:spcAft>
              <a:buFont typeface="Arial" panose="020B0604020202020204" pitchFamily="34" charset="0"/>
              <a:buChar char="•"/>
              <a:tabLst>
                <a:tab pos="457200" algn="l"/>
              </a:tabLst>
            </a:pPr>
            <a:r>
              <a:rPr lang="en-US">
                <a:effectLst/>
                <a:latin typeface="Aptos" panose="020B0004020202020204" pitchFamily="34" charset="0"/>
                <a:ea typeface="Aptos" panose="020B0004020202020204" pitchFamily="34" charset="0"/>
                <a:cs typeface="Times New Roman" panose="02020603050405020304" pitchFamily="18" charset="0"/>
              </a:rPr>
              <a:t>GCP will provide ongoing training and support to the individual or team who is mentoring their apprentice(s)</a:t>
            </a:r>
          </a:p>
          <a:p>
            <a:pPr marL="171450" indent="-171450">
              <a:lnSpc>
                <a:spcPct val="107000"/>
              </a:lnSpc>
              <a:spcBef>
                <a:spcPts val="0"/>
              </a:spcBef>
              <a:spcAft>
                <a:spcPts val="800"/>
              </a:spcAft>
              <a:buFont typeface="Arial" panose="020B0604020202020204" pitchFamily="34" charset="0"/>
              <a:buChar char="•"/>
              <a:tabLst>
                <a:tab pos="457200" algn="l"/>
              </a:tabLst>
            </a:pPr>
            <a:r>
              <a:rPr lang="en-US">
                <a:effectLst/>
                <a:latin typeface="Aptos" panose="020B0004020202020204" pitchFamily="34" charset="0"/>
                <a:ea typeface="Aptos" panose="020B0004020202020204" pitchFamily="34" charset="0"/>
                <a:cs typeface="Times New Roman" panose="02020603050405020304" pitchFamily="18" charset="0"/>
              </a:rPr>
              <a:t>GCP will identify and connect the employer to organizations that provide wraparound services, such as transportation or childcare, that can help the apprentice maintain their commitment to the program</a:t>
            </a:r>
          </a:p>
          <a:p>
            <a:pPr marL="171450" indent="-171450">
              <a:lnSpc>
                <a:spcPct val="107000"/>
              </a:lnSpc>
              <a:spcBef>
                <a:spcPts val="0"/>
              </a:spcBef>
              <a:spcAft>
                <a:spcPts val="800"/>
              </a:spcAft>
              <a:buFont typeface="Arial" panose="020B0604020202020204" pitchFamily="34" charset="0"/>
              <a:buChar char="•"/>
              <a:tabLst>
                <a:tab pos="457200" algn="l"/>
              </a:tabLst>
            </a:pPr>
            <a:r>
              <a:rPr lang="en-US">
                <a:effectLst/>
                <a:latin typeface="Aptos" panose="020B0004020202020204" pitchFamily="34" charset="0"/>
                <a:ea typeface="Aptos" panose="020B0004020202020204" pitchFamily="34" charset="0"/>
                <a:cs typeface="Times New Roman" panose="02020603050405020304" pitchFamily="18" charset="0"/>
              </a:rPr>
              <a:t>GCP will assist with data collection, progress tracking and outcome reporting</a:t>
            </a:r>
          </a:p>
          <a:p>
            <a:pPr marL="171450" indent="-171450">
              <a:lnSpc>
                <a:spcPct val="107000"/>
              </a:lnSpc>
              <a:spcBef>
                <a:spcPts val="0"/>
              </a:spcBef>
              <a:spcAft>
                <a:spcPts val="800"/>
              </a:spcAft>
              <a:buFont typeface="Arial" panose="020B0604020202020204" pitchFamily="34" charset="0"/>
              <a:buChar char="•"/>
              <a:tabLst>
                <a:tab pos="457200" algn="l"/>
              </a:tabLst>
            </a:pPr>
            <a:r>
              <a:rPr lang="en-US">
                <a:latin typeface="Aptos" panose="020B0004020202020204" pitchFamily="34" charset="0"/>
                <a:ea typeface="Aptos" panose="020B0004020202020204" pitchFamily="34" charset="0"/>
                <a:cs typeface="Times New Roman" panose="02020603050405020304" pitchFamily="18" charset="0"/>
              </a:rPr>
              <a:t>And GCP will advocate for RAP-supportive policies at the local, state and federal levels</a:t>
            </a:r>
            <a:endParaRPr lang="en-US">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052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lang="en-US">
                <a:effectLst/>
                <a:latin typeface="Aptos" panose="020B0004020202020204" pitchFamily="34" charset="0"/>
                <a:cs typeface="Times New Roman" panose="02020603050405020304" pitchFamily="18" charset="0"/>
              </a:rPr>
              <a:t>Part of what makes a RAP program successful are your ecosystem partners and the relationships you build with them. Your organization cannot do this alone, so it’s critical that you leverage the experience and knowledge of other experts in your community to fill in the gaps in your services with their strengths. For example, you don’t need to develop your own technical training program for an IT apprenticeship – find an existing training program in the community and send your apprentices there to complete their required learning. </a:t>
            </a: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endParaRPr lang="en-US">
              <a:effectLst/>
              <a:latin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lang="en-US">
                <a:effectLst/>
                <a:latin typeface="Aptos" panose="020B0004020202020204" pitchFamily="34" charset="0"/>
                <a:cs typeface="Times New Roman" panose="02020603050405020304" pitchFamily="18" charset="0"/>
              </a:rPr>
              <a:t>When building and executing a RAP, you’ll engage Community Based Organizations, Workforce Boards, K-12 School Systems, Colleges and Universities, Training Providers, Other Regional Chambers, Professional Organizations, and your state and/or federal apprenticeship agency. </a:t>
            </a: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endParaRPr lang="en-US">
              <a:effectLst/>
              <a:latin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lang="en-US">
                <a:effectLst/>
                <a:latin typeface="Aptos" panose="020B0004020202020204" pitchFamily="34" charset="0"/>
                <a:cs typeface="Times New Roman" panose="02020603050405020304" pitchFamily="18" charset="0"/>
              </a:rPr>
              <a:t>Your goal should be to build strong relationships with these organizations, and to educate them on RAPs so they can become subject matter experts, and therefore, your best advocates. You’ll also need to plan to provide them with the resources and marketing materials they’ll need to “sell” your RAP to their target audiences.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299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spcBef>
                <a:spcPts val="0"/>
              </a:spcBef>
              <a:spcAft>
                <a:spcPts val="800"/>
              </a:spcAft>
              <a:buFont typeface="Arial" panose="020B0604020202020204" pitchFamily="34" charset="0"/>
              <a:buChar char="•"/>
              <a:tabLst>
                <a:tab pos="457200" algn="l"/>
              </a:tabLst>
            </a:pPr>
            <a:r>
              <a:rPr lang="en-US">
                <a:effectLst/>
                <a:latin typeface="Aptos" panose="020B0004020202020204" pitchFamily="34" charset="0"/>
                <a:cs typeface="Times New Roman" panose="02020603050405020304" pitchFamily="18" charset="0"/>
              </a:rPr>
              <a:t>Two years into our RAP journey, here’s what GCP and the Hub team have learned:</a:t>
            </a:r>
          </a:p>
          <a:p>
            <a:pPr marL="171450" indent="-171450">
              <a:lnSpc>
                <a:spcPct val="107000"/>
              </a:lnSpc>
              <a:spcBef>
                <a:spcPts val="0"/>
              </a:spcBef>
              <a:spcAft>
                <a:spcPts val="800"/>
              </a:spcAft>
              <a:buFont typeface="Arial" panose="020B0604020202020204" pitchFamily="34" charset="0"/>
              <a:buChar char="•"/>
              <a:tabLst>
                <a:tab pos="457200" algn="l"/>
              </a:tabLst>
            </a:pPr>
            <a:endParaRPr lang="en-US">
              <a:effectLst/>
              <a:latin typeface="Aptos" panose="020B0004020202020204" pitchFamily="34" charset="0"/>
              <a:cs typeface="Times New Roman" panose="02020603050405020304" pitchFamily="18" charset="0"/>
            </a:endParaRPr>
          </a:p>
          <a:p>
            <a:pPr marL="628650" lvl="1" indent="-171450">
              <a:lnSpc>
                <a:spcPct val="107000"/>
              </a:lnSpc>
              <a:spcBef>
                <a:spcPts val="0"/>
              </a:spcBef>
              <a:spcAft>
                <a:spcPts val="800"/>
              </a:spcAft>
              <a:buFont typeface="Arial" panose="020B0604020202020204" pitchFamily="34" charset="0"/>
              <a:buChar char="•"/>
              <a:tabLst>
                <a:tab pos="457200" algn="l"/>
              </a:tabLst>
            </a:pPr>
            <a:r>
              <a:rPr lang="en-US" b="1" u="sng">
                <a:effectLst/>
                <a:latin typeface="Aptos" panose="020B0004020202020204" pitchFamily="34" charset="0"/>
                <a:cs typeface="Times New Roman" panose="02020603050405020304" pitchFamily="18" charset="0"/>
              </a:rPr>
              <a:t>This Takes Work</a:t>
            </a:r>
            <a:r>
              <a:rPr lang="en-US">
                <a:effectLst/>
                <a:latin typeface="Aptos" panose="020B0004020202020204" pitchFamily="34" charset="0"/>
                <a:cs typeface="Times New Roman" panose="02020603050405020304" pitchFamily="18" charset="0"/>
              </a:rPr>
              <a:t>. If your organization chooses to become a RAP sponsor, or if you choose to promote the RAP model to your key stakeholders, expect to commit time, resources, staff, and funding so you can deliver on your promises and ensure RAP success. As you face challenges along the way, remember the outcomes are always worth the effort. Employers, jobseekers, and your region will all benefit from your hard work.</a:t>
            </a:r>
          </a:p>
          <a:p>
            <a:pPr marL="628650" lvl="1" indent="-171450">
              <a:lnSpc>
                <a:spcPct val="107000"/>
              </a:lnSpc>
              <a:spcBef>
                <a:spcPts val="0"/>
              </a:spcBef>
              <a:spcAft>
                <a:spcPts val="800"/>
              </a:spcAft>
              <a:buFont typeface="Arial" panose="020B0604020202020204" pitchFamily="34" charset="0"/>
              <a:buChar char="•"/>
              <a:tabLst>
                <a:tab pos="457200" algn="l"/>
              </a:tabLst>
            </a:pPr>
            <a:endParaRPr lang="en-US">
              <a:effectLst/>
              <a:latin typeface="Aptos" panose="020B0004020202020204" pitchFamily="34" charset="0"/>
              <a:cs typeface="Times New Roman" panose="02020603050405020304" pitchFamily="18" charset="0"/>
            </a:endParaRPr>
          </a:p>
          <a:p>
            <a:pPr marL="628650" marR="0" lvl="1"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US" b="1" u="sng">
                <a:effectLst/>
                <a:latin typeface="Aptos" panose="020B0004020202020204" pitchFamily="34" charset="0"/>
                <a:cs typeface="Times New Roman" panose="02020603050405020304" pitchFamily="18" charset="0"/>
              </a:rPr>
              <a:t>Understand Your Audiences</a:t>
            </a:r>
            <a:r>
              <a:rPr lang="en-US">
                <a:effectLst/>
                <a:latin typeface="Aptos" panose="020B0004020202020204" pitchFamily="34" charset="0"/>
                <a:cs typeface="Times New Roman" panose="02020603050405020304" pitchFamily="18" charset="0"/>
              </a:rPr>
              <a:t>. As a chamber, you’re uniquely positioned to do so. Listen to your members as well as non-member employers so you can learn more about their pain points and motivations – this will significantly help to overcome their objections to RAP adoption. Research jobseekers in your area to determine who might participate in your RAP and what motivates them. One example of how GCP did this was by hiring a minority-owned consulting firm to perform focus groups and gather data on our future apprentices, a valuable and helpful decision that’s given us the ability to tailor our marketing and communication efforts toward these key demographics, as defined by our grant. TA resources include guides on using inclusive language and addressing biases employers may hold, an eBook to help position the value proposition of apprenticeships for employers, flyers aligned to key audiences, and mentor training and guidebook. </a:t>
            </a:r>
          </a:p>
          <a:p>
            <a:pPr marL="628650" lvl="1" indent="-171450">
              <a:lnSpc>
                <a:spcPct val="107000"/>
              </a:lnSpc>
              <a:spcBef>
                <a:spcPts val="0"/>
              </a:spcBef>
              <a:spcAft>
                <a:spcPts val="800"/>
              </a:spcAft>
              <a:buFont typeface="Arial" panose="020B0604020202020204" pitchFamily="34" charset="0"/>
              <a:buChar char="•"/>
              <a:tabLst>
                <a:tab pos="457200" algn="l"/>
              </a:tabLst>
            </a:pPr>
            <a:endParaRPr lang="en-US">
              <a:effectLst/>
              <a:latin typeface="Aptos" panose="020B0004020202020204" pitchFamily="34" charset="0"/>
              <a:cs typeface="Times New Roman" panose="02020603050405020304" pitchFamily="18" charset="0"/>
            </a:endParaRPr>
          </a:p>
          <a:p>
            <a:pPr marL="628650" lvl="1" indent="-171450">
              <a:lnSpc>
                <a:spcPct val="107000"/>
              </a:lnSpc>
              <a:spcBef>
                <a:spcPts val="0"/>
              </a:spcBef>
              <a:spcAft>
                <a:spcPts val="800"/>
              </a:spcAft>
              <a:buFont typeface="Arial" panose="020B0604020202020204" pitchFamily="34" charset="0"/>
              <a:buChar char="•"/>
              <a:tabLst>
                <a:tab pos="457200" algn="l"/>
              </a:tabLst>
            </a:pPr>
            <a:r>
              <a:rPr lang="en-US" b="1" u="sng">
                <a:effectLst/>
                <a:latin typeface="Aptos" panose="020B0004020202020204" pitchFamily="34" charset="0"/>
                <a:cs typeface="Times New Roman" panose="02020603050405020304" pitchFamily="18" charset="0"/>
              </a:rPr>
              <a:t>A Win is a Win</a:t>
            </a:r>
            <a:r>
              <a:rPr lang="en-US">
                <a:effectLst/>
                <a:latin typeface="Aptos" panose="020B0004020202020204" pitchFamily="34" charset="0"/>
                <a:cs typeface="Times New Roman" panose="02020603050405020304" pitchFamily="18" charset="0"/>
              </a:rPr>
              <a:t>. Sometimes you have to think creatively to get employers who may be hesitant to adopt the RAP model to join the program. As our team met with employers, we kept hearing them say that they saw the value in RAPs, but they weren’t in the position to hire new, full-time employees. Instead of letting this become a barrier to participation, our team leaned into the use of RAPs to upskill current employees, which lessened the employer’s financial commitment while giving them a viable pathway to join the RAP initiative.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794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Bef>
                <a:spcPts val="0"/>
              </a:spcBef>
              <a:spcAft>
                <a:spcPts val="800"/>
              </a:spcAft>
              <a:buFont typeface="Arial" panose="020B0604020202020204" pitchFamily="34" charset="0"/>
              <a:buNone/>
              <a:tabLst>
                <a:tab pos="457200" algn="l"/>
              </a:tabLst>
            </a:pPr>
            <a:r>
              <a:rPr lang="en-US"/>
              <a:t>As we approach the half-way point of our grant work, here are some of GCP’s notable achievements:</a:t>
            </a:r>
          </a:p>
          <a:p>
            <a:pPr marL="0" indent="0">
              <a:lnSpc>
                <a:spcPct val="107000"/>
              </a:lnSpc>
              <a:spcBef>
                <a:spcPts val="0"/>
              </a:spcBef>
              <a:spcAft>
                <a:spcPts val="800"/>
              </a:spcAft>
              <a:buFont typeface="Arial" panose="020B0604020202020204" pitchFamily="34" charset="0"/>
              <a:buNone/>
              <a:tabLst>
                <a:tab pos="457200" algn="l"/>
              </a:tabLst>
            </a:pPr>
            <a:endParaRPr lang="en-US"/>
          </a:p>
          <a:p>
            <a:pPr marL="171450" indent="-171450">
              <a:lnSpc>
                <a:spcPct val="107000"/>
              </a:lnSpc>
              <a:spcBef>
                <a:spcPts val="0"/>
              </a:spcBef>
              <a:spcAft>
                <a:spcPts val="800"/>
              </a:spcAft>
              <a:buFont typeface="Arial" panose="020B0604020202020204" pitchFamily="34" charset="0"/>
              <a:buChar char="•"/>
              <a:tabLst>
                <a:tab pos="457200" algn="l"/>
              </a:tabLst>
            </a:pPr>
            <a:r>
              <a:rPr lang="en-US"/>
              <a:t>We’ve registered 14 different occupations in the areas of Healthcare, Hospitality, Human Resources, Information Technology, Insurance, Retail Banking and Real Estate, and we continue to work with employers to develop standards for additional occupations.</a:t>
            </a:r>
          </a:p>
          <a:p>
            <a:pPr marL="171450" indent="-171450">
              <a:lnSpc>
                <a:spcPct val="107000"/>
              </a:lnSpc>
              <a:spcBef>
                <a:spcPts val="0"/>
              </a:spcBef>
              <a:spcAft>
                <a:spcPts val="800"/>
              </a:spcAft>
              <a:buFont typeface="Arial" panose="020B0604020202020204" pitchFamily="34" charset="0"/>
              <a:buChar char="•"/>
              <a:tabLst>
                <a:tab pos="457200" algn="l"/>
              </a:tabLst>
            </a:pPr>
            <a:endParaRPr lang="en-US"/>
          </a:p>
          <a:p>
            <a:pPr marL="171450" indent="-171450">
              <a:lnSpc>
                <a:spcPct val="107000"/>
              </a:lnSpc>
              <a:spcBef>
                <a:spcPts val="0"/>
              </a:spcBef>
              <a:spcAft>
                <a:spcPts val="800"/>
              </a:spcAft>
              <a:buFont typeface="Arial" panose="020B0604020202020204" pitchFamily="34" charset="0"/>
              <a:buChar char="•"/>
              <a:tabLst>
                <a:tab pos="457200" algn="l"/>
              </a:tabLst>
            </a:pPr>
            <a:r>
              <a:rPr lang="en-US"/>
              <a:t>We hosted a Signing Day event in 2023, which corresponded with National Apprenticeship Week. At this event GCP was able to highlight what we call “Apprenticeship Trailblazers” – companies and organizations who are early adopters of the RAP model. We also featured apprentices who completed their program and were either hired as FTEs by their host company, or who had earned their portable industry certificate and were ready for full-time employment with a new organization.</a:t>
            </a:r>
          </a:p>
          <a:p>
            <a:pPr marL="171450" indent="-171450">
              <a:lnSpc>
                <a:spcPct val="107000"/>
              </a:lnSpc>
              <a:spcBef>
                <a:spcPts val="0"/>
              </a:spcBef>
              <a:spcAft>
                <a:spcPts val="800"/>
              </a:spcAft>
              <a:buFont typeface="Arial" panose="020B0604020202020204" pitchFamily="34" charset="0"/>
              <a:buChar char="•"/>
              <a:tabLst>
                <a:tab pos="457200" algn="l"/>
              </a:tabLst>
            </a:pPr>
            <a:endParaRPr lang="en-US"/>
          </a:p>
          <a:p>
            <a:pPr marL="171450" indent="-171450">
              <a:lnSpc>
                <a:spcPct val="107000"/>
              </a:lnSpc>
              <a:spcBef>
                <a:spcPts val="0"/>
              </a:spcBef>
              <a:spcAft>
                <a:spcPts val="800"/>
              </a:spcAft>
              <a:buFont typeface="Arial" panose="020B0604020202020204" pitchFamily="34" charset="0"/>
              <a:buChar char="•"/>
              <a:tabLst>
                <a:tab pos="457200" algn="l"/>
              </a:tabLst>
            </a:pPr>
            <a:r>
              <a:rPr lang="en-US"/>
              <a:t>We’ve hosted several employer convening events, bringing together small, mid-size, and large companies from various industries to educate them on the RAP model, to give them the opportunity to network, to share their success stories, and to brainstorm ways to overcome their common challenges. </a:t>
            </a:r>
          </a:p>
          <a:p>
            <a:pPr marL="171450" indent="-171450">
              <a:lnSpc>
                <a:spcPct val="107000"/>
              </a:lnSpc>
              <a:spcBef>
                <a:spcPts val="0"/>
              </a:spcBef>
              <a:spcAft>
                <a:spcPts val="800"/>
              </a:spcAft>
              <a:buFont typeface="Arial" panose="020B0604020202020204" pitchFamily="34" charset="0"/>
              <a:buChar char="•"/>
              <a:tabLst>
                <a:tab pos="457200" algn="l"/>
              </a:tabLst>
            </a:pPr>
            <a:endParaRPr lang="en-US"/>
          </a:p>
          <a:p>
            <a:pPr marL="171450" indent="-171450">
              <a:lnSpc>
                <a:spcPct val="107000"/>
              </a:lnSpc>
              <a:spcBef>
                <a:spcPts val="0"/>
              </a:spcBef>
              <a:spcAft>
                <a:spcPts val="800"/>
              </a:spcAft>
              <a:buFont typeface="Arial" panose="020B0604020202020204" pitchFamily="34" charset="0"/>
              <a:buChar char="•"/>
              <a:tabLst>
                <a:tab pos="457200" algn="l"/>
              </a:tabLst>
            </a:pPr>
            <a:r>
              <a:rPr lang="en-US"/>
              <a:t>We’ve engaged our internal Apprenticeship Hub team in sales training, helping them to become more confident in their ability to overcome employer objections and onboard more companies into the RAP.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spcBef>
                <a:spcPts val="0"/>
              </a:spcBef>
              <a:spcAft>
                <a:spcPts val="800"/>
              </a:spcAft>
              <a:buFont typeface="Arial" panose="020B0604020202020204" pitchFamily="34" charset="0"/>
              <a:buChar char="•"/>
              <a:tabLst>
                <a:tab pos="457200" algn="l"/>
              </a:tabLst>
            </a:pPr>
            <a:r>
              <a:rPr lang="en-US">
                <a:effectLst/>
                <a:latin typeface="Aptos" panose="020B0004020202020204" pitchFamily="34" charset="0"/>
                <a:cs typeface="Times New Roman" panose="02020603050405020304" pitchFamily="18" charset="0"/>
              </a:rPr>
              <a:t>If you would like to know what GCP is working on in the Apprenticeship space and beyond, please take a moment to follow us on our social networks. </a:t>
            </a:r>
          </a:p>
          <a:p>
            <a:pPr marL="171450" indent="-171450">
              <a:lnSpc>
                <a:spcPct val="107000"/>
              </a:lnSpc>
              <a:spcBef>
                <a:spcPts val="0"/>
              </a:spcBef>
              <a:spcAft>
                <a:spcPts val="800"/>
              </a:spcAft>
              <a:buFont typeface="Arial" panose="020B0604020202020204" pitchFamily="34" charset="0"/>
              <a:buChar char="•"/>
              <a:tabLst>
                <a:tab pos="457200" algn="l"/>
              </a:tabLst>
            </a:pPr>
            <a:r>
              <a:rPr lang="en-US">
                <a:effectLst/>
                <a:latin typeface="Aptos" panose="020B0004020202020204" pitchFamily="34" charset="0"/>
                <a:cs typeface="Times New Roman" panose="02020603050405020304" pitchFamily="18" charset="0"/>
              </a:rPr>
              <a:t>And if anyone would like to reach out directly with questions, please email GCP’s Apprenticeship Hub team at apprenticeships@greatercle.com. Thank you!</a:t>
            </a:r>
          </a:p>
          <a:p>
            <a:pPr marL="171450" indent="-171450">
              <a:lnSpc>
                <a:spcPct val="107000"/>
              </a:lnSpc>
              <a:spcBef>
                <a:spcPts val="0"/>
              </a:spcBef>
              <a:spcAft>
                <a:spcPts val="800"/>
              </a:spcAft>
              <a:buFont typeface="Arial" panose="020B0604020202020204" pitchFamily="34" charset="0"/>
              <a:buChar char="•"/>
              <a:tabLst>
                <a:tab pos="457200"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E0BF5-9FF1-4C6A-B846-D964AC03F8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596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t>
            </a:r>
          </a:p>
        </p:txBody>
      </p:sp>
      <p:sp>
        <p:nvSpPr>
          <p:cNvPr id="4" name="Slide Number Placeholder 3"/>
          <p:cNvSpPr>
            <a:spLocks noGrp="1"/>
          </p:cNvSpPr>
          <p:nvPr>
            <p:ph type="sldNum" sz="quarter" idx="5"/>
          </p:nvPr>
        </p:nvSpPr>
        <p:spPr/>
        <p:txBody>
          <a:bodyPr/>
          <a:lstStyle/>
          <a:p>
            <a:fld id="{C9DE0BF5-9FF1-4C6A-B846-D964AC03F8E4}" type="slidenum">
              <a:rPr lang="en-US" smtClean="0"/>
              <a:t>36</a:t>
            </a:fld>
            <a:endParaRPr lang="en-US"/>
          </a:p>
        </p:txBody>
      </p:sp>
    </p:spTree>
    <p:extLst>
      <p:ext uri="{BB962C8B-B14F-4D97-AF65-F5344CB8AC3E}">
        <p14:creationId xmlns:p14="http://schemas.microsoft.com/office/powerpoint/2010/main" val="4220841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889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DE0BF5-9FF1-4C6A-B846-D964AC03F8E4}" type="slidenum">
              <a:rPr lang="en-US" smtClean="0"/>
              <a:t>38</a:t>
            </a:fld>
            <a:endParaRPr lang="en-US"/>
          </a:p>
        </p:txBody>
      </p:sp>
    </p:spTree>
    <p:extLst>
      <p:ext uri="{BB962C8B-B14F-4D97-AF65-F5344CB8AC3E}">
        <p14:creationId xmlns:p14="http://schemas.microsoft.com/office/powerpoint/2010/main" val="2890515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eef3b86655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1eef3b86655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800"/>
              </a:spcBef>
              <a:spcAft>
                <a:spcPts val="0"/>
              </a:spcAft>
              <a:buClr>
                <a:schemeClr val="dk1"/>
              </a:buClr>
              <a:buSzPts val="1100"/>
              <a:buFont typeface="Arial"/>
              <a:buNone/>
            </a:pPr>
            <a:endParaRPr lang="en-US">
              <a:solidFill>
                <a:srgbClr val="242021"/>
              </a:solidFill>
            </a:endParaRPr>
          </a:p>
        </p:txBody>
      </p:sp>
      <p:sp>
        <p:nvSpPr>
          <p:cNvPr id="330" name="Google Shape;330;g1eef3b86655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801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I’d like to give you an overview of the Center of Excellence. Safal Partners was awarded the opportunity to lead the US DOL Registered Apprenticeship Technical Assistance Center of Excellence for Strategic Partnerships and Systems Alignment in 2021. </a:t>
            </a:r>
          </a:p>
          <a:p>
            <a:endParaRPr lang="en-US" b="0"/>
          </a:p>
          <a:p>
            <a:r>
              <a:rPr lang="en-US" b="0"/>
              <a:t>We are here to help close the gap between the apprenticeship and workforce systems and accelerate partnerships across education, economic development, and other partners to increase adoption of RA nationwide. </a:t>
            </a:r>
            <a:endParaRPr lang="en-US" b="0">
              <a:cs typeface="Calibri"/>
            </a:endParaRP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The Center is supported by five national partners including the National Association of Workforce Development Professionals, the Coalition on Adult Basic Education, the National Disability Institute, FASTPORT, and the Wireless Infrastructure Association.</a:t>
            </a:r>
          </a:p>
          <a:p>
            <a:endParaRPr lang="en-US" b="0">
              <a:cs typeface="Calibri" panose="020F0502020204030204"/>
            </a:endParaRPr>
          </a:p>
          <a:p>
            <a:r>
              <a:rPr lang="en-US" b="0"/>
              <a:t>Our national partners were strategically chosen to help us reach specific groups whether on the workforce, education or employer side. </a:t>
            </a:r>
            <a:endParaRPr lang="en-US" b="0">
              <a:ea typeface="Calibri"/>
              <a:cs typeface="Calibri"/>
            </a:endParaRPr>
          </a:p>
          <a:p>
            <a:endParaRPr lang="en-US" b="0">
              <a:ea typeface="Calibri"/>
              <a:cs typeface="Calibri"/>
            </a:endParaRPr>
          </a:p>
          <a:p>
            <a:r>
              <a:rPr lang="en-US" b="0"/>
              <a:t>The Center of Excellence provides no-cost technical assistance – online, in-person and through hybrid delivery - to accelerate sustainable partnerships and align apprenticeship, workforce and education systems.</a:t>
            </a:r>
            <a:endParaRPr lang="en-US" b="0">
              <a:ea typeface="Calibri" panose="020F0502020204030204"/>
              <a:cs typeface="Calibri" panose="020F0502020204030204"/>
            </a:endParaRPr>
          </a:p>
          <a:p>
            <a:endParaRPr lang="en-US" b="1">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2F3256-0F80-4475-8BEB-548FAFFD8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792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t>
            </a:r>
          </a:p>
        </p:txBody>
      </p:sp>
      <p:sp>
        <p:nvSpPr>
          <p:cNvPr id="4" name="Slide Number Placeholder 3"/>
          <p:cNvSpPr>
            <a:spLocks noGrp="1"/>
          </p:cNvSpPr>
          <p:nvPr>
            <p:ph type="sldNum" sz="quarter" idx="5"/>
          </p:nvPr>
        </p:nvSpPr>
        <p:spPr/>
        <p:txBody>
          <a:bodyPr/>
          <a:lstStyle/>
          <a:p>
            <a:fld id="{C9DE0BF5-9FF1-4C6A-B846-D964AC03F8E4}" type="slidenum">
              <a:rPr lang="en-US" smtClean="0"/>
              <a:t>41</a:t>
            </a:fld>
            <a:endParaRPr lang="en-US"/>
          </a:p>
        </p:txBody>
      </p:sp>
    </p:spTree>
    <p:extLst>
      <p:ext uri="{BB962C8B-B14F-4D97-AF65-F5344CB8AC3E}">
        <p14:creationId xmlns:p14="http://schemas.microsoft.com/office/powerpoint/2010/main" val="1889277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t>
            </a:r>
          </a:p>
        </p:txBody>
      </p:sp>
      <p:sp>
        <p:nvSpPr>
          <p:cNvPr id="4" name="Slide Number Placeholder 3"/>
          <p:cNvSpPr>
            <a:spLocks noGrp="1"/>
          </p:cNvSpPr>
          <p:nvPr>
            <p:ph type="sldNum" sz="quarter" idx="5"/>
          </p:nvPr>
        </p:nvSpPr>
        <p:spPr/>
        <p:txBody>
          <a:bodyPr/>
          <a:lstStyle/>
          <a:p>
            <a:fld id="{C9DE0BF5-9FF1-4C6A-B846-D964AC03F8E4}" type="slidenum">
              <a:rPr lang="en-US" smtClean="0"/>
              <a:t>42</a:t>
            </a:fld>
            <a:endParaRPr lang="en-US"/>
          </a:p>
        </p:txBody>
      </p:sp>
    </p:spTree>
    <p:extLst>
      <p:ext uri="{BB962C8B-B14F-4D97-AF65-F5344CB8AC3E}">
        <p14:creationId xmlns:p14="http://schemas.microsoft.com/office/powerpoint/2010/main" val="1035563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t>
            </a:r>
          </a:p>
        </p:txBody>
      </p:sp>
      <p:sp>
        <p:nvSpPr>
          <p:cNvPr id="4" name="Slide Number Placeholder 3"/>
          <p:cNvSpPr>
            <a:spLocks noGrp="1"/>
          </p:cNvSpPr>
          <p:nvPr>
            <p:ph type="sldNum" sz="quarter" idx="5"/>
          </p:nvPr>
        </p:nvSpPr>
        <p:spPr/>
        <p:txBody>
          <a:bodyPr/>
          <a:lstStyle/>
          <a:p>
            <a:fld id="{C9DE0BF5-9FF1-4C6A-B846-D964AC03F8E4}" type="slidenum">
              <a:rPr lang="en-US" smtClean="0"/>
              <a:t>43</a:t>
            </a:fld>
            <a:endParaRPr lang="en-US"/>
          </a:p>
        </p:txBody>
      </p:sp>
    </p:spTree>
    <p:extLst>
      <p:ext uri="{BB962C8B-B14F-4D97-AF65-F5344CB8AC3E}">
        <p14:creationId xmlns:p14="http://schemas.microsoft.com/office/powerpoint/2010/main" val="28758198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a:t>
            </a:r>
            <a:r>
              <a:rPr lang="en-US" baseline="0"/>
              <a:t> </a:t>
            </a:r>
            <a:r>
              <a:rPr lang="en-US"/>
              <a:t>want to thank all of you for joining us today. We appreciate your participation. </a:t>
            </a:r>
            <a:endParaRPr lang="en-US">
              <a:cs typeface="Calibri"/>
            </a:endParaRPr>
          </a:p>
          <a:p>
            <a:endParaRPr lang="en-US"/>
          </a:p>
          <a:p>
            <a:r>
              <a:rPr lang="en-US"/>
              <a:t>We’d </a:t>
            </a:r>
            <a:r>
              <a:rPr lang="en-US" i="0"/>
              <a:t>like to encourage you to become a partner with the Center of Excellence</a:t>
            </a:r>
            <a:r>
              <a:rPr lang="en-US"/>
              <a:t> if you have not signed up yet</a:t>
            </a:r>
            <a:r>
              <a:rPr lang="en-US" i="0"/>
              <a:t>. Please take a moment to scan the QR code on the screen. As a partner you have the opportunity to receive no-cost technical assistance and materials, network with partners nationwide, and be nationally-recognized for your work. </a:t>
            </a:r>
          </a:p>
        </p:txBody>
      </p:sp>
      <p:sp>
        <p:nvSpPr>
          <p:cNvPr id="4" name="Slide Number Placeholder 3"/>
          <p:cNvSpPr>
            <a:spLocks noGrp="1"/>
          </p:cNvSpPr>
          <p:nvPr>
            <p:ph type="sldNum" sz="quarter" idx="5"/>
          </p:nvPr>
        </p:nvSpPr>
        <p:spPr/>
        <p:txBody>
          <a:bodyPr/>
          <a:lstStyle/>
          <a:p>
            <a:fld id="{D82F87B3-AEC0-4A48-9BB8-61B7C21FDCE8}" type="slidenum">
              <a:rPr lang="en-US" smtClean="0"/>
              <a:t>44</a:t>
            </a:fld>
            <a:endParaRPr lang="en-US"/>
          </a:p>
        </p:txBody>
      </p:sp>
    </p:spTree>
    <p:extLst>
      <p:ext uri="{BB962C8B-B14F-4D97-AF65-F5344CB8AC3E}">
        <p14:creationId xmlns:p14="http://schemas.microsoft.com/office/powerpoint/2010/main" val="1963481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2F3256-0F80-4475-8BEB-548FAFFD8D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74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NB</a:t>
            </a:r>
          </a:p>
        </p:txBody>
      </p:sp>
      <p:sp>
        <p:nvSpPr>
          <p:cNvPr id="4" name="Slide Number Placeholder 3"/>
          <p:cNvSpPr>
            <a:spLocks noGrp="1"/>
          </p:cNvSpPr>
          <p:nvPr>
            <p:ph type="sldNum" sz="quarter" idx="5"/>
          </p:nvPr>
        </p:nvSpPr>
        <p:spPr/>
        <p:txBody>
          <a:bodyPr/>
          <a:lstStyle/>
          <a:p>
            <a:fld id="{C9DE0BF5-9FF1-4C6A-B846-D964AC03F8E4}" type="slidenum">
              <a:rPr lang="en-US" smtClean="0"/>
              <a:t>6</a:t>
            </a:fld>
            <a:endParaRPr lang="en-US"/>
          </a:p>
        </p:txBody>
      </p:sp>
    </p:spTree>
    <p:extLst>
      <p:ext uri="{BB962C8B-B14F-4D97-AF65-F5344CB8AC3E}">
        <p14:creationId xmlns:p14="http://schemas.microsoft.com/office/powerpoint/2010/main" val="523051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NB</a:t>
            </a:r>
          </a:p>
        </p:txBody>
      </p:sp>
      <p:sp>
        <p:nvSpPr>
          <p:cNvPr id="4" name="Slide Number Placeholder 3"/>
          <p:cNvSpPr>
            <a:spLocks noGrp="1"/>
          </p:cNvSpPr>
          <p:nvPr>
            <p:ph type="sldNum" sz="quarter" idx="5"/>
          </p:nvPr>
        </p:nvSpPr>
        <p:spPr/>
        <p:txBody>
          <a:bodyPr/>
          <a:lstStyle/>
          <a:p>
            <a:fld id="{C9DE0BF5-9FF1-4C6A-B846-D964AC03F8E4}" type="slidenum">
              <a:rPr lang="en-US" smtClean="0"/>
              <a:t>7</a:t>
            </a:fld>
            <a:endParaRPr lang="en-US"/>
          </a:p>
        </p:txBody>
      </p:sp>
    </p:spTree>
    <p:extLst>
      <p:ext uri="{BB962C8B-B14F-4D97-AF65-F5344CB8AC3E}">
        <p14:creationId xmlns:p14="http://schemas.microsoft.com/office/powerpoint/2010/main" val="2700355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NB</a:t>
            </a:r>
          </a:p>
        </p:txBody>
      </p:sp>
      <p:sp>
        <p:nvSpPr>
          <p:cNvPr id="4" name="Slide Number Placeholder 3"/>
          <p:cNvSpPr>
            <a:spLocks noGrp="1"/>
          </p:cNvSpPr>
          <p:nvPr>
            <p:ph type="sldNum" sz="quarter" idx="5"/>
          </p:nvPr>
        </p:nvSpPr>
        <p:spPr/>
        <p:txBody>
          <a:bodyPr/>
          <a:lstStyle/>
          <a:p>
            <a:fld id="{C9DE0BF5-9FF1-4C6A-B846-D964AC03F8E4}" type="slidenum">
              <a:rPr lang="en-US" smtClean="0"/>
              <a:t>8</a:t>
            </a:fld>
            <a:endParaRPr lang="en-US"/>
          </a:p>
        </p:txBody>
      </p:sp>
    </p:spTree>
    <p:extLst>
      <p:ext uri="{BB962C8B-B14F-4D97-AF65-F5344CB8AC3E}">
        <p14:creationId xmlns:p14="http://schemas.microsoft.com/office/powerpoint/2010/main" val="2822427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178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4.jpe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4.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7/22/2024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0" y="-5862"/>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361945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7A32B728-FE80-1048-81D5-7F332A06707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54100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7/22/2024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038512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7/22/2024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263661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7/22/2024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416088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7/22/2024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17754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Tree>
    <p:extLst>
      <p:ext uri="{BB962C8B-B14F-4D97-AF65-F5344CB8AC3E}">
        <p14:creationId xmlns:p14="http://schemas.microsoft.com/office/powerpoint/2010/main" val="2432900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985805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3123109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
        <p:nvSpPr>
          <p:cNvPr id="11" name="Slide Number Placeholder 5">
            <a:extLst>
              <a:ext uri="{FF2B5EF4-FFF2-40B4-BE49-F238E27FC236}">
                <a16:creationId xmlns:a16="http://schemas.microsoft.com/office/drawing/2014/main" id="{1EB2B0A1-70B0-ED29-E6AB-47423C7F6873}"/>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4139637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7CEE7086-3D07-BFF6-6AB7-C8A9C1E5862E}"/>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404383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1995935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9C31EF54-5947-6BC7-A87F-C1D0638A46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
        <p:nvSpPr>
          <p:cNvPr id="11" name="Slide Number Placeholder 5">
            <a:extLst>
              <a:ext uri="{FF2B5EF4-FFF2-40B4-BE49-F238E27FC236}">
                <a16:creationId xmlns:a16="http://schemas.microsoft.com/office/drawing/2014/main" id="{A60D540B-FAD0-A700-D622-7DC676FAB34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738663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9059A05B-4F68-DC79-6DD8-BC12A1E6E7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
        <p:nvSpPr>
          <p:cNvPr id="11" name="Slide Number Placeholder 5">
            <a:extLst>
              <a:ext uri="{FF2B5EF4-FFF2-40B4-BE49-F238E27FC236}">
                <a16:creationId xmlns:a16="http://schemas.microsoft.com/office/drawing/2014/main" id="{BF4B4BCA-3A5F-6850-71F1-AF3A07D304E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722296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4" name="Slide Number Placeholder 5">
            <a:extLst>
              <a:ext uri="{FF2B5EF4-FFF2-40B4-BE49-F238E27FC236}">
                <a16:creationId xmlns:a16="http://schemas.microsoft.com/office/drawing/2014/main" id="{8B5CE54B-575E-0B47-D7BC-2054932A32A5}"/>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5" name="Title 4">
            <a:extLst>
              <a:ext uri="{FF2B5EF4-FFF2-40B4-BE49-F238E27FC236}">
                <a16:creationId xmlns:a16="http://schemas.microsoft.com/office/drawing/2014/main" id="{914F8A40-C60F-5216-6300-1495813393B9}"/>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3DEE294C-65F6-070D-4515-54A05C706BF5}"/>
              </a:ext>
            </a:extLst>
          </p:cNvPr>
          <p:cNvSpPr>
            <a:spLocks noGrp="1"/>
          </p:cNvSpPr>
          <p:nvPr>
            <p:ph type="body" sz="quarter" idx="10"/>
          </p:nvPr>
        </p:nvSpPr>
        <p:spPr>
          <a:xfrm>
            <a:off x="838200" y="1844675"/>
            <a:ext cx="10515600" cy="476250"/>
          </a:xfrm>
        </p:spPr>
        <p:txBody>
          <a:bodyP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1031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554847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913142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B957B282-A83B-A671-7117-8DD6A935D819}"/>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1C164D1F-1B3E-C7F1-5575-7D09A8D2E3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
        <p:nvSpPr>
          <p:cNvPr id="9" name="Slide Number Placeholder 5">
            <a:extLst>
              <a:ext uri="{FF2B5EF4-FFF2-40B4-BE49-F238E27FC236}">
                <a16:creationId xmlns:a16="http://schemas.microsoft.com/office/drawing/2014/main" id="{09AAEE8E-94A2-5B6E-F1D0-B79966FC3B27}"/>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2319116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996376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715232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105313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99137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2492367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278623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userDrawn="1">
  <p:cSld name="2_Title and Content">
    <p:spTree>
      <p:nvGrpSpPr>
        <p:cNvPr id="1" name="Shape 54"/>
        <p:cNvGrpSpPr/>
        <p:nvPr/>
      </p:nvGrpSpPr>
      <p:grpSpPr>
        <a:xfrm>
          <a:off x="0" y="0"/>
          <a:ext cx="0" cy="0"/>
          <a:chOff x="0" y="0"/>
          <a:chExt cx="0" cy="0"/>
        </a:xfrm>
      </p:grpSpPr>
      <p:sp>
        <p:nvSpPr>
          <p:cNvPr id="55" name="Google Shape;55;p37"/>
          <p:cNvSpPr txBox="1">
            <a:spLocks noGrp="1"/>
          </p:cNvSpPr>
          <p:nvPr>
            <p:ph type="sldNum" idx="12"/>
          </p:nvPr>
        </p:nvSpPr>
        <p:spPr>
          <a:xfrm>
            <a:off x="11384678" y="6356350"/>
            <a:ext cx="65292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37"/>
          <p:cNvSpPr txBox="1">
            <a:spLocks noGrp="1"/>
          </p:cNvSpPr>
          <p:nvPr>
            <p:ph type="title"/>
          </p:nvPr>
        </p:nvSpPr>
        <p:spPr>
          <a:xfrm>
            <a:off x="805866" y="46208"/>
            <a:ext cx="11081334" cy="786384"/>
          </a:xfrm>
          <a:prstGeom prst="rect">
            <a:avLst/>
          </a:prstGeom>
          <a:noFill/>
          <a:ln>
            <a:noFill/>
          </a:ln>
        </p:spPr>
        <p:txBody>
          <a:bodyPr spcFirstLastPara="1" wrap="square" lIns="18287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805866" y="1137446"/>
            <a:ext cx="11081334" cy="5039517"/>
          </a:xfrm>
          <a:prstGeom prst="rect">
            <a:avLst/>
          </a:prstGeom>
          <a:noFill/>
          <a:ln>
            <a:noFill/>
          </a:ln>
        </p:spPr>
        <p:txBody>
          <a:bodyPr spcFirstLastPara="1" wrap="square" lIns="91425" tIns="45700" rIns="91425" bIns="45700" anchor="t" anchorCtr="0">
            <a:normAutofit/>
          </a:bodyPr>
          <a:lstStyle>
            <a:lvl1pPr marL="457200" lvl="0" indent="-342900" algn="l">
              <a:lnSpc>
                <a:spcPct val="95000"/>
              </a:lnSpc>
              <a:spcBef>
                <a:spcPts val="1800"/>
              </a:spcBef>
              <a:spcAft>
                <a:spcPts val="0"/>
              </a:spcAft>
              <a:buSzPts val="1800"/>
              <a:buChar char="?"/>
              <a:defRPr/>
            </a:lvl1pPr>
            <a:lvl2pPr marL="914400" lvl="1" indent="-342900" algn="l">
              <a:lnSpc>
                <a:spcPct val="95000"/>
              </a:lnSpc>
              <a:spcBef>
                <a:spcPts val="800"/>
              </a:spcBef>
              <a:spcAft>
                <a:spcPts val="0"/>
              </a:spcAft>
              <a:buSzPts val="1800"/>
              <a:buChar char="?"/>
              <a:defRPr/>
            </a:lvl2pPr>
            <a:lvl3pPr marL="1371600" lvl="2" indent="-342900" algn="l">
              <a:lnSpc>
                <a:spcPct val="95000"/>
              </a:lnSpc>
              <a:spcBef>
                <a:spcPts val="500"/>
              </a:spcBef>
              <a:spcAft>
                <a:spcPts val="0"/>
              </a:spcAft>
              <a:buSzPts val="1800"/>
              <a:buChar char="?"/>
              <a:defRPr/>
            </a:lvl3pPr>
            <a:lvl4pPr marL="1828800" lvl="3" indent="-342900" algn="l">
              <a:lnSpc>
                <a:spcPct val="95000"/>
              </a:lnSpc>
              <a:spcBef>
                <a:spcPts val="500"/>
              </a:spcBef>
              <a:spcAft>
                <a:spcPts val="0"/>
              </a:spcAft>
              <a:buSzPts val="1800"/>
              <a:buChar char="?"/>
              <a:defRPr/>
            </a:lvl4pPr>
            <a:lvl5pPr marL="2286000" lvl="4" indent="-342900" algn="l">
              <a:lnSpc>
                <a:spcPct val="95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7"/>
          <p:cNvSpPr txBox="1">
            <a:spLocks noGrp="1"/>
          </p:cNvSpPr>
          <p:nvPr>
            <p:ph type="ftr" idx="11"/>
          </p:nvPr>
        </p:nvSpPr>
        <p:spPr>
          <a:xfrm>
            <a:off x="4439823"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Text Placeholder 5">
            <a:extLst>
              <a:ext uri="{FF2B5EF4-FFF2-40B4-BE49-F238E27FC236}">
                <a16:creationId xmlns:a16="http://schemas.microsoft.com/office/drawing/2014/main" id="{0031B430-0FEC-1BCE-0871-06042667C767}"/>
              </a:ext>
            </a:extLst>
          </p:cNvPr>
          <p:cNvSpPr>
            <a:spLocks noGrp="1"/>
          </p:cNvSpPr>
          <p:nvPr>
            <p:ph type="body" sz="quarter" idx="13" hasCustomPrompt="1"/>
          </p:nvPr>
        </p:nvSpPr>
        <p:spPr>
          <a:xfrm>
            <a:off x="417512" y="5610049"/>
            <a:ext cx="4114801" cy="430212"/>
          </a:xfrm>
        </p:spPr>
        <p:txBody>
          <a:bodyPr/>
          <a:lstStyle>
            <a:lvl1pPr>
              <a:defRPr/>
            </a:lvl1pPr>
          </a:lstStyle>
          <a:p>
            <a:pPr lvl="0"/>
            <a:r>
              <a:rPr lang="en-US"/>
              <a:t>Add text</a:t>
            </a:r>
          </a:p>
        </p:txBody>
      </p:sp>
      <p:sp>
        <p:nvSpPr>
          <p:cNvPr id="8" name="Text Placeholder 7">
            <a:extLst>
              <a:ext uri="{FF2B5EF4-FFF2-40B4-BE49-F238E27FC236}">
                <a16:creationId xmlns:a16="http://schemas.microsoft.com/office/drawing/2014/main" id="{9FEF48BD-9F8B-A76E-A6A6-C9481BC85BAE}"/>
              </a:ext>
            </a:extLst>
          </p:cNvPr>
          <p:cNvSpPr>
            <a:spLocks noGrp="1"/>
          </p:cNvSpPr>
          <p:nvPr>
            <p:ph type="body" sz="quarter" idx="14" hasCustomPrompt="1"/>
          </p:nvPr>
        </p:nvSpPr>
        <p:spPr>
          <a:xfrm>
            <a:off x="123825" y="4640086"/>
            <a:ext cx="4324350" cy="654050"/>
          </a:xfrm>
        </p:spPr>
        <p:txBody>
          <a:bodyPr/>
          <a:lstStyle>
            <a:lvl1pPr>
              <a:defRPr/>
            </a:lvl1pPr>
          </a:lstStyle>
          <a:p>
            <a:pPr lvl="0"/>
            <a:r>
              <a:rPr lang="en-US"/>
              <a:t>Add text</a:t>
            </a:r>
          </a:p>
        </p:txBody>
      </p:sp>
      <p:sp>
        <p:nvSpPr>
          <p:cNvPr id="10" name="Text Placeholder 9">
            <a:extLst>
              <a:ext uri="{FF2B5EF4-FFF2-40B4-BE49-F238E27FC236}">
                <a16:creationId xmlns:a16="http://schemas.microsoft.com/office/drawing/2014/main" id="{9FFAB879-2B1A-979E-4ACB-E5C08945EBFD}"/>
              </a:ext>
            </a:extLst>
          </p:cNvPr>
          <p:cNvSpPr>
            <a:spLocks noGrp="1"/>
          </p:cNvSpPr>
          <p:nvPr>
            <p:ph type="body" sz="quarter" idx="15" hasCustomPrompt="1"/>
          </p:nvPr>
        </p:nvSpPr>
        <p:spPr>
          <a:xfrm>
            <a:off x="417512" y="3871736"/>
            <a:ext cx="3613151" cy="588963"/>
          </a:xfrm>
        </p:spPr>
        <p:txBody>
          <a:bodyPr/>
          <a:lstStyle>
            <a:lvl1pPr>
              <a:defRPr/>
            </a:lvl1pPr>
          </a:lstStyle>
          <a:p>
            <a:pPr lvl="0"/>
            <a:r>
              <a:rPr lang="en-US"/>
              <a:t>Add text</a:t>
            </a:r>
          </a:p>
        </p:txBody>
      </p:sp>
      <p:sp>
        <p:nvSpPr>
          <p:cNvPr id="12" name="Text Placeholder 11">
            <a:extLst>
              <a:ext uri="{FF2B5EF4-FFF2-40B4-BE49-F238E27FC236}">
                <a16:creationId xmlns:a16="http://schemas.microsoft.com/office/drawing/2014/main" id="{0B42051F-1ECD-B62B-8607-7B9652E1C7B5}"/>
              </a:ext>
            </a:extLst>
          </p:cNvPr>
          <p:cNvSpPr>
            <a:spLocks noGrp="1"/>
          </p:cNvSpPr>
          <p:nvPr>
            <p:ph type="body" sz="quarter" idx="16" hasCustomPrompt="1"/>
          </p:nvPr>
        </p:nvSpPr>
        <p:spPr>
          <a:xfrm>
            <a:off x="123825" y="2890661"/>
            <a:ext cx="4030663" cy="665163"/>
          </a:xfrm>
        </p:spPr>
        <p:txBody>
          <a:bodyPr/>
          <a:lstStyle>
            <a:lvl1pPr>
              <a:defRPr/>
            </a:lvl1pPr>
          </a:lstStyle>
          <a:p>
            <a:pPr lvl="0"/>
            <a:r>
              <a:rPr lang="en-US"/>
              <a:t>Add text</a:t>
            </a:r>
          </a:p>
        </p:txBody>
      </p:sp>
    </p:spTree>
    <p:extLst>
      <p:ext uri="{BB962C8B-B14F-4D97-AF65-F5344CB8AC3E}">
        <p14:creationId xmlns:p14="http://schemas.microsoft.com/office/powerpoint/2010/main" val="2827895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655FC0AD-5FE7-D7EB-4D82-4BEA13824A66}"/>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124279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2" name="Slide Number Placeholder 5">
            <a:extLst>
              <a:ext uri="{FF2B5EF4-FFF2-40B4-BE49-F238E27FC236}">
                <a16:creationId xmlns:a16="http://schemas.microsoft.com/office/drawing/2014/main" id="{4BEE1E5A-8B71-5523-EB7E-165070844845}"/>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753132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7/22/2024</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2" name="Slide Number Placeholder 5">
            <a:extLst>
              <a:ext uri="{FF2B5EF4-FFF2-40B4-BE49-F238E27FC236}">
                <a16:creationId xmlns:a16="http://schemas.microsoft.com/office/drawing/2014/main" id="{C5DCE73B-CCC5-2A19-2507-458349F7BB25}"/>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678061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4" name="Rectangle 3">
            <a:extLst>
              <a:ext uri="{FF2B5EF4-FFF2-40B4-BE49-F238E27FC236}">
                <a16:creationId xmlns:a16="http://schemas.microsoft.com/office/drawing/2014/main" id="{FE26CBD1-0283-2E36-22D3-015B42C3D310}"/>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9DEA2FBB-EA94-DFCC-F22B-DB5C21F8AD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
        <p:nvSpPr>
          <p:cNvPr id="7" name="Slide Number Placeholder 5">
            <a:extLst>
              <a:ext uri="{FF2B5EF4-FFF2-40B4-BE49-F238E27FC236}">
                <a16:creationId xmlns:a16="http://schemas.microsoft.com/office/drawing/2014/main" id="{959997D2-577E-ECF2-A0E8-653A26F0EFD4}"/>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479486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2"/>
            <a:ext cx="12179296" cy="6857998"/>
          </a:xfrm>
          <a:prstGeom prst="rect">
            <a:avLst/>
          </a:prstGeom>
        </p:spPr>
      </p:pic>
      <p:sp>
        <p:nvSpPr>
          <p:cNvPr id="4" name="Rectangle 3">
            <a:extLst>
              <a:ext uri="{FF2B5EF4-FFF2-40B4-BE49-F238E27FC236}">
                <a16:creationId xmlns:a16="http://schemas.microsoft.com/office/drawing/2014/main" id="{1FB391F6-AF2B-304E-47A8-B3A0A9DBCABA}"/>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C5417C00-D473-AC4F-A48C-CDF82866D4E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
        <p:nvSpPr>
          <p:cNvPr id="7" name="Slide Number Placeholder 5">
            <a:extLst>
              <a:ext uri="{FF2B5EF4-FFF2-40B4-BE49-F238E27FC236}">
                <a16:creationId xmlns:a16="http://schemas.microsoft.com/office/drawing/2014/main" id="{20F25F73-0E0A-C6C6-2159-15120C652EB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710656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FOR JOINING US</a:t>
            </a:r>
          </a:p>
        </p:txBody>
      </p:sp>
      <p:sp>
        <p:nvSpPr>
          <p:cNvPr id="4" name="Slide Number Placeholder 5">
            <a:extLst>
              <a:ext uri="{FF2B5EF4-FFF2-40B4-BE49-F238E27FC236}">
                <a16:creationId xmlns:a16="http://schemas.microsoft.com/office/drawing/2014/main" id="{3EF27EBC-54E8-03ED-1480-6E24AA8E5746}"/>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7610291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7/22/2024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468070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7/22/2024</a:t>
            </a:fld>
            <a:endParaRPr lang="en-US"/>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62635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7/22/2024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30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7/22/2024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860020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DD6A9AC1-0A8C-D4EC-CA39-AB4124785337}"/>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744BABC3-6C5E-DECE-E2AF-194DDB7EB2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
        <p:nvSpPr>
          <p:cNvPr id="9" name="Slide Number Placeholder 5">
            <a:extLst>
              <a:ext uri="{FF2B5EF4-FFF2-40B4-BE49-F238E27FC236}">
                <a16:creationId xmlns:a16="http://schemas.microsoft.com/office/drawing/2014/main" id="{D26DC26E-18A2-9AC7-5A39-345DCA7DD13C}"/>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9522695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7/22/2024</a:t>
            </a:fld>
            <a:endParaRPr lang="en-US"/>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92646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7/22/2024</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392683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7/22/2024</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7127167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7/22/2024</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4081214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7/22/2024</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1288472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userDrawn="1">
  <p:cSld name="2_Title and Content">
    <p:spTree>
      <p:nvGrpSpPr>
        <p:cNvPr id="1" name="Shape 54"/>
        <p:cNvGrpSpPr/>
        <p:nvPr/>
      </p:nvGrpSpPr>
      <p:grpSpPr>
        <a:xfrm>
          <a:off x="0" y="0"/>
          <a:ext cx="0" cy="0"/>
          <a:chOff x="0" y="0"/>
          <a:chExt cx="0" cy="0"/>
        </a:xfrm>
      </p:grpSpPr>
      <p:sp>
        <p:nvSpPr>
          <p:cNvPr id="55" name="Google Shape;55;p37"/>
          <p:cNvSpPr txBox="1">
            <a:spLocks noGrp="1"/>
          </p:cNvSpPr>
          <p:nvPr>
            <p:ph type="sldNum" idx="12"/>
          </p:nvPr>
        </p:nvSpPr>
        <p:spPr>
          <a:xfrm>
            <a:off x="11384678" y="6356350"/>
            <a:ext cx="65292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37"/>
          <p:cNvSpPr txBox="1">
            <a:spLocks noGrp="1"/>
          </p:cNvSpPr>
          <p:nvPr>
            <p:ph type="title"/>
          </p:nvPr>
        </p:nvSpPr>
        <p:spPr>
          <a:xfrm>
            <a:off x="805866" y="46208"/>
            <a:ext cx="11081334" cy="786384"/>
          </a:xfrm>
          <a:prstGeom prst="rect">
            <a:avLst/>
          </a:prstGeom>
          <a:noFill/>
          <a:ln>
            <a:noFill/>
          </a:ln>
        </p:spPr>
        <p:txBody>
          <a:bodyPr spcFirstLastPara="1" wrap="square" lIns="18287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805866" y="1137446"/>
            <a:ext cx="11081334" cy="5039517"/>
          </a:xfrm>
          <a:prstGeom prst="rect">
            <a:avLst/>
          </a:prstGeom>
          <a:noFill/>
          <a:ln>
            <a:noFill/>
          </a:ln>
        </p:spPr>
        <p:txBody>
          <a:bodyPr spcFirstLastPara="1" wrap="square" lIns="91425" tIns="45700" rIns="91425" bIns="45700" anchor="t" anchorCtr="0">
            <a:normAutofit/>
          </a:bodyPr>
          <a:lstStyle>
            <a:lvl1pPr marL="457200" lvl="0" indent="-342900" algn="l">
              <a:lnSpc>
                <a:spcPct val="95000"/>
              </a:lnSpc>
              <a:spcBef>
                <a:spcPts val="1800"/>
              </a:spcBef>
              <a:spcAft>
                <a:spcPts val="0"/>
              </a:spcAft>
              <a:buSzPts val="1800"/>
              <a:buChar char="?"/>
              <a:defRPr/>
            </a:lvl1pPr>
            <a:lvl2pPr marL="914400" lvl="1" indent="-342900" algn="l">
              <a:lnSpc>
                <a:spcPct val="95000"/>
              </a:lnSpc>
              <a:spcBef>
                <a:spcPts val="800"/>
              </a:spcBef>
              <a:spcAft>
                <a:spcPts val="0"/>
              </a:spcAft>
              <a:buSzPts val="1800"/>
              <a:buChar char="?"/>
              <a:defRPr/>
            </a:lvl2pPr>
            <a:lvl3pPr marL="1371600" lvl="2" indent="-342900" algn="l">
              <a:lnSpc>
                <a:spcPct val="95000"/>
              </a:lnSpc>
              <a:spcBef>
                <a:spcPts val="500"/>
              </a:spcBef>
              <a:spcAft>
                <a:spcPts val="0"/>
              </a:spcAft>
              <a:buSzPts val="1800"/>
              <a:buChar char="?"/>
              <a:defRPr/>
            </a:lvl3pPr>
            <a:lvl4pPr marL="1828800" lvl="3" indent="-342900" algn="l">
              <a:lnSpc>
                <a:spcPct val="95000"/>
              </a:lnSpc>
              <a:spcBef>
                <a:spcPts val="500"/>
              </a:spcBef>
              <a:spcAft>
                <a:spcPts val="0"/>
              </a:spcAft>
              <a:buSzPts val="1800"/>
              <a:buChar char="?"/>
              <a:defRPr/>
            </a:lvl4pPr>
            <a:lvl5pPr marL="2286000" lvl="4" indent="-342900" algn="l">
              <a:lnSpc>
                <a:spcPct val="95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7"/>
          <p:cNvSpPr txBox="1">
            <a:spLocks noGrp="1"/>
          </p:cNvSpPr>
          <p:nvPr>
            <p:ph type="ftr" idx="11"/>
          </p:nvPr>
        </p:nvSpPr>
        <p:spPr>
          <a:xfrm>
            <a:off x="4439823"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Text Placeholder 5">
            <a:extLst>
              <a:ext uri="{FF2B5EF4-FFF2-40B4-BE49-F238E27FC236}">
                <a16:creationId xmlns:a16="http://schemas.microsoft.com/office/drawing/2014/main" id="{0031B430-0FEC-1BCE-0871-06042667C767}"/>
              </a:ext>
            </a:extLst>
          </p:cNvPr>
          <p:cNvSpPr>
            <a:spLocks noGrp="1"/>
          </p:cNvSpPr>
          <p:nvPr>
            <p:ph type="body" sz="quarter" idx="13" hasCustomPrompt="1"/>
          </p:nvPr>
        </p:nvSpPr>
        <p:spPr>
          <a:xfrm>
            <a:off x="417512" y="5610049"/>
            <a:ext cx="4114801" cy="430212"/>
          </a:xfrm>
        </p:spPr>
        <p:txBody>
          <a:bodyPr/>
          <a:lstStyle>
            <a:lvl1pPr>
              <a:defRPr/>
            </a:lvl1pPr>
          </a:lstStyle>
          <a:p>
            <a:pPr lvl="0"/>
            <a:r>
              <a:rPr lang="en-US"/>
              <a:t>Add text</a:t>
            </a:r>
          </a:p>
        </p:txBody>
      </p:sp>
      <p:sp>
        <p:nvSpPr>
          <p:cNvPr id="8" name="Text Placeholder 7">
            <a:extLst>
              <a:ext uri="{FF2B5EF4-FFF2-40B4-BE49-F238E27FC236}">
                <a16:creationId xmlns:a16="http://schemas.microsoft.com/office/drawing/2014/main" id="{9FEF48BD-9F8B-A76E-A6A6-C9481BC85BAE}"/>
              </a:ext>
            </a:extLst>
          </p:cNvPr>
          <p:cNvSpPr>
            <a:spLocks noGrp="1"/>
          </p:cNvSpPr>
          <p:nvPr>
            <p:ph type="body" sz="quarter" idx="14" hasCustomPrompt="1"/>
          </p:nvPr>
        </p:nvSpPr>
        <p:spPr>
          <a:xfrm>
            <a:off x="123825" y="4640086"/>
            <a:ext cx="4324350" cy="654050"/>
          </a:xfrm>
        </p:spPr>
        <p:txBody>
          <a:bodyPr/>
          <a:lstStyle>
            <a:lvl1pPr>
              <a:defRPr/>
            </a:lvl1pPr>
          </a:lstStyle>
          <a:p>
            <a:pPr lvl="0"/>
            <a:r>
              <a:rPr lang="en-US"/>
              <a:t>Add text</a:t>
            </a:r>
          </a:p>
        </p:txBody>
      </p:sp>
      <p:sp>
        <p:nvSpPr>
          <p:cNvPr id="10" name="Text Placeholder 9">
            <a:extLst>
              <a:ext uri="{FF2B5EF4-FFF2-40B4-BE49-F238E27FC236}">
                <a16:creationId xmlns:a16="http://schemas.microsoft.com/office/drawing/2014/main" id="{9FFAB879-2B1A-979E-4ACB-E5C08945EBFD}"/>
              </a:ext>
            </a:extLst>
          </p:cNvPr>
          <p:cNvSpPr>
            <a:spLocks noGrp="1"/>
          </p:cNvSpPr>
          <p:nvPr>
            <p:ph type="body" sz="quarter" idx="15" hasCustomPrompt="1"/>
          </p:nvPr>
        </p:nvSpPr>
        <p:spPr>
          <a:xfrm>
            <a:off x="417512" y="3871736"/>
            <a:ext cx="3613151" cy="588963"/>
          </a:xfrm>
        </p:spPr>
        <p:txBody>
          <a:bodyPr/>
          <a:lstStyle>
            <a:lvl1pPr>
              <a:defRPr/>
            </a:lvl1pPr>
          </a:lstStyle>
          <a:p>
            <a:pPr lvl="0"/>
            <a:r>
              <a:rPr lang="en-US"/>
              <a:t>Add text</a:t>
            </a:r>
          </a:p>
        </p:txBody>
      </p:sp>
      <p:sp>
        <p:nvSpPr>
          <p:cNvPr id="12" name="Text Placeholder 11">
            <a:extLst>
              <a:ext uri="{FF2B5EF4-FFF2-40B4-BE49-F238E27FC236}">
                <a16:creationId xmlns:a16="http://schemas.microsoft.com/office/drawing/2014/main" id="{0B42051F-1ECD-B62B-8607-7B9652E1C7B5}"/>
              </a:ext>
            </a:extLst>
          </p:cNvPr>
          <p:cNvSpPr>
            <a:spLocks noGrp="1"/>
          </p:cNvSpPr>
          <p:nvPr>
            <p:ph type="body" sz="quarter" idx="16" hasCustomPrompt="1"/>
          </p:nvPr>
        </p:nvSpPr>
        <p:spPr>
          <a:xfrm>
            <a:off x="123825" y="2890661"/>
            <a:ext cx="4030663" cy="665163"/>
          </a:xfrm>
        </p:spPr>
        <p:txBody>
          <a:bodyPr/>
          <a:lstStyle>
            <a:lvl1pPr>
              <a:defRPr/>
            </a:lvl1pPr>
          </a:lstStyle>
          <a:p>
            <a:pPr lvl="0"/>
            <a:r>
              <a:rPr lang="en-US"/>
              <a:t>Add text</a:t>
            </a:r>
          </a:p>
        </p:txBody>
      </p:sp>
    </p:spTree>
    <p:extLst>
      <p:ext uri="{BB962C8B-B14F-4D97-AF65-F5344CB8AC3E}">
        <p14:creationId xmlns:p14="http://schemas.microsoft.com/office/powerpoint/2010/main" val="37893548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Tree>
    <p:extLst>
      <p:ext uri="{BB962C8B-B14F-4D97-AF65-F5344CB8AC3E}">
        <p14:creationId xmlns:p14="http://schemas.microsoft.com/office/powerpoint/2010/main" val="25760788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9C31EF54-5947-6BC7-A87F-C1D0638A46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304571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1169981"/>
          </a:xfrm>
        </p:spPr>
        <p:txBody>
          <a:bodyPr/>
          <a:lstStyle>
            <a:lvl1pPr marL="0" indent="0">
              <a:buNone/>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1169981"/>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7/22/2024</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7BD0C931-B0B4-3696-CD83-17BF46D2B393}"/>
              </a:ext>
            </a:extLst>
          </p:cNvPr>
          <p:cNvSpPr>
            <a:spLocks noGrp="1"/>
          </p:cNvSpPr>
          <p:nvPr>
            <p:ph sz="half" idx="13"/>
          </p:nvPr>
        </p:nvSpPr>
        <p:spPr>
          <a:xfrm>
            <a:off x="838200" y="3061329"/>
            <a:ext cx="5181600" cy="425247"/>
          </a:xfrm>
        </p:spPr>
        <p:txBody>
          <a:bodyPr/>
          <a:lstStyle>
            <a:lvl1pPr marL="0" indent="0">
              <a:buNone/>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3DD6D5F9-0489-A5D6-F728-7B5C7D9395B3}"/>
              </a:ext>
            </a:extLst>
          </p:cNvPr>
          <p:cNvSpPr>
            <a:spLocks noGrp="1"/>
          </p:cNvSpPr>
          <p:nvPr>
            <p:ph sz="half" idx="14"/>
          </p:nvPr>
        </p:nvSpPr>
        <p:spPr>
          <a:xfrm>
            <a:off x="838200" y="4270889"/>
            <a:ext cx="5181600" cy="709658"/>
          </a:xfrm>
        </p:spPr>
        <p:txBody>
          <a:bodyPr/>
          <a:lstStyle>
            <a:lvl1pPr marL="0" indent="0">
              <a:buNone/>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9873D356-FB1C-A722-DC4B-E6864B633F8E}"/>
              </a:ext>
            </a:extLst>
          </p:cNvPr>
          <p:cNvSpPr>
            <a:spLocks noGrp="1"/>
          </p:cNvSpPr>
          <p:nvPr>
            <p:ph sz="half" idx="15"/>
          </p:nvPr>
        </p:nvSpPr>
        <p:spPr>
          <a:xfrm>
            <a:off x="838200" y="5268335"/>
            <a:ext cx="5181600" cy="565931"/>
          </a:xfrm>
        </p:spPr>
        <p:txBody>
          <a:bodyPr/>
          <a:lstStyle>
            <a:lvl1pPr marL="0" indent="0">
              <a:buNone/>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C5D7DAAE-4F03-3723-EA41-3CD83F7A0720}"/>
              </a:ext>
            </a:extLst>
          </p:cNvPr>
          <p:cNvSpPr>
            <a:spLocks noGrp="1"/>
          </p:cNvSpPr>
          <p:nvPr>
            <p:ph sz="half" idx="16"/>
          </p:nvPr>
        </p:nvSpPr>
        <p:spPr>
          <a:xfrm>
            <a:off x="6186055" y="3102816"/>
            <a:ext cx="5181600" cy="425247"/>
          </a:xfrm>
        </p:spPr>
        <p:txBody>
          <a:bodyPr/>
          <a:lstStyle>
            <a:lvl1pPr marL="0" indent="0">
              <a:buNone/>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97D9EE58-2614-69D8-6062-9509F1229DE6}"/>
              </a:ext>
            </a:extLst>
          </p:cNvPr>
          <p:cNvSpPr>
            <a:spLocks noGrp="1"/>
          </p:cNvSpPr>
          <p:nvPr>
            <p:ph sz="half" idx="17"/>
          </p:nvPr>
        </p:nvSpPr>
        <p:spPr>
          <a:xfrm>
            <a:off x="6324600" y="4278344"/>
            <a:ext cx="5181600" cy="425247"/>
          </a:xfrm>
        </p:spPr>
        <p:txBody>
          <a:bodyPr/>
          <a:lstStyle>
            <a:lvl1pPr marL="0" indent="0">
              <a:buNone/>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7B26C45A-AA8A-B48A-C2AA-FC60F7B0E973}"/>
              </a:ext>
            </a:extLst>
          </p:cNvPr>
          <p:cNvSpPr>
            <a:spLocks noGrp="1"/>
          </p:cNvSpPr>
          <p:nvPr>
            <p:ph sz="half" idx="18"/>
          </p:nvPr>
        </p:nvSpPr>
        <p:spPr>
          <a:xfrm>
            <a:off x="6324600" y="5317347"/>
            <a:ext cx="5181600" cy="425247"/>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2089429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9059A05B-4F68-DC79-6DD8-BC12A1E6E7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1888296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FOR JOINING US</a:t>
            </a:r>
          </a:p>
        </p:txBody>
      </p:sp>
    </p:spTree>
    <p:extLst>
      <p:ext uri="{BB962C8B-B14F-4D97-AF65-F5344CB8AC3E}">
        <p14:creationId xmlns:p14="http://schemas.microsoft.com/office/powerpoint/2010/main" val="3068908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B13F7-CB0C-BCDC-3DEC-5241BFF549F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8835879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3DAB-D154-0592-B63F-9E1B18C48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62DA1-082A-7076-60C2-50775661A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78E9D9-7092-BA53-1946-33C949A99E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4552-A632-B6C1-E423-7C38554E3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44CF3-30CE-6DF2-4514-CCA08E42A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7F359-1421-A76E-E7D9-F48AD328CE6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A23331B-CC0E-20B3-852D-452499BCE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7D6D506-625E-D780-4B00-50F48810BB1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2761341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descr="A picture containing application&#10;&#10;Description automatically generated">
            <a:extLst>
              <a:ext uri="{FF2B5EF4-FFF2-40B4-BE49-F238E27FC236}">
                <a16:creationId xmlns:a16="http://schemas.microsoft.com/office/drawing/2014/main" id="{BCD8B585-4F76-0ED7-3509-FF59CCD0D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4" y="-3576"/>
            <a:ext cx="12185650" cy="6861574"/>
          </a:xfrm>
          <a:prstGeom prst="rect">
            <a:avLst/>
          </a:prstGeom>
        </p:spPr>
      </p:pic>
      <p:pic>
        <p:nvPicPr>
          <p:cNvPr id="6" name="Picture 5">
            <a:extLst>
              <a:ext uri="{FF2B5EF4-FFF2-40B4-BE49-F238E27FC236}">
                <a16:creationId xmlns:a16="http://schemas.microsoft.com/office/drawing/2014/main" id="{5D6AC033-5145-BE27-2C8E-94133382D3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0"/>
            <a:ext cx="12179296" cy="6857998"/>
          </a:xfrm>
          <a:prstGeom prst="rect">
            <a:avLst/>
          </a:prstGeom>
        </p:spPr>
      </p:pic>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8" name="Rectangle 7">
            <a:extLst>
              <a:ext uri="{FF2B5EF4-FFF2-40B4-BE49-F238E27FC236}">
                <a16:creationId xmlns:a16="http://schemas.microsoft.com/office/drawing/2014/main" id="{92C1AB36-4265-1469-FF5A-520F2622B7D5}"/>
              </a:ext>
            </a:extLst>
          </p:cNvPr>
          <p:cNvSpPr/>
          <p:nvPr userDrawn="1"/>
        </p:nvSpPr>
        <p:spPr>
          <a:xfrm>
            <a:off x="12704" y="2225407"/>
            <a:ext cx="12192000" cy="156453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a:xfrm>
            <a:off x="12704" y="2464375"/>
            <a:ext cx="12166591" cy="1325563"/>
          </a:xfrm>
        </p:spPr>
        <p:txBody>
          <a:bodyPr/>
          <a:lstStyle>
            <a:lvl1pPr algn="ctr">
              <a:defRPr b="0">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B957B282-A83B-A671-7117-8DD6A935D819}"/>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1C164D1F-1B3E-C7F1-5575-7D09A8D2E3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544365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D16E2-1533-CC10-3690-3912CA1E06B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C1A6F6-817B-FDE0-DBD8-0AD413DBFDAE}"/>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7884140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4766225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33484640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300147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10299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7/22/2024</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val="0"/>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7630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userDrawn="1">
  <p:cSld name="2_Title and Content">
    <p:spTree>
      <p:nvGrpSpPr>
        <p:cNvPr id="1" name="Shape 54"/>
        <p:cNvGrpSpPr/>
        <p:nvPr/>
      </p:nvGrpSpPr>
      <p:grpSpPr>
        <a:xfrm>
          <a:off x="0" y="0"/>
          <a:ext cx="0" cy="0"/>
          <a:chOff x="0" y="0"/>
          <a:chExt cx="0" cy="0"/>
        </a:xfrm>
      </p:grpSpPr>
      <p:sp>
        <p:nvSpPr>
          <p:cNvPr id="55" name="Google Shape;55;p37"/>
          <p:cNvSpPr txBox="1">
            <a:spLocks noGrp="1"/>
          </p:cNvSpPr>
          <p:nvPr>
            <p:ph type="sldNum" idx="12"/>
          </p:nvPr>
        </p:nvSpPr>
        <p:spPr>
          <a:xfrm>
            <a:off x="11384678" y="6356350"/>
            <a:ext cx="65292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chemeClr val="accen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6" name="Google Shape;56;p37"/>
          <p:cNvSpPr txBox="1">
            <a:spLocks noGrp="1"/>
          </p:cNvSpPr>
          <p:nvPr>
            <p:ph type="title"/>
          </p:nvPr>
        </p:nvSpPr>
        <p:spPr>
          <a:xfrm>
            <a:off x="805866" y="46208"/>
            <a:ext cx="11081334" cy="786384"/>
          </a:xfrm>
          <a:prstGeom prst="rect">
            <a:avLst/>
          </a:prstGeom>
          <a:noFill/>
          <a:ln>
            <a:noFill/>
          </a:ln>
        </p:spPr>
        <p:txBody>
          <a:bodyPr spcFirstLastPara="1" wrap="square" lIns="18287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body" idx="1"/>
          </p:nvPr>
        </p:nvSpPr>
        <p:spPr>
          <a:xfrm>
            <a:off x="805866" y="1137446"/>
            <a:ext cx="11081334" cy="5039517"/>
          </a:xfrm>
          <a:prstGeom prst="rect">
            <a:avLst/>
          </a:prstGeom>
          <a:noFill/>
          <a:ln>
            <a:noFill/>
          </a:ln>
        </p:spPr>
        <p:txBody>
          <a:bodyPr spcFirstLastPara="1" wrap="square" lIns="91425" tIns="45700" rIns="91425" bIns="45700" anchor="t" anchorCtr="0">
            <a:normAutofit/>
          </a:bodyPr>
          <a:lstStyle>
            <a:lvl1pPr marL="457200" lvl="0" indent="-342900" algn="l">
              <a:lnSpc>
                <a:spcPct val="95000"/>
              </a:lnSpc>
              <a:spcBef>
                <a:spcPts val="1800"/>
              </a:spcBef>
              <a:spcAft>
                <a:spcPts val="0"/>
              </a:spcAft>
              <a:buSzPts val="1800"/>
              <a:buChar char="?"/>
              <a:defRPr/>
            </a:lvl1pPr>
            <a:lvl2pPr marL="914400" lvl="1" indent="-342900" algn="l">
              <a:lnSpc>
                <a:spcPct val="95000"/>
              </a:lnSpc>
              <a:spcBef>
                <a:spcPts val="800"/>
              </a:spcBef>
              <a:spcAft>
                <a:spcPts val="0"/>
              </a:spcAft>
              <a:buSzPts val="1800"/>
              <a:buChar char="?"/>
              <a:defRPr/>
            </a:lvl2pPr>
            <a:lvl3pPr marL="1371600" lvl="2" indent="-342900" algn="l">
              <a:lnSpc>
                <a:spcPct val="95000"/>
              </a:lnSpc>
              <a:spcBef>
                <a:spcPts val="500"/>
              </a:spcBef>
              <a:spcAft>
                <a:spcPts val="0"/>
              </a:spcAft>
              <a:buSzPts val="1800"/>
              <a:buChar char="?"/>
              <a:defRPr/>
            </a:lvl3pPr>
            <a:lvl4pPr marL="1828800" lvl="3" indent="-342900" algn="l">
              <a:lnSpc>
                <a:spcPct val="95000"/>
              </a:lnSpc>
              <a:spcBef>
                <a:spcPts val="500"/>
              </a:spcBef>
              <a:spcAft>
                <a:spcPts val="0"/>
              </a:spcAft>
              <a:buSzPts val="1800"/>
              <a:buChar char="?"/>
              <a:defRPr/>
            </a:lvl4pPr>
            <a:lvl5pPr marL="2286000" lvl="4" indent="-342900" algn="l">
              <a:lnSpc>
                <a:spcPct val="95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7"/>
          <p:cNvSpPr txBox="1">
            <a:spLocks noGrp="1"/>
          </p:cNvSpPr>
          <p:nvPr>
            <p:ph type="ftr" idx="11"/>
          </p:nvPr>
        </p:nvSpPr>
        <p:spPr>
          <a:xfrm>
            <a:off x="4439823"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 name="Text Placeholder 5">
            <a:extLst>
              <a:ext uri="{FF2B5EF4-FFF2-40B4-BE49-F238E27FC236}">
                <a16:creationId xmlns:a16="http://schemas.microsoft.com/office/drawing/2014/main" id="{0031B430-0FEC-1BCE-0871-06042667C767}"/>
              </a:ext>
            </a:extLst>
          </p:cNvPr>
          <p:cNvSpPr>
            <a:spLocks noGrp="1"/>
          </p:cNvSpPr>
          <p:nvPr>
            <p:ph type="body" sz="quarter" idx="13" hasCustomPrompt="1"/>
          </p:nvPr>
        </p:nvSpPr>
        <p:spPr>
          <a:xfrm>
            <a:off x="417512" y="5610049"/>
            <a:ext cx="4114801" cy="430212"/>
          </a:xfrm>
        </p:spPr>
        <p:txBody>
          <a:bodyPr/>
          <a:lstStyle>
            <a:lvl1pPr>
              <a:defRPr/>
            </a:lvl1pPr>
          </a:lstStyle>
          <a:p>
            <a:pPr lvl="0"/>
            <a:r>
              <a:rPr lang="en-US"/>
              <a:t>Add text</a:t>
            </a:r>
          </a:p>
        </p:txBody>
      </p:sp>
      <p:sp>
        <p:nvSpPr>
          <p:cNvPr id="8" name="Text Placeholder 7">
            <a:extLst>
              <a:ext uri="{FF2B5EF4-FFF2-40B4-BE49-F238E27FC236}">
                <a16:creationId xmlns:a16="http://schemas.microsoft.com/office/drawing/2014/main" id="{9FEF48BD-9F8B-A76E-A6A6-C9481BC85BAE}"/>
              </a:ext>
            </a:extLst>
          </p:cNvPr>
          <p:cNvSpPr>
            <a:spLocks noGrp="1"/>
          </p:cNvSpPr>
          <p:nvPr>
            <p:ph type="body" sz="quarter" idx="14" hasCustomPrompt="1"/>
          </p:nvPr>
        </p:nvSpPr>
        <p:spPr>
          <a:xfrm>
            <a:off x="123825" y="4640086"/>
            <a:ext cx="4324350" cy="654050"/>
          </a:xfrm>
        </p:spPr>
        <p:txBody>
          <a:bodyPr/>
          <a:lstStyle>
            <a:lvl1pPr>
              <a:defRPr/>
            </a:lvl1pPr>
          </a:lstStyle>
          <a:p>
            <a:pPr lvl="0"/>
            <a:r>
              <a:rPr lang="en-US"/>
              <a:t>Add text</a:t>
            </a:r>
          </a:p>
        </p:txBody>
      </p:sp>
      <p:sp>
        <p:nvSpPr>
          <p:cNvPr id="10" name="Text Placeholder 9">
            <a:extLst>
              <a:ext uri="{FF2B5EF4-FFF2-40B4-BE49-F238E27FC236}">
                <a16:creationId xmlns:a16="http://schemas.microsoft.com/office/drawing/2014/main" id="{9FFAB879-2B1A-979E-4ACB-E5C08945EBFD}"/>
              </a:ext>
            </a:extLst>
          </p:cNvPr>
          <p:cNvSpPr>
            <a:spLocks noGrp="1"/>
          </p:cNvSpPr>
          <p:nvPr>
            <p:ph type="body" sz="quarter" idx="15" hasCustomPrompt="1"/>
          </p:nvPr>
        </p:nvSpPr>
        <p:spPr>
          <a:xfrm>
            <a:off x="417512" y="3871736"/>
            <a:ext cx="3613151" cy="588963"/>
          </a:xfrm>
        </p:spPr>
        <p:txBody>
          <a:bodyPr/>
          <a:lstStyle>
            <a:lvl1pPr>
              <a:defRPr/>
            </a:lvl1pPr>
          </a:lstStyle>
          <a:p>
            <a:pPr lvl="0"/>
            <a:r>
              <a:rPr lang="en-US"/>
              <a:t>Add text</a:t>
            </a:r>
          </a:p>
        </p:txBody>
      </p:sp>
      <p:sp>
        <p:nvSpPr>
          <p:cNvPr id="12" name="Text Placeholder 11">
            <a:extLst>
              <a:ext uri="{FF2B5EF4-FFF2-40B4-BE49-F238E27FC236}">
                <a16:creationId xmlns:a16="http://schemas.microsoft.com/office/drawing/2014/main" id="{0B42051F-1ECD-B62B-8607-7B9652E1C7B5}"/>
              </a:ext>
            </a:extLst>
          </p:cNvPr>
          <p:cNvSpPr>
            <a:spLocks noGrp="1"/>
          </p:cNvSpPr>
          <p:nvPr>
            <p:ph type="body" sz="quarter" idx="16" hasCustomPrompt="1"/>
          </p:nvPr>
        </p:nvSpPr>
        <p:spPr>
          <a:xfrm>
            <a:off x="123825" y="2890661"/>
            <a:ext cx="4030663" cy="665163"/>
          </a:xfrm>
        </p:spPr>
        <p:txBody>
          <a:bodyPr/>
          <a:lstStyle>
            <a:lvl1pPr>
              <a:defRPr/>
            </a:lvl1pPr>
          </a:lstStyle>
          <a:p>
            <a:pPr lvl="0"/>
            <a:r>
              <a:rPr lang="en-US"/>
              <a:t>Add text</a:t>
            </a:r>
          </a:p>
        </p:txBody>
      </p:sp>
    </p:spTree>
    <p:extLst>
      <p:ext uri="{BB962C8B-B14F-4D97-AF65-F5344CB8AC3E}">
        <p14:creationId xmlns:p14="http://schemas.microsoft.com/office/powerpoint/2010/main" val="36360207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383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1232164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2583792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val="0"/>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3021933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3.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4.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4214601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425334285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709" r:id="rId14"/>
    <p:sldLayoutId id="2147483710" r:id="rId15"/>
  </p:sldLayoutIdLst>
  <p:hf hdr="0" ftr="0" dt="0"/>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65915018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29382055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hf hdr="0" ftr="0" dt="0"/>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3.xml"/><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18.png"/><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49.xml"/><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slides/_rels/slide26.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49.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49.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1.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svg"/><Relationship Id="rId2" Type="http://schemas.openxmlformats.org/officeDocument/2006/relationships/notesSlide" Target="../notesSlides/notesSlide31.xml"/><Relationship Id="rId1" Type="http://schemas.openxmlformats.org/officeDocument/2006/relationships/slideLayout" Target="../slideLayouts/slideLayout49.xml"/><Relationship Id="rId6" Type="http://schemas.openxmlformats.org/officeDocument/2006/relationships/image" Target="../media/image81.sv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2.xml.rels><?xml version="1.0" encoding="UTF-8" standalone="yes"?>
<Relationships xmlns="http://schemas.openxmlformats.org/package/2006/relationships"><Relationship Id="rId8" Type="http://schemas.openxmlformats.org/officeDocument/2006/relationships/image" Target="../media/image93.svg"/><Relationship Id="rId13" Type="http://schemas.openxmlformats.org/officeDocument/2006/relationships/image" Target="../media/image96.png"/><Relationship Id="rId18" Type="http://schemas.openxmlformats.org/officeDocument/2006/relationships/image" Target="../media/image101.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61.svg"/><Relationship Id="rId17" Type="http://schemas.openxmlformats.org/officeDocument/2006/relationships/image" Target="../media/image100.png"/><Relationship Id="rId2" Type="http://schemas.openxmlformats.org/officeDocument/2006/relationships/notesSlide" Target="../notesSlides/notesSlide32.xml"/><Relationship Id="rId16" Type="http://schemas.openxmlformats.org/officeDocument/2006/relationships/image" Target="../media/image99.svg"/><Relationship Id="rId20" Type="http://schemas.openxmlformats.org/officeDocument/2006/relationships/image" Target="../media/image103.svg"/><Relationship Id="rId1" Type="http://schemas.openxmlformats.org/officeDocument/2006/relationships/slideLayout" Target="../slideLayouts/slideLayout49.xml"/><Relationship Id="rId6" Type="http://schemas.openxmlformats.org/officeDocument/2006/relationships/image" Target="../media/image91.svg"/><Relationship Id="rId11" Type="http://schemas.openxmlformats.org/officeDocument/2006/relationships/image" Target="../media/image60.png"/><Relationship Id="rId5" Type="http://schemas.openxmlformats.org/officeDocument/2006/relationships/image" Target="../media/image90.png"/><Relationship Id="rId15" Type="http://schemas.openxmlformats.org/officeDocument/2006/relationships/image" Target="../media/image98.png"/><Relationship Id="rId10" Type="http://schemas.openxmlformats.org/officeDocument/2006/relationships/image" Target="../media/image95.svg"/><Relationship Id="rId19" Type="http://schemas.openxmlformats.org/officeDocument/2006/relationships/image" Target="../media/image102.png"/><Relationship Id="rId4" Type="http://schemas.openxmlformats.org/officeDocument/2006/relationships/image" Target="../media/image89.svg"/><Relationship Id="rId9" Type="http://schemas.openxmlformats.org/officeDocument/2006/relationships/image" Target="../media/image94.png"/><Relationship Id="rId14" Type="http://schemas.openxmlformats.org/officeDocument/2006/relationships/image" Target="../media/image97.svg"/></Relationships>
</file>

<file path=ppt/slides/_rels/slide33.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33.xml"/><Relationship Id="rId1" Type="http://schemas.openxmlformats.org/officeDocument/2006/relationships/slideLayout" Target="../slideLayouts/slideLayout49.xml"/><Relationship Id="rId6" Type="http://schemas.openxmlformats.org/officeDocument/2006/relationships/image" Target="../media/image107.svg"/><Relationship Id="rId5" Type="http://schemas.openxmlformats.org/officeDocument/2006/relationships/image" Target="../media/image106.png"/><Relationship Id="rId4" Type="http://schemas.openxmlformats.org/officeDocument/2006/relationships/image" Target="../media/image105.svg"/></Relationships>
</file>

<file path=ppt/slides/_rels/slide34.xml.rels><?xml version="1.0" encoding="UTF-8" standalone="yes"?>
<Relationships xmlns="http://schemas.openxmlformats.org/package/2006/relationships"><Relationship Id="rId8" Type="http://schemas.openxmlformats.org/officeDocument/2006/relationships/image" Target="../media/image115.sv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svg"/><Relationship Id="rId2" Type="http://schemas.openxmlformats.org/officeDocument/2006/relationships/notesSlide" Target="../notesSlides/notesSlide34.xml"/><Relationship Id="rId1" Type="http://schemas.openxmlformats.org/officeDocument/2006/relationships/slideLayout" Target="../slideLayouts/slideLayout49.xml"/><Relationship Id="rId6" Type="http://schemas.openxmlformats.org/officeDocument/2006/relationships/image" Target="../media/image113.sv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svg"/><Relationship Id="rId4" Type="http://schemas.openxmlformats.org/officeDocument/2006/relationships/image" Target="../media/image111.svg"/><Relationship Id="rId9" Type="http://schemas.openxmlformats.org/officeDocument/2006/relationships/image" Target="../media/image116.png"/></Relationships>
</file>

<file path=ppt/slides/_rels/slide3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5.xml"/><Relationship Id="rId1" Type="http://schemas.openxmlformats.org/officeDocument/2006/relationships/slideLayout" Target="../slideLayouts/slideLayout49.xml"/><Relationship Id="rId5" Type="http://schemas.openxmlformats.org/officeDocument/2006/relationships/image" Target="../media/image122.png"/><Relationship Id="rId4" Type="http://schemas.openxmlformats.org/officeDocument/2006/relationships/image" Target="../media/image121.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6.svg"/></Relationships>
</file>

<file path=ppt/slides/_rels/slide38.xml.rels><?xml version="1.0" encoding="UTF-8" standalone="yes"?>
<Relationships xmlns="http://schemas.openxmlformats.org/package/2006/relationships"><Relationship Id="rId3" Type="http://schemas.microsoft.com/office/2018/10/relationships/comments" Target="../comments/modernComment_731_57B43C32.xml"/><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hyperlink" Target="https://safal.partners/chamber" TargetMode="External"/><Relationship Id="rId2" Type="http://schemas.openxmlformats.org/officeDocument/2006/relationships/image" Target="../media/image123.png"/><Relationship Id="rId1" Type="http://schemas.openxmlformats.org/officeDocument/2006/relationships/slideLayout" Target="../slideLayouts/slideLayout20.xml"/><Relationship Id="rId4" Type="http://schemas.openxmlformats.org/officeDocument/2006/relationships/image" Target="../media/image124.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hyperlink" Target="https://dolcoe.safalapps.com/" TargetMode="External"/><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126.jpeg"/><Relationship Id="rId4" Type="http://schemas.openxmlformats.org/officeDocument/2006/relationships/hyperlink" Target="https://safal.partners/Partner-Resource"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8" Type="http://schemas.openxmlformats.org/officeDocument/2006/relationships/hyperlink" Target="mailto:Alan.Dodkowitz@safalpartners.com" TargetMode="External"/><Relationship Id="rId3" Type="http://schemas.openxmlformats.org/officeDocument/2006/relationships/image" Target="../media/image16.jpeg"/><Relationship Id="rId7" Type="http://schemas.openxmlformats.org/officeDocument/2006/relationships/hyperlink" Target="mailto:Jeremy.Faulkner@safalpartners.com"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hyperlink" Target="mailto:Lisa.Rice@safalpartners.com" TargetMode="External"/><Relationship Id="rId5" Type="http://schemas.openxmlformats.org/officeDocument/2006/relationships/image" Target="../media/image18.png"/><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dolcoe.safalapps.com/" TargetMode="Externa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dolcoe.safalapps.com/resources/resourcesandtools"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F7B2-4157-4F4B-D77B-9FC1F9FD6D4D}"/>
              </a:ext>
            </a:extLst>
          </p:cNvPr>
          <p:cNvSpPr>
            <a:spLocks noGrp="1"/>
          </p:cNvSpPr>
          <p:nvPr>
            <p:ph type="title"/>
          </p:nvPr>
        </p:nvSpPr>
        <p:spPr>
          <a:xfrm>
            <a:off x="1529137" y="1654020"/>
            <a:ext cx="9133726" cy="1489897"/>
          </a:xfrm>
        </p:spPr>
        <p:txBody>
          <a:bodyPr>
            <a:normAutofit fontScale="90000"/>
          </a:bodyPr>
          <a:lstStyle/>
          <a:p>
            <a:r>
              <a:rPr lang="en-US" b="1" dirty="0">
                <a:latin typeface="Montserrat"/>
              </a:rPr>
              <a:t> Understanding and Supporting Registered Apprenticeship in Your Community</a:t>
            </a:r>
            <a:endParaRPr lang="en-US" sz="1800" dirty="0">
              <a:latin typeface="Montserrat"/>
            </a:endParaRPr>
          </a:p>
        </p:txBody>
      </p:sp>
      <p:sp>
        <p:nvSpPr>
          <p:cNvPr id="3" name="Text Placeholder 2">
            <a:extLst>
              <a:ext uri="{FF2B5EF4-FFF2-40B4-BE49-F238E27FC236}">
                <a16:creationId xmlns:a16="http://schemas.microsoft.com/office/drawing/2014/main" id="{40DEF6B4-FE5D-D4CA-A718-E5FAB3D59A66}"/>
              </a:ext>
            </a:extLst>
          </p:cNvPr>
          <p:cNvSpPr>
            <a:spLocks noGrp="1"/>
          </p:cNvSpPr>
          <p:nvPr>
            <p:ph type="body" sz="quarter" idx="13"/>
          </p:nvPr>
        </p:nvSpPr>
        <p:spPr>
          <a:xfrm>
            <a:off x="4537494" y="5106988"/>
            <a:ext cx="3219495" cy="439797"/>
          </a:xfrm>
        </p:spPr>
        <p:txBody>
          <a:bodyPr/>
          <a:lstStyle/>
          <a:p>
            <a:pPr algn="ctr"/>
            <a:r>
              <a:rPr lang="en-US"/>
              <a:t>July 18, 2024</a:t>
            </a:r>
          </a:p>
        </p:txBody>
      </p:sp>
    </p:spTree>
    <p:extLst>
      <p:ext uri="{BB962C8B-B14F-4D97-AF65-F5344CB8AC3E}">
        <p14:creationId xmlns:p14="http://schemas.microsoft.com/office/powerpoint/2010/main" val="8681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B793C-DEF3-09FD-4B72-61D170EFB98F}"/>
              </a:ext>
            </a:extLst>
          </p:cNvPr>
          <p:cNvSpPr>
            <a:spLocks noGrp="1"/>
          </p:cNvSpPr>
          <p:nvPr>
            <p:ph type="title"/>
          </p:nvPr>
        </p:nvSpPr>
        <p:spPr>
          <a:xfrm>
            <a:off x="838200" y="566072"/>
            <a:ext cx="10515600" cy="1325563"/>
          </a:xfrm>
        </p:spPr>
        <p:txBody>
          <a:bodyPr>
            <a:normAutofit/>
          </a:bodyPr>
          <a:lstStyle/>
          <a:p>
            <a:r>
              <a:rPr lang="en-US" sz="4000" dirty="0">
                <a:latin typeface="Montserrat"/>
              </a:rPr>
              <a:t>Key Organizational Apprenticeship Roles</a:t>
            </a:r>
          </a:p>
        </p:txBody>
      </p:sp>
      <p:grpSp>
        <p:nvGrpSpPr>
          <p:cNvPr id="52" name="Group 51" descr="Building with many employees">
            <a:extLst>
              <a:ext uri="{FF2B5EF4-FFF2-40B4-BE49-F238E27FC236}">
                <a16:creationId xmlns:a16="http://schemas.microsoft.com/office/drawing/2014/main" id="{27065134-F006-2205-EB15-81B8103ADAFB}"/>
              </a:ext>
            </a:extLst>
          </p:cNvPr>
          <p:cNvGrpSpPr/>
          <p:nvPr/>
        </p:nvGrpSpPr>
        <p:grpSpPr>
          <a:xfrm>
            <a:off x="1292316" y="2184673"/>
            <a:ext cx="1371600" cy="1371600"/>
            <a:chOff x="1326945" y="2277052"/>
            <a:chExt cx="1371600" cy="1371600"/>
          </a:xfrm>
        </p:grpSpPr>
        <p:sp>
          <p:nvSpPr>
            <p:cNvPr id="6" name="AutoShape 23">
              <a:extLst>
                <a:ext uri="{FF2B5EF4-FFF2-40B4-BE49-F238E27FC236}">
                  <a16:creationId xmlns:a16="http://schemas.microsoft.com/office/drawing/2014/main" id="{F0704DFB-802C-E0E4-3DC0-3CDC2B9F0B0B}"/>
                </a:ext>
              </a:extLst>
            </p:cNvPr>
            <p:cNvSpPr>
              <a:spLocks noChangeAspect="1" noChangeArrowheads="1" noTextEdit="1"/>
            </p:cNvSpPr>
            <p:nvPr userDrawn="1"/>
          </p:nvSpPr>
          <p:spPr bwMode="auto">
            <a:xfrm>
              <a:off x="1742077" y="2648934"/>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upa 65">
              <a:extLst>
                <a:ext uri="{FF2B5EF4-FFF2-40B4-BE49-F238E27FC236}">
                  <a16:creationId xmlns:a16="http://schemas.microsoft.com/office/drawing/2014/main" id="{95B10CB1-8A8F-E144-4F8B-FD67B256B913}"/>
                </a:ext>
              </a:extLst>
            </p:cNvPr>
            <p:cNvGrpSpPr/>
            <p:nvPr userDrawn="1"/>
          </p:nvGrpSpPr>
          <p:grpSpPr>
            <a:xfrm>
              <a:off x="1742077" y="2648934"/>
              <a:ext cx="541337" cy="412750"/>
              <a:chOff x="906463" y="3402013"/>
              <a:chExt cx="541337" cy="412750"/>
            </a:xfrm>
          </p:grpSpPr>
          <p:sp>
            <p:nvSpPr>
              <p:cNvPr id="47" name="Freeform 25">
                <a:extLst>
                  <a:ext uri="{FF2B5EF4-FFF2-40B4-BE49-F238E27FC236}">
                    <a16:creationId xmlns:a16="http://schemas.microsoft.com/office/drawing/2014/main" id="{875D68BC-B34D-239C-3EDC-C5F8A936202D}"/>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8" name="Freeform 26">
                <a:extLst>
                  <a:ext uri="{FF2B5EF4-FFF2-40B4-BE49-F238E27FC236}">
                    <a16:creationId xmlns:a16="http://schemas.microsoft.com/office/drawing/2014/main" id="{0736C2C3-392E-C56E-8534-0CECE84EB20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9" name="Freeform 27">
                <a:extLst>
                  <a:ext uri="{FF2B5EF4-FFF2-40B4-BE49-F238E27FC236}">
                    <a16:creationId xmlns:a16="http://schemas.microsoft.com/office/drawing/2014/main" id="{72532441-D2C5-96C9-C20C-7ABB64CC78BA}"/>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0" name="Freeform 28">
                <a:extLst>
                  <a:ext uri="{FF2B5EF4-FFF2-40B4-BE49-F238E27FC236}">
                    <a16:creationId xmlns:a16="http://schemas.microsoft.com/office/drawing/2014/main" id="{C41F22C7-03B9-5425-F12C-001DB31A44FE}"/>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51" name="Freeform 29">
                <a:extLst>
                  <a:ext uri="{FF2B5EF4-FFF2-40B4-BE49-F238E27FC236}">
                    <a16:creationId xmlns:a16="http://schemas.microsoft.com/office/drawing/2014/main" id="{C3F165A6-EC95-FE26-95C0-3F68AE2E79AE}"/>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8" name="Oval 7">
              <a:extLst>
                <a:ext uri="{FF2B5EF4-FFF2-40B4-BE49-F238E27FC236}">
                  <a16:creationId xmlns:a16="http://schemas.microsoft.com/office/drawing/2014/main" id="{435D5145-FB6A-98C8-1FA5-EE2D2F40BD54}"/>
                </a:ext>
              </a:extLst>
            </p:cNvPr>
            <p:cNvSpPr/>
            <p:nvPr userDrawn="1"/>
          </p:nvSpPr>
          <p:spPr>
            <a:xfrm>
              <a:off x="1326945" y="2277052"/>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30" name="Graphic 29" descr="Remote work with solid fill">
              <a:extLst>
                <a:ext uri="{FF2B5EF4-FFF2-40B4-BE49-F238E27FC236}">
                  <a16:creationId xmlns:a16="http://schemas.microsoft.com/office/drawing/2014/main" id="{7E864775-CD5B-4EDC-F4A1-F17A5BE982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4917" y="2420143"/>
              <a:ext cx="1135656" cy="1135656"/>
            </a:xfrm>
            <a:prstGeom prst="rect">
              <a:avLst/>
            </a:prstGeom>
          </p:spPr>
        </p:pic>
      </p:grpSp>
      <p:sp>
        <p:nvSpPr>
          <p:cNvPr id="79" name="Content Placeholder 78">
            <a:extLst>
              <a:ext uri="{FF2B5EF4-FFF2-40B4-BE49-F238E27FC236}">
                <a16:creationId xmlns:a16="http://schemas.microsoft.com/office/drawing/2014/main" id="{D8710E72-5B7D-A922-87C9-725E73D1CFDA}"/>
              </a:ext>
            </a:extLst>
          </p:cNvPr>
          <p:cNvSpPr>
            <a:spLocks noGrp="1"/>
          </p:cNvSpPr>
          <p:nvPr>
            <p:ph sz="half" idx="1"/>
          </p:nvPr>
        </p:nvSpPr>
        <p:spPr>
          <a:xfrm>
            <a:off x="1190822" y="3740815"/>
            <a:ext cx="1574587" cy="571408"/>
          </a:xfrm>
        </p:spPr>
        <p:txBody>
          <a:bodyPr>
            <a:normAutofit fontScale="92500"/>
          </a:bodyPr>
          <a:lstStyle/>
          <a:p>
            <a:pPr algn="ctr"/>
            <a:r>
              <a:rPr kumimoji="0" lang="en-US" sz="2800" b="1" i="0" u="none" strike="noStrike" kern="1200" cap="none" spc="0" normalizeH="0" baseline="0" noProof="0">
                <a:ln>
                  <a:noFill/>
                </a:ln>
                <a:solidFill>
                  <a:prstClr val="black"/>
                </a:solidFill>
                <a:effectLst/>
                <a:uLnTx/>
                <a:uFillTx/>
                <a:latin typeface="Montserrat Medium" panose="00000600000000000000" pitchFamily="2" charset="0"/>
              </a:rPr>
              <a:t>Sponsor</a:t>
            </a:r>
            <a:endParaRPr kumimoji="0" lang="pl-PL" sz="2800" b="1" i="0" u="none" strike="noStrike" kern="1200" cap="none" spc="0" normalizeH="0" baseline="0" noProof="0">
              <a:ln>
                <a:noFill/>
              </a:ln>
              <a:solidFill>
                <a:srgbClr val="4472C4"/>
              </a:solidFill>
              <a:effectLst/>
              <a:uLnTx/>
              <a:uFillTx/>
              <a:latin typeface="Montserrat Medium" panose="00000600000000000000" pitchFamily="2" charset="0"/>
            </a:endParaRPr>
          </a:p>
          <a:p>
            <a:endParaRPr lang="en-US"/>
          </a:p>
        </p:txBody>
      </p:sp>
      <p:sp>
        <p:nvSpPr>
          <p:cNvPr id="83" name="Content Placeholder 82">
            <a:extLst>
              <a:ext uri="{FF2B5EF4-FFF2-40B4-BE49-F238E27FC236}">
                <a16:creationId xmlns:a16="http://schemas.microsoft.com/office/drawing/2014/main" id="{CF1E45F5-B5F7-7409-5987-422D8D2F8B13}"/>
              </a:ext>
            </a:extLst>
          </p:cNvPr>
          <p:cNvSpPr>
            <a:spLocks noGrp="1"/>
          </p:cNvSpPr>
          <p:nvPr>
            <p:ph sz="half" idx="15"/>
          </p:nvPr>
        </p:nvSpPr>
        <p:spPr>
          <a:xfrm>
            <a:off x="729260" y="4214946"/>
            <a:ext cx="2537976" cy="1795640"/>
          </a:xfrm>
        </p:spPr>
        <p:txBody>
          <a:bodyPr>
            <a:normAutofit fontScale="55000" lnSpcReduction="20000"/>
          </a:bodyPr>
          <a:lstStyle/>
          <a:p>
            <a:pPr algn="ctr">
              <a:lnSpc>
                <a:spcPct val="120000"/>
              </a:lnSpc>
              <a:defRPr/>
            </a:pPr>
            <a:r>
              <a:rPr lang="en-US" sz="2700">
                <a:solidFill>
                  <a:prstClr val="black"/>
                </a:solidFill>
                <a:latin typeface="Montserrat" panose="00000500000000000000" pitchFamily="2" charset="0"/>
              </a:rPr>
              <a:t>An organization that agrees to operate an apprenticeship program and in whose name the program is registered.</a:t>
            </a:r>
            <a:endParaRPr lang="pl-PL" sz="2700">
              <a:solidFill>
                <a:prstClr val="black"/>
              </a:solidFill>
              <a:latin typeface="Montserrat" panose="00000500000000000000" pitchFamily="2" charset="0"/>
            </a:endParaRPr>
          </a:p>
          <a:p>
            <a:endParaRPr lang="en-US"/>
          </a:p>
        </p:txBody>
      </p:sp>
      <p:cxnSp>
        <p:nvCxnSpPr>
          <p:cNvPr id="23" name="Łącznik prosty 26">
            <a:extLst>
              <a:ext uri="{FF2B5EF4-FFF2-40B4-BE49-F238E27FC236}">
                <a16:creationId xmlns:a16="http://schemas.microsoft.com/office/drawing/2014/main" id="{864FEB4A-3B48-E14B-6E4A-0425661B370F}"/>
              </a:ext>
              <a:ext uri="{C183D7F6-B498-43B3-948B-1728B52AA6E4}">
                <adec:decorative xmlns:adec="http://schemas.microsoft.com/office/drawing/2017/decorative" val="1"/>
              </a:ext>
            </a:extLst>
          </p:cNvPr>
          <p:cNvCxnSpPr>
            <a:cxnSpLocks/>
          </p:cNvCxnSpPr>
          <p:nvPr userDrawn="1"/>
        </p:nvCxnSpPr>
        <p:spPr>
          <a:xfrm flipH="1">
            <a:off x="3383115" y="3992816"/>
            <a:ext cx="2313" cy="1192394"/>
          </a:xfrm>
          <a:prstGeom prst="line">
            <a:avLst/>
          </a:prstGeom>
          <a:ln w="254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54" name="Group 53" descr="employees learning">
            <a:extLst>
              <a:ext uri="{FF2B5EF4-FFF2-40B4-BE49-F238E27FC236}">
                <a16:creationId xmlns:a16="http://schemas.microsoft.com/office/drawing/2014/main" id="{9EEA245E-6C3F-C855-2DCD-D89C12318FE6}"/>
              </a:ext>
            </a:extLst>
          </p:cNvPr>
          <p:cNvGrpSpPr/>
          <p:nvPr/>
        </p:nvGrpSpPr>
        <p:grpSpPr>
          <a:xfrm>
            <a:off x="4105782" y="2212954"/>
            <a:ext cx="1371600" cy="1371600"/>
            <a:chOff x="6844895" y="2307082"/>
            <a:chExt cx="1371600" cy="1371600"/>
          </a:xfrm>
        </p:grpSpPr>
        <p:sp>
          <p:nvSpPr>
            <p:cNvPr id="10" name="AutoShape 23">
              <a:extLst>
                <a:ext uri="{FF2B5EF4-FFF2-40B4-BE49-F238E27FC236}">
                  <a16:creationId xmlns:a16="http://schemas.microsoft.com/office/drawing/2014/main" id="{F83B8E6C-9DCE-55C9-1467-F415B35402F6}"/>
                </a:ext>
              </a:extLst>
            </p:cNvPr>
            <p:cNvSpPr>
              <a:spLocks noChangeAspect="1" noChangeArrowheads="1" noTextEdit="1"/>
            </p:cNvSpPr>
            <p:nvPr userDrawn="1"/>
          </p:nvSpPr>
          <p:spPr bwMode="auto">
            <a:xfrm>
              <a:off x="7405168" y="2650109"/>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upa 65">
              <a:extLst>
                <a:ext uri="{FF2B5EF4-FFF2-40B4-BE49-F238E27FC236}">
                  <a16:creationId xmlns:a16="http://schemas.microsoft.com/office/drawing/2014/main" id="{BD228A59-A6CE-C267-A312-DAF1E356D23E}"/>
                </a:ext>
              </a:extLst>
            </p:cNvPr>
            <p:cNvGrpSpPr/>
            <p:nvPr userDrawn="1"/>
          </p:nvGrpSpPr>
          <p:grpSpPr>
            <a:xfrm>
              <a:off x="7405168" y="2650109"/>
              <a:ext cx="541337" cy="412750"/>
              <a:chOff x="906463" y="3402013"/>
              <a:chExt cx="541337" cy="412750"/>
            </a:xfrm>
          </p:grpSpPr>
          <p:sp>
            <p:nvSpPr>
              <p:cNvPr id="42" name="Freeform 25">
                <a:extLst>
                  <a:ext uri="{FF2B5EF4-FFF2-40B4-BE49-F238E27FC236}">
                    <a16:creationId xmlns:a16="http://schemas.microsoft.com/office/drawing/2014/main" id="{21029E77-E31F-3A7E-1C28-97FAB301700A}"/>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3" name="Freeform 26">
                <a:extLst>
                  <a:ext uri="{FF2B5EF4-FFF2-40B4-BE49-F238E27FC236}">
                    <a16:creationId xmlns:a16="http://schemas.microsoft.com/office/drawing/2014/main" id="{37382F3D-E5A9-E0D3-F95D-15FEA36D2C40}"/>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4" name="Freeform 27">
                <a:extLst>
                  <a:ext uri="{FF2B5EF4-FFF2-40B4-BE49-F238E27FC236}">
                    <a16:creationId xmlns:a16="http://schemas.microsoft.com/office/drawing/2014/main" id="{828E2E35-E56D-A01E-25DA-0F4B2DD50293}"/>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5" name="Freeform 28">
                <a:extLst>
                  <a:ext uri="{FF2B5EF4-FFF2-40B4-BE49-F238E27FC236}">
                    <a16:creationId xmlns:a16="http://schemas.microsoft.com/office/drawing/2014/main" id="{D1EE6C1D-8497-C8AA-6BC6-14964F209D8F}"/>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6" name="Freeform 29">
                <a:extLst>
                  <a:ext uri="{FF2B5EF4-FFF2-40B4-BE49-F238E27FC236}">
                    <a16:creationId xmlns:a16="http://schemas.microsoft.com/office/drawing/2014/main" id="{6B57A999-A8F1-A113-C9EE-FAFFB63CEBDF}"/>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12" name="Oval 11">
              <a:extLst>
                <a:ext uri="{FF2B5EF4-FFF2-40B4-BE49-F238E27FC236}">
                  <a16:creationId xmlns:a16="http://schemas.microsoft.com/office/drawing/2014/main" id="{3533650D-18F8-0133-6200-C14918E1BAAF}"/>
                </a:ext>
              </a:extLst>
            </p:cNvPr>
            <p:cNvSpPr/>
            <p:nvPr userDrawn="1"/>
          </p:nvSpPr>
          <p:spPr>
            <a:xfrm>
              <a:off x="6844895" y="2307082"/>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29" name="Graphic 28" descr="Group brainstorm with solid fill">
              <a:extLst>
                <a:ext uri="{FF2B5EF4-FFF2-40B4-BE49-F238E27FC236}">
                  <a16:creationId xmlns:a16="http://schemas.microsoft.com/office/drawing/2014/main" id="{8EA4E0F8-94FC-AEF8-F509-C820BF3A724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95329" y="2444964"/>
              <a:ext cx="1073036" cy="1073036"/>
            </a:xfrm>
            <a:prstGeom prst="rect">
              <a:avLst/>
            </a:prstGeom>
          </p:spPr>
        </p:pic>
      </p:grpSp>
      <p:sp>
        <p:nvSpPr>
          <p:cNvPr id="81" name="Content Placeholder 80">
            <a:extLst>
              <a:ext uri="{FF2B5EF4-FFF2-40B4-BE49-F238E27FC236}">
                <a16:creationId xmlns:a16="http://schemas.microsoft.com/office/drawing/2014/main" id="{7988AA0D-074E-CF7D-1F24-2A5BADF0A880}"/>
              </a:ext>
            </a:extLst>
          </p:cNvPr>
          <p:cNvSpPr>
            <a:spLocks noGrp="1"/>
          </p:cNvSpPr>
          <p:nvPr>
            <p:ph sz="half" idx="13"/>
          </p:nvPr>
        </p:nvSpPr>
        <p:spPr>
          <a:xfrm>
            <a:off x="3680170" y="3789699"/>
            <a:ext cx="2197193" cy="425247"/>
          </a:xfrm>
        </p:spPr>
        <p:txBody>
          <a:bodyPr>
            <a:normAutofit fontScale="92500" lnSpcReduction="20000"/>
          </a:bodyPr>
          <a:lstStyle/>
          <a:p>
            <a:pPr algn="ctr">
              <a:lnSpc>
                <a:spcPct val="100000"/>
              </a:lnSpc>
            </a:pPr>
            <a:r>
              <a:rPr lang="en-US" b="1">
                <a:solidFill>
                  <a:prstClr val="black"/>
                </a:solidFill>
                <a:latin typeface="Montserrat Medium" panose="00000600000000000000" pitchFamily="2" charset="0"/>
              </a:rPr>
              <a:t>Employer</a:t>
            </a:r>
            <a:endParaRPr lang="pl-PL" b="1">
              <a:solidFill>
                <a:prstClr val="black"/>
              </a:solidFill>
              <a:latin typeface="Montserrat Medium" panose="00000600000000000000" pitchFamily="2" charset="0"/>
            </a:endParaRPr>
          </a:p>
          <a:p>
            <a:endParaRPr lang="en-US"/>
          </a:p>
        </p:txBody>
      </p:sp>
      <p:sp>
        <p:nvSpPr>
          <p:cNvPr id="82" name="Content Placeholder 81">
            <a:extLst>
              <a:ext uri="{FF2B5EF4-FFF2-40B4-BE49-F238E27FC236}">
                <a16:creationId xmlns:a16="http://schemas.microsoft.com/office/drawing/2014/main" id="{A86745B7-6684-A0DF-D26F-168DFCE46E17}"/>
              </a:ext>
            </a:extLst>
          </p:cNvPr>
          <p:cNvSpPr>
            <a:spLocks noGrp="1"/>
          </p:cNvSpPr>
          <p:nvPr>
            <p:ph sz="half" idx="14"/>
          </p:nvPr>
        </p:nvSpPr>
        <p:spPr>
          <a:xfrm>
            <a:off x="3558713" y="4214946"/>
            <a:ext cx="2672381" cy="2076982"/>
          </a:xfrm>
        </p:spPr>
        <p:txBody>
          <a:bodyPr>
            <a:normAutofit/>
          </a:bodyPr>
          <a:lstStyle/>
          <a:p>
            <a:pPr marR="0" lvl="0" algn="ctr" fontAlgn="auto">
              <a:lnSpc>
                <a:spcPct val="100000"/>
              </a:lnSpc>
              <a:spcAft>
                <a:spcPts val="0"/>
              </a:spcAft>
              <a:buClrTx/>
              <a:buSzTx/>
              <a:tabLst/>
              <a:defRPr/>
            </a:pPr>
            <a:r>
              <a:rPr lang="en-US" sz="1500">
                <a:solidFill>
                  <a:prstClr val="black"/>
                </a:solidFill>
                <a:latin typeface="Montserrat" panose="00000500000000000000" pitchFamily="2" charset="0"/>
              </a:rPr>
              <a:t>Hires and provides paid OJL for apprentices under supervision of a designated mentor who is a skilled professional in that occupation.</a:t>
            </a:r>
          </a:p>
        </p:txBody>
      </p:sp>
      <p:cxnSp>
        <p:nvCxnSpPr>
          <p:cNvPr id="24" name="Łącznik prosty 26">
            <a:extLst>
              <a:ext uri="{FF2B5EF4-FFF2-40B4-BE49-F238E27FC236}">
                <a16:creationId xmlns:a16="http://schemas.microsoft.com/office/drawing/2014/main" id="{B4C4D0B5-FF8C-4C7E-EA7C-2AD796DD4899}"/>
              </a:ext>
              <a:ext uri="{C183D7F6-B498-43B3-948B-1728B52AA6E4}">
                <adec:decorative xmlns:adec="http://schemas.microsoft.com/office/drawing/2017/decorative" val="1"/>
              </a:ext>
            </a:extLst>
          </p:cNvPr>
          <p:cNvCxnSpPr>
            <a:cxnSpLocks/>
          </p:cNvCxnSpPr>
          <p:nvPr userDrawn="1"/>
        </p:nvCxnSpPr>
        <p:spPr>
          <a:xfrm flipH="1">
            <a:off x="6373738" y="3992816"/>
            <a:ext cx="2313" cy="1192394"/>
          </a:xfrm>
          <a:prstGeom prst="line">
            <a:avLst/>
          </a:prstGeom>
          <a:ln w="254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descr="students commenting on instruction">
            <a:extLst>
              <a:ext uri="{FF2B5EF4-FFF2-40B4-BE49-F238E27FC236}">
                <a16:creationId xmlns:a16="http://schemas.microsoft.com/office/drawing/2014/main" id="{51A2458B-E619-ADC6-D678-D9317162E628}"/>
              </a:ext>
            </a:extLst>
          </p:cNvPr>
          <p:cNvGrpSpPr/>
          <p:nvPr/>
        </p:nvGrpSpPr>
        <p:grpSpPr>
          <a:xfrm>
            <a:off x="7022513" y="2256342"/>
            <a:ext cx="1371600" cy="1371600"/>
            <a:chOff x="4084230" y="2320581"/>
            <a:chExt cx="1371600" cy="1371600"/>
          </a:xfrm>
        </p:grpSpPr>
        <p:sp>
          <p:nvSpPr>
            <p:cNvPr id="17" name="AutoShape 23">
              <a:extLst>
                <a:ext uri="{FF2B5EF4-FFF2-40B4-BE49-F238E27FC236}">
                  <a16:creationId xmlns:a16="http://schemas.microsoft.com/office/drawing/2014/main" id="{C3A1F688-1962-DD60-597C-7217E2F8D462}"/>
                </a:ext>
              </a:extLst>
            </p:cNvPr>
            <p:cNvSpPr>
              <a:spLocks noChangeAspect="1" noChangeArrowheads="1" noTextEdit="1"/>
            </p:cNvSpPr>
            <p:nvPr userDrawn="1"/>
          </p:nvSpPr>
          <p:spPr bwMode="auto">
            <a:xfrm>
              <a:off x="4432532" y="269246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upa 65">
              <a:extLst>
                <a:ext uri="{FF2B5EF4-FFF2-40B4-BE49-F238E27FC236}">
                  <a16:creationId xmlns:a16="http://schemas.microsoft.com/office/drawing/2014/main" id="{C8711B0F-7814-00C8-8515-EAC81CF15DB0}"/>
                </a:ext>
              </a:extLst>
            </p:cNvPr>
            <p:cNvGrpSpPr/>
            <p:nvPr userDrawn="1"/>
          </p:nvGrpSpPr>
          <p:grpSpPr>
            <a:xfrm>
              <a:off x="4432532" y="2692463"/>
              <a:ext cx="541337" cy="412750"/>
              <a:chOff x="906463" y="3402013"/>
              <a:chExt cx="541337" cy="412750"/>
            </a:xfrm>
          </p:grpSpPr>
          <p:sp>
            <p:nvSpPr>
              <p:cNvPr id="32" name="Freeform 25">
                <a:extLst>
                  <a:ext uri="{FF2B5EF4-FFF2-40B4-BE49-F238E27FC236}">
                    <a16:creationId xmlns:a16="http://schemas.microsoft.com/office/drawing/2014/main" id="{E3BB0B52-4950-A951-EF0B-53512E513257}"/>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3" name="Freeform 26">
                <a:extLst>
                  <a:ext uri="{FF2B5EF4-FFF2-40B4-BE49-F238E27FC236}">
                    <a16:creationId xmlns:a16="http://schemas.microsoft.com/office/drawing/2014/main" id="{ACE8D492-0144-61AA-B4C7-671A6F838064}"/>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4" name="Freeform 27">
                <a:extLst>
                  <a:ext uri="{FF2B5EF4-FFF2-40B4-BE49-F238E27FC236}">
                    <a16:creationId xmlns:a16="http://schemas.microsoft.com/office/drawing/2014/main" id="{66A763C3-9D03-F22A-CFAA-053D699038A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5" name="Freeform 28">
                <a:extLst>
                  <a:ext uri="{FF2B5EF4-FFF2-40B4-BE49-F238E27FC236}">
                    <a16:creationId xmlns:a16="http://schemas.microsoft.com/office/drawing/2014/main" id="{8ACF5197-29A5-3BAB-37C6-B1B230FCEE6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6" name="Freeform 29">
                <a:extLst>
                  <a:ext uri="{FF2B5EF4-FFF2-40B4-BE49-F238E27FC236}">
                    <a16:creationId xmlns:a16="http://schemas.microsoft.com/office/drawing/2014/main" id="{E1E976AF-DB55-47F2-1548-6FA6B77E11D9}"/>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19" name="Oval 18">
              <a:extLst>
                <a:ext uri="{FF2B5EF4-FFF2-40B4-BE49-F238E27FC236}">
                  <a16:creationId xmlns:a16="http://schemas.microsoft.com/office/drawing/2014/main" id="{901A6636-A17A-D98E-9581-C130CC53D822}"/>
                </a:ext>
              </a:extLst>
            </p:cNvPr>
            <p:cNvSpPr/>
            <p:nvPr userDrawn="1"/>
          </p:nvSpPr>
          <p:spPr>
            <a:xfrm>
              <a:off x="4084230" y="2320581"/>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27" name="Graphic 26" descr="Customer review with solid fill">
              <a:extLst>
                <a:ext uri="{FF2B5EF4-FFF2-40B4-BE49-F238E27FC236}">
                  <a16:creationId xmlns:a16="http://schemas.microsoft.com/office/drawing/2014/main" id="{3AEC42C0-5D89-43BD-5393-610F4926FA2E}"/>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2830" y="2535682"/>
              <a:ext cx="914400" cy="914400"/>
            </a:xfrm>
            <a:prstGeom prst="rect">
              <a:avLst/>
            </a:prstGeom>
          </p:spPr>
        </p:pic>
      </p:grpSp>
      <p:sp>
        <p:nvSpPr>
          <p:cNvPr id="80" name="Content Placeholder 79">
            <a:extLst>
              <a:ext uri="{FF2B5EF4-FFF2-40B4-BE49-F238E27FC236}">
                <a16:creationId xmlns:a16="http://schemas.microsoft.com/office/drawing/2014/main" id="{0831B32D-9875-74C3-3C2E-9F93C34ED78C}"/>
              </a:ext>
            </a:extLst>
          </p:cNvPr>
          <p:cNvSpPr>
            <a:spLocks noGrp="1"/>
          </p:cNvSpPr>
          <p:nvPr>
            <p:ph sz="half" idx="2"/>
          </p:nvPr>
        </p:nvSpPr>
        <p:spPr>
          <a:xfrm>
            <a:off x="6800218" y="3813261"/>
            <a:ext cx="2064876" cy="562212"/>
          </a:xfrm>
        </p:spPr>
        <p:txBody>
          <a:bodyPr>
            <a:normAutofit/>
          </a:bodyPr>
          <a:lstStyle/>
          <a:p>
            <a:pPr algn="ctr"/>
            <a:r>
              <a:rPr lang="en-US" sz="2600" b="1">
                <a:solidFill>
                  <a:prstClr val="black"/>
                </a:solidFill>
                <a:latin typeface="Montserrat Medium" panose="00000600000000000000" pitchFamily="2" charset="0"/>
              </a:rPr>
              <a:t>RI Provider</a:t>
            </a:r>
            <a:endParaRPr lang="pl-PL" sz="2600" b="1">
              <a:solidFill>
                <a:prstClr val="black"/>
              </a:solidFill>
              <a:latin typeface="Montserrat Medium" panose="00000600000000000000" pitchFamily="2" charset="0"/>
            </a:endParaRPr>
          </a:p>
          <a:p>
            <a:endParaRPr lang="en-US"/>
          </a:p>
        </p:txBody>
      </p:sp>
      <p:sp>
        <p:nvSpPr>
          <p:cNvPr id="84" name="Content Placeholder 83">
            <a:extLst>
              <a:ext uri="{FF2B5EF4-FFF2-40B4-BE49-F238E27FC236}">
                <a16:creationId xmlns:a16="http://schemas.microsoft.com/office/drawing/2014/main" id="{D858D0B8-28FF-9FF7-4B65-BD7BC425AA03}"/>
              </a:ext>
            </a:extLst>
          </p:cNvPr>
          <p:cNvSpPr>
            <a:spLocks noGrp="1"/>
          </p:cNvSpPr>
          <p:nvPr>
            <p:ph sz="half" idx="16"/>
          </p:nvPr>
        </p:nvSpPr>
        <p:spPr>
          <a:xfrm>
            <a:off x="6640588" y="4220556"/>
            <a:ext cx="2184962" cy="1909229"/>
          </a:xfrm>
        </p:spPr>
        <p:txBody>
          <a:bodyPr>
            <a:normAutofit fontScale="62500" lnSpcReduction="20000"/>
          </a:bodyPr>
          <a:lstStyle/>
          <a:p>
            <a:pPr algn="ctr">
              <a:lnSpc>
                <a:spcPct val="120000"/>
              </a:lnSpc>
              <a:defRPr/>
            </a:pPr>
            <a:r>
              <a:rPr lang="en-US" sz="2400">
                <a:solidFill>
                  <a:prstClr val="black"/>
                </a:solidFill>
                <a:latin typeface="Montserrat" panose="00000500000000000000" pitchFamily="2" charset="0"/>
              </a:rPr>
              <a:t> Entity that provides instruction to apprentices in the designated occupation’s core knowledge, skills, and abilities.</a:t>
            </a:r>
            <a:endParaRPr lang="pl-PL" sz="2400">
              <a:solidFill>
                <a:prstClr val="black"/>
              </a:solidFill>
              <a:latin typeface="Montserrat" panose="00000500000000000000" pitchFamily="2" charset="0"/>
            </a:endParaRPr>
          </a:p>
          <a:p>
            <a:endParaRPr lang="en-US"/>
          </a:p>
        </p:txBody>
      </p:sp>
      <p:grpSp>
        <p:nvGrpSpPr>
          <p:cNvPr id="55" name="Group 54" descr="network of people">
            <a:extLst>
              <a:ext uri="{FF2B5EF4-FFF2-40B4-BE49-F238E27FC236}">
                <a16:creationId xmlns:a16="http://schemas.microsoft.com/office/drawing/2014/main" id="{AA536082-CD58-97C9-D9F0-9B793AE211C8}"/>
              </a:ext>
            </a:extLst>
          </p:cNvPr>
          <p:cNvGrpSpPr/>
          <p:nvPr/>
        </p:nvGrpSpPr>
        <p:grpSpPr>
          <a:xfrm>
            <a:off x="9614936" y="2249728"/>
            <a:ext cx="1371600" cy="1371600"/>
            <a:chOff x="9580307" y="2313967"/>
            <a:chExt cx="1371600" cy="1371600"/>
          </a:xfrm>
        </p:grpSpPr>
        <p:sp>
          <p:nvSpPr>
            <p:cNvPr id="14" name="AutoShape 23">
              <a:extLst>
                <a:ext uri="{FF2B5EF4-FFF2-40B4-BE49-F238E27FC236}">
                  <a16:creationId xmlns:a16="http://schemas.microsoft.com/office/drawing/2014/main" id="{1BC78266-C6B6-412B-4212-BEE2D82B06C4}"/>
                </a:ext>
              </a:extLst>
            </p:cNvPr>
            <p:cNvSpPr>
              <a:spLocks noChangeAspect="1" noChangeArrowheads="1" noTextEdit="1"/>
            </p:cNvSpPr>
            <p:nvPr userDrawn="1"/>
          </p:nvSpPr>
          <p:spPr bwMode="auto">
            <a:xfrm>
              <a:off x="10071580" y="2685849"/>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upa 65">
              <a:extLst>
                <a:ext uri="{FF2B5EF4-FFF2-40B4-BE49-F238E27FC236}">
                  <a16:creationId xmlns:a16="http://schemas.microsoft.com/office/drawing/2014/main" id="{1819D5F0-CD99-DEC6-16F9-D7B6E1A13B75}"/>
                </a:ext>
              </a:extLst>
            </p:cNvPr>
            <p:cNvGrpSpPr/>
            <p:nvPr userDrawn="1"/>
          </p:nvGrpSpPr>
          <p:grpSpPr>
            <a:xfrm>
              <a:off x="10071580" y="2685849"/>
              <a:ext cx="541337" cy="412750"/>
              <a:chOff x="906463" y="3402013"/>
              <a:chExt cx="541337" cy="412750"/>
            </a:xfrm>
          </p:grpSpPr>
          <p:sp>
            <p:nvSpPr>
              <p:cNvPr id="37" name="Freeform 25">
                <a:extLst>
                  <a:ext uri="{FF2B5EF4-FFF2-40B4-BE49-F238E27FC236}">
                    <a16:creationId xmlns:a16="http://schemas.microsoft.com/office/drawing/2014/main" id="{136E5E56-C70C-F14D-BBC4-740B34416B0C}"/>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8" name="Freeform 26">
                <a:extLst>
                  <a:ext uri="{FF2B5EF4-FFF2-40B4-BE49-F238E27FC236}">
                    <a16:creationId xmlns:a16="http://schemas.microsoft.com/office/drawing/2014/main" id="{37A9A516-F75E-C2CD-E39F-38A125662D8D}"/>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39" name="Freeform 27">
                <a:extLst>
                  <a:ext uri="{FF2B5EF4-FFF2-40B4-BE49-F238E27FC236}">
                    <a16:creationId xmlns:a16="http://schemas.microsoft.com/office/drawing/2014/main" id="{C061F7C6-2733-B84D-232F-A888B36F7924}"/>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0" name="Freeform 28">
                <a:extLst>
                  <a:ext uri="{FF2B5EF4-FFF2-40B4-BE49-F238E27FC236}">
                    <a16:creationId xmlns:a16="http://schemas.microsoft.com/office/drawing/2014/main" id="{E77AADBD-F2E1-3800-76C4-636162A5B509}"/>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41" name="Freeform 29">
                <a:extLst>
                  <a:ext uri="{FF2B5EF4-FFF2-40B4-BE49-F238E27FC236}">
                    <a16:creationId xmlns:a16="http://schemas.microsoft.com/office/drawing/2014/main" id="{BA0CE0B0-E619-128C-8177-6387F630D8E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16" name="Oval 15">
              <a:extLst>
                <a:ext uri="{FF2B5EF4-FFF2-40B4-BE49-F238E27FC236}">
                  <a16:creationId xmlns:a16="http://schemas.microsoft.com/office/drawing/2014/main" id="{48EDC056-A436-AD24-B3EC-6C2A1757BE1B}"/>
                </a:ext>
              </a:extLst>
            </p:cNvPr>
            <p:cNvSpPr/>
            <p:nvPr userDrawn="1"/>
          </p:nvSpPr>
          <p:spPr>
            <a:xfrm>
              <a:off x="9580307" y="2313967"/>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28" name="Graphic 27" descr="Connections with solid fill">
              <a:extLst>
                <a:ext uri="{FF2B5EF4-FFF2-40B4-BE49-F238E27FC236}">
                  <a16:creationId xmlns:a16="http://schemas.microsoft.com/office/drawing/2014/main" id="{C26C43E3-9FA7-0C26-8833-7AD046EBD18E}"/>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92282" y="2507401"/>
              <a:ext cx="1016996" cy="1016996"/>
            </a:xfrm>
            <a:prstGeom prst="rect">
              <a:avLst/>
            </a:prstGeom>
          </p:spPr>
        </p:pic>
      </p:grpSp>
      <p:sp>
        <p:nvSpPr>
          <p:cNvPr id="85" name="Content Placeholder 84">
            <a:extLst>
              <a:ext uri="{FF2B5EF4-FFF2-40B4-BE49-F238E27FC236}">
                <a16:creationId xmlns:a16="http://schemas.microsoft.com/office/drawing/2014/main" id="{CECBA5CA-E153-AE2D-7CCE-D11287156727}"/>
              </a:ext>
            </a:extLst>
          </p:cNvPr>
          <p:cNvSpPr>
            <a:spLocks noGrp="1"/>
          </p:cNvSpPr>
          <p:nvPr>
            <p:ph sz="half" idx="17"/>
          </p:nvPr>
        </p:nvSpPr>
        <p:spPr>
          <a:xfrm>
            <a:off x="9641770" y="3786882"/>
            <a:ext cx="1470214" cy="425247"/>
          </a:xfrm>
        </p:spPr>
        <p:txBody>
          <a:bodyPr>
            <a:normAutofit fontScale="92500" lnSpcReduction="20000"/>
          </a:bodyPr>
          <a:lstStyle/>
          <a:p>
            <a:pPr algn="ctr">
              <a:lnSpc>
                <a:spcPct val="100000"/>
              </a:lnSpc>
            </a:pPr>
            <a:r>
              <a:rPr lang="en-US" b="1">
                <a:solidFill>
                  <a:prstClr val="black"/>
                </a:solidFill>
                <a:latin typeface="Montserrat Medium" panose="00000600000000000000" pitchFamily="2" charset="0"/>
              </a:rPr>
              <a:t>Partner</a:t>
            </a:r>
            <a:endParaRPr lang="pl-PL" b="1">
              <a:solidFill>
                <a:prstClr val="black"/>
              </a:solidFill>
              <a:latin typeface="Montserrat Medium" panose="00000600000000000000" pitchFamily="2" charset="0"/>
            </a:endParaRPr>
          </a:p>
          <a:p>
            <a:endParaRPr lang="en-US"/>
          </a:p>
        </p:txBody>
      </p:sp>
      <p:sp>
        <p:nvSpPr>
          <p:cNvPr id="86" name="Content Placeholder 85">
            <a:extLst>
              <a:ext uri="{FF2B5EF4-FFF2-40B4-BE49-F238E27FC236}">
                <a16:creationId xmlns:a16="http://schemas.microsoft.com/office/drawing/2014/main" id="{9ECA1DF6-34A0-26B6-7F3C-5836C98B95FD}"/>
              </a:ext>
            </a:extLst>
          </p:cNvPr>
          <p:cNvSpPr>
            <a:spLocks noGrp="1"/>
          </p:cNvSpPr>
          <p:nvPr>
            <p:ph sz="half" idx="18"/>
          </p:nvPr>
        </p:nvSpPr>
        <p:spPr>
          <a:xfrm>
            <a:off x="9256557" y="4220556"/>
            <a:ext cx="2251081" cy="1850226"/>
          </a:xfrm>
        </p:spPr>
        <p:txBody>
          <a:bodyPr>
            <a:normAutofit fontScale="25000" lnSpcReduction="20000"/>
          </a:bodyPr>
          <a:lstStyle/>
          <a:p>
            <a:pPr algn="ctr">
              <a:lnSpc>
                <a:spcPct val="120000"/>
              </a:lnSpc>
              <a:defRPr/>
            </a:pPr>
            <a:r>
              <a:rPr lang="en-US" sz="6000">
                <a:solidFill>
                  <a:prstClr val="black"/>
                </a:solidFill>
                <a:latin typeface="Montserrat" panose="00000500000000000000" pitchFamily="2" charset="0"/>
              </a:rPr>
              <a:t> Organizations committed to assisting RA programs. They can play one or more roles. </a:t>
            </a:r>
            <a:endParaRPr lang="pl-PL" sz="6000">
              <a:solidFill>
                <a:prstClr val="black"/>
              </a:solidFill>
              <a:latin typeface="Montserrat" panose="00000500000000000000" pitchFamily="2" charset="0"/>
            </a:endParaRPr>
          </a:p>
          <a:p>
            <a:endParaRPr lang="en-US"/>
          </a:p>
        </p:txBody>
      </p:sp>
      <p:cxnSp>
        <p:nvCxnSpPr>
          <p:cNvPr id="25" name="Łącznik prosty 26">
            <a:extLst>
              <a:ext uri="{FF2B5EF4-FFF2-40B4-BE49-F238E27FC236}">
                <a16:creationId xmlns:a16="http://schemas.microsoft.com/office/drawing/2014/main" id="{316EF346-D37D-9DE4-995A-8608260A708D}"/>
              </a:ext>
              <a:ext uri="{C183D7F6-B498-43B3-948B-1728B52AA6E4}">
                <adec:decorative xmlns:adec="http://schemas.microsoft.com/office/drawing/2017/decorative" val="1"/>
              </a:ext>
            </a:extLst>
          </p:cNvPr>
          <p:cNvCxnSpPr>
            <a:cxnSpLocks/>
          </p:cNvCxnSpPr>
          <p:nvPr userDrawn="1"/>
        </p:nvCxnSpPr>
        <p:spPr>
          <a:xfrm flipH="1">
            <a:off x="9096852" y="3992816"/>
            <a:ext cx="2313" cy="1192394"/>
          </a:xfrm>
          <a:prstGeom prst="line">
            <a:avLst/>
          </a:prstGeom>
          <a:ln w="254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87" name="Slide Number Placeholder 5">
            <a:extLst>
              <a:ext uri="{FF2B5EF4-FFF2-40B4-BE49-F238E27FC236}">
                <a16:creationId xmlns:a16="http://schemas.microsoft.com/office/drawing/2014/main" id="{84E33CDD-4013-6093-5720-B609E444EB85}"/>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401556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CC1138-151B-91D2-468B-53C11A5DEB82}"/>
              </a:ext>
            </a:extLst>
          </p:cNvPr>
          <p:cNvSpPr>
            <a:spLocks noGrp="1"/>
          </p:cNvSpPr>
          <p:nvPr>
            <p:ph type="title"/>
          </p:nvPr>
        </p:nvSpPr>
        <p:spPr/>
        <p:txBody>
          <a:bodyPr/>
          <a:lstStyle/>
          <a:p>
            <a:r>
              <a:rPr lang="en-US" dirty="0">
                <a:latin typeface="Montserrat"/>
              </a:rPr>
              <a:t>Engagement Poll</a:t>
            </a:r>
            <a:endParaRPr lang="en-US" dirty="0"/>
          </a:p>
        </p:txBody>
      </p:sp>
      <p:sp>
        <p:nvSpPr>
          <p:cNvPr id="4" name="Text Placeholder 3">
            <a:extLst>
              <a:ext uri="{FF2B5EF4-FFF2-40B4-BE49-F238E27FC236}">
                <a16:creationId xmlns:a16="http://schemas.microsoft.com/office/drawing/2014/main" id="{6162837B-650B-0D3C-E77E-E5FF341944E8}"/>
              </a:ext>
            </a:extLst>
          </p:cNvPr>
          <p:cNvSpPr>
            <a:spLocks noGrp="1"/>
          </p:cNvSpPr>
          <p:nvPr>
            <p:ph type="body" sz="quarter" idx="13"/>
          </p:nvPr>
        </p:nvSpPr>
        <p:spPr>
          <a:xfrm>
            <a:off x="1093464" y="1886774"/>
            <a:ext cx="10186697" cy="1137843"/>
          </a:xfrm>
        </p:spPr>
        <p:txBody>
          <a:bodyPr/>
          <a:lstStyle/>
          <a:p>
            <a:pPr marL="0" indent="0">
              <a:buNone/>
            </a:pPr>
            <a:r>
              <a:rPr lang="en-US"/>
              <a:t>How would you rate your organization's level of RA engagement? </a:t>
            </a:r>
          </a:p>
          <a:p>
            <a:pPr marL="0" indent="0">
              <a:buNone/>
            </a:pPr>
            <a:endParaRPr lang="en-US"/>
          </a:p>
        </p:txBody>
      </p:sp>
      <p:pic>
        <p:nvPicPr>
          <p:cNvPr id="3" name="Graphic 2" descr="Speedometer Low with solid fill">
            <a:extLst>
              <a:ext uri="{FF2B5EF4-FFF2-40B4-BE49-F238E27FC236}">
                <a16:creationId xmlns:a16="http://schemas.microsoft.com/office/drawing/2014/main" id="{DFF4F414-B400-F90F-CBD5-27D5D443E6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6286" y="3304309"/>
            <a:ext cx="1417607" cy="1388852"/>
          </a:xfrm>
          <a:prstGeom prst="rect">
            <a:avLst/>
          </a:prstGeom>
        </p:spPr>
      </p:pic>
      <p:sp>
        <p:nvSpPr>
          <p:cNvPr id="11" name="TextBox 10">
            <a:extLst>
              <a:ext uri="{FF2B5EF4-FFF2-40B4-BE49-F238E27FC236}">
                <a16:creationId xmlns:a16="http://schemas.microsoft.com/office/drawing/2014/main" id="{575566D6-F6EA-C03D-99CD-E06FEF7995A3}"/>
              </a:ext>
            </a:extLst>
          </p:cNvPr>
          <p:cNvSpPr txBox="1"/>
          <p:nvPr/>
        </p:nvSpPr>
        <p:spPr>
          <a:xfrm>
            <a:off x="1093464" y="4972853"/>
            <a:ext cx="194887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lumMod val="65000"/>
                    <a:lumOff val="35000"/>
                  </a:prstClr>
                </a:solidFill>
                <a:effectLst>
                  <a:outerShdw blurRad="38100" dist="38100" dir="2700000" algn="tl">
                    <a:srgbClr val="000000">
                      <a:alpha val="43137"/>
                    </a:srgbClr>
                  </a:outerShdw>
                </a:effectLst>
                <a:uLnTx/>
                <a:uFillTx/>
                <a:latin typeface="Montserrat Medium" panose="00000600000000000000" pitchFamily="2" charset="0"/>
                <a:ea typeface="+mn-ea"/>
                <a:cs typeface="Segoe UI" panose="020B0502040204020203" pitchFamily="34" charset="0"/>
              </a:rPr>
              <a:t>Low</a:t>
            </a:r>
          </a:p>
        </p:txBody>
      </p:sp>
      <p:pic>
        <p:nvPicPr>
          <p:cNvPr id="6" name="Graphic 5" descr="Speedometer Middle with solid fill">
            <a:extLst>
              <a:ext uri="{FF2B5EF4-FFF2-40B4-BE49-F238E27FC236}">
                <a16:creationId xmlns:a16="http://schemas.microsoft.com/office/drawing/2014/main" id="{84A7F306-1D50-26AA-FCAE-53770D4C57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0934" y="3304309"/>
            <a:ext cx="1360098" cy="1388852"/>
          </a:xfrm>
          <a:prstGeom prst="rect">
            <a:avLst/>
          </a:prstGeom>
        </p:spPr>
      </p:pic>
      <p:sp>
        <p:nvSpPr>
          <p:cNvPr id="14" name="TextBox 13">
            <a:extLst>
              <a:ext uri="{FF2B5EF4-FFF2-40B4-BE49-F238E27FC236}">
                <a16:creationId xmlns:a16="http://schemas.microsoft.com/office/drawing/2014/main" id="{3E0AC96E-A56B-B7C0-3D87-1AE04B1D57C0}"/>
              </a:ext>
            </a:extLst>
          </p:cNvPr>
          <p:cNvSpPr txBox="1"/>
          <p:nvPr/>
        </p:nvSpPr>
        <p:spPr>
          <a:xfrm>
            <a:off x="4869358" y="4971226"/>
            <a:ext cx="194887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lumMod val="65000"/>
                    <a:lumOff val="35000"/>
                  </a:prstClr>
                </a:solidFill>
                <a:effectLst>
                  <a:outerShdw blurRad="38100" dist="38100" dir="2700000" algn="tl">
                    <a:srgbClr val="000000">
                      <a:alpha val="43137"/>
                    </a:srgbClr>
                  </a:outerShdw>
                </a:effectLst>
                <a:uLnTx/>
                <a:uFillTx/>
                <a:latin typeface="Montserrat Medium" panose="00000600000000000000" pitchFamily="2" charset="0"/>
                <a:ea typeface="+mn-ea"/>
                <a:cs typeface="Segoe UI" panose="020B0502040204020203" pitchFamily="34" charset="0"/>
              </a:rPr>
              <a:t>Medium</a:t>
            </a:r>
          </a:p>
        </p:txBody>
      </p:sp>
      <p:pic>
        <p:nvPicPr>
          <p:cNvPr id="10" name="Graphic 9" descr="Gauge with solid fill">
            <a:extLst>
              <a:ext uri="{FF2B5EF4-FFF2-40B4-BE49-F238E27FC236}">
                <a16:creationId xmlns:a16="http://schemas.microsoft.com/office/drawing/2014/main" id="{262A65CD-C8CE-6AE9-D878-C22877A192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39766" y="3304309"/>
            <a:ext cx="1503871" cy="1518249"/>
          </a:xfrm>
          <a:prstGeom prst="rect">
            <a:avLst/>
          </a:prstGeom>
        </p:spPr>
      </p:pic>
      <p:sp>
        <p:nvSpPr>
          <p:cNvPr id="12" name="TextBox 11">
            <a:extLst>
              <a:ext uri="{FF2B5EF4-FFF2-40B4-BE49-F238E27FC236}">
                <a16:creationId xmlns:a16="http://schemas.microsoft.com/office/drawing/2014/main" id="{F858FE53-8C0F-2180-9018-9BF14F74B7A5}"/>
              </a:ext>
            </a:extLst>
          </p:cNvPr>
          <p:cNvSpPr txBox="1"/>
          <p:nvPr/>
        </p:nvSpPr>
        <p:spPr>
          <a:xfrm>
            <a:off x="8937665" y="4971226"/>
            <a:ext cx="194887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lumMod val="65000"/>
                    <a:lumOff val="35000"/>
                  </a:prstClr>
                </a:solidFill>
                <a:effectLst>
                  <a:outerShdw blurRad="38100" dist="38100" dir="2700000" algn="tl">
                    <a:srgbClr val="000000">
                      <a:alpha val="43137"/>
                    </a:srgbClr>
                  </a:outerShdw>
                </a:effectLst>
                <a:uLnTx/>
                <a:uFillTx/>
                <a:latin typeface="Montserrat Medium" panose="00000600000000000000" pitchFamily="2" charset="0"/>
                <a:ea typeface="+mn-ea"/>
                <a:cs typeface="Segoe UI" panose="020B0502040204020203" pitchFamily="34" charset="0"/>
              </a:rPr>
              <a:t>High</a:t>
            </a:r>
          </a:p>
        </p:txBody>
      </p:sp>
    </p:spTree>
    <p:extLst>
      <p:ext uri="{BB962C8B-B14F-4D97-AF65-F5344CB8AC3E}">
        <p14:creationId xmlns:p14="http://schemas.microsoft.com/office/powerpoint/2010/main" val="1639704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6E502-6A9B-BD7A-D5BE-EEF62903B0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47E8A-9E14-89D2-73F4-F4A735C69F26}"/>
              </a:ext>
            </a:extLst>
          </p:cNvPr>
          <p:cNvSpPr>
            <a:spLocks noGrp="1"/>
          </p:cNvSpPr>
          <p:nvPr>
            <p:ph type="title"/>
          </p:nvPr>
        </p:nvSpPr>
        <p:spPr>
          <a:xfrm>
            <a:off x="838200" y="2588585"/>
            <a:ext cx="10515600" cy="1325563"/>
          </a:xfrm>
        </p:spPr>
        <p:txBody>
          <a:bodyPr>
            <a:noAutofit/>
          </a:bodyPr>
          <a:lstStyle/>
          <a:p>
            <a:pPr algn="ctr"/>
            <a:r>
              <a:rPr lang="en-US" dirty="0">
                <a:solidFill>
                  <a:schemeClr val="bg1"/>
                </a:solidFill>
                <a:latin typeface="Montserrat Medium" panose="00000600000000000000" pitchFamily="2" charset="0"/>
              </a:rPr>
              <a:t>Registered Apprenticeship and Chambers- A Match Made for Each Other</a:t>
            </a:r>
          </a:p>
        </p:txBody>
      </p:sp>
      <p:sp>
        <p:nvSpPr>
          <p:cNvPr id="3" name="Slide Number Placeholder 5">
            <a:extLst>
              <a:ext uri="{FF2B5EF4-FFF2-40B4-BE49-F238E27FC236}">
                <a16:creationId xmlns:a16="http://schemas.microsoft.com/office/drawing/2014/main" id="{594BB912-A751-BB7F-152D-D08D956833D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674104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a:xfrm>
            <a:off x="838200" y="551427"/>
            <a:ext cx="10515600" cy="1325563"/>
          </a:xfrm>
        </p:spPr>
        <p:txBody>
          <a:bodyPr>
            <a:normAutofit/>
          </a:bodyPr>
          <a:lstStyle/>
          <a:p>
            <a:r>
              <a:rPr lang="en-US">
                <a:solidFill>
                  <a:schemeClr val="bg1"/>
                </a:solidFill>
                <a:latin typeface="Montserrat"/>
              </a:rPr>
              <a:t>What Registered Apprenticeship Offers Chambers</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sz="half" idx="1"/>
          </p:nvPr>
        </p:nvSpPr>
        <p:spPr>
          <a:xfrm>
            <a:off x="738309" y="2547321"/>
            <a:ext cx="6530788" cy="2710323"/>
          </a:xfrm>
        </p:spPr>
        <p:txBody>
          <a:bodyPr vert="horz" lIns="91440" tIns="45720" rIns="91440" bIns="45720" rtlCol="0" anchor="t">
            <a:noAutofit/>
          </a:bodyPr>
          <a:lstStyle/>
          <a:p>
            <a:pPr marL="457200" indent="-457200">
              <a:lnSpc>
                <a:spcPct val="107000"/>
              </a:lnSpc>
              <a:spcBef>
                <a:spcPts val="0"/>
              </a:spcBef>
              <a:spcAft>
                <a:spcPts val="600"/>
              </a:spcAft>
              <a:buSzPct val="100000"/>
              <a:buFont typeface="Arial" panose="020B0604020202020204" pitchFamily="34" charset="0"/>
              <a:buChar char="•"/>
              <a:tabLst>
                <a:tab pos="914400" algn="l"/>
              </a:tabLst>
            </a:pPr>
            <a:r>
              <a:rPr lang="en-US" b="1" dirty="0">
                <a:solidFill>
                  <a:schemeClr val="tx1"/>
                </a:solidFill>
                <a:effectLst/>
                <a:latin typeface="Montserrat" panose="00000500000000000000" pitchFamily="2" charset="0"/>
                <a:ea typeface="Times New Roman" panose="02020603050405020304" pitchFamily="18" charset="0"/>
                <a:cs typeface="Calibri" panose="020F0502020204030204" pitchFamily="34" charset="0"/>
              </a:rPr>
              <a:t>Enhanced Portfolio of Opportunities</a:t>
            </a:r>
            <a:endParaRPr lang="en-US" dirty="0">
              <a:solidFill>
                <a:schemeClr val="tx1"/>
              </a:solidFill>
              <a:effectLst/>
              <a:latin typeface="Montserrat" panose="00000500000000000000" pitchFamily="2" charset="0"/>
              <a:ea typeface="Times New Roman" panose="02020603050405020304" pitchFamily="18" charset="0"/>
              <a:cs typeface="Calibri" panose="020F0502020204030204" pitchFamily="34" charset="0"/>
            </a:endParaRPr>
          </a:p>
          <a:p>
            <a:pPr marL="457200" indent="-457200">
              <a:lnSpc>
                <a:spcPct val="107000"/>
              </a:lnSpc>
              <a:spcBef>
                <a:spcPts val="0"/>
              </a:spcBef>
              <a:spcAft>
                <a:spcPts val="600"/>
              </a:spcAft>
              <a:buSzPct val="100000"/>
              <a:buFont typeface="Arial" panose="020B0604020202020204" pitchFamily="34" charset="0"/>
              <a:buChar char="•"/>
              <a:tabLst>
                <a:tab pos="914400" algn="l"/>
              </a:tabLst>
            </a:pPr>
            <a:r>
              <a:rPr lang="en-US" b="1" dirty="0">
                <a:solidFill>
                  <a:schemeClr val="tx1"/>
                </a:solidFill>
                <a:effectLst/>
                <a:latin typeface="Montserrat" panose="00000500000000000000" pitchFamily="2" charset="0"/>
                <a:ea typeface="Times New Roman" panose="02020603050405020304" pitchFamily="18" charset="0"/>
                <a:cs typeface="Calibri" panose="020F0502020204030204" pitchFamily="34" charset="0"/>
              </a:rPr>
              <a:t>Stronger Contributions to the Local Community</a:t>
            </a:r>
            <a:endParaRPr lang="en-US" dirty="0">
              <a:solidFill>
                <a:schemeClr val="tx1"/>
              </a:solidFill>
              <a:effectLst/>
              <a:latin typeface="Montserrat" panose="00000500000000000000" pitchFamily="2" charset="0"/>
              <a:ea typeface="Aptos" panose="020B0004020202020204" pitchFamily="34" charset="0"/>
              <a:cs typeface="Times New Roman" panose="02020603050405020304" pitchFamily="18" charset="0"/>
            </a:endParaRPr>
          </a:p>
          <a:p>
            <a:pPr marL="457200" indent="-457200">
              <a:lnSpc>
                <a:spcPct val="107000"/>
              </a:lnSpc>
              <a:spcBef>
                <a:spcPts val="0"/>
              </a:spcBef>
              <a:spcAft>
                <a:spcPts val="600"/>
              </a:spcAft>
              <a:buSzPct val="100000"/>
              <a:buFont typeface="Arial" panose="020B0604020202020204" pitchFamily="34" charset="0"/>
              <a:buChar char="•"/>
              <a:tabLst>
                <a:tab pos="914400" algn="l"/>
              </a:tabLst>
            </a:pPr>
            <a:r>
              <a:rPr lang="en-US" b="1" dirty="0">
                <a:solidFill>
                  <a:schemeClr val="tx1"/>
                </a:solidFill>
                <a:effectLst/>
                <a:latin typeface="Montserrat" panose="00000500000000000000" pitchFamily="2" charset="0"/>
                <a:ea typeface="Times New Roman" panose="02020603050405020304" pitchFamily="18" charset="0"/>
                <a:cs typeface="Calibri" panose="020F0502020204030204" pitchFamily="34" charset="0"/>
              </a:rPr>
              <a:t>Improved Policy Advocacy</a:t>
            </a:r>
            <a:endParaRPr lang="en-US" dirty="0">
              <a:solidFill>
                <a:schemeClr val="tx1"/>
              </a:solidFill>
              <a:effectLst/>
              <a:latin typeface="Montserrat" panose="00000500000000000000" pitchFamily="2" charset="0"/>
              <a:ea typeface="Aptos" panose="020B0004020202020204" pitchFamily="34" charset="0"/>
              <a:cs typeface="Times New Roman" panose="02020603050405020304" pitchFamily="18" charset="0"/>
            </a:endParaRPr>
          </a:p>
          <a:p>
            <a:pPr marL="0" marR="0" lvl="0" indent="0">
              <a:lnSpc>
                <a:spcPct val="107000"/>
              </a:lnSpc>
              <a:spcBef>
                <a:spcPts val="0"/>
              </a:spcBef>
              <a:spcAft>
                <a:spcPts val="600"/>
              </a:spcAft>
              <a:buSzPts val="1000"/>
              <a:buNone/>
              <a:tabLst>
                <a:tab pos="914400" algn="l"/>
              </a:tabLst>
            </a:pPr>
            <a:endParaRPr lang="en-US" sz="17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050" name="Picture 2" descr="United States Chamber of Commerce ...">
            <a:extLst>
              <a:ext uri="{FF2B5EF4-FFF2-40B4-BE49-F238E27FC236}">
                <a16:creationId xmlns:a16="http://schemas.microsoft.com/office/drawing/2014/main" id="{7D398957-C08C-C809-3BC0-432B74EB9B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9097" y="2092198"/>
            <a:ext cx="4922903" cy="36918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98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199" y="365760"/>
            <a:ext cx="10773697" cy="1325563"/>
          </a:xfrm>
        </p:spPr>
        <p:txBody>
          <a:bodyPr>
            <a:normAutofit/>
          </a:bodyPr>
          <a:lstStyle/>
          <a:p>
            <a:r>
              <a:rPr lang="en-US" sz="3200" dirty="0">
                <a:solidFill>
                  <a:schemeClr val="bg1"/>
                </a:solidFill>
                <a:latin typeface="Montserrat"/>
              </a:rPr>
              <a:t>What Registered Apprenticeship Offers Businesses</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820718" y="1943445"/>
            <a:ext cx="5411679" cy="3757177"/>
          </a:xfrm>
        </p:spPr>
        <p:txBody>
          <a:bodyPr vert="horz" lIns="91440" tIns="45720" rIns="91440" bIns="45720" rtlCol="0" anchor="t">
            <a:noAutofit/>
          </a:bodyPr>
          <a:lstStyle/>
          <a:p>
            <a:pPr marL="0" indent="0">
              <a:lnSpc>
                <a:spcPct val="107000"/>
              </a:lnSpc>
              <a:spcBef>
                <a:spcPts val="0"/>
              </a:spcBef>
              <a:spcAft>
                <a:spcPts val="600"/>
              </a:spcAft>
              <a:buSzPts val="1000"/>
              <a:buNone/>
              <a:tabLst>
                <a:tab pos="914400" algn="l"/>
              </a:tabLst>
            </a:pPr>
            <a:r>
              <a:rPr lang="en-US" b="1">
                <a:latin typeface="Aptos" panose="020B0004020202020204" pitchFamily="34" charset="0"/>
                <a:ea typeface="Times New Roman" panose="02020603050405020304" pitchFamily="18" charset="0"/>
                <a:cs typeface="Calibri" panose="020F0502020204030204" pitchFamily="34" charset="0"/>
              </a:rPr>
              <a:t>Standardized,</a:t>
            </a:r>
            <a:r>
              <a:rPr lang="en-US" b="1">
                <a:effectLst/>
                <a:latin typeface="Aptos" panose="020B0004020202020204" pitchFamily="34" charset="0"/>
                <a:ea typeface="Times New Roman" panose="02020603050405020304" pitchFamily="18" charset="0"/>
                <a:cs typeface="Calibri" panose="020F0502020204030204" pitchFamily="34" charset="0"/>
              </a:rPr>
              <a:t> Skilled Workforce</a:t>
            </a:r>
            <a:endParaRPr lang="en-US">
              <a:effectLst/>
              <a:latin typeface="Aptos" panose="020B000402020202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600"/>
              </a:spcAft>
              <a:buSzPts val="1000"/>
              <a:buFont typeface="Symbol" panose="05050102010706020507" pitchFamily="18" charset="2"/>
              <a:buChar char=""/>
              <a:tabLst>
                <a:tab pos="914400" algn="l"/>
              </a:tabLst>
            </a:pPr>
            <a:endParaRPr lang="en-US">
              <a:latin typeface="Aptos" panose="020B000402020202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600"/>
              </a:spcAft>
              <a:buSzPts val="1000"/>
              <a:buNone/>
              <a:tabLst>
                <a:tab pos="914400" algn="l"/>
              </a:tabLst>
            </a:pPr>
            <a:r>
              <a:rPr lang="en-US" b="1">
                <a:effectLst/>
                <a:latin typeface="Aptos" panose="020B0004020202020204" pitchFamily="34" charset="0"/>
                <a:ea typeface="Times New Roman" panose="02020603050405020304" pitchFamily="18" charset="0"/>
                <a:cs typeface="Calibri" panose="020F0502020204030204" pitchFamily="34" charset="0"/>
              </a:rPr>
              <a:t>Improved Productivity</a:t>
            </a:r>
            <a:br>
              <a:rPr lang="en-US" b="1">
                <a:effectLst/>
                <a:latin typeface="Aptos" panose="020B0004020202020204" pitchFamily="34" charset="0"/>
                <a:ea typeface="Times New Roman" panose="02020603050405020304" pitchFamily="18" charset="0"/>
                <a:cs typeface="Calibri" panose="020F0502020204030204" pitchFamily="34" charset="0"/>
              </a:rPr>
            </a:br>
            <a:endParaRPr lang="en-US">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Bef>
                <a:spcPts val="0"/>
              </a:spcBef>
              <a:spcAft>
                <a:spcPts val="600"/>
              </a:spcAft>
              <a:buSzPts val="1000"/>
              <a:buNone/>
              <a:tabLst>
                <a:tab pos="914400" algn="l"/>
              </a:tabLst>
            </a:pPr>
            <a:r>
              <a:rPr lang="en-US" b="1">
                <a:latin typeface="Aptos" panose="020B0004020202020204" pitchFamily="34" charset="0"/>
                <a:ea typeface="Times New Roman" panose="02020603050405020304" pitchFamily="18" charset="0"/>
                <a:cs typeface="Calibri" panose="020F0502020204030204" pitchFamily="34" charset="0"/>
              </a:rPr>
              <a:t>Reduction in Turnover</a:t>
            </a:r>
            <a:endParaRPr lang="en-US" b="1">
              <a:effectLst/>
              <a:latin typeface="Aptos" panose="020B0004020202020204" pitchFamily="34" charset="0"/>
              <a:ea typeface="Times New Roman" panose="02020603050405020304" pitchFamily="18" charset="0"/>
              <a:cs typeface="Calibri" panose="020F0502020204030204" pitchFamily="34" charset="0"/>
            </a:endParaRPr>
          </a:p>
          <a:p>
            <a:pPr marL="0" marR="0" lvl="0" indent="0">
              <a:lnSpc>
                <a:spcPct val="107000"/>
              </a:lnSpc>
              <a:spcBef>
                <a:spcPts val="0"/>
              </a:spcBef>
              <a:spcAft>
                <a:spcPts val="600"/>
              </a:spcAft>
              <a:buSzPts val="1000"/>
              <a:buNone/>
              <a:tabLst>
                <a:tab pos="914400" algn="l"/>
              </a:tabLst>
            </a:pPr>
            <a:endParaRPr lang="en-US" b="1">
              <a:latin typeface="Aptos" panose="020B0004020202020204" pitchFamily="34" charset="0"/>
              <a:ea typeface="Times New Roman" panose="02020603050405020304" pitchFamily="18" charset="0"/>
              <a:cs typeface="Calibri" panose="020F0502020204030204" pitchFamily="34" charset="0"/>
            </a:endParaRPr>
          </a:p>
          <a:p>
            <a:pPr marL="0" marR="0" lvl="0" indent="0">
              <a:lnSpc>
                <a:spcPct val="107000"/>
              </a:lnSpc>
              <a:spcBef>
                <a:spcPts val="0"/>
              </a:spcBef>
              <a:spcAft>
                <a:spcPts val="600"/>
              </a:spcAft>
              <a:buSzPts val="1000"/>
              <a:buNone/>
              <a:tabLst>
                <a:tab pos="914400" algn="l"/>
              </a:tabLst>
            </a:pPr>
            <a:r>
              <a:rPr lang="en-US" b="1">
                <a:latin typeface="Aptos" panose="020B0004020202020204" pitchFamily="34" charset="0"/>
                <a:ea typeface="Times New Roman" panose="02020603050405020304" pitchFamily="18" charset="0"/>
                <a:cs typeface="Calibri" panose="020F0502020204030204" pitchFamily="34" charset="0"/>
              </a:rPr>
              <a:t>Positive ROI </a:t>
            </a:r>
            <a:endParaRPr lang="en-US" b="1">
              <a:effectLst/>
              <a:latin typeface="Aptos" panose="020B0004020202020204" pitchFamily="34" charset="0"/>
              <a:ea typeface="Times New Roman" panose="02020603050405020304" pitchFamily="18" charset="0"/>
              <a:cs typeface="Calibri" panose="020F0502020204030204" pitchFamily="34" charset="0"/>
            </a:endParaRPr>
          </a:p>
          <a:p>
            <a:pPr marL="0" marR="0" lvl="0" indent="0" algn="ctr">
              <a:lnSpc>
                <a:spcPct val="107000"/>
              </a:lnSpc>
              <a:spcBef>
                <a:spcPts val="0"/>
              </a:spcBef>
              <a:spcAft>
                <a:spcPts val="600"/>
              </a:spcAft>
              <a:buSzPts val="1000"/>
              <a:buNone/>
              <a:tabLst>
                <a:tab pos="914400" algn="l"/>
              </a:tabLst>
            </a:pPr>
            <a:endParaRPr lang="en-US">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194" name="Picture 2" descr="Registered Apprenticeship ...">
            <a:extLst>
              <a:ext uri="{FF2B5EF4-FFF2-40B4-BE49-F238E27FC236}">
                <a16:creationId xmlns:a16="http://schemas.microsoft.com/office/drawing/2014/main" id="{A937F8C7-A85D-791A-EBA4-E1D45B126A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1127" y="2077375"/>
            <a:ext cx="3616460" cy="312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796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a:xfrm>
            <a:off x="838200" y="546846"/>
            <a:ext cx="10515600" cy="1325563"/>
          </a:xfrm>
        </p:spPr>
        <p:txBody>
          <a:bodyPr>
            <a:normAutofit/>
          </a:bodyPr>
          <a:lstStyle/>
          <a:p>
            <a:r>
              <a:rPr lang="en-US" dirty="0">
                <a:solidFill>
                  <a:schemeClr val="bg1"/>
                </a:solidFill>
                <a:latin typeface="Montserrat"/>
              </a:rPr>
              <a:t>What Registered Apprenticeship Offers Businesses (Continued)</a:t>
            </a:r>
          </a:p>
        </p:txBody>
      </p:sp>
      <p:sp>
        <p:nvSpPr>
          <p:cNvPr id="3" name="Content Placeholder 2">
            <a:extLst>
              <a:ext uri="{FF2B5EF4-FFF2-40B4-BE49-F238E27FC236}">
                <a16:creationId xmlns:a16="http://schemas.microsoft.com/office/drawing/2014/main" id="{51820B2C-3F45-ED65-8EA2-4C7EEA4C7FB3}"/>
              </a:ext>
            </a:extLst>
          </p:cNvPr>
          <p:cNvSpPr>
            <a:spLocks noGrp="1"/>
          </p:cNvSpPr>
          <p:nvPr>
            <p:ph sz="half" idx="1"/>
          </p:nvPr>
        </p:nvSpPr>
        <p:spPr>
          <a:xfrm>
            <a:off x="971735" y="2840799"/>
            <a:ext cx="6603096" cy="2176357"/>
          </a:xfrm>
        </p:spPr>
        <p:txBody>
          <a:bodyPr>
            <a:normAutofit/>
          </a:bodyPr>
          <a:lstStyle/>
          <a:p>
            <a:pPr marL="457200" indent="-457200">
              <a:lnSpc>
                <a:spcPct val="107000"/>
              </a:lnSpc>
              <a:spcAft>
                <a:spcPts val="600"/>
              </a:spcAft>
              <a:buSzPct val="100000"/>
              <a:buFont typeface="Arial" panose="020B0604020202020204" pitchFamily="34" charset="0"/>
              <a:buChar char="•"/>
              <a:tabLst>
                <a:tab pos="914400" algn="l"/>
              </a:tabLst>
            </a:pPr>
            <a:r>
              <a:rPr lang="en-US" sz="3200" b="1">
                <a:solidFill>
                  <a:schemeClr val="tx1"/>
                </a:solidFill>
                <a:latin typeface="Montserrat Medium" panose="00000600000000000000" pitchFamily="2" charset="0"/>
                <a:ea typeface="Times New Roman" panose="02020603050405020304" pitchFamily="18" charset="0"/>
                <a:cs typeface="Calibri" panose="020F0502020204030204" pitchFamily="34" charset="0"/>
              </a:rPr>
              <a:t>Customizing Training</a:t>
            </a:r>
            <a:endParaRPr lang="en-US" sz="3200">
              <a:solidFill>
                <a:schemeClr val="tx1"/>
              </a:solidFill>
              <a:latin typeface="Montserrat Medium" panose="00000600000000000000" pitchFamily="2" charset="0"/>
              <a:ea typeface="Times New Roman" panose="02020603050405020304" pitchFamily="18" charset="0"/>
              <a:cs typeface="Calibri" panose="020F0502020204030204" pitchFamily="34" charset="0"/>
            </a:endParaRPr>
          </a:p>
          <a:p>
            <a:pPr marL="457200" marR="0" lvl="0" indent="-457200">
              <a:lnSpc>
                <a:spcPct val="107000"/>
              </a:lnSpc>
              <a:spcBef>
                <a:spcPts val="0"/>
              </a:spcBef>
              <a:spcAft>
                <a:spcPts val="600"/>
              </a:spcAft>
              <a:buSzPct val="100000"/>
              <a:buFont typeface="Arial" panose="020B0604020202020204" pitchFamily="34" charset="0"/>
              <a:buChar char="•"/>
              <a:tabLst>
                <a:tab pos="914400" algn="l"/>
              </a:tabLst>
            </a:pPr>
            <a:r>
              <a:rPr lang="en-US" sz="3200" b="1">
                <a:solidFill>
                  <a:schemeClr val="tx1"/>
                </a:solidFill>
                <a:latin typeface="Montserrat Medium" panose="00000600000000000000" pitchFamily="2" charset="0"/>
                <a:ea typeface="Times New Roman" panose="02020603050405020304" pitchFamily="18" charset="0"/>
                <a:cs typeface="Calibri" panose="020F0502020204030204" pitchFamily="34" charset="0"/>
              </a:rPr>
              <a:t>Retaining Workers</a:t>
            </a:r>
            <a:endParaRPr lang="en-US" sz="3200">
              <a:solidFill>
                <a:schemeClr val="tx1"/>
              </a:solidFill>
              <a:latin typeface="Montserrat Medium" panose="00000600000000000000" pitchFamily="2" charset="0"/>
              <a:ea typeface="Aptos" panose="020B0004020202020204" pitchFamily="34" charset="0"/>
              <a:cs typeface="Times New Roman" panose="02020603050405020304" pitchFamily="18" charset="0"/>
            </a:endParaRPr>
          </a:p>
          <a:p>
            <a:pPr marL="457200" marR="0" lvl="0" indent="-457200">
              <a:lnSpc>
                <a:spcPct val="107000"/>
              </a:lnSpc>
              <a:spcBef>
                <a:spcPts val="0"/>
              </a:spcBef>
              <a:spcAft>
                <a:spcPts val="600"/>
              </a:spcAft>
              <a:buSzPct val="100000"/>
              <a:buFont typeface="Arial" panose="020B0604020202020204" pitchFamily="34" charset="0"/>
              <a:buChar char="•"/>
              <a:tabLst>
                <a:tab pos="914400" algn="l"/>
              </a:tabLst>
            </a:pPr>
            <a:r>
              <a:rPr lang="en-US" sz="3200" b="1">
                <a:solidFill>
                  <a:schemeClr val="tx1"/>
                </a:solidFill>
                <a:latin typeface="Montserrat Medium" panose="00000600000000000000" pitchFamily="2" charset="0"/>
                <a:ea typeface="Times New Roman" panose="02020603050405020304" pitchFamily="18" charset="0"/>
                <a:cs typeface="Calibri" panose="020F0502020204030204" pitchFamily="34" charset="0"/>
              </a:rPr>
              <a:t>Promoting Diversity</a:t>
            </a:r>
            <a:endParaRPr lang="en-US" sz="3200">
              <a:solidFill>
                <a:schemeClr val="tx1"/>
              </a:solidFill>
              <a:latin typeface="Montserrat Medium" panose="00000600000000000000" pitchFamily="2" charset="0"/>
              <a:ea typeface="Aptos" panose="020B0004020202020204" pitchFamily="34" charset="0"/>
              <a:cs typeface="Times New Roman" panose="02020603050405020304" pitchFamily="18" charset="0"/>
            </a:endParaRPr>
          </a:p>
          <a:p>
            <a:endParaRPr lang="en-US"/>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0242" name="Picture 2" descr="Why Registered Apprenticeship Programs ...">
            <a:extLst>
              <a:ext uri="{FF2B5EF4-FFF2-40B4-BE49-F238E27FC236}">
                <a16:creationId xmlns:a16="http://schemas.microsoft.com/office/drawing/2014/main" id="{C7CAD677-4C30-63BB-E8F9-C497C6D42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8841" y="2157191"/>
            <a:ext cx="5293159" cy="34848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504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6E502-6A9B-BD7A-D5BE-EEF62903B0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47E8A-9E14-89D2-73F4-F4A735C69F26}"/>
              </a:ext>
            </a:extLst>
          </p:cNvPr>
          <p:cNvSpPr>
            <a:spLocks noGrp="1"/>
          </p:cNvSpPr>
          <p:nvPr>
            <p:ph type="title"/>
          </p:nvPr>
        </p:nvSpPr>
        <p:spPr>
          <a:xfrm>
            <a:off x="838200" y="2588585"/>
            <a:ext cx="10515600" cy="1325563"/>
          </a:xfrm>
        </p:spPr>
        <p:txBody>
          <a:bodyPr>
            <a:noAutofit/>
          </a:bodyPr>
          <a:lstStyle/>
          <a:p>
            <a:pPr algn="ctr"/>
            <a:r>
              <a:rPr lang="en-US" dirty="0">
                <a:solidFill>
                  <a:schemeClr val="bg1"/>
                </a:solidFill>
                <a:latin typeface="Montserrat"/>
              </a:rPr>
              <a:t>How Chambers are Currently Engaging in RA</a:t>
            </a:r>
          </a:p>
        </p:txBody>
      </p:sp>
      <p:sp>
        <p:nvSpPr>
          <p:cNvPr id="3" name="Slide Number Placeholder 5">
            <a:extLst>
              <a:ext uri="{FF2B5EF4-FFF2-40B4-BE49-F238E27FC236}">
                <a16:creationId xmlns:a16="http://schemas.microsoft.com/office/drawing/2014/main" id="{594BB912-A751-BB7F-152D-D08D956833D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005212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199" y="365760"/>
            <a:ext cx="10773697" cy="1325563"/>
          </a:xfrm>
        </p:spPr>
        <p:txBody>
          <a:bodyPr>
            <a:normAutofit/>
          </a:bodyPr>
          <a:lstStyle/>
          <a:p>
            <a:r>
              <a:rPr lang="en-US" dirty="0">
                <a:solidFill>
                  <a:schemeClr val="bg1"/>
                </a:solidFill>
                <a:latin typeface="Montserrat"/>
              </a:rPr>
              <a:t>Chamber Pulse Check </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674415" y="1753485"/>
            <a:ext cx="6667417" cy="4497057"/>
          </a:xfrm>
        </p:spPr>
        <p:txBody>
          <a:bodyPr vert="horz" lIns="91440" tIns="45720" rIns="91440" bIns="45720" rtlCol="0" anchor="t">
            <a:noAutofit/>
          </a:bodyPr>
          <a:lstStyle/>
          <a:p>
            <a:pPr>
              <a:lnSpc>
                <a:spcPct val="100000"/>
              </a:lnSpc>
              <a:spcBef>
                <a:spcPts val="600"/>
              </a:spcBef>
              <a:spcAft>
                <a:spcPts val="600"/>
              </a:spcAft>
            </a:pPr>
            <a:r>
              <a:rPr lang="en-US" sz="220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Beginning in December 2023, Safal Partners began to speak with Chambers throughout the country to understand their involvement in registered apprenticeship and how they would like to get more involved.</a:t>
            </a:r>
          </a:p>
          <a:p>
            <a:pPr>
              <a:lnSpc>
                <a:spcPct val="100000"/>
              </a:lnSpc>
              <a:spcBef>
                <a:spcPts val="600"/>
              </a:spcBef>
              <a:spcAft>
                <a:spcPts val="600"/>
              </a:spcAft>
            </a:pPr>
            <a:r>
              <a:rPr lang="en-US" sz="2200">
                <a:solidFill>
                  <a:schemeClr val="tx1"/>
                </a:solidFill>
                <a:latin typeface="Montserrat" panose="00000500000000000000" pitchFamily="2" charset="0"/>
                <a:ea typeface="+mn-lt"/>
                <a:cs typeface="Times New Roman" panose="02020603050405020304" pitchFamily="18" charset="0"/>
              </a:rPr>
              <a:t>Working with the ACCE, the team also surveyed chambers throughout the country to understand their involvement in registered apprenticeship, their needs, and what resources could help them.	</a:t>
            </a: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026" name="Picture 2" descr="Chamber of Commerce Executives ...">
            <a:extLst>
              <a:ext uri="{FF2B5EF4-FFF2-40B4-BE49-F238E27FC236}">
                <a16:creationId xmlns:a16="http://schemas.microsoft.com/office/drawing/2014/main" id="{AAB526D6-9E06-EF77-E5A4-86707ED32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9985" y="2036044"/>
            <a:ext cx="3657600" cy="3266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661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838200" y="665826"/>
            <a:ext cx="10515600" cy="907156"/>
          </a:xfrm>
        </p:spPr>
        <p:txBody>
          <a:bodyPr>
            <a:normAutofit/>
          </a:bodyPr>
          <a:lstStyle/>
          <a:p>
            <a:r>
              <a:rPr lang="en-US" sz="4900" dirty="0">
                <a:latin typeface="Montserrat"/>
              </a:rPr>
              <a:t>Chamber Survey Results</a:t>
            </a:r>
            <a:endParaRPr lang="en-US" dirty="0"/>
          </a:p>
        </p:txBody>
      </p:sp>
      <p:sp>
        <p:nvSpPr>
          <p:cNvPr id="7" name="Content Placeholder 6">
            <a:extLst>
              <a:ext uri="{FF2B5EF4-FFF2-40B4-BE49-F238E27FC236}">
                <a16:creationId xmlns:a16="http://schemas.microsoft.com/office/drawing/2014/main" id="{882B3DD2-B47A-4228-2D60-F1CEEAEA73B7}"/>
              </a:ext>
            </a:extLst>
          </p:cNvPr>
          <p:cNvSpPr>
            <a:spLocks noGrp="1"/>
          </p:cNvSpPr>
          <p:nvPr>
            <p:ph sz="half" idx="4294967295"/>
          </p:nvPr>
        </p:nvSpPr>
        <p:spPr>
          <a:xfrm>
            <a:off x="683582" y="1805232"/>
            <a:ext cx="7423074" cy="3968750"/>
          </a:xfrm>
        </p:spPr>
        <p:txBody>
          <a:bodyPr anchor="ctr" anchorCtr="0">
            <a:normAutofit fontScale="85000" lnSpcReduction="10000"/>
          </a:bodyPr>
          <a:lstStyle/>
          <a:p>
            <a:pPr marL="0" marR="0" lvl="0" indent="0">
              <a:lnSpc>
                <a:spcPct val="107000"/>
              </a:lnSpc>
              <a:spcBef>
                <a:spcPts val="0"/>
              </a:spcBef>
              <a:spcAft>
                <a:spcPts val="800"/>
              </a:spcAft>
              <a:buNone/>
              <a:tabLst>
                <a:tab pos="457200" algn="l"/>
              </a:tabLst>
            </a:pPr>
            <a:r>
              <a:rPr lang="en-US" sz="1800" b="1">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Knowledge and Engagement Levels:</a:t>
            </a:r>
            <a:endParaRPr lang="en-US" sz="1800">
              <a:solidFill>
                <a:schemeClr val="tx1"/>
              </a:solidFill>
              <a:effectLst/>
              <a:latin typeface="Montserrat" panose="00000500000000000000" pitchFamily="2"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Around half of the respondents indicate having relationships with local employers, unions, workforce boards, or educational institutions that sponsor apprenticeship programs.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Only a few chambers are currently sponsoring a registered apprenticeship program themselves.</a:t>
            </a:r>
          </a:p>
          <a:p>
            <a:pPr marL="0" marR="0" lvl="0" indent="0">
              <a:lnSpc>
                <a:spcPct val="107000"/>
              </a:lnSpc>
              <a:spcBef>
                <a:spcPts val="0"/>
              </a:spcBef>
              <a:spcAft>
                <a:spcPts val="800"/>
              </a:spcAft>
              <a:buNone/>
              <a:tabLst>
                <a:tab pos="457200" algn="l"/>
              </a:tabLst>
            </a:pPr>
            <a:r>
              <a:rPr lang="en-US" sz="1800" b="1">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Priorities and Involvement:</a:t>
            </a:r>
            <a:endParaRPr lang="en-US" sz="1800">
              <a:solidFill>
                <a:schemeClr val="tx1"/>
              </a:solidFill>
              <a:effectLst/>
              <a:latin typeface="Montserrat" panose="00000500000000000000" pitchFamily="2"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For most chambers, apprenticeships are a moderate priority (rated 2-4 on a 5-point scale) within their broader workforce and talent strategies.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Common ways chambers are involved include promoting apprenticeships to employers, convening employers to identify gaps, and working with school systems to support pre-apprenticeships.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Some chambers are exploring becoming apprenticeship intermediaries or supporting regulatory changes related to apprenticeships.</a:t>
            </a:r>
          </a:p>
        </p:txBody>
      </p:sp>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3074" name="Picture 2" descr="What Is Knowledge Engagement and Why ...">
            <a:extLst>
              <a:ext uri="{FF2B5EF4-FFF2-40B4-BE49-F238E27FC236}">
                <a16:creationId xmlns:a16="http://schemas.microsoft.com/office/drawing/2014/main" id="{77DCB61E-8904-6532-B34E-597A9B990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6841" y="2258007"/>
            <a:ext cx="3645159" cy="28738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228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635890" y="647433"/>
            <a:ext cx="10638751" cy="953337"/>
          </a:xfrm>
        </p:spPr>
        <p:txBody>
          <a:bodyPr>
            <a:normAutofit fontScale="90000"/>
          </a:bodyPr>
          <a:lstStyle/>
          <a:p>
            <a:r>
              <a:rPr lang="en-US" sz="4900" dirty="0">
                <a:latin typeface="Montserrat"/>
              </a:rPr>
              <a:t>Chamber Survey Results (Continued)</a:t>
            </a:r>
            <a:endParaRPr lang="en-US" dirty="0"/>
          </a:p>
        </p:txBody>
      </p:sp>
      <p:sp>
        <p:nvSpPr>
          <p:cNvPr id="7" name="Content Placeholder 6">
            <a:extLst>
              <a:ext uri="{FF2B5EF4-FFF2-40B4-BE49-F238E27FC236}">
                <a16:creationId xmlns:a16="http://schemas.microsoft.com/office/drawing/2014/main" id="{882B3DD2-B47A-4228-2D60-F1CEEAEA73B7}"/>
              </a:ext>
            </a:extLst>
          </p:cNvPr>
          <p:cNvSpPr>
            <a:spLocks noGrp="1"/>
          </p:cNvSpPr>
          <p:nvPr>
            <p:ph sz="half" idx="4294967295"/>
          </p:nvPr>
        </p:nvSpPr>
        <p:spPr>
          <a:xfrm>
            <a:off x="683581" y="1660849"/>
            <a:ext cx="7350710" cy="4310743"/>
          </a:xfrm>
        </p:spPr>
        <p:txBody>
          <a:bodyPr anchor="ctr" anchorCtr="0">
            <a:normAutofit fontScale="92500" lnSpcReduction="10000"/>
          </a:bodyPr>
          <a:lstStyle/>
          <a:p>
            <a:pPr marL="0" marR="0" lvl="0" indent="0">
              <a:lnSpc>
                <a:spcPct val="107000"/>
              </a:lnSpc>
              <a:spcBef>
                <a:spcPts val="0"/>
              </a:spcBef>
              <a:spcAft>
                <a:spcPts val="800"/>
              </a:spcAft>
              <a:buNone/>
              <a:tabLst>
                <a:tab pos="457200" algn="l"/>
              </a:tabLst>
            </a:pPr>
            <a:r>
              <a:rPr lang="en-US" sz="1800" b="1">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Barriers and Challenges:</a:t>
            </a:r>
            <a:endParaRPr lang="en-US" sz="1800">
              <a:solidFill>
                <a:schemeClr val="tx1"/>
              </a:solidFill>
              <a:effectLst/>
              <a:latin typeface="Montserrat" panose="00000500000000000000" pitchFamily="2"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a:solidFill>
                  <a:schemeClr val="tx1"/>
                </a:solidFill>
                <a:latin typeface="Montserrat" panose="00000500000000000000" pitchFamily="2" charset="0"/>
                <a:ea typeface="Aptos" panose="020B0004020202020204" pitchFamily="34" charset="0"/>
                <a:cs typeface="Times New Roman" panose="02020603050405020304" pitchFamily="18" charset="0"/>
              </a:rPr>
              <a:t>L</a:t>
            </a:r>
            <a:r>
              <a:rPr lang="en-US" sz="1800">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ack of employer engagement, funding constraints, limited knowledge about apprenticeships, limited chamber capacity, and the complexity of navigating the apprenticeship process.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Concerns about the ability to identify a sufficient talent pipeline to fill registered apprenticeships.</a:t>
            </a:r>
          </a:p>
          <a:p>
            <a:pPr marL="0" marR="0" lvl="0" indent="0">
              <a:lnSpc>
                <a:spcPct val="107000"/>
              </a:lnSpc>
              <a:spcBef>
                <a:spcPts val="0"/>
              </a:spcBef>
              <a:spcAft>
                <a:spcPts val="800"/>
              </a:spcAft>
              <a:buNone/>
              <a:tabLst>
                <a:tab pos="457200" algn="l"/>
              </a:tabLst>
            </a:pPr>
            <a:r>
              <a:rPr lang="en-US" sz="1800" b="1">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Resource Needs:</a:t>
            </a:r>
            <a:endParaRPr lang="en-US" sz="1800">
              <a:solidFill>
                <a:schemeClr val="tx1"/>
              </a:solidFill>
              <a:effectLst/>
              <a:latin typeface="Montserrat" panose="00000500000000000000" pitchFamily="2"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Training on the basics of the registered apprenticeship, guidance on providing technical assistance to employers, sample outreach materials, and how-to guides on different aspects of apprenticeships.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Resources on designing training curricula, promoting opportunities, and models for community collaboration around apprenticeships.</a:t>
            </a:r>
          </a:p>
        </p:txBody>
      </p:sp>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4098" name="Picture 2" descr="Breaking Barriers: How to Execute ...">
            <a:extLst>
              <a:ext uri="{FF2B5EF4-FFF2-40B4-BE49-F238E27FC236}">
                <a16:creationId xmlns:a16="http://schemas.microsoft.com/office/drawing/2014/main" id="{E9C3978D-A84F-8A52-4D38-24E7FFEAF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716" y="2289245"/>
            <a:ext cx="3091186" cy="28497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02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p:txBody>
          <a:bodyPr/>
          <a:lstStyle/>
          <a:p>
            <a:r>
              <a:rPr lang="en-US" dirty="0">
                <a:solidFill>
                  <a:schemeClr val="bg1"/>
                </a:solidFill>
              </a:rPr>
              <a:t>Presenters</a:t>
            </a:r>
          </a:p>
        </p:txBody>
      </p:sp>
      <p:pic>
        <p:nvPicPr>
          <p:cNvPr id="10" name="Picture 9" descr="Nicole Bentley">
            <a:extLst>
              <a:ext uri="{FF2B5EF4-FFF2-40B4-BE49-F238E27FC236}">
                <a16:creationId xmlns:a16="http://schemas.microsoft.com/office/drawing/2014/main" id="{296FE81A-58ED-E2D7-67DE-8A841E54F174}"/>
              </a:ext>
            </a:extLst>
          </p:cNvPr>
          <p:cNvPicPr>
            <a:picLocks noChangeAspect="1"/>
          </p:cNvPicPr>
          <p:nvPr/>
        </p:nvPicPr>
        <p:blipFill>
          <a:blip r:embed="rId3">
            <a:extLst>
              <a:ext uri="{28A0092B-C50C-407E-A947-70E740481C1C}">
                <a14:useLocalDpi xmlns:a14="http://schemas.microsoft.com/office/drawing/2010/main" val="0"/>
              </a:ext>
            </a:extLst>
          </a:blip>
          <a:srcRect l="8799" r="8799"/>
          <a:stretch/>
        </p:blipFill>
        <p:spPr>
          <a:xfrm>
            <a:off x="1214115" y="2048711"/>
            <a:ext cx="2300551" cy="24101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ext Placeholder 12">
            <a:extLst>
              <a:ext uri="{FF2B5EF4-FFF2-40B4-BE49-F238E27FC236}">
                <a16:creationId xmlns:a16="http://schemas.microsoft.com/office/drawing/2014/main" id="{8D4C9ECB-EEBE-C9C3-E201-3DC322ECF113}"/>
              </a:ext>
            </a:extLst>
          </p:cNvPr>
          <p:cNvSpPr>
            <a:spLocks noGrp="1"/>
          </p:cNvSpPr>
          <p:nvPr>
            <p:ph type="body" sz="quarter" idx="18"/>
          </p:nvPr>
        </p:nvSpPr>
        <p:spPr>
          <a:xfrm>
            <a:off x="744468" y="4606033"/>
            <a:ext cx="3247591" cy="588622"/>
          </a:xfrm>
        </p:spPr>
        <p:txBody>
          <a:bodyPr>
            <a:normAutofit/>
          </a:bodyPr>
          <a:lstStyle/>
          <a:p>
            <a:pPr lvl="0">
              <a:lnSpc>
                <a:spcPct val="100000"/>
              </a:lnSpc>
              <a:spcBef>
                <a:spcPts val="0"/>
              </a:spcBef>
            </a:pPr>
            <a:r>
              <a:rPr lang="en-US" dirty="0">
                <a:solidFill>
                  <a:srgbClr val="0D274D"/>
                </a:solidFill>
                <a:latin typeface="Montserrat"/>
              </a:rPr>
              <a:t>Nicole Bentley</a:t>
            </a:r>
            <a:endParaRPr lang="pl-PL" dirty="0">
              <a:solidFill>
                <a:srgbClr val="0D274D"/>
              </a:solidFill>
              <a:latin typeface="Montserrat" panose="00000500000000000000" pitchFamily="2" charset="0"/>
            </a:endParaRPr>
          </a:p>
          <a:p>
            <a:endParaRPr lang="en-US" dirty="0"/>
          </a:p>
        </p:txBody>
      </p:sp>
      <p:sp>
        <p:nvSpPr>
          <p:cNvPr id="20" name="Text Placeholder 19">
            <a:extLst>
              <a:ext uri="{FF2B5EF4-FFF2-40B4-BE49-F238E27FC236}">
                <a16:creationId xmlns:a16="http://schemas.microsoft.com/office/drawing/2014/main" id="{503D3BAD-803D-8912-7256-AFCB3AF3015F}"/>
              </a:ext>
            </a:extLst>
          </p:cNvPr>
          <p:cNvSpPr>
            <a:spLocks noGrp="1"/>
          </p:cNvSpPr>
          <p:nvPr>
            <p:ph type="body" sz="quarter" idx="22"/>
          </p:nvPr>
        </p:nvSpPr>
        <p:spPr>
          <a:xfrm>
            <a:off x="802921" y="5003801"/>
            <a:ext cx="3130684" cy="1002920"/>
          </a:xfrm>
        </p:spPr>
        <p:txBody>
          <a:bodyPr>
            <a:normAutofit/>
          </a:bodyPr>
          <a:lstStyle/>
          <a:p>
            <a:pPr>
              <a:lnSpc>
                <a:spcPct val="150000"/>
              </a:lnSpc>
              <a:spcBef>
                <a:spcPts val="0"/>
              </a:spcBef>
            </a:pPr>
            <a:r>
              <a:rPr lang="en-US" dirty="0">
                <a:solidFill>
                  <a:srgbClr val="0D274D"/>
                </a:solidFill>
                <a:latin typeface="Montserrat"/>
                <a:ea typeface="Roboto"/>
              </a:rPr>
              <a:t>Subject Matter Expert</a:t>
            </a:r>
          </a:p>
          <a:p>
            <a:pPr>
              <a:lnSpc>
                <a:spcPct val="150000"/>
              </a:lnSpc>
              <a:spcBef>
                <a:spcPts val="0"/>
              </a:spcBef>
            </a:pPr>
            <a:r>
              <a:rPr lang="en-US" dirty="0">
                <a:solidFill>
                  <a:srgbClr val="0D274D"/>
                </a:solidFill>
                <a:latin typeface="Montserrat"/>
                <a:ea typeface="Roboto"/>
              </a:rPr>
              <a:t>Safal Partners</a:t>
            </a:r>
          </a:p>
          <a:p>
            <a:endParaRPr lang="en-US" dirty="0"/>
          </a:p>
        </p:txBody>
      </p:sp>
      <p:pic>
        <p:nvPicPr>
          <p:cNvPr id="16" name="Picture 15" descr="Jeremy Faulkner">
            <a:extLst>
              <a:ext uri="{FF2B5EF4-FFF2-40B4-BE49-F238E27FC236}">
                <a16:creationId xmlns:a16="http://schemas.microsoft.com/office/drawing/2014/main" id="{EE462225-1CA4-B91B-5A9A-2698CCDD048F}"/>
              </a:ext>
            </a:extLst>
          </p:cNvPr>
          <p:cNvPicPr>
            <a:picLocks noChangeAspect="1"/>
          </p:cNvPicPr>
          <p:nvPr/>
        </p:nvPicPr>
        <p:blipFill>
          <a:blip r:embed="rId4">
            <a:extLst>
              <a:ext uri="{28A0092B-C50C-407E-A947-70E740481C1C}">
                <a14:useLocalDpi xmlns:a14="http://schemas.microsoft.com/office/drawing/2010/main" val="0"/>
              </a:ext>
            </a:extLst>
          </a:blip>
          <a:srcRect l="6251" r="6251"/>
          <a:stretch/>
        </p:blipFill>
        <p:spPr>
          <a:xfrm>
            <a:off x="4862106" y="2048711"/>
            <a:ext cx="2300551" cy="24101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3" name="Text Placeholder 22">
            <a:extLst>
              <a:ext uri="{FF2B5EF4-FFF2-40B4-BE49-F238E27FC236}">
                <a16:creationId xmlns:a16="http://schemas.microsoft.com/office/drawing/2014/main" id="{3C1BCAED-127F-D6D1-79DF-D3ED8F827258}"/>
              </a:ext>
            </a:extLst>
          </p:cNvPr>
          <p:cNvSpPr>
            <a:spLocks noGrp="1"/>
          </p:cNvSpPr>
          <p:nvPr>
            <p:ph type="body" sz="quarter" idx="19"/>
          </p:nvPr>
        </p:nvSpPr>
        <p:spPr>
          <a:xfrm>
            <a:off x="4397810" y="4700827"/>
            <a:ext cx="3396379" cy="563563"/>
          </a:xfrm>
        </p:spPr>
        <p:txBody>
          <a:bodyPr>
            <a:normAutofit/>
          </a:bodyPr>
          <a:lstStyle/>
          <a:p>
            <a:r>
              <a:rPr lang="en-US">
                <a:solidFill>
                  <a:srgbClr val="0D274D"/>
                </a:solidFill>
                <a:latin typeface="Montserrat" panose="00000500000000000000" pitchFamily="2" charset="0"/>
              </a:rPr>
              <a:t>Jeremy Faulkner</a:t>
            </a:r>
          </a:p>
          <a:p>
            <a:endParaRPr lang="en-US"/>
          </a:p>
        </p:txBody>
      </p:sp>
      <p:sp>
        <p:nvSpPr>
          <p:cNvPr id="21" name="Text Placeholder 20">
            <a:extLst>
              <a:ext uri="{FF2B5EF4-FFF2-40B4-BE49-F238E27FC236}">
                <a16:creationId xmlns:a16="http://schemas.microsoft.com/office/drawing/2014/main" id="{C8D1EB95-A760-CC09-09CF-E0C071752A33}"/>
              </a:ext>
            </a:extLst>
          </p:cNvPr>
          <p:cNvSpPr>
            <a:spLocks noGrp="1"/>
          </p:cNvSpPr>
          <p:nvPr>
            <p:ph type="body" sz="quarter" idx="23"/>
          </p:nvPr>
        </p:nvSpPr>
        <p:spPr>
          <a:xfrm>
            <a:off x="4408660" y="5016967"/>
            <a:ext cx="3207442" cy="1254125"/>
          </a:xfrm>
        </p:spPr>
        <p:txBody>
          <a:bodyPr>
            <a:normAutofit/>
          </a:bodyPr>
          <a:lstStyle/>
          <a:p>
            <a:pPr>
              <a:lnSpc>
                <a:spcPct val="150000"/>
              </a:lnSpc>
              <a:spcBef>
                <a:spcPts val="0"/>
              </a:spcBef>
            </a:pPr>
            <a:r>
              <a:rPr lang="en-US">
                <a:solidFill>
                  <a:srgbClr val="0D274D"/>
                </a:solidFill>
                <a:latin typeface="Montserrat"/>
                <a:ea typeface="Roboto"/>
              </a:rPr>
              <a:t>Subject Matter Expert</a:t>
            </a:r>
          </a:p>
          <a:p>
            <a:pPr>
              <a:lnSpc>
                <a:spcPct val="150000"/>
              </a:lnSpc>
              <a:spcBef>
                <a:spcPts val="0"/>
              </a:spcBef>
            </a:pPr>
            <a:r>
              <a:rPr lang="en-US">
                <a:solidFill>
                  <a:srgbClr val="0D274D"/>
                </a:solidFill>
                <a:latin typeface="Montserrat"/>
                <a:ea typeface="Roboto"/>
              </a:rPr>
              <a:t>Safal Partners</a:t>
            </a:r>
          </a:p>
          <a:p>
            <a:endParaRPr lang="en-US"/>
          </a:p>
        </p:txBody>
      </p:sp>
      <p:pic>
        <p:nvPicPr>
          <p:cNvPr id="7" name="Picture 6" descr="Alan Dodkowitz">
            <a:extLst>
              <a:ext uri="{FF2B5EF4-FFF2-40B4-BE49-F238E27FC236}">
                <a16:creationId xmlns:a16="http://schemas.microsoft.com/office/drawing/2014/main" id="{992739FA-EDB7-7664-35C9-84FA53BF517F}"/>
              </a:ext>
            </a:extLst>
          </p:cNvPr>
          <p:cNvPicPr>
            <a:picLocks noChangeAspect="1"/>
          </p:cNvPicPr>
          <p:nvPr/>
        </p:nvPicPr>
        <p:blipFill>
          <a:blip r:embed="rId5" cstate="email">
            <a:extLst>
              <a:ext uri="{28A0092B-C50C-407E-A947-70E740481C1C}">
                <a14:useLocalDpi xmlns:a14="http://schemas.microsoft.com/office/drawing/2010/main" val="0"/>
              </a:ext>
            </a:extLst>
          </a:blip>
          <a:srcRect l="2119" r="2119"/>
          <a:stretch/>
        </p:blipFill>
        <p:spPr>
          <a:xfrm>
            <a:off x="8663174" y="2050989"/>
            <a:ext cx="2314711" cy="24078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Text Placeholder 17">
            <a:extLst>
              <a:ext uri="{FF2B5EF4-FFF2-40B4-BE49-F238E27FC236}">
                <a16:creationId xmlns:a16="http://schemas.microsoft.com/office/drawing/2014/main" id="{487A5C85-1B31-65DB-21AF-59366296DF92}"/>
              </a:ext>
            </a:extLst>
          </p:cNvPr>
          <p:cNvSpPr>
            <a:spLocks noGrp="1"/>
          </p:cNvSpPr>
          <p:nvPr>
            <p:ph type="body" sz="quarter" idx="20"/>
          </p:nvPr>
        </p:nvSpPr>
        <p:spPr>
          <a:xfrm>
            <a:off x="8019882" y="4747066"/>
            <a:ext cx="3725916" cy="563563"/>
          </a:xfrm>
        </p:spPr>
        <p:txBody>
          <a:bodyPr>
            <a:normAutofit/>
          </a:bodyPr>
          <a:lstStyle/>
          <a:p>
            <a:pPr>
              <a:lnSpc>
                <a:spcPct val="70000"/>
              </a:lnSpc>
            </a:pPr>
            <a:r>
              <a:rPr lang="en-US">
                <a:solidFill>
                  <a:srgbClr val="0D274D"/>
                </a:solidFill>
                <a:latin typeface="Montserrat" panose="00000500000000000000" pitchFamily="2" charset="0"/>
              </a:rPr>
              <a:t>Alan D. Dodkowitz</a:t>
            </a:r>
          </a:p>
          <a:p>
            <a:endParaRPr lang="en-US"/>
          </a:p>
        </p:txBody>
      </p:sp>
      <p:sp>
        <p:nvSpPr>
          <p:cNvPr id="22" name="Text Placeholder 21">
            <a:extLst>
              <a:ext uri="{FF2B5EF4-FFF2-40B4-BE49-F238E27FC236}">
                <a16:creationId xmlns:a16="http://schemas.microsoft.com/office/drawing/2014/main" id="{909AD05D-5973-E375-E273-872691692859}"/>
              </a:ext>
            </a:extLst>
          </p:cNvPr>
          <p:cNvSpPr>
            <a:spLocks noGrp="1"/>
          </p:cNvSpPr>
          <p:nvPr>
            <p:ph type="body" sz="quarter" idx="24"/>
          </p:nvPr>
        </p:nvSpPr>
        <p:spPr>
          <a:xfrm>
            <a:off x="8328338" y="5003800"/>
            <a:ext cx="2984381" cy="1254125"/>
          </a:xfrm>
        </p:spPr>
        <p:txBody>
          <a:bodyPr>
            <a:normAutofit/>
          </a:bodyPr>
          <a:lstStyle/>
          <a:p>
            <a:pPr>
              <a:lnSpc>
                <a:spcPct val="150000"/>
              </a:lnSpc>
              <a:spcBef>
                <a:spcPts val="0"/>
              </a:spcBef>
            </a:pPr>
            <a:r>
              <a:rPr lang="en-US">
                <a:solidFill>
                  <a:srgbClr val="0D274D"/>
                </a:solidFill>
                <a:latin typeface="Montserrat"/>
                <a:ea typeface="Roboto"/>
              </a:rPr>
              <a:t>Subject Matter Expert</a:t>
            </a:r>
          </a:p>
          <a:p>
            <a:pPr>
              <a:lnSpc>
                <a:spcPct val="150000"/>
              </a:lnSpc>
              <a:spcBef>
                <a:spcPts val="0"/>
              </a:spcBef>
            </a:pPr>
            <a:r>
              <a:rPr lang="en-US">
                <a:solidFill>
                  <a:srgbClr val="0D274D"/>
                </a:solidFill>
                <a:latin typeface="Montserrat"/>
                <a:ea typeface="Roboto"/>
              </a:rPr>
              <a:t>Safal Partners</a:t>
            </a:r>
          </a:p>
          <a:p>
            <a:endParaRPr lang="en-US"/>
          </a:p>
        </p:txBody>
      </p:sp>
      <p:pic>
        <p:nvPicPr>
          <p:cNvPr id="3" name="Picture 2">
            <a:extLst>
              <a:ext uri="{FF2B5EF4-FFF2-40B4-BE49-F238E27FC236}">
                <a16:creationId xmlns:a16="http://schemas.microsoft.com/office/drawing/2014/main" id="{F9B7233E-7F2D-26F5-A43D-3755338FF527}"/>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3FC99BC-7354-B906-B960-D195C96AC9FA}"/>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13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6E502-6A9B-BD7A-D5BE-EEF62903B0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47E8A-9E14-89D2-73F4-F4A735C69F26}"/>
              </a:ext>
            </a:extLst>
          </p:cNvPr>
          <p:cNvSpPr>
            <a:spLocks noGrp="1"/>
          </p:cNvSpPr>
          <p:nvPr>
            <p:ph type="title"/>
          </p:nvPr>
        </p:nvSpPr>
        <p:spPr>
          <a:xfrm>
            <a:off x="838200" y="2588585"/>
            <a:ext cx="10515600" cy="1325563"/>
          </a:xfrm>
        </p:spPr>
        <p:txBody>
          <a:bodyPr>
            <a:noAutofit/>
          </a:bodyPr>
          <a:lstStyle/>
          <a:p>
            <a:pPr algn="ctr"/>
            <a:r>
              <a:rPr lang="en-US" dirty="0">
                <a:solidFill>
                  <a:schemeClr val="bg1"/>
                </a:solidFill>
                <a:latin typeface="Montserrat"/>
              </a:rPr>
              <a:t>Noteworthy Chambers</a:t>
            </a:r>
          </a:p>
        </p:txBody>
      </p:sp>
      <p:sp>
        <p:nvSpPr>
          <p:cNvPr id="3" name="Slide Number Placeholder 5">
            <a:extLst>
              <a:ext uri="{FF2B5EF4-FFF2-40B4-BE49-F238E27FC236}">
                <a16:creationId xmlns:a16="http://schemas.microsoft.com/office/drawing/2014/main" id="{594BB912-A751-BB7F-152D-D08D956833D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4114708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759781" y="535319"/>
            <a:ext cx="10515600" cy="1325563"/>
          </a:xfrm>
        </p:spPr>
        <p:txBody>
          <a:bodyPr>
            <a:normAutofit/>
          </a:bodyPr>
          <a:lstStyle/>
          <a:p>
            <a:r>
              <a:rPr lang="en-US" dirty="0">
                <a:latin typeface="Montserrat"/>
              </a:rPr>
              <a:t>German-American Chamber of Commerce</a:t>
            </a:r>
            <a:endParaRPr lang="en-US" dirty="0"/>
          </a:p>
        </p:txBody>
      </p:sp>
      <p:sp>
        <p:nvSpPr>
          <p:cNvPr id="7" name="Content Placeholder 6">
            <a:extLst>
              <a:ext uri="{FF2B5EF4-FFF2-40B4-BE49-F238E27FC236}">
                <a16:creationId xmlns:a16="http://schemas.microsoft.com/office/drawing/2014/main" id="{882B3DD2-B47A-4228-2D60-F1CEEAEA73B7}"/>
              </a:ext>
            </a:extLst>
          </p:cNvPr>
          <p:cNvSpPr>
            <a:spLocks noGrp="1"/>
          </p:cNvSpPr>
          <p:nvPr>
            <p:ph sz="half" idx="1"/>
          </p:nvPr>
        </p:nvSpPr>
        <p:spPr>
          <a:xfrm>
            <a:off x="781829" y="1798064"/>
            <a:ext cx="7125042" cy="4241587"/>
          </a:xfrm>
        </p:spPr>
        <p:txBody>
          <a:bodyPr anchor="ctr" anchorCtr="0">
            <a:normAutofit fontScale="92500" lnSpcReduction="20000"/>
          </a:bodyPr>
          <a:lstStyle/>
          <a:p>
            <a:pPr marL="285750" indent="-285750">
              <a:lnSpc>
                <a:spcPct val="107000"/>
              </a:lnSpc>
              <a:spcBef>
                <a:spcPts val="0"/>
              </a:spcBef>
              <a:spcAft>
                <a:spcPts val="800"/>
              </a:spcAft>
              <a:buFont typeface="Arial" panose="020B0604020202020204" pitchFamily="34" charset="0"/>
              <a:buChar char="•"/>
              <a:tabLst>
                <a:tab pos="457200" algn="l"/>
              </a:tabLst>
            </a:pPr>
            <a:r>
              <a:rPr lang="en-US" sz="1800">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Implements German-style Registered Apprenticeship programs across the Midwest and Southern US.</a:t>
            </a:r>
          </a:p>
          <a:p>
            <a:pPr marL="285750" indent="-285750">
              <a:lnSpc>
                <a:spcPct val="107000"/>
              </a:lnSpc>
              <a:spcBef>
                <a:spcPts val="0"/>
              </a:spcBef>
              <a:spcAft>
                <a:spcPts val="800"/>
              </a:spcAft>
              <a:buFont typeface="Arial" panose="020B0604020202020204" pitchFamily="34" charset="0"/>
              <a:buChar char="•"/>
              <a:tabLst>
                <a:tab pos="457200" algn="l"/>
              </a:tabLst>
            </a:pPr>
            <a:r>
              <a:rPr lang="en-US" sz="1800">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GACC works with 56 employers in fields like advanced manufacturing, pharmaceutical manufacturing, industrial electronics, and business operations (e.g., purchasing, marketing, HR, accounting).</a:t>
            </a:r>
          </a:p>
          <a:p>
            <a:pPr marL="285750" indent="-285750">
              <a:lnSpc>
                <a:spcPct val="107000"/>
              </a:lnSpc>
              <a:spcBef>
                <a:spcPts val="0"/>
              </a:spcBef>
              <a:spcAft>
                <a:spcPts val="800"/>
              </a:spcAft>
              <a:buFont typeface="Arial" panose="020B0604020202020204" pitchFamily="34" charset="0"/>
              <a:buChar char="•"/>
              <a:tabLst>
                <a:tab pos="457200" algn="l"/>
              </a:tabLst>
            </a:pPr>
            <a:r>
              <a:rPr lang="en-US" sz="1800">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They train company instructors, assist with recruitment and outreach, connect with college providers, and liaise with stakeholders.</a:t>
            </a:r>
          </a:p>
          <a:p>
            <a:pPr marL="285750" indent="-285750">
              <a:lnSpc>
                <a:spcPct val="107000"/>
              </a:lnSpc>
              <a:spcBef>
                <a:spcPts val="0"/>
              </a:spcBef>
              <a:spcAft>
                <a:spcPts val="800"/>
              </a:spcAft>
              <a:buFont typeface="Arial" panose="020B0604020202020204" pitchFamily="34" charset="0"/>
              <a:buChar char="•"/>
              <a:tabLst>
                <a:tab pos="457200" algn="l"/>
              </a:tabLst>
            </a:pPr>
            <a:r>
              <a:rPr lang="en-US" sz="1800">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Apprentices earn both a USDOL certification and a German </a:t>
            </a:r>
            <a:r>
              <a:rPr lang="en-US" sz="1800" err="1">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journeyworker</a:t>
            </a:r>
            <a:r>
              <a:rPr lang="en-US" sz="1800">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 credential.</a:t>
            </a:r>
          </a:p>
          <a:p>
            <a:pPr marL="285750" indent="-285750">
              <a:lnSpc>
                <a:spcPct val="107000"/>
              </a:lnSpc>
              <a:spcBef>
                <a:spcPts val="0"/>
              </a:spcBef>
              <a:spcAft>
                <a:spcPts val="800"/>
              </a:spcAft>
              <a:buFont typeface="Arial" panose="020B0604020202020204" pitchFamily="34" charset="0"/>
              <a:buChar char="•"/>
              <a:tabLst>
                <a:tab pos="457200" algn="l"/>
              </a:tabLst>
            </a:pPr>
            <a:r>
              <a:rPr lang="en-US" sz="1800">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GACC expands Registered Apprenticeship initiatives based on workforce needs identified by member companies, partnering with workforce development organizations, and aiming to scale programs to a self-sustaining level.</a:t>
            </a:r>
          </a:p>
        </p:txBody>
      </p:sp>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5122" name="Picture 2" descr="German American Chambers of Commerce">
            <a:extLst>
              <a:ext uri="{FF2B5EF4-FFF2-40B4-BE49-F238E27FC236}">
                <a16:creationId xmlns:a16="http://schemas.microsoft.com/office/drawing/2014/main" id="{DE0F3CE0-7393-3E0C-F16E-988D05A1A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5919" y="2143621"/>
            <a:ext cx="3847438" cy="3124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01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683579" y="606967"/>
            <a:ext cx="10515600" cy="907156"/>
          </a:xfrm>
        </p:spPr>
        <p:txBody>
          <a:bodyPr>
            <a:normAutofit/>
          </a:bodyPr>
          <a:lstStyle/>
          <a:p>
            <a:r>
              <a:rPr lang="en-US" sz="4900" dirty="0">
                <a:latin typeface="Montserrat"/>
              </a:rPr>
              <a:t>Kentucky Chamber Foundation</a:t>
            </a:r>
            <a:endParaRPr lang="en-US" dirty="0"/>
          </a:p>
        </p:txBody>
      </p:sp>
      <p:sp>
        <p:nvSpPr>
          <p:cNvPr id="7" name="Content Placeholder 6">
            <a:extLst>
              <a:ext uri="{FF2B5EF4-FFF2-40B4-BE49-F238E27FC236}">
                <a16:creationId xmlns:a16="http://schemas.microsoft.com/office/drawing/2014/main" id="{882B3DD2-B47A-4228-2D60-F1CEEAEA73B7}"/>
              </a:ext>
            </a:extLst>
          </p:cNvPr>
          <p:cNvSpPr>
            <a:spLocks noGrp="1"/>
          </p:cNvSpPr>
          <p:nvPr>
            <p:ph sz="half" idx="4294967295"/>
          </p:nvPr>
        </p:nvSpPr>
        <p:spPr>
          <a:xfrm>
            <a:off x="683580" y="1402672"/>
            <a:ext cx="8148313" cy="4572000"/>
          </a:xfrm>
        </p:spPr>
        <p:txBody>
          <a:bodyPr anchor="ctr" anchorCtr="0">
            <a:normAutofit/>
          </a:bodyPr>
          <a:lstStyle/>
          <a:p>
            <a:pPr>
              <a:lnSpc>
                <a:spcPct val="107000"/>
              </a:lnSpc>
              <a:spcBef>
                <a:spcPts val="0"/>
              </a:spcBef>
              <a:spcAft>
                <a:spcPts val="800"/>
              </a:spcAft>
              <a:tabLst>
                <a:tab pos="457200" algn="l"/>
              </a:tabLst>
            </a:pPr>
            <a:r>
              <a:rPr lang="en-US" sz="1700">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Partners with over 80 local chambers and 25,000 professionals, they advocate for Registered Apprenticeships to address labor shortages and workforce development.</a:t>
            </a:r>
          </a:p>
          <a:p>
            <a:pPr>
              <a:lnSpc>
                <a:spcPct val="107000"/>
              </a:lnSpc>
              <a:spcBef>
                <a:spcPts val="0"/>
              </a:spcBef>
              <a:spcAft>
                <a:spcPts val="800"/>
              </a:spcAft>
              <a:tabLst>
                <a:tab pos="457200" algn="l"/>
              </a:tabLst>
            </a:pPr>
            <a:r>
              <a:rPr lang="en-US" sz="1700">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Providers tools and information to help member businesses establish Registered Apprenticeship programs by equipping smaller chambers through the process.</a:t>
            </a:r>
          </a:p>
          <a:p>
            <a:pPr>
              <a:lnSpc>
                <a:spcPct val="107000"/>
              </a:lnSpc>
              <a:spcBef>
                <a:spcPts val="0"/>
              </a:spcBef>
              <a:spcAft>
                <a:spcPts val="800"/>
              </a:spcAft>
              <a:tabLst>
                <a:tab pos="457200" algn="l"/>
              </a:tabLst>
            </a:pPr>
            <a:r>
              <a:rPr lang="en-US" sz="1700">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They foster partnerships between educational institutions and the Registered Apprenticeship ecosystem, enabling students to earn both educational credentials and Registered Apprenticeship certificates.</a:t>
            </a:r>
          </a:p>
          <a:p>
            <a:pPr>
              <a:lnSpc>
                <a:spcPct val="107000"/>
              </a:lnSpc>
              <a:spcBef>
                <a:spcPts val="0"/>
              </a:spcBef>
              <a:spcAft>
                <a:spcPts val="800"/>
              </a:spcAft>
              <a:tabLst>
                <a:tab pos="457200" algn="l"/>
              </a:tabLst>
            </a:pPr>
            <a:r>
              <a:rPr lang="en-US" sz="1700">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Emphasizes diversity and inclusion, supporting underrepresented groups such as women, minorities, and individuals with disabilities to increase participation in Registered Apprenticeships.</a:t>
            </a:r>
          </a:p>
        </p:txBody>
      </p:sp>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6146" name="Picture 2" descr="Kentucky Chamber Foundation | Kentucky ...">
            <a:extLst>
              <a:ext uri="{FF2B5EF4-FFF2-40B4-BE49-F238E27FC236}">
                <a16:creationId xmlns:a16="http://schemas.microsoft.com/office/drawing/2014/main" id="{A57B5DAB-7050-F56C-435E-E37C4535B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6724" y="2130460"/>
            <a:ext cx="2676525" cy="31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511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479394" y="665826"/>
            <a:ext cx="10874406" cy="907156"/>
          </a:xfrm>
        </p:spPr>
        <p:txBody>
          <a:bodyPr>
            <a:normAutofit/>
          </a:bodyPr>
          <a:lstStyle/>
          <a:p>
            <a:r>
              <a:rPr lang="en-US" sz="4000" dirty="0">
                <a:latin typeface="Montserrat"/>
              </a:rPr>
              <a:t>Charleston Metro Chamber of Commerce</a:t>
            </a:r>
            <a:endParaRPr lang="en-US" sz="4000" dirty="0"/>
          </a:p>
        </p:txBody>
      </p:sp>
      <p:sp>
        <p:nvSpPr>
          <p:cNvPr id="7" name="Content Placeholder 6">
            <a:extLst>
              <a:ext uri="{FF2B5EF4-FFF2-40B4-BE49-F238E27FC236}">
                <a16:creationId xmlns:a16="http://schemas.microsoft.com/office/drawing/2014/main" id="{882B3DD2-B47A-4228-2D60-F1CEEAEA73B7}"/>
              </a:ext>
            </a:extLst>
          </p:cNvPr>
          <p:cNvSpPr>
            <a:spLocks noGrp="1"/>
          </p:cNvSpPr>
          <p:nvPr>
            <p:ph sz="half" idx="4294967295"/>
          </p:nvPr>
        </p:nvSpPr>
        <p:spPr>
          <a:xfrm>
            <a:off x="683581" y="1805231"/>
            <a:ext cx="7536687" cy="4089541"/>
          </a:xfrm>
        </p:spPr>
        <p:txBody>
          <a:bodyPr anchor="ctr" anchorCtr="0">
            <a:normAutofit fontScale="25000" lnSpcReduction="20000"/>
          </a:bodyPr>
          <a:lstStyle/>
          <a:p>
            <a:pPr>
              <a:lnSpc>
                <a:spcPct val="107000"/>
              </a:lnSpc>
              <a:spcBef>
                <a:spcPts val="0"/>
              </a:spcBef>
              <a:spcAft>
                <a:spcPts val="800"/>
              </a:spcAft>
              <a:tabLst>
                <a:tab pos="457200" algn="l"/>
              </a:tabLst>
            </a:pPr>
            <a:r>
              <a:rPr lang="en-US" sz="6800">
                <a:solidFill>
                  <a:schemeClr val="tx1"/>
                </a:solidFill>
                <a:effectLst/>
                <a:latin typeface="Montserrat"/>
                <a:ea typeface="Aptos" panose="020B0004020202020204" pitchFamily="34" charset="0"/>
                <a:cs typeface="Times New Roman"/>
              </a:rPr>
              <a:t>Promotes Registered Apprenticeship growth through their talent development program.</a:t>
            </a:r>
            <a:r>
              <a:rPr lang="en-US" sz="6800">
                <a:solidFill>
                  <a:schemeClr val="tx1"/>
                </a:solidFill>
                <a:latin typeface="Montserrat"/>
                <a:ea typeface="Aptos" panose="020B0004020202020204" pitchFamily="34" charset="0"/>
                <a:cs typeface="Times New Roman"/>
              </a:rPr>
              <a:t> </a:t>
            </a:r>
            <a:endParaRPr lang="en-US" sz="6800">
              <a:solidFill>
                <a:schemeClr val="tx1"/>
              </a:solidFill>
              <a:effectLst/>
              <a:latin typeface="Montserrat" panose="00000500000000000000" pitchFamily="2" charset="0"/>
              <a:ea typeface="Aptos" panose="020B0004020202020204" pitchFamily="34" charset="0"/>
              <a:cs typeface="Times New Roman" panose="02020603050405020304" pitchFamily="18" charset="0"/>
            </a:endParaRPr>
          </a:p>
          <a:p>
            <a:pPr>
              <a:lnSpc>
                <a:spcPct val="107000"/>
              </a:lnSpc>
              <a:spcBef>
                <a:spcPts val="0"/>
              </a:spcBef>
              <a:spcAft>
                <a:spcPts val="800"/>
              </a:spcAft>
              <a:tabLst>
                <a:tab pos="457200" algn="l"/>
              </a:tabLst>
            </a:pPr>
            <a:r>
              <a:rPr lang="en-US" sz="6800">
                <a:solidFill>
                  <a:schemeClr val="tx1"/>
                </a:solidFill>
                <a:effectLst/>
                <a:latin typeface="Montserrat"/>
                <a:ea typeface="Aptos" panose="020B0004020202020204" pitchFamily="34" charset="0"/>
                <a:cs typeface="Times New Roman"/>
              </a:rPr>
              <a:t>They</a:t>
            </a:r>
            <a:r>
              <a:rPr lang="en-US" sz="6800">
                <a:solidFill>
                  <a:schemeClr val="tx1"/>
                </a:solidFill>
                <a:latin typeface="Montserrat"/>
                <a:ea typeface="Aptos" panose="020B0004020202020204" pitchFamily="34" charset="0"/>
                <a:cs typeface="Times New Roman"/>
              </a:rPr>
              <a:t> </a:t>
            </a:r>
            <a:r>
              <a:rPr lang="en-US" sz="6800">
                <a:solidFill>
                  <a:schemeClr val="tx1"/>
                </a:solidFill>
                <a:effectLst/>
                <a:latin typeface="Montserrat"/>
                <a:ea typeface="Aptos" panose="020B0004020202020204" pitchFamily="34" charset="0"/>
                <a:cs typeface="Times New Roman"/>
              </a:rPr>
              <a:t> </a:t>
            </a:r>
            <a:r>
              <a:rPr lang="en-US" sz="6800">
                <a:solidFill>
                  <a:schemeClr val="tx1"/>
                </a:solidFill>
                <a:latin typeface="Montserrat"/>
                <a:ea typeface="Aptos" panose="020B0004020202020204" pitchFamily="34" charset="0"/>
                <a:cs typeface="Times New Roman"/>
              </a:rPr>
              <a:t>helped to expand</a:t>
            </a:r>
            <a:r>
              <a:rPr lang="en-US" sz="6800">
                <a:solidFill>
                  <a:schemeClr val="tx1"/>
                </a:solidFill>
                <a:effectLst/>
                <a:latin typeface="Montserrat"/>
                <a:ea typeface="Aptos" panose="020B0004020202020204" pitchFamily="34" charset="0"/>
                <a:cs typeface="Times New Roman"/>
              </a:rPr>
              <a:t> Registered </a:t>
            </a:r>
            <a:r>
              <a:rPr lang="en-US" sz="6800">
                <a:solidFill>
                  <a:schemeClr val="tx1"/>
                </a:solidFill>
                <a:latin typeface="Montserrat"/>
                <a:ea typeface="Aptos" panose="020B0004020202020204" pitchFamily="34" charset="0"/>
                <a:cs typeface="Times New Roman"/>
              </a:rPr>
              <a:t>Apprenticeship</a:t>
            </a:r>
            <a:r>
              <a:rPr lang="en-US" sz="6800">
                <a:solidFill>
                  <a:schemeClr val="tx1"/>
                </a:solidFill>
                <a:effectLst/>
                <a:latin typeface="Montserrat"/>
                <a:ea typeface="Aptos" panose="020B0004020202020204" pitchFamily="34" charset="0"/>
                <a:cs typeface="Times New Roman"/>
              </a:rPr>
              <a:t> to nontraditional industries, </a:t>
            </a:r>
            <a:r>
              <a:rPr lang="en-US" sz="6800">
                <a:solidFill>
                  <a:schemeClr val="tx1"/>
                </a:solidFill>
                <a:latin typeface="Montserrat"/>
                <a:ea typeface="Aptos" panose="020B0004020202020204" pitchFamily="34" charset="0"/>
                <a:cs typeface="Times New Roman"/>
              </a:rPr>
              <a:t>recruit</a:t>
            </a:r>
            <a:r>
              <a:rPr lang="en-US" sz="6800">
                <a:solidFill>
                  <a:schemeClr val="tx1"/>
                </a:solidFill>
                <a:effectLst/>
                <a:latin typeface="Montserrat"/>
                <a:ea typeface="Aptos" panose="020B0004020202020204" pitchFamily="34" charset="0"/>
                <a:cs typeface="Times New Roman"/>
              </a:rPr>
              <a:t> employers, </a:t>
            </a:r>
            <a:r>
              <a:rPr lang="en-US" sz="6800">
                <a:solidFill>
                  <a:schemeClr val="tx1"/>
                </a:solidFill>
                <a:latin typeface="Montserrat"/>
                <a:ea typeface="Aptos" panose="020B0004020202020204" pitchFamily="34" charset="0"/>
                <a:cs typeface="Times New Roman"/>
              </a:rPr>
              <a:t>arrange interviews</a:t>
            </a:r>
            <a:r>
              <a:rPr lang="en-US" sz="6800">
                <a:solidFill>
                  <a:schemeClr val="tx1"/>
                </a:solidFill>
                <a:effectLst/>
                <a:latin typeface="Montserrat"/>
                <a:ea typeface="Aptos" panose="020B0004020202020204" pitchFamily="34" charset="0"/>
                <a:cs typeface="Times New Roman"/>
              </a:rPr>
              <a:t>, </a:t>
            </a:r>
            <a:r>
              <a:rPr lang="en-US" sz="6800">
                <a:solidFill>
                  <a:schemeClr val="tx1"/>
                </a:solidFill>
                <a:latin typeface="Montserrat"/>
                <a:ea typeface="Aptos" panose="020B0004020202020204" pitchFamily="34" charset="0"/>
                <a:cs typeface="Times New Roman"/>
              </a:rPr>
              <a:t>hosted</a:t>
            </a:r>
            <a:r>
              <a:rPr lang="en-US" sz="6800">
                <a:solidFill>
                  <a:schemeClr val="tx1"/>
                </a:solidFill>
                <a:effectLst/>
                <a:latin typeface="Montserrat"/>
                <a:ea typeface="Aptos" panose="020B0004020202020204" pitchFamily="34" charset="0"/>
                <a:cs typeface="Times New Roman"/>
              </a:rPr>
              <a:t> signing days, and contributed private investment for related instruction at the local technical college through Accelerate Greater Charleston</a:t>
            </a:r>
            <a:r>
              <a:rPr lang="en-US" sz="6800">
                <a:solidFill>
                  <a:schemeClr val="tx1"/>
                </a:solidFill>
                <a:latin typeface="Montserrat"/>
                <a:ea typeface="Aptos" panose="020B0004020202020204" pitchFamily="34" charset="0"/>
                <a:cs typeface="Times New Roman"/>
              </a:rPr>
              <a:t> to </a:t>
            </a:r>
            <a:r>
              <a:rPr lang="en-US" sz="6800">
                <a:solidFill>
                  <a:schemeClr val="tx1"/>
                </a:solidFill>
                <a:effectLst/>
                <a:latin typeface="Montserrat"/>
                <a:ea typeface="Aptos" panose="020B0004020202020204" pitchFamily="34" charset="0"/>
                <a:cs typeface="Times New Roman"/>
              </a:rPr>
              <a:t>over 200 employers across South Carolina.</a:t>
            </a:r>
            <a:r>
              <a:rPr lang="en-US" sz="6800">
                <a:solidFill>
                  <a:schemeClr val="tx1"/>
                </a:solidFill>
                <a:latin typeface="Montserrat"/>
                <a:ea typeface="Aptos" panose="020B0004020202020204" pitchFamily="34" charset="0"/>
                <a:cs typeface="Times New Roman"/>
              </a:rPr>
              <a:t> </a:t>
            </a:r>
            <a:endParaRPr lang="en-US" sz="6800">
              <a:solidFill>
                <a:schemeClr val="tx1"/>
              </a:solidFill>
              <a:effectLst/>
              <a:latin typeface="Montserrat" panose="00000500000000000000" pitchFamily="2" charset="0"/>
              <a:ea typeface="Aptos" panose="020B0004020202020204" pitchFamily="34" charset="0"/>
              <a:cs typeface="Times New Roman" panose="02020603050405020304" pitchFamily="18" charset="0"/>
            </a:endParaRPr>
          </a:p>
          <a:p>
            <a:pPr>
              <a:lnSpc>
                <a:spcPct val="107000"/>
              </a:lnSpc>
              <a:spcBef>
                <a:spcPts val="0"/>
              </a:spcBef>
              <a:spcAft>
                <a:spcPts val="800"/>
              </a:spcAft>
              <a:tabLst>
                <a:tab pos="457200" algn="l"/>
              </a:tabLst>
            </a:pPr>
            <a:r>
              <a:rPr lang="en-US" sz="6800">
                <a:solidFill>
                  <a:schemeClr val="tx1"/>
                </a:solidFill>
                <a:effectLst/>
                <a:latin typeface="Montserrat"/>
                <a:ea typeface="Aptos" panose="020B0004020202020204" pitchFamily="34" charset="0"/>
                <a:cs typeface="Times New Roman"/>
              </a:rPr>
              <a:t>The Chamber recruits employers, shares information through outreach events, and aligns regional workforce boards and employers to access WIOA funding to offset training costs.</a:t>
            </a:r>
          </a:p>
          <a:p>
            <a:pPr>
              <a:lnSpc>
                <a:spcPct val="107000"/>
              </a:lnSpc>
              <a:spcBef>
                <a:spcPts val="0"/>
              </a:spcBef>
              <a:spcAft>
                <a:spcPts val="800"/>
              </a:spcAft>
              <a:tabLst>
                <a:tab pos="457200" algn="l"/>
              </a:tabLst>
            </a:pPr>
            <a:endParaRPr lang="en-US" sz="18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7170" name="Picture 2" descr="Business Research ...">
            <a:extLst>
              <a:ext uri="{FF2B5EF4-FFF2-40B4-BE49-F238E27FC236}">
                <a16:creationId xmlns:a16="http://schemas.microsoft.com/office/drawing/2014/main" id="{830A15C2-FAB3-24EC-8807-A305BACD8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2228" y="2180327"/>
            <a:ext cx="3286125" cy="289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787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6E502-6A9B-BD7A-D5BE-EEF62903B0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47E8A-9E14-89D2-73F4-F4A735C69F26}"/>
              </a:ext>
            </a:extLst>
          </p:cNvPr>
          <p:cNvSpPr>
            <a:spLocks noGrp="1"/>
          </p:cNvSpPr>
          <p:nvPr>
            <p:ph type="title"/>
          </p:nvPr>
        </p:nvSpPr>
        <p:spPr>
          <a:xfrm>
            <a:off x="838200" y="2588585"/>
            <a:ext cx="10515600" cy="1325563"/>
          </a:xfrm>
        </p:spPr>
        <p:txBody>
          <a:bodyPr>
            <a:noAutofit/>
          </a:bodyPr>
          <a:lstStyle/>
          <a:p>
            <a:pPr algn="ctr"/>
            <a:r>
              <a:rPr lang="en-US" b="1" dirty="0">
                <a:solidFill>
                  <a:schemeClr val="bg1"/>
                </a:solidFill>
                <a:latin typeface="Montserrat"/>
              </a:rPr>
              <a:t>Greater Cleveland Partnership</a:t>
            </a:r>
          </a:p>
        </p:txBody>
      </p:sp>
      <p:sp>
        <p:nvSpPr>
          <p:cNvPr id="3" name="Slide Number Placeholder 5">
            <a:extLst>
              <a:ext uri="{FF2B5EF4-FFF2-40B4-BE49-F238E27FC236}">
                <a16:creationId xmlns:a16="http://schemas.microsoft.com/office/drawing/2014/main" id="{594BB912-A751-BB7F-152D-D08D956833D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237978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479394" y="665826"/>
            <a:ext cx="10874406" cy="907156"/>
          </a:xfrm>
        </p:spPr>
        <p:txBody>
          <a:bodyPr>
            <a:normAutofit/>
          </a:bodyPr>
          <a:lstStyle/>
          <a:p>
            <a:r>
              <a:rPr lang="en-US" sz="4000" dirty="0">
                <a:latin typeface="Montserrat"/>
              </a:rPr>
              <a:t>Who is GCP?</a:t>
            </a:r>
            <a:endParaRPr lang="en-US" sz="4000" dirty="0"/>
          </a:p>
        </p:txBody>
      </p:sp>
      <p:grpSp>
        <p:nvGrpSpPr>
          <p:cNvPr id="19" name="Group 18" descr="people with arrow moving up in a line graph, Region’s leading economic development organization">
            <a:extLst>
              <a:ext uri="{FF2B5EF4-FFF2-40B4-BE49-F238E27FC236}">
                <a16:creationId xmlns:a16="http://schemas.microsoft.com/office/drawing/2014/main" id="{6F61863E-66A8-FF2A-DA01-193D7A23039C}"/>
              </a:ext>
            </a:extLst>
          </p:cNvPr>
          <p:cNvGrpSpPr/>
          <p:nvPr/>
        </p:nvGrpSpPr>
        <p:grpSpPr>
          <a:xfrm>
            <a:off x="479394" y="2542074"/>
            <a:ext cx="2460550" cy="2560329"/>
            <a:chOff x="1959723" y="2378735"/>
            <a:chExt cx="2460550" cy="2560329"/>
          </a:xfrm>
        </p:grpSpPr>
        <p:sp>
          <p:nvSpPr>
            <p:cNvPr id="17" name="TextBox 16" descr="Region’s leading economic development organization&#10;">
              <a:extLst>
                <a:ext uri="{FF2B5EF4-FFF2-40B4-BE49-F238E27FC236}">
                  <a16:creationId xmlns:a16="http://schemas.microsoft.com/office/drawing/2014/main" id="{51933C24-A32B-7E88-E2BA-F6E144AF3220}"/>
                </a:ext>
              </a:extLst>
            </p:cNvPr>
            <p:cNvSpPr txBox="1"/>
            <p:nvPr/>
          </p:nvSpPr>
          <p:spPr>
            <a:xfrm>
              <a:off x="1959723" y="3861846"/>
              <a:ext cx="246055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Region’s leading economic development organization</a:t>
              </a:r>
              <a:endPar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16" name="Oval 15">
              <a:extLst>
                <a:ext uri="{FF2B5EF4-FFF2-40B4-BE49-F238E27FC236}">
                  <a16:creationId xmlns:a16="http://schemas.microsoft.com/office/drawing/2014/main" id="{E2E3C3F5-DB64-34A8-4385-7C9A7AB6F5AB}"/>
                </a:ext>
              </a:extLst>
            </p:cNvPr>
            <p:cNvSpPr/>
            <p:nvPr/>
          </p:nvSpPr>
          <p:spPr>
            <a:xfrm>
              <a:off x="2599891" y="2378735"/>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Business Growth outline">
              <a:extLst>
                <a:ext uri="{FF2B5EF4-FFF2-40B4-BE49-F238E27FC236}">
                  <a16:creationId xmlns:a16="http://schemas.microsoft.com/office/drawing/2014/main" id="{C5925CA6-2F98-F2C3-B3C1-1753FA82F7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60411" y="2507126"/>
              <a:ext cx="923431" cy="923431"/>
            </a:xfrm>
            <a:prstGeom prst="rect">
              <a:avLst/>
            </a:prstGeom>
          </p:spPr>
        </p:pic>
      </p:grpSp>
      <p:grpSp>
        <p:nvGrpSpPr>
          <p:cNvPr id="21" name="Group 20" descr="people, Over 12,000 &#10;members">
            <a:extLst>
              <a:ext uri="{FF2B5EF4-FFF2-40B4-BE49-F238E27FC236}">
                <a16:creationId xmlns:a16="http://schemas.microsoft.com/office/drawing/2014/main" id="{08932A75-B7FC-0895-3C5E-B671CC755DDF}"/>
              </a:ext>
            </a:extLst>
          </p:cNvPr>
          <p:cNvGrpSpPr/>
          <p:nvPr/>
        </p:nvGrpSpPr>
        <p:grpSpPr>
          <a:xfrm>
            <a:off x="3317235" y="2542074"/>
            <a:ext cx="2460550" cy="2067886"/>
            <a:chOff x="4865725" y="2378735"/>
            <a:chExt cx="2460550" cy="2067886"/>
          </a:xfrm>
        </p:grpSpPr>
        <p:sp>
          <p:nvSpPr>
            <p:cNvPr id="15" name="TextBox 14" descr="Over 12,000 &#10;members&#10;">
              <a:extLst>
                <a:ext uri="{FF2B5EF4-FFF2-40B4-BE49-F238E27FC236}">
                  <a16:creationId xmlns:a16="http://schemas.microsoft.com/office/drawing/2014/main" id="{46F373A3-9CB6-063D-EBE7-21221BD806F4}"/>
                </a:ext>
              </a:extLst>
            </p:cNvPr>
            <p:cNvSpPr txBox="1"/>
            <p:nvPr/>
          </p:nvSpPr>
          <p:spPr>
            <a:xfrm>
              <a:off x="4865725" y="3861846"/>
              <a:ext cx="24605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Over 12,000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members</a:t>
              </a:r>
            </a:p>
          </p:txBody>
        </p:sp>
        <p:grpSp>
          <p:nvGrpSpPr>
            <p:cNvPr id="20" name="Group 19">
              <a:extLst>
                <a:ext uri="{FF2B5EF4-FFF2-40B4-BE49-F238E27FC236}">
                  <a16:creationId xmlns:a16="http://schemas.microsoft.com/office/drawing/2014/main" id="{3D7E2FAB-28FD-5ED2-5924-7D1C9ACC6CC5}"/>
                </a:ext>
              </a:extLst>
            </p:cNvPr>
            <p:cNvGrpSpPr/>
            <p:nvPr/>
          </p:nvGrpSpPr>
          <p:grpSpPr>
            <a:xfrm>
              <a:off x="5505893" y="2378735"/>
              <a:ext cx="1180214" cy="1180214"/>
              <a:chOff x="5505893" y="2378735"/>
              <a:chExt cx="1180214" cy="1180214"/>
            </a:xfrm>
          </p:grpSpPr>
          <p:sp>
            <p:nvSpPr>
              <p:cNvPr id="14" name="Oval 13">
                <a:extLst>
                  <a:ext uri="{FF2B5EF4-FFF2-40B4-BE49-F238E27FC236}">
                    <a16:creationId xmlns:a16="http://schemas.microsoft.com/office/drawing/2014/main" id="{8FB3B1E5-E3D7-7230-CDAD-9714F4704001}"/>
                  </a:ext>
                </a:extLst>
              </p:cNvPr>
              <p:cNvSpPr/>
              <p:nvPr/>
            </p:nvSpPr>
            <p:spPr>
              <a:xfrm>
                <a:off x="5505893" y="2378735"/>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Users outline">
                <a:extLst>
                  <a:ext uri="{FF2B5EF4-FFF2-40B4-BE49-F238E27FC236}">
                    <a16:creationId xmlns:a16="http://schemas.microsoft.com/office/drawing/2014/main" id="{D31ED43C-8E44-2C98-853C-F6A56D88FE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2472070"/>
                <a:ext cx="914400" cy="914400"/>
              </a:xfrm>
              <a:prstGeom prst="rect">
                <a:avLst/>
              </a:prstGeom>
            </p:spPr>
          </p:pic>
        </p:grpSp>
      </p:grpSp>
      <p:grpSp>
        <p:nvGrpSpPr>
          <p:cNvPr id="23" name="Group 22" descr="buildings, Nation’s largest metropolitan chamber of commerce">
            <a:extLst>
              <a:ext uri="{FF2B5EF4-FFF2-40B4-BE49-F238E27FC236}">
                <a16:creationId xmlns:a16="http://schemas.microsoft.com/office/drawing/2014/main" id="{7137243A-D988-F532-E0A4-121F51B0914C}"/>
              </a:ext>
            </a:extLst>
          </p:cNvPr>
          <p:cNvGrpSpPr/>
          <p:nvPr/>
        </p:nvGrpSpPr>
        <p:grpSpPr>
          <a:xfrm>
            <a:off x="6155076" y="2542074"/>
            <a:ext cx="2460550" cy="2560933"/>
            <a:chOff x="7771727" y="2378735"/>
            <a:chExt cx="2460550" cy="2560933"/>
          </a:xfrm>
        </p:grpSpPr>
        <p:sp>
          <p:nvSpPr>
            <p:cNvPr id="13" name="TextBox 12" descr="Nation’s largest metropolitan chamber of commerce&#10;">
              <a:extLst>
                <a:ext uri="{FF2B5EF4-FFF2-40B4-BE49-F238E27FC236}">
                  <a16:creationId xmlns:a16="http://schemas.microsoft.com/office/drawing/2014/main" id="{5BBD981A-D9DA-97BA-02C5-CF5A8ECAB8BF}"/>
                </a:ext>
              </a:extLst>
            </p:cNvPr>
            <p:cNvSpPr txBox="1"/>
            <p:nvPr/>
          </p:nvSpPr>
          <p:spPr>
            <a:xfrm>
              <a:off x="7771727" y="3862450"/>
              <a:ext cx="246055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Nation’s largest metropolitan chamber of commerce</a:t>
              </a:r>
              <a:endPar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p:txBody>
        </p:sp>
        <p:grpSp>
          <p:nvGrpSpPr>
            <p:cNvPr id="22" name="Group 21">
              <a:extLst>
                <a:ext uri="{FF2B5EF4-FFF2-40B4-BE49-F238E27FC236}">
                  <a16:creationId xmlns:a16="http://schemas.microsoft.com/office/drawing/2014/main" id="{7363A213-1724-BD12-0B39-39BE0219538B}"/>
                </a:ext>
              </a:extLst>
            </p:cNvPr>
            <p:cNvGrpSpPr/>
            <p:nvPr/>
          </p:nvGrpSpPr>
          <p:grpSpPr>
            <a:xfrm>
              <a:off x="8411895" y="2378735"/>
              <a:ext cx="1180214" cy="1180214"/>
              <a:chOff x="8411895" y="2378735"/>
              <a:chExt cx="1180214" cy="1180214"/>
            </a:xfrm>
          </p:grpSpPr>
          <p:sp>
            <p:nvSpPr>
              <p:cNvPr id="12" name="Oval 11">
                <a:extLst>
                  <a:ext uri="{FF2B5EF4-FFF2-40B4-BE49-F238E27FC236}">
                    <a16:creationId xmlns:a16="http://schemas.microsoft.com/office/drawing/2014/main" id="{69E2FC56-F2BA-2B07-6840-47130439D9A5}"/>
                  </a:ext>
                </a:extLst>
              </p:cNvPr>
              <p:cNvSpPr/>
              <p:nvPr/>
            </p:nvSpPr>
            <p:spPr>
              <a:xfrm>
                <a:off x="8411895" y="2378735"/>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City outline">
                <a:extLst>
                  <a:ext uri="{FF2B5EF4-FFF2-40B4-BE49-F238E27FC236}">
                    <a16:creationId xmlns:a16="http://schemas.microsoft.com/office/drawing/2014/main" id="{EF5A4B48-437C-E837-DADF-F5D2A97045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49318" y="2472070"/>
                <a:ext cx="914400" cy="914400"/>
              </a:xfrm>
              <a:prstGeom prst="rect">
                <a:avLst/>
              </a:prstGeom>
            </p:spPr>
          </p:pic>
        </p:grpSp>
      </p:grpSp>
      <p:grpSp>
        <p:nvGrpSpPr>
          <p:cNvPr id="33" name="Group 32" descr="settings wheels, We focus on strategic initiatives, business services, and advocacy">
            <a:extLst>
              <a:ext uri="{FF2B5EF4-FFF2-40B4-BE49-F238E27FC236}">
                <a16:creationId xmlns:a16="http://schemas.microsoft.com/office/drawing/2014/main" id="{2E37CA0C-D7FA-1A82-634D-49F2D9F62563}"/>
              </a:ext>
            </a:extLst>
          </p:cNvPr>
          <p:cNvGrpSpPr/>
          <p:nvPr/>
        </p:nvGrpSpPr>
        <p:grpSpPr>
          <a:xfrm>
            <a:off x="8992917" y="2542074"/>
            <a:ext cx="2460550" cy="2563888"/>
            <a:chOff x="9207971" y="2115281"/>
            <a:chExt cx="2460550" cy="2563888"/>
          </a:xfrm>
        </p:grpSpPr>
        <p:sp>
          <p:nvSpPr>
            <p:cNvPr id="26" name="TextBox 25" descr="We focus on strategic initiatives, business services, and advocacy&#10;">
              <a:extLst>
                <a:ext uri="{FF2B5EF4-FFF2-40B4-BE49-F238E27FC236}">
                  <a16:creationId xmlns:a16="http://schemas.microsoft.com/office/drawing/2014/main" id="{613ECB50-B5E5-97B8-7B9F-7CBE94AA1C07}"/>
                </a:ext>
              </a:extLst>
            </p:cNvPr>
            <p:cNvSpPr txBox="1"/>
            <p:nvPr/>
          </p:nvSpPr>
          <p:spPr>
            <a:xfrm>
              <a:off x="9207971" y="3601951"/>
              <a:ext cx="246055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We focus on strategic initiatives, business services, and advocacy</a:t>
              </a:r>
            </a:p>
          </p:txBody>
        </p:sp>
        <p:grpSp>
          <p:nvGrpSpPr>
            <p:cNvPr id="32" name="Group 31">
              <a:extLst>
                <a:ext uri="{FF2B5EF4-FFF2-40B4-BE49-F238E27FC236}">
                  <a16:creationId xmlns:a16="http://schemas.microsoft.com/office/drawing/2014/main" id="{CE97DAF9-1575-83C1-D210-29CCB7CD7DAD}"/>
                </a:ext>
              </a:extLst>
            </p:cNvPr>
            <p:cNvGrpSpPr/>
            <p:nvPr/>
          </p:nvGrpSpPr>
          <p:grpSpPr>
            <a:xfrm>
              <a:off x="9848139" y="2115281"/>
              <a:ext cx="1180214" cy="1180214"/>
              <a:chOff x="9848139" y="2115281"/>
              <a:chExt cx="1180214" cy="1180214"/>
            </a:xfrm>
          </p:grpSpPr>
          <p:sp>
            <p:nvSpPr>
              <p:cNvPr id="28" name="Oval 27">
                <a:extLst>
                  <a:ext uri="{FF2B5EF4-FFF2-40B4-BE49-F238E27FC236}">
                    <a16:creationId xmlns:a16="http://schemas.microsoft.com/office/drawing/2014/main" id="{C8C92025-6368-7977-51DE-81E31529C46C}"/>
                  </a:ext>
                </a:extLst>
              </p:cNvPr>
              <p:cNvSpPr/>
              <p:nvPr/>
            </p:nvSpPr>
            <p:spPr>
              <a:xfrm>
                <a:off x="9848139" y="2115281"/>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Graphic 30" descr="Gears outline">
                <a:extLst>
                  <a:ext uri="{FF2B5EF4-FFF2-40B4-BE49-F238E27FC236}">
                    <a16:creationId xmlns:a16="http://schemas.microsoft.com/office/drawing/2014/main" id="{E287DA4B-63D9-C227-7782-36FE6F6EB2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81046" y="2238410"/>
                <a:ext cx="914400" cy="914400"/>
              </a:xfrm>
              <a:prstGeom prst="rect">
                <a:avLst/>
              </a:prstGeom>
            </p:spPr>
          </p:pic>
        </p:grpSp>
      </p:grpSp>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938931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479394" y="665826"/>
            <a:ext cx="10874406" cy="907156"/>
          </a:xfrm>
        </p:spPr>
        <p:txBody>
          <a:bodyPr>
            <a:normAutofit/>
          </a:bodyPr>
          <a:lstStyle/>
          <a:p>
            <a:r>
              <a:rPr lang="en-US" sz="4000" dirty="0">
                <a:latin typeface="Montserrat"/>
              </a:rPr>
              <a:t>GCP’s RAP Journey</a:t>
            </a:r>
            <a:endParaRPr lang="en-US" sz="4000" dirty="0"/>
          </a:p>
        </p:txBody>
      </p:sp>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grpSp>
        <p:nvGrpSpPr>
          <p:cNvPr id="38" name="Group 37">
            <a:extLst>
              <a:ext uri="{FF2B5EF4-FFF2-40B4-BE49-F238E27FC236}">
                <a16:creationId xmlns:a16="http://schemas.microsoft.com/office/drawing/2014/main" id="{4E5E6371-7B8D-6B4F-94BD-17CECC8C2C08}"/>
              </a:ext>
              <a:ext uri="{C183D7F6-B498-43B3-948B-1728B52AA6E4}">
                <adec:decorative xmlns:adec="http://schemas.microsoft.com/office/drawing/2017/decorative" val="1"/>
              </a:ext>
            </a:extLst>
          </p:cNvPr>
          <p:cNvGrpSpPr/>
          <p:nvPr/>
        </p:nvGrpSpPr>
        <p:grpSpPr>
          <a:xfrm>
            <a:off x="1802312" y="2637764"/>
            <a:ext cx="8781339" cy="2063054"/>
            <a:chOff x="2027883" y="2308153"/>
            <a:chExt cx="8781339" cy="2063054"/>
          </a:xfrm>
        </p:grpSpPr>
        <p:grpSp>
          <p:nvGrpSpPr>
            <p:cNvPr id="37" name="Group 36">
              <a:extLst>
                <a:ext uri="{FF2B5EF4-FFF2-40B4-BE49-F238E27FC236}">
                  <a16:creationId xmlns:a16="http://schemas.microsoft.com/office/drawing/2014/main" id="{A2BEF006-8A08-C836-092B-0598A74C1FF2}"/>
                </a:ext>
              </a:extLst>
            </p:cNvPr>
            <p:cNvGrpSpPr/>
            <p:nvPr/>
          </p:nvGrpSpPr>
          <p:grpSpPr>
            <a:xfrm>
              <a:off x="2027883" y="2308153"/>
              <a:ext cx="2597279" cy="2063054"/>
              <a:chOff x="2027883" y="2308153"/>
              <a:chExt cx="2597279" cy="2063054"/>
            </a:xfrm>
          </p:grpSpPr>
          <p:sp>
            <p:nvSpPr>
              <p:cNvPr id="17" name="TextBox 16" descr="ABA Category 4 Grant for $5.8 Million&#10;">
                <a:extLst>
                  <a:ext uri="{FF2B5EF4-FFF2-40B4-BE49-F238E27FC236}">
                    <a16:creationId xmlns:a16="http://schemas.microsoft.com/office/drawing/2014/main" id="{51933C24-A32B-7E88-E2BA-F6E144AF3220}"/>
                  </a:ext>
                </a:extLst>
              </p:cNvPr>
              <p:cNvSpPr txBox="1"/>
              <p:nvPr/>
            </p:nvSpPr>
            <p:spPr>
              <a:xfrm>
                <a:off x="2027883" y="3786432"/>
                <a:ext cx="25972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ABA Category 4 Grant for $5.8 Million</a:t>
                </a:r>
                <a:endPar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grpSp>
            <p:nvGrpSpPr>
              <p:cNvPr id="25" name="Group 24">
                <a:extLst>
                  <a:ext uri="{FF2B5EF4-FFF2-40B4-BE49-F238E27FC236}">
                    <a16:creationId xmlns:a16="http://schemas.microsoft.com/office/drawing/2014/main" id="{0F436050-AB1D-4064-B909-00C6D916D806}"/>
                  </a:ext>
                </a:extLst>
              </p:cNvPr>
              <p:cNvGrpSpPr/>
              <p:nvPr/>
            </p:nvGrpSpPr>
            <p:grpSpPr>
              <a:xfrm>
                <a:off x="2736415" y="2308153"/>
                <a:ext cx="1180214" cy="1180214"/>
                <a:chOff x="2668052" y="2308153"/>
                <a:chExt cx="1180214" cy="1180214"/>
              </a:xfrm>
            </p:grpSpPr>
            <p:sp>
              <p:nvSpPr>
                <p:cNvPr id="16" name="Oval 15">
                  <a:extLst>
                    <a:ext uri="{FF2B5EF4-FFF2-40B4-BE49-F238E27FC236}">
                      <a16:creationId xmlns:a16="http://schemas.microsoft.com/office/drawing/2014/main" id="{E2E3C3F5-DB64-34A8-4385-7C9A7AB6F5AB}"/>
                    </a:ext>
                  </a:extLst>
                </p:cNvPr>
                <p:cNvSpPr/>
                <p:nvPr/>
              </p:nvSpPr>
              <p:spPr>
                <a:xfrm>
                  <a:off x="2668052" y="2308153"/>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Dollar outline">
                  <a:extLst>
                    <a:ext uri="{FF2B5EF4-FFF2-40B4-BE49-F238E27FC236}">
                      <a16:creationId xmlns:a16="http://schemas.microsoft.com/office/drawing/2014/main" id="{B59944C0-E8E2-29C9-C175-32977B47C1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00959" y="2441060"/>
                  <a:ext cx="914400" cy="914400"/>
                </a:xfrm>
                <a:prstGeom prst="rect">
                  <a:avLst/>
                </a:prstGeom>
              </p:spPr>
            </p:pic>
          </p:grpSp>
        </p:grpSp>
        <p:grpSp>
          <p:nvGrpSpPr>
            <p:cNvPr id="36" name="Group 35">
              <a:extLst>
                <a:ext uri="{FF2B5EF4-FFF2-40B4-BE49-F238E27FC236}">
                  <a16:creationId xmlns:a16="http://schemas.microsoft.com/office/drawing/2014/main" id="{84BBB256-0C3C-B26A-50DA-5E88BF98B076}"/>
                </a:ext>
              </a:extLst>
            </p:cNvPr>
            <p:cNvGrpSpPr/>
            <p:nvPr/>
          </p:nvGrpSpPr>
          <p:grpSpPr>
            <a:xfrm>
              <a:off x="5027196" y="2308153"/>
              <a:ext cx="2588750" cy="2063054"/>
              <a:chOff x="4801625" y="2308153"/>
              <a:chExt cx="2588750" cy="2063054"/>
            </a:xfrm>
          </p:grpSpPr>
          <p:sp>
            <p:nvSpPr>
              <p:cNvPr id="15" name="TextBox 14" descr="Established a RAP Hub in Greater Cleveland&#10;">
                <a:extLst>
                  <a:ext uri="{FF2B5EF4-FFF2-40B4-BE49-F238E27FC236}">
                    <a16:creationId xmlns:a16="http://schemas.microsoft.com/office/drawing/2014/main" id="{46F373A3-9CB6-063D-EBE7-21221BD806F4}"/>
                  </a:ext>
                </a:extLst>
              </p:cNvPr>
              <p:cNvSpPr txBox="1"/>
              <p:nvPr/>
            </p:nvSpPr>
            <p:spPr>
              <a:xfrm>
                <a:off x="4801625" y="3786432"/>
                <a:ext cx="25887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Established a RAP Hub in Greater Cleveland</a:t>
                </a:r>
              </a:p>
            </p:txBody>
          </p:sp>
          <p:grpSp>
            <p:nvGrpSpPr>
              <p:cNvPr id="27" name="Group 26">
                <a:extLst>
                  <a:ext uri="{FF2B5EF4-FFF2-40B4-BE49-F238E27FC236}">
                    <a16:creationId xmlns:a16="http://schemas.microsoft.com/office/drawing/2014/main" id="{C40063AF-2892-D28C-6C29-D25BEC11BA3E}"/>
                  </a:ext>
                </a:extLst>
              </p:cNvPr>
              <p:cNvGrpSpPr/>
              <p:nvPr/>
            </p:nvGrpSpPr>
            <p:grpSpPr>
              <a:xfrm>
                <a:off x="5505893" y="2308153"/>
                <a:ext cx="1180214" cy="1180214"/>
                <a:chOff x="5505893" y="2308153"/>
                <a:chExt cx="1180214" cy="1180214"/>
              </a:xfrm>
            </p:grpSpPr>
            <p:sp>
              <p:nvSpPr>
                <p:cNvPr id="14" name="Oval 13">
                  <a:extLst>
                    <a:ext uri="{FF2B5EF4-FFF2-40B4-BE49-F238E27FC236}">
                      <a16:creationId xmlns:a16="http://schemas.microsoft.com/office/drawing/2014/main" id="{8FB3B1E5-E3D7-7230-CDAD-9714F4704001}"/>
                    </a:ext>
                  </a:extLst>
                </p:cNvPr>
                <p:cNvSpPr/>
                <p:nvPr/>
              </p:nvSpPr>
              <p:spPr>
                <a:xfrm>
                  <a:off x="5505893" y="2308153"/>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User network outline">
                  <a:extLst>
                    <a:ext uri="{FF2B5EF4-FFF2-40B4-BE49-F238E27FC236}">
                      <a16:creationId xmlns:a16="http://schemas.microsoft.com/office/drawing/2014/main" id="{5B325506-F857-9698-1ACE-5B20E19364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60066" y="2430427"/>
                  <a:ext cx="914400" cy="914400"/>
                </a:xfrm>
                <a:prstGeom prst="rect">
                  <a:avLst/>
                </a:prstGeom>
              </p:spPr>
            </p:pic>
          </p:grpSp>
        </p:grpSp>
        <p:grpSp>
          <p:nvGrpSpPr>
            <p:cNvPr id="35" name="Group 34">
              <a:extLst>
                <a:ext uri="{FF2B5EF4-FFF2-40B4-BE49-F238E27FC236}">
                  <a16:creationId xmlns:a16="http://schemas.microsoft.com/office/drawing/2014/main" id="{E28BD2E4-541C-1F15-73E2-8C23330716DC}"/>
                </a:ext>
              </a:extLst>
            </p:cNvPr>
            <p:cNvGrpSpPr/>
            <p:nvPr/>
          </p:nvGrpSpPr>
          <p:grpSpPr>
            <a:xfrm>
              <a:off x="8017980" y="2308153"/>
              <a:ext cx="2791242" cy="2063054"/>
              <a:chOff x="7635201" y="2308153"/>
              <a:chExt cx="2791242" cy="2063054"/>
            </a:xfrm>
          </p:grpSpPr>
          <p:sp>
            <p:nvSpPr>
              <p:cNvPr id="13" name="TextBox 12" descr="Used for Staff and for System Support/Growth&#10;">
                <a:extLst>
                  <a:ext uri="{FF2B5EF4-FFF2-40B4-BE49-F238E27FC236}">
                    <a16:creationId xmlns:a16="http://schemas.microsoft.com/office/drawing/2014/main" id="{5BBD981A-D9DA-97BA-02C5-CF5A8ECAB8BF}"/>
                  </a:ext>
                </a:extLst>
              </p:cNvPr>
              <p:cNvSpPr txBox="1"/>
              <p:nvPr/>
            </p:nvSpPr>
            <p:spPr>
              <a:xfrm>
                <a:off x="7635201" y="3786432"/>
                <a:ext cx="2791242"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a:ea typeface="Calibri" panose="020F0502020204030204" pitchFamily="34" charset="0"/>
                    <a:cs typeface="Poppins"/>
                  </a:rPr>
                  <a:t>Used for Staff and for System Support/Growth</a:t>
                </a:r>
                <a:endParaRPr kumimoji="0" lang="en-US" sz="1600" b="0" i="0" u="none" strike="noStrike" kern="100" cap="none" spc="0" normalizeH="0" baseline="0" noProof="0" dirty="0">
                  <a:ln>
                    <a:noFill/>
                  </a:ln>
                  <a:solidFill>
                    <a:prstClr val="black"/>
                  </a:solidFill>
                  <a:effectLst/>
                  <a:uLnTx/>
                  <a:uFillTx/>
                  <a:latin typeface="Poppins"/>
                  <a:ea typeface="Calibri" panose="020F0502020204030204" pitchFamily="34" charset="0"/>
                  <a:cs typeface="Poppins"/>
                </a:endParaRPr>
              </a:p>
            </p:txBody>
          </p:sp>
          <p:grpSp>
            <p:nvGrpSpPr>
              <p:cNvPr id="29" name="Group 28">
                <a:extLst>
                  <a:ext uri="{FF2B5EF4-FFF2-40B4-BE49-F238E27FC236}">
                    <a16:creationId xmlns:a16="http://schemas.microsoft.com/office/drawing/2014/main" id="{9EE96BA1-1300-6C04-C7EB-F398D4649B73}"/>
                  </a:ext>
                </a:extLst>
              </p:cNvPr>
              <p:cNvGrpSpPr/>
              <p:nvPr/>
            </p:nvGrpSpPr>
            <p:grpSpPr>
              <a:xfrm>
                <a:off x="8343733" y="2308153"/>
                <a:ext cx="1180214" cy="1180214"/>
                <a:chOff x="8343734" y="2308153"/>
                <a:chExt cx="1180214" cy="1180214"/>
              </a:xfrm>
            </p:grpSpPr>
            <p:sp>
              <p:nvSpPr>
                <p:cNvPr id="12" name="Oval 11">
                  <a:extLst>
                    <a:ext uri="{FF2B5EF4-FFF2-40B4-BE49-F238E27FC236}">
                      <a16:creationId xmlns:a16="http://schemas.microsoft.com/office/drawing/2014/main" id="{69E2FC56-F2BA-2B07-6840-47130439D9A5}"/>
                    </a:ext>
                  </a:extLst>
                </p:cNvPr>
                <p:cNvSpPr/>
                <p:nvPr/>
              </p:nvSpPr>
              <p:spPr>
                <a:xfrm>
                  <a:off x="8343734" y="2308153"/>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descr="Programmer female outline">
                  <a:extLst>
                    <a:ext uri="{FF2B5EF4-FFF2-40B4-BE49-F238E27FC236}">
                      <a16:creationId xmlns:a16="http://schemas.microsoft.com/office/drawing/2014/main" id="{B2580C9F-FF96-E32C-BA9D-96B4364CEB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97907" y="2415722"/>
                  <a:ext cx="914400" cy="914400"/>
                </a:xfrm>
                <a:prstGeom prst="rect">
                  <a:avLst/>
                </a:prstGeom>
              </p:spPr>
            </p:pic>
          </p:grpSp>
        </p:grpSp>
      </p:grpSp>
    </p:spTree>
    <p:extLst>
      <p:ext uri="{BB962C8B-B14F-4D97-AF65-F5344CB8AC3E}">
        <p14:creationId xmlns:p14="http://schemas.microsoft.com/office/powerpoint/2010/main" val="1387260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479394" y="665826"/>
            <a:ext cx="10874406" cy="907156"/>
          </a:xfrm>
        </p:spPr>
        <p:txBody>
          <a:bodyPr>
            <a:normAutofit/>
          </a:bodyPr>
          <a:lstStyle/>
          <a:p>
            <a:r>
              <a:rPr lang="en-US" sz="4000" dirty="0">
                <a:latin typeface="Montserrat"/>
              </a:rPr>
              <a:t>OUTCOMES - Programs</a:t>
            </a:r>
            <a:endParaRPr lang="en-US" sz="4000" dirty="0"/>
          </a:p>
        </p:txBody>
      </p:sp>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grpSp>
        <p:nvGrpSpPr>
          <p:cNvPr id="25" name="Group 24">
            <a:extLst>
              <a:ext uri="{FF2B5EF4-FFF2-40B4-BE49-F238E27FC236}">
                <a16:creationId xmlns:a16="http://schemas.microsoft.com/office/drawing/2014/main" id="{EE331A54-C78B-AE09-E755-3569CEFC48E2}"/>
              </a:ext>
              <a:ext uri="{C183D7F6-B498-43B3-948B-1728B52AA6E4}">
                <adec:decorative xmlns:adec="http://schemas.microsoft.com/office/drawing/2017/decorative" val="1"/>
              </a:ext>
            </a:extLst>
          </p:cNvPr>
          <p:cNvGrpSpPr/>
          <p:nvPr/>
        </p:nvGrpSpPr>
        <p:grpSpPr>
          <a:xfrm>
            <a:off x="1802312" y="2317069"/>
            <a:ext cx="2597279" cy="2054138"/>
            <a:chOff x="1802312" y="2317069"/>
            <a:chExt cx="2597279" cy="2054138"/>
          </a:xfrm>
        </p:grpSpPr>
        <p:sp>
          <p:nvSpPr>
            <p:cNvPr id="17" name="TextBox 16" descr="10 New &#10;RA Programs&#10;">
              <a:extLst>
                <a:ext uri="{FF2B5EF4-FFF2-40B4-BE49-F238E27FC236}">
                  <a16:creationId xmlns:a16="http://schemas.microsoft.com/office/drawing/2014/main" id="{8A4D10BD-FE5E-BCC7-BC36-1A7C0B80BF79}"/>
                </a:ext>
              </a:extLst>
            </p:cNvPr>
            <p:cNvSpPr txBox="1"/>
            <p:nvPr/>
          </p:nvSpPr>
          <p:spPr>
            <a:xfrm>
              <a:off x="1802312" y="3786432"/>
              <a:ext cx="2597279"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a:ea typeface="Calibri" panose="020F0502020204030204" pitchFamily="34" charset="0"/>
                  <a:cs typeface="Poppins"/>
                </a:rPr>
                <a:t>New </a:t>
              </a:r>
              <a:endPar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a:ea typeface="Calibri"/>
                  <a:cs typeface="Poppins"/>
                </a:rPr>
                <a:t>RA Programs</a:t>
              </a:r>
              <a:endPar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1" name="TextBox 20">
              <a:extLst>
                <a:ext uri="{FF2B5EF4-FFF2-40B4-BE49-F238E27FC236}">
                  <a16:creationId xmlns:a16="http://schemas.microsoft.com/office/drawing/2014/main" id="{78554387-C40F-7C99-4AC0-61413E54F6C7}"/>
                </a:ext>
              </a:extLst>
            </p:cNvPr>
            <p:cNvSpPr txBox="1"/>
            <p:nvPr/>
          </p:nvSpPr>
          <p:spPr>
            <a:xfrm>
              <a:off x="2011114" y="2317069"/>
              <a:ext cx="217967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a:ln>
                    <a:noFill/>
                  </a:ln>
                  <a:solidFill>
                    <a:srgbClr val="FAAB1C"/>
                  </a:solidFill>
                  <a:effectLst/>
                  <a:uLnTx/>
                  <a:uFillTx/>
                  <a:latin typeface="Calibri" panose="020F0502020204030204"/>
                  <a:ea typeface="+mn-ea"/>
                  <a:cs typeface="+mn-cs"/>
                </a:rPr>
                <a:t>10</a:t>
              </a:r>
            </a:p>
          </p:txBody>
        </p:sp>
      </p:grpSp>
      <p:grpSp>
        <p:nvGrpSpPr>
          <p:cNvPr id="5" name="Group 4">
            <a:extLst>
              <a:ext uri="{FF2B5EF4-FFF2-40B4-BE49-F238E27FC236}">
                <a16:creationId xmlns:a16="http://schemas.microsoft.com/office/drawing/2014/main" id="{F34C5B75-937F-0682-7989-D4E644DECDA7}"/>
              </a:ext>
              <a:ext uri="{C183D7F6-B498-43B3-948B-1728B52AA6E4}">
                <adec:decorative xmlns:adec="http://schemas.microsoft.com/office/drawing/2017/decorative" val="1"/>
              </a:ext>
            </a:extLst>
          </p:cNvPr>
          <p:cNvGrpSpPr/>
          <p:nvPr/>
        </p:nvGrpSpPr>
        <p:grpSpPr>
          <a:xfrm>
            <a:off x="7792409" y="2317069"/>
            <a:ext cx="2597279" cy="2054138"/>
            <a:chOff x="7792409" y="2317069"/>
            <a:chExt cx="2597279" cy="2054138"/>
          </a:xfrm>
        </p:grpSpPr>
        <p:sp>
          <p:nvSpPr>
            <p:cNvPr id="9" name="TextBox 8" descr="20 Pre-Apprenticeship Programs&#10;">
              <a:extLst>
                <a:ext uri="{FF2B5EF4-FFF2-40B4-BE49-F238E27FC236}">
                  <a16:creationId xmlns:a16="http://schemas.microsoft.com/office/drawing/2014/main" id="{6B557886-970C-1520-DEF8-FDF002DA2AAD}"/>
                </a:ext>
              </a:extLst>
            </p:cNvPr>
            <p:cNvSpPr txBox="1"/>
            <p:nvPr/>
          </p:nvSpPr>
          <p:spPr>
            <a:xfrm>
              <a:off x="7792409" y="3786432"/>
              <a:ext cx="2597279"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a:ea typeface="Calibri"/>
                  <a:cs typeface="Poppins"/>
                </a:rPr>
                <a:t>Pre-Apprenticeship Programs</a:t>
              </a:r>
              <a:endPar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p:txBody>
        </p:sp>
        <p:sp>
          <p:nvSpPr>
            <p:cNvPr id="23" name="TextBox 22">
              <a:extLst>
                <a:ext uri="{FF2B5EF4-FFF2-40B4-BE49-F238E27FC236}">
                  <a16:creationId xmlns:a16="http://schemas.microsoft.com/office/drawing/2014/main" id="{FE58023D-1F17-F38E-11E3-FE436E9370E3}"/>
                </a:ext>
              </a:extLst>
            </p:cNvPr>
            <p:cNvSpPr txBox="1"/>
            <p:nvPr/>
          </p:nvSpPr>
          <p:spPr>
            <a:xfrm>
              <a:off x="8001212" y="2317069"/>
              <a:ext cx="217967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a:ln>
                    <a:noFill/>
                  </a:ln>
                  <a:solidFill>
                    <a:srgbClr val="FAAB1C"/>
                  </a:solidFill>
                  <a:effectLst/>
                  <a:uLnTx/>
                  <a:uFillTx/>
                  <a:latin typeface="Calibri" panose="020F0502020204030204"/>
                  <a:ea typeface="+mn-ea"/>
                  <a:cs typeface="+mn-cs"/>
                </a:rPr>
                <a:t>20</a:t>
              </a:r>
            </a:p>
          </p:txBody>
        </p:sp>
      </p:grpSp>
      <p:grpSp>
        <p:nvGrpSpPr>
          <p:cNvPr id="26" name="Group 25">
            <a:extLst>
              <a:ext uri="{FF2B5EF4-FFF2-40B4-BE49-F238E27FC236}">
                <a16:creationId xmlns:a16="http://schemas.microsoft.com/office/drawing/2014/main" id="{177D3DE0-43E2-0B4C-99DC-5F8BF50D6CE0}"/>
              </a:ext>
              <a:ext uri="{C183D7F6-B498-43B3-948B-1728B52AA6E4}">
                <adec:decorative xmlns:adec="http://schemas.microsoft.com/office/drawing/2017/decorative" val="1"/>
              </a:ext>
            </a:extLst>
          </p:cNvPr>
          <p:cNvGrpSpPr/>
          <p:nvPr/>
        </p:nvGrpSpPr>
        <p:grpSpPr>
          <a:xfrm>
            <a:off x="4801625" y="2317069"/>
            <a:ext cx="2588750" cy="2054138"/>
            <a:chOff x="4801625" y="2317069"/>
            <a:chExt cx="2588750" cy="2054138"/>
          </a:xfrm>
        </p:grpSpPr>
        <p:sp>
          <p:nvSpPr>
            <p:cNvPr id="13" name="TextBox 12" descr="5 Expand Existing &#10;RA Programs&#10;">
              <a:extLst>
                <a:ext uri="{FF2B5EF4-FFF2-40B4-BE49-F238E27FC236}">
                  <a16:creationId xmlns:a16="http://schemas.microsoft.com/office/drawing/2014/main" id="{C9F23DDA-9E0D-D834-649B-A2B86559FCC0}"/>
                </a:ext>
              </a:extLst>
            </p:cNvPr>
            <p:cNvSpPr txBox="1"/>
            <p:nvPr/>
          </p:nvSpPr>
          <p:spPr>
            <a:xfrm>
              <a:off x="4801625" y="3786432"/>
              <a:ext cx="2588750"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a:ea typeface="Calibri"/>
                  <a:cs typeface="Poppins"/>
                </a:rPr>
                <a:t>Expand Existing </a:t>
              </a:r>
              <a:endPar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a:ea typeface="Calibri"/>
                  <a:cs typeface="Poppins"/>
                </a:rPr>
                <a:t>RA Programs</a:t>
              </a:r>
              <a:endPar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a:cs typeface="Poppins" panose="00000500000000000000" pitchFamily="2" charset="0"/>
              </a:endParaRPr>
            </a:p>
          </p:txBody>
        </p:sp>
        <p:sp>
          <p:nvSpPr>
            <p:cNvPr id="24" name="TextBox 23">
              <a:extLst>
                <a:ext uri="{FF2B5EF4-FFF2-40B4-BE49-F238E27FC236}">
                  <a16:creationId xmlns:a16="http://schemas.microsoft.com/office/drawing/2014/main" id="{123D9A06-E105-6F1B-472D-C2724628EB0A}"/>
                </a:ext>
              </a:extLst>
            </p:cNvPr>
            <p:cNvSpPr txBox="1"/>
            <p:nvPr/>
          </p:nvSpPr>
          <p:spPr>
            <a:xfrm>
              <a:off x="5006163" y="2317069"/>
              <a:ext cx="217967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AAB1C"/>
                  </a:solidFill>
                  <a:effectLst/>
                  <a:uLnTx/>
                  <a:uFillTx/>
                  <a:latin typeface="Calibri" panose="020F0502020204030204"/>
                  <a:ea typeface="+mn-ea"/>
                  <a:cs typeface="+mn-cs"/>
                </a:rPr>
                <a:t>5</a:t>
              </a:r>
            </a:p>
          </p:txBody>
        </p:sp>
      </p:grpSp>
    </p:spTree>
    <p:extLst>
      <p:ext uri="{BB962C8B-B14F-4D97-AF65-F5344CB8AC3E}">
        <p14:creationId xmlns:p14="http://schemas.microsoft.com/office/powerpoint/2010/main" val="3861717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479394" y="665826"/>
            <a:ext cx="10874406" cy="907156"/>
          </a:xfrm>
        </p:spPr>
        <p:txBody>
          <a:bodyPr>
            <a:normAutofit/>
          </a:bodyPr>
          <a:lstStyle/>
          <a:p>
            <a:r>
              <a:rPr lang="en-US" sz="4000" dirty="0">
                <a:latin typeface="Montserrat"/>
              </a:rPr>
              <a:t>OUTCOMES - People</a:t>
            </a:r>
            <a:endParaRPr lang="en-US" sz="4000" dirty="0"/>
          </a:p>
        </p:txBody>
      </p:sp>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grpSp>
        <p:nvGrpSpPr>
          <p:cNvPr id="14" name="Group 13">
            <a:extLst>
              <a:ext uri="{FF2B5EF4-FFF2-40B4-BE49-F238E27FC236}">
                <a16:creationId xmlns:a16="http://schemas.microsoft.com/office/drawing/2014/main" id="{FAD654FE-F703-76EE-3437-B2C307B0E45F}"/>
              </a:ext>
              <a:ext uri="{C183D7F6-B498-43B3-948B-1728B52AA6E4}">
                <adec:decorative xmlns:adec="http://schemas.microsoft.com/office/drawing/2017/decorative" val="1"/>
              </a:ext>
            </a:extLst>
          </p:cNvPr>
          <p:cNvGrpSpPr/>
          <p:nvPr/>
        </p:nvGrpSpPr>
        <p:grpSpPr>
          <a:xfrm>
            <a:off x="1802312" y="2529723"/>
            <a:ext cx="2597279" cy="1841484"/>
            <a:chOff x="1802312" y="2529723"/>
            <a:chExt cx="2597279" cy="1841484"/>
          </a:xfrm>
        </p:grpSpPr>
        <p:sp>
          <p:nvSpPr>
            <p:cNvPr id="5" name="TextBox 4" descr="600 RAP Enrollees&#10;(Apprentices)&#10;">
              <a:extLst>
                <a:ext uri="{FF2B5EF4-FFF2-40B4-BE49-F238E27FC236}">
                  <a16:creationId xmlns:a16="http://schemas.microsoft.com/office/drawing/2014/main" id="{52F3AF59-6D6B-45DC-21B0-FFA34AAEDA11}"/>
                </a:ext>
              </a:extLst>
            </p:cNvPr>
            <p:cNvSpPr txBox="1"/>
            <p:nvPr/>
          </p:nvSpPr>
          <p:spPr>
            <a:xfrm>
              <a:off x="1802312" y="3786432"/>
              <a:ext cx="2597279"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a:ea typeface="Calibri" panose="020F0502020204030204" pitchFamily="34" charset="0"/>
                  <a:cs typeface="Poppins"/>
                </a:rPr>
                <a:t>RAP Enrollees</a:t>
              </a:r>
              <a:endPar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a:ea typeface="Calibri" panose="020F0502020204030204" pitchFamily="34" charset="0"/>
                  <a:cs typeface="Poppins"/>
                </a:rPr>
                <a:t>(Apprentices)</a:t>
              </a:r>
              <a:endParaRPr kumimoji="0" lang="en-US" sz="1600" b="0" i="0" u="none" strike="noStrike" kern="1200" cap="none" spc="0" normalizeH="0" baseline="0" noProof="0" dirty="0">
                <a:ln>
                  <a:noFill/>
                </a:ln>
                <a:solidFill>
                  <a:prstClr val="black"/>
                </a:solidFill>
                <a:effectLst/>
                <a:uLnTx/>
                <a:uFillTx/>
                <a:latin typeface="Poppins"/>
                <a:ea typeface="+mn-ea"/>
                <a:cs typeface="Poppins"/>
              </a:endParaRPr>
            </a:p>
          </p:txBody>
        </p:sp>
        <p:sp>
          <p:nvSpPr>
            <p:cNvPr id="6" name="TextBox 5">
              <a:extLst>
                <a:ext uri="{FF2B5EF4-FFF2-40B4-BE49-F238E27FC236}">
                  <a16:creationId xmlns:a16="http://schemas.microsoft.com/office/drawing/2014/main" id="{9CF78F94-14CB-30B5-8D98-0A1678D9E90A}"/>
                </a:ext>
              </a:extLst>
            </p:cNvPr>
            <p:cNvSpPr txBox="1"/>
            <p:nvPr/>
          </p:nvSpPr>
          <p:spPr>
            <a:xfrm>
              <a:off x="2011114" y="2529723"/>
              <a:ext cx="217967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srgbClr val="FAAB1C"/>
                  </a:solidFill>
                  <a:effectLst/>
                  <a:uLnTx/>
                  <a:uFillTx/>
                  <a:latin typeface="Calibri" panose="020F0502020204030204"/>
                  <a:ea typeface="+mn-ea"/>
                  <a:cs typeface="+mn-cs"/>
                </a:rPr>
                <a:t>600</a:t>
              </a:r>
            </a:p>
          </p:txBody>
        </p:sp>
      </p:grpSp>
      <p:grpSp>
        <p:nvGrpSpPr>
          <p:cNvPr id="16" name="Group 15">
            <a:extLst>
              <a:ext uri="{FF2B5EF4-FFF2-40B4-BE49-F238E27FC236}">
                <a16:creationId xmlns:a16="http://schemas.microsoft.com/office/drawing/2014/main" id="{E78B9639-C681-3F7C-D182-A0226E9CC0C3}"/>
              </a:ext>
              <a:ext uri="{C183D7F6-B498-43B3-948B-1728B52AA6E4}">
                <adec:decorative xmlns:adec="http://schemas.microsoft.com/office/drawing/2017/decorative" val="1"/>
              </a:ext>
            </a:extLst>
          </p:cNvPr>
          <p:cNvGrpSpPr/>
          <p:nvPr/>
        </p:nvGrpSpPr>
        <p:grpSpPr>
          <a:xfrm>
            <a:off x="7792409" y="2529723"/>
            <a:ext cx="2597279" cy="1841484"/>
            <a:chOff x="7792409" y="2529723"/>
            <a:chExt cx="2597279" cy="1841484"/>
          </a:xfrm>
        </p:grpSpPr>
        <p:sp>
          <p:nvSpPr>
            <p:cNvPr id="9" name="TextBox 8" descr="80 percent Underrepresented&#10;Groups&#10;">
              <a:extLst>
                <a:ext uri="{FF2B5EF4-FFF2-40B4-BE49-F238E27FC236}">
                  <a16:creationId xmlns:a16="http://schemas.microsoft.com/office/drawing/2014/main" id="{12C291FF-D71D-AB10-CF7F-E89E3DAE1743}"/>
                </a:ext>
              </a:extLst>
            </p:cNvPr>
            <p:cNvSpPr txBox="1"/>
            <p:nvPr/>
          </p:nvSpPr>
          <p:spPr>
            <a:xfrm>
              <a:off x="7792409" y="3786432"/>
              <a:ext cx="25972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Underrepresented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Groups</a:t>
              </a:r>
            </a:p>
          </p:txBody>
        </p:sp>
        <p:sp>
          <p:nvSpPr>
            <p:cNvPr id="10" name="TextBox 9">
              <a:extLst>
                <a:ext uri="{FF2B5EF4-FFF2-40B4-BE49-F238E27FC236}">
                  <a16:creationId xmlns:a16="http://schemas.microsoft.com/office/drawing/2014/main" id="{744919FE-A035-DEEA-16F5-9CAD64075722}"/>
                </a:ext>
              </a:extLst>
            </p:cNvPr>
            <p:cNvSpPr txBox="1"/>
            <p:nvPr/>
          </p:nvSpPr>
          <p:spPr>
            <a:xfrm>
              <a:off x="8001211" y="2529723"/>
              <a:ext cx="217967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AAB1C"/>
                  </a:solidFill>
                  <a:effectLst/>
                  <a:uLnTx/>
                  <a:uFillTx/>
                  <a:latin typeface="Calibri" panose="020F0502020204030204"/>
                  <a:ea typeface="+mn-ea"/>
                  <a:cs typeface="+mn-cs"/>
                </a:rPr>
                <a:t>80%</a:t>
              </a:r>
            </a:p>
          </p:txBody>
        </p:sp>
      </p:grpSp>
      <p:grpSp>
        <p:nvGrpSpPr>
          <p:cNvPr id="15" name="Group 14">
            <a:extLst>
              <a:ext uri="{FF2B5EF4-FFF2-40B4-BE49-F238E27FC236}">
                <a16:creationId xmlns:a16="http://schemas.microsoft.com/office/drawing/2014/main" id="{CFFA3D05-5828-B620-F708-6C78EDDDB5A0}"/>
              </a:ext>
              <a:ext uri="{C183D7F6-B498-43B3-948B-1728B52AA6E4}">
                <adec:decorative xmlns:adec="http://schemas.microsoft.com/office/drawing/2017/decorative" val="1"/>
              </a:ext>
            </a:extLst>
          </p:cNvPr>
          <p:cNvGrpSpPr/>
          <p:nvPr/>
        </p:nvGrpSpPr>
        <p:grpSpPr>
          <a:xfrm>
            <a:off x="4801625" y="2529723"/>
            <a:ext cx="2588750" cy="1841484"/>
            <a:chOff x="4801625" y="2529723"/>
            <a:chExt cx="2588750" cy="1841484"/>
          </a:xfrm>
        </p:grpSpPr>
        <p:sp>
          <p:nvSpPr>
            <p:cNvPr id="12" name="TextBox 11" descr="1500 Pre-Apprenticeship&#10;Participants&#10;">
              <a:extLst>
                <a:ext uri="{FF2B5EF4-FFF2-40B4-BE49-F238E27FC236}">
                  <a16:creationId xmlns:a16="http://schemas.microsoft.com/office/drawing/2014/main" id="{9A2A575C-D1BA-3593-BA35-D26F6BEE915E}"/>
                </a:ext>
              </a:extLst>
            </p:cNvPr>
            <p:cNvSpPr txBox="1"/>
            <p:nvPr/>
          </p:nvSpPr>
          <p:spPr>
            <a:xfrm>
              <a:off x="4801625" y="3786432"/>
              <a:ext cx="25887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Pre-Apprenticeship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Participants</a:t>
              </a:r>
            </a:p>
          </p:txBody>
        </p:sp>
        <p:sp>
          <p:nvSpPr>
            <p:cNvPr id="13" name="TextBox 12">
              <a:extLst>
                <a:ext uri="{FF2B5EF4-FFF2-40B4-BE49-F238E27FC236}">
                  <a16:creationId xmlns:a16="http://schemas.microsoft.com/office/drawing/2014/main" id="{E348529F-0724-8FE3-0D1C-FB9694CEF474}"/>
                </a:ext>
              </a:extLst>
            </p:cNvPr>
            <p:cNvSpPr txBox="1"/>
            <p:nvPr/>
          </p:nvSpPr>
          <p:spPr>
            <a:xfrm>
              <a:off x="5006163" y="2529723"/>
              <a:ext cx="217967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srgbClr val="FAAB1C"/>
                  </a:solidFill>
                  <a:effectLst/>
                  <a:uLnTx/>
                  <a:uFillTx/>
                  <a:latin typeface="Calibri" panose="020F0502020204030204"/>
                  <a:ea typeface="+mn-ea"/>
                  <a:cs typeface="+mn-cs"/>
                </a:rPr>
                <a:t>1500</a:t>
              </a:r>
            </a:p>
          </p:txBody>
        </p:sp>
      </p:grpSp>
    </p:spTree>
    <p:extLst>
      <p:ext uri="{BB962C8B-B14F-4D97-AF65-F5344CB8AC3E}">
        <p14:creationId xmlns:p14="http://schemas.microsoft.com/office/powerpoint/2010/main" val="4054553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p:txBody>
          <a:bodyPr>
            <a:normAutofit/>
          </a:bodyPr>
          <a:lstStyle/>
          <a:p>
            <a:r>
              <a:rPr lang="en-US" sz="4000" dirty="0">
                <a:latin typeface="Montserrat"/>
              </a:rPr>
              <a:t>OUTCOMES - Resources</a:t>
            </a:r>
            <a:endParaRPr lang="en-US" sz="4000" dirty="0"/>
          </a:p>
        </p:txBody>
      </p:sp>
      <p:sp>
        <p:nvSpPr>
          <p:cNvPr id="19" name="TextBox 18" descr="32">
            <a:extLst>
              <a:ext uri="{FF2B5EF4-FFF2-40B4-BE49-F238E27FC236}">
                <a16:creationId xmlns:a16="http://schemas.microsoft.com/office/drawing/2014/main" id="{438B239B-66D0-DBD2-B16A-8463C02D4130}"/>
              </a:ext>
            </a:extLst>
          </p:cNvPr>
          <p:cNvSpPr txBox="1"/>
          <p:nvPr/>
        </p:nvSpPr>
        <p:spPr>
          <a:xfrm>
            <a:off x="2011114" y="2317069"/>
            <a:ext cx="217967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AAB1C"/>
                </a:solidFill>
                <a:effectLst/>
                <a:uLnTx/>
                <a:uFillTx/>
                <a:latin typeface="Calibri" panose="020F0502020204030204"/>
                <a:ea typeface="+mn-ea"/>
                <a:cs typeface="+mn-cs"/>
              </a:rPr>
              <a:t>32</a:t>
            </a:r>
          </a:p>
        </p:txBody>
      </p:sp>
      <p:sp>
        <p:nvSpPr>
          <p:cNvPr id="5" name="Text Placeholder 4">
            <a:extLst>
              <a:ext uri="{FF2B5EF4-FFF2-40B4-BE49-F238E27FC236}">
                <a16:creationId xmlns:a16="http://schemas.microsoft.com/office/drawing/2014/main" id="{ECD659E5-FD3E-F092-DD41-0868F553E446}"/>
              </a:ext>
            </a:extLst>
          </p:cNvPr>
          <p:cNvSpPr>
            <a:spLocks noGrp="1"/>
          </p:cNvSpPr>
          <p:nvPr>
            <p:ph type="body" sz="quarter" idx="13"/>
          </p:nvPr>
        </p:nvSpPr>
        <p:spPr>
          <a:xfrm>
            <a:off x="1910746" y="3745228"/>
            <a:ext cx="2380410" cy="727942"/>
          </a:xfrm>
        </p:spPr>
        <p:txBody>
          <a:bodyPr/>
          <a:lstStyle/>
          <a:p>
            <a:pPr marL="0" lvl="0" indent="0" algn="ctr">
              <a:lnSpc>
                <a:spcPct val="100000"/>
              </a:lnSpc>
              <a:spcBef>
                <a:spcPts val="0"/>
              </a:spcBef>
              <a:buNone/>
              <a:defRPr/>
            </a:pPr>
            <a:r>
              <a:rPr lang="en-US" sz="1600" dirty="0">
                <a:solidFill>
                  <a:prstClr val="black"/>
                </a:solidFill>
                <a:latin typeface="Poppins" panose="00000500000000000000" pitchFamily="2" charset="0"/>
                <a:ea typeface="Calibri" panose="020F0502020204030204" pitchFamily="34" charset="0"/>
                <a:cs typeface="Poppins" panose="00000500000000000000" pitchFamily="2" charset="0"/>
              </a:rPr>
              <a:t>Technical Assistance (TA) Resources</a:t>
            </a:r>
            <a:endParaRPr lang="en-US" sz="1600" dirty="0">
              <a:solidFill>
                <a:prstClr val="black"/>
              </a:solidFill>
              <a:latin typeface="Poppins" panose="00000500000000000000" pitchFamily="2" charset="0"/>
              <a:cs typeface="Poppins" panose="00000500000000000000" pitchFamily="2" charset="0"/>
            </a:endParaRPr>
          </a:p>
          <a:p>
            <a:pPr marL="0" indent="0">
              <a:buNone/>
            </a:pPr>
            <a:endParaRPr lang="en-US" dirty="0"/>
          </a:p>
        </p:txBody>
      </p:sp>
      <p:sp>
        <p:nvSpPr>
          <p:cNvPr id="4" name="Content Placeholder 3">
            <a:extLst>
              <a:ext uri="{FF2B5EF4-FFF2-40B4-BE49-F238E27FC236}">
                <a16:creationId xmlns:a16="http://schemas.microsoft.com/office/drawing/2014/main" id="{2A24C476-3765-4669-B655-F036D4D34121}"/>
              </a:ext>
            </a:extLst>
          </p:cNvPr>
          <p:cNvSpPr>
            <a:spLocks noGrp="1"/>
          </p:cNvSpPr>
          <p:nvPr>
            <p:ph idx="1"/>
          </p:nvPr>
        </p:nvSpPr>
        <p:spPr>
          <a:xfrm>
            <a:off x="5063706" y="1933530"/>
            <a:ext cx="6290094" cy="4351338"/>
          </a:xfrm>
        </p:spPr>
        <p:txBody>
          <a:bodyPr>
            <a:normAutofit fontScale="92500"/>
          </a:bodyPr>
          <a:lstStyle/>
          <a:p>
            <a:pPr marL="285750" lvl="0" indent="-285750">
              <a:lnSpc>
                <a:spcPct val="100000"/>
              </a:lnSpc>
              <a:spcBef>
                <a:spcPts val="0"/>
              </a:spcBef>
              <a:spcAft>
                <a:spcPts val="500"/>
              </a:spcAft>
              <a:defRPr/>
            </a:pPr>
            <a:r>
              <a:rPr lang="en-US" dirty="0">
                <a:solidFill>
                  <a:prstClr val="black"/>
                </a:solidFill>
                <a:latin typeface="Poppins" panose="00000500000000000000" pitchFamily="2" charset="0"/>
                <a:ea typeface="Calibri" panose="020F0502020204030204" pitchFamily="34" charset="0"/>
                <a:cs typeface="Poppins" panose="00000500000000000000" pitchFamily="2" charset="0"/>
              </a:rPr>
              <a:t>Employers</a:t>
            </a:r>
          </a:p>
          <a:p>
            <a:pPr marL="285750" lvl="0" indent="-285750">
              <a:lnSpc>
                <a:spcPct val="100000"/>
              </a:lnSpc>
              <a:spcBef>
                <a:spcPts val="0"/>
              </a:spcBef>
              <a:spcAft>
                <a:spcPts val="500"/>
              </a:spcAft>
              <a:defRPr/>
            </a:pPr>
            <a:r>
              <a:rPr lang="en-US" dirty="0">
                <a:solidFill>
                  <a:prstClr val="black"/>
                </a:solidFill>
                <a:latin typeface="Poppins" panose="00000500000000000000" pitchFamily="2" charset="0"/>
                <a:ea typeface="Calibri" panose="020F0502020204030204" pitchFamily="34" charset="0"/>
                <a:cs typeface="Poppins" panose="00000500000000000000" pitchFamily="2" charset="0"/>
              </a:rPr>
              <a:t>Jobseekers (Potential Apprentices and Pre-Apprentices)</a:t>
            </a:r>
          </a:p>
          <a:p>
            <a:pPr marL="285750" lvl="0" indent="-285750">
              <a:lnSpc>
                <a:spcPct val="100000"/>
              </a:lnSpc>
              <a:spcBef>
                <a:spcPts val="0"/>
              </a:spcBef>
              <a:spcAft>
                <a:spcPts val="500"/>
              </a:spcAft>
              <a:defRPr/>
            </a:pPr>
            <a:r>
              <a:rPr lang="en-US" dirty="0">
                <a:solidFill>
                  <a:prstClr val="black"/>
                </a:solidFill>
                <a:latin typeface="Poppins" panose="00000500000000000000" pitchFamily="2" charset="0"/>
                <a:ea typeface="Calibri" panose="020F0502020204030204" pitchFamily="34" charset="0"/>
                <a:cs typeface="Poppins" panose="00000500000000000000" pitchFamily="2" charset="0"/>
              </a:rPr>
              <a:t>Community Based Organizations and Other Partners</a:t>
            </a:r>
          </a:p>
          <a:p>
            <a:pPr marL="285750" lvl="0" indent="-285750">
              <a:lnSpc>
                <a:spcPct val="100000"/>
              </a:lnSpc>
              <a:spcBef>
                <a:spcPts val="0"/>
              </a:spcBef>
              <a:spcAft>
                <a:spcPts val="500"/>
              </a:spcAft>
              <a:defRPr/>
            </a:pPr>
            <a:r>
              <a:rPr lang="en-US" dirty="0">
                <a:solidFill>
                  <a:prstClr val="black"/>
                </a:solidFill>
                <a:latin typeface="Poppins" panose="00000500000000000000" pitchFamily="2" charset="0"/>
                <a:ea typeface="Calibri" panose="020F0502020204030204" pitchFamily="34" charset="0"/>
                <a:cs typeface="Poppins" panose="00000500000000000000" pitchFamily="2" charset="0"/>
              </a:rPr>
              <a:t>K-12 Schools, Colleges and Universities, and Other Training Providers</a:t>
            </a:r>
          </a:p>
          <a:p>
            <a:pPr marL="285750" lvl="0" indent="-285750">
              <a:lnSpc>
                <a:spcPct val="100000"/>
              </a:lnSpc>
              <a:spcBef>
                <a:spcPts val="0"/>
              </a:spcBef>
              <a:spcAft>
                <a:spcPts val="500"/>
              </a:spcAft>
              <a:defRPr/>
            </a:pPr>
            <a:r>
              <a:rPr lang="en-US" dirty="0">
                <a:solidFill>
                  <a:prstClr val="black"/>
                </a:solidFill>
                <a:latin typeface="Poppins" panose="00000500000000000000" pitchFamily="2" charset="0"/>
                <a:ea typeface="Calibri" panose="020F0502020204030204" pitchFamily="34" charset="0"/>
                <a:cs typeface="Poppins" panose="00000500000000000000" pitchFamily="2" charset="0"/>
              </a:rPr>
              <a:t>The General Public</a:t>
            </a:r>
          </a:p>
          <a:p>
            <a:endParaRPr lang="en-US" dirty="0"/>
          </a:p>
        </p:txBody>
      </p:sp>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524382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lstStyle/>
          <a:p>
            <a:r>
              <a:rPr lang="en-US">
                <a:solidFill>
                  <a:schemeClr val="bg1"/>
                </a:solidFill>
              </a:rPr>
              <a:t>Welcome and Agenda</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739587" y="1746103"/>
            <a:ext cx="8860873" cy="4206641"/>
          </a:xfrm>
        </p:spPr>
        <p:txBody>
          <a:bodyPr vert="horz" lIns="91440" tIns="45720" rIns="91440" bIns="45720" rtlCol="0" anchor="t">
            <a:normAutofit/>
          </a:bodyPr>
          <a:lstStyle/>
          <a:p>
            <a:pPr>
              <a:lnSpc>
                <a:spcPct val="100000"/>
              </a:lnSpc>
            </a:pPr>
            <a:r>
              <a:rPr lang="en-US" sz="2200" dirty="0">
                <a:solidFill>
                  <a:schemeClr val="tx1"/>
                </a:solidFill>
                <a:latin typeface="Montserrat Medium" panose="00000600000000000000" pitchFamily="2" charset="0"/>
                <a:cs typeface="Segoe UI"/>
              </a:rPr>
              <a:t>Center of Excellence Overview</a:t>
            </a:r>
          </a:p>
          <a:p>
            <a:pPr>
              <a:lnSpc>
                <a:spcPct val="100000"/>
              </a:lnSpc>
            </a:pPr>
            <a:r>
              <a:rPr lang="en-US" sz="2200" dirty="0">
                <a:solidFill>
                  <a:schemeClr val="tx1"/>
                </a:solidFill>
                <a:latin typeface="Montserrat Medium" panose="00000600000000000000" pitchFamily="2" charset="0"/>
                <a:cs typeface="Segoe UI"/>
              </a:rPr>
              <a:t>An Overview of Registered Apprenticeship</a:t>
            </a:r>
          </a:p>
          <a:p>
            <a:pPr>
              <a:lnSpc>
                <a:spcPct val="100000"/>
              </a:lnSpc>
            </a:pPr>
            <a:r>
              <a:rPr lang="en-US" sz="2200" dirty="0">
                <a:solidFill>
                  <a:schemeClr val="tx1"/>
                </a:solidFill>
                <a:latin typeface="Montserrat Medium" panose="00000600000000000000" pitchFamily="2" charset="0"/>
                <a:cs typeface="Segoe UI"/>
              </a:rPr>
              <a:t>Current Involvement of Chambers in Registered Apprenticeship</a:t>
            </a:r>
          </a:p>
          <a:p>
            <a:pPr>
              <a:lnSpc>
                <a:spcPct val="100000"/>
              </a:lnSpc>
            </a:pPr>
            <a:r>
              <a:rPr lang="en-US" sz="2200" dirty="0">
                <a:solidFill>
                  <a:schemeClr val="tx1"/>
                </a:solidFill>
                <a:latin typeface="Montserrat Medium" panose="00000600000000000000" pitchFamily="2" charset="0"/>
                <a:cs typeface="Segoe UI"/>
              </a:rPr>
              <a:t>Examples of Chamber Involvement</a:t>
            </a:r>
          </a:p>
          <a:p>
            <a:pPr>
              <a:lnSpc>
                <a:spcPct val="100000"/>
              </a:lnSpc>
            </a:pPr>
            <a:r>
              <a:rPr lang="en-US" sz="2200" dirty="0">
                <a:solidFill>
                  <a:schemeClr val="tx1"/>
                </a:solidFill>
                <a:latin typeface="Montserrat Medium" panose="00000600000000000000" pitchFamily="2" charset="0"/>
                <a:cs typeface="Segoe UI"/>
              </a:rPr>
              <a:t>Overview of the Greater Cleveland Partnership</a:t>
            </a:r>
          </a:p>
          <a:p>
            <a:pPr>
              <a:lnSpc>
                <a:spcPct val="100000"/>
              </a:lnSpc>
            </a:pPr>
            <a:r>
              <a:rPr lang="en-US" sz="2200" dirty="0">
                <a:solidFill>
                  <a:schemeClr val="tx1"/>
                </a:solidFill>
                <a:latin typeface="Montserrat Medium" panose="00000600000000000000" pitchFamily="2" charset="0"/>
                <a:cs typeface="Segoe UI"/>
              </a:rPr>
              <a:t>How Your Chamber Can Get Involved</a:t>
            </a:r>
          </a:p>
          <a:p>
            <a:pPr>
              <a:lnSpc>
                <a:spcPct val="100000"/>
              </a:lnSpc>
            </a:pPr>
            <a:r>
              <a:rPr lang="en-US" sz="2200" dirty="0">
                <a:solidFill>
                  <a:schemeClr val="tx1"/>
                </a:solidFill>
                <a:latin typeface="Montserrat Medium" panose="00000600000000000000" pitchFamily="2" charset="0"/>
                <a:cs typeface="Segoe UI" panose="020B0502040204020203" pitchFamily="34" charset="0"/>
              </a:rPr>
              <a:t>Questions and Closing Thoughts </a:t>
            </a:r>
          </a:p>
          <a:p>
            <a:endParaRPr lang="en-US" dirty="0"/>
          </a:p>
        </p:txBody>
      </p:sp>
      <p:pic>
        <p:nvPicPr>
          <p:cNvPr id="4" name="Picture 3" descr="Center of Excellence Logo">
            <a:extLst>
              <a:ext uri="{FF2B5EF4-FFF2-40B4-BE49-F238E27FC236}">
                <a16:creationId xmlns:a16="http://schemas.microsoft.com/office/drawing/2014/main" id="{8694B03F-6D3B-8E72-D9FB-0CC4BE7E458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58694" y="1973882"/>
            <a:ext cx="3337257" cy="3337257"/>
          </a:xfrm>
          <a:prstGeom prst="rect">
            <a:avLst/>
          </a:prstGeom>
        </p:spPr>
      </p:pic>
      <p:pic>
        <p:nvPicPr>
          <p:cNvPr id="5" name="Picture 4" descr="Center of Excellence logo">
            <a:extLst>
              <a:ext uri="{FF2B5EF4-FFF2-40B4-BE49-F238E27FC236}">
                <a16:creationId xmlns:a16="http://schemas.microsoft.com/office/drawing/2014/main" id="{EF623A6E-BF54-626D-AD32-BF517DC08D6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756495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479394" y="665826"/>
            <a:ext cx="10874406" cy="907156"/>
          </a:xfrm>
        </p:spPr>
        <p:txBody>
          <a:bodyPr>
            <a:normAutofit/>
          </a:bodyPr>
          <a:lstStyle/>
          <a:p>
            <a:r>
              <a:rPr lang="en-US" sz="4000" dirty="0">
                <a:latin typeface="Montserrat"/>
              </a:rPr>
              <a:t>GCP’s Role – Our Promises To Employers</a:t>
            </a:r>
            <a:endParaRPr lang="en-US" sz="4000" dirty="0"/>
          </a:p>
        </p:txBody>
      </p:sp>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grpSp>
        <p:nvGrpSpPr>
          <p:cNvPr id="40" name="Group 39">
            <a:extLst>
              <a:ext uri="{FF2B5EF4-FFF2-40B4-BE49-F238E27FC236}">
                <a16:creationId xmlns:a16="http://schemas.microsoft.com/office/drawing/2014/main" id="{9B54CD1F-00DC-145C-A6B1-D37FEE6E6E4D}"/>
              </a:ext>
              <a:ext uri="{C183D7F6-B498-43B3-948B-1728B52AA6E4}">
                <adec:decorative xmlns:adec="http://schemas.microsoft.com/office/drawing/2017/decorative" val="1"/>
              </a:ext>
            </a:extLst>
          </p:cNvPr>
          <p:cNvGrpSpPr/>
          <p:nvPr/>
        </p:nvGrpSpPr>
        <p:grpSpPr>
          <a:xfrm>
            <a:off x="6155076" y="2775987"/>
            <a:ext cx="2460550" cy="2068490"/>
            <a:chOff x="6155076" y="2308153"/>
            <a:chExt cx="2460550" cy="2068490"/>
          </a:xfrm>
        </p:grpSpPr>
        <p:sp>
          <p:nvSpPr>
            <p:cNvPr id="15" name="TextBox 14" descr="Provide Starter Incentives &amp; Funding&#10;">
              <a:extLst>
                <a:ext uri="{FF2B5EF4-FFF2-40B4-BE49-F238E27FC236}">
                  <a16:creationId xmlns:a16="http://schemas.microsoft.com/office/drawing/2014/main" id="{B4A707CB-85CC-66A3-DDD6-DAA939A402B5}"/>
                </a:ext>
              </a:extLst>
            </p:cNvPr>
            <p:cNvSpPr txBox="1"/>
            <p:nvPr/>
          </p:nvSpPr>
          <p:spPr>
            <a:xfrm>
              <a:off x="6155076" y="3791868"/>
              <a:ext cx="24605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Provide </a:t>
              </a: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Starter Incentives &amp; Funding</a:t>
              </a:r>
            </a:p>
          </p:txBody>
        </p:sp>
        <p:grpSp>
          <p:nvGrpSpPr>
            <p:cNvPr id="36" name="Group 35">
              <a:extLst>
                <a:ext uri="{FF2B5EF4-FFF2-40B4-BE49-F238E27FC236}">
                  <a16:creationId xmlns:a16="http://schemas.microsoft.com/office/drawing/2014/main" id="{DFF8F50E-4BA7-89EB-12EA-6A45C6DDA237}"/>
                </a:ext>
              </a:extLst>
            </p:cNvPr>
            <p:cNvGrpSpPr/>
            <p:nvPr/>
          </p:nvGrpSpPr>
          <p:grpSpPr>
            <a:xfrm>
              <a:off x="6795244" y="2308153"/>
              <a:ext cx="1180214" cy="1180214"/>
              <a:chOff x="6795244" y="2308153"/>
              <a:chExt cx="1180214" cy="1180214"/>
            </a:xfrm>
          </p:grpSpPr>
          <p:sp>
            <p:nvSpPr>
              <p:cNvPr id="17" name="Oval 16">
                <a:extLst>
                  <a:ext uri="{FF2B5EF4-FFF2-40B4-BE49-F238E27FC236}">
                    <a16:creationId xmlns:a16="http://schemas.microsoft.com/office/drawing/2014/main" id="{6D348E3A-222B-C1F4-3365-597737B1C720}"/>
                  </a:ext>
                </a:extLst>
              </p:cNvPr>
              <p:cNvSpPr/>
              <p:nvPr/>
            </p:nvSpPr>
            <p:spPr>
              <a:xfrm>
                <a:off x="6795244" y="2308153"/>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Graphic 24" descr="Money outline">
                <a:extLst>
                  <a:ext uri="{FF2B5EF4-FFF2-40B4-BE49-F238E27FC236}">
                    <a16:creationId xmlns:a16="http://schemas.microsoft.com/office/drawing/2014/main" id="{EFD94C1A-7696-BEC3-3D59-8B272A5274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28151" y="2377262"/>
                <a:ext cx="914400" cy="914400"/>
              </a:xfrm>
              <a:prstGeom prst="rect">
                <a:avLst/>
              </a:prstGeom>
            </p:spPr>
          </p:pic>
        </p:grpSp>
      </p:grpSp>
      <p:grpSp>
        <p:nvGrpSpPr>
          <p:cNvPr id="41" name="Group 40">
            <a:extLst>
              <a:ext uri="{FF2B5EF4-FFF2-40B4-BE49-F238E27FC236}">
                <a16:creationId xmlns:a16="http://schemas.microsoft.com/office/drawing/2014/main" id="{C9009D66-8D53-6E34-9E19-BBAFF93DAA4A}"/>
              </a:ext>
              <a:ext uri="{C183D7F6-B498-43B3-948B-1728B52AA6E4}">
                <adec:decorative xmlns:adec="http://schemas.microsoft.com/office/drawing/2017/decorative" val="1"/>
              </a:ext>
            </a:extLst>
          </p:cNvPr>
          <p:cNvGrpSpPr/>
          <p:nvPr/>
        </p:nvGrpSpPr>
        <p:grpSpPr>
          <a:xfrm>
            <a:off x="8992917" y="2775987"/>
            <a:ext cx="2460550" cy="2071445"/>
            <a:chOff x="8992917" y="2308153"/>
            <a:chExt cx="2460550" cy="2071445"/>
          </a:xfrm>
        </p:grpSpPr>
        <p:sp>
          <p:nvSpPr>
            <p:cNvPr id="20" name="TextBox 19" descr="Help Recruit and Interview Candidates&#10;">
              <a:extLst>
                <a:ext uri="{FF2B5EF4-FFF2-40B4-BE49-F238E27FC236}">
                  <a16:creationId xmlns:a16="http://schemas.microsoft.com/office/drawing/2014/main" id="{41B285E1-E8DD-8C75-25E9-2A7ADC611016}"/>
                </a:ext>
              </a:extLst>
            </p:cNvPr>
            <p:cNvSpPr txBox="1"/>
            <p:nvPr/>
          </p:nvSpPr>
          <p:spPr>
            <a:xfrm>
              <a:off x="8992917" y="3794823"/>
              <a:ext cx="24605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Help Recruit and Interview Candidates</a:t>
              </a:r>
            </a:p>
          </p:txBody>
        </p:sp>
        <p:grpSp>
          <p:nvGrpSpPr>
            <p:cNvPr id="37" name="Group 36">
              <a:extLst>
                <a:ext uri="{FF2B5EF4-FFF2-40B4-BE49-F238E27FC236}">
                  <a16:creationId xmlns:a16="http://schemas.microsoft.com/office/drawing/2014/main" id="{1023682A-AF19-DE68-48EF-8000F8EE54C1}"/>
                </a:ext>
              </a:extLst>
            </p:cNvPr>
            <p:cNvGrpSpPr/>
            <p:nvPr/>
          </p:nvGrpSpPr>
          <p:grpSpPr>
            <a:xfrm>
              <a:off x="9633085" y="2308153"/>
              <a:ext cx="1180214" cy="1180214"/>
              <a:chOff x="9633085" y="2308153"/>
              <a:chExt cx="1180214" cy="1180214"/>
            </a:xfrm>
          </p:grpSpPr>
          <p:sp>
            <p:nvSpPr>
              <p:cNvPr id="22" name="Oval 21">
                <a:extLst>
                  <a:ext uri="{FF2B5EF4-FFF2-40B4-BE49-F238E27FC236}">
                    <a16:creationId xmlns:a16="http://schemas.microsoft.com/office/drawing/2014/main" id="{A1ACB8FA-7C29-A626-2E46-6AB17FBA7290}"/>
                  </a:ext>
                </a:extLst>
              </p:cNvPr>
              <p:cNvSpPr>
                <a:spLocks/>
              </p:cNvSpPr>
              <p:nvPr/>
            </p:nvSpPr>
            <p:spPr>
              <a:xfrm>
                <a:off x="9633085" y="2308153"/>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Graphic 26" descr="Handshake outline">
                <a:extLst>
                  <a:ext uri="{FF2B5EF4-FFF2-40B4-BE49-F238E27FC236}">
                    <a16:creationId xmlns:a16="http://schemas.microsoft.com/office/drawing/2014/main" id="{EC1E0F0E-D73F-F90F-7D92-9BE72CA0ED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76625" y="2483592"/>
                <a:ext cx="914400" cy="914400"/>
              </a:xfrm>
              <a:prstGeom prst="rect">
                <a:avLst/>
              </a:prstGeom>
            </p:spPr>
          </p:pic>
        </p:grpSp>
      </p:grpSp>
      <p:grpSp>
        <p:nvGrpSpPr>
          <p:cNvPr id="38" name="Group 37">
            <a:extLst>
              <a:ext uri="{FF2B5EF4-FFF2-40B4-BE49-F238E27FC236}">
                <a16:creationId xmlns:a16="http://schemas.microsoft.com/office/drawing/2014/main" id="{BBB0961D-FC43-CAA6-0629-8B2766E76B42}"/>
              </a:ext>
              <a:ext uri="{C183D7F6-B498-43B3-948B-1728B52AA6E4}">
                <adec:decorative xmlns:adec="http://schemas.microsoft.com/office/drawing/2017/decorative" val="1"/>
              </a:ext>
            </a:extLst>
          </p:cNvPr>
          <p:cNvGrpSpPr/>
          <p:nvPr/>
        </p:nvGrpSpPr>
        <p:grpSpPr>
          <a:xfrm>
            <a:off x="479394" y="2775987"/>
            <a:ext cx="2460550" cy="2067886"/>
            <a:chOff x="479394" y="2308153"/>
            <a:chExt cx="2460550" cy="2067886"/>
          </a:xfrm>
        </p:grpSpPr>
        <p:sp>
          <p:nvSpPr>
            <p:cNvPr id="5" name="TextBox 4" descr="Lead &#10;Program Design&#10;">
              <a:extLst>
                <a:ext uri="{FF2B5EF4-FFF2-40B4-BE49-F238E27FC236}">
                  <a16:creationId xmlns:a16="http://schemas.microsoft.com/office/drawing/2014/main" id="{3278B8B3-FF44-DFC0-E4AF-DAF26BF23F5E}"/>
                </a:ext>
              </a:extLst>
            </p:cNvPr>
            <p:cNvSpPr txBox="1"/>
            <p:nvPr/>
          </p:nvSpPr>
          <p:spPr>
            <a:xfrm>
              <a:off x="479394" y="3791264"/>
              <a:ext cx="24605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Lead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Program Design</a:t>
              </a:r>
              <a:endPar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grpSp>
          <p:nvGrpSpPr>
            <p:cNvPr id="34" name="Group 33">
              <a:extLst>
                <a:ext uri="{FF2B5EF4-FFF2-40B4-BE49-F238E27FC236}">
                  <a16:creationId xmlns:a16="http://schemas.microsoft.com/office/drawing/2014/main" id="{8CE48C9B-3836-D04A-FF2F-5ECA8A17D06C}"/>
                </a:ext>
              </a:extLst>
            </p:cNvPr>
            <p:cNvGrpSpPr/>
            <p:nvPr/>
          </p:nvGrpSpPr>
          <p:grpSpPr>
            <a:xfrm>
              <a:off x="1119562" y="2308153"/>
              <a:ext cx="1180214" cy="1180214"/>
              <a:chOff x="1119562" y="2308153"/>
              <a:chExt cx="1180214" cy="1180214"/>
            </a:xfrm>
          </p:grpSpPr>
          <p:sp>
            <p:nvSpPr>
              <p:cNvPr id="6" name="Oval 5">
                <a:extLst>
                  <a:ext uri="{FF2B5EF4-FFF2-40B4-BE49-F238E27FC236}">
                    <a16:creationId xmlns:a16="http://schemas.microsoft.com/office/drawing/2014/main" id="{4C892F97-3574-E3ED-0EBF-DB76518AB603}"/>
                  </a:ext>
                </a:extLst>
              </p:cNvPr>
              <p:cNvSpPr/>
              <p:nvPr/>
            </p:nvSpPr>
            <p:spPr>
              <a:xfrm>
                <a:off x="1119562" y="2308153"/>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Graphic 30" descr="Ui Ux outline">
                <a:extLst>
                  <a:ext uri="{FF2B5EF4-FFF2-40B4-BE49-F238E27FC236}">
                    <a16:creationId xmlns:a16="http://schemas.microsoft.com/office/drawing/2014/main" id="{4D012152-B121-407C-F029-EFEA06F105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52469" y="2441060"/>
                <a:ext cx="914400" cy="914400"/>
              </a:xfrm>
              <a:prstGeom prst="rect">
                <a:avLst/>
              </a:prstGeom>
            </p:spPr>
          </p:pic>
        </p:grpSp>
      </p:grpSp>
      <p:grpSp>
        <p:nvGrpSpPr>
          <p:cNvPr id="39" name="Group 38">
            <a:extLst>
              <a:ext uri="{FF2B5EF4-FFF2-40B4-BE49-F238E27FC236}">
                <a16:creationId xmlns:a16="http://schemas.microsoft.com/office/drawing/2014/main" id="{54495CAF-26EA-E7BC-B377-E5FEFCC087C2}"/>
              </a:ext>
              <a:ext uri="{C183D7F6-B498-43B3-948B-1728B52AA6E4}">
                <adec:decorative xmlns:adec="http://schemas.microsoft.com/office/drawing/2017/decorative" val="1"/>
              </a:ext>
            </a:extLst>
          </p:cNvPr>
          <p:cNvGrpSpPr/>
          <p:nvPr/>
        </p:nvGrpSpPr>
        <p:grpSpPr>
          <a:xfrm>
            <a:off x="3317235" y="2775987"/>
            <a:ext cx="2460550" cy="2067886"/>
            <a:chOff x="3317235" y="2308153"/>
            <a:chExt cx="2460550" cy="2067886"/>
          </a:xfrm>
        </p:grpSpPr>
        <p:sp>
          <p:nvSpPr>
            <p:cNvPr id="10" name="TextBox 9" descr="Serve as&#10;the Intermediary&#10;">
              <a:extLst>
                <a:ext uri="{FF2B5EF4-FFF2-40B4-BE49-F238E27FC236}">
                  <a16:creationId xmlns:a16="http://schemas.microsoft.com/office/drawing/2014/main" id="{94B2576D-923E-22F4-5FA3-B8B54B1AA4E0}"/>
                </a:ext>
              </a:extLst>
            </p:cNvPr>
            <p:cNvSpPr txBox="1"/>
            <p:nvPr/>
          </p:nvSpPr>
          <p:spPr>
            <a:xfrm>
              <a:off x="3317235" y="3791264"/>
              <a:ext cx="24605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Serve 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the Intermediary</a:t>
              </a:r>
            </a:p>
          </p:txBody>
        </p:sp>
        <p:grpSp>
          <p:nvGrpSpPr>
            <p:cNvPr id="35" name="Group 34">
              <a:extLst>
                <a:ext uri="{FF2B5EF4-FFF2-40B4-BE49-F238E27FC236}">
                  <a16:creationId xmlns:a16="http://schemas.microsoft.com/office/drawing/2014/main" id="{F986A42E-3411-6871-747B-A0B0EF9D3488}"/>
                </a:ext>
              </a:extLst>
            </p:cNvPr>
            <p:cNvGrpSpPr/>
            <p:nvPr/>
          </p:nvGrpSpPr>
          <p:grpSpPr>
            <a:xfrm>
              <a:off x="3957403" y="2308153"/>
              <a:ext cx="1180214" cy="1180214"/>
              <a:chOff x="3957403" y="2308153"/>
              <a:chExt cx="1180214" cy="1180214"/>
            </a:xfrm>
          </p:grpSpPr>
          <p:sp>
            <p:nvSpPr>
              <p:cNvPr id="12" name="Oval 11">
                <a:extLst>
                  <a:ext uri="{FF2B5EF4-FFF2-40B4-BE49-F238E27FC236}">
                    <a16:creationId xmlns:a16="http://schemas.microsoft.com/office/drawing/2014/main" id="{BD5DA6C6-60EF-941F-98E9-0B092C6B58C8}"/>
                  </a:ext>
                </a:extLst>
              </p:cNvPr>
              <p:cNvSpPr/>
              <p:nvPr/>
            </p:nvSpPr>
            <p:spPr>
              <a:xfrm>
                <a:off x="3957403" y="2308153"/>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phic 32" descr="Connections outline">
                <a:extLst>
                  <a:ext uri="{FF2B5EF4-FFF2-40B4-BE49-F238E27FC236}">
                    <a16:creationId xmlns:a16="http://schemas.microsoft.com/office/drawing/2014/main" id="{AFF1E69E-0BC3-4A60-E8D5-4D5CCD54E78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90310" y="2441060"/>
                <a:ext cx="914400" cy="914400"/>
              </a:xfrm>
              <a:prstGeom prst="rect">
                <a:avLst/>
              </a:prstGeom>
            </p:spPr>
          </p:pic>
        </p:grpSp>
      </p:grpSp>
    </p:spTree>
    <p:extLst>
      <p:ext uri="{BB962C8B-B14F-4D97-AF65-F5344CB8AC3E}">
        <p14:creationId xmlns:p14="http://schemas.microsoft.com/office/powerpoint/2010/main" val="128796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479394" y="665826"/>
            <a:ext cx="10874406" cy="907156"/>
          </a:xfrm>
        </p:spPr>
        <p:txBody>
          <a:bodyPr>
            <a:normAutofit/>
          </a:bodyPr>
          <a:lstStyle/>
          <a:p>
            <a:r>
              <a:rPr lang="en-US" sz="4000" dirty="0">
                <a:latin typeface="Montserrat"/>
              </a:rPr>
              <a:t>GCP’s Role – Our Promises To Employers</a:t>
            </a:r>
            <a:r>
              <a:rPr lang="en-US" sz="4000" dirty="0">
                <a:solidFill>
                  <a:srgbClr val="00015E"/>
                </a:solidFill>
                <a:latin typeface="Montserrat"/>
              </a:rPr>
              <a:t>2</a:t>
            </a:r>
            <a:endParaRPr lang="en-US" sz="4000" dirty="0">
              <a:solidFill>
                <a:srgbClr val="00015E"/>
              </a:solidFill>
            </a:endParaRPr>
          </a:p>
        </p:txBody>
      </p:sp>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grpSp>
        <p:nvGrpSpPr>
          <p:cNvPr id="40" name="Group 39">
            <a:extLst>
              <a:ext uri="{FF2B5EF4-FFF2-40B4-BE49-F238E27FC236}">
                <a16:creationId xmlns:a16="http://schemas.microsoft.com/office/drawing/2014/main" id="{3B8F6048-24F7-08FD-693E-BE469295813F}"/>
              </a:ext>
              <a:ext uri="{C183D7F6-B498-43B3-948B-1728B52AA6E4}">
                <adec:decorative xmlns:adec="http://schemas.microsoft.com/office/drawing/2017/decorative" val="1"/>
              </a:ext>
            </a:extLst>
          </p:cNvPr>
          <p:cNvGrpSpPr/>
          <p:nvPr/>
        </p:nvGrpSpPr>
        <p:grpSpPr>
          <a:xfrm>
            <a:off x="479394" y="2775987"/>
            <a:ext cx="2460550" cy="2067886"/>
            <a:chOff x="479394" y="2775987"/>
            <a:chExt cx="2460550" cy="2067886"/>
          </a:xfrm>
        </p:grpSpPr>
        <p:sp>
          <p:nvSpPr>
            <p:cNvPr id="16" name="TextBox 15" descr="Provide Mentor&#10;Training &amp; Support&#10;">
              <a:extLst>
                <a:ext uri="{FF2B5EF4-FFF2-40B4-BE49-F238E27FC236}">
                  <a16:creationId xmlns:a16="http://schemas.microsoft.com/office/drawing/2014/main" id="{8106871F-9BC7-AB5B-529C-7D85262F72B3}"/>
                </a:ext>
              </a:extLst>
            </p:cNvPr>
            <p:cNvSpPr txBox="1"/>
            <p:nvPr/>
          </p:nvSpPr>
          <p:spPr>
            <a:xfrm>
              <a:off x="479394" y="4259098"/>
              <a:ext cx="24605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Provide Mentor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Training &amp; Support</a:t>
              </a:r>
              <a:endPar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grpSp>
          <p:nvGrpSpPr>
            <p:cNvPr id="36" name="Group 35">
              <a:extLst>
                <a:ext uri="{FF2B5EF4-FFF2-40B4-BE49-F238E27FC236}">
                  <a16:creationId xmlns:a16="http://schemas.microsoft.com/office/drawing/2014/main" id="{B815DD7A-B965-2B1A-15EB-84444CAFC1EF}"/>
                </a:ext>
              </a:extLst>
            </p:cNvPr>
            <p:cNvGrpSpPr/>
            <p:nvPr/>
          </p:nvGrpSpPr>
          <p:grpSpPr>
            <a:xfrm>
              <a:off x="1119562" y="2775987"/>
              <a:ext cx="1180214" cy="1180214"/>
              <a:chOff x="1119562" y="2775987"/>
              <a:chExt cx="1180214" cy="1180214"/>
            </a:xfrm>
          </p:grpSpPr>
          <p:sp>
            <p:nvSpPr>
              <p:cNvPr id="18" name="Oval 17">
                <a:extLst>
                  <a:ext uri="{FF2B5EF4-FFF2-40B4-BE49-F238E27FC236}">
                    <a16:creationId xmlns:a16="http://schemas.microsoft.com/office/drawing/2014/main" id="{ED4034D4-A0B0-6338-9845-D4D1DAF4D4D4}"/>
                  </a:ext>
                </a:extLst>
              </p:cNvPr>
              <p:cNvSpPr/>
              <p:nvPr/>
            </p:nvSpPr>
            <p:spPr>
              <a:xfrm>
                <a:off x="1119562" y="2775987"/>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Graphic 25" descr="Classroom outline">
                <a:extLst>
                  <a:ext uri="{FF2B5EF4-FFF2-40B4-BE49-F238E27FC236}">
                    <a16:creationId xmlns:a16="http://schemas.microsoft.com/office/drawing/2014/main" id="{733C73D3-9C0F-7040-1959-572C937BFA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2469" y="2908894"/>
                <a:ext cx="914400" cy="914400"/>
              </a:xfrm>
              <a:prstGeom prst="rect">
                <a:avLst/>
              </a:prstGeom>
            </p:spPr>
          </p:pic>
        </p:grpSp>
      </p:grpSp>
      <p:grpSp>
        <p:nvGrpSpPr>
          <p:cNvPr id="41" name="Group 40">
            <a:extLst>
              <a:ext uri="{FF2B5EF4-FFF2-40B4-BE49-F238E27FC236}">
                <a16:creationId xmlns:a16="http://schemas.microsoft.com/office/drawing/2014/main" id="{598AC031-840A-33D9-9D69-ADE9F29014B8}"/>
              </a:ext>
              <a:ext uri="{C183D7F6-B498-43B3-948B-1728B52AA6E4}">
                <adec:decorative xmlns:adec="http://schemas.microsoft.com/office/drawing/2017/decorative" val="1"/>
              </a:ext>
            </a:extLst>
          </p:cNvPr>
          <p:cNvGrpSpPr/>
          <p:nvPr/>
        </p:nvGrpSpPr>
        <p:grpSpPr>
          <a:xfrm>
            <a:off x="3317235" y="2775987"/>
            <a:ext cx="2460550" cy="2067886"/>
            <a:chOff x="3317235" y="2775987"/>
            <a:chExt cx="2460550" cy="2067886"/>
          </a:xfrm>
        </p:grpSpPr>
        <p:sp>
          <p:nvSpPr>
            <p:cNvPr id="21" name="TextBox 20" descr="Identify &amp; Connect to Wraparound Services&#10;">
              <a:extLst>
                <a:ext uri="{FF2B5EF4-FFF2-40B4-BE49-F238E27FC236}">
                  <a16:creationId xmlns:a16="http://schemas.microsoft.com/office/drawing/2014/main" id="{E7711605-59E3-F335-505B-330A5E28C57D}"/>
                </a:ext>
              </a:extLst>
            </p:cNvPr>
            <p:cNvSpPr txBox="1"/>
            <p:nvPr/>
          </p:nvSpPr>
          <p:spPr>
            <a:xfrm>
              <a:off x="3317235" y="4259098"/>
              <a:ext cx="24605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Identify &amp; Connect to Wraparound Services</a:t>
              </a:r>
            </a:p>
          </p:txBody>
        </p:sp>
        <p:grpSp>
          <p:nvGrpSpPr>
            <p:cNvPr id="37" name="Group 36">
              <a:extLst>
                <a:ext uri="{FF2B5EF4-FFF2-40B4-BE49-F238E27FC236}">
                  <a16:creationId xmlns:a16="http://schemas.microsoft.com/office/drawing/2014/main" id="{74B2F1CE-C8F8-0B0D-AD2E-F3F2F6AAABA6}"/>
                </a:ext>
              </a:extLst>
            </p:cNvPr>
            <p:cNvGrpSpPr/>
            <p:nvPr/>
          </p:nvGrpSpPr>
          <p:grpSpPr>
            <a:xfrm>
              <a:off x="3957403" y="2775987"/>
              <a:ext cx="1180214" cy="1180214"/>
              <a:chOff x="3957403" y="2775987"/>
              <a:chExt cx="1180214" cy="1180214"/>
            </a:xfrm>
          </p:grpSpPr>
          <p:sp>
            <p:nvSpPr>
              <p:cNvPr id="23" name="Oval 22">
                <a:extLst>
                  <a:ext uri="{FF2B5EF4-FFF2-40B4-BE49-F238E27FC236}">
                    <a16:creationId xmlns:a16="http://schemas.microsoft.com/office/drawing/2014/main" id="{FDEA0AB4-3C5C-8382-EEAE-D2B4927E0EEF}"/>
                  </a:ext>
                </a:extLst>
              </p:cNvPr>
              <p:cNvSpPr/>
              <p:nvPr/>
            </p:nvSpPr>
            <p:spPr>
              <a:xfrm>
                <a:off x="3957403" y="2775987"/>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F1B6ACAD-F149-7B1E-B8A3-2E10B790F1C9}"/>
                  </a:ext>
                </a:extLst>
              </p:cNvPr>
              <p:cNvGrpSpPr/>
              <p:nvPr/>
            </p:nvGrpSpPr>
            <p:grpSpPr>
              <a:xfrm>
                <a:off x="3957403" y="2775987"/>
                <a:ext cx="1180214" cy="1180214"/>
                <a:chOff x="5564969" y="4825600"/>
                <a:chExt cx="1180214" cy="1180214"/>
              </a:xfrm>
            </p:grpSpPr>
            <p:pic>
              <p:nvPicPr>
                <p:cNvPr id="28" name="Graphic 27" descr="Arrow circle outline">
                  <a:extLst>
                    <a:ext uri="{FF2B5EF4-FFF2-40B4-BE49-F238E27FC236}">
                      <a16:creationId xmlns:a16="http://schemas.microsoft.com/office/drawing/2014/main" id="{839BBA2B-8F73-E62D-E90C-153C3A5350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64969" y="4825600"/>
                  <a:ext cx="1180214" cy="1180214"/>
                </a:xfrm>
                <a:prstGeom prst="rect">
                  <a:avLst/>
                </a:prstGeom>
              </p:spPr>
            </p:pic>
            <p:pic>
              <p:nvPicPr>
                <p:cNvPr id="30" name="Graphic 29" descr="School boy outline">
                  <a:extLst>
                    <a:ext uri="{FF2B5EF4-FFF2-40B4-BE49-F238E27FC236}">
                      <a16:creationId xmlns:a16="http://schemas.microsoft.com/office/drawing/2014/main" id="{7C1E548A-0B54-6815-315A-258F6CE567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80986" y="5093753"/>
                  <a:ext cx="590711" cy="590711"/>
                </a:xfrm>
                <a:prstGeom prst="rect">
                  <a:avLst/>
                </a:prstGeom>
              </p:spPr>
            </p:pic>
          </p:grpSp>
        </p:grpSp>
      </p:grpSp>
      <p:grpSp>
        <p:nvGrpSpPr>
          <p:cNvPr id="42" name="Group 41">
            <a:extLst>
              <a:ext uri="{FF2B5EF4-FFF2-40B4-BE49-F238E27FC236}">
                <a16:creationId xmlns:a16="http://schemas.microsoft.com/office/drawing/2014/main" id="{9392A25B-E41F-BE0D-FB25-4B25FE038E49}"/>
              </a:ext>
              <a:ext uri="{C183D7F6-B498-43B3-948B-1728B52AA6E4}">
                <adec:decorative xmlns:adec="http://schemas.microsoft.com/office/drawing/2017/decorative" val="1"/>
              </a:ext>
            </a:extLst>
          </p:cNvPr>
          <p:cNvGrpSpPr/>
          <p:nvPr/>
        </p:nvGrpSpPr>
        <p:grpSpPr>
          <a:xfrm>
            <a:off x="6155076" y="2775987"/>
            <a:ext cx="2460550" cy="2068490"/>
            <a:chOff x="6155076" y="2775987"/>
            <a:chExt cx="2460550" cy="2068490"/>
          </a:xfrm>
        </p:grpSpPr>
        <p:sp>
          <p:nvSpPr>
            <p:cNvPr id="5" name="TextBox 4" descr="Assist with Data Collection &amp; Reports&#10;">
              <a:extLst>
                <a:ext uri="{FF2B5EF4-FFF2-40B4-BE49-F238E27FC236}">
                  <a16:creationId xmlns:a16="http://schemas.microsoft.com/office/drawing/2014/main" id="{648BA525-AA70-CD54-5B74-68FEF1112E86}"/>
                </a:ext>
              </a:extLst>
            </p:cNvPr>
            <p:cNvSpPr txBox="1"/>
            <p:nvPr/>
          </p:nvSpPr>
          <p:spPr>
            <a:xfrm>
              <a:off x="6155076" y="4259702"/>
              <a:ext cx="24605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Assist with Data Collection &amp; Reports</a:t>
              </a:r>
              <a:endPar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p:txBody>
        </p:sp>
        <p:grpSp>
          <p:nvGrpSpPr>
            <p:cNvPr id="38" name="Group 37">
              <a:extLst>
                <a:ext uri="{FF2B5EF4-FFF2-40B4-BE49-F238E27FC236}">
                  <a16:creationId xmlns:a16="http://schemas.microsoft.com/office/drawing/2014/main" id="{20606BFB-B6EE-5BF2-1A1D-454CF6B6A1F6}"/>
                </a:ext>
              </a:extLst>
            </p:cNvPr>
            <p:cNvGrpSpPr/>
            <p:nvPr/>
          </p:nvGrpSpPr>
          <p:grpSpPr>
            <a:xfrm>
              <a:off x="6795244" y="2775987"/>
              <a:ext cx="1180214" cy="1180214"/>
              <a:chOff x="6795244" y="2775987"/>
              <a:chExt cx="1180214" cy="1180214"/>
            </a:xfrm>
          </p:grpSpPr>
          <p:sp>
            <p:nvSpPr>
              <p:cNvPr id="8" name="Oval 7">
                <a:extLst>
                  <a:ext uri="{FF2B5EF4-FFF2-40B4-BE49-F238E27FC236}">
                    <a16:creationId xmlns:a16="http://schemas.microsoft.com/office/drawing/2014/main" id="{E6A6B9D2-A344-B6E8-AA70-609B6937FFC4}"/>
                  </a:ext>
                </a:extLst>
              </p:cNvPr>
              <p:cNvSpPr/>
              <p:nvPr/>
            </p:nvSpPr>
            <p:spPr>
              <a:xfrm>
                <a:off x="6795244" y="2775987"/>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phic 32" descr="Bar chart outline">
                <a:extLst>
                  <a:ext uri="{FF2B5EF4-FFF2-40B4-BE49-F238E27FC236}">
                    <a16:creationId xmlns:a16="http://schemas.microsoft.com/office/drawing/2014/main" id="{7E4F15C0-1282-A7B0-EEB3-509AC51878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38784" y="2908894"/>
                <a:ext cx="914400" cy="914400"/>
              </a:xfrm>
              <a:prstGeom prst="rect">
                <a:avLst/>
              </a:prstGeom>
            </p:spPr>
          </p:pic>
        </p:grpSp>
      </p:grpSp>
      <p:grpSp>
        <p:nvGrpSpPr>
          <p:cNvPr id="43" name="Group 42">
            <a:extLst>
              <a:ext uri="{FF2B5EF4-FFF2-40B4-BE49-F238E27FC236}">
                <a16:creationId xmlns:a16="http://schemas.microsoft.com/office/drawing/2014/main" id="{BD12B97B-F590-C3BC-AB9D-EF64F8D6C0A6}"/>
              </a:ext>
              <a:ext uri="{C183D7F6-B498-43B3-948B-1728B52AA6E4}">
                <adec:decorative xmlns:adec="http://schemas.microsoft.com/office/drawing/2017/decorative" val="1"/>
              </a:ext>
            </a:extLst>
          </p:cNvPr>
          <p:cNvGrpSpPr/>
          <p:nvPr/>
        </p:nvGrpSpPr>
        <p:grpSpPr>
          <a:xfrm>
            <a:off x="8992917" y="2775987"/>
            <a:ext cx="2460550" cy="2071445"/>
            <a:chOff x="8992917" y="2775987"/>
            <a:chExt cx="2460550" cy="2071445"/>
          </a:xfrm>
        </p:grpSpPr>
        <p:sp>
          <p:nvSpPr>
            <p:cNvPr id="11" name="TextBox 10" descr="Advocate at the Local, State &amp; Federal Levels&#10;">
              <a:extLst>
                <a:ext uri="{FF2B5EF4-FFF2-40B4-BE49-F238E27FC236}">
                  <a16:creationId xmlns:a16="http://schemas.microsoft.com/office/drawing/2014/main" id="{94D5C00F-93B6-7A0F-6775-9869708D652E}"/>
                </a:ext>
              </a:extLst>
            </p:cNvPr>
            <p:cNvSpPr txBox="1"/>
            <p:nvPr/>
          </p:nvSpPr>
          <p:spPr>
            <a:xfrm>
              <a:off x="8992917" y="4262657"/>
              <a:ext cx="24605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Advocate at the Local, State &amp; Federal Levels</a:t>
              </a:r>
            </a:p>
          </p:txBody>
        </p:sp>
        <p:grpSp>
          <p:nvGrpSpPr>
            <p:cNvPr id="39" name="Group 38">
              <a:extLst>
                <a:ext uri="{FF2B5EF4-FFF2-40B4-BE49-F238E27FC236}">
                  <a16:creationId xmlns:a16="http://schemas.microsoft.com/office/drawing/2014/main" id="{3294C216-B19F-EB09-BC95-1FEC516B773A}"/>
                </a:ext>
              </a:extLst>
            </p:cNvPr>
            <p:cNvGrpSpPr/>
            <p:nvPr/>
          </p:nvGrpSpPr>
          <p:grpSpPr>
            <a:xfrm>
              <a:off x="9633085" y="2775987"/>
              <a:ext cx="1180214" cy="1180214"/>
              <a:chOff x="9633085" y="2775987"/>
              <a:chExt cx="1180214" cy="1180214"/>
            </a:xfrm>
          </p:grpSpPr>
          <p:sp>
            <p:nvSpPr>
              <p:cNvPr id="13" name="Oval 12">
                <a:extLst>
                  <a:ext uri="{FF2B5EF4-FFF2-40B4-BE49-F238E27FC236}">
                    <a16:creationId xmlns:a16="http://schemas.microsoft.com/office/drawing/2014/main" id="{83A41991-6A36-BC70-D224-2741072B26CD}"/>
                  </a:ext>
                </a:extLst>
              </p:cNvPr>
              <p:cNvSpPr>
                <a:spLocks/>
              </p:cNvSpPr>
              <p:nvPr/>
            </p:nvSpPr>
            <p:spPr>
              <a:xfrm>
                <a:off x="9633085" y="2775987"/>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Graphic 34" descr="Court outline">
                <a:extLst>
                  <a:ext uri="{FF2B5EF4-FFF2-40B4-BE49-F238E27FC236}">
                    <a16:creationId xmlns:a16="http://schemas.microsoft.com/office/drawing/2014/main" id="{3068090D-6548-FB20-DDA2-1BDAF804EF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65992" y="2882295"/>
                <a:ext cx="914400" cy="914400"/>
              </a:xfrm>
              <a:prstGeom prst="rect">
                <a:avLst/>
              </a:prstGeom>
            </p:spPr>
          </p:pic>
        </p:grpSp>
      </p:grpSp>
    </p:spTree>
    <p:extLst>
      <p:ext uri="{BB962C8B-B14F-4D97-AF65-F5344CB8AC3E}">
        <p14:creationId xmlns:p14="http://schemas.microsoft.com/office/powerpoint/2010/main" val="497040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479394" y="665826"/>
            <a:ext cx="10874406" cy="907156"/>
          </a:xfrm>
        </p:spPr>
        <p:txBody>
          <a:bodyPr>
            <a:normAutofit fontScale="90000"/>
          </a:bodyPr>
          <a:lstStyle/>
          <a:p>
            <a:r>
              <a:rPr lang="en-US" sz="4000" dirty="0">
                <a:latin typeface="Montserrat"/>
              </a:rPr>
              <a:t>Ecosystem Partners &amp; Relationship Building</a:t>
            </a:r>
            <a:endParaRPr lang="en-US" sz="4000" dirty="0"/>
          </a:p>
        </p:txBody>
      </p:sp>
      <p:grpSp>
        <p:nvGrpSpPr>
          <p:cNvPr id="40" name="Group 39" descr="State and/or Federal Apprenticeship Agency">
            <a:extLst>
              <a:ext uri="{FF2B5EF4-FFF2-40B4-BE49-F238E27FC236}">
                <a16:creationId xmlns:a16="http://schemas.microsoft.com/office/drawing/2014/main" id="{3EAD88EB-0D83-DA16-B731-05B124C35AA5}"/>
              </a:ext>
              <a:ext uri="{C183D7F6-B498-43B3-948B-1728B52AA6E4}">
                <adec:decorative xmlns:adec="http://schemas.microsoft.com/office/drawing/2017/decorative" val="0"/>
              </a:ext>
            </a:extLst>
          </p:cNvPr>
          <p:cNvGrpSpPr/>
          <p:nvPr/>
        </p:nvGrpSpPr>
        <p:grpSpPr>
          <a:xfrm>
            <a:off x="1903229" y="1681728"/>
            <a:ext cx="3332231" cy="869208"/>
            <a:chOff x="1954029" y="1681728"/>
            <a:chExt cx="3332231" cy="869208"/>
          </a:xfrm>
        </p:grpSpPr>
        <p:sp>
          <p:nvSpPr>
            <p:cNvPr id="17" name="TextBox 16" descr="State and/or Federal Apprenticeship Agency&#10;">
              <a:extLst>
                <a:ext uri="{FF2B5EF4-FFF2-40B4-BE49-F238E27FC236}">
                  <a16:creationId xmlns:a16="http://schemas.microsoft.com/office/drawing/2014/main" id="{678729B3-6535-0948-D57B-6B9D2FB6DB45}"/>
                </a:ext>
              </a:extLst>
            </p:cNvPr>
            <p:cNvSpPr txBox="1"/>
            <p:nvPr/>
          </p:nvSpPr>
          <p:spPr>
            <a:xfrm>
              <a:off x="2692803" y="1823945"/>
              <a:ext cx="25934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State and/or Federal Apprenticeship Agency</a:t>
              </a:r>
            </a:p>
          </p:txBody>
        </p:sp>
        <p:grpSp>
          <p:nvGrpSpPr>
            <p:cNvPr id="39" name="Group 38">
              <a:extLst>
                <a:ext uri="{FF2B5EF4-FFF2-40B4-BE49-F238E27FC236}">
                  <a16:creationId xmlns:a16="http://schemas.microsoft.com/office/drawing/2014/main" id="{3BA9276B-4570-18FB-D600-C1147D3AAF61}"/>
                </a:ext>
              </a:extLst>
            </p:cNvPr>
            <p:cNvGrpSpPr/>
            <p:nvPr/>
          </p:nvGrpSpPr>
          <p:grpSpPr>
            <a:xfrm>
              <a:off x="1954029" y="1681728"/>
              <a:ext cx="869208" cy="869208"/>
              <a:chOff x="10798809" y="2140970"/>
              <a:chExt cx="914400" cy="914400"/>
            </a:xfrm>
          </p:grpSpPr>
          <p:pic>
            <p:nvPicPr>
              <p:cNvPr id="36" name="Graphic 35" descr="Female Profile outline">
                <a:extLst>
                  <a:ext uri="{FF2B5EF4-FFF2-40B4-BE49-F238E27FC236}">
                    <a16:creationId xmlns:a16="http://schemas.microsoft.com/office/drawing/2014/main" id="{7EA58661-1037-4A0D-FBD2-E3855D780E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98809" y="2140970"/>
                <a:ext cx="914400" cy="914400"/>
              </a:xfrm>
              <a:prstGeom prst="rect">
                <a:avLst/>
              </a:prstGeom>
            </p:spPr>
          </p:pic>
          <p:pic>
            <p:nvPicPr>
              <p:cNvPr id="38" name="Graphic 37" descr="Employee badge outline">
                <a:extLst>
                  <a:ext uri="{FF2B5EF4-FFF2-40B4-BE49-F238E27FC236}">
                    <a16:creationId xmlns:a16="http://schemas.microsoft.com/office/drawing/2014/main" id="{19C2D5A9-D60E-0B6E-6497-17FB382AA6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11290" y="2667036"/>
                <a:ext cx="251460" cy="251460"/>
              </a:xfrm>
              <a:prstGeom prst="rect">
                <a:avLst/>
              </a:prstGeom>
            </p:spPr>
          </p:pic>
        </p:grpSp>
      </p:grpSp>
      <p:grpSp>
        <p:nvGrpSpPr>
          <p:cNvPr id="42" name="Group 41" descr="Other Regional Chambers">
            <a:extLst>
              <a:ext uri="{FF2B5EF4-FFF2-40B4-BE49-F238E27FC236}">
                <a16:creationId xmlns:a16="http://schemas.microsoft.com/office/drawing/2014/main" id="{39D29A57-4CCB-AD24-7FC3-D8537F546B66}"/>
              </a:ext>
              <a:ext uri="{C183D7F6-B498-43B3-948B-1728B52AA6E4}">
                <adec:decorative xmlns:adec="http://schemas.microsoft.com/office/drawing/2017/decorative" val="0"/>
              </a:ext>
            </a:extLst>
          </p:cNvPr>
          <p:cNvGrpSpPr/>
          <p:nvPr/>
        </p:nvGrpSpPr>
        <p:grpSpPr>
          <a:xfrm>
            <a:off x="1076288" y="3168972"/>
            <a:ext cx="2895154" cy="869207"/>
            <a:chOff x="1076288" y="3143572"/>
            <a:chExt cx="2895154" cy="869207"/>
          </a:xfrm>
        </p:grpSpPr>
        <p:sp>
          <p:nvSpPr>
            <p:cNvPr id="15" name="TextBox 14" descr="Other Regional Chambers&#10;">
              <a:extLst>
                <a:ext uri="{FF2B5EF4-FFF2-40B4-BE49-F238E27FC236}">
                  <a16:creationId xmlns:a16="http://schemas.microsoft.com/office/drawing/2014/main" id="{CCA8EF75-2F5F-4819-7966-F59F6CFD5345}"/>
                </a:ext>
              </a:extLst>
            </p:cNvPr>
            <p:cNvSpPr txBox="1"/>
            <p:nvPr/>
          </p:nvSpPr>
          <p:spPr>
            <a:xfrm flipH="1">
              <a:off x="1510892" y="3285788"/>
              <a:ext cx="24605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Other Regional Chambers</a:t>
              </a:r>
            </a:p>
          </p:txBody>
        </p:sp>
        <p:pic>
          <p:nvPicPr>
            <p:cNvPr id="28" name="Graphic 27" descr="Remote work outline">
              <a:extLst>
                <a:ext uri="{FF2B5EF4-FFF2-40B4-BE49-F238E27FC236}">
                  <a16:creationId xmlns:a16="http://schemas.microsoft.com/office/drawing/2014/main" id="{A32191A9-3064-6392-20E3-1EA6B43BDC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076288" y="3143572"/>
              <a:ext cx="869207" cy="869207"/>
            </a:xfrm>
            <a:prstGeom prst="rect">
              <a:avLst/>
            </a:prstGeom>
          </p:spPr>
        </p:pic>
      </p:grpSp>
      <p:grpSp>
        <p:nvGrpSpPr>
          <p:cNvPr id="44" name="Group 43" descr="Training Providers">
            <a:extLst>
              <a:ext uri="{FF2B5EF4-FFF2-40B4-BE49-F238E27FC236}">
                <a16:creationId xmlns:a16="http://schemas.microsoft.com/office/drawing/2014/main" id="{8EA570B3-DD07-58EE-1791-E12AC97CFD06}"/>
              </a:ext>
              <a:ext uri="{C183D7F6-B498-43B3-948B-1728B52AA6E4}">
                <adec:decorative xmlns:adec="http://schemas.microsoft.com/office/drawing/2017/decorative" val="0"/>
              </a:ext>
            </a:extLst>
          </p:cNvPr>
          <p:cNvGrpSpPr/>
          <p:nvPr/>
        </p:nvGrpSpPr>
        <p:grpSpPr>
          <a:xfrm>
            <a:off x="1630249" y="4557677"/>
            <a:ext cx="2952694" cy="765939"/>
            <a:chOff x="1630249" y="4643343"/>
            <a:chExt cx="2952694" cy="765939"/>
          </a:xfrm>
        </p:grpSpPr>
        <p:sp>
          <p:nvSpPr>
            <p:cNvPr id="14" name="TextBox 13" descr="Training Providers&#10;">
              <a:extLst>
                <a:ext uri="{FF2B5EF4-FFF2-40B4-BE49-F238E27FC236}">
                  <a16:creationId xmlns:a16="http://schemas.microsoft.com/office/drawing/2014/main" id="{26A067EE-2D0F-9CF1-87CE-88E1C285C8A8}"/>
                </a:ext>
              </a:extLst>
            </p:cNvPr>
            <p:cNvSpPr txBox="1"/>
            <p:nvPr/>
          </p:nvSpPr>
          <p:spPr>
            <a:xfrm>
              <a:off x="2122393" y="4857035"/>
              <a:ext cx="24605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Training Providers</a:t>
              </a:r>
            </a:p>
          </p:txBody>
        </p:sp>
        <p:pic>
          <p:nvPicPr>
            <p:cNvPr id="30" name="Graphic 29" descr="Remote learning language outline">
              <a:extLst>
                <a:ext uri="{FF2B5EF4-FFF2-40B4-BE49-F238E27FC236}">
                  <a16:creationId xmlns:a16="http://schemas.microsoft.com/office/drawing/2014/main" id="{CFB4DCF0-5FC1-9388-3CCF-80A74BF9E2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30249" y="4643343"/>
              <a:ext cx="765939" cy="765939"/>
            </a:xfrm>
            <a:prstGeom prst="rect">
              <a:avLst/>
            </a:prstGeom>
          </p:spPr>
        </p:pic>
      </p:grpSp>
      <p:cxnSp>
        <p:nvCxnSpPr>
          <p:cNvPr id="59" name="Straight Connector 58">
            <a:extLst>
              <a:ext uri="{FF2B5EF4-FFF2-40B4-BE49-F238E27FC236}">
                <a16:creationId xmlns:a16="http://schemas.microsoft.com/office/drawing/2014/main" id="{3F906FC0-1EC7-0D9E-CA95-BF0FE5A3F7D9}"/>
              </a:ext>
              <a:ext uri="{C183D7F6-B498-43B3-948B-1728B52AA6E4}">
                <adec:decorative xmlns:adec="http://schemas.microsoft.com/office/drawing/2017/decorative" val="1"/>
              </a:ext>
            </a:extLst>
          </p:cNvPr>
          <p:cNvCxnSpPr>
            <a:cxnSpLocks/>
          </p:cNvCxnSpPr>
          <p:nvPr/>
        </p:nvCxnSpPr>
        <p:spPr>
          <a:xfrm flipH="1" flipV="1">
            <a:off x="5199961" y="2450534"/>
            <a:ext cx="305932" cy="437712"/>
          </a:xfrm>
          <a:prstGeom prst="line">
            <a:avLst/>
          </a:prstGeom>
          <a:ln w="38100">
            <a:solidFill>
              <a:srgbClr val="FAAB1C"/>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BA9FD28-8B1C-CB3F-ACAF-F4B311F2573F}"/>
              </a:ext>
              <a:ext uri="{C183D7F6-B498-43B3-948B-1728B52AA6E4}">
                <adec:decorative xmlns:adec="http://schemas.microsoft.com/office/drawing/2017/decorative" val="1"/>
              </a:ext>
            </a:extLst>
          </p:cNvPr>
          <p:cNvCxnSpPr>
            <a:cxnSpLocks/>
          </p:cNvCxnSpPr>
          <p:nvPr/>
        </p:nvCxnSpPr>
        <p:spPr>
          <a:xfrm>
            <a:off x="3657264" y="3578176"/>
            <a:ext cx="1632330" cy="0"/>
          </a:xfrm>
          <a:prstGeom prst="line">
            <a:avLst/>
          </a:prstGeom>
          <a:ln w="38100">
            <a:solidFill>
              <a:srgbClr val="FAAB1C"/>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08030DE-8B43-1780-DDF1-460BD4A81414}"/>
              </a:ext>
              <a:ext uri="{C183D7F6-B498-43B3-948B-1728B52AA6E4}">
                <adec:decorative xmlns:adec="http://schemas.microsoft.com/office/drawing/2017/decorative" val="1"/>
              </a:ext>
            </a:extLst>
          </p:cNvPr>
          <p:cNvCxnSpPr>
            <a:cxnSpLocks/>
          </p:cNvCxnSpPr>
          <p:nvPr/>
        </p:nvCxnSpPr>
        <p:spPr>
          <a:xfrm flipH="1">
            <a:off x="4329549" y="4466360"/>
            <a:ext cx="506788" cy="341996"/>
          </a:xfrm>
          <a:prstGeom prst="line">
            <a:avLst/>
          </a:prstGeom>
          <a:ln w="38100">
            <a:solidFill>
              <a:srgbClr val="FAAB1C"/>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350B4513-EE29-2C9B-D43E-30D7A2CC8549}"/>
              </a:ext>
              <a:ext uri="{C183D7F6-B498-43B3-948B-1728B52AA6E4}">
                <adec:decorative xmlns:adec="http://schemas.microsoft.com/office/drawing/2017/decorative" val="1"/>
              </a:ext>
            </a:extLst>
          </p:cNvPr>
          <p:cNvGrpSpPr/>
          <p:nvPr/>
        </p:nvGrpSpPr>
        <p:grpSpPr>
          <a:xfrm>
            <a:off x="4865725" y="2882865"/>
            <a:ext cx="2460550" cy="1625730"/>
            <a:chOff x="4865725" y="2882865"/>
            <a:chExt cx="2460550" cy="1625730"/>
          </a:xfrm>
        </p:grpSpPr>
        <p:sp>
          <p:nvSpPr>
            <p:cNvPr id="11" name="TextBox 10" descr="YOUR ORGANIZATION&#10;">
              <a:extLst>
                <a:ext uri="{FF2B5EF4-FFF2-40B4-BE49-F238E27FC236}">
                  <a16:creationId xmlns:a16="http://schemas.microsoft.com/office/drawing/2014/main" id="{94D5C00F-93B6-7A0F-6775-9869708D652E}"/>
                </a:ext>
              </a:extLst>
            </p:cNvPr>
            <p:cNvSpPr txBox="1"/>
            <p:nvPr/>
          </p:nvSpPr>
          <p:spPr>
            <a:xfrm>
              <a:off x="4865725" y="4170041"/>
              <a:ext cx="24605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00" cap="none" spc="0" normalizeH="0" baseline="0" noProof="0" dirty="0">
                  <a:ln>
                    <a:noFill/>
                  </a:ln>
                  <a:solidFill>
                    <a:srgbClr val="00015E"/>
                  </a:solidFill>
                  <a:effectLst/>
                  <a:uLnTx/>
                  <a:uFillTx/>
                  <a:latin typeface="Poppins" panose="00000500000000000000" pitchFamily="2" charset="0"/>
                  <a:ea typeface="Calibri" panose="020F0502020204030204" pitchFamily="34" charset="0"/>
                  <a:cs typeface="Poppins" panose="00000500000000000000" pitchFamily="2" charset="0"/>
                </a:rPr>
                <a:t>YOUR ORGANIZATION</a:t>
              </a:r>
            </a:p>
          </p:txBody>
        </p:sp>
        <p:sp>
          <p:nvSpPr>
            <p:cNvPr id="13" name="Oval 12">
              <a:extLst>
                <a:ext uri="{FF2B5EF4-FFF2-40B4-BE49-F238E27FC236}">
                  <a16:creationId xmlns:a16="http://schemas.microsoft.com/office/drawing/2014/main" id="{83A41991-6A36-BC70-D224-2741072B26CD}"/>
                </a:ext>
              </a:extLst>
            </p:cNvPr>
            <p:cNvSpPr>
              <a:spLocks/>
            </p:cNvSpPr>
            <p:nvPr/>
          </p:nvSpPr>
          <p:spPr>
            <a:xfrm>
              <a:off x="5505893" y="2882865"/>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 name="Graphic 5" descr="City outline">
            <a:extLst>
              <a:ext uri="{FF2B5EF4-FFF2-40B4-BE49-F238E27FC236}">
                <a16:creationId xmlns:a16="http://schemas.microsoft.com/office/drawing/2014/main" id="{F67FFA26-A807-EF81-4BEF-77A2F743657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638800" y="3019300"/>
            <a:ext cx="914400" cy="914400"/>
          </a:xfrm>
          <a:prstGeom prst="rect">
            <a:avLst/>
          </a:prstGeom>
        </p:spPr>
      </p:pic>
      <p:cxnSp>
        <p:nvCxnSpPr>
          <p:cNvPr id="47" name="Straight Connector 46">
            <a:extLst>
              <a:ext uri="{FF2B5EF4-FFF2-40B4-BE49-F238E27FC236}">
                <a16:creationId xmlns:a16="http://schemas.microsoft.com/office/drawing/2014/main" id="{491B7726-0EEF-5784-E93F-99E550FB8BDA}"/>
              </a:ext>
              <a:ext uri="{C183D7F6-B498-43B3-948B-1728B52AA6E4}">
                <adec:decorative xmlns:adec="http://schemas.microsoft.com/office/drawing/2017/decorative" val="1"/>
              </a:ext>
            </a:extLst>
          </p:cNvPr>
          <p:cNvCxnSpPr>
            <a:cxnSpLocks/>
          </p:cNvCxnSpPr>
          <p:nvPr/>
        </p:nvCxnSpPr>
        <p:spPr>
          <a:xfrm>
            <a:off x="6096000" y="4637358"/>
            <a:ext cx="0" cy="874442"/>
          </a:xfrm>
          <a:prstGeom prst="line">
            <a:avLst/>
          </a:prstGeom>
          <a:ln w="38100">
            <a:solidFill>
              <a:srgbClr val="FAAB1C"/>
            </a:solidFill>
          </a:ln>
        </p:spPr>
        <p:style>
          <a:lnRef idx="1">
            <a:schemeClr val="accent1"/>
          </a:lnRef>
          <a:fillRef idx="0">
            <a:schemeClr val="accent1"/>
          </a:fillRef>
          <a:effectRef idx="0">
            <a:schemeClr val="accent1"/>
          </a:effectRef>
          <a:fontRef idx="minor">
            <a:schemeClr val="tx1"/>
          </a:fontRef>
        </p:style>
      </p:cxnSp>
      <p:grpSp>
        <p:nvGrpSpPr>
          <p:cNvPr id="46" name="Group 45" descr="Colleges and Universities">
            <a:extLst>
              <a:ext uri="{FF2B5EF4-FFF2-40B4-BE49-F238E27FC236}">
                <a16:creationId xmlns:a16="http://schemas.microsoft.com/office/drawing/2014/main" id="{0C65E42C-70C7-6E28-7006-AD9A1142FDFC}"/>
              </a:ext>
              <a:ext uri="{C183D7F6-B498-43B3-948B-1728B52AA6E4}">
                <adec:decorative xmlns:adec="http://schemas.microsoft.com/office/drawing/2017/decorative" val="0"/>
              </a:ext>
            </a:extLst>
          </p:cNvPr>
          <p:cNvGrpSpPr/>
          <p:nvPr/>
        </p:nvGrpSpPr>
        <p:grpSpPr>
          <a:xfrm>
            <a:off x="4706883" y="5511800"/>
            <a:ext cx="2778234" cy="804886"/>
            <a:chOff x="4548041" y="5461595"/>
            <a:chExt cx="2778234" cy="804886"/>
          </a:xfrm>
        </p:grpSpPr>
        <p:sp>
          <p:nvSpPr>
            <p:cNvPr id="12" name="TextBox 11" descr="Colleges and Universities&#10;">
              <a:extLst>
                <a:ext uri="{FF2B5EF4-FFF2-40B4-BE49-F238E27FC236}">
                  <a16:creationId xmlns:a16="http://schemas.microsoft.com/office/drawing/2014/main" id="{4D722ADB-D128-0FFE-3BC3-A3B04B196719}"/>
                </a:ext>
              </a:extLst>
            </p:cNvPr>
            <p:cNvSpPr txBox="1"/>
            <p:nvPr/>
          </p:nvSpPr>
          <p:spPr>
            <a:xfrm>
              <a:off x="4865725" y="5571651"/>
              <a:ext cx="24605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Colleges and Universities</a:t>
              </a:r>
            </a:p>
          </p:txBody>
        </p:sp>
        <p:pic>
          <p:nvPicPr>
            <p:cNvPr id="5" name="Graphic 4" descr="Schoolhouse outline">
              <a:extLst>
                <a:ext uri="{FF2B5EF4-FFF2-40B4-BE49-F238E27FC236}">
                  <a16:creationId xmlns:a16="http://schemas.microsoft.com/office/drawing/2014/main" id="{221CF2E7-27E9-9275-1DA5-F0D586B4934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48041" y="5461595"/>
              <a:ext cx="804886" cy="804886"/>
            </a:xfrm>
            <a:prstGeom prst="rect">
              <a:avLst/>
            </a:prstGeom>
          </p:spPr>
        </p:pic>
      </p:grpSp>
      <p:cxnSp>
        <p:nvCxnSpPr>
          <p:cNvPr id="63" name="Straight Connector 62">
            <a:extLst>
              <a:ext uri="{FF2B5EF4-FFF2-40B4-BE49-F238E27FC236}">
                <a16:creationId xmlns:a16="http://schemas.microsoft.com/office/drawing/2014/main" id="{92C9C62F-2853-0AE9-F224-45F0C31232EE}"/>
              </a:ext>
              <a:ext uri="{C183D7F6-B498-43B3-948B-1728B52AA6E4}">
                <adec:decorative xmlns:adec="http://schemas.microsoft.com/office/drawing/2017/decorative" val="1"/>
              </a:ext>
            </a:extLst>
          </p:cNvPr>
          <p:cNvCxnSpPr>
            <a:cxnSpLocks/>
          </p:cNvCxnSpPr>
          <p:nvPr/>
        </p:nvCxnSpPr>
        <p:spPr>
          <a:xfrm flipV="1">
            <a:off x="6686107" y="2436573"/>
            <a:ext cx="305932" cy="437712"/>
          </a:xfrm>
          <a:prstGeom prst="line">
            <a:avLst/>
          </a:prstGeom>
          <a:ln w="38100">
            <a:solidFill>
              <a:srgbClr val="FAAB1C"/>
            </a:solidFill>
          </a:ln>
        </p:spPr>
        <p:style>
          <a:lnRef idx="1">
            <a:schemeClr val="accent1"/>
          </a:lnRef>
          <a:fillRef idx="0">
            <a:schemeClr val="accent1"/>
          </a:fillRef>
          <a:effectRef idx="0">
            <a:schemeClr val="accent1"/>
          </a:effectRef>
          <a:fontRef idx="minor">
            <a:schemeClr val="tx1"/>
          </a:fontRef>
        </p:style>
      </p:cxnSp>
      <p:grpSp>
        <p:nvGrpSpPr>
          <p:cNvPr id="41" name="Group 40" descr="Community Based Organizations (CBOs)">
            <a:extLst>
              <a:ext uri="{FF2B5EF4-FFF2-40B4-BE49-F238E27FC236}">
                <a16:creationId xmlns:a16="http://schemas.microsoft.com/office/drawing/2014/main" id="{7DB39694-E780-670C-27B0-B0B736EC1385}"/>
              </a:ext>
              <a:ext uri="{C183D7F6-B498-43B3-948B-1728B52AA6E4}">
                <adec:decorative xmlns:adec="http://schemas.microsoft.com/office/drawing/2017/decorative" val="0"/>
              </a:ext>
            </a:extLst>
          </p:cNvPr>
          <p:cNvGrpSpPr/>
          <p:nvPr/>
        </p:nvGrpSpPr>
        <p:grpSpPr>
          <a:xfrm>
            <a:off x="7132664" y="1681728"/>
            <a:ext cx="3287277" cy="869208"/>
            <a:chOff x="7142005" y="1719038"/>
            <a:chExt cx="3287277" cy="869208"/>
          </a:xfrm>
        </p:grpSpPr>
        <p:sp>
          <p:nvSpPr>
            <p:cNvPr id="7" name="TextBox 6" descr="Community Based Organizations (CBOs)&#10;">
              <a:extLst>
                <a:ext uri="{FF2B5EF4-FFF2-40B4-BE49-F238E27FC236}">
                  <a16:creationId xmlns:a16="http://schemas.microsoft.com/office/drawing/2014/main" id="{6366BFFF-2F8D-D1C1-AC3F-968FF892A81B}"/>
                </a:ext>
              </a:extLst>
            </p:cNvPr>
            <p:cNvSpPr txBox="1"/>
            <p:nvPr/>
          </p:nvSpPr>
          <p:spPr>
            <a:xfrm>
              <a:off x="7968732" y="1861255"/>
              <a:ext cx="24605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Community Based Organizations (CBOs)</a:t>
              </a:r>
            </a:p>
          </p:txBody>
        </p:sp>
        <p:pic>
          <p:nvPicPr>
            <p:cNvPr id="34" name="Graphic 33" descr="Care outline">
              <a:extLst>
                <a:ext uri="{FF2B5EF4-FFF2-40B4-BE49-F238E27FC236}">
                  <a16:creationId xmlns:a16="http://schemas.microsoft.com/office/drawing/2014/main" id="{4F083897-E1C7-D242-8005-DCCE6D4FDD2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142005" y="1719038"/>
              <a:ext cx="869208" cy="869208"/>
            </a:xfrm>
            <a:prstGeom prst="rect">
              <a:avLst/>
            </a:prstGeom>
          </p:spPr>
        </p:pic>
      </p:grpSp>
      <p:cxnSp>
        <p:nvCxnSpPr>
          <p:cNvPr id="27" name="Straight Connector 26">
            <a:extLst>
              <a:ext uri="{FF2B5EF4-FFF2-40B4-BE49-F238E27FC236}">
                <a16:creationId xmlns:a16="http://schemas.microsoft.com/office/drawing/2014/main" id="{06D25E18-D778-D5B8-539E-FDB98FB50095}"/>
              </a:ext>
              <a:ext uri="{C183D7F6-B498-43B3-948B-1728B52AA6E4}">
                <adec:decorative xmlns:adec="http://schemas.microsoft.com/office/drawing/2017/decorative" val="1"/>
              </a:ext>
            </a:extLst>
          </p:cNvPr>
          <p:cNvCxnSpPr>
            <a:cxnSpLocks/>
          </p:cNvCxnSpPr>
          <p:nvPr/>
        </p:nvCxnSpPr>
        <p:spPr>
          <a:xfrm>
            <a:off x="6905742" y="3571088"/>
            <a:ext cx="1632330" cy="0"/>
          </a:xfrm>
          <a:prstGeom prst="line">
            <a:avLst/>
          </a:prstGeom>
          <a:ln w="38100">
            <a:solidFill>
              <a:srgbClr val="FAAB1C"/>
            </a:solidFill>
          </a:ln>
        </p:spPr>
        <p:style>
          <a:lnRef idx="1">
            <a:schemeClr val="accent1"/>
          </a:lnRef>
          <a:fillRef idx="0">
            <a:schemeClr val="accent1"/>
          </a:fillRef>
          <a:effectRef idx="0">
            <a:schemeClr val="accent1"/>
          </a:effectRef>
          <a:fontRef idx="minor">
            <a:schemeClr val="tx1"/>
          </a:fontRef>
        </p:style>
      </p:cxnSp>
      <p:grpSp>
        <p:nvGrpSpPr>
          <p:cNvPr id="43" name="Group 42" descr="Workforce &#10;Boards">
            <a:extLst>
              <a:ext uri="{FF2B5EF4-FFF2-40B4-BE49-F238E27FC236}">
                <a16:creationId xmlns:a16="http://schemas.microsoft.com/office/drawing/2014/main" id="{06EB3D03-2F79-829B-1CA7-08B8FF5AB03E}"/>
              </a:ext>
              <a:ext uri="{C183D7F6-B498-43B3-948B-1728B52AA6E4}">
                <adec:decorative xmlns:adec="http://schemas.microsoft.com/office/drawing/2017/decorative" val="0"/>
              </a:ext>
            </a:extLst>
          </p:cNvPr>
          <p:cNvGrpSpPr/>
          <p:nvPr/>
        </p:nvGrpSpPr>
        <p:grpSpPr>
          <a:xfrm>
            <a:off x="8695520" y="3134381"/>
            <a:ext cx="2743746" cy="869207"/>
            <a:chOff x="8695520" y="3133722"/>
            <a:chExt cx="2743746" cy="869207"/>
          </a:xfrm>
        </p:grpSpPr>
        <p:sp>
          <p:nvSpPr>
            <p:cNvPr id="9" name="TextBox 8" descr="Workforce &#10;Boards&#10;">
              <a:extLst>
                <a:ext uri="{FF2B5EF4-FFF2-40B4-BE49-F238E27FC236}">
                  <a16:creationId xmlns:a16="http://schemas.microsoft.com/office/drawing/2014/main" id="{BD285974-020C-98FF-C4B0-C831AEDB2656}"/>
                </a:ext>
              </a:extLst>
            </p:cNvPr>
            <p:cNvSpPr txBox="1"/>
            <p:nvPr/>
          </p:nvSpPr>
          <p:spPr>
            <a:xfrm>
              <a:off x="8978716" y="3275938"/>
              <a:ext cx="24605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Workforce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Boards</a:t>
              </a:r>
            </a:p>
          </p:txBody>
        </p:sp>
        <p:pic>
          <p:nvPicPr>
            <p:cNvPr id="32" name="Graphic 31" descr="Board Of Directors outline">
              <a:extLst>
                <a:ext uri="{FF2B5EF4-FFF2-40B4-BE49-F238E27FC236}">
                  <a16:creationId xmlns:a16="http://schemas.microsoft.com/office/drawing/2014/main" id="{B5298582-1161-0506-C1A6-F1105718421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695520" y="3133722"/>
              <a:ext cx="869207" cy="869207"/>
            </a:xfrm>
            <a:prstGeom prst="rect">
              <a:avLst/>
            </a:prstGeom>
          </p:spPr>
        </p:pic>
      </p:grpSp>
      <p:cxnSp>
        <p:nvCxnSpPr>
          <p:cNvPr id="62" name="Straight Connector 61">
            <a:extLst>
              <a:ext uri="{FF2B5EF4-FFF2-40B4-BE49-F238E27FC236}">
                <a16:creationId xmlns:a16="http://schemas.microsoft.com/office/drawing/2014/main" id="{C2E48A90-4FB4-678C-9D5F-98412C2857DF}"/>
              </a:ext>
              <a:ext uri="{C183D7F6-B498-43B3-948B-1728B52AA6E4}">
                <adec:decorative xmlns:adec="http://schemas.microsoft.com/office/drawing/2017/decorative" val="1"/>
              </a:ext>
            </a:extLst>
          </p:cNvPr>
          <p:cNvCxnSpPr>
            <a:cxnSpLocks/>
          </p:cNvCxnSpPr>
          <p:nvPr/>
        </p:nvCxnSpPr>
        <p:spPr>
          <a:xfrm>
            <a:off x="7357505" y="4476458"/>
            <a:ext cx="506788" cy="341996"/>
          </a:xfrm>
          <a:prstGeom prst="line">
            <a:avLst/>
          </a:prstGeom>
          <a:ln w="38100">
            <a:solidFill>
              <a:srgbClr val="FAAB1C"/>
            </a:solidFill>
          </a:ln>
        </p:spPr>
        <p:style>
          <a:lnRef idx="1">
            <a:schemeClr val="accent1"/>
          </a:lnRef>
          <a:fillRef idx="0">
            <a:schemeClr val="accent1"/>
          </a:fillRef>
          <a:effectRef idx="0">
            <a:schemeClr val="accent1"/>
          </a:effectRef>
          <a:fontRef idx="minor">
            <a:schemeClr val="tx1"/>
          </a:fontRef>
        </p:style>
      </p:cxnSp>
      <p:grpSp>
        <p:nvGrpSpPr>
          <p:cNvPr id="45" name="Group 44" descr="K-12 School Systems">
            <a:extLst>
              <a:ext uri="{FF2B5EF4-FFF2-40B4-BE49-F238E27FC236}">
                <a16:creationId xmlns:a16="http://schemas.microsoft.com/office/drawing/2014/main" id="{26418FDC-F2AA-CFAE-E5C0-E55771447DD0}"/>
              </a:ext>
              <a:ext uri="{C183D7F6-B498-43B3-948B-1728B52AA6E4}">
                <adec:decorative xmlns:adec="http://schemas.microsoft.com/office/drawing/2017/decorative" val="0"/>
              </a:ext>
            </a:extLst>
          </p:cNvPr>
          <p:cNvGrpSpPr/>
          <p:nvPr/>
        </p:nvGrpSpPr>
        <p:grpSpPr>
          <a:xfrm>
            <a:off x="7934453" y="4466360"/>
            <a:ext cx="3260547" cy="914400"/>
            <a:chOff x="7895523" y="4508595"/>
            <a:chExt cx="3260547" cy="914400"/>
          </a:xfrm>
        </p:grpSpPr>
        <p:sp>
          <p:nvSpPr>
            <p:cNvPr id="10" name="TextBox 9" descr="K-12 School Systems&#10;">
              <a:extLst>
                <a:ext uri="{FF2B5EF4-FFF2-40B4-BE49-F238E27FC236}">
                  <a16:creationId xmlns:a16="http://schemas.microsoft.com/office/drawing/2014/main" id="{3CC8BF5A-9C0D-B96F-285E-622B79DDC153}"/>
                </a:ext>
              </a:extLst>
            </p:cNvPr>
            <p:cNvSpPr txBox="1"/>
            <p:nvPr/>
          </p:nvSpPr>
          <p:spPr>
            <a:xfrm>
              <a:off x="8695520" y="4796518"/>
              <a:ext cx="24605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K-12 School Systems</a:t>
              </a:r>
            </a:p>
          </p:txBody>
        </p:sp>
        <p:pic>
          <p:nvPicPr>
            <p:cNvPr id="16" name="Graphic 15" descr="Children outline">
              <a:extLst>
                <a:ext uri="{FF2B5EF4-FFF2-40B4-BE49-F238E27FC236}">
                  <a16:creationId xmlns:a16="http://schemas.microsoft.com/office/drawing/2014/main" id="{CABF79F7-918B-AE18-D566-DF60FC51C5A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895523" y="4508595"/>
              <a:ext cx="914400" cy="914400"/>
            </a:xfrm>
            <a:prstGeom prst="rect">
              <a:avLst/>
            </a:prstGeom>
          </p:spPr>
        </p:pic>
      </p:grpSp>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660632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479394" y="665826"/>
            <a:ext cx="10874406" cy="907156"/>
          </a:xfrm>
        </p:spPr>
        <p:txBody>
          <a:bodyPr>
            <a:normAutofit/>
          </a:bodyPr>
          <a:lstStyle/>
          <a:p>
            <a:r>
              <a:rPr lang="en-US" sz="4000" dirty="0">
                <a:latin typeface="Montserrat"/>
              </a:rPr>
              <a:t>Lessons Learned</a:t>
            </a:r>
            <a:endParaRPr lang="en-US" sz="4000" dirty="0"/>
          </a:p>
        </p:txBody>
      </p:sp>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grpSp>
        <p:nvGrpSpPr>
          <p:cNvPr id="39" name="Group 38">
            <a:extLst>
              <a:ext uri="{FF2B5EF4-FFF2-40B4-BE49-F238E27FC236}">
                <a16:creationId xmlns:a16="http://schemas.microsoft.com/office/drawing/2014/main" id="{968E99C9-A6CA-CAD4-8575-D6644715361C}"/>
              </a:ext>
              <a:ext uri="{C183D7F6-B498-43B3-948B-1728B52AA6E4}">
                <adec:decorative xmlns:adec="http://schemas.microsoft.com/office/drawing/2017/decorative" val="1"/>
              </a:ext>
            </a:extLst>
          </p:cNvPr>
          <p:cNvGrpSpPr/>
          <p:nvPr/>
        </p:nvGrpSpPr>
        <p:grpSpPr>
          <a:xfrm>
            <a:off x="1898314" y="2775987"/>
            <a:ext cx="2460550" cy="2067886"/>
            <a:chOff x="479394" y="2775987"/>
            <a:chExt cx="2460550" cy="2067886"/>
          </a:xfrm>
        </p:grpSpPr>
        <p:sp>
          <p:nvSpPr>
            <p:cNvPr id="5" name="TextBox 4" descr="This Takes&#10;Work&#10;">
              <a:extLst>
                <a:ext uri="{FF2B5EF4-FFF2-40B4-BE49-F238E27FC236}">
                  <a16:creationId xmlns:a16="http://schemas.microsoft.com/office/drawing/2014/main" id="{540D491C-C0A6-DE45-15E0-CC2B173C32E3}"/>
                </a:ext>
              </a:extLst>
            </p:cNvPr>
            <p:cNvSpPr txBox="1"/>
            <p:nvPr/>
          </p:nvSpPr>
          <p:spPr>
            <a:xfrm>
              <a:off x="479394" y="4259098"/>
              <a:ext cx="24605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This Takes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Work</a:t>
              </a:r>
            </a:p>
          </p:txBody>
        </p:sp>
        <p:grpSp>
          <p:nvGrpSpPr>
            <p:cNvPr id="35" name="Group 34">
              <a:extLst>
                <a:ext uri="{FF2B5EF4-FFF2-40B4-BE49-F238E27FC236}">
                  <a16:creationId xmlns:a16="http://schemas.microsoft.com/office/drawing/2014/main" id="{896DF571-A6BC-9A05-3003-3478DEC8889F}"/>
                </a:ext>
              </a:extLst>
            </p:cNvPr>
            <p:cNvGrpSpPr/>
            <p:nvPr/>
          </p:nvGrpSpPr>
          <p:grpSpPr>
            <a:xfrm>
              <a:off x="1119562" y="2775987"/>
              <a:ext cx="1180214" cy="1180214"/>
              <a:chOff x="1119562" y="2775987"/>
              <a:chExt cx="1180214" cy="1180214"/>
            </a:xfrm>
          </p:grpSpPr>
          <p:sp>
            <p:nvSpPr>
              <p:cNvPr id="8" name="Oval 7">
                <a:extLst>
                  <a:ext uri="{FF2B5EF4-FFF2-40B4-BE49-F238E27FC236}">
                    <a16:creationId xmlns:a16="http://schemas.microsoft.com/office/drawing/2014/main" id="{5A01093E-13FA-7D18-179C-2CE8E6F11BA3}"/>
                  </a:ext>
                </a:extLst>
              </p:cNvPr>
              <p:cNvSpPr/>
              <p:nvPr/>
            </p:nvSpPr>
            <p:spPr>
              <a:xfrm>
                <a:off x="1119562" y="2775987"/>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Graphic 27" descr="Aspiration outline">
                <a:extLst>
                  <a:ext uri="{FF2B5EF4-FFF2-40B4-BE49-F238E27FC236}">
                    <a16:creationId xmlns:a16="http://schemas.microsoft.com/office/drawing/2014/main" id="{C0C8FC7D-EED7-F4CB-262B-83C13B534F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3732" y="2903575"/>
                <a:ext cx="831514" cy="831514"/>
              </a:xfrm>
              <a:prstGeom prst="rect">
                <a:avLst/>
              </a:prstGeom>
            </p:spPr>
          </p:pic>
        </p:grpSp>
      </p:grpSp>
      <p:grpSp>
        <p:nvGrpSpPr>
          <p:cNvPr id="42" name="Group 41">
            <a:extLst>
              <a:ext uri="{FF2B5EF4-FFF2-40B4-BE49-F238E27FC236}">
                <a16:creationId xmlns:a16="http://schemas.microsoft.com/office/drawing/2014/main" id="{6F427DE7-0986-1588-AC35-76DF5F5D20DE}"/>
              </a:ext>
              <a:ext uri="{C183D7F6-B498-43B3-948B-1728B52AA6E4}">
                <adec:decorative xmlns:adec="http://schemas.microsoft.com/office/drawing/2017/decorative" val="1"/>
              </a:ext>
            </a:extLst>
          </p:cNvPr>
          <p:cNvGrpSpPr/>
          <p:nvPr/>
        </p:nvGrpSpPr>
        <p:grpSpPr>
          <a:xfrm>
            <a:off x="7833137" y="2772428"/>
            <a:ext cx="2460550" cy="2071445"/>
            <a:chOff x="8992917" y="2775987"/>
            <a:chExt cx="2460550" cy="2071445"/>
          </a:xfrm>
        </p:grpSpPr>
        <p:sp>
          <p:nvSpPr>
            <p:cNvPr id="23" name="TextBox 22" descr="A Win &#10;Is a Win&#10;">
              <a:extLst>
                <a:ext uri="{FF2B5EF4-FFF2-40B4-BE49-F238E27FC236}">
                  <a16:creationId xmlns:a16="http://schemas.microsoft.com/office/drawing/2014/main" id="{77EB3417-F7DE-425E-439D-5A17A504B343}"/>
                </a:ext>
              </a:extLst>
            </p:cNvPr>
            <p:cNvSpPr txBox="1"/>
            <p:nvPr/>
          </p:nvSpPr>
          <p:spPr>
            <a:xfrm>
              <a:off x="8992917" y="4262657"/>
              <a:ext cx="24605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A Win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Is a Win</a:t>
              </a:r>
            </a:p>
          </p:txBody>
        </p:sp>
        <p:grpSp>
          <p:nvGrpSpPr>
            <p:cNvPr id="38" name="Group 37">
              <a:extLst>
                <a:ext uri="{FF2B5EF4-FFF2-40B4-BE49-F238E27FC236}">
                  <a16:creationId xmlns:a16="http://schemas.microsoft.com/office/drawing/2014/main" id="{FF025414-6AB1-B665-7543-A4E19B9E6668}"/>
                </a:ext>
              </a:extLst>
            </p:cNvPr>
            <p:cNvGrpSpPr/>
            <p:nvPr/>
          </p:nvGrpSpPr>
          <p:grpSpPr>
            <a:xfrm>
              <a:off x="9633085" y="2775987"/>
              <a:ext cx="1180214" cy="1180214"/>
              <a:chOff x="9633085" y="2729225"/>
              <a:chExt cx="1180214" cy="1180214"/>
            </a:xfrm>
          </p:grpSpPr>
          <p:sp>
            <p:nvSpPr>
              <p:cNvPr id="25" name="Oval 24">
                <a:extLst>
                  <a:ext uri="{FF2B5EF4-FFF2-40B4-BE49-F238E27FC236}">
                    <a16:creationId xmlns:a16="http://schemas.microsoft.com/office/drawing/2014/main" id="{C76B9662-B98F-CF16-639D-7365038AC0C3}"/>
                  </a:ext>
                </a:extLst>
              </p:cNvPr>
              <p:cNvSpPr>
                <a:spLocks/>
              </p:cNvSpPr>
              <p:nvPr/>
            </p:nvSpPr>
            <p:spPr>
              <a:xfrm>
                <a:off x="9633085" y="2729225"/>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Graphic 29" descr="Aspiration outline">
                <a:extLst>
                  <a:ext uri="{FF2B5EF4-FFF2-40B4-BE49-F238E27FC236}">
                    <a16:creationId xmlns:a16="http://schemas.microsoft.com/office/drawing/2014/main" id="{AF4EC2D0-F88A-73AB-8CBB-A5267DF9EB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65992" y="2876995"/>
                <a:ext cx="914400" cy="914400"/>
              </a:xfrm>
              <a:prstGeom prst="rect">
                <a:avLst/>
              </a:prstGeom>
            </p:spPr>
          </p:pic>
        </p:grpSp>
      </p:grpSp>
      <p:grpSp>
        <p:nvGrpSpPr>
          <p:cNvPr id="40" name="Group 39">
            <a:extLst>
              <a:ext uri="{FF2B5EF4-FFF2-40B4-BE49-F238E27FC236}">
                <a16:creationId xmlns:a16="http://schemas.microsoft.com/office/drawing/2014/main" id="{56AE36AA-19D9-D3E6-491E-3EA0894AACF5}"/>
              </a:ext>
              <a:ext uri="{C183D7F6-B498-43B3-948B-1728B52AA6E4}">
                <adec:decorative xmlns:adec="http://schemas.microsoft.com/office/drawing/2017/decorative" val="1"/>
              </a:ext>
            </a:extLst>
          </p:cNvPr>
          <p:cNvGrpSpPr/>
          <p:nvPr/>
        </p:nvGrpSpPr>
        <p:grpSpPr>
          <a:xfrm>
            <a:off x="4865726" y="2775987"/>
            <a:ext cx="2460550" cy="2067886"/>
            <a:chOff x="3317235" y="2775987"/>
            <a:chExt cx="2460550" cy="2067886"/>
          </a:xfrm>
        </p:grpSpPr>
        <p:sp>
          <p:nvSpPr>
            <p:cNvPr id="11" name="TextBox 10" descr="Understand Your Audiences&#10;">
              <a:extLst>
                <a:ext uri="{FF2B5EF4-FFF2-40B4-BE49-F238E27FC236}">
                  <a16:creationId xmlns:a16="http://schemas.microsoft.com/office/drawing/2014/main" id="{605B9D2C-BB81-83C6-C27F-B513BB8072EF}"/>
                </a:ext>
              </a:extLst>
            </p:cNvPr>
            <p:cNvSpPr txBox="1"/>
            <p:nvPr/>
          </p:nvSpPr>
          <p:spPr>
            <a:xfrm>
              <a:off x="3317235" y="4259098"/>
              <a:ext cx="24605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Understand Your Audiences</a:t>
              </a:r>
            </a:p>
          </p:txBody>
        </p:sp>
        <p:grpSp>
          <p:nvGrpSpPr>
            <p:cNvPr id="36" name="Group 35">
              <a:extLst>
                <a:ext uri="{FF2B5EF4-FFF2-40B4-BE49-F238E27FC236}">
                  <a16:creationId xmlns:a16="http://schemas.microsoft.com/office/drawing/2014/main" id="{C55624DC-0F30-5007-6692-EC656F8998B3}"/>
                </a:ext>
              </a:extLst>
            </p:cNvPr>
            <p:cNvGrpSpPr/>
            <p:nvPr/>
          </p:nvGrpSpPr>
          <p:grpSpPr>
            <a:xfrm>
              <a:off x="3957403" y="2775987"/>
              <a:ext cx="1180214" cy="1180214"/>
              <a:chOff x="3957403" y="2729225"/>
              <a:chExt cx="1180214" cy="1180214"/>
            </a:xfrm>
          </p:grpSpPr>
          <p:sp>
            <p:nvSpPr>
              <p:cNvPr id="13" name="Oval 12">
                <a:extLst>
                  <a:ext uri="{FF2B5EF4-FFF2-40B4-BE49-F238E27FC236}">
                    <a16:creationId xmlns:a16="http://schemas.microsoft.com/office/drawing/2014/main" id="{A9B38685-36EE-46F4-FA47-9DBA845554C8}"/>
                  </a:ext>
                </a:extLst>
              </p:cNvPr>
              <p:cNvSpPr/>
              <p:nvPr/>
            </p:nvSpPr>
            <p:spPr>
              <a:xfrm>
                <a:off x="3957403" y="2729225"/>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Graphic 33" descr="Target Audience outline">
                <a:extLst>
                  <a:ext uri="{FF2B5EF4-FFF2-40B4-BE49-F238E27FC236}">
                    <a16:creationId xmlns:a16="http://schemas.microsoft.com/office/drawing/2014/main" id="{957A7686-C2C3-3690-4365-4668BA23EC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90310" y="2876995"/>
                <a:ext cx="914400" cy="914400"/>
              </a:xfrm>
              <a:prstGeom prst="rect">
                <a:avLst/>
              </a:prstGeom>
            </p:spPr>
          </p:pic>
        </p:grpSp>
      </p:grpSp>
    </p:spTree>
    <p:extLst>
      <p:ext uri="{BB962C8B-B14F-4D97-AF65-F5344CB8AC3E}">
        <p14:creationId xmlns:p14="http://schemas.microsoft.com/office/powerpoint/2010/main" val="3836421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479394" y="665826"/>
            <a:ext cx="10874406" cy="907156"/>
          </a:xfrm>
        </p:spPr>
        <p:txBody>
          <a:bodyPr>
            <a:normAutofit/>
          </a:bodyPr>
          <a:lstStyle/>
          <a:p>
            <a:r>
              <a:rPr lang="en-US" sz="4000" dirty="0">
                <a:latin typeface="Montserrat"/>
              </a:rPr>
              <a:t>GCP’s Achievements – So Far!</a:t>
            </a:r>
            <a:endParaRPr lang="en-US" sz="4000" dirty="0"/>
          </a:p>
        </p:txBody>
      </p:sp>
      <p:sp>
        <p:nvSpPr>
          <p:cNvPr id="23" name="Oval 22">
            <a:extLst>
              <a:ext uri="{FF2B5EF4-FFF2-40B4-BE49-F238E27FC236}">
                <a16:creationId xmlns:a16="http://schemas.microsoft.com/office/drawing/2014/main" id="{3ACD520C-9C11-5C69-0109-2D8053A30A62}"/>
              </a:ext>
              <a:ext uri="{C183D7F6-B498-43B3-948B-1728B52AA6E4}">
                <adec:decorative xmlns:adec="http://schemas.microsoft.com/office/drawing/2017/decorative" val="1"/>
              </a:ext>
            </a:extLst>
          </p:cNvPr>
          <p:cNvSpPr/>
          <p:nvPr/>
        </p:nvSpPr>
        <p:spPr>
          <a:xfrm>
            <a:off x="1119562" y="2775987"/>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descr="Doctor female outline">
            <a:extLst>
              <a:ext uri="{FF2B5EF4-FFF2-40B4-BE49-F238E27FC236}">
                <a16:creationId xmlns:a16="http://schemas.microsoft.com/office/drawing/2014/main" id="{61FA1BE2-10F3-A536-832B-007BE36F19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2469" y="2908894"/>
            <a:ext cx="914400" cy="914400"/>
          </a:xfrm>
          <a:prstGeom prst="rect">
            <a:avLst/>
          </a:prstGeom>
        </p:spPr>
      </p:pic>
      <p:sp>
        <p:nvSpPr>
          <p:cNvPr id="21" name="TextBox 20" descr="14 Occupations Registered&#10;">
            <a:extLst>
              <a:ext uri="{FF2B5EF4-FFF2-40B4-BE49-F238E27FC236}">
                <a16:creationId xmlns:a16="http://schemas.microsoft.com/office/drawing/2014/main" id="{E3FEE0B8-5E9F-2DDA-EAA5-95B5FB96EA0D}"/>
              </a:ext>
            </a:extLst>
          </p:cNvPr>
          <p:cNvSpPr txBox="1"/>
          <p:nvPr/>
        </p:nvSpPr>
        <p:spPr>
          <a:xfrm>
            <a:off x="479394" y="4259098"/>
            <a:ext cx="24605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14 Occupations Registered</a:t>
            </a:r>
            <a:endPar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38" name="Oval 37">
            <a:extLst>
              <a:ext uri="{FF2B5EF4-FFF2-40B4-BE49-F238E27FC236}">
                <a16:creationId xmlns:a16="http://schemas.microsoft.com/office/drawing/2014/main" id="{96399AE5-D109-F1B4-C155-61E6D7ACC6FE}"/>
              </a:ext>
              <a:ext uri="{C183D7F6-B498-43B3-948B-1728B52AA6E4}">
                <adec:decorative xmlns:adec="http://schemas.microsoft.com/office/drawing/2017/decorative" val="1"/>
              </a:ext>
            </a:extLst>
          </p:cNvPr>
          <p:cNvSpPr/>
          <p:nvPr/>
        </p:nvSpPr>
        <p:spPr>
          <a:xfrm>
            <a:off x="3957403" y="2775987"/>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6" name="Group 45">
            <a:extLst>
              <a:ext uri="{FF2B5EF4-FFF2-40B4-BE49-F238E27FC236}">
                <a16:creationId xmlns:a16="http://schemas.microsoft.com/office/drawing/2014/main" id="{6631DE6F-D7F3-F85E-90BE-378D85061B30}"/>
              </a:ext>
              <a:ext uri="{C183D7F6-B498-43B3-948B-1728B52AA6E4}">
                <adec:decorative xmlns:adec="http://schemas.microsoft.com/office/drawing/2017/decorative" val="1"/>
              </a:ext>
            </a:extLst>
          </p:cNvPr>
          <p:cNvGrpSpPr/>
          <p:nvPr/>
        </p:nvGrpSpPr>
        <p:grpSpPr>
          <a:xfrm>
            <a:off x="3895970" y="2958149"/>
            <a:ext cx="1279932" cy="815889"/>
            <a:chOff x="5638800" y="2971800"/>
            <a:chExt cx="1480737" cy="943892"/>
          </a:xfrm>
        </p:grpSpPr>
        <p:pic>
          <p:nvPicPr>
            <p:cNvPr id="43" name="Graphic 42" descr="Lecturer outline">
              <a:extLst>
                <a:ext uri="{FF2B5EF4-FFF2-40B4-BE49-F238E27FC236}">
                  <a16:creationId xmlns:a16="http://schemas.microsoft.com/office/drawing/2014/main" id="{A57AF358-2B88-8C8A-B490-DACF0A3B83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2971800"/>
              <a:ext cx="914400" cy="914400"/>
            </a:xfrm>
            <a:prstGeom prst="rect">
              <a:avLst/>
            </a:prstGeom>
          </p:spPr>
        </p:pic>
        <p:pic>
          <p:nvPicPr>
            <p:cNvPr id="45" name="Graphic 44" descr="Man and woman outline">
              <a:extLst>
                <a:ext uri="{FF2B5EF4-FFF2-40B4-BE49-F238E27FC236}">
                  <a16:creationId xmlns:a16="http://schemas.microsoft.com/office/drawing/2014/main" id="{019AC8D8-405D-B5CC-4239-0E28B12E59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05137" y="3001292"/>
              <a:ext cx="914400" cy="914400"/>
            </a:xfrm>
            <a:prstGeom prst="rect">
              <a:avLst/>
            </a:prstGeom>
          </p:spPr>
        </p:pic>
      </p:grpSp>
      <p:sp>
        <p:nvSpPr>
          <p:cNvPr id="36" name="TextBox 35" descr="Signing Day Event&#10;">
            <a:extLst>
              <a:ext uri="{FF2B5EF4-FFF2-40B4-BE49-F238E27FC236}">
                <a16:creationId xmlns:a16="http://schemas.microsoft.com/office/drawing/2014/main" id="{62A679C9-4BDA-61D0-8C7B-490C1CEFCEE7}"/>
              </a:ext>
            </a:extLst>
          </p:cNvPr>
          <p:cNvSpPr txBox="1"/>
          <p:nvPr/>
        </p:nvSpPr>
        <p:spPr>
          <a:xfrm>
            <a:off x="3317235" y="4259098"/>
            <a:ext cx="24605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Signing Day Event</a:t>
            </a:r>
          </a:p>
        </p:txBody>
      </p:sp>
      <p:sp>
        <p:nvSpPr>
          <p:cNvPr id="33" name="Oval 32">
            <a:extLst>
              <a:ext uri="{FF2B5EF4-FFF2-40B4-BE49-F238E27FC236}">
                <a16:creationId xmlns:a16="http://schemas.microsoft.com/office/drawing/2014/main" id="{9B289B4A-150D-AA2D-BDAD-4E854671AE9F}"/>
              </a:ext>
              <a:ext uri="{C183D7F6-B498-43B3-948B-1728B52AA6E4}">
                <adec:decorative xmlns:adec="http://schemas.microsoft.com/office/drawing/2017/decorative" val="1"/>
              </a:ext>
            </a:extLst>
          </p:cNvPr>
          <p:cNvSpPr/>
          <p:nvPr/>
        </p:nvSpPr>
        <p:spPr>
          <a:xfrm>
            <a:off x="6795244" y="2838893"/>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Social distancing outline">
            <a:extLst>
              <a:ext uri="{FF2B5EF4-FFF2-40B4-BE49-F238E27FC236}">
                <a16:creationId xmlns:a16="http://schemas.microsoft.com/office/drawing/2014/main" id="{D9524167-52B7-AF61-8499-99E45AFD3C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28151" y="2951357"/>
            <a:ext cx="914400" cy="914400"/>
          </a:xfrm>
          <a:prstGeom prst="rect">
            <a:avLst/>
          </a:prstGeom>
        </p:spPr>
      </p:pic>
      <p:sp>
        <p:nvSpPr>
          <p:cNvPr id="31" name="TextBox 30" descr="Employer Convening Events&#10;">
            <a:extLst>
              <a:ext uri="{FF2B5EF4-FFF2-40B4-BE49-F238E27FC236}">
                <a16:creationId xmlns:a16="http://schemas.microsoft.com/office/drawing/2014/main" id="{9509B0C3-EFF7-56C7-850B-D852C2E7C436}"/>
              </a:ext>
            </a:extLst>
          </p:cNvPr>
          <p:cNvSpPr txBox="1"/>
          <p:nvPr/>
        </p:nvSpPr>
        <p:spPr>
          <a:xfrm>
            <a:off x="6155076" y="4259702"/>
            <a:ext cx="24605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Employer Convening Events</a:t>
            </a:r>
            <a:endPar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endParaRPr>
          </a:p>
        </p:txBody>
      </p:sp>
      <p:sp>
        <p:nvSpPr>
          <p:cNvPr id="28" name="Oval 27">
            <a:extLst>
              <a:ext uri="{FF2B5EF4-FFF2-40B4-BE49-F238E27FC236}">
                <a16:creationId xmlns:a16="http://schemas.microsoft.com/office/drawing/2014/main" id="{2FACA0F3-643A-5560-0D72-B969F015475A}"/>
              </a:ext>
              <a:ext uri="{C183D7F6-B498-43B3-948B-1728B52AA6E4}">
                <adec:decorative xmlns:adec="http://schemas.microsoft.com/office/drawing/2017/decorative" val="1"/>
              </a:ext>
            </a:extLst>
          </p:cNvPr>
          <p:cNvSpPr>
            <a:spLocks/>
          </p:cNvSpPr>
          <p:nvPr/>
        </p:nvSpPr>
        <p:spPr>
          <a:xfrm>
            <a:off x="9633085" y="2775987"/>
            <a:ext cx="1180214" cy="1180214"/>
          </a:xfrm>
          <a:prstGeom prst="ellipse">
            <a:avLst/>
          </a:prstGeom>
          <a:solidFill>
            <a:schemeClr val="bg1"/>
          </a:solidFill>
          <a:ln w="28575">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Graphic 49" descr="Comment Like outline">
            <a:extLst>
              <a:ext uri="{FF2B5EF4-FFF2-40B4-BE49-F238E27FC236}">
                <a16:creationId xmlns:a16="http://schemas.microsoft.com/office/drawing/2014/main" id="{B282BC80-2F27-BDEB-9E7A-44737B73221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65992" y="2951357"/>
            <a:ext cx="914400" cy="914400"/>
          </a:xfrm>
          <a:prstGeom prst="rect">
            <a:avLst/>
          </a:prstGeom>
        </p:spPr>
      </p:pic>
      <p:sp>
        <p:nvSpPr>
          <p:cNvPr id="26" name="TextBox 25" descr="Sales Training for the Hub Team&#10;">
            <a:extLst>
              <a:ext uri="{FF2B5EF4-FFF2-40B4-BE49-F238E27FC236}">
                <a16:creationId xmlns:a16="http://schemas.microsoft.com/office/drawing/2014/main" id="{DCF0F6B8-0E0E-226F-C366-0770C25963F4}"/>
              </a:ext>
            </a:extLst>
          </p:cNvPr>
          <p:cNvSpPr txBox="1"/>
          <p:nvPr/>
        </p:nvSpPr>
        <p:spPr>
          <a:xfrm>
            <a:off x="8992917" y="4262657"/>
            <a:ext cx="24605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Sales Training for the Hub Team</a:t>
            </a:r>
          </a:p>
        </p:txBody>
      </p:sp>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3587973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479394" y="665826"/>
            <a:ext cx="10874406" cy="907156"/>
          </a:xfrm>
        </p:spPr>
        <p:txBody>
          <a:bodyPr>
            <a:normAutofit/>
          </a:bodyPr>
          <a:lstStyle/>
          <a:p>
            <a:r>
              <a:rPr lang="en-US" sz="4000" dirty="0">
                <a:latin typeface="Montserrat"/>
              </a:rPr>
              <a:t>Engage with GCP</a:t>
            </a:r>
            <a:endParaRPr lang="en-US" sz="4000" dirty="0"/>
          </a:p>
        </p:txBody>
      </p:sp>
      <p:sp>
        <p:nvSpPr>
          <p:cNvPr id="7" name="Content Placeholder 6">
            <a:extLst>
              <a:ext uri="{FF2B5EF4-FFF2-40B4-BE49-F238E27FC236}">
                <a16:creationId xmlns:a16="http://schemas.microsoft.com/office/drawing/2014/main" id="{882B3DD2-B47A-4228-2D60-F1CEEAEA73B7}"/>
              </a:ext>
            </a:extLst>
          </p:cNvPr>
          <p:cNvSpPr>
            <a:spLocks noGrp="1"/>
          </p:cNvSpPr>
          <p:nvPr>
            <p:ph sz="half" idx="4294967295"/>
          </p:nvPr>
        </p:nvSpPr>
        <p:spPr>
          <a:xfrm>
            <a:off x="479395" y="1925816"/>
            <a:ext cx="11229226" cy="837058"/>
          </a:xfrm>
        </p:spPr>
        <p:txBody>
          <a:bodyPr anchor="ctr" anchorCtr="0">
            <a:normAutofit/>
          </a:bodyPr>
          <a:lstStyle/>
          <a:p>
            <a:pPr marL="0" indent="0" algn="ctr">
              <a:lnSpc>
                <a:spcPct val="107000"/>
              </a:lnSpc>
              <a:spcBef>
                <a:spcPts val="0"/>
              </a:spcBef>
              <a:spcAft>
                <a:spcPts val="800"/>
              </a:spcAft>
              <a:buNone/>
              <a:tabLst>
                <a:tab pos="457200" algn="l"/>
              </a:tabLst>
            </a:pPr>
            <a:r>
              <a:rPr lang="en-US">
                <a:latin typeface="Aptos" panose="020B0004020202020204" pitchFamily="34" charset="0"/>
                <a:cs typeface="Times New Roman" panose="02020603050405020304" pitchFamily="18" charset="0"/>
              </a:rPr>
              <a:t>Connect with us on social or via </a:t>
            </a:r>
            <a:r>
              <a:rPr lang="en-US" u="sng">
                <a:latin typeface="Aptos" panose="020B0004020202020204" pitchFamily="34" charset="0"/>
                <a:cs typeface="Times New Roman" panose="02020603050405020304" pitchFamily="18" charset="0"/>
              </a:rPr>
              <a:t>apprenticeships@greatercle.com</a:t>
            </a:r>
            <a:endParaRPr lang="en-US" u="sng">
              <a:effectLst/>
              <a:latin typeface="Aptos" panose="020B0004020202020204" pitchFamily="34" charset="0"/>
              <a:cs typeface="Times New Roman" panose="02020603050405020304" pitchFamily="18" charset="0"/>
            </a:endParaRPr>
          </a:p>
        </p:txBody>
      </p:sp>
      <p:pic>
        <p:nvPicPr>
          <p:cNvPr id="17" name="Graphic 16" descr="social media icons">
            <a:extLst>
              <a:ext uri="{FF2B5EF4-FFF2-40B4-BE49-F238E27FC236}">
                <a16:creationId xmlns:a16="http://schemas.microsoft.com/office/drawing/2014/main" id="{42D23D93-A8C3-0B6D-E9D0-DB71FCA66E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8709" y="3045966"/>
            <a:ext cx="7070599" cy="1071303"/>
          </a:xfrm>
          <a:prstGeom prst="rect">
            <a:avLst/>
          </a:prstGeom>
        </p:spPr>
      </p:pic>
      <p:pic>
        <p:nvPicPr>
          <p:cNvPr id="21" name="Picture 20" descr="QR Code: https://linktr.ee/greatercle?_cldee=NYe7jYPQCl81KI3Z9tVjawbpR2v2DwaBaG8wW9fPibC_gh4RcAw-SaGlvAZixZqo&amp;recipientid=contact-afc7a636e0ffed118f6e002248081c88-e1b882d8490a434cb461ea1c566626a4&amp;utm_source=ClickDimensions&amp;utm_medium=email&amp;utm_campaign=GCP%20This%20Week&amp;esid=48866853-a87c-ee11-8179-002248081cac">
            <a:extLst>
              <a:ext uri="{FF2B5EF4-FFF2-40B4-BE49-F238E27FC236}">
                <a16:creationId xmlns:a16="http://schemas.microsoft.com/office/drawing/2014/main" id="{0AC6113A-36B3-4DCE-B3FC-E57A674916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9690" y="4400361"/>
            <a:ext cx="1708636" cy="1708636"/>
          </a:xfrm>
          <a:prstGeom prst="rect">
            <a:avLst/>
          </a:prstGeom>
        </p:spPr>
      </p:pic>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4058840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6E502-6A9B-BD7A-D5BE-EEF62903B0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47E8A-9E14-89D2-73F4-F4A735C69F26}"/>
              </a:ext>
            </a:extLst>
          </p:cNvPr>
          <p:cNvSpPr>
            <a:spLocks noGrp="1"/>
          </p:cNvSpPr>
          <p:nvPr>
            <p:ph type="title"/>
          </p:nvPr>
        </p:nvSpPr>
        <p:spPr>
          <a:xfrm>
            <a:off x="838200" y="2588585"/>
            <a:ext cx="10515600" cy="1325563"/>
          </a:xfrm>
        </p:spPr>
        <p:txBody>
          <a:bodyPr>
            <a:noAutofit/>
          </a:bodyPr>
          <a:lstStyle/>
          <a:p>
            <a:pPr algn="ctr"/>
            <a:r>
              <a:rPr lang="en-US" dirty="0">
                <a:solidFill>
                  <a:schemeClr val="bg1"/>
                </a:solidFill>
                <a:latin typeface="Montserrat"/>
              </a:rPr>
              <a:t>How Can You Get Involved</a:t>
            </a:r>
          </a:p>
        </p:txBody>
      </p:sp>
      <p:sp>
        <p:nvSpPr>
          <p:cNvPr id="3" name="Slide Number Placeholder 5">
            <a:extLst>
              <a:ext uri="{FF2B5EF4-FFF2-40B4-BE49-F238E27FC236}">
                <a16:creationId xmlns:a16="http://schemas.microsoft.com/office/drawing/2014/main" id="{594BB912-A751-BB7F-152D-D08D956833D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172219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CC1138-151B-91D2-468B-53C11A5DEB82}"/>
              </a:ext>
            </a:extLst>
          </p:cNvPr>
          <p:cNvSpPr>
            <a:spLocks noGrp="1"/>
          </p:cNvSpPr>
          <p:nvPr>
            <p:ph type="title"/>
          </p:nvPr>
        </p:nvSpPr>
        <p:spPr/>
        <p:txBody>
          <a:bodyPr/>
          <a:lstStyle/>
          <a:p>
            <a:r>
              <a:rPr lang="en-US" dirty="0">
                <a:latin typeface="Montserrat"/>
              </a:rPr>
              <a:t>What Role Do/Could You Play in RA?</a:t>
            </a:r>
            <a:endParaRPr lang="en-US" dirty="0"/>
          </a:p>
        </p:txBody>
      </p:sp>
      <p:pic>
        <p:nvPicPr>
          <p:cNvPr id="9" name="Graphic 8" descr="Group brainstorm with solid fill">
            <a:extLst>
              <a:ext uri="{FF2B5EF4-FFF2-40B4-BE49-F238E27FC236}">
                <a16:creationId xmlns:a16="http://schemas.microsoft.com/office/drawing/2014/main" id="{CF7C42A2-C090-FF65-655C-3EF8EE8FDC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2294" y="1936864"/>
            <a:ext cx="1073036" cy="1073036"/>
          </a:xfrm>
          <a:prstGeom prst="rect">
            <a:avLst/>
          </a:prstGeom>
        </p:spPr>
      </p:pic>
      <p:sp>
        <p:nvSpPr>
          <p:cNvPr id="27" name="Text Placeholder 26">
            <a:extLst>
              <a:ext uri="{FF2B5EF4-FFF2-40B4-BE49-F238E27FC236}">
                <a16:creationId xmlns:a16="http://schemas.microsoft.com/office/drawing/2014/main" id="{BACFF8ED-EA21-F102-76C8-1658DF661702}"/>
              </a:ext>
            </a:extLst>
          </p:cNvPr>
          <p:cNvSpPr>
            <a:spLocks noGrp="1"/>
          </p:cNvSpPr>
          <p:nvPr>
            <p:ph type="body" sz="quarter" idx="17"/>
          </p:nvPr>
        </p:nvSpPr>
        <p:spPr>
          <a:xfrm>
            <a:off x="1819137" y="3264314"/>
            <a:ext cx="2419350" cy="563563"/>
          </a:xfrm>
        </p:spPr>
        <p:txBody>
          <a:bodyPr/>
          <a:lstStyle/>
          <a:p>
            <a:r>
              <a:rPr lang="en-US" u="sng">
                <a:solidFill>
                  <a:schemeClr val="tx1"/>
                </a:solidFill>
                <a:latin typeface="Montserrat Medium" panose="00000600000000000000" pitchFamily="2" charset="0"/>
                <a:cs typeface="Segoe UI" panose="020B0502040204020203" pitchFamily="34" charset="0"/>
              </a:rPr>
              <a:t>Convener</a:t>
            </a:r>
            <a:endParaRPr lang="en-US" b="0" u="sng">
              <a:solidFill>
                <a:schemeClr val="tx1"/>
              </a:solidFill>
              <a:latin typeface="Montserrat Medium" panose="00000600000000000000" pitchFamily="2" charset="0"/>
              <a:cs typeface="Segoe UI" panose="020B0502040204020203" pitchFamily="34" charset="0"/>
            </a:endParaRPr>
          </a:p>
          <a:p>
            <a:endParaRPr lang="en-US"/>
          </a:p>
        </p:txBody>
      </p:sp>
      <p:sp>
        <p:nvSpPr>
          <p:cNvPr id="31" name="Text Placeholder 30">
            <a:extLst>
              <a:ext uri="{FF2B5EF4-FFF2-40B4-BE49-F238E27FC236}">
                <a16:creationId xmlns:a16="http://schemas.microsoft.com/office/drawing/2014/main" id="{8F850E89-B577-615B-0960-F5ED2A369699}"/>
              </a:ext>
            </a:extLst>
          </p:cNvPr>
          <p:cNvSpPr>
            <a:spLocks noGrp="1"/>
          </p:cNvSpPr>
          <p:nvPr>
            <p:ph type="body" sz="quarter" idx="21"/>
          </p:nvPr>
        </p:nvSpPr>
        <p:spPr>
          <a:xfrm>
            <a:off x="1819137" y="3944079"/>
            <a:ext cx="2419350" cy="1882589"/>
          </a:xfrm>
        </p:spPr>
        <p:txBody>
          <a:bodyPr>
            <a:normAutofit/>
          </a:bodyPr>
          <a:lstStyle/>
          <a:p>
            <a:r>
              <a:rPr lang="en-US">
                <a:solidFill>
                  <a:schemeClr val="tx1"/>
                </a:solidFill>
                <a:latin typeface="Montserrat Medium" panose="00000600000000000000" pitchFamily="2" charset="0"/>
                <a:cs typeface="Segoe UI" panose="020B0502040204020203" pitchFamily="34" charset="0"/>
              </a:rPr>
              <a:t>Engage community to share information about RA and maintain working knowledge of available resources </a:t>
            </a:r>
          </a:p>
          <a:p>
            <a:endParaRPr lang="en-US"/>
          </a:p>
        </p:txBody>
      </p:sp>
      <p:pic>
        <p:nvPicPr>
          <p:cNvPr id="11" name="Graphic 10" descr="Connections with solid fill">
            <a:extLst>
              <a:ext uri="{FF2B5EF4-FFF2-40B4-BE49-F238E27FC236}">
                <a16:creationId xmlns:a16="http://schemas.microsoft.com/office/drawing/2014/main" id="{A8B2F60B-CD79-3B6C-7B3B-929E18539D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22010" y="1991728"/>
            <a:ext cx="1016996" cy="1016996"/>
          </a:xfrm>
          <a:prstGeom prst="rect">
            <a:avLst/>
          </a:prstGeom>
        </p:spPr>
      </p:pic>
      <p:sp>
        <p:nvSpPr>
          <p:cNvPr id="28" name="Text Placeholder 27">
            <a:extLst>
              <a:ext uri="{FF2B5EF4-FFF2-40B4-BE49-F238E27FC236}">
                <a16:creationId xmlns:a16="http://schemas.microsoft.com/office/drawing/2014/main" id="{2092FAD1-D280-57A0-3174-A8DADD5CCC96}"/>
              </a:ext>
            </a:extLst>
          </p:cNvPr>
          <p:cNvSpPr>
            <a:spLocks noGrp="1"/>
          </p:cNvSpPr>
          <p:nvPr>
            <p:ph type="body" sz="quarter" idx="18"/>
          </p:nvPr>
        </p:nvSpPr>
        <p:spPr>
          <a:xfrm>
            <a:off x="5220833" y="3263547"/>
            <a:ext cx="2419350" cy="563563"/>
          </a:xfrm>
        </p:spPr>
        <p:txBody>
          <a:bodyPr/>
          <a:lstStyle/>
          <a:p>
            <a:r>
              <a:rPr lang="en-US" u="sng">
                <a:solidFill>
                  <a:schemeClr val="tx1"/>
                </a:solidFill>
                <a:latin typeface="Montserrat Medium" panose="00000600000000000000" pitchFamily="2" charset="0"/>
                <a:cs typeface="Segoe UI" panose="020B0502040204020203" pitchFamily="34" charset="0"/>
              </a:rPr>
              <a:t>Partner</a:t>
            </a:r>
          </a:p>
          <a:p>
            <a:endParaRPr lang="en-US"/>
          </a:p>
        </p:txBody>
      </p:sp>
      <p:sp>
        <p:nvSpPr>
          <p:cNvPr id="32" name="Text Placeholder 31">
            <a:extLst>
              <a:ext uri="{FF2B5EF4-FFF2-40B4-BE49-F238E27FC236}">
                <a16:creationId xmlns:a16="http://schemas.microsoft.com/office/drawing/2014/main" id="{AB496921-0C96-DF27-3EF9-9D07F978117E}"/>
              </a:ext>
            </a:extLst>
          </p:cNvPr>
          <p:cNvSpPr>
            <a:spLocks noGrp="1"/>
          </p:cNvSpPr>
          <p:nvPr>
            <p:ph type="body" sz="quarter" idx="22"/>
          </p:nvPr>
        </p:nvSpPr>
        <p:spPr>
          <a:xfrm>
            <a:off x="5163671" y="3954520"/>
            <a:ext cx="2669986" cy="2315651"/>
          </a:xfrm>
        </p:spPr>
        <p:txBody>
          <a:bodyPr>
            <a:normAutofit/>
          </a:bodyPr>
          <a:lstStyle/>
          <a:p>
            <a:r>
              <a:rPr lang="en-US">
                <a:solidFill>
                  <a:schemeClr val="tx1"/>
                </a:solidFill>
                <a:latin typeface="Montserrat Medium" panose="00000600000000000000" pitchFamily="2" charset="0"/>
                <a:cs typeface="Segoe UI" panose="020B0502040204020203" pitchFamily="34" charset="0"/>
              </a:rPr>
              <a:t>Actively promote RA, host events for RA stakeholders to present information, support through special initiatives</a:t>
            </a:r>
          </a:p>
          <a:p>
            <a:endParaRPr lang="en-US"/>
          </a:p>
        </p:txBody>
      </p:sp>
      <p:pic>
        <p:nvPicPr>
          <p:cNvPr id="3" name="Graphic 2" descr="Remote work with solid fill">
            <a:extLst>
              <a:ext uri="{FF2B5EF4-FFF2-40B4-BE49-F238E27FC236}">
                <a16:creationId xmlns:a16="http://schemas.microsoft.com/office/drawing/2014/main" id="{557D6134-BC58-3EC4-4EB2-C3EEFC8426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12500" y="1991728"/>
            <a:ext cx="1135656" cy="1135656"/>
          </a:xfrm>
          <a:prstGeom prst="rect">
            <a:avLst/>
          </a:prstGeom>
        </p:spPr>
      </p:pic>
      <p:sp>
        <p:nvSpPr>
          <p:cNvPr id="29" name="Text Placeholder 28">
            <a:extLst>
              <a:ext uri="{FF2B5EF4-FFF2-40B4-BE49-F238E27FC236}">
                <a16:creationId xmlns:a16="http://schemas.microsoft.com/office/drawing/2014/main" id="{C9912CC4-7C13-770F-E7CE-CC92BA72007F}"/>
              </a:ext>
            </a:extLst>
          </p:cNvPr>
          <p:cNvSpPr>
            <a:spLocks noGrp="1"/>
          </p:cNvSpPr>
          <p:nvPr>
            <p:ph type="body" sz="quarter" idx="19"/>
          </p:nvPr>
        </p:nvSpPr>
        <p:spPr>
          <a:xfrm>
            <a:off x="8670653" y="3263546"/>
            <a:ext cx="2419350" cy="563563"/>
          </a:xfrm>
        </p:spPr>
        <p:txBody>
          <a:bodyPr/>
          <a:lstStyle/>
          <a:p>
            <a:r>
              <a:rPr lang="en-US" u="sng">
                <a:solidFill>
                  <a:schemeClr val="tx1"/>
                </a:solidFill>
                <a:latin typeface="Montserrat Medium" panose="00000600000000000000" pitchFamily="2" charset="0"/>
                <a:cs typeface="Segoe UI" panose="020B0502040204020203" pitchFamily="34" charset="0"/>
              </a:rPr>
              <a:t>Sponsor</a:t>
            </a:r>
          </a:p>
          <a:p>
            <a:endParaRPr lang="en-US"/>
          </a:p>
        </p:txBody>
      </p:sp>
      <p:sp>
        <p:nvSpPr>
          <p:cNvPr id="33" name="Text Placeholder 32">
            <a:extLst>
              <a:ext uri="{FF2B5EF4-FFF2-40B4-BE49-F238E27FC236}">
                <a16:creationId xmlns:a16="http://schemas.microsoft.com/office/drawing/2014/main" id="{09FBDF84-4D6F-A453-AD94-4AF95890BDA3}"/>
              </a:ext>
            </a:extLst>
          </p:cNvPr>
          <p:cNvSpPr>
            <a:spLocks noGrp="1"/>
          </p:cNvSpPr>
          <p:nvPr>
            <p:ph type="body" sz="quarter" idx="23"/>
          </p:nvPr>
        </p:nvSpPr>
        <p:spPr>
          <a:xfrm>
            <a:off x="8586878" y="3944079"/>
            <a:ext cx="2586899" cy="2231127"/>
          </a:xfrm>
        </p:spPr>
        <p:txBody>
          <a:bodyPr>
            <a:normAutofit/>
          </a:bodyPr>
          <a:lstStyle/>
          <a:p>
            <a:r>
              <a:rPr lang="en-US">
                <a:solidFill>
                  <a:schemeClr val="tx1"/>
                </a:solidFill>
                <a:latin typeface="Montserrat Medium" panose="00000600000000000000" pitchFamily="2" charset="0"/>
                <a:cs typeface="Segoe UI" panose="020B0502040204020203" pitchFamily="34" charset="0"/>
              </a:rPr>
              <a:t>Register a group program and manage the related administrative duties for employers</a:t>
            </a:r>
          </a:p>
          <a:p>
            <a:endParaRPr lang="en-US"/>
          </a:p>
        </p:txBody>
      </p:sp>
    </p:spTree>
    <p:extLst>
      <p:ext uri="{BB962C8B-B14F-4D97-AF65-F5344CB8AC3E}">
        <p14:creationId xmlns:p14="http://schemas.microsoft.com/office/powerpoint/2010/main" val="2493818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479394" y="665826"/>
            <a:ext cx="10874406" cy="907156"/>
          </a:xfrm>
        </p:spPr>
        <p:txBody>
          <a:bodyPr>
            <a:normAutofit/>
          </a:bodyPr>
          <a:lstStyle/>
          <a:p>
            <a:r>
              <a:rPr lang="en-US" sz="4000" dirty="0">
                <a:latin typeface="Montserrat"/>
              </a:rPr>
              <a:t>Key Resources to Access</a:t>
            </a:r>
            <a:endParaRPr lang="en-US" sz="4000" dirty="0"/>
          </a:p>
        </p:txBody>
      </p:sp>
      <p:sp>
        <p:nvSpPr>
          <p:cNvPr id="7" name="Content Placeholder 6">
            <a:extLst>
              <a:ext uri="{FF2B5EF4-FFF2-40B4-BE49-F238E27FC236}">
                <a16:creationId xmlns:a16="http://schemas.microsoft.com/office/drawing/2014/main" id="{882B3DD2-B47A-4228-2D60-F1CEEAEA73B7}"/>
              </a:ext>
            </a:extLst>
          </p:cNvPr>
          <p:cNvSpPr>
            <a:spLocks noGrp="1"/>
          </p:cNvSpPr>
          <p:nvPr>
            <p:ph sz="half" idx="4294967295"/>
          </p:nvPr>
        </p:nvSpPr>
        <p:spPr>
          <a:xfrm>
            <a:off x="683581" y="1805231"/>
            <a:ext cx="10473636" cy="4089541"/>
          </a:xfrm>
        </p:spPr>
        <p:txBody>
          <a:bodyPr anchor="ctr" anchorCtr="0">
            <a:normAutofit/>
          </a:bodyPr>
          <a:lstStyle/>
          <a:p>
            <a:pPr>
              <a:lnSpc>
                <a:spcPct val="107000"/>
              </a:lnSpc>
              <a:spcBef>
                <a:spcPts val="0"/>
              </a:spcBef>
              <a:spcAft>
                <a:spcPts val="800"/>
              </a:spcAft>
              <a:tabLst>
                <a:tab pos="457200" algn="l"/>
              </a:tabLst>
            </a:pPr>
            <a:r>
              <a:rPr lang="en-US">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Understanding of current state apprenticeship efforts</a:t>
            </a:r>
          </a:p>
          <a:p>
            <a:pPr>
              <a:lnSpc>
                <a:spcPct val="107000"/>
              </a:lnSpc>
              <a:spcBef>
                <a:spcPts val="0"/>
              </a:spcBef>
              <a:spcAft>
                <a:spcPts val="800"/>
              </a:spcAft>
              <a:tabLst>
                <a:tab pos="457200" algn="l"/>
              </a:tabLst>
            </a:pPr>
            <a:r>
              <a:rPr lang="en-US">
                <a:solidFill>
                  <a:schemeClr val="tx1"/>
                </a:solidFill>
                <a:latin typeface="Montserrat" panose="00000500000000000000" pitchFamily="2" charset="0"/>
                <a:ea typeface="Aptos" panose="020B0004020202020204" pitchFamily="34" charset="0"/>
                <a:cs typeface="Times New Roman" panose="02020603050405020304" pitchFamily="18" charset="0"/>
              </a:rPr>
              <a:t>Engagement with apprenticeship ecosystem and/or</a:t>
            </a:r>
          </a:p>
          <a:p>
            <a:pPr>
              <a:lnSpc>
                <a:spcPct val="107000"/>
              </a:lnSpc>
              <a:spcBef>
                <a:spcPts val="0"/>
              </a:spcBef>
              <a:spcAft>
                <a:spcPts val="800"/>
              </a:spcAft>
              <a:tabLst>
                <a:tab pos="457200" algn="l"/>
              </a:tabLst>
            </a:pPr>
            <a:r>
              <a:rPr lang="en-US">
                <a:solidFill>
                  <a:schemeClr val="tx1"/>
                </a:solidFill>
                <a:effectLst/>
                <a:latin typeface="Montserrat" panose="00000500000000000000" pitchFamily="2" charset="0"/>
                <a:ea typeface="Aptos" panose="020B0004020202020204" pitchFamily="34" charset="0"/>
                <a:cs typeface="Times New Roman" panose="02020603050405020304" pitchFamily="18" charset="0"/>
              </a:rPr>
              <a:t>Where and how related apprenticeship funding is accessed </a:t>
            </a:r>
          </a:p>
          <a:p>
            <a:pPr>
              <a:lnSpc>
                <a:spcPct val="107000"/>
              </a:lnSpc>
              <a:spcBef>
                <a:spcPts val="0"/>
              </a:spcBef>
              <a:spcAft>
                <a:spcPts val="800"/>
              </a:spcAft>
              <a:tabLst>
                <a:tab pos="457200" algn="l"/>
              </a:tabLst>
            </a:pPr>
            <a:r>
              <a:rPr lang="en-US">
                <a:solidFill>
                  <a:schemeClr val="tx1"/>
                </a:solidFill>
                <a:latin typeface="Montserrat" panose="00000500000000000000" pitchFamily="2" charset="0"/>
                <a:ea typeface="Aptos" panose="020B0004020202020204" pitchFamily="34" charset="0"/>
                <a:cs typeface="Times New Roman" panose="02020603050405020304" pitchFamily="18" charset="0"/>
              </a:rPr>
              <a:t>Industries and employers already involved and using RA </a:t>
            </a:r>
          </a:p>
          <a:p>
            <a:pPr marL="0" indent="0">
              <a:lnSpc>
                <a:spcPct val="107000"/>
              </a:lnSpc>
              <a:spcBef>
                <a:spcPts val="0"/>
              </a:spcBef>
              <a:spcAft>
                <a:spcPts val="800"/>
              </a:spcAft>
              <a:buNone/>
              <a:tabLst>
                <a:tab pos="457200" algn="l"/>
              </a:tabLst>
            </a:pPr>
            <a:endParaRPr lang="en-US" sz="18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471429682"/>
      </p:ext>
    </p:extLst>
  </p:cSld>
  <p:clrMapOvr>
    <a:masterClrMapping/>
  </p:clrMapOvr>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577773-E003-EFDE-39D4-05057B637CB4}"/>
              </a:ext>
            </a:extLst>
          </p:cNvPr>
          <p:cNvSpPr>
            <a:spLocks noGrp="1"/>
          </p:cNvSpPr>
          <p:nvPr>
            <p:ph type="title"/>
          </p:nvPr>
        </p:nvSpPr>
        <p:spPr/>
        <p:txBody>
          <a:bodyPr/>
          <a:lstStyle/>
          <a:p>
            <a:r>
              <a:rPr lang="en-US" dirty="0"/>
              <a:t>Chamber of Commerce Toolkit</a:t>
            </a:r>
          </a:p>
        </p:txBody>
      </p:sp>
      <p:pic>
        <p:nvPicPr>
          <p:cNvPr id="9" name="Picture 8" descr="Chamber of Commerce Toolkit">
            <a:extLst>
              <a:ext uri="{FF2B5EF4-FFF2-40B4-BE49-F238E27FC236}">
                <a16:creationId xmlns:a16="http://schemas.microsoft.com/office/drawing/2014/main" id="{77FCAA57-5024-2F8D-6017-E31F4D4D8AB7}"/>
              </a:ext>
            </a:extLst>
          </p:cNvPr>
          <p:cNvPicPr>
            <a:picLocks noChangeAspect="1"/>
          </p:cNvPicPr>
          <p:nvPr/>
        </p:nvPicPr>
        <p:blipFill>
          <a:blip r:embed="rId2"/>
          <a:stretch>
            <a:fillRect/>
          </a:stretch>
        </p:blipFill>
        <p:spPr>
          <a:xfrm>
            <a:off x="1438311" y="1636700"/>
            <a:ext cx="3237555" cy="4165972"/>
          </a:xfrm>
          <a:prstGeom prst="rect">
            <a:avLst/>
          </a:prstGeom>
        </p:spPr>
      </p:pic>
      <p:sp>
        <p:nvSpPr>
          <p:cNvPr id="5" name="Text Placeholder 4">
            <a:extLst>
              <a:ext uri="{FF2B5EF4-FFF2-40B4-BE49-F238E27FC236}">
                <a16:creationId xmlns:a16="http://schemas.microsoft.com/office/drawing/2014/main" id="{F533501F-3AD9-C580-1207-87CABA4B233C}"/>
              </a:ext>
            </a:extLst>
          </p:cNvPr>
          <p:cNvSpPr>
            <a:spLocks noGrp="1"/>
          </p:cNvSpPr>
          <p:nvPr>
            <p:ph type="body" sz="quarter" idx="13"/>
          </p:nvPr>
        </p:nvSpPr>
        <p:spPr>
          <a:xfrm>
            <a:off x="5759360" y="1939760"/>
            <a:ext cx="4786798" cy="572920"/>
          </a:xfrm>
        </p:spPr>
        <p:txBody>
          <a:bodyPr>
            <a:normAutofit/>
          </a:bodyPr>
          <a:lstStyle/>
          <a:p>
            <a:pPr marL="0" indent="0">
              <a:buNone/>
            </a:pPr>
            <a:r>
              <a:rPr lang="en-US"/>
              <a:t>Scan QR Code for </a:t>
            </a:r>
            <a:r>
              <a:rPr lang="en-US">
                <a:hlinkClick r:id="rId3" tooltip="https://safal.partners/chamber"/>
              </a:rPr>
              <a:t>Toolkit</a:t>
            </a:r>
            <a:endParaRPr lang="en-US"/>
          </a:p>
        </p:txBody>
      </p:sp>
      <p:sp>
        <p:nvSpPr>
          <p:cNvPr id="10" name="Rectangle 9">
            <a:extLst>
              <a:ext uri="{FF2B5EF4-FFF2-40B4-BE49-F238E27FC236}">
                <a16:creationId xmlns:a16="http://schemas.microsoft.com/office/drawing/2014/main" id="{0070D739-787C-608A-B5A3-A40AB5C214EC}"/>
              </a:ext>
              <a:ext uri="{C183D7F6-B498-43B3-948B-1728B52AA6E4}">
                <adec:decorative xmlns:adec="http://schemas.microsoft.com/office/drawing/2017/decorative" val="1"/>
              </a:ext>
            </a:extLst>
          </p:cNvPr>
          <p:cNvSpPr/>
          <p:nvPr/>
        </p:nvSpPr>
        <p:spPr>
          <a:xfrm>
            <a:off x="6500692" y="2477017"/>
            <a:ext cx="3304135" cy="320916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QR Code to Chamber of Commerce Toolkit - https://safal.partners/chamber">
            <a:extLst>
              <a:ext uri="{FF2B5EF4-FFF2-40B4-BE49-F238E27FC236}">
                <a16:creationId xmlns:a16="http://schemas.microsoft.com/office/drawing/2014/main" id="{BAFADF5C-ADFE-4995-3C69-478C7A6DD436}"/>
              </a:ext>
            </a:extLst>
          </p:cNvPr>
          <p:cNvPicPr>
            <a:picLocks noGrp="1" noChangeAspect="1"/>
          </p:cNvPicPr>
          <p:nvPr>
            <p:ph idx="1"/>
          </p:nvPr>
        </p:nvPicPr>
        <p:blipFill rotWithShape="1">
          <a:blip r:embed="rId4"/>
          <a:srcRect l="1480" t="1355"/>
          <a:stretch/>
        </p:blipFill>
        <p:spPr>
          <a:xfrm>
            <a:off x="6877209" y="2799960"/>
            <a:ext cx="2557440" cy="2574162"/>
          </a:xfrm>
        </p:spPr>
      </p:pic>
    </p:spTree>
    <p:extLst>
      <p:ext uri="{BB962C8B-B14F-4D97-AF65-F5344CB8AC3E}">
        <p14:creationId xmlns:p14="http://schemas.microsoft.com/office/powerpoint/2010/main" val="79110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E04-D8EE-4B50-10ED-68BF3B5A072A}"/>
              </a:ext>
            </a:extLst>
          </p:cNvPr>
          <p:cNvSpPr>
            <a:spLocks noGrp="1"/>
          </p:cNvSpPr>
          <p:nvPr>
            <p:ph type="title"/>
          </p:nvPr>
        </p:nvSpPr>
        <p:spPr>
          <a:xfrm>
            <a:off x="838200" y="419789"/>
            <a:ext cx="10515600" cy="1325563"/>
          </a:xfrm>
        </p:spPr>
        <p:txBody>
          <a:bodyPr/>
          <a:lstStyle/>
          <a:p>
            <a:r>
              <a:rPr lang="en-US" dirty="0"/>
              <a:t>Center of Excellence Overview</a:t>
            </a:r>
          </a:p>
        </p:txBody>
      </p:sp>
      <p:sp>
        <p:nvSpPr>
          <p:cNvPr id="3" name="Content Placeholder 2">
            <a:extLst>
              <a:ext uri="{FF2B5EF4-FFF2-40B4-BE49-F238E27FC236}">
                <a16:creationId xmlns:a16="http://schemas.microsoft.com/office/drawing/2014/main" id="{2843FABF-0197-E13F-DF65-8F4DD4B5066A}"/>
              </a:ext>
            </a:extLst>
          </p:cNvPr>
          <p:cNvSpPr>
            <a:spLocks noGrp="1"/>
          </p:cNvSpPr>
          <p:nvPr>
            <p:ph sz="half" idx="1"/>
          </p:nvPr>
        </p:nvSpPr>
        <p:spPr>
          <a:xfrm>
            <a:off x="838199" y="1690688"/>
            <a:ext cx="8103920" cy="4591827"/>
          </a:xfrm>
        </p:spPr>
        <p:txBody>
          <a:bodyPr vert="horz" lIns="91440" tIns="45720" rIns="91440" bIns="45720" rtlCol="0">
            <a:normAutofit fontScale="62500" lnSpcReduction="20000"/>
          </a:bodyPr>
          <a:lstStyle/>
          <a:p>
            <a:pPr>
              <a:lnSpc>
                <a:spcPct val="120000"/>
              </a:lnSpc>
            </a:pPr>
            <a:r>
              <a:rPr lang="en-US" sz="4000" dirty="0">
                <a:solidFill>
                  <a:schemeClr val="tx1"/>
                </a:solidFill>
                <a:latin typeface="Montserrat Medium"/>
                <a:cs typeface="Segoe UI"/>
              </a:rPr>
              <a:t>U.S. DOL initiative to increase systems alignment across apprenticeship, education, and workforce</a:t>
            </a:r>
          </a:p>
          <a:p>
            <a:pPr>
              <a:lnSpc>
                <a:spcPct val="120000"/>
              </a:lnSpc>
            </a:pPr>
            <a:r>
              <a:rPr lang="en-US" sz="4000" dirty="0">
                <a:solidFill>
                  <a:schemeClr val="tx1"/>
                </a:solidFill>
                <a:latin typeface="Montserrat Medium"/>
                <a:cs typeface="Segoe UI"/>
              </a:rPr>
              <a:t>Led by Safal Partners</a:t>
            </a:r>
          </a:p>
          <a:p>
            <a:pPr lvl="1">
              <a:lnSpc>
                <a:spcPct val="120000"/>
              </a:lnSpc>
            </a:pPr>
            <a:r>
              <a:rPr lang="en-US" sz="3300" dirty="0">
                <a:solidFill>
                  <a:schemeClr val="tx1"/>
                </a:solidFill>
                <a:latin typeface="Montserrat Medium"/>
                <a:cs typeface="Segoe UI"/>
              </a:rPr>
              <a:t>Collaboration with 5 national partners</a:t>
            </a:r>
          </a:p>
          <a:p>
            <a:pPr>
              <a:lnSpc>
                <a:spcPct val="120000"/>
              </a:lnSpc>
            </a:pPr>
            <a:r>
              <a:rPr lang="en-US" sz="4000" dirty="0">
                <a:solidFill>
                  <a:schemeClr val="tx1"/>
                </a:solidFill>
                <a:latin typeface="Montserrat Medium"/>
                <a:cs typeface="Segoe UI"/>
              </a:rPr>
              <a:t>We provide no-cost technical assistance (TA) including:</a:t>
            </a:r>
          </a:p>
          <a:p>
            <a:pPr lvl="1"/>
            <a:r>
              <a:rPr lang="en-US" sz="3300" dirty="0">
                <a:solidFill>
                  <a:schemeClr val="tx1"/>
                </a:solidFill>
              </a:rPr>
              <a:t>Monthly webinars</a:t>
            </a:r>
          </a:p>
          <a:p>
            <a:pPr lvl="1"/>
            <a:r>
              <a:rPr lang="en-US" sz="3300" dirty="0">
                <a:solidFill>
                  <a:schemeClr val="tx1"/>
                </a:solidFill>
              </a:rPr>
              <a:t>Quarterly virtual office hours</a:t>
            </a:r>
          </a:p>
          <a:p>
            <a:pPr lvl="1"/>
            <a:r>
              <a:rPr lang="en-US" sz="3300" dirty="0">
                <a:solidFill>
                  <a:schemeClr val="tx1"/>
                </a:solidFill>
              </a:rPr>
              <a:t>Individual TA/coaching sessions</a:t>
            </a:r>
          </a:p>
          <a:p>
            <a:pPr lvl="1"/>
            <a:r>
              <a:rPr lang="en-US" sz="3300" dirty="0">
                <a:solidFill>
                  <a:schemeClr val="tx1"/>
                </a:solidFill>
              </a:rPr>
              <a:t>Online resources (desk aids, guides, frameworks, etc.)</a:t>
            </a:r>
            <a:br>
              <a:rPr lang="en-US" sz="3300" dirty="0"/>
            </a:br>
            <a:endParaRPr lang="en-US" sz="3300" dirty="0"/>
          </a:p>
        </p:txBody>
      </p:sp>
      <p:pic>
        <p:nvPicPr>
          <p:cNvPr id="5" name="Picture 3" descr="U.S. Department of Labor logo">
            <a:extLst>
              <a:ext uri="{FF2B5EF4-FFF2-40B4-BE49-F238E27FC236}">
                <a16:creationId xmlns:a16="http://schemas.microsoft.com/office/drawing/2014/main" id="{D09C23DC-03A7-FDB9-310E-96D69B71B9B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07346" y="575484"/>
            <a:ext cx="1563476" cy="1566053"/>
          </a:xfrm>
          <a:prstGeom prst="rect">
            <a:avLst/>
          </a:prstGeom>
        </p:spPr>
      </p:pic>
      <p:pic>
        <p:nvPicPr>
          <p:cNvPr id="8" name="Picture 7" descr="Logos of Center of Excellence Parters: National Workforce Development Professionals, Coalistion for Adult Basic Education, National Disability Institute, Wireless Infrastructure Association, and FASTPORT">
            <a:extLst>
              <a:ext uri="{FF2B5EF4-FFF2-40B4-BE49-F238E27FC236}">
                <a16:creationId xmlns:a16="http://schemas.microsoft.com/office/drawing/2014/main" id="{5BE37307-D472-5BF7-AC8B-4DFE01164EC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924172" y="2212071"/>
            <a:ext cx="2646650" cy="1902373"/>
          </a:xfrm>
          <a:prstGeom prst="rect">
            <a:avLst/>
          </a:prstGeom>
        </p:spPr>
      </p:pic>
      <p:sp>
        <p:nvSpPr>
          <p:cNvPr id="4" name="Content Placeholder 3">
            <a:extLst>
              <a:ext uri="{FF2B5EF4-FFF2-40B4-BE49-F238E27FC236}">
                <a16:creationId xmlns:a16="http://schemas.microsoft.com/office/drawing/2014/main" id="{F276E798-44A3-4CAF-9EBC-1649EF5E6786}"/>
              </a:ext>
            </a:extLst>
          </p:cNvPr>
          <p:cNvSpPr>
            <a:spLocks noGrp="1"/>
          </p:cNvSpPr>
          <p:nvPr>
            <p:ph sz="half" idx="2"/>
          </p:nvPr>
        </p:nvSpPr>
        <p:spPr>
          <a:xfrm>
            <a:off x="9434111" y="4270139"/>
            <a:ext cx="2180423" cy="928340"/>
          </a:xfrm>
        </p:spPr>
        <p:txBody>
          <a:bodyPr>
            <a:normAutofit fontScale="62500" lnSpcReduction="20000"/>
          </a:bodyPr>
          <a:lstStyle/>
          <a:p>
            <a:pPr marL="0" indent="0" algn="ctr">
              <a:lnSpc>
                <a:spcPct val="120000"/>
              </a:lnSpc>
              <a:buNone/>
            </a:pPr>
            <a:r>
              <a:rPr lang="en-US" sz="2600">
                <a:solidFill>
                  <a:srgbClr val="0563C1"/>
                </a:solidFill>
                <a:hlinkClick r:id="rId5" tooltip="https://dolcoe.safalapps.com/">
                  <a:extLst>
                    <a:ext uri="{A12FA001-AC4F-418D-AE19-62706E023703}">
                      <ahyp:hlinkClr xmlns:ahyp="http://schemas.microsoft.com/office/drawing/2018/hyperlinkcolor" val="tx"/>
                    </a:ext>
                  </a:extLst>
                </a:hlinkClick>
              </a:rPr>
              <a:t>Visit our website &amp; request T</a:t>
            </a:r>
            <a:r>
              <a:rPr lang="en-US" sz="2600">
                <a:solidFill>
                  <a:schemeClr val="accent1"/>
                </a:solidFill>
                <a:hlinkClick r:id="rId5" tooltip="https://dolcoe.safalapps.com/">
                  <a:extLst>
                    <a:ext uri="{A12FA001-AC4F-418D-AE19-62706E023703}">
                      <ahyp:hlinkClr xmlns:ahyp="http://schemas.microsoft.com/office/drawing/2018/hyperlinkcolor" val="tx"/>
                    </a:ext>
                  </a:extLst>
                </a:hlinkClick>
              </a:rPr>
              <a:t>A</a:t>
            </a:r>
            <a:endParaRPr lang="en-US" sz="2600">
              <a:solidFill>
                <a:schemeClr val="accent1"/>
              </a:solidFill>
            </a:endParaRPr>
          </a:p>
          <a:p>
            <a:pPr marL="0" indent="0">
              <a:buNone/>
            </a:pPr>
            <a:endParaRPr lang="en-US" sz="1500"/>
          </a:p>
        </p:txBody>
      </p:sp>
      <p:pic>
        <p:nvPicPr>
          <p:cNvPr id="1026" name="Picture 2" descr="QR code for Center of Excellence Website">
            <a:extLst>
              <a:ext uri="{FF2B5EF4-FFF2-40B4-BE49-F238E27FC236}">
                <a16:creationId xmlns:a16="http://schemas.microsoft.com/office/drawing/2014/main" id="{5D133F86-14F2-6F17-B48B-90D3CFEEAB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5040" y="4879611"/>
            <a:ext cx="1358566" cy="131909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0592B7C-6528-3B97-73FC-C2C3E714A9B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39384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Google Shape;333;g1eef3b86655_2_0"/>
          <p:cNvSpPr txBox="1">
            <a:spLocks noGrp="1"/>
          </p:cNvSpPr>
          <p:nvPr>
            <p:ph type="title"/>
          </p:nvPr>
        </p:nvSpPr>
        <p:spPr>
          <a:xfrm>
            <a:off x="838200" y="360886"/>
            <a:ext cx="10515600" cy="1325563"/>
          </a:xfrm>
          <a:prstGeom prst="rect">
            <a:avLst/>
          </a:prstGeom>
          <a:noFill/>
          <a:ln>
            <a:noFill/>
          </a:ln>
        </p:spPr>
        <p:txBody>
          <a:bodyPr spcFirstLastPara="1" wrap="square" lIns="182875" tIns="45700" rIns="91425" bIns="45700" anchor="ctr" anchorCtr="0">
            <a:normAutofit/>
          </a:bodyPr>
          <a:lstStyle/>
          <a:p>
            <a:pPr>
              <a:spcBef>
                <a:spcPts val="0"/>
              </a:spcBef>
              <a:buSzPts val="1800"/>
            </a:pPr>
            <a:r>
              <a:rPr lang="en-US" dirty="0">
                <a:latin typeface="Montserrat"/>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
                  </a:ext>
                </a:extLst>
              </a:rPr>
              <a:t>No-Cost Resources</a:t>
            </a:r>
          </a:p>
        </p:txBody>
      </p:sp>
      <p:pic>
        <p:nvPicPr>
          <p:cNvPr id="2" name="Picture 2" descr="Workforce Board Guid">
            <a:extLst>
              <a:ext uri="{FF2B5EF4-FFF2-40B4-BE49-F238E27FC236}">
                <a16:creationId xmlns:a16="http://schemas.microsoft.com/office/drawing/2014/main" id="{B990CAD1-24FA-C111-A680-800E546B4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468" y="1818818"/>
            <a:ext cx="2743200" cy="3220363"/>
          </a:xfrm>
          <a:prstGeom prst="rect">
            <a:avLst/>
          </a:prstGeom>
          <a:ln>
            <a:noFill/>
          </a:ln>
          <a:effectLst>
            <a:outerShdw blurRad="292100" dist="139700" dir="2700000" algn="tl" rotWithShape="0">
              <a:srgbClr val="333333">
                <a:alpha val="65000"/>
              </a:srgbClr>
            </a:outerShdw>
          </a:effectLst>
        </p:spPr>
      </p:pic>
      <p:sp>
        <p:nvSpPr>
          <p:cNvPr id="7" name="Google Shape;319;p3" descr="QR Code: https://safal.partners/Partner-Resource">
            <a:extLst>
              <a:ext uri="{FF2B5EF4-FFF2-40B4-BE49-F238E27FC236}">
                <a16:creationId xmlns:a16="http://schemas.microsoft.com/office/drawing/2014/main" id="{6900806F-D0C8-71B1-2CCA-FFE7CD5E0933}"/>
              </a:ext>
            </a:extLst>
          </p:cNvPr>
          <p:cNvSpPr txBox="1">
            <a:spLocks noGrp="1"/>
          </p:cNvSpPr>
          <p:nvPr>
            <p:ph sz="half" idx="1"/>
          </p:nvPr>
        </p:nvSpPr>
        <p:spPr>
          <a:xfrm>
            <a:off x="569268" y="5167311"/>
            <a:ext cx="5181600" cy="472770"/>
          </a:xfrm>
          <a:prstGeom prst="rect">
            <a:avLst/>
          </a:prstGeom>
          <a:noFill/>
          <a:ln>
            <a:noFill/>
          </a:ln>
        </p:spPr>
        <p:txBody>
          <a:bodyPr spcFirstLastPara="1" wrap="square" lIns="91425" tIns="45700" rIns="91425" bIns="45700" anchor="t" anchorCtr="0">
            <a:normAutofit/>
          </a:bodyPr>
          <a:lstStyle/>
          <a:p>
            <a:pPr marL="101600" indent="0" algn="ctr">
              <a:lnSpc>
                <a:spcPct val="120000"/>
              </a:lnSpc>
              <a:spcBef>
                <a:spcPts val="0"/>
              </a:spcBef>
              <a:buNone/>
            </a:pPr>
            <a:r>
              <a:rPr lang="en-US" sz="2000" b="1" dirty="0">
                <a:solidFill>
                  <a:schemeClr val="tx1"/>
                </a:solidFill>
                <a:latin typeface="Montserrat Medium"/>
                <a:hlinkClick r:id="rId4" tooltip="https://safal.partners/Partner-Resource"/>
              </a:rPr>
              <a:t>Guide to Identifying Partners</a:t>
            </a:r>
            <a:endParaRPr lang="en-US" sz="2000" b="1" dirty="0">
              <a:solidFill>
                <a:schemeClr val="tx1"/>
              </a:solidFill>
              <a:latin typeface="Montserrat Medium"/>
            </a:endParaRPr>
          </a:p>
        </p:txBody>
      </p:sp>
      <p:sp>
        <p:nvSpPr>
          <p:cNvPr id="3" name="Content Placeholder 2">
            <a:extLst>
              <a:ext uri="{FF2B5EF4-FFF2-40B4-BE49-F238E27FC236}">
                <a16:creationId xmlns:a16="http://schemas.microsoft.com/office/drawing/2014/main" id="{AA6BC801-7317-FBF5-539F-A0CC5E3F6F67}"/>
              </a:ext>
            </a:extLst>
          </p:cNvPr>
          <p:cNvSpPr>
            <a:spLocks noGrp="1"/>
          </p:cNvSpPr>
          <p:nvPr>
            <p:ph sz="half" idx="2"/>
          </p:nvPr>
        </p:nvSpPr>
        <p:spPr>
          <a:xfrm>
            <a:off x="5240463" y="2067470"/>
            <a:ext cx="6240607" cy="4351338"/>
          </a:xfrm>
        </p:spPr>
        <p:txBody>
          <a:bodyPr/>
          <a:lstStyle/>
          <a:p>
            <a:pPr marL="742950" lvl="1" indent="-457200">
              <a:lnSpc>
                <a:spcPct val="100000"/>
              </a:lnSpc>
              <a:spcBef>
                <a:spcPts val="0"/>
              </a:spcBef>
              <a:defRPr/>
            </a:pPr>
            <a:r>
              <a:rPr lang="en-US" dirty="0">
                <a:solidFill>
                  <a:prstClr val="black"/>
                </a:solidFill>
                <a:latin typeface="Montserrat Medium"/>
              </a:rPr>
              <a:t>Request </a:t>
            </a:r>
            <a:r>
              <a:rPr lang="en-US" b="1" u="sng" dirty="0">
                <a:solidFill>
                  <a:prstClr val="black"/>
                </a:solidFill>
                <a:latin typeface="Montserrat Medium"/>
              </a:rPr>
              <a:t>no-cost</a:t>
            </a:r>
            <a:r>
              <a:rPr lang="en-US" dirty="0">
                <a:solidFill>
                  <a:prstClr val="black"/>
                </a:solidFill>
                <a:latin typeface="Montserrat Medium"/>
              </a:rPr>
              <a:t> online or in-person training for your organization</a:t>
            </a:r>
          </a:p>
          <a:p>
            <a:pPr marL="742950" lvl="1" indent="-457200">
              <a:lnSpc>
                <a:spcPct val="100000"/>
              </a:lnSpc>
              <a:spcBef>
                <a:spcPts val="0"/>
              </a:spcBef>
              <a:defRPr/>
            </a:pPr>
            <a:r>
              <a:rPr lang="en-US" dirty="0">
                <a:solidFill>
                  <a:prstClr val="black"/>
                </a:solidFill>
                <a:latin typeface="Montserrat Medium"/>
              </a:rPr>
              <a:t>Become a Center partner to receive notification of upcoming webinars, Virtual Office Hours</a:t>
            </a:r>
          </a:p>
          <a:p>
            <a:pPr marL="742950" lvl="1" indent="-457200">
              <a:lnSpc>
                <a:spcPct val="100000"/>
              </a:lnSpc>
              <a:spcBef>
                <a:spcPts val="0"/>
              </a:spcBef>
              <a:defRPr/>
            </a:pPr>
            <a:r>
              <a:rPr lang="en-US" dirty="0">
                <a:solidFill>
                  <a:prstClr val="black"/>
                </a:solidFill>
                <a:latin typeface="Montserrat Medium"/>
              </a:rPr>
              <a:t>Visit our website for </a:t>
            </a:r>
            <a:br>
              <a:rPr lang="en-US" dirty="0">
                <a:solidFill>
                  <a:prstClr val="black"/>
                </a:solidFill>
                <a:latin typeface="Montserrat Medium"/>
              </a:rPr>
            </a:br>
            <a:r>
              <a:rPr lang="en-US" dirty="0">
                <a:solidFill>
                  <a:prstClr val="black"/>
                </a:solidFill>
                <a:latin typeface="Montserrat Medium"/>
              </a:rPr>
              <a:t>downloadable materials </a:t>
            </a:r>
          </a:p>
          <a:p>
            <a:endParaRPr lang="en-US" dirty="0"/>
          </a:p>
        </p:txBody>
      </p:sp>
      <p:pic>
        <p:nvPicPr>
          <p:cNvPr id="6" name="Picture 7" descr="Qr code: https://safal.partners/Partner-Resource">
            <a:extLst>
              <a:ext uri="{FF2B5EF4-FFF2-40B4-BE49-F238E27FC236}">
                <a16:creationId xmlns:a16="http://schemas.microsoft.com/office/drawing/2014/main" id="{3942F5F7-9C13-D100-0E92-55D7B8FE1A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3091" y="4649546"/>
            <a:ext cx="1417979" cy="1388241"/>
          </a:xfrm>
          <a:prstGeom prst="rect">
            <a:avLst/>
          </a:prstGeom>
        </p:spPr>
      </p:pic>
      <p:sp>
        <p:nvSpPr>
          <p:cNvPr id="5" name="Footer Placeholder 10">
            <a:extLst>
              <a:ext uri="{FF2B5EF4-FFF2-40B4-BE49-F238E27FC236}">
                <a16:creationId xmlns:a16="http://schemas.microsoft.com/office/drawing/2014/main" id="{65845142-C36A-25ED-E318-CA1E981B14EE}"/>
              </a:ext>
            </a:extLst>
          </p:cNvPr>
          <p:cNvSpPr txBox="1">
            <a:spLocks/>
          </p:cNvSpPr>
          <p:nvPr/>
        </p:nvSpPr>
        <p:spPr>
          <a:xfrm>
            <a:off x="9982200" y="6492875"/>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Montserrat" pitchFamily="2" charset="0"/>
                <a:ea typeface="+mn-ea"/>
                <a:cs typeface="+mn-cs"/>
              </a:rPr>
              <a:t>© 2024 Safal Partners</a:t>
            </a:r>
          </a:p>
        </p:txBody>
      </p:sp>
    </p:spTree>
    <p:extLst>
      <p:ext uri="{BB962C8B-B14F-4D97-AF65-F5344CB8AC3E}">
        <p14:creationId xmlns:p14="http://schemas.microsoft.com/office/powerpoint/2010/main" val="531959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0D15-ED5B-C9B7-6B9C-0E4C7B57C129}"/>
              </a:ext>
            </a:extLst>
          </p:cNvPr>
          <p:cNvSpPr>
            <a:spLocks noGrp="1"/>
          </p:cNvSpPr>
          <p:nvPr>
            <p:ph type="title"/>
          </p:nvPr>
        </p:nvSpPr>
        <p:spPr/>
        <p:txBody>
          <a:bodyPr/>
          <a:lstStyle/>
          <a:p>
            <a:r>
              <a:rPr lang="en-US" dirty="0"/>
              <a:t>Questions and Answers</a:t>
            </a:r>
          </a:p>
        </p:txBody>
      </p:sp>
    </p:spTree>
    <p:extLst>
      <p:ext uri="{BB962C8B-B14F-4D97-AF65-F5344CB8AC3E}">
        <p14:creationId xmlns:p14="http://schemas.microsoft.com/office/powerpoint/2010/main" val="3509244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70C5D5-A193-BCF8-EA62-8410361A02F4}"/>
              </a:ext>
            </a:extLst>
          </p:cNvPr>
          <p:cNvSpPr>
            <a:spLocks noGrp="1"/>
          </p:cNvSpPr>
          <p:nvPr>
            <p:ph type="title"/>
          </p:nvPr>
        </p:nvSpPr>
        <p:spPr/>
        <p:txBody>
          <a:bodyPr/>
          <a:lstStyle/>
          <a:p>
            <a:r>
              <a:rPr lang="en-US" dirty="0"/>
              <a:t>Evaluation</a:t>
            </a:r>
          </a:p>
        </p:txBody>
      </p:sp>
      <p:sp>
        <p:nvSpPr>
          <p:cNvPr id="6" name="TextBox 5">
            <a:extLst>
              <a:ext uri="{FF2B5EF4-FFF2-40B4-BE49-F238E27FC236}">
                <a16:creationId xmlns:a16="http://schemas.microsoft.com/office/drawing/2014/main" id="{1C1B963A-3F56-3FEA-3B9E-A9792EED6589}"/>
              </a:ext>
            </a:extLst>
          </p:cNvPr>
          <p:cNvSpPr txBox="1"/>
          <p:nvPr/>
        </p:nvSpPr>
        <p:spPr>
          <a:xfrm>
            <a:off x="624468" y="2150613"/>
            <a:ext cx="6032810" cy="1200329"/>
          </a:xfrm>
          <a:prstGeom prst="rect">
            <a:avLst/>
          </a:prstGeom>
          <a:noFill/>
        </p:spPr>
        <p:txBody>
          <a:bodyPr wrap="square" rtlCol="0">
            <a:spAutoFit/>
          </a:bodyPr>
          <a:lstStyle/>
          <a:p>
            <a:r>
              <a:rPr lang="en-US" sz="3600">
                <a:latin typeface="Montserrat Medium" panose="00000600000000000000" pitchFamily="2" charset="0"/>
              </a:rPr>
              <a:t>Please take a moment to give us your feedback.</a:t>
            </a:r>
          </a:p>
        </p:txBody>
      </p:sp>
      <p:pic>
        <p:nvPicPr>
          <p:cNvPr id="5" name="Content Placeholder 4" descr="QR code to Evaluation">
            <a:extLst>
              <a:ext uri="{FF2B5EF4-FFF2-40B4-BE49-F238E27FC236}">
                <a16:creationId xmlns:a16="http://schemas.microsoft.com/office/drawing/2014/main" id="{6AEBEB40-45D0-FE5D-9E17-E29DCBB467C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99248" y="1899547"/>
            <a:ext cx="4114286" cy="4114286"/>
          </a:xfrm>
        </p:spPr>
      </p:pic>
    </p:spTree>
    <p:extLst>
      <p:ext uri="{BB962C8B-B14F-4D97-AF65-F5344CB8AC3E}">
        <p14:creationId xmlns:p14="http://schemas.microsoft.com/office/powerpoint/2010/main" val="1959227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AE22AFD1-A16C-3F4A-94C1-6DA7592AA282}"/>
              </a:ext>
            </a:extLst>
          </p:cNvPr>
          <p:cNvSpPr>
            <a:spLocks noGrp="1"/>
          </p:cNvSpPr>
          <p:nvPr>
            <p:ph type="title"/>
          </p:nvPr>
        </p:nvSpPr>
        <p:spPr>
          <a:xfrm>
            <a:off x="731084" y="739804"/>
            <a:ext cx="10515600" cy="781636"/>
          </a:xfrm>
        </p:spPr>
        <p:txBody>
          <a:bodyPr anchor="t"/>
          <a:lstStyle/>
          <a:p>
            <a:r>
              <a:rPr lang="en-US" dirty="0">
                <a:latin typeface="Montserrat" panose="00000500000000000000" pitchFamily="2" charset="0"/>
                <a:cs typeface="Segoe UI"/>
              </a:rPr>
              <a:t>Contact Us</a:t>
            </a:r>
          </a:p>
        </p:txBody>
      </p:sp>
      <p:pic>
        <p:nvPicPr>
          <p:cNvPr id="22" name="Picture Placeholder 21" descr="Nicole Bentley">
            <a:extLst>
              <a:ext uri="{FF2B5EF4-FFF2-40B4-BE49-F238E27FC236}">
                <a16:creationId xmlns:a16="http://schemas.microsoft.com/office/drawing/2014/main" id="{F36F4C8D-CD26-6265-FFC4-506440C9E62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035" r="2035"/>
          <a:stretch>
            <a:fillRect/>
          </a:stretch>
        </p:blipFill>
        <p:spPr>
          <a:xfrm>
            <a:off x="3765169" y="1909023"/>
            <a:ext cx="1151003" cy="10357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4" name="Picture Placeholder 23" descr="Jeremy Faulkner">
            <a:extLst>
              <a:ext uri="{FF2B5EF4-FFF2-40B4-BE49-F238E27FC236}">
                <a16:creationId xmlns:a16="http://schemas.microsoft.com/office/drawing/2014/main" id="{F7B61B1D-B374-50CD-996F-70AB3D19A037}"/>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914" b="914"/>
          <a:stretch>
            <a:fillRect/>
          </a:stretch>
        </p:blipFill>
        <p:spPr>
          <a:xfrm>
            <a:off x="3765169" y="3313208"/>
            <a:ext cx="1151003" cy="10357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6" name="Picture Placeholder 25" descr="Alan Dodkowitz">
            <a:extLst>
              <a:ext uri="{FF2B5EF4-FFF2-40B4-BE49-F238E27FC236}">
                <a16:creationId xmlns:a16="http://schemas.microsoft.com/office/drawing/2014/main" id="{11243620-B32E-1E62-859F-1CC9566935F2}"/>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t="4831" b="4831"/>
          <a:stretch>
            <a:fillRect/>
          </a:stretch>
        </p:blipFill>
        <p:spPr>
          <a:xfrm>
            <a:off x="3765168" y="4769185"/>
            <a:ext cx="1151003" cy="10357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Text Placeholder 17">
            <a:extLst>
              <a:ext uri="{FF2B5EF4-FFF2-40B4-BE49-F238E27FC236}">
                <a16:creationId xmlns:a16="http://schemas.microsoft.com/office/drawing/2014/main" id="{D57059BD-B72B-19E3-61EE-1FD34C00A551}"/>
              </a:ext>
            </a:extLst>
          </p:cNvPr>
          <p:cNvSpPr>
            <a:spLocks noGrp="1"/>
          </p:cNvSpPr>
          <p:nvPr>
            <p:ph type="body" sz="quarter" idx="22"/>
          </p:nvPr>
        </p:nvSpPr>
        <p:spPr>
          <a:xfrm>
            <a:off x="5466683" y="1867102"/>
            <a:ext cx="4454318" cy="1254125"/>
          </a:xfrm>
        </p:spPr>
        <p:txBody>
          <a:bodyPr>
            <a:normAutofit fontScale="85000" lnSpcReduction="10000"/>
          </a:bodyPr>
          <a:lstStyle/>
          <a:p>
            <a:pPr lvl="0" algn="l">
              <a:lnSpc>
                <a:spcPct val="120000"/>
              </a:lnSpc>
              <a:spcBef>
                <a:spcPts val="2133"/>
              </a:spcBef>
              <a:defRPr/>
            </a:pPr>
            <a:r>
              <a:rPr lang="fr-FR" b="1" dirty="0">
                <a:solidFill>
                  <a:prstClr val="black"/>
                </a:solidFill>
                <a:latin typeface="Montserrat" panose="00000500000000000000" pitchFamily="2" charset="0"/>
                <a:ea typeface="Raleway"/>
                <a:cs typeface="Raleway"/>
                <a:sym typeface="Raleway"/>
              </a:rPr>
              <a:t>Nicole Bentley</a:t>
            </a:r>
          </a:p>
          <a:p>
            <a:pPr lvl="0" algn="l">
              <a:lnSpc>
                <a:spcPct val="120000"/>
              </a:lnSpc>
              <a:spcBef>
                <a:spcPts val="0"/>
              </a:spcBef>
              <a:defRPr/>
            </a:pPr>
            <a:r>
              <a:rPr lang="fr-FR" dirty="0" err="1">
                <a:solidFill>
                  <a:prstClr val="black"/>
                </a:solidFill>
                <a:latin typeface="Montserrat" panose="00000500000000000000" pitchFamily="2" charset="0"/>
                <a:ea typeface="Raleway"/>
                <a:cs typeface="Raleway"/>
                <a:sym typeface="Raleway"/>
              </a:rPr>
              <a:t>Subject</a:t>
            </a:r>
            <a:r>
              <a:rPr lang="fr-FR" dirty="0">
                <a:solidFill>
                  <a:prstClr val="black"/>
                </a:solidFill>
                <a:latin typeface="Montserrat" panose="00000500000000000000" pitchFamily="2" charset="0"/>
                <a:ea typeface="Raleway"/>
                <a:cs typeface="Raleway"/>
                <a:sym typeface="Raleway"/>
              </a:rPr>
              <a:t> </a:t>
            </a:r>
            <a:r>
              <a:rPr lang="fr-FR" dirty="0" err="1">
                <a:solidFill>
                  <a:prstClr val="black"/>
                </a:solidFill>
                <a:latin typeface="Montserrat" panose="00000500000000000000" pitchFamily="2" charset="0"/>
                <a:ea typeface="Raleway"/>
                <a:cs typeface="Raleway"/>
                <a:sym typeface="Raleway"/>
              </a:rPr>
              <a:t>Matter</a:t>
            </a:r>
            <a:r>
              <a:rPr lang="fr-FR" dirty="0">
                <a:solidFill>
                  <a:prstClr val="black"/>
                </a:solidFill>
                <a:latin typeface="Montserrat" panose="00000500000000000000" pitchFamily="2" charset="0"/>
                <a:ea typeface="Raleway"/>
                <a:cs typeface="Raleway"/>
                <a:sym typeface="Raleway"/>
              </a:rPr>
              <a:t> Expert</a:t>
            </a:r>
          </a:p>
          <a:p>
            <a:pPr lvl="0" algn="l">
              <a:lnSpc>
                <a:spcPct val="120000"/>
              </a:lnSpc>
              <a:spcBef>
                <a:spcPts val="0"/>
              </a:spcBef>
              <a:defRPr/>
            </a:pPr>
            <a:r>
              <a:rPr lang="fr-FR" dirty="0">
                <a:solidFill>
                  <a:prstClr val="black"/>
                </a:solidFill>
                <a:latin typeface="Montserrat" panose="00000500000000000000" pitchFamily="2" charset="0"/>
                <a:ea typeface="Raleway"/>
                <a:cs typeface="Raleway"/>
                <a:sym typeface="Raleway"/>
              </a:rPr>
              <a:t>Safal </a:t>
            </a:r>
            <a:r>
              <a:rPr lang="fr-FR" dirty="0" err="1">
                <a:solidFill>
                  <a:prstClr val="black"/>
                </a:solidFill>
                <a:latin typeface="Montserrat" panose="00000500000000000000" pitchFamily="2" charset="0"/>
                <a:ea typeface="Raleway"/>
                <a:cs typeface="Raleway"/>
                <a:sym typeface="Raleway"/>
              </a:rPr>
              <a:t>Partners</a:t>
            </a:r>
            <a:endParaRPr lang="fr-FR" dirty="0">
              <a:solidFill>
                <a:prstClr val="black"/>
              </a:solidFill>
              <a:latin typeface="Montserrat" panose="00000500000000000000" pitchFamily="2" charset="0"/>
              <a:ea typeface="Raleway"/>
              <a:cs typeface="Raleway"/>
            </a:endParaRPr>
          </a:p>
          <a:p>
            <a:pPr lvl="0" algn="l">
              <a:lnSpc>
                <a:spcPct val="120000"/>
              </a:lnSpc>
              <a:spcBef>
                <a:spcPts val="0"/>
              </a:spcBef>
              <a:defRPr/>
            </a:pPr>
            <a:r>
              <a:rPr lang="fr-FR" dirty="0">
                <a:solidFill>
                  <a:srgbClr val="AF994A"/>
                </a:solidFill>
                <a:latin typeface="Montserrat" panose="00000500000000000000" pitchFamily="2" charset="0"/>
                <a:ea typeface="Raleway"/>
                <a:cs typeface="Raleway"/>
                <a:hlinkClick r:id="rId6"/>
              </a:rPr>
              <a:t>Nicole.Bentley@safalpartners.com</a:t>
            </a:r>
            <a:r>
              <a:rPr lang="fr-FR" dirty="0">
                <a:solidFill>
                  <a:srgbClr val="AF994A"/>
                </a:solidFill>
                <a:latin typeface="Raleway"/>
                <a:ea typeface="Raleway"/>
                <a:cs typeface="Raleway"/>
              </a:rPr>
              <a:t>	</a:t>
            </a:r>
            <a:endParaRPr lang="en-US" dirty="0"/>
          </a:p>
        </p:txBody>
      </p:sp>
      <p:sp>
        <p:nvSpPr>
          <p:cNvPr id="19" name="Text Placeholder 18">
            <a:extLst>
              <a:ext uri="{FF2B5EF4-FFF2-40B4-BE49-F238E27FC236}">
                <a16:creationId xmlns:a16="http://schemas.microsoft.com/office/drawing/2014/main" id="{BD2D7D34-FEBE-A8F3-AAC2-046F042FBCAE}"/>
              </a:ext>
            </a:extLst>
          </p:cNvPr>
          <p:cNvSpPr>
            <a:spLocks noGrp="1"/>
          </p:cNvSpPr>
          <p:nvPr>
            <p:ph type="body" sz="quarter" idx="23"/>
          </p:nvPr>
        </p:nvSpPr>
        <p:spPr>
          <a:xfrm>
            <a:off x="5466683" y="3339179"/>
            <a:ext cx="5607780" cy="1254125"/>
          </a:xfrm>
        </p:spPr>
        <p:txBody>
          <a:bodyPr>
            <a:normAutofit/>
          </a:bodyPr>
          <a:lstStyle/>
          <a:p>
            <a:pPr lvl="0" algn="l">
              <a:lnSpc>
                <a:spcPct val="100000"/>
              </a:lnSpc>
              <a:spcBef>
                <a:spcPts val="0"/>
              </a:spcBef>
              <a:defRPr/>
            </a:pPr>
            <a:r>
              <a:rPr lang="fr-FR" sz="1500" b="1">
                <a:solidFill>
                  <a:prstClr val="black"/>
                </a:solidFill>
                <a:latin typeface="Montserrat" panose="00000500000000000000" pitchFamily="2" charset="0"/>
                <a:ea typeface="Raleway"/>
                <a:cs typeface="Raleway"/>
                <a:sym typeface="Raleway"/>
              </a:rPr>
              <a:t>Jeremy Faulkner</a:t>
            </a:r>
          </a:p>
          <a:p>
            <a:pPr lvl="0" algn="l">
              <a:lnSpc>
                <a:spcPct val="100000"/>
              </a:lnSpc>
              <a:spcBef>
                <a:spcPts val="0"/>
              </a:spcBef>
              <a:defRPr/>
            </a:pPr>
            <a:r>
              <a:rPr lang="fr-FR" sz="1500" err="1">
                <a:solidFill>
                  <a:prstClr val="black"/>
                </a:solidFill>
                <a:latin typeface="Montserrat" panose="00000500000000000000" pitchFamily="2" charset="0"/>
                <a:ea typeface="Raleway"/>
                <a:cs typeface="Raleway"/>
                <a:sym typeface="Raleway"/>
              </a:rPr>
              <a:t>Subject</a:t>
            </a:r>
            <a:r>
              <a:rPr lang="fr-FR" sz="1500">
                <a:solidFill>
                  <a:prstClr val="black"/>
                </a:solidFill>
                <a:latin typeface="Montserrat" panose="00000500000000000000" pitchFamily="2" charset="0"/>
                <a:ea typeface="Raleway"/>
                <a:cs typeface="Raleway"/>
                <a:sym typeface="Raleway"/>
              </a:rPr>
              <a:t> </a:t>
            </a:r>
            <a:r>
              <a:rPr lang="fr-FR" sz="1500" err="1">
                <a:solidFill>
                  <a:prstClr val="black"/>
                </a:solidFill>
                <a:latin typeface="Montserrat" panose="00000500000000000000" pitchFamily="2" charset="0"/>
                <a:ea typeface="Raleway"/>
                <a:cs typeface="Raleway"/>
                <a:sym typeface="Raleway"/>
              </a:rPr>
              <a:t>Matter</a:t>
            </a:r>
            <a:r>
              <a:rPr lang="fr-FR" sz="1500">
                <a:solidFill>
                  <a:prstClr val="black"/>
                </a:solidFill>
                <a:latin typeface="Montserrat" panose="00000500000000000000" pitchFamily="2" charset="0"/>
                <a:ea typeface="Raleway"/>
                <a:cs typeface="Raleway"/>
                <a:sym typeface="Raleway"/>
              </a:rPr>
              <a:t> Expert</a:t>
            </a:r>
          </a:p>
          <a:p>
            <a:pPr lvl="0" algn="l">
              <a:lnSpc>
                <a:spcPct val="100000"/>
              </a:lnSpc>
              <a:spcBef>
                <a:spcPts val="0"/>
              </a:spcBef>
              <a:defRPr/>
            </a:pPr>
            <a:r>
              <a:rPr lang="fr-FR" sz="1500">
                <a:solidFill>
                  <a:prstClr val="black"/>
                </a:solidFill>
                <a:latin typeface="Montserrat" panose="00000500000000000000" pitchFamily="2" charset="0"/>
                <a:ea typeface="Raleway"/>
                <a:cs typeface="Raleway"/>
                <a:sym typeface="Raleway"/>
              </a:rPr>
              <a:t>Safal </a:t>
            </a:r>
            <a:r>
              <a:rPr lang="fr-FR" sz="1500" err="1">
                <a:solidFill>
                  <a:prstClr val="black"/>
                </a:solidFill>
                <a:latin typeface="Montserrat" panose="00000500000000000000" pitchFamily="2" charset="0"/>
                <a:ea typeface="Raleway"/>
                <a:cs typeface="Raleway"/>
                <a:sym typeface="Raleway"/>
              </a:rPr>
              <a:t>Partners</a:t>
            </a:r>
            <a:endParaRPr lang="fr-FR" sz="1500">
              <a:solidFill>
                <a:prstClr val="black"/>
              </a:solidFill>
              <a:latin typeface="Montserrat" panose="00000500000000000000" pitchFamily="2" charset="0"/>
              <a:ea typeface="Raleway"/>
              <a:cs typeface="Raleway"/>
            </a:endParaRPr>
          </a:p>
          <a:p>
            <a:pPr lvl="0" algn="l">
              <a:lnSpc>
                <a:spcPct val="100000"/>
              </a:lnSpc>
              <a:spcBef>
                <a:spcPts val="0"/>
              </a:spcBef>
              <a:defRPr/>
            </a:pPr>
            <a:r>
              <a:rPr lang="fr-FR" sz="1500">
                <a:solidFill>
                  <a:srgbClr val="AF994A"/>
                </a:solidFill>
                <a:latin typeface="Montserrat" panose="00000500000000000000" pitchFamily="2" charset="0"/>
                <a:ea typeface="Raleway"/>
                <a:cs typeface="Raleway"/>
                <a:hlinkClick r:id="rId7"/>
              </a:rPr>
              <a:t>Jeremy.Faulkner@safalpartners.com</a:t>
            </a:r>
            <a:r>
              <a:rPr lang="fr-FR">
                <a:solidFill>
                  <a:srgbClr val="AF994A"/>
                </a:solidFill>
                <a:latin typeface="Montserrat" panose="00000500000000000000" pitchFamily="2" charset="0"/>
                <a:ea typeface="Raleway"/>
                <a:cs typeface="Raleway"/>
              </a:rPr>
              <a:t>	</a:t>
            </a:r>
          </a:p>
          <a:p>
            <a:endParaRPr lang="en-US"/>
          </a:p>
        </p:txBody>
      </p:sp>
      <p:sp>
        <p:nvSpPr>
          <p:cNvPr id="20" name="Text Placeholder 19">
            <a:extLst>
              <a:ext uri="{FF2B5EF4-FFF2-40B4-BE49-F238E27FC236}">
                <a16:creationId xmlns:a16="http://schemas.microsoft.com/office/drawing/2014/main" id="{C3093A9A-84AD-137F-2BAD-9B42139C9721}"/>
              </a:ext>
            </a:extLst>
          </p:cNvPr>
          <p:cNvSpPr>
            <a:spLocks noGrp="1"/>
          </p:cNvSpPr>
          <p:nvPr>
            <p:ph type="body" sz="quarter" idx="24"/>
          </p:nvPr>
        </p:nvSpPr>
        <p:spPr>
          <a:xfrm>
            <a:off x="5466683" y="4769185"/>
            <a:ext cx="7370589" cy="1254125"/>
          </a:xfrm>
        </p:spPr>
        <p:txBody>
          <a:bodyPr>
            <a:normAutofit/>
          </a:bodyPr>
          <a:lstStyle/>
          <a:p>
            <a:pPr lvl="0" algn="l">
              <a:lnSpc>
                <a:spcPct val="100000"/>
              </a:lnSpc>
              <a:spcBef>
                <a:spcPts val="0"/>
              </a:spcBef>
              <a:defRPr/>
            </a:pPr>
            <a:r>
              <a:rPr lang="fr-FR" sz="1500" b="1">
                <a:solidFill>
                  <a:prstClr val="black"/>
                </a:solidFill>
                <a:latin typeface="Montserrat" panose="00000500000000000000" pitchFamily="2" charset="0"/>
                <a:ea typeface="Raleway"/>
                <a:cs typeface="Raleway"/>
                <a:sym typeface="Raleway"/>
              </a:rPr>
              <a:t>Alan D. Dodkowitz</a:t>
            </a:r>
          </a:p>
          <a:p>
            <a:pPr lvl="0" algn="l">
              <a:lnSpc>
                <a:spcPct val="100000"/>
              </a:lnSpc>
              <a:spcBef>
                <a:spcPts val="0"/>
              </a:spcBef>
              <a:defRPr/>
            </a:pPr>
            <a:r>
              <a:rPr lang="fr-FR" sz="1500" err="1">
                <a:solidFill>
                  <a:prstClr val="black"/>
                </a:solidFill>
                <a:latin typeface="Montserrat" panose="00000500000000000000" pitchFamily="2" charset="0"/>
                <a:ea typeface="Raleway"/>
                <a:cs typeface="Raleway"/>
                <a:sym typeface="Raleway"/>
              </a:rPr>
              <a:t>Subject</a:t>
            </a:r>
            <a:r>
              <a:rPr lang="fr-FR" sz="1500">
                <a:solidFill>
                  <a:prstClr val="black"/>
                </a:solidFill>
                <a:latin typeface="Montserrat" panose="00000500000000000000" pitchFamily="2" charset="0"/>
                <a:ea typeface="Raleway"/>
                <a:cs typeface="Raleway"/>
                <a:sym typeface="Raleway"/>
              </a:rPr>
              <a:t> </a:t>
            </a:r>
            <a:r>
              <a:rPr lang="fr-FR" sz="1500" err="1">
                <a:solidFill>
                  <a:prstClr val="black"/>
                </a:solidFill>
                <a:latin typeface="Montserrat" panose="00000500000000000000" pitchFamily="2" charset="0"/>
                <a:ea typeface="Raleway"/>
                <a:cs typeface="Raleway"/>
                <a:sym typeface="Raleway"/>
              </a:rPr>
              <a:t>Matter</a:t>
            </a:r>
            <a:r>
              <a:rPr lang="fr-FR" sz="1500">
                <a:solidFill>
                  <a:prstClr val="black"/>
                </a:solidFill>
                <a:latin typeface="Montserrat" panose="00000500000000000000" pitchFamily="2" charset="0"/>
                <a:ea typeface="Raleway"/>
                <a:cs typeface="Raleway"/>
                <a:sym typeface="Raleway"/>
              </a:rPr>
              <a:t> Expert</a:t>
            </a:r>
          </a:p>
          <a:p>
            <a:pPr lvl="0" algn="l">
              <a:lnSpc>
                <a:spcPct val="100000"/>
              </a:lnSpc>
              <a:spcBef>
                <a:spcPts val="0"/>
              </a:spcBef>
              <a:defRPr/>
            </a:pPr>
            <a:r>
              <a:rPr lang="fr-FR" sz="1500">
                <a:solidFill>
                  <a:prstClr val="black"/>
                </a:solidFill>
                <a:latin typeface="Montserrat" panose="00000500000000000000" pitchFamily="2" charset="0"/>
                <a:ea typeface="Raleway"/>
                <a:cs typeface="Raleway"/>
                <a:sym typeface="Raleway"/>
              </a:rPr>
              <a:t>Safal </a:t>
            </a:r>
            <a:r>
              <a:rPr lang="fr-FR" sz="1500" err="1">
                <a:solidFill>
                  <a:prstClr val="black"/>
                </a:solidFill>
                <a:latin typeface="Montserrat" panose="00000500000000000000" pitchFamily="2" charset="0"/>
                <a:ea typeface="Raleway"/>
                <a:cs typeface="Raleway"/>
                <a:sym typeface="Raleway"/>
              </a:rPr>
              <a:t>Partners</a:t>
            </a:r>
            <a:endParaRPr lang="fr-FR" sz="1500">
              <a:solidFill>
                <a:prstClr val="black"/>
              </a:solidFill>
              <a:latin typeface="Montserrat" panose="00000500000000000000" pitchFamily="2" charset="0"/>
              <a:ea typeface="Raleway"/>
              <a:cs typeface="Raleway"/>
            </a:endParaRPr>
          </a:p>
          <a:p>
            <a:pPr lvl="0" algn="l">
              <a:lnSpc>
                <a:spcPct val="100000"/>
              </a:lnSpc>
              <a:spcBef>
                <a:spcPts val="0"/>
              </a:spcBef>
              <a:defRPr/>
            </a:pPr>
            <a:r>
              <a:rPr lang="fr-FR" sz="1500">
                <a:solidFill>
                  <a:srgbClr val="AF994A"/>
                </a:solidFill>
                <a:latin typeface="Montserrat" panose="00000500000000000000" pitchFamily="2" charset="0"/>
                <a:ea typeface="Raleway"/>
                <a:cs typeface="Raleway"/>
                <a:hlinkClick r:id="rId8"/>
              </a:rPr>
              <a:t>Alan.Dodkowitz@safalpartners.com</a:t>
            </a:r>
            <a:endParaRPr lang="en-US" sz="1500">
              <a:latin typeface="Montserrat" panose="00000500000000000000" pitchFamily="2" charset="0"/>
            </a:endParaRPr>
          </a:p>
        </p:txBody>
      </p:sp>
    </p:spTree>
    <p:extLst>
      <p:ext uri="{BB962C8B-B14F-4D97-AF65-F5344CB8AC3E}">
        <p14:creationId xmlns:p14="http://schemas.microsoft.com/office/powerpoint/2010/main" val="916194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4D4A-3DE4-FD0B-F2F3-88961B62E69B}"/>
              </a:ext>
            </a:extLst>
          </p:cNvPr>
          <p:cNvSpPr>
            <a:spLocks noGrp="1"/>
          </p:cNvSpPr>
          <p:nvPr>
            <p:ph type="title"/>
          </p:nvPr>
        </p:nvSpPr>
        <p:spPr/>
        <p:txBody>
          <a:bodyPr>
            <a:normAutofit/>
          </a:bodyPr>
          <a:lstStyle/>
          <a:p>
            <a:r>
              <a:rPr lang="en-US" sz="4400" kern="100" dirty="0">
                <a:effectLst/>
                <a:latin typeface="Montserrat" panose="00000500000000000000" pitchFamily="2" charset="0"/>
                <a:ea typeface="Calibri" panose="020F0502020204030204" pitchFamily="34" charset="0"/>
                <a:cs typeface="Times New Roman" panose="02020603050405020304" pitchFamily="18" charset="0"/>
              </a:rPr>
              <a:t>Contact Us, Become a Partner</a:t>
            </a:r>
            <a:endParaRPr lang="en-US" dirty="0">
              <a:latin typeface="Montserrat" panose="00000500000000000000" pitchFamily="2" charset="0"/>
            </a:endParaRPr>
          </a:p>
        </p:txBody>
      </p:sp>
      <p:sp>
        <p:nvSpPr>
          <p:cNvPr id="3" name="Content Placeholder 2">
            <a:extLst>
              <a:ext uri="{FF2B5EF4-FFF2-40B4-BE49-F238E27FC236}">
                <a16:creationId xmlns:a16="http://schemas.microsoft.com/office/drawing/2014/main" id="{D081F25C-F779-0A17-3344-2CA68EAFBB46}"/>
              </a:ext>
            </a:extLst>
          </p:cNvPr>
          <p:cNvSpPr>
            <a:spLocks noGrp="1"/>
          </p:cNvSpPr>
          <p:nvPr>
            <p:ph idx="1"/>
          </p:nvPr>
        </p:nvSpPr>
        <p:spPr>
          <a:xfrm>
            <a:off x="1163773" y="2113093"/>
            <a:ext cx="6267680" cy="3442115"/>
          </a:xfrm>
        </p:spPr>
        <p:txBody>
          <a:bodyPr>
            <a:normAutofit/>
          </a:bodyPr>
          <a:lstStyle/>
          <a:p>
            <a:pPr marL="608965" indent="-422910">
              <a:spcAft>
                <a:spcPts val="1200"/>
              </a:spcAft>
              <a:buClr>
                <a:srgbClr val="00005F"/>
              </a:buClr>
              <a:buSzPct val="100000"/>
              <a:buFont typeface="Wingdings" panose="05000000000000000000" pitchFamily="2" charset="2"/>
              <a:buChar char="þ"/>
            </a:pPr>
            <a:r>
              <a:rPr lang="en-US" b="1">
                <a:solidFill>
                  <a:schemeClr val="tx1"/>
                </a:solidFill>
                <a:latin typeface="Montserrat" panose="00000500000000000000" pitchFamily="2" charset="0"/>
              </a:rPr>
              <a:t>Receive</a:t>
            </a:r>
            <a:r>
              <a:rPr lang="en-US">
                <a:solidFill>
                  <a:schemeClr val="tx1"/>
                </a:solidFill>
                <a:latin typeface="Montserrat" panose="00000500000000000000" pitchFamily="2" charset="0"/>
              </a:rPr>
              <a:t> no-cost expert TA,  </a:t>
            </a:r>
            <a:br>
              <a:rPr lang="en-US">
                <a:solidFill>
                  <a:schemeClr val="tx1"/>
                </a:solidFill>
                <a:latin typeface="Montserrat" panose="00000500000000000000" pitchFamily="2" charset="0"/>
              </a:rPr>
            </a:br>
            <a:r>
              <a:rPr lang="en-US">
                <a:solidFill>
                  <a:schemeClr val="tx1"/>
                </a:solidFill>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b="1">
                <a:solidFill>
                  <a:schemeClr val="tx1"/>
                </a:solidFill>
                <a:latin typeface="Montserrat" panose="00000500000000000000" pitchFamily="2" charset="0"/>
              </a:rPr>
              <a:t>Network </a:t>
            </a:r>
            <a:r>
              <a:rPr lang="en-US">
                <a:solidFill>
                  <a:schemeClr val="tx1"/>
                </a:solidFill>
                <a:latin typeface="Montserrat" panose="00000500000000000000" pitchFamily="2" charset="0"/>
              </a:rPr>
              <a:t>with potential </a:t>
            </a:r>
            <a:br>
              <a:rPr lang="en-US">
                <a:solidFill>
                  <a:schemeClr val="tx1"/>
                </a:solidFill>
                <a:latin typeface="Montserrat" panose="00000500000000000000" pitchFamily="2" charset="0"/>
              </a:rPr>
            </a:br>
            <a:r>
              <a:rPr lang="en-US">
                <a:solidFill>
                  <a:schemeClr val="tx1"/>
                </a:solidFill>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b="1">
                <a:solidFill>
                  <a:schemeClr val="tx1"/>
                </a:solidFill>
                <a:latin typeface="Montserrat" panose="00000500000000000000" pitchFamily="2" charset="0"/>
              </a:rPr>
              <a:t>Be </a:t>
            </a:r>
            <a:r>
              <a:rPr lang="en-US">
                <a:solidFill>
                  <a:schemeClr val="tx1"/>
                </a:solidFill>
                <a:latin typeface="Montserrat" panose="00000500000000000000" pitchFamily="2" charset="0"/>
              </a:rPr>
              <a:t>nationally recognized for your work</a:t>
            </a:r>
            <a:endParaRPr lang="en-US">
              <a:solidFill>
                <a:schemeClr val="tx1"/>
              </a:solidFill>
              <a:latin typeface="Montserrat" panose="00000500000000000000" pitchFamily="2" charset="0"/>
              <a:ea typeface="Raleway"/>
              <a:cs typeface="Raleway"/>
              <a:sym typeface="Raleway"/>
            </a:endParaRPr>
          </a:p>
          <a:p>
            <a:pPr marL="0" indent="0">
              <a:buNone/>
            </a:pPr>
            <a:endParaRPr lang="en-US"/>
          </a:p>
        </p:txBody>
      </p:sp>
      <p:sp>
        <p:nvSpPr>
          <p:cNvPr id="6" name="Rectangle 5">
            <a:extLst>
              <a:ext uri="{FF2B5EF4-FFF2-40B4-BE49-F238E27FC236}">
                <a16:creationId xmlns:a16="http://schemas.microsoft.com/office/drawing/2014/main" id="{029DE638-65ED-08CC-1409-199D9155E4B0}"/>
              </a:ext>
              <a:ext uri="{C183D7F6-B498-43B3-948B-1728B52AA6E4}">
                <adec:decorative xmlns:adec="http://schemas.microsoft.com/office/drawing/2017/decorative" val="1"/>
              </a:ext>
            </a:extLst>
          </p:cNvPr>
          <p:cNvSpPr/>
          <p:nvPr/>
        </p:nvSpPr>
        <p:spPr>
          <a:xfrm>
            <a:off x="7804967" y="1794207"/>
            <a:ext cx="3223260" cy="4079889"/>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descr="Scan for Partner Form&#10;">
            <a:extLst>
              <a:ext uri="{FF2B5EF4-FFF2-40B4-BE49-F238E27FC236}">
                <a16:creationId xmlns:a16="http://schemas.microsoft.com/office/drawing/2014/main" id="{8E41B0B7-FA8E-7C5D-B3B5-4EA886B87C34}"/>
              </a:ext>
            </a:extLst>
          </p:cNvPr>
          <p:cNvSpPr>
            <a:spLocks noGrp="1"/>
          </p:cNvSpPr>
          <p:nvPr>
            <p:ph type="pic" sz="quarter" idx="13"/>
          </p:nvPr>
        </p:nvSpPr>
        <p:spPr>
          <a:xfrm>
            <a:off x="8224434" y="1825626"/>
            <a:ext cx="2448622" cy="1243648"/>
          </a:xfrm>
        </p:spPr>
        <p:txBody>
          <a:bodyPr/>
          <a:lstStyle/>
          <a:p>
            <a:pPr marL="0" indent="0" algn="ctr">
              <a:buNone/>
            </a:pPr>
            <a:r>
              <a:rPr lang="en-US" dirty="0">
                <a:solidFill>
                  <a:schemeClr val="bg1"/>
                </a:solidFill>
                <a:latin typeface="Montserrat" panose="00000500000000000000" pitchFamily="2" charset="0"/>
                <a:cs typeface="Arial" panose="020B0604020202020204" pitchFamily="34" charset="0"/>
              </a:rPr>
              <a:t>Scan for Partner Form</a:t>
            </a:r>
            <a:endParaRPr lang="en-US" dirty="0">
              <a:solidFill>
                <a:schemeClr val="bg1"/>
              </a:solidFill>
              <a:latin typeface="Montserrat" panose="00000500000000000000" pitchFamily="2" charset="0"/>
              <a:cs typeface="Segoe UI" panose="020B0502040204020203" pitchFamily="34" charset="0"/>
            </a:endParaRPr>
          </a:p>
          <a:p>
            <a:pPr marL="0" indent="0">
              <a:buNone/>
            </a:pPr>
            <a:endParaRPr lang="en-US" dirty="0"/>
          </a:p>
        </p:txBody>
      </p:sp>
      <p:pic>
        <p:nvPicPr>
          <p:cNvPr id="5" name="Picture 3" descr="Qr code for Partner Form">
            <a:extLst>
              <a:ext uri="{FF2B5EF4-FFF2-40B4-BE49-F238E27FC236}">
                <a16:creationId xmlns:a16="http://schemas.microsoft.com/office/drawing/2014/main" id="{B9197C90-5D7A-C570-CA04-D37FC26D0A8C}"/>
              </a:ext>
            </a:extLst>
          </p:cNvPr>
          <p:cNvPicPr>
            <a:picLocks noChangeAspect="1"/>
          </p:cNvPicPr>
          <p:nvPr/>
        </p:nvPicPr>
        <p:blipFill>
          <a:blip r:embed="rId3"/>
          <a:stretch>
            <a:fillRect/>
          </a:stretch>
        </p:blipFill>
        <p:spPr>
          <a:xfrm>
            <a:off x="8224434" y="3069273"/>
            <a:ext cx="2448622" cy="2511050"/>
          </a:xfrm>
          <a:prstGeom prst="rect">
            <a:avLst/>
          </a:prstGeom>
        </p:spPr>
      </p:pic>
      <p:sp>
        <p:nvSpPr>
          <p:cNvPr id="9" name="Slide Number Placeholder 5">
            <a:extLst>
              <a:ext uri="{FF2B5EF4-FFF2-40B4-BE49-F238E27FC236}">
                <a16:creationId xmlns:a16="http://schemas.microsoft.com/office/drawing/2014/main" id="{3C0B5EBB-723F-911F-C383-E4BDCB8F971E}"/>
              </a:ext>
            </a:extLst>
          </p:cNvPr>
          <p:cNvSpPr>
            <a:spLocks noGrp="1"/>
          </p:cNvSpPr>
          <p:nvPr>
            <p:ph type="sldNum" sz="quarter" idx="12"/>
          </p:nvPr>
        </p:nvSpPr>
        <p:spPr>
          <a:xfrm>
            <a:off x="8869218" y="6492875"/>
            <a:ext cx="3322782" cy="365125"/>
          </a:xfrm>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077543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0BCD9-3B45-7E18-207D-D7D9D9C662E5}"/>
              </a:ext>
            </a:extLst>
          </p:cNvPr>
          <p:cNvSpPr>
            <a:spLocks noGrp="1"/>
          </p:cNvSpPr>
          <p:nvPr>
            <p:ph type="title"/>
          </p:nvPr>
        </p:nvSpPr>
        <p:spPr>
          <a:xfrm>
            <a:off x="838200" y="757237"/>
            <a:ext cx="10515600" cy="1325563"/>
          </a:xfrm>
        </p:spPr>
        <p:txBody>
          <a:bodyPr/>
          <a:lstStyle/>
          <a:p>
            <a:pPr algn="ctr"/>
            <a:r>
              <a:rPr lang="en-US" dirty="0"/>
              <a:t>Thank You for Joining Us</a:t>
            </a:r>
          </a:p>
        </p:txBody>
      </p:sp>
      <p:sp>
        <p:nvSpPr>
          <p:cNvPr id="4" name="Text Placeholder 3">
            <a:extLst>
              <a:ext uri="{FF2B5EF4-FFF2-40B4-BE49-F238E27FC236}">
                <a16:creationId xmlns:a16="http://schemas.microsoft.com/office/drawing/2014/main" id="{E744C65D-CFCD-5F9F-5384-C5527616CBDB}"/>
              </a:ext>
            </a:extLst>
          </p:cNvPr>
          <p:cNvSpPr>
            <a:spLocks noGrp="1"/>
          </p:cNvSpPr>
          <p:nvPr>
            <p:ph type="body" sz="quarter" idx="10"/>
          </p:nvPr>
        </p:nvSpPr>
        <p:spPr/>
        <p:txBody>
          <a:bodyPr/>
          <a:lstStyle/>
          <a:p>
            <a:r>
              <a:rPr lang="en-US" sz="2200" i="1">
                <a:solidFill>
                  <a:prstClr val="black">
                    <a:lumMod val="75000"/>
                    <a:lumOff val="25000"/>
                  </a:prstClr>
                </a:solidFill>
                <a:latin typeface="Montserrat" panose="02000505000000020004" pitchFamily="2" charset="77"/>
                <a:ea typeface="+mj-ea"/>
                <a:cs typeface="+mj-cs"/>
              </a:rPr>
              <a:t>Email us your questions at RA_COE@SafalPartners.com</a:t>
            </a:r>
            <a:endParaRPr lang="en-US"/>
          </a:p>
        </p:txBody>
      </p:sp>
      <p:sp>
        <p:nvSpPr>
          <p:cNvPr id="2" name="Text Placeholder 1">
            <a:extLst>
              <a:ext uri="{FF2B5EF4-FFF2-40B4-BE49-F238E27FC236}">
                <a16:creationId xmlns:a16="http://schemas.microsoft.com/office/drawing/2014/main" id="{C7FA84AD-08DF-5890-9AAC-3CD93CE9BFFD}"/>
              </a:ext>
            </a:extLst>
          </p:cNvPr>
          <p:cNvSpPr>
            <a:spLocks noGrp="1"/>
          </p:cNvSpPr>
          <p:nvPr>
            <p:ph type="body" idx="1"/>
          </p:nvPr>
        </p:nvSpPr>
        <p:spPr/>
        <p:txBody>
          <a:bodyPr/>
          <a:lstStyle/>
          <a:p>
            <a:r>
              <a:rPr lang="en-US"/>
              <a:t>For more information, visit: </a:t>
            </a:r>
            <a:r>
              <a:rPr lang="en-US">
                <a:hlinkClick r:id="rId2" tooltip="https://dolcoe.safalapps.com/">
                  <a:extLst>
                    <a:ext uri="{A12FA001-AC4F-418D-AE19-62706E023703}">
                      <ahyp:hlinkClr xmlns:ahyp="http://schemas.microsoft.com/office/drawing/2018/hyperlinkcolor" val="tx"/>
                    </a:ext>
                  </a:extLst>
                </a:hlinkClick>
              </a:rPr>
              <a:t>dolcoe.safalapps.com</a:t>
            </a:r>
            <a:endParaRPr lang="en-US"/>
          </a:p>
          <a:p>
            <a:endParaRPr lang="en-US"/>
          </a:p>
        </p:txBody>
      </p:sp>
    </p:spTree>
    <p:extLst>
      <p:ext uri="{BB962C8B-B14F-4D97-AF65-F5344CB8AC3E}">
        <p14:creationId xmlns:p14="http://schemas.microsoft.com/office/powerpoint/2010/main" val="225120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3D2F-4DA3-0EA8-977B-57BF02A905D5}"/>
              </a:ext>
            </a:extLst>
          </p:cNvPr>
          <p:cNvSpPr>
            <a:spLocks noGrp="1"/>
          </p:cNvSpPr>
          <p:nvPr>
            <p:ph type="title"/>
          </p:nvPr>
        </p:nvSpPr>
        <p:spPr/>
        <p:txBody>
          <a:bodyPr/>
          <a:lstStyle/>
          <a:p>
            <a:r>
              <a:rPr lang="en-US">
                <a:latin typeface="Montserrat"/>
              </a:rPr>
              <a:t>Online Resources, On-Demand TA</a:t>
            </a:r>
            <a:endParaRPr lang="en-US"/>
          </a:p>
        </p:txBody>
      </p:sp>
      <p:pic>
        <p:nvPicPr>
          <p:cNvPr id="12" name="Picture 11" descr="Center of Excellence website homepage">
            <a:extLst>
              <a:ext uri="{FF2B5EF4-FFF2-40B4-BE49-F238E27FC236}">
                <a16:creationId xmlns:a16="http://schemas.microsoft.com/office/drawing/2014/main" id="{D5E6C9BF-FF7F-4A8F-3D20-7D5F56AE2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037" y="1956871"/>
            <a:ext cx="5148763" cy="3089352"/>
          </a:xfrm>
          <a:prstGeom prst="rect">
            <a:avLst/>
          </a:prstGeom>
        </p:spPr>
      </p:pic>
      <p:sp>
        <p:nvSpPr>
          <p:cNvPr id="17" name="TextBox 16">
            <a:extLst>
              <a:ext uri="{FF2B5EF4-FFF2-40B4-BE49-F238E27FC236}">
                <a16:creationId xmlns:a16="http://schemas.microsoft.com/office/drawing/2014/main" id="{2FF47CBC-A094-A1B6-C7BF-804124D997BB}"/>
              </a:ext>
              <a:ext uri="{C183D7F6-B498-43B3-948B-1728B52AA6E4}">
                <adec:decorative xmlns:adec="http://schemas.microsoft.com/office/drawing/2017/decorative" val="1"/>
              </a:ext>
            </a:extLst>
          </p:cNvPr>
          <p:cNvSpPr txBox="1"/>
          <p:nvPr/>
        </p:nvSpPr>
        <p:spPr>
          <a:xfrm>
            <a:off x="6282474" y="1645920"/>
            <a:ext cx="4794178" cy="4096512"/>
          </a:xfrm>
          <a:prstGeom prst="rect">
            <a:avLst/>
          </a:prstGeom>
          <a:noFill/>
          <a:ln w="76200">
            <a:solidFill>
              <a:schemeClr val="accent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0C532F49-F992-1037-D4D2-E0A30DAB9BF4}"/>
              </a:ext>
            </a:extLst>
          </p:cNvPr>
          <p:cNvSpPr>
            <a:spLocks noGrp="1"/>
          </p:cNvSpPr>
          <p:nvPr>
            <p:ph sz="half" idx="2"/>
          </p:nvPr>
        </p:nvSpPr>
        <p:spPr>
          <a:xfrm>
            <a:off x="6370320" y="1825625"/>
            <a:ext cx="4596058" cy="947167"/>
          </a:xfrm>
        </p:spPr>
        <p:txBody>
          <a:bodyPr>
            <a:normAutofit fontScale="92500" lnSpcReduction="10000"/>
          </a:bodyPr>
          <a:lstStyle/>
          <a:p>
            <a:pPr marL="0" indent="0" algn="ctr">
              <a:buNone/>
            </a:pPr>
            <a:r>
              <a:rPr lang="en-US" sz="2400" b="1" dirty="0">
                <a:latin typeface="Montserrat Medium" panose="00000600000000000000" pitchFamily="2" charset="0"/>
                <a:cs typeface="Arial" panose="020B0604020202020204" pitchFamily="34" charset="0"/>
              </a:rPr>
              <a:t>Registered Apprenticeship Partner Profile Questionnaire </a:t>
            </a:r>
          </a:p>
        </p:txBody>
      </p:sp>
      <p:pic>
        <p:nvPicPr>
          <p:cNvPr id="18" name="Picture 17" descr="Registered Apprenticeship Partner Profile Questionnaire">
            <a:extLst>
              <a:ext uri="{FF2B5EF4-FFF2-40B4-BE49-F238E27FC236}">
                <a16:creationId xmlns:a16="http://schemas.microsoft.com/office/drawing/2014/main" id="{6FCE91DD-3CD0-0E5F-1BEE-9960A2096D8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98926" y="3002095"/>
            <a:ext cx="2737761" cy="1573000"/>
          </a:xfrm>
          <a:prstGeom prst="rect">
            <a:avLst/>
          </a:prstGeom>
        </p:spPr>
      </p:pic>
      <p:sp>
        <p:nvSpPr>
          <p:cNvPr id="4" name="Rectangle 3">
            <a:extLst>
              <a:ext uri="{FF2B5EF4-FFF2-40B4-BE49-F238E27FC236}">
                <a16:creationId xmlns:a16="http://schemas.microsoft.com/office/drawing/2014/main" id="{6006ACD3-5751-C9BA-CCAF-AA7276467ECB}"/>
              </a:ext>
              <a:ext uri="{C183D7F6-B498-43B3-948B-1728B52AA6E4}">
                <adec:decorative xmlns:adec="http://schemas.microsoft.com/office/drawing/2017/decorative" val="1"/>
              </a:ext>
            </a:extLst>
          </p:cNvPr>
          <p:cNvSpPr/>
          <p:nvPr/>
        </p:nvSpPr>
        <p:spPr>
          <a:xfrm>
            <a:off x="8950591" y="3813047"/>
            <a:ext cx="1693025" cy="1702293"/>
          </a:xfrm>
          <a:prstGeom prst="rect">
            <a:avLst/>
          </a:prstGeom>
          <a:solidFill>
            <a:srgbClr val="FAAB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QR code for Registered Apprenticeship Partner Profile Questionnaire">
            <a:extLst>
              <a:ext uri="{FF2B5EF4-FFF2-40B4-BE49-F238E27FC236}">
                <a16:creationId xmlns:a16="http://schemas.microsoft.com/office/drawing/2014/main" id="{9DB89EC1-7D79-7378-E8C7-58A78A294F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1350" y="3893889"/>
            <a:ext cx="1520726" cy="1585900"/>
          </a:xfrm>
          <a:prstGeom prst="rect">
            <a:avLst/>
          </a:prstGeom>
        </p:spPr>
      </p:pic>
      <p:sp>
        <p:nvSpPr>
          <p:cNvPr id="3" name="Content Placeholder 2">
            <a:extLst>
              <a:ext uri="{FF2B5EF4-FFF2-40B4-BE49-F238E27FC236}">
                <a16:creationId xmlns:a16="http://schemas.microsoft.com/office/drawing/2014/main" id="{B32E5D36-07C8-314D-C2CD-A4D664443475}"/>
              </a:ext>
            </a:extLst>
          </p:cNvPr>
          <p:cNvSpPr>
            <a:spLocks noGrp="1"/>
          </p:cNvSpPr>
          <p:nvPr>
            <p:ph sz="half" idx="1"/>
          </p:nvPr>
        </p:nvSpPr>
        <p:spPr>
          <a:xfrm>
            <a:off x="3587001" y="5971735"/>
            <a:ext cx="6697736" cy="311026"/>
          </a:xfrm>
        </p:spPr>
        <p:txBody>
          <a:bodyPr>
            <a:normAutofit fontScale="92500" lnSpcReduction="10000"/>
          </a:bodyPr>
          <a:lstStyle/>
          <a:p>
            <a:pPr marL="0" indent="0">
              <a:buNone/>
            </a:pPr>
            <a:r>
              <a:rPr lang="en-US" sz="1900">
                <a:hlinkClick r:id="rId6" tooltip="https://dolcoe.safalapps.com/resources/resourcesandtools"/>
              </a:rPr>
              <a:t>Center of Excellence Resources and Tools</a:t>
            </a:r>
            <a:endParaRPr lang="en-US" sz="1900"/>
          </a:p>
          <a:p>
            <a:pPr marL="0" indent="0">
              <a:buNone/>
            </a:pPr>
            <a:endParaRPr lang="en-US"/>
          </a:p>
        </p:txBody>
      </p:sp>
      <p:sp>
        <p:nvSpPr>
          <p:cNvPr id="6" name="Slide Number Placeholder 5">
            <a:extLst>
              <a:ext uri="{FF2B5EF4-FFF2-40B4-BE49-F238E27FC236}">
                <a16:creationId xmlns:a16="http://schemas.microsoft.com/office/drawing/2014/main" id="{00FAC045-D57B-1A88-656D-4BA90BCEFBEF}"/>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1143868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6E502-6A9B-BD7A-D5BE-EEF62903B0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47E8A-9E14-89D2-73F4-F4A735C69F26}"/>
              </a:ext>
            </a:extLst>
          </p:cNvPr>
          <p:cNvSpPr>
            <a:spLocks noGrp="1"/>
          </p:cNvSpPr>
          <p:nvPr>
            <p:ph type="title"/>
          </p:nvPr>
        </p:nvSpPr>
        <p:spPr>
          <a:xfrm>
            <a:off x="838200" y="2588585"/>
            <a:ext cx="10515600" cy="1325563"/>
          </a:xfrm>
        </p:spPr>
        <p:txBody>
          <a:bodyPr>
            <a:noAutofit/>
          </a:bodyPr>
          <a:lstStyle/>
          <a:p>
            <a:pPr algn="ctr"/>
            <a:r>
              <a:rPr lang="en-US" b="1" dirty="0">
                <a:solidFill>
                  <a:schemeClr val="bg1"/>
                </a:solidFill>
                <a:latin typeface="Montserrat"/>
              </a:rPr>
              <a:t>An Overview of Registered Apprenticeship</a:t>
            </a:r>
          </a:p>
        </p:txBody>
      </p:sp>
      <p:sp>
        <p:nvSpPr>
          <p:cNvPr id="3" name="Slide Number Placeholder 5">
            <a:extLst>
              <a:ext uri="{FF2B5EF4-FFF2-40B4-BE49-F238E27FC236}">
                <a16:creationId xmlns:a16="http://schemas.microsoft.com/office/drawing/2014/main" id="{594BB912-A751-BB7F-152D-D08D956833D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176552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838200" y="1088994"/>
            <a:ext cx="10515600" cy="483987"/>
          </a:xfrm>
        </p:spPr>
        <p:txBody>
          <a:bodyPr>
            <a:normAutofit fontScale="90000"/>
          </a:bodyPr>
          <a:lstStyle/>
          <a:p>
            <a:r>
              <a:rPr lang="en-US" sz="4900" dirty="0">
                <a:latin typeface="Montserrat"/>
              </a:rPr>
              <a:t>What is Registered Apprenticeship?</a:t>
            </a:r>
            <a:br>
              <a:rPr lang="en-US" dirty="0"/>
            </a:br>
            <a:endParaRPr lang="en-US" dirty="0"/>
          </a:p>
        </p:txBody>
      </p:sp>
      <p:sp>
        <p:nvSpPr>
          <p:cNvPr id="7" name="Content Placeholder 6">
            <a:extLst>
              <a:ext uri="{FF2B5EF4-FFF2-40B4-BE49-F238E27FC236}">
                <a16:creationId xmlns:a16="http://schemas.microsoft.com/office/drawing/2014/main" id="{882B3DD2-B47A-4228-2D60-F1CEEAEA73B7}"/>
              </a:ext>
            </a:extLst>
          </p:cNvPr>
          <p:cNvSpPr>
            <a:spLocks noGrp="1"/>
          </p:cNvSpPr>
          <p:nvPr>
            <p:ph sz="half" idx="4294967295"/>
          </p:nvPr>
        </p:nvSpPr>
        <p:spPr>
          <a:xfrm>
            <a:off x="1075706" y="1805232"/>
            <a:ext cx="5740731" cy="3968750"/>
          </a:xfrm>
        </p:spPr>
        <p:txBody>
          <a:bodyPr anchor="ctr" anchorCtr="0">
            <a:normAutofit/>
          </a:bodyPr>
          <a:lstStyle/>
          <a:p>
            <a:pPr marL="0" indent="0">
              <a:buNone/>
            </a:pPr>
            <a:r>
              <a:rPr lang="en-US" sz="3200">
                <a:solidFill>
                  <a:schemeClr val="tx1"/>
                </a:solidFill>
              </a:rPr>
              <a:t>Registered Apprenticeship is a proven, customizable, and structured model to </a:t>
            </a:r>
            <a:r>
              <a:rPr lang="en-US" sz="3200" b="1" i="1">
                <a:solidFill>
                  <a:srgbClr val="00015E"/>
                </a:solidFill>
              </a:rPr>
              <a:t>find and train diverse </a:t>
            </a:r>
            <a:br>
              <a:rPr lang="en-US" sz="3200" b="1" i="1">
                <a:solidFill>
                  <a:srgbClr val="00015E"/>
                </a:solidFill>
              </a:rPr>
            </a:br>
            <a:r>
              <a:rPr lang="en-US" sz="3200" b="1" i="1">
                <a:solidFill>
                  <a:srgbClr val="00015E"/>
                </a:solidFill>
              </a:rPr>
              <a:t>new talent</a:t>
            </a:r>
            <a:r>
              <a:rPr lang="en-US" sz="3200">
                <a:solidFill>
                  <a:srgbClr val="00015E"/>
                </a:solidFill>
              </a:rPr>
              <a:t> </a:t>
            </a:r>
            <a:r>
              <a:rPr lang="en-US" sz="3200">
                <a:solidFill>
                  <a:schemeClr val="tx1"/>
                </a:solidFill>
              </a:rPr>
              <a:t>as well as </a:t>
            </a:r>
            <a:r>
              <a:rPr lang="en-US" sz="3200" b="1" i="1">
                <a:solidFill>
                  <a:srgbClr val="00015E"/>
                </a:solidFill>
              </a:rPr>
              <a:t>upskill current workers </a:t>
            </a:r>
            <a:r>
              <a:rPr lang="en-US" sz="3200">
                <a:solidFill>
                  <a:schemeClr val="tx1"/>
                </a:solidFill>
              </a:rPr>
              <a:t>in critical occupations. </a:t>
            </a:r>
          </a:p>
        </p:txBody>
      </p:sp>
      <p:pic>
        <p:nvPicPr>
          <p:cNvPr id="4" name="Picture 3" descr="Doctor talking with woman">
            <a:extLst>
              <a:ext uri="{FF2B5EF4-FFF2-40B4-BE49-F238E27FC236}">
                <a16:creationId xmlns:a16="http://schemas.microsoft.com/office/drawing/2014/main" id="{5517067F-B36B-6CD7-56D7-9C961550FA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6852" y="2137892"/>
            <a:ext cx="5365663" cy="3577108"/>
          </a:xfrm>
          <a:prstGeom prst="rect">
            <a:avLst/>
          </a:prstGeom>
          <a:ln>
            <a:noFill/>
          </a:ln>
          <a:effectLst>
            <a:softEdge rad="112500"/>
          </a:effectLst>
        </p:spPr>
      </p:pic>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41794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760B7A-679B-A3D9-22AB-DCB3117B66F7}"/>
              </a:ext>
            </a:extLst>
          </p:cNvPr>
          <p:cNvSpPr>
            <a:spLocks noGrp="1"/>
          </p:cNvSpPr>
          <p:nvPr>
            <p:ph type="title"/>
          </p:nvPr>
        </p:nvSpPr>
        <p:spPr/>
        <p:txBody>
          <a:bodyPr>
            <a:normAutofit/>
          </a:bodyPr>
          <a:lstStyle/>
          <a:p>
            <a:r>
              <a:rPr lang="en-US" dirty="0">
                <a:latin typeface="Montserrat"/>
              </a:rPr>
              <a:t>Five Core Components of RA</a:t>
            </a:r>
            <a:endParaRPr lang="en-US" dirty="0"/>
          </a:p>
        </p:txBody>
      </p:sp>
      <p:grpSp>
        <p:nvGrpSpPr>
          <p:cNvPr id="135" name="Group 134" descr="shaking hands">
            <a:extLst>
              <a:ext uri="{FF2B5EF4-FFF2-40B4-BE49-F238E27FC236}">
                <a16:creationId xmlns:a16="http://schemas.microsoft.com/office/drawing/2014/main" id="{1CFE45BF-8F6A-F23F-C49B-1A3DA5F2C5CA}"/>
              </a:ext>
            </a:extLst>
          </p:cNvPr>
          <p:cNvGrpSpPr/>
          <p:nvPr/>
        </p:nvGrpSpPr>
        <p:grpSpPr>
          <a:xfrm>
            <a:off x="909326" y="2634454"/>
            <a:ext cx="1371600" cy="1371601"/>
            <a:chOff x="1114010" y="2732085"/>
            <a:chExt cx="1371600" cy="1410335"/>
          </a:xfrm>
        </p:grpSpPr>
        <p:sp>
          <p:nvSpPr>
            <p:cNvPr id="70" name="AutoShape 23">
              <a:extLst>
                <a:ext uri="{FF2B5EF4-FFF2-40B4-BE49-F238E27FC236}">
                  <a16:creationId xmlns:a16="http://schemas.microsoft.com/office/drawing/2014/main" id="{648FD7D5-493B-CEB6-CD27-50865B2C933B}"/>
                </a:ext>
              </a:extLst>
            </p:cNvPr>
            <p:cNvSpPr>
              <a:spLocks noChangeAspect="1" noChangeArrowheads="1" noTextEdit="1"/>
            </p:cNvSpPr>
            <p:nvPr userDrawn="1"/>
          </p:nvSpPr>
          <p:spPr bwMode="auto">
            <a:xfrm>
              <a:off x="1529142" y="3103967"/>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1" name="Grupa 65">
              <a:extLst>
                <a:ext uri="{FF2B5EF4-FFF2-40B4-BE49-F238E27FC236}">
                  <a16:creationId xmlns:a16="http://schemas.microsoft.com/office/drawing/2014/main" id="{F65684ED-9852-86AE-C3CC-EE21012EF6D8}"/>
                </a:ext>
              </a:extLst>
            </p:cNvPr>
            <p:cNvGrpSpPr/>
            <p:nvPr userDrawn="1"/>
          </p:nvGrpSpPr>
          <p:grpSpPr>
            <a:xfrm>
              <a:off x="1529142" y="3103967"/>
              <a:ext cx="541337" cy="412750"/>
              <a:chOff x="906463" y="3402013"/>
              <a:chExt cx="541337" cy="412750"/>
            </a:xfrm>
          </p:grpSpPr>
          <p:sp>
            <p:nvSpPr>
              <p:cNvPr id="125" name="Freeform 25">
                <a:extLst>
                  <a:ext uri="{FF2B5EF4-FFF2-40B4-BE49-F238E27FC236}">
                    <a16:creationId xmlns:a16="http://schemas.microsoft.com/office/drawing/2014/main" id="{3D119BEE-DE62-AD58-E378-2010FB1D9325}"/>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6" name="Freeform 26">
                <a:extLst>
                  <a:ext uri="{FF2B5EF4-FFF2-40B4-BE49-F238E27FC236}">
                    <a16:creationId xmlns:a16="http://schemas.microsoft.com/office/drawing/2014/main" id="{38CF412F-71BF-630D-26F0-FC6000CEADE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7" name="Freeform 27">
                <a:extLst>
                  <a:ext uri="{FF2B5EF4-FFF2-40B4-BE49-F238E27FC236}">
                    <a16:creationId xmlns:a16="http://schemas.microsoft.com/office/drawing/2014/main" id="{5480B049-495E-433A-CF32-F9F5DF7A191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8" name="Freeform 28">
                <a:extLst>
                  <a:ext uri="{FF2B5EF4-FFF2-40B4-BE49-F238E27FC236}">
                    <a16:creationId xmlns:a16="http://schemas.microsoft.com/office/drawing/2014/main" id="{DB804F52-C463-869A-195D-CC74BB3DC9D7}"/>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9" name="Freeform 29">
                <a:extLst>
                  <a:ext uri="{FF2B5EF4-FFF2-40B4-BE49-F238E27FC236}">
                    <a16:creationId xmlns:a16="http://schemas.microsoft.com/office/drawing/2014/main" id="{D3BCE8E8-E803-10F2-D54D-A8A5A69BC03B}"/>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72" name="Oval 71">
              <a:extLst>
                <a:ext uri="{FF2B5EF4-FFF2-40B4-BE49-F238E27FC236}">
                  <a16:creationId xmlns:a16="http://schemas.microsoft.com/office/drawing/2014/main" id="{1A5EA137-38FA-51BF-4D71-F210F83E5780}"/>
                </a:ext>
              </a:extLst>
            </p:cNvPr>
            <p:cNvSpPr/>
            <p:nvPr userDrawn="1"/>
          </p:nvSpPr>
          <p:spPr>
            <a:xfrm>
              <a:off x="1114010" y="2732085"/>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73" name="Graphic 1953081532" descr="Handshake with solid fill">
              <a:extLst>
                <a:ext uri="{FF2B5EF4-FFF2-40B4-BE49-F238E27FC236}">
                  <a16:creationId xmlns:a16="http://schemas.microsoft.com/office/drawing/2014/main" id="{C3E26552-3BA1-8FCF-105C-2D376515D3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4010" y="2770820"/>
              <a:ext cx="1371600" cy="1371600"/>
            </a:xfrm>
            <a:prstGeom prst="rect">
              <a:avLst/>
            </a:prstGeom>
          </p:spPr>
        </p:pic>
      </p:grpSp>
      <p:sp>
        <p:nvSpPr>
          <p:cNvPr id="8" name="Text Placeholder 7">
            <a:extLst>
              <a:ext uri="{FF2B5EF4-FFF2-40B4-BE49-F238E27FC236}">
                <a16:creationId xmlns:a16="http://schemas.microsoft.com/office/drawing/2014/main" id="{E0E2AE84-008F-E04F-EF1D-3B3B3747328B}"/>
              </a:ext>
            </a:extLst>
          </p:cNvPr>
          <p:cNvSpPr>
            <a:spLocks noGrp="1"/>
          </p:cNvSpPr>
          <p:nvPr>
            <p:ph type="body" sz="quarter" idx="17"/>
          </p:nvPr>
        </p:nvSpPr>
        <p:spPr>
          <a:xfrm>
            <a:off x="385451" y="4148926"/>
            <a:ext cx="2419350" cy="563563"/>
          </a:xfrm>
        </p:spPr>
        <p:txBody>
          <a:bodyPr>
            <a:normAutofit fontScale="77500" lnSpcReduction="20000"/>
          </a:bodyPr>
          <a:lstStyle/>
          <a:p>
            <a:pPr>
              <a:lnSpc>
                <a:spcPct val="100000"/>
              </a:lnSpc>
              <a:spcBef>
                <a:spcPts val="0"/>
              </a:spcBef>
              <a:defRPr/>
            </a:pPr>
            <a:r>
              <a:rPr lang="en-US" sz="2300">
                <a:solidFill>
                  <a:prstClr val="black"/>
                </a:solidFill>
                <a:latin typeface="Montserrat" panose="00000500000000000000" pitchFamily="2" charset="0"/>
              </a:rPr>
              <a:t>Employer Involvement</a:t>
            </a:r>
            <a:endParaRPr lang="pl-PL" sz="2300">
              <a:solidFill>
                <a:prstClr val="black"/>
              </a:solidFill>
              <a:latin typeface="Montserrat" panose="00000500000000000000" pitchFamily="2" charset="0"/>
            </a:endParaRPr>
          </a:p>
          <a:p>
            <a:endParaRPr lang="en-US"/>
          </a:p>
        </p:txBody>
      </p:sp>
      <p:grpSp>
        <p:nvGrpSpPr>
          <p:cNvPr id="136" name="Group 135" descr="Three people conected">
            <a:extLst>
              <a:ext uri="{FF2B5EF4-FFF2-40B4-BE49-F238E27FC236}">
                <a16:creationId xmlns:a16="http://schemas.microsoft.com/office/drawing/2014/main" id="{A58E678C-FF82-F727-9406-20A0DF7D314E}"/>
              </a:ext>
            </a:extLst>
          </p:cNvPr>
          <p:cNvGrpSpPr/>
          <p:nvPr/>
        </p:nvGrpSpPr>
        <p:grpSpPr>
          <a:xfrm>
            <a:off x="3233584" y="2634450"/>
            <a:ext cx="1371600" cy="1371599"/>
            <a:chOff x="3257264" y="2652166"/>
            <a:chExt cx="1371600" cy="1455974"/>
          </a:xfrm>
        </p:grpSpPr>
        <p:sp>
          <p:nvSpPr>
            <p:cNvPr id="83" name="AutoShape 23">
              <a:extLst>
                <a:ext uri="{FF2B5EF4-FFF2-40B4-BE49-F238E27FC236}">
                  <a16:creationId xmlns:a16="http://schemas.microsoft.com/office/drawing/2014/main" id="{2C002190-D802-DCD2-418A-DB91012AAE37}"/>
                </a:ext>
              </a:extLst>
            </p:cNvPr>
            <p:cNvSpPr>
              <a:spLocks noChangeAspect="1" noChangeArrowheads="1" noTextEdit="1"/>
            </p:cNvSpPr>
            <p:nvPr userDrawn="1"/>
          </p:nvSpPr>
          <p:spPr bwMode="auto">
            <a:xfrm>
              <a:off x="3672396" y="3108422"/>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4" name="Grupa 65">
              <a:extLst>
                <a:ext uri="{FF2B5EF4-FFF2-40B4-BE49-F238E27FC236}">
                  <a16:creationId xmlns:a16="http://schemas.microsoft.com/office/drawing/2014/main" id="{248FC07D-54C4-0414-693F-E5C8010A9E65}"/>
                </a:ext>
              </a:extLst>
            </p:cNvPr>
            <p:cNvGrpSpPr/>
            <p:nvPr userDrawn="1"/>
          </p:nvGrpSpPr>
          <p:grpSpPr>
            <a:xfrm>
              <a:off x="3672396" y="3108422"/>
              <a:ext cx="541337" cy="412750"/>
              <a:chOff x="906463" y="3402013"/>
              <a:chExt cx="541337" cy="412750"/>
            </a:xfrm>
          </p:grpSpPr>
          <p:sp>
            <p:nvSpPr>
              <p:cNvPr id="110" name="Freeform 25">
                <a:extLst>
                  <a:ext uri="{FF2B5EF4-FFF2-40B4-BE49-F238E27FC236}">
                    <a16:creationId xmlns:a16="http://schemas.microsoft.com/office/drawing/2014/main" id="{1E21B59D-D3FA-BA39-1E86-2C47022226FA}"/>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1" name="Freeform 26">
                <a:extLst>
                  <a:ext uri="{FF2B5EF4-FFF2-40B4-BE49-F238E27FC236}">
                    <a16:creationId xmlns:a16="http://schemas.microsoft.com/office/drawing/2014/main" id="{EBEF436C-1E28-3098-F6E2-E0E3494C089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2" name="Freeform 27">
                <a:extLst>
                  <a:ext uri="{FF2B5EF4-FFF2-40B4-BE49-F238E27FC236}">
                    <a16:creationId xmlns:a16="http://schemas.microsoft.com/office/drawing/2014/main" id="{555D95FF-8A14-1699-6AC0-3E3171F733E7}"/>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3" name="Freeform 28">
                <a:extLst>
                  <a:ext uri="{FF2B5EF4-FFF2-40B4-BE49-F238E27FC236}">
                    <a16:creationId xmlns:a16="http://schemas.microsoft.com/office/drawing/2014/main" id="{2E7D5A26-AF31-C6B0-DC2C-5284119AFBC8}"/>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4" name="Freeform 29">
                <a:extLst>
                  <a:ext uri="{FF2B5EF4-FFF2-40B4-BE49-F238E27FC236}">
                    <a16:creationId xmlns:a16="http://schemas.microsoft.com/office/drawing/2014/main" id="{5764A589-EEEF-9678-CE30-FDE7F765DA3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85" name="Oval 84">
              <a:extLst>
                <a:ext uri="{FF2B5EF4-FFF2-40B4-BE49-F238E27FC236}">
                  <a16:creationId xmlns:a16="http://schemas.microsoft.com/office/drawing/2014/main" id="{718C292C-64DC-5B4F-2CC0-9CABADC4BE90}"/>
                </a:ext>
              </a:extLst>
            </p:cNvPr>
            <p:cNvSpPr/>
            <p:nvPr userDrawn="1"/>
          </p:nvSpPr>
          <p:spPr>
            <a:xfrm>
              <a:off x="3257264" y="2736540"/>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88" name="Graphic 1373769879" descr="Cycle with people with solid fill">
              <a:extLst>
                <a:ext uri="{FF2B5EF4-FFF2-40B4-BE49-F238E27FC236}">
                  <a16:creationId xmlns:a16="http://schemas.microsoft.com/office/drawing/2014/main" id="{4FCFCF81-6E95-6FDA-9C36-56CE214635E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57264" y="2652166"/>
              <a:ext cx="1371600" cy="1371600"/>
            </a:xfrm>
            <a:prstGeom prst="rect">
              <a:avLst/>
            </a:prstGeom>
          </p:spPr>
        </p:pic>
      </p:grpSp>
      <p:sp>
        <p:nvSpPr>
          <p:cNvPr id="9" name="Text Placeholder 8">
            <a:extLst>
              <a:ext uri="{FF2B5EF4-FFF2-40B4-BE49-F238E27FC236}">
                <a16:creationId xmlns:a16="http://schemas.microsoft.com/office/drawing/2014/main" id="{AD9C0798-627D-3BA9-E00A-D22722246030}"/>
              </a:ext>
            </a:extLst>
          </p:cNvPr>
          <p:cNvSpPr>
            <a:spLocks noGrp="1"/>
          </p:cNvSpPr>
          <p:nvPr>
            <p:ph type="body" sz="quarter" idx="18"/>
          </p:nvPr>
        </p:nvSpPr>
        <p:spPr>
          <a:xfrm>
            <a:off x="2709709" y="4160034"/>
            <a:ext cx="2419350" cy="803417"/>
          </a:xfrm>
        </p:spPr>
        <p:txBody>
          <a:bodyPr>
            <a:normAutofit fontScale="55000" lnSpcReduction="20000"/>
          </a:bodyPr>
          <a:lstStyle/>
          <a:p>
            <a:pPr>
              <a:lnSpc>
                <a:spcPct val="100000"/>
              </a:lnSpc>
              <a:spcBef>
                <a:spcPts val="0"/>
              </a:spcBef>
              <a:defRPr/>
            </a:pPr>
            <a:r>
              <a:rPr lang="en-US" sz="3300">
                <a:solidFill>
                  <a:prstClr val="black"/>
                </a:solidFill>
                <a:latin typeface="Montserrat" panose="00000500000000000000" pitchFamily="2" charset="0"/>
              </a:rPr>
              <a:t>Structured On-the-Job Learning (OJL)</a:t>
            </a:r>
            <a:endParaRPr lang="pl-PL" sz="3300">
              <a:solidFill>
                <a:prstClr val="black"/>
              </a:solidFill>
              <a:latin typeface="Montserrat" panose="00000500000000000000" pitchFamily="2" charset="0"/>
            </a:endParaRPr>
          </a:p>
          <a:p>
            <a:endParaRPr lang="en-US"/>
          </a:p>
        </p:txBody>
      </p:sp>
      <p:grpSp>
        <p:nvGrpSpPr>
          <p:cNvPr id="137" name="Group 136" descr="Teacher with students">
            <a:extLst>
              <a:ext uri="{FF2B5EF4-FFF2-40B4-BE49-F238E27FC236}">
                <a16:creationId xmlns:a16="http://schemas.microsoft.com/office/drawing/2014/main" id="{38D3E677-1689-BF9A-3376-0F192C02212D}"/>
              </a:ext>
            </a:extLst>
          </p:cNvPr>
          <p:cNvGrpSpPr/>
          <p:nvPr/>
        </p:nvGrpSpPr>
        <p:grpSpPr>
          <a:xfrm>
            <a:off x="5417537" y="2634452"/>
            <a:ext cx="1371600" cy="1371600"/>
            <a:chOff x="5426426" y="2775614"/>
            <a:chExt cx="1371600" cy="1371600"/>
          </a:xfrm>
        </p:grpSpPr>
        <p:sp>
          <p:nvSpPr>
            <p:cNvPr id="89" name="AutoShape 23">
              <a:extLst>
                <a:ext uri="{FF2B5EF4-FFF2-40B4-BE49-F238E27FC236}">
                  <a16:creationId xmlns:a16="http://schemas.microsoft.com/office/drawing/2014/main" id="{112D68AA-3E75-E805-D998-92637EB79F9C}"/>
                </a:ext>
              </a:extLst>
            </p:cNvPr>
            <p:cNvSpPr>
              <a:spLocks noChangeAspect="1" noChangeArrowheads="1" noTextEdit="1"/>
            </p:cNvSpPr>
            <p:nvPr userDrawn="1"/>
          </p:nvSpPr>
          <p:spPr bwMode="auto">
            <a:xfrm>
              <a:off x="5841558"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0" name="Grupa 65">
              <a:extLst>
                <a:ext uri="{FF2B5EF4-FFF2-40B4-BE49-F238E27FC236}">
                  <a16:creationId xmlns:a16="http://schemas.microsoft.com/office/drawing/2014/main" id="{E397F0AC-FB79-0FFC-F3DE-5DF47916B516}"/>
                </a:ext>
              </a:extLst>
            </p:cNvPr>
            <p:cNvGrpSpPr/>
            <p:nvPr userDrawn="1"/>
          </p:nvGrpSpPr>
          <p:grpSpPr>
            <a:xfrm>
              <a:off x="5841558" y="3147496"/>
              <a:ext cx="541337" cy="412750"/>
              <a:chOff x="906463" y="3402013"/>
              <a:chExt cx="541337" cy="412750"/>
            </a:xfrm>
          </p:grpSpPr>
          <p:sp>
            <p:nvSpPr>
              <p:cNvPr id="94" name="Freeform 25">
                <a:extLst>
                  <a:ext uri="{FF2B5EF4-FFF2-40B4-BE49-F238E27FC236}">
                    <a16:creationId xmlns:a16="http://schemas.microsoft.com/office/drawing/2014/main" id="{CD02C5EF-E3FF-BECE-64B9-DB10C20BDC94}"/>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5" name="Freeform 26">
                <a:extLst>
                  <a:ext uri="{FF2B5EF4-FFF2-40B4-BE49-F238E27FC236}">
                    <a16:creationId xmlns:a16="http://schemas.microsoft.com/office/drawing/2014/main" id="{74A629A9-D457-1A67-0330-3D0755BA2762}"/>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6" name="Freeform 27">
                <a:extLst>
                  <a:ext uri="{FF2B5EF4-FFF2-40B4-BE49-F238E27FC236}">
                    <a16:creationId xmlns:a16="http://schemas.microsoft.com/office/drawing/2014/main" id="{1D85A829-3396-0C6E-B7EE-6D947CAD4183}"/>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7" name="Freeform 28">
                <a:extLst>
                  <a:ext uri="{FF2B5EF4-FFF2-40B4-BE49-F238E27FC236}">
                    <a16:creationId xmlns:a16="http://schemas.microsoft.com/office/drawing/2014/main" id="{DAD73C17-985C-83A9-FA9E-29EA7EAFF4F4}"/>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8" name="Freeform 29">
                <a:extLst>
                  <a:ext uri="{FF2B5EF4-FFF2-40B4-BE49-F238E27FC236}">
                    <a16:creationId xmlns:a16="http://schemas.microsoft.com/office/drawing/2014/main" id="{6D6DCB3F-5AE5-A965-C199-83E52EC0885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91" name="Oval 90">
              <a:extLst>
                <a:ext uri="{FF2B5EF4-FFF2-40B4-BE49-F238E27FC236}">
                  <a16:creationId xmlns:a16="http://schemas.microsoft.com/office/drawing/2014/main" id="{9F733268-F31A-04C5-2855-1B6D9F4191D0}"/>
                </a:ext>
              </a:extLst>
            </p:cNvPr>
            <p:cNvSpPr/>
            <p:nvPr userDrawn="1"/>
          </p:nvSpPr>
          <p:spPr>
            <a:xfrm>
              <a:off x="5426426"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93" name="Graphic 92" descr="Classroom with solid fill">
              <a:extLst>
                <a:ext uri="{FF2B5EF4-FFF2-40B4-BE49-F238E27FC236}">
                  <a16:creationId xmlns:a16="http://schemas.microsoft.com/office/drawing/2014/main" id="{AE37C4D3-BA1C-4CCC-F41E-F1DB1FDA935A}"/>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55654" y="2859212"/>
              <a:ext cx="1113144" cy="1113144"/>
            </a:xfrm>
            <a:prstGeom prst="rect">
              <a:avLst/>
            </a:prstGeom>
          </p:spPr>
        </p:pic>
      </p:grpSp>
      <p:sp>
        <p:nvSpPr>
          <p:cNvPr id="10" name="Text Placeholder 9">
            <a:extLst>
              <a:ext uri="{FF2B5EF4-FFF2-40B4-BE49-F238E27FC236}">
                <a16:creationId xmlns:a16="http://schemas.microsoft.com/office/drawing/2014/main" id="{9B8CBBB2-0189-0FEE-5BB4-4796DC55B1ED}"/>
              </a:ext>
            </a:extLst>
          </p:cNvPr>
          <p:cNvSpPr>
            <a:spLocks noGrp="1"/>
          </p:cNvSpPr>
          <p:nvPr>
            <p:ph type="body" sz="quarter" idx="19"/>
          </p:nvPr>
        </p:nvSpPr>
        <p:spPr>
          <a:xfrm>
            <a:off x="4893662" y="4179463"/>
            <a:ext cx="2419350" cy="563563"/>
          </a:xfrm>
        </p:spPr>
        <p:txBody>
          <a:bodyPr>
            <a:normAutofit fontScale="77500" lnSpcReduction="20000"/>
          </a:bodyPr>
          <a:lstStyle/>
          <a:p>
            <a:pPr>
              <a:lnSpc>
                <a:spcPct val="100000"/>
              </a:lnSpc>
              <a:spcBef>
                <a:spcPts val="0"/>
              </a:spcBef>
              <a:defRPr/>
            </a:pPr>
            <a:r>
              <a:rPr lang="en-US" sz="2300">
                <a:solidFill>
                  <a:prstClr val="black"/>
                </a:solidFill>
                <a:latin typeface="Montserrat" panose="00000500000000000000" pitchFamily="2" charset="0"/>
              </a:rPr>
              <a:t>Related Instruction (RI)</a:t>
            </a:r>
            <a:endParaRPr lang="pl-PL" sz="2300">
              <a:solidFill>
                <a:prstClr val="black"/>
              </a:solidFill>
              <a:latin typeface="Montserrat" panose="00000500000000000000" pitchFamily="2" charset="0"/>
            </a:endParaRPr>
          </a:p>
          <a:p>
            <a:endParaRPr lang="en-US" sz="2300">
              <a:solidFill>
                <a:prstClr val="black"/>
              </a:solidFill>
              <a:latin typeface="Montserrat" panose="00000500000000000000" pitchFamily="2" charset="0"/>
            </a:endParaRPr>
          </a:p>
        </p:txBody>
      </p:sp>
      <p:grpSp>
        <p:nvGrpSpPr>
          <p:cNvPr id="138" name="Group 137" descr="stack of coins">
            <a:extLst>
              <a:ext uri="{FF2B5EF4-FFF2-40B4-BE49-F238E27FC236}">
                <a16:creationId xmlns:a16="http://schemas.microsoft.com/office/drawing/2014/main" id="{404DFA56-EA3F-D5F6-CFCF-A7335C1975D4}"/>
              </a:ext>
            </a:extLst>
          </p:cNvPr>
          <p:cNvGrpSpPr/>
          <p:nvPr/>
        </p:nvGrpSpPr>
        <p:grpSpPr>
          <a:xfrm>
            <a:off x="7558044" y="2634452"/>
            <a:ext cx="1371600" cy="1371600"/>
            <a:chOff x="7703808" y="2780966"/>
            <a:chExt cx="1371600" cy="1371600"/>
          </a:xfrm>
        </p:grpSpPr>
        <p:sp>
          <p:nvSpPr>
            <p:cNvPr id="75" name="AutoShape 23">
              <a:extLst>
                <a:ext uri="{FF2B5EF4-FFF2-40B4-BE49-F238E27FC236}">
                  <a16:creationId xmlns:a16="http://schemas.microsoft.com/office/drawing/2014/main" id="{DCC3A6E7-1D99-3C78-6167-186A6E9CD666}"/>
                </a:ext>
              </a:extLst>
            </p:cNvPr>
            <p:cNvSpPr>
              <a:spLocks noChangeAspect="1" noChangeArrowheads="1" noTextEdit="1"/>
            </p:cNvSpPr>
            <p:nvPr userDrawn="1"/>
          </p:nvSpPr>
          <p:spPr bwMode="auto">
            <a:xfrm>
              <a:off x="8118940" y="312399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6" name="Grupa 65">
              <a:extLst>
                <a:ext uri="{FF2B5EF4-FFF2-40B4-BE49-F238E27FC236}">
                  <a16:creationId xmlns:a16="http://schemas.microsoft.com/office/drawing/2014/main" id="{43030C44-05EE-89E1-8A23-0C26555761D0}"/>
                </a:ext>
              </a:extLst>
            </p:cNvPr>
            <p:cNvGrpSpPr/>
            <p:nvPr userDrawn="1"/>
          </p:nvGrpSpPr>
          <p:grpSpPr>
            <a:xfrm>
              <a:off x="8118940" y="3123993"/>
              <a:ext cx="541337" cy="412750"/>
              <a:chOff x="906463" y="3402013"/>
              <a:chExt cx="541337" cy="412750"/>
            </a:xfrm>
          </p:grpSpPr>
          <p:sp>
            <p:nvSpPr>
              <p:cNvPr id="120" name="Freeform 25">
                <a:extLst>
                  <a:ext uri="{FF2B5EF4-FFF2-40B4-BE49-F238E27FC236}">
                    <a16:creationId xmlns:a16="http://schemas.microsoft.com/office/drawing/2014/main" id="{4D64B7DE-FF86-A8CA-81FE-2D1B2B1DED5D}"/>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1" name="Freeform 26">
                <a:extLst>
                  <a:ext uri="{FF2B5EF4-FFF2-40B4-BE49-F238E27FC236}">
                    <a16:creationId xmlns:a16="http://schemas.microsoft.com/office/drawing/2014/main" id="{E5B1E154-3C88-EB8C-46AA-8C4F6B7D206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2" name="Freeform 27">
                <a:extLst>
                  <a:ext uri="{FF2B5EF4-FFF2-40B4-BE49-F238E27FC236}">
                    <a16:creationId xmlns:a16="http://schemas.microsoft.com/office/drawing/2014/main" id="{094D178D-1F60-51F4-F717-031787C3C7F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3" name="Freeform 28">
                <a:extLst>
                  <a:ext uri="{FF2B5EF4-FFF2-40B4-BE49-F238E27FC236}">
                    <a16:creationId xmlns:a16="http://schemas.microsoft.com/office/drawing/2014/main" id="{E5540D9E-5E96-E368-C157-0204D63C689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4" name="Freeform 29">
                <a:extLst>
                  <a:ext uri="{FF2B5EF4-FFF2-40B4-BE49-F238E27FC236}">
                    <a16:creationId xmlns:a16="http://schemas.microsoft.com/office/drawing/2014/main" id="{76BCD079-42A4-E0DB-BE9E-4EA1EB49D9C1}"/>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77" name="Oval 76">
              <a:extLst>
                <a:ext uri="{FF2B5EF4-FFF2-40B4-BE49-F238E27FC236}">
                  <a16:creationId xmlns:a16="http://schemas.microsoft.com/office/drawing/2014/main" id="{CFF3775E-DDC4-B589-5F4E-B3B6DB986122}"/>
                </a:ext>
              </a:extLst>
            </p:cNvPr>
            <p:cNvSpPr/>
            <p:nvPr userDrawn="1"/>
          </p:nvSpPr>
          <p:spPr>
            <a:xfrm>
              <a:off x="7703808" y="2780966"/>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grpSp>
          <p:nvGrpSpPr>
            <p:cNvPr id="86" name="Group 85">
              <a:extLst>
                <a:ext uri="{FF2B5EF4-FFF2-40B4-BE49-F238E27FC236}">
                  <a16:creationId xmlns:a16="http://schemas.microsoft.com/office/drawing/2014/main" id="{10165FA8-A889-B465-7072-8D6B8EC6D2BC}"/>
                </a:ext>
              </a:extLst>
            </p:cNvPr>
            <p:cNvGrpSpPr/>
            <p:nvPr userDrawn="1"/>
          </p:nvGrpSpPr>
          <p:grpSpPr>
            <a:xfrm>
              <a:off x="7932408" y="2979531"/>
              <a:ext cx="914400" cy="914400"/>
              <a:chOff x="0" y="0"/>
              <a:chExt cx="304050" cy="282000"/>
            </a:xfrm>
            <a:solidFill>
              <a:srgbClr val="4472C4"/>
            </a:solidFill>
          </p:grpSpPr>
          <p:sp>
            <p:nvSpPr>
              <p:cNvPr id="105" name="Google Shape;5017;p59">
                <a:extLst>
                  <a:ext uri="{FF2B5EF4-FFF2-40B4-BE49-F238E27FC236}">
                    <a16:creationId xmlns:a16="http://schemas.microsoft.com/office/drawing/2014/main" id="{CE51FCEE-71D5-472A-10D7-9EA1F4DFA3B1}"/>
                  </a:ext>
                </a:extLst>
              </p:cNvPr>
              <p:cNvSpPr/>
              <p:nvPr/>
            </p:nvSpPr>
            <p:spPr>
              <a:xfrm>
                <a:off x="97675" y="748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5018;p59">
                <a:extLst>
                  <a:ext uri="{FF2B5EF4-FFF2-40B4-BE49-F238E27FC236}">
                    <a16:creationId xmlns:a16="http://schemas.microsoft.com/office/drawing/2014/main" id="{222B4942-C2FE-9F15-31DC-1B7806D6D7CA}"/>
                  </a:ext>
                </a:extLst>
              </p:cNvPr>
              <p:cNvSpPr/>
              <p:nvPr/>
            </p:nvSpPr>
            <p:spPr>
              <a:xfrm>
                <a:off x="800" y="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5019;p59">
                <a:extLst>
                  <a:ext uri="{FF2B5EF4-FFF2-40B4-BE49-F238E27FC236}">
                    <a16:creationId xmlns:a16="http://schemas.microsoft.com/office/drawing/2014/main" id="{10AA88B5-B79A-7C0D-C983-F93ABD14769B}"/>
                  </a:ext>
                </a:extLst>
              </p:cNvPr>
              <p:cNvSpPr/>
              <p:nvPr/>
            </p:nvSpPr>
            <p:spPr>
              <a:xfrm>
                <a:off x="800" y="779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Google Shape;5020;p59">
                <a:extLst>
                  <a:ext uri="{FF2B5EF4-FFF2-40B4-BE49-F238E27FC236}">
                    <a16:creationId xmlns:a16="http://schemas.microsoft.com/office/drawing/2014/main" id="{70BE4EA0-624C-6936-39EC-79ECFA2FE9A7}"/>
                  </a:ext>
                </a:extLst>
              </p:cNvPr>
              <p:cNvSpPr/>
              <p:nvPr/>
            </p:nvSpPr>
            <p:spPr>
              <a:xfrm>
                <a:off x="800" y="2008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Google Shape;5021;p59">
                <a:extLst>
                  <a:ext uri="{FF2B5EF4-FFF2-40B4-BE49-F238E27FC236}">
                    <a16:creationId xmlns:a16="http://schemas.microsoft.com/office/drawing/2014/main" id="{C37C1BEA-C544-CBB4-2BC9-E3F3991F71F2}"/>
                  </a:ext>
                </a:extLst>
              </p:cNvPr>
              <p:cNvSpPr/>
              <p:nvPr/>
            </p:nvSpPr>
            <p:spPr>
              <a:xfrm>
                <a:off x="0" y="1394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1" name="Text Placeholder 10">
            <a:extLst>
              <a:ext uri="{FF2B5EF4-FFF2-40B4-BE49-F238E27FC236}">
                <a16:creationId xmlns:a16="http://schemas.microsoft.com/office/drawing/2014/main" id="{82413CCA-376E-B796-C271-B855CD7C6FF3}"/>
              </a:ext>
            </a:extLst>
          </p:cNvPr>
          <p:cNvSpPr>
            <a:spLocks noGrp="1"/>
          </p:cNvSpPr>
          <p:nvPr>
            <p:ph type="body" sz="quarter" idx="20"/>
          </p:nvPr>
        </p:nvSpPr>
        <p:spPr>
          <a:xfrm>
            <a:off x="7062941" y="4179462"/>
            <a:ext cx="2419350" cy="563563"/>
          </a:xfrm>
        </p:spPr>
        <p:txBody>
          <a:bodyPr>
            <a:normAutofit fontScale="62500" lnSpcReduction="20000"/>
          </a:bodyPr>
          <a:lstStyle/>
          <a:p>
            <a:pPr lvl="0">
              <a:lnSpc>
                <a:spcPct val="100000"/>
              </a:lnSpc>
              <a:spcBef>
                <a:spcPts val="0"/>
              </a:spcBef>
              <a:defRPr/>
            </a:pPr>
            <a:r>
              <a:rPr lang="en-US">
                <a:solidFill>
                  <a:prstClr val="black"/>
                </a:solidFill>
                <a:latin typeface="Montserrat" panose="00000500000000000000" pitchFamily="2" charset="0"/>
              </a:rPr>
              <a:t>Rewards for </a:t>
            </a:r>
          </a:p>
          <a:p>
            <a:pPr lvl="0">
              <a:lnSpc>
                <a:spcPct val="100000"/>
              </a:lnSpc>
              <a:spcBef>
                <a:spcPts val="0"/>
              </a:spcBef>
              <a:defRPr/>
            </a:pPr>
            <a:r>
              <a:rPr lang="en-US">
                <a:solidFill>
                  <a:prstClr val="black"/>
                </a:solidFill>
                <a:latin typeface="Montserrat" panose="00000500000000000000" pitchFamily="2" charset="0"/>
              </a:rPr>
              <a:t>Skill Gains</a:t>
            </a:r>
            <a:endParaRPr lang="en-US"/>
          </a:p>
        </p:txBody>
      </p:sp>
      <p:grpSp>
        <p:nvGrpSpPr>
          <p:cNvPr id="139" name="Group 138" descr="blue ribbon">
            <a:extLst>
              <a:ext uri="{FF2B5EF4-FFF2-40B4-BE49-F238E27FC236}">
                <a16:creationId xmlns:a16="http://schemas.microsoft.com/office/drawing/2014/main" id="{6D99A983-CC23-719E-D033-6334309800BE}"/>
              </a:ext>
            </a:extLst>
          </p:cNvPr>
          <p:cNvGrpSpPr/>
          <p:nvPr/>
        </p:nvGrpSpPr>
        <p:grpSpPr>
          <a:xfrm>
            <a:off x="9856293" y="2634452"/>
            <a:ext cx="1371600" cy="1371600"/>
            <a:chOff x="9815177" y="2775614"/>
            <a:chExt cx="1371600" cy="1371600"/>
          </a:xfrm>
        </p:grpSpPr>
        <p:sp>
          <p:nvSpPr>
            <p:cNvPr id="79" name="AutoShape 23">
              <a:extLst>
                <a:ext uri="{FF2B5EF4-FFF2-40B4-BE49-F238E27FC236}">
                  <a16:creationId xmlns:a16="http://schemas.microsoft.com/office/drawing/2014/main" id="{35AA2AE5-C51D-02C4-14C9-569D35F03861}"/>
                </a:ext>
              </a:extLst>
            </p:cNvPr>
            <p:cNvSpPr>
              <a:spLocks noChangeAspect="1" noChangeArrowheads="1" noTextEdit="1"/>
            </p:cNvSpPr>
            <p:nvPr userDrawn="1"/>
          </p:nvSpPr>
          <p:spPr bwMode="auto">
            <a:xfrm>
              <a:off x="10230309"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0" name="Grupa 65">
              <a:extLst>
                <a:ext uri="{FF2B5EF4-FFF2-40B4-BE49-F238E27FC236}">
                  <a16:creationId xmlns:a16="http://schemas.microsoft.com/office/drawing/2014/main" id="{3C1E16F9-6B30-094C-9359-AAFC0046010B}"/>
                </a:ext>
              </a:extLst>
            </p:cNvPr>
            <p:cNvGrpSpPr/>
            <p:nvPr userDrawn="1"/>
          </p:nvGrpSpPr>
          <p:grpSpPr>
            <a:xfrm>
              <a:off x="10230309" y="3147496"/>
              <a:ext cx="541337" cy="412750"/>
              <a:chOff x="906463" y="3402013"/>
              <a:chExt cx="541337" cy="412750"/>
            </a:xfrm>
          </p:grpSpPr>
          <p:sp>
            <p:nvSpPr>
              <p:cNvPr id="115" name="Freeform 25">
                <a:extLst>
                  <a:ext uri="{FF2B5EF4-FFF2-40B4-BE49-F238E27FC236}">
                    <a16:creationId xmlns:a16="http://schemas.microsoft.com/office/drawing/2014/main" id="{590C2283-0247-E93C-8C44-BA57E88873F2}"/>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6" name="Freeform 26">
                <a:extLst>
                  <a:ext uri="{FF2B5EF4-FFF2-40B4-BE49-F238E27FC236}">
                    <a16:creationId xmlns:a16="http://schemas.microsoft.com/office/drawing/2014/main" id="{93FF5B5E-0ACB-A886-BB61-2179FBE029DB}"/>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7" name="Freeform 27">
                <a:extLst>
                  <a:ext uri="{FF2B5EF4-FFF2-40B4-BE49-F238E27FC236}">
                    <a16:creationId xmlns:a16="http://schemas.microsoft.com/office/drawing/2014/main" id="{8151D313-86CA-023E-B815-B6431630BE4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8" name="Freeform 28">
                <a:extLst>
                  <a:ext uri="{FF2B5EF4-FFF2-40B4-BE49-F238E27FC236}">
                    <a16:creationId xmlns:a16="http://schemas.microsoft.com/office/drawing/2014/main" id="{D31FC6C2-4F00-B81A-EFDA-3F5A8473CF8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9" name="Freeform 29">
                <a:extLst>
                  <a:ext uri="{FF2B5EF4-FFF2-40B4-BE49-F238E27FC236}">
                    <a16:creationId xmlns:a16="http://schemas.microsoft.com/office/drawing/2014/main" id="{AB7F2321-1FC5-AFD6-CAC9-328AD24E143F}"/>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81" name="Oval 80">
              <a:extLst>
                <a:ext uri="{FF2B5EF4-FFF2-40B4-BE49-F238E27FC236}">
                  <a16:creationId xmlns:a16="http://schemas.microsoft.com/office/drawing/2014/main" id="{64F0333C-5878-5FB4-FC6D-6C450A3B13CC}"/>
                </a:ext>
              </a:extLst>
            </p:cNvPr>
            <p:cNvSpPr/>
            <p:nvPr userDrawn="1"/>
          </p:nvSpPr>
          <p:spPr>
            <a:xfrm>
              <a:off x="9815177"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grpSp>
          <p:nvGrpSpPr>
            <p:cNvPr id="87" name="Group 86">
              <a:extLst>
                <a:ext uri="{FF2B5EF4-FFF2-40B4-BE49-F238E27FC236}">
                  <a16:creationId xmlns:a16="http://schemas.microsoft.com/office/drawing/2014/main" id="{93A3E492-9177-5A93-C0B4-C2D7F3C4049D}"/>
                </a:ext>
              </a:extLst>
            </p:cNvPr>
            <p:cNvGrpSpPr/>
            <p:nvPr userDrawn="1"/>
          </p:nvGrpSpPr>
          <p:grpSpPr>
            <a:xfrm>
              <a:off x="10043777" y="2975710"/>
              <a:ext cx="914402" cy="914399"/>
              <a:chOff x="0" y="0"/>
              <a:chExt cx="296175" cy="297225"/>
            </a:xfrm>
            <a:solidFill>
              <a:srgbClr val="4472C4"/>
            </a:solidFill>
          </p:grpSpPr>
          <p:sp>
            <p:nvSpPr>
              <p:cNvPr id="99" name="Google Shape;8996;p68">
                <a:extLst>
                  <a:ext uri="{FF2B5EF4-FFF2-40B4-BE49-F238E27FC236}">
                    <a16:creationId xmlns:a16="http://schemas.microsoft.com/office/drawing/2014/main" id="{955E57E2-72B5-A1D6-9D4E-8B492A097F49}"/>
                  </a:ext>
                </a:extLst>
              </p:cNvPr>
              <p:cNvSpPr/>
              <p:nvPr/>
            </p:nvSpPr>
            <p:spPr>
              <a:xfrm>
                <a:off x="96129" y="69700"/>
                <a:ext cx="105839"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Google Shape;8997;p68">
                <a:extLst>
                  <a:ext uri="{FF2B5EF4-FFF2-40B4-BE49-F238E27FC236}">
                    <a16:creationId xmlns:a16="http://schemas.microsoft.com/office/drawing/2014/main" id="{0D1D97EC-31D9-7F32-C687-2211E9604CF2}"/>
                  </a:ext>
                </a:extLst>
              </p:cNvPr>
              <p:cNvSpPr/>
              <p:nvPr/>
            </p:nvSpPr>
            <p:spPr>
              <a:xfrm>
                <a:off x="129950" y="10515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Google Shape;8998;p68">
                <a:extLst>
                  <a:ext uri="{FF2B5EF4-FFF2-40B4-BE49-F238E27FC236}">
                    <a16:creationId xmlns:a16="http://schemas.microsoft.com/office/drawing/2014/main" id="{5ACA5E1C-556A-54DE-CC32-24E7C64DA22D}"/>
                  </a:ext>
                </a:extLst>
              </p:cNvPr>
              <p:cNvSpPr/>
              <p:nvPr/>
            </p:nvSpPr>
            <p:spPr>
              <a:xfrm>
                <a:off x="18125" y="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oogle Shape;8999;p68">
                <a:extLst>
                  <a:ext uri="{FF2B5EF4-FFF2-40B4-BE49-F238E27FC236}">
                    <a16:creationId xmlns:a16="http://schemas.microsoft.com/office/drawing/2014/main" id="{2FB47EFB-3FFE-8928-269D-224274E87E7A}"/>
                  </a:ext>
                </a:extLst>
              </p:cNvPr>
              <p:cNvSpPr/>
              <p:nvPr/>
            </p:nvSpPr>
            <p:spPr>
              <a:xfrm>
                <a:off x="114200" y="15715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Google Shape;9000;p68">
                <a:extLst>
                  <a:ext uri="{FF2B5EF4-FFF2-40B4-BE49-F238E27FC236}">
                    <a16:creationId xmlns:a16="http://schemas.microsoft.com/office/drawing/2014/main" id="{42D5463D-B23A-EDE5-AF25-3BEF1952DAB2}"/>
                  </a:ext>
                </a:extLst>
              </p:cNvPr>
              <p:cNvSpPr/>
              <p:nvPr/>
            </p:nvSpPr>
            <p:spPr>
              <a:xfrm>
                <a:off x="200850" y="20832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Google Shape;9001;p68">
                <a:extLst>
                  <a:ext uri="{FF2B5EF4-FFF2-40B4-BE49-F238E27FC236}">
                    <a16:creationId xmlns:a16="http://schemas.microsoft.com/office/drawing/2014/main" id="{5DB79780-A75B-A28A-BCBC-162D404ABBF5}"/>
                  </a:ext>
                </a:extLst>
              </p:cNvPr>
              <p:cNvSpPr/>
              <p:nvPr/>
            </p:nvSpPr>
            <p:spPr>
              <a:xfrm>
                <a:off x="0" y="20990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4" name="Text Placeholder 13">
            <a:extLst>
              <a:ext uri="{FF2B5EF4-FFF2-40B4-BE49-F238E27FC236}">
                <a16:creationId xmlns:a16="http://schemas.microsoft.com/office/drawing/2014/main" id="{DED912C3-0D6C-6526-EE3A-79593D64A6D4}"/>
              </a:ext>
            </a:extLst>
          </p:cNvPr>
          <p:cNvSpPr>
            <a:spLocks noGrp="1"/>
          </p:cNvSpPr>
          <p:nvPr>
            <p:ph type="body" sz="quarter" idx="23"/>
          </p:nvPr>
        </p:nvSpPr>
        <p:spPr>
          <a:xfrm>
            <a:off x="9331183" y="4177387"/>
            <a:ext cx="2419350" cy="1254125"/>
          </a:xfrm>
        </p:spPr>
        <p:txBody>
          <a:bodyPr/>
          <a:lstStyle/>
          <a:p>
            <a:pPr>
              <a:lnSpc>
                <a:spcPct val="80000"/>
              </a:lnSpc>
              <a:spcBef>
                <a:spcPts val="0"/>
              </a:spcBef>
              <a:defRPr/>
            </a:pPr>
            <a:r>
              <a:rPr lang="en-US" b="1">
                <a:solidFill>
                  <a:prstClr val="black"/>
                </a:solidFill>
                <a:latin typeface="Montserrat" panose="00000500000000000000" pitchFamily="2" charset="0"/>
              </a:rPr>
              <a:t>National Occupational Credential</a:t>
            </a:r>
            <a:endParaRPr lang="pl-PL" b="1">
              <a:solidFill>
                <a:prstClr val="black"/>
              </a:solidFill>
              <a:latin typeface="Montserrat" panose="00000500000000000000" pitchFamily="2" charset="0"/>
            </a:endParaRPr>
          </a:p>
          <a:p>
            <a:endParaRPr lang="en-US"/>
          </a:p>
        </p:txBody>
      </p:sp>
      <p:sp>
        <p:nvSpPr>
          <p:cNvPr id="2" name="Slide Number Placeholder 5">
            <a:extLst>
              <a:ext uri="{FF2B5EF4-FFF2-40B4-BE49-F238E27FC236}">
                <a16:creationId xmlns:a16="http://schemas.microsoft.com/office/drawing/2014/main" id="{E5F786A2-B38C-1CB1-B46A-A83DE2F14862}"/>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spTree>
    <p:extLst>
      <p:ext uri="{BB962C8B-B14F-4D97-AF65-F5344CB8AC3E}">
        <p14:creationId xmlns:p14="http://schemas.microsoft.com/office/powerpoint/2010/main" val="224878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CC1138-151B-91D2-468B-53C11A5DEB82}"/>
              </a:ext>
            </a:extLst>
          </p:cNvPr>
          <p:cNvSpPr>
            <a:spLocks noGrp="1"/>
          </p:cNvSpPr>
          <p:nvPr>
            <p:ph type="title"/>
          </p:nvPr>
        </p:nvSpPr>
        <p:spPr/>
        <p:txBody>
          <a:bodyPr>
            <a:noAutofit/>
          </a:bodyPr>
          <a:lstStyle/>
          <a:p>
            <a:r>
              <a:rPr lang="en-US" dirty="0">
                <a:latin typeface="Montserrat"/>
              </a:rPr>
              <a:t>How's Your RA Knowledge?</a:t>
            </a:r>
            <a:endParaRPr lang="en-US" dirty="0"/>
          </a:p>
        </p:txBody>
      </p:sp>
      <p:sp>
        <p:nvSpPr>
          <p:cNvPr id="9" name="Rectangle 8">
            <a:extLst>
              <a:ext uri="{FF2B5EF4-FFF2-40B4-BE49-F238E27FC236}">
                <a16:creationId xmlns:a16="http://schemas.microsoft.com/office/drawing/2014/main" id="{5F59AC96-E00C-A07D-9373-69C9745C9BC5}"/>
              </a:ext>
              <a:ext uri="{C183D7F6-B498-43B3-948B-1728B52AA6E4}">
                <adec:decorative xmlns:adec="http://schemas.microsoft.com/office/drawing/2017/decorative" val="1"/>
              </a:ext>
            </a:extLst>
          </p:cNvPr>
          <p:cNvSpPr/>
          <p:nvPr/>
        </p:nvSpPr>
        <p:spPr>
          <a:xfrm>
            <a:off x="638605" y="2152782"/>
            <a:ext cx="2719450" cy="3394759"/>
          </a:xfrm>
          <a:prstGeom prst="rect">
            <a:avLst/>
          </a:prstGeom>
          <a:noFill/>
          <a:ln w="38100">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FE58FD77-E4DF-666A-8640-095AF85F08E0}"/>
              </a:ext>
            </a:extLst>
          </p:cNvPr>
          <p:cNvSpPr>
            <a:spLocks noGrp="1"/>
          </p:cNvSpPr>
          <p:nvPr>
            <p:ph type="body" sz="quarter" idx="17"/>
          </p:nvPr>
        </p:nvSpPr>
        <p:spPr>
          <a:xfrm>
            <a:off x="702626" y="2193699"/>
            <a:ext cx="2419350" cy="563563"/>
          </a:xfrm>
        </p:spPr>
        <p:txBody>
          <a:bodyPr/>
          <a:lstStyle/>
          <a:p>
            <a:r>
              <a:rPr lang="en-US" u="sng">
                <a:solidFill>
                  <a:schemeClr val="tx1"/>
                </a:solidFill>
                <a:effectLst>
                  <a:outerShdw blurRad="38100" dist="38100" dir="2700000" algn="tl">
                    <a:srgbClr val="000000">
                      <a:alpha val="43137"/>
                    </a:srgbClr>
                  </a:outerShdw>
                </a:effectLst>
                <a:latin typeface="Montserrat Medium"/>
                <a:cs typeface="Segoe UI"/>
              </a:rPr>
              <a:t>Basic</a:t>
            </a:r>
          </a:p>
        </p:txBody>
      </p:sp>
      <p:sp>
        <p:nvSpPr>
          <p:cNvPr id="18" name="Text Placeholder 17">
            <a:extLst>
              <a:ext uri="{FF2B5EF4-FFF2-40B4-BE49-F238E27FC236}">
                <a16:creationId xmlns:a16="http://schemas.microsoft.com/office/drawing/2014/main" id="{03371EC4-4255-3A15-8021-0DE842595012}"/>
              </a:ext>
            </a:extLst>
          </p:cNvPr>
          <p:cNvSpPr>
            <a:spLocks noGrp="1"/>
          </p:cNvSpPr>
          <p:nvPr>
            <p:ph type="body" sz="quarter" idx="21"/>
          </p:nvPr>
        </p:nvSpPr>
        <p:spPr>
          <a:xfrm>
            <a:off x="761478" y="2757262"/>
            <a:ext cx="2419350" cy="2832854"/>
          </a:xfrm>
        </p:spPr>
        <p:txBody>
          <a:bodyPr>
            <a:normAutofit/>
          </a:bodyPr>
          <a:lstStyle/>
          <a:p>
            <a:r>
              <a:rPr lang="en-US" sz="2000" dirty="0">
                <a:solidFill>
                  <a:schemeClr val="tx1"/>
                </a:solidFill>
                <a:latin typeface="Montserrat Medium"/>
                <a:cs typeface="Segoe UI"/>
              </a:rPr>
              <a:t>I know what it means, but I don’t know how to utilize it and don't have significant </a:t>
            </a:r>
            <a:br>
              <a:rPr lang="en-US" sz="2000" dirty="0">
                <a:solidFill>
                  <a:schemeClr val="tx1"/>
                </a:solidFill>
                <a:latin typeface="Montserrat Medium"/>
                <a:cs typeface="Segoe UI"/>
              </a:rPr>
            </a:br>
            <a:r>
              <a:rPr lang="en-US" sz="2000" dirty="0">
                <a:solidFill>
                  <a:schemeClr val="tx1"/>
                </a:solidFill>
                <a:latin typeface="Montserrat Medium"/>
                <a:cs typeface="Segoe UI"/>
              </a:rPr>
              <a:t>experience with it.</a:t>
            </a:r>
          </a:p>
          <a:p>
            <a:endParaRPr lang="en-US" dirty="0"/>
          </a:p>
        </p:txBody>
      </p:sp>
      <p:sp>
        <p:nvSpPr>
          <p:cNvPr id="8" name="Rectangle 7">
            <a:extLst>
              <a:ext uri="{FF2B5EF4-FFF2-40B4-BE49-F238E27FC236}">
                <a16:creationId xmlns:a16="http://schemas.microsoft.com/office/drawing/2014/main" id="{BFE2038F-E6CA-5BB9-32CB-53118F91847A}"/>
              </a:ext>
              <a:ext uri="{C183D7F6-B498-43B3-948B-1728B52AA6E4}">
                <adec:decorative xmlns:adec="http://schemas.microsoft.com/office/drawing/2017/decorative" val="1"/>
              </a:ext>
            </a:extLst>
          </p:cNvPr>
          <p:cNvSpPr/>
          <p:nvPr/>
        </p:nvSpPr>
        <p:spPr>
          <a:xfrm>
            <a:off x="3509780" y="2166636"/>
            <a:ext cx="3290232" cy="3394760"/>
          </a:xfrm>
          <a:prstGeom prst="rect">
            <a:avLst/>
          </a:prstGeom>
          <a:noFill/>
          <a:ln w="38100">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 Placeholder 15">
            <a:extLst>
              <a:ext uri="{FF2B5EF4-FFF2-40B4-BE49-F238E27FC236}">
                <a16:creationId xmlns:a16="http://schemas.microsoft.com/office/drawing/2014/main" id="{8270F398-2801-5172-2CF1-D5D8F5DE3441}"/>
              </a:ext>
            </a:extLst>
          </p:cNvPr>
          <p:cNvSpPr>
            <a:spLocks noGrp="1"/>
          </p:cNvSpPr>
          <p:nvPr>
            <p:ph type="body" sz="quarter" idx="19"/>
          </p:nvPr>
        </p:nvSpPr>
        <p:spPr>
          <a:xfrm>
            <a:off x="3795171" y="2193699"/>
            <a:ext cx="2719449" cy="628061"/>
          </a:xfrm>
        </p:spPr>
        <p:txBody>
          <a:bodyPr>
            <a:normAutofit/>
          </a:bodyPr>
          <a:lstStyle/>
          <a:p>
            <a:r>
              <a:rPr lang="en-US" u="sng">
                <a:solidFill>
                  <a:schemeClr val="tx1"/>
                </a:solidFill>
                <a:effectLst>
                  <a:outerShdw blurRad="38100" dist="38100" dir="2700000" algn="tl">
                    <a:srgbClr val="000000">
                      <a:alpha val="43137"/>
                    </a:srgbClr>
                  </a:outerShdw>
                </a:effectLst>
                <a:latin typeface="Montserrat Medium"/>
                <a:cs typeface="Segoe UI"/>
              </a:rPr>
              <a:t>Intermediate</a:t>
            </a:r>
          </a:p>
          <a:p>
            <a:endParaRPr lang="en-US"/>
          </a:p>
        </p:txBody>
      </p:sp>
      <p:sp>
        <p:nvSpPr>
          <p:cNvPr id="19" name="Text Placeholder 18">
            <a:extLst>
              <a:ext uri="{FF2B5EF4-FFF2-40B4-BE49-F238E27FC236}">
                <a16:creationId xmlns:a16="http://schemas.microsoft.com/office/drawing/2014/main" id="{3FEC3BE4-7022-05C9-3653-D6682C974B2C}"/>
              </a:ext>
            </a:extLst>
          </p:cNvPr>
          <p:cNvSpPr>
            <a:spLocks noGrp="1"/>
          </p:cNvSpPr>
          <p:nvPr>
            <p:ph type="body" sz="quarter" idx="22"/>
          </p:nvPr>
        </p:nvSpPr>
        <p:spPr>
          <a:xfrm>
            <a:off x="3700767" y="2757263"/>
            <a:ext cx="2962763" cy="2517936"/>
          </a:xfrm>
        </p:spPr>
        <p:txBody>
          <a:bodyPr>
            <a:normAutofit lnSpcReduction="10000"/>
          </a:bodyPr>
          <a:lstStyle/>
          <a:p>
            <a:r>
              <a:rPr lang="en-US" sz="2000">
                <a:solidFill>
                  <a:schemeClr val="tx1"/>
                </a:solidFill>
                <a:latin typeface="Montserrat Medium"/>
                <a:cs typeface="Segoe UI"/>
              </a:rPr>
              <a:t>I understand RA, I've had experience with RA in some capacity, and I feel comfortable educating internal and external stakeholders about it.</a:t>
            </a:r>
          </a:p>
          <a:p>
            <a:endParaRPr lang="en-US"/>
          </a:p>
        </p:txBody>
      </p:sp>
      <p:sp>
        <p:nvSpPr>
          <p:cNvPr id="7" name="Rectangle 6">
            <a:extLst>
              <a:ext uri="{FF2B5EF4-FFF2-40B4-BE49-F238E27FC236}">
                <a16:creationId xmlns:a16="http://schemas.microsoft.com/office/drawing/2014/main" id="{F4C84A41-B67A-96A1-36D3-182A38F6A5F1}"/>
              </a:ext>
              <a:ext uri="{C183D7F6-B498-43B3-948B-1728B52AA6E4}">
                <adec:decorative xmlns:adec="http://schemas.microsoft.com/office/drawing/2017/decorative" val="1"/>
              </a:ext>
            </a:extLst>
          </p:cNvPr>
          <p:cNvSpPr/>
          <p:nvPr/>
        </p:nvSpPr>
        <p:spPr>
          <a:xfrm>
            <a:off x="6996587" y="2169719"/>
            <a:ext cx="4565150" cy="3394760"/>
          </a:xfrm>
          <a:prstGeom prst="rect">
            <a:avLst/>
          </a:prstGeom>
          <a:noFill/>
          <a:ln w="38100">
            <a:solidFill>
              <a:srgbClr val="0001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 Placeholder 16">
            <a:extLst>
              <a:ext uri="{FF2B5EF4-FFF2-40B4-BE49-F238E27FC236}">
                <a16:creationId xmlns:a16="http://schemas.microsoft.com/office/drawing/2014/main" id="{E28C90C9-68EE-40DB-DEA1-CE0F525B4F3E}"/>
              </a:ext>
            </a:extLst>
          </p:cNvPr>
          <p:cNvSpPr>
            <a:spLocks noGrp="1"/>
          </p:cNvSpPr>
          <p:nvPr>
            <p:ph type="body" sz="quarter" idx="20"/>
          </p:nvPr>
        </p:nvSpPr>
        <p:spPr>
          <a:xfrm>
            <a:off x="8266399" y="2225947"/>
            <a:ext cx="2419350" cy="563563"/>
          </a:xfrm>
        </p:spPr>
        <p:txBody>
          <a:bodyPr>
            <a:normAutofit/>
          </a:bodyPr>
          <a:lstStyle/>
          <a:p>
            <a:r>
              <a:rPr lang="en-US" u="sng">
                <a:solidFill>
                  <a:schemeClr val="tx1"/>
                </a:solidFill>
                <a:effectLst>
                  <a:outerShdw blurRad="38100" dist="38100" dir="2700000" algn="tl">
                    <a:srgbClr val="000000">
                      <a:alpha val="43137"/>
                    </a:srgbClr>
                  </a:outerShdw>
                </a:effectLst>
                <a:latin typeface="Montserrat Medium"/>
                <a:cs typeface="Segoe UI"/>
              </a:rPr>
              <a:t>Expert</a:t>
            </a:r>
          </a:p>
        </p:txBody>
      </p:sp>
      <p:sp>
        <p:nvSpPr>
          <p:cNvPr id="21" name="Text Placeholder 20">
            <a:extLst>
              <a:ext uri="{FF2B5EF4-FFF2-40B4-BE49-F238E27FC236}">
                <a16:creationId xmlns:a16="http://schemas.microsoft.com/office/drawing/2014/main" id="{0AF190FD-E16E-0700-8857-99B79B5EFE35}"/>
              </a:ext>
            </a:extLst>
          </p:cNvPr>
          <p:cNvSpPr>
            <a:spLocks noGrp="1"/>
          </p:cNvSpPr>
          <p:nvPr>
            <p:ph type="body" sz="quarter" idx="24"/>
          </p:nvPr>
        </p:nvSpPr>
        <p:spPr>
          <a:xfrm>
            <a:off x="7238360" y="2757262"/>
            <a:ext cx="4115440" cy="2629247"/>
          </a:xfrm>
        </p:spPr>
        <p:txBody>
          <a:bodyPr>
            <a:normAutofit fontScale="85000" lnSpcReduction="20000"/>
          </a:bodyPr>
          <a:lstStyle/>
          <a:p>
            <a:pPr lvl="0">
              <a:lnSpc>
                <a:spcPct val="100000"/>
              </a:lnSpc>
              <a:spcBef>
                <a:spcPts val="1200"/>
              </a:spcBef>
              <a:defRPr sz="2400" b="0" i="0" u="none" strike="noStrike" kern="1200" spc="0" baseline="0">
                <a:solidFill>
                  <a:prstClr val="black">
                    <a:lumMod val="65000"/>
                    <a:lumOff val="35000"/>
                  </a:prstClr>
                </a:solidFill>
                <a:latin typeface="+mn-lt"/>
                <a:ea typeface="+mn-ea"/>
                <a:cs typeface="+mn-cs"/>
              </a:defRPr>
            </a:pPr>
            <a:r>
              <a:rPr lang="en-US" dirty="0">
                <a:solidFill>
                  <a:schemeClr val="tx1"/>
                </a:solidFill>
                <a:latin typeface="Montserrat Medium"/>
                <a:cs typeface="Segoe UI"/>
              </a:rPr>
              <a:t>I have extensive knowledge and relevant experience:</a:t>
            </a:r>
          </a:p>
          <a:p>
            <a:pPr marL="285750" lvl="0" indent="-285750" algn="l">
              <a:lnSpc>
                <a:spcPct val="100000"/>
              </a:lnSpc>
              <a:spcBef>
                <a:spcPts val="0"/>
              </a:spcBef>
              <a:buFont typeface="Arial" panose="020B0604020202020204" pitchFamily="34" charset="0"/>
              <a:buChar char="•"/>
              <a:defRPr sz="2400" b="0" i="0" u="none" strike="noStrike" kern="1200" spc="0" baseline="0">
                <a:solidFill>
                  <a:prstClr val="black">
                    <a:lumMod val="65000"/>
                    <a:lumOff val="35000"/>
                  </a:prstClr>
                </a:solidFill>
                <a:latin typeface="+mn-lt"/>
                <a:ea typeface="+mn-ea"/>
                <a:cs typeface="+mn-cs"/>
              </a:defRPr>
            </a:pPr>
            <a:r>
              <a:rPr lang="en-US" dirty="0">
                <a:solidFill>
                  <a:schemeClr val="tx1"/>
                </a:solidFill>
                <a:latin typeface="Montserrat Medium"/>
                <a:cs typeface="Segoe UI"/>
              </a:rPr>
              <a:t>developing programs</a:t>
            </a:r>
          </a:p>
          <a:p>
            <a:pPr marL="285750" lvl="0" indent="-285750" algn="l">
              <a:lnSpc>
                <a:spcPct val="100000"/>
              </a:lnSpc>
              <a:spcBef>
                <a:spcPts val="0"/>
              </a:spcBef>
              <a:buFont typeface="Arial" panose="020B0604020202020204" pitchFamily="34" charset="0"/>
              <a:buChar char="•"/>
              <a:defRPr sz="2400" b="0" i="0" u="none" strike="noStrike" kern="1200" spc="0" baseline="0">
                <a:solidFill>
                  <a:prstClr val="black">
                    <a:lumMod val="65000"/>
                    <a:lumOff val="35000"/>
                  </a:prstClr>
                </a:solidFill>
                <a:latin typeface="+mn-lt"/>
                <a:ea typeface="+mn-ea"/>
                <a:cs typeface="+mn-cs"/>
              </a:defRPr>
            </a:pPr>
            <a:r>
              <a:rPr lang="en-US" dirty="0">
                <a:solidFill>
                  <a:schemeClr val="tx1"/>
                </a:solidFill>
                <a:latin typeface="Montserrat Medium"/>
                <a:cs typeface="Segoe UI"/>
              </a:rPr>
              <a:t>accessing multiple sources of funding; </a:t>
            </a:r>
            <a:endParaRPr lang="en-US" dirty="0">
              <a:solidFill>
                <a:schemeClr val="tx1"/>
              </a:solidFill>
              <a:latin typeface="Montserrat Medium" panose="00000600000000000000" pitchFamily="2" charset="0"/>
              <a:cs typeface="Segoe UI" panose="020B0502040204020203" pitchFamily="34" charset="0"/>
            </a:endParaRPr>
          </a:p>
          <a:p>
            <a:pPr marL="285750" lvl="0" indent="-285750" algn="l">
              <a:lnSpc>
                <a:spcPct val="100000"/>
              </a:lnSpc>
              <a:spcBef>
                <a:spcPts val="0"/>
              </a:spcBef>
              <a:buFont typeface="Arial" panose="020B0604020202020204" pitchFamily="34" charset="0"/>
              <a:buChar char="•"/>
              <a:defRPr sz="2400" b="0" i="0" u="none" strike="noStrike" kern="1200" spc="0" baseline="0">
                <a:solidFill>
                  <a:prstClr val="black">
                    <a:lumMod val="65000"/>
                    <a:lumOff val="35000"/>
                  </a:prstClr>
                </a:solidFill>
                <a:latin typeface="+mn-lt"/>
                <a:ea typeface="+mn-ea"/>
                <a:cs typeface="+mn-cs"/>
              </a:defRPr>
            </a:pPr>
            <a:r>
              <a:rPr lang="en-US" dirty="0">
                <a:solidFill>
                  <a:schemeClr val="tx1"/>
                </a:solidFill>
                <a:latin typeface="Montserrat Medium"/>
                <a:cs typeface="Segoe UI"/>
              </a:rPr>
              <a:t>convening stakeholders ;</a:t>
            </a:r>
          </a:p>
          <a:p>
            <a:pPr marL="285750" lvl="0" indent="-285750" algn="l">
              <a:lnSpc>
                <a:spcPct val="100000"/>
              </a:lnSpc>
              <a:spcBef>
                <a:spcPts val="0"/>
              </a:spcBef>
              <a:buFont typeface="Arial" panose="020B0604020202020204" pitchFamily="34" charset="0"/>
              <a:buChar char="•"/>
              <a:defRPr sz="2400" b="0" i="0" u="none" strike="noStrike" kern="1200" spc="0" baseline="0">
                <a:solidFill>
                  <a:prstClr val="black">
                    <a:lumMod val="65000"/>
                    <a:lumOff val="35000"/>
                  </a:prstClr>
                </a:solidFill>
                <a:latin typeface="+mn-lt"/>
                <a:ea typeface="+mn-ea"/>
                <a:cs typeface="+mn-cs"/>
              </a:defRPr>
            </a:pPr>
            <a:r>
              <a:rPr lang="en-US" dirty="0">
                <a:solidFill>
                  <a:schemeClr val="tx1"/>
                </a:solidFill>
                <a:latin typeface="Montserrat Medium"/>
                <a:cs typeface="Segoe UI"/>
              </a:rPr>
              <a:t>adding programs to the ETPL; </a:t>
            </a:r>
            <a:endParaRPr lang="en-US" dirty="0">
              <a:solidFill>
                <a:schemeClr val="tx1"/>
              </a:solidFill>
              <a:latin typeface="Montserrat Medium" panose="00000600000000000000" pitchFamily="2" charset="0"/>
              <a:cs typeface="Segoe UI" panose="020B0502040204020203" pitchFamily="34" charset="0"/>
            </a:endParaRPr>
          </a:p>
          <a:p>
            <a:pPr marL="285750" lvl="0" indent="-285750" algn="l">
              <a:lnSpc>
                <a:spcPct val="100000"/>
              </a:lnSpc>
              <a:spcBef>
                <a:spcPts val="0"/>
              </a:spcBef>
              <a:buFont typeface="Arial" panose="020B0604020202020204" pitchFamily="34" charset="0"/>
              <a:buChar char="•"/>
              <a:defRPr sz="2400" b="0" i="0" u="none" strike="noStrike" kern="1200" spc="0" baseline="0">
                <a:solidFill>
                  <a:prstClr val="black">
                    <a:lumMod val="65000"/>
                    <a:lumOff val="35000"/>
                  </a:prstClr>
                </a:solidFill>
                <a:latin typeface="+mn-lt"/>
                <a:ea typeface="+mn-ea"/>
                <a:cs typeface="+mn-cs"/>
              </a:defRPr>
            </a:pPr>
            <a:r>
              <a:rPr lang="en-US" dirty="0">
                <a:solidFill>
                  <a:schemeClr val="tx1"/>
                </a:solidFill>
                <a:latin typeface="Montserrat Medium"/>
                <a:cs typeface="Segoe UI"/>
              </a:rPr>
              <a:t>recruiting apprentices or employers. </a:t>
            </a:r>
          </a:p>
          <a:p>
            <a:endParaRPr lang="en-US" dirty="0"/>
          </a:p>
        </p:txBody>
      </p:sp>
    </p:spTree>
    <p:extLst>
      <p:ext uri="{BB962C8B-B14F-4D97-AF65-F5344CB8AC3E}">
        <p14:creationId xmlns:p14="http://schemas.microsoft.com/office/powerpoint/2010/main" val="322009424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65DFDB39333340A6C821E1EFAF7E53" ma:contentTypeVersion="17" ma:contentTypeDescription="Create a new document." ma:contentTypeScope="" ma:versionID="3ac759074c6a86585099b25e885aa940">
  <xsd:schema xmlns:xsd="http://www.w3.org/2001/XMLSchema" xmlns:xs="http://www.w3.org/2001/XMLSchema" xmlns:p="http://schemas.microsoft.com/office/2006/metadata/properties" xmlns:ns2="2f00f82b-dce9-458f-ab1d-1c5fd145e219" xmlns:ns3="4cd59d27-ca2b-4708-b9c7-7fa281384922" targetNamespace="http://schemas.microsoft.com/office/2006/metadata/properties" ma:root="true" ma:fieldsID="3663b68fabe1147433f80d2870c2f93c" ns2:_="" ns3:_="">
    <xsd:import namespace="2f00f82b-dce9-458f-ab1d-1c5fd145e219"/>
    <xsd:import namespace="4cd59d27-ca2b-4708-b9c7-7fa2813849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_Flow_SignoffStatus" minOccurs="0"/>
                <xsd:element ref="ns2:ClassificationLeve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0f82b-dce9-458f-ab1d-1c5fd145e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40efca0-e4bb-4e8d-9d61-7e4cbb849eb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ClassificationLevel" ma:index="23" nillable="true" ma:displayName="Classification Level" ma:format="Dropdown" ma:internalName="ClassificationLevel">
      <xsd:simpleType>
        <xsd:restriction base="dms:Text">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d59d27-ca2b-4708-b9c7-7fa2813849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87ad012-c776-41ed-a0f8-f6cf97c34fbd}" ma:internalName="TaxCatchAll" ma:showField="CatchAllData" ma:web="4cd59d27-ca2b-4708-b9c7-7fa2813849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2f00f82b-dce9-458f-ab1d-1c5fd145e219" xsi:nil="true"/>
    <TaxCatchAll xmlns="4cd59d27-ca2b-4708-b9c7-7fa281384922" xsi:nil="true"/>
    <lcf76f155ced4ddcb4097134ff3c332f xmlns="2f00f82b-dce9-458f-ab1d-1c5fd145e219">
      <Terms xmlns="http://schemas.microsoft.com/office/infopath/2007/PartnerControls"/>
    </lcf76f155ced4ddcb4097134ff3c332f>
    <ClassificationLevel xmlns="2f00f82b-dce9-458f-ab1d-1c5fd145e219" xsi:nil="true"/>
  </documentManagement>
</p:properties>
</file>

<file path=customXml/itemProps1.xml><?xml version="1.0" encoding="utf-8"?>
<ds:datastoreItem xmlns:ds="http://schemas.openxmlformats.org/officeDocument/2006/customXml" ds:itemID="{D23B4014-A012-47C0-A13A-242D523FD893}">
  <ds:schemaRefs>
    <ds:schemaRef ds:uri="http://schemas.microsoft.com/sharepoint/v3/contenttype/forms"/>
  </ds:schemaRefs>
</ds:datastoreItem>
</file>

<file path=customXml/itemProps2.xml><?xml version="1.0" encoding="utf-8"?>
<ds:datastoreItem xmlns:ds="http://schemas.openxmlformats.org/officeDocument/2006/customXml" ds:itemID="{016C5C70-4858-4577-A179-B9201E71C87F}">
  <ds:schemaRefs>
    <ds:schemaRef ds:uri="2f00f82b-dce9-458f-ab1d-1c5fd145e219"/>
    <ds:schemaRef ds:uri="4cd59d27-ca2b-4708-b9c7-7fa2813849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27E91CE-ABC1-4FE1-8E6C-87090E69A683}">
  <ds:schemaRefs>
    <ds:schemaRef ds:uri="http://www.w3.org/XML/1998/namespace"/>
    <ds:schemaRef ds:uri="http://purl.org/dc/elements/1.1/"/>
    <ds:schemaRef ds:uri="http://schemas.openxmlformats.org/package/2006/metadata/core-properties"/>
    <ds:schemaRef ds:uri="4cd59d27-ca2b-4708-b9c7-7fa281384922"/>
    <ds:schemaRef ds:uri="http://schemas.microsoft.com/office/2006/metadata/properties"/>
    <ds:schemaRef ds:uri="http://purl.org/dc/terms/"/>
    <ds:schemaRef ds:uri="http://schemas.microsoft.com/office/infopath/2007/PartnerControls"/>
    <ds:schemaRef ds:uri="http://purl.org/dc/dcmitype/"/>
    <ds:schemaRef ds:uri="http://schemas.microsoft.com/office/2006/documentManagement/types"/>
    <ds:schemaRef ds:uri="2f00f82b-dce9-458f-ab1d-1c5fd145e219"/>
  </ds:schemaRefs>
</ds:datastoreItem>
</file>

<file path=docProps/app.xml><?xml version="1.0" encoding="utf-8"?>
<Properties xmlns="http://schemas.openxmlformats.org/officeDocument/2006/extended-properties" xmlns:vt="http://schemas.openxmlformats.org/officeDocument/2006/docPropsVTypes">
  <TotalTime>1590</TotalTime>
  <Words>3750</Words>
  <Application>Microsoft Office PowerPoint</Application>
  <PresentationFormat>Widescreen</PresentationFormat>
  <Paragraphs>453</Paragraphs>
  <Slides>45</Slides>
  <Notes>43</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45</vt:i4>
      </vt:variant>
    </vt:vector>
  </HeadingPairs>
  <TitlesOfParts>
    <vt:vector size="62" baseType="lpstr">
      <vt:lpstr>Aptos</vt:lpstr>
      <vt:lpstr>Arial</vt:lpstr>
      <vt:lpstr>Calibri</vt:lpstr>
      <vt:lpstr>Montserrat</vt:lpstr>
      <vt:lpstr>Montserrat Medium</vt:lpstr>
      <vt:lpstr>Montserrat SemiBold</vt:lpstr>
      <vt:lpstr>Poppins</vt:lpstr>
      <vt:lpstr>Raleway</vt:lpstr>
      <vt:lpstr>Segoe UI</vt:lpstr>
      <vt:lpstr>source-serif-pro</vt:lpstr>
      <vt:lpstr>Symbol</vt:lpstr>
      <vt:lpstr>Wingdings</vt:lpstr>
      <vt:lpstr>Wingdings 2</vt:lpstr>
      <vt:lpstr>1_Office Theme</vt:lpstr>
      <vt:lpstr>2_Office Theme</vt:lpstr>
      <vt:lpstr>3_Office Theme</vt:lpstr>
      <vt:lpstr>4_Office Theme</vt:lpstr>
      <vt:lpstr> Understanding and Supporting Registered Apprenticeship in Your Community</vt:lpstr>
      <vt:lpstr>Presenters</vt:lpstr>
      <vt:lpstr>Welcome and Agenda</vt:lpstr>
      <vt:lpstr>Center of Excellence Overview</vt:lpstr>
      <vt:lpstr>Online Resources, On-Demand TA</vt:lpstr>
      <vt:lpstr>An Overview of Registered Apprenticeship</vt:lpstr>
      <vt:lpstr>What is Registered Apprenticeship? </vt:lpstr>
      <vt:lpstr>Five Core Components of RA</vt:lpstr>
      <vt:lpstr>How's Your RA Knowledge?</vt:lpstr>
      <vt:lpstr>Key Organizational Apprenticeship Roles</vt:lpstr>
      <vt:lpstr>Engagement Poll</vt:lpstr>
      <vt:lpstr>Registered Apprenticeship and Chambers- A Match Made for Each Other</vt:lpstr>
      <vt:lpstr>What Registered Apprenticeship Offers Chambers</vt:lpstr>
      <vt:lpstr>What Registered Apprenticeship Offers Businesses</vt:lpstr>
      <vt:lpstr>What Registered Apprenticeship Offers Businesses (Continued)</vt:lpstr>
      <vt:lpstr>How Chambers are Currently Engaging in RA</vt:lpstr>
      <vt:lpstr>Chamber Pulse Check </vt:lpstr>
      <vt:lpstr>Chamber Survey Results</vt:lpstr>
      <vt:lpstr>Chamber Survey Results (Continued)</vt:lpstr>
      <vt:lpstr>Noteworthy Chambers</vt:lpstr>
      <vt:lpstr>German-American Chamber of Commerce</vt:lpstr>
      <vt:lpstr>Kentucky Chamber Foundation</vt:lpstr>
      <vt:lpstr>Charleston Metro Chamber of Commerce</vt:lpstr>
      <vt:lpstr>Greater Cleveland Partnership</vt:lpstr>
      <vt:lpstr>Who is GCP?</vt:lpstr>
      <vt:lpstr>GCP’s RAP Journey</vt:lpstr>
      <vt:lpstr>OUTCOMES - Programs</vt:lpstr>
      <vt:lpstr>OUTCOMES - People</vt:lpstr>
      <vt:lpstr>OUTCOMES - Resources</vt:lpstr>
      <vt:lpstr>GCP’s Role – Our Promises To Employers</vt:lpstr>
      <vt:lpstr>GCP’s Role – Our Promises To Employers2</vt:lpstr>
      <vt:lpstr>Ecosystem Partners &amp; Relationship Building</vt:lpstr>
      <vt:lpstr>Lessons Learned</vt:lpstr>
      <vt:lpstr>GCP’s Achievements – So Far!</vt:lpstr>
      <vt:lpstr>Engage with GCP</vt:lpstr>
      <vt:lpstr>How Can You Get Involved</vt:lpstr>
      <vt:lpstr>What Role Do/Could You Play in RA?</vt:lpstr>
      <vt:lpstr>Key Resources to Access</vt:lpstr>
      <vt:lpstr>Chamber of Commerce Toolkit</vt:lpstr>
      <vt:lpstr>No-Cost Resources</vt:lpstr>
      <vt:lpstr>Questions and Answers</vt:lpstr>
      <vt:lpstr>Evaluation</vt:lpstr>
      <vt:lpstr>Contact Us</vt:lpstr>
      <vt:lpstr>Contact Us, Become a Partner</vt:lpstr>
      <vt:lpstr>Thank You for Joining Us</vt:lpstr>
    </vt:vector>
  </TitlesOfParts>
  <Manager>Judy Blanchard</Manager>
  <Company>Safal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Supporting Registered Apprenticeship in Your Community</dc:title>
  <dc:creator>Haylie Schuster and Lisa Rice</dc:creator>
  <cp:keywords>Registered Apprenticeship, Workforce, Employers, Industry, Education, Instruction</cp:keywords>
  <cp:lastModifiedBy>Colleen Beck</cp:lastModifiedBy>
  <cp:revision>1</cp:revision>
  <dcterms:created xsi:type="dcterms:W3CDTF">2024-04-03T17:26:52Z</dcterms:created>
  <dcterms:modified xsi:type="dcterms:W3CDTF">2024-07-26T17:42:14Z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0x010100FD65DFDB39333340A6C821E1EFAF7E53</vt:lpwstr>
  </property>
  <property fmtid="{D5CDD505-2E9C-101B-9397-08002B2CF9AE}" pid="3" name="MediaServiceImageTags">
    <vt:lpwstr/>
  </property>
</Properties>
</file>