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9.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698" r:id="rId6"/>
    <p:sldMasterId id="2147483721" r:id="rId7"/>
    <p:sldMasterId id="2147483755" r:id="rId8"/>
    <p:sldMasterId id="2147483793" r:id="rId9"/>
    <p:sldMasterId id="2147483816" r:id="rId10"/>
    <p:sldMasterId id="2147483879" r:id="rId11"/>
    <p:sldMasterId id="2147483899" r:id="rId12"/>
    <p:sldMasterId id="2147483927" r:id="rId13"/>
  </p:sldMasterIdLst>
  <p:notesMasterIdLst>
    <p:notesMasterId r:id="rId72"/>
  </p:notesMasterIdLst>
  <p:sldIdLst>
    <p:sldId id="257" r:id="rId14"/>
    <p:sldId id="264" r:id="rId15"/>
    <p:sldId id="1774" r:id="rId16"/>
    <p:sldId id="1835" r:id="rId17"/>
    <p:sldId id="1775" r:id="rId18"/>
    <p:sldId id="1776" r:id="rId19"/>
    <p:sldId id="1820" r:id="rId20"/>
    <p:sldId id="731" r:id="rId21"/>
    <p:sldId id="1779" r:id="rId22"/>
    <p:sldId id="730" r:id="rId23"/>
    <p:sldId id="726" r:id="rId24"/>
    <p:sldId id="280" r:id="rId25"/>
    <p:sldId id="739" r:id="rId26"/>
    <p:sldId id="742" r:id="rId27"/>
    <p:sldId id="2147327199" r:id="rId28"/>
    <p:sldId id="743" r:id="rId29"/>
    <p:sldId id="343" r:id="rId30"/>
    <p:sldId id="1784" r:id="rId31"/>
    <p:sldId id="1740" r:id="rId32"/>
    <p:sldId id="1747" r:id="rId33"/>
    <p:sldId id="281" r:id="rId34"/>
    <p:sldId id="2147327161" r:id="rId35"/>
    <p:sldId id="949" r:id="rId36"/>
    <p:sldId id="2147327241" r:id="rId37"/>
    <p:sldId id="2147327242" r:id="rId38"/>
    <p:sldId id="2147327205" r:id="rId39"/>
    <p:sldId id="356" r:id="rId40"/>
    <p:sldId id="2147327243" r:id="rId41"/>
    <p:sldId id="2147327244" r:id="rId42"/>
    <p:sldId id="2147327204" r:id="rId43"/>
    <p:sldId id="2147327245" r:id="rId44"/>
    <p:sldId id="2147327208" r:id="rId45"/>
    <p:sldId id="2147327209" r:id="rId46"/>
    <p:sldId id="2147327211" r:id="rId47"/>
    <p:sldId id="2147327212" r:id="rId48"/>
    <p:sldId id="2147327213" r:id="rId49"/>
    <p:sldId id="2147327214" r:id="rId50"/>
    <p:sldId id="2147327215" r:id="rId51"/>
    <p:sldId id="2147327216" r:id="rId52"/>
    <p:sldId id="2147327232" r:id="rId53"/>
    <p:sldId id="2147327192" r:id="rId54"/>
    <p:sldId id="2147327193" r:id="rId55"/>
    <p:sldId id="2147327188" r:id="rId56"/>
    <p:sldId id="2147327194" r:id="rId57"/>
    <p:sldId id="2147327195" r:id="rId58"/>
    <p:sldId id="2147327175" r:id="rId59"/>
    <p:sldId id="2147327191" r:id="rId60"/>
    <p:sldId id="2147327196" r:id="rId61"/>
    <p:sldId id="2147327187" r:id="rId62"/>
    <p:sldId id="2147327182" r:id="rId63"/>
    <p:sldId id="2147327246" r:id="rId64"/>
    <p:sldId id="2147327234" r:id="rId65"/>
    <p:sldId id="2147327235" r:id="rId66"/>
    <p:sldId id="2147327236" r:id="rId67"/>
    <p:sldId id="2147327237" r:id="rId68"/>
    <p:sldId id="2147327238" r:id="rId69"/>
    <p:sldId id="2147327239" r:id="rId70"/>
    <p:sldId id="214732724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AD" userId="S::alan.dodkowitz@safalpartners.com::77e67509-39e7-4278-826a-eddbfd8246a9" providerId="AD"/>
  <p188:author id="{E0384261-A7B9-3D92-DC1F-F1AAC0DFB7E5}" name="Lisa Rice" initials="LR" userId="S::lisa.rice@safalpartners.com::da68d56e-ad6c-437e-8950-9d35568b768d" providerId="AD"/>
  <p188:author id="{F5CDE29B-3EFC-D5BE-8DDE-F756FF4E4250}" name="Jana Bauer" initials="JB" userId="S::jana.bauer@safalpartners.com::f18a3f3c-4c69-4a10-b4b6-ac99762a0cf5" providerId="AD"/>
  <p188:author id="{F7E418CF-0377-B734-AF71-763692714119}" name="Jeremy Faulkner" initials="JF" userId="S::jeremy.faulkner@safalpartners.com::f36d5d23-3a6d-43fd-82c9-544be2dd8428"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59D9F-E629-4BC6-B435-D76BFBFF5CBD}" v="4714" dt="2024-08-16T14:42:03.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71" autoAdjust="0"/>
  </p:normalViewPr>
  <p:slideViewPr>
    <p:cSldViewPr snapToGrid="0">
      <p:cViewPr>
        <p:scale>
          <a:sx n="73" d="100"/>
          <a:sy n="73" d="100"/>
        </p:scale>
        <p:origin x="-60" y="380"/>
      </p:cViewPr>
      <p:guideLst/>
    </p:cSldViewPr>
  </p:slideViewPr>
  <p:outlineViewPr>
    <p:cViewPr>
      <p:scale>
        <a:sx n="33" d="100"/>
        <a:sy n="33" d="100"/>
      </p:scale>
      <p:origin x="0" y="-613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8E14-E56A-44B9-B86F-38E07589454C}"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CC775-612C-4F5C-9ABC-8ECC45320DE5}" type="slidenum">
              <a:rPr lang="en-US" smtClean="0"/>
              <a:t>‹#›</a:t>
            </a:fld>
            <a:endParaRPr lang="en-US"/>
          </a:p>
        </p:txBody>
      </p:sp>
    </p:spTree>
    <p:extLst>
      <p:ext uri="{BB962C8B-B14F-4D97-AF65-F5344CB8AC3E}">
        <p14:creationId xmlns:p14="http://schemas.microsoft.com/office/powerpoint/2010/main" val="262287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lcoe.safalapps.com/sites/default/files/2024-06/Business%20Services%20Representatives%20Handout.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fld id="{DB7CC775-612C-4F5C-9ABC-8ECC45320DE5}" type="slidenum">
              <a:rPr lang="en-US" smtClean="0"/>
              <a:t>12</a:t>
            </a:fld>
            <a:endParaRPr lang="en-US"/>
          </a:p>
        </p:txBody>
      </p:sp>
    </p:spTree>
    <p:extLst>
      <p:ext uri="{BB962C8B-B14F-4D97-AF65-F5344CB8AC3E}">
        <p14:creationId xmlns:p14="http://schemas.microsoft.com/office/powerpoint/2010/main" val="76324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1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r>
              <a:rPr lang="en-US"/>
              <a:t>Alan</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5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fld id="{DB7CC775-612C-4F5C-9ABC-8ECC45320DE5}" type="slidenum">
              <a:rPr lang="en-US" smtClean="0"/>
              <a:t>15</a:t>
            </a:fld>
            <a:endParaRPr lang="en-US"/>
          </a:p>
        </p:txBody>
      </p:sp>
    </p:spTree>
    <p:extLst>
      <p:ext uri="{BB962C8B-B14F-4D97-AF65-F5344CB8AC3E}">
        <p14:creationId xmlns:p14="http://schemas.microsoft.com/office/powerpoint/2010/main" val="3916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fld id="{DB7CC775-612C-4F5C-9ABC-8ECC45320DE5}" type="slidenum">
              <a:rPr lang="en-US" smtClean="0"/>
              <a:t>16</a:t>
            </a:fld>
            <a:endParaRPr lang="en-US"/>
          </a:p>
        </p:txBody>
      </p:sp>
    </p:spTree>
    <p:extLst>
      <p:ext uri="{BB962C8B-B14F-4D97-AF65-F5344CB8AC3E}">
        <p14:creationId xmlns:p14="http://schemas.microsoft.com/office/powerpoint/2010/main" val="44631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nSpc>
                <a:spcPct val="95000"/>
              </a:lnSpc>
              <a:spcBef>
                <a:spcPts val="1800"/>
              </a:spcBef>
              <a:buClr>
                <a:schemeClr val="dk1"/>
              </a:buClr>
              <a:buSzPts val="1100"/>
            </a:pPr>
            <a:r>
              <a:rPr lang="en-US"/>
              <a:t>Alan</a:t>
            </a:r>
            <a:endParaRPr lang="en-US">
              <a:solidFill>
                <a:srgbClr val="242021"/>
              </a:solidFill>
            </a:endParaRP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83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46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04E63-7156-4AB5-9358-47863AE65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0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04E63-7156-4AB5-9358-47863AE65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27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fld id="{DB7CC775-612C-4F5C-9ABC-8ECC45320DE5}" type="slidenum">
              <a:rPr lang="en-US" smtClean="0"/>
              <a:t>21</a:t>
            </a:fld>
            <a:endParaRPr lang="en-US"/>
          </a:p>
        </p:txBody>
      </p:sp>
    </p:spTree>
    <p:extLst>
      <p:ext uri="{BB962C8B-B14F-4D97-AF65-F5344CB8AC3E}">
        <p14:creationId xmlns:p14="http://schemas.microsoft.com/office/powerpoint/2010/main" val="328265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a:ea typeface="Calibri" panose="020F0502020204030204" pitchFamily="34" charset="0"/>
                <a:cs typeface="Calibri"/>
              </a:rPr>
              <a:t>Optional/draft talking points:</a:t>
            </a:r>
            <a:endParaRPr lang="en-US" sz="1800" dirty="0">
              <a:solidFill>
                <a:srgbClr val="000000"/>
              </a:solidFill>
              <a:effectLst/>
              <a:latin typeface="Calibri"/>
              <a:ea typeface="Calibri" panose="020F0502020204030204" pitchFamily="34" charset="0"/>
              <a:cs typeface="Calibri"/>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800" dirty="0">
                <a:solidFill>
                  <a:srgbClr val="000000"/>
                </a:solidFill>
                <a:effectLst/>
                <a:latin typeface="Calibri"/>
                <a:ea typeface="Calibri" panose="020F0502020204030204" pitchFamily="34" charset="0"/>
                <a:cs typeface="Calibri"/>
              </a:rPr>
              <a:t>The slide shows you the </a:t>
            </a:r>
            <a:r>
              <a:rPr lang="en-US" sz="1800" dirty="0">
                <a:solidFill>
                  <a:srgbClr val="000000"/>
                </a:solidFill>
                <a:latin typeface="Calibri"/>
                <a:ea typeface="Calibri" panose="020F0502020204030204" pitchFamily="34" charset="0"/>
                <a:cs typeface="Calibri"/>
              </a:rPr>
              <a:t>eighteen Intermediaries</a:t>
            </a:r>
            <a:r>
              <a:rPr lang="en-US" sz="1800" dirty="0">
                <a:solidFill>
                  <a:srgbClr val="000000"/>
                </a:solidFill>
                <a:effectLst/>
                <a:latin typeface="Calibri"/>
                <a:ea typeface="Calibri" panose="020F0502020204030204" pitchFamily="34" charset="0"/>
                <a:cs typeface="Calibri"/>
              </a:rPr>
              <a:t> that make up the sixteen Industry Intermediary Contractors and the four Youth Apprenticeship Intermediaries.</a:t>
            </a:r>
            <a:endParaRPr lang="en-US" sz="1800" dirty="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a:ea typeface="Calibri" panose="020F0502020204030204" pitchFamily="34" charset="0"/>
                <a:cs typeface="Calibri"/>
              </a:rPr>
              <a:t>As you can see, we've added the specific industry and sub-sector under each Intermediary logo. We're currently servicing multiple industry sectors, including healthcare, information technology, public service, the Care Economy, supply chain, cybersecurity, advanced manufacturing, transportation, construction, telecommunications, and hospitality.</a:t>
            </a:r>
            <a:endParaRPr lang="en-US" sz="1800" dirty="0">
              <a:effectLst/>
              <a:latin typeface="Calibri"/>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3607" rtl="0" eaLnBrk="1" fontAlgn="base" latinLnBrk="0" hangingPunct="1">
              <a:lnSpc>
                <a:spcPct val="100000"/>
              </a:lnSpc>
              <a:spcBef>
                <a:spcPct val="0"/>
              </a:spcBef>
              <a:spcAft>
                <a:spcPct val="0"/>
              </a:spcAft>
              <a:buClrTx/>
              <a:buSzTx/>
              <a:buFontTx/>
              <a:buNone/>
              <a:tabLst/>
              <a:defRPr/>
            </a:pPr>
            <a:fld id="{82869989-EB00-4EE7-BCB5-25BDC5BB29F8}" type="slidenum">
              <a:rPr kumimoji="0" lang="en-US"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3607"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699222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 </a:t>
            </a:r>
          </a:p>
        </p:txBody>
      </p:sp>
      <p:sp>
        <p:nvSpPr>
          <p:cNvPr id="4" name="Slide Number Placeholder 3"/>
          <p:cNvSpPr>
            <a:spLocks noGrp="1"/>
          </p:cNvSpPr>
          <p:nvPr>
            <p:ph type="sldNum" sz="quarter" idx="5"/>
          </p:nvPr>
        </p:nvSpPr>
        <p:spPr/>
        <p:txBody>
          <a:bodyPr/>
          <a:lstStyle/>
          <a:p>
            <a:fld id="{DB7CC775-612C-4F5C-9ABC-8ECC45320DE5}" type="slidenum">
              <a:rPr lang="en-US" smtClean="0"/>
              <a:t>23</a:t>
            </a:fld>
            <a:endParaRPr lang="en-US"/>
          </a:p>
        </p:txBody>
      </p:sp>
    </p:spTree>
    <p:extLst>
      <p:ext uri="{BB962C8B-B14F-4D97-AF65-F5344CB8AC3E}">
        <p14:creationId xmlns:p14="http://schemas.microsoft.com/office/powerpoint/2010/main" val="309030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516675"/>
            <a:ext cx="5679440" cy="4213857"/>
          </a:xfrm>
        </p:spPr>
        <p: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a:p>
            <a:endParaRPr lang="en-US">
              <a:ea typeface="Calibri"/>
              <a:cs typeface="Calibri"/>
            </a:endParaRPr>
          </a:p>
          <a:p>
            <a:endParaRPr lang="en-US">
              <a:ea typeface="Calibri"/>
              <a:cs typeface="Calibri"/>
            </a:endParaRPr>
          </a:p>
          <a:p>
            <a:r>
              <a:rPr lang="en-US">
                <a:ea typeface="Calibri"/>
                <a:cs typeface="Calibri"/>
              </a:rPr>
              <a:t>I</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3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92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615C6-39CF-EA7A-B5C0-548B76F57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363E1-C1F4-A72D-8144-35BA2E6EB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C7BE8-8172-94CF-247F-696CCED95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B9C070-672F-9C9D-CC59-1B8A055083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7BEF-8FBD-4D5A-8E0B-C951ABFD9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27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27728-6349-4F41-904F-0D1513839CD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623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7BEF-8FBD-4D5A-8E0B-C951ABFD9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43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spcAft>
                <a:spcPts val="824"/>
              </a:spcAft>
              <a:tabLst>
                <a:tab pos="470962" algn="l"/>
              </a:tabLst>
              <a:defRPr/>
            </a:pPr>
            <a:endParaRPr lang="en-US" sz="1600" kern="100">
              <a:solidFill>
                <a:prstClr val="black">
                  <a:lumMod val="75000"/>
                  <a:lumOff val="25000"/>
                </a:prstClr>
              </a:solidFill>
              <a:latin typeface="Montserrat Medium" panose="00000600000000000000" pitchFamily="2"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61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spcAft>
                <a:spcPts val="824"/>
              </a:spcAft>
              <a:tabLst>
                <a:tab pos="470962" algn="l"/>
              </a:tabLst>
              <a:defRPr/>
            </a:pPr>
            <a:endParaRPr lang="en-US" sz="1600" kern="100">
              <a:solidFill>
                <a:prstClr val="black">
                  <a:lumMod val="75000"/>
                  <a:lumOff val="25000"/>
                </a:prstClr>
              </a:solidFill>
              <a:latin typeface="Montserrat Medium" panose="00000600000000000000" pitchFamily="2"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073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Stacy</a:t>
            </a: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35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Alan</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I’d like to give you an overview of the Center of Excellence. Safal Partners was awarded the opportunity to lead the US DOL Registered Apprenticeship Technical Assistance Center of Excellence for Strategic Partnerships and Systems Alignment in 2021. </a:t>
            </a:r>
          </a:p>
          <a:p>
            <a:endParaRPr lang="en-US" b="0"/>
          </a:p>
          <a:p>
            <a:r>
              <a:rPr lang="en-US" b="0"/>
              <a:t>We are here to help close the gap between the apprenticeship and workforce systems and accelerate partnerships across education, economic development, and other partners to increase adoption of RA nationwide. </a:t>
            </a:r>
            <a:endParaRPr lang="en-US" b="0">
              <a:cs typeface="Calibri"/>
            </a:endParaRP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Center is supported by five national partners including the National Association of Workforce Development Professionals, the Coalition on Adult Basic Education, the National Disability Institute, FASTPORT, and the Wireless Infrastructure Association.</a:t>
            </a:r>
          </a:p>
          <a:p>
            <a:endParaRPr lang="en-US" b="0">
              <a:cs typeface="Calibri" panose="020F0502020204030204"/>
            </a:endParaRPr>
          </a:p>
          <a:p>
            <a:r>
              <a:rPr lang="en-US" b="0"/>
              <a:t>Our national partners were strategically chosen to help us reach specific groups whether on the workforce, education or employer side. </a:t>
            </a:r>
            <a:endParaRPr lang="en-US" b="0">
              <a:ea typeface="Calibri"/>
              <a:cs typeface="Calibri"/>
            </a:endParaRPr>
          </a:p>
          <a:p>
            <a:endParaRPr lang="en-US" b="0">
              <a:ea typeface="Calibri"/>
              <a:cs typeface="Calibri"/>
            </a:endParaRPr>
          </a:p>
          <a:p>
            <a:r>
              <a:rPr lang="en-US" b="0"/>
              <a:t>The Center of Excellence provides no-cost technical assistance – online, in-person and through hybrid delivery - to accelerate sustainable partnerships and align apprenticeship, workforce and education systems.</a:t>
            </a:r>
            <a:endParaRPr lang="en-US" b="0">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79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 </a:t>
            </a:r>
          </a:p>
          <a:p>
            <a:endParaRPr lang="en-US"/>
          </a:p>
          <a:p>
            <a:r>
              <a:rPr lang="en-US"/>
              <a:t>A Registered Apprenticeship program is a documented plan designed to move an apprentice from a low or no skill entry level position to full occupational proficiency.  This systematic training approach provides consistency in training and builds competency across the industry, which in turn will improve safety, quality, and efficiency. Upon completion of the program, an apprentice earns a Completion of Registered Apprenticeship certificate, a nationally recognized credential.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94355" rtl="0" eaLnBrk="1" fontAlgn="auto" latinLnBrk="0" hangingPunct="1">
              <a:lnSpc>
                <a:spcPct val="100000"/>
              </a:lnSpc>
              <a:spcBef>
                <a:spcPts val="0"/>
              </a:spcBef>
              <a:spcAft>
                <a:spcPts val="0"/>
              </a:spcAft>
              <a:buClrTx/>
              <a:buSzTx/>
              <a:buFontTx/>
              <a:buNone/>
              <a:tabLst/>
              <a:defRPr/>
            </a:pPr>
            <a:fld id="{E23A065C-B80E-48DC-A7B0-BB9DB5DE17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94355"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980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909" y="4635865"/>
            <a:ext cx="5879272" cy="4513781"/>
          </a:xfrm>
        </p:spPr>
        <p:txBody>
          <a:bodyPr/>
          <a:lstStyle/>
          <a:p>
            <a:r>
              <a:rPr lang="en-US"/>
              <a:t>Stacy</a:t>
            </a:r>
          </a:p>
        </p:txBody>
      </p:sp>
      <p:sp>
        <p:nvSpPr>
          <p:cNvPr id="4" name="Slide Number Placeholder 3"/>
          <p:cNvSpPr>
            <a:spLocks noGrp="1"/>
          </p:cNvSpPr>
          <p:nvPr>
            <p:ph type="sldNum" sz="quarter" idx="5"/>
          </p:nvPr>
        </p:nvSpPr>
        <p:spPr/>
        <p:txBody>
          <a:bodyPr/>
          <a:lstStyle/>
          <a:p>
            <a:pPr marL="0" marR="0" lvl="0" indent="0" algn="r" defTabSz="969434" rtl="0" eaLnBrk="1" fontAlgn="base" latinLnBrk="0" hangingPunct="1">
              <a:lnSpc>
                <a:spcPct val="100000"/>
              </a:lnSpc>
              <a:spcBef>
                <a:spcPct val="0"/>
              </a:spcBef>
              <a:spcAft>
                <a:spcPct val="0"/>
              </a:spcAft>
              <a:buClrTx/>
              <a:buSzTx/>
              <a:buFontTx/>
              <a:buNone/>
              <a:tabLst/>
              <a:defRPr/>
            </a:pPr>
            <a:fld id="{31E048EE-F6E1-1C4C-9881-042DFC316FD7}" type="slidenum">
              <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pPr marL="0" marR="0" lvl="0" indent="0" algn="r" defTabSz="969434"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68555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CC775-612C-4F5C-9ABC-8ECC45320DE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7889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Stacy</a:t>
            </a: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217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43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3005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A610F9A5-E499-EDCE-533F-D2DF58AF9AFF}"/>
              </a:ext>
            </a:extLst>
          </p:cNvPr>
          <p:cNvSpPr txBox="1"/>
          <p:nvPr/>
        </p:nvSpPr>
        <p:spPr>
          <a:xfrm>
            <a:off x="709929" y="5127857"/>
            <a:ext cx="55238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Light" panose="020F0302020204030204" pitchFamily="34" charset="0"/>
                <a:cs typeface="+mn-cs"/>
              </a:rPr>
              <a:t>And now I have the pleasure of introducing our presenters from Brevard County, Florida.  They have had great success with a collaborative approach to business engagement.  One where the workforce business representative and the Apprenticeship Training Representatives work together to outreach to businesses and grow apprenticeship opportunities. </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833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075F-7AD4-E33D-3D1F-94F41B138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8B950-ACDA-E7A4-6B5B-428D443B8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EA50F-F3A3-CE92-7AC8-5F233202D899}"/>
              </a:ext>
            </a:extLst>
          </p:cNvPr>
          <p:cNvSpPr>
            <a:spLocks noGrp="1"/>
          </p:cNvSpPr>
          <p:nvPr>
            <p:ph type="body" idx="1"/>
          </p:nvPr>
        </p:nvSpPr>
        <p:spPr/>
        <p:txBody>
          <a:bodyPr/>
          <a:lstStyle/>
          <a:p>
            <a:pPr algn="l" rtl="0" fontAlgn="base"/>
            <a:r>
              <a:rPr lang="en-US" b="1" i="1">
                <a:solidFill>
                  <a:srgbClr val="000000"/>
                </a:solidFill>
                <a:effectLst/>
                <a:highlight>
                  <a:srgbClr val="FFFFFF"/>
                </a:highlight>
              </a:rPr>
              <a:t>Melissa</a:t>
            </a:r>
          </a:p>
          <a:p>
            <a:pPr algn="l" rtl="0" fontAlgn="base"/>
            <a:endParaRPr lang="en-US" b="1" i="1">
              <a:solidFill>
                <a:srgbClr val="000000"/>
              </a:solidFill>
              <a:effectLst/>
              <a:highlight>
                <a:srgbClr val="FFFFFF"/>
              </a:highlight>
            </a:endParaRPr>
          </a:p>
          <a:p>
            <a:pPr algn="l" rtl="0" fontAlgn="base"/>
            <a:r>
              <a:rPr lang="en-US" b="1" i="1">
                <a:solidFill>
                  <a:srgbClr val="000000"/>
                </a:solidFill>
                <a:effectLst/>
                <a:highlight>
                  <a:srgbClr val="FFFFFF"/>
                </a:highlight>
              </a:rPr>
              <a:t>The Brevard County Florida Model</a:t>
            </a:r>
            <a:endParaRPr lang="en-US" b="0" i="0">
              <a:solidFill>
                <a:srgbClr val="000000"/>
              </a:solidFill>
              <a:effectLst/>
              <a:highlight>
                <a:srgbClr val="FFFFFF"/>
              </a:highlight>
            </a:endParaRPr>
          </a:p>
          <a:p>
            <a:pPr algn="l" rtl="0" fontAlgn="base"/>
            <a:r>
              <a:rPr lang="en-US" b="0" i="0">
                <a:solidFill>
                  <a:srgbClr val="000000"/>
                </a:solidFill>
                <a:effectLst/>
                <a:highlight>
                  <a:srgbClr val="FFFFFF"/>
                </a:highlight>
              </a:rPr>
              <a:t>As Nicole mentioned, I am Deb Bennett, Vice President of Registered Apprenticeship at the Wireless Infrastructure Association (WIA). WIA is a national trade association of companies that design, build, maintain, and support the nation’s telecommunications infrastructure.  We operate TIRAP, the national Telecommunication Industry Registered Apprenticeship Program, with 104 employer sponsors, 16 apprenticeable occupations, and over 4800 apprentices since our start in 2017.  </a:t>
            </a:r>
          </a:p>
          <a:p>
            <a:pPr algn="l" rtl="0" fontAlgn="base"/>
            <a:r>
              <a:rPr lang="en-US" b="0" i="0">
                <a:solidFill>
                  <a:srgbClr val="000000"/>
                </a:solidFill>
                <a:effectLst/>
                <a:highlight>
                  <a:srgbClr val="FFFFFF"/>
                </a:highlight>
              </a:rPr>
              <a:t> </a:t>
            </a:r>
          </a:p>
          <a:p>
            <a:pPr algn="l" rtl="0" fontAlgn="base"/>
            <a:r>
              <a:rPr lang="en-US" b="0" i="0">
                <a:solidFill>
                  <a:srgbClr val="000000"/>
                </a:solidFill>
                <a:effectLst/>
                <a:highlight>
                  <a:srgbClr val="FFFFFF"/>
                </a:highlight>
              </a:rPr>
              <a:t>Some of you may remember me from BSR Training Webinar #1, which was held in April. I’m pleased to be back with you today. </a:t>
            </a:r>
          </a:p>
          <a:p>
            <a:pPr algn="l" rtl="0" fontAlgn="base"/>
            <a:r>
              <a:rPr lang="en-US" b="0" i="0">
                <a:solidFill>
                  <a:srgbClr val="000000"/>
                </a:solidFill>
                <a:effectLst/>
                <a:highlight>
                  <a:srgbClr val="FFFFFF"/>
                </a:highlight>
              </a:rPr>
              <a:t> </a:t>
            </a:r>
          </a:p>
          <a:p>
            <a:pPr algn="l" rtl="0" fontAlgn="base"/>
            <a:r>
              <a:rPr lang="en-US" b="0" i="0">
                <a:solidFill>
                  <a:srgbClr val="000000"/>
                </a:solidFill>
                <a:effectLst/>
                <a:highlight>
                  <a:srgbClr val="FFFFFF"/>
                </a:highlight>
              </a:rPr>
              <a:t>And now I have the pleasure of introducing our presenters from Brevard County, Florida.  They have had great success with a collaborative approach to business engagement.  One where the workforce business representative and the Apprenticeship Training Representatives work together to outreach to businesses and grow apprenticeship opportunities. </a:t>
            </a:r>
            <a:r>
              <a:rPr lang="en-US" b="1" i="1">
                <a:solidFill>
                  <a:srgbClr val="000000"/>
                </a:solidFill>
                <a:effectLst/>
                <a:highlight>
                  <a:srgbClr val="FFFFFF"/>
                </a:highlight>
              </a:rPr>
              <a:t>(Next Slide)</a:t>
            </a:r>
            <a:endParaRPr lang="en-US" b="0" i="0">
              <a:solidFill>
                <a:srgbClr val="000000"/>
              </a:solidFill>
              <a:effectLst/>
              <a:highlight>
                <a:srgbClr val="FFFFFF"/>
              </a:highlight>
            </a:endParaRPr>
          </a:p>
          <a:p>
            <a:pPr lvl="1">
              <a:defRPr/>
            </a:pPr>
            <a:endParaRPr lang="en-US" b="1">
              <a:solidFill>
                <a:srgbClr val="00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1BE08D1-FF45-E5B7-210A-2A11F675D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E7BEF-8FBD-4D5A-8E0B-C951ABFD95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451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6EA8D3A-2891-4EF0-ADBF-771F49B92F0C}" type="slidenum">
              <a:rPr lang="en-US" smtClean="0"/>
              <a:t>41</a:t>
            </a:fld>
            <a:endParaRPr lang="en-US"/>
          </a:p>
        </p:txBody>
      </p:sp>
    </p:spTree>
    <p:extLst>
      <p:ext uri="{BB962C8B-B14F-4D97-AF65-F5344CB8AC3E}">
        <p14:creationId xmlns:p14="http://schemas.microsoft.com/office/powerpoint/2010/main" val="14619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6EA8D3A-2891-4EF0-ADBF-771F49B92F0C}" type="slidenum">
              <a:rPr lang="en-US" smtClean="0"/>
              <a:t>42</a:t>
            </a:fld>
            <a:endParaRPr lang="en-US"/>
          </a:p>
        </p:txBody>
      </p:sp>
    </p:spTree>
    <p:extLst>
      <p:ext uri="{BB962C8B-B14F-4D97-AF65-F5344CB8AC3E}">
        <p14:creationId xmlns:p14="http://schemas.microsoft.com/office/powerpoint/2010/main" val="231651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42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a:ea typeface="Times New Roman" panose="02020603050405020304" pitchFamily="18" charset="0"/>
                <a:cs typeface="Times New Roman"/>
              </a:rPr>
              <a:t>Melissa </a:t>
            </a:r>
            <a:endParaRPr lang="en-US"/>
          </a:p>
          <a:p>
            <a:endParaRPr lang="en-US"/>
          </a:p>
        </p:txBody>
      </p:sp>
      <p:sp>
        <p:nvSpPr>
          <p:cNvPr id="4" name="Slide Number Placeholder 3"/>
          <p:cNvSpPr>
            <a:spLocks noGrp="1"/>
          </p:cNvSpPr>
          <p:nvPr>
            <p:ph type="sldNum" sz="quarter" idx="5"/>
          </p:nvPr>
        </p:nvSpPr>
        <p:spPr/>
        <p:txBody>
          <a:bodyPr/>
          <a:lstStyle/>
          <a:p>
            <a:fld id="{06EA8D3A-2891-4EF0-ADBF-771F49B92F0C}" type="slidenum">
              <a:rPr lang="en-US" smtClean="0"/>
              <a:t>43</a:t>
            </a:fld>
            <a:endParaRPr lang="en-US"/>
          </a:p>
        </p:txBody>
      </p:sp>
    </p:spTree>
    <p:extLst>
      <p:ext uri="{BB962C8B-B14F-4D97-AF65-F5344CB8AC3E}">
        <p14:creationId xmlns:p14="http://schemas.microsoft.com/office/powerpoint/2010/main" val="2226942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6EA8D3A-2891-4EF0-ADBF-771F49B92F0C}" type="slidenum">
              <a:rPr lang="en-US" smtClean="0"/>
              <a:t>44</a:t>
            </a:fld>
            <a:endParaRPr lang="en-US"/>
          </a:p>
        </p:txBody>
      </p:sp>
    </p:spTree>
    <p:extLst>
      <p:ext uri="{BB962C8B-B14F-4D97-AF65-F5344CB8AC3E}">
        <p14:creationId xmlns:p14="http://schemas.microsoft.com/office/powerpoint/2010/main" val="183867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1100"/>
              <a:t>Melissa</a:t>
            </a:r>
          </a:p>
        </p:txBody>
      </p:sp>
      <p:sp>
        <p:nvSpPr>
          <p:cNvPr id="4" name="Slide Number Placeholder 3"/>
          <p:cNvSpPr>
            <a:spLocks noGrp="1"/>
          </p:cNvSpPr>
          <p:nvPr>
            <p:ph type="sldNum" sz="quarter" idx="5"/>
          </p:nvPr>
        </p:nvSpPr>
        <p:spPr/>
        <p:txBody>
          <a:bodyPr/>
          <a:lstStyle/>
          <a:p>
            <a:fld id="{06EA8D3A-2891-4EF0-ADBF-771F49B92F0C}" type="slidenum">
              <a:rPr lang="en-US" smtClean="0"/>
              <a:t>45</a:t>
            </a:fld>
            <a:endParaRPr lang="en-US"/>
          </a:p>
        </p:txBody>
      </p:sp>
    </p:spTree>
    <p:extLst>
      <p:ext uri="{BB962C8B-B14F-4D97-AF65-F5344CB8AC3E}">
        <p14:creationId xmlns:p14="http://schemas.microsoft.com/office/powerpoint/2010/main" val="1953442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6EA8D3A-2891-4EF0-ADBF-771F49B92F0C}" type="slidenum">
              <a:rPr lang="en-US" smtClean="0"/>
              <a:t>46</a:t>
            </a:fld>
            <a:endParaRPr lang="en-US"/>
          </a:p>
        </p:txBody>
      </p:sp>
    </p:spTree>
    <p:extLst>
      <p:ext uri="{BB962C8B-B14F-4D97-AF65-F5344CB8AC3E}">
        <p14:creationId xmlns:p14="http://schemas.microsoft.com/office/powerpoint/2010/main" val="2422352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a:pPr>
            <a:r>
              <a:rPr lang="en-US" kern="100">
                <a:ea typeface="Times New Roman" panose="02020603050405020304" pitchFamily="18" charset="0"/>
                <a:cs typeface="Times New Roman"/>
              </a:rPr>
              <a:t>Melissa</a:t>
            </a:r>
          </a:p>
          <a:p>
            <a:pPr>
              <a:lnSpc>
                <a:spcPct val="120000"/>
              </a:lnSpc>
              <a:defRPr/>
            </a:pPr>
            <a:endParaRPr kumimoji="0" lang="en-US" sz="1200" b="0" i="0" u="none" strike="noStrike" kern="1200" cap="none" spc="0" normalizeH="0" baseline="0" noProof="0">
              <a:ln>
                <a:noFill/>
              </a:ln>
              <a:solidFill>
                <a:prstClr val="black"/>
              </a:solidFill>
              <a:effectLst/>
              <a:uLnTx/>
              <a:uFillTx/>
            </a:endParaRPr>
          </a:p>
          <a:p>
            <a:pPr>
              <a:lnSpc>
                <a:spcPct val="120000"/>
              </a:lnSpc>
              <a:spcBef>
                <a:spcPts val="0"/>
              </a:spcBef>
              <a:defRPr/>
            </a:pPr>
            <a:r>
              <a:rPr kumimoji="0" lang="en-US" sz="1200" b="0" i="0" u="none" strike="noStrike" kern="1200" cap="none" spc="0" normalizeH="0" baseline="0" noProof="0">
                <a:ln>
                  <a:noFill/>
                </a:ln>
                <a:solidFill>
                  <a:prstClr val="black"/>
                </a:solidFill>
                <a:effectLst/>
                <a:uLnTx/>
                <a:uFillTx/>
              </a:rPr>
              <a:t>Be strategic when looking at workforce solutions</a:t>
            </a:r>
          </a:p>
          <a:p>
            <a:pPr>
              <a:lnSpc>
                <a:spcPct val="120000"/>
              </a:lnSpc>
              <a:spcBef>
                <a:spcPts val="0"/>
              </a:spcBef>
              <a:defRPr/>
            </a:pPr>
            <a:r>
              <a:rPr kumimoji="0" lang="en-US" sz="1200" b="0" i="0" u="none" strike="noStrike" kern="1200" cap="none" spc="0" normalizeH="0" baseline="0" noProof="0">
                <a:ln>
                  <a:noFill/>
                </a:ln>
                <a:solidFill>
                  <a:prstClr val="black"/>
                </a:solidFill>
                <a:effectLst/>
                <a:uLnTx/>
                <a:uFillTx/>
              </a:rPr>
              <a:t>Take advantage of networking opportunities to engage with businesses, educators, associations and more to start the conversation about RA</a:t>
            </a:r>
          </a:p>
          <a:p>
            <a:pPr>
              <a:lnSpc>
                <a:spcPct val="120000"/>
              </a:lnSpc>
              <a:spcBef>
                <a:spcPts val="0"/>
              </a:spcBef>
              <a:defRPr/>
            </a:pPr>
            <a:r>
              <a:rPr kumimoji="0" lang="en-US" sz="1200" b="0" i="0" u="none" strike="noStrike" kern="1200" cap="none" spc="0" normalizeH="0" baseline="0" noProof="0">
                <a:ln>
                  <a:noFill/>
                </a:ln>
                <a:solidFill>
                  <a:prstClr val="black"/>
                </a:solidFill>
                <a:effectLst/>
                <a:uLnTx/>
                <a:uFillTx/>
              </a:rPr>
              <a:t>Use LMI data in conjunction with community needs to identify opportunities to support existing RA programs and/or to create new RA programs.</a:t>
            </a:r>
          </a:p>
          <a:p>
            <a:pPr>
              <a:lnSpc>
                <a:spcPct val="120000"/>
              </a:lnSpc>
              <a:spcBef>
                <a:spcPts val="0"/>
              </a:spcBef>
              <a:defRPr/>
            </a:pPr>
            <a:r>
              <a:rPr kumimoji="0" lang="en-US" sz="1200" b="0" i="0" u="none" strike="noStrike" kern="1200" cap="none" spc="0" normalizeH="0" baseline="0" noProof="0">
                <a:ln>
                  <a:noFill/>
                </a:ln>
                <a:solidFill>
                  <a:prstClr val="black"/>
                </a:solidFill>
                <a:effectLst/>
                <a:uLnTx/>
                <a:uFillTx/>
              </a:rPr>
              <a:t>Must get to know your ATR – he/she knows the RA landscape and can support your efforts with businesses.  </a:t>
            </a:r>
          </a:p>
          <a:p>
            <a:endParaRPr lang="en-US"/>
          </a:p>
        </p:txBody>
      </p:sp>
      <p:sp>
        <p:nvSpPr>
          <p:cNvPr id="4" name="Slide Number Placeholder 3"/>
          <p:cNvSpPr>
            <a:spLocks noGrp="1"/>
          </p:cNvSpPr>
          <p:nvPr>
            <p:ph type="sldNum" sz="quarter" idx="5"/>
          </p:nvPr>
        </p:nvSpPr>
        <p:spPr/>
        <p:txBody>
          <a:bodyPr/>
          <a:lstStyle/>
          <a:p>
            <a:fld id="{06EA8D3A-2891-4EF0-ADBF-771F49B92F0C}" type="slidenum">
              <a:rPr lang="en-US" smtClean="0"/>
              <a:t>47</a:t>
            </a:fld>
            <a:endParaRPr lang="en-US"/>
          </a:p>
        </p:txBody>
      </p:sp>
    </p:spTree>
    <p:extLst>
      <p:ext uri="{BB962C8B-B14F-4D97-AF65-F5344CB8AC3E}">
        <p14:creationId xmlns:p14="http://schemas.microsoft.com/office/powerpoint/2010/main" val="3533203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endParaRPr lang="en-US"/>
          </a:p>
        </p:txBody>
      </p:sp>
      <p:sp>
        <p:nvSpPr>
          <p:cNvPr id="4" name="Slide Number Placeholder 3"/>
          <p:cNvSpPr>
            <a:spLocks noGrp="1"/>
          </p:cNvSpPr>
          <p:nvPr>
            <p:ph type="sldNum" sz="quarter" idx="5"/>
          </p:nvPr>
        </p:nvSpPr>
        <p:spPr/>
        <p:txBody>
          <a:bodyPr/>
          <a:lstStyle/>
          <a:p>
            <a:fld id="{06EA8D3A-2891-4EF0-ADBF-771F49B92F0C}" type="slidenum">
              <a:rPr lang="en-US" smtClean="0"/>
              <a:t>48</a:t>
            </a:fld>
            <a:endParaRPr lang="en-US"/>
          </a:p>
        </p:txBody>
      </p:sp>
    </p:spTree>
    <p:extLst>
      <p:ext uri="{BB962C8B-B14F-4D97-AF65-F5344CB8AC3E}">
        <p14:creationId xmlns:p14="http://schemas.microsoft.com/office/powerpoint/2010/main" val="1198441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075F-7AD4-E33D-3D1F-94F41B138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8B950-ACDA-E7A4-6B5B-428D443B8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EA50F-F3A3-CE92-7AC8-5F233202D899}"/>
              </a:ext>
            </a:extLst>
          </p:cNvPr>
          <p:cNvSpPr>
            <a:spLocks noGrp="1"/>
          </p:cNvSpPr>
          <p:nvPr>
            <p:ph type="body" idx="1"/>
          </p:nvPr>
        </p:nvSpPr>
        <p:spPr/>
        <p:txBody>
          <a:bodyPr/>
          <a:lstStyle/>
          <a:p>
            <a:pPr lvl="1">
              <a:defRPr/>
            </a:pPr>
            <a:r>
              <a:rPr lang="en-US" b="1">
                <a:solidFill>
                  <a:srgbClr val="000000"/>
                </a:solidFill>
                <a:latin typeface="Calibri" panose="020F0502020204030204"/>
                <a:ea typeface="Calibri" panose="020F0502020204030204"/>
                <a:cs typeface="Calibri" panose="020F0502020204030204"/>
              </a:rPr>
              <a:t>Stacy</a:t>
            </a:r>
          </a:p>
          <a:p>
            <a:pPr lvl="1">
              <a:defRPr/>
            </a:pPr>
            <a:endParaRPr lang="en-US" b="1">
              <a:solidFill>
                <a:srgbClr val="000000"/>
              </a:solidFill>
              <a:latin typeface="Calibri" panose="020F0502020204030204"/>
              <a:ea typeface="Calibri" panose="020F0502020204030204"/>
              <a:cs typeface="Calibri" panose="020F0502020204030204"/>
            </a:endParaRPr>
          </a:p>
          <a:p>
            <a:pPr lvl="1">
              <a:defRPr/>
            </a:pPr>
            <a:r>
              <a:rPr lang="en-US" b="1">
                <a:solidFill>
                  <a:srgbClr val="000000"/>
                </a:solidFill>
                <a:latin typeface="Calibri" panose="020F0502020204030204"/>
                <a:ea typeface="Calibri" panose="020F0502020204030204"/>
                <a:cs typeface="Calibri" panose="020F0502020204030204"/>
              </a:rPr>
              <a:t>Slides 24-31 Deb</a:t>
            </a:r>
          </a:p>
          <a:p>
            <a:pPr lvl="1">
              <a:defRPr/>
            </a:pPr>
            <a:endParaRPr lang="en-US" b="1">
              <a:solidFill>
                <a:srgbClr val="000000"/>
              </a:solidFill>
              <a:latin typeface="Calibri" panose="020F0502020204030204"/>
              <a:ea typeface="Calibri" panose="020F0502020204030204"/>
              <a:cs typeface="Calibri" panose="020F0502020204030204"/>
            </a:endParaRPr>
          </a:p>
          <a:p>
            <a:pPr lvl="1">
              <a:defRPr/>
            </a:pPr>
            <a:r>
              <a:rPr lang="en-US" b="1">
                <a:solidFill>
                  <a:srgbClr val="000000"/>
                </a:solidFill>
                <a:latin typeface="Calibri" panose="020F0502020204030204"/>
                <a:ea typeface="Calibri" panose="020F0502020204030204"/>
                <a:cs typeface="Calibri" panose="020F0502020204030204"/>
              </a:rPr>
              <a:t>Thank you Melissa &amp; Anne.  You just shared an outline or guide for collaboration that has produced optimal results for your organizations. NOW we’ll have an opportunity to reflect inward and begin to assess the current state within our own organizations and determine how to integrate these concepts. </a:t>
            </a:r>
          </a:p>
          <a:p>
            <a:pPr lvl="1">
              <a:defRPr/>
            </a:pPr>
            <a:endParaRPr lang="en-US" b="1">
              <a:solidFill>
                <a:srgbClr val="000000"/>
              </a:solidFill>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1BE08D1-FF45-E5B7-210A-2A11F675DBCE}"/>
              </a:ext>
            </a:extLst>
          </p:cNvPr>
          <p:cNvSpPr>
            <a:spLocks noGrp="1"/>
          </p:cNvSpPr>
          <p:nvPr>
            <p:ph type="sldNum" sz="quarter" idx="5"/>
          </p:nvPr>
        </p:nvSpPr>
        <p:spPr/>
        <p:txBody>
          <a:bodyPr/>
          <a:lstStyle/>
          <a:p>
            <a:fld id="{AD3E7BEF-8FBD-4D5A-8E0B-C951ABFD9595}" type="slidenum">
              <a:rPr lang="en-US" smtClean="0"/>
              <a:t>49</a:t>
            </a:fld>
            <a:endParaRPr lang="en-US"/>
          </a:p>
        </p:txBody>
      </p:sp>
    </p:spTree>
    <p:extLst>
      <p:ext uri="{BB962C8B-B14F-4D97-AF65-F5344CB8AC3E}">
        <p14:creationId xmlns:p14="http://schemas.microsoft.com/office/powerpoint/2010/main" val="1458270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07000"/>
              </a:lnSpc>
              <a:tabLst>
                <a:tab pos="58870" algn="l"/>
              </a:tabLst>
              <a:defRPr/>
            </a:pPr>
            <a:r>
              <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rPr>
              <a:t>These three Cs are woven into the efforts in Brevard County and really led to the success of those efforts.</a:t>
            </a:r>
          </a:p>
          <a:p>
            <a:pPr defTabSz="941923">
              <a:lnSpc>
                <a:spcPct val="107000"/>
              </a:lnSpc>
              <a:tabLst>
                <a:tab pos="58870" algn="l"/>
              </a:tabLst>
              <a:defRPr/>
            </a:pPr>
            <a:endPar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941923">
              <a:lnSpc>
                <a:spcPct val="107000"/>
              </a:lnSpc>
              <a:tabLst>
                <a:tab pos="58870" algn="l"/>
              </a:tabLst>
              <a:defRPr/>
            </a:pPr>
            <a:r>
              <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rPr>
              <a:t>Build the ability to efficiently communicate with one another, ask questions, provide context offer guidance to one another</a:t>
            </a:r>
          </a:p>
          <a:p>
            <a:pPr defTabSz="941923">
              <a:lnSpc>
                <a:spcPct val="107000"/>
              </a:lnSpc>
              <a:tabLst>
                <a:tab pos="58870" algn="l"/>
              </a:tabLst>
              <a:defRPr/>
            </a:pPr>
            <a:endPar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941923">
              <a:lnSpc>
                <a:spcPct val="107000"/>
              </a:lnSpc>
              <a:tabLst>
                <a:tab pos="58870" algn="l"/>
              </a:tabLst>
              <a:defRPr/>
            </a:pPr>
            <a:r>
              <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rPr>
              <a:t>Agree on some methods or processes and act jointly – common tools, resources, establish cross functional teams </a:t>
            </a:r>
          </a:p>
          <a:p>
            <a:pPr defTabSz="941923">
              <a:lnSpc>
                <a:spcPct val="107000"/>
              </a:lnSpc>
              <a:tabLst>
                <a:tab pos="58870" algn="l"/>
              </a:tabLst>
              <a:defRPr/>
            </a:pPr>
            <a:endPar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941923">
              <a:lnSpc>
                <a:spcPct val="107000"/>
              </a:lnSpc>
              <a:tabLst>
                <a:tab pos="58870" algn="l"/>
              </a:tabLst>
              <a:defRPr/>
            </a:pPr>
            <a:r>
              <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rPr>
              <a:t>Question:  How can I assess and/or enhance collaboration in my area?</a:t>
            </a:r>
            <a:endParaRPr lang="en-US" sz="11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941923">
              <a:lnSpc>
                <a:spcPct val="107000"/>
              </a:lnSpc>
              <a:tabLst>
                <a:tab pos="58870" algn="l"/>
              </a:tabLst>
              <a:defRPr/>
            </a:pPr>
            <a:r>
              <a:rPr lang="en-US" sz="1100" b="1" kern="100">
                <a:solidFill>
                  <a:prstClr val="black"/>
                </a:solidFill>
                <a:latin typeface="Aptos" panose="020B0004020202020204" pitchFamily="34" charset="0"/>
                <a:ea typeface="Aptos" panose="020B0004020202020204" pitchFamily="34" charset="0"/>
                <a:cs typeface="Times New Roman" panose="02020603050405020304" pitchFamily="18" charset="0"/>
              </a:rPr>
              <a:t>Answer:  </a:t>
            </a:r>
            <a:r>
              <a:rPr lang="en-US" sz="1100" kern="100">
                <a:solidFill>
                  <a:prstClr val="black"/>
                </a:solidFill>
                <a:latin typeface="Aptos" panose="020B0004020202020204" pitchFamily="34" charset="0"/>
                <a:ea typeface="Aptos" panose="020B0004020202020204" pitchFamily="34" charset="0"/>
                <a:cs typeface="Times New Roman" panose="02020603050405020304" pitchFamily="18" charset="0"/>
              </a:rPr>
              <a:t>Even though both BSRs and ATRs are charged with working with employers to address workforce issues, in many instances they work in parallel systems and lack the coordinated approach employers need. Better communication, coordination, and collaboration help to ensure that the parallel systems interact with each other and align on employer needs and solutions. </a:t>
            </a:r>
          </a:p>
          <a:p>
            <a:pPr defTabSz="941923">
              <a:lnSpc>
                <a:spcPct val="107000"/>
              </a:lnSpc>
              <a:tabLst>
                <a:tab pos="58870" algn="l"/>
              </a:tabLst>
              <a:defRPr/>
            </a:pPr>
            <a:endParaRPr lang="en-US" sz="11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defTabSz="941923">
              <a:lnSpc>
                <a:spcPct val="107000"/>
              </a:lnSpc>
              <a:tabLst>
                <a:tab pos="58870" algn="l"/>
              </a:tabLst>
              <a:defRPr/>
            </a:pPr>
            <a:r>
              <a:rPr lang="en-US" sz="1100" kern="100">
                <a:solidFill>
                  <a:prstClr val="black"/>
                </a:solidFill>
                <a:latin typeface="Aptos" panose="020B0004020202020204" pitchFamily="34" charset="0"/>
                <a:ea typeface="Aptos" panose="020B0004020202020204" pitchFamily="34" charset="0"/>
                <a:cs typeface="Times New Roman" panose="02020603050405020304" pitchFamily="18" charset="0"/>
              </a:rPr>
              <a:t>This </a:t>
            </a:r>
            <a:r>
              <a:rPr lang="en-US" sz="1100" kern="100">
                <a:solidFill>
                  <a:srgbClr val="0000FF"/>
                </a:solidFill>
                <a:latin typeface="Aptos" panose="020B0004020202020204" pitchFamily="34" charset="0"/>
                <a:ea typeface="Aptos" panose="020B0004020202020204" pitchFamily="34" charset="0"/>
                <a:cs typeface="Times New Roman" panose="02020603050405020304" pitchFamily="18" charset="0"/>
                <a:hlinkClick r:id="rId3"/>
              </a:rPr>
              <a:t>tool</a:t>
            </a:r>
            <a:r>
              <a:rPr lang="en-US" sz="1100" u="sng" kern="100">
                <a:solidFill>
                  <a:srgbClr val="0000FF"/>
                </a:solidFill>
                <a:latin typeface="Aptos" panose="020B0004020202020204" pitchFamily="34" charset="0"/>
                <a:ea typeface="Aptos" panose="020B0004020202020204" pitchFamily="34" charset="0"/>
                <a:cs typeface="Times New Roman" panose="02020603050405020304" pitchFamily="18" charset="0"/>
              </a:rPr>
              <a:t> </a:t>
            </a:r>
            <a:r>
              <a:rPr lang="en-US" sz="1100" kern="100">
                <a:solidFill>
                  <a:srgbClr val="0000FF"/>
                </a:solidFill>
                <a:latin typeface="Aptos" panose="020B0004020202020204" pitchFamily="34" charset="0"/>
                <a:ea typeface="Aptos" panose="020B0004020202020204" pitchFamily="34" charset="0"/>
                <a:cs typeface="Times New Roman" panose="02020603050405020304" pitchFamily="18" charset="0"/>
              </a:rPr>
              <a:t> </a:t>
            </a:r>
            <a:r>
              <a:rPr lang="en-US" sz="1100" kern="100">
                <a:solidFill>
                  <a:prstClr val="black"/>
                </a:solidFill>
                <a:latin typeface="Aptos" panose="020B0004020202020204" pitchFamily="34" charset="0"/>
                <a:ea typeface="Aptos" panose="020B0004020202020204" pitchFamily="34" charset="0"/>
                <a:cs typeface="Times New Roman" panose="02020603050405020304" pitchFamily="18" charset="0"/>
              </a:rPr>
              <a:t>illustrates the three Cs of effective partnership: Communication, Coordination, and Collaboration and offers key questions for assessing  your current level of interaction.</a:t>
            </a:r>
          </a:p>
          <a:p>
            <a:endParaRPr lang="en-US"/>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246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who you have been working with</a:t>
            </a:r>
          </a:p>
          <a:p>
            <a:r>
              <a:rPr lang="en-US"/>
              <a:t>Maybe there are common businesses</a:t>
            </a:r>
          </a:p>
          <a:p>
            <a:r>
              <a:rPr lang="en-US"/>
              <a:t>Strategically plan for joint visits </a:t>
            </a:r>
          </a:p>
          <a:p>
            <a:r>
              <a:rPr lang="en-US"/>
              <a:t>Gathering and building together</a:t>
            </a:r>
          </a:p>
          <a:p>
            <a:r>
              <a:rPr lang="en-US"/>
              <a:t>Track your outcomes – you want to show the </a:t>
            </a:r>
            <a:r>
              <a:rPr lang="en-US" err="1"/>
              <a:t>ijmpact</a:t>
            </a:r>
            <a:r>
              <a:rPr lang="en-US"/>
              <a:t> of your collaboration</a:t>
            </a:r>
          </a:p>
          <a:p>
            <a:r>
              <a:rPr lang="en-US"/>
              <a:t>Transparency</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905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We’ve shared quite a bit of information for what I consider to be best practices for enhance interaction and collaboration. Our next poll is intended to help the COE plan future events and resources.  </a:t>
            </a:r>
          </a:p>
          <a:p>
            <a:endParaRPr lang="en-US"/>
          </a:p>
          <a:p>
            <a:r>
              <a:rPr lang="en-US"/>
              <a:t>Our question for you – Could you benefit from additional training on enhancing your working relationship with the ATRs in your region?</a:t>
            </a:r>
          </a:p>
        </p:txBody>
      </p:sp>
      <p:sp>
        <p:nvSpPr>
          <p:cNvPr id="4" name="Slide Number Placeholder 3"/>
          <p:cNvSpPr>
            <a:spLocks noGrp="1"/>
          </p:cNvSpPr>
          <p:nvPr>
            <p:ph type="sldNum" sz="quarter" idx="5"/>
          </p:nvPr>
        </p:nvSpPr>
        <p:spPr/>
        <p:txBody>
          <a:bodyPr/>
          <a:lstStyle/>
          <a:p>
            <a:pPr marL="0" marR="0" lvl="0" indent="0" algn="r" defTabSz="970275"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027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41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05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06EA8D3A-2891-4EF0-ADBF-771F49B92F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624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77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735013"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709930" y="4516676"/>
            <a:ext cx="5679440" cy="3695616"/>
          </a:xfrm>
          <a:prstGeom prst="rect">
            <a:avLst/>
          </a:prstGeom>
          <a:noFill/>
          <a:ln>
            <a:noFill/>
          </a:ln>
        </p:spPr>
        <p:txBody>
          <a:bodyPr spcFirstLastPara="1" wrap="square" lIns="94177" tIns="47076" rIns="94177" bIns="47076" anchor="t" anchorCtr="0">
            <a:noAutofit/>
          </a:bodyPr>
          <a:lstStyle/>
          <a:p>
            <a:pPr>
              <a:lnSpc>
                <a:spcPct val="95000"/>
              </a:lnSpc>
              <a:spcBef>
                <a:spcPts val="1854"/>
              </a:spcBef>
              <a:buClr>
                <a:schemeClr val="dk1"/>
              </a:buClr>
              <a:buSzPts val="1100"/>
            </a:pPr>
            <a:endParaRPr lang="en-US">
              <a:solidFill>
                <a:srgbClr val="242021"/>
              </a:solidFill>
            </a:endParaRPr>
          </a:p>
        </p:txBody>
      </p:sp>
      <p:sp>
        <p:nvSpPr>
          <p:cNvPr id="330" name="Google Shape;330;g1eef3b86655_2_0:notes"/>
          <p:cNvSpPr txBox="1">
            <a:spLocks noGrp="1"/>
          </p:cNvSpPr>
          <p:nvPr>
            <p:ph type="sldNum" idx="12"/>
          </p:nvPr>
        </p:nvSpPr>
        <p:spPr>
          <a:xfrm>
            <a:off x="4021294" y="8914406"/>
            <a:ext cx="3076363" cy="470805"/>
          </a:xfrm>
          <a:prstGeom prst="rect">
            <a:avLst/>
          </a:prstGeom>
          <a:noFill/>
          <a:ln>
            <a:noFill/>
          </a:ln>
        </p:spPr>
        <p:txBody>
          <a:bodyPr spcFirstLastPara="1" wrap="square" lIns="94177" tIns="47076" rIns="94177" bIns="47076" anchor="b" anchorCtr="0">
            <a:noAutofit/>
          </a:bodyPr>
          <a:lstStyle/>
          <a:p>
            <a:pPr marL="0" marR="0" lvl="0" indent="0" algn="r" defTabSz="941923"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
                  <a:srgbClr val="000000"/>
                </a:buClr>
                <a:buSzPts val="1200"/>
                <a:buFontTx/>
                <a:buNone/>
                <a:tabLst/>
                <a:defRPr/>
              </a:pPr>
              <a:t>55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01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19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481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CC775-612C-4F5C-9ABC-8ECC45320DE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29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5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42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7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073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5.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17.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7.jpe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5.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5.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5.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8.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8.xml"/><Relationship Id="rId5" Type="http://schemas.openxmlformats.org/officeDocument/2006/relationships/image" Target="../media/image17.jpeg"/><Relationship Id="rId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9.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5.jpe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9.xml"/><Relationship Id="rId5" Type="http://schemas.openxmlformats.org/officeDocument/2006/relationships/image" Target="../media/image17.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5.jpe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7.jpeg"/></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7.jpe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7.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11.jpe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32E6CC14-C6B3-76DC-BE6A-DF5AD9EE59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82047" y="3721471"/>
            <a:ext cx="1151903" cy="1151903"/>
          </a:xfrm>
          <a:prstGeom prst="rect">
            <a:avLst/>
          </a:prstGeom>
        </p:spPr>
      </p:pic>
    </p:spTree>
    <p:extLst>
      <p:ext uri="{BB962C8B-B14F-4D97-AF65-F5344CB8AC3E}">
        <p14:creationId xmlns:p14="http://schemas.microsoft.com/office/powerpoint/2010/main" val="7711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5040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827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185423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0834796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35739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529883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8357378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6621773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213710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3917251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2138208"/>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47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81309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741059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016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5181600"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51816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838200" y="3452422"/>
            <a:ext cx="5181600"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5181600"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5181600"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5181600"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574889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163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rge Title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96745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967451"/>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BCC7828-EB93-B072-B9EC-9259F43C80EF}"/>
              </a:ext>
            </a:extLst>
          </p:cNvPr>
          <p:cNvSpPr>
            <a:spLocks noGrp="1"/>
          </p:cNvSpPr>
          <p:nvPr>
            <p:ph sz="half" idx="13"/>
          </p:nvPr>
        </p:nvSpPr>
        <p:spPr>
          <a:xfrm>
            <a:off x="6186055" y="2853611"/>
            <a:ext cx="5181600" cy="967451"/>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A39A899F-39DD-A31C-063E-CCC453B6A567}"/>
              </a:ext>
            </a:extLst>
          </p:cNvPr>
          <p:cNvSpPr>
            <a:spLocks noGrp="1"/>
          </p:cNvSpPr>
          <p:nvPr>
            <p:ph sz="half" idx="14"/>
          </p:nvPr>
        </p:nvSpPr>
        <p:spPr>
          <a:xfrm>
            <a:off x="838200" y="3012842"/>
            <a:ext cx="5181600" cy="967451"/>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7E3BFEE9-E5CE-AFD8-CA7C-BA4D359EDCDE}"/>
              </a:ext>
            </a:extLst>
          </p:cNvPr>
          <p:cNvSpPr>
            <a:spLocks noGrp="1"/>
          </p:cNvSpPr>
          <p:nvPr>
            <p:ph sz="half" idx="15"/>
          </p:nvPr>
        </p:nvSpPr>
        <p:spPr>
          <a:xfrm>
            <a:off x="757844" y="5117002"/>
            <a:ext cx="5181600" cy="967451"/>
          </a:xfrm>
        </p:spPr>
        <p:txBody>
          <a:bodyPr/>
          <a:lstStyle>
            <a:lvl1pPr marL="0" indent="0">
              <a:buNone/>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DA76AC9D-8113-32C4-8801-8773A1422502}"/>
              </a:ext>
            </a:extLst>
          </p:cNvPr>
          <p:cNvSpPr>
            <a:spLocks noGrp="1"/>
          </p:cNvSpPr>
          <p:nvPr>
            <p:ph sz="half" idx="16"/>
          </p:nvPr>
        </p:nvSpPr>
        <p:spPr>
          <a:xfrm>
            <a:off x="757844" y="4088473"/>
            <a:ext cx="5181600" cy="96745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2B5602E8-1546-34B3-FE72-82BC51F04CBE}"/>
              </a:ext>
            </a:extLst>
          </p:cNvPr>
          <p:cNvSpPr>
            <a:spLocks noGrp="1"/>
          </p:cNvSpPr>
          <p:nvPr>
            <p:ph sz="half" idx="17"/>
          </p:nvPr>
        </p:nvSpPr>
        <p:spPr>
          <a:xfrm>
            <a:off x="6179359" y="4118900"/>
            <a:ext cx="5181600" cy="967451"/>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17989FF5-537C-43B1-EAE8-087FBD1B5648}"/>
              </a:ext>
            </a:extLst>
          </p:cNvPr>
          <p:cNvSpPr>
            <a:spLocks noGrp="1"/>
          </p:cNvSpPr>
          <p:nvPr>
            <p:ph sz="half" idx="18"/>
          </p:nvPr>
        </p:nvSpPr>
        <p:spPr>
          <a:xfrm>
            <a:off x="6153035" y="5146886"/>
            <a:ext cx="5181600" cy="967451"/>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50C1495C-14D2-B59D-4361-3D37A90C0B03}"/>
              </a:ext>
            </a:extLst>
          </p:cNvPr>
          <p:cNvSpPr>
            <a:spLocks noGrp="1"/>
          </p:cNvSpPr>
          <p:nvPr>
            <p:ph sz="half" idx="19"/>
          </p:nvPr>
        </p:nvSpPr>
        <p:spPr>
          <a:xfrm>
            <a:off x="6305435" y="5299286"/>
            <a:ext cx="5181600" cy="967451"/>
          </a:xfrm>
        </p:spPr>
        <p:txBody>
          <a:bodyPr/>
          <a:lstStyle>
            <a:lvl1pPr marL="0" indent="0">
              <a:buNone/>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1F9F1791-74B3-09AE-5CC4-5B7B8F182579}"/>
              </a:ext>
            </a:extLst>
          </p:cNvPr>
          <p:cNvSpPr>
            <a:spLocks noGrp="1"/>
          </p:cNvSpPr>
          <p:nvPr>
            <p:ph sz="half" idx="20"/>
          </p:nvPr>
        </p:nvSpPr>
        <p:spPr>
          <a:xfrm>
            <a:off x="6457835" y="5451686"/>
            <a:ext cx="5181600" cy="9674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9032401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63260" y="2411105"/>
            <a:ext cx="12353026"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5453" y="2565578"/>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3380950"/>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3428999"/>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124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355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935848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391407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4419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601220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472555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907357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6615223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494504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934759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_Inner Page Style 2">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D22239-E827-446C-B526-4A05CA2750E4}"/>
              </a:ext>
            </a:extLst>
          </p:cNvPr>
          <p:cNvSpPr>
            <a:spLocks noGrp="1"/>
          </p:cNvSpPr>
          <p:nvPr>
            <p:ph type="title"/>
          </p:nvPr>
        </p:nvSpPr>
        <p:spPr>
          <a:xfrm>
            <a:off x="925974" y="655295"/>
            <a:ext cx="9674947" cy="627989"/>
          </a:xfrm>
        </p:spPr>
        <p:txBody>
          <a:bodyPr lIns="0" tIns="0" rIns="0" bIns="0"/>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AF138CD8-0198-4AE8-A7A1-B9AA45F40523}"/>
              </a:ext>
            </a:extLst>
          </p:cNvPr>
          <p:cNvSpPr>
            <a:spLocks noGrp="1"/>
          </p:cNvSpPr>
          <p:nvPr>
            <p:ph idx="1"/>
          </p:nvPr>
        </p:nvSpPr>
        <p:spPr>
          <a:xfrm>
            <a:off x="925974" y="1761104"/>
            <a:ext cx="9674947" cy="459569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B60F4369-FD38-4C79-8CD0-6DA3676834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5605" y="6202705"/>
            <a:ext cx="1619827" cy="607435"/>
          </a:xfrm>
          <a:prstGeom prst="rect">
            <a:avLst/>
          </a:prstGeom>
        </p:spPr>
      </p:pic>
    </p:spTree>
    <p:extLst>
      <p:ext uri="{BB962C8B-B14F-4D97-AF65-F5344CB8AC3E}">
        <p14:creationId xmlns:p14="http://schemas.microsoft.com/office/powerpoint/2010/main" val="24943195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747624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8550836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7"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5606693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382831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297250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2137355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endParaRPr lang="en-US">
              <a:solidFill>
                <a:srgbClr val="00015E"/>
              </a:solidFill>
            </a:endParaRP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6" name="Text Placeholder 5">
            <a:extLst>
              <a:ext uri="{FF2B5EF4-FFF2-40B4-BE49-F238E27FC236}">
                <a16:creationId xmlns:a16="http://schemas.microsoft.com/office/drawing/2014/main" id="{AF77DD8F-938E-6282-1AA0-8A533201A780}"/>
              </a:ext>
            </a:extLst>
          </p:cNvPr>
          <p:cNvSpPr>
            <a:spLocks noGrp="1"/>
          </p:cNvSpPr>
          <p:nvPr>
            <p:ph type="body" sz="quarter" idx="13"/>
          </p:nvPr>
        </p:nvSpPr>
        <p:spPr>
          <a:xfrm>
            <a:off x="1115219" y="716935"/>
            <a:ext cx="9961562" cy="795337"/>
          </a:xfrm>
        </p:spPr>
        <p:txBody>
          <a:bodyPr>
            <a:normAutofit/>
          </a:bodyPr>
          <a:lstStyle>
            <a:lvl3pPr marL="914400" indent="0" algn="ctr">
              <a:buNone/>
              <a:defRPr sz="4400">
                <a:latin typeface="Montserrat" panose="00000500000000000000" pitchFamily="2" charset="0"/>
              </a:defRPr>
            </a:lvl3pPr>
          </a:lstStyle>
          <a:p>
            <a:pPr lvl="2"/>
            <a:endParaRPr lang="en-US"/>
          </a:p>
        </p:txBody>
      </p:sp>
    </p:spTree>
    <p:extLst>
      <p:ext uri="{BB962C8B-B14F-4D97-AF65-F5344CB8AC3E}">
        <p14:creationId xmlns:p14="http://schemas.microsoft.com/office/powerpoint/2010/main" val="3686474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0301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6788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9705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7969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6055" indent="0">
              <a:spcAft>
                <a:spcPts val="1200"/>
              </a:spcAft>
              <a:buClr>
                <a:srgbClr val="00005F"/>
              </a:buClr>
              <a:buSzPct val="100000"/>
              <a:buFont typeface="Wingdings" panose="05000000000000000000" pitchFamily="2" charset="2"/>
              <a:buNone/>
            </a:pPr>
            <a:endParaRPr lang="en-US" sz="2800">
              <a:latin typeface="Montserrat" panose="00000500000000000000" pitchFamily="2" charset="0"/>
              <a:ea typeface="Raleway"/>
              <a:cs typeface="Raleway"/>
              <a:sym typeface="Raleway"/>
            </a:endParaRPr>
          </a:p>
        </p:txBody>
      </p:sp>
      <p:sp>
        <p:nvSpPr>
          <p:cNvPr id="4" name="Text Placeholder 3">
            <a:extLst>
              <a:ext uri="{FF2B5EF4-FFF2-40B4-BE49-F238E27FC236}">
                <a16:creationId xmlns:a16="http://schemas.microsoft.com/office/drawing/2014/main" id="{9458476D-16E8-818D-5767-6C72238E31BB}"/>
              </a:ext>
            </a:extLst>
          </p:cNvPr>
          <p:cNvSpPr>
            <a:spLocks noGrp="1"/>
          </p:cNvSpPr>
          <p:nvPr>
            <p:ph type="body" sz="quarter" idx="17"/>
          </p:nvPr>
        </p:nvSpPr>
        <p:spPr>
          <a:xfrm>
            <a:off x="838200" y="2074863"/>
            <a:ext cx="6497638" cy="381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3401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0001223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41059927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261261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74538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001567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877838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020911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122132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Tree>
    <p:extLst>
      <p:ext uri="{BB962C8B-B14F-4D97-AF65-F5344CB8AC3E}">
        <p14:creationId xmlns:p14="http://schemas.microsoft.com/office/powerpoint/2010/main" val="35712318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7"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38DD73A9-D8C9-766C-D5FC-77D0697D7F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451845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6946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10281557"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2301155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20785406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2138208"/>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3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8676184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11593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5939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5181600"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51816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838200" y="3452422"/>
            <a:ext cx="5181600"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5181600"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5181600"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5181600"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26694835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2223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Title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96745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967451"/>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BCC7828-EB93-B072-B9EC-9259F43C80EF}"/>
              </a:ext>
            </a:extLst>
          </p:cNvPr>
          <p:cNvSpPr>
            <a:spLocks noGrp="1"/>
          </p:cNvSpPr>
          <p:nvPr>
            <p:ph sz="half" idx="13"/>
          </p:nvPr>
        </p:nvSpPr>
        <p:spPr>
          <a:xfrm>
            <a:off x="6186055" y="2853611"/>
            <a:ext cx="5181600" cy="967451"/>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A39A899F-39DD-A31C-063E-CCC453B6A567}"/>
              </a:ext>
            </a:extLst>
          </p:cNvPr>
          <p:cNvSpPr>
            <a:spLocks noGrp="1"/>
          </p:cNvSpPr>
          <p:nvPr>
            <p:ph sz="half" idx="14"/>
          </p:nvPr>
        </p:nvSpPr>
        <p:spPr>
          <a:xfrm>
            <a:off x="838200" y="3012842"/>
            <a:ext cx="5181600" cy="967451"/>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7E3BFEE9-E5CE-AFD8-CA7C-BA4D359EDCDE}"/>
              </a:ext>
            </a:extLst>
          </p:cNvPr>
          <p:cNvSpPr>
            <a:spLocks noGrp="1"/>
          </p:cNvSpPr>
          <p:nvPr>
            <p:ph sz="half" idx="15"/>
          </p:nvPr>
        </p:nvSpPr>
        <p:spPr>
          <a:xfrm>
            <a:off x="757844" y="5117002"/>
            <a:ext cx="5181600" cy="967451"/>
          </a:xfrm>
        </p:spPr>
        <p:txBody>
          <a:bodyPr/>
          <a:lstStyle>
            <a:lvl1pPr marL="0" indent="0">
              <a:buNone/>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DA76AC9D-8113-32C4-8801-8773A1422502}"/>
              </a:ext>
            </a:extLst>
          </p:cNvPr>
          <p:cNvSpPr>
            <a:spLocks noGrp="1"/>
          </p:cNvSpPr>
          <p:nvPr>
            <p:ph sz="half" idx="16"/>
          </p:nvPr>
        </p:nvSpPr>
        <p:spPr>
          <a:xfrm>
            <a:off x="757844" y="4088473"/>
            <a:ext cx="5181600" cy="96745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2B5602E8-1546-34B3-FE72-82BC51F04CBE}"/>
              </a:ext>
            </a:extLst>
          </p:cNvPr>
          <p:cNvSpPr>
            <a:spLocks noGrp="1"/>
          </p:cNvSpPr>
          <p:nvPr>
            <p:ph sz="half" idx="17"/>
          </p:nvPr>
        </p:nvSpPr>
        <p:spPr>
          <a:xfrm>
            <a:off x="6179359" y="4118900"/>
            <a:ext cx="5181600" cy="967451"/>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17989FF5-537C-43B1-EAE8-087FBD1B5648}"/>
              </a:ext>
            </a:extLst>
          </p:cNvPr>
          <p:cNvSpPr>
            <a:spLocks noGrp="1"/>
          </p:cNvSpPr>
          <p:nvPr>
            <p:ph sz="half" idx="18"/>
          </p:nvPr>
        </p:nvSpPr>
        <p:spPr>
          <a:xfrm>
            <a:off x="6153035" y="5146886"/>
            <a:ext cx="5181600" cy="967451"/>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50C1495C-14D2-B59D-4361-3D37A90C0B03}"/>
              </a:ext>
            </a:extLst>
          </p:cNvPr>
          <p:cNvSpPr>
            <a:spLocks noGrp="1"/>
          </p:cNvSpPr>
          <p:nvPr>
            <p:ph sz="half" idx="19"/>
          </p:nvPr>
        </p:nvSpPr>
        <p:spPr>
          <a:xfrm>
            <a:off x="6305435" y="5299286"/>
            <a:ext cx="5181600" cy="967451"/>
          </a:xfrm>
        </p:spPr>
        <p:txBody>
          <a:bodyPr/>
          <a:lstStyle>
            <a:lvl1pPr marL="0" indent="0">
              <a:buNone/>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1F9F1791-74B3-09AE-5CC4-5B7B8F182579}"/>
              </a:ext>
            </a:extLst>
          </p:cNvPr>
          <p:cNvSpPr>
            <a:spLocks noGrp="1"/>
          </p:cNvSpPr>
          <p:nvPr>
            <p:ph sz="half" idx="20"/>
          </p:nvPr>
        </p:nvSpPr>
        <p:spPr>
          <a:xfrm>
            <a:off x="6457835" y="5451686"/>
            <a:ext cx="5181600" cy="9674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5496844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63260" y="2411105"/>
            <a:ext cx="12353026"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5453" y="2565578"/>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3380950"/>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3428999"/>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2837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8/15/2024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dirty="0"/>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endParaRPr lang="en-US" dirty="0"/>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4">
            <a:extLst>
              <a:ext uri="{FF2B5EF4-FFF2-40B4-BE49-F238E27FC236}">
                <a16:creationId xmlns:a16="http://schemas.microsoft.com/office/drawing/2014/main" id="{F7914F61-1AE8-5EAE-4E20-42DC7A8938A8}"/>
              </a:ext>
            </a:extLst>
          </p:cNvPr>
          <p:cNvSpPr>
            <a:spLocks noGrp="1"/>
          </p:cNvSpPr>
          <p:nvPr>
            <p:ph type="body" sz="quarter" idx="25" hasCustomPrompt="1"/>
          </p:nvPr>
        </p:nvSpPr>
        <p:spPr>
          <a:xfrm>
            <a:off x="4038600" y="5692768"/>
            <a:ext cx="2419350" cy="563563"/>
          </a:xfrm>
        </p:spPr>
        <p:txBody>
          <a:bodyPr/>
          <a:lstStyle>
            <a:lvl1pPr marL="0" indent="0" algn="ctr">
              <a:buNone/>
              <a:defRPr b="1"/>
            </a:lvl1pPr>
          </a:lstStyle>
          <a:p>
            <a:pPr lvl="0"/>
            <a:r>
              <a:rPr lang="en-US"/>
              <a:t>Name</a:t>
            </a:r>
            <a:endParaRPr lang="en-US" dirty="0"/>
          </a:p>
        </p:txBody>
      </p:sp>
    </p:spTree>
    <p:extLst>
      <p:ext uri="{BB962C8B-B14F-4D97-AF65-F5344CB8AC3E}">
        <p14:creationId xmlns:p14="http://schemas.microsoft.com/office/powerpoint/2010/main" val="16177701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6265827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881252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19573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8992012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10830047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37777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6001210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813349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456017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7_Inner Page Style 2">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D22239-E827-446C-B526-4A05CA2750E4}"/>
              </a:ext>
            </a:extLst>
          </p:cNvPr>
          <p:cNvSpPr>
            <a:spLocks noGrp="1"/>
          </p:cNvSpPr>
          <p:nvPr>
            <p:ph type="title"/>
          </p:nvPr>
        </p:nvSpPr>
        <p:spPr>
          <a:xfrm>
            <a:off x="925974" y="655295"/>
            <a:ext cx="9674947" cy="627989"/>
          </a:xfrm>
        </p:spPr>
        <p:txBody>
          <a:bodyPr lIns="0" tIns="0" rIns="0" bIns="0"/>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AF138CD8-0198-4AE8-A7A1-B9AA45F40523}"/>
              </a:ext>
            </a:extLst>
          </p:cNvPr>
          <p:cNvSpPr>
            <a:spLocks noGrp="1"/>
          </p:cNvSpPr>
          <p:nvPr>
            <p:ph idx="1"/>
          </p:nvPr>
        </p:nvSpPr>
        <p:spPr>
          <a:xfrm>
            <a:off x="925974" y="1761104"/>
            <a:ext cx="9674947" cy="459569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B60F4369-FD38-4C79-8CD0-6DA3676834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5605" y="6202705"/>
            <a:ext cx="1619827" cy="607435"/>
          </a:xfrm>
          <a:prstGeom prst="rect">
            <a:avLst/>
          </a:prstGeom>
        </p:spPr>
      </p:pic>
    </p:spTree>
    <p:extLst>
      <p:ext uri="{BB962C8B-B14F-4D97-AF65-F5344CB8AC3E}">
        <p14:creationId xmlns:p14="http://schemas.microsoft.com/office/powerpoint/2010/main" val="20373798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1373446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352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16544026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7"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9788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6164436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0624079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31790316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4549481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0115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5835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802856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552848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4650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556636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19981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6297889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0473738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068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85309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pic>
        <p:nvPicPr>
          <p:cNvPr id="2" name="Picture 1">
            <a:extLst>
              <a:ext uri="{FF2B5EF4-FFF2-40B4-BE49-F238E27FC236}">
                <a16:creationId xmlns:a16="http://schemas.microsoft.com/office/drawing/2014/main" id="{38DD73A9-D8C9-766C-D5FC-77D0697D7F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853098"/>
          </a:xfrm>
        </p:spPr>
        <p:txBody>
          <a:bodyPr/>
          <a:lstStyle/>
          <a:p>
            <a:pPr lvl="0"/>
            <a:r>
              <a:rPr lang="en-US" dirty="0"/>
              <a:t>Click to edit Master text</a:t>
            </a:r>
          </a:p>
        </p:txBody>
      </p:sp>
      <p:sp>
        <p:nvSpPr>
          <p:cNvPr id="6" name="Text Placeholder 6">
            <a:extLst>
              <a:ext uri="{FF2B5EF4-FFF2-40B4-BE49-F238E27FC236}">
                <a16:creationId xmlns:a16="http://schemas.microsoft.com/office/drawing/2014/main" id="{2C061809-DF92-CFF5-97E3-4B42F7D97FC5}"/>
              </a:ext>
            </a:extLst>
          </p:cNvPr>
          <p:cNvSpPr>
            <a:spLocks noGrp="1"/>
          </p:cNvSpPr>
          <p:nvPr>
            <p:ph type="body" sz="quarter" idx="11"/>
          </p:nvPr>
        </p:nvSpPr>
        <p:spPr>
          <a:xfrm>
            <a:off x="6096000" y="2839122"/>
            <a:ext cx="5195888" cy="853098"/>
          </a:xfrm>
        </p:spPr>
        <p:txBody>
          <a:bodyPr/>
          <a:lstStyle/>
          <a:p>
            <a:pPr lvl="0"/>
            <a:r>
              <a:rPr lang="en-US" dirty="0"/>
              <a:t>Click to edit Master text</a:t>
            </a:r>
          </a:p>
        </p:txBody>
      </p:sp>
      <p:sp>
        <p:nvSpPr>
          <p:cNvPr id="10" name="Text Placeholder 6">
            <a:extLst>
              <a:ext uri="{FF2B5EF4-FFF2-40B4-BE49-F238E27FC236}">
                <a16:creationId xmlns:a16="http://schemas.microsoft.com/office/drawing/2014/main" id="{25470C40-1E22-AEF9-39DC-49ED994DAAE0}"/>
              </a:ext>
            </a:extLst>
          </p:cNvPr>
          <p:cNvSpPr>
            <a:spLocks noGrp="1"/>
          </p:cNvSpPr>
          <p:nvPr>
            <p:ph type="body" sz="quarter" idx="12"/>
          </p:nvPr>
        </p:nvSpPr>
        <p:spPr>
          <a:xfrm>
            <a:off x="6096000" y="3841506"/>
            <a:ext cx="5195888" cy="853098"/>
          </a:xfrm>
        </p:spPr>
        <p:txBody>
          <a:bodyPr/>
          <a:lstStyle/>
          <a:p>
            <a:pPr lvl="0"/>
            <a:r>
              <a:rPr lang="en-US" dirty="0"/>
              <a:t>Click to edit Master text</a:t>
            </a:r>
          </a:p>
        </p:txBody>
      </p:sp>
      <p:sp>
        <p:nvSpPr>
          <p:cNvPr id="11" name="Text Placeholder 6">
            <a:extLst>
              <a:ext uri="{FF2B5EF4-FFF2-40B4-BE49-F238E27FC236}">
                <a16:creationId xmlns:a16="http://schemas.microsoft.com/office/drawing/2014/main" id="{185E6C3F-B2C4-A79B-F0E2-A2050C81CB01}"/>
              </a:ext>
            </a:extLst>
          </p:cNvPr>
          <p:cNvSpPr>
            <a:spLocks noGrp="1"/>
          </p:cNvSpPr>
          <p:nvPr>
            <p:ph type="body" sz="quarter" idx="13"/>
          </p:nvPr>
        </p:nvSpPr>
        <p:spPr>
          <a:xfrm>
            <a:off x="6089648" y="4843890"/>
            <a:ext cx="2245460" cy="853098"/>
          </a:xfrm>
        </p:spPr>
        <p:txBody>
          <a:bodyPr>
            <a:normAutofit/>
          </a:bodyPr>
          <a:lstStyle>
            <a:lvl1pPr marL="0" indent="0">
              <a:buNone/>
              <a:defRPr sz="1800"/>
            </a:lvl1pPr>
          </a:lstStyle>
          <a:p>
            <a:pPr lvl="0"/>
            <a:r>
              <a:rPr lang="en-US" dirty="0"/>
              <a:t>Click to edit Master text</a:t>
            </a:r>
          </a:p>
        </p:txBody>
      </p:sp>
      <p:sp>
        <p:nvSpPr>
          <p:cNvPr id="13" name="Text Placeholder 6">
            <a:extLst>
              <a:ext uri="{FF2B5EF4-FFF2-40B4-BE49-F238E27FC236}">
                <a16:creationId xmlns:a16="http://schemas.microsoft.com/office/drawing/2014/main" id="{21981048-C31E-7271-05CD-11A07C7ACDEB}"/>
              </a:ext>
            </a:extLst>
          </p:cNvPr>
          <p:cNvSpPr>
            <a:spLocks noGrp="1"/>
          </p:cNvSpPr>
          <p:nvPr>
            <p:ph type="body" sz="quarter" idx="14"/>
          </p:nvPr>
        </p:nvSpPr>
        <p:spPr>
          <a:xfrm>
            <a:off x="769969" y="4816224"/>
            <a:ext cx="2245460" cy="853098"/>
          </a:xfrm>
        </p:spPr>
        <p:txBody>
          <a:bodyPr>
            <a:normAutofit/>
          </a:bodyPr>
          <a:lstStyle>
            <a:lvl1pPr marL="0" indent="0">
              <a:buNone/>
              <a:defRPr sz="1800"/>
            </a:lvl1pPr>
          </a:lstStyle>
          <a:p>
            <a:pPr lvl="0"/>
            <a:r>
              <a:rPr lang="en-US" dirty="0"/>
              <a:t>Click to edit Master text</a:t>
            </a:r>
          </a:p>
        </p:txBody>
      </p:sp>
      <p:sp>
        <p:nvSpPr>
          <p:cNvPr id="14" name="Text Placeholder 6">
            <a:extLst>
              <a:ext uri="{FF2B5EF4-FFF2-40B4-BE49-F238E27FC236}">
                <a16:creationId xmlns:a16="http://schemas.microsoft.com/office/drawing/2014/main" id="{A1293720-CE52-7A84-2370-6F1C552345A9}"/>
              </a:ext>
            </a:extLst>
          </p:cNvPr>
          <p:cNvSpPr>
            <a:spLocks noGrp="1"/>
          </p:cNvSpPr>
          <p:nvPr>
            <p:ph type="body" sz="quarter" idx="15"/>
          </p:nvPr>
        </p:nvSpPr>
        <p:spPr>
          <a:xfrm>
            <a:off x="3453211" y="4796998"/>
            <a:ext cx="2245460" cy="853098"/>
          </a:xfrm>
        </p:spPr>
        <p:txBody>
          <a:bodyPr>
            <a:normAutofit/>
          </a:bodyPr>
          <a:lstStyle>
            <a:lvl1pPr marL="0" indent="0">
              <a:buNone/>
              <a:defRPr sz="1800"/>
            </a:lvl1pPr>
          </a:lstStyle>
          <a:p>
            <a:pPr lvl="0"/>
            <a:r>
              <a:rPr lang="en-US" dirty="0"/>
              <a:t>Click to edit Master text</a:t>
            </a:r>
          </a:p>
        </p:txBody>
      </p:sp>
      <p:sp>
        <p:nvSpPr>
          <p:cNvPr id="15" name="Text Placeholder 6">
            <a:extLst>
              <a:ext uri="{FF2B5EF4-FFF2-40B4-BE49-F238E27FC236}">
                <a16:creationId xmlns:a16="http://schemas.microsoft.com/office/drawing/2014/main" id="{31179718-1B48-39A6-EC9B-B9826370D799}"/>
              </a:ext>
            </a:extLst>
          </p:cNvPr>
          <p:cNvSpPr>
            <a:spLocks noGrp="1"/>
          </p:cNvSpPr>
          <p:nvPr>
            <p:ph type="body" sz="quarter" idx="16"/>
          </p:nvPr>
        </p:nvSpPr>
        <p:spPr>
          <a:xfrm>
            <a:off x="9210672" y="4852011"/>
            <a:ext cx="2245460" cy="853098"/>
          </a:xfrm>
        </p:spPr>
        <p:txBody>
          <a:bodyPr>
            <a:normAutofit/>
          </a:bodyPr>
          <a:lstStyle>
            <a:lvl1pPr marL="0" indent="0">
              <a:buNone/>
              <a:defRPr sz="1800"/>
            </a:lvl1pPr>
          </a:lstStyle>
          <a:p>
            <a:pPr lvl="0"/>
            <a:r>
              <a:rPr lang="en-US" dirty="0"/>
              <a:t>Click to edit Master text</a:t>
            </a:r>
          </a:p>
        </p:txBody>
      </p:sp>
      <p:sp>
        <p:nvSpPr>
          <p:cNvPr id="17" name="Text Placeholder 6">
            <a:extLst>
              <a:ext uri="{FF2B5EF4-FFF2-40B4-BE49-F238E27FC236}">
                <a16:creationId xmlns:a16="http://schemas.microsoft.com/office/drawing/2014/main" id="{B260766E-6B6B-C89F-1833-34447B3200E1}"/>
              </a:ext>
            </a:extLst>
          </p:cNvPr>
          <p:cNvSpPr>
            <a:spLocks noGrp="1"/>
          </p:cNvSpPr>
          <p:nvPr>
            <p:ph type="body" sz="quarter" idx="17"/>
          </p:nvPr>
        </p:nvSpPr>
        <p:spPr>
          <a:xfrm>
            <a:off x="765201" y="3821415"/>
            <a:ext cx="2245460" cy="853098"/>
          </a:xfrm>
        </p:spPr>
        <p:txBody>
          <a:bodyPr>
            <a:normAutofit/>
          </a:bodyPr>
          <a:lstStyle>
            <a:lvl1pPr marL="0" indent="0">
              <a:buNone/>
              <a:defRPr sz="1800"/>
            </a:lvl1pPr>
          </a:lstStyle>
          <a:p>
            <a:pPr lvl="0"/>
            <a:r>
              <a:rPr lang="en-US" dirty="0"/>
              <a:t>Click to edit Master text</a:t>
            </a:r>
          </a:p>
        </p:txBody>
      </p:sp>
      <p:sp>
        <p:nvSpPr>
          <p:cNvPr id="18" name="Text Placeholder 6">
            <a:extLst>
              <a:ext uri="{FF2B5EF4-FFF2-40B4-BE49-F238E27FC236}">
                <a16:creationId xmlns:a16="http://schemas.microsoft.com/office/drawing/2014/main" id="{964B464E-42A1-4C9F-E8A8-5492EB4B065A}"/>
              </a:ext>
            </a:extLst>
          </p:cNvPr>
          <p:cNvSpPr>
            <a:spLocks noGrp="1"/>
          </p:cNvSpPr>
          <p:nvPr>
            <p:ph type="body" sz="quarter" idx="18"/>
          </p:nvPr>
        </p:nvSpPr>
        <p:spPr>
          <a:xfrm>
            <a:off x="3530754" y="2859505"/>
            <a:ext cx="2245460" cy="853098"/>
          </a:xfrm>
        </p:spPr>
        <p:txBody>
          <a:bodyPr>
            <a:normAutofit/>
          </a:bodyPr>
          <a:lstStyle>
            <a:lvl1pPr marL="0" indent="0">
              <a:buNone/>
              <a:defRPr sz="1800"/>
            </a:lvl1pPr>
          </a:lstStyle>
          <a:p>
            <a:pPr lvl="0"/>
            <a:r>
              <a:rPr lang="en-US" dirty="0"/>
              <a:t>Click to edit Master text</a:t>
            </a:r>
          </a:p>
        </p:txBody>
      </p:sp>
      <p:sp>
        <p:nvSpPr>
          <p:cNvPr id="19" name="Text Placeholder 6">
            <a:extLst>
              <a:ext uri="{FF2B5EF4-FFF2-40B4-BE49-F238E27FC236}">
                <a16:creationId xmlns:a16="http://schemas.microsoft.com/office/drawing/2014/main" id="{2BBF042E-1887-2E36-5AA7-504F2C5F9D89}"/>
              </a:ext>
            </a:extLst>
          </p:cNvPr>
          <p:cNvSpPr>
            <a:spLocks noGrp="1"/>
          </p:cNvSpPr>
          <p:nvPr>
            <p:ph type="body" sz="quarter" idx="19"/>
          </p:nvPr>
        </p:nvSpPr>
        <p:spPr>
          <a:xfrm>
            <a:off x="805715" y="2867727"/>
            <a:ext cx="2245460" cy="853098"/>
          </a:xfrm>
        </p:spPr>
        <p:txBody>
          <a:bodyPr>
            <a:normAutofit/>
          </a:bodyPr>
          <a:lstStyle>
            <a:lvl1pPr marL="0" indent="0">
              <a:buNone/>
              <a:defRPr sz="1800"/>
            </a:lvl1pPr>
          </a:lstStyle>
          <a:p>
            <a:pPr lvl="0"/>
            <a:r>
              <a:rPr lang="en-US" dirty="0"/>
              <a:t>Click to edit Master text</a:t>
            </a:r>
          </a:p>
        </p:txBody>
      </p:sp>
      <p:sp>
        <p:nvSpPr>
          <p:cNvPr id="20" name="Text Placeholder 6">
            <a:extLst>
              <a:ext uri="{FF2B5EF4-FFF2-40B4-BE49-F238E27FC236}">
                <a16:creationId xmlns:a16="http://schemas.microsoft.com/office/drawing/2014/main" id="{296E5DAB-88EE-4623-732D-42AD3D9920FB}"/>
              </a:ext>
            </a:extLst>
          </p:cNvPr>
          <p:cNvSpPr>
            <a:spLocks noGrp="1"/>
          </p:cNvSpPr>
          <p:nvPr>
            <p:ph type="body" sz="quarter" idx="20"/>
          </p:nvPr>
        </p:nvSpPr>
        <p:spPr>
          <a:xfrm>
            <a:off x="3530754" y="3821415"/>
            <a:ext cx="2245460" cy="853098"/>
          </a:xfrm>
        </p:spPr>
        <p:txBody>
          <a:bodyPr>
            <a:normAutofit/>
          </a:bodyPr>
          <a:lstStyle>
            <a:lvl1pPr marL="0" indent="0">
              <a:buNone/>
              <a:defRPr sz="1800"/>
            </a:lvl1pPr>
          </a:lstStyle>
          <a:p>
            <a:pPr lvl="0"/>
            <a:r>
              <a:rPr lang="en-US" dirty="0"/>
              <a:t>Click to edit Master text</a:t>
            </a:r>
          </a:p>
        </p:txBody>
      </p:sp>
    </p:spTree>
    <p:extLst>
      <p:ext uri="{BB962C8B-B14F-4D97-AF65-F5344CB8AC3E}">
        <p14:creationId xmlns:p14="http://schemas.microsoft.com/office/powerpoint/2010/main" val="38145174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1161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83318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9547887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0814152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977646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336993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26414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2831319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272975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6484532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27515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576434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110965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3697803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59631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977078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998283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05626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66135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863793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77660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7033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820380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81847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0670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16582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31648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775790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535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4286601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2138208"/>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Diagram&#10;&#10;Description automatically generated">
            <a:extLst>
              <a:ext uri="{FF2B5EF4-FFF2-40B4-BE49-F238E27FC236}">
                <a16:creationId xmlns:a16="http://schemas.microsoft.com/office/drawing/2014/main" id="{FF3B0545-96A6-DDF0-7A51-339F13879A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A0A87933-2874-1381-48BE-2E7CC9ED1A1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486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88548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26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681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8" y="-14916"/>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727380"/>
          </a:xfrm>
        </p:spPr>
        <p:txBody>
          <a:bodyPr/>
          <a:lstStyle>
            <a:lvl1pPr marL="0" indent="0">
              <a:buNone/>
              <a:defRPr/>
            </a:lvl1pPr>
          </a:lstStyle>
          <a:p>
            <a:pPr lvl="0"/>
            <a:r>
              <a:rPr lang="en-US"/>
              <a:t>Click to edit Master text</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727380"/>
          </a:xfrm>
        </p:spPr>
        <p:txBody>
          <a:bodyPr/>
          <a:lstStyle>
            <a:lvl1pPr marL="0" indent="0">
              <a:buNone/>
              <a:defRPr/>
            </a:lvl1pPr>
          </a:lstStyle>
          <a:p>
            <a:pPr lvl="0"/>
            <a:r>
              <a:rPr lang="en-US"/>
              <a:t>Click to edit Master text</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3666" y="-26258"/>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B324170-206C-0719-BF55-BB9A42ED36E6}"/>
              </a:ext>
            </a:extLst>
          </p:cNvPr>
          <p:cNvSpPr>
            <a:spLocks noGrp="1"/>
          </p:cNvSpPr>
          <p:nvPr>
            <p:ph sz="half" idx="15"/>
          </p:nvPr>
        </p:nvSpPr>
        <p:spPr>
          <a:xfrm>
            <a:off x="838200" y="5275752"/>
            <a:ext cx="5181600" cy="727380"/>
          </a:xfrm>
        </p:spPr>
        <p:txBody>
          <a:bodyPr/>
          <a:lstStyle>
            <a:lvl1pPr marL="0" indent="0">
              <a:buNone/>
              <a:defRPr/>
            </a:lvl1pPr>
          </a:lstStyle>
          <a:p>
            <a:pPr lvl="0"/>
            <a:r>
              <a:rPr lang="en-US"/>
              <a:t>Click to edit Master text</a:t>
            </a:r>
          </a:p>
        </p:txBody>
      </p:sp>
      <p:sp>
        <p:nvSpPr>
          <p:cNvPr id="16" name="Content Placeholder 2">
            <a:extLst>
              <a:ext uri="{FF2B5EF4-FFF2-40B4-BE49-F238E27FC236}">
                <a16:creationId xmlns:a16="http://schemas.microsoft.com/office/drawing/2014/main" id="{040F3AEC-4D31-3A7C-AB59-356EA4460CFB}"/>
              </a:ext>
            </a:extLst>
          </p:cNvPr>
          <p:cNvSpPr>
            <a:spLocks noGrp="1"/>
          </p:cNvSpPr>
          <p:nvPr>
            <p:ph sz="half" idx="16"/>
          </p:nvPr>
        </p:nvSpPr>
        <p:spPr>
          <a:xfrm>
            <a:off x="838200" y="2626181"/>
            <a:ext cx="5181600" cy="727380"/>
          </a:xfrm>
        </p:spPr>
        <p:txBody>
          <a:bodyPr/>
          <a:lstStyle>
            <a:lvl1pPr marL="0" indent="0">
              <a:buNone/>
              <a:defRPr/>
            </a:lvl1pPr>
          </a:lstStyle>
          <a:p>
            <a:pPr lvl="0"/>
            <a:r>
              <a:rPr lang="en-US"/>
              <a:t>Click to edit Master text</a:t>
            </a:r>
          </a:p>
        </p:txBody>
      </p:sp>
      <p:sp>
        <p:nvSpPr>
          <p:cNvPr id="17" name="Content Placeholder 2">
            <a:extLst>
              <a:ext uri="{FF2B5EF4-FFF2-40B4-BE49-F238E27FC236}">
                <a16:creationId xmlns:a16="http://schemas.microsoft.com/office/drawing/2014/main" id="{8239534F-34AA-8FC6-9F89-4D981BE13646}"/>
              </a:ext>
            </a:extLst>
          </p:cNvPr>
          <p:cNvSpPr>
            <a:spLocks noGrp="1"/>
          </p:cNvSpPr>
          <p:nvPr>
            <p:ph sz="half" idx="17"/>
          </p:nvPr>
        </p:nvSpPr>
        <p:spPr>
          <a:xfrm>
            <a:off x="838200" y="3452422"/>
            <a:ext cx="5181600" cy="727380"/>
          </a:xfrm>
        </p:spPr>
        <p:txBody>
          <a:bodyPr/>
          <a:lstStyle>
            <a:lvl1pPr marL="0" indent="0">
              <a:buNone/>
              <a:defRPr/>
            </a:lvl1pPr>
          </a:lstStyle>
          <a:p>
            <a:pPr lvl="0"/>
            <a:r>
              <a:rPr lang="en-US"/>
              <a:t>Click to edit Master text</a:t>
            </a:r>
          </a:p>
        </p:txBody>
      </p:sp>
      <p:sp>
        <p:nvSpPr>
          <p:cNvPr id="18" name="Content Placeholder 2">
            <a:extLst>
              <a:ext uri="{FF2B5EF4-FFF2-40B4-BE49-F238E27FC236}">
                <a16:creationId xmlns:a16="http://schemas.microsoft.com/office/drawing/2014/main" id="{41AE561A-DC0B-1788-4EC0-375B804DF012}"/>
              </a:ext>
            </a:extLst>
          </p:cNvPr>
          <p:cNvSpPr>
            <a:spLocks noGrp="1"/>
          </p:cNvSpPr>
          <p:nvPr>
            <p:ph sz="half" idx="18"/>
          </p:nvPr>
        </p:nvSpPr>
        <p:spPr>
          <a:xfrm>
            <a:off x="838200" y="4329787"/>
            <a:ext cx="5181600" cy="727380"/>
          </a:xfrm>
        </p:spPr>
        <p:txBody>
          <a:bodyPr/>
          <a:lstStyle>
            <a:lvl1pPr marL="0" indent="0">
              <a:buNone/>
              <a:defRPr/>
            </a:lvl1pPr>
          </a:lstStyle>
          <a:p>
            <a:pPr lvl="0"/>
            <a:r>
              <a:rPr lang="en-US"/>
              <a:t>Click to edit Master text</a:t>
            </a:r>
          </a:p>
        </p:txBody>
      </p:sp>
      <p:sp>
        <p:nvSpPr>
          <p:cNvPr id="19" name="Content Placeholder 3">
            <a:extLst>
              <a:ext uri="{FF2B5EF4-FFF2-40B4-BE49-F238E27FC236}">
                <a16:creationId xmlns:a16="http://schemas.microsoft.com/office/drawing/2014/main" id="{87F0FBDB-273E-D60B-B2B6-6E3D01E6EA19}"/>
              </a:ext>
            </a:extLst>
          </p:cNvPr>
          <p:cNvSpPr>
            <a:spLocks noGrp="1"/>
          </p:cNvSpPr>
          <p:nvPr>
            <p:ph sz="half" idx="19"/>
          </p:nvPr>
        </p:nvSpPr>
        <p:spPr>
          <a:xfrm>
            <a:off x="6186055" y="2641229"/>
            <a:ext cx="5181600" cy="727380"/>
          </a:xfrm>
        </p:spPr>
        <p:txBody>
          <a:bodyPr/>
          <a:lstStyle>
            <a:lvl1pPr marL="0" indent="0">
              <a:buNone/>
              <a:defRPr/>
            </a:lvl1pPr>
          </a:lstStyle>
          <a:p>
            <a:pPr lvl="0"/>
            <a:r>
              <a:rPr lang="en-US"/>
              <a:t>Click to edit Master text</a:t>
            </a:r>
          </a:p>
        </p:txBody>
      </p:sp>
      <p:sp>
        <p:nvSpPr>
          <p:cNvPr id="20" name="Content Placeholder 3">
            <a:extLst>
              <a:ext uri="{FF2B5EF4-FFF2-40B4-BE49-F238E27FC236}">
                <a16:creationId xmlns:a16="http://schemas.microsoft.com/office/drawing/2014/main" id="{A331B666-94C3-1364-CFC3-B9356134B448}"/>
              </a:ext>
            </a:extLst>
          </p:cNvPr>
          <p:cNvSpPr>
            <a:spLocks noGrp="1"/>
          </p:cNvSpPr>
          <p:nvPr>
            <p:ph sz="half" idx="20"/>
          </p:nvPr>
        </p:nvSpPr>
        <p:spPr>
          <a:xfrm>
            <a:off x="6186055" y="5277245"/>
            <a:ext cx="5181600" cy="727380"/>
          </a:xfrm>
        </p:spPr>
        <p:txBody>
          <a:bodyPr/>
          <a:lstStyle>
            <a:lvl1pPr marL="0" indent="0">
              <a:buNone/>
              <a:defRPr/>
            </a:lvl1pPr>
          </a:lstStyle>
          <a:p>
            <a:pPr lvl="0"/>
            <a:r>
              <a:rPr lang="en-US"/>
              <a:t>Click to edit Master text</a:t>
            </a:r>
          </a:p>
        </p:txBody>
      </p:sp>
      <p:sp>
        <p:nvSpPr>
          <p:cNvPr id="21" name="Content Placeholder 3">
            <a:extLst>
              <a:ext uri="{FF2B5EF4-FFF2-40B4-BE49-F238E27FC236}">
                <a16:creationId xmlns:a16="http://schemas.microsoft.com/office/drawing/2014/main" id="{53019E6B-3F4E-51C7-D626-3295D9B0C9B7}"/>
              </a:ext>
            </a:extLst>
          </p:cNvPr>
          <p:cNvSpPr>
            <a:spLocks noGrp="1"/>
          </p:cNvSpPr>
          <p:nvPr>
            <p:ph sz="half" idx="21"/>
          </p:nvPr>
        </p:nvSpPr>
        <p:spPr>
          <a:xfrm>
            <a:off x="6186055" y="4355140"/>
            <a:ext cx="5181600" cy="727380"/>
          </a:xfrm>
        </p:spPr>
        <p:txBody>
          <a:bodyPr/>
          <a:lstStyle>
            <a:lvl1pPr marL="0" indent="0">
              <a:buNone/>
              <a:defRPr/>
            </a:lvl1pPr>
          </a:lstStyle>
          <a:p>
            <a:pPr lvl="0"/>
            <a:r>
              <a:rPr lang="en-US"/>
              <a:t>Click to edit Master text</a:t>
            </a:r>
          </a:p>
        </p:txBody>
      </p:sp>
      <p:sp>
        <p:nvSpPr>
          <p:cNvPr id="22" name="Content Placeholder 3">
            <a:extLst>
              <a:ext uri="{FF2B5EF4-FFF2-40B4-BE49-F238E27FC236}">
                <a16:creationId xmlns:a16="http://schemas.microsoft.com/office/drawing/2014/main" id="{18912329-0CA5-53DB-C42F-A14BFE085A2D}"/>
              </a:ext>
            </a:extLst>
          </p:cNvPr>
          <p:cNvSpPr>
            <a:spLocks noGrp="1"/>
          </p:cNvSpPr>
          <p:nvPr>
            <p:ph sz="half" idx="22"/>
          </p:nvPr>
        </p:nvSpPr>
        <p:spPr>
          <a:xfrm>
            <a:off x="6186055" y="3483297"/>
            <a:ext cx="5181600" cy="727380"/>
          </a:xfrm>
        </p:spPr>
        <p:txBody>
          <a:bodyPr/>
          <a:lstStyle>
            <a:lvl1pPr marL="0" indent="0">
              <a:buNone/>
              <a:defRPr/>
            </a:lvl1pPr>
          </a:lstStyle>
          <a:p>
            <a:pPr lvl="0"/>
            <a:r>
              <a:rPr lang="en-US"/>
              <a:t>Click to edit Master text</a:t>
            </a:r>
          </a:p>
        </p:txBody>
      </p:sp>
    </p:spTree>
    <p:extLst>
      <p:ext uri="{BB962C8B-B14F-4D97-AF65-F5344CB8AC3E}">
        <p14:creationId xmlns:p14="http://schemas.microsoft.com/office/powerpoint/2010/main" val="1880266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064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Title with 8 boxe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96745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967451"/>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BCC7828-EB93-B072-B9EC-9259F43C80EF}"/>
              </a:ext>
            </a:extLst>
          </p:cNvPr>
          <p:cNvSpPr>
            <a:spLocks noGrp="1"/>
          </p:cNvSpPr>
          <p:nvPr>
            <p:ph sz="half" idx="13"/>
          </p:nvPr>
        </p:nvSpPr>
        <p:spPr>
          <a:xfrm>
            <a:off x="6186055" y="2853611"/>
            <a:ext cx="5181600" cy="967451"/>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A39A899F-39DD-A31C-063E-CCC453B6A567}"/>
              </a:ext>
            </a:extLst>
          </p:cNvPr>
          <p:cNvSpPr>
            <a:spLocks noGrp="1"/>
          </p:cNvSpPr>
          <p:nvPr>
            <p:ph sz="half" idx="14"/>
          </p:nvPr>
        </p:nvSpPr>
        <p:spPr>
          <a:xfrm>
            <a:off x="838200" y="3012842"/>
            <a:ext cx="5181600" cy="967451"/>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7E3BFEE9-E5CE-AFD8-CA7C-BA4D359EDCDE}"/>
              </a:ext>
            </a:extLst>
          </p:cNvPr>
          <p:cNvSpPr>
            <a:spLocks noGrp="1"/>
          </p:cNvSpPr>
          <p:nvPr>
            <p:ph sz="half" idx="15"/>
          </p:nvPr>
        </p:nvSpPr>
        <p:spPr>
          <a:xfrm>
            <a:off x="757844" y="5117002"/>
            <a:ext cx="5181600" cy="967451"/>
          </a:xfrm>
        </p:spPr>
        <p:txBody>
          <a:bodyPr/>
          <a:lstStyle>
            <a:lvl1pPr marL="0" indent="0">
              <a:buNone/>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DA76AC9D-8113-32C4-8801-8773A1422502}"/>
              </a:ext>
            </a:extLst>
          </p:cNvPr>
          <p:cNvSpPr>
            <a:spLocks noGrp="1"/>
          </p:cNvSpPr>
          <p:nvPr>
            <p:ph sz="half" idx="16"/>
          </p:nvPr>
        </p:nvSpPr>
        <p:spPr>
          <a:xfrm>
            <a:off x="757844" y="4088473"/>
            <a:ext cx="5181600" cy="96745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2B5602E8-1546-34B3-FE72-82BC51F04CBE}"/>
              </a:ext>
            </a:extLst>
          </p:cNvPr>
          <p:cNvSpPr>
            <a:spLocks noGrp="1"/>
          </p:cNvSpPr>
          <p:nvPr>
            <p:ph sz="half" idx="17"/>
          </p:nvPr>
        </p:nvSpPr>
        <p:spPr>
          <a:xfrm>
            <a:off x="6179359" y="4118900"/>
            <a:ext cx="5181600" cy="967451"/>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17989FF5-537C-43B1-EAE8-087FBD1B5648}"/>
              </a:ext>
            </a:extLst>
          </p:cNvPr>
          <p:cNvSpPr>
            <a:spLocks noGrp="1"/>
          </p:cNvSpPr>
          <p:nvPr>
            <p:ph sz="half" idx="18"/>
          </p:nvPr>
        </p:nvSpPr>
        <p:spPr>
          <a:xfrm>
            <a:off x="6153035" y="5146886"/>
            <a:ext cx="5181600" cy="967451"/>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50C1495C-14D2-B59D-4361-3D37A90C0B03}"/>
              </a:ext>
            </a:extLst>
          </p:cNvPr>
          <p:cNvSpPr>
            <a:spLocks noGrp="1"/>
          </p:cNvSpPr>
          <p:nvPr>
            <p:ph sz="half" idx="19"/>
          </p:nvPr>
        </p:nvSpPr>
        <p:spPr>
          <a:xfrm>
            <a:off x="6305435" y="5299286"/>
            <a:ext cx="5181600" cy="967451"/>
          </a:xfrm>
        </p:spPr>
        <p:txBody>
          <a:bodyPr/>
          <a:lstStyle>
            <a:lvl1pPr marL="0" indent="0">
              <a:buNone/>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1F9F1791-74B3-09AE-5CC4-5B7B8F182579}"/>
              </a:ext>
            </a:extLst>
          </p:cNvPr>
          <p:cNvSpPr>
            <a:spLocks noGrp="1"/>
          </p:cNvSpPr>
          <p:nvPr>
            <p:ph sz="half" idx="20"/>
          </p:nvPr>
        </p:nvSpPr>
        <p:spPr>
          <a:xfrm>
            <a:off x="6457835" y="5451686"/>
            <a:ext cx="5181600" cy="9674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949066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63260" y="2411105"/>
            <a:ext cx="12353026"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5453" y="2565578"/>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3380950"/>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3428999"/>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48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653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607888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669983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2013540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100410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4631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62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40412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398934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762287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Inner Page Style 2">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D22239-E827-446C-B526-4A05CA2750E4}"/>
              </a:ext>
            </a:extLst>
          </p:cNvPr>
          <p:cNvSpPr>
            <a:spLocks noGrp="1"/>
          </p:cNvSpPr>
          <p:nvPr>
            <p:ph type="title"/>
          </p:nvPr>
        </p:nvSpPr>
        <p:spPr>
          <a:xfrm>
            <a:off x="925974" y="655295"/>
            <a:ext cx="9674947" cy="627989"/>
          </a:xfrm>
        </p:spPr>
        <p:txBody>
          <a:bodyPr lIns="0" tIns="0" rIns="0" bIns="0"/>
          <a:lstStyle>
            <a:lvl1pP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AF138CD8-0198-4AE8-A7A1-B9AA45F40523}"/>
              </a:ext>
            </a:extLst>
          </p:cNvPr>
          <p:cNvSpPr>
            <a:spLocks noGrp="1"/>
          </p:cNvSpPr>
          <p:nvPr>
            <p:ph idx="1"/>
          </p:nvPr>
        </p:nvSpPr>
        <p:spPr>
          <a:xfrm>
            <a:off x="925974" y="1761104"/>
            <a:ext cx="9674947" cy="4595698"/>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B60F4369-FD38-4C79-8CD0-6DA3676834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15605" y="6202705"/>
            <a:ext cx="1619827" cy="607435"/>
          </a:xfrm>
          <a:prstGeom prst="rect">
            <a:avLst/>
          </a:prstGeom>
        </p:spPr>
      </p:pic>
    </p:spTree>
    <p:extLst>
      <p:ext uri="{BB962C8B-B14F-4D97-AF65-F5344CB8AC3E}">
        <p14:creationId xmlns:p14="http://schemas.microsoft.com/office/powerpoint/2010/main" val="1527569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420171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0411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Diagram&#10;&#10;Description automatically generated">
            <a:extLst>
              <a:ext uri="{FF2B5EF4-FFF2-40B4-BE49-F238E27FC236}">
                <a16:creationId xmlns:a16="http://schemas.microsoft.com/office/drawing/2014/main" id="{DA6260E5-C931-9E59-3388-5C965B3EF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Tree>
    <p:extLst>
      <p:ext uri="{BB962C8B-B14F-4D97-AF65-F5344CB8AC3E}">
        <p14:creationId xmlns:p14="http://schemas.microsoft.com/office/powerpoint/2010/main" val="379966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77"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38DD73A9-D8C9-766C-D5FC-77D0697D7F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90817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40368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a:extLst>
              <a:ext uri="{FF2B5EF4-FFF2-40B4-BE49-F238E27FC236}">
                <a16:creationId xmlns:a16="http://schemas.microsoft.com/office/drawing/2014/main" id="{5EF50187-4315-B650-E9B5-7CA3FEF7611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10925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796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613330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8/15/2024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7D6CB8-1D17-37A8-F6D6-5053E54D7A0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105931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46284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42773" y="5952744"/>
            <a:ext cx="791336" cy="791336"/>
          </a:xfrm>
          <a:prstGeom prst="rect">
            <a:avLst/>
          </a:prstGeom>
        </p:spPr>
      </p:pic>
    </p:spTree>
    <p:extLst>
      <p:ext uri="{BB962C8B-B14F-4D97-AF65-F5344CB8AC3E}">
        <p14:creationId xmlns:p14="http://schemas.microsoft.com/office/powerpoint/2010/main" val="960244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08467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606005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190948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A32B728-FE80-1048-81D5-7F332A06707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22262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13918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4389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2523165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6343655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08826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a:extLst>
              <a:ext uri="{FF2B5EF4-FFF2-40B4-BE49-F238E27FC236}">
                <a16:creationId xmlns:a16="http://schemas.microsoft.com/office/drawing/2014/main" id="{9B3F323E-C942-23F8-4B72-1F4813FF246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47845F9D-A3BD-E8AA-1BFE-D3A60CC34DD1}"/>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323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6654540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346608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1EB2B0A1-70B0-ED29-E6AB-47423C7F6873}"/>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133684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7CEE7086-3D07-BFF6-6AB7-C8A9C1E5862E}"/>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966933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A60D540B-FAD0-A700-D622-7DC676FAB34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666897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BF4B4BCA-3A5F-6850-71F1-AF3A07D304E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042207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00432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452624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33705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85670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
        <p:nvSpPr>
          <p:cNvPr id="9" name="Slide Number Placeholder 5">
            <a:extLst>
              <a:ext uri="{FF2B5EF4-FFF2-40B4-BE49-F238E27FC236}">
                <a16:creationId xmlns:a16="http://schemas.microsoft.com/office/drawing/2014/main" id="{09AAEE8E-94A2-5B6E-F1D0-B79966FC3B27}"/>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190468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6858325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8837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79853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44759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23554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26935549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55FC0AD-5FE7-D7EB-4D82-4BEA13824A66}"/>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1583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5872835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Slide Number Placeholder 5">
            <a:extLst>
              <a:ext uri="{FF2B5EF4-FFF2-40B4-BE49-F238E27FC236}">
                <a16:creationId xmlns:a16="http://schemas.microsoft.com/office/drawing/2014/main" id="{4BEE1E5A-8B71-5523-EB7E-16507084484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992705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3170619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3359009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spTree>
    <p:extLst>
      <p:ext uri="{BB962C8B-B14F-4D97-AF65-F5344CB8AC3E}">
        <p14:creationId xmlns:p14="http://schemas.microsoft.com/office/powerpoint/2010/main" val="2324490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633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2023</a:t>
            </a: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469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8/13/2024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2024</a:t>
            </a:r>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242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876226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4376595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6435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19" Type="http://schemas.openxmlformats.org/officeDocument/2006/relationships/theme" Target="../theme/theme10.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6.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theme" Target="../theme/theme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theme" Target="../theme/theme9.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227676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95831962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6021543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7" r:id="rId15"/>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4259702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91" r:id="rId20"/>
    <p:sldLayoutId id="2147483792" r:id="rId21"/>
    <p:sldLayoutId id="2147483812" r:id="rId22"/>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82907254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42012517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400910796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0535090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7" r:id="rId20"/>
    <p:sldLayoutId id="2147483838" r:id="rId21"/>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34338808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31457398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59.sv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whitehouse.gov/invest/?utm_source=invest.gov" TargetMode="External"/><Relationship Id="rId7"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www.irs.gov/credits-and-deductions-under-the-inflation-reduction-act-of-2022" TargetMode="External"/><Relationship Id="rId5" Type="http://schemas.openxmlformats.org/officeDocument/2006/relationships/hyperlink" Target="https://www.whitehouse.gov/wp-content/uploads/2022/11/Advancing-Equitable-Workforce-Development-for-Infrastructure-Jobs_110122.pdf" TargetMode="External"/><Relationship Id="rId4" Type="http://schemas.openxmlformats.org/officeDocument/2006/relationships/hyperlink" Target="https://www.investopedia.com/chips-and-science-act-6500333" TargetMode="External"/><Relationship Id="rId9"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3.xml"/><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96.xml"/><Relationship Id="rId4" Type="http://schemas.openxmlformats.org/officeDocument/2006/relationships/image" Target="../media/image65.sv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notesSlide" Target="../notesSlides/notesSlide20.xml"/><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slideLayout" Target="../slideLayouts/slideLayout37.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tags" Target="../tags/tag1.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hyperlink" Target="https://www.apprenticeship.gov/sites/default/files/IndFS-RAIndustryInterm-072023-508a.pdf" TargetMode="External"/><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4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4.xml"/><Relationship Id="rId1" Type="http://schemas.openxmlformats.org/officeDocument/2006/relationships/slideLayout" Target="../slideLayouts/slideLayout153.xml"/></Relationships>
</file>

<file path=ppt/slides/_rels/slide28.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25.xml"/><Relationship Id="rId1" Type="http://schemas.openxmlformats.org/officeDocument/2006/relationships/slideLayout" Target="../slideLayouts/slideLayout174.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0.xml"/></Relationships>
</file>

<file path=ppt/slides/_rels/slide3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svg"/><Relationship Id="rId3" Type="http://schemas.openxmlformats.org/officeDocument/2006/relationships/notesSlide" Target="../notesSlides/notesSlide30.xml"/><Relationship Id="rId7" Type="http://schemas.openxmlformats.org/officeDocument/2006/relationships/image" Target="../media/image101.svg"/><Relationship Id="rId12" Type="http://schemas.openxmlformats.org/officeDocument/2006/relationships/image" Target="../media/image106.png"/><Relationship Id="rId2" Type="http://schemas.openxmlformats.org/officeDocument/2006/relationships/slideLayout" Target="../slideLayouts/slideLayout62.xml"/><Relationship Id="rId1" Type="http://schemas.openxmlformats.org/officeDocument/2006/relationships/tags" Target="../tags/tag2.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56.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0.xml"/></Relationships>
</file>

<file path=ppt/slides/_rels/slide3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4.xml"/><Relationship Id="rId1" Type="http://schemas.openxmlformats.org/officeDocument/2006/relationships/slideLayout" Target="../slideLayouts/slideLayout149.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3.xml"/></Relationships>
</file>

<file path=ppt/slides/_rels/slide39.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167.xml"/><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1.xml"/><Relationship Id="rId1" Type="http://schemas.openxmlformats.org/officeDocument/2006/relationships/slideLayout" Target="../slideLayouts/slideLayout55.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37.xml"/><Relationship Id="rId4" Type="http://schemas.openxmlformats.org/officeDocument/2006/relationships/image" Target="../media/image123.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37.xml"/><Relationship Id="rId4" Type="http://schemas.openxmlformats.org/officeDocument/2006/relationships/image" Target="../media/image124.jpeg"/></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37.xml"/><Relationship Id="rId4" Type="http://schemas.openxmlformats.org/officeDocument/2006/relationships/image" Target="../media/image125.jpeg"/></Relationships>
</file>

<file path=ppt/slides/_rels/slide48.xml.rels><?xml version="1.0" encoding="UTF-8" standalone="yes"?>
<Relationships xmlns="http://schemas.openxmlformats.org/package/2006/relationships"><Relationship Id="rId8" Type="http://schemas.openxmlformats.org/officeDocument/2006/relationships/image" Target="../media/image131.svg"/><Relationship Id="rId13"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45.xml"/><Relationship Id="rId1" Type="http://schemas.openxmlformats.org/officeDocument/2006/relationships/slideLayout" Target="../slideLayouts/slideLayout44.xml"/><Relationship Id="rId6" Type="http://schemas.openxmlformats.org/officeDocument/2006/relationships/image" Target="../media/image129.svg"/><Relationship Id="rId11" Type="http://schemas.openxmlformats.org/officeDocument/2006/relationships/image" Target="../media/image134.png"/><Relationship Id="rId5" Type="http://schemas.openxmlformats.org/officeDocument/2006/relationships/image" Target="../media/image128.png"/><Relationship Id="rId15" Type="http://schemas.openxmlformats.org/officeDocument/2006/relationships/image" Target="../media/image15.jpeg"/><Relationship Id="rId10" Type="http://schemas.openxmlformats.org/officeDocument/2006/relationships/image" Target="../media/image133.svg"/><Relationship Id="rId4" Type="http://schemas.openxmlformats.org/officeDocument/2006/relationships/image" Target="../media/image127.svg"/><Relationship Id="rId9" Type="http://schemas.openxmlformats.org/officeDocument/2006/relationships/image" Target="../media/image132.png"/><Relationship Id="rId14" Type="http://schemas.openxmlformats.org/officeDocument/2006/relationships/image" Target="../media/image137.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30.jpeg"/><Relationship Id="rId5" Type="http://schemas.openxmlformats.org/officeDocument/2006/relationships/hyperlink" Target="https://dolcoe.safalapps.com/" TargetMode="External"/><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7.xml"/><Relationship Id="rId1" Type="http://schemas.openxmlformats.org/officeDocument/2006/relationships/slideLayout" Target="../slideLayouts/slideLayout111.xml"/><Relationship Id="rId4" Type="http://schemas.openxmlformats.org/officeDocument/2006/relationships/hyperlink" Target="https://dolcoe.safalapps.com/sites/default/files/2024-06/Business%20Services%20Representatives%20Handout.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50.xml"/><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hyperlink" Target="https://safal.partners/Partner-Resourc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hyperlink" Target="mailto:mbyers@careersourcebrevard.com"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hyperlink" Target="mailto:Alan.Dodkowitz@safalpartners.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58.xml.rels><?xml version="1.0" encoding="UTF-8" standalone="yes"?>
<Relationships xmlns="http://schemas.openxmlformats.org/package/2006/relationships"><Relationship Id="rId3" Type="http://schemas.openxmlformats.org/officeDocument/2006/relationships/hyperlink" Target="https://dolcoe.safalapps.com/" TargetMode="External"/><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hyperlink" Target="https://dolcoe.safalapps.com/resources/resourcesandtools"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sz="4000" b="1" dirty="0">
                <a:effectLst/>
              </a:rPr>
              <a:t>Registered Apprenticeship:  An Employer Pipeline Solution and Why You Should be Selling It</a:t>
            </a:r>
            <a:br>
              <a:rPr lang="en-US" b="1" dirty="0">
                <a:latin typeface="Montserrat"/>
              </a:rPr>
            </a:br>
            <a:br>
              <a:rPr lang="en-US" sz="900" b="1" dirty="0">
                <a:latin typeface="Montserrat"/>
              </a:rPr>
            </a:br>
            <a:endParaRPr lang="en-US" sz="1800" dirty="0">
              <a:latin typeface="Montserrat"/>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August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noAutofit/>
          </a:bodyPr>
          <a:lstStyle/>
          <a:p>
            <a:r>
              <a:rPr lang="en-US" dirty="0">
                <a:latin typeface="Montserrat"/>
              </a:rPr>
              <a:t>How's Your RA Knowledge?</a:t>
            </a:r>
            <a:endParaRPr lang="en-US" dirty="0"/>
          </a:p>
        </p:txBody>
      </p:sp>
      <p:sp>
        <p:nvSpPr>
          <p:cNvPr id="14" name="Text Placeholder 13">
            <a:extLst>
              <a:ext uri="{FF2B5EF4-FFF2-40B4-BE49-F238E27FC236}">
                <a16:creationId xmlns:a16="http://schemas.microsoft.com/office/drawing/2014/main" id="{FE58FD77-E4DF-666A-8640-095AF85F08E0}"/>
              </a:ext>
            </a:extLst>
          </p:cNvPr>
          <p:cNvSpPr>
            <a:spLocks noGrp="1"/>
          </p:cNvSpPr>
          <p:nvPr>
            <p:ph type="body" sz="quarter" idx="17"/>
          </p:nvPr>
        </p:nvSpPr>
        <p:spPr>
          <a:xfrm>
            <a:off x="702626" y="2193699"/>
            <a:ext cx="2419350" cy="563563"/>
          </a:xfrm>
        </p:spPr>
        <p:txBody>
          <a:bodyPr/>
          <a:lstStyle/>
          <a:p>
            <a:r>
              <a:rPr lang="en-US" u="sng">
                <a:solidFill>
                  <a:schemeClr val="tx1"/>
                </a:solidFill>
                <a:effectLst>
                  <a:outerShdw blurRad="38100" dist="38100" dir="2700000" algn="tl">
                    <a:srgbClr val="000000">
                      <a:alpha val="43137"/>
                    </a:srgbClr>
                  </a:outerShdw>
                </a:effectLst>
                <a:latin typeface="Montserrat Medium"/>
                <a:cs typeface="Segoe UI"/>
              </a:rPr>
              <a:t>Basic</a:t>
            </a:r>
          </a:p>
        </p:txBody>
      </p:sp>
      <p:sp>
        <p:nvSpPr>
          <p:cNvPr id="18" name="Text Placeholder 17">
            <a:extLst>
              <a:ext uri="{FF2B5EF4-FFF2-40B4-BE49-F238E27FC236}">
                <a16:creationId xmlns:a16="http://schemas.microsoft.com/office/drawing/2014/main" id="{03371EC4-4255-3A15-8021-0DE842595012}"/>
              </a:ext>
            </a:extLst>
          </p:cNvPr>
          <p:cNvSpPr>
            <a:spLocks noGrp="1"/>
          </p:cNvSpPr>
          <p:nvPr>
            <p:ph type="body" sz="quarter" idx="21"/>
          </p:nvPr>
        </p:nvSpPr>
        <p:spPr>
          <a:xfrm>
            <a:off x="761478" y="2757262"/>
            <a:ext cx="2419350" cy="2832854"/>
          </a:xfrm>
        </p:spPr>
        <p:txBody>
          <a:bodyPr>
            <a:normAutofit/>
          </a:bodyPr>
          <a:lstStyle/>
          <a:p>
            <a:r>
              <a:rPr lang="en-US" sz="2000">
                <a:solidFill>
                  <a:schemeClr val="tx1"/>
                </a:solidFill>
                <a:latin typeface="Montserrat Medium"/>
                <a:cs typeface="Segoe UI"/>
              </a:rPr>
              <a:t>I know what it means, but I don’t know how to utilize it and don't have significant </a:t>
            </a:r>
            <a:br>
              <a:rPr lang="en-US" sz="2000">
                <a:solidFill>
                  <a:schemeClr val="tx1"/>
                </a:solidFill>
                <a:latin typeface="Montserrat Medium"/>
                <a:cs typeface="Segoe UI"/>
              </a:rPr>
            </a:br>
            <a:r>
              <a:rPr lang="en-US" sz="2000">
                <a:solidFill>
                  <a:schemeClr val="tx1"/>
                </a:solidFill>
                <a:latin typeface="Montserrat Medium"/>
                <a:cs typeface="Segoe UI"/>
              </a:rPr>
              <a:t>experience with it.</a:t>
            </a:r>
          </a:p>
          <a:p>
            <a:endParaRPr lang="en-US"/>
          </a:p>
        </p:txBody>
      </p:sp>
      <p:sp>
        <p:nvSpPr>
          <p:cNvPr id="16" name="Text Placeholder 15">
            <a:extLst>
              <a:ext uri="{FF2B5EF4-FFF2-40B4-BE49-F238E27FC236}">
                <a16:creationId xmlns:a16="http://schemas.microsoft.com/office/drawing/2014/main" id="{8270F398-2801-5172-2CF1-D5D8F5DE3441}"/>
              </a:ext>
            </a:extLst>
          </p:cNvPr>
          <p:cNvSpPr>
            <a:spLocks noGrp="1"/>
          </p:cNvSpPr>
          <p:nvPr>
            <p:ph type="body" sz="quarter" idx="19"/>
          </p:nvPr>
        </p:nvSpPr>
        <p:spPr>
          <a:xfrm>
            <a:off x="3795171" y="2193699"/>
            <a:ext cx="2719449" cy="628061"/>
          </a:xfrm>
        </p:spPr>
        <p:txBody>
          <a:bodyPr>
            <a:normAutofit/>
          </a:bodyPr>
          <a:lstStyle/>
          <a:p>
            <a:r>
              <a:rPr lang="en-US" u="sng">
                <a:solidFill>
                  <a:schemeClr val="tx1"/>
                </a:solidFill>
                <a:effectLst>
                  <a:outerShdw blurRad="38100" dist="38100" dir="2700000" algn="tl">
                    <a:srgbClr val="000000">
                      <a:alpha val="43137"/>
                    </a:srgbClr>
                  </a:outerShdw>
                </a:effectLst>
                <a:latin typeface="Montserrat Medium"/>
                <a:cs typeface="Segoe UI"/>
              </a:rPr>
              <a:t>Intermediate</a:t>
            </a:r>
          </a:p>
          <a:p>
            <a:endParaRPr lang="en-US"/>
          </a:p>
        </p:txBody>
      </p:sp>
      <p:sp>
        <p:nvSpPr>
          <p:cNvPr id="19" name="Text Placeholder 18">
            <a:extLst>
              <a:ext uri="{FF2B5EF4-FFF2-40B4-BE49-F238E27FC236}">
                <a16:creationId xmlns:a16="http://schemas.microsoft.com/office/drawing/2014/main" id="{3FEC3BE4-7022-05C9-3653-D6682C974B2C}"/>
              </a:ext>
            </a:extLst>
          </p:cNvPr>
          <p:cNvSpPr>
            <a:spLocks noGrp="1"/>
          </p:cNvSpPr>
          <p:nvPr>
            <p:ph type="body" sz="quarter" idx="22"/>
          </p:nvPr>
        </p:nvSpPr>
        <p:spPr>
          <a:xfrm>
            <a:off x="3700767" y="2757263"/>
            <a:ext cx="2962763" cy="2517936"/>
          </a:xfrm>
        </p:spPr>
        <p:txBody>
          <a:bodyPr>
            <a:normAutofit lnSpcReduction="10000"/>
          </a:bodyPr>
          <a:lstStyle/>
          <a:p>
            <a:r>
              <a:rPr lang="en-US" sz="2000">
                <a:solidFill>
                  <a:schemeClr val="tx1"/>
                </a:solidFill>
                <a:latin typeface="Montserrat Medium"/>
                <a:cs typeface="Segoe UI"/>
              </a:rPr>
              <a:t>I understand RA, I've had experience with RA in some capacity, and I feel comfortable educating internal and external stakeholders about it.</a:t>
            </a:r>
          </a:p>
          <a:p>
            <a:endParaRPr lang="en-US"/>
          </a:p>
        </p:txBody>
      </p:sp>
      <p:sp>
        <p:nvSpPr>
          <p:cNvPr id="17" name="Text Placeholder 16">
            <a:extLst>
              <a:ext uri="{FF2B5EF4-FFF2-40B4-BE49-F238E27FC236}">
                <a16:creationId xmlns:a16="http://schemas.microsoft.com/office/drawing/2014/main" id="{E28C90C9-68EE-40DB-DEA1-CE0F525B4F3E}"/>
              </a:ext>
            </a:extLst>
          </p:cNvPr>
          <p:cNvSpPr>
            <a:spLocks noGrp="1"/>
          </p:cNvSpPr>
          <p:nvPr>
            <p:ph type="body" sz="quarter" idx="20"/>
          </p:nvPr>
        </p:nvSpPr>
        <p:spPr>
          <a:xfrm>
            <a:off x="8266399" y="2225947"/>
            <a:ext cx="2419350" cy="563563"/>
          </a:xfrm>
        </p:spPr>
        <p:txBody>
          <a:bodyPr>
            <a:normAutofit/>
          </a:bodyPr>
          <a:lstStyle/>
          <a:p>
            <a:r>
              <a:rPr lang="en-US" u="sng">
                <a:solidFill>
                  <a:schemeClr val="tx1"/>
                </a:solidFill>
                <a:effectLst>
                  <a:outerShdw blurRad="38100" dist="38100" dir="2700000" algn="tl">
                    <a:srgbClr val="000000">
                      <a:alpha val="43137"/>
                    </a:srgbClr>
                  </a:outerShdw>
                </a:effectLst>
                <a:latin typeface="Montserrat Medium"/>
                <a:cs typeface="Segoe UI"/>
              </a:rPr>
              <a:t>Expert</a:t>
            </a:r>
          </a:p>
        </p:txBody>
      </p:sp>
      <p:sp>
        <p:nvSpPr>
          <p:cNvPr id="21" name="Text Placeholder 20">
            <a:extLst>
              <a:ext uri="{FF2B5EF4-FFF2-40B4-BE49-F238E27FC236}">
                <a16:creationId xmlns:a16="http://schemas.microsoft.com/office/drawing/2014/main" id="{0AF190FD-E16E-0700-8857-99B79B5EFE35}"/>
              </a:ext>
            </a:extLst>
          </p:cNvPr>
          <p:cNvSpPr>
            <a:spLocks noGrp="1"/>
          </p:cNvSpPr>
          <p:nvPr>
            <p:ph type="body" sz="quarter" idx="24"/>
          </p:nvPr>
        </p:nvSpPr>
        <p:spPr>
          <a:xfrm>
            <a:off x="7238360" y="2757262"/>
            <a:ext cx="4115440" cy="2629247"/>
          </a:xfrm>
        </p:spPr>
        <p:txBody>
          <a:bodyPr>
            <a:normAutofit fontScale="85000" lnSpcReduction="20000"/>
          </a:bodyPr>
          <a:lstStyle/>
          <a:p>
            <a:pPr lvl="0">
              <a:lnSpc>
                <a:spcPct val="100000"/>
              </a:lnSpc>
              <a:spcBef>
                <a:spcPts val="1200"/>
              </a:spcBef>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I have extensive knowledge and relevant experience:</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developing programs</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accessing multiple sources of funding; </a:t>
            </a:r>
            <a:endParaRPr lang="en-US">
              <a:solidFill>
                <a:schemeClr val="tx1"/>
              </a:solidFill>
              <a:latin typeface="Montserrat Medium" panose="00000600000000000000" pitchFamily="2" charset="0"/>
              <a:cs typeface="Segoe UI" panose="020B0502040204020203" pitchFamily="34" charset="0"/>
            </a:endParaRP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convening stakeholders ;</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adding programs to the ETPL; </a:t>
            </a:r>
            <a:endParaRPr lang="en-US">
              <a:solidFill>
                <a:schemeClr val="tx1"/>
              </a:solidFill>
              <a:latin typeface="Montserrat Medium" panose="00000600000000000000" pitchFamily="2" charset="0"/>
              <a:cs typeface="Segoe UI" panose="020B0502040204020203" pitchFamily="34" charset="0"/>
            </a:endParaRP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a:solidFill>
                  <a:schemeClr val="tx1"/>
                </a:solidFill>
                <a:latin typeface="Montserrat Medium"/>
                <a:cs typeface="Segoe UI"/>
              </a:rPr>
              <a:t>recruiting apprentices or employers. </a:t>
            </a:r>
          </a:p>
          <a:p>
            <a:endParaRPr lang="en-US"/>
          </a:p>
        </p:txBody>
      </p:sp>
      <p:sp>
        <p:nvSpPr>
          <p:cNvPr id="7" name="Rectangle 6">
            <a:extLst>
              <a:ext uri="{FF2B5EF4-FFF2-40B4-BE49-F238E27FC236}">
                <a16:creationId xmlns:a16="http://schemas.microsoft.com/office/drawing/2014/main" id="{F4C84A41-B67A-96A1-36D3-182A38F6A5F1}"/>
              </a:ext>
              <a:ext uri="{C183D7F6-B498-43B3-948B-1728B52AA6E4}">
                <adec:decorative xmlns:adec="http://schemas.microsoft.com/office/drawing/2017/decorative" val="1"/>
              </a:ext>
            </a:extLst>
          </p:cNvPr>
          <p:cNvSpPr/>
          <p:nvPr/>
        </p:nvSpPr>
        <p:spPr>
          <a:xfrm>
            <a:off x="6996587" y="2169719"/>
            <a:ext cx="4565150"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FE2038F-E6CA-5BB9-32CB-53118F91847A}"/>
              </a:ext>
              <a:ext uri="{C183D7F6-B498-43B3-948B-1728B52AA6E4}">
                <adec:decorative xmlns:adec="http://schemas.microsoft.com/office/drawing/2017/decorative" val="1"/>
              </a:ext>
            </a:extLst>
          </p:cNvPr>
          <p:cNvSpPr/>
          <p:nvPr/>
        </p:nvSpPr>
        <p:spPr>
          <a:xfrm>
            <a:off x="3509780" y="2166636"/>
            <a:ext cx="3290232"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F59AC96-E00C-A07D-9373-69C9745C9BC5}"/>
              </a:ext>
              <a:ext uri="{C183D7F6-B498-43B3-948B-1728B52AA6E4}">
                <adec:decorative xmlns:adec="http://schemas.microsoft.com/office/drawing/2017/decorative" val="1"/>
              </a:ext>
            </a:extLst>
          </p:cNvPr>
          <p:cNvSpPr/>
          <p:nvPr/>
        </p:nvSpPr>
        <p:spPr>
          <a:xfrm>
            <a:off x="638605" y="2152782"/>
            <a:ext cx="2719450" cy="3394759"/>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0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793C-DEF3-09FD-4B72-61D170EFB98F}"/>
              </a:ext>
            </a:extLst>
          </p:cNvPr>
          <p:cNvSpPr>
            <a:spLocks noGrp="1"/>
          </p:cNvSpPr>
          <p:nvPr>
            <p:ph type="title"/>
          </p:nvPr>
        </p:nvSpPr>
        <p:spPr>
          <a:xfrm>
            <a:off x="838200" y="566072"/>
            <a:ext cx="10515600" cy="1325563"/>
          </a:xfrm>
        </p:spPr>
        <p:txBody>
          <a:bodyPr>
            <a:normAutofit/>
          </a:bodyPr>
          <a:lstStyle/>
          <a:p>
            <a:r>
              <a:rPr lang="en-US" sz="4000" dirty="0">
                <a:latin typeface="Montserrat"/>
              </a:rPr>
              <a:t>Key Organizational Apprenticeship Roles</a:t>
            </a:r>
          </a:p>
        </p:txBody>
      </p:sp>
      <p:sp>
        <p:nvSpPr>
          <p:cNvPr id="79" name="Content Placeholder 78">
            <a:extLst>
              <a:ext uri="{FF2B5EF4-FFF2-40B4-BE49-F238E27FC236}">
                <a16:creationId xmlns:a16="http://schemas.microsoft.com/office/drawing/2014/main" id="{D8710E72-5B7D-A922-87C9-725E73D1CFDA}"/>
              </a:ext>
            </a:extLst>
          </p:cNvPr>
          <p:cNvSpPr>
            <a:spLocks noGrp="1"/>
          </p:cNvSpPr>
          <p:nvPr>
            <p:ph sz="half" idx="1"/>
          </p:nvPr>
        </p:nvSpPr>
        <p:spPr>
          <a:xfrm>
            <a:off x="1190822" y="3740815"/>
            <a:ext cx="1574587" cy="571408"/>
          </a:xfrm>
        </p:spPr>
        <p:txBody>
          <a:bodyPr>
            <a:normAutofit fontScale="92500"/>
          </a:bodyPr>
          <a:lstStyle/>
          <a:p>
            <a:pPr algn="ctr"/>
            <a:r>
              <a:rPr kumimoji="0" lang="en-US" sz="2800" b="1" i="0" u="none" strike="noStrike" kern="1200" cap="none" spc="0" normalizeH="0" baseline="0" noProof="0">
                <a:ln>
                  <a:noFill/>
                </a:ln>
                <a:solidFill>
                  <a:prstClr val="black"/>
                </a:solidFill>
                <a:effectLst/>
                <a:uLnTx/>
                <a:uFillTx/>
                <a:latin typeface="Montserrat Medium" panose="00000600000000000000" pitchFamily="2" charset="0"/>
              </a:rPr>
              <a:t>Sponsor</a:t>
            </a:r>
            <a:endParaRPr kumimoji="0" lang="pl-PL" sz="2800" b="1" i="0" u="none" strike="noStrike" kern="1200" cap="none" spc="0" normalizeH="0" baseline="0" noProof="0">
              <a:ln>
                <a:noFill/>
              </a:ln>
              <a:solidFill>
                <a:srgbClr val="4472C4"/>
              </a:solidFill>
              <a:effectLst/>
              <a:uLnTx/>
              <a:uFillTx/>
              <a:latin typeface="Montserrat Medium" panose="00000600000000000000" pitchFamily="2" charset="0"/>
            </a:endParaRPr>
          </a:p>
          <a:p>
            <a:endParaRPr lang="en-US"/>
          </a:p>
        </p:txBody>
      </p:sp>
      <p:sp>
        <p:nvSpPr>
          <p:cNvPr id="83" name="Content Placeholder 82">
            <a:extLst>
              <a:ext uri="{FF2B5EF4-FFF2-40B4-BE49-F238E27FC236}">
                <a16:creationId xmlns:a16="http://schemas.microsoft.com/office/drawing/2014/main" id="{CF1E45F5-B5F7-7409-5987-422D8D2F8B13}"/>
              </a:ext>
            </a:extLst>
          </p:cNvPr>
          <p:cNvSpPr>
            <a:spLocks noGrp="1"/>
          </p:cNvSpPr>
          <p:nvPr>
            <p:ph sz="half" idx="15"/>
          </p:nvPr>
        </p:nvSpPr>
        <p:spPr>
          <a:xfrm>
            <a:off x="729260" y="4214946"/>
            <a:ext cx="2537976" cy="1795640"/>
          </a:xfrm>
        </p:spPr>
        <p:txBody>
          <a:bodyPr>
            <a:normAutofit fontScale="55000" lnSpcReduction="20000"/>
          </a:bodyPr>
          <a:lstStyle/>
          <a:p>
            <a:pPr algn="ctr">
              <a:lnSpc>
                <a:spcPct val="120000"/>
              </a:lnSpc>
              <a:defRPr/>
            </a:pPr>
            <a:r>
              <a:rPr lang="en-US" sz="2700">
                <a:solidFill>
                  <a:prstClr val="black"/>
                </a:solidFill>
                <a:latin typeface="Montserrat" panose="00000500000000000000" pitchFamily="2" charset="0"/>
              </a:rPr>
              <a:t>An organization that agrees to operate an apprenticeship program and in whose name the program is registered.</a:t>
            </a:r>
            <a:endParaRPr lang="pl-PL" sz="2700">
              <a:solidFill>
                <a:prstClr val="black"/>
              </a:solidFill>
              <a:latin typeface="Montserrat" panose="00000500000000000000" pitchFamily="2" charset="0"/>
            </a:endParaRPr>
          </a:p>
          <a:p>
            <a:endParaRPr lang="en-US"/>
          </a:p>
        </p:txBody>
      </p:sp>
      <p:sp>
        <p:nvSpPr>
          <p:cNvPr id="81" name="Content Placeholder 80">
            <a:extLst>
              <a:ext uri="{FF2B5EF4-FFF2-40B4-BE49-F238E27FC236}">
                <a16:creationId xmlns:a16="http://schemas.microsoft.com/office/drawing/2014/main" id="{7988AA0D-074E-CF7D-1F24-2A5BADF0A880}"/>
              </a:ext>
            </a:extLst>
          </p:cNvPr>
          <p:cNvSpPr>
            <a:spLocks noGrp="1"/>
          </p:cNvSpPr>
          <p:nvPr>
            <p:ph sz="half" idx="13"/>
          </p:nvPr>
        </p:nvSpPr>
        <p:spPr>
          <a:xfrm>
            <a:off x="3680170" y="3789699"/>
            <a:ext cx="2197193"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Employer</a:t>
            </a:r>
            <a:endParaRPr lang="pl-PL" b="1">
              <a:solidFill>
                <a:prstClr val="black"/>
              </a:solidFill>
              <a:latin typeface="Montserrat Medium" panose="00000600000000000000" pitchFamily="2" charset="0"/>
            </a:endParaRPr>
          </a:p>
          <a:p>
            <a:endParaRPr lang="en-US"/>
          </a:p>
        </p:txBody>
      </p:sp>
      <p:sp>
        <p:nvSpPr>
          <p:cNvPr id="82" name="Content Placeholder 81">
            <a:extLst>
              <a:ext uri="{FF2B5EF4-FFF2-40B4-BE49-F238E27FC236}">
                <a16:creationId xmlns:a16="http://schemas.microsoft.com/office/drawing/2014/main" id="{A86745B7-6684-A0DF-D26F-168DFCE46E17}"/>
              </a:ext>
            </a:extLst>
          </p:cNvPr>
          <p:cNvSpPr>
            <a:spLocks noGrp="1"/>
          </p:cNvSpPr>
          <p:nvPr>
            <p:ph sz="half" idx="14"/>
          </p:nvPr>
        </p:nvSpPr>
        <p:spPr>
          <a:xfrm>
            <a:off x="3558713" y="4214946"/>
            <a:ext cx="2672381" cy="2076982"/>
          </a:xfrm>
        </p:spPr>
        <p:txBody>
          <a:bodyPr>
            <a:normAutofit/>
          </a:bodyPr>
          <a:lstStyle/>
          <a:p>
            <a:pPr marR="0" lvl="0" algn="ctr" fontAlgn="auto">
              <a:lnSpc>
                <a:spcPct val="100000"/>
              </a:lnSpc>
              <a:spcAft>
                <a:spcPts val="0"/>
              </a:spcAft>
              <a:buClrTx/>
              <a:buSzTx/>
              <a:tabLst/>
              <a:defRPr/>
            </a:pPr>
            <a:r>
              <a:rPr lang="en-US" sz="1500">
                <a:solidFill>
                  <a:prstClr val="black"/>
                </a:solidFill>
                <a:latin typeface="Montserrat" panose="00000500000000000000" pitchFamily="2" charset="0"/>
              </a:rPr>
              <a:t>Hires and provides paid OJL for apprentices under supervision of a designated mentor who is a skilled professional in that occupation.</a:t>
            </a:r>
          </a:p>
        </p:txBody>
      </p:sp>
      <p:sp>
        <p:nvSpPr>
          <p:cNvPr id="80" name="Content Placeholder 79">
            <a:extLst>
              <a:ext uri="{FF2B5EF4-FFF2-40B4-BE49-F238E27FC236}">
                <a16:creationId xmlns:a16="http://schemas.microsoft.com/office/drawing/2014/main" id="{0831B32D-9875-74C3-3C2E-9F93C34ED78C}"/>
              </a:ext>
            </a:extLst>
          </p:cNvPr>
          <p:cNvSpPr>
            <a:spLocks noGrp="1"/>
          </p:cNvSpPr>
          <p:nvPr>
            <p:ph sz="half" idx="2"/>
          </p:nvPr>
        </p:nvSpPr>
        <p:spPr>
          <a:xfrm>
            <a:off x="6800218" y="3813261"/>
            <a:ext cx="2064876" cy="562212"/>
          </a:xfrm>
        </p:spPr>
        <p:txBody>
          <a:bodyPr>
            <a:normAutofit/>
          </a:bodyPr>
          <a:lstStyle/>
          <a:p>
            <a:pPr algn="ctr"/>
            <a:r>
              <a:rPr lang="en-US" sz="2600" b="1">
                <a:solidFill>
                  <a:prstClr val="black"/>
                </a:solidFill>
                <a:latin typeface="Montserrat Medium" panose="00000600000000000000" pitchFamily="2" charset="0"/>
              </a:rPr>
              <a:t>RI Provider</a:t>
            </a:r>
            <a:endParaRPr lang="pl-PL" sz="2600" b="1">
              <a:solidFill>
                <a:prstClr val="black"/>
              </a:solidFill>
              <a:latin typeface="Montserrat Medium" panose="00000600000000000000" pitchFamily="2" charset="0"/>
            </a:endParaRPr>
          </a:p>
          <a:p>
            <a:endParaRPr lang="en-US"/>
          </a:p>
        </p:txBody>
      </p:sp>
      <p:sp>
        <p:nvSpPr>
          <p:cNvPr id="84" name="Content Placeholder 83">
            <a:extLst>
              <a:ext uri="{FF2B5EF4-FFF2-40B4-BE49-F238E27FC236}">
                <a16:creationId xmlns:a16="http://schemas.microsoft.com/office/drawing/2014/main" id="{D858D0B8-28FF-9FF7-4B65-BD7BC425AA03}"/>
              </a:ext>
            </a:extLst>
          </p:cNvPr>
          <p:cNvSpPr>
            <a:spLocks noGrp="1"/>
          </p:cNvSpPr>
          <p:nvPr>
            <p:ph sz="half" idx="16"/>
          </p:nvPr>
        </p:nvSpPr>
        <p:spPr>
          <a:xfrm>
            <a:off x="6640588" y="4220556"/>
            <a:ext cx="2184962" cy="1909229"/>
          </a:xfrm>
        </p:spPr>
        <p:txBody>
          <a:bodyPr>
            <a:normAutofit fontScale="62500" lnSpcReduction="20000"/>
          </a:bodyPr>
          <a:lstStyle/>
          <a:p>
            <a:pPr algn="ctr">
              <a:lnSpc>
                <a:spcPct val="120000"/>
              </a:lnSpc>
              <a:defRPr/>
            </a:pPr>
            <a:r>
              <a:rPr lang="en-US" sz="2400">
                <a:solidFill>
                  <a:prstClr val="black"/>
                </a:solidFill>
                <a:latin typeface="Montserrat" panose="00000500000000000000" pitchFamily="2" charset="0"/>
              </a:rPr>
              <a:t> Entity that provides instruction to apprentices in the designated occupation’s core knowledge, skills, and abilities.</a:t>
            </a:r>
            <a:endParaRPr lang="pl-PL" sz="2400">
              <a:solidFill>
                <a:prstClr val="black"/>
              </a:solidFill>
              <a:latin typeface="Montserrat" panose="00000500000000000000" pitchFamily="2" charset="0"/>
            </a:endParaRPr>
          </a:p>
          <a:p>
            <a:endParaRPr lang="en-US"/>
          </a:p>
        </p:txBody>
      </p:sp>
      <p:sp>
        <p:nvSpPr>
          <p:cNvPr id="85" name="Content Placeholder 84">
            <a:extLst>
              <a:ext uri="{FF2B5EF4-FFF2-40B4-BE49-F238E27FC236}">
                <a16:creationId xmlns:a16="http://schemas.microsoft.com/office/drawing/2014/main" id="{CECBA5CA-E153-AE2D-7CCE-D11287156727}"/>
              </a:ext>
            </a:extLst>
          </p:cNvPr>
          <p:cNvSpPr>
            <a:spLocks noGrp="1"/>
          </p:cNvSpPr>
          <p:nvPr>
            <p:ph sz="half" idx="17"/>
          </p:nvPr>
        </p:nvSpPr>
        <p:spPr>
          <a:xfrm>
            <a:off x="9641770" y="3786882"/>
            <a:ext cx="1470214"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Partner</a:t>
            </a:r>
            <a:endParaRPr lang="pl-PL" b="1">
              <a:solidFill>
                <a:prstClr val="black"/>
              </a:solidFill>
              <a:latin typeface="Montserrat Medium" panose="00000600000000000000" pitchFamily="2" charset="0"/>
            </a:endParaRPr>
          </a:p>
          <a:p>
            <a:endParaRPr lang="en-US"/>
          </a:p>
        </p:txBody>
      </p:sp>
      <p:sp>
        <p:nvSpPr>
          <p:cNvPr id="86" name="Content Placeholder 85">
            <a:extLst>
              <a:ext uri="{FF2B5EF4-FFF2-40B4-BE49-F238E27FC236}">
                <a16:creationId xmlns:a16="http://schemas.microsoft.com/office/drawing/2014/main" id="{9ECA1DF6-34A0-26B6-7F3C-5836C98B95FD}"/>
              </a:ext>
            </a:extLst>
          </p:cNvPr>
          <p:cNvSpPr>
            <a:spLocks noGrp="1"/>
          </p:cNvSpPr>
          <p:nvPr>
            <p:ph sz="half" idx="18"/>
          </p:nvPr>
        </p:nvSpPr>
        <p:spPr>
          <a:xfrm>
            <a:off x="9256557" y="4220556"/>
            <a:ext cx="2251081" cy="1850226"/>
          </a:xfrm>
        </p:spPr>
        <p:txBody>
          <a:bodyPr>
            <a:normAutofit fontScale="25000" lnSpcReduction="20000"/>
          </a:bodyPr>
          <a:lstStyle/>
          <a:p>
            <a:pPr algn="ctr">
              <a:lnSpc>
                <a:spcPct val="120000"/>
              </a:lnSpc>
              <a:defRPr/>
            </a:pPr>
            <a:r>
              <a:rPr lang="en-US" sz="6000">
                <a:solidFill>
                  <a:prstClr val="black"/>
                </a:solidFill>
                <a:latin typeface="Montserrat" panose="00000500000000000000" pitchFamily="2" charset="0"/>
              </a:rPr>
              <a:t> Organizations committed to assisting RA programs. They can play one or more roles. </a:t>
            </a:r>
            <a:endParaRPr lang="pl-PL" sz="6000">
              <a:solidFill>
                <a:prstClr val="black"/>
              </a:solidFill>
              <a:latin typeface="Montserrat" panose="00000500000000000000" pitchFamily="2" charset="0"/>
            </a:endParaRPr>
          </a:p>
          <a:p>
            <a:endParaRPr lang="en-US"/>
          </a:p>
        </p:txBody>
      </p:sp>
      <p:cxnSp>
        <p:nvCxnSpPr>
          <p:cNvPr id="23" name="Łącznik prosty 26">
            <a:extLst>
              <a:ext uri="{FF2B5EF4-FFF2-40B4-BE49-F238E27FC236}">
                <a16:creationId xmlns:a16="http://schemas.microsoft.com/office/drawing/2014/main" id="{864FEB4A-3B48-E14B-6E4A-0425661B370F}"/>
              </a:ext>
              <a:ext uri="{C183D7F6-B498-43B3-948B-1728B52AA6E4}">
                <adec:decorative xmlns:adec="http://schemas.microsoft.com/office/drawing/2017/decorative" val="1"/>
              </a:ext>
            </a:extLst>
          </p:cNvPr>
          <p:cNvCxnSpPr>
            <a:cxnSpLocks/>
          </p:cNvCxnSpPr>
          <p:nvPr userDrawn="1"/>
        </p:nvCxnSpPr>
        <p:spPr>
          <a:xfrm flipH="1">
            <a:off x="3383115"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4" name="Łącznik prosty 26">
            <a:extLst>
              <a:ext uri="{FF2B5EF4-FFF2-40B4-BE49-F238E27FC236}">
                <a16:creationId xmlns:a16="http://schemas.microsoft.com/office/drawing/2014/main" id="{B4C4D0B5-FF8C-4C7E-EA7C-2AD796DD4899}"/>
              </a:ext>
              <a:ext uri="{C183D7F6-B498-43B3-948B-1728B52AA6E4}">
                <adec:decorative xmlns:adec="http://schemas.microsoft.com/office/drawing/2017/decorative" val="1"/>
              </a:ext>
            </a:extLst>
          </p:cNvPr>
          <p:cNvCxnSpPr>
            <a:cxnSpLocks/>
          </p:cNvCxnSpPr>
          <p:nvPr userDrawn="1"/>
        </p:nvCxnSpPr>
        <p:spPr>
          <a:xfrm flipH="1">
            <a:off x="6373738"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5" name="Łącznik prosty 26">
            <a:extLst>
              <a:ext uri="{FF2B5EF4-FFF2-40B4-BE49-F238E27FC236}">
                <a16:creationId xmlns:a16="http://schemas.microsoft.com/office/drawing/2014/main" id="{316EF346-D37D-9DE4-995A-8608260A708D}"/>
              </a:ext>
              <a:ext uri="{C183D7F6-B498-43B3-948B-1728B52AA6E4}">
                <adec:decorative xmlns:adec="http://schemas.microsoft.com/office/drawing/2017/decorative" val="1"/>
              </a:ext>
            </a:extLst>
          </p:cNvPr>
          <p:cNvCxnSpPr>
            <a:cxnSpLocks/>
          </p:cNvCxnSpPr>
          <p:nvPr userDrawn="1"/>
        </p:nvCxnSpPr>
        <p:spPr>
          <a:xfrm flipH="1">
            <a:off x="9096852"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51A2458B-E619-ADC6-D678-D9317162E628}"/>
              </a:ext>
              <a:ext uri="{C183D7F6-B498-43B3-948B-1728B52AA6E4}">
                <adec:decorative xmlns:adec="http://schemas.microsoft.com/office/drawing/2017/decorative" val="1"/>
              </a:ext>
            </a:extLst>
          </p:cNvPr>
          <p:cNvGrpSpPr/>
          <p:nvPr/>
        </p:nvGrpSpPr>
        <p:grpSpPr>
          <a:xfrm>
            <a:off x="7022513" y="2256342"/>
            <a:ext cx="1371600" cy="1371600"/>
            <a:chOff x="4084230" y="2320581"/>
            <a:chExt cx="1371600" cy="1371600"/>
          </a:xfrm>
        </p:grpSpPr>
        <p:sp>
          <p:nvSpPr>
            <p:cNvPr id="17" name="AutoShape 23">
              <a:extLst>
                <a:ext uri="{FF2B5EF4-FFF2-40B4-BE49-F238E27FC236}">
                  <a16:creationId xmlns:a16="http://schemas.microsoft.com/office/drawing/2014/main" id="{C3A1F688-1962-DD60-597C-7217E2F8D462}"/>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upa 65">
              <a:extLst>
                <a:ext uri="{FF2B5EF4-FFF2-40B4-BE49-F238E27FC236}">
                  <a16:creationId xmlns:a16="http://schemas.microsoft.com/office/drawing/2014/main" id="{C8711B0F-7814-00C8-8515-EAC81CF15DB0}"/>
                </a:ext>
              </a:extLst>
            </p:cNvPr>
            <p:cNvGrpSpPr/>
            <p:nvPr userDrawn="1"/>
          </p:nvGrpSpPr>
          <p:grpSpPr>
            <a:xfrm>
              <a:off x="4432532" y="2692463"/>
              <a:ext cx="541337" cy="412750"/>
              <a:chOff x="906463" y="3402013"/>
              <a:chExt cx="541337" cy="412750"/>
            </a:xfrm>
          </p:grpSpPr>
          <p:sp>
            <p:nvSpPr>
              <p:cNvPr id="32" name="Freeform 25">
                <a:extLst>
                  <a:ext uri="{FF2B5EF4-FFF2-40B4-BE49-F238E27FC236}">
                    <a16:creationId xmlns:a16="http://schemas.microsoft.com/office/drawing/2014/main" id="{E3BB0B52-4950-A951-EF0B-53512E51325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ACE8D492-0144-61AA-B4C7-671A6F8380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66A763C3-9D03-F22A-CFAA-053D699038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8ACF5197-29A5-3BAB-37C6-B1B230FCEE6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E1E976AF-DB55-47F2-1548-6FA6B77E11D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9" name="Oval 18">
              <a:extLst>
                <a:ext uri="{FF2B5EF4-FFF2-40B4-BE49-F238E27FC236}">
                  <a16:creationId xmlns:a16="http://schemas.microsoft.com/office/drawing/2014/main" id="{901A6636-A17A-D98E-9581-C130CC53D822}"/>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7" name="Graphic 26" descr="Customer review with solid fill">
              <a:extLst>
                <a:ext uri="{FF2B5EF4-FFF2-40B4-BE49-F238E27FC236}">
                  <a16:creationId xmlns:a16="http://schemas.microsoft.com/office/drawing/2014/main" id="{3AEC42C0-5D89-43BD-5393-610F4926FA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2830" y="2535682"/>
              <a:ext cx="914400" cy="914400"/>
            </a:xfrm>
            <a:prstGeom prst="rect">
              <a:avLst/>
            </a:prstGeom>
          </p:spPr>
        </p:pic>
      </p:grpSp>
      <p:grpSp>
        <p:nvGrpSpPr>
          <p:cNvPr id="54" name="Group 53">
            <a:extLst>
              <a:ext uri="{FF2B5EF4-FFF2-40B4-BE49-F238E27FC236}">
                <a16:creationId xmlns:a16="http://schemas.microsoft.com/office/drawing/2014/main" id="{9EEA245E-6C3F-C855-2DCD-D89C12318FE6}"/>
              </a:ext>
              <a:ext uri="{C183D7F6-B498-43B3-948B-1728B52AA6E4}">
                <adec:decorative xmlns:adec="http://schemas.microsoft.com/office/drawing/2017/decorative" val="1"/>
              </a:ext>
            </a:extLst>
          </p:cNvPr>
          <p:cNvGrpSpPr/>
          <p:nvPr/>
        </p:nvGrpSpPr>
        <p:grpSpPr>
          <a:xfrm>
            <a:off x="4105782" y="2212954"/>
            <a:ext cx="1371600" cy="1371600"/>
            <a:chOff x="6844895" y="2307082"/>
            <a:chExt cx="1371600" cy="1371600"/>
          </a:xfrm>
        </p:grpSpPr>
        <p:sp>
          <p:nvSpPr>
            <p:cNvPr id="10" name="AutoShape 23">
              <a:extLst>
                <a:ext uri="{FF2B5EF4-FFF2-40B4-BE49-F238E27FC236}">
                  <a16:creationId xmlns:a16="http://schemas.microsoft.com/office/drawing/2014/main" id="{F83B8E6C-9DCE-55C9-1467-F415B35402F6}"/>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upa 65">
              <a:extLst>
                <a:ext uri="{FF2B5EF4-FFF2-40B4-BE49-F238E27FC236}">
                  <a16:creationId xmlns:a16="http://schemas.microsoft.com/office/drawing/2014/main" id="{BD228A59-A6CE-C267-A312-DAF1E356D23E}"/>
                </a:ext>
              </a:extLst>
            </p:cNvPr>
            <p:cNvGrpSpPr/>
            <p:nvPr userDrawn="1"/>
          </p:nvGrpSpPr>
          <p:grpSpPr>
            <a:xfrm>
              <a:off x="7405168" y="2650109"/>
              <a:ext cx="541337" cy="412750"/>
              <a:chOff x="906463" y="3402013"/>
              <a:chExt cx="541337" cy="412750"/>
            </a:xfrm>
          </p:grpSpPr>
          <p:sp>
            <p:nvSpPr>
              <p:cNvPr id="42" name="Freeform 25">
                <a:extLst>
                  <a:ext uri="{FF2B5EF4-FFF2-40B4-BE49-F238E27FC236}">
                    <a16:creationId xmlns:a16="http://schemas.microsoft.com/office/drawing/2014/main" id="{21029E77-E31F-3A7E-1C28-97FAB301700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3" name="Freeform 26">
                <a:extLst>
                  <a:ext uri="{FF2B5EF4-FFF2-40B4-BE49-F238E27FC236}">
                    <a16:creationId xmlns:a16="http://schemas.microsoft.com/office/drawing/2014/main" id="{37382F3D-E5A9-E0D3-F95D-15FEA36D2C4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27">
                <a:extLst>
                  <a:ext uri="{FF2B5EF4-FFF2-40B4-BE49-F238E27FC236}">
                    <a16:creationId xmlns:a16="http://schemas.microsoft.com/office/drawing/2014/main" id="{828E2E35-E56D-A01E-25DA-0F4B2DD5029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5" name="Freeform 28">
                <a:extLst>
                  <a:ext uri="{FF2B5EF4-FFF2-40B4-BE49-F238E27FC236}">
                    <a16:creationId xmlns:a16="http://schemas.microsoft.com/office/drawing/2014/main" id="{D1EE6C1D-8497-C8AA-6BC6-14964F209D8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6" name="Freeform 29">
                <a:extLst>
                  <a:ext uri="{FF2B5EF4-FFF2-40B4-BE49-F238E27FC236}">
                    <a16:creationId xmlns:a16="http://schemas.microsoft.com/office/drawing/2014/main" id="{6B57A999-A8F1-A113-C9EE-FAFFB63CEBD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2" name="Oval 11">
              <a:extLst>
                <a:ext uri="{FF2B5EF4-FFF2-40B4-BE49-F238E27FC236}">
                  <a16:creationId xmlns:a16="http://schemas.microsoft.com/office/drawing/2014/main" id="{3533650D-18F8-0133-6200-C14918E1BAAF}"/>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8EA4E0F8-94FC-AEF8-F509-C820BF3A7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5329" y="2444964"/>
              <a:ext cx="1073036" cy="1073036"/>
            </a:xfrm>
            <a:prstGeom prst="rect">
              <a:avLst/>
            </a:prstGeom>
          </p:spPr>
        </p:pic>
      </p:grpSp>
      <p:grpSp>
        <p:nvGrpSpPr>
          <p:cNvPr id="52" name="Group 51">
            <a:extLst>
              <a:ext uri="{FF2B5EF4-FFF2-40B4-BE49-F238E27FC236}">
                <a16:creationId xmlns:a16="http://schemas.microsoft.com/office/drawing/2014/main" id="{27065134-F006-2205-EB15-81B8103ADAFB}"/>
              </a:ext>
              <a:ext uri="{C183D7F6-B498-43B3-948B-1728B52AA6E4}">
                <adec:decorative xmlns:adec="http://schemas.microsoft.com/office/drawing/2017/decorative" val="1"/>
              </a:ext>
            </a:extLst>
          </p:cNvPr>
          <p:cNvGrpSpPr/>
          <p:nvPr/>
        </p:nvGrpSpPr>
        <p:grpSpPr>
          <a:xfrm>
            <a:off x="1292316" y="2184673"/>
            <a:ext cx="1371600" cy="1371600"/>
            <a:chOff x="1326945" y="2277052"/>
            <a:chExt cx="1371600" cy="1371600"/>
          </a:xfrm>
        </p:grpSpPr>
        <p:sp>
          <p:nvSpPr>
            <p:cNvPr id="6" name="AutoShape 23">
              <a:extLst>
                <a:ext uri="{FF2B5EF4-FFF2-40B4-BE49-F238E27FC236}">
                  <a16:creationId xmlns:a16="http://schemas.microsoft.com/office/drawing/2014/main" id="{F0704DFB-802C-E0E4-3DC0-3CDC2B9F0B0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upa 65">
              <a:extLst>
                <a:ext uri="{FF2B5EF4-FFF2-40B4-BE49-F238E27FC236}">
                  <a16:creationId xmlns:a16="http://schemas.microsoft.com/office/drawing/2014/main" id="{95B10CB1-8A8F-E144-4F8B-FD67B256B913}"/>
                </a:ext>
              </a:extLst>
            </p:cNvPr>
            <p:cNvGrpSpPr/>
            <p:nvPr userDrawn="1"/>
          </p:nvGrpSpPr>
          <p:grpSpPr>
            <a:xfrm>
              <a:off x="1742077" y="2648934"/>
              <a:ext cx="541337" cy="412750"/>
              <a:chOff x="906463" y="3402013"/>
              <a:chExt cx="541337" cy="412750"/>
            </a:xfrm>
          </p:grpSpPr>
          <p:sp>
            <p:nvSpPr>
              <p:cNvPr id="47" name="Freeform 25">
                <a:extLst>
                  <a:ext uri="{FF2B5EF4-FFF2-40B4-BE49-F238E27FC236}">
                    <a16:creationId xmlns:a16="http://schemas.microsoft.com/office/drawing/2014/main" id="{875D68BC-B34D-239C-3EDC-C5F8A9362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8" name="Freeform 26">
                <a:extLst>
                  <a:ext uri="{FF2B5EF4-FFF2-40B4-BE49-F238E27FC236}">
                    <a16:creationId xmlns:a16="http://schemas.microsoft.com/office/drawing/2014/main" id="{0736C2C3-392E-C56E-8534-0CECE84EB2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27">
                <a:extLst>
                  <a:ext uri="{FF2B5EF4-FFF2-40B4-BE49-F238E27FC236}">
                    <a16:creationId xmlns:a16="http://schemas.microsoft.com/office/drawing/2014/main" id="{72532441-D2C5-96C9-C20C-7ABB64CC78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0" name="Freeform 28">
                <a:extLst>
                  <a:ext uri="{FF2B5EF4-FFF2-40B4-BE49-F238E27FC236}">
                    <a16:creationId xmlns:a16="http://schemas.microsoft.com/office/drawing/2014/main" id="{C41F22C7-03B9-5425-F12C-001DB31A44F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29">
                <a:extLst>
                  <a:ext uri="{FF2B5EF4-FFF2-40B4-BE49-F238E27FC236}">
                    <a16:creationId xmlns:a16="http://schemas.microsoft.com/office/drawing/2014/main" id="{C3F165A6-EC95-FE26-95C0-3F68AE2E79AE}"/>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 name="Oval 7">
              <a:extLst>
                <a:ext uri="{FF2B5EF4-FFF2-40B4-BE49-F238E27FC236}">
                  <a16:creationId xmlns:a16="http://schemas.microsoft.com/office/drawing/2014/main" id="{435D5145-FB6A-98C8-1FA5-EE2D2F40BD54}"/>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Remote work with solid fill">
              <a:extLst>
                <a:ext uri="{FF2B5EF4-FFF2-40B4-BE49-F238E27FC236}">
                  <a16:creationId xmlns:a16="http://schemas.microsoft.com/office/drawing/2014/main" id="{7E864775-CD5B-4EDC-F4A1-F17A5BE9824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4917" y="2420143"/>
              <a:ext cx="1135656" cy="1135656"/>
            </a:xfrm>
            <a:prstGeom prst="rect">
              <a:avLst/>
            </a:prstGeom>
          </p:spPr>
        </p:pic>
      </p:grpSp>
      <p:grpSp>
        <p:nvGrpSpPr>
          <p:cNvPr id="55" name="Group 54">
            <a:extLst>
              <a:ext uri="{FF2B5EF4-FFF2-40B4-BE49-F238E27FC236}">
                <a16:creationId xmlns:a16="http://schemas.microsoft.com/office/drawing/2014/main" id="{AA536082-CD58-97C9-D9F0-9B793AE211C8}"/>
              </a:ext>
              <a:ext uri="{C183D7F6-B498-43B3-948B-1728B52AA6E4}">
                <adec:decorative xmlns:adec="http://schemas.microsoft.com/office/drawing/2017/decorative" val="1"/>
              </a:ext>
            </a:extLst>
          </p:cNvPr>
          <p:cNvGrpSpPr/>
          <p:nvPr/>
        </p:nvGrpSpPr>
        <p:grpSpPr>
          <a:xfrm>
            <a:off x="9614936" y="2249728"/>
            <a:ext cx="1371600" cy="1371600"/>
            <a:chOff x="9580307" y="2313967"/>
            <a:chExt cx="1371600" cy="1371600"/>
          </a:xfrm>
        </p:grpSpPr>
        <p:sp>
          <p:nvSpPr>
            <p:cNvPr id="14" name="AutoShape 23">
              <a:extLst>
                <a:ext uri="{FF2B5EF4-FFF2-40B4-BE49-F238E27FC236}">
                  <a16:creationId xmlns:a16="http://schemas.microsoft.com/office/drawing/2014/main" id="{1BC78266-C6B6-412B-4212-BEE2D82B06C4}"/>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819D5F0-CD99-DEC6-16F9-D7B6E1A13B75}"/>
                </a:ext>
              </a:extLst>
            </p:cNvPr>
            <p:cNvGrpSpPr/>
            <p:nvPr userDrawn="1"/>
          </p:nvGrpSpPr>
          <p:grpSpPr>
            <a:xfrm>
              <a:off x="10071580" y="2685849"/>
              <a:ext cx="541337" cy="412750"/>
              <a:chOff x="906463" y="3402013"/>
              <a:chExt cx="541337" cy="412750"/>
            </a:xfrm>
          </p:grpSpPr>
          <p:sp>
            <p:nvSpPr>
              <p:cNvPr id="37" name="Freeform 25">
                <a:extLst>
                  <a:ext uri="{FF2B5EF4-FFF2-40B4-BE49-F238E27FC236}">
                    <a16:creationId xmlns:a16="http://schemas.microsoft.com/office/drawing/2014/main" id="{136E5E56-C70C-F14D-BBC4-740B34416B0C}"/>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8" name="Freeform 26">
                <a:extLst>
                  <a:ext uri="{FF2B5EF4-FFF2-40B4-BE49-F238E27FC236}">
                    <a16:creationId xmlns:a16="http://schemas.microsoft.com/office/drawing/2014/main" id="{37A9A516-F75E-C2CD-E39F-38A125662D8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9" name="Freeform 27">
                <a:extLst>
                  <a:ext uri="{FF2B5EF4-FFF2-40B4-BE49-F238E27FC236}">
                    <a16:creationId xmlns:a16="http://schemas.microsoft.com/office/drawing/2014/main" id="{C061F7C6-2733-B84D-232F-A888B36F7924}"/>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0" name="Freeform 28">
                <a:extLst>
                  <a:ext uri="{FF2B5EF4-FFF2-40B4-BE49-F238E27FC236}">
                    <a16:creationId xmlns:a16="http://schemas.microsoft.com/office/drawing/2014/main" id="{E77AADBD-F2E1-3800-76C4-636162A5B509}"/>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1" name="Freeform 29">
                <a:extLst>
                  <a:ext uri="{FF2B5EF4-FFF2-40B4-BE49-F238E27FC236}">
                    <a16:creationId xmlns:a16="http://schemas.microsoft.com/office/drawing/2014/main" id="{BA0CE0B0-E619-128C-8177-6387F630D8E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6" name="Oval 15">
              <a:extLst>
                <a:ext uri="{FF2B5EF4-FFF2-40B4-BE49-F238E27FC236}">
                  <a16:creationId xmlns:a16="http://schemas.microsoft.com/office/drawing/2014/main" id="{48EDC056-A436-AD24-B3EC-6C2A1757BE1B}"/>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8" name="Graphic 27" descr="Connections with solid fill">
              <a:extLst>
                <a:ext uri="{FF2B5EF4-FFF2-40B4-BE49-F238E27FC236}">
                  <a16:creationId xmlns:a16="http://schemas.microsoft.com/office/drawing/2014/main" id="{C26C43E3-9FA7-0C26-8833-7AD046EBD18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2282" y="2507401"/>
              <a:ext cx="1016996" cy="1016996"/>
            </a:xfrm>
            <a:prstGeom prst="rect">
              <a:avLst/>
            </a:prstGeom>
          </p:spPr>
        </p:pic>
      </p:grpSp>
      <p:sp>
        <p:nvSpPr>
          <p:cNvPr id="87" name="Slide Number Placeholder 5">
            <a:extLst>
              <a:ext uri="{FF2B5EF4-FFF2-40B4-BE49-F238E27FC236}">
                <a16:creationId xmlns:a16="http://schemas.microsoft.com/office/drawing/2014/main" id="{84E33CDD-4013-6093-5720-B609E444EB85}"/>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01556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E3A0E-6D78-4079-4DC7-BEB94C7355FE}"/>
              </a:ext>
            </a:extLst>
          </p:cNvPr>
          <p:cNvSpPr>
            <a:spLocks noGrp="1"/>
          </p:cNvSpPr>
          <p:nvPr>
            <p:ph type="title"/>
          </p:nvPr>
        </p:nvSpPr>
        <p:spPr>
          <a:xfrm>
            <a:off x="838200" y="565541"/>
            <a:ext cx="10515600" cy="1325563"/>
          </a:xfrm>
        </p:spPr>
        <p:txBody>
          <a:bodyPr>
            <a:normAutofit/>
          </a:bodyPr>
          <a:lstStyle/>
          <a:p>
            <a:r>
              <a:rPr lang="en-US" dirty="0"/>
              <a:t>What Do Apprenticeship Standards Look Like?</a:t>
            </a:r>
          </a:p>
        </p:txBody>
      </p:sp>
      <p:sp>
        <p:nvSpPr>
          <p:cNvPr id="2" name="Content Placeholder 1">
            <a:extLst>
              <a:ext uri="{FF2B5EF4-FFF2-40B4-BE49-F238E27FC236}">
                <a16:creationId xmlns:a16="http://schemas.microsoft.com/office/drawing/2014/main" id="{E6365BCC-0CE0-670A-0BF7-598B60C934A5}"/>
              </a:ext>
            </a:extLst>
          </p:cNvPr>
          <p:cNvSpPr>
            <a:spLocks noGrp="1"/>
          </p:cNvSpPr>
          <p:nvPr>
            <p:ph sz="half" idx="1"/>
          </p:nvPr>
        </p:nvSpPr>
        <p:spPr>
          <a:xfrm>
            <a:off x="838199" y="1825625"/>
            <a:ext cx="7034409" cy="4351338"/>
          </a:xfrm>
        </p:spPr>
        <p:txBody>
          <a:bodyPr>
            <a:normAutofit fontScale="92500" lnSpcReduction="10000"/>
          </a:bodyPr>
          <a:lstStyle/>
          <a:p>
            <a:pPr lvl="0"/>
            <a:r>
              <a:rPr lang="en-US">
                <a:solidFill>
                  <a:schemeClr val="tx1"/>
                </a:solidFill>
              </a:rPr>
              <a:t>An occupation and O*NET code, identification of apprenticeship type, program length</a:t>
            </a:r>
          </a:p>
          <a:p>
            <a:pPr lvl="0"/>
            <a:r>
              <a:rPr lang="en-US">
                <a:solidFill>
                  <a:schemeClr val="tx1"/>
                </a:solidFill>
              </a:rPr>
              <a:t>Sponsor responsibilities (such as record-keeping, health and safety)</a:t>
            </a:r>
          </a:p>
          <a:p>
            <a:pPr lvl="0"/>
            <a:r>
              <a:rPr lang="en-US">
                <a:solidFill>
                  <a:schemeClr val="tx1"/>
                </a:solidFill>
              </a:rPr>
              <a:t>Apprentice qualifications, selection procedures, wage progression</a:t>
            </a:r>
          </a:p>
          <a:p>
            <a:pPr lvl="0"/>
            <a:r>
              <a:rPr lang="en-US">
                <a:solidFill>
                  <a:schemeClr val="tx1"/>
                </a:solidFill>
              </a:rPr>
              <a:t>Work process schedule (on-the-job learning)</a:t>
            </a:r>
          </a:p>
          <a:p>
            <a:pPr lvl="0"/>
            <a:r>
              <a:rPr lang="en-US">
                <a:solidFill>
                  <a:schemeClr val="tx1"/>
                </a:solidFill>
              </a:rPr>
              <a:t>Related instruction outline (144 hours per 2,000 OJT hours)</a:t>
            </a:r>
          </a:p>
          <a:p>
            <a:endParaRPr lang="en-US"/>
          </a:p>
        </p:txBody>
      </p:sp>
      <p:sp>
        <p:nvSpPr>
          <p:cNvPr id="7" name="Slide Number Placeholder 5">
            <a:extLst>
              <a:ext uri="{FF2B5EF4-FFF2-40B4-BE49-F238E27FC236}">
                <a16:creationId xmlns:a16="http://schemas.microsoft.com/office/drawing/2014/main" id="{BBC97803-BA4C-7229-EC1F-F91107AF0EEE}"/>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9" name="Picture 8" descr="Close up of checklist">
            <a:extLst>
              <a:ext uri="{FF2B5EF4-FFF2-40B4-BE49-F238E27FC236}">
                <a16:creationId xmlns:a16="http://schemas.microsoft.com/office/drawing/2014/main" id="{C680CD28-B8B3-76F8-1E98-86C589A07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6572" y="2398733"/>
            <a:ext cx="4415428" cy="2943618"/>
          </a:xfrm>
          <a:prstGeom prst="rect">
            <a:avLst/>
          </a:prstGeom>
          <a:ln>
            <a:noFill/>
          </a:ln>
          <a:effectLst>
            <a:softEdge rad="112500"/>
          </a:effectLst>
        </p:spPr>
      </p:pic>
    </p:spTree>
    <p:extLst>
      <p:ext uri="{BB962C8B-B14F-4D97-AF65-F5344CB8AC3E}">
        <p14:creationId xmlns:p14="http://schemas.microsoft.com/office/powerpoint/2010/main" val="397538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lstStyle/>
          <a:p>
            <a:r>
              <a:rPr lang="en-US" dirty="0">
                <a:latin typeface="Montserrat"/>
              </a:rPr>
              <a:t>Engagement Poll</a:t>
            </a:r>
            <a:endParaRPr lang="en-US" dirty="0"/>
          </a:p>
        </p:txBody>
      </p:sp>
      <p:sp>
        <p:nvSpPr>
          <p:cNvPr id="7" name="Text Placeholder 6">
            <a:extLst>
              <a:ext uri="{FF2B5EF4-FFF2-40B4-BE49-F238E27FC236}">
                <a16:creationId xmlns:a16="http://schemas.microsoft.com/office/drawing/2014/main" id="{C987D391-753A-F654-36D2-AB9858994D8C}"/>
              </a:ext>
            </a:extLst>
          </p:cNvPr>
          <p:cNvSpPr>
            <a:spLocks noGrp="1"/>
          </p:cNvSpPr>
          <p:nvPr>
            <p:ph type="body" sz="quarter" idx="17"/>
          </p:nvPr>
        </p:nvSpPr>
        <p:spPr>
          <a:xfrm>
            <a:off x="1101090" y="2123088"/>
            <a:ext cx="9246870" cy="1115412"/>
          </a:xfrm>
        </p:spPr>
        <p:txBody>
          <a:bodyPr>
            <a:normAutofit/>
          </a:bodyPr>
          <a:lstStyle/>
          <a:p>
            <a:pPr marL="0" indent="0" algn="l">
              <a:buNone/>
            </a:pPr>
            <a:r>
              <a:rPr lang="en-US" b="1" dirty="0">
                <a:solidFill>
                  <a:srgbClr val="000000"/>
                </a:solidFill>
                <a:latin typeface="Montserrat Medium"/>
                <a:cs typeface="Segoe UI"/>
              </a:rPr>
              <a:t>How would you rate your organization's level of RA engagement? </a:t>
            </a:r>
            <a:endParaRPr lang="en-US" b="1" dirty="0">
              <a:solidFill>
                <a:srgbClr val="000000"/>
              </a:solidFill>
              <a:latin typeface="Montserrat Medium" panose="00000600000000000000" pitchFamily="2" charset="0"/>
              <a:cs typeface="Segoe UI" panose="020B0502040204020203" pitchFamily="34" charset="0"/>
            </a:endParaRPr>
          </a:p>
          <a:p>
            <a:pPr marL="0" indent="0">
              <a:buNone/>
            </a:pPr>
            <a:endParaRPr lang="en-US" dirty="0"/>
          </a:p>
        </p:txBody>
      </p:sp>
      <p:pic>
        <p:nvPicPr>
          <p:cNvPr id="3" name="Graphic 2" descr="Speedometer Low with solid fill">
            <a:extLst>
              <a:ext uri="{FF2B5EF4-FFF2-40B4-BE49-F238E27FC236}">
                <a16:creationId xmlns:a16="http://schemas.microsoft.com/office/drawing/2014/main" id="{DFF4F414-B400-F90F-CBD5-27D5D443E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6286" y="3304309"/>
            <a:ext cx="1417607" cy="1388852"/>
          </a:xfrm>
          <a:prstGeom prst="rect">
            <a:avLst/>
          </a:prstGeom>
        </p:spPr>
      </p:pic>
      <p:sp>
        <p:nvSpPr>
          <p:cNvPr id="20" name="Text Placeholder 19">
            <a:extLst>
              <a:ext uri="{FF2B5EF4-FFF2-40B4-BE49-F238E27FC236}">
                <a16:creationId xmlns:a16="http://schemas.microsoft.com/office/drawing/2014/main" id="{D37DB147-B9A6-353E-CD9D-01EE8E9F7389}"/>
              </a:ext>
            </a:extLst>
          </p:cNvPr>
          <p:cNvSpPr>
            <a:spLocks noGrp="1"/>
          </p:cNvSpPr>
          <p:nvPr>
            <p:ph type="body" sz="quarter" idx="21"/>
          </p:nvPr>
        </p:nvSpPr>
        <p:spPr>
          <a:xfrm>
            <a:off x="932066" y="4817197"/>
            <a:ext cx="2419350" cy="585371"/>
          </a:xfrm>
        </p:spPr>
        <p:txBody>
          <a:bodyPr/>
          <a:lstStyle/>
          <a:p>
            <a:pPr lvl="0">
              <a:lnSpc>
                <a:spcPct val="100000"/>
              </a:lnSpc>
              <a:spcBef>
                <a:spcPts val="0"/>
              </a:spcBef>
              <a:defRPr/>
            </a:pPr>
            <a:r>
              <a:rPr lang="en-US" sz="2800" b="1" dirty="0">
                <a:solidFill>
                  <a:prstClr val="black">
                    <a:lumMod val="65000"/>
                    <a:lumOff val="35000"/>
                  </a:prstClr>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Low</a:t>
            </a:r>
          </a:p>
        </p:txBody>
      </p:sp>
      <p:pic>
        <p:nvPicPr>
          <p:cNvPr id="6" name="Graphic 5" descr="Speedometer Middle with solid fill">
            <a:extLst>
              <a:ext uri="{FF2B5EF4-FFF2-40B4-BE49-F238E27FC236}">
                <a16:creationId xmlns:a16="http://schemas.microsoft.com/office/drawing/2014/main" id="{84A7F306-1D50-26AA-FCAE-53770D4C5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0934" y="3304309"/>
            <a:ext cx="1360098" cy="1388852"/>
          </a:xfrm>
          <a:prstGeom prst="rect">
            <a:avLst/>
          </a:prstGeom>
        </p:spPr>
      </p:pic>
      <p:sp>
        <p:nvSpPr>
          <p:cNvPr id="21" name="Text Placeholder 20">
            <a:extLst>
              <a:ext uri="{FF2B5EF4-FFF2-40B4-BE49-F238E27FC236}">
                <a16:creationId xmlns:a16="http://schemas.microsoft.com/office/drawing/2014/main" id="{F9FE198A-9AF6-E6F6-EE23-9CD35BA24CD5}"/>
              </a:ext>
            </a:extLst>
          </p:cNvPr>
          <p:cNvSpPr>
            <a:spLocks noGrp="1"/>
          </p:cNvSpPr>
          <p:nvPr>
            <p:ph type="body" sz="quarter" idx="22"/>
          </p:nvPr>
        </p:nvSpPr>
        <p:spPr>
          <a:xfrm>
            <a:off x="4641308" y="4817197"/>
            <a:ext cx="2419350" cy="544371"/>
          </a:xfrm>
        </p:spPr>
        <p:txBody>
          <a:bodyPr/>
          <a:lstStyle/>
          <a:p>
            <a:pPr lvl="0">
              <a:lnSpc>
                <a:spcPct val="100000"/>
              </a:lnSpc>
              <a:spcBef>
                <a:spcPts val="0"/>
              </a:spcBef>
              <a:defRPr/>
            </a:pPr>
            <a:r>
              <a:rPr lang="en-US" sz="2800" b="1" dirty="0">
                <a:solidFill>
                  <a:prstClr val="black">
                    <a:lumMod val="65000"/>
                    <a:lumOff val="35000"/>
                  </a:prstClr>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Medium</a:t>
            </a:r>
          </a:p>
        </p:txBody>
      </p:sp>
      <p:pic>
        <p:nvPicPr>
          <p:cNvPr id="10" name="Graphic 9" descr="Gauge with solid fill">
            <a:extLst>
              <a:ext uri="{FF2B5EF4-FFF2-40B4-BE49-F238E27FC236}">
                <a16:creationId xmlns:a16="http://schemas.microsoft.com/office/drawing/2014/main" id="{262A65CD-C8CE-6AE9-D878-C22877A192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9766" y="3304309"/>
            <a:ext cx="1503871" cy="1518249"/>
          </a:xfrm>
          <a:prstGeom prst="rect">
            <a:avLst/>
          </a:prstGeom>
        </p:spPr>
      </p:pic>
      <p:sp>
        <p:nvSpPr>
          <p:cNvPr id="22" name="Text Placeholder 21">
            <a:extLst>
              <a:ext uri="{FF2B5EF4-FFF2-40B4-BE49-F238E27FC236}">
                <a16:creationId xmlns:a16="http://schemas.microsoft.com/office/drawing/2014/main" id="{4C186D94-A236-3693-0C31-62DF6CD3131B}"/>
              </a:ext>
            </a:extLst>
          </p:cNvPr>
          <p:cNvSpPr>
            <a:spLocks noGrp="1"/>
          </p:cNvSpPr>
          <p:nvPr>
            <p:ph type="body" sz="quarter" idx="23"/>
          </p:nvPr>
        </p:nvSpPr>
        <p:spPr>
          <a:xfrm>
            <a:off x="8782026" y="4751453"/>
            <a:ext cx="2419350" cy="585371"/>
          </a:xfrm>
        </p:spPr>
        <p:txBody>
          <a:bodyPr/>
          <a:lstStyle/>
          <a:p>
            <a:pPr lvl="0">
              <a:lnSpc>
                <a:spcPct val="100000"/>
              </a:lnSpc>
              <a:spcBef>
                <a:spcPts val="0"/>
              </a:spcBef>
              <a:defRPr/>
            </a:pPr>
            <a:r>
              <a:rPr lang="en-US" sz="2800" b="1" dirty="0">
                <a:solidFill>
                  <a:prstClr val="black">
                    <a:lumMod val="65000"/>
                    <a:lumOff val="35000"/>
                  </a:prstClr>
                </a:solidFill>
                <a:effectLst>
                  <a:outerShdw blurRad="38100" dist="38100" dir="2700000" algn="tl">
                    <a:srgbClr val="000000">
                      <a:alpha val="43137"/>
                    </a:srgbClr>
                  </a:outerShdw>
                </a:effectLst>
                <a:latin typeface="Montserrat Medium" panose="00000600000000000000" pitchFamily="2" charset="0"/>
                <a:cs typeface="Segoe UI" panose="020B0502040204020203" pitchFamily="34" charset="0"/>
              </a:rPr>
              <a:t>High</a:t>
            </a:r>
          </a:p>
        </p:txBody>
      </p:sp>
    </p:spTree>
    <p:extLst>
      <p:ext uri="{BB962C8B-B14F-4D97-AF65-F5344CB8AC3E}">
        <p14:creationId xmlns:p14="http://schemas.microsoft.com/office/powerpoint/2010/main" val="163970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2704" y="2343189"/>
            <a:ext cx="12166591" cy="1325563"/>
          </a:xfrm>
        </p:spPr>
        <p:txBody>
          <a:bodyPr>
            <a:normAutofit/>
          </a:bodyPr>
          <a:lstStyle/>
          <a:p>
            <a:r>
              <a:rPr lang="en-US" dirty="0">
                <a:latin typeface="Montserrat"/>
              </a:rPr>
              <a:t>The Registered Apprenticeship </a:t>
            </a:r>
            <a:br>
              <a:rPr lang="en-US" dirty="0">
                <a:latin typeface="Montserrat"/>
              </a:rPr>
            </a:br>
            <a:r>
              <a:rPr lang="en-US" dirty="0">
                <a:latin typeface="Montserrat"/>
              </a:rPr>
              <a:t>Ecosystem</a:t>
            </a:r>
            <a:endParaRPr lang="en-US" sz="4000" i="1" dirty="0"/>
          </a:p>
        </p:txBody>
      </p:sp>
      <p:sp>
        <p:nvSpPr>
          <p:cNvPr id="3" name="Slide Number Placeholder 5">
            <a:extLst>
              <a:ext uri="{FF2B5EF4-FFF2-40B4-BE49-F238E27FC236}">
                <a16:creationId xmlns:a16="http://schemas.microsoft.com/office/drawing/2014/main" id="{4F80D69E-2954-DFB7-9E91-783F8C954B5F}"/>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50323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AB714-5581-777C-B2A9-2C5808966FC6}"/>
              </a:ext>
            </a:extLst>
          </p:cNvPr>
          <p:cNvSpPr>
            <a:spLocks noGrp="1"/>
          </p:cNvSpPr>
          <p:nvPr>
            <p:ph type="title"/>
          </p:nvPr>
        </p:nvSpPr>
        <p:spPr>
          <a:xfrm>
            <a:off x="838200" y="500062"/>
            <a:ext cx="10515600" cy="1325563"/>
          </a:xfrm>
        </p:spPr>
        <p:txBody>
          <a:bodyPr>
            <a:normAutofit/>
          </a:bodyPr>
          <a:lstStyle/>
          <a:p>
            <a:r>
              <a:rPr lang="en-US" dirty="0"/>
              <a:t>The National Registered Apprenticeship System</a:t>
            </a:r>
          </a:p>
        </p:txBody>
      </p:sp>
      <p:sp>
        <p:nvSpPr>
          <p:cNvPr id="4" name="Slide Number Placeholder 5">
            <a:extLst>
              <a:ext uri="{FF2B5EF4-FFF2-40B4-BE49-F238E27FC236}">
                <a16:creationId xmlns:a16="http://schemas.microsoft.com/office/drawing/2014/main" id="{64A2D60D-B2B6-BBBD-BB80-F3829B1E6260}"/>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1026" name="Picture 2" descr="Advancing Apprenticeship: Opportunities For States And Business To Create  And Expand Registered Apprenticeship Programs - National Governors  Association">
            <a:extLst>
              <a:ext uri="{FF2B5EF4-FFF2-40B4-BE49-F238E27FC236}">
                <a16:creationId xmlns:a16="http://schemas.microsoft.com/office/drawing/2014/main" id="{A6003ACB-1192-F170-08C0-661BE7D628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2954" y="1765652"/>
            <a:ext cx="9793755" cy="412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4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6AB714-5581-777C-B2A9-2C5808966FC6}"/>
              </a:ext>
            </a:extLst>
          </p:cNvPr>
          <p:cNvSpPr>
            <a:spLocks noGrp="1"/>
          </p:cNvSpPr>
          <p:nvPr>
            <p:ph type="title"/>
          </p:nvPr>
        </p:nvSpPr>
        <p:spPr/>
        <p:txBody>
          <a:bodyPr/>
          <a:lstStyle/>
          <a:p>
            <a:r>
              <a:rPr lang="en-US" dirty="0"/>
              <a:t>Program Registration</a:t>
            </a:r>
          </a:p>
        </p:txBody>
      </p:sp>
      <p:sp>
        <p:nvSpPr>
          <p:cNvPr id="2" name="Content Placeholder 1">
            <a:extLst>
              <a:ext uri="{FF2B5EF4-FFF2-40B4-BE49-F238E27FC236}">
                <a16:creationId xmlns:a16="http://schemas.microsoft.com/office/drawing/2014/main" id="{CDD00641-34A6-0CE2-9B49-3BA613474DBD}"/>
              </a:ext>
            </a:extLst>
          </p:cNvPr>
          <p:cNvSpPr>
            <a:spLocks noGrp="1"/>
          </p:cNvSpPr>
          <p:nvPr>
            <p:ph sz="half" idx="1"/>
          </p:nvPr>
        </p:nvSpPr>
        <p:spPr>
          <a:xfrm>
            <a:off x="824863" y="1916112"/>
            <a:ext cx="5908964" cy="4351338"/>
          </a:xfrm>
        </p:spPr>
        <p:txBody>
          <a:bodyPr>
            <a:normAutofit fontScale="85000" lnSpcReduction="20000"/>
          </a:bodyPr>
          <a:lstStyle/>
          <a:p>
            <a:pPr lvl="0">
              <a:lnSpc>
                <a:spcPct val="120000"/>
              </a:lnSpc>
            </a:pPr>
            <a:r>
              <a:rPr lang="en-US" sz="3800">
                <a:solidFill>
                  <a:schemeClr val="tx1"/>
                </a:solidFill>
              </a:rPr>
              <a:t>State-registered programs (SAA states)</a:t>
            </a:r>
          </a:p>
          <a:p>
            <a:pPr lvl="0">
              <a:lnSpc>
                <a:spcPct val="120000"/>
              </a:lnSpc>
            </a:pPr>
            <a:r>
              <a:rPr lang="en-US" sz="3800">
                <a:solidFill>
                  <a:schemeClr val="tx1"/>
                </a:solidFill>
              </a:rPr>
              <a:t>Federally registered programs</a:t>
            </a:r>
          </a:p>
          <a:p>
            <a:pPr lvl="0">
              <a:lnSpc>
                <a:spcPct val="120000"/>
              </a:lnSpc>
            </a:pPr>
            <a:r>
              <a:rPr lang="en-US" sz="3800">
                <a:solidFill>
                  <a:schemeClr val="tx1"/>
                </a:solidFill>
              </a:rPr>
              <a:t>National programs: multi-state, national programs</a:t>
            </a:r>
          </a:p>
          <a:p>
            <a:endParaRPr lang="en-US"/>
          </a:p>
        </p:txBody>
      </p:sp>
      <p:sp>
        <p:nvSpPr>
          <p:cNvPr id="5" name="Oval 4">
            <a:extLst>
              <a:ext uri="{FF2B5EF4-FFF2-40B4-BE49-F238E27FC236}">
                <a16:creationId xmlns:a16="http://schemas.microsoft.com/office/drawing/2014/main" id="{FF92DE88-10E7-A770-0DF0-C72D0C085160}"/>
              </a:ext>
              <a:ext uri="{C183D7F6-B498-43B3-948B-1728B52AA6E4}">
                <adec:decorative xmlns:adec="http://schemas.microsoft.com/office/drawing/2017/decorative" val="1"/>
              </a:ext>
            </a:extLst>
          </p:cNvPr>
          <p:cNvSpPr/>
          <p:nvPr/>
        </p:nvSpPr>
        <p:spPr>
          <a:xfrm>
            <a:off x="7421671" y="1778696"/>
            <a:ext cx="3820438" cy="3959856"/>
          </a:xfrm>
          <a:prstGeom prst="ellipse">
            <a:avLst/>
          </a:prstGeom>
          <a:solidFill>
            <a:schemeClr val="accent4">
              <a:lumMod val="20000"/>
              <a:lumOff val="80000"/>
            </a:schemeClr>
          </a:solidFill>
          <a:ln w="76200">
            <a:solidFill>
              <a:srgbClr val="1B0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US DOL logo">
            <a:extLst>
              <a:ext uri="{FF2B5EF4-FFF2-40B4-BE49-F238E27FC236}">
                <a16:creationId xmlns:a16="http://schemas.microsoft.com/office/drawing/2014/main" id="{FC0F97DC-0B17-ED89-1FAE-61FB529D9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6855" y="1985094"/>
            <a:ext cx="1096839" cy="10853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 Placeholder 7">
            <a:extLst>
              <a:ext uri="{FF2B5EF4-FFF2-40B4-BE49-F238E27FC236}">
                <a16:creationId xmlns:a16="http://schemas.microsoft.com/office/drawing/2014/main" id="{8646119E-B736-621F-0873-A1428EA7CA75}"/>
              </a:ext>
            </a:extLst>
          </p:cNvPr>
          <p:cNvSpPr>
            <a:spLocks noGrp="1"/>
          </p:cNvSpPr>
          <p:nvPr>
            <p:ph sz="half" idx="2"/>
          </p:nvPr>
        </p:nvSpPr>
        <p:spPr>
          <a:xfrm>
            <a:off x="7645099" y="3131654"/>
            <a:ext cx="3373582" cy="1457902"/>
          </a:xfrm>
        </p:spPr>
        <p:txBody>
          <a:bodyPr>
            <a:normAutofit fontScale="85000" lnSpcReduction="20000"/>
          </a:bodyPr>
          <a:lstStyle/>
          <a:p>
            <a:pPr marL="0" indent="0" algn="ctr">
              <a:buNone/>
            </a:pPr>
            <a:r>
              <a:rPr lang="en-US" i="1">
                <a:latin typeface="Montserrat" panose="00000500000000000000" pitchFamily="2" charset="0"/>
              </a:rPr>
              <a:t>National Program Standards must receive reciprocal approval in all states</a:t>
            </a:r>
          </a:p>
        </p:txBody>
      </p:sp>
      <p:pic>
        <p:nvPicPr>
          <p:cNvPr id="7" name="Graphic 6" descr="Star with solid fill">
            <a:extLst>
              <a:ext uri="{FF2B5EF4-FFF2-40B4-BE49-F238E27FC236}">
                <a16:creationId xmlns:a16="http://schemas.microsoft.com/office/drawing/2014/main" id="{3F4C5373-DEE2-3892-0519-3BFEE248DE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9701" y="4461042"/>
            <a:ext cx="914400" cy="914400"/>
          </a:xfrm>
          <a:prstGeom prst="rect">
            <a:avLst/>
          </a:prstGeom>
        </p:spPr>
      </p:pic>
      <p:pic>
        <p:nvPicPr>
          <p:cNvPr id="9" name="Graphic 8" descr="Star with solid fill">
            <a:extLst>
              <a:ext uri="{FF2B5EF4-FFF2-40B4-BE49-F238E27FC236}">
                <a16:creationId xmlns:a16="http://schemas.microsoft.com/office/drawing/2014/main" id="{3FE01A7B-52E2-F9E5-7B65-F3F9F4474B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5912" y="4462554"/>
            <a:ext cx="914400" cy="914400"/>
          </a:xfrm>
          <a:prstGeom prst="rect">
            <a:avLst/>
          </a:prstGeom>
        </p:spPr>
      </p:pic>
      <p:pic>
        <p:nvPicPr>
          <p:cNvPr id="10" name="Graphic 9" descr="Star with solid fill">
            <a:extLst>
              <a:ext uri="{FF2B5EF4-FFF2-40B4-BE49-F238E27FC236}">
                <a16:creationId xmlns:a16="http://schemas.microsoft.com/office/drawing/2014/main" id="{3B7429A9-D7F8-1735-89E7-9A7E323803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2123" y="4461042"/>
            <a:ext cx="914400" cy="914400"/>
          </a:xfrm>
          <a:prstGeom prst="rect">
            <a:avLst/>
          </a:prstGeom>
        </p:spPr>
      </p:pic>
      <p:sp>
        <p:nvSpPr>
          <p:cNvPr id="4" name="Slide Number Placeholder 5">
            <a:extLst>
              <a:ext uri="{FF2B5EF4-FFF2-40B4-BE49-F238E27FC236}">
                <a16:creationId xmlns:a16="http://schemas.microsoft.com/office/drawing/2014/main" id="{64A2D60D-B2B6-BBBD-BB80-F3829B1E626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72350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 name="Title 2">
            <a:extLst>
              <a:ext uri="{FF2B5EF4-FFF2-40B4-BE49-F238E27FC236}">
                <a16:creationId xmlns:a16="http://schemas.microsoft.com/office/drawing/2014/main" id="{3790E8D1-4404-FF2C-F036-477C0B139650}"/>
              </a:ext>
            </a:extLst>
          </p:cNvPr>
          <p:cNvSpPr>
            <a:spLocks noGrp="1"/>
          </p:cNvSpPr>
          <p:nvPr>
            <p:ph type="title"/>
          </p:nvPr>
        </p:nvSpPr>
        <p:spPr/>
        <p:txBody>
          <a:bodyPr/>
          <a:lstStyle/>
          <a:p>
            <a:r>
              <a:rPr lang="en-US" dirty="0">
                <a:latin typeface="Montserrat"/>
              </a:rPr>
              <a:t>WIOA Funding, Supports for RA</a:t>
            </a:r>
            <a:endParaRPr lang="en-US" dirty="0"/>
          </a:p>
        </p:txBody>
      </p:sp>
      <p:pic>
        <p:nvPicPr>
          <p:cNvPr id="8" name="Picture 7" descr="WIOA Funding to Support Apprenticeship Items Including Related Training Instruction, On-th-Job Training and Supportive Services">
            <a:extLst>
              <a:ext uri="{FF2B5EF4-FFF2-40B4-BE49-F238E27FC236}">
                <a16:creationId xmlns:a16="http://schemas.microsoft.com/office/drawing/2014/main" id="{27D3B047-47F1-BE8F-79F2-302BBA88C6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0265" y="1622422"/>
            <a:ext cx="10033956" cy="4503656"/>
          </a:xfrm>
          <a:prstGeom prst="rect">
            <a:avLst/>
          </a:prstGeom>
          <a:ln>
            <a:noFill/>
          </a:ln>
          <a:effectLst/>
        </p:spPr>
      </p:pic>
      <p:sp>
        <p:nvSpPr>
          <p:cNvPr id="5" name="Rectangle 4">
            <a:extLst>
              <a:ext uri="{FF2B5EF4-FFF2-40B4-BE49-F238E27FC236}">
                <a16:creationId xmlns:a16="http://schemas.microsoft.com/office/drawing/2014/main" id="{F0D718ED-4D72-A1AB-A555-1332A8498403}"/>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FFF7BD-298B-FA5E-BC1F-73D93710D91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2" name="Slide Number Placeholder 5">
            <a:extLst>
              <a:ext uri="{FF2B5EF4-FFF2-40B4-BE49-F238E27FC236}">
                <a16:creationId xmlns:a16="http://schemas.microsoft.com/office/drawing/2014/main" id="{F9977A3A-88C7-391E-5954-871DBD95BB7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70505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285750" y="420540"/>
            <a:ext cx="11734800" cy="1325563"/>
          </a:xfrm>
        </p:spPr>
        <p:txBody>
          <a:bodyPr>
            <a:normAutofit/>
          </a:bodyPr>
          <a:lstStyle/>
          <a:p>
            <a:r>
              <a:rPr lang="en-US" dirty="0">
                <a:solidFill>
                  <a:schemeClr val="bg1"/>
                </a:solidFill>
                <a:latin typeface="Montserrat"/>
              </a:rPr>
              <a:t>Investing in America Agenda Funds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19500" y="1822946"/>
            <a:ext cx="10553325" cy="4052954"/>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latin typeface="Montserrat Medium" panose="00000600000000000000" pitchFamily="2" charset="0"/>
              </a:rPr>
              <a:t>The </a:t>
            </a:r>
            <a:r>
              <a:rPr lang="en-US" sz="2000" dirty="0">
                <a:latin typeface="Montserrat Medium" panose="00000600000000000000" pitchFamily="2" charset="0"/>
                <a:hlinkClick r:id="rId3" tooltip="https://www.whitehouse.gov/invest/?utm_source=invest.gov"/>
              </a:rPr>
              <a:t>Investing in America Agenda </a:t>
            </a:r>
            <a:r>
              <a:rPr lang="en-US" sz="2000" dirty="0">
                <a:latin typeface="Montserrat Medium" panose="00000600000000000000" pitchFamily="2" charset="0"/>
              </a:rPr>
              <a:t>- consists of extensive resources and rules to support the advancement of Registered Apprenticeship:</a:t>
            </a:r>
          </a:p>
          <a:p>
            <a:pPr lvl="1">
              <a:lnSpc>
                <a:spcPct val="100000"/>
              </a:lnSpc>
              <a:buFont typeface="Courier New" panose="02070309020205020404" pitchFamily="49" charset="0"/>
              <a:buChar char="o"/>
            </a:pPr>
            <a:r>
              <a:rPr lang="en-US" sz="1800" dirty="0">
                <a:solidFill>
                  <a:schemeClr val="tx1"/>
                </a:solidFill>
                <a:latin typeface="Montserrat Medium" panose="00000600000000000000" pitchFamily="2" charset="0"/>
                <a:hlinkClick r:id="rId4" tooltip="https://www.investopedia.com/chips-and-science-act-6500333"/>
              </a:rPr>
              <a:t>The CHIPS and Science Act</a:t>
            </a:r>
            <a:br>
              <a:rPr lang="en-US" sz="1800" dirty="0">
                <a:solidFill>
                  <a:schemeClr val="tx1"/>
                </a:solidFill>
                <a:latin typeface="Montserrat Medium" panose="00000600000000000000" pitchFamily="2" charset="0"/>
              </a:rPr>
            </a:br>
            <a:r>
              <a:rPr lang="en-US" sz="1800" dirty="0">
                <a:effectLst/>
                <a:latin typeface="Montserrat Medium" panose="00000600000000000000" pitchFamily="2" charset="0"/>
                <a:ea typeface="Calibri" panose="020F0502020204030204" pitchFamily="34" charset="0"/>
              </a:rPr>
              <a:t>$</a:t>
            </a:r>
            <a:r>
              <a:rPr lang="en-US" sz="1800" dirty="0">
                <a:solidFill>
                  <a:srgbClr val="000000"/>
                </a:solidFill>
                <a:effectLst/>
                <a:latin typeface="Montserrat Medium" panose="00000600000000000000" pitchFamily="2" charset="0"/>
                <a:ea typeface="Calibri" panose="020F0502020204030204" pitchFamily="34" charset="0"/>
              </a:rPr>
              <a:t>52.7 billion for American semiconductor research, development, manufacturing, and workforce development. </a:t>
            </a:r>
            <a:endParaRPr lang="en-US" sz="1800" dirty="0">
              <a:solidFill>
                <a:schemeClr val="tx1"/>
              </a:solidFill>
              <a:latin typeface="Montserrat Medium" panose="00000600000000000000" pitchFamily="2" charset="0"/>
              <a:hlinkClick r:id="rId5"/>
            </a:endParaRPr>
          </a:p>
          <a:p>
            <a:pPr lvl="1">
              <a:lnSpc>
                <a:spcPct val="100000"/>
              </a:lnSpc>
              <a:buFont typeface="Courier New" panose="02070309020205020404" pitchFamily="49" charset="0"/>
              <a:buChar char="o"/>
            </a:pPr>
            <a:r>
              <a:rPr lang="en-US" sz="1800" dirty="0">
                <a:solidFill>
                  <a:schemeClr val="tx1"/>
                </a:solidFill>
                <a:latin typeface="Montserrat Medium" panose="00000600000000000000" pitchFamily="2" charset="0"/>
                <a:hlinkClick r:id="rId5" tooltip="https://www.whitehouse.gov/wp-content/uploads/2022/11/Advancing-Equitable-Workforce-Development-for-Infrastructure-Jobs_110122.pdf"/>
              </a:rPr>
              <a:t>The Bipartisan Infrastructure Bill </a:t>
            </a:r>
            <a:br>
              <a:rPr lang="en-US" sz="1800" dirty="0">
                <a:solidFill>
                  <a:schemeClr val="tx1"/>
                </a:solidFill>
                <a:latin typeface="Montserrat Medium" panose="00000600000000000000" pitchFamily="2" charset="0"/>
              </a:rPr>
            </a:br>
            <a:r>
              <a:rPr lang="en-US" sz="1800" dirty="0">
                <a:solidFill>
                  <a:schemeClr val="tx1"/>
                </a:solidFill>
                <a:latin typeface="Montserrat Medium" panose="00000600000000000000" pitchFamily="2" charset="0"/>
              </a:rPr>
              <a:t>$550 billion in new funds for infrastructure.</a:t>
            </a:r>
          </a:p>
          <a:p>
            <a:pPr lvl="1">
              <a:lnSpc>
                <a:spcPct val="100000"/>
              </a:lnSpc>
              <a:buFont typeface="Courier New" panose="02070309020205020404" pitchFamily="49" charset="0"/>
              <a:buChar char="o"/>
            </a:pPr>
            <a:r>
              <a:rPr lang="en-US" sz="1800" dirty="0">
                <a:solidFill>
                  <a:schemeClr val="tx1"/>
                </a:solidFill>
                <a:latin typeface="Montserrat Medium" panose="00000600000000000000" pitchFamily="2" charset="0"/>
                <a:hlinkClick r:id="rId6" tooltip="https://www.irs.gov/credits-and-deductions-under-the-inflation-reduction-act-of-2022"/>
              </a:rPr>
              <a:t>The Inflation Reduction Act </a:t>
            </a:r>
            <a:br>
              <a:rPr lang="en-US" sz="1800" dirty="0">
                <a:solidFill>
                  <a:schemeClr val="tx1"/>
                </a:solidFill>
                <a:latin typeface="Montserrat Medium" panose="00000600000000000000" pitchFamily="2" charset="0"/>
              </a:rPr>
            </a:br>
            <a:r>
              <a:rPr lang="en-US" sz="1800" dirty="0">
                <a:solidFill>
                  <a:schemeClr val="tx1"/>
                </a:solidFill>
                <a:latin typeface="Montserrat Medium" panose="00000600000000000000" pitchFamily="2" charset="0"/>
              </a:rPr>
              <a:t>Nearly $1.2 trillion in incentives for green energy and </a:t>
            </a:r>
            <a:br>
              <a:rPr lang="en-US" sz="1800" dirty="0">
                <a:solidFill>
                  <a:schemeClr val="tx1"/>
                </a:solidFill>
                <a:latin typeface="Montserrat Medium" panose="00000600000000000000" pitchFamily="2" charset="0"/>
              </a:rPr>
            </a:br>
            <a:r>
              <a:rPr lang="en-US" sz="1800" dirty="0">
                <a:solidFill>
                  <a:schemeClr val="tx1"/>
                </a:solidFill>
                <a:latin typeface="Montserrat Medium" panose="00000600000000000000" pitchFamily="2" charset="0"/>
              </a:rPr>
              <a:t>increased Affordable Care Act (ACA) subsidies.</a:t>
            </a:r>
          </a:p>
          <a:p>
            <a:pPr lvl="1">
              <a:lnSpc>
                <a:spcPct val="100000"/>
              </a:lnSpc>
              <a:buFont typeface="Courier New" panose="02070309020205020404" pitchFamily="49" charset="0"/>
              <a:buChar char="o"/>
            </a:pPr>
            <a:r>
              <a:rPr lang="en-US" sz="1800" dirty="0">
                <a:solidFill>
                  <a:schemeClr val="tx1"/>
                </a:solidFill>
                <a:latin typeface="Montserrat Medium" panose="00000600000000000000" pitchFamily="2" charset="0"/>
                <a:hlinkClick r:id="rId7" tooltip="https://www.whitehouse.gov/briefing-room/statements-releases/2023/05/16/fact-sheet-biden-harris-administration-announces-strategies-to-train-and-connect-american-workers-to-jobs-created-by-the-presidents-investing-in-america-agenda/"/>
              </a:rPr>
              <a:t>The American Rescue Plan</a:t>
            </a:r>
            <a:br>
              <a:rPr lang="en-US" sz="1800" dirty="0">
                <a:solidFill>
                  <a:schemeClr val="tx1"/>
                </a:solidFill>
                <a:latin typeface="Montserrat Medium" panose="00000600000000000000" pitchFamily="2" charset="0"/>
              </a:rPr>
            </a:br>
            <a:r>
              <a:rPr lang="en-US" sz="1800" dirty="0">
                <a:solidFill>
                  <a:schemeClr val="tx1"/>
                </a:solidFill>
                <a:latin typeface="Montserrat Medium" panose="00000600000000000000" pitchFamily="2" charset="0"/>
              </a:rPr>
              <a:t>$1.9 trillion recovery bill with more than $40 billion for </a:t>
            </a:r>
          </a:p>
          <a:p>
            <a:pPr marL="457200" lvl="1" indent="0">
              <a:lnSpc>
                <a:spcPct val="100000"/>
              </a:lnSpc>
              <a:buNone/>
            </a:pPr>
            <a:r>
              <a:rPr lang="en-US" sz="1800" dirty="0">
                <a:solidFill>
                  <a:schemeClr val="tx1"/>
                </a:solidFill>
                <a:latin typeface="Montserrat Medium" panose="00000600000000000000" pitchFamily="2" charset="0"/>
              </a:rPr>
              <a:t>    workforce development.</a:t>
            </a:r>
          </a:p>
          <a:p>
            <a:pPr>
              <a:lnSpc>
                <a:spcPct val="100000"/>
              </a:lnSpc>
            </a:pPr>
            <a:endParaRPr lang="en-US" dirty="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100 dollar bill over the flag">
            <a:extLst>
              <a:ext uri="{FF2B5EF4-FFF2-40B4-BE49-F238E27FC236}">
                <a16:creationId xmlns:a16="http://schemas.microsoft.com/office/drawing/2014/main" id="{6DBD2B2F-9951-33A1-D6FD-DFF75659B56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90832" y="3764756"/>
            <a:ext cx="3879562" cy="2610644"/>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91784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A42E-CBB7-DBC5-6D04-E5B34516E59D}"/>
              </a:ext>
            </a:extLst>
          </p:cNvPr>
          <p:cNvSpPr>
            <a:spLocks noGrp="1"/>
          </p:cNvSpPr>
          <p:nvPr>
            <p:ph type="title"/>
          </p:nvPr>
        </p:nvSpPr>
        <p:spPr/>
        <p:txBody>
          <a:bodyPr/>
          <a:lstStyle/>
          <a:p>
            <a:r>
              <a:rPr lang="en-US" dirty="0">
                <a:latin typeface="Montserrat"/>
              </a:rPr>
              <a:t>State Funding, Private Sources</a:t>
            </a:r>
            <a:endParaRPr lang="en-US" dirty="0"/>
          </a:p>
        </p:txBody>
      </p:sp>
      <p:sp>
        <p:nvSpPr>
          <p:cNvPr id="3" name="Content Placeholder 2">
            <a:extLst>
              <a:ext uri="{FF2B5EF4-FFF2-40B4-BE49-F238E27FC236}">
                <a16:creationId xmlns:a16="http://schemas.microsoft.com/office/drawing/2014/main" id="{BA17109E-2957-7FAE-5B06-4463AFC479D9}"/>
              </a:ext>
            </a:extLst>
          </p:cNvPr>
          <p:cNvSpPr>
            <a:spLocks noGrp="1"/>
          </p:cNvSpPr>
          <p:nvPr>
            <p:ph sz="half" idx="1"/>
          </p:nvPr>
        </p:nvSpPr>
        <p:spPr/>
        <p:txBody>
          <a:bodyPr vert="horz" lIns="91440" tIns="45720" rIns="91440" bIns="45720" rtlCol="0" anchor="t">
            <a:normAutofit/>
          </a:bodyPr>
          <a:lstStyle/>
          <a:p>
            <a:r>
              <a:rPr lang="en-US">
                <a:solidFill>
                  <a:schemeClr val="tx1"/>
                </a:solidFill>
                <a:latin typeface="Montserrat Medium"/>
              </a:rPr>
              <a:t>Increasing number of states providing:</a:t>
            </a:r>
          </a:p>
          <a:p>
            <a:pPr lvl="1"/>
            <a:r>
              <a:rPr lang="en-US">
                <a:solidFill>
                  <a:schemeClr val="tx1"/>
                </a:solidFill>
                <a:latin typeface="Montserrat Medium"/>
              </a:rPr>
              <a:t>Direct incentive (per apprentice) funding</a:t>
            </a:r>
          </a:p>
          <a:p>
            <a:pPr lvl="1"/>
            <a:r>
              <a:rPr lang="en-US">
                <a:solidFill>
                  <a:schemeClr val="tx1"/>
                </a:solidFill>
                <a:latin typeface="Montserrat Medium"/>
              </a:rPr>
              <a:t>Tuition subsidy to offset RTI costs</a:t>
            </a:r>
          </a:p>
          <a:p>
            <a:pPr lvl="1"/>
            <a:r>
              <a:rPr lang="en-US">
                <a:solidFill>
                  <a:schemeClr val="tx1"/>
                </a:solidFill>
                <a:latin typeface="Montserrat Medium"/>
              </a:rPr>
              <a:t>Grants to support program start-up, expansion, sustainability</a:t>
            </a:r>
          </a:p>
          <a:p>
            <a:pPr lvl="1"/>
            <a:endParaRPr lang="en-US"/>
          </a:p>
        </p:txBody>
      </p:sp>
      <p:sp>
        <p:nvSpPr>
          <p:cNvPr id="4" name="Content Placeholder 3">
            <a:extLst>
              <a:ext uri="{FF2B5EF4-FFF2-40B4-BE49-F238E27FC236}">
                <a16:creationId xmlns:a16="http://schemas.microsoft.com/office/drawing/2014/main" id="{9F2F9472-D32B-D873-136B-0DD456ADFEFF}"/>
              </a:ext>
            </a:extLst>
          </p:cNvPr>
          <p:cNvSpPr>
            <a:spLocks noGrp="1"/>
          </p:cNvSpPr>
          <p:nvPr>
            <p:ph sz="half" idx="2"/>
          </p:nvPr>
        </p:nvSpPr>
        <p:spPr/>
        <p:txBody>
          <a:bodyPr/>
          <a:lstStyle/>
          <a:p>
            <a:r>
              <a:rPr lang="en-US">
                <a:solidFill>
                  <a:schemeClr val="tx1"/>
                </a:solidFill>
              </a:rPr>
              <a:t>Private foundations increasingly supporting RA and youth RA </a:t>
            </a:r>
          </a:p>
        </p:txBody>
      </p:sp>
      <p:pic>
        <p:nvPicPr>
          <p:cNvPr id="9" name="Picture 8" descr="My Resources written on a document">
            <a:extLst>
              <a:ext uri="{FF2B5EF4-FFF2-40B4-BE49-F238E27FC236}">
                <a16:creationId xmlns:a16="http://schemas.microsoft.com/office/drawing/2014/main" id="{49A432F0-B923-3BE3-5A0C-32AD00775D7A}"/>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541271" y="3175000"/>
            <a:ext cx="4291829" cy="2844800"/>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9D7108D3-7BAF-F752-B87E-18AB282ACDAA}"/>
              </a:ext>
            </a:extLst>
          </p:cNvPr>
          <p:cNvSpPr>
            <a:spLocks noGrp="1"/>
          </p:cNvSpPr>
          <p:nvPr>
            <p:ph type="sldNum" sz="quarter" idx="12"/>
          </p:nvPr>
        </p:nvSpPr>
        <p:spPr>
          <a:xfrm>
            <a:off x="8763000"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59756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dirty="0">
                <a:solidFill>
                  <a:schemeClr val="bg1"/>
                </a:solidFill>
              </a:rPr>
              <a:t>Presenters</a:t>
            </a:r>
          </a:p>
        </p:txBody>
      </p:sp>
      <p:pic>
        <p:nvPicPr>
          <p:cNvPr id="17" name="Picture 16" descr="Stacy O'Keefe">
            <a:extLst>
              <a:ext uri="{FF2B5EF4-FFF2-40B4-BE49-F238E27FC236}">
                <a16:creationId xmlns:a16="http://schemas.microsoft.com/office/drawing/2014/main" id="{540B2092-C549-1651-A215-C874931BBBE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8470" y="1967389"/>
            <a:ext cx="2314711" cy="2407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 Placeholder 12">
            <a:extLst>
              <a:ext uri="{FF2B5EF4-FFF2-40B4-BE49-F238E27FC236}">
                <a16:creationId xmlns:a16="http://schemas.microsoft.com/office/drawing/2014/main" id="{EA221CB5-A6B0-86F3-A924-7E221341990B}"/>
              </a:ext>
            </a:extLst>
          </p:cNvPr>
          <p:cNvSpPr>
            <a:spLocks noGrp="1"/>
          </p:cNvSpPr>
          <p:nvPr>
            <p:ph type="body" sz="quarter" idx="18"/>
          </p:nvPr>
        </p:nvSpPr>
        <p:spPr>
          <a:xfrm>
            <a:off x="1459686" y="4602772"/>
            <a:ext cx="2419350" cy="563563"/>
          </a:xfrm>
        </p:spPr>
        <p:txBody>
          <a:bodyPr>
            <a:normAutofit fontScale="85000" lnSpcReduction="10000"/>
          </a:bodyPr>
          <a:lstStyle/>
          <a:p>
            <a:r>
              <a:rPr lang="en-US">
                <a:solidFill>
                  <a:srgbClr val="0D274D"/>
                </a:solidFill>
                <a:latin typeface="Montserrat" panose="00000500000000000000" pitchFamily="2" charset="0"/>
              </a:rPr>
              <a:t>Stacy O’Keefe</a:t>
            </a:r>
          </a:p>
          <a:p>
            <a:endParaRPr lang="en-US"/>
          </a:p>
        </p:txBody>
      </p:sp>
      <p:sp>
        <p:nvSpPr>
          <p:cNvPr id="16" name="Text Placeholder 15">
            <a:extLst>
              <a:ext uri="{FF2B5EF4-FFF2-40B4-BE49-F238E27FC236}">
                <a16:creationId xmlns:a16="http://schemas.microsoft.com/office/drawing/2014/main" id="{0934B1A8-D5DB-58C4-F1D6-99929EE39A66}"/>
              </a:ext>
            </a:extLst>
          </p:cNvPr>
          <p:cNvSpPr>
            <a:spLocks noGrp="1"/>
          </p:cNvSpPr>
          <p:nvPr>
            <p:ph type="body" sz="quarter" idx="22"/>
          </p:nvPr>
        </p:nvSpPr>
        <p:spPr>
          <a:xfrm>
            <a:off x="1243941" y="4839789"/>
            <a:ext cx="2850839"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4" cstate="email">
            <a:extLst>
              <a:ext uri="{28A0092B-C50C-407E-A947-70E740481C1C}">
                <a14:useLocalDpi xmlns:a14="http://schemas.microsoft.com/office/drawing/2010/main"/>
              </a:ext>
            </a:extLst>
          </a:blip>
          <a:srcRect l="2119" r="2119"/>
          <a:stretch/>
        </p:blipFill>
        <p:spPr>
          <a:xfrm>
            <a:off x="4938644" y="1992952"/>
            <a:ext cx="2314711" cy="2407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4160417" y="4602771"/>
            <a:ext cx="4024996" cy="563563"/>
          </a:xfrm>
        </p:spPr>
        <p:txBody>
          <a:bodyPr>
            <a:normAutofit/>
          </a:bodyPr>
          <a:lstStyle/>
          <a:p>
            <a:pPr>
              <a:lnSpc>
                <a:spcPct val="70000"/>
              </a:lnSpc>
            </a:pPr>
            <a:r>
              <a:rPr lang="en-US" sz="2400">
                <a:solidFill>
                  <a:srgbClr val="0D274D"/>
                </a:solidFill>
                <a:latin typeface="Montserrat" panose="00000500000000000000" pitchFamily="2" charset="0"/>
              </a:rPr>
              <a:t>Alan D. Dodkowitz</a:t>
            </a:r>
          </a:p>
          <a:p>
            <a:endParaRPr lang="en-US"/>
          </a:p>
        </p:txBody>
      </p:sp>
      <p:sp>
        <p:nvSpPr>
          <p:cNvPr id="15" name="Text Placeholder 14">
            <a:extLst>
              <a:ext uri="{FF2B5EF4-FFF2-40B4-BE49-F238E27FC236}">
                <a16:creationId xmlns:a16="http://schemas.microsoft.com/office/drawing/2014/main" id="{B00D17B9-A6BB-ED5C-D933-0E391EB1AC4B}"/>
              </a:ext>
            </a:extLst>
          </p:cNvPr>
          <p:cNvSpPr>
            <a:spLocks noGrp="1"/>
          </p:cNvSpPr>
          <p:nvPr>
            <p:ph type="body" sz="quarter" idx="21"/>
          </p:nvPr>
        </p:nvSpPr>
        <p:spPr>
          <a:xfrm>
            <a:off x="4800111" y="4839789"/>
            <a:ext cx="2745609"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5" name="Picture 2" descr="Melissa Byers">
            <a:extLst>
              <a:ext uri="{FF2B5EF4-FFF2-40B4-BE49-F238E27FC236}">
                <a16:creationId xmlns:a16="http://schemas.microsoft.com/office/drawing/2014/main" id="{635BC098-3F45-2EA5-9F23-01A313A273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8673962" y="2005609"/>
            <a:ext cx="2376555" cy="23825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EE5997E8-D0E2-67CA-3261-17CB341EAD63}"/>
              </a:ext>
            </a:extLst>
          </p:cNvPr>
          <p:cNvSpPr>
            <a:spLocks noGrp="1"/>
          </p:cNvSpPr>
          <p:nvPr>
            <p:ph type="body" sz="quarter" idx="19"/>
          </p:nvPr>
        </p:nvSpPr>
        <p:spPr>
          <a:xfrm>
            <a:off x="8361849" y="4525360"/>
            <a:ext cx="3000782" cy="459349"/>
          </a:xfrm>
        </p:spPr>
        <p:txBody>
          <a:bodyPr>
            <a:normAutofit/>
          </a:bodyPr>
          <a:lstStyle/>
          <a:p>
            <a:r>
              <a:rPr lang="en-US" sz="2400" b="1">
                <a:solidFill>
                  <a:srgbClr val="0D274D"/>
                </a:solidFill>
                <a:latin typeface="Montserrat" panose="00000500000000000000" pitchFamily="2" charset="0"/>
              </a:rPr>
              <a:t>Melissa Byers</a:t>
            </a:r>
          </a:p>
          <a:p>
            <a:endParaRPr lang="en-US"/>
          </a:p>
        </p:txBody>
      </p:sp>
      <p:sp>
        <p:nvSpPr>
          <p:cNvPr id="20" name="Text Placeholder 19">
            <a:extLst>
              <a:ext uri="{FF2B5EF4-FFF2-40B4-BE49-F238E27FC236}">
                <a16:creationId xmlns:a16="http://schemas.microsoft.com/office/drawing/2014/main" id="{373A7D4A-E6A1-A29D-18A7-73111CB5E920}"/>
              </a:ext>
            </a:extLst>
          </p:cNvPr>
          <p:cNvSpPr>
            <a:spLocks noGrp="1"/>
          </p:cNvSpPr>
          <p:nvPr>
            <p:ph type="body" sz="quarter" idx="23"/>
          </p:nvPr>
        </p:nvSpPr>
        <p:spPr>
          <a:xfrm>
            <a:off x="7844474" y="5003800"/>
            <a:ext cx="3792480" cy="1254125"/>
          </a:xfrm>
        </p:spPr>
        <p:txBody>
          <a:bodyPr>
            <a:normAutofit/>
          </a:bodyPr>
          <a:lstStyle/>
          <a:p>
            <a:pPr marL="0" indent="0" algn="ctr">
              <a:buFont typeface="Arial" panose="020B0604020202020204" pitchFamily="34" charset="0"/>
              <a:buNone/>
            </a:pPr>
            <a:r>
              <a:rPr lang="en-US" sz="1800" dirty="0">
                <a:solidFill>
                  <a:srgbClr val="0D274D"/>
                </a:solidFill>
                <a:latin typeface="Montserrat"/>
              </a:rPr>
              <a:t>Business Liaison &amp; Apprenticeship Navigator</a:t>
            </a:r>
          </a:p>
          <a:p>
            <a:pPr marL="0" indent="0" algn="ctr">
              <a:buFont typeface="Arial" panose="020B0604020202020204" pitchFamily="34" charset="0"/>
              <a:buNone/>
            </a:pPr>
            <a:r>
              <a:rPr lang="en-US" sz="1800" dirty="0">
                <a:solidFill>
                  <a:srgbClr val="0D274D"/>
                </a:solidFill>
                <a:latin typeface="Montserrat"/>
              </a:rPr>
              <a:t>CareerSource Brevard Flagler Volusia</a:t>
            </a:r>
            <a:r>
              <a:rPr lang="en-US" sz="2000" dirty="0">
                <a:solidFill>
                  <a:srgbClr val="0D274D"/>
                </a:solidFill>
                <a:latin typeface="Montserrat"/>
              </a:rPr>
              <a:t> </a:t>
            </a:r>
            <a:endParaRPr lang="en-US" dirty="0"/>
          </a:p>
          <a:p>
            <a:endParaRPr lang="en-US" dirty="0"/>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ED0E-7B23-34D5-E2CC-5E35418DBD9E}"/>
              </a:ext>
            </a:extLst>
          </p:cNvPr>
          <p:cNvSpPr>
            <a:spLocks noGrp="1"/>
          </p:cNvSpPr>
          <p:nvPr>
            <p:ph type="title"/>
          </p:nvPr>
        </p:nvSpPr>
        <p:spPr/>
        <p:txBody>
          <a:bodyPr/>
          <a:lstStyle/>
          <a:p>
            <a:r>
              <a:rPr lang="en-US" dirty="0"/>
              <a:t>Braiding Funds to Support RA</a:t>
            </a:r>
          </a:p>
        </p:txBody>
      </p:sp>
      <p:sp>
        <p:nvSpPr>
          <p:cNvPr id="15" name="Rectangle 14">
            <a:extLst>
              <a:ext uri="{FF2B5EF4-FFF2-40B4-BE49-F238E27FC236}">
                <a16:creationId xmlns:a16="http://schemas.microsoft.com/office/drawing/2014/main" id="{4FE17508-FDB8-19CD-A2A7-CE2737FC2788}"/>
              </a:ext>
              <a:ext uri="{C183D7F6-B498-43B3-948B-1728B52AA6E4}">
                <adec:decorative xmlns:adec="http://schemas.microsoft.com/office/drawing/2017/decorative" val="1"/>
              </a:ext>
            </a:extLst>
          </p:cNvPr>
          <p:cNvSpPr/>
          <p:nvPr/>
        </p:nvSpPr>
        <p:spPr>
          <a:xfrm>
            <a:off x="4516343" y="3300935"/>
            <a:ext cx="3313992" cy="398585"/>
          </a:xfrm>
          <a:prstGeom prst="rect">
            <a:avLst/>
          </a:prstGeom>
          <a:solidFill>
            <a:srgbClr val="FAAB1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AF84D2E-BABE-0016-A40A-CE04852BB7FB}"/>
              </a:ext>
            </a:extLst>
          </p:cNvPr>
          <p:cNvSpPr>
            <a:spLocks noGrp="1"/>
          </p:cNvSpPr>
          <p:nvPr>
            <p:ph type="body" sz="quarter" idx="17"/>
          </p:nvPr>
        </p:nvSpPr>
        <p:spPr>
          <a:xfrm>
            <a:off x="925823" y="1664217"/>
            <a:ext cx="3681365" cy="1771650"/>
          </a:xfrm>
        </p:spPr>
        <p:txBody>
          <a:bodyPr>
            <a:normAutofit/>
          </a:bodyPr>
          <a:lstStyle/>
          <a:p>
            <a:pPr marL="0" indent="0" algn="l">
              <a:buNone/>
            </a:pPr>
            <a:r>
              <a:rPr lang="en-US" b="1" dirty="0">
                <a:solidFill>
                  <a:srgbClr val="002060"/>
                </a:solidFill>
              </a:rPr>
              <a:t>Students</a:t>
            </a:r>
          </a:p>
          <a:p>
            <a:pPr marL="342900" indent="-342900" algn="l">
              <a:spcBef>
                <a:spcPts val="600"/>
              </a:spcBef>
              <a:buFont typeface="Arial" panose="020B0604020202020204" pitchFamily="34" charset="0"/>
              <a:buChar char="•"/>
            </a:pPr>
            <a:r>
              <a:rPr lang="en-US" sz="2000" dirty="0"/>
              <a:t>WIOA</a:t>
            </a:r>
          </a:p>
          <a:p>
            <a:pPr marL="342900" indent="-342900" algn="l">
              <a:spcBef>
                <a:spcPts val="600"/>
              </a:spcBef>
              <a:buFont typeface="Arial" panose="020B0604020202020204" pitchFamily="34" charset="0"/>
              <a:buChar char="•"/>
            </a:pPr>
            <a:r>
              <a:rPr lang="en-US" sz="2000" dirty="0"/>
              <a:t>Veterans Benefits</a:t>
            </a:r>
          </a:p>
          <a:p>
            <a:pPr marL="342900" indent="-342900" algn="l">
              <a:spcBef>
                <a:spcPts val="600"/>
              </a:spcBef>
              <a:buFont typeface="Arial" panose="020B0604020202020204" pitchFamily="34" charset="0"/>
              <a:buChar char="•"/>
            </a:pPr>
            <a:r>
              <a:rPr lang="en-US" sz="2000" dirty="0"/>
              <a:t>SNAP/TANF</a:t>
            </a:r>
          </a:p>
        </p:txBody>
      </p:sp>
      <p:sp>
        <p:nvSpPr>
          <p:cNvPr id="24" name="Text Placeholder 23">
            <a:extLst>
              <a:ext uri="{FF2B5EF4-FFF2-40B4-BE49-F238E27FC236}">
                <a16:creationId xmlns:a16="http://schemas.microsoft.com/office/drawing/2014/main" id="{5A202DD1-CE93-5148-1FB1-9BB109410DD4}"/>
              </a:ext>
            </a:extLst>
          </p:cNvPr>
          <p:cNvSpPr>
            <a:spLocks noGrp="1"/>
          </p:cNvSpPr>
          <p:nvPr>
            <p:ph type="body" sz="quarter" idx="23"/>
          </p:nvPr>
        </p:nvSpPr>
        <p:spPr>
          <a:xfrm>
            <a:off x="902198" y="3726373"/>
            <a:ext cx="3619500" cy="2084322"/>
          </a:xfrm>
        </p:spPr>
        <p:txBody>
          <a:bodyPr>
            <a:normAutofit lnSpcReduction="10000"/>
          </a:bodyPr>
          <a:lstStyle/>
          <a:p>
            <a:pPr lvl="0" algn="l">
              <a:defRPr/>
            </a:pPr>
            <a:r>
              <a:rPr lang="en-US" sz="2800" b="1" dirty="0">
                <a:solidFill>
                  <a:srgbClr val="002060"/>
                </a:solidFill>
              </a:rPr>
              <a:t>Institution</a:t>
            </a:r>
          </a:p>
          <a:p>
            <a:pPr marL="228600" lvl="0" indent="-228600" algn="l">
              <a:spcBef>
                <a:spcPts val="600"/>
              </a:spcBef>
              <a:buFont typeface="Arial" panose="020B0604020202020204" pitchFamily="34" charset="0"/>
              <a:buChar char="•"/>
              <a:defRPr/>
            </a:pPr>
            <a:r>
              <a:rPr lang="en-US" sz="2000" dirty="0">
                <a:solidFill>
                  <a:prstClr val="black">
                    <a:lumMod val="75000"/>
                    <a:lumOff val="25000"/>
                  </a:prstClr>
                </a:solidFill>
              </a:rPr>
              <a:t>State/Federal Grants</a:t>
            </a:r>
          </a:p>
          <a:p>
            <a:pPr marL="228600" lvl="0" indent="-228600" algn="l">
              <a:spcBef>
                <a:spcPts val="600"/>
              </a:spcBef>
              <a:buFont typeface="Arial" panose="020B0604020202020204" pitchFamily="34" charset="0"/>
              <a:buChar char="•"/>
              <a:defRPr/>
            </a:pPr>
            <a:r>
              <a:rPr lang="en-US" sz="2000" dirty="0">
                <a:solidFill>
                  <a:prstClr val="black">
                    <a:lumMod val="75000"/>
                    <a:lumOff val="25000"/>
                  </a:prstClr>
                </a:solidFill>
              </a:rPr>
              <a:t>DOL – Apprenticeship Grants</a:t>
            </a:r>
          </a:p>
          <a:p>
            <a:pPr marL="228600" lvl="0" indent="-228600" algn="l">
              <a:spcBef>
                <a:spcPts val="600"/>
              </a:spcBef>
              <a:buFont typeface="Arial" panose="020B0604020202020204" pitchFamily="34" charset="0"/>
              <a:buChar char="•"/>
              <a:defRPr/>
            </a:pPr>
            <a:r>
              <a:rPr lang="en-US" sz="2000" dirty="0">
                <a:solidFill>
                  <a:prstClr val="black">
                    <a:lumMod val="75000"/>
                    <a:lumOff val="25000"/>
                  </a:prstClr>
                </a:solidFill>
              </a:rPr>
              <a:t>State Workforce Grants</a:t>
            </a:r>
          </a:p>
          <a:p>
            <a:pPr marL="228600" lvl="0" indent="-228600" algn="l">
              <a:spcBef>
                <a:spcPts val="600"/>
              </a:spcBef>
              <a:buFont typeface="Arial" panose="020B0604020202020204" pitchFamily="34" charset="0"/>
              <a:buChar char="•"/>
              <a:defRPr/>
            </a:pPr>
            <a:r>
              <a:rPr lang="en-US" sz="2000" dirty="0">
                <a:solidFill>
                  <a:prstClr val="black">
                    <a:lumMod val="75000"/>
                    <a:lumOff val="25000"/>
                  </a:prstClr>
                </a:solidFill>
              </a:rPr>
              <a:t>Adult Ed Grant Funds</a:t>
            </a:r>
          </a:p>
          <a:p>
            <a:endParaRPr lang="en-US" dirty="0"/>
          </a:p>
        </p:txBody>
      </p:sp>
      <p:sp>
        <p:nvSpPr>
          <p:cNvPr id="22" name="Rectangle: Rounded Corners 21">
            <a:extLst>
              <a:ext uri="{FF2B5EF4-FFF2-40B4-BE49-F238E27FC236}">
                <a16:creationId xmlns:a16="http://schemas.microsoft.com/office/drawing/2014/main" id="{25D4A79C-4429-3E9C-56D8-599B241F9FC6}"/>
              </a:ext>
              <a:ext uri="{C183D7F6-B498-43B3-948B-1728B52AA6E4}">
                <adec:decorative xmlns:adec="http://schemas.microsoft.com/office/drawing/2017/decorative" val="1"/>
              </a:ext>
            </a:extLst>
          </p:cNvPr>
          <p:cNvSpPr/>
          <p:nvPr/>
        </p:nvSpPr>
        <p:spPr>
          <a:xfrm rot="2341872">
            <a:off x="7011670" y="3273758"/>
            <a:ext cx="2016557" cy="478596"/>
          </a:xfrm>
          <a:prstGeom prst="roundRect">
            <a:avLst/>
          </a:prstGeom>
          <a:solidFill>
            <a:srgbClr val="009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C7ADFFC-A267-4243-9DA0-BB2E2880BA63}"/>
              </a:ext>
              <a:ext uri="{C183D7F6-B498-43B3-948B-1728B52AA6E4}">
                <adec:decorative xmlns:adec="http://schemas.microsoft.com/office/drawing/2017/decorative" val="1"/>
              </a:ext>
            </a:extLst>
          </p:cNvPr>
          <p:cNvSpPr/>
          <p:nvPr/>
        </p:nvSpPr>
        <p:spPr>
          <a:xfrm>
            <a:off x="709245" y="1581150"/>
            <a:ext cx="3785256" cy="1847850"/>
          </a:xfrm>
          <a:prstGeom prst="roundRect">
            <a:avLst/>
          </a:prstGeom>
          <a:noFill/>
          <a:ln w="28575">
            <a:solidFill>
              <a:srgbClr val="FAAB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D1186108-A31C-E63F-9522-FC5957BDFCB7}"/>
              </a:ext>
              <a:ext uri="{C183D7F6-B498-43B3-948B-1728B52AA6E4}">
                <adec:decorative xmlns:adec="http://schemas.microsoft.com/office/drawing/2017/decorative" val="1"/>
              </a:ext>
            </a:extLst>
          </p:cNvPr>
          <p:cNvSpPr/>
          <p:nvPr/>
        </p:nvSpPr>
        <p:spPr>
          <a:xfrm>
            <a:off x="709245" y="3538538"/>
            <a:ext cx="3785255" cy="2335391"/>
          </a:xfrm>
          <a:prstGeom prst="roundRect">
            <a:avLst/>
          </a:prstGeom>
          <a:noFill/>
          <a:ln w="28575">
            <a:solidFill>
              <a:srgbClr val="FAAB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CBD229-187F-9841-6EE9-73CDE3323F5D}"/>
              </a:ext>
              <a:ext uri="{C183D7F6-B498-43B3-948B-1728B52AA6E4}">
                <adec:decorative xmlns:adec="http://schemas.microsoft.com/office/drawing/2017/decorative" val="1"/>
              </a:ext>
            </a:extLst>
          </p:cNvPr>
          <p:cNvSpPr/>
          <p:nvPr/>
        </p:nvSpPr>
        <p:spPr>
          <a:xfrm>
            <a:off x="4514117" y="2899673"/>
            <a:ext cx="1830740" cy="398585"/>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AC0E5F2-84CB-E13C-D6E0-2EC4C3633658}"/>
              </a:ext>
              <a:ext uri="{C183D7F6-B498-43B3-948B-1728B52AA6E4}">
                <adec:decorative xmlns:adec="http://schemas.microsoft.com/office/drawing/2017/decorative" val="1"/>
              </a:ext>
            </a:extLst>
          </p:cNvPr>
          <p:cNvSpPr/>
          <p:nvPr/>
        </p:nvSpPr>
        <p:spPr>
          <a:xfrm>
            <a:off x="4514117" y="3706215"/>
            <a:ext cx="1830740" cy="398585"/>
          </a:xfrm>
          <a:prstGeom prst="rect">
            <a:avLst/>
          </a:prstGeom>
          <a:solidFill>
            <a:srgbClr val="0092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93103420-66CB-7956-4553-99433D6A17FE}"/>
              </a:ext>
              <a:ext uri="{C183D7F6-B498-43B3-948B-1728B52AA6E4}">
                <adec:decorative xmlns:adec="http://schemas.microsoft.com/office/drawing/2017/decorative" val="1"/>
              </a:ext>
            </a:extLst>
          </p:cNvPr>
          <p:cNvSpPr/>
          <p:nvPr/>
        </p:nvSpPr>
        <p:spPr>
          <a:xfrm rot="18958566">
            <a:off x="7729473" y="3360815"/>
            <a:ext cx="1665122" cy="417620"/>
          </a:xfrm>
          <a:prstGeom prst="roundRect">
            <a:avLst/>
          </a:prstGeom>
          <a:solidFill>
            <a:srgbClr val="FAAB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8AFA43F4-5E06-9908-77BB-7C6684E8102E}"/>
              </a:ext>
              <a:ext uri="{C183D7F6-B498-43B3-948B-1728B52AA6E4}">
                <adec:decorative xmlns:adec="http://schemas.microsoft.com/office/drawing/2017/decorative" val="1"/>
              </a:ext>
            </a:extLst>
          </p:cNvPr>
          <p:cNvSpPr/>
          <p:nvPr/>
        </p:nvSpPr>
        <p:spPr>
          <a:xfrm rot="2116415">
            <a:off x="6048752" y="3370406"/>
            <a:ext cx="1826436" cy="417620"/>
          </a:xfrm>
          <a:prstGeom prst="round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0F171D57-AB0D-A6A6-5728-F9C59DAF479A}"/>
              </a:ext>
              <a:ext uri="{C183D7F6-B498-43B3-948B-1728B52AA6E4}">
                <adec:decorative xmlns:adec="http://schemas.microsoft.com/office/drawing/2017/decorative" val="1"/>
              </a:ext>
            </a:extLst>
          </p:cNvPr>
          <p:cNvSpPr/>
          <p:nvPr/>
        </p:nvSpPr>
        <p:spPr>
          <a:xfrm rot="19033387">
            <a:off x="7212605" y="3308328"/>
            <a:ext cx="1733716" cy="417620"/>
          </a:xfrm>
          <a:prstGeom prst="round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A3D66D99-3BFF-1E35-07E9-3929EDFD5AC1}"/>
              </a:ext>
              <a:ext uri="{C183D7F6-B498-43B3-948B-1728B52AA6E4}">
                <adec:decorative xmlns:adec="http://schemas.microsoft.com/office/drawing/2017/decorative" val="1"/>
              </a:ext>
            </a:extLst>
          </p:cNvPr>
          <p:cNvSpPr/>
          <p:nvPr/>
        </p:nvSpPr>
        <p:spPr>
          <a:xfrm rot="19297992">
            <a:off x="6017618" y="3212369"/>
            <a:ext cx="1699093" cy="439641"/>
          </a:xfrm>
          <a:prstGeom prst="roundRect">
            <a:avLst/>
          </a:prstGeom>
          <a:solidFill>
            <a:srgbClr val="009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Graphic 29" descr="Dollar with solid fill">
            <a:extLst>
              <a:ext uri="{FF2B5EF4-FFF2-40B4-BE49-F238E27FC236}">
                <a16:creationId xmlns:a16="http://schemas.microsoft.com/office/drawing/2014/main" id="{D5AF4384-D13B-A644-D758-6F3500BBC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526238" y="2746261"/>
            <a:ext cx="745876" cy="745876"/>
          </a:xfrm>
          <a:prstGeom prst="rect">
            <a:avLst/>
          </a:prstGeom>
        </p:spPr>
      </p:pic>
      <p:pic>
        <p:nvPicPr>
          <p:cNvPr id="29" name="Graphic 28" descr="Dollar with solid fill">
            <a:extLst>
              <a:ext uri="{FF2B5EF4-FFF2-40B4-BE49-F238E27FC236}">
                <a16:creationId xmlns:a16="http://schemas.microsoft.com/office/drawing/2014/main" id="{A8DCD0E6-89D6-E7A7-1824-951A8C4525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535831" y="3134100"/>
            <a:ext cx="745876" cy="745876"/>
          </a:xfrm>
          <a:prstGeom prst="rect">
            <a:avLst/>
          </a:prstGeom>
        </p:spPr>
      </p:pic>
      <p:pic>
        <p:nvPicPr>
          <p:cNvPr id="31" name="Graphic 30" descr="Dollar with solid fill">
            <a:extLst>
              <a:ext uri="{FF2B5EF4-FFF2-40B4-BE49-F238E27FC236}">
                <a16:creationId xmlns:a16="http://schemas.microsoft.com/office/drawing/2014/main" id="{0180CF4D-914E-DDF2-C6BB-B40F693B2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535832" y="3555143"/>
            <a:ext cx="745876" cy="745876"/>
          </a:xfrm>
          <a:prstGeom prst="rect">
            <a:avLst/>
          </a:prstGeom>
        </p:spPr>
      </p:pic>
      <p:sp>
        <p:nvSpPr>
          <p:cNvPr id="32" name="Rectangle: Rounded Corners 31">
            <a:extLst>
              <a:ext uri="{FF2B5EF4-FFF2-40B4-BE49-F238E27FC236}">
                <a16:creationId xmlns:a16="http://schemas.microsoft.com/office/drawing/2014/main" id="{B29F3B97-25E8-BFFC-F5EC-27CB6A0C7E9E}"/>
              </a:ext>
              <a:ext uri="{C183D7F6-B498-43B3-948B-1728B52AA6E4}">
                <adec:decorative xmlns:adec="http://schemas.microsoft.com/office/drawing/2017/decorative" val="1"/>
              </a:ext>
            </a:extLst>
          </p:cNvPr>
          <p:cNvSpPr/>
          <p:nvPr/>
        </p:nvSpPr>
        <p:spPr>
          <a:xfrm rot="2821435">
            <a:off x="8191705" y="3269115"/>
            <a:ext cx="1579447" cy="417620"/>
          </a:xfrm>
          <a:prstGeom prst="round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5A2B2B54-30D5-F5AF-A16F-631CD6CA102D}"/>
              </a:ext>
              <a:ext uri="{C183D7F6-B498-43B3-948B-1728B52AA6E4}">
                <adec:decorative xmlns:adec="http://schemas.microsoft.com/office/drawing/2017/decorative" val="1"/>
              </a:ext>
            </a:extLst>
          </p:cNvPr>
          <p:cNvSpPr/>
          <p:nvPr/>
        </p:nvSpPr>
        <p:spPr>
          <a:xfrm rot="18870233">
            <a:off x="8288541" y="3506553"/>
            <a:ext cx="1412205" cy="439641"/>
          </a:xfrm>
          <a:prstGeom prst="roundRect">
            <a:avLst/>
          </a:prstGeom>
          <a:solidFill>
            <a:srgbClr val="009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18">
            <a:extLst>
              <a:ext uri="{FF2B5EF4-FFF2-40B4-BE49-F238E27FC236}">
                <a16:creationId xmlns:a16="http://schemas.microsoft.com/office/drawing/2014/main" id="{CB721DD8-12B4-E4F8-FAF5-DFD05DB3A302}"/>
              </a:ext>
            </a:extLst>
          </p:cNvPr>
          <p:cNvSpPr>
            <a:spLocks noGrp="1"/>
          </p:cNvSpPr>
          <p:nvPr>
            <p:ph type="body" sz="quarter" idx="22"/>
          </p:nvPr>
        </p:nvSpPr>
        <p:spPr>
          <a:xfrm>
            <a:off x="9072429" y="2393985"/>
            <a:ext cx="2668438" cy="2664776"/>
          </a:xfrm>
          <a:solidFill>
            <a:schemeClr val="bg1"/>
          </a:solidFill>
          <a:ln w="28575">
            <a:solidFill>
              <a:schemeClr val="tx1"/>
            </a:solidFill>
          </a:ln>
        </p:spPr>
        <p:txBody>
          <a:bodyPr>
            <a:normAutofit/>
          </a:bodyPr>
          <a:lstStyle/>
          <a:p>
            <a:pPr lvl="0">
              <a:defRPr/>
            </a:pPr>
            <a:r>
              <a:rPr lang="en-US" sz="2800" b="1" dirty="0">
                <a:solidFill>
                  <a:srgbClr val="002060"/>
                </a:solidFill>
                <a:latin typeface="Montserrat Medium"/>
              </a:rPr>
              <a:t>Tuition </a:t>
            </a:r>
            <a:endParaRPr lang="en-US" sz="2800" b="1" dirty="0">
              <a:solidFill>
                <a:srgbClr val="002060"/>
              </a:solidFill>
            </a:endParaRPr>
          </a:p>
          <a:p>
            <a:pPr lvl="0">
              <a:defRPr/>
            </a:pPr>
            <a:r>
              <a:rPr lang="en-US" sz="2800" b="1" dirty="0">
                <a:solidFill>
                  <a:srgbClr val="002060"/>
                </a:solidFill>
                <a:latin typeface="Montserrat Medium"/>
              </a:rPr>
              <a:t>Fees</a:t>
            </a:r>
          </a:p>
          <a:p>
            <a:pPr lvl="0">
              <a:defRPr/>
            </a:pPr>
            <a:r>
              <a:rPr lang="en-US" sz="2800" b="1" dirty="0">
                <a:solidFill>
                  <a:srgbClr val="002060"/>
                </a:solidFill>
                <a:latin typeface="Montserrat Medium"/>
              </a:rPr>
              <a:t>Supplies</a:t>
            </a:r>
          </a:p>
          <a:p>
            <a:pPr lvl="0">
              <a:defRPr/>
            </a:pPr>
            <a:r>
              <a:rPr lang="en-US" sz="2800" b="1" dirty="0">
                <a:solidFill>
                  <a:srgbClr val="002060"/>
                </a:solidFill>
                <a:latin typeface="Montserrat Medium"/>
              </a:rPr>
              <a:t>Wrap-Around Services</a:t>
            </a:r>
          </a:p>
          <a:p>
            <a:endParaRPr lang="en-US" dirty="0"/>
          </a:p>
        </p:txBody>
      </p:sp>
    </p:spTree>
    <p:extLst>
      <p:ext uri="{BB962C8B-B14F-4D97-AF65-F5344CB8AC3E}">
        <p14:creationId xmlns:p14="http://schemas.microsoft.com/office/powerpoint/2010/main" val="253569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7F9D1-1631-EA7E-97E4-9413EE158F5D}"/>
              </a:ext>
            </a:extLst>
          </p:cNvPr>
          <p:cNvSpPr>
            <a:spLocks noGrp="1"/>
          </p:cNvSpPr>
          <p:nvPr>
            <p:ph type="title"/>
          </p:nvPr>
        </p:nvSpPr>
        <p:spPr>
          <a:xfrm>
            <a:off x="838200" y="531377"/>
            <a:ext cx="10515600" cy="1325563"/>
          </a:xfrm>
        </p:spPr>
        <p:txBody>
          <a:bodyPr>
            <a:normAutofit/>
          </a:bodyPr>
          <a:lstStyle/>
          <a:p>
            <a:r>
              <a:rPr lang="en-US" dirty="0"/>
              <a:t>Recent RA System Initiatives  and Funding Opportunities</a:t>
            </a:r>
          </a:p>
        </p:txBody>
      </p:sp>
      <p:sp>
        <p:nvSpPr>
          <p:cNvPr id="2" name="Content Placeholder 1">
            <a:extLst>
              <a:ext uri="{FF2B5EF4-FFF2-40B4-BE49-F238E27FC236}">
                <a16:creationId xmlns:a16="http://schemas.microsoft.com/office/drawing/2014/main" id="{D5D3D73A-CEBF-557C-C612-CE674A277CC3}"/>
              </a:ext>
            </a:extLst>
          </p:cNvPr>
          <p:cNvSpPr>
            <a:spLocks noGrp="1"/>
          </p:cNvSpPr>
          <p:nvPr>
            <p:ph sz="half" idx="1"/>
          </p:nvPr>
        </p:nvSpPr>
        <p:spPr>
          <a:xfrm>
            <a:off x="645264" y="1863652"/>
            <a:ext cx="7979653" cy="4076411"/>
          </a:xfrm>
        </p:spPr>
        <p:txBody>
          <a:bodyPr>
            <a:normAutofit fontScale="85000" lnSpcReduction="10000"/>
          </a:bodyPr>
          <a:lstStyle/>
          <a:p>
            <a:pPr>
              <a:lnSpc>
                <a:spcPct val="120000"/>
              </a:lnSpc>
              <a:spcBef>
                <a:spcPts val="600"/>
              </a:spcBef>
            </a:pPr>
            <a:r>
              <a:rPr lang="en-US" b="0" i="0" u="none" dirty="0">
                <a:solidFill>
                  <a:schemeClr val="tx1"/>
                </a:solidFill>
              </a:rPr>
              <a:t>Executive Order: Scaling and Expanding the Use of Registered Apprenticeships in Industries and the Federal Government and Promoting Labor-Management Forums</a:t>
            </a:r>
          </a:p>
          <a:p>
            <a:pPr>
              <a:lnSpc>
                <a:spcPct val="120000"/>
              </a:lnSpc>
              <a:spcBef>
                <a:spcPts val="600"/>
              </a:spcBef>
            </a:pPr>
            <a:r>
              <a:rPr lang="en-US" b="0" i="0" u="none" dirty="0">
                <a:solidFill>
                  <a:schemeClr val="tx1"/>
                </a:solidFill>
              </a:rPr>
              <a:t>TEN 23-23: Quality Pre-Apprenticeship Programs</a:t>
            </a:r>
          </a:p>
          <a:p>
            <a:pPr>
              <a:lnSpc>
                <a:spcPct val="120000"/>
              </a:lnSpc>
              <a:spcBef>
                <a:spcPts val="600"/>
              </a:spcBef>
            </a:pPr>
            <a:r>
              <a:rPr lang="en-US" dirty="0">
                <a:solidFill>
                  <a:schemeClr val="tx1"/>
                </a:solidFill>
              </a:rPr>
              <a:t>Building Pathways to Infrastructure Jobs grant</a:t>
            </a:r>
          </a:p>
          <a:p>
            <a:pPr>
              <a:lnSpc>
                <a:spcPct val="120000"/>
              </a:lnSpc>
              <a:spcBef>
                <a:spcPts val="600"/>
              </a:spcBef>
            </a:pPr>
            <a:r>
              <a:rPr lang="en-US" b="0" dirty="0">
                <a:solidFill>
                  <a:schemeClr val="tx1"/>
                </a:solidFill>
              </a:rPr>
              <a:t>Apprenticeship Building America</a:t>
            </a:r>
          </a:p>
          <a:p>
            <a:pPr>
              <a:lnSpc>
                <a:spcPct val="120000"/>
              </a:lnSpc>
              <a:spcBef>
                <a:spcPts val="600"/>
              </a:spcBef>
            </a:pPr>
            <a:r>
              <a:rPr lang="en-US" dirty="0">
                <a:solidFill>
                  <a:schemeClr val="tx1"/>
                </a:solidFill>
              </a:rPr>
              <a:t>State Apprenticeship Expansion grants</a:t>
            </a:r>
          </a:p>
          <a:p>
            <a:pPr>
              <a:lnSpc>
                <a:spcPct val="120000"/>
              </a:lnSpc>
              <a:spcBef>
                <a:spcPts val="600"/>
              </a:spcBef>
            </a:pPr>
            <a:r>
              <a:rPr lang="en-US" b="0" dirty="0">
                <a:solidFill>
                  <a:schemeClr val="tx1"/>
                </a:solidFill>
              </a:rPr>
              <a:t>Investing in America Funding</a:t>
            </a:r>
          </a:p>
        </p:txBody>
      </p:sp>
      <p:sp>
        <p:nvSpPr>
          <p:cNvPr id="9" name="Slide Number Placeholder 5">
            <a:extLst>
              <a:ext uri="{FF2B5EF4-FFF2-40B4-BE49-F238E27FC236}">
                <a16:creationId xmlns:a16="http://schemas.microsoft.com/office/drawing/2014/main" id="{10B7F7CA-F5DB-91F2-DBBA-A961903386D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17" name="Picture 16" descr="Engineers with digital tablet and projected plans">
            <a:extLst>
              <a:ext uri="{FF2B5EF4-FFF2-40B4-BE49-F238E27FC236}">
                <a16:creationId xmlns:a16="http://schemas.microsoft.com/office/drawing/2014/main" id="{E4552464-1987-DFBF-CFE5-F192FEF69B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0856" y="2586625"/>
            <a:ext cx="3701144" cy="2630466"/>
          </a:xfrm>
          <a:prstGeom prst="rect">
            <a:avLst/>
          </a:prstGeom>
          <a:ln>
            <a:noFill/>
          </a:ln>
          <a:effectLst>
            <a:softEdge rad="112500"/>
          </a:effectLst>
        </p:spPr>
      </p:pic>
    </p:spTree>
    <p:extLst>
      <p:ext uri="{BB962C8B-B14F-4D97-AF65-F5344CB8AC3E}">
        <p14:creationId xmlns:p14="http://schemas.microsoft.com/office/powerpoint/2010/main" val="2146794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C56A256-08B0-D7AE-310A-61A02FBF4D8F}"/>
              </a:ext>
            </a:extLst>
          </p:cNvPr>
          <p:cNvSpPr>
            <a:spLocks noGrp="1"/>
          </p:cNvSpPr>
          <p:nvPr>
            <p:ph type="title"/>
          </p:nvPr>
        </p:nvSpPr>
        <p:spPr/>
        <p:txBody>
          <a:bodyPr>
            <a:normAutofit/>
          </a:bodyPr>
          <a:lstStyle/>
          <a:p>
            <a:r>
              <a:rPr lang="en-US" dirty="0"/>
              <a:t>Apprenticeship Funding</a:t>
            </a:r>
          </a:p>
        </p:txBody>
      </p:sp>
      <p:sp>
        <p:nvSpPr>
          <p:cNvPr id="15" name="Text Placeholder 14">
            <a:extLst>
              <a:ext uri="{FF2B5EF4-FFF2-40B4-BE49-F238E27FC236}">
                <a16:creationId xmlns:a16="http://schemas.microsoft.com/office/drawing/2014/main" id="{CBD07E7B-7855-E5AC-168A-B25C19FEB05D}"/>
              </a:ext>
            </a:extLst>
          </p:cNvPr>
          <p:cNvSpPr>
            <a:spLocks noGrp="1"/>
          </p:cNvSpPr>
          <p:nvPr>
            <p:ph type="body" sz="quarter" idx="14"/>
          </p:nvPr>
        </p:nvSpPr>
        <p:spPr>
          <a:xfrm>
            <a:off x="1148840" y="1548674"/>
            <a:ext cx="9486361" cy="639917"/>
          </a:xfrm>
          <a:solidFill>
            <a:schemeClr val="accent1"/>
          </a:solidFill>
        </p:spPr>
        <p:txBody>
          <a:bodyPr>
            <a:normAutofit fontScale="77500" lnSpcReduction="20000"/>
          </a:bodyPr>
          <a:lstStyle/>
          <a:p>
            <a:pPr marL="0" lvl="0" indent="0">
              <a:lnSpc>
                <a:spcPct val="100000"/>
              </a:lnSpc>
              <a:spcBef>
                <a:spcPts val="0"/>
              </a:spcBef>
              <a:buNone/>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ACCESSING RESOURCES – For more information</a:t>
            </a:r>
            <a:r>
              <a:rPr lang="en-US" dirty="0">
                <a:solidFill>
                  <a:srgbClr val="FFFFFF"/>
                </a:solidFill>
                <a:latin typeface="Arial" panose="020B0604020202020204" pitchFamily="34" charset="0"/>
                <a:cs typeface="Arial" panose="020B0604020202020204" pitchFamily="34" charset="0"/>
              </a:rPr>
              <a:t>, check out the </a:t>
            </a:r>
            <a:r>
              <a:rPr lang="en-US" i="1" dirty="0">
                <a:solidFill>
                  <a:schemeClr val="bg1"/>
                </a:solidFill>
                <a:latin typeface="Arial" panose="020B0604020202020204" pitchFamily="34" charset="0"/>
                <a:cs typeface="Arial" panose="020B0604020202020204" pitchFamily="34" charset="0"/>
                <a:hlinkClick r:id="rId4" tooltip="https://www.apprenticeship.gov/sites/default/files/IndFS-RAIndustryInterm-072023-508a.pdf">
                  <a:extLst>
                    <a:ext uri="{A12FA001-AC4F-418D-AE19-62706E023703}">
                      <ahyp:hlinkClr xmlns:ahyp="http://schemas.microsoft.com/office/drawing/2018/hyperlinkcolor" val="tx"/>
                    </a:ext>
                  </a:extLst>
                </a:hlinkClick>
              </a:rPr>
              <a:t>Industry Intermediary fact sheet on Apprenticeship.gov</a:t>
            </a:r>
            <a:endPar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indent="0">
              <a:buNone/>
            </a:pPr>
            <a:endParaRPr lang="en-US" dirty="0"/>
          </a:p>
        </p:txBody>
      </p:sp>
      <p:sp>
        <p:nvSpPr>
          <p:cNvPr id="2" name="Content Placeholder 1">
            <a:extLst>
              <a:ext uri="{FF2B5EF4-FFF2-40B4-BE49-F238E27FC236}">
                <a16:creationId xmlns:a16="http://schemas.microsoft.com/office/drawing/2014/main" id="{3F9F811F-C339-5411-62A9-963E3F5D73B7}"/>
              </a:ext>
            </a:extLst>
          </p:cNvPr>
          <p:cNvSpPr>
            <a:spLocks noGrp="1"/>
          </p:cNvSpPr>
          <p:nvPr>
            <p:ph idx="1"/>
          </p:nvPr>
        </p:nvSpPr>
        <p:spPr>
          <a:xfrm>
            <a:off x="508033" y="2167438"/>
            <a:ext cx="11149303" cy="86017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6375"/>
                </a:solidFill>
                <a:effectLst/>
                <a:uLnTx/>
                <a:uFillTx/>
                <a:latin typeface="Arial"/>
                <a:ea typeface="+mn-ea"/>
                <a:cs typeface="Arial"/>
              </a:rPr>
              <a:t>Registered Apprenticeship Industry Intermediaries</a:t>
            </a:r>
            <a:r>
              <a:rPr kumimoji="0" lang="en-US" sz="1600" b="0" i="0" u="none" strike="noStrike" kern="1200" cap="none" spc="0" normalizeH="0" baseline="0" noProof="0" dirty="0">
                <a:ln>
                  <a:noFill/>
                </a:ln>
                <a:solidFill>
                  <a:srgbClr val="016375"/>
                </a:solidFill>
                <a:effectLst/>
                <a:uLnTx/>
                <a:uFillTx/>
                <a:latin typeface="Arial"/>
                <a:ea typeface="+mn-ea"/>
                <a:cs typeface="Arial"/>
              </a:rPr>
              <a:t>: </a:t>
            </a:r>
            <a:r>
              <a:rPr kumimoji="0" lang="en-US" sz="1600" b="0" i="0" u="none" strike="noStrike" kern="1200" cap="none" spc="0" normalizeH="0" baseline="0" noProof="0" dirty="0">
                <a:ln>
                  <a:noFill/>
                </a:ln>
                <a:solidFill>
                  <a:srgbClr val="5E5E5E"/>
                </a:solidFill>
                <a:effectLst/>
                <a:uLnTx/>
                <a:uFillTx/>
                <a:latin typeface="Arial"/>
                <a:ea typeface="+mn-ea"/>
                <a:cs typeface="Arial"/>
              </a:rPr>
              <a:t>Through a partnership with DOL, these </a:t>
            </a:r>
            <a:r>
              <a:rPr kumimoji="0" lang="en-US" sz="1600" b="1" i="0" u="none" strike="noStrike" kern="1200" cap="none" spc="0" normalizeH="0" baseline="0" noProof="0" dirty="0">
                <a:ln>
                  <a:noFill/>
                </a:ln>
                <a:solidFill>
                  <a:srgbClr val="016375"/>
                </a:solidFill>
                <a:effectLst/>
                <a:uLnTx/>
                <a:uFillTx/>
                <a:latin typeface="Arial"/>
                <a:ea typeface="+mn-ea"/>
                <a:cs typeface="Arial"/>
              </a:rPr>
              <a:t>20 industry intermediaries </a:t>
            </a:r>
            <a:r>
              <a:rPr kumimoji="0" lang="en-US" sz="1600" b="0" i="0" u="none" strike="noStrike" kern="1200" cap="none" spc="0" normalizeH="0" baseline="0" noProof="0" dirty="0">
                <a:ln>
                  <a:noFill/>
                </a:ln>
                <a:solidFill>
                  <a:srgbClr val="5E5E5E"/>
                </a:solidFill>
                <a:effectLst/>
                <a:uLnTx/>
                <a:uFillTx/>
                <a:latin typeface="Arial"/>
                <a:ea typeface="+mn-ea"/>
                <a:cs typeface="Arial"/>
              </a:rPr>
              <a:t>offer expertise to help employers and labor organizations successfully launch, promote, and expand RA programs in growing industries.</a:t>
            </a:r>
          </a:p>
        </p:txBody>
      </p:sp>
      <p:grpSp>
        <p:nvGrpSpPr>
          <p:cNvPr id="11" name="Group 10">
            <a:extLst>
              <a:ext uri="{FF2B5EF4-FFF2-40B4-BE49-F238E27FC236}">
                <a16:creationId xmlns:a16="http://schemas.microsoft.com/office/drawing/2014/main" id="{7B21AC4E-D8BC-FA91-02FE-64778C74938E}"/>
              </a:ext>
              <a:ext uri="{C183D7F6-B498-43B3-948B-1728B52AA6E4}">
                <adec:decorative xmlns:adec="http://schemas.microsoft.com/office/drawing/2017/decorative" val="1"/>
              </a:ext>
            </a:extLst>
          </p:cNvPr>
          <p:cNvGrpSpPr/>
          <p:nvPr/>
        </p:nvGrpSpPr>
        <p:grpSpPr>
          <a:xfrm rot="548682">
            <a:off x="9870457" y="1404177"/>
            <a:ext cx="694940" cy="725666"/>
            <a:chOff x="5362142" y="3458976"/>
            <a:chExt cx="833055" cy="833055"/>
          </a:xfrm>
        </p:grpSpPr>
        <p:sp>
          <p:nvSpPr>
            <p:cNvPr id="12" name="Oval 11">
              <a:extLst>
                <a:ext uri="{FF2B5EF4-FFF2-40B4-BE49-F238E27FC236}">
                  <a16:creationId xmlns:a16="http://schemas.microsoft.com/office/drawing/2014/main" id="{0195D790-CC75-0452-AD8D-57F4C755B2A4}"/>
                </a:ext>
              </a:extLst>
            </p:cNvPr>
            <p:cNvSpPr/>
            <p:nvPr/>
          </p:nvSpPr>
          <p:spPr>
            <a:xfrm>
              <a:off x="5362142" y="3458976"/>
              <a:ext cx="833055" cy="8330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Shape 2399">
              <a:extLst>
                <a:ext uri="{FF2B5EF4-FFF2-40B4-BE49-F238E27FC236}">
                  <a16:creationId xmlns:a16="http://schemas.microsoft.com/office/drawing/2014/main" id="{F8113625-FFFD-0939-F873-FB12BD9D38D4}"/>
                </a:ext>
              </a:extLst>
            </p:cNvPr>
            <p:cNvSpPr/>
            <p:nvPr/>
          </p:nvSpPr>
          <p:spPr>
            <a:xfrm>
              <a:off x="5501828" y="3598682"/>
              <a:ext cx="553683" cy="55364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1"/>
            </a:solidFill>
            <a:ln w="12700">
              <a:miter lim="400000"/>
            </a:ln>
          </p:spPr>
          <p:txBody>
            <a:bodyPr lIns="19044" tIns="19044" rIns="19044" bIns="19044" anchor="ctr"/>
            <a:lstStyle/>
            <a:p>
              <a:pPr marL="0" marR="0" lvl="0" indent="0" algn="ctr" defTabSz="228505" rtl="0" eaLnBrk="0" fontAlgn="base" latinLnBrk="0" hangingPunct="0">
                <a:lnSpc>
                  <a:spcPct val="100000"/>
                </a:lnSpc>
                <a:spcBef>
                  <a:spcPct val="0"/>
                </a:spcBef>
                <a:spcAft>
                  <a:spcPct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3"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grpSp>
        <p:nvGrpSpPr>
          <p:cNvPr id="8" name="Group 7" descr="H-CAP, Net America, Equus, AIR, Appteon, WTIA, District 1199C Training and Upgrading Fund, Supply Chain Automation Workforce Hub, Safal Partners, FASTPORT, NIIT, Virginia Manufacturers Association, IREC, National Restaurant Association, JFF, ECEPTS, RTI, NABTU, WIA, WRMA">
            <a:extLst>
              <a:ext uri="{FF2B5EF4-FFF2-40B4-BE49-F238E27FC236}">
                <a16:creationId xmlns:a16="http://schemas.microsoft.com/office/drawing/2014/main" id="{3CB3247C-F12A-A68F-1F3E-D66AB893AEF5}"/>
              </a:ext>
            </a:extLst>
          </p:cNvPr>
          <p:cNvGrpSpPr/>
          <p:nvPr/>
        </p:nvGrpSpPr>
        <p:grpSpPr>
          <a:xfrm>
            <a:off x="417104" y="3052300"/>
            <a:ext cx="11354697" cy="3747653"/>
            <a:chOff x="417104" y="3052300"/>
            <a:chExt cx="11354697" cy="3747653"/>
          </a:xfrm>
        </p:grpSpPr>
        <p:pic>
          <p:nvPicPr>
            <p:cNvPr id="1226" name="Picture 1225" descr="H-CAP Healthcare">
              <a:extLst>
                <a:ext uri="{FF2B5EF4-FFF2-40B4-BE49-F238E27FC236}">
                  <a16:creationId xmlns:a16="http://schemas.microsoft.com/office/drawing/2014/main" id="{D89482F7-42A5-DEA9-96C9-2AF57833D0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4" y="3067293"/>
              <a:ext cx="1901457" cy="804461"/>
            </a:xfrm>
            <a:prstGeom prst="rect">
              <a:avLst/>
            </a:prstGeom>
          </p:spPr>
        </p:pic>
        <p:pic>
          <p:nvPicPr>
            <p:cNvPr id="1215" name="Picture 1214" descr="Healthcare and Healthcare Information Technology">
              <a:extLst>
                <a:ext uri="{FF2B5EF4-FFF2-40B4-BE49-F238E27FC236}">
                  <a16:creationId xmlns:a16="http://schemas.microsoft.com/office/drawing/2014/main" id="{645142EB-4206-3A64-FBF8-F248A2ED2F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31222" y="3089462"/>
              <a:ext cx="1901457" cy="937285"/>
            </a:xfrm>
            <a:prstGeom prst="rect">
              <a:avLst/>
            </a:prstGeom>
          </p:spPr>
        </p:pic>
        <p:pic>
          <p:nvPicPr>
            <p:cNvPr id="1216" name="Picture 1215" descr="Healthcare, Public Service and Healthcare Information Technology">
              <a:extLst>
                <a:ext uri="{FF2B5EF4-FFF2-40B4-BE49-F238E27FC236}">
                  <a16:creationId xmlns:a16="http://schemas.microsoft.com/office/drawing/2014/main" id="{D5318DBC-BC30-24D5-92C2-9BDD3B593F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6966" y="3052300"/>
              <a:ext cx="1978366" cy="1120091"/>
            </a:xfrm>
            <a:prstGeom prst="rect">
              <a:avLst/>
            </a:prstGeom>
          </p:spPr>
        </p:pic>
        <p:pic>
          <p:nvPicPr>
            <p:cNvPr id="1227" name="Picture 1226" descr="District 1199C Training and Upgrading Fund - Care Economy">
              <a:extLst>
                <a:ext uri="{FF2B5EF4-FFF2-40B4-BE49-F238E27FC236}">
                  <a16:creationId xmlns:a16="http://schemas.microsoft.com/office/drawing/2014/main" id="{26F23C42-0240-BAE6-5591-54C35549F4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63" y="4078365"/>
              <a:ext cx="1901457" cy="925760"/>
            </a:xfrm>
            <a:prstGeom prst="rect">
              <a:avLst/>
            </a:prstGeom>
          </p:spPr>
        </p:pic>
        <p:pic>
          <p:nvPicPr>
            <p:cNvPr id="1221" name="Picture 1220" descr="Supply Chain Automation Workforce Hub - Supply Chain Automation">
              <a:extLst>
                <a:ext uri="{FF2B5EF4-FFF2-40B4-BE49-F238E27FC236}">
                  <a16:creationId xmlns:a16="http://schemas.microsoft.com/office/drawing/2014/main" id="{6034E8CC-43F8-DA8B-D655-AE3CE0E175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99248" y="4130176"/>
              <a:ext cx="1901457" cy="819859"/>
            </a:xfrm>
            <a:prstGeom prst="rect">
              <a:avLst/>
            </a:prstGeom>
          </p:spPr>
        </p:pic>
        <p:pic>
          <p:nvPicPr>
            <p:cNvPr id="1214" name="Picture 1213" descr="Safal Partners - Cybersecurity">
              <a:extLst>
                <a:ext uri="{FF2B5EF4-FFF2-40B4-BE49-F238E27FC236}">
                  <a16:creationId xmlns:a16="http://schemas.microsoft.com/office/drawing/2014/main" id="{E43EF11C-17DA-4592-EC63-1D4AA775D4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19064" y="4084189"/>
              <a:ext cx="1901457" cy="919936"/>
            </a:xfrm>
            <a:prstGeom prst="rect">
              <a:avLst/>
            </a:prstGeom>
          </p:spPr>
        </p:pic>
        <p:grpSp>
          <p:nvGrpSpPr>
            <p:cNvPr id="26" name="Group 25" descr="ECEPTS - Early Childhood Education">
              <a:extLst>
                <a:ext uri="{FF2B5EF4-FFF2-40B4-BE49-F238E27FC236}">
                  <a16:creationId xmlns:a16="http://schemas.microsoft.com/office/drawing/2014/main" id="{5422313F-0AAC-BB29-E4E1-786D1D7530E0}"/>
                </a:ext>
              </a:extLst>
            </p:cNvPr>
            <p:cNvGrpSpPr/>
            <p:nvPr/>
          </p:nvGrpSpPr>
          <p:grpSpPr>
            <a:xfrm>
              <a:off x="5370082" y="5029447"/>
              <a:ext cx="1728369" cy="1198051"/>
              <a:chOff x="2031912" y="5572308"/>
              <a:chExt cx="1728369" cy="1198051"/>
            </a:xfrm>
          </p:grpSpPr>
          <p:pic>
            <p:nvPicPr>
              <p:cNvPr id="14" name="Picture 13" descr="A logo for a school&#10;&#10;Description automatically generated">
                <a:extLst>
                  <a:ext uri="{FF2B5EF4-FFF2-40B4-BE49-F238E27FC236}">
                    <a16:creationId xmlns:a16="http://schemas.microsoft.com/office/drawing/2014/main" id="{6756AFE8-6CDE-60DA-CB0E-667F362DA13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63056" y="5572308"/>
                <a:ext cx="1266080" cy="783466"/>
              </a:xfrm>
              <a:prstGeom prst="rect">
                <a:avLst/>
              </a:prstGeom>
            </p:spPr>
          </p:pic>
          <p:sp>
            <p:nvSpPr>
              <p:cNvPr id="20" name="TextBox 19">
                <a:extLst>
                  <a:ext uri="{FF2B5EF4-FFF2-40B4-BE49-F238E27FC236}">
                    <a16:creationId xmlns:a16="http://schemas.microsoft.com/office/drawing/2014/main" id="{F3977916-9831-CD90-2B41-FCC028959D05}"/>
                  </a:ext>
                </a:extLst>
              </p:cNvPr>
              <p:cNvSpPr txBox="1"/>
              <p:nvPr/>
            </p:nvSpPr>
            <p:spPr bwMode="auto">
              <a:xfrm>
                <a:off x="2031912" y="6308053"/>
                <a:ext cx="1728369" cy="4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ctr" defTabSz="913607" rtl="0" eaLnBrk="0" fontAlgn="base" latinLnBrk="0" hangingPunct="0">
                  <a:lnSpc>
                    <a:spcPct val="12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Early Childhood Education</a:t>
                </a:r>
              </a:p>
            </p:txBody>
          </p:sp>
        </p:grpSp>
        <p:grpSp>
          <p:nvGrpSpPr>
            <p:cNvPr id="27" name="Group 26" descr="IREC - Clean Energy">
              <a:extLst>
                <a:ext uri="{FF2B5EF4-FFF2-40B4-BE49-F238E27FC236}">
                  <a16:creationId xmlns:a16="http://schemas.microsoft.com/office/drawing/2014/main" id="{44FA413D-C577-C3B5-03B2-C72C6FCAA131}"/>
                </a:ext>
              </a:extLst>
            </p:cNvPr>
            <p:cNvGrpSpPr/>
            <p:nvPr/>
          </p:nvGrpSpPr>
          <p:grpSpPr>
            <a:xfrm>
              <a:off x="521708" y="5083632"/>
              <a:ext cx="1728369" cy="865829"/>
              <a:chOff x="243250" y="5710631"/>
              <a:chExt cx="1728369" cy="865829"/>
            </a:xfrm>
          </p:grpSpPr>
          <p:pic>
            <p:nvPicPr>
              <p:cNvPr id="3" name="Picture 2" descr="A black and red logo&#10;&#10;Description automatically generated">
                <a:extLst>
                  <a:ext uri="{FF2B5EF4-FFF2-40B4-BE49-F238E27FC236}">
                    <a16:creationId xmlns:a16="http://schemas.microsoft.com/office/drawing/2014/main" id="{9B206010-33EA-5F85-5E99-B62615AD388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1490" y="5710631"/>
                <a:ext cx="1556076" cy="597422"/>
              </a:xfrm>
              <a:prstGeom prst="rect">
                <a:avLst/>
              </a:prstGeom>
            </p:spPr>
          </p:pic>
          <p:sp>
            <p:nvSpPr>
              <p:cNvPr id="19" name="TextBox 18">
                <a:extLst>
                  <a:ext uri="{FF2B5EF4-FFF2-40B4-BE49-F238E27FC236}">
                    <a16:creationId xmlns:a16="http://schemas.microsoft.com/office/drawing/2014/main" id="{4D435C5F-95B5-9CBA-AC37-B9BDE3D4FB5D}"/>
                  </a:ext>
                </a:extLst>
              </p:cNvPr>
              <p:cNvSpPr txBox="1"/>
              <p:nvPr/>
            </p:nvSpPr>
            <p:spPr bwMode="auto">
              <a:xfrm>
                <a:off x="243250" y="6308053"/>
                <a:ext cx="1728369"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ctr" defTabSz="913607" rtl="0" eaLnBrk="0" fontAlgn="base" latinLnBrk="0" hangingPunct="0">
                  <a:lnSpc>
                    <a:spcPct val="12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Clean Energy</a:t>
                </a:r>
              </a:p>
            </p:txBody>
          </p:sp>
        </p:grpSp>
        <p:pic>
          <p:nvPicPr>
            <p:cNvPr id="1223" name="Picture 1222" descr="National Restaurant Association Education Foundation - Hospitality">
              <a:extLst>
                <a:ext uri="{FF2B5EF4-FFF2-40B4-BE49-F238E27FC236}">
                  <a16:creationId xmlns:a16="http://schemas.microsoft.com/office/drawing/2014/main" id="{97F2B15F-FFF3-022B-9F73-D6004F85B16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6024" y="4950323"/>
              <a:ext cx="1901457" cy="977672"/>
            </a:xfrm>
            <a:prstGeom prst="rect">
              <a:avLst/>
            </a:prstGeom>
          </p:spPr>
        </p:pic>
        <p:pic>
          <p:nvPicPr>
            <p:cNvPr id="1220" name="Picture 1219" descr="JFF Advanced Manufacturing">
              <a:extLst>
                <a:ext uri="{FF2B5EF4-FFF2-40B4-BE49-F238E27FC236}">
                  <a16:creationId xmlns:a16="http://schemas.microsoft.com/office/drawing/2014/main" id="{49F5DC54-ED89-98BF-DA0D-1C853899691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39099" y="5009116"/>
              <a:ext cx="1561736" cy="820307"/>
            </a:xfrm>
            <a:prstGeom prst="rect">
              <a:avLst/>
            </a:prstGeom>
          </p:spPr>
        </p:pic>
        <p:grpSp>
          <p:nvGrpSpPr>
            <p:cNvPr id="24" name="Group 23" descr="WRMA - Early Childhood Education">
              <a:extLst>
                <a:ext uri="{FF2B5EF4-FFF2-40B4-BE49-F238E27FC236}">
                  <a16:creationId xmlns:a16="http://schemas.microsoft.com/office/drawing/2014/main" id="{09CED32F-4436-0F6C-45B7-9B39C8430558}"/>
                </a:ext>
              </a:extLst>
            </p:cNvPr>
            <p:cNvGrpSpPr/>
            <p:nvPr/>
          </p:nvGrpSpPr>
          <p:grpSpPr>
            <a:xfrm>
              <a:off x="3442151" y="5841096"/>
              <a:ext cx="1596503" cy="958857"/>
              <a:chOff x="6349171" y="5622749"/>
              <a:chExt cx="1728369" cy="1137361"/>
            </a:xfrm>
          </p:grpSpPr>
          <p:pic>
            <p:nvPicPr>
              <p:cNvPr id="18" name="Picture 17">
                <a:extLst>
                  <a:ext uri="{FF2B5EF4-FFF2-40B4-BE49-F238E27FC236}">
                    <a16:creationId xmlns:a16="http://schemas.microsoft.com/office/drawing/2014/main" id="{E91F81AE-0642-AF84-0B93-17706E9A07F4}"/>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6481168" y="5622749"/>
                <a:ext cx="1499057" cy="624606"/>
              </a:xfrm>
              <a:prstGeom prst="rect">
                <a:avLst/>
              </a:prstGeom>
            </p:spPr>
          </p:pic>
          <p:sp>
            <p:nvSpPr>
              <p:cNvPr id="23" name="TextBox 22">
                <a:extLst>
                  <a:ext uri="{FF2B5EF4-FFF2-40B4-BE49-F238E27FC236}">
                    <a16:creationId xmlns:a16="http://schemas.microsoft.com/office/drawing/2014/main" id="{FC1E2211-2221-56E0-6652-FECD7207A91C}"/>
                  </a:ext>
                </a:extLst>
              </p:cNvPr>
              <p:cNvSpPr txBox="1"/>
              <p:nvPr/>
            </p:nvSpPr>
            <p:spPr bwMode="auto">
              <a:xfrm>
                <a:off x="6349171" y="6297804"/>
                <a:ext cx="1728369" cy="4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ctr" defTabSz="913607" rtl="0" eaLnBrk="0" fontAlgn="base" latinLnBrk="0" hangingPunct="0">
                  <a:lnSpc>
                    <a:spcPct val="12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Early Childhood Education</a:t>
                </a:r>
              </a:p>
            </p:txBody>
          </p:sp>
        </p:grpSp>
        <p:pic>
          <p:nvPicPr>
            <p:cNvPr id="1218" name="Picture 1217" descr="Information Technology AIR">
              <a:extLst>
                <a:ext uri="{FF2B5EF4-FFF2-40B4-BE49-F238E27FC236}">
                  <a16:creationId xmlns:a16="http://schemas.microsoft.com/office/drawing/2014/main" id="{EE6361CF-239D-B28E-26E9-FCE0763CAE6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056342" y="3053788"/>
              <a:ext cx="1901457" cy="779791"/>
            </a:xfrm>
            <a:prstGeom prst="rect">
              <a:avLst/>
            </a:prstGeom>
          </p:spPr>
        </p:pic>
        <p:pic>
          <p:nvPicPr>
            <p:cNvPr id="1217" name="Picture 1216" descr="Information Technology">
              <a:extLst>
                <a:ext uri="{FF2B5EF4-FFF2-40B4-BE49-F238E27FC236}">
                  <a16:creationId xmlns:a16="http://schemas.microsoft.com/office/drawing/2014/main" id="{E8BDDD4B-B05A-8A28-015F-49ED57722C4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52947" y="3133770"/>
              <a:ext cx="1901457" cy="676074"/>
            </a:xfrm>
            <a:prstGeom prst="rect">
              <a:avLst/>
            </a:prstGeom>
          </p:spPr>
        </p:pic>
        <p:pic>
          <p:nvPicPr>
            <p:cNvPr id="17" name="Picture 16" descr="WTIA - Information Technology">
              <a:extLst>
                <a:ext uri="{FF2B5EF4-FFF2-40B4-BE49-F238E27FC236}">
                  <a16:creationId xmlns:a16="http://schemas.microsoft.com/office/drawing/2014/main" id="{0524B5A3-E776-2136-5615-30DAF1A17AE4}"/>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10074184" y="3053350"/>
              <a:ext cx="1295860" cy="461139"/>
            </a:xfrm>
            <a:prstGeom prst="rect">
              <a:avLst/>
            </a:prstGeom>
          </p:spPr>
        </p:pic>
        <p:pic>
          <p:nvPicPr>
            <p:cNvPr id="1213" name="Picture 1212" descr="FASTPORT Transportation, Distribution, Logistics">
              <a:extLst>
                <a:ext uri="{FF2B5EF4-FFF2-40B4-BE49-F238E27FC236}">
                  <a16:creationId xmlns:a16="http://schemas.microsoft.com/office/drawing/2014/main" id="{B8677373-C58D-7F12-4821-51C78F3C905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168702" y="4155257"/>
              <a:ext cx="1901457" cy="895029"/>
            </a:xfrm>
            <a:prstGeom prst="rect">
              <a:avLst/>
            </a:prstGeom>
          </p:spPr>
        </p:pic>
        <p:pic>
          <p:nvPicPr>
            <p:cNvPr id="1212" name="Picture 1211" descr="NIIT - Supply Chain (Nanotechnology and Semiconductors)">
              <a:extLst>
                <a:ext uri="{FF2B5EF4-FFF2-40B4-BE49-F238E27FC236}">
                  <a16:creationId xmlns:a16="http://schemas.microsoft.com/office/drawing/2014/main" id="{999BF833-B807-C6CD-E096-F547AA3FE48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984606" y="3907889"/>
              <a:ext cx="1638138" cy="1117515"/>
            </a:xfrm>
            <a:prstGeom prst="rect">
              <a:avLst/>
            </a:prstGeom>
          </p:spPr>
        </p:pic>
        <p:pic>
          <p:nvPicPr>
            <p:cNvPr id="7" name="Picture 6" descr="Virginia Manufacturers Association - Supply Chain (Advanced Manufacturing)">
              <a:extLst>
                <a:ext uri="{FF2B5EF4-FFF2-40B4-BE49-F238E27FC236}">
                  <a16:creationId xmlns:a16="http://schemas.microsoft.com/office/drawing/2014/main" id="{C51A07E0-BE34-0A88-C9AF-F55ADC9A3E9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815429" y="3812045"/>
              <a:ext cx="1901457" cy="1197071"/>
            </a:xfrm>
            <a:prstGeom prst="rect">
              <a:avLst/>
            </a:prstGeom>
          </p:spPr>
        </p:pic>
        <p:grpSp>
          <p:nvGrpSpPr>
            <p:cNvPr id="25" name="Group 24" descr="RTI International - Education">
              <a:extLst>
                <a:ext uri="{FF2B5EF4-FFF2-40B4-BE49-F238E27FC236}">
                  <a16:creationId xmlns:a16="http://schemas.microsoft.com/office/drawing/2014/main" id="{8E22D830-30FA-0E67-BB97-8624EA112C33}"/>
                </a:ext>
              </a:extLst>
            </p:cNvPr>
            <p:cNvGrpSpPr/>
            <p:nvPr/>
          </p:nvGrpSpPr>
          <p:grpSpPr>
            <a:xfrm>
              <a:off x="6771405" y="5098241"/>
              <a:ext cx="1728369" cy="956176"/>
              <a:chOff x="4140967" y="5613654"/>
              <a:chExt cx="1728369" cy="956176"/>
            </a:xfrm>
          </p:grpSpPr>
          <p:pic>
            <p:nvPicPr>
              <p:cNvPr id="16" name="Picture 15" descr="A blue and white logo&#10;&#10;Description automatically generated">
                <a:extLst>
                  <a:ext uri="{FF2B5EF4-FFF2-40B4-BE49-F238E27FC236}">
                    <a16:creationId xmlns:a16="http://schemas.microsoft.com/office/drawing/2014/main" id="{5ADC57F5-8F0B-6BE5-CA08-E10D9F3473F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411798" y="5613654"/>
                <a:ext cx="1295860" cy="684150"/>
              </a:xfrm>
              <a:prstGeom prst="rect">
                <a:avLst/>
              </a:prstGeom>
            </p:spPr>
          </p:pic>
          <p:sp>
            <p:nvSpPr>
              <p:cNvPr id="21" name="TextBox 20">
                <a:extLst>
                  <a:ext uri="{FF2B5EF4-FFF2-40B4-BE49-F238E27FC236}">
                    <a16:creationId xmlns:a16="http://schemas.microsoft.com/office/drawing/2014/main" id="{4119A896-39C3-172D-5C43-B4EAB55F3A86}"/>
                  </a:ext>
                </a:extLst>
              </p:cNvPr>
              <p:cNvSpPr txBox="1"/>
              <p:nvPr/>
            </p:nvSpPr>
            <p:spPr bwMode="auto">
              <a:xfrm>
                <a:off x="4140967" y="6301423"/>
                <a:ext cx="1728369"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ctr" defTabSz="913607" rtl="0" eaLnBrk="0" fontAlgn="base" latinLnBrk="0" hangingPunct="0">
                  <a:lnSpc>
                    <a:spcPct val="12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Education</a:t>
                </a:r>
              </a:p>
            </p:txBody>
          </p:sp>
        </p:grpSp>
        <p:pic>
          <p:nvPicPr>
            <p:cNvPr id="1222" name="Picture 1221" descr="NABTU Construction">
              <a:extLst>
                <a:ext uri="{FF2B5EF4-FFF2-40B4-BE49-F238E27FC236}">
                  <a16:creationId xmlns:a16="http://schemas.microsoft.com/office/drawing/2014/main" id="{5C7B909F-37D4-AEAD-4B65-9A8C369FB782}"/>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204144" y="5139728"/>
              <a:ext cx="1901457" cy="856617"/>
            </a:xfrm>
            <a:prstGeom prst="rect">
              <a:avLst/>
            </a:prstGeom>
          </p:spPr>
        </p:pic>
        <p:pic>
          <p:nvPicPr>
            <p:cNvPr id="1225" name="Picture 1224" descr="Wireless Infrastructure Association - Telecommunications">
              <a:extLst>
                <a:ext uri="{FF2B5EF4-FFF2-40B4-BE49-F238E27FC236}">
                  <a16:creationId xmlns:a16="http://schemas.microsoft.com/office/drawing/2014/main" id="{D26EB36F-96FE-5F62-E75D-7F802F5C7E1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870344" y="5271861"/>
              <a:ext cx="1901457" cy="765971"/>
            </a:xfrm>
            <a:prstGeom prst="rect">
              <a:avLst/>
            </a:prstGeom>
          </p:spPr>
        </p:pic>
        <p:pic>
          <p:nvPicPr>
            <p:cNvPr id="28" name="Picture 27" descr="Apprenticeship USA logo">
              <a:extLst>
                <a:ext uri="{FF2B5EF4-FFF2-40B4-BE49-F238E27FC236}">
                  <a16:creationId xmlns:a16="http://schemas.microsoft.com/office/drawing/2014/main" id="{FED0218A-E3FC-817E-6093-D069ABED8E4B}"/>
                </a:ext>
              </a:extLst>
            </p:cNvPr>
            <p:cNvPicPr>
              <a:picLocks noChangeAspect="1"/>
            </p:cNvPicPr>
            <p:nvPr/>
          </p:nvPicPr>
          <p:blipFill>
            <a:blip r:embed="rId25" cstate="email">
              <a:extLst>
                <a:ext uri="{28A0092B-C50C-407E-A947-70E740481C1C}">
                  <a14:useLocalDpi xmlns:a14="http://schemas.microsoft.com/office/drawing/2010/main"/>
                </a:ext>
              </a:extLst>
            </a:blip>
            <a:srcRect/>
            <a:stretch/>
          </p:blipFill>
          <p:spPr>
            <a:xfrm>
              <a:off x="6990330" y="6513221"/>
              <a:ext cx="1865599" cy="258812"/>
            </a:xfrm>
            <a:prstGeom prst="rect">
              <a:avLst/>
            </a:prstGeom>
          </p:spPr>
        </p:pic>
        <p:sp>
          <p:nvSpPr>
            <p:cNvPr id="22" name="TextBox 21">
              <a:extLst>
                <a:ext uri="{FF2B5EF4-FFF2-40B4-BE49-F238E27FC236}">
                  <a16:creationId xmlns:a16="http://schemas.microsoft.com/office/drawing/2014/main" id="{039AEC0D-2A1F-91C9-CC63-84A436694974}"/>
                </a:ext>
                <a:ext uri="{C183D7F6-B498-43B3-948B-1728B52AA6E4}">
                  <adec:decorative xmlns:adec="http://schemas.microsoft.com/office/drawing/2017/decorative" val="1"/>
                </a:ext>
              </a:extLst>
            </p:cNvPr>
            <p:cNvSpPr txBox="1"/>
            <p:nvPr/>
          </p:nvSpPr>
          <p:spPr bwMode="auto">
            <a:xfrm>
              <a:off x="9905404" y="3514489"/>
              <a:ext cx="1728369" cy="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just" defTabSz="913607" rtl="0" eaLnBrk="0" fontAlgn="base" latinLnBrk="0" hangingPunct="0">
                <a:lnSpc>
                  <a:spcPct val="12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Information Technology</a:t>
              </a:r>
            </a:p>
          </p:txBody>
        </p:sp>
      </p:grpSp>
      <p:sp>
        <p:nvSpPr>
          <p:cNvPr id="29" name="Slide Number Placeholder 5">
            <a:extLst>
              <a:ext uri="{FF2B5EF4-FFF2-40B4-BE49-F238E27FC236}">
                <a16:creationId xmlns:a16="http://schemas.microsoft.com/office/drawing/2014/main" id="{2687ADFE-0931-5165-28E6-7574BC6119CB}"/>
              </a:ext>
              <a:ext uri="{C183D7F6-B498-43B3-948B-1728B52AA6E4}">
                <adec:decorative xmlns:adec="http://schemas.microsoft.com/office/drawing/2017/decorative" val="1"/>
              </a:ext>
            </a:extLst>
          </p:cNvPr>
          <p:cNvSpPr>
            <a:spLocks noGrp="1"/>
          </p:cNvSpPr>
          <p:nvPr>
            <p:ph type="sldNum" sz="quarter" idx="12"/>
          </p:nvPr>
        </p:nvSpPr>
        <p:spPr>
          <a:xfrm>
            <a:off x="8776855" y="6458039"/>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custDataLst>
      <p:tags r:id="rId1"/>
    </p:custDataLst>
    <p:extLst>
      <p:ext uri="{BB962C8B-B14F-4D97-AF65-F5344CB8AC3E}">
        <p14:creationId xmlns:p14="http://schemas.microsoft.com/office/powerpoint/2010/main" val="253327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7F9D1-1631-EA7E-97E4-9413EE158F5D}"/>
              </a:ext>
            </a:extLst>
          </p:cNvPr>
          <p:cNvSpPr>
            <a:spLocks noGrp="1"/>
          </p:cNvSpPr>
          <p:nvPr>
            <p:ph type="title"/>
          </p:nvPr>
        </p:nvSpPr>
        <p:spPr/>
        <p:txBody>
          <a:bodyPr>
            <a:normAutofit/>
          </a:bodyPr>
          <a:lstStyle/>
          <a:p>
            <a:r>
              <a:rPr lang="en-US" dirty="0"/>
              <a:t>Partners and Resources</a:t>
            </a:r>
          </a:p>
        </p:txBody>
      </p:sp>
      <p:sp>
        <p:nvSpPr>
          <p:cNvPr id="2" name="Content Placeholder 1">
            <a:extLst>
              <a:ext uri="{FF2B5EF4-FFF2-40B4-BE49-F238E27FC236}">
                <a16:creationId xmlns:a16="http://schemas.microsoft.com/office/drawing/2014/main" id="{D5D3D73A-CEBF-557C-C612-CE674A277CC3}"/>
              </a:ext>
            </a:extLst>
          </p:cNvPr>
          <p:cNvSpPr>
            <a:spLocks noGrp="1"/>
          </p:cNvSpPr>
          <p:nvPr>
            <p:ph idx="1"/>
          </p:nvPr>
        </p:nvSpPr>
        <p:spPr>
          <a:xfrm>
            <a:off x="746759" y="2264916"/>
            <a:ext cx="6065521" cy="2867561"/>
          </a:xfrm>
        </p:spPr>
        <p:txBody>
          <a:bodyPr>
            <a:normAutofit fontScale="92500"/>
          </a:bodyPr>
          <a:lstStyle/>
          <a:p>
            <a:pPr lvl="0"/>
            <a:r>
              <a:rPr lang="en-US" b="0">
                <a:solidFill>
                  <a:schemeClr val="tx1"/>
                </a:solidFill>
              </a:rPr>
              <a:t>Industry Intermediaries for Registered Apprenticeship</a:t>
            </a:r>
          </a:p>
          <a:p>
            <a:pPr lvl="0"/>
            <a:r>
              <a:rPr lang="en-US">
                <a:solidFill>
                  <a:schemeClr val="tx1"/>
                </a:solidFill>
              </a:rPr>
              <a:t>Apprenticeship Ambassadors</a:t>
            </a:r>
          </a:p>
          <a:p>
            <a:pPr lvl="0"/>
            <a:r>
              <a:rPr lang="en-US" b="0">
                <a:solidFill>
                  <a:schemeClr val="tx1"/>
                </a:solidFill>
              </a:rPr>
              <a:t>Apprenticeship Trailblazers</a:t>
            </a:r>
          </a:p>
          <a:p>
            <a:pPr lvl="0"/>
            <a:r>
              <a:rPr lang="en-US">
                <a:solidFill>
                  <a:schemeClr val="tx1"/>
                </a:solidFill>
              </a:rPr>
              <a:t>Youth Apprenticeship Week</a:t>
            </a:r>
          </a:p>
          <a:p>
            <a:pPr lvl="0"/>
            <a:r>
              <a:rPr lang="en-US" b="0">
                <a:solidFill>
                  <a:schemeClr val="tx1"/>
                </a:solidFill>
              </a:rPr>
              <a:t>Advanced Manufacturing Sprint</a:t>
            </a:r>
          </a:p>
          <a:p>
            <a:endParaRPr lang="en-US"/>
          </a:p>
        </p:txBody>
      </p:sp>
      <p:pic>
        <p:nvPicPr>
          <p:cNvPr id="5" name="Picture 4" descr="Apprenticeship Ambassador logo">
            <a:extLst>
              <a:ext uri="{FF2B5EF4-FFF2-40B4-BE49-F238E27FC236}">
                <a16:creationId xmlns:a16="http://schemas.microsoft.com/office/drawing/2014/main" id="{C7256205-1A3D-AF6E-978C-596B31ACF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0086" y="2160020"/>
            <a:ext cx="2819545" cy="800141"/>
          </a:xfrm>
          <a:prstGeom prst="rect">
            <a:avLst/>
          </a:prstGeom>
        </p:spPr>
      </p:pic>
      <p:pic>
        <p:nvPicPr>
          <p:cNvPr id="8" name="Picture 7" descr="Apprentice Trailblazer">
            <a:extLst>
              <a:ext uri="{FF2B5EF4-FFF2-40B4-BE49-F238E27FC236}">
                <a16:creationId xmlns:a16="http://schemas.microsoft.com/office/drawing/2014/main" id="{4255026B-4EBE-8864-B031-9B0956241C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1717" y="3159155"/>
            <a:ext cx="2286117" cy="1816193"/>
          </a:xfrm>
          <a:prstGeom prst="rect">
            <a:avLst/>
          </a:prstGeom>
        </p:spPr>
      </p:pic>
      <p:pic>
        <p:nvPicPr>
          <p:cNvPr id="10" name="Picture 9" descr="Youth Apprenticeship Week">
            <a:extLst>
              <a:ext uri="{FF2B5EF4-FFF2-40B4-BE49-F238E27FC236}">
                <a16:creationId xmlns:a16="http://schemas.microsoft.com/office/drawing/2014/main" id="{E9EBE2E5-13AA-37CE-9933-B629D73BB4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6855" y="3159155"/>
            <a:ext cx="2895749" cy="1809843"/>
          </a:xfrm>
          <a:prstGeom prst="rect">
            <a:avLst/>
          </a:prstGeom>
        </p:spPr>
      </p:pic>
      <p:sp>
        <p:nvSpPr>
          <p:cNvPr id="6" name="Slide Number Placeholder 5">
            <a:extLst>
              <a:ext uri="{FF2B5EF4-FFF2-40B4-BE49-F238E27FC236}">
                <a16:creationId xmlns:a16="http://schemas.microsoft.com/office/drawing/2014/main" id="{90F77128-EBF2-C1D9-A12C-96469EA4684F}"/>
              </a:ext>
              <a:ext uri="{C183D7F6-B498-43B3-948B-1728B52AA6E4}">
                <adec:decorative xmlns:adec="http://schemas.microsoft.com/office/drawing/2017/decorative" val="1"/>
              </a:ext>
            </a:extLst>
          </p:cNvPr>
          <p:cNvSpPr>
            <a:spLocks noGrp="1"/>
          </p:cNvSpPr>
          <p:nvPr>
            <p:ph type="sldNum" sz="quarter" idx="12"/>
          </p:nvPr>
        </p:nvSpPr>
        <p:spPr>
          <a:xfrm>
            <a:off x="8776855" y="6458039"/>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56501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407" y="2357300"/>
            <a:ext cx="12166591" cy="1325563"/>
          </a:xfrm>
        </p:spPr>
        <p:txBody>
          <a:bodyPr>
            <a:normAutofit/>
          </a:bodyPr>
          <a:lstStyle/>
          <a:p>
            <a:r>
              <a:rPr lang="en-US" dirty="0">
                <a:latin typeface="Montserrat"/>
              </a:rPr>
              <a:t>Local Workforce Systems, Business Services &amp; Registered Apprenticeship</a:t>
            </a:r>
            <a:endParaRPr lang="en-US" dirty="0"/>
          </a:p>
        </p:txBody>
      </p:sp>
      <p:sp>
        <p:nvSpPr>
          <p:cNvPr id="3" name="Slide Number Placeholder 5">
            <a:extLst>
              <a:ext uri="{FF2B5EF4-FFF2-40B4-BE49-F238E27FC236}">
                <a16:creationId xmlns:a16="http://schemas.microsoft.com/office/drawing/2014/main" id="{B30CDB49-19EE-B360-FE3D-9ED3E88584FE}"/>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263451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3E2F-65CA-9780-D8FB-CBD09A2CB193}"/>
              </a:ext>
            </a:extLst>
          </p:cNvPr>
          <p:cNvSpPr>
            <a:spLocks noGrp="1"/>
          </p:cNvSpPr>
          <p:nvPr>
            <p:ph type="title"/>
          </p:nvPr>
        </p:nvSpPr>
        <p:spPr/>
        <p:txBody>
          <a:bodyPr/>
          <a:lstStyle/>
          <a:p>
            <a:r>
              <a:rPr lang="en-US" dirty="0">
                <a:latin typeface="Montserrat"/>
              </a:rPr>
              <a:t>Business Engagement and RA</a:t>
            </a:r>
            <a:endParaRPr lang="en-US" dirty="0"/>
          </a:p>
        </p:txBody>
      </p:sp>
      <p:sp>
        <p:nvSpPr>
          <p:cNvPr id="3" name="Content Placeholder 2">
            <a:extLst>
              <a:ext uri="{FF2B5EF4-FFF2-40B4-BE49-F238E27FC236}">
                <a16:creationId xmlns:a16="http://schemas.microsoft.com/office/drawing/2014/main" id="{7C56E0DE-6B8F-C52E-487A-19B706CCB0A7}"/>
              </a:ext>
            </a:extLst>
          </p:cNvPr>
          <p:cNvSpPr>
            <a:spLocks noGrp="1"/>
          </p:cNvSpPr>
          <p:nvPr>
            <p:ph idx="1"/>
          </p:nvPr>
        </p:nvSpPr>
        <p:spPr>
          <a:xfrm>
            <a:off x="838200" y="1825625"/>
            <a:ext cx="6664890" cy="4124238"/>
          </a:xfrm>
        </p:spPr>
        <p:txBody>
          <a:bodyPr vert="horz" lIns="91440" tIns="45720" rIns="91440" bIns="45720" rtlCol="0" anchor="t">
            <a:normAutofit/>
          </a:bodyPr>
          <a:lstStyle/>
          <a:p>
            <a:pPr>
              <a:lnSpc>
                <a:spcPct val="120000"/>
              </a:lnSpc>
            </a:pPr>
            <a:r>
              <a:rPr lang="en-US">
                <a:solidFill>
                  <a:schemeClr val="tx1"/>
                </a:solidFill>
                <a:latin typeface="Montserrat Medium"/>
              </a:rPr>
              <a:t>Registered Apprenticeship is the gold standard for training and workforce development.</a:t>
            </a:r>
          </a:p>
          <a:p>
            <a:pPr>
              <a:lnSpc>
                <a:spcPct val="120000"/>
              </a:lnSpc>
            </a:pPr>
            <a:r>
              <a:rPr lang="en-US">
                <a:solidFill>
                  <a:schemeClr val="tx1"/>
                </a:solidFill>
                <a:latin typeface="Montserrat Medium"/>
              </a:rPr>
              <a:t>Understanding RA is critical to offering the best workforce solutions to your local business community.</a:t>
            </a:r>
            <a:endParaRPr lang="en-US">
              <a:solidFill>
                <a:schemeClr val="tx1"/>
              </a:solidFill>
            </a:endParaRPr>
          </a:p>
        </p:txBody>
      </p:sp>
      <p:pic>
        <p:nvPicPr>
          <p:cNvPr id="5" name="Picture 4" descr="Gold glitter star on white background">
            <a:extLst>
              <a:ext uri="{FF2B5EF4-FFF2-40B4-BE49-F238E27FC236}">
                <a16:creationId xmlns:a16="http://schemas.microsoft.com/office/drawing/2014/main" id="{E9CA5197-8886-9936-6382-98382CA91A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5290" y="1490908"/>
            <a:ext cx="4736710" cy="4535819"/>
          </a:xfrm>
          <a:prstGeom prst="rect">
            <a:avLst/>
          </a:prstGeom>
        </p:spPr>
      </p:pic>
      <p:sp>
        <p:nvSpPr>
          <p:cNvPr id="6" name="Slide Number Placeholder 5">
            <a:extLst>
              <a:ext uri="{FF2B5EF4-FFF2-40B4-BE49-F238E27FC236}">
                <a16:creationId xmlns:a16="http://schemas.microsoft.com/office/drawing/2014/main" id="{3952AC8B-767C-4468-3E14-CE8C1AC9E4D4}"/>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97984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D368C8-A282-FA31-93DD-43300881EE5E}"/>
              </a:ext>
            </a:extLst>
          </p:cNvPr>
          <p:cNvSpPr>
            <a:spLocks noGrp="1"/>
          </p:cNvSpPr>
          <p:nvPr>
            <p:ph type="title"/>
          </p:nvPr>
        </p:nvSpPr>
        <p:spPr/>
        <p:txBody>
          <a:bodyPr/>
          <a:lstStyle/>
          <a:p>
            <a:r>
              <a:rPr lang="en-US" dirty="0">
                <a:latin typeface="Montserrat"/>
              </a:rPr>
              <a:t>Poll</a:t>
            </a:r>
          </a:p>
        </p:txBody>
      </p:sp>
      <p:sp>
        <p:nvSpPr>
          <p:cNvPr id="2" name="Content Placeholder 1">
            <a:extLst>
              <a:ext uri="{FF2B5EF4-FFF2-40B4-BE49-F238E27FC236}">
                <a16:creationId xmlns:a16="http://schemas.microsoft.com/office/drawing/2014/main" id="{C5143A17-5302-03A2-991A-64BBBEE9894F}"/>
              </a:ext>
            </a:extLst>
          </p:cNvPr>
          <p:cNvSpPr>
            <a:spLocks noGrp="1"/>
          </p:cNvSpPr>
          <p:nvPr>
            <p:ph sz="half" idx="1"/>
          </p:nvPr>
        </p:nvSpPr>
        <p:spPr/>
        <p:txBody>
          <a:bodyPr vert="horz" lIns="91440" tIns="45720" rIns="91440" bIns="45720" rtlCol="0" anchor="t">
            <a:normAutofit/>
          </a:bodyPr>
          <a:lstStyle/>
          <a:p>
            <a:pPr marL="0" indent="0" algn="ctr">
              <a:lnSpc>
                <a:spcPct val="100000"/>
              </a:lnSpc>
              <a:spcBef>
                <a:spcPts val="0"/>
              </a:spcBef>
              <a:buSzPts val="2400"/>
              <a:buNone/>
              <a:defRPr/>
            </a:pPr>
            <a:r>
              <a:rPr lang="en-US" sz="3300" b="1">
                <a:solidFill>
                  <a:schemeClr val="tx2"/>
                </a:solidFill>
                <a:latin typeface="Montserrat Medium"/>
              </a:rPr>
              <a:t>How would you assess your local workforce system's business engagement efforts? </a:t>
            </a:r>
            <a:endParaRPr lang="en-US" sz="3300" b="1">
              <a:solidFill>
                <a:schemeClr val="tx2"/>
              </a:solidFill>
            </a:endParaRPr>
          </a:p>
        </p:txBody>
      </p:sp>
      <p:sp>
        <p:nvSpPr>
          <p:cNvPr id="9" name="Picture Placeholder 8">
            <a:extLst>
              <a:ext uri="{FF2B5EF4-FFF2-40B4-BE49-F238E27FC236}">
                <a16:creationId xmlns:a16="http://schemas.microsoft.com/office/drawing/2014/main" id="{CC8BB680-950B-BDBE-0966-A7720B40191F}"/>
              </a:ext>
            </a:extLst>
          </p:cNvPr>
          <p:cNvSpPr>
            <a:spLocks noGrp="1"/>
          </p:cNvSpPr>
          <p:nvPr>
            <p:ph sz="half" idx="2"/>
          </p:nvPr>
        </p:nvSpPr>
        <p:spPr/>
        <p:txBody>
          <a:bodyPr>
            <a:normAutofit fontScale="70000" lnSpcReduction="20000"/>
          </a:bodyPr>
          <a:lstStyle/>
          <a:p>
            <a:pPr marL="457200" indent="-355600">
              <a:lnSpc>
                <a:spcPct val="110000"/>
              </a:lnSpc>
              <a:spcBef>
                <a:spcPts val="0"/>
              </a:spcBef>
              <a:buClr>
                <a:srgbClr val="5B9BD5"/>
              </a:buClr>
              <a:buSzPts val="2000"/>
              <a:buFont typeface="Arial"/>
              <a:buAutoNum type="arabicPeriod"/>
              <a:defRPr/>
            </a:pPr>
            <a:r>
              <a:rPr kumimoji="0" lang="en-US" sz="2400" b="1" i="0" u="none" strike="noStrike" kern="1200" cap="none" spc="0" normalizeH="0" baseline="0" noProof="0">
                <a:ln>
                  <a:noFill/>
                </a:ln>
                <a:solidFill>
                  <a:schemeClr val="tx2"/>
                </a:solidFill>
                <a:effectLst/>
                <a:uLnTx/>
                <a:uFillTx/>
                <a:latin typeface="Montserrat Medium"/>
              </a:rPr>
              <a:t>EMERGING </a:t>
            </a:r>
            <a:r>
              <a:rPr kumimoji="0" lang="en-US" sz="2400" b="0" i="0" u="none" strike="noStrike" kern="1200" cap="none" spc="0" normalizeH="0" baseline="0" noProof="0">
                <a:ln>
                  <a:noFill/>
                </a:ln>
                <a:solidFill>
                  <a:prstClr val="black"/>
                </a:solidFill>
                <a:effectLst/>
                <a:uLnTx/>
                <a:uFillTx/>
                <a:latin typeface="Montserrat Medium"/>
              </a:rPr>
              <a:t>- there is interest in business </a:t>
            </a:r>
            <a:r>
              <a:rPr lang="en-US" sz="2400">
                <a:solidFill>
                  <a:prstClr val="black"/>
                </a:solidFill>
                <a:latin typeface="Montserrat Medium"/>
              </a:rPr>
              <a:t>engagement and offering diverse solutions to business needs, but we</a:t>
            </a:r>
            <a:r>
              <a:rPr kumimoji="0" lang="en-US" sz="2400" b="0" i="0" u="none" strike="noStrike" kern="1200" cap="none" spc="0" normalizeH="0" baseline="0" noProof="0">
                <a:ln>
                  <a:noFill/>
                </a:ln>
                <a:solidFill>
                  <a:prstClr val="black"/>
                </a:solidFill>
                <a:effectLst/>
                <a:uLnTx/>
                <a:uFillTx/>
                <a:latin typeface="Montserrat Medium"/>
              </a:rPr>
              <a:t> are not sure where to start</a:t>
            </a:r>
          </a:p>
          <a:p>
            <a:pPr marL="457200" indent="-355600">
              <a:lnSpc>
                <a:spcPct val="110000"/>
              </a:lnSpc>
              <a:spcBef>
                <a:spcPts val="1800"/>
              </a:spcBef>
              <a:buClr>
                <a:srgbClr val="5B9BD5"/>
              </a:buClr>
              <a:buSzPts val="2000"/>
              <a:buFont typeface="Calibri"/>
              <a:buAutoNum type="arabicPeriod"/>
              <a:defRPr/>
            </a:pPr>
            <a:r>
              <a:rPr kumimoji="0" lang="en-US" sz="2400" b="1" i="0" u="none" strike="noStrike" kern="1200" cap="none" spc="0" normalizeH="0" baseline="0" noProof="0">
                <a:ln>
                  <a:noFill/>
                </a:ln>
                <a:solidFill>
                  <a:schemeClr val="tx2"/>
                </a:solidFill>
                <a:effectLst/>
                <a:uLnTx/>
                <a:uFillTx/>
                <a:latin typeface="Montserrat Medium"/>
              </a:rPr>
              <a:t>ADVANCING </a:t>
            </a:r>
            <a:r>
              <a:rPr kumimoji="0" lang="en-US" sz="2400" b="0" i="0" u="none" strike="noStrike" kern="1200" cap="none" spc="0" normalizeH="0" baseline="0" noProof="0">
                <a:ln>
                  <a:noFill/>
                </a:ln>
                <a:solidFill>
                  <a:prstClr val="black"/>
                </a:solidFill>
                <a:effectLst/>
                <a:uLnTx/>
                <a:uFillTx/>
                <a:latin typeface="Montserrat Medium"/>
              </a:rPr>
              <a:t>- there is an active plan </a:t>
            </a:r>
            <a:r>
              <a:rPr lang="en-US" sz="2400">
                <a:solidFill>
                  <a:prstClr val="black"/>
                </a:solidFill>
                <a:latin typeface="Montserrat Medium"/>
              </a:rPr>
              <a:t>and  for</a:t>
            </a:r>
            <a:r>
              <a:rPr kumimoji="0" lang="en-US" sz="2400" b="0" i="0" u="none" strike="noStrike" kern="1200" cap="none" spc="0" normalizeH="0" baseline="0" noProof="0">
                <a:ln>
                  <a:noFill/>
                </a:ln>
                <a:solidFill>
                  <a:prstClr val="black"/>
                </a:solidFill>
                <a:effectLst/>
                <a:uLnTx/>
                <a:uFillTx/>
                <a:latin typeface="Montserrat Medium"/>
              </a:rPr>
              <a:t> business </a:t>
            </a:r>
            <a:r>
              <a:rPr lang="en-US" sz="2400">
                <a:solidFill>
                  <a:prstClr val="black"/>
                </a:solidFill>
                <a:latin typeface="Montserrat Medium"/>
              </a:rPr>
              <a:t>engagement and training for BSRs on business solutions beyond the traditional</a:t>
            </a:r>
            <a:endParaRPr kumimoji="0" lang="en-US" sz="700" b="0" i="0" u="none" strike="noStrike" kern="1200" cap="none" spc="0" normalizeH="0" baseline="0" noProof="0">
              <a:ln>
                <a:noFill/>
              </a:ln>
              <a:solidFill>
                <a:prstClr val="black"/>
              </a:solidFill>
              <a:effectLst/>
              <a:uLnTx/>
              <a:uFillTx/>
              <a:latin typeface="Montserrat Medium"/>
            </a:endParaRPr>
          </a:p>
          <a:p>
            <a:pPr marL="457200" indent="-401320">
              <a:lnSpc>
                <a:spcPct val="110000"/>
              </a:lnSpc>
              <a:spcBef>
                <a:spcPts val="1800"/>
              </a:spcBef>
              <a:spcAft>
                <a:spcPts val="1800"/>
              </a:spcAft>
              <a:buClr>
                <a:srgbClr val="5B9BD5"/>
              </a:buClr>
              <a:buSzPts val="2000"/>
              <a:buFont typeface="Arial"/>
              <a:buAutoNum type="arabicPeriod"/>
              <a:defRPr/>
            </a:pPr>
            <a:r>
              <a:rPr kumimoji="0" lang="en-US" sz="2400" b="1" i="0" u="none" strike="noStrike" kern="1200" cap="none" spc="0" normalizeH="0" baseline="0" noProof="0">
                <a:ln>
                  <a:noFill/>
                </a:ln>
                <a:solidFill>
                  <a:schemeClr val="tx2"/>
                </a:solidFill>
                <a:effectLst/>
                <a:uLnTx/>
                <a:uFillTx/>
                <a:latin typeface="Montserrat Medium"/>
              </a:rPr>
              <a:t>LEADING</a:t>
            </a:r>
            <a:r>
              <a:rPr kumimoji="0" lang="en-US" sz="2400" b="1" i="0" u="none" strike="noStrike" kern="1200" cap="none" spc="0" normalizeH="0" baseline="0" noProof="0">
                <a:ln>
                  <a:noFill/>
                </a:ln>
                <a:solidFill>
                  <a:srgbClr val="5B9BD5"/>
                </a:solidFill>
                <a:effectLst/>
                <a:uLnTx/>
                <a:uFillTx/>
                <a:latin typeface="Montserrat Medium"/>
              </a:rPr>
              <a:t> </a:t>
            </a:r>
            <a:r>
              <a:rPr kumimoji="0" lang="en-US" sz="2400" b="0" i="0" u="none" strike="noStrike" kern="1200" cap="none" spc="0" normalizeH="0" baseline="0" noProof="0">
                <a:ln>
                  <a:noFill/>
                </a:ln>
                <a:solidFill>
                  <a:prstClr val="black"/>
                </a:solidFill>
                <a:effectLst/>
                <a:uLnTx/>
                <a:uFillTx/>
                <a:latin typeface="Montserrat Medium"/>
              </a:rPr>
              <a:t>- business </a:t>
            </a:r>
            <a:r>
              <a:rPr lang="en-US" sz="2400">
                <a:solidFill>
                  <a:prstClr val="black"/>
                </a:solidFill>
                <a:latin typeface="Montserrat Medium"/>
              </a:rPr>
              <a:t>engagement efforts are prioritized by the local workforce board, there is a structured and </a:t>
            </a:r>
            <a:r>
              <a:rPr lang="en-US" sz="2400" err="1">
                <a:solidFill>
                  <a:prstClr val="black"/>
                </a:solidFill>
                <a:latin typeface="Montserrat Medium"/>
              </a:rPr>
              <a:t>colllaborative</a:t>
            </a:r>
            <a:r>
              <a:rPr lang="en-US" sz="2400">
                <a:solidFill>
                  <a:prstClr val="black"/>
                </a:solidFill>
                <a:latin typeface="Montserrat Medium"/>
              </a:rPr>
              <a:t> approach for outreach, efforts are tracked, and BSRs are well-informed on all business solutions they can offer to business</a:t>
            </a:r>
            <a:endParaRPr lang="en-US" sz="2400">
              <a:solidFill>
                <a:prstClr val="black"/>
              </a:solidFill>
            </a:endParaRPr>
          </a:p>
        </p:txBody>
      </p:sp>
      <p:sp>
        <p:nvSpPr>
          <p:cNvPr id="4" name="Slide Number Placeholder 5">
            <a:extLst>
              <a:ext uri="{FF2B5EF4-FFF2-40B4-BE49-F238E27FC236}">
                <a16:creationId xmlns:a16="http://schemas.microsoft.com/office/drawing/2014/main" id="{79D31DC7-1C23-2EA3-593A-90D3797A521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 name="Picture 4">
            <a:extLst>
              <a:ext uri="{FF2B5EF4-FFF2-40B4-BE49-F238E27FC236}">
                <a16:creationId xmlns:a16="http://schemas.microsoft.com/office/drawing/2014/main" id="{B2E295DF-1A4F-4C1B-6B6C-821F8215375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6" name="Rectangle 5">
            <a:extLst>
              <a:ext uri="{FF2B5EF4-FFF2-40B4-BE49-F238E27FC236}">
                <a16:creationId xmlns:a16="http://schemas.microsoft.com/office/drawing/2014/main" id="{728DB293-6944-3226-3F57-5A9E88EE8EFC}"/>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29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FD984-32CF-6BBB-E5BA-EE16075FDA9C}"/>
            </a:ext>
          </a:extLst>
        </p:cNvPr>
        <p:cNvGrpSpPr/>
        <p:nvPr/>
      </p:nvGrpSpPr>
      <p:grpSpPr>
        <a:xfrm>
          <a:off x="0" y="0"/>
          <a:ext cx="0" cy="0"/>
          <a:chOff x="0" y="0"/>
          <a:chExt cx="0" cy="0"/>
        </a:xfrm>
      </p:grpSpPr>
      <p:pic>
        <p:nvPicPr>
          <p:cNvPr id="11" name="Picture 10" descr="Gray bridge">
            <a:extLst>
              <a:ext uri="{FF2B5EF4-FFF2-40B4-BE49-F238E27FC236}">
                <a16:creationId xmlns:a16="http://schemas.microsoft.com/office/drawing/2014/main" id="{0ADDE024-F51D-6D93-45AC-4CAD21ED0EC0}"/>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1750815"/>
            <a:ext cx="12192000" cy="4361793"/>
          </a:xfrm>
          <a:prstGeom prst="rect">
            <a:avLst/>
          </a:prstGeom>
        </p:spPr>
      </p:pic>
      <p:sp>
        <p:nvSpPr>
          <p:cNvPr id="2" name="Title 1">
            <a:extLst>
              <a:ext uri="{FF2B5EF4-FFF2-40B4-BE49-F238E27FC236}">
                <a16:creationId xmlns:a16="http://schemas.microsoft.com/office/drawing/2014/main" id="{42DFAA48-A619-AD87-A721-C187A0225A89}"/>
              </a:ext>
            </a:extLst>
          </p:cNvPr>
          <p:cNvSpPr>
            <a:spLocks noGrp="1"/>
          </p:cNvSpPr>
          <p:nvPr>
            <p:ph type="title"/>
          </p:nvPr>
        </p:nvSpPr>
        <p:spPr>
          <a:xfrm>
            <a:off x="838200" y="549028"/>
            <a:ext cx="10515600" cy="1325563"/>
          </a:xfrm>
        </p:spPr>
        <p:txBody>
          <a:bodyPr>
            <a:noAutofit/>
          </a:bodyPr>
          <a:lstStyle/>
          <a:p>
            <a:r>
              <a:rPr lang="en-US" dirty="0">
                <a:solidFill>
                  <a:schemeClr val="bg1"/>
                </a:solidFill>
                <a:latin typeface="Montserrat"/>
              </a:rPr>
              <a:t>Advancing from Emerging to Leading: the BSR Approach</a:t>
            </a:r>
          </a:p>
        </p:txBody>
      </p:sp>
      <p:sp>
        <p:nvSpPr>
          <p:cNvPr id="4" name="Content Placeholder 3">
            <a:extLst>
              <a:ext uri="{FF2B5EF4-FFF2-40B4-BE49-F238E27FC236}">
                <a16:creationId xmlns:a16="http://schemas.microsoft.com/office/drawing/2014/main" id="{C7D349D2-C4DC-2760-5904-B20BB4F93BD0}"/>
              </a:ext>
            </a:extLst>
          </p:cNvPr>
          <p:cNvSpPr>
            <a:spLocks noGrp="1"/>
          </p:cNvSpPr>
          <p:nvPr>
            <p:ph sz="half" idx="1"/>
          </p:nvPr>
        </p:nvSpPr>
        <p:spPr>
          <a:xfrm>
            <a:off x="838201" y="2324099"/>
            <a:ext cx="10515599" cy="4351338"/>
          </a:xfrm>
        </p:spPr>
        <p:txBody>
          <a:bodyPr vert="horz" lIns="91440" tIns="45720" rIns="91440" bIns="45720" rtlCol="0" anchor="t">
            <a:normAutofit/>
          </a:bodyPr>
          <a:lstStyle/>
          <a:p>
            <a:pPr marL="457200" lvl="1" indent="0" algn="ctr">
              <a:lnSpc>
                <a:spcPct val="100000"/>
              </a:lnSpc>
              <a:spcBef>
                <a:spcPts val="0"/>
              </a:spcBef>
              <a:buNone/>
            </a:pPr>
            <a:r>
              <a:rPr lang="en-US" b="1">
                <a:solidFill>
                  <a:prstClr val="black"/>
                </a:solidFill>
                <a:latin typeface="Montserrat"/>
              </a:rPr>
              <a:t>While services may vary depending on the organization, region, or specific objectives, a Business Services Representative (BSR) serves as </a:t>
            </a:r>
            <a:r>
              <a:rPr lang="en-US" b="1">
                <a:solidFill>
                  <a:srgbClr val="00015E"/>
                </a:solidFill>
                <a:latin typeface="Montserrat"/>
              </a:rPr>
              <a:t>the bridge between businesses and workforce </a:t>
            </a:r>
            <a:r>
              <a:rPr lang="en-US" b="1">
                <a:solidFill>
                  <a:prstClr val="black"/>
                </a:solidFill>
                <a:latin typeface="Montserrat"/>
              </a:rPr>
              <a:t>development resources, aiming to create mutually beneficial partnerships that enhance employment opportunities and support economic growth.</a:t>
            </a:r>
          </a:p>
          <a:p>
            <a:pPr marL="0" indent="0">
              <a:buNone/>
            </a:pPr>
            <a:endParaRPr lang="en-US"/>
          </a:p>
        </p:txBody>
      </p:sp>
      <p:sp>
        <p:nvSpPr>
          <p:cNvPr id="3" name="Slide Number Placeholder 5">
            <a:extLst>
              <a:ext uri="{FF2B5EF4-FFF2-40B4-BE49-F238E27FC236}">
                <a16:creationId xmlns:a16="http://schemas.microsoft.com/office/drawing/2014/main" id="{E5DA007F-CA7D-D024-CDA9-9528BACA6ACA}"/>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6544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CC961-2EDF-6CFB-D99E-9DC4169940DE}"/>
              </a:ext>
            </a:extLst>
          </p:cNvPr>
          <p:cNvSpPr>
            <a:spLocks noGrp="1"/>
          </p:cNvSpPr>
          <p:nvPr>
            <p:ph type="title" idx="4294967295"/>
          </p:nvPr>
        </p:nvSpPr>
        <p:spPr>
          <a:xfrm>
            <a:off x="966788" y="427038"/>
            <a:ext cx="11225212" cy="1325562"/>
          </a:xfrm>
        </p:spPr>
        <p:txBody>
          <a:bodyPr/>
          <a:lstStyle/>
          <a:p>
            <a:r>
              <a:rPr lang="en-US" dirty="0">
                <a:solidFill>
                  <a:schemeClr val="bg1"/>
                </a:solidFill>
              </a:rPr>
              <a:t>BSR Approach: Solutions Driven</a:t>
            </a:r>
          </a:p>
        </p:txBody>
      </p:sp>
      <p:sp>
        <p:nvSpPr>
          <p:cNvPr id="2" name="Content Placeholder 1">
            <a:extLst>
              <a:ext uri="{FF2B5EF4-FFF2-40B4-BE49-F238E27FC236}">
                <a16:creationId xmlns:a16="http://schemas.microsoft.com/office/drawing/2014/main" id="{DDE6F74A-EA28-275C-5A9B-E5F92068BA37}"/>
              </a:ext>
            </a:extLst>
          </p:cNvPr>
          <p:cNvSpPr>
            <a:spLocks noGrp="1"/>
          </p:cNvSpPr>
          <p:nvPr>
            <p:ph idx="1"/>
          </p:nvPr>
        </p:nvSpPr>
        <p:spPr>
          <a:xfrm>
            <a:off x="832084" y="1755389"/>
            <a:ext cx="5386834" cy="4351338"/>
          </a:xfrm>
        </p:spPr>
        <p:txBody>
          <a:bodyPr/>
          <a:lstStyle/>
          <a:p>
            <a:pPr marL="0" indent="0">
              <a:buNone/>
              <a:defRPr sz="1800" spc="0">
                <a:solidFill>
                  <a:srgbClr val="000000"/>
                </a:solidFill>
              </a:defRPr>
            </a:pPr>
            <a:r>
              <a:rPr lang="en-US">
                <a:solidFill>
                  <a:schemeClr val="tx1"/>
                </a:solidFill>
                <a:latin typeface="Montserrat" panose="00000500000000000000" pitchFamily="2" charset="0"/>
              </a:rPr>
              <a:t>Philosophy: We can best serve our communities by engaging with all partners to identify and overcome challenges through a collaborative approach.</a:t>
            </a:r>
          </a:p>
          <a:p>
            <a:pPr lvl="0">
              <a:defRPr sz="1800" spc="0">
                <a:solidFill>
                  <a:srgbClr val="000000"/>
                </a:solidFill>
              </a:defRPr>
            </a:pPr>
            <a:endParaRPr lang="en-US">
              <a:solidFill>
                <a:schemeClr val="tx1"/>
              </a:solidFill>
              <a:latin typeface="Montserrat" panose="00000500000000000000" pitchFamily="2" charset="0"/>
            </a:endParaRPr>
          </a:p>
          <a:p>
            <a:pPr marL="0" indent="0">
              <a:buNone/>
              <a:defRPr sz="1800" spc="0">
                <a:solidFill>
                  <a:srgbClr val="000000"/>
                </a:solidFill>
              </a:defRPr>
            </a:pPr>
            <a:r>
              <a:rPr lang="en-US">
                <a:solidFill>
                  <a:schemeClr val="tx1"/>
                </a:solidFill>
                <a:latin typeface="Montserrat" panose="00000500000000000000" pitchFamily="2" charset="0"/>
              </a:rPr>
              <a:t>Methods should be </a:t>
            </a:r>
            <a:r>
              <a:rPr lang="en-US" b="1">
                <a:solidFill>
                  <a:srgbClr val="00015E"/>
                </a:solidFill>
                <a:latin typeface="Montserrat" panose="00000500000000000000" pitchFamily="2" charset="0"/>
              </a:rPr>
              <a:t>Proactive. Integrated. Sustainable. </a:t>
            </a:r>
          </a:p>
          <a:p>
            <a:pPr>
              <a:defRPr sz="1800" spc="0">
                <a:solidFill>
                  <a:srgbClr val="000000"/>
                </a:solidFill>
              </a:defRPr>
            </a:pPr>
            <a:endParaRPr lang="en-US" b="1">
              <a:solidFill>
                <a:schemeClr val="tx1"/>
              </a:solidFill>
            </a:endParaRPr>
          </a:p>
          <a:p>
            <a:pPr marL="0" indent="0">
              <a:buNone/>
              <a:defRPr sz="1800" spc="0">
                <a:solidFill>
                  <a:srgbClr val="000000"/>
                </a:solidFill>
              </a:defRPr>
            </a:pPr>
            <a:r>
              <a:rPr lang="en-US" b="1">
                <a:solidFill>
                  <a:schemeClr val="tx1"/>
                </a:solidFill>
                <a:latin typeface="Montserrat" panose="00000500000000000000" pitchFamily="2" charset="0"/>
              </a:rPr>
              <a:t>This work is ongoing and dynamic and requires a continuous improvement approach!</a:t>
            </a:r>
          </a:p>
          <a:p>
            <a:pPr marL="0" indent="0">
              <a:buNone/>
            </a:pPr>
            <a:endParaRPr lang="en-US"/>
          </a:p>
        </p:txBody>
      </p:sp>
      <p:pic>
        <p:nvPicPr>
          <p:cNvPr id="22" name="Picture Placeholder 17" descr="Three men holding a big check from Michigan Works">
            <a:extLst>
              <a:ext uri="{FF2B5EF4-FFF2-40B4-BE49-F238E27FC236}">
                <a16:creationId xmlns:a16="http://schemas.microsoft.com/office/drawing/2014/main" id="{724F6FE8-81EE-5C21-4CEC-928725E615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025809" y="1825625"/>
            <a:ext cx="1695142" cy="1695142"/>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pic>
      <p:pic>
        <p:nvPicPr>
          <p:cNvPr id="24" name="Picture Placeholder 16" descr="person trying on a full mask">
            <a:extLst>
              <a:ext uri="{FF2B5EF4-FFF2-40B4-BE49-F238E27FC236}">
                <a16:creationId xmlns:a16="http://schemas.microsoft.com/office/drawing/2014/main" id="{9079CD27-D755-600A-208D-20C17958BE5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527843" y="1825626"/>
            <a:ext cx="1695141" cy="169514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pic>
      <p:pic>
        <p:nvPicPr>
          <p:cNvPr id="25" name="Picture Placeholder 8" descr="Graduate">
            <a:extLst>
              <a:ext uri="{FF2B5EF4-FFF2-40B4-BE49-F238E27FC236}">
                <a16:creationId xmlns:a16="http://schemas.microsoft.com/office/drawing/2014/main" id="{FFFA90C2-3631-1226-CA06-43F0D761D1D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980041" y="4401408"/>
            <a:ext cx="1705319" cy="1705319"/>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pic>
      <p:pic>
        <p:nvPicPr>
          <p:cNvPr id="23" name="Picture Placeholder 9" descr="Nurses">
            <a:extLst>
              <a:ext uri="{FF2B5EF4-FFF2-40B4-BE49-F238E27FC236}">
                <a16:creationId xmlns:a16="http://schemas.microsoft.com/office/drawing/2014/main" id="{7E2BDA6F-84C6-2458-6B7D-C27E51EA5FA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32701" y="2716444"/>
            <a:ext cx="2564630" cy="2564630"/>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pic>
      <p:pic>
        <p:nvPicPr>
          <p:cNvPr id="26" name="Picture Placeholder 20" descr="Man with safety goggles on">
            <a:extLst>
              <a:ext uri="{FF2B5EF4-FFF2-40B4-BE49-F238E27FC236}">
                <a16:creationId xmlns:a16="http://schemas.microsoft.com/office/drawing/2014/main" id="{2FDF0244-1AD9-FC52-48CC-7BCD1D4FF42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58658" y="4401408"/>
            <a:ext cx="1695142" cy="1695142"/>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pic>
    </p:spTree>
    <p:extLst>
      <p:ext uri="{BB962C8B-B14F-4D97-AF65-F5344CB8AC3E}">
        <p14:creationId xmlns:p14="http://schemas.microsoft.com/office/powerpoint/2010/main" val="3875525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32732" y="495254"/>
            <a:ext cx="11780837" cy="1325563"/>
          </a:xfrm>
        </p:spPr>
        <p:txBody>
          <a:bodyPr>
            <a:noAutofit/>
          </a:bodyPr>
          <a:lstStyle/>
          <a:p>
            <a:r>
              <a:rPr lang="en-US" dirty="0">
                <a:solidFill>
                  <a:schemeClr val="bg1"/>
                </a:solidFill>
                <a:latin typeface="Montserrat"/>
              </a:rPr>
              <a:t>Achieving Effective Business Engagement Efforts with an RA Focus </a:t>
            </a:r>
          </a:p>
        </p:txBody>
      </p:sp>
      <p:sp>
        <p:nvSpPr>
          <p:cNvPr id="5" name="Content Placeholder 4">
            <a:extLst>
              <a:ext uri="{FF2B5EF4-FFF2-40B4-BE49-F238E27FC236}">
                <a16:creationId xmlns:a16="http://schemas.microsoft.com/office/drawing/2014/main" id="{0977D910-63F1-2303-1104-7FCBB6BE91EF}"/>
              </a:ext>
            </a:extLst>
          </p:cNvPr>
          <p:cNvSpPr>
            <a:spLocks noGrp="1"/>
          </p:cNvSpPr>
          <p:nvPr>
            <p:ph idx="1"/>
          </p:nvPr>
        </p:nvSpPr>
        <p:spPr>
          <a:xfrm>
            <a:off x="632732" y="2601122"/>
            <a:ext cx="1757767" cy="386615"/>
          </a:xfrm>
          <a:solidFill>
            <a:schemeClr val="accent1">
              <a:lumMod val="75000"/>
            </a:schemeClr>
          </a:solidFill>
        </p:spPr>
        <p:txBody>
          <a:bodyPr/>
          <a:lstStyle/>
          <a:p>
            <a:pPr marL="0" lvl="0" indent="0" algn="ctr" defTabSz="711200">
              <a:spcBef>
                <a:spcPct val="0"/>
              </a:spcBef>
              <a:spcAft>
                <a:spcPct val="35000"/>
              </a:spcAft>
              <a:buNone/>
            </a:pPr>
            <a:r>
              <a:rPr lang="en-US" sz="1600" b="1" dirty="0">
                <a:solidFill>
                  <a:prstClr val="white"/>
                </a:solidFill>
                <a:latin typeface="Montserrat" panose="00000500000000000000" pitchFamily="2" charset="0"/>
              </a:rPr>
              <a:t>Secure</a:t>
            </a:r>
          </a:p>
        </p:txBody>
      </p:sp>
      <p:sp>
        <p:nvSpPr>
          <p:cNvPr id="16" name="Text Placeholder 15">
            <a:extLst>
              <a:ext uri="{FF2B5EF4-FFF2-40B4-BE49-F238E27FC236}">
                <a16:creationId xmlns:a16="http://schemas.microsoft.com/office/drawing/2014/main" id="{D7289AF8-50F4-AD9C-5061-80690FDED503}"/>
              </a:ext>
            </a:extLst>
          </p:cNvPr>
          <p:cNvSpPr>
            <a:spLocks noGrp="1"/>
          </p:cNvSpPr>
          <p:nvPr>
            <p:ph type="body" sz="quarter" idx="19"/>
          </p:nvPr>
        </p:nvSpPr>
        <p:spPr>
          <a:xfrm>
            <a:off x="647418" y="2991621"/>
            <a:ext cx="1738569" cy="2100714"/>
          </a:xfrm>
          <a:solidFill>
            <a:schemeClr val="accent2">
              <a:lumMod val="60000"/>
              <a:lumOff val="40000"/>
            </a:schemeClr>
          </a:solidFill>
        </p:spPr>
        <p:txBody>
          <a:bodyPr>
            <a:normAutofit/>
          </a:bodyPr>
          <a:lstStyle/>
          <a:p>
            <a:pPr lvl="0" algn="ctr">
              <a:lnSpc>
                <a:spcPct val="100000"/>
              </a:lnSpc>
              <a:spcBef>
                <a:spcPts val="0"/>
              </a:spcBef>
            </a:pPr>
            <a:r>
              <a:rPr lang="en-US" sz="1400" b="1" kern="0" dirty="0">
                <a:solidFill>
                  <a:sysClr val="windowText" lastClr="000000"/>
                </a:solidFill>
                <a:latin typeface="Montserrat" panose="00000500000000000000" pitchFamily="2" charset="0"/>
              </a:rPr>
              <a:t>Secure Local Workforce Development Board support.</a:t>
            </a:r>
          </a:p>
          <a:p>
            <a:endParaRPr lang="en-US" dirty="0"/>
          </a:p>
        </p:txBody>
      </p:sp>
      <p:sp>
        <p:nvSpPr>
          <p:cNvPr id="15" name="Text Placeholder 14">
            <a:extLst>
              <a:ext uri="{FF2B5EF4-FFF2-40B4-BE49-F238E27FC236}">
                <a16:creationId xmlns:a16="http://schemas.microsoft.com/office/drawing/2014/main" id="{1BCED8EE-EF58-CED9-3688-3536A14F1A0A}"/>
              </a:ext>
            </a:extLst>
          </p:cNvPr>
          <p:cNvSpPr>
            <a:spLocks noGrp="1"/>
          </p:cNvSpPr>
          <p:nvPr>
            <p:ph type="body" sz="quarter" idx="18"/>
          </p:nvPr>
        </p:nvSpPr>
        <p:spPr>
          <a:xfrm>
            <a:off x="2509157" y="2604824"/>
            <a:ext cx="1760219" cy="386615"/>
          </a:xfrm>
          <a:solidFill>
            <a:schemeClr val="accent1">
              <a:lumMod val="75000"/>
            </a:schemeClr>
          </a:solidFill>
        </p:spPr>
        <p:txBody>
          <a:bodyPr>
            <a:normAutofit lnSpcReduction="10000"/>
          </a:bodyPr>
          <a:lstStyle/>
          <a:p>
            <a:pPr lvl="0" algn="ctr" defTabSz="711200">
              <a:spcBef>
                <a:spcPct val="0"/>
              </a:spcBef>
              <a:spcAft>
                <a:spcPct val="35000"/>
              </a:spcAft>
            </a:pPr>
            <a:r>
              <a:rPr lang="en-US" sz="1600" b="1" dirty="0">
                <a:solidFill>
                  <a:prstClr val="white"/>
                </a:solidFill>
                <a:latin typeface="Montserrat" panose="00000500000000000000" pitchFamily="2" charset="0"/>
              </a:rPr>
              <a:t>Know</a:t>
            </a:r>
          </a:p>
          <a:p>
            <a:endParaRPr lang="en-US" dirty="0"/>
          </a:p>
        </p:txBody>
      </p:sp>
      <p:sp>
        <p:nvSpPr>
          <p:cNvPr id="14" name="Text Placeholder 13">
            <a:extLst>
              <a:ext uri="{FF2B5EF4-FFF2-40B4-BE49-F238E27FC236}">
                <a16:creationId xmlns:a16="http://schemas.microsoft.com/office/drawing/2014/main" id="{7AA1F508-BA41-A3E6-D4DD-F707DB2373CB}"/>
              </a:ext>
            </a:extLst>
          </p:cNvPr>
          <p:cNvSpPr>
            <a:spLocks noGrp="1"/>
          </p:cNvSpPr>
          <p:nvPr>
            <p:ph type="body" sz="quarter" idx="17"/>
          </p:nvPr>
        </p:nvSpPr>
        <p:spPr>
          <a:xfrm>
            <a:off x="2516929" y="2979225"/>
            <a:ext cx="1738569" cy="2113109"/>
          </a:xfrm>
          <a:solidFill>
            <a:schemeClr val="accent1">
              <a:lumMod val="20000"/>
              <a:lumOff val="80000"/>
            </a:schemeClr>
          </a:solidFill>
        </p:spPr>
        <p:txBody>
          <a:bodyPr>
            <a:normAutofit/>
          </a:bodyPr>
          <a:lstStyle/>
          <a:p>
            <a:pPr lvl="0" algn="ctr" defTabSz="622300">
              <a:spcBef>
                <a:spcPct val="0"/>
              </a:spcBef>
              <a:spcAft>
                <a:spcPct val="35000"/>
              </a:spcAft>
            </a:pPr>
            <a:r>
              <a:rPr lang="en-US" sz="1400" b="1" dirty="0">
                <a:solidFill>
                  <a:prstClr val="black">
                    <a:hueOff val="0"/>
                    <a:satOff val="0"/>
                    <a:lumOff val="0"/>
                    <a:alphaOff val="0"/>
                  </a:prstClr>
                </a:solidFill>
                <a:latin typeface="Montserrat" panose="00000500000000000000" pitchFamily="2" charset="0"/>
              </a:rPr>
              <a:t>Know what assets your workforce system and RA can provide to businesses.</a:t>
            </a:r>
          </a:p>
          <a:p>
            <a:endParaRPr lang="en-US" dirty="0"/>
          </a:p>
        </p:txBody>
      </p:sp>
      <p:sp>
        <p:nvSpPr>
          <p:cNvPr id="17" name="Text Placeholder 16">
            <a:extLst>
              <a:ext uri="{FF2B5EF4-FFF2-40B4-BE49-F238E27FC236}">
                <a16:creationId xmlns:a16="http://schemas.microsoft.com/office/drawing/2014/main" id="{31ED770D-2774-2F3E-D9E7-C709DB760380}"/>
              </a:ext>
            </a:extLst>
          </p:cNvPr>
          <p:cNvSpPr>
            <a:spLocks noGrp="1"/>
          </p:cNvSpPr>
          <p:nvPr>
            <p:ph type="body" sz="quarter" idx="20"/>
          </p:nvPr>
        </p:nvSpPr>
        <p:spPr>
          <a:xfrm>
            <a:off x="4328705" y="2601122"/>
            <a:ext cx="1760219" cy="386615"/>
          </a:xfrm>
          <a:solidFill>
            <a:schemeClr val="accent1">
              <a:lumMod val="75000"/>
            </a:schemeClr>
          </a:solidFill>
        </p:spPr>
        <p:txBody>
          <a:bodyPr/>
          <a:lstStyle/>
          <a:p>
            <a:pPr lvl="0" algn="ctr" defTabSz="711200">
              <a:spcBef>
                <a:spcPct val="0"/>
              </a:spcBef>
              <a:spcAft>
                <a:spcPct val="35000"/>
              </a:spcAft>
            </a:pPr>
            <a:r>
              <a:rPr lang="en-US" sz="1600" b="1" dirty="0">
                <a:solidFill>
                  <a:prstClr val="white"/>
                </a:solidFill>
                <a:latin typeface="Montserrat" panose="00000500000000000000" pitchFamily="2" charset="0"/>
              </a:rPr>
              <a:t>Find</a:t>
            </a:r>
          </a:p>
        </p:txBody>
      </p:sp>
      <p:sp>
        <p:nvSpPr>
          <p:cNvPr id="12" name="Text Placeholder 11">
            <a:extLst>
              <a:ext uri="{FF2B5EF4-FFF2-40B4-BE49-F238E27FC236}">
                <a16:creationId xmlns:a16="http://schemas.microsoft.com/office/drawing/2014/main" id="{65C08A51-E048-CCFC-2BA3-1E6A0BE956AE}"/>
              </a:ext>
            </a:extLst>
          </p:cNvPr>
          <p:cNvSpPr>
            <a:spLocks noGrp="1"/>
          </p:cNvSpPr>
          <p:nvPr>
            <p:ph type="body" sz="quarter" idx="15"/>
          </p:nvPr>
        </p:nvSpPr>
        <p:spPr>
          <a:xfrm>
            <a:off x="4338070" y="2980611"/>
            <a:ext cx="1720271" cy="2111723"/>
          </a:xfrm>
          <a:solidFill>
            <a:schemeClr val="accent1">
              <a:lumMod val="20000"/>
              <a:lumOff val="80000"/>
            </a:schemeClr>
          </a:solidFill>
        </p:spPr>
        <p:txBody>
          <a:bodyPr>
            <a:normAutofit/>
          </a:bodyPr>
          <a:lstStyle/>
          <a:p>
            <a:pPr lvl="0" defTabSz="622300">
              <a:spcBef>
                <a:spcPct val="0"/>
              </a:spcBef>
              <a:spcAft>
                <a:spcPct val="35000"/>
              </a:spcAft>
            </a:pPr>
            <a:r>
              <a:rPr lang="en-US" sz="1400" b="1" dirty="0">
                <a:solidFill>
                  <a:prstClr val="black">
                    <a:hueOff val="0"/>
                    <a:satOff val="0"/>
                    <a:lumOff val="0"/>
                    <a:alphaOff val="0"/>
                  </a:prstClr>
                </a:solidFill>
                <a:latin typeface="Montserrat" panose="00000500000000000000" pitchFamily="2" charset="0"/>
              </a:rPr>
              <a:t>Find your Apprenticeship Representative/ATR – he/she knows the RA landscape and can support your efforts with businesses.  </a:t>
            </a:r>
          </a:p>
          <a:p>
            <a:endParaRPr lang="en-US" dirty="0"/>
          </a:p>
        </p:txBody>
      </p:sp>
      <p:sp>
        <p:nvSpPr>
          <p:cNvPr id="11" name="Text Placeholder 10">
            <a:extLst>
              <a:ext uri="{FF2B5EF4-FFF2-40B4-BE49-F238E27FC236}">
                <a16:creationId xmlns:a16="http://schemas.microsoft.com/office/drawing/2014/main" id="{BC8B776B-E72A-82A2-D174-42B70F0CBF29}"/>
              </a:ext>
            </a:extLst>
          </p:cNvPr>
          <p:cNvSpPr>
            <a:spLocks noGrp="1"/>
          </p:cNvSpPr>
          <p:nvPr>
            <p:ph type="body" sz="quarter" idx="14"/>
          </p:nvPr>
        </p:nvSpPr>
        <p:spPr>
          <a:xfrm>
            <a:off x="6193426" y="2601122"/>
            <a:ext cx="1738569" cy="387509"/>
          </a:xfrm>
          <a:solidFill>
            <a:schemeClr val="accent1">
              <a:lumMod val="75000"/>
            </a:schemeClr>
          </a:solidFill>
        </p:spPr>
        <p:txBody>
          <a:bodyPr>
            <a:normAutofit lnSpcReduction="10000"/>
          </a:bodyPr>
          <a:lstStyle/>
          <a:p>
            <a:pPr lvl="0" algn="ctr" defTabSz="711200">
              <a:spcBef>
                <a:spcPct val="0"/>
              </a:spcBef>
              <a:spcAft>
                <a:spcPct val="35000"/>
              </a:spcAft>
            </a:pPr>
            <a:r>
              <a:rPr lang="en-US" sz="1600" b="1" dirty="0">
                <a:solidFill>
                  <a:prstClr val="white"/>
                </a:solidFill>
                <a:latin typeface="Montserrat" panose="00000500000000000000" pitchFamily="2" charset="0"/>
              </a:rPr>
              <a:t>Promote</a:t>
            </a:r>
          </a:p>
          <a:p>
            <a:endParaRPr lang="en-US" dirty="0"/>
          </a:p>
        </p:txBody>
      </p:sp>
      <p:sp>
        <p:nvSpPr>
          <p:cNvPr id="6" name="Text Placeholder 5">
            <a:extLst>
              <a:ext uri="{FF2B5EF4-FFF2-40B4-BE49-F238E27FC236}">
                <a16:creationId xmlns:a16="http://schemas.microsoft.com/office/drawing/2014/main" id="{3BEABEE2-9A54-1A5C-D5BA-F80A9079643F}"/>
              </a:ext>
            </a:extLst>
          </p:cNvPr>
          <p:cNvSpPr>
            <a:spLocks noGrp="1"/>
          </p:cNvSpPr>
          <p:nvPr>
            <p:ph type="body" sz="quarter" idx="10"/>
          </p:nvPr>
        </p:nvSpPr>
        <p:spPr>
          <a:xfrm>
            <a:off x="6193426" y="3004081"/>
            <a:ext cx="1738569" cy="2088254"/>
          </a:xfrm>
          <a:solidFill>
            <a:schemeClr val="accent1">
              <a:lumMod val="20000"/>
              <a:lumOff val="80000"/>
            </a:schemeClr>
          </a:solidFill>
        </p:spPr>
        <p:txBody>
          <a:bodyPr>
            <a:normAutofit/>
          </a:bodyPr>
          <a:lstStyle/>
          <a:p>
            <a:pPr marL="0" lvl="0" indent="0" defTabSz="622300">
              <a:spcBef>
                <a:spcPct val="0"/>
              </a:spcBef>
              <a:spcAft>
                <a:spcPct val="35000"/>
              </a:spcAft>
              <a:buNone/>
            </a:pPr>
            <a:r>
              <a:rPr lang="en-US" sz="1400" b="1" dirty="0">
                <a:solidFill>
                  <a:prstClr val="black">
                    <a:hueOff val="0"/>
                    <a:satOff val="0"/>
                    <a:lumOff val="0"/>
                    <a:alphaOff val="0"/>
                  </a:prstClr>
                </a:solidFill>
                <a:latin typeface="Montserrat" panose="00000500000000000000" pitchFamily="2" charset="0"/>
              </a:rPr>
              <a:t>Promote training sessions for BSRs on Registered Apprenticeship .</a:t>
            </a:r>
          </a:p>
          <a:p>
            <a:pPr marL="0" indent="0">
              <a:buNone/>
            </a:pPr>
            <a:endParaRPr lang="en-US" dirty="0"/>
          </a:p>
        </p:txBody>
      </p:sp>
      <p:sp>
        <p:nvSpPr>
          <p:cNvPr id="8" name="Text Placeholder 7">
            <a:extLst>
              <a:ext uri="{FF2B5EF4-FFF2-40B4-BE49-F238E27FC236}">
                <a16:creationId xmlns:a16="http://schemas.microsoft.com/office/drawing/2014/main" id="{2644DF8D-2592-9995-72A7-99541B46140A}"/>
              </a:ext>
            </a:extLst>
          </p:cNvPr>
          <p:cNvSpPr>
            <a:spLocks noGrp="1"/>
          </p:cNvSpPr>
          <p:nvPr>
            <p:ph type="body" sz="quarter" idx="11"/>
          </p:nvPr>
        </p:nvSpPr>
        <p:spPr>
          <a:xfrm>
            <a:off x="8067080" y="2604824"/>
            <a:ext cx="1720271" cy="382913"/>
          </a:xfrm>
          <a:solidFill>
            <a:schemeClr val="accent1">
              <a:lumMod val="75000"/>
            </a:schemeClr>
          </a:solidFill>
        </p:spPr>
        <p:txBody>
          <a:bodyPr/>
          <a:lstStyle/>
          <a:p>
            <a:pPr marL="0" lvl="0" indent="0" algn="ctr" defTabSz="711200">
              <a:spcBef>
                <a:spcPct val="0"/>
              </a:spcBef>
              <a:spcAft>
                <a:spcPct val="35000"/>
              </a:spcAft>
              <a:buNone/>
            </a:pPr>
            <a:r>
              <a:rPr lang="en-US" sz="1600" b="1" dirty="0">
                <a:solidFill>
                  <a:prstClr val="white"/>
                </a:solidFill>
                <a:latin typeface="Montserrat" panose="00000500000000000000" pitchFamily="2" charset="0"/>
              </a:rPr>
              <a:t>Demonstrate</a:t>
            </a:r>
          </a:p>
        </p:txBody>
      </p:sp>
      <p:sp>
        <p:nvSpPr>
          <p:cNvPr id="9" name="Text Placeholder 8">
            <a:extLst>
              <a:ext uri="{FF2B5EF4-FFF2-40B4-BE49-F238E27FC236}">
                <a16:creationId xmlns:a16="http://schemas.microsoft.com/office/drawing/2014/main" id="{F929B108-81A9-899A-7408-0AB16308A907}"/>
              </a:ext>
            </a:extLst>
          </p:cNvPr>
          <p:cNvSpPr>
            <a:spLocks noGrp="1"/>
          </p:cNvSpPr>
          <p:nvPr>
            <p:ph type="body" sz="quarter" idx="12"/>
          </p:nvPr>
        </p:nvSpPr>
        <p:spPr>
          <a:xfrm>
            <a:off x="8076815" y="2979225"/>
            <a:ext cx="1702763" cy="2088253"/>
          </a:xfrm>
          <a:solidFill>
            <a:schemeClr val="accent1">
              <a:lumMod val="20000"/>
              <a:lumOff val="80000"/>
            </a:schemeClr>
          </a:solidFill>
        </p:spPr>
        <p:txBody>
          <a:bodyPr/>
          <a:lstStyle/>
          <a:p>
            <a:pPr marL="0" lvl="0" indent="0" defTabSz="622300">
              <a:spcBef>
                <a:spcPct val="0"/>
              </a:spcBef>
              <a:spcAft>
                <a:spcPct val="35000"/>
              </a:spcAft>
              <a:buNone/>
            </a:pPr>
            <a:r>
              <a:rPr lang="en-US" sz="1400" b="1" dirty="0">
                <a:solidFill>
                  <a:prstClr val="black">
                    <a:hueOff val="0"/>
                    <a:satOff val="0"/>
                    <a:lumOff val="0"/>
                    <a:alphaOff val="0"/>
                  </a:prstClr>
                </a:solidFill>
                <a:latin typeface="Montserrat" panose="00000500000000000000" pitchFamily="2" charset="0"/>
              </a:rPr>
              <a:t>Consistently demonstrate your value to your business customers.</a:t>
            </a:r>
          </a:p>
        </p:txBody>
      </p:sp>
      <p:sp>
        <p:nvSpPr>
          <p:cNvPr id="10" name="Text Placeholder 9">
            <a:extLst>
              <a:ext uri="{FF2B5EF4-FFF2-40B4-BE49-F238E27FC236}">
                <a16:creationId xmlns:a16="http://schemas.microsoft.com/office/drawing/2014/main" id="{DE561CAC-CF4F-FBCB-038F-5524B2D7FF69}"/>
              </a:ext>
            </a:extLst>
          </p:cNvPr>
          <p:cNvSpPr>
            <a:spLocks noGrp="1"/>
          </p:cNvSpPr>
          <p:nvPr>
            <p:ph type="body" sz="quarter" idx="13"/>
          </p:nvPr>
        </p:nvSpPr>
        <p:spPr>
          <a:xfrm>
            <a:off x="9856045" y="2590454"/>
            <a:ext cx="1720270" cy="397284"/>
          </a:xfrm>
          <a:solidFill>
            <a:schemeClr val="accent1">
              <a:lumMod val="75000"/>
            </a:schemeClr>
          </a:solidFill>
        </p:spPr>
        <p:txBody>
          <a:bodyPr/>
          <a:lstStyle/>
          <a:p>
            <a:pPr lvl="0" algn="ctr">
              <a:lnSpc>
                <a:spcPct val="100000"/>
              </a:lnSpc>
              <a:spcBef>
                <a:spcPts val="0"/>
              </a:spcBef>
            </a:pPr>
            <a:r>
              <a:rPr lang="en-US" sz="1600" b="1" dirty="0">
                <a:solidFill>
                  <a:prstClr val="white"/>
                </a:solidFill>
                <a:latin typeface="Montserrat" panose="00000500000000000000" pitchFamily="2" charset="0"/>
              </a:rPr>
              <a:t>Formulate</a:t>
            </a:r>
          </a:p>
          <a:p>
            <a:endParaRPr lang="en-US" dirty="0"/>
          </a:p>
        </p:txBody>
      </p:sp>
      <p:sp>
        <p:nvSpPr>
          <p:cNvPr id="13" name="Text Placeholder 12">
            <a:extLst>
              <a:ext uri="{FF2B5EF4-FFF2-40B4-BE49-F238E27FC236}">
                <a16:creationId xmlns:a16="http://schemas.microsoft.com/office/drawing/2014/main" id="{19C8D93B-87FF-0F44-25D2-5ACDF79C0EBD}"/>
              </a:ext>
            </a:extLst>
          </p:cNvPr>
          <p:cNvSpPr>
            <a:spLocks noGrp="1"/>
          </p:cNvSpPr>
          <p:nvPr>
            <p:ph type="body" sz="quarter" idx="16"/>
          </p:nvPr>
        </p:nvSpPr>
        <p:spPr>
          <a:xfrm>
            <a:off x="9863818" y="2987737"/>
            <a:ext cx="1702763" cy="2079741"/>
          </a:xfrm>
          <a:solidFill>
            <a:schemeClr val="accent1">
              <a:lumMod val="20000"/>
              <a:lumOff val="80000"/>
            </a:schemeClr>
          </a:solidFill>
        </p:spPr>
        <p:txBody>
          <a:bodyPr>
            <a:normAutofit/>
          </a:bodyPr>
          <a:lstStyle/>
          <a:p>
            <a:pPr lvl="0" defTabSz="622300">
              <a:spcBef>
                <a:spcPct val="0"/>
              </a:spcBef>
              <a:spcAft>
                <a:spcPct val="35000"/>
              </a:spcAft>
            </a:pPr>
            <a:r>
              <a:rPr lang="en-US" sz="1400" b="1" dirty="0">
                <a:solidFill>
                  <a:prstClr val="black">
                    <a:hueOff val="0"/>
                    <a:satOff val="0"/>
                    <a:lumOff val="0"/>
                    <a:alphaOff val="0"/>
                  </a:prstClr>
                </a:solidFill>
                <a:latin typeface="Montserrat" panose="00000500000000000000" pitchFamily="2" charset="0"/>
              </a:rPr>
              <a:t>Formulate strong partnerships to provide comprehensive coordinated solutions.</a:t>
            </a:r>
          </a:p>
          <a:p>
            <a:endParaRPr lang="en-US" dirty="0"/>
          </a:p>
        </p:txBody>
      </p:sp>
    </p:spTree>
    <p:extLst>
      <p:ext uri="{BB962C8B-B14F-4D97-AF65-F5344CB8AC3E}">
        <p14:creationId xmlns:p14="http://schemas.microsoft.com/office/powerpoint/2010/main" val="21453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723900" y="419101"/>
            <a:ext cx="10515600" cy="1325562"/>
          </a:xfrm>
        </p:spPr>
        <p:txBody>
          <a:bodyPr/>
          <a:lstStyle/>
          <a:p>
            <a:r>
              <a:rPr lang="en-US" dirty="0">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38200" y="1825624"/>
            <a:ext cx="7121434" cy="4026535"/>
          </a:xfrm>
        </p:spPr>
        <p:txBody>
          <a:bodyPr vert="horz" lIns="91440" tIns="45720" rIns="91440" bIns="45720" rtlCol="0" anchor="t">
            <a:normAutofit/>
          </a:bodyPr>
          <a:lstStyle/>
          <a:p>
            <a:pPr>
              <a:lnSpc>
                <a:spcPct val="100000"/>
              </a:lnSpc>
            </a:pPr>
            <a:r>
              <a:rPr lang="en-US" sz="2200" dirty="0">
                <a:solidFill>
                  <a:schemeClr val="tx1"/>
                </a:solidFill>
                <a:latin typeface="Montserrat Medium" panose="00000600000000000000" pitchFamily="2" charset="0"/>
                <a:cs typeface="Segoe UI"/>
              </a:rPr>
              <a:t>Center of Excellence Overview</a:t>
            </a:r>
          </a:p>
          <a:p>
            <a:pPr>
              <a:lnSpc>
                <a:spcPct val="100000"/>
              </a:lnSpc>
            </a:pPr>
            <a:r>
              <a:rPr lang="en-US" sz="2200" dirty="0">
                <a:solidFill>
                  <a:schemeClr val="tx1"/>
                </a:solidFill>
                <a:latin typeface="Montserrat Medium" panose="00000600000000000000" pitchFamily="2" charset="0"/>
                <a:cs typeface="Segoe UI"/>
              </a:rPr>
              <a:t>An Overview of Registered Apprenticeship</a:t>
            </a:r>
          </a:p>
          <a:p>
            <a:pPr>
              <a:lnSpc>
                <a:spcPct val="100000"/>
              </a:lnSpc>
            </a:pPr>
            <a:r>
              <a:rPr lang="en-US" sz="2200" dirty="0">
                <a:solidFill>
                  <a:schemeClr val="tx1"/>
                </a:solidFill>
                <a:latin typeface="Montserrat Medium" panose="00000600000000000000" pitchFamily="2" charset="0"/>
                <a:cs typeface="Segoe UI"/>
              </a:rPr>
              <a:t>The Registered Apprenticeship Ecosystem</a:t>
            </a:r>
          </a:p>
          <a:p>
            <a:pPr>
              <a:lnSpc>
                <a:spcPct val="100000"/>
              </a:lnSpc>
            </a:pPr>
            <a:r>
              <a:rPr lang="en-US" sz="2200" dirty="0">
                <a:solidFill>
                  <a:schemeClr val="tx1"/>
                </a:solidFill>
                <a:latin typeface="Montserrat Medium" panose="00000600000000000000" pitchFamily="2" charset="0"/>
                <a:cs typeface="Segoe UI"/>
              </a:rPr>
              <a:t>Engaging with Local Businesses- Workforce Boards Hold the Key</a:t>
            </a:r>
          </a:p>
          <a:p>
            <a:pPr>
              <a:lnSpc>
                <a:spcPct val="100000"/>
              </a:lnSpc>
            </a:pPr>
            <a:r>
              <a:rPr lang="en-US" sz="2200" dirty="0">
                <a:solidFill>
                  <a:schemeClr val="tx1"/>
                </a:solidFill>
                <a:latin typeface="Montserrat Medium" panose="00000600000000000000" pitchFamily="2" charset="0"/>
                <a:cs typeface="Segoe UI"/>
              </a:rPr>
              <a:t>Working with ATRs and Assisting in Apprenticeship Navigation</a:t>
            </a:r>
          </a:p>
          <a:p>
            <a:pPr>
              <a:lnSpc>
                <a:spcPct val="100000"/>
              </a:lnSpc>
            </a:pPr>
            <a:r>
              <a:rPr lang="en-US" sz="2200" dirty="0">
                <a:solidFill>
                  <a:schemeClr val="tx1"/>
                </a:solidFill>
                <a:latin typeface="Montserrat Medium" panose="00000600000000000000" pitchFamily="2" charset="0"/>
                <a:cs typeface="Segoe UI"/>
              </a:rPr>
              <a:t>Coordinating Service Delivery</a:t>
            </a:r>
          </a:p>
          <a:p>
            <a:pPr>
              <a:lnSpc>
                <a:spcPct val="100000"/>
              </a:lnSpc>
            </a:pPr>
            <a:r>
              <a:rPr lang="en-US" sz="2200" dirty="0">
                <a:solidFill>
                  <a:schemeClr val="tx1"/>
                </a:solidFill>
                <a:latin typeface="Montserrat Medium" panose="00000600000000000000" pitchFamily="2" charset="0"/>
                <a:cs typeface="Segoe UI" panose="020B0502040204020203" pitchFamily="34" charset="0"/>
              </a:rPr>
              <a:t>Questions and Closing Thoughts </a:t>
            </a:r>
          </a:p>
          <a:p>
            <a:endParaRPr lang="en-US" dirty="0"/>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8694" y="1973882"/>
            <a:ext cx="3337257" cy="3337257"/>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914400" y="508636"/>
            <a:ext cx="10515600" cy="1325563"/>
          </a:xfrm>
        </p:spPr>
        <p:txBody>
          <a:bodyPr>
            <a:normAutofit/>
          </a:bodyPr>
          <a:lstStyle/>
          <a:p>
            <a:r>
              <a:rPr lang="en-US" dirty="0">
                <a:solidFill>
                  <a:schemeClr val="bg1"/>
                </a:solidFill>
              </a:rPr>
              <a:t>Local Workforce Development Board Support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sz="half" idx="1"/>
          </p:nvPr>
        </p:nvSpPr>
        <p:spPr>
          <a:xfrm>
            <a:off x="838200" y="1825625"/>
            <a:ext cx="10679052" cy="4351338"/>
          </a:xfrm>
        </p:spPr>
        <p:txBody>
          <a:bodyPr vert="horz" lIns="91440" tIns="45720" rIns="91440" bIns="45720" rtlCol="0" anchor="t">
            <a:noAutofit/>
          </a:bodyPr>
          <a:lstStyle/>
          <a:p>
            <a:pPr marL="457200" lvl="1" indent="0">
              <a:lnSpc>
                <a:spcPct val="107000"/>
              </a:lnSpc>
              <a:spcBef>
                <a:spcPts val="0"/>
              </a:spcBef>
              <a:spcAft>
                <a:spcPts val="800"/>
              </a:spcAft>
              <a:buNone/>
              <a:tabLst>
                <a:tab pos="457200" algn="l"/>
              </a:tabLst>
            </a:pPr>
            <a:r>
              <a:rPr lang="en-US" kern="100" dirty="0">
                <a:solidFill>
                  <a:schemeClr val="tx1"/>
                </a:solidFill>
                <a:latin typeface="Montserrat Medium"/>
                <a:ea typeface="Aptos" panose="020B0004020202020204" pitchFamily="34" charset="0"/>
                <a:cs typeface="Times New Roman"/>
              </a:rPr>
              <a:t>LWDBs that support effective business engagement prioritize:</a:t>
            </a:r>
          </a:p>
          <a:p>
            <a:pPr lvl="1">
              <a:lnSpc>
                <a:spcPct val="107000"/>
              </a:lnSpc>
              <a:spcBef>
                <a:spcPts val="0"/>
              </a:spcBef>
              <a:spcAft>
                <a:spcPts val="800"/>
              </a:spcAft>
              <a:buFont typeface="Arial" panose="05000000000000000000" pitchFamily="2" charset="2"/>
              <a:buChar char="•"/>
              <a:tabLst>
                <a:tab pos="457200" algn="l"/>
              </a:tabLst>
            </a:pPr>
            <a:r>
              <a:rPr lang="en-US" sz="2200" kern="100" dirty="0">
                <a:solidFill>
                  <a:schemeClr val="tx1"/>
                </a:solidFill>
                <a:latin typeface="Montserrat Medium"/>
                <a:ea typeface="Aptos" panose="020B0004020202020204" pitchFamily="34" charset="0"/>
                <a:cs typeface="Times New Roman"/>
              </a:rPr>
              <a:t>Equitable services to both the job seeker and the business customer.</a:t>
            </a:r>
            <a:endParaRPr lang="en-US" sz="2200" dirty="0">
              <a:solidFill>
                <a:schemeClr val="tx1"/>
              </a:solidFill>
              <a:latin typeface="Montserrat Medium"/>
              <a:cs typeface="Times New Roman"/>
            </a:endParaRPr>
          </a:p>
          <a:p>
            <a:pPr lvl="1">
              <a:lnSpc>
                <a:spcPct val="107000"/>
              </a:lnSpc>
              <a:spcBef>
                <a:spcPts val="0"/>
              </a:spcBef>
              <a:spcAft>
                <a:spcPts val="800"/>
              </a:spcAft>
              <a:buFont typeface="Arial" panose="05000000000000000000" pitchFamily="2" charset="2"/>
              <a:buChar char="•"/>
              <a:tabLst>
                <a:tab pos="457200" algn="l"/>
              </a:tabLst>
            </a:pPr>
            <a:r>
              <a:rPr lang="en-US" sz="2200" kern="100" dirty="0">
                <a:solidFill>
                  <a:schemeClr val="tx1"/>
                </a:solidFill>
                <a:latin typeface="Montserrat Medium"/>
                <a:ea typeface="Aptos" panose="020B0004020202020204" pitchFamily="34" charset="0"/>
                <a:cs typeface="Times New Roman"/>
              </a:rPr>
              <a:t>Registered Apprenticeship as a key solution for businesses.</a:t>
            </a:r>
          </a:p>
          <a:p>
            <a:pPr lvl="1">
              <a:lnSpc>
                <a:spcPct val="107000"/>
              </a:lnSpc>
              <a:spcBef>
                <a:spcPts val="0"/>
              </a:spcBef>
              <a:spcAft>
                <a:spcPts val="800"/>
              </a:spcAft>
              <a:buFont typeface="Arial" panose="05000000000000000000" pitchFamily="2" charset="2"/>
              <a:buChar char="•"/>
              <a:tabLst>
                <a:tab pos="457200" algn="l"/>
              </a:tabLst>
            </a:pPr>
            <a:r>
              <a:rPr lang="en-US" sz="2200" kern="100" dirty="0">
                <a:solidFill>
                  <a:schemeClr val="tx1"/>
                </a:solidFill>
                <a:latin typeface="Montserrat Medium"/>
                <a:ea typeface="Aptos" panose="020B0004020202020204" pitchFamily="34" charset="0"/>
                <a:cs typeface="Times New Roman"/>
              </a:rPr>
              <a:t>Policies and procedures that support business engagement efforts with a focus on RA as a solution for businesses.</a:t>
            </a:r>
          </a:p>
          <a:p>
            <a:pPr lvl="1">
              <a:lnSpc>
                <a:spcPct val="107000"/>
              </a:lnSpc>
              <a:spcBef>
                <a:spcPts val="0"/>
              </a:spcBef>
              <a:spcAft>
                <a:spcPts val="800"/>
              </a:spcAft>
              <a:buFont typeface="Arial" panose="05000000000000000000" pitchFamily="2" charset="2"/>
              <a:buChar char="•"/>
              <a:tabLst>
                <a:tab pos="457200" algn="l"/>
              </a:tabLst>
            </a:pPr>
            <a:r>
              <a:rPr lang="en-US" sz="2200" kern="100" dirty="0">
                <a:solidFill>
                  <a:schemeClr val="tx1"/>
                </a:solidFill>
                <a:latin typeface="Montserrat Medium"/>
                <a:ea typeface="Aptos" panose="020B0004020202020204" pitchFamily="34" charset="0"/>
                <a:cs typeface="Times New Roman"/>
              </a:rPr>
              <a:t>A staffing structure that includes one or more BSRs with RA expertise and/or promotes collaboration between BSRs and ATRs.</a:t>
            </a:r>
          </a:p>
          <a:p>
            <a:pPr lvl="1">
              <a:lnSpc>
                <a:spcPct val="107000"/>
              </a:lnSpc>
              <a:spcBef>
                <a:spcPts val="0"/>
              </a:spcBef>
              <a:spcAft>
                <a:spcPts val="800"/>
              </a:spcAft>
              <a:buFont typeface="Arial" panose="05000000000000000000" pitchFamily="2" charset="2"/>
              <a:buChar char="•"/>
              <a:tabLst>
                <a:tab pos="457200" algn="l"/>
              </a:tabLst>
            </a:pPr>
            <a:r>
              <a:rPr lang="en-US" sz="2200" kern="100" dirty="0">
                <a:solidFill>
                  <a:schemeClr val="tx1"/>
                </a:solidFill>
                <a:latin typeface="Montserrat Medium"/>
                <a:ea typeface="Aptos" panose="020B0004020202020204" pitchFamily="34" charset="0"/>
                <a:cs typeface="Times New Roman"/>
              </a:rPr>
              <a:t>On-going training and education for business services representatives.</a:t>
            </a:r>
            <a:endParaRPr lang="en-US" sz="2200" kern="100" dirty="0">
              <a:latin typeface="Montserrat Medium" panose="00000600000000000000" pitchFamily="2" charset="0"/>
              <a:ea typeface="Aptos" panose="020B0004020202020204" pitchFamily="34" charset="0"/>
              <a:cs typeface="Times New Roman" panose="02020603050405020304" pitchFamily="18" charset="0"/>
            </a:endParaRPr>
          </a:p>
          <a:p>
            <a:pPr lvl="1">
              <a:lnSpc>
                <a:spcPct val="107000"/>
              </a:lnSpc>
              <a:spcBef>
                <a:spcPts val="0"/>
              </a:spcBef>
              <a:spcAft>
                <a:spcPts val="800"/>
              </a:spcAft>
              <a:buFont typeface="Arial" panose="05000000000000000000" pitchFamily="2" charset="2"/>
              <a:buChar char="•"/>
              <a:tabLst>
                <a:tab pos="457200" algn="l"/>
              </a:tabLst>
            </a:pPr>
            <a:endParaRPr lang="en-US" sz="2000" kern="100" dirty="0">
              <a:latin typeface="Montserrat Medium" panose="00000600000000000000" pitchFamily="2"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1931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28924"/>
            <a:ext cx="10515600" cy="1325563"/>
          </a:xfrm>
        </p:spPr>
        <p:txBody>
          <a:bodyPr>
            <a:normAutofit/>
          </a:bodyPr>
          <a:lstStyle/>
          <a:p>
            <a:r>
              <a:rPr lang="en-US" dirty="0">
                <a:solidFill>
                  <a:schemeClr val="bg1"/>
                </a:solidFill>
                <a:latin typeface="Montserrat"/>
              </a:rPr>
              <a:t>What can you do to secure/enhance LWDB support?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sz="half" idx="1"/>
          </p:nvPr>
        </p:nvSpPr>
        <p:spPr>
          <a:xfrm>
            <a:off x="838200" y="1825625"/>
            <a:ext cx="10846576" cy="4351338"/>
          </a:xfrm>
        </p:spPr>
        <p:txBody>
          <a:bodyPr vert="horz" lIns="91440" tIns="45720" rIns="91440" bIns="45720" rtlCol="0" anchor="t">
            <a:noAutofit/>
          </a:bodyPr>
          <a:lstStyle/>
          <a:p>
            <a:pPr>
              <a:lnSpc>
                <a:spcPct val="107000"/>
              </a:lnSpc>
              <a:spcBef>
                <a:spcPts val="0"/>
              </a:spcBef>
              <a:spcAft>
                <a:spcPts val="800"/>
              </a:spcAft>
              <a:tabLst>
                <a:tab pos="457200" algn="l"/>
              </a:tabLst>
            </a:pPr>
            <a:r>
              <a:rPr lang="en-US" sz="2400" kern="100">
                <a:solidFill>
                  <a:schemeClr val="tx1"/>
                </a:solidFill>
                <a:latin typeface="Montserrat Medium"/>
                <a:ea typeface="Aptos" panose="020B0004020202020204" pitchFamily="34" charset="0"/>
                <a:cs typeface="Arial"/>
              </a:rPr>
              <a:t>Ensure you are at the table.</a:t>
            </a:r>
          </a:p>
          <a:p>
            <a:pPr>
              <a:lnSpc>
                <a:spcPct val="107000"/>
              </a:lnSpc>
              <a:spcBef>
                <a:spcPts val="0"/>
              </a:spcBef>
              <a:spcAft>
                <a:spcPts val="800"/>
              </a:spcAft>
              <a:tabLst>
                <a:tab pos="457200" algn="l"/>
              </a:tabLst>
            </a:pPr>
            <a:r>
              <a:rPr lang="en-US" sz="2400" kern="100">
                <a:solidFill>
                  <a:schemeClr val="tx1"/>
                </a:solidFill>
                <a:latin typeface="Montserrat Medium"/>
                <a:ea typeface="Aptos" panose="020B0004020202020204" pitchFamily="34" charset="0"/>
                <a:cs typeface="Arial"/>
              </a:rPr>
              <a:t>Make sure the right businesses are represented on the board, and the business majority is maintained.</a:t>
            </a:r>
          </a:p>
          <a:p>
            <a:pPr>
              <a:lnSpc>
                <a:spcPct val="107000"/>
              </a:lnSpc>
              <a:spcBef>
                <a:spcPts val="0"/>
              </a:spcBef>
              <a:spcAft>
                <a:spcPts val="800"/>
              </a:spcAft>
              <a:tabLst>
                <a:tab pos="457200" algn="l"/>
              </a:tabLst>
            </a:pPr>
            <a:r>
              <a:rPr lang="en-US" sz="2400" kern="100">
                <a:solidFill>
                  <a:schemeClr val="tx1"/>
                </a:solidFill>
                <a:latin typeface="Montserrat Medium"/>
                <a:ea typeface="Aptos" panose="020B0004020202020204" pitchFamily="34" charset="0"/>
                <a:cs typeface="Arial"/>
              </a:rPr>
              <a:t>Help the board gather input from business, industry associations, and economic development agencies to understand the needs in the local area.</a:t>
            </a:r>
          </a:p>
          <a:p>
            <a:pPr>
              <a:lnSpc>
                <a:spcPct val="107000"/>
              </a:lnSpc>
              <a:spcBef>
                <a:spcPts val="0"/>
              </a:spcBef>
              <a:spcAft>
                <a:spcPts val="800"/>
              </a:spcAft>
              <a:tabLst>
                <a:tab pos="457200" algn="l"/>
              </a:tabLst>
            </a:pPr>
            <a:r>
              <a:rPr lang="en-US" sz="2400" kern="100">
                <a:solidFill>
                  <a:schemeClr val="tx1"/>
                </a:solidFill>
                <a:latin typeface="Montserrat Medium"/>
                <a:ea typeface="Aptos" panose="020B0004020202020204" pitchFamily="34" charset="0"/>
                <a:cs typeface="Arial"/>
              </a:rPr>
              <a:t>Offer to provide training and education to the LWDB and its members on business solutions and RA.</a:t>
            </a:r>
          </a:p>
          <a:p>
            <a:pPr>
              <a:lnSpc>
                <a:spcPct val="107000"/>
              </a:lnSpc>
              <a:spcBef>
                <a:spcPts val="0"/>
              </a:spcBef>
              <a:spcAft>
                <a:spcPts val="800"/>
              </a:spcAft>
              <a:tabLst>
                <a:tab pos="457200" algn="l"/>
              </a:tabLst>
            </a:pPr>
            <a:r>
              <a:rPr lang="en-US" sz="2400" kern="100">
                <a:solidFill>
                  <a:schemeClr val="tx1"/>
                </a:solidFill>
                <a:latin typeface="Montserrat Medium"/>
                <a:ea typeface="Aptos" panose="020B0004020202020204" pitchFamily="34" charset="0"/>
                <a:cs typeface="Arial"/>
              </a:rPr>
              <a:t>What else?</a:t>
            </a:r>
            <a:endParaRPr lang="en-US" sz="2400" kern="100">
              <a:solidFill>
                <a:schemeClr val="tx1"/>
              </a:solidFill>
              <a:latin typeface="Montserrat Medium" panose="00000600000000000000" pitchFamily="2" charset="0"/>
              <a:ea typeface="Aptos" panose="020B0004020202020204" pitchFamily="34" charset="0"/>
              <a:cs typeface="Arial"/>
            </a:endParaRPr>
          </a:p>
          <a:p>
            <a:pPr marL="457200" lvl="1" indent="0">
              <a:lnSpc>
                <a:spcPct val="107000"/>
              </a:lnSpc>
              <a:spcBef>
                <a:spcPts val="0"/>
              </a:spcBef>
              <a:spcAft>
                <a:spcPts val="800"/>
              </a:spcAft>
              <a:buNone/>
              <a:tabLst>
                <a:tab pos="457200" algn="l"/>
              </a:tabLst>
            </a:pPr>
            <a:endParaRPr lang="en-US" sz="2000" kern="100">
              <a:latin typeface="Montserrat Medium" panose="00000600000000000000" pitchFamily="2" charset="0"/>
              <a:ea typeface="Aptos" panose="020B000402020202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tabLst>
                <a:tab pos="457200" algn="l"/>
              </a:tabLst>
            </a:pPr>
            <a:endParaRPr lang="en-US" sz="2000" kern="100">
              <a:latin typeface="Montserrat Medium" panose="00000600000000000000" pitchFamily="2"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856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2704" y="2251409"/>
            <a:ext cx="12166591" cy="1325563"/>
          </a:xfrm>
        </p:spPr>
        <p:txBody>
          <a:bodyPr>
            <a:normAutofit/>
          </a:bodyPr>
          <a:lstStyle/>
          <a:p>
            <a:r>
              <a:rPr lang="en-US" dirty="0">
                <a:latin typeface="Montserrat"/>
              </a:rPr>
              <a:t>What’s the Return on the RA Investment?</a:t>
            </a:r>
            <a:endParaRPr lang="en-US" i="1" dirty="0"/>
          </a:p>
        </p:txBody>
      </p:sp>
      <p:sp>
        <p:nvSpPr>
          <p:cNvPr id="3" name="Slide Number Placeholder 5">
            <a:extLst>
              <a:ext uri="{FF2B5EF4-FFF2-40B4-BE49-F238E27FC236}">
                <a16:creationId xmlns:a16="http://schemas.microsoft.com/office/drawing/2014/main" id="{6DC3722D-C9B1-5564-6877-22C8D7B39BD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658028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EB99-0AAA-4319-A707-7D603E97CF6D}"/>
              </a:ext>
            </a:extLst>
          </p:cNvPr>
          <p:cNvSpPr>
            <a:spLocks noGrp="1"/>
          </p:cNvSpPr>
          <p:nvPr>
            <p:ph type="title"/>
          </p:nvPr>
        </p:nvSpPr>
        <p:spPr>
          <a:xfrm>
            <a:off x="852055" y="535838"/>
            <a:ext cx="10515600" cy="1325563"/>
          </a:xfrm>
        </p:spPr>
        <p:txBody>
          <a:bodyPr>
            <a:noAutofit/>
          </a:bodyPr>
          <a:lstStyle/>
          <a:p>
            <a:pPr defTabSz="914400"/>
            <a:r>
              <a:rPr lang="en-US" dirty="0">
                <a:latin typeface="Montserrat" panose="02000505000000020004" pitchFamily="2" charset="77"/>
              </a:rPr>
              <a:t>Benefits of Apprenticeship – Business Case</a:t>
            </a:r>
          </a:p>
        </p:txBody>
      </p:sp>
      <p:pic>
        <p:nvPicPr>
          <p:cNvPr id="3" name="Graphic 6" descr="Head with gears">
            <a:extLst>
              <a:ext uri="{FF2B5EF4-FFF2-40B4-BE49-F238E27FC236}">
                <a16:creationId xmlns:a16="http://schemas.microsoft.com/office/drawing/2014/main" id="{9A45EB0B-2C4D-428A-996B-57638BA389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9815" y="1802007"/>
            <a:ext cx="891047" cy="891047"/>
          </a:xfrm>
          <a:prstGeom prst="rect">
            <a:avLst/>
          </a:prstGeom>
        </p:spPr>
      </p:pic>
      <p:sp>
        <p:nvSpPr>
          <p:cNvPr id="4" name="Content Placeholder 3">
            <a:extLst>
              <a:ext uri="{FF2B5EF4-FFF2-40B4-BE49-F238E27FC236}">
                <a16:creationId xmlns:a16="http://schemas.microsoft.com/office/drawing/2014/main" id="{FF96D6A8-1D14-E9CE-9303-03CE76D355F0}"/>
              </a:ext>
            </a:extLst>
          </p:cNvPr>
          <p:cNvSpPr>
            <a:spLocks noGrp="1"/>
          </p:cNvSpPr>
          <p:nvPr>
            <p:ph sz="half" idx="1"/>
          </p:nvPr>
        </p:nvSpPr>
        <p:spPr>
          <a:xfrm>
            <a:off x="697693" y="2626631"/>
            <a:ext cx="2823562" cy="1169981"/>
          </a:xfrm>
        </p:spPr>
        <p:txBody>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Skilled Workforce</a:t>
            </a: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Recruit and develop a diverse and highly-skilled workforce</a:t>
            </a:r>
            <a:endParaRPr lang="en-US" sz="1640" b="1" dirty="0">
              <a:solidFill>
                <a:prstClr val="black"/>
              </a:solidFill>
              <a:latin typeface="Montserrat" panose="00000500000000000000" pitchFamily="2" charset="0"/>
              <a:ea typeface="Roboto Light" panose="020B0604020202020204" charset="0"/>
              <a:cs typeface="Calibri"/>
            </a:endParaRPr>
          </a:p>
          <a:p>
            <a:endParaRPr lang="en-US" dirty="0"/>
          </a:p>
        </p:txBody>
      </p:sp>
      <p:pic>
        <p:nvPicPr>
          <p:cNvPr id="8" name="Picture 8" descr="Clipboard Mixed">
            <a:extLst>
              <a:ext uri="{FF2B5EF4-FFF2-40B4-BE49-F238E27FC236}">
                <a16:creationId xmlns:a16="http://schemas.microsoft.com/office/drawing/2014/main" id="{464BD31F-606D-44E7-9500-FF7585D681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3408" y="3845768"/>
            <a:ext cx="1003339" cy="1003339"/>
          </a:xfrm>
          <a:prstGeom prst="rect">
            <a:avLst/>
          </a:prstGeom>
        </p:spPr>
      </p:pic>
      <p:sp>
        <p:nvSpPr>
          <p:cNvPr id="21" name="Content Placeholder 20">
            <a:extLst>
              <a:ext uri="{FF2B5EF4-FFF2-40B4-BE49-F238E27FC236}">
                <a16:creationId xmlns:a16="http://schemas.microsoft.com/office/drawing/2014/main" id="{BBB7721E-29C3-466A-F7AD-D15DB1EB48A8}"/>
              </a:ext>
            </a:extLst>
          </p:cNvPr>
          <p:cNvSpPr>
            <a:spLocks noGrp="1"/>
          </p:cNvSpPr>
          <p:nvPr>
            <p:ph sz="half" idx="16"/>
          </p:nvPr>
        </p:nvSpPr>
        <p:spPr>
          <a:xfrm>
            <a:off x="417590" y="4849107"/>
            <a:ext cx="3275496" cy="1532828"/>
          </a:xfrm>
        </p:spPr>
        <p:txBody>
          <a:bodyPr>
            <a:normAutofit/>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Customizable Training</a:t>
            </a: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Create flexible training options that ensure workers develop the right skills</a:t>
            </a:r>
          </a:p>
          <a:p>
            <a:endParaRPr lang="en-US" dirty="0"/>
          </a:p>
        </p:txBody>
      </p:sp>
      <p:pic>
        <p:nvPicPr>
          <p:cNvPr id="5" name="Picture 5" descr="Bar graph with upward trend">
            <a:extLst>
              <a:ext uri="{FF2B5EF4-FFF2-40B4-BE49-F238E27FC236}">
                <a16:creationId xmlns:a16="http://schemas.microsoft.com/office/drawing/2014/main" id="{E858DF9B-D9E3-492E-BDFF-4EE8BCC3A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0476" y="1802007"/>
            <a:ext cx="891047" cy="891047"/>
          </a:xfrm>
          <a:prstGeom prst="rect">
            <a:avLst/>
          </a:prstGeom>
        </p:spPr>
      </p:pic>
      <p:sp>
        <p:nvSpPr>
          <p:cNvPr id="13" name="Content Placeholder 12">
            <a:extLst>
              <a:ext uri="{FF2B5EF4-FFF2-40B4-BE49-F238E27FC236}">
                <a16:creationId xmlns:a16="http://schemas.microsoft.com/office/drawing/2014/main" id="{4CE400EF-5D41-E644-330B-C3CEF0D88B77}"/>
              </a:ext>
            </a:extLst>
          </p:cNvPr>
          <p:cNvSpPr>
            <a:spLocks noGrp="1"/>
          </p:cNvSpPr>
          <p:nvPr>
            <p:ph sz="half" idx="13"/>
          </p:nvPr>
        </p:nvSpPr>
        <p:spPr>
          <a:xfrm>
            <a:off x="4710697" y="2634778"/>
            <a:ext cx="3417087" cy="1395150"/>
          </a:xfrm>
        </p:spPr>
        <p:txBody>
          <a:bodyPr>
            <a:normAutofit/>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Improved Productivity</a:t>
            </a: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Improve profitability and positive impact to your bottom line</a:t>
            </a:r>
          </a:p>
          <a:p>
            <a:endParaRPr lang="en-US" dirty="0"/>
          </a:p>
        </p:txBody>
      </p:sp>
      <p:pic>
        <p:nvPicPr>
          <p:cNvPr id="9" name="Picture 9" descr="Employee badge">
            <a:extLst>
              <a:ext uri="{FF2B5EF4-FFF2-40B4-BE49-F238E27FC236}">
                <a16:creationId xmlns:a16="http://schemas.microsoft.com/office/drawing/2014/main" id="{258A5330-CA56-4F3E-A396-45E5F3573D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94328" y="3845768"/>
            <a:ext cx="1003339" cy="1003339"/>
          </a:xfrm>
          <a:prstGeom prst="rect">
            <a:avLst/>
          </a:prstGeom>
        </p:spPr>
      </p:pic>
      <p:sp>
        <p:nvSpPr>
          <p:cNvPr id="22" name="Content Placeholder 21">
            <a:extLst>
              <a:ext uri="{FF2B5EF4-FFF2-40B4-BE49-F238E27FC236}">
                <a16:creationId xmlns:a16="http://schemas.microsoft.com/office/drawing/2014/main" id="{1153730F-2A46-A231-CAE4-8049CB09A9E2}"/>
              </a:ext>
            </a:extLst>
          </p:cNvPr>
          <p:cNvSpPr>
            <a:spLocks noGrp="1"/>
          </p:cNvSpPr>
          <p:nvPr>
            <p:ph sz="half" idx="17"/>
          </p:nvPr>
        </p:nvSpPr>
        <p:spPr>
          <a:xfrm>
            <a:off x="4313956" y="4849107"/>
            <a:ext cx="3564081" cy="1693868"/>
          </a:xfrm>
        </p:spPr>
        <p:txBody>
          <a:bodyPr>
            <a:normAutofit/>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Retain Workers</a:t>
            </a:r>
            <a:endParaRPr lang="en-US" sz="1874" dirty="0">
              <a:solidFill>
                <a:prstClr val="black"/>
              </a:solidFill>
              <a:latin typeface="Montserrat" panose="00000500000000000000" pitchFamily="2" charset="0"/>
              <a:ea typeface="Roboto Light" panose="020B0604020202020204" charset="0"/>
            </a:endParaRP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94% of apprentices continue employment after completing an apprenticeship</a:t>
            </a:r>
          </a:p>
          <a:p>
            <a:endParaRPr lang="en-US" dirty="0"/>
          </a:p>
        </p:txBody>
      </p:sp>
      <p:pic>
        <p:nvPicPr>
          <p:cNvPr id="6" name="Picture 6" descr="Money">
            <a:extLst>
              <a:ext uri="{FF2B5EF4-FFF2-40B4-BE49-F238E27FC236}">
                <a16:creationId xmlns:a16="http://schemas.microsoft.com/office/drawing/2014/main" id="{ADA9E0C1-637F-4CBD-906A-EF02A386FF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60184" y="1743731"/>
            <a:ext cx="891047" cy="891047"/>
          </a:xfrm>
          <a:prstGeom prst="rect">
            <a:avLst/>
          </a:prstGeom>
        </p:spPr>
      </p:pic>
      <p:sp>
        <p:nvSpPr>
          <p:cNvPr id="7" name="Content Placeholder 6">
            <a:extLst>
              <a:ext uri="{FF2B5EF4-FFF2-40B4-BE49-F238E27FC236}">
                <a16:creationId xmlns:a16="http://schemas.microsoft.com/office/drawing/2014/main" id="{00F95BE8-20B8-0CF1-1FCF-64CBBD8146C3}"/>
              </a:ext>
            </a:extLst>
          </p:cNvPr>
          <p:cNvSpPr>
            <a:spLocks noGrp="1"/>
          </p:cNvSpPr>
          <p:nvPr>
            <p:ph sz="half" idx="2"/>
          </p:nvPr>
        </p:nvSpPr>
        <p:spPr>
          <a:xfrm>
            <a:off x="8292699" y="2634778"/>
            <a:ext cx="3226016" cy="1169981"/>
          </a:xfrm>
        </p:spPr>
        <p:txBody>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Reduced Turnover</a:t>
            </a: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Minimize cost with reduced turnover and liability</a:t>
            </a:r>
          </a:p>
          <a:p>
            <a:endParaRPr lang="en-US" dirty="0"/>
          </a:p>
        </p:txBody>
      </p:sp>
      <p:pic>
        <p:nvPicPr>
          <p:cNvPr id="10" name="Picture 10" descr="Diversity picture">
            <a:extLst>
              <a:ext uri="{FF2B5EF4-FFF2-40B4-BE49-F238E27FC236}">
                <a16:creationId xmlns:a16="http://schemas.microsoft.com/office/drawing/2014/main" id="{FAEFB11A-42FD-4B5A-B8E8-4B200394A4BD}"/>
              </a:ext>
            </a:extLst>
          </p:cNvPr>
          <p:cNvPicPr>
            <a:picLocks noChangeAspect="1"/>
          </p:cNvPicPr>
          <p:nvPr/>
        </p:nvPicPr>
        <p:blipFill>
          <a:blip r:embed="rId1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25288" y="3988927"/>
            <a:ext cx="825943" cy="860180"/>
          </a:xfrm>
          <a:prstGeom prst="rect">
            <a:avLst/>
          </a:prstGeom>
          <a:solidFill>
            <a:srgbClr val="FAAB1C"/>
          </a:solidFill>
          <a:ln>
            <a:noFill/>
          </a:ln>
        </p:spPr>
      </p:pic>
      <p:sp>
        <p:nvSpPr>
          <p:cNvPr id="23" name="Content Placeholder 22">
            <a:extLst>
              <a:ext uri="{FF2B5EF4-FFF2-40B4-BE49-F238E27FC236}">
                <a16:creationId xmlns:a16="http://schemas.microsoft.com/office/drawing/2014/main" id="{BFE37EB5-A25D-0770-8F0E-4712DAF92933}"/>
              </a:ext>
            </a:extLst>
          </p:cNvPr>
          <p:cNvSpPr>
            <a:spLocks noGrp="1"/>
          </p:cNvSpPr>
          <p:nvPr>
            <p:ph sz="half" idx="18"/>
          </p:nvPr>
        </p:nvSpPr>
        <p:spPr>
          <a:xfrm>
            <a:off x="8474130" y="4849107"/>
            <a:ext cx="2928257" cy="1540653"/>
          </a:xfrm>
        </p:spPr>
        <p:txBody>
          <a:bodyPr>
            <a:normAutofit/>
          </a:bodyPr>
          <a:lstStyle/>
          <a:p>
            <a:pPr lvl="0" algn="ctr" defTabSz="535518">
              <a:lnSpc>
                <a:spcPct val="100000"/>
              </a:lnSpc>
              <a:spcBef>
                <a:spcPts val="0"/>
              </a:spcBef>
              <a:defRPr/>
            </a:pPr>
            <a:r>
              <a:rPr lang="en-US" sz="1874" b="1" dirty="0">
                <a:solidFill>
                  <a:prstClr val="black"/>
                </a:solidFill>
                <a:latin typeface="Montserrat" panose="00000500000000000000" pitchFamily="2" charset="0"/>
                <a:ea typeface="Roboto Light" panose="020B0604020202020204" charset="0"/>
              </a:rPr>
              <a:t>Diversity</a:t>
            </a:r>
          </a:p>
          <a:p>
            <a:pPr lvl="0" algn="ctr" defTabSz="535518">
              <a:lnSpc>
                <a:spcPct val="100000"/>
              </a:lnSpc>
              <a:spcBef>
                <a:spcPts val="0"/>
              </a:spcBef>
              <a:defRPr/>
            </a:pPr>
            <a:r>
              <a:rPr lang="en-US" sz="1640" dirty="0">
                <a:solidFill>
                  <a:prstClr val="black"/>
                </a:solidFill>
                <a:latin typeface="Montserrat" panose="00000500000000000000" pitchFamily="2" charset="0"/>
                <a:ea typeface="Roboto Light" panose="020B0604020202020204" charset="0"/>
                <a:cs typeface="Calibri"/>
              </a:rPr>
              <a:t>Foster a diverse and inclusive culture</a:t>
            </a:r>
          </a:p>
          <a:p>
            <a:endParaRPr lang="en-US" dirty="0"/>
          </a:p>
        </p:txBody>
      </p:sp>
      <p:sp>
        <p:nvSpPr>
          <p:cNvPr id="12" name="Slide Number Placeholder 5">
            <a:extLst>
              <a:ext uri="{FF2B5EF4-FFF2-40B4-BE49-F238E27FC236}">
                <a16:creationId xmlns:a16="http://schemas.microsoft.com/office/drawing/2014/main" id="{2BE3A243-0BB1-58CE-2591-29B29716099A}"/>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custDataLst>
      <p:tags r:id="rId1"/>
    </p:custDataLst>
    <p:extLst>
      <p:ext uri="{BB962C8B-B14F-4D97-AF65-F5344CB8AC3E}">
        <p14:creationId xmlns:p14="http://schemas.microsoft.com/office/powerpoint/2010/main" val="206542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85DBDA-AAB2-1DB1-A1DA-B8B233733489}"/>
              </a:ext>
            </a:extLst>
          </p:cNvPr>
          <p:cNvSpPr>
            <a:spLocks noGrp="1"/>
          </p:cNvSpPr>
          <p:nvPr>
            <p:ph type="title"/>
          </p:nvPr>
        </p:nvSpPr>
        <p:spPr/>
        <p:txBody>
          <a:bodyPr/>
          <a:lstStyle/>
          <a:p>
            <a:r>
              <a:rPr lang="en-US" dirty="0"/>
              <a:t>Businesses Report Benefits</a:t>
            </a:r>
          </a:p>
        </p:txBody>
      </p:sp>
      <p:pic>
        <p:nvPicPr>
          <p:cNvPr id="6" name="object 6" descr="96 percent improved company culture, 91% improved pipeline of skilled workers, 91% improved employee loyalty, 87% improved co-worker productivity, 81% reduced turnover">
            <a:extLst>
              <a:ext uri="{C183D7F6-B498-43B3-948B-1728B52AA6E4}">
                <adec:decorative xmlns:adec="http://schemas.microsoft.com/office/drawing/2017/decorative" val="0"/>
              </a:ext>
            </a:extLst>
          </p:cNvPr>
          <p:cNvPicPr/>
          <p:nvPr/>
        </p:nvPicPr>
        <p:blipFill>
          <a:blip r:embed="rId3" cstate="email">
            <a:extLst>
              <a:ext uri="{28A0092B-C50C-407E-A947-70E740481C1C}">
                <a14:useLocalDpi xmlns:a14="http://schemas.microsoft.com/office/drawing/2010/main"/>
              </a:ext>
            </a:extLst>
          </a:blip>
          <a:srcRect/>
          <a:stretch/>
        </p:blipFill>
        <p:spPr>
          <a:xfrm>
            <a:off x="1228848" y="1633453"/>
            <a:ext cx="9734303" cy="2122292"/>
          </a:xfrm>
          <a:prstGeom prst="rect">
            <a:avLst/>
          </a:prstGeom>
        </p:spPr>
      </p:pic>
      <p:pic>
        <p:nvPicPr>
          <p:cNvPr id="3" name="object 3" descr="78% Product or process innovation, 76% Future manager development, 74% more on-time delivery, 68% reduced downtime">
            <a:extLst>
              <a:ext uri="{C183D7F6-B498-43B3-948B-1728B52AA6E4}">
                <adec:decorative xmlns:adec="http://schemas.microsoft.com/office/drawing/2017/decorative" val="0"/>
              </a:ext>
            </a:extLst>
          </p:cNvPr>
          <p:cNvPicPr/>
          <p:nvPr/>
        </p:nvPicPr>
        <p:blipFill>
          <a:blip r:embed="rId4" cstate="email">
            <a:extLst>
              <a:ext uri="{28A0092B-C50C-407E-A947-70E740481C1C}">
                <a14:useLocalDpi xmlns:a14="http://schemas.microsoft.com/office/drawing/2010/main"/>
              </a:ext>
            </a:extLst>
          </a:blip>
          <a:srcRect/>
          <a:stretch/>
        </p:blipFill>
        <p:spPr>
          <a:xfrm>
            <a:off x="1424852" y="3807302"/>
            <a:ext cx="10053575" cy="2361485"/>
          </a:xfrm>
          <a:prstGeom prst="rect">
            <a:avLst/>
          </a:prstGeom>
        </p:spPr>
      </p:pic>
      <p:sp>
        <p:nvSpPr>
          <p:cNvPr id="17" name="Oval 16">
            <a:extLst>
              <a:ext uri="{FF2B5EF4-FFF2-40B4-BE49-F238E27FC236}">
                <a16:creationId xmlns:a16="http://schemas.microsoft.com/office/drawing/2014/main" id="{3E733B36-6012-DBB1-4177-A4CEDB1764F8}"/>
              </a:ext>
              <a:ext uri="{C183D7F6-B498-43B3-948B-1728B52AA6E4}">
                <adec:decorative xmlns:adec="http://schemas.microsoft.com/office/drawing/2017/decorative" val="1"/>
              </a:ext>
            </a:extLst>
          </p:cNvPr>
          <p:cNvSpPr/>
          <p:nvPr/>
        </p:nvSpPr>
        <p:spPr>
          <a:xfrm>
            <a:off x="5119137" y="1610531"/>
            <a:ext cx="1936382" cy="1977402"/>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56625A0-5647-5540-FE20-0ABB179F61B6}"/>
              </a:ext>
              <a:ext uri="{C183D7F6-B498-43B3-948B-1728B52AA6E4}">
                <adec:decorative xmlns:adec="http://schemas.microsoft.com/office/drawing/2017/decorative" val="1"/>
              </a:ext>
            </a:extLst>
          </p:cNvPr>
          <p:cNvSpPr/>
          <p:nvPr/>
        </p:nvSpPr>
        <p:spPr>
          <a:xfrm>
            <a:off x="6305648" y="3002707"/>
            <a:ext cx="743518" cy="735650"/>
          </a:xfrm>
          <a:prstGeom prst="ellips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56E735BF-F3A6-D38F-C5D2-D02A3DA5345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8904" y="3080731"/>
            <a:ext cx="627496" cy="627496"/>
          </a:xfrm>
          <a:prstGeom prst="rect">
            <a:avLst/>
          </a:prstGeom>
        </p:spPr>
      </p:pic>
      <p:pic>
        <p:nvPicPr>
          <p:cNvPr id="21" name="Picture 20">
            <a:extLst>
              <a:ext uri="{FF2B5EF4-FFF2-40B4-BE49-F238E27FC236}">
                <a16:creationId xmlns:a16="http://schemas.microsoft.com/office/drawing/2014/main" id="{AEBBD262-3D78-0AC5-9649-D40D8084CA7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23" name="Text Placeholder 22">
            <a:extLst>
              <a:ext uri="{FF2B5EF4-FFF2-40B4-BE49-F238E27FC236}">
                <a16:creationId xmlns:a16="http://schemas.microsoft.com/office/drawing/2014/main" id="{92EE06D9-E437-DDD4-DA80-A9FB6694B874}"/>
              </a:ext>
              <a:ext uri="{C183D7F6-B498-43B3-948B-1728B52AA6E4}">
                <adec:decorative xmlns:adec="http://schemas.microsoft.com/office/drawing/2017/decorative" val="1"/>
              </a:ext>
            </a:extLst>
          </p:cNvPr>
          <p:cNvSpPr>
            <a:spLocks noGrp="1"/>
          </p:cNvSpPr>
          <p:nvPr>
            <p:ph type="body" sz="quarter" idx="17"/>
          </p:nvPr>
        </p:nvSpPr>
        <p:spPr>
          <a:xfrm>
            <a:off x="1337310" y="1952793"/>
            <a:ext cx="1764030" cy="1769122"/>
          </a:xfrm>
        </p:spPr>
        <p:txBody>
          <a:bodyPr>
            <a:normAutofit/>
          </a:bodyPr>
          <a:lstStyle/>
          <a:p>
            <a:pPr marL="25400" marR="20320" lvl="0" defTabSz="913607" eaLnBrk="0" fontAlgn="base" hangingPunct="0">
              <a:lnSpc>
                <a:spcPct val="100000"/>
              </a:lnSpc>
              <a:spcBef>
                <a:spcPts val="68"/>
              </a:spcBef>
              <a:spcAft>
                <a:spcPct val="0"/>
              </a:spcAft>
              <a:defRPr/>
            </a:pPr>
            <a:r>
              <a:rPr lang="en-US" sz="1600" b="0" spc="34" dirty="0">
                <a:solidFill>
                  <a:srgbClr val="FFFFFF"/>
                </a:solidFill>
                <a:latin typeface="Montserrat" panose="00000500000000000000" pitchFamily="2" charset="0"/>
                <a:cs typeface="Microsoft Sans Serif"/>
              </a:rPr>
              <a:t>Improved </a:t>
            </a:r>
            <a:r>
              <a:rPr lang="en-US" sz="1600" b="0" spc="41" dirty="0">
                <a:solidFill>
                  <a:srgbClr val="FFFFFF"/>
                </a:solidFill>
                <a:latin typeface="Montserrat" panose="00000500000000000000" pitchFamily="2" charset="0"/>
                <a:cs typeface="Microsoft Sans Serif"/>
              </a:rPr>
              <a:t>company</a:t>
            </a:r>
            <a:r>
              <a:rPr lang="en-US" sz="1600" b="0" spc="17" dirty="0">
                <a:solidFill>
                  <a:srgbClr val="FFFFFF"/>
                </a:solidFill>
                <a:latin typeface="Montserrat" panose="00000500000000000000" pitchFamily="2" charset="0"/>
                <a:cs typeface="Microsoft Sans Serif"/>
              </a:rPr>
              <a:t> </a:t>
            </a:r>
            <a:r>
              <a:rPr lang="en-US" sz="1600" b="0" spc="27" dirty="0">
                <a:solidFill>
                  <a:srgbClr val="FFFFFF"/>
                </a:solidFill>
                <a:latin typeface="Montserrat" panose="00000500000000000000" pitchFamily="2" charset="0"/>
                <a:cs typeface="Microsoft Sans Serif"/>
              </a:rPr>
              <a:t>culture</a:t>
            </a:r>
            <a:endParaRPr lang="en-US" sz="1600" b="0" dirty="0">
              <a:solidFill>
                <a:srgbClr val="000000"/>
              </a:solidFill>
              <a:latin typeface="Montserrat" panose="00000500000000000000" pitchFamily="2" charset="0"/>
              <a:ea typeface="Microsoft Sans Serif"/>
              <a:cs typeface="Microsoft Sans Serif"/>
            </a:endParaRPr>
          </a:p>
          <a:p>
            <a:pPr marL="16510" lvl="0" defTabSz="913607" eaLnBrk="0" fontAlgn="base" hangingPunct="0">
              <a:lnSpc>
                <a:spcPct val="100000"/>
              </a:lnSpc>
              <a:spcBef>
                <a:spcPts val="133"/>
              </a:spcBef>
              <a:spcAft>
                <a:spcPct val="0"/>
              </a:spcAft>
              <a:defRPr/>
            </a:pPr>
            <a:r>
              <a:rPr lang="en-US" sz="3600" spc="31" dirty="0">
                <a:solidFill>
                  <a:srgbClr val="FFFFFF"/>
                </a:solidFill>
                <a:latin typeface="Montserrat" panose="00000500000000000000" pitchFamily="2" charset="0"/>
                <a:cs typeface="Lucida Sans"/>
              </a:rPr>
              <a:t>96</a:t>
            </a:r>
            <a:r>
              <a:rPr lang="en-US" sz="3600" spc="46" baseline="31400" dirty="0">
                <a:solidFill>
                  <a:srgbClr val="FFFFFF"/>
                </a:solidFill>
                <a:latin typeface="Montserrat" panose="00000500000000000000" pitchFamily="2" charset="0"/>
                <a:cs typeface="Lucida Sans"/>
              </a:rPr>
              <a:t>%</a:t>
            </a:r>
            <a:endParaRPr lang="en-US" sz="3600" b="0" baseline="31400" dirty="0">
              <a:solidFill>
                <a:srgbClr val="000000"/>
              </a:solidFill>
              <a:latin typeface="Montserrat" panose="00000500000000000000" pitchFamily="2" charset="0"/>
              <a:cs typeface="Lucida Sans"/>
            </a:endParaRPr>
          </a:p>
          <a:p>
            <a:endParaRPr lang="en-US" dirty="0"/>
          </a:p>
        </p:txBody>
      </p:sp>
      <p:sp>
        <p:nvSpPr>
          <p:cNvPr id="27" name="Text Placeholder 26">
            <a:extLst>
              <a:ext uri="{FF2B5EF4-FFF2-40B4-BE49-F238E27FC236}">
                <a16:creationId xmlns:a16="http://schemas.microsoft.com/office/drawing/2014/main" id="{9B787A51-FD35-93B5-3224-2F47F5C11EA8}"/>
              </a:ext>
              <a:ext uri="{C183D7F6-B498-43B3-948B-1728B52AA6E4}">
                <adec:decorative xmlns:adec="http://schemas.microsoft.com/office/drawing/2017/decorative" val="1"/>
              </a:ext>
            </a:extLst>
          </p:cNvPr>
          <p:cNvSpPr>
            <a:spLocks noGrp="1"/>
          </p:cNvSpPr>
          <p:nvPr>
            <p:ph type="body" sz="quarter" idx="21"/>
          </p:nvPr>
        </p:nvSpPr>
        <p:spPr>
          <a:xfrm>
            <a:off x="3204105" y="1910473"/>
            <a:ext cx="1887363" cy="1859017"/>
          </a:xfrm>
        </p:spPr>
        <p:txBody>
          <a:bodyPr/>
          <a:lstStyle/>
          <a:p>
            <a:pPr marL="25400" marR="20320" lvl="0" defTabSz="913607" eaLnBrk="0" fontAlgn="base" hangingPunct="0">
              <a:lnSpc>
                <a:spcPct val="100000"/>
              </a:lnSpc>
              <a:spcBef>
                <a:spcPts val="68"/>
              </a:spcBef>
              <a:spcAft>
                <a:spcPct val="0"/>
              </a:spcAft>
              <a:defRPr/>
            </a:pPr>
            <a:r>
              <a:rPr lang="en-US" sz="1600" spc="34" dirty="0">
                <a:solidFill>
                  <a:srgbClr val="FFFFFF"/>
                </a:solidFill>
                <a:latin typeface="Montserrat" panose="00000500000000000000" pitchFamily="2" charset="0"/>
                <a:cs typeface="Microsoft Sans Serif"/>
              </a:rPr>
              <a:t>Improved </a:t>
            </a:r>
            <a:r>
              <a:rPr lang="en-US" sz="1600" spc="31" dirty="0">
                <a:solidFill>
                  <a:srgbClr val="FFFFFF"/>
                </a:solidFill>
                <a:latin typeface="Montserrat" panose="00000500000000000000" pitchFamily="2" charset="0"/>
                <a:cs typeface="Microsoft Sans Serif"/>
              </a:rPr>
              <a:t>pipeline</a:t>
            </a:r>
            <a:r>
              <a:rPr lang="en-US" sz="1600" spc="17" dirty="0">
                <a:solidFill>
                  <a:srgbClr val="FFFFFF"/>
                </a:solidFill>
                <a:latin typeface="Montserrat" panose="00000500000000000000" pitchFamily="2" charset="0"/>
                <a:cs typeface="Microsoft Sans Serif"/>
              </a:rPr>
              <a:t> </a:t>
            </a:r>
            <a:r>
              <a:rPr lang="en-US" sz="1600" spc="31" dirty="0">
                <a:solidFill>
                  <a:srgbClr val="FFFFFF"/>
                </a:solidFill>
                <a:latin typeface="Montserrat" panose="00000500000000000000" pitchFamily="2" charset="0"/>
                <a:cs typeface="Microsoft Sans Serif"/>
              </a:rPr>
              <a:t>of </a:t>
            </a:r>
            <a:r>
              <a:rPr lang="en-US" sz="1600" dirty="0">
                <a:solidFill>
                  <a:srgbClr val="FFFFFF"/>
                </a:solidFill>
                <a:latin typeface="Montserrat" panose="00000500000000000000" pitchFamily="2" charset="0"/>
                <a:cs typeface="Microsoft Sans Serif"/>
              </a:rPr>
              <a:t>skilled</a:t>
            </a:r>
            <a:r>
              <a:rPr lang="en-US" sz="1600" spc="181" dirty="0">
                <a:solidFill>
                  <a:srgbClr val="FFFFFF"/>
                </a:solidFill>
                <a:latin typeface="Montserrat" panose="00000500000000000000" pitchFamily="2" charset="0"/>
                <a:cs typeface="Microsoft Sans Serif"/>
              </a:rPr>
              <a:t> </a:t>
            </a:r>
            <a:r>
              <a:rPr lang="en-US" sz="1600" spc="27" dirty="0">
                <a:solidFill>
                  <a:srgbClr val="FFFFFF"/>
                </a:solidFill>
                <a:latin typeface="Montserrat" panose="00000500000000000000" pitchFamily="2" charset="0"/>
                <a:cs typeface="Microsoft Sans Serif"/>
              </a:rPr>
              <a:t>workers</a:t>
            </a:r>
            <a:endParaRPr lang="en-US" sz="1600" spc="27" dirty="0">
              <a:solidFill>
                <a:srgbClr val="FFFFFF"/>
              </a:solidFill>
              <a:latin typeface="Montserrat" panose="00000500000000000000" pitchFamily="2" charset="0"/>
              <a:ea typeface="Microsoft Sans Serif"/>
              <a:cs typeface="Microsoft Sans Serif"/>
            </a:endParaRPr>
          </a:p>
          <a:p>
            <a:pPr marL="25400" marR="20320" lvl="0" defTabSz="913607" eaLnBrk="0" fontAlgn="base" hangingPunct="0">
              <a:lnSpc>
                <a:spcPct val="100000"/>
              </a:lnSpc>
              <a:spcBef>
                <a:spcPts val="68"/>
              </a:spcBef>
              <a:spcAft>
                <a:spcPct val="0"/>
              </a:spcAft>
              <a:defRPr/>
            </a:pPr>
            <a:endParaRPr lang="en-US" sz="1050" dirty="0">
              <a:solidFill>
                <a:srgbClr val="000000"/>
              </a:solidFill>
              <a:latin typeface="Montserrat" panose="00000500000000000000" pitchFamily="2" charset="0"/>
              <a:ea typeface="Microsoft Sans Serif"/>
              <a:cs typeface="Microsoft Sans Serif"/>
            </a:endParaRPr>
          </a:p>
          <a:p>
            <a:pPr marL="16510" lvl="0" defTabSz="913607" eaLnBrk="0" fontAlgn="base" hangingPunct="0">
              <a:lnSpc>
                <a:spcPts val="2956"/>
              </a:lnSpc>
              <a:spcBef>
                <a:spcPct val="0"/>
              </a:spcBef>
              <a:spcAft>
                <a:spcPct val="0"/>
              </a:spcAft>
              <a:defRPr/>
            </a:pPr>
            <a:r>
              <a:rPr lang="en-US" sz="3600" b="1" spc="-17" dirty="0">
                <a:solidFill>
                  <a:srgbClr val="FFFFFF"/>
                </a:solidFill>
                <a:latin typeface="Montserrat" panose="00000500000000000000" pitchFamily="2" charset="0"/>
                <a:cs typeface="Lucida Sans"/>
              </a:rPr>
              <a:t>91</a:t>
            </a:r>
            <a:r>
              <a:rPr lang="en-US" sz="3600" b="1" spc="-25" baseline="31400" dirty="0">
                <a:solidFill>
                  <a:srgbClr val="FFFFFF"/>
                </a:solidFill>
                <a:latin typeface="Montserrat" panose="00000500000000000000" pitchFamily="2" charset="0"/>
                <a:cs typeface="Lucida Sans"/>
              </a:rPr>
              <a:t>%</a:t>
            </a:r>
            <a:endParaRPr lang="en-US" sz="3600" baseline="31400" dirty="0">
              <a:solidFill>
                <a:srgbClr val="000000"/>
              </a:solidFill>
              <a:latin typeface="Montserrat" panose="00000500000000000000" pitchFamily="2" charset="0"/>
              <a:cs typeface="Lucida Sans"/>
            </a:endParaRPr>
          </a:p>
          <a:p>
            <a:endParaRPr lang="en-US" dirty="0"/>
          </a:p>
        </p:txBody>
      </p:sp>
      <p:sp>
        <p:nvSpPr>
          <p:cNvPr id="31" name="Text Placeholder 30">
            <a:extLst>
              <a:ext uri="{FF2B5EF4-FFF2-40B4-BE49-F238E27FC236}">
                <a16:creationId xmlns:a16="http://schemas.microsoft.com/office/drawing/2014/main" id="{546A0063-4E3B-EFB8-9031-5F2D13286C55}"/>
              </a:ext>
              <a:ext uri="{C183D7F6-B498-43B3-948B-1728B52AA6E4}">
                <adec:decorative xmlns:adec="http://schemas.microsoft.com/office/drawing/2017/decorative" val="1"/>
              </a:ext>
            </a:extLst>
          </p:cNvPr>
          <p:cNvSpPr>
            <a:spLocks noGrp="1"/>
          </p:cNvSpPr>
          <p:nvPr>
            <p:ph type="body" sz="quarter" idx="25"/>
          </p:nvPr>
        </p:nvSpPr>
        <p:spPr>
          <a:xfrm>
            <a:off x="5220054" y="1900999"/>
            <a:ext cx="1800128" cy="1501158"/>
          </a:xfrm>
        </p:spPr>
        <p:txBody>
          <a:bodyPr>
            <a:normAutofit/>
          </a:bodyPr>
          <a:lstStyle/>
          <a:p>
            <a:pPr marL="25400" marR="20320" lvl="0" defTabSz="913607" eaLnBrk="0" fontAlgn="base" hangingPunct="0">
              <a:lnSpc>
                <a:spcPct val="100000"/>
              </a:lnSpc>
              <a:spcBef>
                <a:spcPts val="68"/>
              </a:spcBef>
              <a:spcAft>
                <a:spcPct val="0"/>
              </a:spcAft>
              <a:defRPr/>
            </a:pPr>
            <a:r>
              <a:rPr lang="en-US" sz="1600" b="0" spc="34" dirty="0">
                <a:solidFill>
                  <a:prstClr val="white"/>
                </a:solidFill>
                <a:latin typeface="Montserrat" panose="00000500000000000000" pitchFamily="2" charset="0"/>
                <a:cs typeface="Microsoft Sans Serif"/>
              </a:rPr>
              <a:t>Improved employee</a:t>
            </a:r>
            <a:r>
              <a:rPr lang="en-US" sz="1600" b="0" spc="24" dirty="0">
                <a:solidFill>
                  <a:prstClr val="white"/>
                </a:solidFill>
                <a:latin typeface="Montserrat" panose="00000500000000000000" pitchFamily="2" charset="0"/>
                <a:cs typeface="Microsoft Sans Serif"/>
              </a:rPr>
              <a:t> </a:t>
            </a:r>
            <a:r>
              <a:rPr lang="en-US" sz="1600" b="0" spc="31" dirty="0">
                <a:solidFill>
                  <a:prstClr val="white"/>
                </a:solidFill>
                <a:latin typeface="Montserrat" panose="00000500000000000000" pitchFamily="2" charset="0"/>
                <a:cs typeface="Microsoft Sans Serif"/>
              </a:rPr>
              <a:t>loyalty</a:t>
            </a:r>
            <a:endParaRPr lang="en-US" sz="1600" b="0" dirty="0">
              <a:solidFill>
                <a:prstClr val="white"/>
              </a:solidFill>
              <a:latin typeface="Montserrat" panose="00000500000000000000" pitchFamily="2" charset="0"/>
              <a:ea typeface="Microsoft Sans Serif"/>
              <a:cs typeface="Microsoft Sans Serif"/>
            </a:endParaRPr>
          </a:p>
          <a:p>
            <a:pPr marL="16510" lvl="0" defTabSz="913607" eaLnBrk="0" fontAlgn="base" hangingPunct="0">
              <a:lnSpc>
                <a:spcPct val="100000"/>
              </a:lnSpc>
              <a:spcBef>
                <a:spcPts val="133"/>
              </a:spcBef>
              <a:spcAft>
                <a:spcPct val="0"/>
              </a:spcAft>
              <a:defRPr/>
            </a:pPr>
            <a:r>
              <a:rPr lang="en-US" sz="3600" spc="-17" dirty="0">
                <a:solidFill>
                  <a:prstClr val="white"/>
                </a:solidFill>
                <a:latin typeface="Montserrat" panose="00000500000000000000" pitchFamily="2" charset="0"/>
                <a:cs typeface="Lucida Sans"/>
              </a:rPr>
              <a:t>91</a:t>
            </a:r>
            <a:r>
              <a:rPr lang="en-US" sz="3600" spc="-25" baseline="31400" dirty="0">
                <a:solidFill>
                  <a:prstClr val="white"/>
                </a:solidFill>
                <a:latin typeface="Montserrat" panose="00000500000000000000" pitchFamily="2" charset="0"/>
                <a:cs typeface="Lucida Sans"/>
              </a:rPr>
              <a:t>%</a:t>
            </a:r>
            <a:endParaRPr lang="en-US" sz="3600" b="0" baseline="31400" dirty="0">
              <a:solidFill>
                <a:prstClr val="white"/>
              </a:solidFill>
              <a:latin typeface="Montserrat" panose="00000500000000000000" pitchFamily="2" charset="0"/>
              <a:cs typeface="Lucida Sans"/>
            </a:endParaRPr>
          </a:p>
          <a:p>
            <a:endParaRPr lang="en-US" dirty="0"/>
          </a:p>
        </p:txBody>
      </p:sp>
      <p:sp>
        <p:nvSpPr>
          <p:cNvPr id="24" name="Text Placeholder 23">
            <a:extLst>
              <a:ext uri="{FF2B5EF4-FFF2-40B4-BE49-F238E27FC236}">
                <a16:creationId xmlns:a16="http://schemas.microsoft.com/office/drawing/2014/main" id="{892A18A2-4D90-94FD-E915-FF63D59569AE}"/>
              </a:ext>
              <a:ext uri="{C183D7F6-B498-43B3-948B-1728B52AA6E4}">
                <adec:decorative xmlns:adec="http://schemas.microsoft.com/office/drawing/2017/decorative" val="1"/>
              </a:ext>
            </a:extLst>
          </p:cNvPr>
          <p:cNvSpPr>
            <a:spLocks noGrp="1"/>
          </p:cNvSpPr>
          <p:nvPr>
            <p:ph type="body" sz="quarter" idx="18"/>
          </p:nvPr>
        </p:nvSpPr>
        <p:spPr>
          <a:xfrm>
            <a:off x="7178406" y="1910057"/>
            <a:ext cx="1728574" cy="1770885"/>
          </a:xfrm>
        </p:spPr>
        <p:txBody>
          <a:bodyPr>
            <a:normAutofit/>
          </a:bodyPr>
          <a:lstStyle/>
          <a:p>
            <a:pPr marL="51435" marR="63500" lvl="0" indent="55880" defTabSz="913607" eaLnBrk="0" fontAlgn="base" hangingPunct="0">
              <a:lnSpc>
                <a:spcPct val="100000"/>
              </a:lnSpc>
              <a:spcBef>
                <a:spcPts val="68"/>
              </a:spcBef>
              <a:spcAft>
                <a:spcPct val="0"/>
              </a:spcAft>
              <a:defRPr/>
            </a:pPr>
            <a:r>
              <a:rPr lang="en-US" sz="1600" b="0" spc="34" dirty="0">
                <a:solidFill>
                  <a:srgbClr val="FFFFFF"/>
                </a:solidFill>
                <a:latin typeface="Montserrat" panose="00000500000000000000" pitchFamily="2" charset="0"/>
                <a:cs typeface="Microsoft Sans Serif"/>
              </a:rPr>
              <a:t>Improved </a:t>
            </a:r>
            <a:r>
              <a:rPr lang="en-US" sz="1600" b="0" spc="41" dirty="0">
                <a:solidFill>
                  <a:srgbClr val="FFFFFF"/>
                </a:solidFill>
                <a:latin typeface="Montserrat" panose="00000500000000000000" pitchFamily="2" charset="0"/>
                <a:cs typeface="Microsoft Sans Serif"/>
              </a:rPr>
              <a:t>co-</a:t>
            </a:r>
            <a:r>
              <a:rPr lang="en-US" sz="1600" b="0" spc="34" dirty="0">
                <a:solidFill>
                  <a:srgbClr val="FFFFFF"/>
                </a:solidFill>
                <a:latin typeface="Montserrat" panose="00000500000000000000" pitchFamily="2" charset="0"/>
                <a:cs typeface="Microsoft Sans Serif"/>
              </a:rPr>
              <a:t>worker </a:t>
            </a:r>
            <a:r>
              <a:rPr lang="en-US" sz="1600" b="0" spc="41" dirty="0">
                <a:solidFill>
                  <a:srgbClr val="FFFFFF"/>
                </a:solidFill>
                <a:latin typeface="Montserrat" panose="00000500000000000000" pitchFamily="2" charset="0"/>
                <a:cs typeface="Microsoft Sans Serif"/>
              </a:rPr>
              <a:t>productivity</a:t>
            </a:r>
            <a:endParaRPr lang="en-US" sz="1600" b="0" spc="41" dirty="0">
              <a:solidFill>
                <a:srgbClr val="FFFFFF"/>
              </a:solidFill>
              <a:latin typeface="Montserrat" panose="00000500000000000000" pitchFamily="2" charset="0"/>
              <a:ea typeface="Microsoft Sans Serif"/>
              <a:cs typeface="Microsoft Sans Serif"/>
            </a:endParaRPr>
          </a:p>
          <a:p>
            <a:pPr marL="51435" marR="63500" lvl="0" indent="55880" defTabSz="913607" eaLnBrk="0" fontAlgn="base" hangingPunct="0">
              <a:lnSpc>
                <a:spcPct val="100000"/>
              </a:lnSpc>
              <a:spcBef>
                <a:spcPts val="68"/>
              </a:spcBef>
              <a:spcAft>
                <a:spcPct val="0"/>
              </a:spcAft>
              <a:defRPr/>
            </a:pPr>
            <a:endParaRPr lang="en-US" sz="1200" b="0" dirty="0">
              <a:solidFill>
                <a:srgbClr val="000000"/>
              </a:solidFill>
              <a:latin typeface="Montserrat" panose="00000500000000000000" pitchFamily="2" charset="0"/>
              <a:ea typeface="Microsoft Sans Serif"/>
              <a:cs typeface="Microsoft Sans Serif"/>
            </a:endParaRPr>
          </a:p>
          <a:p>
            <a:pPr marL="25400" lvl="0" defTabSz="913607" eaLnBrk="0" fontAlgn="base" hangingPunct="0">
              <a:lnSpc>
                <a:spcPts val="2956"/>
              </a:lnSpc>
              <a:spcBef>
                <a:spcPct val="0"/>
              </a:spcBef>
              <a:spcAft>
                <a:spcPct val="0"/>
              </a:spcAft>
              <a:defRPr/>
            </a:pPr>
            <a:r>
              <a:rPr lang="en-US" sz="3600" spc="-17" dirty="0">
                <a:solidFill>
                  <a:srgbClr val="FFFFFF"/>
                </a:solidFill>
                <a:latin typeface="Montserrat" panose="00000500000000000000" pitchFamily="2" charset="0"/>
                <a:cs typeface="Lucida Sans"/>
              </a:rPr>
              <a:t>87</a:t>
            </a:r>
            <a:r>
              <a:rPr lang="en-US" sz="3600" spc="-25" baseline="31400" dirty="0">
                <a:solidFill>
                  <a:srgbClr val="FFFFFF"/>
                </a:solidFill>
                <a:latin typeface="Montserrat" panose="00000500000000000000" pitchFamily="2" charset="0"/>
                <a:cs typeface="Lucida Sans"/>
              </a:rPr>
              <a:t>%</a:t>
            </a:r>
            <a:endParaRPr lang="en-US" sz="3600" b="0" baseline="31400" dirty="0">
              <a:solidFill>
                <a:srgbClr val="000000"/>
              </a:solidFill>
              <a:latin typeface="Montserrat" panose="00000500000000000000" pitchFamily="2" charset="0"/>
              <a:cs typeface="Lucida Sans"/>
            </a:endParaRPr>
          </a:p>
          <a:p>
            <a:endParaRPr lang="en-US" dirty="0"/>
          </a:p>
        </p:txBody>
      </p:sp>
      <p:sp>
        <p:nvSpPr>
          <p:cNvPr id="28" name="Text Placeholder 27">
            <a:extLst>
              <a:ext uri="{FF2B5EF4-FFF2-40B4-BE49-F238E27FC236}">
                <a16:creationId xmlns:a16="http://schemas.microsoft.com/office/drawing/2014/main" id="{BF942677-E135-B630-6BF0-2444D74D7948}"/>
              </a:ext>
              <a:ext uri="{C183D7F6-B498-43B3-948B-1728B52AA6E4}">
                <adec:decorative xmlns:adec="http://schemas.microsoft.com/office/drawing/2017/decorative" val="1"/>
              </a:ext>
            </a:extLst>
          </p:cNvPr>
          <p:cNvSpPr>
            <a:spLocks noGrp="1"/>
          </p:cNvSpPr>
          <p:nvPr>
            <p:ph type="body" sz="quarter" idx="22"/>
          </p:nvPr>
        </p:nvSpPr>
        <p:spPr>
          <a:xfrm>
            <a:off x="9165189" y="1968269"/>
            <a:ext cx="1781797" cy="1433888"/>
          </a:xfrm>
        </p:spPr>
        <p:txBody>
          <a:bodyPr/>
          <a:lstStyle/>
          <a:p>
            <a:pPr marL="88900" marR="100965" lvl="0" defTabSz="913607" eaLnBrk="0" fontAlgn="base" hangingPunct="0">
              <a:lnSpc>
                <a:spcPct val="100000"/>
              </a:lnSpc>
              <a:spcBef>
                <a:spcPts val="68"/>
              </a:spcBef>
              <a:spcAft>
                <a:spcPct val="0"/>
              </a:spcAft>
              <a:defRPr/>
            </a:pPr>
            <a:r>
              <a:rPr lang="en-US" sz="1600" spc="24" dirty="0">
                <a:solidFill>
                  <a:srgbClr val="FFFFFF"/>
                </a:solidFill>
                <a:latin typeface="Montserrat" panose="00000500000000000000" pitchFamily="2" charset="0"/>
                <a:cs typeface="Microsoft Sans Serif"/>
              </a:rPr>
              <a:t>Reduced </a:t>
            </a:r>
            <a:r>
              <a:rPr lang="en-US" sz="1600" spc="31" dirty="0">
                <a:solidFill>
                  <a:srgbClr val="FFFFFF"/>
                </a:solidFill>
                <a:latin typeface="Montserrat" panose="00000500000000000000" pitchFamily="2" charset="0"/>
                <a:cs typeface="Microsoft Sans Serif"/>
              </a:rPr>
              <a:t>turnover</a:t>
            </a:r>
          </a:p>
          <a:p>
            <a:pPr marL="88900" marR="100965" lvl="0" defTabSz="913607" eaLnBrk="0" fontAlgn="base" hangingPunct="0">
              <a:lnSpc>
                <a:spcPct val="100000"/>
              </a:lnSpc>
              <a:spcBef>
                <a:spcPts val="68"/>
              </a:spcBef>
              <a:spcAft>
                <a:spcPct val="0"/>
              </a:spcAft>
              <a:defRPr/>
            </a:pPr>
            <a:endParaRPr lang="en-US" sz="1000" dirty="0">
              <a:solidFill>
                <a:srgbClr val="000000"/>
              </a:solidFill>
              <a:latin typeface="Montserrat" panose="00000500000000000000" pitchFamily="2" charset="0"/>
              <a:ea typeface="Microsoft Sans Serif"/>
              <a:cs typeface="Microsoft Sans Serif"/>
            </a:endParaRPr>
          </a:p>
          <a:p>
            <a:pPr lvl="0" defTabSz="913607" eaLnBrk="0" fontAlgn="base" hangingPunct="0">
              <a:lnSpc>
                <a:spcPct val="100000"/>
              </a:lnSpc>
              <a:spcBef>
                <a:spcPts val="133"/>
              </a:spcBef>
              <a:spcAft>
                <a:spcPct val="0"/>
              </a:spcAft>
              <a:defRPr/>
            </a:pPr>
            <a:r>
              <a:rPr lang="en-US" sz="3600" b="1" spc="-211" dirty="0">
                <a:solidFill>
                  <a:srgbClr val="FFFFFF"/>
                </a:solidFill>
                <a:latin typeface="Montserrat" panose="00000500000000000000" pitchFamily="2" charset="0"/>
                <a:cs typeface="Lucida Sans"/>
              </a:rPr>
              <a:t>81</a:t>
            </a:r>
            <a:r>
              <a:rPr lang="en-US" sz="3600" b="1" spc="-317" baseline="31400" dirty="0">
                <a:solidFill>
                  <a:srgbClr val="FFFFFF"/>
                </a:solidFill>
                <a:latin typeface="Montserrat" panose="00000500000000000000" pitchFamily="2" charset="0"/>
                <a:cs typeface="Lucida Sans"/>
              </a:rPr>
              <a:t>%</a:t>
            </a:r>
            <a:endParaRPr lang="en-US" sz="3600" baseline="31400" dirty="0">
              <a:solidFill>
                <a:srgbClr val="000000"/>
              </a:solidFill>
              <a:latin typeface="Montserrat" panose="00000500000000000000" pitchFamily="2" charset="0"/>
              <a:cs typeface="Lucida Sans"/>
            </a:endParaRPr>
          </a:p>
          <a:p>
            <a:endParaRPr lang="en-US" dirty="0"/>
          </a:p>
        </p:txBody>
      </p:sp>
      <p:sp>
        <p:nvSpPr>
          <p:cNvPr id="25" name="Text Placeholder 24">
            <a:extLst>
              <a:ext uri="{FF2B5EF4-FFF2-40B4-BE49-F238E27FC236}">
                <a16:creationId xmlns:a16="http://schemas.microsoft.com/office/drawing/2014/main" id="{C68913E7-5ABA-669B-58F7-96CFEBB629CF}"/>
              </a:ext>
              <a:ext uri="{C183D7F6-B498-43B3-948B-1728B52AA6E4}">
                <adec:decorative xmlns:adec="http://schemas.microsoft.com/office/drawing/2017/decorative" val="1"/>
              </a:ext>
            </a:extLst>
          </p:cNvPr>
          <p:cNvSpPr>
            <a:spLocks noGrp="1"/>
          </p:cNvSpPr>
          <p:nvPr>
            <p:ph type="body" sz="quarter" idx="19"/>
          </p:nvPr>
        </p:nvSpPr>
        <p:spPr>
          <a:xfrm>
            <a:off x="2614329" y="4149015"/>
            <a:ext cx="1893253" cy="1604466"/>
          </a:xfrm>
        </p:spPr>
        <p:txBody>
          <a:bodyPr>
            <a:normAutofit/>
          </a:bodyPr>
          <a:lstStyle/>
          <a:p>
            <a:pPr marL="82550" marR="96520" lvl="0" defTabSz="913607" eaLnBrk="0" fontAlgn="base" hangingPunct="0">
              <a:lnSpc>
                <a:spcPct val="100000"/>
              </a:lnSpc>
              <a:spcBef>
                <a:spcPts val="68"/>
              </a:spcBef>
              <a:spcAft>
                <a:spcPct val="0"/>
              </a:spcAft>
              <a:defRPr/>
            </a:pPr>
            <a:r>
              <a:rPr lang="en-US" sz="1600" b="0" spc="41" dirty="0">
                <a:solidFill>
                  <a:srgbClr val="FFFFFF"/>
                </a:solidFill>
                <a:latin typeface="Montserrat" panose="00000500000000000000" pitchFamily="2" charset="0"/>
                <a:cs typeface="Microsoft Sans Serif"/>
              </a:rPr>
              <a:t>Product</a:t>
            </a:r>
            <a:r>
              <a:rPr lang="en-US" sz="1600" b="0" spc="37" dirty="0">
                <a:solidFill>
                  <a:srgbClr val="FFFFFF"/>
                </a:solidFill>
                <a:latin typeface="Montserrat" panose="00000500000000000000" pitchFamily="2" charset="0"/>
                <a:cs typeface="Microsoft Sans Serif"/>
              </a:rPr>
              <a:t> </a:t>
            </a:r>
            <a:br>
              <a:rPr lang="en-US" sz="1600" b="0" spc="37" dirty="0">
                <a:solidFill>
                  <a:srgbClr val="FFFFFF"/>
                </a:solidFill>
                <a:latin typeface="Montserrat" panose="00000500000000000000" pitchFamily="2" charset="0"/>
                <a:cs typeface="Microsoft Sans Serif"/>
              </a:rPr>
            </a:br>
            <a:r>
              <a:rPr lang="en-US" sz="1600" b="0" spc="31" dirty="0">
                <a:solidFill>
                  <a:srgbClr val="FFFFFF"/>
                </a:solidFill>
                <a:latin typeface="Montserrat" panose="00000500000000000000" pitchFamily="2" charset="0"/>
                <a:cs typeface="Microsoft Sans Serif"/>
              </a:rPr>
              <a:t>or </a:t>
            </a:r>
            <a:r>
              <a:rPr lang="en-US" sz="1600" b="0" spc="-7" dirty="0">
                <a:solidFill>
                  <a:srgbClr val="FFFFFF"/>
                </a:solidFill>
                <a:latin typeface="Montserrat" panose="00000500000000000000" pitchFamily="2" charset="0"/>
                <a:cs typeface="Microsoft Sans Serif"/>
              </a:rPr>
              <a:t>process </a:t>
            </a:r>
            <a:r>
              <a:rPr lang="en-US" sz="1600" b="0" spc="27" dirty="0">
                <a:solidFill>
                  <a:srgbClr val="FFFFFF"/>
                </a:solidFill>
                <a:latin typeface="Montserrat" panose="00000500000000000000" pitchFamily="2" charset="0"/>
                <a:cs typeface="Microsoft Sans Serif"/>
              </a:rPr>
              <a:t>innovation</a:t>
            </a:r>
            <a:endParaRPr lang="en-US" sz="1600" b="0" spc="27" dirty="0">
              <a:solidFill>
                <a:srgbClr val="FFFFFF"/>
              </a:solidFill>
              <a:latin typeface="Montserrat" panose="00000500000000000000" pitchFamily="2" charset="0"/>
              <a:ea typeface="Microsoft Sans Serif"/>
              <a:cs typeface="Microsoft Sans Serif"/>
            </a:endParaRPr>
          </a:p>
          <a:p>
            <a:pPr marL="82550" marR="96520" lvl="0" defTabSz="913607" eaLnBrk="0" fontAlgn="base" hangingPunct="0">
              <a:lnSpc>
                <a:spcPct val="100000"/>
              </a:lnSpc>
              <a:spcBef>
                <a:spcPts val="68"/>
              </a:spcBef>
              <a:spcAft>
                <a:spcPct val="0"/>
              </a:spcAft>
              <a:defRPr/>
            </a:pPr>
            <a:endParaRPr lang="en-US" sz="1200" b="0" dirty="0">
              <a:solidFill>
                <a:srgbClr val="000000"/>
              </a:solidFill>
              <a:latin typeface="Montserrat" panose="00000500000000000000" pitchFamily="2" charset="0"/>
              <a:ea typeface="Microsoft Sans Serif"/>
              <a:cs typeface="Microsoft Sans Serif"/>
            </a:endParaRPr>
          </a:p>
          <a:p>
            <a:pPr lvl="0" defTabSz="913607" eaLnBrk="0" fontAlgn="base" hangingPunct="0">
              <a:lnSpc>
                <a:spcPts val="2956"/>
              </a:lnSpc>
              <a:spcBef>
                <a:spcPct val="0"/>
              </a:spcBef>
              <a:spcAft>
                <a:spcPct val="0"/>
              </a:spcAft>
              <a:defRPr/>
            </a:pPr>
            <a:r>
              <a:rPr lang="en-US" sz="3600" spc="-17" dirty="0">
                <a:solidFill>
                  <a:srgbClr val="FFFFFF"/>
                </a:solidFill>
                <a:latin typeface="Montserrat" panose="00000500000000000000" pitchFamily="2" charset="0"/>
                <a:cs typeface="Lucida Sans"/>
              </a:rPr>
              <a:t>78</a:t>
            </a:r>
            <a:r>
              <a:rPr lang="en-US" sz="3600" spc="-25" baseline="31400" dirty="0">
                <a:solidFill>
                  <a:srgbClr val="FFFFFF"/>
                </a:solidFill>
                <a:latin typeface="Montserrat" panose="00000500000000000000" pitchFamily="2" charset="0"/>
                <a:cs typeface="Lucida Sans"/>
              </a:rPr>
              <a:t>%</a:t>
            </a:r>
            <a:endParaRPr lang="en-US" sz="3600" b="0" baseline="31400" dirty="0">
              <a:solidFill>
                <a:srgbClr val="000000"/>
              </a:solidFill>
              <a:latin typeface="Montserrat" panose="00000500000000000000" pitchFamily="2" charset="0"/>
              <a:cs typeface="Lucida Sans"/>
            </a:endParaRPr>
          </a:p>
          <a:p>
            <a:endParaRPr lang="en-US" dirty="0"/>
          </a:p>
        </p:txBody>
      </p:sp>
      <p:sp>
        <p:nvSpPr>
          <p:cNvPr id="29" name="Text Placeholder 28">
            <a:extLst>
              <a:ext uri="{FF2B5EF4-FFF2-40B4-BE49-F238E27FC236}">
                <a16:creationId xmlns:a16="http://schemas.microsoft.com/office/drawing/2014/main" id="{46B5D2C0-95A0-9460-0480-A4686B79BA79}"/>
              </a:ext>
              <a:ext uri="{C183D7F6-B498-43B3-948B-1728B52AA6E4}">
                <adec:decorative xmlns:adec="http://schemas.microsoft.com/office/drawing/2017/decorative" val="1"/>
              </a:ext>
            </a:extLst>
          </p:cNvPr>
          <p:cNvSpPr>
            <a:spLocks noGrp="1"/>
          </p:cNvSpPr>
          <p:nvPr>
            <p:ph type="body" sz="quarter" idx="23"/>
          </p:nvPr>
        </p:nvSpPr>
        <p:spPr>
          <a:xfrm>
            <a:off x="4553696" y="4113827"/>
            <a:ext cx="1830277" cy="2165190"/>
          </a:xfrm>
        </p:spPr>
        <p:txBody>
          <a:bodyPr/>
          <a:lstStyle/>
          <a:p>
            <a:pPr marL="29845" marR="44450" lvl="0" defTabSz="913607" eaLnBrk="0" fontAlgn="base" hangingPunct="0">
              <a:lnSpc>
                <a:spcPct val="100000"/>
              </a:lnSpc>
              <a:spcBef>
                <a:spcPts val="68"/>
              </a:spcBef>
              <a:spcAft>
                <a:spcPct val="0"/>
              </a:spcAft>
              <a:defRPr/>
            </a:pPr>
            <a:r>
              <a:rPr lang="en-US" sz="1600" spc="-7" dirty="0">
                <a:solidFill>
                  <a:srgbClr val="FFFFFF"/>
                </a:solidFill>
                <a:latin typeface="Montserrat" panose="00000500000000000000" pitchFamily="2" charset="0"/>
                <a:cs typeface="Microsoft Sans Serif"/>
              </a:rPr>
              <a:t>Future </a:t>
            </a:r>
            <a:r>
              <a:rPr lang="en-US" sz="1600" spc="27" dirty="0">
                <a:solidFill>
                  <a:srgbClr val="FFFFFF"/>
                </a:solidFill>
                <a:latin typeface="Montserrat" panose="00000500000000000000" pitchFamily="2" charset="0"/>
                <a:cs typeface="Microsoft Sans Serif"/>
              </a:rPr>
              <a:t>manager </a:t>
            </a:r>
            <a:r>
              <a:rPr lang="en-US" sz="1600" spc="34" dirty="0">
                <a:solidFill>
                  <a:srgbClr val="FFFFFF"/>
                </a:solidFill>
                <a:latin typeface="Montserrat" panose="00000500000000000000" pitchFamily="2" charset="0"/>
                <a:cs typeface="Microsoft Sans Serif"/>
              </a:rPr>
              <a:t>development</a:t>
            </a:r>
            <a:endParaRPr lang="en-US" sz="1600" spc="34" dirty="0">
              <a:solidFill>
                <a:srgbClr val="FFFFFF"/>
              </a:solidFill>
              <a:latin typeface="Montserrat" panose="00000500000000000000" pitchFamily="2" charset="0"/>
              <a:ea typeface="Microsoft Sans Serif"/>
              <a:cs typeface="Microsoft Sans Serif"/>
            </a:endParaRPr>
          </a:p>
          <a:p>
            <a:pPr marL="29845" marR="44450" lvl="0" defTabSz="913607" eaLnBrk="0" fontAlgn="base" hangingPunct="0">
              <a:lnSpc>
                <a:spcPct val="100000"/>
              </a:lnSpc>
              <a:spcBef>
                <a:spcPts val="68"/>
              </a:spcBef>
              <a:spcAft>
                <a:spcPct val="0"/>
              </a:spcAft>
              <a:defRPr/>
            </a:pPr>
            <a:endParaRPr lang="en-US" sz="1200" dirty="0">
              <a:solidFill>
                <a:srgbClr val="000000"/>
              </a:solidFill>
              <a:latin typeface="Montserrat" panose="00000500000000000000" pitchFamily="2" charset="0"/>
              <a:ea typeface="Microsoft Sans Serif"/>
              <a:cs typeface="Microsoft Sans Serif"/>
            </a:endParaRPr>
          </a:p>
          <a:p>
            <a:pPr lvl="0" defTabSz="913607" eaLnBrk="0" fontAlgn="base" hangingPunct="0">
              <a:lnSpc>
                <a:spcPts val="2956"/>
              </a:lnSpc>
              <a:spcBef>
                <a:spcPct val="0"/>
              </a:spcBef>
              <a:spcAft>
                <a:spcPct val="0"/>
              </a:spcAft>
              <a:defRPr/>
            </a:pPr>
            <a:r>
              <a:rPr lang="en-US" sz="3600" b="1" spc="-17" dirty="0">
                <a:solidFill>
                  <a:srgbClr val="FFFFFF"/>
                </a:solidFill>
                <a:latin typeface="Montserrat" panose="00000500000000000000" pitchFamily="2" charset="0"/>
                <a:cs typeface="Lucida Sans"/>
              </a:rPr>
              <a:t>76</a:t>
            </a:r>
            <a:r>
              <a:rPr lang="en-US" sz="3600" b="1" spc="-25" baseline="31400" dirty="0">
                <a:solidFill>
                  <a:srgbClr val="FFFFFF"/>
                </a:solidFill>
                <a:latin typeface="Montserrat" panose="00000500000000000000" pitchFamily="2" charset="0"/>
                <a:cs typeface="Lucida Sans"/>
              </a:rPr>
              <a:t>%</a:t>
            </a:r>
            <a:endParaRPr lang="en-US" sz="3600" baseline="31400" dirty="0">
              <a:solidFill>
                <a:srgbClr val="000000"/>
              </a:solidFill>
              <a:latin typeface="Montserrat" panose="00000500000000000000" pitchFamily="2" charset="0"/>
              <a:cs typeface="Lucida Sans"/>
            </a:endParaRPr>
          </a:p>
          <a:p>
            <a:endParaRPr lang="en-US" dirty="0"/>
          </a:p>
        </p:txBody>
      </p:sp>
      <p:sp>
        <p:nvSpPr>
          <p:cNvPr id="26" name="Text Placeholder 25">
            <a:extLst>
              <a:ext uri="{FF2B5EF4-FFF2-40B4-BE49-F238E27FC236}">
                <a16:creationId xmlns:a16="http://schemas.microsoft.com/office/drawing/2014/main" id="{68FA2B4C-D5ED-DB5F-021D-2B651853E6F2}"/>
              </a:ext>
              <a:ext uri="{C183D7F6-B498-43B3-948B-1728B52AA6E4}">
                <adec:decorative xmlns:adec="http://schemas.microsoft.com/office/drawing/2017/decorative" val="1"/>
              </a:ext>
            </a:extLst>
          </p:cNvPr>
          <p:cNvSpPr>
            <a:spLocks noGrp="1"/>
          </p:cNvSpPr>
          <p:nvPr>
            <p:ph type="body" sz="quarter" idx="20"/>
          </p:nvPr>
        </p:nvSpPr>
        <p:spPr>
          <a:xfrm>
            <a:off x="6488342" y="4056752"/>
            <a:ext cx="1830277" cy="1798219"/>
          </a:xfrm>
        </p:spPr>
        <p:txBody>
          <a:bodyPr>
            <a:normAutofit/>
          </a:bodyPr>
          <a:lstStyle/>
          <a:p>
            <a:pPr lvl="0" defTabSz="913607" eaLnBrk="0" fontAlgn="base" hangingPunct="0">
              <a:lnSpc>
                <a:spcPct val="100000"/>
              </a:lnSpc>
              <a:spcBef>
                <a:spcPts val="68"/>
              </a:spcBef>
              <a:spcAft>
                <a:spcPct val="0"/>
              </a:spcAft>
              <a:defRPr/>
            </a:pPr>
            <a:r>
              <a:rPr lang="en-US" sz="1600" b="0" spc="-14" dirty="0">
                <a:solidFill>
                  <a:srgbClr val="FFFFFF"/>
                </a:solidFill>
                <a:latin typeface="Montserrat" panose="00000500000000000000" pitchFamily="2" charset="0"/>
                <a:cs typeface="Microsoft Sans Serif"/>
              </a:rPr>
              <a:t>More</a:t>
            </a:r>
            <a:endParaRPr lang="en-US" sz="1600" b="0" dirty="0">
              <a:solidFill>
                <a:srgbClr val="000000"/>
              </a:solidFill>
              <a:latin typeface="Montserrat" panose="00000500000000000000" pitchFamily="2" charset="0"/>
              <a:ea typeface="Microsoft Sans Serif"/>
              <a:cs typeface="Microsoft Sans Serif"/>
            </a:endParaRPr>
          </a:p>
          <a:p>
            <a:pPr lvl="0" defTabSz="913607" eaLnBrk="0" fontAlgn="base" hangingPunct="0">
              <a:lnSpc>
                <a:spcPct val="100000"/>
              </a:lnSpc>
              <a:spcBef>
                <a:spcPct val="0"/>
              </a:spcBef>
              <a:spcAft>
                <a:spcPct val="0"/>
              </a:spcAft>
              <a:defRPr/>
            </a:pPr>
            <a:r>
              <a:rPr lang="en-US" sz="1600" b="0" spc="41" dirty="0">
                <a:solidFill>
                  <a:srgbClr val="FFFFFF"/>
                </a:solidFill>
                <a:latin typeface="Montserrat" panose="00000500000000000000" pitchFamily="2" charset="0"/>
                <a:cs typeface="Microsoft Sans Serif"/>
              </a:rPr>
              <a:t>on-time</a:t>
            </a:r>
            <a:r>
              <a:rPr lang="en-US" sz="1600" b="0" spc="31" dirty="0">
                <a:solidFill>
                  <a:srgbClr val="FFFFFF"/>
                </a:solidFill>
                <a:latin typeface="Montserrat" panose="00000500000000000000" pitchFamily="2" charset="0"/>
                <a:cs typeface="Microsoft Sans Serif"/>
              </a:rPr>
              <a:t> </a:t>
            </a:r>
            <a:r>
              <a:rPr lang="en-US" sz="1600" b="0" spc="27" dirty="0">
                <a:solidFill>
                  <a:srgbClr val="FFFFFF"/>
                </a:solidFill>
                <a:latin typeface="Montserrat" panose="00000500000000000000" pitchFamily="2" charset="0"/>
                <a:cs typeface="Microsoft Sans Serif"/>
              </a:rPr>
              <a:t>delivery</a:t>
            </a:r>
            <a:endParaRPr lang="en-US" sz="1600" b="0" dirty="0">
              <a:solidFill>
                <a:srgbClr val="000000"/>
              </a:solidFill>
              <a:latin typeface="Montserrat" panose="00000500000000000000" pitchFamily="2" charset="0"/>
              <a:cs typeface="Microsoft Sans Serif"/>
            </a:endParaRPr>
          </a:p>
          <a:p>
            <a:pPr marL="16510" lvl="0" defTabSz="913607" eaLnBrk="0" fontAlgn="base" hangingPunct="0">
              <a:lnSpc>
                <a:spcPct val="100000"/>
              </a:lnSpc>
              <a:spcBef>
                <a:spcPts val="133"/>
              </a:spcBef>
              <a:spcAft>
                <a:spcPct val="0"/>
              </a:spcAft>
              <a:defRPr/>
            </a:pPr>
            <a:r>
              <a:rPr lang="en-US" sz="3600" spc="-17" dirty="0">
                <a:solidFill>
                  <a:srgbClr val="FFFFFF"/>
                </a:solidFill>
                <a:latin typeface="Montserrat" panose="00000500000000000000" pitchFamily="2" charset="0"/>
                <a:cs typeface="Lucida Sans"/>
              </a:rPr>
              <a:t>74</a:t>
            </a:r>
            <a:r>
              <a:rPr lang="en-US" sz="3600" spc="-25" baseline="31400" dirty="0">
                <a:solidFill>
                  <a:srgbClr val="FFFFFF"/>
                </a:solidFill>
                <a:latin typeface="Montserrat" panose="00000500000000000000" pitchFamily="2" charset="0"/>
                <a:cs typeface="Lucida Sans"/>
              </a:rPr>
              <a:t>%</a:t>
            </a:r>
            <a:endParaRPr lang="en-US" dirty="0"/>
          </a:p>
        </p:txBody>
      </p:sp>
      <p:sp>
        <p:nvSpPr>
          <p:cNvPr id="30" name="Text Placeholder 29">
            <a:extLst>
              <a:ext uri="{FF2B5EF4-FFF2-40B4-BE49-F238E27FC236}">
                <a16:creationId xmlns:a16="http://schemas.microsoft.com/office/drawing/2014/main" id="{69E5D29B-77E2-BB7F-5AAA-0242247D2ABB}"/>
              </a:ext>
              <a:ext uri="{C183D7F6-B498-43B3-948B-1728B52AA6E4}">
                <adec:decorative xmlns:adec="http://schemas.microsoft.com/office/drawing/2017/decorative" val="1"/>
              </a:ext>
            </a:extLst>
          </p:cNvPr>
          <p:cNvSpPr>
            <a:spLocks noGrp="1"/>
          </p:cNvSpPr>
          <p:nvPr>
            <p:ph type="body" sz="quarter" idx="24"/>
          </p:nvPr>
        </p:nvSpPr>
        <p:spPr>
          <a:xfrm>
            <a:off x="8497807" y="4113827"/>
            <a:ext cx="1673355" cy="2142116"/>
          </a:xfrm>
        </p:spPr>
        <p:txBody>
          <a:bodyPr>
            <a:normAutofit/>
          </a:bodyPr>
          <a:lstStyle/>
          <a:p>
            <a:pPr marL="109855" marR="121920" lvl="0" defTabSz="913607" eaLnBrk="0" fontAlgn="base" hangingPunct="0">
              <a:lnSpc>
                <a:spcPct val="100000"/>
              </a:lnSpc>
              <a:spcBef>
                <a:spcPts val="68"/>
              </a:spcBef>
              <a:spcAft>
                <a:spcPct val="0"/>
              </a:spcAft>
              <a:defRPr/>
            </a:pPr>
            <a:r>
              <a:rPr lang="en-US" sz="1600" spc="24" dirty="0">
                <a:solidFill>
                  <a:srgbClr val="FFFFFF"/>
                </a:solidFill>
                <a:latin typeface="Montserrat" panose="00000500000000000000" pitchFamily="2" charset="0"/>
                <a:cs typeface="Microsoft Sans Serif"/>
              </a:rPr>
              <a:t>Reduced </a:t>
            </a:r>
            <a:r>
              <a:rPr lang="en-US" sz="1600" spc="37" dirty="0">
                <a:solidFill>
                  <a:srgbClr val="FFFFFF"/>
                </a:solidFill>
                <a:latin typeface="Montserrat" panose="00000500000000000000" pitchFamily="2" charset="0"/>
                <a:cs typeface="Microsoft Sans Serif"/>
              </a:rPr>
              <a:t>downtime</a:t>
            </a:r>
          </a:p>
          <a:p>
            <a:pPr marL="109855" marR="121920" lvl="0" defTabSz="913607" eaLnBrk="0" fontAlgn="base" hangingPunct="0">
              <a:lnSpc>
                <a:spcPct val="100000"/>
              </a:lnSpc>
              <a:spcBef>
                <a:spcPts val="68"/>
              </a:spcBef>
              <a:spcAft>
                <a:spcPct val="0"/>
              </a:spcAft>
              <a:defRPr/>
            </a:pPr>
            <a:endParaRPr lang="en-US" sz="1000" dirty="0">
              <a:solidFill>
                <a:srgbClr val="000000"/>
              </a:solidFill>
              <a:latin typeface="Montserrat" panose="00000500000000000000" pitchFamily="2" charset="0"/>
              <a:ea typeface="Microsoft Sans Serif"/>
              <a:cs typeface="Microsoft Sans Serif"/>
            </a:endParaRPr>
          </a:p>
          <a:p>
            <a:pPr lvl="0" defTabSz="913607" eaLnBrk="0" fontAlgn="base" hangingPunct="0">
              <a:lnSpc>
                <a:spcPct val="100000"/>
              </a:lnSpc>
              <a:spcBef>
                <a:spcPts val="133"/>
              </a:spcBef>
              <a:spcAft>
                <a:spcPct val="0"/>
              </a:spcAft>
              <a:defRPr/>
            </a:pPr>
            <a:r>
              <a:rPr lang="en-US" sz="3600" b="1" spc="-17" dirty="0">
                <a:solidFill>
                  <a:srgbClr val="FFFFFF"/>
                </a:solidFill>
                <a:latin typeface="Montserrat" panose="00000500000000000000" pitchFamily="2" charset="0"/>
                <a:cs typeface="Lucida Sans"/>
              </a:rPr>
              <a:t>68</a:t>
            </a:r>
            <a:r>
              <a:rPr lang="en-US" sz="3600" b="1" spc="-25" baseline="31400" dirty="0">
                <a:solidFill>
                  <a:srgbClr val="FFFFFF"/>
                </a:solidFill>
                <a:latin typeface="Montserrat" panose="00000500000000000000" pitchFamily="2" charset="0"/>
                <a:cs typeface="Lucida Sans"/>
              </a:rPr>
              <a:t>%</a:t>
            </a:r>
            <a:endParaRPr lang="en-US" sz="3600" baseline="31400" dirty="0">
              <a:solidFill>
                <a:srgbClr val="000000"/>
              </a:solidFill>
              <a:latin typeface="Montserrat" panose="00000500000000000000" pitchFamily="2" charset="0"/>
              <a:cs typeface="Lucida Sans"/>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4A697-030D-A37A-9971-1C3AAD1DDE49}"/>
              </a:ext>
            </a:extLst>
          </p:cNvPr>
          <p:cNvSpPr>
            <a:spLocks noGrp="1"/>
          </p:cNvSpPr>
          <p:nvPr>
            <p:ph type="title"/>
          </p:nvPr>
        </p:nvSpPr>
        <p:spPr>
          <a:xfrm>
            <a:off x="838200" y="517480"/>
            <a:ext cx="10515600" cy="1325563"/>
          </a:xfrm>
        </p:spPr>
        <p:txBody>
          <a:bodyPr>
            <a:normAutofit/>
          </a:bodyPr>
          <a:lstStyle/>
          <a:p>
            <a:r>
              <a:rPr lang="en-US" dirty="0">
                <a:latin typeface="Montserrat"/>
              </a:rPr>
              <a:t>Benefits of Apprenticeship – Workforce System</a:t>
            </a:r>
          </a:p>
        </p:txBody>
      </p:sp>
      <p:sp>
        <p:nvSpPr>
          <p:cNvPr id="6" name="Content Placeholder 5">
            <a:extLst>
              <a:ext uri="{FF2B5EF4-FFF2-40B4-BE49-F238E27FC236}">
                <a16:creationId xmlns:a16="http://schemas.microsoft.com/office/drawing/2014/main" id="{AD56CDFF-0B97-FF60-A59E-5DCB965195E9}"/>
              </a:ext>
            </a:extLst>
          </p:cNvPr>
          <p:cNvSpPr>
            <a:spLocks noGrp="1"/>
          </p:cNvSpPr>
          <p:nvPr>
            <p:ph sz="half" idx="1"/>
          </p:nvPr>
        </p:nvSpPr>
        <p:spPr>
          <a:xfrm>
            <a:off x="714588" y="1944452"/>
            <a:ext cx="2845526" cy="3733536"/>
          </a:xfrm>
          <a:ln w="28575">
            <a:solidFill>
              <a:srgbClr val="009296"/>
            </a:solidFill>
          </a:ln>
        </p:spPr>
        <p:txBody>
          <a:bodyPr>
            <a:normAutofit fontScale="47500" lnSpcReduction="20000"/>
          </a:bodyPr>
          <a:lstStyle/>
          <a:p>
            <a:pPr marL="0" indent="0" algn="ctr">
              <a:lnSpc>
                <a:spcPct val="110000"/>
              </a:lnSpc>
              <a:buNone/>
            </a:pPr>
            <a:endParaRPr lang="en-US" sz="3700" i="1" baseline="0" dirty="0">
              <a:solidFill>
                <a:srgbClr val="002060"/>
              </a:solidFill>
            </a:endParaRPr>
          </a:p>
          <a:p>
            <a:pPr marL="0" indent="0" algn="ctr">
              <a:lnSpc>
                <a:spcPct val="110000"/>
              </a:lnSpc>
              <a:buNone/>
            </a:pPr>
            <a:r>
              <a:rPr lang="en-US" sz="4600" i="1" baseline="0" dirty="0">
                <a:solidFill>
                  <a:srgbClr val="002060"/>
                </a:solidFill>
              </a:rPr>
              <a:t>Training And Employment Guidance Letter WIOA No. 13-16: </a:t>
            </a:r>
            <a:r>
              <a:rPr lang="en-US" sz="4600" b="1" i="1" baseline="0" dirty="0">
                <a:solidFill>
                  <a:srgbClr val="002060"/>
                </a:solidFill>
              </a:rPr>
              <a:t>Operating Guidance for </a:t>
            </a:r>
            <a:r>
              <a:rPr lang="en-US" sz="4600" b="1" i="1" dirty="0">
                <a:solidFill>
                  <a:srgbClr val="002060"/>
                </a:solidFill>
              </a:rPr>
              <a:t>t</a:t>
            </a:r>
            <a:r>
              <a:rPr lang="en-US" sz="4600" b="1" i="1" baseline="0" dirty="0">
                <a:solidFill>
                  <a:srgbClr val="002060"/>
                </a:solidFill>
              </a:rPr>
              <a:t>he Workforce Innovation and Opportunity Act </a:t>
            </a:r>
          </a:p>
          <a:p>
            <a:pPr marL="0" indent="0">
              <a:buNone/>
            </a:pPr>
            <a:endParaRPr lang="en-US" dirty="0"/>
          </a:p>
        </p:txBody>
      </p:sp>
      <p:sp>
        <p:nvSpPr>
          <p:cNvPr id="8" name="Text Placeholder 7">
            <a:extLst>
              <a:ext uri="{FF2B5EF4-FFF2-40B4-BE49-F238E27FC236}">
                <a16:creationId xmlns:a16="http://schemas.microsoft.com/office/drawing/2014/main" id="{424A1615-C19D-D5E2-BBB2-11570AF9A072}"/>
              </a:ext>
            </a:extLst>
          </p:cNvPr>
          <p:cNvSpPr>
            <a:spLocks noGrp="1"/>
          </p:cNvSpPr>
          <p:nvPr>
            <p:ph sz="half" idx="2"/>
          </p:nvPr>
        </p:nvSpPr>
        <p:spPr>
          <a:xfrm>
            <a:off x="3964092" y="1839867"/>
            <a:ext cx="7513320" cy="4351338"/>
          </a:xfrm>
        </p:spPr>
        <p:txBody>
          <a:bodyPr vert="horz" lIns="91440" tIns="45720" rIns="91440" bIns="45720" rtlCol="0" anchor="t">
            <a:normAutofit fontScale="47500" lnSpcReduction="20000"/>
          </a:bodyPr>
          <a:lstStyle/>
          <a:p>
            <a:pPr marL="0" indent="0">
              <a:lnSpc>
                <a:spcPct val="120000"/>
              </a:lnSpc>
              <a:buNone/>
            </a:pPr>
            <a:r>
              <a:rPr lang="en-US" sz="4000" dirty="0">
                <a:solidFill>
                  <a:schemeClr val="tx1"/>
                </a:solidFill>
                <a:latin typeface="Montserrat Medium"/>
                <a:cs typeface="Segoe UI"/>
              </a:rPr>
              <a:t>Adopting Registered Apprenticeship as a workforce strategy can help advance the goals of WIOA and meet the needs of the hardest to serve job seekers:</a:t>
            </a:r>
          </a:p>
          <a:p>
            <a:pPr>
              <a:lnSpc>
                <a:spcPct val="120000"/>
              </a:lnSpc>
            </a:pPr>
            <a:r>
              <a:rPr lang="en-US" sz="4000" dirty="0">
                <a:solidFill>
                  <a:schemeClr val="tx1"/>
                </a:solidFill>
                <a:latin typeface="Montserrat Medium" panose="00000600000000000000" pitchFamily="2" charset="0"/>
                <a:cs typeface="Segoe UI" panose="020B0502040204020203" pitchFamily="34" charset="0"/>
              </a:rPr>
              <a:t>Helps meet WIOA Performance Outcomes: employment rate, median earnings, credential attainment, and skill gains.</a:t>
            </a:r>
          </a:p>
          <a:p>
            <a:pPr>
              <a:lnSpc>
                <a:spcPct val="120000"/>
              </a:lnSpc>
            </a:pPr>
            <a:r>
              <a:rPr lang="en-US" sz="4000" dirty="0">
                <a:solidFill>
                  <a:schemeClr val="tx1"/>
                </a:solidFill>
                <a:latin typeface="Montserrat Medium"/>
                <a:cs typeface="Segoe UI"/>
              </a:rPr>
              <a:t>Provides training while also earning a wage.</a:t>
            </a:r>
          </a:p>
          <a:p>
            <a:pPr>
              <a:lnSpc>
                <a:spcPct val="120000"/>
              </a:lnSpc>
            </a:pPr>
            <a:r>
              <a:rPr lang="en-US" sz="4000" dirty="0">
                <a:solidFill>
                  <a:schemeClr val="tx1"/>
                </a:solidFill>
                <a:latin typeface="Montserrat Medium"/>
                <a:cs typeface="Segoe UI"/>
              </a:rPr>
              <a:t>Provides job seekers the opportunity to move into living-wage jobs</a:t>
            </a:r>
          </a:p>
          <a:p>
            <a:pPr>
              <a:lnSpc>
                <a:spcPct val="120000"/>
              </a:lnSpc>
            </a:pPr>
            <a:r>
              <a:rPr lang="en-US" sz="4000" dirty="0">
                <a:solidFill>
                  <a:schemeClr val="tx1"/>
                </a:solidFill>
                <a:latin typeface="Montserrat Medium"/>
                <a:cs typeface="Segoe UI"/>
              </a:rPr>
              <a:t>Can help prevent layoffs.</a:t>
            </a:r>
          </a:p>
          <a:p>
            <a:pPr>
              <a:lnSpc>
                <a:spcPct val="120000"/>
              </a:lnSpc>
            </a:pPr>
            <a:r>
              <a:rPr lang="en-US" sz="4000" dirty="0">
                <a:solidFill>
                  <a:schemeClr val="tx1"/>
                </a:solidFill>
                <a:latin typeface="Montserrat Medium"/>
                <a:cs typeface="Segoe UI"/>
              </a:rPr>
              <a:t>Adds valued trainers to the Eligible Training Provider List</a:t>
            </a:r>
          </a:p>
          <a:p>
            <a:pPr>
              <a:buFont typeface="Wingdings" panose="05000000000000000000" pitchFamily="2" charset="2"/>
              <a:buChar char="ü"/>
            </a:pPr>
            <a:endParaRPr lang="en-US" sz="2800" dirty="0">
              <a:solidFill>
                <a:srgbClr val="222222"/>
              </a:solidFill>
              <a:latin typeface="Montserrat Medium" panose="00000600000000000000" pitchFamily="2" charset="0"/>
              <a:cs typeface="Segoe UI" panose="020B0502040204020203" pitchFamily="34" charset="0"/>
            </a:endParaRPr>
          </a:p>
          <a:p>
            <a:pPr>
              <a:buFont typeface="Wingdings" panose="05000000000000000000" pitchFamily="2" charset="2"/>
              <a:buChar char="ü"/>
            </a:pPr>
            <a:endParaRPr lang="en-US" sz="2800" dirty="0">
              <a:solidFill>
                <a:srgbClr val="222222"/>
              </a:solidFill>
              <a:latin typeface="Montserrat Medium" panose="00000600000000000000" pitchFamily="2" charset="0"/>
              <a:cs typeface="Segoe UI" panose="020B0502040204020203" pitchFamily="34" charset="0"/>
            </a:endParaRPr>
          </a:p>
          <a:p>
            <a:pPr marL="0" indent="0">
              <a:buNone/>
            </a:pPr>
            <a:endParaRPr lang="en-US" sz="2800" dirty="0">
              <a:solidFill>
                <a:srgbClr val="222222"/>
              </a:solidFill>
              <a:latin typeface="Montserrat Medium" panose="00000600000000000000" pitchFamily="2" charset="0"/>
              <a:cs typeface="Segoe UI" panose="020B0502040204020203" pitchFamily="34" charset="0"/>
            </a:endParaRPr>
          </a:p>
          <a:p>
            <a:pPr marL="0" indent="0">
              <a:buNone/>
            </a:pPr>
            <a:endParaRPr lang="en-US" sz="2800" dirty="0">
              <a:solidFill>
                <a:srgbClr val="222222"/>
              </a:solidFill>
              <a:latin typeface="Montserrat Medium" panose="00000600000000000000" pitchFamily="2" charset="0"/>
              <a:cs typeface="Segoe UI" panose="020B0502040204020203" pitchFamily="34" charset="0"/>
            </a:endParaRPr>
          </a:p>
          <a:p>
            <a:pPr>
              <a:buFont typeface="Wingdings" panose="05000000000000000000" pitchFamily="2" charset="2"/>
              <a:buChar char="ü"/>
            </a:pPr>
            <a:endParaRPr lang="en-US" sz="2800" dirty="0">
              <a:solidFill>
                <a:srgbClr val="222222"/>
              </a:solidFill>
              <a:latin typeface="Montserrat Medium" panose="00000600000000000000" pitchFamily="2" charset="0"/>
              <a:cs typeface="Segoe UI" panose="020B0502040204020203" pitchFamily="34" charset="0"/>
            </a:endParaRPr>
          </a:p>
          <a:p>
            <a:pPr marL="0" indent="0">
              <a:buNone/>
            </a:pPr>
            <a:endParaRPr lang="en-US" sz="2800" i="1" dirty="0">
              <a:solidFill>
                <a:srgbClr val="222222"/>
              </a:solidFill>
              <a:latin typeface="Segoe UI" panose="020B0502040204020203" pitchFamily="34" charset="0"/>
              <a:cs typeface="Segoe UI" panose="020B0502040204020203" pitchFamily="34" charset="0"/>
            </a:endParaRPr>
          </a:p>
          <a:p>
            <a:pPr marL="0" indent="0">
              <a:buNone/>
            </a:pPr>
            <a:endParaRPr lang="en-US" dirty="0"/>
          </a:p>
        </p:txBody>
      </p:sp>
      <p:sp>
        <p:nvSpPr>
          <p:cNvPr id="9" name="Slide Number Placeholder 5">
            <a:extLst>
              <a:ext uri="{FF2B5EF4-FFF2-40B4-BE49-F238E27FC236}">
                <a16:creationId xmlns:a16="http://schemas.microsoft.com/office/drawing/2014/main" id="{0DE61CC5-39A9-5101-5040-F4FC6389F8A8}"/>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09157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2704" y="2343189"/>
            <a:ext cx="12166591" cy="1325563"/>
          </a:xfrm>
        </p:spPr>
        <p:txBody>
          <a:bodyPr>
            <a:normAutofit/>
          </a:bodyPr>
          <a:lstStyle/>
          <a:p>
            <a:r>
              <a:rPr lang="en-US" sz="3600" dirty="0">
                <a:latin typeface="Montserrat"/>
              </a:rPr>
              <a:t>BSRs Working with Apprenticeship Representatives for Successful Apprenticeship Navigation</a:t>
            </a:r>
            <a:endParaRPr lang="en-US" sz="3600" i="1" dirty="0"/>
          </a:p>
        </p:txBody>
      </p:sp>
      <p:sp>
        <p:nvSpPr>
          <p:cNvPr id="3" name="Slide Number Placeholder 5">
            <a:extLst>
              <a:ext uri="{FF2B5EF4-FFF2-40B4-BE49-F238E27FC236}">
                <a16:creationId xmlns:a16="http://schemas.microsoft.com/office/drawing/2014/main" id="{CE33013A-0C27-61E0-7B0A-8C1B3985676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158630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D368C8-A282-FA31-93DD-43300881EE5E}"/>
              </a:ext>
            </a:extLst>
          </p:cNvPr>
          <p:cNvSpPr>
            <a:spLocks noGrp="1"/>
          </p:cNvSpPr>
          <p:nvPr>
            <p:ph type="title"/>
          </p:nvPr>
        </p:nvSpPr>
        <p:spPr/>
        <p:txBody>
          <a:bodyPr/>
          <a:lstStyle/>
          <a:p>
            <a:r>
              <a:rPr lang="en-US" dirty="0">
                <a:latin typeface="Montserrat"/>
              </a:rPr>
              <a:t>Poll 2</a:t>
            </a:r>
          </a:p>
        </p:txBody>
      </p:sp>
      <p:sp>
        <p:nvSpPr>
          <p:cNvPr id="2" name="Content Placeholder 1">
            <a:extLst>
              <a:ext uri="{FF2B5EF4-FFF2-40B4-BE49-F238E27FC236}">
                <a16:creationId xmlns:a16="http://schemas.microsoft.com/office/drawing/2014/main" id="{C5143A17-5302-03A2-991A-64BBBEE9894F}"/>
              </a:ext>
            </a:extLst>
          </p:cNvPr>
          <p:cNvSpPr>
            <a:spLocks noGrp="1"/>
          </p:cNvSpPr>
          <p:nvPr>
            <p:ph idx="1"/>
          </p:nvPr>
        </p:nvSpPr>
        <p:spPr>
          <a:xfrm>
            <a:off x="838200" y="1825624"/>
            <a:ext cx="6737350" cy="4010025"/>
          </a:xfrm>
        </p:spPr>
        <p:txBody>
          <a:bodyPr vert="horz" lIns="91440" tIns="45720" rIns="91440" bIns="45720" rtlCol="0" anchor="t">
            <a:normAutofit/>
          </a:bodyPr>
          <a:lstStyle/>
          <a:p>
            <a:pPr marL="0" indent="0">
              <a:buNone/>
            </a:pPr>
            <a:r>
              <a:rPr lang="en-US">
                <a:solidFill>
                  <a:schemeClr val="tx1"/>
                </a:solidFill>
                <a:latin typeface="Montserrat Medium"/>
              </a:rPr>
              <a:t>Which level best describes your current partnership with your RA system? </a:t>
            </a:r>
            <a:endParaRPr lang="en-US">
              <a:solidFill>
                <a:schemeClr val="tx1"/>
              </a:solidFill>
            </a:endParaRPr>
          </a:p>
          <a:p>
            <a:pPr lvl="1"/>
            <a:r>
              <a:rPr lang="en-US">
                <a:solidFill>
                  <a:schemeClr val="tx1"/>
                </a:solidFill>
                <a:latin typeface="Montserrat Medium"/>
              </a:rPr>
              <a:t> None</a:t>
            </a:r>
          </a:p>
          <a:p>
            <a:pPr lvl="1"/>
            <a:r>
              <a:rPr lang="en-US">
                <a:solidFill>
                  <a:schemeClr val="tx1"/>
                </a:solidFill>
                <a:latin typeface="Montserrat Medium"/>
              </a:rPr>
              <a:t> Communication: </a:t>
            </a:r>
            <a:r>
              <a:rPr lang="en-US" i="1">
                <a:solidFill>
                  <a:schemeClr val="tx1"/>
                </a:solidFill>
                <a:latin typeface="Montserrat Medium"/>
              </a:rPr>
              <a:t>Share Information</a:t>
            </a:r>
          </a:p>
          <a:p>
            <a:pPr lvl="1"/>
            <a:r>
              <a:rPr lang="en-US">
                <a:solidFill>
                  <a:schemeClr val="tx1"/>
                </a:solidFill>
                <a:latin typeface="Montserrat Medium"/>
              </a:rPr>
              <a:t> Coordination: </a:t>
            </a:r>
            <a:r>
              <a:rPr lang="en-US" i="1">
                <a:solidFill>
                  <a:schemeClr val="tx1"/>
                </a:solidFill>
                <a:latin typeface="Montserrat Medium"/>
              </a:rPr>
              <a:t>Work Together</a:t>
            </a:r>
          </a:p>
          <a:p>
            <a:pPr lvl="1"/>
            <a:r>
              <a:rPr lang="en-US">
                <a:solidFill>
                  <a:schemeClr val="tx1"/>
                </a:solidFill>
                <a:latin typeface="Montserrat Medium"/>
              </a:rPr>
              <a:t> Collaboration: </a:t>
            </a:r>
            <a:r>
              <a:rPr lang="en-US" i="1">
                <a:solidFill>
                  <a:schemeClr val="tx1"/>
                </a:solidFill>
                <a:latin typeface="Montserrat Medium"/>
              </a:rPr>
              <a:t>Plan/Act Jointly</a:t>
            </a:r>
          </a:p>
          <a:p>
            <a:pPr>
              <a:buFont typeface="Courier New" panose="02070309020205020404" pitchFamily="49" charset="0"/>
              <a:buChar char="o"/>
            </a:pPr>
            <a:endParaRPr lang="en-US"/>
          </a:p>
        </p:txBody>
      </p:sp>
      <p:pic>
        <p:nvPicPr>
          <p:cNvPr id="7" name="Picture Placeholder 6" descr="Hand holding piece of white puzzle on blue background">
            <a:extLst>
              <a:ext uri="{FF2B5EF4-FFF2-40B4-BE49-F238E27FC236}">
                <a16:creationId xmlns:a16="http://schemas.microsoft.com/office/drawing/2014/main" id="{A8B9EF89-62C2-E370-10BC-B321124465E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ln>
            <a:noFill/>
          </a:ln>
          <a:effectLst>
            <a:softEdge rad="112500"/>
          </a:effectLst>
        </p:spPr>
      </p:pic>
      <p:pic>
        <p:nvPicPr>
          <p:cNvPr id="5" name="Picture 4">
            <a:extLst>
              <a:ext uri="{FF2B5EF4-FFF2-40B4-BE49-F238E27FC236}">
                <a16:creationId xmlns:a16="http://schemas.microsoft.com/office/drawing/2014/main" id="{B2E295DF-1A4F-4C1B-6B6C-821F8215375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6" name="Rectangle 5">
            <a:extLst>
              <a:ext uri="{FF2B5EF4-FFF2-40B4-BE49-F238E27FC236}">
                <a16:creationId xmlns:a16="http://schemas.microsoft.com/office/drawing/2014/main" id="{728DB293-6944-3226-3F57-5A9E88EE8EFC}"/>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79D31DC7-1C23-2EA3-593A-90D3797A5212}"/>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43059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FB9F-D6DE-192B-3906-ABFAC4C21CEC}"/>
              </a:ext>
            </a:extLst>
          </p:cNvPr>
          <p:cNvSpPr>
            <a:spLocks noGrp="1"/>
          </p:cNvSpPr>
          <p:nvPr>
            <p:ph type="title"/>
          </p:nvPr>
        </p:nvSpPr>
        <p:spPr>
          <a:xfrm>
            <a:off x="838200" y="560570"/>
            <a:ext cx="10515600" cy="1325563"/>
          </a:xfrm>
        </p:spPr>
        <p:txBody>
          <a:bodyPr>
            <a:normAutofit/>
          </a:bodyPr>
          <a:lstStyle/>
          <a:p>
            <a:r>
              <a:rPr lang="en-US" dirty="0">
                <a:latin typeface="Montserrat"/>
              </a:rPr>
              <a:t>Apprenticeship Representatives Complement the Work of BSRs</a:t>
            </a:r>
          </a:p>
        </p:txBody>
      </p:sp>
      <p:sp>
        <p:nvSpPr>
          <p:cNvPr id="8" name="Content Placeholder 7">
            <a:extLst>
              <a:ext uri="{FF2B5EF4-FFF2-40B4-BE49-F238E27FC236}">
                <a16:creationId xmlns:a16="http://schemas.microsoft.com/office/drawing/2014/main" id="{D81C6FF0-1D44-6E5A-3D76-9B5B5B9F71B1}"/>
              </a:ext>
            </a:extLst>
          </p:cNvPr>
          <p:cNvSpPr>
            <a:spLocks noGrp="1"/>
          </p:cNvSpPr>
          <p:nvPr>
            <p:ph sz="half" idx="1"/>
          </p:nvPr>
        </p:nvSpPr>
        <p:spPr>
          <a:xfrm>
            <a:off x="838200" y="2066124"/>
            <a:ext cx="2630936" cy="3804183"/>
          </a:xfrm>
          <a:ln w="28575">
            <a:solidFill>
              <a:srgbClr val="009296"/>
            </a:solidFill>
          </a:ln>
        </p:spPr>
        <p:txBody>
          <a:bodyPr/>
          <a:lstStyle/>
          <a:p>
            <a:pPr marL="0" indent="0" algn="ctr">
              <a:buNone/>
            </a:pPr>
            <a:endParaRPr lang="en-US" sz="2300" i="1">
              <a:solidFill>
                <a:srgbClr val="00015E"/>
              </a:solidFill>
            </a:endParaRPr>
          </a:p>
          <a:p>
            <a:pPr marL="0" indent="0" algn="ctr">
              <a:buNone/>
            </a:pPr>
            <a:r>
              <a:rPr lang="en-US" sz="2300" i="1">
                <a:solidFill>
                  <a:srgbClr val="00015E"/>
                </a:solidFill>
              </a:rPr>
              <a:t>Although each State is different, collaboration between the BSR and ATR will consistently support success.</a:t>
            </a:r>
          </a:p>
          <a:p>
            <a:pPr marL="0" indent="0">
              <a:buNone/>
            </a:pPr>
            <a:endParaRPr lang="en-US"/>
          </a:p>
        </p:txBody>
      </p:sp>
      <p:sp>
        <p:nvSpPr>
          <p:cNvPr id="4" name="Content Placeholder 3">
            <a:extLst>
              <a:ext uri="{FF2B5EF4-FFF2-40B4-BE49-F238E27FC236}">
                <a16:creationId xmlns:a16="http://schemas.microsoft.com/office/drawing/2014/main" id="{617704F2-0CC8-0A18-E4C9-EF31C1ED8081}"/>
              </a:ext>
            </a:extLst>
          </p:cNvPr>
          <p:cNvSpPr>
            <a:spLocks noGrp="1"/>
          </p:cNvSpPr>
          <p:nvPr>
            <p:ph sz="half" idx="2"/>
          </p:nvPr>
        </p:nvSpPr>
        <p:spPr>
          <a:xfrm>
            <a:off x="3860024" y="1825625"/>
            <a:ext cx="7493776" cy="4351338"/>
          </a:xfrm>
        </p:spPr>
        <p:txBody>
          <a:bodyPr vert="horz" lIns="91440" tIns="45720" rIns="91440" bIns="45720" rtlCol="0" anchor="t">
            <a:noAutofit/>
          </a:bodyPr>
          <a:lstStyle/>
          <a:p>
            <a:pPr marL="0">
              <a:lnSpc>
                <a:spcPct val="100000"/>
              </a:lnSpc>
              <a:buNone/>
            </a:pPr>
            <a:r>
              <a:rPr lang="en-US" sz="2100">
                <a:solidFill>
                  <a:schemeClr val="tx1"/>
                </a:solidFill>
                <a:latin typeface="Montserrat Medium"/>
              </a:rPr>
              <a:t>Apprenticeship Representatives or ATRs perform functions that can support the efforts of BSRs.</a:t>
            </a:r>
          </a:p>
          <a:p>
            <a:pPr>
              <a:lnSpc>
                <a:spcPct val="100000"/>
              </a:lnSpc>
            </a:pPr>
            <a:r>
              <a:rPr lang="en-US" sz="2100">
                <a:solidFill>
                  <a:schemeClr val="tx1"/>
                </a:solidFill>
                <a:latin typeface="Montserrat Medium"/>
              </a:rPr>
              <a:t>Complementary functions of ATRs include:</a:t>
            </a:r>
          </a:p>
          <a:p>
            <a:pPr lvl="1">
              <a:lnSpc>
                <a:spcPct val="100000"/>
              </a:lnSpc>
              <a:buFont typeface="Courier New" panose="020B0604020202020204" pitchFamily="34" charset="0"/>
              <a:buChar char="o"/>
            </a:pPr>
            <a:r>
              <a:rPr lang="en-US" sz="1900">
                <a:solidFill>
                  <a:schemeClr val="tx1"/>
                </a:solidFill>
                <a:latin typeface="Montserrat Medium"/>
              </a:rPr>
              <a:t>Management of RA programs and ensuring adherence to laws and regulations</a:t>
            </a:r>
            <a:endParaRPr lang="en-US" sz="1900">
              <a:solidFill>
                <a:schemeClr val="tx1"/>
              </a:solidFill>
            </a:endParaRPr>
          </a:p>
          <a:p>
            <a:pPr lvl="1">
              <a:lnSpc>
                <a:spcPct val="100000"/>
              </a:lnSpc>
              <a:buFont typeface="Courier New" panose="020B0604020202020204" pitchFamily="34" charset="0"/>
              <a:buChar char="o"/>
            </a:pPr>
            <a:r>
              <a:rPr lang="en-US" sz="1900">
                <a:solidFill>
                  <a:schemeClr val="tx1"/>
                </a:solidFill>
                <a:latin typeface="Montserrat Medium"/>
              </a:rPr>
              <a:t>Oversight of the development and implementation of registered apprenticeship programs</a:t>
            </a:r>
          </a:p>
          <a:p>
            <a:pPr lvl="1">
              <a:lnSpc>
                <a:spcPct val="100000"/>
              </a:lnSpc>
              <a:buFont typeface="Courier New" panose="020B0604020202020204" pitchFamily="34" charset="0"/>
              <a:buChar char="o"/>
            </a:pPr>
            <a:r>
              <a:rPr lang="en-US" sz="1900">
                <a:solidFill>
                  <a:schemeClr val="tx1"/>
                </a:solidFill>
                <a:latin typeface="Montserrat Medium"/>
              </a:rPr>
              <a:t>Provision of</a:t>
            </a:r>
            <a:r>
              <a:rPr lang="en-US" sz="1900" b="0" i="0">
                <a:solidFill>
                  <a:schemeClr val="tx1"/>
                </a:solidFill>
                <a:latin typeface="Montserrat Medium"/>
              </a:rPr>
              <a:t> technical assistance to employers, sponsors, and other stakeholders</a:t>
            </a:r>
          </a:p>
          <a:p>
            <a:pPr lvl="1">
              <a:lnSpc>
                <a:spcPct val="100000"/>
              </a:lnSpc>
              <a:buFont typeface="Courier New" panose="020B0604020202020204" pitchFamily="34" charset="0"/>
              <a:buChar char="o"/>
            </a:pPr>
            <a:r>
              <a:rPr lang="en-US" sz="1900">
                <a:solidFill>
                  <a:schemeClr val="tx1"/>
                </a:solidFill>
                <a:latin typeface="Montserrat Medium"/>
              </a:rPr>
              <a:t>Conducting outreach to promote apprenticeship programs </a:t>
            </a:r>
            <a:endParaRPr lang="en-US" sz="1900">
              <a:solidFill>
                <a:schemeClr val="tx1"/>
              </a:solidFill>
            </a:endParaRPr>
          </a:p>
          <a:p>
            <a:pPr lvl="1">
              <a:lnSpc>
                <a:spcPct val="100000"/>
              </a:lnSpc>
              <a:buFont typeface="Courier New" panose="020B0604020202020204" pitchFamily="34" charset="0"/>
              <a:buChar char="o"/>
            </a:pPr>
            <a:r>
              <a:rPr lang="en-US" sz="1900">
                <a:solidFill>
                  <a:schemeClr val="tx1"/>
                </a:solidFill>
                <a:latin typeface="Montserrat Medium"/>
              </a:rPr>
              <a:t>Provision of support to apprentices and sponsors throughout the duration of the program</a:t>
            </a:r>
            <a:endParaRPr lang="en-US" sz="1900">
              <a:solidFill>
                <a:srgbClr val="C00000"/>
              </a:solidFill>
            </a:endParaRPr>
          </a:p>
          <a:p>
            <a:endParaRPr lang="en-US"/>
          </a:p>
          <a:p>
            <a:endParaRPr lang="en-US"/>
          </a:p>
          <a:p>
            <a:pPr marL="0" indent="0">
              <a:buNone/>
            </a:pPr>
            <a:endParaRPr lang="en-US">
              <a:solidFill>
                <a:srgbClr val="C00000"/>
              </a:solidFill>
            </a:endParaRPr>
          </a:p>
          <a:p>
            <a:endParaRPr lang="en-US">
              <a:solidFill>
                <a:srgbClr val="C00000"/>
              </a:solidFill>
            </a:endParaRPr>
          </a:p>
        </p:txBody>
      </p:sp>
      <p:sp>
        <p:nvSpPr>
          <p:cNvPr id="5" name="Slide Number Placeholder 5">
            <a:extLst>
              <a:ext uri="{FF2B5EF4-FFF2-40B4-BE49-F238E27FC236}">
                <a16:creationId xmlns:a16="http://schemas.microsoft.com/office/drawing/2014/main" id="{C684F199-5CB6-1519-8A72-25936E9330D0}"/>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077226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3E2F-65CA-9780-D8FB-CBD09A2CB193}"/>
              </a:ext>
            </a:extLst>
          </p:cNvPr>
          <p:cNvSpPr>
            <a:spLocks noGrp="1"/>
          </p:cNvSpPr>
          <p:nvPr>
            <p:ph type="title"/>
          </p:nvPr>
        </p:nvSpPr>
        <p:spPr>
          <a:xfrm>
            <a:off x="838200" y="568324"/>
            <a:ext cx="10515600" cy="1325563"/>
          </a:xfrm>
        </p:spPr>
        <p:txBody>
          <a:bodyPr>
            <a:normAutofit/>
          </a:bodyPr>
          <a:lstStyle/>
          <a:p>
            <a:r>
              <a:rPr lang="en-US" dirty="0">
                <a:latin typeface="Montserrat"/>
              </a:rPr>
              <a:t>Framework for ATR and BSR Collaboration</a:t>
            </a:r>
            <a:endParaRPr lang="en-US" dirty="0"/>
          </a:p>
        </p:txBody>
      </p:sp>
      <p:pic>
        <p:nvPicPr>
          <p:cNvPr id="10" name="Graphic 9" descr="Badge 1 outline">
            <a:extLst>
              <a:ext uri="{FF2B5EF4-FFF2-40B4-BE49-F238E27FC236}">
                <a16:creationId xmlns:a16="http://schemas.microsoft.com/office/drawing/2014/main" id="{39502973-AD03-E1AD-4491-6059F365D3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021" y="2623738"/>
            <a:ext cx="914400" cy="914400"/>
          </a:xfrm>
          <a:prstGeom prst="rect">
            <a:avLst/>
          </a:prstGeom>
        </p:spPr>
      </p:pic>
      <p:pic>
        <p:nvPicPr>
          <p:cNvPr id="13" name="Graphic 12" descr="Badge outline">
            <a:extLst>
              <a:ext uri="{FF2B5EF4-FFF2-40B4-BE49-F238E27FC236}">
                <a16:creationId xmlns:a16="http://schemas.microsoft.com/office/drawing/2014/main" id="{1A62AD1D-4797-C5CD-F59D-6A8A6E09EA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021" y="3731506"/>
            <a:ext cx="914400" cy="914400"/>
          </a:xfrm>
          <a:prstGeom prst="rect">
            <a:avLst/>
          </a:prstGeom>
        </p:spPr>
      </p:pic>
      <p:pic>
        <p:nvPicPr>
          <p:cNvPr id="16" name="Graphic 15" descr="Badge 3 outline">
            <a:extLst>
              <a:ext uri="{FF2B5EF4-FFF2-40B4-BE49-F238E27FC236}">
                <a16:creationId xmlns:a16="http://schemas.microsoft.com/office/drawing/2014/main" id="{0978F0A5-BF9C-F92C-BCD5-F6571FEDF7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021" y="4862640"/>
            <a:ext cx="914400" cy="914400"/>
          </a:xfrm>
          <a:prstGeom prst="rect">
            <a:avLst/>
          </a:prstGeom>
        </p:spPr>
      </p:pic>
      <p:sp>
        <p:nvSpPr>
          <p:cNvPr id="3" name="Content Placeholder 2">
            <a:extLst>
              <a:ext uri="{FF2B5EF4-FFF2-40B4-BE49-F238E27FC236}">
                <a16:creationId xmlns:a16="http://schemas.microsoft.com/office/drawing/2014/main" id="{7C56E0DE-6B8F-C52E-487A-19B706CCB0A7}"/>
              </a:ext>
            </a:extLst>
          </p:cNvPr>
          <p:cNvSpPr>
            <a:spLocks noGrp="1"/>
          </p:cNvSpPr>
          <p:nvPr>
            <p:ph sz="half" idx="1"/>
          </p:nvPr>
        </p:nvSpPr>
        <p:spPr>
          <a:xfrm>
            <a:off x="3429001" y="1858170"/>
            <a:ext cx="5181600" cy="1243157"/>
          </a:xfrm>
        </p:spPr>
        <p:txBody>
          <a:bodyPr>
            <a:normAutofit/>
          </a:bodyPr>
          <a:lstStyle/>
          <a:p>
            <a:pPr marL="0" indent="0">
              <a:buNone/>
            </a:pPr>
            <a:r>
              <a:rPr lang="en-US" sz="3900" b="1">
                <a:solidFill>
                  <a:schemeClr val="tx1"/>
                </a:solidFill>
              </a:rPr>
              <a:t>Three Critical Pillars</a:t>
            </a:r>
            <a:endParaRPr lang="en-US" sz="3200">
              <a:solidFill>
                <a:schemeClr val="tx1"/>
              </a:solidFill>
            </a:endParaRPr>
          </a:p>
        </p:txBody>
      </p:sp>
      <p:cxnSp>
        <p:nvCxnSpPr>
          <p:cNvPr id="7" name="Straight Connector 6">
            <a:extLst>
              <a:ext uri="{FF2B5EF4-FFF2-40B4-BE49-F238E27FC236}">
                <a16:creationId xmlns:a16="http://schemas.microsoft.com/office/drawing/2014/main" id="{A640F459-8F95-3403-E5D4-FF819D5F27FD}"/>
              </a:ext>
              <a:ext uri="{C183D7F6-B498-43B3-948B-1728B52AA6E4}">
                <adec:decorative xmlns:adec="http://schemas.microsoft.com/office/drawing/2017/decorative" val="1"/>
              </a:ext>
            </a:extLst>
          </p:cNvPr>
          <p:cNvCxnSpPr>
            <a:cxnSpLocks/>
          </p:cNvCxnSpPr>
          <p:nvPr/>
        </p:nvCxnSpPr>
        <p:spPr>
          <a:xfrm>
            <a:off x="3521542" y="2491889"/>
            <a:ext cx="4896467" cy="0"/>
          </a:xfrm>
          <a:prstGeom prst="line">
            <a:avLst/>
          </a:prstGeom>
          <a:ln w="28575">
            <a:solidFill>
              <a:srgbClr val="009296"/>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9681DDB-6542-C58E-E1A3-C77CC4A64040}"/>
              </a:ext>
            </a:extLst>
          </p:cNvPr>
          <p:cNvSpPr>
            <a:spLocks noGrp="1"/>
          </p:cNvSpPr>
          <p:nvPr>
            <p:ph sz="half" idx="2"/>
          </p:nvPr>
        </p:nvSpPr>
        <p:spPr>
          <a:xfrm>
            <a:off x="1777148" y="2900130"/>
            <a:ext cx="9739086" cy="613521"/>
          </a:xfrm>
        </p:spPr>
        <p:txBody>
          <a:bodyPr>
            <a:normAutofit/>
          </a:bodyPr>
          <a:lstStyle/>
          <a:p>
            <a:pPr marL="0" indent="0">
              <a:buNone/>
            </a:pPr>
            <a:r>
              <a:rPr lang="en-US" sz="2800" b="1">
                <a:solidFill>
                  <a:schemeClr val="tx1"/>
                </a:solidFill>
              </a:rPr>
              <a:t>Roles and Responsibilities</a:t>
            </a:r>
            <a:r>
              <a:rPr lang="en-US" sz="2800">
                <a:solidFill>
                  <a:schemeClr val="tx1"/>
                </a:solidFill>
              </a:rPr>
              <a:t>: Defining who does what</a:t>
            </a:r>
          </a:p>
        </p:txBody>
      </p:sp>
      <p:sp>
        <p:nvSpPr>
          <p:cNvPr id="6" name="Content Placeholder 5">
            <a:extLst>
              <a:ext uri="{FF2B5EF4-FFF2-40B4-BE49-F238E27FC236}">
                <a16:creationId xmlns:a16="http://schemas.microsoft.com/office/drawing/2014/main" id="{DF3C9775-E552-41EE-9621-29265BAAFAD4}"/>
              </a:ext>
            </a:extLst>
          </p:cNvPr>
          <p:cNvSpPr>
            <a:spLocks noGrp="1"/>
          </p:cNvSpPr>
          <p:nvPr>
            <p:ph sz="half" idx="13"/>
          </p:nvPr>
        </p:nvSpPr>
        <p:spPr>
          <a:xfrm>
            <a:off x="1786113" y="4003667"/>
            <a:ext cx="9589088" cy="613521"/>
          </a:xfrm>
        </p:spPr>
        <p:txBody>
          <a:bodyPr/>
          <a:lstStyle/>
          <a:p>
            <a:pPr marL="0" indent="0">
              <a:buNone/>
            </a:pPr>
            <a:r>
              <a:rPr lang="en-US" b="1">
                <a:solidFill>
                  <a:schemeClr val="tx1"/>
                </a:solidFill>
                <a:latin typeface="Montserrat Medium" panose="00000600000000000000" pitchFamily="2" charset="0"/>
              </a:rPr>
              <a:t>Communication: </a:t>
            </a:r>
            <a:r>
              <a:rPr lang="en-US">
                <a:solidFill>
                  <a:schemeClr val="tx1"/>
                </a:solidFill>
                <a:latin typeface="Montserrat Medium" panose="00000600000000000000" pitchFamily="2" charset="0"/>
              </a:rPr>
              <a:t>Keeping the lines open</a:t>
            </a:r>
          </a:p>
          <a:p>
            <a:pPr marL="0" indent="0">
              <a:buNone/>
            </a:pPr>
            <a:endParaRPr lang="en-US"/>
          </a:p>
        </p:txBody>
      </p:sp>
      <p:sp>
        <p:nvSpPr>
          <p:cNvPr id="14" name="TextBox 13">
            <a:extLst>
              <a:ext uri="{FF2B5EF4-FFF2-40B4-BE49-F238E27FC236}">
                <a16:creationId xmlns:a16="http://schemas.microsoft.com/office/drawing/2014/main" id="{9C35454C-12B4-826F-8400-F9629C569774}"/>
              </a:ext>
            </a:extLst>
          </p:cNvPr>
          <p:cNvSpPr txBox="1"/>
          <p:nvPr/>
        </p:nvSpPr>
        <p:spPr>
          <a:xfrm>
            <a:off x="1792421" y="5058230"/>
            <a:ext cx="66603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ontserrat Medium" panose="00000600000000000000" pitchFamily="2" charset="0"/>
                <a:ea typeface="+mn-ea"/>
                <a:cs typeface="+mn-cs"/>
              </a:rPr>
              <a:t>Leadership</a:t>
            </a:r>
            <a:r>
              <a:rPr kumimoji="0" lang="en-US" sz="2800" b="0" i="0" u="none" strike="noStrike" kern="1200" cap="none" spc="0" normalizeH="0" baseline="0" noProof="0">
                <a:ln>
                  <a:noFill/>
                </a:ln>
                <a:solidFill>
                  <a:prstClr val="black"/>
                </a:solidFill>
                <a:effectLst/>
                <a:uLnTx/>
                <a:uFillTx/>
                <a:latin typeface="Montserrat Medium" panose="00000600000000000000" pitchFamily="2" charset="0"/>
                <a:ea typeface="+mn-ea"/>
                <a:cs typeface="+mn-cs"/>
              </a:rPr>
              <a:t>: Setting expectations</a:t>
            </a:r>
          </a:p>
        </p:txBody>
      </p:sp>
      <p:sp>
        <p:nvSpPr>
          <p:cNvPr id="4" name="Slide Number Placeholder 5">
            <a:extLst>
              <a:ext uri="{FF2B5EF4-FFF2-40B4-BE49-F238E27FC236}">
                <a16:creationId xmlns:a16="http://schemas.microsoft.com/office/drawing/2014/main" id="{0B51F642-3C50-B12E-4A80-434C2225F50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90452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46531-2B2B-B39D-51E9-699AAB7C7A00}"/>
              </a:ext>
            </a:extLst>
          </p:cNvPr>
          <p:cNvSpPr>
            <a:spLocks noGrp="1"/>
          </p:cNvSpPr>
          <p:nvPr>
            <p:ph idx="1"/>
          </p:nvPr>
        </p:nvSpPr>
        <p:spPr>
          <a:xfrm>
            <a:off x="838200" y="1825625"/>
            <a:ext cx="10515600" cy="4013200"/>
          </a:xfrm>
        </p:spPr>
        <p:txBody>
          <a:bodyPr>
            <a:normAutofit lnSpcReduction="10000"/>
          </a:bodyPr>
          <a:lstStyle/>
          <a:p>
            <a:pPr marL="0" indent="0">
              <a:buNone/>
            </a:pPr>
            <a:r>
              <a:rPr lang="en-US"/>
              <a:t>Are you a….</a:t>
            </a:r>
          </a:p>
          <a:p>
            <a:r>
              <a:rPr lang="en-US"/>
              <a:t>Workforce Board Staff</a:t>
            </a:r>
          </a:p>
          <a:p>
            <a:r>
              <a:rPr lang="en-US"/>
              <a:t>Service Provider Staff</a:t>
            </a:r>
          </a:p>
          <a:p>
            <a:r>
              <a:rPr lang="en-US"/>
              <a:t>Educational Partner</a:t>
            </a:r>
          </a:p>
          <a:p>
            <a:r>
              <a:rPr lang="en-US"/>
              <a:t>Vocational Rehabilitation Partner</a:t>
            </a:r>
          </a:p>
          <a:p>
            <a:r>
              <a:rPr lang="en-US"/>
              <a:t>Employer</a:t>
            </a:r>
          </a:p>
          <a:p>
            <a:r>
              <a:rPr lang="en-US"/>
              <a:t>Board Member</a:t>
            </a:r>
          </a:p>
          <a:p>
            <a:r>
              <a:rPr lang="en-US"/>
              <a:t>Other</a:t>
            </a:r>
          </a:p>
        </p:txBody>
      </p:sp>
      <p:sp>
        <p:nvSpPr>
          <p:cNvPr id="3" name="Title 2">
            <a:extLst>
              <a:ext uri="{FF2B5EF4-FFF2-40B4-BE49-F238E27FC236}">
                <a16:creationId xmlns:a16="http://schemas.microsoft.com/office/drawing/2014/main" id="{26EDFC55-5D74-3F4B-A43C-BD6A31078177}"/>
              </a:ext>
            </a:extLst>
          </p:cNvPr>
          <p:cNvSpPr>
            <a:spLocks noGrp="1"/>
          </p:cNvSpPr>
          <p:nvPr>
            <p:ph type="title"/>
          </p:nvPr>
        </p:nvSpPr>
        <p:spPr/>
        <p:txBody>
          <a:bodyPr/>
          <a:lstStyle/>
          <a:p>
            <a:r>
              <a:rPr lang="en-US" dirty="0"/>
              <a:t>Landscape Assessment</a:t>
            </a:r>
          </a:p>
        </p:txBody>
      </p:sp>
      <p:sp>
        <p:nvSpPr>
          <p:cNvPr id="4" name="Slide Number Placeholder 5">
            <a:extLst>
              <a:ext uri="{FF2B5EF4-FFF2-40B4-BE49-F238E27FC236}">
                <a16:creationId xmlns:a16="http://schemas.microsoft.com/office/drawing/2014/main" id="{87F59E40-6C1F-416F-AC7E-33CA7D303612}"/>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381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0C76-C927-309E-DD83-64D19BD581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D73AE-2C99-F9AD-B6EB-13540AFACA7F}"/>
              </a:ext>
            </a:extLst>
          </p:cNvPr>
          <p:cNvSpPr>
            <a:spLocks noGrp="1"/>
          </p:cNvSpPr>
          <p:nvPr>
            <p:ph type="title" idx="4294967295"/>
          </p:nvPr>
        </p:nvSpPr>
        <p:spPr>
          <a:xfrm>
            <a:off x="1628775" y="2747963"/>
            <a:ext cx="8934450" cy="1211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Excellence in Practice: Brevard County, Florida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9296"/>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Making Apprenticeship Central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ontserrat" panose="00000500000000000000" pitchFamily="2" charset="0"/>
                <a:ea typeface="+mn-ea"/>
                <a:cs typeface="+mn-cs"/>
              </a:rPr>
              <a:t>to WIOA Business Services</a:t>
            </a:r>
          </a:p>
        </p:txBody>
      </p:sp>
    </p:spTree>
    <p:extLst>
      <p:ext uri="{BB962C8B-B14F-4D97-AF65-F5344CB8AC3E}">
        <p14:creationId xmlns:p14="http://schemas.microsoft.com/office/powerpoint/2010/main" val="2254151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8952-092D-9599-9DA1-83D3A1B19EB0}"/>
              </a:ext>
            </a:extLst>
          </p:cNvPr>
          <p:cNvSpPr>
            <a:spLocks noGrp="1"/>
          </p:cNvSpPr>
          <p:nvPr>
            <p:ph type="title"/>
          </p:nvPr>
        </p:nvSpPr>
        <p:spPr>
          <a:xfrm>
            <a:off x="838200" y="500062"/>
            <a:ext cx="10515600" cy="1325563"/>
          </a:xfrm>
        </p:spPr>
        <p:txBody>
          <a:bodyPr>
            <a:normAutofit/>
          </a:bodyPr>
          <a:lstStyle/>
          <a:p>
            <a:r>
              <a:rPr lang="en-US" dirty="0"/>
              <a:t>From Business Liaison to Apprenticeship Navigator</a:t>
            </a:r>
          </a:p>
        </p:txBody>
      </p:sp>
      <p:sp>
        <p:nvSpPr>
          <p:cNvPr id="8" name="Content Placeholder 7">
            <a:extLst>
              <a:ext uri="{FF2B5EF4-FFF2-40B4-BE49-F238E27FC236}">
                <a16:creationId xmlns:a16="http://schemas.microsoft.com/office/drawing/2014/main" id="{528B0977-5235-97FB-6FE7-5EAC68E871F6}"/>
              </a:ext>
            </a:extLst>
          </p:cNvPr>
          <p:cNvSpPr>
            <a:spLocks noGrp="1"/>
          </p:cNvSpPr>
          <p:nvPr>
            <p:ph sz="half" idx="1"/>
          </p:nvPr>
        </p:nvSpPr>
        <p:spPr>
          <a:xfrm>
            <a:off x="751115" y="1881641"/>
            <a:ext cx="5181600" cy="4253820"/>
          </a:xfrm>
        </p:spPr>
        <p:txBody>
          <a:bodyPr>
            <a:normAutofit fontScale="85000" lnSpcReduction="10000"/>
          </a:bodyPr>
          <a:lstStyle/>
          <a:p>
            <a:pPr marL="0" indent="0">
              <a:lnSpc>
                <a:spcPct val="107000"/>
              </a:lnSpc>
              <a:spcBef>
                <a:spcPts val="0"/>
              </a:spcBef>
              <a:buNone/>
            </a:pPr>
            <a:r>
              <a:rPr lang="en-US" kern="100">
                <a:solidFill>
                  <a:schemeClr val="tx1"/>
                </a:solidFill>
                <a:latin typeface="Montserrat Medium"/>
                <a:ea typeface="Times New Roman" panose="02020603050405020304" pitchFamily="18" charset="0"/>
                <a:cs typeface="Times New Roman"/>
              </a:rPr>
              <a:t>Before Apprenticeship Navigator (AN) role:</a:t>
            </a:r>
          </a:p>
          <a:p>
            <a:pPr>
              <a:lnSpc>
                <a:spcPct val="107000"/>
              </a:lnSpc>
            </a:pPr>
            <a:r>
              <a:rPr lang="en-US" sz="2400" kern="100">
                <a:solidFill>
                  <a:schemeClr val="tx1"/>
                </a:solidFill>
                <a:latin typeface="Montserrat Medium"/>
                <a:ea typeface="Times New Roman" panose="02020603050405020304" pitchFamily="18" charset="0"/>
                <a:cs typeface="Times New Roman"/>
              </a:rPr>
              <a:t>Engagement with Registered Apprenticeship was minimal.</a:t>
            </a:r>
          </a:p>
          <a:p>
            <a:pPr>
              <a:lnSpc>
                <a:spcPct val="107000"/>
              </a:lnSpc>
            </a:pPr>
            <a:r>
              <a:rPr lang="en-US" sz="2400" kern="100">
                <a:solidFill>
                  <a:schemeClr val="tx1"/>
                </a:solidFill>
                <a:latin typeface="Montserrat Medium"/>
                <a:ea typeface="Times New Roman" panose="02020603050405020304" pitchFamily="18" charset="0"/>
                <a:cs typeface="Times New Roman"/>
              </a:rPr>
              <a:t>Business Liaisons provided services to businesses, including those that were operating RA programs.  </a:t>
            </a:r>
          </a:p>
          <a:p>
            <a:pPr>
              <a:lnSpc>
                <a:spcPct val="107000"/>
              </a:lnSpc>
            </a:pPr>
            <a:r>
              <a:rPr lang="en-US" sz="2400" kern="100">
                <a:solidFill>
                  <a:schemeClr val="tx1"/>
                </a:solidFill>
                <a:latin typeface="Montserrat Medium"/>
                <a:ea typeface="Times New Roman" panose="02020603050405020304" pitchFamily="18" charset="0"/>
                <a:cs typeface="Times New Roman"/>
              </a:rPr>
              <a:t>Business services included:</a:t>
            </a:r>
          </a:p>
          <a:p>
            <a:pPr marL="742950" lvl="1" indent="-285750">
              <a:lnSpc>
                <a:spcPct val="107000"/>
              </a:lnSpc>
              <a:buFont typeface="Wingdings" panose="05000000000000000000" pitchFamily="2" charset="2"/>
              <a:buChar char="Ø"/>
            </a:pPr>
            <a:r>
              <a:rPr lang="en-US" kern="100">
                <a:solidFill>
                  <a:schemeClr val="tx1"/>
                </a:solidFill>
                <a:latin typeface="Montserrat Medium"/>
                <a:ea typeface="Times New Roman" panose="02020603050405020304" pitchFamily="18" charset="0"/>
                <a:cs typeface="Times New Roman"/>
              </a:rPr>
              <a:t>Recruitment </a:t>
            </a:r>
            <a:endParaRPr lang="en-US" kern="100">
              <a:solidFill>
                <a:schemeClr val="tx1"/>
              </a:solidFill>
              <a:latin typeface="Montserrat Medium" panose="00000600000000000000" pitchFamily="2" charset="0"/>
              <a:ea typeface="Times New Roman" panose="02020603050405020304" pitchFamily="18" charset="0"/>
              <a:cs typeface="Times New Roman" panose="02020603050405020304" pitchFamily="18" charset="0"/>
            </a:endParaRPr>
          </a:p>
          <a:p>
            <a:pPr marL="742950" lvl="1" indent="-285750">
              <a:lnSpc>
                <a:spcPct val="107000"/>
              </a:lnSpc>
              <a:buFont typeface="Wingdings" panose="05000000000000000000" pitchFamily="2" charset="2"/>
              <a:buChar char="Ø"/>
            </a:pPr>
            <a:r>
              <a:rPr lang="en-US" kern="100">
                <a:solidFill>
                  <a:schemeClr val="tx1"/>
                </a:solidFill>
                <a:latin typeface="Montserrat Medium"/>
                <a:ea typeface="Times New Roman" panose="02020603050405020304" pitchFamily="18" charset="0"/>
                <a:cs typeface="Times New Roman"/>
              </a:rPr>
              <a:t>Job postings</a:t>
            </a:r>
          </a:p>
          <a:p>
            <a:pPr marL="742950" lvl="1" indent="-285750">
              <a:lnSpc>
                <a:spcPct val="107000"/>
              </a:lnSpc>
              <a:buFont typeface="Wingdings" panose="05000000000000000000" pitchFamily="2" charset="2"/>
              <a:buChar char="Ø"/>
            </a:pPr>
            <a:r>
              <a:rPr lang="en-US" kern="100">
                <a:solidFill>
                  <a:schemeClr val="tx1"/>
                </a:solidFill>
                <a:latin typeface="Montserrat Medium"/>
                <a:ea typeface="Times New Roman" panose="02020603050405020304" pitchFamily="18" charset="0"/>
                <a:cs typeface="Times New Roman"/>
              </a:rPr>
              <a:t>OJT </a:t>
            </a:r>
            <a:r>
              <a:rPr lang="en-US" sz="2600" kern="100">
                <a:solidFill>
                  <a:schemeClr val="tx1"/>
                </a:solidFill>
                <a:latin typeface="Montserrat Medium"/>
                <a:ea typeface="Times New Roman" panose="02020603050405020304" pitchFamily="18" charset="0"/>
                <a:cs typeface="Times New Roman"/>
              </a:rPr>
              <a:t>services</a:t>
            </a:r>
          </a:p>
          <a:p>
            <a:endParaRPr lang="en-US"/>
          </a:p>
        </p:txBody>
      </p:sp>
      <p:sp>
        <p:nvSpPr>
          <p:cNvPr id="9" name="Content Placeholder 8">
            <a:extLst>
              <a:ext uri="{FF2B5EF4-FFF2-40B4-BE49-F238E27FC236}">
                <a16:creationId xmlns:a16="http://schemas.microsoft.com/office/drawing/2014/main" id="{AE5F07CB-E056-7287-1627-4F44480D5A26}"/>
              </a:ext>
            </a:extLst>
          </p:cNvPr>
          <p:cNvSpPr>
            <a:spLocks noGrp="1"/>
          </p:cNvSpPr>
          <p:nvPr>
            <p:ph sz="half" idx="2"/>
          </p:nvPr>
        </p:nvSpPr>
        <p:spPr>
          <a:xfrm>
            <a:off x="6172200" y="1903746"/>
            <a:ext cx="5181600" cy="4351338"/>
          </a:xfrm>
        </p:spPr>
        <p:txBody>
          <a:bodyPr>
            <a:normAutofit/>
          </a:bodyPr>
          <a:lstStyle/>
          <a:p>
            <a:pPr marL="0" indent="0">
              <a:lnSpc>
                <a:spcPct val="107000"/>
              </a:lnSpc>
              <a:spcBef>
                <a:spcPts val="0"/>
              </a:spcBef>
              <a:buNone/>
              <a:defRPr/>
            </a:pPr>
            <a:r>
              <a:rPr lang="en-US" kern="100">
                <a:solidFill>
                  <a:schemeClr val="tx1"/>
                </a:solidFill>
                <a:latin typeface="Montserrat Medium"/>
                <a:cs typeface="Times New Roman"/>
              </a:rPr>
              <a:t>Point of Contact for RA: </a:t>
            </a:r>
          </a:p>
          <a:p>
            <a:pPr marL="228600" lvl="1">
              <a:lnSpc>
                <a:spcPct val="107000"/>
              </a:lnSpc>
              <a:spcBef>
                <a:spcPts val="1000"/>
              </a:spcBef>
              <a:defRPr/>
            </a:pPr>
            <a:r>
              <a:rPr lang="en-US" kern="100">
                <a:solidFill>
                  <a:schemeClr val="tx1"/>
                </a:solidFill>
                <a:latin typeface="Montserrat Medium"/>
                <a:cs typeface="Times New Roman"/>
              </a:rPr>
              <a:t>Role fulfilled by a Business Liaison </a:t>
            </a:r>
          </a:p>
          <a:p>
            <a:pPr marL="228600" lvl="1">
              <a:lnSpc>
                <a:spcPct val="107000"/>
              </a:lnSpc>
              <a:spcBef>
                <a:spcPts val="1000"/>
              </a:spcBef>
              <a:defRPr/>
            </a:pPr>
            <a:r>
              <a:rPr lang="en-US" kern="100">
                <a:solidFill>
                  <a:schemeClr val="tx1"/>
                </a:solidFill>
                <a:latin typeface="Montserrat Medium"/>
                <a:cs typeface="Times New Roman"/>
              </a:rPr>
              <a:t>Increased awareness and growth of workforce and RA collaboration</a:t>
            </a:r>
          </a:p>
          <a:p>
            <a:pPr marL="228600" lvl="1">
              <a:lnSpc>
                <a:spcPct val="107000"/>
              </a:lnSpc>
              <a:spcBef>
                <a:spcPts val="1000"/>
              </a:spcBef>
              <a:defRPr/>
            </a:pPr>
            <a:r>
              <a:rPr lang="en-US" kern="100">
                <a:solidFill>
                  <a:schemeClr val="tx1"/>
                </a:solidFill>
                <a:latin typeface="Montserrat Medium"/>
                <a:cs typeface="Times New Roman"/>
              </a:rPr>
              <a:t>Led to creation of an </a:t>
            </a:r>
            <a:r>
              <a:rPr lang="en-US" kern="100" err="1">
                <a:solidFill>
                  <a:schemeClr val="tx1"/>
                </a:solidFill>
                <a:latin typeface="Montserrat Medium"/>
                <a:cs typeface="Times New Roman"/>
              </a:rPr>
              <a:t>AN</a:t>
            </a:r>
            <a:r>
              <a:rPr lang="en-US" kern="100">
                <a:solidFill>
                  <a:schemeClr val="tx1"/>
                </a:solidFill>
                <a:latin typeface="Montserrat Medium"/>
                <a:cs typeface="Times New Roman"/>
              </a:rPr>
              <a:t> position </a:t>
            </a:r>
          </a:p>
        </p:txBody>
      </p:sp>
      <p:pic>
        <p:nvPicPr>
          <p:cNvPr id="11" name="Picture 10" descr="Wooden puzzle">
            <a:extLst>
              <a:ext uri="{FF2B5EF4-FFF2-40B4-BE49-F238E27FC236}">
                <a16:creationId xmlns:a16="http://schemas.microsoft.com/office/drawing/2014/main" id="{C5E7B078-8702-6D96-9452-500B856E09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1" t="-1"/>
          <a:stretch/>
        </p:blipFill>
        <p:spPr>
          <a:xfrm>
            <a:off x="5700894" y="4472108"/>
            <a:ext cx="5965390" cy="1571145"/>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B43EC0A6-B7B1-7A6B-B660-C5FD01CB322D}"/>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67784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5685-8019-1AD9-555F-DF882C7B71F8}"/>
              </a:ext>
            </a:extLst>
          </p:cNvPr>
          <p:cNvSpPr>
            <a:spLocks noGrp="1"/>
          </p:cNvSpPr>
          <p:nvPr>
            <p:ph type="title"/>
          </p:nvPr>
        </p:nvSpPr>
        <p:spPr>
          <a:xfrm>
            <a:off x="838200" y="557225"/>
            <a:ext cx="10515600" cy="1325563"/>
          </a:xfrm>
        </p:spPr>
        <p:txBody>
          <a:bodyPr>
            <a:normAutofit/>
          </a:bodyPr>
          <a:lstStyle/>
          <a:p>
            <a:r>
              <a:rPr lang="en-US" dirty="0">
                <a:latin typeface="Montserrat"/>
              </a:rPr>
              <a:t>The BSR:  When a Local WDB does not have the AN Position</a:t>
            </a:r>
          </a:p>
        </p:txBody>
      </p:sp>
      <p:sp>
        <p:nvSpPr>
          <p:cNvPr id="3" name="Content Placeholder 2">
            <a:extLst>
              <a:ext uri="{FF2B5EF4-FFF2-40B4-BE49-F238E27FC236}">
                <a16:creationId xmlns:a16="http://schemas.microsoft.com/office/drawing/2014/main" id="{85505868-8E26-1C4F-5AE2-CC448D1F2038}"/>
              </a:ext>
            </a:extLst>
          </p:cNvPr>
          <p:cNvSpPr>
            <a:spLocks noGrp="1"/>
          </p:cNvSpPr>
          <p:nvPr>
            <p:ph sz="half" idx="1"/>
          </p:nvPr>
        </p:nvSpPr>
        <p:spPr>
          <a:xfrm>
            <a:off x="521233" y="1936283"/>
            <a:ext cx="11149533" cy="2208493"/>
          </a:xfrm>
        </p:spPr>
        <p:txBody>
          <a:bodyPr vert="horz" lIns="91440" tIns="45720" rIns="91440" bIns="45720" rtlCol="0" anchor="t">
            <a:normAutofit fontScale="70000" lnSpcReduction="20000"/>
          </a:bodyPr>
          <a:lstStyle/>
          <a:p>
            <a:pPr marL="457200" lvl="1" indent="0" algn="ctr">
              <a:lnSpc>
                <a:spcPct val="107000"/>
              </a:lnSpc>
              <a:spcBef>
                <a:spcPts val="0"/>
              </a:spcBef>
              <a:buNone/>
            </a:pPr>
            <a:r>
              <a:rPr kumimoji="0" lang="en-US" sz="3800" b="1" i="0" strike="noStrike" kern="1200" cap="none" spc="0" normalizeH="0" baseline="0" noProof="0">
                <a:ln>
                  <a:noFill/>
                </a:ln>
                <a:solidFill>
                  <a:schemeClr val="tx1"/>
                </a:solidFill>
                <a:effectLst/>
                <a:uLnTx/>
                <a:uFillTx/>
                <a:latin typeface="Montserrat Medium" panose="00000600000000000000" pitchFamily="2" charset="0"/>
              </a:rPr>
              <a:t>It’s about functions not position titles. </a:t>
            </a:r>
            <a:endParaRPr kumimoji="0" lang="en-US" sz="3800" b="1" i="0" strike="noStrike" kern="1200" cap="none" spc="0" normalizeH="0" baseline="0" noProof="0">
              <a:ln>
                <a:noFill/>
              </a:ln>
              <a:solidFill>
                <a:prstClr val="black">
                  <a:lumMod val="75000"/>
                  <a:lumOff val="25000"/>
                </a:prstClr>
              </a:solidFill>
              <a:effectLst/>
              <a:uLnTx/>
              <a:uFillTx/>
              <a:latin typeface="Montserrat Medium" panose="00000600000000000000" pitchFamily="2" charset="0"/>
            </a:endParaRPr>
          </a:p>
          <a:p>
            <a:pPr marL="0" indent="0">
              <a:lnSpc>
                <a:spcPct val="107000"/>
              </a:lnSpc>
              <a:spcBef>
                <a:spcPts val="0"/>
              </a:spcBef>
              <a:buNone/>
            </a:pPr>
            <a:endParaRPr lang="en-US" sz="2400" kern="100">
              <a:solidFill>
                <a:schemeClr val="tx1"/>
              </a:solidFill>
              <a:latin typeface="Montserrat Medium"/>
              <a:ea typeface="Times New Roman" panose="02020603050405020304" pitchFamily="18" charset="0"/>
              <a:cs typeface="Times New Roman"/>
            </a:endParaRPr>
          </a:p>
          <a:p>
            <a:pPr marL="0" indent="0">
              <a:lnSpc>
                <a:spcPct val="107000"/>
              </a:lnSpc>
              <a:spcBef>
                <a:spcPts val="0"/>
              </a:spcBef>
              <a:buNone/>
            </a:pPr>
            <a:r>
              <a:rPr lang="en-US" sz="2900" kern="100">
                <a:solidFill>
                  <a:schemeClr val="tx1"/>
                </a:solidFill>
                <a:latin typeface="Montserrat Medium"/>
                <a:ea typeface="Times New Roman" panose="02020603050405020304" pitchFamily="18" charset="0"/>
                <a:cs typeface="Times New Roman"/>
              </a:rPr>
              <a:t>BSR and AN functions are similar:</a:t>
            </a:r>
          </a:p>
          <a:p>
            <a:pPr lvl="1">
              <a:lnSpc>
                <a:spcPct val="107000"/>
              </a:lnSpc>
              <a:spcBef>
                <a:spcPts val="0"/>
              </a:spcBef>
            </a:pPr>
            <a:r>
              <a:rPr lang="en-US" sz="2500" kern="100">
                <a:solidFill>
                  <a:schemeClr val="tx1"/>
                </a:solidFill>
                <a:latin typeface="Montserrat Medium"/>
                <a:ea typeface="Times New Roman" panose="02020603050405020304" pitchFamily="18" charset="0"/>
                <a:cs typeface="Times New Roman"/>
              </a:rPr>
              <a:t>Business Engagement</a:t>
            </a:r>
          </a:p>
          <a:p>
            <a:pPr lvl="1">
              <a:lnSpc>
                <a:spcPct val="107000"/>
              </a:lnSpc>
              <a:spcBef>
                <a:spcPts val="0"/>
              </a:spcBef>
            </a:pPr>
            <a:r>
              <a:rPr lang="en-US" sz="2500" kern="100">
                <a:solidFill>
                  <a:schemeClr val="tx1"/>
                </a:solidFill>
                <a:latin typeface="Montserrat Medium"/>
                <a:ea typeface="Times New Roman" panose="02020603050405020304" pitchFamily="18" charset="0"/>
                <a:cs typeface="Times New Roman"/>
              </a:rPr>
              <a:t>Use of LMI data</a:t>
            </a:r>
          </a:p>
          <a:p>
            <a:pPr lvl="1">
              <a:lnSpc>
                <a:spcPct val="107000"/>
              </a:lnSpc>
              <a:spcBef>
                <a:spcPts val="0"/>
              </a:spcBef>
            </a:pPr>
            <a:r>
              <a:rPr lang="en-US" sz="2500" kern="100">
                <a:solidFill>
                  <a:schemeClr val="tx1"/>
                </a:solidFill>
                <a:latin typeface="Montserrat Medium"/>
                <a:ea typeface="Times New Roman" panose="02020603050405020304" pitchFamily="18" charset="0"/>
                <a:cs typeface="Times New Roman"/>
              </a:rPr>
              <a:t>Relationship-building with business and other partner </a:t>
            </a:r>
          </a:p>
          <a:p>
            <a:pPr lvl="1" indent="0">
              <a:lnSpc>
                <a:spcPct val="107000"/>
              </a:lnSpc>
              <a:spcBef>
                <a:spcPts val="0"/>
              </a:spcBef>
              <a:buNone/>
            </a:pPr>
            <a:r>
              <a:rPr lang="en-US" sz="2500" kern="100">
                <a:solidFill>
                  <a:schemeClr val="tx1"/>
                </a:solidFill>
                <a:latin typeface="Montserrat Medium"/>
                <a:ea typeface="Times New Roman" panose="02020603050405020304" pitchFamily="18" charset="0"/>
                <a:cs typeface="Times New Roman"/>
              </a:rPr>
              <a:t>programs like WIOA</a:t>
            </a:r>
          </a:p>
          <a:p>
            <a:pPr lvl="1">
              <a:lnSpc>
                <a:spcPct val="107000"/>
              </a:lnSpc>
              <a:spcBef>
                <a:spcPts val="0"/>
              </a:spcBef>
            </a:pPr>
            <a:r>
              <a:rPr lang="en-US" sz="2500" kern="100">
                <a:solidFill>
                  <a:schemeClr val="tx1"/>
                </a:solidFill>
                <a:latin typeface="Montserrat Medium"/>
                <a:ea typeface="Times New Roman" panose="02020603050405020304" pitchFamily="18" charset="0"/>
                <a:cs typeface="Times New Roman"/>
              </a:rPr>
              <a:t>Industry-led work</a:t>
            </a:r>
          </a:p>
        </p:txBody>
      </p:sp>
      <p:sp>
        <p:nvSpPr>
          <p:cNvPr id="6" name="Content Placeholder 5">
            <a:extLst>
              <a:ext uri="{FF2B5EF4-FFF2-40B4-BE49-F238E27FC236}">
                <a16:creationId xmlns:a16="http://schemas.microsoft.com/office/drawing/2014/main" id="{3F0F9B66-0093-300F-15BF-B26E0BD88652}"/>
              </a:ext>
            </a:extLst>
          </p:cNvPr>
          <p:cNvSpPr>
            <a:spLocks noGrp="1"/>
          </p:cNvSpPr>
          <p:nvPr>
            <p:ph sz="half" idx="2"/>
          </p:nvPr>
        </p:nvSpPr>
        <p:spPr>
          <a:xfrm>
            <a:off x="521232" y="4198271"/>
            <a:ext cx="8085295" cy="1832581"/>
          </a:xfrm>
        </p:spPr>
        <p:txBody>
          <a:bodyPr>
            <a:normAutofit fontScale="85000" lnSpcReduction="10000"/>
          </a:bodyPr>
          <a:lstStyle/>
          <a:p>
            <a:pPr marL="0" indent="0">
              <a:lnSpc>
                <a:spcPct val="107000"/>
              </a:lnSpc>
              <a:spcBef>
                <a:spcPts val="0"/>
              </a:spcBef>
              <a:buNone/>
            </a:pPr>
            <a:r>
              <a:rPr lang="en-US" sz="2400" kern="100" dirty="0">
                <a:solidFill>
                  <a:schemeClr val="tx1"/>
                </a:solidFill>
                <a:latin typeface="Montserrat Medium"/>
                <a:ea typeface="Times New Roman" panose="02020603050405020304" pitchFamily="18" charset="0"/>
                <a:cs typeface="Times New Roman"/>
              </a:rPr>
              <a:t>The AN FUNCTIONS can and should be performed by BSR(s)</a:t>
            </a:r>
          </a:p>
          <a:p>
            <a:pPr lvl="1">
              <a:lnSpc>
                <a:spcPct val="107000"/>
              </a:lnSpc>
              <a:spcBef>
                <a:spcPts val="0"/>
              </a:spcBef>
            </a:pPr>
            <a:r>
              <a:rPr lang="en-US" sz="2100" kern="100" dirty="0">
                <a:solidFill>
                  <a:schemeClr val="tx1"/>
                </a:solidFill>
                <a:latin typeface="Montserrat Medium"/>
                <a:ea typeface="Times New Roman" panose="02020603050405020304" pitchFamily="18" charset="0"/>
                <a:cs typeface="Times New Roman"/>
              </a:rPr>
              <a:t>Designate one BSR to be the lead for RA</a:t>
            </a:r>
          </a:p>
          <a:p>
            <a:pPr lvl="1">
              <a:lnSpc>
                <a:spcPct val="107000"/>
              </a:lnSpc>
              <a:spcBef>
                <a:spcPts val="0"/>
              </a:spcBef>
            </a:pPr>
            <a:r>
              <a:rPr lang="en-US" sz="2100" kern="100" dirty="0">
                <a:solidFill>
                  <a:schemeClr val="tx1"/>
                </a:solidFill>
                <a:latin typeface="Montserrat Medium"/>
                <a:ea typeface="Times New Roman" panose="02020603050405020304" pitchFamily="18" charset="0"/>
                <a:cs typeface="Times New Roman"/>
              </a:rPr>
              <a:t>Provide training to all or one BSR on RA programs and alignment with WIOA</a:t>
            </a:r>
          </a:p>
          <a:p>
            <a:pPr lvl="1">
              <a:lnSpc>
                <a:spcPct val="107000"/>
              </a:lnSpc>
              <a:spcBef>
                <a:spcPts val="0"/>
              </a:spcBef>
            </a:pPr>
            <a:r>
              <a:rPr lang="en-US" sz="2100" kern="100" dirty="0">
                <a:solidFill>
                  <a:schemeClr val="tx1"/>
                </a:solidFill>
                <a:latin typeface="Montserrat Medium"/>
                <a:ea typeface="Times New Roman" panose="02020603050405020304" pitchFamily="18" charset="0"/>
                <a:cs typeface="Times New Roman"/>
              </a:rPr>
              <a:t>Forge a partnership with the ATR to help the BSR team with needs of RA – development and expansion</a:t>
            </a:r>
          </a:p>
          <a:p>
            <a:pPr marL="400050" lvl="1" indent="0" algn="ctr">
              <a:lnSpc>
                <a:spcPct val="107000"/>
              </a:lnSpc>
              <a:spcBef>
                <a:spcPts val="0"/>
              </a:spcBef>
              <a:buNone/>
            </a:pPr>
            <a:endParaRPr lang="en-US" sz="2200" kern="100" dirty="0">
              <a:solidFill>
                <a:schemeClr val="tx1"/>
              </a:solidFill>
              <a:latin typeface="Montserrat Medium"/>
              <a:ea typeface="Times New Roman" panose="02020603050405020304" pitchFamily="18" charset="0"/>
              <a:cs typeface="Times New Roman"/>
            </a:endParaRPr>
          </a:p>
        </p:txBody>
      </p:sp>
      <p:pic>
        <p:nvPicPr>
          <p:cNvPr id="8" name="Picture 7" descr="People at meeting">
            <a:extLst>
              <a:ext uri="{FF2B5EF4-FFF2-40B4-BE49-F238E27FC236}">
                <a16:creationId xmlns:a16="http://schemas.microsoft.com/office/drawing/2014/main" id="{475DBD4F-A955-E5BE-8692-545371DEC2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76855" y="2522735"/>
            <a:ext cx="3464083" cy="3416304"/>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1B02CE94-49F4-0519-4A05-0EADD7070E6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90356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BD8F-0D00-83BA-0FD7-C6FD99C360EC}"/>
              </a:ext>
            </a:extLst>
          </p:cNvPr>
          <p:cNvSpPr>
            <a:spLocks noGrp="1"/>
          </p:cNvSpPr>
          <p:nvPr>
            <p:ph type="title"/>
          </p:nvPr>
        </p:nvSpPr>
        <p:spPr/>
        <p:txBody>
          <a:bodyPr>
            <a:normAutofit/>
          </a:bodyPr>
          <a:lstStyle/>
          <a:p>
            <a:r>
              <a:rPr lang="en-US" dirty="0">
                <a:latin typeface="Montserrat"/>
              </a:rPr>
              <a:t>Coordinated Service Delivery Efforts</a:t>
            </a:r>
            <a:endParaRPr lang="en-US" dirty="0"/>
          </a:p>
        </p:txBody>
      </p:sp>
      <p:sp>
        <p:nvSpPr>
          <p:cNvPr id="5" name="Slide Number Placeholder 5">
            <a:extLst>
              <a:ext uri="{FF2B5EF4-FFF2-40B4-BE49-F238E27FC236}">
                <a16:creationId xmlns:a16="http://schemas.microsoft.com/office/drawing/2014/main" id="{574E7D6E-A8F1-0F1C-CAC2-EBA767CF577B}"/>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67767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61E4C-E221-01FB-24FA-49AE51628639}"/>
              </a:ext>
            </a:extLst>
          </p:cNvPr>
          <p:cNvSpPr>
            <a:spLocks noGrp="1"/>
          </p:cNvSpPr>
          <p:nvPr>
            <p:ph type="title"/>
          </p:nvPr>
        </p:nvSpPr>
        <p:spPr>
          <a:xfrm>
            <a:off x="838200" y="541857"/>
            <a:ext cx="10515600" cy="1325563"/>
          </a:xfrm>
        </p:spPr>
        <p:txBody>
          <a:bodyPr>
            <a:normAutofit/>
          </a:bodyPr>
          <a:lstStyle/>
          <a:p>
            <a:r>
              <a:rPr lang="en-US" dirty="0">
                <a:latin typeface="Montserrat"/>
              </a:rPr>
              <a:t>An RA-Focused BSR Plus an ATR Yields Great Results</a:t>
            </a:r>
            <a:endParaRPr lang="en-US" dirty="0"/>
          </a:p>
        </p:txBody>
      </p:sp>
      <p:sp>
        <p:nvSpPr>
          <p:cNvPr id="8" name="Content Placeholder 2">
            <a:extLst>
              <a:ext uri="{FF2B5EF4-FFF2-40B4-BE49-F238E27FC236}">
                <a16:creationId xmlns:a16="http://schemas.microsoft.com/office/drawing/2014/main" id="{9DFC7AB1-62BE-63D5-2BBF-5BBFF43CD06C}"/>
              </a:ext>
            </a:extLst>
          </p:cNvPr>
          <p:cNvSpPr>
            <a:spLocks noGrp="1"/>
          </p:cNvSpPr>
          <p:nvPr>
            <p:ph sz="half" idx="1"/>
          </p:nvPr>
        </p:nvSpPr>
        <p:spPr>
          <a:xfrm>
            <a:off x="584626" y="1867420"/>
            <a:ext cx="10515599" cy="4351338"/>
          </a:xfrm>
        </p:spPr>
        <p:txBody>
          <a:bodyPr vert="horz" lIns="91440" tIns="45720" rIns="91440" bIns="45720" rtlCol="0" anchor="t">
            <a:normAutofit lnSpcReduction="10000"/>
          </a:bodyPr>
          <a:lstStyle/>
          <a:p>
            <a:pPr marL="518795" lvl="1" indent="-285750">
              <a:spcBef>
                <a:spcPts val="0"/>
              </a:spcBef>
              <a:buClr>
                <a:schemeClr val="tx1"/>
              </a:buClr>
            </a:pPr>
            <a:r>
              <a:rPr lang="en-US" sz="1800" b="1">
                <a:solidFill>
                  <a:srgbClr val="00015E"/>
                </a:solidFill>
                <a:latin typeface="Montserrat Medium"/>
                <a:ea typeface="Times New Roman" panose="02020603050405020304" pitchFamily="18" charset="0"/>
              </a:rPr>
              <a:t>Both roles are clearly defined. </a:t>
            </a:r>
            <a:r>
              <a:rPr lang="en-US" sz="1800" b="1">
                <a:solidFill>
                  <a:srgbClr val="00015E"/>
                </a:solidFill>
                <a:effectLst/>
                <a:latin typeface="Montserrat Medium"/>
                <a:ea typeface="Times New Roman" panose="02020603050405020304" pitchFamily="18" charset="0"/>
              </a:rPr>
              <a:t>Important to</a:t>
            </a:r>
            <a:r>
              <a:rPr lang="en-US" sz="1800" b="1">
                <a:solidFill>
                  <a:srgbClr val="00015E"/>
                </a:solidFill>
                <a:latin typeface="Montserrat Medium"/>
                <a:ea typeface="Times New Roman" panose="02020603050405020304" pitchFamily="18" charset="0"/>
              </a:rPr>
              <a:t> stay in your lane:</a:t>
            </a:r>
            <a:endParaRPr lang="en-US" sz="1600" b="1">
              <a:solidFill>
                <a:srgbClr val="00015E"/>
              </a:solidFill>
              <a:effectLst/>
              <a:latin typeface="Montserrat Medium"/>
              <a:ea typeface="Calibri" panose="020F0502020204030204" pitchFamily="34" charset="0"/>
            </a:endParaRPr>
          </a:p>
          <a:p>
            <a:pPr marL="975995" lvl="4" indent="-285750">
              <a:spcBef>
                <a:spcPts val="0"/>
              </a:spcBef>
              <a:buClr>
                <a:schemeClr val="tx1"/>
              </a:buClr>
              <a:buFont typeface="Courier New" panose="02070309020205020404" pitchFamily="49" charset="0"/>
              <a:buChar char="o"/>
            </a:pPr>
            <a:r>
              <a:rPr lang="en-US" sz="1600">
                <a:solidFill>
                  <a:schemeClr val="tx1"/>
                </a:solidFill>
                <a:effectLst/>
                <a:latin typeface="Montserrat Medium"/>
                <a:ea typeface="Times New Roman" panose="02020603050405020304" pitchFamily="18" charset="0"/>
              </a:rPr>
              <a:t>ATR- Federal/State Registered Apprenticeship Laws and documents</a:t>
            </a:r>
            <a:endParaRPr lang="en-US" sz="1600">
              <a:solidFill>
                <a:schemeClr val="tx1"/>
              </a:solidFill>
              <a:effectLst/>
              <a:latin typeface="Montserrat Medium"/>
              <a:ea typeface="Calibri" panose="020F0502020204030204" pitchFamily="34" charset="0"/>
            </a:endParaRPr>
          </a:p>
          <a:p>
            <a:pPr marL="975995" lvl="4" indent="-285750">
              <a:spcBef>
                <a:spcPts val="0"/>
              </a:spcBef>
              <a:buClr>
                <a:schemeClr val="tx1"/>
              </a:buClr>
              <a:buFont typeface="Courier New" panose="02070309020205020404" pitchFamily="49" charset="0"/>
              <a:buChar char="o"/>
            </a:pPr>
            <a:r>
              <a:rPr lang="en-US" sz="1600">
                <a:solidFill>
                  <a:schemeClr val="tx1"/>
                </a:solidFill>
                <a:effectLst/>
                <a:latin typeface="Montserrat Medium"/>
                <a:ea typeface="Times New Roman" panose="02020603050405020304" pitchFamily="18" charset="0"/>
              </a:rPr>
              <a:t>AN- CareerSource WIOA Services</a:t>
            </a:r>
            <a:r>
              <a:rPr lang="en-US" sz="1600">
                <a:solidFill>
                  <a:schemeClr val="tx1"/>
                </a:solidFill>
                <a:latin typeface="Montserrat Medium"/>
                <a:ea typeface="Times New Roman" panose="02020603050405020304" pitchFamily="18" charset="0"/>
              </a:rPr>
              <a:t> </a:t>
            </a:r>
            <a:endParaRPr lang="en-US" sz="1600">
              <a:solidFill>
                <a:schemeClr val="tx1"/>
              </a:solidFill>
              <a:effectLst/>
              <a:latin typeface="Montserrat Medium" panose="00000600000000000000" pitchFamily="2" charset="0"/>
              <a:ea typeface="Times New Roman" panose="02020603050405020304" pitchFamily="18" charset="0"/>
            </a:endParaRPr>
          </a:p>
          <a:p>
            <a:pPr marL="1318895" lvl="5" indent="-171450">
              <a:spcBef>
                <a:spcPts val="0"/>
              </a:spcBef>
              <a:buClr>
                <a:schemeClr val="tx1"/>
              </a:buClr>
            </a:pPr>
            <a:endParaRPr lang="en-US" sz="1000">
              <a:solidFill>
                <a:schemeClr val="tx1"/>
              </a:solidFill>
              <a:effectLst/>
              <a:latin typeface="Montserrat Medium" panose="00000600000000000000" pitchFamily="2" charset="0"/>
              <a:ea typeface="Calibri" panose="020F0502020204030204" pitchFamily="34" charset="0"/>
            </a:endParaRPr>
          </a:p>
          <a:p>
            <a:pPr marL="518795" marR="0" lvl="1" indent="-285750">
              <a:spcBef>
                <a:spcPts val="0"/>
              </a:spcBef>
              <a:spcAft>
                <a:spcPts val="0"/>
              </a:spcAft>
              <a:buClr>
                <a:schemeClr val="tx1"/>
              </a:buClr>
            </a:pPr>
            <a:r>
              <a:rPr lang="en-US" sz="1800" b="1">
                <a:solidFill>
                  <a:srgbClr val="00015E"/>
                </a:solidFill>
                <a:latin typeface="Montserrat Medium"/>
                <a:ea typeface="Times New Roman" panose="02020603050405020304" pitchFamily="18" charset="0"/>
              </a:rPr>
              <a:t>Both </a:t>
            </a:r>
            <a:r>
              <a:rPr lang="en-US" sz="1800" b="1">
                <a:solidFill>
                  <a:srgbClr val="00015E"/>
                </a:solidFill>
                <a:effectLst/>
                <a:latin typeface="Montserrat Medium"/>
                <a:ea typeface="Times New Roman" panose="02020603050405020304" pitchFamily="18" charset="0"/>
              </a:rPr>
              <a:t>work in collaboration with educators, businesses, RA sponsors, and other community partners to create unique pathways.</a:t>
            </a:r>
            <a:endParaRPr lang="en-US" sz="1800" b="1">
              <a:solidFill>
                <a:srgbClr val="00015E"/>
              </a:solidFill>
              <a:effectLst/>
              <a:latin typeface="Montserrat Medium"/>
              <a:ea typeface="Calibri" panose="020F0502020204030204" pitchFamily="34" charset="0"/>
            </a:endParaRPr>
          </a:p>
          <a:p>
            <a:pPr marL="966470" lvl="5" indent="-285750">
              <a:spcBef>
                <a:spcPts val="0"/>
              </a:spcBef>
              <a:buClr>
                <a:schemeClr val="tx1"/>
              </a:buClr>
              <a:buFont typeface="Courier New" panose="02070309020205020404" pitchFamily="49" charset="0"/>
              <a:buChar char="o"/>
            </a:pPr>
            <a:r>
              <a:rPr lang="en-US" sz="1600">
                <a:latin typeface="Montserrat Medium"/>
                <a:ea typeface="Times New Roman" panose="02020603050405020304" pitchFamily="18" charset="0"/>
              </a:rPr>
              <a:t>C</a:t>
            </a:r>
            <a:r>
              <a:rPr lang="en-US" sz="1600">
                <a:effectLst/>
                <a:latin typeface="Montserrat Medium"/>
                <a:ea typeface="Times New Roman" panose="02020603050405020304" pitchFamily="18" charset="0"/>
              </a:rPr>
              <a:t>onnecting veterans and programs to Veterans Registered Education Training Provider</a:t>
            </a:r>
            <a:endParaRPr lang="en-US" sz="1600">
              <a:latin typeface="Montserrat Medium"/>
              <a:ea typeface="Times New Roman" panose="02020603050405020304" pitchFamily="18" charset="0"/>
            </a:endParaRPr>
          </a:p>
          <a:p>
            <a:pPr marL="966470" lvl="5" indent="-285750">
              <a:spcBef>
                <a:spcPts val="0"/>
              </a:spcBef>
              <a:buClr>
                <a:schemeClr val="tx1"/>
              </a:buClr>
              <a:buFont typeface="Courier New" panose="02070309020205020404" pitchFamily="49" charset="0"/>
              <a:buChar char="o"/>
            </a:pPr>
            <a:r>
              <a:rPr lang="en-US" sz="1600">
                <a:latin typeface="Montserrat Medium"/>
                <a:ea typeface="Times New Roman" panose="02020603050405020304" pitchFamily="18" charset="0"/>
              </a:rPr>
              <a:t>Using</a:t>
            </a:r>
            <a:r>
              <a:rPr lang="en-US" sz="1600">
                <a:effectLst/>
                <a:latin typeface="Montserrat Medium"/>
                <a:ea typeface="Times New Roman" panose="02020603050405020304" pitchFamily="18" charset="0"/>
              </a:rPr>
              <a:t> </a:t>
            </a:r>
            <a:r>
              <a:rPr lang="en-US" sz="1600" err="1">
                <a:effectLst/>
                <a:latin typeface="Montserrat Medium"/>
                <a:ea typeface="Times New Roman" panose="02020603050405020304" pitchFamily="18" charset="0"/>
              </a:rPr>
              <a:t>Skillbridge</a:t>
            </a:r>
            <a:endParaRPr lang="en-US" sz="1600">
              <a:latin typeface="Montserrat Medium"/>
              <a:ea typeface="Times New Roman" panose="02020603050405020304" pitchFamily="18" charset="0"/>
            </a:endParaRPr>
          </a:p>
          <a:p>
            <a:pPr marL="966470" lvl="5" indent="-285750">
              <a:spcBef>
                <a:spcPts val="0"/>
              </a:spcBef>
              <a:buClr>
                <a:schemeClr val="tx1"/>
              </a:buClr>
              <a:buFont typeface="Courier New" panose="02070309020205020404" pitchFamily="49" charset="0"/>
              <a:buChar char="o"/>
            </a:pPr>
            <a:r>
              <a:rPr lang="en-US" sz="1600">
                <a:latin typeface="Montserrat Medium"/>
                <a:ea typeface="Times New Roman" panose="02020603050405020304" pitchFamily="18" charset="0"/>
              </a:rPr>
              <a:t>Developing c</a:t>
            </a:r>
            <a:r>
              <a:rPr lang="en-US" sz="1600">
                <a:effectLst/>
                <a:latin typeface="Montserrat Medium"/>
                <a:ea typeface="Times New Roman" panose="02020603050405020304" pitchFamily="18" charset="0"/>
              </a:rPr>
              <a:t>urriculum</a:t>
            </a:r>
          </a:p>
          <a:p>
            <a:pPr marL="1880870" lvl="7" indent="-285750">
              <a:spcBef>
                <a:spcPts val="0"/>
              </a:spcBef>
              <a:buClr>
                <a:schemeClr val="tx1"/>
              </a:buClr>
            </a:pPr>
            <a:endParaRPr lang="en-US" sz="1400">
              <a:effectLst/>
              <a:latin typeface="Montserrat Medium" panose="00000600000000000000" pitchFamily="2" charset="0"/>
              <a:ea typeface="Times New Roman" panose="02020603050405020304" pitchFamily="18" charset="0"/>
            </a:endParaRPr>
          </a:p>
          <a:p>
            <a:pPr marL="518795" lvl="5" indent="-285750">
              <a:spcBef>
                <a:spcPts val="0"/>
              </a:spcBef>
              <a:buClr>
                <a:schemeClr val="tx1"/>
              </a:buClr>
            </a:pPr>
            <a:r>
              <a:rPr lang="en-US" b="1">
                <a:solidFill>
                  <a:srgbClr val="00015E"/>
                </a:solidFill>
                <a:latin typeface="Montserrat Medium"/>
                <a:ea typeface="Times New Roman" panose="02020603050405020304" pitchFamily="18" charset="0"/>
              </a:rPr>
              <a:t>The power of two yields great results.</a:t>
            </a:r>
            <a:endParaRPr lang="en-US" sz="1800" b="1">
              <a:solidFill>
                <a:srgbClr val="00015E"/>
              </a:solidFill>
              <a:latin typeface="Montserrat Medium"/>
              <a:ea typeface="Times New Roman" panose="02020603050405020304" pitchFamily="18" charset="0"/>
            </a:endParaRPr>
          </a:p>
          <a:p>
            <a:pPr marL="975995" lvl="6" indent="-285750">
              <a:spcBef>
                <a:spcPts val="0"/>
              </a:spcBef>
              <a:buClr>
                <a:schemeClr val="tx1"/>
              </a:buClr>
              <a:buFont typeface="Courier New" panose="02070309020205020404" pitchFamily="49" charset="0"/>
              <a:buChar char="o"/>
            </a:pPr>
            <a:r>
              <a:rPr lang="en-US" sz="1600">
                <a:latin typeface="Montserrat Medium"/>
                <a:ea typeface="Times New Roman" panose="02020603050405020304" pitchFamily="18" charset="0"/>
              </a:rPr>
              <a:t>Necessary support services for RA can be addressed when both the ATR and AN are present.</a:t>
            </a:r>
          </a:p>
          <a:p>
            <a:pPr marL="975995" lvl="6" indent="-285750">
              <a:spcBef>
                <a:spcPts val="0"/>
              </a:spcBef>
              <a:buClr>
                <a:schemeClr val="tx1"/>
              </a:buClr>
              <a:buFont typeface="Courier New" panose="02070309020205020404" pitchFamily="49" charset="0"/>
              <a:buChar char="o"/>
            </a:pPr>
            <a:r>
              <a:rPr lang="en-US" sz="1600">
                <a:latin typeface="Montserrat Medium"/>
                <a:ea typeface="Times New Roman" panose="02020603050405020304" pitchFamily="18" charset="0"/>
              </a:rPr>
              <a:t>Lines of communication transparent.</a:t>
            </a:r>
          </a:p>
          <a:p>
            <a:pPr marL="966470" lvl="2" indent="-285750">
              <a:spcBef>
                <a:spcPts val="0"/>
              </a:spcBef>
              <a:buClr>
                <a:schemeClr val="tx1"/>
              </a:buClr>
              <a:buFont typeface="Courier New" panose="02070309020205020404" pitchFamily="49" charset="0"/>
              <a:buChar char="o"/>
            </a:pPr>
            <a:r>
              <a:rPr lang="en-US" sz="1600">
                <a:solidFill>
                  <a:schemeClr val="tx1"/>
                </a:solidFill>
                <a:effectLst/>
                <a:latin typeface="Montserrat Medium"/>
                <a:ea typeface="Times New Roman" panose="02020603050405020304" pitchFamily="18" charset="0"/>
              </a:rPr>
              <a:t>ATR and AN phone calls/meetings</a:t>
            </a:r>
            <a:r>
              <a:rPr lang="en-US" sz="1600">
                <a:solidFill>
                  <a:schemeClr val="tx1"/>
                </a:solidFill>
                <a:latin typeface="Montserrat Medium"/>
                <a:ea typeface="Times New Roman" panose="02020603050405020304" pitchFamily="18" charset="0"/>
              </a:rPr>
              <a:t> </a:t>
            </a:r>
          </a:p>
          <a:p>
            <a:pPr marL="966470" lvl="2" indent="-285750">
              <a:spcBef>
                <a:spcPts val="0"/>
              </a:spcBef>
              <a:buClr>
                <a:schemeClr val="tx1"/>
              </a:buClr>
              <a:buFont typeface="Courier New" panose="02070309020205020404" pitchFamily="49" charset="0"/>
              <a:buChar char="o"/>
            </a:pPr>
            <a:r>
              <a:rPr lang="en-US" sz="1600">
                <a:solidFill>
                  <a:schemeClr val="tx1"/>
                </a:solidFill>
                <a:latin typeface="Montserrat Medium"/>
                <a:ea typeface="Times New Roman" panose="02020603050405020304" pitchFamily="18" charset="0"/>
              </a:rPr>
              <a:t>Invite to meetings (when appropriate)</a:t>
            </a:r>
          </a:p>
          <a:p>
            <a:pPr marL="966470" lvl="2" indent="-285750">
              <a:spcBef>
                <a:spcPts val="0"/>
              </a:spcBef>
              <a:buClr>
                <a:schemeClr val="tx1"/>
              </a:buClr>
            </a:pPr>
            <a:endParaRPr lang="en-US" sz="1600">
              <a:solidFill>
                <a:schemeClr val="tx1"/>
              </a:solidFill>
              <a:latin typeface="Montserrat Medium" panose="00000600000000000000" pitchFamily="2" charset="0"/>
              <a:ea typeface="Times New Roman" panose="02020603050405020304" pitchFamily="18" charset="0"/>
            </a:endParaRPr>
          </a:p>
          <a:p>
            <a:pPr marL="518795" lvl="1" indent="-285750">
              <a:spcBef>
                <a:spcPts val="0"/>
              </a:spcBef>
              <a:buClr>
                <a:schemeClr val="tx1"/>
              </a:buClr>
            </a:pPr>
            <a:r>
              <a:rPr lang="en-US" sz="1800" b="1">
                <a:solidFill>
                  <a:srgbClr val="00015E"/>
                </a:solidFill>
                <a:effectLst/>
                <a:latin typeface="Montserrat Medium"/>
                <a:ea typeface="Calibri"/>
              </a:rPr>
              <a:t>Collaboration is </a:t>
            </a:r>
            <a:r>
              <a:rPr lang="en-US" sz="1800" b="1">
                <a:solidFill>
                  <a:srgbClr val="00015E"/>
                </a:solidFill>
                <a:latin typeface="Montserrat Medium"/>
                <a:ea typeface="Calibri"/>
              </a:rPr>
              <a:t>facilitated by:</a:t>
            </a:r>
          </a:p>
          <a:p>
            <a:pPr marL="975995" lvl="2" indent="-285750">
              <a:spcBef>
                <a:spcPts val="0"/>
              </a:spcBef>
              <a:buClr>
                <a:schemeClr val="tx1"/>
              </a:buClr>
              <a:buFont typeface="Courier New" panose="02070309020205020404" pitchFamily="49" charset="0"/>
              <a:buChar char="o"/>
            </a:pPr>
            <a:r>
              <a:rPr lang="en-US" sz="1600">
                <a:solidFill>
                  <a:schemeClr val="tx1"/>
                </a:solidFill>
                <a:latin typeface="Montserrat Medium"/>
                <a:ea typeface="Calibri"/>
              </a:rPr>
              <a:t>Identification of common goals </a:t>
            </a:r>
            <a:endParaRPr lang="en-US" sz="1600">
              <a:solidFill>
                <a:schemeClr val="tx1"/>
              </a:solidFill>
              <a:latin typeface="Montserrat Medium" panose="00000600000000000000" pitchFamily="2" charset="0"/>
              <a:ea typeface="Calibri" panose="020F0502020204030204" pitchFamily="34" charset="0"/>
            </a:endParaRPr>
          </a:p>
          <a:p>
            <a:pPr marL="975995" lvl="2" indent="-285750">
              <a:spcBef>
                <a:spcPts val="0"/>
              </a:spcBef>
              <a:buClr>
                <a:schemeClr val="tx1"/>
              </a:buClr>
              <a:buFont typeface="Courier New" panose="02070309020205020404" pitchFamily="49" charset="0"/>
              <a:buChar char="o"/>
            </a:pPr>
            <a:r>
              <a:rPr lang="en-US" sz="1600">
                <a:solidFill>
                  <a:schemeClr val="tx1"/>
                </a:solidFill>
                <a:effectLst/>
                <a:latin typeface="Montserrat Medium"/>
                <a:ea typeface="Calibri"/>
              </a:rPr>
              <a:t>Passion for supporting local economy and the workforce</a:t>
            </a:r>
          </a:p>
          <a:p>
            <a:pPr marL="518795" lvl="1" indent="-285750">
              <a:spcBef>
                <a:spcPts val="0"/>
              </a:spcBef>
            </a:pPr>
            <a:endParaRPr lang="en-US" sz="1800">
              <a:solidFill>
                <a:schemeClr val="tx1"/>
              </a:solidFill>
              <a:effectLst/>
              <a:latin typeface="Montserrat Medium" panose="00000600000000000000" pitchFamily="2" charset="0"/>
              <a:ea typeface="Calibri" panose="020F0502020204030204" pitchFamily="34" charset="0"/>
            </a:endParaRPr>
          </a:p>
          <a:p>
            <a:endParaRPr lang="en-US"/>
          </a:p>
        </p:txBody>
      </p:sp>
      <p:pic>
        <p:nvPicPr>
          <p:cNvPr id="11" name="Picture 10" descr="A hand holding a baton to another hand">
            <a:extLst>
              <a:ext uri="{FF2B5EF4-FFF2-40B4-BE49-F238E27FC236}">
                <a16:creationId xmlns:a16="http://schemas.microsoft.com/office/drawing/2014/main" id="{258D8D4F-2291-B812-D784-BFD92C3D9CB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87545" l="10938" r="98468"/>
                    </a14:imgEffect>
                  </a14:imgLayer>
                </a14:imgProps>
              </a:ext>
              <a:ext uri="{28A0092B-C50C-407E-A947-70E740481C1C}">
                <a14:useLocalDpi xmlns:a14="http://schemas.microsoft.com/office/drawing/2010/main"/>
              </a:ext>
            </a:extLst>
          </a:blip>
          <a:srcRect/>
          <a:stretch/>
        </p:blipFill>
        <p:spPr>
          <a:xfrm rot="20654816">
            <a:off x="6444570" y="3467274"/>
            <a:ext cx="5736671" cy="3361444"/>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403D6A32-6DC7-D380-A9D7-AE3998799AFE}"/>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514229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1E38-F4BB-05AC-DCE9-4AEDEE6BFFF5}"/>
              </a:ext>
            </a:extLst>
          </p:cNvPr>
          <p:cNvSpPr>
            <a:spLocks noGrp="1"/>
          </p:cNvSpPr>
          <p:nvPr>
            <p:ph type="title"/>
          </p:nvPr>
        </p:nvSpPr>
        <p:spPr>
          <a:xfrm>
            <a:off x="629056" y="642467"/>
            <a:ext cx="11674136" cy="860221"/>
          </a:xfrm>
        </p:spPr>
        <p:txBody>
          <a:bodyPr>
            <a:normAutofit/>
          </a:bodyPr>
          <a:lstStyle/>
          <a:p>
            <a:r>
              <a:rPr lang="en-US" dirty="0"/>
              <a:t>Business Engagement Tips</a:t>
            </a:r>
          </a:p>
        </p:txBody>
      </p:sp>
      <p:sp>
        <p:nvSpPr>
          <p:cNvPr id="2" name="Content Placeholder 1">
            <a:extLst>
              <a:ext uri="{FF2B5EF4-FFF2-40B4-BE49-F238E27FC236}">
                <a16:creationId xmlns:a16="http://schemas.microsoft.com/office/drawing/2014/main" id="{40D41310-90D1-9DFE-D9BA-CDFA5D42A1E7}"/>
              </a:ext>
            </a:extLst>
          </p:cNvPr>
          <p:cNvSpPr>
            <a:spLocks noGrp="1"/>
          </p:cNvSpPr>
          <p:nvPr>
            <p:ph idx="1"/>
          </p:nvPr>
        </p:nvSpPr>
        <p:spPr>
          <a:xfrm>
            <a:off x="296394" y="1502689"/>
            <a:ext cx="11098552" cy="4490858"/>
          </a:xfrm>
        </p:spPr>
        <p:txBody>
          <a:bodyPr>
            <a:normAutofit/>
          </a:bodyPr>
          <a:lstStyle/>
          <a:p>
            <a:pPr lvl="1">
              <a:lnSpc>
                <a:spcPct val="110000"/>
              </a:lnSpc>
              <a:spcBef>
                <a:spcPts val="600"/>
              </a:spcBef>
              <a:buClr>
                <a:schemeClr val="tx1"/>
              </a:buClr>
            </a:pPr>
            <a:r>
              <a:rPr lang="en-US" sz="2000" b="1">
                <a:solidFill>
                  <a:srgbClr val="00015E"/>
                </a:solidFill>
                <a:effectLst/>
                <a:latin typeface="Montserrat Medium" panose="00000600000000000000" pitchFamily="2" charset="0"/>
                <a:ea typeface="Times New Roman" panose="02020603050405020304" pitchFamily="18" charset="0"/>
              </a:rPr>
              <a:t>Group Meetings </a:t>
            </a:r>
            <a:r>
              <a:rPr lang="en-US" sz="2000">
                <a:solidFill>
                  <a:schemeClr val="tx1"/>
                </a:solidFill>
                <a:effectLst/>
                <a:latin typeface="Montserrat Medium" panose="00000600000000000000" pitchFamily="2" charset="0"/>
                <a:ea typeface="Times New Roman" panose="02020603050405020304" pitchFamily="18" charset="0"/>
              </a:rPr>
              <a:t>– businesses and RA sponsors</a:t>
            </a:r>
          </a:p>
          <a:p>
            <a:pPr lvl="2">
              <a:lnSpc>
                <a:spcPct val="110000"/>
              </a:lnSpc>
              <a:spcBef>
                <a:spcPts val="600"/>
              </a:spcBef>
              <a:buFont typeface="Courier New" panose="02070309020205020404" pitchFamily="49" charset="0"/>
              <a:buChar char="o"/>
            </a:pPr>
            <a:r>
              <a:rPr lang="en-US" sz="1900">
                <a:solidFill>
                  <a:schemeClr val="tx1"/>
                </a:solidFill>
                <a:effectLst/>
                <a:latin typeface="Montserrat Medium" panose="00000600000000000000" pitchFamily="2" charset="0"/>
                <a:ea typeface="Times New Roman" panose="02020603050405020304" pitchFamily="18" charset="0"/>
              </a:rPr>
              <a:t>Businesses</a:t>
            </a:r>
            <a:r>
              <a:rPr lang="en-US" sz="1900">
                <a:solidFill>
                  <a:schemeClr val="tx1"/>
                </a:solidFill>
                <a:latin typeface="Montserrat Medium" panose="00000600000000000000" pitchFamily="2" charset="0"/>
                <a:ea typeface="Times New Roman" panose="02020603050405020304" pitchFamily="18" charset="0"/>
              </a:rPr>
              <a:t> with interest meet with R</a:t>
            </a:r>
            <a:r>
              <a:rPr lang="en-US" sz="1900">
                <a:solidFill>
                  <a:schemeClr val="tx1"/>
                </a:solidFill>
                <a:effectLst/>
                <a:latin typeface="Montserrat Medium" panose="00000600000000000000" pitchFamily="2" charset="0"/>
                <a:ea typeface="Times New Roman" panose="02020603050405020304" pitchFamily="18" charset="0"/>
              </a:rPr>
              <a:t>A program sponsors</a:t>
            </a:r>
            <a:endParaRPr lang="en-US" sz="1900">
              <a:solidFill>
                <a:schemeClr val="tx1"/>
              </a:solidFill>
              <a:effectLst/>
              <a:latin typeface="Montserrat Medium" panose="00000600000000000000" pitchFamily="2" charset="0"/>
              <a:ea typeface="Calibri" panose="020F0502020204030204" pitchFamily="34" charset="0"/>
            </a:endParaRPr>
          </a:p>
          <a:p>
            <a:pPr marR="0" lvl="2">
              <a:lnSpc>
                <a:spcPct val="110000"/>
              </a:lnSpc>
              <a:spcBef>
                <a:spcPts val="600"/>
              </a:spcBef>
              <a:spcAft>
                <a:spcPts val="0"/>
              </a:spcAft>
              <a:buFont typeface="Courier New" panose="02070309020205020404" pitchFamily="49" charset="0"/>
              <a:buChar char="o"/>
            </a:pPr>
            <a:r>
              <a:rPr lang="en-US" sz="1900">
                <a:solidFill>
                  <a:schemeClr val="tx1"/>
                </a:solidFill>
                <a:latin typeface="Montserrat Medium" panose="00000600000000000000" pitchFamily="2" charset="0"/>
                <a:ea typeface="Times New Roman" panose="02020603050405020304" pitchFamily="18" charset="0"/>
              </a:rPr>
              <a:t>Provide an</a:t>
            </a:r>
            <a:r>
              <a:rPr lang="en-US" sz="1900">
                <a:solidFill>
                  <a:schemeClr val="tx1"/>
                </a:solidFill>
                <a:effectLst/>
                <a:latin typeface="Montserrat Medium" panose="00000600000000000000" pitchFamily="2" charset="0"/>
                <a:ea typeface="Times New Roman" panose="02020603050405020304" pitchFamily="18" charset="0"/>
              </a:rPr>
              <a:t> overview of RA defining program and roles</a:t>
            </a:r>
          </a:p>
          <a:p>
            <a:pPr marR="0" lvl="1">
              <a:lnSpc>
                <a:spcPct val="110000"/>
              </a:lnSpc>
              <a:spcBef>
                <a:spcPts val="600"/>
              </a:spcBef>
              <a:spcAft>
                <a:spcPts val="0"/>
              </a:spcAft>
              <a:buClr>
                <a:schemeClr val="tx1"/>
              </a:buClr>
            </a:pPr>
            <a:r>
              <a:rPr lang="en-US" sz="2000" b="1">
                <a:solidFill>
                  <a:srgbClr val="00015E"/>
                </a:solidFill>
                <a:latin typeface="Montserrat Medium" panose="00000600000000000000" pitchFamily="2" charset="0"/>
                <a:ea typeface="Times New Roman" panose="02020603050405020304" pitchFamily="18" charset="0"/>
              </a:rPr>
              <a:t>Group Education </a:t>
            </a:r>
            <a:r>
              <a:rPr lang="en-US" sz="2000">
                <a:solidFill>
                  <a:schemeClr val="tx1"/>
                </a:solidFill>
                <a:latin typeface="Montserrat Medium" panose="00000600000000000000" pitchFamily="2" charset="0"/>
                <a:ea typeface="Times New Roman" panose="02020603050405020304" pitchFamily="18" charset="0"/>
              </a:rPr>
              <a:t>– small &amp; large</a:t>
            </a:r>
            <a:r>
              <a:rPr lang="en-US" sz="2000">
                <a:solidFill>
                  <a:schemeClr val="tx1"/>
                </a:solidFill>
                <a:effectLst/>
                <a:latin typeface="Montserrat Medium" panose="00000600000000000000" pitchFamily="2" charset="0"/>
                <a:ea typeface="Times New Roman" panose="02020603050405020304" pitchFamily="18" charset="0"/>
              </a:rPr>
              <a:t> consortiums</a:t>
            </a:r>
            <a:r>
              <a:rPr lang="en-US" sz="2000">
                <a:solidFill>
                  <a:schemeClr val="tx1"/>
                </a:solidFill>
                <a:latin typeface="Montserrat Medium" panose="00000600000000000000" pitchFamily="2" charset="0"/>
                <a:ea typeface="Times New Roman" panose="02020603050405020304" pitchFamily="18" charset="0"/>
              </a:rPr>
              <a:t>/</a:t>
            </a:r>
            <a:r>
              <a:rPr lang="en-US" sz="2000">
                <a:solidFill>
                  <a:schemeClr val="tx1"/>
                </a:solidFill>
                <a:effectLst/>
                <a:latin typeface="Montserrat Medium" panose="00000600000000000000" pitchFamily="2" charset="0"/>
                <a:ea typeface="Times New Roman" panose="02020603050405020304" pitchFamily="18" charset="0"/>
              </a:rPr>
              <a:t>associations </a:t>
            </a:r>
          </a:p>
          <a:p>
            <a:pPr lvl="2">
              <a:lnSpc>
                <a:spcPct val="110000"/>
              </a:lnSpc>
              <a:spcBef>
                <a:spcPts val="600"/>
              </a:spcBef>
              <a:buFont typeface="Courier New" panose="02070309020205020404" pitchFamily="49" charset="0"/>
              <a:buChar char="o"/>
            </a:pPr>
            <a:r>
              <a:rPr lang="en-US" sz="1800">
                <a:solidFill>
                  <a:schemeClr val="tx1"/>
                </a:solidFill>
                <a:latin typeface="Montserrat Medium" panose="00000600000000000000" pitchFamily="2" charset="0"/>
                <a:ea typeface="Times New Roman" panose="02020603050405020304" pitchFamily="18" charset="0"/>
              </a:rPr>
              <a:t>P</a:t>
            </a:r>
            <a:r>
              <a:rPr lang="en-US" sz="1800">
                <a:solidFill>
                  <a:schemeClr val="tx1"/>
                </a:solidFill>
                <a:effectLst/>
                <a:latin typeface="Montserrat Medium" panose="00000600000000000000" pitchFamily="2" charset="0"/>
                <a:ea typeface="Times New Roman" panose="02020603050405020304" pitchFamily="18" charset="0"/>
              </a:rPr>
              <a:t>resent the benefits of RA to all stakeholders</a:t>
            </a:r>
            <a:endParaRPr lang="en-US" sz="1800">
              <a:solidFill>
                <a:schemeClr val="tx1"/>
              </a:solidFill>
              <a:effectLst/>
              <a:latin typeface="Montserrat Medium" panose="00000600000000000000" pitchFamily="2" charset="0"/>
              <a:ea typeface="Calibri" panose="020F0502020204030204" pitchFamily="34" charset="0"/>
            </a:endParaRPr>
          </a:p>
          <a:p>
            <a:pPr marR="0" lvl="2">
              <a:lnSpc>
                <a:spcPct val="110000"/>
              </a:lnSpc>
              <a:spcBef>
                <a:spcPts val="600"/>
              </a:spcBef>
              <a:spcAft>
                <a:spcPts val="0"/>
              </a:spcAft>
              <a:buFont typeface="Courier New" panose="02070309020205020404" pitchFamily="49" charset="0"/>
              <a:buChar char="o"/>
            </a:pPr>
            <a:r>
              <a:rPr lang="en-US" sz="1800">
                <a:solidFill>
                  <a:schemeClr val="tx1"/>
                </a:solidFill>
                <a:latin typeface="Montserrat Medium" panose="00000600000000000000" pitchFamily="2" charset="0"/>
                <a:ea typeface="Times New Roman" panose="02020603050405020304" pitchFamily="18" charset="0"/>
              </a:rPr>
              <a:t>O</a:t>
            </a:r>
            <a:r>
              <a:rPr lang="en-US" sz="1800">
                <a:solidFill>
                  <a:schemeClr val="tx1"/>
                </a:solidFill>
                <a:effectLst/>
                <a:latin typeface="Montserrat Medium" panose="00000600000000000000" pitchFamily="2" charset="0"/>
                <a:ea typeface="Times New Roman" panose="02020603050405020304" pitchFamily="18" charset="0"/>
              </a:rPr>
              <a:t>n-going service provided through the one-stop center</a:t>
            </a:r>
          </a:p>
          <a:p>
            <a:pPr marR="0" lvl="2">
              <a:lnSpc>
                <a:spcPct val="110000"/>
              </a:lnSpc>
              <a:spcBef>
                <a:spcPts val="600"/>
              </a:spcBef>
              <a:spcAft>
                <a:spcPts val="0"/>
              </a:spcAft>
              <a:buFont typeface="Courier New" panose="02070309020205020404" pitchFamily="49" charset="0"/>
              <a:buChar char="o"/>
            </a:pPr>
            <a:r>
              <a:rPr lang="en-US" sz="1800">
                <a:solidFill>
                  <a:schemeClr val="tx1"/>
                </a:solidFill>
                <a:latin typeface="Montserrat Medium" panose="00000600000000000000" pitchFamily="2" charset="0"/>
                <a:ea typeface="Times New Roman" panose="02020603050405020304" pitchFamily="18" charset="0"/>
              </a:rPr>
              <a:t>Offer long-term solutions and investment in their business(es)</a:t>
            </a:r>
            <a:endParaRPr lang="en-US" sz="1800">
              <a:solidFill>
                <a:schemeClr val="tx1"/>
              </a:solidFill>
              <a:effectLst/>
              <a:latin typeface="Montserrat Medium" panose="00000600000000000000" pitchFamily="2" charset="0"/>
              <a:ea typeface="Times New Roman" panose="02020603050405020304" pitchFamily="18" charset="0"/>
            </a:endParaRPr>
          </a:p>
          <a:p>
            <a:pPr marR="0" lvl="1">
              <a:lnSpc>
                <a:spcPct val="110000"/>
              </a:lnSpc>
              <a:spcBef>
                <a:spcPts val="600"/>
              </a:spcBef>
              <a:spcAft>
                <a:spcPts val="0"/>
              </a:spcAft>
            </a:pPr>
            <a:r>
              <a:rPr lang="en-US" sz="2000" b="1">
                <a:solidFill>
                  <a:srgbClr val="00015E"/>
                </a:solidFill>
                <a:effectLst/>
                <a:latin typeface="Montserrat Medium" panose="00000600000000000000" pitchFamily="2" charset="0"/>
                <a:ea typeface="Times New Roman" panose="02020603050405020304" pitchFamily="18" charset="0"/>
              </a:rPr>
              <a:t>Career and Technical Ed</a:t>
            </a:r>
            <a:r>
              <a:rPr lang="en-US" sz="2000" b="1">
                <a:solidFill>
                  <a:srgbClr val="00015E"/>
                </a:solidFill>
                <a:latin typeface="Montserrat Medium" panose="00000600000000000000" pitchFamily="2" charset="0"/>
                <a:ea typeface="Times New Roman" panose="02020603050405020304" pitchFamily="18" charset="0"/>
              </a:rPr>
              <a:t>ucation (CTE) and </a:t>
            </a:r>
            <a:r>
              <a:rPr lang="en-US" sz="2000" b="1">
                <a:solidFill>
                  <a:srgbClr val="00015E"/>
                </a:solidFill>
                <a:effectLst/>
                <a:latin typeface="Montserrat Medium" panose="00000600000000000000" pitchFamily="2" charset="0"/>
                <a:ea typeface="Times New Roman" panose="02020603050405020304" pitchFamily="18" charset="0"/>
              </a:rPr>
              <a:t>Adult and Community Education</a:t>
            </a:r>
            <a:r>
              <a:rPr lang="en-US" sz="2000">
                <a:solidFill>
                  <a:schemeClr val="tx1"/>
                </a:solidFill>
                <a:effectLst/>
                <a:latin typeface="Montserrat Medium" panose="00000600000000000000" pitchFamily="2" charset="0"/>
                <a:ea typeface="Times New Roman" panose="02020603050405020304" pitchFamily="18" charset="0"/>
              </a:rPr>
              <a:t> </a:t>
            </a:r>
            <a:r>
              <a:rPr lang="en-US" sz="2000">
                <a:solidFill>
                  <a:schemeClr val="tx1"/>
                </a:solidFill>
                <a:latin typeface="Montserrat Medium" panose="00000600000000000000" pitchFamily="2" charset="0"/>
                <a:ea typeface="Times New Roman" panose="02020603050405020304" pitchFamily="18" charset="0"/>
              </a:rPr>
              <a:t>–</a:t>
            </a:r>
            <a:r>
              <a:rPr lang="en-US" sz="2000">
                <a:solidFill>
                  <a:schemeClr val="tx1"/>
                </a:solidFill>
                <a:effectLst/>
                <a:latin typeface="Montserrat Medium" panose="00000600000000000000" pitchFamily="2" charset="0"/>
                <a:ea typeface="Times New Roman" panose="02020603050405020304" pitchFamily="18" charset="0"/>
              </a:rPr>
              <a:t> talent pipeline development</a:t>
            </a:r>
          </a:p>
          <a:p>
            <a:pPr lvl="2">
              <a:lnSpc>
                <a:spcPct val="110000"/>
              </a:lnSpc>
              <a:spcBef>
                <a:spcPts val="600"/>
              </a:spcBef>
              <a:buFont typeface="Courier New" panose="02070309020205020404" pitchFamily="49" charset="0"/>
              <a:buChar char="o"/>
            </a:pPr>
            <a:r>
              <a:rPr lang="en-US" sz="1800">
                <a:solidFill>
                  <a:schemeClr val="tx1"/>
                </a:solidFill>
                <a:effectLst/>
                <a:latin typeface="Montserrat Medium" panose="00000600000000000000" pitchFamily="2" charset="0"/>
                <a:ea typeface="Times New Roman" panose="02020603050405020304" pitchFamily="18" charset="0"/>
              </a:rPr>
              <a:t>First stage component to help feed </a:t>
            </a:r>
            <a:r>
              <a:rPr lang="en-US" sz="1800">
                <a:solidFill>
                  <a:schemeClr val="tx1"/>
                </a:solidFill>
                <a:latin typeface="Montserrat Medium" panose="00000600000000000000" pitchFamily="2" charset="0"/>
                <a:ea typeface="Times New Roman" panose="02020603050405020304" pitchFamily="18" charset="0"/>
              </a:rPr>
              <a:t>in</a:t>
            </a:r>
            <a:r>
              <a:rPr lang="en-US" sz="1800">
                <a:solidFill>
                  <a:schemeClr val="tx1"/>
                </a:solidFill>
                <a:effectLst/>
                <a:latin typeface="Montserrat Medium" panose="00000600000000000000" pitchFamily="2" charset="0"/>
                <a:ea typeface="Times New Roman" panose="02020603050405020304" pitchFamily="18" charset="0"/>
              </a:rPr>
              <a:t>to RA </a:t>
            </a:r>
            <a:r>
              <a:rPr lang="en-US" sz="1800">
                <a:solidFill>
                  <a:schemeClr val="tx1"/>
                </a:solidFill>
                <a:latin typeface="Montserrat Medium" panose="00000600000000000000" pitchFamily="2" charset="0"/>
                <a:ea typeface="Times New Roman" panose="02020603050405020304" pitchFamily="18" charset="0"/>
              </a:rPr>
              <a:t>p</a:t>
            </a:r>
            <a:r>
              <a:rPr lang="en-US" sz="1800">
                <a:solidFill>
                  <a:schemeClr val="tx1"/>
                </a:solidFill>
                <a:effectLst/>
                <a:latin typeface="Montserrat Medium" panose="00000600000000000000" pitchFamily="2" charset="0"/>
                <a:ea typeface="Times New Roman" panose="02020603050405020304" pitchFamily="18" charset="0"/>
              </a:rPr>
              <a:t>rograms</a:t>
            </a:r>
            <a:endParaRPr lang="en-US" sz="1800">
              <a:solidFill>
                <a:schemeClr val="tx1"/>
              </a:solidFill>
              <a:effectLst/>
              <a:latin typeface="Montserrat Medium" panose="00000600000000000000" pitchFamily="2" charset="0"/>
              <a:ea typeface="Calibri" panose="020F0502020204030204" pitchFamily="34" charset="0"/>
            </a:endParaRPr>
          </a:p>
          <a:p>
            <a:pPr marR="0" lvl="2">
              <a:lnSpc>
                <a:spcPct val="110000"/>
              </a:lnSpc>
              <a:spcBef>
                <a:spcPts val="600"/>
              </a:spcBef>
              <a:spcAft>
                <a:spcPts val="0"/>
              </a:spcAft>
              <a:buFont typeface="Courier New" panose="02070309020205020404" pitchFamily="49" charset="0"/>
              <a:buChar char="o"/>
            </a:pPr>
            <a:r>
              <a:rPr lang="en-US" sz="1800">
                <a:solidFill>
                  <a:schemeClr val="tx1"/>
                </a:solidFill>
                <a:effectLst/>
                <a:latin typeface="Montserrat Medium" panose="00000600000000000000" pitchFamily="2" charset="0"/>
                <a:ea typeface="Times New Roman" panose="02020603050405020304" pitchFamily="18" charset="0"/>
              </a:rPr>
              <a:t>CTE and Pre-apprenticeship programs developed around RA programs in local area. </a:t>
            </a:r>
            <a:endParaRPr lang="en-US" sz="1800">
              <a:solidFill>
                <a:schemeClr val="tx1"/>
              </a:solidFill>
              <a:effectLst/>
              <a:latin typeface="Montserrat Medium" panose="00000600000000000000" pitchFamily="2" charset="0"/>
              <a:ea typeface="Calibri" panose="020F0502020204030204" pitchFamily="34" charset="0"/>
            </a:endParaRPr>
          </a:p>
          <a:p>
            <a:pPr marL="457200" lvl="1" indent="0">
              <a:spcBef>
                <a:spcPts val="0"/>
              </a:spcBef>
              <a:buNone/>
            </a:pPr>
            <a:endParaRPr lang="en-US" sz="2200">
              <a:solidFill>
                <a:schemeClr val="tx1"/>
              </a:solidFill>
              <a:latin typeface="Montserrat Medium" panose="00000600000000000000" pitchFamily="2" charset="0"/>
              <a:ea typeface="Calibri" panose="020F0502020204030204" pitchFamily="34" charset="0"/>
            </a:endParaRPr>
          </a:p>
          <a:p>
            <a:pPr lvl="1">
              <a:spcBef>
                <a:spcPts val="0"/>
              </a:spcBef>
              <a:buFont typeface="Courier New" panose="02070309020205020404" pitchFamily="49" charset="0"/>
              <a:buChar char="o"/>
            </a:pPr>
            <a:endParaRPr lang="en-US" sz="2200">
              <a:solidFill>
                <a:schemeClr val="tx1"/>
              </a:solidFill>
              <a:effectLst/>
              <a:latin typeface="Montserrat Medium" panose="00000600000000000000" pitchFamily="2" charset="0"/>
              <a:ea typeface="Calibri" panose="020F0502020204030204" pitchFamily="34" charset="0"/>
            </a:endParaRPr>
          </a:p>
          <a:p>
            <a:endParaRPr lang="en-US"/>
          </a:p>
        </p:txBody>
      </p:sp>
      <p:pic>
        <p:nvPicPr>
          <p:cNvPr id="5" name="Picture 4">
            <a:extLst>
              <a:ext uri="{FF2B5EF4-FFF2-40B4-BE49-F238E27FC236}">
                <a16:creationId xmlns:a16="http://schemas.microsoft.com/office/drawing/2014/main" id="{68BF4E94-7C2C-F109-685E-8B5ADC4B9C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6" name="Rectangle 5">
            <a:extLst>
              <a:ext uri="{FF2B5EF4-FFF2-40B4-BE49-F238E27FC236}">
                <a16:creationId xmlns:a16="http://schemas.microsoft.com/office/drawing/2014/main" id="{92F83899-AA71-8EBB-E11F-35A9E7A13E88}"/>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eeting at work">
            <a:extLst>
              <a:ext uri="{FF2B5EF4-FFF2-40B4-BE49-F238E27FC236}">
                <a16:creationId xmlns:a16="http://schemas.microsoft.com/office/drawing/2014/main" id="{A1DC4508-F383-8895-AB59-0EDB26E548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67410" y="1003361"/>
            <a:ext cx="3141672" cy="3054403"/>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7B7239BA-0711-04BE-8061-ECCEAA45623B}"/>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84020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1E38-F4BB-05AC-DCE9-4AEDEE6BFFF5}"/>
              </a:ext>
            </a:extLst>
          </p:cNvPr>
          <p:cNvSpPr>
            <a:spLocks noGrp="1"/>
          </p:cNvSpPr>
          <p:nvPr>
            <p:ph type="title"/>
          </p:nvPr>
        </p:nvSpPr>
        <p:spPr/>
        <p:txBody>
          <a:bodyPr>
            <a:normAutofit/>
          </a:bodyPr>
          <a:lstStyle/>
          <a:p>
            <a:r>
              <a:rPr lang="en-US" dirty="0"/>
              <a:t>Challenges To Triumphs</a:t>
            </a:r>
          </a:p>
        </p:txBody>
      </p:sp>
      <p:sp>
        <p:nvSpPr>
          <p:cNvPr id="2" name="Content Placeholder 1">
            <a:extLst>
              <a:ext uri="{FF2B5EF4-FFF2-40B4-BE49-F238E27FC236}">
                <a16:creationId xmlns:a16="http://schemas.microsoft.com/office/drawing/2014/main" id="{B20EE29A-6695-5A85-3310-FDCF99D89056}"/>
              </a:ext>
            </a:extLst>
          </p:cNvPr>
          <p:cNvSpPr>
            <a:spLocks noGrp="1"/>
          </p:cNvSpPr>
          <p:nvPr>
            <p:ph idx="1"/>
          </p:nvPr>
        </p:nvSpPr>
        <p:spPr>
          <a:xfrm>
            <a:off x="838201" y="1725524"/>
            <a:ext cx="7030249" cy="4066128"/>
          </a:xfrm>
        </p:spPr>
        <p:txBody>
          <a:bodyPr>
            <a:normAutofit lnSpcReduction="10000"/>
          </a:bodyPr>
          <a:lstStyle/>
          <a:p>
            <a:pPr lvl="0"/>
            <a:r>
              <a:rPr lang="en-US" sz="2000">
                <a:solidFill>
                  <a:schemeClr val="tx1"/>
                </a:solidFill>
              </a:rPr>
              <a:t>Not all engagements lead to new or expanded programs.</a:t>
            </a:r>
          </a:p>
          <a:p>
            <a:pPr lvl="1">
              <a:buFont typeface="Courier New" panose="02070309020205020404" pitchFamily="49" charset="0"/>
              <a:buChar char="o"/>
            </a:pPr>
            <a:r>
              <a:rPr lang="en-US" sz="1800">
                <a:solidFill>
                  <a:schemeClr val="tx1"/>
                </a:solidFill>
              </a:rPr>
              <a:t>The more education you can provide and successes you can share, the more stakeholders will engage.</a:t>
            </a:r>
            <a:endParaRPr lang="en-US" sz="1800">
              <a:solidFill>
                <a:schemeClr val="tx1"/>
              </a:solidFill>
              <a:highlight>
                <a:srgbClr val="FFFF00"/>
              </a:highlight>
            </a:endParaRPr>
          </a:p>
          <a:p>
            <a:r>
              <a:rPr lang="en-US" sz="2000" b="0" i="0">
                <a:solidFill>
                  <a:schemeClr val="tx1"/>
                </a:solidFill>
              </a:rPr>
              <a:t>Funding and sustainability of RA programs can be challe</a:t>
            </a:r>
            <a:r>
              <a:rPr lang="en-US" sz="2000">
                <a:solidFill>
                  <a:schemeClr val="tx1"/>
                </a:solidFill>
              </a:rPr>
              <a:t>nging.</a:t>
            </a:r>
          </a:p>
          <a:p>
            <a:pPr lvl="1">
              <a:buFont typeface="Courier New" panose="02070309020205020404" pitchFamily="49" charset="0"/>
              <a:buChar char="o"/>
            </a:pPr>
            <a:r>
              <a:rPr lang="en-US" sz="1800">
                <a:solidFill>
                  <a:schemeClr val="tx1"/>
                </a:solidFill>
              </a:rPr>
              <a:t>Be familiar with potential funding that can support RA programs.  Options available through different sources.</a:t>
            </a:r>
          </a:p>
          <a:p>
            <a:r>
              <a:rPr lang="en-US" sz="2000">
                <a:solidFill>
                  <a:schemeClr val="tx1"/>
                </a:solidFill>
              </a:rPr>
              <a:t>Potential development can come to a complete stop, if businesses want to proceed, they will reengage.</a:t>
            </a:r>
          </a:p>
          <a:p>
            <a:r>
              <a:rPr lang="en-US" sz="2000">
                <a:solidFill>
                  <a:schemeClr val="tx1"/>
                </a:solidFill>
              </a:rPr>
              <a:t>Many stakeholders are unaware of RA successes. </a:t>
            </a:r>
          </a:p>
          <a:p>
            <a:pPr lvl="1">
              <a:buFont typeface="Courier New" panose="02070309020205020404" pitchFamily="49" charset="0"/>
              <a:buChar char="o"/>
            </a:pPr>
            <a:r>
              <a:rPr lang="en-US" sz="1800">
                <a:solidFill>
                  <a:schemeClr val="tx1"/>
                </a:solidFill>
              </a:rPr>
              <a:t>Witnessing a graduation of apprentices is powerful</a:t>
            </a:r>
          </a:p>
          <a:p>
            <a:endParaRPr lang="en-US"/>
          </a:p>
        </p:txBody>
      </p:sp>
      <p:pic>
        <p:nvPicPr>
          <p:cNvPr id="7" name="Picture 6">
            <a:extLst>
              <a:ext uri="{FF2B5EF4-FFF2-40B4-BE49-F238E27FC236}">
                <a16:creationId xmlns:a16="http://schemas.microsoft.com/office/drawing/2014/main" id="{6B34F966-A02D-144C-BE68-DEA1F80F158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8" name="Rectangle 7">
            <a:extLst>
              <a:ext uri="{FF2B5EF4-FFF2-40B4-BE49-F238E27FC236}">
                <a16:creationId xmlns:a16="http://schemas.microsoft.com/office/drawing/2014/main" id="{E0C6B956-B48F-40F9-ECDC-C5C33F955E9D}"/>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usiness people clapping">
            <a:extLst>
              <a:ext uri="{FF2B5EF4-FFF2-40B4-BE49-F238E27FC236}">
                <a16:creationId xmlns:a16="http://schemas.microsoft.com/office/drawing/2014/main" id="{37077DD0-3E3E-1CC2-1B2D-2A61FA16D86B}"/>
              </a:ext>
            </a:extLst>
          </p:cNvPr>
          <p:cNvPicPr>
            <a:picLocks noChangeAspect="1"/>
          </p:cNvPicPr>
          <p:nvPr/>
        </p:nvPicPr>
        <p:blipFill rotWithShape="1">
          <a:blip r:embed="rId4" cstate="email">
            <a:alphaModFix amt="85000"/>
            <a:extLst>
              <a:ext uri="{28A0092B-C50C-407E-A947-70E740481C1C}">
                <a14:useLocalDpi xmlns:a14="http://schemas.microsoft.com/office/drawing/2010/main"/>
              </a:ext>
            </a:extLst>
          </a:blip>
          <a:srcRect/>
          <a:stretch/>
        </p:blipFill>
        <p:spPr>
          <a:xfrm flipH="1">
            <a:off x="7868449" y="1662890"/>
            <a:ext cx="4231187" cy="4191396"/>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C6EF6267-1882-D49D-69E7-F41ECF50058A}"/>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886683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1E38-F4BB-05AC-DCE9-4AEDEE6BFFF5}"/>
              </a:ext>
            </a:extLst>
          </p:cNvPr>
          <p:cNvSpPr>
            <a:spLocks noGrp="1"/>
          </p:cNvSpPr>
          <p:nvPr>
            <p:ph type="title"/>
          </p:nvPr>
        </p:nvSpPr>
        <p:spPr>
          <a:xfrm>
            <a:off x="585925" y="382206"/>
            <a:ext cx="10599938" cy="1325563"/>
          </a:xfrm>
        </p:spPr>
        <p:txBody>
          <a:bodyPr>
            <a:normAutofit/>
          </a:bodyPr>
          <a:lstStyle/>
          <a:p>
            <a:r>
              <a:rPr lang="en-US" dirty="0"/>
              <a:t>Lessons Learned</a:t>
            </a:r>
          </a:p>
        </p:txBody>
      </p:sp>
      <p:sp>
        <p:nvSpPr>
          <p:cNvPr id="2" name="Content Placeholder 1">
            <a:extLst>
              <a:ext uri="{FF2B5EF4-FFF2-40B4-BE49-F238E27FC236}">
                <a16:creationId xmlns:a16="http://schemas.microsoft.com/office/drawing/2014/main" id="{40D41310-90D1-9DFE-D9BA-CDFA5D42A1E7}"/>
              </a:ext>
            </a:extLst>
          </p:cNvPr>
          <p:cNvSpPr>
            <a:spLocks noGrp="1"/>
          </p:cNvSpPr>
          <p:nvPr>
            <p:ph idx="1"/>
          </p:nvPr>
        </p:nvSpPr>
        <p:spPr>
          <a:xfrm>
            <a:off x="667295" y="1649563"/>
            <a:ext cx="8000296" cy="4459243"/>
          </a:xfrm>
        </p:spPr>
        <p:txBody>
          <a:bodyPr>
            <a:normAutofit fontScale="77500" lnSpcReduction="20000"/>
          </a:bodyPr>
          <a:lstStyle/>
          <a:p>
            <a:pPr>
              <a:lnSpc>
                <a:spcPct val="120000"/>
              </a:lnSpc>
              <a:spcBef>
                <a:spcPts val="0"/>
              </a:spcBef>
              <a:buClr>
                <a:schemeClr val="tx1"/>
              </a:buClr>
              <a:defRPr/>
            </a:pPr>
            <a:r>
              <a:rPr kumimoji="0" lang="en-US" sz="3200" b="1" i="0" u="none" strike="noStrike" kern="1200" cap="none" spc="0" normalizeH="0" baseline="0" noProof="0">
                <a:ln>
                  <a:noFill/>
                </a:ln>
                <a:solidFill>
                  <a:srgbClr val="00015E"/>
                </a:solidFill>
                <a:effectLst/>
                <a:uLnTx/>
                <a:uFillTx/>
                <a:latin typeface="Montserrat Medium" panose="00000600000000000000" pitchFamily="2" charset="0"/>
              </a:rPr>
              <a:t>Be strategic </a:t>
            </a: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when looking at workforce solutions</a:t>
            </a:r>
          </a:p>
          <a:p>
            <a:pPr>
              <a:lnSpc>
                <a:spcPct val="120000"/>
              </a:lnSpc>
              <a:spcBef>
                <a:spcPts val="0"/>
              </a:spcBef>
              <a:defRPr/>
            </a:pPr>
            <a:r>
              <a:rPr lang="en-US" sz="3200">
                <a:solidFill>
                  <a:prstClr val="black"/>
                </a:solidFill>
                <a:latin typeface="Montserrat Medium" panose="00000600000000000000" pitchFamily="2" charset="0"/>
              </a:rPr>
              <a:t>Use </a:t>
            </a:r>
            <a:r>
              <a:rPr kumimoji="0" lang="en-US" sz="3200" b="1" i="0" u="none" strike="noStrike" kern="1200" cap="none" spc="0" normalizeH="0" baseline="0" noProof="0">
                <a:ln>
                  <a:noFill/>
                </a:ln>
                <a:solidFill>
                  <a:srgbClr val="00015E"/>
                </a:solidFill>
                <a:effectLst/>
                <a:uLnTx/>
                <a:uFillTx/>
                <a:latin typeface="Montserrat Medium" panose="00000600000000000000" pitchFamily="2" charset="0"/>
              </a:rPr>
              <a:t>networking opportunities </a:t>
            </a: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to engage with businesses, educators, associations and start the conversation about RA</a:t>
            </a:r>
          </a:p>
          <a:p>
            <a:pPr>
              <a:lnSpc>
                <a:spcPct val="120000"/>
              </a:lnSpc>
              <a:spcBef>
                <a:spcPts val="0"/>
              </a:spcBef>
              <a:defRPr/>
            </a:pP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Use </a:t>
            </a:r>
            <a:r>
              <a:rPr kumimoji="0" lang="en-US" sz="3200" b="1" i="0" u="none" strike="noStrike" kern="1200" cap="none" spc="0" normalizeH="0" baseline="0" noProof="0">
                <a:ln>
                  <a:noFill/>
                </a:ln>
                <a:solidFill>
                  <a:srgbClr val="00015E"/>
                </a:solidFill>
                <a:effectLst/>
                <a:uLnTx/>
                <a:uFillTx/>
                <a:latin typeface="Montserrat Medium" panose="00000600000000000000" pitchFamily="2" charset="0"/>
              </a:rPr>
              <a:t>LMI data with community needs </a:t>
            </a: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to identify opportunities to support existing RA programs and/or to create new RA programs</a:t>
            </a:r>
          </a:p>
          <a:p>
            <a:pPr>
              <a:lnSpc>
                <a:spcPct val="120000"/>
              </a:lnSpc>
              <a:spcBef>
                <a:spcPts val="0"/>
              </a:spcBef>
              <a:defRPr/>
            </a:pP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Must </a:t>
            </a:r>
            <a:r>
              <a:rPr kumimoji="0" lang="en-US" sz="3200" b="1" i="0" u="none" strike="noStrike" kern="1200" cap="none" spc="0" normalizeH="0" baseline="0" noProof="0">
                <a:ln>
                  <a:noFill/>
                </a:ln>
                <a:solidFill>
                  <a:srgbClr val="00015E"/>
                </a:solidFill>
                <a:effectLst/>
                <a:uLnTx/>
                <a:uFillTx/>
                <a:latin typeface="Montserrat Medium" panose="00000600000000000000" pitchFamily="2" charset="0"/>
              </a:rPr>
              <a:t>know your ATR </a:t>
            </a:r>
            <a:r>
              <a:rPr kumimoji="0" lang="en-US" sz="3200" b="0" i="0" u="none" strike="noStrike" kern="1200" cap="none" spc="0" normalizeH="0" baseline="0" noProof="0">
                <a:ln>
                  <a:noFill/>
                </a:ln>
                <a:solidFill>
                  <a:prstClr val="black"/>
                </a:solidFill>
                <a:effectLst/>
                <a:uLnTx/>
                <a:uFillTx/>
                <a:latin typeface="Montserrat Medium" panose="00000600000000000000" pitchFamily="2" charset="0"/>
              </a:rPr>
              <a:t>– he/she knows the RA landscape and can support your efforts with businesses  </a:t>
            </a:r>
          </a:p>
          <a:p>
            <a:pPr marL="457200" marR="0" lvl="1" indent="0">
              <a:spcBef>
                <a:spcPts val="0"/>
              </a:spcBef>
              <a:spcAft>
                <a:spcPts val="0"/>
              </a:spcAft>
              <a:buNone/>
            </a:pPr>
            <a:endParaRPr lang="en-US" sz="3600"/>
          </a:p>
        </p:txBody>
      </p:sp>
      <p:pic>
        <p:nvPicPr>
          <p:cNvPr id="7" name="Picture 6">
            <a:extLst>
              <a:ext uri="{FF2B5EF4-FFF2-40B4-BE49-F238E27FC236}">
                <a16:creationId xmlns:a16="http://schemas.microsoft.com/office/drawing/2014/main" id="{7F9474A6-D6D7-0E10-1FA9-EE93C31C088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8" name="Rectangle 7">
            <a:extLst>
              <a:ext uri="{FF2B5EF4-FFF2-40B4-BE49-F238E27FC236}">
                <a16:creationId xmlns:a16="http://schemas.microsoft.com/office/drawing/2014/main" id="{0952C8EF-7515-55C7-38E5-1896DC1C79E1}"/>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p shot of a representation of networks with stick figures.">
            <a:extLst>
              <a:ext uri="{FF2B5EF4-FFF2-40B4-BE49-F238E27FC236}">
                <a16:creationId xmlns:a16="http://schemas.microsoft.com/office/drawing/2014/main" id="{8D80211D-39B4-E583-FE9A-3D96160708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76855" y="1707769"/>
            <a:ext cx="3229579" cy="4162833"/>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C6448E77-8104-6DE0-C3AF-0DF35019D0A0}"/>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56380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1E38-F4BB-05AC-DCE9-4AEDEE6BFFF5}"/>
              </a:ext>
            </a:extLst>
          </p:cNvPr>
          <p:cNvSpPr>
            <a:spLocks noGrp="1"/>
          </p:cNvSpPr>
          <p:nvPr>
            <p:ph type="title"/>
          </p:nvPr>
        </p:nvSpPr>
        <p:spPr/>
        <p:txBody>
          <a:bodyPr>
            <a:normAutofit/>
          </a:bodyPr>
          <a:lstStyle/>
          <a:p>
            <a:r>
              <a:rPr lang="en-US" dirty="0"/>
              <a:t>Words of Wisdom </a:t>
            </a:r>
          </a:p>
        </p:txBody>
      </p:sp>
      <p:grpSp>
        <p:nvGrpSpPr>
          <p:cNvPr id="32" name="Group 31" descr="Customer Service, Network">
            <a:extLst>
              <a:ext uri="{FF2B5EF4-FFF2-40B4-BE49-F238E27FC236}">
                <a16:creationId xmlns:a16="http://schemas.microsoft.com/office/drawing/2014/main" id="{3404A4DE-C678-2CC9-D826-AD96151CA4D6}"/>
              </a:ext>
            </a:extLst>
          </p:cNvPr>
          <p:cNvGrpSpPr/>
          <p:nvPr/>
        </p:nvGrpSpPr>
        <p:grpSpPr>
          <a:xfrm>
            <a:off x="2075145" y="1948774"/>
            <a:ext cx="1249802" cy="3214985"/>
            <a:chOff x="2075145" y="1948774"/>
            <a:chExt cx="1249802" cy="3214985"/>
          </a:xfrm>
        </p:grpSpPr>
        <p:pic>
          <p:nvPicPr>
            <p:cNvPr id="9" name="Graphic 8" descr="Target Audience with solid fill">
              <a:extLst>
                <a:ext uri="{FF2B5EF4-FFF2-40B4-BE49-F238E27FC236}">
                  <a16:creationId xmlns:a16="http://schemas.microsoft.com/office/drawing/2014/main" id="{71AD2749-068A-BA7E-DC38-F85D0C787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6227" y="1948774"/>
              <a:ext cx="1188720" cy="1188720"/>
            </a:xfrm>
            <a:prstGeom prst="rect">
              <a:avLst/>
            </a:prstGeom>
          </p:spPr>
        </p:pic>
        <p:pic>
          <p:nvPicPr>
            <p:cNvPr id="5" name="Graphic 4" descr="Connections with solid fill">
              <a:extLst>
                <a:ext uri="{FF2B5EF4-FFF2-40B4-BE49-F238E27FC236}">
                  <a16:creationId xmlns:a16="http://schemas.microsoft.com/office/drawing/2014/main" id="{087A2EB2-A387-5D2D-56BD-2662FB60C4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5145" y="3975039"/>
              <a:ext cx="1188720" cy="1188720"/>
            </a:xfrm>
            <a:prstGeom prst="rect">
              <a:avLst/>
            </a:prstGeom>
          </p:spPr>
        </p:pic>
      </p:grpSp>
      <p:sp>
        <p:nvSpPr>
          <p:cNvPr id="10" name="Text Placeholder 9">
            <a:extLst>
              <a:ext uri="{FF2B5EF4-FFF2-40B4-BE49-F238E27FC236}">
                <a16:creationId xmlns:a16="http://schemas.microsoft.com/office/drawing/2014/main" id="{B7C1931A-F3C4-63B5-E390-F489037AE5AC}"/>
              </a:ext>
            </a:extLst>
          </p:cNvPr>
          <p:cNvSpPr>
            <a:spLocks noGrp="1"/>
          </p:cNvSpPr>
          <p:nvPr>
            <p:ph type="body" sz="quarter" idx="17"/>
          </p:nvPr>
        </p:nvSpPr>
        <p:spPr>
          <a:xfrm>
            <a:off x="1370363" y="3058194"/>
            <a:ext cx="2720447" cy="563563"/>
          </a:xfrm>
        </p:spPr>
        <p:txBody>
          <a:bodyPr>
            <a:normAutofit/>
          </a:bodyPr>
          <a:lstStyle/>
          <a:p>
            <a:pPr lvl="0" algn="l">
              <a:lnSpc>
                <a:spcPct val="100000"/>
              </a:lnSpc>
              <a:spcBef>
                <a:spcPts val="0"/>
              </a:spcBef>
            </a:pPr>
            <a:r>
              <a:rPr lang="en-US" sz="2000" dirty="0">
                <a:solidFill>
                  <a:srgbClr val="00015E"/>
                </a:solidFill>
                <a:latin typeface="Montserrat" panose="00000500000000000000" pitchFamily="2" charset="0"/>
              </a:rPr>
              <a:t>Customer Service</a:t>
            </a:r>
          </a:p>
          <a:p>
            <a:endParaRPr lang="en-US" dirty="0"/>
          </a:p>
        </p:txBody>
      </p:sp>
      <p:sp>
        <p:nvSpPr>
          <p:cNvPr id="23" name="Text Placeholder 22">
            <a:extLst>
              <a:ext uri="{FF2B5EF4-FFF2-40B4-BE49-F238E27FC236}">
                <a16:creationId xmlns:a16="http://schemas.microsoft.com/office/drawing/2014/main" id="{B1D74E79-98AA-5755-6EC4-36501EB5FF21}"/>
              </a:ext>
            </a:extLst>
          </p:cNvPr>
          <p:cNvSpPr>
            <a:spLocks noGrp="1"/>
          </p:cNvSpPr>
          <p:nvPr>
            <p:ph type="body" sz="quarter" idx="21"/>
          </p:nvPr>
        </p:nvSpPr>
        <p:spPr>
          <a:xfrm>
            <a:off x="1459830" y="5166225"/>
            <a:ext cx="2419350" cy="603408"/>
          </a:xfrm>
        </p:spPr>
        <p:txBody>
          <a:bodyPr/>
          <a:lstStyle/>
          <a:p>
            <a:pPr lvl="0">
              <a:lnSpc>
                <a:spcPct val="100000"/>
              </a:lnSpc>
              <a:spcBef>
                <a:spcPts val="0"/>
              </a:spcBef>
            </a:pPr>
            <a:r>
              <a:rPr lang="en-US" sz="2000" b="1" dirty="0">
                <a:solidFill>
                  <a:srgbClr val="00015E"/>
                </a:solidFill>
                <a:latin typeface="Montserrat" panose="00000500000000000000" pitchFamily="2" charset="0"/>
              </a:rPr>
              <a:t>Network</a:t>
            </a:r>
          </a:p>
        </p:txBody>
      </p:sp>
      <p:pic>
        <p:nvPicPr>
          <p:cNvPr id="13" name="Graphic 12" descr="Collaboration">
            <a:extLst>
              <a:ext uri="{FF2B5EF4-FFF2-40B4-BE49-F238E27FC236}">
                <a16:creationId xmlns:a16="http://schemas.microsoft.com/office/drawing/2014/main" id="{4349153A-A123-52F7-1D4B-2DD9A8BDC5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4883" y="1948774"/>
            <a:ext cx="1188720" cy="1188720"/>
          </a:xfrm>
          <a:prstGeom prst="rect">
            <a:avLst/>
          </a:prstGeom>
        </p:spPr>
      </p:pic>
      <p:sp>
        <p:nvSpPr>
          <p:cNvPr id="12" name="Text Placeholder 11">
            <a:extLst>
              <a:ext uri="{FF2B5EF4-FFF2-40B4-BE49-F238E27FC236}">
                <a16:creationId xmlns:a16="http://schemas.microsoft.com/office/drawing/2014/main" id="{9C79E78A-7093-BE52-A05E-8974AE1DD38D}"/>
              </a:ext>
            </a:extLst>
          </p:cNvPr>
          <p:cNvSpPr>
            <a:spLocks noGrp="1"/>
          </p:cNvSpPr>
          <p:nvPr>
            <p:ph type="body" sz="quarter" idx="18"/>
          </p:nvPr>
        </p:nvSpPr>
        <p:spPr>
          <a:xfrm>
            <a:off x="4799568" y="3063591"/>
            <a:ext cx="2419350" cy="563563"/>
          </a:xfrm>
        </p:spPr>
        <p:txBody>
          <a:bodyPr/>
          <a:lstStyle/>
          <a:p>
            <a:pPr lvl="0">
              <a:lnSpc>
                <a:spcPct val="100000"/>
              </a:lnSpc>
              <a:spcBef>
                <a:spcPts val="0"/>
              </a:spcBef>
            </a:pPr>
            <a:r>
              <a:rPr lang="en-US" sz="2000" dirty="0">
                <a:solidFill>
                  <a:srgbClr val="00015E"/>
                </a:solidFill>
                <a:latin typeface="Montserrat" panose="00000500000000000000" pitchFamily="2" charset="0"/>
              </a:rPr>
              <a:t>Collaboration</a:t>
            </a:r>
          </a:p>
          <a:p>
            <a:endParaRPr lang="en-US" dirty="0"/>
          </a:p>
        </p:txBody>
      </p:sp>
      <p:pic>
        <p:nvPicPr>
          <p:cNvPr id="15" name="Graphic 14" descr="Be open to change">
            <a:extLst>
              <a:ext uri="{FF2B5EF4-FFF2-40B4-BE49-F238E27FC236}">
                <a16:creationId xmlns:a16="http://schemas.microsoft.com/office/drawing/2014/main" id="{820F1361-2902-A25A-CFF8-3FA59B0AF8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14883" y="3975039"/>
            <a:ext cx="1188720" cy="1188720"/>
          </a:xfrm>
          <a:prstGeom prst="rect">
            <a:avLst/>
          </a:prstGeom>
        </p:spPr>
      </p:pic>
      <p:sp>
        <p:nvSpPr>
          <p:cNvPr id="24" name="Text Placeholder 23">
            <a:extLst>
              <a:ext uri="{FF2B5EF4-FFF2-40B4-BE49-F238E27FC236}">
                <a16:creationId xmlns:a16="http://schemas.microsoft.com/office/drawing/2014/main" id="{C7D28C5C-A9A7-83E3-2DF5-D156F37FC874}"/>
              </a:ext>
            </a:extLst>
          </p:cNvPr>
          <p:cNvSpPr>
            <a:spLocks noGrp="1"/>
          </p:cNvSpPr>
          <p:nvPr>
            <p:ph type="body" sz="quarter" idx="22"/>
          </p:nvPr>
        </p:nvSpPr>
        <p:spPr>
          <a:xfrm>
            <a:off x="4355989" y="5167003"/>
            <a:ext cx="3304714" cy="561911"/>
          </a:xfrm>
        </p:spPr>
        <p:txBody>
          <a:bodyPr/>
          <a:lstStyle/>
          <a:p>
            <a:pPr lvl="0">
              <a:lnSpc>
                <a:spcPct val="100000"/>
              </a:lnSpc>
              <a:spcBef>
                <a:spcPts val="0"/>
              </a:spcBef>
            </a:pPr>
            <a:r>
              <a:rPr lang="en-US" sz="2000" b="1" dirty="0">
                <a:solidFill>
                  <a:srgbClr val="00015E"/>
                </a:solidFill>
                <a:latin typeface="Montserrat" panose="00000500000000000000" pitchFamily="2" charset="0"/>
              </a:rPr>
              <a:t>Be Open to Change</a:t>
            </a:r>
          </a:p>
          <a:p>
            <a:endParaRPr lang="en-US" dirty="0"/>
          </a:p>
        </p:txBody>
      </p:sp>
      <p:grpSp>
        <p:nvGrpSpPr>
          <p:cNvPr id="34" name="Group 33" descr="Ask Questions, Monitor Trends in Your Region">
            <a:extLst>
              <a:ext uri="{FF2B5EF4-FFF2-40B4-BE49-F238E27FC236}">
                <a16:creationId xmlns:a16="http://schemas.microsoft.com/office/drawing/2014/main" id="{46906B33-562E-6289-EA3C-B1435CC61A91}"/>
              </a:ext>
            </a:extLst>
          </p:cNvPr>
          <p:cNvGrpSpPr/>
          <p:nvPr/>
        </p:nvGrpSpPr>
        <p:grpSpPr>
          <a:xfrm>
            <a:off x="8721186" y="1948774"/>
            <a:ext cx="1266180" cy="3214985"/>
            <a:chOff x="8721186" y="1948774"/>
            <a:chExt cx="1266180" cy="3214985"/>
          </a:xfrm>
        </p:grpSpPr>
        <p:pic>
          <p:nvPicPr>
            <p:cNvPr id="11" name="Graphic 10" descr="Customer review with solid fill">
              <a:extLst>
                <a:ext uri="{FF2B5EF4-FFF2-40B4-BE49-F238E27FC236}">
                  <a16:creationId xmlns:a16="http://schemas.microsoft.com/office/drawing/2014/main" id="{D887017A-1C8C-7134-435C-8F867D65E6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21186" y="1948774"/>
              <a:ext cx="1188720" cy="1188720"/>
            </a:xfrm>
            <a:prstGeom prst="rect">
              <a:avLst/>
            </a:prstGeom>
          </p:spPr>
        </p:pic>
        <p:pic>
          <p:nvPicPr>
            <p:cNvPr id="7" name="Graphic 6" descr="Statistics with solid fill">
              <a:extLst>
                <a:ext uri="{FF2B5EF4-FFF2-40B4-BE49-F238E27FC236}">
                  <a16:creationId xmlns:a16="http://schemas.microsoft.com/office/drawing/2014/main" id="{A14CA840-F70D-322C-8880-6956F55F5C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98646" y="3975039"/>
              <a:ext cx="1188720" cy="1188720"/>
            </a:xfrm>
            <a:prstGeom prst="rect">
              <a:avLst/>
            </a:prstGeom>
          </p:spPr>
        </p:pic>
      </p:grpSp>
      <p:sp>
        <p:nvSpPr>
          <p:cNvPr id="14" name="Text Placeholder 13">
            <a:extLst>
              <a:ext uri="{FF2B5EF4-FFF2-40B4-BE49-F238E27FC236}">
                <a16:creationId xmlns:a16="http://schemas.microsoft.com/office/drawing/2014/main" id="{8A63F1BC-809D-D18E-FC93-D1BB79823AF0}"/>
              </a:ext>
            </a:extLst>
          </p:cNvPr>
          <p:cNvSpPr>
            <a:spLocks noGrp="1"/>
          </p:cNvSpPr>
          <p:nvPr>
            <p:ph type="body" sz="quarter" idx="19"/>
          </p:nvPr>
        </p:nvSpPr>
        <p:spPr>
          <a:xfrm>
            <a:off x="8105871" y="3058194"/>
            <a:ext cx="2419350" cy="563563"/>
          </a:xfrm>
        </p:spPr>
        <p:txBody>
          <a:bodyPr/>
          <a:lstStyle/>
          <a:p>
            <a:pPr lvl="0">
              <a:lnSpc>
                <a:spcPct val="100000"/>
              </a:lnSpc>
              <a:spcBef>
                <a:spcPts val="0"/>
              </a:spcBef>
            </a:pPr>
            <a:r>
              <a:rPr lang="en-US" sz="2000" dirty="0">
                <a:solidFill>
                  <a:srgbClr val="00015E"/>
                </a:solidFill>
                <a:latin typeface="Montserrat" panose="00000500000000000000" pitchFamily="2" charset="0"/>
              </a:rPr>
              <a:t>Ask Questions</a:t>
            </a:r>
          </a:p>
        </p:txBody>
      </p:sp>
      <p:sp>
        <p:nvSpPr>
          <p:cNvPr id="25" name="Text Placeholder 24">
            <a:extLst>
              <a:ext uri="{FF2B5EF4-FFF2-40B4-BE49-F238E27FC236}">
                <a16:creationId xmlns:a16="http://schemas.microsoft.com/office/drawing/2014/main" id="{3045EFC0-4423-70C9-3DD9-9304E7564225}"/>
              </a:ext>
            </a:extLst>
          </p:cNvPr>
          <p:cNvSpPr>
            <a:spLocks noGrp="1"/>
          </p:cNvSpPr>
          <p:nvPr>
            <p:ph type="body" sz="quarter" idx="23"/>
          </p:nvPr>
        </p:nvSpPr>
        <p:spPr>
          <a:xfrm>
            <a:off x="8060963" y="5167003"/>
            <a:ext cx="2664086" cy="753053"/>
          </a:xfrm>
        </p:spPr>
        <p:txBody>
          <a:bodyPr/>
          <a:lstStyle/>
          <a:p>
            <a:pPr lvl="0">
              <a:lnSpc>
                <a:spcPct val="100000"/>
              </a:lnSpc>
              <a:spcBef>
                <a:spcPts val="0"/>
              </a:spcBef>
            </a:pPr>
            <a:r>
              <a:rPr lang="en-US" sz="2000" b="1" dirty="0">
                <a:solidFill>
                  <a:srgbClr val="00015E"/>
                </a:solidFill>
                <a:latin typeface="Montserrat" panose="00000500000000000000" pitchFamily="2" charset="0"/>
              </a:rPr>
              <a:t>Monitor Trends in Your Region</a:t>
            </a:r>
          </a:p>
          <a:p>
            <a:endParaRPr lang="en-US" dirty="0"/>
          </a:p>
        </p:txBody>
      </p:sp>
      <p:pic>
        <p:nvPicPr>
          <p:cNvPr id="31" name="Picture 30">
            <a:extLst>
              <a:ext uri="{FF2B5EF4-FFF2-40B4-BE49-F238E27FC236}">
                <a16:creationId xmlns:a16="http://schemas.microsoft.com/office/drawing/2014/main" id="{1A066727-66B1-16BF-17CF-F71239A51A61}"/>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33" name="Rectangle 32">
            <a:extLst>
              <a:ext uri="{FF2B5EF4-FFF2-40B4-BE49-F238E27FC236}">
                <a16:creationId xmlns:a16="http://schemas.microsoft.com/office/drawing/2014/main" id="{13D04ABC-530F-A1DF-E401-F3008965F4B5}"/>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026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0C76-C927-309E-DD83-64D19BD581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D73AE-2C99-F9AD-B6EB-13540AFACA7F}"/>
              </a:ext>
            </a:extLst>
          </p:cNvPr>
          <p:cNvSpPr>
            <a:spLocks noGrp="1"/>
          </p:cNvSpPr>
          <p:nvPr>
            <p:ph type="title" idx="4294967295"/>
          </p:nvPr>
        </p:nvSpPr>
        <p:spPr>
          <a:xfrm>
            <a:off x="1628775" y="2760663"/>
            <a:ext cx="8934450" cy="1041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bg1"/>
                </a:solidFill>
                <a:effectLst/>
                <a:uLnTx/>
                <a:uFillTx/>
                <a:latin typeface="Montserrat"/>
                <a:ea typeface="+mn-ea"/>
                <a:cs typeface="+mn-cs"/>
              </a:rPr>
              <a:t>Assessing and Enhancing Collaboration</a:t>
            </a:r>
          </a:p>
        </p:txBody>
      </p:sp>
      <p:sp>
        <p:nvSpPr>
          <p:cNvPr id="5" name="Slide Number Placeholder 5">
            <a:extLst>
              <a:ext uri="{FF2B5EF4-FFF2-40B4-BE49-F238E27FC236}">
                <a16:creationId xmlns:a16="http://schemas.microsoft.com/office/drawing/2014/main" id="{8DF82542-991C-D5F9-0B57-EC71560D556F}"/>
              </a:ext>
            </a:extLst>
          </p:cNvPr>
          <p:cNvSpPr txBox="1">
            <a:spLocks/>
          </p:cNvSpPr>
          <p:nvPr/>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09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838200" y="419789"/>
            <a:ext cx="10515600" cy="1325563"/>
          </a:xfrm>
        </p:spPr>
        <p:txBody>
          <a:bodyPr/>
          <a:lstStyle/>
          <a:p>
            <a:r>
              <a:rPr lang="en-US" dirty="0"/>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a:solidFill>
                  <a:schemeClr val="tx1"/>
                </a:solidFill>
                <a:latin typeface="Montserrat Medium"/>
                <a:cs typeface="Segoe UI"/>
              </a:rPr>
              <a:t>U.S. DOL initiative to increase systems alignment across apprenticeship, education, and workforce</a:t>
            </a:r>
          </a:p>
          <a:p>
            <a:pPr>
              <a:lnSpc>
                <a:spcPct val="120000"/>
              </a:lnSpc>
            </a:pPr>
            <a:r>
              <a:rPr lang="en-US" sz="4000">
                <a:solidFill>
                  <a:schemeClr val="tx1"/>
                </a:solidFill>
                <a:latin typeface="Montserrat Medium"/>
                <a:cs typeface="Segoe UI"/>
              </a:rPr>
              <a:t>Led by Safal Partners</a:t>
            </a:r>
          </a:p>
          <a:p>
            <a:pPr lvl="1">
              <a:lnSpc>
                <a:spcPct val="120000"/>
              </a:lnSpc>
            </a:pPr>
            <a:r>
              <a:rPr lang="en-US" sz="3300">
                <a:solidFill>
                  <a:schemeClr val="tx1"/>
                </a:solidFill>
                <a:latin typeface="Montserrat Medium"/>
                <a:cs typeface="Segoe UI"/>
              </a:rPr>
              <a:t>Collaboration with 5 national partners</a:t>
            </a:r>
          </a:p>
          <a:p>
            <a:pPr>
              <a:lnSpc>
                <a:spcPct val="120000"/>
              </a:lnSpc>
            </a:pPr>
            <a:r>
              <a:rPr lang="en-US" sz="4000">
                <a:solidFill>
                  <a:schemeClr val="tx1"/>
                </a:solidFill>
                <a:latin typeface="Montserrat Medium"/>
                <a:cs typeface="Segoe UI"/>
              </a:rPr>
              <a:t>We provide no-cost technical assistance (TA) including:</a:t>
            </a:r>
          </a:p>
          <a:p>
            <a:pPr lvl="1"/>
            <a:r>
              <a:rPr lang="en-US" sz="3300">
                <a:solidFill>
                  <a:schemeClr val="tx1"/>
                </a:solidFill>
              </a:rPr>
              <a:t>Monthly webinars</a:t>
            </a:r>
          </a:p>
          <a:p>
            <a:pPr lvl="1"/>
            <a:r>
              <a:rPr lang="en-US" sz="3300">
                <a:solidFill>
                  <a:schemeClr val="tx1"/>
                </a:solidFill>
              </a:rPr>
              <a:t>Quarterly virtual office hours</a:t>
            </a:r>
          </a:p>
          <a:p>
            <a:pPr lvl="1"/>
            <a:r>
              <a:rPr lang="en-US" sz="3300">
                <a:solidFill>
                  <a:schemeClr val="tx1"/>
                </a:solidFill>
              </a:rPr>
              <a:t>Individual TA/coaching sessions</a:t>
            </a:r>
          </a:p>
          <a:p>
            <a:pPr lvl="1"/>
            <a:r>
              <a:rPr lang="en-US" sz="3300">
                <a:solidFill>
                  <a:schemeClr val="tx1"/>
                </a:solidFill>
              </a:rPr>
              <a:t>Online resources (desk aids, guides, frameworks, etc.)</a:t>
            </a:r>
            <a:br>
              <a:rPr lang="en-US" sz="3300"/>
            </a:br>
            <a:endParaRPr lang="en-US" sz="330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172" y="2212071"/>
            <a:ext cx="2646650" cy="1902373"/>
          </a:xfrm>
          <a:prstGeom prst="rect">
            <a:avLst/>
          </a:prstGeom>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9434111" y="4270139"/>
            <a:ext cx="2180423" cy="928340"/>
          </a:xfrm>
        </p:spPr>
        <p:txBody>
          <a:bodyPr>
            <a:normAutofit fontScale="62500" lnSpcReduction="20000"/>
          </a:bodyPr>
          <a:lstStyle/>
          <a:p>
            <a:pPr marL="0" indent="0" algn="ctr">
              <a:lnSpc>
                <a:spcPct val="120000"/>
              </a:lnSpc>
              <a:buNone/>
            </a:pPr>
            <a:r>
              <a:rPr lang="en-US" sz="2600" dirty="0">
                <a:solidFill>
                  <a:srgbClr val="0563C1"/>
                </a:solidFill>
                <a:hlinkClick r:id="rId5" tooltip="https://dolcoe.safalapps.com/">
                  <a:extLst>
                    <a:ext uri="{A12FA001-AC4F-418D-AE19-62706E023703}">
                      <ahyp:hlinkClr xmlns:ahyp="http://schemas.microsoft.com/office/drawing/2018/hyperlinkcolor" val="tx"/>
                    </a:ext>
                  </a:extLst>
                </a:hlinkClick>
              </a:rPr>
              <a:t>Visit our website &amp; request T</a:t>
            </a:r>
            <a:r>
              <a:rPr lang="en-US" sz="2600" dirty="0">
                <a:solidFill>
                  <a:schemeClr val="accent1"/>
                </a:solidFill>
                <a:hlinkClick r:id="rId5" tooltip="https://dolcoe.safalapps.com/">
                  <a:extLst>
                    <a:ext uri="{A12FA001-AC4F-418D-AE19-62706E023703}">
                      <ahyp:hlinkClr xmlns:ahyp="http://schemas.microsoft.com/office/drawing/2018/hyperlinkcolor" val="tx"/>
                    </a:ext>
                  </a:extLst>
                </a:hlinkClick>
              </a:rPr>
              <a:t>A</a:t>
            </a:r>
            <a:endParaRPr lang="en-US" sz="2600" dirty="0">
              <a:solidFill>
                <a:schemeClr val="accent1"/>
              </a:solidFill>
            </a:endParaRPr>
          </a:p>
          <a:p>
            <a:pPr marL="0" indent="0">
              <a:buNone/>
            </a:pPr>
            <a:endParaRPr lang="en-US" sz="1500" dirty="0"/>
          </a:p>
        </p:txBody>
      </p:sp>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45040" y="4879611"/>
            <a:ext cx="1358566" cy="13190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39384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A4EF-1B94-015B-EF45-05D5C456B13E}"/>
              </a:ext>
            </a:extLst>
          </p:cNvPr>
          <p:cNvSpPr>
            <a:spLocks noGrp="1"/>
          </p:cNvSpPr>
          <p:nvPr>
            <p:ph type="title"/>
          </p:nvPr>
        </p:nvSpPr>
        <p:spPr/>
        <p:txBody>
          <a:bodyPr/>
          <a:lstStyle/>
          <a:p>
            <a:r>
              <a:rPr lang="en-US" dirty="0">
                <a:latin typeface="Montserrat"/>
              </a:rPr>
              <a:t>Level of Interaction with Your ATR</a:t>
            </a:r>
            <a:endParaRPr lang="en-US" dirty="0"/>
          </a:p>
        </p:txBody>
      </p:sp>
      <p:pic>
        <p:nvPicPr>
          <p:cNvPr id="6" name="Picture 5" descr="Business Services Representatives Desk Tool">
            <a:extLst>
              <a:ext uri="{FF2B5EF4-FFF2-40B4-BE49-F238E27FC236}">
                <a16:creationId xmlns:a16="http://schemas.microsoft.com/office/drawing/2014/main" id="{5FF4F82C-0AF7-DAE9-FB73-F99BBE351F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486" y="1690688"/>
            <a:ext cx="3976357" cy="3987485"/>
          </a:xfrm>
          <a:prstGeom prst="rect">
            <a:avLst/>
          </a:prstGeom>
        </p:spPr>
      </p:pic>
      <p:sp>
        <p:nvSpPr>
          <p:cNvPr id="4" name="Content Placeholder 3">
            <a:extLst>
              <a:ext uri="{FF2B5EF4-FFF2-40B4-BE49-F238E27FC236}">
                <a16:creationId xmlns:a16="http://schemas.microsoft.com/office/drawing/2014/main" id="{8E58621E-182A-4F5C-2574-417E11E5A014}"/>
              </a:ext>
            </a:extLst>
          </p:cNvPr>
          <p:cNvSpPr>
            <a:spLocks noGrp="1"/>
          </p:cNvSpPr>
          <p:nvPr>
            <p:ph sz="half" idx="2"/>
          </p:nvPr>
        </p:nvSpPr>
        <p:spPr>
          <a:xfrm>
            <a:off x="5932714" y="2622414"/>
            <a:ext cx="5257800" cy="2124032"/>
          </a:xfrm>
        </p:spPr>
        <p:txBody>
          <a:bodyPr vert="horz" lIns="91440" tIns="45720" rIns="91440" bIns="45720" rtlCol="0" anchor="t">
            <a:normAutofit fontScale="92500" lnSpcReduction="20000"/>
          </a:bodyPr>
          <a:lstStyle/>
          <a:p>
            <a:pPr marL="0" indent="0">
              <a:buNone/>
            </a:pPr>
            <a:endParaRPr lang="en-US"/>
          </a:p>
          <a:p>
            <a:pPr marL="0" indent="0">
              <a:buNone/>
            </a:pPr>
            <a:r>
              <a:rPr lang="en-US" sz="3200">
                <a:solidFill>
                  <a:schemeClr val="tx1"/>
                </a:solidFill>
                <a:latin typeface="Montserrat Medium"/>
              </a:rPr>
              <a:t>Keep this tool handy as a reminder to work on your partnership with the ATR in your region and/or state. </a:t>
            </a:r>
          </a:p>
        </p:txBody>
      </p:sp>
      <p:sp>
        <p:nvSpPr>
          <p:cNvPr id="8" name="Content Placeholder 7">
            <a:extLst>
              <a:ext uri="{FF2B5EF4-FFF2-40B4-BE49-F238E27FC236}">
                <a16:creationId xmlns:a16="http://schemas.microsoft.com/office/drawing/2014/main" id="{15547363-178C-FDE9-0CA1-109DDB1C84A9}"/>
              </a:ext>
            </a:extLst>
          </p:cNvPr>
          <p:cNvSpPr>
            <a:spLocks noGrp="1"/>
          </p:cNvSpPr>
          <p:nvPr>
            <p:ph sz="half" idx="1"/>
          </p:nvPr>
        </p:nvSpPr>
        <p:spPr>
          <a:xfrm>
            <a:off x="6008914" y="5131961"/>
            <a:ext cx="5181600" cy="647811"/>
          </a:xfrm>
        </p:spPr>
        <p:txBody>
          <a:bodyPr>
            <a:normAutofit fontScale="92500" lnSpcReduction="20000"/>
          </a:bodyPr>
          <a:lstStyle/>
          <a:p>
            <a:pPr marL="0" indent="0" algn="ctr">
              <a:buNone/>
            </a:pPr>
            <a:r>
              <a:rPr lang="en-US" sz="2800" dirty="0">
                <a:latin typeface="Montserrat Medium"/>
                <a:hlinkClick r:id="rId4" tooltip="https://dolcoe.safalapps.com/sites/default/files/2024-06/Business%20Services%20Representatives%20Handout.pdf"/>
              </a:rPr>
              <a:t>View the Desk Tool</a:t>
            </a:r>
            <a:endParaRPr lang="en-US" sz="2800" dirty="0"/>
          </a:p>
          <a:p>
            <a:pPr marL="0" indent="0">
              <a:buNone/>
            </a:pPr>
            <a:endParaRPr lang="en-US" dirty="0"/>
          </a:p>
        </p:txBody>
      </p:sp>
      <p:sp>
        <p:nvSpPr>
          <p:cNvPr id="9" name="Slide Number Placeholder 5">
            <a:extLst>
              <a:ext uri="{FF2B5EF4-FFF2-40B4-BE49-F238E27FC236}">
                <a16:creationId xmlns:a16="http://schemas.microsoft.com/office/drawing/2014/main" id="{FA4CE5BB-25DB-518D-130A-8E94305ABC76}"/>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94951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9CDD-04D1-94DA-2016-55626AD7A22B}"/>
              </a:ext>
            </a:extLst>
          </p:cNvPr>
          <p:cNvSpPr>
            <a:spLocks noGrp="1"/>
          </p:cNvSpPr>
          <p:nvPr>
            <p:ph type="title"/>
          </p:nvPr>
        </p:nvSpPr>
        <p:spPr>
          <a:xfrm>
            <a:off x="838200" y="556720"/>
            <a:ext cx="10515600" cy="1325563"/>
          </a:xfrm>
        </p:spPr>
        <p:txBody>
          <a:bodyPr>
            <a:normAutofit/>
          </a:bodyPr>
          <a:lstStyle/>
          <a:p>
            <a:r>
              <a:rPr lang="en-US" dirty="0">
                <a:latin typeface="Montserrat"/>
              </a:rPr>
              <a:t>Tips for Moving to the Next Level of Interaction</a:t>
            </a:r>
          </a:p>
        </p:txBody>
      </p:sp>
      <p:sp>
        <p:nvSpPr>
          <p:cNvPr id="7" name="Text Placeholder 6">
            <a:extLst>
              <a:ext uri="{FF2B5EF4-FFF2-40B4-BE49-F238E27FC236}">
                <a16:creationId xmlns:a16="http://schemas.microsoft.com/office/drawing/2014/main" id="{66E61025-11C9-4F42-EBFC-65F5E397A08D}"/>
              </a:ext>
            </a:extLst>
          </p:cNvPr>
          <p:cNvSpPr>
            <a:spLocks noGrp="1"/>
          </p:cNvSpPr>
          <p:nvPr>
            <p:ph sz="half" idx="1"/>
          </p:nvPr>
        </p:nvSpPr>
        <p:spPr>
          <a:xfrm>
            <a:off x="824345" y="1925327"/>
            <a:ext cx="3344091" cy="1203861"/>
          </a:xfrm>
          <a:solidFill>
            <a:srgbClr val="1B0B61"/>
          </a:solidFill>
        </p:spPr>
        <p:txBody>
          <a:bodyPr>
            <a:normAutofit/>
          </a:bodyPr>
          <a:lstStyle/>
          <a:p>
            <a:pPr algn="ctr">
              <a:lnSpc>
                <a:spcPct val="120000"/>
              </a:lnSpc>
              <a:spcBef>
                <a:spcPts val="3000"/>
              </a:spcBef>
            </a:pPr>
            <a:r>
              <a:rPr lang="en-US" sz="1800" b="1" dirty="0">
                <a:solidFill>
                  <a:schemeClr val="bg1"/>
                </a:solidFill>
              </a:rPr>
              <a:t>Currently do not work with the ATR</a:t>
            </a:r>
          </a:p>
        </p:txBody>
      </p:sp>
      <p:sp>
        <p:nvSpPr>
          <p:cNvPr id="8" name="Text Placeholder 7">
            <a:extLst>
              <a:ext uri="{FF2B5EF4-FFF2-40B4-BE49-F238E27FC236}">
                <a16:creationId xmlns:a16="http://schemas.microsoft.com/office/drawing/2014/main" id="{A6B23FFF-E3FA-67B3-11E5-AB895B0EF0E0}"/>
              </a:ext>
            </a:extLst>
          </p:cNvPr>
          <p:cNvSpPr>
            <a:spLocks noGrp="1"/>
          </p:cNvSpPr>
          <p:nvPr>
            <p:ph sz="half" idx="2"/>
          </p:nvPr>
        </p:nvSpPr>
        <p:spPr>
          <a:xfrm>
            <a:off x="4514009" y="1924434"/>
            <a:ext cx="3344091" cy="1204754"/>
          </a:xfrm>
          <a:solidFill>
            <a:srgbClr val="00015E"/>
          </a:solidFill>
        </p:spPr>
        <p:txBody>
          <a:bodyPr>
            <a:normAutofit/>
          </a:bodyPr>
          <a:lstStyle/>
          <a:p>
            <a:pPr marL="0" indent="0" algn="ctr">
              <a:lnSpc>
                <a:spcPct val="120000"/>
              </a:lnSpc>
              <a:spcBef>
                <a:spcPts val="3000"/>
              </a:spcBef>
              <a:buNone/>
            </a:pPr>
            <a:r>
              <a:rPr lang="en-US" sz="1800" b="1" dirty="0">
                <a:solidFill>
                  <a:schemeClr val="bg1"/>
                </a:solidFill>
              </a:rPr>
              <a:t>Currently work with the ATR and want to enhance the impact</a:t>
            </a:r>
          </a:p>
        </p:txBody>
      </p:sp>
      <p:sp>
        <p:nvSpPr>
          <p:cNvPr id="9" name="Text Placeholder 8">
            <a:extLst>
              <a:ext uri="{FF2B5EF4-FFF2-40B4-BE49-F238E27FC236}">
                <a16:creationId xmlns:a16="http://schemas.microsoft.com/office/drawing/2014/main" id="{87E3A2B5-F4B1-7235-314C-9BC00A3F09BC}"/>
              </a:ext>
            </a:extLst>
          </p:cNvPr>
          <p:cNvSpPr>
            <a:spLocks noGrp="1"/>
          </p:cNvSpPr>
          <p:nvPr>
            <p:ph sz="half" idx="13"/>
          </p:nvPr>
        </p:nvSpPr>
        <p:spPr>
          <a:xfrm>
            <a:off x="8202846" y="1948726"/>
            <a:ext cx="3284189" cy="1204754"/>
          </a:xfrm>
          <a:solidFill>
            <a:srgbClr val="00015E"/>
          </a:solidFill>
        </p:spPr>
        <p:txBody>
          <a:bodyPr>
            <a:noAutofit/>
          </a:bodyPr>
          <a:lstStyle/>
          <a:p>
            <a:pPr algn="ctr">
              <a:lnSpc>
                <a:spcPct val="120000"/>
              </a:lnSpc>
              <a:spcBef>
                <a:spcPts val="3000"/>
              </a:spcBef>
            </a:pPr>
            <a:r>
              <a:rPr lang="en-US" sz="1800" b="1" dirty="0">
                <a:solidFill>
                  <a:schemeClr val="bg1"/>
                </a:solidFill>
              </a:rPr>
              <a:t>Good working relationship with the ATR but want to plan/act jointly</a:t>
            </a:r>
          </a:p>
        </p:txBody>
      </p:sp>
      <p:sp>
        <p:nvSpPr>
          <p:cNvPr id="11" name="Text Placeholder 10">
            <a:extLst>
              <a:ext uri="{FF2B5EF4-FFF2-40B4-BE49-F238E27FC236}">
                <a16:creationId xmlns:a16="http://schemas.microsoft.com/office/drawing/2014/main" id="{B2D25057-6804-C78E-CAD4-D04506494FFF}"/>
              </a:ext>
            </a:extLst>
          </p:cNvPr>
          <p:cNvSpPr>
            <a:spLocks noGrp="1"/>
          </p:cNvSpPr>
          <p:nvPr>
            <p:ph sz="half" idx="14"/>
          </p:nvPr>
        </p:nvSpPr>
        <p:spPr>
          <a:xfrm>
            <a:off x="824345" y="3129188"/>
            <a:ext cx="3344091" cy="2743524"/>
          </a:xfrm>
          <a:solidFill>
            <a:schemeClr val="accent4">
              <a:lumMod val="20000"/>
              <a:lumOff val="80000"/>
            </a:schemeClr>
          </a:solidFill>
        </p:spPr>
        <p:txBody>
          <a:bodyPr>
            <a:normAutofit fontScale="40000" lnSpcReduction="20000"/>
          </a:bodyPr>
          <a:lstStyle/>
          <a:p>
            <a:pPr marL="285750" lvl="0" indent="-285750" algn="l">
              <a:buFont typeface="Arial" panose="020B0604020202020204" pitchFamily="34" charset="0"/>
              <a:buChar char="•"/>
            </a:pPr>
            <a:r>
              <a:rPr lang="en-US" sz="4500" b="0" i="0" u="none" dirty="0">
                <a:solidFill>
                  <a:schemeClr val="tx1"/>
                </a:solidFill>
              </a:rPr>
              <a:t>Find out who the ATR for your region is and introduce yourself</a:t>
            </a:r>
            <a:endParaRPr lang="en-US" sz="4500" dirty="0">
              <a:solidFill>
                <a:schemeClr val="tx1"/>
              </a:solidFill>
            </a:endParaRPr>
          </a:p>
          <a:p>
            <a:pPr marL="285750" lvl="0" indent="-285750" algn="l">
              <a:buFont typeface="Arial" panose="020B0604020202020204" pitchFamily="34" charset="0"/>
              <a:buChar char="•"/>
            </a:pPr>
            <a:r>
              <a:rPr lang="en-US" sz="4500" b="0" i="0" u="none" dirty="0">
                <a:solidFill>
                  <a:schemeClr val="tx1"/>
                </a:solidFill>
              </a:rPr>
              <a:t>Talk about your respective </a:t>
            </a:r>
            <a:r>
              <a:rPr lang="en-US" sz="4500" dirty="0">
                <a:solidFill>
                  <a:schemeClr val="tx1"/>
                </a:solidFill>
              </a:rPr>
              <a:t>outcome</a:t>
            </a:r>
            <a:r>
              <a:rPr lang="en-US" sz="4500" b="0" i="0" u="none" dirty="0">
                <a:solidFill>
                  <a:schemeClr val="tx1"/>
                </a:solidFill>
              </a:rPr>
              <a:t> measures and how you can support each other</a:t>
            </a:r>
          </a:p>
          <a:p>
            <a:pPr marL="285750" lvl="0" indent="-285750" algn="l">
              <a:buFont typeface="Arial" panose="020B0604020202020204" pitchFamily="34" charset="0"/>
              <a:buChar char="•"/>
            </a:pPr>
            <a:r>
              <a:rPr lang="en-US" sz="4500" b="0" i="0" u="none" dirty="0">
                <a:solidFill>
                  <a:schemeClr val="tx1"/>
                </a:solidFill>
              </a:rPr>
              <a:t>Share the list of companies you are working with </a:t>
            </a:r>
          </a:p>
          <a:p>
            <a:endParaRPr lang="en-US" dirty="0"/>
          </a:p>
        </p:txBody>
      </p:sp>
      <p:sp>
        <p:nvSpPr>
          <p:cNvPr id="12" name="Text Placeholder 11">
            <a:extLst>
              <a:ext uri="{FF2B5EF4-FFF2-40B4-BE49-F238E27FC236}">
                <a16:creationId xmlns:a16="http://schemas.microsoft.com/office/drawing/2014/main" id="{B3864BA2-1970-6D81-BDE2-DB992056940C}"/>
              </a:ext>
            </a:extLst>
          </p:cNvPr>
          <p:cNvSpPr>
            <a:spLocks noGrp="1"/>
          </p:cNvSpPr>
          <p:nvPr>
            <p:ph sz="half" idx="15"/>
          </p:nvPr>
        </p:nvSpPr>
        <p:spPr>
          <a:xfrm>
            <a:off x="4528983" y="3129188"/>
            <a:ext cx="3329117" cy="2726963"/>
          </a:xfrm>
          <a:solidFill>
            <a:schemeClr val="accent4">
              <a:lumMod val="20000"/>
              <a:lumOff val="80000"/>
            </a:schemeClr>
          </a:solidFill>
        </p:spPr>
        <p:txBody>
          <a:bodyPr>
            <a:normAutofit/>
          </a:bodyPr>
          <a:lstStyle/>
          <a:p>
            <a:pPr marL="285750" lvl="0" indent="-285750" algn="l">
              <a:buFont typeface="Arial" panose="020B0604020202020204" pitchFamily="34" charset="0"/>
              <a:buChar char="•"/>
            </a:pPr>
            <a:r>
              <a:rPr lang="en-US" sz="1800" b="0" i="0" u="none" dirty="0">
                <a:solidFill>
                  <a:schemeClr val="tx1"/>
                </a:solidFill>
              </a:rPr>
              <a:t>Plan a joint partner visit</a:t>
            </a:r>
            <a:endParaRPr lang="en-US" sz="1800" dirty="0">
              <a:solidFill>
                <a:schemeClr val="tx1"/>
              </a:solidFill>
            </a:endParaRPr>
          </a:p>
          <a:p>
            <a:pPr marL="285750" lvl="0" indent="-285750" algn="l">
              <a:buFont typeface="Arial" panose="020B0604020202020204" pitchFamily="34" charset="0"/>
              <a:buChar char="•"/>
            </a:pPr>
            <a:r>
              <a:rPr lang="en-US" sz="1800" b="0" i="0" u="none" dirty="0">
                <a:solidFill>
                  <a:schemeClr val="tx1"/>
                </a:solidFill>
              </a:rPr>
              <a:t>Develop a strategic approach to company outreach</a:t>
            </a:r>
          </a:p>
          <a:p>
            <a:pPr marL="285750" lvl="0" indent="-285750" algn="l">
              <a:buFont typeface="Arial" panose="020B0604020202020204" pitchFamily="34" charset="0"/>
              <a:buChar char="•"/>
            </a:pPr>
            <a:r>
              <a:rPr lang="en-US" sz="1800" b="0" i="0" u="none" dirty="0">
                <a:solidFill>
                  <a:schemeClr val="tx1"/>
                </a:solidFill>
              </a:rPr>
              <a:t>Create a shared informational database</a:t>
            </a:r>
          </a:p>
          <a:p>
            <a:pPr algn="l"/>
            <a:endParaRPr lang="en-US" dirty="0"/>
          </a:p>
        </p:txBody>
      </p:sp>
      <p:sp>
        <p:nvSpPr>
          <p:cNvPr id="13" name="Text Placeholder 12">
            <a:extLst>
              <a:ext uri="{FF2B5EF4-FFF2-40B4-BE49-F238E27FC236}">
                <a16:creationId xmlns:a16="http://schemas.microsoft.com/office/drawing/2014/main" id="{053DFB5D-0882-82D5-9E73-2E17E19B50B6}"/>
              </a:ext>
            </a:extLst>
          </p:cNvPr>
          <p:cNvSpPr>
            <a:spLocks noGrp="1"/>
          </p:cNvSpPr>
          <p:nvPr>
            <p:ph sz="half" idx="16"/>
          </p:nvPr>
        </p:nvSpPr>
        <p:spPr>
          <a:xfrm>
            <a:off x="8218647" y="3153480"/>
            <a:ext cx="3268388" cy="2702671"/>
          </a:xfrm>
          <a:solidFill>
            <a:schemeClr val="accent4">
              <a:lumMod val="20000"/>
              <a:lumOff val="80000"/>
            </a:schemeClr>
          </a:solidFill>
        </p:spPr>
        <p:txBody>
          <a:bodyPr vert="horz" lIns="91440" tIns="45720" rIns="91440" bIns="45720" rtlCol="0" anchor="t">
            <a:normAutofit/>
          </a:bodyPr>
          <a:lstStyle/>
          <a:p>
            <a:pPr marL="285750" lvl="0" indent="-285750" algn="l">
              <a:buFont typeface="Arial" panose="020B0604020202020204" pitchFamily="34" charset="0"/>
              <a:buChar char="•"/>
            </a:pPr>
            <a:r>
              <a:rPr lang="en-US" sz="1800" b="0" i="0" u="none" dirty="0">
                <a:solidFill>
                  <a:schemeClr val="tx1"/>
                </a:solidFill>
                <a:latin typeface="Montserrat Medium"/>
              </a:rPr>
              <a:t>Get buy-in from leadership</a:t>
            </a:r>
            <a:endParaRPr lang="en-US" sz="1800" dirty="0">
              <a:solidFill>
                <a:schemeClr val="tx1"/>
              </a:solidFill>
              <a:latin typeface="Montserrat Medium"/>
            </a:endParaRPr>
          </a:p>
          <a:p>
            <a:pPr marL="285750" lvl="0" indent="-285750" algn="l">
              <a:buFont typeface="Arial" panose="020B0604020202020204" pitchFamily="34" charset="0"/>
              <a:buChar char="•"/>
            </a:pPr>
            <a:r>
              <a:rPr lang="en-US" sz="1800" b="0" i="0" u="none" dirty="0">
                <a:solidFill>
                  <a:schemeClr val="tx1"/>
                </a:solidFill>
                <a:latin typeface="Montserrat Medium"/>
              </a:rPr>
              <a:t>Conduct joint outreach to high priority companies </a:t>
            </a:r>
          </a:p>
          <a:p>
            <a:pPr marL="285750" indent="-285750" algn="l">
              <a:buFont typeface="Arial" panose="020B0604020202020204" pitchFamily="34" charset="0"/>
              <a:buChar char="•"/>
            </a:pPr>
            <a:r>
              <a:rPr lang="en-US" sz="1800" b="0" i="0" u="none" dirty="0">
                <a:solidFill>
                  <a:schemeClr val="tx1"/>
                </a:solidFill>
                <a:latin typeface="Montserrat Medium"/>
              </a:rPr>
              <a:t>Track outcomes to show impact of</a:t>
            </a:r>
            <a:r>
              <a:rPr lang="en-US" sz="1800" dirty="0">
                <a:solidFill>
                  <a:schemeClr val="tx1"/>
                </a:solidFill>
                <a:latin typeface="Montserrat Medium"/>
              </a:rPr>
              <a:t> </a:t>
            </a:r>
            <a:r>
              <a:rPr lang="en-US" sz="1800" b="0" i="0" u="none" dirty="0">
                <a:solidFill>
                  <a:schemeClr val="tx1"/>
                </a:solidFill>
                <a:latin typeface="Montserrat Medium"/>
              </a:rPr>
              <a:t> </a:t>
            </a:r>
            <a:r>
              <a:rPr lang="en-US" sz="1800" dirty="0">
                <a:solidFill>
                  <a:schemeClr val="tx1"/>
                </a:solidFill>
                <a:latin typeface="Montserrat Medium"/>
              </a:rPr>
              <a:t>the collaboration</a:t>
            </a:r>
            <a:endParaRPr lang="en-US" sz="1800" b="0" i="0" u="none" dirty="0">
              <a:solidFill>
                <a:schemeClr val="tx1"/>
              </a:solidFill>
              <a:latin typeface="Montserrat Medium"/>
            </a:endParaRPr>
          </a:p>
        </p:txBody>
      </p:sp>
      <p:sp>
        <p:nvSpPr>
          <p:cNvPr id="10" name="Slide Number Placeholder 5">
            <a:extLst>
              <a:ext uri="{FF2B5EF4-FFF2-40B4-BE49-F238E27FC236}">
                <a16:creationId xmlns:a16="http://schemas.microsoft.com/office/drawing/2014/main" id="{ED1C9F91-9E70-CAD1-8D29-6CE64029F7A2}"/>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908547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2FCA-2989-E7E5-3237-8CAB8283DD7C}"/>
              </a:ext>
            </a:extLst>
          </p:cNvPr>
          <p:cNvSpPr>
            <a:spLocks noGrp="1"/>
          </p:cNvSpPr>
          <p:nvPr>
            <p:ph type="title"/>
          </p:nvPr>
        </p:nvSpPr>
        <p:spPr/>
        <p:txBody>
          <a:bodyPr/>
          <a:lstStyle/>
          <a:p>
            <a:r>
              <a:rPr lang="en-US" dirty="0">
                <a:latin typeface="Montserrat"/>
              </a:rPr>
              <a:t>Poll 3</a:t>
            </a:r>
            <a:endParaRPr lang="en-US" dirty="0"/>
          </a:p>
        </p:txBody>
      </p:sp>
      <p:sp>
        <p:nvSpPr>
          <p:cNvPr id="3" name="Content Placeholder 2">
            <a:extLst>
              <a:ext uri="{FF2B5EF4-FFF2-40B4-BE49-F238E27FC236}">
                <a16:creationId xmlns:a16="http://schemas.microsoft.com/office/drawing/2014/main" id="{AC47F679-D1D9-A48E-929B-66C08A095B7F}"/>
              </a:ext>
            </a:extLst>
          </p:cNvPr>
          <p:cNvSpPr>
            <a:spLocks noGrp="1"/>
          </p:cNvSpPr>
          <p:nvPr>
            <p:ph sz="half" idx="1"/>
          </p:nvPr>
        </p:nvSpPr>
        <p:spPr>
          <a:xfrm>
            <a:off x="838200" y="1825625"/>
            <a:ext cx="9686365" cy="4351338"/>
          </a:xfrm>
        </p:spPr>
        <p:txBody>
          <a:bodyPr vert="horz" lIns="91440" tIns="45720" rIns="91440" bIns="45720" rtlCol="0" anchor="t">
            <a:normAutofit/>
          </a:bodyPr>
          <a:lstStyle/>
          <a:p>
            <a:pPr marL="0" indent="0">
              <a:buNone/>
            </a:pPr>
            <a:r>
              <a:rPr lang="en-US" dirty="0">
                <a:solidFill>
                  <a:schemeClr val="tx1"/>
                </a:solidFill>
                <a:latin typeface="Montserrat Medium"/>
              </a:rPr>
              <a:t>Could you benefit from additional training on enhancing your working relationship with the ATRs in your region? </a:t>
            </a:r>
            <a:endParaRPr lang="en-US" dirty="0">
              <a:solidFill>
                <a:schemeClr val="tx1"/>
              </a:solidFill>
            </a:endParaRPr>
          </a:p>
          <a:p>
            <a:pPr marL="0" indent="0">
              <a:buNone/>
            </a:pPr>
            <a:endParaRPr lang="en-US" dirty="0">
              <a:solidFill>
                <a:schemeClr val="tx1"/>
              </a:solidFill>
              <a:latin typeface="Montserrat Medium"/>
            </a:endParaRPr>
          </a:p>
          <a:p>
            <a:pPr lvl="1">
              <a:buFont typeface="Courier New" panose="02070309020205020404" pitchFamily="49" charset="0"/>
              <a:buChar char="o"/>
            </a:pPr>
            <a:r>
              <a:rPr lang="en-US" dirty="0">
                <a:solidFill>
                  <a:schemeClr val="tx1"/>
                </a:solidFill>
                <a:latin typeface="Montserrat Medium"/>
              </a:rPr>
              <a:t> </a:t>
            </a:r>
            <a:r>
              <a:rPr lang="en-US" sz="2800" dirty="0">
                <a:solidFill>
                  <a:schemeClr val="tx1"/>
                </a:solidFill>
                <a:latin typeface="Montserrat Medium"/>
              </a:rPr>
              <a:t>Yes</a:t>
            </a:r>
          </a:p>
          <a:p>
            <a:pPr lvl="1">
              <a:buFont typeface="Courier New" panose="02070309020205020404" pitchFamily="49" charset="0"/>
              <a:buChar char="o"/>
            </a:pPr>
            <a:r>
              <a:rPr lang="en-US" sz="2800" dirty="0">
                <a:solidFill>
                  <a:schemeClr val="tx1"/>
                </a:solidFill>
                <a:latin typeface="Montserrat Medium"/>
              </a:rPr>
              <a:t> No</a:t>
            </a:r>
          </a:p>
          <a:p>
            <a:pPr lvl="1">
              <a:buFont typeface="Courier New" panose="02070309020205020404" pitchFamily="49" charset="0"/>
              <a:buChar char="o"/>
            </a:pPr>
            <a:r>
              <a:rPr lang="en-US" sz="2800" dirty="0">
                <a:solidFill>
                  <a:schemeClr val="tx1"/>
                </a:solidFill>
                <a:latin typeface="Montserrat Medium"/>
              </a:rPr>
              <a:t> It depends</a:t>
            </a:r>
          </a:p>
          <a:p>
            <a:pPr marL="0" indent="0">
              <a:buNone/>
            </a:pPr>
            <a:endParaRPr lang="en-US" dirty="0"/>
          </a:p>
        </p:txBody>
      </p:sp>
      <p:sp>
        <p:nvSpPr>
          <p:cNvPr id="5" name="Slide Number Placeholder 5">
            <a:extLst>
              <a:ext uri="{FF2B5EF4-FFF2-40B4-BE49-F238E27FC236}">
                <a16:creationId xmlns:a16="http://schemas.microsoft.com/office/drawing/2014/main" id="{591AC719-86CB-D676-4E21-356445ADDA2B}"/>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821679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062A-0170-4B6D-D7B7-3DDA877EA050}"/>
              </a:ext>
            </a:extLst>
          </p:cNvPr>
          <p:cNvSpPr>
            <a:spLocks noGrp="1"/>
          </p:cNvSpPr>
          <p:nvPr>
            <p:ph type="title"/>
          </p:nvPr>
        </p:nvSpPr>
        <p:spPr/>
        <p:txBody>
          <a:bodyPr/>
          <a:lstStyle/>
          <a:p>
            <a:r>
              <a:rPr lang="en-US" dirty="0"/>
              <a:t>Key Takeaways</a:t>
            </a:r>
          </a:p>
        </p:txBody>
      </p:sp>
      <p:sp>
        <p:nvSpPr>
          <p:cNvPr id="12" name="Text Placeholder 11">
            <a:extLst>
              <a:ext uri="{FF2B5EF4-FFF2-40B4-BE49-F238E27FC236}">
                <a16:creationId xmlns:a16="http://schemas.microsoft.com/office/drawing/2014/main" id="{73DE2357-8D22-55C0-6676-07875CAC7124}"/>
              </a:ext>
            </a:extLst>
          </p:cNvPr>
          <p:cNvSpPr>
            <a:spLocks noGrp="1"/>
          </p:cNvSpPr>
          <p:nvPr>
            <p:ph type="body" sz="quarter" idx="21"/>
          </p:nvPr>
        </p:nvSpPr>
        <p:spPr>
          <a:xfrm>
            <a:off x="644434" y="1841032"/>
            <a:ext cx="6444343" cy="849917"/>
          </a:xfrm>
        </p:spPr>
        <p:txBody>
          <a:bodyPr>
            <a:normAutofit fontScale="92500" lnSpcReduction="20000"/>
          </a:bodyPr>
          <a:lstStyle/>
          <a:p>
            <a:r>
              <a:rPr lang="en-US" sz="2400" dirty="0">
                <a:latin typeface="Montserrat Medium" panose="00000600000000000000" pitchFamily="2" charset="0"/>
              </a:rPr>
              <a:t>Registered Apprenticeship is an important resource that can help the employers you work with.</a:t>
            </a:r>
          </a:p>
          <a:p>
            <a:endParaRPr lang="en-US" dirty="0"/>
          </a:p>
        </p:txBody>
      </p:sp>
      <p:sp>
        <p:nvSpPr>
          <p:cNvPr id="13" name="Text Placeholder 12">
            <a:extLst>
              <a:ext uri="{FF2B5EF4-FFF2-40B4-BE49-F238E27FC236}">
                <a16:creationId xmlns:a16="http://schemas.microsoft.com/office/drawing/2014/main" id="{4C72E397-746A-F8DA-1242-5908428355E1}"/>
              </a:ext>
            </a:extLst>
          </p:cNvPr>
          <p:cNvSpPr>
            <a:spLocks noGrp="1"/>
          </p:cNvSpPr>
          <p:nvPr>
            <p:ph type="body" sz="quarter" idx="22"/>
          </p:nvPr>
        </p:nvSpPr>
        <p:spPr>
          <a:xfrm>
            <a:off x="838200" y="3087818"/>
            <a:ext cx="6250577" cy="1254125"/>
          </a:xfrm>
        </p:spPr>
        <p:txBody>
          <a:bodyPr>
            <a:normAutofit/>
          </a:bodyPr>
          <a:lstStyle/>
          <a:p>
            <a:r>
              <a:rPr lang="en-US" sz="2200" dirty="0">
                <a:latin typeface="Montserrat Medium" panose="00000600000000000000" pitchFamily="2" charset="0"/>
              </a:rPr>
              <a:t>Registered Apprenticeship can help workforce agencies achieve their performance goals.</a:t>
            </a:r>
          </a:p>
          <a:p>
            <a:endParaRPr lang="en-US" dirty="0"/>
          </a:p>
        </p:txBody>
      </p:sp>
      <p:sp>
        <p:nvSpPr>
          <p:cNvPr id="14" name="Text Placeholder 13">
            <a:extLst>
              <a:ext uri="{FF2B5EF4-FFF2-40B4-BE49-F238E27FC236}">
                <a16:creationId xmlns:a16="http://schemas.microsoft.com/office/drawing/2014/main" id="{CA8A16F0-5294-8A6C-91A1-90619F970A53}"/>
              </a:ext>
            </a:extLst>
          </p:cNvPr>
          <p:cNvSpPr>
            <a:spLocks noGrp="1"/>
          </p:cNvSpPr>
          <p:nvPr>
            <p:ph type="body" sz="quarter" idx="23"/>
          </p:nvPr>
        </p:nvSpPr>
        <p:spPr>
          <a:xfrm>
            <a:off x="838200" y="4555426"/>
            <a:ext cx="6250577" cy="1254125"/>
          </a:xfrm>
        </p:spPr>
        <p:txBody>
          <a:bodyPr>
            <a:normAutofit/>
          </a:bodyPr>
          <a:lstStyle/>
          <a:p>
            <a:r>
              <a:rPr lang="en-US" sz="2200" dirty="0">
                <a:latin typeface="Montserrat Medium" panose="00000600000000000000" pitchFamily="2" charset="0"/>
              </a:rPr>
              <a:t>It is important to reach out to your ATRs. Collaboration is the key to success.</a:t>
            </a:r>
          </a:p>
          <a:p>
            <a:endParaRPr lang="en-US" dirty="0"/>
          </a:p>
        </p:txBody>
      </p:sp>
      <p:pic>
        <p:nvPicPr>
          <p:cNvPr id="7" name="Content Placeholder 6" descr="Many hands raising thumbs up">
            <a:extLst>
              <a:ext uri="{FF2B5EF4-FFF2-40B4-BE49-F238E27FC236}">
                <a16:creationId xmlns:a16="http://schemas.microsoft.com/office/drawing/2014/main" id="{BD53042B-1F38-F8BF-E700-4CC0D328137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13000" r="13000"/>
          <a:stretch/>
        </p:blipFill>
        <p:spPr>
          <a:xfrm>
            <a:off x="7438924" y="1914296"/>
            <a:ext cx="3698110" cy="3327950"/>
          </a:xfrm>
          <a:prstGeom prst="rect">
            <a:avLst/>
          </a:prstGeom>
          <a:ln>
            <a:noFill/>
          </a:ln>
          <a:effectLst>
            <a:softEdge rad="112500"/>
          </a:effectLst>
        </p:spPr>
      </p:pic>
      <p:cxnSp>
        <p:nvCxnSpPr>
          <p:cNvPr id="18" name="Straight Connector 17">
            <a:extLst>
              <a:ext uri="{FF2B5EF4-FFF2-40B4-BE49-F238E27FC236}">
                <a16:creationId xmlns:a16="http://schemas.microsoft.com/office/drawing/2014/main" id="{19C52F4F-B721-8394-51F5-CFB27DC00651}"/>
              </a:ext>
              <a:ext uri="{C183D7F6-B498-43B3-948B-1728B52AA6E4}">
                <adec:decorative xmlns:adec="http://schemas.microsoft.com/office/drawing/2017/decorative" val="1"/>
              </a:ext>
            </a:extLst>
          </p:cNvPr>
          <p:cNvCxnSpPr/>
          <p:nvPr/>
        </p:nvCxnSpPr>
        <p:spPr>
          <a:xfrm>
            <a:off x="644434" y="1690688"/>
            <a:ext cx="644434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71B008-EF38-18F6-BA71-A49101286FBA}"/>
              </a:ext>
              <a:ext uri="{C183D7F6-B498-43B3-948B-1728B52AA6E4}">
                <adec:decorative xmlns:adec="http://schemas.microsoft.com/office/drawing/2017/decorative" val="1"/>
              </a:ext>
            </a:extLst>
          </p:cNvPr>
          <p:cNvCxnSpPr/>
          <p:nvPr/>
        </p:nvCxnSpPr>
        <p:spPr>
          <a:xfrm>
            <a:off x="644434" y="2844574"/>
            <a:ext cx="644434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DDDA03-F8BE-9E21-4CF4-D57A57205276}"/>
              </a:ext>
              <a:ext uri="{C183D7F6-B498-43B3-948B-1728B52AA6E4}">
                <adec:decorative xmlns:adec="http://schemas.microsoft.com/office/drawing/2017/decorative" val="1"/>
              </a:ext>
            </a:extLst>
          </p:cNvPr>
          <p:cNvCxnSpPr/>
          <p:nvPr/>
        </p:nvCxnSpPr>
        <p:spPr>
          <a:xfrm>
            <a:off x="644434" y="4277134"/>
            <a:ext cx="644434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4DCE67-B34B-948E-AD14-1C5CF1108B70}"/>
              </a:ext>
              <a:ext uri="{C183D7F6-B498-43B3-948B-1728B52AA6E4}">
                <adec:decorative xmlns:adec="http://schemas.microsoft.com/office/drawing/2017/decorative" val="1"/>
              </a:ext>
            </a:extLst>
          </p:cNvPr>
          <p:cNvCxnSpPr/>
          <p:nvPr/>
        </p:nvCxnSpPr>
        <p:spPr>
          <a:xfrm>
            <a:off x="644434" y="5465854"/>
            <a:ext cx="644434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59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0D15-ED5B-C9B7-6B9C-0E4C7B57C129}"/>
              </a:ext>
            </a:extLst>
          </p:cNvPr>
          <p:cNvSpPr>
            <a:spLocks noGrp="1"/>
          </p:cNvSpPr>
          <p:nvPr>
            <p:ph type="title"/>
          </p:nvPr>
        </p:nvSpPr>
        <p:spPr/>
        <p:txBody>
          <a:bodyPr/>
          <a:lstStyle/>
          <a:p>
            <a:r>
              <a:rPr lang="en-US" dirty="0"/>
              <a:t>Questions and Answers</a:t>
            </a:r>
          </a:p>
        </p:txBody>
      </p:sp>
    </p:spTree>
    <p:extLst>
      <p:ext uri="{BB962C8B-B14F-4D97-AF65-F5344CB8AC3E}">
        <p14:creationId xmlns:p14="http://schemas.microsoft.com/office/powerpoint/2010/main" val="2730619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dirty="0">
                <a:latin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No-Cost Resources</a:t>
            </a:r>
          </a:p>
        </p:txBody>
      </p:sp>
      <p:pic>
        <p:nvPicPr>
          <p:cNvPr id="2" name="Picture 2" descr="Cover of Workforce Board Guide">
            <a:extLst>
              <a:ext uri="{FF2B5EF4-FFF2-40B4-BE49-F238E27FC236}">
                <a16:creationId xmlns:a16="http://schemas.microsoft.com/office/drawing/2014/main" id="{B990CAD1-24FA-C111-A680-800E546B4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8468" y="1818818"/>
            <a:ext cx="2743200" cy="3220363"/>
          </a:xfrm>
          <a:prstGeom prst="rect">
            <a:avLst/>
          </a:prstGeom>
          <a:ln>
            <a:noFill/>
          </a:ln>
          <a:effectLst>
            <a:outerShdw blurRad="292100" dist="139700" dir="2700000" algn="tl" rotWithShape="0">
              <a:srgbClr val="333333">
                <a:alpha val="65000"/>
              </a:srgbClr>
            </a:outerShdw>
          </a:effectLst>
        </p:spPr>
      </p:pic>
      <p:sp>
        <p:nvSpPr>
          <p:cNvPr id="7" name="Google Shape;319;p3">
            <a:extLst>
              <a:ext uri="{FF2B5EF4-FFF2-40B4-BE49-F238E27FC236}">
                <a16:creationId xmlns:a16="http://schemas.microsoft.com/office/drawing/2014/main" id="{6900806F-D0C8-71B1-2CCA-FFE7CD5E0933}"/>
              </a:ext>
            </a:extLst>
          </p:cNvPr>
          <p:cNvSpPr txBox="1">
            <a:spLocks noGrp="1"/>
          </p:cNvSpPr>
          <p:nvPr>
            <p:ph sz="half" idx="1"/>
          </p:nvPr>
        </p:nvSpPr>
        <p:spPr>
          <a:xfrm>
            <a:off x="569268" y="5167311"/>
            <a:ext cx="5181600" cy="472770"/>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sz="2000" b="1" dirty="0">
                <a:solidFill>
                  <a:schemeClr val="tx1"/>
                </a:solidFill>
                <a:latin typeface="Montserrat Medium"/>
                <a:hlinkClick r:id="rId4" tooltip="https://safal.partners/Partner-Resource"/>
              </a:rPr>
              <a:t>Guide to Identifying Partners</a:t>
            </a:r>
            <a:endParaRPr lang="en-US" sz="2000" b="1" dirty="0">
              <a:solidFill>
                <a:schemeClr val="tx1"/>
              </a:solidFill>
              <a:latin typeface="Montserrat Medium"/>
            </a:endParaRPr>
          </a:p>
        </p:txBody>
      </p:sp>
      <p:sp>
        <p:nvSpPr>
          <p:cNvPr id="3" name="Content Placeholder 2">
            <a:extLst>
              <a:ext uri="{FF2B5EF4-FFF2-40B4-BE49-F238E27FC236}">
                <a16:creationId xmlns:a16="http://schemas.microsoft.com/office/drawing/2014/main" id="{AA6BC801-7317-FBF5-539F-A0CC5E3F6F67}"/>
              </a:ext>
            </a:extLst>
          </p:cNvPr>
          <p:cNvSpPr>
            <a:spLocks noGrp="1"/>
          </p:cNvSpPr>
          <p:nvPr>
            <p:ph sz="half" idx="2"/>
          </p:nvPr>
        </p:nvSpPr>
        <p:spPr>
          <a:xfrm>
            <a:off x="5240463" y="2067470"/>
            <a:ext cx="6240607" cy="4351338"/>
          </a:xfrm>
        </p:spPr>
        <p:txBody>
          <a:bodyPr/>
          <a:lstStyle/>
          <a:p>
            <a:pPr marL="742950" lvl="1" indent="-457200">
              <a:lnSpc>
                <a:spcPct val="100000"/>
              </a:lnSpc>
              <a:spcBef>
                <a:spcPts val="0"/>
              </a:spcBef>
              <a:defRPr/>
            </a:pPr>
            <a:r>
              <a:rPr lang="en-US">
                <a:solidFill>
                  <a:prstClr val="black"/>
                </a:solidFill>
                <a:latin typeface="Montserrat Medium"/>
              </a:rPr>
              <a:t>Request </a:t>
            </a:r>
            <a:r>
              <a:rPr lang="en-US" b="1" u="sng">
                <a:solidFill>
                  <a:prstClr val="black"/>
                </a:solidFill>
                <a:latin typeface="Montserrat Medium"/>
              </a:rPr>
              <a:t>no-cost</a:t>
            </a:r>
            <a:r>
              <a:rPr lang="en-US">
                <a:solidFill>
                  <a:prstClr val="black"/>
                </a:solidFill>
                <a:latin typeface="Montserrat Medium"/>
              </a:rPr>
              <a:t> online or in-person training for your organization</a:t>
            </a:r>
          </a:p>
          <a:p>
            <a:pPr marL="742950" lvl="1" indent="-457200">
              <a:lnSpc>
                <a:spcPct val="100000"/>
              </a:lnSpc>
              <a:spcBef>
                <a:spcPts val="0"/>
              </a:spcBef>
              <a:defRPr/>
            </a:pPr>
            <a:r>
              <a:rPr lang="en-US">
                <a:solidFill>
                  <a:prstClr val="black"/>
                </a:solidFill>
                <a:latin typeface="Montserrat Medium"/>
              </a:rPr>
              <a:t>Become a Center partner to receive notification of upcoming webinars, Virtual Office Hours</a:t>
            </a:r>
          </a:p>
          <a:p>
            <a:pPr marL="742950" lvl="1" indent="-457200">
              <a:lnSpc>
                <a:spcPct val="100000"/>
              </a:lnSpc>
              <a:spcBef>
                <a:spcPts val="0"/>
              </a:spcBef>
              <a:defRPr/>
            </a:pPr>
            <a:r>
              <a:rPr lang="en-US">
                <a:solidFill>
                  <a:prstClr val="black"/>
                </a:solidFill>
                <a:latin typeface="Montserrat Medium"/>
              </a:rPr>
              <a:t>Visit our website for </a:t>
            </a:r>
            <a:br>
              <a:rPr lang="en-US">
                <a:solidFill>
                  <a:prstClr val="black"/>
                </a:solidFill>
                <a:latin typeface="Montserrat Medium"/>
              </a:rPr>
            </a:br>
            <a:r>
              <a:rPr lang="en-US">
                <a:solidFill>
                  <a:prstClr val="black"/>
                </a:solidFill>
                <a:latin typeface="Montserrat Medium"/>
              </a:rPr>
              <a:t>downloadable materials </a:t>
            </a:r>
          </a:p>
          <a:p>
            <a:endParaRPr lang="en-US"/>
          </a:p>
        </p:txBody>
      </p:sp>
      <p:pic>
        <p:nvPicPr>
          <p:cNvPr id="6" name="Picture 7" descr="Qr code to https://dolcoe.safalapps.com/sites/default/files/2022-11/Workforce%20Board%20Guide%20To%20Identifying%20Pre-Apprenticeship%20and%20Registered%20Apprenticeship%20Partners_0.pdf">
            <a:extLst>
              <a:ext uri="{FF2B5EF4-FFF2-40B4-BE49-F238E27FC236}">
                <a16:creationId xmlns:a16="http://schemas.microsoft.com/office/drawing/2014/main" id="{3942F5F7-9C13-D100-0E92-55D7B8FE1A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3091" y="4649546"/>
            <a:ext cx="1417979" cy="1388241"/>
          </a:xfrm>
          <a:prstGeom prst="rect">
            <a:avLst/>
          </a:prstGeom>
        </p:spPr>
      </p:pic>
      <p:pic>
        <p:nvPicPr>
          <p:cNvPr id="9" name="Picture 8">
            <a:extLst>
              <a:ext uri="{FF2B5EF4-FFF2-40B4-BE49-F238E27FC236}">
                <a16:creationId xmlns:a16="http://schemas.microsoft.com/office/drawing/2014/main" id="{393BB97C-CEDA-D3A8-1AA0-C4152532A41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1650" y="5905260"/>
            <a:ext cx="875840" cy="875840"/>
          </a:xfrm>
          <a:prstGeom prst="rect">
            <a:avLst/>
          </a:prstGeom>
        </p:spPr>
      </p:pic>
      <p:sp>
        <p:nvSpPr>
          <p:cNvPr id="4" name="Slide Number Placeholder 5">
            <a:extLst>
              <a:ext uri="{FF2B5EF4-FFF2-40B4-BE49-F238E27FC236}">
                <a16:creationId xmlns:a16="http://schemas.microsoft.com/office/drawing/2014/main" id="{7E3CF40E-FAFF-F2EA-DEAB-7D1285936378}"/>
              </a:ext>
              <a:ext uri="{C183D7F6-B498-43B3-948B-1728B52AA6E4}">
                <adec:decorative xmlns:adec="http://schemas.microsoft.com/office/drawing/2017/decorative" val="1"/>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87415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AE22AFD1-A16C-3F4A-94C1-6DA7592AA282}"/>
              </a:ext>
            </a:extLst>
          </p:cNvPr>
          <p:cNvSpPr>
            <a:spLocks noGrp="1"/>
          </p:cNvSpPr>
          <p:nvPr>
            <p:ph type="title"/>
          </p:nvPr>
        </p:nvSpPr>
        <p:spPr>
          <a:xfrm>
            <a:off x="862318" y="669507"/>
            <a:ext cx="10515600" cy="1325563"/>
          </a:xfrm>
        </p:spPr>
        <p:txBody>
          <a:bodyPr anchor="t"/>
          <a:lstStyle/>
          <a:p>
            <a:r>
              <a:rPr lang="en-US" dirty="0">
                <a:latin typeface="Montserrat" panose="00000500000000000000" pitchFamily="2" charset="0"/>
                <a:cs typeface="Segoe UI"/>
              </a:rPr>
              <a:t>Contact Us</a:t>
            </a:r>
          </a:p>
        </p:txBody>
      </p:sp>
      <p:pic>
        <p:nvPicPr>
          <p:cNvPr id="10" name="Picture Placeholder 25" descr="Stacy O'Keefe">
            <a:extLst>
              <a:ext uri="{FF2B5EF4-FFF2-40B4-BE49-F238E27FC236}">
                <a16:creationId xmlns:a16="http://schemas.microsoft.com/office/drawing/2014/main" id="{F84A0018-2D02-39C3-4C4F-31408B55EBA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21806" y="1955377"/>
            <a:ext cx="1151003" cy="1035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 Placeholder 13">
            <a:extLst>
              <a:ext uri="{FF2B5EF4-FFF2-40B4-BE49-F238E27FC236}">
                <a16:creationId xmlns:a16="http://schemas.microsoft.com/office/drawing/2014/main" id="{757C3158-F78A-4A94-E525-A72982116F7F}"/>
              </a:ext>
            </a:extLst>
          </p:cNvPr>
          <p:cNvSpPr>
            <a:spLocks noGrp="1"/>
          </p:cNvSpPr>
          <p:nvPr>
            <p:ph type="body" sz="quarter" idx="21"/>
          </p:nvPr>
        </p:nvSpPr>
        <p:spPr>
          <a:xfrm>
            <a:off x="4355514" y="1912463"/>
            <a:ext cx="4938095" cy="1254125"/>
          </a:xfrm>
        </p:spPr>
        <p:txBody>
          <a:bodyPr>
            <a:normAutofit/>
          </a:bodyPr>
          <a:lstStyle/>
          <a:p>
            <a:pPr lvl="0" algn="l">
              <a:lnSpc>
                <a:spcPct val="100000"/>
              </a:lnSpc>
              <a:spcBef>
                <a:spcPts val="0"/>
              </a:spcBef>
              <a:defRPr/>
            </a:pPr>
            <a:r>
              <a:rPr lang="fr-FR" sz="1600" b="1" dirty="0">
                <a:solidFill>
                  <a:prstClr val="black"/>
                </a:solidFill>
                <a:latin typeface="Montserrat" panose="00000500000000000000" pitchFamily="2" charset="0"/>
                <a:ea typeface="Raleway"/>
                <a:cs typeface="Raleway"/>
                <a:sym typeface="Raleway"/>
              </a:rPr>
              <a:t>Stacy </a:t>
            </a:r>
            <a:r>
              <a:rPr lang="fr-FR" sz="1600" b="1" dirty="0" err="1">
                <a:solidFill>
                  <a:prstClr val="black"/>
                </a:solidFill>
                <a:latin typeface="Montserrat" panose="00000500000000000000" pitchFamily="2" charset="0"/>
                <a:ea typeface="Raleway"/>
                <a:cs typeface="Raleway"/>
                <a:sym typeface="Raleway"/>
              </a:rPr>
              <a:t>O’Keefe</a:t>
            </a:r>
            <a:endParaRPr lang="fr-FR" sz="1600" b="1" dirty="0">
              <a:solidFill>
                <a:prstClr val="black"/>
              </a:solidFill>
              <a:latin typeface="Montserrat" panose="00000500000000000000" pitchFamily="2" charset="0"/>
              <a:ea typeface="Raleway"/>
              <a:cs typeface="Raleway"/>
              <a:sym typeface="Raleway"/>
            </a:endParaRPr>
          </a:p>
          <a:p>
            <a:pPr lvl="0" algn="l">
              <a:lnSpc>
                <a:spcPct val="100000"/>
              </a:lnSpc>
              <a:spcBef>
                <a:spcPts val="0"/>
              </a:spcBef>
              <a:defRPr/>
            </a:pPr>
            <a:r>
              <a:rPr lang="fr-FR" sz="1600" dirty="0" err="1">
                <a:solidFill>
                  <a:prstClr val="black"/>
                </a:solidFill>
                <a:latin typeface="Montserrat" panose="00000500000000000000" pitchFamily="2" charset="0"/>
                <a:ea typeface="Raleway"/>
                <a:cs typeface="Raleway"/>
                <a:sym typeface="Raleway"/>
              </a:rPr>
              <a:t>Subject</a:t>
            </a:r>
            <a:r>
              <a:rPr lang="fr-FR" sz="1600" dirty="0">
                <a:solidFill>
                  <a:prstClr val="black"/>
                </a:solidFill>
                <a:latin typeface="Montserrat" panose="00000500000000000000" pitchFamily="2" charset="0"/>
                <a:ea typeface="Raleway"/>
                <a:cs typeface="Raleway"/>
                <a:sym typeface="Raleway"/>
              </a:rPr>
              <a:t> </a:t>
            </a:r>
            <a:r>
              <a:rPr lang="fr-FR" sz="1600" dirty="0" err="1">
                <a:solidFill>
                  <a:prstClr val="black"/>
                </a:solidFill>
                <a:latin typeface="Montserrat" panose="00000500000000000000" pitchFamily="2" charset="0"/>
                <a:ea typeface="Raleway"/>
                <a:cs typeface="Raleway"/>
                <a:sym typeface="Raleway"/>
              </a:rPr>
              <a:t>Matter</a:t>
            </a:r>
            <a:r>
              <a:rPr lang="fr-FR" sz="1600" dirty="0">
                <a:solidFill>
                  <a:prstClr val="black"/>
                </a:solidFill>
                <a:latin typeface="Montserrat" panose="00000500000000000000" pitchFamily="2" charset="0"/>
                <a:ea typeface="Raleway"/>
                <a:cs typeface="Raleway"/>
                <a:sym typeface="Raleway"/>
              </a:rPr>
              <a:t> Expert</a:t>
            </a:r>
          </a:p>
          <a:p>
            <a:pPr lvl="0" algn="l">
              <a:lnSpc>
                <a:spcPct val="100000"/>
              </a:lnSpc>
              <a:spcBef>
                <a:spcPts val="0"/>
              </a:spcBef>
              <a:defRPr/>
            </a:pPr>
            <a:r>
              <a:rPr lang="fr-FR" sz="1600" dirty="0">
                <a:solidFill>
                  <a:prstClr val="black"/>
                </a:solidFill>
                <a:latin typeface="Montserrat" panose="00000500000000000000" pitchFamily="2" charset="0"/>
                <a:ea typeface="Raleway"/>
                <a:cs typeface="Raleway"/>
                <a:sym typeface="Raleway"/>
              </a:rPr>
              <a:t>Safal </a:t>
            </a:r>
            <a:r>
              <a:rPr lang="fr-FR" sz="1600" dirty="0" err="1">
                <a:solidFill>
                  <a:prstClr val="black"/>
                </a:solidFill>
                <a:latin typeface="Montserrat" panose="00000500000000000000" pitchFamily="2" charset="0"/>
                <a:ea typeface="Raleway"/>
                <a:cs typeface="Raleway"/>
                <a:sym typeface="Raleway"/>
              </a:rPr>
              <a:t>Partners</a:t>
            </a:r>
            <a:endParaRPr lang="fr-FR" sz="1600" dirty="0">
              <a:solidFill>
                <a:prstClr val="black"/>
              </a:solidFill>
              <a:latin typeface="Montserrat" panose="00000500000000000000" pitchFamily="2" charset="0"/>
              <a:ea typeface="Raleway"/>
              <a:cs typeface="Raleway"/>
            </a:endParaRPr>
          </a:p>
          <a:p>
            <a:pPr lvl="0" algn="l">
              <a:lnSpc>
                <a:spcPct val="100000"/>
              </a:lnSpc>
              <a:spcBef>
                <a:spcPts val="0"/>
              </a:spcBef>
              <a:defRPr/>
            </a:pPr>
            <a:r>
              <a:rPr lang="fr-FR" sz="1600" dirty="0">
                <a:solidFill>
                  <a:srgbClr val="AF994A"/>
                </a:solidFill>
                <a:latin typeface="Montserrat" panose="00000500000000000000" pitchFamily="2" charset="0"/>
                <a:ea typeface="Raleway"/>
                <a:cs typeface="Raleway"/>
                <a:hlinkClick r:id="rId4"/>
              </a:rPr>
              <a:t>Stacy.okeefe@safalpartners.com</a:t>
            </a:r>
            <a:endParaRPr lang="en-US" sz="1600" dirty="0">
              <a:solidFill>
                <a:prstClr val="black">
                  <a:lumMod val="75000"/>
                  <a:lumOff val="25000"/>
                </a:prstClr>
              </a:solidFill>
              <a:latin typeface="Montserrat" panose="00000500000000000000" pitchFamily="2" charset="0"/>
            </a:endParaRPr>
          </a:p>
          <a:p>
            <a:endParaRPr lang="en-US" dirty="0"/>
          </a:p>
        </p:txBody>
      </p:sp>
      <p:pic>
        <p:nvPicPr>
          <p:cNvPr id="26" name="Picture Placeholder 25" descr="Alan Dodkowitz">
            <a:extLst>
              <a:ext uri="{FF2B5EF4-FFF2-40B4-BE49-F238E27FC236}">
                <a16:creationId xmlns:a16="http://schemas.microsoft.com/office/drawing/2014/main" id="{11243620-B32E-1E62-859F-1CC9566935F2}"/>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t="51" b="51"/>
          <a:stretch/>
        </p:blipFill>
        <p:spPr>
          <a:xfrm>
            <a:off x="2391359" y="3393542"/>
            <a:ext cx="1211894" cy="10905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ext Placeholder 19">
            <a:extLst>
              <a:ext uri="{FF2B5EF4-FFF2-40B4-BE49-F238E27FC236}">
                <a16:creationId xmlns:a16="http://schemas.microsoft.com/office/drawing/2014/main" id="{C3093A9A-84AD-137F-2BAD-9B42139C9721}"/>
              </a:ext>
            </a:extLst>
          </p:cNvPr>
          <p:cNvSpPr>
            <a:spLocks noGrp="1"/>
          </p:cNvSpPr>
          <p:nvPr>
            <p:ph type="body" sz="quarter" idx="24"/>
          </p:nvPr>
        </p:nvSpPr>
        <p:spPr>
          <a:xfrm>
            <a:off x="4369269" y="3322321"/>
            <a:ext cx="3842913" cy="1254125"/>
          </a:xfrm>
        </p:spPr>
        <p:txBody>
          <a:bodyPr>
            <a:normAutofit/>
          </a:bodyPr>
          <a:lstStyle/>
          <a:p>
            <a:pPr lvl="0" algn="l">
              <a:lnSpc>
                <a:spcPct val="100000"/>
              </a:lnSpc>
              <a:spcBef>
                <a:spcPts val="0"/>
              </a:spcBef>
              <a:defRPr/>
            </a:pPr>
            <a:r>
              <a:rPr lang="fr-FR" sz="1600" b="1" dirty="0">
                <a:solidFill>
                  <a:prstClr val="black"/>
                </a:solidFill>
                <a:latin typeface="Montserrat" panose="00000500000000000000" pitchFamily="2" charset="0"/>
                <a:ea typeface="Raleway"/>
                <a:cs typeface="Raleway"/>
                <a:sym typeface="Raleway"/>
              </a:rPr>
              <a:t>Alan D. Dodkowitz</a:t>
            </a:r>
          </a:p>
          <a:p>
            <a:pPr lvl="0" algn="l">
              <a:lnSpc>
                <a:spcPct val="100000"/>
              </a:lnSpc>
              <a:spcBef>
                <a:spcPts val="0"/>
              </a:spcBef>
              <a:defRPr/>
            </a:pPr>
            <a:r>
              <a:rPr lang="fr-FR" sz="1600" dirty="0" err="1">
                <a:solidFill>
                  <a:prstClr val="black"/>
                </a:solidFill>
                <a:latin typeface="Montserrat" panose="00000500000000000000" pitchFamily="2" charset="0"/>
                <a:ea typeface="Raleway"/>
                <a:cs typeface="Raleway"/>
                <a:sym typeface="Raleway"/>
              </a:rPr>
              <a:t>Subject</a:t>
            </a:r>
            <a:r>
              <a:rPr lang="fr-FR" sz="1600" dirty="0">
                <a:solidFill>
                  <a:prstClr val="black"/>
                </a:solidFill>
                <a:latin typeface="Montserrat" panose="00000500000000000000" pitchFamily="2" charset="0"/>
                <a:ea typeface="Raleway"/>
                <a:cs typeface="Raleway"/>
                <a:sym typeface="Raleway"/>
              </a:rPr>
              <a:t> </a:t>
            </a:r>
            <a:r>
              <a:rPr lang="fr-FR" sz="1600" dirty="0" err="1">
                <a:solidFill>
                  <a:prstClr val="black"/>
                </a:solidFill>
                <a:latin typeface="Montserrat" panose="00000500000000000000" pitchFamily="2" charset="0"/>
                <a:ea typeface="Raleway"/>
                <a:cs typeface="Raleway"/>
                <a:sym typeface="Raleway"/>
              </a:rPr>
              <a:t>Matter</a:t>
            </a:r>
            <a:r>
              <a:rPr lang="fr-FR" sz="1600" dirty="0">
                <a:solidFill>
                  <a:prstClr val="black"/>
                </a:solidFill>
                <a:latin typeface="Montserrat" panose="00000500000000000000" pitchFamily="2" charset="0"/>
                <a:ea typeface="Raleway"/>
                <a:cs typeface="Raleway"/>
                <a:sym typeface="Raleway"/>
              </a:rPr>
              <a:t> Expert</a:t>
            </a:r>
          </a:p>
          <a:p>
            <a:pPr lvl="0" algn="l">
              <a:lnSpc>
                <a:spcPct val="100000"/>
              </a:lnSpc>
              <a:spcBef>
                <a:spcPts val="0"/>
              </a:spcBef>
              <a:defRPr/>
            </a:pPr>
            <a:r>
              <a:rPr lang="fr-FR" sz="1600" dirty="0">
                <a:solidFill>
                  <a:prstClr val="black"/>
                </a:solidFill>
                <a:latin typeface="Montserrat" panose="00000500000000000000" pitchFamily="2" charset="0"/>
                <a:ea typeface="Raleway"/>
                <a:cs typeface="Raleway"/>
                <a:sym typeface="Raleway"/>
              </a:rPr>
              <a:t>Safal </a:t>
            </a:r>
            <a:r>
              <a:rPr lang="fr-FR" sz="1600" dirty="0" err="1">
                <a:solidFill>
                  <a:prstClr val="black"/>
                </a:solidFill>
                <a:latin typeface="Montserrat" panose="00000500000000000000" pitchFamily="2" charset="0"/>
                <a:ea typeface="Raleway"/>
                <a:cs typeface="Raleway"/>
                <a:sym typeface="Raleway"/>
              </a:rPr>
              <a:t>Partners</a:t>
            </a:r>
            <a:endParaRPr lang="fr-FR" sz="1600" dirty="0">
              <a:solidFill>
                <a:prstClr val="black"/>
              </a:solidFill>
              <a:latin typeface="Montserrat" panose="00000500000000000000" pitchFamily="2" charset="0"/>
              <a:ea typeface="Raleway"/>
              <a:cs typeface="Raleway"/>
            </a:endParaRPr>
          </a:p>
          <a:p>
            <a:pPr lvl="0" algn="l">
              <a:lnSpc>
                <a:spcPct val="100000"/>
              </a:lnSpc>
              <a:spcBef>
                <a:spcPts val="0"/>
              </a:spcBef>
              <a:defRPr/>
            </a:pPr>
            <a:r>
              <a:rPr lang="fr-FR" sz="1600" dirty="0">
                <a:solidFill>
                  <a:srgbClr val="AF994A"/>
                </a:solidFill>
                <a:latin typeface="Montserrat" panose="00000500000000000000" pitchFamily="2" charset="0"/>
                <a:ea typeface="Raleway"/>
                <a:cs typeface="Raleway"/>
                <a:hlinkClick r:id="rId4"/>
              </a:rPr>
              <a:t>Alan.Dodkowitz@safalpartners.com</a:t>
            </a:r>
            <a:endParaRPr lang="en-US" sz="1600" dirty="0">
              <a:latin typeface="Montserrat" panose="00000500000000000000" pitchFamily="2" charset="0"/>
            </a:endParaRPr>
          </a:p>
        </p:txBody>
      </p:sp>
      <p:pic>
        <p:nvPicPr>
          <p:cNvPr id="6" name="Picture Placeholder 25" descr="Melissa Byers">
            <a:extLst>
              <a:ext uri="{FF2B5EF4-FFF2-40B4-BE49-F238E27FC236}">
                <a16:creationId xmlns:a16="http://schemas.microsoft.com/office/drawing/2014/main" id="{75785343-95E9-90D0-3F63-7CA92BE59D4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421805" y="4773042"/>
            <a:ext cx="1151003" cy="1035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 Placeholder 14">
            <a:extLst>
              <a:ext uri="{FF2B5EF4-FFF2-40B4-BE49-F238E27FC236}">
                <a16:creationId xmlns:a16="http://schemas.microsoft.com/office/drawing/2014/main" id="{465F1015-C5C8-DC67-4B96-8C40DBE0CE04}"/>
              </a:ext>
            </a:extLst>
          </p:cNvPr>
          <p:cNvSpPr>
            <a:spLocks noGrp="1"/>
          </p:cNvSpPr>
          <p:nvPr>
            <p:ph type="body" sz="quarter" idx="22"/>
          </p:nvPr>
        </p:nvSpPr>
        <p:spPr>
          <a:xfrm>
            <a:off x="4369269" y="4710499"/>
            <a:ext cx="4650752" cy="1254125"/>
          </a:xfrm>
        </p:spPr>
        <p:txBody>
          <a:bodyPr>
            <a:normAutofit fontScale="92500" lnSpcReduction="10000"/>
          </a:bodyPr>
          <a:lstStyle/>
          <a:p>
            <a:pPr algn="l">
              <a:lnSpc>
                <a:spcPct val="100000"/>
              </a:lnSpc>
              <a:spcBef>
                <a:spcPts val="0"/>
              </a:spcBef>
              <a:defRPr/>
            </a:pPr>
            <a:r>
              <a:rPr lang="fr-FR" sz="1700" b="1" dirty="0">
                <a:solidFill>
                  <a:prstClr val="black"/>
                </a:solidFill>
                <a:latin typeface="Montserrat" panose="00000500000000000000" pitchFamily="2" charset="0"/>
                <a:ea typeface="Raleway"/>
                <a:cs typeface="Raleway"/>
                <a:sym typeface="Raleway"/>
              </a:rPr>
              <a:t>Melissa Byers</a:t>
            </a:r>
          </a:p>
          <a:p>
            <a:pPr algn="l">
              <a:lnSpc>
                <a:spcPct val="100000"/>
              </a:lnSpc>
              <a:spcBef>
                <a:spcPts val="0"/>
              </a:spcBef>
              <a:defRPr/>
            </a:pPr>
            <a:r>
              <a:rPr lang="fr-FR" sz="1700" dirty="0">
                <a:solidFill>
                  <a:prstClr val="black"/>
                </a:solidFill>
                <a:latin typeface="Montserrat" panose="00000500000000000000" pitchFamily="2" charset="0"/>
                <a:ea typeface="Raleway"/>
                <a:cs typeface="Raleway"/>
                <a:sym typeface="Raleway"/>
              </a:rPr>
              <a:t>Business Liaison &amp; </a:t>
            </a:r>
            <a:r>
              <a:rPr lang="fr-FR" sz="1700" dirty="0" err="1">
                <a:solidFill>
                  <a:prstClr val="black"/>
                </a:solidFill>
                <a:latin typeface="Montserrat" panose="00000500000000000000" pitchFamily="2" charset="0"/>
                <a:ea typeface="Raleway"/>
                <a:cs typeface="Raleway"/>
                <a:sym typeface="Raleway"/>
              </a:rPr>
              <a:t>Apprenticeship</a:t>
            </a:r>
            <a:r>
              <a:rPr lang="fr-FR" sz="1700" dirty="0">
                <a:solidFill>
                  <a:prstClr val="black"/>
                </a:solidFill>
                <a:latin typeface="Montserrat" panose="00000500000000000000" pitchFamily="2" charset="0"/>
                <a:ea typeface="Raleway"/>
                <a:cs typeface="Raleway"/>
                <a:sym typeface="Raleway"/>
              </a:rPr>
              <a:t> Navigator</a:t>
            </a:r>
          </a:p>
          <a:p>
            <a:pPr algn="l">
              <a:lnSpc>
                <a:spcPct val="100000"/>
              </a:lnSpc>
              <a:spcBef>
                <a:spcPts val="0"/>
              </a:spcBef>
              <a:defRPr/>
            </a:pPr>
            <a:r>
              <a:rPr lang="fr-FR" sz="1700" dirty="0" err="1">
                <a:solidFill>
                  <a:prstClr val="black"/>
                </a:solidFill>
                <a:latin typeface="Montserrat" panose="00000500000000000000" pitchFamily="2" charset="0"/>
                <a:ea typeface="Raleway"/>
                <a:cs typeface="Raleway"/>
                <a:sym typeface="Raleway"/>
              </a:rPr>
              <a:t>CareerSource</a:t>
            </a:r>
            <a:r>
              <a:rPr lang="fr-FR" sz="1700" dirty="0">
                <a:solidFill>
                  <a:prstClr val="black"/>
                </a:solidFill>
                <a:latin typeface="Montserrat" panose="00000500000000000000" pitchFamily="2" charset="0"/>
                <a:ea typeface="Raleway"/>
                <a:cs typeface="Raleway"/>
                <a:sym typeface="Raleway"/>
              </a:rPr>
              <a:t> </a:t>
            </a:r>
            <a:r>
              <a:rPr lang="fr-FR" sz="1700" dirty="0" err="1">
                <a:solidFill>
                  <a:prstClr val="black"/>
                </a:solidFill>
                <a:latin typeface="Montserrat" panose="00000500000000000000" pitchFamily="2" charset="0"/>
                <a:ea typeface="Raleway"/>
                <a:cs typeface="Raleway"/>
                <a:sym typeface="Raleway"/>
              </a:rPr>
              <a:t>Brevard</a:t>
            </a:r>
            <a:r>
              <a:rPr lang="fr-FR" sz="1700" dirty="0">
                <a:solidFill>
                  <a:prstClr val="black"/>
                </a:solidFill>
                <a:latin typeface="Montserrat" panose="00000500000000000000" pitchFamily="2" charset="0"/>
                <a:ea typeface="Raleway"/>
                <a:cs typeface="Raleway"/>
                <a:sym typeface="Raleway"/>
              </a:rPr>
              <a:t> </a:t>
            </a:r>
            <a:r>
              <a:rPr lang="fr-FR" sz="1700" dirty="0" err="1">
                <a:solidFill>
                  <a:prstClr val="black"/>
                </a:solidFill>
                <a:latin typeface="Montserrat" panose="00000500000000000000" pitchFamily="2" charset="0"/>
                <a:ea typeface="Raleway"/>
                <a:cs typeface="Raleway"/>
                <a:sym typeface="Raleway"/>
              </a:rPr>
              <a:t>Flagler</a:t>
            </a:r>
            <a:r>
              <a:rPr lang="fr-FR" sz="1700" dirty="0">
                <a:solidFill>
                  <a:prstClr val="black"/>
                </a:solidFill>
                <a:latin typeface="Montserrat" panose="00000500000000000000" pitchFamily="2" charset="0"/>
                <a:ea typeface="Raleway"/>
                <a:cs typeface="Raleway"/>
                <a:sym typeface="Raleway"/>
              </a:rPr>
              <a:t> </a:t>
            </a:r>
            <a:r>
              <a:rPr lang="fr-FR" sz="1700" dirty="0" err="1">
                <a:solidFill>
                  <a:prstClr val="black"/>
                </a:solidFill>
                <a:latin typeface="Montserrat" panose="00000500000000000000" pitchFamily="2" charset="0"/>
                <a:ea typeface="Raleway"/>
                <a:cs typeface="Raleway"/>
                <a:sym typeface="Raleway"/>
              </a:rPr>
              <a:t>Volusia</a:t>
            </a:r>
            <a:r>
              <a:rPr lang="fr-FR" sz="1700" dirty="0">
                <a:solidFill>
                  <a:prstClr val="black"/>
                </a:solidFill>
                <a:latin typeface="Montserrat" panose="00000500000000000000" pitchFamily="2" charset="0"/>
                <a:ea typeface="Raleway"/>
                <a:cs typeface="Raleway"/>
                <a:sym typeface="Raleway"/>
              </a:rPr>
              <a:t> </a:t>
            </a:r>
          </a:p>
          <a:p>
            <a:pPr algn="l">
              <a:lnSpc>
                <a:spcPct val="100000"/>
              </a:lnSpc>
              <a:spcBef>
                <a:spcPts val="0"/>
              </a:spcBef>
              <a:defRPr/>
            </a:pPr>
            <a:r>
              <a:rPr lang="fr-FR" sz="1700" dirty="0">
                <a:solidFill>
                  <a:srgbClr val="AF994A"/>
                </a:solidFill>
                <a:latin typeface="Montserrat" panose="00000500000000000000" pitchFamily="2" charset="0"/>
                <a:ea typeface="Raleway"/>
                <a:cs typeface="Raleway"/>
                <a:hlinkClick r:id="rId7"/>
              </a:rPr>
              <a:t>mbyers@careersourcebfv.com</a:t>
            </a:r>
            <a:r>
              <a:rPr lang="fr-FR" sz="1700" dirty="0">
                <a:solidFill>
                  <a:srgbClr val="AF994A"/>
                </a:solidFill>
                <a:latin typeface="Montserrat" panose="00000500000000000000" pitchFamily="2" charset="0"/>
                <a:ea typeface="Raleway"/>
                <a:cs typeface="Raleway"/>
              </a:rPr>
              <a:t>	</a:t>
            </a:r>
            <a:endParaRPr lang="en-US" sz="1700" dirty="0">
              <a:latin typeface="Montserrat" panose="00000500000000000000" pitchFamily="2" charset="0"/>
            </a:endParaRPr>
          </a:p>
          <a:p>
            <a:endParaRPr lang="en-US" dirty="0"/>
          </a:p>
        </p:txBody>
      </p:sp>
    </p:spTree>
    <p:extLst>
      <p:ext uri="{BB962C8B-B14F-4D97-AF65-F5344CB8AC3E}">
        <p14:creationId xmlns:p14="http://schemas.microsoft.com/office/powerpoint/2010/main" val="242021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kern="100" dirty="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idx="1"/>
          </p:nvPr>
        </p:nvSpPr>
        <p:spPr>
          <a:xfrm>
            <a:off x="1163773" y="2113093"/>
            <a:ext cx="6267680" cy="3442115"/>
          </a:xfrm>
        </p:spPr>
        <p:txBody>
          <a:bodyPr>
            <a:normAutofit/>
          </a:bodyPr>
          <a:lstStyle/>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Receive</a:t>
            </a:r>
            <a:r>
              <a:rPr lang="en-US">
                <a:solidFill>
                  <a:schemeClr val="tx1"/>
                </a:solidFill>
                <a:latin typeface="Montserrat" panose="00000500000000000000" pitchFamily="2" charset="0"/>
              </a:rPr>
              <a:t> no-cost expert TA,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Network </a:t>
            </a:r>
            <a:r>
              <a:rPr lang="en-US">
                <a:solidFill>
                  <a:schemeClr val="tx1"/>
                </a:solidFill>
                <a:latin typeface="Montserrat" panose="00000500000000000000" pitchFamily="2" charset="0"/>
              </a:rPr>
              <a:t>with potential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Be </a:t>
            </a:r>
            <a:r>
              <a:rPr lang="en-US">
                <a:solidFill>
                  <a:schemeClr val="tx1"/>
                </a:solidFill>
                <a:latin typeface="Montserrat" panose="00000500000000000000" pitchFamily="2" charset="0"/>
              </a:rPr>
              <a:t>nationally recognized for your work</a:t>
            </a:r>
            <a:endParaRPr lang="en-US">
              <a:solidFill>
                <a:schemeClr val="tx1"/>
              </a:solidFill>
              <a:latin typeface="Montserrat" panose="00000500000000000000" pitchFamily="2" charset="0"/>
              <a:ea typeface="Raleway"/>
              <a:cs typeface="Raleway"/>
              <a:sym typeface="Raleway"/>
            </a:endParaRPr>
          </a:p>
          <a:p>
            <a:pPr marL="0" indent="0">
              <a:buNone/>
            </a:pPr>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icture Placeholder 6">
            <a:extLst>
              <a:ext uri="{FF2B5EF4-FFF2-40B4-BE49-F238E27FC236}">
                <a16:creationId xmlns:a16="http://schemas.microsoft.com/office/drawing/2014/main" id="{8E41B0B7-FA8E-7C5D-B3B5-4EA886B87C34}"/>
              </a:ext>
            </a:extLst>
          </p:cNvPr>
          <p:cNvSpPr>
            <a:spLocks noGrp="1"/>
          </p:cNvSpPr>
          <p:nvPr>
            <p:ph type="pic" sz="quarter" idx="13"/>
          </p:nvPr>
        </p:nvSpPr>
        <p:spPr>
          <a:xfrm>
            <a:off x="8224434" y="1825626"/>
            <a:ext cx="2448622" cy="1243648"/>
          </a:xfrm>
        </p:spPr>
        <p:txBody>
          <a:body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a:p>
            <a:pPr marL="0" indent="0">
              <a:buNone/>
            </a:pPr>
            <a:endParaRPr lang="en-US"/>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pic>
        <p:nvPicPr>
          <p:cNvPr id="8" name="Picture 7">
            <a:extLst>
              <a:ext uri="{FF2B5EF4-FFF2-40B4-BE49-F238E27FC236}">
                <a16:creationId xmlns:a16="http://schemas.microsoft.com/office/drawing/2014/main" id="{C41BBF57-BF86-8843-A5F3-4627E5645CC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4985" y="5952424"/>
            <a:ext cx="798941" cy="798941"/>
          </a:xfrm>
          <a:prstGeom prst="rect">
            <a:avLst/>
          </a:prstGeom>
        </p:spPr>
      </p:pic>
      <p:sp>
        <p:nvSpPr>
          <p:cNvPr id="9" name="Slide Number Placeholder 5">
            <a:extLst>
              <a:ext uri="{FF2B5EF4-FFF2-40B4-BE49-F238E27FC236}">
                <a16:creationId xmlns:a16="http://schemas.microsoft.com/office/drawing/2014/main" id="{3C0B5EBB-723F-911F-C383-E4BDCB8F971E}"/>
              </a:ext>
            </a:extLst>
          </p:cNvPr>
          <p:cNvSpPr>
            <a:spLocks noGrp="1"/>
          </p:cNvSpPr>
          <p:nvPr>
            <p:ph type="sldNum" sz="quarter" idx="12"/>
          </p:nvPr>
        </p:nvSpPr>
        <p:spPr>
          <a:xfrm>
            <a:off x="8869218"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817044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dirty="0"/>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a:lstStyle/>
          <a:p>
            <a:r>
              <a:rPr lang="en-US" sz="2200" i="1">
                <a:solidFill>
                  <a:prstClr val="black">
                    <a:lumMod val="75000"/>
                    <a:lumOff val="25000"/>
                  </a:prstClr>
                </a:solidFill>
                <a:latin typeface="Montserrat" panose="02000505000000020004" pitchFamily="2" charset="77"/>
                <a:ea typeface="+mj-ea"/>
                <a:cs typeface="+mj-cs"/>
              </a:rPr>
              <a:t>Email us your questions at RA_COE@SafalPartners.com</a:t>
            </a:r>
            <a:endParaRPr lang="en-US"/>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3"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spTree>
    <p:extLst>
      <p:ext uri="{BB962C8B-B14F-4D97-AF65-F5344CB8AC3E}">
        <p14:creationId xmlns:p14="http://schemas.microsoft.com/office/powerpoint/2010/main" val="391086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dirty="0">
                <a:latin typeface="Montserrat"/>
              </a:rPr>
              <a:t>Online Resources, On-Demand TA</a:t>
            </a:r>
            <a:endParaRPr lang="en-US" dirty="0"/>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037" y="1956871"/>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70320" y="1825625"/>
            <a:ext cx="4596058" cy="947167"/>
          </a:xfrm>
        </p:spPr>
        <p:txBody>
          <a:bodyPr>
            <a:normAutofit fontScale="92500" lnSpcReduction="10000"/>
          </a:bodyPr>
          <a:lstStyle/>
          <a:p>
            <a:pPr marL="0" indent="0" algn="ctr">
              <a:buNone/>
            </a:pPr>
            <a:r>
              <a:rPr lang="en-US" sz="2400" b="1">
                <a:solidFill>
                  <a:schemeClr val="tx1"/>
                </a:solidFill>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31350" y="389388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92500" lnSpcReduction="10000"/>
          </a:bodyPr>
          <a:lstStyle/>
          <a:p>
            <a:pPr marL="0" indent="0">
              <a:buNone/>
            </a:pPr>
            <a:r>
              <a:rPr lang="en-US" sz="1900">
                <a:hlinkClick r:id="rId6" tooltip="https://dolcoe.safalapps.com/resources/resourcesandtools"/>
              </a:rPr>
              <a:t>Center of Excellence Resources and Tools</a:t>
            </a:r>
            <a:endParaRPr lang="en-US" sz="1900"/>
          </a:p>
          <a:p>
            <a:pPr marL="0" indent="0">
              <a:buNone/>
            </a:pPr>
            <a:endParaRPr lang="en-US"/>
          </a:p>
        </p:txBody>
      </p:sp>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4386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b="1" dirty="0">
                <a:solidFill>
                  <a:schemeClr val="bg1"/>
                </a:solidFill>
                <a:latin typeface="Montserrat"/>
              </a:rPr>
              <a:t>An Overview of Registered Apprenticeship</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17655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dirty="0">
                <a:latin typeface="Montserrat"/>
              </a:rPr>
              <a:t>What is Registered Apprenticeship?</a:t>
            </a:r>
            <a:br>
              <a:rPr lang="en-US" dirty="0"/>
            </a:b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1075706" y="1805232"/>
            <a:ext cx="5740731" cy="3968750"/>
          </a:xfrm>
        </p:spPr>
        <p:txBody>
          <a:bodyPr anchor="ctr" anchorCtr="0">
            <a:normAutofit/>
          </a:bodyPr>
          <a:lstStyle/>
          <a:p>
            <a:pPr marL="0" indent="0">
              <a:buNone/>
            </a:pPr>
            <a:r>
              <a:rPr lang="en-US" sz="3200" dirty="0">
                <a:solidFill>
                  <a:schemeClr val="tx1"/>
                </a:solidFill>
              </a:rPr>
              <a:t>Registered Apprenticeship is a proven, customizable, and structured model to </a:t>
            </a:r>
            <a:r>
              <a:rPr lang="en-US" sz="3200" b="1" i="1" dirty="0">
                <a:solidFill>
                  <a:srgbClr val="00015E"/>
                </a:solidFill>
              </a:rPr>
              <a:t>find and train diverse </a:t>
            </a:r>
            <a:br>
              <a:rPr lang="en-US" sz="3200" b="1" i="1" dirty="0">
                <a:solidFill>
                  <a:srgbClr val="00015E"/>
                </a:solidFill>
              </a:rPr>
            </a:br>
            <a:r>
              <a:rPr lang="en-US" sz="3200" b="1" i="1" dirty="0">
                <a:solidFill>
                  <a:srgbClr val="00015E"/>
                </a:solidFill>
              </a:rPr>
              <a:t>new talent</a:t>
            </a:r>
            <a:r>
              <a:rPr lang="en-US" sz="3200" dirty="0">
                <a:solidFill>
                  <a:srgbClr val="00015E"/>
                </a:solidFill>
              </a:rPr>
              <a:t> </a:t>
            </a:r>
            <a:r>
              <a:rPr lang="en-US" sz="3200" dirty="0">
                <a:solidFill>
                  <a:schemeClr val="tx1"/>
                </a:solidFill>
              </a:rPr>
              <a:t>as well as </a:t>
            </a:r>
            <a:r>
              <a:rPr lang="en-US" sz="3200" b="1" i="1" dirty="0">
                <a:solidFill>
                  <a:srgbClr val="00015E"/>
                </a:solidFill>
              </a:rPr>
              <a:t>upskill current workers </a:t>
            </a:r>
            <a:r>
              <a:rPr lang="en-US" sz="3200" dirty="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852" y="2137892"/>
            <a:ext cx="5365663" cy="3577108"/>
          </a:xfrm>
          <a:prstGeom prst="rect">
            <a:avLst/>
          </a:prstGeom>
          <a:ln>
            <a:noFill/>
          </a:ln>
          <a:effectLst>
            <a:softEdge rad="112500"/>
          </a:effectLst>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dirty="0">
                <a:latin typeface="Montserrat"/>
              </a:rPr>
              <a:t>Five Core Components of RA</a:t>
            </a:r>
            <a:endParaRPr lang="en-US" dirty="0"/>
          </a:p>
        </p:txBody>
      </p:sp>
      <p:grpSp>
        <p:nvGrpSpPr>
          <p:cNvPr id="135" name="Group 134" descr="Hands Shaking">
            <a:extLst>
              <a:ext uri="{FF2B5EF4-FFF2-40B4-BE49-F238E27FC236}">
                <a16:creationId xmlns:a16="http://schemas.microsoft.com/office/drawing/2014/main" id="{1CFE45BF-8F6A-F23F-C49B-1A3DA5F2C5CA}"/>
              </a:ext>
            </a:extLst>
          </p:cNvPr>
          <p:cNvGrpSpPr/>
          <p:nvPr/>
        </p:nvGrpSpPr>
        <p:grpSpPr>
          <a:xfrm>
            <a:off x="909326" y="2634454"/>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sp>
        <p:nvSpPr>
          <p:cNvPr id="8" name="Text Placeholder 7">
            <a:extLst>
              <a:ext uri="{FF2B5EF4-FFF2-40B4-BE49-F238E27FC236}">
                <a16:creationId xmlns:a16="http://schemas.microsoft.com/office/drawing/2014/main" id="{E0E2AE84-008F-E04F-EF1D-3B3B3747328B}"/>
              </a:ext>
            </a:extLst>
          </p:cNvPr>
          <p:cNvSpPr>
            <a:spLocks noGrp="1"/>
          </p:cNvSpPr>
          <p:nvPr>
            <p:ph type="body" sz="quarter" idx="17"/>
          </p:nvPr>
        </p:nvSpPr>
        <p:spPr>
          <a:xfrm>
            <a:off x="385451" y="4148926"/>
            <a:ext cx="2419350" cy="563563"/>
          </a:xfrm>
        </p:spPr>
        <p:txBody>
          <a:bodyPr>
            <a:normAutofit fontScale="77500" lnSpcReduction="20000"/>
          </a:bodyPr>
          <a:lstStyle/>
          <a:p>
            <a:pPr>
              <a:lnSpc>
                <a:spcPct val="100000"/>
              </a:lnSpc>
              <a:spcBef>
                <a:spcPts val="0"/>
              </a:spcBef>
              <a:defRPr/>
            </a:pPr>
            <a:r>
              <a:rPr lang="en-US" sz="2300">
                <a:solidFill>
                  <a:prstClr val="black"/>
                </a:solidFill>
                <a:latin typeface="Montserrat" panose="00000500000000000000" pitchFamily="2" charset="0"/>
              </a:rPr>
              <a:t>Employer Involvement</a:t>
            </a:r>
            <a:endParaRPr lang="pl-PL" sz="2300">
              <a:solidFill>
                <a:prstClr val="black"/>
              </a:solidFill>
              <a:latin typeface="Montserrat" panose="00000500000000000000" pitchFamily="2" charset="0"/>
            </a:endParaRPr>
          </a:p>
          <a:p>
            <a:endParaRPr lang="en-US"/>
          </a:p>
        </p:txBody>
      </p:sp>
      <p:grpSp>
        <p:nvGrpSpPr>
          <p:cNvPr id="136" name="Group 135" descr="Three people connected by lines">
            <a:extLst>
              <a:ext uri="{FF2B5EF4-FFF2-40B4-BE49-F238E27FC236}">
                <a16:creationId xmlns:a16="http://schemas.microsoft.com/office/drawing/2014/main" id="{A58E678C-FF82-F727-9406-20A0DF7D314E}"/>
              </a:ext>
            </a:extLst>
          </p:cNvPr>
          <p:cNvGrpSpPr/>
          <p:nvPr/>
        </p:nvGrpSpPr>
        <p:grpSpPr>
          <a:xfrm>
            <a:off x="3233584" y="2634450"/>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sp>
        <p:nvSpPr>
          <p:cNvPr id="9" name="Text Placeholder 8">
            <a:extLst>
              <a:ext uri="{FF2B5EF4-FFF2-40B4-BE49-F238E27FC236}">
                <a16:creationId xmlns:a16="http://schemas.microsoft.com/office/drawing/2014/main" id="{AD9C0798-627D-3BA9-E00A-D22722246030}"/>
              </a:ext>
            </a:extLst>
          </p:cNvPr>
          <p:cNvSpPr>
            <a:spLocks noGrp="1"/>
          </p:cNvSpPr>
          <p:nvPr>
            <p:ph type="body" sz="quarter" idx="18"/>
          </p:nvPr>
        </p:nvSpPr>
        <p:spPr>
          <a:xfrm>
            <a:off x="2709709" y="4160034"/>
            <a:ext cx="2419350" cy="803417"/>
          </a:xfrm>
        </p:spPr>
        <p:txBody>
          <a:bodyPr>
            <a:normAutofit fontScale="55000" lnSpcReduction="20000"/>
          </a:bodyPr>
          <a:lstStyle/>
          <a:p>
            <a:pPr>
              <a:lnSpc>
                <a:spcPct val="100000"/>
              </a:lnSpc>
              <a:spcBef>
                <a:spcPts val="0"/>
              </a:spcBef>
              <a:defRPr/>
            </a:pPr>
            <a:r>
              <a:rPr lang="en-US" sz="3300">
                <a:solidFill>
                  <a:prstClr val="black"/>
                </a:solidFill>
                <a:latin typeface="Montserrat" panose="00000500000000000000" pitchFamily="2" charset="0"/>
              </a:rPr>
              <a:t>Structured On-the-Job Learning (OJL)</a:t>
            </a:r>
            <a:endParaRPr lang="pl-PL" sz="3300">
              <a:solidFill>
                <a:prstClr val="black"/>
              </a:solidFill>
              <a:latin typeface="Montserrat" panose="00000500000000000000" pitchFamily="2" charset="0"/>
            </a:endParaRPr>
          </a:p>
          <a:p>
            <a:endParaRPr lang="en-US"/>
          </a:p>
        </p:txBody>
      </p:sp>
      <p:grpSp>
        <p:nvGrpSpPr>
          <p:cNvPr id="137" name="Group 136" descr="Instructor pointing at a board with three students">
            <a:extLst>
              <a:ext uri="{FF2B5EF4-FFF2-40B4-BE49-F238E27FC236}">
                <a16:creationId xmlns:a16="http://schemas.microsoft.com/office/drawing/2014/main" id="{38D3E677-1689-BF9A-3376-0F192C02212D}"/>
              </a:ext>
            </a:extLst>
          </p:cNvPr>
          <p:cNvGrpSpPr/>
          <p:nvPr/>
        </p:nvGrpSpPr>
        <p:grpSpPr>
          <a:xfrm>
            <a:off x="5417537" y="2634452"/>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10" name="Text Placeholder 9">
            <a:extLst>
              <a:ext uri="{FF2B5EF4-FFF2-40B4-BE49-F238E27FC236}">
                <a16:creationId xmlns:a16="http://schemas.microsoft.com/office/drawing/2014/main" id="{9B8CBBB2-0189-0FEE-5BB4-4796DC55B1ED}"/>
              </a:ext>
            </a:extLst>
          </p:cNvPr>
          <p:cNvSpPr>
            <a:spLocks noGrp="1"/>
          </p:cNvSpPr>
          <p:nvPr>
            <p:ph type="body" sz="quarter" idx="19"/>
          </p:nvPr>
        </p:nvSpPr>
        <p:spPr>
          <a:xfrm>
            <a:off x="4893662" y="4179463"/>
            <a:ext cx="2419350" cy="563563"/>
          </a:xfrm>
        </p:spPr>
        <p:txBody>
          <a:bodyPr>
            <a:normAutofit fontScale="77500" lnSpcReduction="20000"/>
          </a:bodyPr>
          <a:lstStyle/>
          <a:p>
            <a:pPr>
              <a:lnSpc>
                <a:spcPct val="100000"/>
              </a:lnSpc>
              <a:spcBef>
                <a:spcPts val="0"/>
              </a:spcBef>
              <a:defRPr/>
            </a:pPr>
            <a:r>
              <a:rPr lang="en-US" sz="2300">
                <a:solidFill>
                  <a:prstClr val="black"/>
                </a:solidFill>
                <a:latin typeface="Montserrat" panose="00000500000000000000" pitchFamily="2" charset="0"/>
              </a:rPr>
              <a:t>Related Instruction (RI)</a:t>
            </a:r>
            <a:endParaRPr lang="pl-PL" sz="2300">
              <a:solidFill>
                <a:prstClr val="black"/>
              </a:solidFill>
              <a:latin typeface="Montserrat" panose="00000500000000000000" pitchFamily="2" charset="0"/>
            </a:endParaRPr>
          </a:p>
          <a:p>
            <a:endParaRPr lang="en-US" sz="2300">
              <a:solidFill>
                <a:prstClr val="black"/>
              </a:solidFill>
              <a:latin typeface="Montserrat" panose="00000500000000000000" pitchFamily="2" charset="0"/>
            </a:endParaRPr>
          </a:p>
        </p:txBody>
      </p:sp>
      <p:grpSp>
        <p:nvGrpSpPr>
          <p:cNvPr id="138" name="Group 137" descr="Coins and a dollar symbol">
            <a:extLst>
              <a:ext uri="{FF2B5EF4-FFF2-40B4-BE49-F238E27FC236}">
                <a16:creationId xmlns:a16="http://schemas.microsoft.com/office/drawing/2014/main" id="{404DFA56-EA3F-D5F6-CFCF-A7335C1975D4}"/>
              </a:ext>
            </a:extLst>
          </p:cNvPr>
          <p:cNvGrpSpPr/>
          <p:nvPr/>
        </p:nvGrpSpPr>
        <p:grpSpPr>
          <a:xfrm>
            <a:off x="7558044" y="2634452"/>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 name="Text Placeholder 10">
            <a:extLst>
              <a:ext uri="{FF2B5EF4-FFF2-40B4-BE49-F238E27FC236}">
                <a16:creationId xmlns:a16="http://schemas.microsoft.com/office/drawing/2014/main" id="{82413CCA-376E-B796-C271-B855CD7C6FF3}"/>
              </a:ext>
            </a:extLst>
          </p:cNvPr>
          <p:cNvSpPr>
            <a:spLocks noGrp="1"/>
          </p:cNvSpPr>
          <p:nvPr>
            <p:ph type="body" sz="quarter" idx="20"/>
          </p:nvPr>
        </p:nvSpPr>
        <p:spPr>
          <a:xfrm>
            <a:off x="7062941" y="4179462"/>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en-US"/>
          </a:p>
        </p:txBody>
      </p:sp>
      <p:grpSp>
        <p:nvGrpSpPr>
          <p:cNvPr id="139" name="Group 138" descr="Blue Ribbon">
            <a:extLst>
              <a:ext uri="{FF2B5EF4-FFF2-40B4-BE49-F238E27FC236}">
                <a16:creationId xmlns:a16="http://schemas.microsoft.com/office/drawing/2014/main" id="{6D99A983-CC23-719E-D033-6334309800BE}"/>
              </a:ext>
            </a:extLst>
          </p:cNvPr>
          <p:cNvGrpSpPr/>
          <p:nvPr/>
        </p:nvGrpSpPr>
        <p:grpSpPr>
          <a:xfrm>
            <a:off x="9856293" y="2634452"/>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4" name="Text Placeholder 13">
            <a:extLst>
              <a:ext uri="{FF2B5EF4-FFF2-40B4-BE49-F238E27FC236}">
                <a16:creationId xmlns:a16="http://schemas.microsoft.com/office/drawing/2014/main" id="{DED912C3-0D6C-6526-EE3A-79593D64A6D4}"/>
              </a:ext>
            </a:extLst>
          </p:cNvPr>
          <p:cNvSpPr>
            <a:spLocks noGrp="1"/>
          </p:cNvSpPr>
          <p:nvPr>
            <p:ph type="body" sz="quarter" idx="23"/>
          </p:nvPr>
        </p:nvSpPr>
        <p:spPr>
          <a:xfrm>
            <a:off x="9331183" y="4177387"/>
            <a:ext cx="2419350" cy="1254125"/>
          </a:xfrm>
        </p:spPr>
        <p:txBody>
          <a:bodyPr/>
          <a:lstStyle/>
          <a:p>
            <a:pPr>
              <a:lnSpc>
                <a:spcPct val="80000"/>
              </a:lnSpc>
              <a:spcBef>
                <a:spcPts val="0"/>
              </a:spcBef>
              <a:defRPr/>
            </a:pPr>
            <a:r>
              <a:rPr lang="en-US" b="1">
                <a:solidFill>
                  <a:prstClr val="black"/>
                </a:solidFill>
                <a:latin typeface="Montserrat" panose="00000500000000000000" pitchFamily="2" charset="0"/>
              </a:rPr>
              <a:t>National Occupational Credential</a:t>
            </a:r>
            <a:endParaRPr lang="pl-PL" b="1">
              <a:solidFill>
                <a:prstClr val="black"/>
              </a:solidFill>
              <a:latin typeface="Montserrat" panose="00000500000000000000" pitchFamily="2" charset="0"/>
            </a:endParaRPr>
          </a:p>
          <a:p>
            <a:endParaRPr lang="en-US"/>
          </a:p>
        </p:txBody>
      </p:sp>
      <p:sp>
        <p:nvSpPr>
          <p:cNvPr id="2" name="Slide Number Placeholder 5">
            <a:extLst>
              <a:ext uri="{FF2B5EF4-FFF2-40B4-BE49-F238E27FC236}">
                <a16:creationId xmlns:a16="http://schemas.microsoft.com/office/drawing/2014/main" id="{E5F786A2-B38C-1CB1-B46A-A83DE2F1486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48785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21CC51-3956-4949-987C-46A755133691}">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E7ADE3-04C2-4115-8A31-38B14A0E6038}">
  <ds:schemaRefs>
    <ds:schemaRef ds:uri="http://schemas.microsoft.com/sharepoint/v3/contenttype/forms"/>
  </ds:schemaRefs>
</ds:datastoreItem>
</file>

<file path=customXml/itemProps3.xml><?xml version="1.0" encoding="utf-8"?>
<ds:datastoreItem xmlns:ds="http://schemas.openxmlformats.org/officeDocument/2006/customXml" ds:itemID="{BC81F3DB-5C27-4DC9-86AE-7FCF4E9C3FEF}">
  <ds:schemaRefs>
    <ds:schemaRef ds:uri="http://purl.org/dc/terms/"/>
    <ds:schemaRef ds:uri="http://schemas.microsoft.com/office/2006/documentManagement/types"/>
    <ds:schemaRef ds:uri="4cd59d27-ca2b-4708-b9c7-7fa281384922"/>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f00f82b-dce9-458f-ab1d-1c5fd145e219"/>
  </ds:schemaRefs>
</ds:datastoreItem>
</file>

<file path=docProps/app.xml><?xml version="1.0" encoding="utf-8"?>
<Properties xmlns="http://schemas.openxmlformats.org/officeDocument/2006/extended-properties" xmlns:vt="http://schemas.openxmlformats.org/officeDocument/2006/docPropsVTypes">
  <TotalTime>1066</TotalTime>
  <Words>4004</Words>
  <Application>Microsoft Office PowerPoint</Application>
  <PresentationFormat>Widescreen</PresentationFormat>
  <Paragraphs>609</Paragraphs>
  <Slides>58</Slides>
  <Notes>55</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58</vt:i4>
      </vt:variant>
    </vt:vector>
  </HeadingPairs>
  <TitlesOfParts>
    <vt:vector size="81" baseType="lpstr">
      <vt:lpstr>Aptos</vt:lpstr>
      <vt:lpstr>Arial</vt:lpstr>
      <vt:lpstr>Calibri</vt:lpstr>
      <vt:lpstr>Calibri Light</vt:lpstr>
      <vt:lpstr>Courier New</vt:lpstr>
      <vt:lpstr>Montserrat</vt:lpstr>
      <vt:lpstr>Montserrat Medium</vt:lpstr>
      <vt:lpstr>Montserrat SemiBold</vt:lpstr>
      <vt:lpstr>Segoe UI</vt:lpstr>
      <vt:lpstr>Symbol</vt:lpstr>
      <vt:lpstr>Times New Roman</vt:lpstr>
      <vt:lpstr>Wingdings</vt:lpstr>
      <vt:lpstr>Wingdings 2</vt:lpstr>
      <vt:lpstr>1_Office Theme</vt:lpstr>
      <vt:lpstr>2_Office Theme</vt:lpstr>
      <vt:lpstr>Office Theme</vt:lpstr>
      <vt:lpstr>3_Office Theme</vt:lpstr>
      <vt:lpstr>5_Office Theme</vt:lpstr>
      <vt:lpstr>7_Office Theme</vt:lpstr>
      <vt:lpstr>4_Office Theme</vt:lpstr>
      <vt:lpstr>10_Office Theme</vt:lpstr>
      <vt:lpstr>6_Office Theme</vt:lpstr>
      <vt:lpstr>11_Office Theme</vt:lpstr>
      <vt:lpstr>Registered Apprenticeship:  An Employer Pipeline Solution and Why You Should be Selling It  </vt:lpstr>
      <vt:lpstr>Presenters</vt:lpstr>
      <vt:lpstr>Welcome and Agenda</vt:lpstr>
      <vt:lpstr>Landscape Assessment</vt:lpstr>
      <vt:lpstr>Center of Excellence Overview</vt:lpstr>
      <vt:lpstr>Online Resources, On-Demand TA</vt:lpstr>
      <vt:lpstr>An Overview of Registered Apprenticeship</vt:lpstr>
      <vt:lpstr>What is Registered Apprenticeship? </vt:lpstr>
      <vt:lpstr>Five Core Components of RA</vt:lpstr>
      <vt:lpstr>How's Your RA Knowledge?</vt:lpstr>
      <vt:lpstr>Key Organizational Apprenticeship Roles</vt:lpstr>
      <vt:lpstr>What Do Apprenticeship Standards Look Like?</vt:lpstr>
      <vt:lpstr>Engagement Poll</vt:lpstr>
      <vt:lpstr>The Registered Apprenticeship  Ecosystem</vt:lpstr>
      <vt:lpstr>The National Registered Apprenticeship System</vt:lpstr>
      <vt:lpstr>Program Registration</vt:lpstr>
      <vt:lpstr>WIOA Funding, Supports for RA</vt:lpstr>
      <vt:lpstr>Investing in America Agenda Funds</vt:lpstr>
      <vt:lpstr>State Funding, Private Sources</vt:lpstr>
      <vt:lpstr>Braiding Funds to Support RA</vt:lpstr>
      <vt:lpstr>Recent RA System Initiatives  and Funding Opportunities</vt:lpstr>
      <vt:lpstr>Apprenticeship Funding</vt:lpstr>
      <vt:lpstr>Partners and Resources</vt:lpstr>
      <vt:lpstr>Local Workforce Systems, Business Services &amp; Registered Apprenticeship</vt:lpstr>
      <vt:lpstr>Business Engagement and RA</vt:lpstr>
      <vt:lpstr>Poll</vt:lpstr>
      <vt:lpstr>Advancing from Emerging to Leading: the BSR Approach</vt:lpstr>
      <vt:lpstr>BSR Approach: Solutions Driven</vt:lpstr>
      <vt:lpstr>Achieving Effective Business Engagement Efforts with an RA Focus </vt:lpstr>
      <vt:lpstr>Local Workforce Development Board Support</vt:lpstr>
      <vt:lpstr>What can you do to secure/enhance LWDB support?</vt:lpstr>
      <vt:lpstr>What’s the Return on the RA Investment?</vt:lpstr>
      <vt:lpstr>Benefits of Apprenticeship – Business Case</vt:lpstr>
      <vt:lpstr>Businesses Report Benefits</vt:lpstr>
      <vt:lpstr>Benefits of Apprenticeship – Workforce System</vt:lpstr>
      <vt:lpstr>BSRs Working with Apprenticeship Representatives for Successful Apprenticeship Navigation</vt:lpstr>
      <vt:lpstr>Poll 2</vt:lpstr>
      <vt:lpstr>Apprenticeship Representatives Complement the Work of BSRs</vt:lpstr>
      <vt:lpstr>Framework for ATR and BSR Collaboration</vt:lpstr>
      <vt:lpstr>Excellence in Practice: Brevard County, Florida  Making Apprenticeship Central  to WIOA Business Services</vt:lpstr>
      <vt:lpstr>From Business Liaison to Apprenticeship Navigator</vt:lpstr>
      <vt:lpstr>The BSR:  When a Local WDB does not have the AN Position</vt:lpstr>
      <vt:lpstr>Coordinated Service Delivery Efforts</vt:lpstr>
      <vt:lpstr>An RA-Focused BSR Plus an ATR Yields Great Results</vt:lpstr>
      <vt:lpstr>Business Engagement Tips</vt:lpstr>
      <vt:lpstr>Challenges To Triumphs</vt:lpstr>
      <vt:lpstr>Lessons Learned</vt:lpstr>
      <vt:lpstr>Words of Wisdom </vt:lpstr>
      <vt:lpstr>Assessing and Enhancing Collaboration</vt:lpstr>
      <vt:lpstr>Level of Interaction with Your ATR</vt:lpstr>
      <vt:lpstr>Tips for Moving to the Next Level of Interaction</vt:lpstr>
      <vt:lpstr>Poll 3</vt:lpstr>
      <vt:lpstr>Key Takeaways</vt:lpstr>
      <vt:lpstr>Questions and Answers</vt:lpstr>
      <vt:lpstr>No-Cost Resources</vt:lpstr>
      <vt:lpstr>Contact Us</vt:lpstr>
      <vt:lpstr>Contact Us, Become a Partner</vt:lpstr>
      <vt:lpstr>Thank You for Joining Us</vt:lpstr>
    </vt:vector>
  </TitlesOfParts>
  <Manager>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Apprenticeship:  An Employer Pipeline Solution and Why You Should be Selling It</dc:title>
  <dc:creator>Alan Dodkowitz</dc:creator>
  <cp:keywords>Registered Apprenticeship, Employers</cp:keywords>
  <cp:lastModifiedBy>Colleen Beck</cp:lastModifiedBy>
  <cp:revision>1</cp:revision>
  <dcterms:created xsi:type="dcterms:W3CDTF">2024-06-06T18:41:37Z</dcterms:created>
  <dcterms:modified xsi:type="dcterms:W3CDTF">2024-08-16T14:43:13Z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