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96" r:id="rId5"/>
  </p:sldMasterIdLst>
  <p:notesMasterIdLst>
    <p:notesMasterId r:id="rId17"/>
  </p:notesMasterIdLst>
  <p:sldIdLst>
    <p:sldId id="257" r:id="rId6"/>
    <p:sldId id="1837" r:id="rId7"/>
    <p:sldId id="1709" r:id="rId8"/>
    <p:sldId id="1737" r:id="rId9"/>
    <p:sldId id="278" r:id="rId10"/>
    <p:sldId id="1779" r:id="rId11"/>
    <p:sldId id="1825" r:id="rId12"/>
    <p:sldId id="743" r:id="rId13"/>
    <p:sldId id="1836" r:id="rId14"/>
    <p:sldId id="1736" r:id="rId15"/>
    <p:sldId id="1845"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15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E226709-92A8-404D-A542-B616915853FD}" v="110" dt="2024-08-19T13:29:17.21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80" autoAdjust="0"/>
    <p:restoredTop sz="86410" autoAdjust="0"/>
  </p:normalViewPr>
  <p:slideViewPr>
    <p:cSldViewPr snapToGrid="0">
      <p:cViewPr varScale="1">
        <p:scale>
          <a:sx n="84" d="100"/>
          <a:sy n="84" d="100"/>
        </p:scale>
        <p:origin x="92" y="380"/>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7F7C7F-8CD2-4373-B34A-06EDF54221CB}" type="datetimeFigureOut">
              <a:rPr lang="en-US" smtClean="0"/>
              <a:t>8/15/2024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49BEF1-B919-412D-AA9B-C66F48BF4185}" type="slidenum">
              <a:rPr lang="en-US" smtClean="0"/>
              <a:t>‹#›</a:t>
            </a:fld>
            <a:endParaRPr lang="en-US"/>
          </a:p>
        </p:txBody>
      </p:sp>
    </p:spTree>
    <p:extLst>
      <p:ext uri="{BB962C8B-B14F-4D97-AF65-F5344CB8AC3E}">
        <p14:creationId xmlns:p14="http://schemas.microsoft.com/office/powerpoint/2010/main" val="7382295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49BEF1-B919-412D-AA9B-C66F48BF4185}" type="slidenum">
              <a:rPr lang="en-US" smtClean="0"/>
              <a:t>1</a:t>
            </a:fld>
            <a:endParaRPr lang="en-US"/>
          </a:p>
        </p:txBody>
      </p:sp>
    </p:spTree>
    <p:extLst>
      <p:ext uri="{BB962C8B-B14F-4D97-AF65-F5344CB8AC3E}">
        <p14:creationId xmlns:p14="http://schemas.microsoft.com/office/powerpoint/2010/main" val="19710066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baseline="0" dirty="0"/>
              <a:t> </a:t>
            </a:r>
            <a:r>
              <a:rPr lang="en-US" dirty="0"/>
              <a:t>want to thank all of you for joining us today. We appreciate your participation. </a:t>
            </a:r>
            <a:endParaRPr lang="en-US" dirty="0">
              <a:cs typeface="Calibri"/>
            </a:endParaRPr>
          </a:p>
          <a:p>
            <a:endParaRPr lang="en-US" dirty="0"/>
          </a:p>
          <a:p>
            <a:r>
              <a:rPr lang="en-US" dirty="0"/>
              <a:t>We’d </a:t>
            </a:r>
            <a:r>
              <a:rPr lang="en-US" i="0" dirty="0"/>
              <a:t>like to encourage you to become a partner with the Center of Excellence</a:t>
            </a:r>
            <a:r>
              <a:rPr lang="en-US" dirty="0"/>
              <a:t> if you have not signed up yet</a:t>
            </a:r>
            <a:r>
              <a:rPr lang="en-US" i="0" dirty="0"/>
              <a:t>. Please take a moment to scan the QR code on the screen. As a partner you have the opportunity to receive no-cost technical assistance and materials, network with partners nationwide, and be nationally-recognized for your work. </a:t>
            </a:r>
          </a:p>
        </p:txBody>
      </p:sp>
      <p:sp>
        <p:nvSpPr>
          <p:cNvPr id="4" name="Slide Number Placeholder 3"/>
          <p:cNvSpPr>
            <a:spLocks noGrp="1"/>
          </p:cNvSpPr>
          <p:nvPr>
            <p:ph type="sldNum" sz="quarter" idx="5"/>
          </p:nvPr>
        </p:nvSpPr>
        <p:spPr/>
        <p:txBody>
          <a:bodyPr/>
          <a:lstStyle/>
          <a:p>
            <a:fld id="{D82F87B3-AEC0-4A48-9BB8-61B7C21FDCE8}" type="slidenum">
              <a:rPr lang="en-US" smtClean="0"/>
              <a:t>10</a:t>
            </a:fld>
            <a:endParaRPr lang="en-US"/>
          </a:p>
        </p:txBody>
      </p:sp>
    </p:spTree>
    <p:extLst>
      <p:ext uri="{BB962C8B-B14F-4D97-AF65-F5344CB8AC3E}">
        <p14:creationId xmlns:p14="http://schemas.microsoft.com/office/powerpoint/2010/main" val="19634813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B9C84-A7DA-45F9-846D-9152DECA82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30442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D82F87B3-AEC0-4A48-9BB8-61B7C21FDCE8}" type="slidenum">
              <a:rPr lang="en-US" smtClean="0"/>
              <a:t>3</a:t>
            </a:fld>
            <a:endParaRPr lang="en-US"/>
          </a:p>
        </p:txBody>
      </p:sp>
    </p:spTree>
    <p:extLst>
      <p:ext uri="{BB962C8B-B14F-4D97-AF65-F5344CB8AC3E}">
        <p14:creationId xmlns:p14="http://schemas.microsoft.com/office/powerpoint/2010/main" val="5916104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Safal was awarded the opportunity to lead the US DOL Registered Apprenticeship Technical Assistance Center of Excellence for Strategic Partnerships and Systems Alignment in 2021. </a:t>
            </a:r>
            <a:endParaRPr lang="en-US" dirty="0"/>
          </a:p>
          <a:p>
            <a:endParaRPr lang="en-US" dirty="0"/>
          </a:p>
          <a:p>
            <a:r>
              <a:rPr lang="en-US" dirty="0"/>
              <a:t>We are here to help close the gap between the apprenticeship and workforce systems and accelerate partnerships across education, economic development, and other partners to increase adoption of RA nationwide. </a:t>
            </a:r>
            <a:endParaRPr lang="en-US" dirty="0">
              <a:cs typeface="Calibri"/>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The Center is supported by five national partners including the National Association of Workforce Development Professionals, the Coalition on Adult Basic Education, the National Disability Institute, FASTPORT, and the Wireless Infrastructure Association.</a:t>
            </a:r>
            <a:endParaRPr lang="en-US" dirty="0"/>
          </a:p>
          <a:p>
            <a:endParaRPr lang="en-US" dirty="0">
              <a:cs typeface="Calibri" panose="020F0502020204030204"/>
            </a:endParaRPr>
          </a:p>
          <a:p>
            <a:r>
              <a:rPr lang="en-US" dirty="0"/>
              <a:t>Our national partners were strategically chosen to help us reach specific groups whether on the workforce, education or employer side </a:t>
            </a:r>
            <a:endParaRPr lang="en-US" dirty="0">
              <a:cs typeface="Calibri"/>
            </a:endParaRPr>
          </a:p>
          <a:p>
            <a:endParaRPr lang="en-US" dirty="0">
              <a:ea typeface="Calibri"/>
              <a:cs typeface="Calibri"/>
            </a:endParaRPr>
          </a:p>
          <a:p>
            <a:r>
              <a:rPr lang="en-US" dirty="0">
                <a:cs typeface="Calibri" panose="020F0502020204030204"/>
              </a:rPr>
              <a:t>California Workforce Association (CWA) is our partner in the state, helping increase workforce system awareness and utilization of RA as a workforce solution for both employers and jobseekers.</a:t>
            </a:r>
          </a:p>
          <a:p>
            <a:endParaRPr lang="en-US" b="1" dirty="0"/>
          </a:p>
          <a:p>
            <a:r>
              <a:rPr lang="en-US" b="1" dirty="0"/>
              <a:t>The Center of Excellence provides no-cost technical assistance – online, in-person and through hybrid delivery - to accelerate sustainable partnerships and align apprenticeship, workforce and education systems.</a:t>
            </a:r>
            <a:endParaRPr lang="en-US" b="1" dirty="0">
              <a:ea typeface="Calibri" panose="020F0502020204030204"/>
              <a:cs typeface="Calibri" panose="020F0502020204030204"/>
            </a:endParaRPr>
          </a:p>
          <a:p>
            <a:endParaRPr lang="en-US" b="1"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212F3256-0F80-4475-8BEB-548FAFFD8D93}" type="slidenum">
              <a:rPr lang="en-US" smtClean="0"/>
              <a:t>4</a:t>
            </a:fld>
            <a:endParaRPr lang="en-US"/>
          </a:p>
        </p:txBody>
      </p:sp>
    </p:spTree>
    <p:extLst>
      <p:ext uri="{BB962C8B-B14F-4D97-AF65-F5344CB8AC3E}">
        <p14:creationId xmlns:p14="http://schemas.microsoft.com/office/powerpoint/2010/main" val="28447923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ontserrat Medium"/>
              </a:rPr>
              <a:t>Our website is continually updated with relevant news, TA resources and tools including frameworks, case studies, webinars, customizable templates, questionnaires, and more. </a:t>
            </a:r>
            <a:endParaRPr lang="en-US" sz="1200" dirty="0">
              <a:latin typeface="Montserrat Medium" panose="00000600000000000000" pitchFamily="2" charset="0"/>
            </a:endParaRPr>
          </a:p>
          <a:p>
            <a:endParaRPr lang="en-US" dirty="0">
              <a:latin typeface="Montserrat Medium"/>
            </a:endParaRPr>
          </a:p>
          <a:p>
            <a:r>
              <a:rPr lang="en-US" dirty="0">
                <a:latin typeface="Montserrat Medium"/>
              </a:rPr>
              <a:t>Since 2021 more than 3,000 organizations have become no-cost Center partners and utilized our tools – such as the "RA Partner Profile Questionnaire" - to accelerate their organizations' understanding and effective usage of RA. </a:t>
            </a:r>
          </a:p>
          <a:p>
            <a:endParaRPr lang="en-US" dirty="0">
              <a:latin typeface="Montserrat Medium"/>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Link to </a:t>
            </a:r>
            <a:r>
              <a:rPr lang="en-US" b="1" dirty="0"/>
              <a:t>Questionnaire</a:t>
            </a:r>
            <a:r>
              <a:rPr lang="en-US" dirty="0"/>
              <a:t> - </a:t>
            </a:r>
            <a:r>
              <a:rPr lang="en-US" sz="1800" kern="100" dirty="0">
                <a:effectLst/>
                <a:latin typeface="Calibri"/>
                <a:ea typeface="Calibri" panose="020F0502020204030204" pitchFamily="34" charset="0"/>
                <a:cs typeface="Calibri"/>
              </a:rPr>
              <a:t>https://dolcoe.safalapps.com/sites/default/files/2022-11/Partnership%20Questionnaire.pdf</a:t>
            </a:r>
            <a:endParaRPr lang="en-US" b="0" i="0" dirty="0">
              <a:solidFill>
                <a:srgbClr val="232222"/>
              </a:solidFill>
              <a:effectLst/>
              <a:latin typeface="Calibri"/>
              <a:cs typeface="Calibri"/>
            </a:endParaRPr>
          </a:p>
          <a:p>
            <a:r>
              <a:rPr lang="en-US" b="0" i="0" dirty="0">
                <a:solidFill>
                  <a:srgbClr val="232222"/>
                </a:solidFill>
                <a:effectLst/>
                <a:latin typeface="IBM-Plex-Sans"/>
              </a:rPr>
              <a:t>This questionnaire is intended to help you build a network in your area around Registered Apprenticeship (RA). With the information gathered here, your board should be better able to engage with and convene RA stakeholders to expand RA program opportunities. It is designed to be used in conjunction with the USDOL RA TA Center of Excellence “Workforce Board Guide to Identifying Pre-Apprenticeship and Apprenticeship Partners” publication. This publication and more information on the Center can be found online at dolcoe.safalapps.com﻿</a:t>
            </a:r>
            <a:endParaRPr lang="en-US" dirty="0"/>
          </a:p>
        </p:txBody>
      </p:sp>
      <p:sp>
        <p:nvSpPr>
          <p:cNvPr id="4" name="Slide Number Placeholder 3"/>
          <p:cNvSpPr>
            <a:spLocks noGrp="1"/>
          </p:cNvSpPr>
          <p:nvPr>
            <p:ph type="sldNum" sz="quarter" idx="5"/>
          </p:nvPr>
        </p:nvSpPr>
        <p:spPr/>
        <p:txBody>
          <a:bodyPr/>
          <a:lstStyle/>
          <a:p>
            <a:fld id="{212F3256-0F80-4475-8BEB-548FAFFD8D93}" type="slidenum">
              <a:rPr lang="en-US" smtClean="0"/>
              <a:t>5</a:t>
            </a:fld>
            <a:endParaRPr lang="en-US"/>
          </a:p>
        </p:txBody>
      </p:sp>
    </p:spTree>
    <p:extLst>
      <p:ext uri="{BB962C8B-B14F-4D97-AF65-F5344CB8AC3E}">
        <p14:creationId xmlns:p14="http://schemas.microsoft.com/office/powerpoint/2010/main" val="28467422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5 core components of RA. </a:t>
            </a:r>
          </a:p>
          <a:p>
            <a:endParaRPr lang="en-US" dirty="0"/>
          </a:p>
          <a:p>
            <a:r>
              <a:rPr lang="en-US" dirty="0"/>
              <a:t>Apprenticeship is an employer-driven tool for the workforce system.</a:t>
            </a:r>
          </a:p>
          <a:p>
            <a:r>
              <a:rPr lang="en-US" dirty="0"/>
              <a:t>It includes On the Job Learning at the job site</a:t>
            </a:r>
          </a:p>
          <a:p>
            <a:r>
              <a:rPr lang="en-US" dirty="0"/>
              <a:t>And of course the related instruction which can be either at the job site or with an external training provider</a:t>
            </a:r>
          </a:p>
          <a:p>
            <a:r>
              <a:rPr lang="en-US" dirty="0"/>
              <a:t>There are wage gains as people meet milestones in the apprenticeship journey</a:t>
            </a:r>
          </a:p>
          <a:p>
            <a:r>
              <a:rPr lang="en-US" dirty="0"/>
              <a:t>And finally, when they are done there is a nationally recognized occupational credential</a:t>
            </a:r>
          </a:p>
        </p:txBody>
      </p:sp>
      <p:sp>
        <p:nvSpPr>
          <p:cNvPr id="4" name="Slide Number Placeholder 3"/>
          <p:cNvSpPr>
            <a:spLocks noGrp="1"/>
          </p:cNvSpPr>
          <p:nvPr>
            <p:ph type="sldNum" sz="quarter" idx="5"/>
          </p:nvPr>
        </p:nvSpPr>
        <p:spPr/>
        <p:txBody>
          <a:bodyPr/>
          <a:lstStyle/>
          <a:p>
            <a:fld id="{C9DE0BF5-9FF1-4C6A-B846-D964AC03F8E4}" type="slidenum">
              <a:rPr lang="en-US" smtClean="0"/>
              <a:t>6</a:t>
            </a:fld>
            <a:endParaRPr lang="en-US"/>
          </a:p>
        </p:txBody>
      </p:sp>
    </p:spTree>
    <p:extLst>
      <p:ext uri="{BB962C8B-B14F-4D97-AF65-F5344CB8AC3E}">
        <p14:creationId xmlns:p14="http://schemas.microsoft.com/office/powerpoint/2010/main" val="28224274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reason this tool was built was to help the workforce system and it’s partners look at ways that you can enhance your RA efforts. They are not linear, you could be doing things in several different areas and we acknowledge that this is not all inclusive, but rather it gives you a starting point to grow your RA work.</a:t>
            </a:r>
          </a:p>
        </p:txBody>
      </p:sp>
      <p:sp>
        <p:nvSpPr>
          <p:cNvPr id="4" name="Slide Number Placeholder 3"/>
          <p:cNvSpPr>
            <a:spLocks noGrp="1"/>
          </p:cNvSpPr>
          <p:nvPr>
            <p:ph type="sldNum" sz="quarter" idx="5"/>
          </p:nvPr>
        </p:nvSpPr>
        <p:spPr/>
        <p:txBody>
          <a:bodyPr/>
          <a:lstStyle/>
          <a:p>
            <a:fld id="{C9DE0BF5-9FF1-4C6A-B846-D964AC03F8E4}" type="slidenum">
              <a:rPr lang="en-US" smtClean="0"/>
              <a:t>7</a:t>
            </a:fld>
            <a:endParaRPr lang="en-US"/>
          </a:p>
        </p:txBody>
      </p:sp>
    </p:spTree>
    <p:extLst>
      <p:ext uri="{BB962C8B-B14F-4D97-AF65-F5344CB8AC3E}">
        <p14:creationId xmlns:p14="http://schemas.microsoft.com/office/powerpoint/2010/main" val="38381027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1eef3b86655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 name="Google Shape;329;g1eef3b86655_2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95000"/>
              </a:lnSpc>
              <a:spcBef>
                <a:spcPts val="1800"/>
              </a:spcBef>
              <a:spcAft>
                <a:spcPts val="0"/>
              </a:spcAft>
              <a:buClr>
                <a:schemeClr val="dk1"/>
              </a:buClr>
              <a:buSzPts val="1100"/>
              <a:buFont typeface="Arial"/>
              <a:buNone/>
            </a:pPr>
            <a:endParaRPr lang="en-US" dirty="0">
              <a:solidFill>
                <a:srgbClr val="242021"/>
              </a:solidFill>
            </a:endParaRPr>
          </a:p>
        </p:txBody>
      </p:sp>
      <p:sp>
        <p:nvSpPr>
          <p:cNvPr id="330" name="Google Shape;330;g1eef3b86655_2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8</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28019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49BEF1-B919-412D-AA9B-C66F48BF4185}" type="slidenum">
              <a:rPr lang="en-US" smtClean="0"/>
              <a:t>9</a:t>
            </a:fld>
            <a:endParaRPr lang="en-US"/>
          </a:p>
        </p:txBody>
      </p:sp>
    </p:spTree>
    <p:extLst>
      <p:ext uri="{BB962C8B-B14F-4D97-AF65-F5344CB8AC3E}">
        <p14:creationId xmlns:p14="http://schemas.microsoft.com/office/powerpoint/2010/main" val="40010538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10.jpeg"/><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14.jpe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14.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7.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7.jpe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7.jpe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7.jpe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10.jpe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8/15/2024</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A close-up of a hand&#10;&#10;Description automatically generated with medium confidence">
            <a:extLst>
              <a:ext uri="{FF2B5EF4-FFF2-40B4-BE49-F238E27FC236}">
                <a16:creationId xmlns:a16="http://schemas.microsoft.com/office/drawing/2014/main" id="{AE0F94A1-B65A-6C4E-FAFB-D9161CDF47B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286" y="0"/>
            <a:ext cx="12185650" cy="6861574"/>
          </a:xfrm>
          <a:prstGeom prst="rect">
            <a:avLst/>
          </a:prstGeom>
        </p:spPr>
      </p:pic>
      <p:sp>
        <p:nvSpPr>
          <p:cNvPr id="2" name="Title 1">
            <a:extLst>
              <a:ext uri="{FF2B5EF4-FFF2-40B4-BE49-F238E27FC236}">
                <a16:creationId xmlns:a16="http://schemas.microsoft.com/office/drawing/2014/main" id="{CCEB861F-DBA2-A8CC-809C-82D6F4D66EE0}"/>
              </a:ext>
            </a:extLst>
          </p:cNvPr>
          <p:cNvSpPr>
            <a:spLocks noGrp="1"/>
          </p:cNvSpPr>
          <p:nvPr>
            <p:ph type="title"/>
          </p:nvPr>
        </p:nvSpPr>
        <p:spPr>
          <a:xfrm>
            <a:off x="1071113" y="1561619"/>
            <a:ext cx="10515600" cy="1325563"/>
          </a:xfrm>
        </p:spPr>
        <p:txBody>
          <a:bodyPr/>
          <a:lstStyle>
            <a:lvl1pPr algn="ctr">
              <a:defRPr>
                <a:solidFill>
                  <a:schemeClr val="bg1"/>
                </a:solidFill>
              </a:defRPr>
            </a:lvl1pPr>
          </a:lstStyle>
          <a:p>
            <a:r>
              <a:rPr lang="en-US"/>
              <a:t>Click to edit Master title style</a:t>
            </a:r>
          </a:p>
        </p:txBody>
      </p:sp>
      <p:sp>
        <p:nvSpPr>
          <p:cNvPr id="9" name="Text Placeholder 8">
            <a:extLst>
              <a:ext uri="{FF2B5EF4-FFF2-40B4-BE49-F238E27FC236}">
                <a16:creationId xmlns:a16="http://schemas.microsoft.com/office/drawing/2014/main" id="{E3B55CF2-F5A6-8A19-6203-68233867B1C1}"/>
              </a:ext>
            </a:extLst>
          </p:cNvPr>
          <p:cNvSpPr>
            <a:spLocks noGrp="1"/>
          </p:cNvSpPr>
          <p:nvPr>
            <p:ph type="body" sz="quarter" idx="13" hasCustomPrompt="1"/>
          </p:nvPr>
        </p:nvSpPr>
        <p:spPr>
          <a:xfrm>
            <a:off x="4537494" y="5106988"/>
            <a:ext cx="2812631" cy="439797"/>
          </a:xfrm>
        </p:spPr>
        <p:txBody>
          <a:bodyPr>
            <a:noAutofit/>
          </a:bodyPr>
          <a:lstStyle>
            <a:lvl1pPr marL="0" indent="0">
              <a:buNone/>
              <a:defRPr sz="2400">
                <a:solidFill>
                  <a:schemeClr val="bg1"/>
                </a:solidFill>
              </a:defRPr>
            </a:lvl1pPr>
          </a:lstStyle>
          <a:p>
            <a:pPr lvl="0"/>
            <a:r>
              <a:rPr lang="en-US"/>
              <a:t>Month, day year</a:t>
            </a:r>
          </a:p>
        </p:txBody>
      </p:sp>
      <p:sp>
        <p:nvSpPr>
          <p:cNvPr id="10" name="Slide Number Placeholder 5">
            <a:extLst>
              <a:ext uri="{FF2B5EF4-FFF2-40B4-BE49-F238E27FC236}">
                <a16:creationId xmlns:a16="http://schemas.microsoft.com/office/drawing/2014/main" id="{521DF25D-A5B9-5A23-7F64-966FE8C041D1}"/>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11168875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pic>
        <p:nvPicPr>
          <p:cNvPr id="7" name="Picture 6" descr="A picture containing application&#10;&#10;Description automatically generated">
            <a:extLst>
              <a:ext uri="{FF2B5EF4-FFF2-40B4-BE49-F238E27FC236}">
                <a16:creationId xmlns:a16="http://schemas.microsoft.com/office/drawing/2014/main" id="{E7A357EA-AB33-9C1A-0A4C-7FD6E8CD38E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574"/>
            <a:ext cx="12185650" cy="6861574"/>
          </a:xfrm>
          <a:prstGeom prst="rect">
            <a:avLst/>
          </a:prstGeom>
        </p:spPr>
      </p:pic>
      <p:sp>
        <p:nvSpPr>
          <p:cNvPr id="4" name="Rectangle 3">
            <a:extLst>
              <a:ext uri="{FF2B5EF4-FFF2-40B4-BE49-F238E27FC236}">
                <a16:creationId xmlns:a16="http://schemas.microsoft.com/office/drawing/2014/main" id="{F5C7BC85-63DD-5A48-223C-8B0ECB22F6BD}"/>
              </a:ext>
            </a:extLst>
          </p:cNvPr>
          <p:cNvSpPr/>
          <p:nvPr userDrawn="1"/>
        </p:nvSpPr>
        <p:spPr>
          <a:xfrm>
            <a:off x="-6350" y="2142836"/>
            <a:ext cx="12192000" cy="2201918"/>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p:nvPr>
        </p:nvSpPr>
        <p:spPr>
          <a:xfrm>
            <a:off x="831850" y="2764431"/>
            <a:ext cx="10515600" cy="1325563"/>
          </a:xfrm>
        </p:spPr>
        <p:txBody>
          <a:bodyPr/>
          <a:lstStyle/>
          <a:p>
            <a:r>
              <a:rPr lang="en-US"/>
              <a:t>Click to edit Master title style</a:t>
            </a:r>
          </a:p>
        </p:txBody>
      </p:sp>
      <p:pic>
        <p:nvPicPr>
          <p:cNvPr id="12" name="Picture 11" descr="Diagram&#10;&#10;Description automatically generated">
            <a:extLst>
              <a:ext uri="{FF2B5EF4-FFF2-40B4-BE49-F238E27FC236}">
                <a16:creationId xmlns:a16="http://schemas.microsoft.com/office/drawing/2014/main" id="{60A50D4A-DDE8-EC08-A614-062E705A54F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682805A0-EC07-0748-EEF8-2E38171550E4}"/>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78522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7A433-7E60-E2BC-CDA7-1DC0618B66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343395-0155-A566-25D3-3211774169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A16992-C2ED-6D6C-6842-003CFA524A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8F600C-EA44-2B16-12FB-C46AC31F631D}"/>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8/15/2024</a:t>
            </a:fld>
            <a:endParaRPr lang="en-US"/>
          </a:p>
        </p:txBody>
      </p:sp>
      <p:sp>
        <p:nvSpPr>
          <p:cNvPr id="6" name="Footer Placeholder 5">
            <a:extLst>
              <a:ext uri="{FF2B5EF4-FFF2-40B4-BE49-F238E27FC236}">
                <a16:creationId xmlns:a16="http://schemas.microsoft.com/office/drawing/2014/main" id="{722387EF-C3E0-1DE6-71CD-EB13675B23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FCCC322-AD58-5CEB-F7CC-ADD944450EE4}"/>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22925852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7D41B-8801-2DDB-ACD3-78E234B361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9537A46-FBF7-7BD6-2DAB-FAEB1F5DE8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1810A6B-B9EB-42CD-AD6B-77471871A2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BBF902-C639-5B75-CAB3-60D700B1EECE}"/>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8/15/2024</a:t>
            </a:fld>
            <a:endParaRPr lang="en-US"/>
          </a:p>
        </p:txBody>
      </p:sp>
      <p:sp>
        <p:nvSpPr>
          <p:cNvPr id="6" name="Footer Placeholder 5">
            <a:extLst>
              <a:ext uri="{FF2B5EF4-FFF2-40B4-BE49-F238E27FC236}">
                <a16:creationId xmlns:a16="http://schemas.microsoft.com/office/drawing/2014/main" id="{674289B5-53C5-7E6C-0D47-8E07EC6E0D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F5CC411-B080-1956-B9C3-AD717A00AF17}"/>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28848059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C0FED-5B1E-1D03-68DD-49432DE8A8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BA4C8B4-7FE7-7172-E22E-A7FBB44427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84B00-F6B4-25B3-5B43-48DD8D46E4CE}"/>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8/15/2024</a:t>
            </a:fld>
            <a:endParaRPr lang="en-US"/>
          </a:p>
        </p:txBody>
      </p:sp>
      <p:sp>
        <p:nvSpPr>
          <p:cNvPr id="5" name="Footer Placeholder 4">
            <a:extLst>
              <a:ext uri="{FF2B5EF4-FFF2-40B4-BE49-F238E27FC236}">
                <a16:creationId xmlns:a16="http://schemas.microsoft.com/office/drawing/2014/main" id="{653AE3D2-5DC4-473B-7DD7-4139A3E6A1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C9FB532-69D2-E2D1-8AD4-89BCA9C6472A}"/>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41492900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5236E6-0316-8834-8C22-AEC120DBC6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30BD4F-B53A-26A7-2934-34D33C12E0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6FD9DF-1743-FB60-8E1E-7F33C78B184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8/15/2024</a:t>
            </a:fld>
            <a:endParaRPr lang="en-US"/>
          </a:p>
        </p:txBody>
      </p:sp>
      <p:sp>
        <p:nvSpPr>
          <p:cNvPr id="5" name="Footer Placeholder 4">
            <a:extLst>
              <a:ext uri="{FF2B5EF4-FFF2-40B4-BE49-F238E27FC236}">
                <a16:creationId xmlns:a16="http://schemas.microsoft.com/office/drawing/2014/main" id="{87BB84C0-FF74-0760-4E71-923A5C0B88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99793FD-4296-02C4-0E12-E5FBBAF7668F}"/>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26053234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Tree>
    <p:extLst>
      <p:ext uri="{BB962C8B-B14F-4D97-AF65-F5344CB8AC3E}">
        <p14:creationId xmlns:p14="http://schemas.microsoft.com/office/powerpoint/2010/main" val="26481414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4" name="Picture 3" descr="A picture containing application&#10;&#10;Description automatically generated">
            <a:extLst>
              <a:ext uri="{FF2B5EF4-FFF2-40B4-BE49-F238E27FC236}">
                <a16:creationId xmlns:a16="http://schemas.microsoft.com/office/drawing/2014/main" id="{3A1B38EE-6BC0-FD18-FD1B-6E7A5C223C4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
        <p:nvSpPr>
          <p:cNvPr id="5" name="Rectangle 4">
            <a:extLst>
              <a:ext uri="{FF2B5EF4-FFF2-40B4-BE49-F238E27FC236}">
                <a16:creationId xmlns:a16="http://schemas.microsoft.com/office/drawing/2014/main" id="{A03A6A49-4D64-23E4-87AC-5DE670444839}"/>
              </a:ext>
            </a:extLst>
          </p:cNvPr>
          <p:cNvSpPr/>
          <p:nvPr userDrawn="1"/>
        </p:nvSpPr>
        <p:spPr>
          <a:xfrm>
            <a:off x="0" y="556660"/>
            <a:ext cx="12198350" cy="98604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hasCustomPrompt="1"/>
          </p:nvPr>
        </p:nvSpPr>
        <p:spPr>
          <a:xfrm>
            <a:off x="650877" y="619826"/>
            <a:ext cx="10515600" cy="922876"/>
          </a:xfrm>
        </p:spPr>
        <p:txBody>
          <a:bodyPr>
            <a:normAutofit/>
          </a:bodyPr>
          <a:lstStyle>
            <a:lvl1pPr algn="ctr">
              <a:defRPr sz="4400" b="0">
                <a:solidFill>
                  <a:schemeClr val="bg1"/>
                </a:solidFill>
              </a:defRPr>
            </a:lvl1pPr>
          </a:lstStyle>
          <a:p>
            <a:r>
              <a:rPr lang="en-US"/>
              <a:t>Questions and Discussion</a:t>
            </a:r>
          </a:p>
        </p:txBody>
      </p:sp>
      <p:sp>
        <p:nvSpPr>
          <p:cNvPr id="6" name="Slide Number Placeholder 5">
            <a:extLst>
              <a:ext uri="{FF2B5EF4-FFF2-40B4-BE49-F238E27FC236}">
                <a16:creationId xmlns:a16="http://schemas.microsoft.com/office/drawing/2014/main" id="{0873AC68-7FC8-9FCB-D81F-3A4E229C8580}"/>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2023</a:t>
            </a:r>
          </a:p>
        </p:txBody>
      </p:sp>
      <p:pic>
        <p:nvPicPr>
          <p:cNvPr id="7" name="Picture 6" descr="Diagram&#10;&#10;Description automatically generated">
            <a:extLst>
              <a:ext uri="{FF2B5EF4-FFF2-40B4-BE49-F238E27FC236}">
                <a16:creationId xmlns:a16="http://schemas.microsoft.com/office/drawing/2014/main" id="{24A45279-B4C8-2083-E813-C9DF5E5038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71351DE-2391-5849-55EF-16B8C81D31E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53A8F89-0028-0430-B3EF-8B32D4DFE28E}"/>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0" y="10797"/>
            <a:ext cx="12179296" cy="6857998"/>
          </a:xfrm>
          <a:prstGeom prst="rect">
            <a:avLst/>
          </a:prstGeom>
        </p:spPr>
      </p:pic>
      <p:pic>
        <p:nvPicPr>
          <p:cNvPr id="11" name="Picture 10" descr="A hand holding a question mark&#10;&#10;Description automatically generated with low confidence">
            <a:extLst>
              <a:ext uri="{FF2B5EF4-FFF2-40B4-BE49-F238E27FC236}">
                <a16:creationId xmlns:a16="http://schemas.microsoft.com/office/drawing/2014/main" id="{7316285F-A327-3D45-5DC8-BA9AD31051CD}"/>
              </a:ext>
            </a:extLst>
          </p:cNvPr>
          <p:cNvPicPr>
            <a:picLocks noChangeAspect="1"/>
          </p:cNvPicPr>
          <p:nvPr userDrawn="1"/>
        </p:nvPicPr>
        <p:blipFill rotWithShape="1">
          <a:blip r:embed="rId5" cstate="email">
            <a:alphaModFix amt="50000"/>
            <a:extLst>
              <a:ext uri="{28A0092B-C50C-407E-A947-70E740481C1C}">
                <a14:useLocalDpi xmlns:a14="http://schemas.microsoft.com/office/drawing/2010/main"/>
              </a:ext>
            </a:extLst>
          </a:blip>
          <a:srcRect/>
          <a:stretch/>
        </p:blipFill>
        <p:spPr>
          <a:xfrm>
            <a:off x="1358293" y="1639928"/>
            <a:ext cx="9100768" cy="4422345"/>
          </a:xfrm>
          <a:prstGeom prst="ellipse">
            <a:avLst/>
          </a:prstGeom>
          <a:ln>
            <a:noFill/>
          </a:ln>
          <a:effectLst>
            <a:softEdge rad="112500"/>
          </a:effectLst>
        </p:spPr>
      </p:pic>
    </p:spTree>
    <p:extLst>
      <p:ext uri="{BB962C8B-B14F-4D97-AF65-F5344CB8AC3E}">
        <p14:creationId xmlns:p14="http://schemas.microsoft.com/office/powerpoint/2010/main" val="32733067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Objectives">
    <p:spTree>
      <p:nvGrpSpPr>
        <p:cNvPr id="1" name=""/>
        <p:cNvGrpSpPr/>
        <p:nvPr/>
      </p:nvGrpSpPr>
      <p:grpSpPr>
        <a:xfrm>
          <a:off x="0" y="0"/>
          <a:ext cx="0" cy="0"/>
          <a:chOff x="0" y="0"/>
          <a:chExt cx="0" cy="0"/>
        </a:xfrm>
      </p:grpSpPr>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p:txBody>
          <a:bodyPr>
            <a:normAutofit/>
          </a:bodyPr>
          <a:lstStyle>
            <a:lvl1pPr>
              <a:defRPr sz="3600"/>
            </a:lvl1pPr>
          </a:lstStyle>
          <a:p>
            <a:r>
              <a:rPr lang="en-US"/>
              <a:t>Enter Title for Objectives Slide</a:t>
            </a:r>
          </a:p>
        </p:txBody>
      </p:sp>
      <p:sp>
        <p:nvSpPr>
          <p:cNvPr id="3" name="Content Placeholder">
            <a:extLst>
              <a:ext uri="{FF2B5EF4-FFF2-40B4-BE49-F238E27FC236}">
                <a16:creationId xmlns:a16="http://schemas.microsoft.com/office/drawing/2014/main" id="{17AAC5FF-8264-4C60-8AAC-1B83EE24201B}"/>
              </a:ext>
            </a:extLst>
          </p:cNvPr>
          <p:cNvSpPr>
            <a:spLocks noGrp="1"/>
          </p:cNvSpPr>
          <p:nvPr>
            <p:ph idx="1"/>
          </p:nvPr>
        </p:nvSpPr>
        <p:spPr/>
        <p:txBody>
          <a:bodyPr anchor="ctr"/>
          <a:lstStyle>
            <a:lvl1pPr marL="365760" indent="-365760">
              <a:buFont typeface="Wingdings 2" panose="05020102010507070707" pitchFamily="18" charset="2"/>
              <a:buChar char=""/>
              <a:defRPr/>
            </a:lvl1pPr>
            <a:lvl2pPr marL="822960">
              <a:defRPr/>
            </a:lvl2pPr>
            <a:lvl3pPr marL="1280160">
              <a:defRPr/>
            </a:lvl3pPr>
            <a:lvl4pPr marL="1737360">
              <a:defRPr/>
            </a:lvl4pPr>
            <a:lvl5pPr marL="219456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a:p>
        </p:txBody>
      </p:sp>
      <p:grpSp>
        <p:nvGrpSpPr>
          <p:cNvPr id="2" name="Top Corner Embellishment">
            <a:extLst>
              <a:ext uri="{FF2B5EF4-FFF2-40B4-BE49-F238E27FC236}">
                <a16:creationId xmlns:a16="http://schemas.microsoft.com/office/drawing/2014/main" id="{4F555946-CB04-9F04-9975-1135ED49DE7F}"/>
              </a:ext>
              <a:ext uri="{C183D7F6-B498-43B3-948B-1728B52AA6E4}">
                <adec:decorative xmlns:adec="http://schemas.microsoft.com/office/drawing/2017/decorative" val="1"/>
              </a:ext>
            </a:extLst>
          </p:cNvPr>
          <p:cNvGrpSpPr/>
          <p:nvPr userDrawn="1"/>
        </p:nvGrpSpPr>
        <p:grpSpPr>
          <a:xfrm>
            <a:off x="-473958" y="98902"/>
            <a:ext cx="1110742" cy="882858"/>
            <a:chOff x="-349094" y="75201"/>
            <a:chExt cx="816665" cy="649115"/>
          </a:xfrm>
        </p:grpSpPr>
        <p:sp>
          <p:nvSpPr>
            <p:cNvPr id="8" name="Freeform: Shape 7">
              <a:extLst>
                <a:ext uri="{FF2B5EF4-FFF2-40B4-BE49-F238E27FC236}">
                  <a16:creationId xmlns:a16="http://schemas.microsoft.com/office/drawing/2014/main" id="{BA7CB6B3-2CD5-6A36-BFAD-413E7C246B02}"/>
                </a:ext>
              </a:extLst>
            </p:cNvPr>
            <p:cNvSpPr/>
            <p:nvPr userDrawn="1"/>
          </p:nvSpPr>
          <p:spPr>
            <a:xfrm rot="2700000">
              <a:off x="-265319" y="-8574"/>
              <a:ext cx="649115" cy="816665"/>
            </a:xfrm>
            <a:custGeom>
              <a:avLst/>
              <a:gdLst>
                <a:gd name="connsiteX0" fmla="*/ 0 w 649115"/>
                <a:gd name="connsiteY0" fmla="*/ 167549 h 816665"/>
                <a:gd name="connsiteX1" fmla="*/ 167549 w 649115"/>
                <a:gd name="connsiteY1" fmla="*/ 0 h 816665"/>
                <a:gd name="connsiteX2" fmla="*/ 649115 w 649115"/>
                <a:gd name="connsiteY2" fmla="*/ 0 h 816665"/>
                <a:gd name="connsiteX3" fmla="*/ 649115 w 649115"/>
                <a:gd name="connsiteY3" fmla="*/ 816665 h 816665"/>
              </a:gdLst>
              <a:ahLst/>
              <a:cxnLst>
                <a:cxn ang="0">
                  <a:pos x="connsiteX0" y="connsiteY0"/>
                </a:cxn>
                <a:cxn ang="0">
                  <a:pos x="connsiteX1" y="connsiteY1"/>
                </a:cxn>
                <a:cxn ang="0">
                  <a:pos x="connsiteX2" y="connsiteY2"/>
                </a:cxn>
                <a:cxn ang="0">
                  <a:pos x="connsiteX3" y="connsiteY3"/>
                </a:cxn>
              </a:cxnLst>
              <a:rect l="l" t="t" r="r" b="b"/>
              <a:pathLst>
                <a:path w="649115" h="816665">
                  <a:moveTo>
                    <a:pt x="0" y="167549"/>
                  </a:moveTo>
                  <a:lnTo>
                    <a:pt x="167549" y="0"/>
                  </a:lnTo>
                  <a:lnTo>
                    <a:pt x="649115" y="0"/>
                  </a:lnTo>
                  <a:lnTo>
                    <a:pt x="649115" y="816665"/>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A55941D6-52C7-4A65-8DF9-81C5ECE7DA0D}"/>
                </a:ext>
              </a:extLst>
            </p:cNvPr>
            <p:cNvSpPr/>
            <p:nvPr userDrawn="1"/>
          </p:nvSpPr>
          <p:spPr>
            <a:xfrm rot="2700000">
              <a:off x="-261373" y="8838"/>
              <a:ext cx="622175" cy="762786"/>
            </a:xfrm>
            <a:custGeom>
              <a:avLst/>
              <a:gdLst>
                <a:gd name="connsiteX0" fmla="*/ 0 w 622175"/>
                <a:gd name="connsiteY0" fmla="*/ 140611 h 762786"/>
                <a:gd name="connsiteX1" fmla="*/ 140611 w 622175"/>
                <a:gd name="connsiteY1" fmla="*/ 0 h 762786"/>
                <a:gd name="connsiteX2" fmla="*/ 622175 w 622175"/>
                <a:gd name="connsiteY2" fmla="*/ 0 h 762786"/>
                <a:gd name="connsiteX3" fmla="*/ 622175 w 622175"/>
                <a:gd name="connsiteY3" fmla="*/ 762786 h 762786"/>
              </a:gdLst>
              <a:ahLst/>
              <a:cxnLst>
                <a:cxn ang="0">
                  <a:pos x="connsiteX0" y="connsiteY0"/>
                </a:cxn>
                <a:cxn ang="0">
                  <a:pos x="connsiteX1" y="connsiteY1"/>
                </a:cxn>
                <a:cxn ang="0">
                  <a:pos x="connsiteX2" y="connsiteY2"/>
                </a:cxn>
                <a:cxn ang="0">
                  <a:pos x="connsiteX3" y="connsiteY3"/>
                </a:cxn>
              </a:cxnLst>
              <a:rect l="l" t="t" r="r" b="b"/>
              <a:pathLst>
                <a:path w="622175" h="762786">
                  <a:moveTo>
                    <a:pt x="0" y="140611"/>
                  </a:moveTo>
                  <a:lnTo>
                    <a:pt x="140611" y="0"/>
                  </a:lnTo>
                  <a:lnTo>
                    <a:pt x="622175" y="0"/>
                  </a:lnTo>
                  <a:lnTo>
                    <a:pt x="622175" y="76278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2B7E73F1-C4F0-E444-8297-33929C1BAE7F}"/>
                </a:ext>
              </a:extLst>
            </p:cNvPr>
            <p:cNvSpPr/>
            <p:nvPr userDrawn="1"/>
          </p:nvSpPr>
          <p:spPr>
            <a:xfrm rot="2700000">
              <a:off x="-250498" y="56849"/>
              <a:ext cx="547907" cy="614248"/>
            </a:xfrm>
            <a:custGeom>
              <a:avLst/>
              <a:gdLst>
                <a:gd name="connsiteX0" fmla="*/ 0 w 547907"/>
                <a:gd name="connsiteY0" fmla="*/ 66341 h 614248"/>
                <a:gd name="connsiteX1" fmla="*/ 66342 w 547907"/>
                <a:gd name="connsiteY1" fmla="*/ 0 h 614248"/>
                <a:gd name="connsiteX2" fmla="*/ 389789 w 547907"/>
                <a:gd name="connsiteY2" fmla="*/ 0 h 614248"/>
                <a:gd name="connsiteX3" fmla="*/ 547907 w 547907"/>
                <a:gd name="connsiteY3" fmla="*/ 158118 h 614248"/>
                <a:gd name="connsiteX4" fmla="*/ 547907 w 547907"/>
                <a:gd name="connsiteY4" fmla="*/ 614248 h 614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907" h="614248">
                  <a:moveTo>
                    <a:pt x="0" y="66341"/>
                  </a:moveTo>
                  <a:lnTo>
                    <a:pt x="66342" y="0"/>
                  </a:lnTo>
                  <a:lnTo>
                    <a:pt x="389789" y="0"/>
                  </a:lnTo>
                  <a:cubicBezTo>
                    <a:pt x="477115" y="0"/>
                    <a:pt x="547907" y="70792"/>
                    <a:pt x="547907" y="158118"/>
                  </a:cubicBezTo>
                  <a:lnTo>
                    <a:pt x="547907" y="61424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91" name="Text Placeholder 190">
            <a:extLst>
              <a:ext uri="{FF2B5EF4-FFF2-40B4-BE49-F238E27FC236}">
                <a16:creationId xmlns:a16="http://schemas.microsoft.com/office/drawing/2014/main" id="{2BFF4C1B-7199-F8CC-DFBF-CB4D9E202069}"/>
              </a:ext>
            </a:extLst>
          </p:cNvPr>
          <p:cNvSpPr>
            <a:spLocks noGrp="1"/>
          </p:cNvSpPr>
          <p:nvPr>
            <p:ph type="body" sz="quarter" idx="13"/>
          </p:nvPr>
        </p:nvSpPr>
        <p:spPr>
          <a:xfrm>
            <a:off x="8253413" y="1492250"/>
            <a:ext cx="2635250" cy="1647825"/>
          </a:xfrm>
        </p:spPr>
        <p:txBody>
          <a:bodyPr/>
          <a:lstStyle>
            <a:lvl1pPr marL="0" indent="0">
              <a:buNone/>
              <a:defRPr/>
            </a:lvl1pPr>
          </a:lstStyle>
          <a:p>
            <a:pPr lvl="0"/>
            <a:endParaRPr lang="en-US"/>
          </a:p>
        </p:txBody>
      </p:sp>
    </p:spTree>
    <p:extLst>
      <p:ext uri="{BB962C8B-B14F-4D97-AF65-F5344CB8AC3E}">
        <p14:creationId xmlns:p14="http://schemas.microsoft.com/office/powerpoint/2010/main" val="27786344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A close-up of a hand&#10;&#10;Description automatically generated with medium confidence">
            <a:extLst>
              <a:ext uri="{FF2B5EF4-FFF2-40B4-BE49-F238E27FC236}">
                <a16:creationId xmlns:a16="http://schemas.microsoft.com/office/drawing/2014/main" id="{AE0F94A1-B65A-6C4E-FAFB-D9161CDF47B3}"/>
              </a:ext>
            </a:extLst>
          </p:cNvPr>
          <p:cNvPicPr>
            <a:picLocks noChangeAspect="1"/>
          </p:cNvPicPr>
          <p:nvPr userDrawn="1"/>
        </p:nvPicPr>
        <p:blipFill>
          <a:blip r:embed="rId2"/>
          <a:stretch>
            <a:fillRect/>
          </a:stretch>
        </p:blipFill>
        <p:spPr>
          <a:xfrm>
            <a:off x="6350" y="0"/>
            <a:ext cx="12185650" cy="6861574"/>
          </a:xfrm>
          <a:prstGeom prst="rect">
            <a:avLst/>
          </a:prstGeom>
        </p:spPr>
      </p:pic>
    </p:spTree>
    <p:extLst>
      <p:ext uri="{BB962C8B-B14F-4D97-AF65-F5344CB8AC3E}">
        <p14:creationId xmlns:p14="http://schemas.microsoft.com/office/powerpoint/2010/main" val="14142629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2"/>
          <a:srcRect/>
          <a:stretch/>
        </p:blipFill>
        <p:spPr>
          <a:xfrm>
            <a:off x="0" y="2"/>
            <a:ext cx="12179296" cy="6857998"/>
          </a:xfrm>
          <a:prstGeom prst="rect">
            <a:avLst/>
          </a:prstGeom>
        </p:spPr>
      </p:pic>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3"/>
          <a:stretch>
            <a:fillRect/>
          </a:stretch>
        </p:blipFill>
        <p:spPr>
          <a:xfrm>
            <a:off x="-6354" y="-3576"/>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5063706" y="1825625"/>
            <a:ext cx="6290094"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pic>
        <p:nvPicPr>
          <p:cNvPr id="4" name="Picture 3" descr="Diagram&#10;&#10;Description automatically generated">
            <a:extLst>
              <a:ext uri="{FF2B5EF4-FFF2-40B4-BE49-F238E27FC236}">
                <a16:creationId xmlns:a16="http://schemas.microsoft.com/office/drawing/2014/main" id="{2610E2A0-8D2C-46FE-2FF4-8DB77DA2CA62}"/>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5" name="Rectangle 4">
            <a:extLst>
              <a:ext uri="{FF2B5EF4-FFF2-40B4-BE49-F238E27FC236}">
                <a16:creationId xmlns:a16="http://schemas.microsoft.com/office/drawing/2014/main" id="{1C021796-755A-D4C4-282E-C7B4526C525C}"/>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1918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980" y="11017"/>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1825625"/>
            <a:ext cx="6267680" cy="286756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5" name="Picture Placeholder 4">
            <a:extLst>
              <a:ext uri="{FF2B5EF4-FFF2-40B4-BE49-F238E27FC236}">
                <a16:creationId xmlns:a16="http://schemas.microsoft.com/office/drawing/2014/main" id="{B4D122E9-1AC3-D098-1CF4-0DF60867CA73}"/>
              </a:ext>
            </a:extLst>
          </p:cNvPr>
          <p:cNvSpPr>
            <a:spLocks noGrp="1"/>
          </p:cNvSpPr>
          <p:nvPr>
            <p:ph type="pic" sz="quarter" idx="13"/>
          </p:nvPr>
        </p:nvSpPr>
        <p:spPr>
          <a:xfrm>
            <a:off x="7575550" y="1825625"/>
            <a:ext cx="3778250" cy="4010025"/>
          </a:xfrm>
        </p:spPr>
        <p:txBody>
          <a:bodyPr/>
          <a:lstStyle/>
          <a:p>
            <a:endParaRPr lang="en-US"/>
          </a:p>
        </p:txBody>
      </p:sp>
      <p:sp>
        <p:nvSpPr>
          <p:cNvPr id="10" name="Text Placeholder 9">
            <a:extLst>
              <a:ext uri="{FF2B5EF4-FFF2-40B4-BE49-F238E27FC236}">
                <a16:creationId xmlns:a16="http://schemas.microsoft.com/office/drawing/2014/main" id="{5BC966B4-9D74-6415-64FF-8B6D468AB40F}"/>
              </a:ext>
            </a:extLst>
          </p:cNvPr>
          <p:cNvSpPr>
            <a:spLocks noGrp="1"/>
          </p:cNvSpPr>
          <p:nvPr>
            <p:ph type="body" sz="quarter" idx="14" hasCustomPrompt="1"/>
          </p:nvPr>
        </p:nvSpPr>
        <p:spPr>
          <a:xfrm>
            <a:off x="1150938" y="5046663"/>
            <a:ext cx="4335462" cy="868362"/>
          </a:xfrm>
        </p:spPr>
        <p:txBody>
          <a:bodyPr/>
          <a:lstStyle>
            <a:lvl1pPr>
              <a:defRPr/>
            </a:lvl1pPr>
          </a:lstStyle>
          <a:p>
            <a:pPr lvl="0"/>
            <a:r>
              <a:rPr lang="en-US"/>
              <a:t>Click to add text</a:t>
            </a:r>
          </a:p>
        </p:txBody>
      </p:sp>
      <p:sp>
        <p:nvSpPr>
          <p:cNvPr id="4" name="Slide Number Placeholder 5">
            <a:extLst>
              <a:ext uri="{FF2B5EF4-FFF2-40B4-BE49-F238E27FC236}">
                <a16:creationId xmlns:a16="http://schemas.microsoft.com/office/drawing/2014/main" id="{01AD72E4-D007-8AE6-30D7-E132ABD71EA9}"/>
              </a:ext>
            </a:extLst>
          </p:cNvPr>
          <p:cNvSpPr>
            <a:spLocks noGrp="1"/>
          </p:cNvSpPr>
          <p:nvPr>
            <p:ph type="sldNum" sz="quarter" idx="12"/>
          </p:nvPr>
        </p:nvSpPr>
        <p:spPr>
          <a:xfrm>
            <a:off x="8826012" y="6465273"/>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Tree>
    <p:extLst>
      <p:ext uri="{BB962C8B-B14F-4D97-AF65-F5344CB8AC3E}">
        <p14:creationId xmlns:p14="http://schemas.microsoft.com/office/powerpoint/2010/main" val="26549583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2936FA-FBF0-FCC6-594E-35150B7EEBAD}"/>
              </a:ext>
            </a:extLst>
          </p:cNvPr>
          <p:cNvPicPr>
            <a:picLocks noChangeAspect="1"/>
          </p:cNvPicPr>
          <p:nvPr userDrawn="1"/>
        </p:nvPicPr>
        <p:blipFill>
          <a:blip r:embed="rId2"/>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Montserrat" panose="02000505000000020004" pitchFamily="2" charset="77"/>
              </a:defRPr>
            </a:lvl1pPr>
          </a:lstStyle>
          <a:p>
            <a:endParaRPr lang="en-US"/>
          </a:p>
        </p:txBody>
      </p:sp>
      <p:sp>
        <p:nvSpPr>
          <p:cNvPr id="9" name="Title 1">
            <a:extLst>
              <a:ext uri="{FF2B5EF4-FFF2-40B4-BE49-F238E27FC236}">
                <a16:creationId xmlns:a16="http://schemas.microsoft.com/office/drawing/2014/main" id="{112A623D-06FD-2FE7-D1BB-C2CB60812CAA}"/>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rPr>
              <a:t>THANK FOR JOINING US</a:t>
            </a:r>
          </a:p>
        </p:txBody>
      </p:sp>
    </p:spTree>
    <p:extLst>
      <p:ext uri="{BB962C8B-B14F-4D97-AF65-F5344CB8AC3E}">
        <p14:creationId xmlns:p14="http://schemas.microsoft.com/office/powerpoint/2010/main" val="940719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14B13F7-CB0C-BCDC-3DEC-5241BFF549FE}"/>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33789502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53DAB-D154-0592-B63F-9E1B18C48D6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4062DA1-082A-7076-60C2-50775661A56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078E9D9-7092-BA53-1946-33C949A99E5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344552-A632-B6C1-E423-7C38554E3B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844CF3-30CE-6DF2-4514-CCA08E42AA8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497F359-1421-A76E-E7D9-F48AD328CE63}"/>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8" name="Footer Placeholder 7">
            <a:extLst>
              <a:ext uri="{FF2B5EF4-FFF2-40B4-BE49-F238E27FC236}">
                <a16:creationId xmlns:a16="http://schemas.microsoft.com/office/drawing/2014/main" id="{CA23331B-CC0E-20B3-852D-452499BCEC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7D6D506-625E-D780-4B00-50F48810BB14}"/>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35150320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10" name="Picture 9" descr="A picture containing application&#10;&#10;Description automatically generated">
            <a:extLst>
              <a:ext uri="{FF2B5EF4-FFF2-40B4-BE49-F238E27FC236}">
                <a16:creationId xmlns:a16="http://schemas.microsoft.com/office/drawing/2014/main" id="{BCD8B585-4F76-0ED7-3509-FF59CCD0D525}"/>
              </a:ext>
            </a:extLst>
          </p:cNvPr>
          <p:cNvPicPr>
            <a:picLocks noChangeAspect="1"/>
          </p:cNvPicPr>
          <p:nvPr userDrawn="1"/>
        </p:nvPicPr>
        <p:blipFill>
          <a:blip r:embed="rId2"/>
          <a:stretch>
            <a:fillRect/>
          </a:stretch>
        </p:blipFill>
        <p:spPr>
          <a:xfrm>
            <a:off x="-6354" y="-3576"/>
            <a:ext cx="12185650" cy="6861574"/>
          </a:xfrm>
          <a:prstGeom prst="rect">
            <a:avLst/>
          </a:prstGeom>
        </p:spPr>
      </p:pic>
      <p:pic>
        <p:nvPicPr>
          <p:cNvPr id="6" name="Picture 5">
            <a:extLst>
              <a:ext uri="{FF2B5EF4-FFF2-40B4-BE49-F238E27FC236}">
                <a16:creationId xmlns:a16="http://schemas.microsoft.com/office/drawing/2014/main" id="{5D6AC033-5145-BE27-2C8E-94133382D3DD}"/>
              </a:ext>
            </a:extLst>
          </p:cNvPr>
          <p:cNvPicPr>
            <a:picLocks noChangeAspect="1"/>
          </p:cNvPicPr>
          <p:nvPr userDrawn="1"/>
        </p:nvPicPr>
        <p:blipFill>
          <a:blip r:embed="rId3"/>
          <a:srcRect/>
          <a:stretch/>
        </p:blipFill>
        <p:spPr>
          <a:xfrm>
            <a:off x="-1" y="0"/>
            <a:ext cx="12179296" cy="6857998"/>
          </a:xfrm>
          <a:prstGeom prst="rect">
            <a:avLst/>
          </a:prstGeom>
        </p:spPr>
      </p:pic>
      <p:sp>
        <p:nvSpPr>
          <p:cNvPr id="4" name="Footer Placeholder 3">
            <a:extLst>
              <a:ext uri="{FF2B5EF4-FFF2-40B4-BE49-F238E27FC236}">
                <a16:creationId xmlns:a16="http://schemas.microsoft.com/office/drawing/2014/main" id="{38C3B51C-DFD6-3283-0A61-85A8910C1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0A28649-D73D-C1B0-6325-7E752B4E9DDD}"/>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8" name="Rectangle 7">
            <a:extLst>
              <a:ext uri="{FF2B5EF4-FFF2-40B4-BE49-F238E27FC236}">
                <a16:creationId xmlns:a16="http://schemas.microsoft.com/office/drawing/2014/main" id="{92C1AB36-4265-1469-FF5A-520F2622B7D5}"/>
              </a:ext>
            </a:extLst>
          </p:cNvPr>
          <p:cNvSpPr/>
          <p:nvPr userDrawn="1"/>
        </p:nvSpPr>
        <p:spPr>
          <a:xfrm>
            <a:off x="12704" y="2225407"/>
            <a:ext cx="12192000" cy="156453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099B2C82-2443-4DB6-7560-CA743E516D1C}"/>
              </a:ext>
            </a:extLst>
          </p:cNvPr>
          <p:cNvSpPr>
            <a:spLocks noGrp="1"/>
          </p:cNvSpPr>
          <p:nvPr>
            <p:ph type="title"/>
          </p:nvPr>
        </p:nvSpPr>
        <p:spPr>
          <a:xfrm>
            <a:off x="12704" y="2464375"/>
            <a:ext cx="12166591" cy="1325563"/>
          </a:xfrm>
        </p:spPr>
        <p:txBody>
          <a:bodyPr/>
          <a:lstStyle>
            <a:lvl1pPr algn="ctr">
              <a:defRPr b="0">
                <a:solidFill>
                  <a:schemeClr val="bg1"/>
                </a:solidFill>
              </a:defRPr>
            </a:lvl1pPr>
          </a:lstStyle>
          <a:p>
            <a:r>
              <a:rPr lang="en-US"/>
              <a:t>Click to edit Master title style</a:t>
            </a:r>
          </a:p>
        </p:txBody>
      </p:sp>
    </p:spTree>
    <p:extLst>
      <p:ext uri="{BB962C8B-B14F-4D97-AF65-F5344CB8AC3E}">
        <p14:creationId xmlns:p14="http://schemas.microsoft.com/office/powerpoint/2010/main" val="37801374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BD16E2-1533-CC10-3690-3912CA1E06B3}"/>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8C1A6F6-817B-FDE0-DBD8-0AD413DBFDAE}"/>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30478043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7A433-7E60-E2BC-CDA7-1DC0618B66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343395-0155-A566-25D3-3211774169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A16992-C2ED-6D6C-6842-003CFA524A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8F600C-EA44-2B16-12FB-C46AC31F631D}"/>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722387EF-C3E0-1DE6-71CD-EB13675B23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FCCC322-AD58-5CEB-F7CC-ADD944450EE4}"/>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17878314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7D41B-8801-2DDB-ACD3-78E234B361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9537A46-FBF7-7BD6-2DAB-FAEB1F5DE8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1810A6B-B9EB-42CD-AD6B-77471871A2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BBF902-C639-5B75-CAB3-60D700B1EECE}"/>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674289B5-53C5-7E6C-0D47-8E07EC6E0D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F5CC411-B080-1956-B9C3-AD717A00AF17}"/>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1794423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C0FED-5B1E-1D03-68DD-49432DE8A8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BA4C8B4-7FE7-7172-E22E-A7FBB44427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84B00-F6B4-25B3-5B43-48DD8D46E4CE}"/>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653AE3D2-5DC4-473B-7DD7-4139A3E6A1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C9FB532-69D2-E2D1-8AD4-89BCA9C6472A}"/>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7189628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5236E6-0316-8834-8C22-AEC120DBC6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30BD4F-B53A-26A7-2934-34D33C12E0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6FD9DF-1743-FB60-8E1E-7F33C78B1847}"/>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87BB84C0-FF74-0760-4E71-923A5C0B88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99793FD-4296-02C4-0E12-E5FBBAF7668F}"/>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18720417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Content" userDrawn="1">
  <p:cSld name="1_Title and Content">
    <p:spTree>
      <p:nvGrpSpPr>
        <p:cNvPr id="1" name="Shape 54"/>
        <p:cNvGrpSpPr/>
        <p:nvPr/>
      </p:nvGrpSpPr>
      <p:grpSpPr>
        <a:xfrm>
          <a:off x="0" y="0"/>
          <a:ext cx="0" cy="0"/>
          <a:chOff x="0" y="0"/>
          <a:chExt cx="0" cy="0"/>
        </a:xfrm>
      </p:grpSpPr>
      <p:sp>
        <p:nvSpPr>
          <p:cNvPr id="55" name="Google Shape;55;p37"/>
          <p:cNvSpPr txBox="1">
            <a:spLocks noGrp="1"/>
          </p:cNvSpPr>
          <p:nvPr>
            <p:ph type="sldNum" idx="12"/>
          </p:nvPr>
        </p:nvSpPr>
        <p:spPr>
          <a:xfrm>
            <a:off x="11384678" y="6356350"/>
            <a:ext cx="652922" cy="3651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600"/>
              <a:buFont typeface="Arial"/>
              <a:buNone/>
              <a:defRPr sz="1600" b="1" i="0" u="none" strike="noStrike" cap="none">
                <a:solidFill>
                  <a:schemeClr val="accent1"/>
                </a:solidFill>
                <a:latin typeface="Calibri"/>
                <a:ea typeface="Calibri"/>
                <a:cs typeface="Calibri"/>
                <a:sym typeface="Calibri"/>
              </a:defRPr>
            </a:lvl1pPr>
            <a:lvl2pPr marL="0" marR="0" lvl="1" indent="0" algn="ctr">
              <a:lnSpc>
                <a:spcPct val="100000"/>
              </a:lnSpc>
              <a:spcBef>
                <a:spcPts val="0"/>
              </a:spcBef>
              <a:spcAft>
                <a:spcPts val="0"/>
              </a:spcAft>
              <a:buClr>
                <a:srgbClr val="000000"/>
              </a:buClr>
              <a:buSzPts val="1600"/>
              <a:buFont typeface="Arial"/>
              <a:buNone/>
              <a:defRPr sz="1600" b="1" i="0" u="none" strike="noStrike" cap="none">
                <a:solidFill>
                  <a:schemeClr val="accent1"/>
                </a:solidFill>
                <a:latin typeface="Calibri"/>
                <a:ea typeface="Calibri"/>
                <a:cs typeface="Calibri"/>
                <a:sym typeface="Calibri"/>
              </a:defRPr>
            </a:lvl2pPr>
            <a:lvl3pPr marL="0" marR="0" lvl="2" indent="0" algn="ctr">
              <a:lnSpc>
                <a:spcPct val="100000"/>
              </a:lnSpc>
              <a:spcBef>
                <a:spcPts val="0"/>
              </a:spcBef>
              <a:spcAft>
                <a:spcPts val="0"/>
              </a:spcAft>
              <a:buClr>
                <a:srgbClr val="000000"/>
              </a:buClr>
              <a:buSzPts val="1600"/>
              <a:buFont typeface="Arial"/>
              <a:buNone/>
              <a:defRPr sz="1600" b="1" i="0" u="none" strike="noStrike" cap="none">
                <a:solidFill>
                  <a:schemeClr val="accent1"/>
                </a:solidFill>
                <a:latin typeface="Calibri"/>
                <a:ea typeface="Calibri"/>
                <a:cs typeface="Calibri"/>
                <a:sym typeface="Calibri"/>
              </a:defRPr>
            </a:lvl3pPr>
            <a:lvl4pPr marL="0" marR="0" lvl="3" indent="0" algn="ctr">
              <a:lnSpc>
                <a:spcPct val="100000"/>
              </a:lnSpc>
              <a:spcBef>
                <a:spcPts val="0"/>
              </a:spcBef>
              <a:spcAft>
                <a:spcPts val="0"/>
              </a:spcAft>
              <a:buClr>
                <a:srgbClr val="000000"/>
              </a:buClr>
              <a:buSzPts val="1600"/>
              <a:buFont typeface="Arial"/>
              <a:buNone/>
              <a:defRPr sz="1600" b="1" i="0" u="none" strike="noStrike" cap="none">
                <a:solidFill>
                  <a:schemeClr val="accent1"/>
                </a:solidFill>
                <a:latin typeface="Calibri"/>
                <a:ea typeface="Calibri"/>
                <a:cs typeface="Calibri"/>
                <a:sym typeface="Calibri"/>
              </a:defRPr>
            </a:lvl4pPr>
            <a:lvl5pPr marL="0" marR="0" lvl="4" indent="0" algn="ctr">
              <a:lnSpc>
                <a:spcPct val="100000"/>
              </a:lnSpc>
              <a:spcBef>
                <a:spcPts val="0"/>
              </a:spcBef>
              <a:spcAft>
                <a:spcPts val="0"/>
              </a:spcAft>
              <a:buClr>
                <a:srgbClr val="000000"/>
              </a:buClr>
              <a:buSzPts val="1600"/>
              <a:buFont typeface="Arial"/>
              <a:buNone/>
              <a:defRPr sz="1600" b="1" i="0" u="none" strike="noStrike" cap="none">
                <a:solidFill>
                  <a:schemeClr val="accent1"/>
                </a:solidFill>
                <a:latin typeface="Calibri"/>
                <a:ea typeface="Calibri"/>
                <a:cs typeface="Calibri"/>
                <a:sym typeface="Calibri"/>
              </a:defRPr>
            </a:lvl5pPr>
            <a:lvl6pPr marL="0" marR="0" lvl="5" indent="0" algn="ctr">
              <a:lnSpc>
                <a:spcPct val="100000"/>
              </a:lnSpc>
              <a:spcBef>
                <a:spcPts val="0"/>
              </a:spcBef>
              <a:spcAft>
                <a:spcPts val="0"/>
              </a:spcAft>
              <a:buClr>
                <a:srgbClr val="000000"/>
              </a:buClr>
              <a:buSzPts val="1600"/>
              <a:buFont typeface="Arial"/>
              <a:buNone/>
              <a:defRPr sz="1600" b="1" i="0" u="none" strike="noStrike" cap="none">
                <a:solidFill>
                  <a:schemeClr val="accent1"/>
                </a:solidFill>
                <a:latin typeface="Calibri"/>
                <a:ea typeface="Calibri"/>
                <a:cs typeface="Calibri"/>
                <a:sym typeface="Calibri"/>
              </a:defRPr>
            </a:lvl6pPr>
            <a:lvl7pPr marL="0" marR="0" lvl="6" indent="0" algn="ctr">
              <a:lnSpc>
                <a:spcPct val="100000"/>
              </a:lnSpc>
              <a:spcBef>
                <a:spcPts val="0"/>
              </a:spcBef>
              <a:spcAft>
                <a:spcPts val="0"/>
              </a:spcAft>
              <a:buClr>
                <a:srgbClr val="000000"/>
              </a:buClr>
              <a:buSzPts val="1600"/>
              <a:buFont typeface="Arial"/>
              <a:buNone/>
              <a:defRPr sz="1600" b="1" i="0" u="none" strike="noStrike" cap="none">
                <a:solidFill>
                  <a:schemeClr val="accent1"/>
                </a:solidFill>
                <a:latin typeface="Calibri"/>
                <a:ea typeface="Calibri"/>
                <a:cs typeface="Calibri"/>
                <a:sym typeface="Calibri"/>
              </a:defRPr>
            </a:lvl7pPr>
            <a:lvl8pPr marL="0" marR="0" lvl="7" indent="0" algn="ctr">
              <a:lnSpc>
                <a:spcPct val="100000"/>
              </a:lnSpc>
              <a:spcBef>
                <a:spcPts val="0"/>
              </a:spcBef>
              <a:spcAft>
                <a:spcPts val="0"/>
              </a:spcAft>
              <a:buClr>
                <a:srgbClr val="000000"/>
              </a:buClr>
              <a:buSzPts val="1600"/>
              <a:buFont typeface="Arial"/>
              <a:buNone/>
              <a:defRPr sz="1600" b="1" i="0" u="none" strike="noStrike" cap="none">
                <a:solidFill>
                  <a:schemeClr val="accent1"/>
                </a:solidFill>
                <a:latin typeface="Calibri"/>
                <a:ea typeface="Calibri"/>
                <a:cs typeface="Calibri"/>
                <a:sym typeface="Calibri"/>
              </a:defRPr>
            </a:lvl8pPr>
            <a:lvl9pPr marL="0" marR="0" lvl="8" indent="0" algn="ctr">
              <a:lnSpc>
                <a:spcPct val="100000"/>
              </a:lnSpc>
              <a:spcBef>
                <a:spcPts val="0"/>
              </a:spcBef>
              <a:spcAft>
                <a:spcPts val="0"/>
              </a:spcAft>
              <a:buClr>
                <a:srgbClr val="000000"/>
              </a:buClr>
              <a:buSzPts val="1600"/>
              <a:buFont typeface="Arial"/>
              <a:buNone/>
              <a:defRPr sz="1600" b="1" i="0" u="none" strike="noStrike" cap="none">
                <a:solidFill>
                  <a:schemeClr val="accen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
        <p:nvSpPr>
          <p:cNvPr id="56" name="Google Shape;56;p37"/>
          <p:cNvSpPr txBox="1">
            <a:spLocks noGrp="1"/>
          </p:cNvSpPr>
          <p:nvPr>
            <p:ph type="title"/>
          </p:nvPr>
        </p:nvSpPr>
        <p:spPr>
          <a:xfrm>
            <a:off x="805866" y="46208"/>
            <a:ext cx="11081334" cy="786384"/>
          </a:xfrm>
          <a:prstGeom prst="rect">
            <a:avLst/>
          </a:prstGeom>
          <a:noFill/>
          <a:ln>
            <a:noFill/>
          </a:ln>
        </p:spPr>
        <p:txBody>
          <a:bodyPr spcFirstLastPara="1" wrap="square" lIns="18287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37"/>
          <p:cNvSpPr txBox="1">
            <a:spLocks noGrp="1"/>
          </p:cNvSpPr>
          <p:nvPr>
            <p:ph type="body" idx="1"/>
          </p:nvPr>
        </p:nvSpPr>
        <p:spPr>
          <a:xfrm>
            <a:off x="805866" y="1137446"/>
            <a:ext cx="11081334" cy="5039517"/>
          </a:xfrm>
          <a:prstGeom prst="rect">
            <a:avLst/>
          </a:prstGeom>
          <a:noFill/>
          <a:ln>
            <a:noFill/>
          </a:ln>
        </p:spPr>
        <p:txBody>
          <a:bodyPr spcFirstLastPara="1" wrap="square" lIns="91425" tIns="45700" rIns="91425" bIns="45700" anchor="t" anchorCtr="0">
            <a:normAutofit/>
          </a:bodyPr>
          <a:lstStyle>
            <a:lvl1pPr marL="457200" lvl="0" indent="-342900" algn="l">
              <a:lnSpc>
                <a:spcPct val="95000"/>
              </a:lnSpc>
              <a:spcBef>
                <a:spcPts val="1800"/>
              </a:spcBef>
              <a:spcAft>
                <a:spcPts val="0"/>
              </a:spcAft>
              <a:buSzPts val="1800"/>
              <a:buChar char="?"/>
              <a:defRPr/>
            </a:lvl1pPr>
            <a:lvl2pPr marL="914400" lvl="1" indent="-342900" algn="l">
              <a:lnSpc>
                <a:spcPct val="95000"/>
              </a:lnSpc>
              <a:spcBef>
                <a:spcPts val="800"/>
              </a:spcBef>
              <a:spcAft>
                <a:spcPts val="0"/>
              </a:spcAft>
              <a:buSzPts val="1800"/>
              <a:buChar char="?"/>
              <a:defRPr/>
            </a:lvl2pPr>
            <a:lvl3pPr marL="1371600" lvl="2" indent="-342900" algn="l">
              <a:lnSpc>
                <a:spcPct val="95000"/>
              </a:lnSpc>
              <a:spcBef>
                <a:spcPts val="500"/>
              </a:spcBef>
              <a:spcAft>
                <a:spcPts val="0"/>
              </a:spcAft>
              <a:buSzPts val="1800"/>
              <a:buChar char="?"/>
              <a:defRPr/>
            </a:lvl3pPr>
            <a:lvl4pPr marL="1828800" lvl="3" indent="-342900" algn="l">
              <a:lnSpc>
                <a:spcPct val="95000"/>
              </a:lnSpc>
              <a:spcBef>
                <a:spcPts val="500"/>
              </a:spcBef>
              <a:spcAft>
                <a:spcPts val="0"/>
              </a:spcAft>
              <a:buSzPts val="1800"/>
              <a:buChar char="?"/>
              <a:defRPr/>
            </a:lvl4pPr>
            <a:lvl5pPr marL="2286000" lvl="4" indent="-342900" algn="l">
              <a:lnSpc>
                <a:spcPct val="95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37"/>
          <p:cNvSpPr txBox="1">
            <a:spLocks noGrp="1"/>
          </p:cNvSpPr>
          <p:nvPr>
            <p:ph type="ftr" idx="11"/>
          </p:nvPr>
        </p:nvSpPr>
        <p:spPr>
          <a:xfrm>
            <a:off x="4439823"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 name="Text Placeholder 5">
            <a:extLst>
              <a:ext uri="{FF2B5EF4-FFF2-40B4-BE49-F238E27FC236}">
                <a16:creationId xmlns:a16="http://schemas.microsoft.com/office/drawing/2014/main" id="{0031B430-0FEC-1BCE-0871-06042667C767}"/>
              </a:ext>
            </a:extLst>
          </p:cNvPr>
          <p:cNvSpPr>
            <a:spLocks noGrp="1"/>
          </p:cNvSpPr>
          <p:nvPr>
            <p:ph type="body" sz="quarter" idx="13" hasCustomPrompt="1"/>
          </p:nvPr>
        </p:nvSpPr>
        <p:spPr>
          <a:xfrm>
            <a:off x="417512" y="5610049"/>
            <a:ext cx="4114801" cy="430212"/>
          </a:xfrm>
        </p:spPr>
        <p:txBody>
          <a:bodyPr/>
          <a:lstStyle>
            <a:lvl1pPr>
              <a:defRPr/>
            </a:lvl1pPr>
          </a:lstStyle>
          <a:p>
            <a:pPr lvl="0"/>
            <a:r>
              <a:rPr lang="en-US"/>
              <a:t>Add text</a:t>
            </a:r>
          </a:p>
        </p:txBody>
      </p:sp>
      <p:sp>
        <p:nvSpPr>
          <p:cNvPr id="8" name="Text Placeholder 7">
            <a:extLst>
              <a:ext uri="{FF2B5EF4-FFF2-40B4-BE49-F238E27FC236}">
                <a16:creationId xmlns:a16="http://schemas.microsoft.com/office/drawing/2014/main" id="{9FEF48BD-9F8B-A76E-A6A6-C9481BC85BAE}"/>
              </a:ext>
            </a:extLst>
          </p:cNvPr>
          <p:cNvSpPr>
            <a:spLocks noGrp="1"/>
          </p:cNvSpPr>
          <p:nvPr>
            <p:ph type="body" sz="quarter" idx="14" hasCustomPrompt="1"/>
          </p:nvPr>
        </p:nvSpPr>
        <p:spPr>
          <a:xfrm>
            <a:off x="123825" y="4640086"/>
            <a:ext cx="4324350" cy="654050"/>
          </a:xfrm>
        </p:spPr>
        <p:txBody>
          <a:bodyPr/>
          <a:lstStyle>
            <a:lvl1pPr>
              <a:defRPr/>
            </a:lvl1pPr>
          </a:lstStyle>
          <a:p>
            <a:pPr lvl="0"/>
            <a:r>
              <a:rPr lang="en-US"/>
              <a:t>Add text</a:t>
            </a:r>
          </a:p>
        </p:txBody>
      </p:sp>
      <p:sp>
        <p:nvSpPr>
          <p:cNvPr id="10" name="Text Placeholder 9">
            <a:extLst>
              <a:ext uri="{FF2B5EF4-FFF2-40B4-BE49-F238E27FC236}">
                <a16:creationId xmlns:a16="http://schemas.microsoft.com/office/drawing/2014/main" id="{9FFAB879-2B1A-979E-4ACB-E5C08945EBFD}"/>
              </a:ext>
            </a:extLst>
          </p:cNvPr>
          <p:cNvSpPr>
            <a:spLocks noGrp="1"/>
          </p:cNvSpPr>
          <p:nvPr>
            <p:ph type="body" sz="quarter" idx="15" hasCustomPrompt="1"/>
          </p:nvPr>
        </p:nvSpPr>
        <p:spPr>
          <a:xfrm>
            <a:off x="417512" y="3871736"/>
            <a:ext cx="3613151" cy="588963"/>
          </a:xfrm>
        </p:spPr>
        <p:txBody>
          <a:bodyPr/>
          <a:lstStyle>
            <a:lvl1pPr>
              <a:defRPr/>
            </a:lvl1pPr>
          </a:lstStyle>
          <a:p>
            <a:pPr lvl="0"/>
            <a:r>
              <a:rPr lang="en-US"/>
              <a:t>Add text</a:t>
            </a:r>
          </a:p>
        </p:txBody>
      </p:sp>
      <p:sp>
        <p:nvSpPr>
          <p:cNvPr id="12" name="Text Placeholder 11">
            <a:extLst>
              <a:ext uri="{FF2B5EF4-FFF2-40B4-BE49-F238E27FC236}">
                <a16:creationId xmlns:a16="http://schemas.microsoft.com/office/drawing/2014/main" id="{0B42051F-1ECD-B62B-8607-7B9652E1C7B5}"/>
              </a:ext>
            </a:extLst>
          </p:cNvPr>
          <p:cNvSpPr>
            <a:spLocks noGrp="1"/>
          </p:cNvSpPr>
          <p:nvPr>
            <p:ph type="body" sz="quarter" idx="16" hasCustomPrompt="1"/>
          </p:nvPr>
        </p:nvSpPr>
        <p:spPr>
          <a:xfrm>
            <a:off x="123825" y="2890661"/>
            <a:ext cx="4030663" cy="665163"/>
          </a:xfrm>
        </p:spPr>
        <p:txBody>
          <a:bodyPr/>
          <a:lstStyle>
            <a:lvl1pPr>
              <a:defRPr/>
            </a:lvl1pPr>
          </a:lstStyle>
          <a:p>
            <a:pPr lvl="0"/>
            <a:r>
              <a:rPr lang="en-US"/>
              <a:t>Add text</a:t>
            </a:r>
          </a:p>
        </p:txBody>
      </p:sp>
    </p:spTree>
    <p:extLst>
      <p:ext uri="{BB962C8B-B14F-4D97-AF65-F5344CB8AC3E}">
        <p14:creationId xmlns:p14="http://schemas.microsoft.com/office/powerpoint/2010/main" val="15096656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2936FA-FBF0-FCC6-594E-35150B7EEBA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Montserrat" panose="02000505000000020004" pitchFamily="2" charset="77"/>
              </a:defRPr>
            </a:lvl1pPr>
          </a:lstStyle>
          <a:p>
            <a:endParaRPr lang="en-US"/>
          </a:p>
        </p:txBody>
      </p:sp>
      <p:sp>
        <p:nvSpPr>
          <p:cNvPr id="9" name="Title 1">
            <a:extLst>
              <a:ext uri="{FF2B5EF4-FFF2-40B4-BE49-F238E27FC236}">
                <a16:creationId xmlns:a16="http://schemas.microsoft.com/office/drawing/2014/main" id="{112A623D-06FD-2FE7-D1BB-C2CB60812CAA}"/>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rPr>
              <a:t>THANK YOU FOR JOINING US</a:t>
            </a:r>
          </a:p>
        </p:txBody>
      </p:sp>
      <p:sp>
        <p:nvSpPr>
          <p:cNvPr id="4" name="Slide Number Placeholder 5">
            <a:extLst>
              <a:ext uri="{FF2B5EF4-FFF2-40B4-BE49-F238E27FC236}">
                <a16:creationId xmlns:a16="http://schemas.microsoft.com/office/drawing/2014/main" id="{62E919F0-3265-24AD-36EC-F4451F67CE99}"/>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Tree>
    <p:extLst>
      <p:ext uri="{BB962C8B-B14F-4D97-AF65-F5344CB8AC3E}">
        <p14:creationId xmlns:p14="http://schemas.microsoft.com/office/powerpoint/2010/main" val="3034268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2980" y="11017"/>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1825625"/>
            <a:ext cx="6267680" cy="286756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5" name="Picture Placeholder 4">
            <a:extLst>
              <a:ext uri="{FF2B5EF4-FFF2-40B4-BE49-F238E27FC236}">
                <a16:creationId xmlns:a16="http://schemas.microsoft.com/office/drawing/2014/main" id="{B4D122E9-1AC3-D098-1CF4-0DF60867CA73}"/>
              </a:ext>
            </a:extLst>
          </p:cNvPr>
          <p:cNvSpPr>
            <a:spLocks noGrp="1"/>
          </p:cNvSpPr>
          <p:nvPr>
            <p:ph type="pic" sz="quarter" idx="13"/>
          </p:nvPr>
        </p:nvSpPr>
        <p:spPr>
          <a:xfrm>
            <a:off x="7575550" y="1825625"/>
            <a:ext cx="3778250" cy="4010025"/>
          </a:xfrm>
        </p:spPr>
        <p:txBody>
          <a:bodyPr/>
          <a:lstStyle/>
          <a:p>
            <a:endParaRPr lang="en-US"/>
          </a:p>
        </p:txBody>
      </p:sp>
      <p:sp>
        <p:nvSpPr>
          <p:cNvPr id="10" name="Text Placeholder 9">
            <a:extLst>
              <a:ext uri="{FF2B5EF4-FFF2-40B4-BE49-F238E27FC236}">
                <a16:creationId xmlns:a16="http://schemas.microsoft.com/office/drawing/2014/main" id="{5BC966B4-9D74-6415-64FF-8B6D468AB40F}"/>
              </a:ext>
            </a:extLst>
          </p:cNvPr>
          <p:cNvSpPr>
            <a:spLocks noGrp="1"/>
          </p:cNvSpPr>
          <p:nvPr>
            <p:ph type="body" sz="quarter" idx="14" hasCustomPrompt="1"/>
          </p:nvPr>
        </p:nvSpPr>
        <p:spPr>
          <a:xfrm>
            <a:off x="1150938" y="5046663"/>
            <a:ext cx="4335462" cy="868362"/>
          </a:xfrm>
        </p:spPr>
        <p:txBody>
          <a:bodyPr/>
          <a:lstStyle>
            <a:lvl1pPr>
              <a:defRPr/>
            </a:lvl1pPr>
          </a:lstStyle>
          <a:p>
            <a:pPr lvl="0"/>
            <a:r>
              <a:rPr lang="en-US"/>
              <a:t>Click to add text</a:t>
            </a:r>
          </a:p>
        </p:txBody>
      </p:sp>
      <p:sp>
        <p:nvSpPr>
          <p:cNvPr id="4" name="Slide Number Placeholder 5">
            <a:extLst>
              <a:ext uri="{FF2B5EF4-FFF2-40B4-BE49-F238E27FC236}">
                <a16:creationId xmlns:a16="http://schemas.microsoft.com/office/drawing/2014/main" id="{01AD72E4-D007-8AE6-30D7-E132ABD71EA9}"/>
              </a:ext>
            </a:extLst>
          </p:cNvPr>
          <p:cNvSpPr>
            <a:spLocks noGrp="1"/>
          </p:cNvSpPr>
          <p:nvPr>
            <p:ph type="sldNum" sz="quarter" idx="12"/>
          </p:nvPr>
        </p:nvSpPr>
        <p:spPr>
          <a:xfrm>
            <a:off x="8826012" y="6465273"/>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Tree>
    <p:extLst>
      <p:ext uri="{BB962C8B-B14F-4D97-AF65-F5344CB8AC3E}">
        <p14:creationId xmlns:p14="http://schemas.microsoft.com/office/powerpoint/2010/main" val="36992509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2936FA-FBF0-FCC6-594E-35150B7EEBA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4" name="Slide Number Placeholder 5">
            <a:extLst>
              <a:ext uri="{FF2B5EF4-FFF2-40B4-BE49-F238E27FC236}">
                <a16:creationId xmlns:a16="http://schemas.microsoft.com/office/drawing/2014/main" id="{8B5CE54B-575E-0B47-D7BC-2054932A32A5}"/>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
        <p:nvSpPr>
          <p:cNvPr id="5" name="Title 4">
            <a:extLst>
              <a:ext uri="{FF2B5EF4-FFF2-40B4-BE49-F238E27FC236}">
                <a16:creationId xmlns:a16="http://schemas.microsoft.com/office/drawing/2014/main" id="{914F8A40-C60F-5216-6300-1495813393B9}"/>
              </a:ext>
            </a:extLst>
          </p:cNvPr>
          <p:cNvSpPr>
            <a:spLocks noGrp="1"/>
          </p:cNvSpPr>
          <p:nvPr>
            <p:ph type="title"/>
          </p:nvPr>
        </p:nvSpPr>
        <p:spPr/>
        <p:txBody>
          <a:bodyPr/>
          <a:lstStyle/>
          <a:p>
            <a:r>
              <a:rPr lang="en-US"/>
              <a:t>Click to edit Master title style</a:t>
            </a:r>
          </a:p>
        </p:txBody>
      </p:sp>
      <p:sp>
        <p:nvSpPr>
          <p:cNvPr id="7" name="Text Placeholder 6">
            <a:extLst>
              <a:ext uri="{FF2B5EF4-FFF2-40B4-BE49-F238E27FC236}">
                <a16:creationId xmlns:a16="http://schemas.microsoft.com/office/drawing/2014/main" id="{3DEE294C-65F6-070D-4515-54A05C706BF5}"/>
              </a:ext>
            </a:extLst>
          </p:cNvPr>
          <p:cNvSpPr>
            <a:spLocks noGrp="1"/>
          </p:cNvSpPr>
          <p:nvPr>
            <p:ph type="body" sz="quarter" idx="10"/>
          </p:nvPr>
        </p:nvSpPr>
        <p:spPr>
          <a:xfrm>
            <a:off x="838200" y="1844675"/>
            <a:ext cx="10515600" cy="476250"/>
          </a:xfrm>
        </p:spPr>
        <p:txBody>
          <a:bodyPr/>
          <a:lstStyle>
            <a:lvl1pPr marL="0" indent="0" algn="ctr">
              <a:buNone/>
              <a:defRPr/>
            </a:lvl1pPr>
          </a:lstStyle>
          <a:p>
            <a:pPr lvl="0"/>
            <a:r>
              <a:rPr lang="en-US"/>
              <a:t>Click to edit Master text styles</a:t>
            </a:r>
          </a:p>
        </p:txBody>
      </p:sp>
    </p:spTree>
    <p:extLst>
      <p:ext uri="{BB962C8B-B14F-4D97-AF65-F5344CB8AC3E}">
        <p14:creationId xmlns:p14="http://schemas.microsoft.com/office/powerpoint/2010/main" val="2410217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pic>
        <p:nvPicPr>
          <p:cNvPr id="2" name="Picture 1" descr="Diagram&#10;&#10;Description automatically generated">
            <a:extLst>
              <a:ext uri="{FF2B5EF4-FFF2-40B4-BE49-F238E27FC236}">
                <a16:creationId xmlns:a16="http://schemas.microsoft.com/office/drawing/2014/main" id="{641EB5B0-E5D6-6AA9-37B2-8BF71A30FC92}"/>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4" name="Rectangle 3">
            <a:extLst>
              <a:ext uri="{FF2B5EF4-FFF2-40B4-BE49-F238E27FC236}">
                <a16:creationId xmlns:a16="http://schemas.microsoft.com/office/drawing/2014/main" id="{F0691981-9B09-34DB-6D6D-AB99D7899525}"/>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82757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8/15/2024</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7931"/>
            <a:ext cx="14843919" cy="8358411"/>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a:extLst>
              <a:ext uri="{FF2B5EF4-FFF2-40B4-BE49-F238E27FC236}">
                <a16:creationId xmlns:a16="http://schemas.microsoft.com/office/drawing/2014/main" id="{D0ED1EE2-E789-F2FE-FCC8-A348E3A6064D}"/>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6498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8/15/2024</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354" y="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61154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descr="A picture containing application&#10;&#10;Description automatically generated">
            <a:extLst>
              <a:ext uri="{FF2B5EF4-FFF2-40B4-BE49-F238E27FC236}">
                <a16:creationId xmlns:a16="http://schemas.microsoft.com/office/drawing/2014/main" id="{5945376C-6436-A088-61EA-D5EE32E2056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7" name="Rectangle 6">
            <a:extLst>
              <a:ext uri="{FF2B5EF4-FFF2-40B4-BE49-F238E27FC236}">
                <a16:creationId xmlns:a16="http://schemas.microsoft.com/office/drawing/2014/main" id="{8B324A9C-3589-D097-6C3D-F3D603C30A67}"/>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Date Placeholder 2">
            <a:extLst>
              <a:ext uri="{FF2B5EF4-FFF2-40B4-BE49-F238E27FC236}">
                <a16:creationId xmlns:a16="http://schemas.microsoft.com/office/drawing/2014/main" id="{58A4592B-286A-CA90-78F9-84E01C496672}"/>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8/15/2024</a:t>
            </a:fld>
            <a:endParaRPr lang="en-US"/>
          </a:p>
        </p:txBody>
      </p:sp>
      <p:sp>
        <p:nvSpPr>
          <p:cNvPr id="4" name="Footer Placeholder 3">
            <a:extLst>
              <a:ext uri="{FF2B5EF4-FFF2-40B4-BE49-F238E27FC236}">
                <a16:creationId xmlns:a16="http://schemas.microsoft.com/office/drawing/2014/main" id="{38C3B51C-DFD6-3283-0A61-85A8910C1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0A28649-D73D-C1B0-6325-7E752B4E9DDD}"/>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2" name="Title 1">
            <a:extLst>
              <a:ext uri="{FF2B5EF4-FFF2-40B4-BE49-F238E27FC236}">
                <a16:creationId xmlns:a16="http://schemas.microsoft.com/office/drawing/2014/main" id="{099B2C82-2443-4DB6-7560-CA743E516D1C}"/>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pic>
        <p:nvPicPr>
          <p:cNvPr id="8" name="Picture 7">
            <a:extLst>
              <a:ext uri="{FF2B5EF4-FFF2-40B4-BE49-F238E27FC236}">
                <a16:creationId xmlns:a16="http://schemas.microsoft.com/office/drawing/2014/main" id="{11EE8A18-807E-9C28-2897-7C83C93FF2C9}"/>
              </a:ext>
            </a:extLst>
          </p:cNvPr>
          <p:cNvPicPr>
            <a:picLocks noGrp="1" noRot="1" noChangeAspect="1" noMove="1" noResize="1" noEditPoints="1" noAdjustHandles="1" noChangeArrowheads="1" noChangeShapeType="1" noCrop="1"/>
          </p:cNvPicPr>
          <p:nvPr userDrawn="1"/>
        </p:nvPicPr>
        <p:blipFill>
          <a:blip r:embed="rId3" cstate="email">
            <a:extLst>
              <a:ext uri="{28A0092B-C50C-407E-A947-70E740481C1C}">
                <a14:useLocalDpi xmlns:a14="http://schemas.microsoft.com/office/drawing/2010/main"/>
              </a:ext>
            </a:extLst>
          </a:blip>
          <a:srcRect/>
          <a:stretch/>
        </p:blipFill>
        <p:spPr>
          <a:xfrm>
            <a:off x="-6350" y="0"/>
            <a:ext cx="12179296" cy="6857998"/>
          </a:xfrm>
          <a:prstGeom prst="rect">
            <a:avLst/>
          </a:prstGeom>
        </p:spPr>
      </p:pic>
      <p:sp>
        <p:nvSpPr>
          <p:cNvPr id="10" name="Picture Placeholder 9">
            <a:extLst>
              <a:ext uri="{FF2B5EF4-FFF2-40B4-BE49-F238E27FC236}">
                <a16:creationId xmlns:a16="http://schemas.microsoft.com/office/drawing/2014/main" id="{92CB8D83-E846-6765-5362-343F2D03F47E}"/>
              </a:ext>
            </a:extLst>
          </p:cNvPr>
          <p:cNvSpPr>
            <a:spLocks noGrp="1"/>
          </p:cNvSpPr>
          <p:nvPr>
            <p:ph type="pic" sz="quarter" idx="13"/>
          </p:nvPr>
        </p:nvSpPr>
        <p:spPr>
          <a:xfrm>
            <a:off x="1459686" y="2018370"/>
            <a:ext cx="1681163" cy="1512888"/>
          </a:xfrm>
          <a:ln w="9525">
            <a:solidFill>
              <a:schemeClr val="tx1"/>
            </a:solidFill>
          </a:ln>
        </p:spPr>
        <p:txBody>
          <a:bodyPr/>
          <a:lstStyle/>
          <a:p>
            <a:endParaRPr lang="en-US"/>
          </a:p>
        </p:txBody>
      </p:sp>
      <p:sp>
        <p:nvSpPr>
          <p:cNvPr id="11" name="Picture Placeholder 9">
            <a:extLst>
              <a:ext uri="{FF2B5EF4-FFF2-40B4-BE49-F238E27FC236}">
                <a16:creationId xmlns:a16="http://schemas.microsoft.com/office/drawing/2014/main" id="{E5829345-80FD-3510-D071-1AD55F8147EF}"/>
              </a:ext>
            </a:extLst>
          </p:cNvPr>
          <p:cNvSpPr>
            <a:spLocks noGrp="1"/>
          </p:cNvSpPr>
          <p:nvPr>
            <p:ph type="pic" sz="quarter" idx="14"/>
          </p:nvPr>
        </p:nvSpPr>
        <p:spPr>
          <a:xfrm>
            <a:off x="4038600" y="2018370"/>
            <a:ext cx="1681163" cy="1512888"/>
          </a:xfrm>
          <a:ln w="9525">
            <a:solidFill>
              <a:schemeClr val="tx1"/>
            </a:solidFill>
          </a:ln>
        </p:spPr>
        <p:txBody>
          <a:bodyPr/>
          <a:lstStyle/>
          <a:p>
            <a:endParaRPr lang="en-US"/>
          </a:p>
        </p:txBody>
      </p:sp>
      <p:sp>
        <p:nvSpPr>
          <p:cNvPr id="12" name="Picture Placeholder 9">
            <a:extLst>
              <a:ext uri="{FF2B5EF4-FFF2-40B4-BE49-F238E27FC236}">
                <a16:creationId xmlns:a16="http://schemas.microsoft.com/office/drawing/2014/main" id="{FAA9F7C3-9374-4986-4E34-975D684957C0}"/>
              </a:ext>
            </a:extLst>
          </p:cNvPr>
          <p:cNvSpPr>
            <a:spLocks noGrp="1"/>
          </p:cNvSpPr>
          <p:nvPr>
            <p:ph type="pic" sz="quarter" idx="15"/>
          </p:nvPr>
        </p:nvSpPr>
        <p:spPr>
          <a:xfrm>
            <a:off x="6617514" y="2018370"/>
            <a:ext cx="1681163" cy="1512888"/>
          </a:xfrm>
          <a:ln w="9525">
            <a:solidFill>
              <a:schemeClr val="tx1"/>
            </a:solidFill>
          </a:ln>
        </p:spPr>
        <p:txBody>
          <a:bodyPr/>
          <a:lstStyle/>
          <a:p>
            <a:endParaRPr lang="en-US"/>
          </a:p>
        </p:txBody>
      </p:sp>
      <p:sp>
        <p:nvSpPr>
          <p:cNvPr id="13" name="Picture Placeholder 9">
            <a:extLst>
              <a:ext uri="{FF2B5EF4-FFF2-40B4-BE49-F238E27FC236}">
                <a16:creationId xmlns:a16="http://schemas.microsoft.com/office/drawing/2014/main" id="{0EEDADE2-12AE-2036-02D4-17B0A61FF23C}"/>
              </a:ext>
            </a:extLst>
          </p:cNvPr>
          <p:cNvSpPr>
            <a:spLocks noGrp="1"/>
          </p:cNvSpPr>
          <p:nvPr>
            <p:ph type="pic" sz="quarter" idx="16"/>
          </p:nvPr>
        </p:nvSpPr>
        <p:spPr>
          <a:xfrm>
            <a:off x="9196428" y="2018370"/>
            <a:ext cx="1681163" cy="1512888"/>
          </a:xfrm>
          <a:ln w="9525">
            <a:solidFill>
              <a:schemeClr val="tx1"/>
            </a:solidFill>
          </a:ln>
        </p:spPr>
        <p:txBody>
          <a:bodyPr/>
          <a:lstStyle/>
          <a:p>
            <a:endParaRPr lang="en-US"/>
          </a:p>
        </p:txBody>
      </p:sp>
      <p:sp>
        <p:nvSpPr>
          <p:cNvPr id="15" name="Text Placeholder 14">
            <a:extLst>
              <a:ext uri="{FF2B5EF4-FFF2-40B4-BE49-F238E27FC236}">
                <a16:creationId xmlns:a16="http://schemas.microsoft.com/office/drawing/2014/main" id="{8F0C88D9-76C3-FE5A-F029-B161CEDDAF31}"/>
              </a:ext>
            </a:extLst>
          </p:cNvPr>
          <p:cNvSpPr>
            <a:spLocks noGrp="1"/>
          </p:cNvSpPr>
          <p:nvPr>
            <p:ph type="body" sz="quarter" idx="17" hasCustomPrompt="1"/>
          </p:nvPr>
        </p:nvSpPr>
        <p:spPr>
          <a:xfrm>
            <a:off x="1162050" y="3807108"/>
            <a:ext cx="2419350" cy="563563"/>
          </a:xfrm>
        </p:spPr>
        <p:txBody>
          <a:bodyPr/>
          <a:lstStyle>
            <a:lvl1pPr marL="0" indent="0" algn="ctr">
              <a:buNone/>
              <a:defRPr b="1"/>
            </a:lvl1pPr>
          </a:lstStyle>
          <a:p>
            <a:pPr lvl="0"/>
            <a:r>
              <a:rPr lang="en-US"/>
              <a:t>Name</a:t>
            </a:r>
          </a:p>
        </p:txBody>
      </p:sp>
      <p:sp>
        <p:nvSpPr>
          <p:cNvPr id="16" name="Text Placeholder 14">
            <a:extLst>
              <a:ext uri="{FF2B5EF4-FFF2-40B4-BE49-F238E27FC236}">
                <a16:creationId xmlns:a16="http://schemas.microsoft.com/office/drawing/2014/main" id="{B8E0021D-00F9-D845-FE74-AB29C31448FA}"/>
              </a:ext>
            </a:extLst>
          </p:cNvPr>
          <p:cNvSpPr>
            <a:spLocks noGrp="1"/>
          </p:cNvSpPr>
          <p:nvPr>
            <p:ph type="body" sz="quarter" idx="18" hasCustomPrompt="1"/>
          </p:nvPr>
        </p:nvSpPr>
        <p:spPr>
          <a:xfrm>
            <a:off x="3705235" y="3837511"/>
            <a:ext cx="2419350" cy="563563"/>
          </a:xfrm>
        </p:spPr>
        <p:txBody>
          <a:bodyPr/>
          <a:lstStyle>
            <a:lvl1pPr marL="0" indent="0" algn="ctr">
              <a:buNone/>
              <a:defRPr b="1"/>
            </a:lvl1pPr>
          </a:lstStyle>
          <a:p>
            <a:pPr lvl="0"/>
            <a:r>
              <a:rPr lang="en-US"/>
              <a:t>Name</a:t>
            </a:r>
          </a:p>
        </p:txBody>
      </p:sp>
      <p:sp>
        <p:nvSpPr>
          <p:cNvPr id="17" name="Text Placeholder 14">
            <a:extLst>
              <a:ext uri="{FF2B5EF4-FFF2-40B4-BE49-F238E27FC236}">
                <a16:creationId xmlns:a16="http://schemas.microsoft.com/office/drawing/2014/main" id="{2D491B20-8350-0923-3452-95D14A2C6E32}"/>
              </a:ext>
            </a:extLst>
          </p:cNvPr>
          <p:cNvSpPr>
            <a:spLocks noGrp="1"/>
          </p:cNvSpPr>
          <p:nvPr>
            <p:ph type="body" sz="quarter" idx="19" hasCustomPrompt="1"/>
          </p:nvPr>
        </p:nvSpPr>
        <p:spPr>
          <a:xfrm>
            <a:off x="6248420" y="3818041"/>
            <a:ext cx="2419350" cy="563563"/>
          </a:xfrm>
        </p:spPr>
        <p:txBody>
          <a:bodyPr/>
          <a:lstStyle>
            <a:lvl1pPr marL="0" indent="0" algn="ctr">
              <a:buNone/>
              <a:defRPr b="1"/>
            </a:lvl1pPr>
          </a:lstStyle>
          <a:p>
            <a:pPr lvl="0"/>
            <a:r>
              <a:rPr lang="en-US"/>
              <a:t>Name</a:t>
            </a:r>
          </a:p>
        </p:txBody>
      </p:sp>
      <p:sp>
        <p:nvSpPr>
          <p:cNvPr id="18" name="Text Placeholder 14">
            <a:extLst>
              <a:ext uri="{FF2B5EF4-FFF2-40B4-BE49-F238E27FC236}">
                <a16:creationId xmlns:a16="http://schemas.microsoft.com/office/drawing/2014/main" id="{6DC7B00B-44F5-53BB-0E80-32931F1E8EB9}"/>
              </a:ext>
            </a:extLst>
          </p:cNvPr>
          <p:cNvSpPr>
            <a:spLocks noGrp="1"/>
          </p:cNvSpPr>
          <p:nvPr>
            <p:ph type="body" sz="quarter" idx="20" hasCustomPrompt="1"/>
          </p:nvPr>
        </p:nvSpPr>
        <p:spPr>
          <a:xfrm>
            <a:off x="8827334" y="3837510"/>
            <a:ext cx="2419350" cy="563563"/>
          </a:xfrm>
        </p:spPr>
        <p:txBody>
          <a:bodyPr/>
          <a:lstStyle>
            <a:lvl1pPr marL="0" indent="0" algn="ctr">
              <a:buNone/>
              <a:defRPr b="1"/>
            </a:lvl1pPr>
          </a:lstStyle>
          <a:p>
            <a:pPr lvl="0"/>
            <a:r>
              <a:rPr lang="en-US"/>
              <a:t>Name</a:t>
            </a:r>
          </a:p>
        </p:txBody>
      </p:sp>
      <p:sp>
        <p:nvSpPr>
          <p:cNvPr id="20" name="Text Placeholder 19">
            <a:extLst>
              <a:ext uri="{FF2B5EF4-FFF2-40B4-BE49-F238E27FC236}">
                <a16:creationId xmlns:a16="http://schemas.microsoft.com/office/drawing/2014/main" id="{EE09E100-927F-CE73-B86C-7C10522E1B70}"/>
              </a:ext>
            </a:extLst>
          </p:cNvPr>
          <p:cNvSpPr>
            <a:spLocks noGrp="1"/>
          </p:cNvSpPr>
          <p:nvPr>
            <p:ph type="body" sz="quarter" idx="21" hasCustomPrompt="1"/>
          </p:nvPr>
        </p:nvSpPr>
        <p:spPr>
          <a:xfrm>
            <a:off x="1150761" y="438585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1" name="Text Placeholder 19">
            <a:extLst>
              <a:ext uri="{FF2B5EF4-FFF2-40B4-BE49-F238E27FC236}">
                <a16:creationId xmlns:a16="http://schemas.microsoft.com/office/drawing/2014/main" id="{FA10BBE3-FD10-8E04-69F6-16AB13D1095F}"/>
              </a:ext>
            </a:extLst>
          </p:cNvPr>
          <p:cNvSpPr>
            <a:spLocks noGrp="1"/>
          </p:cNvSpPr>
          <p:nvPr>
            <p:ph type="body" sz="quarter" idx="22" hasCustomPrompt="1"/>
          </p:nvPr>
        </p:nvSpPr>
        <p:spPr>
          <a:xfrm>
            <a:off x="3700768" y="438990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2" name="Text Placeholder 19">
            <a:extLst>
              <a:ext uri="{FF2B5EF4-FFF2-40B4-BE49-F238E27FC236}">
                <a16:creationId xmlns:a16="http://schemas.microsoft.com/office/drawing/2014/main" id="{4F91AA31-97DF-5B97-0F3D-C8CA7F0FBC0B}"/>
              </a:ext>
            </a:extLst>
          </p:cNvPr>
          <p:cNvSpPr>
            <a:spLocks noGrp="1"/>
          </p:cNvSpPr>
          <p:nvPr>
            <p:ph type="body" sz="quarter" idx="23" hasCustomPrompt="1"/>
          </p:nvPr>
        </p:nvSpPr>
        <p:spPr>
          <a:xfrm>
            <a:off x="6264051" y="4408553"/>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3" name="Text Placeholder 19">
            <a:extLst>
              <a:ext uri="{FF2B5EF4-FFF2-40B4-BE49-F238E27FC236}">
                <a16:creationId xmlns:a16="http://schemas.microsoft.com/office/drawing/2014/main" id="{58C350C8-7516-981D-8F52-558D5A6BD897}"/>
              </a:ext>
            </a:extLst>
          </p:cNvPr>
          <p:cNvSpPr>
            <a:spLocks noGrp="1"/>
          </p:cNvSpPr>
          <p:nvPr>
            <p:ph type="body" sz="quarter" idx="24" hasCustomPrompt="1"/>
          </p:nvPr>
        </p:nvSpPr>
        <p:spPr>
          <a:xfrm>
            <a:off x="8831676" y="4381604"/>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9" name="Slide Number Placeholder 5">
            <a:extLst>
              <a:ext uri="{FF2B5EF4-FFF2-40B4-BE49-F238E27FC236}">
                <a16:creationId xmlns:a16="http://schemas.microsoft.com/office/drawing/2014/main" id="{9BAD6B77-481B-04C0-517C-85C1CE5B1D52}"/>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14" name="Picture 13" descr="Diagram&#10;&#10;Description automatically generated">
            <a:extLst>
              <a:ext uri="{FF2B5EF4-FFF2-40B4-BE49-F238E27FC236}">
                <a16:creationId xmlns:a16="http://schemas.microsoft.com/office/drawing/2014/main" id="{0DBBF89E-36F7-AB45-900B-890FF14CC46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9" name="Rectangle 18">
            <a:extLst>
              <a:ext uri="{FF2B5EF4-FFF2-40B4-BE49-F238E27FC236}">
                <a16:creationId xmlns:a16="http://schemas.microsoft.com/office/drawing/2014/main" id="{E6A6127D-7B41-BD06-5311-40EE6908AEE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91141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enter Partner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89" y="0"/>
            <a:ext cx="12185650" cy="6861574"/>
          </a:xfrm>
          <a:prstGeom prst="rect">
            <a:avLst/>
          </a:prstGeom>
        </p:spPr>
      </p:pic>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2" name="Rectangle 11">
            <a:extLst>
              <a:ext uri="{FF2B5EF4-FFF2-40B4-BE49-F238E27FC236}">
                <a16:creationId xmlns:a16="http://schemas.microsoft.com/office/drawing/2014/main" id="{017F679A-7BD0-0317-4F0C-35228D37E172}"/>
              </a:ext>
            </a:extLst>
          </p:cNvPr>
          <p:cNvSpPr/>
          <p:nvPr userDrawn="1"/>
        </p:nvSpPr>
        <p:spPr>
          <a:xfrm>
            <a:off x="7765393" y="2075575"/>
            <a:ext cx="2867883"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765392" y="2140337"/>
            <a:ext cx="2867883" cy="973869"/>
          </a:xfrm>
        </p:spPr>
        <p:txBody>
          <a:bodyPr/>
          <a:lstStyle>
            <a:lvl1pPr marL="0" indent="0" algn="ctr">
              <a:buNone/>
              <a:defRPr>
                <a:solidFill>
                  <a:schemeClr val="bg1"/>
                </a:solidFill>
              </a:defRPr>
            </a:lvl1pPr>
          </a:lstStyle>
          <a:p>
            <a:pPr lvl="0"/>
            <a:r>
              <a:rPr lang="en-US"/>
              <a:t>Scan for Partner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5" name="Picture 3" descr="Qr code&#10;&#10;Description automatically generated">
            <a:extLst>
              <a:ext uri="{FF2B5EF4-FFF2-40B4-BE49-F238E27FC236}">
                <a16:creationId xmlns:a16="http://schemas.microsoft.com/office/drawing/2014/main" id="{DB30022D-CFA9-8F7A-0103-A49B1C2631B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4150" t="4843" r="4330" b="6373"/>
          <a:stretch/>
        </p:blipFill>
        <p:spPr>
          <a:xfrm>
            <a:off x="7936089" y="3082593"/>
            <a:ext cx="2550754" cy="2563902"/>
          </a:xfrm>
          <a:prstGeom prst="rect">
            <a:avLst/>
          </a:prstGeom>
        </p:spPr>
      </p:pic>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Become a Center Partner</a:t>
            </a:r>
          </a:p>
        </p:txBody>
      </p:sp>
      <p:pic>
        <p:nvPicPr>
          <p:cNvPr id="6" name="Picture 5">
            <a:extLst>
              <a:ext uri="{FF2B5EF4-FFF2-40B4-BE49-F238E27FC236}">
                <a16:creationId xmlns:a16="http://schemas.microsoft.com/office/drawing/2014/main" id="{C594C94B-6EF0-F17C-A49D-9FE9972EFE6A}"/>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3177" y="0"/>
            <a:ext cx="12179296" cy="6857998"/>
          </a:xfrm>
          <a:prstGeom prst="rect">
            <a:avLst/>
          </a:prstGeom>
        </p:spPr>
      </p:pic>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8" name="Picture 7" descr="Diagram&#10;&#10;Description automatically generated">
            <a:extLst>
              <a:ext uri="{FF2B5EF4-FFF2-40B4-BE49-F238E27FC236}">
                <a16:creationId xmlns:a16="http://schemas.microsoft.com/office/drawing/2014/main" id="{250CE8F0-B20E-393C-C4F0-E508E5144CA6}"/>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AC6596C-6DA4-155E-E61A-5103DE3CE35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213;p30">
            <a:extLst>
              <a:ext uri="{FF2B5EF4-FFF2-40B4-BE49-F238E27FC236}">
                <a16:creationId xmlns:a16="http://schemas.microsoft.com/office/drawing/2014/main" id="{DA17BCA0-53CC-B4C1-8EAE-5ED9540A14C8}"/>
              </a:ext>
            </a:extLst>
          </p:cNvPr>
          <p:cNvSpPr txBox="1">
            <a:spLocks/>
          </p:cNvSpPr>
          <p:nvPr userDrawn="1"/>
        </p:nvSpPr>
        <p:spPr>
          <a:xfrm>
            <a:off x="914080" y="2271757"/>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Receive</a:t>
            </a:r>
            <a:r>
              <a:rPr lang="en-US" sz="2800">
                <a:latin typeface="Montserrat" panose="00000500000000000000" pitchFamily="2" charset="0"/>
              </a:rPr>
              <a:t> no-cost expert TA,  </a:t>
            </a:r>
            <a:br>
              <a:rPr lang="en-US" sz="2800">
                <a:latin typeface="Montserrat" panose="00000500000000000000" pitchFamily="2" charset="0"/>
              </a:rPr>
            </a:br>
            <a:r>
              <a:rPr lang="en-US" sz="2800">
                <a:latin typeface="Montserrat" panose="00000500000000000000" pitchFamily="2" charset="0"/>
              </a:rPr>
              <a:t>materials, and assistance</a:t>
            </a:r>
          </a:p>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Network </a:t>
            </a:r>
            <a:r>
              <a:rPr lang="en-US" sz="2800">
                <a:latin typeface="Montserrat" panose="00000500000000000000" pitchFamily="2" charset="0"/>
              </a:rPr>
              <a:t>with potential </a:t>
            </a:r>
            <a:br>
              <a:rPr lang="en-US" sz="2800">
                <a:latin typeface="Montserrat" panose="00000500000000000000" pitchFamily="2" charset="0"/>
              </a:rPr>
            </a:br>
            <a:r>
              <a:rPr lang="en-US" sz="2800">
                <a:latin typeface="Montserrat" panose="00000500000000000000" pitchFamily="2" charset="0"/>
              </a:rPr>
              <a:t>partners nationwide</a:t>
            </a:r>
          </a:p>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Be </a:t>
            </a:r>
            <a:r>
              <a:rPr lang="en-US" sz="2800">
                <a:latin typeface="Montserrat" panose="00000500000000000000" pitchFamily="2" charset="0"/>
              </a:rPr>
              <a:t>nationally recognized for </a:t>
            </a:r>
            <a:br>
              <a:rPr lang="en-US" sz="2800">
                <a:latin typeface="Montserrat" panose="00000500000000000000" pitchFamily="2" charset="0"/>
              </a:rPr>
            </a:br>
            <a:r>
              <a:rPr lang="en-US" sz="2800">
                <a:latin typeface="Montserrat" panose="00000500000000000000" pitchFamily="2" charset="0"/>
              </a:rPr>
              <a:t>your work</a:t>
            </a:r>
            <a:endParaRPr lang="en-US" sz="2800">
              <a:latin typeface="Montserrat" panose="00000500000000000000" pitchFamily="2" charset="0"/>
              <a:ea typeface="Raleway"/>
              <a:cs typeface="Raleway"/>
              <a:sym typeface="Raleway"/>
            </a:endParaRPr>
          </a:p>
        </p:txBody>
      </p:sp>
    </p:spTree>
    <p:extLst>
      <p:ext uri="{BB962C8B-B14F-4D97-AF65-F5344CB8AC3E}">
        <p14:creationId xmlns:p14="http://schemas.microsoft.com/office/powerpoint/2010/main" val="23118304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A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89" y="0"/>
            <a:ext cx="12185650" cy="6861574"/>
          </a:xfrm>
          <a:prstGeom prst="rect">
            <a:avLst/>
          </a:prstGeom>
        </p:spPr>
      </p:pic>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2" name="Rectangle 11">
            <a:extLst>
              <a:ext uri="{FF2B5EF4-FFF2-40B4-BE49-F238E27FC236}">
                <a16:creationId xmlns:a16="http://schemas.microsoft.com/office/drawing/2014/main" id="{017F679A-7BD0-0317-4F0C-35228D37E172}"/>
              </a:ext>
            </a:extLst>
          </p:cNvPr>
          <p:cNvSpPr/>
          <p:nvPr userDrawn="1"/>
        </p:nvSpPr>
        <p:spPr>
          <a:xfrm>
            <a:off x="7529689" y="2075575"/>
            <a:ext cx="3322782"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518400" y="2140337"/>
            <a:ext cx="3322782" cy="973869"/>
          </a:xfrm>
        </p:spPr>
        <p:txBody>
          <a:bodyPr/>
          <a:lstStyle>
            <a:lvl1pPr marL="0" indent="0" algn="ctr">
              <a:buNone/>
              <a:defRPr>
                <a:solidFill>
                  <a:schemeClr val="bg1"/>
                </a:solidFill>
              </a:defRPr>
            </a:lvl1pPr>
          </a:lstStyle>
          <a:p>
            <a:pPr lvl="0"/>
            <a:r>
              <a:rPr lang="en-US"/>
              <a:t>Scan for TA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Request Technical Assistance (TA)</a:t>
            </a:r>
          </a:p>
        </p:txBody>
      </p:sp>
      <p:pic>
        <p:nvPicPr>
          <p:cNvPr id="6" name="Picture 5">
            <a:extLst>
              <a:ext uri="{FF2B5EF4-FFF2-40B4-BE49-F238E27FC236}">
                <a16:creationId xmlns:a16="http://schemas.microsoft.com/office/drawing/2014/main" id="{C594C94B-6EF0-F17C-A49D-9FE9972EFE6A}"/>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939" y="2"/>
            <a:ext cx="12179296" cy="6857998"/>
          </a:xfrm>
          <a:prstGeom prst="rect">
            <a:avLst/>
          </a:prstGeom>
        </p:spPr>
      </p:pic>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8" name="Picture 7" descr="Diagram&#10;&#10;Description automatically generated">
            <a:extLst>
              <a:ext uri="{FF2B5EF4-FFF2-40B4-BE49-F238E27FC236}">
                <a16:creationId xmlns:a16="http://schemas.microsoft.com/office/drawing/2014/main" id="{250CE8F0-B20E-393C-C4F0-E508E5144CA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AC6596C-6DA4-155E-E61A-5103DE3CE35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3">
            <a:extLst>
              <a:ext uri="{FF2B5EF4-FFF2-40B4-BE49-F238E27FC236}">
                <a16:creationId xmlns:a16="http://schemas.microsoft.com/office/drawing/2014/main" id="{D769E621-58E2-DA5B-4758-019726FC1B3D}"/>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7710312" y="2686480"/>
            <a:ext cx="2964822" cy="2981698"/>
          </a:xfrm>
          <a:prstGeom prst="rect">
            <a:avLst/>
          </a:prstGeom>
        </p:spPr>
      </p:pic>
      <p:sp>
        <p:nvSpPr>
          <p:cNvPr id="18" name="Google Shape;213;p30">
            <a:extLst>
              <a:ext uri="{FF2B5EF4-FFF2-40B4-BE49-F238E27FC236}">
                <a16:creationId xmlns:a16="http://schemas.microsoft.com/office/drawing/2014/main" id="{166C2D62-A94B-8F0B-14A7-48A825F48BE5}"/>
              </a:ext>
            </a:extLst>
          </p:cNvPr>
          <p:cNvSpPr txBox="1">
            <a:spLocks/>
          </p:cNvSpPr>
          <p:nvPr userDrawn="1"/>
        </p:nvSpPr>
        <p:spPr>
          <a:xfrm>
            <a:off x="895783" y="2163941"/>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Answers </a:t>
            </a:r>
            <a:r>
              <a:rPr lang="en-US" sz="2800" b="0">
                <a:solidFill>
                  <a:schemeClr val="tx1"/>
                </a:solidFill>
                <a:latin typeface="Montserrat" panose="00000500000000000000" pitchFamily="2" charset="0"/>
              </a:rPr>
              <a:t>to building strategic partnerships to expand RA</a:t>
            </a:r>
            <a:endParaRPr lang="en-US" sz="2800">
              <a:solidFill>
                <a:schemeClr val="tx1"/>
              </a:solidFill>
              <a:latin typeface="Montserrat" panose="00000500000000000000" pitchFamily="2"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Solutions </a:t>
            </a:r>
            <a:r>
              <a:rPr lang="en-US" sz="2800" b="0">
                <a:solidFill>
                  <a:schemeClr val="tx1"/>
                </a:solidFill>
                <a:latin typeface="Montserrat" panose="00000500000000000000" pitchFamily="2" charset="0"/>
              </a:rPr>
              <a:t>to effectively build a sustainable RA program</a:t>
            </a:r>
            <a:endParaRPr lang="en-US" sz="2800">
              <a:solidFill>
                <a:schemeClr val="tx1"/>
              </a:solidFill>
              <a:latin typeface="Montserrat" panose="00000500000000000000" pitchFamily="2"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Align </a:t>
            </a:r>
            <a:r>
              <a:rPr lang="en-US" sz="2800">
                <a:solidFill>
                  <a:schemeClr val="tx1"/>
                </a:solidFill>
                <a:latin typeface="Montserrat" panose="00000500000000000000" pitchFamily="2" charset="0"/>
              </a:rPr>
              <a:t>with your local workforce and/or education systems</a:t>
            </a:r>
            <a:endParaRPr lang="en-US" sz="2800">
              <a:solidFill>
                <a:schemeClr val="tx1"/>
              </a:solidFill>
              <a:latin typeface="Montserrat" panose="00000500000000000000" pitchFamily="2" charset="0"/>
              <a:ea typeface="Raleway"/>
              <a:cs typeface="Raleway"/>
              <a:sym typeface="Raleway"/>
            </a:endParaRPr>
          </a:p>
        </p:txBody>
      </p:sp>
    </p:spTree>
    <p:extLst>
      <p:ext uri="{BB962C8B-B14F-4D97-AF65-F5344CB8AC3E}">
        <p14:creationId xmlns:p14="http://schemas.microsoft.com/office/powerpoint/2010/main" val="28053702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 and A">
    <p:spTree>
      <p:nvGrpSpPr>
        <p:cNvPr id="1" name=""/>
        <p:cNvGrpSpPr/>
        <p:nvPr/>
      </p:nvGrpSpPr>
      <p:grpSpPr>
        <a:xfrm>
          <a:off x="0" y="0"/>
          <a:ext cx="0" cy="0"/>
          <a:chOff x="0" y="0"/>
          <a:chExt cx="0" cy="0"/>
        </a:xfrm>
      </p:grpSpPr>
      <p:pic>
        <p:nvPicPr>
          <p:cNvPr id="4" name="Picture 3" descr="A picture containing application&#10;&#10;Description automatically generated">
            <a:extLst>
              <a:ext uri="{FF2B5EF4-FFF2-40B4-BE49-F238E27FC236}">
                <a16:creationId xmlns:a16="http://schemas.microsoft.com/office/drawing/2014/main" id="{3A1B38EE-6BC0-FD18-FD1B-6E7A5C223C4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
        <p:nvSpPr>
          <p:cNvPr id="5" name="Rectangle 4">
            <a:extLst>
              <a:ext uri="{FF2B5EF4-FFF2-40B4-BE49-F238E27FC236}">
                <a16:creationId xmlns:a16="http://schemas.microsoft.com/office/drawing/2014/main" id="{A03A6A49-4D64-23E4-87AC-5DE670444839}"/>
              </a:ext>
            </a:extLst>
          </p:cNvPr>
          <p:cNvSpPr/>
          <p:nvPr userDrawn="1"/>
        </p:nvSpPr>
        <p:spPr>
          <a:xfrm>
            <a:off x="0" y="556660"/>
            <a:ext cx="12198350" cy="98604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hasCustomPrompt="1"/>
          </p:nvPr>
        </p:nvSpPr>
        <p:spPr>
          <a:xfrm>
            <a:off x="650877" y="619826"/>
            <a:ext cx="10515600" cy="922876"/>
          </a:xfrm>
        </p:spPr>
        <p:txBody>
          <a:bodyPr>
            <a:normAutofit/>
          </a:bodyPr>
          <a:lstStyle>
            <a:lvl1pPr algn="ctr">
              <a:defRPr sz="4400" b="0">
                <a:solidFill>
                  <a:schemeClr val="bg1"/>
                </a:solidFill>
              </a:defRPr>
            </a:lvl1pPr>
          </a:lstStyle>
          <a:p>
            <a:r>
              <a:rPr lang="en-US"/>
              <a:t>Questions and Answers</a:t>
            </a:r>
          </a:p>
        </p:txBody>
      </p:sp>
      <p:sp>
        <p:nvSpPr>
          <p:cNvPr id="6" name="Slide Number Placeholder 5">
            <a:extLst>
              <a:ext uri="{FF2B5EF4-FFF2-40B4-BE49-F238E27FC236}">
                <a16:creationId xmlns:a16="http://schemas.microsoft.com/office/drawing/2014/main" id="{0873AC68-7FC8-9FCB-D81F-3A4E229C8580}"/>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2023</a:t>
            </a:r>
          </a:p>
        </p:txBody>
      </p:sp>
      <p:pic>
        <p:nvPicPr>
          <p:cNvPr id="7" name="Picture 6" descr="Diagram&#10;&#10;Description automatically generated">
            <a:extLst>
              <a:ext uri="{FF2B5EF4-FFF2-40B4-BE49-F238E27FC236}">
                <a16:creationId xmlns:a16="http://schemas.microsoft.com/office/drawing/2014/main" id="{24A45279-B4C8-2083-E813-C9DF5E5038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71351DE-2391-5849-55EF-16B8C81D31E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53A8F89-0028-0430-B3EF-8B32D4DFE28E}"/>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354" y="0"/>
            <a:ext cx="12179296" cy="6857998"/>
          </a:xfrm>
          <a:prstGeom prst="rect">
            <a:avLst/>
          </a:prstGeom>
        </p:spPr>
      </p:pic>
      <p:pic>
        <p:nvPicPr>
          <p:cNvPr id="11" name="Picture 10" descr="A hand holding a question mark&#10;&#10;Description automatically generated with low confidence">
            <a:extLst>
              <a:ext uri="{FF2B5EF4-FFF2-40B4-BE49-F238E27FC236}">
                <a16:creationId xmlns:a16="http://schemas.microsoft.com/office/drawing/2014/main" id="{7316285F-A327-3D45-5DC8-BA9AD31051CD}"/>
              </a:ext>
            </a:extLst>
          </p:cNvPr>
          <p:cNvPicPr>
            <a:picLocks noChangeAspect="1"/>
          </p:cNvPicPr>
          <p:nvPr userDrawn="1"/>
        </p:nvPicPr>
        <p:blipFill rotWithShape="1">
          <a:blip r:embed="rId5" cstate="email">
            <a:alphaModFix amt="50000"/>
            <a:extLst>
              <a:ext uri="{28A0092B-C50C-407E-A947-70E740481C1C}">
                <a14:useLocalDpi xmlns:a14="http://schemas.microsoft.com/office/drawing/2010/main"/>
              </a:ext>
            </a:extLst>
          </a:blip>
          <a:srcRect/>
          <a:stretch/>
        </p:blipFill>
        <p:spPr>
          <a:xfrm>
            <a:off x="1358293" y="1639928"/>
            <a:ext cx="9100768" cy="4422345"/>
          </a:xfrm>
          <a:prstGeom prst="ellipse">
            <a:avLst/>
          </a:prstGeom>
          <a:ln>
            <a:noFill/>
          </a:ln>
          <a:effectLst>
            <a:softEdge rad="112500"/>
          </a:effectLst>
        </p:spPr>
      </p:pic>
    </p:spTree>
    <p:extLst>
      <p:ext uri="{BB962C8B-B14F-4D97-AF65-F5344CB8AC3E}">
        <p14:creationId xmlns:p14="http://schemas.microsoft.com/office/powerpoint/2010/main" val="3574611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6" Type="http://schemas.openxmlformats.org/officeDocument/2006/relationships/theme" Target="../theme/theme2.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124ED7-20CF-683B-03C7-89347E14A9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69B897-E91F-7C49-9845-B6F9A6B379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D7A9466-E45F-1000-AEC5-F9038E95D3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a:solidFill>
                  <a:schemeClr val="tx1">
                    <a:tint val="75000"/>
                  </a:schemeClr>
                </a:solidFill>
                <a:latin typeface="Montserrat SemiBold" panose="02000505000000020004" pitchFamily="2" charset="77"/>
              </a:defRPr>
            </a:lvl1pPr>
          </a:lstStyle>
          <a:p>
            <a:fld id="{5DC376C7-CCAB-4A43-82C7-E28708528D9E}" type="slidenum">
              <a:rPr lang="en-US" smtClean="0"/>
              <a:pPr/>
              <a:t>‹#›</a:t>
            </a:fld>
            <a:endParaRPr lang="en-US"/>
          </a:p>
        </p:txBody>
      </p:sp>
    </p:spTree>
    <p:extLst>
      <p:ext uri="{BB962C8B-B14F-4D97-AF65-F5344CB8AC3E}">
        <p14:creationId xmlns:p14="http://schemas.microsoft.com/office/powerpoint/2010/main" val="11211315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4400" kern="1200">
          <a:solidFill>
            <a:srgbClr val="00015E"/>
          </a:solidFill>
          <a:latin typeface="Montserrat" panose="02000505000000020004"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lumOff val="25000"/>
            </a:schemeClr>
          </a:solidFill>
          <a:latin typeface="Montserrat Medium" panose="0200050500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lumOff val="25000"/>
            </a:schemeClr>
          </a:solidFill>
          <a:latin typeface="Montserrat Medium" panose="0200050500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Montserrat Medium" panose="0200050500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124ED7-20CF-683B-03C7-89347E14A9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69B897-E91F-7C49-9845-B6F9A6B379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D7A9466-E45F-1000-AEC5-F9038E95D3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a:solidFill>
                  <a:schemeClr val="tx1">
                    <a:tint val="75000"/>
                  </a:schemeClr>
                </a:solidFill>
                <a:latin typeface="Montserrat SemiBold" panose="02000505000000020004" pitchFamily="2" charset="77"/>
              </a:defRPr>
            </a:lvl1pPr>
          </a:lstStyle>
          <a:p>
            <a:fld id="{5DC376C7-CCAB-4A43-82C7-E28708528D9E}" type="slidenum">
              <a:rPr lang="en-US" smtClean="0"/>
              <a:pPr/>
              <a:t>‹#›</a:t>
            </a:fld>
            <a:endParaRPr lang="en-US"/>
          </a:p>
        </p:txBody>
      </p:sp>
    </p:spTree>
    <p:extLst>
      <p:ext uri="{BB962C8B-B14F-4D97-AF65-F5344CB8AC3E}">
        <p14:creationId xmlns:p14="http://schemas.microsoft.com/office/powerpoint/2010/main" val="311592200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10" r:id="rId13"/>
    <p:sldLayoutId id="2147483711" r:id="rId14"/>
    <p:sldLayoutId id="2147483712" r:id="rId15"/>
  </p:sldLayoutIdLst>
  <p:hf hdr="0" ftr="0" dt="0"/>
  <p:txStyles>
    <p:titleStyle>
      <a:lvl1pPr algn="l" defTabSz="914400" rtl="0" eaLnBrk="1" latinLnBrk="0" hangingPunct="1">
        <a:lnSpc>
          <a:spcPct val="90000"/>
        </a:lnSpc>
        <a:spcBef>
          <a:spcPct val="0"/>
        </a:spcBef>
        <a:buNone/>
        <a:defRPr sz="4400" kern="1200">
          <a:solidFill>
            <a:srgbClr val="00015E"/>
          </a:solidFill>
          <a:latin typeface="Montserrat" panose="02000505000000020004"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lumOff val="25000"/>
            </a:schemeClr>
          </a:solidFill>
          <a:latin typeface="Montserrat Medium" panose="0200050500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lumOff val="25000"/>
            </a:schemeClr>
          </a:solidFill>
          <a:latin typeface="Montserrat Medium" panose="0200050500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Montserrat Medium" panose="0200050500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hyperlink" Target="https://dolcoe.safalapps.com/" TargetMode="External"/><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6.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hyperlink" Target="https://dolcoe.safalapps.com/"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image" Target="../media/image6.png"/><Relationship Id="rId4" Type="http://schemas.openxmlformats.org/officeDocument/2006/relationships/hyperlink" Target="https://dolcoe.safalapps.com/resources/resourcesandtools"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4.png"/><Relationship Id="rId7"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 Id="rId9" Type="http://schemas.openxmlformats.org/officeDocument/2006/relationships/image" Target="../media/image29.sv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hyperlink" Target="https://dolcoe.safalapps.com/" TargetMode="External"/><Relationship Id="rId4" Type="http://schemas.openxmlformats.org/officeDocument/2006/relationships/image" Target="../media/image30.jpe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19.xml"/><Relationship Id="rId5" Type="http://schemas.openxmlformats.org/officeDocument/2006/relationships/image" Target="../media/image32.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19.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5F7B2-4157-4F4B-D77B-9FC1F9FD6D4D}"/>
              </a:ext>
            </a:extLst>
          </p:cNvPr>
          <p:cNvSpPr>
            <a:spLocks noGrp="1"/>
          </p:cNvSpPr>
          <p:nvPr>
            <p:ph type="title"/>
          </p:nvPr>
        </p:nvSpPr>
        <p:spPr>
          <a:xfrm>
            <a:off x="1529137" y="1311215"/>
            <a:ext cx="9133726" cy="2117785"/>
          </a:xfrm>
        </p:spPr>
        <p:txBody>
          <a:bodyPr>
            <a:normAutofit fontScale="90000"/>
          </a:bodyPr>
          <a:lstStyle/>
          <a:p>
            <a:r>
              <a:rPr lang="en-US" sz="4000" b="1" dirty="0">
                <a:effectLst/>
              </a:rPr>
              <a:t>Office Hours: Aligning the Workforce and Apprenticeship Systems: </a:t>
            </a:r>
            <a:br>
              <a:rPr lang="en-US" sz="4000" b="1" dirty="0">
                <a:effectLst/>
              </a:rPr>
            </a:br>
            <a:r>
              <a:rPr lang="en-US" sz="4000" b="1" dirty="0">
                <a:effectLst/>
              </a:rPr>
              <a:t>Registered Apprenticeship and WIOA 101 for Case Managers</a:t>
            </a:r>
            <a:br>
              <a:rPr lang="en-US" b="1" dirty="0">
                <a:latin typeface="Montserrat"/>
              </a:rPr>
            </a:br>
            <a:br>
              <a:rPr lang="en-US" sz="900" b="1" dirty="0">
                <a:latin typeface="Montserrat"/>
              </a:rPr>
            </a:br>
            <a:endParaRPr lang="en-US" sz="1800" dirty="0">
              <a:latin typeface="Montserrat"/>
            </a:endParaRPr>
          </a:p>
        </p:txBody>
      </p:sp>
      <p:sp>
        <p:nvSpPr>
          <p:cNvPr id="3" name="Text Placeholder 2">
            <a:extLst>
              <a:ext uri="{FF2B5EF4-FFF2-40B4-BE49-F238E27FC236}">
                <a16:creationId xmlns:a16="http://schemas.microsoft.com/office/drawing/2014/main" id="{40DEF6B4-FE5D-D4CA-A718-E5FAB3D59A66}"/>
              </a:ext>
            </a:extLst>
          </p:cNvPr>
          <p:cNvSpPr>
            <a:spLocks noGrp="1"/>
          </p:cNvSpPr>
          <p:nvPr>
            <p:ph type="body" sz="quarter" idx="13"/>
          </p:nvPr>
        </p:nvSpPr>
        <p:spPr>
          <a:xfrm>
            <a:off x="4537494" y="5106988"/>
            <a:ext cx="3219495" cy="439797"/>
          </a:xfrm>
        </p:spPr>
        <p:txBody>
          <a:bodyPr/>
          <a:lstStyle/>
          <a:p>
            <a:pPr algn="ctr"/>
            <a:r>
              <a:rPr lang="en-US" dirty="0"/>
              <a:t>August 15, 2024</a:t>
            </a:r>
          </a:p>
        </p:txBody>
      </p:sp>
      <p:pic>
        <p:nvPicPr>
          <p:cNvPr id="5" name="Picture 4" descr="Center of Excellence logo">
            <a:extLst>
              <a:ext uri="{FF2B5EF4-FFF2-40B4-BE49-F238E27FC236}">
                <a16:creationId xmlns:a16="http://schemas.microsoft.com/office/drawing/2014/main" id="{9D3AC897-B5DC-250F-E400-9121EC5AF4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4309" y="3694251"/>
            <a:ext cx="1112680" cy="1112680"/>
          </a:xfrm>
          <a:prstGeom prst="rect">
            <a:avLst/>
          </a:prstGeom>
        </p:spPr>
      </p:pic>
    </p:spTree>
    <p:extLst>
      <p:ext uri="{BB962C8B-B14F-4D97-AF65-F5344CB8AC3E}">
        <p14:creationId xmlns:p14="http://schemas.microsoft.com/office/powerpoint/2010/main" val="868139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34D4A-3DE4-FD0B-F2F3-88961B62E69B}"/>
              </a:ext>
            </a:extLst>
          </p:cNvPr>
          <p:cNvSpPr>
            <a:spLocks noGrp="1"/>
          </p:cNvSpPr>
          <p:nvPr>
            <p:ph type="title"/>
          </p:nvPr>
        </p:nvSpPr>
        <p:spPr/>
        <p:txBody>
          <a:bodyPr>
            <a:normAutofit/>
          </a:bodyPr>
          <a:lstStyle/>
          <a:p>
            <a:r>
              <a:rPr lang="en-US" sz="4400" kern="100" dirty="0">
                <a:effectLst/>
                <a:latin typeface="Montserrat" panose="00000500000000000000" pitchFamily="2" charset="0"/>
                <a:ea typeface="Calibri" panose="020F0502020204030204" pitchFamily="34" charset="0"/>
                <a:cs typeface="Times New Roman" panose="02020603050405020304" pitchFamily="18" charset="0"/>
              </a:rPr>
              <a:t>Contact Us, Become a Partner</a:t>
            </a:r>
            <a:endParaRPr lang="en-US" dirty="0">
              <a:latin typeface="Montserrat" panose="00000500000000000000" pitchFamily="2" charset="0"/>
            </a:endParaRPr>
          </a:p>
        </p:txBody>
      </p:sp>
      <p:sp>
        <p:nvSpPr>
          <p:cNvPr id="3" name="Content Placeholder 2">
            <a:extLst>
              <a:ext uri="{FF2B5EF4-FFF2-40B4-BE49-F238E27FC236}">
                <a16:creationId xmlns:a16="http://schemas.microsoft.com/office/drawing/2014/main" id="{D081F25C-F779-0A17-3344-2CA68EAFBB46}"/>
              </a:ext>
            </a:extLst>
          </p:cNvPr>
          <p:cNvSpPr>
            <a:spLocks noGrp="1"/>
          </p:cNvSpPr>
          <p:nvPr>
            <p:ph sz="half" idx="1"/>
          </p:nvPr>
        </p:nvSpPr>
        <p:spPr>
          <a:xfrm>
            <a:off x="909916" y="2320924"/>
            <a:ext cx="6181165" cy="3506135"/>
          </a:xfrm>
        </p:spPr>
        <p:txBody>
          <a:bodyPr>
            <a:normAutofit/>
          </a:bodyPr>
          <a:lstStyle/>
          <a:p>
            <a:pPr marL="608965" indent="-422910">
              <a:spcAft>
                <a:spcPts val="1200"/>
              </a:spcAft>
              <a:buClr>
                <a:srgbClr val="00005F"/>
              </a:buClr>
              <a:buSzPct val="100000"/>
              <a:buFont typeface="Wingdings" panose="05000000000000000000" pitchFamily="2" charset="2"/>
              <a:buChar char="þ"/>
            </a:pPr>
            <a:r>
              <a:rPr lang="en-US" b="1" dirty="0">
                <a:solidFill>
                  <a:schemeClr val="tx1"/>
                </a:solidFill>
                <a:latin typeface="Montserrat" panose="00000500000000000000" pitchFamily="2" charset="0"/>
              </a:rPr>
              <a:t>Receive</a:t>
            </a:r>
            <a:r>
              <a:rPr lang="en-US" dirty="0">
                <a:solidFill>
                  <a:schemeClr val="tx1"/>
                </a:solidFill>
                <a:latin typeface="Montserrat" panose="00000500000000000000" pitchFamily="2" charset="0"/>
              </a:rPr>
              <a:t> no-cost expert TA,  </a:t>
            </a:r>
            <a:br>
              <a:rPr lang="en-US" dirty="0">
                <a:solidFill>
                  <a:schemeClr val="tx1"/>
                </a:solidFill>
                <a:latin typeface="Montserrat" panose="00000500000000000000" pitchFamily="2" charset="0"/>
              </a:rPr>
            </a:br>
            <a:r>
              <a:rPr lang="en-US" dirty="0">
                <a:solidFill>
                  <a:schemeClr val="tx1"/>
                </a:solidFill>
                <a:latin typeface="Montserrat" panose="00000500000000000000" pitchFamily="2" charset="0"/>
              </a:rPr>
              <a:t>materials, and assistance</a:t>
            </a:r>
          </a:p>
          <a:p>
            <a:pPr marL="608965" indent="-422910">
              <a:spcAft>
                <a:spcPts val="1200"/>
              </a:spcAft>
              <a:buClr>
                <a:srgbClr val="00005F"/>
              </a:buClr>
              <a:buSzPct val="100000"/>
              <a:buFont typeface="Wingdings" panose="05000000000000000000" pitchFamily="2" charset="2"/>
              <a:buChar char="þ"/>
            </a:pPr>
            <a:r>
              <a:rPr lang="en-US" b="1" dirty="0">
                <a:solidFill>
                  <a:schemeClr val="tx1"/>
                </a:solidFill>
                <a:latin typeface="Montserrat" panose="00000500000000000000" pitchFamily="2" charset="0"/>
              </a:rPr>
              <a:t>Network </a:t>
            </a:r>
            <a:r>
              <a:rPr lang="en-US" dirty="0">
                <a:solidFill>
                  <a:schemeClr val="tx1"/>
                </a:solidFill>
                <a:latin typeface="Montserrat" panose="00000500000000000000" pitchFamily="2" charset="0"/>
              </a:rPr>
              <a:t>with potential </a:t>
            </a:r>
            <a:br>
              <a:rPr lang="en-US" dirty="0">
                <a:solidFill>
                  <a:schemeClr val="tx1"/>
                </a:solidFill>
                <a:latin typeface="Montserrat" panose="00000500000000000000" pitchFamily="2" charset="0"/>
              </a:rPr>
            </a:br>
            <a:r>
              <a:rPr lang="en-US" dirty="0">
                <a:solidFill>
                  <a:schemeClr val="tx1"/>
                </a:solidFill>
                <a:latin typeface="Montserrat" panose="00000500000000000000" pitchFamily="2" charset="0"/>
              </a:rPr>
              <a:t>partners nationwide</a:t>
            </a:r>
          </a:p>
          <a:p>
            <a:pPr marL="608965" indent="-422910">
              <a:spcAft>
                <a:spcPts val="1200"/>
              </a:spcAft>
              <a:buClr>
                <a:srgbClr val="00005F"/>
              </a:buClr>
              <a:buSzPct val="100000"/>
              <a:buFont typeface="Wingdings" panose="05000000000000000000" pitchFamily="2" charset="2"/>
              <a:buChar char="þ"/>
            </a:pPr>
            <a:r>
              <a:rPr lang="en-US" b="1" dirty="0">
                <a:solidFill>
                  <a:schemeClr val="tx1"/>
                </a:solidFill>
                <a:latin typeface="Montserrat" panose="00000500000000000000" pitchFamily="2" charset="0"/>
              </a:rPr>
              <a:t>Be </a:t>
            </a:r>
            <a:r>
              <a:rPr lang="en-US" dirty="0">
                <a:solidFill>
                  <a:schemeClr val="tx1"/>
                </a:solidFill>
                <a:latin typeface="Montserrat" panose="00000500000000000000" pitchFamily="2" charset="0"/>
              </a:rPr>
              <a:t>nationally recognized for your work</a:t>
            </a:r>
            <a:endParaRPr lang="en-US" dirty="0">
              <a:solidFill>
                <a:schemeClr val="tx1"/>
              </a:solidFill>
              <a:latin typeface="Montserrat" panose="00000500000000000000" pitchFamily="2" charset="0"/>
              <a:ea typeface="Raleway"/>
              <a:cs typeface="Raleway"/>
              <a:sym typeface="Raleway"/>
            </a:endParaRPr>
          </a:p>
          <a:p>
            <a:pPr marL="0" indent="0">
              <a:buNone/>
            </a:pPr>
            <a:endParaRPr lang="en-US" dirty="0"/>
          </a:p>
        </p:txBody>
      </p:sp>
      <p:sp>
        <p:nvSpPr>
          <p:cNvPr id="9" name="Slide Number Placeholder 5">
            <a:extLst>
              <a:ext uri="{FF2B5EF4-FFF2-40B4-BE49-F238E27FC236}">
                <a16:creationId xmlns:a16="http://schemas.microsoft.com/office/drawing/2014/main" id="{3C0B5EBB-723F-911F-C383-E4BDCB8F971E}"/>
              </a:ext>
            </a:extLst>
          </p:cNvPr>
          <p:cNvSpPr>
            <a:spLocks noGrp="1"/>
          </p:cNvSpPr>
          <p:nvPr>
            <p:ph type="sldNum" sz="quarter" idx="12"/>
          </p:nvPr>
        </p:nvSpPr>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
        <p:nvSpPr>
          <p:cNvPr id="6" name="Rectangle 5">
            <a:extLst>
              <a:ext uri="{FF2B5EF4-FFF2-40B4-BE49-F238E27FC236}">
                <a16:creationId xmlns:a16="http://schemas.microsoft.com/office/drawing/2014/main" id="{029DE638-65ED-08CC-1409-199D9155E4B0}"/>
              </a:ext>
              <a:ext uri="{C183D7F6-B498-43B3-948B-1728B52AA6E4}">
                <adec:decorative xmlns:adec="http://schemas.microsoft.com/office/drawing/2017/decorative" val="1"/>
              </a:ext>
            </a:extLst>
          </p:cNvPr>
          <p:cNvSpPr/>
          <p:nvPr/>
        </p:nvSpPr>
        <p:spPr>
          <a:xfrm>
            <a:off x="7837115" y="1881339"/>
            <a:ext cx="3223260" cy="4079889"/>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3" descr="Qr code for Partner Form: https://safalpartners.jotform.com/form/221015771142040">
            <a:extLst>
              <a:ext uri="{FF2B5EF4-FFF2-40B4-BE49-F238E27FC236}">
                <a16:creationId xmlns:a16="http://schemas.microsoft.com/office/drawing/2014/main" id="{B9197C90-5D7A-C570-CA04-D37FC26D0A8C}"/>
              </a:ext>
            </a:extLst>
          </p:cNvPr>
          <p:cNvPicPr>
            <a:picLocks noChangeAspect="1"/>
          </p:cNvPicPr>
          <p:nvPr/>
        </p:nvPicPr>
        <p:blipFill>
          <a:blip r:embed="rId3"/>
          <a:stretch>
            <a:fillRect/>
          </a:stretch>
        </p:blipFill>
        <p:spPr>
          <a:xfrm>
            <a:off x="8224434" y="3069273"/>
            <a:ext cx="2448622" cy="2511050"/>
          </a:xfrm>
          <a:prstGeom prst="rect">
            <a:avLst/>
          </a:prstGeom>
        </p:spPr>
      </p:pic>
      <p:sp>
        <p:nvSpPr>
          <p:cNvPr id="7" name="Picture Placeholder 6">
            <a:extLst>
              <a:ext uri="{FF2B5EF4-FFF2-40B4-BE49-F238E27FC236}">
                <a16:creationId xmlns:a16="http://schemas.microsoft.com/office/drawing/2014/main" id="{8E41B0B7-FA8E-7C5D-B3B5-4EA886B87C34}"/>
              </a:ext>
            </a:extLst>
          </p:cNvPr>
          <p:cNvSpPr>
            <a:spLocks noGrp="1"/>
          </p:cNvSpPr>
          <p:nvPr>
            <p:ph sz="half" idx="2"/>
          </p:nvPr>
        </p:nvSpPr>
        <p:spPr>
          <a:xfrm>
            <a:off x="8005482" y="2011438"/>
            <a:ext cx="2886636" cy="4351338"/>
          </a:xfrm>
        </p:spPr>
        <p:txBody>
          <a:bodyPr/>
          <a:lstStyle/>
          <a:p>
            <a:pPr marL="0" indent="0" algn="ctr">
              <a:buNone/>
            </a:pPr>
            <a:r>
              <a:rPr lang="en-US" dirty="0">
                <a:solidFill>
                  <a:schemeClr val="bg1"/>
                </a:solidFill>
                <a:latin typeface="Montserrat" panose="00000500000000000000" pitchFamily="2" charset="0"/>
                <a:cs typeface="Arial" panose="020B0604020202020204" pitchFamily="34" charset="0"/>
              </a:rPr>
              <a:t>Scan for Partner Form</a:t>
            </a:r>
            <a:endParaRPr lang="en-US" dirty="0">
              <a:solidFill>
                <a:schemeClr val="bg1"/>
              </a:solidFill>
              <a:latin typeface="Montserrat" panose="00000500000000000000" pitchFamily="2" charset="0"/>
              <a:cs typeface="Segoe UI" panose="020B0502040204020203" pitchFamily="34" charset="0"/>
            </a:endParaRPr>
          </a:p>
          <a:p>
            <a:pPr marL="0" indent="0">
              <a:buNone/>
            </a:pPr>
            <a:endParaRPr lang="en-US" dirty="0"/>
          </a:p>
        </p:txBody>
      </p:sp>
    </p:spTree>
    <p:extLst>
      <p:ext uri="{BB962C8B-B14F-4D97-AF65-F5344CB8AC3E}">
        <p14:creationId xmlns:p14="http://schemas.microsoft.com/office/powerpoint/2010/main" val="10775437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870BCD9-3B45-7E18-207D-D7D9D9C662E5}"/>
              </a:ext>
            </a:extLst>
          </p:cNvPr>
          <p:cNvSpPr>
            <a:spLocks noGrp="1"/>
          </p:cNvSpPr>
          <p:nvPr>
            <p:ph type="title"/>
          </p:nvPr>
        </p:nvSpPr>
        <p:spPr>
          <a:xfrm>
            <a:off x="838200" y="757237"/>
            <a:ext cx="10515600" cy="1325563"/>
          </a:xfrm>
        </p:spPr>
        <p:txBody>
          <a:bodyPr/>
          <a:lstStyle/>
          <a:p>
            <a:pPr algn="ctr"/>
            <a:r>
              <a:rPr lang="en-US" dirty="0"/>
              <a:t>Thank You for Joining Us</a:t>
            </a:r>
          </a:p>
        </p:txBody>
      </p:sp>
      <p:sp>
        <p:nvSpPr>
          <p:cNvPr id="4" name="Text Placeholder 3">
            <a:extLst>
              <a:ext uri="{FF2B5EF4-FFF2-40B4-BE49-F238E27FC236}">
                <a16:creationId xmlns:a16="http://schemas.microsoft.com/office/drawing/2014/main" id="{E744C65D-CFCD-5F9F-5384-C5527616CBDB}"/>
              </a:ext>
            </a:extLst>
          </p:cNvPr>
          <p:cNvSpPr>
            <a:spLocks noGrp="1"/>
          </p:cNvSpPr>
          <p:nvPr>
            <p:ph type="body" sz="quarter" idx="10"/>
          </p:nvPr>
        </p:nvSpPr>
        <p:spPr/>
        <p:txBody>
          <a:bodyPr/>
          <a:lstStyle/>
          <a:p>
            <a:r>
              <a:rPr lang="en-US" sz="2200" i="1">
                <a:solidFill>
                  <a:prstClr val="black">
                    <a:lumMod val="75000"/>
                    <a:lumOff val="25000"/>
                  </a:prstClr>
                </a:solidFill>
                <a:latin typeface="Montserrat" panose="02000505000000020004" pitchFamily="2" charset="77"/>
                <a:ea typeface="+mj-ea"/>
                <a:cs typeface="+mj-cs"/>
              </a:rPr>
              <a:t>Email us your questions at RA_COE@SafalPartners.com</a:t>
            </a:r>
            <a:endParaRPr lang="en-US"/>
          </a:p>
        </p:txBody>
      </p:sp>
      <p:sp>
        <p:nvSpPr>
          <p:cNvPr id="2" name="Text Placeholder 1">
            <a:extLst>
              <a:ext uri="{FF2B5EF4-FFF2-40B4-BE49-F238E27FC236}">
                <a16:creationId xmlns:a16="http://schemas.microsoft.com/office/drawing/2014/main" id="{C7FA84AD-08DF-5890-9AAC-3CD93CE9BFFD}"/>
              </a:ext>
            </a:extLst>
          </p:cNvPr>
          <p:cNvSpPr>
            <a:spLocks noGrp="1"/>
          </p:cNvSpPr>
          <p:nvPr>
            <p:ph type="body" idx="1"/>
          </p:nvPr>
        </p:nvSpPr>
        <p:spPr/>
        <p:txBody>
          <a:bodyPr/>
          <a:lstStyle/>
          <a:p>
            <a:r>
              <a:rPr lang="en-US" dirty="0"/>
              <a:t>For more information, visit: </a:t>
            </a:r>
            <a:r>
              <a:rPr lang="en-US" dirty="0">
                <a:hlinkClick r:id="rId2" tooltip="https://dolcoe.safalapps.com/">
                  <a:extLst>
                    <a:ext uri="{A12FA001-AC4F-418D-AE19-62706E023703}">
                      <ahyp:hlinkClr xmlns:ahyp="http://schemas.microsoft.com/office/drawing/2018/hyperlinkcolor" val="tx"/>
                    </a:ext>
                  </a:extLst>
                </a:hlinkClick>
              </a:rPr>
              <a:t>dolcoe.safalapps.com</a:t>
            </a:r>
            <a:endParaRPr lang="en-US" dirty="0"/>
          </a:p>
          <a:p>
            <a:endParaRPr lang="en-US" dirty="0"/>
          </a:p>
        </p:txBody>
      </p:sp>
    </p:spTree>
    <p:extLst>
      <p:ext uri="{BB962C8B-B14F-4D97-AF65-F5344CB8AC3E}">
        <p14:creationId xmlns:p14="http://schemas.microsoft.com/office/powerpoint/2010/main" val="22512083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57197-DDCF-BB93-C602-EE99A1E48868}"/>
              </a:ext>
            </a:extLst>
          </p:cNvPr>
          <p:cNvSpPr>
            <a:spLocks noGrp="1"/>
          </p:cNvSpPr>
          <p:nvPr>
            <p:ph type="title"/>
          </p:nvPr>
        </p:nvSpPr>
        <p:spPr/>
        <p:txBody>
          <a:bodyPr/>
          <a:lstStyle/>
          <a:p>
            <a:r>
              <a:rPr lang="en-US" dirty="0">
                <a:solidFill>
                  <a:schemeClr val="bg1"/>
                </a:solidFill>
              </a:rPr>
              <a:t>Presenters</a:t>
            </a:r>
          </a:p>
        </p:txBody>
      </p:sp>
      <p:pic>
        <p:nvPicPr>
          <p:cNvPr id="13" name="Picture 12" descr="Clare Vanderpool">
            <a:extLst>
              <a:ext uri="{FF2B5EF4-FFF2-40B4-BE49-F238E27FC236}">
                <a16:creationId xmlns:a16="http://schemas.microsoft.com/office/drawing/2014/main" id="{ABF78E6F-E9E0-8824-5ED7-ACABC2FD7B20}"/>
              </a:ext>
            </a:extLst>
          </p:cNvPr>
          <p:cNvPicPr>
            <a:picLocks noChangeAspect="1"/>
          </p:cNvPicPr>
          <p:nvPr/>
        </p:nvPicPr>
        <p:blipFill rotWithShape="1">
          <a:blip r:embed="rId3">
            <a:extLst>
              <a:ext uri="{28A0092B-C50C-407E-A947-70E740481C1C}">
                <a14:useLocalDpi xmlns:a14="http://schemas.microsoft.com/office/drawing/2010/main" val="0"/>
              </a:ext>
            </a:extLst>
          </a:blip>
          <a:srcRect l="10426"/>
          <a:stretch/>
        </p:blipFill>
        <p:spPr>
          <a:xfrm>
            <a:off x="2523044" y="1940261"/>
            <a:ext cx="2400272" cy="241015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5" name="Text Placeholder 14">
            <a:extLst>
              <a:ext uri="{FF2B5EF4-FFF2-40B4-BE49-F238E27FC236}">
                <a16:creationId xmlns:a16="http://schemas.microsoft.com/office/drawing/2014/main" id="{FCD808D2-C150-87D4-617C-A79E772980ED}"/>
              </a:ext>
            </a:extLst>
          </p:cNvPr>
          <p:cNvSpPr>
            <a:spLocks noGrp="1"/>
          </p:cNvSpPr>
          <p:nvPr>
            <p:ph type="body" sz="quarter" idx="17"/>
          </p:nvPr>
        </p:nvSpPr>
        <p:spPr>
          <a:xfrm>
            <a:off x="2040170" y="4581479"/>
            <a:ext cx="3453544" cy="563563"/>
          </a:xfrm>
        </p:spPr>
        <p:txBody>
          <a:bodyPr>
            <a:normAutofit/>
          </a:bodyPr>
          <a:lstStyle/>
          <a:p>
            <a:r>
              <a:rPr lang="en-US" dirty="0">
                <a:solidFill>
                  <a:srgbClr val="0D274D"/>
                </a:solidFill>
                <a:latin typeface="Montserrat" panose="00000500000000000000" pitchFamily="2" charset="0"/>
              </a:rPr>
              <a:t>Clare Vanderpool</a:t>
            </a:r>
          </a:p>
          <a:p>
            <a:endParaRPr lang="en-US" dirty="0"/>
          </a:p>
        </p:txBody>
      </p:sp>
      <p:sp>
        <p:nvSpPr>
          <p:cNvPr id="21" name="Text Placeholder 20">
            <a:extLst>
              <a:ext uri="{FF2B5EF4-FFF2-40B4-BE49-F238E27FC236}">
                <a16:creationId xmlns:a16="http://schemas.microsoft.com/office/drawing/2014/main" id="{1858EF35-827A-A268-A146-F10223BF6EA8}"/>
              </a:ext>
            </a:extLst>
          </p:cNvPr>
          <p:cNvSpPr>
            <a:spLocks noGrp="1"/>
          </p:cNvSpPr>
          <p:nvPr>
            <p:ph type="body" sz="quarter" idx="21"/>
          </p:nvPr>
        </p:nvSpPr>
        <p:spPr>
          <a:xfrm>
            <a:off x="2182890" y="4959029"/>
            <a:ext cx="3080580" cy="1254125"/>
          </a:xfrm>
        </p:spPr>
        <p:txBody>
          <a:bodyPr>
            <a:normAutofit/>
          </a:bodyPr>
          <a:lstStyle/>
          <a:p>
            <a:pPr>
              <a:lnSpc>
                <a:spcPct val="150000"/>
              </a:lnSpc>
              <a:spcBef>
                <a:spcPts val="0"/>
              </a:spcBef>
            </a:pPr>
            <a:r>
              <a:rPr lang="en-US" dirty="0">
                <a:solidFill>
                  <a:srgbClr val="0D274D"/>
                </a:solidFill>
                <a:latin typeface="Montserrat"/>
                <a:ea typeface="Roboto"/>
              </a:rPr>
              <a:t>Subject Matter Expert</a:t>
            </a:r>
          </a:p>
          <a:p>
            <a:pPr>
              <a:lnSpc>
                <a:spcPct val="150000"/>
              </a:lnSpc>
              <a:spcBef>
                <a:spcPts val="0"/>
              </a:spcBef>
            </a:pPr>
            <a:r>
              <a:rPr lang="en-US" dirty="0">
                <a:solidFill>
                  <a:srgbClr val="0D274D"/>
                </a:solidFill>
                <a:latin typeface="Montserrat"/>
                <a:ea typeface="Roboto"/>
              </a:rPr>
              <a:t>Safal Partners</a:t>
            </a:r>
          </a:p>
          <a:p>
            <a:endParaRPr lang="en-US" dirty="0"/>
          </a:p>
        </p:txBody>
      </p:sp>
      <p:pic>
        <p:nvPicPr>
          <p:cNvPr id="10" name="Picture 9" descr="Lisa Rice">
            <a:extLst>
              <a:ext uri="{FF2B5EF4-FFF2-40B4-BE49-F238E27FC236}">
                <a16:creationId xmlns:a16="http://schemas.microsoft.com/office/drawing/2014/main" id="{296FE81A-58ED-E2D7-67DE-8A841E54F174}"/>
              </a:ext>
            </a:extLst>
          </p:cNvPr>
          <p:cNvPicPr>
            <a:picLocks noChangeAspect="1"/>
          </p:cNvPicPr>
          <p:nvPr/>
        </p:nvPicPr>
        <p:blipFill>
          <a:blip r:embed="rId4"/>
          <a:srcRect t="1498" b="1498"/>
          <a:stretch/>
        </p:blipFill>
        <p:spPr>
          <a:xfrm>
            <a:off x="7180639" y="1940261"/>
            <a:ext cx="2300551" cy="241015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8" name="Text Placeholder 17">
            <a:extLst>
              <a:ext uri="{FF2B5EF4-FFF2-40B4-BE49-F238E27FC236}">
                <a16:creationId xmlns:a16="http://schemas.microsoft.com/office/drawing/2014/main" id="{790B62E5-0164-6090-35C6-31FA7D714F0F}"/>
              </a:ext>
            </a:extLst>
          </p:cNvPr>
          <p:cNvSpPr>
            <a:spLocks noGrp="1"/>
          </p:cNvSpPr>
          <p:nvPr>
            <p:ph type="body" sz="quarter" idx="18"/>
          </p:nvPr>
        </p:nvSpPr>
        <p:spPr>
          <a:xfrm>
            <a:off x="7095145" y="4592287"/>
            <a:ext cx="2419350" cy="563563"/>
          </a:xfrm>
        </p:spPr>
        <p:txBody>
          <a:bodyPr/>
          <a:lstStyle/>
          <a:p>
            <a:r>
              <a:rPr lang="en-US" dirty="0">
                <a:solidFill>
                  <a:srgbClr val="0D274D"/>
                </a:solidFill>
                <a:latin typeface="Montserrat"/>
              </a:rPr>
              <a:t>Lisa Rice</a:t>
            </a:r>
            <a:endParaRPr lang="pl-PL" dirty="0">
              <a:solidFill>
                <a:srgbClr val="0D274D"/>
              </a:solidFill>
              <a:latin typeface="Montserrat" panose="00000500000000000000" pitchFamily="2" charset="0"/>
            </a:endParaRPr>
          </a:p>
          <a:p>
            <a:endParaRPr lang="en-US" dirty="0"/>
          </a:p>
        </p:txBody>
      </p:sp>
      <p:sp>
        <p:nvSpPr>
          <p:cNvPr id="22" name="Text Placeholder 21">
            <a:extLst>
              <a:ext uri="{FF2B5EF4-FFF2-40B4-BE49-F238E27FC236}">
                <a16:creationId xmlns:a16="http://schemas.microsoft.com/office/drawing/2014/main" id="{E082D0A1-49CB-123C-B26D-B9BA8053874A}"/>
              </a:ext>
            </a:extLst>
          </p:cNvPr>
          <p:cNvSpPr>
            <a:spLocks noGrp="1"/>
          </p:cNvSpPr>
          <p:nvPr>
            <p:ph type="body" sz="quarter" idx="22"/>
          </p:nvPr>
        </p:nvSpPr>
        <p:spPr>
          <a:xfrm>
            <a:off x="6928532" y="4959029"/>
            <a:ext cx="2796492" cy="1254125"/>
          </a:xfrm>
        </p:spPr>
        <p:txBody>
          <a:bodyPr>
            <a:normAutofit/>
          </a:bodyPr>
          <a:lstStyle/>
          <a:p>
            <a:pPr>
              <a:lnSpc>
                <a:spcPct val="150000"/>
              </a:lnSpc>
              <a:spcBef>
                <a:spcPts val="0"/>
              </a:spcBef>
            </a:pPr>
            <a:r>
              <a:rPr lang="en-US" dirty="0">
                <a:solidFill>
                  <a:srgbClr val="0D274D"/>
                </a:solidFill>
                <a:latin typeface="Montserrat"/>
                <a:ea typeface="Roboto"/>
              </a:rPr>
              <a:t>Subject Matter Expert</a:t>
            </a:r>
          </a:p>
          <a:p>
            <a:pPr>
              <a:lnSpc>
                <a:spcPct val="150000"/>
              </a:lnSpc>
              <a:spcBef>
                <a:spcPts val="0"/>
              </a:spcBef>
            </a:pPr>
            <a:r>
              <a:rPr lang="en-US" dirty="0">
                <a:solidFill>
                  <a:srgbClr val="0D274D"/>
                </a:solidFill>
                <a:latin typeface="Montserrat"/>
                <a:ea typeface="Roboto"/>
              </a:rPr>
              <a:t>Safal Partners</a:t>
            </a:r>
          </a:p>
          <a:p>
            <a:endParaRPr lang="en-US" dirty="0"/>
          </a:p>
        </p:txBody>
      </p:sp>
      <p:sp>
        <p:nvSpPr>
          <p:cNvPr id="4" name="Rectangle 3">
            <a:extLst>
              <a:ext uri="{FF2B5EF4-FFF2-40B4-BE49-F238E27FC236}">
                <a16:creationId xmlns:a16="http://schemas.microsoft.com/office/drawing/2014/main" id="{C3FC99BC-7354-B906-B960-D195C96AC9FA}"/>
              </a:ext>
              <a:ext uri="{C183D7F6-B498-43B3-948B-1728B52AA6E4}">
                <adec:decorative xmlns:adec="http://schemas.microsoft.com/office/drawing/2017/decorative" val="1"/>
              </a:ext>
            </a:extLst>
          </p:cNvPr>
          <p:cNvSpPr/>
          <p:nvPr/>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53D87D3-B52A-1FCF-694D-D0543B3DA279}"/>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14532" y="5942148"/>
            <a:ext cx="820009" cy="820009"/>
          </a:xfrm>
          <a:prstGeom prst="rect">
            <a:avLst/>
          </a:prstGeom>
        </p:spPr>
      </p:pic>
    </p:spTree>
    <p:extLst>
      <p:ext uri="{BB962C8B-B14F-4D97-AF65-F5344CB8AC3E}">
        <p14:creationId xmlns:p14="http://schemas.microsoft.com/office/powerpoint/2010/main" val="7076600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57197-DDCF-BB93-C602-EE99A1E48868}"/>
              </a:ext>
            </a:extLst>
          </p:cNvPr>
          <p:cNvSpPr>
            <a:spLocks noGrp="1"/>
          </p:cNvSpPr>
          <p:nvPr>
            <p:ph type="title" idx="4294967295"/>
          </p:nvPr>
        </p:nvSpPr>
        <p:spPr>
          <a:xfrm>
            <a:off x="838200" y="420540"/>
            <a:ext cx="10515600" cy="1325563"/>
          </a:xfrm>
        </p:spPr>
        <p:txBody>
          <a:bodyPr/>
          <a:lstStyle/>
          <a:p>
            <a:r>
              <a:rPr lang="en-US" dirty="0">
                <a:solidFill>
                  <a:schemeClr val="bg1"/>
                </a:solidFill>
              </a:rPr>
              <a:t>Welcome and Agenda</a:t>
            </a:r>
          </a:p>
        </p:txBody>
      </p:sp>
      <p:sp>
        <p:nvSpPr>
          <p:cNvPr id="3" name="Content Placeholder 2">
            <a:extLst>
              <a:ext uri="{FF2B5EF4-FFF2-40B4-BE49-F238E27FC236}">
                <a16:creationId xmlns:a16="http://schemas.microsoft.com/office/drawing/2014/main" id="{69BB8792-D27E-77B1-7B9D-F2C4080AD43F}"/>
              </a:ext>
            </a:extLst>
          </p:cNvPr>
          <p:cNvSpPr>
            <a:spLocks noGrp="1"/>
          </p:cNvSpPr>
          <p:nvPr>
            <p:ph idx="1"/>
          </p:nvPr>
        </p:nvSpPr>
        <p:spPr>
          <a:xfrm>
            <a:off x="838200" y="2221411"/>
            <a:ext cx="6930016" cy="2994327"/>
          </a:xfrm>
        </p:spPr>
        <p:txBody>
          <a:bodyPr vert="horz" lIns="91440" tIns="45720" rIns="91440" bIns="45720" rtlCol="0" anchor="t">
            <a:normAutofit/>
          </a:bodyPr>
          <a:lstStyle/>
          <a:p>
            <a:pPr>
              <a:lnSpc>
                <a:spcPct val="100000"/>
              </a:lnSpc>
            </a:pPr>
            <a:r>
              <a:rPr lang="en-US" dirty="0">
                <a:solidFill>
                  <a:schemeClr val="tx1"/>
                </a:solidFill>
                <a:latin typeface="Montserrat Medium"/>
                <a:cs typeface="Segoe UI"/>
              </a:rPr>
              <a:t>Center of Excellence Overview</a:t>
            </a:r>
          </a:p>
          <a:p>
            <a:pPr>
              <a:lnSpc>
                <a:spcPct val="100000"/>
              </a:lnSpc>
            </a:pPr>
            <a:r>
              <a:rPr lang="en-US" dirty="0">
                <a:solidFill>
                  <a:schemeClr val="tx1"/>
                </a:solidFill>
                <a:latin typeface="Montserrat Medium"/>
                <a:cs typeface="Segoe UI"/>
              </a:rPr>
              <a:t>Review Core Components of Registered Apprenticeship</a:t>
            </a:r>
          </a:p>
          <a:p>
            <a:pPr>
              <a:lnSpc>
                <a:spcPct val="100000"/>
              </a:lnSpc>
            </a:pPr>
            <a:r>
              <a:rPr lang="en-US" dirty="0">
                <a:solidFill>
                  <a:schemeClr val="tx1"/>
                </a:solidFill>
                <a:latin typeface="Montserrat Medium" panose="00000600000000000000" pitchFamily="2" charset="0"/>
                <a:cs typeface="Segoe UI" panose="020B0502040204020203" pitchFamily="34" charset="0"/>
              </a:rPr>
              <a:t>Resources</a:t>
            </a:r>
          </a:p>
          <a:p>
            <a:pPr>
              <a:lnSpc>
                <a:spcPct val="100000"/>
              </a:lnSpc>
            </a:pPr>
            <a:r>
              <a:rPr lang="en-US" dirty="0">
                <a:solidFill>
                  <a:schemeClr val="tx1"/>
                </a:solidFill>
                <a:latin typeface="Montserrat Medium"/>
                <a:cs typeface="Segoe UI"/>
              </a:rPr>
              <a:t>Questions and Discussion</a:t>
            </a:r>
          </a:p>
          <a:p>
            <a:endParaRPr lang="en-US" dirty="0"/>
          </a:p>
        </p:txBody>
      </p:sp>
      <p:pic>
        <p:nvPicPr>
          <p:cNvPr id="4" name="Picture 3" descr="Center of Excellence Logo">
            <a:extLst>
              <a:ext uri="{FF2B5EF4-FFF2-40B4-BE49-F238E27FC236}">
                <a16:creationId xmlns:a16="http://schemas.microsoft.com/office/drawing/2014/main" id="{8694B03F-6D3B-8E72-D9FB-0CC4BE7E4580}"/>
              </a:ext>
            </a:extLst>
          </p:cNvPr>
          <p:cNvPicPr>
            <a:picLocks noChangeAspect="1"/>
          </p:cNvPicPr>
          <p:nvPr/>
        </p:nvPicPr>
        <p:blipFill>
          <a:blip r:embed="rId3"/>
          <a:stretch>
            <a:fillRect/>
          </a:stretch>
        </p:blipFill>
        <p:spPr>
          <a:xfrm>
            <a:off x="7698241" y="1825161"/>
            <a:ext cx="3938674" cy="3924297"/>
          </a:xfrm>
          <a:prstGeom prst="rect">
            <a:avLst/>
          </a:prstGeom>
        </p:spPr>
      </p:pic>
      <p:pic>
        <p:nvPicPr>
          <p:cNvPr id="5" name="Picture 4">
            <a:extLst>
              <a:ext uri="{FF2B5EF4-FFF2-40B4-BE49-F238E27FC236}">
                <a16:creationId xmlns:a16="http://schemas.microsoft.com/office/drawing/2014/main" id="{EF623A6E-BF54-626D-AD32-BF517DC08D6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219325" y="5952744"/>
            <a:ext cx="791336" cy="791336"/>
          </a:xfrm>
          <a:prstGeom prst="rect">
            <a:avLst/>
          </a:prstGeom>
        </p:spPr>
      </p:pic>
      <p:sp>
        <p:nvSpPr>
          <p:cNvPr id="7" name="Rectangle 6">
            <a:extLst>
              <a:ext uri="{FF2B5EF4-FFF2-40B4-BE49-F238E27FC236}">
                <a16:creationId xmlns:a16="http://schemas.microsoft.com/office/drawing/2014/main" id="{436FE942-A0EB-6F75-ABDE-E8D9A01EF8C7}"/>
              </a:ext>
              <a:ext uri="{C183D7F6-B498-43B3-948B-1728B52AA6E4}">
                <adec:decorative xmlns:adec="http://schemas.microsoft.com/office/drawing/2017/decorative" val="1"/>
              </a:ext>
            </a:extLst>
          </p:cNvPr>
          <p:cNvSpPr/>
          <p:nvPr/>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6A065D5B-0535-EC38-A676-83628C19046A}"/>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12218714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FFE04-D8EE-4B50-10ED-68BF3B5A072A}"/>
              </a:ext>
            </a:extLst>
          </p:cNvPr>
          <p:cNvSpPr>
            <a:spLocks noGrp="1"/>
          </p:cNvSpPr>
          <p:nvPr>
            <p:ph type="title"/>
          </p:nvPr>
        </p:nvSpPr>
        <p:spPr/>
        <p:txBody>
          <a:bodyPr/>
          <a:lstStyle/>
          <a:p>
            <a:r>
              <a:rPr lang="en-US" dirty="0"/>
              <a:t>Center of Excellence Overview</a:t>
            </a:r>
          </a:p>
        </p:txBody>
      </p:sp>
      <p:sp>
        <p:nvSpPr>
          <p:cNvPr id="3" name="Content Placeholder 2">
            <a:extLst>
              <a:ext uri="{FF2B5EF4-FFF2-40B4-BE49-F238E27FC236}">
                <a16:creationId xmlns:a16="http://schemas.microsoft.com/office/drawing/2014/main" id="{2843FABF-0197-E13F-DF65-8F4DD4B5066A}"/>
              </a:ext>
            </a:extLst>
          </p:cNvPr>
          <p:cNvSpPr>
            <a:spLocks noGrp="1"/>
          </p:cNvSpPr>
          <p:nvPr>
            <p:ph sz="half" idx="1"/>
          </p:nvPr>
        </p:nvSpPr>
        <p:spPr>
          <a:xfrm>
            <a:off x="838200" y="1825624"/>
            <a:ext cx="7414260" cy="4456891"/>
          </a:xfrm>
        </p:spPr>
        <p:txBody>
          <a:bodyPr vert="horz" lIns="91440" tIns="45720" rIns="91440" bIns="45720" rtlCol="0" anchor="t">
            <a:normAutofit fontScale="62500" lnSpcReduction="20000"/>
          </a:bodyPr>
          <a:lstStyle/>
          <a:p>
            <a:pPr>
              <a:lnSpc>
                <a:spcPct val="110000"/>
              </a:lnSpc>
            </a:pPr>
            <a:r>
              <a:rPr lang="en-US" sz="4000">
                <a:solidFill>
                  <a:schemeClr val="tx1"/>
                </a:solidFill>
                <a:latin typeface="Montserrat Medium"/>
                <a:ea typeface="+mn-lt"/>
                <a:cs typeface="Segoe UI"/>
              </a:rPr>
              <a:t>U.S. DOL initiative to increase systems alignment across apprenticeship, education, and workforce</a:t>
            </a:r>
          </a:p>
          <a:p>
            <a:pPr>
              <a:lnSpc>
                <a:spcPct val="110000"/>
              </a:lnSpc>
            </a:pPr>
            <a:r>
              <a:rPr lang="en-US" sz="4000">
                <a:solidFill>
                  <a:schemeClr val="tx1"/>
                </a:solidFill>
                <a:latin typeface="Montserrat Medium"/>
                <a:ea typeface="+mn-lt"/>
                <a:cs typeface="Segoe UI"/>
              </a:rPr>
              <a:t>Led by Safal Partners</a:t>
            </a:r>
            <a:r>
              <a:rPr lang="en-US" sz="2400">
                <a:solidFill>
                  <a:schemeClr val="tx1"/>
                </a:solidFill>
              </a:rPr>
              <a:t>; </a:t>
            </a:r>
            <a:r>
              <a:rPr lang="en-US" sz="3600">
                <a:solidFill>
                  <a:schemeClr val="tx1"/>
                </a:solidFill>
                <a:latin typeface="Montserrat Medium"/>
                <a:ea typeface="+mn-lt"/>
                <a:cs typeface="Segoe UI"/>
              </a:rPr>
              <a:t>5 national partners</a:t>
            </a:r>
            <a:endParaRPr lang="en-US">
              <a:solidFill>
                <a:schemeClr val="tx1"/>
              </a:solidFill>
              <a:ea typeface="+mn-lt"/>
              <a:cs typeface="Segoe UI"/>
            </a:endParaRPr>
          </a:p>
          <a:p>
            <a:pPr>
              <a:lnSpc>
                <a:spcPct val="110000"/>
              </a:lnSpc>
            </a:pPr>
            <a:r>
              <a:rPr lang="en-US" sz="4000">
                <a:solidFill>
                  <a:schemeClr val="tx1"/>
                </a:solidFill>
                <a:latin typeface="Montserrat Medium"/>
                <a:ea typeface="+mn-lt"/>
                <a:cs typeface="Segoe UI"/>
              </a:rPr>
              <a:t>We provide </a:t>
            </a:r>
            <a:r>
              <a:rPr lang="en-US" sz="4000" u="sng">
                <a:solidFill>
                  <a:schemeClr val="tx1"/>
                </a:solidFill>
                <a:latin typeface="Montserrat Medium"/>
                <a:ea typeface="+mn-lt"/>
                <a:cs typeface="Segoe UI"/>
              </a:rPr>
              <a:t>no-cost</a:t>
            </a:r>
            <a:r>
              <a:rPr lang="en-US" sz="4000">
                <a:solidFill>
                  <a:schemeClr val="tx1"/>
                </a:solidFill>
                <a:latin typeface="Montserrat Medium"/>
                <a:ea typeface="+mn-lt"/>
                <a:cs typeface="Segoe UI"/>
              </a:rPr>
              <a:t> TA including:</a:t>
            </a:r>
          </a:p>
          <a:p>
            <a:pPr lvl="1">
              <a:lnSpc>
                <a:spcPct val="110000"/>
              </a:lnSpc>
            </a:pPr>
            <a:r>
              <a:rPr lang="en-US" sz="3600">
                <a:solidFill>
                  <a:schemeClr val="tx1"/>
                </a:solidFill>
                <a:latin typeface="Montserrat Medium"/>
                <a:ea typeface="+mn-lt"/>
                <a:cs typeface="Segoe UI"/>
              </a:rPr>
              <a:t>Monthly webinars</a:t>
            </a:r>
          </a:p>
          <a:p>
            <a:pPr lvl="1">
              <a:lnSpc>
                <a:spcPct val="110000"/>
              </a:lnSpc>
            </a:pPr>
            <a:r>
              <a:rPr lang="en-US" sz="3600">
                <a:solidFill>
                  <a:schemeClr val="tx1"/>
                </a:solidFill>
                <a:latin typeface="Montserrat Medium"/>
                <a:ea typeface="+mn-lt"/>
                <a:cs typeface="Segoe UI"/>
              </a:rPr>
              <a:t>Quarterly virtual office hours</a:t>
            </a:r>
          </a:p>
          <a:p>
            <a:pPr lvl="1">
              <a:lnSpc>
                <a:spcPct val="110000"/>
              </a:lnSpc>
            </a:pPr>
            <a:r>
              <a:rPr lang="en-US" sz="3600">
                <a:solidFill>
                  <a:schemeClr val="tx1"/>
                </a:solidFill>
                <a:latin typeface="Montserrat Medium"/>
                <a:ea typeface="+mn-lt"/>
                <a:cs typeface="Segoe UI"/>
              </a:rPr>
              <a:t>Individual TA/coaching sessions</a:t>
            </a:r>
            <a:endParaRPr lang="en-US">
              <a:solidFill>
                <a:schemeClr val="tx1"/>
              </a:solidFill>
              <a:ea typeface="+mn-lt"/>
              <a:cs typeface="Segoe UI"/>
            </a:endParaRPr>
          </a:p>
          <a:p>
            <a:pPr lvl="1">
              <a:lnSpc>
                <a:spcPct val="110000"/>
              </a:lnSpc>
            </a:pPr>
            <a:r>
              <a:rPr lang="en-US" sz="3600">
                <a:latin typeface="Montserrat Medium"/>
                <a:ea typeface="+mn-lt"/>
                <a:cs typeface="Segoe UI"/>
              </a:rPr>
              <a:t>Online resources (desk aids, guides, frameworks, etc.)</a:t>
            </a:r>
            <a:br>
              <a:rPr lang="en-US" sz="3600">
                <a:latin typeface="Montserrat Medium" panose="00000600000000000000" pitchFamily="2" charset="0"/>
                <a:ea typeface="+mn-lt"/>
                <a:cs typeface="Segoe UI" panose="020B0502040204020203" pitchFamily="34" charset="0"/>
              </a:rPr>
            </a:br>
            <a:endParaRPr lang="en-US"/>
          </a:p>
        </p:txBody>
      </p:sp>
      <p:pic>
        <p:nvPicPr>
          <p:cNvPr id="11" name="Picture 10">
            <a:extLst>
              <a:ext uri="{FF2B5EF4-FFF2-40B4-BE49-F238E27FC236}">
                <a16:creationId xmlns:a16="http://schemas.microsoft.com/office/drawing/2014/main" id="{2B285767-F5CB-EDDE-E538-EB4CB37E4D8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4532" y="5942148"/>
            <a:ext cx="820009" cy="820009"/>
          </a:xfrm>
          <a:prstGeom prst="rect">
            <a:avLst/>
          </a:prstGeom>
        </p:spPr>
      </p:pic>
      <p:sp>
        <p:nvSpPr>
          <p:cNvPr id="10" name="Rectangle 9">
            <a:extLst>
              <a:ext uri="{FF2B5EF4-FFF2-40B4-BE49-F238E27FC236}">
                <a16:creationId xmlns:a16="http://schemas.microsoft.com/office/drawing/2014/main" id="{5F9AEEBB-4948-A36F-3CF5-A3C4F227E961}"/>
              </a:ext>
              <a:ext uri="{C183D7F6-B498-43B3-948B-1728B52AA6E4}">
                <adec:decorative xmlns:adec="http://schemas.microsoft.com/office/drawing/2017/decorative" val="1"/>
              </a:ext>
            </a:extLst>
          </p:cNvPr>
          <p:cNvSpPr/>
          <p:nvPr/>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Content Placeholder 3">
            <a:extLst>
              <a:ext uri="{FF2B5EF4-FFF2-40B4-BE49-F238E27FC236}">
                <a16:creationId xmlns:a16="http://schemas.microsoft.com/office/drawing/2014/main" id="{F276E798-44A3-4CAF-9EBC-1649EF5E6786}"/>
              </a:ext>
            </a:extLst>
          </p:cNvPr>
          <p:cNvSpPr>
            <a:spLocks noGrp="1"/>
          </p:cNvSpPr>
          <p:nvPr>
            <p:ph sz="half" idx="2"/>
          </p:nvPr>
        </p:nvSpPr>
        <p:spPr>
          <a:xfrm>
            <a:off x="5339068" y="5961549"/>
            <a:ext cx="3917022" cy="315912"/>
          </a:xfrm>
        </p:spPr>
        <p:txBody>
          <a:bodyPr>
            <a:normAutofit fontScale="62500" lnSpcReduction="20000"/>
          </a:bodyPr>
          <a:lstStyle/>
          <a:p>
            <a:pPr marL="0" indent="0">
              <a:buNone/>
            </a:pPr>
            <a:r>
              <a:rPr lang="en-US" sz="2800" dirty="0">
                <a:solidFill>
                  <a:srgbClr val="0563C1"/>
                </a:solidFill>
                <a:hlinkClick r:id="rId4" tooltip="https://dolcoe.safalapps.com/">
                  <a:extLst>
                    <a:ext uri="{A12FA001-AC4F-418D-AE19-62706E023703}">
                      <ahyp:hlinkClr xmlns:ahyp="http://schemas.microsoft.com/office/drawing/2018/hyperlinkcolor" val="tx"/>
                    </a:ext>
                  </a:extLst>
                </a:hlinkClick>
              </a:rPr>
              <a:t>Visit our website, request T</a:t>
            </a:r>
            <a:r>
              <a:rPr lang="en-US" sz="2800" dirty="0">
                <a:solidFill>
                  <a:schemeClr val="accent1"/>
                </a:solidFill>
                <a:hlinkClick r:id="rId4" tooltip="https://dolcoe.safalapps.com/">
                  <a:extLst>
                    <a:ext uri="{A12FA001-AC4F-418D-AE19-62706E023703}">
                      <ahyp:hlinkClr xmlns:ahyp="http://schemas.microsoft.com/office/drawing/2018/hyperlinkcolor" val="tx"/>
                    </a:ext>
                  </a:extLst>
                </a:hlinkClick>
              </a:rPr>
              <a:t>A</a:t>
            </a:r>
            <a:endParaRPr lang="en-US" sz="2800" dirty="0">
              <a:solidFill>
                <a:schemeClr val="accent1"/>
              </a:solidFill>
            </a:endParaRPr>
          </a:p>
          <a:p>
            <a:pPr marL="0" indent="0">
              <a:buNone/>
            </a:pPr>
            <a:endParaRPr lang="en-US" dirty="0"/>
          </a:p>
        </p:txBody>
      </p:sp>
      <p:pic>
        <p:nvPicPr>
          <p:cNvPr id="5" name="Picture 3" descr="U.S. Department of Labor logo">
            <a:extLst>
              <a:ext uri="{FF2B5EF4-FFF2-40B4-BE49-F238E27FC236}">
                <a16:creationId xmlns:a16="http://schemas.microsoft.com/office/drawing/2014/main" id="{D09C23DC-03A7-FDB9-310E-96D69B71B9BE}"/>
              </a:ext>
            </a:extLst>
          </p:cNvPr>
          <p:cNvPicPr>
            <a:picLocks noChangeAspect="1"/>
          </p:cNvPicPr>
          <p:nvPr/>
        </p:nvPicPr>
        <p:blipFill>
          <a:blip r:embed="rId5"/>
          <a:stretch>
            <a:fillRect/>
          </a:stretch>
        </p:blipFill>
        <p:spPr>
          <a:xfrm>
            <a:off x="10007346" y="575484"/>
            <a:ext cx="1563476" cy="1566053"/>
          </a:xfrm>
          <a:prstGeom prst="rect">
            <a:avLst/>
          </a:prstGeom>
        </p:spPr>
      </p:pic>
      <p:pic>
        <p:nvPicPr>
          <p:cNvPr id="8" name="Picture 7" descr="NAWDP, COABE, NDI, WIA, and FASTPORT logos">
            <a:extLst>
              <a:ext uri="{FF2B5EF4-FFF2-40B4-BE49-F238E27FC236}">
                <a16:creationId xmlns:a16="http://schemas.microsoft.com/office/drawing/2014/main" id="{5BE37307-D472-5BF7-AC8B-4DFE01164EC8}"/>
              </a:ext>
            </a:extLst>
          </p:cNvPr>
          <p:cNvPicPr>
            <a:picLocks noChangeAspect="1"/>
          </p:cNvPicPr>
          <p:nvPr/>
        </p:nvPicPr>
        <p:blipFill>
          <a:blip r:embed="rId6"/>
          <a:stretch>
            <a:fillRect/>
          </a:stretch>
        </p:blipFill>
        <p:spPr>
          <a:xfrm>
            <a:off x="8252460" y="2276473"/>
            <a:ext cx="3099645" cy="2227979"/>
          </a:xfrm>
          <a:prstGeom prst="rect">
            <a:avLst/>
          </a:prstGeom>
        </p:spPr>
      </p:pic>
      <p:pic>
        <p:nvPicPr>
          <p:cNvPr id="1026" name="Picture 2" descr="QR code for Center of Excellence Website">
            <a:extLst>
              <a:ext uri="{FF2B5EF4-FFF2-40B4-BE49-F238E27FC236}">
                <a16:creationId xmlns:a16="http://schemas.microsoft.com/office/drawing/2014/main" id="{5D133F86-14F2-6F17-B48B-90D3CFEEAB4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29406" y="4587859"/>
            <a:ext cx="1739116" cy="1688582"/>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A0592B7C-6528-3B97-73FC-C2C3E714A9BE}"/>
              </a:ext>
            </a:extLst>
          </p:cNvPr>
          <p:cNvSpPr>
            <a:spLocks noGrp="1"/>
          </p:cNvSpPr>
          <p:nvPr>
            <p:ph type="sldNum" sz="quarter" idx="12"/>
          </p:nvPr>
        </p:nvSpPr>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32015899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53D2F-4DA3-0EA8-977B-57BF02A905D5}"/>
              </a:ext>
            </a:extLst>
          </p:cNvPr>
          <p:cNvSpPr>
            <a:spLocks noGrp="1"/>
          </p:cNvSpPr>
          <p:nvPr>
            <p:ph type="title"/>
          </p:nvPr>
        </p:nvSpPr>
        <p:spPr/>
        <p:txBody>
          <a:bodyPr/>
          <a:lstStyle/>
          <a:p>
            <a:r>
              <a:rPr lang="en-US" dirty="0">
                <a:latin typeface="Montserrat"/>
              </a:rPr>
              <a:t>Online Resources, On-Demand TA</a:t>
            </a:r>
            <a:endParaRPr lang="en-US" dirty="0"/>
          </a:p>
        </p:txBody>
      </p:sp>
      <p:pic>
        <p:nvPicPr>
          <p:cNvPr id="12" name="Picture 11" descr="Center of Excellence website homepage">
            <a:extLst>
              <a:ext uri="{FF2B5EF4-FFF2-40B4-BE49-F238E27FC236}">
                <a16:creationId xmlns:a16="http://schemas.microsoft.com/office/drawing/2014/main" id="{D5E6C9BF-FF7F-4A8F-3D20-7D5F56AE2DB3}"/>
              </a:ext>
            </a:extLst>
          </p:cNvPr>
          <p:cNvPicPr>
            <a:picLocks noChangeAspect="1"/>
          </p:cNvPicPr>
          <p:nvPr/>
        </p:nvPicPr>
        <p:blipFill>
          <a:blip r:embed="rId3"/>
          <a:stretch>
            <a:fillRect/>
          </a:stretch>
        </p:blipFill>
        <p:spPr>
          <a:xfrm>
            <a:off x="635268" y="1884770"/>
            <a:ext cx="5148763" cy="3089352"/>
          </a:xfrm>
          <a:prstGeom prst="rect">
            <a:avLst/>
          </a:prstGeom>
        </p:spPr>
      </p:pic>
      <p:sp>
        <p:nvSpPr>
          <p:cNvPr id="13" name="Content Placeholder 12">
            <a:extLst>
              <a:ext uri="{FF2B5EF4-FFF2-40B4-BE49-F238E27FC236}">
                <a16:creationId xmlns:a16="http://schemas.microsoft.com/office/drawing/2014/main" id="{4F4963F1-5F51-0C38-7E42-8C56D86FBB17}"/>
              </a:ext>
            </a:extLst>
          </p:cNvPr>
          <p:cNvSpPr>
            <a:spLocks noGrp="1"/>
          </p:cNvSpPr>
          <p:nvPr>
            <p:ph sz="half" idx="1"/>
          </p:nvPr>
        </p:nvSpPr>
        <p:spPr>
          <a:xfrm>
            <a:off x="528562" y="5280753"/>
            <a:ext cx="5804401" cy="619635"/>
          </a:xfrm>
        </p:spPr>
        <p:txBody>
          <a:bodyPr/>
          <a:lstStyle/>
          <a:p>
            <a:pPr marL="0" lvl="0" indent="0">
              <a:lnSpc>
                <a:spcPct val="100000"/>
              </a:lnSpc>
              <a:spcBef>
                <a:spcPts val="0"/>
              </a:spcBef>
              <a:buNone/>
            </a:pPr>
            <a:r>
              <a:rPr lang="en-US" sz="1800" dirty="0">
                <a:solidFill>
                  <a:srgbClr val="0070C0"/>
                </a:solidFill>
                <a:latin typeface="Calibri" panose="020F0502020204030204"/>
                <a:hlinkClick r:id="rId4" tooltip="https://dolcoe.safalapps.com/resources/resourcesandtools">
                  <a:extLst>
                    <a:ext uri="{A12FA001-AC4F-418D-AE19-62706E023703}">
                      <ahyp:hlinkClr xmlns:ahyp="http://schemas.microsoft.com/office/drawing/2018/hyperlinkcolor" val="tx"/>
                    </a:ext>
                  </a:extLst>
                </a:hlinkClick>
              </a:rPr>
              <a:t>https://dolcoe.safalapps.com/resources/resourcesandtools</a:t>
            </a:r>
            <a:endParaRPr lang="en-US" sz="1800" dirty="0">
              <a:solidFill>
                <a:srgbClr val="0070C0"/>
              </a:solidFill>
              <a:latin typeface="Calibri" panose="020F0502020204030204"/>
            </a:endParaRPr>
          </a:p>
          <a:p>
            <a:pPr marL="0" indent="0">
              <a:buNone/>
            </a:pPr>
            <a:endParaRPr lang="en-US" dirty="0"/>
          </a:p>
        </p:txBody>
      </p:sp>
      <p:pic>
        <p:nvPicPr>
          <p:cNvPr id="11" name="Picture 10">
            <a:extLst>
              <a:ext uri="{FF2B5EF4-FFF2-40B4-BE49-F238E27FC236}">
                <a16:creationId xmlns:a16="http://schemas.microsoft.com/office/drawing/2014/main" id="{91A1972A-79E4-1258-A31D-DB4C778661BC}"/>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14532" y="5942148"/>
            <a:ext cx="820009" cy="820009"/>
          </a:xfrm>
          <a:prstGeom prst="rect">
            <a:avLst/>
          </a:prstGeom>
        </p:spPr>
      </p:pic>
      <p:sp>
        <p:nvSpPr>
          <p:cNvPr id="10" name="Rectangle 9">
            <a:extLst>
              <a:ext uri="{FF2B5EF4-FFF2-40B4-BE49-F238E27FC236}">
                <a16:creationId xmlns:a16="http://schemas.microsoft.com/office/drawing/2014/main" id="{28C3B179-6456-C2A0-BF48-A023E157C5CB}"/>
              </a:ext>
              <a:ext uri="{C183D7F6-B498-43B3-948B-1728B52AA6E4}">
                <adec:decorative xmlns:adec="http://schemas.microsoft.com/office/drawing/2017/decorative" val="1"/>
              </a:ext>
            </a:extLst>
          </p:cNvPr>
          <p:cNvSpPr/>
          <p:nvPr/>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2FF47CBC-A094-A1B6-C7BF-804124D997BB}"/>
              </a:ext>
              <a:ext uri="{C183D7F6-B498-43B3-948B-1728B52AA6E4}">
                <adec:decorative xmlns:adec="http://schemas.microsoft.com/office/drawing/2017/decorative" val="1"/>
              </a:ext>
            </a:extLst>
          </p:cNvPr>
          <p:cNvSpPr txBox="1"/>
          <p:nvPr/>
        </p:nvSpPr>
        <p:spPr>
          <a:xfrm>
            <a:off x="6282474" y="1645920"/>
            <a:ext cx="4794178" cy="4096512"/>
          </a:xfrm>
          <a:prstGeom prst="rect">
            <a:avLst/>
          </a:prstGeom>
          <a:noFill/>
          <a:ln w="76200">
            <a:solidFill>
              <a:schemeClr val="accent1">
                <a:lumMod val="50000"/>
              </a:schemeClr>
            </a:solidFill>
          </a:ln>
        </p:spPr>
        <p:txBody>
          <a:bodyPr wrap="square" rtlCol="0">
            <a:spAutoFit/>
          </a:bodyPr>
          <a:lstStyle/>
          <a:p>
            <a:endParaRPr lang="en-US"/>
          </a:p>
        </p:txBody>
      </p:sp>
      <p:sp>
        <p:nvSpPr>
          <p:cNvPr id="9" name="Content Placeholder 8">
            <a:extLst>
              <a:ext uri="{FF2B5EF4-FFF2-40B4-BE49-F238E27FC236}">
                <a16:creationId xmlns:a16="http://schemas.microsoft.com/office/drawing/2014/main" id="{0C532F49-F992-1037-D4D2-E0A30DAB9BF4}"/>
              </a:ext>
            </a:extLst>
          </p:cNvPr>
          <p:cNvSpPr>
            <a:spLocks noGrp="1"/>
          </p:cNvSpPr>
          <p:nvPr>
            <p:ph sz="half" idx="2"/>
          </p:nvPr>
        </p:nvSpPr>
        <p:spPr/>
        <p:txBody>
          <a:bodyPr>
            <a:normAutofit/>
          </a:bodyPr>
          <a:lstStyle/>
          <a:p>
            <a:pPr marL="0" indent="0" algn="ctr">
              <a:buNone/>
            </a:pPr>
            <a:r>
              <a:rPr lang="en-US" sz="2400" b="1">
                <a:latin typeface="Montserrat Medium" panose="00000600000000000000" pitchFamily="2" charset="0"/>
                <a:cs typeface="Arial" panose="020B0604020202020204" pitchFamily="34" charset="0"/>
              </a:rPr>
              <a:t>Registered Apprenticeship Partner Profile Questionnaire </a:t>
            </a:r>
          </a:p>
        </p:txBody>
      </p:sp>
      <p:pic>
        <p:nvPicPr>
          <p:cNvPr id="18" name="Picture 17">
            <a:extLst>
              <a:ext uri="{FF2B5EF4-FFF2-40B4-BE49-F238E27FC236}">
                <a16:creationId xmlns:a16="http://schemas.microsoft.com/office/drawing/2014/main" id="{6FCE91DD-3CD0-0E5F-1BEE-9960A2096D89}"/>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6498926" y="3002095"/>
            <a:ext cx="2737761" cy="1573000"/>
          </a:xfrm>
          <a:prstGeom prst="rect">
            <a:avLst/>
          </a:prstGeom>
        </p:spPr>
      </p:pic>
      <p:sp>
        <p:nvSpPr>
          <p:cNvPr id="4" name="Rectangle 3">
            <a:extLst>
              <a:ext uri="{FF2B5EF4-FFF2-40B4-BE49-F238E27FC236}">
                <a16:creationId xmlns:a16="http://schemas.microsoft.com/office/drawing/2014/main" id="{6006ACD3-5751-C9BA-CCAF-AA7276467ECB}"/>
              </a:ext>
              <a:ext uri="{C183D7F6-B498-43B3-948B-1728B52AA6E4}">
                <adec:decorative xmlns:adec="http://schemas.microsoft.com/office/drawing/2017/decorative" val="1"/>
              </a:ext>
            </a:extLst>
          </p:cNvPr>
          <p:cNvSpPr/>
          <p:nvPr/>
        </p:nvSpPr>
        <p:spPr>
          <a:xfrm>
            <a:off x="8950591" y="3813047"/>
            <a:ext cx="1693025" cy="1702293"/>
          </a:xfrm>
          <a:prstGeom prst="rect">
            <a:avLst/>
          </a:prstGeom>
          <a:solidFill>
            <a:srgbClr val="FAAB1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QR Code for Partner Profile Questionnaire: &#10;https://dolcoe.safalapps.com/sites/default/files/2022-11/Partnership%20Questionnaire.pdf">
            <a:extLst>
              <a:ext uri="{FF2B5EF4-FFF2-40B4-BE49-F238E27FC236}">
                <a16:creationId xmlns:a16="http://schemas.microsoft.com/office/drawing/2014/main" id="{9DB89EC1-7D79-7378-E8C7-58A78A294F90}"/>
              </a:ext>
            </a:extLst>
          </p:cNvPr>
          <p:cNvPicPr>
            <a:picLocks noChangeAspect="1"/>
          </p:cNvPicPr>
          <p:nvPr/>
        </p:nvPicPr>
        <p:blipFill>
          <a:blip r:embed="rId7"/>
          <a:stretch>
            <a:fillRect/>
          </a:stretch>
        </p:blipFill>
        <p:spPr>
          <a:xfrm>
            <a:off x="9055100" y="3870139"/>
            <a:ext cx="1520726" cy="1585900"/>
          </a:xfrm>
          <a:prstGeom prst="rect">
            <a:avLst/>
          </a:prstGeom>
        </p:spPr>
      </p:pic>
      <p:sp>
        <p:nvSpPr>
          <p:cNvPr id="6" name="Slide Number Placeholder 5">
            <a:extLst>
              <a:ext uri="{FF2B5EF4-FFF2-40B4-BE49-F238E27FC236}">
                <a16:creationId xmlns:a16="http://schemas.microsoft.com/office/drawing/2014/main" id="{00FAC045-D57B-1A88-656D-4BA90BCEFBEF}"/>
              </a:ext>
            </a:extLst>
          </p:cNvPr>
          <p:cNvSpPr>
            <a:spLocks noGrp="1"/>
          </p:cNvSpPr>
          <p:nvPr>
            <p:ph type="sldNum" sz="quarter" idx="12"/>
          </p:nvPr>
        </p:nvSpPr>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38039025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0760B7A-679B-A3D9-22AB-DCB3117B66F7}"/>
              </a:ext>
            </a:extLst>
          </p:cNvPr>
          <p:cNvSpPr>
            <a:spLocks noGrp="1"/>
          </p:cNvSpPr>
          <p:nvPr>
            <p:ph type="title"/>
          </p:nvPr>
        </p:nvSpPr>
        <p:spPr/>
        <p:txBody>
          <a:bodyPr>
            <a:normAutofit/>
          </a:bodyPr>
          <a:lstStyle/>
          <a:p>
            <a:r>
              <a:rPr lang="en-US" dirty="0">
                <a:latin typeface="Montserrat"/>
              </a:rPr>
              <a:t>Five Core Components of RA</a:t>
            </a:r>
            <a:endParaRPr lang="en-US" dirty="0"/>
          </a:p>
        </p:txBody>
      </p:sp>
      <p:grpSp>
        <p:nvGrpSpPr>
          <p:cNvPr id="135" name="Group 134" descr="Hands Shaking">
            <a:extLst>
              <a:ext uri="{FF2B5EF4-FFF2-40B4-BE49-F238E27FC236}">
                <a16:creationId xmlns:a16="http://schemas.microsoft.com/office/drawing/2014/main" id="{1CFE45BF-8F6A-F23F-C49B-1A3DA5F2C5CA}"/>
              </a:ext>
            </a:extLst>
          </p:cNvPr>
          <p:cNvGrpSpPr/>
          <p:nvPr/>
        </p:nvGrpSpPr>
        <p:grpSpPr>
          <a:xfrm>
            <a:off x="909326" y="2319410"/>
            <a:ext cx="1371600" cy="1371601"/>
            <a:chOff x="1114010" y="2732085"/>
            <a:chExt cx="1371600" cy="1410335"/>
          </a:xfrm>
        </p:grpSpPr>
        <p:sp>
          <p:nvSpPr>
            <p:cNvPr id="70" name="AutoShape 23">
              <a:extLst>
                <a:ext uri="{FF2B5EF4-FFF2-40B4-BE49-F238E27FC236}">
                  <a16:creationId xmlns:a16="http://schemas.microsoft.com/office/drawing/2014/main" id="{648FD7D5-493B-CEB6-CD27-50865B2C933B}"/>
                </a:ext>
              </a:extLst>
            </p:cNvPr>
            <p:cNvSpPr>
              <a:spLocks noChangeAspect="1" noChangeArrowheads="1" noTextEdit="1"/>
            </p:cNvSpPr>
            <p:nvPr userDrawn="1"/>
          </p:nvSpPr>
          <p:spPr bwMode="auto">
            <a:xfrm>
              <a:off x="1529142" y="3103967"/>
              <a:ext cx="5413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1" name="Grupa 65">
              <a:extLst>
                <a:ext uri="{FF2B5EF4-FFF2-40B4-BE49-F238E27FC236}">
                  <a16:creationId xmlns:a16="http://schemas.microsoft.com/office/drawing/2014/main" id="{F65684ED-9852-86AE-C3CC-EE21012EF6D8}"/>
                </a:ext>
              </a:extLst>
            </p:cNvPr>
            <p:cNvGrpSpPr/>
            <p:nvPr userDrawn="1"/>
          </p:nvGrpSpPr>
          <p:grpSpPr>
            <a:xfrm>
              <a:off x="1529142" y="3103967"/>
              <a:ext cx="541337" cy="412750"/>
              <a:chOff x="906463" y="3402013"/>
              <a:chExt cx="541337" cy="412750"/>
            </a:xfrm>
          </p:grpSpPr>
          <p:sp>
            <p:nvSpPr>
              <p:cNvPr id="125" name="Freeform 25">
                <a:extLst>
                  <a:ext uri="{FF2B5EF4-FFF2-40B4-BE49-F238E27FC236}">
                    <a16:creationId xmlns:a16="http://schemas.microsoft.com/office/drawing/2014/main" id="{3D119BEE-DE62-AD58-E378-2010FB1D9325}"/>
                  </a:ext>
                </a:extLst>
              </p:cNvPr>
              <p:cNvSpPr>
                <a:spLocks noEditPoints="1"/>
              </p:cNvSpPr>
              <p:nvPr/>
            </p:nvSpPr>
            <p:spPr bwMode="auto">
              <a:xfrm>
                <a:off x="989013" y="3402013"/>
                <a:ext cx="376237" cy="412750"/>
              </a:xfrm>
              <a:custGeom>
                <a:avLst/>
                <a:gdLst>
                  <a:gd name="T0" fmla="*/ 1523 w 1656"/>
                  <a:gd name="T1" fmla="*/ 1474 h 1814"/>
                  <a:gd name="T2" fmla="*/ 1409 w 1656"/>
                  <a:gd name="T3" fmla="*/ 1100 h 1814"/>
                  <a:gd name="T4" fmla="*/ 1409 w 1656"/>
                  <a:gd name="T5" fmla="*/ 721 h 1814"/>
                  <a:gd name="T6" fmla="*/ 1238 w 1656"/>
                  <a:gd name="T7" fmla="*/ 309 h 1814"/>
                  <a:gd name="T8" fmla="*/ 896 w 1656"/>
                  <a:gd name="T9" fmla="*/ 144 h 1814"/>
                  <a:gd name="T10" fmla="*/ 896 w 1656"/>
                  <a:gd name="T11" fmla="*/ 0 h 1814"/>
                  <a:gd name="T12" fmla="*/ 756 w 1656"/>
                  <a:gd name="T13" fmla="*/ 0 h 1814"/>
                  <a:gd name="T14" fmla="*/ 756 w 1656"/>
                  <a:gd name="T15" fmla="*/ 144 h 1814"/>
                  <a:gd name="T16" fmla="*/ 247 w 1656"/>
                  <a:gd name="T17" fmla="*/ 727 h 1814"/>
                  <a:gd name="T18" fmla="*/ 247 w 1656"/>
                  <a:gd name="T19" fmla="*/ 1100 h 1814"/>
                  <a:gd name="T20" fmla="*/ 133 w 1656"/>
                  <a:gd name="T21" fmla="*/ 1474 h 1814"/>
                  <a:gd name="T22" fmla="*/ 0 w 1656"/>
                  <a:gd name="T23" fmla="*/ 1674 h 1814"/>
                  <a:gd name="T24" fmla="*/ 631 w 1656"/>
                  <a:gd name="T25" fmla="*/ 1674 h 1814"/>
                  <a:gd name="T26" fmla="*/ 828 w 1656"/>
                  <a:gd name="T27" fmla="*/ 1814 h 1814"/>
                  <a:gd name="T28" fmla="*/ 1025 w 1656"/>
                  <a:gd name="T29" fmla="*/ 1674 h 1814"/>
                  <a:gd name="T30" fmla="*/ 1656 w 1656"/>
                  <a:gd name="T31" fmla="*/ 1674 h 1814"/>
                  <a:gd name="T32" fmla="*/ 1523 w 1656"/>
                  <a:gd name="T33" fmla="*/ 1474 h 1814"/>
                  <a:gd name="T34" fmla="*/ 260 w 1656"/>
                  <a:gd name="T35" fmla="*/ 1535 h 1814"/>
                  <a:gd name="T36" fmla="*/ 386 w 1656"/>
                  <a:gd name="T37" fmla="*/ 1100 h 1814"/>
                  <a:gd name="T38" fmla="*/ 386 w 1656"/>
                  <a:gd name="T39" fmla="*/ 727 h 1814"/>
                  <a:gd name="T40" fmla="*/ 826 w 1656"/>
                  <a:gd name="T41" fmla="*/ 279 h 1814"/>
                  <a:gd name="T42" fmla="*/ 828 w 1656"/>
                  <a:gd name="T43" fmla="*/ 279 h 1814"/>
                  <a:gd name="T44" fmla="*/ 1140 w 1656"/>
                  <a:gd name="T45" fmla="*/ 408 h 1814"/>
                  <a:gd name="T46" fmla="*/ 1270 w 1656"/>
                  <a:gd name="T47" fmla="*/ 721 h 1814"/>
                  <a:gd name="T48" fmla="*/ 1270 w 1656"/>
                  <a:gd name="T49" fmla="*/ 1100 h 1814"/>
                  <a:gd name="T50" fmla="*/ 1396 w 1656"/>
                  <a:gd name="T51" fmla="*/ 1535 h 1814"/>
                  <a:gd name="T52" fmla="*/ 260 w 1656"/>
                  <a:gd name="T53" fmla="*/ 1535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56" h="1814">
                    <a:moveTo>
                      <a:pt x="1523" y="1474"/>
                    </a:moveTo>
                    <a:cubicBezTo>
                      <a:pt x="1448" y="1363"/>
                      <a:pt x="1409" y="1234"/>
                      <a:pt x="1409" y="1100"/>
                    </a:cubicBezTo>
                    <a:cubicBezTo>
                      <a:pt x="1409" y="721"/>
                      <a:pt x="1409" y="721"/>
                      <a:pt x="1409" y="721"/>
                    </a:cubicBezTo>
                    <a:cubicBezTo>
                      <a:pt x="1409" y="565"/>
                      <a:pt x="1349" y="419"/>
                      <a:pt x="1238" y="309"/>
                    </a:cubicBezTo>
                    <a:cubicBezTo>
                      <a:pt x="1145" y="216"/>
                      <a:pt x="1025" y="159"/>
                      <a:pt x="896" y="144"/>
                    </a:cubicBezTo>
                    <a:cubicBezTo>
                      <a:pt x="896" y="0"/>
                      <a:pt x="896" y="0"/>
                      <a:pt x="896" y="0"/>
                    </a:cubicBezTo>
                    <a:cubicBezTo>
                      <a:pt x="756" y="0"/>
                      <a:pt x="756" y="0"/>
                      <a:pt x="756" y="0"/>
                    </a:cubicBezTo>
                    <a:cubicBezTo>
                      <a:pt x="756" y="144"/>
                      <a:pt x="756" y="144"/>
                      <a:pt x="756" y="144"/>
                    </a:cubicBezTo>
                    <a:cubicBezTo>
                      <a:pt x="470" y="180"/>
                      <a:pt x="247" y="428"/>
                      <a:pt x="247" y="727"/>
                    </a:cubicBezTo>
                    <a:cubicBezTo>
                      <a:pt x="247" y="1100"/>
                      <a:pt x="247" y="1100"/>
                      <a:pt x="247" y="1100"/>
                    </a:cubicBezTo>
                    <a:cubicBezTo>
                      <a:pt x="247" y="1234"/>
                      <a:pt x="208" y="1363"/>
                      <a:pt x="133" y="1474"/>
                    </a:cubicBezTo>
                    <a:cubicBezTo>
                      <a:pt x="0" y="1674"/>
                      <a:pt x="0" y="1674"/>
                      <a:pt x="0" y="1674"/>
                    </a:cubicBezTo>
                    <a:cubicBezTo>
                      <a:pt x="631" y="1674"/>
                      <a:pt x="631" y="1674"/>
                      <a:pt x="631" y="1674"/>
                    </a:cubicBezTo>
                    <a:cubicBezTo>
                      <a:pt x="660" y="1756"/>
                      <a:pt x="737" y="1814"/>
                      <a:pt x="828" y="1814"/>
                    </a:cubicBezTo>
                    <a:cubicBezTo>
                      <a:pt x="919" y="1814"/>
                      <a:pt x="996" y="1756"/>
                      <a:pt x="1025" y="1674"/>
                    </a:cubicBezTo>
                    <a:cubicBezTo>
                      <a:pt x="1656" y="1674"/>
                      <a:pt x="1656" y="1674"/>
                      <a:pt x="1656" y="1674"/>
                    </a:cubicBezTo>
                    <a:lnTo>
                      <a:pt x="1523" y="1474"/>
                    </a:lnTo>
                    <a:close/>
                    <a:moveTo>
                      <a:pt x="260" y="1535"/>
                    </a:moveTo>
                    <a:cubicBezTo>
                      <a:pt x="343" y="1405"/>
                      <a:pt x="386" y="1255"/>
                      <a:pt x="386" y="1100"/>
                    </a:cubicBezTo>
                    <a:cubicBezTo>
                      <a:pt x="386" y="727"/>
                      <a:pt x="386" y="727"/>
                      <a:pt x="386" y="727"/>
                    </a:cubicBezTo>
                    <a:cubicBezTo>
                      <a:pt x="386" y="481"/>
                      <a:pt x="584" y="280"/>
                      <a:pt x="826" y="279"/>
                    </a:cubicBezTo>
                    <a:cubicBezTo>
                      <a:pt x="827" y="279"/>
                      <a:pt x="827" y="279"/>
                      <a:pt x="828" y="279"/>
                    </a:cubicBezTo>
                    <a:cubicBezTo>
                      <a:pt x="946" y="279"/>
                      <a:pt x="1056" y="325"/>
                      <a:pt x="1140" y="408"/>
                    </a:cubicBezTo>
                    <a:cubicBezTo>
                      <a:pt x="1224" y="492"/>
                      <a:pt x="1270" y="603"/>
                      <a:pt x="1270" y="721"/>
                    </a:cubicBezTo>
                    <a:cubicBezTo>
                      <a:pt x="1270" y="1100"/>
                      <a:pt x="1270" y="1100"/>
                      <a:pt x="1270" y="1100"/>
                    </a:cubicBezTo>
                    <a:cubicBezTo>
                      <a:pt x="1270" y="1255"/>
                      <a:pt x="1313" y="1405"/>
                      <a:pt x="1396" y="1535"/>
                    </a:cubicBezTo>
                    <a:lnTo>
                      <a:pt x="260" y="15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126" name="Freeform 26">
                <a:extLst>
                  <a:ext uri="{FF2B5EF4-FFF2-40B4-BE49-F238E27FC236}">
                    <a16:creationId xmlns:a16="http://schemas.microsoft.com/office/drawing/2014/main" id="{38CF412F-71BF-630D-26F0-FC6000CEADE8}"/>
                  </a:ext>
                </a:extLst>
              </p:cNvPr>
              <p:cNvSpPr>
                <a:spLocks/>
              </p:cNvSpPr>
              <p:nvPr/>
            </p:nvSpPr>
            <p:spPr bwMode="auto">
              <a:xfrm>
                <a:off x="1379538" y="3500438"/>
                <a:ext cx="68262" cy="214313"/>
              </a:xfrm>
              <a:custGeom>
                <a:avLst/>
                <a:gdLst>
                  <a:gd name="T0" fmla="*/ 99 w 297"/>
                  <a:gd name="T1" fmla="*/ 0 h 946"/>
                  <a:gd name="T2" fmla="*/ 0 w 297"/>
                  <a:gd name="T3" fmla="*/ 99 h 946"/>
                  <a:gd name="T4" fmla="*/ 157 w 297"/>
                  <a:gd name="T5" fmla="*/ 477 h 946"/>
                  <a:gd name="T6" fmla="*/ 6 w 297"/>
                  <a:gd name="T7" fmla="*/ 849 h 946"/>
                  <a:gd name="T8" fmla="*/ 106 w 297"/>
                  <a:gd name="T9" fmla="*/ 946 h 946"/>
                  <a:gd name="T10" fmla="*/ 297 w 297"/>
                  <a:gd name="T11" fmla="*/ 477 h 946"/>
                  <a:gd name="T12" fmla="*/ 99 w 297"/>
                  <a:gd name="T13" fmla="*/ 0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99" y="0"/>
                    </a:moveTo>
                    <a:cubicBezTo>
                      <a:pt x="0" y="99"/>
                      <a:pt x="0" y="99"/>
                      <a:pt x="0" y="99"/>
                    </a:cubicBezTo>
                    <a:cubicBezTo>
                      <a:pt x="101" y="200"/>
                      <a:pt x="157" y="334"/>
                      <a:pt x="157" y="477"/>
                    </a:cubicBezTo>
                    <a:cubicBezTo>
                      <a:pt x="157" y="617"/>
                      <a:pt x="103" y="749"/>
                      <a:pt x="6" y="849"/>
                    </a:cubicBezTo>
                    <a:cubicBezTo>
                      <a:pt x="106" y="946"/>
                      <a:pt x="106" y="946"/>
                      <a:pt x="106" y="946"/>
                    </a:cubicBezTo>
                    <a:cubicBezTo>
                      <a:pt x="229" y="820"/>
                      <a:pt x="297" y="653"/>
                      <a:pt x="297" y="477"/>
                    </a:cubicBezTo>
                    <a:cubicBezTo>
                      <a:pt x="297" y="297"/>
                      <a:pt x="226" y="128"/>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127" name="Freeform 27">
                <a:extLst>
                  <a:ext uri="{FF2B5EF4-FFF2-40B4-BE49-F238E27FC236}">
                    <a16:creationId xmlns:a16="http://schemas.microsoft.com/office/drawing/2014/main" id="{5480B049-495E-433A-CF32-F9F5DF7A191D}"/>
                  </a:ext>
                </a:extLst>
              </p:cNvPr>
              <p:cNvSpPr>
                <a:spLocks/>
              </p:cNvSpPr>
              <p:nvPr/>
            </p:nvSpPr>
            <p:spPr bwMode="auto">
              <a:xfrm>
                <a:off x="1335088" y="3544888"/>
                <a:ext cx="49212" cy="125413"/>
              </a:xfrm>
              <a:custGeom>
                <a:avLst/>
                <a:gdLst>
                  <a:gd name="T0" fmla="*/ 99 w 215"/>
                  <a:gd name="T1" fmla="*/ 0 h 556"/>
                  <a:gd name="T2" fmla="*/ 0 w 215"/>
                  <a:gd name="T3" fmla="*/ 99 h 556"/>
                  <a:gd name="T4" fmla="*/ 75 w 215"/>
                  <a:gd name="T5" fmla="*/ 280 h 556"/>
                  <a:gd name="T6" fmla="*/ 2 w 215"/>
                  <a:gd name="T7" fmla="*/ 459 h 556"/>
                  <a:gd name="T8" fmla="*/ 102 w 215"/>
                  <a:gd name="T9" fmla="*/ 556 h 556"/>
                  <a:gd name="T10" fmla="*/ 215 w 215"/>
                  <a:gd name="T11" fmla="*/ 280 h 556"/>
                  <a:gd name="T12" fmla="*/ 99 w 215"/>
                  <a:gd name="T13" fmla="*/ 0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99" y="0"/>
                    </a:moveTo>
                    <a:cubicBezTo>
                      <a:pt x="0" y="99"/>
                      <a:pt x="0" y="99"/>
                      <a:pt x="0" y="99"/>
                    </a:cubicBezTo>
                    <a:cubicBezTo>
                      <a:pt x="48" y="147"/>
                      <a:pt x="75" y="212"/>
                      <a:pt x="75" y="280"/>
                    </a:cubicBezTo>
                    <a:cubicBezTo>
                      <a:pt x="75" y="347"/>
                      <a:pt x="49" y="411"/>
                      <a:pt x="2" y="459"/>
                    </a:cubicBezTo>
                    <a:cubicBezTo>
                      <a:pt x="102" y="556"/>
                      <a:pt x="102" y="556"/>
                      <a:pt x="102" y="556"/>
                    </a:cubicBezTo>
                    <a:cubicBezTo>
                      <a:pt x="175" y="482"/>
                      <a:pt x="215" y="384"/>
                      <a:pt x="215" y="280"/>
                    </a:cubicBezTo>
                    <a:cubicBezTo>
                      <a:pt x="215" y="174"/>
                      <a:pt x="173" y="75"/>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128" name="Freeform 28">
                <a:extLst>
                  <a:ext uri="{FF2B5EF4-FFF2-40B4-BE49-F238E27FC236}">
                    <a16:creationId xmlns:a16="http://schemas.microsoft.com/office/drawing/2014/main" id="{DB804F52-C463-869A-195D-CC74BB3DC9D7}"/>
                  </a:ext>
                </a:extLst>
              </p:cNvPr>
              <p:cNvSpPr>
                <a:spLocks/>
              </p:cNvSpPr>
              <p:nvPr/>
            </p:nvSpPr>
            <p:spPr bwMode="auto">
              <a:xfrm>
                <a:off x="906463" y="3500438"/>
                <a:ext cx="66675" cy="214313"/>
              </a:xfrm>
              <a:custGeom>
                <a:avLst/>
                <a:gdLst>
                  <a:gd name="T0" fmla="*/ 297 w 297"/>
                  <a:gd name="T1" fmla="*/ 99 h 946"/>
                  <a:gd name="T2" fmla="*/ 198 w 297"/>
                  <a:gd name="T3" fmla="*/ 0 h 946"/>
                  <a:gd name="T4" fmla="*/ 0 w 297"/>
                  <a:gd name="T5" fmla="*/ 477 h 946"/>
                  <a:gd name="T6" fmla="*/ 191 w 297"/>
                  <a:gd name="T7" fmla="*/ 946 h 946"/>
                  <a:gd name="T8" fmla="*/ 291 w 297"/>
                  <a:gd name="T9" fmla="*/ 849 h 946"/>
                  <a:gd name="T10" fmla="*/ 140 w 297"/>
                  <a:gd name="T11" fmla="*/ 477 h 946"/>
                  <a:gd name="T12" fmla="*/ 297 w 297"/>
                  <a:gd name="T13" fmla="*/ 99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297" y="99"/>
                    </a:moveTo>
                    <a:cubicBezTo>
                      <a:pt x="198" y="0"/>
                      <a:pt x="198" y="0"/>
                      <a:pt x="198" y="0"/>
                    </a:cubicBezTo>
                    <a:cubicBezTo>
                      <a:pt x="71" y="128"/>
                      <a:pt x="0" y="297"/>
                      <a:pt x="0" y="477"/>
                    </a:cubicBezTo>
                    <a:cubicBezTo>
                      <a:pt x="0" y="653"/>
                      <a:pt x="68" y="820"/>
                      <a:pt x="191" y="946"/>
                    </a:cubicBezTo>
                    <a:cubicBezTo>
                      <a:pt x="291" y="849"/>
                      <a:pt x="291" y="849"/>
                      <a:pt x="291" y="849"/>
                    </a:cubicBezTo>
                    <a:cubicBezTo>
                      <a:pt x="194" y="749"/>
                      <a:pt x="140" y="617"/>
                      <a:pt x="140" y="477"/>
                    </a:cubicBezTo>
                    <a:cubicBezTo>
                      <a:pt x="140" y="334"/>
                      <a:pt x="196" y="200"/>
                      <a:pt x="297"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129" name="Freeform 29">
                <a:extLst>
                  <a:ext uri="{FF2B5EF4-FFF2-40B4-BE49-F238E27FC236}">
                    <a16:creationId xmlns:a16="http://schemas.microsoft.com/office/drawing/2014/main" id="{D3BCE8E8-E803-10F2-D54D-A8A5A69BC03B}"/>
                  </a:ext>
                </a:extLst>
              </p:cNvPr>
              <p:cNvSpPr>
                <a:spLocks/>
              </p:cNvSpPr>
              <p:nvPr/>
            </p:nvSpPr>
            <p:spPr bwMode="auto">
              <a:xfrm>
                <a:off x="969963" y="3544888"/>
                <a:ext cx="49212" cy="125413"/>
              </a:xfrm>
              <a:custGeom>
                <a:avLst/>
                <a:gdLst>
                  <a:gd name="T0" fmla="*/ 215 w 215"/>
                  <a:gd name="T1" fmla="*/ 99 h 556"/>
                  <a:gd name="T2" fmla="*/ 116 w 215"/>
                  <a:gd name="T3" fmla="*/ 0 h 556"/>
                  <a:gd name="T4" fmla="*/ 0 w 215"/>
                  <a:gd name="T5" fmla="*/ 280 h 556"/>
                  <a:gd name="T6" fmla="*/ 113 w 215"/>
                  <a:gd name="T7" fmla="*/ 556 h 556"/>
                  <a:gd name="T8" fmla="*/ 213 w 215"/>
                  <a:gd name="T9" fmla="*/ 459 h 556"/>
                  <a:gd name="T10" fmla="*/ 140 w 215"/>
                  <a:gd name="T11" fmla="*/ 280 h 556"/>
                  <a:gd name="T12" fmla="*/ 215 w 215"/>
                  <a:gd name="T13" fmla="*/ 99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215" y="99"/>
                    </a:moveTo>
                    <a:cubicBezTo>
                      <a:pt x="116" y="0"/>
                      <a:pt x="116" y="0"/>
                      <a:pt x="116" y="0"/>
                    </a:cubicBezTo>
                    <a:cubicBezTo>
                      <a:pt x="42" y="75"/>
                      <a:pt x="0" y="174"/>
                      <a:pt x="0" y="280"/>
                    </a:cubicBezTo>
                    <a:cubicBezTo>
                      <a:pt x="0" y="384"/>
                      <a:pt x="41" y="482"/>
                      <a:pt x="113" y="556"/>
                    </a:cubicBezTo>
                    <a:cubicBezTo>
                      <a:pt x="213" y="459"/>
                      <a:pt x="213" y="459"/>
                      <a:pt x="213" y="459"/>
                    </a:cubicBezTo>
                    <a:cubicBezTo>
                      <a:pt x="166" y="411"/>
                      <a:pt x="140" y="347"/>
                      <a:pt x="140" y="280"/>
                    </a:cubicBezTo>
                    <a:cubicBezTo>
                      <a:pt x="140" y="212"/>
                      <a:pt x="167" y="147"/>
                      <a:pt x="215"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grpSp>
        <p:sp>
          <p:nvSpPr>
            <p:cNvPr id="72" name="Oval 71">
              <a:extLst>
                <a:ext uri="{FF2B5EF4-FFF2-40B4-BE49-F238E27FC236}">
                  <a16:creationId xmlns:a16="http://schemas.microsoft.com/office/drawing/2014/main" id="{1A5EA137-38FA-51BF-4D71-F210F83E5780}"/>
                </a:ext>
              </a:extLst>
            </p:cNvPr>
            <p:cNvSpPr/>
            <p:nvPr userDrawn="1"/>
          </p:nvSpPr>
          <p:spPr>
            <a:xfrm>
              <a:off x="1114010" y="2732085"/>
              <a:ext cx="1371600" cy="1371600"/>
            </a:xfrm>
            <a:prstGeom prst="ellipse">
              <a:avLst/>
            </a:prstGeom>
            <a:noFill/>
            <a:ln w="12700">
              <a:solidFill>
                <a:srgbClr val="09271C"/>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0D0D"/>
                  </a:solidFill>
                  <a:effectLst/>
                  <a:uLnTx/>
                  <a:uFillTx/>
                  <a:latin typeface="Montserrat" panose="00000500000000000000" pitchFamily="2" charset="0"/>
                  <a:ea typeface="Calibri" panose="020F0502020204030204" pitchFamily="34" charset="0"/>
                  <a:cs typeface="Times New Roman" panose="02020603050405020304" pitchFamily="18" charset="0"/>
                </a:rPr>
                <a:t> </a:t>
              </a:r>
            </a:p>
          </p:txBody>
        </p:sp>
        <p:pic>
          <p:nvPicPr>
            <p:cNvPr id="73" name="Graphic 1953081532" descr="Handshake with solid fill">
              <a:extLst>
                <a:ext uri="{FF2B5EF4-FFF2-40B4-BE49-F238E27FC236}">
                  <a16:creationId xmlns:a16="http://schemas.microsoft.com/office/drawing/2014/main" id="{C3E26552-3BA1-8FCF-105C-2D376515D3EC}"/>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4010" y="2770820"/>
              <a:ext cx="1371600" cy="1371600"/>
            </a:xfrm>
            <a:prstGeom prst="rect">
              <a:avLst/>
            </a:prstGeom>
          </p:spPr>
        </p:pic>
      </p:grpSp>
      <p:sp>
        <p:nvSpPr>
          <p:cNvPr id="10" name="Text Placeholder 9">
            <a:extLst>
              <a:ext uri="{FF2B5EF4-FFF2-40B4-BE49-F238E27FC236}">
                <a16:creationId xmlns:a16="http://schemas.microsoft.com/office/drawing/2014/main" id="{038A552F-D27C-9443-DB29-814DBFBF741A}"/>
              </a:ext>
            </a:extLst>
          </p:cNvPr>
          <p:cNvSpPr>
            <a:spLocks noGrp="1"/>
          </p:cNvSpPr>
          <p:nvPr>
            <p:ph type="body" sz="quarter" idx="17"/>
          </p:nvPr>
        </p:nvSpPr>
        <p:spPr>
          <a:xfrm>
            <a:off x="528609" y="4023222"/>
            <a:ext cx="2133037" cy="733365"/>
          </a:xfrm>
        </p:spPr>
        <p:txBody>
          <a:bodyPr>
            <a:normAutofit/>
          </a:bodyPr>
          <a:lstStyle/>
          <a:p>
            <a:pPr lvl="0">
              <a:lnSpc>
                <a:spcPct val="100000"/>
              </a:lnSpc>
              <a:spcBef>
                <a:spcPts val="0"/>
              </a:spcBef>
              <a:defRPr/>
            </a:pPr>
            <a:r>
              <a:rPr lang="en-US" sz="1800" dirty="0">
                <a:solidFill>
                  <a:prstClr val="black"/>
                </a:solidFill>
                <a:latin typeface="Montserrat" panose="00000500000000000000" pitchFamily="2" charset="0"/>
              </a:rPr>
              <a:t>Employer Involvement</a:t>
            </a:r>
            <a:endParaRPr lang="pl-PL" sz="1800" dirty="0">
              <a:solidFill>
                <a:srgbClr val="4472C4"/>
              </a:solidFill>
              <a:latin typeface="Montserrat" panose="00000500000000000000" pitchFamily="2" charset="0"/>
            </a:endParaRPr>
          </a:p>
          <a:p>
            <a:endParaRPr lang="en-US" dirty="0"/>
          </a:p>
        </p:txBody>
      </p:sp>
      <p:grpSp>
        <p:nvGrpSpPr>
          <p:cNvPr id="136" name="Group 135" descr="Three connected people">
            <a:extLst>
              <a:ext uri="{FF2B5EF4-FFF2-40B4-BE49-F238E27FC236}">
                <a16:creationId xmlns:a16="http://schemas.microsoft.com/office/drawing/2014/main" id="{A58E678C-FF82-F727-9406-20A0DF7D314E}"/>
              </a:ext>
            </a:extLst>
          </p:cNvPr>
          <p:cNvGrpSpPr/>
          <p:nvPr/>
        </p:nvGrpSpPr>
        <p:grpSpPr>
          <a:xfrm>
            <a:off x="3233584" y="2319406"/>
            <a:ext cx="1371600" cy="1371599"/>
            <a:chOff x="3257264" y="2652166"/>
            <a:chExt cx="1371600" cy="1455974"/>
          </a:xfrm>
        </p:grpSpPr>
        <p:sp>
          <p:nvSpPr>
            <p:cNvPr id="83" name="AutoShape 23">
              <a:extLst>
                <a:ext uri="{FF2B5EF4-FFF2-40B4-BE49-F238E27FC236}">
                  <a16:creationId xmlns:a16="http://schemas.microsoft.com/office/drawing/2014/main" id="{2C002190-D802-DCD2-418A-DB91012AAE37}"/>
                </a:ext>
              </a:extLst>
            </p:cNvPr>
            <p:cNvSpPr>
              <a:spLocks noChangeAspect="1" noChangeArrowheads="1" noTextEdit="1"/>
            </p:cNvSpPr>
            <p:nvPr userDrawn="1"/>
          </p:nvSpPr>
          <p:spPr bwMode="auto">
            <a:xfrm>
              <a:off x="3672396" y="3108422"/>
              <a:ext cx="5413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4" name="Grupa 65">
              <a:extLst>
                <a:ext uri="{FF2B5EF4-FFF2-40B4-BE49-F238E27FC236}">
                  <a16:creationId xmlns:a16="http://schemas.microsoft.com/office/drawing/2014/main" id="{248FC07D-54C4-0414-693F-E5C8010A9E65}"/>
                </a:ext>
              </a:extLst>
            </p:cNvPr>
            <p:cNvGrpSpPr/>
            <p:nvPr userDrawn="1"/>
          </p:nvGrpSpPr>
          <p:grpSpPr>
            <a:xfrm>
              <a:off x="3672396" y="3108422"/>
              <a:ext cx="541337" cy="412750"/>
              <a:chOff x="906463" y="3402013"/>
              <a:chExt cx="541337" cy="412750"/>
            </a:xfrm>
          </p:grpSpPr>
          <p:sp>
            <p:nvSpPr>
              <p:cNvPr id="110" name="Freeform 25">
                <a:extLst>
                  <a:ext uri="{FF2B5EF4-FFF2-40B4-BE49-F238E27FC236}">
                    <a16:creationId xmlns:a16="http://schemas.microsoft.com/office/drawing/2014/main" id="{1E21B59D-D3FA-BA39-1E86-2C47022226FA}"/>
                  </a:ext>
                </a:extLst>
              </p:cNvPr>
              <p:cNvSpPr>
                <a:spLocks noEditPoints="1"/>
              </p:cNvSpPr>
              <p:nvPr/>
            </p:nvSpPr>
            <p:spPr bwMode="auto">
              <a:xfrm>
                <a:off x="989013" y="3402013"/>
                <a:ext cx="376237" cy="412750"/>
              </a:xfrm>
              <a:custGeom>
                <a:avLst/>
                <a:gdLst>
                  <a:gd name="T0" fmla="*/ 1523 w 1656"/>
                  <a:gd name="T1" fmla="*/ 1474 h 1814"/>
                  <a:gd name="T2" fmla="*/ 1409 w 1656"/>
                  <a:gd name="T3" fmla="*/ 1100 h 1814"/>
                  <a:gd name="T4" fmla="*/ 1409 w 1656"/>
                  <a:gd name="T5" fmla="*/ 721 h 1814"/>
                  <a:gd name="T6" fmla="*/ 1238 w 1656"/>
                  <a:gd name="T7" fmla="*/ 309 h 1814"/>
                  <a:gd name="T8" fmla="*/ 896 w 1656"/>
                  <a:gd name="T9" fmla="*/ 144 h 1814"/>
                  <a:gd name="T10" fmla="*/ 896 w 1656"/>
                  <a:gd name="T11" fmla="*/ 0 h 1814"/>
                  <a:gd name="T12" fmla="*/ 756 w 1656"/>
                  <a:gd name="T13" fmla="*/ 0 h 1814"/>
                  <a:gd name="T14" fmla="*/ 756 w 1656"/>
                  <a:gd name="T15" fmla="*/ 144 h 1814"/>
                  <a:gd name="T16" fmla="*/ 247 w 1656"/>
                  <a:gd name="T17" fmla="*/ 727 h 1814"/>
                  <a:gd name="T18" fmla="*/ 247 w 1656"/>
                  <a:gd name="T19" fmla="*/ 1100 h 1814"/>
                  <a:gd name="T20" fmla="*/ 133 w 1656"/>
                  <a:gd name="T21" fmla="*/ 1474 h 1814"/>
                  <a:gd name="T22" fmla="*/ 0 w 1656"/>
                  <a:gd name="T23" fmla="*/ 1674 h 1814"/>
                  <a:gd name="T24" fmla="*/ 631 w 1656"/>
                  <a:gd name="T25" fmla="*/ 1674 h 1814"/>
                  <a:gd name="T26" fmla="*/ 828 w 1656"/>
                  <a:gd name="T27" fmla="*/ 1814 h 1814"/>
                  <a:gd name="T28" fmla="*/ 1025 w 1656"/>
                  <a:gd name="T29" fmla="*/ 1674 h 1814"/>
                  <a:gd name="T30" fmla="*/ 1656 w 1656"/>
                  <a:gd name="T31" fmla="*/ 1674 h 1814"/>
                  <a:gd name="T32" fmla="*/ 1523 w 1656"/>
                  <a:gd name="T33" fmla="*/ 1474 h 1814"/>
                  <a:gd name="T34" fmla="*/ 260 w 1656"/>
                  <a:gd name="T35" fmla="*/ 1535 h 1814"/>
                  <a:gd name="T36" fmla="*/ 386 w 1656"/>
                  <a:gd name="T37" fmla="*/ 1100 h 1814"/>
                  <a:gd name="T38" fmla="*/ 386 w 1656"/>
                  <a:gd name="T39" fmla="*/ 727 h 1814"/>
                  <a:gd name="T40" fmla="*/ 826 w 1656"/>
                  <a:gd name="T41" fmla="*/ 279 h 1814"/>
                  <a:gd name="T42" fmla="*/ 828 w 1656"/>
                  <a:gd name="T43" fmla="*/ 279 h 1814"/>
                  <a:gd name="T44" fmla="*/ 1140 w 1656"/>
                  <a:gd name="T45" fmla="*/ 408 h 1814"/>
                  <a:gd name="T46" fmla="*/ 1270 w 1656"/>
                  <a:gd name="T47" fmla="*/ 721 h 1814"/>
                  <a:gd name="T48" fmla="*/ 1270 w 1656"/>
                  <a:gd name="T49" fmla="*/ 1100 h 1814"/>
                  <a:gd name="T50" fmla="*/ 1396 w 1656"/>
                  <a:gd name="T51" fmla="*/ 1535 h 1814"/>
                  <a:gd name="T52" fmla="*/ 260 w 1656"/>
                  <a:gd name="T53" fmla="*/ 1535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56" h="1814">
                    <a:moveTo>
                      <a:pt x="1523" y="1474"/>
                    </a:moveTo>
                    <a:cubicBezTo>
                      <a:pt x="1448" y="1363"/>
                      <a:pt x="1409" y="1234"/>
                      <a:pt x="1409" y="1100"/>
                    </a:cubicBezTo>
                    <a:cubicBezTo>
                      <a:pt x="1409" y="721"/>
                      <a:pt x="1409" y="721"/>
                      <a:pt x="1409" y="721"/>
                    </a:cubicBezTo>
                    <a:cubicBezTo>
                      <a:pt x="1409" y="565"/>
                      <a:pt x="1349" y="419"/>
                      <a:pt x="1238" y="309"/>
                    </a:cubicBezTo>
                    <a:cubicBezTo>
                      <a:pt x="1145" y="216"/>
                      <a:pt x="1025" y="159"/>
                      <a:pt x="896" y="144"/>
                    </a:cubicBezTo>
                    <a:cubicBezTo>
                      <a:pt x="896" y="0"/>
                      <a:pt x="896" y="0"/>
                      <a:pt x="896" y="0"/>
                    </a:cubicBezTo>
                    <a:cubicBezTo>
                      <a:pt x="756" y="0"/>
                      <a:pt x="756" y="0"/>
                      <a:pt x="756" y="0"/>
                    </a:cubicBezTo>
                    <a:cubicBezTo>
                      <a:pt x="756" y="144"/>
                      <a:pt x="756" y="144"/>
                      <a:pt x="756" y="144"/>
                    </a:cubicBezTo>
                    <a:cubicBezTo>
                      <a:pt x="470" y="180"/>
                      <a:pt x="247" y="428"/>
                      <a:pt x="247" y="727"/>
                    </a:cubicBezTo>
                    <a:cubicBezTo>
                      <a:pt x="247" y="1100"/>
                      <a:pt x="247" y="1100"/>
                      <a:pt x="247" y="1100"/>
                    </a:cubicBezTo>
                    <a:cubicBezTo>
                      <a:pt x="247" y="1234"/>
                      <a:pt x="208" y="1363"/>
                      <a:pt x="133" y="1474"/>
                    </a:cubicBezTo>
                    <a:cubicBezTo>
                      <a:pt x="0" y="1674"/>
                      <a:pt x="0" y="1674"/>
                      <a:pt x="0" y="1674"/>
                    </a:cubicBezTo>
                    <a:cubicBezTo>
                      <a:pt x="631" y="1674"/>
                      <a:pt x="631" y="1674"/>
                      <a:pt x="631" y="1674"/>
                    </a:cubicBezTo>
                    <a:cubicBezTo>
                      <a:pt x="660" y="1756"/>
                      <a:pt x="737" y="1814"/>
                      <a:pt x="828" y="1814"/>
                    </a:cubicBezTo>
                    <a:cubicBezTo>
                      <a:pt x="919" y="1814"/>
                      <a:pt x="996" y="1756"/>
                      <a:pt x="1025" y="1674"/>
                    </a:cubicBezTo>
                    <a:cubicBezTo>
                      <a:pt x="1656" y="1674"/>
                      <a:pt x="1656" y="1674"/>
                      <a:pt x="1656" y="1674"/>
                    </a:cubicBezTo>
                    <a:lnTo>
                      <a:pt x="1523" y="1474"/>
                    </a:lnTo>
                    <a:close/>
                    <a:moveTo>
                      <a:pt x="260" y="1535"/>
                    </a:moveTo>
                    <a:cubicBezTo>
                      <a:pt x="343" y="1405"/>
                      <a:pt x="386" y="1255"/>
                      <a:pt x="386" y="1100"/>
                    </a:cubicBezTo>
                    <a:cubicBezTo>
                      <a:pt x="386" y="727"/>
                      <a:pt x="386" y="727"/>
                      <a:pt x="386" y="727"/>
                    </a:cubicBezTo>
                    <a:cubicBezTo>
                      <a:pt x="386" y="481"/>
                      <a:pt x="584" y="280"/>
                      <a:pt x="826" y="279"/>
                    </a:cubicBezTo>
                    <a:cubicBezTo>
                      <a:pt x="827" y="279"/>
                      <a:pt x="827" y="279"/>
                      <a:pt x="828" y="279"/>
                    </a:cubicBezTo>
                    <a:cubicBezTo>
                      <a:pt x="946" y="279"/>
                      <a:pt x="1056" y="325"/>
                      <a:pt x="1140" y="408"/>
                    </a:cubicBezTo>
                    <a:cubicBezTo>
                      <a:pt x="1224" y="492"/>
                      <a:pt x="1270" y="603"/>
                      <a:pt x="1270" y="721"/>
                    </a:cubicBezTo>
                    <a:cubicBezTo>
                      <a:pt x="1270" y="1100"/>
                      <a:pt x="1270" y="1100"/>
                      <a:pt x="1270" y="1100"/>
                    </a:cubicBezTo>
                    <a:cubicBezTo>
                      <a:pt x="1270" y="1255"/>
                      <a:pt x="1313" y="1405"/>
                      <a:pt x="1396" y="1535"/>
                    </a:cubicBezTo>
                    <a:lnTo>
                      <a:pt x="260" y="15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111" name="Freeform 26">
                <a:extLst>
                  <a:ext uri="{FF2B5EF4-FFF2-40B4-BE49-F238E27FC236}">
                    <a16:creationId xmlns:a16="http://schemas.microsoft.com/office/drawing/2014/main" id="{EBEF436C-1E28-3098-F6E2-E0E3494C0891}"/>
                  </a:ext>
                </a:extLst>
              </p:cNvPr>
              <p:cNvSpPr>
                <a:spLocks/>
              </p:cNvSpPr>
              <p:nvPr/>
            </p:nvSpPr>
            <p:spPr bwMode="auto">
              <a:xfrm>
                <a:off x="1379538" y="3500438"/>
                <a:ext cx="68262" cy="214313"/>
              </a:xfrm>
              <a:custGeom>
                <a:avLst/>
                <a:gdLst>
                  <a:gd name="T0" fmla="*/ 99 w 297"/>
                  <a:gd name="T1" fmla="*/ 0 h 946"/>
                  <a:gd name="T2" fmla="*/ 0 w 297"/>
                  <a:gd name="T3" fmla="*/ 99 h 946"/>
                  <a:gd name="T4" fmla="*/ 157 w 297"/>
                  <a:gd name="T5" fmla="*/ 477 h 946"/>
                  <a:gd name="T6" fmla="*/ 6 w 297"/>
                  <a:gd name="T7" fmla="*/ 849 h 946"/>
                  <a:gd name="T8" fmla="*/ 106 w 297"/>
                  <a:gd name="T9" fmla="*/ 946 h 946"/>
                  <a:gd name="T10" fmla="*/ 297 w 297"/>
                  <a:gd name="T11" fmla="*/ 477 h 946"/>
                  <a:gd name="T12" fmla="*/ 99 w 297"/>
                  <a:gd name="T13" fmla="*/ 0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99" y="0"/>
                    </a:moveTo>
                    <a:cubicBezTo>
                      <a:pt x="0" y="99"/>
                      <a:pt x="0" y="99"/>
                      <a:pt x="0" y="99"/>
                    </a:cubicBezTo>
                    <a:cubicBezTo>
                      <a:pt x="101" y="200"/>
                      <a:pt x="157" y="334"/>
                      <a:pt x="157" y="477"/>
                    </a:cubicBezTo>
                    <a:cubicBezTo>
                      <a:pt x="157" y="617"/>
                      <a:pt x="103" y="749"/>
                      <a:pt x="6" y="849"/>
                    </a:cubicBezTo>
                    <a:cubicBezTo>
                      <a:pt x="106" y="946"/>
                      <a:pt x="106" y="946"/>
                      <a:pt x="106" y="946"/>
                    </a:cubicBezTo>
                    <a:cubicBezTo>
                      <a:pt x="229" y="820"/>
                      <a:pt x="297" y="653"/>
                      <a:pt x="297" y="477"/>
                    </a:cubicBezTo>
                    <a:cubicBezTo>
                      <a:pt x="297" y="297"/>
                      <a:pt x="226" y="128"/>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112" name="Freeform 27">
                <a:extLst>
                  <a:ext uri="{FF2B5EF4-FFF2-40B4-BE49-F238E27FC236}">
                    <a16:creationId xmlns:a16="http://schemas.microsoft.com/office/drawing/2014/main" id="{555D95FF-8A14-1699-6AC0-3E3171F733E7}"/>
                  </a:ext>
                </a:extLst>
              </p:cNvPr>
              <p:cNvSpPr>
                <a:spLocks/>
              </p:cNvSpPr>
              <p:nvPr/>
            </p:nvSpPr>
            <p:spPr bwMode="auto">
              <a:xfrm>
                <a:off x="1335088" y="3544888"/>
                <a:ext cx="49212" cy="125413"/>
              </a:xfrm>
              <a:custGeom>
                <a:avLst/>
                <a:gdLst>
                  <a:gd name="T0" fmla="*/ 99 w 215"/>
                  <a:gd name="T1" fmla="*/ 0 h 556"/>
                  <a:gd name="T2" fmla="*/ 0 w 215"/>
                  <a:gd name="T3" fmla="*/ 99 h 556"/>
                  <a:gd name="T4" fmla="*/ 75 w 215"/>
                  <a:gd name="T5" fmla="*/ 280 h 556"/>
                  <a:gd name="T6" fmla="*/ 2 w 215"/>
                  <a:gd name="T7" fmla="*/ 459 h 556"/>
                  <a:gd name="T8" fmla="*/ 102 w 215"/>
                  <a:gd name="T9" fmla="*/ 556 h 556"/>
                  <a:gd name="T10" fmla="*/ 215 w 215"/>
                  <a:gd name="T11" fmla="*/ 280 h 556"/>
                  <a:gd name="T12" fmla="*/ 99 w 215"/>
                  <a:gd name="T13" fmla="*/ 0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99" y="0"/>
                    </a:moveTo>
                    <a:cubicBezTo>
                      <a:pt x="0" y="99"/>
                      <a:pt x="0" y="99"/>
                      <a:pt x="0" y="99"/>
                    </a:cubicBezTo>
                    <a:cubicBezTo>
                      <a:pt x="48" y="147"/>
                      <a:pt x="75" y="212"/>
                      <a:pt x="75" y="280"/>
                    </a:cubicBezTo>
                    <a:cubicBezTo>
                      <a:pt x="75" y="347"/>
                      <a:pt x="49" y="411"/>
                      <a:pt x="2" y="459"/>
                    </a:cubicBezTo>
                    <a:cubicBezTo>
                      <a:pt x="102" y="556"/>
                      <a:pt x="102" y="556"/>
                      <a:pt x="102" y="556"/>
                    </a:cubicBezTo>
                    <a:cubicBezTo>
                      <a:pt x="175" y="482"/>
                      <a:pt x="215" y="384"/>
                      <a:pt x="215" y="280"/>
                    </a:cubicBezTo>
                    <a:cubicBezTo>
                      <a:pt x="215" y="174"/>
                      <a:pt x="173" y="75"/>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113" name="Freeform 28">
                <a:extLst>
                  <a:ext uri="{FF2B5EF4-FFF2-40B4-BE49-F238E27FC236}">
                    <a16:creationId xmlns:a16="http://schemas.microsoft.com/office/drawing/2014/main" id="{2E7D5A26-AF31-C6B0-DC2C-5284119AFBC8}"/>
                  </a:ext>
                </a:extLst>
              </p:cNvPr>
              <p:cNvSpPr>
                <a:spLocks/>
              </p:cNvSpPr>
              <p:nvPr/>
            </p:nvSpPr>
            <p:spPr bwMode="auto">
              <a:xfrm>
                <a:off x="906463" y="3500438"/>
                <a:ext cx="66675" cy="214313"/>
              </a:xfrm>
              <a:custGeom>
                <a:avLst/>
                <a:gdLst>
                  <a:gd name="T0" fmla="*/ 297 w 297"/>
                  <a:gd name="T1" fmla="*/ 99 h 946"/>
                  <a:gd name="T2" fmla="*/ 198 w 297"/>
                  <a:gd name="T3" fmla="*/ 0 h 946"/>
                  <a:gd name="T4" fmla="*/ 0 w 297"/>
                  <a:gd name="T5" fmla="*/ 477 h 946"/>
                  <a:gd name="T6" fmla="*/ 191 w 297"/>
                  <a:gd name="T7" fmla="*/ 946 h 946"/>
                  <a:gd name="T8" fmla="*/ 291 w 297"/>
                  <a:gd name="T9" fmla="*/ 849 h 946"/>
                  <a:gd name="T10" fmla="*/ 140 w 297"/>
                  <a:gd name="T11" fmla="*/ 477 h 946"/>
                  <a:gd name="T12" fmla="*/ 297 w 297"/>
                  <a:gd name="T13" fmla="*/ 99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297" y="99"/>
                    </a:moveTo>
                    <a:cubicBezTo>
                      <a:pt x="198" y="0"/>
                      <a:pt x="198" y="0"/>
                      <a:pt x="198" y="0"/>
                    </a:cubicBezTo>
                    <a:cubicBezTo>
                      <a:pt x="71" y="128"/>
                      <a:pt x="0" y="297"/>
                      <a:pt x="0" y="477"/>
                    </a:cubicBezTo>
                    <a:cubicBezTo>
                      <a:pt x="0" y="653"/>
                      <a:pt x="68" y="820"/>
                      <a:pt x="191" y="946"/>
                    </a:cubicBezTo>
                    <a:cubicBezTo>
                      <a:pt x="291" y="849"/>
                      <a:pt x="291" y="849"/>
                      <a:pt x="291" y="849"/>
                    </a:cubicBezTo>
                    <a:cubicBezTo>
                      <a:pt x="194" y="749"/>
                      <a:pt x="140" y="617"/>
                      <a:pt x="140" y="477"/>
                    </a:cubicBezTo>
                    <a:cubicBezTo>
                      <a:pt x="140" y="334"/>
                      <a:pt x="196" y="200"/>
                      <a:pt x="297"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114" name="Freeform 29">
                <a:extLst>
                  <a:ext uri="{FF2B5EF4-FFF2-40B4-BE49-F238E27FC236}">
                    <a16:creationId xmlns:a16="http://schemas.microsoft.com/office/drawing/2014/main" id="{5764A589-EEEF-9678-CE30-FDE7F765DA30}"/>
                  </a:ext>
                </a:extLst>
              </p:cNvPr>
              <p:cNvSpPr>
                <a:spLocks/>
              </p:cNvSpPr>
              <p:nvPr/>
            </p:nvSpPr>
            <p:spPr bwMode="auto">
              <a:xfrm>
                <a:off x="969963" y="3544888"/>
                <a:ext cx="49212" cy="125413"/>
              </a:xfrm>
              <a:custGeom>
                <a:avLst/>
                <a:gdLst>
                  <a:gd name="T0" fmla="*/ 215 w 215"/>
                  <a:gd name="T1" fmla="*/ 99 h 556"/>
                  <a:gd name="T2" fmla="*/ 116 w 215"/>
                  <a:gd name="T3" fmla="*/ 0 h 556"/>
                  <a:gd name="T4" fmla="*/ 0 w 215"/>
                  <a:gd name="T5" fmla="*/ 280 h 556"/>
                  <a:gd name="T6" fmla="*/ 113 w 215"/>
                  <a:gd name="T7" fmla="*/ 556 h 556"/>
                  <a:gd name="T8" fmla="*/ 213 w 215"/>
                  <a:gd name="T9" fmla="*/ 459 h 556"/>
                  <a:gd name="T10" fmla="*/ 140 w 215"/>
                  <a:gd name="T11" fmla="*/ 280 h 556"/>
                  <a:gd name="T12" fmla="*/ 215 w 215"/>
                  <a:gd name="T13" fmla="*/ 99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215" y="99"/>
                    </a:moveTo>
                    <a:cubicBezTo>
                      <a:pt x="116" y="0"/>
                      <a:pt x="116" y="0"/>
                      <a:pt x="116" y="0"/>
                    </a:cubicBezTo>
                    <a:cubicBezTo>
                      <a:pt x="42" y="75"/>
                      <a:pt x="0" y="174"/>
                      <a:pt x="0" y="280"/>
                    </a:cubicBezTo>
                    <a:cubicBezTo>
                      <a:pt x="0" y="384"/>
                      <a:pt x="41" y="482"/>
                      <a:pt x="113" y="556"/>
                    </a:cubicBezTo>
                    <a:cubicBezTo>
                      <a:pt x="213" y="459"/>
                      <a:pt x="213" y="459"/>
                      <a:pt x="213" y="459"/>
                    </a:cubicBezTo>
                    <a:cubicBezTo>
                      <a:pt x="166" y="411"/>
                      <a:pt x="140" y="347"/>
                      <a:pt x="140" y="280"/>
                    </a:cubicBezTo>
                    <a:cubicBezTo>
                      <a:pt x="140" y="212"/>
                      <a:pt x="167" y="147"/>
                      <a:pt x="215"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grpSp>
        <p:sp>
          <p:nvSpPr>
            <p:cNvPr id="85" name="Oval 84">
              <a:extLst>
                <a:ext uri="{FF2B5EF4-FFF2-40B4-BE49-F238E27FC236}">
                  <a16:creationId xmlns:a16="http://schemas.microsoft.com/office/drawing/2014/main" id="{718C292C-64DC-5B4F-2CC0-9CABADC4BE90}"/>
                </a:ext>
              </a:extLst>
            </p:cNvPr>
            <p:cNvSpPr/>
            <p:nvPr userDrawn="1"/>
          </p:nvSpPr>
          <p:spPr>
            <a:xfrm>
              <a:off x="3257264" y="2736540"/>
              <a:ext cx="1371600" cy="1371600"/>
            </a:xfrm>
            <a:prstGeom prst="ellipse">
              <a:avLst/>
            </a:prstGeom>
            <a:noFill/>
            <a:ln w="12700">
              <a:solidFill>
                <a:srgbClr val="09271C"/>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0D0D"/>
                  </a:solidFill>
                  <a:effectLst/>
                  <a:uLnTx/>
                  <a:uFillTx/>
                  <a:latin typeface="Montserrat" panose="00000500000000000000" pitchFamily="2" charset="0"/>
                  <a:ea typeface="Calibri" panose="020F0502020204030204" pitchFamily="34" charset="0"/>
                  <a:cs typeface="Times New Roman" panose="02020603050405020304" pitchFamily="18" charset="0"/>
                </a:rPr>
                <a:t> </a:t>
              </a:r>
            </a:p>
          </p:txBody>
        </p:sp>
        <p:pic>
          <p:nvPicPr>
            <p:cNvPr id="88" name="Graphic 1373769879" descr="Cycle with people with solid fill">
              <a:extLst>
                <a:ext uri="{FF2B5EF4-FFF2-40B4-BE49-F238E27FC236}">
                  <a16:creationId xmlns:a16="http://schemas.microsoft.com/office/drawing/2014/main" id="{4FCFCF81-6E95-6FDA-9C36-56CE214635E4}"/>
                </a:ext>
              </a:extLst>
            </p:cNvPr>
            <p:cNvPicPr>
              <a:picLocks noChangeAspect="1"/>
            </p:cNvPicPr>
            <p:nvPr userDrawn="1"/>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257264" y="2652166"/>
              <a:ext cx="1371600" cy="1371600"/>
            </a:xfrm>
            <a:prstGeom prst="rect">
              <a:avLst/>
            </a:prstGeom>
          </p:spPr>
        </p:pic>
      </p:grpSp>
      <p:sp>
        <p:nvSpPr>
          <p:cNvPr id="14" name="Text Placeholder 13">
            <a:extLst>
              <a:ext uri="{FF2B5EF4-FFF2-40B4-BE49-F238E27FC236}">
                <a16:creationId xmlns:a16="http://schemas.microsoft.com/office/drawing/2014/main" id="{D627BF2C-D451-CC47-FD43-A1A1012BCE19}"/>
              </a:ext>
            </a:extLst>
          </p:cNvPr>
          <p:cNvSpPr>
            <a:spLocks noGrp="1"/>
          </p:cNvSpPr>
          <p:nvPr>
            <p:ph type="body" sz="quarter" idx="21"/>
          </p:nvPr>
        </p:nvSpPr>
        <p:spPr>
          <a:xfrm>
            <a:off x="2709709" y="4023222"/>
            <a:ext cx="2419350" cy="1254125"/>
          </a:xfrm>
        </p:spPr>
        <p:txBody>
          <a:bodyPr/>
          <a:lstStyle/>
          <a:p>
            <a:r>
              <a:rPr lang="en-US" b="1" dirty="0">
                <a:solidFill>
                  <a:prstClr val="black"/>
                </a:solidFill>
                <a:latin typeface="Montserrat" panose="00000500000000000000" pitchFamily="2" charset="0"/>
              </a:rPr>
              <a:t>Structured On-the-Job Learning (OJL)</a:t>
            </a:r>
            <a:endParaRPr lang="pl-PL" b="1" dirty="0">
              <a:solidFill>
                <a:srgbClr val="4472C4"/>
              </a:solidFill>
              <a:latin typeface="Montserrat" panose="00000500000000000000" pitchFamily="2" charset="0"/>
            </a:endParaRPr>
          </a:p>
          <a:p>
            <a:endParaRPr lang="en-US" dirty="0"/>
          </a:p>
        </p:txBody>
      </p:sp>
      <p:pic>
        <p:nvPicPr>
          <p:cNvPr id="4" name="Picture 3">
            <a:extLst>
              <a:ext uri="{FF2B5EF4-FFF2-40B4-BE49-F238E27FC236}">
                <a16:creationId xmlns:a16="http://schemas.microsoft.com/office/drawing/2014/main" id="{3A994F33-4C04-3C97-AE7B-A84DD22F561B}"/>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69763" y="5966897"/>
            <a:ext cx="865986" cy="865986"/>
          </a:xfrm>
          <a:prstGeom prst="rect">
            <a:avLst/>
          </a:prstGeom>
        </p:spPr>
      </p:pic>
      <p:sp>
        <p:nvSpPr>
          <p:cNvPr id="3" name="Rectangle 2">
            <a:extLst>
              <a:ext uri="{FF2B5EF4-FFF2-40B4-BE49-F238E27FC236}">
                <a16:creationId xmlns:a16="http://schemas.microsoft.com/office/drawing/2014/main" id="{92476797-5109-DCEE-B479-E925BCB3B071}"/>
              </a:ext>
              <a:ext uri="{C183D7F6-B498-43B3-948B-1728B52AA6E4}">
                <adec:decorative xmlns:adec="http://schemas.microsoft.com/office/drawing/2017/decorative" val="1"/>
              </a:ext>
            </a:extLst>
          </p:cNvPr>
          <p:cNvSpPr/>
          <p:nvPr/>
        </p:nvSpPr>
        <p:spPr>
          <a:xfrm>
            <a:off x="3003900" y="6317856"/>
            <a:ext cx="150082" cy="2457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7" name="Group 136" descr="Instructor with students">
            <a:extLst>
              <a:ext uri="{FF2B5EF4-FFF2-40B4-BE49-F238E27FC236}">
                <a16:creationId xmlns:a16="http://schemas.microsoft.com/office/drawing/2014/main" id="{38D3E677-1689-BF9A-3376-0F192C02212D}"/>
              </a:ext>
            </a:extLst>
          </p:cNvPr>
          <p:cNvGrpSpPr/>
          <p:nvPr/>
        </p:nvGrpSpPr>
        <p:grpSpPr>
          <a:xfrm>
            <a:off x="5417537" y="2319408"/>
            <a:ext cx="1371600" cy="1371600"/>
            <a:chOff x="5426426" y="2775614"/>
            <a:chExt cx="1371600" cy="1371600"/>
          </a:xfrm>
        </p:grpSpPr>
        <p:sp>
          <p:nvSpPr>
            <p:cNvPr id="89" name="AutoShape 23">
              <a:extLst>
                <a:ext uri="{FF2B5EF4-FFF2-40B4-BE49-F238E27FC236}">
                  <a16:creationId xmlns:a16="http://schemas.microsoft.com/office/drawing/2014/main" id="{112D68AA-3E75-E805-D998-92637EB79F9C}"/>
                </a:ext>
              </a:extLst>
            </p:cNvPr>
            <p:cNvSpPr>
              <a:spLocks noChangeAspect="1" noChangeArrowheads="1" noTextEdit="1"/>
            </p:cNvSpPr>
            <p:nvPr userDrawn="1"/>
          </p:nvSpPr>
          <p:spPr bwMode="auto">
            <a:xfrm>
              <a:off x="5841558" y="3147496"/>
              <a:ext cx="5413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0" name="Grupa 65">
              <a:extLst>
                <a:ext uri="{FF2B5EF4-FFF2-40B4-BE49-F238E27FC236}">
                  <a16:creationId xmlns:a16="http://schemas.microsoft.com/office/drawing/2014/main" id="{E397F0AC-FB79-0FFC-F3DE-5DF47916B516}"/>
                </a:ext>
              </a:extLst>
            </p:cNvPr>
            <p:cNvGrpSpPr/>
            <p:nvPr userDrawn="1"/>
          </p:nvGrpSpPr>
          <p:grpSpPr>
            <a:xfrm>
              <a:off x="5841558" y="3147496"/>
              <a:ext cx="541337" cy="412750"/>
              <a:chOff x="906463" y="3402013"/>
              <a:chExt cx="541337" cy="412750"/>
            </a:xfrm>
          </p:grpSpPr>
          <p:sp>
            <p:nvSpPr>
              <p:cNvPr id="94" name="Freeform 25">
                <a:extLst>
                  <a:ext uri="{FF2B5EF4-FFF2-40B4-BE49-F238E27FC236}">
                    <a16:creationId xmlns:a16="http://schemas.microsoft.com/office/drawing/2014/main" id="{CD02C5EF-E3FF-BECE-64B9-DB10C20BDC94}"/>
                  </a:ext>
                </a:extLst>
              </p:cNvPr>
              <p:cNvSpPr>
                <a:spLocks noEditPoints="1"/>
              </p:cNvSpPr>
              <p:nvPr/>
            </p:nvSpPr>
            <p:spPr bwMode="auto">
              <a:xfrm>
                <a:off x="989013" y="3402013"/>
                <a:ext cx="376237" cy="412750"/>
              </a:xfrm>
              <a:custGeom>
                <a:avLst/>
                <a:gdLst>
                  <a:gd name="T0" fmla="*/ 1523 w 1656"/>
                  <a:gd name="T1" fmla="*/ 1474 h 1814"/>
                  <a:gd name="T2" fmla="*/ 1409 w 1656"/>
                  <a:gd name="T3" fmla="*/ 1100 h 1814"/>
                  <a:gd name="T4" fmla="*/ 1409 w 1656"/>
                  <a:gd name="T5" fmla="*/ 721 h 1814"/>
                  <a:gd name="T6" fmla="*/ 1238 w 1656"/>
                  <a:gd name="T7" fmla="*/ 309 h 1814"/>
                  <a:gd name="T8" fmla="*/ 896 w 1656"/>
                  <a:gd name="T9" fmla="*/ 144 h 1814"/>
                  <a:gd name="T10" fmla="*/ 896 w 1656"/>
                  <a:gd name="T11" fmla="*/ 0 h 1814"/>
                  <a:gd name="T12" fmla="*/ 756 w 1656"/>
                  <a:gd name="T13" fmla="*/ 0 h 1814"/>
                  <a:gd name="T14" fmla="*/ 756 w 1656"/>
                  <a:gd name="T15" fmla="*/ 144 h 1814"/>
                  <a:gd name="T16" fmla="*/ 247 w 1656"/>
                  <a:gd name="T17" fmla="*/ 727 h 1814"/>
                  <a:gd name="T18" fmla="*/ 247 w 1656"/>
                  <a:gd name="T19" fmla="*/ 1100 h 1814"/>
                  <a:gd name="T20" fmla="*/ 133 w 1656"/>
                  <a:gd name="T21" fmla="*/ 1474 h 1814"/>
                  <a:gd name="T22" fmla="*/ 0 w 1656"/>
                  <a:gd name="T23" fmla="*/ 1674 h 1814"/>
                  <a:gd name="T24" fmla="*/ 631 w 1656"/>
                  <a:gd name="T25" fmla="*/ 1674 h 1814"/>
                  <a:gd name="T26" fmla="*/ 828 w 1656"/>
                  <a:gd name="T27" fmla="*/ 1814 h 1814"/>
                  <a:gd name="T28" fmla="*/ 1025 w 1656"/>
                  <a:gd name="T29" fmla="*/ 1674 h 1814"/>
                  <a:gd name="T30" fmla="*/ 1656 w 1656"/>
                  <a:gd name="T31" fmla="*/ 1674 h 1814"/>
                  <a:gd name="T32" fmla="*/ 1523 w 1656"/>
                  <a:gd name="T33" fmla="*/ 1474 h 1814"/>
                  <a:gd name="T34" fmla="*/ 260 w 1656"/>
                  <a:gd name="T35" fmla="*/ 1535 h 1814"/>
                  <a:gd name="T36" fmla="*/ 386 w 1656"/>
                  <a:gd name="T37" fmla="*/ 1100 h 1814"/>
                  <a:gd name="T38" fmla="*/ 386 w 1656"/>
                  <a:gd name="T39" fmla="*/ 727 h 1814"/>
                  <a:gd name="T40" fmla="*/ 826 w 1656"/>
                  <a:gd name="T41" fmla="*/ 279 h 1814"/>
                  <a:gd name="T42" fmla="*/ 828 w 1656"/>
                  <a:gd name="T43" fmla="*/ 279 h 1814"/>
                  <a:gd name="T44" fmla="*/ 1140 w 1656"/>
                  <a:gd name="T45" fmla="*/ 408 h 1814"/>
                  <a:gd name="T46" fmla="*/ 1270 w 1656"/>
                  <a:gd name="T47" fmla="*/ 721 h 1814"/>
                  <a:gd name="T48" fmla="*/ 1270 w 1656"/>
                  <a:gd name="T49" fmla="*/ 1100 h 1814"/>
                  <a:gd name="T50" fmla="*/ 1396 w 1656"/>
                  <a:gd name="T51" fmla="*/ 1535 h 1814"/>
                  <a:gd name="T52" fmla="*/ 260 w 1656"/>
                  <a:gd name="T53" fmla="*/ 1535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56" h="1814">
                    <a:moveTo>
                      <a:pt x="1523" y="1474"/>
                    </a:moveTo>
                    <a:cubicBezTo>
                      <a:pt x="1448" y="1363"/>
                      <a:pt x="1409" y="1234"/>
                      <a:pt x="1409" y="1100"/>
                    </a:cubicBezTo>
                    <a:cubicBezTo>
                      <a:pt x="1409" y="721"/>
                      <a:pt x="1409" y="721"/>
                      <a:pt x="1409" y="721"/>
                    </a:cubicBezTo>
                    <a:cubicBezTo>
                      <a:pt x="1409" y="565"/>
                      <a:pt x="1349" y="419"/>
                      <a:pt x="1238" y="309"/>
                    </a:cubicBezTo>
                    <a:cubicBezTo>
                      <a:pt x="1145" y="216"/>
                      <a:pt x="1025" y="159"/>
                      <a:pt x="896" y="144"/>
                    </a:cubicBezTo>
                    <a:cubicBezTo>
                      <a:pt x="896" y="0"/>
                      <a:pt x="896" y="0"/>
                      <a:pt x="896" y="0"/>
                    </a:cubicBezTo>
                    <a:cubicBezTo>
                      <a:pt x="756" y="0"/>
                      <a:pt x="756" y="0"/>
                      <a:pt x="756" y="0"/>
                    </a:cubicBezTo>
                    <a:cubicBezTo>
                      <a:pt x="756" y="144"/>
                      <a:pt x="756" y="144"/>
                      <a:pt x="756" y="144"/>
                    </a:cubicBezTo>
                    <a:cubicBezTo>
                      <a:pt x="470" y="180"/>
                      <a:pt x="247" y="428"/>
                      <a:pt x="247" y="727"/>
                    </a:cubicBezTo>
                    <a:cubicBezTo>
                      <a:pt x="247" y="1100"/>
                      <a:pt x="247" y="1100"/>
                      <a:pt x="247" y="1100"/>
                    </a:cubicBezTo>
                    <a:cubicBezTo>
                      <a:pt x="247" y="1234"/>
                      <a:pt x="208" y="1363"/>
                      <a:pt x="133" y="1474"/>
                    </a:cubicBezTo>
                    <a:cubicBezTo>
                      <a:pt x="0" y="1674"/>
                      <a:pt x="0" y="1674"/>
                      <a:pt x="0" y="1674"/>
                    </a:cubicBezTo>
                    <a:cubicBezTo>
                      <a:pt x="631" y="1674"/>
                      <a:pt x="631" y="1674"/>
                      <a:pt x="631" y="1674"/>
                    </a:cubicBezTo>
                    <a:cubicBezTo>
                      <a:pt x="660" y="1756"/>
                      <a:pt x="737" y="1814"/>
                      <a:pt x="828" y="1814"/>
                    </a:cubicBezTo>
                    <a:cubicBezTo>
                      <a:pt x="919" y="1814"/>
                      <a:pt x="996" y="1756"/>
                      <a:pt x="1025" y="1674"/>
                    </a:cubicBezTo>
                    <a:cubicBezTo>
                      <a:pt x="1656" y="1674"/>
                      <a:pt x="1656" y="1674"/>
                      <a:pt x="1656" y="1674"/>
                    </a:cubicBezTo>
                    <a:lnTo>
                      <a:pt x="1523" y="1474"/>
                    </a:lnTo>
                    <a:close/>
                    <a:moveTo>
                      <a:pt x="260" y="1535"/>
                    </a:moveTo>
                    <a:cubicBezTo>
                      <a:pt x="343" y="1405"/>
                      <a:pt x="386" y="1255"/>
                      <a:pt x="386" y="1100"/>
                    </a:cubicBezTo>
                    <a:cubicBezTo>
                      <a:pt x="386" y="727"/>
                      <a:pt x="386" y="727"/>
                      <a:pt x="386" y="727"/>
                    </a:cubicBezTo>
                    <a:cubicBezTo>
                      <a:pt x="386" y="481"/>
                      <a:pt x="584" y="280"/>
                      <a:pt x="826" y="279"/>
                    </a:cubicBezTo>
                    <a:cubicBezTo>
                      <a:pt x="827" y="279"/>
                      <a:pt x="827" y="279"/>
                      <a:pt x="828" y="279"/>
                    </a:cubicBezTo>
                    <a:cubicBezTo>
                      <a:pt x="946" y="279"/>
                      <a:pt x="1056" y="325"/>
                      <a:pt x="1140" y="408"/>
                    </a:cubicBezTo>
                    <a:cubicBezTo>
                      <a:pt x="1224" y="492"/>
                      <a:pt x="1270" y="603"/>
                      <a:pt x="1270" y="721"/>
                    </a:cubicBezTo>
                    <a:cubicBezTo>
                      <a:pt x="1270" y="1100"/>
                      <a:pt x="1270" y="1100"/>
                      <a:pt x="1270" y="1100"/>
                    </a:cubicBezTo>
                    <a:cubicBezTo>
                      <a:pt x="1270" y="1255"/>
                      <a:pt x="1313" y="1405"/>
                      <a:pt x="1396" y="1535"/>
                    </a:cubicBezTo>
                    <a:lnTo>
                      <a:pt x="260" y="15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95" name="Freeform 26">
                <a:extLst>
                  <a:ext uri="{FF2B5EF4-FFF2-40B4-BE49-F238E27FC236}">
                    <a16:creationId xmlns:a16="http://schemas.microsoft.com/office/drawing/2014/main" id="{74A629A9-D457-1A67-0330-3D0755BA2762}"/>
                  </a:ext>
                </a:extLst>
              </p:cNvPr>
              <p:cNvSpPr>
                <a:spLocks/>
              </p:cNvSpPr>
              <p:nvPr/>
            </p:nvSpPr>
            <p:spPr bwMode="auto">
              <a:xfrm>
                <a:off x="1379538" y="3500438"/>
                <a:ext cx="68262" cy="214313"/>
              </a:xfrm>
              <a:custGeom>
                <a:avLst/>
                <a:gdLst>
                  <a:gd name="T0" fmla="*/ 99 w 297"/>
                  <a:gd name="T1" fmla="*/ 0 h 946"/>
                  <a:gd name="T2" fmla="*/ 0 w 297"/>
                  <a:gd name="T3" fmla="*/ 99 h 946"/>
                  <a:gd name="T4" fmla="*/ 157 w 297"/>
                  <a:gd name="T5" fmla="*/ 477 h 946"/>
                  <a:gd name="T6" fmla="*/ 6 w 297"/>
                  <a:gd name="T7" fmla="*/ 849 h 946"/>
                  <a:gd name="T8" fmla="*/ 106 w 297"/>
                  <a:gd name="T9" fmla="*/ 946 h 946"/>
                  <a:gd name="T10" fmla="*/ 297 w 297"/>
                  <a:gd name="T11" fmla="*/ 477 h 946"/>
                  <a:gd name="T12" fmla="*/ 99 w 297"/>
                  <a:gd name="T13" fmla="*/ 0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99" y="0"/>
                    </a:moveTo>
                    <a:cubicBezTo>
                      <a:pt x="0" y="99"/>
                      <a:pt x="0" y="99"/>
                      <a:pt x="0" y="99"/>
                    </a:cubicBezTo>
                    <a:cubicBezTo>
                      <a:pt x="101" y="200"/>
                      <a:pt x="157" y="334"/>
                      <a:pt x="157" y="477"/>
                    </a:cubicBezTo>
                    <a:cubicBezTo>
                      <a:pt x="157" y="617"/>
                      <a:pt x="103" y="749"/>
                      <a:pt x="6" y="849"/>
                    </a:cubicBezTo>
                    <a:cubicBezTo>
                      <a:pt x="106" y="946"/>
                      <a:pt x="106" y="946"/>
                      <a:pt x="106" y="946"/>
                    </a:cubicBezTo>
                    <a:cubicBezTo>
                      <a:pt x="229" y="820"/>
                      <a:pt x="297" y="653"/>
                      <a:pt x="297" y="477"/>
                    </a:cubicBezTo>
                    <a:cubicBezTo>
                      <a:pt x="297" y="297"/>
                      <a:pt x="226" y="128"/>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96" name="Freeform 27">
                <a:extLst>
                  <a:ext uri="{FF2B5EF4-FFF2-40B4-BE49-F238E27FC236}">
                    <a16:creationId xmlns:a16="http://schemas.microsoft.com/office/drawing/2014/main" id="{1D85A829-3396-0C6E-B7EE-6D947CAD4183}"/>
                  </a:ext>
                </a:extLst>
              </p:cNvPr>
              <p:cNvSpPr>
                <a:spLocks/>
              </p:cNvSpPr>
              <p:nvPr/>
            </p:nvSpPr>
            <p:spPr bwMode="auto">
              <a:xfrm>
                <a:off x="1335088" y="3544888"/>
                <a:ext cx="49212" cy="125413"/>
              </a:xfrm>
              <a:custGeom>
                <a:avLst/>
                <a:gdLst>
                  <a:gd name="T0" fmla="*/ 99 w 215"/>
                  <a:gd name="T1" fmla="*/ 0 h 556"/>
                  <a:gd name="T2" fmla="*/ 0 w 215"/>
                  <a:gd name="T3" fmla="*/ 99 h 556"/>
                  <a:gd name="T4" fmla="*/ 75 w 215"/>
                  <a:gd name="T5" fmla="*/ 280 h 556"/>
                  <a:gd name="T6" fmla="*/ 2 w 215"/>
                  <a:gd name="T7" fmla="*/ 459 h 556"/>
                  <a:gd name="T8" fmla="*/ 102 w 215"/>
                  <a:gd name="T9" fmla="*/ 556 h 556"/>
                  <a:gd name="T10" fmla="*/ 215 w 215"/>
                  <a:gd name="T11" fmla="*/ 280 h 556"/>
                  <a:gd name="T12" fmla="*/ 99 w 215"/>
                  <a:gd name="T13" fmla="*/ 0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99" y="0"/>
                    </a:moveTo>
                    <a:cubicBezTo>
                      <a:pt x="0" y="99"/>
                      <a:pt x="0" y="99"/>
                      <a:pt x="0" y="99"/>
                    </a:cubicBezTo>
                    <a:cubicBezTo>
                      <a:pt x="48" y="147"/>
                      <a:pt x="75" y="212"/>
                      <a:pt x="75" y="280"/>
                    </a:cubicBezTo>
                    <a:cubicBezTo>
                      <a:pt x="75" y="347"/>
                      <a:pt x="49" y="411"/>
                      <a:pt x="2" y="459"/>
                    </a:cubicBezTo>
                    <a:cubicBezTo>
                      <a:pt x="102" y="556"/>
                      <a:pt x="102" y="556"/>
                      <a:pt x="102" y="556"/>
                    </a:cubicBezTo>
                    <a:cubicBezTo>
                      <a:pt x="175" y="482"/>
                      <a:pt x="215" y="384"/>
                      <a:pt x="215" y="280"/>
                    </a:cubicBezTo>
                    <a:cubicBezTo>
                      <a:pt x="215" y="174"/>
                      <a:pt x="173" y="75"/>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97" name="Freeform 28">
                <a:extLst>
                  <a:ext uri="{FF2B5EF4-FFF2-40B4-BE49-F238E27FC236}">
                    <a16:creationId xmlns:a16="http://schemas.microsoft.com/office/drawing/2014/main" id="{DAD73C17-985C-83A9-FA9E-29EA7EAFF4F4}"/>
                  </a:ext>
                </a:extLst>
              </p:cNvPr>
              <p:cNvSpPr>
                <a:spLocks/>
              </p:cNvSpPr>
              <p:nvPr/>
            </p:nvSpPr>
            <p:spPr bwMode="auto">
              <a:xfrm>
                <a:off x="906463" y="3500438"/>
                <a:ext cx="66675" cy="214313"/>
              </a:xfrm>
              <a:custGeom>
                <a:avLst/>
                <a:gdLst>
                  <a:gd name="T0" fmla="*/ 297 w 297"/>
                  <a:gd name="T1" fmla="*/ 99 h 946"/>
                  <a:gd name="T2" fmla="*/ 198 w 297"/>
                  <a:gd name="T3" fmla="*/ 0 h 946"/>
                  <a:gd name="T4" fmla="*/ 0 w 297"/>
                  <a:gd name="T5" fmla="*/ 477 h 946"/>
                  <a:gd name="T6" fmla="*/ 191 w 297"/>
                  <a:gd name="T7" fmla="*/ 946 h 946"/>
                  <a:gd name="T8" fmla="*/ 291 w 297"/>
                  <a:gd name="T9" fmla="*/ 849 h 946"/>
                  <a:gd name="T10" fmla="*/ 140 w 297"/>
                  <a:gd name="T11" fmla="*/ 477 h 946"/>
                  <a:gd name="T12" fmla="*/ 297 w 297"/>
                  <a:gd name="T13" fmla="*/ 99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297" y="99"/>
                    </a:moveTo>
                    <a:cubicBezTo>
                      <a:pt x="198" y="0"/>
                      <a:pt x="198" y="0"/>
                      <a:pt x="198" y="0"/>
                    </a:cubicBezTo>
                    <a:cubicBezTo>
                      <a:pt x="71" y="128"/>
                      <a:pt x="0" y="297"/>
                      <a:pt x="0" y="477"/>
                    </a:cubicBezTo>
                    <a:cubicBezTo>
                      <a:pt x="0" y="653"/>
                      <a:pt x="68" y="820"/>
                      <a:pt x="191" y="946"/>
                    </a:cubicBezTo>
                    <a:cubicBezTo>
                      <a:pt x="291" y="849"/>
                      <a:pt x="291" y="849"/>
                      <a:pt x="291" y="849"/>
                    </a:cubicBezTo>
                    <a:cubicBezTo>
                      <a:pt x="194" y="749"/>
                      <a:pt x="140" y="617"/>
                      <a:pt x="140" y="477"/>
                    </a:cubicBezTo>
                    <a:cubicBezTo>
                      <a:pt x="140" y="334"/>
                      <a:pt x="196" y="200"/>
                      <a:pt x="297"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98" name="Freeform 29">
                <a:extLst>
                  <a:ext uri="{FF2B5EF4-FFF2-40B4-BE49-F238E27FC236}">
                    <a16:creationId xmlns:a16="http://schemas.microsoft.com/office/drawing/2014/main" id="{6D6DCB3F-5AE5-A965-C199-83E52EC08850}"/>
                  </a:ext>
                </a:extLst>
              </p:cNvPr>
              <p:cNvSpPr>
                <a:spLocks/>
              </p:cNvSpPr>
              <p:nvPr/>
            </p:nvSpPr>
            <p:spPr bwMode="auto">
              <a:xfrm>
                <a:off x="969963" y="3544888"/>
                <a:ext cx="49212" cy="125413"/>
              </a:xfrm>
              <a:custGeom>
                <a:avLst/>
                <a:gdLst>
                  <a:gd name="T0" fmla="*/ 215 w 215"/>
                  <a:gd name="T1" fmla="*/ 99 h 556"/>
                  <a:gd name="T2" fmla="*/ 116 w 215"/>
                  <a:gd name="T3" fmla="*/ 0 h 556"/>
                  <a:gd name="T4" fmla="*/ 0 w 215"/>
                  <a:gd name="T5" fmla="*/ 280 h 556"/>
                  <a:gd name="T6" fmla="*/ 113 w 215"/>
                  <a:gd name="T7" fmla="*/ 556 h 556"/>
                  <a:gd name="T8" fmla="*/ 213 w 215"/>
                  <a:gd name="T9" fmla="*/ 459 h 556"/>
                  <a:gd name="T10" fmla="*/ 140 w 215"/>
                  <a:gd name="T11" fmla="*/ 280 h 556"/>
                  <a:gd name="T12" fmla="*/ 215 w 215"/>
                  <a:gd name="T13" fmla="*/ 99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215" y="99"/>
                    </a:moveTo>
                    <a:cubicBezTo>
                      <a:pt x="116" y="0"/>
                      <a:pt x="116" y="0"/>
                      <a:pt x="116" y="0"/>
                    </a:cubicBezTo>
                    <a:cubicBezTo>
                      <a:pt x="42" y="75"/>
                      <a:pt x="0" y="174"/>
                      <a:pt x="0" y="280"/>
                    </a:cubicBezTo>
                    <a:cubicBezTo>
                      <a:pt x="0" y="384"/>
                      <a:pt x="41" y="482"/>
                      <a:pt x="113" y="556"/>
                    </a:cubicBezTo>
                    <a:cubicBezTo>
                      <a:pt x="213" y="459"/>
                      <a:pt x="213" y="459"/>
                      <a:pt x="213" y="459"/>
                    </a:cubicBezTo>
                    <a:cubicBezTo>
                      <a:pt x="166" y="411"/>
                      <a:pt x="140" y="347"/>
                      <a:pt x="140" y="280"/>
                    </a:cubicBezTo>
                    <a:cubicBezTo>
                      <a:pt x="140" y="212"/>
                      <a:pt x="167" y="147"/>
                      <a:pt x="215"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grpSp>
        <p:sp>
          <p:nvSpPr>
            <p:cNvPr id="91" name="Oval 90">
              <a:extLst>
                <a:ext uri="{FF2B5EF4-FFF2-40B4-BE49-F238E27FC236}">
                  <a16:creationId xmlns:a16="http://schemas.microsoft.com/office/drawing/2014/main" id="{9F733268-F31A-04C5-2855-1B6D9F4191D0}"/>
                </a:ext>
              </a:extLst>
            </p:cNvPr>
            <p:cNvSpPr/>
            <p:nvPr userDrawn="1"/>
          </p:nvSpPr>
          <p:spPr>
            <a:xfrm>
              <a:off x="5426426" y="2775614"/>
              <a:ext cx="1371600" cy="1371600"/>
            </a:xfrm>
            <a:prstGeom prst="ellipse">
              <a:avLst/>
            </a:prstGeom>
            <a:noFill/>
            <a:ln w="12700">
              <a:solidFill>
                <a:srgbClr val="09271C"/>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0D0D"/>
                  </a:solidFill>
                  <a:effectLst/>
                  <a:uLnTx/>
                  <a:uFillTx/>
                  <a:latin typeface="Montserrat" panose="00000500000000000000" pitchFamily="2" charset="0"/>
                  <a:ea typeface="Calibri" panose="020F0502020204030204" pitchFamily="34" charset="0"/>
                  <a:cs typeface="Times New Roman" panose="02020603050405020304" pitchFamily="18" charset="0"/>
                </a:rPr>
                <a:t> </a:t>
              </a:r>
            </a:p>
          </p:txBody>
        </p:sp>
        <p:pic>
          <p:nvPicPr>
            <p:cNvPr id="93" name="Graphic 92" descr="Classroom with solid fill">
              <a:extLst>
                <a:ext uri="{FF2B5EF4-FFF2-40B4-BE49-F238E27FC236}">
                  <a16:creationId xmlns:a16="http://schemas.microsoft.com/office/drawing/2014/main" id="{AE37C4D3-BA1C-4CCC-F41E-F1DB1FDA935A}"/>
                </a:ext>
              </a:extLst>
            </p:cNvPr>
            <p:cNvPicPr>
              <a:picLocks noChangeAspect="1"/>
            </p:cNvPicPr>
            <p:nvPr userDrawn="1"/>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555654" y="2859212"/>
              <a:ext cx="1113144" cy="1113144"/>
            </a:xfrm>
            <a:prstGeom prst="rect">
              <a:avLst/>
            </a:prstGeom>
          </p:spPr>
        </p:pic>
      </p:grpSp>
      <p:sp>
        <p:nvSpPr>
          <p:cNvPr id="15" name="Text Placeholder 14">
            <a:extLst>
              <a:ext uri="{FF2B5EF4-FFF2-40B4-BE49-F238E27FC236}">
                <a16:creationId xmlns:a16="http://schemas.microsoft.com/office/drawing/2014/main" id="{8FEB8373-6FC4-6999-2BFE-80D68F93CBA9}"/>
              </a:ext>
            </a:extLst>
          </p:cNvPr>
          <p:cNvSpPr>
            <a:spLocks noGrp="1"/>
          </p:cNvSpPr>
          <p:nvPr>
            <p:ph type="body" sz="quarter" idx="22"/>
          </p:nvPr>
        </p:nvSpPr>
        <p:spPr>
          <a:xfrm>
            <a:off x="4893662" y="3967778"/>
            <a:ext cx="2419350" cy="1254125"/>
          </a:xfrm>
        </p:spPr>
        <p:txBody>
          <a:bodyPr/>
          <a:lstStyle/>
          <a:p>
            <a:r>
              <a:rPr lang="en-US" b="1" dirty="0">
                <a:solidFill>
                  <a:prstClr val="black"/>
                </a:solidFill>
                <a:latin typeface="Montserrat" panose="00000500000000000000" pitchFamily="2" charset="0"/>
              </a:rPr>
              <a:t>Related Instruction (RI)</a:t>
            </a:r>
            <a:endParaRPr lang="pl-PL" b="1" dirty="0">
              <a:solidFill>
                <a:srgbClr val="4472C4"/>
              </a:solidFill>
              <a:latin typeface="Montserrat" panose="00000500000000000000" pitchFamily="2" charset="0"/>
            </a:endParaRPr>
          </a:p>
          <a:p>
            <a:endParaRPr lang="en-US" dirty="0"/>
          </a:p>
        </p:txBody>
      </p:sp>
      <p:grpSp>
        <p:nvGrpSpPr>
          <p:cNvPr id="138" name="Group 137" descr="Coins and dollar sign">
            <a:extLst>
              <a:ext uri="{FF2B5EF4-FFF2-40B4-BE49-F238E27FC236}">
                <a16:creationId xmlns:a16="http://schemas.microsoft.com/office/drawing/2014/main" id="{404DFA56-EA3F-D5F6-CFCF-A7335C1975D4}"/>
              </a:ext>
            </a:extLst>
          </p:cNvPr>
          <p:cNvGrpSpPr/>
          <p:nvPr/>
        </p:nvGrpSpPr>
        <p:grpSpPr>
          <a:xfrm>
            <a:off x="7558044" y="2319408"/>
            <a:ext cx="1371600" cy="1371600"/>
            <a:chOff x="7703808" y="2780966"/>
            <a:chExt cx="1371600" cy="1371600"/>
          </a:xfrm>
        </p:grpSpPr>
        <p:sp>
          <p:nvSpPr>
            <p:cNvPr id="75" name="AutoShape 23">
              <a:extLst>
                <a:ext uri="{FF2B5EF4-FFF2-40B4-BE49-F238E27FC236}">
                  <a16:creationId xmlns:a16="http://schemas.microsoft.com/office/drawing/2014/main" id="{DCC3A6E7-1D99-3C78-6167-186A6E9CD666}"/>
                </a:ext>
              </a:extLst>
            </p:cNvPr>
            <p:cNvSpPr>
              <a:spLocks noChangeAspect="1" noChangeArrowheads="1" noTextEdit="1"/>
            </p:cNvSpPr>
            <p:nvPr userDrawn="1"/>
          </p:nvSpPr>
          <p:spPr bwMode="auto">
            <a:xfrm>
              <a:off x="8118940" y="3123993"/>
              <a:ext cx="5413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6" name="Grupa 65">
              <a:extLst>
                <a:ext uri="{FF2B5EF4-FFF2-40B4-BE49-F238E27FC236}">
                  <a16:creationId xmlns:a16="http://schemas.microsoft.com/office/drawing/2014/main" id="{43030C44-05EE-89E1-8A23-0C26555761D0}"/>
                </a:ext>
              </a:extLst>
            </p:cNvPr>
            <p:cNvGrpSpPr/>
            <p:nvPr userDrawn="1"/>
          </p:nvGrpSpPr>
          <p:grpSpPr>
            <a:xfrm>
              <a:off x="8118940" y="3123993"/>
              <a:ext cx="541337" cy="412750"/>
              <a:chOff x="906463" y="3402013"/>
              <a:chExt cx="541337" cy="412750"/>
            </a:xfrm>
          </p:grpSpPr>
          <p:sp>
            <p:nvSpPr>
              <p:cNvPr id="120" name="Freeform 25">
                <a:extLst>
                  <a:ext uri="{FF2B5EF4-FFF2-40B4-BE49-F238E27FC236}">
                    <a16:creationId xmlns:a16="http://schemas.microsoft.com/office/drawing/2014/main" id="{4D64B7DE-FF86-A8CA-81FE-2D1B2B1DED5D}"/>
                  </a:ext>
                </a:extLst>
              </p:cNvPr>
              <p:cNvSpPr>
                <a:spLocks noEditPoints="1"/>
              </p:cNvSpPr>
              <p:nvPr/>
            </p:nvSpPr>
            <p:spPr bwMode="auto">
              <a:xfrm>
                <a:off x="989013" y="3402013"/>
                <a:ext cx="376237" cy="412750"/>
              </a:xfrm>
              <a:custGeom>
                <a:avLst/>
                <a:gdLst>
                  <a:gd name="T0" fmla="*/ 1523 w 1656"/>
                  <a:gd name="T1" fmla="*/ 1474 h 1814"/>
                  <a:gd name="T2" fmla="*/ 1409 w 1656"/>
                  <a:gd name="T3" fmla="*/ 1100 h 1814"/>
                  <a:gd name="T4" fmla="*/ 1409 w 1656"/>
                  <a:gd name="T5" fmla="*/ 721 h 1814"/>
                  <a:gd name="T6" fmla="*/ 1238 w 1656"/>
                  <a:gd name="T7" fmla="*/ 309 h 1814"/>
                  <a:gd name="T8" fmla="*/ 896 w 1656"/>
                  <a:gd name="T9" fmla="*/ 144 h 1814"/>
                  <a:gd name="T10" fmla="*/ 896 w 1656"/>
                  <a:gd name="T11" fmla="*/ 0 h 1814"/>
                  <a:gd name="T12" fmla="*/ 756 w 1656"/>
                  <a:gd name="T13" fmla="*/ 0 h 1814"/>
                  <a:gd name="T14" fmla="*/ 756 w 1656"/>
                  <a:gd name="T15" fmla="*/ 144 h 1814"/>
                  <a:gd name="T16" fmla="*/ 247 w 1656"/>
                  <a:gd name="T17" fmla="*/ 727 h 1814"/>
                  <a:gd name="T18" fmla="*/ 247 w 1656"/>
                  <a:gd name="T19" fmla="*/ 1100 h 1814"/>
                  <a:gd name="T20" fmla="*/ 133 w 1656"/>
                  <a:gd name="T21" fmla="*/ 1474 h 1814"/>
                  <a:gd name="T22" fmla="*/ 0 w 1656"/>
                  <a:gd name="T23" fmla="*/ 1674 h 1814"/>
                  <a:gd name="T24" fmla="*/ 631 w 1656"/>
                  <a:gd name="T25" fmla="*/ 1674 h 1814"/>
                  <a:gd name="T26" fmla="*/ 828 w 1656"/>
                  <a:gd name="T27" fmla="*/ 1814 h 1814"/>
                  <a:gd name="T28" fmla="*/ 1025 w 1656"/>
                  <a:gd name="T29" fmla="*/ 1674 h 1814"/>
                  <a:gd name="T30" fmla="*/ 1656 w 1656"/>
                  <a:gd name="T31" fmla="*/ 1674 h 1814"/>
                  <a:gd name="T32" fmla="*/ 1523 w 1656"/>
                  <a:gd name="T33" fmla="*/ 1474 h 1814"/>
                  <a:gd name="T34" fmla="*/ 260 w 1656"/>
                  <a:gd name="T35" fmla="*/ 1535 h 1814"/>
                  <a:gd name="T36" fmla="*/ 386 w 1656"/>
                  <a:gd name="T37" fmla="*/ 1100 h 1814"/>
                  <a:gd name="T38" fmla="*/ 386 w 1656"/>
                  <a:gd name="T39" fmla="*/ 727 h 1814"/>
                  <a:gd name="T40" fmla="*/ 826 w 1656"/>
                  <a:gd name="T41" fmla="*/ 279 h 1814"/>
                  <a:gd name="T42" fmla="*/ 828 w 1656"/>
                  <a:gd name="T43" fmla="*/ 279 h 1814"/>
                  <a:gd name="T44" fmla="*/ 1140 w 1656"/>
                  <a:gd name="T45" fmla="*/ 408 h 1814"/>
                  <a:gd name="T46" fmla="*/ 1270 w 1656"/>
                  <a:gd name="T47" fmla="*/ 721 h 1814"/>
                  <a:gd name="T48" fmla="*/ 1270 w 1656"/>
                  <a:gd name="T49" fmla="*/ 1100 h 1814"/>
                  <a:gd name="T50" fmla="*/ 1396 w 1656"/>
                  <a:gd name="T51" fmla="*/ 1535 h 1814"/>
                  <a:gd name="T52" fmla="*/ 260 w 1656"/>
                  <a:gd name="T53" fmla="*/ 1535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56" h="1814">
                    <a:moveTo>
                      <a:pt x="1523" y="1474"/>
                    </a:moveTo>
                    <a:cubicBezTo>
                      <a:pt x="1448" y="1363"/>
                      <a:pt x="1409" y="1234"/>
                      <a:pt x="1409" y="1100"/>
                    </a:cubicBezTo>
                    <a:cubicBezTo>
                      <a:pt x="1409" y="721"/>
                      <a:pt x="1409" y="721"/>
                      <a:pt x="1409" y="721"/>
                    </a:cubicBezTo>
                    <a:cubicBezTo>
                      <a:pt x="1409" y="565"/>
                      <a:pt x="1349" y="419"/>
                      <a:pt x="1238" y="309"/>
                    </a:cubicBezTo>
                    <a:cubicBezTo>
                      <a:pt x="1145" y="216"/>
                      <a:pt x="1025" y="159"/>
                      <a:pt x="896" y="144"/>
                    </a:cubicBezTo>
                    <a:cubicBezTo>
                      <a:pt x="896" y="0"/>
                      <a:pt x="896" y="0"/>
                      <a:pt x="896" y="0"/>
                    </a:cubicBezTo>
                    <a:cubicBezTo>
                      <a:pt x="756" y="0"/>
                      <a:pt x="756" y="0"/>
                      <a:pt x="756" y="0"/>
                    </a:cubicBezTo>
                    <a:cubicBezTo>
                      <a:pt x="756" y="144"/>
                      <a:pt x="756" y="144"/>
                      <a:pt x="756" y="144"/>
                    </a:cubicBezTo>
                    <a:cubicBezTo>
                      <a:pt x="470" y="180"/>
                      <a:pt x="247" y="428"/>
                      <a:pt x="247" y="727"/>
                    </a:cubicBezTo>
                    <a:cubicBezTo>
                      <a:pt x="247" y="1100"/>
                      <a:pt x="247" y="1100"/>
                      <a:pt x="247" y="1100"/>
                    </a:cubicBezTo>
                    <a:cubicBezTo>
                      <a:pt x="247" y="1234"/>
                      <a:pt x="208" y="1363"/>
                      <a:pt x="133" y="1474"/>
                    </a:cubicBezTo>
                    <a:cubicBezTo>
                      <a:pt x="0" y="1674"/>
                      <a:pt x="0" y="1674"/>
                      <a:pt x="0" y="1674"/>
                    </a:cubicBezTo>
                    <a:cubicBezTo>
                      <a:pt x="631" y="1674"/>
                      <a:pt x="631" y="1674"/>
                      <a:pt x="631" y="1674"/>
                    </a:cubicBezTo>
                    <a:cubicBezTo>
                      <a:pt x="660" y="1756"/>
                      <a:pt x="737" y="1814"/>
                      <a:pt x="828" y="1814"/>
                    </a:cubicBezTo>
                    <a:cubicBezTo>
                      <a:pt x="919" y="1814"/>
                      <a:pt x="996" y="1756"/>
                      <a:pt x="1025" y="1674"/>
                    </a:cubicBezTo>
                    <a:cubicBezTo>
                      <a:pt x="1656" y="1674"/>
                      <a:pt x="1656" y="1674"/>
                      <a:pt x="1656" y="1674"/>
                    </a:cubicBezTo>
                    <a:lnTo>
                      <a:pt x="1523" y="1474"/>
                    </a:lnTo>
                    <a:close/>
                    <a:moveTo>
                      <a:pt x="260" y="1535"/>
                    </a:moveTo>
                    <a:cubicBezTo>
                      <a:pt x="343" y="1405"/>
                      <a:pt x="386" y="1255"/>
                      <a:pt x="386" y="1100"/>
                    </a:cubicBezTo>
                    <a:cubicBezTo>
                      <a:pt x="386" y="727"/>
                      <a:pt x="386" y="727"/>
                      <a:pt x="386" y="727"/>
                    </a:cubicBezTo>
                    <a:cubicBezTo>
                      <a:pt x="386" y="481"/>
                      <a:pt x="584" y="280"/>
                      <a:pt x="826" y="279"/>
                    </a:cubicBezTo>
                    <a:cubicBezTo>
                      <a:pt x="827" y="279"/>
                      <a:pt x="827" y="279"/>
                      <a:pt x="828" y="279"/>
                    </a:cubicBezTo>
                    <a:cubicBezTo>
                      <a:pt x="946" y="279"/>
                      <a:pt x="1056" y="325"/>
                      <a:pt x="1140" y="408"/>
                    </a:cubicBezTo>
                    <a:cubicBezTo>
                      <a:pt x="1224" y="492"/>
                      <a:pt x="1270" y="603"/>
                      <a:pt x="1270" y="721"/>
                    </a:cubicBezTo>
                    <a:cubicBezTo>
                      <a:pt x="1270" y="1100"/>
                      <a:pt x="1270" y="1100"/>
                      <a:pt x="1270" y="1100"/>
                    </a:cubicBezTo>
                    <a:cubicBezTo>
                      <a:pt x="1270" y="1255"/>
                      <a:pt x="1313" y="1405"/>
                      <a:pt x="1396" y="1535"/>
                    </a:cubicBezTo>
                    <a:lnTo>
                      <a:pt x="260" y="15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121" name="Freeform 26">
                <a:extLst>
                  <a:ext uri="{FF2B5EF4-FFF2-40B4-BE49-F238E27FC236}">
                    <a16:creationId xmlns:a16="http://schemas.microsoft.com/office/drawing/2014/main" id="{E5B1E154-3C88-EB8C-46AA-8C4F6B7D2061}"/>
                  </a:ext>
                </a:extLst>
              </p:cNvPr>
              <p:cNvSpPr>
                <a:spLocks/>
              </p:cNvSpPr>
              <p:nvPr/>
            </p:nvSpPr>
            <p:spPr bwMode="auto">
              <a:xfrm>
                <a:off x="1379538" y="3500438"/>
                <a:ext cx="68262" cy="214313"/>
              </a:xfrm>
              <a:custGeom>
                <a:avLst/>
                <a:gdLst>
                  <a:gd name="T0" fmla="*/ 99 w 297"/>
                  <a:gd name="T1" fmla="*/ 0 h 946"/>
                  <a:gd name="T2" fmla="*/ 0 w 297"/>
                  <a:gd name="T3" fmla="*/ 99 h 946"/>
                  <a:gd name="T4" fmla="*/ 157 w 297"/>
                  <a:gd name="T5" fmla="*/ 477 h 946"/>
                  <a:gd name="T6" fmla="*/ 6 w 297"/>
                  <a:gd name="T7" fmla="*/ 849 h 946"/>
                  <a:gd name="T8" fmla="*/ 106 w 297"/>
                  <a:gd name="T9" fmla="*/ 946 h 946"/>
                  <a:gd name="T10" fmla="*/ 297 w 297"/>
                  <a:gd name="T11" fmla="*/ 477 h 946"/>
                  <a:gd name="T12" fmla="*/ 99 w 297"/>
                  <a:gd name="T13" fmla="*/ 0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99" y="0"/>
                    </a:moveTo>
                    <a:cubicBezTo>
                      <a:pt x="0" y="99"/>
                      <a:pt x="0" y="99"/>
                      <a:pt x="0" y="99"/>
                    </a:cubicBezTo>
                    <a:cubicBezTo>
                      <a:pt x="101" y="200"/>
                      <a:pt x="157" y="334"/>
                      <a:pt x="157" y="477"/>
                    </a:cubicBezTo>
                    <a:cubicBezTo>
                      <a:pt x="157" y="617"/>
                      <a:pt x="103" y="749"/>
                      <a:pt x="6" y="849"/>
                    </a:cubicBezTo>
                    <a:cubicBezTo>
                      <a:pt x="106" y="946"/>
                      <a:pt x="106" y="946"/>
                      <a:pt x="106" y="946"/>
                    </a:cubicBezTo>
                    <a:cubicBezTo>
                      <a:pt x="229" y="820"/>
                      <a:pt x="297" y="653"/>
                      <a:pt x="297" y="477"/>
                    </a:cubicBezTo>
                    <a:cubicBezTo>
                      <a:pt x="297" y="297"/>
                      <a:pt x="226" y="128"/>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122" name="Freeform 27">
                <a:extLst>
                  <a:ext uri="{FF2B5EF4-FFF2-40B4-BE49-F238E27FC236}">
                    <a16:creationId xmlns:a16="http://schemas.microsoft.com/office/drawing/2014/main" id="{094D178D-1F60-51F4-F717-031787C3C7F2}"/>
                  </a:ext>
                </a:extLst>
              </p:cNvPr>
              <p:cNvSpPr>
                <a:spLocks/>
              </p:cNvSpPr>
              <p:nvPr/>
            </p:nvSpPr>
            <p:spPr bwMode="auto">
              <a:xfrm>
                <a:off x="1335088" y="3544888"/>
                <a:ext cx="49212" cy="125413"/>
              </a:xfrm>
              <a:custGeom>
                <a:avLst/>
                <a:gdLst>
                  <a:gd name="T0" fmla="*/ 99 w 215"/>
                  <a:gd name="T1" fmla="*/ 0 h 556"/>
                  <a:gd name="T2" fmla="*/ 0 w 215"/>
                  <a:gd name="T3" fmla="*/ 99 h 556"/>
                  <a:gd name="T4" fmla="*/ 75 w 215"/>
                  <a:gd name="T5" fmla="*/ 280 h 556"/>
                  <a:gd name="T6" fmla="*/ 2 w 215"/>
                  <a:gd name="T7" fmla="*/ 459 h 556"/>
                  <a:gd name="T8" fmla="*/ 102 w 215"/>
                  <a:gd name="T9" fmla="*/ 556 h 556"/>
                  <a:gd name="T10" fmla="*/ 215 w 215"/>
                  <a:gd name="T11" fmla="*/ 280 h 556"/>
                  <a:gd name="T12" fmla="*/ 99 w 215"/>
                  <a:gd name="T13" fmla="*/ 0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99" y="0"/>
                    </a:moveTo>
                    <a:cubicBezTo>
                      <a:pt x="0" y="99"/>
                      <a:pt x="0" y="99"/>
                      <a:pt x="0" y="99"/>
                    </a:cubicBezTo>
                    <a:cubicBezTo>
                      <a:pt x="48" y="147"/>
                      <a:pt x="75" y="212"/>
                      <a:pt x="75" y="280"/>
                    </a:cubicBezTo>
                    <a:cubicBezTo>
                      <a:pt x="75" y="347"/>
                      <a:pt x="49" y="411"/>
                      <a:pt x="2" y="459"/>
                    </a:cubicBezTo>
                    <a:cubicBezTo>
                      <a:pt x="102" y="556"/>
                      <a:pt x="102" y="556"/>
                      <a:pt x="102" y="556"/>
                    </a:cubicBezTo>
                    <a:cubicBezTo>
                      <a:pt x="175" y="482"/>
                      <a:pt x="215" y="384"/>
                      <a:pt x="215" y="280"/>
                    </a:cubicBezTo>
                    <a:cubicBezTo>
                      <a:pt x="215" y="174"/>
                      <a:pt x="173" y="75"/>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123" name="Freeform 28">
                <a:extLst>
                  <a:ext uri="{FF2B5EF4-FFF2-40B4-BE49-F238E27FC236}">
                    <a16:creationId xmlns:a16="http://schemas.microsoft.com/office/drawing/2014/main" id="{E5540D9E-5E96-E368-C157-0204D63C689B}"/>
                  </a:ext>
                </a:extLst>
              </p:cNvPr>
              <p:cNvSpPr>
                <a:spLocks/>
              </p:cNvSpPr>
              <p:nvPr/>
            </p:nvSpPr>
            <p:spPr bwMode="auto">
              <a:xfrm>
                <a:off x="906463" y="3500438"/>
                <a:ext cx="66675" cy="214313"/>
              </a:xfrm>
              <a:custGeom>
                <a:avLst/>
                <a:gdLst>
                  <a:gd name="T0" fmla="*/ 297 w 297"/>
                  <a:gd name="T1" fmla="*/ 99 h 946"/>
                  <a:gd name="T2" fmla="*/ 198 w 297"/>
                  <a:gd name="T3" fmla="*/ 0 h 946"/>
                  <a:gd name="T4" fmla="*/ 0 w 297"/>
                  <a:gd name="T5" fmla="*/ 477 h 946"/>
                  <a:gd name="T6" fmla="*/ 191 w 297"/>
                  <a:gd name="T7" fmla="*/ 946 h 946"/>
                  <a:gd name="T8" fmla="*/ 291 w 297"/>
                  <a:gd name="T9" fmla="*/ 849 h 946"/>
                  <a:gd name="T10" fmla="*/ 140 w 297"/>
                  <a:gd name="T11" fmla="*/ 477 h 946"/>
                  <a:gd name="T12" fmla="*/ 297 w 297"/>
                  <a:gd name="T13" fmla="*/ 99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297" y="99"/>
                    </a:moveTo>
                    <a:cubicBezTo>
                      <a:pt x="198" y="0"/>
                      <a:pt x="198" y="0"/>
                      <a:pt x="198" y="0"/>
                    </a:cubicBezTo>
                    <a:cubicBezTo>
                      <a:pt x="71" y="128"/>
                      <a:pt x="0" y="297"/>
                      <a:pt x="0" y="477"/>
                    </a:cubicBezTo>
                    <a:cubicBezTo>
                      <a:pt x="0" y="653"/>
                      <a:pt x="68" y="820"/>
                      <a:pt x="191" y="946"/>
                    </a:cubicBezTo>
                    <a:cubicBezTo>
                      <a:pt x="291" y="849"/>
                      <a:pt x="291" y="849"/>
                      <a:pt x="291" y="849"/>
                    </a:cubicBezTo>
                    <a:cubicBezTo>
                      <a:pt x="194" y="749"/>
                      <a:pt x="140" y="617"/>
                      <a:pt x="140" y="477"/>
                    </a:cubicBezTo>
                    <a:cubicBezTo>
                      <a:pt x="140" y="334"/>
                      <a:pt x="196" y="200"/>
                      <a:pt x="297"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124" name="Freeform 29">
                <a:extLst>
                  <a:ext uri="{FF2B5EF4-FFF2-40B4-BE49-F238E27FC236}">
                    <a16:creationId xmlns:a16="http://schemas.microsoft.com/office/drawing/2014/main" id="{76BCD079-42A4-E0DB-BE9E-4EA1EB49D9C1}"/>
                  </a:ext>
                </a:extLst>
              </p:cNvPr>
              <p:cNvSpPr>
                <a:spLocks/>
              </p:cNvSpPr>
              <p:nvPr/>
            </p:nvSpPr>
            <p:spPr bwMode="auto">
              <a:xfrm>
                <a:off x="969963" y="3544888"/>
                <a:ext cx="49212" cy="125413"/>
              </a:xfrm>
              <a:custGeom>
                <a:avLst/>
                <a:gdLst>
                  <a:gd name="T0" fmla="*/ 215 w 215"/>
                  <a:gd name="T1" fmla="*/ 99 h 556"/>
                  <a:gd name="T2" fmla="*/ 116 w 215"/>
                  <a:gd name="T3" fmla="*/ 0 h 556"/>
                  <a:gd name="T4" fmla="*/ 0 w 215"/>
                  <a:gd name="T5" fmla="*/ 280 h 556"/>
                  <a:gd name="T6" fmla="*/ 113 w 215"/>
                  <a:gd name="T7" fmla="*/ 556 h 556"/>
                  <a:gd name="T8" fmla="*/ 213 w 215"/>
                  <a:gd name="T9" fmla="*/ 459 h 556"/>
                  <a:gd name="T10" fmla="*/ 140 w 215"/>
                  <a:gd name="T11" fmla="*/ 280 h 556"/>
                  <a:gd name="T12" fmla="*/ 215 w 215"/>
                  <a:gd name="T13" fmla="*/ 99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215" y="99"/>
                    </a:moveTo>
                    <a:cubicBezTo>
                      <a:pt x="116" y="0"/>
                      <a:pt x="116" y="0"/>
                      <a:pt x="116" y="0"/>
                    </a:cubicBezTo>
                    <a:cubicBezTo>
                      <a:pt x="42" y="75"/>
                      <a:pt x="0" y="174"/>
                      <a:pt x="0" y="280"/>
                    </a:cubicBezTo>
                    <a:cubicBezTo>
                      <a:pt x="0" y="384"/>
                      <a:pt x="41" y="482"/>
                      <a:pt x="113" y="556"/>
                    </a:cubicBezTo>
                    <a:cubicBezTo>
                      <a:pt x="213" y="459"/>
                      <a:pt x="213" y="459"/>
                      <a:pt x="213" y="459"/>
                    </a:cubicBezTo>
                    <a:cubicBezTo>
                      <a:pt x="166" y="411"/>
                      <a:pt x="140" y="347"/>
                      <a:pt x="140" y="280"/>
                    </a:cubicBezTo>
                    <a:cubicBezTo>
                      <a:pt x="140" y="212"/>
                      <a:pt x="167" y="147"/>
                      <a:pt x="215"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grpSp>
        <p:sp>
          <p:nvSpPr>
            <p:cNvPr id="77" name="Oval 76">
              <a:extLst>
                <a:ext uri="{FF2B5EF4-FFF2-40B4-BE49-F238E27FC236}">
                  <a16:creationId xmlns:a16="http://schemas.microsoft.com/office/drawing/2014/main" id="{CFF3775E-DDC4-B589-5F4E-B3B6DB986122}"/>
                </a:ext>
              </a:extLst>
            </p:cNvPr>
            <p:cNvSpPr/>
            <p:nvPr userDrawn="1"/>
          </p:nvSpPr>
          <p:spPr>
            <a:xfrm>
              <a:off x="7703808" y="2780966"/>
              <a:ext cx="1371600" cy="1371600"/>
            </a:xfrm>
            <a:prstGeom prst="ellipse">
              <a:avLst/>
            </a:prstGeom>
            <a:noFill/>
            <a:ln w="12700">
              <a:solidFill>
                <a:srgbClr val="09271C"/>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0D0D"/>
                  </a:solidFill>
                  <a:effectLst/>
                  <a:uLnTx/>
                  <a:uFillTx/>
                  <a:latin typeface="Montserrat" panose="00000500000000000000" pitchFamily="2" charset="0"/>
                  <a:ea typeface="Calibri" panose="020F0502020204030204" pitchFamily="34" charset="0"/>
                  <a:cs typeface="Times New Roman" panose="02020603050405020304" pitchFamily="18" charset="0"/>
                </a:rPr>
                <a:t> </a:t>
              </a:r>
            </a:p>
          </p:txBody>
        </p:sp>
        <p:grpSp>
          <p:nvGrpSpPr>
            <p:cNvPr id="86" name="Group 85">
              <a:extLst>
                <a:ext uri="{FF2B5EF4-FFF2-40B4-BE49-F238E27FC236}">
                  <a16:creationId xmlns:a16="http://schemas.microsoft.com/office/drawing/2014/main" id="{10165FA8-A889-B465-7072-8D6B8EC6D2BC}"/>
                </a:ext>
              </a:extLst>
            </p:cNvPr>
            <p:cNvGrpSpPr/>
            <p:nvPr userDrawn="1"/>
          </p:nvGrpSpPr>
          <p:grpSpPr>
            <a:xfrm>
              <a:off x="7932408" y="2979531"/>
              <a:ext cx="914400" cy="914400"/>
              <a:chOff x="0" y="0"/>
              <a:chExt cx="304050" cy="282000"/>
            </a:xfrm>
            <a:solidFill>
              <a:srgbClr val="4472C4"/>
            </a:solidFill>
          </p:grpSpPr>
          <p:sp>
            <p:nvSpPr>
              <p:cNvPr id="105" name="Google Shape;5017;p59">
                <a:extLst>
                  <a:ext uri="{FF2B5EF4-FFF2-40B4-BE49-F238E27FC236}">
                    <a16:creationId xmlns:a16="http://schemas.microsoft.com/office/drawing/2014/main" id="{CE51FCEE-71D5-472A-10D7-9EA1F4DFA3B1}"/>
                  </a:ext>
                </a:extLst>
              </p:cNvPr>
              <p:cNvSpPr/>
              <p:nvPr/>
            </p:nvSpPr>
            <p:spPr>
              <a:xfrm>
                <a:off x="97675" y="74825"/>
                <a:ext cx="206375" cy="207175"/>
              </a:xfrm>
              <a:custGeom>
                <a:avLst/>
                <a:gdLst/>
                <a:ahLst/>
                <a:cxnLst/>
                <a:rect l="l" t="t" r="r" b="b"/>
                <a:pathLst>
                  <a:path w="8255" h="8287" extrusionOk="0">
                    <a:moveTo>
                      <a:pt x="4128" y="1229"/>
                    </a:moveTo>
                    <a:cubicBezTo>
                      <a:pt x="4348" y="1229"/>
                      <a:pt x="4506" y="1418"/>
                      <a:pt x="4506" y="1670"/>
                    </a:cubicBezTo>
                    <a:lnTo>
                      <a:pt x="4506" y="1922"/>
                    </a:lnTo>
                    <a:cubicBezTo>
                      <a:pt x="4978" y="2080"/>
                      <a:pt x="5356" y="2552"/>
                      <a:pt x="5356" y="3119"/>
                    </a:cubicBezTo>
                    <a:cubicBezTo>
                      <a:pt x="5356" y="3340"/>
                      <a:pt x="5136" y="3498"/>
                      <a:pt x="4947" y="3498"/>
                    </a:cubicBezTo>
                    <a:cubicBezTo>
                      <a:pt x="4726" y="3498"/>
                      <a:pt x="4506" y="3308"/>
                      <a:pt x="4506" y="3119"/>
                    </a:cubicBezTo>
                    <a:cubicBezTo>
                      <a:pt x="4506" y="2867"/>
                      <a:pt x="4317" y="2710"/>
                      <a:pt x="4128" y="2710"/>
                    </a:cubicBezTo>
                    <a:cubicBezTo>
                      <a:pt x="3939" y="2710"/>
                      <a:pt x="3687" y="2930"/>
                      <a:pt x="3687" y="3119"/>
                    </a:cubicBezTo>
                    <a:cubicBezTo>
                      <a:pt x="3718" y="3340"/>
                      <a:pt x="4033" y="3592"/>
                      <a:pt x="4411" y="3813"/>
                    </a:cubicBezTo>
                    <a:cubicBezTo>
                      <a:pt x="4821" y="4128"/>
                      <a:pt x="5388" y="4537"/>
                      <a:pt x="5388" y="5199"/>
                    </a:cubicBezTo>
                    <a:cubicBezTo>
                      <a:pt x="5388" y="5766"/>
                      <a:pt x="5041" y="6175"/>
                      <a:pt x="4569" y="6396"/>
                    </a:cubicBezTo>
                    <a:lnTo>
                      <a:pt x="4569" y="6648"/>
                    </a:lnTo>
                    <a:cubicBezTo>
                      <a:pt x="4569" y="6900"/>
                      <a:pt x="4348" y="7089"/>
                      <a:pt x="4159" y="7089"/>
                    </a:cubicBezTo>
                    <a:cubicBezTo>
                      <a:pt x="3970" y="7089"/>
                      <a:pt x="3718" y="6900"/>
                      <a:pt x="3718" y="6648"/>
                    </a:cubicBezTo>
                    <a:lnTo>
                      <a:pt x="3718" y="6396"/>
                    </a:lnTo>
                    <a:cubicBezTo>
                      <a:pt x="3245" y="6238"/>
                      <a:pt x="2899" y="5766"/>
                      <a:pt x="2899" y="5199"/>
                    </a:cubicBezTo>
                    <a:cubicBezTo>
                      <a:pt x="2899" y="4978"/>
                      <a:pt x="3088" y="4821"/>
                      <a:pt x="3308" y="4821"/>
                    </a:cubicBezTo>
                    <a:cubicBezTo>
                      <a:pt x="3498" y="4821"/>
                      <a:pt x="3687" y="5010"/>
                      <a:pt x="3687" y="5199"/>
                    </a:cubicBezTo>
                    <a:cubicBezTo>
                      <a:pt x="3687" y="5451"/>
                      <a:pt x="3876" y="5608"/>
                      <a:pt x="4128" y="5608"/>
                    </a:cubicBezTo>
                    <a:cubicBezTo>
                      <a:pt x="4348" y="5608"/>
                      <a:pt x="4506" y="5388"/>
                      <a:pt x="4506" y="5199"/>
                    </a:cubicBezTo>
                    <a:cubicBezTo>
                      <a:pt x="4506" y="4978"/>
                      <a:pt x="4191" y="4726"/>
                      <a:pt x="3844" y="4506"/>
                    </a:cubicBezTo>
                    <a:cubicBezTo>
                      <a:pt x="3403" y="4191"/>
                      <a:pt x="2867" y="3781"/>
                      <a:pt x="2867" y="3119"/>
                    </a:cubicBezTo>
                    <a:cubicBezTo>
                      <a:pt x="2867" y="2552"/>
                      <a:pt x="3214" y="2143"/>
                      <a:pt x="3687" y="1922"/>
                    </a:cubicBezTo>
                    <a:lnTo>
                      <a:pt x="3687" y="1670"/>
                    </a:lnTo>
                    <a:cubicBezTo>
                      <a:pt x="3687" y="1418"/>
                      <a:pt x="3876" y="1229"/>
                      <a:pt x="4128" y="1229"/>
                    </a:cubicBezTo>
                    <a:close/>
                    <a:moveTo>
                      <a:pt x="4128" y="0"/>
                    </a:moveTo>
                    <a:cubicBezTo>
                      <a:pt x="1828" y="0"/>
                      <a:pt x="0" y="1859"/>
                      <a:pt x="0" y="4128"/>
                    </a:cubicBezTo>
                    <a:cubicBezTo>
                      <a:pt x="0" y="6427"/>
                      <a:pt x="1828" y="8286"/>
                      <a:pt x="4128" y="8286"/>
                    </a:cubicBezTo>
                    <a:cubicBezTo>
                      <a:pt x="6396" y="8286"/>
                      <a:pt x="8255" y="6427"/>
                      <a:pt x="8255" y="4128"/>
                    </a:cubicBezTo>
                    <a:cubicBezTo>
                      <a:pt x="8255" y="1859"/>
                      <a:pt x="6396" y="0"/>
                      <a:pt x="4128" y="0"/>
                    </a:cubicBezTo>
                    <a:close/>
                  </a:path>
                </a:pathLst>
              </a:custGeom>
              <a:solidFill>
                <a:srgbClr val="00015E"/>
              </a:solidFill>
              <a:ln>
                <a:solidFill>
                  <a:srgbClr val="09271C"/>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Google Shape;5018;p59">
                <a:extLst>
                  <a:ext uri="{FF2B5EF4-FFF2-40B4-BE49-F238E27FC236}">
                    <a16:creationId xmlns:a16="http://schemas.microsoft.com/office/drawing/2014/main" id="{222B4942-C2FE-9F15-31DC-1B7806D6D7CA}"/>
                  </a:ext>
                </a:extLst>
              </p:cNvPr>
              <p:cNvSpPr/>
              <p:nvPr/>
            </p:nvSpPr>
            <p:spPr>
              <a:xfrm>
                <a:off x="800" y="0"/>
                <a:ext cx="159900" cy="74850"/>
              </a:xfrm>
              <a:custGeom>
                <a:avLst/>
                <a:gdLst/>
                <a:ahLst/>
                <a:cxnLst/>
                <a:rect l="l" t="t" r="r" b="b"/>
                <a:pathLst>
                  <a:path w="6396" h="2994" extrusionOk="0">
                    <a:moveTo>
                      <a:pt x="3214" y="1"/>
                    </a:moveTo>
                    <a:cubicBezTo>
                      <a:pt x="1450" y="1"/>
                      <a:pt x="0" y="662"/>
                      <a:pt x="0" y="1513"/>
                    </a:cubicBezTo>
                    <a:cubicBezTo>
                      <a:pt x="0" y="2332"/>
                      <a:pt x="1450" y="2993"/>
                      <a:pt x="3214" y="2993"/>
                    </a:cubicBezTo>
                    <a:cubicBezTo>
                      <a:pt x="4947" y="2993"/>
                      <a:pt x="6396" y="2332"/>
                      <a:pt x="6396" y="1513"/>
                    </a:cubicBezTo>
                    <a:cubicBezTo>
                      <a:pt x="6396" y="662"/>
                      <a:pt x="4947" y="1"/>
                      <a:pt x="3214" y="1"/>
                    </a:cubicBezTo>
                    <a:close/>
                  </a:path>
                </a:pathLst>
              </a:custGeom>
              <a:solidFill>
                <a:srgbClr val="FAAB1C"/>
              </a:solidFill>
              <a:ln>
                <a:solidFill>
                  <a:srgbClr val="09271C"/>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Google Shape;5019;p59">
                <a:extLst>
                  <a:ext uri="{FF2B5EF4-FFF2-40B4-BE49-F238E27FC236}">
                    <a16:creationId xmlns:a16="http://schemas.microsoft.com/office/drawing/2014/main" id="{10AA88B5-B79A-7C0D-C983-F93ABD14769B}"/>
                  </a:ext>
                </a:extLst>
              </p:cNvPr>
              <p:cNvSpPr/>
              <p:nvPr/>
            </p:nvSpPr>
            <p:spPr>
              <a:xfrm>
                <a:off x="800" y="77975"/>
                <a:ext cx="110275" cy="59875"/>
              </a:xfrm>
              <a:custGeom>
                <a:avLst/>
                <a:gdLst/>
                <a:ahLst/>
                <a:cxnLst/>
                <a:rect l="l" t="t" r="r" b="b"/>
                <a:pathLst>
                  <a:path w="4411" h="2395" extrusionOk="0">
                    <a:moveTo>
                      <a:pt x="0" y="0"/>
                    </a:moveTo>
                    <a:lnTo>
                      <a:pt x="0" y="1135"/>
                    </a:lnTo>
                    <a:cubicBezTo>
                      <a:pt x="0" y="1450"/>
                      <a:pt x="347" y="1765"/>
                      <a:pt x="882" y="2017"/>
                    </a:cubicBezTo>
                    <a:cubicBezTo>
                      <a:pt x="1355" y="2237"/>
                      <a:pt x="2332" y="2395"/>
                      <a:pt x="3151" y="2395"/>
                    </a:cubicBezTo>
                    <a:lnTo>
                      <a:pt x="3308" y="2395"/>
                    </a:lnTo>
                    <a:cubicBezTo>
                      <a:pt x="3560" y="1733"/>
                      <a:pt x="3907" y="1135"/>
                      <a:pt x="4411" y="631"/>
                    </a:cubicBezTo>
                    <a:lnTo>
                      <a:pt x="4411" y="631"/>
                    </a:lnTo>
                    <a:cubicBezTo>
                      <a:pt x="4033" y="694"/>
                      <a:pt x="3623" y="757"/>
                      <a:pt x="3182" y="757"/>
                    </a:cubicBezTo>
                    <a:cubicBezTo>
                      <a:pt x="2363" y="757"/>
                      <a:pt x="1261" y="599"/>
                      <a:pt x="567" y="316"/>
                    </a:cubicBezTo>
                    <a:cubicBezTo>
                      <a:pt x="347" y="221"/>
                      <a:pt x="158" y="127"/>
                      <a:pt x="0" y="0"/>
                    </a:cubicBezTo>
                    <a:close/>
                  </a:path>
                </a:pathLst>
              </a:custGeom>
              <a:solidFill>
                <a:srgbClr val="FAAB1C"/>
              </a:solidFill>
              <a:ln>
                <a:solidFill>
                  <a:srgbClr val="09271C"/>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Google Shape;5020;p59">
                <a:extLst>
                  <a:ext uri="{FF2B5EF4-FFF2-40B4-BE49-F238E27FC236}">
                    <a16:creationId xmlns:a16="http://schemas.microsoft.com/office/drawing/2014/main" id="{70BE4EA0-624C-6936-39EC-79ECFA2FE9A7}"/>
                  </a:ext>
                </a:extLst>
              </p:cNvPr>
              <p:cNvSpPr/>
              <p:nvPr/>
            </p:nvSpPr>
            <p:spPr>
              <a:xfrm>
                <a:off x="800" y="200850"/>
                <a:ext cx="106350" cy="59875"/>
              </a:xfrm>
              <a:custGeom>
                <a:avLst/>
                <a:gdLst/>
                <a:ahLst/>
                <a:cxnLst/>
                <a:rect l="l" t="t" r="r" b="b"/>
                <a:pathLst>
                  <a:path w="4254" h="2395" extrusionOk="0">
                    <a:moveTo>
                      <a:pt x="0" y="0"/>
                    </a:moveTo>
                    <a:lnTo>
                      <a:pt x="0" y="1197"/>
                    </a:lnTo>
                    <a:cubicBezTo>
                      <a:pt x="0" y="1701"/>
                      <a:pt x="1355" y="2395"/>
                      <a:pt x="3182" y="2395"/>
                    </a:cubicBezTo>
                    <a:cubicBezTo>
                      <a:pt x="3560" y="2395"/>
                      <a:pt x="3907" y="2363"/>
                      <a:pt x="4254" y="2332"/>
                    </a:cubicBezTo>
                    <a:cubicBezTo>
                      <a:pt x="3875" y="1859"/>
                      <a:pt x="3560" y="1355"/>
                      <a:pt x="3340" y="756"/>
                    </a:cubicBezTo>
                    <a:lnTo>
                      <a:pt x="3182" y="756"/>
                    </a:lnTo>
                    <a:cubicBezTo>
                      <a:pt x="2363" y="756"/>
                      <a:pt x="1261" y="599"/>
                      <a:pt x="567" y="315"/>
                    </a:cubicBezTo>
                    <a:cubicBezTo>
                      <a:pt x="347" y="252"/>
                      <a:pt x="158" y="126"/>
                      <a:pt x="0" y="0"/>
                    </a:cubicBezTo>
                    <a:close/>
                  </a:path>
                </a:pathLst>
              </a:custGeom>
              <a:solidFill>
                <a:srgbClr val="FAAB1C"/>
              </a:solidFill>
              <a:ln>
                <a:solidFill>
                  <a:srgbClr val="09271C"/>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Google Shape;5021;p59">
                <a:extLst>
                  <a:ext uri="{FF2B5EF4-FFF2-40B4-BE49-F238E27FC236}">
                    <a16:creationId xmlns:a16="http://schemas.microsoft.com/office/drawing/2014/main" id="{C37C1BEA-C544-CBB4-2BC9-E3F3991F71F2}"/>
                  </a:ext>
                </a:extLst>
              </p:cNvPr>
              <p:cNvSpPr/>
              <p:nvPr/>
            </p:nvSpPr>
            <p:spPr>
              <a:xfrm>
                <a:off x="0" y="139400"/>
                <a:ext cx="78000" cy="60675"/>
              </a:xfrm>
              <a:custGeom>
                <a:avLst/>
                <a:gdLst/>
                <a:ahLst/>
                <a:cxnLst/>
                <a:rect l="l" t="t" r="r" b="b"/>
                <a:pathLst>
                  <a:path w="3120" h="2427" extrusionOk="0">
                    <a:moveTo>
                      <a:pt x="1" y="1"/>
                    </a:moveTo>
                    <a:lnTo>
                      <a:pt x="1" y="1167"/>
                    </a:lnTo>
                    <a:lnTo>
                      <a:pt x="32" y="1167"/>
                    </a:lnTo>
                    <a:cubicBezTo>
                      <a:pt x="32" y="1482"/>
                      <a:pt x="379" y="1797"/>
                      <a:pt x="914" y="2017"/>
                    </a:cubicBezTo>
                    <a:cubicBezTo>
                      <a:pt x="1387" y="2238"/>
                      <a:pt x="2332" y="2395"/>
                      <a:pt x="3120" y="2427"/>
                    </a:cubicBezTo>
                    <a:cubicBezTo>
                      <a:pt x="3057" y="2143"/>
                      <a:pt x="3025" y="1860"/>
                      <a:pt x="3025" y="1608"/>
                    </a:cubicBezTo>
                    <a:cubicBezTo>
                      <a:pt x="3025" y="1324"/>
                      <a:pt x="3088" y="1041"/>
                      <a:pt x="3120" y="757"/>
                    </a:cubicBezTo>
                    <a:cubicBezTo>
                      <a:pt x="2332" y="757"/>
                      <a:pt x="1230" y="599"/>
                      <a:pt x="536" y="316"/>
                    </a:cubicBezTo>
                    <a:cubicBezTo>
                      <a:pt x="347" y="253"/>
                      <a:pt x="158" y="127"/>
                      <a:pt x="1" y="1"/>
                    </a:cubicBezTo>
                    <a:close/>
                  </a:path>
                </a:pathLst>
              </a:custGeom>
              <a:solidFill>
                <a:srgbClr val="FAAB1C"/>
              </a:solidFill>
              <a:ln>
                <a:solidFill>
                  <a:srgbClr val="09271C"/>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6" name="Text Placeholder 15">
            <a:extLst>
              <a:ext uri="{FF2B5EF4-FFF2-40B4-BE49-F238E27FC236}">
                <a16:creationId xmlns:a16="http://schemas.microsoft.com/office/drawing/2014/main" id="{6846D8FF-1B21-2130-9B62-666DB0CA3A0B}"/>
              </a:ext>
            </a:extLst>
          </p:cNvPr>
          <p:cNvSpPr>
            <a:spLocks noGrp="1"/>
          </p:cNvSpPr>
          <p:nvPr>
            <p:ph type="body" sz="quarter" idx="23"/>
          </p:nvPr>
        </p:nvSpPr>
        <p:spPr>
          <a:xfrm>
            <a:off x="7077615" y="3951551"/>
            <a:ext cx="2419350" cy="1254125"/>
          </a:xfrm>
        </p:spPr>
        <p:txBody>
          <a:bodyPr/>
          <a:lstStyle/>
          <a:p>
            <a:pPr lvl="0">
              <a:lnSpc>
                <a:spcPct val="100000"/>
              </a:lnSpc>
              <a:spcBef>
                <a:spcPts val="0"/>
              </a:spcBef>
              <a:defRPr/>
            </a:pPr>
            <a:r>
              <a:rPr lang="en-US" b="1" dirty="0">
                <a:solidFill>
                  <a:prstClr val="black"/>
                </a:solidFill>
                <a:latin typeface="Montserrat" panose="00000500000000000000" pitchFamily="2" charset="0"/>
              </a:rPr>
              <a:t>Rewards for </a:t>
            </a:r>
          </a:p>
          <a:p>
            <a:pPr lvl="0">
              <a:lnSpc>
                <a:spcPct val="100000"/>
              </a:lnSpc>
              <a:spcBef>
                <a:spcPts val="0"/>
              </a:spcBef>
              <a:defRPr/>
            </a:pPr>
            <a:r>
              <a:rPr lang="en-US" b="1" dirty="0">
                <a:solidFill>
                  <a:prstClr val="black"/>
                </a:solidFill>
                <a:latin typeface="Montserrat" panose="00000500000000000000" pitchFamily="2" charset="0"/>
              </a:rPr>
              <a:t>Skill Gains</a:t>
            </a:r>
            <a:endParaRPr lang="pl-PL" b="1" dirty="0">
              <a:solidFill>
                <a:srgbClr val="4472C4"/>
              </a:solidFill>
              <a:latin typeface="Montserrat" panose="00000500000000000000" pitchFamily="2" charset="0"/>
            </a:endParaRPr>
          </a:p>
          <a:p>
            <a:endParaRPr lang="en-US" dirty="0"/>
          </a:p>
        </p:txBody>
      </p:sp>
      <p:grpSp>
        <p:nvGrpSpPr>
          <p:cNvPr id="139" name="Group 138" descr="Blue Ribbon">
            <a:extLst>
              <a:ext uri="{FF2B5EF4-FFF2-40B4-BE49-F238E27FC236}">
                <a16:creationId xmlns:a16="http://schemas.microsoft.com/office/drawing/2014/main" id="{6D99A983-CC23-719E-D033-6334309800BE}"/>
              </a:ext>
            </a:extLst>
          </p:cNvPr>
          <p:cNvGrpSpPr/>
          <p:nvPr/>
        </p:nvGrpSpPr>
        <p:grpSpPr>
          <a:xfrm>
            <a:off x="9856293" y="2319408"/>
            <a:ext cx="1371600" cy="1371600"/>
            <a:chOff x="9815177" y="2775614"/>
            <a:chExt cx="1371600" cy="1371600"/>
          </a:xfrm>
        </p:grpSpPr>
        <p:sp>
          <p:nvSpPr>
            <p:cNvPr id="79" name="AutoShape 23">
              <a:extLst>
                <a:ext uri="{FF2B5EF4-FFF2-40B4-BE49-F238E27FC236}">
                  <a16:creationId xmlns:a16="http://schemas.microsoft.com/office/drawing/2014/main" id="{35AA2AE5-C51D-02C4-14C9-569D35F03861}"/>
                </a:ext>
              </a:extLst>
            </p:cNvPr>
            <p:cNvSpPr>
              <a:spLocks noChangeAspect="1" noChangeArrowheads="1" noTextEdit="1"/>
            </p:cNvSpPr>
            <p:nvPr userDrawn="1"/>
          </p:nvSpPr>
          <p:spPr bwMode="auto">
            <a:xfrm>
              <a:off x="10230309" y="3147496"/>
              <a:ext cx="5413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0" name="Grupa 65">
              <a:extLst>
                <a:ext uri="{FF2B5EF4-FFF2-40B4-BE49-F238E27FC236}">
                  <a16:creationId xmlns:a16="http://schemas.microsoft.com/office/drawing/2014/main" id="{3C1E16F9-6B30-094C-9359-AAFC0046010B}"/>
                </a:ext>
              </a:extLst>
            </p:cNvPr>
            <p:cNvGrpSpPr/>
            <p:nvPr userDrawn="1"/>
          </p:nvGrpSpPr>
          <p:grpSpPr>
            <a:xfrm>
              <a:off x="10230309" y="3147496"/>
              <a:ext cx="541337" cy="412750"/>
              <a:chOff x="906463" y="3402013"/>
              <a:chExt cx="541337" cy="412750"/>
            </a:xfrm>
          </p:grpSpPr>
          <p:sp>
            <p:nvSpPr>
              <p:cNvPr id="115" name="Freeform 25">
                <a:extLst>
                  <a:ext uri="{FF2B5EF4-FFF2-40B4-BE49-F238E27FC236}">
                    <a16:creationId xmlns:a16="http://schemas.microsoft.com/office/drawing/2014/main" id="{590C2283-0247-E93C-8C44-BA57E88873F2}"/>
                  </a:ext>
                </a:extLst>
              </p:cNvPr>
              <p:cNvSpPr>
                <a:spLocks noEditPoints="1"/>
              </p:cNvSpPr>
              <p:nvPr/>
            </p:nvSpPr>
            <p:spPr bwMode="auto">
              <a:xfrm>
                <a:off x="989013" y="3402013"/>
                <a:ext cx="376237" cy="412750"/>
              </a:xfrm>
              <a:custGeom>
                <a:avLst/>
                <a:gdLst>
                  <a:gd name="T0" fmla="*/ 1523 w 1656"/>
                  <a:gd name="T1" fmla="*/ 1474 h 1814"/>
                  <a:gd name="T2" fmla="*/ 1409 w 1656"/>
                  <a:gd name="T3" fmla="*/ 1100 h 1814"/>
                  <a:gd name="T4" fmla="*/ 1409 w 1656"/>
                  <a:gd name="T5" fmla="*/ 721 h 1814"/>
                  <a:gd name="T6" fmla="*/ 1238 w 1656"/>
                  <a:gd name="T7" fmla="*/ 309 h 1814"/>
                  <a:gd name="T8" fmla="*/ 896 w 1656"/>
                  <a:gd name="T9" fmla="*/ 144 h 1814"/>
                  <a:gd name="T10" fmla="*/ 896 w 1656"/>
                  <a:gd name="T11" fmla="*/ 0 h 1814"/>
                  <a:gd name="T12" fmla="*/ 756 w 1656"/>
                  <a:gd name="T13" fmla="*/ 0 h 1814"/>
                  <a:gd name="T14" fmla="*/ 756 w 1656"/>
                  <a:gd name="T15" fmla="*/ 144 h 1814"/>
                  <a:gd name="T16" fmla="*/ 247 w 1656"/>
                  <a:gd name="T17" fmla="*/ 727 h 1814"/>
                  <a:gd name="T18" fmla="*/ 247 w 1656"/>
                  <a:gd name="T19" fmla="*/ 1100 h 1814"/>
                  <a:gd name="T20" fmla="*/ 133 w 1656"/>
                  <a:gd name="T21" fmla="*/ 1474 h 1814"/>
                  <a:gd name="T22" fmla="*/ 0 w 1656"/>
                  <a:gd name="T23" fmla="*/ 1674 h 1814"/>
                  <a:gd name="T24" fmla="*/ 631 w 1656"/>
                  <a:gd name="T25" fmla="*/ 1674 h 1814"/>
                  <a:gd name="T26" fmla="*/ 828 w 1656"/>
                  <a:gd name="T27" fmla="*/ 1814 h 1814"/>
                  <a:gd name="T28" fmla="*/ 1025 w 1656"/>
                  <a:gd name="T29" fmla="*/ 1674 h 1814"/>
                  <a:gd name="T30" fmla="*/ 1656 w 1656"/>
                  <a:gd name="T31" fmla="*/ 1674 h 1814"/>
                  <a:gd name="T32" fmla="*/ 1523 w 1656"/>
                  <a:gd name="T33" fmla="*/ 1474 h 1814"/>
                  <a:gd name="T34" fmla="*/ 260 w 1656"/>
                  <a:gd name="T35" fmla="*/ 1535 h 1814"/>
                  <a:gd name="T36" fmla="*/ 386 w 1656"/>
                  <a:gd name="T37" fmla="*/ 1100 h 1814"/>
                  <a:gd name="T38" fmla="*/ 386 w 1656"/>
                  <a:gd name="T39" fmla="*/ 727 h 1814"/>
                  <a:gd name="T40" fmla="*/ 826 w 1656"/>
                  <a:gd name="T41" fmla="*/ 279 h 1814"/>
                  <a:gd name="T42" fmla="*/ 828 w 1656"/>
                  <a:gd name="T43" fmla="*/ 279 h 1814"/>
                  <a:gd name="T44" fmla="*/ 1140 w 1656"/>
                  <a:gd name="T45" fmla="*/ 408 h 1814"/>
                  <a:gd name="T46" fmla="*/ 1270 w 1656"/>
                  <a:gd name="T47" fmla="*/ 721 h 1814"/>
                  <a:gd name="T48" fmla="*/ 1270 w 1656"/>
                  <a:gd name="T49" fmla="*/ 1100 h 1814"/>
                  <a:gd name="T50" fmla="*/ 1396 w 1656"/>
                  <a:gd name="T51" fmla="*/ 1535 h 1814"/>
                  <a:gd name="T52" fmla="*/ 260 w 1656"/>
                  <a:gd name="T53" fmla="*/ 1535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56" h="1814">
                    <a:moveTo>
                      <a:pt x="1523" y="1474"/>
                    </a:moveTo>
                    <a:cubicBezTo>
                      <a:pt x="1448" y="1363"/>
                      <a:pt x="1409" y="1234"/>
                      <a:pt x="1409" y="1100"/>
                    </a:cubicBezTo>
                    <a:cubicBezTo>
                      <a:pt x="1409" y="721"/>
                      <a:pt x="1409" y="721"/>
                      <a:pt x="1409" y="721"/>
                    </a:cubicBezTo>
                    <a:cubicBezTo>
                      <a:pt x="1409" y="565"/>
                      <a:pt x="1349" y="419"/>
                      <a:pt x="1238" y="309"/>
                    </a:cubicBezTo>
                    <a:cubicBezTo>
                      <a:pt x="1145" y="216"/>
                      <a:pt x="1025" y="159"/>
                      <a:pt x="896" y="144"/>
                    </a:cubicBezTo>
                    <a:cubicBezTo>
                      <a:pt x="896" y="0"/>
                      <a:pt x="896" y="0"/>
                      <a:pt x="896" y="0"/>
                    </a:cubicBezTo>
                    <a:cubicBezTo>
                      <a:pt x="756" y="0"/>
                      <a:pt x="756" y="0"/>
                      <a:pt x="756" y="0"/>
                    </a:cubicBezTo>
                    <a:cubicBezTo>
                      <a:pt x="756" y="144"/>
                      <a:pt x="756" y="144"/>
                      <a:pt x="756" y="144"/>
                    </a:cubicBezTo>
                    <a:cubicBezTo>
                      <a:pt x="470" y="180"/>
                      <a:pt x="247" y="428"/>
                      <a:pt x="247" y="727"/>
                    </a:cubicBezTo>
                    <a:cubicBezTo>
                      <a:pt x="247" y="1100"/>
                      <a:pt x="247" y="1100"/>
                      <a:pt x="247" y="1100"/>
                    </a:cubicBezTo>
                    <a:cubicBezTo>
                      <a:pt x="247" y="1234"/>
                      <a:pt x="208" y="1363"/>
                      <a:pt x="133" y="1474"/>
                    </a:cubicBezTo>
                    <a:cubicBezTo>
                      <a:pt x="0" y="1674"/>
                      <a:pt x="0" y="1674"/>
                      <a:pt x="0" y="1674"/>
                    </a:cubicBezTo>
                    <a:cubicBezTo>
                      <a:pt x="631" y="1674"/>
                      <a:pt x="631" y="1674"/>
                      <a:pt x="631" y="1674"/>
                    </a:cubicBezTo>
                    <a:cubicBezTo>
                      <a:pt x="660" y="1756"/>
                      <a:pt x="737" y="1814"/>
                      <a:pt x="828" y="1814"/>
                    </a:cubicBezTo>
                    <a:cubicBezTo>
                      <a:pt x="919" y="1814"/>
                      <a:pt x="996" y="1756"/>
                      <a:pt x="1025" y="1674"/>
                    </a:cubicBezTo>
                    <a:cubicBezTo>
                      <a:pt x="1656" y="1674"/>
                      <a:pt x="1656" y="1674"/>
                      <a:pt x="1656" y="1674"/>
                    </a:cubicBezTo>
                    <a:lnTo>
                      <a:pt x="1523" y="1474"/>
                    </a:lnTo>
                    <a:close/>
                    <a:moveTo>
                      <a:pt x="260" y="1535"/>
                    </a:moveTo>
                    <a:cubicBezTo>
                      <a:pt x="343" y="1405"/>
                      <a:pt x="386" y="1255"/>
                      <a:pt x="386" y="1100"/>
                    </a:cubicBezTo>
                    <a:cubicBezTo>
                      <a:pt x="386" y="727"/>
                      <a:pt x="386" y="727"/>
                      <a:pt x="386" y="727"/>
                    </a:cubicBezTo>
                    <a:cubicBezTo>
                      <a:pt x="386" y="481"/>
                      <a:pt x="584" y="280"/>
                      <a:pt x="826" y="279"/>
                    </a:cubicBezTo>
                    <a:cubicBezTo>
                      <a:pt x="827" y="279"/>
                      <a:pt x="827" y="279"/>
                      <a:pt x="828" y="279"/>
                    </a:cubicBezTo>
                    <a:cubicBezTo>
                      <a:pt x="946" y="279"/>
                      <a:pt x="1056" y="325"/>
                      <a:pt x="1140" y="408"/>
                    </a:cubicBezTo>
                    <a:cubicBezTo>
                      <a:pt x="1224" y="492"/>
                      <a:pt x="1270" y="603"/>
                      <a:pt x="1270" y="721"/>
                    </a:cubicBezTo>
                    <a:cubicBezTo>
                      <a:pt x="1270" y="1100"/>
                      <a:pt x="1270" y="1100"/>
                      <a:pt x="1270" y="1100"/>
                    </a:cubicBezTo>
                    <a:cubicBezTo>
                      <a:pt x="1270" y="1255"/>
                      <a:pt x="1313" y="1405"/>
                      <a:pt x="1396" y="1535"/>
                    </a:cubicBezTo>
                    <a:lnTo>
                      <a:pt x="260" y="15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116" name="Freeform 26">
                <a:extLst>
                  <a:ext uri="{FF2B5EF4-FFF2-40B4-BE49-F238E27FC236}">
                    <a16:creationId xmlns:a16="http://schemas.microsoft.com/office/drawing/2014/main" id="{93FF5B5E-0ACB-A886-BB61-2179FBE029DB}"/>
                  </a:ext>
                </a:extLst>
              </p:cNvPr>
              <p:cNvSpPr>
                <a:spLocks/>
              </p:cNvSpPr>
              <p:nvPr/>
            </p:nvSpPr>
            <p:spPr bwMode="auto">
              <a:xfrm>
                <a:off x="1379538" y="3500438"/>
                <a:ext cx="68262" cy="214313"/>
              </a:xfrm>
              <a:custGeom>
                <a:avLst/>
                <a:gdLst>
                  <a:gd name="T0" fmla="*/ 99 w 297"/>
                  <a:gd name="T1" fmla="*/ 0 h 946"/>
                  <a:gd name="T2" fmla="*/ 0 w 297"/>
                  <a:gd name="T3" fmla="*/ 99 h 946"/>
                  <a:gd name="T4" fmla="*/ 157 w 297"/>
                  <a:gd name="T5" fmla="*/ 477 h 946"/>
                  <a:gd name="T6" fmla="*/ 6 w 297"/>
                  <a:gd name="T7" fmla="*/ 849 h 946"/>
                  <a:gd name="T8" fmla="*/ 106 w 297"/>
                  <a:gd name="T9" fmla="*/ 946 h 946"/>
                  <a:gd name="T10" fmla="*/ 297 w 297"/>
                  <a:gd name="T11" fmla="*/ 477 h 946"/>
                  <a:gd name="T12" fmla="*/ 99 w 297"/>
                  <a:gd name="T13" fmla="*/ 0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99" y="0"/>
                    </a:moveTo>
                    <a:cubicBezTo>
                      <a:pt x="0" y="99"/>
                      <a:pt x="0" y="99"/>
                      <a:pt x="0" y="99"/>
                    </a:cubicBezTo>
                    <a:cubicBezTo>
                      <a:pt x="101" y="200"/>
                      <a:pt x="157" y="334"/>
                      <a:pt x="157" y="477"/>
                    </a:cubicBezTo>
                    <a:cubicBezTo>
                      <a:pt x="157" y="617"/>
                      <a:pt x="103" y="749"/>
                      <a:pt x="6" y="849"/>
                    </a:cubicBezTo>
                    <a:cubicBezTo>
                      <a:pt x="106" y="946"/>
                      <a:pt x="106" y="946"/>
                      <a:pt x="106" y="946"/>
                    </a:cubicBezTo>
                    <a:cubicBezTo>
                      <a:pt x="229" y="820"/>
                      <a:pt x="297" y="653"/>
                      <a:pt x="297" y="477"/>
                    </a:cubicBezTo>
                    <a:cubicBezTo>
                      <a:pt x="297" y="297"/>
                      <a:pt x="226" y="128"/>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117" name="Freeform 27">
                <a:extLst>
                  <a:ext uri="{FF2B5EF4-FFF2-40B4-BE49-F238E27FC236}">
                    <a16:creationId xmlns:a16="http://schemas.microsoft.com/office/drawing/2014/main" id="{8151D313-86CA-023E-B815-B6431630BE4D}"/>
                  </a:ext>
                </a:extLst>
              </p:cNvPr>
              <p:cNvSpPr>
                <a:spLocks/>
              </p:cNvSpPr>
              <p:nvPr/>
            </p:nvSpPr>
            <p:spPr bwMode="auto">
              <a:xfrm>
                <a:off x="1335088" y="3544888"/>
                <a:ext cx="49212" cy="125413"/>
              </a:xfrm>
              <a:custGeom>
                <a:avLst/>
                <a:gdLst>
                  <a:gd name="T0" fmla="*/ 99 w 215"/>
                  <a:gd name="T1" fmla="*/ 0 h 556"/>
                  <a:gd name="T2" fmla="*/ 0 w 215"/>
                  <a:gd name="T3" fmla="*/ 99 h 556"/>
                  <a:gd name="T4" fmla="*/ 75 w 215"/>
                  <a:gd name="T5" fmla="*/ 280 h 556"/>
                  <a:gd name="T6" fmla="*/ 2 w 215"/>
                  <a:gd name="T7" fmla="*/ 459 h 556"/>
                  <a:gd name="T8" fmla="*/ 102 w 215"/>
                  <a:gd name="T9" fmla="*/ 556 h 556"/>
                  <a:gd name="T10" fmla="*/ 215 w 215"/>
                  <a:gd name="T11" fmla="*/ 280 h 556"/>
                  <a:gd name="T12" fmla="*/ 99 w 215"/>
                  <a:gd name="T13" fmla="*/ 0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99" y="0"/>
                    </a:moveTo>
                    <a:cubicBezTo>
                      <a:pt x="0" y="99"/>
                      <a:pt x="0" y="99"/>
                      <a:pt x="0" y="99"/>
                    </a:cubicBezTo>
                    <a:cubicBezTo>
                      <a:pt x="48" y="147"/>
                      <a:pt x="75" y="212"/>
                      <a:pt x="75" y="280"/>
                    </a:cubicBezTo>
                    <a:cubicBezTo>
                      <a:pt x="75" y="347"/>
                      <a:pt x="49" y="411"/>
                      <a:pt x="2" y="459"/>
                    </a:cubicBezTo>
                    <a:cubicBezTo>
                      <a:pt x="102" y="556"/>
                      <a:pt x="102" y="556"/>
                      <a:pt x="102" y="556"/>
                    </a:cubicBezTo>
                    <a:cubicBezTo>
                      <a:pt x="175" y="482"/>
                      <a:pt x="215" y="384"/>
                      <a:pt x="215" y="280"/>
                    </a:cubicBezTo>
                    <a:cubicBezTo>
                      <a:pt x="215" y="174"/>
                      <a:pt x="173" y="75"/>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118" name="Freeform 28">
                <a:extLst>
                  <a:ext uri="{FF2B5EF4-FFF2-40B4-BE49-F238E27FC236}">
                    <a16:creationId xmlns:a16="http://schemas.microsoft.com/office/drawing/2014/main" id="{D31FC6C2-4F00-B81A-EFDA-3F5A8473CF8B}"/>
                  </a:ext>
                </a:extLst>
              </p:cNvPr>
              <p:cNvSpPr>
                <a:spLocks/>
              </p:cNvSpPr>
              <p:nvPr/>
            </p:nvSpPr>
            <p:spPr bwMode="auto">
              <a:xfrm>
                <a:off x="906463" y="3500438"/>
                <a:ext cx="66675" cy="214313"/>
              </a:xfrm>
              <a:custGeom>
                <a:avLst/>
                <a:gdLst>
                  <a:gd name="T0" fmla="*/ 297 w 297"/>
                  <a:gd name="T1" fmla="*/ 99 h 946"/>
                  <a:gd name="T2" fmla="*/ 198 w 297"/>
                  <a:gd name="T3" fmla="*/ 0 h 946"/>
                  <a:gd name="T4" fmla="*/ 0 w 297"/>
                  <a:gd name="T5" fmla="*/ 477 h 946"/>
                  <a:gd name="T6" fmla="*/ 191 w 297"/>
                  <a:gd name="T7" fmla="*/ 946 h 946"/>
                  <a:gd name="T8" fmla="*/ 291 w 297"/>
                  <a:gd name="T9" fmla="*/ 849 h 946"/>
                  <a:gd name="T10" fmla="*/ 140 w 297"/>
                  <a:gd name="T11" fmla="*/ 477 h 946"/>
                  <a:gd name="T12" fmla="*/ 297 w 297"/>
                  <a:gd name="T13" fmla="*/ 99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297" y="99"/>
                    </a:moveTo>
                    <a:cubicBezTo>
                      <a:pt x="198" y="0"/>
                      <a:pt x="198" y="0"/>
                      <a:pt x="198" y="0"/>
                    </a:cubicBezTo>
                    <a:cubicBezTo>
                      <a:pt x="71" y="128"/>
                      <a:pt x="0" y="297"/>
                      <a:pt x="0" y="477"/>
                    </a:cubicBezTo>
                    <a:cubicBezTo>
                      <a:pt x="0" y="653"/>
                      <a:pt x="68" y="820"/>
                      <a:pt x="191" y="946"/>
                    </a:cubicBezTo>
                    <a:cubicBezTo>
                      <a:pt x="291" y="849"/>
                      <a:pt x="291" y="849"/>
                      <a:pt x="291" y="849"/>
                    </a:cubicBezTo>
                    <a:cubicBezTo>
                      <a:pt x="194" y="749"/>
                      <a:pt x="140" y="617"/>
                      <a:pt x="140" y="477"/>
                    </a:cubicBezTo>
                    <a:cubicBezTo>
                      <a:pt x="140" y="334"/>
                      <a:pt x="196" y="200"/>
                      <a:pt x="297"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119" name="Freeform 29">
                <a:extLst>
                  <a:ext uri="{FF2B5EF4-FFF2-40B4-BE49-F238E27FC236}">
                    <a16:creationId xmlns:a16="http://schemas.microsoft.com/office/drawing/2014/main" id="{AB7F2321-1FC5-AFD6-CAC9-328AD24E143F}"/>
                  </a:ext>
                </a:extLst>
              </p:cNvPr>
              <p:cNvSpPr>
                <a:spLocks/>
              </p:cNvSpPr>
              <p:nvPr/>
            </p:nvSpPr>
            <p:spPr bwMode="auto">
              <a:xfrm>
                <a:off x="969963" y="3544888"/>
                <a:ext cx="49212" cy="125413"/>
              </a:xfrm>
              <a:custGeom>
                <a:avLst/>
                <a:gdLst>
                  <a:gd name="T0" fmla="*/ 215 w 215"/>
                  <a:gd name="T1" fmla="*/ 99 h 556"/>
                  <a:gd name="T2" fmla="*/ 116 w 215"/>
                  <a:gd name="T3" fmla="*/ 0 h 556"/>
                  <a:gd name="T4" fmla="*/ 0 w 215"/>
                  <a:gd name="T5" fmla="*/ 280 h 556"/>
                  <a:gd name="T6" fmla="*/ 113 w 215"/>
                  <a:gd name="T7" fmla="*/ 556 h 556"/>
                  <a:gd name="T8" fmla="*/ 213 w 215"/>
                  <a:gd name="T9" fmla="*/ 459 h 556"/>
                  <a:gd name="T10" fmla="*/ 140 w 215"/>
                  <a:gd name="T11" fmla="*/ 280 h 556"/>
                  <a:gd name="T12" fmla="*/ 215 w 215"/>
                  <a:gd name="T13" fmla="*/ 99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215" y="99"/>
                    </a:moveTo>
                    <a:cubicBezTo>
                      <a:pt x="116" y="0"/>
                      <a:pt x="116" y="0"/>
                      <a:pt x="116" y="0"/>
                    </a:cubicBezTo>
                    <a:cubicBezTo>
                      <a:pt x="42" y="75"/>
                      <a:pt x="0" y="174"/>
                      <a:pt x="0" y="280"/>
                    </a:cubicBezTo>
                    <a:cubicBezTo>
                      <a:pt x="0" y="384"/>
                      <a:pt x="41" y="482"/>
                      <a:pt x="113" y="556"/>
                    </a:cubicBezTo>
                    <a:cubicBezTo>
                      <a:pt x="213" y="459"/>
                      <a:pt x="213" y="459"/>
                      <a:pt x="213" y="459"/>
                    </a:cubicBezTo>
                    <a:cubicBezTo>
                      <a:pt x="166" y="411"/>
                      <a:pt x="140" y="347"/>
                      <a:pt x="140" y="280"/>
                    </a:cubicBezTo>
                    <a:cubicBezTo>
                      <a:pt x="140" y="212"/>
                      <a:pt x="167" y="147"/>
                      <a:pt x="215"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grpSp>
        <p:sp>
          <p:nvSpPr>
            <p:cNvPr id="81" name="Oval 80">
              <a:extLst>
                <a:ext uri="{FF2B5EF4-FFF2-40B4-BE49-F238E27FC236}">
                  <a16:creationId xmlns:a16="http://schemas.microsoft.com/office/drawing/2014/main" id="{64F0333C-5878-5FB4-FC6D-6C450A3B13CC}"/>
                </a:ext>
              </a:extLst>
            </p:cNvPr>
            <p:cNvSpPr/>
            <p:nvPr userDrawn="1"/>
          </p:nvSpPr>
          <p:spPr>
            <a:xfrm>
              <a:off x="9815177" y="2775614"/>
              <a:ext cx="1371600" cy="1371600"/>
            </a:xfrm>
            <a:prstGeom prst="ellipse">
              <a:avLst/>
            </a:prstGeom>
            <a:noFill/>
            <a:ln w="12700">
              <a:solidFill>
                <a:srgbClr val="09271C"/>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0D0D"/>
                  </a:solidFill>
                  <a:effectLst/>
                  <a:uLnTx/>
                  <a:uFillTx/>
                  <a:latin typeface="Montserrat" panose="00000500000000000000" pitchFamily="2" charset="0"/>
                  <a:ea typeface="Calibri" panose="020F0502020204030204" pitchFamily="34" charset="0"/>
                  <a:cs typeface="Times New Roman" panose="02020603050405020304" pitchFamily="18" charset="0"/>
                </a:rPr>
                <a:t> </a:t>
              </a:r>
            </a:p>
          </p:txBody>
        </p:sp>
        <p:grpSp>
          <p:nvGrpSpPr>
            <p:cNvPr id="87" name="Group 86">
              <a:extLst>
                <a:ext uri="{FF2B5EF4-FFF2-40B4-BE49-F238E27FC236}">
                  <a16:creationId xmlns:a16="http://schemas.microsoft.com/office/drawing/2014/main" id="{93A3E492-9177-5A93-C0B4-C2D7F3C4049D}"/>
                </a:ext>
              </a:extLst>
            </p:cNvPr>
            <p:cNvGrpSpPr/>
            <p:nvPr userDrawn="1"/>
          </p:nvGrpSpPr>
          <p:grpSpPr>
            <a:xfrm>
              <a:off x="10043777" y="2975710"/>
              <a:ext cx="914400" cy="914400"/>
              <a:chOff x="0" y="0"/>
              <a:chExt cx="296175" cy="297225"/>
            </a:xfrm>
            <a:solidFill>
              <a:srgbClr val="4472C4"/>
            </a:solidFill>
          </p:grpSpPr>
          <p:sp>
            <p:nvSpPr>
              <p:cNvPr id="99" name="Google Shape;8996;p68">
                <a:extLst>
                  <a:ext uri="{FF2B5EF4-FFF2-40B4-BE49-F238E27FC236}">
                    <a16:creationId xmlns:a16="http://schemas.microsoft.com/office/drawing/2014/main" id="{955E57E2-72B5-A1D6-9D4E-8B492A097F49}"/>
                  </a:ext>
                </a:extLst>
              </p:cNvPr>
              <p:cNvSpPr/>
              <p:nvPr/>
            </p:nvSpPr>
            <p:spPr>
              <a:xfrm>
                <a:off x="96129" y="69700"/>
                <a:ext cx="105839" cy="99275"/>
              </a:xfrm>
              <a:custGeom>
                <a:avLst/>
                <a:gdLst/>
                <a:ahLst/>
                <a:cxnLst/>
                <a:rect l="l" t="t" r="r" b="b"/>
                <a:pathLst>
                  <a:path w="4884" h="3971" extrusionOk="0">
                    <a:moveTo>
                      <a:pt x="2426" y="1"/>
                    </a:moveTo>
                    <a:cubicBezTo>
                      <a:pt x="1103" y="1"/>
                      <a:pt x="0" y="1104"/>
                      <a:pt x="0" y="2427"/>
                    </a:cubicBezTo>
                    <a:cubicBezTo>
                      <a:pt x="0" y="3025"/>
                      <a:pt x="190" y="3530"/>
                      <a:pt x="536" y="3971"/>
                    </a:cubicBezTo>
                    <a:cubicBezTo>
                      <a:pt x="820" y="3624"/>
                      <a:pt x="1103" y="3309"/>
                      <a:pt x="1481" y="3057"/>
                    </a:cubicBezTo>
                    <a:cubicBezTo>
                      <a:pt x="1261" y="2805"/>
                      <a:pt x="1103" y="2458"/>
                      <a:pt x="1103" y="2112"/>
                    </a:cubicBezTo>
                    <a:cubicBezTo>
                      <a:pt x="1103" y="1356"/>
                      <a:pt x="1733" y="726"/>
                      <a:pt x="2489" y="726"/>
                    </a:cubicBezTo>
                    <a:cubicBezTo>
                      <a:pt x="3214" y="726"/>
                      <a:pt x="3844" y="1356"/>
                      <a:pt x="3844" y="2112"/>
                    </a:cubicBezTo>
                    <a:cubicBezTo>
                      <a:pt x="3844" y="2458"/>
                      <a:pt x="3687" y="2805"/>
                      <a:pt x="3466" y="3057"/>
                    </a:cubicBezTo>
                    <a:cubicBezTo>
                      <a:pt x="3844" y="3246"/>
                      <a:pt x="4128" y="3561"/>
                      <a:pt x="4317" y="3971"/>
                    </a:cubicBezTo>
                    <a:cubicBezTo>
                      <a:pt x="4695" y="3530"/>
                      <a:pt x="4884" y="3025"/>
                      <a:pt x="4884" y="2427"/>
                    </a:cubicBezTo>
                    <a:cubicBezTo>
                      <a:pt x="4884" y="1104"/>
                      <a:pt x="3781" y="1"/>
                      <a:pt x="2426" y="1"/>
                    </a:cubicBezTo>
                    <a:close/>
                  </a:path>
                </a:pathLst>
              </a:custGeom>
              <a:solidFill>
                <a:srgbClr val="00015E"/>
              </a:solidFill>
              <a:ln>
                <a:solidFill>
                  <a:srgbClr val="09271C"/>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Google Shape;8997;p68">
                <a:extLst>
                  <a:ext uri="{FF2B5EF4-FFF2-40B4-BE49-F238E27FC236}">
                    <a16:creationId xmlns:a16="http://schemas.microsoft.com/office/drawing/2014/main" id="{0D1D97EC-31D9-7F32-C687-2211E9604CF2}"/>
                  </a:ext>
                </a:extLst>
              </p:cNvPr>
              <p:cNvSpPr/>
              <p:nvPr/>
            </p:nvSpPr>
            <p:spPr>
              <a:xfrm>
                <a:off x="129950" y="105150"/>
                <a:ext cx="35475" cy="35475"/>
              </a:xfrm>
              <a:custGeom>
                <a:avLst/>
                <a:gdLst/>
                <a:ahLst/>
                <a:cxnLst/>
                <a:rect l="l" t="t" r="r" b="b"/>
                <a:pathLst>
                  <a:path w="1419" h="1419" extrusionOk="0">
                    <a:moveTo>
                      <a:pt x="725" y="1"/>
                    </a:moveTo>
                    <a:cubicBezTo>
                      <a:pt x="316" y="1"/>
                      <a:pt x="1" y="316"/>
                      <a:pt x="1" y="694"/>
                    </a:cubicBezTo>
                    <a:cubicBezTo>
                      <a:pt x="1" y="1103"/>
                      <a:pt x="316" y="1418"/>
                      <a:pt x="725" y="1418"/>
                    </a:cubicBezTo>
                    <a:cubicBezTo>
                      <a:pt x="1103" y="1418"/>
                      <a:pt x="1418" y="1103"/>
                      <a:pt x="1418" y="694"/>
                    </a:cubicBezTo>
                    <a:cubicBezTo>
                      <a:pt x="1418" y="316"/>
                      <a:pt x="1103" y="1"/>
                      <a:pt x="725" y="1"/>
                    </a:cubicBezTo>
                    <a:close/>
                  </a:path>
                </a:pathLst>
              </a:custGeom>
              <a:solidFill>
                <a:srgbClr val="00015E"/>
              </a:solidFill>
              <a:ln>
                <a:solidFill>
                  <a:srgbClr val="09271C"/>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Google Shape;8998;p68">
                <a:extLst>
                  <a:ext uri="{FF2B5EF4-FFF2-40B4-BE49-F238E27FC236}">
                    <a16:creationId xmlns:a16="http://schemas.microsoft.com/office/drawing/2014/main" id="{5ACA5E1C-556A-54DE-CC32-24E7C64DA22D}"/>
                  </a:ext>
                </a:extLst>
              </p:cNvPr>
              <p:cNvSpPr/>
              <p:nvPr/>
            </p:nvSpPr>
            <p:spPr>
              <a:xfrm>
                <a:off x="18125" y="0"/>
                <a:ext cx="259150" cy="261125"/>
              </a:xfrm>
              <a:custGeom>
                <a:avLst/>
                <a:gdLst/>
                <a:ahLst/>
                <a:cxnLst/>
                <a:rect l="l" t="t" r="r" b="b"/>
                <a:pathLst>
                  <a:path w="10366" h="10445" extrusionOk="0">
                    <a:moveTo>
                      <a:pt x="5198" y="2159"/>
                    </a:moveTo>
                    <a:cubicBezTo>
                      <a:pt x="6931" y="2159"/>
                      <a:pt x="8286" y="3514"/>
                      <a:pt x="8286" y="5246"/>
                    </a:cubicBezTo>
                    <a:cubicBezTo>
                      <a:pt x="8286" y="6916"/>
                      <a:pt x="6931" y="8365"/>
                      <a:pt x="5198" y="8365"/>
                    </a:cubicBezTo>
                    <a:cubicBezTo>
                      <a:pt x="3340" y="8365"/>
                      <a:pt x="2079" y="6822"/>
                      <a:pt x="2079" y="5246"/>
                    </a:cubicBezTo>
                    <a:cubicBezTo>
                      <a:pt x="2079" y="3514"/>
                      <a:pt x="3497" y="2159"/>
                      <a:pt x="5198" y="2159"/>
                    </a:cubicBezTo>
                    <a:close/>
                    <a:moveTo>
                      <a:pt x="5167" y="1"/>
                    </a:moveTo>
                    <a:cubicBezTo>
                      <a:pt x="5088" y="1"/>
                      <a:pt x="5009" y="17"/>
                      <a:pt x="4946" y="48"/>
                    </a:cubicBezTo>
                    <a:lnTo>
                      <a:pt x="4001" y="836"/>
                    </a:lnTo>
                    <a:lnTo>
                      <a:pt x="2773" y="678"/>
                    </a:lnTo>
                    <a:cubicBezTo>
                      <a:pt x="2756" y="675"/>
                      <a:pt x="2739" y="673"/>
                      <a:pt x="2723" y="673"/>
                    </a:cubicBezTo>
                    <a:cubicBezTo>
                      <a:pt x="2583" y="673"/>
                      <a:pt x="2454" y="786"/>
                      <a:pt x="2426" y="899"/>
                    </a:cubicBezTo>
                    <a:lnTo>
                      <a:pt x="1953" y="2033"/>
                    </a:lnTo>
                    <a:lnTo>
                      <a:pt x="819" y="2505"/>
                    </a:lnTo>
                    <a:cubicBezTo>
                      <a:pt x="662" y="2568"/>
                      <a:pt x="567" y="2694"/>
                      <a:pt x="630" y="2852"/>
                    </a:cubicBezTo>
                    <a:lnTo>
                      <a:pt x="788" y="4081"/>
                    </a:lnTo>
                    <a:lnTo>
                      <a:pt x="32" y="5026"/>
                    </a:lnTo>
                    <a:cubicBezTo>
                      <a:pt x="0" y="5183"/>
                      <a:pt x="0" y="5341"/>
                      <a:pt x="63" y="5467"/>
                    </a:cubicBezTo>
                    <a:lnTo>
                      <a:pt x="819" y="6381"/>
                    </a:lnTo>
                    <a:lnTo>
                      <a:pt x="662" y="7609"/>
                    </a:lnTo>
                    <a:cubicBezTo>
                      <a:pt x="630" y="7767"/>
                      <a:pt x="725" y="7924"/>
                      <a:pt x="851" y="7956"/>
                    </a:cubicBezTo>
                    <a:lnTo>
                      <a:pt x="1985" y="8428"/>
                    </a:lnTo>
                    <a:lnTo>
                      <a:pt x="2457" y="9594"/>
                    </a:lnTo>
                    <a:cubicBezTo>
                      <a:pt x="2536" y="9725"/>
                      <a:pt x="2637" y="9791"/>
                      <a:pt x="2741" y="9791"/>
                    </a:cubicBezTo>
                    <a:cubicBezTo>
                      <a:pt x="2762" y="9791"/>
                      <a:pt x="2783" y="9788"/>
                      <a:pt x="2804" y="9783"/>
                    </a:cubicBezTo>
                    <a:lnTo>
                      <a:pt x="4033" y="9626"/>
                    </a:lnTo>
                    <a:lnTo>
                      <a:pt x="4978" y="10382"/>
                    </a:lnTo>
                    <a:cubicBezTo>
                      <a:pt x="5072" y="10413"/>
                      <a:pt x="5104" y="10445"/>
                      <a:pt x="5167" y="10445"/>
                    </a:cubicBezTo>
                    <a:cubicBezTo>
                      <a:pt x="5261" y="10445"/>
                      <a:pt x="5324" y="10413"/>
                      <a:pt x="5387" y="10382"/>
                    </a:cubicBezTo>
                    <a:lnTo>
                      <a:pt x="6333" y="9626"/>
                    </a:lnTo>
                    <a:lnTo>
                      <a:pt x="7530" y="9783"/>
                    </a:lnTo>
                    <a:cubicBezTo>
                      <a:pt x="7687" y="9783"/>
                      <a:pt x="7876" y="9689"/>
                      <a:pt x="7908" y="9594"/>
                    </a:cubicBezTo>
                    <a:lnTo>
                      <a:pt x="8380" y="8428"/>
                    </a:lnTo>
                    <a:lnTo>
                      <a:pt x="9515" y="7956"/>
                    </a:lnTo>
                    <a:cubicBezTo>
                      <a:pt x="9672" y="7893"/>
                      <a:pt x="9735" y="7767"/>
                      <a:pt x="9704" y="7609"/>
                    </a:cubicBezTo>
                    <a:lnTo>
                      <a:pt x="9546" y="6381"/>
                    </a:lnTo>
                    <a:lnTo>
                      <a:pt x="10302" y="5467"/>
                    </a:lnTo>
                    <a:cubicBezTo>
                      <a:pt x="10365" y="5341"/>
                      <a:pt x="10365" y="5120"/>
                      <a:pt x="10302" y="5026"/>
                    </a:cubicBezTo>
                    <a:lnTo>
                      <a:pt x="9546" y="4081"/>
                    </a:lnTo>
                    <a:lnTo>
                      <a:pt x="9704" y="2852"/>
                    </a:lnTo>
                    <a:cubicBezTo>
                      <a:pt x="9735" y="2694"/>
                      <a:pt x="9641" y="2537"/>
                      <a:pt x="9515" y="2505"/>
                    </a:cubicBezTo>
                    <a:lnTo>
                      <a:pt x="8380" y="2033"/>
                    </a:lnTo>
                    <a:lnTo>
                      <a:pt x="7908" y="899"/>
                    </a:lnTo>
                    <a:cubicBezTo>
                      <a:pt x="7826" y="762"/>
                      <a:pt x="7719" y="672"/>
                      <a:pt x="7589" y="672"/>
                    </a:cubicBezTo>
                    <a:cubicBezTo>
                      <a:pt x="7570" y="672"/>
                      <a:pt x="7550" y="674"/>
                      <a:pt x="7530" y="678"/>
                    </a:cubicBezTo>
                    <a:lnTo>
                      <a:pt x="6333" y="836"/>
                    </a:lnTo>
                    <a:lnTo>
                      <a:pt x="5387" y="48"/>
                    </a:lnTo>
                    <a:cubicBezTo>
                      <a:pt x="5324" y="17"/>
                      <a:pt x="5246" y="1"/>
                      <a:pt x="5167" y="1"/>
                    </a:cubicBezTo>
                    <a:close/>
                  </a:path>
                </a:pathLst>
              </a:custGeom>
              <a:solidFill>
                <a:srgbClr val="00015E"/>
              </a:solidFill>
              <a:ln>
                <a:solidFill>
                  <a:srgbClr val="09271C"/>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Google Shape;8999;p68">
                <a:extLst>
                  <a:ext uri="{FF2B5EF4-FFF2-40B4-BE49-F238E27FC236}">
                    <a16:creationId xmlns:a16="http://schemas.microsoft.com/office/drawing/2014/main" id="{2FB47EFB-3FFE-8928-269D-224274E87E7A}"/>
                  </a:ext>
                </a:extLst>
              </p:cNvPr>
              <p:cNvSpPr/>
              <p:nvPr/>
            </p:nvSpPr>
            <p:spPr>
              <a:xfrm>
                <a:off x="114200" y="157150"/>
                <a:ext cx="66975" cy="34675"/>
              </a:xfrm>
              <a:custGeom>
                <a:avLst/>
                <a:gdLst/>
                <a:ahLst/>
                <a:cxnLst/>
                <a:rect l="l" t="t" r="r" b="b"/>
                <a:pathLst>
                  <a:path w="2679" h="1387" extrusionOk="0">
                    <a:moveTo>
                      <a:pt x="1355" y="0"/>
                    </a:moveTo>
                    <a:cubicBezTo>
                      <a:pt x="725" y="0"/>
                      <a:pt x="190" y="441"/>
                      <a:pt x="1" y="977"/>
                    </a:cubicBezTo>
                    <a:cubicBezTo>
                      <a:pt x="410" y="1229"/>
                      <a:pt x="820" y="1386"/>
                      <a:pt x="1355" y="1386"/>
                    </a:cubicBezTo>
                    <a:cubicBezTo>
                      <a:pt x="1859" y="1386"/>
                      <a:pt x="2301" y="1229"/>
                      <a:pt x="2679" y="977"/>
                    </a:cubicBezTo>
                    <a:cubicBezTo>
                      <a:pt x="2521" y="410"/>
                      <a:pt x="1985" y="0"/>
                      <a:pt x="1355" y="0"/>
                    </a:cubicBezTo>
                    <a:close/>
                  </a:path>
                </a:pathLst>
              </a:custGeom>
              <a:solidFill>
                <a:srgbClr val="00015E"/>
              </a:solidFill>
              <a:ln>
                <a:solidFill>
                  <a:srgbClr val="09271C"/>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Google Shape;9000;p68">
                <a:extLst>
                  <a:ext uri="{FF2B5EF4-FFF2-40B4-BE49-F238E27FC236}">
                    <a16:creationId xmlns:a16="http://schemas.microsoft.com/office/drawing/2014/main" id="{42D5463D-B23A-EDE5-AF25-3BEF1952DAB2}"/>
                  </a:ext>
                </a:extLst>
              </p:cNvPr>
              <p:cNvSpPr/>
              <p:nvPr/>
            </p:nvSpPr>
            <p:spPr>
              <a:xfrm>
                <a:off x="200850" y="208325"/>
                <a:ext cx="95325" cy="86975"/>
              </a:xfrm>
              <a:custGeom>
                <a:avLst/>
                <a:gdLst/>
                <a:ahLst/>
                <a:cxnLst/>
                <a:rect l="l" t="t" r="r" b="b"/>
                <a:pathLst>
                  <a:path w="3813" h="3479" extrusionOk="0">
                    <a:moveTo>
                      <a:pt x="2867" y="1"/>
                    </a:moveTo>
                    <a:cubicBezTo>
                      <a:pt x="2741" y="127"/>
                      <a:pt x="2647" y="221"/>
                      <a:pt x="2489" y="284"/>
                    </a:cubicBezTo>
                    <a:lnTo>
                      <a:pt x="1607" y="631"/>
                    </a:lnTo>
                    <a:lnTo>
                      <a:pt x="1260" y="1482"/>
                    </a:lnTo>
                    <a:cubicBezTo>
                      <a:pt x="1103" y="1891"/>
                      <a:pt x="693" y="2112"/>
                      <a:pt x="284" y="2112"/>
                    </a:cubicBezTo>
                    <a:lnTo>
                      <a:pt x="158" y="2112"/>
                    </a:lnTo>
                    <a:lnTo>
                      <a:pt x="0" y="2080"/>
                    </a:lnTo>
                    <a:lnTo>
                      <a:pt x="1166" y="3372"/>
                    </a:lnTo>
                    <a:cubicBezTo>
                      <a:pt x="1237" y="3443"/>
                      <a:pt x="1343" y="3478"/>
                      <a:pt x="1445" y="3478"/>
                    </a:cubicBezTo>
                    <a:cubicBezTo>
                      <a:pt x="1479" y="3478"/>
                      <a:pt x="1512" y="3474"/>
                      <a:pt x="1544" y="3466"/>
                    </a:cubicBezTo>
                    <a:cubicBezTo>
                      <a:pt x="1638" y="3403"/>
                      <a:pt x="1764" y="3340"/>
                      <a:pt x="1764" y="3183"/>
                    </a:cubicBezTo>
                    <a:lnTo>
                      <a:pt x="2080" y="1639"/>
                    </a:lnTo>
                    <a:lnTo>
                      <a:pt x="3497" y="1324"/>
                    </a:lnTo>
                    <a:cubicBezTo>
                      <a:pt x="3532" y="1338"/>
                      <a:pt x="3563" y="1344"/>
                      <a:pt x="3592" y="1344"/>
                    </a:cubicBezTo>
                    <a:cubicBezTo>
                      <a:pt x="3693" y="1344"/>
                      <a:pt x="3756" y="1265"/>
                      <a:pt x="3781" y="1167"/>
                    </a:cubicBezTo>
                    <a:cubicBezTo>
                      <a:pt x="3812" y="1072"/>
                      <a:pt x="3781" y="946"/>
                      <a:pt x="3686" y="820"/>
                    </a:cubicBezTo>
                    <a:lnTo>
                      <a:pt x="2867" y="1"/>
                    </a:lnTo>
                    <a:close/>
                  </a:path>
                </a:pathLst>
              </a:custGeom>
              <a:solidFill>
                <a:srgbClr val="00015E"/>
              </a:solidFill>
              <a:ln>
                <a:solidFill>
                  <a:srgbClr val="09271C"/>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Google Shape;9001;p68">
                <a:extLst>
                  <a:ext uri="{FF2B5EF4-FFF2-40B4-BE49-F238E27FC236}">
                    <a16:creationId xmlns:a16="http://schemas.microsoft.com/office/drawing/2014/main" id="{5DB79780-A75B-A28A-BCBC-162D404ABBF5}"/>
                  </a:ext>
                </a:extLst>
              </p:cNvPr>
              <p:cNvSpPr/>
              <p:nvPr/>
            </p:nvSpPr>
            <p:spPr>
              <a:xfrm>
                <a:off x="0" y="209900"/>
                <a:ext cx="95325" cy="87325"/>
              </a:xfrm>
              <a:custGeom>
                <a:avLst/>
                <a:gdLst/>
                <a:ahLst/>
                <a:cxnLst/>
                <a:rect l="l" t="t" r="r" b="b"/>
                <a:pathLst>
                  <a:path w="3813" h="3493" extrusionOk="0">
                    <a:moveTo>
                      <a:pt x="946" y="1"/>
                    </a:moveTo>
                    <a:lnTo>
                      <a:pt x="126" y="851"/>
                    </a:lnTo>
                    <a:cubicBezTo>
                      <a:pt x="0" y="851"/>
                      <a:pt x="0" y="1009"/>
                      <a:pt x="32" y="1104"/>
                    </a:cubicBezTo>
                    <a:cubicBezTo>
                      <a:pt x="95" y="1230"/>
                      <a:pt x="158" y="1324"/>
                      <a:pt x="315" y="1356"/>
                    </a:cubicBezTo>
                    <a:lnTo>
                      <a:pt x="1733" y="1671"/>
                    </a:lnTo>
                    <a:lnTo>
                      <a:pt x="2048" y="3214"/>
                    </a:lnTo>
                    <a:cubicBezTo>
                      <a:pt x="2080" y="3309"/>
                      <a:pt x="2174" y="3435"/>
                      <a:pt x="2300" y="3466"/>
                    </a:cubicBezTo>
                    <a:cubicBezTo>
                      <a:pt x="2328" y="3485"/>
                      <a:pt x="2361" y="3492"/>
                      <a:pt x="2396" y="3492"/>
                    </a:cubicBezTo>
                    <a:cubicBezTo>
                      <a:pt x="2482" y="3492"/>
                      <a:pt x="2580" y="3448"/>
                      <a:pt x="2647" y="3403"/>
                    </a:cubicBezTo>
                    <a:lnTo>
                      <a:pt x="3813" y="2112"/>
                    </a:lnTo>
                    <a:lnTo>
                      <a:pt x="3813" y="2112"/>
                    </a:lnTo>
                    <a:lnTo>
                      <a:pt x="3624" y="2143"/>
                    </a:lnTo>
                    <a:lnTo>
                      <a:pt x="3561" y="2143"/>
                    </a:lnTo>
                    <a:cubicBezTo>
                      <a:pt x="3119" y="2143"/>
                      <a:pt x="2773" y="1891"/>
                      <a:pt x="2552" y="1513"/>
                    </a:cubicBezTo>
                    <a:lnTo>
                      <a:pt x="2206" y="631"/>
                    </a:lnTo>
                    <a:lnTo>
                      <a:pt x="1355" y="284"/>
                    </a:lnTo>
                    <a:cubicBezTo>
                      <a:pt x="1198" y="221"/>
                      <a:pt x="1072" y="127"/>
                      <a:pt x="946" y="1"/>
                    </a:cubicBezTo>
                    <a:close/>
                  </a:path>
                </a:pathLst>
              </a:custGeom>
              <a:solidFill>
                <a:srgbClr val="00015E"/>
              </a:solidFill>
              <a:ln>
                <a:solidFill>
                  <a:srgbClr val="09271C"/>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7" name="Text Placeholder 16">
            <a:extLst>
              <a:ext uri="{FF2B5EF4-FFF2-40B4-BE49-F238E27FC236}">
                <a16:creationId xmlns:a16="http://schemas.microsoft.com/office/drawing/2014/main" id="{655639B0-8516-A44A-3428-1A0E9302AB3B}"/>
              </a:ext>
            </a:extLst>
          </p:cNvPr>
          <p:cNvSpPr>
            <a:spLocks noGrp="1"/>
          </p:cNvSpPr>
          <p:nvPr>
            <p:ph type="body" sz="quarter" idx="24"/>
          </p:nvPr>
        </p:nvSpPr>
        <p:spPr>
          <a:xfrm>
            <a:off x="9385945" y="3951550"/>
            <a:ext cx="2419350" cy="1254125"/>
          </a:xfrm>
        </p:spPr>
        <p:txBody>
          <a:bodyPr/>
          <a:lstStyle/>
          <a:p>
            <a:r>
              <a:rPr lang="en-US" b="1" dirty="0">
                <a:solidFill>
                  <a:prstClr val="black"/>
                </a:solidFill>
                <a:latin typeface="Montserrat" panose="00000500000000000000" pitchFamily="2" charset="0"/>
              </a:rPr>
              <a:t>National Occupational Credential</a:t>
            </a:r>
            <a:endParaRPr lang="pl-PL" b="1" dirty="0">
              <a:solidFill>
                <a:srgbClr val="4472C4"/>
              </a:solidFill>
              <a:latin typeface="Montserrat" panose="00000500000000000000" pitchFamily="2" charset="0"/>
            </a:endParaRPr>
          </a:p>
          <a:p>
            <a:endParaRPr lang="en-US" dirty="0"/>
          </a:p>
        </p:txBody>
      </p:sp>
      <p:sp>
        <p:nvSpPr>
          <p:cNvPr id="2" name="Slide Number Placeholder 5">
            <a:extLst>
              <a:ext uri="{FF2B5EF4-FFF2-40B4-BE49-F238E27FC236}">
                <a16:creationId xmlns:a16="http://schemas.microsoft.com/office/drawing/2014/main" id="{E5F786A2-B38C-1CB1-B46A-A83DE2F14862}"/>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Safal Partners © 2024</a:t>
            </a:r>
          </a:p>
        </p:txBody>
      </p:sp>
    </p:spTree>
    <p:extLst>
      <p:ext uri="{BB962C8B-B14F-4D97-AF65-F5344CB8AC3E}">
        <p14:creationId xmlns:p14="http://schemas.microsoft.com/office/powerpoint/2010/main" val="22487854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8FF68-8CF3-B20E-4B39-30EF2CB86DC3}"/>
              </a:ext>
            </a:extLst>
          </p:cNvPr>
          <p:cNvSpPr>
            <a:spLocks noGrp="1"/>
          </p:cNvSpPr>
          <p:nvPr>
            <p:ph type="title"/>
          </p:nvPr>
        </p:nvSpPr>
        <p:spPr/>
        <p:txBody>
          <a:bodyPr>
            <a:normAutofit/>
          </a:bodyPr>
          <a:lstStyle/>
          <a:p>
            <a:r>
              <a:rPr lang="en-US" dirty="0"/>
              <a:t>New Tool</a:t>
            </a:r>
          </a:p>
        </p:txBody>
      </p:sp>
      <p:sp>
        <p:nvSpPr>
          <p:cNvPr id="3" name="Content Placeholder 2">
            <a:extLst>
              <a:ext uri="{FF2B5EF4-FFF2-40B4-BE49-F238E27FC236}">
                <a16:creationId xmlns:a16="http://schemas.microsoft.com/office/drawing/2014/main" id="{561E7005-9047-1A50-670F-31495640CE3F}"/>
              </a:ext>
            </a:extLst>
          </p:cNvPr>
          <p:cNvSpPr>
            <a:spLocks noGrp="1"/>
          </p:cNvSpPr>
          <p:nvPr>
            <p:ph sz="half" idx="1"/>
          </p:nvPr>
        </p:nvSpPr>
        <p:spPr>
          <a:xfrm>
            <a:off x="841956" y="2045863"/>
            <a:ext cx="2644966" cy="3757728"/>
          </a:xfrm>
          <a:solidFill>
            <a:srgbClr val="00015E"/>
          </a:solidFill>
        </p:spPr>
        <p:txBody>
          <a:bodyPr vert="horz" lIns="91440" tIns="45720" rIns="91440" bIns="45720" rtlCol="0" anchor="t">
            <a:normAutofit/>
          </a:bodyPr>
          <a:lstStyle/>
          <a:p>
            <a:pPr marL="0" indent="0" algn="ctr">
              <a:lnSpc>
                <a:spcPct val="100000"/>
              </a:lnSpc>
              <a:buNone/>
            </a:pPr>
            <a:endParaRPr lang="en-US" sz="2400" b="1" dirty="0">
              <a:solidFill>
                <a:schemeClr val="bg1"/>
              </a:solidFill>
              <a:latin typeface="Montserrat Medium"/>
            </a:endParaRPr>
          </a:p>
          <a:p>
            <a:pPr marL="0" indent="0" algn="ctr">
              <a:lnSpc>
                <a:spcPct val="100000"/>
              </a:lnSpc>
              <a:buNone/>
            </a:pPr>
            <a:r>
              <a:rPr lang="en-US" sz="2400" b="1" dirty="0">
                <a:solidFill>
                  <a:schemeClr val="bg1"/>
                </a:solidFill>
                <a:latin typeface="Montserrat Medium"/>
              </a:rPr>
              <a:t>Key Components of Workforce System Alignment with Registered Apprenticeship</a:t>
            </a:r>
            <a:endParaRPr lang="en-US" dirty="0">
              <a:solidFill>
                <a:schemeClr val="bg1"/>
              </a:solidFill>
            </a:endParaRPr>
          </a:p>
        </p:txBody>
      </p:sp>
      <p:pic>
        <p:nvPicPr>
          <p:cNvPr id="8" name="Picture 7">
            <a:extLst>
              <a:ext uri="{FF2B5EF4-FFF2-40B4-BE49-F238E27FC236}">
                <a16:creationId xmlns:a16="http://schemas.microsoft.com/office/drawing/2014/main" id="{65F9EE8B-B368-BDE9-6E0C-9F27536A6E6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4532" y="5942148"/>
            <a:ext cx="820009" cy="820009"/>
          </a:xfrm>
          <a:prstGeom prst="rect">
            <a:avLst/>
          </a:prstGeom>
        </p:spPr>
      </p:pic>
      <p:sp>
        <p:nvSpPr>
          <p:cNvPr id="5" name="Rectangle 4">
            <a:extLst>
              <a:ext uri="{FF2B5EF4-FFF2-40B4-BE49-F238E27FC236}">
                <a16:creationId xmlns:a16="http://schemas.microsoft.com/office/drawing/2014/main" id="{3EC6A3BA-DDAD-6E9F-ECDC-49C1405DCB62}"/>
              </a:ext>
              <a:ext uri="{C183D7F6-B498-43B3-948B-1728B52AA6E4}">
                <adec:decorative xmlns:adec="http://schemas.microsoft.com/office/drawing/2017/decorative" val="1"/>
              </a:ext>
            </a:extLst>
          </p:cNvPr>
          <p:cNvSpPr/>
          <p:nvPr/>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Components include Creating RA-Aligned Policies, Becoming an RA Sponsor, Serving as RA Convener, Equipping BSRs, Embedding RA SMEs">
            <a:extLst>
              <a:ext uri="{FF2B5EF4-FFF2-40B4-BE49-F238E27FC236}">
                <a16:creationId xmlns:a16="http://schemas.microsoft.com/office/drawing/2014/main" id="{4F22352A-2DD0-94C9-D3AA-3B5C3EEE1374}"/>
              </a:ext>
            </a:extLst>
          </p:cNvPr>
          <p:cNvPicPr>
            <a:picLocks noChangeAspect="1"/>
          </p:cNvPicPr>
          <p:nvPr/>
        </p:nvPicPr>
        <p:blipFill>
          <a:blip r:embed="rId4"/>
          <a:srcRect/>
          <a:stretch/>
        </p:blipFill>
        <p:spPr>
          <a:xfrm>
            <a:off x="3821500" y="622115"/>
            <a:ext cx="7528544" cy="5613769"/>
          </a:xfrm>
          <a:prstGeom prst="rect">
            <a:avLst/>
          </a:prstGeom>
        </p:spPr>
      </p:pic>
      <p:sp>
        <p:nvSpPr>
          <p:cNvPr id="7" name="TextBox 6">
            <a:extLst>
              <a:ext uri="{FF2B5EF4-FFF2-40B4-BE49-F238E27FC236}">
                <a16:creationId xmlns:a16="http://schemas.microsoft.com/office/drawing/2014/main" id="{2DCE902D-59D6-B180-098C-41E0064E1234}"/>
              </a:ext>
            </a:extLst>
          </p:cNvPr>
          <p:cNvSpPr txBox="1"/>
          <p:nvPr/>
        </p:nvSpPr>
        <p:spPr>
          <a:xfrm>
            <a:off x="3886200" y="5803591"/>
            <a:ext cx="3015826" cy="369332"/>
          </a:xfrm>
          <a:prstGeom prst="rect">
            <a:avLst/>
          </a:prstGeom>
          <a:noFill/>
        </p:spPr>
        <p:txBody>
          <a:bodyPr wrap="none" rtlCol="0">
            <a:spAutoFit/>
          </a:bodyPr>
          <a:lstStyle/>
          <a:p>
            <a:r>
              <a:rPr lang="en-US" dirty="0">
                <a:hlinkClick r:id="rId5" tooltip="https://dolcoe.safalapps.com/"/>
              </a:rPr>
              <a:t>https://dolcoe.safalapps.com</a:t>
            </a:r>
            <a:endParaRPr lang="en-US" dirty="0"/>
          </a:p>
        </p:txBody>
      </p:sp>
      <p:sp>
        <p:nvSpPr>
          <p:cNvPr id="4" name="Slide Number Placeholder 5">
            <a:extLst>
              <a:ext uri="{FF2B5EF4-FFF2-40B4-BE49-F238E27FC236}">
                <a16:creationId xmlns:a16="http://schemas.microsoft.com/office/drawing/2014/main" id="{195A7EBA-46E6-D5F6-E86C-9C19E2101304}"/>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spTree>
    <p:extLst>
      <p:ext uri="{BB962C8B-B14F-4D97-AF65-F5344CB8AC3E}">
        <p14:creationId xmlns:p14="http://schemas.microsoft.com/office/powerpoint/2010/main" val="7645010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3" name="Google Shape;333;g1eef3b86655_2_0"/>
          <p:cNvSpPr txBox="1">
            <a:spLocks noGrp="1"/>
          </p:cNvSpPr>
          <p:nvPr>
            <p:ph type="title"/>
          </p:nvPr>
        </p:nvSpPr>
        <p:spPr>
          <a:prstGeom prst="rect">
            <a:avLst/>
          </a:prstGeom>
          <a:noFill/>
          <a:ln>
            <a:noFill/>
          </a:ln>
        </p:spPr>
        <p:txBody>
          <a:bodyPr spcFirstLastPara="1" wrap="square" lIns="182875" tIns="45700" rIns="91425" bIns="45700" anchor="ctr" anchorCtr="0">
            <a:normAutofit/>
          </a:bodyPr>
          <a:lstStyle/>
          <a:p>
            <a:pPr>
              <a:spcBef>
                <a:spcPts val="0"/>
              </a:spcBef>
              <a:buSzPts val="1800"/>
            </a:pPr>
            <a:r>
              <a:rPr lang="en-US" dirty="0">
                <a:latin typeface="Montserra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No-Cost Resources</a:t>
            </a:r>
          </a:p>
        </p:txBody>
      </p:sp>
      <p:pic>
        <p:nvPicPr>
          <p:cNvPr id="12" name="Picture 11" descr="Workforce Board Guide front cover ">
            <a:extLst>
              <a:ext uri="{FF2B5EF4-FFF2-40B4-BE49-F238E27FC236}">
                <a16:creationId xmlns:a16="http://schemas.microsoft.com/office/drawing/2014/main" id="{14010793-A9E6-594C-4643-5D6C66C5522D}"/>
              </a:ext>
            </a:extLst>
          </p:cNvPr>
          <p:cNvPicPr>
            <a:picLocks noChangeAspect="1"/>
          </p:cNvPicPr>
          <p:nvPr/>
        </p:nvPicPr>
        <p:blipFill>
          <a:blip r:embed="rId3"/>
          <a:stretch>
            <a:fillRect/>
          </a:stretch>
        </p:blipFill>
        <p:spPr>
          <a:xfrm>
            <a:off x="1704228" y="1725524"/>
            <a:ext cx="3562503" cy="4195627"/>
          </a:xfrm>
          <a:prstGeom prst="rect">
            <a:avLst/>
          </a:prstGeom>
        </p:spPr>
      </p:pic>
      <p:pic>
        <p:nvPicPr>
          <p:cNvPr id="9" name="Picture 8">
            <a:extLst>
              <a:ext uri="{FF2B5EF4-FFF2-40B4-BE49-F238E27FC236}">
                <a16:creationId xmlns:a16="http://schemas.microsoft.com/office/drawing/2014/main" id="{0F490A01-5D7F-D349-CA67-EA33994AC45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219325" y="5952744"/>
            <a:ext cx="791336" cy="791336"/>
          </a:xfrm>
          <a:prstGeom prst="rect">
            <a:avLst/>
          </a:prstGeom>
        </p:spPr>
      </p:pic>
      <p:sp>
        <p:nvSpPr>
          <p:cNvPr id="10" name="Rectangle 9">
            <a:extLst>
              <a:ext uri="{FF2B5EF4-FFF2-40B4-BE49-F238E27FC236}">
                <a16:creationId xmlns:a16="http://schemas.microsoft.com/office/drawing/2014/main" id="{345E302D-8B0D-C709-CBAD-806B020C5BD8}"/>
              </a:ext>
              <a:ext uri="{C183D7F6-B498-43B3-948B-1728B52AA6E4}">
                <adec:decorative xmlns:adec="http://schemas.microsoft.com/office/drawing/2017/decorative" val="1"/>
              </a:ext>
            </a:extLst>
          </p:cNvPr>
          <p:cNvSpPr/>
          <p:nvPr/>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319;p3">
            <a:extLst>
              <a:ext uri="{FF2B5EF4-FFF2-40B4-BE49-F238E27FC236}">
                <a16:creationId xmlns:a16="http://schemas.microsoft.com/office/drawing/2014/main" id="{6900806F-D0C8-71B1-2CCA-FFE7CD5E0933}"/>
              </a:ext>
            </a:extLst>
          </p:cNvPr>
          <p:cNvSpPr txBox="1">
            <a:spLocks noGrp="1"/>
          </p:cNvSpPr>
          <p:nvPr>
            <p:ph idx="1"/>
          </p:nvPr>
        </p:nvSpPr>
        <p:spPr>
          <a:xfrm>
            <a:off x="6248640" y="1725524"/>
            <a:ext cx="5056428" cy="2817312"/>
          </a:xfrm>
          <a:prstGeom prst="rect">
            <a:avLst/>
          </a:prstGeom>
          <a:noFill/>
          <a:ln>
            <a:noFill/>
          </a:ln>
        </p:spPr>
        <p:txBody>
          <a:bodyPr spcFirstLastPara="1" wrap="square" lIns="91425" tIns="45700" rIns="91425" bIns="45700" anchor="t" anchorCtr="0">
            <a:normAutofit/>
          </a:bodyPr>
          <a:lstStyle/>
          <a:p>
            <a:pPr marL="101600" indent="0" algn="ctr">
              <a:lnSpc>
                <a:spcPct val="120000"/>
              </a:lnSpc>
              <a:spcBef>
                <a:spcPts val="0"/>
              </a:spcBef>
              <a:buNone/>
            </a:pPr>
            <a:r>
              <a:rPr lang="en-US" b="1" dirty="0">
                <a:solidFill>
                  <a:schemeClr val="tx1"/>
                </a:solidFill>
                <a:latin typeface="Montserrat Medium"/>
              </a:rPr>
              <a:t>Guide to Identifying Partners</a:t>
            </a:r>
          </a:p>
        </p:txBody>
      </p:sp>
      <p:pic>
        <p:nvPicPr>
          <p:cNvPr id="8" name="Picture 7" descr="QR Code to https://dolcoe.safalapps.com/sites/default/files/2023-09/Technical%20Assistance%20Guide.pdf&#10; ">
            <a:extLst>
              <a:ext uri="{FF2B5EF4-FFF2-40B4-BE49-F238E27FC236}">
                <a16:creationId xmlns:a16="http://schemas.microsoft.com/office/drawing/2014/main" id="{BD4CE60B-677F-68BD-F3C5-67A2B03278A3}"/>
              </a:ext>
            </a:extLst>
          </p:cNvPr>
          <p:cNvPicPr>
            <a:picLocks noChangeAspect="1"/>
          </p:cNvPicPr>
          <p:nvPr/>
        </p:nvPicPr>
        <p:blipFill>
          <a:blip r:embed="rId5"/>
          <a:stretch>
            <a:fillRect/>
          </a:stretch>
        </p:blipFill>
        <p:spPr>
          <a:xfrm>
            <a:off x="7230550" y="2913174"/>
            <a:ext cx="3092609" cy="3054507"/>
          </a:xfrm>
          <a:prstGeom prst="rect">
            <a:avLst/>
          </a:prstGeom>
        </p:spPr>
      </p:pic>
      <p:sp>
        <p:nvSpPr>
          <p:cNvPr id="3" name="Slide Number Placeholder 5">
            <a:extLst>
              <a:ext uri="{FF2B5EF4-FFF2-40B4-BE49-F238E27FC236}">
                <a16:creationId xmlns:a16="http://schemas.microsoft.com/office/drawing/2014/main" id="{CC8E136C-068A-E6FC-4E37-6629751D145E}"/>
              </a:ext>
            </a:extLst>
          </p:cNvPr>
          <p:cNvSpPr txBox="1">
            <a:spLocks/>
          </p:cNvSpPr>
          <p:nvPr/>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5319590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DA33541-19E0-E9CC-11D9-3650FC0515C8}"/>
              </a:ext>
            </a:extLst>
          </p:cNvPr>
          <p:cNvSpPr>
            <a:spLocks noGrp="1"/>
          </p:cNvSpPr>
          <p:nvPr>
            <p:ph type="title"/>
          </p:nvPr>
        </p:nvSpPr>
        <p:spPr/>
        <p:txBody>
          <a:bodyPr/>
          <a:lstStyle/>
          <a:p>
            <a:r>
              <a:rPr lang="en-US" dirty="0"/>
              <a:t>Questions, Thoughts, Discussion?</a:t>
            </a:r>
          </a:p>
        </p:txBody>
      </p:sp>
      <p:pic>
        <p:nvPicPr>
          <p:cNvPr id="6" name="Picture 5" descr="A group of hands holding colorful question marks">
            <a:extLst>
              <a:ext uri="{FF2B5EF4-FFF2-40B4-BE49-F238E27FC236}">
                <a16:creationId xmlns:a16="http://schemas.microsoft.com/office/drawing/2014/main" id="{AD13D122-2C42-C3C1-40F8-C8CBB2DE4F34}"/>
              </a:ext>
            </a:extLst>
          </p:cNvPr>
          <p:cNvPicPr>
            <a:picLocks noChangeAspect="1"/>
          </p:cNvPicPr>
          <p:nvPr/>
        </p:nvPicPr>
        <p:blipFill rotWithShape="1">
          <a:blip r:embed="rId3">
            <a:extLst>
              <a:ext uri="{28A0092B-C50C-407E-A947-70E740481C1C}">
                <a14:useLocalDpi xmlns:a14="http://schemas.microsoft.com/office/drawing/2010/main" val="0"/>
              </a:ext>
            </a:extLst>
          </a:blip>
          <a:srcRect t="41946"/>
          <a:stretch/>
        </p:blipFill>
        <p:spPr>
          <a:xfrm>
            <a:off x="583324" y="1484416"/>
            <a:ext cx="10988565" cy="4477973"/>
          </a:xfrm>
          <a:prstGeom prst="rect">
            <a:avLst/>
          </a:prstGeom>
        </p:spPr>
      </p:pic>
      <p:pic>
        <p:nvPicPr>
          <p:cNvPr id="7" name="Picture 6">
            <a:extLst>
              <a:ext uri="{FF2B5EF4-FFF2-40B4-BE49-F238E27FC236}">
                <a16:creationId xmlns:a16="http://schemas.microsoft.com/office/drawing/2014/main" id="{BA788065-1BFE-3138-2F61-61E670E422FA}"/>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0035" y="5962389"/>
            <a:ext cx="826021" cy="826021"/>
          </a:xfrm>
          <a:prstGeom prst="rect">
            <a:avLst/>
          </a:prstGeom>
        </p:spPr>
      </p:pic>
      <p:sp>
        <p:nvSpPr>
          <p:cNvPr id="5" name="Rectangle 4">
            <a:extLst>
              <a:ext uri="{FF2B5EF4-FFF2-40B4-BE49-F238E27FC236}">
                <a16:creationId xmlns:a16="http://schemas.microsoft.com/office/drawing/2014/main" id="{67C287CD-CBA5-5B25-1DDA-1F5DB6971E09}"/>
              </a:ext>
              <a:ext uri="{C183D7F6-B498-43B3-948B-1728B52AA6E4}">
                <adec:decorative xmlns:adec="http://schemas.microsoft.com/office/drawing/2017/decorative" val="1"/>
              </a:ext>
            </a:extLst>
          </p:cNvPr>
          <p:cNvSpPr/>
          <p:nvPr/>
        </p:nvSpPr>
        <p:spPr>
          <a:xfrm>
            <a:off x="3037556"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5">
            <a:extLst>
              <a:ext uri="{FF2B5EF4-FFF2-40B4-BE49-F238E27FC236}">
                <a16:creationId xmlns:a16="http://schemas.microsoft.com/office/drawing/2014/main" id="{CB284EC4-CB52-A36D-0279-1B91688BC08D}"/>
              </a:ext>
            </a:extLst>
          </p:cNvPr>
          <p:cNvSpPr txBox="1">
            <a:spLocks/>
          </p:cNvSpPr>
          <p:nvPr/>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1105444270"/>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Flow_SignoffStatus xmlns="2f00f82b-dce9-458f-ab1d-1c5fd145e219" xsi:nil="true"/>
    <TaxCatchAll xmlns="4cd59d27-ca2b-4708-b9c7-7fa281384922" xsi:nil="true"/>
    <ClassificationLevel xmlns="2f00f82b-dce9-458f-ab1d-1c5fd145e219" xsi:nil="true"/>
    <lcf76f155ced4ddcb4097134ff3c332f xmlns="2f00f82b-dce9-458f-ab1d-1c5fd145e219">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D65DFDB39333340A6C821E1EFAF7E53" ma:contentTypeVersion="17" ma:contentTypeDescription="Create a new document." ma:contentTypeScope="" ma:versionID="3ac759074c6a86585099b25e885aa940">
  <xsd:schema xmlns:xsd="http://www.w3.org/2001/XMLSchema" xmlns:xs="http://www.w3.org/2001/XMLSchema" xmlns:p="http://schemas.microsoft.com/office/2006/metadata/properties" xmlns:ns2="2f00f82b-dce9-458f-ab1d-1c5fd145e219" xmlns:ns3="4cd59d27-ca2b-4708-b9c7-7fa281384922" targetNamespace="http://schemas.microsoft.com/office/2006/metadata/properties" ma:root="true" ma:fieldsID="3663b68fabe1147433f80d2870c2f93c" ns2:_="" ns3:_="">
    <xsd:import namespace="2f00f82b-dce9-458f-ab1d-1c5fd145e219"/>
    <xsd:import namespace="4cd59d27-ca2b-4708-b9c7-7fa28138492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3:SharedWithUsers" minOccurs="0"/>
                <xsd:element ref="ns3:SharedWithDetails" minOccurs="0"/>
                <xsd:element ref="ns2:_Flow_SignoffStatus" minOccurs="0"/>
                <xsd:element ref="ns2:ClassificationLeve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00f82b-dce9-458f-ab1d-1c5fd145e21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340efca0-e4bb-4e8d-9d61-7e4cbb849eb2"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_Flow_SignoffStatus" ma:index="22" nillable="true" ma:displayName="Sign-off status" ma:internalName="Sign_x002d_off_x0020_status">
      <xsd:simpleType>
        <xsd:restriction base="dms:Text"/>
      </xsd:simpleType>
    </xsd:element>
    <xsd:element name="ClassificationLevel" ma:index="23" nillable="true" ma:displayName="Classification Level" ma:format="Dropdown" ma:internalName="ClassificationLevel">
      <xsd:simpleType>
        <xsd:restriction base="dms:Text">
          <xsd:maxLength value="255"/>
        </xsd:restriction>
      </xsd:simpleType>
    </xsd:element>
    <xsd:element name="MediaServiceLocation" ma:index="24"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cd59d27-ca2b-4708-b9c7-7fa281384922"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b87ad012-c776-41ed-a0f8-f6cf97c34fbd}" ma:internalName="TaxCatchAll" ma:showField="CatchAllData" ma:web="4cd59d27-ca2b-4708-b9c7-7fa281384922">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8032AE6-BC3F-44EA-AF4A-9B8A052850B9}">
  <ds:schemaRefs>
    <ds:schemaRef ds:uri="http://schemas.microsoft.com/office/2006/documentManagement/types"/>
    <ds:schemaRef ds:uri="http://www.w3.org/XML/1998/namespace"/>
    <ds:schemaRef ds:uri="4cd59d27-ca2b-4708-b9c7-7fa281384922"/>
    <ds:schemaRef ds:uri="http://purl.org/dc/dcmitype/"/>
    <ds:schemaRef ds:uri="http://purl.org/dc/elements/1.1/"/>
    <ds:schemaRef ds:uri="http://purl.org/dc/terms/"/>
    <ds:schemaRef ds:uri="http://schemas.microsoft.com/office/infopath/2007/PartnerControls"/>
    <ds:schemaRef ds:uri="http://schemas.openxmlformats.org/package/2006/metadata/core-properties"/>
    <ds:schemaRef ds:uri="2f00f82b-dce9-458f-ab1d-1c5fd145e219"/>
    <ds:schemaRef ds:uri="http://schemas.microsoft.com/office/2006/metadata/properties"/>
  </ds:schemaRefs>
</ds:datastoreItem>
</file>

<file path=customXml/itemProps2.xml><?xml version="1.0" encoding="utf-8"?>
<ds:datastoreItem xmlns:ds="http://schemas.openxmlformats.org/officeDocument/2006/customXml" ds:itemID="{F2B3FEB7-4FB5-47EE-A466-0506F84F474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f00f82b-dce9-458f-ab1d-1c5fd145e219"/>
    <ds:schemaRef ds:uri="4cd59d27-ca2b-4708-b9c7-7fa28138492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8334F8E-A9E2-49B4-98A9-E946339435E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16096</TotalTime>
  <Words>884</Words>
  <Application>Microsoft Office PowerPoint</Application>
  <PresentationFormat>Widescreen</PresentationFormat>
  <Paragraphs>99</Paragraphs>
  <Slides>11</Slides>
  <Notes>10</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11</vt:i4>
      </vt:variant>
    </vt:vector>
  </HeadingPairs>
  <TitlesOfParts>
    <vt:vector size="22" baseType="lpstr">
      <vt:lpstr>Aptos</vt:lpstr>
      <vt:lpstr>Arial</vt:lpstr>
      <vt:lpstr>Calibri</vt:lpstr>
      <vt:lpstr>IBM-Plex-Sans</vt:lpstr>
      <vt:lpstr>Montserrat</vt:lpstr>
      <vt:lpstr>Montserrat Medium</vt:lpstr>
      <vt:lpstr>Montserrat SemiBold</vt:lpstr>
      <vt:lpstr>Wingdings</vt:lpstr>
      <vt:lpstr>Wingdings 2</vt:lpstr>
      <vt:lpstr>1_Office Theme</vt:lpstr>
      <vt:lpstr>2_Office Theme</vt:lpstr>
      <vt:lpstr>Office Hours: Aligning the Workforce and Apprenticeship Systems:  Registered Apprenticeship and WIOA 101 for Case Managers  </vt:lpstr>
      <vt:lpstr>Presenters</vt:lpstr>
      <vt:lpstr>Welcome and Agenda</vt:lpstr>
      <vt:lpstr>Center of Excellence Overview</vt:lpstr>
      <vt:lpstr>Online Resources, On-Demand TA</vt:lpstr>
      <vt:lpstr>Five Core Components of RA</vt:lpstr>
      <vt:lpstr>New Tool</vt:lpstr>
      <vt:lpstr>No-Cost Resources</vt:lpstr>
      <vt:lpstr>Questions, Thoughts, Discussion?</vt:lpstr>
      <vt:lpstr>Contact Us, Become a Partner</vt:lpstr>
      <vt:lpstr>Thank You for Joining Us</vt:lpstr>
    </vt:vector>
  </TitlesOfParts>
  <Manager>Judy Blanchard and Jana Bauer</Manager>
  <Company>Safal Partners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Office Hours: Aligning the Workforce and Apprenticeship Systems: Registered Apprenticeship and WIOA 101 for Case Managers</dc:title>
  <dc:creator>Lisa Rice and Clare Vanderpool</dc:creator>
  <cp:keywords>Registered Apprentices, Workforce, Case Managers</cp:keywords>
  <cp:lastModifiedBy>Colleen Beck</cp:lastModifiedBy>
  <cp:revision>6</cp:revision>
  <dcterms:created xsi:type="dcterms:W3CDTF">2024-06-07T14:41:17Z</dcterms:created>
  <dcterms:modified xsi:type="dcterms:W3CDTF">2024-08-19T13:29:59Z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0x010100FD65DFDB39333340A6C821E1EFAF7E53</vt:lpwstr>
  </property>
  <property fmtid="{D5CDD505-2E9C-101B-9397-08002B2CF9AE}" pid="3" name="MediaServiceImageTags">
    <vt:lpwstr/>
  </property>
</Properties>
</file>