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  <p:sldMasterId id="2147483694" r:id="rId6"/>
  </p:sldMasterIdLst>
  <p:notesMasterIdLst>
    <p:notesMasterId r:id="rId19"/>
  </p:notesMasterIdLst>
  <p:sldIdLst>
    <p:sldId id="257" r:id="rId7"/>
    <p:sldId id="1837" r:id="rId8"/>
    <p:sldId id="1709" r:id="rId9"/>
    <p:sldId id="1737" r:id="rId10"/>
    <p:sldId id="278" r:id="rId11"/>
    <p:sldId id="1779" r:id="rId12"/>
    <p:sldId id="749" r:id="rId13"/>
    <p:sldId id="1825" r:id="rId14"/>
    <p:sldId id="743" r:id="rId15"/>
    <p:sldId id="1836" r:id="rId16"/>
    <p:sldId id="1736" r:id="rId17"/>
    <p:sldId id="184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163442-F286-172A-646F-BF7FB8052BBF}" name="Alan Dodkowitz" initials="" userId="S::alan.dodkowitz@safalpartners.com::77e67509-39e7-4278-826a-eddbfd8246a9" providerId="AD"/>
  <p188:author id="{B559C752-2525-71CB-7807-7B9AB669AB9E}" name="Clare Vanderpool" initials="CV" userId="S::clare.vanderpool@safalpartners.com::e960daf4-3a69-4cc2-9c12-e5ed686c0160" providerId="AD"/>
  <p188:author id="{1C363978-593C-497C-1A28-B2866C017889}" name="Lauren Fraulo" initials="LF" userId="S::Lauren.Fraulo@safalpartners.com::d323c613-e09b-4858-ba6f-779347ece1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83743" autoAdjust="0"/>
  </p:normalViewPr>
  <p:slideViewPr>
    <p:cSldViewPr snapToGrid="0">
      <p:cViewPr>
        <p:scale>
          <a:sx n="79" d="100"/>
          <a:sy n="79" d="100"/>
        </p:scale>
        <p:origin x="1208" y="60"/>
      </p:cViewPr>
      <p:guideLst/>
    </p:cSldViewPr>
  </p:slideViewPr>
  <p:outlineViewPr>
    <p:cViewPr>
      <p:scale>
        <a:sx n="33" d="100"/>
        <a:sy n="33" d="100"/>
      </p:scale>
      <p:origin x="0" y="-51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een Beck" userId="ba75c042-afab-452f-9300-eeb2d9ca8f1b" providerId="ADAL" clId="{4AF68DC3-3DC8-4A8C-A992-7CCD8F315F03}"/>
    <pc:docChg chg="modSld">
      <pc:chgData name="Colleen Beck" userId="ba75c042-afab-452f-9300-eeb2d9ca8f1b" providerId="ADAL" clId="{4AF68DC3-3DC8-4A8C-A992-7CCD8F315F03}" dt="2024-09-05T19:32:33.547" v="5" actId="20577"/>
      <pc:docMkLst>
        <pc:docMk/>
      </pc:docMkLst>
      <pc:sldChg chg="modNotesTx">
        <pc:chgData name="Colleen Beck" userId="ba75c042-afab-452f-9300-eeb2d9ca8f1b" providerId="ADAL" clId="{4AF68DC3-3DC8-4A8C-A992-7CCD8F315F03}" dt="2024-09-05T19:32:27.765" v="4" actId="20577"/>
        <pc:sldMkLst>
          <pc:docMk/>
          <pc:sldMk cId="3803902586" sldId="278"/>
        </pc:sldMkLst>
      </pc:sldChg>
      <pc:sldChg chg="modNotesTx">
        <pc:chgData name="Colleen Beck" userId="ba75c042-afab-452f-9300-eeb2d9ca8f1b" providerId="ADAL" clId="{4AF68DC3-3DC8-4A8C-A992-7CCD8F315F03}" dt="2024-09-05T19:32:17.254" v="2" actId="20577"/>
        <pc:sldMkLst>
          <pc:docMk/>
          <pc:sldMk cId="1705342743" sldId="749"/>
        </pc:sldMkLst>
      </pc:sldChg>
      <pc:sldChg chg="modNotesTx">
        <pc:chgData name="Colleen Beck" userId="ba75c042-afab-452f-9300-eeb2d9ca8f1b" providerId="ADAL" clId="{4AF68DC3-3DC8-4A8C-A992-7CCD8F315F03}" dt="2024-09-05T19:31:58.691" v="0" actId="20577"/>
        <pc:sldMkLst>
          <pc:docMk/>
          <pc:sldMk cId="1077543702" sldId="1736"/>
        </pc:sldMkLst>
      </pc:sldChg>
      <pc:sldChg chg="modNotesTx">
        <pc:chgData name="Colleen Beck" userId="ba75c042-afab-452f-9300-eeb2d9ca8f1b" providerId="ADAL" clId="{4AF68DC3-3DC8-4A8C-A992-7CCD8F315F03}" dt="2024-09-05T19:32:33.547" v="5" actId="20577"/>
        <pc:sldMkLst>
          <pc:docMk/>
          <pc:sldMk cId="3201589917" sldId="1737"/>
        </pc:sldMkLst>
      </pc:sldChg>
      <pc:sldChg chg="modNotesTx">
        <pc:chgData name="Colleen Beck" userId="ba75c042-afab-452f-9300-eeb2d9ca8f1b" providerId="ADAL" clId="{4AF68DC3-3DC8-4A8C-A992-7CCD8F315F03}" dt="2024-09-05T19:32:22.517" v="3" actId="20577"/>
        <pc:sldMkLst>
          <pc:docMk/>
          <pc:sldMk cId="2248785492" sldId="1779"/>
        </pc:sldMkLst>
      </pc:sldChg>
      <pc:sldChg chg="modNotesTx">
        <pc:chgData name="Colleen Beck" userId="ba75c042-afab-452f-9300-eeb2d9ca8f1b" providerId="ADAL" clId="{4AF68DC3-3DC8-4A8C-A992-7CCD8F315F03}" dt="2024-09-05T19:32:10.535" v="1" actId="20577"/>
        <pc:sldMkLst>
          <pc:docMk/>
          <pc:sldMk cId="764501039" sldId="18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046B5-7A1E-46D5-8CF2-2DC27EE2DEB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95DC6-BFDB-4569-A08B-A8473C06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9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9BEF1-B919-412D-AA9B-C66F48BF41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006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9BEF1-B919-412D-AA9B-C66F48BF41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053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F87B3-AEC0-4A48-9BB8-61B7C21FDC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481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B9C84-A7DA-45F9-846D-9152DECA8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044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F87B3-AEC0-4A48-9BB8-61B7C21FDC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61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F3256-0F80-4475-8BEB-548FAFFD8D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792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F3256-0F80-4475-8BEB-548FAFFD8D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742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E0BF5-9FF1-4C6A-B846-D964AC03F8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427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188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E0BF5-9FF1-4C6A-B846-D964AC03F8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102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eef3b8665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g1eef3b86655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rgbClr val="242021"/>
              </a:solidFill>
            </a:endParaRPr>
          </a:p>
        </p:txBody>
      </p:sp>
      <p:sp>
        <p:nvSpPr>
          <p:cNvPr id="330" name="Google Shape;330;g1eef3b86655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80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jpe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92881-A822-9978-A363-DBACD061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C7AF2-39D5-DFBD-6155-7D8D9A4A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8956B-A688-9048-5917-FD6E80F3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AE0F94A1-B65A-6C4E-FAFB-D9161CDF4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6" y="0"/>
            <a:ext cx="12185650" cy="6861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EB861F-DBA2-A8CC-809C-82D6F4D6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13" y="156161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B55CF2-F5A6-8A19-6203-68233867B1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7494" y="5106988"/>
            <a:ext cx="2812631" cy="43979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day year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1DF25D-A5B9-5A23-7F64-966FE8C041D1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230770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7A357EA-AB33-9C1A-0A4C-7FD6E8CD38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74"/>
            <a:ext cx="12185650" cy="68615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C7BC85-63DD-5A48-223C-8B0ECB22F6BD}"/>
              </a:ext>
            </a:extLst>
          </p:cNvPr>
          <p:cNvSpPr/>
          <p:nvPr userDrawn="1"/>
        </p:nvSpPr>
        <p:spPr>
          <a:xfrm>
            <a:off x="-6350" y="2142836"/>
            <a:ext cx="12192000" cy="2201918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644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60A50D4A-DDE8-EC08-A614-062E705A54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2805A0-EC07-0748-EEF8-2E38171550E4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7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A433-7E60-E2BC-CDA7-1DC0618B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43395-0155-A566-25D3-32117741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16992-C2ED-6D6C-6842-003CFA524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F600C-EA44-2B16-12FB-C46AC31F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387EF-C3E0-1DE6-71CD-EB13675B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CC322-AD58-5CEB-F7CC-ADD94445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07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D41B-8801-2DDB-ACD3-78E234B3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37A46-FBF7-7BD6-2DAB-FAEB1F5DE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0A6B-B9EB-42CD-AD6B-77471871A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BF902-C639-5B75-CAB3-60D700B1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289B5-53C5-7E6C-0D47-8E07EC6E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CC411-B080-1956-B9C3-AD717A00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40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0FED-5B1E-1D03-68DD-49432DE8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4C8B4-7FE7-7172-E22E-A7FBB4442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84B00-F6B4-25B3-5B43-48DD8D46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E3D2-5DC4-473B-7DD7-4139A3E6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FB532-69D2-E2D1-8AD4-89BCA9C6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06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236E6-0316-8834-8C22-AEC120D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0BD4F-B53A-26A7-2934-34D33C12E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FD9DF-1743-FB60-8E1E-7F33C78B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B84C0-FF74-0760-4E71-923A5C0B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793FD-4296-02C4-0E12-E5FBBAF7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16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 descr="Decorative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76757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A1B38EE-6BC0-FD18-FD1B-6E7A5C2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A6A49-4D64-23E4-87AC-5DE670444839}"/>
              </a:ext>
            </a:extLst>
          </p:cNvPr>
          <p:cNvSpPr/>
          <p:nvPr userDrawn="1"/>
        </p:nvSpPr>
        <p:spPr>
          <a:xfrm>
            <a:off x="0" y="556660"/>
            <a:ext cx="12198350" cy="98604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7" y="619826"/>
            <a:ext cx="10515600" cy="922876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 and 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AC68-7FC8-9FCB-D81F-3A4E229C858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2023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4A45279-B4C8-2083-E813-C9DF5E5038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1351DE-2391-5849-55EF-16B8C81D31E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A8F89-0028-0430-B3EF-8B32D4DFE2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797"/>
            <a:ext cx="12179296" cy="6857998"/>
          </a:xfrm>
          <a:prstGeom prst="rect">
            <a:avLst/>
          </a:prstGeom>
        </p:spPr>
      </p:pic>
      <p:pic>
        <p:nvPicPr>
          <p:cNvPr id="11" name="Picture 10" descr="A hand holding a question mark&#10;&#10;Description automatically generated with low confidence">
            <a:extLst>
              <a:ext uri="{FF2B5EF4-FFF2-40B4-BE49-F238E27FC236}">
                <a16:creationId xmlns:a16="http://schemas.microsoft.com/office/drawing/2014/main" id="{7316285F-A327-3D45-5DC8-BA9AD3105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293" y="1639928"/>
            <a:ext cx="9100768" cy="442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487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Objectives Slide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365760" indent="-365760">
              <a:buFont typeface="Wingdings 2" panose="05020102010507070707" pitchFamily="18" charset="2"/>
              <a:buChar char=""/>
              <a:defRPr/>
            </a:lvl1pPr>
            <a:lvl2pPr marL="822960">
              <a:defRPr/>
            </a:lvl2pPr>
            <a:lvl3pPr marL="1280160">
              <a:defRPr/>
            </a:lvl3pPr>
            <a:lvl4pPr marL="1737360">
              <a:defRPr/>
            </a:lvl4pPr>
            <a:lvl5pPr marL="21945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Top Corner Embellishment">
            <a:extLst>
              <a:ext uri="{FF2B5EF4-FFF2-40B4-BE49-F238E27FC236}">
                <a16:creationId xmlns:a16="http://schemas.microsoft.com/office/drawing/2014/main" id="{4F555946-CB04-9F04-9975-1135ED49D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B6B3-2CD5-6A36-BFAD-413E7C246B02}"/>
                </a:ext>
              </a:extLst>
            </p:cNvPr>
            <p:cNvSpPr/>
            <p:nvPr userDrawn="1"/>
          </p:nvSpPr>
          <p:spPr>
            <a:xfrm rot="2700000">
              <a:off x="-265319" y="-8574"/>
              <a:ext cx="649115" cy="816665"/>
            </a:xfrm>
            <a:custGeom>
              <a:avLst/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5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5941D6-52C7-4A65-8DF9-81C5ECE7DA0D}"/>
                </a:ext>
              </a:extLst>
            </p:cNvPr>
            <p:cNvSpPr/>
            <p:nvPr userDrawn="1"/>
          </p:nvSpPr>
          <p:spPr>
            <a:xfrm rot="2700000">
              <a:off x="-261373" y="8838"/>
              <a:ext cx="622175" cy="762786"/>
            </a:xfrm>
            <a:custGeom>
              <a:avLst/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B7E73F1-C4F0-E444-8297-33929C1BAE7F}"/>
                </a:ext>
              </a:extLst>
            </p:cNvPr>
            <p:cNvSpPr/>
            <p:nvPr userDrawn="1"/>
          </p:nvSpPr>
          <p:spPr>
            <a:xfrm rot="2700000">
              <a:off x="-250498" y="56849"/>
              <a:ext cx="547907" cy="614248"/>
            </a:xfrm>
            <a:custGeom>
              <a:avLst/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1" name="Text Placeholder 190">
            <a:extLst>
              <a:ext uri="{FF2B5EF4-FFF2-40B4-BE49-F238E27FC236}">
                <a16:creationId xmlns:a16="http://schemas.microsoft.com/office/drawing/2014/main" id="{2BFF4C1B-7199-F8CC-DFBF-CB4D9E2020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3413" y="1492250"/>
            <a:ext cx="2635250" cy="1647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76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92881-A822-9978-A363-DBACD061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C7AF2-39D5-DFBD-6155-7D8D9A4A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8956B-A688-9048-5917-FD6E80F3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AE0F94A1-B65A-6C4E-FAFB-D9161CDF47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98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1825625"/>
            <a:ext cx="6290094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610E2A0-8D2C-46FE-2FF4-8DB77DA2CA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021796-755A-D4C4-282E-C7B4526C525C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5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80" y="11017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7680" cy="28675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D122E9-1AC3-D098-1CF4-0DF60867CA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5550" y="1825625"/>
            <a:ext cx="3778250" cy="40100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C966B4-9D74-6415-64FF-8B6D468AB4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0938" y="5046663"/>
            <a:ext cx="4335462" cy="8683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AD72E4-D007-8AE6-30D7-E132ABD7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012" y="6465273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7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2936FA-FBF0-FCC6-594E-35150B7EE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6995D-BEF2-DE1F-CEF6-024F06DA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70560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F9D9D-011E-BFA1-4031-3BEB0918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74903"/>
            <a:ext cx="10515600" cy="415746"/>
          </a:xfrm>
        </p:spPr>
        <p:txBody>
          <a:bodyPr anchor="b">
            <a:normAutofit/>
          </a:bodyPr>
          <a:lstStyle>
            <a:lvl1pPr algn="ctr">
              <a:defRPr sz="2400" b="0" i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2A623D-06FD-2FE7-D1BB-C2CB60812CAA}"/>
              </a:ext>
            </a:extLst>
          </p:cNvPr>
          <p:cNvSpPr txBox="1">
            <a:spLocks/>
          </p:cNvSpPr>
          <p:nvPr userDrawn="1"/>
        </p:nvSpPr>
        <p:spPr>
          <a:xfrm>
            <a:off x="838200" y="836023"/>
            <a:ext cx="10515600" cy="88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ontserrat" panose="0200050500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015E"/>
                </a:solidFill>
              </a:rPr>
              <a:t>THANK FOR JOINING US</a:t>
            </a:r>
          </a:p>
        </p:txBody>
      </p:sp>
    </p:spTree>
    <p:extLst>
      <p:ext uri="{BB962C8B-B14F-4D97-AF65-F5344CB8AC3E}">
        <p14:creationId xmlns:p14="http://schemas.microsoft.com/office/powerpoint/2010/main" val="1408685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B13F7-CB0C-BCDC-3DEC-5241BFF5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43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53DAB-D154-0592-B63F-9E1B18C4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62DA1-082A-7076-60C2-50775661A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8E9D9-7092-BA53-1946-33C949A99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44552-A632-B6C1-E423-7C38554E3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844CF3-30CE-6DF2-4514-CCA08E42A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7F359-1421-A76E-E7D9-F48AD328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3331B-CC0E-20B3-852D-452499BCE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D6D506-625E-D780-4B00-50F48810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19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CD8B585-4F76-0ED7-3509-FF59CCD0D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6AC033-5145-BE27-2C8E-94133382D3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" y="0"/>
            <a:ext cx="12179296" cy="685799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C1AB36-4265-1469-FF5A-520F2622B7D5}"/>
              </a:ext>
            </a:extLst>
          </p:cNvPr>
          <p:cNvSpPr/>
          <p:nvPr userDrawn="1"/>
        </p:nvSpPr>
        <p:spPr>
          <a:xfrm>
            <a:off x="12704" y="2225407"/>
            <a:ext cx="12192000" cy="156453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" y="2464375"/>
            <a:ext cx="12166591" cy="1325563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9587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BD16E2-1533-CC10-3690-3912CA1E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1A6F6-817B-FDE0-DBD8-0AD413DB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94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A433-7E60-E2BC-CDA7-1DC0618B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43395-0155-A566-25D3-32117741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16992-C2ED-6D6C-6842-003CFA524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F600C-EA44-2B16-12FB-C46AC31F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387EF-C3E0-1DE6-71CD-EB13675B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CC322-AD58-5CEB-F7CC-ADD94445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22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D41B-8801-2DDB-ACD3-78E234B3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37A46-FBF7-7BD6-2DAB-FAEB1F5DE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0A6B-B9EB-42CD-AD6B-77471871A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BF902-C639-5B75-CAB3-60D700B1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289B5-53C5-7E6C-0D47-8E07EC6E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CC411-B080-1956-B9C3-AD717A00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58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0FED-5B1E-1D03-68DD-49432DE8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4C8B4-7FE7-7172-E22E-A7FBB4442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84B00-F6B4-25B3-5B43-48DD8D46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E3D2-5DC4-473B-7DD7-4139A3E6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FB532-69D2-E2D1-8AD4-89BCA9C6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33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236E6-0316-8834-8C22-AEC120D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0BD4F-B53A-26A7-2934-34D33C12E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FD9DF-1743-FB60-8E1E-7F33C78B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B84C0-FF74-0760-4E71-923A5C0B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793FD-4296-02C4-0E12-E5FBBAF7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66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>
            <a:spLocks noGrp="1"/>
          </p:cNvSpPr>
          <p:nvPr>
            <p:ph type="sldNum" idx="12"/>
          </p:nvPr>
        </p:nvSpPr>
        <p:spPr>
          <a:xfrm>
            <a:off x="11384678" y="6356350"/>
            <a:ext cx="6529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title"/>
          </p:nvPr>
        </p:nvSpPr>
        <p:spPr>
          <a:xfrm>
            <a:off x="805866" y="46208"/>
            <a:ext cx="11081334" cy="78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body" idx="1"/>
          </p:nvPr>
        </p:nvSpPr>
        <p:spPr>
          <a:xfrm>
            <a:off x="805866" y="1137446"/>
            <a:ext cx="11081334" cy="5039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ftr" idx="11"/>
          </p:nvPr>
        </p:nvSpPr>
        <p:spPr>
          <a:xfrm>
            <a:off x="443982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31B430-0FEC-1BCE-0871-06042667C7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5610049"/>
            <a:ext cx="4114801" cy="4302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EF48BD-9F8B-A76E-A6A6-C9481BC85B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825" y="4640086"/>
            <a:ext cx="4324350" cy="654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FAB879-2B1A-979E-4ACB-E5C08945EB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512" y="3871736"/>
            <a:ext cx="3613151" cy="588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42051F-1ECD-B62B-8607-7B9652E1C7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825" y="2890661"/>
            <a:ext cx="4030663" cy="6651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1854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2936FA-FBF0-FCC6-594E-35150B7EE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6995D-BEF2-DE1F-CEF6-024F06DA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70560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F9D9D-011E-BFA1-4031-3BEB0918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74903"/>
            <a:ext cx="10515600" cy="415746"/>
          </a:xfrm>
        </p:spPr>
        <p:txBody>
          <a:bodyPr anchor="b">
            <a:normAutofit/>
          </a:bodyPr>
          <a:lstStyle>
            <a:lvl1pPr algn="ctr">
              <a:defRPr sz="2400" b="0" i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2A623D-06FD-2FE7-D1BB-C2CB60812CAA}"/>
              </a:ext>
            </a:extLst>
          </p:cNvPr>
          <p:cNvSpPr txBox="1">
            <a:spLocks/>
          </p:cNvSpPr>
          <p:nvPr userDrawn="1"/>
        </p:nvSpPr>
        <p:spPr>
          <a:xfrm>
            <a:off x="838200" y="836023"/>
            <a:ext cx="10515600" cy="88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ontserrat" panose="0200050500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015E"/>
                </a:solidFill>
              </a:rPr>
              <a:t>THANK YOU FOR JOINING US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E919F0-3265-24AD-36EC-F4451F67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31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80" y="11017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7680" cy="28675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D122E9-1AC3-D098-1CF4-0DF60867CA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5550" y="1825625"/>
            <a:ext cx="3778250" cy="40100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C966B4-9D74-6415-64FF-8B6D468AB4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0938" y="5046663"/>
            <a:ext cx="4335462" cy="8683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AD72E4-D007-8AE6-30D7-E132ABD7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012" y="6465273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64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2936FA-FBF0-FCC6-594E-35150B7EEB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6995D-BEF2-DE1F-CEF6-024F06DA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70560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5CE54B-575E-0B47-D7BC-2054932A32A5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4F8A40-C60F-5216-6300-14958133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EE294C-65F6-070D-4515-54A05C706B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44675"/>
            <a:ext cx="10515600" cy="4762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370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 descr="Decorative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" y="2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641EB5B0-E5D6-6AA9-37B2-8BF71A30FC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691981-9B09-34DB-6D6D-AB99D7899525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7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92881-A822-9978-A363-DBACD061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C7AF2-39D5-DFBD-6155-7D8D9A4A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8956B-A688-9048-5917-FD6E80F3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AE0F94A1-B65A-6C4E-FAFB-D9161CDF4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" y="0"/>
            <a:ext cx="12185650" cy="6861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EB861F-DBA2-A8CC-809C-82D6F4D6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13" y="156161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B55CF2-F5A6-8A19-6203-68233867B1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7494" y="5106988"/>
            <a:ext cx="2812631" cy="43979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day year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1DF25D-A5B9-5A23-7F64-966FE8C041D1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FE7EC7-E0E6-9A26-4722-278257DEB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9739" y="3786002"/>
            <a:ext cx="1022842" cy="102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54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80" y="11017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7680" cy="28675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D122E9-1AC3-D098-1CF4-0DF60867CA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5550" y="1825625"/>
            <a:ext cx="3778250" cy="40100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C966B4-9D74-6415-64FF-8B6D468AB4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0938" y="5046663"/>
            <a:ext cx="4335462" cy="8683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AD72E4-D007-8AE6-30D7-E132ABD7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012" y="6465273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B97716-5A11-76A2-AF31-BCDF338B6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2214" y="6040754"/>
            <a:ext cx="725801" cy="72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14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2936FA-FBF0-FCC6-594E-35150B7EE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6995D-BEF2-DE1F-CEF6-024F06DA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70560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F9D9D-011E-BFA1-4031-3BEB0918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74903"/>
            <a:ext cx="10515600" cy="415746"/>
          </a:xfrm>
        </p:spPr>
        <p:txBody>
          <a:bodyPr anchor="b">
            <a:normAutofit/>
          </a:bodyPr>
          <a:lstStyle>
            <a:lvl1pPr algn="ctr">
              <a:defRPr sz="2400" b="0" i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2A623D-06FD-2FE7-D1BB-C2CB60812CAA}"/>
              </a:ext>
            </a:extLst>
          </p:cNvPr>
          <p:cNvSpPr txBox="1">
            <a:spLocks/>
          </p:cNvSpPr>
          <p:nvPr userDrawn="1"/>
        </p:nvSpPr>
        <p:spPr>
          <a:xfrm>
            <a:off x="838200" y="836023"/>
            <a:ext cx="10515600" cy="88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ontserrat" panose="0200050500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015E"/>
                </a:solidFill>
              </a:rPr>
              <a:t>THANK YOU FOR JOINING US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E919F0-3265-24AD-36EC-F4451F67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951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931"/>
            <a:ext cx="14843919" cy="83584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298135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46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79296" cy="116998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4" y="2"/>
            <a:ext cx="12179296" cy="685799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2985437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688A95-63CB-0719-9674-A3932A01FF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3370" y="4470019"/>
            <a:ext cx="4419600" cy="134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8340442-6FC7-4258-DAB0-5ACC257A8B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0" y="4473574"/>
            <a:ext cx="4419600" cy="134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9807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945376C-6436-A088-61EA-D5EE32E20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324A9C-3589-D097-6C3D-F3D603C30A67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4592B-286A-CA90-78F9-84E01C49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EE8A18-807E-9C28-2897-7C83C93FF2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0"/>
            <a:ext cx="12179296" cy="685799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CB8D83-E846-6765-5362-343F2D03F4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59686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5829345-80FD-3510-D071-1AD55F8147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38600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AA9F7C3-9374-4986-4E34-975D684957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7514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0EEDADE2-12AE-2036-02D4-17B0A61FF2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96428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F0C88D9-76C3-FE5A-F029-B161CEDDAF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2050" y="3807108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8E0021D-00F9-D845-FE74-AB29C3144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05235" y="383751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D491B20-8350-0923-3452-95D14A2C6E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8420" y="381804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DC7B00B-44F5-53BB-0E80-32931F1E8E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7334" y="3837510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09E100-927F-CE73-B86C-7C10522E1B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0761" y="438585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FA10BBE3-FD10-8E04-69F6-16AB13D10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00768" y="438990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F91AA31-97DF-5B97-0F3D-C8CA7F0FBC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4051" y="4408553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58C350C8-7516-981D-8F52-558D5A6BD8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31676" y="4381604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AD6B77-481B-04C0-517C-85C1CE5B1D52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A6127D-7B41-BD06-5311-40EE6908AEE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BBF89E-36F7-AB45-900B-890FF14CC4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5701" y="5952744"/>
            <a:ext cx="791336" cy="79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399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Partner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C3BC6A-CF9D-7A38-595F-DD024CCD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" y="0"/>
            <a:ext cx="12185650" cy="68615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F679A-7BD0-0317-4F0C-35228D37E172}"/>
              </a:ext>
            </a:extLst>
          </p:cNvPr>
          <p:cNvSpPr/>
          <p:nvPr userDrawn="1"/>
        </p:nvSpPr>
        <p:spPr>
          <a:xfrm>
            <a:off x="7765393" y="2075575"/>
            <a:ext cx="2867883" cy="3747912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CFEC3-7451-270F-6527-075306B57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5392" y="2140337"/>
            <a:ext cx="2867883" cy="973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Scan for Partner 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61DF4-721A-83D3-808A-27C7B15D78C0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5" name="Picture 3" descr="Qr code&#10;&#10;Description automatically generated">
            <a:extLst>
              <a:ext uri="{FF2B5EF4-FFF2-40B4-BE49-F238E27FC236}">
                <a16:creationId xmlns:a16="http://schemas.microsoft.com/office/drawing/2014/main" id="{DB30022D-CFA9-8F7A-0103-A49B1C2631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4843" r="4330" b="6373"/>
          <a:stretch/>
        </p:blipFill>
        <p:spPr>
          <a:xfrm>
            <a:off x="7936089" y="3082593"/>
            <a:ext cx="2550754" cy="256390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113CACA-B3AA-5C90-7BCB-16B95450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Become a Center Partner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4C94B-6EF0-F17C-A49D-9FE9972EFE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7" y="0"/>
            <a:ext cx="12179296" cy="685799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5705DD-F0D7-01F6-D86B-ABD1454B24DD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50CE8F0-B20E-393C-C4F0-E508E5144CA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C6596C-6DA4-155E-E61A-5103DE3CE35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13;p30">
            <a:extLst>
              <a:ext uri="{FF2B5EF4-FFF2-40B4-BE49-F238E27FC236}">
                <a16:creationId xmlns:a16="http://schemas.microsoft.com/office/drawing/2014/main" id="{DA17BCA0-53CC-B4C1-8EAE-5ED9540A14C8}"/>
              </a:ext>
            </a:extLst>
          </p:cNvPr>
          <p:cNvSpPr txBox="1">
            <a:spLocks/>
          </p:cNvSpPr>
          <p:nvPr userDrawn="1"/>
        </p:nvSpPr>
        <p:spPr>
          <a:xfrm>
            <a:off x="914080" y="2271757"/>
            <a:ext cx="7171811" cy="3674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Montserrat" panose="00000500000000000000" pitchFamily="2" charset="0"/>
              </a:rPr>
              <a:t>Receive</a:t>
            </a:r>
            <a:r>
              <a:rPr lang="en-US" sz="2800">
                <a:latin typeface="Montserrat" panose="00000500000000000000" pitchFamily="2" charset="0"/>
              </a:rPr>
              <a:t> no-cost expert TA,  </a:t>
            </a:r>
            <a:br>
              <a:rPr lang="en-US" sz="2800">
                <a:latin typeface="Montserrat" panose="00000500000000000000" pitchFamily="2" charset="0"/>
              </a:rPr>
            </a:br>
            <a:r>
              <a:rPr lang="en-US" sz="2800">
                <a:latin typeface="Montserrat" panose="00000500000000000000" pitchFamily="2" charset="0"/>
              </a:rPr>
              <a:t>materials, and assistance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Montserrat" panose="00000500000000000000" pitchFamily="2" charset="0"/>
              </a:rPr>
              <a:t>Network </a:t>
            </a:r>
            <a:r>
              <a:rPr lang="en-US" sz="2800">
                <a:latin typeface="Montserrat" panose="00000500000000000000" pitchFamily="2" charset="0"/>
              </a:rPr>
              <a:t>with potential </a:t>
            </a:r>
            <a:br>
              <a:rPr lang="en-US" sz="2800">
                <a:latin typeface="Montserrat" panose="00000500000000000000" pitchFamily="2" charset="0"/>
              </a:rPr>
            </a:br>
            <a:r>
              <a:rPr lang="en-US" sz="2800">
                <a:latin typeface="Montserrat" panose="00000500000000000000" pitchFamily="2" charset="0"/>
              </a:rPr>
              <a:t>partners nationwide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Montserrat" panose="00000500000000000000" pitchFamily="2" charset="0"/>
              </a:rPr>
              <a:t>Be </a:t>
            </a:r>
            <a:r>
              <a:rPr lang="en-US" sz="2800">
                <a:latin typeface="Montserrat" panose="00000500000000000000" pitchFamily="2" charset="0"/>
              </a:rPr>
              <a:t>nationally recognized for </a:t>
            </a:r>
            <a:br>
              <a:rPr lang="en-US" sz="2800">
                <a:latin typeface="Montserrat" panose="00000500000000000000" pitchFamily="2" charset="0"/>
              </a:rPr>
            </a:br>
            <a:r>
              <a:rPr lang="en-US" sz="2800">
                <a:latin typeface="Montserrat" panose="00000500000000000000" pitchFamily="2" charset="0"/>
              </a:rPr>
              <a:t>your work</a:t>
            </a:r>
            <a:endParaRPr lang="en-US" sz="2800">
              <a:latin typeface="Montserrat" panose="00000500000000000000" pitchFamily="2" charset="0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44157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31"/>
            <a:ext cx="14843919" cy="8358411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2981726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953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C3BC6A-CF9D-7A38-595F-DD024CCD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" y="0"/>
            <a:ext cx="12185650" cy="68615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F679A-7BD0-0317-4F0C-35228D37E172}"/>
              </a:ext>
            </a:extLst>
          </p:cNvPr>
          <p:cNvSpPr/>
          <p:nvPr userDrawn="1"/>
        </p:nvSpPr>
        <p:spPr>
          <a:xfrm>
            <a:off x="7529689" y="2075575"/>
            <a:ext cx="3322782" cy="3747912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CFEC3-7451-270F-6527-075306B57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18400" y="2140337"/>
            <a:ext cx="3322782" cy="973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Scan for TA 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61DF4-721A-83D3-808A-27C7B15D78C0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113CACA-B3AA-5C90-7BCB-16B95450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Request Technical Assistance (TA)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4C94B-6EF0-F17C-A49D-9FE9972EFE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39" y="2"/>
            <a:ext cx="12179296" cy="685799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5705DD-F0D7-01F6-D86B-ABD1454B24DD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50CE8F0-B20E-393C-C4F0-E508E5144C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C6596C-6DA4-155E-E61A-5103DE3CE35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769E621-58E2-DA5B-4758-019726FC1B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0312" y="2686480"/>
            <a:ext cx="2964822" cy="2981698"/>
          </a:xfrm>
          <a:prstGeom prst="rect">
            <a:avLst/>
          </a:prstGeom>
        </p:spPr>
      </p:pic>
      <p:sp>
        <p:nvSpPr>
          <p:cNvPr id="18" name="Google Shape;213;p30">
            <a:extLst>
              <a:ext uri="{FF2B5EF4-FFF2-40B4-BE49-F238E27FC236}">
                <a16:creationId xmlns:a16="http://schemas.microsoft.com/office/drawing/2014/main" id="{166C2D62-A94B-8F0B-14A7-48A825F48BE5}"/>
              </a:ext>
            </a:extLst>
          </p:cNvPr>
          <p:cNvSpPr txBox="1">
            <a:spLocks/>
          </p:cNvSpPr>
          <p:nvPr userDrawn="1"/>
        </p:nvSpPr>
        <p:spPr>
          <a:xfrm>
            <a:off x="895783" y="2163941"/>
            <a:ext cx="7171811" cy="3674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Answers </a:t>
            </a:r>
            <a:r>
              <a:rPr lang="en-US" sz="2800" b="0">
                <a:solidFill>
                  <a:schemeClr val="tx1"/>
                </a:solidFill>
                <a:latin typeface="Montserrat" panose="00000500000000000000" pitchFamily="2" charset="0"/>
              </a:rPr>
              <a:t>to building strategic partnerships to expand RA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Solutions </a:t>
            </a:r>
            <a:r>
              <a:rPr lang="en-US" sz="2800" b="0">
                <a:solidFill>
                  <a:schemeClr val="tx1"/>
                </a:solidFill>
                <a:latin typeface="Montserrat" panose="00000500000000000000" pitchFamily="2" charset="0"/>
              </a:rPr>
              <a:t>to effectively build a sustainable RA program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Align </a:t>
            </a:r>
            <a:r>
              <a:rPr lang="en-US" sz="2800">
                <a:solidFill>
                  <a:schemeClr val="tx1"/>
                </a:solidFill>
                <a:latin typeface="Montserrat" panose="00000500000000000000" pitchFamily="2" charset="0"/>
              </a:rPr>
              <a:t>with your local workforce and/or education systems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968504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a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A1B38EE-6BC0-FD18-FD1B-6E7A5C2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A6A49-4D64-23E4-87AC-5DE670444839}"/>
              </a:ext>
            </a:extLst>
          </p:cNvPr>
          <p:cNvSpPr/>
          <p:nvPr userDrawn="1"/>
        </p:nvSpPr>
        <p:spPr>
          <a:xfrm>
            <a:off x="0" y="556660"/>
            <a:ext cx="12198350" cy="98604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7" y="619826"/>
            <a:ext cx="10515600" cy="922876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 and Answers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AC68-7FC8-9FCB-D81F-3A4E229C858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2023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4A45279-B4C8-2083-E813-C9DF5E5038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1351DE-2391-5849-55EF-16B8C81D31E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A8F89-0028-0430-B3EF-8B32D4DFE2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4" y="0"/>
            <a:ext cx="12179296" cy="6857998"/>
          </a:xfrm>
          <a:prstGeom prst="rect">
            <a:avLst/>
          </a:prstGeom>
        </p:spPr>
      </p:pic>
      <p:pic>
        <p:nvPicPr>
          <p:cNvPr id="11" name="Picture 10" descr="A hand holding a question mark&#10;&#10;Description automatically generated with low confidence">
            <a:extLst>
              <a:ext uri="{FF2B5EF4-FFF2-40B4-BE49-F238E27FC236}">
                <a16:creationId xmlns:a16="http://schemas.microsoft.com/office/drawing/2014/main" id="{7316285F-A327-3D45-5DC8-BA9AD3105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8293" y="1639928"/>
            <a:ext cx="9100768" cy="442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73259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7A357EA-AB33-9C1A-0A4C-7FD6E8CD38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4"/>
            <a:ext cx="12185650" cy="68615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C7BC85-63DD-5A48-223C-8B0ECB22F6BD}"/>
              </a:ext>
            </a:extLst>
          </p:cNvPr>
          <p:cNvSpPr/>
          <p:nvPr userDrawn="1"/>
        </p:nvSpPr>
        <p:spPr>
          <a:xfrm>
            <a:off x="-6350" y="2142836"/>
            <a:ext cx="12192000" cy="2201918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644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60A50D4A-DDE8-EC08-A614-062E705A54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2805A0-EC07-0748-EEF8-2E38171550E4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39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A433-7E60-E2BC-CDA7-1DC0618B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43395-0155-A566-25D3-32117741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16992-C2ED-6D6C-6842-003CFA524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F600C-EA44-2B16-12FB-C46AC31F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387EF-C3E0-1DE6-71CD-EB13675B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CC322-AD58-5CEB-F7CC-ADD94445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1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D41B-8801-2DDB-ACD3-78E234B3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37A46-FBF7-7BD6-2DAB-FAEB1F5DE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0A6B-B9EB-42CD-AD6B-77471871A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BF902-C639-5B75-CAB3-60D700B1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289B5-53C5-7E6C-0D47-8E07EC6E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CC411-B080-1956-B9C3-AD717A00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47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0FED-5B1E-1D03-68DD-49432DE8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4C8B4-7FE7-7172-E22E-A7FBB4442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84B00-F6B4-25B3-5B43-48DD8D46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E3D2-5DC4-473B-7DD7-4139A3E6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FB532-69D2-E2D1-8AD4-89BCA9C6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671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236E6-0316-8834-8C22-AEC120D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0BD4F-B53A-26A7-2934-34D33C12E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FD9DF-1743-FB60-8E1E-7F33C78B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B84C0-FF74-0760-4E71-923A5C0B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793FD-4296-02C4-0E12-E5FBBAF7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478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 descr="Decorative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53EBFD-1480-A363-CBCE-D7C04CF38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989568"/>
            <a:ext cx="782519" cy="78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27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A1B38EE-6BC0-FD18-FD1B-6E7A5C2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A6A49-4D64-23E4-87AC-5DE670444839}"/>
              </a:ext>
            </a:extLst>
          </p:cNvPr>
          <p:cNvSpPr/>
          <p:nvPr userDrawn="1"/>
        </p:nvSpPr>
        <p:spPr>
          <a:xfrm>
            <a:off x="0" y="556660"/>
            <a:ext cx="12198350" cy="98604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7" y="619826"/>
            <a:ext cx="10515600" cy="922876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 and 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AC68-7FC8-9FCB-D81F-3A4E229C858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2023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4A45279-B4C8-2083-E813-C9DF5E5038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1351DE-2391-5849-55EF-16B8C81D31E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A8F89-0028-0430-B3EF-8B32D4DFE2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797"/>
            <a:ext cx="12179296" cy="6857998"/>
          </a:xfrm>
          <a:prstGeom prst="rect">
            <a:avLst/>
          </a:prstGeom>
        </p:spPr>
      </p:pic>
      <p:pic>
        <p:nvPicPr>
          <p:cNvPr id="11" name="Picture 10" descr="A hand holding a question mark&#10;&#10;Description automatically generated with low confidence">
            <a:extLst>
              <a:ext uri="{FF2B5EF4-FFF2-40B4-BE49-F238E27FC236}">
                <a16:creationId xmlns:a16="http://schemas.microsoft.com/office/drawing/2014/main" id="{7316285F-A327-3D45-5DC8-BA9AD3105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8293" y="1639928"/>
            <a:ext cx="9100768" cy="442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39858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Objectives Slide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365760" indent="-365760">
              <a:buFont typeface="Wingdings 2" panose="05020102010507070707" pitchFamily="18" charset="2"/>
              <a:buChar char=""/>
              <a:defRPr/>
            </a:lvl1pPr>
            <a:lvl2pPr marL="822960">
              <a:defRPr/>
            </a:lvl2pPr>
            <a:lvl3pPr marL="1280160">
              <a:defRPr/>
            </a:lvl3pPr>
            <a:lvl4pPr marL="1737360">
              <a:defRPr/>
            </a:lvl4pPr>
            <a:lvl5pPr marL="21945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Top Corner Embellishment">
            <a:extLst>
              <a:ext uri="{FF2B5EF4-FFF2-40B4-BE49-F238E27FC236}">
                <a16:creationId xmlns:a16="http://schemas.microsoft.com/office/drawing/2014/main" id="{4F555946-CB04-9F04-9975-1135ED49D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B6B3-2CD5-6A36-BFAD-413E7C246B02}"/>
                </a:ext>
              </a:extLst>
            </p:cNvPr>
            <p:cNvSpPr/>
            <p:nvPr userDrawn="1"/>
          </p:nvSpPr>
          <p:spPr>
            <a:xfrm rot="2700000">
              <a:off x="-265319" y="-8574"/>
              <a:ext cx="649115" cy="816665"/>
            </a:xfrm>
            <a:custGeom>
              <a:avLst/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5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5941D6-52C7-4A65-8DF9-81C5ECE7DA0D}"/>
                </a:ext>
              </a:extLst>
            </p:cNvPr>
            <p:cNvSpPr/>
            <p:nvPr userDrawn="1"/>
          </p:nvSpPr>
          <p:spPr>
            <a:xfrm rot="2700000">
              <a:off x="-261373" y="8838"/>
              <a:ext cx="622175" cy="762786"/>
            </a:xfrm>
            <a:custGeom>
              <a:avLst/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B7E73F1-C4F0-E444-8297-33929C1BAE7F}"/>
                </a:ext>
              </a:extLst>
            </p:cNvPr>
            <p:cNvSpPr/>
            <p:nvPr userDrawn="1"/>
          </p:nvSpPr>
          <p:spPr>
            <a:xfrm rot="2700000">
              <a:off x="-250498" y="56849"/>
              <a:ext cx="547907" cy="614248"/>
            </a:xfrm>
            <a:custGeom>
              <a:avLst/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1" name="Text Placeholder 190">
            <a:extLst>
              <a:ext uri="{FF2B5EF4-FFF2-40B4-BE49-F238E27FC236}">
                <a16:creationId xmlns:a16="http://schemas.microsoft.com/office/drawing/2014/main" id="{2BFF4C1B-7199-F8CC-DFBF-CB4D9E2020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3413" y="1492250"/>
            <a:ext cx="2635250" cy="1647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2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79296" cy="116998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4" y="2"/>
            <a:ext cx="12179296" cy="685799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900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1825625"/>
            <a:ext cx="6290094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64E00-8757-3F43-FF9B-3871A42E9E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225" y="2033588"/>
            <a:ext cx="4119563" cy="3792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9BDA62-342A-CC96-F9E6-BDE1B1A48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704" y="2"/>
            <a:ext cx="12179296" cy="68579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C3CF87-E359-6394-B75E-5A7D50E1FE95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1EF54-5947-6BC7-A87F-C1D0638A46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937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1325563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2198669"/>
            <a:ext cx="6290094" cy="397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DCA5D-B84B-6754-30C6-E1E8AD72DA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675" y="2044700"/>
            <a:ext cx="4254500" cy="3894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39F52B-7429-7F6F-0372-262C431CC8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704" y="-3578"/>
            <a:ext cx="12179296" cy="68579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A01EB4-0763-5C50-36DB-9D794ABBF72C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9059A05B-4F68-DC79-6DD8-BC12A1E6E7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951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CD8B585-4F76-0ED7-3509-FF59CCD0D5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6AC033-5145-BE27-2C8E-94133382D3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79296" cy="685799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C1AB36-4265-1469-FF5A-520F2622B7D5}"/>
              </a:ext>
            </a:extLst>
          </p:cNvPr>
          <p:cNvSpPr/>
          <p:nvPr userDrawn="1"/>
        </p:nvSpPr>
        <p:spPr>
          <a:xfrm>
            <a:off x="12704" y="2225407"/>
            <a:ext cx="12192000" cy="156453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" y="2464375"/>
            <a:ext cx="12166591" cy="1325563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57B282-A83B-A671-7117-8DD6A935D819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164D1F-1B3E-C7F1-5575-7D09A8D2E3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6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945376C-6436-A088-61EA-D5EE32E20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324A9C-3589-D097-6C3D-F3D603C30A67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4592B-286A-CA90-78F9-84E01C49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EE8A18-807E-9C28-2897-7C83C93FF2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0" y="0"/>
            <a:ext cx="12179296" cy="685799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CB8D83-E846-6765-5362-343F2D03F4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59686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5829345-80FD-3510-D071-1AD55F8147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38600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AA9F7C3-9374-4986-4E34-975D684957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7514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0EEDADE2-12AE-2036-02D4-17B0A61FF2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96428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F0C88D9-76C3-FE5A-F029-B161CEDDAF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2050" y="3807108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8E0021D-00F9-D845-FE74-AB29C3144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05235" y="383751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D491B20-8350-0923-3452-95D14A2C6E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8420" y="381804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DC7B00B-44F5-53BB-0E80-32931F1E8E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7334" y="3837510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09E100-927F-CE73-B86C-7C10522E1B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0761" y="438585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FA10BBE3-FD10-8E04-69F6-16AB13D10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00768" y="438990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F91AA31-97DF-5B97-0F3D-C8CA7F0FBC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4051" y="4408553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58C350C8-7516-981D-8F52-558D5A6BD8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31676" y="4381604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AD6B77-481B-04C0-517C-85C1CE5B1D52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0DBBF89E-36F7-AB45-900B-890FF14CC4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A6127D-7B41-BD06-5311-40EE6908AEE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Partner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C3BC6A-CF9D-7A38-595F-DD024CCD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" y="0"/>
            <a:ext cx="12185650" cy="68615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F679A-7BD0-0317-4F0C-35228D37E172}"/>
              </a:ext>
            </a:extLst>
          </p:cNvPr>
          <p:cNvSpPr/>
          <p:nvPr userDrawn="1"/>
        </p:nvSpPr>
        <p:spPr>
          <a:xfrm>
            <a:off x="7765393" y="2075575"/>
            <a:ext cx="2867883" cy="3747912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CFEC3-7451-270F-6527-075306B57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5392" y="2140337"/>
            <a:ext cx="2867883" cy="973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Scan for Partner 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61DF4-721A-83D3-808A-27C7B15D78C0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5" name="Picture 3" descr="Qr code&#10;&#10;Description automatically generated">
            <a:extLst>
              <a:ext uri="{FF2B5EF4-FFF2-40B4-BE49-F238E27FC236}">
                <a16:creationId xmlns:a16="http://schemas.microsoft.com/office/drawing/2014/main" id="{DB30022D-CFA9-8F7A-0103-A49B1C2631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50" t="4843" r="4330" b="6373"/>
          <a:stretch/>
        </p:blipFill>
        <p:spPr>
          <a:xfrm>
            <a:off x="7936089" y="3082593"/>
            <a:ext cx="2550754" cy="256390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113CACA-B3AA-5C90-7BCB-16B95450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Become a Center Partner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4C94B-6EF0-F17C-A49D-9FE9972EFE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" y="0"/>
            <a:ext cx="12179296" cy="685799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5705DD-F0D7-01F6-D86B-ABD1454B24DD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50CE8F0-B20E-393C-C4F0-E508E5144CA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C6596C-6DA4-155E-E61A-5103DE3CE35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13;p30">
            <a:extLst>
              <a:ext uri="{FF2B5EF4-FFF2-40B4-BE49-F238E27FC236}">
                <a16:creationId xmlns:a16="http://schemas.microsoft.com/office/drawing/2014/main" id="{DA17BCA0-53CC-B4C1-8EAE-5ED9540A14C8}"/>
              </a:ext>
            </a:extLst>
          </p:cNvPr>
          <p:cNvSpPr txBox="1">
            <a:spLocks/>
          </p:cNvSpPr>
          <p:nvPr userDrawn="1"/>
        </p:nvSpPr>
        <p:spPr>
          <a:xfrm>
            <a:off x="914080" y="2271757"/>
            <a:ext cx="7171811" cy="3674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Montserrat" panose="00000500000000000000" pitchFamily="2" charset="0"/>
              </a:rPr>
              <a:t>Receive</a:t>
            </a:r>
            <a:r>
              <a:rPr lang="en-US" sz="2800">
                <a:latin typeface="Montserrat" panose="00000500000000000000" pitchFamily="2" charset="0"/>
              </a:rPr>
              <a:t> no-cost expert TA,  </a:t>
            </a:r>
            <a:br>
              <a:rPr lang="en-US" sz="2800">
                <a:latin typeface="Montserrat" panose="00000500000000000000" pitchFamily="2" charset="0"/>
              </a:rPr>
            </a:br>
            <a:r>
              <a:rPr lang="en-US" sz="2800">
                <a:latin typeface="Montserrat" panose="00000500000000000000" pitchFamily="2" charset="0"/>
              </a:rPr>
              <a:t>materials, and assistance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Montserrat" panose="00000500000000000000" pitchFamily="2" charset="0"/>
              </a:rPr>
              <a:t>Network </a:t>
            </a:r>
            <a:r>
              <a:rPr lang="en-US" sz="2800">
                <a:latin typeface="Montserrat" panose="00000500000000000000" pitchFamily="2" charset="0"/>
              </a:rPr>
              <a:t>with potential </a:t>
            </a:r>
            <a:br>
              <a:rPr lang="en-US" sz="2800">
                <a:latin typeface="Montserrat" panose="00000500000000000000" pitchFamily="2" charset="0"/>
              </a:rPr>
            </a:br>
            <a:r>
              <a:rPr lang="en-US" sz="2800">
                <a:latin typeface="Montserrat" panose="00000500000000000000" pitchFamily="2" charset="0"/>
              </a:rPr>
              <a:t>partners nationwide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Montserrat" panose="00000500000000000000" pitchFamily="2" charset="0"/>
              </a:rPr>
              <a:t>Be </a:t>
            </a:r>
            <a:r>
              <a:rPr lang="en-US" sz="2800">
                <a:latin typeface="Montserrat" panose="00000500000000000000" pitchFamily="2" charset="0"/>
              </a:rPr>
              <a:t>nationally recognized for </a:t>
            </a:r>
            <a:br>
              <a:rPr lang="en-US" sz="2800">
                <a:latin typeface="Montserrat" panose="00000500000000000000" pitchFamily="2" charset="0"/>
              </a:rPr>
            </a:br>
            <a:r>
              <a:rPr lang="en-US" sz="2800">
                <a:latin typeface="Montserrat" panose="00000500000000000000" pitchFamily="2" charset="0"/>
              </a:rPr>
              <a:t>your work</a:t>
            </a:r>
            <a:endParaRPr lang="en-US" sz="2800">
              <a:latin typeface="Montserrat" panose="00000500000000000000" pitchFamily="2" charset="0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3934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C3BC6A-CF9D-7A38-595F-DD024CCD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" y="0"/>
            <a:ext cx="12185650" cy="68615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F679A-7BD0-0317-4F0C-35228D37E172}"/>
              </a:ext>
            </a:extLst>
          </p:cNvPr>
          <p:cNvSpPr/>
          <p:nvPr userDrawn="1"/>
        </p:nvSpPr>
        <p:spPr>
          <a:xfrm>
            <a:off x="7529689" y="2075575"/>
            <a:ext cx="3322782" cy="3747912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CFEC3-7451-270F-6527-075306B57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18400" y="2140337"/>
            <a:ext cx="3322782" cy="973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Scan for TA 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61DF4-721A-83D3-808A-27C7B15D78C0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113CACA-B3AA-5C90-7BCB-16B95450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Request Technical Assistance (TA)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4C94B-6EF0-F17C-A49D-9FE9972EFE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39" y="2"/>
            <a:ext cx="12179296" cy="685799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5705DD-F0D7-01F6-D86B-ABD1454B24DD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50CE8F0-B20E-393C-C4F0-E508E5144C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C6596C-6DA4-155E-E61A-5103DE3CE35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769E621-58E2-DA5B-4758-019726FC1B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0312" y="2686480"/>
            <a:ext cx="2964822" cy="2981698"/>
          </a:xfrm>
          <a:prstGeom prst="rect">
            <a:avLst/>
          </a:prstGeom>
        </p:spPr>
      </p:pic>
      <p:sp>
        <p:nvSpPr>
          <p:cNvPr id="18" name="Google Shape;213;p30">
            <a:extLst>
              <a:ext uri="{FF2B5EF4-FFF2-40B4-BE49-F238E27FC236}">
                <a16:creationId xmlns:a16="http://schemas.microsoft.com/office/drawing/2014/main" id="{166C2D62-A94B-8F0B-14A7-48A825F48BE5}"/>
              </a:ext>
            </a:extLst>
          </p:cNvPr>
          <p:cNvSpPr txBox="1">
            <a:spLocks/>
          </p:cNvSpPr>
          <p:nvPr userDrawn="1"/>
        </p:nvSpPr>
        <p:spPr>
          <a:xfrm>
            <a:off x="895783" y="2163941"/>
            <a:ext cx="7171811" cy="3674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Answers </a:t>
            </a:r>
            <a:r>
              <a:rPr lang="en-US" sz="2800" b="0">
                <a:solidFill>
                  <a:schemeClr val="tx1"/>
                </a:solidFill>
                <a:latin typeface="Montserrat" panose="00000500000000000000" pitchFamily="2" charset="0"/>
              </a:rPr>
              <a:t>to building strategic partnerships to expand RA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Solutions </a:t>
            </a:r>
            <a:r>
              <a:rPr lang="en-US" sz="2800" b="0">
                <a:solidFill>
                  <a:schemeClr val="tx1"/>
                </a:solidFill>
                <a:latin typeface="Montserrat" panose="00000500000000000000" pitchFamily="2" charset="0"/>
              </a:rPr>
              <a:t>to effectively build a sustainable RA program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Align </a:t>
            </a:r>
            <a:r>
              <a:rPr lang="en-US" sz="2800">
                <a:solidFill>
                  <a:schemeClr val="tx1"/>
                </a:solidFill>
                <a:latin typeface="Montserrat" panose="00000500000000000000" pitchFamily="2" charset="0"/>
              </a:rPr>
              <a:t>with your local workforce and/or education systems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4213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a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A1B38EE-6BC0-FD18-FD1B-6E7A5C2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A6A49-4D64-23E4-87AC-5DE670444839}"/>
              </a:ext>
            </a:extLst>
          </p:cNvPr>
          <p:cNvSpPr/>
          <p:nvPr userDrawn="1"/>
        </p:nvSpPr>
        <p:spPr>
          <a:xfrm>
            <a:off x="0" y="556660"/>
            <a:ext cx="12198350" cy="98604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7" y="619826"/>
            <a:ext cx="10515600" cy="922876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 and Answers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AC68-7FC8-9FCB-D81F-3A4E229C858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2023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4A45279-B4C8-2083-E813-C9DF5E5038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1351DE-2391-5849-55EF-16B8C81D31E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A8F89-0028-0430-B3EF-8B32D4DFE2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4" y="0"/>
            <a:ext cx="12179296" cy="6857998"/>
          </a:xfrm>
          <a:prstGeom prst="rect">
            <a:avLst/>
          </a:prstGeom>
        </p:spPr>
      </p:pic>
      <p:pic>
        <p:nvPicPr>
          <p:cNvPr id="11" name="Picture 10" descr="A hand holding a question mark&#10;&#10;Description automatically generated with low confidence">
            <a:extLst>
              <a:ext uri="{FF2B5EF4-FFF2-40B4-BE49-F238E27FC236}">
                <a16:creationId xmlns:a16="http://schemas.microsoft.com/office/drawing/2014/main" id="{7316285F-A327-3D45-5DC8-BA9AD3105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293" y="1639928"/>
            <a:ext cx="9100768" cy="442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881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24ED7-20CF-683B-03C7-89347E14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B897-E91F-7C49-9845-B6F9A6B37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A9466-E45F-1000-AEC5-F9038E95D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Montserrat SemiBold" panose="02000505000000020004" pitchFamily="2" charset="77"/>
              </a:defRPr>
            </a:lvl1pPr>
          </a:lstStyle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1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15E"/>
          </a:solidFill>
          <a:latin typeface="Montserrat" panose="02000505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24ED7-20CF-683B-03C7-89347E14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B897-E91F-7C49-9845-B6F9A6B37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A9466-E45F-1000-AEC5-F9038E95D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Montserrat SemiBold" panose="02000505000000020004" pitchFamily="2" charset="77"/>
              </a:defRPr>
            </a:lvl1pPr>
          </a:lstStyle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4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15E"/>
          </a:solidFill>
          <a:latin typeface="Montserrat" panose="02000505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24ED7-20CF-683B-03C7-89347E14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B897-E91F-7C49-9845-B6F9A6B37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A9466-E45F-1000-AEC5-F9038E95D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Montserrat SemiBold" panose="02000505000000020004" pitchFamily="2" charset="77"/>
              </a:defRPr>
            </a:lvl1pPr>
          </a:lstStyle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4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15E"/>
          </a:solidFill>
          <a:latin typeface="Montserrat" panose="02000505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lcoe.safalapps.com/" TargetMode="Externa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dolcoe.safalapp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hyperlink" Target="https://dolcoe.safalapps.com/resources/resourcesandtool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Relationship Id="rId9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hyperlink" Target="https://dolcoe.safalapps.com/" TargetMode="Externa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5F7B2-4157-4F4B-D77B-9FC1F9FD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7" y="1311215"/>
            <a:ext cx="9133726" cy="2117785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</a:rPr>
              <a:t>Office Hours: Building Student Awareness of Apprenticeship Career Pathways</a:t>
            </a:r>
            <a:br>
              <a:rPr lang="en-US" b="1" dirty="0">
                <a:latin typeface="Montserrat"/>
              </a:rPr>
            </a:br>
            <a:br>
              <a:rPr lang="en-US" sz="900" b="1" dirty="0">
                <a:latin typeface="Montserrat"/>
              </a:rPr>
            </a:br>
            <a:endParaRPr lang="en-US" sz="1800" dirty="0">
              <a:latin typeface="Montserra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EF6B4-FE5D-D4CA-A718-E5FAB3D59A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7494" y="5106988"/>
            <a:ext cx="3219495" cy="439797"/>
          </a:xfrm>
        </p:spPr>
        <p:txBody>
          <a:bodyPr/>
          <a:lstStyle/>
          <a:p>
            <a:pPr algn="ctr"/>
            <a:r>
              <a:rPr lang="en-US" dirty="0"/>
              <a:t>September 5, 2024</a:t>
            </a:r>
          </a:p>
        </p:txBody>
      </p:sp>
      <p:pic>
        <p:nvPicPr>
          <p:cNvPr id="5" name="Picture 4" descr="Center of Excellence logo">
            <a:extLst>
              <a:ext uri="{FF2B5EF4-FFF2-40B4-BE49-F238E27FC236}">
                <a16:creationId xmlns:a16="http://schemas.microsoft.com/office/drawing/2014/main" id="{9D3AC897-B5DC-250F-E400-9121EC5AF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309" y="3694251"/>
            <a:ext cx="1112680" cy="111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3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33541-19E0-E9CC-11D9-3650FC051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Questions, Thoughts, Discussion?</a:t>
            </a:r>
          </a:p>
        </p:txBody>
      </p:sp>
      <p:pic>
        <p:nvPicPr>
          <p:cNvPr id="6" name="Picture 5" descr="A group of hands holding colorful question marks">
            <a:extLst>
              <a:ext uri="{FF2B5EF4-FFF2-40B4-BE49-F238E27FC236}">
                <a16:creationId xmlns:a16="http://schemas.microsoft.com/office/drawing/2014/main" id="{AD13D122-2C42-C3C1-40F8-C8CBB2DE4F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46"/>
          <a:stretch/>
        </p:blipFill>
        <p:spPr>
          <a:xfrm>
            <a:off x="583324" y="1484416"/>
            <a:ext cx="10988565" cy="4477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788065-1BFE-3138-2F61-61E670E42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35" y="5962389"/>
            <a:ext cx="826021" cy="8260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C287CD-CBA5-5B25-1DDA-1F5DB6971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37556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B284EC4-CB52-A36D-0279-1B91688BC08D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1105444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4D4A-3DE4-FD0B-F2F3-88961B62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Contact Us, Become a Partner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1F25C-F779-0A17-3344-2CA68EAFB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916" y="2320924"/>
            <a:ext cx="6181165" cy="3506135"/>
          </a:xfrm>
        </p:spPr>
        <p:txBody>
          <a:bodyPr>
            <a:normAutofit/>
          </a:bodyPr>
          <a:lstStyle/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b="1" dirty="0">
                <a:solidFill>
                  <a:schemeClr val="tx1"/>
                </a:solidFill>
                <a:latin typeface="Montserrat" panose="00000500000000000000" pitchFamily="2" charset="0"/>
              </a:rPr>
              <a:t>Receive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0"/>
              </a:rPr>
              <a:t> no-cost expert TA,  </a:t>
            </a:r>
            <a:br>
              <a:rPr lang="en-US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r>
              <a:rPr lang="en-US" dirty="0">
                <a:solidFill>
                  <a:schemeClr val="tx1"/>
                </a:solidFill>
                <a:latin typeface="Montserrat" panose="00000500000000000000" pitchFamily="2" charset="0"/>
              </a:rPr>
              <a:t>materials, and assistance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b="1" dirty="0">
                <a:solidFill>
                  <a:schemeClr val="tx1"/>
                </a:solidFill>
                <a:latin typeface="Montserrat" panose="00000500000000000000" pitchFamily="2" charset="0"/>
              </a:rPr>
              <a:t>Network 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0"/>
              </a:rPr>
              <a:t>with potential </a:t>
            </a:r>
            <a:br>
              <a:rPr lang="en-US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r>
              <a:rPr lang="en-US" dirty="0">
                <a:solidFill>
                  <a:schemeClr val="tx1"/>
                </a:solidFill>
                <a:latin typeface="Montserrat" panose="00000500000000000000" pitchFamily="2" charset="0"/>
              </a:rPr>
              <a:t>partners nationwide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b="1" dirty="0">
                <a:solidFill>
                  <a:schemeClr val="tx1"/>
                </a:solidFill>
                <a:latin typeface="Montserrat" panose="00000500000000000000" pitchFamily="2" charset="0"/>
              </a:rPr>
              <a:t>Be 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0"/>
              </a:rPr>
              <a:t>nationally recognized for your work</a:t>
            </a:r>
            <a:endParaRPr lang="en-US" dirty="0">
              <a:solidFill>
                <a:schemeClr val="tx1"/>
              </a:solidFill>
              <a:latin typeface="Montserrat" panose="00000500000000000000" pitchFamily="2" charset="0"/>
              <a:ea typeface="Raleway"/>
              <a:cs typeface="Raleway"/>
              <a:sym typeface="Raleway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9DE638-65ED-08CC-1409-199D9155E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7115" y="1881339"/>
            <a:ext cx="3223260" cy="4079889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E41B0B7-FA8E-7C5D-B3B5-4EA886B87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5482" y="2011438"/>
            <a:ext cx="288663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Scan for Partner Form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3" descr="Qr code for Partner Form: https://safalpartners.jotform.com/form/221015771142040">
            <a:extLst>
              <a:ext uri="{FF2B5EF4-FFF2-40B4-BE49-F238E27FC236}">
                <a16:creationId xmlns:a16="http://schemas.microsoft.com/office/drawing/2014/main" id="{B9197C90-5D7A-C570-CA04-D37FC26D0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34" y="3069273"/>
            <a:ext cx="2448622" cy="251105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0B5EBB-723F-911F-C383-E4BDCB8F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1077543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70BCD9-3B45-7E18-207D-D7D9D9C6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2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 for Joining 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4C65D-CFCD-5F9F-5384-C5527616CB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i="1">
                <a:solidFill>
                  <a:prstClr val="black">
                    <a:lumMod val="75000"/>
                    <a:lumOff val="25000"/>
                  </a:prstClr>
                </a:solidFill>
                <a:latin typeface="Montserrat" panose="02000505000000020004" pitchFamily="2" charset="77"/>
                <a:ea typeface="+mj-ea"/>
                <a:cs typeface="+mj-cs"/>
              </a:rPr>
              <a:t>Email us your questions at RA_COE@SafalPartners.com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FA84AD-08DF-5890-9AAC-3CD93CE9B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more information, visit: </a:t>
            </a:r>
            <a:r>
              <a:rPr lang="en-US" dirty="0">
                <a:hlinkClick r:id="rId2" tooltip="https://dolcoe.safalapps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dolcoe.safalapps.com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0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7197-DDCF-BB93-C602-EE99A1E4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pic>
        <p:nvPicPr>
          <p:cNvPr id="13" name="Picture 12" descr="Clare Vanderpool">
            <a:extLst>
              <a:ext uri="{FF2B5EF4-FFF2-40B4-BE49-F238E27FC236}">
                <a16:creationId xmlns:a16="http://schemas.microsoft.com/office/drawing/2014/main" id="{ABF78E6F-E9E0-8824-5ED7-ACABC2FD7B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6"/>
          <a:stretch/>
        </p:blipFill>
        <p:spPr>
          <a:xfrm>
            <a:off x="2523044" y="1940261"/>
            <a:ext cx="2400272" cy="2410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D808D2-C150-87D4-617C-A79E772980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40170" y="4581479"/>
            <a:ext cx="3453544" cy="563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D274D"/>
                </a:solidFill>
                <a:latin typeface="Montserrat" panose="00000500000000000000" pitchFamily="2" charset="0"/>
              </a:rPr>
              <a:t>Clare Vanderpool</a:t>
            </a:r>
          </a:p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858EF35-827A-A268-A146-F10223BF6E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82890" y="4959029"/>
            <a:ext cx="3080580" cy="12541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rgbClr val="0D274D"/>
                </a:solidFill>
                <a:latin typeface="Montserrat"/>
                <a:ea typeface="Roboto"/>
              </a:rPr>
              <a:t>Subject Matter Expert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rgbClr val="0D274D"/>
                </a:solidFill>
                <a:latin typeface="Montserrat"/>
                <a:ea typeface="Roboto"/>
              </a:rPr>
              <a:t>Safal Partners</a:t>
            </a:r>
          </a:p>
          <a:p>
            <a:endParaRPr lang="en-US" dirty="0"/>
          </a:p>
        </p:txBody>
      </p:sp>
      <p:pic>
        <p:nvPicPr>
          <p:cNvPr id="10" name="Picture 9" descr="Alan Dodkowitz">
            <a:extLst>
              <a:ext uri="{FF2B5EF4-FFF2-40B4-BE49-F238E27FC236}">
                <a16:creationId xmlns:a16="http://schemas.microsoft.com/office/drawing/2014/main" id="{296FE81A-58ED-E2D7-67DE-8A841E54F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r="2457"/>
          <a:stretch/>
        </p:blipFill>
        <p:spPr>
          <a:xfrm>
            <a:off x="7180639" y="1940261"/>
            <a:ext cx="2300551" cy="2410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90B62E5-0164-6090-35C6-31FA7D714F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51445" y="4581478"/>
            <a:ext cx="3600385" cy="563563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0D274D"/>
                </a:solidFill>
                <a:latin typeface="Montserrat"/>
              </a:rPr>
              <a:t>Alan D. Dodkowitz</a:t>
            </a:r>
            <a:endParaRPr lang="pl-PL" dirty="0">
              <a:solidFill>
                <a:srgbClr val="0D274D"/>
              </a:solidFill>
              <a:latin typeface="Montserrat" panose="00000500000000000000" pitchFamily="2" charset="0"/>
            </a:endParaRPr>
          </a:p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082D0A1-49CB-123C-B26D-B9BA805387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51445" y="5000772"/>
            <a:ext cx="3600385" cy="11706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rgbClr val="0D274D"/>
                </a:solidFill>
                <a:latin typeface="Montserrat"/>
                <a:ea typeface="Roboto"/>
              </a:rPr>
              <a:t>Subject Matter Expert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rgbClr val="0D274D"/>
                </a:solidFill>
                <a:latin typeface="Montserrat"/>
                <a:ea typeface="Roboto"/>
              </a:rPr>
              <a:t>Safal Partners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FC99BC-7354-B906-B960-D195C96AC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3D87D3-B52A-1FCF-694D-D0543B3D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32" y="5942148"/>
            <a:ext cx="820009" cy="8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60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7197-DDCF-BB93-C602-EE99A1E488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2054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Welcome and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B8792-D27E-77B1-7B9D-F2C4080AD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1411"/>
            <a:ext cx="6930016" cy="299432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Montserrat Medium"/>
                <a:cs typeface="Segoe UI"/>
              </a:rPr>
              <a:t>Center of Excellence Overview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Montserrat Medium"/>
                <a:cs typeface="Segoe UI"/>
              </a:rPr>
              <a:t>Review Core Components of Registered Apprenticeship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Montserrat Medium" panose="00000600000000000000" pitchFamily="2" charset="0"/>
                <a:cs typeface="Segoe UI" panose="020B0502040204020203" pitchFamily="34" charset="0"/>
              </a:rPr>
              <a:t>Resources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Montserrat Medium"/>
                <a:cs typeface="Segoe UI"/>
              </a:rPr>
              <a:t>Questions and Discussion</a:t>
            </a:r>
          </a:p>
          <a:p>
            <a:endParaRPr lang="en-US" dirty="0"/>
          </a:p>
        </p:txBody>
      </p:sp>
      <p:pic>
        <p:nvPicPr>
          <p:cNvPr id="4" name="Picture 3" descr="Center of Excellence Logo">
            <a:extLst>
              <a:ext uri="{FF2B5EF4-FFF2-40B4-BE49-F238E27FC236}">
                <a16:creationId xmlns:a16="http://schemas.microsoft.com/office/drawing/2014/main" id="{8694B03F-6D3B-8E72-D9FB-0CC4BE7E4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241" y="1825161"/>
            <a:ext cx="3938674" cy="3924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623A6E-BF54-626D-AD32-BF517DC08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6FE942-A0EB-6F75-ABDE-E8D9A01EF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065D5B-0535-EC38-A676-83628C19046A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1221871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FFE04-D8EE-4B50-10ED-68BF3B5A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of Excellence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3FABF-0197-E13F-DF65-8F4DD4B50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7414260" cy="4456891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U.S. DOL initiative to increase systems alignment across apprenticeship, education, and workforce</a:t>
            </a:r>
          </a:p>
          <a:p>
            <a:pPr>
              <a:lnSpc>
                <a:spcPct val="110000"/>
              </a:lnSpc>
            </a:pPr>
            <a:r>
              <a:rPr lang="en-US" sz="4000" dirty="0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Led by Safal Partners</a:t>
            </a:r>
            <a:r>
              <a:rPr lang="en-US" sz="2400" dirty="0">
                <a:solidFill>
                  <a:schemeClr val="tx1"/>
                </a:solidFill>
              </a:rPr>
              <a:t>; </a:t>
            </a:r>
            <a:r>
              <a:rPr lang="en-US" sz="3600" dirty="0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5 national partners</a:t>
            </a:r>
            <a:endParaRPr lang="en-US" dirty="0">
              <a:solidFill>
                <a:schemeClr val="tx1"/>
              </a:solidFill>
              <a:ea typeface="+mn-lt"/>
              <a:cs typeface="Segoe UI"/>
            </a:endParaRPr>
          </a:p>
          <a:p>
            <a:pPr>
              <a:lnSpc>
                <a:spcPct val="110000"/>
              </a:lnSpc>
            </a:pPr>
            <a:r>
              <a:rPr lang="en-US" sz="4000" dirty="0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We provide </a:t>
            </a:r>
            <a:r>
              <a:rPr lang="en-US" sz="4000" u="sng" dirty="0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no-cost</a:t>
            </a:r>
            <a:r>
              <a:rPr lang="en-US" sz="4000" dirty="0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 TA including:</a:t>
            </a:r>
          </a:p>
          <a:p>
            <a:pPr lvl="1">
              <a:lnSpc>
                <a:spcPct val="110000"/>
              </a:lnSpc>
            </a:pPr>
            <a:r>
              <a:rPr lang="en-US" sz="3600" dirty="0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Monthly webinars</a:t>
            </a:r>
          </a:p>
          <a:p>
            <a:pPr lvl="1">
              <a:lnSpc>
                <a:spcPct val="110000"/>
              </a:lnSpc>
            </a:pPr>
            <a:r>
              <a:rPr lang="en-US" sz="3600" dirty="0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Quarterly virtual office hours</a:t>
            </a:r>
          </a:p>
          <a:p>
            <a:pPr lvl="1">
              <a:lnSpc>
                <a:spcPct val="110000"/>
              </a:lnSpc>
            </a:pPr>
            <a:r>
              <a:rPr lang="en-US" sz="3600" dirty="0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Individual TA/coaching sessions</a:t>
            </a:r>
            <a:endParaRPr lang="en-US" dirty="0">
              <a:solidFill>
                <a:schemeClr val="tx1"/>
              </a:solidFill>
              <a:ea typeface="+mn-lt"/>
              <a:cs typeface="Segoe UI"/>
            </a:endParaRPr>
          </a:p>
          <a:p>
            <a:pPr lvl="1">
              <a:lnSpc>
                <a:spcPct val="110000"/>
              </a:lnSpc>
            </a:pPr>
            <a:r>
              <a:rPr lang="en-US" sz="3600" dirty="0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Online resources (desk aids, guides, frameworks, etc.)</a:t>
            </a:r>
            <a:br>
              <a:rPr lang="en-US" sz="3600" dirty="0">
                <a:latin typeface="Montserrat Medium" panose="00000600000000000000" pitchFamily="2" charset="0"/>
                <a:ea typeface="+mn-lt"/>
                <a:cs typeface="Segoe UI" panose="020B0502040204020203" pitchFamily="34" charset="0"/>
              </a:rPr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285767-F5CB-EDDE-E538-EB4CB37E4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32" y="5942148"/>
            <a:ext cx="820009" cy="8200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9AEEBB-4948-A36F-3CF5-A3C4F227E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6E798-44A3-4CAF-9EBC-1649EF5E6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9068" y="5961549"/>
            <a:ext cx="3917022" cy="3159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563C1"/>
                </a:solidFill>
                <a:hlinkClick r:id="rId4" tooltip="https://dolcoe.safalapps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 our website, request T</a:t>
            </a:r>
            <a:r>
              <a:rPr lang="en-US" sz="2800" dirty="0">
                <a:solidFill>
                  <a:schemeClr val="accent1"/>
                </a:solidFill>
                <a:hlinkClick r:id="rId4" tooltip="https://dolcoe.safalapps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endParaRPr lang="en-US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3" descr="U.S. Department of Labor logo">
            <a:extLst>
              <a:ext uri="{FF2B5EF4-FFF2-40B4-BE49-F238E27FC236}">
                <a16:creationId xmlns:a16="http://schemas.microsoft.com/office/drawing/2014/main" id="{D09C23DC-03A7-FDB9-310E-96D69B71B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7346" y="575484"/>
            <a:ext cx="1563476" cy="1566053"/>
          </a:xfrm>
          <a:prstGeom prst="rect">
            <a:avLst/>
          </a:prstGeom>
        </p:spPr>
      </p:pic>
      <p:pic>
        <p:nvPicPr>
          <p:cNvPr id="8" name="Picture 7" descr="NAWDP, COABE, NDI, WIA, and FASTPORT logos">
            <a:extLst>
              <a:ext uri="{FF2B5EF4-FFF2-40B4-BE49-F238E27FC236}">
                <a16:creationId xmlns:a16="http://schemas.microsoft.com/office/drawing/2014/main" id="{5BE37307-D472-5BF7-AC8B-4DFE01164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2460" y="2276473"/>
            <a:ext cx="3099645" cy="2227979"/>
          </a:xfrm>
          <a:prstGeom prst="rect">
            <a:avLst/>
          </a:prstGeom>
        </p:spPr>
      </p:pic>
      <p:pic>
        <p:nvPicPr>
          <p:cNvPr id="1026" name="Picture 2" descr="QR code for Center of Excellence Website">
            <a:extLst>
              <a:ext uri="{FF2B5EF4-FFF2-40B4-BE49-F238E27FC236}">
                <a16:creationId xmlns:a16="http://schemas.microsoft.com/office/drawing/2014/main" id="{5D133F86-14F2-6F17-B48B-90D3CFEEA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406" y="4587859"/>
            <a:ext cx="1739116" cy="168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92B7C-6528-3B97-73FC-C2C3E714A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320158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3D2F-4DA3-0EA8-977B-57BF02A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"/>
              </a:rPr>
              <a:t>Online Resources, On-Demand TA</a:t>
            </a:r>
            <a:endParaRPr lang="en-US" dirty="0"/>
          </a:p>
        </p:txBody>
      </p:sp>
      <p:pic>
        <p:nvPicPr>
          <p:cNvPr id="12" name="Picture 11" descr="Center of Excellence website homepage">
            <a:extLst>
              <a:ext uri="{FF2B5EF4-FFF2-40B4-BE49-F238E27FC236}">
                <a16:creationId xmlns:a16="http://schemas.microsoft.com/office/drawing/2014/main" id="{D5E6C9BF-FF7F-4A8F-3D20-7D5F56AE2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68" y="1884770"/>
            <a:ext cx="5148763" cy="3089352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F4963F1-5F51-0C38-7E42-8C56D86FB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562" y="5280753"/>
            <a:ext cx="5804401" cy="619635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  <a:latin typeface="Calibri" panose="020F0502020204030204"/>
                <a:hlinkClick r:id="rId4" tooltip="https://dolcoe.safalapps.com/resources/resourcesandtool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https://dolcoe.safalapps.com/resources/resourcesandtools</a:t>
            </a:r>
            <a:endParaRPr lang="en-US" sz="1800" dirty="0">
              <a:solidFill>
                <a:srgbClr val="0070C0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A1972A-79E4-1258-A31D-DB4C77866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32" y="5942148"/>
            <a:ext cx="820009" cy="8200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C3B179-6456-C2A0-BF48-A023E157C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F47CBC-A094-A1B6-C7BF-804124D99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82474" y="1645920"/>
            <a:ext cx="4794178" cy="4096512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532F49-F992-1037-D4D2-E0A30DAB9B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tx1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Registered Apprenticeship Partner Profile Questionnaire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CE91DD-3CD0-0E5F-1BEE-9960A2096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8926" y="3002095"/>
            <a:ext cx="2737761" cy="1573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06ACD3-5751-C9BA-CCAF-AA7276467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50591" y="3813047"/>
            <a:ext cx="1693025" cy="1702293"/>
          </a:xfrm>
          <a:prstGeom prst="rect">
            <a:avLst/>
          </a:prstGeom>
          <a:solidFill>
            <a:srgbClr val="FAAB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QR Code for Partner Profile Questionnaire: &#10;https://dolcoe.safalapps.com/sites/default/files/2022-11/Partnership%20Questionnaire.pdf">
            <a:extLst>
              <a:ext uri="{FF2B5EF4-FFF2-40B4-BE49-F238E27FC236}">
                <a16:creationId xmlns:a16="http://schemas.microsoft.com/office/drawing/2014/main" id="{9DB89EC1-7D79-7378-E8C7-58A78A294F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5575" y="3870139"/>
            <a:ext cx="1520726" cy="15859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AC045-D57B-1A88-656D-4BA90BCE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3803902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476797-5109-DCEE-B479-E925BCB3B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09799" y="6317856"/>
            <a:ext cx="150082" cy="245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760B7A-679B-A3D9-22AB-DCB3117B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ontserrat"/>
              </a:rPr>
              <a:t>Five Core Components of RA</a:t>
            </a:r>
            <a:endParaRPr lang="en-US" dirty="0"/>
          </a:p>
        </p:txBody>
      </p:sp>
      <p:grpSp>
        <p:nvGrpSpPr>
          <p:cNvPr id="135" name="Group 134" descr="Hands Shaking">
            <a:extLst>
              <a:ext uri="{FF2B5EF4-FFF2-40B4-BE49-F238E27FC236}">
                <a16:creationId xmlns:a16="http://schemas.microsoft.com/office/drawing/2014/main" id="{1CFE45BF-8F6A-F23F-C49B-1A3DA5F2C5CA}"/>
              </a:ext>
            </a:extLst>
          </p:cNvPr>
          <p:cNvGrpSpPr/>
          <p:nvPr/>
        </p:nvGrpSpPr>
        <p:grpSpPr>
          <a:xfrm>
            <a:off x="909326" y="2319410"/>
            <a:ext cx="1371600" cy="1371601"/>
            <a:chOff x="1114010" y="2732085"/>
            <a:chExt cx="1371600" cy="1410335"/>
          </a:xfrm>
        </p:grpSpPr>
        <p:sp>
          <p:nvSpPr>
            <p:cNvPr id="70" name="AutoShape 23">
              <a:extLst>
                <a:ext uri="{FF2B5EF4-FFF2-40B4-BE49-F238E27FC236}">
                  <a16:creationId xmlns:a16="http://schemas.microsoft.com/office/drawing/2014/main" id="{648FD7D5-493B-CEB6-CD27-50865B2C933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529142" y="3103967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1" name="Grupa 65">
              <a:extLst>
                <a:ext uri="{FF2B5EF4-FFF2-40B4-BE49-F238E27FC236}">
                  <a16:creationId xmlns:a16="http://schemas.microsoft.com/office/drawing/2014/main" id="{F65684ED-9852-86AE-C3CC-EE21012EF6D8}"/>
                </a:ext>
              </a:extLst>
            </p:cNvPr>
            <p:cNvGrpSpPr/>
            <p:nvPr userDrawn="1"/>
          </p:nvGrpSpPr>
          <p:grpSpPr>
            <a:xfrm>
              <a:off x="1529142" y="3103967"/>
              <a:ext cx="541337" cy="412750"/>
              <a:chOff x="906463" y="3402013"/>
              <a:chExt cx="541337" cy="412750"/>
            </a:xfrm>
          </p:grpSpPr>
          <p:sp>
            <p:nvSpPr>
              <p:cNvPr id="125" name="Freeform 25">
                <a:extLst>
                  <a:ext uri="{FF2B5EF4-FFF2-40B4-BE49-F238E27FC236}">
                    <a16:creationId xmlns:a16="http://schemas.microsoft.com/office/drawing/2014/main" id="{3D119BEE-DE62-AD58-E378-2010FB1D93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6" name="Freeform 26">
                <a:extLst>
                  <a:ext uri="{FF2B5EF4-FFF2-40B4-BE49-F238E27FC236}">
                    <a16:creationId xmlns:a16="http://schemas.microsoft.com/office/drawing/2014/main" id="{38CF412F-71BF-630D-26F0-FC6000CEA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7" name="Freeform 27">
                <a:extLst>
                  <a:ext uri="{FF2B5EF4-FFF2-40B4-BE49-F238E27FC236}">
                    <a16:creationId xmlns:a16="http://schemas.microsoft.com/office/drawing/2014/main" id="{5480B049-495E-433A-CF32-F9F5DF7A1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8" name="Freeform 28">
                <a:extLst>
                  <a:ext uri="{FF2B5EF4-FFF2-40B4-BE49-F238E27FC236}">
                    <a16:creationId xmlns:a16="http://schemas.microsoft.com/office/drawing/2014/main" id="{DB804F52-C463-869A-195D-CC74BB3DC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9" name="Freeform 29">
                <a:extLst>
                  <a:ext uri="{FF2B5EF4-FFF2-40B4-BE49-F238E27FC236}">
                    <a16:creationId xmlns:a16="http://schemas.microsoft.com/office/drawing/2014/main" id="{D3BCE8E8-E803-10F2-D54D-A8A5A69BC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A5EA137-38FA-51BF-4D71-F210F83E5780}"/>
                </a:ext>
              </a:extLst>
            </p:cNvPr>
            <p:cNvSpPr/>
            <p:nvPr userDrawn="1"/>
          </p:nvSpPr>
          <p:spPr>
            <a:xfrm>
              <a:off x="1114010" y="2732085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73" name="Graphic 1953081532" descr="Handshake with solid fill">
              <a:extLst>
                <a:ext uri="{FF2B5EF4-FFF2-40B4-BE49-F238E27FC236}">
                  <a16:creationId xmlns:a16="http://schemas.microsoft.com/office/drawing/2014/main" id="{C3E26552-3BA1-8FCF-105C-2D376515D3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4010" y="2770820"/>
              <a:ext cx="1371600" cy="1371600"/>
            </a:xfrm>
            <a:prstGeom prst="rect">
              <a:avLst/>
            </a:prstGeom>
          </p:spPr>
        </p:pic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8A552F-D27C-9443-DB29-814DBFBF74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8609" y="4023222"/>
            <a:ext cx="2133037" cy="733365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prstClr val="black"/>
                </a:solidFill>
                <a:latin typeface="Montserrat" panose="00000500000000000000" pitchFamily="2" charset="0"/>
              </a:rPr>
              <a:t>Employer Involvement</a:t>
            </a:r>
            <a:endParaRPr lang="pl-PL" sz="1800" dirty="0">
              <a:solidFill>
                <a:srgbClr val="4472C4"/>
              </a:solidFill>
              <a:latin typeface="Montserrat" panose="00000500000000000000" pitchFamily="2" charset="0"/>
            </a:endParaRPr>
          </a:p>
          <a:p>
            <a:endParaRPr lang="en-US" dirty="0"/>
          </a:p>
        </p:txBody>
      </p:sp>
      <p:grpSp>
        <p:nvGrpSpPr>
          <p:cNvPr id="136" name="Group 135" descr="Three connected people">
            <a:extLst>
              <a:ext uri="{FF2B5EF4-FFF2-40B4-BE49-F238E27FC236}">
                <a16:creationId xmlns:a16="http://schemas.microsoft.com/office/drawing/2014/main" id="{A58E678C-FF82-F727-9406-20A0DF7D314E}"/>
              </a:ext>
            </a:extLst>
          </p:cNvPr>
          <p:cNvGrpSpPr/>
          <p:nvPr/>
        </p:nvGrpSpPr>
        <p:grpSpPr>
          <a:xfrm>
            <a:off x="3233584" y="2319406"/>
            <a:ext cx="1371600" cy="1371599"/>
            <a:chOff x="3257264" y="2652166"/>
            <a:chExt cx="1371600" cy="1455974"/>
          </a:xfrm>
        </p:grpSpPr>
        <p:sp>
          <p:nvSpPr>
            <p:cNvPr id="83" name="AutoShape 23">
              <a:extLst>
                <a:ext uri="{FF2B5EF4-FFF2-40B4-BE49-F238E27FC236}">
                  <a16:creationId xmlns:a16="http://schemas.microsoft.com/office/drawing/2014/main" id="{2C002190-D802-DCD2-418A-DB91012AAE37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672396" y="3108422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4" name="Grupa 65">
              <a:extLst>
                <a:ext uri="{FF2B5EF4-FFF2-40B4-BE49-F238E27FC236}">
                  <a16:creationId xmlns:a16="http://schemas.microsoft.com/office/drawing/2014/main" id="{248FC07D-54C4-0414-693F-E5C8010A9E65}"/>
                </a:ext>
              </a:extLst>
            </p:cNvPr>
            <p:cNvGrpSpPr/>
            <p:nvPr userDrawn="1"/>
          </p:nvGrpSpPr>
          <p:grpSpPr>
            <a:xfrm>
              <a:off x="3672396" y="3108422"/>
              <a:ext cx="541337" cy="412750"/>
              <a:chOff x="906463" y="3402013"/>
              <a:chExt cx="541337" cy="412750"/>
            </a:xfrm>
          </p:grpSpPr>
          <p:sp>
            <p:nvSpPr>
              <p:cNvPr id="110" name="Freeform 25">
                <a:extLst>
                  <a:ext uri="{FF2B5EF4-FFF2-40B4-BE49-F238E27FC236}">
                    <a16:creationId xmlns:a16="http://schemas.microsoft.com/office/drawing/2014/main" id="{1E21B59D-D3FA-BA39-1E86-2C47022226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1" name="Freeform 26">
                <a:extLst>
                  <a:ext uri="{FF2B5EF4-FFF2-40B4-BE49-F238E27FC236}">
                    <a16:creationId xmlns:a16="http://schemas.microsoft.com/office/drawing/2014/main" id="{EBEF436C-1E28-3098-F6E2-E0E3494C0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2" name="Freeform 27">
                <a:extLst>
                  <a:ext uri="{FF2B5EF4-FFF2-40B4-BE49-F238E27FC236}">
                    <a16:creationId xmlns:a16="http://schemas.microsoft.com/office/drawing/2014/main" id="{555D95FF-8A14-1699-6AC0-3E3171F73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3" name="Freeform 28">
                <a:extLst>
                  <a:ext uri="{FF2B5EF4-FFF2-40B4-BE49-F238E27FC236}">
                    <a16:creationId xmlns:a16="http://schemas.microsoft.com/office/drawing/2014/main" id="{2E7D5A26-AF31-C6B0-DC2C-5284119AF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4" name="Freeform 29">
                <a:extLst>
                  <a:ext uri="{FF2B5EF4-FFF2-40B4-BE49-F238E27FC236}">
                    <a16:creationId xmlns:a16="http://schemas.microsoft.com/office/drawing/2014/main" id="{5764A589-EEEF-9678-CE30-FDE7F765D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18C292C-64DC-5B4F-2CC0-9CABADC4BE90}"/>
                </a:ext>
              </a:extLst>
            </p:cNvPr>
            <p:cNvSpPr/>
            <p:nvPr userDrawn="1"/>
          </p:nvSpPr>
          <p:spPr>
            <a:xfrm>
              <a:off x="3257264" y="2736540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88" name="Graphic 1373769879" descr="Cycle with people with solid fill">
              <a:extLst>
                <a:ext uri="{FF2B5EF4-FFF2-40B4-BE49-F238E27FC236}">
                  <a16:creationId xmlns:a16="http://schemas.microsoft.com/office/drawing/2014/main" id="{4FCFCF81-6E95-6FDA-9C36-56CE214635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57264" y="2652166"/>
              <a:ext cx="1371600" cy="1371600"/>
            </a:xfrm>
            <a:prstGeom prst="rect">
              <a:avLst/>
            </a:prstGeom>
          </p:spPr>
        </p:pic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627BF2C-D451-CC47-FD43-A1A1012BCE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09709" y="4023222"/>
            <a:ext cx="2419350" cy="1254125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Montserrat" panose="00000500000000000000" pitchFamily="2" charset="0"/>
              </a:rPr>
              <a:t>Structured On-the-Job Learning (OJL)</a:t>
            </a:r>
            <a:endParaRPr lang="pl-PL" b="1" dirty="0">
              <a:solidFill>
                <a:srgbClr val="4472C4"/>
              </a:solidFill>
              <a:latin typeface="Montserrat" panose="00000500000000000000" pitchFamily="2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94F33-4C04-3C97-AE7B-A84DD22F5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63" y="5966897"/>
            <a:ext cx="865986" cy="865986"/>
          </a:xfrm>
          <a:prstGeom prst="rect">
            <a:avLst/>
          </a:prstGeom>
        </p:spPr>
      </p:pic>
      <p:grpSp>
        <p:nvGrpSpPr>
          <p:cNvPr id="137" name="Group 136" descr="Instructor with students">
            <a:extLst>
              <a:ext uri="{FF2B5EF4-FFF2-40B4-BE49-F238E27FC236}">
                <a16:creationId xmlns:a16="http://schemas.microsoft.com/office/drawing/2014/main" id="{38D3E677-1689-BF9A-3376-0F192C02212D}"/>
              </a:ext>
            </a:extLst>
          </p:cNvPr>
          <p:cNvGrpSpPr/>
          <p:nvPr/>
        </p:nvGrpSpPr>
        <p:grpSpPr>
          <a:xfrm>
            <a:off x="5417537" y="2319408"/>
            <a:ext cx="1371600" cy="1371600"/>
            <a:chOff x="5426426" y="2775614"/>
            <a:chExt cx="1371600" cy="1371600"/>
          </a:xfrm>
        </p:grpSpPr>
        <p:sp>
          <p:nvSpPr>
            <p:cNvPr id="89" name="AutoShape 23">
              <a:extLst>
                <a:ext uri="{FF2B5EF4-FFF2-40B4-BE49-F238E27FC236}">
                  <a16:creationId xmlns:a16="http://schemas.microsoft.com/office/drawing/2014/main" id="{112D68AA-3E75-E805-D998-92637EB79F9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5841558" y="3147496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0" name="Grupa 65">
              <a:extLst>
                <a:ext uri="{FF2B5EF4-FFF2-40B4-BE49-F238E27FC236}">
                  <a16:creationId xmlns:a16="http://schemas.microsoft.com/office/drawing/2014/main" id="{E397F0AC-FB79-0FFC-F3DE-5DF47916B516}"/>
                </a:ext>
              </a:extLst>
            </p:cNvPr>
            <p:cNvGrpSpPr/>
            <p:nvPr userDrawn="1"/>
          </p:nvGrpSpPr>
          <p:grpSpPr>
            <a:xfrm>
              <a:off x="5841558" y="3147496"/>
              <a:ext cx="541337" cy="412750"/>
              <a:chOff x="906463" y="3402013"/>
              <a:chExt cx="541337" cy="412750"/>
            </a:xfrm>
          </p:grpSpPr>
          <p:sp>
            <p:nvSpPr>
              <p:cNvPr id="94" name="Freeform 25">
                <a:extLst>
                  <a:ext uri="{FF2B5EF4-FFF2-40B4-BE49-F238E27FC236}">
                    <a16:creationId xmlns:a16="http://schemas.microsoft.com/office/drawing/2014/main" id="{CD02C5EF-E3FF-BECE-64B9-DB10C20BDC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 26">
                <a:extLst>
                  <a:ext uri="{FF2B5EF4-FFF2-40B4-BE49-F238E27FC236}">
                    <a16:creationId xmlns:a16="http://schemas.microsoft.com/office/drawing/2014/main" id="{74A629A9-D457-1A67-0330-3D0755BA2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 27">
                <a:extLst>
                  <a:ext uri="{FF2B5EF4-FFF2-40B4-BE49-F238E27FC236}">
                    <a16:creationId xmlns:a16="http://schemas.microsoft.com/office/drawing/2014/main" id="{1D85A829-3396-0C6E-B7EE-6D947CAD4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 28">
                <a:extLst>
                  <a:ext uri="{FF2B5EF4-FFF2-40B4-BE49-F238E27FC236}">
                    <a16:creationId xmlns:a16="http://schemas.microsoft.com/office/drawing/2014/main" id="{DAD73C17-985C-83A9-FA9E-29EA7EAFF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 29">
                <a:extLst>
                  <a:ext uri="{FF2B5EF4-FFF2-40B4-BE49-F238E27FC236}">
                    <a16:creationId xmlns:a16="http://schemas.microsoft.com/office/drawing/2014/main" id="{6D6DCB3F-5AE5-A965-C199-83E52EC0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F733268-F31A-04C5-2855-1B6D9F4191D0}"/>
                </a:ext>
              </a:extLst>
            </p:cNvPr>
            <p:cNvSpPr/>
            <p:nvPr userDrawn="1"/>
          </p:nvSpPr>
          <p:spPr>
            <a:xfrm>
              <a:off x="5426426" y="2775614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93" name="Graphic 92" descr="Classroom with solid fill">
              <a:extLst>
                <a:ext uri="{FF2B5EF4-FFF2-40B4-BE49-F238E27FC236}">
                  <a16:creationId xmlns:a16="http://schemas.microsoft.com/office/drawing/2014/main" id="{AE37C4D3-BA1C-4CCC-F41E-F1DB1FDA93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55654" y="2859212"/>
              <a:ext cx="1113144" cy="1113144"/>
            </a:xfrm>
            <a:prstGeom prst="rect">
              <a:avLst/>
            </a:prstGeom>
          </p:spPr>
        </p:pic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FEB8373-6FC4-6999-2BFE-80D68F93CB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93662" y="3967778"/>
            <a:ext cx="2419350" cy="1254125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Montserrat" panose="00000500000000000000" pitchFamily="2" charset="0"/>
              </a:rPr>
              <a:t>Related Instruction (RI)</a:t>
            </a:r>
            <a:endParaRPr lang="pl-PL" b="1" dirty="0">
              <a:solidFill>
                <a:srgbClr val="4472C4"/>
              </a:solidFill>
              <a:latin typeface="Montserrat" panose="00000500000000000000" pitchFamily="2" charset="0"/>
            </a:endParaRPr>
          </a:p>
          <a:p>
            <a:endParaRPr lang="en-US" dirty="0"/>
          </a:p>
        </p:txBody>
      </p:sp>
      <p:grpSp>
        <p:nvGrpSpPr>
          <p:cNvPr id="138" name="Group 137" descr="Coins and dollar sign">
            <a:extLst>
              <a:ext uri="{FF2B5EF4-FFF2-40B4-BE49-F238E27FC236}">
                <a16:creationId xmlns:a16="http://schemas.microsoft.com/office/drawing/2014/main" id="{404DFA56-EA3F-D5F6-CFCF-A7335C1975D4}"/>
              </a:ext>
            </a:extLst>
          </p:cNvPr>
          <p:cNvGrpSpPr/>
          <p:nvPr/>
        </p:nvGrpSpPr>
        <p:grpSpPr>
          <a:xfrm>
            <a:off x="7558044" y="2319408"/>
            <a:ext cx="1371600" cy="1371600"/>
            <a:chOff x="7703808" y="2780966"/>
            <a:chExt cx="1371600" cy="1371600"/>
          </a:xfrm>
        </p:grpSpPr>
        <p:sp>
          <p:nvSpPr>
            <p:cNvPr id="75" name="AutoShape 23">
              <a:extLst>
                <a:ext uri="{FF2B5EF4-FFF2-40B4-BE49-F238E27FC236}">
                  <a16:creationId xmlns:a16="http://schemas.microsoft.com/office/drawing/2014/main" id="{DCC3A6E7-1D99-3C78-6167-186A6E9CD66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8118940" y="3123993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6" name="Grupa 65">
              <a:extLst>
                <a:ext uri="{FF2B5EF4-FFF2-40B4-BE49-F238E27FC236}">
                  <a16:creationId xmlns:a16="http://schemas.microsoft.com/office/drawing/2014/main" id="{43030C44-05EE-89E1-8A23-0C26555761D0}"/>
                </a:ext>
              </a:extLst>
            </p:cNvPr>
            <p:cNvGrpSpPr/>
            <p:nvPr userDrawn="1"/>
          </p:nvGrpSpPr>
          <p:grpSpPr>
            <a:xfrm>
              <a:off x="8118940" y="3123993"/>
              <a:ext cx="541337" cy="412750"/>
              <a:chOff x="906463" y="3402013"/>
              <a:chExt cx="541337" cy="412750"/>
            </a:xfrm>
          </p:grpSpPr>
          <p:sp>
            <p:nvSpPr>
              <p:cNvPr id="120" name="Freeform 25">
                <a:extLst>
                  <a:ext uri="{FF2B5EF4-FFF2-40B4-BE49-F238E27FC236}">
                    <a16:creationId xmlns:a16="http://schemas.microsoft.com/office/drawing/2014/main" id="{4D64B7DE-FF86-A8CA-81FE-2D1B2B1DED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1" name="Freeform 26">
                <a:extLst>
                  <a:ext uri="{FF2B5EF4-FFF2-40B4-BE49-F238E27FC236}">
                    <a16:creationId xmlns:a16="http://schemas.microsoft.com/office/drawing/2014/main" id="{E5B1E154-3C88-EB8C-46AA-8C4F6B7D2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2" name="Freeform 27">
                <a:extLst>
                  <a:ext uri="{FF2B5EF4-FFF2-40B4-BE49-F238E27FC236}">
                    <a16:creationId xmlns:a16="http://schemas.microsoft.com/office/drawing/2014/main" id="{094D178D-1F60-51F4-F717-031787C3C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3" name="Freeform 28">
                <a:extLst>
                  <a:ext uri="{FF2B5EF4-FFF2-40B4-BE49-F238E27FC236}">
                    <a16:creationId xmlns:a16="http://schemas.microsoft.com/office/drawing/2014/main" id="{E5540D9E-5E96-E368-C157-0204D63C6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4" name="Freeform 29">
                <a:extLst>
                  <a:ext uri="{FF2B5EF4-FFF2-40B4-BE49-F238E27FC236}">
                    <a16:creationId xmlns:a16="http://schemas.microsoft.com/office/drawing/2014/main" id="{76BCD079-42A4-E0DB-BE9E-4EA1EB49D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FF3775E-DDC4-B589-5F4E-B3B6DB986122}"/>
                </a:ext>
              </a:extLst>
            </p:cNvPr>
            <p:cNvSpPr/>
            <p:nvPr userDrawn="1"/>
          </p:nvSpPr>
          <p:spPr>
            <a:xfrm>
              <a:off x="7703808" y="2780966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0165FA8-A889-B465-7072-8D6B8EC6D2BC}"/>
                </a:ext>
              </a:extLst>
            </p:cNvPr>
            <p:cNvGrpSpPr/>
            <p:nvPr userDrawn="1"/>
          </p:nvGrpSpPr>
          <p:grpSpPr>
            <a:xfrm>
              <a:off x="7932408" y="2979531"/>
              <a:ext cx="914400" cy="914400"/>
              <a:chOff x="0" y="0"/>
              <a:chExt cx="304050" cy="282000"/>
            </a:xfrm>
            <a:solidFill>
              <a:srgbClr val="4472C4"/>
            </a:solidFill>
          </p:grpSpPr>
          <p:sp>
            <p:nvSpPr>
              <p:cNvPr id="105" name="Google Shape;5017;p59">
                <a:extLst>
                  <a:ext uri="{FF2B5EF4-FFF2-40B4-BE49-F238E27FC236}">
                    <a16:creationId xmlns:a16="http://schemas.microsoft.com/office/drawing/2014/main" id="{CE51FCEE-71D5-472A-10D7-9EA1F4DFA3B1}"/>
                  </a:ext>
                </a:extLst>
              </p:cNvPr>
              <p:cNvSpPr/>
              <p:nvPr/>
            </p:nvSpPr>
            <p:spPr>
              <a:xfrm>
                <a:off x="97675" y="74825"/>
                <a:ext cx="206375" cy="2071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8287" extrusionOk="0">
                    <a:moveTo>
                      <a:pt x="4128" y="1229"/>
                    </a:moveTo>
                    <a:cubicBezTo>
                      <a:pt x="4348" y="1229"/>
                      <a:pt x="4506" y="1418"/>
                      <a:pt x="4506" y="1670"/>
                    </a:cubicBezTo>
                    <a:lnTo>
                      <a:pt x="4506" y="1922"/>
                    </a:lnTo>
                    <a:cubicBezTo>
                      <a:pt x="4978" y="2080"/>
                      <a:pt x="5356" y="2552"/>
                      <a:pt x="5356" y="3119"/>
                    </a:cubicBezTo>
                    <a:cubicBezTo>
                      <a:pt x="5356" y="3340"/>
                      <a:pt x="5136" y="3498"/>
                      <a:pt x="4947" y="3498"/>
                    </a:cubicBezTo>
                    <a:cubicBezTo>
                      <a:pt x="4726" y="3498"/>
                      <a:pt x="4506" y="3308"/>
                      <a:pt x="4506" y="3119"/>
                    </a:cubicBezTo>
                    <a:cubicBezTo>
                      <a:pt x="4506" y="2867"/>
                      <a:pt x="4317" y="2710"/>
                      <a:pt x="4128" y="2710"/>
                    </a:cubicBezTo>
                    <a:cubicBezTo>
                      <a:pt x="3939" y="2710"/>
                      <a:pt x="3687" y="2930"/>
                      <a:pt x="3687" y="3119"/>
                    </a:cubicBezTo>
                    <a:cubicBezTo>
                      <a:pt x="3718" y="3340"/>
                      <a:pt x="4033" y="3592"/>
                      <a:pt x="4411" y="3813"/>
                    </a:cubicBezTo>
                    <a:cubicBezTo>
                      <a:pt x="4821" y="4128"/>
                      <a:pt x="5388" y="4537"/>
                      <a:pt x="5388" y="5199"/>
                    </a:cubicBezTo>
                    <a:cubicBezTo>
                      <a:pt x="5388" y="5766"/>
                      <a:pt x="5041" y="6175"/>
                      <a:pt x="4569" y="6396"/>
                    </a:cubicBezTo>
                    <a:lnTo>
                      <a:pt x="4569" y="6648"/>
                    </a:lnTo>
                    <a:cubicBezTo>
                      <a:pt x="4569" y="6900"/>
                      <a:pt x="4348" y="7089"/>
                      <a:pt x="4159" y="7089"/>
                    </a:cubicBezTo>
                    <a:cubicBezTo>
                      <a:pt x="3970" y="7089"/>
                      <a:pt x="3718" y="6900"/>
                      <a:pt x="3718" y="6648"/>
                    </a:cubicBezTo>
                    <a:lnTo>
                      <a:pt x="3718" y="6396"/>
                    </a:lnTo>
                    <a:cubicBezTo>
                      <a:pt x="3245" y="6238"/>
                      <a:pt x="2899" y="5766"/>
                      <a:pt x="2899" y="5199"/>
                    </a:cubicBezTo>
                    <a:cubicBezTo>
                      <a:pt x="2899" y="4978"/>
                      <a:pt x="3088" y="4821"/>
                      <a:pt x="3308" y="4821"/>
                    </a:cubicBezTo>
                    <a:cubicBezTo>
                      <a:pt x="3498" y="4821"/>
                      <a:pt x="3687" y="5010"/>
                      <a:pt x="3687" y="5199"/>
                    </a:cubicBezTo>
                    <a:cubicBezTo>
                      <a:pt x="3687" y="5451"/>
                      <a:pt x="3876" y="5608"/>
                      <a:pt x="4128" y="5608"/>
                    </a:cubicBezTo>
                    <a:cubicBezTo>
                      <a:pt x="4348" y="5608"/>
                      <a:pt x="4506" y="5388"/>
                      <a:pt x="4506" y="5199"/>
                    </a:cubicBezTo>
                    <a:cubicBezTo>
                      <a:pt x="4506" y="4978"/>
                      <a:pt x="4191" y="4726"/>
                      <a:pt x="3844" y="4506"/>
                    </a:cubicBezTo>
                    <a:cubicBezTo>
                      <a:pt x="3403" y="4191"/>
                      <a:pt x="2867" y="3781"/>
                      <a:pt x="2867" y="3119"/>
                    </a:cubicBezTo>
                    <a:cubicBezTo>
                      <a:pt x="2867" y="2552"/>
                      <a:pt x="3214" y="2143"/>
                      <a:pt x="3687" y="1922"/>
                    </a:cubicBezTo>
                    <a:lnTo>
                      <a:pt x="3687" y="1670"/>
                    </a:lnTo>
                    <a:cubicBezTo>
                      <a:pt x="3687" y="1418"/>
                      <a:pt x="3876" y="1229"/>
                      <a:pt x="4128" y="1229"/>
                    </a:cubicBezTo>
                    <a:close/>
                    <a:moveTo>
                      <a:pt x="4128" y="0"/>
                    </a:moveTo>
                    <a:cubicBezTo>
                      <a:pt x="1828" y="0"/>
                      <a:pt x="0" y="1859"/>
                      <a:pt x="0" y="4128"/>
                    </a:cubicBezTo>
                    <a:cubicBezTo>
                      <a:pt x="0" y="6427"/>
                      <a:pt x="1828" y="8286"/>
                      <a:pt x="4128" y="8286"/>
                    </a:cubicBezTo>
                    <a:cubicBezTo>
                      <a:pt x="6396" y="8286"/>
                      <a:pt x="8255" y="6427"/>
                      <a:pt x="8255" y="4128"/>
                    </a:cubicBezTo>
                    <a:cubicBezTo>
                      <a:pt x="8255" y="1859"/>
                      <a:pt x="6396" y="0"/>
                      <a:pt x="4128" y="0"/>
                    </a:cubicBez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Google Shape;5018;p59">
                <a:extLst>
                  <a:ext uri="{FF2B5EF4-FFF2-40B4-BE49-F238E27FC236}">
                    <a16:creationId xmlns:a16="http://schemas.microsoft.com/office/drawing/2014/main" id="{222B4942-C2FE-9F15-31DC-1B7806D6D7CA}"/>
                  </a:ext>
                </a:extLst>
              </p:cNvPr>
              <p:cNvSpPr/>
              <p:nvPr/>
            </p:nvSpPr>
            <p:spPr>
              <a:xfrm>
                <a:off x="800" y="0"/>
                <a:ext cx="1599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2994" extrusionOk="0">
                    <a:moveTo>
                      <a:pt x="3214" y="1"/>
                    </a:moveTo>
                    <a:cubicBezTo>
                      <a:pt x="1450" y="1"/>
                      <a:pt x="0" y="662"/>
                      <a:pt x="0" y="1513"/>
                    </a:cubicBezTo>
                    <a:cubicBezTo>
                      <a:pt x="0" y="2332"/>
                      <a:pt x="1450" y="2993"/>
                      <a:pt x="3214" y="2993"/>
                    </a:cubicBezTo>
                    <a:cubicBezTo>
                      <a:pt x="4947" y="2993"/>
                      <a:pt x="6396" y="2332"/>
                      <a:pt x="6396" y="1513"/>
                    </a:cubicBezTo>
                    <a:cubicBezTo>
                      <a:pt x="6396" y="662"/>
                      <a:pt x="4947" y="1"/>
                      <a:pt x="3214" y="1"/>
                    </a:cubicBezTo>
                    <a:close/>
                  </a:path>
                </a:pathLst>
              </a:custGeom>
              <a:solidFill>
                <a:srgbClr val="FAAB1C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Google Shape;5019;p59">
                <a:extLst>
                  <a:ext uri="{FF2B5EF4-FFF2-40B4-BE49-F238E27FC236}">
                    <a16:creationId xmlns:a16="http://schemas.microsoft.com/office/drawing/2014/main" id="{10AA88B5-B79A-7C0D-C983-F93ABD14769B}"/>
                  </a:ext>
                </a:extLst>
              </p:cNvPr>
              <p:cNvSpPr/>
              <p:nvPr/>
            </p:nvSpPr>
            <p:spPr>
              <a:xfrm>
                <a:off x="800" y="77975"/>
                <a:ext cx="11027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2395" extrusionOk="0">
                    <a:moveTo>
                      <a:pt x="0" y="0"/>
                    </a:moveTo>
                    <a:lnTo>
                      <a:pt x="0" y="1135"/>
                    </a:lnTo>
                    <a:cubicBezTo>
                      <a:pt x="0" y="1450"/>
                      <a:pt x="347" y="1765"/>
                      <a:pt x="882" y="2017"/>
                    </a:cubicBezTo>
                    <a:cubicBezTo>
                      <a:pt x="1355" y="2237"/>
                      <a:pt x="2332" y="2395"/>
                      <a:pt x="3151" y="2395"/>
                    </a:cubicBezTo>
                    <a:lnTo>
                      <a:pt x="3308" y="2395"/>
                    </a:lnTo>
                    <a:cubicBezTo>
                      <a:pt x="3560" y="1733"/>
                      <a:pt x="3907" y="1135"/>
                      <a:pt x="4411" y="631"/>
                    </a:cubicBezTo>
                    <a:lnTo>
                      <a:pt x="4411" y="631"/>
                    </a:lnTo>
                    <a:cubicBezTo>
                      <a:pt x="4033" y="694"/>
                      <a:pt x="3623" y="757"/>
                      <a:pt x="3182" y="757"/>
                    </a:cubicBezTo>
                    <a:cubicBezTo>
                      <a:pt x="2363" y="757"/>
                      <a:pt x="1261" y="599"/>
                      <a:pt x="567" y="316"/>
                    </a:cubicBezTo>
                    <a:cubicBezTo>
                      <a:pt x="347" y="221"/>
                      <a:pt x="158" y="127"/>
                      <a:pt x="0" y="0"/>
                    </a:cubicBezTo>
                    <a:close/>
                  </a:path>
                </a:pathLst>
              </a:custGeom>
              <a:solidFill>
                <a:srgbClr val="FAAB1C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Google Shape;5020;p59">
                <a:extLst>
                  <a:ext uri="{FF2B5EF4-FFF2-40B4-BE49-F238E27FC236}">
                    <a16:creationId xmlns:a16="http://schemas.microsoft.com/office/drawing/2014/main" id="{70BE4EA0-624C-6936-39EC-79ECFA2FE9A7}"/>
                  </a:ext>
                </a:extLst>
              </p:cNvPr>
              <p:cNvSpPr/>
              <p:nvPr/>
            </p:nvSpPr>
            <p:spPr>
              <a:xfrm>
                <a:off x="800" y="200850"/>
                <a:ext cx="10635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395" extrusionOk="0">
                    <a:moveTo>
                      <a:pt x="0" y="0"/>
                    </a:moveTo>
                    <a:lnTo>
                      <a:pt x="0" y="1197"/>
                    </a:lnTo>
                    <a:cubicBezTo>
                      <a:pt x="0" y="1701"/>
                      <a:pt x="1355" y="2395"/>
                      <a:pt x="3182" y="2395"/>
                    </a:cubicBezTo>
                    <a:cubicBezTo>
                      <a:pt x="3560" y="2395"/>
                      <a:pt x="3907" y="2363"/>
                      <a:pt x="4254" y="2332"/>
                    </a:cubicBezTo>
                    <a:cubicBezTo>
                      <a:pt x="3875" y="1859"/>
                      <a:pt x="3560" y="1355"/>
                      <a:pt x="3340" y="756"/>
                    </a:cubicBezTo>
                    <a:lnTo>
                      <a:pt x="3182" y="756"/>
                    </a:lnTo>
                    <a:cubicBezTo>
                      <a:pt x="2363" y="756"/>
                      <a:pt x="1261" y="599"/>
                      <a:pt x="567" y="315"/>
                    </a:cubicBezTo>
                    <a:cubicBezTo>
                      <a:pt x="347" y="252"/>
                      <a:pt x="158" y="126"/>
                      <a:pt x="0" y="0"/>
                    </a:cubicBezTo>
                    <a:close/>
                  </a:path>
                </a:pathLst>
              </a:custGeom>
              <a:solidFill>
                <a:srgbClr val="FAAB1C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Google Shape;5021;p59">
                <a:extLst>
                  <a:ext uri="{FF2B5EF4-FFF2-40B4-BE49-F238E27FC236}">
                    <a16:creationId xmlns:a16="http://schemas.microsoft.com/office/drawing/2014/main" id="{C37C1BEA-C544-CBB4-2BC9-E3F3991F71F2}"/>
                  </a:ext>
                </a:extLst>
              </p:cNvPr>
              <p:cNvSpPr/>
              <p:nvPr/>
            </p:nvSpPr>
            <p:spPr>
              <a:xfrm>
                <a:off x="0" y="139400"/>
                <a:ext cx="780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427" extrusionOk="0">
                    <a:moveTo>
                      <a:pt x="1" y="1"/>
                    </a:moveTo>
                    <a:lnTo>
                      <a:pt x="1" y="1167"/>
                    </a:lnTo>
                    <a:lnTo>
                      <a:pt x="32" y="1167"/>
                    </a:lnTo>
                    <a:cubicBezTo>
                      <a:pt x="32" y="1482"/>
                      <a:pt x="379" y="1797"/>
                      <a:pt x="914" y="2017"/>
                    </a:cubicBezTo>
                    <a:cubicBezTo>
                      <a:pt x="1387" y="2238"/>
                      <a:pt x="2332" y="2395"/>
                      <a:pt x="3120" y="2427"/>
                    </a:cubicBezTo>
                    <a:cubicBezTo>
                      <a:pt x="3057" y="2143"/>
                      <a:pt x="3025" y="1860"/>
                      <a:pt x="3025" y="1608"/>
                    </a:cubicBezTo>
                    <a:cubicBezTo>
                      <a:pt x="3025" y="1324"/>
                      <a:pt x="3088" y="1041"/>
                      <a:pt x="3120" y="757"/>
                    </a:cubicBezTo>
                    <a:cubicBezTo>
                      <a:pt x="2332" y="757"/>
                      <a:pt x="1230" y="599"/>
                      <a:pt x="536" y="316"/>
                    </a:cubicBezTo>
                    <a:cubicBezTo>
                      <a:pt x="347" y="253"/>
                      <a:pt x="158" y="127"/>
                      <a:pt x="1" y="1"/>
                    </a:cubicBezTo>
                    <a:close/>
                  </a:path>
                </a:pathLst>
              </a:custGeom>
              <a:solidFill>
                <a:srgbClr val="FAAB1C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846D8FF-1B21-2130-9B62-666DB0CA3A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77615" y="3951551"/>
            <a:ext cx="2419350" cy="125412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prstClr val="black"/>
                </a:solidFill>
                <a:latin typeface="Montserrat" panose="00000500000000000000" pitchFamily="2" charset="0"/>
              </a:rPr>
              <a:t>Rewards for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prstClr val="black"/>
                </a:solidFill>
                <a:latin typeface="Montserrat" panose="00000500000000000000" pitchFamily="2" charset="0"/>
              </a:rPr>
              <a:t>Skill Gains</a:t>
            </a:r>
            <a:endParaRPr lang="pl-PL" b="1" dirty="0">
              <a:solidFill>
                <a:srgbClr val="4472C4"/>
              </a:solidFill>
              <a:latin typeface="Montserrat" panose="00000500000000000000" pitchFamily="2" charset="0"/>
            </a:endParaRPr>
          </a:p>
          <a:p>
            <a:endParaRPr lang="en-US" dirty="0"/>
          </a:p>
        </p:txBody>
      </p:sp>
      <p:grpSp>
        <p:nvGrpSpPr>
          <p:cNvPr id="139" name="Group 138" descr="Blue Ribbon">
            <a:extLst>
              <a:ext uri="{FF2B5EF4-FFF2-40B4-BE49-F238E27FC236}">
                <a16:creationId xmlns:a16="http://schemas.microsoft.com/office/drawing/2014/main" id="{6D99A983-CC23-719E-D033-6334309800BE}"/>
              </a:ext>
            </a:extLst>
          </p:cNvPr>
          <p:cNvGrpSpPr/>
          <p:nvPr/>
        </p:nvGrpSpPr>
        <p:grpSpPr>
          <a:xfrm>
            <a:off x="9856293" y="2319408"/>
            <a:ext cx="1371600" cy="1371600"/>
            <a:chOff x="9815177" y="2775614"/>
            <a:chExt cx="1371600" cy="1371600"/>
          </a:xfrm>
        </p:grpSpPr>
        <p:sp>
          <p:nvSpPr>
            <p:cNvPr id="79" name="AutoShape 23">
              <a:extLst>
                <a:ext uri="{FF2B5EF4-FFF2-40B4-BE49-F238E27FC236}">
                  <a16:creationId xmlns:a16="http://schemas.microsoft.com/office/drawing/2014/main" id="{35AA2AE5-C51D-02C4-14C9-569D35F0386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0230309" y="3147496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0" name="Grupa 65">
              <a:extLst>
                <a:ext uri="{FF2B5EF4-FFF2-40B4-BE49-F238E27FC236}">
                  <a16:creationId xmlns:a16="http://schemas.microsoft.com/office/drawing/2014/main" id="{3C1E16F9-6B30-094C-9359-AAFC0046010B}"/>
                </a:ext>
              </a:extLst>
            </p:cNvPr>
            <p:cNvGrpSpPr/>
            <p:nvPr userDrawn="1"/>
          </p:nvGrpSpPr>
          <p:grpSpPr>
            <a:xfrm>
              <a:off x="10230309" y="3147496"/>
              <a:ext cx="541337" cy="412750"/>
              <a:chOff x="906463" y="3402013"/>
              <a:chExt cx="541337" cy="412750"/>
            </a:xfrm>
          </p:grpSpPr>
          <p:sp>
            <p:nvSpPr>
              <p:cNvPr id="115" name="Freeform 25">
                <a:extLst>
                  <a:ext uri="{FF2B5EF4-FFF2-40B4-BE49-F238E27FC236}">
                    <a16:creationId xmlns:a16="http://schemas.microsoft.com/office/drawing/2014/main" id="{590C2283-0247-E93C-8C44-BA57E88873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6" name="Freeform 26">
                <a:extLst>
                  <a:ext uri="{FF2B5EF4-FFF2-40B4-BE49-F238E27FC236}">
                    <a16:creationId xmlns:a16="http://schemas.microsoft.com/office/drawing/2014/main" id="{93FF5B5E-0ACB-A886-BB61-2179FBE02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7" name="Freeform 27">
                <a:extLst>
                  <a:ext uri="{FF2B5EF4-FFF2-40B4-BE49-F238E27FC236}">
                    <a16:creationId xmlns:a16="http://schemas.microsoft.com/office/drawing/2014/main" id="{8151D313-86CA-023E-B815-B6431630B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8" name="Freeform 28">
                <a:extLst>
                  <a:ext uri="{FF2B5EF4-FFF2-40B4-BE49-F238E27FC236}">
                    <a16:creationId xmlns:a16="http://schemas.microsoft.com/office/drawing/2014/main" id="{D31FC6C2-4F00-B81A-EFDA-3F5A8473C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9" name="Freeform 29">
                <a:extLst>
                  <a:ext uri="{FF2B5EF4-FFF2-40B4-BE49-F238E27FC236}">
                    <a16:creationId xmlns:a16="http://schemas.microsoft.com/office/drawing/2014/main" id="{AB7F2321-1FC5-AFD6-CAC9-328AD24E1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4F0333C-5878-5FB4-FC6D-6C450A3B13CC}"/>
                </a:ext>
              </a:extLst>
            </p:cNvPr>
            <p:cNvSpPr/>
            <p:nvPr userDrawn="1"/>
          </p:nvSpPr>
          <p:spPr>
            <a:xfrm>
              <a:off x="9815177" y="2775614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3A3E492-9177-5A93-C0B4-C2D7F3C4049D}"/>
                </a:ext>
              </a:extLst>
            </p:cNvPr>
            <p:cNvGrpSpPr/>
            <p:nvPr userDrawn="1"/>
          </p:nvGrpSpPr>
          <p:grpSpPr>
            <a:xfrm>
              <a:off x="10043777" y="2975710"/>
              <a:ext cx="914400" cy="914400"/>
              <a:chOff x="0" y="0"/>
              <a:chExt cx="296175" cy="297225"/>
            </a:xfrm>
            <a:solidFill>
              <a:srgbClr val="4472C4"/>
            </a:solidFill>
          </p:grpSpPr>
          <p:sp>
            <p:nvSpPr>
              <p:cNvPr id="99" name="Google Shape;8996;p68">
                <a:extLst>
                  <a:ext uri="{FF2B5EF4-FFF2-40B4-BE49-F238E27FC236}">
                    <a16:creationId xmlns:a16="http://schemas.microsoft.com/office/drawing/2014/main" id="{955E57E2-72B5-A1D6-9D4E-8B492A097F49}"/>
                  </a:ext>
                </a:extLst>
              </p:cNvPr>
              <p:cNvSpPr/>
              <p:nvPr/>
            </p:nvSpPr>
            <p:spPr>
              <a:xfrm>
                <a:off x="96129" y="69700"/>
                <a:ext cx="105839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971" extrusionOk="0">
                    <a:moveTo>
                      <a:pt x="2426" y="1"/>
                    </a:moveTo>
                    <a:cubicBezTo>
                      <a:pt x="1103" y="1"/>
                      <a:pt x="0" y="1104"/>
                      <a:pt x="0" y="2427"/>
                    </a:cubicBezTo>
                    <a:cubicBezTo>
                      <a:pt x="0" y="3025"/>
                      <a:pt x="190" y="3530"/>
                      <a:pt x="536" y="3971"/>
                    </a:cubicBezTo>
                    <a:cubicBezTo>
                      <a:pt x="820" y="3624"/>
                      <a:pt x="1103" y="3309"/>
                      <a:pt x="1481" y="3057"/>
                    </a:cubicBezTo>
                    <a:cubicBezTo>
                      <a:pt x="1261" y="2805"/>
                      <a:pt x="1103" y="2458"/>
                      <a:pt x="1103" y="2112"/>
                    </a:cubicBezTo>
                    <a:cubicBezTo>
                      <a:pt x="1103" y="1356"/>
                      <a:pt x="1733" y="726"/>
                      <a:pt x="2489" y="726"/>
                    </a:cubicBezTo>
                    <a:cubicBezTo>
                      <a:pt x="3214" y="726"/>
                      <a:pt x="3844" y="1356"/>
                      <a:pt x="3844" y="2112"/>
                    </a:cubicBezTo>
                    <a:cubicBezTo>
                      <a:pt x="3844" y="2458"/>
                      <a:pt x="3687" y="2805"/>
                      <a:pt x="3466" y="3057"/>
                    </a:cubicBezTo>
                    <a:cubicBezTo>
                      <a:pt x="3844" y="3246"/>
                      <a:pt x="4128" y="3561"/>
                      <a:pt x="4317" y="3971"/>
                    </a:cubicBezTo>
                    <a:cubicBezTo>
                      <a:pt x="4695" y="3530"/>
                      <a:pt x="4884" y="3025"/>
                      <a:pt x="4884" y="2427"/>
                    </a:cubicBezTo>
                    <a:cubicBezTo>
                      <a:pt x="4884" y="1104"/>
                      <a:pt x="3781" y="1"/>
                      <a:pt x="2426" y="1"/>
                    </a:cubicBez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Google Shape;8997;p68">
                <a:extLst>
                  <a:ext uri="{FF2B5EF4-FFF2-40B4-BE49-F238E27FC236}">
                    <a16:creationId xmlns:a16="http://schemas.microsoft.com/office/drawing/2014/main" id="{0D1D97EC-31D9-7F32-C687-2211E9604CF2}"/>
                  </a:ext>
                </a:extLst>
              </p:cNvPr>
              <p:cNvSpPr/>
              <p:nvPr/>
            </p:nvSpPr>
            <p:spPr>
              <a:xfrm>
                <a:off x="129950" y="10515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Google Shape;8998;p68">
                <a:extLst>
                  <a:ext uri="{FF2B5EF4-FFF2-40B4-BE49-F238E27FC236}">
                    <a16:creationId xmlns:a16="http://schemas.microsoft.com/office/drawing/2014/main" id="{5ACA5E1C-556A-54DE-CC32-24E7C64DA22D}"/>
                  </a:ext>
                </a:extLst>
              </p:cNvPr>
              <p:cNvSpPr/>
              <p:nvPr/>
            </p:nvSpPr>
            <p:spPr>
              <a:xfrm>
                <a:off x="18125" y="0"/>
                <a:ext cx="259150" cy="26112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445" extrusionOk="0">
                    <a:moveTo>
                      <a:pt x="5198" y="2159"/>
                    </a:moveTo>
                    <a:cubicBezTo>
                      <a:pt x="6931" y="2159"/>
                      <a:pt x="8286" y="3514"/>
                      <a:pt x="8286" y="5246"/>
                    </a:cubicBezTo>
                    <a:cubicBezTo>
                      <a:pt x="8286" y="6916"/>
                      <a:pt x="6931" y="8365"/>
                      <a:pt x="5198" y="8365"/>
                    </a:cubicBezTo>
                    <a:cubicBezTo>
                      <a:pt x="3340" y="8365"/>
                      <a:pt x="2079" y="6822"/>
                      <a:pt x="2079" y="5246"/>
                    </a:cubicBezTo>
                    <a:cubicBezTo>
                      <a:pt x="2079" y="3514"/>
                      <a:pt x="3497" y="2159"/>
                      <a:pt x="5198" y="2159"/>
                    </a:cubicBezTo>
                    <a:close/>
                    <a:moveTo>
                      <a:pt x="5167" y="1"/>
                    </a:moveTo>
                    <a:cubicBezTo>
                      <a:pt x="5088" y="1"/>
                      <a:pt x="5009" y="17"/>
                      <a:pt x="4946" y="48"/>
                    </a:cubicBezTo>
                    <a:lnTo>
                      <a:pt x="4001" y="836"/>
                    </a:lnTo>
                    <a:lnTo>
                      <a:pt x="2773" y="678"/>
                    </a:lnTo>
                    <a:cubicBezTo>
                      <a:pt x="2756" y="675"/>
                      <a:pt x="2739" y="673"/>
                      <a:pt x="2723" y="673"/>
                    </a:cubicBezTo>
                    <a:cubicBezTo>
                      <a:pt x="2583" y="673"/>
                      <a:pt x="2454" y="786"/>
                      <a:pt x="2426" y="899"/>
                    </a:cubicBezTo>
                    <a:lnTo>
                      <a:pt x="1953" y="2033"/>
                    </a:lnTo>
                    <a:lnTo>
                      <a:pt x="819" y="2505"/>
                    </a:lnTo>
                    <a:cubicBezTo>
                      <a:pt x="662" y="2568"/>
                      <a:pt x="567" y="2694"/>
                      <a:pt x="630" y="2852"/>
                    </a:cubicBezTo>
                    <a:lnTo>
                      <a:pt x="788" y="4081"/>
                    </a:lnTo>
                    <a:lnTo>
                      <a:pt x="32" y="5026"/>
                    </a:lnTo>
                    <a:cubicBezTo>
                      <a:pt x="0" y="5183"/>
                      <a:pt x="0" y="5341"/>
                      <a:pt x="63" y="5467"/>
                    </a:cubicBezTo>
                    <a:lnTo>
                      <a:pt x="819" y="6381"/>
                    </a:lnTo>
                    <a:lnTo>
                      <a:pt x="662" y="7609"/>
                    </a:lnTo>
                    <a:cubicBezTo>
                      <a:pt x="630" y="7767"/>
                      <a:pt x="725" y="7924"/>
                      <a:pt x="851" y="7956"/>
                    </a:cubicBezTo>
                    <a:lnTo>
                      <a:pt x="1985" y="8428"/>
                    </a:lnTo>
                    <a:lnTo>
                      <a:pt x="2457" y="9594"/>
                    </a:lnTo>
                    <a:cubicBezTo>
                      <a:pt x="2536" y="9725"/>
                      <a:pt x="2637" y="9791"/>
                      <a:pt x="2741" y="9791"/>
                    </a:cubicBezTo>
                    <a:cubicBezTo>
                      <a:pt x="2762" y="9791"/>
                      <a:pt x="2783" y="9788"/>
                      <a:pt x="2804" y="9783"/>
                    </a:cubicBezTo>
                    <a:lnTo>
                      <a:pt x="4033" y="9626"/>
                    </a:lnTo>
                    <a:lnTo>
                      <a:pt x="4978" y="10382"/>
                    </a:lnTo>
                    <a:cubicBezTo>
                      <a:pt x="5072" y="10413"/>
                      <a:pt x="5104" y="10445"/>
                      <a:pt x="5167" y="10445"/>
                    </a:cubicBezTo>
                    <a:cubicBezTo>
                      <a:pt x="5261" y="10445"/>
                      <a:pt x="5324" y="10413"/>
                      <a:pt x="5387" y="10382"/>
                    </a:cubicBezTo>
                    <a:lnTo>
                      <a:pt x="6333" y="9626"/>
                    </a:lnTo>
                    <a:lnTo>
                      <a:pt x="7530" y="9783"/>
                    </a:lnTo>
                    <a:cubicBezTo>
                      <a:pt x="7687" y="9783"/>
                      <a:pt x="7876" y="9689"/>
                      <a:pt x="7908" y="9594"/>
                    </a:cubicBezTo>
                    <a:lnTo>
                      <a:pt x="8380" y="8428"/>
                    </a:lnTo>
                    <a:lnTo>
                      <a:pt x="9515" y="7956"/>
                    </a:lnTo>
                    <a:cubicBezTo>
                      <a:pt x="9672" y="7893"/>
                      <a:pt x="9735" y="7767"/>
                      <a:pt x="9704" y="7609"/>
                    </a:cubicBezTo>
                    <a:lnTo>
                      <a:pt x="9546" y="6381"/>
                    </a:lnTo>
                    <a:lnTo>
                      <a:pt x="10302" y="5467"/>
                    </a:lnTo>
                    <a:cubicBezTo>
                      <a:pt x="10365" y="5341"/>
                      <a:pt x="10365" y="5120"/>
                      <a:pt x="10302" y="5026"/>
                    </a:cubicBezTo>
                    <a:lnTo>
                      <a:pt x="9546" y="4081"/>
                    </a:lnTo>
                    <a:lnTo>
                      <a:pt x="9704" y="2852"/>
                    </a:lnTo>
                    <a:cubicBezTo>
                      <a:pt x="9735" y="2694"/>
                      <a:pt x="9641" y="2537"/>
                      <a:pt x="9515" y="2505"/>
                    </a:cubicBezTo>
                    <a:lnTo>
                      <a:pt x="8380" y="2033"/>
                    </a:lnTo>
                    <a:lnTo>
                      <a:pt x="7908" y="899"/>
                    </a:lnTo>
                    <a:cubicBezTo>
                      <a:pt x="7826" y="762"/>
                      <a:pt x="7719" y="672"/>
                      <a:pt x="7589" y="672"/>
                    </a:cubicBezTo>
                    <a:cubicBezTo>
                      <a:pt x="7570" y="672"/>
                      <a:pt x="7550" y="674"/>
                      <a:pt x="7530" y="678"/>
                    </a:cubicBezTo>
                    <a:lnTo>
                      <a:pt x="6333" y="836"/>
                    </a:lnTo>
                    <a:lnTo>
                      <a:pt x="5387" y="48"/>
                    </a:lnTo>
                    <a:cubicBezTo>
                      <a:pt x="5324" y="17"/>
                      <a:pt x="5246" y="1"/>
                      <a:pt x="5167" y="1"/>
                    </a:cubicBez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Google Shape;8999;p68">
                <a:extLst>
                  <a:ext uri="{FF2B5EF4-FFF2-40B4-BE49-F238E27FC236}">
                    <a16:creationId xmlns:a16="http://schemas.microsoft.com/office/drawing/2014/main" id="{2FB47EFB-3FFE-8928-269D-224274E87E7A}"/>
                  </a:ext>
                </a:extLst>
              </p:cNvPr>
              <p:cNvSpPr/>
              <p:nvPr/>
            </p:nvSpPr>
            <p:spPr>
              <a:xfrm>
                <a:off x="114200" y="157150"/>
                <a:ext cx="6697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387" extrusionOk="0">
                    <a:moveTo>
                      <a:pt x="1355" y="0"/>
                    </a:moveTo>
                    <a:cubicBezTo>
                      <a:pt x="725" y="0"/>
                      <a:pt x="190" y="441"/>
                      <a:pt x="1" y="977"/>
                    </a:cubicBezTo>
                    <a:cubicBezTo>
                      <a:pt x="410" y="1229"/>
                      <a:pt x="820" y="1386"/>
                      <a:pt x="1355" y="1386"/>
                    </a:cubicBezTo>
                    <a:cubicBezTo>
                      <a:pt x="1859" y="1386"/>
                      <a:pt x="2301" y="1229"/>
                      <a:pt x="2679" y="977"/>
                    </a:cubicBezTo>
                    <a:cubicBezTo>
                      <a:pt x="2521" y="410"/>
                      <a:pt x="1985" y="0"/>
                      <a:pt x="1355" y="0"/>
                    </a:cubicBez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Google Shape;9000;p68">
                <a:extLst>
                  <a:ext uri="{FF2B5EF4-FFF2-40B4-BE49-F238E27FC236}">
                    <a16:creationId xmlns:a16="http://schemas.microsoft.com/office/drawing/2014/main" id="{42D5463D-B23A-EDE5-AF25-3BEF1952DAB2}"/>
                  </a:ext>
                </a:extLst>
              </p:cNvPr>
              <p:cNvSpPr/>
              <p:nvPr/>
            </p:nvSpPr>
            <p:spPr>
              <a:xfrm>
                <a:off x="200850" y="208325"/>
                <a:ext cx="9532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79" extrusionOk="0">
                    <a:moveTo>
                      <a:pt x="2867" y="1"/>
                    </a:moveTo>
                    <a:cubicBezTo>
                      <a:pt x="2741" y="127"/>
                      <a:pt x="2647" y="221"/>
                      <a:pt x="2489" y="284"/>
                    </a:cubicBezTo>
                    <a:lnTo>
                      <a:pt x="1607" y="631"/>
                    </a:lnTo>
                    <a:lnTo>
                      <a:pt x="1260" y="1482"/>
                    </a:lnTo>
                    <a:cubicBezTo>
                      <a:pt x="1103" y="1891"/>
                      <a:pt x="693" y="2112"/>
                      <a:pt x="284" y="2112"/>
                    </a:cubicBezTo>
                    <a:lnTo>
                      <a:pt x="158" y="2112"/>
                    </a:lnTo>
                    <a:lnTo>
                      <a:pt x="0" y="2080"/>
                    </a:lnTo>
                    <a:lnTo>
                      <a:pt x="1166" y="3372"/>
                    </a:lnTo>
                    <a:cubicBezTo>
                      <a:pt x="1237" y="3443"/>
                      <a:pt x="1343" y="3478"/>
                      <a:pt x="1445" y="3478"/>
                    </a:cubicBezTo>
                    <a:cubicBezTo>
                      <a:pt x="1479" y="3478"/>
                      <a:pt x="1512" y="3474"/>
                      <a:pt x="1544" y="3466"/>
                    </a:cubicBezTo>
                    <a:cubicBezTo>
                      <a:pt x="1638" y="3403"/>
                      <a:pt x="1764" y="3340"/>
                      <a:pt x="1764" y="3183"/>
                    </a:cubicBezTo>
                    <a:lnTo>
                      <a:pt x="2080" y="1639"/>
                    </a:lnTo>
                    <a:lnTo>
                      <a:pt x="3497" y="1324"/>
                    </a:lnTo>
                    <a:cubicBezTo>
                      <a:pt x="3532" y="1338"/>
                      <a:pt x="3563" y="1344"/>
                      <a:pt x="3592" y="1344"/>
                    </a:cubicBezTo>
                    <a:cubicBezTo>
                      <a:pt x="3693" y="1344"/>
                      <a:pt x="3756" y="1265"/>
                      <a:pt x="3781" y="1167"/>
                    </a:cubicBezTo>
                    <a:cubicBezTo>
                      <a:pt x="3812" y="1072"/>
                      <a:pt x="3781" y="946"/>
                      <a:pt x="3686" y="820"/>
                    </a:cubicBezTo>
                    <a:lnTo>
                      <a:pt x="2867" y="1"/>
                    </a:ln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Google Shape;9001;p68">
                <a:extLst>
                  <a:ext uri="{FF2B5EF4-FFF2-40B4-BE49-F238E27FC236}">
                    <a16:creationId xmlns:a16="http://schemas.microsoft.com/office/drawing/2014/main" id="{5DB79780-A75B-A28A-BCBC-162D404ABBF5}"/>
                  </a:ext>
                </a:extLst>
              </p:cNvPr>
              <p:cNvSpPr/>
              <p:nvPr/>
            </p:nvSpPr>
            <p:spPr>
              <a:xfrm>
                <a:off x="0" y="209900"/>
                <a:ext cx="953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93" extrusionOk="0">
                    <a:moveTo>
                      <a:pt x="946" y="1"/>
                    </a:moveTo>
                    <a:lnTo>
                      <a:pt x="126" y="851"/>
                    </a:lnTo>
                    <a:cubicBezTo>
                      <a:pt x="0" y="851"/>
                      <a:pt x="0" y="1009"/>
                      <a:pt x="32" y="1104"/>
                    </a:cubicBezTo>
                    <a:cubicBezTo>
                      <a:pt x="95" y="1230"/>
                      <a:pt x="158" y="1324"/>
                      <a:pt x="315" y="1356"/>
                    </a:cubicBezTo>
                    <a:lnTo>
                      <a:pt x="1733" y="1671"/>
                    </a:lnTo>
                    <a:lnTo>
                      <a:pt x="2048" y="3214"/>
                    </a:lnTo>
                    <a:cubicBezTo>
                      <a:pt x="2080" y="3309"/>
                      <a:pt x="2174" y="3435"/>
                      <a:pt x="2300" y="3466"/>
                    </a:cubicBezTo>
                    <a:cubicBezTo>
                      <a:pt x="2328" y="3485"/>
                      <a:pt x="2361" y="3492"/>
                      <a:pt x="2396" y="3492"/>
                    </a:cubicBezTo>
                    <a:cubicBezTo>
                      <a:pt x="2482" y="3492"/>
                      <a:pt x="2580" y="3448"/>
                      <a:pt x="2647" y="3403"/>
                    </a:cubicBezTo>
                    <a:lnTo>
                      <a:pt x="3813" y="2112"/>
                    </a:lnTo>
                    <a:lnTo>
                      <a:pt x="3813" y="2112"/>
                    </a:lnTo>
                    <a:lnTo>
                      <a:pt x="3624" y="2143"/>
                    </a:lnTo>
                    <a:lnTo>
                      <a:pt x="3561" y="2143"/>
                    </a:lnTo>
                    <a:cubicBezTo>
                      <a:pt x="3119" y="2143"/>
                      <a:pt x="2773" y="1891"/>
                      <a:pt x="2552" y="1513"/>
                    </a:cubicBezTo>
                    <a:lnTo>
                      <a:pt x="2206" y="631"/>
                    </a:lnTo>
                    <a:lnTo>
                      <a:pt x="1355" y="284"/>
                    </a:lnTo>
                    <a:cubicBezTo>
                      <a:pt x="1198" y="221"/>
                      <a:pt x="1072" y="127"/>
                      <a:pt x="946" y="1"/>
                    </a:cubicBez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55639B0-8516-A44A-3428-1A0E9302AB3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85945" y="3951550"/>
            <a:ext cx="2419350" cy="1254125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Montserrat" panose="00000500000000000000" pitchFamily="2" charset="0"/>
              </a:rPr>
              <a:t>National Occupational Credential</a:t>
            </a:r>
            <a:endParaRPr lang="pl-PL" b="1" dirty="0">
              <a:solidFill>
                <a:srgbClr val="4472C4"/>
              </a:solidFill>
              <a:latin typeface="Montserrat" panose="00000500000000000000" pitchFamily="2" charset="0"/>
            </a:endParaRPr>
          </a:p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5F786A2-B38C-1CB1-B46A-A83DE2F14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2248785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760B7A-679B-A3D9-22AB-DCB3117B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ontserrat"/>
              </a:rPr>
              <a:t>What is Youth Apprenticeship? </a:t>
            </a:r>
            <a:endParaRPr lang="en-US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6B75A-BE3D-127E-00E2-F64BA233AD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955" y="1618843"/>
            <a:ext cx="6978015" cy="4767351"/>
          </a:xfrm>
        </p:spPr>
        <p:txBody>
          <a:bodyPr>
            <a:normAutofit fontScale="70000" lnSpcReduction="20000"/>
          </a:bodyPr>
          <a:lstStyle/>
          <a:p>
            <a:pPr marL="0" indent="0" algn="ctr" fontAlgn="base">
              <a:buNone/>
            </a:pP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</a:rPr>
              <a:t>A </a:t>
            </a:r>
            <a:r>
              <a:rPr lang="en-US" b="1">
                <a:solidFill>
                  <a:srgbClr val="000000"/>
                </a:solidFill>
                <a:latin typeface="Montserrat" panose="00000500000000000000" pitchFamily="2" charset="0"/>
              </a:rPr>
              <a:t>youth apprentice</a:t>
            </a: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</a:rPr>
              <a:t> is defined as…​</a:t>
            </a:r>
            <a:endParaRPr lang="en-US">
              <a:solidFill>
                <a:srgbClr val="000000"/>
              </a:solidFill>
              <a:latin typeface="Montserrat" panose="00000500000000000000" pitchFamily="2" charset="0"/>
              <a:cs typeface="Segoe UI"/>
            </a:endParaRPr>
          </a:p>
          <a:p>
            <a:pPr marL="0" indent="0" algn="ctr" fontAlgn="base">
              <a:buNone/>
            </a:pP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</a:rPr>
              <a:t> an in-school OR out-of-school youth </a:t>
            </a:r>
            <a:r>
              <a:rPr lang="en-US" b="1">
                <a:solidFill>
                  <a:srgbClr val="000000"/>
                </a:solidFill>
                <a:latin typeface="Montserrat" panose="00000500000000000000" pitchFamily="2" charset="0"/>
              </a:rPr>
              <a:t>between the </a:t>
            </a:r>
            <a:br>
              <a:rPr lang="en-US" b="1">
                <a:solidFill>
                  <a:srgbClr val="000000"/>
                </a:solidFill>
                <a:latin typeface="Montserrat" panose="00000500000000000000" pitchFamily="2" charset="0"/>
              </a:rPr>
            </a:br>
            <a:r>
              <a:rPr lang="en-US" b="1">
                <a:solidFill>
                  <a:srgbClr val="000000"/>
                </a:solidFill>
                <a:latin typeface="Montserrat" panose="00000500000000000000" pitchFamily="2" charset="0"/>
              </a:rPr>
              <a:t>ages of 16 and 24</a:t>
            </a: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</a:rPr>
              <a:t>…​</a:t>
            </a:r>
            <a:endParaRPr lang="en-US">
              <a:solidFill>
                <a:srgbClr val="000000"/>
              </a:solidFill>
              <a:latin typeface="Montserrat" panose="00000500000000000000" pitchFamily="2" charset="0"/>
              <a:cs typeface="Segoe UI"/>
            </a:endParaRPr>
          </a:p>
          <a:p>
            <a:pPr marL="0" indent="0" algn="ctr" fontAlgn="base">
              <a:buNone/>
            </a:pP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</a:rPr>
              <a:t>​</a:t>
            </a:r>
            <a:endParaRPr lang="en-US">
              <a:solidFill>
                <a:srgbClr val="000000"/>
              </a:solidFill>
              <a:latin typeface="Montserrat" panose="00000500000000000000" pitchFamily="2" charset="0"/>
              <a:cs typeface="Segoe UI"/>
            </a:endParaRPr>
          </a:p>
          <a:p>
            <a:pPr marL="0" indent="0" algn="ctr" fontAlgn="base">
              <a:buNone/>
            </a:pP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</a:rPr>
              <a:t>who </a:t>
            </a:r>
            <a:r>
              <a:rPr lang="en-US" b="1">
                <a:solidFill>
                  <a:srgbClr val="000000"/>
                </a:solidFill>
                <a:latin typeface="Montserrat" panose="00000500000000000000" pitchFamily="2" charset="0"/>
              </a:rPr>
              <a:t>receives industry-validated Related Instruction for an RA program (for in-school youth) from their school </a:t>
            </a: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</a:rPr>
              <a:t>while… ​</a:t>
            </a:r>
            <a:endParaRPr lang="en-US">
              <a:solidFill>
                <a:srgbClr val="000000"/>
              </a:solidFill>
              <a:latin typeface="Montserrat" panose="00000500000000000000" pitchFamily="2" charset="0"/>
              <a:cs typeface="Segoe UI"/>
            </a:endParaRPr>
          </a:p>
          <a:p>
            <a:pPr marL="0" indent="0" algn="ctr" fontAlgn="base">
              <a:buNone/>
            </a:pP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</a:rPr>
              <a:t> ​</a:t>
            </a:r>
            <a:br>
              <a:rPr lang="en-US">
                <a:latin typeface="Montserrat" panose="00000500000000000000" pitchFamily="2" charset="0"/>
              </a:rPr>
            </a:br>
            <a:r>
              <a:rPr lang="en-US" b="1">
                <a:solidFill>
                  <a:srgbClr val="000000"/>
                </a:solidFill>
                <a:latin typeface="Montserrat" panose="00000500000000000000" pitchFamily="2" charset="0"/>
              </a:rPr>
              <a:t>completing part-time, paid, work-based </a:t>
            </a:r>
            <a:br>
              <a:rPr lang="en-US" b="1">
                <a:solidFill>
                  <a:srgbClr val="000000"/>
                </a:solidFill>
                <a:latin typeface="Montserrat" panose="00000500000000000000" pitchFamily="2" charset="0"/>
              </a:rPr>
            </a:br>
            <a:r>
              <a:rPr lang="en-US" b="1">
                <a:solidFill>
                  <a:srgbClr val="000000"/>
                </a:solidFill>
                <a:latin typeface="Montserrat" panose="00000500000000000000" pitchFamily="2" charset="0"/>
              </a:rPr>
              <a:t>experience </a:t>
            </a: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</a:rPr>
              <a:t>​</a:t>
            </a:r>
            <a:r>
              <a:rPr lang="en-US" b="1">
                <a:solidFill>
                  <a:srgbClr val="000000"/>
                </a:solidFill>
                <a:latin typeface="Montserrat" panose="00000500000000000000" pitchFamily="2" charset="0"/>
              </a:rPr>
              <a:t>from an employer </a:t>
            </a: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</a:rPr>
              <a:t>under a ​</a:t>
            </a:r>
            <a:br>
              <a:rPr lang="en-US">
                <a:latin typeface="Montserrat" panose="00000500000000000000" pitchFamily="2" charset="0"/>
              </a:rPr>
            </a:b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</a:rPr>
              <a:t>mentored supervision as part of… ​</a:t>
            </a:r>
            <a:endParaRPr lang="en-US">
              <a:solidFill>
                <a:srgbClr val="000000"/>
              </a:solidFill>
              <a:latin typeface="Montserrat" panose="00000500000000000000" pitchFamily="2" charset="0"/>
              <a:cs typeface="Segoe UI"/>
            </a:endParaRPr>
          </a:p>
          <a:p>
            <a:pPr marL="0" indent="0" algn="ctr" fontAlgn="base">
              <a:buNone/>
            </a:pP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</a:rPr>
              <a:t>​</a:t>
            </a:r>
            <a:endParaRPr lang="en-US">
              <a:solidFill>
                <a:srgbClr val="000000"/>
              </a:solidFill>
              <a:latin typeface="Montserrat" panose="00000500000000000000" pitchFamily="2" charset="0"/>
              <a:cs typeface="Segoe UI"/>
            </a:endParaRPr>
          </a:p>
          <a:p>
            <a:pPr marL="0" indent="0" algn="ctr" fontAlgn="base">
              <a:buNone/>
            </a:pP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</a:rPr>
              <a:t>a </a:t>
            </a:r>
            <a:r>
              <a:rPr lang="en-US" b="1">
                <a:solidFill>
                  <a:srgbClr val="000000"/>
                </a:solidFill>
                <a:latin typeface="Montserrat" panose="00000500000000000000" pitchFamily="2" charset="0"/>
              </a:rPr>
              <a:t>Registered Apprenticeship program approved </a:t>
            </a: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</a:rPr>
              <a:t>​</a:t>
            </a:r>
            <a:br>
              <a:rPr lang="en-US">
                <a:latin typeface="Montserrat" panose="00000500000000000000" pitchFamily="2" charset="0"/>
              </a:rPr>
            </a:br>
            <a:r>
              <a:rPr lang="en-US" b="1">
                <a:solidFill>
                  <a:srgbClr val="000000"/>
                </a:solidFill>
                <a:latin typeface="Montserrat" panose="00000500000000000000" pitchFamily="2" charset="0"/>
              </a:rPr>
              <a:t>by DOL or a state apprenticeship agency (SAA) or a pre-apprenticeship program</a:t>
            </a: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</a:rPr>
              <a:t>.​</a:t>
            </a:r>
            <a:endParaRPr lang="en-US">
              <a:solidFill>
                <a:srgbClr val="000000"/>
              </a:solidFill>
              <a:latin typeface="Montserrat" panose="00000500000000000000" pitchFamily="2" charset="0"/>
              <a:cs typeface="Segoe UI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2052" name="Picture 4" descr="Maryland to Scale Youth Apprenticeship Opportunities with $12M Investment –  The 74">
            <a:extLst>
              <a:ext uri="{FF2B5EF4-FFF2-40B4-BE49-F238E27FC236}">
                <a16:creationId xmlns:a16="http://schemas.microsoft.com/office/drawing/2014/main" id="{2D7BAA3B-BAB3-E80C-A84B-7C7528C3A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970" y="2270264"/>
            <a:ext cx="4630773" cy="3108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513CF4C-9DF7-12FF-4375-5823F2637288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1705342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C6A3BA-DDAD-6E9F-ECDC-49C1405DC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38FF68-8CF3-B20E-4B39-30EF2CB86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E7005-9047-1A50-670F-31495640C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788920" cy="3847241"/>
          </a:xfrm>
          <a:solidFill>
            <a:srgbClr val="00015E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sz="2400" b="1" dirty="0">
              <a:solidFill>
                <a:schemeClr val="bg1"/>
              </a:solidFill>
              <a:latin typeface="Montserrat Medium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latin typeface="Montserrat Medium"/>
              </a:rPr>
              <a:t>Key Components of Workforce System Alignment with Registered Apprenticeship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F9EE8B-B368-BDE9-6E0C-9F27536A6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32" y="5942148"/>
            <a:ext cx="820009" cy="820009"/>
          </a:xfrm>
          <a:prstGeom prst="rect">
            <a:avLst/>
          </a:prstGeom>
        </p:spPr>
      </p:pic>
      <p:pic>
        <p:nvPicPr>
          <p:cNvPr id="6" name="Picture 5" descr="Components include Creating RA-Aligned Policies, Becoming an RA Sponsor, Serving as RA Convener, Equipping BSRs, Embedding RA SMEs">
            <a:extLst>
              <a:ext uri="{FF2B5EF4-FFF2-40B4-BE49-F238E27FC236}">
                <a16:creationId xmlns:a16="http://schemas.microsoft.com/office/drawing/2014/main" id="{4F22352A-2DD0-94C9-D3AA-3B5C3EEE13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825240" y="622115"/>
            <a:ext cx="7528544" cy="561376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5DC88CB-3911-1E6A-276E-DBBB6A784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08339" y="5849619"/>
            <a:ext cx="5181600" cy="643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>
                <a:solidFill>
                  <a:prstClr val="black"/>
                </a:solidFill>
                <a:latin typeface="Montserrat Medium" panose="00000600000000000000" pitchFamily="2" charset="0"/>
                <a:hlinkClick r:id="rId5" tooltip="https://dolcoe.safalapps.com/"/>
              </a:rPr>
              <a:t>https://dolcoe.safalapps.com</a:t>
            </a:r>
            <a:endParaRPr lang="en-US" sz="1900" dirty="0">
              <a:solidFill>
                <a:prstClr val="black"/>
              </a:solidFill>
              <a:latin typeface="Montserrat Medium" panose="00000600000000000000" pitchFamily="2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5A7EBA-46E6-D5F6-E86C-9C19E2101304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  <p:pic>
        <p:nvPicPr>
          <p:cNvPr id="10" name="Picture 9" descr="QR code">
            <a:extLst>
              <a:ext uri="{FF2B5EF4-FFF2-40B4-BE49-F238E27FC236}">
                <a16:creationId xmlns:a16="http://schemas.microsoft.com/office/drawing/2014/main" id="{15F5A1E1-7F90-D86B-1766-8EC75D0803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5326" y="4847360"/>
            <a:ext cx="134025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0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eef3b86655_2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SzPts val="1800"/>
            </a:pPr>
            <a:r>
              <a:rPr lang="en-US" dirty="0">
                <a:latin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No-Cost Resources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490A01-5D7F-D349-CA67-EA33994A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pic>
        <p:nvPicPr>
          <p:cNvPr id="4" name="Picture 3" descr="Technical Assistance Guide cover">
            <a:extLst>
              <a:ext uri="{FF2B5EF4-FFF2-40B4-BE49-F238E27FC236}">
                <a16:creationId xmlns:a16="http://schemas.microsoft.com/office/drawing/2014/main" id="{10299B7E-74E6-F540-A2C8-49495F599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074" y="1725524"/>
            <a:ext cx="3097306" cy="40316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45E302D-8B0D-C709-CBAD-806B020C5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319;p3">
            <a:extLst>
              <a:ext uri="{FF2B5EF4-FFF2-40B4-BE49-F238E27FC236}">
                <a16:creationId xmlns:a16="http://schemas.microsoft.com/office/drawing/2014/main" id="{6900806F-D0C8-71B1-2CCA-FFE7CD5E09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48640" y="1725524"/>
            <a:ext cx="505642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160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Montserrat Medium"/>
              </a:rPr>
              <a:t>Guide to Identifying Partners</a:t>
            </a:r>
          </a:p>
        </p:txBody>
      </p:sp>
      <p:pic>
        <p:nvPicPr>
          <p:cNvPr id="8" name="Picture 7" descr="QR Code to https://dolcoe.safalapps.com/sites/default/files/2023-09/Technical%20Assistance%20Guide.pdf&#10; ">
            <a:extLst>
              <a:ext uri="{FF2B5EF4-FFF2-40B4-BE49-F238E27FC236}">
                <a16:creationId xmlns:a16="http://schemas.microsoft.com/office/drawing/2014/main" id="{BD4CE60B-677F-68BD-F3C5-67A2B0327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0626" y="2957306"/>
            <a:ext cx="2852455" cy="2817312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C8E136C-068A-E6FC-4E37-6629751D145E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5319590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f00f82b-dce9-458f-ab1d-1c5fd145e219" xsi:nil="true"/>
    <TaxCatchAll xmlns="4cd59d27-ca2b-4708-b9c7-7fa281384922" xsi:nil="true"/>
    <ClassificationLevel xmlns="2f00f82b-dce9-458f-ab1d-1c5fd145e219" xsi:nil="true"/>
    <lcf76f155ced4ddcb4097134ff3c332f xmlns="2f00f82b-dce9-458f-ab1d-1c5fd145e21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65DFDB39333340A6C821E1EFAF7E53" ma:contentTypeVersion="17" ma:contentTypeDescription="Create a new document." ma:contentTypeScope="" ma:versionID="3ac759074c6a86585099b25e885aa940">
  <xsd:schema xmlns:xsd="http://www.w3.org/2001/XMLSchema" xmlns:xs="http://www.w3.org/2001/XMLSchema" xmlns:p="http://schemas.microsoft.com/office/2006/metadata/properties" xmlns:ns2="2f00f82b-dce9-458f-ab1d-1c5fd145e219" xmlns:ns3="4cd59d27-ca2b-4708-b9c7-7fa281384922" targetNamespace="http://schemas.microsoft.com/office/2006/metadata/properties" ma:root="true" ma:fieldsID="3663b68fabe1147433f80d2870c2f93c" ns2:_="" ns3:_="">
    <xsd:import namespace="2f00f82b-dce9-458f-ab1d-1c5fd145e219"/>
    <xsd:import namespace="4cd59d27-ca2b-4708-b9c7-7fa2813849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ClassificationLeve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0f82b-dce9-458f-ab1d-1c5fd145e2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40efca0-e4bb-4e8d-9d61-7e4cbb849e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ClassificationLevel" ma:index="23" nillable="true" ma:displayName="Classification Level" ma:format="Dropdown" ma:internalName="ClassificationLevel">
      <xsd:simpleType>
        <xsd:restriction base="dms:Text">
          <xsd:maxLength value="255"/>
        </xsd:restriction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d59d27-ca2b-4708-b9c7-7fa28138492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87ad012-c776-41ed-a0f8-f6cf97c34fbd}" ma:internalName="TaxCatchAll" ma:showField="CatchAllData" ma:web="4cd59d27-ca2b-4708-b9c7-7fa2813849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DB6C8F-69B7-48B0-9F50-6618FFBA9D9E}">
  <ds:schemaRefs>
    <ds:schemaRef ds:uri="http://schemas.microsoft.com/office/2006/metadata/properties"/>
    <ds:schemaRef ds:uri="4cd59d27-ca2b-4708-b9c7-7fa281384922"/>
    <ds:schemaRef ds:uri="http://www.w3.org/XML/1998/namespace"/>
    <ds:schemaRef ds:uri="2f00f82b-dce9-458f-ab1d-1c5fd145e219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AF45FD9-FB19-4189-A8DF-5B99FD67B8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0FB6BD-7E5C-481B-AF46-B70FD1308A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00f82b-dce9-458f-ab1d-1c5fd145e219"/>
    <ds:schemaRef ds:uri="4cd59d27-ca2b-4708-b9c7-7fa2813849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403</Words>
  <Application>Microsoft Office PowerPoint</Application>
  <PresentationFormat>Widescreen</PresentationFormat>
  <Paragraphs>81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Aptos</vt:lpstr>
      <vt:lpstr>Arial</vt:lpstr>
      <vt:lpstr>Calibri</vt:lpstr>
      <vt:lpstr>Montserrat</vt:lpstr>
      <vt:lpstr>Montserrat Medium</vt:lpstr>
      <vt:lpstr>Montserrat SemiBold</vt:lpstr>
      <vt:lpstr>Wingdings</vt:lpstr>
      <vt:lpstr>Wingdings 2</vt:lpstr>
      <vt:lpstr>1_Office Theme</vt:lpstr>
      <vt:lpstr>2_Office Theme</vt:lpstr>
      <vt:lpstr>3_Office Theme</vt:lpstr>
      <vt:lpstr>Office Hours: Building Student Awareness of Apprenticeship Career Pathways  </vt:lpstr>
      <vt:lpstr>Presenters</vt:lpstr>
      <vt:lpstr>Welcome and Agenda</vt:lpstr>
      <vt:lpstr>Center of Excellence Overview</vt:lpstr>
      <vt:lpstr>Online Resources, On-Demand TA</vt:lpstr>
      <vt:lpstr>Five Core Components of RA</vt:lpstr>
      <vt:lpstr>What is Youth Apprenticeship? </vt:lpstr>
      <vt:lpstr>New Tool</vt:lpstr>
      <vt:lpstr>No-Cost Resources</vt:lpstr>
      <vt:lpstr>Questions, Thoughts, Discussion?</vt:lpstr>
      <vt:lpstr>Contact Us, Become a Partner</vt:lpstr>
      <vt:lpstr>Thank You for Joining Us</vt:lpstr>
    </vt:vector>
  </TitlesOfParts>
  <Manager>Judy Blanchard</Manager>
  <Company>Safal Partners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Hours: Building Student Awareness of Apprenticeship Career Pathways</dc:title>
  <dc:creator>Alan Dodkowitz and Clare Vanderpool</dc:creator>
  <cp:keywords>Education, Registered Apprenticeship, Related Instruction, RI, RTI</cp:keywords>
  <cp:lastModifiedBy>Colleen Beck</cp:lastModifiedBy>
  <cp:revision>2</cp:revision>
  <dcterms:created xsi:type="dcterms:W3CDTF">2024-09-04T14:18:25Z</dcterms:created>
  <dcterms:modified xsi:type="dcterms:W3CDTF">2024-09-05T19:32:36Z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0x010100FD65DFDB39333340A6C821E1EFAF7E53</vt:lpwstr>
  </property>
  <property fmtid="{D5CDD505-2E9C-101B-9397-08002B2CF9AE}" pid="3" name="MediaServiceImageTags">
    <vt:lpwstr/>
  </property>
</Properties>
</file>