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1" r:id="rId5"/>
    <p:sldMasterId id="2147483736" r:id="rId6"/>
    <p:sldMasterId id="2147483754" r:id="rId7"/>
  </p:sldMasterIdLst>
  <p:notesMasterIdLst>
    <p:notesMasterId r:id="rId36"/>
  </p:notesMasterIdLst>
  <p:sldIdLst>
    <p:sldId id="257" r:id="rId8"/>
    <p:sldId id="1737" r:id="rId9"/>
    <p:sldId id="262" r:id="rId10"/>
    <p:sldId id="2147327183" r:id="rId11"/>
    <p:sldId id="270" r:id="rId12"/>
    <p:sldId id="1781" r:id="rId13"/>
    <p:sldId id="1769" r:id="rId14"/>
    <p:sldId id="1770" r:id="rId15"/>
    <p:sldId id="1776" r:id="rId16"/>
    <p:sldId id="2147327175" r:id="rId17"/>
    <p:sldId id="2147327184" r:id="rId18"/>
    <p:sldId id="277" r:id="rId19"/>
    <p:sldId id="2147327185" r:id="rId20"/>
    <p:sldId id="2147327176" r:id="rId21"/>
    <p:sldId id="279" r:id="rId22"/>
    <p:sldId id="280" r:id="rId23"/>
    <p:sldId id="948" r:id="rId24"/>
    <p:sldId id="258" r:id="rId25"/>
    <p:sldId id="281" r:id="rId26"/>
    <p:sldId id="949" r:id="rId27"/>
    <p:sldId id="2147327177" r:id="rId28"/>
    <p:sldId id="2147327181" r:id="rId29"/>
    <p:sldId id="950" r:id="rId30"/>
    <p:sldId id="261" r:id="rId31"/>
    <p:sldId id="952" r:id="rId32"/>
    <p:sldId id="264" r:id="rId33"/>
    <p:sldId id="1738" r:id="rId34"/>
    <p:sldId id="25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88F434-6523-76ED-5119-E7BEB2007D39}" name="Haylie Schuster" initials="HS" userId="S::Haylie.Schuster@safalpartners.com::2d43d25b-5453-4c71-bb4f-021108d57edd" providerId="AD"/>
  <p188:author id="{63BD3C5F-7073-89E2-6C55-7653798B8C91}" name="Joseph Hanna" initials="JH" userId="S::joseph.hanna@safalpartners.com::d91b82ed-48e2-4fae-b47c-be212bed4b88" providerId="AD"/>
  <p188:author id="{1C363978-593C-497C-1A28-B2866C017889}" name="Lauren Fraulo" initials="LF" userId="S::Lauren.Fraulo@safalpartners.com::d323c613-e09b-4858-ba6f-779347ece142" providerId="AD"/>
  <p188:author id="{403C3F97-8889-5660-5242-AD1A790FEB85}" name="Cosentino, Victoria - ETA" initials="CE" userId="S::cosentino.victoria@dol.gov::fe2dfcfc-86b7-45d2-828d-ad441dc0425b" providerId="AD"/>
  <p188:author id="{8EFB5DAC-A58A-C8BB-9230-719DF9C8996E}" name="Haylie Schuster" initials="HS" userId="S::haylie.schuster@safalpartners.com::2d43d25b-5453-4c71-bb4f-021108d57edd" providerId="AD"/>
  <p188:author id="{F7E418CF-0377-B734-AF71-763692714119}" name="Jeremy Faulkner" initials="JF" userId="S::jeremy.faulkner@safalpartners.com::f36d5d23-3a6d-43fd-82c9-544be2dd8428" providerId="AD"/>
  <p188:author id="{BEA4BADA-3A62-75E9-1149-3637B0CB55BB}" name="Fleet, Abby" initials="FA" userId="S::afleet@bcm.edu::c878d58f-c565-41dc-a684-9d168b397a3f" providerId="AD"/>
  <p188:author id="{8885EAF5-A2DF-7948-9D26-6EB82AE714C3}" name="Colleen Beck" initials="CB" userId="S::colleen.beck@safalpartners.com::ba75c042-afab-452f-9300-eeb2d9ca8f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96"/>
    <a:srgbClr val="FAAB1C"/>
    <a:srgbClr val="1B0B61"/>
    <a:srgbClr val="000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87" autoAdjust="0"/>
  </p:normalViewPr>
  <p:slideViewPr>
    <p:cSldViewPr snapToGrid="0">
      <p:cViewPr varScale="1">
        <p:scale>
          <a:sx n="92" d="100"/>
          <a:sy n="92" d="100"/>
        </p:scale>
        <p:origin x="92" y="408"/>
      </p:cViewPr>
      <p:guideLst/>
    </p:cSldViewPr>
  </p:slideViewPr>
  <p:outlineViewPr>
    <p:cViewPr>
      <p:scale>
        <a:sx n="33" d="100"/>
        <a:sy n="33" d="100"/>
      </p:scale>
      <p:origin x="0" y="-321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A7B4A-D4CB-4AAA-928D-3F241DC9FF6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A8D3A-2891-4EF0-ADBF-771F49B92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0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9BEF1-B919-412D-AA9B-C66F48BF41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06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6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78C764-DB59-45C0-8B6F-90071FF28D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9136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659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A8D3A-2891-4EF0-ADBF-771F49B92F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9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A8D3A-2891-4EF0-ADBF-771F49B92F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64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6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E048EE-F6E1-1C4C-9881-042DFC316FD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9136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299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A8D3A-2891-4EF0-ADBF-771F49B92F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29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A8D3A-2891-4EF0-ADBF-771F49B92F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51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A8D3A-2891-4EF0-ADBF-771F49B92F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49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A065C-B80E-48DC-A7B0-BB9DB5DE17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980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A8D3A-2891-4EF0-ADBF-771F49B92F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08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A8D3A-2891-4EF0-ADBF-771F49B92F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5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F3256-0F80-4475-8BEB-548FAFFD8D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92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A8D3A-2891-4EF0-ADBF-771F49B92F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74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6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869989-EB00-4EE7-BCB5-25BDC5BB2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91360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094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B3AB32-59DF-41F1-9618-EDFBF50496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733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A8D3A-2891-4EF0-ADBF-771F49B92F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11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A8D3A-2891-4EF0-ADBF-771F49B92F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056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A8D3A-2891-4EF0-ADBF-771F49B92F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91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A8D3A-2891-4EF0-ADBF-771F49B92F0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892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107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A8D3A-2891-4EF0-ADBF-771F49B92F0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7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A8D3A-2891-4EF0-ADBF-771F49B92F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8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B9C84-A7DA-45F9-846D-9152DECA8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044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A8D3A-2891-4EF0-ADBF-771F49B92F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62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33BB5-BA7D-2114-61A4-20A616682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B70EC0-BC33-4D32-A47B-D404931F40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CECC8F-AEBA-1ABE-C8FD-1F8AFE6F9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520D4-ABCB-2DF2-8C1C-03D89A4F6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B9C84-A7DA-45F9-846D-9152DECA82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11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87B3-AEC0-4A48-9BB8-61B7C21FDC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47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87B3-AEC0-4A48-9BB8-61B7C21FDC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89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87B3-AEC0-4A48-9BB8-61B7C21FDC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4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2881-A822-9978-A363-DBACD061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7AF2-39D5-DFBD-6155-7D8D9A4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956B-A688-9048-5917-FD6E80F3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0F94A1-B65A-6C4E-FAFB-D9161CDF4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B861F-DBA2-A8CC-809C-82D6F4D6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13" y="15616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B55CF2-F5A6-8A19-6203-68233867B1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7494" y="5106988"/>
            <a:ext cx="2812631" cy="43979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day year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1DF25D-A5B9-5A23-7F64-966FE8C041D1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1F95869-0A80-FC41-DC98-0316448C7C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0703" y="2909887"/>
            <a:ext cx="6576420" cy="26828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Montserrat" panose="00000500000000000000" pitchFamily="2" charset="0"/>
              </a:defRPr>
            </a:lvl2pPr>
          </a:lstStyle>
          <a:p>
            <a:pPr lvl="1"/>
            <a:r>
              <a:rPr lang="en-US" i="1"/>
              <a:t>Subtitle goes in this space under the headline/title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7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529689" y="2075575"/>
            <a:ext cx="3322782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8400" y="2140337"/>
            <a:ext cx="3322782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TA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Request Technical Assistance (TA)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39" y="2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50CE8F0-B20E-393C-C4F0-E508E5144C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769E621-58E2-DA5B-4758-019726FC1B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0312" y="2686480"/>
            <a:ext cx="2964822" cy="2981698"/>
          </a:xfrm>
          <a:prstGeom prst="rect">
            <a:avLst/>
          </a:prstGeom>
        </p:spPr>
      </p:pic>
      <p:sp>
        <p:nvSpPr>
          <p:cNvPr id="18" name="Google Shape;213;p30">
            <a:extLst>
              <a:ext uri="{FF2B5EF4-FFF2-40B4-BE49-F238E27FC236}">
                <a16:creationId xmlns:a16="http://schemas.microsoft.com/office/drawing/2014/main" id="{166C2D62-A94B-8F0B-14A7-48A825F48BE5}"/>
              </a:ext>
            </a:extLst>
          </p:cNvPr>
          <p:cNvSpPr txBox="1">
            <a:spLocks/>
          </p:cNvSpPr>
          <p:nvPr userDrawn="1"/>
        </p:nvSpPr>
        <p:spPr>
          <a:xfrm>
            <a:off x="895783" y="2163941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Answers </a:t>
            </a:r>
            <a:r>
              <a:rPr lang="en-US" sz="2800" b="0">
                <a:solidFill>
                  <a:schemeClr val="tx1"/>
                </a:solidFill>
                <a:latin typeface="Montserrat" panose="00000500000000000000" pitchFamily="2" charset="0"/>
              </a:rPr>
              <a:t>to building strategic partnerships to expand RA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Solutions </a:t>
            </a:r>
            <a:r>
              <a:rPr lang="en-US" sz="2800" b="0">
                <a:solidFill>
                  <a:schemeClr val="tx1"/>
                </a:solidFill>
                <a:latin typeface="Montserrat" panose="00000500000000000000" pitchFamily="2" charset="0"/>
              </a:rPr>
              <a:t>to effectively build a sustainable RA program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Align </a:t>
            </a:r>
            <a:r>
              <a:rPr lang="en-US" sz="2800">
                <a:solidFill>
                  <a:schemeClr val="tx1"/>
                </a:solidFill>
                <a:latin typeface="Montserrat" panose="00000500000000000000" pitchFamily="2" charset="0"/>
              </a:rPr>
              <a:t>with your local workforce and/or education systems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30238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a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Answers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A45279-B4C8-2083-E813-C9DF5E503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009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5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19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433-7E60-E2BC-CDA7-1DC0618B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3395-0155-A566-25D3-32117741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6992-C2ED-6D6C-6842-003CFA52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600C-EA44-2B16-12FB-C46AC31F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87EF-C3E0-1DE6-71CD-EB13675B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C322-AD58-5CEB-F7CC-ADD9444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02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D41B-8801-2DDB-ACD3-78E234B3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37A46-FBF7-7BD6-2DAB-FAEB1F5DE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0A6B-B9EB-42CD-AD6B-77471871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BF902-C639-5B75-CAB3-60D700B1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289B5-53C5-7E6C-0D47-8E07EC6E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C411-B080-1956-B9C3-AD717A00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77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0FED-5B1E-1D03-68DD-49432DE8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4C8B4-7FE7-7172-E22E-A7FBB444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4B00-F6B4-25B3-5B43-48DD8D4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3D2-5DC4-473B-7DD7-4139A3E6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B532-69D2-E2D1-8AD4-89BCA9C6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29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236E6-0316-8834-8C22-AEC120D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0BD4F-B53A-26A7-2934-34D33C12E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D9DF-1743-FB60-8E1E-7F33C78B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84C0-FF74-0760-4E71-923A5C0B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93FD-4296-02C4-0E12-E5FBBAF7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02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nner Page Sty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D22239-E827-446C-B526-4A05CA275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74" y="655295"/>
            <a:ext cx="9674947" cy="627989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138CD8-0198-4AE8-A7A1-B9AA45F40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974" y="1761104"/>
            <a:ext cx="9674947" cy="4595698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0F4369-FD38-4C79-8CD0-6DA3676834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605" y="6202705"/>
            <a:ext cx="1619827" cy="6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58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 descr="Decorative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" y="2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985A7-A927-331D-60A1-9E326AF4CB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01088" y="4373563"/>
            <a:ext cx="2905125" cy="170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045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2881-A822-9978-A363-DBACD061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7AF2-39D5-DFBD-6155-7D8D9A4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956B-A688-9048-5917-FD6E80F3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0F94A1-B65A-6C4E-FAFB-D9161CDF4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6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B861F-DBA2-A8CC-809C-82D6F4D6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13" y="15616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B55CF2-F5A6-8A19-6203-68233867B1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7494" y="5106988"/>
            <a:ext cx="2812631" cy="43979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day year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1DF25D-A5B9-5A23-7F64-966FE8C041D1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7" name="Picture 6" descr="A blue and yellow circle with white text&#10;&#10;Description automatically generated">
            <a:extLst>
              <a:ext uri="{FF2B5EF4-FFF2-40B4-BE49-F238E27FC236}">
                <a16:creationId xmlns:a16="http://schemas.microsoft.com/office/drawing/2014/main" id="{6CA56659-0295-DC49-5CAB-0410A6B63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42" y="3597734"/>
            <a:ext cx="1244526" cy="124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0" y="11017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7680" cy="2867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D122E9-1AC3-D098-1CF4-0DF60867CA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5550" y="1825625"/>
            <a:ext cx="3778250" cy="40100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C966B4-9D74-6415-64FF-8B6D468AB4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938" y="5046663"/>
            <a:ext cx="4335462" cy="868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AD72E4-D007-8AE6-30D7-E132ABD7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F3B0545-96A6-DDF0-7A51-339F13879A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A87933-2874-1381-48BE-2E7CC9ED1A1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74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7C7BF84-D9F6-55AE-484B-94E597DA69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51385" y="0"/>
            <a:ext cx="478312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799"/>
            </a:lvl1pPr>
          </a:lstStyle>
          <a:p>
            <a:pPr marL="228531" lvl="0" indent="-228531" algn="ctr"/>
            <a:r>
              <a:rPr lang="en-US" noProof="0"/>
              <a:t>Insert Image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ADCEE5-A0E4-3646-AA1F-A1B0A53C3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755" y="6215444"/>
            <a:ext cx="352884" cy="365125"/>
          </a:xfrm>
          <a:prstGeom prst="rect">
            <a:avLst/>
          </a:prstGeom>
        </p:spPr>
        <p:txBody>
          <a:bodyPr vert="horz" lIns="0" tIns="45708" rIns="0" bIns="45708" rtlCol="0" anchor="ctr"/>
          <a:lstStyle>
            <a:lvl1pPr algn="l">
              <a:defRPr lang="en-GB" sz="900" b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1AABEC-672F-4B68-B914-690DA97831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D8E947-4754-8340-9527-945C0F1F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9197" y="2137285"/>
            <a:ext cx="3931170" cy="294735"/>
          </a:xfrm>
          <a:prstGeom prst="rect">
            <a:avLst/>
          </a:prstGeom>
        </p:spPr>
        <p:txBody>
          <a:bodyPr vert="horz" lIns="0" tIns="45708" rIns="0" bIns="45708" rtlCol="0" anchor="ctr" anchorCtr="0"/>
          <a:lstStyle>
            <a:lvl1pPr>
              <a:defRPr lang="en-US" sz="900" b="0" spc="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NZ"/>
              <a:t>SECTION XX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7BD7F25-9F15-114B-BB2E-E8CF3CE50C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197" y="3429782"/>
            <a:ext cx="6217581" cy="1311128"/>
          </a:xfrm>
        </p:spPr>
        <p:txBody>
          <a:bodyPr wrap="square" anchor="t" anchorCtr="0">
            <a:sp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52E9A3-791C-0656-301D-EBD6508BC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323" y="657649"/>
            <a:ext cx="2645312" cy="3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7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ADCEE5-A0E4-3646-AA1F-A1B0A53C3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755" y="6215444"/>
            <a:ext cx="352884" cy="365125"/>
          </a:xfrm>
          <a:prstGeom prst="rect">
            <a:avLst/>
          </a:prstGeom>
        </p:spPr>
        <p:txBody>
          <a:bodyPr vert="horz" lIns="0" tIns="45708" rIns="0" bIns="45708" rtlCol="0" anchor="ctr"/>
          <a:lstStyle>
            <a:lvl1pPr algn="l">
              <a:defRPr lang="en-GB" sz="900" b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1AABEC-672F-4B68-B914-690DA978312C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D8E947-4754-8340-9527-945C0F1F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2756" y="5726437"/>
            <a:ext cx="10506487" cy="249361"/>
          </a:xfrm>
          <a:prstGeom prst="rect">
            <a:avLst/>
          </a:prstGeom>
        </p:spPr>
        <p:txBody>
          <a:bodyPr vert="horz" lIns="0" tIns="45708" rIns="0" bIns="45708" rtlCol="0" anchor="ctr" anchorCtr="0"/>
          <a:lstStyle>
            <a:lvl1pPr>
              <a:defRPr lang="en-US" sz="9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4027AB-D885-DF4F-9445-717B8E8FB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6051"/>
            <a:ext cx="10678512" cy="480131"/>
          </a:xfrm>
        </p:spPr>
        <p:txBody>
          <a:bodyPr anchor="t" anchorCtr="0">
            <a:spAutoFit/>
          </a:bodyPr>
          <a:lstStyle>
            <a:lvl1pPr>
              <a:defRPr sz="2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42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ADCEE5-A0E4-3646-AA1F-A1B0A53C3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755" y="6215444"/>
            <a:ext cx="352884" cy="365125"/>
          </a:xfrm>
          <a:prstGeom prst="rect">
            <a:avLst/>
          </a:prstGeom>
        </p:spPr>
        <p:txBody>
          <a:bodyPr vert="horz" lIns="0" tIns="45708" rIns="0" bIns="45708" rtlCol="0" anchor="ctr"/>
          <a:lstStyle>
            <a:lvl1pPr algn="r">
              <a:defRPr lang="en-GB" sz="900" b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1AABEC-672F-4B68-B914-690DA978312C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D8E947-4754-8340-9527-945C0F1F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2756" y="5726437"/>
            <a:ext cx="10506487" cy="249361"/>
          </a:xfrm>
          <a:prstGeom prst="rect">
            <a:avLst/>
          </a:prstGeom>
        </p:spPr>
        <p:txBody>
          <a:bodyPr vert="horz" lIns="0" tIns="45708" rIns="0" bIns="45708" rtlCol="0" anchor="ctr" anchorCtr="0"/>
          <a:lstStyle>
            <a:lvl1pPr>
              <a:defRPr lang="en-US" sz="9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977C82-B5B4-FC48-AB8C-91EAA611906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38200" y="1448001"/>
            <a:ext cx="10506487" cy="40387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389" indent="-311072">
              <a:lnSpc>
                <a:spcPct val="12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12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B169F6-E67B-9142-BD40-8381CE5BF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6051"/>
            <a:ext cx="10678512" cy="480131"/>
          </a:xfrm>
        </p:spPr>
        <p:txBody>
          <a:bodyPr anchor="t" anchorCtr="0">
            <a:spAutoFit/>
          </a:bodyPr>
          <a:lstStyle>
            <a:lvl1pPr>
              <a:defRPr sz="2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943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7C7BF84-D9F6-55AE-484B-94E597DA69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221581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799"/>
            </a:lvl1pPr>
          </a:lstStyle>
          <a:p>
            <a:pPr marL="228531" lvl="0" indent="-228531" algn="ctr"/>
            <a:r>
              <a:rPr lang="en-US" noProof="0"/>
              <a:t>Insert Image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0F8FBD-70BE-D64B-A605-9444670B776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76621" y="1448001"/>
            <a:ext cx="3163135" cy="40387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389" indent="-311072">
              <a:lnSpc>
                <a:spcPct val="12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12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ADCEE5-A0E4-3646-AA1F-A1B0A53C3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755" y="6215444"/>
            <a:ext cx="352884" cy="365125"/>
          </a:xfrm>
          <a:prstGeom prst="rect">
            <a:avLst/>
          </a:prstGeom>
        </p:spPr>
        <p:txBody>
          <a:bodyPr vert="horz" lIns="0" tIns="45708" rIns="0" bIns="45708" rtlCol="0" anchor="ctr"/>
          <a:lstStyle>
            <a:lvl1pPr algn="r">
              <a:defRPr lang="en-GB" sz="900" b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D61AABEC-672F-4B68-B914-690DA978312C}" type="slidenum">
              <a:rPr lang="en-US" smtClean="0"/>
              <a:pPr algn="l"/>
              <a:t>‹#›</a:t>
            </a:fld>
            <a:r>
              <a:rPr lang="en-US"/>
              <a:t>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D8E947-4754-8340-9527-945C0F1F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6621" y="5726437"/>
            <a:ext cx="6672622" cy="249361"/>
          </a:xfrm>
          <a:prstGeom prst="rect">
            <a:avLst/>
          </a:prstGeom>
        </p:spPr>
        <p:txBody>
          <a:bodyPr vert="horz" lIns="0" tIns="45708" rIns="0" bIns="45708" rtlCol="0" anchor="ctr" anchorCtr="0"/>
          <a:lstStyle>
            <a:lvl1pPr>
              <a:defRPr lang="en-US" sz="9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7BD7F25-9F15-114B-BB2E-E8CF3CE50C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22" y="556050"/>
            <a:ext cx="6217581" cy="867930"/>
          </a:xfrm>
        </p:spPr>
        <p:txBody>
          <a:bodyPr wrap="square" anchor="t" anchorCtr="0">
            <a:spAutoFit/>
          </a:bodyPr>
          <a:lstStyle>
            <a:lvl1pPr>
              <a:defRPr sz="2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481B86-D846-9DBF-4F1A-14D7C86549E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71846" y="1448001"/>
            <a:ext cx="3163135" cy="40387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389" indent="-311072">
              <a:lnSpc>
                <a:spcPct val="12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12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2455363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0F8FBD-70BE-D64B-A605-9444670B776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448001"/>
            <a:ext cx="5100121" cy="40387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389" indent="-311072">
              <a:lnSpc>
                <a:spcPct val="12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12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054575-B9FB-3747-9C58-26000E9E51E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49120" y="1447101"/>
            <a:ext cx="5100121" cy="40387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389" indent="-311072">
              <a:lnSpc>
                <a:spcPct val="12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12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ADCEE5-A0E4-3646-AA1F-A1B0A53C3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755" y="6215444"/>
            <a:ext cx="352884" cy="365125"/>
          </a:xfrm>
          <a:prstGeom prst="rect">
            <a:avLst/>
          </a:prstGeom>
        </p:spPr>
        <p:txBody>
          <a:bodyPr vert="horz" lIns="0" tIns="45708" rIns="0" bIns="45708" rtlCol="0" anchor="ctr"/>
          <a:lstStyle>
            <a:lvl1pPr algn="r">
              <a:defRPr lang="en-GB" sz="900" b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D61AABEC-672F-4B68-B914-690DA978312C}" type="slidenum">
              <a:rPr lang="en-US" smtClean="0"/>
              <a:pPr algn="l"/>
              <a:t>‹#›</a:t>
            </a:fld>
            <a:r>
              <a:rPr lang="en-US"/>
              <a:t>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D8E947-4754-8340-9527-945C0F1F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2756" y="5726437"/>
            <a:ext cx="10506487" cy="249361"/>
          </a:xfrm>
          <a:prstGeom prst="rect">
            <a:avLst/>
          </a:prstGeom>
        </p:spPr>
        <p:txBody>
          <a:bodyPr vert="horz" lIns="0" tIns="45708" rIns="0" bIns="45708" rtlCol="0" anchor="ctr" anchorCtr="0"/>
          <a:lstStyle>
            <a:lvl1pPr>
              <a:defRPr lang="en-US" sz="9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7BD7F25-9F15-114B-BB2E-E8CF3CE50C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6051"/>
            <a:ext cx="10678512" cy="480131"/>
          </a:xfrm>
        </p:spPr>
        <p:txBody>
          <a:bodyPr anchor="t" anchorCtr="0">
            <a:spAutoFit/>
          </a:bodyPr>
          <a:lstStyle>
            <a:lvl1pPr>
              <a:defRPr sz="2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490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37E1B69-BA3B-134C-9565-C79D2A177B9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200" y="1448001"/>
            <a:ext cx="3202587" cy="40387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389" indent="-311072">
              <a:lnSpc>
                <a:spcPct val="12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12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377C75E-6280-4E45-BABF-28D7E326DD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90150" y="1448001"/>
            <a:ext cx="3202587" cy="40387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389" indent="-311072">
              <a:lnSpc>
                <a:spcPct val="12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12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549B42C-9DF4-A744-9D0C-3E75855D0D0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42100" y="1448001"/>
            <a:ext cx="3202587" cy="40387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389" indent="-311072">
              <a:lnSpc>
                <a:spcPct val="12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12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9FC7448-BCAB-5A41-BCC6-12E789D74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6051"/>
            <a:ext cx="10678512" cy="480131"/>
          </a:xfrm>
        </p:spPr>
        <p:txBody>
          <a:bodyPr anchor="t" anchorCtr="0">
            <a:spAutoFit/>
          </a:bodyPr>
          <a:lstStyle>
            <a:lvl1pPr>
              <a:defRPr sz="2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AE5A6FA-575D-8648-A932-572E96179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755" y="6215444"/>
            <a:ext cx="352884" cy="365125"/>
          </a:xfrm>
          <a:prstGeom prst="rect">
            <a:avLst/>
          </a:prstGeom>
        </p:spPr>
        <p:txBody>
          <a:bodyPr vert="horz" lIns="0" tIns="45708" rIns="0" bIns="45708" rtlCol="0" anchor="ctr"/>
          <a:lstStyle>
            <a:lvl1pPr algn="r">
              <a:defRPr lang="en-GB" sz="900" b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D61AABEC-672F-4B68-B914-690DA978312C}" type="slidenum">
              <a:rPr lang="en-US" smtClean="0"/>
              <a:pPr algn="l"/>
              <a:t>‹#›</a:t>
            </a:fld>
            <a:r>
              <a:rPr lang="en-US"/>
              <a:t> 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A27D1BC-0D14-2841-8866-720B13FC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2756" y="5726437"/>
            <a:ext cx="10506487" cy="249361"/>
          </a:xfrm>
          <a:prstGeom prst="rect">
            <a:avLst/>
          </a:prstGeom>
        </p:spPr>
        <p:txBody>
          <a:bodyPr vert="horz" lIns="0" tIns="45708" rIns="0" bIns="45708" rtlCol="0" anchor="ctr" anchorCtr="0"/>
          <a:lstStyle>
            <a:lvl1pPr>
              <a:defRPr lang="en-US" sz="9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5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1D71D3-BA26-3345-8BD5-73D532948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755" y="6215444"/>
            <a:ext cx="352884" cy="365125"/>
          </a:xfrm>
          <a:prstGeom prst="rect">
            <a:avLst/>
          </a:prstGeom>
        </p:spPr>
        <p:txBody>
          <a:bodyPr vert="horz" lIns="0" tIns="45708" rIns="0" bIns="45708" rtlCol="0" anchor="ctr"/>
          <a:lstStyle>
            <a:lvl1pPr algn="r">
              <a:defRPr lang="en-GB" sz="900" b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D61AABEC-672F-4B68-B914-690DA978312C}" type="slidenum">
              <a:rPr lang="en-US" smtClean="0"/>
              <a:pPr algn="l"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5610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6938C11-B6DF-6246-8163-A3A305416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755" y="6215444"/>
            <a:ext cx="352884" cy="365125"/>
          </a:xfrm>
          <a:prstGeom prst="rect">
            <a:avLst/>
          </a:prstGeom>
        </p:spPr>
        <p:txBody>
          <a:bodyPr vert="horz" lIns="0" tIns="45708" rIns="0" bIns="45708" rtlCol="0" anchor="ctr"/>
          <a:lstStyle>
            <a:lvl1pPr algn="l">
              <a:defRPr lang="en-GB" sz="900" b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1AABEC-672F-4B68-B914-690DA97831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9074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2200C28-C09D-D91C-C31C-FB4B2FB61E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7835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0F8FBD-70BE-D64B-A605-9444670B776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102086" y="2279374"/>
            <a:ext cx="2968488" cy="32074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256" indent="-310979">
              <a:lnSpc>
                <a:spcPct val="12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12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054575-B9FB-3747-9C58-26000E9E51E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48225" y="2278474"/>
            <a:ext cx="2968488" cy="32074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256" indent="-310979">
              <a:lnSpc>
                <a:spcPct val="120000"/>
              </a:lnSpc>
              <a:spcBef>
                <a:spcPts val="12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20000"/>
              </a:lnSpc>
              <a:spcBef>
                <a:spcPts val="12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ADCEE5-A0E4-3646-AA1F-A1B0A53C3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755" y="6215446"/>
            <a:ext cx="352884" cy="365125"/>
          </a:xfrm>
          <a:prstGeom prst="rect">
            <a:avLst/>
          </a:prstGeom>
        </p:spPr>
        <p:txBody>
          <a:bodyPr vert="horz" lIns="0" tIns="45708" rIns="0" bIns="45708" rtlCol="0" anchor="ctr"/>
          <a:lstStyle>
            <a:lvl1pPr algn="l">
              <a:defRPr lang="en-GB" sz="900" b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1AABEC-672F-4B68-B914-690DA978312C}" type="slidenum">
              <a:rPr lang="en-US" smtClean="0"/>
              <a:pPr/>
              <a:t>‹#›</a:t>
            </a:fld>
            <a:r>
              <a:rPr lang="en-US"/>
              <a:t> 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D8E947-4754-8340-9527-945C0F1F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02087" y="5726437"/>
            <a:ext cx="6247157" cy="316554"/>
          </a:xfrm>
          <a:prstGeom prst="rect">
            <a:avLst/>
          </a:prstGeom>
        </p:spPr>
        <p:txBody>
          <a:bodyPr vert="horz" lIns="0" tIns="45708" rIns="0" bIns="45708" rtlCol="0" anchor="ctr" anchorCtr="0"/>
          <a:lstStyle>
            <a:lvl1pPr>
              <a:defRPr lang="en-US" sz="9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NZ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7BD7F25-9F15-114B-BB2E-E8CF3CE50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87" y="1371212"/>
            <a:ext cx="6414625" cy="652305"/>
          </a:xfrm>
        </p:spPr>
        <p:txBody>
          <a:bodyPr anchor="t" anchorCtr="0">
            <a:normAutofit/>
          </a:bodyPr>
          <a:lstStyle>
            <a:lvl1pPr>
              <a:defRPr sz="2999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22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27079A-D102-424E-8754-7D2FE3CD5C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1067" y="1447803"/>
            <a:ext cx="11209868" cy="4728633"/>
          </a:xfrm>
        </p:spPr>
        <p:txBody>
          <a:bodyPr/>
          <a:lstStyle>
            <a:lvl3pPr marL="541690" indent="-232758">
              <a:tabLst/>
              <a:defRPr sz="2132"/>
            </a:lvl3pPr>
            <a:lvl4pPr>
              <a:defRPr sz="2132"/>
            </a:lvl4pPr>
            <a:lvl5pPr marL="308933" indent="-308933">
              <a:tabLst/>
              <a:defRPr sz="2132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3A5DF8F-1D69-564D-8BB6-58009D816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4668" y="6419494"/>
            <a:ext cx="321733" cy="33201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33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E2B172-50BF-4BE2-BEB6-0F28495AC1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2">
            <a:extLst>
              <a:ext uri="{FF2B5EF4-FFF2-40B4-BE49-F238E27FC236}">
                <a16:creationId xmlns:a16="http://schemas.microsoft.com/office/drawing/2014/main" id="{83606845-76AD-7C46-AE78-B7150038E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5248" y="6423703"/>
            <a:ext cx="9190007" cy="3320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9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F9D9D-011E-BFA1-4031-3BEB0918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4903"/>
            <a:ext cx="10515600" cy="415746"/>
          </a:xfrm>
        </p:spPr>
        <p:txBody>
          <a:bodyPr anchor="b">
            <a:normAutofit/>
          </a:bodyPr>
          <a:lstStyle>
            <a:lvl1pPr algn="ctr"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E919F0-3265-24AD-36EC-F4451F67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641326-271D-7B5D-BC42-A257277D15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4250" y="773113"/>
            <a:ext cx="10515600" cy="757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68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27079A-D102-424E-8754-7D2FE3CD5C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1067" y="1447803"/>
            <a:ext cx="11209868" cy="4728633"/>
          </a:xfrm>
        </p:spPr>
        <p:txBody>
          <a:bodyPr/>
          <a:lstStyle>
            <a:lvl3pPr marL="541690" indent="-232758">
              <a:tabLst/>
              <a:defRPr sz="2132"/>
            </a:lvl3pPr>
            <a:lvl4pPr>
              <a:defRPr sz="2132"/>
            </a:lvl4pPr>
            <a:lvl5pPr marL="308933" indent="-308933">
              <a:tabLst/>
              <a:defRPr sz="2132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3A5DF8F-1D69-564D-8BB6-58009D816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4668" y="6419494"/>
            <a:ext cx="321733" cy="33201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33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E2B172-50BF-4BE2-BEB6-0F28495AC1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2">
            <a:extLst>
              <a:ext uri="{FF2B5EF4-FFF2-40B4-BE49-F238E27FC236}">
                <a16:creationId xmlns:a16="http://schemas.microsoft.com/office/drawing/2014/main" id="{83606845-76AD-7C46-AE78-B7150038E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5248" y="6423703"/>
            <a:ext cx="9190007" cy="3320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32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with 8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8" y="-14916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7273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7273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666" y="-26258"/>
            <a:ext cx="12179296" cy="68579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B324170-206C-0719-BF55-BB9A42ED36E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5275752"/>
            <a:ext cx="5181600" cy="7273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40F3AEC-4D31-3A7C-AB59-356EA4460CF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8200" y="2626181"/>
            <a:ext cx="5181600" cy="7273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239534F-34AA-8FC6-9F89-4D981BE1364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38200" y="3452422"/>
            <a:ext cx="5181600" cy="7273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1AE561A-DC0B-1788-4EC0-375B804DF012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38200" y="4329787"/>
            <a:ext cx="5181600" cy="7273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7F0FBDB-273E-D60B-B2B6-6E3D01E6EA1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186055" y="2641229"/>
            <a:ext cx="5181600" cy="7273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A331B666-94C3-1364-CFC3-B9356134B448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86055" y="5277245"/>
            <a:ext cx="5181600" cy="7273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3019E6B-3F4E-51C7-D626-3295D9B0C9B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6186055" y="4355140"/>
            <a:ext cx="5181600" cy="7273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8912329-0CA5-53DB-C42F-A14BFE085A2D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6186055" y="3483297"/>
            <a:ext cx="5181600" cy="7273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532239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79296" cy="116998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4" y="2"/>
            <a:ext cx="12179296" cy="68579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84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0" y="11017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8208"/>
            <a:ext cx="6267680" cy="2867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D122E9-1AC3-D098-1CF4-0DF60867CA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5550" y="1825625"/>
            <a:ext cx="3778250" cy="40100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C966B4-9D74-6415-64FF-8B6D468AB4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938" y="5046663"/>
            <a:ext cx="4335462" cy="868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AD72E4-D007-8AE6-30D7-E132ABD7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F3B0545-96A6-DDF0-7A51-339F13879A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A87933-2874-1381-48BE-2E7CC9ED1A1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11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77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72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860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60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58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289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36" y="-4997"/>
            <a:ext cx="12179296" cy="68579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09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70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172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05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183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487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itle with 8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79296" cy="116998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9674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967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CC7828-EB93-B072-B9EC-9259F43C80E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86055" y="2853611"/>
            <a:ext cx="5181600" cy="9674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39A899F-39DD-A31C-063E-CCC453B6A56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0" y="3012842"/>
            <a:ext cx="5181600" cy="9674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E3BFEE9-E5CE-AFD8-CA7C-BA4D359EDCD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57844" y="5117002"/>
            <a:ext cx="5181600" cy="9674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76AC9D-8113-32C4-8801-8773A142250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57844" y="4088473"/>
            <a:ext cx="5181600" cy="9674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B5602E8-1546-34B3-FE72-82BC51F04CB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179359" y="4118900"/>
            <a:ext cx="5181600" cy="9674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7989FF5-537C-43B1-EAE8-087FBD1B5648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153035" y="5146886"/>
            <a:ext cx="5181600" cy="9674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0C1495C-14D2-B59D-4361-3D37A90C0B03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05435" y="5299286"/>
            <a:ext cx="5181600" cy="9674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F9F1791-74B3-09AE-5CC4-5B7B8F18257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457835" y="5451686"/>
            <a:ext cx="5181600" cy="9674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1594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92881-A822-9978-A363-DBACD061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7AF2-39D5-DFBD-6155-7D8D9A4A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8956B-A688-9048-5917-FD6E80F3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hand&#10;&#10;Description automatically generated with medium confidence">
            <a:extLst>
              <a:ext uri="{FF2B5EF4-FFF2-40B4-BE49-F238E27FC236}">
                <a16:creationId xmlns:a16="http://schemas.microsoft.com/office/drawing/2014/main" id="{AE0F94A1-B65A-6C4E-FAFB-D9161CDF4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B861F-DBA2-A8CC-809C-82D6F4D6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13" y="1561619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B55CF2-F5A6-8A19-6203-68233867B1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7494" y="5106988"/>
            <a:ext cx="2812631" cy="43979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day year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1DF25D-A5B9-5A23-7F64-966FE8C041D1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FE7EC7-E0E6-9A26-4722-278257DEB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9739" y="3786002"/>
            <a:ext cx="1022842" cy="102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3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80" y="11017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7680" cy="2867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D122E9-1AC3-D098-1CF4-0DF60867CA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5550" y="1825625"/>
            <a:ext cx="3778250" cy="40100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C966B4-9D74-6415-64FF-8B6D468AB4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938" y="5046663"/>
            <a:ext cx="4335462" cy="868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AD72E4-D007-8AE6-30D7-E132ABD7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6012" y="6465273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B97716-5A11-76A2-AF31-BCDF338B6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2214" y="6040754"/>
            <a:ext cx="725801" cy="72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370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36FA-FBF0-FCC6-594E-35150B7EE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995D-BEF2-DE1F-CEF6-024F06DA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70560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F9D9D-011E-BFA1-4031-3BEB0918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74903"/>
            <a:ext cx="10515600" cy="415746"/>
          </a:xfrm>
        </p:spPr>
        <p:txBody>
          <a:bodyPr anchor="b">
            <a:normAutofit/>
          </a:bodyPr>
          <a:lstStyle>
            <a:lvl1pPr algn="ctr"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623D-06FD-2FE7-D1BB-C2CB60812CAA}"/>
              </a:ext>
            </a:extLst>
          </p:cNvPr>
          <p:cNvSpPr txBox="1">
            <a:spLocks/>
          </p:cNvSpPr>
          <p:nvPr userDrawn="1"/>
        </p:nvSpPr>
        <p:spPr>
          <a:xfrm>
            <a:off x="838200" y="836023"/>
            <a:ext cx="10515600" cy="88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ontserrat" panose="0200050500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015E"/>
                </a:solidFill>
              </a:rPr>
              <a:t>THANK YOU FOR JOINING US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E919F0-3265-24AD-36EC-F4451F67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586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931"/>
            <a:ext cx="14843919" cy="83584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298135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0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79296" cy="116998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4" y="2"/>
            <a:ext cx="12179296" cy="68579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09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79296" cy="116998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4" y="2"/>
            <a:ext cx="12179296" cy="68579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2985437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688A95-63CB-0719-9674-A3932A01FF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3370" y="4470019"/>
            <a:ext cx="4419600" cy="134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8340442-6FC7-4258-DAB0-5ACC257A8B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0" y="4473574"/>
            <a:ext cx="4419600" cy="134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227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945376C-6436-A088-61EA-D5EE32E20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324A9C-3589-D097-6C3D-F3D603C30A67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4592B-286A-CA90-78F9-84E01C49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E8A18-807E-9C28-2897-7C83C93FF2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0"/>
            <a:ext cx="12179296" cy="685799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CB8D83-E846-6765-5362-343F2D03F4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9686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5829345-80FD-3510-D071-1AD55F8147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8600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AA9F7C3-9374-4986-4E34-975D684957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7514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EEDADE2-12AE-2036-02D4-17B0A61FF2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6428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0C88D9-76C3-FE5A-F029-B161CEDDAF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2050" y="3807108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8E0021D-00F9-D845-FE74-AB29C3144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5235" y="383751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D491B20-8350-0923-3452-95D14A2C6E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8420" y="381804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DC7B00B-44F5-53BB-0E80-32931F1E8E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7334" y="3837510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9E100-927F-CE73-B86C-7C10522E1B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0761" y="438585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A10BBE3-FD10-8E04-69F6-16AB13D10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00768" y="438990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F91AA31-97DF-5B97-0F3D-C8CA7F0FBC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4051" y="4408553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8C350C8-7516-981D-8F52-558D5A6BD8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1676" y="4381604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AD6B77-481B-04C0-517C-85C1CE5B1D52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A6127D-7B41-BD06-5311-40EE6908AEE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BBF89E-36F7-AB45-900B-890FF14CC4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5701" y="5952744"/>
            <a:ext cx="791336" cy="79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264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artner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765393" y="2075575"/>
            <a:ext cx="2867883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5392" y="2140337"/>
            <a:ext cx="2867883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Partner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5" name="Picture 3" descr="Qr code&#10;&#10;Description automatically generated">
            <a:extLst>
              <a:ext uri="{FF2B5EF4-FFF2-40B4-BE49-F238E27FC236}">
                <a16:creationId xmlns:a16="http://schemas.microsoft.com/office/drawing/2014/main" id="{DB30022D-CFA9-8F7A-0103-A49B1C263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4843" r="4330" b="6373"/>
          <a:stretch/>
        </p:blipFill>
        <p:spPr>
          <a:xfrm>
            <a:off x="7936089" y="3082593"/>
            <a:ext cx="2550754" cy="256390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Become a Center Partner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7" y="0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50CE8F0-B20E-393C-C4F0-E508E5144C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13;p30">
            <a:extLst>
              <a:ext uri="{FF2B5EF4-FFF2-40B4-BE49-F238E27FC236}">
                <a16:creationId xmlns:a16="http://schemas.microsoft.com/office/drawing/2014/main" id="{DA17BCA0-53CC-B4C1-8EAE-5ED9540A14C8}"/>
              </a:ext>
            </a:extLst>
          </p:cNvPr>
          <p:cNvSpPr txBox="1">
            <a:spLocks/>
          </p:cNvSpPr>
          <p:nvPr userDrawn="1"/>
        </p:nvSpPr>
        <p:spPr>
          <a:xfrm>
            <a:off x="914080" y="2271757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Receive</a:t>
            </a:r>
            <a:r>
              <a:rPr lang="en-US" sz="2800">
                <a:latin typeface="Montserrat" panose="00000500000000000000" pitchFamily="2" charset="0"/>
              </a:rPr>
              <a:t> no-cost expert TA, 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materials, and assistance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Network </a:t>
            </a:r>
            <a:r>
              <a:rPr lang="en-US" sz="2800">
                <a:latin typeface="Montserrat" panose="00000500000000000000" pitchFamily="2" charset="0"/>
              </a:rPr>
              <a:t>with potential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partners nationwide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latin typeface="Montserrat" panose="00000500000000000000" pitchFamily="2" charset="0"/>
              </a:rPr>
              <a:t>Be </a:t>
            </a:r>
            <a:r>
              <a:rPr lang="en-US" sz="2800">
                <a:latin typeface="Montserrat" panose="00000500000000000000" pitchFamily="2" charset="0"/>
              </a:rPr>
              <a:t>nationally recognized for </a:t>
            </a:r>
            <a:br>
              <a:rPr lang="en-US" sz="2800">
                <a:latin typeface="Montserrat" panose="00000500000000000000" pitchFamily="2" charset="0"/>
              </a:rPr>
            </a:br>
            <a:r>
              <a:rPr lang="en-US" sz="2800">
                <a:latin typeface="Montserrat" panose="00000500000000000000" pitchFamily="2" charset="0"/>
              </a:rPr>
              <a:t>your work</a:t>
            </a:r>
            <a:endParaRPr lang="en-US" sz="2800"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094917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529689" y="2075575"/>
            <a:ext cx="3322782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18400" y="2140337"/>
            <a:ext cx="3322782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TA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Request Technical Assistance (TA)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39" y="2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50CE8F0-B20E-393C-C4F0-E508E5144C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769E621-58E2-DA5B-4758-019726FC1B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0312" y="2686480"/>
            <a:ext cx="2964822" cy="2981698"/>
          </a:xfrm>
          <a:prstGeom prst="rect">
            <a:avLst/>
          </a:prstGeom>
        </p:spPr>
      </p:pic>
      <p:sp>
        <p:nvSpPr>
          <p:cNvPr id="18" name="Google Shape;213;p30">
            <a:extLst>
              <a:ext uri="{FF2B5EF4-FFF2-40B4-BE49-F238E27FC236}">
                <a16:creationId xmlns:a16="http://schemas.microsoft.com/office/drawing/2014/main" id="{166C2D62-A94B-8F0B-14A7-48A825F48BE5}"/>
              </a:ext>
            </a:extLst>
          </p:cNvPr>
          <p:cNvSpPr txBox="1">
            <a:spLocks/>
          </p:cNvSpPr>
          <p:nvPr userDrawn="1"/>
        </p:nvSpPr>
        <p:spPr>
          <a:xfrm>
            <a:off x="895783" y="2163941"/>
            <a:ext cx="7171811" cy="3674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Answers </a:t>
            </a:r>
            <a:r>
              <a:rPr lang="en-US" sz="2800" b="0">
                <a:solidFill>
                  <a:schemeClr val="tx1"/>
                </a:solidFill>
                <a:latin typeface="Montserrat" panose="00000500000000000000" pitchFamily="2" charset="0"/>
              </a:rPr>
              <a:t>to building strategic partnerships to expand RA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Solutions </a:t>
            </a:r>
            <a:r>
              <a:rPr lang="en-US" sz="2800" b="0">
                <a:solidFill>
                  <a:schemeClr val="tx1"/>
                </a:solidFill>
                <a:latin typeface="Montserrat" panose="00000500000000000000" pitchFamily="2" charset="0"/>
              </a:rPr>
              <a:t>to effectively build a sustainable RA program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>
                <a:solidFill>
                  <a:schemeClr val="tx1"/>
                </a:solidFill>
                <a:latin typeface="Montserrat" panose="00000500000000000000" pitchFamily="2" charset="0"/>
              </a:rPr>
              <a:t>Align </a:t>
            </a:r>
            <a:r>
              <a:rPr lang="en-US" sz="2800">
                <a:solidFill>
                  <a:schemeClr val="tx1"/>
                </a:solidFill>
                <a:latin typeface="Montserrat" panose="00000500000000000000" pitchFamily="2" charset="0"/>
              </a:rPr>
              <a:t>with your local workforce and/or education systems</a:t>
            </a:r>
            <a:endParaRPr lang="en-US" sz="2800">
              <a:solidFill>
                <a:schemeClr val="tx1"/>
              </a:solidFill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8445845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a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Answers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2023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A45279-B4C8-2083-E813-C9DF5E503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" y="0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5036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7A357EA-AB33-9C1A-0A4C-7FD6E8CD3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4"/>
            <a:ext cx="12185650" cy="68615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C7BC85-63DD-5A48-223C-8B0ECB22F6BD}"/>
              </a:ext>
            </a:extLst>
          </p:cNvPr>
          <p:cNvSpPr/>
          <p:nvPr userDrawn="1"/>
        </p:nvSpPr>
        <p:spPr>
          <a:xfrm>
            <a:off x="-6350" y="2142836"/>
            <a:ext cx="12192000" cy="2201918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644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0A50D4A-DDE8-EC08-A614-062E705A54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805A0-EC07-0748-EEF8-2E38171550E4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02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433-7E60-E2BC-CDA7-1DC0618B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3395-0155-A566-25D3-32117741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6992-C2ED-6D6C-6842-003CFA52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600C-EA44-2B16-12FB-C46AC31F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87EF-C3E0-1DE6-71CD-EB13675B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C322-AD58-5CEB-F7CC-ADD94445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57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D41B-8801-2DDB-ACD3-78E234B3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37A46-FBF7-7BD6-2DAB-FAEB1F5DE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0A6B-B9EB-42CD-AD6B-77471871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BF902-C639-5B75-CAB3-60D700B1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289B5-53C5-7E6C-0D47-8E07EC6E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C411-B080-1956-B9C3-AD717A00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722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0FED-5B1E-1D03-68DD-49432DE8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4C8B4-7FE7-7172-E22E-A7FBB444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4B00-F6B4-25B3-5B43-48DD8D4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E3D2-5DC4-473B-7DD7-4139A3E6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B532-69D2-E2D1-8AD4-89BCA9C6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63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236E6-0316-8834-8C22-AEC120D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0BD4F-B53A-26A7-2934-34D33C12E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D9DF-1743-FB60-8E1E-7F33C78B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84C0-FF74-0760-4E71-923A5C0B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93FD-4296-02C4-0E12-E5FBBAF7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8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0" y="601669"/>
            <a:ext cx="12179296" cy="116998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6"/>
            <a:ext cx="1963615" cy="39252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10661" y="1825626"/>
            <a:ext cx="8343139" cy="411264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89581-033B-BC14-AA0C-B0AC3ECC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8F0E-3961-94A6-EF02-34E88C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60595-5B45-6114-E784-E45852A9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659" y="2"/>
            <a:ext cx="12179296" cy="68579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A8E8C8-A59D-3052-82ED-8C2130580D2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2355415"/>
            <a:ext cx="1963615" cy="39252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4AEA849-50C0-B408-93D4-0029725736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8199" y="2894380"/>
            <a:ext cx="1963615" cy="50074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D77775-D4F9-407D-D724-17211D5D819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198" y="3466347"/>
            <a:ext cx="1963615" cy="402865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0E3CF73-4345-50F1-17DF-C6BA43670D0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198" y="3967637"/>
            <a:ext cx="1963615" cy="465417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E79E00F-F09C-3CE4-E3D3-CBBB2841F245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29403" y="4541995"/>
            <a:ext cx="1963615" cy="465417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2702E37-570C-7009-B1D6-1903AC9D9FFB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38197" y="5089820"/>
            <a:ext cx="1963615" cy="465417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859A654-78DD-C8DB-C7E0-06809ADFF53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38197" y="5628789"/>
            <a:ext cx="1963615" cy="465417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D7992D7-3B56-0042-555C-1E04C4CA3C3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3010661" y="2329029"/>
            <a:ext cx="8343139" cy="411264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D988478-1D67-FF90-A123-37A5A8DE29B0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2995295" y="2894380"/>
            <a:ext cx="8343139" cy="411264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3C4F53B8-A5ED-FC6E-8A72-D6107C0299D1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2995295" y="3466347"/>
            <a:ext cx="8343139" cy="411264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5E8100D-80C1-B096-5B7A-80730DD40A94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2995294" y="3963134"/>
            <a:ext cx="8343139" cy="411264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C506B2BF-EDEF-684E-BFA6-355962720108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2995293" y="4539029"/>
            <a:ext cx="8343139" cy="411264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48D4D098-5F57-925E-56BA-5EE55D90946A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2995293" y="5082494"/>
            <a:ext cx="8343139" cy="411264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6CFE2660-A5A0-9E10-E7A6-AA4AD2335DA1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2995292" y="5632845"/>
            <a:ext cx="8343139" cy="411264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5934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12" name="Picture 11" descr="Decorative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"/>
            <a:ext cx="12179296" cy="6857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3EBFD-1480-A363-CBCE-D7C04CF38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989568"/>
            <a:ext cx="782519" cy="78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06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A1B38EE-6BC0-FD18-FD1B-6E7A5C223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AD5F4-1EC8-541C-AE48-A1CEECE7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A6A49-4D64-23E4-87AC-5DE670444839}"/>
              </a:ext>
            </a:extLst>
          </p:cNvPr>
          <p:cNvSpPr/>
          <p:nvPr userDrawn="1"/>
        </p:nvSpPr>
        <p:spPr>
          <a:xfrm>
            <a:off x="0" y="556660"/>
            <a:ext cx="12198350" cy="98604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9DA05-97CE-07DE-F9CC-2ECEEB8D2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7" y="619826"/>
            <a:ext cx="10515600" cy="922876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 and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3AC68-7FC8-9FCB-D81F-3A4E229C8580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2023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A45279-B4C8-2083-E813-C9DF5E503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1351DE-2391-5849-55EF-16B8C81D31E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A8F89-0028-0430-B3EF-8B32D4DFE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797"/>
            <a:ext cx="12179296" cy="6857998"/>
          </a:xfrm>
          <a:prstGeom prst="rect">
            <a:avLst/>
          </a:prstGeom>
        </p:spPr>
      </p:pic>
      <p:pic>
        <p:nvPicPr>
          <p:cNvPr id="11" name="Picture 10" descr="A hand holding a question mark&#10;&#10;Description automatically generated with low confidence">
            <a:extLst>
              <a:ext uri="{FF2B5EF4-FFF2-40B4-BE49-F238E27FC236}">
                <a16:creationId xmlns:a16="http://schemas.microsoft.com/office/drawing/2014/main" id="{7316285F-A327-3D45-5DC8-BA9AD3105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8293" y="1639928"/>
            <a:ext cx="9100768" cy="442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53616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Objectives Slide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365760" indent="-365760">
              <a:buFont typeface="Wingdings 2" panose="05020102010507070707" pitchFamily="18" charset="2"/>
              <a:buChar char=""/>
              <a:defRPr/>
            </a:lvl1pPr>
            <a:lvl2pPr marL="822960">
              <a:defRPr/>
            </a:lvl2pPr>
            <a:lvl3pPr marL="1280160">
              <a:defRPr/>
            </a:lvl3pPr>
            <a:lvl4pPr marL="1737360">
              <a:defRPr/>
            </a:lvl4pPr>
            <a:lvl5pPr marL="21945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Top Corner Embellishment">
            <a:extLst>
              <a:ext uri="{FF2B5EF4-FFF2-40B4-BE49-F238E27FC236}">
                <a16:creationId xmlns:a16="http://schemas.microsoft.com/office/drawing/2014/main" id="{4F555946-CB04-9F04-9975-1135ED49D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B6B3-2CD5-6A36-BFAD-413E7C246B02}"/>
                </a:ext>
              </a:extLst>
            </p:cNvPr>
            <p:cNvSpPr/>
            <p:nvPr userDrawn="1"/>
          </p:nvSpPr>
          <p:spPr>
            <a:xfrm rot="2700000">
              <a:off x="-265319" y="-8574"/>
              <a:ext cx="649115" cy="816665"/>
            </a:xfrm>
            <a:custGeom>
              <a:avLst/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5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5941D6-52C7-4A65-8DF9-81C5ECE7DA0D}"/>
                </a:ext>
              </a:extLst>
            </p:cNvPr>
            <p:cNvSpPr/>
            <p:nvPr userDrawn="1"/>
          </p:nvSpPr>
          <p:spPr>
            <a:xfrm rot="2700000">
              <a:off x="-261373" y="8838"/>
              <a:ext cx="622175" cy="762786"/>
            </a:xfrm>
            <a:custGeom>
              <a:avLst/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B7E73F1-C4F0-E444-8297-33929C1BAE7F}"/>
                </a:ext>
              </a:extLst>
            </p:cNvPr>
            <p:cNvSpPr/>
            <p:nvPr userDrawn="1"/>
          </p:nvSpPr>
          <p:spPr>
            <a:xfrm rot="2700000">
              <a:off x="-250498" y="56849"/>
              <a:ext cx="547907" cy="614248"/>
            </a:xfrm>
            <a:custGeom>
              <a:avLst/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2BFF4C1B-7199-F8CC-DFBF-CB4D9E2020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3413" y="1492250"/>
            <a:ext cx="2635250" cy="1647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903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1825625"/>
            <a:ext cx="6290094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64E00-8757-3F43-FF9B-3871A42E9E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5" y="2033588"/>
            <a:ext cx="4119563" cy="3792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BDA62-342A-CC96-F9E6-BDE1B1A48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4" y="2"/>
            <a:ext cx="12179296" cy="68579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C3CF87-E359-6394-B75E-5A7D50E1FE95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1EF54-5947-6BC7-A87F-C1D0638A46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840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35A537-8A14-07B2-316A-C24BF03C0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79296" cy="6857998"/>
          </a:xfrm>
          <a:prstGeom prst="rect">
            <a:avLst/>
          </a:prstGeom>
        </p:spPr>
      </p:pic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349792-651B-F001-DCCD-B3131F401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B9F563-B22B-6E8C-EEA2-95B758DF6EF5}"/>
              </a:ext>
            </a:extLst>
          </p:cNvPr>
          <p:cNvSpPr/>
          <p:nvPr userDrawn="1"/>
        </p:nvSpPr>
        <p:spPr>
          <a:xfrm>
            <a:off x="0" y="601669"/>
            <a:ext cx="12192000" cy="1325563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E98D-8541-F847-D5C2-E74D1A8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706" y="2198669"/>
            <a:ext cx="6290094" cy="397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2928D-F359-2EB9-2350-96896D76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AA31-97FB-8B7A-528E-01970797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69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DCA5D-B84B-6754-30C6-E1E8AD72DA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675" y="2044700"/>
            <a:ext cx="4254500" cy="3894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39F52B-7429-7F6F-0372-262C431CC8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4" y="-3578"/>
            <a:ext cx="12179296" cy="68579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A01EB4-0763-5C50-36DB-9D794ABBF72C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9059A05B-4F68-DC79-6DD8-BC12A1E6E7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21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CD8B585-4F76-0ED7-3509-FF59CCD0D5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4" y="-3576"/>
            <a:ext cx="12185650" cy="6861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AC033-5145-BE27-2C8E-94133382D3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79296" cy="68579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1AB36-4265-1469-FF5A-520F2622B7D5}"/>
              </a:ext>
            </a:extLst>
          </p:cNvPr>
          <p:cNvSpPr/>
          <p:nvPr userDrawn="1"/>
        </p:nvSpPr>
        <p:spPr>
          <a:xfrm>
            <a:off x="12704" y="2225407"/>
            <a:ext cx="12192000" cy="156453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" y="2464375"/>
            <a:ext cx="12166591" cy="1325563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57B282-A83B-A671-7117-8DD6A935D819}"/>
              </a:ext>
            </a:extLst>
          </p:cNvPr>
          <p:cNvSpPr/>
          <p:nvPr userDrawn="1"/>
        </p:nvSpPr>
        <p:spPr>
          <a:xfrm>
            <a:off x="2855343" y="6256331"/>
            <a:ext cx="3019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164D1F-1B3E-C7F1-5575-7D09A8D2E3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231" y="5962974"/>
            <a:ext cx="859200" cy="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0667B8-F471-B0C2-6FA4-A5CBB0A4B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0"/>
            <a:ext cx="12185650" cy="68615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C55546-3DDB-05E6-7701-8946DB7849F9}"/>
              </a:ext>
            </a:extLst>
          </p:cNvPr>
          <p:cNvSpPr/>
          <p:nvPr userDrawn="1"/>
        </p:nvSpPr>
        <p:spPr>
          <a:xfrm>
            <a:off x="-63260" y="2411105"/>
            <a:ext cx="12353026" cy="1670665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1F70-EADA-2BCA-8958-DAB65B298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53" y="256557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D0C8-5E4A-03DB-BE69-DC13AC01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3380950"/>
            <a:ext cx="5181600" cy="2571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7FBBF-3093-4012-E418-D37168F27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428999"/>
            <a:ext cx="5181600" cy="25237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FA017-219C-1753-9BB5-4901191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  <a:endParaRPr lang="en-US" sz="1200" b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0ED1EE2-E789-F2FE-FCC8-A348E3A606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3A32B8-8A95-6C64-A9C8-0EF689A8FB9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0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945376C-6436-A088-61EA-D5EE32E20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5650" cy="68615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324A9C-3589-D097-6C3D-F3D603C30A67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4592B-286A-CA90-78F9-84E01C49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17DE4E-90DA-4740-979D-77A0E21180D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3B51C-DFD6-3283-0A61-85A8910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8649-D73D-C1B0-6325-7E752B4E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76C7-CCAB-4A43-82C7-E28708528D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B2C82-2443-4DB6-7560-CA743E51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EE8A18-807E-9C28-2897-7C83C93FF2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0" y="0"/>
            <a:ext cx="12179296" cy="685799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CB8D83-E846-6765-5362-343F2D03F4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9686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5829345-80FD-3510-D071-1AD55F8147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8600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AA9F7C3-9374-4986-4E34-975D684957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7514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EEDADE2-12AE-2036-02D4-17B0A61FF2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6428" y="2018370"/>
            <a:ext cx="1681163" cy="1512888"/>
          </a:xfrm>
          <a:ln w="9525"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F0C88D9-76C3-FE5A-F029-B161CEDDAF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2050" y="3807108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8E0021D-00F9-D845-FE74-AB29C3144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5235" y="383751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D491B20-8350-0923-3452-95D14A2C6E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8420" y="3818041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DC7B00B-44F5-53BB-0E80-32931F1E8E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7334" y="3837510"/>
            <a:ext cx="2419350" cy="5635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9E100-927F-CE73-B86C-7C10522E1B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0761" y="438585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A10BBE3-FD10-8E04-69F6-16AB13D10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00768" y="4389905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F91AA31-97DF-5B97-0F3D-C8CA7F0FBC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4051" y="4408553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8C350C8-7516-981D-8F52-558D5A6BD8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1676" y="4381604"/>
            <a:ext cx="2419350" cy="12541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AD6B77-481B-04C0-517C-85C1CE5B1D52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0DBBF89E-36F7-AB45-900B-890FF14CC4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A6127D-7B41-BD06-5311-40EE6908AEE3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0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artner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C3BC6A-CF9D-7A38-595F-DD024CCD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" y="0"/>
            <a:ext cx="12185650" cy="68615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A676-815A-EE00-21A6-1498CA8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7F679A-7BD0-0317-4F0C-35228D37E172}"/>
              </a:ext>
            </a:extLst>
          </p:cNvPr>
          <p:cNvSpPr/>
          <p:nvPr userDrawn="1"/>
        </p:nvSpPr>
        <p:spPr>
          <a:xfrm>
            <a:off x="7765393" y="2075575"/>
            <a:ext cx="2867883" cy="3747912"/>
          </a:xfrm>
          <a:prstGeom prst="rect">
            <a:avLst/>
          </a:prstGeom>
          <a:solidFill>
            <a:srgbClr val="0001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0CFEC3-7451-270F-6527-075306B57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5392" y="2140337"/>
            <a:ext cx="2867883" cy="973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Scan for Partner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261DF4-721A-83D3-808A-27C7B15D78C0}"/>
              </a:ext>
            </a:extLst>
          </p:cNvPr>
          <p:cNvSpPr/>
          <p:nvPr userDrawn="1"/>
        </p:nvSpPr>
        <p:spPr>
          <a:xfrm>
            <a:off x="0" y="601669"/>
            <a:ext cx="12192000" cy="896361"/>
          </a:xfrm>
          <a:prstGeom prst="rect">
            <a:avLst/>
          </a:prstGeom>
          <a:solidFill>
            <a:srgbClr val="000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15E"/>
              </a:solidFill>
            </a:endParaRPr>
          </a:p>
        </p:txBody>
      </p:sp>
      <p:pic>
        <p:nvPicPr>
          <p:cNvPr id="5" name="Picture 3" descr="Qr code&#10;&#10;Description automatically generated">
            <a:extLst>
              <a:ext uri="{FF2B5EF4-FFF2-40B4-BE49-F238E27FC236}">
                <a16:creationId xmlns:a16="http://schemas.microsoft.com/office/drawing/2014/main" id="{DB30022D-CFA9-8F7A-0103-A49B1C263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0" t="4843" r="4330" b="6373"/>
          <a:stretch/>
        </p:blipFill>
        <p:spPr>
          <a:xfrm>
            <a:off x="7936089" y="3082593"/>
            <a:ext cx="2550754" cy="256390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113CACA-B3AA-5C90-7BCB-16B95450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996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Become a Center Partner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4C94B-6EF0-F17C-A49D-9FE9972EFE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" y="0"/>
            <a:ext cx="12179296" cy="685799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705DD-F0D7-01F6-D86B-ABD1454B24DD}"/>
              </a:ext>
            </a:extLst>
          </p:cNvPr>
          <p:cNvSpPr txBox="1">
            <a:spLocks/>
          </p:cNvSpPr>
          <p:nvPr userDrawn="1"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50CE8F0-B20E-393C-C4F0-E508E5144C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C6596C-6DA4-155E-E61A-5103DE3CE35F}"/>
              </a:ext>
            </a:extLst>
          </p:cNvPr>
          <p:cNvSpPr/>
          <p:nvPr userDrawn="1"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39009-1FC5-3464-6184-17AE1B249A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0588" y="2386013"/>
            <a:ext cx="6646862" cy="3506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034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24ED7-20CF-683B-03C7-89347E1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B897-E91F-7C49-9845-B6F9A6B3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9466-E45F-1000-AEC5-F9038E95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Montserrat SemiBold" panose="02000505000000020004" pitchFamily="2" charset="77"/>
              </a:defRPr>
            </a:lvl1pPr>
          </a:lstStyle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2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2" r:id="rId5"/>
    <p:sldLayoutId id="2147483776" r:id="rId6"/>
    <p:sldLayoutId id="2147483664" r:id="rId7"/>
    <p:sldLayoutId id="2147483654" r:id="rId8"/>
    <p:sldLayoutId id="2147483655" r:id="rId9"/>
    <p:sldLayoutId id="2147483663" r:id="rId10"/>
    <p:sldLayoutId id="2147483660" r:id="rId11"/>
    <p:sldLayoutId id="2147483661" r:id="rId12"/>
    <p:sldLayoutId id="2147483656" r:id="rId13"/>
    <p:sldLayoutId id="2147483657" r:id="rId14"/>
    <p:sldLayoutId id="2147483658" r:id="rId15"/>
    <p:sldLayoutId id="2147483659" r:id="rId16"/>
    <p:sldLayoutId id="2147483684" r:id="rId17"/>
    <p:sldLayoutId id="2147483748" r:id="rId18"/>
    <p:sldLayoutId id="21474837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15E"/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347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FA1E533C-5C44-E946-B500-4AF0DA0AB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755" y="6215444"/>
            <a:ext cx="352884" cy="365125"/>
          </a:xfrm>
          <a:prstGeom prst="rect">
            <a:avLst/>
          </a:prstGeom>
        </p:spPr>
        <p:txBody>
          <a:bodyPr vert="horz" lIns="0" tIns="45708" rIns="0" bIns="45708" rtlCol="0" anchor="ctr"/>
          <a:lstStyle>
            <a:lvl1pPr algn="l">
              <a:defRPr lang="en-GB" sz="900" b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1AABEC-672F-4B68-B914-690DA97831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43D10-FEF3-B789-4725-F97B896E23A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3646" y="6363468"/>
            <a:ext cx="1865599" cy="2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8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1" r:id="rId9"/>
    <p:sldLayoutId id="2147483723" r:id="rId10"/>
    <p:sldLayoutId id="2147483724" r:id="rId11"/>
    <p:sldLayoutId id="2147483749" r:id="rId12"/>
    <p:sldLayoutId id="2147483750" r:id="rId13"/>
    <p:sldLayoutId id="2147483751" r:id="rId14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312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5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24ED7-20CF-683B-03C7-89347E1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B897-E91F-7C49-9845-B6F9A6B3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A9466-E45F-1000-AEC5-F9038E95D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Montserrat SemiBold" panose="02000505000000020004" pitchFamily="2" charset="77"/>
              </a:defRPr>
            </a:lvl1pPr>
          </a:lstStyle>
          <a:p>
            <a:fld id="{5DC376C7-CCAB-4A43-82C7-E28708528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0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15E"/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Montserrat Medium" panose="02000505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www.apprenticeship.gov/sites/default/files/DOL_IndustryFactsheet_AboutUs_v16%20%281%29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18" Type="http://schemas.openxmlformats.org/officeDocument/2006/relationships/image" Target="../media/image60.png"/><Relationship Id="rId3" Type="http://schemas.openxmlformats.org/officeDocument/2006/relationships/image" Target="../media/image45.jpeg"/><Relationship Id="rId21" Type="http://schemas.openxmlformats.org/officeDocument/2006/relationships/image" Target="../media/image63.pn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17" Type="http://schemas.openxmlformats.org/officeDocument/2006/relationships/image" Target="../media/image59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5" Type="http://schemas.openxmlformats.org/officeDocument/2006/relationships/image" Target="../media/image57.svg"/><Relationship Id="rId23" Type="http://schemas.openxmlformats.org/officeDocument/2006/relationships/image" Target="../media/image65.svg"/><Relationship Id="rId10" Type="http://schemas.openxmlformats.org/officeDocument/2006/relationships/image" Target="../media/image52.png"/><Relationship Id="rId19" Type="http://schemas.openxmlformats.org/officeDocument/2006/relationships/image" Target="../media/image61.svg"/><Relationship Id="rId4" Type="http://schemas.openxmlformats.org/officeDocument/2006/relationships/image" Target="../media/image46.png"/><Relationship Id="rId9" Type="http://schemas.openxmlformats.org/officeDocument/2006/relationships/image" Target="../media/image51.sv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emf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sv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8.svg"/><Relationship Id="rId12" Type="http://schemas.openxmlformats.org/officeDocument/2006/relationships/image" Target="../media/image9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87.png"/><Relationship Id="rId11" Type="http://schemas.openxmlformats.org/officeDocument/2006/relationships/image" Target="../media/image92.svg"/><Relationship Id="rId5" Type="http://schemas.openxmlformats.org/officeDocument/2006/relationships/image" Target="../media/image86.sv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svg"/><Relationship Id="rId14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hyperlink" Target="https://dolcoe.safalapps.com/" TargetMode="Externa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tags" Target="../tags/tag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19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hyperlink" Target="https://www.apprenticeship.gov/sites/default/files/IndFS-RAIndustryInterm-072023-508a.pdf" TargetMode="External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svg"/><Relationship Id="rId11" Type="http://schemas.openxmlformats.org/officeDocument/2006/relationships/image" Target="../media/image27.jpe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5F7B2-4157-4F4B-D77B-9FC1F9FD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7" y="1311215"/>
            <a:ext cx="9133726" cy="2117785"/>
          </a:xfrm>
        </p:spPr>
        <p:txBody>
          <a:bodyPr>
            <a:normAutofit/>
          </a:bodyPr>
          <a:lstStyle/>
          <a:p>
            <a:r>
              <a:rPr lang="en-US" sz="4000" i="0" dirty="0">
                <a:effectLst/>
                <a:latin typeface="Montserrat" panose="00000500000000000000" pitchFamily="2" charset="0"/>
              </a:rPr>
              <a:t>Engaging Employers in Registered Apprenticeship: Tools and Tips for Business Service Representative</a:t>
            </a:r>
            <a:endParaRPr lang="en-US" sz="1800" dirty="0">
              <a:latin typeface="Montserra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EF6B4-FE5D-D4CA-A718-E5FAB3D59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4731" y="5106988"/>
            <a:ext cx="4122538" cy="439797"/>
          </a:xfrm>
        </p:spPr>
        <p:txBody>
          <a:bodyPr/>
          <a:lstStyle/>
          <a:p>
            <a:pPr algn="ctr"/>
            <a:r>
              <a:rPr lang="en-US"/>
              <a:t>September 20</a:t>
            </a:r>
            <a:r>
              <a:rPr lang="en-US" baseline="30000"/>
              <a:t>th</a:t>
            </a:r>
            <a:r>
              <a:rPr lang="en-US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889908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E48C68-5E11-3508-FD7C-BD79BCC9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ABOUT</a:t>
            </a:r>
            <a:r>
              <a:rPr lang="en-US" dirty="0"/>
              <a:t> US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2C2DD2-B93B-ADAC-CA81-F9CEEE8E8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2807" y="1550343"/>
            <a:ext cx="10827864" cy="1574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33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99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AF00849D-6FEA-0AAC-7C50-81163A39E5A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65369" y="1969564"/>
            <a:ext cx="1922727" cy="727380"/>
          </a:xfrm>
        </p:spPr>
        <p:txBody>
          <a:bodyPr>
            <a:normAutofit lnSpcReduction="10000"/>
          </a:bodyPr>
          <a:lstStyle/>
          <a:p>
            <a:pPr marL="0" marR="0" lvl="0" indent="0" algn="ctr" defTabSz="91333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50" b="1" i="0" u="none" strike="noStrike" kern="1200" cap="none" spc="0" normalizeH="0" baseline="0" noProof="0">
                <a:ln>
                  <a:noFill/>
                </a:ln>
                <a:solidFill>
                  <a:srgbClr val="01637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FY 2023 FAST FACTS </a:t>
            </a:r>
            <a:endParaRPr kumimoji="0" lang="en-US" sz="2150" b="1" i="0" u="none" strike="noStrike" kern="1200" cap="none" spc="0" normalizeH="0" baseline="0" noProof="0">
              <a:ln>
                <a:noFill/>
              </a:ln>
              <a:solidFill>
                <a:srgbClr val="016375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5C216BF6-ADB5-87D5-6BDF-A9E015CD7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7921" y="1687231"/>
            <a:ext cx="2000783" cy="727380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50" b="1" i="0" u="none" strike="noStrike" kern="1200" cap="none" spc="0" normalizeH="0" baseline="0" noProof="0">
                <a:ln>
                  <a:noFill/>
                </a:ln>
                <a:solidFill>
                  <a:srgbClr val="FA5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886K+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6F2B70FD-98AC-ED9A-AF8A-6724A3C85A5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066027" y="2579117"/>
            <a:ext cx="1942002" cy="417319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Apprentices served</a:t>
            </a:r>
          </a:p>
        </p:txBody>
      </p:sp>
      <p:pic>
        <p:nvPicPr>
          <p:cNvPr id="8" name="Picture 7" descr="Staff working together">
            <a:extLst>
              <a:ext uri="{FF2B5EF4-FFF2-40B4-BE49-F238E27FC236}">
                <a16:creationId xmlns:a16="http://schemas.microsoft.com/office/drawing/2014/main" id="{6767BB43-F5BE-9F8E-6360-981495F8D9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" b="11589"/>
          <a:stretch/>
        </p:blipFill>
        <p:spPr>
          <a:xfrm>
            <a:off x="1014945" y="3325032"/>
            <a:ext cx="4123759" cy="2533923"/>
          </a:xfrm>
          <a:prstGeom prst="rect">
            <a:avLst/>
          </a:prstGeom>
        </p:spPr>
      </p:pic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EC44312A-58C4-CACE-50C6-69D994A8522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5278206" y="1674872"/>
            <a:ext cx="1619707" cy="727380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50" b="1" i="0" u="none" strike="noStrike" kern="1200" cap="none" spc="0" normalizeH="0" baseline="0" noProof="0">
                <a:ln>
                  <a:noFill/>
                </a:ln>
                <a:solidFill>
                  <a:srgbClr val="FA5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25K+</a:t>
            </a:r>
          </a:p>
          <a:p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A128D633-B5C8-C56E-0665-109275B35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6435" y="2483217"/>
            <a:ext cx="2187163" cy="727380"/>
          </a:xfrm>
        </p:spPr>
        <p:txBody>
          <a:bodyPr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apprenticeship programs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6AE45D1A-1714-1ED8-6797-8923EAE9451D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350564" y="1707629"/>
            <a:ext cx="1788498" cy="713417"/>
          </a:xfrm>
        </p:spPr>
        <p:txBody>
          <a:bodyPr>
            <a:normAutofit fontScale="92500" lnSpcReduction="20000"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100" b="1">
                <a:solidFill>
                  <a:srgbClr val="FA5333"/>
                </a:solidFill>
                <a:latin typeface="Arial" panose="020B0604020202020204"/>
                <a:cs typeface="Arial"/>
              </a:rPr>
              <a:t>7,454</a:t>
            </a:r>
          </a:p>
          <a:p>
            <a:endParaRPr lang="en-US"/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61BF7519-069D-6ACE-B4F8-8FC4EC45D560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296575" y="2465568"/>
            <a:ext cx="2187163" cy="727380"/>
          </a:xfrm>
        </p:spPr>
        <p:txBody>
          <a:bodyPr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5E5E5E"/>
                </a:solidFill>
                <a:latin typeface="Arial"/>
                <a:cs typeface="Arial"/>
              </a:rPr>
              <a:t>New apprenticeship programs since 2021</a:t>
            </a:r>
            <a:endParaRPr lang="en-US" sz="1400" b="1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08EE9406-E71D-AA8D-CEFF-1D8CD57206FF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206305" y="1674872"/>
            <a:ext cx="2282136" cy="693838"/>
          </a:xfrm>
        </p:spPr>
        <p:txBody>
          <a:bodyPr>
            <a:no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350" b="1">
                <a:solidFill>
                  <a:srgbClr val="FA5333"/>
                </a:solidFill>
                <a:latin typeface="Arial" panose="020B0604020202020204"/>
              </a:rPr>
              <a:t>85%</a:t>
            </a:r>
            <a:endParaRPr lang="en-US" sz="4350" b="1">
              <a:solidFill>
                <a:srgbClr val="FA5333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5B344473-6221-ACAA-CC15-946950502A7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227861" y="2494892"/>
            <a:ext cx="2519238" cy="727380"/>
          </a:xfrm>
        </p:spPr>
        <p:txBody>
          <a:bodyPr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of new apprentices over the past decade</a:t>
            </a:r>
          </a:p>
          <a:p>
            <a:endParaRPr lang="en-US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AEBABE6F-5B87-1280-0C2B-27094EB1682D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5920333" y="3101600"/>
            <a:ext cx="5418860" cy="3608121"/>
          </a:xfrm>
        </p:spPr>
        <p:txBody>
          <a:bodyPr>
            <a:normAutofit/>
          </a:bodyPr>
          <a:lstStyle/>
          <a:p>
            <a:pPr lvl="0" defTabSz="913333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>
                <a:solidFill>
                  <a:srgbClr val="0163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MISSION</a:t>
            </a:r>
            <a:endParaRPr lang="en-US" sz="2199" b="1">
              <a:solidFill>
                <a:srgbClr val="0163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3333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srgbClr val="01637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U.S. Department of Labor’s Office of Apprenticeship</a:t>
            </a:r>
            <a:r>
              <a:rPr kumimoji="0" lang="en-US" sz="1950" b="0" i="0" u="none" strike="noStrike" kern="1200" cap="none" spc="0" normalizeH="0" baseline="0" noProof="0">
                <a:ln>
                  <a:noFill/>
                </a:ln>
                <a:solidFill>
                  <a:srgbClr val="01637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9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promotes and oversees quality, accessible Registered Apprenticeship opportunities for workers seeking higher-skilled, higher-paying jobs and engages employers seeking to build a qualified, diverse, and inclusive workforce. </a:t>
            </a:r>
            <a:endParaRPr kumimoji="0" lang="en-US" sz="1999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3333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 more at our </a:t>
            </a:r>
            <a:r>
              <a:rPr kumimoji="0" lang="en-US" sz="19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About Us fact sheet</a:t>
            </a:r>
          </a:p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FCCBD7-55BA-E369-3C61-A7597567A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33432" y="1800836"/>
            <a:ext cx="4232989" cy="1082691"/>
            <a:chOff x="4157619" y="1187472"/>
            <a:chExt cx="4482003" cy="108297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EF994E2-261E-470B-AB64-AF2AC5CD86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7619" y="1195776"/>
              <a:ext cx="0" cy="1074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F25ECFA-EF59-69D7-4CA2-F271D5A3E7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5857" y="1187472"/>
              <a:ext cx="0" cy="1074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1732033-269C-AAC3-7410-D396BDC526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9622" y="1196248"/>
              <a:ext cx="0" cy="1074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F67128-B6E2-5CFE-D63D-7F54FDBD3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54163" y="2395531"/>
            <a:ext cx="6877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6101F5-2ECE-1BE4-7281-B038F32A7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00245" y="2395531"/>
            <a:ext cx="6877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B726C3C-49B1-B098-82F6-C7786FD48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87768" y="2395531"/>
            <a:ext cx="6877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1A5B60-408F-D590-0685-D9DB8A542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201553" y="1858575"/>
            <a:ext cx="0" cy="10739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A2206B-579D-76B4-FB96-F7F1396BE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63095" y="2398246"/>
            <a:ext cx="6877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484B97CE-487F-FA3A-EF4A-A1C26C0BB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200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301249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E085C-2550-EDE4-038C-7A34315F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29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Segoe UI" panose="020B0502040204020203" pitchFamily="34" charset="0"/>
              </a:rPr>
              <a:t>Core Components of Registered Apprenticeship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72EFBA-B66E-8D54-AB57-F82F6DD6D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6805" y="1887697"/>
            <a:ext cx="1419778" cy="295944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Industry Led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8DC68-19C5-8BDA-876B-490C40155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10662" y="1825626"/>
            <a:ext cx="7704534" cy="411264"/>
          </a:xfrm>
        </p:spPr>
        <p:txBody>
          <a:bodyPr>
            <a:no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Programs are industry-vetted and approved to ensure alignment with industry standards and apprentices are trained for highly skilled, high-demand occupations.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0196B3-9BE7-A83E-A463-0EB048210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200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79D9C3-ECE3-7058-3D7D-41827BC90B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476241" y="2371635"/>
            <a:ext cx="1025996" cy="301073"/>
          </a:xfrm>
        </p:spPr>
        <p:txBody>
          <a:bodyPr>
            <a:normAutofit/>
          </a:bodyPr>
          <a:lstStyle/>
          <a:p>
            <a:r>
              <a:rPr lang="en-US" sz="1300" b="1" i="0" u="none" dirty="0">
                <a:solidFill>
                  <a:schemeClr val="tx1"/>
                </a:solidFill>
              </a:rPr>
              <a:t>Paid Job</a:t>
            </a:r>
            <a:endParaRPr lang="en-US" sz="1300" b="0" i="0" u="none" dirty="0">
              <a:solidFill>
                <a:schemeClr val="tx1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30FFD15-4ED1-3935-1383-938310F0D7A6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3010662" y="2304802"/>
            <a:ext cx="7704534" cy="411264"/>
          </a:xfrm>
        </p:spPr>
        <p:txBody>
          <a:bodyPr>
            <a:noAutofit/>
          </a:bodyPr>
          <a:lstStyle/>
          <a:p>
            <a:r>
              <a:rPr lang="en-US" sz="1300" b="0" i="0" u="none" dirty="0">
                <a:solidFill>
                  <a:schemeClr val="tx1"/>
                </a:solidFill>
              </a:rPr>
              <a:t>Apprenticeships are jobs! Apprentices earn progressive wage increases as their skills and productivity increase.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1451C1-4FFA-AF30-944F-FC0432AECF5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476241" y="2777202"/>
            <a:ext cx="1616590" cy="856027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700" b="1" i="0" u="none" dirty="0">
                <a:solidFill>
                  <a:schemeClr val="tx1"/>
                </a:solidFill>
              </a:rPr>
              <a:t>Structured On-the-Job Learning/ Mentorship</a:t>
            </a:r>
          </a:p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F17D103-9F8C-CDD9-7B67-90EEB261831B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3011082" y="2983219"/>
            <a:ext cx="7704112" cy="411264"/>
          </a:xfrm>
        </p:spPr>
        <p:txBody>
          <a:bodyPr>
            <a:noAutofit/>
          </a:bodyPr>
          <a:lstStyle/>
          <a:p>
            <a:r>
              <a:rPr lang="en-US" sz="1300" b="0" i="0" u="none" dirty="0">
                <a:solidFill>
                  <a:schemeClr val="tx1"/>
                </a:solidFill>
              </a:rPr>
              <a:t>Programs provide structured on-the-job training to prepare for a successful career, which includes instruction from an experienced mentor.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3C7DF19-3E41-395B-9719-0E4B02C1B34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476242" y="3685133"/>
            <a:ext cx="1534420" cy="402865"/>
          </a:xfrm>
        </p:spPr>
        <p:txBody>
          <a:bodyPr>
            <a:noAutofit/>
          </a:bodyPr>
          <a:lstStyle/>
          <a:p>
            <a:r>
              <a:rPr lang="en-US" sz="1300" b="1" i="0" u="none" dirty="0">
                <a:solidFill>
                  <a:schemeClr val="tx1"/>
                </a:solidFill>
              </a:rPr>
              <a:t>Supplemental Education</a:t>
            </a:r>
            <a:endParaRPr lang="en-US" sz="1300" b="0" i="0" u="none" dirty="0">
              <a:solidFill>
                <a:schemeClr val="tx1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F11F8A7-C138-0EDB-D24C-E07265844B08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3092831" y="3697248"/>
            <a:ext cx="7703407" cy="411264"/>
          </a:xfrm>
        </p:spPr>
        <p:txBody>
          <a:bodyPr>
            <a:noAutofit/>
          </a:bodyPr>
          <a:lstStyle/>
          <a:p>
            <a:r>
              <a:rPr lang="en-US" sz="1300" b="0" i="0" u="none" dirty="0">
                <a:solidFill>
                  <a:schemeClr val="tx1"/>
                </a:solidFill>
              </a:rPr>
              <a:t>Apprentices are provided supplemental classroom education based on the employers' unique training needs to ensure quality and success.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B3D97D3-AE2E-DF27-A863-BF1BDAE9264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476241" y="4317784"/>
            <a:ext cx="943825" cy="350347"/>
          </a:xfrm>
        </p:spPr>
        <p:txBody>
          <a:bodyPr>
            <a:normAutofit/>
          </a:bodyPr>
          <a:lstStyle/>
          <a:p>
            <a:r>
              <a:rPr lang="en-US" sz="1300" b="1" i="0" u="none" dirty="0">
                <a:solidFill>
                  <a:schemeClr val="tx1"/>
                </a:solidFill>
              </a:rPr>
              <a:t>Diversity</a:t>
            </a:r>
            <a:endParaRPr lang="en-US" sz="1300" b="0" i="0" u="none" dirty="0">
              <a:solidFill>
                <a:schemeClr val="tx1"/>
              </a:solidFill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6DA5E36-D4E0-6394-A7DC-24C169297962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2994729" y="4204897"/>
            <a:ext cx="7801509" cy="411264"/>
          </a:xfrm>
        </p:spPr>
        <p:txBody>
          <a:bodyPr>
            <a:noAutofit/>
          </a:bodyPr>
          <a:lstStyle/>
          <a:p>
            <a:r>
              <a:rPr lang="en-US" sz="1300" b="0" i="0" u="none" dirty="0">
                <a:solidFill>
                  <a:schemeClr val="tx1"/>
                </a:solidFill>
              </a:rPr>
              <a:t>Programs are designed to reflect the communities in which they operate through strong non-discrimination, anti-harassment, and recruitment practices to ensure access, equity, and inclusion.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C815D4C-B195-0FCE-A364-38F2CBDCD7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476241" y="4911696"/>
            <a:ext cx="1452249" cy="465417"/>
          </a:xfrm>
        </p:spPr>
        <p:txBody>
          <a:bodyPr>
            <a:normAutofit/>
          </a:bodyPr>
          <a:lstStyle/>
          <a:p>
            <a:r>
              <a:rPr lang="en-US" sz="1300" b="1" i="0" u="none" dirty="0">
                <a:solidFill>
                  <a:schemeClr val="tx1"/>
                </a:solidFill>
              </a:rPr>
              <a:t>Quality &amp; Safety</a:t>
            </a:r>
            <a:endParaRPr lang="en-US" sz="1300" b="0" i="0" u="none" dirty="0">
              <a:solidFill>
                <a:schemeClr val="tx1"/>
              </a:solidFill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E757774-98E2-8F66-53C3-753D5276901C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3010661" y="4906835"/>
            <a:ext cx="7704533" cy="411264"/>
          </a:xfrm>
        </p:spPr>
        <p:txBody>
          <a:bodyPr>
            <a:noAutofit/>
          </a:bodyPr>
          <a:lstStyle/>
          <a:p>
            <a:r>
              <a:rPr lang="en-US" sz="1300" b="0" i="0" u="none" dirty="0">
                <a:solidFill>
                  <a:schemeClr val="tx1"/>
                </a:solidFill>
              </a:rPr>
              <a:t>Apprentices are worker protections while receiving rigorous training to equip them with the skills they need to afforded succeed and the proper training and supervision they need to be safe.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EF11026-536A-DF5F-3F85-89E3E10FD98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1477607" y="5648436"/>
            <a:ext cx="1161684" cy="295945"/>
          </a:xfrm>
        </p:spPr>
        <p:txBody>
          <a:bodyPr>
            <a:normAutofit/>
          </a:bodyPr>
          <a:lstStyle/>
          <a:p>
            <a:r>
              <a:rPr lang="en-US" sz="1300" b="1" i="0" u="none" dirty="0">
                <a:solidFill>
                  <a:schemeClr val="tx1"/>
                </a:solidFill>
              </a:rPr>
              <a:t>Credentials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5443DC5-FD3B-D132-C4AB-C06055CD42EC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3010662" y="5648436"/>
            <a:ext cx="7703732" cy="336790"/>
          </a:xfrm>
        </p:spPr>
        <p:txBody>
          <a:bodyPr>
            <a:normAutofit/>
          </a:bodyPr>
          <a:lstStyle/>
          <a:p>
            <a:r>
              <a:rPr lang="en-US" sz="1300" b="0" i="0" u="none" dirty="0">
                <a:solidFill>
                  <a:schemeClr val="tx1"/>
                </a:solidFill>
              </a:rPr>
              <a:t>Apprentices earn a portable, nationally-recognized credential within their industry.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388204-0F85-275F-60D0-8987A2E8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476805" y="1816985"/>
            <a:ext cx="9238390" cy="9176"/>
          </a:xfrm>
          <a:prstGeom prst="line">
            <a:avLst/>
          </a:prstGeom>
          <a:ln w="12700">
            <a:solidFill>
              <a:srgbClr val="00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5EF6BB-26BF-7AA8-7CF5-79DCBD938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476805" y="2288224"/>
            <a:ext cx="9238390" cy="9176"/>
          </a:xfrm>
          <a:prstGeom prst="line">
            <a:avLst/>
          </a:prstGeom>
          <a:ln w="12700">
            <a:solidFill>
              <a:srgbClr val="00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0BF2C7-59AE-5E9C-ABB6-F9E29274D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476804" y="2777202"/>
            <a:ext cx="9238390" cy="9176"/>
          </a:xfrm>
          <a:prstGeom prst="line">
            <a:avLst/>
          </a:prstGeom>
          <a:ln w="12700">
            <a:solidFill>
              <a:srgbClr val="00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0D8FAA9-8AC5-061E-30E3-7F1A1E26E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476804" y="3615409"/>
            <a:ext cx="9238390" cy="9176"/>
          </a:xfrm>
          <a:prstGeom prst="line">
            <a:avLst/>
          </a:prstGeom>
          <a:ln w="12700">
            <a:solidFill>
              <a:srgbClr val="00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FCC331-1EC0-2E2F-5D40-9A193F26F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476804" y="4192116"/>
            <a:ext cx="9238390" cy="9176"/>
          </a:xfrm>
          <a:prstGeom prst="line">
            <a:avLst/>
          </a:prstGeom>
          <a:ln w="12700">
            <a:solidFill>
              <a:srgbClr val="00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AB1D6A-1596-3B8B-BE38-46F5F3DAA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476804" y="4859726"/>
            <a:ext cx="9238390" cy="9176"/>
          </a:xfrm>
          <a:prstGeom prst="line">
            <a:avLst/>
          </a:prstGeom>
          <a:ln w="12700">
            <a:solidFill>
              <a:srgbClr val="00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03E34CF-39DA-AC1B-A85C-FC6E37562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476804" y="5582173"/>
            <a:ext cx="9238390" cy="9176"/>
          </a:xfrm>
          <a:prstGeom prst="line">
            <a:avLst/>
          </a:prstGeom>
          <a:ln w="12700">
            <a:solidFill>
              <a:srgbClr val="009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635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6AB714-5581-777C-B2A9-2C5808966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Registered Apprenticeship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D00641-34A6-0CE2-9B49-3BA613474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42152"/>
            <a:ext cx="6664036" cy="4351338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Time-based, competency-based, or hybrid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Some programs are managed by a joint apprenticeship training committee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Individual or group sponsorship</a:t>
            </a:r>
          </a:p>
          <a:p>
            <a:endParaRPr lang="en-US" dirty="0"/>
          </a:p>
        </p:txBody>
      </p:sp>
      <p:pic>
        <p:nvPicPr>
          <p:cNvPr id="8" name="Content Placeholder 7" descr="Settings with solid fill">
            <a:extLst>
              <a:ext uri="{FF2B5EF4-FFF2-40B4-BE49-F238E27FC236}">
                <a16:creationId xmlns:a16="http://schemas.microsoft.com/office/drawing/2014/main" id="{E2A8AA30-C86D-E000-E330-35DB21B9F2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7437" y="1690688"/>
            <a:ext cx="4156363" cy="4156363"/>
          </a:xfr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F67700-196A-504F-79C8-5B892E44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200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3868202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85" descr="Industrial center of city">
            <a:extLst>
              <a:ext uri="{FF2B5EF4-FFF2-40B4-BE49-F238E27FC236}">
                <a16:creationId xmlns:a16="http://schemas.microsoft.com/office/drawing/2014/main" id="{37C7EC90-AFB0-4697-F580-F870174F05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4" r="532" b="574"/>
          <a:stretch/>
        </p:blipFill>
        <p:spPr>
          <a:xfrm rot="5400000">
            <a:off x="2622404" y="-2711594"/>
            <a:ext cx="6857999" cy="122811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5777F37-94A0-FC7A-BAEA-363A39095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8413" y="828742"/>
            <a:ext cx="10879138" cy="529856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sx="60000" sy="6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217">
              <a:defRPr/>
            </a:pPr>
            <a:endParaRPr lang="en-US" sz="3000">
              <a:solidFill>
                <a:srgbClr val="FFFFFF"/>
              </a:solidFill>
              <a:latin typeface="Montserrat Light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63432A-E17D-906E-0936-D509A7F3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03" y="859445"/>
            <a:ext cx="10515600" cy="1325563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A DIVERSE RANGE OF INDUSTRIES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3CD0C58A-3EB7-E60B-46A0-7C644DE87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6810" y="3352893"/>
            <a:ext cx="1318186" cy="392522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Agriculture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FB05FB94-85DF-F15A-22CB-658BF281702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72993" y="4761161"/>
            <a:ext cx="1120414" cy="465417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b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3C224140-4CF0-ED1A-E845-CCFFC0BE2DF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53470" y="3355133"/>
            <a:ext cx="1281852" cy="392522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Healthcare</a:t>
            </a:r>
          </a:p>
          <a:p>
            <a:endParaRPr lang="en-US" dirty="0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5224412A-29AC-0C49-75B3-1A1ADC113CA7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512589" y="4757913"/>
            <a:ext cx="1963615" cy="627592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b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  <a:p>
            <a:endParaRPr lang="en-US" dirty="0"/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7EC995B9-77ED-7015-C550-8B4E8B6B1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86561" y="3350070"/>
            <a:ext cx="1524000" cy="411264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Cybersecurity</a:t>
            </a:r>
          </a:p>
          <a:p>
            <a:endParaRPr lang="en-US" dirty="0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63B311AA-0953-724C-5115-BCE7BEF4234C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079193" y="4761161"/>
            <a:ext cx="1406665" cy="411264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5E5E5E"/>
                </a:solidFill>
                <a:latin typeface="Arial"/>
                <a:cs typeface="Arial"/>
              </a:rPr>
              <a:t>Education</a:t>
            </a:r>
          </a:p>
          <a:p>
            <a:endParaRPr lang="en-US" dirty="0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6547B36-A571-0D7D-581C-7D3DB65D239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311727" y="3350070"/>
            <a:ext cx="1715625" cy="411264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Biotechnology</a:t>
            </a:r>
          </a:p>
          <a:p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18821C08-3611-224B-A199-FA1EADF02BE6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4229327" y="4737321"/>
            <a:ext cx="1835745" cy="688224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5E5E5E"/>
                </a:solidFill>
                <a:latin typeface="Arial"/>
                <a:cs typeface="Arial"/>
              </a:rPr>
              <a:t>Advanced </a:t>
            </a:r>
            <a:br>
              <a:rPr lang="en-US" sz="1400" b="1" dirty="0">
                <a:solidFill>
                  <a:srgbClr val="5E5E5E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5E5E5E"/>
                </a:solidFill>
                <a:latin typeface="Arial"/>
                <a:cs typeface="Arial"/>
              </a:rPr>
              <a:t>Manufacturing</a:t>
            </a:r>
          </a:p>
          <a:p>
            <a:endParaRPr lang="en-US" dirty="0"/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61E57ACB-FE9D-D642-9D76-B974F82EFAC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70077" y="3374847"/>
            <a:ext cx="1963615" cy="500743"/>
          </a:xfrm>
        </p:spPr>
        <p:txBody>
          <a:bodyPr/>
          <a:lstStyle/>
          <a:p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endParaRPr lang="en-US" dirty="0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B5BA1EA8-45E5-A3BA-A0F9-DC01DD2BA3B2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7424008" y="3343522"/>
            <a:ext cx="1451870" cy="411264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  <a:p>
            <a:endParaRPr lang="en-US" dirty="0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EEDC20E5-31AE-1C22-91DC-0500D1AEA03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5480486" y="4746344"/>
            <a:ext cx="1963615" cy="721147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</a:t>
            </a:r>
            <a:b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Chain</a:t>
            </a:r>
          </a:p>
          <a:p>
            <a:endParaRPr lang="en-US" dirty="0"/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9EBBAC2C-4C15-8CD7-33A9-8E91B3D882D8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7144609" y="4761161"/>
            <a:ext cx="1419266" cy="411264"/>
          </a:xfrm>
        </p:spPr>
        <p:txBody>
          <a:bodyPr/>
          <a:lstStyle/>
          <a:p>
            <a:r>
              <a:rPr lang="en-US" sz="1400" b="1" dirty="0">
                <a:solidFill>
                  <a:srgbClr val="5E5E5E"/>
                </a:solidFill>
                <a:latin typeface="Arial"/>
                <a:cs typeface="Arial"/>
              </a:rPr>
              <a:t>Infrastructure</a:t>
            </a:r>
            <a:endParaRPr lang="en-US" dirty="0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ADFB8293-C38B-C309-76F9-3FB81347B62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96543" y="3352053"/>
            <a:ext cx="846206" cy="402865"/>
          </a:xfrm>
        </p:spPr>
        <p:txBody>
          <a:bodyPr/>
          <a:lstStyle/>
          <a:p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US" dirty="0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6616E94E-A3FF-9CDF-42C7-F1EE9442C0BA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8119218" y="4751936"/>
            <a:ext cx="1963615" cy="465417"/>
          </a:xfrm>
        </p:spPr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81F1559D-7E71-A519-6A38-3C6F0A3FC89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9998701" y="3368591"/>
            <a:ext cx="1163305" cy="411264"/>
          </a:xfrm>
        </p:spPr>
        <p:txBody>
          <a:bodyPr/>
          <a:lstStyle/>
          <a:p>
            <a:r>
              <a:rPr lang="en-US" sz="14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Hospitality</a:t>
            </a:r>
            <a:endParaRPr lang="en-US" dirty="0"/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3E92FAA8-B21A-EE2E-0367-F7B85E952144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8999267" y="4739097"/>
            <a:ext cx="3162171" cy="41126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5E5E5E"/>
                </a:solidFill>
                <a:latin typeface="Arial"/>
                <a:cs typeface="Arial"/>
              </a:rPr>
              <a:t>Telecommunications</a:t>
            </a:r>
            <a:endParaRPr lang="en-US" sz="1400" b="1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endParaRPr lang="en-US" sz="1400" b="1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696C7CBD-65E2-E57F-E83E-0129253D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4242" y="2694555"/>
            <a:ext cx="467371" cy="46737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6E42BA1-F338-A351-C7F2-6A3596E8E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5436" y="2739329"/>
            <a:ext cx="416830" cy="45851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412D7CA-EA09-0DCB-4D7A-B771AA669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0232" y="3956913"/>
            <a:ext cx="518424" cy="51842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E030FA2C-77D5-A751-5A1D-1DCAD28E4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75481" y="4006691"/>
            <a:ext cx="524864" cy="524864"/>
          </a:xfrm>
          <a:prstGeom prst="rect">
            <a:avLst/>
          </a:prstGeom>
        </p:spPr>
      </p:pic>
      <p:sp>
        <p:nvSpPr>
          <p:cNvPr id="24" name="Freeform 293">
            <a:extLst>
              <a:ext uri="{FF2B5EF4-FFF2-40B4-BE49-F238E27FC236}">
                <a16:creationId xmlns:a16="http://schemas.microsoft.com/office/drawing/2014/main" id="{1CEAC7E8-6360-3B9C-9A31-79A857535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74852" y="2719814"/>
            <a:ext cx="529444" cy="446596"/>
          </a:xfrm>
          <a:custGeom>
            <a:avLst/>
            <a:gdLst>
              <a:gd name="T0" fmla="*/ 367 w 1152"/>
              <a:gd name="T1" fmla="*/ 866 h 971"/>
              <a:gd name="T2" fmla="*/ 367 w 1152"/>
              <a:gd name="T3" fmla="*/ 827 h 971"/>
              <a:gd name="T4" fmla="*/ 907 w 1152"/>
              <a:gd name="T5" fmla="*/ 827 h 971"/>
              <a:gd name="T6" fmla="*/ 907 w 1152"/>
              <a:gd name="T7" fmla="*/ 866 h 971"/>
              <a:gd name="T8" fmla="*/ 907 w 1152"/>
              <a:gd name="T9" fmla="*/ 827 h 971"/>
              <a:gd name="T10" fmla="*/ 122 w 1152"/>
              <a:gd name="T11" fmla="*/ 139 h 971"/>
              <a:gd name="T12" fmla="*/ 578 w 1152"/>
              <a:gd name="T13" fmla="*/ 121 h 971"/>
              <a:gd name="T14" fmla="*/ 596 w 1152"/>
              <a:gd name="T15" fmla="*/ 517 h 971"/>
              <a:gd name="T16" fmla="*/ 140 w 1152"/>
              <a:gd name="T17" fmla="*/ 534 h 971"/>
              <a:gd name="T18" fmla="*/ 157 w 1152"/>
              <a:gd name="T19" fmla="*/ 500 h 971"/>
              <a:gd name="T20" fmla="*/ 561 w 1152"/>
              <a:gd name="T21" fmla="*/ 157 h 971"/>
              <a:gd name="T22" fmla="*/ 157 w 1152"/>
              <a:gd name="T23" fmla="*/ 500 h 971"/>
              <a:gd name="T24" fmla="*/ 810 w 1152"/>
              <a:gd name="T25" fmla="*/ 621 h 971"/>
              <a:gd name="T26" fmla="*/ 810 w 1152"/>
              <a:gd name="T27" fmla="*/ 657 h 971"/>
              <a:gd name="T28" fmla="*/ 893 w 1152"/>
              <a:gd name="T29" fmla="*/ 639 h 971"/>
              <a:gd name="T30" fmla="*/ 1152 w 1152"/>
              <a:gd name="T31" fmla="*/ 753 h 971"/>
              <a:gd name="T32" fmla="*/ 1152 w 1152"/>
              <a:gd name="T33" fmla="*/ 788 h 971"/>
              <a:gd name="T34" fmla="*/ 1031 w 1152"/>
              <a:gd name="T35" fmla="*/ 864 h 971"/>
              <a:gd name="T36" fmla="*/ 784 w 1152"/>
              <a:gd name="T37" fmla="*/ 864 h 971"/>
              <a:gd name="T38" fmla="*/ 367 w 1152"/>
              <a:gd name="T39" fmla="*/ 971 h 971"/>
              <a:gd name="T40" fmla="*/ 76 w 1152"/>
              <a:gd name="T41" fmla="*/ 864 h 971"/>
              <a:gd name="T42" fmla="*/ 0 w 1152"/>
              <a:gd name="T43" fmla="*/ 17 h 971"/>
              <a:gd name="T44" fmla="*/ 700 w 1152"/>
              <a:gd name="T45" fmla="*/ 0 h 971"/>
              <a:gd name="T46" fmla="*/ 718 w 1152"/>
              <a:gd name="T47" fmla="*/ 165 h 971"/>
              <a:gd name="T48" fmla="*/ 979 w 1152"/>
              <a:gd name="T49" fmla="*/ 205 h 971"/>
              <a:gd name="T50" fmla="*/ 1151 w 1152"/>
              <a:gd name="T51" fmla="*/ 546 h 971"/>
              <a:gd name="T52" fmla="*/ 1152 w 1152"/>
              <a:gd name="T53" fmla="*/ 639 h 971"/>
              <a:gd name="T54" fmla="*/ 457 w 1152"/>
              <a:gd name="T55" fmla="*/ 846 h 971"/>
              <a:gd name="T56" fmla="*/ 277 w 1152"/>
              <a:gd name="T57" fmla="*/ 846 h 971"/>
              <a:gd name="T58" fmla="*/ 457 w 1152"/>
              <a:gd name="T59" fmla="*/ 846 h 971"/>
              <a:gd name="T60" fmla="*/ 35 w 1152"/>
              <a:gd name="T61" fmla="*/ 657 h 971"/>
              <a:gd name="T62" fmla="*/ 76 w 1152"/>
              <a:gd name="T63" fmla="*/ 829 h 971"/>
              <a:gd name="T64" fmla="*/ 367 w 1152"/>
              <a:gd name="T65" fmla="*/ 722 h 971"/>
              <a:gd name="T66" fmla="*/ 683 w 1152"/>
              <a:gd name="T67" fmla="*/ 829 h 971"/>
              <a:gd name="T68" fmla="*/ 683 w 1152"/>
              <a:gd name="T69" fmla="*/ 34 h 971"/>
              <a:gd name="T70" fmla="*/ 35 w 1152"/>
              <a:gd name="T71" fmla="*/ 621 h 971"/>
              <a:gd name="T72" fmla="*/ 683 w 1152"/>
              <a:gd name="T73" fmla="*/ 34 h 971"/>
              <a:gd name="T74" fmla="*/ 1107 w 1152"/>
              <a:gd name="T75" fmla="*/ 657 h 971"/>
              <a:gd name="T76" fmla="*/ 1107 w 1152"/>
              <a:gd name="T77" fmla="*/ 735 h 971"/>
              <a:gd name="T78" fmla="*/ 1117 w 1152"/>
              <a:gd name="T79" fmla="*/ 657 h 971"/>
              <a:gd name="T80" fmla="*/ 924 w 1152"/>
              <a:gd name="T81" fmla="*/ 528 h 971"/>
              <a:gd name="T82" fmla="*/ 960 w 1152"/>
              <a:gd name="T83" fmla="*/ 234 h 971"/>
              <a:gd name="T84" fmla="*/ 822 w 1152"/>
              <a:gd name="T85" fmla="*/ 200 h 971"/>
              <a:gd name="T86" fmla="*/ 997 w 1152"/>
              <a:gd name="T87" fmla="*/ 846 h 971"/>
              <a:gd name="T88" fmla="*/ 818 w 1152"/>
              <a:gd name="T89" fmla="*/ 846 h 971"/>
              <a:gd name="T90" fmla="*/ 997 w 1152"/>
              <a:gd name="T91" fmla="*/ 846 h 971"/>
              <a:gd name="T92" fmla="*/ 1117 w 1152"/>
              <a:gd name="T93" fmla="*/ 770 h 971"/>
              <a:gd name="T94" fmla="*/ 1033 w 1152"/>
              <a:gd name="T95" fmla="*/ 696 h 971"/>
              <a:gd name="T96" fmla="*/ 1117 w 1152"/>
              <a:gd name="T97" fmla="*/ 621 h 971"/>
              <a:gd name="T98" fmla="*/ 810 w 1152"/>
              <a:gd name="T99" fmla="*/ 563 h 971"/>
              <a:gd name="T100" fmla="*/ 810 w 1152"/>
              <a:gd name="T101" fmla="*/ 528 h 971"/>
              <a:gd name="T102" fmla="*/ 793 w 1152"/>
              <a:gd name="T103" fmla="*/ 361 h 971"/>
              <a:gd name="T104" fmla="*/ 787 w 1152"/>
              <a:gd name="T105" fmla="*/ 200 h 971"/>
              <a:gd name="T106" fmla="*/ 718 w 1152"/>
              <a:gd name="T107" fmla="*/ 829 h 971"/>
              <a:gd name="T108" fmla="*/ 907 w 1152"/>
              <a:gd name="T109" fmla="*/ 722 h 971"/>
              <a:gd name="T110" fmla="*/ 1076 w 1152"/>
              <a:gd name="T111" fmla="*/ 8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52" h="971">
                <a:moveTo>
                  <a:pt x="386" y="846"/>
                </a:moveTo>
                <a:cubicBezTo>
                  <a:pt x="386" y="857"/>
                  <a:pt x="378" y="866"/>
                  <a:pt x="367" y="866"/>
                </a:cubicBezTo>
                <a:cubicBezTo>
                  <a:pt x="356" y="866"/>
                  <a:pt x="348" y="857"/>
                  <a:pt x="348" y="846"/>
                </a:cubicBezTo>
                <a:cubicBezTo>
                  <a:pt x="348" y="836"/>
                  <a:pt x="356" y="827"/>
                  <a:pt x="367" y="827"/>
                </a:cubicBezTo>
                <a:cubicBezTo>
                  <a:pt x="378" y="827"/>
                  <a:pt x="386" y="836"/>
                  <a:pt x="386" y="846"/>
                </a:cubicBezTo>
                <a:close/>
                <a:moveTo>
                  <a:pt x="907" y="827"/>
                </a:moveTo>
                <a:cubicBezTo>
                  <a:pt x="897" y="827"/>
                  <a:pt x="888" y="836"/>
                  <a:pt x="888" y="846"/>
                </a:cubicBezTo>
                <a:cubicBezTo>
                  <a:pt x="888" y="857"/>
                  <a:pt x="897" y="866"/>
                  <a:pt x="907" y="866"/>
                </a:cubicBezTo>
                <a:cubicBezTo>
                  <a:pt x="918" y="866"/>
                  <a:pt x="927" y="857"/>
                  <a:pt x="927" y="846"/>
                </a:cubicBezTo>
                <a:cubicBezTo>
                  <a:pt x="927" y="836"/>
                  <a:pt x="918" y="827"/>
                  <a:pt x="907" y="827"/>
                </a:cubicBezTo>
                <a:close/>
                <a:moveTo>
                  <a:pt x="122" y="517"/>
                </a:moveTo>
                <a:cubicBezTo>
                  <a:pt x="122" y="139"/>
                  <a:pt x="122" y="139"/>
                  <a:pt x="122" y="139"/>
                </a:cubicBezTo>
                <a:cubicBezTo>
                  <a:pt x="122" y="130"/>
                  <a:pt x="130" y="121"/>
                  <a:pt x="140" y="121"/>
                </a:cubicBezTo>
                <a:cubicBezTo>
                  <a:pt x="578" y="121"/>
                  <a:pt x="578" y="121"/>
                  <a:pt x="578" y="121"/>
                </a:cubicBezTo>
                <a:cubicBezTo>
                  <a:pt x="588" y="121"/>
                  <a:pt x="596" y="130"/>
                  <a:pt x="596" y="139"/>
                </a:cubicBezTo>
                <a:cubicBezTo>
                  <a:pt x="596" y="517"/>
                  <a:pt x="596" y="517"/>
                  <a:pt x="596" y="517"/>
                </a:cubicBezTo>
                <a:cubicBezTo>
                  <a:pt x="596" y="526"/>
                  <a:pt x="588" y="534"/>
                  <a:pt x="578" y="534"/>
                </a:cubicBezTo>
                <a:cubicBezTo>
                  <a:pt x="140" y="534"/>
                  <a:pt x="140" y="534"/>
                  <a:pt x="140" y="534"/>
                </a:cubicBezTo>
                <a:cubicBezTo>
                  <a:pt x="130" y="534"/>
                  <a:pt x="122" y="526"/>
                  <a:pt x="122" y="517"/>
                </a:cubicBezTo>
                <a:close/>
                <a:moveTo>
                  <a:pt x="157" y="500"/>
                </a:moveTo>
                <a:cubicBezTo>
                  <a:pt x="561" y="500"/>
                  <a:pt x="561" y="500"/>
                  <a:pt x="561" y="500"/>
                </a:cubicBezTo>
                <a:cubicBezTo>
                  <a:pt x="561" y="157"/>
                  <a:pt x="561" y="157"/>
                  <a:pt x="561" y="157"/>
                </a:cubicBezTo>
                <a:cubicBezTo>
                  <a:pt x="157" y="157"/>
                  <a:pt x="157" y="157"/>
                  <a:pt x="157" y="157"/>
                </a:cubicBezTo>
                <a:lnTo>
                  <a:pt x="157" y="500"/>
                </a:lnTo>
                <a:close/>
                <a:moveTo>
                  <a:pt x="876" y="621"/>
                </a:moveTo>
                <a:cubicBezTo>
                  <a:pt x="810" y="621"/>
                  <a:pt x="810" y="621"/>
                  <a:pt x="810" y="621"/>
                </a:cubicBezTo>
                <a:cubicBezTo>
                  <a:pt x="801" y="621"/>
                  <a:pt x="793" y="629"/>
                  <a:pt x="793" y="639"/>
                </a:cubicBezTo>
                <a:cubicBezTo>
                  <a:pt x="793" y="649"/>
                  <a:pt x="801" y="657"/>
                  <a:pt x="810" y="657"/>
                </a:cubicBezTo>
                <a:cubicBezTo>
                  <a:pt x="876" y="657"/>
                  <a:pt x="876" y="657"/>
                  <a:pt x="876" y="657"/>
                </a:cubicBezTo>
                <a:cubicBezTo>
                  <a:pt x="885" y="657"/>
                  <a:pt x="893" y="649"/>
                  <a:pt x="893" y="639"/>
                </a:cubicBezTo>
                <a:cubicBezTo>
                  <a:pt x="893" y="629"/>
                  <a:pt x="885" y="621"/>
                  <a:pt x="876" y="621"/>
                </a:cubicBezTo>
                <a:close/>
                <a:moveTo>
                  <a:pt x="1152" y="753"/>
                </a:moveTo>
                <a:cubicBezTo>
                  <a:pt x="1152" y="753"/>
                  <a:pt x="1152" y="753"/>
                  <a:pt x="1152" y="753"/>
                </a:cubicBezTo>
                <a:cubicBezTo>
                  <a:pt x="1152" y="788"/>
                  <a:pt x="1152" y="788"/>
                  <a:pt x="1152" y="788"/>
                </a:cubicBezTo>
                <a:cubicBezTo>
                  <a:pt x="1152" y="830"/>
                  <a:pt x="1118" y="864"/>
                  <a:pt x="1076" y="864"/>
                </a:cubicBezTo>
                <a:cubicBezTo>
                  <a:pt x="1031" y="864"/>
                  <a:pt x="1031" y="864"/>
                  <a:pt x="1031" y="864"/>
                </a:cubicBezTo>
                <a:cubicBezTo>
                  <a:pt x="1022" y="924"/>
                  <a:pt x="970" y="971"/>
                  <a:pt x="907" y="971"/>
                </a:cubicBezTo>
                <a:cubicBezTo>
                  <a:pt x="844" y="971"/>
                  <a:pt x="793" y="924"/>
                  <a:pt x="784" y="864"/>
                </a:cubicBezTo>
                <a:cubicBezTo>
                  <a:pt x="490" y="864"/>
                  <a:pt x="490" y="864"/>
                  <a:pt x="490" y="864"/>
                </a:cubicBezTo>
                <a:cubicBezTo>
                  <a:pt x="482" y="924"/>
                  <a:pt x="430" y="971"/>
                  <a:pt x="367" y="971"/>
                </a:cubicBezTo>
                <a:cubicBezTo>
                  <a:pt x="304" y="971"/>
                  <a:pt x="252" y="924"/>
                  <a:pt x="244" y="864"/>
                </a:cubicBezTo>
                <a:cubicBezTo>
                  <a:pt x="76" y="864"/>
                  <a:pt x="76" y="864"/>
                  <a:pt x="76" y="864"/>
                </a:cubicBezTo>
                <a:cubicBezTo>
                  <a:pt x="34" y="864"/>
                  <a:pt x="0" y="830"/>
                  <a:pt x="0" y="788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7"/>
                  <a:pt x="8" y="0"/>
                  <a:pt x="18" y="0"/>
                </a:cubicBezTo>
                <a:cubicBezTo>
                  <a:pt x="700" y="0"/>
                  <a:pt x="700" y="0"/>
                  <a:pt x="700" y="0"/>
                </a:cubicBezTo>
                <a:cubicBezTo>
                  <a:pt x="710" y="0"/>
                  <a:pt x="718" y="7"/>
                  <a:pt x="718" y="17"/>
                </a:cubicBezTo>
                <a:cubicBezTo>
                  <a:pt x="718" y="165"/>
                  <a:pt x="718" y="165"/>
                  <a:pt x="718" y="165"/>
                </a:cubicBezTo>
                <a:cubicBezTo>
                  <a:pt x="840" y="165"/>
                  <a:pt x="840" y="165"/>
                  <a:pt x="840" y="165"/>
                </a:cubicBezTo>
                <a:cubicBezTo>
                  <a:pt x="891" y="165"/>
                  <a:pt x="939" y="178"/>
                  <a:pt x="979" y="205"/>
                </a:cubicBezTo>
                <a:cubicBezTo>
                  <a:pt x="1058" y="256"/>
                  <a:pt x="1152" y="357"/>
                  <a:pt x="1151" y="546"/>
                </a:cubicBezTo>
                <a:cubicBezTo>
                  <a:pt x="1151" y="546"/>
                  <a:pt x="1151" y="546"/>
                  <a:pt x="1151" y="546"/>
                </a:cubicBezTo>
                <a:cubicBezTo>
                  <a:pt x="1152" y="637"/>
                  <a:pt x="1152" y="637"/>
                  <a:pt x="1152" y="637"/>
                </a:cubicBezTo>
                <a:cubicBezTo>
                  <a:pt x="1152" y="637"/>
                  <a:pt x="1152" y="638"/>
                  <a:pt x="1152" y="639"/>
                </a:cubicBezTo>
                <a:lnTo>
                  <a:pt x="1152" y="753"/>
                </a:lnTo>
                <a:close/>
                <a:moveTo>
                  <a:pt x="457" y="846"/>
                </a:moveTo>
                <a:cubicBezTo>
                  <a:pt x="457" y="797"/>
                  <a:pt x="417" y="756"/>
                  <a:pt x="367" y="756"/>
                </a:cubicBezTo>
                <a:cubicBezTo>
                  <a:pt x="318" y="756"/>
                  <a:pt x="277" y="797"/>
                  <a:pt x="277" y="846"/>
                </a:cubicBezTo>
                <a:cubicBezTo>
                  <a:pt x="277" y="896"/>
                  <a:pt x="318" y="936"/>
                  <a:pt x="367" y="936"/>
                </a:cubicBezTo>
                <a:cubicBezTo>
                  <a:pt x="417" y="936"/>
                  <a:pt x="457" y="896"/>
                  <a:pt x="457" y="846"/>
                </a:cubicBezTo>
                <a:close/>
                <a:moveTo>
                  <a:pt x="683" y="657"/>
                </a:moveTo>
                <a:cubicBezTo>
                  <a:pt x="35" y="657"/>
                  <a:pt x="35" y="657"/>
                  <a:pt x="35" y="657"/>
                </a:cubicBezTo>
                <a:cubicBezTo>
                  <a:pt x="35" y="788"/>
                  <a:pt x="35" y="788"/>
                  <a:pt x="35" y="788"/>
                </a:cubicBezTo>
                <a:cubicBezTo>
                  <a:pt x="35" y="810"/>
                  <a:pt x="53" y="829"/>
                  <a:pt x="76" y="829"/>
                </a:cubicBezTo>
                <a:cubicBezTo>
                  <a:pt x="244" y="829"/>
                  <a:pt x="244" y="829"/>
                  <a:pt x="244" y="829"/>
                </a:cubicBezTo>
                <a:cubicBezTo>
                  <a:pt x="252" y="768"/>
                  <a:pt x="304" y="722"/>
                  <a:pt x="367" y="722"/>
                </a:cubicBezTo>
                <a:cubicBezTo>
                  <a:pt x="430" y="722"/>
                  <a:pt x="482" y="768"/>
                  <a:pt x="490" y="829"/>
                </a:cubicBezTo>
                <a:cubicBezTo>
                  <a:pt x="683" y="829"/>
                  <a:pt x="683" y="829"/>
                  <a:pt x="683" y="829"/>
                </a:cubicBezTo>
                <a:lnTo>
                  <a:pt x="683" y="657"/>
                </a:lnTo>
                <a:close/>
                <a:moveTo>
                  <a:pt x="683" y="34"/>
                </a:moveTo>
                <a:cubicBezTo>
                  <a:pt x="35" y="34"/>
                  <a:pt x="35" y="34"/>
                  <a:pt x="35" y="34"/>
                </a:cubicBezTo>
                <a:cubicBezTo>
                  <a:pt x="35" y="621"/>
                  <a:pt x="35" y="621"/>
                  <a:pt x="35" y="621"/>
                </a:cubicBezTo>
                <a:cubicBezTo>
                  <a:pt x="683" y="621"/>
                  <a:pt x="683" y="621"/>
                  <a:pt x="683" y="621"/>
                </a:cubicBezTo>
                <a:lnTo>
                  <a:pt x="683" y="34"/>
                </a:lnTo>
                <a:close/>
                <a:moveTo>
                  <a:pt x="1117" y="657"/>
                </a:moveTo>
                <a:cubicBezTo>
                  <a:pt x="1107" y="657"/>
                  <a:pt x="1107" y="657"/>
                  <a:pt x="1107" y="657"/>
                </a:cubicBezTo>
                <a:cubicBezTo>
                  <a:pt x="1085" y="657"/>
                  <a:pt x="1068" y="674"/>
                  <a:pt x="1068" y="696"/>
                </a:cubicBezTo>
                <a:cubicBezTo>
                  <a:pt x="1068" y="718"/>
                  <a:pt x="1085" y="735"/>
                  <a:pt x="1107" y="735"/>
                </a:cubicBezTo>
                <a:cubicBezTo>
                  <a:pt x="1117" y="735"/>
                  <a:pt x="1117" y="735"/>
                  <a:pt x="1117" y="735"/>
                </a:cubicBezTo>
                <a:lnTo>
                  <a:pt x="1117" y="657"/>
                </a:lnTo>
                <a:close/>
                <a:moveTo>
                  <a:pt x="822" y="340"/>
                </a:moveTo>
                <a:cubicBezTo>
                  <a:pt x="874" y="391"/>
                  <a:pt x="908" y="454"/>
                  <a:pt x="924" y="528"/>
                </a:cubicBezTo>
                <a:cubicBezTo>
                  <a:pt x="1116" y="528"/>
                  <a:pt x="1116" y="528"/>
                  <a:pt x="1116" y="528"/>
                </a:cubicBezTo>
                <a:cubicBezTo>
                  <a:pt x="1111" y="366"/>
                  <a:pt x="1029" y="279"/>
                  <a:pt x="960" y="234"/>
                </a:cubicBezTo>
                <a:cubicBezTo>
                  <a:pt x="926" y="211"/>
                  <a:pt x="884" y="200"/>
                  <a:pt x="840" y="200"/>
                </a:cubicBezTo>
                <a:cubicBezTo>
                  <a:pt x="822" y="200"/>
                  <a:pt x="822" y="200"/>
                  <a:pt x="822" y="200"/>
                </a:cubicBezTo>
                <a:lnTo>
                  <a:pt x="822" y="340"/>
                </a:lnTo>
                <a:close/>
                <a:moveTo>
                  <a:pt x="997" y="846"/>
                </a:moveTo>
                <a:cubicBezTo>
                  <a:pt x="997" y="797"/>
                  <a:pt x="957" y="756"/>
                  <a:pt x="907" y="756"/>
                </a:cubicBezTo>
                <a:cubicBezTo>
                  <a:pt x="858" y="756"/>
                  <a:pt x="818" y="797"/>
                  <a:pt x="818" y="846"/>
                </a:cubicBezTo>
                <a:cubicBezTo>
                  <a:pt x="818" y="896"/>
                  <a:pt x="858" y="936"/>
                  <a:pt x="907" y="936"/>
                </a:cubicBezTo>
                <a:cubicBezTo>
                  <a:pt x="957" y="936"/>
                  <a:pt x="997" y="896"/>
                  <a:pt x="997" y="846"/>
                </a:cubicBezTo>
                <a:close/>
                <a:moveTo>
                  <a:pt x="1117" y="788"/>
                </a:moveTo>
                <a:cubicBezTo>
                  <a:pt x="1117" y="770"/>
                  <a:pt x="1117" y="770"/>
                  <a:pt x="1117" y="770"/>
                </a:cubicBezTo>
                <a:cubicBezTo>
                  <a:pt x="1107" y="770"/>
                  <a:pt x="1107" y="770"/>
                  <a:pt x="1107" y="770"/>
                </a:cubicBezTo>
                <a:cubicBezTo>
                  <a:pt x="1066" y="770"/>
                  <a:pt x="1033" y="737"/>
                  <a:pt x="1033" y="696"/>
                </a:cubicBezTo>
                <a:cubicBezTo>
                  <a:pt x="1033" y="655"/>
                  <a:pt x="1066" y="621"/>
                  <a:pt x="1107" y="621"/>
                </a:cubicBezTo>
                <a:cubicBezTo>
                  <a:pt x="1117" y="621"/>
                  <a:pt x="1117" y="621"/>
                  <a:pt x="1117" y="621"/>
                </a:cubicBezTo>
                <a:cubicBezTo>
                  <a:pt x="1117" y="563"/>
                  <a:pt x="1117" y="563"/>
                  <a:pt x="1117" y="563"/>
                </a:cubicBezTo>
                <a:cubicBezTo>
                  <a:pt x="810" y="563"/>
                  <a:pt x="810" y="563"/>
                  <a:pt x="810" y="563"/>
                </a:cubicBezTo>
                <a:cubicBezTo>
                  <a:pt x="801" y="563"/>
                  <a:pt x="793" y="555"/>
                  <a:pt x="793" y="546"/>
                </a:cubicBezTo>
                <a:cubicBezTo>
                  <a:pt x="793" y="536"/>
                  <a:pt x="801" y="528"/>
                  <a:pt x="810" y="528"/>
                </a:cubicBezTo>
                <a:cubicBezTo>
                  <a:pt x="888" y="528"/>
                  <a:pt x="888" y="528"/>
                  <a:pt x="888" y="528"/>
                </a:cubicBezTo>
                <a:cubicBezTo>
                  <a:pt x="872" y="462"/>
                  <a:pt x="840" y="406"/>
                  <a:pt x="793" y="361"/>
                </a:cubicBezTo>
                <a:cubicBezTo>
                  <a:pt x="790" y="357"/>
                  <a:pt x="788" y="352"/>
                  <a:pt x="788" y="348"/>
                </a:cubicBezTo>
                <a:cubicBezTo>
                  <a:pt x="787" y="200"/>
                  <a:pt x="787" y="200"/>
                  <a:pt x="787" y="200"/>
                </a:cubicBezTo>
                <a:cubicBezTo>
                  <a:pt x="718" y="200"/>
                  <a:pt x="718" y="200"/>
                  <a:pt x="718" y="200"/>
                </a:cubicBezTo>
                <a:cubicBezTo>
                  <a:pt x="718" y="829"/>
                  <a:pt x="718" y="829"/>
                  <a:pt x="718" y="829"/>
                </a:cubicBezTo>
                <a:cubicBezTo>
                  <a:pt x="784" y="829"/>
                  <a:pt x="784" y="829"/>
                  <a:pt x="784" y="829"/>
                </a:cubicBezTo>
                <a:cubicBezTo>
                  <a:pt x="793" y="768"/>
                  <a:pt x="844" y="722"/>
                  <a:pt x="907" y="722"/>
                </a:cubicBezTo>
                <a:cubicBezTo>
                  <a:pt x="970" y="722"/>
                  <a:pt x="1022" y="768"/>
                  <a:pt x="1031" y="829"/>
                </a:cubicBezTo>
                <a:cubicBezTo>
                  <a:pt x="1076" y="829"/>
                  <a:pt x="1076" y="829"/>
                  <a:pt x="1076" y="829"/>
                </a:cubicBezTo>
                <a:cubicBezTo>
                  <a:pt x="1099" y="829"/>
                  <a:pt x="1117" y="810"/>
                  <a:pt x="1117" y="7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60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78">
            <a:extLst>
              <a:ext uri="{FF2B5EF4-FFF2-40B4-BE49-F238E27FC236}">
                <a16:creationId xmlns:a16="http://schemas.microsoft.com/office/drawing/2014/main" id="{ADAD6FA8-6E5B-DF49-CE7A-170A0B918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04153" y="2712787"/>
            <a:ext cx="485054" cy="485054"/>
          </a:xfrm>
          <a:custGeom>
            <a:avLst/>
            <a:gdLst>
              <a:gd name="T0" fmla="*/ 5818 w 7200"/>
              <a:gd name="T1" fmla="*/ 3775 h 7200"/>
              <a:gd name="T2" fmla="*/ 4872 w 7200"/>
              <a:gd name="T3" fmla="*/ 3775 h 7200"/>
              <a:gd name="T4" fmla="*/ 4872 w 7200"/>
              <a:gd name="T5" fmla="*/ 4838 h 7200"/>
              <a:gd name="T6" fmla="*/ 4981 w 7200"/>
              <a:gd name="T7" fmla="*/ 4967 h 7200"/>
              <a:gd name="T8" fmla="*/ 5792 w 7200"/>
              <a:gd name="T9" fmla="*/ 4929 h 7200"/>
              <a:gd name="T10" fmla="*/ 5684 w 7200"/>
              <a:gd name="T11" fmla="*/ 4102 h 7200"/>
              <a:gd name="T12" fmla="*/ 5579 w 7200"/>
              <a:gd name="T13" fmla="*/ 4750 h 7200"/>
              <a:gd name="T14" fmla="*/ 5232 w 7200"/>
              <a:gd name="T15" fmla="*/ 4083 h 7200"/>
              <a:gd name="T16" fmla="*/ 5089 w 7200"/>
              <a:gd name="T17" fmla="*/ 3775 h 7200"/>
              <a:gd name="T18" fmla="*/ 5599 w 7200"/>
              <a:gd name="T19" fmla="*/ 3775 h 7200"/>
              <a:gd name="T20" fmla="*/ 5458 w 7200"/>
              <a:gd name="T21" fmla="*/ 4083 h 7200"/>
              <a:gd name="T22" fmla="*/ 5454 w 7200"/>
              <a:gd name="T23" fmla="*/ 1653 h 7200"/>
              <a:gd name="T24" fmla="*/ 4651 w 7200"/>
              <a:gd name="T25" fmla="*/ 1870 h 7200"/>
              <a:gd name="T26" fmla="*/ 4466 w 7200"/>
              <a:gd name="T27" fmla="*/ 184 h 7200"/>
              <a:gd name="T28" fmla="*/ 4444 w 7200"/>
              <a:gd name="T29" fmla="*/ 164 h 7200"/>
              <a:gd name="T30" fmla="*/ 4405 w 7200"/>
              <a:gd name="T31" fmla="*/ 131 h 7200"/>
              <a:gd name="T32" fmla="*/ 4330 w 7200"/>
              <a:gd name="T33" fmla="*/ 81 h 7200"/>
              <a:gd name="T34" fmla="*/ 4296 w 7200"/>
              <a:gd name="T35" fmla="*/ 63 h 7200"/>
              <a:gd name="T36" fmla="*/ 4266 w 7200"/>
              <a:gd name="T37" fmla="*/ 49 h 7200"/>
              <a:gd name="T38" fmla="*/ 627 w 7200"/>
              <a:gd name="T39" fmla="*/ 0 h 7200"/>
              <a:gd name="T40" fmla="*/ 0 w 7200"/>
              <a:gd name="T41" fmla="*/ 628 h 7200"/>
              <a:gd name="T42" fmla="*/ 183 w 7200"/>
              <a:gd name="T43" fmla="*/ 7017 h 7200"/>
              <a:gd name="T44" fmla="*/ 4023 w 7200"/>
              <a:gd name="T45" fmla="*/ 7200 h 7200"/>
              <a:gd name="T46" fmla="*/ 4651 w 7200"/>
              <a:gd name="T47" fmla="*/ 5554 h 7200"/>
              <a:gd name="T48" fmla="*/ 7200 w 7200"/>
              <a:gd name="T49" fmla="*/ 4799 h 7200"/>
              <a:gd name="T50" fmla="*/ 6539 w 7200"/>
              <a:gd name="T51" fmla="*/ 2745 h 7200"/>
              <a:gd name="T52" fmla="*/ 5345 w 7200"/>
              <a:gd name="T53" fmla="*/ 1867 h 7200"/>
              <a:gd name="T54" fmla="*/ 4370 w 7200"/>
              <a:gd name="T55" fmla="*/ 2739 h 7200"/>
              <a:gd name="T56" fmla="*/ 4651 w 7200"/>
              <a:gd name="T57" fmla="*/ 2155 h 7200"/>
              <a:gd name="T58" fmla="*/ 307 w 7200"/>
              <a:gd name="T59" fmla="*/ 363 h 7200"/>
              <a:gd name="T60" fmla="*/ 334 w 7200"/>
              <a:gd name="T61" fmla="*/ 333 h 7200"/>
              <a:gd name="T62" fmla="*/ 377 w 7200"/>
              <a:gd name="T63" fmla="*/ 296 h 7200"/>
              <a:gd name="T64" fmla="*/ 421 w 7200"/>
              <a:gd name="T65" fmla="*/ 267 h 7200"/>
              <a:gd name="T66" fmla="*/ 4023 w 7200"/>
              <a:gd name="T67" fmla="*/ 211 h 7200"/>
              <a:gd name="T68" fmla="*/ 4438 w 7200"/>
              <a:gd name="T69" fmla="*/ 1057 h 7200"/>
              <a:gd name="T70" fmla="*/ 213 w 7200"/>
              <a:gd name="T71" fmla="*/ 628 h 7200"/>
              <a:gd name="T72" fmla="*/ 4023 w 7200"/>
              <a:gd name="T73" fmla="*/ 6989 h 7200"/>
              <a:gd name="T74" fmla="*/ 213 w 7200"/>
              <a:gd name="T75" fmla="*/ 6575 h 7200"/>
              <a:gd name="T76" fmla="*/ 4438 w 7200"/>
              <a:gd name="T77" fmla="*/ 6143 h 7200"/>
              <a:gd name="T78" fmla="*/ 4438 w 7200"/>
              <a:gd name="T79" fmla="*/ 5932 h 7200"/>
              <a:gd name="T80" fmla="*/ 213 w 7200"/>
              <a:gd name="T81" fmla="*/ 1269 h 7200"/>
              <a:gd name="T82" fmla="*/ 4438 w 7200"/>
              <a:gd name="T83" fmla="*/ 2064 h 7200"/>
              <a:gd name="T84" fmla="*/ 3489 w 7200"/>
              <a:gd name="T85" fmla="*/ 3493 h 7200"/>
              <a:gd name="T86" fmla="*/ 4242 w 7200"/>
              <a:gd name="T87" fmla="*/ 5554 h 7200"/>
              <a:gd name="T88" fmla="*/ 4438 w 7200"/>
              <a:gd name="T89" fmla="*/ 5932 h 7200"/>
              <a:gd name="T90" fmla="*/ 6447 w 7200"/>
              <a:gd name="T91" fmla="*/ 5334 h 7200"/>
              <a:gd name="T92" fmla="*/ 3708 w 7200"/>
              <a:gd name="T93" fmla="*/ 4799 h 7200"/>
              <a:gd name="T94" fmla="*/ 4242 w 7200"/>
              <a:gd name="T95" fmla="*/ 2959 h 7200"/>
              <a:gd name="T96" fmla="*/ 6981 w 7200"/>
              <a:gd name="T97" fmla="*/ 3493 h 7200"/>
              <a:gd name="T98" fmla="*/ 3086 w 7200"/>
              <a:gd name="T99" fmla="*/ 528 h 7200"/>
              <a:gd name="T100" fmla="*/ 3086 w 7200"/>
              <a:gd name="T101" fmla="*/ 741 h 7200"/>
              <a:gd name="T102" fmla="*/ 3086 w 7200"/>
              <a:gd name="T103" fmla="*/ 528 h 7200"/>
              <a:gd name="T104" fmla="*/ 2219 w 7200"/>
              <a:gd name="T105" fmla="*/ 6566 h 7200"/>
              <a:gd name="T106" fmla="*/ 2431 w 7200"/>
              <a:gd name="T107" fmla="*/ 6566 h 7200"/>
              <a:gd name="T108" fmla="*/ 2619 w 7200"/>
              <a:gd name="T109" fmla="*/ 528 h 7200"/>
              <a:gd name="T110" fmla="*/ 1457 w 7200"/>
              <a:gd name="T111" fmla="*/ 634 h 7200"/>
              <a:gd name="T112" fmla="*/ 2619 w 7200"/>
              <a:gd name="T113" fmla="*/ 741 h 7200"/>
              <a:gd name="T114" fmla="*/ 2619 w 7200"/>
              <a:gd name="T115" fmla="*/ 528 h 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0" h="7200">
                <a:moveTo>
                  <a:pt x="5684" y="4102"/>
                </a:moveTo>
                <a:cubicBezTo>
                  <a:pt x="5770" y="4015"/>
                  <a:pt x="5818" y="3899"/>
                  <a:pt x="5818" y="3775"/>
                </a:cubicBezTo>
                <a:cubicBezTo>
                  <a:pt x="5818" y="3516"/>
                  <a:pt x="5604" y="3302"/>
                  <a:pt x="5345" y="3302"/>
                </a:cubicBezTo>
                <a:cubicBezTo>
                  <a:pt x="5083" y="3302"/>
                  <a:pt x="4872" y="3516"/>
                  <a:pt x="4872" y="3775"/>
                </a:cubicBezTo>
                <a:cubicBezTo>
                  <a:pt x="4872" y="3899"/>
                  <a:pt x="4919" y="4015"/>
                  <a:pt x="5005" y="4102"/>
                </a:cubicBezTo>
                <a:cubicBezTo>
                  <a:pt x="4872" y="4838"/>
                  <a:pt x="4872" y="4838"/>
                  <a:pt x="4872" y="4838"/>
                </a:cubicBezTo>
                <a:cubicBezTo>
                  <a:pt x="4867" y="4870"/>
                  <a:pt x="4876" y="4906"/>
                  <a:pt x="4896" y="4929"/>
                </a:cubicBezTo>
                <a:cubicBezTo>
                  <a:pt x="4918" y="4954"/>
                  <a:pt x="4948" y="4967"/>
                  <a:pt x="4981" y="4967"/>
                </a:cubicBezTo>
                <a:cubicBezTo>
                  <a:pt x="5708" y="4967"/>
                  <a:pt x="5708" y="4967"/>
                  <a:pt x="5708" y="4967"/>
                </a:cubicBezTo>
                <a:cubicBezTo>
                  <a:pt x="5741" y="4967"/>
                  <a:pt x="5771" y="4954"/>
                  <a:pt x="5792" y="4929"/>
                </a:cubicBezTo>
                <a:cubicBezTo>
                  <a:pt x="5812" y="4906"/>
                  <a:pt x="5821" y="4870"/>
                  <a:pt x="5815" y="4838"/>
                </a:cubicBezTo>
                <a:lnTo>
                  <a:pt x="5684" y="4102"/>
                </a:lnTo>
                <a:close/>
                <a:moveTo>
                  <a:pt x="5458" y="4083"/>
                </a:moveTo>
                <a:cubicBezTo>
                  <a:pt x="5579" y="4750"/>
                  <a:pt x="5579" y="4750"/>
                  <a:pt x="5579" y="4750"/>
                </a:cubicBezTo>
                <a:cubicBezTo>
                  <a:pt x="5110" y="4750"/>
                  <a:pt x="5110" y="4750"/>
                  <a:pt x="5110" y="4750"/>
                </a:cubicBezTo>
                <a:cubicBezTo>
                  <a:pt x="5232" y="4083"/>
                  <a:pt x="5232" y="4083"/>
                  <a:pt x="5232" y="4083"/>
                </a:cubicBezTo>
                <a:cubicBezTo>
                  <a:pt x="5238" y="4041"/>
                  <a:pt x="5222" y="4002"/>
                  <a:pt x="5190" y="3976"/>
                </a:cubicBezTo>
                <a:cubicBezTo>
                  <a:pt x="5126" y="3928"/>
                  <a:pt x="5089" y="3853"/>
                  <a:pt x="5089" y="3775"/>
                </a:cubicBezTo>
                <a:cubicBezTo>
                  <a:pt x="5089" y="3636"/>
                  <a:pt x="5204" y="3519"/>
                  <a:pt x="5345" y="3519"/>
                </a:cubicBezTo>
                <a:cubicBezTo>
                  <a:pt x="5485" y="3519"/>
                  <a:pt x="5599" y="3636"/>
                  <a:pt x="5599" y="3775"/>
                </a:cubicBezTo>
                <a:cubicBezTo>
                  <a:pt x="5599" y="3853"/>
                  <a:pt x="5562" y="3928"/>
                  <a:pt x="5499" y="3976"/>
                </a:cubicBezTo>
                <a:cubicBezTo>
                  <a:pt x="5467" y="4002"/>
                  <a:pt x="5450" y="4041"/>
                  <a:pt x="5458" y="4083"/>
                </a:cubicBezTo>
                <a:close/>
                <a:moveTo>
                  <a:pt x="6539" y="2745"/>
                </a:moveTo>
                <a:cubicBezTo>
                  <a:pt x="6489" y="2169"/>
                  <a:pt x="6030" y="1705"/>
                  <a:pt x="5454" y="1653"/>
                </a:cubicBezTo>
                <a:cubicBezTo>
                  <a:pt x="5344" y="1638"/>
                  <a:pt x="5235" y="1653"/>
                  <a:pt x="5235" y="1653"/>
                </a:cubicBezTo>
                <a:cubicBezTo>
                  <a:pt x="5019" y="1673"/>
                  <a:pt x="4819" y="1750"/>
                  <a:pt x="4651" y="1870"/>
                </a:cubicBezTo>
                <a:cubicBezTo>
                  <a:pt x="4651" y="628"/>
                  <a:pt x="4651" y="628"/>
                  <a:pt x="4651" y="628"/>
                </a:cubicBezTo>
                <a:cubicBezTo>
                  <a:pt x="4651" y="460"/>
                  <a:pt x="4585" y="302"/>
                  <a:pt x="4466" y="184"/>
                </a:cubicBezTo>
                <a:cubicBezTo>
                  <a:pt x="4460" y="177"/>
                  <a:pt x="4454" y="172"/>
                  <a:pt x="4448" y="167"/>
                </a:cubicBezTo>
                <a:cubicBezTo>
                  <a:pt x="4447" y="166"/>
                  <a:pt x="4446" y="165"/>
                  <a:pt x="4444" y="164"/>
                </a:cubicBezTo>
                <a:cubicBezTo>
                  <a:pt x="4444" y="163"/>
                  <a:pt x="4444" y="163"/>
                  <a:pt x="4443" y="162"/>
                </a:cubicBezTo>
                <a:cubicBezTo>
                  <a:pt x="4431" y="152"/>
                  <a:pt x="4418" y="141"/>
                  <a:pt x="4405" y="131"/>
                </a:cubicBezTo>
                <a:cubicBezTo>
                  <a:pt x="4400" y="127"/>
                  <a:pt x="4396" y="123"/>
                  <a:pt x="4391" y="120"/>
                </a:cubicBezTo>
                <a:cubicBezTo>
                  <a:pt x="4372" y="106"/>
                  <a:pt x="4351" y="93"/>
                  <a:pt x="4330" y="81"/>
                </a:cubicBezTo>
                <a:cubicBezTo>
                  <a:pt x="4325" y="78"/>
                  <a:pt x="4320" y="76"/>
                  <a:pt x="4316" y="73"/>
                </a:cubicBezTo>
                <a:cubicBezTo>
                  <a:pt x="4309" y="70"/>
                  <a:pt x="4303" y="66"/>
                  <a:pt x="4296" y="63"/>
                </a:cubicBezTo>
                <a:cubicBezTo>
                  <a:pt x="4295" y="62"/>
                  <a:pt x="4293" y="62"/>
                  <a:pt x="4292" y="61"/>
                </a:cubicBezTo>
                <a:cubicBezTo>
                  <a:pt x="4283" y="57"/>
                  <a:pt x="4275" y="53"/>
                  <a:pt x="4266" y="49"/>
                </a:cubicBezTo>
                <a:cubicBezTo>
                  <a:pt x="4189" y="16"/>
                  <a:pt x="4107" y="0"/>
                  <a:pt x="4023" y="0"/>
                </a:cubicBezTo>
                <a:cubicBezTo>
                  <a:pt x="627" y="0"/>
                  <a:pt x="627" y="0"/>
                  <a:pt x="627" y="0"/>
                </a:cubicBezTo>
                <a:cubicBezTo>
                  <a:pt x="459" y="0"/>
                  <a:pt x="302" y="65"/>
                  <a:pt x="183" y="184"/>
                </a:cubicBezTo>
                <a:cubicBezTo>
                  <a:pt x="65" y="302"/>
                  <a:pt x="0" y="460"/>
                  <a:pt x="0" y="628"/>
                </a:cubicBezTo>
                <a:cubicBezTo>
                  <a:pt x="0" y="6575"/>
                  <a:pt x="0" y="6575"/>
                  <a:pt x="0" y="6575"/>
                </a:cubicBezTo>
                <a:cubicBezTo>
                  <a:pt x="0" y="6742"/>
                  <a:pt x="65" y="6899"/>
                  <a:pt x="183" y="7017"/>
                </a:cubicBezTo>
                <a:cubicBezTo>
                  <a:pt x="302" y="7135"/>
                  <a:pt x="460" y="7200"/>
                  <a:pt x="627" y="7200"/>
                </a:cubicBezTo>
                <a:cubicBezTo>
                  <a:pt x="4023" y="7200"/>
                  <a:pt x="4023" y="7200"/>
                  <a:pt x="4023" y="7200"/>
                </a:cubicBezTo>
                <a:cubicBezTo>
                  <a:pt x="4369" y="7200"/>
                  <a:pt x="4651" y="6920"/>
                  <a:pt x="4651" y="6575"/>
                </a:cubicBezTo>
                <a:cubicBezTo>
                  <a:pt x="4651" y="5554"/>
                  <a:pt x="4651" y="5554"/>
                  <a:pt x="4651" y="5554"/>
                </a:cubicBezTo>
                <a:cubicBezTo>
                  <a:pt x="6447" y="5554"/>
                  <a:pt x="6447" y="5554"/>
                  <a:pt x="6447" y="5554"/>
                </a:cubicBezTo>
                <a:cubicBezTo>
                  <a:pt x="6861" y="5554"/>
                  <a:pt x="7200" y="5217"/>
                  <a:pt x="7200" y="4799"/>
                </a:cubicBezTo>
                <a:cubicBezTo>
                  <a:pt x="7200" y="3493"/>
                  <a:pt x="7200" y="3493"/>
                  <a:pt x="7200" y="3493"/>
                </a:cubicBezTo>
                <a:cubicBezTo>
                  <a:pt x="7200" y="3108"/>
                  <a:pt x="6910" y="2791"/>
                  <a:pt x="6539" y="2745"/>
                </a:cubicBezTo>
                <a:close/>
                <a:moveTo>
                  <a:pt x="4651" y="2155"/>
                </a:moveTo>
                <a:cubicBezTo>
                  <a:pt x="4828" y="1977"/>
                  <a:pt x="5074" y="1867"/>
                  <a:pt x="5345" y="1867"/>
                </a:cubicBezTo>
                <a:cubicBezTo>
                  <a:pt x="5849" y="1867"/>
                  <a:pt x="6265" y="2249"/>
                  <a:pt x="6319" y="2739"/>
                </a:cubicBezTo>
                <a:cubicBezTo>
                  <a:pt x="4370" y="2739"/>
                  <a:pt x="4370" y="2739"/>
                  <a:pt x="4370" y="2739"/>
                </a:cubicBezTo>
                <a:cubicBezTo>
                  <a:pt x="4380" y="2646"/>
                  <a:pt x="4403" y="2557"/>
                  <a:pt x="4438" y="2474"/>
                </a:cubicBezTo>
                <a:cubicBezTo>
                  <a:pt x="4487" y="2354"/>
                  <a:pt x="4560" y="2246"/>
                  <a:pt x="4651" y="2155"/>
                </a:cubicBezTo>
                <a:close/>
                <a:moveTo>
                  <a:pt x="213" y="628"/>
                </a:moveTo>
                <a:cubicBezTo>
                  <a:pt x="213" y="528"/>
                  <a:pt x="248" y="435"/>
                  <a:pt x="307" y="363"/>
                </a:cubicBezTo>
                <a:cubicBezTo>
                  <a:pt x="307" y="363"/>
                  <a:pt x="307" y="363"/>
                  <a:pt x="307" y="363"/>
                </a:cubicBezTo>
                <a:cubicBezTo>
                  <a:pt x="316" y="353"/>
                  <a:pt x="325" y="343"/>
                  <a:pt x="334" y="333"/>
                </a:cubicBezTo>
                <a:cubicBezTo>
                  <a:pt x="344" y="324"/>
                  <a:pt x="354" y="315"/>
                  <a:pt x="364" y="307"/>
                </a:cubicBezTo>
                <a:cubicBezTo>
                  <a:pt x="368" y="303"/>
                  <a:pt x="373" y="299"/>
                  <a:pt x="377" y="296"/>
                </a:cubicBezTo>
                <a:cubicBezTo>
                  <a:pt x="387" y="289"/>
                  <a:pt x="396" y="282"/>
                  <a:pt x="406" y="276"/>
                </a:cubicBezTo>
                <a:cubicBezTo>
                  <a:pt x="411" y="273"/>
                  <a:pt x="416" y="270"/>
                  <a:pt x="421" y="267"/>
                </a:cubicBezTo>
                <a:cubicBezTo>
                  <a:pt x="482" y="231"/>
                  <a:pt x="552" y="211"/>
                  <a:pt x="627" y="211"/>
                </a:cubicBezTo>
                <a:cubicBezTo>
                  <a:pt x="4023" y="211"/>
                  <a:pt x="4023" y="211"/>
                  <a:pt x="4023" y="211"/>
                </a:cubicBezTo>
                <a:cubicBezTo>
                  <a:pt x="4251" y="211"/>
                  <a:pt x="4438" y="399"/>
                  <a:pt x="4438" y="628"/>
                </a:cubicBezTo>
                <a:cubicBezTo>
                  <a:pt x="4438" y="1057"/>
                  <a:pt x="4438" y="1057"/>
                  <a:pt x="4438" y="1057"/>
                </a:cubicBezTo>
                <a:cubicBezTo>
                  <a:pt x="213" y="1057"/>
                  <a:pt x="213" y="1057"/>
                  <a:pt x="213" y="1057"/>
                </a:cubicBezTo>
                <a:lnTo>
                  <a:pt x="213" y="628"/>
                </a:lnTo>
                <a:close/>
                <a:moveTo>
                  <a:pt x="4438" y="6575"/>
                </a:moveTo>
                <a:cubicBezTo>
                  <a:pt x="4438" y="6803"/>
                  <a:pt x="4251" y="6989"/>
                  <a:pt x="4023" y="6989"/>
                </a:cubicBezTo>
                <a:cubicBezTo>
                  <a:pt x="627" y="6989"/>
                  <a:pt x="627" y="6989"/>
                  <a:pt x="627" y="6989"/>
                </a:cubicBezTo>
                <a:cubicBezTo>
                  <a:pt x="399" y="6989"/>
                  <a:pt x="213" y="6803"/>
                  <a:pt x="213" y="6575"/>
                </a:cubicBezTo>
                <a:cubicBezTo>
                  <a:pt x="213" y="6143"/>
                  <a:pt x="213" y="6143"/>
                  <a:pt x="213" y="6143"/>
                </a:cubicBezTo>
                <a:cubicBezTo>
                  <a:pt x="4438" y="6143"/>
                  <a:pt x="4438" y="6143"/>
                  <a:pt x="4438" y="6143"/>
                </a:cubicBezTo>
                <a:lnTo>
                  <a:pt x="4438" y="6575"/>
                </a:lnTo>
                <a:close/>
                <a:moveTo>
                  <a:pt x="4438" y="5932"/>
                </a:moveTo>
                <a:cubicBezTo>
                  <a:pt x="213" y="5932"/>
                  <a:pt x="213" y="5932"/>
                  <a:pt x="213" y="5932"/>
                </a:cubicBezTo>
                <a:cubicBezTo>
                  <a:pt x="213" y="1269"/>
                  <a:pt x="213" y="1269"/>
                  <a:pt x="213" y="1269"/>
                </a:cubicBezTo>
                <a:cubicBezTo>
                  <a:pt x="4438" y="1269"/>
                  <a:pt x="4438" y="1269"/>
                  <a:pt x="4438" y="1269"/>
                </a:cubicBezTo>
                <a:cubicBezTo>
                  <a:pt x="4438" y="2064"/>
                  <a:pt x="4438" y="2064"/>
                  <a:pt x="4438" y="2064"/>
                </a:cubicBezTo>
                <a:cubicBezTo>
                  <a:pt x="4277" y="2250"/>
                  <a:pt x="4172" y="2486"/>
                  <a:pt x="4150" y="2745"/>
                </a:cubicBezTo>
                <a:cubicBezTo>
                  <a:pt x="3779" y="2791"/>
                  <a:pt x="3489" y="3108"/>
                  <a:pt x="3489" y="3493"/>
                </a:cubicBezTo>
                <a:cubicBezTo>
                  <a:pt x="3489" y="4799"/>
                  <a:pt x="3489" y="4799"/>
                  <a:pt x="3489" y="4799"/>
                </a:cubicBezTo>
                <a:cubicBezTo>
                  <a:pt x="3489" y="5217"/>
                  <a:pt x="3826" y="5554"/>
                  <a:pt x="4242" y="5554"/>
                </a:cubicBezTo>
                <a:cubicBezTo>
                  <a:pt x="4438" y="5554"/>
                  <a:pt x="4438" y="5554"/>
                  <a:pt x="4438" y="5554"/>
                </a:cubicBezTo>
                <a:lnTo>
                  <a:pt x="4438" y="5932"/>
                </a:lnTo>
                <a:close/>
                <a:moveTo>
                  <a:pt x="6981" y="4799"/>
                </a:moveTo>
                <a:cubicBezTo>
                  <a:pt x="6981" y="5097"/>
                  <a:pt x="6741" y="5334"/>
                  <a:pt x="6447" y="5334"/>
                </a:cubicBezTo>
                <a:cubicBezTo>
                  <a:pt x="4242" y="5334"/>
                  <a:pt x="4242" y="5334"/>
                  <a:pt x="4242" y="5334"/>
                </a:cubicBezTo>
                <a:cubicBezTo>
                  <a:pt x="3947" y="5334"/>
                  <a:pt x="3708" y="5097"/>
                  <a:pt x="3708" y="4799"/>
                </a:cubicBezTo>
                <a:cubicBezTo>
                  <a:pt x="3708" y="3493"/>
                  <a:pt x="3708" y="3493"/>
                  <a:pt x="3708" y="3493"/>
                </a:cubicBezTo>
                <a:cubicBezTo>
                  <a:pt x="3708" y="3199"/>
                  <a:pt x="3947" y="2959"/>
                  <a:pt x="4242" y="2959"/>
                </a:cubicBezTo>
                <a:cubicBezTo>
                  <a:pt x="6447" y="2959"/>
                  <a:pt x="6447" y="2959"/>
                  <a:pt x="6447" y="2959"/>
                </a:cubicBezTo>
                <a:cubicBezTo>
                  <a:pt x="6741" y="2959"/>
                  <a:pt x="6981" y="3199"/>
                  <a:pt x="6981" y="3493"/>
                </a:cubicBezTo>
                <a:lnTo>
                  <a:pt x="6981" y="4799"/>
                </a:lnTo>
                <a:close/>
                <a:moveTo>
                  <a:pt x="3086" y="528"/>
                </a:moveTo>
                <a:cubicBezTo>
                  <a:pt x="3028" y="528"/>
                  <a:pt x="2981" y="575"/>
                  <a:pt x="2981" y="634"/>
                </a:cubicBezTo>
                <a:cubicBezTo>
                  <a:pt x="2981" y="694"/>
                  <a:pt x="3028" y="741"/>
                  <a:pt x="3086" y="741"/>
                </a:cubicBezTo>
                <a:cubicBezTo>
                  <a:pt x="3146" y="741"/>
                  <a:pt x="3193" y="694"/>
                  <a:pt x="3193" y="634"/>
                </a:cubicBezTo>
                <a:cubicBezTo>
                  <a:pt x="3193" y="575"/>
                  <a:pt x="3146" y="528"/>
                  <a:pt x="3086" y="528"/>
                </a:cubicBezTo>
                <a:close/>
                <a:moveTo>
                  <a:pt x="2325" y="6459"/>
                </a:moveTo>
                <a:cubicBezTo>
                  <a:pt x="2266" y="6459"/>
                  <a:pt x="2219" y="6509"/>
                  <a:pt x="2219" y="6566"/>
                </a:cubicBezTo>
                <a:cubicBezTo>
                  <a:pt x="2219" y="6626"/>
                  <a:pt x="2266" y="6673"/>
                  <a:pt x="2325" y="6673"/>
                </a:cubicBezTo>
                <a:cubicBezTo>
                  <a:pt x="2382" y="6673"/>
                  <a:pt x="2431" y="6626"/>
                  <a:pt x="2431" y="6566"/>
                </a:cubicBezTo>
                <a:cubicBezTo>
                  <a:pt x="2431" y="6509"/>
                  <a:pt x="2382" y="6459"/>
                  <a:pt x="2325" y="6459"/>
                </a:cubicBezTo>
                <a:close/>
                <a:moveTo>
                  <a:pt x="2619" y="528"/>
                </a:moveTo>
                <a:cubicBezTo>
                  <a:pt x="1562" y="528"/>
                  <a:pt x="1562" y="528"/>
                  <a:pt x="1562" y="528"/>
                </a:cubicBezTo>
                <a:cubicBezTo>
                  <a:pt x="1504" y="528"/>
                  <a:pt x="1457" y="575"/>
                  <a:pt x="1457" y="634"/>
                </a:cubicBezTo>
                <a:cubicBezTo>
                  <a:pt x="1457" y="694"/>
                  <a:pt x="1504" y="741"/>
                  <a:pt x="1562" y="741"/>
                </a:cubicBezTo>
                <a:cubicBezTo>
                  <a:pt x="2619" y="741"/>
                  <a:pt x="2619" y="741"/>
                  <a:pt x="2619" y="741"/>
                </a:cubicBezTo>
                <a:cubicBezTo>
                  <a:pt x="2677" y="741"/>
                  <a:pt x="2726" y="694"/>
                  <a:pt x="2726" y="634"/>
                </a:cubicBezTo>
                <a:cubicBezTo>
                  <a:pt x="2726" y="575"/>
                  <a:pt x="2677" y="528"/>
                  <a:pt x="2619" y="5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360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2A82C3AE-588D-14A4-F24F-30868DBB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46539" y="4012607"/>
            <a:ext cx="572073" cy="57207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640AFA40-CB6E-2328-D17B-620699D5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33029" y="2587977"/>
            <a:ext cx="594360" cy="59436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0798FFFA-A85C-B6F5-4A26-FCBD54A88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71540" y="4064336"/>
            <a:ext cx="524864" cy="524864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981B5E09-8955-DC1B-0ABE-5A964E938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99862" y="4015714"/>
            <a:ext cx="524864" cy="524864"/>
          </a:xfrm>
          <a:prstGeom prst="rect">
            <a:avLst/>
          </a:prstGeom>
        </p:spPr>
      </p:pic>
      <p:sp>
        <p:nvSpPr>
          <p:cNvPr id="30" name="Freeform 590">
            <a:extLst>
              <a:ext uri="{FF2B5EF4-FFF2-40B4-BE49-F238E27FC236}">
                <a16:creationId xmlns:a16="http://schemas.microsoft.com/office/drawing/2014/main" id="{9FE500D1-D12C-61D2-D64A-07CED7D8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265538" y="2610975"/>
            <a:ext cx="534072" cy="524865"/>
          </a:xfrm>
          <a:custGeom>
            <a:avLst/>
            <a:gdLst>
              <a:gd name="T0" fmla="*/ 960 w 1152"/>
              <a:gd name="T1" fmla="*/ 340 h 1133"/>
              <a:gd name="T2" fmla="*/ 17 w 1152"/>
              <a:gd name="T3" fmla="*/ 393 h 1133"/>
              <a:gd name="T4" fmla="*/ 0 w 1152"/>
              <a:gd name="T5" fmla="*/ 732 h 1133"/>
              <a:gd name="T6" fmla="*/ 103 w 1152"/>
              <a:gd name="T7" fmla="*/ 821 h 1133"/>
              <a:gd name="T8" fmla="*/ 0 w 1152"/>
              <a:gd name="T9" fmla="*/ 1012 h 1133"/>
              <a:gd name="T10" fmla="*/ 239 w 1152"/>
              <a:gd name="T11" fmla="*/ 1030 h 1133"/>
              <a:gd name="T12" fmla="*/ 875 w 1152"/>
              <a:gd name="T13" fmla="*/ 1133 h 1133"/>
              <a:gd name="T14" fmla="*/ 893 w 1152"/>
              <a:gd name="T15" fmla="*/ 893 h 1133"/>
              <a:gd name="T16" fmla="*/ 962 w 1152"/>
              <a:gd name="T17" fmla="*/ 792 h 1133"/>
              <a:gd name="T18" fmla="*/ 995 w 1152"/>
              <a:gd name="T19" fmla="*/ 410 h 1133"/>
              <a:gd name="T20" fmla="*/ 1134 w 1152"/>
              <a:gd name="T21" fmla="*/ 201 h 1133"/>
              <a:gd name="T22" fmla="*/ 1134 w 1152"/>
              <a:gd name="T23" fmla="*/ 166 h 1133"/>
              <a:gd name="T24" fmla="*/ 35 w 1152"/>
              <a:gd name="T25" fmla="*/ 1012 h 1133"/>
              <a:gd name="T26" fmla="*/ 206 w 1152"/>
              <a:gd name="T27" fmla="*/ 1012 h 1133"/>
              <a:gd name="T28" fmla="*/ 960 w 1152"/>
              <a:gd name="T29" fmla="*/ 1012 h 1133"/>
              <a:gd name="T30" fmla="*/ 790 w 1152"/>
              <a:gd name="T31" fmla="*/ 1012 h 1133"/>
              <a:gd name="T32" fmla="*/ 960 w 1152"/>
              <a:gd name="T33" fmla="*/ 1012 h 1133"/>
              <a:gd name="T34" fmla="*/ 756 w 1152"/>
              <a:gd name="T35" fmla="*/ 994 h 1133"/>
              <a:gd name="T36" fmla="*/ 138 w 1152"/>
              <a:gd name="T37" fmla="*/ 893 h 1133"/>
              <a:gd name="T38" fmla="*/ 177 w 1152"/>
              <a:gd name="T39" fmla="*/ 830 h 1133"/>
              <a:gd name="T40" fmla="*/ 647 w 1152"/>
              <a:gd name="T41" fmla="*/ 774 h 1133"/>
              <a:gd name="T42" fmla="*/ 858 w 1152"/>
              <a:gd name="T43" fmla="*/ 893 h 1133"/>
              <a:gd name="T44" fmla="*/ 944 w 1152"/>
              <a:gd name="T45" fmla="*/ 762 h 1133"/>
              <a:gd name="T46" fmla="*/ 326 w 1152"/>
              <a:gd name="T47" fmla="*/ 746 h 1133"/>
              <a:gd name="T48" fmla="*/ 35 w 1152"/>
              <a:gd name="T49" fmla="*/ 732 h 1133"/>
              <a:gd name="T50" fmla="*/ 960 w 1152"/>
              <a:gd name="T51" fmla="*/ 428 h 1133"/>
              <a:gd name="T52" fmla="*/ 144 w 1152"/>
              <a:gd name="T53" fmla="*/ 1012 h 1133"/>
              <a:gd name="T54" fmla="*/ 96 w 1152"/>
              <a:gd name="T55" fmla="*/ 1012 h 1133"/>
              <a:gd name="T56" fmla="*/ 144 w 1152"/>
              <a:gd name="T57" fmla="*/ 1012 h 1133"/>
              <a:gd name="T58" fmla="*/ 898 w 1152"/>
              <a:gd name="T59" fmla="*/ 1012 h 1133"/>
              <a:gd name="T60" fmla="*/ 851 w 1152"/>
              <a:gd name="T61" fmla="*/ 1012 h 1133"/>
              <a:gd name="T62" fmla="*/ 192 w 1152"/>
              <a:gd name="T63" fmla="*/ 350 h 1133"/>
              <a:gd name="T64" fmla="*/ 759 w 1152"/>
              <a:gd name="T65" fmla="*/ 350 h 1133"/>
              <a:gd name="T66" fmla="*/ 821 w 1152"/>
              <a:gd name="T67" fmla="*/ 332 h 1133"/>
              <a:gd name="T68" fmla="*/ 776 w 1152"/>
              <a:gd name="T69" fmla="*/ 315 h 1133"/>
              <a:gd name="T70" fmla="*/ 515 w 1152"/>
              <a:gd name="T71" fmla="*/ 17 h 1133"/>
              <a:gd name="T72" fmla="*/ 480 w 1152"/>
              <a:gd name="T73" fmla="*/ 17 h 1133"/>
              <a:gd name="T74" fmla="*/ 219 w 1152"/>
              <a:gd name="T75" fmla="*/ 315 h 1133"/>
              <a:gd name="T76" fmla="*/ 174 w 1152"/>
              <a:gd name="T77" fmla="*/ 332 h 1133"/>
              <a:gd name="T78" fmla="*/ 497 w 1152"/>
              <a:gd name="T79" fmla="*/ 88 h 1133"/>
              <a:gd name="T80" fmla="*/ 254 w 1152"/>
              <a:gd name="T81" fmla="*/ 315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52" h="1133">
                <a:moveTo>
                  <a:pt x="1134" y="166"/>
                </a:moveTo>
                <a:cubicBezTo>
                  <a:pt x="1038" y="166"/>
                  <a:pt x="960" y="244"/>
                  <a:pt x="960" y="340"/>
                </a:cubicBezTo>
                <a:cubicBezTo>
                  <a:pt x="960" y="393"/>
                  <a:pt x="960" y="393"/>
                  <a:pt x="960" y="393"/>
                </a:cubicBezTo>
                <a:cubicBezTo>
                  <a:pt x="17" y="393"/>
                  <a:pt x="17" y="393"/>
                  <a:pt x="17" y="393"/>
                </a:cubicBezTo>
                <a:cubicBezTo>
                  <a:pt x="8" y="393"/>
                  <a:pt x="0" y="401"/>
                  <a:pt x="0" y="410"/>
                </a:cubicBezTo>
                <a:cubicBezTo>
                  <a:pt x="0" y="732"/>
                  <a:pt x="0" y="732"/>
                  <a:pt x="0" y="732"/>
                </a:cubicBezTo>
                <a:cubicBezTo>
                  <a:pt x="0" y="757"/>
                  <a:pt x="13" y="780"/>
                  <a:pt x="33" y="792"/>
                </a:cubicBezTo>
                <a:cubicBezTo>
                  <a:pt x="55" y="805"/>
                  <a:pt x="78" y="814"/>
                  <a:pt x="103" y="821"/>
                </a:cubicBezTo>
                <a:cubicBezTo>
                  <a:pt x="103" y="893"/>
                  <a:pt x="103" y="893"/>
                  <a:pt x="103" y="893"/>
                </a:cubicBezTo>
                <a:cubicBezTo>
                  <a:pt x="45" y="902"/>
                  <a:pt x="0" y="952"/>
                  <a:pt x="0" y="1012"/>
                </a:cubicBezTo>
                <a:cubicBezTo>
                  <a:pt x="0" y="1078"/>
                  <a:pt x="54" y="1133"/>
                  <a:pt x="120" y="1133"/>
                </a:cubicBezTo>
                <a:cubicBezTo>
                  <a:pt x="180" y="1133"/>
                  <a:pt x="231" y="1088"/>
                  <a:pt x="239" y="1030"/>
                </a:cubicBezTo>
                <a:cubicBezTo>
                  <a:pt x="756" y="1030"/>
                  <a:pt x="756" y="1030"/>
                  <a:pt x="756" y="1030"/>
                </a:cubicBezTo>
                <a:cubicBezTo>
                  <a:pt x="765" y="1088"/>
                  <a:pt x="815" y="1133"/>
                  <a:pt x="875" y="1133"/>
                </a:cubicBezTo>
                <a:cubicBezTo>
                  <a:pt x="941" y="1133"/>
                  <a:pt x="995" y="1078"/>
                  <a:pt x="995" y="1012"/>
                </a:cubicBezTo>
                <a:cubicBezTo>
                  <a:pt x="995" y="952"/>
                  <a:pt x="951" y="902"/>
                  <a:pt x="893" y="893"/>
                </a:cubicBezTo>
                <a:cubicBezTo>
                  <a:pt x="893" y="820"/>
                  <a:pt x="893" y="820"/>
                  <a:pt x="893" y="820"/>
                </a:cubicBezTo>
                <a:cubicBezTo>
                  <a:pt x="917" y="814"/>
                  <a:pt x="940" y="805"/>
                  <a:pt x="962" y="792"/>
                </a:cubicBezTo>
                <a:cubicBezTo>
                  <a:pt x="983" y="780"/>
                  <a:pt x="995" y="757"/>
                  <a:pt x="995" y="732"/>
                </a:cubicBezTo>
                <a:cubicBezTo>
                  <a:pt x="995" y="410"/>
                  <a:pt x="995" y="410"/>
                  <a:pt x="995" y="410"/>
                </a:cubicBezTo>
                <a:cubicBezTo>
                  <a:pt x="995" y="340"/>
                  <a:pt x="995" y="340"/>
                  <a:pt x="995" y="340"/>
                </a:cubicBezTo>
                <a:cubicBezTo>
                  <a:pt x="995" y="264"/>
                  <a:pt x="1058" y="201"/>
                  <a:pt x="1134" y="201"/>
                </a:cubicBezTo>
                <a:cubicBezTo>
                  <a:pt x="1144" y="201"/>
                  <a:pt x="1152" y="193"/>
                  <a:pt x="1152" y="184"/>
                </a:cubicBezTo>
                <a:cubicBezTo>
                  <a:pt x="1152" y="174"/>
                  <a:pt x="1144" y="166"/>
                  <a:pt x="1134" y="166"/>
                </a:cubicBezTo>
                <a:close/>
                <a:moveTo>
                  <a:pt x="120" y="1097"/>
                </a:moveTo>
                <a:cubicBezTo>
                  <a:pt x="73" y="1097"/>
                  <a:pt x="35" y="1059"/>
                  <a:pt x="35" y="1012"/>
                </a:cubicBezTo>
                <a:cubicBezTo>
                  <a:pt x="35" y="965"/>
                  <a:pt x="73" y="926"/>
                  <a:pt x="120" y="926"/>
                </a:cubicBezTo>
                <a:cubicBezTo>
                  <a:pt x="167" y="926"/>
                  <a:pt x="206" y="965"/>
                  <a:pt x="206" y="1012"/>
                </a:cubicBezTo>
                <a:cubicBezTo>
                  <a:pt x="206" y="1059"/>
                  <a:pt x="167" y="1097"/>
                  <a:pt x="120" y="1097"/>
                </a:cubicBezTo>
                <a:close/>
                <a:moveTo>
                  <a:pt x="960" y="1012"/>
                </a:moveTo>
                <a:cubicBezTo>
                  <a:pt x="960" y="1059"/>
                  <a:pt x="922" y="1097"/>
                  <a:pt x="875" y="1097"/>
                </a:cubicBezTo>
                <a:cubicBezTo>
                  <a:pt x="828" y="1097"/>
                  <a:pt x="790" y="1059"/>
                  <a:pt x="790" y="1012"/>
                </a:cubicBezTo>
                <a:cubicBezTo>
                  <a:pt x="790" y="965"/>
                  <a:pt x="828" y="926"/>
                  <a:pt x="875" y="926"/>
                </a:cubicBezTo>
                <a:cubicBezTo>
                  <a:pt x="922" y="926"/>
                  <a:pt x="960" y="965"/>
                  <a:pt x="960" y="1012"/>
                </a:cubicBezTo>
                <a:close/>
                <a:moveTo>
                  <a:pt x="858" y="893"/>
                </a:moveTo>
                <a:cubicBezTo>
                  <a:pt x="805" y="901"/>
                  <a:pt x="764" y="942"/>
                  <a:pt x="756" y="994"/>
                </a:cubicBezTo>
                <a:cubicBezTo>
                  <a:pt x="239" y="994"/>
                  <a:pt x="239" y="994"/>
                  <a:pt x="239" y="994"/>
                </a:cubicBezTo>
                <a:cubicBezTo>
                  <a:pt x="231" y="942"/>
                  <a:pt x="190" y="901"/>
                  <a:pt x="138" y="893"/>
                </a:cubicBezTo>
                <a:cubicBezTo>
                  <a:pt x="138" y="827"/>
                  <a:pt x="138" y="827"/>
                  <a:pt x="138" y="827"/>
                </a:cubicBezTo>
                <a:cubicBezTo>
                  <a:pt x="151" y="829"/>
                  <a:pt x="164" y="830"/>
                  <a:pt x="177" y="830"/>
                </a:cubicBezTo>
                <a:cubicBezTo>
                  <a:pt x="239" y="830"/>
                  <a:pt x="301" y="811"/>
                  <a:pt x="348" y="774"/>
                </a:cubicBezTo>
                <a:cubicBezTo>
                  <a:pt x="431" y="708"/>
                  <a:pt x="565" y="708"/>
                  <a:pt x="647" y="774"/>
                </a:cubicBezTo>
                <a:cubicBezTo>
                  <a:pt x="704" y="819"/>
                  <a:pt x="783" y="837"/>
                  <a:pt x="858" y="827"/>
                </a:cubicBezTo>
                <a:lnTo>
                  <a:pt x="858" y="893"/>
                </a:lnTo>
                <a:close/>
                <a:moveTo>
                  <a:pt x="960" y="732"/>
                </a:moveTo>
                <a:cubicBezTo>
                  <a:pt x="960" y="745"/>
                  <a:pt x="954" y="756"/>
                  <a:pt x="944" y="762"/>
                </a:cubicBezTo>
                <a:cubicBezTo>
                  <a:pt x="861" y="811"/>
                  <a:pt x="742" y="804"/>
                  <a:pt x="668" y="746"/>
                </a:cubicBezTo>
                <a:cubicBezTo>
                  <a:pt x="574" y="672"/>
                  <a:pt x="421" y="672"/>
                  <a:pt x="326" y="746"/>
                </a:cubicBezTo>
                <a:cubicBezTo>
                  <a:pt x="253" y="804"/>
                  <a:pt x="134" y="811"/>
                  <a:pt x="51" y="762"/>
                </a:cubicBezTo>
                <a:cubicBezTo>
                  <a:pt x="41" y="756"/>
                  <a:pt x="35" y="745"/>
                  <a:pt x="35" y="732"/>
                </a:cubicBezTo>
                <a:cubicBezTo>
                  <a:pt x="35" y="428"/>
                  <a:pt x="35" y="428"/>
                  <a:pt x="35" y="428"/>
                </a:cubicBezTo>
                <a:cubicBezTo>
                  <a:pt x="960" y="428"/>
                  <a:pt x="960" y="428"/>
                  <a:pt x="960" y="428"/>
                </a:cubicBezTo>
                <a:lnTo>
                  <a:pt x="960" y="732"/>
                </a:lnTo>
                <a:close/>
                <a:moveTo>
                  <a:pt x="144" y="1012"/>
                </a:moveTo>
                <a:cubicBezTo>
                  <a:pt x="144" y="1025"/>
                  <a:pt x="133" y="1036"/>
                  <a:pt x="120" y="1036"/>
                </a:cubicBezTo>
                <a:cubicBezTo>
                  <a:pt x="107" y="1036"/>
                  <a:pt x="96" y="1025"/>
                  <a:pt x="96" y="1012"/>
                </a:cubicBezTo>
                <a:cubicBezTo>
                  <a:pt x="96" y="999"/>
                  <a:pt x="107" y="989"/>
                  <a:pt x="120" y="989"/>
                </a:cubicBezTo>
                <a:cubicBezTo>
                  <a:pt x="133" y="989"/>
                  <a:pt x="144" y="999"/>
                  <a:pt x="144" y="1012"/>
                </a:cubicBezTo>
                <a:close/>
                <a:moveTo>
                  <a:pt x="875" y="989"/>
                </a:moveTo>
                <a:cubicBezTo>
                  <a:pt x="888" y="989"/>
                  <a:pt x="898" y="999"/>
                  <a:pt x="898" y="1012"/>
                </a:cubicBezTo>
                <a:cubicBezTo>
                  <a:pt x="898" y="1025"/>
                  <a:pt x="888" y="1036"/>
                  <a:pt x="875" y="1036"/>
                </a:cubicBezTo>
                <a:cubicBezTo>
                  <a:pt x="862" y="1036"/>
                  <a:pt x="851" y="1025"/>
                  <a:pt x="851" y="1012"/>
                </a:cubicBezTo>
                <a:cubicBezTo>
                  <a:pt x="851" y="999"/>
                  <a:pt x="862" y="989"/>
                  <a:pt x="875" y="989"/>
                </a:cubicBezTo>
                <a:close/>
                <a:moveTo>
                  <a:pt x="192" y="350"/>
                </a:moveTo>
                <a:cubicBezTo>
                  <a:pt x="236" y="350"/>
                  <a:pt x="236" y="350"/>
                  <a:pt x="236" y="350"/>
                </a:cubicBezTo>
                <a:cubicBezTo>
                  <a:pt x="759" y="350"/>
                  <a:pt x="759" y="350"/>
                  <a:pt x="759" y="350"/>
                </a:cubicBezTo>
                <a:cubicBezTo>
                  <a:pt x="803" y="350"/>
                  <a:pt x="803" y="350"/>
                  <a:pt x="803" y="350"/>
                </a:cubicBezTo>
                <a:cubicBezTo>
                  <a:pt x="813" y="350"/>
                  <a:pt x="821" y="342"/>
                  <a:pt x="821" y="332"/>
                </a:cubicBezTo>
                <a:cubicBezTo>
                  <a:pt x="821" y="323"/>
                  <a:pt x="813" y="315"/>
                  <a:pt x="803" y="315"/>
                </a:cubicBezTo>
                <a:cubicBezTo>
                  <a:pt x="776" y="315"/>
                  <a:pt x="776" y="315"/>
                  <a:pt x="776" y="315"/>
                </a:cubicBezTo>
                <a:cubicBezTo>
                  <a:pt x="767" y="175"/>
                  <a:pt x="655" y="63"/>
                  <a:pt x="515" y="54"/>
                </a:cubicBezTo>
                <a:cubicBezTo>
                  <a:pt x="515" y="17"/>
                  <a:pt x="515" y="17"/>
                  <a:pt x="515" y="17"/>
                </a:cubicBezTo>
                <a:cubicBezTo>
                  <a:pt x="515" y="8"/>
                  <a:pt x="507" y="0"/>
                  <a:pt x="497" y="0"/>
                </a:cubicBezTo>
                <a:cubicBezTo>
                  <a:pt x="488" y="0"/>
                  <a:pt x="480" y="8"/>
                  <a:pt x="480" y="17"/>
                </a:cubicBezTo>
                <a:cubicBezTo>
                  <a:pt x="480" y="54"/>
                  <a:pt x="480" y="54"/>
                  <a:pt x="480" y="54"/>
                </a:cubicBezTo>
                <a:cubicBezTo>
                  <a:pt x="340" y="63"/>
                  <a:pt x="228" y="175"/>
                  <a:pt x="219" y="315"/>
                </a:cubicBezTo>
                <a:cubicBezTo>
                  <a:pt x="192" y="315"/>
                  <a:pt x="192" y="315"/>
                  <a:pt x="192" y="315"/>
                </a:cubicBezTo>
                <a:cubicBezTo>
                  <a:pt x="182" y="315"/>
                  <a:pt x="174" y="323"/>
                  <a:pt x="174" y="332"/>
                </a:cubicBezTo>
                <a:cubicBezTo>
                  <a:pt x="174" y="342"/>
                  <a:pt x="182" y="350"/>
                  <a:pt x="192" y="350"/>
                </a:cubicBezTo>
                <a:close/>
                <a:moveTo>
                  <a:pt x="497" y="88"/>
                </a:moveTo>
                <a:cubicBezTo>
                  <a:pt x="626" y="88"/>
                  <a:pt x="732" y="188"/>
                  <a:pt x="741" y="315"/>
                </a:cubicBezTo>
                <a:cubicBezTo>
                  <a:pt x="254" y="315"/>
                  <a:pt x="254" y="315"/>
                  <a:pt x="254" y="315"/>
                </a:cubicBezTo>
                <a:cubicBezTo>
                  <a:pt x="263" y="188"/>
                  <a:pt x="369" y="88"/>
                  <a:pt x="497" y="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60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312">
            <a:extLst>
              <a:ext uri="{FF2B5EF4-FFF2-40B4-BE49-F238E27FC236}">
                <a16:creationId xmlns:a16="http://schemas.microsoft.com/office/drawing/2014/main" id="{E6BDAD65-717E-01C4-779B-0707F46B4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 rot="16200000">
            <a:off x="1113580" y="4042305"/>
            <a:ext cx="467122" cy="526326"/>
          </a:xfrm>
          <a:custGeom>
            <a:avLst/>
            <a:gdLst>
              <a:gd name="T0" fmla="*/ 1280 w 1709"/>
              <a:gd name="T1" fmla="*/ 192 h 2309"/>
              <a:gd name="T2" fmla="*/ 1280 w 1709"/>
              <a:gd name="T3" fmla="*/ 455 h 2309"/>
              <a:gd name="T4" fmla="*/ 1400 w 1709"/>
              <a:gd name="T5" fmla="*/ 439 h 2309"/>
              <a:gd name="T6" fmla="*/ 214 w 1709"/>
              <a:gd name="T7" fmla="*/ 669 h 2309"/>
              <a:gd name="T8" fmla="*/ 251 w 1709"/>
              <a:gd name="T9" fmla="*/ 1480 h 2309"/>
              <a:gd name="T10" fmla="*/ 278 w 1709"/>
              <a:gd name="T11" fmla="*/ 1416 h 2309"/>
              <a:gd name="T12" fmla="*/ 639 w 1709"/>
              <a:gd name="T13" fmla="*/ 585 h 2309"/>
              <a:gd name="T14" fmla="*/ 655 w 1709"/>
              <a:gd name="T15" fmla="*/ 616 h 2309"/>
              <a:gd name="T16" fmla="*/ 714 w 1709"/>
              <a:gd name="T17" fmla="*/ 790 h 2309"/>
              <a:gd name="T18" fmla="*/ 841 w 1709"/>
              <a:gd name="T19" fmla="*/ 1297 h 2309"/>
              <a:gd name="T20" fmla="*/ 879 w 1709"/>
              <a:gd name="T21" fmla="*/ 1528 h 2309"/>
              <a:gd name="T22" fmla="*/ 1642 w 1709"/>
              <a:gd name="T23" fmla="*/ 40 h 2309"/>
              <a:gd name="T24" fmla="*/ 1609 w 1709"/>
              <a:gd name="T25" fmla="*/ 19 h 2309"/>
              <a:gd name="T26" fmla="*/ 1577 w 1709"/>
              <a:gd name="T27" fmla="*/ 6 h 2309"/>
              <a:gd name="T28" fmla="*/ 1530 w 1709"/>
              <a:gd name="T29" fmla="*/ 0 h 2309"/>
              <a:gd name="T30" fmla="*/ 542 w 1709"/>
              <a:gd name="T31" fmla="*/ 5 h 2309"/>
              <a:gd name="T32" fmla="*/ 511 w 1709"/>
              <a:gd name="T33" fmla="*/ 15 h 2309"/>
              <a:gd name="T34" fmla="*/ 486 w 1709"/>
              <a:gd name="T35" fmla="*/ 29 h 2309"/>
              <a:gd name="T36" fmla="*/ 451 w 1709"/>
              <a:gd name="T37" fmla="*/ 58 h 2309"/>
              <a:gd name="T38" fmla="*/ 150 w 1709"/>
              <a:gd name="T39" fmla="*/ 407 h 2309"/>
              <a:gd name="T40" fmla="*/ 113 w 1709"/>
              <a:gd name="T41" fmla="*/ 417 h 2309"/>
              <a:gd name="T42" fmla="*/ 89 w 1709"/>
              <a:gd name="T43" fmla="*/ 429 h 2309"/>
              <a:gd name="T44" fmla="*/ 48 w 1709"/>
              <a:gd name="T45" fmla="*/ 461 h 2309"/>
              <a:gd name="T46" fmla="*/ 53 w 1709"/>
              <a:gd name="T47" fmla="*/ 2257 h 2309"/>
              <a:gd name="T48" fmla="*/ 81 w 1709"/>
              <a:gd name="T49" fmla="*/ 2280 h 2309"/>
              <a:gd name="T50" fmla="*/ 107 w 1709"/>
              <a:gd name="T51" fmla="*/ 2294 h 2309"/>
              <a:gd name="T52" fmla="*/ 138 w 1709"/>
              <a:gd name="T53" fmla="*/ 2304 h 2309"/>
              <a:gd name="T54" fmla="*/ 1125 w 1709"/>
              <a:gd name="T55" fmla="*/ 2309 h 2309"/>
              <a:gd name="T56" fmla="*/ 1172 w 1709"/>
              <a:gd name="T57" fmla="*/ 2303 h 2309"/>
              <a:gd name="T58" fmla="*/ 1201 w 1709"/>
              <a:gd name="T59" fmla="*/ 2292 h 2309"/>
              <a:gd name="T60" fmla="*/ 1224 w 1709"/>
              <a:gd name="T61" fmla="*/ 2279 h 2309"/>
              <a:gd name="T62" fmla="*/ 1256 w 1709"/>
              <a:gd name="T63" fmla="*/ 2252 h 2309"/>
              <a:gd name="T64" fmla="*/ 1549 w 1709"/>
              <a:gd name="T65" fmla="*/ 1903 h 2309"/>
              <a:gd name="T66" fmla="*/ 1589 w 1709"/>
              <a:gd name="T67" fmla="*/ 1894 h 2309"/>
              <a:gd name="T68" fmla="*/ 1614 w 1709"/>
              <a:gd name="T69" fmla="*/ 1883 h 2309"/>
              <a:gd name="T70" fmla="*/ 1642 w 1709"/>
              <a:gd name="T71" fmla="*/ 1865 h 2309"/>
              <a:gd name="T72" fmla="*/ 1709 w 1709"/>
              <a:gd name="T73" fmla="*/ 1726 h 2309"/>
              <a:gd name="T74" fmla="*/ 1179 w 1709"/>
              <a:gd name="T75" fmla="*/ 2219 h 2309"/>
              <a:gd name="T76" fmla="*/ 984 w 1709"/>
              <a:gd name="T77" fmla="*/ 1905 h 2309"/>
              <a:gd name="T78" fmla="*/ 452 w 1709"/>
              <a:gd name="T79" fmla="*/ 1848 h 2309"/>
              <a:gd name="T80" fmla="*/ 485 w 1709"/>
              <a:gd name="T81" fmla="*/ 1875 h 2309"/>
              <a:gd name="T82" fmla="*/ 507 w 1709"/>
              <a:gd name="T83" fmla="*/ 1888 h 2309"/>
              <a:gd name="T84" fmla="*/ 536 w 1709"/>
              <a:gd name="T85" fmla="*/ 1898 h 2309"/>
              <a:gd name="T86" fmla="*/ 583 w 1709"/>
              <a:gd name="T87" fmla="*/ 1905 h 2309"/>
              <a:gd name="T88" fmla="*/ 117 w 1709"/>
              <a:gd name="T89" fmla="*/ 2214 h 2309"/>
              <a:gd name="T90" fmla="*/ 404 w 1709"/>
              <a:gd name="T91" fmla="*/ 1726 h 2309"/>
              <a:gd name="T92" fmla="*/ 503 w 1709"/>
              <a:gd name="T93" fmla="*/ 112 h 2309"/>
              <a:gd name="T94" fmla="*/ 1592 w 1709"/>
              <a:gd name="T95" fmla="*/ 1809 h 2309"/>
              <a:gd name="T96" fmla="*/ 529 w 1709"/>
              <a:gd name="T97" fmla="*/ 1815 h 2309"/>
              <a:gd name="T98" fmla="*/ 905 w 1709"/>
              <a:gd name="T99" fmla="*/ 449 h 2309"/>
              <a:gd name="T100" fmla="*/ 1474 w 1709"/>
              <a:gd name="T101" fmla="*/ 1414 h 2309"/>
              <a:gd name="T102" fmla="*/ 1332 w 1709"/>
              <a:gd name="T103" fmla="*/ 1481 h 2309"/>
              <a:gd name="T104" fmla="*/ 1332 w 1709"/>
              <a:gd name="T105" fmla="*/ 1556 h 2309"/>
              <a:gd name="T106" fmla="*/ 841 w 1709"/>
              <a:gd name="T107" fmla="*/ 1135 h 2309"/>
              <a:gd name="T108" fmla="*/ 880 w 1709"/>
              <a:gd name="T109" fmla="*/ 1172 h 2309"/>
              <a:gd name="T110" fmla="*/ 879 w 1709"/>
              <a:gd name="T111" fmla="*/ 548 h 2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09" h="2309">
                <a:moveTo>
                  <a:pt x="1280" y="530"/>
                </a:moveTo>
                <a:cubicBezTo>
                  <a:pt x="1384" y="530"/>
                  <a:pt x="1384" y="530"/>
                  <a:pt x="1384" y="530"/>
                </a:cubicBezTo>
                <a:cubicBezTo>
                  <a:pt x="1434" y="530"/>
                  <a:pt x="1474" y="489"/>
                  <a:pt x="1474" y="439"/>
                </a:cubicBezTo>
                <a:cubicBezTo>
                  <a:pt x="1474" y="282"/>
                  <a:pt x="1474" y="282"/>
                  <a:pt x="1474" y="282"/>
                </a:cubicBezTo>
                <a:cubicBezTo>
                  <a:pt x="1474" y="232"/>
                  <a:pt x="1434" y="192"/>
                  <a:pt x="1384" y="192"/>
                </a:cubicBezTo>
                <a:cubicBezTo>
                  <a:pt x="1280" y="192"/>
                  <a:pt x="1280" y="192"/>
                  <a:pt x="1280" y="192"/>
                </a:cubicBezTo>
                <a:cubicBezTo>
                  <a:pt x="1230" y="192"/>
                  <a:pt x="1190" y="232"/>
                  <a:pt x="1190" y="282"/>
                </a:cubicBezTo>
                <a:cubicBezTo>
                  <a:pt x="1190" y="439"/>
                  <a:pt x="1190" y="439"/>
                  <a:pt x="1190" y="439"/>
                </a:cubicBezTo>
                <a:cubicBezTo>
                  <a:pt x="1190" y="489"/>
                  <a:pt x="1230" y="530"/>
                  <a:pt x="1280" y="530"/>
                </a:cubicBezTo>
                <a:close/>
                <a:moveTo>
                  <a:pt x="1400" y="439"/>
                </a:moveTo>
                <a:cubicBezTo>
                  <a:pt x="1400" y="448"/>
                  <a:pt x="1393" y="455"/>
                  <a:pt x="1384" y="455"/>
                </a:cubicBezTo>
                <a:cubicBezTo>
                  <a:pt x="1280" y="455"/>
                  <a:pt x="1280" y="455"/>
                  <a:pt x="1280" y="455"/>
                </a:cubicBezTo>
                <a:cubicBezTo>
                  <a:pt x="1272" y="455"/>
                  <a:pt x="1265" y="448"/>
                  <a:pt x="1265" y="439"/>
                </a:cubicBezTo>
                <a:cubicBezTo>
                  <a:pt x="1265" y="282"/>
                  <a:pt x="1265" y="282"/>
                  <a:pt x="1265" y="282"/>
                </a:cubicBezTo>
                <a:cubicBezTo>
                  <a:pt x="1265" y="273"/>
                  <a:pt x="1272" y="267"/>
                  <a:pt x="1280" y="267"/>
                </a:cubicBezTo>
                <a:cubicBezTo>
                  <a:pt x="1384" y="267"/>
                  <a:pt x="1384" y="267"/>
                  <a:pt x="1384" y="267"/>
                </a:cubicBezTo>
                <a:cubicBezTo>
                  <a:pt x="1393" y="267"/>
                  <a:pt x="1400" y="273"/>
                  <a:pt x="1400" y="282"/>
                </a:cubicBezTo>
                <a:lnTo>
                  <a:pt x="1400" y="439"/>
                </a:lnTo>
                <a:close/>
                <a:moveTo>
                  <a:pt x="289" y="669"/>
                </a:moveTo>
                <a:cubicBezTo>
                  <a:pt x="289" y="1092"/>
                  <a:pt x="289" y="1092"/>
                  <a:pt x="289" y="1092"/>
                </a:cubicBezTo>
                <a:cubicBezTo>
                  <a:pt x="289" y="1112"/>
                  <a:pt x="272" y="1129"/>
                  <a:pt x="252" y="1129"/>
                </a:cubicBezTo>
                <a:cubicBezTo>
                  <a:pt x="242" y="1129"/>
                  <a:pt x="232" y="1125"/>
                  <a:pt x="225" y="1118"/>
                </a:cubicBezTo>
                <a:cubicBezTo>
                  <a:pt x="218" y="1111"/>
                  <a:pt x="214" y="1101"/>
                  <a:pt x="214" y="1092"/>
                </a:cubicBezTo>
                <a:cubicBezTo>
                  <a:pt x="214" y="669"/>
                  <a:pt x="214" y="669"/>
                  <a:pt x="214" y="669"/>
                </a:cubicBezTo>
                <a:cubicBezTo>
                  <a:pt x="214" y="648"/>
                  <a:pt x="231" y="631"/>
                  <a:pt x="252" y="631"/>
                </a:cubicBezTo>
                <a:cubicBezTo>
                  <a:pt x="272" y="631"/>
                  <a:pt x="289" y="648"/>
                  <a:pt x="289" y="669"/>
                </a:cubicBezTo>
                <a:close/>
                <a:moveTo>
                  <a:pt x="278" y="1416"/>
                </a:moveTo>
                <a:cubicBezTo>
                  <a:pt x="285" y="1422"/>
                  <a:pt x="289" y="1432"/>
                  <a:pt x="289" y="1442"/>
                </a:cubicBezTo>
                <a:cubicBezTo>
                  <a:pt x="289" y="1451"/>
                  <a:pt x="285" y="1461"/>
                  <a:pt x="278" y="1468"/>
                </a:cubicBezTo>
                <a:cubicBezTo>
                  <a:pt x="272" y="1475"/>
                  <a:pt x="262" y="1480"/>
                  <a:pt x="251" y="1480"/>
                </a:cubicBezTo>
                <a:cubicBezTo>
                  <a:pt x="241" y="1480"/>
                  <a:pt x="231" y="1475"/>
                  <a:pt x="225" y="1468"/>
                </a:cubicBezTo>
                <a:cubicBezTo>
                  <a:pt x="218" y="1461"/>
                  <a:pt x="214" y="1451"/>
                  <a:pt x="214" y="1442"/>
                </a:cubicBezTo>
                <a:cubicBezTo>
                  <a:pt x="214" y="1433"/>
                  <a:pt x="218" y="1423"/>
                  <a:pt x="225" y="1416"/>
                </a:cubicBezTo>
                <a:cubicBezTo>
                  <a:pt x="232" y="1409"/>
                  <a:pt x="241" y="1405"/>
                  <a:pt x="252" y="1405"/>
                </a:cubicBezTo>
                <a:cubicBezTo>
                  <a:pt x="252" y="1405"/>
                  <a:pt x="252" y="1405"/>
                  <a:pt x="252" y="1405"/>
                </a:cubicBezTo>
                <a:cubicBezTo>
                  <a:pt x="262" y="1405"/>
                  <a:pt x="271" y="1409"/>
                  <a:pt x="278" y="1416"/>
                </a:cubicBezTo>
                <a:close/>
                <a:moveTo>
                  <a:pt x="289" y="1267"/>
                </a:moveTo>
                <a:cubicBezTo>
                  <a:pt x="289" y="1287"/>
                  <a:pt x="272" y="1304"/>
                  <a:pt x="251" y="1304"/>
                </a:cubicBezTo>
                <a:cubicBezTo>
                  <a:pt x="231" y="1304"/>
                  <a:pt x="214" y="1287"/>
                  <a:pt x="214" y="1267"/>
                </a:cubicBezTo>
                <a:cubicBezTo>
                  <a:pt x="214" y="1246"/>
                  <a:pt x="231" y="1229"/>
                  <a:pt x="251" y="1229"/>
                </a:cubicBezTo>
                <a:cubicBezTo>
                  <a:pt x="272" y="1229"/>
                  <a:pt x="289" y="1246"/>
                  <a:pt x="289" y="1267"/>
                </a:cubicBezTo>
                <a:close/>
                <a:moveTo>
                  <a:pt x="639" y="585"/>
                </a:moveTo>
                <a:cubicBezTo>
                  <a:pt x="639" y="229"/>
                  <a:pt x="639" y="229"/>
                  <a:pt x="639" y="229"/>
                </a:cubicBezTo>
                <a:cubicBezTo>
                  <a:pt x="639" y="208"/>
                  <a:pt x="656" y="192"/>
                  <a:pt x="677" y="192"/>
                </a:cubicBezTo>
                <a:cubicBezTo>
                  <a:pt x="697" y="192"/>
                  <a:pt x="714" y="209"/>
                  <a:pt x="714" y="229"/>
                </a:cubicBezTo>
                <a:cubicBezTo>
                  <a:pt x="714" y="585"/>
                  <a:pt x="714" y="585"/>
                  <a:pt x="714" y="585"/>
                </a:cubicBezTo>
                <a:cubicBezTo>
                  <a:pt x="714" y="606"/>
                  <a:pt x="697" y="623"/>
                  <a:pt x="677" y="623"/>
                </a:cubicBezTo>
                <a:cubicBezTo>
                  <a:pt x="669" y="623"/>
                  <a:pt x="662" y="621"/>
                  <a:pt x="655" y="616"/>
                </a:cubicBezTo>
                <a:cubicBezTo>
                  <a:pt x="645" y="609"/>
                  <a:pt x="639" y="598"/>
                  <a:pt x="639" y="585"/>
                </a:cubicBezTo>
                <a:close/>
                <a:moveTo>
                  <a:pt x="639" y="1321"/>
                </a:moveTo>
                <a:cubicBezTo>
                  <a:pt x="639" y="790"/>
                  <a:pt x="639" y="790"/>
                  <a:pt x="639" y="790"/>
                </a:cubicBezTo>
                <a:cubicBezTo>
                  <a:pt x="639" y="777"/>
                  <a:pt x="645" y="766"/>
                  <a:pt x="655" y="759"/>
                </a:cubicBezTo>
                <a:cubicBezTo>
                  <a:pt x="662" y="755"/>
                  <a:pt x="669" y="752"/>
                  <a:pt x="677" y="752"/>
                </a:cubicBezTo>
                <a:cubicBezTo>
                  <a:pt x="697" y="752"/>
                  <a:pt x="714" y="769"/>
                  <a:pt x="714" y="790"/>
                </a:cubicBezTo>
                <a:cubicBezTo>
                  <a:pt x="714" y="1321"/>
                  <a:pt x="714" y="1321"/>
                  <a:pt x="714" y="1321"/>
                </a:cubicBezTo>
                <a:cubicBezTo>
                  <a:pt x="714" y="1341"/>
                  <a:pt x="697" y="1358"/>
                  <a:pt x="677" y="1358"/>
                </a:cubicBezTo>
                <a:cubicBezTo>
                  <a:pt x="669" y="1358"/>
                  <a:pt x="662" y="1356"/>
                  <a:pt x="655" y="1351"/>
                </a:cubicBezTo>
                <a:cubicBezTo>
                  <a:pt x="645" y="1344"/>
                  <a:pt x="639" y="1333"/>
                  <a:pt x="639" y="1321"/>
                </a:cubicBezTo>
                <a:close/>
                <a:moveTo>
                  <a:pt x="841" y="1490"/>
                </a:moveTo>
                <a:cubicBezTo>
                  <a:pt x="841" y="1297"/>
                  <a:pt x="841" y="1297"/>
                  <a:pt x="841" y="1297"/>
                </a:cubicBezTo>
                <a:cubicBezTo>
                  <a:pt x="841" y="1276"/>
                  <a:pt x="858" y="1259"/>
                  <a:pt x="879" y="1259"/>
                </a:cubicBezTo>
                <a:cubicBezTo>
                  <a:pt x="880" y="1259"/>
                  <a:pt x="880" y="1259"/>
                  <a:pt x="880" y="1259"/>
                </a:cubicBezTo>
                <a:cubicBezTo>
                  <a:pt x="899" y="1260"/>
                  <a:pt x="916" y="1276"/>
                  <a:pt x="916" y="1297"/>
                </a:cubicBezTo>
                <a:cubicBezTo>
                  <a:pt x="916" y="1490"/>
                  <a:pt x="916" y="1490"/>
                  <a:pt x="916" y="1490"/>
                </a:cubicBezTo>
                <a:cubicBezTo>
                  <a:pt x="916" y="1511"/>
                  <a:pt x="899" y="1528"/>
                  <a:pt x="880" y="1528"/>
                </a:cubicBezTo>
                <a:cubicBezTo>
                  <a:pt x="879" y="1528"/>
                  <a:pt x="879" y="1528"/>
                  <a:pt x="879" y="1528"/>
                </a:cubicBezTo>
                <a:cubicBezTo>
                  <a:pt x="858" y="1528"/>
                  <a:pt x="841" y="1512"/>
                  <a:pt x="841" y="1490"/>
                </a:cubicBezTo>
                <a:close/>
                <a:moveTo>
                  <a:pt x="1662" y="58"/>
                </a:moveTo>
                <a:cubicBezTo>
                  <a:pt x="1660" y="57"/>
                  <a:pt x="1660" y="57"/>
                  <a:pt x="1660" y="57"/>
                </a:cubicBezTo>
                <a:cubicBezTo>
                  <a:pt x="1659" y="55"/>
                  <a:pt x="1657" y="53"/>
                  <a:pt x="1656" y="52"/>
                </a:cubicBezTo>
                <a:cubicBezTo>
                  <a:pt x="1653" y="49"/>
                  <a:pt x="1650" y="46"/>
                  <a:pt x="1648" y="44"/>
                </a:cubicBezTo>
                <a:cubicBezTo>
                  <a:pt x="1646" y="43"/>
                  <a:pt x="1644" y="41"/>
                  <a:pt x="1642" y="40"/>
                </a:cubicBezTo>
                <a:cubicBezTo>
                  <a:pt x="1640" y="38"/>
                  <a:pt x="1637" y="36"/>
                  <a:pt x="1634" y="34"/>
                </a:cubicBezTo>
                <a:cubicBezTo>
                  <a:pt x="1632" y="32"/>
                  <a:pt x="1630" y="31"/>
                  <a:pt x="1627" y="29"/>
                </a:cubicBezTo>
                <a:cubicBezTo>
                  <a:pt x="1625" y="27"/>
                  <a:pt x="1622" y="26"/>
                  <a:pt x="1620" y="24"/>
                </a:cubicBezTo>
                <a:cubicBezTo>
                  <a:pt x="1619" y="24"/>
                  <a:pt x="1619" y="24"/>
                  <a:pt x="1619" y="24"/>
                </a:cubicBezTo>
                <a:cubicBezTo>
                  <a:pt x="1617" y="23"/>
                  <a:pt x="1615" y="21"/>
                  <a:pt x="1613" y="21"/>
                </a:cubicBezTo>
                <a:cubicBezTo>
                  <a:pt x="1612" y="20"/>
                  <a:pt x="1610" y="19"/>
                  <a:pt x="1609" y="19"/>
                </a:cubicBezTo>
                <a:cubicBezTo>
                  <a:pt x="1608" y="18"/>
                  <a:pt x="1607" y="17"/>
                  <a:pt x="1606" y="17"/>
                </a:cubicBezTo>
                <a:cubicBezTo>
                  <a:pt x="1604" y="16"/>
                  <a:pt x="1603" y="16"/>
                  <a:pt x="1602" y="15"/>
                </a:cubicBezTo>
                <a:cubicBezTo>
                  <a:pt x="1600" y="14"/>
                  <a:pt x="1598" y="13"/>
                  <a:pt x="1596" y="13"/>
                </a:cubicBezTo>
                <a:cubicBezTo>
                  <a:pt x="1595" y="12"/>
                  <a:pt x="1595" y="12"/>
                  <a:pt x="1594" y="12"/>
                </a:cubicBezTo>
                <a:cubicBezTo>
                  <a:pt x="1592" y="11"/>
                  <a:pt x="1590" y="10"/>
                  <a:pt x="1587" y="10"/>
                </a:cubicBezTo>
                <a:cubicBezTo>
                  <a:pt x="1584" y="8"/>
                  <a:pt x="1581" y="7"/>
                  <a:pt x="1577" y="6"/>
                </a:cubicBezTo>
                <a:cubicBezTo>
                  <a:pt x="1575" y="6"/>
                  <a:pt x="1573" y="5"/>
                  <a:pt x="1571" y="5"/>
                </a:cubicBezTo>
                <a:cubicBezTo>
                  <a:pt x="1569" y="4"/>
                  <a:pt x="1568" y="4"/>
                  <a:pt x="1566" y="4"/>
                </a:cubicBezTo>
                <a:cubicBezTo>
                  <a:pt x="1564" y="3"/>
                  <a:pt x="1561" y="3"/>
                  <a:pt x="1559" y="2"/>
                </a:cubicBezTo>
                <a:cubicBezTo>
                  <a:pt x="1556" y="2"/>
                  <a:pt x="1553" y="1"/>
                  <a:pt x="1549" y="1"/>
                </a:cubicBezTo>
                <a:cubicBezTo>
                  <a:pt x="1547" y="1"/>
                  <a:pt x="1545" y="1"/>
                  <a:pt x="1543" y="1"/>
                </a:cubicBezTo>
                <a:cubicBezTo>
                  <a:pt x="1538" y="0"/>
                  <a:pt x="1534" y="0"/>
                  <a:pt x="1530" y="0"/>
                </a:cubicBezTo>
                <a:cubicBezTo>
                  <a:pt x="583" y="0"/>
                  <a:pt x="583" y="0"/>
                  <a:pt x="583" y="0"/>
                </a:cubicBezTo>
                <a:cubicBezTo>
                  <a:pt x="579" y="0"/>
                  <a:pt x="575" y="0"/>
                  <a:pt x="570" y="1"/>
                </a:cubicBezTo>
                <a:cubicBezTo>
                  <a:pt x="568" y="1"/>
                  <a:pt x="566" y="1"/>
                  <a:pt x="564" y="1"/>
                </a:cubicBezTo>
                <a:cubicBezTo>
                  <a:pt x="560" y="1"/>
                  <a:pt x="557" y="2"/>
                  <a:pt x="554" y="2"/>
                </a:cubicBezTo>
                <a:cubicBezTo>
                  <a:pt x="552" y="3"/>
                  <a:pt x="549" y="3"/>
                  <a:pt x="547" y="4"/>
                </a:cubicBezTo>
                <a:cubicBezTo>
                  <a:pt x="545" y="4"/>
                  <a:pt x="544" y="4"/>
                  <a:pt x="542" y="5"/>
                </a:cubicBezTo>
                <a:cubicBezTo>
                  <a:pt x="540" y="5"/>
                  <a:pt x="538" y="6"/>
                  <a:pt x="536" y="6"/>
                </a:cubicBezTo>
                <a:cubicBezTo>
                  <a:pt x="532" y="7"/>
                  <a:pt x="529" y="8"/>
                  <a:pt x="526" y="10"/>
                </a:cubicBezTo>
                <a:cubicBezTo>
                  <a:pt x="523" y="10"/>
                  <a:pt x="521" y="11"/>
                  <a:pt x="518" y="12"/>
                </a:cubicBezTo>
                <a:cubicBezTo>
                  <a:pt x="518" y="12"/>
                  <a:pt x="518" y="12"/>
                  <a:pt x="517" y="13"/>
                </a:cubicBezTo>
                <a:cubicBezTo>
                  <a:pt x="517" y="13"/>
                  <a:pt x="517" y="13"/>
                  <a:pt x="517" y="13"/>
                </a:cubicBezTo>
                <a:cubicBezTo>
                  <a:pt x="515" y="13"/>
                  <a:pt x="513" y="14"/>
                  <a:pt x="511" y="15"/>
                </a:cubicBezTo>
                <a:cubicBezTo>
                  <a:pt x="510" y="16"/>
                  <a:pt x="509" y="16"/>
                  <a:pt x="507" y="17"/>
                </a:cubicBezTo>
                <a:cubicBezTo>
                  <a:pt x="506" y="17"/>
                  <a:pt x="505" y="18"/>
                  <a:pt x="504" y="19"/>
                </a:cubicBezTo>
                <a:cubicBezTo>
                  <a:pt x="503" y="19"/>
                  <a:pt x="501" y="20"/>
                  <a:pt x="500" y="20"/>
                </a:cubicBezTo>
                <a:cubicBezTo>
                  <a:pt x="498" y="21"/>
                  <a:pt x="496" y="23"/>
                  <a:pt x="494" y="24"/>
                </a:cubicBezTo>
                <a:cubicBezTo>
                  <a:pt x="493" y="24"/>
                  <a:pt x="493" y="24"/>
                  <a:pt x="493" y="24"/>
                </a:cubicBezTo>
                <a:cubicBezTo>
                  <a:pt x="491" y="26"/>
                  <a:pt x="488" y="27"/>
                  <a:pt x="486" y="29"/>
                </a:cubicBezTo>
                <a:cubicBezTo>
                  <a:pt x="483" y="31"/>
                  <a:pt x="481" y="32"/>
                  <a:pt x="479" y="34"/>
                </a:cubicBezTo>
                <a:cubicBezTo>
                  <a:pt x="476" y="36"/>
                  <a:pt x="473" y="38"/>
                  <a:pt x="471" y="40"/>
                </a:cubicBezTo>
                <a:cubicBezTo>
                  <a:pt x="469" y="41"/>
                  <a:pt x="467" y="43"/>
                  <a:pt x="465" y="44"/>
                </a:cubicBezTo>
                <a:cubicBezTo>
                  <a:pt x="463" y="46"/>
                  <a:pt x="460" y="49"/>
                  <a:pt x="457" y="52"/>
                </a:cubicBezTo>
                <a:cubicBezTo>
                  <a:pt x="456" y="53"/>
                  <a:pt x="454" y="55"/>
                  <a:pt x="452" y="57"/>
                </a:cubicBezTo>
                <a:cubicBezTo>
                  <a:pt x="451" y="58"/>
                  <a:pt x="451" y="58"/>
                  <a:pt x="451" y="58"/>
                </a:cubicBezTo>
                <a:cubicBezTo>
                  <a:pt x="421" y="91"/>
                  <a:pt x="404" y="134"/>
                  <a:pt x="404" y="179"/>
                </a:cubicBezTo>
                <a:cubicBezTo>
                  <a:pt x="404" y="404"/>
                  <a:pt x="404" y="404"/>
                  <a:pt x="404" y="404"/>
                </a:cubicBezTo>
                <a:cubicBezTo>
                  <a:pt x="179" y="404"/>
                  <a:pt x="179" y="404"/>
                  <a:pt x="179" y="404"/>
                </a:cubicBezTo>
                <a:cubicBezTo>
                  <a:pt x="175" y="404"/>
                  <a:pt x="170" y="404"/>
                  <a:pt x="166" y="405"/>
                </a:cubicBezTo>
                <a:cubicBezTo>
                  <a:pt x="164" y="405"/>
                  <a:pt x="162" y="405"/>
                  <a:pt x="160" y="405"/>
                </a:cubicBezTo>
                <a:cubicBezTo>
                  <a:pt x="156" y="406"/>
                  <a:pt x="153" y="406"/>
                  <a:pt x="150" y="407"/>
                </a:cubicBezTo>
                <a:cubicBezTo>
                  <a:pt x="148" y="407"/>
                  <a:pt x="145" y="408"/>
                  <a:pt x="142" y="408"/>
                </a:cubicBezTo>
                <a:cubicBezTo>
                  <a:pt x="141" y="408"/>
                  <a:pt x="139" y="409"/>
                  <a:pt x="138" y="409"/>
                </a:cubicBezTo>
                <a:cubicBezTo>
                  <a:pt x="136" y="410"/>
                  <a:pt x="134" y="410"/>
                  <a:pt x="132" y="411"/>
                </a:cubicBezTo>
                <a:cubicBezTo>
                  <a:pt x="128" y="412"/>
                  <a:pt x="124" y="413"/>
                  <a:pt x="121" y="414"/>
                </a:cubicBezTo>
                <a:cubicBezTo>
                  <a:pt x="119" y="415"/>
                  <a:pt x="117" y="415"/>
                  <a:pt x="114" y="416"/>
                </a:cubicBezTo>
                <a:cubicBezTo>
                  <a:pt x="114" y="417"/>
                  <a:pt x="114" y="417"/>
                  <a:pt x="113" y="417"/>
                </a:cubicBezTo>
                <a:cubicBezTo>
                  <a:pt x="111" y="418"/>
                  <a:pt x="109" y="418"/>
                  <a:pt x="107" y="419"/>
                </a:cubicBezTo>
                <a:cubicBezTo>
                  <a:pt x="106" y="420"/>
                  <a:pt x="104" y="421"/>
                  <a:pt x="103" y="421"/>
                </a:cubicBezTo>
                <a:cubicBezTo>
                  <a:pt x="102" y="422"/>
                  <a:pt x="101" y="422"/>
                  <a:pt x="100" y="423"/>
                </a:cubicBezTo>
                <a:cubicBezTo>
                  <a:pt x="98" y="423"/>
                  <a:pt x="97" y="424"/>
                  <a:pt x="96" y="425"/>
                </a:cubicBezTo>
                <a:cubicBezTo>
                  <a:pt x="94" y="426"/>
                  <a:pt x="92" y="427"/>
                  <a:pt x="90" y="428"/>
                </a:cubicBezTo>
                <a:cubicBezTo>
                  <a:pt x="89" y="429"/>
                  <a:pt x="89" y="429"/>
                  <a:pt x="89" y="429"/>
                </a:cubicBezTo>
                <a:cubicBezTo>
                  <a:pt x="86" y="430"/>
                  <a:pt x="84" y="432"/>
                  <a:pt x="81" y="433"/>
                </a:cubicBezTo>
                <a:cubicBezTo>
                  <a:pt x="79" y="435"/>
                  <a:pt x="77" y="436"/>
                  <a:pt x="75" y="438"/>
                </a:cubicBezTo>
                <a:cubicBezTo>
                  <a:pt x="72" y="440"/>
                  <a:pt x="69" y="442"/>
                  <a:pt x="67" y="444"/>
                </a:cubicBezTo>
                <a:cubicBezTo>
                  <a:pt x="65" y="446"/>
                  <a:pt x="63" y="447"/>
                  <a:pt x="61" y="449"/>
                </a:cubicBezTo>
                <a:cubicBezTo>
                  <a:pt x="59" y="451"/>
                  <a:pt x="56" y="453"/>
                  <a:pt x="53" y="456"/>
                </a:cubicBezTo>
                <a:cubicBezTo>
                  <a:pt x="51" y="458"/>
                  <a:pt x="50" y="459"/>
                  <a:pt x="48" y="461"/>
                </a:cubicBezTo>
                <a:cubicBezTo>
                  <a:pt x="47" y="463"/>
                  <a:pt x="47" y="463"/>
                  <a:pt x="47" y="463"/>
                </a:cubicBezTo>
                <a:cubicBezTo>
                  <a:pt x="17" y="496"/>
                  <a:pt x="0" y="538"/>
                  <a:pt x="0" y="583"/>
                </a:cubicBezTo>
                <a:cubicBezTo>
                  <a:pt x="0" y="2130"/>
                  <a:pt x="0" y="2130"/>
                  <a:pt x="0" y="2130"/>
                </a:cubicBezTo>
                <a:cubicBezTo>
                  <a:pt x="0" y="2175"/>
                  <a:pt x="17" y="2217"/>
                  <a:pt x="47" y="2250"/>
                </a:cubicBezTo>
                <a:cubicBezTo>
                  <a:pt x="48" y="2252"/>
                  <a:pt x="48" y="2252"/>
                  <a:pt x="48" y="2252"/>
                </a:cubicBezTo>
                <a:cubicBezTo>
                  <a:pt x="50" y="2254"/>
                  <a:pt x="51" y="2255"/>
                  <a:pt x="53" y="2257"/>
                </a:cubicBezTo>
                <a:cubicBezTo>
                  <a:pt x="55" y="2259"/>
                  <a:pt x="56" y="2260"/>
                  <a:pt x="58" y="2262"/>
                </a:cubicBezTo>
                <a:cubicBezTo>
                  <a:pt x="60" y="2263"/>
                  <a:pt x="60" y="2263"/>
                  <a:pt x="60" y="2263"/>
                </a:cubicBezTo>
                <a:cubicBezTo>
                  <a:pt x="62" y="2265"/>
                  <a:pt x="64" y="2267"/>
                  <a:pt x="67" y="2269"/>
                </a:cubicBezTo>
                <a:cubicBezTo>
                  <a:pt x="69" y="2271"/>
                  <a:pt x="71" y="2273"/>
                  <a:pt x="74" y="2275"/>
                </a:cubicBezTo>
                <a:cubicBezTo>
                  <a:pt x="76" y="2276"/>
                  <a:pt x="78" y="2278"/>
                  <a:pt x="81" y="2279"/>
                </a:cubicBezTo>
                <a:cubicBezTo>
                  <a:pt x="81" y="2280"/>
                  <a:pt x="81" y="2280"/>
                  <a:pt x="81" y="2280"/>
                </a:cubicBezTo>
                <a:cubicBezTo>
                  <a:pt x="82" y="2280"/>
                  <a:pt x="82" y="2280"/>
                  <a:pt x="83" y="2281"/>
                </a:cubicBezTo>
                <a:cubicBezTo>
                  <a:pt x="84" y="2282"/>
                  <a:pt x="86" y="2283"/>
                  <a:pt x="88" y="2284"/>
                </a:cubicBezTo>
                <a:cubicBezTo>
                  <a:pt x="90" y="2285"/>
                  <a:pt x="92" y="2286"/>
                  <a:pt x="94" y="2287"/>
                </a:cubicBezTo>
                <a:cubicBezTo>
                  <a:pt x="96" y="2288"/>
                  <a:pt x="98" y="2290"/>
                  <a:pt x="100" y="2290"/>
                </a:cubicBezTo>
                <a:cubicBezTo>
                  <a:pt x="101" y="2291"/>
                  <a:pt x="102" y="2292"/>
                  <a:pt x="103" y="2292"/>
                </a:cubicBezTo>
                <a:cubicBezTo>
                  <a:pt x="104" y="2293"/>
                  <a:pt x="106" y="2293"/>
                  <a:pt x="107" y="2294"/>
                </a:cubicBezTo>
                <a:cubicBezTo>
                  <a:pt x="109" y="2294"/>
                  <a:pt x="110" y="2295"/>
                  <a:pt x="112" y="2296"/>
                </a:cubicBezTo>
                <a:cubicBezTo>
                  <a:pt x="117" y="2298"/>
                  <a:pt x="117" y="2298"/>
                  <a:pt x="117" y="2298"/>
                </a:cubicBezTo>
                <a:cubicBezTo>
                  <a:pt x="118" y="2298"/>
                  <a:pt x="118" y="2298"/>
                  <a:pt x="119" y="2299"/>
                </a:cubicBezTo>
                <a:cubicBezTo>
                  <a:pt x="121" y="2299"/>
                  <a:pt x="123" y="2300"/>
                  <a:pt x="125" y="2300"/>
                </a:cubicBezTo>
                <a:cubicBezTo>
                  <a:pt x="127" y="2301"/>
                  <a:pt x="130" y="2302"/>
                  <a:pt x="132" y="2303"/>
                </a:cubicBezTo>
                <a:cubicBezTo>
                  <a:pt x="134" y="2303"/>
                  <a:pt x="136" y="2304"/>
                  <a:pt x="138" y="2304"/>
                </a:cubicBezTo>
                <a:cubicBezTo>
                  <a:pt x="140" y="2305"/>
                  <a:pt x="141" y="2305"/>
                  <a:pt x="143" y="2305"/>
                </a:cubicBezTo>
                <a:cubicBezTo>
                  <a:pt x="146" y="2306"/>
                  <a:pt x="148" y="2306"/>
                  <a:pt x="151" y="2307"/>
                </a:cubicBezTo>
                <a:cubicBezTo>
                  <a:pt x="154" y="2307"/>
                  <a:pt x="157" y="2307"/>
                  <a:pt x="160" y="2308"/>
                </a:cubicBezTo>
                <a:cubicBezTo>
                  <a:pt x="162" y="2308"/>
                  <a:pt x="164" y="2308"/>
                  <a:pt x="166" y="2308"/>
                </a:cubicBezTo>
                <a:cubicBezTo>
                  <a:pt x="170" y="2309"/>
                  <a:pt x="175" y="2309"/>
                  <a:pt x="179" y="2309"/>
                </a:cubicBezTo>
                <a:cubicBezTo>
                  <a:pt x="1125" y="2309"/>
                  <a:pt x="1125" y="2309"/>
                  <a:pt x="1125" y="2309"/>
                </a:cubicBezTo>
                <a:cubicBezTo>
                  <a:pt x="1130" y="2309"/>
                  <a:pt x="1134" y="2309"/>
                  <a:pt x="1138" y="2308"/>
                </a:cubicBezTo>
                <a:cubicBezTo>
                  <a:pt x="1141" y="2308"/>
                  <a:pt x="1143" y="2308"/>
                  <a:pt x="1145" y="2308"/>
                </a:cubicBezTo>
                <a:cubicBezTo>
                  <a:pt x="1148" y="2307"/>
                  <a:pt x="1150" y="2307"/>
                  <a:pt x="1153" y="2307"/>
                </a:cubicBezTo>
                <a:cubicBezTo>
                  <a:pt x="1156" y="2306"/>
                  <a:pt x="1159" y="2306"/>
                  <a:pt x="1161" y="2305"/>
                </a:cubicBezTo>
                <a:cubicBezTo>
                  <a:pt x="1163" y="2305"/>
                  <a:pt x="1165" y="2305"/>
                  <a:pt x="1166" y="2304"/>
                </a:cubicBezTo>
                <a:cubicBezTo>
                  <a:pt x="1168" y="2304"/>
                  <a:pt x="1170" y="2303"/>
                  <a:pt x="1172" y="2303"/>
                </a:cubicBezTo>
                <a:cubicBezTo>
                  <a:pt x="1175" y="2302"/>
                  <a:pt x="1177" y="2301"/>
                  <a:pt x="1180" y="2300"/>
                </a:cubicBezTo>
                <a:cubicBezTo>
                  <a:pt x="1182" y="2300"/>
                  <a:pt x="1183" y="2299"/>
                  <a:pt x="1185" y="2299"/>
                </a:cubicBezTo>
                <a:cubicBezTo>
                  <a:pt x="1186" y="2298"/>
                  <a:pt x="1187" y="2298"/>
                  <a:pt x="1188" y="2298"/>
                </a:cubicBezTo>
                <a:cubicBezTo>
                  <a:pt x="1193" y="2296"/>
                  <a:pt x="1193" y="2296"/>
                  <a:pt x="1193" y="2296"/>
                </a:cubicBezTo>
                <a:cubicBezTo>
                  <a:pt x="1194" y="2295"/>
                  <a:pt x="1196" y="2294"/>
                  <a:pt x="1197" y="2294"/>
                </a:cubicBezTo>
                <a:cubicBezTo>
                  <a:pt x="1199" y="2293"/>
                  <a:pt x="1200" y="2293"/>
                  <a:pt x="1201" y="2292"/>
                </a:cubicBezTo>
                <a:cubicBezTo>
                  <a:pt x="1202" y="2292"/>
                  <a:pt x="1203" y="2291"/>
                  <a:pt x="1204" y="2291"/>
                </a:cubicBezTo>
                <a:cubicBezTo>
                  <a:pt x="1206" y="2290"/>
                  <a:pt x="1208" y="2288"/>
                  <a:pt x="1210" y="2288"/>
                </a:cubicBezTo>
                <a:cubicBezTo>
                  <a:pt x="1212" y="2286"/>
                  <a:pt x="1214" y="2285"/>
                  <a:pt x="1216" y="2284"/>
                </a:cubicBezTo>
                <a:cubicBezTo>
                  <a:pt x="1218" y="2283"/>
                  <a:pt x="1220" y="2282"/>
                  <a:pt x="1222" y="2281"/>
                </a:cubicBezTo>
                <a:cubicBezTo>
                  <a:pt x="1222" y="2280"/>
                  <a:pt x="1223" y="2280"/>
                  <a:pt x="1223" y="2280"/>
                </a:cubicBezTo>
                <a:cubicBezTo>
                  <a:pt x="1224" y="2279"/>
                  <a:pt x="1224" y="2279"/>
                  <a:pt x="1224" y="2279"/>
                </a:cubicBezTo>
                <a:cubicBezTo>
                  <a:pt x="1226" y="2278"/>
                  <a:pt x="1228" y="2276"/>
                  <a:pt x="1231" y="2275"/>
                </a:cubicBezTo>
                <a:cubicBezTo>
                  <a:pt x="1233" y="2273"/>
                  <a:pt x="1235" y="2271"/>
                  <a:pt x="1238" y="2269"/>
                </a:cubicBezTo>
                <a:cubicBezTo>
                  <a:pt x="1240" y="2267"/>
                  <a:pt x="1243" y="2265"/>
                  <a:pt x="1245" y="2263"/>
                </a:cubicBezTo>
                <a:cubicBezTo>
                  <a:pt x="1246" y="2262"/>
                  <a:pt x="1246" y="2262"/>
                  <a:pt x="1246" y="2262"/>
                </a:cubicBezTo>
                <a:cubicBezTo>
                  <a:pt x="1248" y="2260"/>
                  <a:pt x="1250" y="2259"/>
                  <a:pt x="1251" y="2257"/>
                </a:cubicBezTo>
                <a:cubicBezTo>
                  <a:pt x="1253" y="2255"/>
                  <a:pt x="1255" y="2254"/>
                  <a:pt x="1256" y="2252"/>
                </a:cubicBezTo>
                <a:cubicBezTo>
                  <a:pt x="1258" y="2250"/>
                  <a:pt x="1258" y="2250"/>
                  <a:pt x="1258" y="2250"/>
                </a:cubicBezTo>
                <a:cubicBezTo>
                  <a:pt x="1288" y="2217"/>
                  <a:pt x="1304" y="2175"/>
                  <a:pt x="1304" y="2130"/>
                </a:cubicBezTo>
                <a:cubicBezTo>
                  <a:pt x="1304" y="1905"/>
                  <a:pt x="1304" y="1905"/>
                  <a:pt x="1304" y="1905"/>
                </a:cubicBezTo>
                <a:cubicBezTo>
                  <a:pt x="1530" y="1905"/>
                  <a:pt x="1530" y="1905"/>
                  <a:pt x="1530" y="1905"/>
                </a:cubicBezTo>
                <a:cubicBezTo>
                  <a:pt x="1534" y="1905"/>
                  <a:pt x="1538" y="1904"/>
                  <a:pt x="1543" y="1904"/>
                </a:cubicBezTo>
                <a:cubicBezTo>
                  <a:pt x="1545" y="1904"/>
                  <a:pt x="1547" y="1904"/>
                  <a:pt x="1549" y="1903"/>
                </a:cubicBezTo>
                <a:cubicBezTo>
                  <a:pt x="1552" y="1903"/>
                  <a:pt x="1555" y="1903"/>
                  <a:pt x="1558" y="1902"/>
                </a:cubicBezTo>
                <a:cubicBezTo>
                  <a:pt x="1560" y="1902"/>
                  <a:pt x="1563" y="1901"/>
                  <a:pt x="1566" y="1901"/>
                </a:cubicBezTo>
                <a:cubicBezTo>
                  <a:pt x="1567" y="1901"/>
                  <a:pt x="1569" y="1900"/>
                  <a:pt x="1571" y="1900"/>
                </a:cubicBezTo>
                <a:cubicBezTo>
                  <a:pt x="1573" y="1899"/>
                  <a:pt x="1575" y="1899"/>
                  <a:pt x="1576" y="1898"/>
                </a:cubicBezTo>
                <a:cubicBezTo>
                  <a:pt x="1579" y="1898"/>
                  <a:pt x="1582" y="1897"/>
                  <a:pt x="1584" y="1896"/>
                </a:cubicBezTo>
                <a:cubicBezTo>
                  <a:pt x="1586" y="1895"/>
                  <a:pt x="1588" y="1895"/>
                  <a:pt x="1589" y="1894"/>
                </a:cubicBezTo>
                <a:cubicBezTo>
                  <a:pt x="1590" y="1894"/>
                  <a:pt x="1591" y="1894"/>
                  <a:pt x="1592" y="1893"/>
                </a:cubicBezTo>
                <a:cubicBezTo>
                  <a:pt x="1597" y="1891"/>
                  <a:pt x="1597" y="1891"/>
                  <a:pt x="1597" y="1891"/>
                </a:cubicBezTo>
                <a:cubicBezTo>
                  <a:pt x="1599" y="1891"/>
                  <a:pt x="1600" y="1890"/>
                  <a:pt x="1601" y="1889"/>
                </a:cubicBezTo>
                <a:cubicBezTo>
                  <a:pt x="1603" y="1889"/>
                  <a:pt x="1604" y="1888"/>
                  <a:pt x="1606" y="1888"/>
                </a:cubicBezTo>
                <a:cubicBezTo>
                  <a:pt x="1607" y="1887"/>
                  <a:pt x="1608" y="1887"/>
                  <a:pt x="1608" y="1886"/>
                </a:cubicBezTo>
                <a:cubicBezTo>
                  <a:pt x="1611" y="1885"/>
                  <a:pt x="1613" y="1884"/>
                  <a:pt x="1614" y="1883"/>
                </a:cubicBezTo>
                <a:cubicBezTo>
                  <a:pt x="1617" y="1882"/>
                  <a:pt x="1619" y="1881"/>
                  <a:pt x="1620" y="1880"/>
                </a:cubicBezTo>
                <a:cubicBezTo>
                  <a:pt x="1622" y="1879"/>
                  <a:pt x="1624" y="1878"/>
                  <a:pt x="1626" y="1876"/>
                </a:cubicBezTo>
                <a:cubicBezTo>
                  <a:pt x="1627" y="1876"/>
                  <a:pt x="1627" y="1876"/>
                  <a:pt x="1628" y="1875"/>
                </a:cubicBezTo>
                <a:cubicBezTo>
                  <a:pt x="1628" y="1875"/>
                  <a:pt x="1628" y="1875"/>
                  <a:pt x="1628" y="1875"/>
                </a:cubicBezTo>
                <a:cubicBezTo>
                  <a:pt x="1630" y="1874"/>
                  <a:pt x="1633" y="1872"/>
                  <a:pt x="1635" y="1870"/>
                </a:cubicBezTo>
                <a:cubicBezTo>
                  <a:pt x="1637" y="1868"/>
                  <a:pt x="1640" y="1867"/>
                  <a:pt x="1642" y="1865"/>
                </a:cubicBezTo>
                <a:cubicBezTo>
                  <a:pt x="1645" y="1863"/>
                  <a:pt x="1647" y="1861"/>
                  <a:pt x="1649" y="1859"/>
                </a:cubicBezTo>
                <a:cubicBezTo>
                  <a:pt x="1651" y="1857"/>
                  <a:pt x="1651" y="1857"/>
                  <a:pt x="1651" y="1857"/>
                </a:cubicBezTo>
                <a:cubicBezTo>
                  <a:pt x="1652" y="1856"/>
                  <a:pt x="1654" y="1854"/>
                  <a:pt x="1656" y="1853"/>
                </a:cubicBezTo>
                <a:cubicBezTo>
                  <a:pt x="1657" y="1851"/>
                  <a:pt x="1659" y="1849"/>
                  <a:pt x="1660" y="1848"/>
                </a:cubicBezTo>
                <a:cubicBezTo>
                  <a:pt x="1662" y="1846"/>
                  <a:pt x="1662" y="1846"/>
                  <a:pt x="1662" y="1846"/>
                </a:cubicBezTo>
                <a:cubicBezTo>
                  <a:pt x="1692" y="1813"/>
                  <a:pt x="1709" y="1770"/>
                  <a:pt x="1709" y="1726"/>
                </a:cubicBezTo>
                <a:cubicBezTo>
                  <a:pt x="1709" y="179"/>
                  <a:pt x="1709" y="179"/>
                  <a:pt x="1709" y="179"/>
                </a:cubicBezTo>
                <a:cubicBezTo>
                  <a:pt x="1709" y="134"/>
                  <a:pt x="1692" y="91"/>
                  <a:pt x="1662" y="58"/>
                </a:cubicBezTo>
                <a:close/>
                <a:moveTo>
                  <a:pt x="1229" y="1905"/>
                </a:moveTo>
                <a:cubicBezTo>
                  <a:pt x="1229" y="2130"/>
                  <a:pt x="1229" y="2130"/>
                  <a:pt x="1229" y="2130"/>
                </a:cubicBezTo>
                <a:cubicBezTo>
                  <a:pt x="1229" y="2163"/>
                  <a:pt x="1214" y="2194"/>
                  <a:pt x="1188" y="2214"/>
                </a:cubicBezTo>
                <a:cubicBezTo>
                  <a:pt x="1185" y="2216"/>
                  <a:pt x="1182" y="2218"/>
                  <a:pt x="1179" y="2219"/>
                </a:cubicBezTo>
                <a:cubicBezTo>
                  <a:pt x="1178" y="2220"/>
                  <a:pt x="1176" y="2221"/>
                  <a:pt x="1175" y="2222"/>
                </a:cubicBezTo>
                <a:cubicBezTo>
                  <a:pt x="1160" y="2230"/>
                  <a:pt x="1143" y="2234"/>
                  <a:pt x="1125" y="2234"/>
                </a:cubicBezTo>
                <a:cubicBezTo>
                  <a:pt x="1059" y="2234"/>
                  <a:pt x="1059" y="2234"/>
                  <a:pt x="1059" y="2234"/>
                </a:cubicBezTo>
                <a:cubicBezTo>
                  <a:pt x="1059" y="1905"/>
                  <a:pt x="1059" y="1905"/>
                  <a:pt x="1059" y="1905"/>
                </a:cubicBezTo>
                <a:lnTo>
                  <a:pt x="1229" y="1905"/>
                </a:lnTo>
                <a:close/>
                <a:moveTo>
                  <a:pt x="984" y="1905"/>
                </a:moveTo>
                <a:cubicBezTo>
                  <a:pt x="984" y="2234"/>
                  <a:pt x="984" y="2234"/>
                  <a:pt x="984" y="2234"/>
                </a:cubicBezTo>
                <a:cubicBezTo>
                  <a:pt x="792" y="2234"/>
                  <a:pt x="792" y="2234"/>
                  <a:pt x="792" y="2234"/>
                </a:cubicBezTo>
                <a:cubicBezTo>
                  <a:pt x="792" y="1905"/>
                  <a:pt x="792" y="1905"/>
                  <a:pt x="792" y="1905"/>
                </a:cubicBezTo>
                <a:lnTo>
                  <a:pt x="984" y="1905"/>
                </a:lnTo>
                <a:close/>
                <a:moveTo>
                  <a:pt x="451" y="1846"/>
                </a:moveTo>
                <a:cubicBezTo>
                  <a:pt x="452" y="1848"/>
                  <a:pt x="452" y="1848"/>
                  <a:pt x="452" y="1848"/>
                </a:cubicBezTo>
                <a:cubicBezTo>
                  <a:pt x="454" y="1849"/>
                  <a:pt x="456" y="1851"/>
                  <a:pt x="457" y="1853"/>
                </a:cubicBezTo>
                <a:cubicBezTo>
                  <a:pt x="459" y="1854"/>
                  <a:pt x="461" y="1856"/>
                  <a:pt x="462" y="1857"/>
                </a:cubicBezTo>
                <a:cubicBezTo>
                  <a:pt x="464" y="1859"/>
                  <a:pt x="464" y="1859"/>
                  <a:pt x="464" y="1859"/>
                </a:cubicBezTo>
                <a:cubicBezTo>
                  <a:pt x="466" y="1861"/>
                  <a:pt x="468" y="1863"/>
                  <a:pt x="471" y="1865"/>
                </a:cubicBezTo>
                <a:cubicBezTo>
                  <a:pt x="473" y="1867"/>
                  <a:pt x="476" y="1868"/>
                  <a:pt x="478" y="1870"/>
                </a:cubicBezTo>
                <a:cubicBezTo>
                  <a:pt x="480" y="1872"/>
                  <a:pt x="483" y="1874"/>
                  <a:pt x="485" y="1875"/>
                </a:cubicBezTo>
                <a:cubicBezTo>
                  <a:pt x="485" y="1875"/>
                  <a:pt x="485" y="1875"/>
                  <a:pt x="485" y="1875"/>
                </a:cubicBezTo>
                <a:cubicBezTo>
                  <a:pt x="486" y="1876"/>
                  <a:pt x="486" y="1876"/>
                  <a:pt x="487" y="1876"/>
                </a:cubicBezTo>
                <a:cubicBezTo>
                  <a:pt x="489" y="1877"/>
                  <a:pt x="491" y="1879"/>
                  <a:pt x="492" y="1880"/>
                </a:cubicBezTo>
                <a:cubicBezTo>
                  <a:pt x="494" y="1881"/>
                  <a:pt x="496" y="1882"/>
                  <a:pt x="499" y="1883"/>
                </a:cubicBezTo>
                <a:cubicBezTo>
                  <a:pt x="500" y="1884"/>
                  <a:pt x="502" y="1885"/>
                  <a:pt x="504" y="1886"/>
                </a:cubicBezTo>
                <a:cubicBezTo>
                  <a:pt x="505" y="1887"/>
                  <a:pt x="506" y="1887"/>
                  <a:pt x="507" y="1888"/>
                </a:cubicBezTo>
                <a:cubicBezTo>
                  <a:pt x="509" y="1888"/>
                  <a:pt x="510" y="1889"/>
                  <a:pt x="511" y="1889"/>
                </a:cubicBezTo>
                <a:cubicBezTo>
                  <a:pt x="513" y="1890"/>
                  <a:pt x="514" y="1891"/>
                  <a:pt x="516" y="1891"/>
                </a:cubicBezTo>
                <a:cubicBezTo>
                  <a:pt x="521" y="1893"/>
                  <a:pt x="521" y="1893"/>
                  <a:pt x="521" y="1893"/>
                </a:cubicBezTo>
                <a:cubicBezTo>
                  <a:pt x="522" y="1894"/>
                  <a:pt x="523" y="1894"/>
                  <a:pt x="523" y="1894"/>
                </a:cubicBezTo>
                <a:cubicBezTo>
                  <a:pt x="525" y="1895"/>
                  <a:pt x="527" y="1895"/>
                  <a:pt x="529" y="1896"/>
                </a:cubicBezTo>
                <a:cubicBezTo>
                  <a:pt x="531" y="1897"/>
                  <a:pt x="534" y="1898"/>
                  <a:pt x="536" y="1898"/>
                </a:cubicBezTo>
                <a:cubicBezTo>
                  <a:pt x="538" y="1899"/>
                  <a:pt x="540" y="1899"/>
                  <a:pt x="542" y="1900"/>
                </a:cubicBezTo>
                <a:cubicBezTo>
                  <a:pt x="544" y="1900"/>
                  <a:pt x="546" y="1901"/>
                  <a:pt x="547" y="1901"/>
                </a:cubicBezTo>
                <a:cubicBezTo>
                  <a:pt x="550" y="1901"/>
                  <a:pt x="553" y="1902"/>
                  <a:pt x="555" y="1902"/>
                </a:cubicBezTo>
                <a:cubicBezTo>
                  <a:pt x="558" y="1903"/>
                  <a:pt x="561" y="1903"/>
                  <a:pt x="564" y="1903"/>
                </a:cubicBezTo>
                <a:cubicBezTo>
                  <a:pt x="566" y="1904"/>
                  <a:pt x="568" y="1904"/>
                  <a:pt x="570" y="1904"/>
                </a:cubicBezTo>
                <a:cubicBezTo>
                  <a:pt x="575" y="1904"/>
                  <a:pt x="579" y="1905"/>
                  <a:pt x="583" y="1905"/>
                </a:cubicBezTo>
                <a:cubicBezTo>
                  <a:pt x="717" y="1905"/>
                  <a:pt x="717" y="1905"/>
                  <a:pt x="717" y="1905"/>
                </a:cubicBezTo>
                <a:cubicBezTo>
                  <a:pt x="717" y="2234"/>
                  <a:pt x="717" y="2234"/>
                  <a:pt x="717" y="2234"/>
                </a:cubicBezTo>
                <a:cubicBezTo>
                  <a:pt x="179" y="2234"/>
                  <a:pt x="179" y="2234"/>
                  <a:pt x="179" y="2234"/>
                </a:cubicBezTo>
                <a:cubicBezTo>
                  <a:pt x="161" y="2234"/>
                  <a:pt x="145" y="2230"/>
                  <a:pt x="129" y="2222"/>
                </a:cubicBezTo>
                <a:cubicBezTo>
                  <a:pt x="128" y="2221"/>
                  <a:pt x="126" y="2220"/>
                  <a:pt x="125" y="2219"/>
                </a:cubicBezTo>
                <a:cubicBezTo>
                  <a:pt x="122" y="2218"/>
                  <a:pt x="119" y="2216"/>
                  <a:pt x="117" y="2214"/>
                </a:cubicBezTo>
                <a:cubicBezTo>
                  <a:pt x="91" y="2194"/>
                  <a:pt x="75" y="2163"/>
                  <a:pt x="75" y="2130"/>
                </a:cubicBezTo>
                <a:cubicBezTo>
                  <a:pt x="75" y="583"/>
                  <a:pt x="75" y="583"/>
                  <a:pt x="75" y="583"/>
                </a:cubicBezTo>
                <a:cubicBezTo>
                  <a:pt x="75" y="559"/>
                  <a:pt x="84" y="535"/>
                  <a:pt x="99" y="517"/>
                </a:cubicBezTo>
                <a:cubicBezTo>
                  <a:pt x="119" y="493"/>
                  <a:pt x="148" y="479"/>
                  <a:pt x="179" y="479"/>
                </a:cubicBezTo>
                <a:cubicBezTo>
                  <a:pt x="404" y="479"/>
                  <a:pt x="404" y="479"/>
                  <a:pt x="404" y="479"/>
                </a:cubicBezTo>
                <a:cubicBezTo>
                  <a:pt x="404" y="1726"/>
                  <a:pt x="404" y="1726"/>
                  <a:pt x="404" y="1726"/>
                </a:cubicBezTo>
                <a:cubicBezTo>
                  <a:pt x="404" y="1770"/>
                  <a:pt x="421" y="1813"/>
                  <a:pt x="451" y="1846"/>
                </a:cubicBezTo>
                <a:close/>
                <a:moveTo>
                  <a:pt x="529" y="1815"/>
                </a:moveTo>
                <a:cubicBezTo>
                  <a:pt x="526" y="1813"/>
                  <a:pt x="524" y="1811"/>
                  <a:pt x="521" y="1809"/>
                </a:cubicBezTo>
                <a:cubicBezTo>
                  <a:pt x="495" y="1789"/>
                  <a:pt x="480" y="1759"/>
                  <a:pt x="480" y="1726"/>
                </a:cubicBezTo>
                <a:cubicBezTo>
                  <a:pt x="480" y="179"/>
                  <a:pt x="480" y="179"/>
                  <a:pt x="480" y="179"/>
                </a:cubicBezTo>
                <a:cubicBezTo>
                  <a:pt x="480" y="155"/>
                  <a:pt x="488" y="131"/>
                  <a:pt x="503" y="112"/>
                </a:cubicBezTo>
                <a:cubicBezTo>
                  <a:pt x="523" y="88"/>
                  <a:pt x="552" y="75"/>
                  <a:pt x="583" y="75"/>
                </a:cubicBezTo>
                <a:cubicBezTo>
                  <a:pt x="1530" y="75"/>
                  <a:pt x="1530" y="75"/>
                  <a:pt x="1530" y="75"/>
                </a:cubicBezTo>
                <a:cubicBezTo>
                  <a:pt x="1561" y="75"/>
                  <a:pt x="1590" y="88"/>
                  <a:pt x="1610" y="112"/>
                </a:cubicBezTo>
                <a:cubicBezTo>
                  <a:pt x="1625" y="131"/>
                  <a:pt x="1633" y="155"/>
                  <a:pt x="1633" y="179"/>
                </a:cubicBezTo>
                <a:cubicBezTo>
                  <a:pt x="1633" y="1726"/>
                  <a:pt x="1633" y="1726"/>
                  <a:pt x="1633" y="1726"/>
                </a:cubicBezTo>
                <a:cubicBezTo>
                  <a:pt x="1633" y="1759"/>
                  <a:pt x="1618" y="1789"/>
                  <a:pt x="1592" y="1809"/>
                </a:cubicBezTo>
                <a:cubicBezTo>
                  <a:pt x="1589" y="1811"/>
                  <a:pt x="1586" y="1813"/>
                  <a:pt x="1584" y="1815"/>
                </a:cubicBezTo>
                <a:cubicBezTo>
                  <a:pt x="1582" y="1816"/>
                  <a:pt x="1581" y="1817"/>
                  <a:pt x="1579" y="1817"/>
                </a:cubicBezTo>
                <a:cubicBezTo>
                  <a:pt x="1564" y="1826"/>
                  <a:pt x="1547" y="1830"/>
                  <a:pt x="1530" y="1830"/>
                </a:cubicBezTo>
                <a:cubicBezTo>
                  <a:pt x="583" y="1830"/>
                  <a:pt x="583" y="1830"/>
                  <a:pt x="583" y="1830"/>
                </a:cubicBezTo>
                <a:cubicBezTo>
                  <a:pt x="566" y="1830"/>
                  <a:pt x="549" y="1826"/>
                  <a:pt x="534" y="1817"/>
                </a:cubicBezTo>
                <a:cubicBezTo>
                  <a:pt x="532" y="1817"/>
                  <a:pt x="531" y="1816"/>
                  <a:pt x="529" y="1815"/>
                </a:cubicBezTo>
                <a:close/>
                <a:moveTo>
                  <a:pt x="841" y="424"/>
                </a:moveTo>
                <a:cubicBezTo>
                  <a:pt x="841" y="230"/>
                  <a:pt x="841" y="230"/>
                  <a:pt x="841" y="230"/>
                </a:cubicBezTo>
                <a:cubicBezTo>
                  <a:pt x="841" y="209"/>
                  <a:pt x="858" y="193"/>
                  <a:pt x="879" y="193"/>
                </a:cubicBezTo>
                <a:cubicBezTo>
                  <a:pt x="899" y="193"/>
                  <a:pt x="916" y="209"/>
                  <a:pt x="916" y="230"/>
                </a:cubicBezTo>
                <a:cubicBezTo>
                  <a:pt x="916" y="424"/>
                  <a:pt x="916" y="424"/>
                  <a:pt x="916" y="424"/>
                </a:cubicBezTo>
                <a:cubicBezTo>
                  <a:pt x="916" y="433"/>
                  <a:pt x="912" y="442"/>
                  <a:pt x="905" y="449"/>
                </a:cubicBezTo>
                <a:cubicBezTo>
                  <a:pt x="898" y="457"/>
                  <a:pt x="889" y="461"/>
                  <a:pt x="879" y="461"/>
                </a:cubicBezTo>
                <a:cubicBezTo>
                  <a:pt x="858" y="461"/>
                  <a:pt x="841" y="444"/>
                  <a:pt x="841" y="424"/>
                </a:cubicBezTo>
                <a:close/>
                <a:moveTo>
                  <a:pt x="1332" y="1731"/>
                </a:moveTo>
                <a:cubicBezTo>
                  <a:pt x="1410" y="1731"/>
                  <a:pt x="1474" y="1667"/>
                  <a:pt x="1474" y="1589"/>
                </a:cubicBezTo>
                <a:cubicBezTo>
                  <a:pt x="1474" y="1556"/>
                  <a:pt x="1463" y="1526"/>
                  <a:pt x="1443" y="1501"/>
                </a:cubicBezTo>
                <a:cubicBezTo>
                  <a:pt x="1463" y="1476"/>
                  <a:pt x="1474" y="1446"/>
                  <a:pt x="1474" y="1414"/>
                </a:cubicBezTo>
                <a:cubicBezTo>
                  <a:pt x="1474" y="1335"/>
                  <a:pt x="1410" y="1271"/>
                  <a:pt x="1332" y="1271"/>
                </a:cubicBezTo>
                <a:cubicBezTo>
                  <a:pt x="1254" y="1271"/>
                  <a:pt x="1190" y="1335"/>
                  <a:pt x="1190" y="1414"/>
                </a:cubicBezTo>
                <a:cubicBezTo>
                  <a:pt x="1190" y="1445"/>
                  <a:pt x="1200" y="1475"/>
                  <a:pt x="1220" y="1501"/>
                </a:cubicBezTo>
                <a:cubicBezTo>
                  <a:pt x="1200" y="1527"/>
                  <a:pt x="1190" y="1557"/>
                  <a:pt x="1190" y="1589"/>
                </a:cubicBezTo>
                <a:cubicBezTo>
                  <a:pt x="1190" y="1667"/>
                  <a:pt x="1254" y="1731"/>
                  <a:pt x="1332" y="1731"/>
                </a:cubicBezTo>
                <a:close/>
                <a:moveTo>
                  <a:pt x="1332" y="1481"/>
                </a:moveTo>
                <a:cubicBezTo>
                  <a:pt x="1295" y="1481"/>
                  <a:pt x="1265" y="1451"/>
                  <a:pt x="1265" y="1414"/>
                </a:cubicBezTo>
                <a:cubicBezTo>
                  <a:pt x="1265" y="1377"/>
                  <a:pt x="1295" y="1346"/>
                  <a:pt x="1332" y="1346"/>
                </a:cubicBezTo>
                <a:cubicBezTo>
                  <a:pt x="1369" y="1346"/>
                  <a:pt x="1400" y="1377"/>
                  <a:pt x="1400" y="1414"/>
                </a:cubicBezTo>
                <a:cubicBezTo>
                  <a:pt x="1400" y="1451"/>
                  <a:pt x="1369" y="1481"/>
                  <a:pt x="1332" y="1481"/>
                </a:cubicBezTo>
                <a:close/>
                <a:moveTo>
                  <a:pt x="1280" y="1546"/>
                </a:moveTo>
                <a:cubicBezTo>
                  <a:pt x="1297" y="1553"/>
                  <a:pt x="1314" y="1556"/>
                  <a:pt x="1332" y="1556"/>
                </a:cubicBezTo>
                <a:cubicBezTo>
                  <a:pt x="1350" y="1556"/>
                  <a:pt x="1368" y="1553"/>
                  <a:pt x="1385" y="1546"/>
                </a:cubicBezTo>
                <a:cubicBezTo>
                  <a:pt x="1394" y="1558"/>
                  <a:pt x="1400" y="1573"/>
                  <a:pt x="1400" y="1589"/>
                </a:cubicBezTo>
                <a:cubicBezTo>
                  <a:pt x="1400" y="1626"/>
                  <a:pt x="1369" y="1656"/>
                  <a:pt x="1332" y="1656"/>
                </a:cubicBezTo>
                <a:cubicBezTo>
                  <a:pt x="1295" y="1656"/>
                  <a:pt x="1265" y="1626"/>
                  <a:pt x="1265" y="1589"/>
                </a:cubicBezTo>
                <a:cubicBezTo>
                  <a:pt x="1265" y="1572"/>
                  <a:pt x="1270" y="1557"/>
                  <a:pt x="1280" y="1546"/>
                </a:cubicBezTo>
                <a:close/>
                <a:moveTo>
                  <a:pt x="841" y="1135"/>
                </a:moveTo>
                <a:cubicBezTo>
                  <a:pt x="841" y="941"/>
                  <a:pt x="841" y="941"/>
                  <a:pt x="841" y="941"/>
                </a:cubicBezTo>
                <a:cubicBezTo>
                  <a:pt x="841" y="920"/>
                  <a:pt x="858" y="904"/>
                  <a:pt x="879" y="904"/>
                </a:cubicBezTo>
                <a:cubicBezTo>
                  <a:pt x="880" y="904"/>
                  <a:pt x="880" y="904"/>
                  <a:pt x="880" y="904"/>
                </a:cubicBezTo>
                <a:cubicBezTo>
                  <a:pt x="899" y="904"/>
                  <a:pt x="916" y="921"/>
                  <a:pt x="916" y="941"/>
                </a:cubicBezTo>
                <a:cubicBezTo>
                  <a:pt x="916" y="1135"/>
                  <a:pt x="916" y="1135"/>
                  <a:pt x="916" y="1135"/>
                </a:cubicBezTo>
                <a:cubicBezTo>
                  <a:pt x="916" y="1155"/>
                  <a:pt x="899" y="1172"/>
                  <a:pt x="880" y="1172"/>
                </a:cubicBezTo>
                <a:cubicBezTo>
                  <a:pt x="879" y="1172"/>
                  <a:pt x="879" y="1172"/>
                  <a:pt x="879" y="1172"/>
                </a:cubicBezTo>
                <a:cubicBezTo>
                  <a:pt x="858" y="1172"/>
                  <a:pt x="841" y="1156"/>
                  <a:pt x="841" y="1135"/>
                </a:cubicBezTo>
                <a:close/>
                <a:moveTo>
                  <a:pt x="841" y="780"/>
                </a:moveTo>
                <a:cubicBezTo>
                  <a:pt x="841" y="585"/>
                  <a:pt x="841" y="585"/>
                  <a:pt x="841" y="585"/>
                </a:cubicBezTo>
                <a:cubicBezTo>
                  <a:pt x="841" y="565"/>
                  <a:pt x="857" y="548"/>
                  <a:pt x="878" y="548"/>
                </a:cubicBezTo>
                <a:cubicBezTo>
                  <a:pt x="879" y="548"/>
                  <a:pt x="879" y="548"/>
                  <a:pt x="879" y="548"/>
                </a:cubicBezTo>
                <a:cubicBezTo>
                  <a:pt x="899" y="548"/>
                  <a:pt x="916" y="565"/>
                  <a:pt x="916" y="585"/>
                </a:cubicBezTo>
                <a:cubicBezTo>
                  <a:pt x="916" y="780"/>
                  <a:pt x="916" y="780"/>
                  <a:pt x="916" y="780"/>
                </a:cubicBezTo>
                <a:cubicBezTo>
                  <a:pt x="916" y="800"/>
                  <a:pt x="899" y="816"/>
                  <a:pt x="880" y="817"/>
                </a:cubicBezTo>
                <a:cubicBezTo>
                  <a:pt x="879" y="817"/>
                  <a:pt x="879" y="817"/>
                  <a:pt x="879" y="817"/>
                </a:cubicBezTo>
                <a:cubicBezTo>
                  <a:pt x="858" y="817"/>
                  <a:pt x="841" y="800"/>
                  <a:pt x="841" y="78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60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ACB0C3CD-4DD7-8259-6F99-B07B01D6C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855750" y="2654818"/>
            <a:ext cx="534072" cy="531457"/>
          </a:xfrm>
          <a:custGeom>
            <a:avLst/>
            <a:gdLst>
              <a:gd name="T0" fmla="*/ 793 w 1152"/>
              <a:gd name="T1" fmla="*/ 261 h 1149"/>
              <a:gd name="T2" fmla="*/ 700 w 1152"/>
              <a:gd name="T3" fmla="*/ 0 h 1149"/>
              <a:gd name="T4" fmla="*/ 722 w 1152"/>
              <a:gd name="T5" fmla="*/ 127 h 1149"/>
              <a:gd name="T6" fmla="*/ 332 w 1152"/>
              <a:gd name="T7" fmla="*/ 127 h 1149"/>
              <a:gd name="T8" fmla="*/ 354 w 1152"/>
              <a:gd name="T9" fmla="*/ 0 h 1149"/>
              <a:gd name="T10" fmla="*/ 261 w 1152"/>
              <a:gd name="T11" fmla="*/ 261 h 1149"/>
              <a:gd name="T12" fmla="*/ 0 w 1152"/>
              <a:gd name="T13" fmla="*/ 365 h 1149"/>
              <a:gd name="T14" fmla="*/ 192 w 1152"/>
              <a:gd name="T15" fmla="*/ 1029 h 1149"/>
              <a:gd name="T16" fmla="*/ 797 w 1152"/>
              <a:gd name="T17" fmla="*/ 1029 h 1149"/>
              <a:gd name="T18" fmla="*/ 1152 w 1152"/>
              <a:gd name="T19" fmla="*/ 926 h 1149"/>
              <a:gd name="T20" fmla="*/ 670 w 1152"/>
              <a:gd name="T21" fmla="*/ 66 h 1149"/>
              <a:gd name="T22" fmla="*/ 700 w 1152"/>
              <a:gd name="T23" fmla="*/ 96 h 1149"/>
              <a:gd name="T24" fmla="*/ 384 w 1152"/>
              <a:gd name="T25" fmla="*/ 66 h 1149"/>
              <a:gd name="T26" fmla="*/ 354 w 1152"/>
              <a:gd name="T27" fmla="*/ 34 h 1149"/>
              <a:gd name="T28" fmla="*/ 501 w 1152"/>
              <a:gd name="T29" fmla="*/ 644 h 1149"/>
              <a:gd name="T30" fmla="*/ 423 w 1152"/>
              <a:gd name="T31" fmla="*/ 600 h 1149"/>
              <a:gd name="T32" fmla="*/ 631 w 1152"/>
              <a:gd name="T33" fmla="*/ 600 h 1149"/>
              <a:gd name="T34" fmla="*/ 553 w 1152"/>
              <a:gd name="T35" fmla="*/ 644 h 1149"/>
              <a:gd name="T36" fmla="*/ 637 w 1152"/>
              <a:gd name="T37" fmla="*/ 549 h 1149"/>
              <a:gd name="T38" fmla="*/ 416 w 1152"/>
              <a:gd name="T39" fmla="*/ 549 h 1149"/>
              <a:gd name="T40" fmla="*/ 637 w 1152"/>
              <a:gd name="T41" fmla="*/ 549 h 1149"/>
              <a:gd name="T42" fmla="*/ 104 w 1152"/>
              <a:gd name="T43" fmla="*/ 297 h 1149"/>
              <a:gd name="T44" fmla="*/ 104 w 1152"/>
              <a:gd name="T45" fmla="*/ 995 h 1149"/>
              <a:gd name="T46" fmla="*/ 260 w 1152"/>
              <a:gd name="T47" fmla="*/ 297 h 1149"/>
              <a:gd name="T48" fmla="*/ 449 w 1152"/>
              <a:gd name="T49" fmla="*/ 661 h 1149"/>
              <a:gd name="T50" fmla="*/ 509 w 1152"/>
              <a:gd name="T51" fmla="*/ 736 h 1149"/>
              <a:gd name="T52" fmla="*/ 210 w 1152"/>
              <a:gd name="T53" fmla="*/ 297 h 1149"/>
              <a:gd name="T54" fmla="*/ 761 w 1152"/>
              <a:gd name="T55" fmla="*/ 1029 h 1149"/>
              <a:gd name="T56" fmla="*/ 721 w 1152"/>
              <a:gd name="T57" fmla="*/ 840 h 1149"/>
              <a:gd name="T58" fmla="*/ 782 w 1152"/>
              <a:gd name="T59" fmla="*/ 901 h 1149"/>
              <a:gd name="T60" fmla="*/ 878 w 1152"/>
              <a:gd name="T61" fmla="*/ 840 h 1149"/>
              <a:gd name="T62" fmla="*/ 764 w 1152"/>
              <a:gd name="T63" fmla="*/ 934 h 1149"/>
              <a:gd name="T64" fmla="*/ 544 w 1152"/>
              <a:gd name="T65" fmla="*/ 736 h 1149"/>
              <a:gd name="T66" fmla="*/ 605 w 1152"/>
              <a:gd name="T67" fmla="*/ 661 h 1149"/>
              <a:gd name="T68" fmla="*/ 793 w 1152"/>
              <a:gd name="T69" fmla="*/ 297 h 1149"/>
              <a:gd name="T70" fmla="*/ 799 w 1152"/>
              <a:gd name="T71" fmla="*/ 995 h 1149"/>
              <a:gd name="T72" fmla="*/ 977 w 1152"/>
              <a:gd name="T73" fmla="*/ 995 h 1149"/>
              <a:gd name="T74" fmla="*/ 1117 w 1152"/>
              <a:gd name="T75" fmla="*/ 365 h 1149"/>
              <a:gd name="T76" fmla="*/ 1065 w 1152"/>
              <a:gd name="T77" fmla="*/ 733 h 1149"/>
              <a:gd name="T78" fmla="*/ 1030 w 1152"/>
              <a:gd name="T79" fmla="*/ 558 h 1149"/>
              <a:gd name="T80" fmla="*/ 122 w 1152"/>
              <a:gd name="T81" fmla="*/ 820 h 1149"/>
              <a:gd name="T82" fmla="*/ 105 w 1152"/>
              <a:gd name="T83" fmla="*/ 803 h 1149"/>
              <a:gd name="T84" fmla="*/ 105 w 1152"/>
              <a:gd name="T85" fmla="*/ 454 h 1149"/>
              <a:gd name="T86" fmla="*/ 87 w 1152"/>
              <a:gd name="T87" fmla="*/ 471 h 1149"/>
              <a:gd name="T88" fmla="*/ 87 w 1152"/>
              <a:gd name="T89" fmla="*/ 645 h 1149"/>
              <a:gd name="T90" fmla="*/ 1065 w 1152"/>
              <a:gd name="T91" fmla="*/ 810 h 1149"/>
              <a:gd name="T92" fmla="*/ 1047 w 1152"/>
              <a:gd name="T93" fmla="*/ 792 h 1149"/>
              <a:gd name="T94" fmla="*/ 782 w 1152"/>
              <a:gd name="T95" fmla="*/ 857 h 1149"/>
              <a:gd name="T96" fmla="*/ 799 w 1152"/>
              <a:gd name="T97" fmla="*/ 84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52" h="1149">
                <a:moveTo>
                  <a:pt x="1048" y="261"/>
                </a:moveTo>
                <a:cubicBezTo>
                  <a:pt x="960" y="261"/>
                  <a:pt x="960" y="261"/>
                  <a:pt x="960" y="261"/>
                </a:cubicBezTo>
                <a:cubicBezTo>
                  <a:pt x="793" y="261"/>
                  <a:pt x="793" y="261"/>
                  <a:pt x="793" y="261"/>
                </a:cubicBezTo>
                <a:cubicBezTo>
                  <a:pt x="789" y="206"/>
                  <a:pt x="775" y="153"/>
                  <a:pt x="750" y="106"/>
                </a:cubicBezTo>
                <a:cubicBezTo>
                  <a:pt x="760" y="95"/>
                  <a:pt x="765" y="81"/>
                  <a:pt x="765" y="66"/>
                </a:cubicBezTo>
                <a:cubicBezTo>
                  <a:pt x="765" y="29"/>
                  <a:pt x="736" y="0"/>
                  <a:pt x="700" y="0"/>
                </a:cubicBezTo>
                <a:cubicBezTo>
                  <a:pt x="664" y="0"/>
                  <a:pt x="635" y="29"/>
                  <a:pt x="635" y="66"/>
                </a:cubicBezTo>
                <a:cubicBezTo>
                  <a:pt x="635" y="101"/>
                  <a:pt x="664" y="131"/>
                  <a:pt x="700" y="131"/>
                </a:cubicBezTo>
                <a:cubicBezTo>
                  <a:pt x="708" y="131"/>
                  <a:pt x="715" y="129"/>
                  <a:pt x="722" y="127"/>
                </a:cubicBezTo>
                <a:cubicBezTo>
                  <a:pt x="742" y="167"/>
                  <a:pt x="755" y="213"/>
                  <a:pt x="758" y="261"/>
                </a:cubicBezTo>
                <a:cubicBezTo>
                  <a:pt x="296" y="261"/>
                  <a:pt x="296" y="261"/>
                  <a:pt x="296" y="261"/>
                </a:cubicBezTo>
                <a:cubicBezTo>
                  <a:pt x="299" y="213"/>
                  <a:pt x="312" y="167"/>
                  <a:pt x="332" y="127"/>
                </a:cubicBezTo>
                <a:cubicBezTo>
                  <a:pt x="339" y="129"/>
                  <a:pt x="346" y="131"/>
                  <a:pt x="354" y="131"/>
                </a:cubicBezTo>
                <a:cubicBezTo>
                  <a:pt x="390" y="131"/>
                  <a:pt x="419" y="101"/>
                  <a:pt x="419" y="66"/>
                </a:cubicBezTo>
                <a:cubicBezTo>
                  <a:pt x="419" y="29"/>
                  <a:pt x="390" y="0"/>
                  <a:pt x="354" y="0"/>
                </a:cubicBezTo>
                <a:cubicBezTo>
                  <a:pt x="318" y="0"/>
                  <a:pt x="288" y="29"/>
                  <a:pt x="288" y="66"/>
                </a:cubicBezTo>
                <a:cubicBezTo>
                  <a:pt x="288" y="81"/>
                  <a:pt x="294" y="95"/>
                  <a:pt x="303" y="106"/>
                </a:cubicBezTo>
                <a:cubicBezTo>
                  <a:pt x="279" y="153"/>
                  <a:pt x="264" y="206"/>
                  <a:pt x="261" y="261"/>
                </a:cubicBezTo>
                <a:cubicBezTo>
                  <a:pt x="192" y="261"/>
                  <a:pt x="192" y="261"/>
                  <a:pt x="192" y="261"/>
                </a:cubicBezTo>
                <a:cubicBezTo>
                  <a:pt x="104" y="261"/>
                  <a:pt x="104" y="261"/>
                  <a:pt x="104" y="261"/>
                </a:cubicBezTo>
                <a:cubicBezTo>
                  <a:pt x="46" y="261"/>
                  <a:pt x="0" y="308"/>
                  <a:pt x="0" y="365"/>
                </a:cubicBezTo>
                <a:cubicBezTo>
                  <a:pt x="0" y="926"/>
                  <a:pt x="0" y="926"/>
                  <a:pt x="0" y="926"/>
                </a:cubicBezTo>
                <a:cubicBezTo>
                  <a:pt x="0" y="983"/>
                  <a:pt x="46" y="1029"/>
                  <a:pt x="104" y="1029"/>
                </a:cubicBezTo>
                <a:cubicBezTo>
                  <a:pt x="192" y="1029"/>
                  <a:pt x="192" y="1029"/>
                  <a:pt x="192" y="1029"/>
                </a:cubicBezTo>
                <a:cubicBezTo>
                  <a:pt x="512" y="1029"/>
                  <a:pt x="512" y="1029"/>
                  <a:pt x="512" y="1029"/>
                </a:cubicBezTo>
                <a:cubicBezTo>
                  <a:pt x="524" y="1097"/>
                  <a:pt x="583" y="1149"/>
                  <a:pt x="654" y="1149"/>
                </a:cubicBezTo>
                <a:cubicBezTo>
                  <a:pt x="726" y="1149"/>
                  <a:pt x="785" y="1097"/>
                  <a:pt x="797" y="1029"/>
                </a:cubicBezTo>
                <a:cubicBezTo>
                  <a:pt x="960" y="1029"/>
                  <a:pt x="960" y="1029"/>
                  <a:pt x="960" y="1029"/>
                </a:cubicBezTo>
                <a:cubicBezTo>
                  <a:pt x="1048" y="1029"/>
                  <a:pt x="1048" y="1029"/>
                  <a:pt x="1048" y="1029"/>
                </a:cubicBezTo>
                <a:cubicBezTo>
                  <a:pt x="1106" y="1029"/>
                  <a:pt x="1152" y="983"/>
                  <a:pt x="1152" y="926"/>
                </a:cubicBezTo>
                <a:cubicBezTo>
                  <a:pt x="1152" y="365"/>
                  <a:pt x="1152" y="365"/>
                  <a:pt x="1152" y="365"/>
                </a:cubicBezTo>
                <a:cubicBezTo>
                  <a:pt x="1152" y="308"/>
                  <a:pt x="1106" y="261"/>
                  <a:pt x="1048" y="261"/>
                </a:cubicBezTo>
                <a:close/>
                <a:moveTo>
                  <a:pt x="670" y="66"/>
                </a:moveTo>
                <a:cubicBezTo>
                  <a:pt x="670" y="48"/>
                  <a:pt x="683" y="34"/>
                  <a:pt x="700" y="34"/>
                </a:cubicBezTo>
                <a:cubicBezTo>
                  <a:pt x="717" y="34"/>
                  <a:pt x="730" y="48"/>
                  <a:pt x="730" y="66"/>
                </a:cubicBezTo>
                <a:cubicBezTo>
                  <a:pt x="730" y="82"/>
                  <a:pt x="717" y="96"/>
                  <a:pt x="700" y="96"/>
                </a:cubicBezTo>
                <a:cubicBezTo>
                  <a:pt x="683" y="96"/>
                  <a:pt x="670" y="82"/>
                  <a:pt x="670" y="66"/>
                </a:cubicBezTo>
                <a:close/>
                <a:moveTo>
                  <a:pt x="354" y="34"/>
                </a:moveTo>
                <a:cubicBezTo>
                  <a:pt x="370" y="34"/>
                  <a:pt x="384" y="48"/>
                  <a:pt x="384" y="66"/>
                </a:cubicBezTo>
                <a:cubicBezTo>
                  <a:pt x="384" y="82"/>
                  <a:pt x="370" y="96"/>
                  <a:pt x="354" y="96"/>
                </a:cubicBezTo>
                <a:cubicBezTo>
                  <a:pt x="337" y="96"/>
                  <a:pt x="323" y="82"/>
                  <a:pt x="323" y="66"/>
                </a:cubicBezTo>
                <a:cubicBezTo>
                  <a:pt x="323" y="48"/>
                  <a:pt x="337" y="34"/>
                  <a:pt x="354" y="34"/>
                </a:cubicBezTo>
                <a:close/>
                <a:moveTo>
                  <a:pt x="527" y="704"/>
                </a:moveTo>
                <a:cubicBezTo>
                  <a:pt x="513" y="704"/>
                  <a:pt x="501" y="692"/>
                  <a:pt x="501" y="678"/>
                </a:cubicBezTo>
                <a:cubicBezTo>
                  <a:pt x="501" y="644"/>
                  <a:pt x="501" y="644"/>
                  <a:pt x="501" y="644"/>
                </a:cubicBezTo>
                <a:cubicBezTo>
                  <a:pt x="501" y="634"/>
                  <a:pt x="493" y="626"/>
                  <a:pt x="484" y="626"/>
                </a:cubicBezTo>
                <a:cubicBezTo>
                  <a:pt x="449" y="626"/>
                  <a:pt x="449" y="626"/>
                  <a:pt x="449" y="626"/>
                </a:cubicBezTo>
                <a:cubicBezTo>
                  <a:pt x="435" y="626"/>
                  <a:pt x="423" y="615"/>
                  <a:pt x="423" y="600"/>
                </a:cubicBezTo>
                <a:cubicBezTo>
                  <a:pt x="423" y="586"/>
                  <a:pt x="435" y="575"/>
                  <a:pt x="449" y="575"/>
                </a:cubicBezTo>
                <a:cubicBezTo>
                  <a:pt x="605" y="575"/>
                  <a:pt x="605" y="575"/>
                  <a:pt x="605" y="575"/>
                </a:cubicBezTo>
                <a:cubicBezTo>
                  <a:pt x="619" y="575"/>
                  <a:pt x="631" y="586"/>
                  <a:pt x="631" y="600"/>
                </a:cubicBezTo>
                <a:cubicBezTo>
                  <a:pt x="631" y="615"/>
                  <a:pt x="619" y="626"/>
                  <a:pt x="605" y="626"/>
                </a:cubicBezTo>
                <a:cubicBezTo>
                  <a:pt x="570" y="626"/>
                  <a:pt x="570" y="626"/>
                  <a:pt x="570" y="626"/>
                </a:cubicBezTo>
                <a:cubicBezTo>
                  <a:pt x="560" y="626"/>
                  <a:pt x="553" y="634"/>
                  <a:pt x="553" y="644"/>
                </a:cubicBezTo>
                <a:cubicBezTo>
                  <a:pt x="553" y="678"/>
                  <a:pt x="553" y="678"/>
                  <a:pt x="553" y="678"/>
                </a:cubicBezTo>
                <a:cubicBezTo>
                  <a:pt x="553" y="692"/>
                  <a:pt x="541" y="704"/>
                  <a:pt x="527" y="704"/>
                </a:cubicBezTo>
                <a:close/>
                <a:moveTo>
                  <a:pt x="637" y="549"/>
                </a:moveTo>
                <a:cubicBezTo>
                  <a:pt x="628" y="543"/>
                  <a:pt x="617" y="540"/>
                  <a:pt x="605" y="540"/>
                </a:cubicBezTo>
                <a:cubicBezTo>
                  <a:pt x="449" y="540"/>
                  <a:pt x="449" y="540"/>
                  <a:pt x="449" y="540"/>
                </a:cubicBezTo>
                <a:cubicBezTo>
                  <a:pt x="437" y="540"/>
                  <a:pt x="426" y="543"/>
                  <a:pt x="416" y="549"/>
                </a:cubicBezTo>
                <a:cubicBezTo>
                  <a:pt x="346" y="500"/>
                  <a:pt x="298" y="406"/>
                  <a:pt x="295" y="297"/>
                </a:cubicBezTo>
                <a:cubicBezTo>
                  <a:pt x="759" y="297"/>
                  <a:pt x="759" y="297"/>
                  <a:pt x="759" y="297"/>
                </a:cubicBezTo>
                <a:cubicBezTo>
                  <a:pt x="756" y="406"/>
                  <a:pt x="708" y="500"/>
                  <a:pt x="637" y="549"/>
                </a:cubicBezTo>
                <a:close/>
                <a:moveTo>
                  <a:pt x="35" y="926"/>
                </a:moveTo>
                <a:cubicBezTo>
                  <a:pt x="35" y="365"/>
                  <a:pt x="35" y="365"/>
                  <a:pt x="35" y="365"/>
                </a:cubicBezTo>
                <a:cubicBezTo>
                  <a:pt x="35" y="327"/>
                  <a:pt x="65" y="297"/>
                  <a:pt x="104" y="297"/>
                </a:cubicBezTo>
                <a:cubicBezTo>
                  <a:pt x="175" y="297"/>
                  <a:pt x="175" y="297"/>
                  <a:pt x="175" y="297"/>
                </a:cubicBezTo>
                <a:cubicBezTo>
                  <a:pt x="175" y="995"/>
                  <a:pt x="175" y="995"/>
                  <a:pt x="175" y="995"/>
                </a:cubicBezTo>
                <a:cubicBezTo>
                  <a:pt x="104" y="995"/>
                  <a:pt x="104" y="995"/>
                  <a:pt x="104" y="995"/>
                </a:cubicBezTo>
                <a:cubicBezTo>
                  <a:pt x="65" y="995"/>
                  <a:pt x="35" y="964"/>
                  <a:pt x="35" y="926"/>
                </a:cubicBezTo>
                <a:close/>
                <a:moveTo>
                  <a:pt x="210" y="297"/>
                </a:moveTo>
                <a:cubicBezTo>
                  <a:pt x="260" y="297"/>
                  <a:pt x="260" y="297"/>
                  <a:pt x="260" y="297"/>
                </a:cubicBezTo>
                <a:cubicBezTo>
                  <a:pt x="263" y="416"/>
                  <a:pt x="316" y="519"/>
                  <a:pt x="394" y="576"/>
                </a:cubicBezTo>
                <a:cubicBezTo>
                  <a:pt x="390" y="583"/>
                  <a:pt x="389" y="592"/>
                  <a:pt x="389" y="600"/>
                </a:cubicBezTo>
                <a:cubicBezTo>
                  <a:pt x="389" y="634"/>
                  <a:pt x="416" y="661"/>
                  <a:pt x="449" y="661"/>
                </a:cubicBezTo>
                <a:cubicBezTo>
                  <a:pt x="466" y="661"/>
                  <a:pt x="466" y="661"/>
                  <a:pt x="466" y="661"/>
                </a:cubicBezTo>
                <a:cubicBezTo>
                  <a:pt x="466" y="678"/>
                  <a:pt x="466" y="678"/>
                  <a:pt x="466" y="678"/>
                </a:cubicBezTo>
                <a:cubicBezTo>
                  <a:pt x="466" y="705"/>
                  <a:pt x="484" y="729"/>
                  <a:pt x="509" y="736"/>
                </a:cubicBezTo>
                <a:cubicBezTo>
                  <a:pt x="509" y="995"/>
                  <a:pt x="509" y="995"/>
                  <a:pt x="509" y="995"/>
                </a:cubicBezTo>
                <a:cubicBezTo>
                  <a:pt x="210" y="995"/>
                  <a:pt x="210" y="995"/>
                  <a:pt x="210" y="995"/>
                </a:cubicBezTo>
                <a:lnTo>
                  <a:pt x="210" y="297"/>
                </a:lnTo>
                <a:close/>
                <a:moveTo>
                  <a:pt x="654" y="1114"/>
                </a:moveTo>
                <a:cubicBezTo>
                  <a:pt x="602" y="1114"/>
                  <a:pt x="559" y="1078"/>
                  <a:pt x="547" y="1029"/>
                </a:cubicBezTo>
                <a:cubicBezTo>
                  <a:pt x="761" y="1029"/>
                  <a:pt x="761" y="1029"/>
                  <a:pt x="761" y="1029"/>
                </a:cubicBezTo>
                <a:cubicBezTo>
                  <a:pt x="750" y="1078"/>
                  <a:pt x="706" y="1114"/>
                  <a:pt x="654" y="1114"/>
                </a:cubicBezTo>
                <a:close/>
                <a:moveTo>
                  <a:pt x="782" y="901"/>
                </a:moveTo>
                <a:cubicBezTo>
                  <a:pt x="748" y="901"/>
                  <a:pt x="721" y="873"/>
                  <a:pt x="721" y="840"/>
                </a:cubicBezTo>
                <a:cubicBezTo>
                  <a:pt x="721" y="805"/>
                  <a:pt x="748" y="778"/>
                  <a:pt x="782" y="778"/>
                </a:cubicBezTo>
                <a:cubicBezTo>
                  <a:pt x="815" y="778"/>
                  <a:pt x="843" y="805"/>
                  <a:pt x="843" y="840"/>
                </a:cubicBezTo>
                <a:cubicBezTo>
                  <a:pt x="843" y="873"/>
                  <a:pt x="815" y="901"/>
                  <a:pt x="782" y="901"/>
                </a:cubicBezTo>
                <a:close/>
                <a:moveTo>
                  <a:pt x="799" y="995"/>
                </a:moveTo>
                <a:cubicBezTo>
                  <a:pt x="799" y="934"/>
                  <a:pt x="799" y="934"/>
                  <a:pt x="799" y="934"/>
                </a:cubicBezTo>
                <a:cubicBezTo>
                  <a:pt x="844" y="926"/>
                  <a:pt x="878" y="886"/>
                  <a:pt x="878" y="840"/>
                </a:cubicBezTo>
                <a:cubicBezTo>
                  <a:pt x="878" y="786"/>
                  <a:pt x="835" y="743"/>
                  <a:pt x="782" y="743"/>
                </a:cubicBezTo>
                <a:cubicBezTo>
                  <a:pt x="729" y="743"/>
                  <a:pt x="686" y="786"/>
                  <a:pt x="686" y="840"/>
                </a:cubicBezTo>
                <a:cubicBezTo>
                  <a:pt x="686" y="886"/>
                  <a:pt x="720" y="926"/>
                  <a:pt x="764" y="934"/>
                </a:cubicBezTo>
                <a:cubicBezTo>
                  <a:pt x="764" y="995"/>
                  <a:pt x="764" y="995"/>
                  <a:pt x="764" y="995"/>
                </a:cubicBezTo>
                <a:cubicBezTo>
                  <a:pt x="544" y="995"/>
                  <a:pt x="544" y="995"/>
                  <a:pt x="544" y="995"/>
                </a:cubicBezTo>
                <a:cubicBezTo>
                  <a:pt x="544" y="736"/>
                  <a:pt x="544" y="736"/>
                  <a:pt x="544" y="736"/>
                </a:cubicBezTo>
                <a:cubicBezTo>
                  <a:pt x="569" y="729"/>
                  <a:pt x="587" y="705"/>
                  <a:pt x="587" y="678"/>
                </a:cubicBezTo>
                <a:cubicBezTo>
                  <a:pt x="587" y="661"/>
                  <a:pt x="587" y="661"/>
                  <a:pt x="587" y="661"/>
                </a:cubicBezTo>
                <a:cubicBezTo>
                  <a:pt x="605" y="661"/>
                  <a:pt x="605" y="661"/>
                  <a:pt x="605" y="661"/>
                </a:cubicBezTo>
                <a:cubicBezTo>
                  <a:pt x="638" y="661"/>
                  <a:pt x="665" y="634"/>
                  <a:pt x="665" y="600"/>
                </a:cubicBezTo>
                <a:cubicBezTo>
                  <a:pt x="665" y="592"/>
                  <a:pt x="663" y="584"/>
                  <a:pt x="660" y="576"/>
                </a:cubicBezTo>
                <a:cubicBezTo>
                  <a:pt x="738" y="520"/>
                  <a:pt x="791" y="416"/>
                  <a:pt x="793" y="297"/>
                </a:cubicBezTo>
                <a:cubicBezTo>
                  <a:pt x="943" y="297"/>
                  <a:pt x="943" y="297"/>
                  <a:pt x="943" y="297"/>
                </a:cubicBezTo>
                <a:cubicBezTo>
                  <a:pt x="943" y="995"/>
                  <a:pt x="943" y="995"/>
                  <a:pt x="943" y="995"/>
                </a:cubicBezTo>
                <a:lnTo>
                  <a:pt x="799" y="995"/>
                </a:lnTo>
                <a:close/>
                <a:moveTo>
                  <a:pt x="1117" y="926"/>
                </a:moveTo>
                <a:cubicBezTo>
                  <a:pt x="1117" y="964"/>
                  <a:pt x="1086" y="995"/>
                  <a:pt x="1048" y="995"/>
                </a:cubicBezTo>
                <a:cubicBezTo>
                  <a:pt x="977" y="995"/>
                  <a:pt x="977" y="995"/>
                  <a:pt x="977" y="995"/>
                </a:cubicBezTo>
                <a:cubicBezTo>
                  <a:pt x="977" y="297"/>
                  <a:pt x="977" y="297"/>
                  <a:pt x="977" y="297"/>
                </a:cubicBezTo>
                <a:cubicBezTo>
                  <a:pt x="1048" y="297"/>
                  <a:pt x="1048" y="297"/>
                  <a:pt x="1048" y="297"/>
                </a:cubicBezTo>
                <a:cubicBezTo>
                  <a:pt x="1086" y="297"/>
                  <a:pt x="1117" y="327"/>
                  <a:pt x="1117" y="365"/>
                </a:cubicBezTo>
                <a:lnTo>
                  <a:pt x="1117" y="926"/>
                </a:lnTo>
                <a:close/>
                <a:moveTo>
                  <a:pt x="1065" y="558"/>
                </a:moveTo>
                <a:cubicBezTo>
                  <a:pt x="1065" y="733"/>
                  <a:pt x="1065" y="733"/>
                  <a:pt x="1065" y="733"/>
                </a:cubicBezTo>
                <a:cubicBezTo>
                  <a:pt x="1065" y="742"/>
                  <a:pt x="1057" y="750"/>
                  <a:pt x="1047" y="750"/>
                </a:cubicBezTo>
                <a:cubicBezTo>
                  <a:pt x="1038" y="750"/>
                  <a:pt x="1030" y="742"/>
                  <a:pt x="1030" y="733"/>
                </a:cubicBezTo>
                <a:cubicBezTo>
                  <a:pt x="1030" y="558"/>
                  <a:pt x="1030" y="558"/>
                  <a:pt x="1030" y="558"/>
                </a:cubicBezTo>
                <a:cubicBezTo>
                  <a:pt x="1030" y="548"/>
                  <a:pt x="1038" y="541"/>
                  <a:pt x="1047" y="541"/>
                </a:cubicBezTo>
                <a:cubicBezTo>
                  <a:pt x="1057" y="541"/>
                  <a:pt x="1065" y="548"/>
                  <a:pt x="1065" y="558"/>
                </a:cubicBezTo>
                <a:close/>
                <a:moveTo>
                  <a:pt x="122" y="820"/>
                </a:moveTo>
                <a:cubicBezTo>
                  <a:pt x="122" y="830"/>
                  <a:pt x="114" y="838"/>
                  <a:pt x="105" y="838"/>
                </a:cubicBezTo>
                <a:cubicBezTo>
                  <a:pt x="95" y="838"/>
                  <a:pt x="87" y="830"/>
                  <a:pt x="87" y="820"/>
                </a:cubicBezTo>
                <a:cubicBezTo>
                  <a:pt x="87" y="811"/>
                  <a:pt x="95" y="803"/>
                  <a:pt x="105" y="803"/>
                </a:cubicBezTo>
                <a:cubicBezTo>
                  <a:pt x="114" y="803"/>
                  <a:pt x="122" y="811"/>
                  <a:pt x="122" y="820"/>
                </a:cubicBezTo>
                <a:close/>
                <a:moveTo>
                  <a:pt x="87" y="471"/>
                </a:moveTo>
                <a:cubicBezTo>
                  <a:pt x="87" y="461"/>
                  <a:pt x="95" y="454"/>
                  <a:pt x="105" y="454"/>
                </a:cubicBezTo>
                <a:cubicBezTo>
                  <a:pt x="114" y="454"/>
                  <a:pt x="122" y="461"/>
                  <a:pt x="122" y="471"/>
                </a:cubicBezTo>
                <a:cubicBezTo>
                  <a:pt x="122" y="481"/>
                  <a:pt x="114" y="488"/>
                  <a:pt x="105" y="488"/>
                </a:cubicBezTo>
                <a:cubicBezTo>
                  <a:pt x="95" y="488"/>
                  <a:pt x="87" y="481"/>
                  <a:pt x="87" y="471"/>
                </a:cubicBezTo>
                <a:close/>
                <a:moveTo>
                  <a:pt x="122" y="645"/>
                </a:moveTo>
                <a:cubicBezTo>
                  <a:pt x="122" y="655"/>
                  <a:pt x="114" y="663"/>
                  <a:pt x="105" y="663"/>
                </a:cubicBezTo>
                <a:cubicBezTo>
                  <a:pt x="95" y="663"/>
                  <a:pt x="87" y="655"/>
                  <a:pt x="87" y="645"/>
                </a:cubicBezTo>
                <a:cubicBezTo>
                  <a:pt x="87" y="636"/>
                  <a:pt x="95" y="628"/>
                  <a:pt x="105" y="628"/>
                </a:cubicBezTo>
                <a:cubicBezTo>
                  <a:pt x="114" y="628"/>
                  <a:pt x="122" y="636"/>
                  <a:pt x="122" y="645"/>
                </a:cubicBezTo>
                <a:close/>
                <a:moveTo>
                  <a:pt x="1065" y="810"/>
                </a:moveTo>
                <a:cubicBezTo>
                  <a:pt x="1065" y="819"/>
                  <a:pt x="1057" y="828"/>
                  <a:pt x="1047" y="828"/>
                </a:cubicBezTo>
                <a:cubicBezTo>
                  <a:pt x="1037" y="828"/>
                  <a:pt x="1030" y="819"/>
                  <a:pt x="1030" y="810"/>
                </a:cubicBezTo>
                <a:cubicBezTo>
                  <a:pt x="1030" y="800"/>
                  <a:pt x="1037" y="792"/>
                  <a:pt x="1047" y="792"/>
                </a:cubicBezTo>
                <a:cubicBezTo>
                  <a:pt x="1057" y="792"/>
                  <a:pt x="1065" y="800"/>
                  <a:pt x="1065" y="810"/>
                </a:cubicBezTo>
                <a:close/>
                <a:moveTo>
                  <a:pt x="799" y="840"/>
                </a:moveTo>
                <a:cubicBezTo>
                  <a:pt x="799" y="849"/>
                  <a:pt x="791" y="857"/>
                  <a:pt x="782" y="857"/>
                </a:cubicBezTo>
                <a:cubicBezTo>
                  <a:pt x="772" y="857"/>
                  <a:pt x="764" y="849"/>
                  <a:pt x="764" y="840"/>
                </a:cubicBezTo>
                <a:cubicBezTo>
                  <a:pt x="764" y="830"/>
                  <a:pt x="772" y="822"/>
                  <a:pt x="782" y="822"/>
                </a:cubicBezTo>
                <a:cubicBezTo>
                  <a:pt x="791" y="822"/>
                  <a:pt x="799" y="830"/>
                  <a:pt x="799" y="8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60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644">
            <a:extLst>
              <a:ext uri="{FF2B5EF4-FFF2-40B4-BE49-F238E27FC236}">
                <a16:creationId xmlns:a16="http://schemas.microsoft.com/office/drawing/2014/main" id="{5E94ED6F-4AD5-C861-1256-874A37468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65584" y="4005511"/>
            <a:ext cx="529444" cy="529444"/>
          </a:xfrm>
          <a:custGeom>
            <a:avLst/>
            <a:gdLst>
              <a:gd name="T0" fmla="*/ 174 w 1154"/>
              <a:gd name="T1" fmla="*/ 662 h 1152"/>
              <a:gd name="T2" fmla="*/ 113 w 1154"/>
              <a:gd name="T3" fmla="*/ 737 h 1152"/>
              <a:gd name="T4" fmla="*/ 44 w 1154"/>
              <a:gd name="T5" fmla="*/ 805 h 1152"/>
              <a:gd name="T6" fmla="*/ 45 w 1154"/>
              <a:gd name="T7" fmla="*/ 971 h 1152"/>
              <a:gd name="T8" fmla="*/ 349 w 1154"/>
              <a:gd name="T9" fmla="*/ 1152 h 1152"/>
              <a:gd name="T10" fmla="*/ 393 w 1154"/>
              <a:gd name="T11" fmla="*/ 1067 h 1152"/>
              <a:gd name="T12" fmla="*/ 417 w 1154"/>
              <a:gd name="T13" fmla="*/ 1042 h 1152"/>
              <a:gd name="T14" fmla="*/ 498 w 1154"/>
              <a:gd name="T15" fmla="*/ 985 h 1152"/>
              <a:gd name="T16" fmla="*/ 1036 w 1154"/>
              <a:gd name="T17" fmla="*/ 489 h 1152"/>
              <a:gd name="T18" fmla="*/ 367 w 1154"/>
              <a:gd name="T19" fmla="*/ 854 h 1152"/>
              <a:gd name="T20" fmla="*/ 276 w 1154"/>
              <a:gd name="T21" fmla="*/ 1086 h 1152"/>
              <a:gd name="T22" fmla="*/ 313 w 1154"/>
              <a:gd name="T23" fmla="*/ 1074 h 1152"/>
              <a:gd name="T24" fmla="*/ 365 w 1154"/>
              <a:gd name="T25" fmla="*/ 1038 h 1152"/>
              <a:gd name="T26" fmla="*/ 433 w 1154"/>
              <a:gd name="T27" fmla="*/ 970 h 1152"/>
              <a:gd name="T28" fmla="*/ 468 w 1154"/>
              <a:gd name="T29" fmla="*/ 955 h 1152"/>
              <a:gd name="T30" fmla="*/ 376 w 1154"/>
              <a:gd name="T31" fmla="*/ 652 h 1152"/>
              <a:gd name="T32" fmla="*/ 203 w 1154"/>
              <a:gd name="T33" fmla="*/ 683 h 1152"/>
              <a:gd name="T34" fmla="*/ 900 w 1154"/>
              <a:gd name="T35" fmla="*/ 743 h 1152"/>
              <a:gd name="T36" fmla="*/ 314 w 1154"/>
              <a:gd name="T37" fmla="*/ 175 h 1152"/>
              <a:gd name="T38" fmla="*/ 501 w 1154"/>
              <a:gd name="T39" fmla="*/ 60 h 1152"/>
              <a:gd name="T40" fmla="*/ 600 w 1154"/>
              <a:gd name="T41" fmla="*/ 996 h 1152"/>
              <a:gd name="T42" fmla="*/ 174 w 1154"/>
              <a:gd name="T43" fmla="*/ 536 h 1152"/>
              <a:gd name="T44" fmla="*/ 183 w 1154"/>
              <a:gd name="T45" fmla="*/ 334 h 1152"/>
              <a:gd name="T46" fmla="*/ 183 w 1154"/>
              <a:gd name="T47" fmla="*/ 334 h 1152"/>
              <a:gd name="T48" fmla="*/ 1118 w 1154"/>
              <a:gd name="T49" fmla="*/ 640 h 1152"/>
              <a:gd name="T50" fmla="*/ 1050 w 1154"/>
              <a:gd name="T51" fmla="*/ 250 h 1152"/>
              <a:gd name="T52" fmla="*/ 1010 w 1154"/>
              <a:gd name="T53" fmla="*/ 852 h 1152"/>
              <a:gd name="T54" fmla="*/ 986 w 1154"/>
              <a:gd name="T55" fmla="*/ 827 h 1152"/>
              <a:gd name="T56" fmla="*/ 1136 w 1154"/>
              <a:gd name="T57" fmla="*/ 461 h 1152"/>
              <a:gd name="T58" fmla="*/ 711 w 1154"/>
              <a:gd name="T59" fmla="*/ 1 h 1152"/>
              <a:gd name="T60" fmla="*/ 897 w 1154"/>
              <a:gd name="T61" fmla="*/ 80 h 1152"/>
              <a:gd name="T62" fmla="*/ 897 w 1154"/>
              <a:gd name="T63" fmla="*/ 80 h 1152"/>
              <a:gd name="T64" fmla="*/ 799 w 1154"/>
              <a:gd name="T65" fmla="*/ 960 h 1152"/>
              <a:gd name="T66" fmla="*/ 876 w 1154"/>
              <a:gd name="T67" fmla="*/ 361 h 1152"/>
              <a:gd name="T68" fmla="*/ 731 w 1154"/>
              <a:gd name="T69" fmla="*/ 324 h 1152"/>
              <a:gd name="T70" fmla="*/ 597 w 1154"/>
              <a:gd name="T71" fmla="*/ 246 h 1152"/>
              <a:gd name="T72" fmla="*/ 464 w 1154"/>
              <a:gd name="T73" fmla="*/ 307 h 1152"/>
              <a:gd name="T74" fmla="*/ 403 w 1154"/>
              <a:gd name="T75" fmla="*/ 440 h 1152"/>
              <a:gd name="T76" fmla="*/ 481 w 1154"/>
              <a:gd name="T77" fmla="*/ 574 h 1152"/>
              <a:gd name="T78" fmla="*/ 518 w 1154"/>
              <a:gd name="T79" fmla="*/ 719 h 1152"/>
              <a:gd name="T80" fmla="*/ 656 w 1154"/>
              <a:gd name="T81" fmla="*/ 769 h 1152"/>
              <a:gd name="T82" fmla="*/ 794 w 1154"/>
              <a:gd name="T83" fmla="*/ 719 h 1152"/>
              <a:gd name="T84" fmla="*/ 831 w 1154"/>
              <a:gd name="T85" fmla="*/ 574 h 1152"/>
              <a:gd name="T86" fmla="*/ 909 w 1154"/>
              <a:gd name="T87" fmla="*/ 440 h 1152"/>
              <a:gd name="T88" fmla="*/ 795 w 1154"/>
              <a:gd name="T89" fmla="*/ 568 h 1152"/>
              <a:gd name="T90" fmla="*/ 743 w 1154"/>
              <a:gd name="T91" fmla="*/ 639 h 1152"/>
              <a:gd name="T92" fmla="*/ 630 w 1154"/>
              <a:gd name="T93" fmla="*/ 733 h 1152"/>
              <a:gd name="T94" fmla="*/ 508 w 1154"/>
              <a:gd name="T95" fmla="*/ 683 h 1152"/>
              <a:gd name="T96" fmla="*/ 509 w 1154"/>
              <a:gd name="T97" fmla="*/ 548 h 1152"/>
              <a:gd name="T98" fmla="*/ 509 w 1154"/>
              <a:gd name="T99" fmla="*/ 449 h 1152"/>
              <a:gd name="T100" fmla="*/ 508 w 1154"/>
              <a:gd name="T101" fmla="*/ 314 h 1152"/>
              <a:gd name="T102" fmla="*/ 630 w 1154"/>
              <a:gd name="T103" fmla="*/ 264 h 1152"/>
              <a:gd name="T104" fmla="*/ 743 w 1154"/>
              <a:gd name="T105" fmla="*/ 358 h 1152"/>
              <a:gd name="T106" fmla="*/ 795 w 1154"/>
              <a:gd name="T107" fmla="*/ 430 h 1152"/>
              <a:gd name="T108" fmla="*/ 588 w 1154"/>
              <a:gd name="T109" fmla="*/ 431 h 1152"/>
              <a:gd name="T110" fmla="*/ 724 w 1154"/>
              <a:gd name="T111" fmla="*/ 566 h 1152"/>
              <a:gd name="T112" fmla="*/ 656 w 1154"/>
              <a:gd name="T113" fmla="*/ 560 h 1152"/>
              <a:gd name="T114" fmla="*/ 656 w 1154"/>
              <a:gd name="T115" fmla="*/ 437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54" h="1152">
                <a:moveTo>
                  <a:pt x="910" y="215"/>
                </a:moveTo>
                <a:cubicBezTo>
                  <a:pt x="763" y="83"/>
                  <a:pt x="528" y="89"/>
                  <a:pt x="388" y="229"/>
                </a:cubicBezTo>
                <a:cubicBezTo>
                  <a:pt x="326" y="290"/>
                  <a:pt x="287" y="371"/>
                  <a:pt x="278" y="458"/>
                </a:cubicBezTo>
                <a:cubicBezTo>
                  <a:pt x="270" y="531"/>
                  <a:pt x="235" y="602"/>
                  <a:pt x="178" y="659"/>
                </a:cubicBezTo>
                <a:cubicBezTo>
                  <a:pt x="174" y="662"/>
                  <a:pt x="174" y="662"/>
                  <a:pt x="174" y="662"/>
                </a:cubicBezTo>
                <a:cubicBezTo>
                  <a:pt x="168" y="655"/>
                  <a:pt x="168" y="655"/>
                  <a:pt x="168" y="655"/>
                </a:cubicBezTo>
                <a:cubicBezTo>
                  <a:pt x="161" y="648"/>
                  <a:pt x="150" y="648"/>
                  <a:pt x="143" y="655"/>
                </a:cubicBezTo>
                <a:cubicBezTo>
                  <a:pt x="136" y="662"/>
                  <a:pt x="136" y="673"/>
                  <a:pt x="143" y="680"/>
                </a:cubicBezTo>
                <a:cubicBezTo>
                  <a:pt x="156" y="693"/>
                  <a:pt x="156" y="693"/>
                  <a:pt x="156" y="693"/>
                </a:cubicBezTo>
                <a:cubicBezTo>
                  <a:pt x="153" y="716"/>
                  <a:pt x="135" y="734"/>
                  <a:pt x="113" y="737"/>
                </a:cubicBezTo>
                <a:cubicBezTo>
                  <a:pt x="99" y="724"/>
                  <a:pt x="99" y="724"/>
                  <a:pt x="99" y="724"/>
                </a:cubicBezTo>
                <a:cubicBezTo>
                  <a:pt x="93" y="717"/>
                  <a:pt x="81" y="717"/>
                  <a:pt x="75" y="724"/>
                </a:cubicBezTo>
                <a:cubicBezTo>
                  <a:pt x="68" y="731"/>
                  <a:pt x="68" y="741"/>
                  <a:pt x="75" y="749"/>
                </a:cubicBezTo>
                <a:cubicBezTo>
                  <a:pt x="88" y="762"/>
                  <a:pt x="88" y="762"/>
                  <a:pt x="88" y="762"/>
                </a:cubicBezTo>
                <a:cubicBezTo>
                  <a:pt x="85" y="784"/>
                  <a:pt x="67" y="803"/>
                  <a:pt x="44" y="805"/>
                </a:cubicBezTo>
                <a:cubicBezTo>
                  <a:pt x="31" y="792"/>
                  <a:pt x="31" y="792"/>
                  <a:pt x="31" y="792"/>
                </a:cubicBezTo>
                <a:cubicBezTo>
                  <a:pt x="24" y="785"/>
                  <a:pt x="13" y="785"/>
                  <a:pt x="6" y="792"/>
                </a:cubicBezTo>
                <a:cubicBezTo>
                  <a:pt x="0" y="799"/>
                  <a:pt x="0" y="810"/>
                  <a:pt x="6" y="817"/>
                </a:cubicBezTo>
                <a:cubicBezTo>
                  <a:pt x="44" y="854"/>
                  <a:pt x="44" y="854"/>
                  <a:pt x="44" y="854"/>
                </a:cubicBezTo>
                <a:cubicBezTo>
                  <a:pt x="13" y="887"/>
                  <a:pt x="13" y="939"/>
                  <a:pt x="45" y="971"/>
                </a:cubicBezTo>
                <a:cubicBezTo>
                  <a:pt x="183" y="1109"/>
                  <a:pt x="183" y="1109"/>
                  <a:pt x="183" y="1109"/>
                </a:cubicBezTo>
                <a:cubicBezTo>
                  <a:pt x="199" y="1126"/>
                  <a:pt x="221" y="1134"/>
                  <a:pt x="243" y="1134"/>
                </a:cubicBezTo>
                <a:cubicBezTo>
                  <a:pt x="263" y="1134"/>
                  <a:pt x="284" y="1126"/>
                  <a:pt x="300" y="1111"/>
                </a:cubicBezTo>
                <a:cubicBezTo>
                  <a:pt x="336" y="1147"/>
                  <a:pt x="336" y="1147"/>
                  <a:pt x="336" y="1147"/>
                </a:cubicBezTo>
                <a:cubicBezTo>
                  <a:pt x="340" y="1150"/>
                  <a:pt x="344" y="1152"/>
                  <a:pt x="349" y="1152"/>
                </a:cubicBezTo>
                <a:cubicBezTo>
                  <a:pt x="353" y="1152"/>
                  <a:pt x="358" y="1150"/>
                  <a:pt x="361" y="1147"/>
                </a:cubicBezTo>
                <a:cubicBezTo>
                  <a:pt x="368" y="1140"/>
                  <a:pt x="368" y="1129"/>
                  <a:pt x="361" y="1122"/>
                </a:cubicBezTo>
                <a:cubicBezTo>
                  <a:pt x="349" y="1110"/>
                  <a:pt x="349" y="1110"/>
                  <a:pt x="349" y="1110"/>
                </a:cubicBezTo>
                <a:cubicBezTo>
                  <a:pt x="351" y="1099"/>
                  <a:pt x="355" y="1089"/>
                  <a:pt x="364" y="1081"/>
                </a:cubicBezTo>
                <a:cubicBezTo>
                  <a:pt x="371" y="1073"/>
                  <a:pt x="382" y="1068"/>
                  <a:pt x="393" y="1067"/>
                </a:cubicBezTo>
                <a:cubicBezTo>
                  <a:pt x="405" y="1078"/>
                  <a:pt x="405" y="1078"/>
                  <a:pt x="405" y="1078"/>
                </a:cubicBezTo>
                <a:cubicBezTo>
                  <a:pt x="408" y="1082"/>
                  <a:pt x="413" y="1083"/>
                  <a:pt x="417" y="1083"/>
                </a:cubicBezTo>
                <a:cubicBezTo>
                  <a:pt x="422" y="1083"/>
                  <a:pt x="426" y="1082"/>
                  <a:pt x="429" y="1078"/>
                </a:cubicBezTo>
                <a:cubicBezTo>
                  <a:pt x="436" y="1071"/>
                  <a:pt x="436" y="1061"/>
                  <a:pt x="429" y="1054"/>
                </a:cubicBezTo>
                <a:cubicBezTo>
                  <a:pt x="417" y="1042"/>
                  <a:pt x="417" y="1042"/>
                  <a:pt x="417" y="1042"/>
                </a:cubicBezTo>
                <a:cubicBezTo>
                  <a:pt x="421" y="1019"/>
                  <a:pt x="438" y="1001"/>
                  <a:pt x="461" y="998"/>
                </a:cubicBezTo>
                <a:cubicBezTo>
                  <a:pt x="473" y="1010"/>
                  <a:pt x="473" y="1010"/>
                  <a:pt x="473" y="1010"/>
                </a:cubicBezTo>
                <a:cubicBezTo>
                  <a:pt x="477" y="1013"/>
                  <a:pt x="481" y="1015"/>
                  <a:pt x="485" y="1015"/>
                </a:cubicBezTo>
                <a:cubicBezTo>
                  <a:pt x="490" y="1015"/>
                  <a:pt x="494" y="1013"/>
                  <a:pt x="498" y="1010"/>
                </a:cubicBezTo>
                <a:cubicBezTo>
                  <a:pt x="505" y="1003"/>
                  <a:pt x="505" y="992"/>
                  <a:pt x="498" y="985"/>
                </a:cubicBezTo>
                <a:cubicBezTo>
                  <a:pt x="493" y="980"/>
                  <a:pt x="493" y="980"/>
                  <a:pt x="493" y="980"/>
                </a:cubicBezTo>
                <a:cubicBezTo>
                  <a:pt x="502" y="970"/>
                  <a:pt x="502" y="970"/>
                  <a:pt x="502" y="970"/>
                </a:cubicBezTo>
                <a:cubicBezTo>
                  <a:pt x="555" y="918"/>
                  <a:pt x="624" y="884"/>
                  <a:pt x="698" y="877"/>
                </a:cubicBezTo>
                <a:cubicBezTo>
                  <a:pt x="785" y="867"/>
                  <a:pt x="863" y="829"/>
                  <a:pt x="925" y="767"/>
                </a:cubicBezTo>
                <a:cubicBezTo>
                  <a:pt x="1000" y="693"/>
                  <a:pt x="1039" y="594"/>
                  <a:pt x="1036" y="489"/>
                </a:cubicBezTo>
                <a:cubicBezTo>
                  <a:pt x="1033" y="383"/>
                  <a:pt x="989" y="286"/>
                  <a:pt x="910" y="215"/>
                </a:cubicBezTo>
                <a:close/>
                <a:moveTo>
                  <a:pt x="300" y="788"/>
                </a:moveTo>
                <a:cubicBezTo>
                  <a:pt x="358" y="695"/>
                  <a:pt x="358" y="695"/>
                  <a:pt x="358" y="695"/>
                </a:cubicBezTo>
                <a:cubicBezTo>
                  <a:pt x="381" y="735"/>
                  <a:pt x="420" y="773"/>
                  <a:pt x="460" y="797"/>
                </a:cubicBezTo>
                <a:cubicBezTo>
                  <a:pt x="367" y="854"/>
                  <a:pt x="367" y="854"/>
                  <a:pt x="367" y="854"/>
                </a:cubicBezTo>
                <a:lnTo>
                  <a:pt x="300" y="788"/>
                </a:lnTo>
                <a:close/>
                <a:moveTo>
                  <a:pt x="208" y="1084"/>
                </a:moveTo>
                <a:cubicBezTo>
                  <a:pt x="70" y="947"/>
                  <a:pt x="70" y="947"/>
                  <a:pt x="70" y="947"/>
                </a:cubicBezTo>
                <a:cubicBezTo>
                  <a:pt x="51" y="928"/>
                  <a:pt x="51" y="898"/>
                  <a:pt x="68" y="879"/>
                </a:cubicBezTo>
                <a:cubicBezTo>
                  <a:pt x="276" y="1086"/>
                  <a:pt x="276" y="1086"/>
                  <a:pt x="276" y="1086"/>
                </a:cubicBezTo>
                <a:cubicBezTo>
                  <a:pt x="257" y="1104"/>
                  <a:pt x="227" y="1103"/>
                  <a:pt x="208" y="1084"/>
                </a:cubicBezTo>
                <a:close/>
                <a:moveTo>
                  <a:pt x="339" y="1056"/>
                </a:moveTo>
                <a:cubicBezTo>
                  <a:pt x="331" y="1064"/>
                  <a:pt x="325" y="1072"/>
                  <a:pt x="321" y="1082"/>
                </a:cubicBezTo>
                <a:cubicBezTo>
                  <a:pt x="313" y="1074"/>
                  <a:pt x="313" y="1074"/>
                  <a:pt x="313" y="1074"/>
                </a:cubicBezTo>
                <a:cubicBezTo>
                  <a:pt x="313" y="1074"/>
                  <a:pt x="313" y="1074"/>
                  <a:pt x="313" y="1074"/>
                </a:cubicBezTo>
                <a:cubicBezTo>
                  <a:pt x="81" y="842"/>
                  <a:pt x="81" y="842"/>
                  <a:pt x="81" y="842"/>
                </a:cubicBezTo>
                <a:cubicBezTo>
                  <a:pt x="81" y="842"/>
                  <a:pt x="81" y="842"/>
                  <a:pt x="81" y="842"/>
                </a:cubicBezTo>
                <a:cubicBezTo>
                  <a:pt x="73" y="834"/>
                  <a:pt x="73" y="834"/>
                  <a:pt x="73" y="834"/>
                </a:cubicBezTo>
                <a:cubicBezTo>
                  <a:pt x="92" y="825"/>
                  <a:pt x="108" y="809"/>
                  <a:pt x="116" y="790"/>
                </a:cubicBezTo>
                <a:cubicBezTo>
                  <a:pt x="365" y="1038"/>
                  <a:pt x="365" y="1038"/>
                  <a:pt x="365" y="1038"/>
                </a:cubicBezTo>
                <a:cubicBezTo>
                  <a:pt x="355" y="1042"/>
                  <a:pt x="346" y="1048"/>
                  <a:pt x="339" y="1056"/>
                </a:cubicBezTo>
                <a:close/>
                <a:moveTo>
                  <a:pt x="390" y="1013"/>
                </a:moveTo>
                <a:cubicBezTo>
                  <a:pt x="141" y="765"/>
                  <a:pt x="141" y="765"/>
                  <a:pt x="141" y="765"/>
                </a:cubicBezTo>
                <a:cubicBezTo>
                  <a:pt x="160" y="756"/>
                  <a:pt x="176" y="741"/>
                  <a:pt x="185" y="722"/>
                </a:cubicBezTo>
                <a:cubicBezTo>
                  <a:pt x="433" y="970"/>
                  <a:pt x="433" y="970"/>
                  <a:pt x="433" y="970"/>
                </a:cubicBezTo>
                <a:cubicBezTo>
                  <a:pt x="414" y="979"/>
                  <a:pt x="398" y="994"/>
                  <a:pt x="390" y="1013"/>
                </a:cubicBezTo>
                <a:close/>
                <a:moveTo>
                  <a:pt x="900" y="743"/>
                </a:moveTo>
                <a:cubicBezTo>
                  <a:pt x="844" y="799"/>
                  <a:pt x="773" y="833"/>
                  <a:pt x="694" y="842"/>
                </a:cubicBezTo>
                <a:cubicBezTo>
                  <a:pt x="613" y="851"/>
                  <a:pt x="536" y="888"/>
                  <a:pt x="477" y="946"/>
                </a:cubicBezTo>
                <a:cubicBezTo>
                  <a:pt x="468" y="955"/>
                  <a:pt x="468" y="955"/>
                  <a:pt x="468" y="955"/>
                </a:cubicBezTo>
                <a:cubicBezTo>
                  <a:pt x="392" y="880"/>
                  <a:pt x="392" y="880"/>
                  <a:pt x="392" y="880"/>
                </a:cubicBezTo>
                <a:cubicBezTo>
                  <a:pt x="505" y="810"/>
                  <a:pt x="505" y="810"/>
                  <a:pt x="505" y="810"/>
                </a:cubicBezTo>
                <a:cubicBezTo>
                  <a:pt x="510" y="807"/>
                  <a:pt x="514" y="800"/>
                  <a:pt x="513" y="793"/>
                </a:cubicBezTo>
                <a:cubicBezTo>
                  <a:pt x="513" y="787"/>
                  <a:pt x="508" y="781"/>
                  <a:pt x="502" y="779"/>
                </a:cubicBezTo>
                <a:cubicBezTo>
                  <a:pt x="453" y="760"/>
                  <a:pt x="395" y="702"/>
                  <a:pt x="376" y="652"/>
                </a:cubicBezTo>
                <a:cubicBezTo>
                  <a:pt x="373" y="647"/>
                  <a:pt x="368" y="642"/>
                  <a:pt x="361" y="641"/>
                </a:cubicBezTo>
                <a:cubicBezTo>
                  <a:pt x="355" y="641"/>
                  <a:pt x="348" y="644"/>
                  <a:pt x="345" y="650"/>
                </a:cubicBezTo>
                <a:cubicBezTo>
                  <a:pt x="275" y="762"/>
                  <a:pt x="275" y="762"/>
                  <a:pt x="275" y="762"/>
                </a:cubicBezTo>
                <a:cubicBezTo>
                  <a:pt x="199" y="687"/>
                  <a:pt x="199" y="687"/>
                  <a:pt x="199" y="687"/>
                </a:cubicBezTo>
                <a:cubicBezTo>
                  <a:pt x="203" y="683"/>
                  <a:pt x="203" y="683"/>
                  <a:pt x="203" y="683"/>
                </a:cubicBezTo>
                <a:cubicBezTo>
                  <a:pt x="265" y="621"/>
                  <a:pt x="304" y="542"/>
                  <a:pt x="313" y="461"/>
                </a:cubicBezTo>
                <a:cubicBezTo>
                  <a:pt x="321" y="382"/>
                  <a:pt x="356" y="310"/>
                  <a:pt x="412" y="254"/>
                </a:cubicBezTo>
                <a:cubicBezTo>
                  <a:pt x="540" y="127"/>
                  <a:pt x="753" y="121"/>
                  <a:pt x="886" y="241"/>
                </a:cubicBezTo>
                <a:cubicBezTo>
                  <a:pt x="958" y="305"/>
                  <a:pt x="999" y="394"/>
                  <a:pt x="1001" y="489"/>
                </a:cubicBezTo>
                <a:cubicBezTo>
                  <a:pt x="1004" y="585"/>
                  <a:pt x="968" y="675"/>
                  <a:pt x="900" y="743"/>
                </a:cubicBezTo>
                <a:close/>
                <a:moveTo>
                  <a:pt x="302" y="170"/>
                </a:moveTo>
                <a:cubicBezTo>
                  <a:pt x="295" y="163"/>
                  <a:pt x="295" y="152"/>
                  <a:pt x="302" y="145"/>
                </a:cubicBezTo>
                <a:cubicBezTo>
                  <a:pt x="309" y="138"/>
                  <a:pt x="320" y="138"/>
                  <a:pt x="326" y="145"/>
                </a:cubicBezTo>
                <a:cubicBezTo>
                  <a:pt x="333" y="152"/>
                  <a:pt x="333" y="163"/>
                  <a:pt x="326" y="170"/>
                </a:cubicBezTo>
                <a:cubicBezTo>
                  <a:pt x="323" y="174"/>
                  <a:pt x="319" y="175"/>
                  <a:pt x="314" y="175"/>
                </a:cubicBezTo>
                <a:cubicBezTo>
                  <a:pt x="309" y="175"/>
                  <a:pt x="305" y="174"/>
                  <a:pt x="302" y="170"/>
                </a:cubicBezTo>
                <a:close/>
                <a:moveTo>
                  <a:pt x="479" y="49"/>
                </a:moveTo>
                <a:cubicBezTo>
                  <a:pt x="476" y="39"/>
                  <a:pt x="481" y="30"/>
                  <a:pt x="490" y="26"/>
                </a:cubicBezTo>
                <a:cubicBezTo>
                  <a:pt x="499" y="23"/>
                  <a:pt x="509" y="28"/>
                  <a:pt x="512" y="37"/>
                </a:cubicBezTo>
                <a:cubicBezTo>
                  <a:pt x="515" y="46"/>
                  <a:pt x="511" y="56"/>
                  <a:pt x="501" y="60"/>
                </a:cubicBezTo>
                <a:cubicBezTo>
                  <a:pt x="500" y="60"/>
                  <a:pt x="498" y="60"/>
                  <a:pt x="496" y="60"/>
                </a:cubicBezTo>
                <a:cubicBezTo>
                  <a:pt x="488" y="60"/>
                  <a:pt x="482" y="56"/>
                  <a:pt x="479" y="49"/>
                </a:cubicBezTo>
                <a:close/>
                <a:moveTo>
                  <a:pt x="620" y="980"/>
                </a:moveTo>
                <a:cubicBezTo>
                  <a:pt x="618" y="989"/>
                  <a:pt x="611" y="996"/>
                  <a:pt x="602" y="996"/>
                </a:cubicBezTo>
                <a:cubicBezTo>
                  <a:pt x="601" y="996"/>
                  <a:pt x="601" y="996"/>
                  <a:pt x="600" y="996"/>
                </a:cubicBezTo>
                <a:cubicBezTo>
                  <a:pt x="591" y="995"/>
                  <a:pt x="584" y="986"/>
                  <a:pt x="585" y="977"/>
                </a:cubicBezTo>
                <a:cubicBezTo>
                  <a:pt x="586" y="967"/>
                  <a:pt x="594" y="960"/>
                  <a:pt x="604" y="961"/>
                </a:cubicBezTo>
                <a:cubicBezTo>
                  <a:pt x="614" y="962"/>
                  <a:pt x="621" y="971"/>
                  <a:pt x="620" y="980"/>
                </a:cubicBezTo>
                <a:close/>
                <a:moveTo>
                  <a:pt x="159" y="555"/>
                </a:moveTo>
                <a:cubicBezTo>
                  <a:pt x="158" y="546"/>
                  <a:pt x="165" y="537"/>
                  <a:pt x="174" y="536"/>
                </a:cubicBezTo>
                <a:cubicBezTo>
                  <a:pt x="184" y="535"/>
                  <a:pt x="192" y="541"/>
                  <a:pt x="194" y="551"/>
                </a:cubicBezTo>
                <a:cubicBezTo>
                  <a:pt x="195" y="561"/>
                  <a:pt x="188" y="569"/>
                  <a:pt x="178" y="570"/>
                </a:cubicBezTo>
                <a:cubicBezTo>
                  <a:pt x="177" y="570"/>
                  <a:pt x="177" y="570"/>
                  <a:pt x="176" y="570"/>
                </a:cubicBezTo>
                <a:cubicBezTo>
                  <a:pt x="167" y="570"/>
                  <a:pt x="160" y="564"/>
                  <a:pt x="159" y="555"/>
                </a:cubicBezTo>
                <a:close/>
                <a:moveTo>
                  <a:pt x="183" y="334"/>
                </a:moveTo>
                <a:cubicBezTo>
                  <a:pt x="186" y="325"/>
                  <a:pt x="197" y="320"/>
                  <a:pt x="206" y="323"/>
                </a:cubicBezTo>
                <a:cubicBezTo>
                  <a:pt x="215" y="326"/>
                  <a:pt x="220" y="336"/>
                  <a:pt x="216" y="345"/>
                </a:cubicBezTo>
                <a:cubicBezTo>
                  <a:pt x="214" y="352"/>
                  <a:pt x="207" y="357"/>
                  <a:pt x="200" y="357"/>
                </a:cubicBezTo>
                <a:cubicBezTo>
                  <a:pt x="198" y="357"/>
                  <a:pt x="196" y="357"/>
                  <a:pt x="194" y="356"/>
                </a:cubicBezTo>
                <a:cubicBezTo>
                  <a:pt x="185" y="353"/>
                  <a:pt x="180" y="343"/>
                  <a:pt x="183" y="334"/>
                </a:cubicBezTo>
                <a:close/>
                <a:moveTo>
                  <a:pt x="1129" y="663"/>
                </a:moveTo>
                <a:cubicBezTo>
                  <a:pt x="1126" y="670"/>
                  <a:pt x="1120" y="674"/>
                  <a:pt x="1112" y="674"/>
                </a:cubicBezTo>
                <a:cubicBezTo>
                  <a:pt x="1110" y="674"/>
                  <a:pt x="1109" y="674"/>
                  <a:pt x="1107" y="674"/>
                </a:cubicBezTo>
                <a:cubicBezTo>
                  <a:pt x="1098" y="670"/>
                  <a:pt x="1093" y="660"/>
                  <a:pt x="1096" y="651"/>
                </a:cubicBezTo>
                <a:cubicBezTo>
                  <a:pt x="1099" y="642"/>
                  <a:pt x="1109" y="637"/>
                  <a:pt x="1118" y="640"/>
                </a:cubicBezTo>
                <a:cubicBezTo>
                  <a:pt x="1127" y="643"/>
                  <a:pt x="1132" y="653"/>
                  <a:pt x="1129" y="663"/>
                </a:cubicBezTo>
                <a:close/>
                <a:moveTo>
                  <a:pt x="1079" y="231"/>
                </a:moveTo>
                <a:cubicBezTo>
                  <a:pt x="1084" y="239"/>
                  <a:pt x="1082" y="250"/>
                  <a:pt x="1074" y="255"/>
                </a:cubicBezTo>
                <a:cubicBezTo>
                  <a:pt x="1071" y="257"/>
                  <a:pt x="1068" y="258"/>
                  <a:pt x="1064" y="258"/>
                </a:cubicBezTo>
                <a:cubicBezTo>
                  <a:pt x="1059" y="258"/>
                  <a:pt x="1053" y="255"/>
                  <a:pt x="1050" y="250"/>
                </a:cubicBezTo>
                <a:cubicBezTo>
                  <a:pt x="1044" y="242"/>
                  <a:pt x="1047" y="231"/>
                  <a:pt x="1055" y="226"/>
                </a:cubicBezTo>
                <a:cubicBezTo>
                  <a:pt x="1063" y="221"/>
                  <a:pt x="1074" y="223"/>
                  <a:pt x="1079" y="231"/>
                </a:cubicBezTo>
                <a:close/>
                <a:moveTo>
                  <a:pt x="1011" y="826"/>
                </a:moveTo>
                <a:cubicBezTo>
                  <a:pt x="1018" y="834"/>
                  <a:pt x="1018" y="845"/>
                  <a:pt x="1011" y="851"/>
                </a:cubicBezTo>
                <a:cubicBezTo>
                  <a:pt x="1011" y="852"/>
                  <a:pt x="1010" y="852"/>
                  <a:pt x="1010" y="852"/>
                </a:cubicBezTo>
                <a:cubicBezTo>
                  <a:pt x="1010" y="852"/>
                  <a:pt x="1010" y="852"/>
                  <a:pt x="1010" y="852"/>
                </a:cubicBezTo>
                <a:cubicBezTo>
                  <a:pt x="1007" y="856"/>
                  <a:pt x="1002" y="858"/>
                  <a:pt x="998" y="858"/>
                </a:cubicBezTo>
                <a:cubicBezTo>
                  <a:pt x="993" y="858"/>
                  <a:pt x="988" y="856"/>
                  <a:pt x="985" y="852"/>
                </a:cubicBezTo>
                <a:cubicBezTo>
                  <a:pt x="978" y="846"/>
                  <a:pt x="978" y="835"/>
                  <a:pt x="985" y="827"/>
                </a:cubicBezTo>
                <a:cubicBezTo>
                  <a:pt x="986" y="827"/>
                  <a:pt x="986" y="827"/>
                  <a:pt x="986" y="827"/>
                </a:cubicBezTo>
                <a:cubicBezTo>
                  <a:pt x="986" y="827"/>
                  <a:pt x="986" y="827"/>
                  <a:pt x="986" y="827"/>
                </a:cubicBezTo>
                <a:cubicBezTo>
                  <a:pt x="993" y="820"/>
                  <a:pt x="1004" y="820"/>
                  <a:pt x="1011" y="826"/>
                </a:cubicBezTo>
                <a:close/>
                <a:moveTo>
                  <a:pt x="1153" y="441"/>
                </a:moveTo>
                <a:cubicBezTo>
                  <a:pt x="1154" y="451"/>
                  <a:pt x="1147" y="460"/>
                  <a:pt x="1138" y="461"/>
                </a:cubicBezTo>
                <a:cubicBezTo>
                  <a:pt x="1137" y="461"/>
                  <a:pt x="1136" y="461"/>
                  <a:pt x="1136" y="461"/>
                </a:cubicBezTo>
                <a:cubicBezTo>
                  <a:pt x="1127" y="461"/>
                  <a:pt x="1120" y="454"/>
                  <a:pt x="1118" y="445"/>
                </a:cubicBezTo>
                <a:cubicBezTo>
                  <a:pt x="1117" y="436"/>
                  <a:pt x="1124" y="427"/>
                  <a:pt x="1134" y="425"/>
                </a:cubicBezTo>
                <a:cubicBezTo>
                  <a:pt x="1143" y="425"/>
                  <a:pt x="1152" y="432"/>
                  <a:pt x="1153" y="441"/>
                </a:cubicBezTo>
                <a:close/>
                <a:moveTo>
                  <a:pt x="692" y="17"/>
                </a:moveTo>
                <a:cubicBezTo>
                  <a:pt x="693" y="7"/>
                  <a:pt x="701" y="0"/>
                  <a:pt x="711" y="1"/>
                </a:cubicBezTo>
                <a:cubicBezTo>
                  <a:pt x="721" y="2"/>
                  <a:pt x="728" y="11"/>
                  <a:pt x="727" y="20"/>
                </a:cubicBezTo>
                <a:cubicBezTo>
                  <a:pt x="726" y="30"/>
                  <a:pt x="718" y="36"/>
                  <a:pt x="709" y="36"/>
                </a:cubicBezTo>
                <a:cubicBezTo>
                  <a:pt x="709" y="36"/>
                  <a:pt x="708" y="36"/>
                  <a:pt x="707" y="36"/>
                </a:cubicBezTo>
                <a:cubicBezTo>
                  <a:pt x="697" y="35"/>
                  <a:pt x="691" y="26"/>
                  <a:pt x="692" y="17"/>
                </a:cubicBezTo>
                <a:close/>
                <a:moveTo>
                  <a:pt x="897" y="80"/>
                </a:moveTo>
                <a:cubicBezTo>
                  <a:pt x="902" y="72"/>
                  <a:pt x="913" y="69"/>
                  <a:pt x="922" y="74"/>
                </a:cubicBezTo>
                <a:cubicBezTo>
                  <a:pt x="930" y="79"/>
                  <a:pt x="932" y="90"/>
                  <a:pt x="927" y="98"/>
                </a:cubicBezTo>
                <a:cubicBezTo>
                  <a:pt x="924" y="104"/>
                  <a:pt x="918" y="106"/>
                  <a:pt x="912" y="106"/>
                </a:cubicBezTo>
                <a:cubicBezTo>
                  <a:pt x="909" y="106"/>
                  <a:pt x="906" y="106"/>
                  <a:pt x="903" y="104"/>
                </a:cubicBezTo>
                <a:cubicBezTo>
                  <a:pt x="895" y="98"/>
                  <a:pt x="892" y="88"/>
                  <a:pt x="897" y="80"/>
                </a:cubicBezTo>
                <a:close/>
                <a:moveTo>
                  <a:pt x="832" y="949"/>
                </a:moveTo>
                <a:cubicBezTo>
                  <a:pt x="835" y="958"/>
                  <a:pt x="831" y="968"/>
                  <a:pt x="821" y="971"/>
                </a:cubicBezTo>
                <a:cubicBezTo>
                  <a:pt x="821" y="971"/>
                  <a:pt x="821" y="971"/>
                  <a:pt x="822" y="971"/>
                </a:cubicBezTo>
                <a:cubicBezTo>
                  <a:pt x="820" y="971"/>
                  <a:pt x="818" y="972"/>
                  <a:pt x="816" y="972"/>
                </a:cubicBezTo>
                <a:cubicBezTo>
                  <a:pt x="808" y="972"/>
                  <a:pt x="802" y="967"/>
                  <a:pt x="799" y="960"/>
                </a:cubicBezTo>
                <a:cubicBezTo>
                  <a:pt x="796" y="951"/>
                  <a:pt x="801" y="941"/>
                  <a:pt x="810" y="938"/>
                </a:cubicBezTo>
                <a:cubicBezTo>
                  <a:pt x="819" y="935"/>
                  <a:pt x="829" y="939"/>
                  <a:pt x="832" y="949"/>
                </a:cubicBezTo>
                <a:close/>
                <a:moveTo>
                  <a:pt x="833" y="428"/>
                </a:moveTo>
                <a:cubicBezTo>
                  <a:pt x="832" y="426"/>
                  <a:pt x="831" y="425"/>
                  <a:pt x="831" y="423"/>
                </a:cubicBezTo>
                <a:cubicBezTo>
                  <a:pt x="876" y="361"/>
                  <a:pt x="876" y="361"/>
                  <a:pt x="876" y="361"/>
                </a:cubicBezTo>
                <a:cubicBezTo>
                  <a:pt x="881" y="355"/>
                  <a:pt x="881" y="347"/>
                  <a:pt x="876" y="340"/>
                </a:cubicBezTo>
                <a:cubicBezTo>
                  <a:pt x="868" y="329"/>
                  <a:pt x="858" y="317"/>
                  <a:pt x="848" y="307"/>
                </a:cubicBezTo>
                <a:cubicBezTo>
                  <a:pt x="837" y="296"/>
                  <a:pt x="826" y="287"/>
                  <a:pt x="814" y="278"/>
                </a:cubicBezTo>
                <a:cubicBezTo>
                  <a:pt x="808" y="274"/>
                  <a:pt x="800" y="274"/>
                  <a:pt x="794" y="278"/>
                </a:cubicBezTo>
                <a:cubicBezTo>
                  <a:pt x="731" y="324"/>
                  <a:pt x="731" y="324"/>
                  <a:pt x="731" y="324"/>
                </a:cubicBezTo>
                <a:cubicBezTo>
                  <a:pt x="730" y="323"/>
                  <a:pt x="728" y="322"/>
                  <a:pt x="727" y="322"/>
                </a:cubicBezTo>
                <a:cubicBezTo>
                  <a:pt x="714" y="246"/>
                  <a:pt x="714" y="246"/>
                  <a:pt x="714" y="246"/>
                </a:cubicBezTo>
                <a:cubicBezTo>
                  <a:pt x="713" y="238"/>
                  <a:pt x="707" y="232"/>
                  <a:pt x="700" y="231"/>
                </a:cubicBezTo>
                <a:cubicBezTo>
                  <a:pt x="671" y="226"/>
                  <a:pt x="641" y="226"/>
                  <a:pt x="612" y="231"/>
                </a:cubicBezTo>
                <a:cubicBezTo>
                  <a:pt x="605" y="232"/>
                  <a:pt x="599" y="238"/>
                  <a:pt x="597" y="246"/>
                </a:cubicBezTo>
                <a:cubicBezTo>
                  <a:pt x="585" y="322"/>
                  <a:pt x="585" y="322"/>
                  <a:pt x="585" y="322"/>
                </a:cubicBezTo>
                <a:cubicBezTo>
                  <a:pt x="584" y="322"/>
                  <a:pt x="582" y="323"/>
                  <a:pt x="581" y="324"/>
                </a:cubicBezTo>
                <a:cubicBezTo>
                  <a:pt x="518" y="278"/>
                  <a:pt x="518" y="278"/>
                  <a:pt x="518" y="278"/>
                </a:cubicBezTo>
                <a:cubicBezTo>
                  <a:pt x="512" y="274"/>
                  <a:pt x="504" y="274"/>
                  <a:pt x="498" y="278"/>
                </a:cubicBezTo>
                <a:cubicBezTo>
                  <a:pt x="486" y="287"/>
                  <a:pt x="474" y="296"/>
                  <a:pt x="464" y="307"/>
                </a:cubicBezTo>
                <a:cubicBezTo>
                  <a:pt x="454" y="317"/>
                  <a:pt x="444" y="329"/>
                  <a:pt x="436" y="340"/>
                </a:cubicBezTo>
                <a:cubicBezTo>
                  <a:pt x="431" y="347"/>
                  <a:pt x="431" y="355"/>
                  <a:pt x="436" y="361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0" y="425"/>
                  <a:pt x="480" y="426"/>
                  <a:pt x="479" y="428"/>
                </a:cubicBezTo>
                <a:cubicBezTo>
                  <a:pt x="403" y="440"/>
                  <a:pt x="403" y="440"/>
                  <a:pt x="403" y="440"/>
                </a:cubicBezTo>
                <a:cubicBezTo>
                  <a:pt x="395" y="441"/>
                  <a:pt x="390" y="447"/>
                  <a:pt x="388" y="454"/>
                </a:cubicBezTo>
                <a:cubicBezTo>
                  <a:pt x="384" y="483"/>
                  <a:pt x="384" y="513"/>
                  <a:pt x="388" y="542"/>
                </a:cubicBezTo>
                <a:cubicBezTo>
                  <a:pt x="390" y="550"/>
                  <a:pt x="395" y="556"/>
                  <a:pt x="403" y="557"/>
                </a:cubicBezTo>
                <a:cubicBezTo>
                  <a:pt x="479" y="569"/>
                  <a:pt x="479" y="569"/>
                  <a:pt x="479" y="569"/>
                </a:cubicBezTo>
                <a:cubicBezTo>
                  <a:pt x="480" y="570"/>
                  <a:pt x="480" y="572"/>
                  <a:pt x="481" y="574"/>
                </a:cubicBezTo>
                <a:cubicBezTo>
                  <a:pt x="436" y="636"/>
                  <a:pt x="436" y="636"/>
                  <a:pt x="436" y="636"/>
                </a:cubicBezTo>
                <a:cubicBezTo>
                  <a:pt x="431" y="642"/>
                  <a:pt x="431" y="651"/>
                  <a:pt x="436" y="656"/>
                </a:cubicBezTo>
                <a:cubicBezTo>
                  <a:pt x="444" y="668"/>
                  <a:pt x="454" y="680"/>
                  <a:pt x="464" y="690"/>
                </a:cubicBezTo>
                <a:cubicBezTo>
                  <a:pt x="475" y="701"/>
                  <a:pt x="486" y="710"/>
                  <a:pt x="498" y="719"/>
                </a:cubicBezTo>
                <a:cubicBezTo>
                  <a:pt x="504" y="723"/>
                  <a:pt x="512" y="723"/>
                  <a:pt x="518" y="719"/>
                </a:cubicBezTo>
                <a:cubicBezTo>
                  <a:pt x="581" y="674"/>
                  <a:pt x="581" y="674"/>
                  <a:pt x="581" y="674"/>
                </a:cubicBezTo>
                <a:cubicBezTo>
                  <a:pt x="582" y="674"/>
                  <a:pt x="584" y="675"/>
                  <a:pt x="585" y="676"/>
                </a:cubicBezTo>
                <a:cubicBezTo>
                  <a:pt x="598" y="752"/>
                  <a:pt x="598" y="752"/>
                  <a:pt x="598" y="752"/>
                </a:cubicBezTo>
                <a:cubicBezTo>
                  <a:pt x="599" y="759"/>
                  <a:pt x="605" y="765"/>
                  <a:pt x="612" y="766"/>
                </a:cubicBezTo>
                <a:cubicBezTo>
                  <a:pt x="627" y="768"/>
                  <a:pt x="641" y="769"/>
                  <a:pt x="656" y="769"/>
                </a:cubicBezTo>
                <a:cubicBezTo>
                  <a:pt x="671" y="769"/>
                  <a:pt x="685" y="768"/>
                  <a:pt x="700" y="766"/>
                </a:cubicBezTo>
                <a:cubicBezTo>
                  <a:pt x="707" y="765"/>
                  <a:pt x="713" y="759"/>
                  <a:pt x="714" y="752"/>
                </a:cubicBezTo>
                <a:cubicBezTo>
                  <a:pt x="727" y="676"/>
                  <a:pt x="727" y="676"/>
                  <a:pt x="727" y="676"/>
                </a:cubicBezTo>
                <a:cubicBezTo>
                  <a:pt x="728" y="675"/>
                  <a:pt x="730" y="674"/>
                  <a:pt x="731" y="674"/>
                </a:cubicBezTo>
                <a:cubicBezTo>
                  <a:pt x="794" y="719"/>
                  <a:pt x="794" y="719"/>
                  <a:pt x="794" y="719"/>
                </a:cubicBezTo>
                <a:cubicBezTo>
                  <a:pt x="800" y="723"/>
                  <a:pt x="808" y="723"/>
                  <a:pt x="814" y="719"/>
                </a:cubicBezTo>
                <a:cubicBezTo>
                  <a:pt x="826" y="710"/>
                  <a:pt x="838" y="701"/>
                  <a:pt x="848" y="690"/>
                </a:cubicBezTo>
                <a:cubicBezTo>
                  <a:pt x="858" y="680"/>
                  <a:pt x="867" y="669"/>
                  <a:pt x="876" y="656"/>
                </a:cubicBezTo>
                <a:cubicBezTo>
                  <a:pt x="881" y="651"/>
                  <a:pt x="881" y="642"/>
                  <a:pt x="876" y="636"/>
                </a:cubicBezTo>
                <a:cubicBezTo>
                  <a:pt x="831" y="574"/>
                  <a:pt x="831" y="574"/>
                  <a:pt x="831" y="574"/>
                </a:cubicBezTo>
                <a:cubicBezTo>
                  <a:pt x="831" y="572"/>
                  <a:pt x="832" y="570"/>
                  <a:pt x="833" y="569"/>
                </a:cubicBezTo>
                <a:cubicBezTo>
                  <a:pt x="909" y="557"/>
                  <a:pt x="909" y="557"/>
                  <a:pt x="909" y="557"/>
                </a:cubicBezTo>
                <a:cubicBezTo>
                  <a:pt x="916" y="556"/>
                  <a:pt x="922" y="550"/>
                  <a:pt x="923" y="542"/>
                </a:cubicBezTo>
                <a:cubicBezTo>
                  <a:pt x="928" y="513"/>
                  <a:pt x="928" y="484"/>
                  <a:pt x="924" y="454"/>
                </a:cubicBezTo>
                <a:cubicBezTo>
                  <a:pt x="922" y="447"/>
                  <a:pt x="916" y="441"/>
                  <a:pt x="909" y="440"/>
                </a:cubicBezTo>
                <a:lnTo>
                  <a:pt x="833" y="428"/>
                </a:lnTo>
                <a:close/>
                <a:moveTo>
                  <a:pt x="891" y="524"/>
                </a:moveTo>
                <a:cubicBezTo>
                  <a:pt x="817" y="536"/>
                  <a:pt x="817" y="536"/>
                  <a:pt x="817" y="536"/>
                </a:cubicBezTo>
                <a:cubicBezTo>
                  <a:pt x="811" y="537"/>
                  <a:pt x="805" y="541"/>
                  <a:pt x="803" y="548"/>
                </a:cubicBezTo>
                <a:cubicBezTo>
                  <a:pt x="801" y="555"/>
                  <a:pt x="798" y="562"/>
                  <a:pt x="795" y="568"/>
                </a:cubicBezTo>
                <a:cubicBezTo>
                  <a:pt x="792" y="574"/>
                  <a:pt x="793" y="581"/>
                  <a:pt x="797" y="586"/>
                </a:cubicBezTo>
                <a:cubicBezTo>
                  <a:pt x="840" y="646"/>
                  <a:pt x="840" y="646"/>
                  <a:pt x="840" y="646"/>
                </a:cubicBezTo>
                <a:cubicBezTo>
                  <a:pt x="835" y="653"/>
                  <a:pt x="829" y="660"/>
                  <a:pt x="823" y="666"/>
                </a:cubicBezTo>
                <a:cubicBezTo>
                  <a:pt x="817" y="672"/>
                  <a:pt x="811" y="677"/>
                  <a:pt x="804" y="683"/>
                </a:cubicBezTo>
                <a:cubicBezTo>
                  <a:pt x="743" y="639"/>
                  <a:pt x="743" y="639"/>
                  <a:pt x="743" y="639"/>
                </a:cubicBezTo>
                <a:cubicBezTo>
                  <a:pt x="738" y="635"/>
                  <a:pt x="731" y="635"/>
                  <a:pt x="725" y="638"/>
                </a:cubicBezTo>
                <a:cubicBezTo>
                  <a:pt x="719" y="641"/>
                  <a:pt x="713" y="643"/>
                  <a:pt x="705" y="646"/>
                </a:cubicBezTo>
                <a:cubicBezTo>
                  <a:pt x="699" y="648"/>
                  <a:pt x="695" y="653"/>
                  <a:pt x="694" y="660"/>
                </a:cubicBezTo>
                <a:cubicBezTo>
                  <a:pt x="682" y="733"/>
                  <a:pt x="682" y="733"/>
                  <a:pt x="682" y="733"/>
                </a:cubicBezTo>
                <a:cubicBezTo>
                  <a:pt x="665" y="735"/>
                  <a:pt x="647" y="735"/>
                  <a:pt x="630" y="733"/>
                </a:cubicBezTo>
                <a:cubicBezTo>
                  <a:pt x="618" y="660"/>
                  <a:pt x="618" y="660"/>
                  <a:pt x="618" y="660"/>
                </a:cubicBezTo>
                <a:cubicBezTo>
                  <a:pt x="617" y="653"/>
                  <a:pt x="613" y="648"/>
                  <a:pt x="607" y="646"/>
                </a:cubicBezTo>
                <a:cubicBezTo>
                  <a:pt x="600" y="643"/>
                  <a:pt x="593" y="641"/>
                  <a:pt x="587" y="638"/>
                </a:cubicBezTo>
                <a:cubicBezTo>
                  <a:pt x="581" y="635"/>
                  <a:pt x="574" y="635"/>
                  <a:pt x="569" y="639"/>
                </a:cubicBezTo>
                <a:cubicBezTo>
                  <a:pt x="508" y="683"/>
                  <a:pt x="508" y="683"/>
                  <a:pt x="508" y="683"/>
                </a:cubicBezTo>
                <a:cubicBezTo>
                  <a:pt x="502" y="678"/>
                  <a:pt x="495" y="672"/>
                  <a:pt x="489" y="666"/>
                </a:cubicBezTo>
                <a:cubicBezTo>
                  <a:pt x="483" y="660"/>
                  <a:pt x="477" y="653"/>
                  <a:pt x="472" y="646"/>
                </a:cubicBezTo>
                <a:cubicBezTo>
                  <a:pt x="515" y="586"/>
                  <a:pt x="515" y="586"/>
                  <a:pt x="515" y="586"/>
                </a:cubicBezTo>
                <a:cubicBezTo>
                  <a:pt x="519" y="581"/>
                  <a:pt x="520" y="574"/>
                  <a:pt x="517" y="568"/>
                </a:cubicBezTo>
                <a:cubicBezTo>
                  <a:pt x="514" y="561"/>
                  <a:pt x="511" y="554"/>
                  <a:pt x="509" y="548"/>
                </a:cubicBezTo>
                <a:cubicBezTo>
                  <a:pt x="507" y="542"/>
                  <a:pt x="501" y="537"/>
                  <a:pt x="495" y="536"/>
                </a:cubicBezTo>
                <a:cubicBezTo>
                  <a:pt x="421" y="524"/>
                  <a:pt x="421" y="524"/>
                  <a:pt x="421" y="524"/>
                </a:cubicBezTo>
                <a:cubicBezTo>
                  <a:pt x="419" y="507"/>
                  <a:pt x="419" y="490"/>
                  <a:pt x="421" y="473"/>
                </a:cubicBezTo>
                <a:cubicBezTo>
                  <a:pt x="495" y="461"/>
                  <a:pt x="495" y="461"/>
                  <a:pt x="495" y="461"/>
                </a:cubicBezTo>
                <a:cubicBezTo>
                  <a:pt x="501" y="460"/>
                  <a:pt x="507" y="455"/>
                  <a:pt x="509" y="449"/>
                </a:cubicBezTo>
                <a:cubicBezTo>
                  <a:pt x="511" y="442"/>
                  <a:pt x="514" y="436"/>
                  <a:pt x="517" y="430"/>
                </a:cubicBezTo>
                <a:cubicBezTo>
                  <a:pt x="520" y="423"/>
                  <a:pt x="519" y="417"/>
                  <a:pt x="515" y="411"/>
                </a:cubicBezTo>
                <a:cubicBezTo>
                  <a:pt x="472" y="351"/>
                  <a:pt x="472" y="351"/>
                  <a:pt x="472" y="351"/>
                </a:cubicBezTo>
                <a:cubicBezTo>
                  <a:pt x="477" y="344"/>
                  <a:pt x="483" y="338"/>
                  <a:pt x="489" y="332"/>
                </a:cubicBezTo>
                <a:cubicBezTo>
                  <a:pt x="495" y="325"/>
                  <a:pt x="501" y="320"/>
                  <a:pt x="508" y="314"/>
                </a:cubicBezTo>
                <a:cubicBezTo>
                  <a:pt x="569" y="358"/>
                  <a:pt x="569" y="358"/>
                  <a:pt x="569" y="358"/>
                </a:cubicBezTo>
                <a:cubicBezTo>
                  <a:pt x="574" y="362"/>
                  <a:pt x="581" y="362"/>
                  <a:pt x="587" y="359"/>
                </a:cubicBezTo>
                <a:cubicBezTo>
                  <a:pt x="593" y="356"/>
                  <a:pt x="600" y="353"/>
                  <a:pt x="607" y="351"/>
                </a:cubicBezTo>
                <a:cubicBezTo>
                  <a:pt x="613" y="349"/>
                  <a:pt x="617" y="344"/>
                  <a:pt x="618" y="337"/>
                </a:cubicBezTo>
                <a:cubicBezTo>
                  <a:pt x="630" y="264"/>
                  <a:pt x="630" y="264"/>
                  <a:pt x="630" y="264"/>
                </a:cubicBezTo>
                <a:cubicBezTo>
                  <a:pt x="647" y="262"/>
                  <a:pt x="665" y="262"/>
                  <a:pt x="682" y="264"/>
                </a:cubicBezTo>
                <a:cubicBezTo>
                  <a:pt x="694" y="337"/>
                  <a:pt x="694" y="337"/>
                  <a:pt x="694" y="337"/>
                </a:cubicBezTo>
                <a:cubicBezTo>
                  <a:pt x="695" y="344"/>
                  <a:pt x="699" y="349"/>
                  <a:pt x="705" y="351"/>
                </a:cubicBezTo>
                <a:cubicBezTo>
                  <a:pt x="713" y="354"/>
                  <a:pt x="719" y="356"/>
                  <a:pt x="725" y="359"/>
                </a:cubicBezTo>
                <a:cubicBezTo>
                  <a:pt x="731" y="362"/>
                  <a:pt x="738" y="362"/>
                  <a:pt x="743" y="358"/>
                </a:cubicBezTo>
                <a:cubicBezTo>
                  <a:pt x="804" y="314"/>
                  <a:pt x="804" y="314"/>
                  <a:pt x="804" y="314"/>
                </a:cubicBezTo>
                <a:cubicBezTo>
                  <a:pt x="810" y="320"/>
                  <a:pt x="817" y="325"/>
                  <a:pt x="823" y="332"/>
                </a:cubicBezTo>
                <a:cubicBezTo>
                  <a:pt x="829" y="338"/>
                  <a:pt x="835" y="344"/>
                  <a:pt x="840" y="351"/>
                </a:cubicBezTo>
                <a:cubicBezTo>
                  <a:pt x="797" y="411"/>
                  <a:pt x="797" y="411"/>
                  <a:pt x="797" y="411"/>
                </a:cubicBezTo>
                <a:cubicBezTo>
                  <a:pt x="793" y="417"/>
                  <a:pt x="792" y="423"/>
                  <a:pt x="795" y="430"/>
                </a:cubicBezTo>
                <a:cubicBezTo>
                  <a:pt x="798" y="435"/>
                  <a:pt x="801" y="442"/>
                  <a:pt x="803" y="449"/>
                </a:cubicBezTo>
                <a:cubicBezTo>
                  <a:pt x="805" y="455"/>
                  <a:pt x="811" y="460"/>
                  <a:pt x="817" y="461"/>
                </a:cubicBezTo>
                <a:cubicBezTo>
                  <a:pt x="891" y="473"/>
                  <a:pt x="891" y="473"/>
                  <a:pt x="891" y="473"/>
                </a:cubicBezTo>
                <a:cubicBezTo>
                  <a:pt x="893" y="490"/>
                  <a:pt x="893" y="507"/>
                  <a:pt x="891" y="524"/>
                </a:cubicBezTo>
                <a:close/>
                <a:moveTo>
                  <a:pt x="588" y="431"/>
                </a:moveTo>
                <a:cubicBezTo>
                  <a:pt x="570" y="449"/>
                  <a:pt x="560" y="473"/>
                  <a:pt x="560" y="498"/>
                </a:cubicBezTo>
                <a:cubicBezTo>
                  <a:pt x="560" y="524"/>
                  <a:pt x="570" y="548"/>
                  <a:pt x="588" y="566"/>
                </a:cubicBezTo>
                <a:cubicBezTo>
                  <a:pt x="606" y="585"/>
                  <a:pt x="630" y="595"/>
                  <a:pt x="656" y="595"/>
                </a:cubicBezTo>
                <a:cubicBezTo>
                  <a:pt x="656" y="595"/>
                  <a:pt x="656" y="595"/>
                  <a:pt x="656" y="595"/>
                </a:cubicBezTo>
                <a:cubicBezTo>
                  <a:pt x="682" y="595"/>
                  <a:pt x="706" y="585"/>
                  <a:pt x="724" y="566"/>
                </a:cubicBezTo>
                <a:cubicBezTo>
                  <a:pt x="742" y="549"/>
                  <a:pt x="752" y="524"/>
                  <a:pt x="752" y="498"/>
                </a:cubicBezTo>
                <a:cubicBezTo>
                  <a:pt x="752" y="473"/>
                  <a:pt x="742" y="449"/>
                  <a:pt x="724" y="431"/>
                </a:cubicBezTo>
                <a:cubicBezTo>
                  <a:pt x="687" y="393"/>
                  <a:pt x="625" y="393"/>
                  <a:pt x="588" y="431"/>
                </a:cubicBezTo>
                <a:close/>
                <a:moveTo>
                  <a:pt x="699" y="542"/>
                </a:moveTo>
                <a:cubicBezTo>
                  <a:pt x="688" y="553"/>
                  <a:pt x="672" y="560"/>
                  <a:pt x="656" y="560"/>
                </a:cubicBezTo>
                <a:cubicBezTo>
                  <a:pt x="656" y="560"/>
                  <a:pt x="656" y="560"/>
                  <a:pt x="656" y="560"/>
                </a:cubicBezTo>
                <a:cubicBezTo>
                  <a:pt x="640" y="560"/>
                  <a:pt x="624" y="553"/>
                  <a:pt x="613" y="542"/>
                </a:cubicBezTo>
                <a:cubicBezTo>
                  <a:pt x="601" y="530"/>
                  <a:pt x="595" y="515"/>
                  <a:pt x="595" y="498"/>
                </a:cubicBezTo>
                <a:cubicBezTo>
                  <a:pt x="595" y="482"/>
                  <a:pt x="601" y="467"/>
                  <a:pt x="613" y="455"/>
                </a:cubicBezTo>
                <a:cubicBezTo>
                  <a:pt x="625" y="443"/>
                  <a:pt x="640" y="437"/>
                  <a:pt x="656" y="437"/>
                </a:cubicBezTo>
                <a:cubicBezTo>
                  <a:pt x="672" y="437"/>
                  <a:pt x="687" y="443"/>
                  <a:pt x="699" y="455"/>
                </a:cubicBezTo>
                <a:cubicBezTo>
                  <a:pt x="711" y="467"/>
                  <a:pt x="717" y="482"/>
                  <a:pt x="717" y="498"/>
                </a:cubicBezTo>
                <a:cubicBezTo>
                  <a:pt x="717" y="515"/>
                  <a:pt x="711" y="530"/>
                  <a:pt x="699" y="5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60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pprenticeshipUSA logo">
            <a:extLst>
              <a:ext uri="{FF2B5EF4-FFF2-40B4-BE49-F238E27FC236}">
                <a16:creationId xmlns:a16="http://schemas.microsoft.com/office/drawing/2014/main" id="{53BB5450-97D3-45A4-0729-64EDF92B46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2765" y="6363469"/>
            <a:ext cx="1865113" cy="258811"/>
          </a:xfrm>
          <a:prstGeom prst="rect">
            <a:avLst/>
          </a:prstGeom>
        </p:spPr>
      </p:pic>
      <p:pic>
        <p:nvPicPr>
          <p:cNvPr id="37" name="Picture 37">
            <a:extLst>
              <a:ext uri="{FF2B5EF4-FFF2-40B4-BE49-F238E27FC236}">
                <a16:creationId xmlns:a16="http://schemas.microsoft.com/office/drawing/2014/main" id="{4C8FC62E-F5C1-D581-5F44-19C3A6AB3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0799" y="2706983"/>
            <a:ext cx="594360" cy="601666"/>
          </a:xfrm>
          <a:prstGeom prst="rect">
            <a:avLst/>
          </a:prstGeom>
        </p:spPr>
      </p:pic>
      <p:pic>
        <p:nvPicPr>
          <p:cNvPr id="35" name="Graphic 37">
            <a:extLst>
              <a:ext uri="{FF2B5EF4-FFF2-40B4-BE49-F238E27FC236}">
                <a16:creationId xmlns:a16="http://schemas.microsoft.com/office/drawing/2014/main" id="{E1675A4B-3661-8EE7-7804-0EC0DC604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3384853" y="3903429"/>
            <a:ext cx="718108" cy="71810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F5E96F-7624-84C7-E9DD-7A0D0FF0D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45708" rIns="0" bIns="45708" rtlCol="0" anchor="ctr"/>
          <a:lstStyle>
            <a:lvl1pPr algn="l">
              <a:defRPr lang="en-GB" sz="900" b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1AABEC-672F-4B68-B914-690DA978312C}" type="slidenum">
              <a:rPr lang="en-US">
                <a:solidFill>
                  <a:srgbClr val="FFFFFF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18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04A191-3AC2-B436-A67B-53C28171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29" y="554838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Growing Apprenticeship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327810F7-2145-61D5-D15F-4A6ED5CC2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089" y="2636109"/>
            <a:ext cx="4192802" cy="213582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15E"/>
                </a:solidFill>
              </a:rPr>
              <a:t>SUCCESSFUL ENGAGEMENT </a:t>
            </a:r>
            <a:r>
              <a:rPr lang="en-US" dirty="0">
                <a:solidFill>
                  <a:schemeClr val="tx1"/>
                </a:solidFill>
              </a:rPr>
              <a:t>WITH MAJOR EMPLOYERS TO GROW APPRENTICESHIP</a:t>
            </a:r>
          </a:p>
        </p:txBody>
      </p:sp>
      <p:grpSp>
        <p:nvGrpSpPr>
          <p:cNvPr id="5" name="Group 4" descr="Companies with Registered Apprenticeships - Microsoft, DOW, TESLA, The Hartford, Zurich, ALCOA, Siemens, Ford, Boeing, Darmouth Health, Buhler, IBM, Mercedes-Benz, Schaeffler, Amazon, Nestle">
            <a:extLst>
              <a:ext uri="{FF2B5EF4-FFF2-40B4-BE49-F238E27FC236}">
                <a16:creationId xmlns:a16="http://schemas.microsoft.com/office/drawing/2014/main" id="{80259589-E93C-0FB9-C447-D56E97A8F302}"/>
              </a:ext>
            </a:extLst>
          </p:cNvPr>
          <p:cNvGrpSpPr/>
          <p:nvPr/>
        </p:nvGrpSpPr>
        <p:grpSpPr>
          <a:xfrm>
            <a:off x="4884222" y="2006118"/>
            <a:ext cx="6667089" cy="3920903"/>
            <a:chOff x="1085850" y="1656390"/>
            <a:chExt cx="8807902" cy="53159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626F08-4F74-8E4C-F96E-3888885B17A7}"/>
                </a:ext>
              </a:extLst>
            </p:cNvPr>
            <p:cNvGrpSpPr/>
            <p:nvPr/>
          </p:nvGrpSpPr>
          <p:grpSpPr>
            <a:xfrm>
              <a:off x="1085850" y="1656390"/>
              <a:ext cx="8807902" cy="5315911"/>
              <a:chOff x="1085850" y="1656390"/>
              <a:chExt cx="8807902" cy="5315911"/>
            </a:xfrm>
            <a:solidFill>
              <a:schemeClr val="accent6"/>
            </a:solidFill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47C8CB39-8FD2-1BB5-9A85-259E741DDFC8}"/>
                  </a:ext>
                </a:extLst>
              </p:cNvPr>
              <p:cNvGrpSpPr/>
              <p:nvPr/>
            </p:nvGrpSpPr>
            <p:grpSpPr>
              <a:xfrm>
                <a:off x="1085850" y="1656390"/>
                <a:ext cx="8807902" cy="1201110"/>
                <a:chOff x="1085850" y="1656390"/>
                <a:chExt cx="8807902" cy="1201110"/>
              </a:xfrm>
              <a:grpFill/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874C6DC-895C-DD77-F6D4-573D767A7FD0}"/>
                    </a:ext>
                  </a:extLst>
                </p:cNvPr>
                <p:cNvSpPr/>
                <p:nvPr/>
              </p:nvSpPr>
              <p:spPr>
                <a:xfrm>
                  <a:off x="1085850" y="1656390"/>
                  <a:ext cx="2049914" cy="1201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60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8EFB128-DDFE-B3B4-57C8-1C98EEC1F0E1}"/>
                    </a:ext>
                  </a:extLst>
                </p:cNvPr>
                <p:cNvSpPr/>
                <p:nvPr/>
              </p:nvSpPr>
              <p:spPr>
                <a:xfrm>
                  <a:off x="3338513" y="1656390"/>
                  <a:ext cx="2049914" cy="1201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60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D158CC5-FDDB-2D67-AED1-1483B99F84B4}"/>
                    </a:ext>
                  </a:extLst>
                </p:cNvPr>
                <p:cNvSpPr/>
                <p:nvPr/>
              </p:nvSpPr>
              <p:spPr>
                <a:xfrm>
                  <a:off x="5591176" y="1656390"/>
                  <a:ext cx="2049914" cy="1201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60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D4DD8C5-FFD2-1CCE-E9C5-D2DF8AEF4E7D}"/>
                    </a:ext>
                  </a:extLst>
                </p:cNvPr>
                <p:cNvSpPr/>
                <p:nvPr/>
              </p:nvSpPr>
              <p:spPr>
                <a:xfrm>
                  <a:off x="7843838" y="1656390"/>
                  <a:ext cx="2049914" cy="1201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60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132F0E8-CB9D-7CE7-9A5D-036CDFBEE223}"/>
                  </a:ext>
                </a:extLst>
              </p:cNvPr>
              <p:cNvGrpSpPr/>
              <p:nvPr/>
            </p:nvGrpSpPr>
            <p:grpSpPr>
              <a:xfrm>
                <a:off x="1085850" y="3042278"/>
                <a:ext cx="8807902" cy="1201110"/>
                <a:chOff x="1085850" y="1656390"/>
                <a:chExt cx="8807902" cy="1201110"/>
              </a:xfrm>
              <a:grp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3C24DE2-9672-2561-B2C7-7F76CDBEDF87}"/>
                    </a:ext>
                  </a:extLst>
                </p:cNvPr>
                <p:cNvSpPr/>
                <p:nvPr/>
              </p:nvSpPr>
              <p:spPr>
                <a:xfrm>
                  <a:off x="1085850" y="1656390"/>
                  <a:ext cx="2049914" cy="1201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60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93BF836-8A65-796D-7520-07DA1FF55F0D}"/>
                    </a:ext>
                  </a:extLst>
                </p:cNvPr>
                <p:cNvSpPr/>
                <p:nvPr/>
              </p:nvSpPr>
              <p:spPr>
                <a:xfrm>
                  <a:off x="3338513" y="1656390"/>
                  <a:ext cx="2049914" cy="1201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60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800E31E-42EF-7A98-72D2-496B49118E30}"/>
                    </a:ext>
                  </a:extLst>
                </p:cNvPr>
                <p:cNvSpPr/>
                <p:nvPr/>
              </p:nvSpPr>
              <p:spPr>
                <a:xfrm>
                  <a:off x="5591176" y="1656390"/>
                  <a:ext cx="2049914" cy="1201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60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8871853-20EF-3755-3A86-EF2345F9B521}"/>
                    </a:ext>
                  </a:extLst>
                </p:cNvPr>
                <p:cNvSpPr/>
                <p:nvPr/>
              </p:nvSpPr>
              <p:spPr>
                <a:xfrm>
                  <a:off x="7843838" y="1656390"/>
                  <a:ext cx="2049914" cy="1201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60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1F086846-917B-1619-6F32-7BB41E419956}"/>
                  </a:ext>
                </a:extLst>
              </p:cNvPr>
              <p:cNvGrpSpPr/>
              <p:nvPr/>
            </p:nvGrpSpPr>
            <p:grpSpPr>
              <a:xfrm>
                <a:off x="1085850" y="4428166"/>
                <a:ext cx="8807902" cy="1201110"/>
                <a:chOff x="1085850" y="1656390"/>
                <a:chExt cx="8807902" cy="1201110"/>
              </a:xfrm>
              <a:grpFill/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E4FAE940-866B-D0A2-4336-C4556793F987}"/>
                    </a:ext>
                  </a:extLst>
                </p:cNvPr>
                <p:cNvSpPr/>
                <p:nvPr/>
              </p:nvSpPr>
              <p:spPr>
                <a:xfrm>
                  <a:off x="1085850" y="1656390"/>
                  <a:ext cx="2049914" cy="1201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60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AA8A896-2E9C-A037-6232-3F50B8B578F7}"/>
                    </a:ext>
                  </a:extLst>
                </p:cNvPr>
                <p:cNvSpPr/>
                <p:nvPr/>
              </p:nvSpPr>
              <p:spPr>
                <a:xfrm>
                  <a:off x="3338513" y="1656390"/>
                  <a:ext cx="2049914" cy="1201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60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24219A74-6AD8-5EF8-38C7-BFFB424F1615}"/>
                    </a:ext>
                  </a:extLst>
                </p:cNvPr>
                <p:cNvSpPr/>
                <p:nvPr/>
              </p:nvSpPr>
              <p:spPr>
                <a:xfrm>
                  <a:off x="5591176" y="1656390"/>
                  <a:ext cx="2049914" cy="1201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60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7934C91-1C0F-A1F3-1C32-1F2DD2AC58A0}"/>
                    </a:ext>
                  </a:extLst>
                </p:cNvPr>
                <p:cNvSpPr/>
                <p:nvPr/>
              </p:nvSpPr>
              <p:spPr>
                <a:xfrm>
                  <a:off x="7843838" y="1656390"/>
                  <a:ext cx="2049914" cy="1201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60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A736A46-4907-81B8-9541-8E5085B70D62}"/>
                  </a:ext>
                </a:extLst>
              </p:cNvPr>
              <p:cNvGrpSpPr/>
              <p:nvPr/>
            </p:nvGrpSpPr>
            <p:grpSpPr>
              <a:xfrm>
                <a:off x="1085850" y="5771191"/>
                <a:ext cx="8807902" cy="1201110"/>
                <a:chOff x="1085850" y="1656390"/>
                <a:chExt cx="8807902" cy="1201110"/>
              </a:xfrm>
              <a:grpFill/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2A02002-4C4D-7B13-5758-91088B4CB4C8}"/>
                    </a:ext>
                  </a:extLst>
                </p:cNvPr>
                <p:cNvSpPr/>
                <p:nvPr/>
              </p:nvSpPr>
              <p:spPr>
                <a:xfrm>
                  <a:off x="1085850" y="1656390"/>
                  <a:ext cx="2049914" cy="1201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60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7B41803-9FA1-F452-B751-93D65905BD84}"/>
                    </a:ext>
                  </a:extLst>
                </p:cNvPr>
                <p:cNvSpPr/>
                <p:nvPr/>
              </p:nvSpPr>
              <p:spPr>
                <a:xfrm>
                  <a:off x="3338513" y="1656390"/>
                  <a:ext cx="2049914" cy="1201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60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EEBCF63-3DBD-2ED6-2AAC-61CD99BA7C52}"/>
                    </a:ext>
                  </a:extLst>
                </p:cNvPr>
                <p:cNvSpPr/>
                <p:nvPr/>
              </p:nvSpPr>
              <p:spPr>
                <a:xfrm>
                  <a:off x="5591175" y="1656390"/>
                  <a:ext cx="2049914" cy="1201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60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2D877D8-4E7C-26BF-C9A4-0C3E2C2E71AE}"/>
                    </a:ext>
                  </a:extLst>
                </p:cNvPr>
                <p:cNvSpPr/>
                <p:nvPr/>
              </p:nvSpPr>
              <p:spPr>
                <a:xfrm>
                  <a:off x="7843838" y="1656390"/>
                  <a:ext cx="2049914" cy="1201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60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</p:grp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678C42-7906-4591-285F-338DC42A8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8868" y="2079724"/>
              <a:ext cx="1583193" cy="338170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68AC5174-02A2-9D68-6BD8-D14C7403CB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558" y="1991897"/>
              <a:ext cx="1559823" cy="530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Ford Logo PNG Vectors Free Download">
              <a:extLst>
                <a:ext uri="{FF2B5EF4-FFF2-40B4-BE49-F238E27FC236}">
                  <a16:creationId xmlns:a16="http://schemas.microsoft.com/office/drawing/2014/main" id="{80183C50-D870-864F-EA0C-0427B9DCF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4234" y="3391505"/>
              <a:ext cx="1400905" cy="53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Zurich Logo PNG Vector (EPS) Free Download">
              <a:extLst>
                <a:ext uri="{FF2B5EF4-FFF2-40B4-BE49-F238E27FC236}">
                  <a16:creationId xmlns:a16="http://schemas.microsoft.com/office/drawing/2014/main" id="{FFD7FEB9-C44F-C27B-7503-1A4F2D25BE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067" y="3305535"/>
              <a:ext cx="1023821" cy="682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 descr="Alcoa Logo PNG Vectors Free Download">
              <a:extLst>
                <a:ext uri="{FF2B5EF4-FFF2-40B4-BE49-F238E27FC236}">
                  <a16:creationId xmlns:a16="http://schemas.microsoft.com/office/drawing/2014/main" id="{467E758F-0D78-18E7-A013-117A388B2C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341" y="3285781"/>
              <a:ext cx="952381" cy="7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8" descr="Siemens-logo-vector - USGBC West Michigan Chapter">
              <a:extLst>
                <a:ext uri="{FF2B5EF4-FFF2-40B4-BE49-F238E27FC236}">
                  <a16:creationId xmlns:a16="http://schemas.microsoft.com/office/drawing/2014/main" id="{291D9C50-CA08-CA98-02A8-937D24E1E8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3121" y="3429617"/>
              <a:ext cx="1632090" cy="416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0EDE22-2959-FBDD-14DE-1010AAE54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38114" y="6143818"/>
              <a:ext cx="1599448" cy="404432"/>
            </a:xfrm>
            <a:prstGeom prst="rect">
              <a:avLst/>
            </a:prstGeom>
          </p:spPr>
        </p:pic>
        <p:pic>
          <p:nvPicPr>
            <p:cNvPr id="14" name="Picture 22">
              <a:extLst>
                <a:ext uri="{FF2B5EF4-FFF2-40B4-BE49-F238E27FC236}">
                  <a16:creationId xmlns:a16="http://schemas.microsoft.com/office/drawing/2014/main" id="{C5AD6F0B-E473-F1EA-0655-DDA84EDEF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304" y="6276472"/>
              <a:ext cx="1612448" cy="178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F6F5007-BC3F-D11A-666A-C33916A17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65803" y="6215444"/>
              <a:ext cx="1334254" cy="40337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221C2E9-6B0D-D5BE-C3C1-AB088A952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27244" y="4857430"/>
              <a:ext cx="883101" cy="353240"/>
            </a:xfrm>
            <a:prstGeom prst="rect">
              <a:avLst/>
            </a:prstGeom>
          </p:spPr>
        </p:pic>
        <p:pic>
          <p:nvPicPr>
            <p:cNvPr id="17" name="Picture 30">
              <a:extLst>
                <a:ext uri="{FF2B5EF4-FFF2-40B4-BE49-F238E27FC236}">
                  <a16:creationId xmlns:a16="http://schemas.microsoft.com/office/drawing/2014/main" id="{85F89E93-6556-7094-50C2-06E062A7A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863" y="4613769"/>
              <a:ext cx="1958227" cy="803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2" descr="Download Tesla Logo in SVG Vector or PNG File Format - Logo.wine">
              <a:extLst>
                <a:ext uri="{FF2B5EF4-FFF2-40B4-BE49-F238E27FC236}">
                  <a16:creationId xmlns:a16="http://schemas.microsoft.com/office/drawing/2014/main" id="{BDF3E633-FE34-4EB6-38BC-8A10782D53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8" r="25305"/>
            <a:stretch/>
          </p:blipFill>
          <p:spPr bwMode="auto">
            <a:xfrm>
              <a:off x="6226561" y="1659532"/>
              <a:ext cx="859514" cy="1201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470C5A1-3AE5-A2C1-D6C7-9F0124E34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41548" y="5998160"/>
              <a:ext cx="645143" cy="667320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2BDD2D13-7F46-2901-D517-295FCEEFD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362203" y="1785259"/>
              <a:ext cx="939800" cy="927100"/>
            </a:xfrm>
            <a:prstGeom prst="rect">
              <a:avLst/>
            </a:prstGeom>
          </p:spPr>
        </p:pic>
        <p:pic>
          <p:nvPicPr>
            <p:cNvPr id="21" name="Picture 34">
              <a:extLst>
                <a:ext uri="{FF2B5EF4-FFF2-40B4-BE49-F238E27FC236}">
                  <a16:creationId xmlns:a16="http://schemas.microsoft.com/office/drawing/2014/main" id="{374C31B4-23F0-6B8B-AFD6-C362B1ECE8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127" y="4865744"/>
              <a:ext cx="1708696" cy="39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8" descr="Dartmouth-Hitchcock Health Becomes Dartmouth Health – Geisel News">
              <a:extLst>
                <a:ext uri="{FF2B5EF4-FFF2-40B4-BE49-F238E27FC236}">
                  <a16:creationId xmlns:a16="http://schemas.microsoft.com/office/drawing/2014/main" id="{2B1A3116-67BA-131A-96CD-588456033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689" y="4736063"/>
              <a:ext cx="1712136" cy="652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Picture 52" descr="ApprenticeshipUSA">
            <a:extLst>
              <a:ext uri="{FF2B5EF4-FFF2-40B4-BE49-F238E27FC236}">
                <a16:creationId xmlns:a16="http://schemas.microsoft.com/office/drawing/2014/main" id="{BA6770C4-522F-35DE-3D42-915116C45A5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9226" y="6058861"/>
            <a:ext cx="1865599" cy="258812"/>
          </a:xfrm>
          <a:prstGeom prst="rect">
            <a:avLst/>
          </a:prstGeom>
        </p:spPr>
      </p:pic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A2787ECE-EED8-E3ED-3FC8-92FB2082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200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380168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475D54-9CEF-3A1D-1AFD-BA25579F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Apprenticeship System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34846-B5D6-B0AA-57FD-EEB39AA0CB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69937" y="2692718"/>
            <a:ext cx="4335463" cy="8683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25 states and territories are Office of Apprenticeship (O</a:t>
            </a: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</a:rPr>
              <a:t>A)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 states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32 states and territories have state apprenticeship agencies (SAA)</a:t>
            </a:r>
            <a:endParaRPr lang="en-US" sz="20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Content Placeholder 5" descr="Map of OA and SAA states found here: https://www.apprenticeship.gov/about-us/apprenticeship-system&#10;">
            <a:extLst>
              <a:ext uri="{FF2B5EF4-FFF2-40B4-BE49-F238E27FC236}">
                <a16:creationId xmlns:a16="http://schemas.microsoft.com/office/drawing/2014/main" id="{498B0561-EF7E-AFED-AAB0-074027D2ED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105400" y="1575972"/>
            <a:ext cx="6248400" cy="4297841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235D896-E74E-F387-013A-9D0ECF7C3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0" y="5987351"/>
            <a:ext cx="5181600" cy="393637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prstClr val="black"/>
                </a:solidFill>
                <a:latin typeface="Segoe UI" panose="020B0502040204020203" pitchFamily="34" charset="0"/>
              </a:rPr>
              <a:t>https://www.apprenticeship.gov/about-us/apprenticeship-system</a:t>
            </a:r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0AE4BB-D1FD-E802-F16B-476FFE3A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200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2020847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2E3A0E-6D78-4079-4DC7-BEB94C735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54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Do Apprenticeship Standards Look Like?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365BCC-0CE0-670A-0BF7-598B60C93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71158"/>
            <a:ext cx="7034409" cy="402484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>
                <a:solidFill>
                  <a:schemeClr val="tx1"/>
                </a:solidFill>
              </a:rPr>
              <a:t>An occupation and O*NET code, identification of apprenticeship type, program length</a:t>
            </a:r>
          </a:p>
          <a:p>
            <a:pPr lvl="0"/>
            <a:r>
              <a:rPr lang="en-US">
                <a:solidFill>
                  <a:schemeClr val="tx1"/>
                </a:solidFill>
              </a:rPr>
              <a:t>Sponsor responsibilities (such as record-keeping, health and safety)</a:t>
            </a:r>
          </a:p>
          <a:p>
            <a:pPr lvl="0"/>
            <a:r>
              <a:rPr lang="en-US">
                <a:solidFill>
                  <a:schemeClr val="tx1"/>
                </a:solidFill>
              </a:rPr>
              <a:t>Apprentice qualifications, selection procedures, wage progression</a:t>
            </a:r>
          </a:p>
          <a:p>
            <a:pPr lvl="0"/>
            <a:r>
              <a:rPr lang="en-US">
                <a:solidFill>
                  <a:schemeClr val="tx1"/>
                </a:solidFill>
              </a:rPr>
              <a:t>Work process schedule (on-the-job learning)</a:t>
            </a:r>
          </a:p>
          <a:p>
            <a:pPr lvl="0"/>
            <a:r>
              <a:rPr lang="en-US">
                <a:solidFill>
                  <a:schemeClr val="tx1"/>
                </a:solidFill>
              </a:rPr>
              <a:t>Related instruction outline (144 hours per 2,000 OJT hours)</a:t>
            </a:r>
          </a:p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C97803-BA4C-7229-EC1F-F91107AF0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200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9" name="Picture 8" descr="Close up of checklist">
            <a:extLst>
              <a:ext uri="{FF2B5EF4-FFF2-40B4-BE49-F238E27FC236}">
                <a16:creationId xmlns:a16="http://schemas.microsoft.com/office/drawing/2014/main" id="{C680CD28-B8B3-76F8-1E98-86C589A07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572" y="2398733"/>
            <a:ext cx="4415428" cy="2943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5380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5EB99-0AAA-4319-A707-7D603E97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537996"/>
            <a:ext cx="10515600" cy="1325563"/>
          </a:xfrm>
        </p:spPr>
        <p:txBody>
          <a:bodyPr>
            <a:noAutofit/>
          </a:bodyPr>
          <a:lstStyle/>
          <a:p>
            <a:pPr defTabSz="914400"/>
            <a:r>
              <a:rPr lang="en-US" dirty="0">
                <a:latin typeface="Montserrat" panose="02000505000000020004" pitchFamily="2" charset="77"/>
              </a:rPr>
              <a:t>Benefits of Apprenticeship – Business Case</a:t>
            </a:r>
          </a:p>
        </p:txBody>
      </p:sp>
      <p:pic>
        <p:nvPicPr>
          <p:cNvPr id="3" name="Graphic 6" descr="Head with gears">
            <a:extLst>
              <a:ext uri="{FF2B5EF4-FFF2-40B4-BE49-F238E27FC236}">
                <a16:creationId xmlns:a16="http://schemas.microsoft.com/office/drawing/2014/main" id="{9A45EB0B-2C4D-428A-996B-57638BA38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9815" y="1802007"/>
            <a:ext cx="891047" cy="89104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D9789-06F6-FBBE-500C-B4DF43E71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02" y="2658695"/>
            <a:ext cx="3475761" cy="1688742"/>
          </a:xfrm>
        </p:spPr>
        <p:txBody>
          <a:bodyPr>
            <a:normAutofit/>
          </a:bodyPr>
          <a:lstStyle/>
          <a:p>
            <a:pPr lvl="0" algn="ctr" defTabSz="535518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74" b="1" dirty="0">
                <a:solidFill>
                  <a:prstClr val="black"/>
                </a:solidFill>
                <a:latin typeface="Montserrat" panose="00000500000000000000" pitchFamily="2" charset="0"/>
                <a:ea typeface="Roboto Light" panose="020B0604020202020204" charset="0"/>
              </a:rPr>
              <a:t>Skilled Workforce</a:t>
            </a:r>
          </a:p>
          <a:p>
            <a:pPr lvl="0" algn="ctr" defTabSz="535518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40" dirty="0">
                <a:solidFill>
                  <a:prstClr val="black"/>
                </a:solidFill>
                <a:latin typeface="Montserrat" panose="00000500000000000000" pitchFamily="2" charset="0"/>
                <a:ea typeface="Roboto Light" panose="020B0604020202020204" charset="0"/>
                <a:cs typeface="Calibri"/>
              </a:rPr>
              <a:t>Recruit and develop a diverse and highly-skilled workforce</a:t>
            </a:r>
            <a:endParaRPr lang="en-US" sz="1640" b="1" dirty="0">
              <a:solidFill>
                <a:prstClr val="black"/>
              </a:solidFill>
              <a:latin typeface="Montserrat" panose="00000500000000000000" pitchFamily="2" charset="0"/>
              <a:ea typeface="Roboto Light" panose="020B0604020202020204" charset="0"/>
              <a:cs typeface="Calibri"/>
            </a:endParaRPr>
          </a:p>
          <a:p>
            <a:endParaRPr lang="en-US" dirty="0"/>
          </a:p>
        </p:txBody>
      </p:sp>
      <p:pic>
        <p:nvPicPr>
          <p:cNvPr id="8" name="Picture 8" descr="Clipboard Mixed">
            <a:extLst>
              <a:ext uri="{FF2B5EF4-FFF2-40B4-BE49-F238E27FC236}">
                <a16:creationId xmlns:a16="http://schemas.microsoft.com/office/drawing/2014/main" id="{464BD31F-606D-44E7-9500-FF7585D681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63408" y="3845768"/>
            <a:ext cx="1003339" cy="1003339"/>
          </a:xfrm>
          <a:prstGeom prst="rect">
            <a:avLst/>
          </a:pr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130C3A29-9612-7A6F-8730-78C4E71EB2C4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476889" y="4818523"/>
            <a:ext cx="3177736" cy="1509660"/>
          </a:xfrm>
        </p:spPr>
        <p:txBody>
          <a:bodyPr>
            <a:normAutofit/>
          </a:bodyPr>
          <a:lstStyle/>
          <a:p>
            <a:pPr lvl="0" algn="ctr" defTabSz="535518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74" b="1" dirty="0">
                <a:solidFill>
                  <a:prstClr val="black"/>
                </a:solidFill>
                <a:latin typeface="Montserrat" panose="00000500000000000000" pitchFamily="2" charset="0"/>
                <a:ea typeface="Roboto Light" panose="020B0604020202020204" charset="0"/>
              </a:rPr>
              <a:t>Customizable Training</a:t>
            </a:r>
          </a:p>
          <a:p>
            <a:pPr lvl="0" algn="ctr" defTabSz="535518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40" dirty="0">
                <a:solidFill>
                  <a:prstClr val="black"/>
                </a:solidFill>
                <a:latin typeface="Montserrat" panose="00000500000000000000" pitchFamily="2" charset="0"/>
                <a:ea typeface="Roboto Light" panose="020B0604020202020204" charset="0"/>
                <a:cs typeface="Calibri"/>
              </a:rPr>
              <a:t>Create flexible training options that ensure workers develop the right skills</a:t>
            </a:r>
          </a:p>
          <a:p>
            <a:endParaRPr lang="en-US" dirty="0"/>
          </a:p>
        </p:txBody>
      </p:sp>
      <p:pic>
        <p:nvPicPr>
          <p:cNvPr id="5" name="Picture 5" descr="Bar graph with upward trend">
            <a:extLst>
              <a:ext uri="{FF2B5EF4-FFF2-40B4-BE49-F238E27FC236}">
                <a16:creationId xmlns:a16="http://schemas.microsoft.com/office/drawing/2014/main" id="{E858DF9B-D9E3-492E-BDFF-4EE8BCC3A8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50476" y="1802007"/>
            <a:ext cx="891047" cy="891047"/>
          </a:xfrm>
          <a:prstGeom prst="rect">
            <a:avLst/>
          </a:prstGeom>
        </p:spPr>
      </p:pic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637ADD8C-6AEB-51AF-2070-C225E83D8925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700303" y="2653654"/>
            <a:ext cx="3177736" cy="1304866"/>
          </a:xfrm>
        </p:spPr>
        <p:txBody>
          <a:bodyPr>
            <a:normAutofit/>
          </a:bodyPr>
          <a:lstStyle/>
          <a:p>
            <a:pPr lvl="0" algn="ctr" defTabSz="535518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74" b="1" dirty="0">
                <a:solidFill>
                  <a:prstClr val="black"/>
                </a:solidFill>
                <a:latin typeface="Montserrat" panose="00000500000000000000" pitchFamily="2" charset="0"/>
                <a:ea typeface="Roboto Light" panose="020B0604020202020204" charset="0"/>
              </a:rPr>
              <a:t>Improved Productivity</a:t>
            </a:r>
          </a:p>
          <a:p>
            <a:pPr lvl="0" algn="ctr" defTabSz="535518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40" dirty="0">
                <a:solidFill>
                  <a:prstClr val="black"/>
                </a:solidFill>
                <a:latin typeface="Montserrat" panose="00000500000000000000" pitchFamily="2" charset="0"/>
                <a:ea typeface="Roboto Light" panose="020B0604020202020204" charset="0"/>
                <a:cs typeface="Calibri"/>
              </a:rPr>
              <a:t>Improve profitability and positive impact to your bottom line</a:t>
            </a:r>
          </a:p>
          <a:p>
            <a:endParaRPr lang="en-US" dirty="0"/>
          </a:p>
        </p:txBody>
      </p:sp>
      <p:pic>
        <p:nvPicPr>
          <p:cNvPr id="9" name="Picture 9" descr="Employee badge">
            <a:extLst>
              <a:ext uri="{FF2B5EF4-FFF2-40B4-BE49-F238E27FC236}">
                <a16:creationId xmlns:a16="http://schemas.microsoft.com/office/drawing/2014/main" id="{258A5330-CA56-4F3E-A396-45E5F3573D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94328" y="3845768"/>
            <a:ext cx="1003339" cy="1003339"/>
          </a:xfrm>
          <a:prstGeom prst="rect">
            <a:avLst/>
          </a:prstGeom>
        </p:spPr>
      </p:pic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B264B066-9646-5E86-D49A-5992262E1AF5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4775395" y="4846616"/>
            <a:ext cx="3027552" cy="1382760"/>
          </a:xfrm>
        </p:spPr>
        <p:txBody>
          <a:bodyPr>
            <a:normAutofit/>
          </a:bodyPr>
          <a:lstStyle/>
          <a:p>
            <a:pPr lvl="0" algn="ctr" defTabSz="535518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74" b="1" dirty="0">
                <a:solidFill>
                  <a:prstClr val="black"/>
                </a:solidFill>
                <a:latin typeface="Montserrat" panose="00000500000000000000" pitchFamily="2" charset="0"/>
                <a:ea typeface="Roboto Light" panose="020B0604020202020204" charset="0"/>
              </a:rPr>
              <a:t>Retain Workers</a:t>
            </a:r>
            <a:endParaRPr lang="en-US" sz="1874" dirty="0">
              <a:solidFill>
                <a:prstClr val="black"/>
              </a:solidFill>
              <a:latin typeface="Montserrat" panose="00000500000000000000" pitchFamily="2" charset="0"/>
              <a:ea typeface="Roboto Light" panose="020B0604020202020204" charset="0"/>
            </a:endParaRPr>
          </a:p>
          <a:p>
            <a:pPr lvl="0" algn="ctr" defTabSz="535518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40" dirty="0">
                <a:solidFill>
                  <a:prstClr val="black"/>
                </a:solidFill>
                <a:latin typeface="Montserrat" panose="00000500000000000000" pitchFamily="2" charset="0"/>
                <a:ea typeface="Roboto Light" panose="020B0604020202020204" charset="0"/>
                <a:cs typeface="Calibri"/>
              </a:rPr>
              <a:t>94% of apprentices continue employment after completing an apprenticeship</a:t>
            </a:r>
          </a:p>
          <a:p>
            <a:endParaRPr lang="en-US" dirty="0"/>
          </a:p>
        </p:txBody>
      </p:sp>
      <p:pic>
        <p:nvPicPr>
          <p:cNvPr id="6" name="Picture 6" descr="Money">
            <a:extLst>
              <a:ext uri="{FF2B5EF4-FFF2-40B4-BE49-F238E27FC236}">
                <a16:creationId xmlns:a16="http://schemas.microsoft.com/office/drawing/2014/main" id="{ADA9E0C1-637F-4CBD-906A-EF02A386FF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60184" y="1743731"/>
            <a:ext cx="891047" cy="891047"/>
          </a:xfrm>
          <a:prstGeom prst="rect">
            <a:avLst/>
          </a:prstGeom>
        </p:spPr>
      </p:pic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ABEDCD9-AF2B-8EF3-4DE5-E0EF6CF873F0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391497" y="2645331"/>
            <a:ext cx="2890239" cy="1382760"/>
          </a:xfrm>
        </p:spPr>
        <p:txBody>
          <a:bodyPr>
            <a:normAutofit/>
          </a:bodyPr>
          <a:lstStyle/>
          <a:p>
            <a:pPr lvl="0" algn="ctr" defTabSz="535518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74" b="1" dirty="0">
                <a:solidFill>
                  <a:prstClr val="black"/>
                </a:solidFill>
                <a:latin typeface="Montserrat" panose="00000500000000000000" pitchFamily="2" charset="0"/>
                <a:ea typeface="Roboto Light" panose="020B0604020202020204" charset="0"/>
              </a:rPr>
              <a:t>Reduced Turnover</a:t>
            </a:r>
          </a:p>
          <a:p>
            <a:pPr lvl="0" algn="ctr" defTabSz="535518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40" dirty="0">
                <a:solidFill>
                  <a:prstClr val="black"/>
                </a:solidFill>
                <a:latin typeface="Montserrat" panose="00000500000000000000" pitchFamily="2" charset="0"/>
                <a:ea typeface="Roboto Light" panose="020B0604020202020204" charset="0"/>
                <a:cs typeface="Calibri"/>
              </a:rPr>
              <a:t>Minimize cost with reduced turnover and liability</a:t>
            </a:r>
          </a:p>
          <a:p>
            <a:endParaRPr lang="en-US" dirty="0"/>
          </a:p>
        </p:txBody>
      </p:sp>
      <p:pic>
        <p:nvPicPr>
          <p:cNvPr id="10" name="Picture 10" descr="People of different shapes and sizes reaching out to each other ">
            <a:extLst>
              <a:ext uri="{FF2B5EF4-FFF2-40B4-BE49-F238E27FC236}">
                <a16:creationId xmlns:a16="http://schemas.microsoft.com/office/drawing/2014/main" id="{FAEFB11A-42FD-4B5A-B8E8-4B200394A4BD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25288" y="3988927"/>
            <a:ext cx="825943" cy="860180"/>
          </a:xfrm>
          <a:prstGeom prst="rect">
            <a:avLst/>
          </a:prstGeom>
          <a:solidFill>
            <a:srgbClr val="FAAB1C"/>
          </a:solidFill>
          <a:ln>
            <a:noFill/>
          </a:ln>
        </p:spPr>
      </p:pic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A0769206-3217-70CB-0807-7DD170AA81D9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8730901" y="4869429"/>
            <a:ext cx="2414715" cy="1410381"/>
          </a:xfrm>
        </p:spPr>
        <p:txBody>
          <a:bodyPr>
            <a:normAutofit/>
          </a:bodyPr>
          <a:lstStyle/>
          <a:p>
            <a:pPr lvl="0" algn="ctr" defTabSz="535518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74" b="1" dirty="0">
                <a:solidFill>
                  <a:prstClr val="black"/>
                </a:solidFill>
                <a:latin typeface="Montserrat" panose="00000500000000000000" pitchFamily="2" charset="0"/>
                <a:ea typeface="Roboto Light" panose="020B0604020202020204" charset="0"/>
              </a:rPr>
              <a:t>Diversity</a:t>
            </a:r>
          </a:p>
          <a:p>
            <a:pPr lvl="0" algn="ctr" defTabSz="535518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40" dirty="0">
                <a:solidFill>
                  <a:prstClr val="black"/>
                </a:solidFill>
                <a:latin typeface="Montserrat" panose="00000500000000000000" pitchFamily="2" charset="0"/>
                <a:ea typeface="Roboto Light" panose="020B0604020202020204" charset="0"/>
                <a:cs typeface="Calibri"/>
              </a:rPr>
              <a:t>Foster a diverse and inclusive culture</a:t>
            </a:r>
          </a:p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E3A243-0BB1-58CE-2591-29B297160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200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39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5CC961-2EDF-6CFB-D99E-9DC416994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 and WIOA Business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0AE7A6-9EBF-F4D3-871D-C545D170C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877" y="2264916"/>
            <a:ext cx="2479432" cy="2645287"/>
          </a:xfrm>
          <a:ln w="76200">
            <a:solidFill>
              <a:srgbClr val="009296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i="1" baseline="0">
                <a:solidFill>
                  <a:schemeClr val="tx1"/>
                </a:solidFill>
              </a:rPr>
              <a:t>Apprenticeship is an important option for business partners receiving WIOA services.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2A6CE8-CA91-425C-3EF9-D4674B54DF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332" y="1836038"/>
            <a:ext cx="7825155" cy="4546322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chemeClr val="tx1"/>
                </a:solidFill>
              </a:rPr>
              <a:t>BSRs are ideally situated to help companies understand all their options, including Registered Apprenticeship</a:t>
            </a:r>
          </a:p>
          <a:p>
            <a:r>
              <a:rPr lang="en-US">
                <a:solidFill>
                  <a:schemeClr val="tx1"/>
                </a:solidFill>
              </a:rPr>
              <a:t>Companies partnering on WIOA services will likely be interested in apprenticeship as an important option</a:t>
            </a:r>
          </a:p>
          <a:p>
            <a:r>
              <a:rPr lang="en-US">
                <a:solidFill>
                  <a:schemeClr val="tx1"/>
                </a:solidFill>
              </a:rPr>
              <a:t>Employer partners are looking to minimize the number of different contacts, meetings, and reports </a:t>
            </a:r>
          </a:p>
          <a:p>
            <a:r>
              <a:rPr lang="en-US">
                <a:solidFill>
                  <a:schemeClr val="tx1"/>
                </a:solidFill>
              </a:rPr>
              <a:t>Workforce and apprenticeship systems can benefit each other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EA6BB8-E79A-7075-7A34-7E761ACD9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200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2171157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47F9D1-1631-EA7E-97E4-9413EE15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Recent RA System Initiatives  and Funding Opportunities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D3D73A-CEBF-557C-C612-CE674A277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164" y="1978025"/>
            <a:ext cx="7384284" cy="407641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0" i="0" u="none">
                <a:solidFill>
                  <a:schemeClr val="tx1"/>
                </a:solidFill>
              </a:rPr>
              <a:t>Executive Order: Scaling and Expanding the Use of Registered Apprenticeships in Industries and the Federal Government and Promoting Labor-Management Forums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0" i="0" u="none">
                <a:solidFill>
                  <a:schemeClr val="tx1"/>
                </a:solidFill>
              </a:rPr>
              <a:t>TEN 23-23: Quality Pre-Apprenticeship Programs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0" i="0" u="none">
                <a:solidFill>
                  <a:schemeClr val="tx1"/>
                </a:solidFill>
              </a:rPr>
              <a:t>Notice of proposed rulemaking to enhance the National Apprenticeship System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>
                <a:solidFill>
                  <a:schemeClr val="tx1"/>
                </a:solidFill>
              </a:rPr>
              <a:t>Building Pathways to Infrastructure Jobs grant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0">
                <a:solidFill>
                  <a:schemeClr val="tx1"/>
                </a:solidFill>
              </a:rPr>
              <a:t>Apprenticeship Building America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>
                <a:solidFill>
                  <a:schemeClr val="tx1"/>
                </a:solidFill>
              </a:rPr>
              <a:t>State Apprenticeship Expansion grants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B7F7CA-F5DB-91F2-DBBA-A9619033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200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pic>
        <p:nvPicPr>
          <p:cNvPr id="17" name="Picture 16" descr="Engineers with digital tablet and projected plans">
            <a:extLst>
              <a:ext uri="{FF2B5EF4-FFF2-40B4-BE49-F238E27FC236}">
                <a16:creationId xmlns:a16="http://schemas.microsoft.com/office/drawing/2014/main" id="{E4552464-1987-DFBF-CFE5-F192FEF69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112" y="2586625"/>
            <a:ext cx="3940888" cy="2630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915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FE04-D8EE-4B50-10ED-68BF3B5A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of Excellence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3FABF-0197-E13F-DF65-8F4DD4B50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7414260" cy="445689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U.S. DOL initiative to increase systems alignment across apprenticeship, education, and workforce</a:t>
            </a:r>
          </a:p>
          <a:p>
            <a:pPr>
              <a:lnSpc>
                <a:spcPct val="110000"/>
              </a:lnSpc>
            </a:pPr>
            <a:r>
              <a:rPr lang="en-US" sz="40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Led by Safal Partners</a:t>
            </a:r>
            <a:endParaRPr lang="en-US" dirty="0">
              <a:solidFill>
                <a:schemeClr val="tx1"/>
              </a:solidFill>
              <a:ea typeface="+mn-lt"/>
              <a:cs typeface="Segoe UI"/>
            </a:endParaRPr>
          </a:p>
          <a:p>
            <a:pPr>
              <a:lnSpc>
                <a:spcPct val="110000"/>
              </a:lnSpc>
            </a:pPr>
            <a:r>
              <a:rPr lang="en-US" sz="40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We provide </a:t>
            </a:r>
            <a:r>
              <a:rPr lang="en-US" sz="4000" u="sng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no-cost</a:t>
            </a:r>
            <a:r>
              <a:rPr lang="en-US" sz="40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 TA including:</a:t>
            </a:r>
          </a:p>
          <a:p>
            <a:pPr lvl="1">
              <a:lnSpc>
                <a:spcPct val="110000"/>
              </a:lnSpc>
            </a:pPr>
            <a:r>
              <a:rPr lang="en-US" sz="36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Monthly webinars</a:t>
            </a:r>
          </a:p>
          <a:p>
            <a:pPr lvl="1">
              <a:lnSpc>
                <a:spcPct val="110000"/>
              </a:lnSpc>
            </a:pPr>
            <a:r>
              <a:rPr lang="en-US" sz="36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Quarterly virtual office hours</a:t>
            </a:r>
          </a:p>
          <a:p>
            <a:pPr lvl="1">
              <a:lnSpc>
                <a:spcPct val="110000"/>
              </a:lnSpc>
            </a:pPr>
            <a:r>
              <a:rPr lang="en-US" sz="36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Individual TA/coaching sessions</a:t>
            </a:r>
            <a:endParaRPr lang="en-US" dirty="0">
              <a:solidFill>
                <a:schemeClr val="tx1"/>
              </a:solidFill>
              <a:ea typeface="+mn-lt"/>
              <a:cs typeface="Segoe UI"/>
            </a:endParaRPr>
          </a:p>
          <a:p>
            <a:pPr lvl="1">
              <a:lnSpc>
                <a:spcPct val="110000"/>
              </a:lnSpc>
            </a:pPr>
            <a:r>
              <a:rPr lang="en-US" sz="3600" dirty="0">
                <a:solidFill>
                  <a:schemeClr val="tx1"/>
                </a:solidFill>
                <a:latin typeface="Montserrat Medium"/>
                <a:ea typeface="+mn-lt"/>
                <a:cs typeface="Segoe UI"/>
              </a:rPr>
              <a:t>Online resources (desk aids, guides, frameworks, etc.)</a:t>
            </a:r>
            <a:br>
              <a:rPr lang="en-US" sz="3600" dirty="0">
                <a:latin typeface="Montserrat Medium" panose="00000600000000000000" pitchFamily="2" charset="0"/>
                <a:ea typeface="+mn-lt"/>
                <a:cs typeface="Segoe UI" panose="020B0502040204020203" pitchFamily="34" charset="0"/>
              </a:rPr>
            </a:br>
            <a:endParaRPr lang="en-US" dirty="0"/>
          </a:p>
        </p:txBody>
      </p:sp>
      <p:pic>
        <p:nvPicPr>
          <p:cNvPr id="5" name="Picture 3" descr="U.S. Department of Labor logo">
            <a:extLst>
              <a:ext uri="{FF2B5EF4-FFF2-40B4-BE49-F238E27FC236}">
                <a16:creationId xmlns:a16="http://schemas.microsoft.com/office/drawing/2014/main" id="{D09C23DC-03A7-FDB9-310E-96D69B71B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346" y="575484"/>
            <a:ext cx="1563476" cy="1566053"/>
          </a:xfrm>
          <a:prstGeom prst="rect">
            <a:avLst/>
          </a:prstGeom>
        </p:spPr>
      </p:pic>
      <p:pic>
        <p:nvPicPr>
          <p:cNvPr id="8" name="Picture 7" descr="Partner logos: National Association of Workforce Development Professionals, Coalition for Adult Basic Education, National Disability Institute, Wireless Infrastructure Association, FASTPORT">
            <a:extLst>
              <a:ext uri="{FF2B5EF4-FFF2-40B4-BE49-F238E27FC236}">
                <a16:creationId xmlns:a16="http://schemas.microsoft.com/office/drawing/2014/main" id="{5BE37307-D472-5BF7-AC8B-4DFE01164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460" y="2276473"/>
            <a:ext cx="3099645" cy="222797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6E798-44A3-4CAF-9EBC-1649EF5E6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9068" y="5961549"/>
            <a:ext cx="3917022" cy="3159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 our website, request T</a:t>
            </a:r>
            <a:r>
              <a:rPr lang="en-US" sz="280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endParaRPr lang="en-US" sz="280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1026" name="Picture 2" descr="QR code for Center of Excellence Website: https://dolcoe.safalapps.com/sites/default/files/2022-11/Partnership%20Questionnaire.pdf">
            <a:extLst>
              <a:ext uri="{FF2B5EF4-FFF2-40B4-BE49-F238E27FC236}">
                <a16:creationId xmlns:a16="http://schemas.microsoft.com/office/drawing/2014/main" id="{5D133F86-14F2-6F17-B48B-90D3CFEEA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406" y="4587859"/>
            <a:ext cx="1739116" cy="16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92B7C-6528-3B97-73FC-C2C3E714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200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3201589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47F9D1-1631-EA7E-97E4-9413EE158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Partners and 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D3D73A-CEBF-557C-C612-CE674A277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59" y="2264916"/>
            <a:ext cx="6065521" cy="2867561"/>
          </a:xfrm>
        </p:spPr>
        <p:txBody>
          <a:bodyPr>
            <a:normAutofit fontScale="92500"/>
          </a:bodyPr>
          <a:lstStyle/>
          <a:p>
            <a:pPr lvl="0"/>
            <a:r>
              <a:rPr lang="en-US" b="0">
                <a:solidFill>
                  <a:schemeClr val="tx1"/>
                </a:solidFill>
              </a:rPr>
              <a:t>Industry Intermediaries for Registered Apprenticeship</a:t>
            </a:r>
          </a:p>
          <a:p>
            <a:pPr lvl="0"/>
            <a:r>
              <a:rPr lang="en-US">
                <a:solidFill>
                  <a:schemeClr val="tx1"/>
                </a:solidFill>
              </a:rPr>
              <a:t>Apprenticeship Ambassadors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Apprenticeship Trailblazers</a:t>
            </a:r>
          </a:p>
          <a:p>
            <a:pPr lvl="0"/>
            <a:r>
              <a:rPr lang="en-US">
                <a:solidFill>
                  <a:schemeClr val="tx1"/>
                </a:solidFill>
              </a:rPr>
              <a:t>Youth Apprenticeship Week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Advanced Manufacturing Sprint</a:t>
            </a:r>
          </a:p>
          <a:p>
            <a:endParaRPr lang="en-US"/>
          </a:p>
        </p:txBody>
      </p:sp>
      <p:pic>
        <p:nvPicPr>
          <p:cNvPr id="5" name="Picture 4" descr="Apprenticeship Ambassador logo">
            <a:extLst>
              <a:ext uri="{FF2B5EF4-FFF2-40B4-BE49-F238E27FC236}">
                <a16:creationId xmlns:a16="http://schemas.microsoft.com/office/drawing/2014/main" id="{C7256205-1A3D-AF6E-978C-596B31ACF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086" y="2160020"/>
            <a:ext cx="2819545" cy="800141"/>
          </a:xfrm>
          <a:prstGeom prst="rect">
            <a:avLst/>
          </a:prstGeom>
        </p:spPr>
      </p:pic>
      <p:pic>
        <p:nvPicPr>
          <p:cNvPr id="8" name="Picture 7" descr="Apprentice Trailblazer logo">
            <a:extLst>
              <a:ext uri="{FF2B5EF4-FFF2-40B4-BE49-F238E27FC236}">
                <a16:creationId xmlns:a16="http://schemas.microsoft.com/office/drawing/2014/main" id="{4255026B-4EBE-8864-B031-9B0956241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717" y="3159155"/>
            <a:ext cx="2286117" cy="1816193"/>
          </a:xfrm>
          <a:prstGeom prst="rect">
            <a:avLst/>
          </a:prstGeom>
        </p:spPr>
      </p:pic>
      <p:pic>
        <p:nvPicPr>
          <p:cNvPr id="10" name="Picture 9" descr="Youth Apprenticeship Week">
            <a:extLst>
              <a:ext uri="{FF2B5EF4-FFF2-40B4-BE49-F238E27FC236}">
                <a16:creationId xmlns:a16="http://schemas.microsoft.com/office/drawing/2014/main" id="{E9EBE2E5-13AA-37CE-9933-B629D73BB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855" y="3159155"/>
            <a:ext cx="2895749" cy="180984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77128-EBF2-C1D9-A12C-96469EA46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58039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200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92138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FC56A256-08B0-D7AE-310A-61A02FBF4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221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Apprenticeship Funding</a:t>
            </a:r>
          </a:p>
        </p:txBody>
      </p:sp>
      <p:grpSp>
        <p:nvGrpSpPr>
          <p:cNvPr id="11" name="Group 10" descr="information graphic">
            <a:extLst>
              <a:ext uri="{FF2B5EF4-FFF2-40B4-BE49-F238E27FC236}">
                <a16:creationId xmlns:a16="http://schemas.microsoft.com/office/drawing/2014/main" id="{7B21AC4E-D8BC-FA91-02FE-64778C74938E}"/>
              </a:ext>
            </a:extLst>
          </p:cNvPr>
          <p:cNvGrpSpPr/>
          <p:nvPr/>
        </p:nvGrpSpPr>
        <p:grpSpPr>
          <a:xfrm rot="548682">
            <a:off x="10819405" y="982051"/>
            <a:ext cx="694940" cy="725666"/>
            <a:chOff x="5362142" y="3458976"/>
            <a:chExt cx="833055" cy="83305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95D790-CC75-0452-AD8D-57F4C755B2A4}"/>
                </a:ext>
              </a:extLst>
            </p:cNvPr>
            <p:cNvSpPr/>
            <p:nvPr/>
          </p:nvSpPr>
          <p:spPr>
            <a:xfrm>
              <a:off x="5362142" y="3458976"/>
              <a:ext cx="833055" cy="8330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99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3" name="Shape 2399">
              <a:extLst>
                <a:ext uri="{FF2B5EF4-FFF2-40B4-BE49-F238E27FC236}">
                  <a16:creationId xmlns:a16="http://schemas.microsoft.com/office/drawing/2014/main" id="{F8113625-FFFD-0939-F873-FB12BD9D38D4}"/>
                </a:ext>
              </a:extLst>
            </p:cNvPr>
            <p:cNvSpPr/>
            <p:nvPr/>
          </p:nvSpPr>
          <p:spPr>
            <a:xfrm>
              <a:off x="5501828" y="3598682"/>
              <a:ext cx="553683" cy="553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1874" y="5396"/>
                  </a:moveTo>
                  <a:cubicBezTo>
                    <a:pt x="11493" y="5396"/>
                    <a:pt x="11166" y="5519"/>
                    <a:pt x="10894" y="5766"/>
                  </a:cubicBezTo>
                  <a:cubicBezTo>
                    <a:pt x="10621" y="6013"/>
                    <a:pt x="10484" y="6310"/>
                    <a:pt x="10484" y="6658"/>
                  </a:cubicBezTo>
                  <a:cubicBezTo>
                    <a:pt x="10484" y="7005"/>
                    <a:pt x="10621" y="7301"/>
                    <a:pt x="10894" y="7545"/>
                  </a:cubicBezTo>
                  <a:cubicBezTo>
                    <a:pt x="11166" y="7790"/>
                    <a:pt x="11493" y="7912"/>
                    <a:pt x="11874" y="7912"/>
                  </a:cubicBezTo>
                  <a:cubicBezTo>
                    <a:pt x="12255" y="7912"/>
                    <a:pt x="12581" y="7790"/>
                    <a:pt x="12852" y="7545"/>
                  </a:cubicBezTo>
                  <a:cubicBezTo>
                    <a:pt x="13122" y="7301"/>
                    <a:pt x="13257" y="7005"/>
                    <a:pt x="13257" y="6658"/>
                  </a:cubicBezTo>
                  <a:cubicBezTo>
                    <a:pt x="13257" y="6310"/>
                    <a:pt x="13122" y="6013"/>
                    <a:pt x="12852" y="5766"/>
                  </a:cubicBezTo>
                  <a:cubicBezTo>
                    <a:pt x="12581" y="5519"/>
                    <a:pt x="12255" y="5396"/>
                    <a:pt x="11874" y="5396"/>
                  </a:cubicBezTo>
                  <a:moveTo>
                    <a:pt x="12242" y="15228"/>
                  </a:moveTo>
                  <a:cubicBezTo>
                    <a:pt x="11942" y="15228"/>
                    <a:pt x="11730" y="15180"/>
                    <a:pt x="11608" y="15083"/>
                  </a:cubicBezTo>
                  <a:cubicBezTo>
                    <a:pt x="11486" y="14987"/>
                    <a:pt x="11425" y="14807"/>
                    <a:pt x="11425" y="14542"/>
                  </a:cubicBezTo>
                  <a:cubicBezTo>
                    <a:pt x="11425" y="14436"/>
                    <a:pt x="11444" y="14281"/>
                    <a:pt x="11482" y="14076"/>
                  </a:cubicBezTo>
                  <a:cubicBezTo>
                    <a:pt x="11519" y="13870"/>
                    <a:pt x="11562" y="13687"/>
                    <a:pt x="11609" y="13527"/>
                  </a:cubicBezTo>
                  <a:lnTo>
                    <a:pt x="12189" y="11532"/>
                  </a:lnTo>
                  <a:cubicBezTo>
                    <a:pt x="12246" y="11349"/>
                    <a:pt x="12284" y="11148"/>
                    <a:pt x="12306" y="10929"/>
                  </a:cubicBezTo>
                  <a:cubicBezTo>
                    <a:pt x="12327" y="10709"/>
                    <a:pt x="12337" y="10557"/>
                    <a:pt x="12337" y="10469"/>
                  </a:cubicBezTo>
                  <a:cubicBezTo>
                    <a:pt x="12337" y="10049"/>
                    <a:pt x="12185" y="9707"/>
                    <a:pt x="11882" y="9444"/>
                  </a:cubicBezTo>
                  <a:cubicBezTo>
                    <a:pt x="11578" y="9182"/>
                    <a:pt x="11146" y="9050"/>
                    <a:pt x="10586" y="9050"/>
                  </a:cubicBezTo>
                  <a:cubicBezTo>
                    <a:pt x="10275" y="9050"/>
                    <a:pt x="9945" y="9104"/>
                    <a:pt x="9597" y="9211"/>
                  </a:cubicBezTo>
                  <a:cubicBezTo>
                    <a:pt x="9248" y="9319"/>
                    <a:pt x="8884" y="9448"/>
                    <a:pt x="8502" y="9599"/>
                  </a:cubicBezTo>
                  <a:lnTo>
                    <a:pt x="8347" y="10216"/>
                  </a:lnTo>
                  <a:cubicBezTo>
                    <a:pt x="8460" y="10175"/>
                    <a:pt x="8595" y="10131"/>
                    <a:pt x="8753" y="10085"/>
                  </a:cubicBezTo>
                  <a:cubicBezTo>
                    <a:pt x="8911" y="10040"/>
                    <a:pt x="9066" y="10017"/>
                    <a:pt x="9217" y="10017"/>
                  </a:cubicBezTo>
                  <a:cubicBezTo>
                    <a:pt x="9524" y="10017"/>
                    <a:pt x="9731" y="10068"/>
                    <a:pt x="9839" y="10168"/>
                  </a:cubicBezTo>
                  <a:cubicBezTo>
                    <a:pt x="9948" y="10269"/>
                    <a:pt x="10002" y="10447"/>
                    <a:pt x="10002" y="10703"/>
                  </a:cubicBezTo>
                  <a:cubicBezTo>
                    <a:pt x="10002" y="10844"/>
                    <a:pt x="9985" y="11001"/>
                    <a:pt x="9949" y="11172"/>
                  </a:cubicBezTo>
                  <a:cubicBezTo>
                    <a:pt x="9914" y="11343"/>
                    <a:pt x="9870" y="11526"/>
                    <a:pt x="9818" y="11717"/>
                  </a:cubicBezTo>
                  <a:lnTo>
                    <a:pt x="9235" y="13719"/>
                  </a:lnTo>
                  <a:cubicBezTo>
                    <a:pt x="9184" y="13929"/>
                    <a:pt x="9146" y="14118"/>
                    <a:pt x="9123" y="14285"/>
                  </a:cubicBezTo>
                  <a:cubicBezTo>
                    <a:pt x="9100" y="14451"/>
                    <a:pt x="9088" y="14615"/>
                    <a:pt x="9088" y="14775"/>
                  </a:cubicBezTo>
                  <a:cubicBezTo>
                    <a:pt x="9088" y="15186"/>
                    <a:pt x="9244" y="15526"/>
                    <a:pt x="9556" y="15793"/>
                  </a:cubicBezTo>
                  <a:cubicBezTo>
                    <a:pt x="9869" y="16060"/>
                    <a:pt x="10308" y="16194"/>
                    <a:pt x="10872" y="16194"/>
                  </a:cubicBezTo>
                  <a:cubicBezTo>
                    <a:pt x="11239" y="16194"/>
                    <a:pt x="11561" y="16147"/>
                    <a:pt x="11839" y="16053"/>
                  </a:cubicBezTo>
                  <a:cubicBezTo>
                    <a:pt x="12117" y="15960"/>
                    <a:pt x="12488" y="15824"/>
                    <a:pt x="12954" y="15645"/>
                  </a:cubicBezTo>
                  <a:lnTo>
                    <a:pt x="13109" y="15028"/>
                  </a:lnTo>
                  <a:cubicBezTo>
                    <a:pt x="13029" y="15065"/>
                    <a:pt x="12900" y="15107"/>
                    <a:pt x="12721" y="15155"/>
                  </a:cubicBezTo>
                  <a:cubicBezTo>
                    <a:pt x="12543" y="15204"/>
                    <a:pt x="12383" y="15228"/>
                    <a:pt x="12242" y="1522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4" tIns="19044" rIns="19044" bIns="19044" anchor="ctr"/>
            <a:lstStyle/>
            <a:p>
              <a:pPr algn="ctr" defTabSz="228505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63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9F811F-C339-5411-62A9-963E3F5D7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4310" y="1624279"/>
            <a:ext cx="5322032" cy="1199137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6375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</a:rPr>
              <a:t>Registered Apprenticeship Industry Intermediaries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16375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</a:rPr>
              <a:t>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</a:rPr>
              <a:t>Through a partnership with DOL, these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6375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</a:rPr>
              <a:t>20 industry intermediaries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</a:rPr>
              <a:t>offer expertise to help employers and labor organizations successfully launch, promote, and expand RA programs in growing industries.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201B6C4-3CBF-9FBB-BC08-B656CB7ED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  <a:ln w="19050">
            <a:solidFill>
              <a:srgbClr val="009296"/>
            </a:solidFill>
          </a:ln>
        </p:spPr>
        <p:txBody>
          <a:bodyPr/>
          <a:lstStyle/>
          <a:p>
            <a:pPr marL="0" marR="0" lvl="0" indent="0" algn="l" defTabSz="913607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2" charset="0"/>
              </a:rPr>
              <a:t>For more information, check out the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9296"/>
                </a:solidFill>
                <a:effectLst/>
                <a:uLnTx/>
                <a:uFillTx/>
                <a:latin typeface="Montserrat" panose="00000500000000000000" pitchFamily="2" charset="0"/>
                <a:hlinkClick r:id="rId4" tooltip="https://www.apprenticeship.gov/sites/default/files/IndFS-RAIndustryInterm-072023-508a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Industry Intermediary fact sheet on Apprenticeship.gov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9296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6" name="Picture 1225" descr="H-CAP - Healthcare">
            <a:extLst>
              <a:ext uri="{FF2B5EF4-FFF2-40B4-BE49-F238E27FC236}">
                <a16:creationId xmlns:a16="http://schemas.microsoft.com/office/drawing/2014/main" id="{D89482F7-42A5-DEA9-96C9-2AF57833D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104" y="3067293"/>
            <a:ext cx="1901457" cy="804461"/>
          </a:xfrm>
          <a:prstGeom prst="rect">
            <a:avLst/>
          </a:prstGeom>
        </p:spPr>
      </p:pic>
      <p:pic>
        <p:nvPicPr>
          <p:cNvPr id="1215" name="Picture 1214" descr="Net America - Healthcare and Healthcare Information Technology">
            <a:extLst>
              <a:ext uri="{FF2B5EF4-FFF2-40B4-BE49-F238E27FC236}">
                <a16:creationId xmlns:a16="http://schemas.microsoft.com/office/drawing/2014/main" id="{645142EB-4206-3A64-FBF8-F248A2ED2F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1222" y="3089462"/>
            <a:ext cx="1901457" cy="937285"/>
          </a:xfrm>
          <a:prstGeom prst="rect">
            <a:avLst/>
          </a:prstGeom>
        </p:spPr>
      </p:pic>
      <p:pic>
        <p:nvPicPr>
          <p:cNvPr id="1216" name="Picture 1215" descr="EQUUS Workforce Solutions - Healthcare, Public Service, and Healthcare Information Technology">
            <a:extLst>
              <a:ext uri="{FF2B5EF4-FFF2-40B4-BE49-F238E27FC236}">
                <a16:creationId xmlns:a16="http://schemas.microsoft.com/office/drawing/2014/main" id="{D5318DBC-BC30-24D5-92C2-9BDD3B593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966" y="3052300"/>
            <a:ext cx="1978366" cy="1120091"/>
          </a:xfrm>
          <a:prstGeom prst="rect">
            <a:avLst/>
          </a:prstGeom>
        </p:spPr>
      </p:pic>
      <p:pic>
        <p:nvPicPr>
          <p:cNvPr id="1218" name="Picture 1217" descr="AIR - Information Technology">
            <a:extLst>
              <a:ext uri="{FF2B5EF4-FFF2-40B4-BE49-F238E27FC236}">
                <a16:creationId xmlns:a16="http://schemas.microsoft.com/office/drawing/2014/main" id="{EE6361CF-239D-B28E-26E9-FCE0763CAE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6342" y="3053788"/>
            <a:ext cx="1901457" cy="779791"/>
          </a:xfrm>
          <a:prstGeom prst="rect">
            <a:avLst/>
          </a:prstGeom>
        </p:spPr>
      </p:pic>
      <p:pic>
        <p:nvPicPr>
          <p:cNvPr id="1217" name="Picture 1216" descr="Appteon - Information Technology">
            <a:extLst>
              <a:ext uri="{FF2B5EF4-FFF2-40B4-BE49-F238E27FC236}">
                <a16:creationId xmlns:a16="http://schemas.microsoft.com/office/drawing/2014/main" id="{E8BDDD4B-B05A-8A28-015F-49ED57722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2947" y="3133770"/>
            <a:ext cx="1901457" cy="676074"/>
          </a:xfrm>
          <a:prstGeom prst="rect">
            <a:avLst/>
          </a:prstGeom>
        </p:spPr>
      </p:pic>
      <p:pic>
        <p:nvPicPr>
          <p:cNvPr id="17" name="Picture 16" descr="WTIA">
            <a:extLst>
              <a:ext uri="{FF2B5EF4-FFF2-40B4-BE49-F238E27FC236}">
                <a16:creationId xmlns:a16="http://schemas.microsoft.com/office/drawing/2014/main" id="{0524B5A3-E776-2136-5615-30DAF1A17A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4184" y="3053350"/>
            <a:ext cx="1295860" cy="461139"/>
          </a:xfrm>
          <a:prstGeom prst="rect">
            <a:avLst/>
          </a:prstGeom>
        </p:spPr>
      </p:pic>
      <p:sp>
        <p:nvSpPr>
          <p:cNvPr id="22" name="TextBox 21" descr="Information Technology">
            <a:extLst>
              <a:ext uri="{FF2B5EF4-FFF2-40B4-BE49-F238E27FC236}">
                <a16:creationId xmlns:a16="http://schemas.microsoft.com/office/drawing/2014/main" id="{039AEC0D-2A1F-91C9-CC63-84A436694974}"/>
              </a:ext>
            </a:extLst>
          </p:cNvPr>
          <p:cNvSpPr txBox="1"/>
          <p:nvPr/>
        </p:nvSpPr>
        <p:spPr bwMode="auto">
          <a:xfrm>
            <a:off x="9905404" y="3514489"/>
            <a:ext cx="1728369" cy="26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 defTabSz="913607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Technology</a:t>
            </a:r>
          </a:p>
        </p:txBody>
      </p:sp>
      <p:pic>
        <p:nvPicPr>
          <p:cNvPr id="1227" name="Picture 1226" descr="District 1199C Training and Upgrading Fund - Care Economy">
            <a:extLst>
              <a:ext uri="{FF2B5EF4-FFF2-40B4-BE49-F238E27FC236}">
                <a16:creationId xmlns:a16="http://schemas.microsoft.com/office/drawing/2014/main" id="{26F23C42-0240-BAE6-5591-54C35549F4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163" y="4078365"/>
            <a:ext cx="1901457" cy="925760"/>
          </a:xfrm>
          <a:prstGeom prst="rect">
            <a:avLst/>
          </a:prstGeom>
        </p:spPr>
      </p:pic>
      <p:pic>
        <p:nvPicPr>
          <p:cNvPr id="1221" name="Picture 1220" descr="Supply Chaing Automation Workforce Hub - Supply Chain Automation">
            <a:extLst>
              <a:ext uri="{FF2B5EF4-FFF2-40B4-BE49-F238E27FC236}">
                <a16:creationId xmlns:a16="http://schemas.microsoft.com/office/drawing/2014/main" id="{6034E8CC-43F8-DA8B-D655-AE3CE0E175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9248" y="4130176"/>
            <a:ext cx="1901457" cy="819859"/>
          </a:xfrm>
          <a:prstGeom prst="rect">
            <a:avLst/>
          </a:prstGeom>
        </p:spPr>
      </p:pic>
      <p:pic>
        <p:nvPicPr>
          <p:cNvPr id="1214" name="Picture 1213" descr="Safal Partners - Cybersecurity">
            <a:extLst>
              <a:ext uri="{FF2B5EF4-FFF2-40B4-BE49-F238E27FC236}">
                <a16:creationId xmlns:a16="http://schemas.microsoft.com/office/drawing/2014/main" id="{E43EF11C-17DA-4592-EC63-1D4AA775D4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9064" y="4084189"/>
            <a:ext cx="1901457" cy="919936"/>
          </a:xfrm>
          <a:prstGeom prst="rect">
            <a:avLst/>
          </a:prstGeom>
        </p:spPr>
      </p:pic>
      <p:pic>
        <p:nvPicPr>
          <p:cNvPr id="1213" name="Picture 1212" descr="FASTPORT - Transportation, Distribution and Logistics">
            <a:extLst>
              <a:ext uri="{FF2B5EF4-FFF2-40B4-BE49-F238E27FC236}">
                <a16:creationId xmlns:a16="http://schemas.microsoft.com/office/drawing/2014/main" id="{B8677373-C58D-7F12-4821-51C78F3C90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8702" y="4155257"/>
            <a:ext cx="1901457" cy="895029"/>
          </a:xfrm>
          <a:prstGeom prst="rect">
            <a:avLst/>
          </a:prstGeom>
        </p:spPr>
      </p:pic>
      <p:pic>
        <p:nvPicPr>
          <p:cNvPr id="1212" name="Picture 1211" descr="NIIT - Supply Chain (Nanotechnology and Semiconductors)">
            <a:extLst>
              <a:ext uri="{FF2B5EF4-FFF2-40B4-BE49-F238E27FC236}">
                <a16:creationId xmlns:a16="http://schemas.microsoft.com/office/drawing/2014/main" id="{999BF833-B807-C6CD-E096-F547AA3FE48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84606" y="3907889"/>
            <a:ext cx="1638138" cy="1117515"/>
          </a:xfrm>
          <a:prstGeom prst="rect">
            <a:avLst/>
          </a:prstGeom>
        </p:spPr>
      </p:pic>
      <p:pic>
        <p:nvPicPr>
          <p:cNvPr id="7" name="Picture 6" descr="Virginia Manufacturers Association - Supply Chain (Advanced Manufacturing)">
            <a:extLst>
              <a:ext uri="{FF2B5EF4-FFF2-40B4-BE49-F238E27FC236}">
                <a16:creationId xmlns:a16="http://schemas.microsoft.com/office/drawing/2014/main" id="{C51A07E0-BE34-0A88-C9AF-F55ADC9A3E9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15429" y="3812045"/>
            <a:ext cx="1901457" cy="1197071"/>
          </a:xfrm>
          <a:prstGeom prst="rect">
            <a:avLst/>
          </a:prstGeom>
        </p:spPr>
      </p:pic>
      <p:grpSp>
        <p:nvGrpSpPr>
          <p:cNvPr id="27" name="Group 26" descr="IREC - Clean Energy">
            <a:extLst>
              <a:ext uri="{FF2B5EF4-FFF2-40B4-BE49-F238E27FC236}">
                <a16:creationId xmlns:a16="http://schemas.microsoft.com/office/drawing/2014/main" id="{44FA413D-C577-C3B5-03B2-C72C6FCAA131}"/>
              </a:ext>
            </a:extLst>
          </p:cNvPr>
          <p:cNvGrpSpPr/>
          <p:nvPr/>
        </p:nvGrpSpPr>
        <p:grpSpPr>
          <a:xfrm>
            <a:off x="521708" y="5083632"/>
            <a:ext cx="1728369" cy="865829"/>
            <a:chOff x="243250" y="5710631"/>
            <a:chExt cx="1728369" cy="865829"/>
          </a:xfrm>
        </p:grpSpPr>
        <p:pic>
          <p:nvPicPr>
            <p:cNvPr id="3" name="Picture 2" descr="A black and red logo&#10;&#10;Description automatically generated">
              <a:extLst>
                <a:ext uri="{FF2B5EF4-FFF2-40B4-BE49-F238E27FC236}">
                  <a16:creationId xmlns:a16="http://schemas.microsoft.com/office/drawing/2014/main" id="{9B206010-33EA-5F85-5E99-B62615AD3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90" y="5710631"/>
              <a:ext cx="1556076" cy="59742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435C5F-95B5-9CBA-AC37-B9BDE3D4FB5D}"/>
                </a:ext>
              </a:extLst>
            </p:cNvPr>
            <p:cNvSpPr txBox="1"/>
            <p:nvPr/>
          </p:nvSpPr>
          <p:spPr bwMode="auto">
            <a:xfrm>
              <a:off x="243250" y="6308053"/>
              <a:ext cx="1728369" cy="268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defTabSz="913607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Clean Energy</a:t>
              </a:r>
            </a:p>
          </p:txBody>
        </p:sp>
      </p:grpSp>
      <p:pic>
        <p:nvPicPr>
          <p:cNvPr id="1223" name="Picture 1222" descr="National Restaurant Association Educational Foundation - Hospitality">
            <a:extLst>
              <a:ext uri="{FF2B5EF4-FFF2-40B4-BE49-F238E27FC236}">
                <a16:creationId xmlns:a16="http://schemas.microsoft.com/office/drawing/2014/main" id="{97F2B15F-FFF3-022B-9F73-D6004F85B1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96024" y="4950323"/>
            <a:ext cx="1901457" cy="977672"/>
          </a:xfrm>
          <a:prstGeom prst="rect">
            <a:avLst/>
          </a:prstGeom>
        </p:spPr>
      </p:pic>
      <p:pic>
        <p:nvPicPr>
          <p:cNvPr id="1220" name="Picture 1219" descr="JFF - Advanced Manufacturing">
            <a:extLst>
              <a:ext uri="{FF2B5EF4-FFF2-40B4-BE49-F238E27FC236}">
                <a16:creationId xmlns:a16="http://schemas.microsoft.com/office/drawing/2014/main" id="{49F5DC54-ED89-98BF-DA0D-1C853899691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39099" y="5009116"/>
            <a:ext cx="1561736" cy="820307"/>
          </a:xfrm>
          <a:prstGeom prst="rect">
            <a:avLst/>
          </a:prstGeom>
        </p:spPr>
      </p:pic>
      <p:grpSp>
        <p:nvGrpSpPr>
          <p:cNvPr id="26" name="Group 25" descr="ECCEPTS - Early Childhood Education">
            <a:extLst>
              <a:ext uri="{FF2B5EF4-FFF2-40B4-BE49-F238E27FC236}">
                <a16:creationId xmlns:a16="http://schemas.microsoft.com/office/drawing/2014/main" id="{5422313F-0AAC-BB29-E4E1-786D1D7530E0}"/>
              </a:ext>
            </a:extLst>
          </p:cNvPr>
          <p:cNvGrpSpPr/>
          <p:nvPr/>
        </p:nvGrpSpPr>
        <p:grpSpPr>
          <a:xfrm>
            <a:off x="5370082" y="5029447"/>
            <a:ext cx="1728369" cy="1198051"/>
            <a:chOff x="2031912" y="5572308"/>
            <a:chExt cx="1728369" cy="1198051"/>
          </a:xfrm>
        </p:grpSpPr>
        <p:pic>
          <p:nvPicPr>
            <p:cNvPr id="14" name="Picture 13" descr="A logo for a school&#10;&#10;Description automatically generated">
              <a:extLst>
                <a:ext uri="{FF2B5EF4-FFF2-40B4-BE49-F238E27FC236}">
                  <a16:creationId xmlns:a16="http://schemas.microsoft.com/office/drawing/2014/main" id="{6756AFE8-6CDE-60DA-CB0E-667F362DA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3056" y="5572308"/>
              <a:ext cx="1266080" cy="78346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977916-9831-CD90-2B41-FCC028959D05}"/>
                </a:ext>
              </a:extLst>
            </p:cNvPr>
            <p:cNvSpPr txBox="1"/>
            <p:nvPr/>
          </p:nvSpPr>
          <p:spPr bwMode="auto">
            <a:xfrm>
              <a:off x="2031912" y="6308053"/>
              <a:ext cx="1728369" cy="462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defTabSz="913607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Early Childhood Education</a:t>
              </a:r>
            </a:p>
          </p:txBody>
        </p:sp>
      </p:grpSp>
      <p:grpSp>
        <p:nvGrpSpPr>
          <p:cNvPr id="25" name="Group 24" descr="RTI - Education">
            <a:extLst>
              <a:ext uri="{FF2B5EF4-FFF2-40B4-BE49-F238E27FC236}">
                <a16:creationId xmlns:a16="http://schemas.microsoft.com/office/drawing/2014/main" id="{8E22D830-30FA-0E67-BB97-8624EA112C33}"/>
              </a:ext>
            </a:extLst>
          </p:cNvPr>
          <p:cNvGrpSpPr/>
          <p:nvPr/>
        </p:nvGrpSpPr>
        <p:grpSpPr>
          <a:xfrm>
            <a:off x="6771405" y="5098241"/>
            <a:ext cx="1728369" cy="956176"/>
            <a:chOff x="4140967" y="5613654"/>
            <a:chExt cx="1728369" cy="956176"/>
          </a:xfrm>
        </p:grpSpPr>
        <p:pic>
          <p:nvPicPr>
            <p:cNvPr id="16" name="Picture 15" descr="A blue and white logo&#10;&#10;Description automatically generated">
              <a:extLst>
                <a:ext uri="{FF2B5EF4-FFF2-40B4-BE49-F238E27FC236}">
                  <a16:creationId xmlns:a16="http://schemas.microsoft.com/office/drawing/2014/main" id="{5ADC57F5-8F0B-6BE5-CA08-E10D9F347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798" y="5613654"/>
              <a:ext cx="1295860" cy="68415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19A896-39C3-172D-5C43-B4EAB55F3A86}"/>
                </a:ext>
              </a:extLst>
            </p:cNvPr>
            <p:cNvSpPr txBox="1"/>
            <p:nvPr/>
          </p:nvSpPr>
          <p:spPr bwMode="auto">
            <a:xfrm>
              <a:off x="4140967" y="6301423"/>
              <a:ext cx="1728369" cy="268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defTabSz="913607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</a:t>
              </a:r>
            </a:p>
          </p:txBody>
        </p:sp>
      </p:grpSp>
      <p:pic>
        <p:nvPicPr>
          <p:cNvPr id="1222" name="Picture 1221" descr="NABTU - Construction">
            <a:extLst>
              <a:ext uri="{FF2B5EF4-FFF2-40B4-BE49-F238E27FC236}">
                <a16:creationId xmlns:a16="http://schemas.microsoft.com/office/drawing/2014/main" id="{5C7B909F-37D4-AEAD-4B65-9A8C369FB78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04144" y="5139728"/>
            <a:ext cx="1901457" cy="856617"/>
          </a:xfrm>
          <a:prstGeom prst="rect">
            <a:avLst/>
          </a:prstGeom>
        </p:spPr>
      </p:pic>
      <p:pic>
        <p:nvPicPr>
          <p:cNvPr id="1225" name="Picture 1224" descr="Wireless Infrastructure Associations - Telecommunications">
            <a:extLst>
              <a:ext uri="{FF2B5EF4-FFF2-40B4-BE49-F238E27FC236}">
                <a16:creationId xmlns:a16="http://schemas.microsoft.com/office/drawing/2014/main" id="{D26EB36F-96FE-5F62-E75D-7F802F5C7E1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70344" y="5271861"/>
            <a:ext cx="1901457" cy="765971"/>
          </a:xfrm>
          <a:prstGeom prst="rect">
            <a:avLst/>
          </a:prstGeom>
        </p:spPr>
      </p:pic>
      <p:grpSp>
        <p:nvGrpSpPr>
          <p:cNvPr id="24" name="Group 23" descr="WRMA - Early Childhood Education">
            <a:extLst>
              <a:ext uri="{FF2B5EF4-FFF2-40B4-BE49-F238E27FC236}">
                <a16:creationId xmlns:a16="http://schemas.microsoft.com/office/drawing/2014/main" id="{09CED32F-4436-0F6C-45B7-9B39C8430558}"/>
              </a:ext>
            </a:extLst>
          </p:cNvPr>
          <p:cNvGrpSpPr/>
          <p:nvPr/>
        </p:nvGrpSpPr>
        <p:grpSpPr>
          <a:xfrm>
            <a:off x="3442148" y="5841096"/>
            <a:ext cx="1596502" cy="958857"/>
            <a:chOff x="6349171" y="5622749"/>
            <a:chExt cx="1728369" cy="113736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1F81AE-0642-AF84-0B93-17706E9A0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1168" y="5622749"/>
              <a:ext cx="1499057" cy="62460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1E2211-2221-56E0-6652-FECD7207A91C}"/>
                </a:ext>
              </a:extLst>
            </p:cNvPr>
            <p:cNvSpPr txBox="1"/>
            <p:nvPr/>
          </p:nvSpPr>
          <p:spPr bwMode="auto">
            <a:xfrm>
              <a:off x="6349171" y="6297804"/>
              <a:ext cx="1728369" cy="462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defTabSz="913607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Early Childhood Education</a:t>
              </a:r>
            </a:p>
          </p:txBody>
        </p:sp>
      </p:grpSp>
      <p:pic>
        <p:nvPicPr>
          <p:cNvPr id="28" name="Picture 27" descr="Apprenticeship USA">
            <a:extLst>
              <a:ext uri="{FF2B5EF4-FFF2-40B4-BE49-F238E27FC236}">
                <a16:creationId xmlns:a16="http://schemas.microsoft.com/office/drawing/2014/main" id="{FED0218A-E3FC-817E-6093-D069ABED8E4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0330" y="6513221"/>
            <a:ext cx="1865599" cy="258812"/>
          </a:xfrm>
          <a:prstGeom prst="rect">
            <a:avLst/>
          </a:prstGeom>
        </p:spPr>
      </p:pic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2687ADFE-0931-5165-28E6-7574BC611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200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4898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1274-E0CF-EF6E-E35F-5EF604A18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19" y="759008"/>
            <a:ext cx="11534018" cy="1069203"/>
          </a:xfrm>
        </p:spPr>
        <p:txBody>
          <a:bodyPr>
            <a:noAutofit/>
          </a:bodyPr>
          <a:lstStyle/>
          <a:p>
            <a:r>
              <a:rPr lang="en-NZ" sz="4200" cap="none" dirty="0">
                <a:latin typeface="Montserrat" panose="00000500000000000000" pitchFamily="2" charset="0"/>
                <a:cs typeface="Arial"/>
              </a:rPr>
              <a:t>Advanced Manufacturing</a:t>
            </a:r>
            <a:r>
              <a:rPr lang="en-NZ" sz="4200" i="0" cap="none" dirty="0">
                <a:effectLst/>
                <a:latin typeface="Montserrat" panose="00000500000000000000" pitchFamily="2" charset="0"/>
                <a:cs typeface="Arial"/>
              </a:rPr>
              <a:t> </a:t>
            </a:r>
            <a:br>
              <a:rPr lang="en-NZ" sz="4200" i="0" cap="none" dirty="0">
                <a:effectLst/>
                <a:latin typeface="Montserrat" panose="00000500000000000000" pitchFamily="2" charset="0"/>
                <a:cs typeface="Arial"/>
              </a:rPr>
            </a:br>
            <a:r>
              <a:rPr lang="en-NZ" sz="4200" i="0" cap="none" dirty="0">
                <a:effectLst/>
                <a:latin typeface="Montserrat" panose="00000500000000000000" pitchFamily="2" charset="0"/>
                <a:cs typeface="Arial"/>
              </a:rPr>
              <a:t>Apprenticeship </a:t>
            </a:r>
            <a:r>
              <a:rPr lang="en-NZ" sz="4200" cap="none" dirty="0">
                <a:latin typeface="Montserrat" panose="00000500000000000000" pitchFamily="2" charset="0"/>
                <a:cs typeface="Arial"/>
              </a:rPr>
              <a:t>S</a:t>
            </a:r>
            <a:r>
              <a:rPr lang="en-NZ" sz="4200" b="0" i="0" cap="none" dirty="0">
                <a:effectLst/>
                <a:latin typeface="Montserrat" panose="00000500000000000000" pitchFamily="2" charset="0"/>
                <a:cs typeface="Arial"/>
              </a:rPr>
              <a:t>print </a:t>
            </a:r>
            <a:endParaRPr lang="en-US" sz="4200" cap="none" dirty="0">
              <a:latin typeface="Montserrat" panose="00000500000000000000" pitchFamily="2" charset="0"/>
              <a:cs typeface="Arial"/>
            </a:endParaRP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72C1E281-8712-D06A-6F10-9FAC8EFB4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713" y="1849750"/>
            <a:ext cx="10696662" cy="49942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1" u="none" strike="noStrike" kern="1200" cap="none" spc="0" normalizeH="0" baseline="0" noProof="0" dirty="0">
                <a:ln>
                  <a:noFill/>
                </a:ln>
                <a:solidFill>
                  <a:srgbClr val="EF383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the 109 days between October 6, 2023, and January 23, 2024:</a:t>
            </a:r>
          </a:p>
          <a:p>
            <a:endParaRPr lang="en-US" dirty="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233AE49C-2199-BD28-067C-FA3B972F38D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7653" y="2404629"/>
            <a:ext cx="1940503" cy="81628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F383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+160 </a:t>
            </a:r>
          </a:p>
          <a:p>
            <a:endParaRPr lang="en-US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1398030C-44F7-6BCB-F243-06D443B62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75880" y="2394402"/>
            <a:ext cx="4043652" cy="85535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Organizations made new commitments </a:t>
            </a:r>
            <a:br>
              <a:rPr lang="en-US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900" b="1" dirty="0">
                <a:solidFill>
                  <a:srgbClr val="89CDD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development </a:t>
            </a:r>
            <a:r>
              <a:rPr lang="en-US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job quality.</a:t>
            </a:r>
            <a:endParaRPr lang="en-NZ" sz="2900" b="1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054585E6-7749-F809-222A-FB9345E7AD9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7653" y="3578941"/>
            <a:ext cx="1528181" cy="967451"/>
          </a:xfr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400" b="1">
                <a:solidFill>
                  <a:srgbClr val="EF383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+150 </a:t>
            </a:r>
          </a:p>
          <a:p>
            <a:endParaRPr lang="en-US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8C9DD2AA-267B-FCF6-BCCE-ED5F89F8B50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999914" y="3386241"/>
            <a:ext cx="4016480" cy="1264506"/>
          </a:xfrm>
        </p:spPr>
        <p:txBody>
          <a:bodyPr>
            <a:normAutofit/>
          </a:bodyPr>
          <a:lstStyle/>
          <a:p>
            <a:pPr lvl="0" defTabSz="45720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600" b="1" dirty="0">
                <a:solidFill>
                  <a:srgbClr val="89CDD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advanced manufacturing-related Registered Apprenticeship programs </a:t>
            </a:r>
            <a:b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occupations have been created </a:t>
            </a:r>
            <a:b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are newly under development.</a:t>
            </a:r>
            <a:endParaRPr lang="en-NZ" sz="1600" b="1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D8D3C61A-A983-3639-6B7E-D74E38FB0C8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89419" y="4904420"/>
            <a:ext cx="5181600" cy="967451"/>
          </a:xfr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400" b="1">
                <a:solidFill>
                  <a:srgbClr val="EF383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+127 </a:t>
            </a:r>
          </a:p>
          <a:p>
            <a:endParaRPr lang="en-US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DB1BE9F8-68BC-2156-F477-DD9D7EA46FC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006747" y="4796364"/>
            <a:ext cx="3975044" cy="1264505"/>
          </a:xfrm>
        </p:spPr>
        <p:txBody>
          <a:bodyPr>
            <a:normAutofit/>
          </a:bodyPr>
          <a:lstStyle/>
          <a:p>
            <a:pPr marL="15875" lvl="1" indent="-15875" defTabSz="45720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rgbClr val="89CDDD">
                    <a:lumMod val="50000"/>
                  </a:srgbClr>
                </a:solidFill>
                <a:latin typeface="Arial"/>
                <a:cs typeface="Arial"/>
              </a:rPr>
              <a:t>Advanced Manufacturing-related Apprenticeship Accelerators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and outreach events were held by industry and workforce system partners.</a:t>
            </a:r>
            <a:endParaRPr lang="en-NZ" sz="16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1FEEF2-59E5-8562-372B-9E7D22ADD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4726" y="2252626"/>
            <a:ext cx="5057274" cy="36808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7131581E-98E6-E9C0-6E59-49EE58627B2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518274" y="2648137"/>
            <a:ext cx="5181600" cy="2889824"/>
          </a:xfr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en-US" sz="11100" b="1" spc="-3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6200" b="1" spc="-3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4,937</a:t>
            </a:r>
          </a:p>
          <a:p>
            <a:pPr algn="ctr"/>
            <a:r>
              <a:rPr lang="en-US" sz="7200" b="1">
                <a:solidFill>
                  <a:srgbClr val="EF3834">
                    <a:lumMod val="75000"/>
                  </a:srgbClr>
                </a:solidFill>
                <a:latin typeface="Arial"/>
                <a:cs typeface="Arial"/>
              </a:rPr>
              <a:t>NEW APPRENTICES WERE HIRED</a:t>
            </a:r>
            <a:endParaRPr lang="en-US" sz="7200" b="1">
              <a:solidFill>
                <a:srgbClr val="EF383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600" b="1" spc="-3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F1C8D1-A994-E98E-8FFA-E15DE29E5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9419" y="3220913"/>
            <a:ext cx="5382918" cy="0"/>
          </a:xfrm>
          <a:prstGeom prst="line">
            <a:avLst/>
          </a:prstGeom>
          <a:ln w="92075" cap="sq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6F7752B-3878-564C-26ED-31147FC9A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6713" y="2294571"/>
            <a:ext cx="5382918" cy="0"/>
          </a:xfrm>
          <a:prstGeom prst="line">
            <a:avLst/>
          </a:prstGeom>
          <a:ln w="92075" cap="sq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9A4C6CA-9D4C-5022-5AF0-AC7FE74EE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3476" y="4581311"/>
            <a:ext cx="5382918" cy="0"/>
          </a:xfrm>
          <a:prstGeom prst="line">
            <a:avLst/>
          </a:prstGeom>
          <a:ln w="92075" cap="sq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0BA43E76-401B-452E-B84C-5AF0911D3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58039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200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2857693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81A026-99B6-82D1-10F0-3FE2CF21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WIOA Funding and RA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1409BE-0BD1-5825-1763-7DF3C9E5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7680" cy="4225551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b="0" i="0" u="none">
                <a:solidFill>
                  <a:schemeClr val="tx1"/>
                </a:solidFill>
              </a:rPr>
              <a:t>Under WIOA, registered apprenticeship programs automatically qualify to be included on the state’s Eligible Training Provider List</a:t>
            </a:r>
            <a:endParaRPr lang="en-US" b="0">
              <a:solidFill>
                <a:schemeClr val="tx1"/>
              </a:solidFill>
            </a:endParaRPr>
          </a:p>
          <a:p>
            <a:pPr lvl="0">
              <a:lnSpc>
                <a:spcPct val="120000"/>
              </a:lnSpc>
            </a:pPr>
            <a:r>
              <a:rPr lang="en-US" b="0" i="0">
                <a:solidFill>
                  <a:schemeClr val="tx1"/>
                </a:solidFill>
              </a:rPr>
              <a:t>Individual Training Accounts are an effective support for WIOA participants to enter an apprenticeship</a:t>
            </a:r>
            <a:endParaRPr lang="en-US">
              <a:solidFill>
                <a:schemeClr val="tx1"/>
              </a:solidFill>
            </a:endParaRPr>
          </a:p>
          <a:p>
            <a:pPr lvl="0"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</a:rPr>
              <a:t>Incumbent worker training and apprenticeship may be prioritized in WIOA state programs</a:t>
            </a:r>
          </a:p>
          <a:p>
            <a:endParaRPr lang="en-US"/>
          </a:p>
        </p:txBody>
      </p:sp>
      <p:pic>
        <p:nvPicPr>
          <p:cNvPr id="9" name="Picture 8" descr="Jars of coins">
            <a:extLst>
              <a:ext uri="{FF2B5EF4-FFF2-40B4-BE49-F238E27FC236}">
                <a16:creationId xmlns:a16="http://schemas.microsoft.com/office/drawing/2014/main" id="{B0804D08-63DF-3194-9890-46D38BA38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116" y="2066544"/>
            <a:ext cx="4786884" cy="3191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48B8EA-6EAC-40EE-898C-889C9FD31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58039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200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578107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C4A697-030D-A37A-9971-1C3AAD1D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 Helps Advance WIOA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6CDFF-0B97-FF60-A59E-5DCB9651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61846"/>
            <a:ext cx="2903621" cy="2952366"/>
          </a:xfrm>
          <a:ln w="28575">
            <a:solidFill>
              <a:srgbClr val="009296"/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700" i="1" baseline="0">
                <a:solidFill>
                  <a:srgbClr val="002060"/>
                </a:solidFill>
              </a:rPr>
              <a:t>Training And Employment Guidance Letter WIOA No. 13-16: </a:t>
            </a:r>
            <a:r>
              <a:rPr lang="en-US" sz="3700" b="1" i="1" baseline="0">
                <a:solidFill>
                  <a:srgbClr val="002060"/>
                </a:solidFill>
              </a:rPr>
              <a:t>Operating Guidance for </a:t>
            </a:r>
            <a:r>
              <a:rPr lang="en-US" sz="3700" b="1" i="1">
                <a:solidFill>
                  <a:srgbClr val="002060"/>
                </a:solidFill>
              </a:rPr>
              <a:t>t</a:t>
            </a:r>
            <a:r>
              <a:rPr lang="en-US" sz="3700" b="1" i="1" baseline="0">
                <a:solidFill>
                  <a:srgbClr val="002060"/>
                </a:solidFill>
              </a:rPr>
              <a:t>he Workforce Innovation and Opportunity Act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4A1615-C19D-D5E2-BBB2-11570AF9A0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7230" y="1595719"/>
            <a:ext cx="7622039" cy="473474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400">
                <a:solidFill>
                  <a:schemeClr val="tx1"/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Adopting Registered Apprenticeship as a workforce strategy can help advance the goals of WIOA. RA:</a:t>
            </a:r>
          </a:p>
          <a:p>
            <a:pPr>
              <a:lnSpc>
                <a:spcPct val="120000"/>
              </a:lnSpc>
            </a:pPr>
            <a:r>
              <a:rPr lang="en-US" sz="3200">
                <a:solidFill>
                  <a:schemeClr val="tx1"/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Helps meet WIOA Performance Outcomes: employment rate, median earnings, credential attainment, and skill gains.</a:t>
            </a:r>
          </a:p>
          <a:p>
            <a:pPr>
              <a:lnSpc>
                <a:spcPct val="120000"/>
              </a:lnSpc>
            </a:pPr>
            <a:r>
              <a:rPr lang="en-US" sz="3200">
                <a:solidFill>
                  <a:schemeClr val="tx1"/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Gives more individuals on Individual Training Accounts an opportunity to move into living-wage jobs</a:t>
            </a:r>
          </a:p>
          <a:p>
            <a:pPr>
              <a:lnSpc>
                <a:spcPct val="120000"/>
              </a:lnSpc>
            </a:pPr>
            <a:r>
              <a:rPr lang="en-US" sz="3200">
                <a:solidFill>
                  <a:schemeClr val="tx1"/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Can help support Incumbent Worker Training</a:t>
            </a:r>
          </a:p>
          <a:p>
            <a:pPr>
              <a:lnSpc>
                <a:spcPct val="120000"/>
              </a:lnSpc>
            </a:pPr>
            <a:r>
              <a:rPr lang="en-US" sz="3200">
                <a:solidFill>
                  <a:schemeClr val="tx1"/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Can increase the need for and use of On-the-Job Training Contracts</a:t>
            </a:r>
          </a:p>
          <a:p>
            <a:pPr>
              <a:lnSpc>
                <a:spcPct val="120000"/>
              </a:lnSpc>
            </a:pPr>
            <a:r>
              <a:rPr lang="en-US" sz="3200">
                <a:solidFill>
                  <a:schemeClr val="tx1"/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Adds valued trainers to the Eligible Training Provider List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>
              <a:solidFill>
                <a:srgbClr val="222222"/>
              </a:solidFill>
              <a:latin typeface="Montserrat Medium" panose="00000600000000000000" pitchFamily="2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800">
              <a:solidFill>
                <a:srgbClr val="222222"/>
              </a:solidFill>
              <a:latin typeface="Montserrat Medium" panose="00000600000000000000" pitchFamily="2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800">
              <a:solidFill>
                <a:srgbClr val="222222"/>
              </a:solidFill>
              <a:latin typeface="Montserrat Medium" panose="00000600000000000000" pitchFamily="2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800">
              <a:solidFill>
                <a:srgbClr val="222222"/>
              </a:solidFill>
              <a:latin typeface="Montserrat Medium" panose="00000600000000000000" pitchFamily="2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800">
              <a:solidFill>
                <a:srgbClr val="222222"/>
              </a:solidFill>
              <a:latin typeface="Montserrat Medium" panose="00000600000000000000" pitchFamily="2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800">
              <a:solidFill>
                <a:srgbClr val="222222"/>
              </a:solidFill>
              <a:latin typeface="Montserrat Medium" panose="00000600000000000000" pitchFamily="2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800" i="1">
              <a:solidFill>
                <a:srgbClr val="22222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E61CC5-39A9-5101-5040-F4FC6389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200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3882073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C75F85-9381-11B3-10DF-4704EE9AE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2518"/>
            <a:ext cx="6267680" cy="4276237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chemeClr val="tx1"/>
                </a:solidFill>
              </a:rPr>
              <a:t>Speak in the language of business: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Return on investment, productivity, employee retention</a:t>
            </a:r>
          </a:p>
          <a:p>
            <a:r>
              <a:rPr lang="en-US">
                <a:solidFill>
                  <a:schemeClr val="tx1"/>
                </a:solidFill>
              </a:rPr>
              <a:t>Stress the benefits to the employer and its workers</a:t>
            </a:r>
          </a:p>
          <a:p>
            <a:r>
              <a:rPr lang="en-US">
                <a:solidFill>
                  <a:schemeClr val="tx1"/>
                </a:solidFill>
              </a:rPr>
              <a:t>Focus on results, not process</a:t>
            </a:r>
          </a:p>
          <a:p>
            <a:r>
              <a:rPr lang="en-US">
                <a:solidFill>
                  <a:schemeClr val="tx1"/>
                </a:solidFill>
              </a:rPr>
              <a:t>Employers are already investing in training—it makes sense to take part in the benefits of RA, including incentives to support program start-up and training expenses.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CA5C1C-325E-C0A7-FC3C-BCAB119D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9961"/>
            <a:ext cx="11066585" cy="1325563"/>
          </a:xfrm>
        </p:spPr>
        <p:txBody>
          <a:bodyPr/>
          <a:lstStyle/>
          <a:p>
            <a:r>
              <a:rPr lang="en-US" dirty="0"/>
              <a:t>How to Speak to Employers about RA</a:t>
            </a:r>
          </a:p>
        </p:txBody>
      </p:sp>
      <p:pic>
        <p:nvPicPr>
          <p:cNvPr id="6" name="Picture Placeholder 5" descr="Circles with arrows with solid fill">
            <a:extLst>
              <a:ext uri="{FF2B5EF4-FFF2-40B4-BE49-F238E27FC236}">
                <a16:creationId xmlns:a16="http://schemas.microsoft.com/office/drawing/2014/main" id="{4DD74D9C-A8BD-6BE5-7FD7-B05141DBB6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90" r="2890"/>
          <a:stretch>
            <a:fillRect/>
          </a:stretch>
        </p:blipFill>
        <p:spPr/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3724FD-6B6F-9D83-7825-426FF681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200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398879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3E2F-65CA-9780-D8FB-CBD09A2C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6E0DE-6B8F-C52E-487A-19B706CCB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64890" cy="41242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</a:rPr>
              <a:t>Registered Apprenticeship is the gold standard for training and workforce development.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</a:rPr>
              <a:t>Understanding RA is important to helping employers in your region to take advantage of the benefits of apprenticeship.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1"/>
                </a:solidFill>
              </a:rPr>
              <a:t>There are resources in the apprenticeship system and partners, such as industry intermediaries, to help your employers to succeed.</a:t>
            </a:r>
          </a:p>
          <a:p>
            <a:endParaRPr lang="en-US"/>
          </a:p>
        </p:txBody>
      </p:sp>
      <p:pic>
        <p:nvPicPr>
          <p:cNvPr id="5" name="Picture 4" descr="Gold glitter star on white background">
            <a:extLst>
              <a:ext uri="{FF2B5EF4-FFF2-40B4-BE49-F238E27FC236}">
                <a16:creationId xmlns:a16="http://schemas.microsoft.com/office/drawing/2014/main" id="{E9CA5197-8886-9936-6382-98382CA91A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41"/>
          <a:stretch/>
        </p:blipFill>
        <p:spPr>
          <a:xfrm>
            <a:off x="7455290" y="1490908"/>
            <a:ext cx="4736710" cy="453581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2AC8B-767C-4468-3E14-CE8C1AC9E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200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1979842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A600A0-DD55-00A4-7C33-B3A024B3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Become A Center Partner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18859-8D22-A4E1-43D7-4F1BCC95A3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2140337"/>
            <a:ext cx="6646862" cy="3506787"/>
          </a:xfrm>
        </p:spPr>
        <p:txBody>
          <a:bodyPr/>
          <a:lstStyle/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Receive</a:t>
            </a:r>
            <a:r>
              <a:rPr lang="en-US" sz="2800" dirty="0">
                <a:latin typeface="Montserrat" panose="00000500000000000000" pitchFamily="2" charset="0"/>
              </a:rPr>
              <a:t> no-cost expert TA,  </a:t>
            </a:r>
            <a:br>
              <a:rPr lang="en-US" sz="2800" dirty="0">
                <a:latin typeface="Montserrat" panose="00000500000000000000" pitchFamily="2" charset="0"/>
              </a:rPr>
            </a:br>
            <a:r>
              <a:rPr lang="en-US" sz="2800" dirty="0">
                <a:latin typeface="Montserrat" panose="00000500000000000000" pitchFamily="2" charset="0"/>
              </a:rPr>
              <a:t>materials, and assistance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Network</a:t>
            </a:r>
            <a:r>
              <a:rPr lang="en-US" sz="2800" b="1" dirty="0">
                <a:latin typeface="Montserrat" panose="00000500000000000000" pitchFamily="2" charset="0"/>
              </a:rPr>
              <a:t> </a:t>
            </a:r>
            <a:r>
              <a:rPr lang="en-US" sz="2800" dirty="0">
                <a:latin typeface="Montserrat" panose="00000500000000000000" pitchFamily="2" charset="0"/>
              </a:rPr>
              <a:t>with potential </a:t>
            </a:r>
            <a:br>
              <a:rPr lang="en-US" sz="2800" dirty="0">
                <a:latin typeface="Montserrat" panose="00000500000000000000" pitchFamily="2" charset="0"/>
              </a:rPr>
            </a:br>
            <a:r>
              <a:rPr lang="en-US" sz="2800" dirty="0">
                <a:latin typeface="Montserrat" panose="00000500000000000000" pitchFamily="2" charset="0"/>
              </a:rPr>
              <a:t>partners nationwide</a:t>
            </a:r>
          </a:p>
          <a:p>
            <a:pPr marL="608965" indent="-422910">
              <a:spcAft>
                <a:spcPts val="1200"/>
              </a:spcAft>
              <a:buClr>
                <a:srgbClr val="00005F"/>
              </a:buClr>
              <a:buSzPct val="100000"/>
              <a:buFont typeface="Wingdings" panose="05000000000000000000" pitchFamily="2" charset="2"/>
              <a:buChar char="þ"/>
            </a:pPr>
            <a:r>
              <a:rPr lang="en-US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Be</a:t>
            </a:r>
            <a:r>
              <a:rPr lang="en-US" sz="2800" b="1" dirty="0">
                <a:latin typeface="Montserrat" panose="00000500000000000000" pitchFamily="2" charset="0"/>
              </a:rPr>
              <a:t> </a:t>
            </a:r>
            <a:r>
              <a:rPr lang="en-US" sz="2800" dirty="0">
                <a:latin typeface="Montserrat" panose="00000500000000000000" pitchFamily="2" charset="0"/>
              </a:rPr>
              <a:t>nationally recognized for </a:t>
            </a:r>
            <a:br>
              <a:rPr lang="en-US" sz="2800" dirty="0">
                <a:latin typeface="Montserrat" panose="00000500000000000000" pitchFamily="2" charset="0"/>
              </a:rPr>
            </a:br>
            <a:r>
              <a:rPr lang="en-US" sz="2800" dirty="0">
                <a:latin typeface="Montserrat" panose="00000500000000000000" pitchFamily="2" charset="0"/>
              </a:rPr>
              <a:t>your work</a:t>
            </a:r>
            <a:endParaRPr lang="en-US" sz="2800" dirty="0"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607216-6FC9-652F-9ED4-A83F3F6167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Scan for Partner Form</a:t>
            </a:r>
          </a:p>
        </p:txBody>
      </p:sp>
    </p:spTree>
    <p:extLst>
      <p:ext uri="{BB962C8B-B14F-4D97-AF65-F5344CB8AC3E}">
        <p14:creationId xmlns:p14="http://schemas.microsoft.com/office/powerpoint/2010/main" val="1597776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576CF-EBB7-198B-4935-747CDA67A1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6913" y="773113"/>
            <a:ext cx="10802937" cy="7572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15E"/>
                </a:solidFill>
                <a:effectLst/>
                <a:uLnTx/>
                <a:uFillTx/>
                <a:latin typeface="Montserrat Medium" panose="02000505000000020004" pitchFamily="2" charset="77"/>
                <a:ea typeface="+mn-ea"/>
                <a:cs typeface="+mn-cs"/>
              </a:rPr>
              <a:t>THANK YOU FOR JOINING US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884F70-E12F-6972-62F5-991C90F5C10E}"/>
              </a:ext>
            </a:extLst>
          </p:cNvPr>
          <p:cNvSpPr>
            <a:spLocks/>
          </p:cNvSpPr>
          <p:nvPr/>
        </p:nvSpPr>
        <p:spPr>
          <a:xfrm>
            <a:off x="831850" y="1674903"/>
            <a:ext cx="10515600" cy="41574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" panose="02000505000000020004" pitchFamily="2" charset="77"/>
                <a:ea typeface="+mj-ea"/>
                <a:cs typeface="+mj-cs"/>
              </a:rPr>
              <a:t>Email us your questions at RA_COE@SafalPartners.com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ontserrat" panose="02000505000000020004" pitchFamily="2" charset="77"/>
              <a:ea typeface="+mj-ea"/>
              <a:cs typeface="+mj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BC6D76-6797-C7FE-017C-FFAFAB3FAE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information, visit: dolcoe.safalapps.com</a:t>
            </a:r>
          </a:p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F8C6D4-4882-961A-4AF3-0978F23CF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200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412778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D450A8-70A4-AA50-F7EA-AD6A89BEB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73225"/>
            <a:ext cx="6840255" cy="455221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Welcome and Introduction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How Registered Apprenticeship is structured and works in concert with the workforce system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Recent RA system initiatives, funding opportunities, and partners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2400" b="0" i="0" dirty="0">
                <a:solidFill>
                  <a:schemeClr val="tx1"/>
                </a:solidFill>
              </a:rPr>
              <a:t>WIOA funding and RA</a:t>
            </a:r>
            <a:endParaRPr lang="en-US" sz="2400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How to speak to employers about RA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Q&amp;A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38A71B-2CF8-AB25-0475-62BC912E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pic>
        <p:nvPicPr>
          <p:cNvPr id="7" name="Picture Placeholder 6" descr="Center of Excellence logo">
            <a:extLst>
              <a:ext uri="{FF2B5EF4-FFF2-40B4-BE49-F238E27FC236}">
                <a16:creationId xmlns:a16="http://schemas.microsoft.com/office/drawing/2014/main" id="{2913F166-BA2E-7B19-7C29-7550AE6FC0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522698" y="1825625"/>
            <a:ext cx="4164086" cy="416408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1FFABB-B747-75C1-4FC1-E8A9D870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200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427852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7197-DDCF-BB93-C602-EE99A1E4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FC99BC-7354-B906-B960-D195C96AC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0156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Jeremy Faulkner">
            <a:extLst>
              <a:ext uri="{FF2B5EF4-FFF2-40B4-BE49-F238E27FC236}">
                <a16:creationId xmlns:a16="http://schemas.microsoft.com/office/drawing/2014/main" id="{E7481C6B-D965-6947-3A19-A68C86D1F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313" y="1886591"/>
            <a:ext cx="2697374" cy="2472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E07D55F-9B40-D00B-B865-D806C41A30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95082" y="4610325"/>
            <a:ext cx="3801836" cy="563563"/>
          </a:xfrm>
        </p:spPr>
        <p:txBody>
          <a:bodyPr>
            <a:normAutofit fontScale="85000" lnSpcReduction="10000"/>
          </a:bodyPr>
          <a:lstStyle/>
          <a:p>
            <a:r>
              <a:rPr lang="en-US" sz="3600">
                <a:solidFill>
                  <a:srgbClr val="0D274D"/>
                </a:solidFill>
                <a:latin typeface="Montserrat"/>
              </a:rPr>
              <a:t>Jeremy Faulkner</a:t>
            </a:r>
            <a:endParaRPr lang="pl-PL" sz="3000">
              <a:solidFill>
                <a:srgbClr val="0D274D"/>
              </a:solidFill>
              <a:latin typeface="Montserrat" panose="00000500000000000000" pitchFamily="2" charset="0"/>
            </a:endParaRPr>
          </a:p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FA229F0-48A3-D89B-B5A7-02543AA133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82003" y="5112608"/>
            <a:ext cx="3627995" cy="72687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D274D"/>
                </a:solidFill>
                <a:latin typeface="Montserrat" panose="00000500000000000000" pitchFamily="2" charset="0"/>
                <a:ea typeface="Roboto"/>
              </a:rPr>
              <a:t>Senior Subject Matter Expert</a:t>
            </a:r>
          </a:p>
          <a:p>
            <a:r>
              <a:rPr lang="en-US">
                <a:solidFill>
                  <a:srgbClr val="0D274D"/>
                </a:solidFill>
                <a:latin typeface="Montserrat" panose="00000500000000000000" pitchFamily="2" charset="0"/>
                <a:ea typeface="Roboto"/>
              </a:rPr>
              <a:t>Safal Partners</a:t>
            </a:r>
            <a:endParaRPr lang="en-US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3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2ACF58-834D-0205-3037-28A0DB8F6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#1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D3149F-D8D2-709E-6B76-1FE839054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7142019" cy="43513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>
                <a:solidFill>
                  <a:schemeClr val="tx1"/>
                </a:solidFill>
              </a:rPr>
              <a:t>What is your role in the workforce system?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Business Service Representative (BSR)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Workforce staff that has some BSR responsibility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Workforce Manager/Administrator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Local Veterans Employment Representative (LVER)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Other</a:t>
            </a:r>
          </a:p>
        </p:txBody>
      </p:sp>
      <p:pic>
        <p:nvPicPr>
          <p:cNvPr id="7" name="Picture Placeholder 6" descr="Person holding out hand">
            <a:extLst>
              <a:ext uri="{FF2B5EF4-FFF2-40B4-BE49-F238E27FC236}">
                <a16:creationId xmlns:a16="http://schemas.microsoft.com/office/drawing/2014/main" id="{53FDD939-B1E5-AE66-69B6-BE230D8B80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64237" y="1888715"/>
            <a:ext cx="2965981" cy="409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5E558E-61CC-0B87-A757-86F911AC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855" y="6492875"/>
            <a:ext cx="332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200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770250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083AE-4E2D-E90F-1D0F-5D05E8E36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659F6-E392-B729-C4CB-7225997D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/>
              </a:rPr>
              <a:t>Registered Apprenticeship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304E5E2-FA5C-2D56-03D2-F5832BC767DD}"/>
              </a:ext>
            </a:extLst>
          </p:cNvPr>
          <p:cNvSpPr txBox="1">
            <a:spLocks/>
          </p:cNvSpPr>
          <p:nvPr/>
        </p:nvSpPr>
        <p:spPr>
          <a:xfrm>
            <a:off x="8776855" y="6490682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</p:spTree>
    <p:extLst>
      <p:ext uri="{BB962C8B-B14F-4D97-AF65-F5344CB8AC3E}">
        <p14:creationId xmlns:p14="http://schemas.microsoft.com/office/powerpoint/2010/main" val="93667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7197-DDCF-BB93-C602-EE99A1E4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/>
              </a:rPr>
              <a:t>Registered Apprenticeship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8792-D27E-77B1-7B9D-F2C4080AD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01898" cy="296618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latin typeface="Montserrat Medium" panose="00000600000000000000" pitchFamily="2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4000">
              <a:latin typeface="Montserrat Medium" panose="00000600000000000000" pitchFamily="2" charset="0"/>
            </a:endParaRPr>
          </a:p>
          <a:p>
            <a:pPr marL="0" indent="0" algn="r">
              <a:buNone/>
            </a:pPr>
            <a:r>
              <a:rPr lang="en-US" sz="4000">
                <a:solidFill>
                  <a:schemeClr val="tx1"/>
                </a:solidFill>
                <a:latin typeface="Montserrat Medium" panose="00000600000000000000" pitchFamily="2" charset="0"/>
              </a:rPr>
              <a:t>Apprenticeship: </a:t>
            </a:r>
            <a:br>
              <a:rPr lang="en-US" sz="4000">
                <a:solidFill>
                  <a:schemeClr val="tx1"/>
                </a:solidFill>
                <a:latin typeface="Montserrat Medium" panose="00000600000000000000" pitchFamily="2" charset="0"/>
              </a:rPr>
            </a:br>
            <a:r>
              <a:rPr lang="en-US" sz="4000">
                <a:solidFill>
                  <a:schemeClr val="tx1"/>
                </a:solidFill>
                <a:latin typeface="Montserrat Medium" panose="00000600000000000000" pitchFamily="2" charset="0"/>
              </a:rPr>
              <a:t>A Proven </a:t>
            </a:r>
            <a:br>
              <a:rPr lang="en-US" sz="4000">
                <a:solidFill>
                  <a:schemeClr val="tx1"/>
                </a:solidFill>
                <a:latin typeface="Montserrat Medium" panose="00000600000000000000" pitchFamily="2" charset="0"/>
              </a:rPr>
            </a:br>
            <a:r>
              <a:rPr lang="en-US" sz="4000">
                <a:solidFill>
                  <a:schemeClr val="tx1"/>
                </a:solidFill>
                <a:latin typeface="Montserrat Medium" panose="00000600000000000000" pitchFamily="2" charset="0"/>
              </a:rPr>
              <a:t>Workforce Solution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3200">
              <a:latin typeface="Montserrat Medium" panose="00000600000000000000" pitchFamily="2" charset="0"/>
            </a:endParaRP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AC27-5487-B093-C8CF-0B7A1953A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6055" y="2665573"/>
            <a:ext cx="5181600" cy="38273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Registered Apprenticeship is a proven, customizable, and structured model to </a:t>
            </a:r>
            <a:r>
              <a:rPr lang="en-US" b="1" i="1">
                <a:solidFill>
                  <a:schemeClr val="tx1"/>
                </a:solidFill>
              </a:rPr>
              <a:t>find and train diverse new talent</a:t>
            </a:r>
            <a:r>
              <a:rPr lang="en-US">
                <a:solidFill>
                  <a:schemeClr val="tx1"/>
                </a:solidFill>
              </a:rPr>
              <a:t> as well as </a:t>
            </a:r>
            <a:r>
              <a:rPr lang="en-US" b="1" i="1">
                <a:solidFill>
                  <a:schemeClr val="tx1"/>
                </a:solidFill>
              </a:rPr>
              <a:t>upskill current workers </a:t>
            </a:r>
            <a:r>
              <a:rPr lang="en-US">
                <a:solidFill>
                  <a:schemeClr val="tx1"/>
                </a:solidFill>
              </a:rPr>
              <a:t>in critical occupations.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23A6E-BF54-626D-AD32-BF517DC0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6FE942-A0EB-6F75-ABDE-E8D9A01EF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065D5B-0535-EC38-A676-83628C190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DEA4E6-1654-969B-C772-4FDE0BE8B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61332" y="2349661"/>
            <a:ext cx="0" cy="2725616"/>
          </a:xfrm>
          <a:prstGeom prst="line">
            <a:avLst/>
          </a:prstGeom>
          <a:ln w="57150">
            <a:solidFill>
              <a:srgbClr val="000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679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>
            <a:extLst>
              <a:ext uri="{FF2B5EF4-FFF2-40B4-BE49-F238E27FC236}">
                <a16:creationId xmlns:a16="http://schemas.microsoft.com/office/drawing/2014/main" id="{681F60CB-5032-E6F4-B090-52D0C1E4F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6298"/>
            <a:ext cx="11029616" cy="118955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cap="none" dirty="0">
                <a:latin typeface="Montserrat" panose="00000500000000000000" pitchFamily="2" charset="0"/>
              </a:rPr>
              <a:t>Five Core Components of Registered Apprenticeship</a:t>
            </a:r>
          </a:p>
        </p:txBody>
      </p:sp>
      <p:sp>
        <p:nvSpPr>
          <p:cNvPr id="87" name="Content Placeholder 86">
            <a:extLst>
              <a:ext uri="{FF2B5EF4-FFF2-40B4-BE49-F238E27FC236}">
                <a16:creationId xmlns:a16="http://schemas.microsoft.com/office/drawing/2014/main" id="{BAE1CD2B-52F3-F0A8-2CAF-4218868E0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355" y="4356614"/>
            <a:ext cx="2670958" cy="967451"/>
          </a:xfrm>
        </p:spPr>
        <p:txBody>
          <a:bodyPr>
            <a:normAutofit/>
          </a:bodyPr>
          <a:lstStyle/>
          <a:p>
            <a:pPr lvl="0" algn="ctr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b="1">
                <a:solidFill>
                  <a:srgbClr val="000000"/>
                </a:solidFill>
                <a:latin typeface="Montserrat" panose="00000500000000000000" pitchFamily="2" charset="0"/>
              </a:rPr>
              <a:t>Employer Involvement</a:t>
            </a:r>
            <a:endParaRPr lang="pl-PL" b="1">
              <a:solidFill>
                <a:srgbClr val="003971"/>
              </a:solidFill>
              <a:latin typeface="Montserrat" panose="00000500000000000000" pitchFamily="2" charset="0"/>
            </a:endParaRPr>
          </a:p>
          <a:p>
            <a:endParaRPr lang="en-US"/>
          </a:p>
        </p:txBody>
      </p:sp>
      <p:grpSp>
        <p:nvGrpSpPr>
          <p:cNvPr id="57" name="Group 56" descr="People connected">
            <a:extLst>
              <a:ext uri="{FF2B5EF4-FFF2-40B4-BE49-F238E27FC236}">
                <a16:creationId xmlns:a16="http://schemas.microsoft.com/office/drawing/2014/main" id="{27ABF2F5-DE9A-2D31-516C-F51B6D2841EF}"/>
              </a:ext>
            </a:extLst>
          </p:cNvPr>
          <p:cNvGrpSpPr/>
          <p:nvPr/>
        </p:nvGrpSpPr>
        <p:grpSpPr>
          <a:xfrm>
            <a:off x="3261292" y="2716564"/>
            <a:ext cx="1371600" cy="1371599"/>
            <a:chOff x="3257264" y="2652166"/>
            <a:chExt cx="1371600" cy="1455974"/>
          </a:xfrm>
        </p:grpSpPr>
        <p:sp>
          <p:nvSpPr>
            <p:cNvPr id="58" name="AutoShape 23">
              <a:extLst>
                <a:ext uri="{FF2B5EF4-FFF2-40B4-BE49-F238E27FC236}">
                  <a16:creationId xmlns:a16="http://schemas.microsoft.com/office/drawing/2014/main" id="{933C40B5-60EB-C598-E296-30A24419B23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672396" y="3108422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59" name="Grupa 65">
              <a:extLst>
                <a:ext uri="{FF2B5EF4-FFF2-40B4-BE49-F238E27FC236}">
                  <a16:creationId xmlns:a16="http://schemas.microsoft.com/office/drawing/2014/main" id="{0AC3BAFB-E4DB-56C4-6681-3466C9EADA43}"/>
                </a:ext>
              </a:extLst>
            </p:cNvPr>
            <p:cNvGrpSpPr/>
            <p:nvPr userDrawn="1"/>
          </p:nvGrpSpPr>
          <p:grpSpPr>
            <a:xfrm>
              <a:off x="3672396" y="3108422"/>
              <a:ext cx="541337" cy="412750"/>
              <a:chOff x="906463" y="3402013"/>
              <a:chExt cx="541337" cy="412750"/>
            </a:xfrm>
          </p:grpSpPr>
          <p:sp>
            <p:nvSpPr>
              <p:cNvPr id="62" name="Freeform 25">
                <a:extLst>
                  <a:ext uri="{FF2B5EF4-FFF2-40B4-BE49-F238E27FC236}">
                    <a16:creationId xmlns:a16="http://schemas.microsoft.com/office/drawing/2014/main" id="{5D62A063-B6CF-A2BD-56F7-D570BAEFB0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63" name="Freeform 26">
                <a:extLst>
                  <a:ext uri="{FF2B5EF4-FFF2-40B4-BE49-F238E27FC236}">
                    <a16:creationId xmlns:a16="http://schemas.microsoft.com/office/drawing/2014/main" id="{953958D5-689F-0D2E-E913-12AEA393F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64" name="Freeform 27">
                <a:extLst>
                  <a:ext uri="{FF2B5EF4-FFF2-40B4-BE49-F238E27FC236}">
                    <a16:creationId xmlns:a16="http://schemas.microsoft.com/office/drawing/2014/main" id="{B26678B4-E414-A032-1C13-79660323D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65" name="Freeform 28">
                <a:extLst>
                  <a:ext uri="{FF2B5EF4-FFF2-40B4-BE49-F238E27FC236}">
                    <a16:creationId xmlns:a16="http://schemas.microsoft.com/office/drawing/2014/main" id="{E09CA54E-4BC0-0627-9DA1-BB0778E20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66" name="Freeform 29">
                <a:extLst>
                  <a:ext uri="{FF2B5EF4-FFF2-40B4-BE49-F238E27FC236}">
                    <a16:creationId xmlns:a16="http://schemas.microsoft.com/office/drawing/2014/main" id="{A4218EC4-DA20-0F41-4157-E9BC0D216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AD5E77F-DC70-F317-0390-22A93049E41D}"/>
                </a:ext>
              </a:extLst>
            </p:cNvPr>
            <p:cNvSpPr/>
            <p:nvPr userDrawn="1"/>
          </p:nvSpPr>
          <p:spPr>
            <a:xfrm>
              <a:off x="3257264" y="2736540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D0D0D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61" name="Graphic 1373769879" descr="Cycle with people with solid fill">
              <a:extLst>
                <a:ext uri="{FF2B5EF4-FFF2-40B4-BE49-F238E27FC236}">
                  <a16:creationId xmlns:a16="http://schemas.microsoft.com/office/drawing/2014/main" id="{CBD861EB-F69C-98FF-936D-B14FCADCD9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57264" y="2652166"/>
              <a:ext cx="1371600" cy="1371600"/>
            </a:xfrm>
            <a:prstGeom prst="rect">
              <a:avLst/>
            </a:prstGeom>
          </p:spPr>
        </p:pic>
      </p:grpSp>
      <p:sp>
        <p:nvSpPr>
          <p:cNvPr id="108" name="Content Placeholder 107">
            <a:extLst>
              <a:ext uri="{FF2B5EF4-FFF2-40B4-BE49-F238E27FC236}">
                <a16:creationId xmlns:a16="http://schemas.microsoft.com/office/drawing/2014/main" id="{C25DAC92-49F0-E0A5-280C-6B2D9B6DFE0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885630" y="4178591"/>
            <a:ext cx="2174742" cy="967451"/>
          </a:xfrm>
        </p:spPr>
        <p:txBody>
          <a:bodyPr>
            <a:normAutofit/>
          </a:bodyPr>
          <a:lstStyle/>
          <a:p>
            <a:pPr marR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>
                <a:solidFill>
                  <a:srgbClr val="000000"/>
                </a:solidFill>
                <a:latin typeface="Montserrat" panose="00000500000000000000" pitchFamily="2" charset="0"/>
              </a:rPr>
              <a:t>Rewards for </a:t>
            </a:r>
          </a:p>
          <a:p>
            <a:pPr marR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>
                <a:solidFill>
                  <a:srgbClr val="000000"/>
                </a:solidFill>
                <a:latin typeface="Montserrat" panose="00000500000000000000" pitchFamily="2" charset="0"/>
              </a:rPr>
              <a:t>Skill Gains</a:t>
            </a:r>
          </a:p>
        </p:txBody>
      </p:sp>
      <p:grpSp>
        <p:nvGrpSpPr>
          <p:cNvPr id="69" name="Group 68" descr="Teacher">
            <a:extLst>
              <a:ext uri="{FF2B5EF4-FFF2-40B4-BE49-F238E27FC236}">
                <a16:creationId xmlns:a16="http://schemas.microsoft.com/office/drawing/2014/main" id="{7DFB9711-B1DB-21A4-65A3-18F3A43B3800}"/>
              </a:ext>
            </a:extLst>
          </p:cNvPr>
          <p:cNvGrpSpPr/>
          <p:nvPr/>
        </p:nvGrpSpPr>
        <p:grpSpPr>
          <a:xfrm>
            <a:off x="5445245" y="2716566"/>
            <a:ext cx="1371600" cy="1371600"/>
            <a:chOff x="5426426" y="2775614"/>
            <a:chExt cx="1371600" cy="1371600"/>
          </a:xfrm>
        </p:grpSpPr>
        <p:sp>
          <p:nvSpPr>
            <p:cNvPr id="70" name="AutoShape 23">
              <a:extLst>
                <a:ext uri="{FF2B5EF4-FFF2-40B4-BE49-F238E27FC236}">
                  <a16:creationId xmlns:a16="http://schemas.microsoft.com/office/drawing/2014/main" id="{12B3A31F-69EA-2446-819E-3BF22C6A0EDF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841558" y="3147496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71" name="Grupa 65">
              <a:extLst>
                <a:ext uri="{FF2B5EF4-FFF2-40B4-BE49-F238E27FC236}">
                  <a16:creationId xmlns:a16="http://schemas.microsoft.com/office/drawing/2014/main" id="{CEEDFF23-8FB9-E250-E6E5-DD8B40B594A3}"/>
                </a:ext>
              </a:extLst>
            </p:cNvPr>
            <p:cNvGrpSpPr/>
            <p:nvPr userDrawn="1"/>
          </p:nvGrpSpPr>
          <p:grpSpPr>
            <a:xfrm>
              <a:off x="5841558" y="3147496"/>
              <a:ext cx="541337" cy="412750"/>
              <a:chOff x="906463" y="3402013"/>
              <a:chExt cx="541337" cy="412750"/>
            </a:xfrm>
          </p:grpSpPr>
          <p:sp>
            <p:nvSpPr>
              <p:cNvPr id="74" name="Freeform 25">
                <a:extLst>
                  <a:ext uri="{FF2B5EF4-FFF2-40B4-BE49-F238E27FC236}">
                    <a16:creationId xmlns:a16="http://schemas.microsoft.com/office/drawing/2014/main" id="{516460EA-1698-E48F-2154-23280C3641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75" name="Freeform 26">
                <a:extLst>
                  <a:ext uri="{FF2B5EF4-FFF2-40B4-BE49-F238E27FC236}">
                    <a16:creationId xmlns:a16="http://schemas.microsoft.com/office/drawing/2014/main" id="{BA45DF36-726F-2800-8332-39735B758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76" name="Freeform 27">
                <a:extLst>
                  <a:ext uri="{FF2B5EF4-FFF2-40B4-BE49-F238E27FC236}">
                    <a16:creationId xmlns:a16="http://schemas.microsoft.com/office/drawing/2014/main" id="{25248FED-5372-8B16-2824-6A48399D2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77" name="Freeform 28">
                <a:extLst>
                  <a:ext uri="{FF2B5EF4-FFF2-40B4-BE49-F238E27FC236}">
                    <a16:creationId xmlns:a16="http://schemas.microsoft.com/office/drawing/2014/main" id="{E7B72C71-0B96-D6C5-6058-4576E1BEB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78" name="Freeform 29">
                <a:extLst>
                  <a:ext uri="{FF2B5EF4-FFF2-40B4-BE49-F238E27FC236}">
                    <a16:creationId xmlns:a16="http://schemas.microsoft.com/office/drawing/2014/main" id="{EA86B89A-B3E2-7E60-3D80-D5609F109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B75CA60-68C3-F8D4-373E-E66C8D22C012}"/>
                </a:ext>
              </a:extLst>
            </p:cNvPr>
            <p:cNvSpPr/>
            <p:nvPr userDrawn="1"/>
          </p:nvSpPr>
          <p:spPr>
            <a:xfrm>
              <a:off x="5426426" y="2775614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D0D0D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73" name="Graphic 72" descr="Classroom with solid fill">
              <a:extLst>
                <a:ext uri="{FF2B5EF4-FFF2-40B4-BE49-F238E27FC236}">
                  <a16:creationId xmlns:a16="http://schemas.microsoft.com/office/drawing/2014/main" id="{6395C094-AA84-4B9C-25E8-D6546AB715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55654" y="2859212"/>
              <a:ext cx="1113144" cy="1113144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73882-1D49-159A-549E-16AAD227495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130920" y="4343552"/>
            <a:ext cx="2082559" cy="967451"/>
          </a:xfrm>
        </p:spPr>
        <p:txBody>
          <a:bodyPr/>
          <a:lstStyle/>
          <a:p>
            <a:pPr lvl="0" algn="ctr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b="1">
                <a:solidFill>
                  <a:srgbClr val="000000"/>
                </a:solidFill>
                <a:latin typeface="Montserrat" panose="00000500000000000000" pitchFamily="2" charset="0"/>
              </a:rPr>
              <a:t>Related Instruction (RI)</a:t>
            </a:r>
            <a:endParaRPr lang="pl-PL" b="1">
              <a:solidFill>
                <a:srgbClr val="003971"/>
              </a:solidFill>
              <a:latin typeface="Montserrat" panose="00000500000000000000" pitchFamily="2" charset="0"/>
            </a:endParaRPr>
          </a:p>
          <a:p>
            <a:endParaRPr lang="en-US"/>
          </a:p>
        </p:txBody>
      </p:sp>
      <p:grpSp>
        <p:nvGrpSpPr>
          <p:cNvPr id="22" name="Group 21" descr="Money">
            <a:extLst>
              <a:ext uri="{FF2B5EF4-FFF2-40B4-BE49-F238E27FC236}">
                <a16:creationId xmlns:a16="http://schemas.microsoft.com/office/drawing/2014/main" id="{D04A0C9B-1942-FD33-FACD-7709400600BD}"/>
              </a:ext>
            </a:extLst>
          </p:cNvPr>
          <p:cNvGrpSpPr/>
          <p:nvPr/>
        </p:nvGrpSpPr>
        <p:grpSpPr>
          <a:xfrm>
            <a:off x="7585752" y="2716566"/>
            <a:ext cx="1371600" cy="1371600"/>
            <a:chOff x="7703808" y="2780966"/>
            <a:chExt cx="1371600" cy="1371600"/>
          </a:xfrm>
        </p:grpSpPr>
        <p:sp>
          <p:nvSpPr>
            <p:cNvPr id="23" name="AutoShape 23">
              <a:extLst>
                <a:ext uri="{FF2B5EF4-FFF2-40B4-BE49-F238E27FC236}">
                  <a16:creationId xmlns:a16="http://schemas.microsoft.com/office/drawing/2014/main" id="{8B2A91E6-3745-B6CB-6276-5D2A1C8F932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8118940" y="3123993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24" name="Grupa 65">
              <a:extLst>
                <a:ext uri="{FF2B5EF4-FFF2-40B4-BE49-F238E27FC236}">
                  <a16:creationId xmlns:a16="http://schemas.microsoft.com/office/drawing/2014/main" id="{6837F33B-05A7-CA05-5E37-77B381BADDCC}"/>
                </a:ext>
              </a:extLst>
            </p:cNvPr>
            <p:cNvGrpSpPr/>
            <p:nvPr userDrawn="1"/>
          </p:nvGrpSpPr>
          <p:grpSpPr>
            <a:xfrm>
              <a:off x="8118940" y="3123993"/>
              <a:ext cx="541337" cy="412750"/>
              <a:chOff x="906463" y="3402013"/>
              <a:chExt cx="541337" cy="412750"/>
            </a:xfrm>
          </p:grpSpPr>
          <p:sp>
            <p:nvSpPr>
              <p:cNvPr id="32" name="Freeform 25">
                <a:extLst>
                  <a:ext uri="{FF2B5EF4-FFF2-40B4-BE49-F238E27FC236}">
                    <a16:creationId xmlns:a16="http://schemas.microsoft.com/office/drawing/2014/main" id="{E1D0B334-D17D-46DC-F06F-09B1273EFD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id="{02D4718A-8496-A72B-6122-71132F2B2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id="{3F44605E-0203-BD6D-905C-E68DFB0BE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2B7B6C3F-B859-9238-969B-8455DAC22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36" name="Freeform 29">
                <a:extLst>
                  <a:ext uri="{FF2B5EF4-FFF2-40B4-BE49-F238E27FC236}">
                    <a16:creationId xmlns:a16="http://schemas.microsoft.com/office/drawing/2014/main" id="{2B5F8B8C-ABCA-7707-0846-617EB9F47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0554FD5-1236-FFC1-2EB6-3E628A88F3A7}"/>
                </a:ext>
              </a:extLst>
            </p:cNvPr>
            <p:cNvSpPr/>
            <p:nvPr userDrawn="1"/>
          </p:nvSpPr>
          <p:spPr>
            <a:xfrm>
              <a:off x="7703808" y="2780966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D0D0D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83E8AFC-2254-972F-48C4-EF919E32AEF9}"/>
                </a:ext>
              </a:extLst>
            </p:cNvPr>
            <p:cNvGrpSpPr/>
            <p:nvPr userDrawn="1"/>
          </p:nvGrpSpPr>
          <p:grpSpPr>
            <a:xfrm>
              <a:off x="7932408" y="2979531"/>
              <a:ext cx="914400" cy="914400"/>
              <a:chOff x="0" y="0"/>
              <a:chExt cx="304050" cy="282000"/>
            </a:xfrm>
            <a:solidFill>
              <a:srgbClr val="4472C4"/>
            </a:solidFill>
          </p:grpSpPr>
          <p:sp>
            <p:nvSpPr>
              <p:cNvPr id="27" name="Google Shape;5017;p59">
                <a:extLst>
                  <a:ext uri="{FF2B5EF4-FFF2-40B4-BE49-F238E27FC236}">
                    <a16:creationId xmlns:a16="http://schemas.microsoft.com/office/drawing/2014/main" id="{A350F34B-C334-EDAB-9897-F09F3D2E1E92}"/>
                  </a:ext>
                </a:extLst>
              </p:cNvPr>
              <p:cNvSpPr/>
              <p:nvPr/>
            </p:nvSpPr>
            <p:spPr>
              <a:xfrm>
                <a:off x="97675" y="74825"/>
                <a:ext cx="206375" cy="2071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8287" extrusionOk="0">
                    <a:moveTo>
                      <a:pt x="4128" y="1229"/>
                    </a:moveTo>
                    <a:cubicBezTo>
                      <a:pt x="4348" y="1229"/>
                      <a:pt x="4506" y="1418"/>
                      <a:pt x="4506" y="1670"/>
                    </a:cubicBezTo>
                    <a:lnTo>
                      <a:pt x="4506" y="1922"/>
                    </a:lnTo>
                    <a:cubicBezTo>
                      <a:pt x="4978" y="2080"/>
                      <a:pt x="5356" y="2552"/>
                      <a:pt x="5356" y="3119"/>
                    </a:cubicBezTo>
                    <a:cubicBezTo>
                      <a:pt x="5356" y="3340"/>
                      <a:pt x="5136" y="3498"/>
                      <a:pt x="4947" y="3498"/>
                    </a:cubicBezTo>
                    <a:cubicBezTo>
                      <a:pt x="4726" y="3498"/>
                      <a:pt x="4506" y="3308"/>
                      <a:pt x="4506" y="3119"/>
                    </a:cubicBezTo>
                    <a:cubicBezTo>
                      <a:pt x="4506" y="2867"/>
                      <a:pt x="4317" y="2710"/>
                      <a:pt x="4128" y="2710"/>
                    </a:cubicBezTo>
                    <a:cubicBezTo>
                      <a:pt x="3939" y="2710"/>
                      <a:pt x="3687" y="2930"/>
                      <a:pt x="3687" y="3119"/>
                    </a:cubicBezTo>
                    <a:cubicBezTo>
                      <a:pt x="3718" y="3340"/>
                      <a:pt x="4033" y="3592"/>
                      <a:pt x="4411" y="3813"/>
                    </a:cubicBezTo>
                    <a:cubicBezTo>
                      <a:pt x="4821" y="4128"/>
                      <a:pt x="5388" y="4537"/>
                      <a:pt x="5388" y="5199"/>
                    </a:cubicBezTo>
                    <a:cubicBezTo>
                      <a:pt x="5388" y="5766"/>
                      <a:pt x="5041" y="6175"/>
                      <a:pt x="4569" y="6396"/>
                    </a:cubicBezTo>
                    <a:lnTo>
                      <a:pt x="4569" y="6648"/>
                    </a:lnTo>
                    <a:cubicBezTo>
                      <a:pt x="4569" y="6900"/>
                      <a:pt x="4348" y="7089"/>
                      <a:pt x="4159" y="7089"/>
                    </a:cubicBezTo>
                    <a:cubicBezTo>
                      <a:pt x="3970" y="7089"/>
                      <a:pt x="3718" y="6900"/>
                      <a:pt x="3718" y="6648"/>
                    </a:cubicBezTo>
                    <a:lnTo>
                      <a:pt x="3718" y="6396"/>
                    </a:lnTo>
                    <a:cubicBezTo>
                      <a:pt x="3245" y="6238"/>
                      <a:pt x="2899" y="5766"/>
                      <a:pt x="2899" y="5199"/>
                    </a:cubicBezTo>
                    <a:cubicBezTo>
                      <a:pt x="2899" y="4978"/>
                      <a:pt x="3088" y="4821"/>
                      <a:pt x="3308" y="4821"/>
                    </a:cubicBezTo>
                    <a:cubicBezTo>
                      <a:pt x="3498" y="4821"/>
                      <a:pt x="3687" y="5010"/>
                      <a:pt x="3687" y="5199"/>
                    </a:cubicBezTo>
                    <a:cubicBezTo>
                      <a:pt x="3687" y="5451"/>
                      <a:pt x="3876" y="5608"/>
                      <a:pt x="4128" y="5608"/>
                    </a:cubicBezTo>
                    <a:cubicBezTo>
                      <a:pt x="4348" y="5608"/>
                      <a:pt x="4506" y="5388"/>
                      <a:pt x="4506" y="5199"/>
                    </a:cubicBezTo>
                    <a:cubicBezTo>
                      <a:pt x="4506" y="4978"/>
                      <a:pt x="4191" y="4726"/>
                      <a:pt x="3844" y="4506"/>
                    </a:cubicBezTo>
                    <a:cubicBezTo>
                      <a:pt x="3403" y="4191"/>
                      <a:pt x="2867" y="3781"/>
                      <a:pt x="2867" y="3119"/>
                    </a:cubicBezTo>
                    <a:cubicBezTo>
                      <a:pt x="2867" y="2552"/>
                      <a:pt x="3214" y="2143"/>
                      <a:pt x="3687" y="1922"/>
                    </a:cubicBezTo>
                    <a:lnTo>
                      <a:pt x="3687" y="1670"/>
                    </a:lnTo>
                    <a:cubicBezTo>
                      <a:pt x="3687" y="1418"/>
                      <a:pt x="3876" y="1229"/>
                      <a:pt x="4128" y="1229"/>
                    </a:cubicBezTo>
                    <a:close/>
                    <a:moveTo>
                      <a:pt x="4128" y="0"/>
                    </a:moveTo>
                    <a:cubicBezTo>
                      <a:pt x="1828" y="0"/>
                      <a:pt x="0" y="1859"/>
                      <a:pt x="0" y="4128"/>
                    </a:cubicBezTo>
                    <a:cubicBezTo>
                      <a:pt x="0" y="6427"/>
                      <a:pt x="1828" y="8286"/>
                      <a:pt x="4128" y="8286"/>
                    </a:cubicBezTo>
                    <a:cubicBezTo>
                      <a:pt x="6396" y="8286"/>
                      <a:pt x="8255" y="6427"/>
                      <a:pt x="8255" y="4128"/>
                    </a:cubicBezTo>
                    <a:cubicBezTo>
                      <a:pt x="8255" y="1859"/>
                      <a:pt x="6396" y="0"/>
                      <a:pt x="4128" y="0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0015E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Google Shape;5018;p59">
                <a:extLst>
                  <a:ext uri="{FF2B5EF4-FFF2-40B4-BE49-F238E27FC236}">
                    <a16:creationId xmlns:a16="http://schemas.microsoft.com/office/drawing/2014/main" id="{AEA75E20-114A-79A6-2CE1-7C2596C01886}"/>
                  </a:ext>
                </a:extLst>
              </p:cNvPr>
              <p:cNvSpPr/>
              <p:nvPr/>
            </p:nvSpPr>
            <p:spPr>
              <a:xfrm>
                <a:off x="800" y="0"/>
                <a:ext cx="1599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2994" extrusionOk="0">
                    <a:moveTo>
                      <a:pt x="3214" y="1"/>
                    </a:moveTo>
                    <a:cubicBezTo>
                      <a:pt x="1450" y="1"/>
                      <a:pt x="0" y="662"/>
                      <a:pt x="0" y="1513"/>
                    </a:cubicBezTo>
                    <a:cubicBezTo>
                      <a:pt x="0" y="2332"/>
                      <a:pt x="1450" y="2993"/>
                      <a:pt x="3214" y="2993"/>
                    </a:cubicBezTo>
                    <a:cubicBezTo>
                      <a:pt x="4947" y="2993"/>
                      <a:pt x="6396" y="2332"/>
                      <a:pt x="6396" y="1513"/>
                    </a:cubicBezTo>
                    <a:cubicBezTo>
                      <a:pt x="6396" y="662"/>
                      <a:pt x="4947" y="1"/>
                      <a:pt x="3214" y="1"/>
                    </a:cubicBezTo>
                    <a:close/>
                  </a:path>
                </a:pathLst>
              </a:custGeom>
              <a:solidFill>
                <a:srgbClr val="FAAB1C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Google Shape;5019;p59">
                <a:extLst>
                  <a:ext uri="{FF2B5EF4-FFF2-40B4-BE49-F238E27FC236}">
                    <a16:creationId xmlns:a16="http://schemas.microsoft.com/office/drawing/2014/main" id="{FD911CB1-352A-BACD-B500-9A7AFFCB2707}"/>
                  </a:ext>
                </a:extLst>
              </p:cNvPr>
              <p:cNvSpPr/>
              <p:nvPr/>
            </p:nvSpPr>
            <p:spPr>
              <a:xfrm>
                <a:off x="800" y="77975"/>
                <a:ext cx="11027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2395" extrusionOk="0">
                    <a:moveTo>
                      <a:pt x="0" y="0"/>
                    </a:moveTo>
                    <a:lnTo>
                      <a:pt x="0" y="1135"/>
                    </a:lnTo>
                    <a:cubicBezTo>
                      <a:pt x="0" y="1450"/>
                      <a:pt x="347" y="1765"/>
                      <a:pt x="882" y="2017"/>
                    </a:cubicBezTo>
                    <a:cubicBezTo>
                      <a:pt x="1355" y="2237"/>
                      <a:pt x="2332" y="2395"/>
                      <a:pt x="3151" y="2395"/>
                    </a:cubicBezTo>
                    <a:lnTo>
                      <a:pt x="3308" y="2395"/>
                    </a:lnTo>
                    <a:cubicBezTo>
                      <a:pt x="3560" y="1733"/>
                      <a:pt x="3907" y="1135"/>
                      <a:pt x="4411" y="631"/>
                    </a:cubicBezTo>
                    <a:lnTo>
                      <a:pt x="4411" y="631"/>
                    </a:lnTo>
                    <a:cubicBezTo>
                      <a:pt x="4033" y="694"/>
                      <a:pt x="3623" y="757"/>
                      <a:pt x="3182" y="757"/>
                    </a:cubicBezTo>
                    <a:cubicBezTo>
                      <a:pt x="2363" y="757"/>
                      <a:pt x="1261" y="599"/>
                      <a:pt x="567" y="316"/>
                    </a:cubicBezTo>
                    <a:cubicBezTo>
                      <a:pt x="347" y="221"/>
                      <a:pt x="158" y="127"/>
                      <a:pt x="0" y="0"/>
                    </a:cubicBezTo>
                    <a:close/>
                  </a:path>
                </a:pathLst>
              </a:custGeom>
              <a:solidFill>
                <a:srgbClr val="FAAB1C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Google Shape;5020;p59">
                <a:extLst>
                  <a:ext uri="{FF2B5EF4-FFF2-40B4-BE49-F238E27FC236}">
                    <a16:creationId xmlns:a16="http://schemas.microsoft.com/office/drawing/2014/main" id="{55F8F770-623C-BE67-F4E1-052C16254AC2}"/>
                  </a:ext>
                </a:extLst>
              </p:cNvPr>
              <p:cNvSpPr/>
              <p:nvPr/>
            </p:nvSpPr>
            <p:spPr>
              <a:xfrm>
                <a:off x="800" y="200850"/>
                <a:ext cx="1063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395" extrusionOk="0">
                    <a:moveTo>
                      <a:pt x="0" y="0"/>
                    </a:moveTo>
                    <a:lnTo>
                      <a:pt x="0" y="1197"/>
                    </a:lnTo>
                    <a:cubicBezTo>
                      <a:pt x="0" y="1701"/>
                      <a:pt x="1355" y="2395"/>
                      <a:pt x="3182" y="2395"/>
                    </a:cubicBezTo>
                    <a:cubicBezTo>
                      <a:pt x="3560" y="2395"/>
                      <a:pt x="3907" y="2363"/>
                      <a:pt x="4254" y="2332"/>
                    </a:cubicBezTo>
                    <a:cubicBezTo>
                      <a:pt x="3875" y="1859"/>
                      <a:pt x="3560" y="1355"/>
                      <a:pt x="3340" y="756"/>
                    </a:cubicBezTo>
                    <a:lnTo>
                      <a:pt x="3182" y="756"/>
                    </a:lnTo>
                    <a:cubicBezTo>
                      <a:pt x="2363" y="756"/>
                      <a:pt x="1261" y="599"/>
                      <a:pt x="567" y="315"/>
                    </a:cubicBezTo>
                    <a:cubicBezTo>
                      <a:pt x="347" y="252"/>
                      <a:pt x="158" y="126"/>
                      <a:pt x="0" y="0"/>
                    </a:cubicBezTo>
                    <a:close/>
                  </a:path>
                </a:pathLst>
              </a:custGeom>
              <a:solidFill>
                <a:srgbClr val="FAAB1C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Google Shape;5021;p59">
                <a:extLst>
                  <a:ext uri="{FF2B5EF4-FFF2-40B4-BE49-F238E27FC236}">
                    <a16:creationId xmlns:a16="http://schemas.microsoft.com/office/drawing/2014/main" id="{6C126B56-2081-8E68-B789-07474FDCF2CA}"/>
                  </a:ext>
                </a:extLst>
              </p:cNvPr>
              <p:cNvSpPr/>
              <p:nvPr/>
            </p:nvSpPr>
            <p:spPr>
              <a:xfrm>
                <a:off x="0" y="139400"/>
                <a:ext cx="780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27" extrusionOk="0">
                    <a:moveTo>
                      <a:pt x="1" y="1"/>
                    </a:moveTo>
                    <a:lnTo>
                      <a:pt x="1" y="1167"/>
                    </a:lnTo>
                    <a:lnTo>
                      <a:pt x="32" y="1167"/>
                    </a:lnTo>
                    <a:cubicBezTo>
                      <a:pt x="32" y="1482"/>
                      <a:pt x="379" y="1797"/>
                      <a:pt x="914" y="2017"/>
                    </a:cubicBezTo>
                    <a:cubicBezTo>
                      <a:pt x="1387" y="2238"/>
                      <a:pt x="2332" y="2395"/>
                      <a:pt x="3120" y="2427"/>
                    </a:cubicBezTo>
                    <a:cubicBezTo>
                      <a:pt x="3057" y="2143"/>
                      <a:pt x="3025" y="1860"/>
                      <a:pt x="3025" y="1608"/>
                    </a:cubicBezTo>
                    <a:cubicBezTo>
                      <a:pt x="3025" y="1324"/>
                      <a:pt x="3088" y="1041"/>
                      <a:pt x="3120" y="757"/>
                    </a:cubicBezTo>
                    <a:cubicBezTo>
                      <a:pt x="2332" y="757"/>
                      <a:pt x="1230" y="599"/>
                      <a:pt x="536" y="316"/>
                    </a:cubicBezTo>
                    <a:cubicBezTo>
                      <a:pt x="347" y="253"/>
                      <a:pt x="158" y="127"/>
                      <a:pt x="1" y="1"/>
                    </a:cubicBezTo>
                    <a:close/>
                  </a:path>
                </a:pathLst>
              </a:custGeom>
              <a:solidFill>
                <a:srgbClr val="FAAB1C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88" name="Content Placeholder 87">
            <a:extLst>
              <a:ext uri="{FF2B5EF4-FFF2-40B4-BE49-F238E27FC236}">
                <a16:creationId xmlns:a16="http://schemas.microsoft.com/office/drawing/2014/main" id="{1FC658D6-372C-8F54-1C9F-148373ADD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13479" y="4356615"/>
            <a:ext cx="2396448" cy="967451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b="1">
                <a:solidFill>
                  <a:srgbClr val="000000"/>
                </a:solidFill>
                <a:latin typeface="Montserrat" panose="00000500000000000000" pitchFamily="2" charset="0"/>
              </a:rPr>
              <a:t>Structured On-the-Job Learning (OJL)</a:t>
            </a:r>
            <a:endParaRPr lang="pl-PL" b="1">
              <a:solidFill>
                <a:srgbClr val="003971"/>
              </a:solidFill>
              <a:latin typeface="Montserrat" panose="00000500000000000000" pitchFamily="2" charset="0"/>
            </a:endParaRPr>
          </a:p>
          <a:p>
            <a:endParaRPr lang="en-US"/>
          </a:p>
        </p:txBody>
      </p:sp>
      <p:grpSp>
        <p:nvGrpSpPr>
          <p:cNvPr id="39" name="Group 38" descr="Blue Ribbon">
            <a:extLst>
              <a:ext uri="{FF2B5EF4-FFF2-40B4-BE49-F238E27FC236}">
                <a16:creationId xmlns:a16="http://schemas.microsoft.com/office/drawing/2014/main" id="{987F4B8B-6DE8-3D05-ACD1-ABAE05F75A00}"/>
              </a:ext>
            </a:extLst>
          </p:cNvPr>
          <p:cNvGrpSpPr/>
          <p:nvPr/>
        </p:nvGrpSpPr>
        <p:grpSpPr>
          <a:xfrm>
            <a:off x="9884001" y="2716566"/>
            <a:ext cx="1371600" cy="1371600"/>
            <a:chOff x="9815177" y="2775614"/>
            <a:chExt cx="1371600" cy="1371600"/>
          </a:xfrm>
        </p:grpSpPr>
        <p:sp>
          <p:nvSpPr>
            <p:cNvPr id="40" name="AutoShape 23">
              <a:extLst>
                <a:ext uri="{FF2B5EF4-FFF2-40B4-BE49-F238E27FC236}">
                  <a16:creationId xmlns:a16="http://schemas.microsoft.com/office/drawing/2014/main" id="{91BAEE31-023B-BDA9-9DEB-441D3352A8C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0230309" y="3147496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41" name="Grupa 65">
              <a:extLst>
                <a:ext uri="{FF2B5EF4-FFF2-40B4-BE49-F238E27FC236}">
                  <a16:creationId xmlns:a16="http://schemas.microsoft.com/office/drawing/2014/main" id="{6549D0E6-A874-9DF6-184A-5F5911E90907}"/>
                </a:ext>
              </a:extLst>
            </p:cNvPr>
            <p:cNvGrpSpPr/>
            <p:nvPr userDrawn="1"/>
          </p:nvGrpSpPr>
          <p:grpSpPr>
            <a:xfrm>
              <a:off x="10230309" y="3147496"/>
              <a:ext cx="541337" cy="412750"/>
              <a:chOff x="906463" y="3402013"/>
              <a:chExt cx="541337" cy="412750"/>
            </a:xfrm>
          </p:grpSpPr>
          <p:sp>
            <p:nvSpPr>
              <p:cNvPr id="50" name="Freeform 25">
                <a:extLst>
                  <a:ext uri="{FF2B5EF4-FFF2-40B4-BE49-F238E27FC236}">
                    <a16:creationId xmlns:a16="http://schemas.microsoft.com/office/drawing/2014/main" id="{6AFE376D-B096-3341-BD31-406182F86F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51" name="Freeform 26">
                <a:extLst>
                  <a:ext uri="{FF2B5EF4-FFF2-40B4-BE49-F238E27FC236}">
                    <a16:creationId xmlns:a16="http://schemas.microsoft.com/office/drawing/2014/main" id="{8A5F9B94-5CF3-9970-1BB9-9FD4373C0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52" name="Freeform 27">
                <a:extLst>
                  <a:ext uri="{FF2B5EF4-FFF2-40B4-BE49-F238E27FC236}">
                    <a16:creationId xmlns:a16="http://schemas.microsoft.com/office/drawing/2014/main" id="{E4614EE5-970B-2336-7411-511C6DF19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53" name="Freeform 28">
                <a:extLst>
                  <a:ext uri="{FF2B5EF4-FFF2-40B4-BE49-F238E27FC236}">
                    <a16:creationId xmlns:a16="http://schemas.microsoft.com/office/drawing/2014/main" id="{05B48FFB-2FB4-587A-4D10-DA0941335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54" name="Freeform 29">
                <a:extLst>
                  <a:ext uri="{FF2B5EF4-FFF2-40B4-BE49-F238E27FC236}">
                    <a16:creationId xmlns:a16="http://schemas.microsoft.com/office/drawing/2014/main" id="{C26712A5-141E-D27B-E326-FD2CC5DAA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3E97CAE-BCFE-9F09-EE2B-73E33E4B6182}"/>
                </a:ext>
              </a:extLst>
            </p:cNvPr>
            <p:cNvSpPr/>
            <p:nvPr userDrawn="1"/>
          </p:nvSpPr>
          <p:spPr>
            <a:xfrm>
              <a:off x="9815177" y="2775614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D0D0D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5BAE13D-150D-0C96-4C2E-052ED7639096}"/>
                </a:ext>
              </a:extLst>
            </p:cNvPr>
            <p:cNvGrpSpPr/>
            <p:nvPr userDrawn="1"/>
          </p:nvGrpSpPr>
          <p:grpSpPr>
            <a:xfrm>
              <a:off x="10043777" y="2975710"/>
              <a:ext cx="914400" cy="914400"/>
              <a:chOff x="0" y="0"/>
              <a:chExt cx="296175" cy="297225"/>
            </a:xfrm>
            <a:solidFill>
              <a:srgbClr val="4472C4"/>
            </a:solidFill>
          </p:grpSpPr>
          <p:sp>
            <p:nvSpPr>
              <p:cNvPr id="44" name="Google Shape;8996;p68">
                <a:extLst>
                  <a:ext uri="{FF2B5EF4-FFF2-40B4-BE49-F238E27FC236}">
                    <a16:creationId xmlns:a16="http://schemas.microsoft.com/office/drawing/2014/main" id="{A77A7334-82C9-DECB-154C-787D175DD731}"/>
                  </a:ext>
                </a:extLst>
              </p:cNvPr>
              <p:cNvSpPr/>
              <p:nvPr/>
            </p:nvSpPr>
            <p:spPr>
              <a:xfrm>
                <a:off x="85850" y="69700"/>
                <a:ext cx="1221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971" extrusionOk="0">
                    <a:moveTo>
                      <a:pt x="2426" y="1"/>
                    </a:moveTo>
                    <a:cubicBezTo>
                      <a:pt x="1103" y="1"/>
                      <a:pt x="0" y="1104"/>
                      <a:pt x="0" y="2427"/>
                    </a:cubicBezTo>
                    <a:cubicBezTo>
                      <a:pt x="0" y="3025"/>
                      <a:pt x="190" y="3530"/>
                      <a:pt x="536" y="3971"/>
                    </a:cubicBezTo>
                    <a:cubicBezTo>
                      <a:pt x="820" y="3624"/>
                      <a:pt x="1103" y="3309"/>
                      <a:pt x="1481" y="3057"/>
                    </a:cubicBezTo>
                    <a:cubicBezTo>
                      <a:pt x="1261" y="2805"/>
                      <a:pt x="1103" y="2458"/>
                      <a:pt x="1103" y="2112"/>
                    </a:cubicBezTo>
                    <a:cubicBezTo>
                      <a:pt x="1103" y="1356"/>
                      <a:pt x="1733" y="726"/>
                      <a:pt x="2489" y="726"/>
                    </a:cubicBezTo>
                    <a:cubicBezTo>
                      <a:pt x="3214" y="726"/>
                      <a:pt x="3844" y="1356"/>
                      <a:pt x="3844" y="2112"/>
                    </a:cubicBezTo>
                    <a:cubicBezTo>
                      <a:pt x="3844" y="2458"/>
                      <a:pt x="3687" y="2805"/>
                      <a:pt x="3466" y="3057"/>
                    </a:cubicBezTo>
                    <a:cubicBezTo>
                      <a:pt x="3844" y="3246"/>
                      <a:pt x="4128" y="3561"/>
                      <a:pt x="4317" y="3971"/>
                    </a:cubicBezTo>
                    <a:cubicBezTo>
                      <a:pt x="4695" y="3530"/>
                      <a:pt x="4884" y="3025"/>
                      <a:pt x="4884" y="2427"/>
                    </a:cubicBezTo>
                    <a:cubicBezTo>
                      <a:pt x="4884" y="1104"/>
                      <a:pt x="3781" y="1"/>
                      <a:pt x="2426" y="1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Google Shape;8997;p68">
                <a:extLst>
                  <a:ext uri="{FF2B5EF4-FFF2-40B4-BE49-F238E27FC236}">
                    <a16:creationId xmlns:a16="http://schemas.microsoft.com/office/drawing/2014/main" id="{89FE7388-F22A-25AF-23F0-A027F0220776}"/>
                  </a:ext>
                </a:extLst>
              </p:cNvPr>
              <p:cNvSpPr/>
              <p:nvPr/>
            </p:nvSpPr>
            <p:spPr>
              <a:xfrm>
                <a:off x="129950" y="10515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" name="Google Shape;8998;p68">
                <a:extLst>
                  <a:ext uri="{FF2B5EF4-FFF2-40B4-BE49-F238E27FC236}">
                    <a16:creationId xmlns:a16="http://schemas.microsoft.com/office/drawing/2014/main" id="{53BAE2E6-C34C-5C94-AF5E-C338C42E38D4}"/>
                  </a:ext>
                </a:extLst>
              </p:cNvPr>
              <p:cNvSpPr/>
              <p:nvPr/>
            </p:nvSpPr>
            <p:spPr>
              <a:xfrm>
                <a:off x="18125" y="0"/>
                <a:ext cx="259150" cy="26112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445" extrusionOk="0">
                    <a:moveTo>
                      <a:pt x="5198" y="2159"/>
                    </a:moveTo>
                    <a:cubicBezTo>
                      <a:pt x="6931" y="2159"/>
                      <a:pt x="8286" y="3514"/>
                      <a:pt x="8286" y="5246"/>
                    </a:cubicBezTo>
                    <a:cubicBezTo>
                      <a:pt x="8286" y="6916"/>
                      <a:pt x="6931" y="8365"/>
                      <a:pt x="5198" y="8365"/>
                    </a:cubicBezTo>
                    <a:cubicBezTo>
                      <a:pt x="3340" y="8365"/>
                      <a:pt x="2079" y="6822"/>
                      <a:pt x="2079" y="5246"/>
                    </a:cubicBezTo>
                    <a:cubicBezTo>
                      <a:pt x="2079" y="3514"/>
                      <a:pt x="3497" y="2159"/>
                      <a:pt x="5198" y="2159"/>
                    </a:cubicBezTo>
                    <a:close/>
                    <a:moveTo>
                      <a:pt x="5167" y="1"/>
                    </a:moveTo>
                    <a:cubicBezTo>
                      <a:pt x="5088" y="1"/>
                      <a:pt x="5009" y="17"/>
                      <a:pt x="4946" y="48"/>
                    </a:cubicBezTo>
                    <a:lnTo>
                      <a:pt x="4001" y="836"/>
                    </a:lnTo>
                    <a:lnTo>
                      <a:pt x="2773" y="678"/>
                    </a:lnTo>
                    <a:cubicBezTo>
                      <a:pt x="2756" y="675"/>
                      <a:pt x="2739" y="673"/>
                      <a:pt x="2723" y="673"/>
                    </a:cubicBezTo>
                    <a:cubicBezTo>
                      <a:pt x="2583" y="673"/>
                      <a:pt x="2454" y="786"/>
                      <a:pt x="2426" y="899"/>
                    </a:cubicBezTo>
                    <a:lnTo>
                      <a:pt x="1953" y="2033"/>
                    </a:lnTo>
                    <a:lnTo>
                      <a:pt x="819" y="2505"/>
                    </a:lnTo>
                    <a:cubicBezTo>
                      <a:pt x="662" y="2568"/>
                      <a:pt x="567" y="2694"/>
                      <a:pt x="630" y="2852"/>
                    </a:cubicBezTo>
                    <a:lnTo>
                      <a:pt x="788" y="4081"/>
                    </a:lnTo>
                    <a:lnTo>
                      <a:pt x="32" y="5026"/>
                    </a:lnTo>
                    <a:cubicBezTo>
                      <a:pt x="0" y="5183"/>
                      <a:pt x="0" y="5341"/>
                      <a:pt x="63" y="5467"/>
                    </a:cubicBezTo>
                    <a:lnTo>
                      <a:pt x="819" y="6381"/>
                    </a:lnTo>
                    <a:lnTo>
                      <a:pt x="662" y="7609"/>
                    </a:lnTo>
                    <a:cubicBezTo>
                      <a:pt x="630" y="7767"/>
                      <a:pt x="725" y="7924"/>
                      <a:pt x="851" y="7956"/>
                    </a:cubicBezTo>
                    <a:lnTo>
                      <a:pt x="1985" y="8428"/>
                    </a:lnTo>
                    <a:lnTo>
                      <a:pt x="2457" y="9594"/>
                    </a:lnTo>
                    <a:cubicBezTo>
                      <a:pt x="2536" y="9725"/>
                      <a:pt x="2637" y="9791"/>
                      <a:pt x="2741" y="9791"/>
                    </a:cubicBezTo>
                    <a:cubicBezTo>
                      <a:pt x="2762" y="9791"/>
                      <a:pt x="2783" y="9788"/>
                      <a:pt x="2804" y="9783"/>
                    </a:cubicBezTo>
                    <a:lnTo>
                      <a:pt x="4033" y="9626"/>
                    </a:lnTo>
                    <a:lnTo>
                      <a:pt x="4978" y="10382"/>
                    </a:lnTo>
                    <a:cubicBezTo>
                      <a:pt x="5072" y="10413"/>
                      <a:pt x="5104" y="10445"/>
                      <a:pt x="5167" y="10445"/>
                    </a:cubicBezTo>
                    <a:cubicBezTo>
                      <a:pt x="5261" y="10445"/>
                      <a:pt x="5324" y="10413"/>
                      <a:pt x="5387" y="10382"/>
                    </a:cubicBezTo>
                    <a:lnTo>
                      <a:pt x="6333" y="9626"/>
                    </a:lnTo>
                    <a:lnTo>
                      <a:pt x="7530" y="9783"/>
                    </a:lnTo>
                    <a:cubicBezTo>
                      <a:pt x="7687" y="9783"/>
                      <a:pt x="7876" y="9689"/>
                      <a:pt x="7908" y="9594"/>
                    </a:cubicBezTo>
                    <a:lnTo>
                      <a:pt x="8380" y="8428"/>
                    </a:lnTo>
                    <a:lnTo>
                      <a:pt x="9515" y="7956"/>
                    </a:lnTo>
                    <a:cubicBezTo>
                      <a:pt x="9672" y="7893"/>
                      <a:pt x="9735" y="7767"/>
                      <a:pt x="9704" y="7609"/>
                    </a:cubicBezTo>
                    <a:lnTo>
                      <a:pt x="9546" y="6381"/>
                    </a:lnTo>
                    <a:lnTo>
                      <a:pt x="10302" y="5467"/>
                    </a:lnTo>
                    <a:cubicBezTo>
                      <a:pt x="10365" y="5341"/>
                      <a:pt x="10365" y="5120"/>
                      <a:pt x="10302" y="5026"/>
                    </a:cubicBezTo>
                    <a:lnTo>
                      <a:pt x="9546" y="4081"/>
                    </a:lnTo>
                    <a:lnTo>
                      <a:pt x="9704" y="2852"/>
                    </a:lnTo>
                    <a:cubicBezTo>
                      <a:pt x="9735" y="2694"/>
                      <a:pt x="9641" y="2537"/>
                      <a:pt x="9515" y="2505"/>
                    </a:cubicBezTo>
                    <a:lnTo>
                      <a:pt x="8380" y="2033"/>
                    </a:lnTo>
                    <a:lnTo>
                      <a:pt x="7908" y="899"/>
                    </a:lnTo>
                    <a:cubicBezTo>
                      <a:pt x="7826" y="762"/>
                      <a:pt x="7719" y="672"/>
                      <a:pt x="7589" y="672"/>
                    </a:cubicBezTo>
                    <a:cubicBezTo>
                      <a:pt x="7570" y="672"/>
                      <a:pt x="7550" y="674"/>
                      <a:pt x="7530" y="678"/>
                    </a:cubicBezTo>
                    <a:lnTo>
                      <a:pt x="6333" y="836"/>
                    </a:lnTo>
                    <a:lnTo>
                      <a:pt x="5387" y="48"/>
                    </a:lnTo>
                    <a:cubicBezTo>
                      <a:pt x="5324" y="17"/>
                      <a:pt x="5246" y="1"/>
                      <a:pt x="5167" y="1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" name="Google Shape;8999;p68">
                <a:extLst>
                  <a:ext uri="{FF2B5EF4-FFF2-40B4-BE49-F238E27FC236}">
                    <a16:creationId xmlns:a16="http://schemas.microsoft.com/office/drawing/2014/main" id="{25DFAB12-1ED1-4729-315A-4DA20CBCD849}"/>
                  </a:ext>
                </a:extLst>
              </p:cNvPr>
              <p:cNvSpPr/>
              <p:nvPr/>
            </p:nvSpPr>
            <p:spPr>
              <a:xfrm>
                <a:off x="114200" y="157150"/>
                <a:ext cx="669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387" extrusionOk="0">
                    <a:moveTo>
                      <a:pt x="1355" y="0"/>
                    </a:moveTo>
                    <a:cubicBezTo>
                      <a:pt x="725" y="0"/>
                      <a:pt x="190" y="441"/>
                      <a:pt x="1" y="977"/>
                    </a:cubicBezTo>
                    <a:cubicBezTo>
                      <a:pt x="410" y="1229"/>
                      <a:pt x="820" y="1386"/>
                      <a:pt x="1355" y="1386"/>
                    </a:cubicBezTo>
                    <a:cubicBezTo>
                      <a:pt x="1859" y="1386"/>
                      <a:pt x="2301" y="1229"/>
                      <a:pt x="2679" y="977"/>
                    </a:cubicBezTo>
                    <a:cubicBezTo>
                      <a:pt x="2521" y="410"/>
                      <a:pt x="1985" y="0"/>
                      <a:pt x="1355" y="0"/>
                    </a:cubicBezTo>
                    <a:close/>
                  </a:path>
                </a:pathLst>
              </a:custGeom>
              <a:grpFill/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8" name="Google Shape;9000;p68">
                <a:extLst>
                  <a:ext uri="{FF2B5EF4-FFF2-40B4-BE49-F238E27FC236}">
                    <a16:creationId xmlns:a16="http://schemas.microsoft.com/office/drawing/2014/main" id="{F62C4DFA-78F9-B821-3925-2885C6E55530}"/>
                  </a:ext>
                </a:extLst>
              </p:cNvPr>
              <p:cNvSpPr/>
              <p:nvPr/>
            </p:nvSpPr>
            <p:spPr>
              <a:xfrm>
                <a:off x="200850" y="208325"/>
                <a:ext cx="953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79" extrusionOk="0">
                    <a:moveTo>
                      <a:pt x="2867" y="1"/>
                    </a:moveTo>
                    <a:cubicBezTo>
                      <a:pt x="2741" y="127"/>
                      <a:pt x="2647" y="221"/>
                      <a:pt x="2489" y="284"/>
                    </a:cubicBezTo>
                    <a:lnTo>
                      <a:pt x="1607" y="631"/>
                    </a:lnTo>
                    <a:lnTo>
                      <a:pt x="1260" y="1482"/>
                    </a:lnTo>
                    <a:cubicBezTo>
                      <a:pt x="1103" y="1891"/>
                      <a:pt x="693" y="2112"/>
                      <a:pt x="284" y="2112"/>
                    </a:cubicBezTo>
                    <a:lnTo>
                      <a:pt x="158" y="2112"/>
                    </a:lnTo>
                    <a:lnTo>
                      <a:pt x="0" y="2080"/>
                    </a:lnTo>
                    <a:lnTo>
                      <a:pt x="1166" y="3372"/>
                    </a:lnTo>
                    <a:cubicBezTo>
                      <a:pt x="1237" y="3443"/>
                      <a:pt x="1343" y="3478"/>
                      <a:pt x="1445" y="3478"/>
                    </a:cubicBezTo>
                    <a:cubicBezTo>
                      <a:pt x="1479" y="3478"/>
                      <a:pt x="1512" y="3474"/>
                      <a:pt x="1544" y="3466"/>
                    </a:cubicBezTo>
                    <a:cubicBezTo>
                      <a:pt x="1638" y="3403"/>
                      <a:pt x="1764" y="3340"/>
                      <a:pt x="1764" y="3183"/>
                    </a:cubicBezTo>
                    <a:lnTo>
                      <a:pt x="2080" y="1639"/>
                    </a:lnTo>
                    <a:lnTo>
                      <a:pt x="3497" y="1324"/>
                    </a:lnTo>
                    <a:cubicBezTo>
                      <a:pt x="3532" y="1338"/>
                      <a:pt x="3563" y="1344"/>
                      <a:pt x="3592" y="1344"/>
                    </a:cubicBezTo>
                    <a:cubicBezTo>
                      <a:pt x="3693" y="1344"/>
                      <a:pt x="3756" y="1265"/>
                      <a:pt x="3781" y="1167"/>
                    </a:cubicBezTo>
                    <a:cubicBezTo>
                      <a:pt x="3812" y="1072"/>
                      <a:pt x="3781" y="946"/>
                      <a:pt x="3686" y="820"/>
                    </a:cubicBezTo>
                    <a:lnTo>
                      <a:pt x="2867" y="1"/>
                    </a:ln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Google Shape;9001;p68">
                <a:extLst>
                  <a:ext uri="{FF2B5EF4-FFF2-40B4-BE49-F238E27FC236}">
                    <a16:creationId xmlns:a16="http://schemas.microsoft.com/office/drawing/2014/main" id="{69596241-8565-C290-7F52-FE759DD4DFA8}"/>
                  </a:ext>
                </a:extLst>
              </p:cNvPr>
              <p:cNvSpPr/>
              <p:nvPr/>
            </p:nvSpPr>
            <p:spPr>
              <a:xfrm>
                <a:off x="0" y="209900"/>
                <a:ext cx="953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93" extrusionOk="0">
                    <a:moveTo>
                      <a:pt x="946" y="1"/>
                    </a:moveTo>
                    <a:lnTo>
                      <a:pt x="126" y="851"/>
                    </a:lnTo>
                    <a:cubicBezTo>
                      <a:pt x="0" y="851"/>
                      <a:pt x="0" y="1009"/>
                      <a:pt x="32" y="1104"/>
                    </a:cubicBezTo>
                    <a:cubicBezTo>
                      <a:pt x="95" y="1230"/>
                      <a:pt x="158" y="1324"/>
                      <a:pt x="315" y="1356"/>
                    </a:cubicBezTo>
                    <a:lnTo>
                      <a:pt x="1733" y="1671"/>
                    </a:lnTo>
                    <a:lnTo>
                      <a:pt x="2048" y="3214"/>
                    </a:lnTo>
                    <a:cubicBezTo>
                      <a:pt x="2080" y="3309"/>
                      <a:pt x="2174" y="3435"/>
                      <a:pt x="2300" y="3466"/>
                    </a:cubicBezTo>
                    <a:cubicBezTo>
                      <a:pt x="2328" y="3485"/>
                      <a:pt x="2361" y="3492"/>
                      <a:pt x="2396" y="3492"/>
                    </a:cubicBezTo>
                    <a:cubicBezTo>
                      <a:pt x="2482" y="3492"/>
                      <a:pt x="2580" y="3448"/>
                      <a:pt x="2647" y="3403"/>
                    </a:cubicBezTo>
                    <a:lnTo>
                      <a:pt x="3813" y="2112"/>
                    </a:lnTo>
                    <a:lnTo>
                      <a:pt x="3813" y="2112"/>
                    </a:lnTo>
                    <a:lnTo>
                      <a:pt x="3624" y="2143"/>
                    </a:lnTo>
                    <a:lnTo>
                      <a:pt x="3561" y="2143"/>
                    </a:lnTo>
                    <a:cubicBezTo>
                      <a:pt x="3119" y="2143"/>
                      <a:pt x="2773" y="1891"/>
                      <a:pt x="2552" y="1513"/>
                    </a:cubicBezTo>
                    <a:lnTo>
                      <a:pt x="2206" y="631"/>
                    </a:lnTo>
                    <a:lnTo>
                      <a:pt x="1355" y="284"/>
                    </a:lnTo>
                    <a:cubicBezTo>
                      <a:pt x="1198" y="221"/>
                      <a:pt x="1072" y="127"/>
                      <a:pt x="946" y="1"/>
                    </a:cubicBezTo>
                    <a:close/>
                  </a:path>
                </a:pathLst>
              </a:custGeom>
              <a:solidFill>
                <a:srgbClr val="00015E"/>
              </a:solidFill>
              <a:ln>
                <a:solidFill>
                  <a:srgbClr val="09271C"/>
                </a:solidFill>
              </a:ln>
            </p:spPr>
            <p:txBody>
              <a:bodyPr spcFirstLastPara="1" wrap="square" lIns="62728" tIns="62728" rIns="62728" bIns="62728" anchor="ctr" anchorCtr="0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6" name="Content Placeholder 95">
            <a:extLst>
              <a:ext uri="{FF2B5EF4-FFF2-40B4-BE49-F238E27FC236}">
                <a16:creationId xmlns:a16="http://schemas.microsoft.com/office/drawing/2014/main" id="{0FE57CC3-2C34-E842-6787-0019B4F7B574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9751024" y="4240265"/>
            <a:ext cx="1901669" cy="96745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National Occupational Credential</a:t>
            </a:r>
            <a:endParaRPr kumimoji="0" lang="pl-PL" sz="1800" b="1" i="0" u="none" strike="noStrike" kern="1200" cap="none" spc="0" normalizeH="0" baseline="0" noProof="0">
              <a:ln>
                <a:noFill/>
              </a:ln>
              <a:solidFill>
                <a:srgbClr val="00397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23A6E-BF54-626D-AD32-BF517DC0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6FE942-A0EB-6F75-ABDE-E8D9A01EF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065D5B-0535-EC38-A676-83628C190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B5258D-4BCD-E2F0-67D9-2741D99A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7034" y="2716568"/>
            <a:ext cx="1371600" cy="1371601"/>
            <a:chOff x="1114010" y="2732085"/>
            <a:chExt cx="1371600" cy="1410335"/>
          </a:xfrm>
        </p:grpSpPr>
        <p:sp>
          <p:nvSpPr>
            <p:cNvPr id="11" name="AutoShape 23">
              <a:extLst>
                <a:ext uri="{FF2B5EF4-FFF2-40B4-BE49-F238E27FC236}">
                  <a16:creationId xmlns:a16="http://schemas.microsoft.com/office/drawing/2014/main" id="{D4A5B9E4-AA0A-0C3D-A2B7-6E864DDACD2F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529142" y="3103967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12" name="Grupa 65">
              <a:extLst>
                <a:ext uri="{FF2B5EF4-FFF2-40B4-BE49-F238E27FC236}">
                  <a16:creationId xmlns:a16="http://schemas.microsoft.com/office/drawing/2014/main" id="{0F2668BA-9B4B-C1C3-0C53-789F09E96B8F}"/>
                </a:ext>
              </a:extLst>
            </p:cNvPr>
            <p:cNvGrpSpPr/>
            <p:nvPr userDrawn="1"/>
          </p:nvGrpSpPr>
          <p:grpSpPr>
            <a:xfrm>
              <a:off x="1529142" y="3103967"/>
              <a:ext cx="541337" cy="412750"/>
              <a:chOff x="906463" y="3402013"/>
              <a:chExt cx="541337" cy="412750"/>
            </a:xfrm>
          </p:grpSpPr>
          <p:sp>
            <p:nvSpPr>
              <p:cNvPr id="15" name="Freeform 25">
                <a:extLst>
                  <a:ext uri="{FF2B5EF4-FFF2-40B4-BE49-F238E27FC236}">
                    <a16:creationId xmlns:a16="http://schemas.microsoft.com/office/drawing/2014/main" id="{A07E23FC-EF1F-B9F9-7551-FF49853F4D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16" name="Freeform 26">
                <a:extLst>
                  <a:ext uri="{FF2B5EF4-FFF2-40B4-BE49-F238E27FC236}">
                    <a16:creationId xmlns:a16="http://schemas.microsoft.com/office/drawing/2014/main" id="{0FE49278-5CCF-8423-4F91-5E73CF15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17" name="Freeform 27">
                <a:extLst>
                  <a:ext uri="{FF2B5EF4-FFF2-40B4-BE49-F238E27FC236}">
                    <a16:creationId xmlns:a16="http://schemas.microsoft.com/office/drawing/2014/main" id="{01246713-21E4-442E-E395-00CC05575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18" name="Freeform 28">
                <a:extLst>
                  <a:ext uri="{FF2B5EF4-FFF2-40B4-BE49-F238E27FC236}">
                    <a16:creationId xmlns:a16="http://schemas.microsoft.com/office/drawing/2014/main" id="{FEF42B85-F2BB-FB06-4053-B774576C4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19" name="Freeform 29">
                <a:extLst>
                  <a:ext uri="{FF2B5EF4-FFF2-40B4-BE49-F238E27FC236}">
                    <a16:creationId xmlns:a16="http://schemas.microsoft.com/office/drawing/2014/main" id="{7753D9DD-C7A9-0F5A-4CF4-9B0C3C288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CCAE6C6-CB78-F069-2E8C-EE580A87B320}"/>
                </a:ext>
              </a:extLst>
            </p:cNvPr>
            <p:cNvSpPr/>
            <p:nvPr userDrawn="1"/>
          </p:nvSpPr>
          <p:spPr>
            <a:xfrm>
              <a:off x="1114010" y="2732085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D0D0D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14" name="Graphic 1953081532" descr="Handshake with solid fill">
              <a:extLst>
                <a:ext uri="{FF2B5EF4-FFF2-40B4-BE49-F238E27FC236}">
                  <a16:creationId xmlns:a16="http://schemas.microsoft.com/office/drawing/2014/main" id="{429F1A97-FA23-6758-FC35-9825744F8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14010" y="2770820"/>
              <a:ext cx="13716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215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7197-DDCF-BB93-C602-EE99A1E4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/>
              </a:rPr>
              <a:t>Roles of Apprenticeship</a:t>
            </a:r>
          </a:p>
        </p:txBody>
      </p:sp>
      <p:grpSp>
        <p:nvGrpSpPr>
          <p:cNvPr id="44" name="Group 43" descr="Workforce">
            <a:extLst>
              <a:ext uri="{FF2B5EF4-FFF2-40B4-BE49-F238E27FC236}">
                <a16:creationId xmlns:a16="http://schemas.microsoft.com/office/drawing/2014/main" id="{ADF7148E-1D80-ED4F-67D6-4ABAC3DF4832}"/>
              </a:ext>
            </a:extLst>
          </p:cNvPr>
          <p:cNvGrpSpPr/>
          <p:nvPr/>
        </p:nvGrpSpPr>
        <p:grpSpPr>
          <a:xfrm>
            <a:off x="1288845" y="2277052"/>
            <a:ext cx="1371600" cy="1371600"/>
            <a:chOff x="1326945" y="2277052"/>
            <a:chExt cx="1371600" cy="1371600"/>
          </a:xfrm>
        </p:grpSpPr>
        <p:sp>
          <p:nvSpPr>
            <p:cNvPr id="45" name="AutoShape 23">
              <a:extLst>
                <a:ext uri="{FF2B5EF4-FFF2-40B4-BE49-F238E27FC236}">
                  <a16:creationId xmlns:a16="http://schemas.microsoft.com/office/drawing/2014/main" id="{841649DF-1921-C9D8-4F3B-A09705A4603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42077" y="2648934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46" name="Grupa 65">
              <a:extLst>
                <a:ext uri="{FF2B5EF4-FFF2-40B4-BE49-F238E27FC236}">
                  <a16:creationId xmlns:a16="http://schemas.microsoft.com/office/drawing/2014/main" id="{D8B60393-BC09-A682-F377-58E09B5D2997}"/>
                </a:ext>
              </a:extLst>
            </p:cNvPr>
            <p:cNvGrpSpPr/>
            <p:nvPr userDrawn="1"/>
          </p:nvGrpSpPr>
          <p:grpSpPr>
            <a:xfrm>
              <a:off x="1742077" y="2648934"/>
              <a:ext cx="541337" cy="412750"/>
              <a:chOff x="906463" y="3402013"/>
              <a:chExt cx="541337" cy="412750"/>
            </a:xfrm>
          </p:grpSpPr>
          <p:sp>
            <p:nvSpPr>
              <p:cNvPr id="49" name="Freeform 25">
                <a:extLst>
                  <a:ext uri="{FF2B5EF4-FFF2-40B4-BE49-F238E27FC236}">
                    <a16:creationId xmlns:a16="http://schemas.microsoft.com/office/drawing/2014/main" id="{B7DCC6A6-10F0-687A-455A-F10F417F08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50" name="Freeform 26">
                <a:extLst>
                  <a:ext uri="{FF2B5EF4-FFF2-40B4-BE49-F238E27FC236}">
                    <a16:creationId xmlns:a16="http://schemas.microsoft.com/office/drawing/2014/main" id="{3AB72E2D-4D7D-5904-D2F9-8F89385B9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51" name="Freeform 27">
                <a:extLst>
                  <a:ext uri="{FF2B5EF4-FFF2-40B4-BE49-F238E27FC236}">
                    <a16:creationId xmlns:a16="http://schemas.microsoft.com/office/drawing/2014/main" id="{14617390-051E-847A-318E-E3D2F3A19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52" name="Freeform 28">
                <a:extLst>
                  <a:ext uri="{FF2B5EF4-FFF2-40B4-BE49-F238E27FC236}">
                    <a16:creationId xmlns:a16="http://schemas.microsoft.com/office/drawing/2014/main" id="{4924EA15-8AE1-4577-9B78-D3F08CB06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53" name="Freeform 29">
                <a:extLst>
                  <a:ext uri="{FF2B5EF4-FFF2-40B4-BE49-F238E27FC236}">
                    <a16:creationId xmlns:a16="http://schemas.microsoft.com/office/drawing/2014/main" id="{9BEAA313-5701-B923-7A93-E7975AFE7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52BC0B8-3A6A-7151-9E7A-2A452C5734E2}"/>
                </a:ext>
              </a:extLst>
            </p:cNvPr>
            <p:cNvSpPr/>
            <p:nvPr userDrawn="1"/>
          </p:nvSpPr>
          <p:spPr>
            <a:xfrm>
              <a:off x="1326945" y="2277052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D0D0D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48" name="Graphic 47" descr="Building of workers">
              <a:extLst>
                <a:ext uri="{FF2B5EF4-FFF2-40B4-BE49-F238E27FC236}">
                  <a16:creationId xmlns:a16="http://schemas.microsoft.com/office/drawing/2014/main" id="{1ADE72C7-59AC-434E-9F3D-8464FDFE2A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44917" y="2420143"/>
              <a:ext cx="1135656" cy="1135656"/>
            </a:xfrm>
            <a:prstGeom prst="rect">
              <a:avLst/>
            </a:prstGeom>
          </p:spPr>
        </p:pic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991DD1-5EAC-F32A-34F0-2730D79224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8512" y="3936055"/>
            <a:ext cx="2419350" cy="56356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Sponsor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447E16CB-9FC5-DC28-D580-E3DF93742E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5490" y="4315544"/>
            <a:ext cx="2419350" cy="1254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An organization that agrees to operate an apprenticeship program and in whose name the program is registered.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grpSp>
        <p:nvGrpSpPr>
          <p:cNvPr id="18" name="Group 17" descr="Students">
            <a:extLst>
              <a:ext uri="{FF2B5EF4-FFF2-40B4-BE49-F238E27FC236}">
                <a16:creationId xmlns:a16="http://schemas.microsoft.com/office/drawing/2014/main" id="{4DCE1B72-1D8E-0411-3E20-F611E27EFC04}"/>
              </a:ext>
            </a:extLst>
          </p:cNvPr>
          <p:cNvGrpSpPr/>
          <p:nvPr/>
        </p:nvGrpSpPr>
        <p:grpSpPr>
          <a:xfrm>
            <a:off x="4193783" y="2320581"/>
            <a:ext cx="1371600" cy="1371600"/>
            <a:chOff x="4084230" y="2320581"/>
            <a:chExt cx="1371600" cy="1371600"/>
          </a:xfrm>
        </p:grpSpPr>
        <p:sp>
          <p:nvSpPr>
            <p:cNvPr id="19" name="AutoShape 23">
              <a:extLst>
                <a:ext uri="{FF2B5EF4-FFF2-40B4-BE49-F238E27FC236}">
                  <a16:creationId xmlns:a16="http://schemas.microsoft.com/office/drawing/2014/main" id="{6C689264-1662-B252-6EEE-B76D8D6B726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432532" y="2692463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20" name="Grupa 65">
              <a:extLst>
                <a:ext uri="{FF2B5EF4-FFF2-40B4-BE49-F238E27FC236}">
                  <a16:creationId xmlns:a16="http://schemas.microsoft.com/office/drawing/2014/main" id="{48AC3427-FFAD-1237-58B3-03F7AAD0928C}"/>
                </a:ext>
              </a:extLst>
            </p:cNvPr>
            <p:cNvGrpSpPr/>
            <p:nvPr userDrawn="1"/>
          </p:nvGrpSpPr>
          <p:grpSpPr>
            <a:xfrm>
              <a:off x="4432532" y="2692463"/>
              <a:ext cx="541337" cy="412750"/>
              <a:chOff x="906463" y="3402013"/>
              <a:chExt cx="541337" cy="412750"/>
            </a:xfrm>
          </p:grpSpPr>
          <p:sp>
            <p:nvSpPr>
              <p:cNvPr id="23" name="Freeform 25">
                <a:extLst>
                  <a:ext uri="{FF2B5EF4-FFF2-40B4-BE49-F238E27FC236}">
                    <a16:creationId xmlns:a16="http://schemas.microsoft.com/office/drawing/2014/main" id="{AFE8800F-3606-4C3C-D74C-3081B8CD9D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24" name="Freeform 26">
                <a:extLst>
                  <a:ext uri="{FF2B5EF4-FFF2-40B4-BE49-F238E27FC236}">
                    <a16:creationId xmlns:a16="http://schemas.microsoft.com/office/drawing/2014/main" id="{0009A472-688A-FD9D-CE7D-761C65CA5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25" name="Freeform 27">
                <a:extLst>
                  <a:ext uri="{FF2B5EF4-FFF2-40B4-BE49-F238E27FC236}">
                    <a16:creationId xmlns:a16="http://schemas.microsoft.com/office/drawing/2014/main" id="{5B0CC119-DF6D-EF6D-E82A-0325166D9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993088E0-4A68-BEB4-03FD-768AD2CCE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27" name="Freeform 29">
                <a:extLst>
                  <a:ext uri="{FF2B5EF4-FFF2-40B4-BE49-F238E27FC236}">
                    <a16:creationId xmlns:a16="http://schemas.microsoft.com/office/drawing/2014/main" id="{9EC842EA-C13F-C0C4-A7A5-FD6AF8166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CC42DBF-457A-6F72-C64C-56219AF129CA}"/>
                </a:ext>
              </a:extLst>
            </p:cNvPr>
            <p:cNvSpPr/>
            <p:nvPr userDrawn="1"/>
          </p:nvSpPr>
          <p:spPr>
            <a:xfrm>
              <a:off x="4084230" y="2320581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D0D0D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22" name="Graphic 21" descr="Customer review with solid fill">
              <a:extLst>
                <a:ext uri="{FF2B5EF4-FFF2-40B4-BE49-F238E27FC236}">
                  <a16:creationId xmlns:a16="http://schemas.microsoft.com/office/drawing/2014/main" id="{31D6CE36-5BD8-EAAD-FB5D-48241B345F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12830" y="2535682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58C01E-7997-14D6-91A2-16BFC4B32F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4913" y="3936054"/>
            <a:ext cx="2419350" cy="56356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RI Provider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B39E75F8-2D2B-2A7A-184C-2E7C7F49E5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17935" y="4305387"/>
            <a:ext cx="2419350" cy="1254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Entity that provides instruction to apprentices in the designated occupation’s core knowledge, skills, and abilities.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grpSp>
        <p:nvGrpSpPr>
          <p:cNvPr id="31" name="Group 30" descr="Employees learning">
            <a:extLst>
              <a:ext uri="{FF2B5EF4-FFF2-40B4-BE49-F238E27FC236}">
                <a16:creationId xmlns:a16="http://schemas.microsoft.com/office/drawing/2014/main" id="{9B010BA7-7C74-C6EA-CA9E-65829C64262D}"/>
              </a:ext>
            </a:extLst>
          </p:cNvPr>
          <p:cNvGrpSpPr/>
          <p:nvPr/>
        </p:nvGrpSpPr>
        <p:grpSpPr>
          <a:xfrm>
            <a:off x="6958669" y="2307082"/>
            <a:ext cx="1371600" cy="1371600"/>
            <a:chOff x="6844895" y="2307082"/>
            <a:chExt cx="1371600" cy="1371600"/>
          </a:xfrm>
        </p:grpSpPr>
        <p:sp>
          <p:nvSpPr>
            <p:cNvPr id="32" name="AutoShape 23">
              <a:extLst>
                <a:ext uri="{FF2B5EF4-FFF2-40B4-BE49-F238E27FC236}">
                  <a16:creationId xmlns:a16="http://schemas.microsoft.com/office/drawing/2014/main" id="{B401F03D-4E9C-A626-CDA6-BDCA5A0E9E2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05168" y="2650109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3" name="Grupa 65">
              <a:extLst>
                <a:ext uri="{FF2B5EF4-FFF2-40B4-BE49-F238E27FC236}">
                  <a16:creationId xmlns:a16="http://schemas.microsoft.com/office/drawing/2014/main" id="{932F7304-8353-898B-C175-18A322E86456}"/>
                </a:ext>
              </a:extLst>
            </p:cNvPr>
            <p:cNvGrpSpPr/>
            <p:nvPr userDrawn="1"/>
          </p:nvGrpSpPr>
          <p:grpSpPr>
            <a:xfrm>
              <a:off x="7405168" y="2650109"/>
              <a:ext cx="541337" cy="412750"/>
              <a:chOff x="906463" y="3402013"/>
              <a:chExt cx="541337" cy="412750"/>
            </a:xfrm>
          </p:grpSpPr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9C85A5A4-D579-34E5-57D5-7C9B8AB9A7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E0E9D51-F717-87DB-5DF9-FD8D996D7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BE7150D5-711F-7316-35F0-F14237AC3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46D075F8-DD04-042C-9FD2-882ADEC34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62DE9CDB-A5B7-5DFF-7AC1-9D9BA5DD2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1F502D7-AB4D-CE4A-0C1A-769404C6D261}"/>
                </a:ext>
              </a:extLst>
            </p:cNvPr>
            <p:cNvSpPr/>
            <p:nvPr userDrawn="1"/>
          </p:nvSpPr>
          <p:spPr>
            <a:xfrm>
              <a:off x="6844895" y="2307082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D0D0D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35" name="Graphic 34" descr="Group brainstorm with solid fill">
              <a:extLst>
                <a:ext uri="{FF2B5EF4-FFF2-40B4-BE49-F238E27FC236}">
                  <a16:creationId xmlns:a16="http://schemas.microsoft.com/office/drawing/2014/main" id="{7BA45555-26AA-DFCE-3042-FFAED26F01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95329" y="2444964"/>
              <a:ext cx="1073036" cy="1073036"/>
            </a:xfrm>
            <a:prstGeom prst="rect">
              <a:avLst/>
            </a:prstGeom>
          </p:spPr>
        </p:pic>
      </p:grp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DD97F541-2021-8A75-23EC-57C88FF2D5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26776" y="3904289"/>
            <a:ext cx="2419350" cy="56356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Employer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5E82F51A-C591-39D4-B315-36B1AA0990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29089" y="4315544"/>
            <a:ext cx="2419350" cy="177849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Hires and provides paid on-the-job learning (OJL) for apprentices under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supervision of a designated mentor who is a skilled professional in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that occupation.</a:t>
            </a:r>
            <a:endParaRPr lang="pl-PL" sz="14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grpSp>
        <p:nvGrpSpPr>
          <p:cNvPr id="56" name="Group 55" descr="Network of partnerships">
            <a:extLst>
              <a:ext uri="{FF2B5EF4-FFF2-40B4-BE49-F238E27FC236}">
                <a16:creationId xmlns:a16="http://schemas.microsoft.com/office/drawing/2014/main" id="{3C9C8106-809F-84BC-DE9F-A499A97E9C9C}"/>
              </a:ext>
            </a:extLst>
          </p:cNvPr>
          <p:cNvGrpSpPr/>
          <p:nvPr/>
        </p:nvGrpSpPr>
        <p:grpSpPr>
          <a:xfrm>
            <a:off x="9627932" y="2313967"/>
            <a:ext cx="1371600" cy="1371600"/>
            <a:chOff x="9580307" y="2313967"/>
            <a:chExt cx="1371600" cy="1371600"/>
          </a:xfrm>
        </p:grpSpPr>
        <p:sp>
          <p:nvSpPr>
            <p:cNvPr id="58" name="AutoShape 23">
              <a:extLst>
                <a:ext uri="{FF2B5EF4-FFF2-40B4-BE49-F238E27FC236}">
                  <a16:creationId xmlns:a16="http://schemas.microsoft.com/office/drawing/2014/main" id="{10D83C9A-1D3E-85FB-2473-3EE8F065502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0071580" y="2685849"/>
              <a:ext cx="541337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59" name="Grupa 65">
              <a:extLst>
                <a:ext uri="{FF2B5EF4-FFF2-40B4-BE49-F238E27FC236}">
                  <a16:creationId xmlns:a16="http://schemas.microsoft.com/office/drawing/2014/main" id="{4F05C648-7ECB-3134-4272-834F671A988A}"/>
                </a:ext>
              </a:extLst>
            </p:cNvPr>
            <p:cNvGrpSpPr/>
            <p:nvPr userDrawn="1"/>
          </p:nvGrpSpPr>
          <p:grpSpPr>
            <a:xfrm>
              <a:off x="10071580" y="2685849"/>
              <a:ext cx="541337" cy="412750"/>
              <a:chOff x="906463" y="3402013"/>
              <a:chExt cx="541337" cy="412750"/>
            </a:xfrm>
          </p:grpSpPr>
          <p:sp>
            <p:nvSpPr>
              <p:cNvPr id="62" name="Freeform 25">
                <a:extLst>
                  <a:ext uri="{FF2B5EF4-FFF2-40B4-BE49-F238E27FC236}">
                    <a16:creationId xmlns:a16="http://schemas.microsoft.com/office/drawing/2014/main" id="{E79570CF-9F87-CA21-134E-17A462AB69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013" y="3402013"/>
                <a:ext cx="376237" cy="412750"/>
              </a:xfrm>
              <a:custGeom>
                <a:avLst/>
                <a:gdLst>
                  <a:gd name="T0" fmla="*/ 1523 w 1656"/>
                  <a:gd name="T1" fmla="*/ 1474 h 1814"/>
                  <a:gd name="T2" fmla="*/ 1409 w 1656"/>
                  <a:gd name="T3" fmla="*/ 1100 h 1814"/>
                  <a:gd name="T4" fmla="*/ 1409 w 1656"/>
                  <a:gd name="T5" fmla="*/ 721 h 1814"/>
                  <a:gd name="T6" fmla="*/ 1238 w 1656"/>
                  <a:gd name="T7" fmla="*/ 309 h 1814"/>
                  <a:gd name="T8" fmla="*/ 896 w 1656"/>
                  <a:gd name="T9" fmla="*/ 144 h 1814"/>
                  <a:gd name="T10" fmla="*/ 896 w 1656"/>
                  <a:gd name="T11" fmla="*/ 0 h 1814"/>
                  <a:gd name="T12" fmla="*/ 756 w 1656"/>
                  <a:gd name="T13" fmla="*/ 0 h 1814"/>
                  <a:gd name="T14" fmla="*/ 756 w 1656"/>
                  <a:gd name="T15" fmla="*/ 144 h 1814"/>
                  <a:gd name="T16" fmla="*/ 247 w 1656"/>
                  <a:gd name="T17" fmla="*/ 727 h 1814"/>
                  <a:gd name="T18" fmla="*/ 247 w 1656"/>
                  <a:gd name="T19" fmla="*/ 1100 h 1814"/>
                  <a:gd name="T20" fmla="*/ 133 w 1656"/>
                  <a:gd name="T21" fmla="*/ 1474 h 1814"/>
                  <a:gd name="T22" fmla="*/ 0 w 1656"/>
                  <a:gd name="T23" fmla="*/ 1674 h 1814"/>
                  <a:gd name="T24" fmla="*/ 631 w 1656"/>
                  <a:gd name="T25" fmla="*/ 1674 h 1814"/>
                  <a:gd name="T26" fmla="*/ 828 w 1656"/>
                  <a:gd name="T27" fmla="*/ 1814 h 1814"/>
                  <a:gd name="T28" fmla="*/ 1025 w 1656"/>
                  <a:gd name="T29" fmla="*/ 1674 h 1814"/>
                  <a:gd name="T30" fmla="*/ 1656 w 1656"/>
                  <a:gd name="T31" fmla="*/ 1674 h 1814"/>
                  <a:gd name="T32" fmla="*/ 1523 w 1656"/>
                  <a:gd name="T33" fmla="*/ 1474 h 1814"/>
                  <a:gd name="T34" fmla="*/ 260 w 1656"/>
                  <a:gd name="T35" fmla="*/ 1535 h 1814"/>
                  <a:gd name="T36" fmla="*/ 386 w 1656"/>
                  <a:gd name="T37" fmla="*/ 1100 h 1814"/>
                  <a:gd name="T38" fmla="*/ 386 w 1656"/>
                  <a:gd name="T39" fmla="*/ 727 h 1814"/>
                  <a:gd name="T40" fmla="*/ 826 w 1656"/>
                  <a:gd name="T41" fmla="*/ 279 h 1814"/>
                  <a:gd name="T42" fmla="*/ 828 w 1656"/>
                  <a:gd name="T43" fmla="*/ 279 h 1814"/>
                  <a:gd name="T44" fmla="*/ 1140 w 1656"/>
                  <a:gd name="T45" fmla="*/ 408 h 1814"/>
                  <a:gd name="T46" fmla="*/ 1270 w 1656"/>
                  <a:gd name="T47" fmla="*/ 721 h 1814"/>
                  <a:gd name="T48" fmla="*/ 1270 w 1656"/>
                  <a:gd name="T49" fmla="*/ 1100 h 1814"/>
                  <a:gd name="T50" fmla="*/ 1396 w 1656"/>
                  <a:gd name="T51" fmla="*/ 1535 h 1814"/>
                  <a:gd name="T52" fmla="*/ 260 w 1656"/>
                  <a:gd name="T53" fmla="*/ 1535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6" h="1814">
                    <a:moveTo>
                      <a:pt x="1523" y="1474"/>
                    </a:moveTo>
                    <a:cubicBezTo>
                      <a:pt x="1448" y="1363"/>
                      <a:pt x="1409" y="1234"/>
                      <a:pt x="1409" y="1100"/>
                    </a:cubicBezTo>
                    <a:cubicBezTo>
                      <a:pt x="1409" y="721"/>
                      <a:pt x="1409" y="721"/>
                      <a:pt x="1409" y="721"/>
                    </a:cubicBezTo>
                    <a:cubicBezTo>
                      <a:pt x="1409" y="565"/>
                      <a:pt x="1349" y="419"/>
                      <a:pt x="1238" y="309"/>
                    </a:cubicBezTo>
                    <a:cubicBezTo>
                      <a:pt x="1145" y="216"/>
                      <a:pt x="1025" y="159"/>
                      <a:pt x="896" y="144"/>
                    </a:cubicBezTo>
                    <a:cubicBezTo>
                      <a:pt x="896" y="0"/>
                      <a:pt x="896" y="0"/>
                      <a:pt x="89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56" y="144"/>
                      <a:pt x="756" y="144"/>
                      <a:pt x="756" y="144"/>
                    </a:cubicBezTo>
                    <a:cubicBezTo>
                      <a:pt x="470" y="180"/>
                      <a:pt x="247" y="428"/>
                      <a:pt x="247" y="727"/>
                    </a:cubicBezTo>
                    <a:cubicBezTo>
                      <a:pt x="247" y="1100"/>
                      <a:pt x="247" y="1100"/>
                      <a:pt x="247" y="1100"/>
                    </a:cubicBezTo>
                    <a:cubicBezTo>
                      <a:pt x="247" y="1234"/>
                      <a:pt x="208" y="1363"/>
                      <a:pt x="133" y="1474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631" y="1674"/>
                      <a:pt x="631" y="1674"/>
                      <a:pt x="631" y="1674"/>
                    </a:cubicBezTo>
                    <a:cubicBezTo>
                      <a:pt x="660" y="1756"/>
                      <a:pt x="737" y="1814"/>
                      <a:pt x="828" y="1814"/>
                    </a:cubicBezTo>
                    <a:cubicBezTo>
                      <a:pt x="919" y="1814"/>
                      <a:pt x="996" y="1756"/>
                      <a:pt x="1025" y="1674"/>
                    </a:cubicBezTo>
                    <a:cubicBezTo>
                      <a:pt x="1656" y="1674"/>
                      <a:pt x="1656" y="1674"/>
                      <a:pt x="1656" y="1674"/>
                    </a:cubicBezTo>
                    <a:lnTo>
                      <a:pt x="1523" y="1474"/>
                    </a:lnTo>
                    <a:close/>
                    <a:moveTo>
                      <a:pt x="260" y="1535"/>
                    </a:moveTo>
                    <a:cubicBezTo>
                      <a:pt x="343" y="1405"/>
                      <a:pt x="386" y="1255"/>
                      <a:pt x="386" y="1100"/>
                    </a:cubicBezTo>
                    <a:cubicBezTo>
                      <a:pt x="386" y="727"/>
                      <a:pt x="386" y="727"/>
                      <a:pt x="386" y="727"/>
                    </a:cubicBezTo>
                    <a:cubicBezTo>
                      <a:pt x="386" y="481"/>
                      <a:pt x="584" y="280"/>
                      <a:pt x="826" y="279"/>
                    </a:cubicBezTo>
                    <a:cubicBezTo>
                      <a:pt x="827" y="279"/>
                      <a:pt x="827" y="279"/>
                      <a:pt x="828" y="279"/>
                    </a:cubicBezTo>
                    <a:cubicBezTo>
                      <a:pt x="946" y="279"/>
                      <a:pt x="1056" y="325"/>
                      <a:pt x="1140" y="408"/>
                    </a:cubicBezTo>
                    <a:cubicBezTo>
                      <a:pt x="1224" y="492"/>
                      <a:pt x="1270" y="603"/>
                      <a:pt x="1270" y="721"/>
                    </a:cubicBezTo>
                    <a:cubicBezTo>
                      <a:pt x="1270" y="1100"/>
                      <a:pt x="1270" y="1100"/>
                      <a:pt x="1270" y="1100"/>
                    </a:cubicBezTo>
                    <a:cubicBezTo>
                      <a:pt x="1270" y="1255"/>
                      <a:pt x="1313" y="1405"/>
                      <a:pt x="1396" y="1535"/>
                    </a:cubicBezTo>
                    <a:lnTo>
                      <a:pt x="260" y="15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63" name="Freeform 26">
                <a:extLst>
                  <a:ext uri="{FF2B5EF4-FFF2-40B4-BE49-F238E27FC236}">
                    <a16:creationId xmlns:a16="http://schemas.microsoft.com/office/drawing/2014/main" id="{E0736B03-1178-8508-F8FE-996CF7ADD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3500438"/>
                <a:ext cx="68262" cy="214313"/>
              </a:xfrm>
              <a:custGeom>
                <a:avLst/>
                <a:gdLst>
                  <a:gd name="T0" fmla="*/ 99 w 297"/>
                  <a:gd name="T1" fmla="*/ 0 h 946"/>
                  <a:gd name="T2" fmla="*/ 0 w 297"/>
                  <a:gd name="T3" fmla="*/ 99 h 946"/>
                  <a:gd name="T4" fmla="*/ 157 w 297"/>
                  <a:gd name="T5" fmla="*/ 477 h 946"/>
                  <a:gd name="T6" fmla="*/ 6 w 297"/>
                  <a:gd name="T7" fmla="*/ 849 h 946"/>
                  <a:gd name="T8" fmla="*/ 106 w 297"/>
                  <a:gd name="T9" fmla="*/ 946 h 946"/>
                  <a:gd name="T10" fmla="*/ 297 w 297"/>
                  <a:gd name="T11" fmla="*/ 477 h 946"/>
                  <a:gd name="T12" fmla="*/ 99 w 297"/>
                  <a:gd name="T13" fmla="*/ 0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101" y="200"/>
                      <a:pt x="157" y="334"/>
                      <a:pt x="157" y="477"/>
                    </a:cubicBezTo>
                    <a:cubicBezTo>
                      <a:pt x="157" y="617"/>
                      <a:pt x="103" y="749"/>
                      <a:pt x="6" y="849"/>
                    </a:cubicBezTo>
                    <a:cubicBezTo>
                      <a:pt x="106" y="946"/>
                      <a:pt x="106" y="946"/>
                      <a:pt x="106" y="946"/>
                    </a:cubicBezTo>
                    <a:cubicBezTo>
                      <a:pt x="229" y="820"/>
                      <a:pt x="297" y="653"/>
                      <a:pt x="297" y="477"/>
                    </a:cubicBezTo>
                    <a:cubicBezTo>
                      <a:pt x="297" y="297"/>
                      <a:pt x="226" y="128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64" name="Freeform 27">
                <a:extLst>
                  <a:ext uri="{FF2B5EF4-FFF2-40B4-BE49-F238E27FC236}">
                    <a16:creationId xmlns:a16="http://schemas.microsoft.com/office/drawing/2014/main" id="{93476C61-164F-CFEA-6AD4-BD93A57C3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3544888"/>
                <a:ext cx="49212" cy="125413"/>
              </a:xfrm>
              <a:custGeom>
                <a:avLst/>
                <a:gdLst>
                  <a:gd name="T0" fmla="*/ 99 w 215"/>
                  <a:gd name="T1" fmla="*/ 0 h 556"/>
                  <a:gd name="T2" fmla="*/ 0 w 215"/>
                  <a:gd name="T3" fmla="*/ 99 h 556"/>
                  <a:gd name="T4" fmla="*/ 75 w 215"/>
                  <a:gd name="T5" fmla="*/ 280 h 556"/>
                  <a:gd name="T6" fmla="*/ 2 w 215"/>
                  <a:gd name="T7" fmla="*/ 459 h 556"/>
                  <a:gd name="T8" fmla="*/ 102 w 215"/>
                  <a:gd name="T9" fmla="*/ 556 h 556"/>
                  <a:gd name="T10" fmla="*/ 215 w 215"/>
                  <a:gd name="T11" fmla="*/ 280 h 556"/>
                  <a:gd name="T12" fmla="*/ 99 w 215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99" y="0"/>
                    </a:moveTo>
                    <a:cubicBezTo>
                      <a:pt x="0" y="99"/>
                      <a:pt x="0" y="99"/>
                      <a:pt x="0" y="99"/>
                    </a:cubicBezTo>
                    <a:cubicBezTo>
                      <a:pt x="48" y="147"/>
                      <a:pt x="75" y="212"/>
                      <a:pt x="75" y="280"/>
                    </a:cubicBezTo>
                    <a:cubicBezTo>
                      <a:pt x="75" y="347"/>
                      <a:pt x="49" y="411"/>
                      <a:pt x="2" y="459"/>
                    </a:cubicBezTo>
                    <a:cubicBezTo>
                      <a:pt x="102" y="556"/>
                      <a:pt x="102" y="556"/>
                      <a:pt x="102" y="556"/>
                    </a:cubicBezTo>
                    <a:cubicBezTo>
                      <a:pt x="175" y="482"/>
                      <a:pt x="215" y="384"/>
                      <a:pt x="215" y="280"/>
                    </a:cubicBezTo>
                    <a:cubicBezTo>
                      <a:pt x="215" y="174"/>
                      <a:pt x="173" y="75"/>
                      <a:pt x="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65" name="Freeform 28">
                <a:extLst>
                  <a:ext uri="{FF2B5EF4-FFF2-40B4-BE49-F238E27FC236}">
                    <a16:creationId xmlns:a16="http://schemas.microsoft.com/office/drawing/2014/main" id="{DFDBB5D9-CB40-076D-13FC-1AE7A6FC4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463" y="3500438"/>
                <a:ext cx="66675" cy="214313"/>
              </a:xfrm>
              <a:custGeom>
                <a:avLst/>
                <a:gdLst>
                  <a:gd name="T0" fmla="*/ 297 w 297"/>
                  <a:gd name="T1" fmla="*/ 99 h 946"/>
                  <a:gd name="T2" fmla="*/ 198 w 297"/>
                  <a:gd name="T3" fmla="*/ 0 h 946"/>
                  <a:gd name="T4" fmla="*/ 0 w 297"/>
                  <a:gd name="T5" fmla="*/ 477 h 946"/>
                  <a:gd name="T6" fmla="*/ 191 w 297"/>
                  <a:gd name="T7" fmla="*/ 946 h 946"/>
                  <a:gd name="T8" fmla="*/ 291 w 297"/>
                  <a:gd name="T9" fmla="*/ 849 h 946"/>
                  <a:gd name="T10" fmla="*/ 140 w 297"/>
                  <a:gd name="T11" fmla="*/ 477 h 946"/>
                  <a:gd name="T12" fmla="*/ 297 w 297"/>
                  <a:gd name="T13" fmla="*/ 9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946">
                    <a:moveTo>
                      <a:pt x="297" y="99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71" y="128"/>
                      <a:pt x="0" y="297"/>
                      <a:pt x="0" y="477"/>
                    </a:cubicBezTo>
                    <a:cubicBezTo>
                      <a:pt x="0" y="653"/>
                      <a:pt x="68" y="820"/>
                      <a:pt x="191" y="946"/>
                    </a:cubicBezTo>
                    <a:cubicBezTo>
                      <a:pt x="291" y="849"/>
                      <a:pt x="291" y="849"/>
                      <a:pt x="291" y="849"/>
                    </a:cubicBezTo>
                    <a:cubicBezTo>
                      <a:pt x="194" y="749"/>
                      <a:pt x="140" y="617"/>
                      <a:pt x="140" y="477"/>
                    </a:cubicBezTo>
                    <a:cubicBezTo>
                      <a:pt x="140" y="334"/>
                      <a:pt x="196" y="200"/>
                      <a:pt x="297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  <p:sp>
            <p:nvSpPr>
              <p:cNvPr id="66" name="Freeform 29">
                <a:extLst>
                  <a:ext uri="{FF2B5EF4-FFF2-40B4-BE49-F238E27FC236}">
                    <a16:creationId xmlns:a16="http://schemas.microsoft.com/office/drawing/2014/main" id="{47A8FD44-4979-5E05-8EEC-C5B4AB52B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963" y="3544888"/>
                <a:ext cx="49212" cy="125413"/>
              </a:xfrm>
              <a:custGeom>
                <a:avLst/>
                <a:gdLst>
                  <a:gd name="T0" fmla="*/ 215 w 215"/>
                  <a:gd name="T1" fmla="*/ 99 h 556"/>
                  <a:gd name="T2" fmla="*/ 116 w 215"/>
                  <a:gd name="T3" fmla="*/ 0 h 556"/>
                  <a:gd name="T4" fmla="*/ 0 w 215"/>
                  <a:gd name="T5" fmla="*/ 280 h 556"/>
                  <a:gd name="T6" fmla="*/ 113 w 215"/>
                  <a:gd name="T7" fmla="*/ 556 h 556"/>
                  <a:gd name="T8" fmla="*/ 213 w 215"/>
                  <a:gd name="T9" fmla="*/ 459 h 556"/>
                  <a:gd name="T10" fmla="*/ 140 w 215"/>
                  <a:gd name="T11" fmla="*/ 280 h 556"/>
                  <a:gd name="T12" fmla="*/ 215 w 215"/>
                  <a:gd name="T13" fmla="*/ 9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556">
                    <a:moveTo>
                      <a:pt x="215" y="99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42" y="75"/>
                      <a:pt x="0" y="174"/>
                      <a:pt x="0" y="280"/>
                    </a:cubicBezTo>
                    <a:cubicBezTo>
                      <a:pt x="0" y="384"/>
                      <a:pt x="41" y="482"/>
                      <a:pt x="113" y="556"/>
                    </a:cubicBezTo>
                    <a:cubicBezTo>
                      <a:pt x="213" y="459"/>
                      <a:pt x="213" y="459"/>
                      <a:pt x="213" y="459"/>
                    </a:cubicBezTo>
                    <a:cubicBezTo>
                      <a:pt x="166" y="411"/>
                      <a:pt x="140" y="347"/>
                      <a:pt x="140" y="280"/>
                    </a:cubicBezTo>
                    <a:cubicBezTo>
                      <a:pt x="140" y="212"/>
                      <a:pt x="167" y="147"/>
                      <a:pt x="215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B9C88AA-5FFF-6371-9BE6-B34192B682D4}"/>
                </a:ext>
              </a:extLst>
            </p:cNvPr>
            <p:cNvSpPr/>
            <p:nvPr userDrawn="1"/>
          </p:nvSpPr>
          <p:spPr>
            <a:xfrm>
              <a:off x="9580307" y="2313967"/>
              <a:ext cx="1371600" cy="1371600"/>
            </a:xfrm>
            <a:prstGeom prst="ellipse">
              <a:avLst/>
            </a:prstGeom>
            <a:noFill/>
            <a:ln w="12700">
              <a:solidFill>
                <a:srgbClr val="09271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D0D0D"/>
                  </a:solidFill>
                  <a:effectLst/>
                  <a:latin typeface="Montserrat" panose="000005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61" name="Graphic 60" descr="Connections with solid fill">
              <a:extLst>
                <a:ext uri="{FF2B5EF4-FFF2-40B4-BE49-F238E27FC236}">
                  <a16:creationId xmlns:a16="http://schemas.microsoft.com/office/drawing/2014/main" id="{C00D32DF-6180-4DA8-6D28-1127A77758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792282" y="2507401"/>
              <a:ext cx="1016996" cy="1016996"/>
            </a:xfrm>
            <a:prstGeom prst="rect">
              <a:avLst/>
            </a:prstGeom>
          </p:spPr>
        </p:pic>
      </p:grp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B97289DF-6394-AA15-7C8A-2F326D5054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80198" y="3908061"/>
            <a:ext cx="2419350" cy="56356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Partner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E42E60EB-664D-B80E-BF95-423C2A4B7A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47578" y="4315544"/>
            <a:ext cx="2419350" cy="1254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Organizations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committed to assisting RA programs. They can play one or more roles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. 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23A6E-BF54-626D-AD32-BF517DC0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9325" y="5952744"/>
            <a:ext cx="791336" cy="7913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6FE942-A0EB-6F75-ABDE-E8D9A01EF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0661" y="6257925"/>
            <a:ext cx="142114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065D5B-0535-EC38-A676-83628C190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776855" y="6492875"/>
            <a:ext cx="332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bg1"/>
                </a:solidFill>
                <a:latin typeface="Montserrat SemiBold" panose="0200050500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tx1"/>
                </a:solidFill>
                <a:latin typeface="Montserrat" panose="00000500000000000000" pitchFamily="2" charset="0"/>
              </a:rPr>
              <a:t>Safal Partners © 2024</a:t>
            </a:r>
          </a:p>
        </p:txBody>
      </p:sp>
      <p:cxnSp>
        <p:nvCxnSpPr>
          <p:cNvPr id="11" name="Łącznik prosty 26">
            <a:extLst>
              <a:ext uri="{FF2B5EF4-FFF2-40B4-BE49-F238E27FC236}">
                <a16:creationId xmlns:a16="http://schemas.microsoft.com/office/drawing/2014/main" id="{AA7B5D6F-54DE-2FF0-FBB1-A3AA47AD4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383115" y="4315544"/>
            <a:ext cx="2313" cy="1192394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26">
            <a:extLst>
              <a:ext uri="{FF2B5EF4-FFF2-40B4-BE49-F238E27FC236}">
                <a16:creationId xmlns:a16="http://schemas.microsoft.com/office/drawing/2014/main" id="{CEFEABE0-1C56-FFCC-B3D6-EE91CCC51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373738" y="4315544"/>
            <a:ext cx="2313" cy="1192394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26">
            <a:extLst>
              <a:ext uri="{FF2B5EF4-FFF2-40B4-BE49-F238E27FC236}">
                <a16:creationId xmlns:a16="http://schemas.microsoft.com/office/drawing/2014/main" id="{9E203D0F-A1F7-0534-8501-C9C3496AD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096852" y="4315544"/>
            <a:ext cx="2313" cy="1192394"/>
          </a:xfrm>
          <a:prstGeom prst="line">
            <a:avLst/>
          </a:prstGeom>
          <a:ln w="254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2629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Apprenticeship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16375"/>
      </a:accent1>
      <a:accent2>
        <a:srgbClr val="FA5333"/>
      </a:accent2>
      <a:accent3>
        <a:srgbClr val="89CDDD"/>
      </a:accent3>
      <a:accent4>
        <a:srgbClr val="FEB42A"/>
      </a:accent4>
      <a:accent5>
        <a:srgbClr val="405363"/>
      </a:accent5>
      <a:accent6>
        <a:srgbClr val="E8E8E8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85000"/>
            <a:lumOff val="15000"/>
          </a:schemeClr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 rtlCol="0">
        <a:spAutoFit/>
      </a:bodyPr>
      <a:lstStyle>
        <a:defPPr algn="l">
          <a:lnSpc>
            <a:spcPct val="120000"/>
          </a:lnSpc>
          <a:defRPr sz="1400" dirty="0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vidend">
  <a:themeElements>
    <a:clrScheme name="ApprenticeshipUSA Them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3971"/>
      </a:accent1>
      <a:accent2>
        <a:srgbClr val="EF3834"/>
      </a:accent2>
      <a:accent3>
        <a:srgbClr val="89CDDD"/>
      </a:accent3>
      <a:accent4>
        <a:srgbClr val="FEB42A"/>
      </a:accent4>
      <a:accent5>
        <a:srgbClr val="A7A9AC"/>
      </a:accent5>
      <a:accent6>
        <a:srgbClr val="E8E8E8"/>
      </a:accent6>
      <a:hlink>
        <a:srgbClr val="0000FF"/>
      </a:hlink>
      <a:folHlink>
        <a:srgbClr val="FF00F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5DFDB39333340A6C821E1EFAF7E53" ma:contentTypeVersion="17" ma:contentTypeDescription="Create a new document." ma:contentTypeScope="" ma:versionID="3ac759074c6a86585099b25e885aa940">
  <xsd:schema xmlns:xsd="http://www.w3.org/2001/XMLSchema" xmlns:xs="http://www.w3.org/2001/XMLSchema" xmlns:p="http://schemas.microsoft.com/office/2006/metadata/properties" xmlns:ns2="2f00f82b-dce9-458f-ab1d-1c5fd145e219" xmlns:ns3="4cd59d27-ca2b-4708-b9c7-7fa281384922" targetNamespace="http://schemas.microsoft.com/office/2006/metadata/properties" ma:root="true" ma:fieldsID="3663b68fabe1147433f80d2870c2f93c" ns2:_="" ns3:_="">
    <xsd:import namespace="2f00f82b-dce9-458f-ab1d-1c5fd145e219"/>
    <xsd:import namespace="4cd59d27-ca2b-4708-b9c7-7fa2813849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ClassificationLeve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0f82b-dce9-458f-ab1d-1c5fd145e2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40efca0-e4bb-4e8d-9d61-7e4cbb849e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ClassificationLevel" ma:index="23" nillable="true" ma:displayName="Classification Level" ma:format="Dropdown" ma:internalName="ClassificationLevel">
      <xsd:simpleType>
        <xsd:restriction base="dms:Text">
          <xsd:maxLength value="255"/>
        </xsd:restriction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59d27-ca2b-4708-b9c7-7fa28138492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87ad012-c776-41ed-a0f8-f6cf97c34fbd}" ma:internalName="TaxCatchAll" ma:showField="CatchAllData" ma:web="4cd59d27-ca2b-4708-b9c7-7fa2813849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00f82b-dce9-458f-ab1d-1c5fd145e219">
      <Terms xmlns="http://schemas.microsoft.com/office/infopath/2007/PartnerControls"/>
    </lcf76f155ced4ddcb4097134ff3c332f>
    <TaxCatchAll xmlns="4cd59d27-ca2b-4708-b9c7-7fa281384922" xsi:nil="true"/>
    <SharedWithUsers xmlns="4cd59d27-ca2b-4708-b9c7-7fa281384922">
      <UserInfo>
        <DisplayName>Mukta Pandit</DisplayName>
        <AccountId>52</AccountId>
        <AccountType/>
      </UserInfo>
      <UserInfo>
        <DisplayName>Colleen Beck</DisplayName>
        <AccountId>39</AccountId>
        <AccountType/>
      </UserInfo>
      <UserInfo>
        <DisplayName>Haylie Schuster</DisplayName>
        <AccountId>17</AccountId>
        <AccountType/>
      </UserInfo>
      <UserInfo>
        <DisplayName>Melissa Aguilar-Southard</DisplayName>
        <AccountId>33</AccountId>
        <AccountType/>
      </UserInfo>
      <UserInfo>
        <DisplayName>Angela Baker</DisplayName>
        <AccountId>135</AccountId>
        <AccountType/>
      </UserInfo>
      <UserInfo>
        <DisplayName>Jana Bauer</DisplayName>
        <AccountId>45</AccountId>
        <AccountType/>
      </UserInfo>
      <UserInfo>
        <DisplayName>Judy Blanchard</DisplayName>
        <AccountId>26</AccountId>
        <AccountType/>
      </UserInfo>
      <UserInfo>
        <DisplayName>Stacy OKeefe</DisplayName>
        <AccountId>2168</AccountId>
        <AccountType/>
      </UserInfo>
      <UserInfo>
        <DisplayName>Katie Adams</DisplayName>
        <AccountId>15</AccountId>
        <AccountType/>
      </UserInfo>
    </SharedWithUsers>
    <_Flow_SignoffStatus xmlns="2f00f82b-dce9-458f-ab1d-1c5fd145e219" xsi:nil="true"/>
    <ClassificationLevel xmlns="2f00f82b-dce9-458f-ab1d-1c5fd145e21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13E293-14DB-49A7-881F-E742AD10D1E9}">
  <ds:schemaRefs>
    <ds:schemaRef ds:uri="2f00f82b-dce9-458f-ab1d-1c5fd145e219"/>
    <ds:schemaRef ds:uri="4cd59d27-ca2b-4708-b9c7-7fa2813849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073452F-5C8F-425C-B03A-6F781C54F726}">
  <ds:schemaRefs>
    <ds:schemaRef ds:uri="http://schemas.microsoft.com/office/2006/documentManagement/types"/>
    <ds:schemaRef ds:uri="2f00f82b-dce9-458f-ab1d-1c5fd145e219"/>
    <ds:schemaRef ds:uri="http://www.w3.org/XML/1998/namespace"/>
    <ds:schemaRef ds:uri="4cd59d27-ca2b-4708-b9c7-7fa281384922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6E31030-0F86-49B6-8F64-CD211F09BA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</TotalTime>
  <Words>1549</Words>
  <Application>Microsoft Office PowerPoint</Application>
  <PresentationFormat>Widescreen</PresentationFormat>
  <Paragraphs>264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Aptos</vt:lpstr>
      <vt:lpstr>Arial</vt:lpstr>
      <vt:lpstr>Calibri</vt:lpstr>
      <vt:lpstr>Calibri Light</vt:lpstr>
      <vt:lpstr>Franklin Gothic Book</vt:lpstr>
      <vt:lpstr>Franklin Gothic Medium</vt:lpstr>
      <vt:lpstr>Gill Sans MT</vt:lpstr>
      <vt:lpstr>Montserrat</vt:lpstr>
      <vt:lpstr>Montserrat Light</vt:lpstr>
      <vt:lpstr>Montserrat Medium</vt:lpstr>
      <vt:lpstr>Montserrat SemiBold</vt:lpstr>
      <vt:lpstr>Segoe UI</vt:lpstr>
      <vt:lpstr>Wingdings</vt:lpstr>
      <vt:lpstr>Wingdings 2</vt:lpstr>
      <vt:lpstr>Office Theme</vt:lpstr>
      <vt:lpstr>Default Theme</vt:lpstr>
      <vt:lpstr>Dividend</vt:lpstr>
      <vt:lpstr>1_Office Theme</vt:lpstr>
      <vt:lpstr>Engaging Employers in Registered Apprenticeship: Tools and Tips for Business Service Representative</vt:lpstr>
      <vt:lpstr>Center of Excellence Overview</vt:lpstr>
      <vt:lpstr>Agenda</vt:lpstr>
      <vt:lpstr>Presenter</vt:lpstr>
      <vt:lpstr>Poll #1</vt:lpstr>
      <vt:lpstr>Registered Apprenticeship</vt:lpstr>
      <vt:lpstr>Registered Apprenticeship Defined</vt:lpstr>
      <vt:lpstr>Five Core Components of Registered Apprenticeship</vt:lpstr>
      <vt:lpstr>Roles of Apprenticeship</vt:lpstr>
      <vt:lpstr>ABOUT US</vt:lpstr>
      <vt:lpstr>Core Components of Registered Apprenticeship</vt:lpstr>
      <vt:lpstr>Types of Registered Apprenticeship</vt:lpstr>
      <vt:lpstr>A DIVERSE RANGE OF INDUSTRIES</vt:lpstr>
      <vt:lpstr>Growing Apprenticeship</vt:lpstr>
      <vt:lpstr>The Apprenticeship System</vt:lpstr>
      <vt:lpstr>What Do Apprenticeship Standards Look Like?</vt:lpstr>
      <vt:lpstr>Benefits of Apprenticeship – Business Case</vt:lpstr>
      <vt:lpstr>RA and WIOA Business Services</vt:lpstr>
      <vt:lpstr>Recent RA System Initiatives  and Funding Opportunities</vt:lpstr>
      <vt:lpstr>Partners and Resources</vt:lpstr>
      <vt:lpstr>Apprenticeship Funding</vt:lpstr>
      <vt:lpstr>Advanced Manufacturing  Apprenticeship Sprint </vt:lpstr>
      <vt:lpstr>WIOA Funding and RA</vt:lpstr>
      <vt:lpstr>RA Helps Advance WIOA Goals</vt:lpstr>
      <vt:lpstr>How to Speak to Employers about RA</vt:lpstr>
      <vt:lpstr>Conclusion</vt:lpstr>
      <vt:lpstr>Become A Center Partner</vt:lpstr>
      <vt:lpstr>THANK YOU FOR JOINING US</vt:lpstr>
    </vt:vector>
  </TitlesOfParts>
  <Manager>Judy Blanchard and Jana Bauer</Manager>
  <Company>Safal Partners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Employers in Registered Apprenticeship: Tools and Tips for Business Service Representative</dc:title>
  <dc:creator>Jeremy Faulkner</dc:creator>
  <cp:keywords>Apprenticeship, BSR, Business Services Representative, Registered Apprenticeship, RAP</cp:keywords>
  <cp:lastModifiedBy>Colleen Beck</cp:lastModifiedBy>
  <cp:revision>3</cp:revision>
  <dcterms:created xsi:type="dcterms:W3CDTF">2022-12-02T14:40:35Z</dcterms:created>
  <dcterms:modified xsi:type="dcterms:W3CDTF">2024-09-27T15:38:17Z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0x010100FD65DFDB39333340A6C821E1EFAF7E53</vt:lpwstr>
  </property>
  <property fmtid="{D5CDD505-2E9C-101B-9397-08002B2CF9AE}" pid="3" name="MediaServiceImageTags">
    <vt:lpwstr/>
  </property>
</Properties>
</file>