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6F2_36C9AE33.xml" ContentType="application/vnd.ms-powerpoint.comments+xml"/>
  <Override PartName="/ppt/notesSlides/notesSlide17.xml" ContentType="application/vnd.openxmlformats-officedocument.presentationml.notesSlide+xml"/>
  <Override PartName="/ppt/comments/modernComment_7FFD9CD3_2235906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7FFD9CDD_734E94E1.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2D6_EF58AAFD.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7FFD9CE2_358B3492.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15" r:id="rId6"/>
    <p:sldMasterId id="2147483735" r:id="rId7"/>
    <p:sldMasterId id="2147483777" r:id="rId8"/>
    <p:sldMasterId id="2147483798" r:id="rId9"/>
    <p:sldMasterId id="2147483814" r:id="rId10"/>
  </p:sldMasterIdLst>
  <p:notesMasterIdLst>
    <p:notesMasterId r:id="rId59"/>
  </p:notesMasterIdLst>
  <p:sldIdLst>
    <p:sldId id="257" r:id="rId11"/>
    <p:sldId id="264" r:id="rId12"/>
    <p:sldId id="1774" r:id="rId13"/>
    <p:sldId id="1737" r:id="rId14"/>
    <p:sldId id="1776" r:id="rId15"/>
    <p:sldId id="1835" r:id="rId16"/>
    <p:sldId id="2147327208" r:id="rId17"/>
    <p:sldId id="731" r:id="rId18"/>
    <p:sldId id="732" r:id="rId19"/>
    <p:sldId id="2147327185" r:id="rId20"/>
    <p:sldId id="749" r:id="rId21"/>
    <p:sldId id="1782" r:id="rId22"/>
    <p:sldId id="2147327215" r:id="rId23"/>
    <p:sldId id="2147327204" r:id="rId24"/>
    <p:sldId id="2147327205" r:id="rId25"/>
    <p:sldId id="2147327209" r:id="rId26"/>
    <p:sldId id="1837" r:id="rId27"/>
    <p:sldId id="1778" r:id="rId28"/>
    <p:sldId id="2147327187" r:id="rId29"/>
    <p:sldId id="1748" r:id="rId30"/>
    <p:sldId id="2147327210" r:id="rId31"/>
    <p:sldId id="1813" r:id="rId32"/>
    <p:sldId id="1824" r:id="rId33"/>
    <p:sldId id="2147327211" r:id="rId34"/>
    <p:sldId id="2147327200" r:id="rId35"/>
    <p:sldId id="2147327183" r:id="rId36"/>
    <p:sldId id="2147327201" r:id="rId37"/>
    <p:sldId id="2147327181" r:id="rId38"/>
    <p:sldId id="1812" r:id="rId39"/>
    <p:sldId id="2147327197" r:id="rId40"/>
    <p:sldId id="2147327198" r:id="rId41"/>
    <p:sldId id="2147327193" r:id="rId42"/>
    <p:sldId id="726" r:id="rId43"/>
    <p:sldId id="1834" r:id="rId44"/>
    <p:sldId id="2147327212" r:id="rId45"/>
    <p:sldId id="2147327213" r:id="rId46"/>
    <p:sldId id="2147327202" r:id="rId47"/>
    <p:sldId id="2147327178" r:id="rId48"/>
    <p:sldId id="2147327203" r:id="rId49"/>
    <p:sldId id="2147327206" r:id="rId50"/>
    <p:sldId id="2147327214" r:id="rId51"/>
    <p:sldId id="1786" r:id="rId52"/>
    <p:sldId id="735" r:id="rId53"/>
    <p:sldId id="736" r:id="rId54"/>
    <p:sldId id="737" r:id="rId55"/>
    <p:sldId id="738" r:id="rId56"/>
    <p:sldId id="1736" r:id="rId57"/>
    <p:sldId id="184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64440C-BA94-559B-93E6-60A39BE3C5C9}" name="Christian Lagarde" initials="CL" userId="S::christian.lagarde@safalpartners.com::bbadefa7-54d6-496c-989e-d96864667ad8" providerId="AD"/>
  <p188:author id="{9488F434-6523-76ED-5119-E7BEB2007D39}" name="Haylie Schuster" initials="HS" userId="S::Haylie.Schuster@safalpartners.com::2d43d25b-5453-4c71-bb4f-021108d57edd" providerId="AD"/>
  <p188:author id="{F4163442-F286-172A-646F-BF7FB8052BBF}" name="Alan Dodkowitz" initials="" userId="S::alan.dodkowitz@safalpartners.com::77e67509-39e7-4278-826a-eddbfd8246a9" providerId="AD"/>
  <p188:author id="{B794D248-F0ED-A1C8-8CD5-B6B272297416}" name="Angela Baker" initials="AB" userId="S::angela.baker@safalpartners.com::5b66e0e0-b965-472e-8456-f8b5376d6888" providerId="AD"/>
  <p188:author id="{B559C752-2525-71CB-7807-7B9AB669AB9E}" name="Clare Vanderpool" initials="CV" userId="S::clare.vanderpool@safalpartners.com::e960daf4-3a69-4cc2-9c12-e5ed686c0160" providerId="AD"/>
  <p188:author id="{4D723054-ADF4-E965-A74C-B9296C50F51A}" name="Judy Blanchard" initials="JB" userId="S::judy.blanchard@safalpartners.com::996cf39c-9499-4183-809a-e47cbd595690" providerId="AD"/>
  <p188:author id="{1C363978-593C-497C-1A28-B2866C017889}" name="Lauren Fraulo" initials="LF" userId="S::Lauren.Fraulo@safalpartners.com::d323c613-e09b-4858-ba6f-779347ece142"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15E"/>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8" d="100"/>
          <a:sy n="108" d="100"/>
        </p:scale>
        <p:origin x="5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omments/modernComment_2D6_EF58AAFD.xml><?xml version="1.0" encoding="utf-8"?>
<p188:cmLst xmlns:a="http://schemas.openxmlformats.org/drawingml/2006/main" xmlns:r="http://schemas.openxmlformats.org/officeDocument/2006/relationships" xmlns:p188="http://schemas.microsoft.com/office/powerpoint/2018/8/main">
  <p188:cm id="{727D7CBD-B464-4FD3-973C-733F9AA0F0F4}" authorId="{F4163442-F286-172A-646F-BF7FB8052BBF}" status="resolved" created="2024-08-13T16:08:41.419" startDate="2024-08-13T16:08:41.419" dueDate="2024-08-13T16:08:41.419" assignedTo="{6C9E338E-3575-D922-8638-DBB3198D8DE7}" complete="100000" title="@Katie Adams Hi Katie, how about I add this slide, delete the previous one and keep the next one?">
    <pc:sldMkLst xmlns:pc="http://schemas.microsoft.com/office/powerpoint/2013/main/command">
      <pc:docMk/>
      <pc:sldMk cId="4015565565" sldId="726"/>
    </pc:sldMkLst>
    <p188:txBody>
      <a:bodyPr/>
      <a:lstStyle/>
      <a:p>
        <a:r>
          <a:rPr lang="en-US"/>
          <a:t>[@Katie Adams] Hi Katie, how about I add this slide, delete the previous one and keep the next one?</a:t>
        </a:r>
      </a:p>
    </p188:txBody>
    <p188:extLst>
      <p:ext xmlns:p="http://schemas.openxmlformats.org/presentationml/2006/main" uri="{5BB2D875-25FF-4072-B9AC-8F64D62656EB}">
        <p228:taskDetails xmlns:p228="http://schemas.microsoft.com/office/powerpoint/2022/08/main">
          <p228:history>
            <p228:event time="2024-08-13T16:08:41.419" id="{C9A1B4D8-74FA-4DE5-A9A1-4666C7A95A8B}">
              <p228:atrbtn authorId="{F4163442-F286-172A-646F-BF7FB8052BBF}"/>
              <p228:anchr>
                <p228:comment id="{727D7CBD-B464-4FD3-973C-733F9AA0F0F4}"/>
              </p228:anchr>
              <p228:add/>
            </p228:event>
            <p228:event time="2024-08-13T16:08:41.419" id="{50CC0124-3E1F-4258-99F4-1309EC39B59D}">
              <p228:atrbtn authorId="{F4163442-F286-172A-646F-BF7FB8052BBF}"/>
              <p228:anchr>
                <p228:comment id="{727D7CBD-B464-4FD3-973C-733F9AA0F0F4}"/>
              </p228:anchr>
              <p228:asgn authorId="{6C9E338E-3575-D922-8638-DBB3198D8DE7}"/>
            </p228:event>
            <p228:event time="2024-08-13T16:08:41.419" id="{D153C656-B67E-4910-81BF-64035A5FBAA5}">
              <p228:atrbtn authorId="{F4163442-F286-172A-646F-BF7FB8052BBF}"/>
              <p228:anchr>
                <p228:comment id="{727D7CBD-B464-4FD3-973C-733F9AA0F0F4}"/>
              </p228:anchr>
              <p228:title val="@Katie Adams Hi Katie, how about I add this slide, delete the previous one and keep the next one?"/>
            </p228:event>
            <p228:event time="2024-08-13T16:08:41.419" id="{2FEE8A70-68DA-4304-ACEA-A7E5A382E257}">
              <p228:atrbtn authorId="{F4163442-F286-172A-646F-BF7FB8052BBF}"/>
              <p228:anchr>
                <p228:comment id="{727D7CBD-B464-4FD3-973C-733F9AA0F0F4}"/>
              </p228:anchr>
              <p228:date stDt="2024-08-13T16:08:41.419" endDt="2024-08-13T16:08:41.419"/>
            </p228:event>
            <p228:event time="2024-08-19T20:54:48.557" id="{754D8429-8102-433C-BBFC-78FFDB32CA6F}">
              <p228:atrbtn authorId="{F4163442-F286-172A-646F-BF7FB8052BBF}"/>
              <p228:anchr>
                <p228:comment id="{00000000-0000-0000-0000-000000000000}"/>
              </p228:anchr>
              <p228:pcntCmplt val="100000"/>
            </p228:event>
          </p228:history>
        </p228:taskDetails>
      </p:ext>
    </p188:extLst>
  </p188:cm>
  <p188:cm id="{DBF69AD9-6D0C-47C4-954E-4C380AB67EBE}" authorId="{B559C752-2525-71CB-7807-7B9AB669AB9E}" status="resolved" created="2024-08-16T14:04:34.519" complete="100000">
    <pc:sldMkLst xmlns:pc="http://schemas.microsoft.com/office/powerpoint/2013/main/command">
      <pc:docMk/>
      <pc:sldMk cId="4015565565" sldId="726"/>
    </pc:sldMkLst>
    <p188:replyLst>
      <p188:reply id="{AC1CBCCF-E219-41C3-84F9-6D64093103BE}" authorId="{F4163442-F286-172A-646F-BF7FB8052BBF}" created="2024-08-16T14:07:39.324">
        <p188:txBody>
          <a:bodyPr/>
          <a:lstStyle/>
          <a:p>
            <a:r>
              <a:rPr lang="en-US"/>
              <a:t>Thank you</a:t>
            </a:r>
          </a:p>
        </p188:txBody>
      </p188:reply>
    </p188:replyLst>
    <p188:txBody>
      <a:bodyPr/>
      <a:lstStyle/>
      <a:p>
        <a:r>
          <a:rPr lang="en-US"/>
          <a:t>I like this slide, I think you can delete the previous and just mention the other partners and potential roles</a:t>
        </a:r>
      </a:p>
    </p188:txBody>
    <p188:extLst>
      <p:ext xmlns:p="http://schemas.openxmlformats.org/presentationml/2006/main" uri="{57CB4572-C831-44C2-8A1C-0ADB6CCDFE69}">
        <p223:reactions xmlns:p223="http://schemas.microsoft.com/office/powerpoint/2022/03/main">
          <p223:rxn type="👍">
            <p223:instance time="2024-08-16T14:07:32.390" authorId="{F4163442-F286-172A-646F-BF7FB8052BBF}"/>
          </p223:rxn>
        </p223:reactions>
      </p:ext>
    </p188:extLst>
  </p188:cm>
</p188:cmLst>
</file>

<file path=ppt/comments/modernComment_6F2_36C9AE33.xml><?xml version="1.0" encoding="utf-8"?>
<p188:cmLst xmlns:a="http://schemas.openxmlformats.org/drawingml/2006/main" xmlns:r="http://schemas.openxmlformats.org/officeDocument/2006/relationships" xmlns:p188="http://schemas.microsoft.com/office/powerpoint/2018/8/main">
  <p188:cm id="{F736202A-40C0-4EF5-AA36-55788478E307}" authorId="{6C9E338E-3575-D922-8638-DBB3198D8DE7}" status="resolved" created="2024-08-13T02:29:44.661" startDate="2024-08-13T02:29:44.661" dueDate="2024-08-13T02:29:44.661" assignedTo="{F4163442-F286-172A-646F-BF7FB8052BBF}" complete="100000" title="@Alan Dodkowitz check the language on the 4th point -- is that $$ correct? And is it for program completers or all active apprentices? Just double check.">
    <ac:deMkLst xmlns:ac="http://schemas.microsoft.com/office/drawing/2013/main/command">
      <pc:docMk xmlns:pc="http://schemas.microsoft.com/office/powerpoint/2013/main/command"/>
      <pc:sldMk xmlns:pc="http://schemas.microsoft.com/office/powerpoint/2013/main/command" cId="919186995" sldId="1778"/>
      <ac:spMk id="3" creationId="{69BB8792-D27E-77B1-7B9D-F2C4080AD43F}"/>
    </ac:deMkLst>
    <p188:txBody>
      <a:bodyPr/>
      <a:lstStyle/>
      <a:p>
        <a:r>
          <a:rPr lang="en-US"/>
          <a:t>[@Alan Dodkowitz] check the language on the 4th point -- is that $$ correct? And is it for program completers or all active apprentices? Just double check.</a:t>
        </a:r>
      </a:p>
    </p188:txBody>
    <p188:extLst>
      <p:ext xmlns:p="http://schemas.openxmlformats.org/presentationml/2006/main" uri="{5BB2D875-25FF-4072-B9AC-8F64D62656EB}">
        <p228:taskDetails xmlns:p228="http://schemas.microsoft.com/office/powerpoint/2022/08/main">
          <p228:history>
            <p228:event time="2024-08-13T02:29:44.661" id="{E472CA61-C087-467B-B1ED-A2DAA9871155}">
              <p228:atrbtn authorId="{6C9E338E-3575-D922-8638-DBB3198D8DE7}"/>
              <p228:anchr>
                <p228:comment id="{F736202A-40C0-4EF5-AA36-55788478E307}"/>
              </p228:anchr>
              <p228:add/>
            </p228:event>
            <p228:event time="2024-08-13T02:29:44.661" id="{AB6280B7-44BA-4A2F-893A-D45A057C9CB6}">
              <p228:atrbtn authorId="{6C9E338E-3575-D922-8638-DBB3198D8DE7}"/>
              <p228:anchr>
                <p228:comment id="{F736202A-40C0-4EF5-AA36-55788478E307}"/>
              </p228:anchr>
              <p228:asgn authorId="{F4163442-F286-172A-646F-BF7FB8052BBF}"/>
            </p228:event>
            <p228:event time="2024-08-13T02:29:44.661" id="{771FFF95-305F-42FD-949F-FEFEAD496391}">
              <p228:atrbtn authorId="{6C9E338E-3575-D922-8638-DBB3198D8DE7}"/>
              <p228:anchr>
                <p228:comment id="{F736202A-40C0-4EF5-AA36-55788478E307}"/>
              </p228:anchr>
              <p228:title val="@Alan Dodkowitz check the language on the 4th point -- is that $$ correct? And is it for program completers or all active apprentices? Just double check."/>
            </p228:event>
            <p228:event time="2024-08-13T02:29:44.661" id="{FCEB9ADB-CA7C-488B-9F90-6065378AB7B7}">
              <p228:atrbtn authorId="{6C9E338E-3575-D922-8638-DBB3198D8DE7}"/>
              <p228:anchr>
                <p228:comment id="{F736202A-40C0-4EF5-AA36-55788478E307}"/>
              </p228:anchr>
              <p228:date stDt="2024-08-13T02:29:44.661" endDt="2024-08-13T02:29:44.661"/>
            </p228:event>
            <p228:event time="2024-08-13T12:53:38.175" id="{35E8D22E-4B78-498B-851C-B1D2ABD84EA5}">
              <p228:atrbtn authorId="{F4163442-F286-172A-646F-BF7FB8052BBF}"/>
              <p228:anchr>
                <p228:comment id="{00000000-0000-0000-0000-000000000000}"/>
              </p228:anchr>
              <p228:pcntCmplt val="100000"/>
            </p228:event>
          </p228:history>
        </p228:taskDetails>
      </p:ext>
    </p188:extLst>
  </p188:cm>
</p188:cmLst>
</file>

<file path=ppt/comments/modernComment_7FFD9CD3_22359060.xml><?xml version="1.0" encoding="utf-8"?>
<p188:cmLst xmlns:a="http://schemas.openxmlformats.org/drawingml/2006/main" xmlns:r="http://schemas.openxmlformats.org/officeDocument/2006/relationships" xmlns:p188="http://schemas.microsoft.com/office/powerpoint/2018/8/main">
  <p188:cm id="{42750A49-4467-4813-8A75-E8757ED958FA}" authorId="{6C9E338E-3575-D922-8638-DBB3198D8DE7}" status="resolved" created="2024-08-13T02:33:38.160" startDate="2024-08-13T02:33:38.160" dueDate="2024-08-13T02:33:38.160" assignedTo="{F4163442-F286-172A-646F-BF7FB8052BBF}" complete="100000" title="@Alan Dodkowitz do you have more recent stats for the right hand side? Maybe @Megan McDaniel could help do some research? Just double check.">
    <pc:sldMkLst xmlns:pc="http://schemas.microsoft.com/office/powerpoint/2013/main/command">
      <pc:docMk/>
      <pc:sldMk cId="573935712" sldId="2147327187"/>
    </pc:sldMkLst>
    <p188:replyLst>
      <p188:reply id="{69811687-49C5-4523-9069-F5E30F32D174}" authorId="{F4163442-F286-172A-646F-BF7FB8052BBF}" created="2024-08-13T13:13:33.574">
        <p188:txBody>
          <a:bodyPr/>
          <a:lstStyle/>
          <a:p>
            <a:r>
              <a:rPr lang="en-US"/>
              <a:t>I updated it where I could.  Could not find updated numbers for the second bullet point</a:t>
            </a:r>
          </a:p>
        </p188:txBody>
      </p188:reply>
      <p188:reply id="{2BD08C46-0A0B-4DDE-8837-4891405CE458}" authorId="{F4163442-F286-172A-646F-BF7FB8052BBF}" created="2024-08-13T13:37:28.198">
        <p188:txBody>
          <a:bodyPr/>
          <a:lstStyle/>
          <a:p>
            <a:r>
              <a:rPr lang="en-US"/>
              <a:t>Found updated information</a:t>
            </a:r>
          </a:p>
        </p188:txBody>
      </p188:reply>
    </p188:replyLst>
    <p188:txBody>
      <a:bodyPr/>
      <a:lstStyle/>
      <a:p>
        <a:r>
          <a:rPr lang="en-US"/>
          <a:t>[@Alan Dodkowitz] do you have more recent stats for the right hand side? Maybe [@Megan McDaniel] could help do some research? Just double check.</a:t>
        </a:r>
      </a:p>
    </p188:txBody>
    <p188:extLst>
      <p:ext xmlns:p="http://schemas.openxmlformats.org/presentationml/2006/main" uri="{5BB2D875-25FF-4072-B9AC-8F64D62656EB}">
        <p228:taskDetails xmlns:p228="http://schemas.microsoft.com/office/powerpoint/2022/08/main">
          <p228:history>
            <p228:event time="2024-08-13T02:33:38.160" id="{A5FD6D8A-0111-4EC1-802E-62A0F79DEE5C}">
              <p228:atrbtn authorId="{6C9E338E-3575-D922-8638-DBB3198D8DE7}"/>
              <p228:anchr>
                <p228:comment id="{42750A49-4467-4813-8A75-E8757ED958FA}"/>
              </p228:anchr>
              <p228:add/>
            </p228:event>
            <p228:event time="2024-08-13T02:33:38.160" id="{48E72E72-66D4-49EC-80EE-8FA235F3D7AF}">
              <p228:atrbtn authorId="{6C9E338E-3575-D922-8638-DBB3198D8DE7}"/>
              <p228:anchr>
                <p228:comment id="{42750A49-4467-4813-8A75-E8757ED958FA}"/>
              </p228:anchr>
              <p228:asgn authorId="{F4163442-F286-172A-646F-BF7FB8052BBF}"/>
            </p228:event>
            <p228:event time="2024-08-13T02:33:38.160" id="{D7AB97CC-9690-43C2-BEB1-F6477E0FCBCB}">
              <p228:atrbtn authorId="{6C9E338E-3575-D922-8638-DBB3198D8DE7}"/>
              <p228:anchr>
                <p228:comment id="{42750A49-4467-4813-8A75-E8757ED958FA}"/>
              </p228:anchr>
              <p228:title val="@Alan Dodkowitz do you have more recent stats for the right hand side? Maybe @Megan McDaniel could help do some research? Just double check."/>
            </p228:event>
            <p228:event time="2024-08-13T02:33:38.160" id="{8983F0F2-AC93-438F-8E89-3FE062AF29F2}">
              <p228:atrbtn authorId="{6C9E338E-3575-D922-8638-DBB3198D8DE7}"/>
              <p228:anchr>
                <p228:comment id="{42750A49-4467-4813-8A75-E8757ED958FA}"/>
              </p228:anchr>
              <p228:date stDt="2024-08-13T02:33:38.160" endDt="2024-08-13T02:33:38.160"/>
            </p228:event>
            <p228:event time="2024-08-15T16:18:23.815" id="{7F5B805A-C9B4-4F31-883C-768A9DFF1BD6}">
              <p228:atrbtn authorId="{F4163442-F286-172A-646F-BF7FB8052BBF}"/>
              <p228:anchr>
                <p228:comment id="{00000000-0000-0000-0000-000000000000}"/>
              </p228:anchr>
              <p228:pcntCmplt val="100000"/>
            </p228:event>
          </p228:history>
        </p228:taskDetails>
      </p:ext>
    </p188:extLst>
  </p188:cm>
</p188:cmLst>
</file>

<file path=ppt/comments/modernComment_7FFD9CDD_734E94E1.xml><?xml version="1.0" encoding="utf-8"?>
<p188:cmLst xmlns:a="http://schemas.openxmlformats.org/drawingml/2006/main" xmlns:r="http://schemas.openxmlformats.org/officeDocument/2006/relationships" xmlns:p188="http://schemas.microsoft.com/office/powerpoint/2018/8/main">
  <p188:cm id="{1A2907BC-05DD-437F-A342-1E2198995F3C}" authorId="{F4163442-F286-172A-646F-BF7FB8052BBF}" status="resolved" created="2024-08-14T15:11:44.517" complete="100000">
    <pc:sldMkLst xmlns:pc="http://schemas.microsoft.com/office/powerpoint/2013/main/command">
      <pc:docMk/>
      <pc:sldMk cId="1934529761" sldId="2147327197"/>
    </pc:sldMkLst>
    <p188:replyLst>
      <p188:reply id="{F01B3E9A-1216-4017-9813-1A639BD7C077}" authorId="{8885EAF5-A2DF-7948-9D26-6EB82AE714C3}" created="2024-08-15T13:16:47.107">
        <p188:txBody>
          <a:bodyPr/>
          <a:lstStyle/>
          <a:p>
            <a:r>
              <a:rPr lang="en-US"/>
              <a:t>How's this?</a:t>
            </a:r>
          </a:p>
        </p188:txBody>
      </p188:reply>
      <p188:reply id="{C15DC646-C832-4EA0-BA82-30B6F895B84A}" authorId="{F4163442-F286-172A-646F-BF7FB8052BBF}" created="2024-08-15T13:19:51.790">
        <p188:txBody>
          <a:bodyPr/>
          <a:lstStyle/>
          <a:p>
            <a:r>
              <a:rPr lang="en-US"/>
              <a:t>Thank you</a:t>
            </a:r>
          </a:p>
        </p188:txBody>
      </p188:reply>
    </p188:replyLst>
    <p188:txBody>
      <a:bodyPr/>
      <a:lstStyle/>
      <a:p>
        <a:r>
          <a:rPr lang="en-US"/>
          <a:t>[@Colleen Beck] Is there a way to make this slide more fascinating?  Thank you</a:t>
        </a:r>
      </a:p>
    </p188:txBody>
    <p188:extLst>
      <p:ext xmlns:p="http://schemas.openxmlformats.org/presentationml/2006/main" uri="{57CB4572-C831-44C2-8A1C-0ADB6CCDFE69}">
        <p223:reactions xmlns:p223="http://schemas.microsoft.com/office/powerpoint/2022/03/main">
          <p223:rxn type="👍">
            <p223:instance time="2024-08-15T20:09:00.667" authorId="{F4163442-F286-172A-646F-BF7FB8052BBF}"/>
          </p223:rxn>
        </p223:reactions>
      </p:ext>
    </p188:extLst>
  </p188:cm>
</p188:cmLst>
</file>

<file path=ppt/comments/modernComment_7FFD9CE2_358B3492.xml><?xml version="1.0" encoding="utf-8"?>
<p188:cmLst xmlns:a="http://schemas.openxmlformats.org/drawingml/2006/main" xmlns:r="http://schemas.openxmlformats.org/officeDocument/2006/relationships" xmlns:p188="http://schemas.microsoft.com/office/powerpoint/2018/8/main">
  <p188:cm id="{8E955E68-795B-40F8-86C8-A1FF773438F4}" authorId="{F4163442-F286-172A-646F-BF7FB8052BBF}" status="resolved" created="2024-08-15T19:46:12.528" complete="100000">
    <ac:deMkLst xmlns:ac="http://schemas.microsoft.com/office/drawing/2013/main/command">
      <pc:docMk xmlns:pc="http://schemas.microsoft.com/office/powerpoint/2013/main/command"/>
      <pc:sldMk xmlns:pc="http://schemas.microsoft.com/office/powerpoint/2013/main/command" cId="898315410" sldId="2147327202"/>
      <ac:picMk id="9" creationId="{95F7F40E-F4AD-E28D-E7B6-30A1A82A1048}"/>
    </ac:deMkLst>
    <p188:txBody>
      <a:bodyPr/>
      <a:lstStyle/>
      <a:p>
        <a:r>
          <a:rPr lang="en-US"/>
          <a:t>[@Colleen Beck] Can you update this image?  Thank you</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40C4E-0980-4EF8-8425-397399DB5E56}"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BD9E7-D2BA-429C-84D5-A84CE229D8A0}" type="slidenum">
              <a:rPr lang="en-US" smtClean="0"/>
              <a:t>‹#›</a:t>
            </a:fld>
            <a:endParaRPr lang="en-US"/>
          </a:p>
        </p:txBody>
      </p:sp>
    </p:spTree>
    <p:extLst>
      <p:ext uri="{BB962C8B-B14F-4D97-AF65-F5344CB8AC3E}">
        <p14:creationId xmlns:p14="http://schemas.microsoft.com/office/powerpoint/2010/main" val="410921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usinesswire.com/news/home/20220623005289/en/Fifty-Percent-of-Parents-With-College-Bound-Children-Have-Saved-Less-Than-15000-for-Their-Child%E2%80%99s-Education#:~:text=Of%20parents%20worried%20about%20paying,percentage%20points%20from%20last%20yea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ckinsey.com/industries/education/our-insights/racial-and-ethnic-equity-in-us-higher-education%22%20/l%20%22/"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8BD9E7-D2BA-429C-84D5-A84CE229D8A0}" type="slidenum">
              <a:rPr lang="en-US" smtClean="0"/>
              <a:t>1</a:t>
            </a:fld>
            <a:endParaRPr lang="en-US"/>
          </a:p>
        </p:txBody>
      </p:sp>
    </p:spTree>
    <p:extLst>
      <p:ext uri="{BB962C8B-B14F-4D97-AF65-F5344CB8AC3E}">
        <p14:creationId xmlns:p14="http://schemas.microsoft.com/office/powerpoint/2010/main" val="329671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 to point out that youth apprenticeship already exists.  This is about getting colleges and high schools involved</a:t>
            </a:r>
          </a:p>
        </p:txBody>
      </p:sp>
      <p:sp>
        <p:nvSpPr>
          <p:cNvPr id="4" name="Slide Number Placeholder 3"/>
          <p:cNvSpPr>
            <a:spLocks noGrp="1"/>
          </p:cNvSpPr>
          <p:nvPr>
            <p:ph type="sldNum" sz="quarter" idx="5"/>
          </p:nvPr>
        </p:nvSpPr>
        <p:spPr/>
        <p:txBody>
          <a:bodyPr/>
          <a:lstStyle/>
          <a:p>
            <a:fld id="{D82F87B3-AEC0-4A48-9BB8-61B7C21FDCE8}" type="slidenum">
              <a:rPr lang="en-US" smtClean="0"/>
              <a:t>12</a:t>
            </a:fld>
            <a:endParaRPr lang="en-US"/>
          </a:p>
        </p:txBody>
      </p:sp>
    </p:spTree>
    <p:extLst>
      <p:ext uri="{BB962C8B-B14F-4D97-AF65-F5344CB8AC3E}">
        <p14:creationId xmlns:p14="http://schemas.microsoft.com/office/powerpoint/2010/main" val="286846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fld id="{C96B935D-67C0-4CB8-9A3D-4C8D049FB325}" type="slidenum">
              <a:rPr lang="en-US" smtClean="0"/>
              <a:t>13</a:t>
            </a:fld>
            <a:endParaRPr lang="en-US"/>
          </a:p>
        </p:txBody>
      </p:sp>
    </p:spTree>
    <p:extLst>
      <p:ext uri="{BB962C8B-B14F-4D97-AF65-F5344CB8AC3E}">
        <p14:creationId xmlns:p14="http://schemas.microsoft.com/office/powerpoint/2010/main" val="233199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 Katie</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4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462E-13F5-B0F8-6DA5-9A6F6CBA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F4C30-EA76-6383-7DF1-012FCB82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C33F-6E0A-F34D-E16A-037ED11969A1}"/>
              </a:ext>
            </a:extLst>
          </p:cNvPr>
          <p:cNvSpPr>
            <a:spLocks noGrp="1"/>
          </p:cNvSpPr>
          <p:nvPr>
            <p:ph type="body" idx="1"/>
          </p:nvPr>
        </p:nvSpPr>
        <p:spPr/>
        <p:txBody>
          <a:bodyPr/>
          <a:lstStyle/>
          <a:p>
            <a:pPr>
              <a:lnSpc>
                <a:spcPct val="90000"/>
              </a:lnSpc>
              <a:spcBef>
                <a:spcPts val="1000"/>
              </a:spcBef>
            </a:pPr>
            <a:r>
              <a:rPr lang="en-US">
                <a:ea typeface="Calibri"/>
                <a:cs typeface="Calibri"/>
              </a:rPr>
              <a:t>Alan / Katie</a:t>
            </a:r>
          </a:p>
        </p:txBody>
      </p:sp>
      <p:sp>
        <p:nvSpPr>
          <p:cNvPr id="4" name="Slide Number Placeholder 3">
            <a:extLst>
              <a:ext uri="{FF2B5EF4-FFF2-40B4-BE49-F238E27FC236}">
                <a16:creationId xmlns:a16="http://schemas.microsoft.com/office/drawing/2014/main" id="{CB4B9B29-20CA-5466-3131-D9077C9E4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60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E462E-13F5-B0F8-6DA5-9A6F6CBAA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F4C30-EA76-6383-7DF1-012FCB822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C33F-6E0A-F34D-E16A-037ED11969A1}"/>
              </a:ext>
            </a:extLst>
          </p:cNvPr>
          <p:cNvSpPr>
            <a:spLocks noGrp="1"/>
          </p:cNvSpPr>
          <p:nvPr>
            <p:ph type="body" idx="1"/>
          </p:nvPr>
        </p:nvSpPr>
        <p:spPr/>
        <p:txBody>
          <a:bodyPr/>
          <a:lstStyle/>
          <a:p>
            <a:pPr>
              <a:lnSpc>
                <a:spcPct val="90000"/>
              </a:lnSpc>
              <a:spcBef>
                <a:spcPts val="1000"/>
              </a:spcBef>
            </a:pPr>
            <a:r>
              <a:rPr lang="en-US">
                <a:ea typeface="Calibri"/>
                <a:cs typeface="Calibri"/>
              </a:rPr>
              <a:t>Alan / Katie</a:t>
            </a:r>
          </a:p>
        </p:txBody>
      </p:sp>
      <p:sp>
        <p:nvSpPr>
          <p:cNvPr id="4" name="Slide Number Placeholder 3">
            <a:extLst>
              <a:ext uri="{FF2B5EF4-FFF2-40B4-BE49-F238E27FC236}">
                <a16:creationId xmlns:a16="http://schemas.microsoft.com/office/drawing/2014/main" id="{CB4B9B29-20CA-5466-3131-D9077C9E4D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1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Clare </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40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Clare</a:t>
            </a:r>
          </a:p>
          <a:p>
            <a:endParaRPr lang="en-US"/>
          </a:p>
          <a:p>
            <a:r>
              <a:rPr lang="en-US"/>
              <a:t>It is critical to help students understand the benefits of registered apprenticeship. Students are often unaware that these opportunities exist, it is also common that their parents are unaware. So it is very crucial for staff interacting with students to share the opportunities as well as the benefits they bring. </a:t>
            </a:r>
          </a:p>
          <a:p>
            <a:endParaRPr lang="en-US"/>
          </a:p>
          <a:p>
            <a:r>
              <a:rPr lang="en-US"/>
              <a:t>These benefits include that registered apprenticeship is a career from the start and provides them a way to get paid while learning skills and obtaining work experience. </a:t>
            </a:r>
          </a:p>
          <a:p>
            <a:r>
              <a:rPr lang="en-US"/>
              <a:t>Registered apprenticeships are jobs, so after high school it can transition to full time employment for them or after the completion of the program depending on how the program is set up. </a:t>
            </a:r>
          </a:p>
          <a:p>
            <a:r>
              <a:rPr lang="en-US"/>
              <a:t>Some statics on earning from the US Department of labor show an increase in lifetime potential compared to their peers and apprentice completers have an average starting salary of 80,000 a year. </a:t>
            </a:r>
          </a:p>
          <a:p>
            <a:r>
              <a:rPr lang="en-US"/>
              <a:t>Apprentices also receive a national credential that is portable and can move with them. </a:t>
            </a:r>
          </a:p>
          <a:p>
            <a:r>
              <a:rPr lang="en-US"/>
              <a:t>On top of earning more in lifetime earnings than their peers, it can also help lower or even eliminate the cost of college. </a:t>
            </a:r>
          </a:p>
        </p:txBody>
      </p:sp>
      <p:sp>
        <p:nvSpPr>
          <p:cNvPr id="4" name="Slide Number Placeholder 3"/>
          <p:cNvSpPr>
            <a:spLocks noGrp="1"/>
          </p:cNvSpPr>
          <p:nvPr>
            <p:ph type="sldNum" sz="quarter" idx="5"/>
          </p:nvPr>
        </p:nvSpPr>
        <p:spPr/>
        <p:txBody>
          <a:bodyPr/>
          <a:lstStyle/>
          <a:p>
            <a:fld id="{D82F87B3-AEC0-4A48-9BB8-61B7C21FDCE8}" type="slidenum">
              <a:rPr lang="en-US" smtClean="0"/>
              <a:t>18</a:t>
            </a:fld>
            <a:endParaRPr lang="en-US"/>
          </a:p>
        </p:txBody>
      </p:sp>
    </p:spTree>
    <p:extLst>
      <p:ext uri="{BB962C8B-B14F-4D97-AF65-F5344CB8AC3E}">
        <p14:creationId xmlns:p14="http://schemas.microsoft.com/office/powerpoint/2010/main" val="1385827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Clare </a:t>
            </a:r>
          </a:p>
          <a:p>
            <a:endParaRPr lang="en-US"/>
          </a:p>
          <a:p>
            <a:r>
              <a:rPr lang="en-US"/>
              <a:t>I think many of us here today understand the rising issue of student debt. A national survey from discover student loans, showed 66% of parents with 16–18-year-olds reporting that they are worried about paying for college, of these parents 55% cite rising tuition, 42% cite inflation strains, and 28% share fears of a recession. Nationally 42.8 million Americans owe a collective total of more than 1.75 trillion in student loans. 61% of college grades had taken out student loan debt with the average debt being 37, 853. </a:t>
            </a:r>
          </a:p>
          <a:p>
            <a:endParaRPr lang="en-US"/>
          </a:p>
          <a:p>
            <a:r>
              <a:rPr lang="en-US">
                <a:hlinkClick r:id="rId3"/>
              </a:rPr>
              <a:t>Fifty Percent of Parents With College Bound Children Have Saved Less Than $15,000 for Their Child’s Education | Business Wire</a:t>
            </a:r>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19</a:t>
            </a:fld>
            <a:endParaRPr lang="en-US"/>
          </a:p>
        </p:txBody>
      </p:sp>
    </p:spTree>
    <p:extLst>
      <p:ext uri="{BB962C8B-B14F-4D97-AF65-F5344CB8AC3E}">
        <p14:creationId xmlns:p14="http://schemas.microsoft.com/office/powerpoint/2010/main" val="383458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a typeface="Calibri" panose="020F0502020204030204"/>
                <a:cs typeface="Calibri" panose="020F0502020204030204"/>
              </a:rPr>
              <a:t>Clare</a:t>
            </a:r>
          </a:p>
          <a:p>
            <a:endParaRPr lang="en-US" b="0">
              <a:ea typeface="Calibri" panose="020F0502020204030204"/>
              <a:cs typeface="Calibri" panose="020F0502020204030204"/>
            </a:endParaRPr>
          </a:p>
          <a:p>
            <a:r>
              <a:rPr lang="en-US" b="0">
                <a:ea typeface="Calibri" panose="020F0502020204030204"/>
                <a:cs typeface="Calibri" panose="020F0502020204030204"/>
              </a:rPr>
              <a:t>While it’s often thought that student will go to either a career or college after school, apprenticeship has the ability to connect the two for students. </a:t>
            </a:r>
          </a:p>
          <a:p>
            <a:endParaRPr lang="en-US" b="0">
              <a:ea typeface="Calibri" panose="020F0502020204030204"/>
              <a:cs typeface="Calibri" panose="020F0502020204030204"/>
            </a:endParaRPr>
          </a:p>
          <a:p>
            <a:r>
              <a:rPr lang="en-US" b="0">
                <a:ea typeface="Calibri" panose="020F0502020204030204"/>
                <a:cs typeface="Calibri" panose="020F0502020204030204"/>
              </a:rPr>
              <a:t>Apprenticeships help connect students to college while many programs offer college credits or degrees. Related instruction, the schooling portion of an apprenticeship, can be covered by program sponsors, many different federal or state program or the student is sometimes paying these costs. It can also be a combination of these. When there are costs associated, they tend to be much less than a traditional college education. </a:t>
            </a:r>
          </a:p>
          <a:p>
            <a:endParaRPr lang="en-US" b="0">
              <a:ea typeface="Calibri" panose="020F0502020204030204"/>
              <a:cs typeface="Calibri" panose="020F0502020204030204"/>
            </a:endParaRPr>
          </a:p>
          <a:p>
            <a:r>
              <a:rPr lang="en-US" b="0">
                <a:ea typeface="Calibri" panose="020F0502020204030204"/>
                <a:cs typeface="Calibri" panose="020F0502020204030204"/>
              </a:rPr>
              <a:t>There can also be additional resources available to students and colleges through sponsors including curriculum development, supportive services, and additional funding.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427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ea typeface="Calibri" panose="020F0502020204030204"/>
                <a:cs typeface="Calibri" panose="020F0502020204030204"/>
              </a:rPr>
              <a:t>Clare </a:t>
            </a:r>
          </a:p>
          <a:p>
            <a:endParaRPr lang="en-US" b="0">
              <a:ea typeface="Calibri" panose="020F0502020204030204"/>
              <a:cs typeface="Calibri" panose="020F0502020204030204"/>
            </a:endParaRPr>
          </a:p>
          <a:p>
            <a:r>
              <a:rPr lang="en-US" b="0">
                <a:ea typeface="Calibri" panose="020F0502020204030204"/>
                <a:cs typeface="Calibri" panose="020F0502020204030204"/>
              </a:rPr>
              <a:t>There are several federal and state funding programs available to help with the costs of related instruction. This helps to make the programs more attractive to both students and employers to participate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2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Jeffrey W. Smith</a:t>
            </a:r>
            <a:endParaRPr lang="en-US">
              <a:cs typeface="Calibri"/>
            </a:endParaRPr>
          </a:p>
          <a:p>
            <a:r>
              <a:rPr lang="en-US"/>
              <a:t>Workforce Liaison/Program Analyst |Office of Apprenticeship | U.S. Department of Labor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A8CB-38D9-436E-3DDC-995A91B38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295CF-2545-4D47-86A9-555A53212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3605F-2C28-3BC1-341B-67D5BC1FB27A}"/>
              </a:ext>
            </a:extLst>
          </p:cNvPr>
          <p:cNvSpPr>
            <a:spLocks noGrp="1"/>
          </p:cNvSpPr>
          <p:nvPr>
            <p:ph type="body" idx="1"/>
          </p:nvPr>
        </p:nvSpPr>
        <p:spPr/>
        <p:txBody>
          <a:bodyPr/>
          <a:lstStyle/>
          <a:p>
            <a:r>
              <a:rPr lang="en-US"/>
              <a:t>Alan</a:t>
            </a:r>
          </a:p>
        </p:txBody>
      </p:sp>
      <p:sp>
        <p:nvSpPr>
          <p:cNvPr id="4" name="Slide Number Placeholder 3">
            <a:extLst>
              <a:ext uri="{FF2B5EF4-FFF2-40B4-BE49-F238E27FC236}">
                <a16:creationId xmlns:a16="http://schemas.microsoft.com/office/drawing/2014/main" id="{4D4E3493-A9AC-AE4D-1FBE-56D801BD78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29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A8CB-38D9-436E-3DDC-995A91B38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295CF-2545-4D47-86A9-555A53212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3605F-2C28-3BC1-341B-67D5BC1FB27A}"/>
              </a:ext>
            </a:extLst>
          </p:cNvPr>
          <p:cNvSpPr>
            <a:spLocks noGrp="1"/>
          </p:cNvSpPr>
          <p:nvPr>
            <p:ph type="body" idx="1"/>
          </p:nvPr>
        </p:nvSpPr>
        <p:spPr/>
        <p:txBody>
          <a:bodyPr/>
          <a:lstStyle/>
          <a:p>
            <a:r>
              <a:rPr lang="en-US"/>
              <a:t>Alan</a:t>
            </a:r>
          </a:p>
        </p:txBody>
      </p:sp>
      <p:sp>
        <p:nvSpPr>
          <p:cNvPr id="4" name="Slide Number Placeholder 3">
            <a:extLst>
              <a:ext uri="{FF2B5EF4-FFF2-40B4-BE49-F238E27FC236}">
                <a16:creationId xmlns:a16="http://schemas.microsoft.com/office/drawing/2014/main" id="{4D4E3493-A9AC-AE4D-1FBE-56D801BD78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530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7F854-64C6-A8CE-668A-A35F408E8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215E6-E80E-3483-5FFB-CFDB013350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8FC82-CDB8-BDC2-3AC7-B3FCB594928F}"/>
              </a:ext>
            </a:extLst>
          </p:cNvPr>
          <p:cNvSpPr>
            <a:spLocks noGrp="1"/>
          </p:cNvSpPr>
          <p:nvPr>
            <p:ph type="body" idx="1"/>
          </p:nvPr>
        </p:nvSpPr>
        <p:spPr/>
        <p:txBody>
          <a:bodyPr/>
          <a:lstStyle/>
          <a:p>
            <a:r>
              <a:rPr lang="en-US"/>
              <a:t>Alan</a:t>
            </a:r>
          </a:p>
          <a:p>
            <a:endParaRPr lang="en-US"/>
          </a:p>
          <a:p>
            <a:r>
              <a:rPr lang="en-US"/>
              <a:t>Doesn’t include ARPA dollars that went to boards</a:t>
            </a:r>
          </a:p>
        </p:txBody>
      </p:sp>
      <p:sp>
        <p:nvSpPr>
          <p:cNvPr id="4" name="Slide Number Placeholder 3">
            <a:extLst>
              <a:ext uri="{FF2B5EF4-FFF2-40B4-BE49-F238E27FC236}">
                <a16:creationId xmlns:a16="http://schemas.microsoft.com/office/drawing/2014/main" id="{CD5E6F17-1623-6055-D7D8-3D7C0AA295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447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 Alan</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338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Five characteristics of a high-quality pre-apprenticeship program:</a:t>
            </a:r>
          </a:p>
          <a:p>
            <a:endParaRPr lang="en-US">
              <a:ea typeface="Calibri"/>
              <a:cs typeface="Calibri"/>
            </a:endParaRPr>
          </a:p>
          <a:p>
            <a:pPr marL="228600" indent="-228600">
              <a:buAutoNum type="arabicPeriod"/>
            </a:pPr>
            <a:r>
              <a:rPr lang="en-US" b="1" i="0">
                <a:solidFill>
                  <a:srgbClr val="000000"/>
                </a:solidFill>
                <a:effectLst/>
                <a:highlight>
                  <a:srgbClr val="FFFFFF"/>
                </a:highlight>
                <a:latin typeface="Poppins" panose="00000500000000000000" pitchFamily="2" charset="0"/>
              </a:rPr>
              <a:t>Partnership with registered apprenticeship program sponsors</a:t>
            </a:r>
          </a:p>
          <a:p>
            <a:pPr marL="228600" indent="-228600">
              <a:buAutoNum type="arabicPeriod"/>
            </a:pPr>
            <a:r>
              <a:rPr lang="en-US" b="1" i="0">
                <a:solidFill>
                  <a:srgbClr val="000000"/>
                </a:solidFill>
                <a:effectLst/>
                <a:highlight>
                  <a:srgbClr val="FFFFFF"/>
                </a:highlight>
                <a:latin typeface="Poppins" panose="00000500000000000000" pitchFamily="2" charset="0"/>
              </a:rPr>
              <a:t>Sustainability through partnerships</a:t>
            </a:r>
          </a:p>
          <a:p>
            <a:pPr marL="228600" indent="-228600">
              <a:buAutoNum type="arabicPeriod"/>
            </a:pPr>
            <a:r>
              <a:rPr lang="en-US" b="1" i="0">
                <a:solidFill>
                  <a:srgbClr val="000000"/>
                </a:solidFill>
                <a:effectLst/>
                <a:highlight>
                  <a:srgbClr val="FFFFFF"/>
                </a:highlight>
                <a:latin typeface="Poppins" panose="00000500000000000000" pitchFamily="2" charset="0"/>
              </a:rPr>
              <a:t>Meaningful training combined with hands-on experience replicating a workplace that does not displace paid employees</a:t>
            </a:r>
          </a:p>
          <a:p>
            <a:pPr marL="228600" indent="-228600">
              <a:buAutoNum type="arabicPeriod"/>
            </a:pPr>
            <a:r>
              <a:rPr lang="en-US" b="1" i="0">
                <a:solidFill>
                  <a:srgbClr val="000000"/>
                </a:solidFill>
                <a:effectLst/>
                <a:highlight>
                  <a:srgbClr val="FFFFFF"/>
                </a:highlight>
                <a:latin typeface="Poppins" panose="00000500000000000000" pitchFamily="2" charset="0"/>
              </a:rPr>
              <a:t>Access to career and supportive services</a:t>
            </a:r>
          </a:p>
          <a:p>
            <a:pPr marL="228600" indent="-228600">
              <a:buAutoNum type="arabicPeriod"/>
            </a:pPr>
            <a:r>
              <a:rPr lang="en-US" b="1" i="0">
                <a:solidFill>
                  <a:srgbClr val="000000"/>
                </a:solidFill>
                <a:effectLst/>
                <a:highlight>
                  <a:srgbClr val="FFFFFF"/>
                </a:highlight>
                <a:latin typeface="Poppins" panose="00000500000000000000" pitchFamily="2" charset="0"/>
              </a:rPr>
              <a:t>Increased access for underrepresented or underserved populations</a:t>
            </a:r>
          </a:p>
          <a:p>
            <a:pPr marL="0" indent="0">
              <a:buNone/>
            </a:pPr>
            <a:endParaRPr lang="en-US" b="1" i="0">
              <a:solidFill>
                <a:srgbClr val="000000"/>
              </a:solidFill>
              <a:effectLst/>
              <a:highlight>
                <a:srgbClr val="FFFFFF"/>
              </a:highlight>
              <a:latin typeface="Poppins" panose="00000500000000000000" pitchFamily="2" charset="0"/>
              <a:ea typeface="Calibri"/>
              <a:cs typeface="Calibri"/>
            </a:endParaRPr>
          </a:p>
          <a:p>
            <a:pPr marL="0" indent="0">
              <a:buNone/>
            </a:pPr>
            <a:r>
              <a:rPr lang="en-US" b="1" i="0">
                <a:solidFill>
                  <a:srgbClr val="000000"/>
                </a:solidFill>
                <a:effectLst/>
                <a:highlight>
                  <a:srgbClr val="FFFFFF"/>
                </a:highlight>
                <a:latin typeface="Poppins" panose="00000500000000000000" pitchFamily="2" charset="0"/>
                <a:ea typeface="Calibri"/>
                <a:cs typeface="Calibri"/>
              </a:rPr>
              <a:t>Safal has developed a pre-apprenticeship module on the RA Academy which can be found here: https://rise.articulate.com/share/NaNHfXPRpo4CVc-tMcIXy_iN_n7P8Y7W#/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7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42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Alan</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342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760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a:t>LinkedIn survey-  these are all </a:t>
            </a:r>
            <a:r>
              <a:rPr lang="en-US" err="1"/>
              <a:t>apprenticeable</a:t>
            </a:r>
            <a:r>
              <a:rPr lang="en-US"/>
              <a:t> occupations</a:t>
            </a:r>
          </a:p>
          <a:p>
            <a:pPr marL="457200" lvl="1" indent="0">
              <a:buNone/>
            </a:pPr>
            <a:endParaRPr lang="en-US"/>
          </a:p>
          <a:p>
            <a:pPr marL="457200" lvl="1" indent="0">
              <a:buNone/>
            </a:pPr>
            <a:r>
              <a:rPr lang="en-US"/>
              <a:t>My challenge for you- can you identify what your students want?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206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47 percent of young adults are interested in pursuing a career in the trades.</a:t>
            </a:r>
          </a:p>
          <a:p>
            <a:pPr marL="171450" indent="-171450">
              <a:buFont typeface="Arial" panose="020B0604020202020204" pitchFamily="34" charset="0"/>
              <a:buChar char="•"/>
            </a:pPr>
            <a:r>
              <a:rPr lang="en-US" sz="1200"/>
              <a:t>From 2018 to 2024, the number of students studying construction trades rose by 23%, with those in HVAC and vehicle maintenance programs increasing by 7%.</a:t>
            </a:r>
          </a:p>
          <a:p>
            <a:pPr marL="171450" indent="-171450">
              <a:buFont typeface="Arial" panose="020B0604020202020204" pitchFamily="34" charset="0"/>
              <a:buChar char="•"/>
            </a:pPr>
            <a:r>
              <a:rPr lang="en-US" sz="1200"/>
              <a:t>There are 229,000 more electricians than a decade ago though their median age fell by 2.9 years.</a:t>
            </a:r>
          </a:p>
          <a:p>
            <a:pPr marL="171450" indent="-171450">
              <a:buFont typeface="Arial" panose="020B0604020202020204" pitchFamily="34" charset="0"/>
              <a:buChar char="•"/>
            </a:pPr>
            <a:r>
              <a:rPr lang="en-US" sz="1200"/>
              <a:t>The median pay for new construction hires grew by 5.1% to $48,089 last year, compared to a 2.7% increase in professional services.</a:t>
            </a:r>
          </a:p>
          <a:p>
            <a:pPr marL="171450" indent="-171450">
              <a:buFont typeface="Arial" panose="020B0604020202020204" pitchFamily="34" charset="0"/>
              <a:buChar char="•"/>
            </a:pPr>
            <a:r>
              <a:rPr lang="en-US" sz="1200"/>
              <a:t>Vocational-focused community colleges saw a 16% increase in enrollment last year, the highest increase since tracking began.</a:t>
            </a:r>
          </a:p>
          <a:p>
            <a:pPr marL="171450" indent="-171450">
              <a:buFont typeface="Arial" panose="020B0604020202020204" pitchFamily="34" charset="0"/>
              <a:buChar char="•"/>
            </a:pPr>
            <a:r>
              <a:rPr lang="en-US" sz="1200"/>
              <a:t>Many of these professions are considered “AI-proofed” and less likely to be replaced.  A survey by Thumbtack found 95 percent are optimistic about their job security and believe they won’t be replaced by AI.</a:t>
            </a:r>
          </a:p>
          <a:p>
            <a:pPr marL="457200" lvl="1" indent="0">
              <a:buNone/>
            </a:pPr>
            <a:r>
              <a:rPr lang="en-US"/>
              <a:t>Wall Street Journal Article: https://www.wsj.com/lifestyle/careers/gen-z-trades-jobs-plumbing-welding-a76b5e43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The last bullet point is by Thumbtack: https://press.thumbtack.com/announcements/new-report-from-thumbtack-examines-forces-behind-skilled-trade-labor-shortage-offering-optimistic-outlook-for-the-future/</a:t>
            </a:r>
            <a:endParaRPr lang="en-US" sz="1800">
              <a:effectLst/>
              <a:latin typeface="Arial" panose="020B0604020202020204" pitchFamily="34" charset="0"/>
            </a:endParaRPr>
          </a:p>
          <a:p>
            <a:pPr marL="457200" lvl="1"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7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61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863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Alan</a:t>
            </a:r>
          </a:p>
          <a:p>
            <a:endParaRPr lang="en-US"/>
          </a:p>
          <a:p>
            <a:r>
              <a:rPr lang="en-US"/>
              <a:t>My challenge for you- what role can you provide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073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73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628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JFF: https://www.jff.org/dual-transformation-in-dual-enrollment/</a:t>
            </a:r>
          </a:p>
          <a:p>
            <a:endParaRPr lang="en-US">
              <a:ea typeface="Calibri"/>
              <a:cs typeface="Calibri"/>
            </a:endParaRPr>
          </a:p>
          <a:p>
            <a:pPr algn="l">
              <a:buFont typeface="Arial" panose="020B0604020202020204" pitchFamily="34" charset="0"/>
              <a:buChar char="•"/>
            </a:pPr>
            <a:r>
              <a:rPr lang="en-US">
                <a:ea typeface="Calibri"/>
                <a:cs typeface="Calibri"/>
              </a:rPr>
              <a:t>JFF has worked to develop the dual enrollment model </a:t>
            </a:r>
            <a:r>
              <a:rPr lang="en-US" b="0" i="0">
                <a:solidFill>
                  <a:srgbClr val="222222"/>
                </a:solidFill>
                <a:effectLst/>
                <a:latin typeface="larsseitregular"/>
              </a:rPr>
              <a:t>Developing shared regional dual enrollment agreements (as opposed to the typical one-to-one agreements between colleges and high schools) to ensure equitable access for students, regardless of their home district’s ability to negotiate a favorable partnership agreement; </a:t>
            </a:r>
          </a:p>
          <a:p>
            <a:pPr algn="l">
              <a:buFont typeface="Arial" panose="020B0604020202020204" pitchFamily="34" charset="0"/>
              <a:buChar char="•"/>
            </a:pPr>
            <a:r>
              <a:rPr lang="en-US" b="0" i="0">
                <a:solidFill>
                  <a:srgbClr val="222222"/>
                </a:solidFill>
                <a:effectLst/>
                <a:latin typeface="larsseitregular"/>
              </a:rPr>
              <a:t>Creating staffing models that solve for the shortage of qualified dual enrollment instructors and allow instructors to travel flexibly across districts, increasing student access to a range of dual enrollment courses; </a:t>
            </a:r>
          </a:p>
          <a:p>
            <a:pPr algn="l">
              <a:buFont typeface="Arial" panose="020B0604020202020204" pitchFamily="34" charset="0"/>
              <a:buChar char="•"/>
            </a:pPr>
            <a:r>
              <a:rPr lang="en-US" b="0" i="0">
                <a:solidFill>
                  <a:srgbClr val="222222"/>
                </a:solidFill>
                <a:effectLst/>
                <a:latin typeface="larsseitregular"/>
              </a:rPr>
              <a:t>Collapsing course catalogs and only offering dual enrollment courses that meet our definition of strategic to ensure students are earning the most valuable college credit and address major challenges in applicability, articulation, and portability of credits; </a:t>
            </a:r>
          </a:p>
          <a:p>
            <a:pPr algn="l">
              <a:buFont typeface="Arial" panose="020B0604020202020204" pitchFamily="34" charset="0"/>
              <a:buChar char="•"/>
            </a:pPr>
            <a:r>
              <a:rPr lang="en-US" b="0" i="0">
                <a:solidFill>
                  <a:srgbClr val="222222"/>
                </a:solidFill>
                <a:effectLst/>
                <a:latin typeface="larsseitregular"/>
              </a:rPr>
              <a:t>Focusing on recruiting students </a:t>
            </a:r>
            <a:r>
              <a:rPr lang="en-US" b="0" i="0">
                <a:solidFill>
                  <a:srgbClr val="222222"/>
                </a:solidFill>
                <a:effectLst/>
                <a:latin typeface="larsseitregular"/>
                <a:hlinkClick r:id="rId3"/>
              </a:rPr>
              <a:t>underrepresented in higher education </a:t>
            </a:r>
            <a:r>
              <a:rPr lang="en-US" b="0" i="0">
                <a:solidFill>
                  <a:srgbClr val="222222"/>
                </a:solidFill>
                <a:effectLst/>
                <a:latin typeface="larsseitregular"/>
              </a:rPr>
              <a:t>to close the persistent gaps students face in accessing and successfully completing dual enrollment.  </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884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It is crucial that these steps are followed to also ensure high school students can transition into Registered Apprenticeship programs after they graduate.</a:t>
            </a:r>
          </a:p>
          <a:p>
            <a:endParaRPr lang="en-US">
              <a:ea typeface="Calibri"/>
              <a:cs typeface="Calibri"/>
            </a:endParaRPr>
          </a:p>
          <a:p>
            <a:r>
              <a:rPr lang="en-US">
                <a:ea typeface="Calibri"/>
                <a:cs typeface="Calibri"/>
              </a:rPr>
              <a:t>My challenge to you is: Can you create this system?  What partners do you need?  What plan can you put in place</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926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AC0-7D6D-9261-3DBC-3BBEDFE3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8A3D4-85A0-F5ED-F50D-0510560D7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A4FE-9935-9336-4019-CF0FA95B2342}"/>
              </a:ext>
            </a:extLst>
          </p:cNvPr>
          <p:cNvSpPr>
            <a:spLocks noGrp="1"/>
          </p:cNvSpPr>
          <p:nvPr>
            <p:ph type="body" idx="1"/>
          </p:nvPr>
        </p:nvSpPr>
        <p:spPr/>
        <p:txBody>
          <a:bodyPr/>
          <a:lstStyle/>
          <a:p>
            <a:r>
              <a:rPr lang="en-US">
                <a:ea typeface="Calibri"/>
                <a:cs typeface="Calibri"/>
              </a:rPr>
              <a:t>Clare</a:t>
            </a:r>
          </a:p>
        </p:txBody>
      </p:sp>
      <p:sp>
        <p:nvSpPr>
          <p:cNvPr id="4" name="Slide Number Placeholder 3">
            <a:extLst>
              <a:ext uri="{FF2B5EF4-FFF2-40B4-BE49-F238E27FC236}">
                <a16:creationId xmlns:a16="http://schemas.microsoft.com/office/drawing/2014/main" id="{138F9CBB-BCAD-17F3-6BC5-4EE65CD04D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08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If you’ll recall on slide 28 regarding the roles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170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If you’ll recall on slide 28 regarding the roles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851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If you’ll recall on slide 28 regarding the roles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77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FASTPORT,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Different Examples</a:t>
            </a:r>
          </a:p>
          <a:p>
            <a:endParaRPr lang="en-US">
              <a:cs typeface="Calibri"/>
            </a:endParaRPr>
          </a:p>
          <a:p>
            <a:r>
              <a:rPr lang="en-US">
                <a:cs typeface="Calibri"/>
              </a:rPr>
              <a:t>Incumbent Worker Funding – specific to occupations and key industries</a:t>
            </a:r>
          </a:p>
          <a:p>
            <a:r>
              <a:rPr lang="en-US">
                <a:cs typeface="Calibri"/>
              </a:rPr>
              <a:t>WIOA eligibility – different requirements for different customer groups </a:t>
            </a:r>
          </a:p>
          <a:p>
            <a:r>
              <a:rPr lang="en-US">
                <a:cs typeface="Calibri"/>
              </a:rPr>
              <a:t>Funding levels – important to know the fiscal cycle, and when they anticipate spending funds so you can align on funding opportunities with your program enrollment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09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t>
            </a:r>
            <a:r>
              <a:rPr lang="en-US"/>
              <a:t>want to thank all of you for joining us today. We appreciate your participation. </a:t>
            </a:r>
            <a:endParaRPr lang="en-US">
              <a:cs typeface="Calibri"/>
            </a:endParaRPr>
          </a:p>
          <a:p>
            <a:endParaRPr lang="en-US"/>
          </a:p>
          <a:p>
            <a:r>
              <a:rPr lang="en-US"/>
              <a:t>We’d </a:t>
            </a:r>
            <a:r>
              <a:rPr lang="en-US" i="0"/>
              <a:t>like to encourage you to become a partner with the Center of Excellence</a:t>
            </a:r>
            <a:r>
              <a:rPr lang="en-US"/>
              <a:t> if you have not signed up yet</a:t>
            </a:r>
            <a:r>
              <a:rPr lang="en-US" i="0"/>
              <a:t>. Please take a moment to scan the QR code on the screen. As a partner you have the opportunity to receive no-cost technical assistance and materials, network with partners nationwide, and be nationally-recognized for your work. </a:t>
            </a:r>
          </a:p>
        </p:txBody>
      </p:sp>
      <p:sp>
        <p:nvSpPr>
          <p:cNvPr id="4" name="Slide Number Placeholder 3"/>
          <p:cNvSpPr>
            <a:spLocks noGrp="1"/>
          </p:cNvSpPr>
          <p:nvPr>
            <p:ph type="sldNum" sz="quarter" idx="5"/>
          </p:nvPr>
        </p:nvSpPr>
        <p:spPr/>
        <p:txBody>
          <a:bodyPr/>
          <a:lstStyle/>
          <a:p>
            <a:fld id="{D82F87B3-AEC0-4A48-9BB8-61B7C21FDCE8}" type="slidenum">
              <a:rPr lang="en-US" smtClean="0"/>
              <a:t>47</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4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 </a:t>
            </a:r>
          </a:p>
          <a:p>
            <a:endParaRPr lang="en-US">
              <a:ea typeface="Calibri"/>
              <a:cs typeface="Calibri"/>
            </a:endParaRPr>
          </a:p>
          <a:p>
            <a:r>
              <a:rPr lang="en-US">
                <a:ea typeface="Calibri"/>
                <a:cs typeface="Calibri"/>
              </a:rPr>
              <a:t>Registered Apprenticeship Academy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47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5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Apprenticeship spans hundreds of occupations. We tend to think of construction, other trades, or manufacturing when it comes to RA, but that simply isn’t the case any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indent="-171450">
              <a:buFont typeface="Arial" panose="020B0604020202020204" pitchFamily="34" charset="0"/>
              <a:buChar char="•"/>
            </a:pPr>
            <a:r>
              <a:rPr lang="en-US"/>
              <a:t>Early Childhood Education</a:t>
            </a:r>
          </a:p>
          <a:p>
            <a:pPr marL="171450" indent="-171450">
              <a:buFont typeface="Arial" panose="020B0604020202020204" pitchFamily="34" charset="0"/>
              <a:buChar char="•"/>
            </a:pPr>
            <a:r>
              <a:rPr lang="en-US"/>
              <a:t>K-12 Education</a:t>
            </a:r>
          </a:p>
          <a:p>
            <a:pPr marL="171450" indent="-171450">
              <a:buFont typeface="Arial" panose="020B0604020202020204" pitchFamily="34" charset="0"/>
              <a:buChar char="•"/>
            </a:pPr>
            <a:r>
              <a:rPr lang="en-US"/>
              <a:t>Health care</a:t>
            </a:r>
          </a:p>
          <a:p>
            <a:pPr marL="171450" indent="-171450">
              <a:buFont typeface="Arial" panose="020B0604020202020204" pitchFamily="34" charset="0"/>
              <a:buChar char="•"/>
            </a:pPr>
            <a:r>
              <a:rPr lang="en-US"/>
              <a:t>Cybersecurity</a:t>
            </a:r>
          </a:p>
          <a:p>
            <a:pPr marL="171450" indent="-171450">
              <a:buFont typeface="Arial" panose="020B0604020202020204" pitchFamily="34" charset="0"/>
              <a:buChar char="•"/>
            </a:pPr>
            <a:r>
              <a:rPr lang="en-US"/>
              <a:t>Information technology</a:t>
            </a:r>
          </a:p>
          <a:p>
            <a:pPr marL="171450" indent="-171450">
              <a:buFont typeface="Arial" panose="020B0604020202020204" pitchFamily="34" charset="0"/>
              <a:buChar char="•"/>
            </a:pPr>
            <a:r>
              <a:rPr lang="en-US"/>
              <a:t>Biotechnology</a:t>
            </a:r>
          </a:p>
          <a:p>
            <a:pPr marL="171450" indent="-171450">
              <a:buFont typeface="Arial" panose="020B0604020202020204" pitchFamily="34" charset="0"/>
              <a:buChar char="•"/>
            </a:pPr>
            <a:r>
              <a:rPr lang="en-US"/>
              <a:t>Transportation</a:t>
            </a:r>
          </a:p>
          <a:p>
            <a:pPr marL="171450" indent="-171450">
              <a:buFont typeface="Arial" panose="020B0604020202020204" pitchFamily="34" charset="0"/>
              <a:buChar char="•"/>
            </a:pPr>
            <a:r>
              <a:rPr lang="en-US"/>
              <a:t>Construction</a:t>
            </a:r>
          </a:p>
          <a:p>
            <a:pPr marL="171450" indent="-171450">
              <a:buFont typeface="Arial" panose="020B0604020202020204" pitchFamily="34" charset="0"/>
              <a:buChar char="•"/>
            </a:pPr>
            <a:r>
              <a:rPr lang="en-US"/>
              <a:t>Financial services</a:t>
            </a:r>
          </a:p>
          <a:p>
            <a:pPr marL="171450" indent="-171450">
              <a:buFont typeface="Arial" panose="020B0604020202020204" pitchFamily="34" charset="0"/>
              <a:buChar char="•"/>
            </a:pPr>
            <a:r>
              <a:rPr lang="en-US"/>
              <a:t>Advanced manufacturing</a:t>
            </a:r>
          </a:p>
          <a:p>
            <a:pPr marL="171450" indent="-171450">
              <a:buFont typeface="Arial" panose="020B0604020202020204" pitchFamily="34" charset="0"/>
              <a:buChar char="•"/>
            </a:pPr>
            <a:r>
              <a:rPr lang="en-US"/>
              <a:t>Hospitality</a:t>
            </a:r>
          </a:p>
          <a:p>
            <a:pPr marL="171450" indent="-171450">
              <a:buFont typeface="Arial" panose="020B0604020202020204" pitchFamily="34" charset="0"/>
              <a:buChar char="•"/>
            </a:pPr>
            <a:r>
              <a:rPr lang="en-US"/>
              <a:t>Engineering</a:t>
            </a:r>
          </a:p>
          <a:p>
            <a:pPr marL="171450" indent="-171450">
              <a:buFont typeface="Arial" panose="020B0604020202020204" pitchFamily="34" charset="0"/>
              <a:buChar char="•"/>
            </a:pPr>
            <a:r>
              <a:rPr lang="en-US"/>
              <a:t>Energy</a:t>
            </a:r>
          </a:p>
          <a:p>
            <a:pPr marL="171450" indent="-171450">
              <a:buFont typeface="Arial" panose="020B0604020202020204" pitchFamily="34" charset="0"/>
              <a:buChar char="•"/>
            </a:pPr>
            <a:r>
              <a:rPr lang="en-US"/>
              <a:t>Telecommunications</a:t>
            </a:r>
          </a:p>
          <a:p>
            <a:endParaRPr lang="en-US"/>
          </a:p>
        </p:txBody>
      </p:sp>
      <p:sp>
        <p:nvSpPr>
          <p:cNvPr id="4" name="Slide Number Placeholder 3"/>
          <p:cNvSpPr>
            <a:spLocks noGrp="1"/>
          </p:cNvSpPr>
          <p:nvPr>
            <p:ph type="sldNum" sz="quarter" idx="5"/>
          </p:nvPr>
        </p:nvSpPr>
        <p:spPr/>
        <p:txBody>
          <a:bodyPr/>
          <a:lstStyle/>
          <a:p>
            <a:pPr marL="0" marR="0" lvl="0" indent="0" algn="r" defTabSz="913607" rtl="0" eaLnBrk="1" fontAlgn="base" latinLnBrk="0" hangingPunct="1">
              <a:lnSpc>
                <a:spcPct val="100000"/>
              </a:lnSpc>
              <a:spcBef>
                <a:spcPct val="0"/>
              </a:spcBef>
              <a:spcAft>
                <a:spcPct val="0"/>
              </a:spcAft>
              <a:buClrTx/>
              <a:buSzTx/>
              <a:buFontTx/>
              <a:buNone/>
              <a:tabLst/>
              <a:defRPr/>
            </a:pPr>
            <a:fld id="{31E048EE-F6E1-1C4C-9881-042DFC316FD7}" type="slidenum">
              <a:rPr kumimoji="0" lang="en-US" altLang="en-US"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3607"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380329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Alan</a:t>
            </a:r>
          </a:p>
          <a:p>
            <a:endParaRPr lang="en-US">
              <a:ea typeface="Calibri"/>
              <a:cs typeface="Calibri"/>
            </a:endParaRPr>
          </a:p>
          <a:p>
            <a:r>
              <a:rPr lang="en-US">
                <a:ea typeface="Calibri"/>
                <a:cs typeface="Calibri"/>
              </a:rPr>
              <a:t>Discuss pre-apprenticeship modules</a:t>
            </a:r>
          </a:p>
        </p:txBody>
      </p:sp>
      <p:sp>
        <p:nvSpPr>
          <p:cNvPr id="4" name="Slide Number Placeholder 3"/>
          <p:cNvSpPr>
            <a:spLocks noGrp="1"/>
          </p:cNvSpPr>
          <p:nvPr>
            <p:ph type="sldNum" sz="quarter" idx="5"/>
          </p:nvPr>
        </p:nvSpPr>
        <p:spPr/>
        <p:txBody>
          <a:bodyPr/>
          <a:lstStyle/>
          <a:p>
            <a:fld id="{C96B935D-67C0-4CB8-9A3D-4C8D049FB325}" type="slidenum">
              <a:rPr lang="en-US" smtClean="0"/>
              <a:t>11</a:t>
            </a:fld>
            <a:endParaRPr lang="en-US"/>
          </a:p>
        </p:txBody>
      </p:sp>
    </p:spTree>
    <p:extLst>
      <p:ext uri="{BB962C8B-B14F-4D97-AF65-F5344CB8AC3E}">
        <p14:creationId xmlns:p14="http://schemas.microsoft.com/office/powerpoint/2010/main" val="2465188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15.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15.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17.png"/><Relationship Id="rId4" Type="http://schemas.openxmlformats.org/officeDocument/2006/relationships/image" Target="../media/image9.jpe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17.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5.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4.jpe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6.jpe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16.jpeg"/><Relationship Id="rId4"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14.jpeg"/><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14.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5.jpe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15.jpeg"/></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5.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15.jpe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a:extLst>
              <a:ext uri="{FF2B5EF4-FFF2-40B4-BE49-F238E27FC236}">
                <a16:creationId xmlns:a16="http://schemas.microsoft.com/office/drawing/2014/main" id="{3DFE7EC7-E0E6-9A26-4722-278257DEBF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699739" y="3786002"/>
            <a:ext cx="1022842" cy="1022842"/>
          </a:xfrm>
          <a:prstGeom prst="rect">
            <a:avLst/>
          </a:prstGeom>
        </p:spPr>
      </p:pic>
    </p:spTree>
    <p:extLst>
      <p:ext uri="{BB962C8B-B14F-4D97-AF65-F5344CB8AC3E}">
        <p14:creationId xmlns:p14="http://schemas.microsoft.com/office/powerpoint/2010/main" val="250947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010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2271325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460403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51288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6549930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814517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049029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501955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1376728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7765670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8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866049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629805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5777B1B9-C8C3-AD80-A5DD-8649F69BF9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8313563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5" name="Picture 4" descr="A blue and yellow circle with white text&#10;&#10;Description automatically generated">
            <a:extLst>
              <a:ext uri="{FF2B5EF4-FFF2-40B4-BE49-F238E27FC236}">
                <a16:creationId xmlns:a16="http://schemas.microsoft.com/office/drawing/2014/main" id="{BEF42B47-1F8E-D1B0-26D8-4F3CBEF7A6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936" y="4958862"/>
            <a:ext cx="965921" cy="965921"/>
          </a:xfrm>
          <a:prstGeom prst="rect">
            <a:avLst/>
          </a:prstGeom>
        </p:spPr>
      </p:pic>
    </p:spTree>
    <p:extLst>
      <p:ext uri="{BB962C8B-B14F-4D97-AF65-F5344CB8AC3E}">
        <p14:creationId xmlns:p14="http://schemas.microsoft.com/office/powerpoint/2010/main" val="993343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754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1E43BA57-E87F-91E2-887D-16DA4470DA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44549" y="5955363"/>
            <a:ext cx="766112" cy="766112"/>
          </a:xfrm>
          <a:prstGeom prst="rect">
            <a:avLst/>
          </a:prstGeom>
        </p:spPr>
      </p:pic>
    </p:spTree>
    <p:extLst>
      <p:ext uri="{BB962C8B-B14F-4D97-AF65-F5344CB8AC3E}">
        <p14:creationId xmlns:p14="http://schemas.microsoft.com/office/powerpoint/2010/main" val="15820954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86998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EEA56B01-ADFD-ED47-51EC-A209D400D2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24200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2916874"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yellow circle with white text&#10;&#10;Description automatically generated">
            <a:extLst>
              <a:ext uri="{FF2B5EF4-FFF2-40B4-BE49-F238E27FC236}">
                <a16:creationId xmlns:a16="http://schemas.microsoft.com/office/drawing/2014/main" id="{96F09E47-79AF-EC05-8716-9CFAE0EE2F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2295598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928593"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pic>
        <p:nvPicPr>
          <p:cNvPr id="2" name="Picture 1" descr="A blue and yellow circle with white text&#10;&#10;Description automatically generated">
            <a:extLst>
              <a:ext uri="{FF2B5EF4-FFF2-40B4-BE49-F238E27FC236}">
                <a16:creationId xmlns:a16="http://schemas.microsoft.com/office/drawing/2014/main" id="{CD01B57C-DA4F-7DF1-E69D-86CF9B235CC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9028519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288756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pic>
        <p:nvPicPr>
          <p:cNvPr id="4" name="Picture 3" descr="A blue and yellow circle with white text&#10;&#10;Description automatically generated">
            <a:extLst>
              <a:ext uri="{FF2B5EF4-FFF2-40B4-BE49-F238E27FC236}">
                <a16:creationId xmlns:a16="http://schemas.microsoft.com/office/drawing/2014/main" id="{63DC457D-DA37-65EC-9C45-9A31D116657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25467024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77357E19-6775-073B-B4D8-5D035446785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6249442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2859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circle with white text&#10;&#10;Description automatically generated">
            <a:extLst>
              <a:ext uri="{FF2B5EF4-FFF2-40B4-BE49-F238E27FC236}">
                <a16:creationId xmlns:a16="http://schemas.microsoft.com/office/drawing/2014/main" id="{F42BC395-2182-0E43-8FA3-969F5B773E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17808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211124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8423499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575145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92007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4682892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415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descr="A blue and yellow circle with white text&#10;&#10;Description automatically generated">
            <a:extLst>
              <a:ext uri="{FF2B5EF4-FFF2-40B4-BE49-F238E27FC236}">
                <a16:creationId xmlns:a16="http://schemas.microsoft.com/office/drawing/2014/main" id="{D1ED1601-6267-67FE-E74B-A665402CFE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589379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sp>
        <p:nvSpPr>
          <p:cNvPr id="9" name="Rectangle 8">
            <a:extLst>
              <a:ext uri="{FF2B5EF4-FFF2-40B4-BE49-F238E27FC236}">
                <a16:creationId xmlns:a16="http://schemas.microsoft.com/office/drawing/2014/main" id="{B71351DE-2391-5849-55EF-16B8C81D31EF}"/>
              </a:ext>
            </a:extLst>
          </p:cNvPr>
          <p:cNvSpPr/>
          <p:nvPr userDrawn="1"/>
        </p:nvSpPr>
        <p:spPr>
          <a:xfrm>
            <a:off x="289928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5846" y="-905254"/>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4"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pic>
        <p:nvPicPr>
          <p:cNvPr id="8" name="Picture 7" descr="A blue and yellow circle with white text&#10;&#10;Description automatically generated">
            <a:extLst>
              <a:ext uri="{FF2B5EF4-FFF2-40B4-BE49-F238E27FC236}">
                <a16:creationId xmlns:a16="http://schemas.microsoft.com/office/drawing/2014/main" id="{DA703250-E44D-B4AE-D407-A6A75F3E56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7116301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9371993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7322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and yellow circle with white text&#10;&#10;Description automatically generated">
            <a:extLst>
              <a:ext uri="{FF2B5EF4-FFF2-40B4-BE49-F238E27FC236}">
                <a16:creationId xmlns:a16="http://schemas.microsoft.com/office/drawing/2014/main" id="{5BD36033-FA59-1BB7-57E5-BFCB523B7F1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26561" y="5973294"/>
            <a:ext cx="766112" cy="766112"/>
          </a:xfrm>
          <a:prstGeom prst="rect">
            <a:avLst/>
          </a:prstGeom>
        </p:spPr>
      </p:pic>
    </p:spTree>
    <p:extLst>
      <p:ext uri="{BB962C8B-B14F-4D97-AF65-F5344CB8AC3E}">
        <p14:creationId xmlns:p14="http://schemas.microsoft.com/office/powerpoint/2010/main" val="37318667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691219"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0EEDA20-B5E5-6C31-956C-96D19D5223A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26561" y="5973294"/>
            <a:ext cx="766112" cy="766112"/>
          </a:xfrm>
          <a:prstGeom prst="rect">
            <a:avLst/>
          </a:prstGeom>
        </p:spPr>
      </p:pic>
    </p:spTree>
    <p:extLst>
      <p:ext uri="{BB962C8B-B14F-4D97-AF65-F5344CB8AC3E}">
        <p14:creationId xmlns:p14="http://schemas.microsoft.com/office/powerpoint/2010/main" val="8590687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2372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2357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50192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4" name="Picture 3">
            <a:extLst>
              <a:ext uri="{FF2B5EF4-FFF2-40B4-BE49-F238E27FC236}">
                <a16:creationId xmlns:a16="http://schemas.microsoft.com/office/drawing/2014/main" id="{0653EBFD-1480-A363-CBCE-D7C04CF3867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33600" y="5989568"/>
            <a:ext cx="782519" cy="782519"/>
          </a:xfrm>
          <a:prstGeom prst="rect">
            <a:avLst/>
          </a:prstGeom>
        </p:spPr>
      </p:pic>
    </p:spTree>
    <p:extLst>
      <p:ext uri="{BB962C8B-B14F-4D97-AF65-F5344CB8AC3E}">
        <p14:creationId xmlns:p14="http://schemas.microsoft.com/office/powerpoint/2010/main" val="264212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a:extLst>
              <a:ext uri="{FF2B5EF4-FFF2-40B4-BE49-F238E27FC236}">
                <a16:creationId xmlns:a16="http://schemas.microsoft.com/office/drawing/2014/main" id="{24A45279-B4C8-2083-E813-C9DF5E5038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459523" y="-96877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497460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577223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131677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59A05B-4F68-DC79-6DD8-BC12A1E6E7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39642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8CB97716-5A11-76A2-AF31-BCDF338B601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92214" y="6040754"/>
            <a:ext cx="725801" cy="725801"/>
          </a:xfrm>
          <a:prstGeom prst="rect">
            <a:avLst/>
          </a:prstGeom>
        </p:spPr>
      </p:pic>
    </p:spTree>
    <p:extLst>
      <p:ext uri="{BB962C8B-B14F-4D97-AF65-F5344CB8AC3E}">
        <p14:creationId xmlns:p14="http://schemas.microsoft.com/office/powerpoint/2010/main" val="2774415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43647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EA2FBB-EA94-DFCC-F22B-DB5C21F8AD4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1853960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hasCustomPrompt="1"/>
          </p:nvPr>
        </p:nvSpPr>
        <p:spPr>
          <a:xfrm>
            <a:off x="838200" y="1825626"/>
            <a:ext cx="1963615" cy="392522"/>
          </a:xfrm>
        </p:spPr>
        <p:txBody>
          <a:bodyPr>
            <a:normAutofit/>
          </a:bodyPr>
          <a:lstStyle>
            <a:lvl1pPr marL="0" indent="0">
              <a:buNone/>
              <a:defRPr sz="2200"/>
            </a:lvl1pPr>
          </a:lstStyle>
          <a:p>
            <a:pPr lvl="0"/>
            <a:r>
              <a:rPr lang="en-US"/>
              <a:t>Title</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3010661" y="1825626"/>
            <a:ext cx="8343139" cy="411264"/>
          </a:xfrm>
        </p:spPr>
        <p:txBody>
          <a:bodyPr>
            <a:normAutofit/>
          </a:bodyPr>
          <a:lstStyle>
            <a:lvl1pPr marL="0" indent="0">
              <a:buNone/>
              <a:defRPr sz="2200"/>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9659"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A8E8C8-A59D-3052-82ED-8C2130580D24}"/>
              </a:ext>
            </a:extLst>
          </p:cNvPr>
          <p:cNvSpPr>
            <a:spLocks noGrp="1"/>
          </p:cNvSpPr>
          <p:nvPr>
            <p:ph sz="half" idx="13" hasCustomPrompt="1"/>
          </p:nvPr>
        </p:nvSpPr>
        <p:spPr>
          <a:xfrm>
            <a:off x="838200" y="2355415"/>
            <a:ext cx="1963615" cy="392522"/>
          </a:xfrm>
        </p:spPr>
        <p:txBody>
          <a:bodyPr>
            <a:normAutofit/>
          </a:bodyPr>
          <a:lstStyle>
            <a:lvl1pPr marL="0" indent="0">
              <a:buNone/>
              <a:defRPr sz="2200"/>
            </a:lvl1pPr>
          </a:lstStyle>
          <a:p>
            <a:pPr lvl="0"/>
            <a:r>
              <a:rPr lang="en-US"/>
              <a:t>Title</a:t>
            </a:r>
          </a:p>
        </p:txBody>
      </p:sp>
      <p:sp>
        <p:nvSpPr>
          <p:cNvPr id="14" name="Content Placeholder 2">
            <a:extLst>
              <a:ext uri="{FF2B5EF4-FFF2-40B4-BE49-F238E27FC236}">
                <a16:creationId xmlns:a16="http://schemas.microsoft.com/office/drawing/2014/main" id="{64AEA849-50C0-B408-93D4-0029725736FF}"/>
              </a:ext>
            </a:extLst>
          </p:cNvPr>
          <p:cNvSpPr>
            <a:spLocks noGrp="1"/>
          </p:cNvSpPr>
          <p:nvPr>
            <p:ph sz="half" idx="14" hasCustomPrompt="1"/>
          </p:nvPr>
        </p:nvSpPr>
        <p:spPr>
          <a:xfrm>
            <a:off x="838199" y="2894380"/>
            <a:ext cx="1963615" cy="500743"/>
          </a:xfrm>
        </p:spPr>
        <p:txBody>
          <a:bodyPr>
            <a:normAutofit/>
          </a:bodyPr>
          <a:lstStyle>
            <a:lvl1pPr marL="0" indent="0">
              <a:buNone/>
              <a:defRPr sz="2200"/>
            </a:lvl1pPr>
          </a:lstStyle>
          <a:p>
            <a:pPr lvl="0"/>
            <a:r>
              <a:rPr lang="en-US"/>
              <a:t>Title</a:t>
            </a:r>
          </a:p>
        </p:txBody>
      </p:sp>
      <p:sp>
        <p:nvSpPr>
          <p:cNvPr id="15" name="Content Placeholder 2">
            <a:extLst>
              <a:ext uri="{FF2B5EF4-FFF2-40B4-BE49-F238E27FC236}">
                <a16:creationId xmlns:a16="http://schemas.microsoft.com/office/drawing/2014/main" id="{4BD77775-D4F9-407D-D724-17211D5D8195}"/>
              </a:ext>
            </a:extLst>
          </p:cNvPr>
          <p:cNvSpPr>
            <a:spLocks noGrp="1"/>
          </p:cNvSpPr>
          <p:nvPr>
            <p:ph sz="half" idx="15" hasCustomPrompt="1"/>
          </p:nvPr>
        </p:nvSpPr>
        <p:spPr>
          <a:xfrm>
            <a:off x="838198" y="3466347"/>
            <a:ext cx="1963615" cy="402865"/>
          </a:xfrm>
        </p:spPr>
        <p:txBody>
          <a:bodyPr/>
          <a:lstStyle>
            <a:lvl1pPr marL="0" indent="0">
              <a:buNone/>
              <a:defRPr sz="2200" b="0"/>
            </a:lvl1pPr>
          </a:lstStyle>
          <a:p>
            <a:pPr lvl="0"/>
            <a:r>
              <a:rPr lang="en-US"/>
              <a:t>Title</a:t>
            </a:r>
          </a:p>
        </p:txBody>
      </p:sp>
      <p:sp>
        <p:nvSpPr>
          <p:cNvPr id="16" name="Content Placeholder 2">
            <a:extLst>
              <a:ext uri="{FF2B5EF4-FFF2-40B4-BE49-F238E27FC236}">
                <a16:creationId xmlns:a16="http://schemas.microsoft.com/office/drawing/2014/main" id="{90E3CF73-4345-50F1-17DF-C6BA43670D0D}"/>
              </a:ext>
            </a:extLst>
          </p:cNvPr>
          <p:cNvSpPr>
            <a:spLocks noGrp="1"/>
          </p:cNvSpPr>
          <p:nvPr>
            <p:ph sz="half" idx="16" hasCustomPrompt="1"/>
          </p:nvPr>
        </p:nvSpPr>
        <p:spPr>
          <a:xfrm>
            <a:off x="838198" y="3967637"/>
            <a:ext cx="1963615" cy="465417"/>
          </a:xfrm>
        </p:spPr>
        <p:txBody>
          <a:bodyPr/>
          <a:lstStyle>
            <a:lvl1pPr marL="0" indent="0">
              <a:buNone/>
              <a:defRPr sz="2200"/>
            </a:lvl1pPr>
          </a:lstStyle>
          <a:p>
            <a:pPr lvl="0"/>
            <a:r>
              <a:rPr lang="en-US"/>
              <a:t>Title</a:t>
            </a:r>
          </a:p>
        </p:txBody>
      </p:sp>
      <p:sp>
        <p:nvSpPr>
          <p:cNvPr id="17" name="Content Placeholder 2">
            <a:extLst>
              <a:ext uri="{FF2B5EF4-FFF2-40B4-BE49-F238E27FC236}">
                <a16:creationId xmlns:a16="http://schemas.microsoft.com/office/drawing/2014/main" id="{BE79E00F-F09C-3CE4-E3D3-CBBB2841F245}"/>
              </a:ext>
            </a:extLst>
          </p:cNvPr>
          <p:cNvSpPr>
            <a:spLocks noGrp="1"/>
          </p:cNvSpPr>
          <p:nvPr>
            <p:ph sz="half" idx="17" hasCustomPrompt="1"/>
          </p:nvPr>
        </p:nvSpPr>
        <p:spPr>
          <a:xfrm>
            <a:off x="829403" y="4541995"/>
            <a:ext cx="1963615" cy="465417"/>
          </a:xfrm>
        </p:spPr>
        <p:txBody>
          <a:bodyPr/>
          <a:lstStyle>
            <a:lvl1pPr marL="0" indent="0">
              <a:buNone/>
              <a:defRPr sz="2200"/>
            </a:lvl1pPr>
          </a:lstStyle>
          <a:p>
            <a:pPr lvl="0"/>
            <a:r>
              <a:rPr lang="en-US"/>
              <a:t>Title</a:t>
            </a:r>
          </a:p>
        </p:txBody>
      </p:sp>
      <p:sp>
        <p:nvSpPr>
          <p:cNvPr id="18" name="Content Placeholder 2">
            <a:extLst>
              <a:ext uri="{FF2B5EF4-FFF2-40B4-BE49-F238E27FC236}">
                <a16:creationId xmlns:a16="http://schemas.microsoft.com/office/drawing/2014/main" id="{B2702E37-570C-7009-B1D6-1903AC9D9FFB}"/>
              </a:ext>
            </a:extLst>
          </p:cNvPr>
          <p:cNvSpPr>
            <a:spLocks noGrp="1"/>
          </p:cNvSpPr>
          <p:nvPr>
            <p:ph sz="half" idx="18" hasCustomPrompt="1"/>
          </p:nvPr>
        </p:nvSpPr>
        <p:spPr>
          <a:xfrm>
            <a:off x="838197" y="5089820"/>
            <a:ext cx="1963615" cy="465417"/>
          </a:xfrm>
        </p:spPr>
        <p:txBody>
          <a:bodyPr/>
          <a:lstStyle>
            <a:lvl1pPr marL="0" indent="0">
              <a:buNone/>
              <a:defRPr sz="2200"/>
            </a:lvl1pPr>
          </a:lstStyle>
          <a:p>
            <a:pPr lvl="0"/>
            <a:r>
              <a:rPr lang="en-US"/>
              <a:t>Title</a:t>
            </a:r>
          </a:p>
        </p:txBody>
      </p:sp>
      <p:sp>
        <p:nvSpPr>
          <p:cNvPr id="19" name="Content Placeholder 2">
            <a:extLst>
              <a:ext uri="{FF2B5EF4-FFF2-40B4-BE49-F238E27FC236}">
                <a16:creationId xmlns:a16="http://schemas.microsoft.com/office/drawing/2014/main" id="{7859A654-78DD-C8DB-C7E0-06809ADFF532}"/>
              </a:ext>
            </a:extLst>
          </p:cNvPr>
          <p:cNvSpPr>
            <a:spLocks noGrp="1"/>
          </p:cNvSpPr>
          <p:nvPr>
            <p:ph sz="half" idx="19" hasCustomPrompt="1"/>
          </p:nvPr>
        </p:nvSpPr>
        <p:spPr>
          <a:xfrm>
            <a:off x="838197" y="5628789"/>
            <a:ext cx="1963615" cy="465417"/>
          </a:xfrm>
        </p:spPr>
        <p:txBody>
          <a:bodyPr/>
          <a:lstStyle>
            <a:lvl1pPr marL="0" indent="0">
              <a:buNone/>
              <a:defRPr sz="2200"/>
            </a:lvl1pPr>
          </a:lstStyle>
          <a:p>
            <a:pPr lvl="0"/>
            <a:r>
              <a:rPr lang="en-US"/>
              <a:t>Title</a:t>
            </a:r>
          </a:p>
        </p:txBody>
      </p:sp>
      <p:sp>
        <p:nvSpPr>
          <p:cNvPr id="20" name="Content Placeholder 3">
            <a:extLst>
              <a:ext uri="{FF2B5EF4-FFF2-40B4-BE49-F238E27FC236}">
                <a16:creationId xmlns:a16="http://schemas.microsoft.com/office/drawing/2014/main" id="{DD7992D7-3B56-0042-555C-1E04C4CA3C37}"/>
              </a:ext>
            </a:extLst>
          </p:cNvPr>
          <p:cNvSpPr>
            <a:spLocks noGrp="1"/>
          </p:cNvSpPr>
          <p:nvPr>
            <p:ph sz="half" idx="20"/>
          </p:nvPr>
        </p:nvSpPr>
        <p:spPr>
          <a:xfrm>
            <a:off x="3010661" y="2329029"/>
            <a:ext cx="8343139" cy="411264"/>
          </a:xfrm>
        </p:spPr>
        <p:txBody>
          <a:bodyPr>
            <a:normAutofit/>
          </a:bodyPr>
          <a:lstStyle>
            <a:lvl1pPr marL="0" indent="0">
              <a:buNone/>
              <a:defRPr sz="2200"/>
            </a:lvl1pPr>
          </a:lstStyle>
          <a:p>
            <a:pPr lvl="0"/>
            <a:r>
              <a:rPr lang="en-US"/>
              <a:t>Click to edit Master text styles</a:t>
            </a:r>
          </a:p>
        </p:txBody>
      </p:sp>
      <p:sp>
        <p:nvSpPr>
          <p:cNvPr id="21" name="Content Placeholder 3">
            <a:extLst>
              <a:ext uri="{FF2B5EF4-FFF2-40B4-BE49-F238E27FC236}">
                <a16:creationId xmlns:a16="http://schemas.microsoft.com/office/drawing/2014/main" id="{6D988478-1D67-FF90-A123-37A5A8DE29B0}"/>
              </a:ext>
            </a:extLst>
          </p:cNvPr>
          <p:cNvSpPr>
            <a:spLocks noGrp="1"/>
          </p:cNvSpPr>
          <p:nvPr>
            <p:ph sz="half" idx="21"/>
          </p:nvPr>
        </p:nvSpPr>
        <p:spPr>
          <a:xfrm>
            <a:off x="2995295" y="2894380"/>
            <a:ext cx="8343139" cy="411264"/>
          </a:xfrm>
        </p:spPr>
        <p:txBody>
          <a:bodyPr>
            <a:normAutofit/>
          </a:bodyPr>
          <a:lstStyle>
            <a:lvl1pPr marL="0" indent="0">
              <a:buNone/>
              <a:defRPr sz="2200"/>
            </a:lvl1pPr>
          </a:lstStyle>
          <a:p>
            <a:pPr lvl="0"/>
            <a:r>
              <a:rPr lang="en-US"/>
              <a:t>Click to edit Master text styles</a:t>
            </a:r>
          </a:p>
        </p:txBody>
      </p:sp>
      <p:sp>
        <p:nvSpPr>
          <p:cNvPr id="22" name="Content Placeholder 3">
            <a:extLst>
              <a:ext uri="{FF2B5EF4-FFF2-40B4-BE49-F238E27FC236}">
                <a16:creationId xmlns:a16="http://schemas.microsoft.com/office/drawing/2014/main" id="{3C4F53B8-A5ED-FC6E-8A72-D6107C0299D1}"/>
              </a:ext>
            </a:extLst>
          </p:cNvPr>
          <p:cNvSpPr>
            <a:spLocks noGrp="1"/>
          </p:cNvSpPr>
          <p:nvPr>
            <p:ph sz="half" idx="22"/>
          </p:nvPr>
        </p:nvSpPr>
        <p:spPr>
          <a:xfrm>
            <a:off x="2995295" y="3466347"/>
            <a:ext cx="8343139" cy="411264"/>
          </a:xfrm>
        </p:spPr>
        <p:txBody>
          <a:bodyPr>
            <a:normAutofit/>
          </a:bodyPr>
          <a:lstStyle>
            <a:lvl1pPr marL="0" indent="0">
              <a:buNone/>
              <a:defRPr sz="2200"/>
            </a:lvl1pPr>
          </a:lstStyle>
          <a:p>
            <a:pPr lvl="0"/>
            <a:r>
              <a:rPr lang="en-US"/>
              <a:t>Click to edit Master text styles</a:t>
            </a:r>
          </a:p>
        </p:txBody>
      </p:sp>
      <p:sp>
        <p:nvSpPr>
          <p:cNvPr id="23" name="Content Placeholder 3">
            <a:extLst>
              <a:ext uri="{FF2B5EF4-FFF2-40B4-BE49-F238E27FC236}">
                <a16:creationId xmlns:a16="http://schemas.microsoft.com/office/drawing/2014/main" id="{45E8100D-80C1-B096-5B7A-80730DD40A94}"/>
              </a:ext>
            </a:extLst>
          </p:cNvPr>
          <p:cNvSpPr>
            <a:spLocks noGrp="1"/>
          </p:cNvSpPr>
          <p:nvPr>
            <p:ph sz="half" idx="23"/>
          </p:nvPr>
        </p:nvSpPr>
        <p:spPr>
          <a:xfrm>
            <a:off x="2995294" y="3963134"/>
            <a:ext cx="8343139" cy="411264"/>
          </a:xfrm>
        </p:spPr>
        <p:txBody>
          <a:bodyPr>
            <a:normAutofit/>
          </a:bodyPr>
          <a:lstStyle>
            <a:lvl1pPr marL="0" indent="0">
              <a:buNone/>
              <a:defRPr sz="2200"/>
            </a:lvl1pPr>
          </a:lstStyle>
          <a:p>
            <a:pPr lvl="0"/>
            <a:r>
              <a:rPr lang="en-US"/>
              <a:t>Click to edit Master text styles</a:t>
            </a:r>
          </a:p>
        </p:txBody>
      </p:sp>
      <p:sp>
        <p:nvSpPr>
          <p:cNvPr id="24" name="Content Placeholder 3">
            <a:extLst>
              <a:ext uri="{FF2B5EF4-FFF2-40B4-BE49-F238E27FC236}">
                <a16:creationId xmlns:a16="http://schemas.microsoft.com/office/drawing/2014/main" id="{C506B2BF-EDEF-684E-BFA6-355962720108}"/>
              </a:ext>
            </a:extLst>
          </p:cNvPr>
          <p:cNvSpPr>
            <a:spLocks noGrp="1"/>
          </p:cNvSpPr>
          <p:nvPr>
            <p:ph sz="half" idx="24"/>
          </p:nvPr>
        </p:nvSpPr>
        <p:spPr>
          <a:xfrm>
            <a:off x="2995293" y="4539029"/>
            <a:ext cx="8343139" cy="411264"/>
          </a:xfrm>
        </p:spPr>
        <p:txBody>
          <a:bodyPr>
            <a:normAutofit/>
          </a:bodyPr>
          <a:lstStyle>
            <a:lvl1pPr marL="0" indent="0">
              <a:buNone/>
              <a:defRPr sz="2200"/>
            </a:lvl1pPr>
          </a:lstStyle>
          <a:p>
            <a:pPr lvl="0"/>
            <a:r>
              <a:rPr lang="en-US"/>
              <a:t>Click to edit Master text styles</a:t>
            </a:r>
          </a:p>
        </p:txBody>
      </p:sp>
      <p:sp>
        <p:nvSpPr>
          <p:cNvPr id="25" name="Content Placeholder 3">
            <a:extLst>
              <a:ext uri="{FF2B5EF4-FFF2-40B4-BE49-F238E27FC236}">
                <a16:creationId xmlns:a16="http://schemas.microsoft.com/office/drawing/2014/main" id="{48D4D098-5F57-925E-56BA-5EE55D90946A}"/>
              </a:ext>
            </a:extLst>
          </p:cNvPr>
          <p:cNvSpPr>
            <a:spLocks noGrp="1"/>
          </p:cNvSpPr>
          <p:nvPr>
            <p:ph sz="half" idx="25"/>
          </p:nvPr>
        </p:nvSpPr>
        <p:spPr>
          <a:xfrm>
            <a:off x="2995293" y="5082494"/>
            <a:ext cx="8343139" cy="411264"/>
          </a:xfrm>
        </p:spPr>
        <p:txBody>
          <a:bodyPr>
            <a:normAutofit/>
          </a:bodyPr>
          <a:lstStyle>
            <a:lvl1pPr marL="0" indent="0">
              <a:buNone/>
              <a:defRPr sz="2200"/>
            </a:lvl1pPr>
          </a:lstStyle>
          <a:p>
            <a:pPr lvl="0"/>
            <a:r>
              <a:rPr lang="en-US"/>
              <a:t>Click to edit Master text styles</a:t>
            </a:r>
          </a:p>
        </p:txBody>
      </p:sp>
      <p:sp>
        <p:nvSpPr>
          <p:cNvPr id="26" name="Content Placeholder 3">
            <a:extLst>
              <a:ext uri="{FF2B5EF4-FFF2-40B4-BE49-F238E27FC236}">
                <a16:creationId xmlns:a16="http://schemas.microsoft.com/office/drawing/2014/main" id="{6CFE2660-A5A0-9E10-E7A6-AA4AD2335DA1}"/>
              </a:ext>
            </a:extLst>
          </p:cNvPr>
          <p:cNvSpPr>
            <a:spLocks noGrp="1"/>
          </p:cNvSpPr>
          <p:nvPr>
            <p:ph sz="half" idx="26"/>
          </p:nvPr>
        </p:nvSpPr>
        <p:spPr>
          <a:xfrm>
            <a:off x="2995292" y="5632845"/>
            <a:ext cx="8343139" cy="411264"/>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3184478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pic>
        <p:nvPicPr>
          <p:cNvPr id="3" name="Picture 2" descr="A blue and yellow circle with white text&#10;&#10;Description automatically generated">
            <a:extLst>
              <a:ext uri="{FF2B5EF4-FFF2-40B4-BE49-F238E27FC236}">
                <a16:creationId xmlns:a16="http://schemas.microsoft.com/office/drawing/2014/main" id="{7B792432-F706-B842-6B8B-F3DFB24EC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4569" y="3610707"/>
            <a:ext cx="1274889" cy="1274889"/>
          </a:xfrm>
          <a:prstGeom prst="rect">
            <a:avLst/>
          </a:prstGeom>
        </p:spPr>
      </p:pic>
    </p:spTree>
    <p:extLst>
      <p:ext uri="{BB962C8B-B14F-4D97-AF65-F5344CB8AC3E}">
        <p14:creationId xmlns:p14="http://schemas.microsoft.com/office/powerpoint/2010/main" val="243272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31EF54-5947-6BC7-A87F-C1D0638A46A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2279700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59A05B-4F68-DC79-6DD8-BC12A1E6E7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46248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pic>
        <p:nvPicPr>
          <p:cNvPr id="5" name="Picture 4" descr="A blue and yellow circle with white text&#10;&#10;Description automatically generated">
            <a:extLst>
              <a:ext uri="{FF2B5EF4-FFF2-40B4-BE49-F238E27FC236}">
                <a16:creationId xmlns:a16="http://schemas.microsoft.com/office/drawing/2014/main" id="{A0FB5669-DA02-9207-118E-1C466F8A7E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0754" y="4583723"/>
            <a:ext cx="1614858" cy="1614858"/>
          </a:xfrm>
          <a:prstGeom prst="rect">
            <a:avLst/>
          </a:prstGeom>
        </p:spPr>
      </p:pic>
    </p:spTree>
    <p:extLst>
      <p:ext uri="{BB962C8B-B14F-4D97-AF65-F5344CB8AC3E}">
        <p14:creationId xmlns:p14="http://schemas.microsoft.com/office/powerpoint/2010/main" val="2708356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18878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4190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36845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8D9E709E-427D-A8E6-9876-D34E10555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646" y="4706815"/>
            <a:ext cx="1374535" cy="1374535"/>
          </a:xfrm>
          <a:prstGeom prst="rect">
            <a:avLst/>
          </a:prstGeom>
        </p:spPr>
      </p:pic>
    </p:spTree>
    <p:extLst>
      <p:ext uri="{BB962C8B-B14F-4D97-AF65-F5344CB8AC3E}">
        <p14:creationId xmlns:p14="http://schemas.microsoft.com/office/powerpoint/2010/main" val="124521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51399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5678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74894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05223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43124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72914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sp>
        <p:nvSpPr>
          <p:cNvPr id="13" name="Rectangle 12">
            <a:extLst>
              <a:ext uri="{FF2B5EF4-FFF2-40B4-BE49-F238E27FC236}">
                <a16:creationId xmlns:a16="http://schemas.microsoft.com/office/drawing/2014/main" id="{682805A0-EC07-0748-EEF8-2E38171550E4}"/>
              </a:ext>
            </a:extLst>
          </p:cNvPr>
          <p:cNvSpPr/>
          <p:nvPr userDrawn="1"/>
        </p:nvSpPr>
        <p:spPr>
          <a:xfrm>
            <a:off x="2975489"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125262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7" name="Picture 6">
            <a:extLst>
              <a:ext uri="{FF2B5EF4-FFF2-40B4-BE49-F238E27FC236}">
                <a16:creationId xmlns:a16="http://schemas.microsoft.com/office/drawing/2014/main" id="{EAA7D578-FBFF-9BD6-383E-59DEA82F12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57046" y="6037341"/>
            <a:ext cx="727869" cy="727869"/>
          </a:xfrm>
          <a:prstGeom prst="rect">
            <a:avLst/>
          </a:prstGeom>
        </p:spPr>
      </p:pic>
    </p:spTree>
    <p:extLst>
      <p:ext uri="{BB962C8B-B14F-4D97-AF65-F5344CB8AC3E}">
        <p14:creationId xmlns:p14="http://schemas.microsoft.com/office/powerpoint/2010/main" val="343254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pic>
        <p:nvPicPr>
          <p:cNvPr id="6" name="Picture 5" descr="A blue and yellow circle with white text&#10;&#10;Description automatically generated">
            <a:extLst>
              <a:ext uri="{FF2B5EF4-FFF2-40B4-BE49-F238E27FC236}">
                <a16:creationId xmlns:a16="http://schemas.microsoft.com/office/drawing/2014/main" id="{EC105679-9F08-8DA6-659A-F88FBFDFFC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4433" y="4959627"/>
            <a:ext cx="979008" cy="979008"/>
          </a:xfrm>
          <a:prstGeom prst="rect">
            <a:avLst/>
          </a:prstGeom>
        </p:spPr>
      </p:pic>
      <p:pic>
        <p:nvPicPr>
          <p:cNvPr id="9" name="Picture 8" descr="A blue and yellow circle with white text&#10;&#10;Description automatically generated">
            <a:extLst>
              <a:ext uri="{FF2B5EF4-FFF2-40B4-BE49-F238E27FC236}">
                <a16:creationId xmlns:a16="http://schemas.microsoft.com/office/drawing/2014/main" id="{F38D5E68-8944-31C1-735B-ADB7C31A24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14055" y="4699037"/>
            <a:ext cx="1500187" cy="1500187"/>
          </a:xfrm>
          <a:prstGeom prst="rect">
            <a:avLst/>
          </a:prstGeom>
        </p:spPr>
      </p:pic>
    </p:spTree>
    <p:extLst>
      <p:ext uri="{BB962C8B-B14F-4D97-AF65-F5344CB8AC3E}">
        <p14:creationId xmlns:p14="http://schemas.microsoft.com/office/powerpoint/2010/main" val="3372600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blue and yellow circle with white text&#10;&#10;Description automatically generated">
            <a:extLst>
              <a:ext uri="{FF2B5EF4-FFF2-40B4-BE49-F238E27FC236}">
                <a16:creationId xmlns:a16="http://schemas.microsoft.com/office/drawing/2014/main" id="{4F14D499-7681-4229-DBE9-40E6B11784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58354" y="3607868"/>
            <a:ext cx="1342292" cy="1342292"/>
          </a:xfrm>
          <a:prstGeom prst="rect">
            <a:avLst/>
          </a:prstGeom>
        </p:spPr>
      </p:pic>
    </p:spTree>
    <p:extLst>
      <p:ext uri="{BB962C8B-B14F-4D97-AF65-F5344CB8AC3E}">
        <p14:creationId xmlns:p14="http://schemas.microsoft.com/office/powerpoint/2010/main" val="573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298135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Tree>
    <p:extLst>
      <p:ext uri="{BB962C8B-B14F-4D97-AF65-F5344CB8AC3E}">
        <p14:creationId xmlns:p14="http://schemas.microsoft.com/office/powerpoint/2010/main" val="22341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1" name="Rectangle 10">
            <a:extLst>
              <a:ext uri="{FF2B5EF4-FFF2-40B4-BE49-F238E27FC236}">
                <a16:creationId xmlns:a16="http://schemas.microsoft.com/office/drawing/2014/main" id="{FAE40121-7C44-2C80-0329-94B161325F60}"/>
              </a:ext>
            </a:extLst>
          </p:cNvPr>
          <p:cNvSpPr/>
          <p:nvPr userDrawn="1"/>
        </p:nvSpPr>
        <p:spPr>
          <a:xfrm>
            <a:off x="294031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yellow circle with white text&#10;&#10;Description automatically generated">
            <a:extLst>
              <a:ext uri="{FF2B5EF4-FFF2-40B4-BE49-F238E27FC236}">
                <a16:creationId xmlns:a16="http://schemas.microsoft.com/office/drawing/2014/main" id="{363F5411-1295-E147-D550-0D40B06F51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2908" y="5983606"/>
            <a:ext cx="803519" cy="803519"/>
          </a:xfrm>
          <a:prstGeom prst="rect">
            <a:avLst/>
          </a:prstGeom>
        </p:spPr>
      </p:pic>
    </p:spTree>
    <p:extLst>
      <p:ext uri="{BB962C8B-B14F-4D97-AF65-F5344CB8AC3E}">
        <p14:creationId xmlns:p14="http://schemas.microsoft.com/office/powerpoint/2010/main" val="488989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6" name="Picture 5" descr="A blue and yellow circle with white text&#10;&#10;Description automatically generated">
            <a:extLst>
              <a:ext uri="{FF2B5EF4-FFF2-40B4-BE49-F238E27FC236}">
                <a16:creationId xmlns:a16="http://schemas.microsoft.com/office/drawing/2014/main" id="{80CF7B9F-1FB3-7BD1-4FE6-399F5DD514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7308" y="4654061"/>
            <a:ext cx="1603135" cy="1603135"/>
          </a:xfrm>
          <a:prstGeom prst="rect">
            <a:avLst/>
          </a:prstGeom>
        </p:spPr>
      </p:pic>
    </p:spTree>
    <p:extLst>
      <p:ext uri="{BB962C8B-B14F-4D97-AF65-F5344CB8AC3E}">
        <p14:creationId xmlns:p14="http://schemas.microsoft.com/office/powerpoint/2010/main" val="1518872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48635" y="5952744"/>
            <a:ext cx="791336" cy="791336"/>
          </a:xfrm>
          <a:prstGeom prst="rect">
            <a:avLst/>
          </a:prstGeom>
        </p:spPr>
      </p:pic>
    </p:spTree>
    <p:extLst>
      <p:ext uri="{BB962C8B-B14F-4D97-AF65-F5344CB8AC3E}">
        <p14:creationId xmlns:p14="http://schemas.microsoft.com/office/powerpoint/2010/main" val="645252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7794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3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a:extLst>
              <a:ext uri="{FF2B5EF4-FFF2-40B4-BE49-F238E27FC236}">
                <a16:creationId xmlns:a16="http://schemas.microsoft.com/office/drawing/2014/main" id="{250CE8F0-B20E-393C-C4F0-E508E5144CA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799126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a:extLst>
              <a:ext uri="{FF2B5EF4-FFF2-40B4-BE49-F238E27FC236}">
                <a16:creationId xmlns:a16="http://schemas.microsoft.com/office/drawing/2014/main" id="{250CE8F0-B20E-393C-C4F0-E508E5144CA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846757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281246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a:extLst>
              <a:ext uri="{FF2B5EF4-FFF2-40B4-BE49-F238E27FC236}">
                <a16:creationId xmlns:a16="http://schemas.microsoft.com/office/drawing/2014/main" id="{60A50D4A-DDE8-EC08-A614-062E705A54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A32B728-FE80-1048-81D5-7F332A06707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98667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9101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298543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14" name="Text Placeholder 13">
            <a:extLst>
              <a:ext uri="{FF2B5EF4-FFF2-40B4-BE49-F238E27FC236}">
                <a16:creationId xmlns:a16="http://schemas.microsoft.com/office/drawing/2014/main" id="{F3688A95-63CB-0719-9674-A3932A01FFC1}"/>
              </a:ext>
            </a:extLst>
          </p:cNvPr>
          <p:cNvSpPr>
            <a:spLocks noGrp="1"/>
          </p:cNvSpPr>
          <p:nvPr>
            <p:ph type="body" sz="quarter" idx="13"/>
          </p:nvPr>
        </p:nvSpPr>
        <p:spPr>
          <a:xfrm>
            <a:off x="1313370" y="4470019"/>
            <a:ext cx="4419600" cy="1346200"/>
          </a:xfrm>
        </p:spPr>
        <p:txBody>
          <a:bodyPr/>
          <a:lstStyle/>
          <a:p>
            <a:pPr lvl="0"/>
            <a:r>
              <a:rPr lang="en-US"/>
              <a:t>Click to edit Master text styles</a:t>
            </a:r>
          </a:p>
        </p:txBody>
      </p:sp>
      <p:sp>
        <p:nvSpPr>
          <p:cNvPr id="16" name="Text Placeholder 13">
            <a:extLst>
              <a:ext uri="{FF2B5EF4-FFF2-40B4-BE49-F238E27FC236}">
                <a16:creationId xmlns:a16="http://schemas.microsoft.com/office/drawing/2014/main" id="{38340442-6FC7-4258-DAB0-5ACC257A8B27}"/>
              </a:ext>
            </a:extLst>
          </p:cNvPr>
          <p:cNvSpPr>
            <a:spLocks noGrp="1"/>
          </p:cNvSpPr>
          <p:nvPr>
            <p:ph type="body" sz="quarter" idx="14"/>
          </p:nvPr>
        </p:nvSpPr>
        <p:spPr>
          <a:xfrm>
            <a:off x="6858000" y="4473574"/>
            <a:ext cx="4419600" cy="1346200"/>
          </a:xfrm>
        </p:spPr>
        <p:txBody>
          <a:bodyPr/>
          <a:lstStyle/>
          <a:p>
            <a:pPr lvl="0"/>
            <a:r>
              <a:rPr lang="en-US"/>
              <a:t>Click to edit Master text styles</a:t>
            </a:r>
          </a:p>
        </p:txBody>
      </p:sp>
    </p:spTree>
    <p:extLst>
      <p:ext uri="{BB962C8B-B14F-4D97-AF65-F5344CB8AC3E}">
        <p14:creationId xmlns:p14="http://schemas.microsoft.com/office/powerpoint/2010/main" val="2933542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29362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8644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89063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4221233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275264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1645079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1EB2B0A1-70B0-ED29-E6AB-47423C7F6873}"/>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637752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13241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3575236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377981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BBF89E-36F7-AB45-900B-890FF14CC46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45701" y="5952744"/>
            <a:ext cx="791336" cy="791336"/>
          </a:xfrm>
          <a:prstGeom prst="rect">
            <a:avLst/>
          </a:prstGeom>
        </p:spPr>
      </p:pic>
    </p:spTree>
    <p:extLst>
      <p:ext uri="{BB962C8B-B14F-4D97-AF65-F5344CB8AC3E}">
        <p14:creationId xmlns:p14="http://schemas.microsoft.com/office/powerpoint/2010/main" val="1265234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671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54493" y="5952744"/>
            <a:ext cx="791336" cy="791336"/>
          </a:xfrm>
          <a:prstGeom prst="rect">
            <a:avLst/>
          </a:prstGeom>
        </p:spPr>
      </p:pic>
    </p:spTree>
    <p:extLst>
      <p:ext uri="{BB962C8B-B14F-4D97-AF65-F5344CB8AC3E}">
        <p14:creationId xmlns:p14="http://schemas.microsoft.com/office/powerpoint/2010/main" val="20506459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792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258571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17613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8526594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494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519669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947188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0415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50CE8F0-B20E-393C-C4F0-E508E5144CA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242773" y="5952744"/>
            <a:ext cx="791336" cy="791336"/>
          </a:xfrm>
          <a:prstGeom prst="rect">
            <a:avLst/>
          </a:prstGeom>
        </p:spPr>
      </p:pic>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790900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596503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865446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22770162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2396170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2425719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4936581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819142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051584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821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22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a:extLst>
              <a:ext uri="{FF2B5EF4-FFF2-40B4-BE49-F238E27FC236}">
                <a16:creationId xmlns:a16="http://schemas.microsoft.com/office/drawing/2014/main" id="{250CE8F0-B20E-393C-C4F0-E508E5144CA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992242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338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113518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462134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92424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533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976049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815895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6535698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10/3/2024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527159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43573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a:extLst>
              <a:ext uri="{FF2B5EF4-FFF2-40B4-BE49-F238E27FC236}">
                <a16:creationId xmlns:a16="http://schemas.microsoft.com/office/drawing/2014/main" id="{24A45279-B4C8-2083-E813-C9DF5E50383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2993075"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670400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5137643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3213668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5571061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59A05B-4F68-DC79-6DD8-BC12A1E6E7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65231" y="5962974"/>
            <a:ext cx="859200" cy="859200"/>
          </a:xfrm>
          <a:prstGeom prst="rect">
            <a:avLst/>
          </a:prstGeom>
        </p:spPr>
      </p:pic>
    </p:spTree>
    <p:extLst>
      <p:ext uri="{BB962C8B-B14F-4D97-AF65-F5344CB8AC3E}">
        <p14:creationId xmlns:p14="http://schemas.microsoft.com/office/powerpoint/2010/main" val="22216669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585545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36580533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4600852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5812030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Tree>
    <p:extLst>
      <p:ext uri="{BB962C8B-B14F-4D97-AF65-F5344CB8AC3E}">
        <p14:creationId xmlns:p14="http://schemas.microsoft.com/office/powerpoint/2010/main" val="921869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81794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theme" Target="../theme/theme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theme" Target="../theme/theme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theme" Target="../theme/theme7.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73877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97" r:id="rId20"/>
    <p:sldLayoutId id="2147483776" r:id="rId21"/>
    <p:sldLayoutId id="2147483835" r:id="rId22"/>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1937791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6" r:id="rId14"/>
    <p:sldLayoutId id="2147483713" r:id="rId15"/>
    <p:sldLayoutId id="2147483714" r:id="rId16"/>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7358805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0782274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10918166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53431593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37949743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jpeg"/><Relationship Id="rId21" Type="http://schemas.openxmlformats.org/officeDocument/2006/relationships/image" Target="../media/image56.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8.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2.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 Id="rId22"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www.apprenticeship.gov/" TargetMode="Externa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6F2_36C9AE33.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7FFD9CD3_22359060.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hyperlink" Target="https://www.apprenticeship.gov/sites/default/files/playbook.pdf" TargetMode="External"/><Relationship Id="rId2" Type="http://schemas.openxmlformats.org/officeDocument/2006/relationships/notesSlide" Target="../notesSlides/notesSlide19.xml"/><Relationship Id="rId1" Type="http://schemas.openxmlformats.org/officeDocument/2006/relationships/slideLayout" Target="../slideLayouts/slideLayout61.xml"/><Relationship Id="rId5" Type="http://schemas.openxmlformats.org/officeDocument/2006/relationships/hyperlink" Target="https://www.apprenticeship.gov/career-seekers/service-members-and-veterans" TargetMode="External"/><Relationship Id="rId4" Type="http://schemas.openxmlformats.org/officeDocument/2006/relationships/hyperlink" Target="https://www.apprenticeship.gov/investments-tax-credits-and-tuition-support/state-tax-credits-and-tuition-suppor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9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81.svg"/><Relationship Id="rId11" Type="http://schemas.openxmlformats.org/officeDocument/2006/relationships/image" Target="../media/image86.jpeg"/><Relationship Id="rId5" Type="http://schemas.openxmlformats.org/officeDocument/2006/relationships/image" Target="../media/image68.png"/><Relationship Id="rId10" Type="http://schemas.openxmlformats.org/officeDocument/2006/relationships/image" Target="../media/image85.svg"/><Relationship Id="rId4" Type="http://schemas.openxmlformats.org/officeDocument/2006/relationships/image" Target="../media/image80.svg"/><Relationship Id="rId9"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0.png"/><Relationship Id="rId7" Type="http://schemas.openxmlformats.org/officeDocument/2006/relationships/image" Target="../media/image82.png"/><Relationship Id="rId12" Type="http://schemas.openxmlformats.org/officeDocument/2006/relationships/hyperlink" Target="https://wtcs.pressbooks.pub/nursingfundamentals/chapter/2-4-communicating-with-health-care-team-members/"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81.svg"/><Relationship Id="rId11" Type="http://schemas.openxmlformats.org/officeDocument/2006/relationships/image" Target="../media/image88.jpeg"/><Relationship Id="rId5" Type="http://schemas.openxmlformats.org/officeDocument/2006/relationships/image" Target="../media/image68.png"/><Relationship Id="rId10" Type="http://schemas.openxmlformats.org/officeDocument/2006/relationships/image" Target="../media/image85.svg"/><Relationship Id="rId4" Type="http://schemas.openxmlformats.org/officeDocument/2006/relationships/image" Target="../media/image87.svg"/><Relationship Id="rId9" Type="http://schemas.openxmlformats.org/officeDocument/2006/relationships/image" Target="../media/image8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94.jpeg"/><Relationship Id="rId3" Type="http://schemas.microsoft.com/office/2018/10/relationships/comments" Target="../comments/modernComment_7FFD9CDD_734E94E1.xml"/><Relationship Id="rId7" Type="http://schemas.openxmlformats.org/officeDocument/2006/relationships/image" Target="../media/image93.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image" Target="../media/image98.jpeg"/><Relationship Id="rId11" Type="http://schemas.openxmlformats.org/officeDocument/2006/relationships/hyperlink" Target="https://www.wsj.com/lifestyle/careers/gen-z-trades-jobs-plumbing-welding-a76b5e43" TargetMode="External"/><Relationship Id="rId5" Type="http://schemas.openxmlformats.org/officeDocument/2006/relationships/image" Target="../media/image97.png"/><Relationship Id="rId10" Type="http://schemas.openxmlformats.org/officeDocument/2006/relationships/hyperlink" Target="https://press.thumbtack.com/announcements/new-report-from-thumbtack-examines-forces-behind-skilled-trade-labor-shortage-offering-optimistic-outlook-for-the-future/" TargetMode="External"/><Relationship Id="rId4" Type="http://schemas.openxmlformats.org/officeDocument/2006/relationships/image" Target="../media/image96.png"/><Relationship Id="rId9" Type="http://schemas.openxmlformats.org/officeDocument/2006/relationships/image" Target="../media/image10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3" Type="http://schemas.microsoft.com/office/2018/10/relationships/comments" Target="../comments/modernComment_2D6_EF58AAFD.xml"/><Relationship Id="rId7" Type="http://schemas.openxmlformats.org/officeDocument/2006/relationships/image" Target="../media/image105.svg"/><Relationship Id="rId2" Type="http://schemas.openxmlformats.org/officeDocument/2006/relationships/notesSlide" Target="../notesSlides/notesSlide31.xml"/><Relationship Id="rId1" Type="http://schemas.openxmlformats.org/officeDocument/2006/relationships/slideLayout" Target="../slideLayouts/slideLayout43.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103.sv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svg"/></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114.svg"/><Relationship Id="rId5" Type="http://schemas.openxmlformats.org/officeDocument/2006/relationships/image" Target="../media/image113.png"/><Relationship Id="rId10" Type="http://schemas.openxmlformats.org/officeDocument/2006/relationships/image" Target="../media/image118.svg"/><Relationship Id="rId4" Type="http://schemas.openxmlformats.org/officeDocument/2006/relationships/image" Target="../media/image112.svg"/><Relationship Id="rId9" Type="http://schemas.openxmlformats.org/officeDocument/2006/relationships/image" Target="../media/image117.png"/></Relationships>
</file>

<file path=ppt/slides/_rels/slide3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urban.org/sites/default/files/2023-06/Dual%20Enrollment%20for%20Youth%20Apprenticeship%20Factsheet.pdf" TargetMode="External"/><Relationship Id="rId4" Type="http://schemas.openxmlformats.org/officeDocument/2006/relationships/image" Target="../media/image120.svg"/></Relationships>
</file>

<file path=ppt/slides/_rels/slide37.xml.rels><?xml version="1.0" encoding="UTF-8" standalone="yes"?>
<Relationships xmlns="http://schemas.openxmlformats.org/package/2006/relationships"><Relationship Id="rId3" Type="http://schemas.microsoft.com/office/2018/10/relationships/comments" Target="../comments/modernComment_7FFD9CE2_358B3492.xm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22.svg"/><Relationship Id="rId4" Type="http://schemas.openxmlformats.org/officeDocument/2006/relationships/image" Target="../media/image1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s://dolcoe.safalapps.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0.xml"/><Relationship Id="rId1" Type="http://schemas.openxmlformats.org/officeDocument/2006/relationships/slideLayout" Target="../slideLayouts/slideLayout128.xml"/></Relationships>
</file>

<file path=ppt/slides/_rels/slide4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41.xml"/><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42.xml"/><Relationship Id="rId1" Type="http://schemas.openxmlformats.org/officeDocument/2006/relationships/slideLayout" Target="../slideLayouts/slideLayout128.xml"/></Relationships>
</file>

<file path=ppt/slides/_rels/slide46.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43.xml"/><Relationship Id="rId1" Type="http://schemas.openxmlformats.org/officeDocument/2006/relationships/slideLayout" Target="../slideLayouts/slideLayout128.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dolcoe.safalapps.com/" TargetMode="Externa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hyperlink" Target="https://dolcoe.safalapps.com/resources/resourcesandtools"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sz="4000" b="1" dirty="0">
                <a:effectLst/>
              </a:rPr>
              <a:t>Building Student Awareness of Apprenticeship Career Pathways to Meet Maryland’s Ambitious Goals</a:t>
            </a:r>
            <a:endParaRPr lang="en-US" sz="1800" dirty="0">
              <a:latin typeface="Montserrat"/>
            </a:endParaRP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096038" y="5106988"/>
            <a:ext cx="3999924" cy="439797"/>
          </a:xfrm>
        </p:spPr>
        <p:txBody>
          <a:bodyPr/>
          <a:lstStyle/>
          <a:p>
            <a:pPr algn="ctr"/>
            <a:r>
              <a:rPr lang="en-US"/>
              <a:t>September 26,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85" descr="Industrial center of city">
            <a:extLst>
              <a:ext uri="{FF2B5EF4-FFF2-40B4-BE49-F238E27FC236}">
                <a16:creationId xmlns:a16="http://schemas.microsoft.com/office/drawing/2014/main" id="{37C7EC90-AFB0-4697-F580-F870174F05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14" r="532" b="574"/>
          <a:stretch/>
        </p:blipFill>
        <p:spPr>
          <a:xfrm rot="5400000">
            <a:off x="2622404" y="-2711594"/>
            <a:ext cx="6857999" cy="12281190"/>
          </a:xfrm>
          <a:prstGeom prst="rect">
            <a:avLst/>
          </a:prstGeom>
        </p:spPr>
      </p:pic>
      <p:sp>
        <p:nvSpPr>
          <p:cNvPr id="34" name="Rectangle 33">
            <a:extLst>
              <a:ext uri="{FF2B5EF4-FFF2-40B4-BE49-F238E27FC236}">
                <a16:creationId xmlns:a16="http://schemas.microsoft.com/office/drawing/2014/main" id="{15777F37-94A0-FC7A-BAEA-363A39095375}"/>
              </a:ext>
              <a:ext uri="{C183D7F6-B498-43B3-948B-1728B52AA6E4}">
                <adec:decorative xmlns:adec="http://schemas.microsoft.com/office/drawing/2017/decorative" val="1"/>
              </a:ext>
            </a:extLst>
          </p:cNvPr>
          <p:cNvSpPr/>
          <p:nvPr/>
        </p:nvSpPr>
        <p:spPr>
          <a:xfrm>
            <a:off x="648413" y="828742"/>
            <a:ext cx="10879138" cy="5298565"/>
          </a:xfrm>
          <a:prstGeom prst="rect">
            <a:avLst/>
          </a:prstGeom>
          <a:solidFill>
            <a:schemeClr val="bg1">
              <a:alpha val="90000"/>
            </a:schemeClr>
          </a:solidFill>
          <a:ln>
            <a:noFill/>
          </a:ln>
          <a:effectLst>
            <a:outerShdw blurRad="50800" dist="38100" dir="2700000" sx="60000" sy="6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217">
              <a:defRPr/>
            </a:pPr>
            <a:endParaRPr lang="en-US" sz="3000">
              <a:solidFill>
                <a:srgbClr val="FFFFFF"/>
              </a:solidFill>
              <a:latin typeface="Montserrat Light" charset="0"/>
            </a:endParaRPr>
          </a:p>
        </p:txBody>
      </p:sp>
      <p:sp>
        <p:nvSpPr>
          <p:cNvPr id="4" name="Title 3">
            <a:extLst>
              <a:ext uri="{FF2B5EF4-FFF2-40B4-BE49-F238E27FC236}">
                <a16:creationId xmlns:a16="http://schemas.microsoft.com/office/drawing/2014/main" id="{5663432A-E17D-906E-0936-D509A7F3980E}"/>
              </a:ext>
            </a:extLst>
          </p:cNvPr>
          <p:cNvSpPr>
            <a:spLocks noGrp="1"/>
          </p:cNvSpPr>
          <p:nvPr>
            <p:ph type="title"/>
          </p:nvPr>
        </p:nvSpPr>
        <p:spPr>
          <a:xfrm>
            <a:off x="793603" y="859445"/>
            <a:ext cx="10515600" cy="1325563"/>
          </a:xfrm>
        </p:spPr>
        <p:txBody>
          <a:bodyPr/>
          <a:lstStyle/>
          <a:p>
            <a:pPr algn="ctr"/>
            <a:r>
              <a:rPr lang="en-US" sz="3000">
                <a:solidFill>
                  <a:schemeClr val="tx1"/>
                </a:solidFill>
              </a:rPr>
              <a:t>A DIVERSE RANGE OF INDUSTRIES</a:t>
            </a:r>
          </a:p>
        </p:txBody>
      </p:sp>
      <p:sp>
        <p:nvSpPr>
          <p:cNvPr id="39" name="Content Placeholder 38">
            <a:extLst>
              <a:ext uri="{FF2B5EF4-FFF2-40B4-BE49-F238E27FC236}">
                <a16:creationId xmlns:a16="http://schemas.microsoft.com/office/drawing/2014/main" id="{3CD0C58A-3EB7-E60B-46A0-7C644DE875E6}"/>
              </a:ext>
            </a:extLst>
          </p:cNvPr>
          <p:cNvSpPr>
            <a:spLocks noGrp="1"/>
          </p:cNvSpPr>
          <p:nvPr>
            <p:ph sz="half" idx="1"/>
          </p:nvPr>
        </p:nvSpPr>
        <p:spPr>
          <a:xfrm>
            <a:off x="776810" y="3352893"/>
            <a:ext cx="1318186" cy="39252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a:ea typeface="+mn-ea"/>
                <a:cs typeface="Arial"/>
              </a:rPr>
              <a:t>Agriculture</a:t>
            </a:r>
            <a:endPar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a:p>
            <a:endParaRPr lang="en-US"/>
          </a:p>
        </p:txBody>
      </p:sp>
      <p:sp>
        <p:nvSpPr>
          <p:cNvPr id="44" name="Content Placeholder 43">
            <a:extLst>
              <a:ext uri="{FF2B5EF4-FFF2-40B4-BE49-F238E27FC236}">
                <a16:creationId xmlns:a16="http://schemas.microsoft.com/office/drawing/2014/main" id="{FB05FB94-85DF-F15A-22CB-658BF281702F}"/>
              </a:ext>
            </a:extLst>
          </p:cNvPr>
          <p:cNvSpPr>
            <a:spLocks noGrp="1"/>
          </p:cNvSpPr>
          <p:nvPr>
            <p:ph sz="half" idx="16"/>
          </p:nvPr>
        </p:nvSpPr>
        <p:spPr>
          <a:xfrm>
            <a:off x="772993" y="4761161"/>
            <a:ext cx="1120414" cy="465417"/>
          </a:xfrm>
        </p:spPr>
        <p:txBody>
          <a:bodyPr>
            <a:noAutofit/>
          </a:bodyPr>
          <a:lstStyle/>
          <a:p>
            <a:pPr lvl="0" algn="ctr">
              <a:lnSpc>
                <a:spcPct val="100000"/>
              </a:lnSpc>
              <a:spcBef>
                <a:spcPts val="0"/>
              </a:spcBef>
              <a:defRPr/>
            </a:pPr>
            <a:r>
              <a:rPr lang="en-US" sz="1400" b="1">
                <a:solidFill>
                  <a:srgbClr val="5E5E5E"/>
                </a:solidFill>
                <a:latin typeface="Arial" panose="020B0604020202020204" pitchFamily="34" charset="0"/>
                <a:cs typeface="Arial" panose="020B0604020202020204" pitchFamily="34" charset="0"/>
              </a:rPr>
              <a:t>Financial </a:t>
            </a:r>
            <a:br>
              <a:rPr lang="en-US" sz="1400" b="1">
                <a:solidFill>
                  <a:srgbClr val="5E5E5E"/>
                </a:solidFill>
                <a:latin typeface="Arial" panose="020B0604020202020204" pitchFamily="34" charset="0"/>
                <a:cs typeface="Arial" panose="020B0604020202020204" pitchFamily="34" charset="0"/>
              </a:rPr>
            </a:br>
            <a:r>
              <a:rPr lang="en-US" sz="1400" b="1">
                <a:solidFill>
                  <a:srgbClr val="5E5E5E"/>
                </a:solidFill>
                <a:latin typeface="Arial" panose="020B0604020202020204" pitchFamily="34" charset="0"/>
                <a:cs typeface="Arial" panose="020B0604020202020204" pitchFamily="34" charset="0"/>
              </a:rPr>
              <a:t>Services</a:t>
            </a:r>
          </a:p>
        </p:txBody>
      </p:sp>
      <p:sp>
        <p:nvSpPr>
          <p:cNvPr id="41" name="Content Placeholder 40">
            <a:extLst>
              <a:ext uri="{FF2B5EF4-FFF2-40B4-BE49-F238E27FC236}">
                <a16:creationId xmlns:a16="http://schemas.microsoft.com/office/drawing/2014/main" id="{3C224140-4CF0-ED1A-E845-CCFFC0BE2DF7}"/>
              </a:ext>
            </a:extLst>
          </p:cNvPr>
          <p:cNvSpPr>
            <a:spLocks noGrp="1"/>
          </p:cNvSpPr>
          <p:nvPr>
            <p:ph sz="half" idx="13"/>
          </p:nvPr>
        </p:nvSpPr>
        <p:spPr>
          <a:xfrm>
            <a:off x="1853470" y="3355133"/>
            <a:ext cx="1281852" cy="392522"/>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rPr>
              <a:t>Healthcare</a:t>
            </a:r>
          </a:p>
          <a:p>
            <a:endParaRPr lang="en-US"/>
          </a:p>
        </p:txBody>
      </p:sp>
      <p:sp>
        <p:nvSpPr>
          <p:cNvPr id="45" name="Content Placeholder 44">
            <a:extLst>
              <a:ext uri="{FF2B5EF4-FFF2-40B4-BE49-F238E27FC236}">
                <a16:creationId xmlns:a16="http://schemas.microsoft.com/office/drawing/2014/main" id="{5224412A-29AC-0C49-75B3-1A1ADC113CA7}"/>
              </a:ext>
            </a:extLst>
          </p:cNvPr>
          <p:cNvSpPr>
            <a:spLocks noGrp="1"/>
          </p:cNvSpPr>
          <p:nvPr>
            <p:ph sz="half" idx="17"/>
          </p:nvPr>
        </p:nvSpPr>
        <p:spPr>
          <a:xfrm>
            <a:off x="1512589" y="4757913"/>
            <a:ext cx="1963615" cy="627592"/>
          </a:xfrm>
        </p:spPr>
        <p:txBody>
          <a:bodyPr>
            <a:normAutofit/>
          </a:bodyPr>
          <a:lstStyle/>
          <a:p>
            <a:pPr lvl="0" algn="ctr">
              <a:lnSpc>
                <a:spcPct val="100000"/>
              </a:lnSpc>
              <a:spcBef>
                <a:spcPts val="0"/>
              </a:spcBef>
              <a:defRPr/>
            </a:pPr>
            <a:r>
              <a:rPr lang="en-US" sz="1400" b="1">
                <a:solidFill>
                  <a:srgbClr val="5E5E5E"/>
                </a:solidFill>
                <a:latin typeface="Arial" panose="020B0604020202020204" pitchFamily="34" charset="0"/>
                <a:cs typeface="Arial" panose="020B0604020202020204" pitchFamily="34" charset="0"/>
              </a:rPr>
              <a:t>Information </a:t>
            </a:r>
            <a:br>
              <a:rPr lang="en-US" sz="1400" b="1">
                <a:solidFill>
                  <a:srgbClr val="5E5E5E"/>
                </a:solidFill>
                <a:latin typeface="Arial" panose="020B0604020202020204" pitchFamily="34" charset="0"/>
                <a:cs typeface="Arial" panose="020B0604020202020204" pitchFamily="34" charset="0"/>
              </a:rPr>
            </a:br>
            <a:r>
              <a:rPr lang="en-US" sz="1400" b="1">
                <a:solidFill>
                  <a:srgbClr val="5E5E5E"/>
                </a:solidFill>
                <a:latin typeface="Arial" panose="020B0604020202020204" pitchFamily="34" charset="0"/>
                <a:cs typeface="Arial" panose="020B0604020202020204" pitchFamily="34" charset="0"/>
              </a:rPr>
              <a:t>Technology</a:t>
            </a:r>
          </a:p>
          <a:p>
            <a:endParaRPr lang="en-US"/>
          </a:p>
        </p:txBody>
      </p:sp>
      <p:sp>
        <p:nvSpPr>
          <p:cNvPr id="40" name="Content Placeholder 39">
            <a:extLst>
              <a:ext uri="{FF2B5EF4-FFF2-40B4-BE49-F238E27FC236}">
                <a16:creationId xmlns:a16="http://schemas.microsoft.com/office/drawing/2014/main" id="{7EC995B9-77ED-7015-C550-8B4E8B6B1C71}"/>
              </a:ext>
            </a:extLst>
          </p:cNvPr>
          <p:cNvSpPr>
            <a:spLocks noGrp="1"/>
          </p:cNvSpPr>
          <p:nvPr>
            <p:ph sz="half" idx="2"/>
          </p:nvPr>
        </p:nvSpPr>
        <p:spPr>
          <a:xfrm>
            <a:off x="2986561" y="3350070"/>
            <a:ext cx="1524000" cy="411264"/>
          </a:xfrm>
        </p:spPr>
        <p:txBody>
          <a:bodyPr/>
          <a:lstStyle/>
          <a:p>
            <a:pPr lvl="0" algn="ctr">
              <a:lnSpc>
                <a:spcPct val="100000"/>
              </a:lnSpc>
              <a:spcBef>
                <a:spcPts val="0"/>
              </a:spcBef>
              <a:defRPr/>
            </a:pPr>
            <a:r>
              <a:rPr lang="en-US" sz="1400" b="1">
                <a:solidFill>
                  <a:srgbClr val="5E5E5E"/>
                </a:solidFill>
                <a:latin typeface="Arial" panose="020B0604020202020204" pitchFamily="34" charset="0"/>
                <a:cs typeface="Arial" panose="020B0604020202020204" pitchFamily="34" charset="0"/>
              </a:rPr>
              <a:t>Cybersecurity</a:t>
            </a:r>
          </a:p>
          <a:p>
            <a:endParaRPr lang="en-US"/>
          </a:p>
        </p:txBody>
      </p:sp>
      <p:sp>
        <p:nvSpPr>
          <p:cNvPr id="51" name="Content Placeholder 50">
            <a:extLst>
              <a:ext uri="{FF2B5EF4-FFF2-40B4-BE49-F238E27FC236}">
                <a16:creationId xmlns:a16="http://schemas.microsoft.com/office/drawing/2014/main" id="{63B311AA-0953-724C-5115-BCE7BEF4234C}"/>
              </a:ext>
            </a:extLst>
          </p:cNvPr>
          <p:cNvSpPr>
            <a:spLocks noGrp="1"/>
          </p:cNvSpPr>
          <p:nvPr>
            <p:ph sz="half" idx="23"/>
          </p:nvPr>
        </p:nvSpPr>
        <p:spPr>
          <a:xfrm>
            <a:off x="3079193" y="4761161"/>
            <a:ext cx="1406665" cy="411264"/>
          </a:xfrm>
        </p:spPr>
        <p:txBody>
          <a:bodyPr/>
          <a:lstStyle/>
          <a:p>
            <a:pPr lvl="0" algn="ctr">
              <a:lnSpc>
                <a:spcPct val="100000"/>
              </a:lnSpc>
              <a:spcBef>
                <a:spcPts val="0"/>
              </a:spcBef>
              <a:defRPr/>
            </a:pPr>
            <a:r>
              <a:rPr lang="en-US" sz="1400" b="1">
                <a:solidFill>
                  <a:srgbClr val="5E5E5E"/>
                </a:solidFill>
                <a:latin typeface="Arial"/>
                <a:cs typeface="Arial"/>
              </a:rPr>
              <a:t>Education</a:t>
            </a:r>
          </a:p>
          <a:p>
            <a:endParaRPr lang="en-US"/>
          </a:p>
        </p:txBody>
      </p:sp>
      <p:sp>
        <p:nvSpPr>
          <p:cNvPr id="48" name="Content Placeholder 47">
            <a:extLst>
              <a:ext uri="{FF2B5EF4-FFF2-40B4-BE49-F238E27FC236}">
                <a16:creationId xmlns:a16="http://schemas.microsoft.com/office/drawing/2014/main" id="{56547B36-A571-0D7D-581C-7D3DB65D2397}"/>
              </a:ext>
            </a:extLst>
          </p:cNvPr>
          <p:cNvSpPr>
            <a:spLocks noGrp="1"/>
          </p:cNvSpPr>
          <p:nvPr>
            <p:ph sz="half" idx="20"/>
          </p:nvPr>
        </p:nvSpPr>
        <p:spPr>
          <a:xfrm>
            <a:off x="4311727" y="3350070"/>
            <a:ext cx="1715625" cy="411264"/>
          </a:xfrm>
        </p:spPr>
        <p:txBody>
          <a:bodyPr/>
          <a:lstStyle/>
          <a:p>
            <a:pPr lvl="0" algn="ctr">
              <a:lnSpc>
                <a:spcPct val="100000"/>
              </a:lnSpc>
              <a:spcBef>
                <a:spcPts val="0"/>
              </a:spcBef>
              <a:defRPr/>
            </a:pPr>
            <a:r>
              <a:rPr lang="en-US" sz="1400" b="1">
                <a:solidFill>
                  <a:srgbClr val="5E5E5E"/>
                </a:solidFill>
                <a:latin typeface="Arial" panose="020B0604020202020204" pitchFamily="34" charset="0"/>
                <a:cs typeface="Arial" panose="020B0604020202020204" pitchFamily="34" charset="0"/>
              </a:rPr>
              <a:t>Biotechnology</a:t>
            </a:r>
          </a:p>
          <a:p>
            <a:endParaRPr lang="en-US"/>
          </a:p>
        </p:txBody>
      </p:sp>
      <p:sp>
        <p:nvSpPr>
          <p:cNvPr id="52" name="Content Placeholder 51">
            <a:extLst>
              <a:ext uri="{FF2B5EF4-FFF2-40B4-BE49-F238E27FC236}">
                <a16:creationId xmlns:a16="http://schemas.microsoft.com/office/drawing/2014/main" id="{18821C08-3611-224B-A199-FA1EADF02BE6}"/>
              </a:ext>
            </a:extLst>
          </p:cNvPr>
          <p:cNvSpPr>
            <a:spLocks noGrp="1"/>
          </p:cNvSpPr>
          <p:nvPr>
            <p:ph sz="half" idx="24"/>
          </p:nvPr>
        </p:nvSpPr>
        <p:spPr>
          <a:xfrm>
            <a:off x="4229327" y="4737321"/>
            <a:ext cx="1835745" cy="688224"/>
          </a:xfrm>
        </p:spPr>
        <p:txBody>
          <a:bodyPr>
            <a:normAutofit/>
          </a:bodyPr>
          <a:lstStyle/>
          <a:p>
            <a:pPr lvl="0" algn="ctr">
              <a:lnSpc>
                <a:spcPct val="100000"/>
              </a:lnSpc>
              <a:spcBef>
                <a:spcPts val="0"/>
              </a:spcBef>
              <a:defRPr/>
            </a:pPr>
            <a:r>
              <a:rPr lang="en-US" sz="1400" b="1">
                <a:solidFill>
                  <a:srgbClr val="5E5E5E"/>
                </a:solidFill>
                <a:latin typeface="Arial"/>
                <a:cs typeface="Arial"/>
              </a:rPr>
              <a:t>Advanced </a:t>
            </a:r>
            <a:br>
              <a:rPr lang="en-US" sz="1400" b="1">
                <a:solidFill>
                  <a:srgbClr val="5E5E5E"/>
                </a:solidFill>
                <a:latin typeface="Arial"/>
                <a:cs typeface="Arial"/>
              </a:rPr>
            </a:br>
            <a:r>
              <a:rPr lang="en-US" sz="1400" b="1">
                <a:solidFill>
                  <a:srgbClr val="5E5E5E"/>
                </a:solidFill>
                <a:latin typeface="Arial"/>
                <a:cs typeface="Arial"/>
              </a:rPr>
              <a:t>Manufacturing</a:t>
            </a:r>
          </a:p>
          <a:p>
            <a:endParaRPr lang="en-US"/>
          </a:p>
        </p:txBody>
      </p:sp>
      <p:sp>
        <p:nvSpPr>
          <p:cNvPr id="42" name="Content Placeholder 41">
            <a:extLst>
              <a:ext uri="{FF2B5EF4-FFF2-40B4-BE49-F238E27FC236}">
                <a16:creationId xmlns:a16="http://schemas.microsoft.com/office/drawing/2014/main" id="{61E57ACB-FE9D-D642-9D76-B974F82EFAC0}"/>
              </a:ext>
            </a:extLst>
          </p:cNvPr>
          <p:cNvSpPr>
            <a:spLocks noGrp="1"/>
          </p:cNvSpPr>
          <p:nvPr>
            <p:ph sz="half" idx="14"/>
          </p:nvPr>
        </p:nvSpPr>
        <p:spPr>
          <a:xfrm>
            <a:off x="5970077" y="3374847"/>
            <a:ext cx="1963615" cy="500743"/>
          </a:xfrm>
        </p:spPr>
        <p:txBody>
          <a:bodyPr/>
          <a:lstStyle/>
          <a:p>
            <a:r>
              <a:rPr lang="en-US" sz="1400" b="1">
                <a:solidFill>
                  <a:srgbClr val="5E5E5E"/>
                </a:solidFill>
                <a:latin typeface="Arial" panose="020B0604020202020204" pitchFamily="34" charset="0"/>
                <a:cs typeface="Arial" panose="020B0604020202020204" pitchFamily="34" charset="0"/>
              </a:rPr>
              <a:t>Transportation</a:t>
            </a:r>
            <a:endParaRPr lang="en-US"/>
          </a:p>
        </p:txBody>
      </p:sp>
      <p:sp>
        <p:nvSpPr>
          <p:cNvPr id="49" name="Content Placeholder 48">
            <a:extLst>
              <a:ext uri="{FF2B5EF4-FFF2-40B4-BE49-F238E27FC236}">
                <a16:creationId xmlns:a16="http://schemas.microsoft.com/office/drawing/2014/main" id="{B5BA1EA8-45E5-A3BA-A0F9-DC01DD2BA3B2}"/>
              </a:ext>
            </a:extLst>
          </p:cNvPr>
          <p:cNvSpPr>
            <a:spLocks noGrp="1"/>
          </p:cNvSpPr>
          <p:nvPr>
            <p:ph sz="half" idx="21"/>
          </p:nvPr>
        </p:nvSpPr>
        <p:spPr>
          <a:xfrm>
            <a:off x="7424008" y="3343522"/>
            <a:ext cx="1451870" cy="411264"/>
          </a:xfrm>
        </p:spPr>
        <p:txBody>
          <a:bodyPr/>
          <a:lstStyle/>
          <a:p>
            <a:pPr lvl="0" algn="ctr">
              <a:lnSpc>
                <a:spcPct val="100000"/>
              </a:lnSpc>
              <a:spcBef>
                <a:spcPts val="0"/>
              </a:spcBef>
              <a:defRPr/>
            </a:pPr>
            <a:r>
              <a:rPr lang="en-US" sz="1400" b="1">
                <a:solidFill>
                  <a:srgbClr val="5E5E5E"/>
                </a:solidFill>
                <a:latin typeface="Arial" panose="020B0604020202020204" pitchFamily="34" charset="0"/>
                <a:cs typeface="Arial" panose="020B0604020202020204" pitchFamily="34" charset="0"/>
              </a:rPr>
              <a:t>Construction</a:t>
            </a:r>
          </a:p>
          <a:p>
            <a:endParaRPr lang="en-US"/>
          </a:p>
        </p:txBody>
      </p:sp>
      <p:sp>
        <p:nvSpPr>
          <p:cNvPr id="46" name="Content Placeholder 45">
            <a:extLst>
              <a:ext uri="{FF2B5EF4-FFF2-40B4-BE49-F238E27FC236}">
                <a16:creationId xmlns:a16="http://schemas.microsoft.com/office/drawing/2014/main" id="{EEDC20E5-31AE-1C22-91DC-0500D1AEA034}"/>
              </a:ext>
            </a:extLst>
          </p:cNvPr>
          <p:cNvSpPr>
            <a:spLocks noGrp="1"/>
          </p:cNvSpPr>
          <p:nvPr>
            <p:ph sz="half" idx="18"/>
          </p:nvPr>
        </p:nvSpPr>
        <p:spPr>
          <a:xfrm>
            <a:off x="5480486" y="4746344"/>
            <a:ext cx="1963615" cy="721147"/>
          </a:xfrm>
        </p:spPr>
        <p:txBody>
          <a:bodyPr>
            <a:normAutofit/>
          </a:bodyPr>
          <a:lstStyle/>
          <a:p>
            <a:pPr lvl="0" algn="ctr">
              <a:lnSpc>
                <a:spcPct val="100000"/>
              </a:lnSpc>
              <a:spcBef>
                <a:spcPts val="0"/>
              </a:spcBef>
              <a:defRPr/>
            </a:pPr>
            <a:r>
              <a:rPr lang="en-US" sz="1400" b="1">
                <a:solidFill>
                  <a:srgbClr val="5E5E5E"/>
                </a:solidFill>
                <a:latin typeface="Arial" panose="020B0604020202020204" pitchFamily="34" charset="0"/>
                <a:cs typeface="Arial" panose="020B0604020202020204" pitchFamily="34" charset="0"/>
              </a:rPr>
              <a:t>Critical </a:t>
            </a:r>
            <a:br>
              <a:rPr lang="en-US" sz="1400" b="1">
                <a:solidFill>
                  <a:srgbClr val="5E5E5E"/>
                </a:solidFill>
                <a:latin typeface="Arial" panose="020B0604020202020204" pitchFamily="34" charset="0"/>
                <a:cs typeface="Arial" panose="020B0604020202020204" pitchFamily="34" charset="0"/>
              </a:rPr>
            </a:br>
            <a:r>
              <a:rPr lang="en-US" sz="1400" b="1">
                <a:solidFill>
                  <a:srgbClr val="5E5E5E"/>
                </a:solidFill>
                <a:latin typeface="Arial" panose="020B0604020202020204" pitchFamily="34" charset="0"/>
                <a:cs typeface="Arial" panose="020B0604020202020204" pitchFamily="34" charset="0"/>
              </a:rPr>
              <a:t>Supply Chain</a:t>
            </a:r>
          </a:p>
          <a:p>
            <a:endParaRPr lang="en-US"/>
          </a:p>
        </p:txBody>
      </p:sp>
      <p:sp>
        <p:nvSpPr>
          <p:cNvPr id="53" name="Content Placeholder 52">
            <a:extLst>
              <a:ext uri="{FF2B5EF4-FFF2-40B4-BE49-F238E27FC236}">
                <a16:creationId xmlns:a16="http://schemas.microsoft.com/office/drawing/2014/main" id="{9EBBAC2C-4C15-8CD7-33A9-8E91B3D882D8}"/>
              </a:ext>
            </a:extLst>
          </p:cNvPr>
          <p:cNvSpPr>
            <a:spLocks noGrp="1"/>
          </p:cNvSpPr>
          <p:nvPr>
            <p:ph sz="half" idx="25"/>
          </p:nvPr>
        </p:nvSpPr>
        <p:spPr>
          <a:xfrm>
            <a:off x="7144609" y="4761161"/>
            <a:ext cx="1419266" cy="411264"/>
          </a:xfrm>
        </p:spPr>
        <p:txBody>
          <a:bodyPr/>
          <a:lstStyle/>
          <a:p>
            <a:r>
              <a:rPr lang="en-US" sz="1400" b="1">
                <a:solidFill>
                  <a:srgbClr val="5E5E5E"/>
                </a:solidFill>
                <a:latin typeface="Arial"/>
                <a:cs typeface="Arial"/>
              </a:rPr>
              <a:t>Infrastructure</a:t>
            </a:r>
            <a:endParaRPr lang="en-US"/>
          </a:p>
        </p:txBody>
      </p:sp>
      <p:sp>
        <p:nvSpPr>
          <p:cNvPr id="43" name="Content Placeholder 42">
            <a:extLst>
              <a:ext uri="{FF2B5EF4-FFF2-40B4-BE49-F238E27FC236}">
                <a16:creationId xmlns:a16="http://schemas.microsoft.com/office/drawing/2014/main" id="{ADFB8293-C38B-C309-76F9-3FB81347B62F}"/>
              </a:ext>
            </a:extLst>
          </p:cNvPr>
          <p:cNvSpPr>
            <a:spLocks noGrp="1"/>
          </p:cNvSpPr>
          <p:nvPr>
            <p:ph sz="half" idx="15"/>
          </p:nvPr>
        </p:nvSpPr>
        <p:spPr>
          <a:xfrm>
            <a:off x="8996543" y="3352053"/>
            <a:ext cx="846206" cy="402865"/>
          </a:xfrm>
        </p:spPr>
        <p:txBody>
          <a:bodyPr/>
          <a:lstStyle/>
          <a:p>
            <a:r>
              <a:rPr lang="en-US" sz="1400" b="1">
                <a:solidFill>
                  <a:srgbClr val="5E5E5E"/>
                </a:solidFill>
                <a:latin typeface="Arial" panose="020B0604020202020204" pitchFamily="34" charset="0"/>
                <a:cs typeface="Arial" panose="020B0604020202020204" pitchFamily="34" charset="0"/>
              </a:rPr>
              <a:t>Energy</a:t>
            </a:r>
            <a:endParaRPr lang="en-US"/>
          </a:p>
        </p:txBody>
      </p:sp>
      <p:sp>
        <p:nvSpPr>
          <p:cNvPr id="47" name="Content Placeholder 46">
            <a:extLst>
              <a:ext uri="{FF2B5EF4-FFF2-40B4-BE49-F238E27FC236}">
                <a16:creationId xmlns:a16="http://schemas.microsoft.com/office/drawing/2014/main" id="{6616E94E-A3FF-9CDF-42C7-F1EE9442C0BA}"/>
              </a:ext>
            </a:extLst>
          </p:cNvPr>
          <p:cNvSpPr>
            <a:spLocks noGrp="1"/>
          </p:cNvSpPr>
          <p:nvPr>
            <p:ph sz="half" idx="19"/>
          </p:nvPr>
        </p:nvSpPr>
        <p:spPr>
          <a:xfrm>
            <a:off x="8119218" y="4751936"/>
            <a:ext cx="1963615" cy="465417"/>
          </a:xfrm>
        </p:spPr>
        <p:txBody>
          <a:bodyPr/>
          <a:lstStyle/>
          <a:p>
            <a:pPr algn="ctr">
              <a:defRPr/>
            </a:pPr>
            <a:r>
              <a:rPr lang="en-US" sz="1400" b="1">
                <a:solidFill>
                  <a:srgbClr val="5E5E5E"/>
                </a:solidFill>
                <a:latin typeface="Arial" panose="020B0604020202020204" pitchFamily="34" charset="0"/>
                <a:cs typeface="Arial" panose="020B0604020202020204" pitchFamily="34" charset="0"/>
              </a:rPr>
              <a:t>Engineering</a:t>
            </a:r>
          </a:p>
        </p:txBody>
      </p:sp>
      <p:sp>
        <p:nvSpPr>
          <p:cNvPr id="50" name="Content Placeholder 49">
            <a:extLst>
              <a:ext uri="{FF2B5EF4-FFF2-40B4-BE49-F238E27FC236}">
                <a16:creationId xmlns:a16="http://schemas.microsoft.com/office/drawing/2014/main" id="{81F1559D-7E71-A519-6A38-3C6F0A3FC897}"/>
              </a:ext>
            </a:extLst>
          </p:cNvPr>
          <p:cNvSpPr>
            <a:spLocks noGrp="1"/>
          </p:cNvSpPr>
          <p:nvPr>
            <p:ph sz="half" idx="22"/>
          </p:nvPr>
        </p:nvSpPr>
        <p:spPr>
          <a:xfrm>
            <a:off x="9998701" y="3368591"/>
            <a:ext cx="1163305" cy="411264"/>
          </a:xfrm>
        </p:spPr>
        <p:txBody>
          <a:bodyPr/>
          <a:lstStyle/>
          <a:p>
            <a:r>
              <a:rPr lang="en-US" sz="1400" b="1">
                <a:solidFill>
                  <a:srgbClr val="5E5E5E"/>
                </a:solidFill>
                <a:latin typeface="Arial" panose="020B0604020202020204" pitchFamily="34" charset="0"/>
                <a:cs typeface="Arial" panose="020B0604020202020204" pitchFamily="34" charset="0"/>
              </a:rPr>
              <a:t>Hospitality</a:t>
            </a:r>
            <a:endParaRPr lang="en-US"/>
          </a:p>
        </p:txBody>
      </p:sp>
      <p:sp>
        <p:nvSpPr>
          <p:cNvPr id="54" name="Content Placeholder 53">
            <a:extLst>
              <a:ext uri="{FF2B5EF4-FFF2-40B4-BE49-F238E27FC236}">
                <a16:creationId xmlns:a16="http://schemas.microsoft.com/office/drawing/2014/main" id="{3E92FAA8-B21A-EE2E-0367-F7B85E952144}"/>
              </a:ext>
            </a:extLst>
          </p:cNvPr>
          <p:cNvSpPr>
            <a:spLocks noGrp="1"/>
          </p:cNvSpPr>
          <p:nvPr>
            <p:ph sz="half" idx="26"/>
          </p:nvPr>
        </p:nvSpPr>
        <p:spPr>
          <a:xfrm>
            <a:off x="8999267" y="4739097"/>
            <a:ext cx="3162171" cy="411264"/>
          </a:xfrm>
        </p:spPr>
        <p:txBody>
          <a:bodyPr/>
          <a:lstStyle/>
          <a:p>
            <a:pPr algn="ctr">
              <a:lnSpc>
                <a:spcPct val="100000"/>
              </a:lnSpc>
              <a:spcBef>
                <a:spcPts val="0"/>
              </a:spcBef>
              <a:defRPr/>
            </a:pPr>
            <a:r>
              <a:rPr lang="en-US" sz="1400" b="1">
                <a:solidFill>
                  <a:srgbClr val="5E5E5E"/>
                </a:solidFill>
                <a:latin typeface="Arial"/>
                <a:cs typeface="Arial"/>
              </a:rPr>
              <a:t>Telecommunications</a:t>
            </a:r>
            <a:endParaRPr lang="en-US" sz="1400" b="1">
              <a:solidFill>
                <a:srgbClr val="5E5E5E"/>
              </a:solidFill>
              <a:latin typeface="Arial" panose="020B0604020202020204" pitchFamily="34" charset="0"/>
              <a:cs typeface="Arial" panose="020B0604020202020204" pitchFamily="34" charset="0"/>
            </a:endParaRPr>
          </a:p>
          <a:p>
            <a:pPr lvl="0" algn="ctr">
              <a:lnSpc>
                <a:spcPct val="100000"/>
              </a:lnSpc>
              <a:spcBef>
                <a:spcPts val="0"/>
              </a:spcBef>
              <a:defRPr/>
            </a:pPr>
            <a:endParaRPr lang="en-US" sz="1400" b="1">
              <a:solidFill>
                <a:srgbClr val="5E5E5E"/>
              </a:solidFill>
              <a:latin typeface="Arial" panose="020B0604020202020204" pitchFamily="34" charset="0"/>
              <a:cs typeface="Arial" panose="020B0604020202020204" pitchFamily="34" charset="0"/>
            </a:endParaRPr>
          </a:p>
          <a:p>
            <a:endParaRPr lang="en-US"/>
          </a:p>
        </p:txBody>
      </p:sp>
      <p:pic>
        <p:nvPicPr>
          <p:cNvPr id="20" name="Graphic 19">
            <a:extLst>
              <a:ext uri="{FF2B5EF4-FFF2-40B4-BE49-F238E27FC236}">
                <a16:creationId xmlns:a16="http://schemas.microsoft.com/office/drawing/2014/main" id="{696C7CBD-65E2-E57F-E83E-0129253D757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54242" y="2694555"/>
            <a:ext cx="467371" cy="467371"/>
          </a:xfrm>
          <a:prstGeom prst="rect">
            <a:avLst/>
          </a:prstGeom>
        </p:spPr>
      </p:pic>
      <p:pic>
        <p:nvPicPr>
          <p:cNvPr id="21" name="Graphic 20">
            <a:extLst>
              <a:ext uri="{FF2B5EF4-FFF2-40B4-BE49-F238E27FC236}">
                <a16:creationId xmlns:a16="http://schemas.microsoft.com/office/drawing/2014/main" id="{F6E42BA1-F338-A351-C7F2-6A3596E8EA1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5436" y="2739329"/>
            <a:ext cx="416830" cy="458513"/>
          </a:xfrm>
          <a:prstGeom prst="rect">
            <a:avLst/>
          </a:prstGeom>
        </p:spPr>
      </p:pic>
      <p:pic>
        <p:nvPicPr>
          <p:cNvPr id="22" name="Graphic 21">
            <a:extLst>
              <a:ext uri="{FF2B5EF4-FFF2-40B4-BE49-F238E27FC236}">
                <a16:creationId xmlns:a16="http://schemas.microsoft.com/office/drawing/2014/main" id="{5412D7CA-EA09-0DCB-4D7A-B771AA669F0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60232" y="3956913"/>
            <a:ext cx="518424" cy="518424"/>
          </a:xfrm>
          <a:prstGeom prst="rect">
            <a:avLst/>
          </a:prstGeom>
        </p:spPr>
      </p:pic>
      <p:pic>
        <p:nvPicPr>
          <p:cNvPr id="23" name="Graphic 22">
            <a:extLst>
              <a:ext uri="{FF2B5EF4-FFF2-40B4-BE49-F238E27FC236}">
                <a16:creationId xmlns:a16="http://schemas.microsoft.com/office/drawing/2014/main" id="{E030FA2C-77D5-A751-5A1D-1DCAD28E47A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75481" y="4006691"/>
            <a:ext cx="524864" cy="524864"/>
          </a:xfrm>
          <a:prstGeom prst="rect">
            <a:avLst/>
          </a:prstGeom>
        </p:spPr>
      </p:pic>
      <p:sp>
        <p:nvSpPr>
          <p:cNvPr id="24" name="Freeform 293">
            <a:extLst>
              <a:ext uri="{FF2B5EF4-FFF2-40B4-BE49-F238E27FC236}">
                <a16:creationId xmlns:a16="http://schemas.microsoft.com/office/drawing/2014/main" id="{1CEAC7E8-6360-3B9C-9A31-79A857535462}"/>
              </a:ext>
              <a:ext uri="{C183D7F6-B498-43B3-948B-1728B52AA6E4}">
                <adec:decorative xmlns:adec="http://schemas.microsoft.com/office/drawing/2017/decorative" val="1"/>
              </a:ext>
            </a:extLst>
          </p:cNvPr>
          <p:cNvSpPr>
            <a:spLocks noChangeAspect="1" noEditPoints="1"/>
          </p:cNvSpPr>
          <p:nvPr/>
        </p:nvSpPr>
        <p:spPr bwMode="auto">
          <a:xfrm>
            <a:off x="6374852" y="2719814"/>
            <a:ext cx="529444" cy="446596"/>
          </a:xfrm>
          <a:custGeom>
            <a:avLst/>
            <a:gdLst>
              <a:gd name="T0" fmla="*/ 367 w 1152"/>
              <a:gd name="T1" fmla="*/ 866 h 971"/>
              <a:gd name="T2" fmla="*/ 367 w 1152"/>
              <a:gd name="T3" fmla="*/ 827 h 971"/>
              <a:gd name="T4" fmla="*/ 907 w 1152"/>
              <a:gd name="T5" fmla="*/ 827 h 971"/>
              <a:gd name="T6" fmla="*/ 907 w 1152"/>
              <a:gd name="T7" fmla="*/ 866 h 971"/>
              <a:gd name="T8" fmla="*/ 907 w 1152"/>
              <a:gd name="T9" fmla="*/ 827 h 971"/>
              <a:gd name="T10" fmla="*/ 122 w 1152"/>
              <a:gd name="T11" fmla="*/ 139 h 971"/>
              <a:gd name="T12" fmla="*/ 578 w 1152"/>
              <a:gd name="T13" fmla="*/ 121 h 971"/>
              <a:gd name="T14" fmla="*/ 596 w 1152"/>
              <a:gd name="T15" fmla="*/ 517 h 971"/>
              <a:gd name="T16" fmla="*/ 140 w 1152"/>
              <a:gd name="T17" fmla="*/ 534 h 971"/>
              <a:gd name="T18" fmla="*/ 157 w 1152"/>
              <a:gd name="T19" fmla="*/ 500 h 971"/>
              <a:gd name="T20" fmla="*/ 561 w 1152"/>
              <a:gd name="T21" fmla="*/ 157 h 971"/>
              <a:gd name="T22" fmla="*/ 157 w 1152"/>
              <a:gd name="T23" fmla="*/ 500 h 971"/>
              <a:gd name="T24" fmla="*/ 810 w 1152"/>
              <a:gd name="T25" fmla="*/ 621 h 971"/>
              <a:gd name="T26" fmla="*/ 810 w 1152"/>
              <a:gd name="T27" fmla="*/ 657 h 971"/>
              <a:gd name="T28" fmla="*/ 893 w 1152"/>
              <a:gd name="T29" fmla="*/ 639 h 971"/>
              <a:gd name="T30" fmla="*/ 1152 w 1152"/>
              <a:gd name="T31" fmla="*/ 753 h 971"/>
              <a:gd name="T32" fmla="*/ 1152 w 1152"/>
              <a:gd name="T33" fmla="*/ 788 h 971"/>
              <a:gd name="T34" fmla="*/ 1031 w 1152"/>
              <a:gd name="T35" fmla="*/ 864 h 971"/>
              <a:gd name="T36" fmla="*/ 784 w 1152"/>
              <a:gd name="T37" fmla="*/ 864 h 971"/>
              <a:gd name="T38" fmla="*/ 367 w 1152"/>
              <a:gd name="T39" fmla="*/ 971 h 971"/>
              <a:gd name="T40" fmla="*/ 76 w 1152"/>
              <a:gd name="T41" fmla="*/ 864 h 971"/>
              <a:gd name="T42" fmla="*/ 0 w 1152"/>
              <a:gd name="T43" fmla="*/ 17 h 971"/>
              <a:gd name="T44" fmla="*/ 700 w 1152"/>
              <a:gd name="T45" fmla="*/ 0 h 971"/>
              <a:gd name="T46" fmla="*/ 718 w 1152"/>
              <a:gd name="T47" fmla="*/ 165 h 971"/>
              <a:gd name="T48" fmla="*/ 979 w 1152"/>
              <a:gd name="T49" fmla="*/ 205 h 971"/>
              <a:gd name="T50" fmla="*/ 1151 w 1152"/>
              <a:gd name="T51" fmla="*/ 546 h 971"/>
              <a:gd name="T52" fmla="*/ 1152 w 1152"/>
              <a:gd name="T53" fmla="*/ 639 h 971"/>
              <a:gd name="T54" fmla="*/ 457 w 1152"/>
              <a:gd name="T55" fmla="*/ 846 h 971"/>
              <a:gd name="T56" fmla="*/ 277 w 1152"/>
              <a:gd name="T57" fmla="*/ 846 h 971"/>
              <a:gd name="T58" fmla="*/ 457 w 1152"/>
              <a:gd name="T59" fmla="*/ 846 h 971"/>
              <a:gd name="T60" fmla="*/ 35 w 1152"/>
              <a:gd name="T61" fmla="*/ 657 h 971"/>
              <a:gd name="T62" fmla="*/ 76 w 1152"/>
              <a:gd name="T63" fmla="*/ 829 h 971"/>
              <a:gd name="T64" fmla="*/ 367 w 1152"/>
              <a:gd name="T65" fmla="*/ 722 h 971"/>
              <a:gd name="T66" fmla="*/ 683 w 1152"/>
              <a:gd name="T67" fmla="*/ 829 h 971"/>
              <a:gd name="T68" fmla="*/ 683 w 1152"/>
              <a:gd name="T69" fmla="*/ 34 h 971"/>
              <a:gd name="T70" fmla="*/ 35 w 1152"/>
              <a:gd name="T71" fmla="*/ 621 h 971"/>
              <a:gd name="T72" fmla="*/ 683 w 1152"/>
              <a:gd name="T73" fmla="*/ 34 h 971"/>
              <a:gd name="T74" fmla="*/ 1107 w 1152"/>
              <a:gd name="T75" fmla="*/ 657 h 971"/>
              <a:gd name="T76" fmla="*/ 1107 w 1152"/>
              <a:gd name="T77" fmla="*/ 735 h 971"/>
              <a:gd name="T78" fmla="*/ 1117 w 1152"/>
              <a:gd name="T79" fmla="*/ 657 h 971"/>
              <a:gd name="T80" fmla="*/ 924 w 1152"/>
              <a:gd name="T81" fmla="*/ 528 h 971"/>
              <a:gd name="T82" fmla="*/ 960 w 1152"/>
              <a:gd name="T83" fmla="*/ 234 h 971"/>
              <a:gd name="T84" fmla="*/ 822 w 1152"/>
              <a:gd name="T85" fmla="*/ 200 h 971"/>
              <a:gd name="T86" fmla="*/ 997 w 1152"/>
              <a:gd name="T87" fmla="*/ 846 h 971"/>
              <a:gd name="T88" fmla="*/ 818 w 1152"/>
              <a:gd name="T89" fmla="*/ 846 h 971"/>
              <a:gd name="T90" fmla="*/ 997 w 1152"/>
              <a:gd name="T91" fmla="*/ 846 h 971"/>
              <a:gd name="T92" fmla="*/ 1117 w 1152"/>
              <a:gd name="T93" fmla="*/ 770 h 971"/>
              <a:gd name="T94" fmla="*/ 1033 w 1152"/>
              <a:gd name="T95" fmla="*/ 696 h 971"/>
              <a:gd name="T96" fmla="*/ 1117 w 1152"/>
              <a:gd name="T97" fmla="*/ 621 h 971"/>
              <a:gd name="T98" fmla="*/ 810 w 1152"/>
              <a:gd name="T99" fmla="*/ 563 h 971"/>
              <a:gd name="T100" fmla="*/ 810 w 1152"/>
              <a:gd name="T101" fmla="*/ 528 h 971"/>
              <a:gd name="T102" fmla="*/ 793 w 1152"/>
              <a:gd name="T103" fmla="*/ 361 h 971"/>
              <a:gd name="T104" fmla="*/ 787 w 1152"/>
              <a:gd name="T105" fmla="*/ 200 h 971"/>
              <a:gd name="T106" fmla="*/ 718 w 1152"/>
              <a:gd name="T107" fmla="*/ 829 h 971"/>
              <a:gd name="T108" fmla="*/ 907 w 1152"/>
              <a:gd name="T109" fmla="*/ 722 h 971"/>
              <a:gd name="T110" fmla="*/ 1076 w 1152"/>
              <a:gd name="T111" fmla="*/ 8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971">
                <a:moveTo>
                  <a:pt x="386" y="846"/>
                </a:moveTo>
                <a:cubicBezTo>
                  <a:pt x="386" y="857"/>
                  <a:pt x="378" y="866"/>
                  <a:pt x="367" y="866"/>
                </a:cubicBezTo>
                <a:cubicBezTo>
                  <a:pt x="356" y="866"/>
                  <a:pt x="348" y="857"/>
                  <a:pt x="348" y="846"/>
                </a:cubicBezTo>
                <a:cubicBezTo>
                  <a:pt x="348" y="836"/>
                  <a:pt x="356" y="827"/>
                  <a:pt x="367" y="827"/>
                </a:cubicBezTo>
                <a:cubicBezTo>
                  <a:pt x="378" y="827"/>
                  <a:pt x="386" y="836"/>
                  <a:pt x="386" y="846"/>
                </a:cubicBezTo>
                <a:close/>
                <a:moveTo>
                  <a:pt x="907" y="827"/>
                </a:moveTo>
                <a:cubicBezTo>
                  <a:pt x="897" y="827"/>
                  <a:pt x="888" y="836"/>
                  <a:pt x="888" y="846"/>
                </a:cubicBezTo>
                <a:cubicBezTo>
                  <a:pt x="888" y="857"/>
                  <a:pt x="897" y="866"/>
                  <a:pt x="907" y="866"/>
                </a:cubicBezTo>
                <a:cubicBezTo>
                  <a:pt x="918" y="866"/>
                  <a:pt x="927" y="857"/>
                  <a:pt x="927" y="846"/>
                </a:cubicBezTo>
                <a:cubicBezTo>
                  <a:pt x="927" y="836"/>
                  <a:pt x="918" y="827"/>
                  <a:pt x="907" y="827"/>
                </a:cubicBezTo>
                <a:close/>
                <a:moveTo>
                  <a:pt x="122" y="517"/>
                </a:moveTo>
                <a:cubicBezTo>
                  <a:pt x="122" y="139"/>
                  <a:pt x="122" y="139"/>
                  <a:pt x="122" y="139"/>
                </a:cubicBezTo>
                <a:cubicBezTo>
                  <a:pt x="122" y="130"/>
                  <a:pt x="130" y="121"/>
                  <a:pt x="140" y="121"/>
                </a:cubicBezTo>
                <a:cubicBezTo>
                  <a:pt x="578" y="121"/>
                  <a:pt x="578" y="121"/>
                  <a:pt x="578" y="121"/>
                </a:cubicBezTo>
                <a:cubicBezTo>
                  <a:pt x="588" y="121"/>
                  <a:pt x="596" y="130"/>
                  <a:pt x="596" y="139"/>
                </a:cubicBezTo>
                <a:cubicBezTo>
                  <a:pt x="596" y="517"/>
                  <a:pt x="596" y="517"/>
                  <a:pt x="596" y="517"/>
                </a:cubicBezTo>
                <a:cubicBezTo>
                  <a:pt x="596" y="526"/>
                  <a:pt x="588" y="534"/>
                  <a:pt x="578" y="534"/>
                </a:cubicBezTo>
                <a:cubicBezTo>
                  <a:pt x="140" y="534"/>
                  <a:pt x="140" y="534"/>
                  <a:pt x="140" y="534"/>
                </a:cubicBezTo>
                <a:cubicBezTo>
                  <a:pt x="130" y="534"/>
                  <a:pt x="122" y="526"/>
                  <a:pt x="122" y="517"/>
                </a:cubicBezTo>
                <a:close/>
                <a:moveTo>
                  <a:pt x="157" y="500"/>
                </a:moveTo>
                <a:cubicBezTo>
                  <a:pt x="561" y="500"/>
                  <a:pt x="561" y="500"/>
                  <a:pt x="561" y="500"/>
                </a:cubicBezTo>
                <a:cubicBezTo>
                  <a:pt x="561" y="157"/>
                  <a:pt x="561" y="157"/>
                  <a:pt x="561" y="157"/>
                </a:cubicBezTo>
                <a:cubicBezTo>
                  <a:pt x="157" y="157"/>
                  <a:pt x="157" y="157"/>
                  <a:pt x="157" y="157"/>
                </a:cubicBezTo>
                <a:lnTo>
                  <a:pt x="157" y="500"/>
                </a:lnTo>
                <a:close/>
                <a:moveTo>
                  <a:pt x="876" y="621"/>
                </a:moveTo>
                <a:cubicBezTo>
                  <a:pt x="810" y="621"/>
                  <a:pt x="810" y="621"/>
                  <a:pt x="810" y="621"/>
                </a:cubicBezTo>
                <a:cubicBezTo>
                  <a:pt x="801" y="621"/>
                  <a:pt x="793" y="629"/>
                  <a:pt x="793" y="639"/>
                </a:cubicBezTo>
                <a:cubicBezTo>
                  <a:pt x="793" y="649"/>
                  <a:pt x="801" y="657"/>
                  <a:pt x="810" y="657"/>
                </a:cubicBezTo>
                <a:cubicBezTo>
                  <a:pt x="876" y="657"/>
                  <a:pt x="876" y="657"/>
                  <a:pt x="876" y="657"/>
                </a:cubicBezTo>
                <a:cubicBezTo>
                  <a:pt x="885" y="657"/>
                  <a:pt x="893" y="649"/>
                  <a:pt x="893" y="639"/>
                </a:cubicBezTo>
                <a:cubicBezTo>
                  <a:pt x="893" y="629"/>
                  <a:pt x="885" y="621"/>
                  <a:pt x="876" y="621"/>
                </a:cubicBezTo>
                <a:close/>
                <a:moveTo>
                  <a:pt x="1152" y="753"/>
                </a:moveTo>
                <a:cubicBezTo>
                  <a:pt x="1152" y="753"/>
                  <a:pt x="1152" y="753"/>
                  <a:pt x="1152" y="753"/>
                </a:cubicBezTo>
                <a:cubicBezTo>
                  <a:pt x="1152" y="788"/>
                  <a:pt x="1152" y="788"/>
                  <a:pt x="1152" y="788"/>
                </a:cubicBezTo>
                <a:cubicBezTo>
                  <a:pt x="1152" y="830"/>
                  <a:pt x="1118" y="864"/>
                  <a:pt x="1076" y="864"/>
                </a:cubicBezTo>
                <a:cubicBezTo>
                  <a:pt x="1031" y="864"/>
                  <a:pt x="1031" y="864"/>
                  <a:pt x="1031" y="864"/>
                </a:cubicBezTo>
                <a:cubicBezTo>
                  <a:pt x="1022" y="924"/>
                  <a:pt x="970" y="971"/>
                  <a:pt x="907" y="971"/>
                </a:cubicBezTo>
                <a:cubicBezTo>
                  <a:pt x="844" y="971"/>
                  <a:pt x="793" y="924"/>
                  <a:pt x="784" y="864"/>
                </a:cubicBezTo>
                <a:cubicBezTo>
                  <a:pt x="490" y="864"/>
                  <a:pt x="490" y="864"/>
                  <a:pt x="490" y="864"/>
                </a:cubicBezTo>
                <a:cubicBezTo>
                  <a:pt x="482" y="924"/>
                  <a:pt x="430" y="971"/>
                  <a:pt x="367" y="971"/>
                </a:cubicBezTo>
                <a:cubicBezTo>
                  <a:pt x="304" y="971"/>
                  <a:pt x="252" y="924"/>
                  <a:pt x="244" y="864"/>
                </a:cubicBezTo>
                <a:cubicBezTo>
                  <a:pt x="76" y="864"/>
                  <a:pt x="76" y="864"/>
                  <a:pt x="76" y="864"/>
                </a:cubicBezTo>
                <a:cubicBezTo>
                  <a:pt x="34" y="864"/>
                  <a:pt x="0" y="830"/>
                  <a:pt x="0" y="788"/>
                </a:cubicBezTo>
                <a:cubicBezTo>
                  <a:pt x="0" y="17"/>
                  <a:pt x="0" y="17"/>
                  <a:pt x="0" y="17"/>
                </a:cubicBezTo>
                <a:cubicBezTo>
                  <a:pt x="0" y="7"/>
                  <a:pt x="8" y="0"/>
                  <a:pt x="18" y="0"/>
                </a:cubicBezTo>
                <a:cubicBezTo>
                  <a:pt x="700" y="0"/>
                  <a:pt x="700" y="0"/>
                  <a:pt x="700" y="0"/>
                </a:cubicBezTo>
                <a:cubicBezTo>
                  <a:pt x="710" y="0"/>
                  <a:pt x="718" y="7"/>
                  <a:pt x="718" y="17"/>
                </a:cubicBezTo>
                <a:cubicBezTo>
                  <a:pt x="718" y="165"/>
                  <a:pt x="718" y="165"/>
                  <a:pt x="718" y="165"/>
                </a:cubicBezTo>
                <a:cubicBezTo>
                  <a:pt x="840" y="165"/>
                  <a:pt x="840" y="165"/>
                  <a:pt x="840" y="165"/>
                </a:cubicBezTo>
                <a:cubicBezTo>
                  <a:pt x="891" y="165"/>
                  <a:pt x="939" y="178"/>
                  <a:pt x="979" y="205"/>
                </a:cubicBezTo>
                <a:cubicBezTo>
                  <a:pt x="1058" y="256"/>
                  <a:pt x="1152" y="357"/>
                  <a:pt x="1151" y="546"/>
                </a:cubicBezTo>
                <a:cubicBezTo>
                  <a:pt x="1151" y="546"/>
                  <a:pt x="1151" y="546"/>
                  <a:pt x="1151" y="546"/>
                </a:cubicBezTo>
                <a:cubicBezTo>
                  <a:pt x="1152" y="637"/>
                  <a:pt x="1152" y="637"/>
                  <a:pt x="1152" y="637"/>
                </a:cubicBezTo>
                <a:cubicBezTo>
                  <a:pt x="1152" y="637"/>
                  <a:pt x="1152" y="638"/>
                  <a:pt x="1152" y="639"/>
                </a:cubicBezTo>
                <a:lnTo>
                  <a:pt x="1152" y="753"/>
                </a:lnTo>
                <a:close/>
                <a:moveTo>
                  <a:pt x="457" y="846"/>
                </a:moveTo>
                <a:cubicBezTo>
                  <a:pt x="457" y="797"/>
                  <a:pt x="417" y="756"/>
                  <a:pt x="367" y="756"/>
                </a:cubicBezTo>
                <a:cubicBezTo>
                  <a:pt x="318" y="756"/>
                  <a:pt x="277" y="797"/>
                  <a:pt x="277" y="846"/>
                </a:cubicBezTo>
                <a:cubicBezTo>
                  <a:pt x="277" y="896"/>
                  <a:pt x="318" y="936"/>
                  <a:pt x="367" y="936"/>
                </a:cubicBezTo>
                <a:cubicBezTo>
                  <a:pt x="417" y="936"/>
                  <a:pt x="457" y="896"/>
                  <a:pt x="457" y="846"/>
                </a:cubicBezTo>
                <a:close/>
                <a:moveTo>
                  <a:pt x="683" y="657"/>
                </a:moveTo>
                <a:cubicBezTo>
                  <a:pt x="35" y="657"/>
                  <a:pt x="35" y="657"/>
                  <a:pt x="35" y="657"/>
                </a:cubicBezTo>
                <a:cubicBezTo>
                  <a:pt x="35" y="788"/>
                  <a:pt x="35" y="788"/>
                  <a:pt x="35" y="788"/>
                </a:cubicBezTo>
                <a:cubicBezTo>
                  <a:pt x="35" y="810"/>
                  <a:pt x="53" y="829"/>
                  <a:pt x="76" y="829"/>
                </a:cubicBezTo>
                <a:cubicBezTo>
                  <a:pt x="244" y="829"/>
                  <a:pt x="244" y="829"/>
                  <a:pt x="244" y="829"/>
                </a:cubicBezTo>
                <a:cubicBezTo>
                  <a:pt x="252" y="768"/>
                  <a:pt x="304" y="722"/>
                  <a:pt x="367" y="722"/>
                </a:cubicBezTo>
                <a:cubicBezTo>
                  <a:pt x="430" y="722"/>
                  <a:pt x="482" y="768"/>
                  <a:pt x="490" y="829"/>
                </a:cubicBezTo>
                <a:cubicBezTo>
                  <a:pt x="683" y="829"/>
                  <a:pt x="683" y="829"/>
                  <a:pt x="683" y="829"/>
                </a:cubicBezTo>
                <a:lnTo>
                  <a:pt x="683" y="657"/>
                </a:lnTo>
                <a:close/>
                <a:moveTo>
                  <a:pt x="683" y="34"/>
                </a:moveTo>
                <a:cubicBezTo>
                  <a:pt x="35" y="34"/>
                  <a:pt x="35" y="34"/>
                  <a:pt x="35" y="34"/>
                </a:cubicBezTo>
                <a:cubicBezTo>
                  <a:pt x="35" y="621"/>
                  <a:pt x="35" y="621"/>
                  <a:pt x="35" y="621"/>
                </a:cubicBezTo>
                <a:cubicBezTo>
                  <a:pt x="683" y="621"/>
                  <a:pt x="683" y="621"/>
                  <a:pt x="683" y="621"/>
                </a:cubicBezTo>
                <a:lnTo>
                  <a:pt x="683" y="34"/>
                </a:lnTo>
                <a:close/>
                <a:moveTo>
                  <a:pt x="1117" y="657"/>
                </a:moveTo>
                <a:cubicBezTo>
                  <a:pt x="1107" y="657"/>
                  <a:pt x="1107" y="657"/>
                  <a:pt x="1107" y="657"/>
                </a:cubicBezTo>
                <a:cubicBezTo>
                  <a:pt x="1085" y="657"/>
                  <a:pt x="1068" y="674"/>
                  <a:pt x="1068" y="696"/>
                </a:cubicBezTo>
                <a:cubicBezTo>
                  <a:pt x="1068" y="718"/>
                  <a:pt x="1085" y="735"/>
                  <a:pt x="1107" y="735"/>
                </a:cubicBezTo>
                <a:cubicBezTo>
                  <a:pt x="1117" y="735"/>
                  <a:pt x="1117" y="735"/>
                  <a:pt x="1117" y="735"/>
                </a:cubicBezTo>
                <a:lnTo>
                  <a:pt x="1117" y="657"/>
                </a:lnTo>
                <a:close/>
                <a:moveTo>
                  <a:pt x="822" y="340"/>
                </a:moveTo>
                <a:cubicBezTo>
                  <a:pt x="874" y="391"/>
                  <a:pt x="908" y="454"/>
                  <a:pt x="924" y="528"/>
                </a:cubicBezTo>
                <a:cubicBezTo>
                  <a:pt x="1116" y="528"/>
                  <a:pt x="1116" y="528"/>
                  <a:pt x="1116" y="528"/>
                </a:cubicBezTo>
                <a:cubicBezTo>
                  <a:pt x="1111" y="366"/>
                  <a:pt x="1029" y="279"/>
                  <a:pt x="960" y="234"/>
                </a:cubicBezTo>
                <a:cubicBezTo>
                  <a:pt x="926" y="211"/>
                  <a:pt x="884" y="200"/>
                  <a:pt x="840" y="200"/>
                </a:cubicBezTo>
                <a:cubicBezTo>
                  <a:pt x="822" y="200"/>
                  <a:pt x="822" y="200"/>
                  <a:pt x="822" y="200"/>
                </a:cubicBezTo>
                <a:lnTo>
                  <a:pt x="822" y="340"/>
                </a:lnTo>
                <a:close/>
                <a:moveTo>
                  <a:pt x="997" y="846"/>
                </a:moveTo>
                <a:cubicBezTo>
                  <a:pt x="997" y="797"/>
                  <a:pt x="957" y="756"/>
                  <a:pt x="907" y="756"/>
                </a:cubicBezTo>
                <a:cubicBezTo>
                  <a:pt x="858" y="756"/>
                  <a:pt x="818" y="797"/>
                  <a:pt x="818" y="846"/>
                </a:cubicBezTo>
                <a:cubicBezTo>
                  <a:pt x="818" y="896"/>
                  <a:pt x="858" y="936"/>
                  <a:pt x="907" y="936"/>
                </a:cubicBezTo>
                <a:cubicBezTo>
                  <a:pt x="957" y="936"/>
                  <a:pt x="997" y="896"/>
                  <a:pt x="997" y="846"/>
                </a:cubicBezTo>
                <a:close/>
                <a:moveTo>
                  <a:pt x="1117" y="788"/>
                </a:moveTo>
                <a:cubicBezTo>
                  <a:pt x="1117" y="770"/>
                  <a:pt x="1117" y="770"/>
                  <a:pt x="1117" y="770"/>
                </a:cubicBezTo>
                <a:cubicBezTo>
                  <a:pt x="1107" y="770"/>
                  <a:pt x="1107" y="770"/>
                  <a:pt x="1107" y="770"/>
                </a:cubicBezTo>
                <a:cubicBezTo>
                  <a:pt x="1066" y="770"/>
                  <a:pt x="1033" y="737"/>
                  <a:pt x="1033" y="696"/>
                </a:cubicBezTo>
                <a:cubicBezTo>
                  <a:pt x="1033" y="655"/>
                  <a:pt x="1066" y="621"/>
                  <a:pt x="1107" y="621"/>
                </a:cubicBezTo>
                <a:cubicBezTo>
                  <a:pt x="1117" y="621"/>
                  <a:pt x="1117" y="621"/>
                  <a:pt x="1117" y="621"/>
                </a:cubicBezTo>
                <a:cubicBezTo>
                  <a:pt x="1117" y="563"/>
                  <a:pt x="1117" y="563"/>
                  <a:pt x="1117" y="563"/>
                </a:cubicBezTo>
                <a:cubicBezTo>
                  <a:pt x="810" y="563"/>
                  <a:pt x="810" y="563"/>
                  <a:pt x="810" y="563"/>
                </a:cubicBezTo>
                <a:cubicBezTo>
                  <a:pt x="801" y="563"/>
                  <a:pt x="793" y="555"/>
                  <a:pt x="793" y="546"/>
                </a:cubicBezTo>
                <a:cubicBezTo>
                  <a:pt x="793" y="536"/>
                  <a:pt x="801" y="528"/>
                  <a:pt x="810" y="528"/>
                </a:cubicBezTo>
                <a:cubicBezTo>
                  <a:pt x="888" y="528"/>
                  <a:pt x="888" y="528"/>
                  <a:pt x="888" y="528"/>
                </a:cubicBezTo>
                <a:cubicBezTo>
                  <a:pt x="872" y="462"/>
                  <a:pt x="840" y="406"/>
                  <a:pt x="793" y="361"/>
                </a:cubicBezTo>
                <a:cubicBezTo>
                  <a:pt x="790" y="357"/>
                  <a:pt x="788" y="352"/>
                  <a:pt x="788" y="348"/>
                </a:cubicBezTo>
                <a:cubicBezTo>
                  <a:pt x="787" y="200"/>
                  <a:pt x="787" y="200"/>
                  <a:pt x="787" y="200"/>
                </a:cubicBezTo>
                <a:cubicBezTo>
                  <a:pt x="718" y="200"/>
                  <a:pt x="718" y="200"/>
                  <a:pt x="718" y="200"/>
                </a:cubicBezTo>
                <a:cubicBezTo>
                  <a:pt x="718" y="829"/>
                  <a:pt x="718" y="829"/>
                  <a:pt x="718" y="829"/>
                </a:cubicBezTo>
                <a:cubicBezTo>
                  <a:pt x="784" y="829"/>
                  <a:pt x="784" y="829"/>
                  <a:pt x="784" y="829"/>
                </a:cubicBezTo>
                <a:cubicBezTo>
                  <a:pt x="793" y="768"/>
                  <a:pt x="844" y="722"/>
                  <a:pt x="907" y="722"/>
                </a:cubicBezTo>
                <a:cubicBezTo>
                  <a:pt x="970" y="722"/>
                  <a:pt x="1022" y="768"/>
                  <a:pt x="1031" y="829"/>
                </a:cubicBezTo>
                <a:cubicBezTo>
                  <a:pt x="1076" y="829"/>
                  <a:pt x="1076" y="829"/>
                  <a:pt x="1076" y="829"/>
                </a:cubicBezTo>
                <a:cubicBezTo>
                  <a:pt x="1099" y="829"/>
                  <a:pt x="1117" y="810"/>
                  <a:pt x="1117" y="7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3607"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25" name="Freeform 78">
            <a:extLst>
              <a:ext uri="{FF2B5EF4-FFF2-40B4-BE49-F238E27FC236}">
                <a16:creationId xmlns:a16="http://schemas.microsoft.com/office/drawing/2014/main" id="{ADAD6FA8-6E5B-DF49-CE7A-170A0B91896D}"/>
              </a:ext>
              <a:ext uri="{C183D7F6-B498-43B3-948B-1728B52AA6E4}">
                <adec:decorative xmlns:adec="http://schemas.microsoft.com/office/drawing/2017/decorative" val="1"/>
              </a:ext>
            </a:extLst>
          </p:cNvPr>
          <p:cNvSpPr>
            <a:spLocks noChangeAspect="1" noEditPoints="1"/>
          </p:cNvSpPr>
          <p:nvPr/>
        </p:nvSpPr>
        <p:spPr bwMode="auto">
          <a:xfrm>
            <a:off x="3504153" y="2712787"/>
            <a:ext cx="485054" cy="485054"/>
          </a:xfrm>
          <a:custGeom>
            <a:avLst/>
            <a:gdLst>
              <a:gd name="T0" fmla="*/ 5818 w 7200"/>
              <a:gd name="T1" fmla="*/ 3775 h 7200"/>
              <a:gd name="T2" fmla="*/ 4872 w 7200"/>
              <a:gd name="T3" fmla="*/ 3775 h 7200"/>
              <a:gd name="T4" fmla="*/ 4872 w 7200"/>
              <a:gd name="T5" fmla="*/ 4838 h 7200"/>
              <a:gd name="T6" fmla="*/ 4981 w 7200"/>
              <a:gd name="T7" fmla="*/ 4967 h 7200"/>
              <a:gd name="T8" fmla="*/ 5792 w 7200"/>
              <a:gd name="T9" fmla="*/ 4929 h 7200"/>
              <a:gd name="T10" fmla="*/ 5684 w 7200"/>
              <a:gd name="T11" fmla="*/ 4102 h 7200"/>
              <a:gd name="T12" fmla="*/ 5579 w 7200"/>
              <a:gd name="T13" fmla="*/ 4750 h 7200"/>
              <a:gd name="T14" fmla="*/ 5232 w 7200"/>
              <a:gd name="T15" fmla="*/ 4083 h 7200"/>
              <a:gd name="T16" fmla="*/ 5089 w 7200"/>
              <a:gd name="T17" fmla="*/ 3775 h 7200"/>
              <a:gd name="T18" fmla="*/ 5599 w 7200"/>
              <a:gd name="T19" fmla="*/ 3775 h 7200"/>
              <a:gd name="T20" fmla="*/ 5458 w 7200"/>
              <a:gd name="T21" fmla="*/ 4083 h 7200"/>
              <a:gd name="T22" fmla="*/ 5454 w 7200"/>
              <a:gd name="T23" fmla="*/ 1653 h 7200"/>
              <a:gd name="T24" fmla="*/ 4651 w 7200"/>
              <a:gd name="T25" fmla="*/ 1870 h 7200"/>
              <a:gd name="T26" fmla="*/ 4466 w 7200"/>
              <a:gd name="T27" fmla="*/ 184 h 7200"/>
              <a:gd name="T28" fmla="*/ 4444 w 7200"/>
              <a:gd name="T29" fmla="*/ 164 h 7200"/>
              <a:gd name="T30" fmla="*/ 4405 w 7200"/>
              <a:gd name="T31" fmla="*/ 131 h 7200"/>
              <a:gd name="T32" fmla="*/ 4330 w 7200"/>
              <a:gd name="T33" fmla="*/ 81 h 7200"/>
              <a:gd name="T34" fmla="*/ 4296 w 7200"/>
              <a:gd name="T35" fmla="*/ 63 h 7200"/>
              <a:gd name="T36" fmla="*/ 4266 w 7200"/>
              <a:gd name="T37" fmla="*/ 49 h 7200"/>
              <a:gd name="T38" fmla="*/ 627 w 7200"/>
              <a:gd name="T39" fmla="*/ 0 h 7200"/>
              <a:gd name="T40" fmla="*/ 0 w 7200"/>
              <a:gd name="T41" fmla="*/ 628 h 7200"/>
              <a:gd name="T42" fmla="*/ 183 w 7200"/>
              <a:gd name="T43" fmla="*/ 7017 h 7200"/>
              <a:gd name="T44" fmla="*/ 4023 w 7200"/>
              <a:gd name="T45" fmla="*/ 7200 h 7200"/>
              <a:gd name="T46" fmla="*/ 4651 w 7200"/>
              <a:gd name="T47" fmla="*/ 5554 h 7200"/>
              <a:gd name="T48" fmla="*/ 7200 w 7200"/>
              <a:gd name="T49" fmla="*/ 4799 h 7200"/>
              <a:gd name="T50" fmla="*/ 6539 w 7200"/>
              <a:gd name="T51" fmla="*/ 2745 h 7200"/>
              <a:gd name="T52" fmla="*/ 5345 w 7200"/>
              <a:gd name="T53" fmla="*/ 1867 h 7200"/>
              <a:gd name="T54" fmla="*/ 4370 w 7200"/>
              <a:gd name="T55" fmla="*/ 2739 h 7200"/>
              <a:gd name="T56" fmla="*/ 4651 w 7200"/>
              <a:gd name="T57" fmla="*/ 2155 h 7200"/>
              <a:gd name="T58" fmla="*/ 307 w 7200"/>
              <a:gd name="T59" fmla="*/ 363 h 7200"/>
              <a:gd name="T60" fmla="*/ 334 w 7200"/>
              <a:gd name="T61" fmla="*/ 333 h 7200"/>
              <a:gd name="T62" fmla="*/ 377 w 7200"/>
              <a:gd name="T63" fmla="*/ 296 h 7200"/>
              <a:gd name="T64" fmla="*/ 421 w 7200"/>
              <a:gd name="T65" fmla="*/ 267 h 7200"/>
              <a:gd name="T66" fmla="*/ 4023 w 7200"/>
              <a:gd name="T67" fmla="*/ 211 h 7200"/>
              <a:gd name="T68" fmla="*/ 4438 w 7200"/>
              <a:gd name="T69" fmla="*/ 1057 h 7200"/>
              <a:gd name="T70" fmla="*/ 213 w 7200"/>
              <a:gd name="T71" fmla="*/ 628 h 7200"/>
              <a:gd name="T72" fmla="*/ 4023 w 7200"/>
              <a:gd name="T73" fmla="*/ 6989 h 7200"/>
              <a:gd name="T74" fmla="*/ 213 w 7200"/>
              <a:gd name="T75" fmla="*/ 6575 h 7200"/>
              <a:gd name="T76" fmla="*/ 4438 w 7200"/>
              <a:gd name="T77" fmla="*/ 6143 h 7200"/>
              <a:gd name="T78" fmla="*/ 4438 w 7200"/>
              <a:gd name="T79" fmla="*/ 5932 h 7200"/>
              <a:gd name="T80" fmla="*/ 213 w 7200"/>
              <a:gd name="T81" fmla="*/ 1269 h 7200"/>
              <a:gd name="T82" fmla="*/ 4438 w 7200"/>
              <a:gd name="T83" fmla="*/ 2064 h 7200"/>
              <a:gd name="T84" fmla="*/ 3489 w 7200"/>
              <a:gd name="T85" fmla="*/ 3493 h 7200"/>
              <a:gd name="T86" fmla="*/ 4242 w 7200"/>
              <a:gd name="T87" fmla="*/ 5554 h 7200"/>
              <a:gd name="T88" fmla="*/ 4438 w 7200"/>
              <a:gd name="T89" fmla="*/ 5932 h 7200"/>
              <a:gd name="T90" fmla="*/ 6447 w 7200"/>
              <a:gd name="T91" fmla="*/ 5334 h 7200"/>
              <a:gd name="T92" fmla="*/ 3708 w 7200"/>
              <a:gd name="T93" fmla="*/ 4799 h 7200"/>
              <a:gd name="T94" fmla="*/ 4242 w 7200"/>
              <a:gd name="T95" fmla="*/ 2959 h 7200"/>
              <a:gd name="T96" fmla="*/ 6981 w 7200"/>
              <a:gd name="T97" fmla="*/ 3493 h 7200"/>
              <a:gd name="T98" fmla="*/ 3086 w 7200"/>
              <a:gd name="T99" fmla="*/ 528 h 7200"/>
              <a:gd name="T100" fmla="*/ 3086 w 7200"/>
              <a:gd name="T101" fmla="*/ 741 h 7200"/>
              <a:gd name="T102" fmla="*/ 3086 w 7200"/>
              <a:gd name="T103" fmla="*/ 528 h 7200"/>
              <a:gd name="T104" fmla="*/ 2219 w 7200"/>
              <a:gd name="T105" fmla="*/ 6566 h 7200"/>
              <a:gd name="T106" fmla="*/ 2431 w 7200"/>
              <a:gd name="T107" fmla="*/ 6566 h 7200"/>
              <a:gd name="T108" fmla="*/ 2619 w 7200"/>
              <a:gd name="T109" fmla="*/ 528 h 7200"/>
              <a:gd name="T110" fmla="*/ 1457 w 7200"/>
              <a:gd name="T111" fmla="*/ 634 h 7200"/>
              <a:gd name="T112" fmla="*/ 2619 w 7200"/>
              <a:gd name="T113" fmla="*/ 741 h 7200"/>
              <a:gd name="T114" fmla="*/ 2619 w 7200"/>
              <a:gd name="T115" fmla="*/ 528 h 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0" h="7200">
                <a:moveTo>
                  <a:pt x="5684" y="4102"/>
                </a:moveTo>
                <a:cubicBezTo>
                  <a:pt x="5770" y="4015"/>
                  <a:pt x="5818" y="3899"/>
                  <a:pt x="5818" y="3775"/>
                </a:cubicBezTo>
                <a:cubicBezTo>
                  <a:pt x="5818" y="3516"/>
                  <a:pt x="5604" y="3302"/>
                  <a:pt x="5345" y="3302"/>
                </a:cubicBezTo>
                <a:cubicBezTo>
                  <a:pt x="5083" y="3302"/>
                  <a:pt x="4872" y="3516"/>
                  <a:pt x="4872" y="3775"/>
                </a:cubicBezTo>
                <a:cubicBezTo>
                  <a:pt x="4872" y="3899"/>
                  <a:pt x="4919" y="4015"/>
                  <a:pt x="5005" y="4102"/>
                </a:cubicBezTo>
                <a:cubicBezTo>
                  <a:pt x="4872" y="4838"/>
                  <a:pt x="4872" y="4838"/>
                  <a:pt x="4872" y="4838"/>
                </a:cubicBezTo>
                <a:cubicBezTo>
                  <a:pt x="4867" y="4870"/>
                  <a:pt x="4876" y="4906"/>
                  <a:pt x="4896" y="4929"/>
                </a:cubicBezTo>
                <a:cubicBezTo>
                  <a:pt x="4918" y="4954"/>
                  <a:pt x="4948" y="4967"/>
                  <a:pt x="4981" y="4967"/>
                </a:cubicBezTo>
                <a:cubicBezTo>
                  <a:pt x="5708" y="4967"/>
                  <a:pt x="5708" y="4967"/>
                  <a:pt x="5708" y="4967"/>
                </a:cubicBezTo>
                <a:cubicBezTo>
                  <a:pt x="5741" y="4967"/>
                  <a:pt x="5771" y="4954"/>
                  <a:pt x="5792" y="4929"/>
                </a:cubicBezTo>
                <a:cubicBezTo>
                  <a:pt x="5812" y="4906"/>
                  <a:pt x="5821" y="4870"/>
                  <a:pt x="5815" y="4838"/>
                </a:cubicBezTo>
                <a:lnTo>
                  <a:pt x="5684" y="4102"/>
                </a:lnTo>
                <a:close/>
                <a:moveTo>
                  <a:pt x="5458" y="4083"/>
                </a:moveTo>
                <a:cubicBezTo>
                  <a:pt x="5579" y="4750"/>
                  <a:pt x="5579" y="4750"/>
                  <a:pt x="5579" y="4750"/>
                </a:cubicBezTo>
                <a:cubicBezTo>
                  <a:pt x="5110" y="4750"/>
                  <a:pt x="5110" y="4750"/>
                  <a:pt x="5110" y="4750"/>
                </a:cubicBezTo>
                <a:cubicBezTo>
                  <a:pt x="5232" y="4083"/>
                  <a:pt x="5232" y="4083"/>
                  <a:pt x="5232" y="4083"/>
                </a:cubicBezTo>
                <a:cubicBezTo>
                  <a:pt x="5238" y="4041"/>
                  <a:pt x="5222" y="4002"/>
                  <a:pt x="5190" y="3976"/>
                </a:cubicBezTo>
                <a:cubicBezTo>
                  <a:pt x="5126" y="3928"/>
                  <a:pt x="5089" y="3853"/>
                  <a:pt x="5089" y="3775"/>
                </a:cubicBezTo>
                <a:cubicBezTo>
                  <a:pt x="5089" y="3636"/>
                  <a:pt x="5204" y="3519"/>
                  <a:pt x="5345" y="3519"/>
                </a:cubicBezTo>
                <a:cubicBezTo>
                  <a:pt x="5485" y="3519"/>
                  <a:pt x="5599" y="3636"/>
                  <a:pt x="5599" y="3775"/>
                </a:cubicBezTo>
                <a:cubicBezTo>
                  <a:pt x="5599" y="3853"/>
                  <a:pt x="5562" y="3928"/>
                  <a:pt x="5499" y="3976"/>
                </a:cubicBezTo>
                <a:cubicBezTo>
                  <a:pt x="5467" y="4002"/>
                  <a:pt x="5450" y="4041"/>
                  <a:pt x="5458" y="4083"/>
                </a:cubicBezTo>
                <a:close/>
                <a:moveTo>
                  <a:pt x="6539" y="2745"/>
                </a:moveTo>
                <a:cubicBezTo>
                  <a:pt x="6489" y="2169"/>
                  <a:pt x="6030" y="1705"/>
                  <a:pt x="5454" y="1653"/>
                </a:cubicBezTo>
                <a:cubicBezTo>
                  <a:pt x="5344" y="1638"/>
                  <a:pt x="5235" y="1653"/>
                  <a:pt x="5235" y="1653"/>
                </a:cubicBezTo>
                <a:cubicBezTo>
                  <a:pt x="5019" y="1673"/>
                  <a:pt x="4819" y="1750"/>
                  <a:pt x="4651" y="1870"/>
                </a:cubicBezTo>
                <a:cubicBezTo>
                  <a:pt x="4651" y="628"/>
                  <a:pt x="4651" y="628"/>
                  <a:pt x="4651" y="628"/>
                </a:cubicBezTo>
                <a:cubicBezTo>
                  <a:pt x="4651" y="460"/>
                  <a:pt x="4585" y="302"/>
                  <a:pt x="4466" y="184"/>
                </a:cubicBezTo>
                <a:cubicBezTo>
                  <a:pt x="4460" y="177"/>
                  <a:pt x="4454" y="172"/>
                  <a:pt x="4448" y="167"/>
                </a:cubicBezTo>
                <a:cubicBezTo>
                  <a:pt x="4447" y="166"/>
                  <a:pt x="4446" y="165"/>
                  <a:pt x="4444" y="164"/>
                </a:cubicBezTo>
                <a:cubicBezTo>
                  <a:pt x="4444" y="163"/>
                  <a:pt x="4444" y="163"/>
                  <a:pt x="4443" y="162"/>
                </a:cubicBezTo>
                <a:cubicBezTo>
                  <a:pt x="4431" y="152"/>
                  <a:pt x="4418" y="141"/>
                  <a:pt x="4405" y="131"/>
                </a:cubicBezTo>
                <a:cubicBezTo>
                  <a:pt x="4400" y="127"/>
                  <a:pt x="4396" y="123"/>
                  <a:pt x="4391" y="120"/>
                </a:cubicBezTo>
                <a:cubicBezTo>
                  <a:pt x="4372" y="106"/>
                  <a:pt x="4351" y="93"/>
                  <a:pt x="4330" y="81"/>
                </a:cubicBezTo>
                <a:cubicBezTo>
                  <a:pt x="4325" y="78"/>
                  <a:pt x="4320" y="76"/>
                  <a:pt x="4316" y="73"/>
                </a:cubicBezTo>
                <a:cubicBezTo>
                  <a:pt x="4309" y="70"/>
                  <a:pt x="4303" y="66"/>
                  <a:pt x="4296" y="63"/>
                </a:cubicBezTo>
                <a:cubicBezTo>
                  <a:pt x="4295" y="62"/>
                  <a:pt x="4293" y="62"/>
                  <a:pt x="4292" y="61"/>
                </a:cubicBezTo>
                <a:cubicBezTo>
                  <a:pt x="4283" y="57"/>
                  <a:pt x="4275" y="53"/>
                  <a:pt x="4266" y="49"/>
                </a:cubicBezTo>
                <a:cubicBezTo>
                  <a:pt x="4189" y="16"/>
                  <a:pt x="4107" y="0"/>
                  <a:pt x="4023" y="0"/>
                </a:cubicBezTo>
                <a:cubicBezTo>
                  <a:pt x="627" y="0"/>
                  <a:pt x="627" y="0"/>
                  <a:pt x="627" y="0"/>
                </a:cubicBezTo>
                <a:cubicBezTo>
                  <a:pt x="459" y="0"/>
                  <a:pt x="302" y="65"/>
                  <a:pt x="183" y="184"/>
                </a:cubicBezTo>
                <a:cubicBezTo>
                  <a:pt x="65" y="302"/>
                  <a:pt x="0" y="460"/>
                  <a:pt x="0" y="628"/>
                </a:cubicBezTo>
                <a:cubicBezTo>
                  <a:pt x="0" y="6575"/>
                  <a:pt x="0" y="6575"/>
                  <a:pt x="0" y="6575"/>
                </a:cubicBezTo>
                <a:cubicBezTo>
                  <a:pt x="0" y="6742"/>
                  <a:pt x="65" y="6899"/>
                  <a:pt x="183" y="7017"/>
                </a:cubicBezTo>
                <a:cubicBezTo>
                  <a:pt x="302" y="7135"/>
                  <a:pt x="460" y="7200"/>
                  <a:pt x="627" y="7200"/>
                </a:cubicBezTo>
                <a:cubicBezTo>
                  <a:pt x="4023" y="7200"/>
                  <a:pt x="4023" y="7200"/>
                  <a:pt x="4023" y="7200"/>
                </a:cubicBezTo>
                <a:cubicBezTo>
                  <a:pt x="4369" y="7200"/>
                  <a:pt x="4651" y="6920"/>
                  <a:pt x="4651" y="6575"/>
                </a:cubicBezTo>
                <a:cubicBezTo>
                  <a:pt x="4651" y="5554"/>
                  <a:pt x="4651" y="5554"/>
                  <a:pt x="4651" y="5554"/>
                </a:cubicBezTo>
                <a:cubicBezTo>
                  <a:pt x="6447" y="5554"/>
                  <a:pt x="6447" y="5554"/>
                  <a:pt x="6447" y="5554"/>
                </a:cubicBezTo>
                <a:cubicBezTo>
                  <a:pt x="6861" y="5554"/>
                  <a:pt x="7200" y="5217"/>
                  <a:pt x="7200" y="4799"/>
                </a:cubicBezTo>
                <a:cubicBezTo>
                  <a:pt x="7200" y="3493"/>
                  <a:pt x="7200" y="3493"/>
                  <a:pt x="7200" y="3493"/>
                </a:cubicBezTo>
                <a:cubicBezTo>
                  <a:pt x="7200" y="3108"/>
                  <a:pt x="6910" y="2791"/>
                  <a:pt x="6539" y="2745"/>
                </a:cubicBezTo>
                <a:close/>
                <a:moveTo>
                  <a:pt x="4651" y="2155"/>
                </a:moveTo>
                <a:cubicBezTo>
                  <a:pt x="4828" y="1977"/>
                  <a:pt x="5074" y="1867"/>
                  <a:pt x="5345" y="1867"/>
                </a:cubicBezTo>
                <a:cubicBezTo>
                  <a:pt x="5849" y="1867"/>
                  <a:pt x="6265" y="2249"/>
                  <a:pt x="6319" y="2739"/>
                </a:cubicBezTo>
                <a:cubicBezTo>
                  <a:pt x="4370" y="2739"/>
                  <a:pt x="4370" y="2739"/>
                  <a:pt x="4370" y="2739"/>
                </a:cubicBezTo>
                <a:cubicBezTo>
                  <a:pt x="4380" y="2646"/>
                  <a:pt x="4403" y="2557"/>
                  <a:pt x="4438" y="2474"/>
                </a:cubicBezTo>
                <a:cubicBezTo>
                  <a:pt x="4487" y="2354"/>
                  <a:pt x="4560" y="2246"/>
                  <a:pt x="4651" y="2155"/>
                </a:cubicBezTo>
                <a:close/>
                <a:moveTo>
                  <a:pt x="213" y="628"/>
                </a:moveTo>
                <a:cubicBezTo>
                  <a:pt x="213" y="528"/>
                  <a:pt x="248" y="435"/>
                  <a:pt x="307" y="363"/>
                </a:cubicBezTo>
                <a:cubicBezTo>
                  <a:pt x="307" y="363"/>
                  <a:pt x="307" y="363"/>
                  <a:pt x="307" y="363"/>
                </a:cubicBezTo>
                <a:cubicBezTo>
                  <a:pt x="316" y="353"/>
                  <a:pt x="325" y="343"/>
                  <a:pt x="334" y="333"/>
                </a:cubicBezTo>
                <a:cubicBezTo>
                  <a:pt x="344" y="324"/>
                  <a:pt x="354" y="315"/>
                  <a:pt x="364" y="307"/>
                </a:cubicBezTo>
                <a:cubicBezTo>
                  <a:pt x="368" y="303"/>
                  <a:pt x="373" y="299"/>
                  <a:pt x="377" y="296"/>
                </a:cubicBezTo>
                <a:cubicBezTo>
                  <a:pt x="387" y="289"/>
                  <a:pt x="396" y="282"/>
                  <a:pt x="406" y="276"/>
                </a:cubicBezTo>
                <a:cubicBezTo>
                  <a:pt x="411" y="273"/>
                  <a:pt x="416" y="270"/>
                  <a:pt x="421" y="267"/>
                </a:cubicBezTo>
                <a:cubicBezTo>
                  <a:pt x="482" y="231"/>
                  <a:pt x="552" y="211"/>
                  <a:pt x="627" y="211"/>
                </a:cubicBezTo>
                <a:cubicBezTo>
                  <a:pt x="4023" y="211"/>
                  <a:pt x="4023" y="211"/>
                  <a:pt x="4023" y="211"/>
                </a:cubicBezTo>
                <a:cubicBezTo>
                  <a:pt x="4251" y="211"/>
                  <a:pt x="4438" y="399"/>
                  <a:pt x="4438" y="628"/>
                </a:cubicBezTo>
                <a:cubicBezTo>
                  <a:pt x="4438" y="1057"/>
                  <a:pt x="4438" y="1057"/>
                  <a:pt x="4438" y="1057"/>
                </a:cubicBezTo>
                <a:cubicBezTo>
                  <a:pt x="213" y="1057"/>
                  <a:pt x="213" y="1057"/>
                  <a:pt x="213" y="1057"/>
                </a:cubicBezTo>
                <a:lnTo>
                  <a:pt x="213" y="628"/>
                </a:lnTo>
                <a:close/>
                <a:moveTo>
                  <a:pt x="4438" y="6575"/>
                </a:moveTo>
                <a:cubicBezTo>
                  <a:pt x="4438" y="6803"/>
                  <a:pt x="4251" y="6989"/>
                  <a:pt x="4023" y="6989"/>
                </a:cubicBezTo>
                <a:cubicBezTo>
                  <a:pt x="627" y="6989"/>
                  <a:pt x="627" y="6989"/>
                  <a:pt x="627" y="6989"/>
                </a:cubicBezTo>
                <a:cubicBezTo>
                  <a:pt x="399" y="6989"/>
                  <a:pt x="213" y="6803"/>
                  <a:pt x="213" y="6575"/>
                </a:cubicBezTo>
                <a:cubicBezTo>
                  <a:pt x="213" y="6143"/>
                  <a:pt x="213" y="6143"/>
                  <a:pt x="213" y="6143"/>
                </a:cubicBezTo>
                <a:cubicBezTo>
                  <a:pt x="4438" y="6143"/>
                  <a:pt x="4438" y="6143"/>
                  <a:pt x="4438" y="6143"/>
                </a:cubicBezTo>
                <a:lnTo>
                  <a:pt x="4438" y="6575"/>
                </a:lnTo>
                <a:close/>
                <a:moveTo>
                  <a:pt x="4438" y="5932"/>
                </a:moveTo>
                <a:cubicBezTo>
                  <a:pt x="213" y="5932"/>
                  <a:pt x="213" y="5932"/>
                  <a:pt x="213" y="5932"/>
                </a:cubicBezTo>
                <a:cubicBezTo>
                  <a:pt x="213" y="1269"/>
                  <a:pt x="213" y="1269"/>
                  <a:pt x="213" y="1269"/>
                </a:cubicBezTo>
                <a:cubicBezTo>
                  <a:pt x="4438" y="1269"/>
                  <a:pt x="4438" y="1269"/>
                  <a:pt x="4438" y="1269"/>
                </a:cubicBezTo>
                <a:cubicBezTo>
                  <a:pt x="4438" y="2064"/>
                  <a:pt x="4438" y="2064"/>
                  <a:pt x="4438" y="2064"/>
                </a:cubicBezTo>
                <a:cubicBezTo>
                  <a:pt x="4277" y="2250"/>
                  <a:pt x="4172" y="2486"/>
                  <a:pt x="4150" y="2745"/>
                </a:cubicBezTo>
                <a:cubicBezTo>
                  <a:pt x="3779" y="2791"/>
                  <a:pt x="3489" y="3108"/>
                  <a:pt x="3489" y="3493"/>
                </a:cubicBezTo>
                <a:cubicBezTo>
                  <a:pt x="3489" y="4799"/>
                  <a:pt x="3489" y="4799"/>
                  <a:pt x="3489" y="4799"/>
                </a:cubicBezTo>
                <a:cubicBezTo>
                  <a:pt x="3489" y="5217"/>
                  <a:pt x="3826" y="5554"/>
                  <a:pt x="4242" y="5554"/>
                </a:cubicBezTo>
                <a:cubicBezTo>
                  <a:pt x="4438" y="5554"/>
                  <a:pt x="4438" y="5554"/>
                  <a:pt x="4438" y="5554"/>
                </a:cubicBezTo>
                <a:lnTo>
                  <a:pt x="4438" y="5932"/>
                </a:lnTo>
                <a:close/>
                <a:moveTo>
                  <a:pt x="6981" y="4799"/>
                </a:moveTo>
                <a:cubicBezTo>
                  <a:pt x="6981" y="5097"/>
                  <a:pt x="6741" y="5334"/>
                  <a:pt x="6447" y="5334"/>
                </a:cubicBezTo>
                <a:cubicBezTo>
                  <a:pt x="4242" y="5334"/>
                  <a:pt x="4242" y="5334"/>
                  <a:pt x="4242" y="5334"/>
                </a:cubicBezTo>
                <a:cubicBezTo>
                  <a:pt x="3947" y="5334"/>
                  <a:pt x="3708" y="5097"/>
                  <a:pt x="3708" y="4799"/>
                </a:cubicBezTo>
                <a:cubicBezTo>
                  <a:pt x="3708" y="3493"/>
                  <a:pt x="3708" y="3493"/>
                  <a:pt x="3708" y="3493"/>
                </a:cubicBezTo>
                <a:cubicBezTo>
                  <a:pt x="3708" y="3199"/>
                  <a:pt x="3947" y="2959"/>
                  <a:pt x="4242" y="2959"/>
                </a:cubicBezTo>
                <a:cubicBezTo>
                  <a:pt x="6447" y="2959"/>
                  <a:pt x="6447" y="2959"/>
                  <a:pt x="6447" y="2959"/>
                </a:cubicBezTo>
                <a:cubicBezTo>
                  <a:pt x="6741" y="2959"/>
                  <a:pt x="6981" y="3199"/>
                  <a:pt x="6981" y="3493"/>
                </a:cubicBezTo>
                <a:lnTo>
                  <a:pt x="6981" y="4799"/>
                </a:lnTo>
                <a:close/>
                <a:moveTo>
                  <a:pt x="3086" y="528"/>
                </a:moveTo>
                <a:cubicBezTo>
                  <a:pt x="3028" y="528"/>
                  <a:pt x="2981" y="575"/>
                  <a:pt x="2981" y="634"/>
                </a:cubicBezTo>
                <a:cubicBezTo>
                  <a:pt x="2981" y="694"/>
                  <a:pt x="3028" y="741"/>
                  <a:pt x="3086" y="741"/>
                </a:cubicBezTo>
                <a:cubicBezTo>
                  <a:pt x="3146" y="741"/>
                  <a:pt x="3193" y="694"/>
                  <a:pt x="3193" y="634"/>
                </a:cubicBezTo>
                <a:cubicBezTo>
                  <a:pt x="3193" y="575"/>
                  <a:pt x="3146" y="528"/>
                  <a:pt x="3086" y="528"/>
                </a:cubicBezTo>
                <a:close/>
                <a:moveTo>
                  <a:pt x="2325" y="6459"/>
                </a:moveTo>
                <a:cubicBezTo>
                  <a:pt x="2266" y="6459"/>
                  <a:pt x="2219" y="6509"/>
                  <a:pt x="2219" y="6566"/>
                </a:cubicBezTo>
                <a:cubicBezTo>
                  <a:pt x="2219" y="6626"/>
                  <a:pt x="2266" y="6673"/>
                  <a:pt x="2325" y="6673"/>
                </a:cubicBezTo>
                <a:cubicBezTo>
                  <a:pt x="2382" y="6673"/>
                  <a:pt x="2431" y="6626"/>
                  <a:pt x="2431" y="6566"/>
                </a:cubicBezTo>
                <a:cubicBezTo>
                  <a:pt x="2431" y="6509"/>
                  <a:pt x="2382" y="6459"/>
                  <a:pt x="2325" y="6459"/>
                </a:cubicBezTo>
                <a:close/>
                <a:moveTo>
                  <a:pt x="2619" y="528"/>
                </a:moveTo>
                <a:cubicBezTo>
                  <a:pt x="1562" y="528"/>
                  <a:pt x="1562" y="528"/>
                  <a:pt x="1562" y="528"/>
                </a:cubicBezTo>
                <a:cubicBezTo>
                  <a:pt x="1504" y="528"/>
                  <a:pt x="1457" y="575"/>
                  <a:pt x="1457" y="634"/>
                </a:cubicBezTo>
                <a:cubicBezTo>
                  <a:pt x="1457" y="694"/>
                  <a:pt x="1504" y="741"/>
                  <a:pt x="1562" y="741"/>
                </a:cubicBezTo>
                <a:cubicBezTo>
                  <a:pt x="2619" y="741"/>
                  <a:pt x="2619" y="741"/>
                  <a:pt x="2619" y="741"/>
                </a:cubicBezTo>
                <a:cubicBezTo>
                  <a:pt x="2677" y="741"/>
                  <a:pt x="2726" y="694"/>
                  <a:pt x="2726" y="634"/>
                </a:cubicBezTo>
                <a:cubicBezTo>
                  <a:pt x="2726" y="575"/>
                  <a:pt x="2677" y="528"/>
                  <a:pt x="2619" y="5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lgn="ctr" defTabSz="913607" eaLnBrk="0" fontAlgn="base" hangingPunct="0">
              <a:spcBef>
                <a:spcPct val="0"/>
              </a:spcBef>
              <a:spcAft>
                <a:spcPct val="0"/>
              </a:spcAft>
            </a:pPr>
            <a:endParaRPr lang="en-US">
              <a:solidFill>
                <a:srgbClr val="000000">
                  <a:lumMod val="65000"/>
                  <a:lumOff val="35000"/>
                </a:srgbClr>
              </a:solidFill>
              <a:latin typeface="Arial" panose="020B0604020202020204" pitchFamily="34" charset="0"/>
              <a:cs typeface="Arial" panose="020B0604020202020204" pitchFamily="34" charset="0"/>
            </a:endParaRPr>
          </a:p>
        </p:txBody>
      </p:sp>
      <p:pic>
        <p:nvPicPr>
          <p:cNvPr id="26" name="Graphic 25">
            <a:extLst>
              <a:ext uri="{FF2B5EF4-FFF2-40B4-BE49-F238E27FC236}">
                <a16:creationId xmlns:a16="http://schemas.microsoft.com/office/drawing/2014/main" id="{2A82C3AE-588D-14A4-F24F-30868DBBCD4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6539" y="4012607"/>
            <a:ext cx="572073" cy="572073"/>
          </a:xfrm>
          <a:prstGeom prst="rect">
            <a:avLst/>
          </a:prstGeom>
        </p:spPr>
      </p:pic>
      <p:pic>
        <p:nvPicPr>
          <p:cNvPr id="27" name="Graphic 26">
            <a:extLst>
              <a:ext uri="{FF2B5EF4-FFF2-40B4-BE49-F238E27FC236}">
                <a16:creationId xmlns:a16="http://schemas.microsoft.com/office/drawing/2014/main" id="{640AFA40-CB6E-2328-D17B-620699D51620}"/>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33029" y="2587977"/>
            <a:ext cx="594360" cy="594360"/>
          </a:xfrm>
          <a:prstGeom prst="rect">
            <a:avLst/>
          </a:prstGeom>
        </p:spPr>
      </p:pic>
      <p:pic>
        <p:nvPicPr>
          <p:cNvPr id="28" name="Graphic 27">
            <a:extLst>
              <a:ext uri="{FF2B5EF4-FFF2-40B4-BE49-F238E27FC236}">
                <a16:creationId xmlns:a16="http://schemas.microsoft.com/office/drawing/2014/main" id="{0798FFFA-A85C-B6F5-4A26-FCBD54A88293}"/>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571540" y="4064336"/>
            <a:ext cx="524864" cy="524864"/>
          </a:xfrm>
          <a:prstGeom prst="rect">
            <a:avLst/>
          </a:prstGeom>
        </p:spPr>
      </p:pic>
      <p:pic>
        <p:nvPicPr>
          <p:cNvPr id="29" name="Graphic 28">
            <a:extLst>
              <a:ext uri="{FF2B5EF4-FFF2-40B4-BE49-F238E27FC236}">
                <a16:creationId xmlns:a16="http://schemas.microsoft.com/office/drawing/2014/main" id="{981B5E09-8955-DC1B-0ABE-5A964E93832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99862" y="4015714"/>
            <a:ext cx="524864" cy="524864"/>
          </a:xfrm>
          <a:prstGeom prst="rect">
            <a:avLst/>
          </a:prstGeom>
        </p:spPr>
      </p:pic>
      <p:sp>
        <p:nvSpPr>
          <p:cNvPr id="30" name="Freeform 590">
            <a:extLst>
              <a:ext uri="{FF2B5EF4-FFF2-40B4-BE49-F238E27FC236}">
                <a16:creationId xmlns:a16="http://schemas.microsoft.com/office/drawing/2014/main" id="{9FE500D1-D12C-61D2-D64A-07CED7D821B2}"/>
              </a:ext>
              <a:ext uri="{C183D7F6-B498-43B3-948B-1728B52AA6E4}">
                <adec:decorative xmlns:adec="http://schemas.microsoft.com/office/drawing/2017/decorative" val="1"/>
              </a:ext>
            </a:extLst>
          </p:cNvPr>
          <p:cNvSpPr>
            <a:spLocks noChangeAspect="1" noEditPoints="1"/>
          </p:cNvSpPr>
          <p:nvPr/>
        </p:nvSpPr>
        <p:spPr bwMode="auto">
          <a:xfrm>
            <a:off x="10265538" y="2610975"/>
            <a:ext cx="534072" cy="524865"/>
          </a:xfrm>
          <a:custGeom>
            <a:avLst/>
            <a:gdLst>
              <a:gd name="T0" fmla="*/ 960 w 1152"/>
              <a:gd name="T1" fmla="*/ 340 h 1133"/>
              <a:gd name="T2" fmla="*/ 17 w 1152"/>
              <a:gd name="T3" fmla="*/ 393 h 1133"/>
              <a:gd name="T4" fmla="*/ 0 w 1152"/>
              <a:gd name="T5" fmla="*/ 732 h 1133"/>
              <a:gd name="T6" fmla="*/ 103 w 1152"/>
              <a:gd name="T7" fmla="*/ 821 h 1133"/>
              <a:gd name="T8" fmla="*/ 0 w 1152"/>
              <a:gd name="T9" fmla="*/ 1012 h 1133"/>
              <a:gd name="T10" fmla="*/ 239 w 1152"/>
              <a:gd name="T11" fmla="*/ 1030 h 1133"/>
              <a:gd name="T12" fmla="*/ 875 w 1152"/>
              <a:gd name="T13" fmla="*/ 1133 h 1133"/>
              <a:gd name="T14" fmla="*/ 893 w 1152"/>
              <a:gd name="T15" fmla="*/ 893 h 1133"/>
              <a:gd name="T16" fmla="*/ 962 w 1152"/>
              <a:gd name="T17" fmla="*/ 792 h 1133"/>
              <a:gd name="T18" fmla="*/ 995 w 1152"/>
              <a:gd name="T19" fmla="*/ 410 h 1133"/>
              <a:gd name="T20" fmla="*/ 1134 w 1152"/>
              <a:gd name="T21" fmla="*/ 201 h 1133"/>
              <a:gd name="T22" fmla="*/ 1134 w 1152"/>
              <a:gd name="T23" fmla="*/ 166 h 1133"/>
              <a:gd name="T24" fmla="*/ 35 w 1152"/>
              <a:gd name="T25" fmla="*/ 1012 h 1133"/>
              <a:gd name="T26" fmla="*/ 206 w 1152"/>
              <a:gd name="T27" fmla="*/ 1012 h 1133"/>
              <a:gd name="T28" fmla="*/ 960 w 1152"/>
              <a:gd name="T29" fmla="*/ 1012 h 1133"/>
              <a:gd name="T30" fmla="*/ 790 w 1152"/>
              <a:gd name="T31" fmla="*/ 1012 h 1133"/>
              <a:gd name="T32" fmla="*/ 960 w 1152"/>
              <a:gd name="T33" fmla="*/ 1012 h 1133"/>
              <a:gd name="T34" fmla="*/ 756 w 1152"/>
              <a:gd name="T35" fmla="*/ 994 h 1133"/>
              <a:gd name="T36" fmla="*/ 138 w 1152"/>
              <a:gd name="T37" fmla="*/ 893 h 1133"/>
              <a:gd name="T38" fmla="*/ 177 w 1152"/>
              <a:gd name="T39" fmla="*/ 830 h 1133"/>
              <a:gd name="T40" fmla="*/ 647 w 1152"/>
              <a:gd name="T41" fmla="*/ 774 h 1133"/>
              <a:gd name="T42" fmla="*/ 858 w 1152"/>
              <a:gd name="T43" fmla="*/ 893 h 1133"/>
              <a:gd name="T44" fmla="*/ 944 w 1152"/>
              <a:gd name="T45" fmla="*/ 762 h 1133"/>
              <a:gd name="T46" fmla="*/ 326 w 1152"/>
              <a:gd name="T47" fmla="*/ 746 h 1133"/>
              <a:gd name="T48" fmla="*/ 35 w 1152"/>
              <a:gd name="T49" fmla="*/ 732 h 1133"/>
              <a:gd name="T50" fmla="*/ 960 w 1152"/>
              <a:gd name="T51" fmla="*/ 428 h 1133"/>
              <a:gd name="T52" fmla="*/ 144 w 1152"/>
              <a:gd name="T53" fmla="*/ 1012 h 1133"/>
              <a:gd name="T54" fmla="*/ 96 w 1152"/>
              <a:gd name="T55" fmla="*/ 1012 h 1133"/>
              <a:gd name="T56" fmla="*/ 144 w 1152"/>
              <a:gd name="T57" fmla="*/ 1012 h 1133"/>
              <a:gd name="T58" fmla="*/ 898 w 1152"/>
              <a:gd name="T59" fmla="*/ 1012 h 1133"/>
              <a:gd name="T60" fmla="*/ 851 w 1152"/>
              <a:gd name="T61" fmla="*/ 1012 h 1133"/>
              <a:gd name="T62" fmla="*/ 192 w 1152"/>
              <a:gd name="T63" fmla="*/ 350 h 1133"/>
              <a:gd name="T64" fmla="*/ 759 w 1152"/>
              <a:gd name="T65" fmla="*/ 350 h 1133"/>
              <a:gd name="T66" fmla="*/ 821 w 1152"/>
              <a:gd name="T67" fmla="*/ 332 h 1133"/>
              <a:gd name="T68" fmla="*/ 776 w 1152"/>
              <a:gd name="T69" fmla="*/ 315 h 1133"/>
              <a:gd name="T70" fmla="*/ 515 w 1152"/>
              <a:gd name="T71" fmla="*/ 17 h 1133"/>
              <a:gd name="T72" fmla="*/ 480 w 1152"/>
              <a:gd name="T73" fmla="*/ 17 h 1133"/>
              <a:gd name="T74" fmla="*/ 219 w 1152"/>
              <a:gd name="T75" fmla="*/ 315 h 1133"/>
              <a:gd name="T76" fmla="*/ 174 w 1152"/>
              <a:gd name="T77" fmla="*/ 332 h 1133"/>
              <a:gd name="T78" fmla="*/ 497 w 1152"/>
              <a:gd name="T79" fmla="*/ 88 h 1133"/>
              <a:gd name="T80" fmla="*/ 254 w 1152"/>
              <a:gd name="T81" fmla="*/ 315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2" h="1133">
                <a:moveTo>
                  <a:pt x="1134" y="166"/>
                </a:moveTo>
                <a:cubicBezTo>
                  <a:pt x="1038" y="166"/>
                  <a:pt x="960" y="244"/>
                  <a:pt x="960" y="340"/>
                </a:cubicBezTo>
                <a:cubicBezTo>
                  <a:pt x="960" y="393"/>
                  <a:pt x="960" y="393"/>
                  <a:pt x="960" y="393"/>
                </a:cubicBezTo>
                <a:cubicBezTo>
                  <a:pt x="17" y="393"/>
                  <a:pt x="17" y="393"/>
                  <a:pt x="17" y="393"/>
                </a:cubicBezTo>
                <a:cubicBezTo>
                  <a:pt x="8" y="393"/>
                  <a:pt x="0" y="401"/>
                  <a:pt x="0" y="410"/>
                </a:cubicBezTo>
                <a:cubicBezTo>
                  <a:pt x="0" y="732"/>
                  <a:pt x="0" y="732"/>
                  <a:pt x="0" y="732"/>
                </a:cubicBezTo>
                <a:cubicBezTo>
                  <a:pt x="0" y="757"/>
                  <a:pt x="13" y="780"/>
                  <a:pt x="33" y="792"/>
                </a:cubicBezTo>
                <a:cubicBezTo>
                  <a:pt x="55" y="805"/>
                  <a:pt x="78" y="814"/>
                  <a:pt x="103" y="821"/>
                </a:cubicBezTo>
                <a:cubicBezTo>
                  <a:pt x="103" y="893"/>
                  <a:pt x="103" y="893"/>
                  <a:pt x="103" y="893"/>
                </a:cubicBezTo>
                <a:cubicBezTo>
                  <a:pt x="45" y="902"/>
                  <a:pt x="0" y="952"/>
                  <a:pt x="0" y="1012"/>
                </a:cubicBezTo>
                <a:cubicBezTo>
                  <a:pt x="0" y="1078"/>
                  <a:pt x="54" y="1133"/>
                  <a:pt x="120" y="1133"/>
                </a:cubicBezTo>
                <a:cubicBezTo>
                  <a:pt x="180" y="1133"/>
                  <a:pt x="231" y="1088"/>
                  <a:pt x="239" y="1030"/>
                </a:cubicBezTo>
                <a:cubicBezTo>
                  <a:pt x="756" y="1030"/>
                  <a:pt x="756" y="1030"/>
                  <a:pt x="756" y="1030"/>
                </a:cubicBezTo>
                <a:cubicBezTo>
                  <a:pt x="765" y="1088"/>
                  <a:pt x="815" y="1133"/>
                  <a:pt x="875" y="1133"/>
                </a:cubicBezTo>
                <a:cubicBezTo>
                  <a:pt x="941" y="1133"/>
                  <a:pt x="995" y="1078"/>
                  <a:pt x="995" y="1012"/>
                </a:cubicBezTo>
                <a:cubicBezTo>
                  <a:pt x="995" y="952"/>
                  <a:pt x="951" y="902"/>
                  <a:pt x="893" y="893"/>
                </a:cubicBezTo>
                <a:cubicBezTo>
                  <a:pt x="893" y="820"/>
                  <a:pt x="893" y="820"/>
                  <a:pt x="893" y="820"/>
                </a:cubicBezTo>
                <a:cubicBezTo>
                  <a:pt x="917" y="814"/>
                  <a:pt x="940" y="805"/>
                  <a:pt x="962" y="792"/>
                </a:cubicBezTo>
                <a:cubicBezTo>
                  <a:pt x="983" y="780"/>
                  <a:pt x="995" y="757"/>
                  <a:pt x="995" y="732"/>
                </a:cubicBezTo>
                <a:cubicBezTo>
                  <a:pt x="995" y="410"/>
                  <a:pt x="995" y="410"/>
                  <a:pt x="995" y="410"/>
                </a:cubicBezTo>
                <a:cubicBezTo>
                  <a:pt x="995" y="340"/>
                  <a:pt x="995" y="340"/>
                  <a:pt x="995" y="340"/>
                </a:cubicBezTo>
                <a:cubicBezTo>
                  <a:pt x="995" y="264"/>
                  <a:pt x="1058" y="201"/>
                  <a:pt x="1134" y="201"/>
                </a:cubicBezTo>
                <a:cubicBezTo>
                  <a:pt x="1144" y="201"/>
                  <a:pt x="1152" y="193"/>
                  <a:pt x="1152" y="184"/>
                </a:cubicBezTo>
                <a:cubicBezTo>
                  <a:pt x="1152" y="174"/>
                  <a:pt x="1144" y="166"/>
                  <a:pt x="1134" y="166"/>
                </a:cubicBezTo>
                <a:close/>
                <a:moveTo>
                  <a:pt x="120" y="1097"/>
                </a:moveTo>
                <a:cubicBezTo>
                  <a:pt x="73" y="1097"/>
                  <a:pt x="35" y="1059"/>
                  <a:pt x="35" y="1012"/>
                </a:cubicBezTo>
                <a:cubicBezTo>
                  <a:pt x="35" y="965"/>
                  <a:pt x="73" y="926"/>
                  <a:pt x="120" y="926"/>
                </a:cubicBezTo>
                <a:cubicBezTo>
                  <a:pt x="167" y="926"/>
                  <a:pt x="206" y="965"/>
                  <a:pt x="206" y="1012"/>
                </a:cubicBezTo>
                <a:cubicBezTo>
                  <a:pt x="206" y="1059"/>
                  <a:pt x="167" y="1097"/>
                  <a:pt x="120" y="1097"/>
                </a:cubicBezTo>
                <a:close/>
                <a:moveTo>
                  <a:pt x="960" y="1012"/>
                </a:moveTo>
                <a:cubicBezTo>
                  <a:pt x="960" y="1059"/>
                  <a:pt x="922" y="1097"/>
                  <a:pt x="875" y="1097"/>
                </a:cubicBezTo>
                <a:cubicBezTo>
                  <a:pt x="828" y="1097"/>
                  <a:pt x="790" y="1059"/>
                  <a:pt x="790" y="1012"/>
                </a:cubicBezTo>
                <a:cubicBezTo>
                  <a:pt x="790" y="965"/>
                  <a:pt x="828" y="926"/>
                  <a:pt x="875" y="926"/>
                </a:cubicBezTo>
                <a:cubicBezTo>
                  <a:pt x="922" y="926"/>
                  <a:pt x="960" y="965"/>
                  <a:pt x="960" y="1012"/>
                </a:cubicBezTo>
                <a:close/>
                <a:moveTo>
                  <a:pt x="858" y="893"/>
                </a:moveTo>
                <a:cubicBezTo>
                  <a:pt x="805" y="901"/>
                  <a:pt x="764" y="942"/>
                  <a:pt x="756" y="994"/>
                </a:cubicBezTo>
                <a:cubicBezTo>
                  <a:pt x="239" y="994"/>
                  <a:pt x="239" y="994"/>
                  <a:pt x="239" y="994"/>
                </a:cubicBezTo>
                <a:cubicBezTo>
                  <a:pt x="231" y="942"/>
                  <a:pt x="190" y="901"/>
                  <a:pt x="138" y="893"/>
                </a:cubicBezTo>
                <a:cubicBezTo>
                  <a:pt x="138" y="827"/>
                  <a:pt x="138" y="827"/>
                  <a:pt x="138" y="827"/>
                </a:cubicBezTo>
                <a:cubicBezTo>
                  <a:pt x="151" y="829"/>
                  <a:pt x="164" y="830"/>
                  <a:pt x="177" y="830"/>
                </a:cubicBezTo>
                <a:cubicBezTo>
                  <a:pt x="239" y="830"/>
                  <a:pt x="301" y="811"/>
                  <a:pt x="348" y="774"/>
                </a:cubicBezTo>
                <a:cubicBezTo>
                  <a:pt x="431" y="708"/>
                  <a:pt x="565" y="708"/>
                  <a:pt x="647" y="774"/>
                </a:cubicBezTo>
                <a:cubicBezTo>
                  <a:pt x="704" y="819"/>
                  <a:pt x="783" y="837"/>
                  <a:pt x="858" y="827"/>
                </a:cubicBezTo>
                <a:lnTo>
                  <a:pt x="858" y="893"/>
                </a:lnTo>
                <a:close/>
                <a:moveTo>
                  <a:pt x="960" y="732"/>
                </a:moveTo>
                <a:cubicBezTo>
                  <a:pt x="960" y="745"/>
                  <a:pt x="954" y="756"/>
                  <a:pt x="944" y="762"/>
                </a:cubicBezTo>
                <a:cubicBezTo>
                  <a:pt x="861" y="811"/>
                  <a:pt x="742" y="804"/>
                  <a:pt x="668" y="746"/>
                </a:cubicBezTo>
                <a:cubicBezTo>
                  <a:pt x="574" y="672"/>
                  <a:pt x="421" y="672"/>
                  <a:pt x="326" y="746"/>
                </a:cubicBezTo>
                <a:cubicBezTo>
                  <a:pt x="253" y="804"/>
                  <a:pt x="134" y="811"/>
                  <a:pt x="51" y="762"/>
                </a:cubicBezTo>
                <a:cubicBezTo>
                  <a:pt x="41" y="756"/>
                  <a:pt x="35" y="745"/>
                  <a:pt x="35" y="732"/>
                </a:cubicBezTo>
                <a:cubicBezTo>
                  <a:pt x="35" y="428"/>
                  <a:pt x="35" y="428"/>
                  <a:pt x="35" y="428"/>
                </a:cubicBezTo>
                <a:cubicBezTo>
                  <a:pt x="960" y="428"/>
                  <a:pt x="960" y="428"/>
                  <a:pt x="960" y="428"/>
                </a:cubicBezTo>
                <a:lnTo>
                  <a:pt x="960" y="732"/>
                </a:lnTo>
                <a:close/>
                <a:moveTo>
                  <a:pt x="144" y="1012"/>
                </a:moveTo>
                <a:cubicBezTo>
                  <a:pt x="144" y="1025"/>
                  <a:pt x="133" y="1036"/>
                  <a:pt x="120" y="1036"/>
                </a:cubicBezTo>
                <a:cubicBezTo>
                  <a:pt x="107" y="1036"/>
                  <a:pt x="96" y="1025"/>
                  <a:pt x="96" y="1012"/>
                </a:cubicBezTo>
                <a:cubicBezTo>
                  <a:pt x="96" y="999"/>
                  <a:pt x="107" y="989"/>
                  <a:pt x="120" y="989"/>
                </a:cubicBezTo>
                <a:cubicBezTo>
                  <a:pt x="133" y="989"/>
                  <a:pt x="144" y="999"/>
                  <a:pt x="144" y="1012"/>
                </a:cubicBezTo>
                <a:close/>
                <a:moveTo>
                  <a:pt x="875" y="989"/>
                </a:moveTo>
                <a:cubicBezTo>
                  <a:pt x="888" y="989"/>
                  <a:pt x="898" y="999"/>
                  <a:pt x="898" y="1012"/>
                </a:cubicBezTo>
                <a:cubicBezTo>
                  <a:pt x="898" y="1025"/>
                  <a:pt x="888" y="1036"/>
                  <a:pt x="875" y="1036"/>
                </a:cubicBezTo>
                <a:cubicBezTo>
                  <a:pt x="862" y="1036"/>
                  <a:pt x="851" y="1025"/>
                  <a:pt x="851" y="1012"/>
                </a:cubicBezTo>
                <a:cubicBezTo>
                  <a:pt x="851" y="999"/>
                  <a:pt x="862" y="989"/>
                  <a:pt x="875" y="989"/>
                </a:cubicBezTo>
                <a:close/>
                <a:moveTo>
                  <a:pt x="192" y="350"/>
                </a:moveTo>
                <a:cubicBezTo>
                  <a:pt x="236" y="350"/>
                  <a:pt x="236" y="350"/>
                  <a:pt x="236" y="350"/>
                </a:cubicBezTo>
                <a:cubicBezTo>
                  <a:pt x="759" y="350"/>
                  <a:pt x="759" y="350"/>
                  <a:pt x="759" y="350"/>
                </a:cubicBezTo>
                <a:cubicBezTo>
                  <a:pt x="803" y="350"/>
                  <a:pt x="803" y="350"/>
                  <a:pt x="803" y="350"/>
                </a:cubicBezTo>
                <a:cubicBezTo>
                  <a:pt x="813" y="350"/>
                  <a:pt x="821" y="342"/>
                  <a:pt x="821" y="332"/>
                </a:cubicBezTo>
                <a:cubicBezTo>
                  <a:pt x="821" y="323"/>
                  <a:pt x="813" y="315"/>
                  <a:pt x="803" y="315"/>
                </a:cubicBezTo>
                <a:cubicBezTo>
                  <a:pt x="776" y="315"/>
                  <a:pt x="776" y="315"/>
                  <a:pt x="776" y="315"/>
                </a:cubicBezTo>
                <a:cubicBezTo>
                  <a:pt x="767" y="175"/>
                  <a:pt x="655" y="63"/>
                  <a:pt x="515" y="54"/>
                </a:cubicBezTo>
                <a:cubicBezTo>
                  <a:pt x="515" y="17"/>
                  <a:pt x="515" y="17"/>
                  <a:pt x="515" y="17"/>
                </a:cubicBezTo>
                <a:cubicBezTo>
                  <a:pt x="515" y="8"/>
                  <a:pt x="507" y="0"/>
                  <a:pt x="497" y="0"/>
                </a:cubicBezTo>
                <a:cubicBezTo>
                  <a:pt x="488" y="0"/>
                  <a:pt x="480" y="8"/>
                  <a:pt x="480" y="17"/>
                </a:cubicBezTo>
                <a:cubicBezTo>
                  <a:pt x="480" y="54"/>
                  <a:pt x="480" y="54"/>
                  <a:pt x="480" y="54"/>
                </a:cubicBezTo>
                <a:cubicBezTo>
                  <a:pt x="340" y="63"/>
                  <a:pt x="228" y="175"/>
                  <a:pt x="219" y="315"/>
                </a:cubicBezTo>
                <a:cubicBezTo>
                  <a:pt x="192" y="315"/>
                  <a:pt x="192" y="315"/>
                  <a:pt x="192" y="315"/>
                </a:cubicBezTo>
                <a:cubicBezTo>
                  <a:pt x="182" y="315"/>
                  <a:pt x="174" y="323"/>
                  <a:pt x="174" y="332"/>
                </a:cubicBezTo>
                <a:cubicBezTo>
                  <a:pt x="174" y="342"/>
                  <a:pt x="182" y="350"/>
                  <a:pt x="192" y="350"/>
                </a:cubicBezTo>
                <a:close/>
                <a:moveTo>
                  <a:pt x="497" y="88"/>
                </a:moveTo>
                <a:cubicBezTo>
                  <a:pt x="626" y="88"/>
                  <a:pt x="732" y="188"/>
                  <a:pt x="741" y="315"/>
                </a:cubicBezTo>
                <a:cubicBezTo>
                  <a:pt x="254" y="315"/>
                  <a:pt x="254" y="315"/>
                  <a:pt x="254" y="315"/>
                </a:cubicBezTo>
                <a:cubicBezTo>
                  <a:pt x="263" y="188"/>
                  <a:pt x="369" y="88"/>
                  <a:pt x="497" y="8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3607" eaLnBrk="0" fontAlgn="base" hangingPunct="0">
              <a:spcBef>
                <a:spcPct val="0"/>
              </a:spcBef>
              <a:spcAft>
                <a:spcPct val="0"/>
              </a:spcAft>
            </a:pPr>
            <a:endParaRPr lang="en-US">
              <a:solidFill>
                <a:srgbClr val="000000">
                  <a:lumMod val="65000"/>
                  <a:lumOff val="35000"/>
                </a:srgbClr>
              </a:solidFill>
              <a:latin typeface="Arial" panose="020B0604020202020204" pitchFamily="34" charset="0"/>
              <a:cs typeface="Arial" panose="020B0604020202020204" pitchFamily="34" charset="0"/>
            </a:endParaRPr>
          </a:p>
        </p:txBody>
      </p:sp>
      <p:sp>
        <p:nvSpPr>
          <p:cNvPr id="31" name="Freeform 312">
            <a:extLst>
              <a:ext uri="{FF2B5EF4-FFF2-40B4-BE49-F238E27FC236}">
                <a16:creationId xmlns:a16="http://schemas.microsoft.com/office/drawing/2014/main" id="{E6BDAD65-717E-01C4-779B-0707F46B427B}"/>
              </a:ext>
              <a:ext uri="{C183D7F6-B498-43B3-948B-1728B52AA6E4}">
                <adec:decorative xmlns:adec="http://schemas.microsoft.com/office/drawing/2017/decorative" val="1"/>
              </a:ext>
            </a:extLst>
          </p:cNvPr>
          <p:cNvSpPr>
            <a:spLocks noChangeAspect="1" noEditPoints="1"/>
          </p:cNvSpPr>
          <p:nvPr/>
        </p:nvSpPr>
        <p:spPr bwMode="auto">
          <a:xfrm rot="16200000">
            <a:off x="1113580" y="4042305"/>
            <a:ext cx="467122" cy="526326"/>
          </a:xfrm>
          <a:custGeom>
            <a:avLst/>
            <a:gdLst>
              <a:gd name="T0" fmla="*/ 1280 w 1709"/>
              <a:gd name="T1" fmla="*/ 192 h 2309"/>
              <a:gd name="T2" fmla="*/ 1280 w 1709"/>
              <a:gd name="T3" fmla="*/ 455 h 2309"/>
              <a:gd name="T4" fmla="*/ 1400 w 1709"/>
              <a:gd name="T5" fmla="*/ 439 h 2309"/>
              <a:gd name="T6" fmla="*/ 214 w 1709"/>
              <a:gd name="T7" fmla="*/ 669 h 2309"/>
              <a:gd name="T8" fmla="*/ 251 w 1709"/>
              <a:gd name="T9" fmla="*/ 1480 h 2309"/>
              <a:gd name="T10" fmla="*/ 278 w 1709"/>
              <a:gd name="T11" fmla="*/ 1416 h 2309"/>
              <a:gd name="T12" fmla="*/ 639 w 1709"/>
              <a:gd name="T13" fmla="*/ 585 h 2309"/>
              <a:gd name="T14" fmla="*/ 655 w 1709"/>
              <a:gd name="T15" fmla="*/ 616 h 2309"/>
              <a:gd name="T16" fmla="*/ 714 w 1709"/>
              <a:gd name="T17" fmla="*/ 790 h 2309"/>
              <a:gd name="T18" fmla="*/ 841 w 1709"/>
              <a:gd name="T19" fmla="*/ 1297 h 2309"/>
              <a:gd name="T20" fmla="*/ 879 w 1709"/>
              <a:gd name="T21" fmla="*/ 1528 h 2309"/>
              <a:gd name="T22" fmla="*/ 1642 w 1709"/>
              <a:gd name="T23" fmla="*/ 40 h 2309"/>
              <a:gd name="T24" fmla="*/ 1609 w 1709"/>
              <a:gd name="T25" fmla="*/ 19 h 2309"/>
              <a:gd name="T26" fmla="*/ 1577 w 1709"/>
              <a:gd name="T27" fmla="*/ 6 h 2309"/>
              <a:gd name="T28" fmla="*/ 1530 w 1709"/>
              <a:gd name="T29" fmla="*/ 0 h 2309"/>
              <a:gd name="T30" fmla="*/ 542 w 1709"/>
              <a:gd name="T31" fmla="*/ 5 h 2309"/>
              <a:gd name="T32" fmla="*/ 511 w 1709"/>
              <a:gd name="T33" fmla="*/ 15 h 2309"/>
              <a:gd name="T34" fmla="*/ 486 w 1709"/>
              <a:gd name="T35" fmla="*/ 29 h 2309"/>
              <a:gd name="T36" fmla="*/ 451 w 1709"/>
              <a:gd name="T37" fmla="*/ 58 h 2309"/>
              <a:gd name="T38" fmla="*/ 150 w 1709"/>
              <a:gd name="T39" fmla="*/ 407 h 2309"/>
              <a:gd name="T40" fmla="*/ 113 w 1709"/>
              <a:gd name="T41" fmla="*/ 417 h 2309"/>
              <a:gd name="T42" fmla="*/ 89 w 1709"/>
              <a:gd name="T43" fmla="*/ 429 h 2309"/>
              <a:gd name="T44" fmla="*/ 48 w 1709"/>
              <a:gd name="T45" fmla="*/ 461 h 2309"/>
              <a:gd name="T46" fmla="*/ 53 w 1709"/>
              <a:gd name="T47" fmla="*/ 2257 h 2309"/>
              <a:gd name="T48" fmla="*/ 81 w 1709"/>
              <a:gd name="T49" fmla="*/ 2280 h 2309"/>
              <a:gd name="T50" fmla="*/ 107 w 1709"/>
              <a:gd name="T51" fmla="*/ 2294 h 2309"/>
              <a:gd name="T52" fmla="*/ 138 w 1709"/>
              <a:gd name="T53" fmla="*/ 2304 h 2309"/>
              <a:gd name="T54" fmla="*/ 1125 w 1709"/>
              <a:gd name="T55" fmla="*/ 2309 h 2309"/>
              <a:gd name="T56" fmla="*/ 1172 w 1709"/>
              <a:gd name="T57" fmla="*/ 2303 h 2309"/>
              <a:gd name="T58" fmla="*/ 1201 w 1709"/>
              <a:gd name="T59" fmla="*/ 2292 h 2309"/>
              <a:gd name="T60" fmla="*/ 1224 w 1709"/>
              <a:gd name="T61" fmla="*/ 2279 h 2309"/>
              <a:gd name="T62" fmla="*/ 1256 w 1709"/>
              <a:gd name="T63" fmla="*/ 2252 h 2309"/>
              <a:gd name="T64" fmla="*/ 1549 w 1709"/>
              <a:gd name="T65" fmla="*/ 1903 h 2309"/>
              <a:gd name="T66" fmla="*/ 1589 w 1709"/>
              <a:gd name="T67" fmla="*/ 1894 h 2309"/>
              <a:gd name="T68" fmla="*/ 1614 w 1709"/>
              <a:gd name="T69" fmla="*/ 1883 h 2309"/>
              <a:gd name="T70" fmla="*/ 1642 w 1709"/>
              <a:gd name="T71" fmla="*/ 1865 h 2309"/>
              <a:gd name="T72" fmla="*/ 1709 w 1709"/>
              <a:gd name="T73" fmla="*/ 1726 h 2309"/>
              <a:gd name="T74" fmla="*/ 1179 w 1709"/>
              <a:gd name="T75" fmla="*/ 2219 h 2309"/>
              <a:gd name="T76" fmla="*/ 984 w 1709"/>
              <a:gd name="T77" fmla="*/ 1905 h 2309"/>
              <a:gd name="T78" fmla="*/ 452 w 1709"/>
              <a:gd name="T79" fmla="*/ 1848 h 2309"/>
              <a:gd name="T80" fmla="*/ 485 w 1709"/>
              <a:gd name="T81" fmla="*/ 1875 h 2309"/>
              <a:gd name="T82" fmla="*/ 507 w 1709"/>
              <a:gd name="T83" fmla="*/ 1888 h 2309"/>
              <a:gd name="T84" fmla="*/ 536 w 1709"/>
              <a:gd name="T85" fmla="*/ 1898 h 2309"/>
              <a:gd name="T86" fmla="*/ 583 w 1709"/>
              <a:gd name="T87" fmla="*/ 1905 h 2309"/>
              <a:gd name="T88" fmla="*/ 117 w 1709"/>
              <a:gd name="T89" fmla="*/ 2214 h 2309"/>
              <a:gd name="T90" fmla="*/ 404 w 1709"/>
              <a:gd name="T91" fmla="*/ 1726 h 2309"/>
              <a:gd name="T92" fmla="*/ 503 w 1709"/>
              <a:gd name="T93" fmla="*/ 112 h 2309"/>
              <a:gd name="T94" fmla="*/ 1592 w 1709"/>
              <a:gd name="T95" fmla="*/ 1809 h 2309"/>
              <a:gd name="T96" fmla="*/ 529 w 1709"/>
              <a:gd name="T97" fmla="*/ 1815 h 2309"/>
              <a:gd name="T98" fmla="*/ 905 w 1709"/>
              <a:gd name="T99" fmla="*/ 449 h 2309"/>
              <a:gd name="T100" fmla="*/ 1474 w 1709"/>
              <a:gd name="T101" fmla="*/ 1414 h 2309"/>
              <a:gd name="T102" fmla="*/ 1332 w 1709"/>
              <a:gd name="T103" fmla="*/ 1481 h 2309"/>
              <a:gd name="T104" fmla="*/ 1332 w 1709"/>
              <a:gd name="T105" fmla="*/ 1556 h 2309"/>
              <a:gd name="T106" fmla="*/ 841 w 1709"/>
              <a:gd name="T107" fmla="*/ 1135 h 2309"/>
              <a:gd name="T108" fmla="*/ 880 w 1709"/>
              <a:gd name="T109" fmla="*/ 1172 h 2309"/>
              <a:gd name="T110" fmla="*/ 879 w 1709"/>
              <a:gd name="T111" fmla="*/ 548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9" h="2309">
                <a:moveTo>
                  <a:pt x="1280" y="530"/>
                </a:moveTo>
                <a:cubicBezTo>
                  <a:pt x="1384" y="530"/>
                  <a:pt x="1384" y="530"/>
                  <a:pt x="1384" y="530"/>
                </a:cubicBezTo>
                <a:cubicBezTo>
                  <a:pt x="1434" y="530"/>
                  <a:pt x="1474" y="489"/>
                  <a:pt x="1474" y="439"/>
                </a:cubicBezTo>
                <a:cubicBezTo>
                  <a:pt x="1474" y="282"/>
                  <a:pt x="1474" y="282"/>
                  <a:pt x="1474" y="282"/>
                </a:cubicBezTo>
                <a:cubicBezTo>
                  <a:pt x="1474" y="232"/>
                  <a:pt x="1434" y="192"/>
                  <a:pt x="1384" y="192"/>
                </a:cubicBezTo>
                <a:cubicBezTo>
                  <a:pt x="1280" y="192"/>
                  <a:pt x="1280" y="192"/>
                  <a:pt x="1280" y="192"/>
                </a:cubicBezTo>
                <a:cubicBezTo>
                  <a:pt x="1230" y="192"/>
                  <a:pt x="1190" y="232"/>
                  <a:pt x="1190" y="282"/>
                </a:cubicBezTo>
                <a:cubicBezTo>
                  <a:pt x="1190" y="439"/>
                  <a:pt x="1190" y="439"/>
                  <a:pt x="1190" y="439"/>
                </a:cubicBezTo>
                <a:cubicBezTo>
                  <a:pt x="1190" y="489"/>
                  <a:pt x="1230" y="530"/>
                  <a:pt x="1280" y="530"/>
                </a:cubicBezTo>
                <a:close/>
                <a:moveTo>
                  <a:pt x="1400" y="439"/>
                </a:moveTo>
                <a:cubicBezTo>
                  <a:pt x="1400" y="448"/>
                  <a:pt x="1393" y="455"/>
                  <a:pt x="1384" y="455"/>
                </a:cubicBezTo>
                <a:cubicBezTo>
                  <a:pt x="1280" y="455"/>
                  <a:pt x="1280" y="455"/>
                  <a:pt x="1280" y="455"/>
                </a:cubicBezTo>
                <a:cubicBezTo>
                  <a:pt x="1272" y="455"/>
                  <a:pt x="1265" y="448"/>
                  <a:pt x="1265" y="439"/>
                </a:cubicBezTo>
                <a:cubicBezTo>
                  <a:pt x="1265" y="282"/>
                  <a:pt x="1265" y="282"/>
                  <a:pt x="1265" y="282"/>
                </a:cubicBezTo>
                <a:cubicBezTo>
                  <a:pt x="1265" y="273"/>
                  <a:pt x="1272" y="267"/>
                  <a:pt x="1280" y="267"/>
                </a:cubicBezTo>
                <a:cubicBezTo>
                  <a:pt x="1384" y="267"/>
                  <a:pt x="1384" y="267"/>
                  <a:pt x="1384" y="267"/>
                </a:cubicBezTo>
                <a:cubicBezTo>
                  <a:pt x="1393" y="267"/>
                  <a:pt x="1400" y="273"/>
                  <a:pt x="1400" y="282"/>
                </a:cubicBezTo>
                <a:lnTo>
                  <a:pt x="1400" y="439"/>
                </a:lnTo>
                <a:close/>
                <a:moveTo>
                  <a:pt x="289" y="669"/>
                </a:moveTo>
                <a:cubicBezTo>
                  <a:pt x="289" y="1092"/>
                  <a:pt x="289" y="1092"/>
                  <a:pt x="289" y="1092"/>
                </a:cubicBezTo>
                <a:cubicBezTo>
                  <a:pt x="289" y="1112"/>
                  <a:pt x="272" y="1129"/>
                  <a:pt x="252" y="1129"/>
                </a:cubicBezTo>
                <a:cubicBezTo>
                  <a:pt x="242" y="1129"/>
                  <a:pt x="232" y="1125"/>
                  <a:pt x="225" y="1118"/>
                </a:cubicBezTo>
                <a:cubicBezTo>
                  <a:pt x="218" y="1111"/>
                  <a:pt x="214" y="1101"/>
                  <a:pt x="214" y="1092"/>
                </a:cubicBezTo>
                <a:cubicBezTo>
                  <a:pt x="214" y="669"/>
                  <a:pt x="214" y="669"/>
                  <a:pt x="214" y="669"/>
                </a:cubicBezTo>
                <a:cubicBezTo>
                  <a:pt x="214" y="648"/>
                  <a:pt x="231" y="631"/>
                  <a:pt x="252" y="631"/>
                </a:cubicBezTo>
                <a:cubicBezTo>
                  <a:pt x="272" y="631"/>
                  <a:pt x="289" y="648"/>
                  <a:pt x="289" y="669"/>
                </a:cubicBezTo>
                <a:close/>
                <a:moveTo>
                  <a:pt x="278" y="1416"/>
                </a:moveTo>
                <a:cubicBezTo>
                  <a:pt x="285" y="1422"/>
                  <a:pt x="289" y="1432"/>
                  <a:pt x="289" y="1442"/>
                </a:cubicBezTo>
                <a:cubicBezTo>
                  <a:pt x="289" y="1451"/>
                  <a:pt x="285" y="1461"/>
                  <a:pt x="278" y="1468"/>
                </a:cubicBezTo>
                <a:cubicBezTo>
                  <a:pt x="272" y="1475"/>
                  <a:pt x="262" y="1480"/>
                  <a:pt x="251" y="1480"/>
                </a:cubicBezTo>
                <a:cubicBezTo>
                  <a:pt x="241" y="1480"/>
                  <a:pt x="231" y="1475"/>
                  <a:pt x="225" y="1468"/>
                </a:cubicBezTo>
                <a:cubicBezTo>
                  <a:pt x="218" y="1461"/>
                  <a:pt x="214" y="1451"/>
                  <a:pt x="214" y="1442"/>
                </a:cubicBezTo>
                <a:cubicBezTo>
                  <a:pt x="214" y="1433"/>
                  <a:pt x="218" y="1423"/>
                  <a:pt x="225" y="1416"/>
                </a:cubicBezTo>
                <a:cubicBezTo>
                  <a:pt x="232" y="1409"/>
                  <a:pt x="241" y="1405"/>
                  <a:pt x="252" y="1405"/>
                </a:cubicBezTo>
                <a:cubicBezTo>
                  <a:pt x="252" y="1405"/>
                  <a:pt x="252" y="1405"/>
                  <a:pt x="252" y="1405"/>
                </a:cubicBezTo>
                <a:cubicBezTo>
                  <a:pt x="262" y="1405"/>
                  <a:pt x="271" y="1409"/>
                  <a:pt x="278" y="1416"/>
                </a:cubicBezTo>
                <a:close/>
                <a:moveTo>
                  <a:pt x="289" y="1267"/>
                </a:moveTo>
                <a:cubicBezTo>
                  <a:pt x="289" y="1287"/>
                  <a:pt x="272" y="1304"/>
                  <a:pt x="251" y="1304"/>
                </a:cubicBezTo>
                <a:cubicBezTo>
                  <a:pt x="231" y="1304"/>
                  <a:pt x="214" y="1287"/>
                  <a:pt x="214" y="1267"/>
                </a:cubicBezTo>
                <a:cubicBezTo>
                  <a:pt x="214" y="1246"/>
                  <a:pt x="231" y="1229"/>
                  <a:pt x="251" y="1229"/>
                </a:cubicBezTo>
                <a:cubicBezTo>
                  <a:pt x="272" y="1229"/>
                  <a:pt x="289" y="1246"/>
                  <a:pt x="289" y="1267"/>
                </a:cubicBezTo>
                <a:close/>
                <a:moveTo>
                  <a:pt x="639" y="585"/>
                </a:moveTo>
                <a:cubicBezTo>
                  <a:pt x="639" y="229"/>
                  <a:pt x="639" y="229"/>
                  <a:pt x="639" y="229"/>
                </a:cubicBezTo>
                <a:cubicBezTo>
                  <a:pt x="639" y="208"/>
                  <a:pt x="656" y="192"/>
                  <a:pt x="677" y="192"/>
                </a:cubicBezTo>
                <a:cubicBezTo>
                  <a:pt x="697" y="192"/>
                  <a:pt x="714" y="209"/>
                  <a:pt x="714" y="229"/>
                </a:cubicBezTo>
                <a:cubicBezTo>
                  <a:pt x="714" y="585"/>
                  <a:pt x="714" y="585"/>
                  <a:pt x="714" y="585"/>
                </a:cubicBezTo>
                <a:cubicBezTo>
                  <a:pt x="714" y="606"/>
                  <a:pt x="697" y="623"/>
                  <a:pt x="677" y="623"/>
                </a:cubicBezTo>
                <a:cubicBezTo>
                  <a:pt x="669" y="623"/>
                  <a:pt x="662" y="621"/>
                  <a:pt x="655" y="616"/>
                </a:cubicBezTo>
                <a:cubicBezTo>
                  <a:pt x="645" y="609"/>
                  <a:pt x="639" y="598"/>
                  <a:pt x="639" y="585"/>
                </a:cubicBezTo>
                <a:close/>
                <a:moveTo>
                  <a:pt x="639" y="1321"/>
                </a:moveTo>
                <a:cubicBezTo>
                  <a:pt x="639" y="790"/>
                  <a:pt x="639" y="790"/>
                  <a:pt x="639" y="790"/>
                </a:cubicBezTo>
                <a:cubicBezTo>
                  <a:pt x="639" y="777"/>
                  <a:pt x="645" y="766"/>
                  <a:pt x="655" y="759"/>
                </a:cubicBezTo>
                <a:cubicBezTo>
                  <a:pt x="662" y="755"/>
                  <a:pt x="669" y="752"/>
                  <a:pt x="677" y="752"/>
                </a:cubicBezTo>
                <a:cubicBezTo>
                  <a:pt x="697" y="752"/>
                  <a:pt x="714" y="769"/>
                  <a:pt x="714" y="790"/>
                </a:cubicBezTo>
                <a:cubicBezTo>
                  <a:pt x="714" y="1321"/>
                  <a:pt x="714" y="1321"/>
                  <a:pt x="714" y="1321"/>
                </a:cubicBezTo>
                <a:cubicBezTo>
                  <a:pt x="714" y="1341"/>
                  <a:pt x="697" y="1358"/>
                  <a:pt x="677" y="1358"/>
                </a:cubicBezTo>
                <a:cubicBezTo>
                  <a:pt x="669" y="1358"/>
                  <a:pt x="662" y="1356"/>
                  <a:pt x="655" y="1351"/>
                </a:cubicBezTo>
                <a:cubicBezTo>
                  <a:pt x="645" y="1344"/>
                  <a:pt x="639" y="1333"/>
                  <a:pt x="639" y="1321"/>
                </a:cubicBezTo>
                <a:close/>
                <a:moveTo>
                  <a:pt x="841" y="1490"/>
                </a:moveTo>
                <a:cubicBezTo>
                  <a:pt x="841" y="1297"/>
                  <a:pt x="841" y="1297"/>
                  <a:pt x="841" y="1297"/>
                </a:cubicBezTo>
                <a:cubicBezTo>
                  <a:pt x="841" y="1276"/>
                  <a:pt x="858" y="1259"/>
                  <a:pt x="879" y="1259"/>
                </a:cubicBezTo>
                <a:cubicBezTo>
                  <a:pt x="880" y="1259"/>
                  <a:pt x="880" y="1259"/>
                  <a:pt x="880" y="1259"/>
                </a:cubicBezTo>
                <a:cubicBezTo>
                  <a:pt x="899" y="1260"/>
                  <a:pt x="916" y="1276"/>
                  <a:pt x="916" y="1297"/>
                </a:cubicBezTo>
                <a:cubicBezTo>
                  <a:pt x="916" y="1490"/>
                  <a:pt x="916" y="1490"/>
                  <a:pt x="916" y="1490"/>
                </a:cubicBezTo>
                <a:cubicBezTo>
                  <a:pt x="916" y="1511"/>
                  <a:pt x="899" y="1528"/>
                  <a:pt x="880" y="1528"/>
                </a:cubicBezTo>
                <a:cubicBezTo>
                  <a:pt x="879" y="1528"/>
                  <a:pt x="879" y="1528"/>
                  <a:pt x="879" y="1528"/>
                </a:cubicBezTo>
                <a:cubicBezTo>
                  <a:pt x="858" y="1528"/>
                  <a:pt x="841" y="1512"/>
                  <a:pt x="841" y="1490"/>
                </a:cubicBezTo>
                <a:close/>
                <a:moveTo>
                  <a:pt x="1662" y="58"/>
                </a:moveTo>
                <a:cubicBezTo>
                  <a:pt x="1660" y="57"/>
                  <a:pt x="1660" y="57"/>
                  <a:pt x="1660" y="57"/>
                </a:cubicBezTo>
                <a:cubicBezTo>
                  <a:pt x="1659" y="55"/>
                  <a:pt x="1657" y="53"/>
                  <a:pt x="1656" y="52"/>
                </a:cubicBezTo>
                <a:cubicBezTo>
                  <a:pt x="1653" y="49"/>
                  <a:pt x="1650" y="46"/>
                  <a:pt x="1648" y="44"/>
                </a:cubicBezTo>
                <a:cubicBezTo>
                  <a:pt x="1646" y="43"/>
                  <a:pt x="1644" y="41"/>
                  <a:pt x="1642" y="40"/>
                </a:cubicBezTo>
                <a:cubicBezTo>
                  <a:pt x="1640" y="38"/>
                  <a:pt x="1637" y="36"/>
                  <a:pt x="1634" y="34"/>
                </a:cubicBezTo>
                <a:cubicBezTo>
                  <a:pt x="1632" y="32"/>
                  <a:pt x="1630" y="31"/>
                  <a:pt x="1627" y="29"/>
                </a:cubicBezTo>
                <a:cubicBezTo>
                  <a:pt x="1625" y="27"/>
                  <a:pt x="1622" y="26"/>
                  <a:pt x="1620" y="24"/>
                </a:cubicBezTo>
                <a:cubicBezTo>
                  <a:pt x="1619" y="24"/>
                  <a:pt x="1619" y="24"/>
                  <a:pt x="1619" y="24"/>
                </a:cubicBezTo>
                <a:cubicBezTo>
                  <a:pt x="1617" y="23"/>
                  <a:pt x="1615" y="21"/>
                  <a:pt x="1613" y="21"/>
                </a:cubicBezTo>
                <a:cubicBezTo>
                  <a:pt x="1612" y="20"/>
                  <a:pt x="1610" y="19"/>
                  <a:pt x="1609" y="19"/>
                </a:cubicBezTo>
                <a:cubicBezTo>
                  <a:pt x="1608" y="18"/>
                  <a:pt x="1607" y="17"/>
                  <a:pt x="1606" y="17"/>
                </a:cubicBezTo>
                <a:cubicBezTo>
                  <a:pt x="1604" y="16"/>
                  <a:pt x="1603" y="16"/>
                  <a:pt x="1602" y="15"/>
                </a:cubicBezTo>
                <a:cubicBezTo>
                  <a:pt x="1600" y="14"/>
                  <a:pt x="1598" y="13"/>
                  <a:pt x="1596" y="13"/>
                </a:cubicBezTo>
                <a:cubicBezTo>
                  <a:pt x="1595" y="12"/>
                  <a:pt x="1595" y="12"/>
                  <a:pt x="1594" y="12"/>
                </a:cubicBezTo>
                <a:cubicBezTo>
                  <a:pt x="1592" y="11"/>
                  <a:pt x="1590" y="10"/>
                  <a:pt x="1587" y="10"/>
                </a:cubicBezTo>
                <a:cubicBezTo>
                  <a:pt x="1584" y="8"/>
                  <a:pt x="1581" y="7"/>
                  <a:pt x="1577" y="6"/>
                </a:cubicBezTo>
                <a:cubicBezTo>
                  <a:pt x="1575" y="6"/>
                  <a:pt x="1573" y="5"/>
                  <a:pt x="1571" y="5"/>
                </a:cubicBezTo>
                <a:cubicBezTo>
                  <a:pt x="1569" y="4"/>
                  <a:pt x="1568" y="4"/>
                  <a:pt x="1566" y="4"/>
                </a:cubicBezTo>
                <a:cubicBezTo>
                  <a:pt x="1564" y="3"/>
                  <a:pt x="1561" y="3"/>
                  <a:pt x="1559" y="2"/>
                </a:cubicBezTo>
                <a:cubicBezTo>
                  <a:pt x="1556" y="2"/>
                  <a:pt x="1553" y="1"/>
                  <a:pt x="1549" y="1"/>
                </a:cubicBezTo>
                <a:cubicBezTo>
                  <a:pt x="1547" y="1"/>
                  <a:pt x="1545" y="1"/>
                  <a:pt x="1543" y="1"/>
                </a:cubicBezTo>
                <a:cubicBezTo>
                  <a:pt x="1538" y="0"/>
                  <a:pt x="1534" y="0"/>
                  <a:pt x="1530" y="0"/>
                </a:cubicBezTo>
                <a:cubicBezTo>
                  <a:pt x="583" y="0"/>
                  <a:pt x="583" y="0"/>
                  <a:pt x="583" y="0"/>
                </a:cubicBezTo>
                <a:cubicBezTo>
                  <a:pt x="579" y="0"/>
                  <a:pt x="575" y="0"/>
                  <a:pt x="570" y="1"/>
                </a:cubicBezTo>
                <a:cubicBezTo>
                  <a:pt x="568" y="1"/>
                  <a:pt x="566" y="1"/>
                  <a:pt x="564" y="1"/>
                </a:cubicBezTo>
                <a:cubicBezTo>
                  <a:pt x="560" y="1"/>
                  <a:pt x="557" y="2"/>
                  <a:pt x="554" y="2"/>
                </a:cubicBezTo>
                <a:cubicBezTo>
                  <a:pt x="552" y="3"/>
                  <a:pt x="549" y="3"/>
                  <a:pt x="547" y="4"/>
                </a:cubicBezTo>
                <a:cubicBezTo>
                  <a:pt x="545" y="4"/>
                  <a:pt x="544" y="4"/>
                  <a:pt x="542" y="5"/>
                </a:cubicBezTo>
                <a:cubicBezTo>
                  <a:pt x="540" y="5"/>
                  <a:pt x="538" y="6"/>
                  <a:pt x="536" y="6"/>
                </a:cubicBezTo>
                <a:cubicBezTo>
                  <a:pt x="532" y="7"/>
                  <a:pt x="529" y="8"/>
                  <a:pt x="526" y="10"/>
                </a:cubicBezTo>
                <a:cubicBezTo>
                  <a:pt x="523" y="10"/>
                  <a:pt x="521" y="11"/>
                  <a:pt x="518" y="12"/>
                </a:cubicBezTo>
                <a:cubicBezTo>
                  <a:pt x="518" y="12"/>
                  <a:pt x="518" y="12"/>
                  <a:pt x="517" y="13"/>
                </a:cubicBezTo>
                <a:cubicBezTo>
                  <a:pt x="517" y="13"/>
                  <a:pt x="517" y="13"/>
                  <a:pt x="517" y="13"/>
                </a:cubicBezTo>
                <a:cubicBezTo>
                  <a:pt x="515" y="13"/>
                  <a:pt x="513" y="14"/>
                  <a:pt x="511" y="15"/>
                </a:cubicBezTo>
                <a:cubicBezTo>
                  <a:pt x="510" y="16"/>
                  <a:pt x="509" y="16"/>
                  <a:pt x="507" y="17"/>
                </a:cubicBezTo>
                <a:cubicBezTo>
                  <a:pt x="506" y="17"/>
                  <a:pt x="505" y="18"/>
                  <a:pt x="504" y="19"/>
                </a:cubicBezTo>
                <a:cubicBezTo>
                  <a:pt x="503" y="19"/>
                  <a:pt x="501" y="20"/>
                  <a:pt x="500" y="20"/>
                </a:cubicBezTo>
                <a:cubicBezTo>
                  <a:pt x="498" y="21"/>
                  <a:pt x="496" y="23"/>
                  <a:pt x="494" y="24"/>
                </a:cubicBezTo>
                <a:cubicBezTo>
                  <a:pt x="493" y="24"/>
                  <a:pt x="493" y="24"/>
                  <a:pt x="493" y="24"/>
                </a:cubicBezTo>
                <a:cubicBezTo>
                  <a:pt x="491" y="26"/>
                  <a:pt x="488" y="27"/>
                  <a:pt x="486" y="29"/>
                </a:cubicBezTo>
                <a:cubicBezTo>
                  <a:pt x="483" y="31"/>
                  <a:pt x="481" y="32"/>
                  <a:pt x="479" y="34"/>
                </a:cubicBezTo>
                <a:cubicBezTo>
                  <a:pt x="476" y="36"/>
                  <a:pt x="473" y="38"/>
                  <a:pt x="471" y="40"/>
                </a:cubicBezTo>
                <a:cubicBezTo>
                  <a:pt x="469" y="41"/>
                  <a:pt x="467" y="43"/>
                  <a:pt x="465" y="44"/>
                </a:cubicBezTo>
                <a:cubicBezTo>
                  <a:pt x="463" y="46"/>
                  <a:pt x="460" y="49"/>
                  <a:pt x="457" y="52"/>
                </a:cubicBezTo>
                <a:cubicBezTo>
                  <a:pt x="456" y="53"/>
                  <a:pt x="454" y="55"/>
                  <a:pt x="452" y="57"/>
                </a:cubicBezTo>
                <a:cubicBezTo>
                  <a:pt x="451" y="58"/>
                  <a:pt x="451" y="58"/>
                  <a:pt x="451" y="58"/>
                </a:cubicBezTo>
                <a:cubicBezTo>
                  <a:pt x="421" y="91"/>
                  <a:pt x="404" y="134"/>
                  <a:pt x="404" y="179"/>
                </a:cubicBezTo>
                <a:cubicBezTo>
                  <a:pt x="404" y="404"/>
                  <a:pt x="404" y="404"/>
                  <a:pt x="404" y="404"/>
                </a:cubicBezTo>
                <a:cubicBezTo>
                  <a:pt x="179" y="404"/>
                  <a:pt x="179" y="404"/>
                  <a:pt x="179" y="404"/>
                </a:cubicBezTo>
                <a:cubicBezTo>
                  <a:pt x="175" y="404"/>
                  <a:pt x="170" y="404"/>
                  <a:pt x="166" y="405"/>
                </a:cubicBezTo>
                <a:cubicBezTo>
                  <a:pt x="164" y="405"/>
                  <a:pt x="162" y="405"/>
                  <a:pt x="160" y="405"/>
                </a:cubicBezTo>
                <a:cubicBezTo>
                  <a:pt x="156" y="406"/>
                  <a:pt x="153" y="406"/>
                  <a:pt x="150" y="407"/>
                </a:cubicBezTo>
                <a:cubicBezTo>
                  <a:pt x="148" y="407"/>
                  <a:pt x="145" y="408"/>
                  <a:pt x="142" y="408"/>
                </a:cubicBezTo>
                <a:cubicBezTo>
                  <a:pt x="141" y="408"/>
                  <a:pt x="139" y="409"/>
                  <a:pt x="138" y="409"/>
                </a:cubicBezTo>
                <a:cubicBezTo>
                  <a:pt x="136" y="410"/>
                  <a:pt x="134" y="410"/>
                  <a:pt x="132" y="411"/>
                </a:cubicBezTo>
                <a:cubicBezTo>
                  <a:pt x="128" y="412"/>
                  <a:pt x="124" y="413"/>
                  <a:pt x="121" y="414"/>
                </a:cubicBezTo>
                <a:cubicBezTo>
                  <a:pt x="119" y="415"/>
                  <a:pt x="117" y="415"/>
                  <a:pt x="114" y="416"/>
                </a:cubicBezTo>
                <a:cubicBezTo>
                  <a:pt x="114" y="417"/>
                  <a:pt x="114" y="417"/>
                  <a:pt x="113" y="417"/>
                </a:cubicBezTo>
                <a:cubicBezTo>
                  <a:pt x="111" y="418"/>
                  <a:pt x="109" y="418"/>
                  <a:pt x="107" y="419"/>
                </a:cubicBezTo>
                <a:cubicBezTo>
                  <a:pt x="106" y="420"/>
                  <a:pt x="104" y="421"/>
                  <a:pt x="103" y="421"/>
                </a:cubicBezTo>
                <a:cubicBezTo>
                  <a:pt x="102" y="422"/>
                  <a:pt x="101" y="422"/>
                  <a:pt x="100" y="423"/>
                </a:cubicBezTo>
                <a:cubicBezTo>
                  <a:pt x="98" y="423"/>
                  <a:pt x="97" y="424"/>
                  <a:pt x="96" y="425"/>
                </a:cubicBezTo>
                <a:cubicBezTo>
                  <a:pt x="94" y="426"/>
                  <a:pt x="92" y="427"/>
                  <a:pt x="90" y="428"/>
                </a:cubicBezTo>
                <a:cubicBezTo>
                  <a:pt x="89" y="429"/>
                  <a:pt x="89" y="429"/>
                  <a:pt x="89" y="429"/>
                </a:cubicBezTo>
                <a:cubicBezTo>
                  <a:pt x="86" y="430"/>
                  <a:pt x="84" y="432"/>
                  <a:pt x="81" y="433"/>
                </a:cubicBezTo>
                <a:cubicBezTo>
                  <a:pt x="79" y="435"/>
                  <a:pt x="77" y="436"/>
                  <a:pt x="75" y="438"/>
                </a:cubicBezTo>
                <a:cubicBezTo>
                  <a:pt x="72" y="440"/>
                  <a:pt x="69" y="442"/>
                  <a:pt x="67" y="444"/>
                </a:cubicBezTo>
                <a:cubicBezTo>
                  <a:pt x="65" y="446"/>
                  <a:pt x="63" y="447"/>
                  <a:pt x="61" y="449"/>
                </a:cubicBezTo>
                <a:cubicBezTo>
                  <a:pt x="59" y="451"/>
                  <a:pt x="56" y="453"/>
                  <a:pt x="53" y="456"/>
                </a:cubicBezTo>
                <a:cubicBezTo>
                  <a:pt x="51" y="458"/>
                  <a:pt x="50" y="459"/>
                  <a:pt x="48" y="461"/>
                </a:cubicBezTo>
                <a:cubicBezTo>
                  <a:pt x="47" y="463"/>
                  <a:pt x="47" y="463"/>
                  <a:pt x="47" y="463"/>
                </a:cubicBezTo>
                <a:cubicBezTo>
                  <a:pt x="17" y="496"/>
                  <a:pt x="0" y="538"/>
                  <a:pt x="0" y="583"/>
                </a:cubicBezTo>
                <a:cubicBezTo>
                  <a:pt x="0" y="2130"/>
                  <a:pt x="0" y="2130"/>
                  <a:pt x="0" y="2130"/>
                </a:cubicBezTo>
                <a:cubicBezTo>
                  <a:pt x="0" y="2175"/>
                  <a:pt x="17" y="2217"/>
                  <a:pt x="47" y="2250"/>
                </a:cubicBezTo>
                <a:cubicBezTo>
                  <a:pt x="48" y="2252"/>
                  <a:pt x="48" y="2252"/>
                  <a:pt x="48" y="2252"/>
                </a:cubicBezTo>
                <a:cubicBezTo>
                  <a:pt x="50" y="2254"/>
                  <a:pt x="51" y="2255"/>
                  <a:pt x="53" y="2257"/>
                </a:cubicBezTo>
                <a:cubicBezTo>
                  <a:pt x="55" y="2259"/>
                  <a:pt x="56" y="2260"/>
                  <a:pt x="58" y="2262"/>
                </a:cubicBezTo>
                <a:cubicBezTo>
                  <a:pt x="60" y="2263"/>
                  <a:pt x="60" y="2263"/>
                  <a:pt x="60" y="2263"/>
                </a:cubicBezTo>
                <a:cubicBezTo>
                  <a:pt x="62" y="2265"/>
                  <a:pt x="64" y="2267"/>
                  <a:pt x="67" y="2269"/>
                </a:cubicBezTo>
                <a:cubicBezTo>
                  <a:pt x="69" y="2271"/>
                  <a:pt x="71" y="2273"/>
                  <a:pt x="74" y="2275"/>
                </a:cubicBezTo>
                <a:cubicBezTo>
                  <a:pt x="76" y="2276"/>
                  <a:pt x="78" y="2278"/>
                  <a:pt x="81" y="2279"/>
                </a:cubicBezTo>
                <a:cubicBezTo>
                  <a:pt x="81" y="2280"/>
                  <a:pt x="81" y="2280"/>
                  <a:pt x="81" y="2280"/>
                </a:cubicBezTo>
                <a:cubicBezTo>
                  <a:pt x="82" y="2280"/>
                  <a:pt x="82" y="2280"/>
                  <a:pt x="83" y="2281"/>
                </a:cubicBezTo>
                <a:cubicBezTo>
                  <a:pt x="84" y="2282"/>
                  <a:pt x="86" y="2283"/>
                  <a:pt x="88" y="2284"/>
                </a:cubicBezTo>
                <a:cubicBezTo>
                  <a:pt x="90" y="2285"/>
                  <a:pt x="92" y="2286"/>
                  <a:pt x="94" y="2287"/>
                </a:cubicBezTo>
                <a:cubicBezTo>
                  <a:pt x="96" y="2288"/>
                  <a:pt x="98" y="2290"/>
                  <a:pt x="100" y="2290"/>
                </a:cubicBezTo>
                <a:cubicBezTo>
                  <a:pt x="101" y="2291"/>
                  <a:pt x="102" y="2292"/>
                  <a:pt x="103" y="2292"/>
                </a:cubicBezTo>
                <a:cubicBezTo>
                  <a:pt x="104" y="2293"/>
                  <a:pt x="106" y="2293"/>
                  <a:pt x="107" y="2294"/>
                </a:cubicBezTo>
                <a:cubicBezTo>
                  <a:pt x="109" y="2294"/>
                  <a:pt x="110" y="2295"/>
                  <a:pt x="112" y="2296"/>
                </a:cubicBezTo>
                <a:cubicBezTo>
                  <a:pt x="117" y="2298"/>
                  <a:pt x="117" y="2298"/>
                  <a:pt x="117" y="2298"/>
                </a:cubicBezTo>
                <a:cubicBezTo>
                  <a:pt x="118" y="2298"/>
                  <a:pt x="118" y="2298"/>
                  <a:pt x="119" y="2299"/>
                </a:cubicBezTo>
                <a:cubicBezTo>
                  <a:pt x="121" y="2299"/>
                  <a:pt x="123" y="2300"/>
                  <a:pt x="125" y="2300"/>
                </a:cubicBezTo>
                <a:cubicBezTo>
                  <a:pt x="127" y="2301"/>
                  <a:pt x="130" y="2302"/>
                  <a:pt x="132" y="2303"/>
                </a:cubicBezTo>
                <a:cubicBezTo>
                  <a:pt x="134" y="2303"/>
                  <a:pt x="136" y="2304"/>
                  <a:pt x="138" y="2304"/>
                </a:cubicBezTo>
                <a:cubicBezTo>
                  <a:pt x="140" y="2305"/>
                  <a:pt x="141" y="2305"/>
                  <a:pt x="143" y="2305"/>
                </a:cubicBezTo>
                <a:cubicBezTo>
                  <a:pt x="146" y="2306"/>
                  <a:pt x="148" y="2306"/>
                  <a:pt x="151" y="2307"/>
                </a:cubicBezTo>
                <a:cubicBezTo>
                  <a:pt x="154" y="2307"/>
                  <a:pt x="157" y="2307"/>
                  <a:pt x="160" y="2308"/>
                </a:cubicBezTo>
                <a:cubicBezTo>
                  <a:pt x="162" y="2308"/>
                  <a:pt x="164" y="2308"/>
                  <a:pt x="166" y="2308"/>
                </a:cubicBezTo>
                <a:cubicBezTo>
                  <a:pt x="170" y="2309"/>
                  <a:pt x="175" y="2309"/>
                  <a:pt x="179" y="2309"/>
                </a:cubicBezTo>
                <a:cubicBezTo>
                  <a:pt x="1125" y="2309"/>
                  <a:pt x="1125" y="2309"/>
                  <a:pt x="1125" y="2309"/>
                </a:cubicBezTo>
                <a:cubicBezTo>
                  <a:pt x="1130" y="2309"/>
                  <a:pt x="1134" y="2309"/>
                  <a:pt x="1138" y="2308"/>
                </a:cubicBezTo>
                <a:cubicBezTo>
                  <a:pt x="1141" y="2308"/>
                  <a:pt x="1143" y="2308"/>
                  <a:pt x="1145" y="2308"/>
                </a:cubicBezTo>
                <a:cubicBezTo>
                  <a:pt x="1148" y="2307"/>
                  <a:pt x="1150" y="2307"/>
                  <a:pt x="1153" y="2307"/>
                </a:cubicBezTo>
                <a:cubicBezTo>
                  <a:pt x="1156" y="2306"/>
                  <a:pt x="1159" y="2306"/>
                  <a:pt x="1161" y="2305"/>
                </a:cubicBezTo>
                <a:cubicBezTo>
                  <a:pt x="1163" y="2305"/>
                  <a:pt x="1165" y="2305"/>
                  <a:pt x="1166" y="2304"/>
                </a:cubicBezTo>
                <a:cubicBezTo>
                  <a:pt x="1168" y="2304"/>
                  <a:pt x="1170" y="2303"/>
                  <a:pt x="1172" y="2303"/>
                </a:cubicBezTo>
                <a:cubicBezTo>
                  <a:pt x="1175" y="2302"/>
                  <a:pt x="1177" y="2301"/>
                  <a:pt x="1180" y="2300"/>
                </a:cubicBezTo>
                <a:cubicBezTo>
                  <a:pt x="1182" y="2300"/>
                  <a:pt x="1183" y="2299"/>
                  <a:pt x="1185" y="2299"/>
                </a:cubicBezTo>
                <a:cubicBezTo>
                  <a:pt x="1186" y="2298"/>
                  <a:pt x="1187" y="2298"/>
                  <a:pt x="1188" y="2298"/>
                </a:cubicBezTo>
                <a:cubicBezTo>
                  <a:pt x="1193" y="2296"/>
                  <a:pt x="1193" y="2296"/>
                  <a:pt x="1193" y="2296"/>
                </a:cubicBezTo>
                <a:cubicBezTo>
                  <a:pt x="1194" y="2295"/>
                  <a:pt x="1196" y="2294"/>
                  <a:pt x="1197" y="2294"/>
                </a:cubicBezTo>
                <a:cubicBezTo>
                  <a:pt x="1199" y="2293"/>
                  <a:pt x="1200" y="2293"/>
                  <a:pt x="1201" y="2292"/>
                </a:cubicBezTo>
                <a:cubicBezTo>
                  <a:pt x="1202" y="2292"/>
                  <a:pt x="1203" y="2291"/>
                  <a:pt x="1204" y="2291"/>
                </a:cubicBezTo>
                <a:cubicBezTo>
                  <a:pt x="1206" y="2290"/>
                  <a:pt x="1208" y="2288"/>
                  <a:pt x="1210" y="2288"/>
                </a:cubicBezTo>
                <a:cubicBezTo>
                  <a:pt x="1212" y="2286"/>
                  <a:pt x="1214" y="2285"/>
                  <a:pt x="1216" y="2284"/>
                </a:cubicBezTo>
                <a:cubicBezTo>
                  <a:pt x="1218" y="2283"/>
                  <a:pt x="1220" y="2282"/>
                  <a:pt x="1222" y="2281"/>
                </a:cubicBezTo>
                <a:cubicBezTo>
                  <a:pt x="1222" y="2280"/>
                  <a:pt x="1223" y="2280"/>
                  <a:pt x="1223" y="2280"/>
                </a:cubicBezTo>
                <a:cubicBezTo>
                  <a:pt x="1224" y="2279"/>
                  <a:pt x="1224" y="2279"/>
                  <a:pt x="1224" y="2279"/>
                </a:cubicBezTo>
                <a:cubicBezTo>
                  <a:pt x="1226" y="2278"/>
                  <a:pt x="1228" y="2276"/>
                  <a:pt x="1231" y="2275"/>
                </a:cubicBezTo>
                <a:cubicBezTo>
                  <a:pt x="1233" y="2273"/>
                  <a:pt x="1235" y="2271"/>
                  <a:pt x="1238" y="2269"/>
                </a:cubicBezTo>
                <a:cubicBezTo>
                  <a:pt x="1240" y="2267"/>
                  <a:pt x="1243" y="2265"/>
                  <a:pt x="1245" y="2263"/>
                </a:cubicBezTo>
                <a:cubicBezTo>
                  <a:pt x="1246" y="2262"/>
                  <a:pt x="1246" y="2262"/>
                  <a:pt x="1246" y="2262"/>
                </a:cubicBezTo>
                <a:cubicBezTo>
                  <a:pt x="1248" y="2260"/>
                  <a:pt x="1250" y="2259"/>
                  <a:pt x="1251" y="2257"/>
                </a:cubicBezTo>
                <a:cubicBezTo>
                  <a:pt x="1253" y="2255"/>
                  <a:pt x="1255" y="2254"/>
                  <a:pt x="1256" y="2252"/>
                </a:cubicBezTo>
                <a:cubicBezTo>
                  <a:pt x="1258" y="2250"/>
                  <a:pt x="1258" y="2250"/>
                  <a:pt x="1258" y="2250"/>
                </a:cubicBezTo>
                <a:cubicBezTo>
                  <a:pt x="1288" y="2217"/>
                  <a:pt x="1304" y="2175"/>
                  <a:pt x="1304" y="2130"/>
                </a:cubicBezTo>
                <a:cubicBezTo>
                  <a:pt x="1304" y="1905"/>
                  <a:pt x="1304" y="1905"/>
                  <a:pt x="1304" y="1905"/>
                </a:cubicBezTo>
                <a:cubicBezTo>
                  <a:pt x="1530" y="1905"/>
                  <a:pt x="1530" y="1905"/>
                  <a:pt x="1530" y="1905"/>
                </a:cubicBezTo>
                <a:cubicBezTo>
                  <a:pt x="1534" y="1905"/>
                  <a:pt x="1538" y="1904"/>
                  <a:pt x="1543" y="1904"/>
                </a:cubicBezTo>
                <a:cubicBezTo>
                  <a:pt x="1545" y="1904"/>
                  <a:pt x="1547" y="1904"/>
                  <a:pt x="1549" y="1903"/>
                </a:cubicBezTo>
                <a:cubicBezTo>
                  <a:pt x="1552" y="1903"/>
                  <a:pt x="1555" y="1903"/>
                  <a:pt x="1558" y="1902"/>
                </a:cubicBezTo>
                <a:cubicBezTo>
                  <a:pt x="1560" y="1902"/>
                  <a:pt x="1563" y="1901"/>
                  <a:pt x="1566" y="1901"/>
                </a:cubicBezTo>
                <a:cubicBezTo>
                  <a:pt x="1567" y="1901"/>
                  <a:pt x="1569" y="1900"/>
                  <a:pt x="1571" y="1900"/>
                </a:cubicBezTo>
                <a:cubicBezTo>
                  <a:pt x="1573" y="1899"/>
                  <a:pt x="1575" y="1899"/>
                  <a:pt x="1576" y="1898"/>
                </a:cubicBezTo>
                <a:cubicBezTo>
                  <a:pt x="1579" y="1898"/>
                  <a:pt x="1582" y="1897"/>
                  <a:pt x="1584" y="1896"/>
                </a:cubicBezTo>
                <a:cubicBezTo>
                  <a:pt x="1586" y="1895"/>
                  <a:pt x="1588" y="1895"/>
                  <a:pt x="1589" y="1894"/>
                </a:cubicBezTo>
                <a:cubicBezTo>
                  <a:pt x="1590" y="1894"/>
                  <a:pt x="1591" y="1894"/>
                  <a:pt x="1592" y="1893"/>
                </a:cubicBezTo>
                <a:cubicBezTo>
                  <a:pt x="1597" y="1891"/>
                  <a:pt x="1597" y="1891"/>
                  <a:pt x="1597" y="1891"/>
                </a:cubicBezTo>
                <a:cubicBezTo>
                  <a:pt x="1599" y="1891"/>
                  <a:pt x="1600" y="1890"/>
                  <a:pt x="1601" y="1889"/>
                </a:cubicBezTo>
                <a:cubicBezTo>
                  <a:pt x="1603" y="1889"/>
                  <a:pt x="1604" y="1888"/>
                  <a:pt x="1606" y="1888"/>
                </a:cubicBezTo>
                <a:cubicBezTo>
                  <a:pt x="1607" y="1887"/>
                  <a:pt x="1608" y="1887"/>
                  <a:pt x="1608" y="1886"/>
                </a:cubicBezTo>
                <a:cubicBezTo>
                  <a:pt x="1611" y="1885"/>
                  <a:pt x="1613" y="1884"/>
                  <a:pt x="1614" y="1883"/>
                </a:cubicBezTo>
                <a:cubicBezTo>
                  <a:pt x="1617" y="1882"/>
                  <a:pt x="1619" y="1881"/>
                  <a:pt x="1620" y="1880"/>
                </a:cubicBezTo>
                <a:cubicBezTo>
                  <a:pt x="1622" y="1879"/>
                  <a:pt x="1624" y="1878"/>
                  <a:pt x="1626" y="1876"/>
                </a:cubicBezTo>
                <a:cubicBezTo>
                  <a:pt x="1627" y="1876"/>
                  <a:pt x="1627" y="1876"/>
                  <a:pt x="1628" y="1875"/>
                </a:cubicBezTo>
                <a:cubicBezTo>
                  <a:pt x="1628" y="1875"/>
                  <a:pt x="1628" y="1875"/>
                  <a:pt x="1628" y="1875"/>
                </a:cubicBezTo>
                <a:cubicBezTo>
                  <a:pt x="1630" y="1874"/>
                  <a:pt x="1633" y="1872"/>
                  <a:pt x="1635" y="1870"/>
                </a:cubicBezTo>
                <a:cubicBezTo>
                  <a:pt x="1637" y="1868"/>
                  <a:pt x="1640" y="1867"/>
                  <a:pt x="1642" y="1865"/>
                </a:cubicBezTo>
                <a:cubicBezTo>
                  <a:pt x="1645" y="1863"/>
                  <a:pt x="1647" y="1861"/>
                  <a:pt x="1649" y="1859"/>
                </a:cubicBezTo>
                <a:cubicBezTo>
                  <a:pt x="1651" y="1857"/>
                  <a:pt x="1651" y="1857"/>
                  <a:pt x="1651" y="1857"/>
                </a:cubicBezTo>
                <a:cubicBezTo>
                  <a:pt x="1652" y="1856"/>
                  <a:pt x="1654" y="1854"/>
                  <a:pt x="1656" y="1853"/>
                </a:cubicBezTo>
                <a:cubicBezTo>
                  <a:pt x="1657" y="1851"/>
                  <a:pt x="1659" y="1849"/>
                  <a:pt x="1660" y="1848"/>
                </a:cubicBezTo>
                <a:cubicBezTo>
                  <a:pt x="1662" y="1846"/>
                  <a:pt x="1662" y="1846"/>
                  <a:pt x="1662" y="1846"/>
                </a:cubicBezTo>
                <a:cubicBezTo>
                  <a:pt x="1692" y="1813"/>
                  <a:pt x="1709" y="1770"/>
                  <a:pt x="1709" y="1726"/>
                </a:cubicBezTo>
                <a:cubicBezTo>
                  <a:pt x="1709" y="179"/>
                  <a:pt x="1709" y="179"/>
                  <a:pt x="1709" y="179"/>
                </a:cubicBezTo>
                <a:cubicBezTo>
                  <a:pt x="1709" y="134"/>
                  <a:pt x="1692" y="91"/>
                  <a:pt x="1662" y="58"/>
                </a:cubicBezTo>
                <a:close/>
                <a:moveTo>
                  <a:pt x="1229" y="1905"/>
                </a:moveTo>
                <a:cubicBezTo>
                  <a:pt x="1229" y="2130"/>
                  <a:pt x="1229" y="2130"/>
                  <a:pt x="1229" y="2130"/>
                </a:cubicBezTo>
                <a:cubicBezTo>
                  <a:pt x="1229" y="2163"/>
                  <a:pt x="1214" y="2194"/>
                  <a:pt x="1188" y="2214"/>
                </a:cubicBezTo>
                <a:cubicBezTo>
                  <a:pt x="1185" y="2216"/>
                  <a:pt x="1182" y="2218"/>
                  <a:pt x="1179" y="2219"/>
                </a:cubicBezTo>
                <a:cubicBezTo>
                  <a:pt x="1178" y="2220"/>
                  <a:pt x="1176" y="2221"/>
                  <a:pt x="1175" y="2222"/>
                </a:cubicBezTo>
                <a:cubicBezTo>
                  <a:pt x="1160" y="2230"/>
                  <a:pt x="1143" y="2234"/>
                  <a:pt x="1125" y="2234"/>
                </a:cubicBezTo>
                <a:cubicBezTo>
                  <a:pt x="1059" y="2234"/>
                  <a:pt x="1059" y="2234"/>
                  <a:pt x="1059" y="2234"/>
                </a:cubicBezTo>
                <a:cubicBezTo>
                  <a:pt x="1059" y="1905"/>
                  <a:pt x="1059" y="1905"/>
                  <a:pt x="1059" y="1905"/>
                </a:cubicBezTo>
                <a:lnTo>
                  <a:pt x="1229" y="1905"/>
                </a:lnTo>
                <a:close/>
                <a:moveTo>
                  <a:pt x="984" y="1905"/>
                </a:moveTo>
                <a:cubicBezTo>
                  <a:pt x="984" y="2234"/>
                  <a:pt x="984" y="2234"/>
                  <a:pt x="984" y="2234"/>
                </a:cubicBezTo>
                <a:cubicBezTo>
                  <a:pt x="792" y="2234"/>
                  <a:pt x="792" y="2234"/>
                  <a:pt x="792" y="2234"/>
                </a:cubicBezTo>
                <a:cubicBezTo>
                  <a:pt x="792" y="1905"/>
                  <a:pt x="792" y="1905"/>
                  <a:pt x="792" y="1905"/>
                </a:cubicBezTo>
                <a:lnTo>
                  <a:pt x="984" y="1905"/>
                </a:lnTo>
                <a:close/>
                <a:moveTo>
                  <a:pt x="451" y="1846"/>
                </a:moveTo>
                <a:cubicBezTo>
                  <a:pt x="452" y="1848"/>
                  <a:pt x="452" y="1848"/>
                  <a:pt x="452" y="1848"/>
                </a:cubicBezTo>
                <a:cubicBezTo>
                  <a:pt x="454" y="1849"/>
                  <a:pt x="456" y="1851"/>
                  <a:pt x="457" y="1853"/>
                </a:cubicBezTo>
                <a:cubicBezTo>
                  <a:pt x="459" y="1854"/>
                  <a:pt x="461" y="1856"/>
                  <a:pt x="462" y="1857"/>
                </a:cubicBezTo>
                <a:cubicBezTo>
                  <a:pt x="464" y="1859"/>
                  <a:pt x="464" y="1859"/>
                  <a:pt x="464" y="1859"/>
                </a:cubicBezTo>
                <a:cubicBezTo>
                  <a:pt x="466" y="1861"/>
                  <a:pt x="468" y="1863"/>
                  <a:pt x="471" y="1865"/>
                </a:cubicBezTo>
                <a:cubicBezTo>
                  <a:pt x="473" y="1867"/>
                  <a:pt x="476" y="1868"/>
                  <a:pt x="478" y="1870"/>
                </a:cubicBezTo>
                <a:cubicBezTo>
                  <a:pt x="480" y="1872"/>
                  <a:pt x="483" y="1874"/>
                  <a:pt x="485" y="1875"/>
                </a:cubicBezTo>
                <a:cubicBezTo>
                  <a:pt x="485" y="1875"/>
                  <a:pt x="485" y="1875"/>
                  <a:pt x="485" y="1875"/>
                </a:cubicBezTo>
                <a:cubicBezTo>
                  <a:pt x="486" y="1876"/>
                  <a:pt x="486" y="1876"/>
                  <a:pt x="487" y="1876"/>
                </a:cubicBezTo>
                <a:cubicBezTo>
                  <a:pt x="489" y="1877"/>
                  <a:pt x="491" y="1879"/>
                  <a:pt x="492" y="1880"/>
                </a:cubicBezTo>
                <a:cubicBezTo>
                  <a:pt x="494" y="1881"/>
                  <a:pt x="496" y="1882"/>
                  <a:pt x="499" y="1883"/>
                </a:cubicBezTo>
                <a:cubicBezTo>
                  <a:pt x="500" y="1884"/>
                  <a:pt x="502" y="1885"/>
                  <a:pt x="504" y="1886"/>
                </a:cubicBezTo>
                <a:cubicBezTo>
                  <a:pt x="505" y="1887"/>
                  <a:pt x="506" y="1887"/>
                  <a:pt x="507" y="1888"/>
                </a:cubicBezTo>
                <a:cubicBezTo>
                  <a:pt x="509" y="1888"/>
                  <a:pt x="510" y="1889"/>
                  <a:pt x="511" y="1889"/>
                </a:cubicBezTo>
                <a:cubicBezTo>
                  <a:pt x="513" y="1890"/>
                  <a:pt x="514" y="1891"/>
                  <a:pt x="516" y="1891"/>
                </a:cubicBezTo>
                <a:cubicBezTo>
                  <a:pt x="521" y="1893"/>
                  <a:pt x="521" y="1893"/>
                  <a:pt x="521" y="1893"/>
                </a:cubicBezTo>
                <a:cubicBezTo>
                  <a:pt x="522" y="1894"/>
                  <a:pt x="523" y="1894"/>
                  <a:pt x="523" y="1894"/>
                </a:cubicBezTo>
                <a:cubicBezTo>
                  <a:pt x="525" y="1895"/>
                  <a:pt x="527" y="1895"/>
                  <a:pt x="529" y="1896"/>
                </a:cubicBezTo>
                <a:cubicBezTo>
                  <a:pt x="531" y="1897"/>
                  <a:pt x="534" y="1898"/>
                  <a:pt x="536" y="1898"/>
                </a:cubicBezTo>
                <a:cubicBezTo>
                  <a:pt x="538" y="1899"/>
                  <a:pt x="540" y="1899"/>
                  <a:pt x="542" y="1900"/>
                </a:cubicBezTo>
                <a:cubicBezTo>
                  <a:pt x="544" y="1900"/>
                  <a:pt x="546" y="1901"/>
                  <a:pt x="547" y="1901"/>
                </a:cubicBezTo>
                <a:cubicBezTo>
                  <a:pt x="550" y="1901"/>
                  <a:pt x="553" y="1902"/>
                  <a:pt x="555" y="1902"/>
                </a:cubicBezTo>
                <a:cubicBezTo>
                  <a:pt x="558" y="1903"/>
                  <a:pt x="561" y="1903"/>
                  <a:pt x="564" y="1903"/>
                </a:cubicBezTo>
                <a:cubicBezTo>
                  <a:pt x="566" y="1904"/>
                  <a:pt x="568" y="1904"/>
                  <a:pt x="570" y="1904"/>
                </a:cubicBezTo>
                <a:cubicBezTo>
                  <a:pt x="575" y="1904"/>
                  <a:pt x="579" y="1905"/>
                  <a:pt x="583" y="1905"/>
                </a:cubicBezTo>
                <a:cubicBezTo>
                  <a:pt x="717" y="1905"/>
                  <a:pt x="717" y="1905"/>
                  <a:pt x="717" y="1905"/>
                </a:cubicBezTo>
                <a:cubicBezTo>
                  <a:pt x="717" y="2234"/>
                  <a:pt x="717" y="2234"/>
                  <a:pt x="717" y="2234"/>
                </a:cubicBezTo>
                <a:cubicBezTo>
                  <a:pt x="179" y="2234"/>
                  <a:pt x="179" y="2234"/>
                  <a:pt x="179" y="2234"/>
                </a:cubicBezTo>
                <a:cubicBezTo>
                  <a:pt x="161" y="2234"/>
                  <a:pt x="145" y="2230"/>
                  <a:pt x="129" y="2222"/>
                </a:cubicBezTo>
                <a:cubicBezTo>
                  <a:pt x="128" y="2221"/>
                  <a:pt x="126" y="2220"/>
                  <a:pt x="125" y="2219"/>
                </a:cubicBezTo>
                <a:cubicBezTo>
                  <a:pt x="122" y="2218"/>
                  <a:pt x="119" y="2216"/>
                  <a:pt x="117" y="2214"/>
                </a:cubicBezTo>
                <a:cubicBezTo>
                  <a:pt x="91" y="2194"/>
                  <a:pt x="75" y="2163"/>
                  <a:pt x="75" y="2130"/>
                </a:cubicBezTo>
                <a:cubicBezTo>
                  <a:pt x="75" y="583"/>
                  <a:pt x="75" y="583"/>
                  <a:pt x="75" y="583"/>
                </a:cubicBezTo>
                <a:cubicBezTo>
                  <a:pt x="75" y="559"/>
                  <a:pt x="84" y="535"/>
                  <a:pt x="99" y="517"/>
                </a:cubicBezTo>
                <a:cubicBezTo>
                  <a:pt x="119" y="493"/>
                  <a:pt x="148" y="479"/>
                  <a:pt x="179" y="479"/>
                </a:cubicBezTo>
                <a:cubicBezTo>
                  <a:pt x="404" y="479"/>
                  <a:pt x="404" y="479"/>
                  <a:pt x="404" y="479"/>
                </a:cubicBezTo>
                <a:cubicBezTo>
                  <a:pt x="404" y="1726"/>
                  <a:pt x="404" y="1726"/>
                  <a:pt x="404" y="1726"/>
                </a:cubicBezTo>
                <a:cubicBezTo>
                  <a:pt x="404" y="1770"/>
                  <a:pt x="421" y="1813"/>
                  <a:pt x="451" y="1846"/>
                </a:cubicBezTo>
                <a:close/>
                <a:moveTo>
                  <a:pt x="529" y="1815"/>
                </a:moveTo>
                <a:cubicBezTo>
                  <a:pt x="526" y="1813"/>
                  <a:pt x="524" y="1811"/>
                  <a:pt x="521" y="1809"/>
                </a:cubicBezTo>
                <a:cubicBezTo>
                  <a:pt x="495" y="1789"/>
                  <a:pt x="480" y="1759"/>
                  <a:pt x="480" y="1726"/>
                </a:cubicBezTo>
                <a:cubicBezTo>
                  <a:pt x="480" y="179"/>
                  <a:pt x="480" y="179"/>
                  <a:pt x="480" y="179"/>
                </a:cubicBezTo>
                <a:cubicBezTo>
                  <a:pt x="480" y="155"/>
                  <a:pt x="488" y="131"/>
                  <a:pt x="503" y="112"/>
                </a:cubicBezTo>
                <a:cubicBezTo>
                  <a:pt x="523" y="88"/>
                  <a:pt x="552" y="75"/>
                  <a:pt x="583" y="75"/>
                </a:cubicBezTo>
                <a:cubicBezTo>
                  <a:pt x="1530" y="75"/>
                  <a:pt x="1530" y="75"/>
                  <a:pt x="1530" y="75"/>
                </a:cubicBezTo>
                <a:cubicBezTo>
                  <a:pt x="1561" y="75"/>
                  <a:pt x="1590" y="88"/>
                  <a:pt x="1610" y="112"/>
                </a:cubicBezTo>
                <a:cubicBezTo>
                  <a:pt x="1625" y="131"/>
                  <a:pt x="1633" y="155"/>
                  <a:pt x="1633" y="179"/>
                </a:cubicBezTo>
                <a:cubicBezTo>
                  <a:pt x="1633" y="1726"/>
                  <a:pt x="1633" y="1726"/>
                  <a:pt x="1633" y="1726"/>
                </a:cubicBezTo>
                <a:cubicBezTo>
                  <a:pt x="1633" y="1759"/>
                  <a:pt x="1618" y="1789"/>
                  <a:pt x="1592" y="1809"/>
                </a:cubicBezTo>
                <a:cubicBezTo>
                  <a:pt x="1589" y="1811"/>
                  <a:pt x="1586" y="1813"/>
                  <a:pt x="1584" y="1815"/>
                </a:cubicBezTo>
                <a:cubicBezTo>
                  <a:pt x="1582" y="1816"/>
                  <a:pt x="1581" y="1817"/>
                  <a:pt x="1579" y="1817"/>
                </a:cubicBezTo>
                <a:cubicBezTo>
                  <a:pt x="1564" y="1826"/>
                  <a:pt x="1547" y="1830"/>
                  <a:pt x="1530" y="1830"/>
                </a:cubicBezTo>
                <a:cubicBezTo>
                  <a:pt x="583" y="1830"/>
                  <a:pt x="583" y="1830"/>
                  <a:pt x="583" y="1830"/>
                </a:cubicBezTo>
                <a:cubicBezTo>
                  <a:pt x="566" y="1830"/>
                  <a:pt x="549" y="1826"/>
                  <a:pt x="534" y="1817"/>
                </a:cubicBezTo>
                <a:cubicBezTo>
                  <a:pt x="532" y="1817"/>
                  <a:pt x="531" y="1816"/>
                  <a:pt x="529" y="1815"/>
                </a:cubicBezTo>
                <a:close/>
                <a:moveTo>
                  <a:pt x="841" y="424"/>
                </a:moveTo>
                <a:cubicBezTo>
                  <a:pt x="841" y="230"/>
                  <a:pt x="841" y="230"/>
                  <a:pt x="841" y="230"/>
                </a:cubicBezTo>
                <a:cubicBezTo>
                  <a:pt x="841" y="209"/>
                  <a:pt x="858" y="193"/>
                  <a:pt x="879" y="193"/>
                </a:cubicBezTo>
                <a:cubicBezTo>
                  <a:pt x="899" y="193"/>
                  <a:pt x="916" y="209"/>
                  <a:pt x="916" y="230"/>
                </a:cubicBezTo>
                <a:cubicBezTo>
                  <a:pt x="916" y="424"/>
                  <a:pt x="916" y="424"/>
                  <a:pt x="916" y="424"/>
                </a:cubicBezTo>
                <a:cubicBezTo>
                  <a:pt x="916" y="433"/>
                  <a:pt x="912" y="442"/>
                  <a:pt x="905" y="449"/>
                </a:cubicBezTo>
                <a:cubicBezTo>
                  <a:pt x="898" y="457"/>
                  <a:pt x="889" y="461"/>
                  <a:pt x="879" y="461"/>
                </a:cubicBezTo>
                <a:cubicBezTo>
                  <a:pt x="858" y="461"/>
                  <a:pt x="841" y="444"/>
                  <a:pt x="841" y="424"/>
                </a:cubicBezTo>
                <a:close/>
                <a:moveTo>
                  <a:pt x="1332" y="1731"/>
                </a:moveTo>
                <a:cubicBezTo>
                  <a:pt x="1410" y="1731"/>
                  <a:pt x="1474" y="1667"/>
                  <a:pt x="1474" y="1589"/>
                </a:cubicBezTo>
                <a:cubicBezTo>
                  <a:pt x="1474" y="1556"/>
                  <a:pt x="1463" y="1526"/>
                  <a:pt x="1443" y="1501"/>
                </a:cubicBezTo>
                <a:cubicBezTo>
                  <a:pt x="1463" y="1476"/>
                  <a:pt x="1474" y="1446"/>
                  <a:pt x="1474" y="1414"/>
                </a:cubicBezTo>
                <a:cubicBezTo>
                  <a:pt x="1474" y="1335"/>
                  <a:pt x="1410" y="1271"/>
                  <a:pt x="1332" y="1271"/>
                </a:cubicBezTo>
                <a:cubicBezTo>
                  <a:pt x="1254" y="1271"/>
                  <a:pt x="1190" y="1335"/>
                  <a:pt x="1190" y="1414"/>
                </a:cubicBezTo>
                <a:cubicBezTo>
                  <a:pt x="1190" y="1445"/>
                  <a:pt x="1200" y="1475"/>
                  <a:pt x="1220" y="1501"/>
                </a:cubicBezTo>
                <a:cubicBezTo>
                  <a:pt x="1200" y="1527"/>
                  <a:pt x="1190" y="1557"/>
                  <a:pt x="1190" y="1589"/>
                </a:cubicBezTo>
                <a:cubicBezTo>
                  <a:pt x="1190" y="1667"/>
                  <a:pt x="1254" y="1731"/>
                  <a:pt x="1332" y="1731"/>
                </a:cubicBezTo>
                <a:close/>
                <a:moveTo>
                  <a:pt x="1332" y="1481"/>
                </a:moveTo>
                <a:cubicBezTo>
                  <a:pt x="1295" y="1481"/>
                  <a:pt x="1265" y="1451"/>
                  <a:pt x="1265" y="1414"/>
                </a:cubicBezTo>
                <a:cubicBezTo>
                  <a:pt x="1265" y="1377"/>
                  <a:pt x="1295" y="1346"/>
                  <a:pt x="1332" y="1346"/>
                </a:cubicBezTo>
                <a:cubicBezTo>
                  <a:pt x="1369" y="1346"/>
                  <a:pt x="1400" y="1377"/>
                  <a:pt x="1400" y="1414"/>
                </a:cubicBezTo>
                <a:cubicBezTo>
                  <a:pt x="1400" y="1451"/>
                  <a:pt x="1369" y="1481"/>
                  <a:pt x="1332" y="1481"/>
                </a:cubicBezTo>
                <a:close/>
                <a:moveTo>
                  <a:pt x="1280" y="1546"/>
                </a:moveTo>
                <a:cubicBezTo>
                  <a:pt x="1297" y="1553"/>
                  <a:pt x="1314" y="1556"/>
                  <a:pt x="1332" y="1556"/>
                </a:cubicBezTo>
                <a:cubicBezTo>
                  <a:pt x="1350" y="1556"/>
                  <a:pt x="1368" y="1553"/>
                  <a:pt x="1385" y="1546"/>
                </a:cubicBezTo>
                <a:cubicBezTo>
                  <a:pt x="1394" y="1558"/>
                  <a:pt x="1400" y="1573"/>
                  <a:pt x="1400" y="1589"/>
                </a:cubicBezTo>
                <a:cubicBezTo>
                  <a:pt x="1400" y="1626"/>
                  <a:pt x="1369" y="1656"/>
                  <a:pt x="1332" y="1656"/>
                </a:cubicBezTo>
                <a:cubicBezTo>
                  <a:pt x="1295" y="1656"/>
                  <a:pt x="1265" y="1626"/>
                  <a:pt x="1265" y="1589"/>
                </a:cubicBezTo>
                <a:cubicBezTo>
                  <a:pt x="1265" y="1572"/>
                  <a:pt x="1270" y="1557"/>
                  <a:pt x="1280" y="1546"/>
                </a:cubicBezTo>
                <a:close/>
                <a:moveTo>
                  <a:pt x="841" y="1135"/>
                </a:moveTo>
                <a:cubicBezTo>
                  <a:pt x="841" y="941"/>
                  <a:pt x="841" y="941"/>
                  <a:pt x="841" y="941"/>
                </a:cubicBezTo>
                <a:cubicBezTo>
                  <a:pt x="841" y="920"/>
                  <a:pt x="858" y="904"/>
                  <a:pt x="879" y="904"/>
                </a:cubicBezTo>
                <a:cubicBezTo>
                  <a:pt x="880" y="904"/>
                  <a:pt x="880" y="904"/>
                  <a:pt x="880" y="904"/>
                </a:cubicBezTo>
                <a:cubicBezTo>
                  <a:pt x="899" y="904"/>
                  <a:pt x="916" y="921"/>
                  <a:pt x="916" y="941"/>
                </a:cubicBezTo>
                <a:cubicBezTo>
                  <a:pt x="916" y="1135"/>
                  <a:pt x="916" y="1135"/>
                  <a:pt x="916" y="1135"/>
                </a:cubicBezTo>
                <a:cubicBezTo>
                  <a:pt x="916" y="1155"/>
                  <a:pt x="899" y="1172"/>
                  <a:pt x="880" y="1172"/>
                </a:cubicBezTo>
                <a:cubicBezTo>
                  <a:pt x="879" y="1172"/>
                  <a:pt x="879" y="1172"/>
                  <a:pt x="879" y="1172"/>
                </a:cubicBezTo>
                <a:cubicBezTo>
                  <a:pt x="858" y="1172"/>
                  <a:pt x="841" y="1156"/>
                  <a:pt x="841" y="1135"/>
                </a:cubicBezTo>
                <a:close/>
                <a:moveTo>
                  <a:pt x="841" y="780"/>
                </a:moveTo>
                <a:cubicBezTo>
                  <a:pt x="841" y="585"/>
                  <a:pt x="841" y="585"/>
                  <a:pt x="841" y="585"/>
                </a:cubicBezTo>
                <a:cubicBezTo>
                  <a:pt x="841" y="565"/>
                  <a:pt x="857" y="548"/>
                  <a:pt x="878" y="548"/>
                </a:cubicBezTo>
                <a:cubicBezTo>
                  <a:pt x="879" y="548"/>
                  <a:pt x="879" y="548"/>
                  <a:pt x="879" y="548"/>
                </a:cubicBezTo>
                <a:cubicBezTo>
                  <a:pt x="899" y="548"/>
                  <a:pt x="916" y="565"/>
                  <a:pt x="916" y="585"/>
                </a:cubicBezTo>
                <a:cubicBezTo>
                  <a:pt x="916" y="780"/>
                  <a:pt x="916" y="780"/>
                  <a:pt x="916" y="780"/>
                </a:cubicBezTo>
                <a:cubicBezTo>
                  <a:pt x="916" y="800"/>
                  <a:pt x="899" y="816"/>
                  <a:pt x="880" y="817"/>
                </a:cubicBezTo>
                <a:cubicBezTo>
                  <a:pt x="879" y="817"/>
                  <a:pt x="879" y="817"/>
                  <a:pt x="879" y="817"/>
                </a:cubicBezTo>
                <a:cubicBezTo>
                  <a:pt x="858" y="817"/>
                  <a:pt x="841" y="800"/>
                  <a:pt x="841" y="7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3607" eaLnBrk="0" fontAlgn="base" hangingPunct="0">
              <a:spcBef>
                <a:spcPct val="0"/>
              </a:spcBef>
              <a:spcAft>
                <a:spcPct val="0"/>
              </a:spcAft>
            </a:pPr>
            <a:endParaRPr lang="en-US">
              <a:solidFill>
                <a:srgbClr val="000000">
                  <a:lumMod val="65000"/>
                  <a:lumOff val="35000"/>
                </a:srgbClr>
              </a:solidFill>
              <a:latin typeface="Arial" panose="020B0604020202020204" pitchFamily="34" charset="0"/>
              <a:cs typeface="Arial" panose="020B0604020202020204" pitchFamily="34" charset="0"/>
            </a:endParaRPr>
          </a:p>
        </p:txBody>
      </p:sp>
      <p:sp>
        <p:nvSpPr>
          <p:cNvPr id="32" name="Freeform 10">
            <a:extLst>
              <a:ext uri="{FF2B5EF4-FFF2-40B4-BE49-F238E27FC236}">
                <a16:creationId xmlns:a16="http://schemas.microsoft.com/office/drawing/2014/main" id="{ACB0C3CD-4DD7-8259-6F99-B07B01D6C1EE}"/>
              </a:ext>
              <a:ext uri="{C183D7F6-B498-43B3-948B-1728B52AA6E4}">
                <adec:decorative xmlns:adec="http://schemas.microsoft.com/office/drawing/2017/decorative" val="1"/>
              </a:ext>
            </a:extLst>
          </p:cNvPr>
          <p:cNvSpPr>
            <a:spLocks noChangeAspect="1" noEditPoints="1"/>
          </p:cNvSpPr>
          <p:nvPr/>
        </p:nvSpPr>
        <p:spPr bwMode="auto">
          <a:xfrm>
            <a:off x="4855750" y="2654818"/>
            <a:ext cx="534072" cy="531457"/>
          </a:xfrm>
          <a:custGeom>
            <a:avLst/>
            <a:gdLst>
              <a:gd name="T0" fmla="*/ 793 w 1152"/>
              <a:gd name="T1" fmla="*/ 261 h 1149"/>
              <a:gd name="T2" fmla="*/ 700 w 1152"/>
              <a:gd name="T3" fmla="*/ 0 h 1149"/>
              <a:gd name="T4" fmla="*/ 722 w 1152"/>
              <a:gd name="T5" fmla="*/ 127 h 1149"/>
              <a:gd name="T6" fmla="*/ 332 w 1152"/>
              <a:gd name="T7" fmla="*/ 127 h 1149"/>
              <a:gd name="T8" fmla="*/ 354 w 1152"/>
              <a:gd name="T9" fmla="*/ 0 h 1149"/>
              <a:gd name="T10" fmla="*/ 261 w 1152"/>
              <a:gd name="T11" fmla="*/ 261 h 1149"/>
              <a:gd name="T12" fmla="*/ 0 w 1152"/>
              <a:gd name="T13" fmla="*/ 365 h 1149"/>
              <a:gd name="T14" fmla="*/ 192 w 1152"/>
              <a:gd name="T15" fmla="*/ 1029 h 1149"/>
              <a:gd name="T16" fmla="*/ 797 w 1152"/>
              <a:gd name="T17" fmla="*/ 1029 h 1149"/>
              <a:gd name="T18" fmla="*/ 1152 w 1152"/>
              <a:gd name="T19" fmla="*/ 926 h 1149"/>
              <a:gd name="T20" fmla="*/ 670 w 1152"/>
              <a:gd name="T21" fmla="*/ 66 h 1149"/>
              <a:gd name="T22" fmla="*/ 700 w 1152"/>
              <a:gd name="T23" fmla="*/ 96 h 1149"/>
              <a:gd name="T24" fmla="*/ 384 w 1152"/>
              <a:gd name="T25" fmla="*/ 66 h 1149"/>
              <a:gd name="T26" fmla="*/ 354 w 1152"/>
              <a:gd name="T27" fmla="*/ 34 h 1149"/>
              <a:gd name="T28" fmla="*/ 501 w 1152"/>
              <a:gd name="T29" fmla="*/ 644 h 1149"/>
              <a:gd name="T30" fmla="*/ 423 w 1152"/>
              <a:gd name="T31" fmla="*/ 600 h 1149"/>
              <a:gd name="T32" fmla="*/ 631 w 1152"/>
              <a:gd name="T33" fmla="*/ 600 h 1149"/>
              <a:gd name="T34" fmla="*/ 553 w 1152"/>
              <a:gd name="T35" fmla="*/ 644 h 1149"/>
              <a:gd name="T36" fmla="*/ 637 w 1152"/>
              <a:gd name="T37" fmla="*/ 549 h 1149"/>
              <a:gd name="T38" fmla="*/ 416 w 1152"/>
              <a:gd name="T39" fmla="*/ 549 h 1149"/>
              <a:gd name="T40" fmla="*/ 637 w 1152"/>
              <a:gd name="T41" fmla="*/ 549 h 1149"/>
              <a:gd name="T42" fmla="*/ 104 w 1152"/>
              <a:gd name="T43" fmla="*/ 297 h 1149"/>
              <a:gd name="T44" fmla="*/ 104 w 1152"/>
              <a:gd name="T45" fmla="*/ 995 h 1149"/>
              <a:gd name="T46" fmla="*/ 260 w 1152"/>
              <a:gd name="T47" fmla="*/ 297 h 1149"/>
              <a:gd name="T48" fmla="*/ 449 w 1152"/>
              <a:gd name="T49" fmla="*/ 661 h 1149"/>
              <a:gd name="T50" fmla="*/ 509 w 1152"/>
              <a:gd name="T51" fmla="*/ 736 h 1149"/>
              <a:gd name="T52" fmla="*/ 210 w 1152"/>
              <a:gd name="T53" fmla="*/ 297 h 1149"/>
              <a:gd name="T54" fmla="*/ 761 w 1152"/>
              <a:gd name="T55" fmla="*/ 1029 h 1149"/>
              <a:gd name="T56" fmla="*/ 721 w 1152"/>
              <a:gd name="T57" fmla="*/ 840 h 1149"/>
              <a:gd name="T58" fmla="*/ 782 w 1152"/>
              <a:gd name="T59" fmla="*/ 901 h 1149"/>
              <a:gd name="T60" fmla="*/ 878 w 1152"/>
              <a:gd name="T61" fmla="*/ 840 h 1149"/>
              <a:gd name="T62" fmla="*/ 764 w 1152"/>
              <a:gd name="T63" fmla="*/ 934 h 1149"/>
              <a:gd name="T64" fmla="*/ 544 w 1152"/>
              <a:gd name="T65" fmla="*/ 736 h 1149"/>
              <a:gd name="T66" fmla="*/ 605 w 1152"/>
              <a:gd name="T67" fmla="*/ 661 h 1149"/>
              <a:gd name="T68" fmla="*/ 793 w 1152"/>
              <a:gd name="T69" fmla="*/ 297 h 1149"/>
              <a:gd name="T70" fmla="*/ 799 w 1152"/>
              <a:gd name="T71" fmla="*/ 995 h 1149"/>
              <a:gd name="T72" fmla="*/ 977 w 1152"/>
              <a:gd name="T73" fmla="*/ 995 h 1149"/>
              <a:gd name="T74" fmla="*/ 1117 w 1152"/>
              <a:gd name="T75" fmla="*/ 365 h 1149"/>
              <a:gd name="T76" fmla="*/ 1065 w 1152"/>
              <a:gd name="T77" fmla="*/ 733 h 1149"/>
              <a:gd name="T78" fmla="*/ 1030 w 1152"/>
              <a:gd name="T79" fmla="*/ 558 h 1149"/>
              <a:gd name="T80" fmla="*/ 122 w 1152"/>
              <a:gd name="T81" fmla="*/ 820 h 1149"/>
              <a:gd name="T82" fmla="*/ 105 w 1152"/>
              <a:gd name="T83" fmla="*/ 803 h 1149"/>
              <a:gd name="T84" fmla="*/ 105 w 1152"/>
              <a:gd name="T85" fmla="*/ 454 h 1149"/>
              <a:gd name="T86" fmla="*/ 87 w 1152"/>
              <a:gd name="T87" fmla="*/ 471 h 1149"/>
              <a:gd name="T88" fmla="*/ 87 w 1152"/>
              <a:gd name="T89" fmla="*/ 645 h 1149"/>
              <a:gd name="T90" fmla="*/ 1065 w 1152"/>
              <a:gd name="T91" fmla="*/ 810 h 1149"/>
              <a:gd name="T92" fmla="*/ 1047 w 1152"/>
              <a:gd name="T93" fmla="*/ 792 h 1149"/>
              <a:gd name="T94" fmla="*/ 782 w 1152"/>
              <a:gd name="T95" fmla="*/ 857 h 1149"/>
              <a:gd name="T96" fmla="*/ 799 w 1152"/>
              <a:gd name="T97" fmla="*/ 84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1149">
                <a:moveTo>
                  <a:pt x="1048" y="261"/>
                </a:moveTo>
                <a:cubicBezTo>
                  <a:pt x="960" y="261"/>
                  <a:pt x="960" y="261"/>
                  <a:pt x="960" y="261"/>
                </a:cubicBezTo>
                <a:cubicBezTo>
                  <a:pt x="793" y="261"/>
                  <a:pt x="793" y="261"/>
                  <a:pt x="793" y="261"/>
                </a:cubicBezTo>
                <a:cubicBezTo>
                  <a:pt x="789" y="206"/>
                  <a:pt x="775" y="153"/>
                  <a:pt x="750" y="106"/>
                </a:cubicBezTo>
                <a:cubicBezTo>
                  <a:pt x="760" y="95"/>
                  <a:pt x="765" y="81"/>
                  <a:pt x="765" y="66"/>
                </a:cubicBezTo>
                <a:cubicBezTo>
                  <a:pt x="765" y="29"/>
                  <a:pt x="736" y="0"/>
                  <a:pt x="700" y="0"/>
                </a:cubicBezTo>
                <a:cubicBezTo>
                  <a:pt x="664" y="0"/>
                  <a:pt x="635" y="29"/>
                  <a:pt x="635" y="66"/>
                </a:cubicBezTo>
                <a:cubicBezTo>
                  <a:pt x="635" y="101"/>
                  <a:pt x="664" y="131"/>
                  <a:pt x="700" y="131"/>
                </a:cubicBezTo>
                <a:cubicBezTo>
                  <a:pt x="708" y="131"/>
                  <a:pt x="715" y="129"/>
                  <a:pt x="722" y="127"/>
                </a:cubicBezTo>
                <a:cubicBezTo>
                  <a:pt x="742" y="167"/>
                  <a:pt x="755" y="213"/>
                  <a:pt x="758" y="261"/>
                </a:cubicBezTo>
                <a:cubicBezTo>
                  <a:pt x="296" y="261"/>
                  <a:pt x="296" y="261"/>
                  <a:pt x="296" y="261"/>
                </a:cubicBezTo>
                <a:cubicBezTo>
                  <a:pt x="299" y="213"/>
                  <a:pt x="312" y="167"/>
                  <a:pt x="332" y="127"/>
                </a:cubicBezTo>
                <a:cubicBezTo>
                  <a:pt x="339" y="129"/>
                  <a:pt x="346" y="131"/>
                  <a:pt x="354" y="131"/>
                </a:cubicBezTo>
                <a:cubicBezTo>
                  <a:pt x="390" y="131"/>
                  <a:pt x="419" y="101"/>
                  <a:pt x="419" y="66"/>
                </a:cubicBezTo>
                <a:cubicBezTo>
                  <a:pt x="419" y="29"/>
                  <a:pt x="390" y="0"/>
                  <a:pt x="354" y="0"/>
                </a:cubicBezTo>
                <a:cubicBezTo>
                  <a:pt x="318" y="0"/>
                  <a:pt x="288" y="29"/>
                  <a:pt x="288" y="66"/>
                </a:cubicBezTo>
                <a:cubicBezTo>
                  <a:pt x="288" y="81"/>
                  <a:pt x="294" y="95"/>
                  <a:pt x="303" y="106"/>
                </a:cubicBezTo>
                <a:cubicBezTo>
                  <a:pt x="279" y="153"/>
                  <a:pt x="264" y="206"/>
                  <a:pt x="261" y="261"/>
                </a:cubicBezTo>
                <a:cubicBezTo>
                  <a:pt x="192" y="261"/>
                  <a:pt x="192" y="261"/>
                  <a:pt x="192" y="261"/>
                </a:cubicBezTo>
                <a:cubicBezTo>
                  <a:pt x="104" y="261"/>
                  <a:pt x="104" y="261"/>
                  <a:pt x="104" y="261"/>
                </a:cubicBezTo>
                <a:cubicBezTo>
                  <a:pt x="46" y="261"/>
                  <a:pt x="0" y="308"/>
                  <a:pt x="0" y="365"/>
                </a:cubicBezTo>
                <a:cubicBezTo>
                  <a:pt x="0" y="926"/>
                  <a:pt x="0" y="926"/>
                  <a:pt x="0" y="926"/>
                </a:cubicBezTo>
                <a:cubicBezTo>
                  <a:pt x="0" y="983"/>
                  <a:pt x="46" y="1029"/>
                  <a:pt x="104" y="1029"/>
                </a:cubicBezTo>
                <a:cubicBezTo>
                  <a:pt x="192" y="1029"/>
                  <a:pt x="192" y="1029"/>
                  <a:pt x="192" y="1029"/>
                </a:cubicBezTo>
                <a:cubicBezTo>
                  <a:pt x="512" y="1029"/>
                  <a:pt x="512" y="1029"/>
                  <a:pt x="512" y="1029"/>
                </a:cubicBezTo>
                <a:cubicBezTo>
                  <a:pt x="524" y="1097"/>
                  <a:pt x="583" y="1149"/>
                  <a:pt x="654" y="1149"/>
                </a:cubicBezTo>
                <a:cubicBezTo>
                  <a:pt x="726" y="1149"/>
                  <a:pt x="785" y="1097"/>
                  <a:pt x="797" y="1029"/>
                </a:cubicBezTo>
                <a:cubicBezTo>
                  <a:pt x="960" y="1029"/>
                  <a:pt x="960" y="1029"/>
                  <a:pt x="960" y="1029"/>
                </a:cubicBezTo>
                <a:cubicBezTo>
                  <a:pt x="1048" y="1029"/>
                  <a:pt x="1048" y="1029"/>
                  <a:pt x="1048" y="1029"/>
                </a:cubicBezTo>
                <a:cubicBezTo>
                  <a:pt x="1106" y="1029"/>
                  <a:pt x="1152" y="983"/>
                  <a:pt x="1152" y="926"/>
                </a:cubicBezTo>
                <a:cubicBezTo>
                  <a:pt x="1152" y="365"/>
                  <a:pt x="1152" y="365"/>
                  <a:pt x="1152" y="365"/>
                </a:cubicBezTo>
                <a:cubicBezTo>
                  <a:pt x="1152" y="308"/>
                  <a:pt x="1106" y="261"/>
                  <a:pt x="1048" y="261"/>
                </a:cubicBezTo>
                <a:close/>
                <a:moveTo>
                  <a:pt x="670" y="66"/>
                </a:moveTo>
                <a:cubicBezTo>
                  <a:pt x="670" y="48"/>
                  <a:pt x="683" y="34"/>
                  <a:pt x="700" y="34"/>
                </a:cubicBezTo>
                <a:cubicBezTo>
                  <a:pt x="717" y="34"/>
                  <a:pt x="730" y="48"/>
                  <a:pt x="730" y="66"/>
                </a:cubicBezTo>
                <a:cubicBezTo>
                  <a:pt x="730" y="82"/>
                  <a:pt x="717" y="96"/>
                  <a:pt x="700" y="96"/>
                </a:cubicBezTo>
                <a:cubicBezTo>
                  <a:pt x="683" y="96"/>
                  <a:pt x="670" y="82"/>
                  <a:pt x="670" y="66"/>
                </a:cubicBezTo>
                <a:close/>
                <a:moveTo>
                  <a:pt x="354" y="34"/>
                </a:moveTo>
                <a:cubicBezTo>
                  <a:pt x="370" y="34"/>
                  <a:pt x="384" y="48"/>
                  <a:pt x="384" y="66"/>
                </a:cubicBezTo>
                <a:cubicBezTo>
                  <a:pt x="384" y="82"/>
                  <a:pt x="370" y="96"/>
                  <a:pt x="354" y="96"/>
                </a:cubicBezTo>
                <a:cubicBezTo>
                  <a:pt x="337" y="96"/>
                  <a:pt x="323" y="82"/>
                  <a:pt x="323" y="66"/>
                </a:cubicBezTo>
                <a:cubicBezTo>
                  <a:pt x="323" y="48"/>
                  <a:pt x="337" y="34"/>
                  <a:pt x="354" y="34"/>
                </a:cubicBezTo>
                <a:close/>
                <a:moveTo>
                  <a:pt x="527" y="704"/>
                </a:moveTo>
                <a:cubicBezTo>
                  <a:pt x="513" y="704"/>
                  <a:pt x="501" y="692"/>
                  <a:pt x="501" y="678"/>
                </a:cubicBezTo>
                <a:cubicBezTo>
                  <a:pt x="501" y="644"/>
                  <a:pt x="501" y="644"/>
                  <a:pt x="501" y="644"/>
                </a:cubicBezTo>
                <a:cubicBezTo>
                  <a:pt x="501" y="634"/>
                  <a:pt x="493" y="626"/>
                  <a:pt x="484" y="626"/>
                </a:cubicBezTo>
                <a:cubicBezTo>
                  <a:pt x="449" y="626"/>
                  <a:pt x="449" y="626"/>
                  <a:pt x="449" y="626"/>
                </a:cubicBezTo>
                <a:cubicBezTo>
                  <a:pt x="435" y="626"/>
                  <a:pt x="423" y="615"/>
                  <a:pt x="423" y="600"/>
                </a:cubicBezTo>
                <a:cubicBezTo>
                  <a:pt x="423" y="586"/>
                  <a:pt x="435" y="575"/>
                  <a:pt x="449" y="575"/>
                </a:cubicBezTo>
                <a:cubicBezTo>
                  <a:pt x="605" y="575"/>
                  <a:pt x="605" y="575"/>
                  <a:pt x="605" y="575"/>
                </a:cubicBezTo>
                <a:cubicBezTo>
                  <a:pt x="619" y="575"/>
                  <a:pt x="631" y="586"/>
                  <a:pt x="631" y="600"/>
                </a:cubicBezTo>
                <a:cubicBezTo>
                  <a:pt x="631" y="615"/>
                  <a:pt x="619" y="626"/>
                  <a:pt x="605" y="626"/>
                </a:cubicBezTo>
                <a:cubicBezTo>
                  <a:pt x="570" y="626"/>
                  <a:pt x="570" y="626"/>
                  <a:pt x="570" y="626"/>
                </a:cubicBezTo>
                <a:cubicBezTo>
                  <a:pt x="560" y="626"/>
                  <a:pt x="553" y="634"/>
                  <a:pt x="553" y="644"/>
                </a:cubicBezTo>
                <a:cubicBezTo>
                  <a:pt x="553" y="678"/>
                  <a:pt x="553" y="678"/>
                  <a:pt x="553" y="678"/>
                </a:cubicBezTo>
                <a:cubicBezTo>
                  <a:pt x="553" y="692"/>
                  <a:pt x="541" y="704"/>
                  <a:pt x="527" y="704"/>
                </a:cubicBezTo>
                <a:close/>
                <a:moveTo>
                  <a:pt x="637" y="549"/>
                </a:moveTo>
                <a:cubicBezTo>
                  <a:pt x="628" y="543"/>
                  <a:pt x="617" y="540"/>
                  <a:pt x="605" y="540"/>
                </a:cubicBezTo>
                <a:cubicBezTo>
                  <a:pt x="449" y="540"/>
                  <a:pt x="449" y="540"/>
                  <a:pt x="449" y="540"/>
                </a:cubicBezTo>
                <a:cubicBezTo>
                  <a:pt x="437" y="540"/>
                  <a:pt x="426" y="543"/>
                  <a:pt x="416" y="549"/>
                </a:cubicBezTo>
                <a:cubicBezTo>
                  <a:pt x="346" y="500"/>
                  <a:pt x="298" y="406"/>
                  <a:pt x="295" y="297"/>
                </a:cubicBezTo>
                <a:cubicBezTo>
                  <a:pt x="759" y="297"/>
                  <a:pt x="759" y="297"/>
                  <a:pt x="759" y="297"/>
                </a:cubicBezTo>
                <a:cubicBezTo>
                  <a:pt x="756" y="406"/>
                  <a:pt x="708" y="500"/>
                  <a:pt x="637" y="549"/>
                </a:cubicBezTo>
                <a:close/>
                <a:moveTo>
                  <a:pt x="35" y="926"/>
                </a:moveTo>
                <a:cubicBezTo>
                  <a:pt x="35" y="365"/>
                  <a:pt x="35" y="365"/>
                  <a:pt x="35" y="365"/>
                </a:cubicBezTo>
                <a:cubicBezTo>
                  <a:pt x="35" y="327"/>
                  <a:pt x="65" y="297"/>
                  <a:pt x="104" y="297"/>
                </a:cubicBezTo>
                <a:cubicBezTo>
                  <a:pt x="175" y="297"/>
                  <a:pt x="175" y="297"/>
                  <a:pt x="175" y="297"/>
                </a:cubicBezTo>
                <a:cubicBezTo>
                  <a:pt x="175" y="995"/>
                  <a:pt x="175" y="995"/>
                  <a:pt x="175" y="995"/>
                </a:cubicBezTo>
                <a:cubicBezTo>
                  <a:pt x="104" y="995"/>
                  <a:pt x="104" y="995"/>
                  <a:pt x="104" y="995"/>
                </a:cubicBezTo>
                <a:cubicBezTo>
                  <a:pt x="65" y="995"/>
                  <a:pt x="35" y="964"/>
                  <a:pt x="35" y="926"/>
                </a:cubicBezTo>
                <a:close/>
                <a:moveTo>
                  <a:pt x="210" y="297"/>
                </a:moveTo>
                <a:cubicBezTo>
                  <a:pt x="260" y="297"/>
                  <a:pt x="260" y="297"/>
                  <a:pt x="260" y="297"/>
                </a:cubicBezTo>
                <a:cubicBezTo>
                  <a:pt x="263" y="416"/>
                  <a:pt x="316" y="519"/>
                  <a:pt x="394" y="576"/>
                </a:cubicBezTo>
                <a:cubicBezTo>
                  <a:pt x="390" y="583"/>
                  <a:pt x="389" y="592"/>
                  <a:pt x="389" y="600"/>
                </a:cubicBezTo>
                <a:cubicBezTo>
                  <a:pt x="389" y="634"/>
                  <a:pt x="416" y="661"/>
                  <a:pt x="449" y="661"/>
                </a:cubicBezTo>
                <a:cubicBezTo>
                  <a:pt x="466" y="661"/>
                  <a:pt x="466" y="661"/>
                  <a:pt x="466" y="661"/>
                </a:cubicBezTo>
                <a:cubicBezTo>
                  <a:pt x="466" y="678"/>
                  <a:pt x="466" y="678"/>
                  <a:pt x="466" y="678"/>
                </a:cubicBezTo>
                <a:cubicBezTo>
                  <a:pt x="466" y="705"/>
                  <a:pt x="484" y="729"/>
                  <a:pt x="509" y="736"/>
                </a:cubicBezTo>
                <a:cubicBezTo>
                  <a:pt x="509" y="995"/>
                  <a:pt x="509" y="995"/>
                  <a:pt x="509" y="995"/>
                </a:cubicBezTo>
                <a:cubicBezTo>
                  <a:pt x="210" y="995"/>
                  <a:pt x="210" y="995"/>
                  <a:pt x="210" y="995"/>
                </a:cubicBezTo>
                <a:lnTo>
                  <a:pt x="210" y="297"/>
                </a:lnTo>
                <a:close/>
                <a:moveTo>
                  <a:pt x="654" y="1114"/>
                </a:moveTo>
                <a:cubicBezTo>
                  <a:pt x="602" y="1114"/>
                  <a:pt x="559" y="1078"/>
                  <a:pt x="547" y="1029"/>
                </a:cubicBezTo>
                <a:cubicBezTo>
                  <a:pt x="761" y="1029"/>
                  <a:pt x="761" y="1029"/>
                  <a:pt x="761" y="1029"/>
                </a:cubicBezTo>
                <a:cubicBezTo>
                  <a:pt x="750" y="1078"/>
                  <a:pt x="706" y="1114"/>
                  <a:pt x="654" y="1114"/>
                </a:cubicBezTo>
                <a:close/>
                <a:moveTo>
                  <a:pt x="782" y="901"/>
                </a:moveTo>
                <a:cubicBezTo>
                  <a:pt x="748" y="901"/>
                  <a:pt x="721" y="873"/>
                  <a:pt x="721" y="840"/>
                </a:cubicBezTo>
                <a:cubicBezTo>
                  <a:pt x="721" y="805"/>
                  <a:pt x="748" y="778"/>
                  <a:pt x="782" y="778"/>
                </a:cubicBezTo>
                <a:cubicBezTo>
                  <a:pt x="815" y="778"/>
                  <a:pt x="843" y="805"/>
                  <a:pt x="843" y="840"/>
                </a:cubicBezTo>
                <a:cubicBezTo>
                  <a:pt x="843" y="873"/>
                  <a:pt x="815" y="901"/>
                  <a:pt x="782" y="901"/>
                </a:cubicBezTo>
                <a:close/>
                <a:moveTo>
                  <a:pt x="799" y="995"/>
                </a:moveTo>
                <a:cubicBezTo>
                  <a:pt x="799" y="934"/>
                  <a:pt x="799" y="934"/>
                  <a:pt x="799" y="934"/>
                </a:cubicBezTo>
                <a:cubicBezTo>
                  <a:pt x="844" y="926"/>
                  <a:pt x="878" y="886"/>
                  <a:pt x="878" y="840"/>
                </a:cubicBezTo>
                <a:cubicBezTo>
                  <a:pt x="878" y="786"/>
                  <a:pt x="835" y="743"/>
                  <a:pt x="782" y="743"/>
                </a:cubicBezTo>
                <a:cubicBezTo>
                  <a:pt x="729" y="743"/>
                  <a:pt x="686" y="786"/>
                  <a:pt x="686" y="840"/>
                </a:cubicBezTo>
                <a:cubicBezTo>
                  <a:pt x="686" y="886"/>
                  <a:pt x="720" y="926"/>
                  <a:pt x="764" y="934"/>
                </a:cubicBezTo>
                <a:cubicBezTo>
                  <a:pt x="764" y="995"/>
                  <a:pt x="764" y="995"/>
                  <a:pt x="764" y="995"/>
                </a:cubicBezTo>
                <a:cubicBezTo>
                  <a:pt x="544" y="995"/>
                  <a:pt x="544" y="995"/>
                  <a:pt x="544" y="995"/>
                </a:cubicBezTo>
                <a:cubicBezTo>
                  <a:pt x="544" y="736"/>
                  <a:pt x="544" y="736"/>
                  <a:pt x="544" y="736"/>
                </a:cubicBezTo>
                <a:cubicBezTo>
                  <a:pt x="569" y="729"/>
                  <a:pt x="587" y="705"/>
                  <a:pt x="587" y="678"/>
                </a:cubicBezTo>
                <a:cubicBezTo>
                  <a:pt x="587" y="661"/>
                  <a:pt x="587" y="661"/>
                  <a:pt x="587" y="661"/>
                </a:cubicBezTo>
                <a:cubicBezTo>
                  <a:pt x="605" y="661"/>
                  <a:pt x="605" y="661"/>
                  <a:pt x="605" y="661"/>
                </a:cubicBezTo>
                <a:cubicBezTo>
                  <a:pt x="638" y="661"/>
                  <a:pt x="665" y="634"/>
                  <a:pt x="665" y="600"/>
                </a:cubicBezTo>
                <a:cubicBezTo>
                  <a:pt x="665" y="592"/>
                  <a:pt x="663" y="584"/>
                  <a:pt x="660" y="576"/>
                </a:cubicBezTo>
                <a:cubicBezTo>
                  <a:pt x="738" y="520"/>
                  <a:pt x="791" y="416"/>
                  <a:pt x="793" y="297"/>
                </a:cubicBezTo>
                <a:cubicBezTo>
                  <a:pt x="943" y="297"/>
                  <a:pt x="943" y="297"/>
                  <a:pt x="943" y="297"/>
                </a:cubicBezTo>
                <a:cubicBezTo>
                  <a:pt x="943" y="995"/>
                  <a:pt x="943" y="995"/>
                  <a:pt x="943" y="995"/>
                </a:cubicBezTo>
                <a:lnTo>
                  <a:pt x="799" y="995"/>
                </a:lnTo>
                <a:close/>
                <a:moveTo>
                  <a:pt x="1117" y="926"/>
                </a:moveTo>
                <a:cubicBezTo>
                  <a:pt x="1117" y="964"/>
                  <a:pt x="1086" y="995"/>
                  <a:pt x="1048" y="995"/>
                </a:cubicBezTo>
                <a:cubicBezTo>
                  <a:pt x="977" y="995"/>
                  <a:pt x="977" y="995"/>
                  <a:pt x="977" y="995"/>
                </a:cubicBezTo>
                <a:cubicBezTo>
                  <a:pt x="977" y="297"/>
                  <a:pt x="977" y="297"/>
                  <a:pt x="977" y="297"/>
                </a:cubicBezTo>
                <a:cubicBezTo>
                  <a:pt x="1048" y="297"/>
                  <a:pt x="1048" y="297"/>
                  <a:pt x="1048" y="297"/>
                </a:cubicBezTo>
                <a:cubicBezTo>
                  <a:pt x="1086" y="297"/>
                  <a:pt x="1117" y="327"/>
                  <a:pt x="1117" y="365"/>
                </a:cubicBezTo>
                <a:lnTo>
                  <a:pt x="1117" y="926"/>
                </a:lnTo>
                <a:close/>
                <a:moveTo>
                  <a:pt x="1065" y="558"/>
                </a:moveTo>
                <a:cubicBezTo>
                  <a:pt x="1065" y="733"/>
                  <a:pt x="1065" y="733"/>
                  <a:pt x="1065" y="733"/>
                </a:cubicBezTo>
                <a:cubicBezTo>
                  <a:pt x="1065" y="742"/>
                  <a:pt x="1057" y="750"/>
                  <a:pt x="1047" y="750"/>
                </a:cubicBezTo>
                <a:cubicBezTo>
                  <a:pt x="1038" y="750"/>
                  <a:pt x="1030" y="742"/>
                  <a:pt x="1030" y="733"/>
                </a:cubicBezTo>
                <a:cubicBezTo>
                  <a:pt x="1030" y="558"/>
                  <a:pt x="1030" y="558"/>
                  <a:pt x="1030" y="558"/>
                </a:cubicBezTo>
                <a:cubicBezTo>
                  <a:pt x="1030" y="548"/>
                  <a:pt x="1038" y="541"/>
                  <a:pt x="1047" y="541"/>
                </a:cubicBezTo>
                <a:cubicBezTo>
                  <a:pt x="1057" y="541"/>
                  <a:pt x="1065" y="548"/>
                  <a:pt x="1065" y="558"/>
                </a:cubicBezTo>
                <a:close/>
                <a:moveTo>
                  <a:pt x="122" y="820"/>
                </a:moveTo>
                <a:cubicBezTo>
                  <a:pt x="122" y="830"/>
                  <a:pt x="114" y="838"/>
                  <a:pt x="105" y="838"/>
                </a:cubicBezTo>
                <a:cubicBezTo>
                  <a:pt x="95" y="838"/>
                  <a:pt x="87" y="830"/>
                  <a:pt x="87" y="820"/>
                </a:cubicBezTo>
                <a:cubicBezTo>
                  <a:pt x="87" y="811"/>
                  <a:pt x="95" y="803"/>
                  <a:pt x="105" y="803"/>
                </a:cubicBezTo>
                <a:cubicBezTo>
                  <a:pt x="114" y="803"/>
                  <a:pt x="122" y="811"/>
                  <a:pt x="122" y="820"/>
                </a:cubicBezTo>
                <a:close/>
                <a:moveTo>
                  <a:pt x="87" y="471"/>
                </a:moveTo>
                <a:cubicBezTo>
                  <a:pt x="87" y="461"/>
                  <a:pt x="95" y="454"/>
                  <a:pt x="105" y="454"/>
                </a:cubicBezTo>
                <a:cubicBezTo>
                  <a:pt x="114" y="454"/>
                  <a:pt x="122" y="461"/>
                  <a:pt x="122" y="471"/>
                </a:cubicBezTo>
                <a:cubicBezTo>
                  <a:pt x="122" y="481"/>
                  <a:pt x="114" y="488"/>
                  <a:pt x="105" y="488"/>
                </a:cubicBezTo>
                <a:cubicBezTo>
                  <a:pt x="95" y="488"/>
                  <a:pt x="87" y="481"/>
                  <a:pt x="87" y="471"/>
                </a:cubicBezTo>
                <a:close/>
                <a:moveTo>
                  <a:pt x="122" y="645"/>
                </a:moveTo>
                <a:cubicBezTo>
                  <a:pt x="122" y="655"/>
                  <a:pt x="114" y="663"/>
                  <a:pt x="105" y="663"/>
                </a:cubicBezTo>
                <a:cubicBezTo>
                  <a:pt x="95" y="663"/>
                  <a:pt x="87" y="655"/>
                  <a:pt x="87" y="645"/>
                </a:cubicBezTo>
                <a:cubicBezTo>
                  <a:pt x="87" y="636"/>
                  <a:pt x="95" y="628"/>
                  <a:pt x="105" y="628"/>
                </a:cubicBezTo>
                <a:cubicBezTo>
                  <a:pt x="114" y="628"/>
                  <a:pt x="122" y="636"/>
                  <a:pt x="122" y="645"/>
                </a:cubicBezTo>
                <a:close/>
                <a:moveTo>
                  <a:pt x="1065" y="810"/>
                </a:moveTo>
                <a:cubicBezTo>
                  <a:pt x="1065" y="819"/>
                  <a:pt x="1057" y="828"/>
                  <a:pt x="1047" y="828"/>
                </a:cubicBezTo>
                <a:cubicBezTo>
                  <a:pt x="1037" y="828"/>
                  <a:pt x="1030" y="819"/>
                  <a:pt x="1030" y="810"/>
                </a:cubicBezTo>
                <a:cubicBezTo>
                  <a:pt x="1030" y="800"/>
                  <a:pt x="1037" y="792"/>
                  <a:pt x="1047" y="792"/>
                </a:cubicBezTo>
                <a:cubicBezTo>
                  <a:pt x="1057" y="792"/>
                  <a:pt x="1065" y="800"/>
                  <a:pt x="1065" y="810"/>
                </a:cubicBezTo>
                <a:close/>
                <a:moveTo>
                  <a:pt x="799" y="840"/>
                </a:moveTo>
                <a:cubicBezTo>
                  <a:pt x="799" y="849"/>
                  <a:pt x="791" y="857"/>
                  <a:pt x="782" y="857"/>
                </a:cubicBezTo>
                <a:cubicBezTo>
                  <a:pt x="772" y="857"/>
                  <a:pt x="764" y="849"/>
                  <a:pt x="764" y="840"/>
                </a:cubicBezTo>
                <a:cubicBezTo>
                  <a:pt x="764" y="830"/>
                  <a:pt x="772" y="822"/>
                  <a:pt x="782" y="822"/>
                </a:cubicBezTo>
                <a:cubicBezTo>
                  <a:pt x="791" y="822"/>
                  <a:pt x="799" y="830"/>
                  <a:pt x="799" y="84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913607" eaLnBrk="0" fontAlgn="base" hangingPunct="0">
              <a:spcBef>
                <a:spcPct val="0"/>
              </a:spcBef>
              <a:spcAft>
                <a:spcPct val="0"/>
              </a:spcAft>
            </a:pPr>
            <a:endParaRPr lang="en-US">
              <a:solidFill>
                <a:srgbClr val="000000">
                  <a:lumMod val="65000"/>
                  <a:lumOff val="35000"/>
                </a:srgbClr>
              </a:solidFill>
              <a:latin typeface="Arial" panose="020B0604020202020204" pitchFamily="34" charset="0"/>
              <a:cs typeface="Arial" panose="020B0604020202020204" pitchFamily="34" charset="0"/>
            </a:endParaRPr>
          </a:p>
        </p:txBody>
      </p:sp>
      <p:sp>
        <p:nvSpPr>
          <p:cNvPr id="33" name="Freeform 644">
            <a:extLst>
              <a:ext uri="{FF2B5EF4-FFF2-40B4-BE49-F238E27FC236}">
                <a16:creationId xmlns:a16="http://schemas.microsoft.com/office/drawing/2014/main" id="{5E94ED6F-4AD5-C861-1256-874A37468C33}"/>
              </a:ext>
              <a:ext uri="{C183D7F6-B498-43B3-948B-1728B52AA6E4}">
                <adec:decorative xmlns:adec="http://schemas.microsoft.com/office/drawing/2017/decorative" val="1"/>
              </a:ext>
            </a:extLst>
          </p:cNvPr>
          <p:cNvSpPr>
            <a:spLocks noChangeAspect="1" noEditPoints="1"/>
          </p:cNvSpPr>
          <p:nvPr/>
        </p:nvSpPr>
        <p:spPr bwMode="auto">
          <a:xfrm>
            <a:off x="8965584" y="4005511"/>
            <a:ext cx="529444" cy="529444"/>
          </a:xfrm>
          <a:custGeom>
            <a:avLst/>
            <a:gdLst>
              <a:gd name="T0" fmla="*/ 174 w 1154"/>
              <a:gd name="T1" fmla="*/ 662 h 1152"/>
              <a:gd name="T2" fmla="*/ 113 w 1154"/>
              <a:gd name="T3" fmla="*/ 737 h 1152"/>
              <a:gd name="T4" fmla="*/ 44 w 1154"/>
              <a:gd name="T5" fmla="*/ 805 h 1152"/>
              <a:gd name="T6" fmla="*/ 45 w 1154"/>
              <a:gd name="T7" fmla="*/ 971 h 1152"/>
              <a:gd name="T8" fmla="*/ 349 w 1154"/>
              <a:gd name="T9" fmla="*/ 1152 h 1152"/>
              <a:gd name="T10" fmla="*/ 393 w 1154"/>
              <a:gd name="T11" fmla="*/ 1067 h 1152"/>
              <a:gd name="T12" fmla="*/ 417 w 1154"/>
              <a:gd name="T13" fmla="*/ 1042 h 1152"/>
              <a:gd name="T14" fmla="*/ 498 w 1154"/>
              <a:gd name="T15" fmla="*/ 985 h 1152"/>
              <a:gd name="T16" fmla="*/ 1036 w 1154"/>
              <a:gd name="T17" fmla="*/ 489 h 1152"/>
              <a:gd name="T18" fmla="*/ 367 w 1154"/>
              <a:gd name="T19" fmla="*/ 854 h 1152"/>
              <a:gd name="T20" fmla="*/ 276 w 1154"/>
              <a:gd name="T21" fmla="*/ 1086 h 1152"/>
              <a:gd name="T22" fmla="*/ 313 w 1154"/>
              <a:gd name="T23" fmla="*/ 1074 h 1152"/>
              <a:gd name="T24" fmla="*/ 365 w 1154"/>
              <a:gd name="T25" fmla="*/ 1038 h 1152"/>
              <a:gd name="T26" fmla="*/ 433 w 1154"/>
              <a:gd name="T27" fmla="*/ 970 h 1152"/>
              <a:gd name="T28" fmla="*/ 468 w 1154"/>
              <a:gd name="T29" fmla="*/ 955 h 1152"/>
              <a:gd name="T30" fmla="*/ 376 w 1154"/>
              <a:gd name="T31" fmla="*/ 652 h 1152"/>
              <a:gd name="T32" fmla="*/ 203 w 1154"/>
              <a:gd name="T33" fmla="*/ 683 h 1152"/>
              <a:gd name="T34" fmla="*/ 900 w 1154"/>
              <a:gd name="T35" fmla="*/ 743 h 1152"/>
              <a:gd name="T36" fmla="*/ 314 w 1154"/>
              <a:gd name="T37" fmla="*/ 175 h 1152"/>
              <a:gd name="T38" fmla="*/ 501 w 1154"/>
              <a:gd name="T39" fmla="*/ 60 h 1152"/>
              <a:gd name="T40" fmla="*/ 600 w 1154"/>
              <a:gd name="T41" fmla="*/ 996 h 1152"/>
              <a:gd name="T42" fmla="*/ 174 w 1154"/>
              <a:gd name="T43" fmla="*/ 536 h 1152"/>
              <a:gd name="T44" fmla="*/ 183 w 1154"/>
              <a:gd name="T45" fmla="*/ 334 h 1152"/>
              <a:gd name="T46" fmla="*/ 183 w 1154"/>
              <a:gd name="T47" fmla="*/ 334 h 1152"/>
              <a:gd name="T48" fmla="*/ 1118 w 1154"/>
              <a:gd name="T49" fmla="*/ 640 h 1152"/>
              <a:gd name="T50" fmla="*/ 1050 w 1154"/>
              <a:gd name="T51" fmla="*/ 250 h 1152"/>
              <a:gd name="T52" fmla="*/ 1010 w 1154"/>
              <a:gd name="T53" fmla="*/ 852 h 1152"/>
              <a:gd name="T54" fmla="*/ 986 w 1154"/>
              <a:gd name="T55" fmla="*/ 827 h 1152"/>
              <a:gd name="T56" fmla="*/ 1136 w 1154"/>
              <a:gd name="T57" fmla="*/ 461 h 1152"/>
              <a:gd name="T58" fmla="*/ 711 w 1154"/>
              <a:gd name="T59" fmla="*/ 1 h 1152"/>
              <a:gd name="T60" fmla="*/ 897 w 1154"/>
              <a:gd name="T61" fmla="*/ 80 h 1152"/>
              <a:gd name="T62" fmla="*/ 897 w 1154"/>
              <a:gd name="T63" fmla="*/ 80 h 1152"/>
              <a:gd name="T64" fmla="*/ 799 w 1154"/>
              <a:gd name="T65" fmla="*/ 960 h 1152"/>
              <a:gd name="T66" fmla="*/ 876 w 1154"/>
              <a:gd name="T67" fmla="*/ 361 h 1152"/>
              <a:gd name="T68" fmla="*/ 731 w 1154"/>
              <a:gd name="T69" fmla="*/ 324 h 1152"/>
              <a:gd name="T70" fmla="*/ 597 w 1154"/>
              <a:gd name="T71" fmla="*/ 246 h 1152"/>
              <a:gd name="T72" fmla="*/ 464 w 1154"/>
              <a:gd name="T73" fmla="*/ 307 h 1152"/>
              <a:gd name="T74" fmla="*/ 403 w 1154"/>
              <a:gd name="T75" fmla="*/ 440 h 1152"/>
              <a:gd name="T76" fmla="*/ 481 w 1154"/>
              <a:gd name="T77" fmla="*/ 574 h 1152"/>
              <a:gd name="T78" fmla="*/ 518 w 1154"/>
              <a:gd name="T79" fmla="*/ 719 h 1152"/>
              <a:gd name="T80" fmla="*/ 656 w 1154"/>
              <a:gd name="T81" fmla="*/ 769 h 1152"/>
              <a:gd name="T82" fmla="*/ 794 w 1154"/>
              <a:gd name="T83" fmla="*/ 719 h 1152"/>
              <a:gd name="T84" fmla="*/ 831 w 1154"/>
              <a:gd name="T85" fmla="*/ 574 h 1152"/>
              <a:gd name="T86" fmla="*/ 909 w 1154"/>
              <a:gd name="T87" fmla="*/ 440 h 1152"/>
              <a:gd name="T88" fmla="*/ 795 w 1154"/>
              <a:gd name="T89" fmla="*/ 568 h 1152"/>
              <a:gd name="T90" fmla="*/ 743 w 1154"/>
              <a:gd name="T91" fmla="*/ 639 h 1152"/>
              <a:gd name="T92" fmla="*/ 630 w 1154"/>
              <a:gd name="T93" fmla="*/ 733 h 1152"/>
              <a:gd name="T94" fmla="*/ 508 w 1154"/>
              <a:gd name="T95" fmla="*/ 683 h 1152"/>
              <a:gd name="T96" fmla="*/ 509 w 1154"/>
              <a:gd name="T97" fmla="*/ 548 h 1152"/>
              <a:gd name="T98" fmla="*/ 509 w 1154"/>
              <a:gd name="T99" fmla="*/ 449 h 1152"/>
              <a:gd name="T100" fmla="*/ 508 w 1154"/>
              <a:gd name="T101" fmla="*/ 314 h 1152"/>
              <a:gd name="T102" fmla="*/ 630 w 1154"/>
              <a:gd name="T103" fmla="*/ 264 h 1152"/>
              <a:gd name="T104" fmla="*/ 743 w 1154"/>
              <a:gd name="T105" fmla="*/ 358 h 1152"/>
              <a:gd name="T106" fmla="*/ 795 w 1154"/>
              <a:gd name="T107" fmla="*/ 430 h 1152"/>
              <a:gd name="T108" fmla="*/ 588 w 1154"/>
              <a:gd name="T109" fmla="*/ 431 h 1152"/>
              <a:gd name="T110" fmla="*/ 724 w 1154"/>
              <a:gd name="T111" fmla="*/ 566 h 1152"/>
              <a:gd name="T112" fmla="*/ 656 w 1154"/>
              <a:gd name="T113" fmla="*/ 560 h 1152"/>
              <a:gd name="T114" fmla="*/ 656 w 1154"/>
              <a:gd name="T115" fmla="*/ 437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54" h="1152">
                <a:moveTo>
                  <a:pt x="910" y="215"/>
                </a:moveTo>
                <a:cubicBezTo>
                  <a:pt x="763" y="83"/>
                  <a:pt x="528" y="89"/>
                  <a:pt x="388" y="229"/>
                </a:cubicBezTo>
                <a:cubicBezTo>
                  <a:pt x="326" y="290"/>
                  <a:pt x="287" y="371"/>
                  <a:pt x="278" y="458"/>
                </a:cubicBezTo>
                <a:cubicBezTo>
                  <a:pt x="270" y="531"/>
                  <a:pt x="235" y="602"/>
                  <a:pt x="178" y="659"/>
                </a:cubicBezTo>
                <a:cubicBezTo>
                  <a:pt x="174" y="662"/>
                  <a:pt x="174" y="662"/>
                  <a:pt x="174" y="662"/>
                </a:cubicBezTo>
                <a:cubicBezTo>
                  <a:pt x="168" y="655"/>
                  <a:pt x="168" y="655"/>
                  <a:pt x="168" y="655"/>
                </a:cubicBezTo>
                <a:cubicBezTo>
                  <a:pt x="161" y="648"/>
                  <a:pt x="150" y="648"/>
                  <a:pt x="143" y="655"/>
                </a:cubicBezTo>
                <a:cubicBezTo>
                  <a:pt x="136" y="662"/>
                  <a:pt x="136" y="673"/>
                  <a:pt x="143" y="680"/>
                </a:cubicBezTo>
                <a:cubicBezTo>
                  <a:pt x="156" y="693"/>
                  <a:pt x="156" y="693"/>
                  <a:pt x="156" y="693"/>
                </a:cubicBezTo>
                <a:cubicBezTo>
                  <a:pt x="153" y="716"/>
                  <a:pt x="135" y="734"/>
                  <a:pt x="113" y="737"/>
                </a:cubicBezTo>
                <a:cubicBezTo>
                  <a:pt x="99" y="724"/>
                  <a:pt x="99" y="724"/>
                  <a:pt x="99" y="724"/>
                </a:cubicBezTo>
                <a:cubicBezTo>
                  <a:pt x="93" y="717"/>
                  <a:pt x="81" y="717"/>
                  <a:pt x="75" y="724"/>
                </a:cubicBezTo>
                <a:cubicBezTo>
                  <a:pt x="68" y="731"/>
                  <a:pt x="68" y="741"/>
                  <a:pt x="75" y="749"/>
                </a:cubicBezTo>
                <a:cubicBezTo>
                  <a:pt x="88" y="762"/>
                  <a:pt x="88" y="762"/>
                  <a:pt x="88" y="762"/>
                </a:cubicBezTo>
                <a:cubicBezTo>
                  <a:pt x="85" y="784"/>
                  <a:pt x="67" y="803"/>
                  <a:pt x="44" y="805"/>
                </a:cubicBezTo>
                <a:cubicBezTo>
                  <a:pt x="31" y="792"/>
                  <a:pt x="31" y="792"/>
                  <a:pt x="31" y="792"/>
                </a:cubicBezTo>
                <a:cubicBezTo>
                  <a:pt x="24" y="785"/>
                  <a:pt x="13" y="785"/>
                  <a:pt x="6" y="792"/>
                </a:cubicBezTo>
                <a:cubicBezTo>
                  <a:pt x="0" y="799"/>
                  <a:pt x="0" y="810"/>
                  <a:pt x="6" y="817"/>
                </a:cubicBezTo>
                <a:cubicBezTo>
                  <a:pt x="44" y="854"/>
                  <a:pt x="44" y="854"/>
                  <a:pt x="44" y="854"/>
                </a:cubicBezTo>
                <a:cubicBezTo>
                  <a:pt x="13" y="887"/>
                  <a:pt x="13" y="939"/>
                  <a:pt x="45" y="971"/>
                </a:cubicBezTo>
                <a:cubicBezTo>
                  <a:pt x="183" y="1109"/>
                  <a:pt x="183" y="1109"/>
                  <a:pt x="183" y="1109"/>
                </a:cubicBezTo>
                <a:cubicBezTo>
                  <a:pt x="199" y="1126"/>
                  <a:pt x="221" y="1134"/>
                  <a:pt x="243" y="1134"/>
                </a:cubicBezTo>
                <a:cubicBezTo>
                  <a:pt x="263" y="1134"/>
                  <a:pt x="284" y="1126"/>
                  <a:pt x="300" y="1111"/>
                </a:cubicBezTo>
                <a:cubicBezTo>
                  <a:pt x="336" y="1147"/>
                  <a:pt x="336" y="1147"/>
                  <a:pt x="336" y="1147"/>
                </a:cubicBezTo>
                <a:cubicBezTo>
                  <a:pt x="340" y="1150"/>
                  <a:pt x="344" y="1152"/>
                  <a:pt x="349" y="1152"/>
                </a:cubicBezTo>
                <a:cubicBezTo>
                  <a:pt x="353" y="1152"/>
                  <a:pt x="358" y="1150"/>
                  <a:pt x="361" y="1147"/>
                </a:cubicBezTo>
                <a:cubicBezTo>
                  <a:pt x="368" y="1140"/>
                  <a:pt x="368" y="1129"/>
                  <a:pt x="361" y="1122"/>
                </a:cubicBezTo>
                <a:cubicBezTo>
                  <a:pt x="349" y="1110"/>
                  <a:pt x="349" y="1110"/>
                  <a:pt x="349" y="1110"/>
                </a:cubicBezTo>
                <a:cubicBezTo>
                  <a:pt x="351" y="1099"/>
                  <a:pt x="355" y="1089"/>
                  <a:pt x="364" y="1081"/>
                </a:cubicBezTo>
                <a:cubicBezTo>
                  <a:pt x="371" y="1073"/>
                  <a:pt x="382" y="1068"/>
                  <a:pt x="393" y="1067"/>
                </a:cubicBezTo>
                <a:cubicBezTo>
                  <a:pt x="405" y="1078"/>
                  <a:pt x="405" y="1078"/>
                  <a:pt x="405" y="1078"/>
                </a:cubicBezTo>
                <a:cubicBezTo>
                  <a:pt x="408" y="1082"/>
                  <a:pt x="413" y="1083"/>
                  <a:pt x="417" y="1083"/>
                </a:cubicBezTo>
                <a:cubicBezTo>
                  <a:pt x="422" y="1083"/>
                  <a:pt x="426" y="1082"/>
                  <a:pt x="429" y="1078"/>
                </a:cubicBezTo>
                <a:cubicBezTo>
                  <a:pt x="436" y="1071"/>
                  <a:pt x="436" y="1061"/>
                  <a:pt x="429" y="1054"/>
                </a:cubicBezTo>
                <a:cubicBezTo>
                  <a:pt x="417" y="1042"/>
                  <a:pt x="417" y="1042"/>
                  <a:pt x="417" y="1042"/>
                </a:cubicBezTo>
                <a:cubicBezTo>
                  <a:pt x="421" y="1019"/>
                  <a:pt x="438" y="1001"/>
                  <a:pt x="461" y="998"/>
                </a:cubicBezTo>
                <a:cubicBezTo>
                  <a:pt x="473" y="1010"/>
                  <a:pt x="473" y="1010"/>
                  <a:pt x="473" y="1010"/>
                </a:cubicBezTo>
                <a:cubicBezTo>
                  <a:pt x="477" y="1013"/>
                  <a:pt x="481" y="1015"/>
                  <a:pt x="485" y="1015"/>
                </a:cubicBezTo>
                <a:cubicBezTo>
                  <a:pt x="490" y="1015"/>
                  <a:pt x="494" y="1013"/>
                  <a:pt x="498" y="1010"/>
                </a:cubicBezTo>
                <a:cubicBezTo>
                  <a:pt x="505" y="1003"/>
                  <a:pt x="505" y="992"/>
                  <a:pt x="498" y="985"/>
                </a:cubicBezTo>
                <a:cubicBezTo>
                  <a:pt x="493" y="980"/>
                  <a:pt x="493" y="980"/>
                  <a:pt x="493" y="980"/>
                </a:cubicBezTo>
                <a:cubicBezTo>
                  <a:pt x="502" y="970"/>
                  <a:pt x="502" y="970"/>
                  <a:pt x="502" y="970"/>
                </a:cubicBezTo>
                <a:cubicBezTo>
                  <a:pt x="555" y="918"/>
                  <a:pt x="624" y="884"/>
                  <a:pt x="698" y="877"/>
                </a:cubicBezTo>
                <a:cubicBezTo>
                  <a:pt x="785" y="867"/>
                  <a:pt x="863" y="829"/>
                  <a:pt x="925" y="767"/>
                </a:cubicBezTo>
                <a:cubicBezTo>
                  <a:pt x="1000" y="693"/>
                  <a:pt x="1039" y="594"/>
                  <a:pt x="1036" y="489"/>
                </a:cubicBezTo>
                <a:cubicBezTo>
                  <a:pt x="1033" y="383"/>
                  <a:pt x="989" y="286"/>
                  <a:pt x="910" y="215"/>
                </a:cubicBezTo>
                <a:close/>
                <a:moveTo>
                  <a:pt x="300" y="788"/>
                </a:moveTo>
                <a:cubicBezTo>
                  <a:pt x="358" y="695"/>
                  <a:pt x="358" y="695"/>
                  <a:pt x="358" y="695"/>
                </a:cubicBezTo>
                <a:cubicBezTo>
                  <a:pt x="381" y="735"/>
                  <a:pt x="420" y="773"/>
                  <a:pt x="460" y="797"/>
                </a:cubicBezTo>
                <a:cubicBezTo>
                  <a:pt x="367" y="854"/>
                  <a:pt x="367" y="854"/>
                  <a:pt x="367" y="854"/>
                </a:cubicBezTo>
                <a:lnTo>
                  <a:pt x="300" y="788"/>
                </a:lnTo>
                <a:close/>
                <a:moveTo>
                  <a:pt x="208" y="1084"/>
                </a:moveTo>
                <a:cubicBezTo>
                  <a:pt x="70" y="947"/>
                  <a:pt x="70" y="947"/>
                  <a:pt x="70" y="947"/>
                </a:cubicBezTo>
                <a:cubicBezTo>
                  <a:pt x="51" y="928"/>
                  <a:pt x="51" y="898"/>
                  <a:pt x="68" y="879"/>
                </a:cubicBezTo>
                <a:cubicBezTo>
                  <a:pt x="276" y="1086"/>
                  <a:pt x="276" y="1086"/>
                  <a:pt x="276" y="1086"/>
                </a:cubicBezTo>
                <a:cubicBezTo>
                  <a:pt x="257" y="1104"/>
                  <a:pt x="227" y="1103"/>
                  <a:pt x="208" y="1084"/>
                </a:cubicBezTo>
                <a:close/>
                <a:moveTo>
                  <a:pt x="339" y="1056"/>
                </a:moveTo>
                <a:cubicBezTo>
                  <a:pt x="331" y="1064"/>
                  <a:pt x="325" y="1072"/>
                  <a:pt x="321" y="1082"/>
                </a:cubicBezTo>
                <a:cubicBezTo>
                  <a:pt x="313" y="1074"/>
                  <a:pt x="313" y="1074"/>
                  <a:pt x="313" y="1074"/>
                </a:cubicBezTo>
                <a:cubicBezTo>
                  <a:pt x="313" y="1074"/>
                  <a:pt x="313" y="1074"/>
                  <a:pt x="313" y="1074"/>
                </a:cubicBezTo>
                <a:cubicBezTo>
                  <a:pt x="81" y="842"/>
                  <a:pt x="81" y="842"/>
                  <a:pt x="81" y="842"/>
                </a:cubicBezTo>
                <a:cubicBezTo>
                  <a:pt x="81" y="842"/>
                  <a:pt x="81" y="842"/>
                  <a:pt x="81" y="842"/>
                </a:cubicBezTo>
                <a:cubicBezTo>
                  <a:pt x="73" y="834"/>
                  <a:pt x="73" y="834"/>
                  <a:pt x="73" y="834"/>
                </a:cubicBezTo>
                <a:cubicBezTo>
                  <a:pt x="92" y="825"/>
                  <a:pt x="108" y="809"/>
                  <a:pt x="116" y="790"/>
                </a:cubicBezTo>
                <a:cubicBezTo>
                  <a:pt x="365" y="1038"/>
                  <a:pt x="365" y="1038"/>
                  <a:pt x="365" y="1038"/>
                </a:cubicBezTo>
                <a:cubicBezTo>
                  <a:pt x="355" y="1042"/>
                  <a:pt x="346" y="1048"/>
                  <a:pt x="339" y="1056"/>
                </a:cubicBezTo>
                <a:close/>
                <a:moveTo>
                  <a:pt x="390" y="1013"/>
                </a:moveTo>
                <a:cubicBezTo>
                  <a:pt x="141" y="765"/>
                  <a:pt x="141" y="765"/>
                  <a:pt x="141" y="765"/>
                </a:cubicBezTo>
                <a:cubicBezTo>
                  <a:pt x="160" y="756"/>
                  <a:pt x="176" y="741"/>
                  <a:pt x="185" y="722"/>
                </a:cubicBezTo>
                <a:cubicBezTo>
                  <a:pt x="433" y="970"/>
                  <a:pt x="433" y="970"/>
                  <a:pt x="433" y="970"/>
                </a:cubicBezTo>
                <a:cubicBezTo>
                  <a:pt x="414" y="979"/>
                  <a:pt x="398" y="994"/>
                  <a:pt x="390" y="1013"/>
                </a:cubicBezTo>
                <a:close/>
                <a:moveTo>
                  <a:pt x="900" y="743"/>
                </a:moveTo>
                <a:cubicBezTo>
                  <a:pt x="844" y="799"/>
                  <a:pt x="773" y="833"/>
                  <a:pt x="694" y="842"/>
                </a:cubicBezTo>
                <a:cubicBezTo>
                  <a:pt x="613" y="851"/>
                  <a:pt x="536" y="888"/>
                  <a:pt x="477" y="946"/>
                </a:cubicBezTo>
                <a:cubicBezTo>
                  <a:pt x="468" y="955"/>
                  <a:pt x="468" y="955"/>
                  <a:pt x="468" y="955"/>
                </a:cubicBezTo>
                <a:cubicBezTo>
                  <a:pt x="392" y="880"/>
                  <a:pt x="392" y="880"/>
                  <a:pt x="392" y="880"/>
                </a:cubicBezTo>
                <a:cubicBezTo>
                  <a:pt x="505" y="810"/>
                  <a:pt x="505" y="810"/>
                  <a:pt x="505" y="810"/>
                </a:cubicBezTo>
                <a:cubicBezTo>
                  <a:pt x="510" y="807"/>
                  <a:pt x="514" y="800"/>
                  <a:pt x="513" y="793"/>
                </a:cubicBezTo>
                <a:cubicBezTo>
                  <a:pt x="513" y="787"/>
                  <a:pt x="508" y="781"/>
                  <a:pt x="502" y="779"/>
                </a:cubicBezTo>
                <a:cubicBezTo>
                  <a:pt x="453" y="760"/>
                  <a:pt x="395" y="702"/>
                  <a:pt x="376" y="652"/>
                </a:cubicBezTo>
                <a:cubicBezTo>
                  <a:pt x="373" y="647"/>
                  <a:pt x="368" y="642"/>
                  <a:pt x="361" y="641"/>
                </a:cubicBezTo>
                <a:cubicBezTo>
                  <a:pt x="355" y="641"/>
                  <a:pt x="348" y="644"/>
                  <a:pt x="345" y="650"/>
                </a:cubicBezTo>
                <a:cubicBezTo>
                  <a:pt x="275" y="762"/>
                  <a:pt x="275" y="762"/>
                  <a:pt x="275" y="762"/>
                </a:cubicBezTo>
                <a:cubicBezTo>
                  <a:pt x="199" y="687"/>
                  <a:pt x="199" y="687"/>
                  <a:pt x="199" y="687"/>
                </a:cubicBezTo>
                <a:cubicBezTo>
                  <a:pt x="203" y="683"/>
                  <a:pt x="203" y="683"/>
                  <a:pt x="203" y="683"/>
                </a:cubicBezTo>
                <a:cubicBezTo>
                  <a:pt x="265" y="621"/>
                  <a:pt x="304" y="542"/>
                  <a:pt x="313" y="461"/>
                </a:cubicBezTo>
                <a:cubicBezTo>
                  <a:pt x="321" y="382"/>
                  <a:pt x="356" y="310"/>
                  <a:pt x="412" y="254"/>
                </a:cubicBezTo>
                <a:cubicBezTo>
                  <a:pt x="540" y="127"/>
                  <a:pt x="753" y="121"/>
                  <a:pt x="886" y="241"/>
                </a:cubicBezTo>
                <a:cubicBezTo>
                  <a:pt x="958" y="305"/>
                  <a:pt x="999" y="394"/>
                  <a:pt x="1001" y="489"/>
                </a:cubicBezTo>
                <a:cubicBezTo>
                  <a:pt x="1004" y="585"/>
                  <a:pt x="968" y="675"/>
                  <a:pt x="900" y="743"/>
                </a:cubicBezTo>
                <a:close/>
                <a:moveTo>
                  <a:pt x="302" y="170"/>
                </a:moveTo>
                <a:cubicBezTo>
                  <a:pt x="295" y="163"/>
                  <a:pt x="295" y="152"/>
                  <a:pt x="302" y="145"/>
                </a:cubicBezTo>
                <a:cubicBezTo>
                  <a:pt x="309" y="138"/>
                  <a:pt x="320" y="138"/>
                  <a:pt x="326" y="145"/>
                </a:cubicBezTo>
                <a:cubicBezTo>
                  <a:pt x="333" y="152"/>
                  <a:pt x="333" y="163"/>
                  <a:pt x="326" y="170"/>
                </a:cubicBezTo>
                <a:cubicBezTo>
                  <a:pt x="323" y="174"/>
                  <a:pt x="319" y="175"/>
                  <a:pt x="314" y="175"/>
                </a:cubicBezTo>
                <a:cubicBezTo>
                  <a:pt x="309" y="175"/>
                  <a:pt x="305" y="174"/>
                  <a:pt x="302" y="170"/>
                </a:cubicBezTo>
                <a:close/>
                <a:moveTo>
                  <a:pt x="479" y="49"/>
                </a:moveTo>
                <a:cubicBezTo>
                  <a:pt x="476" y="39"/>
                  <a:pt x="481" y="30"/>
                  <a:pt x="490" y="26"/>
                </a:cubicBezTo>
                <a:cubicBezTo>
                  <a:pt x="499" y="23"/>
                  <a:pt x="509" y="28"/>
                  <a:pt x="512" y="37"/>
                </a:cubicBezTo>
                <a:cubicBezTo>
                  <a:pt x="515" y="46"/>
                  <a:pt x="511" y="56"/>
                  <a:pt x="501" y="60"/>
                </a:cubicBezTo>
                <a:cubicBezTo>
                  <a:pt x="500" y="60"/>
                  <a:pt x="498" y="60"/>
                  <a:pt x="496" y="60"/>
                </a:cubicBezTo>
                <a:cubicBezTo>
                  <a:pt x="488" y="60"/>
                  <a:pt x="482" y="56"/>
                  <a:pt x="479" y="49"/>
                </a:cubicBezTo>
                <a:close/>
                <a:moveTo>
                  <a:pt x="620" y="980"/>
                </a:moveTo>
                <a:cubicBezTo>
                  <a:pt x="618" y="989"/>
                  <a:pt x="611" y="996"/>
                  <a:pt x="602" y="996"/>
                </a:cubicBezTo>
                <a:cubicBezTo>
                  <a:pt x="601" y="996"/>
                  <a:pt x="601" y="996"/>
                  <a:pt x="600" y="996"/>
                </a:cubicBezTo>
                <a:cubicBezTo>
                  <a:pt x="591" y="995"/>
                  <a:pt x="584" y="986"/>
                  <a:pt x="585" y="977"/>
                </a:cubicBezTo>
                <a:cubicBezTo>
                  <a:pt x="586" y="967"/>
                  <a:pt x="594" y="960"/>
                  <a:pt x="604" y="961"/>
                </a:cubicBezTo>
                <a:cubicBezTo>
                  <a:pt x="614" y="962"/>
                  <a:pt x="621" y="971"/>
                  <a:pt x="620" y="980"/>
                </a:cubicBezTo>
                <a:close/>
                <a:moveTo>
                  <a:pt x="159" y="555"/>
                </a:moveTo>
                <a:cubicBezTo>
                  <a:pt x="158" y="546"/>
                  <a:pt x="165" y="537"/>
                  <a:pt x="174" y="536"/>
                </a:cubicBezTo>
                <a:cubicBezTo>
                  <a:pt x="184" y="535"/>
                  <a:pt x="192" y="541"/>
                  <a:pt x="194" y="551"/>
                </a:cubicBezTo>
                <a:cubicBezTo>
                  <a:pt x="195" y="561"/>
                  <a:pt x="188" y="569"/>
                  <a:pt x="178" y="570"/>
                </a:cubicBezTo>
                <a:cubicBezTo>
                  <a:pt x="177" y="570"/>
                  <a:pt x="177" y="570"/>
                  <a:pt x="176" y="570"/>
                </a:cubicBezTo>
                <a:cubicBezTo>
                  <a:pt x="167" y="570"/>
                  <a:pt x="160" y="564"/>
                  <a:pt x="159" y="555"/>
                </a:cubicBezTo>
                <a:close/>
                <a:moveTo>
                  <a:pt x="183" y="334"/>
                </a:moveTo>
                <a:cubicBezTo>
                  <a:pt x="186" y="325"/>
                  <a:pt x="197" y="320"/>
                  <a:pt x="206" y="323"/>
                </a:cubicBezTo>
                <a:cubicBezTo>
                  <a:pt x="215" y="326"/>
                  <a:pt x="220" y="336"/>
                  <a:pt x="216" y="345"/>
                </a:cubicBezTo>
                <a:cubicBezTo>
                  <a:pt x="214" y="352"/>
                  <a:pt x="207" y="357"/>
                  <a:pt x="200" y="357"/>
                </a:cubicBezTo>
                <a:cubicBezTo>
                  <a:pt x="198" y="357"/>
                  <a:pt x="196" y="357"/>
                  <a:pt x="194" y="356"/>
                </a:cubicBezTo>
                <a:cubicBezTo>
                  <a:pt x="185" y="353"/>
                  <a:pt x="180" y="343"/>
                  <a:pt x="183" y="334"/>
                </a:cubicBezTo>
                <a:close/>
                <a:moveTo>
                  <a:pt x="1129" y="663"/>
                </a:moveTo>
                <a:cubicBezTo>
                  <a:pt x="1126" y="670"/>
                  <a:pt x="1120" y="674"/>
                  <a:pt x="1112" y="674"/>
                </a:cubicBezTo>
                <a:cubicBezTo>
                  <a:pt x="1110" y="674"/>
                  <a:pt x="1109" y="674"/>
                  <a:pt x="1107" y="674"/>
                </a:cubicBezTo>
                <a:cubicBezTo>
                  <a:pt x="1098" y="670"/>
                  <a:pt x="1093" y="660"/>
                  <a:pt x="1096" y="651"/>
                </a:cubicBezTo>
                <a:cubicBezTo>
                  <a:pt x="1099" y="642"/>
                  <a:pt x="1109" y="637"/>
                  <a:pt x="1118" y="640"/>
                </a:cubicBezTo>
                <a:cubicBezTo>
                  <a:pt x="1127" y="643"/>
                  <a:pt x="1132" y="653"/>
                  <a:pt x="1129" y="663"/>
                </a:cubicBezTo>
                <a:close/>
                <a:moveTo>
                  <a:pt x="1079" y="231"/>
                </a:moveTo>
                <a:cubicBezTo>
                  <a:pt x="1084" y="239"/>
                  <a:pt x="1082" y="250"/>
                  <a:pt x="1074" y="255"/>
                </a:cubicBezTo>
                <a:cubicBezTo>
                  <a:pt x="1071" y="257"/>
                  <a:pt x="1068" y="258"/>
                  <a:pt x="1064" y="258"/>
                </a:cubicBezTo>
                <a:cubicBezTo>
                  <a:pt x="1059" y="258"/>
                  <a:pt x="1053" y="255"/>
                  <a:pt x="1050" y="250"/>
                </a:cubicBezTo>
                <a:cubicBezTo>
                  <a:pt x="1044" y="242"/>
                  <a:pt x="1047" y="231"/>
                  <a:pt x="1055" y="226"/>
                </a:cubicBezTo>
                <a:cubicBezTo>
                  <a:pt x="1063" y="221"/>
                  <a:pt x="1074" y="223"/>
                  <a:pt x="1079" y="231"/>
                </a:cubicBezTo>
                <a:close/>
                <a:moveTo>
                  <a:pt x="1011" y="826"/>
                </a:moveTo>
                <a:cubicBezTo>
                  <a:pt x="1018" y="834"/>
                  <a:pt x="1018" y="845"/>
                  <a:pt x="1011" y="851"/>
                </a:cubicBezTo>
                <a:cubicBezTo>
                  <a:pt x="1011" y="852"/>
                  <a:pt x="1010" y="852"/>
                  <a:pt x="1010" y="852"/>
                </a:cubicBezTo>
                <a:cubicBezTo>
                  <a:pt x="1010" y="852"/>
                  <a:pt x="1010" y="852"/>
                  <a:pt x="1010" y="852"/>
                </a:cubicBezTo>
                <a:cubicBezTo>
                  <a:pt x="1007" y="856"/>
                  <a:pt x="1002" y="858"/>
                  <a:pt x="998" y="858"/>
                </a:cubicBezTo>
                <a:cubicBezTo>
                  <a:pt x="993" y="858"/>
                  <a:pt x="988" y="856"/>
                  <a:pt x="985" y="852"/>
                </a:cubicBezTo>
                <a:cubicBezTo>
                  <a:pt x="978" y="846"/>
                  <a:pt x="978" y="835"/>
                  <a:pt x="985" y="827"/>
                </a:cubicBezTo>
                <a:cubicBezTo>
                  <a:pt x="986" y="827"/>
                  <a:pt x="986" y="827"/>
                  <a:pt x="986" y="827"/>
                </a:cubicBezTo>
                <a:cubicBezTo>
                  <a:pt x="986" y="827"/>
                  <a:pt x="986" y="827"/>
                  <a:pt x="986" y="827"/>
                </a:cubicBezTo>
                <a:cubicBezTo>
                  <a:pt x="993" y="820"/>
                  <a:pt x="1004" y="820"/>
                  <a:pt x="1011" y="826"/>
                </a:cubicBezTo>
                <a:close/>
                <a:moveTo>
                  <a:pt x="1153" y="441"/>
                </a:moveTo>
                <a:cubicBezTo>
                  <a:pt x="1154" y="451"/>
                  <a:pt x="1147" y="460"/>
                  <a:pt x="1138" y="461"/>
                </a:cubicBezTo>
                <a:cubicBezTo>
                  <a:pt x="1137" y="461"/>
                  <a:pt x="1136" y="461"/>
                  <a:pt x="1136" y="461"/>
                </a:cubicBezTo>
                <a:cubicBezTo>
                  <a:pt x="1127" y="461"/>
                  <a:pt x="1120" y="454"/>
                  <a:pt x="1118" y="445"/>
                </a:cubicBezTo>
                <a:cubicBezTo>
                  <a:pt x="1117" y="436"/>
                  <a:pt x="1124" y="427"/>
                  <a:pt x="1134" y="425"/>
                </a:cubicBezTo>
                <a:cubicBezTo>
                  <a:pt x="1143" y="425"/>
                  <a:pt x="1152" y="432"/>
                  <a:pt x="1153" y="441"/>
                </a:cubicBezTo>
                <a:close/>
                <a:moveTo>
                  <a:pt x="692" y="17"/>
                </a:moveTo>
                <a:cubicBezTo>
                  <a:pt x="693" y="7"/>
                  <a:pt x="701" y="0"/>
                  <a:pt x="711" y="1"/>
                </a:cubicBezTo>
                <a:cubicBezTo>
                  <a:pt x="721" y="2"/>
                  <a:pt x="728" y="11"/>
                  <a:pt x="727" y="20"/>
                </a:cubicBezTo>
                <a:cubicBezTo>
                  <a:pt x="726" y="30"/>
                  <a:pt x="718" y="36"/>
                  <a:pt x="709" y="36"/>
                </a:cubicBezTo>
                <a:cubicBezTo>
                  <a:pt x="709" y="36"/>
                  <a:pt x="708" y="36"/>
                  <a:pt x="707" y="36"/>
                </a:cubicBezTo>
                <a:cubicBezTo>
                  <a:pt x="697" y="35"/>
                  <a:pt x="691" y="26"/>
                  <a:pt x="692" y="17"/>
                </a:cubicBezTo>
                <a:close/>
                <a:moveTo>
                  <a:pt x="897" y="80"/>
                </a:moveTo>
                <a:cubicBezTo>
                  <a:pt x="902" y="72"/>
                  <a:pt x="913" y="69"/>
                  <a:pt x="922" y="74"/>
                </a:cubicBezTo>
                <a:cubicBezTo>
                  <a:pt x="930" y="79"/>
                  <a:pt x="932" y="90"/>
                  <a:pt x="927" y="98"/>
                </a:cubicBezTo>
                <a:cubicBezTo>
                  <a:pt x="924" y="104"/>
                  <a:pt x="918" y="106"/>
                  <a:pt x="912" y="106"/>
                </a:cubicBezTo>
                <a:cubicBezTo>
                  <a:pt x="909" y="106"/>
                  <a:pt x="906" y="106"/>
                  <a:pt x="903" y="104"/>
                </a:cubicBezTo>
                <a:cubicBezTo>
                  <a:pt x="895" y="98"/>
                  <a:pt x="892" y="88"/>
                  <a:pt x="897" y="80"/>
                </a:cubicBezTo>
                <a:close/>
                <a:moveTo>
                  <a:pt x="832" y="949"/>
                </a:moveTo>
                <a:cubicBezTo>
                  <a:pt x="835" y="958"/>
                  <a:pt x="831" y="968"/>
                  <a:pt x="821" y="971"/>
                </a:cubicBezTo>
                <a:cubicBezTo>
                  <a:pt x="821" y="971"/>
                  <a:pt x="821" y="971"/>
                  <a:pt x="822" y="971"/>
                </a:cubicBezTo>
                <a:cubicBezTo>
                  <a:pt x="820" y="971"/>
                  <a:pt x="818" y="972"/>
                  <a:pt x="816" y="972"/>
                </a:cubicBezTo>
                <a:cubicBezTo>
                  <a:pt x="808" y="972"/>
                  <a:pt x="802" y="967"/>
                  <a:pt x="799" y="960"/>
                </a:cubicBezTo>
                <a:cubicBezTo>
                  <a:pt x="796" y="951"/>
                  <a:pt x="801" y="941"/>
                  <a:pt x="810" y="938"/>
                </a:cubicBezTo>
                <a:cubicBezTo>
                  <a:pt x="819" y="935"/>
                  <a:pt x="829" y="939"/>
                  <a:pt x="832" y="949"/>
                </a:cubicBezTo>
                <a:close/>
                <a:moveTo>
                  <a:pt x="833" y="428"/>
                </a:moveTo>
                <a:cubicBezTo>
                  <a:pt x="832" y="426"/>
                  <a:pt x="831" y="425"/>
                  <a:pt x="831" y="423"/>
                </a:cubicBezTo>
                <a:cubicBezTo>
                  <a:pt x="876" y="361"/>
                  <a:pt x="876" y="361"/>
                  <a:pt x="876" y="361"/>
                </a:cubicBezTo>
                <a:cubicBezTo>
                  <a:pt x="881" y="355"/>
                  <a:pt x="881" y="347"/>
                  <a:pt x="876" y="340"/>
                </a:cubicBezTo>
                <a:cubicBezTo>
                  <a:pt x="868" y="329"/>
                  <a:pt x="858" y="317"/>
                  <a:pt x="848" y="307"/>
                </a:cubicBezTo>
                <a:cubicBezTo>
                  <a:pt x="837" y="296"/>
                  <a:pt x="826" y="287"/>
                  <a:pt x="814" y="278"/>
                </a:cubicBezTo>
                <a:cubicBezTo>
                  <a:pt x="808" y="274"/>
                  <a:pt x="800" y="274"/>
                  <a:pt x="794" y="278"/>
                </a:cubicBezTo>
                <a:cubicBezTo>
                  <a:pt x="731" y="324"/>
                  <a:pt x="731" y="324"/>
                  <a:pt x="731" y="324"/>
                </a:cubicBezTo>
                <a:cubicBezTo>
                  <a:pt x="730" y="323"/>
                  <a:pt x="728" y="322"/>
                  <a:pt x="727" y="322"/>
                </a:cubicBezTo>
                <a:cubicBezTo>
                  <a:pt x="714" y="246"/>
                  <a:pt x="714" y="246"/>
                  <a:pt x="714" y="246"/>
                </a:cubicBezTo>
                <a:cubicBezTo>
                  <a:pt x="713" y="238"/>
                  <a:pt x="707" y="232"/>
                  <a:pt x="700" y="231"/>
                </a:cubicBezTo>
                <a:cubicBezTo>
                  <a:pt x="671" y="226"/>
                  <a:pt x="641" y="226"/>
                  <a:pt x="612" y="231"/>
                </a:cubicBezTo>
                <a:cubicBezTo>
                  <a:pt x="605" y="232"/>
                  <a:pt x="599" y="238"/>
                  <a:pt x="597" y="246"/>
                </a:cubicBezTo>
                <a:cubicBezTo>
                  <a:pt x="585" y="322"/>
                  <a:pt x="585" y="322"/>
                  <a:pt x="585" y="322"/>
                </a:cubicBezTo>
                <a:cubicBezTo>
                  <a:pt x="584" y="322"/>
                  <a:pt x="582" y="323"/>
                  <a:pt x="581" y="324"/>
                </a:cubicBezTo>
                <a:cubicBezTo>
                  <a:pt x="518" y="278"/>
                  <a:pt x="518" y="278"/>
                  <a:pt x="518" y="278"/>
                </a:cubicBezTo>
                <a:cubicBezTo>
                  <a:pt x="512" y="274"/>
                  <a:pt x="504" y="274"/>
                  <a:pt x="498" y="278"/>
                </a:cubicBezTo>
                <a:cubicBezTo>
                  <a:pt x="486" y="287"/>
                  <a:pt x="474" y="296"/>
                  <a:pt x="464" y="307"/>
                </a:cubicBezTo>
                <a:cubicBezTo>
                  <a:pt x="454" y="317"/>
                  <a:pt x="444" y="329"/>
                  <a:pt x="436" y="340"/>
                </a:cubicBezTo>
                <a:cubicBezTo>
                  <a:pt x="431" y="347"/>
                  <a:pt x="431" y="355"/>
                  <a:pt x="436" y="361"/>
                </a:cubicBezTo>
                <a:cubicBezTo>
                  <a:pt x="481" y="423"/>
                  <a:pt x="481" y="423"/>
                  <a:pt x="481" y="423"/>
                </a:cubicBezTo>
                <a:cubicBezTo>
                  <a:pt x="480" y="425"/>
                  <a:pt x="480" y="426"/>
                  <a:pt x="479" y="428"/>
                </a:cubicBezTo>
                <a:cubicBezTo>
                  <a:pt x="403" y="440"/>
                  <a:pt x="403" y="440"/>
                  <a:pt x="403" y="440"/>
                </a:cubicBezTo>
                <a:cubicBezTo>
                  <a:pt x="395" y="441"/>
                  <a:pt x="390" y="447"/>
                  <a:pt x="388" y="454"/>
                </a:cubicBezTo>
                <a:cubicBezTo>
                  <a:pt x="384" y="483"/>
                  <a:pt x="384" y="513"/>
                  <a:pt x="388" y="542"/>
                </a:cubicBezTo>
                <a:cubicBezTo>
                  <a:pt x="390" y="550"/>
                  <a:pt x="395" y="556"/>
                  <a:pt x="403" y="557"/>
                </a:cubicBezTo>
                <a:cubicBezTo>
                  <a:pt x="479" y="569"/>
                  <a:pt x="479" y="569"/>
                  <a:pt x="479" y="569"/>
                </a:cubicBezTo>
                <a:cubicBezTo>
                  <a:pt x="480" y="570"/>
                  <a:pt x="480" y="572"/>
                  <a:pt x="481" y="574"/>
                </a:cubicBezTo>
                <a:cubicBezTo>
                  <a:pt x="436" y="636"/>
                  <a:pt x="436" y="636"/>
                  <a:pt x="436" y="636"/>
                </a:cubicBezTo>
                <a:cubicBezTo>
                  <a:pt x="431" y="642"/>
                  <a:pt x="431" y="651"/>
                  <a:pt x="436" y="656"/>
                </a:cubicBezTo>
                <a:cubicBezTo>
                  <a:pt x="444" y="668"/>
                  <a:pt x="454" y="680"/>
                  <a:pt x="464" y="690"/>
                </a:cubicBezTo>
                <a:cubicBezTo>
                  <a:pt x="475" y="701"/>
                  <a:pt x="486" y="710"/>
                  <a:pt x="498" y="719"/>
                </a:cubicBezTo>
                <a:cubicBezTo>
                  <a:pt x="504" y="723"/>
                  <a:pt x="512" y="723"/>
                  <a:pt x="518" y="719"/>
                </a:cubicBezTo>
                <a:cubicBezTo>
                  <a:pt x="581" y="674"/>
                  <a:pt x="581" y="674"/>
                  <a:pt x="581" y="674"/>
                </a:cubicBezTo>
                <a:cubicBezTo>
                  <a:pt x="582" y="674"/>
                  <a:pt x="584" y="675"/>
                  <a:pt x="585" y="676"/>
                </a:cubicBezTo>
                <a:cubicBezTo>
                  <a:pt x="598" y="752"/>
                  <a:pt x="598" y="752"/>
                  <a:pt x="598" y="752"/>
                </a:cubicBezTo>
                <a:cubicBezTo>
                  <a:pt x="599" y="759"/>
                  <a:pt x="605" y="765"/>
                  <a:pt x="612" y="766"/>
                </a:cubicBezTo>
                <a:cubicBezTo>
                  <a:pt x="627" y="768"/>
                  <a:pt x="641" y="769"/>
                  <a:pt x="656" y="769"/>
                </a:cubicBezTo>
                <a:cubicBezTo>
                  <a:pt x="671" y="769"/>
                  <a:pt x="685" y="768"/>
                  <a:pt x="700" y="766"/>
                </a:cubicBezTo>
                <a:cubicBezTo>
                  <a:pt x="707" y="765"/>
                  <a:pt x="713" y="759"/>
                  <a:pt x="714" y="752"/>
                </a:cubicBezTo>
                <a:cubicBezTo>
                  <a:pt x="727" y="676"/>
                  <a:pt x="727" y="676"/>
                  <a:pt x="727" y="676"/>
                </a:cubicBezTo>
                <a:cubicBezTo>
                  <a:pt x="728" y="675"/>
                  <a:pt x="730" y="674"/>
                  <a:pt x="731" y="674"/>
                </a:cubicBezTo>
                <a:cubicBezTo>
                  <a:pt x="794" y="719"/>
                  <a:pt x="794" y="719"/>
                  <a:pt x="794" y="719"/>
                </a:cubicBezTo>
                <a:cubicBezTo>
                  <a:pt x="800" y="723"/>
                  <a:pt x="808" y="723"/>
                  <a:pt x="814" y="719"/>
                </a:cubicBezTo>
                <a:cubicBezTo>
                  <a:pt x="826" y="710"/>
                  <a:pt x="838" y="701"/>
                  <a:pt x="848" y="690"/>
                </a:cubicBezTo>
                <a:cubicBezTo>
                  <a:pt x="858" y="680"/>
                  <a:pt x="867" y="669"/>
                  <a:pt x="876" y="656"/>
                </a:cubicBezTo>
                <a:cubicBezTo>
                  <a:pt x="881" y="651"/>
                  <a:pt x="881" y="642"/>
                  <a:pt x="876" y="636"/>
                </a:cubicBezTo>
                <a:cubicBezTo>
                  <a:pt x="831" y="574"/>
                  <a:pt x="831" y="574"/>
                  <a:pt x="831" y="574"/>
                </a:cubicBezTo>
                <a:cubicBezTo>
                  <a:pt x="831" y="572"/>
                  <a:pt x="832" y="570"/>
                  <a:pt x="833" y="569"/>
                </a:cubicBezTo>
                <a:cubicBezTo>
                  <a:pt x="909" y="557"/>
                  <a:pt x="909" y="557"/>
                  <a:pt x="909" y="557"/>
                </a:cubicBezTo>
                <a:cubicBezTo>
                  <a:pt x="916" y="556"/>
                  <a:pt x="922" y="550"/>
                  <a:pt x="923" y="542"/>
                </a:cubicBezTo>
                <a:cubicBezTo>
                  <a:pt x="928" y="513"/>
                  <a:pt x="928" y="484"/>
                  <a:pt x="924" y="454"/>
                </a:cubicBezTo>
                <a:cubicBezTo>
                  <a:pt x="922" y="447"/>
                  <a:pt x="916" y="441"/>
                  <a:pt x="909" y="440"/>
                </a:cubicBezTo>
                <a:lnTo>
                  <a:pt x="833" y="428"/>
                </a:lnTo>
                <a:close/>
                <a:moveTo>
                  <a:pt x="891" y="524"/>
                </a:moveTo>
                <a:cubicBezTo>
                  <a:pt x="817" y="536"/>
                  <a:pt x="817" y="536"/>
                  <a:pt x="817" y="536"/>
                </a:cubicBezTo>
                <a:cubicBezTo>
                  <a:pt x="811" y="537"/>
                  <a:pt x="805" y="541"/>
                  <a:pt x="803" y="548"/>
                </a:cubicBezTo>
                <a:cubicBezTo>
                  <a:pt x="801" y="555"/>
                  <a:pt x="798" y="562"/>
                  <a:pt x="795" y="568"/>
                </a:cubicBezTo>
                <a:cubicBezTo>
                  <a:pt x="792" y="574"/>
                  <a:pt x="793" y="581"/>
                  <a:pt x="797" y="586"/>
                </a:cubicBezTo>
                <a:cubicBezTo>
                  <a:pt x="840" y="646"/>
                  <a:pt x="840" y="646"/>
                  <a:pt x="840" y="646"/>
                </a:cubicBezTo>
                <a:cubicBezTo>
                  <a:pt x="835" y="653"/>
                  <a:pt x="829" y="660"/>
                  <a:pt x="823" y="666"/>
                </a:cubicBezTo>
                <a:cubicBezTo>
                  <a:pt x="817" y="672"/>
                  <a:pt x="811" y="677"/>
                  <a:pt x="804" y="683"/>
                </a:cubicBezTo>
                <a:cubicBezTo>
                  <a:pt x="743" y="639"/>
                  <a:pt x="743" y="639"/>
                  <a:pt x="743" y="639"/>
                </a:cubicBezTo>
                <a:cubicBezTo>
                  <a:pt x="738" y="635"/>
                  <a:pt x="731" y="635"/>
                  <a:pt x="725" y="638"/>
                </a:cubicBezTo>
                <a:cubicBezTo>
                  <a:pt x="719" y="641"/>
                  <a:pt x="713" y="643"/>
                  <a:pt x="705" y="646"/>
                </a:cubicBezTo>
                <a:cubicBezTo>
                  <a:pt x="699" y="648"/>
                  <a:pt x="695" y="653"/>
                  <a:pt x="694" y="660"/>
                </a:cubicBezTo>
                <a:cubicBezTo>
                  <a:pt x="682" y="733"/>
                  <a:pt x="682" y="733"/>
                  <a:pt x="682" y="733"/>
                </a:cubicBezTo>
                <a:cubicBezTo>
                  <a:pt x="665" y="735"/>
                  <a:pt x="647" y="735"/>
                  <a:pt x="630" y="733"/>
                </a:cubicBezTo>
                <a:cubicBezTo>
                  <a:pt x="618" y="660"/>
                  <a:pt x="618" y="660"/>
                  <a:pt x="618" y="660"/>
                </a:cubicBezTo>
                <a:cubicBezTo>
                  <a:pt x="617" y="653"/>
                  <a:pt x="613" y="648"/>
                  <a:pt x="607" y="646"/>
                </a:cubicBezTo>
                <a:cubicBezTo>
                  <a:pt x="600" y="643"/>
                  <a:pt x="593" y="641"/>
                  <a:pt x="587" y="638"/>
                </a:cubicBezTo>
                <a:cubicBezTo>
                  <a:pt x="581" y="635"/>
                  <a:pt x="574" y="635"/>
                  <a:pt x="569" y="639"/>
                </a:cubicBezTo>
                <a:cubicBezTo>
                  <a:pt x="508" y="683"/>
                  <a:pt x="508" y="683"/>
                  <a:pt x="508" y="683"/>
                </a:cubicBezTo>
                <a:cubicBezTo>
                  <a:pt x="502" y="678"/>
                  <a:pt x="495" y="672"/>
                  <a:pt x="489" y="666"/>
                </a:cubicBezTo>
                <a:cubicBezTo>
                  <a:pt x="483" y="660"/>
                  <a:pt x="477" y="653"/>
                  <a:pt x="472" y="646"/>
                </a:cubicBezTo>
                <a:cubicBezTo>
                  <a:pt x="515" y="586"/>
                  <a:pt x="515" y="586"/>
                  <a:pt x="515" y="586"/>
                </a:cubicBezTo>
                <a:cubicBezTo>
                  <a:pt x="519" y="581"/>
                  <a:pt x="520" y="574"/>
                  <a:pt x="517" y="568"/>
                </a:cubicBezTo>
                <a:cubicBezTo>
                  <a:pt x="514" y="561"/>
                  <a:pt x="511" y="554"/>
                  <a:pt x="509" y="548"/>
                </a:cubicBezTo>
                <a:cubicBezTo>
                  <a:pt x="507" y="542"/>
                  <a:pt x="501" y="537"/>
                  <a:pt x="495" y="536"/>
                </a:cubicBezTo>
                <a:cubicBezTo>
                  <a:pt x="421" y="524"/>
                  <a:pt x="421" y="524"/>
                  <a:pt x="421" y="524"/>
                </a:cubicBezTo>
                <a:cubicBezTo>
                  <a:pt x="419" y="507"/>
                  <a:pt x="419" y="490"/>
                  <a:pt x="421" y="473"/>
                </a:cubicBezTo>
                <a:cubicBezTo>
                  <a:pt x="495" y="461"/>
                  <a:pt x="495" y="461"/>
                  <a:pt x="495" y="461"/>
                </a:cubicBezTo>
                <a:cubicBezTo>
                  <a:pt x="501" y="460"/>
                  <a:pt x="507" y="455"/>
                  <a:pt x="509" y="449"/>
                </a:cubicBezTo>
                <a:cubicBezTo>
                  <a:pt x="511" y="442"/>
                  <a:pt x="514" y="436"/>
                  <a:pt x="517" y="430"/>
                </a:cubicBezTo>
                <a:cubicBezTo>
                  <a:pt x="520" y="423"/>
                  <a:pt x="519" y="417"/>
                  <a:pt x="515" y="411"/>
                </a:cubicBezTo>
                <a:cubicBezTo>
                  <a:pt x="472" y="351"/>
                  <a:pt x="472" y="351"/>
                  <a:pt x="472" y="351"/>
                </a:cubicBezTo>
                <a:cubicBezTo>
                  <a:pt x="477" y="344"/>
                  <a:pt x="483" y="338"/>
                  <a:pt x="489" y="332"/>
                </a:cubicBezTo>
                <a:cubicBezTo>
                  <a:pt x="495" y="325"/>
                  <a:pt x="501" y="320"/>
                  <a:pt x="508" y="314"/>
                </a:cubicBezTo>
                <a:cubicBezTo>
                  <a:pt x="569" y="358"/>
                  <a:pt x="569" y="358"/>
                  <a:pt x="569" y="358"/>
                </a:cubicBezTo>
                <a:cubicBezTo>
                  <a:pt x="574" y="362"/>
                  <a:pt x="581" y="362"/>
                  <a:pt x="587" y="359"/>
                </a:cubicBezTo>
                <a:cubicBezTo>
                  <a:pt x="593" y="356"/>
                  <a:pt x="600" y="353"/>
                  <a:pt x="607" y="351"/>
                </a:cubicBezTo>
                <a:cubicBezTo>
                  <a:pt x="613" y="349"/>
                  <a:pt x="617" y="344"/>
                  <a:pt x="618" y="337"/>
                </a:cubicBezTo>
                <a:cubicBezTo>
                  <a:pt x="630" y="264"/>
                  <a:pt x="630" y="264"/>
                  <a:pt x="630" y="264"/>
                </a:cubicBezTo>
                <a:cubicBezTo>
                  <a:pt x="647" y="262"/>
                  <a:pt x="665" y="262"/>
                  <a:pt x="682" y="264"/>
                </a:cubicBezTo>
                <a:cubicBezTo>
                  <a:pt x="694" y="337"/>
                  <a:pt x="694" y="337"/>
                  <a:pt x="694" y="337"/>
                </a:cubicBezTo>
                <a:cubicBezTo>
                  <a:pt x="695" y="344"/>
                  <a:pt x="699" y="349"/>
                  <a:pt x="705" y="351"/>
                </a:cubicBezTo>
                <a:cubicBezTo>
                  <a:pt x="713" y="354"/>
                  <a:pt x="719" y="356"/>
                  <a:pt x="725" y="359"/>
                </a:cubicBezTo>
                <a:cubicBezTo>
                  <a:pt x="731" y="362"/>
                  <a:pt x="738" y="362"/>
                  <a:pt x="743" y="358"/>
                </a:cubicBezTo>
                <a:cubicBezTo>
                  <a:pt x="804" y="314"/>
                  <a:pt x="804" y="314"/>
                  <a:pt x="804" y="314"/>
                </a:cubicBezTo>
                <a:cubicBezTo>
                  <a:pt x="810" y="320"/>
                  <a:pt x="817" y="325"/>
                  <a:pt x="823" y="332"/>
                </a:cubicBezTo>
                <a:cubicBezTo>
                  <a:pt x="829" y="338"/>
                  <a:pt x="835" y="344"/>
                  <a:pt x="840" y="351"/>
                </a:cubicBezTo>
                <a:cubicBezTo>
                  <a:pt x="797" y="411"/>
                  <a:pt x="797" y="411"/>
                  <a:pt x="797" y="411"/>
                </a:cubicBezTo>
                <a:cubicBezTo>
                  <a:pt x="793" y="417"/>
                  <a:pt x="792" y="423"/>
                  <a:pt x="795" y="430"/>
                </a:cubicBezTo>
                <a:cubicBezTo>
                  <a:pt x="798" y="435"/>
                  <a:pt x="801" y="442"/>
                  <a:pt x="803" y="449"/>
                </a:cubicBezTo>
                <a:cubicBezTo>
                  <a:pt x="805" y="455"/>
                  <a:pt x="811" y="460"/>
                  <a:pt x="817" y="461"/>
                </a:cubicBezTo>
                <a:cubicBezTo>
                  <a:pt x="891" y="473"/>
                  <a:pt x="891" y="473"/>
                  <a:pt x="891" y="473"/>
                </a:cubicBezTo>
                <a:cubicBezTo>
                  <a:pt x="893" y="490"/>
                  <a:pt x="893" y="507"/>
                  <a:pt x="891" y="524"/>
                </a:cubicBezTo>
                <a:close/>
                <a:moveTo>
                  <a:pt x="588" y="431"/>
                </a:moveTo>
                <a:cubicBezTo>
                  <a:pt x="570" y="449"/>
                  <a:pt x="560" y="473"/>
                  <a:pt x="560" y="498"/>
                </a:cubicBezTo>
                <a:cubicBezTo>
                  <a:pt x="560" y="524"/>
                  <a:pt x="570" y="548"/>
                  <a:pt x="588" y="566"/>
                </a:cubicBezTo>
                <a:cubicBezTo>
                  <a:pt x="606" y="585"/>
                  <a:pt x="630" y="595"/>
                  <a:pt x="656" y="595"/>
                </a:cubicBezTo>
                <a:cubicBezTo>
                  <a:pt x="656" y="595"/>
                  <a:pt x="656" y="595"/>
                  <a:pt x="656" y="595"/>
                </a:cubicBezTo>
                <a:cubicBezTo>
                  <a:pt x="682" y="595"/>
                  <a:pt x="706" y="585"/>
                  <a:pt x="724" y="566"/>
                </a:cubicBezTo>
                <a:cubicBezTo>
                  <a:pt x="742" y="549"/>
                  <a:pt x="752" y="524"/>
                  <a:pt x="752" y="498"/>
                </a:cubicBezTo>
                <a:cubicBezTo>
                  <a:pt x="752" y="473"/>
                  <a:pt x="742" y="449"/>
                  <a:pt x="724" y="431"/>
                </a:cubicBezTo>
                <a:cubicBezTo>
                  <a:pt x="687" y="393"/>
                  <a:pt x="625" y="393"/>
                  <a:pt x="588" y="431"/>
                </a:cubicBezTo>
                <a:close/>
                <a:moveTo>
                  <a:pt x="699" y="542"/>
                </a:moveTo>
                <a:cubicBezTo>
                  <a:pt x="688" y="553"/>
                  <a:pt x="672" y="560"/>
                  <a:pt x="656" y="560"/>
                </a:cubicBezTo>
                <a:cubicBezTo>
                  <a:pt x="656" y="560"/>
                  <a:pt x="656" y="560"/>
                  <a:pt x="656" y="560"/>
                </a:cubicBezTo>
                <a:cubicBezTo>
                  <a:pt x="640" y="560"/>
                  <a:pt x="624" y="553"/>
                  <a:pt x="613" y="542"/>
                </a:cubicBezTo>
                <a:cubicBezTo>
                  <a:pt x="601" y="530"/>
                  <a:pt x="595" y="515"/>
                  <a:pt x="595" y="498"/>
                </a:cubicBezTo>
                <a:cubicBezTo>
                  <a:pt x="595" y="482"/>
                  <a:pt x="601" y="467"/>
                  <a:pt x="613" y="455"/>
                </a:cubicBezTo>
                <a:cubicBezTo>
                  <a:pt x="625" y="443"/>
                  <a:pt x="640" y="437"/>
                  <a:pt x="656" y="437"/>
                </a:cubicBezTo>
                <a:cubicBezTo>
                  <a:pt x="672" y="437"/>
                  <a:pt x="687" y="443"/>
                  <a:pt x="699" y="455"/>
                </a:cubicBezTo>
                <a:cubicBezTo>
                  <a:pt x="711" y="467"/>
                  <a:pt x="717" y="482"/>
                  <a:pt x="717" y="498"/>
                </a:cubicBezTo>
                <a:cubicBezTo>
                  <a:pt x="717" y="515"/>
                  <a:pt x="711" y="530"/>
                  <a:pt x="699" y="5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913607" eaLnBrk="0" fontAlgn="base" hangingPunct="0">
              <a:spcBef>
                <a:spcPct val="0"/>
              </a:spcBef>
              <a:spcAft>
                <a:spcPct val="0"/>
              </a:spcAft>
            </a:pPr>
            <a:endParaRPr lang="en-US">
              <a:solidFill>
                <a:srgbClr val="000000">
                  <a:lumMod val="65000"/>
                  <a:lumOff val="35000"/>
                </a:srgbClr>
              </a:solidFill>
              <a:latin typeface="Arial" panose="020B0604020202020204" pitchFamily="34" charset="0"/>
              <a:cs typeface="Arial" panose="020B0604020202020204" pitchFamily="34" charset="0"/>
            </a:endParaRPr>
          </a:p>
        </p:txBody>
      </p:sp>
      <p:pic>
        <p:nvPicPr>
          <p:cNvPr id="3" name="Picture 2" descr="ApprenticeshipUSA logo">
            <a:extLst>
              <a:ext uri="{FF2B5EF4-FFF2-40B4-BE49-F238E27FC236}">
                <a16:creationId xmlns:a16="http://schemas.microsoft.com/office/drawing/2014/main" id="{53BB5450-97D3-45A4-0729-64EDF92B466D}"/>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9482765" y="6363469"/>
            <a:ext cx="1865113" cy="258811"/>
          </a:xfrm>
          <a:prstGeom prst="rect">
            <a:avLst/>
          </a:prstGeom>
        </p:spPr>
      </p:pic>
      <p:pic>
        <p:nvPicPr>
          <p:cNvPr id="37" name="Picture 37">
            <a:extLst>
              <a:ext uri="{FF2B5EF4-FFF2-40B4-BE49-F238E27FC236}">
                <a16:creationId xmlns:a16="http://schemas.microsoft.com/office/drawing/2014/main" id="{4C8FC62E-F5C1-D581-5F44-19C3A6AB315C}"/>
              </a:ext>
              <a:ext uri="{C183D7F6-B498-43B3-948B-1728B52AA6E4}">
                <adec:decorative xmlns:adec="http://schemas.microsoft.com/office/drawing/2017/decorative" val="1"/>
              </a:ext>
            </a:extLst>
          </p:cNvPr>
          <p:cNvPicPr>
            <a:picLocks noChangeAspect="1"/>
          </p:cNvPicPr>
          <p:nvPr/>
        </p:nvPicPr>
        <p:blipFill>
          <a:blip r:embed="rId21"/>
          <a:stretch>
            <a:fillRect/>
          </a:stretch>
        </p:blipFill>
        <p:spPr>
          <a:xfrm>
            <a:off x="1080799" y="2706983"/>
            <a:ext cx="594360" cy="601666"/>
          </a:xfrm>
          <a:prstGeom prst="rect">
            <a:avLst/>
          </a:prstGeom>
        </p:spPr>
      </p:pic>
      <p:pic>
        <p:nvPicPr>
          <p:cNvPr id="35" name="Graphic 37">
            <a:extLst>
              <a:ext uri="{FF2B5EF4-FFF2-40B4-BE49-F238E27FC236}">
                <a16:creationId xmlns:a16="http://schemas.microsoft.com/office/drawing/2014/main" id="{E1675A4B-3661-8EE7-7804-0EC0DC60423B}"/>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3384853" y="3903429"/>
            <a:ext cx="718108" cy="718108"/>
          </a:xfrm>
          <a:prstGeom prst="rect">
            <a:avLst/>
          </a:prstGeom>
        </p:spPr>
      </p:pic>
      <p:sp>
        <p:nvSpPr>
          <p:cNvPr id="5" name="Slide Number Placeholder 5">
            <a:extLst>
              <a:ext uri="{FF2B5EF4-FFF2-40B4-BE49-F238E27FC236}">
                <a16:creationId xmlns:a16="http://schemas.microsoft.com/office/drawing/2014/main" id="{4AF5E96F-7624-84C7-E9DD-7A0D0FF0D38F}"/>
              </a:ext>
              <a:ext uri="{C183D7F6-B498-43B3-948B-1728B52AA6E4}">
                <adec:decorative xmlns:adec="http://schemas.microsoft.com/office/drawing/2017/decorative" val="1"/>
              </a:ext>
            </a:extLst>
          </p:cNvPr>
          <p:cNvSpPr>
            <a:spLocks noGrp="1"/>
          </p:cNvSpPr>
          <p:nvPr>
            <p:ph type="sldNum" sz="quarter" idx="12"/>
          </p:nvPr>
        </p:nvSpPr>
        <p:spPr>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pPr fontAlgn="base">
              <a:spcBef>
                <a:spcPct val="0"/>
              </a:spcBef>
              <a:spcAft>
                <a:spcPct val="0"/>
              </a:spcAft>
            </a:pPr>
            <a:fld id="{D61AABEC-672F-4B68-B914-690DA978312C}" type="slidenum">
              <a:rPr lang="en-US">
                <a:solidFill>
                  <a:srgbClr val="FFFFFF">
                    <a:lumMod val="50000"/>
                  </a:srgbClr>
                </a:solidFill>
              </a:rPr>
              <a:pPr fontAlgn="base">
                <a:spcBef>
                  <a:spcPct val="0"/>
                </a:spcBef>
                <a:spcAft>
                  <a:spcPct val="0"/>
                </a:spcAft>
              </a:pPr>
              <a:t>10</a:t>
            </a:fld>
            <a:endParaRPr lang="en-US">
              <a:solidFill>
                <a:srgbClr val="FFFFFF">
                  <a:lumMod val="50000"/>
                </a:srgbClr>
              </a:solidFill>
            </a:endParaRPr>
          </a:p>
        </p:txBody>
      </p:sp>
    </p:spTree>
    <p:extLst>
      <p:ext uri="{BB962C8B-B14F-4D97-AF65-F5344CB8AC3E}">
        <p14:creationId xmlns:p14="http://schemas.microsoft.com/office/powerpoint/2010/main" val="394131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sz="4000">
                <a:latin typeface="Montserrat"/>
              </a:rPr>
              <a:t>What is Youth Apprenticeship? </a:t>
            </a:r>
            <a:endParaRPr lang="en-US" sz="4000"/>
          </a:p>
        </p:txBody>
      </p:sp>
      <p:sp>
        <p:nvSpPr>
          <p:cNvPr id="5" name="Text Placeholder 4">
            <a:extLst>
              <a:ext uri="{FF2B5EF4-FFF2-40B4-BE49-F238E27FC236}">
                <a16:creationId xmlns:a16="http://schemas.microsoft.com/office/drawing/2014/main" id="{B606B75A-BE3D-127E-00E2-F64BA233AD6B}"/>
              </a:ext>
            </a:extLst>
          </p:cNvPr>
          <p:cNvSpPr>
            <a:spLocks noGrp="1"/>
          </p:cNvSpPr>
          <p:nvPr>
            <p:ph type="body" sz="quarter" idx="13"/>
          </p:nvPr>
        </p:nvSpPr>
        <p:spPr>
          <a:xfrm>
            <a:off x="577955" y="1618843"/>
            <a:ext cx="6745655" cy="4510353"/>
          </a:xfrm>
        </p:spPr>
        <p:txBody>
          <a:bodyPr>
            <a:normAutofit fontScale="70000" lnSpcReduction="20000"/>
          </a:bodyPr>
          <a:lstStyle/>
          <a:p>
            <a:pPr marL="0" indent="0" algn="ctr" fontAlgn="base">
              <a:buNone/>
            </a:pPr>
            <a:r>
              <a:rPr lang="en-US">
                <a:solidFill>
                  <a:srgbClr val="000000"/>
                </a:solidFill>
                <a:latin typeface="Montserrat" panose="00000500000000000000" pitchFamily="2" charset="0"/>
              </a:rPr>
              <a:t>A </a:t>
            </a:r>
            <a:r>
              <a:rPr lang="en-US" b="1">
                <a:solidFill>
                  <a:srgbClr val="000000"/>
                </a:solidFill>
                <a:latin typeface="Montserrat" panose="00000500000000000000" pitchFamily="2" charset="0"/>
              </a:rPr>
              <a:t>youth apprentice</a:t>
            </a:r>
            <a:r>
              <a:rPr lang="en-US">
                <a:solidFill>
                  <a:srgbClr val="000000"/>
                </a:solidFill>
                <a:latin typeface="Montserrat" panose="00000500000000000000" pitchFamily="2" charset="0"/>
              </a:rPr>
              <a:t> is defined as…​</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 an in-school OR out-of-school youth </a:t>
            </a:r>
            <a:r>
              <a:rPr lang="en-US" b="1">
                <a:solidFill>
                  <a:srgbClr val="000000"/>
                </a:solidFill>
                <a:latin typeface="Montserrat" panose="00000500000000000000" pitchFamily="2" charset="0"/>
              </a:rPr>
              <a:t>between the </a:t>
            </a:r>
            <a:br>
              <a:rPr lang="en-US" b="1">
                <a:solidFill>
                  <a:srgbClr val="000000"/>
                </a:solidFill>
                <a:latin typeface="Montserrat" panose="00000500000000000000" pitchFamily="2" charset="0"/>
              </a:rPr>
            </a:br>
            <a:r>
              <a:rPr lang="en-US" b="1">
                <a:solidFill>
                  <a:srgbClr val="000000"/>
                </a:solidFill>
                <a:latin typeface="Montserrat" panose="00000500000000000000" pitchFamily="2" charset="0"/>
              </a:rPr>
              <a:t>ages of 16 and 24</a:t>
            </a: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who </a:t>
            </a:r>
            <a:r>
              <a:rPr lang="en-US" b="1">
                <a:solidFill>
                  <a:srgbClr val="000000"/>
                </a:solidFill>
                <a:latin typeface="Montserrat" panose="00000500000000000000" pitchFamily="2" charset="0"/>
              </a:rPr>
              <a:t>receives industry-validated Related Instruction for an RA program (for in-school youth) from their school </a:t>
            </a:r>
            <a:r>
              <a:rPr lang="en-US">
                <a:solidFill>
                  <a:srgbClr val="000000"/>
                </a:solidFill>
                <a:latin typeface="Montserrat" panose="00000500000000000000" pitchFamily="2" charset="0"/>
              </a:rPr>
              <a:t>while… ​</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 ​</a:t>
            </a:r>
            <a:br>
              <a:rPr lang="en-US">
                <a:latin typeface="Montserrat" panose="00000500000000000000" pitchFamily="2" charset="0"/>
              </a:rPr>
            </a:br>
            <a:r>
              <a:rPr lang="en-US" b="1">
                <a:solidFill>
                  <a:srgbClr val="000000"/>
                </a:solidFill>
                <a:latin typeface="Montserrat" panose="00000500000000000000" pitchFamily="2" charset="0"/>
              </a:rPr>
              <a:t>completing part-time, paid, work-based </a:t>
            </a:r>
            <a:br>
              <a:rPr lang="en-US" b="1">
                <a:solidFill>
                  <a:srgbClr val="000000"/>
                </a:solidFill>
                <a:latin typeface="Montserrat" panose="00000500000000000000" pitchFamily="2" charset="0"/>
              </a:rPr>
            </a:br>
            <a:r>
              <a:rPr lang="en-US" b="1">
                <a:solidFill>
                  <a:srgbClr val="000000"/>
                </a:solidFill>
                <a:latin typeface="Montserrat" panose="00000500000000000000" pitchFamily="2" charset="0"/>
              </a:rPr>
              <a:t>experience </a:t>
            </a:r>
            <a:r>
              <a:rPr lang="en-US">
                <a:solidFill>
                  <a:srgbClr val="000000"/>
                </a:solidFill>
                <a:latin typeface="Montserrat" panose="00000500000000000000" pitchFamily="2" charset="0"/>
              </a:rPr>
              <a:t>​</a:t>
            </a:r>
            <a:r>
              <a:rPr lang="en-US" b="1">
                <a:solidFill>
                  <a:srgbClr val="000000"/>
                </a:solidFill>
                <a:latin typeface="Montserrat" panose="00000500000000000000" pitchFamily="2" charset="0"/>
              </a:rPr>
              <a:t>from an employer </a:t>
            </a:r>
            <a:r>
              <a:rPr lang="en-US">
                <a:solidFill>
                  <a:srgbClr val="000000"/>
                </a:solidFill>
                <a:latin typeface="Montserrat" panose="00000500000000000000" pitchFamily="2" charset="0"/>
              </a:rPr>
              <a:t>under a ​</a:t>
            </a:r>
            <a:br>
              <a:rPr lang="en-US">
                <a:latin typeface="Montserrat" panose="00000500000000000000" pitchFamily="2" charset="0"/>
              </a:rPr>
            </a:br>
            <a:r>
              <a:rPr lang="en-US">
                <a:solidFill>
                  <a:srgbClr val="000000"/>
                </a:solidFill>
                <a:latin typeface="Montserrat" panose="00000500000000000000" pitchFamily="2" charset="0"/>
              </a:rPr>
              <a:t>mentored supervision as part of… ​</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a:p>
            <a:pPr marL="0" indent="0" algn="ctr" fontAlgn="base">
              <a:buNone/>
            </a:pPr>
            <a:r>
              <a:rPr lang="en-US">
                <a:solidFill>
                  <a:srgbClr val="000000"/>
                </a:solidFill>
                <a:latin typeface="Montserrat" panose="00000500000000000000" pitchFamily="2" charset="0"/>
              </a:rPr>
              <a:t>a </a:t>
            </a:r>
            <a:r>
              <a:rPr lang="en-US" b="1">
                <a:solidFill>
                  <a:srgbClr val="000000"/>
                </a:solidFill>
                <a:latin typeface="Montserrat" panose="00000500000000000000" pitchFamily="2" charset="0"/>
              </a:rPr>
              <a:t>Registered Apprenticeship program approved </a:t>
            </a:r>
            <a:r>
              <a:rPr lang="en-US">
                <a:solidFill>
                  <a:srgbClr val="000000"/>
                </a:solidFill>
                <a:latin typeface="Montserrat" panose="00000500000000000000" pitchFamily="2" charset="0"/>
              </a:rPr>
              <a:t>​</a:t>
            </a:r>
            <a:br>
              <a:rPr lang="en-US">
                <a:latin typeface="Montserrat" panose="00000500000000000000" pitchFamily="2" charset="0"/>
              </a:rPr>
            </a:br>
            <a:r>
              <a:rPr lang="en-US" b="1">
                <a:solidFill>
                  <a:srgbClr val="000000"/>
                </a:solidFill>
                <a:latin typeface="Montserrat" panose="00000500000000000000" pitchFamily="2" charset="0"/>
              </a:rPr>
              <a:t>by DOL or a state apprenticeship agency (SAA) or a pre-apprenticeship program</a:t>
            </a:r>
            <a:r>
              <a:rPr lang="en-US">
                <a:solidFill>
                  <a:srgbClr val="000000"/>
                </a:solidFill>
                <a:latin typeface="Montserrat" panose="00000500000000000000" pitchFamily="2" charset="0"/>
              </a:rPr>
              <a:t>.​</a:t>
            </a:r>
            <a:endParaRPr lang="en-US">
              <a:solidFill>
                <a:srgbClr val="000000"/>
              </a:solidFill>
              <a:latin typeface="Montserrat" panose="00000500000000000000" pitchFamily="2" charset="0"/>
              <a:cs typeface="Segoe UI"/>
            </a:endParaRPr>
          </a:p>
        </p:txBody>
      </p:sp>
      <p:pic>
        <p:nvPicPr>
          <p:cNvPr id="2052" name="Picture 4" descr="Maryland to Scale Youth Apprenticeship Opportunities with $12M Investment –  The 74">
            <a:extLst>
              <a:ext uri="{FF2B5EF4-FFF2-40B4-BE49-F238E27FC236}">
                <a16:creationId xmlns:a16="http://schemas.microsoft.com/office/drawing/2014/main" id="{2D7BAA3B-BAB3-E80C-A84B-7C7528C3AB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3875" y="2358713"/>
            <a:ext cx="3890047" cy="2611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2513CF4C-9DF7-12FF-4375-5823F2637288}"/>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0534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a:solidFill>
                  <a:schemeClr val="bg1"/>
                </a:solidFill>
                <a:latin typeface="Montserrat"/>
              </a:rPr>
              <a:t>Apprenticeship for Youth</a:t>
            </a:r>
          </a:p>
        </p:txBody>
      </p:sp>
      <p:pic>
        <p:nvPicPr>
          <p:cNvPr id="15" name="Picture 14" descr="Total Youth Apprentices (16-24) Served in Fiscal Years 2018-2022. Starts at 65 thousand in Fiscal Year 18 and goes up to 80 thousand in Fiscal Year 2022.">
            <a:extLst>
              <a:ext uri="{FF2B5EF4-FFF2-40B4-BE49-F238E27FC236}">
                <a16:creationId xmlns:a16="http://schemas.microsoft.com/office/drawing/2014/main" id="{A87E0F3A-1C92-9E93-EFF3-A7ADB947C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6745" y="1852902"/>
            <a:ext cx="7059010" cy="3848637"/>
          </a:xfrm>
          <a:prstGeom prst="rect">
            <a:avLst/>
          </a:prstGeom>
          <a:ln>
            <a:noFill/>
          </a:ln>
          <a:effectLst>
            <a:outerShdw blurRad="292100" dist="139700" dir="2700000" algn="tl" rotWithShape="0">
              <a:srgbClr val="333333">
                <a:alpha val="65000"/>
              </a:srgbClr>
            </a:outerShdw>
          </a:effectLst>
        </p:spPr>
      </p:pic>
      <p:pic>
        <p:nvPicPr>
          <p:cNvPr id="17" name="Picture 16" descr="In 2022, there were 228,535 Youth Apprentices Registered">
            <a:extLst>
              <a:ext uri="{FF2B5EF4-FFF2-40B4-BE49-F238E27FC236}">
                <a16:creationId xmlns:a16="http://schemas.microsoft.com/office/drawing/2014/main" id="{1F7B72DE-2A73-E8C9-DD18-0FDBF2F1B3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6700" y="2471552"/>
            <a:ext cx="3388555" cy="235762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F028139-B5A1-A836-1AC0-091837FD2DAF}"/>
              </a:ext>
            </a:extLst>
          </p:cNvPr>
          <p:cNvSpPr>
            <a:spLocks noGrp="1"/>
          </p:cNvSpPr>
          <p:nvPr>
            <p:ph idx="1"/>
          </p:nvPr>
        </p:nvSpPr>
        <p:spPr>
          <a:xfrm>
            <a:off x="4184074" y="6123222"/>
            <a:ext cx="4137890" cy="365125"/>
          </a:xfrm>
        </p:spPr>
        <p:txBody>
          <a:bodyPr>
            <a:normAutofit fontScale="77500" lnSpcReduction="20000"/>
          </a:bodyPr>
          <a:lstStyle/>
          <a:p>
            <a:pPr marL="0" indent="0">
              <a:buNone/>
            </a:pPr>
            <a:r>
              <a:rPr lang="en-US" sz="1800"/>
              <a:t>Source:  </a:t>
            </a:r>
            <a:r>
              <a:rPr lang="en-US" sz="1800">
                <a:hlinkClick r:id="rId5" tooltip="http://www.apprenticeship.gov/"/>
              </a:rPr>
              <a:t>https://www.apprenticeship.gov/ </a:t>
            </a:r>
            <a:endParaRPr lang="en-US" sz="1800"/>
          </a:p>
          <a:p>
            <a:pPr marL="0" indent="0">
              <a:buNone/>
            </a:pPr>
            <a:endParaRPr lang="en-US"/>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4760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6529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sz="4000">
                <a:latin typeface="Montserrat"/>
              </a:rPr>
              <a:t>High-Quality Youth Apprenticeship </a:t>
            </a:r>
            <a:endParaRPr lang="en-US" sz="4000"/>
          </a:p>
        </p:txBody>
      </p:sp>
      <p:sp>
        <p:nvSpPr>
          <p:cNvPr id="23" name="Text Placeholder 22">
            <a:extLst>
              <a:ext uri="{FF2B5EF4-FFF2-40B4-BE49-F238E27FC236}">
                <a16:creationId xmlns:a16="http://schemas.microsoft.com/office/drawing/2014/main" id="{96A83C12-44EF-D776-ED2C-FBF1C6DF2026}"/>
              </a:ext>
            </a:extLst>
          </p:cNvPr>
          <p:cNvSpPr>
            <a:spLocks noGrp="1"/>
          </p:cNvSpPr>
          <p:nvPr>
            <p:ph type="body" sz="quarter" idx="19"/>
          </p:nvPr>
        </p:nvSpPr>
        <p:spPr>
          <a:xfrm>
            <a:off x="731084" y="1812964"/>
            <a:ext cx="10851316" cy="810000"/>
          </a:xfrm>
        </p:spPr>
        <p:txBody>
          <a:bodyPr>
            <a:normAutofit/>
          </a:bodyPr>
          <a:lstStyle/>
          <a:p>
            <a:pPr lvl="0" algn="l">
              <a:lnSpc>
                <a:spcPct val="100000"/>
              </a:lnSpc>
              <a:spcBef>
                <a:spcPts val="0"/>
              </a:spcBef>
            </a:pPr>
            <a:r>
              <a:rPr lang="en-US" sz="2200">
                <a:solidFill>
                  <a:prstClr val="black"/>
                </a:solidFill>
                <a:latin typeface="Montserrat Medium" panose="00000600000000000000" pitchFamily="2" charset="0"/>
              </a:rPr>
              <a:t>In addition to meeting core RA requirements, high quality youth programs:</a:t>
            </a:r>
          </a:p>
          <a:p>
            <a:endParaRPr lang="en-US"/>
          </a:p>
        </p:txBody>
      </p:sp>
      <p:sp>
        <p:nvSpPr>
          <p:cNvPr id="7" name="Rectangle 6" descr="Books">
            <a:extLst>
              <a:ext uri="{FF2B5EF4-FFF2-40B4-BE49-F238E27FC236}">
                <a16:creationId xmlns:a16="http://schemas.microsoft.com/office/drawing/2014/main" id="{0D7AE0AF-214D-7E9C-1B85-D88E0645AAB1}"/>
              </a:ext>
            </a:extLst>
          </p:cNvPr>
          <p:cNvSpPr/>
          <p:nvPr/>
        </p:nvSpPr>
        <p:spPr>
          <a:xfrm>
            <a:off x="1318525" y="2538176"/>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Text Placeholder 24">
            <a:extLst>
              <a:ext uri="{FF2B5EF4-FFF2-40B4-BE49-F238E27FC236}">
                <a16:creationId xmlns:a16="http://schemas.microsoft.com/office/drawing/2014/main" id="{3A126F69-0F17-ED50-1C75-8B4A42C16B6A}"/>
              </a:ext>
            </a:extLst>
          </p:cNvPr>
          <p:cNvSpPr>
            <a:spLocks noGrp="1"/>
          </p:cNvSpPr>
          <p:nvPr>
            <p:ph type="body" sz="quarter" idx="21"/>
          </p:nvPr>
        </p:nvSpPr>
        <p:spPr>
          <a:xfrm>
            <a:off x="787715" y="3509825"/>
            <a:ext cx="1689238" cy="1254125"/>
          </a:xfrm>
        </p:spPr>
        <p:txBody>
          <a:bodyPr/>
          <a:lstStyle/>
          <a:p>
            <a:pPr lvl="0" defTabSz="622300">
              <a:lnSpc>
                <a:spcPct val="100000"/>
              </a:lnSpc>
              <a:spcBef>
                <a:spcPct val="0"/>
              </a:spcBef>
              <a:spcAft>
                <a:spcPct val="35000"/>
              </a:spcAft>
            </a:pPr>
            <a:r>
              <a:rPr lang="en-US" sz="1400">
                <a:solidFill>
                  <a:prstClr val="black">
                    <a:hueOff val="0"/>
                    <a:satOff val="0"/>
                    <a:lumOff val="0"/>
                    <a:alphaOff val="0"/>
                  </a:prstClr>
                </a:solidFill>
                <a:latin typeface="Montserrat Medium" pitchFamily="2" charset="0"/>
              </a:rPr>
              <a:t>Provide dual enrollment pathway for college credit for RI</a:t>
            </a:r>
          </a:p>
        </p:txBody>
      </p:sp>
      <p:sp>
        <p:nvSpPr>
          <p:cNvPr id="10" name="Rectangle 9" descr="Schoolhouse">
            <a:extLst>
              <a:ext uri="{FF2B5EF4-FFF2-40B4-BE49-F238E27FC236}">
                <a16:creationId xmlns:a16="http://schemas.microsoft.com/office/drawing/2014/main" id="{E5F87406-CC25-724B-7BE2-BC9AA8F453B3}"/>
              </a:ext>
            </a:extLst>
          </p:cNvPr>
          <p:cNvSpPr/>
          <p:nvPr/>
        </p:nvSpPr>
        <p:spPr>
          <a:xfrm>
            <a:off x="3433525" y="2538176"/>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 Placeholder 25">
            <a:extLst>
              <a:ext uri="{FF2B5EF4-FFF2-40B4-BE49-F238E27FC236}">
                <a16:creationId xmlns:a16="http://schemas.microsoft.com/office/drawing/2014/main" id="{C42A5A89-E5BA-BF14-94E4-13B0845CE154}"/>
              </a:ext>
            </a:extLst>
          </p:cNvPr>
          <p:cNvSpPr>
            <a:spLocks noGrp="1"/>
          </p:cNvSpPr>
          <p:nvPr>
            <p:ph type="body" sz="quarter" idx="22"/>
          </p:nvPr>
        </p:nvSpPr>
        <p:spPr>
          <a:xfrm>
            <a:off x="2736522" y="3509825"/>
            <a:ext cx="2204006" cy="2337072"/>
          </a:xfrm>
        </p:spPr>
        <p:txBody>
          <a:bodyPr>
            <a:normAutofit/>
          </a:bodyPr>
          <a:lstStyle/>
          <a:p>
            <a:pPr lvl="0" defTabSz="622300">
              <a:lnSpc>
                <a:spcPct val="100000"/>
              </a:lnSpc>
              <a:spcBef>
                <a:spcPct val="0"/>
              </a:spcBef>
              <a:spcAft>
                <a:spcPct val="35000"/>
              </a:spcAft>
            </a:pPr>
            <a:r>
              <a:rPr lang="en-US" sz="1400" i="1">
                <a:solidFill>
                  <a:prstClr val="black">
                    <a:hueOff val="0"/>
                    <a:satOff val="0"/>
                    <a:lumOff val="0"/>
                    <a:alphaOff val="0"/>
                  </a:prstClr>
                </a:solidFill>
                <a:latin typeface="Montserrat Medium" pitchFamily="2" charset="0"/>
              </a:rPr>
              <a:t>(if school is sponsor)</a:t>
            </a:r>
            <a:r>
              <a:rPr lang="en-US" sz="1400">
                <a:solidFill>
                  <a:prstClr val="black">
                    <a:hueOff val="0"/>
                    <a:satOff val="0"/>
                    <a:lumOff val="0"/>
                    <a:alphaOff val="0"/>
                  </a:prstClr>
                </a:solidFill>
                <a:latin typeface="Montserrat Medium" pitchFamily="2" charset="0"/>
              </a:rPr>
              <a:t> Include articulated </a:t>
            </a:r>
            <a:br>
              <a:rPr lang="en-US" sz="1400">
                <a:solidFill>
                  <a:prstClr val="black">
                    <a:hueOff val="0"/>
                    <a:satOff val="0"/>
                    <a:lumOff val="0"/>
                    <a:alphaOff val="0"/>
                  </a:prstClr>
                </a:solidFill>
                <a:latin typeface="Montserrat Medium" pitchFamily="2" charset="0"/>
              </a:rPr>
            </a:br>
            <a:r>
              <a:rPr lang="en-US" sz="1400">
                <a:solidFill>
                  <a:prstClr val="black">
                    <a:hueOff val="0"/>
                    <a:satOff val="0"/>
                    <a:lumOff val="0"/>
                    <a:alphaOff val="0"/>
                  </a:prstClr>
                </a:solidFill>
                <a:latin typeface="Montserrat Medium" pitchFamily="2" charset="0"/>
              </a:rPr>
              <a:t>agreement with another program sponsor to ensure students can continue paid OJL (and RI if needed) after graduation​</a:t>
            </a:r>
          </a:p>
          <a:p>
            <a:endParaRPr lang="en-US"/>
          </a:p>
        </p:txBody>
      </p:sp>
      <p:sp>
        <p:nvSpPr>
          <p:cNvPr id="12" name="Rectangle 11" descr="Office Worker">
            <a:extLst>
              <a:ext uri="{FF2B5EF4-FFF2-40B4-BE49-F238E27FC236}">
                <a16:creationId xmlns:a16="http://schemas.microsoft.com/office/drawing/2014/main" id="{C2EE73E1-0073-2EB2-BA9A-C15F4D9FF710}"/>
              </a:ext>
            </a:extLst>
          </p:cNvPr>
          <p:cNvSpPr/>
          <p:nvPr/>
        </p:nvSpPr>
        <p:spPr>
          <a:xfrm>
            <a:off x="5548525" y="2538176"/>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 Placeholder 14">
            <a:extLst>
              <a:ext uri="{FF2B5EF4-FFF2-40B4-BE49-F238E27FC236}">
                <a16:creationId xmlns:a16="http://schemas.microsoft.com/office/drawing/2014/main" id="{566512E4-6DB4-3766-2A4A-BD9CA862F2C4}"/>
              </a:ext>
            </a:extLst>
          </p:cNvPr>
          <p:cNvSpPr>
            <a:spLocks noGrp="1"/>
          </p:cNvSpPr>
          <p:nvPr>
            <p:ph type="body" sz="quarter" idx="20"/>
          </p:nvPr>
        </p:nvSpPr>
        <p:spPr>
          <a:xfrm>
            <a:off x="5103633" y="3509825"/>
            <a:ext cx="1745549" cy="2220390"/>
          </a:xfrm>
        </p:spPr>
        <p:txBody>
          <a:bodyPr>
            <a:normAutofit/>
          </a:bodyPr>
          <a:lstStyle/>
          <a:p>
            <a:r>
              <a:rPr lang="en-US" sz="1400" b="0">
                <a:solidFill>
                  <a:prstClr val="black">
                    <a:hueOff val="0"/>
                    <a:satOff val="0"/>
                    <a:lumOff val="0"/>
                    <a:alphaOff val="0"/>
                  </a:prstClr>
                </a:solidFill>
                <a:latin typeface="Montserrat Medium" pitchFamily="2" charset="0"/>
              </a:rPr>
              <a:t>Provide apprentice with a clearly-outlined career pathway beyond RA program completion for occupations that provide a family-supporting wage </a:t>
            </a:r>
            <a:endParaRPr lang="en-US"/>
          </a:p>
        </p:txBody>
      </p:sp>
      <p:sp>
        <p:nvSpPr>
          <p:cNvPr id="14" name="Rectangle 13" descr="Diploma Roll">
            <a:extLst>
              <a:ext uri="{FF2B5EF4-FFF2-40B4-BE49-F238E27FC236}">
                <a16:creationId xmlns:a16="http://schemas.microsoft.com/office/drawing/2014/main" id="{268EB68F-ACF6-AB82-5BFF-11AB672E9EB3}"/>
              </a:ext>
            </a:extLst>
          </p:cNvPr>
          <p:cNvSpPr/>
          <p:nvPr/>
        </p:nvSpPr>
        <p:spPr>
          <a:xfrm>
            <a:off x="7663525" y="2538176"/>
            <a:ext cx="810000" cy="81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7" name="Text Placeholder 26">
            <a:extLst>
              <a:ext uri="{FF2B5EF4-FFF2-40B4-BE49-F238E27FC236}">
                <a16:creationId xmlns:a16="http://schemas.microsoft.com/office/drawing/2014/main" id="{3B4E9164-AC0D-5C62-00D3-8FDBB90FE593}"/>
              </a:ext>
            </a:extLst>
          </p:cNvPr>
          <p:cNvSpPr>
            <a:spLocks noGrp="1"/>
          </p:cNvSpPr>
          <p:nvPr>
            <p:ph type="body" sz="quarter" idx="23"/>
          </p:nvPr>
        </p:nvSpPr>
        <p:spPr>
          <a:xfrm>
            <a:off x="7178039" y="3509825"/>
            <a:ext cx="1939701" cy="2337072"/>
          </a:xfrm>
        </p:spPr>
        <p:txBody>
          <a:bodyPr>
            <a:normAutofit/>
          </a:bodyPr>
          <a:lstStyle/>
          <a:p>
            <a:pPr lvl="0" defTabSz="622300">
              <a:lnSpc>
                <a:spcPct val="100000"/>
              </a:lnSpc>
              <a:spcBef>
                <a:spcPct val="0"/>
              </a:spcBef>
              <a:spcAft>
                <a:spcPct val="35000"/>
              </a:spcAft>
            </a:pPr>
            <a:r>
              <a:rPr lang="en-US" sz="1400">
                <a:solidFill>
                  <a:prstClr val="black">
                    <a:hueOff val="0"/>
                    <a:satOff val="0"/>
                    <a:lumOff val="0"/>
                    <a:alphaOff val="0"/>
                  </a:prstClr>
                </a:solidFill>
                <a:latin typeface="Montserrat Medium" pitchFamily="2" charset="0"/>
              </a:rPr>
              <a:t>Embed, or prepares student to test out for, industry-recognized certifications or credentials​</a:t>
            </a:r>
          </a:p>
        </p:txBody>
      </p:sp>
      <p:sp>
        <p:nvSpPr>
          <p:cNvPr id="16" name="Rectangle 15" descr="Graduation Cap">
            <a:extLst>
              <a:ext uri="{FF2B5EF4-FFF2-40B4-BE49-F238E27FC236}">
                <a16:creationId xmlns:a16="http://schemas.microsoft.com/office/drawing/2014/main" id="{41118C11-C021-1C1E-97A9-68F5961F1315}"/>
              </a:ext>
            </a:extLst>
          </p:cNvPr>
          <p:cNvSpPr/>
          <p:nvPr/>
        </p:nvSpPr>
        <p:spPr>
          <a:xfrm>
            <a:off x="9778525" y="2538176"/>
            <a:ext cx="810000" cy="81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Text Placeholder 27">
            <a:extLst>
              <a:ext uri="{FF2B5EF4-FFF2-40B4-BE49-F238E27FC236}">
                <a16:creationId xmlns:a16="http://schemas.microsoft.com/office/drawing/2014/main" id="{369BA53A-57A0-5971-BE90-B624C67F3904}"/>
              </a:ext>
            </a:extLst>
          </p:cNvPr>
          <p:cNvSpPr>
            <a:spLocks noGrp="1"/>
          </p:cNvSpPr>
          <p:nvPr>
            <p:ph type="body" sz="quarter" idx="24"/>
          </p:nvPr>
        </p:nvSpPr>
        <p:spPr>
          <a:xfrm>
            <a:off x="9331942" y="3506830"/>
            <a:ext cx="1703166" cy="2125904"/>
          </a:xfrm>
        </p:spPr>
        <p:txBody>
          <a:bodyPr>
            <a:normAutofit/>
          </a:bodyPr>
          <a:lstStyle/>
          <a:p>
            <a:r>
              <a:rPr lang="en-US" sz="1400">
                <a:latin typeface="Montserrat Medium" pitchFamily="2" charset="0"/>
              </a:rPr>
              <a:t>Build equity in program design including qualifications, supports for persistence, etc.</a:t>
            </a:r>
          </a:p>
          <a:p>
            <a:endParaRPr lang="en-US"/>
          </a:p>
        </p:txBody>
      </p:sp>
      <p:sp>
        <p:nvSpPr>
          <p:cNvPr id="4" name="Slide Number Placeholder 5">
            <a:extLst>
              <a:ext uri="{FF2B5EF4-FFF2-40B4-BE49-F238E27FC236}">
                <a16:creationId xmlns:a16="http://schemas.microsoft.com/office/drawing/2014/main" id="{7209120F-5AE7-0BDD-ABF4-41C221DC7F27}"/>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2600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sz="4000">
                <a:latin typeface="Montserrat"/>
              </a:rPr>
              <a:t>Maryland School Apprenticeship Goals</a:t>
            </a:r>
            <a:endParaRPr lang="en-US" sz="4000"/>
          </a:p>
        </p:txBody>
      </p:sp>
      <p:sp>
        <p:nvSpPr>
          <p:cNvPr id="4" name="Footer Placeholder 10">
            <a:extLst>
              <a:ext uri="{FF2B5EF4-FFF2-40B4-BE49-F238E27FC236}">
                <a16:creationId xmlns:a16="http://schemas.microsoft.com/office/drawing/2014/main" id="{2913A1BF-912B-304E-6966-50D064164453}"/>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291591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826B-5FF6-E219-6688-51BDED8E2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11F27-E924-CE32-CDC1-F73D339BE51A}"/>
              </a:ext>
            </a:extLst>
          </p:cNvPr>
          <p:cNvSpPr>
            <a:spLocks noGrp="1"/>
          </p:cNvSpPr>
          <p:nvPr>
            <p:ph type="title"/>
          </p:nvPr>
        </p:nvSpPr>
        <p:spPr/>
        <p:txBody>
          <a:bodyPr>
            <a:normAutofit/>
          </a:bodyPr>
          <a:lstStyle/>
          <a:p>
            <a:r>
              <a:rPr lang="en-US" sz="3200"/>
              <a:t>Maryland 2030- Ambitious Goals for the State!</a:t>
            </a:r>
          </a:p>
        </p:txBody>
      </p:sp>
      <p:sp>
        <p:nvSpPr>
          <p:cNvPr id="2" name="Content Placeholder 1">
            <a:extLst>
              <a:ext uri="{FF2B5EF4-FFF2-40B4-BE49-F238E27FC236}">
                <a16:creationId xmlns:a16="http://schemas.microsoft.com/office/drawing/2014/main" id="{6E5CA106-0B37-04EA-1708-1C86D7EC8E33}"/>
              </a:ext>
            </a:extLst>
          </p:cNvPr>
          <p:cNvSpPr>
            <a:spLocks noGrp="1"/>
          </p:cNvSpPr>
          <p:nvPr>
            <p:ph idx="1"/>
          </p:nvPr>
        </p:nvSpPr>
        <p:spPr>
          <a:xfrm>
            <a:off x="611158" y="1673772"/>
            <a:ext cx="8029503" cy="4351338"/>
          </a:xfrm>
        </p:spPr>
        <p:txBody>
          <a:bodyPr vert="horz" lIns="91440" tIns="45720" rIns="91440" bIns="45720" rtlCol="0" anchor="t">
            <a:normAutofit/>
          </a:bodyPr>
          <a:lstStyle/>
          <a:p>
            <a:r>
              <a:rPr lang="en-US" sz="2200">
                <a:solidFill>
                  <a:schemeClr val="tx1"/>
                </a:solidFill>
                <a:latin typeface="Montserrat Medium"/>
              </a:rPr>
              <a:t>The Blueprint sets a goal for 45% of high school graduates completing an apprenticeship or an industry-recognized occupational credential by the 2030-2031 school year</a:t>
            </a:r>
          </a:p>
          <a:p>
            <a:r>
              <a:rPr lang="en-US" sz="2200">
                <a:solidFill>
                  <a:schemeClr val="tx1"/>
                </a:solidFill>
                <a:latin typeface="Montserrat Medium"/>
              </a:rPr>
              <a:t>Coordinated through The Apprenticeship Maryland Program (AMP), the program consists of at least one year of related classroom instruction and a workplace component of at least 450 hours </a:t>
            </a:r>
          </a:p>
          <a:p>
            <a:r>
              <a:rPr lang="en-US" sz="2200">
                <a:solidFill>
                  <a:schemeClr val="tx1"/>
                </a:solidFill>
                <a:latin typeface="Montserrat Medium"/>
              </a:rPr>
              <a:t>There are nearly 300 employers approved to participate, representing industries including architecture, healthcare, construction, hospitality, manufacturing, government, and others</a:t>
            </a:r>
            <a:endParaRPr lang="en-US" sz="2200">
              <a:solidFill>
                <a:schemeClr val="tx1"/>
              </a:solidFill>
            </a:endParaRPr>
          </a:p>
        </p:txBody>
      </p:sp>
      <p:pic>
        <p:nvPicPr>
          <p:cNvPr id="2052" name="Picture 4" descr="and counselors lead the way ...">
            <a:extLst>
              <a:ext uri="{FF2B5EF4-FFF2-40B4-BE49-F238E27FC236}">
                <a16:creationId xmlns:a16="http://schemas.microsoft.com/office/drawing/2014/main" id="{6ABAFBD0-C57D-BB18-D843-5B2AD18E45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28092" y="1780336"/>
            <a:ext cx="2952750" cy="355506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0">
            <a:extLst>
              <a:ext uri="{FF2B5EF4-FFF2-40B4-BE49-F238E27FC236}">
                <a16:creationId xmlns:a16="http://schemas.microsoft.com/office/drawing/2014/main" id="{3970A0E3-4C6B-8F84-5575-99FC60836DAD}"/>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1696868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9826B-5FF6-E219-6688-51BDED8E20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11F27-E924-CE32-CDC1-F73D339BE51A}"/>
              </a:ext>
            </a:extLst>
          </p:cNvPr>
          <p:cNvSpPr>
            <a:spLocks noGrp="1"/>
          </p:cNvSpPr>
          <p:nvPr>
            <p:ph type="title"/>
          </p:nvPr>
        </p:nvSpPr>
        <p:spPr>
          <a:xfrm>
            <a:off x="685800" y="467726"/>
            <a:ext cx="10515600" cy="1325563"/>
          </a:xfrm>
        </p:spPr>
        <p:txBody>
          <a:bodyPr>
            <a:normAutofit/>
          </a:bodyPr>
          <a:lstStyle/>
          <a:p>
            <a:r>
              <a:rPr lang="en-US"/>
              <a:t>But the State has a Long Way to Go</a:t>
            </a:r>
          </a:p>
        </p:txBody>
      </p:sp>
      <p:pic>
        <p:nvPicPr>
          <p:cNvPr id="2050" name="Picture 2" descr="Image result for apprenticeship maryland">
            <a:extLst>
              <a:ext uri="{FF2B5EF4-FFF2-40B4-BE49-F238E27FC236}">
                <a16:creationId xmlns:a16="http://schemas.microsoft.com/office/drawing/2014/main" id="{44309513-2300-3E4C-4A3C-F74E270BE74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9498" y="3276600"/>
            <a:ext cx="3345306" cy="81176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E5CA106-0B37-04EA-1708-1C86D7EC8E33}"/>
              </a:ext>
            </a:extLst>
          </p:cNvPr>
          <p:cNvSpPr>
            <a:spLocks noGrp="1"/>
          </p:cNvSpPr>
          <p:nvPr>
            <p:ph idx="1"/>
          </p:nvPr>
        </p:nvSpPr>
        <p:spPr>
          <a:xfrm>
            <a:off x="4114805" y="1707469"/>
            <a:ext cx="7391396" cy="4335996"/>
          </a:xfrm>
        </p:spPr>
        <p:txBody>
          <a:bodyPr vert="horz" lIns="91440" tIns="45720" rIns="91440" bIns="45720" rtlCol="0" anchor="t">
            <a:noAutofit/>
          </a:bodyPr>
          <a:lstStyle/>
          <a:p>
            <a:r>
              <a:rPr lang="en-US" sz="2500">
                <a:solidFill>
                  <a:schemeClr val="tx1"/>
                </a:solidFill>
                <a:latin typeface="Montserrat Medium"/>
              </a:rPr>
              <a:t>To meet the 45% goal, 25,840 of these graduates would have needed to complete an apprenticeship or industry credential</a:t>
            </a:r>
          </a:p>
          <a:p>
            <a:r>
              <a:rPr lang="en-US" sz="2500">
                <a:solidFill>
                  <a:schemeClr val="tx1"/>
                </a:solidFill>
                <a:latin typeface="Montserrat Medium"/>
              </a:rPr>
              <a:t>In 2021, about 7% of graduates met these criteria</a:t>
            </a:r>
          </a:p>
          <a:p>
            <a:r>
              <a:rPr lang="en-US" sz="2500">
                <a:solidFill>
                  <a:schemeClr val="tx1"/>
                </a:solidFill>
                <a:latin typeface="Montserrat Medium"/>
              </a:rPr>
              <a:t>In the 2021-2022 school year, 271 employers were participating in the program</a:t>
            </a:r>
          </a:p>
          <a:p>
            <a:r>
              <a:rPr lang="en-US" sz="2500">
                <a:solidFill>
                  <a:schemeClr val="tx1"/>
                </a:solidFill>
                <a:latin typeface="Montserrat Medium"/>
              </a:rPr>
              <a:t>Favorably, for the most recent 2023 – 2024 academic year, the total number of youth apprentices has grown exponentially, to a total of 1,045 by June 2024.</a:t>
            </a:r>
            <a:endParaRPr lang="en-US" sz="2500">
              <a:solidFill>
                <a:schemeClr val="tx1"/>
              </a:solidFill>
            </a:endParaRPr>
          </a:p>
        </p:txBody>
      </p:sp>
      <p:sp>
        <p:nvSpPr>
          <p:cNvPr id="5" name="Footer Placeholder 10">
            <a:extLst>
              <a:ext uri="{FF2B5EF4-FFF2-40B4-BE49-F238E27FC236}">
                <a16:creationId xmlns:a16="http://schemas.microsoft.com/office/drawing/2014/main" id="{3970A0E3-4C6B-8F84-5575-99FC60836DAD}"/>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274010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589085" y="2343189"/>
            <a:ext cx="11122269" cy="1325563"/>
          </a:xfrm>
        </p:spPr>
        <p:txBody>
          <a:bodyPr>
            <a:normAutofit/>
          </a:bodyPr>
          <a:lstStyle/>
          <a:p>
            <a:r>
              <a:rPr lang="en-US">
                <a:latin typeface="Montserrat"/>
              </a:rPr>
              <a:t>Apprenticeship Benefits for Students and Schools</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31648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581448" y="456754"/>
            <a:ext cx="10515600" cy="1325563"/>
          </a:xfrm>
        </p:spPr>
        <p:txBody>
          <a:bodyPr>
            <a:normAutofit/>
          </a:bodyPr>
          <a:lstStyle/>
          <a:p>
            <a:r>
              <a:rPr lang="en-US">
                <a:solidFill>
                  <a:schemeClr val="bg1"/>
                </a:solidFill>
                <a:latin typeface="Montserrat"/>
              </a:rPr>
              <a:t>Substantial Benefits for Youth</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81448" y="1600895"/>
            <a:ext cx="10929234" cy="4497057"/>
          </a:xfrm>
        </p:spPr>
        <p:txBody>
          <a:bodyPr vert="horz" lIns="91440" tIns="45720" rIns="91440" bIns="45720" rtlCol="0" anchor="t">
            <a:normAutofit fontScale="92500"/>
          </a:bodyPr>
          <a:lstStyle/>
          <a:p>
            <a:pPr marL="0" indent="0">
              <a:lnSpc>
                <a:spcPct val="110000"/>
              </a:lnSpc>
              <a:buNone/>
            </a:pPr>
            <a:r>
              <a:rPr lang="en-US" sz="2600">
                <a:solidFill>
                  <a:schemeClr val="tx1"/>
                </a:solidFill>
                <a:latin typeface="Montserrat Medium"/>
                <a:cs typeface="Segoe UI"/>
              </a:rPr>
              <a:t>Helping students understand the benefits of RA is crucial:</a:t>
            </a:r>
          </a:p>
          <a:p>
            <a:pPr marL="631825" indent="-342900">
              <a:lnSpc>
                <a:spcPct val="110000"/>
              </a:lnSpc>
            </a:pPr>
            <a:r>
              <a:rPr lang="en-US" sz="2400">
                <a:solidFill>
                  <a:schemeClr val="tx1"/>
                </a:solidFill>
                <a:latin typeface="Montserrat Medium"/>
                <a:cs typeface="Segoe UI"/>
              </a:rPr>
              <a:t>RA is a pathway to a career from the start</a:t>
            </a:r>
          </a:p>
          <a:p>
            <a:pPr marL="631825" indent="-342900">
              <a:lnSpc>
                <a:spcPct val="110000"/>
              </a:lnSpc>
            </a:pPr>
            <a:r>
              <a:rPr lang="en-US" sz="2400">
                <a:solidFill>
                  <a:schemeClr val="tx1"/>
                </a:solidFill>
                <a:latin typeface="Montserrat Medium"/>
                <a:cs typeface="Segoe UI"/>
              </a:rPr>
              <a:t>RA provides a way to get paid to learn skills and get work experience</a:t>
            </a:r>
          </a:p>
          <a:p>
            <a:pPr marL="631825" indent="-342900">
              <a:lnSpc>
                <a:spcPct val="110000"/>
              </a:lnSpc>
            </a:pPr>
            <a:r>
              <a:rPr lang="en-US" sz="2400">
                <a:solidFill>
                  <a:schemeClr val="tx1"/>
                </a:solidFill>
                <a:latin typeface="Montserrat Medium"/>
                <a:cs typeface="Segoe UI"/>
              </a:rPr>
              <a:t>Often leads to offer of full-time employment following graduation or program completion soon after graduation</a:t>
            </a:r>
          </a:p>
          <a:p>
            <a:pPr marL="631825" indent="-342900">
              <a:lnSpc>
                <a:spcPct val="110000"/>
              </a:lnSpc>
            </a:pPr>
            <a:r>
              <a:rPr lang="en-US" sz="2400">
                <a:solidFill>
                  <a:schemeClr val="tx1"/>
                </a:solidFill>
                <a:latin typeface="Montserrat Medium"/>
                <a:cs typeface="Segoe UI"/>
              </a:rPr>
              <a:t>Increases your lifetime earnings potential: average starting salary for apprentice completers is $80,000 per year (U.S. DOL)</a:t>
            </a:r>
          </a:p>
          <a:p>
            <a:pPr marL="631825" indent="-342900">
              <a:lnSpc>
                <a:spcPct val="110000"/>
              </a:lnSpc>
            </a:pPr>
            <a:r>
              <a:rPr lang="en-US" sz="2400">
                <a:solidFill>
                  <a:schemeClr val="tx1"/>
                </a:solidFill>
                <a:latin typeface="Montserrat Medium"/>
                <a:cs typeface="Segoe UI"/>
              </a:rPr>
              <a:t>Provides way to earn national credential – move and earn anywhere</a:t>
            </a:r>
          </a:p>
          <a:p>
            <a:pPr marL="631825" indent="-342900">
              <a:lnSpc>
                <a:spcPct val="110000"/>
              </a:lnSpc>
            </a:pPr>
            <a:r>
              <a:rPr lang="en-US" sz="2400">
                <a:solidFill>
                  <a:schemeClr val="tx1"/>
                </a:solidFill>
                <a:latin typeface="Montserrat Medium"/>
                <a:cs typeface="Segoe UI"/>
              </a:rPr>
              <a:t>Can help lower – or even eliminate – the cost of taking college courses</a:t>
            </a:r>
            <a:endParaRPr lang="en-US" sz="1400">
              <a:solidFill>
                <a:schemeClr val="tx1"/>
              </a:solidFill>
              <a:latin typeface="Montserrat Medium"/>
              <a:cs typeface="Segoe UI"/>
            </a:endParaRPr>
          </a:p>
          <a:p>
            <a:pPr>
              <a:lnSpc>
                <a:spcPct val="100000"/>
              </a:lnSpc>
              <a:spcBef>
                <a:spcPts val="1600"/>
              </a:spcBef>
            </a:pPr>
            <a:endParaRPr lang="en-US" sz="1400">
              <a:solidFill>
                <a:schemeClr val="tx1"/>
              </a:solidFill>
              <a:latin typeface="Montserrat Medium"/>
              <a:cs typeface="Segoe UI"/>
            </a:endParaRPr>
          </a:p>
        </p:txBody>
      </p:sp>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2922377"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91918699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normAutofit/>
          </a:bodyPr>
          <a:lstStyle/>
          <a:p>
            <a:r>
              <a:rPr lang="en-US">
                <a:solidFill>
                  <a:schemeClr val="bg1"/>
                </a:solidFill>
                <a:latin typeface="Montserrat"/>
              </a:rPr>
              <a:t>Less Debt, More Opportunities</a:t>
            </a:r>
          </a:p>
        </p:txBody>
      </p:sp>
      <p:pic>
        <p:nvPicPr>
          <p:cNvPr id="9" name="Picture 8" descr="Of parents worried about paying for college 55 percent note rising tuition as a concern while nearly half say inflation is straining their savings. Over one quarter of worried parents noted that fears of an impending recession also caused concern about paying for college. &#10;Rising tuition - 55 percent&#10;Inflation strains - 42 percent&#10;Recession fears - 28 percent">
            <a:extLst>
              <a:ext uri="{FF2B5EF4-FFF2-40B4-BE49-F238E27FC236}">
                <a16:creationId xmlns:a16="http://schemas.microsoft.com/office/drawing/2014/main" id="{BA5DBDE3-630B-F3B1-E29D-F0D8DA54D4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650" y="2106098"/>
            <a:ext cx="5112640" cy="3181470"/>
          </a:xfrm>
          <a:prstGeom prst="rect">
            <a:avLst/>
          </a:prstGeom>
        </p:spPr>
      </p:pic>
      <p:sp>
        <p:nvSpPr>
          <p:cNvPr id="4" name="Content Placeholder 3">
            <a:extLst>
              <a:ext uri="{FF2B5EF4-FFF2-40B4-BE49-F238E27FC236}">
                <a16:creationId xmlns:a16="http://schemas.microsoft.com/office/drawing/2014/main" id="{C79BA0D3-9B61-9905-8409-152EC4A0DBF6}"/>
              </a:ext>
            </a:extLst>
          </p:cNvPr>
          <p:cNvSpPr>
            <a:spLocks noGrp="1"/>
          </p:cNvSpPr>
          <p:nvPr>
            <p:ph sz="half" idx="2"/>
          </p:nvPr>
        </p:nvSpPr>
        <p:spPr/>
        <p:txBody>
          <a:bodyPr>
            <a:normAutofit fontScale="92500" lnSpcReduction="10000"/>
          </a:bodyPr>
          <a:lstStyle/>
          <a:p>
            <a:pPr marL="0" lvl="0" indent="0">
              <a:spcBef>
                <a:spcPct val="0"/>
              </a:spcBef>
              <a:buNone/>
              <a:defRPr/>
            </a:pPr>
            <a:r>
              <a:rPr lang="en-US">
                <a:solidFill>
                  <a:prstClr val="black"/>
                </a:solidFill>
                <a:latin typeface="Montserrat Medium" panose="00000600000000000000" pitchFamily="2" charset="0"/>
                <a:cs typeface="Segoe UI"/>
              </a:rPr>
              <a:t>Nationally....</a:t>
            </a:r>
          </a:p>
          <a:p>
            <a:pPr marL="342900" lvl="0" indent="-342900">
              <a:spcBef>
                <a:spcPct val="0"/>
              </a:spcBef>
              <a:defRPr/>
            </a:pPr>
            <a:endParaRPr lang="en-US">
              <a:solidFill>
                <a:prstClr val="black"/>
              </a:solidFill>
              <a:latin typeface="Montserrat Medium" panose="00000600000000000000" pitchFamily="2" charset="0"/>
              <a:cs typeface="Segoe UI"/>
            </a:endParaRPr>
          </a:p>
          <a:p>
            <a:pPr marL="342900" lvl="0" indent="-342900">
              <a:spcBef>
                <a:spcPct val="0"/>
              </a:spcBef>
              <a:defRPr/>
            </a:pPr>
            <a:r>
              <a:rPr lang="en-US">
                <a:solidFill>
                  <a:prstClr val="black"/>
                </a:solidFill>
                <a:latin typeface="Montserrat Medium" panose="00000600000000000000" pitchFamily="2" charset="0"/>
                <a:cs typeface="Segoe UI"/>
              </a:rPr>
              <a:t>42.8 million Americans owe more than $1.75 trillion in student loans (2024)</a:t>
            </a:r>
            <a:endParaRPr lang="en-US">
              <a:solidFill>
                <a:prstClr val="black"/>
              </a:solidFill>
              <a:latin typeface="Montserrat Medium" panose="00000600000000000000" pitchFamily="2" charset="0"/>
              <a:cs typeface="Calibri Light"/>
            </a:endParaRPr>
          </a:p>
          <a:p>
            <a:pPr marL="342900" lvl="0" indent="-342900">
              <a:spcBef>
                <a:spcPct val="0"/>
              </a:spcBef>
              <a:defRPr/>
            </a:pPr>
            <a:endParaRPr lang="en-US">
              <a:solidFill>
                <a:prstClr val="black"/>
              </a:solidFill>
              <a:latin typeface="Montserrat Medium" panose="00000600000000000000" pitchFamily="2" charset="0"/>
              <a:cs typeface="Segoe UI"/>
            </a:endParaRPr>
          </a:p>
          <a:p>
            <a:pPr marL="342900" lvl="0" indent="-342900">
              <a:spcBef>
                <a:spcPct val="0"/>
              </a:spcBef>
              <a:defRPr/>
            </a:pPr>
            <a:r>
              <a:rPr lang="en-US">
                <a:solidFill>
                  <a:prstClr val="black"/>
                </a:solidFill>
                <a:latin typeface="Montserrat Medium" panose="00000600000000000000" pitchFamily="2" charset="0"/>
                <a:cs typeface="Segoe UI"/>
              </a:rPr>
              <a:t>61% of college graduates had taken on student loan debt (2024)</a:t>
            </a:r>
          </a:p>
          <a:p>
            <a:pPr marL="342900" lvl="0" indent="-342900">
              <a:spcBef>
                <a:spcPct val="0"/>
              </a:spcBef>
              <a:defRPr/>
            </a:pPr>
            <a:endParaRPr lang="en-US">
              <a:solidFill>
                <a:prstClr val="black"/>
              </a:solidFill>
              <a:latin typeface="Montserrat Medium" panose="00000600000000000000" pitchFamily="2" charset="0"/>
              <a:cs typeface="Segoe UI"/>
            </a:endParaRPr>
          </a:p>
          <a:p>
            <a:pPr marL="342900" lvl="0" indent="-342900">
              <a:spcBef>
                <a:spcPct val="0"/>
              </a:spcBef>
              <a:defRPr/>
            </a:pPr>
            <a:r>
              <a:rPr lang="en-US">
                <a:solidFill>
                  <a:prstClr val="black"/>
                </a:solidFill>
                <a:latin typeface="Montserrat Medium" panose="00000600000000000000" pitchFamily="2" charset="0"/>
                <a:cs typeface="Segoe UI"/>
              </a:rPr>
              <a:t>Average debt of student loan holder is </a:t>
            </a:r>
            <a:r>
              <a:rPr lang="en-US" b="1">
                <a:solidFill>
                  <a:prstClr val="black"/>
                </a:solidFill>
                <a:latin typeface="Montserrat Medium" panose="00000600000000000000" pitchFamily="2" charset="0"/>
                <a:cs typeface="Segoe UI"/>
              </a:rPr>
              <a:t>$37,853 </a:t>
            </a:r>
            <a:r>
              <a:rPr lang="en-US">
                <a:solidFill>
                  <a:prstClr val="black"/>
                </a:solidFill>
                <a:latin typeface="Montserrat Medium" panose="00000600000000000000" pitchFamily="2" charset="0"/>
                <a:cs typeface="Segoe UI"/>
              </a:rPr>
              <a:t>(2024)</a:t>
            </a:r>
          </a:p>
          <a:p>
            <a:pPr marL="0" indent="0">
              <a:buNone/>
            </a:pP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cxnSp>
        <p:nvCxnSpPr>
          <p:cNvPr id="10" name="Straight Connector 9">
            <a:extLst>
              <a:ext uri="{FF2B5EF4-FFF2-40B4-BE49-F238E27FC236}">
                <a16:creationId xmlns:a16="http://schemas.microsoft.com/office/drawing/2014/main" id="{2543F272-2DC6-5E60-AB1C-D640D0F64216}"/>
              </a:ext>
              <a:ext uri="{C183D7F6-B498-43B3-948B-1728B52AA6E4}">
                <adec:decorative xmlns:adec="http://schemas.microsoft.com/office/drawing/2017/decorative" val="1"/>
              </a:ext>
            </a:extLst>
          </p:cNvPr>
          <p:cNvCxnSpPr/>
          <p:nvPr/>
        </p:nvCxnSpPr>
        <p:spPr>
          <a:xfrm>
            <a:off x="5994400" y="2188850"/>
            <a:ext cx="0" cy="298900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935712"/>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Presenters</a:t>
            </a:r>
          </a:p>
        </p:txBody>
      </p:sp>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40156"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lan Dodkowitz">
            <a:extLst>
              <a:ext uri="{FF2B5EF4-FFF2-40B4-BE49-F238E27FC236}">
                <a16:creationId xmlns:a16="http://schemas.microsoft.com/office/drawing/2014/main" id="{361A32B1-3B3E-455C-172F-D9159A47974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32749" y="2041622"/>
            <a:ext cx="2261117" cy="241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 Placeholder 13">
            <a:extLst>
              <a:ext uri="{FF2B5EF4-FFF2-40B4-BE49-F238E27FC236}">
                <a16:creationId xmlns:a16="http://schemas.microsoft.com/office/drawing/2014/main" id="{AE07D55F-9B40-D00B-B865-D806C41A309D}"/>
              </a:ext>
            </a:extLst>
          </p:cNvPr>
          <p:cNvSpPr>
            <a:spLocks noGrp="1"/>
          </p:cNvSpPr>
          <p:nvPr>
            <p:ph type="body" sz="quarter" idx="17"/>
          </p:nvPr>
        </p:nvSpPr>
        <p:spPr>
          <a:xfrm>
            <a:off x="1862389" y="4698467"/>
            <a:ext cx="3801836" cy="563563"/>
          </a:xfrm>
        </p:spPr>
        <p:txBody>
          <a:bodyPr>
            <a:normAutofit fontScale="92500"/>
          </a:bodyPr>
          <a:lstStyle/>
          <a:p>
            <a:r>
              <a:rPr lang="en-US" sz="3600">
                <a:solidFill>
                  <a:srgbClr val="0D274D"/>
                </a:solidFill>
                <a:latin typeface="Montserrat"/>
              </a:rPr>
              <a:t>Alan</a:t>
            </a:r>
            <a:r>
              <a:rPr lang="en-US">
                <a:solidFill>
                  <a:srgbClr val="0D274D"/>
                </a:solidFill>
                <a:latin typeface="Montserrat"/>
              </a:rPr>
              <a:t> </a:t>
            </a:r>
            <a:r>
              <a:rPr lang="en-US" sz="3000">
                <a:solidFill>
                  <a:srgbClr val="0D274D"/>
                </a:solidFill>
                <a:latin typeface="Montserrat"/>
              </a:rPr>
              <a:t>D. Dodkowitz</a:t>
            </a:r>
            <a:endParaRPr lang="pl-PL" sz="3000">
              <a:solidFill>
                <a:srgbClr val="0D274D"/>
              </a:solidFill>
              <a:latin typeface="Montserrat" panose="00000500000000000000" pitchFamily="2" charset="0"/>
            </a:endParaRPr>
          </a:p>
          <a:p>
            <a:endParaRPr lang="en-US"/>
          </a:p>
        </p:txBody>
      </p:sp>
      <p:sp>
        <p:nvSpPr>
          <p:cNvPr id="18" name="Text Placeholder 17">
            <a:extLst>
              <a:ext uri="{FF2B5EF4-FFF2-40B4-BE49-F238E27FC236}">
                <a16:creationId xmlns:a16="http://schemas.microsoft.com/office/drawing/2014/main" id="{6FA229F0-48A3-D89B-B5A7-02543AA13396}"/>
              </a:ext>
            </a:extLst>
          </p:cNvPr>
          <p:cNvSpPr>
            <a:spLocks noGrp="1"/>
          </p:cNvSpPr>
          <p:nvPr>
            <p:ph type="body" sz="quarter" idx="21"/>
          </p:nvPr>
        </p:nvSpPr>
        <p:spPr>
          <a:xfrm>
            <a:off x="1949309" y="5177562"/>
            <a:ext cx="3627995" cy="681611"/>
          </a:xfrm>
        </p:spPr>
        <p:txBody>
          <a:bodyPr>
            <a:normAutofit lnSpcReduction="10000"/>
          </a:bodyPr>
          <a:lstStyle/>
          <a:p>
            <a:r>
              <a:rPr lang="en-US">
                <a:solidFill>
                  <a:srgbClr val="0D274D"/>
                </a:solidFill>
                <a:latin typeface="Montserrat" panose="00000500000000000000" pitchFamily="2" charset="0"/>
                <a:ea typeface="Roboto"/>
              </a:rPr>
              <a:t>Senior Subject Matter Expert</a:t>
            </a:r>
          </a:p>
          <a:p>
            <a:r>
              <a:rPr lang="en-US">
                <a:solidFill>
                  <a:srgbClr val="0D274D"/>
                </a:solidFill>
                <a:latin typeface="Montserrat" panose="00000500000000000000" pitchFamily="2" charset="0"/>
                <a:ea typeface="Roboto"/>
              </a:rPr>
              <a:t>Safal Partners</a:t>
            </a:r>
            <a:endParaRPr lang="en-US">
              <a:latin typeface="Montserrat" panose="00000500000000000000" pitchFamily="2" charset="0"/>
            </a:endParaRPr>
          </a:p>
        </p:txBody>
      </p:sp>
      <p:pic>
        <p:nvPicPr>
          <p:cNvPr id="6" name="Picture 5" descr="Jeff Smith">
            <a:extLst>
              <a:ext uri="{FF2B5EF4-FFF2-40B4-BE49-F238E27FC236}">
                <a16:creationId xmlns:a16="http://schemas.microsoft.com/office/drawing/2014/main" id="{F1143F9D-EDFE-3EF1-1529-20D4CB7136B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196240" y="1987371"/>
            <a:ext cx="2261117" cy="241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Text Placeholder 24">
            <a:extLst>
              <a:ext uri="{FF2B5EF4-FFF2-40B4-BE49-F238E27FC236}">
                <a16:creationId xmlns:a16="http://schemas.microsoft.com/office/drawing/2014/main" id="{66AD2973-DB2A-8167-5304-F8CF57C6786C}"/>
              </a:ext>
            </a:extLst>
          </p:cNvPr>
          <p:cNvSpPr>
            <a:spLocks noGrp="1"/>
          </p:cNvSpPr>
          <p:nvPr>
            <p:ph type="body" sz="quarter" idx="20"/>
          </p:nvPr>
        </p:nvSpPr>
        <p:spPr>
          <a:xfrm>
            <a:off x="7117123" y="4725346"/>
            <a:ext cx="2419350" cy="563563"/>
          </a:xfrm>
        </p:spPr>
        <p:txBody>
          <a:bodyPr>
            <a:normAutofit fontScale="85000" lnSpcReduction="10000"/>
          </a:bodyPr>
          <a:lstStyle/>
          <a:p>
            <a:r>
              <a:rPr lang="en-US">
                <a:solidFill>
                  <a:srgbClr val="0D274D"/>
                </a:solidFill>
                <a:latin typeface="Montserrat"/>
              </a:rPr>
              <a:t>Jeffrey Smith</a:t>
            </a:r>
            <a:endParaRPr lang="pl-PL">
              <a:solidFill>
                <a:srgbClr val="0D274D"/>
              </a:solidFill>
              <a:latin typeface="Montserrat" panose="00000500000000000000" pitchFamily="2" charset="0"/>
            </a:endParaRPr>
          </a:p>
          <a:p>
            <a:endParaRPr lang="en-US"/>
          </a:p>
        </p:txBody>
      </p:sp>
      <p:sp>
        <p:nvSpPr>
          <p:cNvPr id="28" name="Text Placeholder 27">
            <a:extLst>
              <a:ext uri="{FF2B5EF4-FFF2-40B4-BE49-F238E27FC236}">
                <a16:creationId xmlns:a16="http://schemas.microsoft.com/office/drawing/2014/main" id="{228D200E-5CF5-80BB-C492-D485B4D7D3D4}"/>
              </a:ext>
            </a:extLst>
          </p:cNvPr>
          <p:cNvSpPr>
            <a:spLocks noGrp="1"/>
          </p:cNvSpPr>
          <p:nvPr>
            <p:ph type="body" sz="quarter" idx="24"/>
          </p:nvPr>
        </p:nvSpPr>
        <p:spPr>
          <a:xfrm>
            <a:off x="6379724" y="5121276"/>
            <a:ext cx="4290163" cy="1136650"/>
          </a:xfrm>
        </p:spPr>
        <p:txBody>
          <a:bodyPr>
            <a:normAutofit/>
          </a:bodyPr>
          <a:lstStyle/>
          <a:p>
            <a:r>
              <a:rPr lang="en-US">
                <a:solidFill>
                  <a:srgbClr val="0D274D"/>
                </a:solidFill>
                <a:latin typeface="Montserrat"/>
                <a:ea typeface="Roboto"/>
              </a:rPr>
              <a:t>Workforce Liaison/Program Analyst</a:t>
            </a:r>
          </a:p>
          <a:p>
            <a:r>
              <a:rPr lang="en-US">
                <a:solidFill>
                  <a:srgbClr val="0D274D"/>
                </a:solidFill>
                <a:latin typeface="Montserrat"/>
                <a:ea typeface="Roboto"/>
              </a:rPr>
              <a:t>Office of Apprenticeship</a:t>
            </a:r>
          </a:p>
          <a:p>
            <a:r>
              <a:rPr lang="en-US">
                <a:solidFill>
                  <a:srgbClr val="0D274D"/>
                </a:solidFill>
                <a:latin typeface="Montserrat"/>
                <a:ea typeface="Roboto"/>
              </a:rPr>
              <a:t>U.S. Department of Labor</a:t>
            </a:r>
          </a:p>
        </p:txBody>
      </p:sp>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461727" y="500062"/>
            <a:ext cx="11343992" cy="1325563"/>
          </a:xfrm>
        </p:spPr>
        <p:txBody>
          <a:bodyPr>
            <a:normAutofit/>
          </a:bodyPr>
          <a:lstStyle/>
          <a:p>
            <a:r>
              <a:rPr lang="en-US" sz="3600">
                <a:latin typeface="Montserrat"/>
              </a:rPr>
              <a:t>Benefits for Schools Involved in Apprenticeship</a:t>
            </a:r>
            <a:endParaRPr lang="en-US" sz="3600"/>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583508" y="2088176"/>
            <a:ext cx="7202819" cy="3746888"/>
          </a:xfrm>
        </p:spPr>
        <p:txBody>
          <a:bodyPr vert="horz" lIns="91440" tIns="45720" rIns="91440" bIns="45720" rtlCol="0" anchor="t">
            <a:normAutofit fontScale="85000" lnSpcReduction="10000"/>
          </a:bodyPr>
          <a:lstStyle/>
          <a:p>
            <a:pPr>
              <a:lnSpc>
                <a:spcPct val="110000"/>
              </a:lnSpc>
            </a:pPr>
            <a:r>
              <a:rPr lang="en-US">
                <a:solidFill>
                  <a:schemeClr val="tx1"/>
                </a:solidFill>
                <a:latin typeface="Montserrat Medium"/>
                <a:ea typeface="+mn-lt"/>
                <a:cs typeface="Segoe UI"/>
              </a:rPr>
              <a:t>Apprenticeship programs connect students to colleges</a:t>
            </a:r>
          </a:p>
          <a:p>
            <a:pPr>
              <a:lnSpc>
                <a:spcPct val="110000"/>
              </a:lnSpc>
            </a:pPr>
            <a:r>
              <a:rPr lang="en-US">
                <a:solidFill>
                  <a:schemeClr val="tx1"/>
                </a:solidFill>
                <a:latin typeface="Montserrat Medium"/>
                <a:ea typeface="+mn-lt"/>
                <a:cs typeface="Segoe UI"/>
              </a:rPr>
              <a:t>Program sponsors, federal and state programs, and/or students can pay for related instruction </a:t>
            </a:r>
          </a:p>
          <a:p>
            <a:pPr>
              <a:lnSpc>
                <a:spcPct val="110000"/>
              </a:lnSpc>
            </a:pPr>
            <a:r>
              <a:rPr lang="en-US">
                <a:solidFill>
                  <a:schemeClr val="tx1"/>
                </a:solidFill>
                <a:latin typeface="Montserrat Medium"/>
                <a:ea typeface="+mn-lt"/>
                <a:cs typeface="Segoe UI"/>
              </a:rPr>
              <a:t>Sponsors can provide additional resources beyond tuition to support students and colleges (curriculum development, student supports, additional funding)</a:t>
            </a:r>
          </a:p>
        </p:txBody>
      </p:sp>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5" name="Picture 4" descr="Student at a graduation ceremony">
            <a:extLst>
              <a:ext uri="{FF2B5EF4-FFF2-40B4-BE49-F238E27FC236}">
                <a16:creationId xmlns:a16="http://schemas.microsoft.com/office/drawing/2014/main" id="{9A567C06-2F05-336A-8644-0A1B0C5EB1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22317" y="2088176"/>
            <a:ext cx="3686175" cy="3746888"/>
          </a:xfrm>
          <a:prstGeom prst="rect">
            <a:avLst/>
          </a:prstGeom>
          <a:ln>
            <a:noFill/>
          </a:ln>
          <a:effectLst>
            <a:softEdge rad="112500"/>
          </a:effectLst>
        </p:spPr>
      </p:pic>
    </p:spTree>
    <p:extLst>
      <p:ext uri="{BB962C8B-B14F-4D97-AF65-F5344CB8AC3E}">
        <p14:creationId xmlns:p14="http://schemas.microsoft.com/office/powerpoint/2010/main" val="338473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625443" y="557212"/>
            <a:ext cx="10515600" cy="1325563"/>
          </a:xfrm>
        </p:spPr>
        <p:txBody>
          <a:bodyPr>
            <a:normAutofit/>
          </a:bodyPr>
          <a:lstStyle/>
          <a:p>
            <a:r>
              <a:rPr lang="en-US">
                <a:latin typeface="Montserrat"/>
              </a:rPr>
              <a:t>Federal / State Funding for RI</a:t>
            </a:r>
            <a:endParaRPr lang="en-US"/>
          </a:p>
        </p:txBody>
      </p:sp>
      <p:sp>
        <p:nvSpPr>
          <p:cNvPr id="4" name="TextBox 3">
            <a:extLst>
              <a:ext uri="{FF2B5EF4-FFF2-40B4-BE49-F238E27FC236}">
                <a16:creationId xmlns:a16="http://schemas.microsoft.com/office/drawing/2014/main" id="{AC4809AC-10C6-8BD3-4E29-9C3C8DDC81CC}"/>
              </a:ext>
            </a:extLst>
          </p:cNvPr>
          <p:cNvSpPr txBox="1"/>
          <p:nvPr/>
        </p:nvSpPr>
        <p:spPr>
          <a:xfrm>
            <a:off x="519064" y="1882775"/>
            <a:ext cx="11047493" cy="1200329"/>
          </a:xfrm>
          <a:prstGeom prst="rect">
            <a:avLst/>
          </a:prstGeom>
          <a:solidFill>
            <a:srgbClr val="00015E"/>
          </a:solidFill>
        </p:spPr>
        <p:txBody>
          <a:bodyPr wrap="square" rtlCol="0">
            <a:spAutoFit/>
          </a:bodyPr>
          <a:lstStyle/>
          <a:p>
            <a:r>
              <a:rPr lang="en-US" sz="2400">
                <a:solidFill>
                  <a:schemeClr val="bg1"/>
                </a:solidFill>
                <a:latin typeface="Montserrat" panose="00000500000000000000" pitchFamily="2" charset="0"/>
              </a:rPr>
              <a:t>Several programs can help pay for Registered Apprenticeship related instruction courses as local colleges, making it more attractive for local employers to participate. Examples include: </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784257" y="3197875"/>
            <a:ext cx="10782300" cy="2421584"/>
          </a:xfrm>
        </p:spPr>
        <p:txBody>
          <a:bodyPr vert="horz" lIns="91440" tIns="45720" rIns="91440" bIns="45720" rtlCol="0" anchor="t">
            <a:normAutofit/>
          </a:bodyPr>
          <a:lstStyle/>
          <a:p>
            <a:pPr lvl="1">
              <a:lnSpc>
                <a:spcPct val="110000"/>
              </a:lnSpc>
            </a:pPr>
            <a:r>
              <a:rPr lang="en-US" sz="2000">
                <a:solidFill>
                  <a:schemeClr val="tx1"/>
                </a:solidFill>
                <a:latin typeface="Montserrat" panose="00000500000000000000" pitchFamily="2" charset="0"/>
                <a:ea typeface="+mn-lt"/>
                <a:cs typeface="Segoe UI"/>
                <a:hlinkClick r:id="rId3" tooltip="https://www.apprenticeship.gov/sites/default/files/playbook.pdf"/>
              </a:rPr>
              <a:t>The Workforce Innovation and Investment Act (WIOA) (through Individual Training Accounts) / On-the-Job Training / Supportive Services )</a:t>
            </a:r>
            <a:endParaRPr lang="en-US" sz="2000">
              <a:solidFill>
                <a:schemeClr val="tx1"/>
              </a:solidFill>
              <a:latin typeface="Montserrat" panose="00000500000000000000" pitchFamily="2" charset="0"/>
              <a:ea typeface="+mn-lt"/>
              <a:cs typeface="Segoe UI"/>
            </a:endParaRPr>
          </a:p>
          <a:p>
            <a:pPr lvl="1">
              <a:lnSpc>
                <a:spcPct val="110000"/>
              </a:lnSpc>
            </a:pPr>
            <a:r>
              <a:rPr lang="en-US" sz="2000">
                <a:solidFill>
                  <a:schemeClr val="tx1"/>
                </a:solidFill>
                <a:latin typeface="Montserrat" panose="00000500000000000000" pitchFamily="2" charset="0"/>
                <a:ea typeface="+mn-lt"/>
                <a:cs typeface="Segoe UI"/>
                <a:hlinkClick r:id="rId3" tooltip="https://www.apprenticeship.gov/sites/default/files/playbook.pdf"/>
              </a:rPr>
              <a:t>Pell Grants (Up to $6,895 per Apprentice)</a:t>
            </a:r>
            <a:endParaRPr lang="en-US" sz="2000">
              <a:solidFill>
                <a:schemeClr val="tx1"/>
              </a:solidFill>
              <a:latin typeface="Montserrat" panose="00000500000000000000" pitchFamily="2" charset="0"/>
              <a:ea typeface="+mn-lt"/>
              <a:cs typeface="Segoe UI"/>
            </a:endParaRPr>
          </a:p>
          <a:p>
            <a:pPr lvl="1">
              <a:lnSpc>
                <a:spcPct val="110000"/>
              </a:lnSpc>
            </a:pPr>
            <a:r>
              <a:rPr lang="en-US" sz="2000">
                <a:solidFill>
                  <a:schemeClr val="tx1"/>
                </a:solidFill>
                <a:latin typeface="Montserrat" panose="00000500000000000000" pitchFamily="2" charset="0"/>
                <a:ea typeface="+mn-lt"/>
                <a:cs typeface="Segoe UI"/>
                <a:hlinkClick r:id="rId3" tooltip="https://www.apprenticeship.gov/sites/default/files/playbook.pdf"/>
              </a:rPr>
              <a:t>Federal Work Study Funds (average of $2,500 per Apprentice)</a:t>
            </a:r>
            <a:endParaRPr lang="en-US" sz="2000">
              <a:solidFill>
                <a:schemeClr val="tx1"/>
              </a:solidFill>
              <a:latin typeface="Montserrat" panose="00000500000000000000" pitchFamily="2" charset="0"/>
              <a:ea typeface="+mn-lt"/>
              <a:cs typeface="Segoe UI"/>
            </a:endParaRPr>
          </a:p>
          <a:p>
            <a:pPr lvl="1">
              <a:lnSpc>
                <a:spcPct val="110000"/>
              </a:lnSpc>
            </a:pPr>
            <a:r>
              <a:rPr lang="en-US" sz="2000">
                <a:solidFill>
                  <a:schemeClr val="tx1"/>
                </a:solidFill>
                <a:latin typeface="Montserrat" panose="00000500000000000000" pitchFamily="2" charset="0"/>
                <a:ea typeface="+mn-lt"/>
                <a:cs typeface="Segoe UI"/>
                <a:hlinkClick r:id="rId4" tooltip="https://www.apprenticeship.gov/investments-tax-credits-and-tuition-support/state-tax-credits-and-tuition-support"/>
              </a:rPr>
              <a:t>State Tax Credits and Tuition Support</a:t>
            </a:r>
            <a:endParaRPr lang="en-US" sz="2000">
              <a:solidFill>
                <a:schemeClr val="tx1"/>
              </a:solidFill>
              <a:latin typeface="Montserrat" panose="00000500000000000000" pitchFamily="2" charset="0"/>
              <a:ea typeface="+mn-lt"/>
              <a:cs typeface="Segoe UI"/>
            </a:endParaRPr>
          </a:p>
          <a:p>
            <a:pPr lvl="1">
              <a:lnSpc>
                <a:spcPct val="110000"/>
              </a:lnSpc>
            </a:pPr>
            <a:r>
              <a:rPr lang="en-US" sz="2000">
                <a:solidFill>
                  <a:schemeClr val="tx1"/>
                </a:solidFill>
                <a:latin typeface="Montserrat" panose="00000500000000000000" pitchFamily="2" charset="0"/>
                <a:ea typeface="+mn-lt"/>
                <a:cs typeface="Segoe UI"/>
                <a:hlinkClick r:id="rId5" tooltip="https://www.apprenticeship.gov/career-seekers/service-members-and-veterans"/>
              </a:rPr>
              <a:t>GI Bill Benefits (for approved programs)</a:t>
            </a:r>
            <a:endParaRPr lang="en-US" sz="2000">
              <a:solidFill>
                <a:schemeClr val="tx1"/>
              </a:solidFill>
              <a:latin typeface="Montserrat" panose="00000500000000000000" pitchFamily="2" charset="0"/>
              <a:ea typeface="+mn-lt"/>
              <a:cs typeface="Segoe UI"/>
            </a:endParaRPr>
          </a:p>
          <a:p>
            <a:pPr lvl="1">
              <a:lnSpc>
                <a:spcPct val="110000"/>
              </a:lnSpc>
            </a:pPr>
            <a:endParaRPr lang="en-US">
              <a:solidFill>
                <a:schemeClr val="tx1"/>
              </a:solidFill>
            </a:endParaRPr>
          </a:p>
        </p:txBody>
      </p:sp>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95049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1433-95EA-3A19-09F0-7776818BCB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0C2B4D-562D-CB24-3E67-BDA397804D4F}"/>
              </a:ext>
            </a:extLst>
          </p:cNvPr>
          <p:cNvSpPr>
            <a:spLocks noGrp="1"/>
          </p:cNvSpPr>
          <p:nvPr>
            <p:ph type="title"/>
          </p:nvPr>
        </p:nvSpPr>
        <p:spPr>
          <a:xfrm>
            <a:off x="509016" y="607362"/>
            <a:ext cx="10515600" cy="1325563"/>
          </a:xfrm>
        </p:spPr>
        <p:txBody>
          <a:bodyPr/>
          <a:lstStyle/>
          <a:p>
            <a:r>
              <a:rPr lang="en-US">
                <a:latin typeface="Montserrat"/>
              </a:rPr>
              <a:t>Financial Support for Apprenticeship</a:t>
            </a:r>
            <a:endParaRPr lang="en-US"/>
          </a:p>
        </p:txBody>
      </p:sp>
      <p:sp>
        <p:nvSpPr>
          <p:cNvPr id="4" name="Text Placeholder 3">
            <a:extLst>
              <a:ext uri="{FF2B5EF4-FFF2-40B4-BE49-F238E27FC236}">
                <a16:creationId xmlns:a16="http://schemas.microsoft.com/office/drawing/2014/main" id="{5B5917FD-20E4-A890-E6A0-9554727AD192}"/>
              </a:ext>
            </a:extLst>
          </p:cNvPr>
          <p:cNvSpPr>
            <a:spLocks noGrp="1"/>
          </p:cNvSpPr>
          <p:nvPr>
            <p:ph type="body" sz="quarter" idx="13"/>
          </p:nvPr>
        </p:nvSpPr>
        <p:spPr>
          <a:xfrm>
            <a:off x="730123" y="2204520"/>
            <a:ext cx="7097141" cy="3613982"/>
          </a:xfrm>
        </p:spPr>
        <p:txBody>
          <a:bodyPr vert="horz" lIns="91440" tIns="45720" rIns="91440" bIns="45720" rtlCol="0" anchor="t">
            <a:normAutofit fontScale="92500" lnSpcReduction="10000"/>
          </a:bodyPr>
          <a:lstStyle/>
          <a:p>
            <a:pPr>
              <a:lnSpc>
                <a:spcPct val="120000"/>
              </a:lnSpc>
            </a:pPr>
            <a:r>
              <a:rPr lang="en-US" sz="2000" b="0" i="0">
                <a:solidFill>
                  <a:srgbClr val="000000"/>
                </a:solidFill>
                <a:effectLst/>
                <a:latin typeface="Montserrat" panose="00000500000000000000" pitchFamily="2" charset="0"/>
              </a:rPr>
              <a:t>Apprenticeship Tax Credit: For the first five eligible Apprentices claimed, employers may receive $3,000 per Registered Apprentice and $1,000 per Youth Apprentice </a:t>
            </a:r>
          </a:p>
          <a:p>
            <a:pPr>
              <a:lnSpc>
                <a:spcPct val="120000"/>
              </a:lnSpc>
            </a:pPr>
            <a:r>
              <a:rPr lang="en-US" sz="2000" b="0" i="0">
                <a:solidFill>
                  <a:srgbClr val="000000"/>
                </a:solidFill>
                <a:effectLst/>
                <a:latin typeface="Montserrat" panose="00000500000000000000" pitchFamily="2" charset="0"/>
              </a:rPr>
              <a:t>Sponsor Apprentice Incentive Reimbursement (SAIR) offers Sponsors up to $2,500 to offset the costs of Related Instruction (RI)</a:t>
            </a:r>
          </a:p>
          <a:p>
            <a:pPr>
              <a:lnSpc>
                <a:spcPct val="120000"/>
              </a:lnSpc>
            </a:pPr>
            <a:r>
              <a:rPr lang="en-US" sz="2000" b="0" i="0">
                <a:solidFill>
                  <a:srgbClr val="000000"/>
                </a:solidFill>
                <a:effectLst/>
                <a:latin typeface="Montserrat" panose="00000500000000000000" pitchFamily="2" charset="0"/>
              </a:rPr>
              <a:t>Maryland Business Works  is an incumbent worker training program that provides up to $4,500 per apprentice</a:t>
            </a:r>
          </a:p>
        </p:txBody>
      </p:sp>
      <p:sp>
        <p:nvSpPr>
          <p:cNvPr id="2" name="Footer Placeholder 10">
            <a:extLst>
              <a:ext uri="{FF2B5EF4-FFF2-40B4-BE49-F238E27FC236}">
                <a16:creationId xmlns:a16="http://schemas.microsoft.com/office/drawing/2014/main" id="{24D20A90-585E-305D-D604-F977F6EA112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2024 Safal Partners</a:t>
            </a:r>
          </a:p>
        </p:txBody>
      </p:sp>
      <p:pic>
        <p:nvPicPr>
          <p:cNvPr id="7170" name="Picture 2" descr="Becoming an Apprentice">
            <a:extLst>
              <a:ext uri="{FF2B5EF4-FFF2-40B4-BE49-F238E27FC236}">
                <a16:creationId xmlns:a16="http://schemas.microsoft.com/office/drawing/2014/main" id="{A7BBF48A-62F3-4AFE-E6FE-B5437470C1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9186" y="2204520"/>
            <a:ext cx="3492691" cy="361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1433-95EA-3A19-09F0-7776818BCB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0C2B4D-562D-CB24-3E67-BDA397804D4F}"/>
              </a:ext>
            </a:extLst>
          </p:cNvPr>
          <p:cNvSpPr>
            <a:spLocks noGrp="1"/>
          </p:cNvSpPr>
          <p:nvPr>
            <p:ph type="title"/>
          </p:nvPr>
        </p:nvSpPr>
        <p:spPr>
          <a:xfrm>
            <a:off x="520118" y="579930"/>
            <a:ext cx="10515600" cy="1325563"/>
          </a:xfrm>
        </p:spPr>
        <p:txBody>
          <a:bodyPr>
            <a:normAutofit/>
          </a:bodyPr>
          <a:lstStyle/>
          <a:p>
            <a:r>
              <a:rPr lang="en-US" sz="4000">
                <a:latin typeface="Montserrat"/>
              </a:rPr>
              <a:t>Employ Prince George’s ARPA Initiative</a:t>
            </a:r>
            <a:endParaRPr lang="en-US" sz="4000"/>
          </a:p>
        </p:txBody>
      </p:sp>
      <p:sp>
        <p:nvSpPr>
          <p:cNvPr id="4" name="Text Placeholder 3">
            <a:extLst>
              <a:ext uri="{FF2B5EF4-FFF2-40B4-BE49-F238E27FC236}">
                <a16:creationId xmlns:a16="http://schemas.microsoft.com/office/drawing/2014/main" id="{5B5917FD-20E4-A890-E6A0-9554727AD192}"/>
              </a:ext>
            </a:extLst>
          </p:cNvPr>
          <p:cNvSpPr>
            <a:spLocks noGrp="1"/>
          </p:cNvSpPr>
          <p:nvPr>
            <p:ph type="body" sz="quarter" idx="13"/>
          </p:nvPr>
        </p:nvSpPr>
        <p:spPr>
          <a:xfrm>
            <a:off x="520118" y="2074190"/>
            <a:ext cx="7444306" cy="3894138"/>
          </a:xfrm>
        </p:spPr>
        <p:txBody>
          <a:bodyPr vert="horz" lIns="91440" tIns="45720" rIns="91440" bIns="45720" rtlCol="0" anchor="t">
            <a:noAutofit/>
          </a:bodyPr>
          <a:lstStyle/>
          <a:p>
            <a:pPr>
              <a:lnSpc>
                <a:spcPct val="120000"/>
              </a:lnSpc>
            </a:pPr>
            <a:r>
              <a:rPr lang="en-US" sz="1800" b="0" i="0">
                <a:solidFill>
                  <a:srgbClr val="000000"/>
                </a:solidFill>
                <a:effectLst/>
                <a:latin typeface="Montserrat" panose="00000500000000000000" pitchFamily="2" charset="0"/>
              </a:rPr>
              <a:t>Allows job seekers to obtain credentials in Registered Apprenticeships and Pre-Apprenticeships through two initiatives: Apprenticeship Expansion Fund and the Apprentices Ready initiative. </a:t>
            </a:r>
          </a:p>
          <a:p>
            <a:pPr>
              <a:lnSpc>
                <a:spcPct val="120000"/>
              </a:lnSpc>
            </a:pPr>
            <a:r>
              <a:rPr lang="en-US" sz="1800" b="0" i="0">
                <a:solidFill>
                  <a:srgbClr val="000000"/>
                </a:solidFill>
                <a:effectLst/>
                <a:latin typeface="Montserrat" panose="00000500000000000000" pitchFamily="2" charset="0"/>
              </a:rPr>
              <a:t>The Apprenticeship Expansion Fund is a provides employers $2,500 - $5,000 per new employee placed into an apprenticeship.</a:t>
            </a:r>
          </a:p>
          <a:p>
            <a:pPr>
              <a:lnSpc>
                <a:spcPct val="120000"/>
              </a:lnSpc>
            </a:pPr>
            <a:r>
              <a:rPr lang="en-US" sz="1800">
                <a:latin typeface="Montserrat" panose="00000500000000000000" pitchFamily="2" charset="0"/>
              </a:rPr>
              <a:t>Apprentices Ready Initiative pays for residents who don’t qualify for employment through an apprenticeship to receive pre-apprenticeship training and be paid $15 per hour during training.</a:t>
            </a:r>
          </a:p>
        </p:txBody>
      </p:sp>
      <p:sp>
        <p:nvSpPr>
          <p:cNvPr id="2" name="Footer Placeholder 10">
            <a:extLst>
              <a:ext uri="{FF2B5EF4-FFF2-40B4-BE49-F238E27FC236}">
                <a16:creationId xmlns:a16="http://schemas.microsoft.com/office/drawing/2014/main" id="{24D20A90-585E-305D-D604-F977F6EA112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2024 Safal Partners</a:t>
            </a:r>
          </a:p>
        </p:txBody>
      </p:sp>
      <p:pic>
        <p:nvPicPr>
          <p:cNvPr id="1028" name="Picture 4" descr="Careers - Employ Prince George's ...">
            <a:extLst>
              <a:ext uri="{FF2B5EF4-FFF2-40B4-BE49-F238E27FC236}">
                <a16:creationId xmlns:a16="http://schemas.microsoft.com/office/drawing/2014/main" id="{4E7C1E87-08A1-A49B-E0CC-8F75765C608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7623" b="16290"/>
          <a:stretch/>
        </p:blipFill>
        <p:spPr bwMode="auto">
          <a:xfrm>
            <a:off x="8051070" y="2450592"/>
            <a:ext cx="3502804" cy="3154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808F152-84A8-7097-AE41-D44D707243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1087" y="5842497"/>
            <a:ext cx="965925" cy="965925"/>
          </a:xfrm>
          <a:prstGeom prst="rect">
            <a:avLst/>
          </a:prstGeom>
        </p:spPr>
      </p:pic>
    </p:spTree>
    <p:extLst>
      <p:ext uri="{BB962C8B-B14F-4D97-AF65-F5344CB8AC3E}">
        <p14:creationId xmlns:p14="http://schemas.microsoft.com/office/powerpoint/2010/main" val="129327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3254F-5648-A749-5DB5-DAFC547A70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64353E-BC0D-7E80-A28E-398FBBF7628F}"/>
              </a:ext>
            </a:extLst>
          </p:cNvPr>
          <p:cNvSpPr>
            <a:spLocks noGrp="1"/>
          </p:cNvSpPr>
          <p:nvPr>
            <p:ph type="title"/>
          </p:nvPr>
        </p:nvSpPr>
        <p:spPr>
          <a:xfrm>
            <a:off x="445008" y="612745"/>
            <a:ext cx="10515600" cy="1325563"/>
          </a:xfrm>
        </p:spPr>
        <p:txBody>
          <a:bodyPr>
            <a:normAutofit/>
          </a:bodyPr>
          <a:lstStyle/>
          <a:p>
            <a:r>
              <a:rPr lang="en-US" sz="4800">
                <a:latin typeface="Montserrat"/>
              </a:rPr>
              <a:t>Leveraging Federal Support</a:t>
            </a:r>
            <a:endParaRPr lang="en-US" sz="4800"/>
          </a:p>
        </p:txBody>
      </p:sp>
      <p:sp>
        <p:nvSpPr>
          <p:cNvPr id="6" name="Rectangle 5" descr="ApprenticeshipUSA logo">
            <a:extLst>
              <a:ext uri="{FF2B5EF4-FFF2-40B4-BE49-F238E27FC236}">
                <a16:creationId xmlns:a16="http://schemas.microsoft.com/office/drawing/2014/main" id="{4ECF2BB4-091F-0A32-0258-0B0E2A9BDBB9}"/>
              </a:ext>
            </a:extLst>
          </p:cNvPr>
          <p:cNvSpPr/>
          <p:nvPr/>
        </p:nvSpPr>
        <p:spPr>
          <a:xfrm>
            <a:off x="6522720" y="0"/>
            <a:ext cx="4907280" cy="6067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xplore Apprenticeship | Apprenticeship.gov">
            <a:extLst>
              <a:ext uri="{FF2B5EF4-FFF2-40B4-BE49-F238E27FC236}">
                <a16:creationId xmlns:a16="http://schemas.microsoft.com/office/drawing/2014/main" id="{8ADDB00A-FA73-B72A-0EB4-B5ED703A9C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7410" y="108514"/>
            <a:ext cx="4706390" cy="6653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BFA4656-D137-EF57-6C9F-F418767800CB}"/>
              </a:ext>
            </a:extLst>
          </p:cNvPr>
          <p:cNvSpPr>
            <a:spLocks noGrp="1"/>
          </p:cNvSpPr>
          <p:nvPr>
            <p:ph type="body" sz="quarter" idx="13"/>
          </p:nvPr>
        </p:nvSpPr>
        <p:spPr>
          <a:xfrm>
            <a:off x="1231392" y="1600200"/>
            <a:ext cx="9879965" cy="1066322"/>
          </a:xfrm>
        </p:spPr>
        <p:txBody>
          <a:bodyPr vert="horz" lIns="91440" tIns="45720" rIns="91440" bIns="45720" rtlCol="0" anchor="t">
            <a:normAutofit/>
          </a:bodyPr>
          <a:lstStyle/>
          <a:p>
            <a:pPr marL="0" indent="0">
              <a:buNone/>
            </a:pPr>
            <a:endParaRPr lang="en-US"/>
          </a:p>
          <a:p>
            <a:pPr marL="0" indent="0" algn="ctr">
              <a:buNone/>
            </a:pPr>
            <a:r>
              <a:rPr lang="en-US"/>
              <a:t>Federal Discretionary Apprenticeship Funding</a:t>
            </a:r>
          </a:p>
        </p:txBody>
      </p:sp>
      <p:graphicFrame>
        <p:nvGraphicFramePr>
          <p:cNvPr id="8" name="Table 7">
            <a:extLst>
              <a:ext uri="{FF2B5EF4-FFF2-40B4-BE49-F238E27FC236}">
                <a16:creationId xmlns:a16="http://schemas.microsoft.com/office/drawing/2014/main" id="{949072AE-2579-85C2-728E-F406E999EDD7}"/>
              </a:ext>
            </a:extLst>
          </p:cNvPr>
          <p:cNvGraphicFramePr>
            <a:graphicFrameLocks noGrp="1"/>
          </p:cNvGraphicFramePr>
          <p:nvPr>
            <p:extLst>
              <p:ext uri="{D42A27DB-BD31-4B8C-83A1-F6EECF244321}">
                <p14:modId xmlns:p14="http://schemas.microsoft.com/office/powerpoint/2010/main" val="1093309308"/>
              </p:ext>
            </p:extLst>
          </p:nvPr>
        </p:nvGraphicFramePr>
        <p:xfrm>
          <a:off x="3224230" y="2672518"/>
          <a:ext cx="5743540" cy="3357575"/>
        </p:xfrm>
        <a:graphic>
          <a:graphicData uri="http://schemas.openxmlformats.org/drawingml/2006/table">
            <a:tbl>
              <a:tblPr firstRow="1" bandRow="1">
                <a:tableStyleId>{5C22544A-7EE6-4342-B048-85BDC9FD1C3A}</a:tableStyleId>
              </a:tblPr>
              <a:tblGrid>
                <a:gridCol w="3792753">
                  <a:extLst>
                    <a:ext uri="{9D8B030D-6E8A-4147-A177-3AD203B41FA5}">
                      <a16:colId xmlns:a16="http://schemas.microsoft.com/office/drawing/2014/main" val="1663390191"/>
                    </a:ext>
                  </a:extLst>
                </a:gridCol>
                <a:gridCol w="1950787">
                  <a:extLst>
                    <a:ext uri="{9D8B030D-6E8A-4147-A177-3AD203B41FA5}">
                      <a16:colId xmlns:a16="http://schemas.microsoft.com/office/drawing/2014/main" val="4028695015"/>
                    </a:ext>
                  </a:extLst>
                </a:gridCol>
              </a:tblGrid>
              <a:tr h="382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Funding </a:t>
                      </a:r>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a:t>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4142997962"/>
                  </a:ext>
                </a:extLst>
              </a:tr>
              <a:tr h="384333">
                <a:tc>
                  <a:txBody>
                    <a:bodyPr/>
                    <a:lstStyle/>
                    <a:p>
                      <a:r>
                        <a:rPr lang="en-US"/>
                        <a:t>2016 Apprenticeship Accelerator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t>$200,000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331099"/>
                  </a:ext>
                </a:extLst>
              </a:tr>
              <a:tr h="669185">
                <a:tc>
                  <a:txBody>
                    <a:bodyPr/>
                    <a:lstStyle/>
                    <a:p>
                      <a:r>
                        <a:rPr lang="en-US"/>
                        <a:t>2016 </a:t>
                      </a:r>
                      <a:r>
                        <a:rPr lang="en-US" err="1"/>
                        <a:t>ApprenticeshipUSA</a:t>
                      </a:r>
                      <a:r>
                        <a:rPr lang="en-US"/>
                        <a:t> plus </a:t>
                      </a:r>
                      <a:r>
                        <a:rPr lang="en-US" err="1"/>
                        <a:t>Capbreaker</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t>$2,000,000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4827713"/>
                  </a:ext>
                </a:extLst>
              </a:tr>
              <a:tr h="384333">
                <a:tc>
                  <a:txBody>
                    <a:bodyPr/>
                    <a:lstStyle/>
                    <a:p>
                      <a:r>
                        <a:rPr lang="en-US"/>
                        <a:t>2019 Expansion 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t>$2,854,797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6166031"/>
                  </a:ext>
                </a:extLst>
              </a:tr>
              <a:tr h="384333">
                <a:tc>
                  <a:txBody>
                    <a:bodyPr/>
                    <a:lstStyle/>
                    <a:p>
                      <a:r>
                        <a:rPr lang="en-US"/>
                        <a:t>2020 Expansion 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t>$6,012,924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197863"/>
                  </a:ext>
                </a:extLst>
              </a:tr>
              <a:tr h="384333">
                <a:tc>
                  <a:txBody>
                    <a:bodyPr/>
                    <a:lstStyle/>
                    <a:p>
                      <a:r>
                        <a:rPr lang="en-US"/>
                        <a:t>Good Jobs 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t>$22,900,000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7836492"/>
                  </a:ext>
                </a:extLst>
              </a:tr>
              <a:tr h="384333">
                <a:tc>
                  <a:txBody>
                    <a:bodyPr/>
                    <a:lstStyle/>
                    <a:p>
                      <a:r>
                        <a:rPr lang="en-US"/>
                        <a:t>2023 Expansion &amp; Formula Grant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t>$6,650,620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5562666"/>
                  </a:ext>
                </a:extLst>
              </a:tr>
              <a:tr h="384333">
                <a:tc>
                  <a:txBody>
                    <a:bodyPr/>
                    <a:lstStyle/>
                    <a:p>
                      <a:r>
                        <a:rPr lang="en-US"/>
                        <a:t>Total Federal Apprenticeship Funding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$40,618,341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103239"/>
                  </a:ext>
                </a:extLst>
              </a:tr>
            </a:tbl>
          </a:graphicData>
        </a:graphic>
      </p:graphicFrame>
      <p:sp>
        <p:nvSpPr>
          <p:cNvPr id="2" name="Footer Placeholder 10">
            <a:extLst>
              <a:ext uri="{FF2B5EF4-FFF2-40B4-BE49-F238E27FC236}">
                <a16:creationId xmlns:a16="http://schemas.microsoft.com/office/drawing/2014/main" id="{1068E7F3-3279-8F48-D0E4-6AC79FD3F7E8}"/>
              </a:ext>
              <a:ext uri="{C183D7F6-B498-43B3-948B-1728B52AA6E4}">
                <adec:decorative xmlns:adec="http://schemas.microsoft.com/office/drawing/2017/decorative" val="1"/>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235606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a:latin typeface="Montserrat"/>
              </a:rPr>
              <a:t>Youth Apprenticeship Pathways- High School or College</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98474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16603" y="531032"/>
            <a:ext cx="10515600" cy="1325563"/>
          </a:xfrm>
        </p:spPr>
        <p:txBody>
          <a:bodyPr>
            <a:normAutofit/>
          </a:bodyPr>
          <a:lstStyle/>
          <a:p>
            <a:r>
              <a:rPr lang="en-US"/>
              <a:t>High-School Aligned Apprenticeship Programs</a:t>
            </a:r>
          </a:p>
        </p:txBody>
      </p:sp>
      <p:sp>
        <p:nvSpPr>
          <p:cNvPr id="30" name="Content Placeholder 29">
            <a:extLst>
              <a:ext uri="{FF2B5EF4-FFF2-40B4-BE49-F238E27FC236}">
                <a16:creationId xmlns:a16="http://schemas.microsoft.com/office/drawing/2014/main" id="{D105DE03-23EE-333B-A80D-C16272BAA870}"/>
              </a:ext>
            </a:extLst>
          </p:cNvPr>
          <p:cNvSpPr>
            <a:spLocks noGrp="1"/>
          </p:cNvSpPr>
          <p:nvPr>
            <p:ph sz="half" idx="1"/>
          </p:nvPr>
        </p:nvSpPr>
        <p:spPr>
          <a:xfrm>
            <a:off x="2012982" y="2737831"/>
            <a:ext cx="2751119" cy="1111870"/>
          </a:xfrm>
        </p:spPr>
        <p:txBody>
          <a:bodyPr>
            <a:normAutofit/>
          </a:bodyPr>
          <a:lstStyle/>
          <a:p>
            <a:pPr marL="0" indent="0">
              <a:buNone/>
            </a:pPr>
            <a:r>
              <a:rPr lang="en-US" sz="1400">
                <a:latin typeface="Montserrat Medium" pitchFamily="2" charset="0"/>
              </a:rPr>
              <a:t>Juniors or seniors eligible to apply for paid on-the-job training experience with an employer while receiving RI at school.</a:t>
            </a:r>
          </a:p>
          <a:p>
            <a:endParaRPr lang="en-US"/>
          </a:p>
        </p:txBody>
      </p:sp>
      <p:sp>
        <p:nvSpPr>
          <p:cNvPr id="31" name="Content Placeholder 30">
            <a:extLst>
              <a:ext uri="{FF2B5EF4-FFF2-40B4-BE49-F238E27FC236}">
                <a16:creationId xmlns:a16="http://schemas.microsoft.com/office/drawing/2014/main" id="{343E0A8D-1DCA-68FD-2228-1CC7A0A036DA}"/>
              </a:ext>
            </a:extLst>
          </p:cNvPr>
          <p:cNvSpPr>
            <a:spLocks noGrp="1"/>
          </p:cNvSpPr>
          <p:nvPr>
            <p:ph sz="half" idx="2"/>
          </p:nvPr>
        </p:nvSpPr>
        <p:spPr>
          <a:xfrm>
            <a:off x="5975896" y="2783396"/>
            <a:ext cx="2424953" cy="827520"/>
          </a:xfrm>
        </p:spPr>
        <p:txBody>
          <a:bodyPr>
            <a:norm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Embeds industry credentials in RI curriculum.</a:t>
            </a:r>
          </a:p>
        </p:txBody>
      </p:sp>
      <p:sp>
        <p:nvSpPr>
          <p:cNvPr id="32" name="Text Placeholder 31">
            <a:extLst>
              <a:ext uri="{FF2B5EF4-FFF2-40B4-BE49-F238E27FC236}">
                <a16:creationId xmlns:a16="http://schemas.microsoft.com/office/drawing/2014/main" id="{1BA4DB00-AE99-A259-90C0-4EA3E8DF27D1}"/>
              </a:ext>
            </a:extLst>
          </p:cNvPr>
          <p:cNvSpPr>
            <a:spLocks noGrp="1"/>
          </p:cNvSpPr>
          <p:nvPr>
            <p:ph type="body" sz="quarter" idx="13"/>
          </p:nvPr>
        </p:nvSpPr>
        <p:spPr>
          <a:xfrm>
            <a:off x="1954658" y="4297879"/>
            <a:ext cx="2860185" cy="1532619"/>
          </a:xfrm>
        </p:spPr>
        <p:txBody>
          <a:bodyPr>
            <a:norm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RI counts toward high school graduation requirements and potentially college credits, creating a seamless transition from secondary to post-secondary education.</a:t>
            </a:r>
          </a:p>
          <a:p>
            <a:endParaRPr lang="en-US"/>
          </a:p>
        </p:txBody>
      </p:sp>
      <p:sp>
        <p:nvSpPr>
          <p:cNvPr id="33" name="Text Placeholder 32">
            <a:extLst>
              <a:ext uri="{FF2B5EF4-FFF2-40B4-BE49-F238E27FC236}">
                <a16:creationId xmlns:a16="http://schemas.microsoft.com/office/drawing/2014/main" id="{DBAC581B-0A52-7213-D6E7-D26E9E5E38FA}"/>
              </a:ext>
            </a:extLst>
          </p:cNvPr>
          <p:cNvSpPr>
            <a:spLocks noGrp="1"/>
          </p:cNvSpPr>
          <p:nvPr>
            <p:ph type="body" sz="quarter" idx="14"/>
          </p:nvPr>
        </p:nvSpPr>
        <p:spPr>
          <a:xfrm>
            <a:off x="5962652" y="4354968"/>
            <a:ext cx="2422522" cy="1346200"/>
          </a:xfrm>
        </p:spPr>
        <p:txBody>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Often acts as pre-apprenticeship programs that provide a pathway to a full RA program. </a:t>
            </a:r>
          </a:p>
          <a:p>
            <a:pPr marL="0" indent="0">
              <a:buNone/>
            </a:pPr>
            <a:endParaRPr lang="en-US"/>
          </a:p>
        </p:txBody>
      </p:sp>
      <p:grpSp>
        <p:nvGrpSpPr>
          <p:cNvPr id="2" name="Group 1">
            <a:extLst>
              <a:ext uri="{FF2B5EF4-FFF2-40B4-BE49-F238E27FC236}">
                <a16:creationId xmlns:a16="http://schemas.microsoft.com/office/drawing/2014/main" id="{23BDD252-EB9D-6740-D8B8-ED8F4F938E20}"/>
              </a:ext>
              <a:ext uri="{C183D7F6-B498-43B3-948B-1728B52AA6E4}">
                <adec:decorative xmlns:adec="http://schemas.microsoft.com/office/drawing/2017/decorative" val="1"/>
              </a:ext>
            </a:extLst>
          </p:cNvPr>
          <p:cNvGrpSpPr/>
          <p:nvPr/>
        </p:nvGrpSpPr>
        <p:grpSpPr>
          <a:xfrm>
            <a:off x="920368" y="2667118"/>
            <a:ext cx="4928763" cy="2718298"/>
            <a:chOff x="928207" y="2702514"/>
            <a:chExt cx="4928763" cy="2718298"/>
          </a:xfrm>
        </p:grpSpPr>
        <p:sp>
          <p:nvSpPr>
            <p:cNvPr id="6" name="Oval 5">
              <a:extLst>
                <a:ext uri="{FF2B5EF4-FFF2-40B4-BE49-F238E27FC236}">
                  <a16:creationId xmlns:a16="http://schemas.microsoft.com/office/drawing/2014/main" id="{246BE8B8-672F-1D0F-9847-1F6837D038BE}"/>
                </a:ext>
              </a:extLst>
            </p:cNvPr>
            <p:cNvSpPr/>
            <p:nvPr/>
          </p:nvSpPr>
          <p:spPr>
            <a:xfrm>
              <a:off x="928207"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Graduation Cap">
              <a:extLst>
                <a:ext uri="{FF2B5EF4-FFF2-40B4-BE49-F238E27FC236}">
                  <a16:creationId xmlns:a16="http://schemas.microsoft.com/office/drawing/2014/main" id="{741D52B9-7140-6B45-0401-910BD16517DA}"/>
                </a:ext>
              </a:extLst>
            </p:cNvPr>
            <p:cNvSpPr/>
            <p:nvPr/>
          </p:nvSpPr>
          <p:spPr>
            <a:xfrm>
              <a:off x="1135957" y="2910264"/>
              <a:ext cx="573785" cy="573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Oval 8">
              <a:extLst>
                <a:ext uri="{FF2B5EF4-FFF2-40B4-BE49-F238E27FC236}">
                  <a16:creationId xmlns:a16="http://schemas.microsoft.com/office/drawing/2014/main" id="{934D717D-CBA4-0020-5370-BCE5CB883CD3}"/>
                </a:ext>
              </a:extLst>
            </p:cNvPr>
            <p:cNvSpPr/>
            <p:nvPr/>
          </p:nvSpPr>
          <p:spPr>
            <a:xfrm>
              <a:off x="4867685"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Diploma Roll">
              <a:extLst>
                <a:ext uri="{FF2B5EF4-FFF2-40B4-BE49-F238E27FC236}">
                  <a16:creationId xmlns:a16="http://schemas.microsoft.com/office/drawing/2014/main" id="{3034731D-79C3-A3D8-F81C-17860FEA16F7}"/>
                </a:ext>
              </a:extLst>
            </p:cNvPr>
            <p:cNvSpPr/>
            <p:nvPr/>
          </p:nvSpPr>
          <p:spPr>
            <a:xfrm>
              <a:off x="5075435" y="2910264"/>
              <a:ext cx="573785" cy="5737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6C0A41E-5004-FC59-A079-D50812D82472}"/>
                </a:ext>
              </a:extLst>
            </p:cNvPr>
            <p:cNvSpPr/>
            <p:nvPr/>
          </p:nvSpPr>
          <p:spPr>
            <a:xfrm>
              <a:off x="928207" y="4431527"/>
              <a:ext cx="989285" cy="989285"/>
            </a:xfrm>
            <a:prstGeom prst="ellipse">
              <a:avLst/>
            </a:prstGeom>
            <a:solidFill>
              <a:srgbClr val="00206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Classroom">
              <a:extLst>
                <a:ext uri="{FF2B5EF4-FFF2-40B4-BE49-F238E27FC236}">
                  <a16:creationId xmlns:a16="http://schemas.microsoft.com/office/drawing/2014/main" id="{E875867B-F646-FC26-AEF8-3943C0BD9001}"/>
                </a:ext>
              </a:extLst>
            </p:cNvPr>
            <p:cNvSpPr/>
            <p:nvPr/>
          </p:nvSpPr>
          <p:spPr>
            <a:xfrm>
              <a:off x="1135957" y="4639277"/>
              <a:ext cx="573785" cy="57378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C7CA71DA-5454-250B-3995-B9AE72DC8B60}"/>
                </a:ext>
              </a:extLst>
            </p:cNvPr>
            <p:cNvSpPr/>
            <p:nvPr/>
          </p:nvSpPr>
          <p:spPr>
            <a:xfrm>
              <a:off x="2129483" y="4431527"/>
              <a:ext cx="2331888" cy="989285"/>
            </a:xfrm>
            <a:custGeom>
              <a:avLst/>
              <a:gdLst>
                <a:gd name="connsiteX0" fmla="*/ 0 w 2331888"/>
                <a:gd name="connsiteY0" fmla="*/ 0 h 989285"/>
                <a:gd name="connsiteX1" fmla="*/ 2331888 w 2331888"/>
                <a:gd name="connsiteY1" fmla="*/ 0 h 989285"/>
                <a:gd name="connsiteX2" fmla="*/ 2331888 w 2331888"/>
                <a:gd name="connsiteY2" fmla="*/ 989285 h 989285"/>
                <a:gd name="connsiteX3" fmla="*/ 0 w 2331888"/>
                <a:gd name="connsiteY3" fmla="*/ 989285 h 989285"/>
                <a:gd name="connsiteX4" fmla="*/ 0 w 2331888"/>
                <a:gd name="connsiteY4" fmla="*/ 0 h 98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8" h="989285">
                  <a:moveTo>
                    <a:pt x="0" y="0"/>
                  </a:moveTo>
                  <a:lnTo>
                    <a:pt x="2331888" y="0"/>
                  </a:lnTo>
                  <a:lnTo>
                    <a:pt x="2331888" y="989285"/>
                  </a:lnTo>
                  <a:lnTo>
                    <a:pt x="0" y="98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endParaRPr lang="en-US" sz="1400" kern="1200">
                <a:latin typeface="Montserrat Medium" pitchFamily="2" charset="0"/>
              </a:endParaRPr>
            </a:p>
          </p:txBody>
        </p:sp>
        <p:sp>
          <p:nvSpPr>
            <p:cNvPr id="15" name="Oval 14">
              <a:extLst>
                <a:ext uri="{FF2B5EF4-FFF2-40B4-BE49-F238E27FC236}">
                  <a16:creationId xmlns:a16="http://schemas.microsoft.com/office/drawing/2014/main" id="{33753F9F-03E0-A04D-E311-C26C87AC152C}"/>
                </a:ext>
              </a:extLst>
            </p:cNvPr>
            <p:cNvSpPr/>
            <p:nvPr/>
          </p:nvSpPr>
          <p:spPr>
            <a:xfrm>
              <a:off x="4867685" y="443152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Briefcase">
              <a:extLst>
                <a:ext uri="{FF2B5EF4-FFF2-40B4-BE49-F238E27FC236}">
                  <a16:creationId xmlns:a16="http://schemas.microsoft.com/office/drawing/2014/main" id="{07C34AE7-7D85-519C-32D0-A852E87B761F}"/>
                </a:ext>
              </a:extLst>
            </p:cNvPr>
            <p:cNvSpPr/>
            <p:nvPr/>
          </p:nvSpPr>
          <p:spPr>
            <a:xfrm>
              <a:off x="5075435" y="4639277"/>
              <a:ext cx="573785" cy="57378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pic>
        <p:nvPicPr>
          <p:cNvPr id="2052" name="Picture 4" descr="High-school apprenticeship programs ...">
            <a:extLst>
              <a:ext uri="{FF2B5EF4-FFF2-40B4-BE49-F238E27FC236}">
                <a16:creationId xmlns:a16="http://schemas.microsoft.com/office/drawing/2014/main" id="{C0C9A338-AF08-3D80-9C84-1D7F485ECB85}"/>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t="-3397" b="-20339"/>
          <a:stretch/>
        </p:blipFill>
        <p:spPr bwMode="auto">
          <a:xfrm>
            <a:off x="8385174" y="2446565"/>
            <a:ext cx="3714463" cy="3682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0351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16603" y="531032"/>
            <a:ext cx="10515600" cy="1325563"/>
          </a:xfrm>
        </p:spPr>
        <p:txBody>
          <a:bodyPr>
            <a:normAutofit/>
          </a:bodyPr>
          <a:lstStyle/>
          <a:p>
            <a:r>
              <a:rPr lang="en-US"/>
              <a:t>College-Aligned Youth Apprenticeship Programs</a:t>
            </a:r>
          </a:p>
        </p:txBody>
      </p:sp>
      <p:sp>
        <p:nvSpPr>
          <p:cNvPr id="30" name="Content Placeholder 29">
            <a:extLst>
              <a:ext uri="{FF2B5EF4-FFF2-40B4-BE49-F238E27FC236}">
                <a16:creationId xmlns:a16="http://schemas.microsoft.com/office/drawing/2014/main" id="{D105DE03-23EE-333B-A80D-C16272BAA870}"/>
              </a:ext>
            </a:extLst>
          </p:cNvPr>
          <p:cNvSpPr>
            <a:spLocks noGrp="1"/>
          </p:cNvSpPr>
          <p:nvPr>
            <p:ph sz="half" idx="1"/>
          </p:nvPr>
        </p:nvSpPr>
        <p:spPr>
          <a:xfrm>
            <a:off x="1938692" y="2765368"/>
            <a:ext cx="2907792" cy="953968"/>
          </a:xfrm>
        </p:spPr>
        <p:txBody>
          <a:bodyPr>
            <a:normAutofit/>
          </a:bodyPr>
          <a:lstStyle/>
          <a:p>
            <a:pPr marL="0" indent="0">
              <a:buNone/>
            </a:pPr>
            <a:r>
              <a:rPr lang="en-US" sz="1400">
                <a:latin typeface="Montserrat Medium" pitchFamily="2" charset="0"/>
              </a:rPr>
              <a:t>Available at vocational, community, and four-year colleges and generally for </a:t>
            </a:r>
            <a:br>
              <a:rPr lang="en-US" sz="1400">
                <a:latin typeface="Montserrat Medium" pitchFamily="2" charset="0"/>
              </a:rPr>
            </a:br>
            <a:r>
              <a:rPr lang="en-US" sz="1400">
                <a:latin typeface="Montserrat Medium" pitchFamily="2" charset="0"/>
              </a:rPr>
              <a:t>18-24 year olds.</a:t>
            </a:r>
          </a:p>
        </p:txBody>
      </p:sp>
      <p:sp>
        <p:nvSpPr>
          <p:cNvPr id="32" name="Text Placeholder 31">
            <a:extLst>
              <a:ext uri="{FF2B5EF4-FFF2-40B4-BE49-F238E27FC236}">
                <a16:creationId xmlns:a16="http://schemas.microsoft.com/office/drawing/2014/main" id="{1BA4DB00-AE99-A259-90C0-4EA3E8DF27D1}"/>
              </a:ext>
            </a:extLst>
          </p:cNvPr>
          <p:cNvSpPr>
            <a:spLocks noGrp="1"/>
          </p:cNvSpPr>
          <p:nvPr>
            <p:ph type="body" sz="quarter" idx="13"/>
          </p:nvPr>
        </p:nvSpPr>
        <p:spPr>
          <a:xfrm>
            <a:off x="1888784" y="4587743"/>
            <a:ext cx="2907792" cy="786186"/>
          </a:xfrm>
        </p:spPr>
        <p:txBody>
          <a:bodyPr>
            <a:norm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RI counts towards college credits, enabling student to graduate.</a:t>
            </a:r>
          </a:p>
        </p:txBody>
      </p:sp>
      <p:sp>
        <p:nvSpPr>
          <p:cNvPr id="31" name="Content Placeholder 30">
            <a:extLst>
              <a:ext uri="{FF2B5EF4-FFF2-40B4-BE49-F238E27FC236}">
                <a16:creationId xmlns:a16="http://schemas.microsoft.com/office/drawing/2014/main" id="{343E0A8D-1DCA-68FD-2228-1CC7A0A036DA}"/>
              </a:ext>
            </a:extLst>
          </p:cNvPr>
          <p:cNvSpPr>
            <a:spLocks noGrp="1"/>
          </p:cNvSpPr>
          <p:nvPr>
            <p:ph sz="half" idx="2"/>
          </p:nvPr>
        </p:nvSpPr>
        <p:spPr>
          <a:xfrm>
            <a:off x="5984345" y="2699321"/>
            <a:ext cx="2905800" cy="1188890"/>
          </a:xfrm>
        </p:spPr>
        <p:txBody>
          <a:bodyPr>
            <a:noAutofit/>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Embeds industry credentials in RI curriculum and oftentimes leads to the award of industry-recognized credentials.</a:t>
            </a:r>
          </a:p>
        </p:txBody>
      </p:sp>
      <p:sp>
        <p:nvSpPr>
          <p:cNvPr id="33" name="Text Placeholder 32">
            <a:extLst>
              <a:ext uri="{FF2B5EF4-FFF2-40B4-BE49-F238E27FC236}">
                <a16:creationId xmlns:a16="http://schemas.microsoft.com/office/drawing/2014/main" id="{DBAC581B-0A52-7213-D6E7-D26E9E5E38FA}"/>
              </a:ext>
            </a:extLst>
          </p:cNvPr>
          <p:cNvSpPr>
            <a:spLocks noGrp="1"/>
          </p:cNvSpPr>
          <p:nvPr>
            <p:ph type="body" sz="quarter" idx="14"/>
          </p:nvPr>
        </p:nvSpPr>
        <p:spPr>
          <a:xfrm>
            <a:off x="5975896" y="4499769"/>
            <a:ext cx="2905800" cy="874160"/>
          </a:xfrm>
        </p:spPr>
        <p:txBody>
          <a:bodyPr>
            <a:normAutofit lnSpcReduction="10000"/>
          </a:bodyPr>
          <a:lstStyle/>
          <a:p>
            <a:pPr marL="0" lvl="0" indent="0" defTabSz="533400">
              <a:lnSpc>
                <a:spcPct val="100000"/>
              </a:lnSpc>
              <a:spcBef>
                <a:spcPct val="0"/>
              </a:spcBef>
              <a:spcAft>
                <a:spcPct val="35000"/>
              </a:spcAft>
              <a:buNone/>
            </a:pPr>
            <a:r>
              <a:rPr lang="en-US" sz="1400">
                <a:solidFill>
                  <a:prstClr val="black">
                    <a:hueOff val="0"/>
                    <a:satOff val="0"/>
                    <a:lumOff val="0"/>
                    <a:alphaOff val="0"/>
                  </a:prstClr>
                </a:solidFill>
                <a:latin typeface="Montserrat Medium" pitchFamily="2" charset="0"/>
              </a:rPr>
              <a:t>Generally, a Registered Apprenticeship program that leads to the award of a DOL-issued certificate.</a:t>
            </a:r>
          </a:p>
        </p:txBody>
      </p:sp>
      <p:grpSp>
        <p:nvGrpSpPr>
          <p:cNvPr id="2" name="Group 1">
            <a:extLst>
              <a:ext uri="{FF2B5EF4-FFF2-40B4-BE49-F238E27FC236}">
                <a16:creationId xmlns:a16="http://schemas.microsoft.com/office/drawing/2014/main" id="{23BDD252-EB9D-6740-D8B8-ED8F4F938E20}"/>
              </a:ext>
              <a:ext uri="{C183D7F6-B498-43B3-948B-1728B52AA6E4}">
                <adec:decorative xmlns:adec="http://schemas.microsoft.com/office/drawing/2017/decorative" val="1"/>
              </a:ext>
            </a:extLst>
          </p:cNvPr>
          <p:cNvGrpSpPr/>
          <p:nvPr/>
        </p:nvGrpSpPr>
        <p:grpSpPr>
          <a:xfrm>
            <a:off x="928207" y="2702514"/>
            <a:ext cx="4928763" cy="2718298"/>
            <a:chOff x="928207" y="2702514"/>
            <a:chExt cx="4928763" cy="2718298"/>
          </a:xfrm>
        </p:grpSpPr>
        <p:sp>
          <p:nvSpPr>
            <p:cNvPr id="6" name="Oval 5">
              <a:extLst>
                <a:ext uri="{FF2B5EF4-FFF2-40B4-BE49-F238E27FC236}">
                  <a16:creationId xmlns:a16="http://schemas.microsoft.com/office/drawing/2014/main" id="{246BE8B8-672F-1D0F-9847-1F6837D038BE}"/>
                </a:ext>
              </a:extLst>
            </p:cNvPr>
            <p:cNvSpPr/>
            <p:nvPr/>
          </p:nvSpPr>
          <p:spPr>
            <a:xfrm>
              <a:off x="928207"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Graduation Cap">
              <a:extLst>
                <a:ext uri="{FF2B5EF4-FFF2-40B4-BE49-F238E27FC236}">
                  <a16:creationId xmlns:a16="http://schemas.microsoft.com/office/drawing/2014/main" id="{741D52B9-7140-6B45-0401-910BD16517DA}"/>
                </a:ext>
              </a:extLst>
            </p:cNvPr>
            <p:cNvSpPr/>
            <p:nvPr/>
          </p:nvSpPr>
          <p:spPr>
            <a:xfrm>
              <a:off x="1135957" y="2910264"/>
              <a:ext cx="573785" cy="57378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Oval 8">
              <a:extLst>
                <a:ext uri="{FF2B5EF4-FFF2-40B4-BE49-F238E27FC236}">
                  <a16:creationId xmlns:a16="http://schemas.microsoft.com/office/drawing/2014/main" id="{934D717D-CBA4-0020-5370-BCE5CB883CD3}"/>
                </a:ext>
              </a:extLst>
            </p:cNvPr>
            <p:cNvSpPr/>
            <p:nvPr/>
          </p:nvSpPr>
          <p:spPr>
            <a:xfrm>
              <a:off x="4867685" y="2702514"/>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Diploma Roll">
              <a:extLst>
                <a:ext uri="{FF2B5EF4-FFF2-40B4-BE49-F238E27FC236}">
                  <a16:creationId xmlns:a16="http://schemas.microsoft.com/office/drawing/2014/main" id="{3034731D-79C3-A3D8-F81C-17860FEA16F7}"/>
                </a:ext>
              </a:extLst>
            </p:cNvPr>
            <p:cNvSpPr/>
            <p:nvPr/>
          </p:nvSpPr>
          <p:spPr>
            <a:xfrm>
              <a:off x="5075435" y="2910264"/>
              <a:ext cx="573785" cy="57378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6C0A41E-5004-FC59-A079-D50812D82472}"/>
                </a:ext>
              </a:extLst>
            </p:cNvPr>
            <p:cNvSpPr/>
            <p:nvPr/>
          </p:nvSpPr>
          <p:spPr>
            <a:xfrm>
              <a:off x="928207" y="443152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Rectangle 12" descr="Classroom">
              <a:extLst>
                <a:ext uri="{FF2B5EF4-FFF2-40B4-BE49-F238E27FC236}">
                  <a16:creationId xmlns:a16="http://schemas.microsoft.com/office/drawing/2014/main" id="{E875867B-F646-FC26-AEF8-3943C0BD9001}"/>
                </a:ext>
              </a:extLst>
            </p:cNvPr>
            <p:cNvSpPr/>
            <p:nvPr/>
          </p:nvSpPr>
          <p:spPr>
            <a:xfrm>
              <a:off x="1135957" y="4639277"/>
              <a:ext cx="573785" cy="57378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C7CA71DA-5454-250B-3995-B9AE72DC8B60}"/>
                </a:ext>
              </a:extLst>
            </p:cNvPr>
            <p:cNvSpPr/>
            <p:nvPr/>
          </p:nvSpPr>
          <p:spPr>
            <a:xfrm>
              <a:off x="2129483" y="4431527"/>
              <a:ext cx="2331888" cy="989285"/>
            </a:xfrm>
            <a:custGeom>
              <a:avLst/>
              <a:gdLst>
                <a:gd name="connsiteX0" fmla="*/ 0 w 2331888"/>
                <a:gd name="connsiteY0" fmla="*/ 0 h 989285"/>
                <a:gd name="connsiteX1" fmla="*/ 2331888 w 2331888"/>
                <a:gd name="connsiteY1" fmla="*/ 0 h 989285"/>
                <a:gd name="connsiteX2" fmla="*/ 2331888 w 2331888"/>
                <a:gd name="connsiteY2" fmla="*/ 989285 h 989285"/>
                <a:gd name="connsiteX3" fmla="*/ 0 w 2331888"/>
                <a:gd name="connsiteY3" fmla="*/ 989285 h 989285"/>
                <a:gd name="connsiteX4" fmla="*/ 0 w 2331888"/>
                <a:gd name="connsiteY4" fmla="*/ 0 h 98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888" h="989285">
                  <a:moveTo>
                    <a:pt x="0" y="0"/>
                  </a:moveTo>
                  <a:lnTo>
                    <a:pt x="2331888" y="0"/>
                  </a:lnTo>
                  <a:lnTo>
                    <a:pt x="2331888" y="989285"/>
                  </a:lnTo>
                  <a:lnTo>
                    <a:pt x="0" y="9892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endParaRPr lang="en-US" sz="1400" kern="1200">
                <a:latin typeface="Montserrat Medium" pitchFamily="2" charset="0"/>
              </a:endParaRPr>
            </a:p>
          </p:txBody>
        </p:sp>
        <p:sp>
          <p:nvSpPr>
            <p:cNvPr id="15" name="Oval 14">
              <a:extLst>
                <a:ext uri="{FF2B5EF4-FFF2-40B4-BE49-F238E27FC236}">
                  <a16:creationId xmlns:a16="http://schemas.microsoft.com/office/drawing/2014/main" id="{33753F9F-03E0-A04D-E311-C26C87AC152C}"/>
                </a:ext>
              </a:extLst>
            </p:cNvPr>
            <p:cNvSpPr/>
            <p:nvPr/>
          </p:nvSpPr>
          <p:spPr>
            <a:xfrm>
              <a:off x="4867685" y="4431527"/>
              <a:ext cx="989285" cy="989285"/>
            </a:xfrm>
            <a:prstGeom prst="ellipse">
              <a:avLst/>
            </a:prstGeom>
            <a:solidFill>
              <a:srgbClr val="00206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Briefcase">
              <a:extLst>
                <a:ext uri="{FF2B5EF4-FFF2-40B4-BE49-F238E27FC236}">
                  <a16:creationId xmlns:a16="http://schemas.microsoft.com/office/drawing/2014/main" id="{07C34AE7-7D85-519C-32D0-A852E87B761F}"/>
                </a:ext>
              </a:extLst>
            </p:cNvPr>
            <p:cNvSpPr/>
            <p:nvPr/>
          </p:nvSpPr>
          <p:spPr>
            <a:xfrm>
              <a:off x="5075435" y="4639277"/>
              <a:ext cx="573785" cy="57378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pic>
        <p:nvPicPr>
          <p:cNvPr id="5" name="Picture 4" descr="White Female doctor training a Black Male Doctor">
            <a:extLst>
              <a:ext uri="{FF2B5EF4-FFF2-40B4-BE49-F238E27FC236}">
                <a16:creationId xmlns:a16="http://schemas.microsoft.com/office/drawing/2014/main" id="{56AC2E14-BFE4-6F51-56B0-22CBCE15789B}"/>
              </a:ext>
            </a:extLst>
          </p:cNvPr>
          <p:cNvPicPr>
            <a:picLocks noChangeAspect="1"/>
          </p:cNvPicPr>
          <p:nvPr/>
        </p:nvPicPr>
        <p:blipFill rotWithShape="1">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rcRect t="-48"/>
          <a:stretch/>
        </p:blipFill>
        <p:spPr>
          <a:xfrm>
            <a:off x="9089446" y="2783566"/>
            <a:ext cx="2878704" cy="2445562"/>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605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a:latin typeface="Montserrat"/>
              </a:rPr>
              <a:t>Developing Apprenticeship Pathways</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00833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490728" y="648033"/>
            <a:ext cx="10515600" cy="1325563"/>
          </a:xfrm>
        </p:spPr>
        <p:txBody>
          <a:bodyPr>
            <a:normAutofit/>
          </a:bodyPr>
          <a:lstStyle/>
          <a:p>
            <a:r>
              <a:rPr lang="en-US"/>
              <a:t>Key Questions</a:t>
            </a:r>
          </a:p>
        </p:txBody>
      </p:sp>
      <p:sp>
        <p:nvSpPr>
          <p:cNvPr id="6" name="Text Placeholder 4">
            <a:extLst>
              <a:ext uri="{FF2B5EF4-FFF2-40B4-BE49-F238E27FC236}">
                <a16:creationId xmlns:a16="http://schemas.microsoft.com/office/drawing/2014/main" id="{D9F87697-B091-32BB-F8DA-4277A6C0DE69}"/>
              </a:ext>
            </a:extLst>
          </p:cNvPr>
          <p:cNvSpPr>
            <a:spLocks noGrp="1"/>
          </p:cNvSpPr>
          <p:nvPr>
            <p:ph sz="half" idx="1"/>
          </p:nvPr>
        </p:nvSpPr>
        <p:spPr>
          <a:xfrm>
            <a:off x="335662" y="1871505"/>
            <a:ext cx="7351394" cy="4053807"/>
          </a:xfrm>
        </p:spPr>
        <p:txBody>
          <a:bodyPr>
            <a:noAutofit/>
          </a:bodyPr>
          <a:lstStyle/>
          <a:p>
            <a:pPr lvl="1"/>
            <a:r>
              <a:rPr lang="en-US" sz="1800">
                <a:solidFill>
                  <a:schemeClr val="tx1"/>
                </a:solidFill>
                <a:latin typeface="Montserrat" panose="00000500000000000000" pitchFamily="2" charset="0"/>
              </a:rPr>
              <a:t>What occupations does local labor market information show are in high demand and what interests youth?</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r>
              <a:rPr lang="en-US" sz="1800">
                <a:solidFill>
                  <a:schemeClr val="tx1"/>
                </a:solidFill>
                <a:latin typeface="Montserrat" panose="00000500000000000000" pitchFamily="2" charset="0"/>
              </a:rPr>
              <a:t>What partnerships do we need? What partners do we already have that can support a program? </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r>
              <a:rPr lang="en-US" sz="1800">
                <a:solidFill>
                  <a:schemeClr val="tx1"/>
                </a:solidFill>
                <a:latin typeface="Montserrat" panose="00000500000000000000" pitchFamily="2" charset="0"/>
              </a:rPr>
              <a:t>How will we integrate industry needs/occupation requirements into our RI?</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r>
              <a:rPr lang="en-US" sz="1800">
                <a:solidFill>
                  <a:schemeClr val="tx1"/>
                </a:solidFill>
                <a:latin typeface="Montserrat" panose="00000500000000000000" pitchFamily="2" charset="0"/>
              </a:rPr>
              <a:t>How will we create a Dual/Concurrent Enrollment plan (for high school apprentices)?</a:t>
            </a:r>
            <a:br>
              <a:rPr lang="en-US" sz="1800">
                <a:solidFill>
                  <a:schemeClr val="tx1"/>
                </a:solidFill>
                <a:latin typeface="Montserrat" panose="00000500000000000000" pitchFamily="2" charset="0"/>
              </a:rPr>
            </a:br>
            <a:endParaRPr lang="en-US" sz="1800">
              <a:solidFill>
                <a:schemeClr val="tx1"/>
              </a:solidFill>
              <a:latin typeface="Montserrat" panose="00000500000000000000" pitchFamily="2" charset="0"/>
            </a:endParaRPr>
          </a:p>
          <a:p>
            <a:pPr lvl="1"/>
            <a:r>
              <a:rPr lang="en-US" sz="1800">
                <a:solidFill>
                  <a:schemeClr val="tx1"/>
                </a:solidFill>
                <a:latin typeface="Montserrat" panose="00000500000000000000" pitchFamily="2" charset="0"/>
              </a:rPr>
              <a:t>How will we ensure RI and OJT count toward both high school graduation and RA program requirements (for high school apprentices)?</a:t>
            </a:r>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A group of people sitting around a table working">
            <a:extLst>
              <a:ext uri="{FF2B5EF4-FFF2-40B4-BE49-F238E27FC236}">
                <a16:creationId xmlns:a16="http://schemas.microsoft.com/office/drawing/2014/main" id="{5AB3308B-C6B9-137A-A305-07BB68AE1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1746" y="2576581"/>
            <a:ext cx="4310254" cy="2873761"/>
          </a:xfrm>
          <a:prstGeom prst="rect">
            <a:avLst/>
          </a:prstGeom>
          <a:ln>
            <a:noFill/>
          </a:ln>
          <a:effectLst>
            <a:softEdge rad="112500"/>
          </a:effectLst>
        </p:spPr>
      </p:pic>
    </p:spTree>
    <p:extLst>
      <p:ext uri="{BB962C8B-B14F-4D97-AF65-F5344CB8AC3E}">
        <p14:creationId xmlns:p14="http://schemas.microsoft.com/office/powerpoint/2010/main" val="414737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39587" y="1746103"/>
            <a:ext cx="7519107" cy="4206641"/>
          </a:xfrm>
        </p:spPr>
        <p:txBody>
          <a:bodyPr vert="horz" lIns="91440" tIns="45720" rIns="91440" bIns="45720" rtlCol="0" anchor="t">
            <a:normAutofit fontScale="92500" lnSpcReduction="20000"/>
          </a:bodyPr>
          <a:lstStyle/>
          <a:p>
            <a:pPr>
              <a:lnSpc>
                <a:spcPct val="100000"/>
              </a:lnSpc>
            </a:pPr>
            <a:r>
              <a:rPr lang="en-US" sz="2400">
                <a:solidFill>
                  <a:schemeClr val="tx1"/>
                </a:solidFill>
                <a:latin typeface="Montserrat Medium" panose="00000600000000000000" pitchFamily="2" charset="0"/>
                <a:cs typeface="Segoe UI"/>
              </a:rPr>
              <a:t>Center of Excellence Overview</a:t>
            </a:r>
          </a:p>
          <a:p>
            <a:pPr>
              <a:lnSpc>
                <a:spcPct val="100000"/>
              </a:lnSpc>
            </a:pPr>
            <a:r>
              <a:rPr lang="en-US" sz="2400">
                <a:solidFill>
                  <a:schemeClr val="tx1"/>
                </a:solidFill>
                <a:latin typeface="Montserrat Medium" panose="00000600000000000000" pitchFamily="2" charset="0"/>
                <a:cs typeface="Segoe UI"/>
              </a:rPr>
              <a:t>An Overview of Registered and Youth Apprenticeship</a:t>
            </a:r>
          </a:p>
          <a:p>
            <a:pPr>
              <a:lnSpc>
                <a:spcPct val="100000"/>
              </a:lnSpc>
            </a:pPr>
            <a:r>
              <a:rPr lang="en-US" sz="2400">
                <a:solidFill>
                  <a:schemeClr val="tx1"/>
                </a:solidFill>
                <a:latin typeface="Montserrat Medium" panose="00000600000000000000" pitchFamily="2" charset="0"/>
                <a:cs typeface="Segoe UI"/>
              </a:rPr>
              <a:t>What are Maryland’s Goals</a:t>
            </a:r>
          </a:p>
          <a:p>
            <a:pPr>
              <a:lnSpc>
                <a:spcPct val="100000"/>
              </a:lnSpc>
            </a:pPr>
            <a:r>
              <a:rPr lang="en-US" sz="2400">
                <a:solidFill>
                  <a:schemeClr val="tx1"/>
                </a:solidFill>
                <a:latin typeface="Montserrat Medium" panose="00000600000000000000" pitchFamily="2" charset="0"/>
                <a:cs typeface="Segoe UI"/>
              </a:rPr>
              <a:t>What are the Benefits of Apprenticeship for Youth and Schools</a:t>
            </a:r>
          </a:p>
          <a:p>
            <a:pPr>
              <a:lnSpc>
                <a:spcPct val="100000"/>
              </a:lnSpc>
            </a:pPr>
            <a:r>
              <a:rPr lang="en-US" sz="2400">
                <a:solidFill>
                  <a:schemeClr val="tx1"/>
                </a:solidFill>
                <a:latin typeface="Montserrat Medium" panose="00000600000000000000" pitchFamily="2" charset="0"/>
                <a:cs typeface="Segoe UI"/>
              </a:rPr>
              <a:t>High-School and College-Aligned Youth Apprenticeship Pathways</a:t>
            </a:r>
          </a:p>
          <a:p>
            <a:pPr>
              <a:lnSpc>
                <a:spcPct val="100000"/>
              </a:lnSpc>
            </a:pPr>
            <a:r>
              <a:rPr lang="en-US" sz="2400">
                <a:solidFill>
                  <a:schemeClr val="tx1"/>
                </a:solidFill>
                <a:latin typeface="Montserrat Medium" panose="00000600000000000000" pitchFamily="2" charset="0"/>
                <a:cs typeface="Segoe UI"/>
              </a:rPr>
              <a:t>How can we Develop these Pathways</a:t>
            </a:r>
          </a:p>
          <a:p>
            <a:pPr>
              <a:lnSpc>
                <a:spcPct val="100000"/>
              </a:lnSpc>
            </a:pPr>
            <a:r>
              <a:rPr lang="en-US" sz="2400">
                <a:solidFill>
                  <a:schemeClr val="tx1"/>
                </a:solidFill>
                <a:latin typeface="Montserrat Medium" panose="00000600000000000000" pitchFamily="2" charset="0"/>
                <a:cs typeface="Segoe UI"/>
              </a:rPr>
              <a:t>Connecting with Local Workforce Boards</a:t>
            </a:r>
          </a:p>
          <a:p>
            <a:pPr>
              <a:lnSpc>
                <a:spcPct val="100000"/>
              </a:lnSpc>
            </a:pPr>
            <a:r>
              <a:rPr lang="en-US" sz="2400">
                <a:solidFill>
                  <a:schemeClr val="tx1"/>
                </a:solidFill>
                <a:latin typeface="Montserrat Medium" panose="00000600000000000000" pitchFamily="2" charset="0"/>
                <a:cs typeface="Segoe UI" panose="020B0502040204020203" pitchFamily="34" charset="0"/>
              </a:rPr>
              <a:t>Questions and Closing Thoughts </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8694" y="1973882"/>
            <a:ext cx="3337257" cy="3337257"/>
          </a:xfrm>
          <a:prstGeom prst="rect">
            <a:avLst/>
          </a:prstGeom>
        </p:spPr>
      </p:pic>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765048" y="547886"/>
            <a:ext cx="10515600" cy="1325563"/>
          </a:xfrm>
        </p:spPr>
        <p:txBody>
          <a:bodyPr>
            <a:normAutofit/>
          </a:bodyPr>
          <a:lstStyle/>
          <a:p>
            <a:r>
              <a:rPr lang="en-US"/>
              <a:t>Gen Z- They’re Interested in Different Occupations</a:t>
            </a:r>
          </a:p>
        </p:txBody>
      </p:sp>
      <p:sp>
        <p:nvSpPr>
          <p:cNvPr id="6" name="Text Placeholder 4">
            <a:extLst>
              <a:ext uri="{FF2B5EF4-FFF2-40B4-BE49-F238E27FC236}">
                <a16:creationId xmlns:a16="http://schemas.microsoft.com/office/drawing/2014/main" id="{D9F87697-B091-32BB-F8DA-4277A6C0DE69}"/>
              </a:ext>
            </a:extLst>
          </p:cNvPr>
          <p:cNvSpPr>
            <a:spLocks noGrp="1"/>
          </p:cNvSpPr>
          <p:nvPr>
            <p:ph sz="half" idx="1"/>
          </p:nvPr>
        </p:nvSpPr>
        <p:spPr>
          <a:xfrm>
            <a:off x="838200" y="1935105"/>
            <a:ext cx="5336441" cy="3884105"/>
          </a:xfrm>
        </p:spPr>
        <p:txBody>
          <a:bodyPr>
            <a:noAutofit/>
          </a:bodyPr>
          <a:lstStyle/>
          <a:p>
            <a:pPr algn="l">
              <a:spcBef>
                <a:spcPts val="600"/>
              </a:spcBef>
              <a:buFont typeface="+mj-lt"/>
              <a:buAutoNum type="arabicPeriod"/>
            </a:pPr>
            <a:r>
              <a:rPr lang="en-US" sz="2200" b="0" i="0">
                <a:solidFill>
                  <a:schemeClr val="tx1"/>
                </a:solidFill>
                <a:effectLst/>
                <a:latin typeface="Montserrat Medium" panose="00000600000000000000" pitchFamily="2" charset="0"/>
              </a:rPr>
              <a:t> Sustainable Energy Specialist</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Digital Content Creator</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Health and Wellness Coach</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Cybersecurity Analyst</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App Developer</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Social Impact Consultant</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User Experience (UX) Designer</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Remote Work Specialist</a:t>
            </a:r>
            <a:r>
              <a:rPr lang="en-US" sz="2200">
                <a:solidFill>
                  <a:schemeClr val="tx1"/>
                </a:solidFill>
                <a:latin typeface="Montserrat Medium" panose="00000600000000000000" pitchFamily="2" charset="0"/>
              </a:rPr>
              <a:t> </a:t>
            </a:r>
          </a:p>
          <a:p>
            <a:pPr algn="l">
              <a:spcBef>
                <a:spcPts val="600"/>
              </a:spcBef>
              <a:buFont typeface="+mj-lt"/>
              <a:buAutoNum type="arabicPeriod"/>
            </a:pPr>
            <a:r>
              <a:rPr lang="en-US" sz="2200" b="0" i="0">
                <a:solidFill>
                  <a:schemeClr val="tx1"/>
                </a:solidFill>
                <a:effectLst/>
                <a:latin typeface="Montserrat Medium" panose="00000600000000000000" pitchFamily="2" charset="0"/>
              </a:rPr>
              <a:t> E-Sports Professional</a:t>
            </a:r>
            <a:endParaRPr lang="en-US" sz="2200">
              <a:solidFill>
                <a:schemeClr val="tx1"/>
              </a:solidFill>
              <a:latin typeface="Montserrat Medium" panose="00000600000000000000" pitchFamily="2" charset="0"/>
            </a:endParaRPr>
          </a:p>
          <a:p>
            <a:pPr algn="l">
              <a:spcBef>
                <a:spcPts val="600"/>
              </a:spcBef>
              <a:buFont typeface="+mj-lt"/>
              <a:buAutoNum type="arabicPeriod"/>
            </a:pPr>
            <a:r>
              <a:rPr lang="en-US" sz="2200" b="0" i="0">
                <a:solidFill>
                  <a:schemeClr val="tx1"/>
                </a:solidFill>
                <a:effectLst/>
                <a:latin typeface="Montserrat Medium" panose="00000600000000000000" pitchFamily="2" charset="0"/>
              </a:rPr>
              <a:t> Mental Health Professional</a:t>
            </a:r>
            <a:endParaRPr lang="en-US" sz="2200" b="1">
              <a:solidFill>
                <a:schemeClr val="tx1"/>
              </a:solidFill>
              <a:latin typeface="Montserrat Medium" panose="00000600000000000000" pitchFamily="2" charset="0"/>
            </a:endParaRPr>
          </a:p>
        </p:txBody>
      </p:sp>
      <p:pic>
        <p:nvPicPr>
          <p:cNvPr id="15" name="Picture 14" descr="Person touching solar panel">
            <a:extLst>
              <a:ext uri="{FF2B5EF4-FFF2-40B4-BE49-F238E27FC236}">
                <a16:creationId xmlns:a16="http://schemas.microsoft.com/office/drawing/2014/main" id="{FC7DD790-D62B-277E-69E4-E184BEB16D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2430" y="1955841"/>
            <a:ext cx="2655316" cy="1771170"/>
          </a:xfrm>
          <a:prstGeom prst="rect">
            <a:avLst/>
          </a:prstGeom>
          <a:ln>
            <a:noFill/>
          </a:ln>
          <a:effectLst>
            <a:softEdge rad="112500"/>
          </a:effectLst>
        </p:spPr>
      </p:pic>
      <p:pic>
        <p:nvPicPr>
          <p:cNvPr id="5" name="Picture 4" descr="Cybsecurity Training">
            <a:extLst>
              <a:ext uri="{FF2B5EF4-FFF2-40B4-BE49-F238E27FC236}">
                <a16:creationId xmlns:a16="http://schemas.microsoft.com/office/drawing/2014/main" id="{A14B2D60-2351-C774-8F92-EC76786A9A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7392" y="1960164"/>
            <a:ext cx="2658117" cy="1771170"/>
          </a:xfrm>
          <a:prstGeom prst="rect">
            <a:avLst/>
          </a:prstGeom>
          <a:ln>
            <a:noFill/>
          </a:ln>
          <a:effectLst>
            <a:softEdge rad="112500"/>
          </a:effectLst>
        </p:spPr>
      </p:pic>
      <p:pic>
        <p:nvPicPr>
          <p:cNvPr id="11" name="Picture 10" descr="Person cutting pepper in kitchen">
            <a:extLst>
              <a:ext uri="{FF2B5EF4-FFF2-40B4-BE49-F238E27FC236}">
                <a16:creationId xmlns:a16="http://schemas.microsoft.com/office/drawing/2014/main" id="{0B6035C3-2E3E-86E1-5BC7-87FBD095D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3632" y="4120693"/>
            <a:ext cx="2654114" cy="1771170"/>
          </a:xfrm>
          <a:prstGeom prst="rect">
            <a:avLst/>
          </a:prstGeom>
          <a:ln>
            <a:noFill/>
          </a:ln>
          <a:effectLst>
            <a:softEdge rad="112500"/>
          </a:effectLst>
        </p:spPr>
      </p:pic>
      <p:pic>
        <p:nvPicPr>
          <p:cNvPr id="9" name="Picture 8" descr="Woman in online therapy">
            <a:extLst>
              <a:ext uri="{FF2B5EF4-FFF2-40B4-BE49-F238E27FC236}">
                <a16:creationId xmlns:a16="http://schemas.microsoft.com/office/drawing/2014/main" id="{AE1750C1-ECC0-A221-ADF7-2295450834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00017" y="4043285"/>
            <a:ext cx="2772866" cy="1848578"/>
          </a:xfrm>
          <a:prstGeom prst="rect">
            <a:avLst/>
          </a:prstGeom>
          <a:ln>
            <a:noFill/>
          </a:ln>
          <a:effectLst>
            <a:softEdge rad="112500"/>
          </a:effectLst>
        </p:spPr>
      </p:pic>
      <p:pic>
        <p:nvPicPr>
          <p:cNvPr id="13" name="Picture 12">
            <a:extLst>
              <a:ext uri="{FF2B5EF4-FFF2-40B4-BE49-F238E27FC236}">
                <a16:creationId xmlns:a16="http://schemas.microsoft.com/office/drawing/2014/main" id="{139A3748-34BF-62E9-3801-F7817E6BFBF1}"/>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384309" y="3038582"/>
            <a:ext cx="2383896" cy="1770540"/>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34529761"/>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64345" y="530124"/>
            <a:ext cx="8554375" cy="1325563"/>
          </a:xfrm>
        </p:spPr>
        <p:txBody>
          <a:bodyPr>
            <a:normAutofit/>
          </a:bodyPr>
          <a:lstStyle/>
          <a:p>
            <a:r>
              <a:rPr lang="en-US"/>
              <a:t>But They are Also the “Toolbelt Generation”</a:t>
            </a:r>
          </a:p>
        </p:txBody>
      </p:sp>
      <p:pic>
        <p:nvPicPr>
          <p:cNvPr id="29" name="Picture 28" descr="47 percent">
            <a:extLst>
              <a:ext uri="{FF2B5EF4-FFF2-40B4-BE49-F238E27FC236}">
                <a16:creationId xmlns:a16="http://schemas.microsoft.com/office/drawing/2014/main" id="{8DC355DC-6690-3402-C496-A1A7D6131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606" y="1975440"/>
            <a:ext cx="1072671" cy="1090380"/>
          </a:xfrm>
          <a:prstGeom prst="rect">
            <a:avLst/>
          </a:prstGeom>
        </p:spPr>
      </p:pic>
      <p:sp>
        <p:nvSpPr>
          <p:cNvPr id="14" name="Content Placeholder 13">
            <a:extLst>
              <a:ext uri="{FF2B5EF4-FFF2-40B4-BE49-F238E27FC236}">
                <a16:creationId xmlns:a16="http://schemas.microsoft.com/office/drawing/2014/main" id="{E38008A7-E014-3EE6-E4DF-B9548D85CECD}"/>
              </a:ext>
            </a:extLst>
          </p:cNvPr>
          <p:cNvSpPr>
            <a:spLocks noGrp="1"/>
          </p:cNvSpPr>
          <p:nvPr>
            <p:ph sz="half" idx="13"/>
          </p:nvPr>
        </p:nvSpPr>
        <p:spPr>
          <a:xfrm>
            <a:off x="2041411" y="2177067"/>
            <a:ext cx="3410940" cy="832857"/>
          </a:xfrm>
        </p:spPr>
        <p:txBody>
          <a:bodyPr>
            <a:normAutofit fontScale="62500" lnSpcReduction="20000"/>
          </a:bodyPr>
          <a:lstStyle/>
          <a:p>
            <a:r>
              <a:rPr lang="en-US" sz="3500">
                <a:solidFill>
                  <a:schemeClr val="tx1"/>
                </a:solidFill>
              </a:rPr>
              <a:t>Young adults interested in trades career</a:t>
            </a:r>
          </a:p>
          <a:p>
            <a:endParaRPr lang="en-US"/>
          </a:p>
        </p:txBody>
      </p:sp>
      <p:pic>
        <p:nvPicPr>
          <p:cNvPr id="10" name="Picture 9" descr="23 percent">
            <a:extLst>
              <a:ext uri="{FF2B5EF4-FFF2-40B4-BE49-F238E27FC236}">
                <a16:creationId xmlns:a16="http://schemas.microsoft.com/office/drawing/2014/main" id="{AEC7904E-0D3A-391F-899F-C5CCAD2B7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323" y="3332747"/>
            <a:ext cx="1069681" cy="1087175"/>
          </a:xfrm>
          <a:prstGeom prst="rect">
            <a:avLst/>
          </a:prstGeom>
        </p:spPr>
      </p:pic>
      <p:sp>
        <p:nvSpPr>
          <p:cNvPr id="15" name="Content Placeholder 14">
            <a:extLst>
              <a:ext uri="{FF2B5EF4-FFF2-40B4-BE49-F238E27FC236}">
                <a16:creationId xmlns:a16="http://schemas.microsoft.com/office/drawing/2014/main" id="{19B17FB5-9E54-FFD8-0C49-414B4A611E6E}"/>
              </a:ext>
            </a:extLst>
          </p:cNvPr>
          <p:cNvSpPr>
            <a:spLocks noGrp="1"/>
          </p:cNvSpPr>
          <p:nvPr>
            <p:ph sz="half" idx="14"/>
          </p:nvPr>
        </p:nvSpPr>
        <p:spPr>
          <a:xfrm>
            <a:off x="2017464" y="3491620"/>
            <a:ext cx="3410940" cy="981216"/>
          </a:xfrm>
        </p:spPr>
        <p:txBody>
          <a:bodyPr>
            <a:normAutofit lnSpcReduction="10000"/>
          </a:bodyPr>
          <a:lstStyle/>
          <a:p>
            <a:r>
              <a:rPr lang="en-US" sz="2200">
                <a:solidFill>
                  <a:schemeClr val="tx1"/>
                </a:solidFill>
              </a:rPr>
              <a:t>Students studying construction trades rose from 2018 to 2024</a:t>
            </a:r>
            <a:endParaRPr lang="en-US" sz="2200"/>
          </a:p>
        </p:txBody>
      </p:sp>
      <p:pic>
        <p:nvPicPr>
          <p:cNvPr id="12" name="Picture 11" descr="299,000">
            <a:extLst>
              <a:ext uri="{FF2B5EF4-FFF2-40B4-BE49-F238E27FC236}">
                <a16:creationId xmlns:a16="http://schemas.microsoft.com/office/drawing/2014/main" id="{D422C2EC-FC0A-3B0A-E60A-E2A84672A8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9" y="4777268"/>
            <a:ext cx="1073174" cy="1080158"/>
          </a:xfrm>
          <a:prstGeom prst="rect">
            <a:avLst/>
          </a:prstGeom>
        </p:spPr>
      </p:pic>
      <p:sp>
        <p:nvSpPr>
          <p:cNvPr id="16" name="Content Placeholder 15">
            <a:extLst>
              <a:ext uri="{FF2B5EF4-FFF2-40B4-BE49-F238E27FC236}">
                <a16:creationId xmlns:a16="http://schemas.microsoft.com/office/drawing/2014/main" id="{550735A2-51D9-613B-9F7A-AA079F12BC6A}"/>
              </a:ext>
            </a:extLst>
          </p:cNvPr>
          <p:cNvSpPr>
            <a:spLocks noGrp="1"/>
          </p:cNvSpPr>
          <p:nvPr>
            <p:ph sz="half" idx="15"/>
          </p:nvPr>
        </p:nvSpPr>
        <p:spPr>
          <a:xfrm>
            <a:off x="2041411" y="4961496"/>
            <a:ext cx="3547369" cy="813562"/>
          </a:xfrm>
        </p:spPr>
        <p:txBody>
          <a:bodyPr>
            <a:normAutofit fontScale="77500" lnSpcReduction="20000"/>
          </a:bodyPr>
          <a:lstStyle/>
          <a:p>
            <a:r>
              <a:rPr lang="en-US">
                <a:solidFill>
                  <a:schemeClr val="tx1"/>
                </a:solidFill>
              </a:rPr>
              <a:t>More electricians than 2014 - median age fell by 2.9 years.</a:t>
            </a:r>
          </a:p>
          <a:p>
            <a:endParaRPr lang="en-US"/>
          </a:p>
        </p:txBody>
      </p:sp>
      <p:pic>
        <p:nvPicPr>
          <p:cNvPr id="2050" name="Picture 2" descr="How Gen Z Is Becoming the Toolbelt ...">
            <a:extLst>
              <a:ext uri="{FF2B5EF4-FFF2-40B4-BE49-F238E27FC236}">
                <a16:creationId xmlns:a16="http://schemas.microsoft.com/office/drawing/2014/main" id="{C87D4AF0-A3CC-5FE7-AAE6-45A60E988E0B}"/>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9435353" y="136756"/>
            <a:ext cx="2664284" cy="19030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descr="5.1 percent">
            <a:extLst>
              <a:ext uri="{FF2B5EF4-FFF2-40B4-BE49-F238E27FC236}">
                <a16:creationId xmlns:a16="http://schemas.microsoft.com/office/drawing/2014/main" id="{D96CC47B-B9DD-144C-D5AA-74897EAEB0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96918" y="1978645"/>
            <a:ext cx="1099996" cy="1087175"/>
          </a:xfrm>
          <a:prstGeom prst="rect">
            <a:avLst/>
          </a:prstGeom>
        </p:spPr>
      </p:pic>
      <p:sp>
        <p:nvSpPr>
          <p:cNvPr id="13" name="Content Placeholder 12">
            <a:extLst>
              <a:ext uri="{FF2B5EF4-FFF2-40B4-BE49-F238E27FC236}">
                <a16:creationId xmlns:a16="http://schemas.microsoft.com/office/drawing/2014/main" id="{B7E1E253-1209-F1A7-660C-6D18C31D1DBB}"/>
              </a:ext>
            </a:extLst>
          </p:cNvPr>
          <p:cNvSpPr>
            <a:spLocks noGrp="1"/>
          </p:cNvSpPr>
          <p:nvPr>
            <p:ph sz="half" idx="2"/>
          </p:nvPr>
        </p:nvSpPr>
        <p:spPr>
          <a:xfrm>
            <a:off x="7139181" y="2176620"/>
            <a:ext cx="4044556" cy="924503"/>
          </a:xfrm>
        </p:spPr>
        <p:txBody>
          <a:bodyPr>
            <a:normAutofit fontScale="55000" lnSpcReduction="20000"/>
          </a:bodyPr>
          <a:lstStyle/>
          <a:p>
            <a:r>
              <a:rPr lang="en-US" sz="4000">
                <a:solidFill>
                  <a:schemeClr val="tx1"/>
                </a:solidFill>
              </a:rPr>
              <a:t>Pay increase for new construction hires vs. 2.7% in professional services.</a:t>
            </a:r>
          </a:p>
          <a:p>
            <a:endParaRPr lang="en-US"/>
          </a:p>
        </p:txBody>
      </p:sp>
      <p:pic>
        <p:nvPicPr>
          <p:cNvPr id="25" name="Picture 24" descr="16 percent">
            <a:extLst>
              <a:ext uri="{FF2B5EF4-FFF2-40B4-BE49-F238E27FC236}">
                <a16:creationId xmlns:a16="http://schemas.microsoft.com/office/drawing/2014/main" id="{DF61DA94-C960-FBDA-11DB-CAEA2A72D4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96918" y="3332747"/>
            <a:ext cx="1158732" cy="1169982"/>
          </a:xfrm>
          <a:prstGeom prst="rect">
            <a:avLst/>
          </a:prstGeom>
        </p:spPr>
      </p:pic>
      <p:sp>
        <p:nvSpPr>
          <p:cNvPr id="17" name="Content Placeholder 16">
            <a:extLst>
              <a:ext uri="{FF2B5EF4-FFF2-40B4-BE49-F238E27FC236}">
                <a16:creationId xmlns:a16="http://schemas.microsoft.com/office/drawing/2014/main" id="{C59363A1-0049-46FD-9C80-5945F62844B2}"/>
              </a:ext>
            </a:extLst>
          </p:cNvPr>
          <p:cNvSpPr>
            <a:spLocks noGrp="1"/>
          </p:cNvSpPr>
          <p:nvPr>
            <p:ph sz="half" idx="16"/>
          </p:nvPr>
        </p:nvSpPr>
        <p:spPr>
          <a:xfrm>
            <a:off x="7139181" y="3568972"/>
            <a:ext cx="4268674" cy="875388"/>
          </a:xfrm>
        </p:spPr>
        <p:txBody>
          <a:bodyPr>
            <a:noAutofit/>
          </a:bodyPr>
          <a:lstStyle/>
          <a:p>
            <a:pPr>
              <a:lnSpc>
                <a:spcPct val="70000"/>
              </a:lnSpc>
            </a:pPr>
            <a:r>
              <a:rPr lang="en-US" sz="2200">
                <a:solidFill>
                  <a:schemeClr val="tx1"/>
                </a:solidFill>
              </a:rPr>
              <a:t>Vocational-focused community colleges increase in enrollment</a:t>
            </a:r>
          </a:p>
        </p:txBody>
      </p:sp>
      <p:pic>
        <p:nvPicPr>
          <p:cNvPr id="27" name="Picture 26" descr="95 percent">
            <a:extLst>
              <a:ext uri="{FF2B5EF4-FFF2-40B4-BE49-F238E27FC236}">
                <a16:creationId xmlns:a16="http://schemas.microsoft.com/office/drawing/2014/main" id="{6A19FCE1-0B5C-0023-45C7-C1FC0B7BAD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6918" y="4731197"/>
            <a:ext cx="1158732" cy="1172300"/>
          </a:xfrm>
          <a:prstGeom prst="rect">
            <a:avLst/>
          </a:prstGeom>
        </p:spPr>
      </p:pic>
      <p:sp>
        <p:nvSpPr>
          <p:cNvPr id="18" name="Content Placeholder 17">
            <a:extLst>
              <a:ext uri="{FF2B5EF4-FFF2-40B4-BE49-F238E27FC236}">
                <a16:creationId xmlns:a16="http://schemas.microsoft.com/office/drawing/2014/main" id="{DCA1E494-DF3B-68C4-2AD5-F7F23EA60B60}"/>
              </a:ext>
            </a:extLst>
          </p:cNvPr>
          <p:cNvSpPr>
            <a:spLocks noGrp="1"/>
          </p:cNvSpPr>
          <p:nvPr>
            <p:ph sz="half" idx="17"/>
          </p:nvPr>
        </p:nvSpPr>
        <p:spPr>
          <a:xfrm>
            <a:off x="7139181" y="4845212"/>
            <a:ext cx="4268674" cy="1058285"/>
          </a:xfrm>
        </p:spPr>
        <p:txBody>
          <a:bodyPr>
            <a:normAutofit fontScale="92500" lnSpcReduction="20000"/>
          </a:bodyPr>
          <a:lstStyle/>
          <a:p>
            <a:r>
              <a:rPr lang="en-US" sz="2400">
                <a:solidFill>
                  <a:schemeClr val="tx1"/>
                </a:solidFill>
              </a:rPr>
              <a:t>Optimistic about job security and believe they won’t be replaced by AI -  </a:t>
            </a:r>
            <a:r>
              <a:rPr lang="en-US" sz="2400">
                <a:solidFill>
                  <a:schemeClr val="tx1"/>
                </a:solidFill>
                <a:hlinkClick r:id="rId10" tooltip="https://press.thumbtack.com/announcements/new-report-from-thumbtack-examines-forces-behind-skilled-trade-labor-shortage-offering-optimistic-outlook-for-the-future/"/>
              </a:rPr>
              <a:t>Thumbtack </a:t>
            </a:r>
            <a:endParaRPr lang="en-US" sz="2400">
              <a:solidFill>
                <a:schemeClr val="tx1"/>
              </a:solidFill>
            </a:endParaRPr>
          </a:p>
          <a:p>
            <a:endParaRPr lang="en-US"/>
          </a:p>
        </p:txBody>
      </p:sp>
      <p:sp>
        <p:nvSpPr>
          <p:cNvPr id="19" name="Content Placeholder 18">
            <a:extLst>
              <a:ext uri="{FF2B5EF4-FFF2-40B4-BE49-F238E27FC236}">
                <a16:creationId xmlns:a16="http://schemas.microsoft.com/office/drawing/2014/main" id="{05C71F60-B915-D554-572C-67878C0CB389}"/>
              </a:ext>
            </a:extLst>
          </p:cNvPr>
          <p:cNvSpPr>
            <a:spLocks noGrp="1"/>
          </p:cNvSpPr>
          <p:nvPr>
            <p:ph sz="half" idx="18"/>
          </p:nvPr>
        </p:nvSpPr>
        <p:spPr>
          <a:xfrm>
            <a:off x="4273377" y="6489829"/>
            <a:ext cx="3247082" cy="368171"/>
          </a:xfrm>
        </p:spPr>
        <p:txBody>
          <a:bodyPr>
            <a:normAutofit/>
          </a:bodyPr>
          <a:lstStyle/>
          <a:p>
            <a:pPr marL="457200" lvl="1" indent="0">
              <a:buNone/>
            </a:pPr>
            <a:r>
              <a:rPr lang="en-US" sz="1400">
                <a:solidFill>
                  <a:schemeClr val="tx1"/>
                </a:solidFill>
              </a:rPr>
              <a:t>Source: </a:t>
            </a:r>
            <a:r>
              <a:rPr lang="en-US" sz="1400">
                <a:solidFill>
                  <a:srgbClr val="0563C1"/>
                </a:solidFill>
                <a:hlinkClick r:id="rId11" tooltip="https://www.wsj.com/lifestyle/careers/gen-z-trades-jobs-plumbing-welding-a76b5e43">
                  <a:extLst>
                    <a:ext uri="{A12FA001-AC4F-418D-AE19-62706E023703}">
                      <ahyp:hlinkClr xmlns:ahyp="http://schemas.microsoft.com/office/drawing/2018/hyperlinkcolor" val="tx"/>
                    </a:ext>
                  </a:extLst>
                </a:hlinkClick>
              </a:rPr>
              <a:t>Wall Street Journal</a:t>
            </a:r>
            <a:endParaRPr lang="en-US" sz="1400"/>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16276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p:txBody>
          <a:bodyPr>
            <a:normAutofit/>
          </a:bodyPr>
          <a:lstStyle/>
          <a:p>
            <a:r>
              <a:rPr lang="en-US"/>
              <a:t>What Can Each Partner Bring?</a:t>
            </a:r>
          </a:p>
        </p:txBody>
      </p:sp>
      <p:sp>
        <p:nvSpPr>
          <p:cNvPr id="5" name="Text Placeholder 4">
            <a:extLst>
              <a:ext uri="{FF2B5EF4-FFF2-40B4-BE49-F238E27FC236}">
                <a16:creationId xmlns:a16="http://schemas.microsoft.com/office/drawing/2014/main" id="{2BCA5A37-B859-6CD5-F4E5-594ACA104C64}"/>
              </a:ext>
            </a:extLst>
          </p:cNvPr>
          <p:cNvSpPr>
            <a:spLocks noGrp="1"/>
          </p:cNvSpPr>
          <p:nvPr>
            <p:ph type="body" sz="quarter" idx="13"/>
          </p:nvPr>
        </p:nvSpPr>
        <p:spPr>
          <a:xfrm>
            <a:off x="657225" y="1725524"/>
            <a:ext cx="10875412" cy="4100601"/>
          </a:xfrm>
        </p:spPr>
        <p:txBody>
          <a:bodyPr>
            <a:normAutofit fontScale="92500" lnSpcReduction="10000"/>
          </a:bodyPr>
          <a:lstStyle/>
          <a:p>
            <a:pPr algn="l">
              <a:buFont typeface="Arial" panose="020B0604020202020204" pitchFamily="34" charset="0"/>
              <a:buChar char="•"/>
            </a:pPr>
            <a:r>
              <a:rPr lang="en-US" b="0" i="0">
                <a:solidFill>
                  <a:schemeClr val="tx1"/>
                </a:solidFill>
                <a:effectLst/>
                <a:highlight>
                  <a:srgbClr val="FCFCF9"/>
                </a:highlight>
                <a:latin typeface="Montserrat" panose="00000500000000000000" pitchFamily="2" charset="0"/>
              </a:rPr>
              <a:t>Businesses</a:t>
            </a:r>
            <a:r>
              <a:rPr lang="en-US">
                <a:solidFill>
                  <a:schemeClr val="tx1"/>
                </a:solidFill>
                <a:highlight>
                  <a:srgbClr val="FCFCF9"/>
                </a:highlight>
                <a:latin typeface="Montserrat" panose="00000500000000000000" pitchFamily="2" charset="0"/>
              </a:rPr>
              <a:t>, trade organizations, and chambers of commerce</a:t>
            </a:r>
            <a:r>
              <a:rPr lang="en-US" b="0" i="0">
                <a:solidFill>
                  <a:schemeClr val="tx1"/>
                </a:solidFill>
                <a:effectLst/>
                <a:highlight>
                  <a:srgbClr val="FCFCF9"/>
                </a:highlight>
                <a:latin typeface="Montserrat" panose="00000500000000000000" pitchFamily="2" charset="0"/>
              </a:rPr>
              <a:t> identify needed skills, provide on-the-job training, and employ apprentices.</a:t>
            </a:r>
          </a:p>
          <a:p>
            <a:r>
              <a:rPr lang="en-US" b="0" i="0">
                <a:solidFill>
                  <a:schemeClr val="tx1"/>
                </a:solidFill>
                <a:effectLst/>
                <a:highlight>
                  <a:srgbClr val="FCFCF9"/>
                </a:highlight>
                <a:latin typeface="Montserrat" panose="00000500000000000000" pitchFamily="2" charset="0"/>
              </a:rPr>
              <a:t>Schools help design curriculum, provide classroom instruction, and facilitate student recruitment.</a:t>
            </a:r>
          </a:p>
          <a:p>
            <a:pPr algn="l">
              <a:buFont typeface="Arial" panose="020B0604020202020204" pitchFamily="34" charset="0"/>
              <a:buChar char="•"/>
            </a:pPr>
            <a:r>
              <a:rPr lang="en-US" b="0" i="0">
                <a:solidFill>
                  <a:schemeClr val="tx1"/>
                </a:solidFill>
                <a:effectLst/>
                <a:highlight>
                  <a:srgbClr val="FCFCF9"/>
                </a:highlight>
                <a:latin typeface="Montserrat" panose="00000500000000000000" pitchFamily="2" charset="0"/>
              </a:rPr>
              <a:t>Workforce boards can help recruit apprentices, offer funding, and connect partners.</a:t>
            </a:r>
          </a:p>
          <a:p>
            <a:pPr algn="l">
              <a:buFont typeface="Arial" panose="020B0604020202020204" pitchFamily="34" charset="0"/>
              <a:buChar char="•"/>
            </a:pPr>
            <a:r>
              <a:rPr lang="en-US" b="0" i="0">
                <a:solidFill>
                  <a:schemeClr val="tx1"/>
                </a:solidFill>
                <a:effectLst/>
                <a:highlight>
                  <a:srgbClr val="FCFCF9"/>
                </a:highlight>
                <a:latin typeface="Montserrat" panose="00000500000000000000" pitchFamily="2" charset="0"/>
              </a:rPr>
              <a:t>State agencies develop curriculum frameworks, provide guidance on laws/regulations, and offer funding.</a:t>
            </a:r>
          </a:p>
          <a:p>
            <a:pPr algn="l">
              <a:buFont typeface="Arial" panose="020B0604020202020204" pitchFamily="34" charset="0"/>
              <a:buChar char="•"/>
            </a:pPr>
            <a:r>
              <a:rPr lang="en-US" b="0" i="0">
                <a:solidFill>
                  <a:schemeClr val="tx1"/>
                </a:solidFill>
                <a:effectLst/>
                <a:highlight>
                  <a:srgbClr val="FCFCF9"/>
                </a:highlight>
                <a:latin typeface="Montserrat" panose="00000500000000000000" pitchFamily="2" charset="0"/>
              </a:rPr>
              <a:t>Community organizations assist with student recruitment, academic support, funding, and program oversight.</a:t>
            </a:r>
          </a:p>
          <a:p>
            <a:pPr lvl="1"/>
            <a:endParaRPr lang="en-US"/>
          </a:p>
        </p:txBody>
      </p:sp>
      <p:sp>
        <p:nvSpPr>
          <p:cNvPr id="4" name="Slide Number Placeholder 5">
            <a:extLst>
              <a:ext uri="{FF2B5EF4-FFF2-40B4-BE49-F238E27FC236}">
                <a16:creationId xmlns:a16="http://schemas.microsoft.com/office/drawing/2014/main" id="{AE1D3B05-A82E-9B54-425C-F4C36630368E}"/>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8771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793C-DEF3-09FD-4B72-61D170EFB98F}"/>
              </a:ext>
            </a:extLst>
          </p:cNvPr>
          <p:cNvSpPr>
            <a:spLocks noGrp="1"/>
          </p:cNvSpPr>
          <p:nvPr>
            <p:ph type="title"/>
          </p:nvPr>
        </p:nvSpPr>
        <p:spPr>
          <a:xfrm>
            <a:off x="838200" y="566072"/>
            <a:ext cx="10515600" cy="1325563"/>
          </a:xfrm>
        </p:spPr>
        <p:txBody>
          <a:bodyPr>
            <a:normAutofit/>
          </a:bodyPr>
          <a:lstStyle/>
          <a:p>
            <a:r>
              <a:rPr lang="en-US" sz="4000">
                <a:latin typeface="Montserrat"/>
              </a:rPr>
              <a:t>Key Organizational Apprenticeship Roles</a:t>
            </a:r>
          </a:p>
        </p:txBody>
      </p:sp>
      <p:grpSp>
        <p:nvGrpSpPr>
          <p:cNvPr id="52" name="Group 51" descr="Building with many employees">
            <a:extLst>
              <a:ext uri="{FF2B5EF4-FFF2-40B4-BE49-F238E27FC236}">
                <a16:creationId xmlns:a16="http://schemas.microsoft.com/office/drawing/2014/main" id="{27065134-F006-2205-EB15-81B8103ADAFB}"/>
              </a:ext>
            </a:extLst>
          </p:cNvPr>
          <p:cNvGrpSpPr/>
          <p:nvPr/>
        </p:nvGrpSpPr>
        <p:grpSpPr>
          <a:xfrm>
            <a:off x="1292316" y="2184673"/>
            <a:ext cx="1371600" cy="1371600"/>
            <a:chOff x="1326945" y="2277052"/>
            <a:chExt cx="1371600" cy="1371600"/>
          </a:xfrm>
        </p:grpSpPr>
        <p:sp>
          <p:nvSpPr>
            <p:cNvPr id="6" name="AutoShape 23">
              <a:extLst>
                <a:ext uri="{FF2B5EF4-FFF2-40B4-BE49-F238E27FC236}">
                  <a16:creationId xmlns:a16="http://schemas.microsoft.com/office/drawing/2014/main" id="{F0704DFB-802C-E0E4-3DC0-3CDC2B9F0B0B}"/>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upa 65">
              <a:extLst>
                <a:ext uri="{FF2B5EF4-FFF2-40B4-BE49-F238E27FC236}">
                  <a16:creationId xmlns:a16="http://schemas.microsoft.com/office/drawing/2014/main" id="{95B10CB1-8A8F-E144-4F8B-FD67B256B913}"/>
                </a:ext>
              </a:extLst>
            </p:cNvPr>
            <p:cNvGrpSpPr/>
            <p:nvPr userDrawn="1"/>
          </p:nvGrpSpPr>
          <p:grpSpPr>
            <a:xfrm>
              <a:off x="1742077" y="2648934"/>
              <a:ext cx="541337" cy="412750"/>
              <a:chOff x="906463" y="3402013"/>
              <a:chExt cx="541337" cy="412750"/>
            </a:xfrm>
          </p:grpSpPr>
          <p:sp>
            <p:nvSpPr>
              <p:cNvPr id="47" name="Freeform 25">
                <a:extLst>
                  <a:ext uri="{FF2B5EF4-FFF2-40B4-BE49-F238E27FC236}">
                    <a16:creationId xmlns:a16="http://schemas.microsoft.com/office/drawing/2014/main" id="{875D68BC-B34D-239C-3EDC-C5F8A936202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8" name="Freeform 26">
                <a:extLst>
                  <a:ext uri="{FF2B5EF4-FFF2-40B4-BE49-F238E27FC236}">
                    <a16:creationId xmlns:a16="http://schemas.microsoft.com/office/drawing/2014/main" id="{0736C2C3-392E-C56E-8534-0CECE84EB20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9" name="Freeform 27">
                <a:extLst>
                  <a:ext uri="{FF2B5EF4-FFF2-40B4-BE49-F238E27FC236}">
                    <a16:creationId xmlns:a16="http://schemas.microsoft.com/office/drawing/2014/main" id="{72532441-D2C5-96C9-C20C-7ABB64CC78B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0" name="Freeform 28">
                <a:extLst>
                  <a:ext uri="{FF2B5EF4-FFF2-40B4-BE49-F238E27FC236}">
                    <a16:creationId xmlns:a16="http://schemas.microsoft.com/office/drawing/2014/main" id="{C41F22C7-03B9-5425-F12C-001DB31A44F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Freeform 29">
                <a:extLst>
                  <a:ext uri="{FF2B5EF4-FFF2-40B4-BE49-F238E27FC236}">
                    <a16:creationId xmlns:a16="http://schemas.microsoft.com/office/drawing/2014/main" id="{C3F165A6-EC95-FE26-95C0-3F68AE2E79AE}"/>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 name="Oval 7">
              <a:extLst>
                <a:ext uri="{FF2B5EF4-FFF2-40B4-BE49-F238E27FC236}">
                  <a16:creationId xmlns:a16="http://schemas.microsoft.com/office/drawing/2014/main" id="{435D5145-FB6A-98C8-1FA5-EE2D2F40BD54}"/>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30" name="Graphic 29" descr="Remote work with solid fill">
              <a:extLst>
                <a:ext uri="{FF2B5EF4-FFF2-40B4-BE49-F238E27FC236}">
                  <a16:creationId xmlns:a16="http://schemas.microsoft.com/office/drawing/2014/main" id="{7E864775-CD5B-4EDC-F4A1-F17A5BE9824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4917" y="2420143"/>
              <a:ext cx="1135656" cy="1135656"/>
            </a:xfrm>
            <a:prstGeom prst="rect">
              <a:avLst/>
            </a:prstGeom>
          </p:spPr>
        </p:pic>
      </p:grpSp>
      <p:sp>
        <p:nvSpPr>
          <p:cNvPr id="79" name="Content Placeholder 78">
            <a:extLst>
              <a:ext uri="{FF2B5EF4-FFF2-40B4-BE49-F238E27FC236}">
                <a16:creationId xmlns:a16="http://schemas.microsoft.com/office/drawing/2014/main" id="{D8710E72-5B7D-A922-87C9-725E73D1CFDA}"/>
              </a:ext>
            </a:extLst>
          </p:cNvPr>
          <p:cNvSpPr>
            <a:spLocks noGrp="1"/>
          </p:cNvSpPr>
          <p:nvPr>
            <p:ph sz="half" idx="1"/>
          </p:nvPr>
        </p:nvSpPr>
        <p:spPr>
          <a:xfrm>
            <a:off x="1190822" y="3740815"/>
            <a:ext cx="1574587" cy="571408"/>
          </a:xfrm>
        </p:spPr>
        <p:txBody>
          <a:bodyPr>
            <a:normAutofit fontScale="92500"/>
          </a:bodyPr>
          <a:lstStyle/>
          <a:p>
            <a:pPr algn="ctr"/>
            <a:r>
              <a:rPr kumimoji="0" lang="en-US" sz="2800" b="1" i="0" u="none" strike="noStrike" kern="1200" cap="none" spc="0" normalizeH="0" baseline="0" noProof="0">
                <a:ln>
                  <a:noFill/>
                </a:ln>
                <a:solidFill>
                  <a:prstClr val="black"/>
                </a:solidFill>
                <a:effectLst/>
                <a:uLnTx/>
                <a:uFillTx/>
                <a:latin typeface="Montserrat Medium" panose="00000600000000000000" pitchFamily="2" charset="0"/>
              </a:rPr>
              <a:t>Sponsor</a:t>
            </a:r>
            <a:endParaRPr kumimoji="0" lang="pl-PL" sz="2800" b="1" i="0" u="none" strike="noStrike" kern="1200" cap="none" spc="0" normalizeH="0" baseline="0" noProof="0">
              <a:ln>
                <a:noFill/>
              </a:ln>
              <a:solidFill>
                <a:srgbClr val="4472C4"/>
              </a:solidFill>
              <a:effectLst/>
              <a:uLnTx/>
              <a:uFillTx/>
              <a:latin typeface="Montserrat Medium" panose="00000600000000000000" pitchFamily="2" charset="0"/>
            </a:endParaRPr>
          </a:p>
          <a:p>
            <a:endParaRPr lang="en-US"/>
          </a:p>
        </p:txBody>
      </p:sp>
      <p:sp>
        <p:nvSpPr>
          <p:cNvPr id="83" name="Content Placeholder 82">
            <a:extLst>
              <a:ext uri="{FF2B5EF4-FFF2-40B4-BE49-F238E27FC236}">
                <a16:creationId xmlns:a16="http://schemas.microsoft.com/office/drawing/2014/main" id="{CF1E45F5-B5F7-7409-5987-422D8D2F8B13}"/>
              </a:ext>
            </a:extLst>
          </p:cNvPr>
          <p:cNvSpPr>
            <a:spLocks noGrp="1"/>
          </p:cNvSpPr>
          <p:nvPr>
            <p:ph sz="half" idx="15"/>
          </p:nvPr>
        </p:nvSpPr>
        <p:spPr>
          <a:xfrm>
            <a:off x="729260" y="4214946"/>
            <a:ext cx="2537976" cy="1795640"/>
          </a:xfrm>
        </p:spPr>
        <p:txBody>
          <a:bodyPr>
            <a:normAutofit fontScale="55000" lnSpcReduction="20000"/>
          </a:bodyPr>
          <a:lstStyle/>
          <a:p>
            <a:pPr algn="ctr">
              <a:lnSpc>
                <a:spcPct val="120000"/>
              </a:lnSpc>
              <a:defRPr/>
            </a:pPr>
            <a:r>
              <a:rPr lang="en-US" sz="2700">
                <a:solidFill>
                  <a:prstClr val="black"/>
                </a:solidFill>
                <a:latin typeface="Montserrat" panose="00000500000000000000" pitchFamily="2" charset="0"/>
              </a:rPr>
              <a:t>An organization that agrees to operate an apprenticeship program and in whose name the program is registered.</a:t>
            </a:r>
            <a:endParaRPr lang="pl-PL" sz="2700">
              <a:solidFill>
                <a:prstClr val="black"/>
              </a:solidFill>
              <a:latin typeface="Montserrat" panose="00000500000000000000" pitchFamily="2" charset="0"/>
            </a:endParaRPr>
          </a:p>
          <a:p>
            <a:endParaRPr lang="en-US"/>
          </a:p>
        </p:txBody>
      </p:sp>
      <p:cxnSp>
        <p:nvCxnSpPr>
          <p:cNvPr id="23" name="Łącznik prosty 26">
            <a:extLst>
              <a:ext uri="{FF2B5EF4-FFF2-40B4-BE49-F238E27FC236}">
                <a16:creationId xmlns:a16="http://schemas.microsoft.com/office/drawing/2014/main" id="{864FEB4A-3B48-E14B-6E4A-0425661B370F}"/>
              </a:ext>
              <a:ext uri="{C183D7F6-B498-43B3-948B-1728B52AA6E4}">
                <adec:decorative xmlns:adec="http://schemas.microsoft.com/office/drawing/2017/decorative" val="1"/>
              </a:ext>
            </a:extLst>
          </p:cNvPr>
          <p:cNvCxnSpPr>
            <a:cxnSpLocks/>
          </p:cNvCxnSpPr>
          <p:nvPr userDrawn="1"/>
        </p:nvCxnSpPr>
        <p:spPr>
          <a:xfrm flipH="1">
            <a:off x="3383115"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descr="employees learning">
            <a:extLst>
              <a:ext uri="{FF2B5EF4-FFF2-40B4-BE49-F238E27FC236}">
                <a16:creationId xmlns:a16="http://schemas.microsoft.com/office/drawing/2014/main" id="{9EEA245E-6C3F-C855-2DCD-D89C12318FE6}"/>
              </a:ext>
            </a:extLst>
          </p:cNvPr>
          <p:cNvGrpSpPr/>
          <p:nvPr/>
        </p:nvGrpSpPr>
        <p:grpSpPr>
          <a:xfrm>
            <a:off x="4105782" y="2212954"/>
            <a:ext cx="1371600" cy="1371600"/>
            <a:chOff x="6844895" y="2307082"/>
            <a:chExt cx="1371600" cy="1371600"/>
          </a:xfrm>
        </p:grpSpPr>
        <p:sp>
          <p:nvSpPr>
            <p:cNvPr id="10" name="AutoShape 23">
              <a:extLst>
                <a:ext uri="{FF2B5EF4-FFF2-40B4-BE49-F238E27FC236}">
                  <a16:creationId xmlns:a16="http://schemas.microsoft.com/office/drawing/2014/main" id="{F83B8E6C-9DCE-55C9-1467-F415B35402F6}"/>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upa 65">
              <a:extLst>
                <a:ext uri="{FF2B5EF4-FFF2-40B4-BE49-F238E27FC236}">
                  <a16:creationId xmlns:a16="http://schemas.microsoft.com/office/drawing/2014/main" id="{BD228A59-A6CE-C267-A312-DAF1E356D23E}"/>
                </a:ext>
              </a:extLst>
            </p:cNvPr>
            <p:cNvGrpSpPr/>
            <p:nvPr userDrawn="1"/>
          </p:nvGrpSpPr>
          <p:grpSpPr>
            <a:xfrm>
              <a:off x="7405168" y="2650109"/>
              <a:ext cx="541337" cy="412750"/>
              <a:chOff x="906463" y="3402013"/>
              <a:chExt cx="541337" cy="412750"/>
            </a:xfrm>
          </p:grpSpPr>
          <p:sp>
            <p:nvSpPr>
              <p:cNvPr id="42" name="Freeform 25">
                <a:extLst>
                  <a:ext uri="{FF2B5EF4-FFF2-40B4-BE49-F238E27FC236}">
                    <a16:creationId xmlns:a16="http://schemas.microsoft.com/office/drawing/2014/main" id="{21029E77-E31F-3A7E-1C28-97FAB301700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3" name="Freeform 26">
                <a:extLst>
                  <a:ext uri="{FF2B5EF4-FFF2-40B4-BE49-F238E27FC236}">
                    <a16:creationId xmlns:a16="http://schemas.microsoft.com/office/drawing/2014/main" id="{37382F3D-E5A9-E0D3-F95D-15FEA36D2C40}"/>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4" name="Freeform 27">
                <a:extLst>
                  <a:ext uri="{FF2B5EF4-FFF2-40B4-BE49-F238E27FC236}">
                    <a16:creationId xmlns:a16="http://schemas.microsoft.com/office/drawing/2014/main" id="{828E2E35-E56D-A01E-25DA-0F4B2DD5029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5" name="Freeform 28">
                <a:extLst>
                  <a:ext uri="{FF2B5EF4-FFF2-40B4-BE49-F238E27FC236}">
                    <a16:creationId xmlns:a16="http://schemas.microsoft.com/office/drawing/2014/main" id="{D1EE6C1D-8497-C8AA-6BC6-14964F209D8F}"/>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6" name="Freeform 29">
                <a:extLst>
                  <a:ext uri="{FF2B5EF4-FFF2-40B4-BE49-F238E27FC236}">
                    <a16:creationId xmlns:a16="http://schemas.microsoft.com/office/drawing/2014/main" id="{6B57A999-A8F1-A113-C9EE-FAFFB63CEBD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2" name="Oval 11">
              <a:extLst>
                <a:ext uri="{FF2B5EF4-FFF2-40B4-BE49-F238E27FC236}">
                  <a16:creationId xmlns:a16="http://schemas.microsoft.com/office/drawing/2014/main" id="{3533650D-18F8-0133-6200-C14918E1BAAF}"/>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9" name="Graphic 28" descr="Group brainstorm with solid fill">
              <a:extLst>
                <a:ext uri="{FF2B5EF4-FFF2-40B4-BE49-F238E27FC236}">
                  <a16:creationId xmlns:a16="http://schemas.microsoft.com/office/drawing/2014/main" id="{8EA4E0F8-94FC-AEF8-F509-C820BF3A724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5329" y="2444964"/>
              <a:ext cx="1073036" cy="1073036"/>
            </a:xfrm>
            <a:prstGeom prst="rect">
              <a:avLst/>
            </a:prstGeom>
          </p:spPr>
        </p:pic>
      </p:grpSp>
      <p:sp>
        <p:nvSpPr>
          <p:cNvPr id="81" name="Content Placeholder 80">
            <a:extLst>
              <a:ext uri="{FF2B5EF4-FFF2-40B4-BE49-F238E27FC236}">
                <a16:creationId xmlns:a16="http://schemas.microsoft.com/office/drawing/2014/main" id="{7988AA0D-074E-CF7D-1F24-2A5BADF0A880}"/>
              </a:ext>
            </a:extLst>
          </p:cNvPr>
          <p:cNvSpPr>
            <a:spLocks noGrp="1"/>
          </p:cNvSpPr>
          <p:nvPr>
            <p:ph sz="half" idx="13"/>
          </p:nvPr>
        </p:nvSpPr>
        <p:spPr>
          <a:xfrm>
            <a:off x="3680170" y="3789699"/>
            <a:ext cx="2197193"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Employer</a:t>
            </a:r>
            <a:endParaRPr lang="pl-PL" b="1">
              <a:solidFill>
                <a:prstClr val="black"/>
              </a:solidFill>
              <a:latin typeface="Montserrat Medium" panose="00000600000000000000" pitchFamily="2" charset="0"/>
            </a:endParaRPr>
          </a:p>
          <a:p>
            <a:endParaRPr lang="en-US"/>
          </a:p>
        </p:txBody>
      </p:sp>
      <p:sp>
        <p:nvSpPr>
          <p:cNvPr id="82" name="Content Placeholder 81">
            <a:extLst>
              <a:ext uri="{FF2B5EF4-FFF2-40B4-BE49-F238E27FC236}">
                <a16:creationId xmlns:a16="http://schemas.microsoft.com/office/drawing/2014/main" id="{A86745B7-6684-A0DF-D26F-168DFCE46E17}"/>
              </a:ext>
            </a:extLst>
          </p:cNvPr>
          <p:cNvSpPr>
            <a:spLocks noGrp="1"/>
          </p:cNvSpPr>
          <p:nvPr>
            <p:ph sz="half" idx="14"/>
          </p:nvPr>
        </p:nvSpPr>
        <p:spPr>
          <a:xfrm>
            <a:off x="3558713" y="4214946"/>
            <a:ext cx="2672381" cy="2076982"/>
          </a:xfrm>
        </p:spPr>
        <p:txBody>
          <a:bodyPr>
            <a:normAutofit/>
          </a:bodyPr>
          <a:lstStyle/>
          <a:p>
            <a:pPr marR="0" lvl="0" algn="ctr" fontAlgn="auto">
              <a:lnSpc>
                <a:spcPct val="100000"/>
              </a:lnSpc>
              <a:spcAft>
                <a:spcPts val="0"/>
              </a:spcAft>
              <a:buClrTx/>
              <a:buSzTx/>
              <a:tabLst/>
              <a:defRPr/>
            </a:pPr>
            <a:r>
              <a:rPr lang="en-US" sz="1500">
                <a:solidFill>
                  <a:prstClr val="black"/>
                </a:solidFill>
                <a:latin typeface="Montserrat" panose="00000500000000000000" pitchFamily="2" charset="0"/>
              </a:rPr>
              <a:t>Hires and provides paid OJL for apprentices under supervision of a designated mentor who is a skilled professional in that occupation.</a:t>
            </a:r>
          </a:p>
        </p:txBody>
      </p:sp>
      <p:cxnSp>
        <p:nvCxnSpPr>
          <p:cNvPr id="24" name="Łącznik prosty 26">
            <a:extLst>
              <a:ext uri="{FF2B5EF4-FFF2-40B4-BE49-F238E27FC236}">
                <a16:creationId xmlns:a16="http://schemas.microsoft.com/office/drawing/2014/main" id="{B4C4D0B5-FF8C-4C7E-EA7C-2AD796DD4899}"/>
              </a:ext>
              <a:ext uri="{C183D7F6-B498-43B3-948B-1728B52AA6E4}">
                <adec:decorative xmlns:adec="http://schemas.microsoft.com/office/drawing/2017/decorative" val="1"/>
              </a:ext>
            </a:extLst>
          </p:cNvPr>
          <p:cNvCxnSpPr>
            <a:cxnSpLocks/>
          </p:cNvCxnSpPr>
          <p:nvPr userDrawn="1"/>
        </p:nvCxnSpPr>
        <p:spPr>
          <a:xfrm flipH="1">
            <a:off x="6373738"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descr="students commenting on instruction">
            <a:extLst>
              <a:ext uri="{FF2B5EF4-FFF2-40B4-BE49-F238E27FC236}">
                <a16:creationId xmlns:a16="http://schemas.microsoft.com/office/drawing/2014/main" id="{51A2458B-E619-ADC6-D678-D9317162E628}"/>
              </a:ext>
            </a:extLst>
          </p:cNvPr>
          <p:cNvGrpSpPr/>
          <p:nvPr/>
        </p:nvGrpSpPr>
        <p:grpSpPr>
          <a:xfrm>
            <a:off x="7022513" y="2256342"/>
            <a:ext cx="1371600" cy="1371600"/>
            <a:chOff x="4084230" y="2320581"/>
            <a:chExt cx="1371600" cy="1371600"/>
          </a:xfrm>
        </p:grpSpPr>
        <p:sp>
          <p:nvSpPr>
            <p:cNvPr id="17" name="AutoShape 23">
              <a:extLst>
                <a:ext uri="{FF2B5EF4-FFF2-40B4-BE49-F238E27FC236}">
                  <a16:creationId xmlns:a16="http://schemas.microsoft.com/office/drawing/2014/main" id="{C3A1F688-1962-DD60-597C-7217E2F8D462}"/>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upa 65">
              <a:extLst>
                <a:ext uri="{FF2B5EF4-FFF2-40B4-BE49-F238E27FC236}">
                  <a16:creationId xmlns:a16="http://schemas.microsoft.com/office/drawing/2014/main" id="{C8711B0F-7814-00C8-8515-EAC81CF15DB0}"/>
                </a:ext>
              </a:extLst>
            </p:cNvPr>
            <p:cNvGrpSpPr/>
            <p:nvPr userDrawn="1"/>
          </p:nvGrpSpPr>
          <p:grpSpPr>
            <a:xfrm>
              <a:off x="4432532" y="2692463"/>
              <a:ext cx="541337" cy="412750"/>
              <a:chOff x="906463" y="3402013"/>
              <a:chExt cx="541337" cy="412750"/>
            </a:xfrm>
          </p:grpSpPr>
          <p:sp>
            <p:nvSpPr>
              <p:cNvPr id="32" name="Freeform 25">
                <a:extLst>
                  <a:ext uri="{FF2B5EF4-FFF2-40B4-BE49-F238E27FC236}">
                    <a16:creationId xmlns:a16="http://schemas.microsoft.com/office/drawing/2014/main" id="{E3BB0B52-4950-A951-EF0B-53512E513257}"/>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Freeform 26">
                <a:extLst>
                  <a:ext uri="{FF2B5EF4-FFF2-40B4-BE49-F238E27FC236}">
                    <a16:creationId xmlns:a16="http://schemas.microsoft.com/office/drawing/2014/main" id="{ACE8D492-0144-61AA-B4C7-671A6F83806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4" name="Freeform 27">
                <a:extLst>
                  <a:ext uri="{FF2B5EF4-FFF2-40B4-BE49-F238E27FC236}">
                    <a16:creationId xmlns:a16="http://schemas.microsoft.com/office/drawing/2014/main" id="{66A763C3-9D03-F22A-CFAA-053D699038A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5" name="Freeform 28">
                <a:extLst>
                  <a:ext uri="{FF2B5EF4-FFF2-40B4-BE49-F238E27FC236}">
                    <a16:creationId xmlns:a16="http://schemas.microsoft.com/office/drawing/2014/main" id="{8ACF5197-29A5-3BAB-37C6-B1B230FCEE6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6" name="Freeform 29">
                <a:extLst>
                  <a:ext uri="{FF2B5EF4-FFF2-40B4-BE49-F238E27FC236}">
                    <a16:creationId xmlns:a16="http://schemas.microsoft.com/office/drawing/2014/main" id="{E1E976AF-DB55-47F2-1548-6FA6B77E11D9}"/>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9" name="Oval 18">
              <a:extLst>
                <a:ext uri="{FF2B5EF4-FFF2-40B4-BE49-F238E27FC236}">
                  <a16:creationId xmlns:a16="http://schemas.microsoft.com/office/drawing/2014/main" id="{901A6636-A17A-D98E-9581-C130CC53D822}"/>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7" name="Graphic 26" descr="Customer review with solid fill">
              <a:extLst>
                <a:ext uri="{FF2B5EF4-FFF2-40B4-BE49-F238E27FC236}">
                  <a16:creationId xmlns:a16="http://schemas.microsoft.com/office/drawing/2014/main" id="{3AEC42C0-5D89-43BD-5393-610F4926FA2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2830" y="2535682"/>
              <a:ext cx="914400" cy="914400"/>
            </a:xfrm>
            <a:prstGeom prst="rect">
              <a:avLst/>
            </a:prstGeom>
          </p:spPr>
        </p:pic>
      </p:grpSp>
      <p:sp>
        <p:nvSpPr>
          <p:cNvPr id="80" name="Content Placeholder 79">
            <a:extLst>
              <a:ext uri="{FF2B5EF4-FFF2-40B4-BE49-F238E27FC236}">
                <a16:creationId xmlns:a16="http://schemas.microsoft.com/office/drawing/2014/main" id="{0831B32D-9875-74C3-3C2E-9F93C34ED78C}"/>
              </a:ext>
            </a:extLst>
          </p:cNvPr>
          <p:cNvSpPr>
            <a:spLocks noGrp="1"/>
          </p:cNvSpPr>
          <p:nvPr>
            <p:ph sz="half" idx="2"/>
          </p:nvPr>
        </p:nvSpPr>
        <p:spPr>
          <a:xfrm>
            <a:off x="6800218" y="3813261"/>
            <a:ext cx="2064876" cy="562212"/>
          </a:xfrm>
        </p:spPr>
        <p:txBody>
          <a:bodyPr>
            <a:normAutofit/>
          </a:bodyPr>
          <a:lstStyle/>
          <a:p>
            <a:pPr algn="ctr"/>
            <a:r>
              <a:rPr lang="en-US" sz="2600" b="1">
                <a:solidFill>
                  <a:prstClr val="black"/>
                </a:solidFill>
                <a:latin typeface="Montserrat Medium" panose="00000600000000000000" pitchFamily="2" charset="0"/>
              </a:rPr>
              <a:t>RI Provider</a:t>
            </a:r>
            <a:endParaRPr lang="pl-PL" sz="2600" b="1">
              <a:solidFill>
                <a:prstClr val="black"/>
              </a:solidFill>
              <a:latin typeface="Montserrat Medium" panose="00000600000000000000" pitchFamily="2" charset="0"/>
            </a:endParaRPr>
          </a:p>
          <a:p>
            <a:endParaRPr lang="en-US"/>
          </a:p>
        </p:txBody>
      </p:sp>
      <p:sp>
        <p:nvSpPr>
          <p:cNvPr id="84" name="Content Placeholder 83">
            <a:extLst>
              <a:ext uri="{FF2B5EF4-FFF2-40B4-BE49-F238E27FC236}">
                <a16:creationId xmlns:a16="http://schemas.microsoft.com/office/drawing/2014/main" id="{D858D0B8-28FF-9FF7-4B65-BD7BC425AA03}"/>
              </a:ext>
            </a:extLst>
          </p:cNvPr>
          <p:cNvSpPr>
            <a:spLocks noGrp="1"/>
          </p:cNvSpPr>
          <p:nvPr>
            <p:ph sz="half" idx="16"/>
          </p:nvPr>
        </p:nvSpPr>
        <p:spPr>
          <a:xfrm>
            <a:off x="6640588" y="4220556"/>
            <a:ext cx="2184962" cy="1909229"/>
          </a:xfrm>
        </p:spPr>
        <p:txBody>
          <a:bodyPr>
            <a:normAutofit fontScale="62500" lnSpcReduction="20000"/>
          </a:bodyPr>
          <a:lstStyle/>
          <a:p>
            <a:pPr algn="ctr">
              <a:lnSpc>
                <a:spcPct val="120000"/>
              </a:lnSpc>
              <a:defRPr/>
            </a:pPr>
            <a:r>
              <a:rPr lang="en-US" sz="2400">
                <a:solidFill>
                  <a:prstClr val="black"/>
                </a:solidFill>
                <a:latin typeface="Montserrat" panose="00000500000000000000" pitchFamily="2" charset="0"/>
              </a:rPr>
              <a:t>Entity that provides instruction to apprentices in the designated occupation’s core knowledge, skills, and abilities.</a:t>
            </a:r>
            <a:endParaRPr lang="pl-PL" sz="2400">
              <a:solidFill>
                <a:prstClr val="black"/>
              </a:solidFill>
              <a:latin typeface="Montserrat" panose="00000500000000000000" pitchFamily="2" charset="0"/>
            </a:endParaRPr>
          </a:p>
          <a:p>
            <a:endParaRPr lang="en-US"/>
          </a:p>
        </p:txBody>
      </p:sp>
      <p:grpSp>
        <p:nvGrpSpPr>
          <p:cNvPr id="55" name="Group 54" descr="network of people">
            <a:extLst>
              <a:ext uri="{FF2B5EF4-FFF2-40B4-BE49-F238E27FC236}">
                <a16:creationId xmlns:a16="http://schemas.microsoft.com/office/drawing/2014/main" id="{AA536082-CD58-97C9-D9F0-9B793AE211C8}"/>
              </a:ext>
            </a:extLst>
          </p:cNvPr>
          <p:cNvGrpSpPr/>
          <p:nvPr/>
        </p:nvGrpSpPr>
        <p:grpSpPr>
          <a:xfrm>
            <a:off x="9614936" y="2249728"/>
            <a:ext cx="1371600" cy="1371600"/>
            <a:chOff x="9580307" y="2313967"/>
            <a:chExt cx="1371600" cy="1371600"/>
          </a:xfrm>
        </p:grpSpPr>
        <p:sp>
          <p:nvSpPr>
            <p:cNvPr id="14" name="AutoShape 23">
              <a:extLst>
                <a:ext uri="{FF2B5EF4-FFF2-40B4-BE49-F238E27FC236}">
                  <a16:creationId xmlns:a16="http://schemas.microsoft.com/office/drawing/2014/main" id="{1BC78266-C6B6-412B-4212-BEE2D82B06C4}"/>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upa 65">
              <a:extLst>
                <a:ext uri="{FF2B5EF4-FFF2-40B4-BE49-F238E27FC236}">
                  <a16:creationId xmlns:a16="http://schemas.microsoft.com/office/drawing/2014/main" id="{1819D5F0-CD99-DEC6-16F9-D7B6E1A13B75}"/>
                </a:ext>
              </a:extLst>
            </p:cNvPr>
            <p:cNvGrpSpPr/>
            <p:nvPr userDrawn="1"/>
          </p:nvGrpSpPr>
          <p:grpSpPr>
            <a:xfrm>
              <a:off x="10071580" y="2685849"/>
              <a:ext cx="541337" cy="412750"/>
              <a:chOff x="906463" y="3402013"/>
              <a:chExt cx="541337" cy="412750"/>
            </a:xfrm>
          </p:grpSpPr>
          <p:sp>
            <p:nvSpPr>
              <p:cNvPr id="37" name="Freeform 25">
                <a:extLst>
                  <a:ext uri="{FF2B5EF4-FFF2-40B4-BE49-F238E27FC236}">
                    <a16:creationId xmlns:a16="http://schemas.microsoft.com/office/drawing/2014/main" id="{136E5E56-C70C-F14D-BBC4-740B34416B0C}"/>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8" name="Freeform 26">
                <a:extLst>
                  <a:ext uri="{FF2B5EF4-FFF2-40B4-BE49-F238E27FC236}">
                    <a16:creationId xmlns:a16="http://schemas.microsoft.com/office/drawing/2014/main" id="{37A9A516-F75E-C2CD-E39F-38A125662D8D}"/>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9" name="Freeform 27">
                <a:extLst>
                  <a:ext uri="{FF2B5EF4-FFF2-40B4-BE49-F238E27FC236}">
                    <a16:creationId xmlns:a16="http://schemas.microsoft.com/office/drawing/2014/main" id="{C061F7C6-2733-B84D-232F-A888B36F7924}"/>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0" name="Freeform 28">
                <a:extLst>
                  <a:ext uri="{FF2B5EF4-FFF2-40B4-BE49-F238E27FC236}">
                    <a16:creationId xmlns:a16="http://schemas.microsoft.com/office/drawing/2014/main" id="{E77AADBD-F2E1-3800-76C4-636162A5B509}"/>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1" name="Freeform 29">
                <a:extLst>
                  <a:ext uri="{FF2B5EF4-FFF2-40B4-BE49-F238E27FC236}">
                    <a16:creationId xmlns:a16="http://schemas.microsoft.com/office/drawing/2014/main" id="{BA0CE0B0-E619-128C-8177-6387F630D8E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6" name="Oval 15">
              <a:extLst>
                <a:ext uri="{FF2B5EF4-FFF2-40B4-BE49-F238E27FC236}">
                  <a16:creationId xmlns:a16="http://schemas.microsoft.com/office/drawing/2014/main" id="{48EDC056-A436-AD24-B3EC-6C2A1757BE1B}"/>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8" name="Graphic 27" descr="Connections with solid fill">
              <a:extLst>
                <a:ext uri="{FF2B5EF4-FFF2-40B4-BE49-F238E27FC236}">
                  <a16:creationId xmlns:a16="http://schemas.microsoft.com/office/drawing/2014/main" id="{C26C43E3-9FA7-0C26-8833-7AD046EBD18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92282" y="2507401"/>
              <a:ext cx="1016996" cy="1016996"/>
            </a:xfrm>
            <a:prstGeom prst="rect">
              <a:avLst/>
            </a:prstGeom>
          </p:spPr>
        </p:pic>
      </p:grpSp>
      <p:sp>
        <p:nvSpPr>
          <p:cNvPr id="85" name="Content Placeholder 84">
            <a:extLst>
              <a:ext uri="{FF2B5EF4-FFF2-40B4-BE49-F238E27FC236}">
                <a16:creationId xmlns:a16="http://schemas.microsoft.com/office/drawing/2014/main" id="{CECBA5CA-E153-AE2D-7CCE-D11287156727}"/>
              </a:ext>
            </a:extLst>
          </p:cNvPr>
          <p:cNvSpPr>
            <a:spLocks noGrp="1"/>
          </p:cNvSpPr>
          <p:nvPr>
            <p:ph sz="half" idx="17"/>
          </p:nvPr>
        </p:nvSpPr>
        <p:spPr>
          <a:xfrm>
            <a:off x="9641770" y="3786882"/>
            <a:ext cx="1470214"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Partner</a:t>
            </a:r>
            <a:endParaRPr lang="pl-PL" b="1">
              <a:solidFill>
                <a:prstClr val="black"/>
              </a:solidFill>
              <a:latin typeface="Montserrat Medium" panose="00000600000000000000" pitchFamily="2" charset="0"/>
            </a:endParaRPr>
          </a:p>
          <a:p>
            <a:endParaRPr lang="en-US"/>
          </a:p>
        </p:txBody>
      </p:sp>
      <p:sp>
        <p:nvSpPr>
          <p:cNvPr id="86" name="Content Placeholder 85">
            <a:extLst>
              <a:ext uri="{FF2B5EF4-FFF2-40B4-BE49-F238E27FC236}">
                <a16:creationId xmlns:a16="http://schemas.microsoft.com/office/drawing/2014/main" id="{9ECA1DF6-34A0-26B6-7F3C-5836C98B95FD}"/>
              </a:ext>
            </a:extLst>
          </p:cNvPr>
          <p:cNvSpPr>
            <a:spLocks noGrp="1"/>
          </p:cNvSpPr>
          <p:nvPr>
            <p:ph sz="half" idx="18"/>
          </p:nvPr>
        </p:nvSpPr>
        <p:spPr>
          <a:xfrm>
            <a:off x="9256557" y="4220556"/>
            <a:ext cx="2251081" cy="1850226"/>
          </a:xfrm>
        </p:spPr>
        <p:txBody>
          <a:bodyPr>
            <a:normAutofit fontScale="25000" lnSpcReduction="20000"/>
          </a:bodyPr>
          <a:lstStyle/>
          <a:p>
            <a:pPr algn="ctr">
              <a:lnSpc>
                <a:spcPct val="120000"/>
              </a:lnSpc>
              <a:defRPr/>
            </a:pPr>
            <a:r>
              <a:rPr lang="en-US" sz="6000">
                <a:solidFill>
                  <a:prstClr val="black"/>
                </a:solidFill>
                <a:latin typeface="Montserrat" panose="00000500000000000000" pitchFamily="2" charset="0"/>
              </a:rPr>
              <a:t> Organizations committed to assisting RA programs. They can play one or more roles. </a:t>
            </a:r>
            <a:endParaRPr lang="pl-PL" sz="6000">
              <a:solidFill>
                <a:prstClr val="black"/>
              </a:solidFill>
              <a:latin typeface="Montserrat" panose="00000500000000000000" pitchFamily="2" charset="0"/>
            </a:endParaRPr>
          </a:p>
          <a:p>
            <a:endParaRPr lang="en-US"/>
          </a:p>
        </p:txBody>
      </p:sp>
      <p:cxnSp>
        <p:nvCxnSpPr>
          <p:cNvPr id="25" name="Łącznik prosty 26">
            <a:extLst>
              <a:ext uri="{FF2B5EF4-FFF2-40B4-BE49-F238E27FC236}">
                <a16:creationId xmlns:a16="http://schemas.microsoft.com/office/drawing/2014/main" id="{316EF346-D37D-9DE4-995A-8608260A708D}"/>
              </a:ext>
              <a:ext uri="{C183D7F6-B498-43B3-948B-1728B52AA6E4}">
                <adec:decorative xmlns:adec="http://schemas.microsoft.com/office/drawing/2017/decorative" val="1"/>
              </a:ext>
            </a:extLst>
          </p:cNvPr>
          <p:cNvCxnSpPr>
            <a:cxnSpLocks/>
          </p:cNvCxnSpPr>
          <p:nvPr userDrawn="1"/>
        </p:nvCxnSpPr>
        <p:spPr>
          <a:xfrm flipH="1">
            <a:off x="9096852"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7" name="Slide Number Placeholder 5">
            <a:extLst>
              <a:ext uri="{FF2B5EF4-FFF2-40B4-BE49-F238E27FC236}">
                <a16:creationId xmlns:a16="http://schemas.microsoft.com/office/drawing/2014/main" id="{84E33CDD-4013-6093-5720-B609E444EB85}"/>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015565565"/>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p:txBody>
          <a:bodyPr>
            <a:normAutofit/>
          </a:bodyPr>
          <a:lstStyle/>
          <a:p>
            <a:r>
              <a:rPr lang="en-US" sz="3600"/>
              <a:t>State and Local Partners to Work With</a:t>
            </a:r>
          </a:p>
        </p:txBody>
      </p:sp>
      <p:sp>
        <p:nvSpPr>
          <p:cNvPr id="5" name="Text Placeholder 4">
            <a:extLst>
              <a:ext uri="{FF2B5EF4-FFF2-40B4-BE49-F238E27FC236}">
                <a16:creationId xmlns:a16="http://schemas.microsoft.com/office/drawing/2014/main" id="{2BCA5A37-B859-6CD5-F4E5-594ACA104C64}"/>
              </a:ext>
            </a:extLst>
          </p:cNvPr>
          <p:cNvSpPr>
            <a:spLocks noGrp="1"/>
          </p:cNvSpPr>
          <p:nvPr>
            <p:ph type="body" sz="quarter" idx="13"/>
          </p:nvPr>
        </p:nvSpPr>
        <p:spPr>
          <a:xfrm>
            <a:off x="657224" y="1855102"/>
            <a:ext cx="7560215" cy="3677017"/>
          </a:xfrm>
        </p:spPr>
        <p:txBody>
          <a:bodyPr>
            <a:noAutofit/>
          </a:bodyPr>
          <a:lstStyle/>
          <a:p>
            <a:pPr algn="l">
              <a:buFont typeface="Arial" panose="020B0604020202020204" pitchFamily="34" charset="0"/>
              <a:buChar char="•"/>
            </a:pPr>
            <a:r>
              <a:rPr lang="en-US" sz="2200">
                <a:latin typeface="Montserrat" panose="00000500000000000000" pitchFamily="2" charset="0"/>
              </a:rPr>
              <a:t>Maryland State Department of Education (MSDE) </a:t>
            </a:r>
          </a:p>
          <a:p>
            <a:pPr algn="l">
              <a:buFont typeface="Arial" panose="020B0604020202020204" pitchFamily="34" charset="0"/>
              <a:buChar char="•"/>
            </a:pPr>
            <a:r>
              <a:rPr lang="en-US" sz="2200">
                <a:latin typeface="Montserrat" panose="00000500000000000000" pitchFamily="2" charset="0"/>
              </a:rPr>
              <a:t>Maryland Department of Labor </a:t>
            </a:r>
          </a:p>
          <a:p>
            <a:pPr algn="l">
              <a:buFont typeface="Arial" panose="020B0604020202020204" pitchFamily="34" charset="0"/>
              <a:buChar char="•"/>
            </a:pPr>
            <a:r>
              <a:rPr lang="en-US" sz="2200">
                <a:latin typeface="Montserrat" panose="00000500000000000000" pitchFamily="2" charset="0"/>
              </a:rPr>
              <a:t>Local Education Agencies (LEA) </a:t>
            </a:r>
          </a:p>
          <a:p>
            <a:pPr algn="l">
              <a:buFont typeface="Arial" panose="020B0604020202020204" pitchFamily="34" charset="0"/>
              <a:buChar char="•"/>
            </a:pPr>
            <a:r>
              <a:rPr lang="en-US" sz="2200">
                <a:latin typeface="Montserrat" panose="00000500000000000000" pitchFamily="2" charset="0"/>
              </a:rPr>
              <a:t>Maryland Apprenticeship Training Council (MATC) </a:t>
            </a:r>
          </a:p>
          <a:p>
            <a:pPr algn="l">
              <a:buFont typeface="Arial" panose="020B0604020202020204" pitchFamily="34" charset="0"/>
              <a:buChar char="•"/>
            </a:pPr>
            <a:r>
              <a:rPr lang="en-US" sz="2200">
                <a:latin typeface="Montserrat" panose="00000500000000000000" pitchFamily="2" charset="0"/>
              </a:rPr>
              <a:t>Youth Apprenticeship Advisory Council (YAAC) </a:t>
            </a:r>
          </a:p>
          <a:p>
            <a:pPr algn="l">
              <a:buFont typeface="Arial" panose="020B0604020202020204" pitchFamily="34" charset="0"/>
              <a:buChar char="•"/>
            </a:pPr>
            <a:r>
              <a:rPr lang="en-US" sz="2200">
                <a:latin typeface="Montserrat" panose="00000500000000000000" pitchFamily="2" charset="0"/>
              </a:rPr>
              <a:t>Maryland Department of Commerce </a:t>
            </a:r>
          </a:p>
          <a:p>
            <a:pPr algn="l">
              <a:buFont typeface="Arial" panose="020B0604020202020204" pitchFamily="34" charset="0"/>
              <a:buChar char="•"/>
            </a:pPr>
            <a:r>
              <a:rPr lang="en-US" sz="2200">
                <a:latin typeface="Montserrat" panose="00000500000000000000" pitchFamily="2" charset="0"/>
              </a:rPr>
              <a:t>Youth Apprenticeship Sponsors/ Employers </a:t>
            </a:r>
          </a:p>
          <a:p>
            <a:pPr algn="l">
              <a:buFont typeface="Arial" panose="020B0604020202020204" pitchFamily="34" charset="0"/>
              <a:buChar char="•"/>
            </a:pPr>
            <a:r>
              <a:rPr lang="en-US" sz="2200">
                <a:latin typeface="Montserrat" panose="00000500000000000000" pitchFamily="2" charset="0"/>
              </a:rPr>
              <a:t>Blueprint CTE Committee</a:t>
            </a:r>
          </a:p>
        </p:txBody>
      </p:sp>
      <p:sp>
        <p:nvSpPr>
          <p:cNvPr id="2" name="Footer Placeholder 10">
            <a:extLst>
              <a:ext uri="{FF2B5EF4-FFF2-40B4-BE49-F238E27FC236}">
                <a16:creationId xmlns:a16="http://schemas.microsoft.com/office/drawing/2014/main" id="{442C0DA8-6257-33E6-4367-B621A3D0D2EB}"/>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pic>
        <p:nvPicPr>
          <p:cNvPr id="4098" name="Picture 2" descr="Youth Apprenticeship | Apprenticeship Carolina - a division of the SC  Technical College System">
            <a:extLst>
              <a:ext uri="{FF2B5EF4-FFF2-40B4-BE49-F238E27FC236}">
                <a16:creationId xmlns:a16="http://schemas.microsoft.com/office/drawing/2014/main" id="{5D3BAB6E-B00A-83A1-7731-BA24CD58B8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17439" y="1725524"/>
            <a:ext cx="3317337" cy="413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127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48680" y="548361"/>
            <a:ext cx="10515600" cy="1325563"/>
          </a:xfrm>
        </p:spPr>
        <p:txBody>
          <a:bodyPr>
            <a:normAutofit/>
          </a:bodyPr>
          <a:lstStyle/>
          <a:p>
            <a:r>
              <a:rPr lang="en-US"/>
              <a:t>Align with CTE Standards and Ensure Hands-On Training </a:t>
            </a:r>
          </a:p>
        </p:txBody>
      </p:sp>
      <p:sp>
        <p:nvSpPr>
          <p:cNvPr id="6" name="Content Placeholder 5">
            <a:extLst>
              <a:ext uri="{FF2B5EF4-FFF2-40B4-BE49-F238E27FC236}">
                <a16:creationId xmlns:a16="http://schemas.microsoft.com/office/drawing/2014/main" id="{CD2D0057-293C-22C0-7FEE-58D6F0D2EC51}"/>
              </a:ext>
            </a:extLst>
          </p:cNvPr>
          <p:cNvSpPr>
            <a:spLocks noGrp="1"/>
          </p:cNvSpPr>
          <p:nvPr>
            <p:ph sz="half" idx="2"/>
          </p:nvPr>
        </p:nvSpPr>
        <p:spPr>
          <a:xfrm>
            <a:off x="986245" y="2001305"/>
            <a:ext cx="10502639" cy="600359"/>
          </a:xfrm>
          <a:solidFill>
            <a:schemeClr val="bg1">
              <a:lumMod val="95000"/>
            </a:schemeClr>
          </a:solidFill>
        </p:spPr>
        <p:txBody>
          <a:bodyPr>
            <a:normAutofit/>
          </a:bodyPr>
          <a:lstStyle/>
          <a:p>
            <a:r>
              <a:rPr lang="en-US" sz="1800" b="1">
                <a:solidFill>
                  <a:srgbClr val="00015E"/>
                </a:solidFill>
                <a:latin typeface="Montserrat" panose="00000500000000000000" pitchFamily="2" charset="0"/>
              </a:rPr>
              <a:t>	Align Curriculum with Industry Needs: </a:t>
            </a:r>
            <a:r>
              <a:rPr lang="en-US" sz="1800">
                <a:solidFill>
                  <a:prstClr val="black"/>
                </a:solidFill>
                <a:latin typeface="Montserrat" panose="00000500000000000000" pitchFamily="2" charset="0"/>
              </a:rPr>
              <a:t>Incorporate CTE standards by aligning the 	curriculum with current industry needs.</a:t>
            </a:r>
            <a:endParaRPr lang="en-US"/>
          </a:p>
        </p:txBody>
      </p:sp>
      <p:sp>
        <p:nvSpPr>
          <p:cNvPr id="2" name="Oval 1" descr="Teacher at a white board with three students">
            <a:extLst>
              <a:ext uri="{FF2B5EF4-FFF2-40B4-BE49-F238E27FC236}">
                <a16:creationId xmlns:a16="http://schemas.microsoft.com/office/drawing/2014/main" id="{10EAA79D-1990-92D4-E1C8-CF7DA9A7C039}"/>
              </a:ext>
            </a:extLst>
          </p:cNvPr>
          <p:cNvSpPr/>
          <p:nvPr/>
        </p:nvSpPr>
        <p:spPr>
          <a:xfrm>
            <a:off x="703115" y="1848814"/>
            <a:ext cx="1034246" cy="974039"/>
          </a:xfrm>
          <a:prstGeom prst="ellipse">
            <a:avLst/>
          </a:prstGeom>
          <a:solidFill>
            <a:schemeClr val="bg1"/>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lassroom with solid fill">
            <a:extLst>
              <a:ext uri="{FF2B5EF4-FFF2-40B4-BE49-F238E27FC236}">
                <a16:creationId xmlns:a16="http://schemas.microsoft.com/office/drawing/2014/main" id="{3DFC10D3-C006-0A8A-010C-CAA884F77D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987717"/>
            <a:ext cx="718771" cy="718771"/>
          </a:xfrm>
          <a:prstGeom prst="rect">
            <a:avLst/>
          </a:prstGeom>
        </p:spPr>
      </p:pic>
      <p:sp>
        <p:nvSpPr>
          <p:cNvPr id="20" name="Content Placeholder 19">
            <a:extLst>
              <a:ext uri="{FF2B5EF4-FFF2-40B4-BE49-F238E27FC236}">
                <a16:creationId xmlns:a16="http://schemas.microsoft.com/office/drawing/2014/main" id="{948B2900-F9A8-2E77-4832-A90FAB7E7165}"/>
              </a:ext>
            </a:extLst>
          </p:cNvPr>
          <p:cNvSpPr>
            <a:spLocks noGrp="1"/>
          </p:cNvSpPr>
          <p:nvPr>
            <p:ph sz="half" idx="22"/>
          </p:nvPr>
        </p:nvSpPr>
        <p:spPr>
          <a:xfrm>
            <a:off x="984532" y="2915955"/>
            <a:ext cx="10504352" cy="928963"/>
          </a:xfrm>
          <a:solidFill>
            <a:schemeClr val="bg1">
              <a:lumMod val="95000"/>
            </a:schemeClr>
          </a:solidFill>
        </p:spPr>
        <p:txBody>
          <a:bodyPr>
            <a:normAutofit/>
          </a:bodyPr>
          <a:lstStyle/>
          <a:p>
            <a:pPr>
              <a:lnSpc>
                <a:spcPct val="100000"/>
              </a:lnSpc>
            </a:pPr>
            <a:r>
              <a:rPr lang="en-US" sz="1800" b="1">
                <a:solidFill>
                  <a:srgbClr val="00015E"/>
                </a:solidFill>
                <a:latin typeface="Montserrat" panose="00000500000000000000" pitchFamily="2" charset="0"/>
              </a:rPr>
              <a:t>	Integrate Work-Based Learning: </a:t>
            </a:r>
            <a:r>
              <a:rPr lang="en-US" sz="1800">
                <a:solidFill>
                  <a:prstClr val="black"/>
                </a:solidFill>
                <a:latin typeface="Montserrat" panose="00000500000000000000" pitchFamily="2" charset="0"/>
              </a:rPr>
              <a:t>Embed work-based learning 	opportunities 	within CTE programs, allowing students to gain hands-on experience in real-	world settings</a:t>
            </a:r>
            <a:endParaRPr lang="en-US"/>
          </a:p>
        </p:txBody>
      </p:sp>
      <p:sp>
        <p:nvSpPr>
          <p:cNvPr id="21" name="Oval 20" descr="A building with a briefcase ">
            <a:extLst>
              <a:ext uri="{FF2B5EF4-FFF2-40B4-BE49-F238E27FC236}">
                <a16:creationId xmlns:a16="http://schemas.microsoft.com/office/drawing/2014/main" id="{059FDFDD-314B-D7DA-AFCD-5D6EE2B0FDF1}"/>
              </a:ext>
            </a:extLst>
          </p:cNvPr>
          <p:cNvSpPr/>
          <p:nvPr/>
        </p:nvSpPr>
        <p:spPr>
          <a:xfrm>
            <a:off x="690484" y="2880651"/>
            <a:ext cx="1034246" cy="974039"/>
          </a:xfrm>
          <a:prstGeom prst="ellipse">
            <a:avLst/>
          </a:prstGeom>
          <a:solidFill>
            <a:schemeClr val="bg1"/>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Work from home house with solid fill">
            <a:extLst>
              <a:ext uri="{FF2B5EF4-FFF2-40B4-BE49-F238E27FC236}">
                <a16:creationId xmlns:a16="http://schemas.microsoft.com/office/drawing/2014/main" id="{94C69051-8EA9-9B8D-6FC2-7CA55DBDC3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5825" y="2904608"/>
            <a:ext cx="783519" cy="783519"/>
          </a:xfrm>
          <a:prstGeom prst="rect">
            <a:avLst/>
          </a:prstGeom>
        </p:spPr>
      </p:pic>
      <p:sp>
        <p:nvSpPr>
          <p:cNvPr id="22" name="Content Placeholder 21">
            <a:extLst>
              <a:ext uri="{FF2B5EF4-FFF2-40B4-BE49-F238E27FC236}">
                <a16:creationId xmlns:a16="http://schemas.microsoft.com/office/drawing/2014/main" id="{6F7F8EA5-C0EF-BB63-5BD6-37B679656CD0}"/>
              </a:ext>
            </a:extLst>
          </p:cNvPr>
          <p:cNvSpPr>
            <a:spLocks noGrp="1"/>
          </p:cNvSpPr>
          <p:nvPr>
            <p:ph sz="half" idx="23"/>
          </p:nvPr>
        </p:nvSpPr>
        <p:spPr>
          <a:xfrm>
            <a:off x="984532" y="4145805"/>
            <a:ext cx="10504352" cy="607117"/>
          </a:xfrm>
          <a:solidFill>
            <a:schemeClr val="bg1">
              <a:lumMod val="95000"/>
            </a:schemeClr>
          </a:solidFill>
        </p:spPr>
        <p:txBody>
          <a:bodyPr>
            <a:normAutofit/>
          </a:bodyPr>
          <a:lstStyle/>
          <a:p>
            <a:r>
              <a:rPr lang="en-US" sz="1800" b="1">
                <a:solidFill>
                  <a:srgbClr val="00015E"/>
                </a:solidFill>
                <a:latin typeface="Montserrat" panose="00000500000000000000" pitchFamily="2" charset="0"/>
              </a:rPr>
              <a:t>	Collaborate with Industry Partners: </a:t>
            </a:r>
            <a:r>
              <a:rPr lang="en-US" sz="1800">
                <a:solidFill>
                  <a:srgbClr val="00015E"/>
                </a:solidFill>
                <a:latin typeface="Montserrat" panose="00000500000000000000" pitchFamily="2" charset="0"/>
              </a:rPr>
              <a:t>P</a:t>
            </a:r>
            <a:r>
              <a:rPr lang="en-US" sz="1800">
                <a:solidFill>
                  <a:prstClr val="black"/>
                </a:solidFill>
                <a:latin typeface="Montserrat" panose="00000500000000000000" pitchFamily="2" charset="0"/>
              </a:rPr>
              <a:t>artner with local businesses to design 	apprenticeship programs that meet both educational and industry requirements.</a:t>
            </a:r>
            <a:endParaRPr lang="en-US"/>
          </a:p>
        </p:txBody>
      </p:sp>
      <p:sp>
        <p:nvSpPr>
          <p:cNvPr id="24" name="Oval 23" descr="A skyscraper with people in it.">
            <a:extLst>
              <a:ext uri="{FF2B5EF4-FFF2-40B4-BE49-F238E27FC236}">
                <a16:creationId xmlns:a16="http://schemas.microsoft.com/office/drawing/2014/main" id="{9C9B987F-3224-7068-AC61-6CA64113ACFD}"/>
              </a:ext>
            </a:extLst>
          </p:cNvPr>
          <p:cNvSpPr/>
          <p:nvPr/>
        </p:nvSpPr>
        <p:spPr>
          <a:xfrm>
            <a:off x="701403" y="3964128"/>
            <a:ext cx="1034246" cy="974039"/>
          </a:xfrm>
          <a:prstGeom prst="ellipse">
            <a:avLst/>
          </a:prstGeom>
          <a:solidFill>
            <a:schemeClr val="bg1"/>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emote work with solid fill">
            <a:extLst>
              <a:ext uri="{FF2B5EF4-FFF2-40B4-BE49-F238E27FC236}">
                <a16:creationId xmlns:a16="http://schemas.microsoft.com/office/drawing/2014/main" id="{95F7F40E-F4AD-E28D-E7B6-30A1A82A10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43641" y="4105094"/>
            <a:ext cx="707886" cy="707886"/>
          </a:xfrm>
          <a:prstGeom prst="rect">
            <a:avLst/>
          </a:prstGeom>
        </p:spPr>
      </p:pic>
      <p:sp>
        <p:nvSpPr>
          <p:cNvPr id="27" name="Content Placeholder 26">
            <a:extLst>
              <a:ext uri="{FF2B5EF4-FFF2-40B4-BE49-F238E27FC236}">
                <a16:creationId xmlns:a16="http://schemas.microsoft.com/office/drawing/2014/main" id="{E4305147-33EA-E882-6431-38647EDABABF}"/>
              </a:ext>
            </a:extLst>
          </p:cNvPr>
          <p:cNvSpPr>
            <a:spLocks noGrp="1"/>
          </p:cNvSpPr>
          <p:nvPr>
            <p:ph sz="half" idx="25"/>
          </p:nvPr>
        </p:nvSpPr>
        <p:spPr>
          <a:xfrm>
            <a:off x="984532" y="5082493"/>
            <a:ext cx="10504351" cy="889253"/>
          </a:xfrm>
          <a:solidFill>
            <a:schemeClr val="bg1">
              <a:lumMod val="95000"/>
            </a:schemeClr>
          </a:solidFill>
        </p:spPr>
        <p:txBody>
          <a:bodyPr>
            <a:normAutofit/>
          </a:bodyPr>
          <a:lstStyle/>
          <a:p>
            <a:r>
              <a:rPr lang="en-US" sz="1800" b="1">
                <a:solidFill>
                  <a:srgbClr val="00015E"/>
                </a:solidFill>
                <a:latin typeface="Montserrat" panose="00000500000000000000" pitchFamily="2" charset="0"/>
              </a:rPr>
              <a:t>	Incorporate Industry-Recognized Credentials: </a:t>
            </a:r>
            <a:r>
              <a:rPr lang="en-US" sz="1800">
                <a:solidFill>
                  <a:prstClr val="black"/>
                </a:solidFill>
                <a:latin typeface="Montserrat" panose="00000500000000000000" pitchFamily="2" charset="0"/>
              </a:rPr>
              <a:t>Include industry-recognized 	credentials in apprenticeship programs to validate students’ skills and 	competencies according to CTE standards.</a:t>
            </a:r>
            <a:endParaRPr lang="en-US"/>
          </a:p>
        </p:txBody>
      </p:sp>
      <p:sp>
        <p:nvSpPr>
          <p:cNvPr id="28" name="Oval 27" descr="a certificate">
            <a:extLst>
              <a:ext uri="{FF2B5EF4-FFF2-40B4-BE49-F238E27FC236}">
                <a16:creationId xmlns:a16="http://schemas.microsoft.com/office/drawing/2014/main" id="{E4ED32EE-605D-7D91-DE43-356A8809599A}"/>
              </a:ext>
            </a:extLst>
          </p:cNvPr>
          <p:cNvSpPr/>
          <p:nvPr/>
        </p:nvSpPr>
        <p:spPr>
          <a:xfrm>
            <a:off x="701403" y="4997707"/>
            <a:ext cx="1034246" cy="974039"/>
          </a:xfrm>
          <a:prstGeom prst="ellipse">
            <a:avLst/>
          </a:prstGeom>
          <a:solidFill>
            <a:schemeClr val="bg1"/>
          </a:solid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Diploma with solid fill">
            <a:extLst>
              <a:ext uri="{FF2B5EF4-FFF2-40B4-BE49-F238E27FC236}">
                <a16:creationId xmlns:a16="http://schemas.microsoft.com/office/drawing/2014/main" id="{429BB9B8-5258-1508-A1EB-FFE58AE740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680" y="5111873"/>
            <a:ext cx="740664" cy="740664"/>
          </a:xfrm>
          <a:prstGeom prst="rect">
            <a:avLst/>
          </a:prstGeom>
        </p:spPr>
      </p:pic>
      <p:sp>
        <p:nvSpPr>
          <p:cNvPr id="4" name="Slide Number Placeholder 5">
            <a:extLst>
              <a:ext uri="{FF2B5EF4-FFF2-40B4-BE49-F238E27FC236}">
                <a16:creationId xmlns:a16="http://schemas.microsoft.com/office/drawing/2014/main" id="{A3414C6F-6456-8290-4F53-1D636D37164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8767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61534"/>
            <a:ext cx="10515600" cy="1325563"/>
          </a:xfrm>
        </p:spPr>
        <p:txBody>
          <a:bodyPr>
            <a:normAutofit/>
          </a:bodyPr>
          <a:lstStyle/>
          <a:p>
            <a:r>
              <a:rPr lang="en-US"/>
              <a:t>Enabling Dual/Concurrent Enrollment Plan</a:t>
            </a:r>
          </a:p>
        </p:txBody>
      </p:sp>
      <p:pic>
        <p:nvPicPr>
          <p:cNvPr id="10" name="Graphic 9" descr="Clipboard Partially Checked with solid fill">
            <a:extLst>
              <a:ext uri="{FF2B5EF4-FFF2-40B4-BE49-F238E27FC236}">
                <a16:creationId xmlns:a16="http://schemas.microsoft.com/office/drawing/2014/main" id="{6FE267D0-1025-FAAB-8162-BA1F666255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347" y="1618103"/>
            <a:ext cx="2684928" cy="2684928"/>
          </a:xfrm>
          <a:prstGeom prst="rect">
            <a:avLst/>
          </a:prstGeom>
        </p:spPr>
      </p:pic>
      <p:sp>
        <p:nvSpPr>
          <p:cNvPr id="11" name="Text Placeholder 4">
            <a:extLst>
              <a:ext uri="{FF2B5EF4-FFF2-40B4-BE49-F238E27FC236}">
                <a16:creationId xmlns:a16="http://schemas.microsoft.com/office/drawing/2014/main" id="{FE143683-C557-3F53-C42B-E4B9199D676C}"/>
              </a:ext>
            </a:extLst>
          </p:cNvPr>
          <p:cNvSpPr>
            <a:spLocks noGrp="1"/>
          </p:cNvSpPr>
          <p:nvPr>
            <p:ph sz="half" idx="1"/>
          </p:nvPr>
        </p:nvSpPr>
        <p:spPr>
          <a:xfrm>
            <a:off x="2834640" y="1930626"/>
            <a:ext cx="8723376" cy="4287293"/>
          </a:xfrm>
        </p:spPr>
        <p:txBody>
          <a:bodyPr>
            <a:noAutofit/>
          </a:bodyPr>
          <a:lstStyle/>
          <a:p>
            <a:pPr marL="0" indent="0">
              <a:buNone/>
            </a:pPr>
            <a:r>
              <a:rPr lang="en-US" b="1">
                <a:solidFill>
                  <a:srgbClr val="00015E"/>
                </a:solidFill>
              </a:rPr>
              <a:t>The Urban Institute has outlined a </a:t>
            </a:r>
            <a:r>
              <a:rPr lang="en-US" b="1">
                <a:solidFill>
                  <a:srgbClr val="00015E"/>
                </a:solidFill>
                <a:hlinkClick r:id="rId5" tooltip="https://www.urban.org/sites/default/files/2023-06/Dual%20Enrollment%20for%20Youth%20Apprenticeship%20Factsheet.pdf">
                  <a:extLst>
                    <a:ext uri="{A12FA001-AC4F-418D-AE19-62706E023703}">
                      <ahyp:hlinkClr xmlns:ahyp="http://schemas.microsoft.com/office/drawing/2018/hyperlinkcolor" val="tx"/>
                    </a:ext>
                  </a:extLst>
                </a:hlinkClick>
              </a:rPr>
              <a:t>six-step process </a:t>
            </a:r>
            <a:r>
              <a:rPr lang="en-US" b="1">
                <a:solidFill>
                  <a:srgbClr val="00015E"/>
                </a:solidFill>
              </a:rPr>
              <a:t>for achieving dual-enrollment and youth apprenticeship:</a:t>
            </a:r>
            <a:br>
              <a:rPr lang="en-US" sz="2400" b="1">
                <a:solidFill>
                  <a:srgbClr val="00015E"/>
                </a:solidFill>
              </a:rPr>
            </a:br>
            <a:endParaRPr lang="en-US" sz="2400" b="1">
              <a:solidFill>
                <a:srgbClr val="00015E"/>
              </a:solidFill>
            </a:endParaRPr>
          </a:p>
          <a:p>
            <a:pPr marL="800100" lvl="1" indent="-342900">
              <a:buFont typeface="+mj-lt"/>
              <a:buAutoNum type="arabicPeriod"/>
            </a:pPr>
            <a:r>
              <a:rPr lang="en-US" sz="2000">
                <a:solidFill>
                  <a:schemeClr val="tx1"/>
                </a:solidFill>
              </a:rPr>
              <a:t>Publicly state the equity goal and report progress toward it.</a:t>
            </a:r>
          </a:p>
          <a:p>
            <a:pPr marL="800100" lvl="1" indent="-342900">
              <a:buFont typeface="+mj-lt"/>
              <a:buAutoNum type="arabicPeriod"/>
            </a:pPr>
            <a:r>
              <a:rPr lang="en-US" sz="2000">
                <a:solidFill>
                  <a:schemeClr val="tx1"/>
                </a:solidFill>
              </a:rPr>
              <a:t>Monitor course quality and ensure credit articulation.</a:t>
            </a:r>
          </a:p>
          <a:p>
            <a:pPr marL="800100" lvl="1" indent="-342900">
              <a:buFont typeface="+mj-lt"/>
              <a:buAutoNum type="arabicPeriod"/>
            </a:pPr>
            <a:r>
              <a:rPr lang="en-US" sz="2000">
                <a:solidFill>
                  <a:schemeClr val="tx1"/>
                </a:solidFill>
              </a:rPr>
              <a:t>Remove financial barriers for apprentices.</a:t>
            </a:r>
          </a:p>
          <a:p>
            <a:pPr marL="800100" lvl="1" indent="-342900">
              <a:buFont typeface="+mj-lt"/>
              <a:buAutoNum type="arabicPeriod"/>
            </a:pPr>
            <a:r>
              <a:rPr lang="en-US" sz="2000">
                <a:solidFill>
                  <a:schemeClr val="tx1"/>
                </a:solidFill>
              </a:rPr>
              <a:t>Ensure equal access to courses and pathways.</a:t>
            </a:r>
          </a:p>
          <a:p>
            <a:pPr marL="800100" lvl="1" indent="-342900">
              <a:buFont typeface="+mj-lt"/>
              <a:buAutoNum type="arabicPeriod"/>
            </a:pPr>
            <a:r>
              <a:rPr lang="en-US" sz="2000">
                <a:solidFill>
                  <a:schemeClr val="tx1"/>
                </a:solidFill>
              </a:rPr>
              <a:t>Recruit and support a diverse cadre of well-qualified instructors.</a:t>
            </a:r>
          </a:p>
          <a:p>
            <a:pPr marL="800100" lvl="1" indent="-342900">
              <a:buFont typeface="+mj-lt"/>
              <a:buAutoNum type="arabicPeriod"/>
            </a:pPr>
            <a:r>
              <a:rPr lang="en-US" sz="2000">
                <a:solidFill>
                  <a:schemeClr val="tx1"/>
                </a:solidFill>
              </a:rPr>
              <a:t>Give all students information and support to enable them to navigate career pathways.</a:t>
            </a:r>
          </a:p>
        </p:txBody>
      </p:sp>
      <p:sp>
        <p:nvSpPr>
          <p:cNvPr id="4" name="Slide Number Placeholder 5">
            <a:extLst>
              <a:ext uri="{FF2B5EF4-FFF2-40B4-BE49-F238E27FC236}">
                <a16:creationId xmlns:a16="http://schemas.microsoft.com/office/drawing/2014/main" id="{A3414C6F-6456-8290-4F53-1D636D371649}"/>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090572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543750"/>
            <a:ext cx="10515600" cy="1325563"/>
          </a:xfrm>
        </p:spPr>
        <p:txBody>
          <a:bodyPr>
            <a:normAutofit/>
          </a:bodyPr>
          <a:lstStyle/>
          <a:p>
            <a:r>
              <a:rPr lang="en-US"/>
              <a:t>Ensuring High-School Students Receive Credit</a:t>
            </a:r>
          </a:p>
        </p:txBody>
      </p:sp>
      <p:sp>
        <p:nvSpPr>
          <p:cNvPr id="11" name="Text Placeholder 4">
            <a:extLst>
              <a:ext uri="{FF2B5EF4-FFF2-40B4-BE49-F238E27FC236}">
                <a16:creationId xmlns:a16="http://schemas.microsoft.com/office/drawing/2014/main" id="{FE143683-C557-3F53-C42B-E4B9199D676C}"/>
              </a:ext>
            </a:extLst>
          </p:cNvPr>
          <p:cNvSpPr>
            <a:spLocks noGrp="1"/>
          </p:cNvSpPr>
          <p:nvPr>
            <p:ph sz="half" idx="1"/>
          </p:nvPr>
        </p:nvSpPr>
        <p:spPr>
          <a:xfrm>
            <a:off x="838200" y="1949450"/>
            <a:ext cx="10591800" cy="1908175"/>
          </a:xfrm>
        </p:spPr>
        <p:txBody>
          <a:bodyPr>
            <a:noAutofit/>
          </a:bodyPr>
          <a:lstStyle/>
          <a:p>
            <a:pPr>
              <a:buClr>
                <a:schemeClr val="tx1"/>
              </a:buClr>
            </a:pPr>
            <a:r>
              <a:rPr lang="en-US" sz="2000" b="1">
                <a:solidFill>
                  <a:srgbClr val="00015E"/>
                </a:solidFill>
              </a:rPr>
              <a:t>Synchronize Curriculum with Graduation Objectives:</a:t>
            </a:r>
            <a:r>
              <a:rPr lang="en-US" sz="2000">
                <a:solidFill>
                  <a:srgbClr val="00015E"/>
                </a:solidFill>
              </a:rPr>
              <a:t> </a:t>
            </a:r>
            <a:r>
              <a:rPr lang="en-US" sz="2000">
                <a:solidFill>
                  <a:schemeClr val="tx1"/>
                </a:solidFill>
              </a:rPr>
              <a:t>Collaborate with local school districts to ensure the apprenticeship curriculum meets high school graduation requirements.</a:t>
            </a:r>
          </a:p>
          <a:p>
            <a:pPr>
              <a:buClr>
                <a:schemeClr val="tx1"/>
              </a:buClr>
            </a:pPr>
            <a:r>
              <a:rPr lang="en-US" sz="2000" b="1">
                <a:solidFill>
                  <a:srgbClr val="00015E"/>
                </a:solidFill>
              </a:rPr>
              <a:t>Dual Enrollment and Credit Recognition Agreements:</a:t>
            </a:r>
            <a:r>
              <a:rPr lang="en-US" sz="2000">
                <a:solidFill>
                  <a:srgbClr val="00015E"/>
                </a:solidFill>
              </a:rPr>
              <a:t> </a:t>
            </a:r>
            <a:r>
              <a:rPr lang="en-US" sz="2000">
                <a:solidFill>
                  <a:schemeClr val="tx1"/>
                </a:solidFill>
              </a:rPr>
              <a:t>Create dual enrollment agreements that allow apprentices to earn high school credits for both RI and OJT components of their apprenticeship.</a:t>
            </a:r>
          </a:p>
          <a:p>
            <a:pPr marL="0" indent="0">
              <a:buNone/>
            </a:pPr>
            <a:endParaRPr lang="en-US" sz="1800">
              <a:latin typeface="Montserrat Medium" panose="00000600000000000000" pitchFamily="2" charset="0"/>
            </a:endParaRPr>
          </a:p>
        </p:txBody>
      </p:sp>
      <p:sp>
        <p:nvSpPr>
          <p:cNvPr id="6" name="Content Placeholder 5">
            <a:extLst>
              <a:ext uri="{FF2B5EF4-FFF2-40B4-BE49-F238E27FC236}">
                <a16:creationId xmlns:a16="http://schemas.microsoft.com/office/drawing/2014/main" id="{B7AF5B81-C9ED-4624-DF1A-AC64F89D0CFD}"/>
              </a:ext>
            </a:extLst>
          </p:cNvPr>
          <p:cNvSpPr>
            <a:spLocks noGrp="1"/>
          </p:cNvSpPr>
          <p:nvPr>
            <p:ph sz="half" idx="2"/>
          </p:nvPr>
        </p:nvSpPr>
        <p:spPr>
          <a:xfrm>
            <a:off x="838200" y="3814433"/>
            <a:ext cx="8157975" cy="1908176"/>
          </a:xfrm>
        </p:spPr>
        <p:txBody>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none" spc="0" normalizeH="0" baseline="0" noProof="0">
                <a:ln>
                  <a:noFill/>
                </a:ln>
                <a:solidFill>
                  <a:srgbClr val="00015E"/>
                </a:solidFill>
                <a:effectLst/>
                <a:uLnTx/>
                <a:uFillTx/>
                <a:latin typeface="Montserrat Medium" panose="02000505000000020004" pitchFamily="2" charset="77"/>
                <a:ea typeface="+mn-ea"/>
                <a:cs typeface="+mn-cs"/>
              </a:rPr>
              <a:t>Performance-Based Assessments:</a:t>
            </a:r>
            <a:r>
              <a:rPr kumimoji="0" lang="en-US" sz="2000" b="0" i="0" u="none" strike="noStrike" kern="1200" cap="none" spc="0" normalizeH="0" baseline="0" noProof="0">
                <a:ln>
                  <a:noFill/>
                </a:ln>
                <a:solidFill>
                  <a:srgbClr val="00015E"/>
                </a:solidFill>
                <a:effectLst/>
                <a:uLnTx/>
                <a:uFillTx/>
                <a:latin typeface="Montserrat Medium" panose="02000505000000020004" pitchFamily="2" charset="77"/>
                <a:ea typeface="+mn-ea"/>
                <a:cs typeface="+mn-cs"/>
              </a:rPr>
              <a:t> </a:t>
            </a:r>
            <a:r>
              <a:rPr kumimoji="0" lang="en-US" sz="2000" b="0" i="0" u="none" strike="noStrike" kern="1200" cap="none" spc="0" normalizeH="0" baseline="0" noProof="0">
                <a:ln>
                  <a:noFill/>
                </a:ln>
                <a:solidFill>
                  <a:prstClr val="black"/>
                </a:solidFill>
                <a:effectLst/>
                <a:uLnTx/>
                <a:uFillTx/>
                <a:latin typeface="Montserrat Medium" panose="02000505000000020004" pitchFamily="2" charset="77"/>
                <a:ea typeface="+mn-ea"/>
                <a:cs typeface="+mn-cs"/>
              </a:rPr>
              <a:t>Integrate assessments that align with both high school and apprenticeship standards.</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000" b="1" i="0" u="none" strike="noStrike" kern="1200" cap="none" spc="0" normalizeH="0" baseline="0" noProof="0">
                <a:ln>
                  <a:noFill/>
                </a:ln>
                <a:solidFill>
                  <a:srgbClr val="00015E"/>
                </a:solidFill>
                <a:effectLst/>
                <a:uLnTx/>
                <a:uFillTx/>
                <a:latin typeface="Montserrat Medium" panose="02000505000000020004" pitchFamily="2" charset="77"/>
                <a:ea typeface="+mn-ea"/>
                <a:cs typeface="+mn-cs"/>
              </a:rPr>
              <a:t>Consistent Tracking:</a:t>
            </a:r>
            <a:r>
              <a:rPr kumimoji="0" lang="en-US" sz="2000" b="0" i="0" u="none" strike="noStrike" kern="1200" cap="none" spc="0" normalizeH="0" baseline="0" noProof="0">
                <a:ln>
                  <a:noFill/>
                </a:ln>
                <a:solidFill>
                  <a:prstClr val="black"/>
                </a:solidFill>
                <a:effectLst/>
                <a:uLnTx/>
                <a:uFillTx/>
                <a:latin typeface="Montserrat Medium" panose="02000505000000020004" pitchFamily="2" charset="77"/>
                <a:ea typeface="+mn-ea"/>
                <a:cs typeface="+mn-cs"/>
              </a:rPr>
              <a:t> Ensure apprenticeship coordinators, school counselors, and educators track apprentices' progress and ensure all requirements are met.</a:t>
            </a:r>
          </a:p>
        </p:txBody>
      </p:sp>
      <p:pic>
        <p:nvPicPr>
          <p:cNvPr id="5" name="Graphic 4" descr="Diploma roll with solid fill">
            <a:extLst>
              <a:ext uri="{FF2B5EF4-FFF2-40B4-BE49-F238E27FC236}">
                <a16:creationId xmlns:a16="http://schemas.microsoft.com/office/drawing/2014/main" id="{9D5283A8-E92C-0DD8-B18C-CCB183FAAE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0581" y="3515156"/>
            <a:ext cx="2859419" cy="2799094"/>
          </a:xfrm>
          <a:prstGeom prst="rect">
            <a:avLst/>
          </a:prstGeom>
        </p:spPr>
      </p:pic>
      <p:sp>
        <p:nvSpPr>
          <p:cNvPr id="4" name="Slide Number Placeholder 5">
            <a:extLst>
              <a:ext uri="{FF2B5EF4-FFF2-40B4-BE49-F238E27FC236}">
                <a16:creationId xmlns:a16="http://schemas.microsoft.com/office/drawing/2014/main" id="{A3414C6F-6456-8290-4F53-1D636D371649}"/>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898315410"/>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B39B-EB44-D67E-C3AA-7385BF1A8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E06F0-6F09-14ED-BF74-88BD77E5509F}"/>
              </a:ext>
            </a:extLst>
          </p:cNvPr>
          <p:cNvSpPr>
            <a:spLocks noGrp="1"/>
          </p:cNvSpPr>
          <p:nvPr>
            <p:ph type="title"/>
          </p:nvPr>
        </p:nvSpPr>
        <p:spPr>
          <a:xfrm>
            <a:off x="12704" y="2343189"/>
            <a:ext cx="12166591" cy="1325563"/>
          </a:xfrm>
        </p:spPr>
        <p:txBody>
          <a:bodyPr>
            <a:normAutofit/>
          </a:bodyPr>
          <a:lstStyle/>
          <a:p>
            <a:r>
              <a:rPr lang="en-US">
                <a:latin typeface="Montserrat"/>
              </a:rPr>
              <a:t>Youth Apprenticeship Examples</a:t>
            </a:r>
            <a:endParaRPr lang="en-US"/>
          </a:p>
        </p:txBody>
      </p:sp>
      <p:sp>
        <p:nvSpPr>
          <p:cNvPr id="3" name="Slide Number Placeholder 5">
            <a:extLst>
              <a:ext uri="{FF2B5EF4-FFF2-40B4-BE49-F238E27FC236}">
                <a16:creationId xmlns:a16="http://schemas.microsoft.com/office/drawing/2014/main" id="{A24734CA-7B26-6FB9-4801-188B93C030B5}"/>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611126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409927"/>
            <a:ext cx="10515600" cy="1325563"/>
          </a:xfrm>
        </p:spPr>
        <p:txBody>
          <a:bodyPr>
            <a:normAutofit/>
          </a:bodyPr>
          <a:lstStyle/>
          <a:p>
            <a:r>
              <a:rPr lang="en-US">
                <a:effectLst>
                  <a:outerShdw blurRad="38100" dist="38100" dir="2700000" algn="tl">
                    <a:srgbClr val="000000">
                      <a:alpha val="43137"/>
                    </a:srgbClr>
                  </a:outerShdw>
                </a:effectLst>
                <a:latin typeface="Montserrat" panose="00000500000000000000" pitchFamily="2" charset="0"/>
                <a:cs typeface="Segoe UI"/>
              </a:rPr>
              <a:t>Howard County Community College</a:t>
            </a:r>
            <a:endParaRPr lang="en-US">
              <a:latin typeface="Montserrat" panose="00000500000000000000" pitchFamily="2" charset="0"/>
            </a:endParaRPr>
          </a:p>
        </p:txBody>
      </p:sp>
      <p:sp>
        <p:nvSpPr>
          <p:cNvPr id="9" name="Text Placeholder 8">
            <a:extLst>
              <a:ext uri="{FF2B5EF4-FFF2-40B4-BE49-F238E27FC236}">
                <a16:creationId xmlns:a16="http://schemas.microsoft.com/office/drawing/2014/main" id="{63E52A5F-F6E3-7F37-D940-00EF8270B60D}"/>
              </a:ext>
            </a:extLst>
          </p:cNvPr>
          <p:cNvSpPr txBox="1">
            <a:spLocks noGrp="1"/>
          </p:cNvSpPr>
          <p:nvPr>
            <p:ph sz="half" idx="1"/>
          </p:nvPr>
        </p:nvSpPr>
        <p:spPr>
          <a:xfrm>
            <a:off x="838200" y="1825625"/>
            <a:ext cx="10782300" cy="160337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panose="00000500000000000000" pitchFamily="2" charset="0"/>
              </a:rPr>
              <a:t>Serves as a Sponsor of Registered Apprenticeship Programs.</a:t>
            </a:r>
            <a:endParaRPr kumimoji="0" lang="en-US" sz="2000" b="0" i="0" u="none" strike="noStrike" kern="1200" cap="none" spc="0" normalizeH="0" baseline="0" noProof="0">
              <a:ln>
                <a:noFill/>
              </a:ln>
              <a:solidFill>
                <a:prstClr val="black"/>
              </a:solidFill>
              <a:effectLst/>
              <a:uLnTx/>
              <a:uFillTx/>
              <a:latin typeface="Montserrat" panose="00000500000000000000" pitchFamily="2" charset="0"/>
              <a:cs typeface="Calibri"/>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a:solidFill>
                  <a:prstClr val="black"/>
                </a:solidFill>
                <a:latin typeface="Montserrat" panose="00000500000000000000" pitchFamily="2" charset="0"/>
              </a:rPr>
              <a:t>Offers apprenticeships in 11 different fields (HVAC, IT, Hospitality, Child Care, Licensed Practice Nurse, etc.) and provides the related instruction for these occupations.</a:t>
            </a:r>
            <a:endParaRPr kumimoji="0" lang="en-US" sz="2000" b="0" i="0" u="none" strike="noStrike" kern="1200" cap="none" spc="0" normalizeH="0" baseline="0" noProof="0">
              <a:ln>
                <a:noFill/>
              </a:ln>
              <a:solidFill>
                <a:prstClr val="black"/>
              </a:solidFill>
              <a:effectLst/>
              <a:uLnTx/>
              <a:uFillTx/>
              <a:latin typeface="Montserrat" panose="00000500000000000000" pitchFamily="2" charset="0"/>
            </a:endParaRP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Montserrat Medium" pitchFamily="2" charset="0"/>
              <a:ea typeface="Calibri"/>
              <a:cs typeface="Calibri"/>
            </a:endParaRPr>
          </a:p>
        </p:txBody>
      </p:sp>
      <p:sp>
        <p:nvSpPr>
          <p:cNvPr id="2" name="Content Placeholder 1">
            <a:extLst>
              <a:ext uri="{FF2B5EF4-FFF2-40B4-BE49-F238E27FC236}">
                <a16:creationId xmlns:a16="http://schemas.microsoft.com/office/drawing/2014/main" id="{66546B35-07AA-0F1F-BBB7-3C32725DE821}"/>
              </a:ext>
            </a:extLst>
          </p:cNvPr>
          <p:cNvSpPr>
            <a:spLocks noGrp="1"/>
          </p:cNvSpPr>
          <p:nvPr>
            <p:ph sz="half" idx="2"/>
          </p:nvPr>
        </p:nvSpPr>
        <p:spPr>
          <a:xfrm>
            <a:off x="824346" y="3224918"/>
            <a:ext cx="10662804" cy="2290057"/>
          </a:xfrm>
        </p:spPr>
        <p:txBody>
          <a:bodyPr/>
          <a:lstStyle/>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panose="00000500000000000000" pitchFamily="2" charset="0"/>
              </a:rPr>
              <a:t>Partners with several different employers to provide OJT, including the University of Maryland Medical Center, MedStar Health, Associated Builders &amp; Contractors of Greater Baltimore, Johns Hopkins and others.</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panose="00000500000000000000" pitchFamily="2" charset="0"/>
              </a:rPr>
              <a:t>Has a close relationship with the local workforce board and workforce system.</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ontserrat" panose="00000500000000000000" pitchFamily="2" charset="0"/>
              </a:rPr>
              <a:t>Utilizes funds from employers and local and state grants to support their programs.</a:t>
            </a:r>
          </a:p>
          <a:p>
            <a:endParaRPr lang="en-US"/>
          </a:p>
        </p:txBody>
      </p:sp>
      <p:pic>
        <p:nvPicPr>
          <p:cNvPr id="4098" name="Picture 2" descr="Howard Community College logo">
            <a:extLst>
              <a:ext uri="{FF2B5EF4-FFF2-40B4-BE49-F238E27FC236}">
                <a16:creationId xmlns:a16="http://schemas.microsoft.com/office/drawing/2014/main" id="{42F2F345-5BE3-7E79-C45D-215D39D7C8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0025" y="5056893"/>
            <a:ext cx="3533775" cy="1133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B040C1BB-C3A0-8184-02C6-667177D6EAA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0959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p:txBody>
          <a:bodyPr vert="horz" lIns="91440" tIns="45720" rIns="91440" bIns="45720" rtlCol="0" anchor="t">
            <a:normAutofit fontScale="55000" lnSpcReduction="20000"/>
          </a:bodyPr>
          <a:lstStyle/>
          <a:p>
            <a:pPr>
              <a:lnSpc>
                <a:spcPct val="110000"/>
              </a:lnSpc>
            </a:pPr>
            <a:r>
              <a:rPr lang="en-US" sz="4000">
                <a:solidFill>
                  <a:schemeClr val="tx1"/>
                </a:solidFill>
                <a:latin typeface="Montserrat Medium"/>
                <a:ea typeface="+mn-lt"/>
                <a:cs typeface="Segoe UI"/>
              </a:rPr>
              <a:t>U.S. DOL initiative to increase systems alignment across apprenticeship, education, and workforce</a:t>
            </a:r>
          </a:p>
          <a:p>
            <a:pPr>
              <a:lnSpc>
                <a:spcPct val="110000"/>
              </a:lnSpc>
            </a:pPr>
            <a:r>
              <a:rPr lang="en-US" sz="4000">
                <a:solidFill>
                  <a:schemeClr val="tx1"/>
                </a:solidFill>
                <a:latin typeface="Montserrat Medium"/>
                <a:ea typeface="+mn-lt"/>
                <a:cs typeface="Segoe UI"/>
              </a:rPr>
              <a:t>Led by Safal Partners</a:t>
            </a:r>
            <a:r>
              <a:rPr lang="en-US" sz="2400">
                <a:solidFill>
                  <a:schemeClr val="tx1"/>
                </a:solidFill>
              </a:rPr>
              <a:t>; </a:t>
            </a:r>
            <a:r>
              <a:rPr lang="en-US" sz="3600">
                <a:solidFill>
                  <a:schemeClr val="tx1"/>
                </a:solidFill>
                <a:latin typeface="Montserrat Medium"/>
                <a:ea typeface="+mn-lt"/>
                <a:cs typeface="Segoe UI"/>
              </a:rPr>
              <a:t>5 national partners</a:t>
            </a:r>
            <a:endParaRPr lang="en-US">
              <a:solidFill>
                <a:schemeClr val="tx1"/>
              </a:solidFill>
              <a:ea typeface="+mn-lt"/>
              <a:cs typeface="Segoe UI"/>
            </a:endParaRPr>
          </a:p>
          <a:p>
            <a:pPr>
              <a:lnSpc>
                <a:spcPct val="110000"/>
              </a:lnSpc>
            </a:pPr>
            <a:r>
              <a:rPr lang="en-US" sz="4000">
                <a:solidFill>
                  <a:schemeClr val="tx1"/>
                </a:solidFill>
                <a:latin typeface="Montserrat Medium"/>
                <a:ea typeface="+mn-lt"/>
                <a:cs typeface="Segoe UI"/>
              </a:rPr>
              <a:t>We provide </a:t>
            </a:r>
            <a:r>
              <a:rPr lang="en-US" sz="4000" u="sng">
                <a:solidFill>
                  <a:schemeClr val="tx1"/>
                </a:solidFill>
                <a:latin typeface="Montserrat Medium"/>
                <a:ea typeface="+mn-lt"/>
                <a:cs typeface="Segoe UI"/>
              </a:rPr>
              <a:t>no-cost</a:t>
            </a:r>
            <a:r>
              <a:rPr lang="en-US" sz="4000">
                <a:solidFill>
                  <a:schemeClr val="tx1"/>
                </a:solidFill>
                <a:latin typeface="Montserrat Medium"/>
                <a:ea typeface="+mn-lt"/>
                <a:cs typeface="Segoe UI"/>
              </a:rPr>
              <a:t> TA including:</a:t>
            </a:r>
          </a:p>
          <a:p>
            <a:pPr lvl="1">
              <a:lnSpc>
                <a:spcPct val="110000"/>
              </a:lnSpc>
            </a:pPr>
            <a:r>
              <a:rPr lang="en-US" sz="3600">
                <a:solidFill>
                  <a:schemeClr val="tx1"/>
                </a:solidFill>
                <a:latin typeface="Montserrat Medium"/>
                <a:ea typeface="+mn-lt"/>
                <a:cs typeface="Segoe UI"/>
              </a:rPr>
              <a:t>Monthly webinars</a:t>
            </a:r>
          </a:p>
          <a:p>
            <a:pPr lvl="1">
              <a:lnSpc>
                <a:spcPct val="110000"/>
              </a:lnSpc>
            </a:pPr>
            <a:r>
              <a:rPr lang="en-US" sz="3600">
                <a:solidFill>
                  <a:schemeClr val="tx1"/>
                </a:solidFill>
                <a:latin typeface="Montserrat Medium"/>
                <a:ea typeface="+mn-lt"/>
                <a:cs typeface="Segoe UI"/>
              </a:rPr>
              <a:t>Quarterly virtual office hours</a:t>
            </a:r>
          </a:p>
          <a:p>
            <a:pPr lvl="1">
              <a:lnSpc>
                <a:spcPct val="110000"/>
              </a:lnSpc>
            </a:pPr>
            <a:r>
              <a:rPr lang="en-US" sz="3600">
                <a:solidFill>
                  <a:schemeClr val="tx1"/>
                </a:solidFill>
                <a:latin typeface="Montserrat Medium"/>
                <a:ea typeface="+mn-lt"/>
                <a:cs typeface="Segoe UI"/>
              </a:rPr>
              <a:t>Individual TA/coaching sessions</a:t>
            </a:r>
            <a:endParaRPr lang="en-US">
              <a:solidFill>
                <a:schemeClr val="tx1"/>
              </a:solidFill>
              <a:ea typeface="+mn-lt"/>
              <a:cs typeface="Segoe UI"/>
            </a:endParaRPr>
          </a:p>
          <a:p>
            <a:pPr lvl="1">
              <a:lnSpc>
                <a:spcPct val="110000"/>
              </a:lnSpc>
            </a:pPr>
            <a:r>
              <a:rPr lang="en-US" sz="3600">
                <a:solidFill>
                  <a:schemeClr val="tx1"/>
                </a:solidFill>
                <a:latin typeface="Montserrat Medium"/>
                <a:ea typeface="+mn-lt"/>
                <a:cs typeface="Segoe UI"/>
              </a:rPr>
              <a:t>Online resources (desk aids, guides, frameworks, etc.)</a:t>
            </a:r>
            <a:br>
              <a:rPr lang="en-US" sz="3600">
                <a:solidFill>
                  <a:schemeClr val="tx1"/>
                </a:solidFill>
                <a:latin typeface="Montserrat Medium" panose="00000600000000000000" pitchFamily="2" charset="0"/>
                <a:ea typeface="+mn-lt"/>
                <a:cs typeface="Segoe UI" panose="020B0502040204020203" pitchFamily="34" charset="0"/>
              </a:rPr>
            </a:br>
            <a:endParaRPr lang="en-US">
              <a:solidFill>
                <a:schemeClr val="tx1"/>
              </a:solidFill>
            </a:endParaRPr>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7346" y="575484"/>
            <a:ext cx="1563476" cy="1566053"/>
          </a:xfrm>
          <a:prstGeom prst="rect">
            <a:avLst/>
          </a:prstGeom>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p:txBody>
          <a:bodyPr>
            <a:normAutofit fontScale="55000" lnSpcReduction="20000"/>
          </a:bodyPr>
          <a:lstStyle/>
          <a:p>
            <a:pPr marL="0" indent="0">
              <a:buNone/>
            </a:pPr>
            <a:r>
              <a:rPr lang="en-US" sz="2800">
                <a:solidFill>
                  <a:srgbClr val="0563C1"/>
                </a:solidFill>
                <a:hlinkClick r:id="rId4" tooltip="https://dolcoe.safalapps.com/">
                  <a:extLst>
                    <a:ext uri="{A12FA001-AC4F-418D-AE19-62706E023703}">
                      <ahyp:hlinkClr xmlns:ahyp="http://schemas.microsoft.com/office/drawing/2018/hyperlinkcolor" val="tx"/>
                    </a:ext>
                  </a:extLst>
                </a:hlinkClick>
              </a:rPr>
              <a:t>Visit our website, request T</a:t>
            </a:r>
            <a:r>
              <a:rPr lang="en-US" sz="2800">
                <a:solidFill>
                  <a:schemeClr val="accent1"/>
                </a:solidFill>
                <a:hlinkClick r:id="rId4" tooltip="https://dolcoe.safalapps.com/">
                  <a:extLst>
                    <a:ext uri="{A12FA001-AC4F-418D-AE19-62706E023703}">
                      <ahyp:hlinkClr xmlns:ahyp="http://schemas.microsoft.com/office/drawing/2018/hyperlinkcolor" val="tx"/>
                    </a:ext>
                  </a:extLst>
                </a:hlinkClick>
              </a:rPr>
              <a:t>A</a:t>
            </a:r>
            <a:endParaRPr lang="en-US" sz="2800">
              <a:solidFill>
                <a:schemeClr val="accent1"/>
              </a:solidFill>
            </a:endParaRPr>
          </a:p>
          <a:p>
            <a:pPr marL="0" indent="0">
              <a:buNone/>
            </a:pPr>
            <a:endParaRPr lang="en-US"/>
          </a:p>
        </p:txBody>
      </p:sp>
      <p:pic>
        <p:nvPicPr>
          <p:cNvPr id="8" name="Picture 7" descr="COE Partners with Safal Partners: NAWDP, COABE, NDI, WIA, FASTPORT">
            <a:extLst>
              <a:ext uri="{FF2B5EF4-FFF2-40B4-BE49-F238E27FC236}">
                <a16:creationId xmlns:a16="http://schemas.microsoft.com/office/drawing/2014/main" id="{5BE37307-D472-5BF7-AC8B-4DFE01164E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2460" y="2276473"/>
            <a:ext cx="3099645" cy="2227979"/>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29406" y="4587859"/>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20158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409927"/>
            <a:ext cx="10515600" cy="1325563"/>
          </a:xfrm>
        </p:spPr>
        <p:txBody>
          <a:bodyPr>
            <a:normAutofit/>
          </a:bodyPr>
          <a:lstStyle/>
          <a:p>
            <a:r>
              <a:rPr lang="en-US">
                <a:effectLst>
                  <a:outerShdw blurRad="38100" dist="38100" dir="2700000" algn="tl">
                    <a:srgbClr val="000000">
                      <a:alpha val="43137"/>
                    </a:srgbClr>
                  </a:outerShdw>
                </a:effectLst>
                <a:latin typeface="Montserrat" panose="00000500000000000000" pitchFamily="2" charset="0"/>
                <a:cs typeface="Segoe UI"/>
              </a:rPr>
              <a:t>Anne Arundel County</a:t>
            </a:r>
            <a:endParaRPr lang="en-US">
              <a:latin typeface="Montserrat" panose="00000500000000000000" pitchFamily="2" charset="0"/>
            </a:endParaRPr>
          </a:p>
        </p:txBody>
      </p:sp>
      <p:pic>
        <p:nvPicPr>
          <p:cNvPr id="2050" name="Picture 2" descr="Anne Arundel County, Maryland - Government">
            <a:extLst>
              <a:ext uri="{FF2B5EF4-FFF2-40B4-BE49-F238E27FC236}">
                <a16:creationId xmlns:a16="http://schemas.microsoft.com/office/drawing/2014/main" id="{13F082FE-D307-BAE8-6917-23696EF302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4568" y="1570832"/>
            <a:ext cx="2367953" cy="1529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CA5463-B5AF-981A-4E57-735891664DC7}"/>
              </a:ext>
            </a:extLst>
          </p:cNvPr>
          <p:cNvSpPr txBox="1"/>
          <p:nvPr/>
        </p:nvSpPr>
        <p:spPr>
          <a:xfrm>
            <a:off x="3145536" y="1735490"/>
            <a:ext cx="8476488" cy="1323439"/>
          </a:xfrm>
          <a:prstGeom prst="rect">
            <a:avLst/>
          </a:prstGeom>
          <a:noFill/>
        </p:spPr>
        <p:txBody>
          <a:bodyPr wrap="square" rtlCol="0">
            <a:spAutoFit/>
          </a:bodyPr>
          <a:lstStyle/>
          <a:p>
            <a:pPr marL="285750" indent="-285750">
              <a:buFont typeface="Arial" panose="020B0604020202020204" pitchFamily="34" charset="0"/>
              <a:buChar char="•"/>
            </a:pPr>
            <a:r>
              <a:rPr lang="en-US" sz="2000" b="0" i="0">
                <a:solidFill>
                  <a:srgbClr val="222222"/>
                </a:solidFill>
                <a:effectLst/>
                <a:highlight>
                  <a:srgbClr val="FFFFFF"/>
                </a:highlight>
                <a:latin typeface="Montserrat Medium" panose="00000600000000000000" pitchFamily="2" charset="0"/>
              </a:rPr>
              <a:t>The Anne Arundel County Public Schools (AACPS) work with businesses to develop high school apprenticeship programs, ensuring they meet the MD Labor’s Youth Apprenticeship Standards.</a:t>
            </a:r>
          </a:p>
        </p:txBody>
      </p:sp>
      <p:sp>
        <p:nvSpPr>
          <p:cNvPr id="9" name="Text Placeholder 8">
            <a:extLst>
              <a:ext uri="{FF2B5EF4-FFF2-40B4-BE49-F238E27FC236}">
                <a16:creationId xmlns:a16="http://schemas.microsoft.com/office/drawing/2014/main" id="{63E52A5F-F6E3-7F37-D940-00EF8270B60D}"/>
              </a:ext>
            </a:extLst>
          </p:cNvPr>
          <p:cNvSpPr txBox="1">
            <a:spLocks noGrp="1"/>
          </p:cNvSpPr>
          <p:nvPr>
            <p:ph sz="half" idx="1"/>
          </p:nvPr>
        </p:nvSpPr>
        <p:spPr>
          <a:xfrm>
            <a:off x="734568" y="3142361"/>
            <a:ext cx="10823448" cy="2755519"/>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b="0" i="0">
                <a:solidFill>
                  <a:srgbClr val="222222"/>
                </a:solidFill>
                <a:effectLst/>
                <a:highlight>
                  <a:srgbClr val="FFFFFF"/>
                </a:highlight>
                <a:latin typeface="Montserrat Medium" panose="00000600000000000000" pitchFamily="2" charset="0"/>
              </a:rPr>
              <a:t>If AACPS cannot directly provide the instruction, they collaborate with businesses to find relevant programs through Anne Arundel Community</a:t>
            </a:r>
          </a:p>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b="0" i="0">
                <a:solidFill>
                  <a:srgbClr val="222222"/>
                </a:solidFill>
                <a:effectLst/>
                <a:highlight>
                  <a:srgbClr val="FFFFFF"/>
                </a:highlight>
                <a:latin typeface="Montserrat Medium" panose="00000600000000000000" pitchFamily="2" charset="0"/>
              </a:rPr>
              <a:t> College or outside training providers.</a:t>
            </a:r>
          </a:p>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a:solidFill>
                  <a:srgbClr val="222222"/>
                </a:solidFill>
                <a:highlight>
                  <a:srgbClr val="FFFFFF"/>
                </a:highlight>
                <a:latin typeface="Montserrat Medium" panose="00000600000000000000" pitchFamily="2" charset="0"/>
              </a:rPr>
              <a:t>A</a:t>
            </a:r>
            <a:r>
              <a:rPr lang="en-US" sz="2000" b="0" i="0">
                <a:solidFill>
                  <a:srgbClr val="222222"/>
                </a:solidFill>
                <a:effectLst/>
                <a:highlight>
                  <a:srgbClr val="FFFFFF"/>
                </a:highlight>
                <a:latin typeface="Montserrat Medium" panose="00000600000000000000" pitchFamily="2" charset="0"/>
              </a:rPr>
              <a:t>nne Arundel Workforce Development Corporation (AAWDC) provides support for candidate recruitment, interviews, and funding applications, helping to streamline the process for businesses.</a:t>
            </a:r>
          </a:p>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000" b="0" i="0">
                <a:solidFill>
                  <a:srgbClr val="222222"/>
                </a:solidFill>
                <a:effectLst/>
                <a:highlight>
                  <a:srgbClr val="FFFFFF"/>
                </a:highlight>
                <a:latin typeface="Montserrat Medium" panose="00000600000000000000" pitchFamily="2" charset="0"/>
              </a:rPr>
              <a:t>The program offers apprenticeships in various industries, including National Security, Transportation, Technology, Insurance, and Construction.</a:t>
            </a:r>
          </a:p>
        </p:txBody>
      </p:sp>
      <p:sp>
        <p:nvSpPr>
          <p:cNvPr id="4" name="Slide Number Placeholder 5">
            <a:extLst>
              <a:ext uri="{FF2B5EF4-FFF2-40B4-BE49-F238E27FC236}">
                <a16:creationId xmlns:a16="http://schemas.microsoft.com/office/drawing/2014/main" id="{B040C1BB-C3A0-8184-02C6-667177D6EAAC}"/>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806429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38200" y="409927"/>
            <a:ext cx="10515600" cy="1325563"/>
          </a:xfrm>
        </p:spPr>
        <p:txBody>
          <a:bodyPr>
            <a:normAutofit/>
          </a:bodyPr>
          <a:lstStyle/>
          <a:p>
            <a:r>
              <a:rPr lang="en-US">
                <a:effectLst>
                  <a:outerShdw blurRad="38100" dist="38100" dir="2700000" algn="tl">
                    <a:srgbClr val="000000">
                      <a:alpha val="43137"/>
                    </a:srgbClr>
                  </a:outerShdw>
                </a:effectLst>
                <a:latin typeface="Montserrat" panose="00000500000000000000" pitchFamily="2" charset="0"/>
                <a:cs typeface="Segoe UI"/>
              </a:rPr>
              <a:t>Harford County</a:t>
            </a:r>
            <a:endParaRPr lang="en-US">
              <a:latin typeface="Montserrat" panose="00000500000000000000" pitchFamily="2" charset="0"/>
            </a:endParaRPr>
          </a:p>
        </p:txBody>
      </p:sp>
      <p:pic>
        <p:nvPicPr>
          <p:cNvPr id="1028" name="Picture 4" descr="Harford County - Maryland Department of ...">
            <a:extLst>
              <a:ext uri="{FF2B5EF4-FFF2-40B4-BE49-F238E27FC236}">
                <a16:creationId xmlns:a16="http://schemas.microsoft.com/office/drawing/2014/main" id="{CC5002DA-CFB8-F7D1-A841-0A9438B261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640871"/>
            <a:ext cx="2052355" cy="1603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B79E53-7D1D-E50A-3E1E-298021456225}"/>
              </a:ext>
            </a:extLst>
          </p:cNvPr>
          <p:cNvSpPr txBox="1"/>
          <p:nvPr/>
        </p:nvSpPr>
        <p:spPr>
          <a:xfrm>
            <a:off x="2970800" y="1611304"/>
            <a:ext cx="8486631" cy="1754326"/>
          </a:xfrm>
          <a:prstGeom prst="rect">
            <a:avLst/>
          </a:prstGeom>
          <a:noFill/>
        </p:spPr>
        <p:txBody>
          <a:bodyPr wrap="square" rtlCol="0">
            <a:spAutoFit/>
          </a:body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400" b="0" i="0">
                <a:solidFill>
                  <a:srgbClr val="222222"/>
                </a:solidFill>
                <a:effectLst/>
                <a:highlight>
                  <a:srgbClr val="FFFFFF"/>
                </a:highlight>
                <a:latin typeface="Montserrat" panose="00000500000000000000" pitchFamily="2" charset="0"/>
              </a:rPr>
              <a:t>As of 2021, Harford County Public Schools (HCPS) had one of the highest percentages (21.6%) of students receiving industry credentials or completing youth apprenticeship programs among Maryland school district.</a:t>
            </a:r>
          </a:p>
        </p:txBody>
      </p:sp>
      <p:sp>
        <p:nvSpPr>
          <p:cNvPr id="9" name="Text Placeholder 8">
            <a:extLst>
              <a:ext uri="{FF2B5EF4-FFF2-40B4-BE49-F238E27FC236}">
                <a16:creationId xmlns:a16="http://schemas.microsoft.com/office/drawing/2014/main" id="{63E52A5F-F6E3-7F37-D940-00EF8270B60D}"/>
              </a:ext>
            </a:extLst>
          </p:cNvPr>
          <p:cNvSpPr txBox="1">
            <a:spLocks noGrp="1"/>
          </p:cNvSpPr>
          <p:nvPr>
            <p:ph sz="half" idx="1"/>
          </p:nvPr>
        </p:nvSpPr>
        <p:spPr>
          <a:xfrm>
            <a:off x="571500" y="3447926"/>
            <a:ext cx="10782300" cy="2450275"/>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400" b="0" i="0">
                <a:solidFill>
                  <a:srgbClr val="222222"/>
                </a:solidFill>
                <a:effectLst/>
                <a:highlight>
                  <a:srgbClr val="FFFFFF"/>
                </a:highlight>
                <a:latin typeface="Montserrat" panose="00000500000000000000" pitchFamily="2" charset="0"/>
              </a:rPr>
              <a:t>HCPS partners with Harford Community College to offer free workforce opportunities for high school seniors, allowing them to ern industry-recognized credentials.</a:t>
            </a:r>
          </a:p>
          <a:p>
            <a:pPr marL="28575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lang="en-US" sz="2400">
                <a:solidFill>
                  <a:srgbClr val="222222"/>
                </a:solidFill>
                <a:highlight>
                  <a:srgbClr val="FFFFFF"/>
                </a:highlight>
                <a:latin typeface="Montserrat" panose="00000500000000000000" pitchFamily="2" charset="0"/>
              </a:rPr>
              <a:t>HCPS was awarded $1,000,000 in funding to bolster its Apprenticeship Maryland Program by strengthening infrastructure for sustainable apprenticeship opportunities.</a:t>
            </a:r>
          </a:p>
          <a:p>
            <a:pPr marL="28575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Montserrat Medium" pitchFamily="2" charset="0"/>
              <a:ea typeface="Calibri"/>
              <a:cs typeface="Calibri"/>
            </a:endParaRPr>
          </a:p>
        </p:txBody>
      </p:sp>
      <p:sp>
        <p:nvSpPr>
          <p:cNvPr id="4" name="Slide Number Placeholder 5">
            <a:extLst>
              <a:ext uri="{FF2B5EF4-FFF2-40B4-BE49-F238E27FC236}">
                <a16:creationId xmlns:a16="http://schemas.microsoft.com/office/drawing/2014/main" id="{B040C1BB-C3A0-8184-02C6-667177D6EAAC}"/>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173729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Workforce Boards:</a:t>
            </a:r>
            <a:br>
              <a:rPr lang="en-US" b="1">
                <a:solidFill>
                  <a:schemeClr val="bg1"/>
                </a:solidFill>
                <a:latin typeface="Montserrat"/>
              </a:rPr>
            </a:br>
            <a:r>
              <a:rPr lang="en-US" b="1">
                <a:solidFill>
                  <a:schemeClr val="bg1"/>
                </a:solidFill>
                <a:latin typeface="Montserrat"/>
              </a:rPr>
              <a:t>The Key Ingredient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04079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Education Providers</a:t>
            </a:r>
            <a:endParaRPr lang="en-US" b="1">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7500" lnSpcReduction="20000"/>
          </a:bodyPr>
          <a:lstStyle/>
          <a:p>
            <a:pPr>
              <a:lnSpc>
                <a:spcPct val="120000"/>
              </a:lnSpc>
            </a:pPr>
            <a:r>
              <a:rPr lang="en-US" sz="2400">
                <a:solidFill>
                  <a:schemeClr val="tx1"/>
                </a:solidFill>
                <a:latin typeface="Montserrat Medium"/>
              </a:rPr>
              <a:t>Provide WIOA Individual Training Account (ITA) funding to support apprentices' RI costs</a:t>
            </a:r>
            <a:endParaRPr lang="en-US">
              <a:solidFill>
                <a:schemeClr val="tx1"/>
              </a:solidFill>
            </a:endParaRPr>
          </a:p>
          <a:p>
            <a:pPr>
              <a:lnSpc>
                <a:spcPct val="120000"/>
              </a:lnSpc>
            </a:pPr>
            <a:r>
              <a:rPr lang="en-US" sz="2400">
                <a:solidFill>
                  <a:schemeClr val="tx1"/>
                </a:solidFill>
                <a:latin typeface="Montserrat Medium"/>
              </a:rPr>
              <a:t>Make connections with employers, sponsors</a:t>
            </a:r>
          </a:p>
          <a:p>
            <a:pPr>
              <a:lnSpc>
                <a:spcPct val="120000"/>
              </a:lnSpc>
            </a:pPr>
            <a:r>
              <a:rPr lang="en-US" sz="2400">
                <a:solidFill>
                  <a:schemeClr val="tx1"/>
                </a:solidFill>
                <a:latin typeface="Montserrat Medium"/>
              </a:rPr>
              <a:t>Host convenings between education and industry</a:t>
            </a:r>
          </a:p>
          <a:p>
            <a:pPr>
              <a:lnSpc>
                <a:spcPct val="120000"/>
              </a:lnSpc>
            </a:pPr>
            <a:r>
              <a:rPr lang="en-US" sz="2400">
                <a:solidFill>
                  <a:schemeClr val="tx1"/>
                </a:solidFill>
                <a:latin typeface="Montserrat Medium"/>
              </a:rPr>
              <a:t>Provide pipeline of Opportunity Youth to enroll in programs</a:t>
            </a:r>
          </a:p>
          <a:p>
            <a:pPr>
              <a:lnSpc>
                <a:spcPct val="120000"/>
              </a:lnSpc>
            </a:pPr>
            <a:r>
              <a:rPr lang="en-US" sz="2400">
                <a:solidFill>
                  <a:schemeClr val="tx1"/>
                </a:solidFill>
                <a:latin typeface="Montserrat Medium"/>
              </a:rPr>
              <a:t>Add programs to the Eligible Training Provider List (ETPL)</a:t>
            </a:r>
          </a:p>
          <a:p>
            <a:pPr>
              <a:lnSpc>
                <a:spcPct val="120000"/>
              </a:lnSpc>
            </a:pPr>
            <a:r>
              <a:rPr lang="en-US" sz="2400">
                <a:solidFill>
                  <a:schemeClr val="tx1"/>
                </a:solidFill>
                <a:latin typeface="Montserrat Medium"/>
              </a:rPr>
              <a:t>Support the development of RI curriculum using labor market information and industry standards</a:t>
            </a:r>
            <a:endParaRPr lang="en-US" sz="2400">
              <a:solidFill>
                <a:schemeClr val="tx1"/>
              </a:solidFill>
            </a:endParaRPr>
          </a:p>
          <a:p>
            <a:pPr marL="0" indent="0">
              <a:lnSpc>
                <a:spcPct val="120000"/>
              </a:lnSpc>
              <a:buNone/>
            </a:pPr>
            <a:endParaRPr lang="en-US"/>
          </a:p>
          <a:p>
            <a:pPr>
              <a:lnSpc>
                <a:spcPct val="120000"/>
              </a:lnSpc>
            </a:pPr>
            <a:endParaRPr lang="en-US"/>
          </a:p>
        </p:txBody>
      </p:sp>
      <p:pic>
        <p:nvPicPr>
          <p:cNvPr id="12" name="Picture 11">
            <a:extLst>
              <a:ext uri="{FF2B5EF4-FFF2-40B4-BE49-F238E27FC236}">
                <a16:creationId xmlns:a16="http://schemas.microsoft.com/office/drawing/2014/main" id="{5303CE7A-A793-D3EB-4CF4-5032FE4F94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119" y="2394408"/>
            <a:ext cx="4821881" cy="3219254"/>
          </a:xfrm>
          <a:prstGeom prst="rect">
            <a:avLst/>
          </a:prstGeom>
        </p:spPr>
      </p:pic>
      <p:sp>
        <p:nvSpPr>
          <p:cNvPr id="3" name="Slide Number Placeholder 5">
            <a:extLst>
              <a:ext uri="{FF2B5EF4-FFF2-40B4-BE49-F238E27FC236}">
                <a16:creationId xmlns:a16="http://schemas.microsoft.com/office/drawing/2014/main" id="{349814B9-1D5B-0BA8-51F8-F4EF3AB5D59E}"/>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787391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Employers/Sponsors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700">
                <a:solidFill>
                  <a:schemeClr val="tx1"/>
                </a:solidFill>
                <a:latin typeface="Montserrat Medium"/>
              </a:rPr>
              <a:t>Provide a pipeline of Opportunity Youth Apprentices:</a:t>
            </a:r>
          </a:p>
          <a:p>
            <a:pPr lvl="1"/>
            <a:r>
              <a:rPr lang="en-US" sz="1700">
                <a:solidFill>
                  <a:schemeClr val="tx1"/>
                </a:solidFill>
                <a:latin typeface="Montserrat Medium"/>
              </a:rPr>
              <a:t>Publicize RA program opening</a:t>
            </a:r>
          </a:p>
          <a:p>
            <a:pPr lvl="1"/>
            <a:r>
              <a:rPr lang="en-US" sz="1700">
                <a:solidFill>
                  <a:schemeClr val="tx1"/>
                </a:solidFill>
                <a:latin typeface="Montserrat Medium"/>
              </a:rPr>
              <a:t>Screen candidates</a:t>
            </a:r>
          </a:p>
          <a:p>
            <a:pPr lvl="1"/>
            <a:r>
              <a:rPr lang="en-US" sz="1700">
                <a:solidFill>
                  <a:schemeClr val="tx1"/>
                </a:solidFill>
                <a:latin typeface="Montserrat Medium"/>
              </a:rPr>
              <a:t>Provide pre-apprenticeship training</a:t>
            </a:r>
          </a:p>
          <a:p>
            <a:r>
              <a:rPr lang="en-US" sz="1700">
                <a:solidFill>
                  <a:schemeClr val="tx1"/>
                </a:solidFill>
                <a:latin typeface="Montserrat Medium"/>
              </a:rPr>
              <a:t>Provide supportive services to Opportunity Youth</a:t>
            </a:r>
          </a:p>
          <a:p>
            <a:r>
              <a:rPr lang="en-US" sz="1700">
                <a:solidFill>
                  <a:schemeClr val="tx1"/>
                </a:solidFill>
                <a:latin typeface="Montserrat Medium"/>
              </a:rPr>
              <a:t>Provide WIOA OJT contract funding to support percentage of apprentice wages</a:t>
            </a:r>
            <a:endParaRPr lang="en-US" sz="1700">
              <a:solidFill>
                <a:schemeClr val="tx1"/>
              </a:solidFill>
            </a:endParaRPr>
          </a:p>
          <a:p>
            <a:r>
              <a:rPr lang="en-US" sz="1700">
                <a:solidFill>
                  <a:schemeClr val="tx1"/>
                </a:solidFill>
                <a:latin typeface="Montserrat Medium"/>
              </a:rPr>
              <a:t>Build partnerships w/training providers on ETPL for RI; utilize ITAs to pay for all/portion of apprentices' RI costs</a:t>
            </a:r>
          </a:p>
          <a:p>
            <a:r>
              <a:rPr lang="en-US" sz="1700">
                <a:solidFill>
                  <a:schemeClr val="tx1"/>
                </a:solidFill>
                <a:latin typeface="Montserrat Medium"/>
              </a:rPr>
              <a:t>Support registering and implementing RA programs</a:t>
            </a:r>
            <a:endParaRPr lang="en-US" sz="1700">
              <a:solidFill>
                <a:schemeClr val="tx1"/>
              </a:solidFill>
            </a:endParaRPr>
          </a:p>
          <a:p>
            <a:r>
              <a:rPr lang="en-US" sz="1700">
                <a:solidFill>
                  <a:schemeClr val="tx1"/>
                </a:solidFill>
                <a:latin typeface="Montserrat Medium"/>
              </a:rPr>
              <a:t>Host convenings (job fairs, recruiting events, etc.) to connect potential apprentices and employers</a:t>
            </a:r>
          </a:p>
        </p:txBody>
      </p:sp>
      <p:pic>
        <p:nvPicPr>
          <p:cNvPr id="6" name="Picture 5">
            <a:extLst>
              <a:ext uri="{FF2B5EF4-FFF2-40B4-BE49-F238E27FC236}">
                <a16:creationId xmlns:a16="http://schemas.microsoft.com/office/drawing/2014/main" id="{DB7E7BE2-8D01-A9C1-A0FC-7B082021445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144" y="2361759"/>
            <a:ext cx="4839855" cy="3230860"/>
          </a:xfrm>
          <a:prstGeom prst="rect">
            <a:avLst/>
          </a:prstGeom>
        </p:spPr>
      </p:pic>
      <p:sp>
        <p:nvSpPr>
          <p:cNvPr id="4" name="Slide Number Placeholder 5">
            <a:extLst>
              <a:ext uri="{FF2B5EF4-FFF2-40B4-BE49-F238E27FC236}">
                <a16:creationId xmlns:a16="http://schemas.microsoft.com/office/drawing/2014/main" id="{6C8DB6E2-83FF-5240-8630-DFFC049E314B}"/>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42119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Community-Based Organizations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866775" y="2250203"/>
            <a:ext cx="6724265" cy="3894138"/>
          </a:xfrm>
        </p:spPr>
        <p:txBody>
          <a:bodyPr vert="horz" lIns="91440" tIns="45720" rIns="91440" bIns="45720" rtlCol="0" anchor="t">
            <a:normAutofit/>
          </a:bodyPr>
          <a:lstStyle/>
          <a:p>
            <a:r>
              <a:rPr lang="en-US" sz="2400">
                <a:solidFill>
                  <a:schemeClr val="tx1"/>
                </a:solidFill>
                <a:latin typeface="Montserrat Medium"/>
              </a:rPr>
              <a:t>Provide education on RA</a:t>
            </a:r>
          </a:p>
          <a:p>
            <a:r>
              <a:rPr lang="en-US" sz="2400">
                <a:solidFill>
                  <a:schemeClr val="tx1"/>
                </a:solidFill>
                <a:latin typeface="Montserrat Medium"/>
              </a:rPr>
              <a:t>Connect potential apprentices with employers</a:t>
            </a:r>
          </a:p>
          <a:p>
            <a:r>
              <a:rPr lang="en-US" sz="2400">
                <a:solidFill>
                  <a:schemeClr val="tx1"/>
                </a:solidFill>
                <a:latin typeface="Montserrat Medium"/>
              </a:rPr>
              <a:t>Provide supportive services to apprentices</a:t>
            </a:r>
            <a:endParaRPr lang="en-US">
              <a:solidFill>
                <a:schemeClr val="tx1"/>
              </a:solidFill>
            </a:endParaRPr>
          </a:p>
          <a:p>
            <a:r>
              <a:rPr lang="en-US" sz="2400">
                <a:solidFill>
                  <a:schemeClr val="tx1"/>
                </a:solidFill>
                <a:latin typeface="Montserrat Medium"/>
              </a:rPr>
              <a:t>Connect potential apprentices to other resources available within the community</a:t>
            </a:r>
          </a:p>
          <a:p>
            <a:r>
              <a:rPr lang="en-US" sz="2400">
                <a:solidFill>
                  <a:schemeClr val="tx1"/>
                </a:solidFill>
                <a:latin typeface="Montserrat Medium"/>
              </a:rPr>
              <a:t>Leverage funding programs</a:t>
            </a:r>
            <a:endParaRPr lang="en-US" sz="2400">
              <a:solidFill>
                <a:schemeClr val="tx1"/>
              </a:solidFill>
            </a:endParaRPr>
          </a:p>
        </p:txBody>
      </p:sp>
      <p:pic>
        <p:nvPicPr>
          <p:cNvPr id="6" name="Picture 5">
            <a:extLst>
              <a:ext uri="{FF2B5EF4-FFF2-40B4-BE49-F238E27FC236}">
                <a16:creationId xmlns:a16="http://schemas.microsoft.com/office/drawing/2014/main" id="{6DEF33C3-7560-2E85-0F66-E1E37BD735A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040" y="2507378"/>
            <a:ext cx="4600960" cy="3071385"/>
          </a:xfrm>
          <a:prstGeom prst="rect">
            <a:avLst/>
          </a:prstGeom>
        </p:spPr>
      </p:pic>
      <p:sp>
        <p:nvSpPr>
          <p:cNvPr id="4" name="Slide Number Placeholder 5">
            <a:extLst>
              <a:ext uri="{FF2B5EF4-FFF2-40B4-BE49-F238E27FC236}">
                <a16:creationId xmlns:a16="http://schemas.microsoft.com/office/drawing/2014/main" id="{6BA0BB6D-4766-94ED-C091-4F4C2AB31615}"/>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767638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a:xfrm>
            <a:off x="460085" y="683985"/>
            <a:ext cx="10515600" cy="1211864"/>
          </a:xfrm>
        </p:spPr>
        <p:txBody>
          <a:bodyPr/>
          <a:lstStyle/>
          <a:p>
            <a:r>
              <a:rPr lang="en-US">
                <a:latin typeface="Montserrat"/>
              </a:rPr>
              <a:t>Get to Know Your Workforce Board</a:t>
            </a:r>
            <a:endParaRPr lang="en-US"/>
          </a:p>
        </p:txBody>
      </p:sp>
      <p:sp>
        <p:nvSpPr>
          <p:cNvPr id="5" name="Text Placeholder 4">
            <a:extLst>
              <a:ext uri="{FF2B5EF4-FFF2-40B4-BE49-F238E27FC236}">
                <a16:creationId xmlns:a16="http://schemas.microsoft.com/office/drawing/2014/main" id="{50863EC1-E59F-9BCF-D3A2-44A16E9B76E1}"/>
              </a:ext>
            </a:extLst>
          </p:cNvPr>
          <p:cNvSpPr>
            <a:spLocks noGrp="1"/>
          </p:cNvSpPr>
          <p:nvPr>
            <p:ph type="body" sz="quarter" idx="13"/>
          </p:nvPr>
        </p:nvSpPr>
        <p:spPr>
          <a:xfrm>
            <a:off x="460085" y="2092760"/>
            <a:ext cx="7807615" cy="3894138"/>
          </a:xfrm>
        </p:spPr>
        <p:txBody>
          <a:bodyPr vert="horz" lIns="91440" tIns="45720" rIns="91440" bIns="45720" rtlCol="0" anchor="t">
            <a:normAutofit fontScale="77500" lnSpcReduction="20000"/>
          </a:bodyPr>
          <a:lstStyle/>
          <a:p>
            <a:r>
              <a:rPr lang="en-US">
                <a:solidFill>
                  <a:schemeClr val="tx1"/>
                </a:solidFill>
                <a:latin typeface="Montserrat Medium"/>
              </a:rPr>
              <a:t>Each Workforce Board has:</a:t>
            </a:r>
          </a:p>
          <a:p>
            <a:pPr lvl="1">
              <a:lnSpc>
                <a:spcPct val="120000"/>
              </a:lnSpc>
            </a:pPr>
            <a:r>
              <a:rPr lang="en-US">
                <a:solidFill>
                  <a:schemeClr val="tx1"/>
                </a:solidFill>
                <a:latin typeface="Montserrat Medium"/>
              </a:rPr>
              <a:t>Sector strategies: priority occupations and key industries</a:t>
            </a:r>
          </a:p>
          <a:p>
            <a:pPr lvl="1">
              <a:lnSpc>
                <a:spcPct val="120000"/>
              </a:lnSpc>
            </a:pPr>
            <a:r>
              <a:rPr lang="en-US">
                <a:solidFill>
                  <a:schemeClr val="tx1"/>
                </a:solidFill>
                <a:latin typeface="Montserrat Medium"/>
              </a:rPr>
              <a:t>Policies on OJT contracts, which WIOA and non-WIOA funding "buckets" and services they will apply to RA</a:t>
            </a:r>
          </a:p>
          <a:p>
            <a:pPr lvl="1">
              <a:lnSpc>
                <a:spcPct val="120000"/>
              </a:lnSpc>
            </a:pPr>
            <a:r>
              <a:rPr lang="en-US">
                <a:solidFill>
                  <a:schemeClr val="tx1"/>
                </a:solidFill>
                <a:latin typeface="Montserrat Medium"/>
              </a:rPr>
              <a:t>Funding levels, fiscal year cycle and how quickly they anticipate spending funds</a:t>
            </a:r>
          </a:p>
          <a:p>
            <a:pPr lvl="1">
              <a:lnSpc>
                <a:spcPct val="120000"/>
              </a:lnSpc>
            </a:pPr>
            <a:r>
              <a:rPr lang="en-US">
                <a:solidFill>
                  <a:schemeClr val="tx1"/>
                </a:solidFill>
                <a:latin typeface="Montserrat Medium"/>
              </a:rPr>
              <a:t>Supportive services offered and how that maps to your program's needs</a:t>
            </a:r>
          </a:p>
          <a:p>
            <a:pPr lvl="1">
              <a:lnSpc>
                <a:spcPct val="120000"/>
              </a:lnSpc>
            </a:pPr>
            <a:r>
              <a:rPr lang="en-US">
                <a:solidFill>
                  <a:schemeClr val="tx1"/>
                </a:solidFill>
                <a:latin typeface="Montserrat Medium"/>
              </a:rPr>
              <a:t>Candidate pool – IS and OS Youth Programs</a:t>
            </a:r>
          </a:p>
          <a:p>
            <a:pPr lvl="1">
              <a:lnSpc>
                <a:spcPct val="120000"/>
              </a:lnSpc>
            </a:pPr>
            <a:r>
              <a:rPr lang="en-US">
                <a:solidFill>
                  <a:schemeClr val="tx1"/>
                </a:solidFill>
                <a:latin typeface="Montserrat Medium"/>
              </a:rPr>
              <a:t>ETPL program registration process</a:t>
            </a:r>
            <a:endParaRPr lang="en-US">
              <a:solidFill>
                <a:schemeClr val="tx1"/>
              </a:solidFill>
            </a:endParaRPr>
          </a:p>
        </p:txBody>
      </p:sp>
      <p:pic>
        <p:nvPicPr>
          <p:cNvPr id="8" name="Picture 7">
            <a:extLst>
              <a:ext uri="{FF2B5EF4-FFF2-40B4-BE49-F238E27FC236}">
                <a16:creationId xmlns:a16="http://schemas.microsoft.com/office/drawing/2014/main" id="{EEADFED0-2623-93DC-8C75-FD6D6D3668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0999" y="2598592"/>
            <a:ext cx="4448321" cy="2969491"/>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6CA21D9B-804C-48F5-A5A7-F96CE9F9521A}"/>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434115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3" name="Content Placeholder 2">
            <a:extLst>
              <a:ext uri="{FF2B5EF4-FFF2-40B4-BE49-F238E27FC236}">
                <a16:creationId xmlns:a16="http://schemas.microsoft.com/office/drawing/2014/main" id="{D081F25C-F779-0A17-3344-2CA68EAFBB46}"/>
              </a:ext>
            </a:extLst>
          </p:cNvPr>
          <p:cNvSpPr>
            <a:spLocks noGrp="1"/>
          </p:cNvSpPr>
          <p:nvPr>
            <p:ph sz="half" idx="1"/>
          </p:nvPr>
        </p:nvSpPr>
        <p:spPr>
          <a:xfrm>
            <a:off x="949322" y="2252345"/>
            <a:ext cx="6611596" cy="3500755"/>
          </a:xfrm>
        </p:spPr>
        <p:txBody>
          <a:bodyPr>
            <a:normAutofit/>
          </a:bodyPr>
          <a:lstStyle/>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Receive</a:t>
            </a:r>
            <a:r>
              <a:rPr lang="en-US">
                <a:solidFill>
                  <a:schemeClr val="tx1"/>
                </a:solidFill>
                <a:latin typeface="Montserrat" panose="00000500000000000000" pitchFamily="2" charset="0"/>
              </a:rPr>
              <a:t> no-cost expert TA,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Network </a:t>
            </a:r>
            <a:r>
              <a:rPr lang="en-US">
                <a:solidFill>
                  <a:schemeClr val="tx1"/>
                </a:solidFill>
                <a:latin typeface="Montserrat" panose="00000500000000000000" pitchFamily="2" charset="0"/>
              </a:rPr>
              <a:t>with potential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Be </a:t>
            </a:r>
            <a:r>
              <a:rPr lang="en-US">
                <a:solidFill>
                  <a:schemeClr val="tx1"/>
                </a:solidFill>
                <a:latin typeface="Montserrat" panose="00000500000000000000" pitchFamily="2" charset="0"/>
              </a:rPr>
              <a:t>nationally recognized for your work</a:t>
            </a:r>
            <a:endParaRPr lang="en-US">
              <a:solidFill>
                <a:schemeClr val="tx1"/>
              </a:solidFill>
              <a:latin typeface="Montserrat" panose="00000500000000000000" pitchFamily="2" charset="0"/>
              <a:ea typeface="Raleway"/>
              <a:cs typeface="Raleway"/>
              <a:sym typeface="Raleway"/>
            </a:endParaRPr>
          </a:p>
          <a:p>
            <a:pPr marL="0" indent="0">
              <a:buNone/>
            </a:pPr>
            <a:endParaRPr lang="en-US"/>
          </a:p>
        </p:txBody>
      </p:sp>
      <p:sp>
        <p:nvSpPr>
          <p:cNvPr id="9" name="Slide Number Placeholder 5">
            <a:extLst>
              <a:ext uri="{FF2B5EF4-FFF2-40B4-BE49-F238E27FC236}">
                <a16:creationId xmlns:a16="http://schemas.microsoft.com/office/drawing/2014/main" id="{3C0B5EBB-723F-911F-C383-E4BDCB8F971E}"/>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37115" y="1825625"/>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434" y="3069273"/>
            <a:ext cx="2448622" cy="2511050"/>
          </a:xfrm>
          <a:prstGeom prst="rect">
            <a:avLst/>
          </a:prstGeom>
        </p:spPr>
      </p:pic>
      <p:sp>
        <p:nvSpPr>
          <p:cNvPr id="7" name="Picture Placeholder 6">
            <a:extLst>
              <a:ext uri="{FF2B5EF4-FFF2-40B4-BE49-F238E27FC236}">
                <a16:creationId xmlns:a16="http://schemas.microsoft.com/office/drawing/2014/main" id="{8E41B0B7-FA8E-7C5D-B3B5-4EA886B87C34}"/>
              </a:ext>
            </a:extLst>
          </p:cNvPr>
          <p:cNvSpPr>
            <a:spLocks noGrp="1"/>
          </p:cNvSpPr>
          <p:nvPr>
            <p:ph sz="half" idx="2"/>
          </p:nvPr>
        </p:nvSpPr>
        <p:spPr>
          <a:xfrm>
            <a:off x="8016239" y="1996440"/>
            <a:ext cx="2872741" cy="2080260"/>
          </a:xfrm>
        </p:spPr>
        <p:txBody>
          <a:body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1077543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a:lstStyle/>
          <a:p>
            <a:r>
              <a:rPr lang="en-US" sz="2200" i="1">
                <a:solidFill>
                  <a:prstClr val="black">
                    <a:lumMod val="75000"/>
                    <a:lumOff val="25000"/>
                  </a:prstClr>
                </a:solidFill>
                <a:latin typeface="Montserrat" panose="02000505000000020004" pitchFamily="2" charset="77"/>
                <a:ea typeface="+mj-ea"/>
                <a:cs typeface="+mj-cs"/>
              </a:rPr>
              <a:t>Email us your questions at RA_COE@SafalPartners.com</a:t>
            </a:r>
            <a:endParaRPr lang="en-US"/>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a:lstStyle/>
          <a:p>
            <a:r>
              <a:rPr lang="en-US"/>
              <a:t>For more information, visit: </a:t>
            </a:r>
            <a:r>
              <a:rPr lang="en-US">
                <a:hlinkClick r:id="rId2" tooltip="https://dolcoe.safalapps.com/">
                  <a:extLst>
                    <a:ext uri="{A12FA001-AC4F-418D-AE19-62706E023703}">
                      <ahyp:hlinkClr xmlns:ahyp="http://schemas.microsoft.com/office/drawing/2018/hyperlinkcolor" val="tx"/>
                    </a:ext>
                  </a:extLst>
                </a:hlinkClick>
              </a:rPr>
              <a:t>dolcoe.safalapps.com</a:t>
            </a:r>
            <a:endParaRPr lang="en-US"/>
          </a:p>
          <a:p>
            <a:endParaRPr lang="en-US"/>
          </a:p>
        </p:txBody>
      </p:sp>
    </p:spTree>
    <p:extLst>
      <p:ext uri="{BB962C8B-B14F-4D97-AF65-F5344CB8AC3E}">
        <p14:creationId xmlns:p14="http://schemas.microsoft.com/office/powerpoint/2010/main" val="22512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a:rPr>
              <a:t>Online Resources, On-Demand TA</a:t>
            </a:r>
            <a:endParaRPr lang="en-US"/>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1037" y="1956871"/>
            <a:ext cx="5148763" cy="3089352"/>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370320" y="1825625"/>
            <a:ext cx="4596058" cy="947167"/>
          </a:xfrm>
        </p:spPr>
        <p:txBody>
          <a:bodyPr>
            <a:normAutofit fontScale="92500" lnSpcReduction="10000"/>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18" name="Picture 17" descr="Registered Apprenticeship Partner Profile Questionnaire">
            <a:extLst>
              <a:ext uri="{FF2B5EF4-FFF2-40B4-BE49-F238E27FC236}">
                <a16:creationId xmlns:a16="http://schemas.microsoft.com/office/drawing/2014/main" id="{6FCE91DD-3CD0-0E5F-1BEE-9960A2096D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8926" y="3002095"/>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QR code for Registered Apprenticeship Partner Profile Questionnaire">
            <a:extLst>
              <a:ext uri="{FF2B5EF4-FFF2-40B4-BE49-F238E27FC236}">
                <a16:creationId xmlns:a16="http://schemas.microsoft.com/office/drawing/2014/main" id="{9DB89EC1-7D79-7378-E8C7-58A78A294F9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38970" y="3871029"/>
            <a:ext cx="1520726" cy="1585900"/>
          </a:xfrm>
          <a:prstGeom prst="rect">
            <a:avLst/>
          </a:prstGeom>
        </p:spPr>
      </p:pic>
      <p:sp>
        <p:nvSpPr>
          <p:cNvPr id="3" name="Content Placeholder 2">
            <a:extLst>
              <a:ext uri="{FF2B5EF4-FFF2-40B4-BE49-F238E27FC236}">
                <a16:creationId xmlns:a16="http://schemas.microsoft.com/office/drawing/2014/main" id="{B32E5D36-07C8-314D-C2CD-A4D664443475}"/>
              </a:ext>
            </a:extLst>
          </p:cNvPr>
          <p:cNvSpPr>
            <a:spLocks noGrp="1"/>
          </p:cNvSpPr>
          <p:nvPr>
            <p:ph sz="half" idx="1"/>
          </p:nvPr>
        </p:nvSpPr>
        <p:spPr>
          <a:xfrm>
            <a:off x="3587001" y="5971735"/>
            <a:ext cx="6697736" cy="311026"/>
          </a:xfrm>
        </p:spPr>
        <p:txBody>
          <a:bodyPr>
            <a:normAutofit fontScale="92500" lnSpcReduction="10000"/>
          </a:bodyPr>
          <a:lstStyle/>
          <a:p>
            <a:pPr marL="0" indent="0">
              <a:buNone/>
            </a:pPr>
            <a:r>
              <a:rPr lang="en-US" sz="1900">
                <a:hlinkClick r:id="rId6" tooltip="https://dolcoe.safalapps.com/resources/resourcesandtools"/>
              </a:rPr>
              <a:t>Center of Excellence Resources and Tools</a:t>
            </a:r>
            <a:endParaRPr lang="en-US" sz="1900"/>
          </a:p>
          <a:p>
            <a:pPr marL="0" indent="0">
              <a:buNone/>
            </a:pPr>
            <a:endParaRPr lang="en-US"/>
          </a:p>
        </p:txBody>
      </p:sp>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4386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EDFC55-5D74-3F4B-A43C-BD6A31078177}"/>
              </a:ext>
            </a:extLst>
          </p:cNvPr>
          <p:cNvSpPr>
            <a:spLocks noGrp="1"/>
          </p:cNvSpPr>
          <p:nvPr>
            <p:ph type="title"/>
          </p:nvPr>
        </p:nvSpPr>
        <p:spPr/>
        <p:txBody>
          <a:bodyPr/>
          <a:lstStyle/>
          <a:p>
            <a:r>
              <a:rPr lang="en-US"/>
              <a:t>Quick Pulse Poll #1</a:t>
            </a:r>
          </a:p>
        </p:txBody>
      </p:sp>
      <p:sp>
        <p:nvSpPr>
          <p:cNvPr id="2" name="Content Placeholder 1">
            <a:extLst>
              <a:ext uri="{FF2B5EF4-FFF2-40B4-BE49-F238E27FC236}">
                <a16:creationId xmlns:a16="http://schemas.microsoft.com/office/drawing/2014/main" id="{22146531-2B2B-B39D-51E9-699AAB7C7A00}"/>
              </a:ext>
            </a:extLst>
          </p:cNvPr>
          <p:cNvSpPr>
            <a:spLocks noGrp="1"/>
          </p:cNvSpPr>
          <p:nvPr>
            <p:ph idx="1"/>
          </p:nvPr>
        </p:nvSpPr>
        <p:spPr>
          <a:xfrm>
            <a:off x="838200" y="1626449"/>
            <a:ext cx="6178236" cy="4348838"/>
          </a:xfrm>
        </p:spPr>
        <p:txBody>
          <a:bodyPr>
            <a:normAutofit/>
          </a:bodyPr>
          <a:lstStyle/>
          <a:p>
            <a:pPr marL="0" indent="0">
              <a:buNone/>
            </a:pPr>
            <a:r>
              <a:rPr lang="en-US" b="1">
                <a:solidFill>
                  <a:schemeClr val="tx1"/>
                </a:solidFill>
              </a:rPr>
              <a:t>Are you a….</a:t>
            </a:r>
          </a:p>
          <a:p>
            <a:r>
              <a:rPr lang="en-US" sz="2600">
                <a:solidFill>
                  <a:schemeClr val="tx1"/>
                </a:solidFill>
              </a:rPr>
              <a:t>Workforce Board Staff</a:t>
            </a:r>
          </a:p>
          <a:p>
            <a:r>
              <a:rPr lang="en-US" sz="2600">
                <a:solidFill>
                  <a:schemeClr val="tx1"/>
                </a:solidFill>
              </a:rPr>
              <a:t>Service Provider Staff</a:t>
            </a:r>
          </a:p>
          <a:p>
            <a:r>
              <a:rPr lang="en-US" sz="2600">
                <a:solidFill>
                  <a:schemeClr val="tx1"/>
                </a:solidFill>
              </a:rPr>
              <a:t>Educational Partner</a:t>
            </a:r>
          </a:p>
          <a:p>
            <a:r>
              <a:rPr lang="en-US" sz="2600">
                <a:solidFill>
                  <a:schemeClr val="tx1"/>
                </a:solidFill>
              </a:rPr>
              <a:t>Vocational Rehabilitation Partner</a:t>
            </a:r>
          </a:p>
          <a:p>
            <a:r>
              <a:rPr lang="en-US" sz="2600">
                <a:solidFill>
                  <a:schemeClr val="tx1"/>
                </a:solidFill>
              </a:rPr>
              <a:t>Employer</a:t>
            </a:r>
          </a:p>
          <a:p>
            <a:r>
              <a:rPr lang="en-US" sz="2600">
                <a:solidFill>
                  <a:schemeClr val="tx1"/>
                </a:solidFill>
              </a:rPr>
              <a:t>Board Member</a:t>
            </a:r>
          </a:p>
          <a:p>
            <a:r>
              <a:rPr lang="en-US" sz="2600">
                <a:solidFill>
                  <a:schemeClr val="tx1"/>
                </a:solidFill>
              </a:rPr>
              <a:t>Registered Apprenticeship Staff</a:t>
            </a:r>
          </a:p>
          <a:p>
            <a:r>
              <a:rPr lang="en-US" sz="2600">
                <a:solidFill>
                  <a:schemeClr val="tx1"/>
                </a:solidFill>
              </a:rPr>
              <a:t>Other</a:t>
            </a:r>
          </a:p>
        </p:txBody>
      </p:sp>
      <p:pic>
        <p:nvPicPr>
          <p:cNvPr id="6" name="Picture 5" descr="Happy team members">
            <a:extLst>
              <a:ext uri="{FF2B5EF4-FFF2-40B4-BE49-F238E27FC236}">
                <a16:creationId xmlns:a16="http://schemas.microsoft.com/office/drawing/2014/main" id="{7E87AE4D-6E8E-F00F-94FE-6600EDB1B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1348" y="2338029"/>
            <a:ext cx="4383188" cy="2925678"/>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87F59E40-6C1F-416F-AC7E-33CA7D303612}"/>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3815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493446-2FB6-5E1E-CF92-A4AC3CD54CB5}"/>
              </a:ext>
            </a:extLst>
          </p:cNvPr>
          <p:cNvSpPr>
            <a:spLocks noGrp="1"/>
          </p:cNvSpPr>
          <p:nvPr>
            <p:ph idx="1"/>
          </p:nvPr>
        </p:nvSpPr>
        <p:spPr>
          <a:xfrm>
            <a:off x="651509" y="1692998"/>
            <a:ext cx="10888980" cy="712346"/>
          </a:xfrm>
        </p:spPr>
        <p:txBody>
          <a:bodyPr/>
          <a:lstStyle/>
          <a:p>
            <a:pPr marL="0" indent="0">
              <a:buNone/>
            </a:pPr>
            <a:r>
              <a:rPr lang="en-US" b="1">
                <a:solidFill>
                  <a:schemeClr val="tx1"/>
                </a:solidFill>
                <a:latin typeface="Montserrat" panose="00000500000000000000" pitchFamily="2" charset="0"/>
              </a:rPr>
              <a:t>When it comes to Registered Apprenticeship I am…</a:t>
            </a:r>
          </a:p>
        </p:txBody>
      </p:sp>
      <p:sp>
        <p:nvSpPr>
          <p:cNvPr id="3" name="Title 2">
            <a:extLst>
              <a:ext uri="{FF2B5EF4-FFF2-40B4-BE49-F238E27FC236}">
                <a16:creationId xmlns:a16="http://schemas.microsoft.com/office/drawing/2014/main" id="{26EDFC55-5D74-3F4B-A43C-BD6A31078177}"/>
              </a:ext>
            </a:extLst>
          </p:cNvPr>
          <p:cNvSpPr>
            <a:spLocks noGrp="1"/>
          </p:cNvSpPr>
          <p:nvPr>
            <p:ph type="title"/>
          </p:nvPr>
        </p:nvSpPr>
        <p:spPr/>
        <p:txBody>
          <a:bodyPr/>
          <a:lstStyle/>
          <a:p>
            <a:r>
              <a:rPr lang="en-US"/>
              <a:t>Quick Pulse Poll #2</a:t>
            </a:r>
          </a:p>
        </p:txBody>
      </p:sp>
      <p:sp>
        <p:nvSpPr>
          <p:cNvPr id="9" name="Text Placeholder 8">
            <a:extLst>
              <a:ext uri="{FF2B5EF4-FFF2-40B4-BE49-F238E27FC236}">
                <a16:creationId xmlns:a16="http://schemas.microsoft.com/office/drawing/2014/main" id="{C5399905-C7D5-793D-4507-33070F5C1C82}"/>
              </a:ext>
            </a:extLst>
          </p:cNvPr>
          <p:cNvSpPr>
            <a:spLocks noGrp="1"/>
          </p:cNvSpPr>
          <p:nvPr>
            <p:ph type="body" sz="quarter" idx="14"/>
          </p:nvPr>
        </p:nvSpPr>
        <p:spPr>
          <a:xfrm>
            <a:off x="838200" y="2223859"/>
            <a:ext cx="10389551" cy="3642359"/>
          </a:xfrm>
        </p:spPr>
        <p:txBody>
          <a:bodyPr>
            <a:normAutofit/>
          </a:bodyPr>
          <a:lstStyle/>
          <a:p>
            <a:pPr marL="742950" lvl="1" indent="-285750">
              <a:lnSpc>
                <a:spcPct val="100000"/>
              </a:lnSpc>
              <a:spcBef>
                <a:spcPts val="0"/>
              </a:spcBef>
            </a:pPr>
            <a:r>
              <a:rPr lang="en-US" sz="3200">
                <a:solidFill>
                  <a:prstClr val="black"/>
                </a:solidFill>
                <a:latin typeface="Montserrat" panose="00000500000000000000" pitchFamily="2" charset="0"/>
              </a:rPr>
              <a:t>Just starting out</a:t>
            </a:r>
          </a:p>
          <a:p>
            <a:pPr marL="742950" lvl="1" indent="-285750">
              <a:lnSpc>
                <a:spcPct val="100000"/>
              </a:lnSpc>
              <a:spcBef>
                <a:spcPts val="0"/>
              </a:spcBef>
            </a:pPr>
            <a:r>
              <a:rPr lang="en-US" sz="3200">
                <a:solidFill>
                  <a:prstClr val="black"/>
                </a:solidFill>
                <a:latin typeface="Montserrat" panose="00000500000000000000" pitchFamily="2" charset="0"/>
              </a:rPr>
              <a:t>Somewhat familiar with the basics but don’t utilize it often</a:t>
            </a:r>
          </a:p>
          <a:p>
            <a:pPr marL="742950" lvl="1" indent="-285750">
              <a:lnSpc>
                <a:spcPct val="100000"/>
              </a:lnSpc>
              <a:spcBef>
                <a:spcPts val="0"/>
              </a:spcBef>
            </a:pPr>
            <a:r>
              <a:rPr lang="en-US" sz="3200">
                <a:solidFill>
                  <a:prstClr val="black"/>
                </a:solidFill>
                <a:latin typeface="Montserrat" panose="00000500000000000000" pitchFamily="2" charset="0"/>
              </a:rPr>
              <a:t>Very knowledgeable and refer people often to programs</a:t>
            </a:r>
          </a:p>
          <a:p>
            <a:pPr marL="742950" lvl="1" indent="-285750">
              <a:lnSpc>
                <a:spcPct val="100000"/>
              </a:lnSpc>
              <a:spcBef>
                <a:spcPts val="0"/>
              </a:spcBef>
            </a:pPr>
            <a:r>
              <a:rPr lang="en-US" sz="3200">
                <a:solidFill>
                  <a:prstClr val="black"/>
                </a:solidFill>
                <a:latin typeface="Montserrat" panose="00000500000000000000" pitchFamily="2" charset="0"/>
              </a:rPr>
              <a:t>What is RA????</a:t>
            </a:r>
          </a:p>
          <a:p>
            <a:pPr marL="0" indent="0">
              <a:buNone/>
            </a:pPr>
            <a:endParaRPr lang="en-US"/>
          </a:p>
        </p:txBody>
      </p:sp>
      <p:pic>
        <p:nvPicPr>
          <p:cNvPr id="5" name="Picture 4" descr="Doubtful man in pink background">
            <a:extLst>
              <a:ext uri="{FF2B5EF4-FFF2-40B4-BE49-F238E27FC236}">
                <a16:creationId xmlns:a16="http://schemas.microsoft.com/office/drawing/2014/main" id="{0E192F4A-CAC7-5812-FB55-E991C0EC013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980" b="89980" l="9049" r="96229">
                        <a14:foregroundMark x1="17291" y1="68202" x2="15917" y2="74343"/>
                        <a14:foregroundMark x1="82575" y1="71273" x2="83490" y2="71636"/>
                        <a14:foregroundMark x1="83948" y1="70586" x2="88042" y2="70949"/>
                        <a14:foregroundMark x1="17748" y1="69212" x2="18637" y2="76768"/>
                        <a14:foregroundMark x1="88742" y1="64768" x2="88742" y2="64768"/>
                        <a14:foregroundMark x1="89416" y1="65455" x2="96041" y2="75030"/>
                        <a14:foregroundMark x1="84864" y1="68525" x2="93536" y2="69576"/>
                        <a14:foregroundMark x1="85995" y1="65778" x2="90574" y2="70263"/>
                        <a14:foregroundMark x1="83706" y1="68889" x2="96283" y2="74020"/>
                        <a14:foregroundMark x1="16833" y1="70263" x2="11339" y2="71636"/>
                        <a14:foregroundMark x1="16133" y1="80525" x2="9750" y2="82586"/>
                        <a14:foregroundMark x1="12497" y1="77455" x2="9049" y2="77778"/>
                      </a14:backgroundRemoval>
                    </a14:imgEffect>
                  </a14:imgLayer>
                </a14:imgProps>
              </a:ext>
              <a:ext uri="{28A0092B-C50C-407E-A947-70E740481C1C}">
                <a14:useLocalDpi xmlns:a14="http://schemas.microsoft.com/office/drawing/2010/main"/>
              </a:ext>
            </a:extLst>
          </a:blip>
          <a:stretch>
            <a:fillRect/>
          </a:stretch>
        </p:blipFill>
        <p:spPr>
          <a:xfrm>
            <a:off x="7813142" y="3821715"/>
            <a:ext cx="3915036" cy="2610024"/>
          </a:xfrm>
          <a:prstGeom prst="rect">
            <a:avLst/>
          </a:prstGeom>
        </p:spPr>
      </p:pic>
      <p:sp>
        <p:nvSpPr>
          <p:cNvPr id="4" name="Slide Number Placeholder 5">
            <a:extLst>
              <a:ext uri="{FF2B5EF4-FFF2-40B4-BE49-F238E27FC236}">
                <a16:creationId xmlns:a16="http://schemas.microsoft.com/office/drawing/2014/main" id="{806F4735-3B00-3C93-1640-7A43715142A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8850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31844"/>
            <a:ext cx="10515600" cy="483987"/>
          </a:xfrm>
        </p:spPr>
        <p:txBody>
          <a:bodyPr>
            <a:normAutofit fontScale="90000"/>
          </a:bodyPr>
          <a:lstStyle/>
          <a:p>
            <a:r>
              <a:rPr lang="en-US" sz="4900">
                <a:latin typeface="Montserrat"/>
              </a:rPr>
              <a:t>What is Registered Apprenticeship?</a:t>
            </a:r>
            <a:br>
              <a:rPr lang="en-US"/>
            </a:br>
            <a:endParaRPr lang="en-US"/>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557543" y="2137892"/>
            <a:ext cx="6398652" cy="3303431"/>
          </a:xfrm>
        </p:spPr>
        <p:txBody>
          <a:bodyPr anchor="ctr" anchorCtr="0">
            <a:normAutofit/>
          </a:bodyPr>
          <a:lstStyle/>
          <a:p>
            <a:pPr marL="0" indent="0">
              <a:buNone/>
            </a:pPr>
            <a:r>
              <a:rPr lang="en-US">
                <a:solidFill>
                  <a:schemeClr val="tx1"/>
                </a:solidFill>
                <a:latin typeface="Montserrat Medium"/>
              </a:rPr>
              <a:t>Registered Apprenticeship (RA) is a proven, customizable, and industry-relevant and US Department of Labor-approved model for organizations to </a:t>
            </a:r>
            <a:r>
              <a:rPr lang="en-US" b="1" i="1">
                <a:solidFill>
                  <a:srgbClr val="00015E"/>
                </a:solidFill>
                <a:latin typeface="Montserrat Medium"/>
              </a:rPr>
              <a:t>find, train and retain diverse new talent</a:t>
            </a:r>
            <a:r>
              <a:rPr lang="en-US" b="1">
                <a:solidFill>
                  <a:srgbClr val="00015E"/>
                </a:solidFill>
                <a:latin typeface="Montserrat Medium"/>
              </a:rPr>
              <a:t> as well as </a:t>
            </a:r>
            <a:r>
              <a:rPr lang="en-US" b="1" i="1">
                <a:solidFill>
                  <a:srgbClr val="00015E"/>
                </a:solidFill>
                <a:latin typeface="Montserrat Medium"/>
              </a:rPr>
              <a:t>upskill current workers</a:t>
            </a:r>
            <a:r>
              <a:rPr lang="en-US" b="1" i="1">
                <a:solidFill>
                  <a:schemeClr val="tx1"/>
                </a:solidFill>
                <a:latin typeface="Montserrat Medium"/>
              </a:rPr>
              <a:t> </a:t>
            </a:r>
            <a:r>
              <a:rPr lang="en-US">
                <a:solidFill>
                  <a:schemeClr val="tx1"/>
                </a:solidFill>
                <a:latin typeface="Montserrat Medium"/>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7619" y="2310098"/>
            <a:ext cx="4696838" cy="3131225"/>
          </a:xfrm>
          <a:prstGeom prst="rect">
            <a:avLst/>
          </a:prstGeom>
        </p:spPr>
      </p:pic>
      <p:sp>
        <p:nvSpPr>
          <p:cNvPr id="8" name="Slide Number Placeholder 5">
            <a:extLst>
              <a:ext uri="{FF2B5EF4-FFF2-40B4-BE49-F238E27FC236}">
                <a16:creationId xmlns:a16="http://schemas.microsoft.com/office/drawing/2014/main" id="{44BC686E-CDF1-75EA-6E61-83771C200490}"/>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1794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a:latin typeface="Montserrat"/>
              </a:rPr>
              <a:t>Five Core Components of RA </a:t>
            </a:r>
            <a:endParaRPr lang="en-US"/>
          </a:p>
        </p:txBody>
      </p:sp>
      <p:sp>
        <p:nvSpPr>
          <p:cNvPr id="12" name="Text Placeholder 11">
            <a:extLst>
              <a:ext uri="{FF2B5EF4-FFF2-40B4-BE49-F238E27FC236}">
                <a16:creationId xmlns:a16="http://schemas.microsoft.com/office/drawing/2014/main" id="{0FB8FDCB-D369-87FC-6C79-F767AA5AC50F}"/>
              </a:ext>
            </a:extLst>
          </p:cNvPr>
          <p:cNvSpPr>
            <a:spLocks noGrp="1"/>
          </p:cNvSpPr>
          <p:nvPr>
            <p:ph type="body" sz="quarter" idx="21"/>
          </p:nvPr>
        </p:nvSpPr>
        <p:spPr>
          <a:xfrm>
            <a:off x="385451" y="4096535"/>
            <a:ext cx="2419350" cy="1254125"/>
          </a:xfrm>
        </p:spPr>
        <p:txBody>
          <a:bodyPr/>
          <a:lstStyle/>
          <a:p>
            <a:r>
              <a:rPr lang="en-US" b="1">
                <a:solidFill>
                  <a:prstClr val="black"/>
                </a:solidFill>
                <a:latin typeface="Montserrat" panose="00000500000000000000" pitchFamily="2" charset="0"/>
              </a:rPr>
              <a:t>Employer Involvement</a:t>
            </a:r>
            <a:endParaRPr lang="pl-PL" b="1">
              <a:solidFill>
                <a:srgbClr val="4472C4"/>
              </a:solidFill>
              <a:latin typeface="Montserrat" panose="00000500000000000000" pitchFamily="2" charset="0"/>
            </a:endParaRPr>
          </a:p>
          <a:p>
            <a:endParaRPr lang="en-US"/>
          </a:p>
        </p:txBody>
      </p:sp>
      <p:sp>
        <p:nvSpPr>
          <p:cNvPr id="13" name="Text Placeholder 12">
            <a:extLst>
              <a:ext uri="{FF2B5EF4-FFF2-40B4-BE49-F238E27FC236}">
                <a16:creationId xmlns:a16="http://schemas.microsoft.com/office/drawing/2014/main" id="{2D841BCC-DFEA-96E1-3A8A-CBB728FDF047}"/>
              </a:ext>
            </a:extLst>
          </p:cNvPr>
          <p:cNvSpPr>
            <a:spLocks noGrp="1"/>
          </p:cNvSpPr>
          <p:nvPr>
            <p:ph type="body" sz="quarter" idx="22"/>
          </p:nvPr>
        </p:nvSpPr>
        <p:spPr>
          <a:xfrm>
            <a:off x="2827676" y="4033896"/>
            <a:ext cx="2419350" cy="1254125"/>
          </a:xfrm>
        </p:spPr>
        <p:txBody>
          <a:bodyPr/>
          <a:lstStyle/>
          <a:p>
            <a:r>
              <a:rPr lang="en-US" b="1">
                <a:solidFill>
                  <a:prstClr val="black"/>
                </a:solidFill>
                <a:latin typeface="Montserrat" panose="00000500000000000000" pitchFamily="2" charset="0"/>
              </a:rPr>
              <a:t>Structured On-the-Job Learning (OJL)</a:t>
            </a:r>
            <a:endParaRPr lang="pl-PL" b="1">
              <a:solidFill>
                <a:srgbClr val="4472C4"/>
              </a:solidFill>
              <a:latin typeface="Montserrat" panose="00000500000000000000" pitchFamily="2" charset="0"/>
            </a:endParaRPr>
          </a:p>
          <a:p>
            <a:endParaRPr lang="en-US"/>
          </a:p>
        </p:txBody>
      </p:sp>
      <p:sp>
        <p:nvSpPr>
          <p:cNvPr id="14" name="Text Placeholder 13">
            <a:extLst>
              <a:ext uri="{FF2B5EF4-FFF2-40B4-BE49-F238E27FC236}">
                <a16:creationId xmlns:a16="http://schemas.microsoft.com/office/drawing/2014/main" id="{D8B5D00E-6870-958D-53F5-00AC3F096B53}"/>
              </a:ext>
            </a:extLst>
          </p:cNvPr>
          <p:cNvSpPr>
            <a:spLocks noGrp="1"/>
          </p:cNvSpPr>
          <p:nvPr>
            <p:ph type="body" sz="quarter" idx="23"/>
          </p:nvPr>
        </p:nvSpPr>
        <p:spPr>
          <a:xfrm>
            <a:off x="4943967" y="4048661"/>
            <a:ext cx="2419350" cy="1254125"/>
          </a:xfrm>
        </p:spPr>
        <p:txBody>
          <a:bodyPr/>
          <a:lstStyle/>
          <a:p>
            <a:r>
              <a:rPr lang="en-US" b="1">
                <a:solidFill>
                  <a:prstClr val="black"/>
                </a:solidFill>
                <a:latin typeface="Montserrat" panose="00000500000000000000" pitchFamily="2" charset="0"/>
              </a:rPr>
              <a:t>Related Instruction (RI)</a:t>
            </a:r>
            <a:endParaRPr lang="pl-PL" b="1">
              <a:solidFill>
                <a:srgbClr val="4472C4"/>
              </a:solidFill>
              <a:latin typeface="Montserrat" panose="00000500000000000000" pitchFamily="2" charset="0"/>
            </a:endParaRPr>
          </a:p>
          <a:p>
            <a:endParaRPr lang="en-US"/>
          </a:p>
        </p:txBody>
      </p:sp>
      <p:sp>
        <p:nvSpPr>
          <p:cNvPr id="10" name="Text Placeholder 9">
            <a:extLst>
              <a:ext uri="{FF2B5EF4-FFF2-40B4-BE49-F238E27FC236}">
                <a16:creationId xmlns:a16="http://schemas.microsoft.com/office/drawing/2014/main" id="{E69FFF3D-4BAE-8995-1F51-BFE8E0941F96}"/>
              </a:ext>
            </a:extLst>
          </p:cNvPr>
          <p:cNvSpPr>
            <a:spLocks noGrp="1"/>
          </p:cNvSpPr>
          <p:nvPr>
            <p:ph type="body" sz="quarter" idx="19"/>
          </p:nvPr>
        </p:nvSpPr>
        <p:spPr>
          <a:xfrm>
            <a:off x="7060258" y="4078008"/>
            <a:ext cx="2419350" cy="563563"/>
          </a:xfrm>
        </p:spPr>
        <p:txBody>
          <a:bodyPr>
            <a:normAutofit fontScale="62500" lnSpcReduction="20000"/>
          </a:bodyPr>
          <a:lstStyle/>
          <a:p>
            <a:pPr lvl="0">
              <a:lnSpc>
                <a:spcPct val="100000"/>
              </a:lnSpc>
              <a:spcBef>
                <a:spcPts val="0"/>
              </a:spcBef>
              <a:defRPr/>
            </a:pPr>
            <a:r>
              <a:rPr lang="en-US">
                <a:solidFill>
                  <a:prstClr val="black"/>
                </a:solidFill>
                <a:latin typeface="Montserrat" panose="00000500000000000000" pitchFamily="2" charset="0"/>
              </a:rPr>
              <a:t>Rewards for </a:t>
            </a:r>
          </a:p>
          <a:p>
            <a:pPr lvl="0">
              <a:lnSpc>
                <a:spcPct val="100000"/>
              </a:lnSpc>
              <a:spcBef>
                <a:spcPts val="0"/>
              </a:spcBef>
              <a:defRPr/>
            </a:pPr>
            <a:r>
              <a:rPr lang="en-US">
                <a:solidFill>
                  <a:prstClr val="black"/>
                </a:solidFill>
                <a:latin typeface="Montserrat" panose="00000500000000000000" pitchFamily="2" charset="0"/>
              </a:rPr>
              <a:t>Skill Gains</a:t>
            </a:r>
            <a:endParaRPr lang="pl-PL">
              <a:solidFill>
                <a:srgbClr val="4472C4"/>
              </a:solidFill>
              <a:latin typeface="Montserrat" panose="00000500000000000000" pitchFamily="2" charset="0"/>
            </a:endParaRPr>
          </a:p>
          <a:p>
            <a:endParaRPr lang="en-US"/>
          </a:p>
        </p:txBody>
      </p:sp>
      <p:sp>
        <p:nvSpPr>
          <p:cNvPr id="15" name="Text Placeholder 14">
            <a:extLst>
              <a:ext uri="{FF2B5EF4-FFF2-40B4-BE49-F238E27FC236}">
                <a16:creationId xmlns:a16="http://schemas.microsoft.com/office/drawing/2014/main" id="{BDA296D7-0D16-6F77-7F08-8FF2BD4FA793}"/>
              </a:ext>
            </a:extLst>
          </p:cNvPr>
          <p:cNvSpPr>
            <a:spLocks noGrp="1"/>
          </p:cNvSpPr>
          <p:nvPr>
            <p:ph type="body" sz="quarter" idx="24"/>
          </p:nvPr>
        </p:nvSpPr>
        <p:spPr>
          <a:xfrm>
            <a:off x="9428366" y="4029552"/>
            <a:ext cx="2419350" cy="1254125"/>
          </a:xfrm>
        </p:spPr>
        <p:txBody>
          <a:bodyPr/>
          <a:lstStyle/>
          <a:p>
            <a:r>
              <a:rPr lang="en-US" b="1">
                <a:solidFill>
                  <a:prstClr val="black"/>
                </a:solidFill>
                <a:latin typeface="Montserrat" panose="00000500000000000000" pitchFamily="2" charset="0"/>
              </a:rPr>
              <a:t>National Occupational Credential</a:t>
            </a:r>
            <a:endParaRPr lang="pl-PL" b="1">
              <a:solidFill>
                <a:srgbClr val="4472C4"/>
              </a:solidFill>
              <a:latin typeface="Montserrat" panose="00000500000000000000" pitchFamily="2" charset="0"/>
            </a:endParaRPr>
          </a:p>
          <a:p>
            <a:endParaRPr lang="en-US"/>
          </a:p>
        </p:txBody>
      </p:sp>
      <p:grpSp>
        <p:nvGrpSpPr>
          <p:cNvPr id="135" name="Group 134">
            <a:extLst>
              <a:ext uri="{FF2B5EF4-FFF2-40B4-BE49-F238E27FC236}">
                <a16:creationId xmlns:a16="http://schemas.microsoft.com/office/drawing/2014/main" id="{1CFE45BF-8F6A-F23F-C49B-1A3DA5F2C5CA}"/>
              </a:ext>
              <a:ext uri="{C183D7F6-B498-43B3-948B-1728B52AA6E4}">
                <adec:decorative xmlns:adec="http://schemas.microsoft.com/office/drawing/2017/decorative" val="1"/>
              </a:ext>
            </a:extLst>
          </p:cNvPr>
          <p:cNvGrpSpPr/>
          <p:nvPr/>
        </p:nvGrpSpPr>
        <p:grpSpPr>
          <a:xfrm>
            <a:off x="909326" y="2319410"/>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grpSp>
        <p:nvGrpSpPr>
          <p:cNvPr id="138" name="Group 137">
            <a:extLst>
              <a:ext uri="{FF2B5EF4-FFF2-40B4-BE49-F238E27FC236}">
                <a16:creationId xmlns:a16="http://schemas.microsoft.com/office/drawing/2014/main" id="{404DFA56-EA3F-D5F6-CFCF-A7335C1975D4}"/>
              </a:ext>
              <a:ext uri="{C183D7F6-B498-43B3-948B-1728B52AA6E4}">
                <adec:decorative xmlns:adec="http://schemas.microsoft.com/office/drawing/2017/decorative" val="1"/>
              </a:ext>
            </a:extLst>
          </p:cNvPr>
          <p:cNvGrpSpPr/>
          <p:nvPr/>
        </p:nvGrpSpPr>
        <p:grpSpPr>
          <a:xfrm>
            <a:off x="7584133" y="2357081"/>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9" name="Group 138">
            <a:extLst>
              <a:ext uri="{FF2B5EF4-FFF2-40B4-BE49-F238E27FC236}">
                <a16:creationId xmlns:a16="http://schemas.microsoft.com/office/drawing/2014/main" id="{6D99A983-CC23-719E-D033-6334309800BE}"/>
              </a:ext>
              <a:ext uri="{C183D7F6-B498-43B3-948B-1728B52AA6E4}">
                <adec:decorative xmlns:adec="http://schemas.microsoft.com/office/drawing/2017/decorative" val="1"/>
              </a:ext>
            </a:extLst>
          </p:cNvPr>
          <p:cNvGrpSpPr/>
          <p:nvPr/>
        </p:nvGrpSpPr>
        <p:grpSpPr>
          <a:xfrm>
            <a:off x="9856293" y="2319408"/>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2" cy="914399"/>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grpSp>
      <p:grpSp>
        <p:nvGrpSpPr>
          <p:cNvPr id="136" name="Group 135">
            <a:extLst>
              <a:ext uri="{FF2B5EF4-FFF2-40B4-BE49-F238E27FC236}">
                <a16:creationId xmlns:a16="http://schemas.microsoft.com/office/drawing/2014/main" id="{A58E678C-FF82-F727-9406-20A0DF7D314E}"/>
              </a:ext>
              <a:ext uri="{C183D7F6-B498-43B3-948B-1728B52AA6E4}">
                <adec:decorative xmlns:adec="http://schemas.microsoft.com/office/drawing/2017/decorative" val="1"/>
              </a:ext>
            </a:extLst>
          </p:cNvPr>
          <p:cNvGrpSpPr/>
          <p:nvPr/>
        </p:nvGrpSpPr>
        <p:grpSpPr>
          <a:xfrm>
            <a:off x="3233584" y="2319406"/>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grpSp>
        <p:nvGrpSpPr>
          <p:cNvPr id="137" name="Group 136">
            <a:extLst>
              <a:ext uri="{FF2B5EF4-FFF2-40B4-BE49-F238E27FC236}">
                <a16:creationId xmlns:a16="http://schemas.microsoft.com/office/drawing/2014/main" id="{38D3E677-1689-BF9A-3376-0F192C02212D}"/>
              </a:ext>
              <a:ext uri="{C183D7F6-B498-43B3-948B-1728B52AA6E4}">
                <adec:decorative xmlns:adec="http://schemas.microsoft.com/office/drawing/2017/decorative" val="1"/>
              </a:ext>
            </a:extLst>
          </p:cNvPr>
          <p:cNvGrpSpPr/>
          <p:nvPr/>
        </p:nvGrpSpPr>
        <p:grpSpPr>
          <a:xfrm>
            <a:off x="5417537" y="2319408"/>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sp>
        <p:nvSpPr>
          <p:cNvPr id="3" name="Slide Number Placeholder 5">
            <a:extLst>
              <a:ext uri="{FF2B5EF4-FFF2-40B4-BE49-F238E27FC236}">
                <a16:creationId xmlns:a16="http://schemas.microsoft.com/office/drawing/2014/main" id="{500CC0AC-5B87-567C-F9AA-80E676F4DDE0}"/>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868851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ClassificationLevel xmlns="2f00f82b-dce9-458f-ab1d-1c5fd145e219" xsi:nil="true"/>
    <lcf76f155ced4ddcb4097134ff3c332f xmlns="2f00f82b-dce9-458f-ab1d-1c5fd145e2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1D064-FFDD-4E97-8B5D-34FE617147D3}">
  <ds:schemaRefs>
    <ds:schemaRef ds:uri="http://schemas.microsoft.com/sharepoint/v3/contenttype/forms"/>
  </ds:schemaRefs>
</ds:datastoreItem>
</file>

<file path=customXml/itemProps2.xml><?xml version="1.0" encoding="utf-8"?>
<ds:datastoreItem xmlns:ds="http://schemas.openxmlformats.org/officeDocument/2006/customXml" ds:itemID="{D1D60A4E-40FC-47C0-8BF4-4D11EAF9A1C9}">
  <ds:schemaRef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4cd59d27-ca2b-4708-b9c7-7fa281384922"/>
    <ds:schemaRef ds:uri="2f00f82b-dce9-458f-ab1d-1c5fd145e219"/>
    <ds:schemaRef ds:uri="http://purl.org/dc/dcmitype/"/>
  </ds:schemaRefs>
</ds:datastoreItem>
</file>

<file path=customXml/itemProps3.xml><?xml version="1.0" encoding="utf-8"?>
<ds:datastoreItem xmlns:ds="http://schemas.openxmlformats.org/officeDocument/2006/customXml" ds:itemID="{A7870CD4-A977-43D0-A5BD-EA016A25EA2C}">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4354</Words>
  <Application>Microsoft Office PowerPoint</Application>
  <PresentationFormat>Widescreen</PresentationFormat>
  <Paragraphs>523</Paragraphs>
  <Slides>48</Slides>
  <Notes>44</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48</vt:i4>
      </vt:variant>
    </vt:vector>
  </HeadingPairs>
  <TitlesOfParts>
    <vt:vector size="68" baseType="lpstr">
      <vt:lpstr>Aptos</vt:lpstr>
      <vt:lpstr>Arial</vt:lpstr>
      <vt:lpstr>Calibri</vt:lpstr>
      <vt:lpstr>Calibri Light</vt:lpstr>
      <vt:lpstr>larsseitregular</vt:lpstr>
      <vt:lpstr>Montserrat</vt:lpstr>
      <vt:lpstr>Montserrat Light</vt:lpstr>
      <vt:lpstr>Montserrat Medium</vt:lpstr>
      <vt:lpstr>Montserrat SemiBold</vt:lpstr>
      <vt:lpstr>Poppins</vt:lpstr>
      <vt:lpstr>Segoe UI</vt:lpstr>
      <vt:lpstr>Wingdings</vt:lpstr>
      <vt:lpstr>Wingdings 2</vt:lpstr>
      <vt:lpstr>1_Office Theme</vt:lpstr>
      <vt:lpstr>2_Office Theme</vt:lpstr>
      <vt:lpstr>3_Office Theme</vt:lpstr>
      <vt:lpstr>Office Theme</vt:lpstr>
      <vt:lpstr>4_Office Theme</vt:lpstr>
      <vt:lpstr>5_Office Theme</vt:lpstr>
      <vt:lpstr>6_Office Theme</vt:lpstr>
      <vt:lpstr>Building Student Awareness of Apprenticeship Career Pathways to Meet Maryland’s Ambitious Goals</vt:lpstr>
      <vt:lpstr>Presenters</vt:lpstr>
      <vt:lpstr>Welcome and Agenda</vt:lpstr>
      <vt:lpstr>Center of Excellence Overview</vt:lpstr>
      <vt:lpstr>Online Resources, On-Demand TA</vt:lpstr>
      <vt:lpstr>Quick Pulse Poll #1</vt:lpstr>
      <vt:lpstr>Quick Pulse Poll #2</vt:lpstr>
      <vt:lpstr>What is Registered Apprenticeship? </vt:lpstr>
      <vt:lpstr>Five Core Components of RA </vt:lpstr>
      <vt:lpstr>A DIVERSE RANGE OF INDUSTRIES</vt:lpstr>
      <vt:lpstr>What is Youth Apprenticeship? </vt:lpstr>
      <vt:lpstr>Apprenticeship for Youth</vt:lpstr>
      <vt:lpstr>High-Quality Youth Apprenticeship </vt:lpstr>
      <vt:lpstr>Maryland School Apprenticeship Goals</vt:lpstr>
      <vt:lpstr>Maryland 2030- Ambitious Goals for the State!</vt:lpstr>
      <vt:lpstr>But the State has a Long Way to Go</vt:lpstr>
      <vt:lpstr>Apprenticeship Benefits for Students and Schools</vt:lpstr>
      <vt:lpstr>Substantial Benefits for Youth</vt:lpstr>
      <vt:lpstr>Less Debt, More Opportunities</vt:lpstr>
      <vt:lpstr>Benefits for Schools Involved in Apprenticeship</vt:lpstr>
      <vt:lpstr>Federal / State Funding for RI</vt:lpstr>
      <vt:lpstr>Financial Support for Apprenticeship</vt:lpstr>
      <vt:lpstr>Employ Prince George’s ARPA Initiative</vt:lpstr>
      <vt:lpstr>Leveraging Federal Support</vt:lpstr>
      <vt:lpstr>Youth Apprenticeship Pathways- High School or College</vt:lpstr>
      <vt:lpstr>High-School Aligned Apprenticeship Programs</vt:lpstr>
      <vt:lpstr>College-Aligned Youth Apprenticeship Programs</vt:lpstr>
      <vt:lpstr>Developing Apprenticeship Pathways</vt:lpstr>
      <vt:lpstr>Key Questions</vt:lpstr>
      <vt:lpstr>Gen Z- They’re Interested in Different Occupations</vt:lpstr>
      <vt:lpstr>But They are Also the “Toolbelt Generation”</vt:lpstr>
      <vt:lpstr>What Can Each Partner Bring?</vt:lpstr>
      <vt:lpstr>Key Organizational Apprenticeship Roles</vt:lpstr>
      <vt:lpstr>State and Local Partners to Work With</vt:lpstr>
      <vt:lpstr>Align with CTE Standards and Ensure Hands-On Training </vt:lpstr>
      <vt:lpstr>Enabling Dual/Concurrent Enrollment Plan</vt:lpstr>
      <vt:lpstr>Ensuring High-School Students Receive Credit</vt:lpstr>
      <vt:lpstr>Youth Apprenticeship Examples</vt:lpstr>
      <vt:lpstr>Howard County Community College</vt:lpstr>
      <vt:lpstr>Anne Arundel County</vt:lpstr>
      <vt:lpstr>Harford County</vt:lpstr>
      <vt:lpstr>Workforce Boards: The Key Ingredient</vt:lpstr>
      <vt:lpstr>How Workforce Boards Can Help Education Providers</vt:lpstr>
      <vt:lpstr>How Workforce Boards Can Help Employers/Sponsors</vt:lpstr>
      <vt:lpstr>How Workforce Boards Can Help Community-Based Organizations</vt:lpstr>
      <vt:lpstr>Get to Know Your Workforce Board</vt:lpstr>
      <vt:lpstr>Contact Us, Become a Partner</vt:lpstr>
      <vt:lpstr>Thank You for Joining Us</vt:lpstr>
    </vt:vector>
  </TitlesOfParts>
  <Manager>Judy Blanchard and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Student Awareness of Apprenticeship Career Pathways to Meet Maryland’s Ambitious Goals</dc:title>
  <dc:creator>Alan Dodkowitz and Jeffrey Smith</dc:creator>
  <cp:keywords>Education, Registered Apprenticeship, Apprenticeship, Workforce, Maryland Apprenticeship</cp:keywords>
  <cp:lastModifiedBy>Colleen Beck</cp:lastModifiedBy>
  <cp:revision>1</cp:revision>
  <dcterms:created xsi:type="dcterms:W3CDTF">2024-06-06T18:43:21Z</dcterms:created>
  <dcterms:modified xsi:type="dcterms:W3CDTF">2024-10-08T21:33:49Z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