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 id="2147483682" r:id="rId5"/>
  </p:sldMasterIdLst>
  <p:notesMasterIdLst>
    <p:notesMasterId r:id="rId49"/>
  </p:notesMasterIdLst>
  <p:sldIdLst>
    <p:sldId id="256" r:id="rId6"/>
    <p:sldId id="264" r:id="rId7"/>
    <p:sldId id="1774" r:id="rId8"/>
    <p:sldId id="1775" r:id="rId9"/>
    <p:sldId id="1776" r:id="rId10"/>
    <p:sldId id="1761" r:id="rId11"/>
    <p:sldId id="1769" r:id="rId12"/>
    <p:sldId id="1770" r:id="rId13"/>
    <p:sldId id="1777" r:id="rId14"/>
    <p:sldId id="1779" r:id="rId15"/>
    <p:sldId id="1780" r:id="rId16"/>
    <p:sldId id="731" r:id="rId17"/>
    <p:sldId id="732" r:id="rId18"/>
    <p:sldId id="1781" r:id="rId19"/>
    <p:sldId id="1782" r:id="rId20"/>
    <p:sldId id="1783" r:id="rId21"/>
    <p:sldId id="1784" r:id="rId22"/>
    <p:sldId id="1762" r:id="rId23"/>
    <p:sldId id="1768" r:id="rId24"/>
    <p:sldId id="2147327201" r:id="rId25"/>
    <p:sldId id="1806" r:id="rId26"/>
    <p:sldId id="1763" r:id="rId27"/>
    <p:sldId id="2147327200" r:id="rId28"/>
    <p:sldId id="1802" r:id="rId29"/>
    <p:sldId id="2147327204" r:id="rId30"/>
    <p:sldId id="1766" r:id="rId31"/>
    <p:sldId id="1804" r:id="rId32"/>
    <p:sldId id="2147327206" r:id="rId33"/>
    <p:sldId id="1803" r:id="rId34"/>
    <p:sldId id="2147327203" r:id="rId35"/>
    <p:sldId id="1767" r:id="rId36"/>
    <p:sldId id="2147327198" r:id="rId37"/>
    <p:sldId id="2147327199" r:id="rId38"/>
    <p:sldId id="2147327202" r:id="rId39"/>
    <p:sldId id="1786" r:id="rId40"/>
    <p:sldId id="735" r:id="rId41"/>
    <p:sldId id="736" r:id="rId42"/>
    <p:sldId id="737" r:id="rId43"/>
    <p:sldId id="738" r:id="rId44"/>
    <p:sldId id="1787" r:id="rId45"/>
    <p:sldId id="1788" r:id="rId46"/>
    <p:sldId id="1789" r:id="rId47"/>
    <p:sldId id="179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163442-F286-172A-646F-BF7FB8052BBF}" name="Alan Dodkowitz" initials="" userId="S::alan.dodkowitz@safalpartners.com::77e67509-39e7-4278-826a-eddbfd8246a9" providerId="AD"/>
  <p188:author id="{B559C752-2525-71CB-7807-7B9AB669AB9E}" name="Clare Vanderpool" initials="CV" userId="S::clare.vanderpool@safalpartners.com::e960daf4-3a69-4cc2-9c12-e5ed686c0160" providerId="AD"/>
  <p188:author id="{E0384261-A7B9-3D92-DC1F-F1AAC0DFB7E5}" name="Lisa Rice" initials="" userId="S::lisa.rice@safalpartners.com::da68d56e-ad6c-437e-8950-9d35568b768d" providerId="AD"/>
  <p188:author id="{6C9E338E-3575-D922-8638-DBB3198D8DE7}" name="Katie Adams" initials="KA" userId="S::Katie.Adams@safalpartners.com::9f2e6d00-44bd-4c75-9c75-d813f6b933da" providerId="AD"/>
  <p188:author id="{F5CDE29B-3EFC-D5BE-8DDE-F756FF4E4250}" name="Jana Bauer" initials="JB" userId="S::jana.bauer@safalpartners.com::f18a3f3c-4c69-4a10-b4b6-ac99762a0cf5" providerId="AD"/>
  <p188:author id="{CE21EBCB-E5FB-F1E1-A17D-C1C739217AFE}" name="Katie Adams" initials="KA" userId="S::katie.adams@safalpartners.com::9f2e6d00-44bd-4c75-9c75-d813f6b933da" providerId="AD"/>
  <p188:author id="{BEA4BADA-3A62-75E9-1149-3637B0CB55BB}" name="Fleet, Abby" initials="FA" userId="S::afleet@bcm.edu::c878d58f-c565-41dc-a684-9d168b397a3f" providerId="AD"/>
  <p188:author id="{240231DE-3EFA-53BD-D1E8-5116182198A2}" name="Lisa Rice" initials="LR" userId="93014a320e154e19" providerId="Windows Live"/>
  <p188:author id="{99D8F1DF-9179-D62F-B323-FB64596310B0}" name="Jennifer Cowns" initials="JC" userId="S::jennifer.cowns@safalpartners.com::c8959f4d-51a8-4bd9-b274-b156c9774b25" providerId="AD"/>
  <p188:author id="{8885EAF5-A2DF-7948-9D26-6EB82AE714C3}" name="Colleen Beck" initials="CB" userId="S::colleen.beck@safalpartners.com::ba75c042-afab-452f-9300-eeb2d9ca8f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15E"/>
    <a:srgbClr val="0D274D"/>
    <a:srgbClr val="FFC000"/>
    <a:srgbClr val="ED7D31"/>
    <a:srgbClr val="FAAB1C"/>
    <a:srgbClr val="FF9801"/>
    <a:srgbClr val="01D9AB"/>
    <a:srgbClr val="26FFE0"/>
    <a:srgbClr val="04A9F4"/>
    <a:srgbClr val="D4B2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9FE3B0-80E6-43AC-916A-BF77652C02F8}" v="48" dt="2024-10-08T20:53:57.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1" autoAdjust="0"/>
    <p:restoredTop sz="86371" autoAdjust="0"/>
  </p:normalViewPr>
  <p:slideViewPr>
    <p:cSldViewPr snapToGrid="0">
      <p:cViewPr varScale="1">
        <p:scale>
          <a:sx n="71" d="100"/>
          <a:sy n="71" d="100"/>
        </p:scale>
        <p:origin x="36" y="5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75E80-5214-4D9F-9836-139C1E5E55DE}"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B9C84-A7DA-45F9-846D-9152DECA8268}" type="slidenum">
              <a:rPr lang="en-US" smtClean="0"/>
              <a:t>‹#›</a:t>
            </a:fld>
            <a:endParaRPr lang="en-US"/>
          </a:p>
        </p:txBody>
      </p:sp>
    </p:spTree>
    <p:extLst>
      <p:ext uri="{BB962C8B-B14F-4D97-AF65-F5344CB8AC3E}">
        <p14:creationId xmlns:p14="http://schemas.microsoft.com/office/powerpoint/2010/main" val="3214281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a:cs typeface="Calibri"/>
            </a:endParaRPr>
          </a:p>
        </p:txBody>
      </p:sp>
      <p:sp>
        <p:nvSpPr>
          <p:cNvPr id="4" name="Slide Number Placeholder 3"/>
          <p:cNvSpPr>
            <a:spLocks noGrp="1"/>
          </p:cNvSpPr>
          <p:nvPr>
            <p:ph type="sldNum" sz="quarter" idx="5"/>
          </p:nvPr>
        </p:nvSpPr>
        <p:spPr/>
        <p:txBody>
          <a:bodyPr/>
          <a:lstStyle/>
          <a:p>
            <a:fld id="{80CB9C84-A7DA-45F9-846D-9152DECA8268}" type="slidenum">
              <a:rPr lang="en-US" smtClean="0"/>
              <a:t>2</a:t>
            </a:fld>
            <a:endParaRPr lang="en-US"/>
          </a:p>
        </p:txBody>
      </p:sp>
    </p:spTree>
    <p:extLst>
      <p:ext uri="{BB962C8B-B14F-4D97-AF65-F5344CB8AC3E}">
        <p14:creationId xmlns:p14="http://schemas.microsoft.com/office/powerpoint/2010/main" val="2753044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15</a:t>
            </a:fld>
            <a:endParaRPr lang="en-US"/>
          </a:p>
        </p:txBody>
      </p:sp>
    </p:spTree>
    <p:extLst>
      <p:ext uri="{BB962C8B-B14F-4D97-AF65-F5344CB8AC3E}">
        <p14:creationId xmlns:p14="http://schemas.microsoft.com/office/powerpoint/2010/main" val="2868463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17</a:t>
            </a:fld>
            <a:endParaRPr lang="en-US"/>
          </a:p>
        </p:txBody>
      </p:sp>
    </p:spTree>
    <p:extLst>
      <p:ext uri="{BB962C8B-B14F-4D97-AF65-F5344CB8AC3E}">
        <p14:creationId xmlns:p14="http://schemas.microsoft.com/office/powerpoint/2010/main" val="4077466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18</a:t>
            </a:fld>
            <a:endParaRPr lang="en-US"/>
          </a:p>
        </p:txBody>
      </p:sp>
    </p:spTree>
    <p:extLst>
      <p:ext uri="{BB962C8B-B14F-4D97-AF65-F5344CB8AC3E}">
        <p14:creationId xmlns:p14="http://schemas.microsoft.com/office/powerpoint/2010/main" val="140478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19</a:t>
            </a:fld>
            <a:endParaRPr lang="en-US"/>
          </a:p>
        </p:txBody>
      </p:sp>
    </p:spTree>
    <p:extLst>
      <p:ext uri="{BB962C8B-B14F-4D97-AF65-F5344CB8AC3E}">
        <p14:creationId xmlns:p14="http://schemas.microsoft.com/office/powerpoint/2010/main" val="1401225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0360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996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22</a:t>
            </a:fld>
            <a:endParaRPr lang="en-US"/>
          </a:p>
        </p:txBody>
      </p:sp>
    </p:spTree>
    <p:extLst>
      <p:ext uri="{BB962C8B-B14F-4D97-AF65-F5344CB8AC3E}">
        <p14:creationId xmlns:p14="http://schemas.microsoft.com/office/powerpoint/2010/main" val="2511761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611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478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Alan</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560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3</a:t>
            </a:fld>
            <a:endParaRPr lang="en-US"/>
          </a:p>
        </p:txBody>
      </p:sp>
    </p:spTree>
    <p:extLst>
      <p:ext uri="{BB962C8B-B14F-4D97-AF65-F5344CB8AC3E}">
        <p14:creationId xmlns:p14="http://schemas.microsoft.com/office/powerpoint/2010/main" val="591610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26</a:t>
            </a:fld>
            <a:endParaRPr lang="en-US"/>
          </a:p>
        </p:txBody>
      </p:sp>
    </p:spTree>
    <p:extLst>
      <p:ext uri="{BB962C8B-B14F-4D97-AF65-F5344CB8AC3E}">
        <p14:creationId xmlns:p14="http://schemas.microsoft.com/office/powerpoint/2010/main" val="1920228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502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745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1424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31</a:t>
            </a:fld>
            <a:endParaRPr lang="en-US"/>
          </a:p>
        </p:txBody>
      </p:sp>
    </p:spTree>
    <p:extLst>
      <p:ext uri="{BB962C8B-B14F-4D97-AF65-F5344CB8AC3E}">
        <p14:creationId xmlns:p14="http://schemas.microsoft.com/office/powerpoint/2010/main" val="2667091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a:t>47 percent of young adults are interested in pursuing a career in the trades.</a:t>
            </a:r>
          </a:p>
          <a:p>
            <a:pPr marL="171450" indent="-171450">
              <a:buFont typeface="Arial" panose="020B0604020202020204" pitchFamily="34" charset="0"/>
              <a:buChar char="•"/>
            </a:pPr>
            <a:r>
              <a:rPr lang="en-US" sz="1200"/>
              <a:t>From 2018 to 2024, the number of students studying construction trades rose by 23%, with those in HVAC and vehicle maintenance programs increasing by 7%.</a:t>
            </a:r>
          </a:p>
          <a:p>
            <a:pPr marL="171450" indent="-171450">
              <a:buFont typeface="Arial" panose="020B0604020202020204" pitchFamily="34" charset="0"/>
              <a:buChar char="•"/>
            </a:pPr>
            <a:r>
              <a:rPr lang="en-US" sz="1200"/>
              <a:t>There are 229,000 more electricians than a decade ago though their median age fell by 2.9 years.</a:t>
            </a:r>
          </a:p>
          <a:p>
            <a:pPr marL="171450" indent="-171450">
              <a:buFont typeface="Arial" panose="020B0604020202020204" pitchFamily="34" charset="0"/>
              <a:buChar char="•"/>
            </a:pPr>
            <a:r>
              <a:rPr lang="en-US" sz="1200"/>
              <a:t>The median pay for new construction hires grew by 5.1% to $48,089 last year, compared to a 2.7% increase in professional services.</a:t>
            </a:r>
          </a:p>
          <a:p>
            <a:pPr marL="171450" indent="-171450">
              <a:buFont typeface="Arial" panose="020B0604020202020204" pitchFamily="34" charset="0"/>
              <a:buChar char="•"/>
            </a:pPr>
            <a:r>
              <a:rPr lang="en-US" sz="1200"/>
              <a:t>Vocational-focused community colleges saw a 16% increase in enrollment last year, the highest increase since tracking began.</a:t>
            </a:r>
          </a:p>
          <a:p>
            <a:pPr marL="171450" indent="-171450">
              <a:buFont typeface="Arial" panose="020B0604020202020204" pitchFamily="34" charset="0"/>
              <a:buChar char="•"/>
            </a:pPr>
            <a:r>
              <a:rPr lang="en-US" sz="1200"/>
              <a:t>Many of these professions are considered “AI-proofed” and less likely to be replaced.  A survey by Thumbtack found 95 percent are optimistic about their job security and believe they won’t be replaced by AI.</a:t>
            </a:r>
          </a:p>
          <a:p>
            <a:pPr marL="457200" lvl="1" indent="0">
              <a:buNone/>
            </a:pPr>
            <a:r>
              <a:rPr lang="en-US"/>
              <a:t>Wall Street Journal Article: https://www.wsj.com/lifestyle/careers/gen-z-trades-jobs-plumbing-welding-a76b5e43</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The last bullet point is by Thumbtack: https://press.thumbtack.com/announcements/new-report-from-thumbtack-examines-forces-behind-skilled-trade-labor-shortage-offering-optimistic-outlook-for-the-future/</a:t>
            </a:r>
            <a:endParaRPr lang="en-US" sz="1800">
              <a:effectLst/>
              <a:latin typeface="Arial" panose="020B0604020202020204" pitchFamily="34" charset="0"/>
            </a:endParaRPr>
          </a:p>
          <a:p>
            <a:pPr marL="457200" lvl="1" inden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6B935D-67C0-4CB8-9A3D-4C8D049FB3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574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966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34</a:t>
            </a:fld>
            <a:endParaRPr lang="en-US"/>
          </a:p>
        </p:txBody>
      </p:sp>
    </p:spTree>
    <p:extLst>
      <p:ext uri="{BB962C8B-B14F-4D97-AF65-F5344CB8AC3E}">
        <p14:creationId xmlns:p14="http://schemas.microsoft.com/office/powerpoint/2010/main" val="3356820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410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390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Safal was awarded the opportunity to lead the US DOL Registered Apprenticeship Technical Assistance Center of Excellence for Strategic Partnerships and Systems Alignment in 2021. </a:t>
            </a:r>
            <a:endParaRPr lang="en-US"/>
          </a:p>
          <a:p>
            <a:endParaRPr lang="en-US"/>
          </a:p>
          <a:p>
            <a:r>
              <a:rPr lang="en-US"/>
              <a:t>We are here to help close the gap between the apprenticeship and workforce systems and accelerate partnerships across education, economic development, and other partners to increase adoption of RA nationwide. </a:t>
            </a:r>
            <a:endParaRPr lang="en-US">
              <a:cs typeface="Calibri"/>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The Center is supported by five national partners including the National Association of Workforce Development Professionals, the Coalition on Adult Basic Education, the National Disability Institute, FASTPORT, and the Wireless Infrastructure Association.</a:t>
            </a:r>
            <a:endParaRPr lang="en-US"/>
          </a:p>
          <a:p>
            <a:endParaRPr lang="en-US">
              <a:cs typeface="Calibri" panose="020F0502020204030204"/>
            </a:endParaRPr>
          </a:p>
          <a:p>
            <a:r>
              <a:rPr lang="en-US"/>
              <a:t>Our national partners were strategically chosen to help us reach specific groups whether on the workforce, education or employer side </a:t>
            </a:r>
            <a:endParaRPr lang="en-US">
              <a:cs typeface="Calibri"/>
            </a:endParaRPr>
          </a:p>
          <a:p>
            <a:endParaRPr lang="en-US">
              <a:ea typeface="Calibri"/>
              <a:cs typeface="Calibri"/>
            </a:endParaRPr>
          </a:p>
          <a:p>
            <a:r>
              <a:rPr lang="en-US">
                <a:cs typeface="Calibri" panose="020F0502020204030204"/>
              </a:rPr>
              <a:t>California Workforce Association (CWA) is our partner in the state, helping increase workforce system awareness and utilization of RA as a workforce solution for both employers and jobseekers.</a:t>
            </a:r>
          </a:p>
          <a:p>
            <a:endParaRPr lang="en-US" b="1"/>
          </a:p>
          <a:p>
            <a:r>
              <a:rPr lang="en-US" b="1"/>
              <a:t>The Center of Excellence provides no-cost technical assistance – online, in-person and through hybrid delivery - to accelerate sustainable partnerships and align apprenticeship, workforce and education systems.</a:t>
            </a:r>
            <a:endParaRPr lang="en-US" b="1">
              <a:ea typeface="Calibri" panose="020F0502020204030204"/>
              <a:cs typeface="Calibri" panose="020F0502020204030204"/>
            </a:endParaRPr>
          </a:p>
          <a:p>
            <a:endParaRPr lang="en-US" b="1">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12F3256-0F80-4475-8BEB-548FAFFD8D93}" type="slidenum">
              <a:rPr lang="en-US" smtClean="0"/>
              <a:t>4</a:t>
            </a:fld>
            <a:endParaRPr lang="en-US"/>
          </a:p>
        </p:txBody>
      </p:sp>
    </p:spTree>
    <p:extLst>
      <p:ext uri="{BB962C8B-B14F-4D97-AF65-F5344CB8AC3E}">
        <p14:creationId xmlns:p14="http://schemas.microsoft.com/office/powerpoint/2010/main" val="2844792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82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Different Examples</a:t>
            </a:r>
          </a:p>
          <a:p>
            <a:endParaRPr lang="en-US">
              <a:cs typeface="Calibri"/>
            </a:endParaRPr>
          </a:p>
          <a:p>
            <a:r>
              <a:rPr lang="en-US">
                <a:cs typeface="Calibri"/>
              </a:rPr>
              <a:t>Incumbent Worker Funding – specific to occupations and key industries</a:t>
            </a:r>
          </a:p>
          <a:p>
            <a:r>
              <a:rPr lang="en-US">
                <a:cs typeface="Calibri"/>
              </a:rPr>
              <a:t>WIOA eligibility – different requirements for different customer groups </a:t>
            </a:r>
          </a:p>
          <a:p>
            <a:r>
              <a:rPr lang="en-US">
                <a:cs typeface="Calibri"/>
              </a:rPr>
              <a:t>Funding levels – important to know the fiscal cycle, and when they anticipate spending funds so you can align on funding opportunities with your program enrollment</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C5D5C-49E7-432C-9EC0-256838963A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809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Different Examples</a:t>
            </a:r>
          </a:p>
          <a:p>
            <a:endParaRPr lang="en-US">
              <a:cs typeface="Calibri"/>
            </a:endParaRPr>
          </a:p>
          <a:p>
            <a:r>
              <a:rPr lang="en-US">
                <a:cs typeface="Calibri"/>
              </a:rPr>
              <a:t>Incumbent Worker Funding – specific to occupations and key industries</a:t>
            </a:r>
          </a:p>
          <a:p>
            <a:r>
              <a:rPr lang="en-US">
                <a:cs typeface="Calibri"/>
              </a:rPr>
              <a:t>WIOA eligibility – different requirements for different customer groups </a:t>
            </a:r>
          </a:p>
          <a:p>
            <a:r>
              <a:rPr lang="en-US">
                <a:cs typeface="Calibri"/>
              </a:rPr>
              <a:t>Funding levels – important to know the fiscal cycle, and when they anticipate spending funds so you can align on funding opportunities with your program enrollment</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C5D5C-49E7-432C-9EC0-256838963A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969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42</a:t>
            </a:fld>
            <a:endParaRPr lang="en-US"/>
          </a:p>
        </p:txBody>
      </p:sp>
    </p:spTree>
    <p:extLst>
      <p:ext uri="{BB962C8B-B14F-4D97-AF65-F5344CB8AC3E}">
        <p14:creationId xmlns:p14="http://schemas.microsoft.com/office/powerpoint/2010/main" val="1963481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Montserrat Medium"/>
              </a:rPr>
              <a:t>Our website is continually updated with relevant news, TA resources and tools including frameworks, case studies, webinars, customizable templates, questionnaires, and more. </a:t>
            </a:r>
            <a:endParaRPr lang="en-US" sz="1200">
              <a:latin typeface="Montserrat Medium" panose="00000600000000000000" pitchFamily="2" charset="0"/>
            </a:endParaRPr>
          </a:p>
          <a:p>
            <a:endParaRPr lang="en-US">
              <a:latin typeface="Montserrat Medium"/>
            </a:endParaRPr>
          </a:p>
          <a:p>
            <a:r>
              <a:rPr lang="en-US">
                <a:latin typeface="Montserrat Medium"/>
              </a:rPr>
              <a:t>Since 2021 more than 3,000 organizations have become no-cost Center partners and utilized our tools – such as the "RA Partner Profile Questionnaire" - to accelerate their organizations' understanding and effective usage of RA. </a:t>
            </a:r>
          </a:p>
          <a:p>
            <a:endParaRPr lang="en-US">
              <a:latin typeface="Montserrat 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Link to </a:t>
            </a:r>
            <a:r>
              <a:rPr lang="en-US" b="1"/>
              <a:t>Questionnaire</a:t>
            </a:r>
            <a:r>
              <a:rPr lang="en-US"/>
              <a:t> - </a:t>
            </a:r>
            <a:r>
              <a:rPr lang="en-US" sz="1800" kern="100">
                <a:effectLst/>
                <a:latin typeface="Calibri"/>
                <a:ea typeface="Calibri" panose="020F0502020204030204" pitchFamily="34" charset="0"/>
                <a:cs typeface="Calibri"/>
              </a:rPr>
              <a:t>https://dolcoe.safalapps.com/sites/default/files/2022-11/Partnership%20Questionnaire.pdf</a:t>
            </a:r>
            <a:endParaRPr lang="en-US" b="0" i="0">
              <a:solidFill>
                <a:srgbClr val="232222"/>
              </a:solidFill>
              <a:effectLst/>
              <a:latin typeface="Calibri"/>
              <a:cs typeface="Calibri"/>
            </a:endParaRPr>
          </a:p>
          <a:p>
            <a:r>
              <a:rPr lang="en-US" b="0" i="0">
                <a:solidFill>
                  <a:srgbClr val="232222"/>
                </a:solidFill>
                <a:effectLst/>
                <a:latin typeface="IBM-Plex-Sans"/>
              </a:rPr>
              <a:t>This questionnaire is intended to help you build a network in your area around Registered Apprenticeship (RA). With the information gathered here, your board should be better able to engage with and convene RA stakeholders to expand RA program opportunities. It is designed to be used in conjunction with the USDOL RA TA Center of Excellence “Workforce Board Guide to Identifying Pre-Apprenticeship and Apprenticeship Partners” publication. This publication and more information on the Center can be found online at dolcoe.safalapps.com﻿</a:t>
            </a:r>
            <a:endParaRPr lang="en-US"/>
          </a:p>
        </p:txBody>
      </p:sp>
      <p:sp>
        <p:nvSpPr>
          <p:cNvPr id="4" name="Slide Number Placeholder 3"/>
          <p:cNvSpPr>
            <a:spLocks noGrp="1"/>
          </p:cNvSpPr>
          <p:nvPr>
            <p:ph type="sldNum" sz="quarter" idx="5"/>
          </p:nvPr>
        </p:nvSpPr>
        <p:spPr/>
        <p:txBody>
          <a:bodyPr/>
          <a:lstStyle/>
          <a:p>
            <a:fld id="{212F3256-0F80-4475-8BEB-548FAFFD8D93}" type="slidenum">
              <a:rPr lang="en-US" smtClean="0"/>
              <a:t>5</a:t>
            </a:fld>
            <a:endParaRPr lang="en-US"/>
          </a:p>
        </p:txBody>
      </p:sp>
    </p:spTree>
    <p:extLst>
      <p:ext uri="{BB962C8B-B14F-4D97-AF65-F5344CB8AC3E}">
        <p14:creationId xmlns:p14="http://schemas.microsoft.com/office/powerpoint/2010/main" val="2846742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7</a:t>
            </a:fld>
            <a:endParaRPr lang="en-US"/>
          </a:p>
        </p:txBody>
      </p:sp>
    </p:spTree>
    <p:extLst>
      <p:ext uri="{BB962C8B-B14F-4D97-AF65-F5344CB8AC3E}">
        <p14:creationId xmlns:p14="http://schemas.microsoft.com/office/powerpoint/2010/main" val="146934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8</a:t>
            </a:fld>
            <a:endParaRPr lang="en-US"/>
          </a:p>
        </p:txBody>
      </p:sp>
    </p:spTree>
    <p:extLst>
      <p:ext uri="{BB962C8B-B14F-4D97-AF65-F5344CB8AC3E}">
        <p14:creationId xmlns:p14="http://schemas.microsoft.com/office/powerpoint/2010/main" val="4103689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9</a:t>
            </a:fld>
            <a:endParaRPr lang="en-US"/>
          </a:p>
        </p:txBody>
      </p:sp>
    </p:spTree>
    <p:extLst>
      <p:ext uri="{BB962C8B-B14F-4D97-AF65-F5344CB8AC3E}">
        <p14:creationId xmlns:p14="http://schemas.microsoft.com/office/powerpoint/2010/main" val="3306449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10</a:t>
            </a:fld>
            <a:endParaRPr lang="en-US"/>
          </a:p>
        </p:txBody>
      </p:sp>
    </p:spTree>
    <p:extLst>
      <p:ext uri="{BB962C8B-B14F-4D97-AF65-F5344CB8AC3E}">
        <p14:creationId xmlns:p14="http://schemas.microsoft.com/office/powerpoint/2010/main" val="2622471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14</a:t>
            </a:fld>
            <a:endParaRPr lang="en-US"/>
          </a:p>
        </p:txBody>
      </p:sp>
    </p:spTree>
    <p:extLst>
      <p:ext uri="{BB962C8B-B14F-4D97-AF65-F5344CB8AC3E}">
        <p14:creationId xmlns:p14="http://schemas.microsoft.com/office/powerpoint/2010/main" val="3795195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6.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6.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6.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16.jpe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6.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17.jpeg"/><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17.jpeg"/><Relationship Id="rId4"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10/8/2024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720570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419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10/8/2024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04910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10/8/2024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225977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10/8/2024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052329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10/8/2024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233702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Tree>
    <p:extLst>
      <p:ext uri="{BB962C8B-B14F-4D97-AF65-F5344CB8AC3E}">
        <p14:creationId xmlns:p14="http://schemas.microsoft.com/office/powerpoint/2010/main" val="25172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0" y="10797"/>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532521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3956049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9C31EF54-5947-6BC7-A87F-C1D0638A46A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3718585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32556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2198669"/>
            <a:ext cx="6290094" cy="397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7EFDCA5D-B84B-6754-30C6-E1E8AD72DAF1}"/>
              </a:ext>
            </a:extLst>
          </p:cNvPr>
          <p:cNvSpPr>
            <a:spLocks noGrp="1"/>
          </p:cNvSpPr>
          <p:nvPr>
            <p:ph type="body" sz="quarter" idx="13"/>
          </p:nvPr>
        </p:nvSpPr>
        <p:spPr>
          <a:xfrm>
            <a:off x="574675" y="2044700"/>
            <a:ext cx="4254500" cy="3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39F52B-7429-7F6F-0372-262C431CC8C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3578"/>
            <a:ext cx="12179296" cy="6857998"/>
          </a:xfrm>
          <a:prstGeom prst="rect">
            <a:avLst/>
          </a:prstGeom>
        </p:spPr>
      </p:pic>
      <p:sp>
        <p:nvSpPr>
          <p:cNvPr id="4" name="Rectangle 3">
            <a:extLst>
              <a:ext uri="{FF2B5EF4-FFF2-40B4-BE49-F238E27FC236}">
                <a16:creationId xmlns:a16="http://schemas.microsoft.com/office/drawing/2014/main" id="{45A01EB4-0763-5C50-36DB-9D794ABBF72C}"/>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iagram&#10;&#10;Description automatically generated">
            <a:extLst>
              <a:ext uri="{FF2B5EF4-FFF2-40B4-BE49-F238E27FC236}">
                <a16:creationId xmlns:a16="http://schemas.microsoft.com/office/drawing/2014/main" id="{9059A05B-4F68-DC79-6DD8-BC12A1E6E71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412240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594874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1169981"/>
          </a:xfrm>
        </p:spPr>
        <p:txBody>
          <a:bodyPr/>
          <a:lstStyle>
            <a:lvl1pPr marL="0" indent="0">
              <a:buNone/>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1169981"/>
          </a:xfrm>
        </p:spPr>
        <p:txBody>
          <a:bodyPr/>
          <a:lstStyle>
            <a:lvl1pPr marL="0" indent="0">
              <a:buNone/>
              <a:defRPr/>
            </a:lvl1p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10/8/2024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D1EE2-E789-F2FE-FCC8-A348E3A6064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246220" y="5952744"/>
            <a:ext cx="791336" cy="791336"/>
          </a:xfrm>
          <a:prstGeom prst="rect">
            <a:avLst/>
          </a:prstGeom>
        </p:spPr>
      </p:pic>
      <p:sp>
        <p:nvSpPr>
          <p:cNvPr id="7" name="Content Placeholder 2">
            <a:extLst>
              <a:ext uri="{FF2B5EF4-FFF2-40B4-BE49-F238E27FC236}">
                <a16:creationId xmlns:a16="http://schemas.microsoft.com/office/drawing/2014/main" id="{7BD0C931-B0B4-3696-CD83-17BF46D2B393}"/>
              </a:ext>
            </a:extLst>
          </p:cNvPr>
          <p:cNvSpPr>
            <a:spLocks noGrp="1"/>
          </p:cNvSpPr>
          <p:nvPr>
            <p:ph sz="half" idx="13"/>
          </p:nvPr>
        </p:nvSpPr>
        <p:spPr>
          <a:xfrm>
            <a:off x="838200" y="3061329"/>
            <a:ext cx="5181600" cy="425247"/>
          </a:xfrm>
        </p:spPr>
        <p:txBody>
          <a:bodyPr/>
          <a:lstStyle>
            <a:lvl1pPr marL="0" indent="0">
              <a:buNone/>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3DD6D5F9-0489-A5D6-F728-7B5C7D9395B3}"/>
              </a:ext>
            </a:extLst>
          </p:cNvPr>
          <p:cNvSpPr>
            <a:spLocks noGrp="1"/>
          </p:cNvSpPr>
          <p:nvPr>
            <p:ph sz="half" idx="14"/>
          </p:nvPr>
        </p:nvSpPr>
        <p:spPr>
          <a:xfrm>
            <a:off x="838200" y="4270889"/>
            <a:ext cx="5181600" cy="709658"/>
          </a:xfrm>
        </p:spPr>
        <p:txBody>
          <a:bodyPr/>
          <a:lstStyle>
            <a:lvl1pPr marL="0" indent="0">
              <a:buNone/>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9873D356-FB1C-A722-DC4B-E6864B633F8E}"/>
              </a:ext>
            </a:extLst>
          </p:cNvPr>
          <p:cNvSpPr>
            <a:spLocks noGrp="1"/>
          </p:cNvSpPr>
          <p:nvPr>
            <p:ph sz="half" idx="15"/>
          </p:nvPr>
        </p:nvSpPr>
        <p:spPr>
          <a:xfrm>
            <a:off x="838200" y="5268335"/>
            <a:ext cx="5181600" cy="565931"/>
          </a:xfrm>
        </p:spPr>
        <p:txBody>
          <a:bodyPr/>
          <a:lstStyle>
            <a:lvl1pPr marL="0" indent="0">
              <a:buNone/>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C5D7DAAE-4F03-3723-EA41-3CD83F7A0720}"/>
              </a:ext>
            </a:extLst>
          </p:cNvPr>
          <p:cNvSpPr>
            <a:spLocks noGrp="1"/>
          </p:cNvSpPr>
          <p:nvPr>
            <p:ph sz="half" idx="16"/>
          </p:nvPr>
        </p:nvSpPr>
        <p:spPr>
          <a:xfrm>
            <a:off x="6186055" y="3102816"/>
            <a:ext cx="5181600" cy="425247"/>
          </a:xfrm>
        </p:spPr>
        <p:txBody>
          <a:bodyPr/>
          <a:lstStyle>
            <a:lvl1pPr marL="0" indent="0">
              <a:buNone/>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97D9EE58-2614-69D8-6062-9509F1229DE6}"/>
              </a:ext>
            </a:extLst>
          </p:cNvPr>
          <p:cNvSpPr>
            <a:spLocks noGrp="1"/>
          </p:cNvSpPr>
          <p:nvPr>
            <p:ph sz="half" idx="17"/>
          </p:nvPr>
        </p:nvSpPr>
        <p:spPr>
          <a:xfrm>
            <a:off x="6324600" y="4278344"/>
            <a:ext cx="5181600" cy="425247"/>
          </a:xfrm>
        </p:spPr>
        <p:txBody>
          <a:bodyPr/>
          <a:lstStyle>
            <a:lvl1pPr marL="0" indent="0">
              <a:buNone/>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7B26C45A-AA8A-B48A-C2AA-FC60F7B0E973}"/>
              </a:ext>
            </a:extLst>
          </p:cNvPr>
          <p:cNvSpPr>
            <a:spLocks noGrp="1"/>
          </p:cNvSpPr>
          <p:nvPr>
            <p:ph sz="half" idx="18"/>
          </p:nvPr>
        </p:nvSpPr>
        <p:spPr>
          <a:xfrm>
            <a:off x="6324600" y="5317347"/>
            <a:ext cx="5181600" cy="425247"/>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571500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10/8/2024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a:stretch>
            <a:fillRect/>
          </a:stretch>
        </p:blipFill>
        <p:spPr>
          <a:xfrm>
            <a:off x="-18091"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002672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1926791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1718211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10/8/2024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376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10/8/2024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069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10/8/2024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954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2057846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556999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a:srcRect/>
          <a:stretch/>
        </p:blipFill>
        <p:spPr>
          <a:xfrm>
            <a:off x="6354"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a:alphaModFix amt="50000"/>
          </a:blip>
          <a:srcRect t="13718" b="9028"/>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422381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268668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125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10/8/2024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449500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10/8/2024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0276743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10/8/2024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143470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10/8/2024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166295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Tree>
    <p:extLst>
      <p:ext uri="{BB962C8B-B14F-4D97-AF65-F5344CB8AC3E}">
        <p14:creationId xmlns:p14="http://schemas.microsoft.com/office/powerpoint/2010/main" val="2394465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a:srcRect/>
          <a:stretch/>
        </p:blipFill>
        <p:spPr>
          <a:xfrm>
            <a:off x="0" y="10797"/>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a:alphaModFix amt="50000"/>
          </a:blip>
          <a:srcRect t="13718" b="9028"/>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3302886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383752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4D117-B7CC-1E70-50C5-C5E562A68A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7FC3DE-8679-213D-7BA2-D23D92E89CBB}"/>
              </a:ext>
            </a:extLst>
          </p:cNvPr>
          <p:cNvSpPr>
            <a:spLocks noGrp="1"/>
          </p:cNvSpPr>
          <p:nvPr>
            <p:ph type="dt" sz="half" idx="10"/>
          </p:nvPr>
        </p:nvSpPr>
        <p:spPr/>
        <p:txBody>
          <a:bodyPr/>
          <a:lstStyle/>
          <a:p>
            <a:fld id="{F1C99F0C-A7E4-426B-9560-F655CBC912B5}" type="datetimeFigureOut">
              <a:rPr lang="en-US" smtClean="0"/>
              <a:t>10/8/2024</a:t>
            </a:fld>
            <a:endParaRPr lang="en-US"/>
          </a:p>
        </p:txBody>
      </p:sp>
      <p:sp>
        <p:nvSpPr>
          <p:cNvPr id="4" name="Footer Placeholder 3">
            <a:extLst>
              <a:ext uri="{FF2B5EF4-FFF2-40B4-BE49-F238E27FC236}">
                <a16:creationId xmlns:a16="http://schemas.microsoft.com/office/drawing/2014/main" id="{B67CDF89-4736-7B76-D999-F8818725C0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192DE-B43D-610C-EA89-754801BE5139}"/>
              </a:ext>
            </a:extLst>
          </p:cNvPr>
          <p:cNvSpPr>
            <a:spLocks noGrp="1"/>
          </p:cNvSpPr>
          <p:nvPr>
            <p:ph type="sldNum" sz="quarter" idx="12"/>
          </p:nvPr>
        </p:nvSpPr>
        <p:spPr/>
        <p:txBody>
          <a:bodyPr/>
          <a:lstStyle/>
          <a:p>
            <a:fld id="{025C084B-48FE-409C-B292-F96384220D1C}" type="slidenum">
              <a:rPr lang="en-US" smtClean="0"/>
              <a:t>‹#›</a:t>
            </a:fld>
            <a:endParaRPr lang="en-US"/>
          </a:p>
        </p:txBody>
      </p:sp>
    </p:spTree>
    <p:extLst>
      <p:ext uri="{BB962C8B-B14F-4D97-AF65-F5344CB8AC3E}">
        <p14:creationId xmlns:p14="http://schemas.microsoft.com/office/powerpoint/2010/main" val="1734967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9ADB-E73E-1CC4-705A-2953FCE13C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294B65-C839-A01E-DAB4-A523587844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922554-B6A3-9F4C-EF69-831FACBD2A17}"/>
              </a:ext>
            </a:extLst>
          </p:cNvPr>
          <p:cNvSpPr>
            <a:spLocks noGrp="1"/>
          </p:cNvSpPr>
          <p:nvPr>
            <p:ph type="dt" sz="half" idx="10"/>
          </p:nvPr>
        </p:nvSpPr>
        <p:spPr/>
        <p:txBody>
          <a:bodyPr/>
          <a:lstStyle/>
          <a:p>
            <a:fld id="{F1C99F0C-A7E4-426B-9560-F655CBC912B5}" type="datetimeFigureOut">
              <a:rPr lang="en-US" smtClean="0"/>
              <a:t>10/8/2024</a:t>
            </a:fld>
            <a:endParaRPr lang="en-US"/>
          </a:p>
        </p:txBody>
      </p:sp>
      <p:sp>
        <p:nvSpPr>
          <p:cNvPr id="5" name="Footer Placeholder 4">
            <a:extLst>
              <a:ext uri="{FF2B5EF4-FFF2-40B4-BE49-F238E27FC236}">
                <a16:creationId xmlns:a16="http://schemas.microsoft.com/office/drawing/2014/main" id="{B3E0A5D6-1D00-7E11-F666-E99B8705B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ADAF0-095C-2764-6438-60F35FFF4937}"/>
              </a:ext>
            </a:extLst>
          </p:cNvPr>
          <p:cNvSpPr>
            <a:spLocks noGrp="1"/>
          </p:cNvSpPr>
          <p:nvPr>
            <p:ph type="sldNum" sz="quarter" idx="12"/>
          </p:nvPr>
        </p:nvSpPr>
        <p:spPr/>
        <p:txBody>
          <a:bodyPr/>
          <a:lstStyle/>
          <a:p>
            <a:fld id="{025C084B-48FE-409C-B292-F96384220D1C}" type="slidenum">
              <a:rPr lang="en-US" smtClean="0"/>
              <a:t>‹#›</a:t>
            </a:fld>
            <a:endParaRPr lang="en-US"/>
          </a:p>
        </p:txBody>
      </p:sp>
    </p:spTree>
    <p:extLst>
      <p:ext uri="{BB962C8B-B14F-4D97-AF65-F5344CB8AC3E}">
        <p14:creationId xmlns:p14="http://schemas.microsoft.com/office/powerpoint/2010/main" val="758119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10/8/2024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40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10/8/2024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00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10/8/2024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1409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840345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230238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354"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3860091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229022218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73" r:id="rId6"/>
    <p:sldLayoutId id="2147483674" r:id="rId7"/>
    <p:sldLayoutId id="2147483663" r:id="rId8"/>
    <p:sldLayoutId id="2147483660" r:id="rId9"/>
    <p:sldLayoutId id="2147483661" r:id="rId10"/>
    <p:sldLayoutId id="2147483675" r:id="rId11"/>
    <p:sldLayoutId id="2147483676" r:id="rId12"/>
    <p:sldLayoutId id="2147483677" r:id="rId13"/>
    <p:sldLayoutId id="2147483678" r:id="rId14"/>
    <p:sldLayoutId id="2147483664" r:id="rId15"/>
    <p:sldLayoutId id="2147483665" r:id="rId16"/>
    <p:sldLayoutId id="2147483667"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304162720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hyperlink" Target="https://www.apprenticeship.gov/" TargetMode="Externa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ww.whitehouse.gov/invest/?utm_source=invest.gov" TargetMode="External"/><Relationship Id="rId7" Type="http://schemas.openxmlformats.org/officeDocument/2006/relationships/hyperlink" Target="https://www.irs.gov/credits-and-deductions-under-the-inflation-reduction-act-of-2022"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hyperlink" Target="https://www.whitehouse.gov/briefing-room/statements-releases/2023/05/16/fact-sheet-biden-harris-administration-announces-strategies-to-train-and-connect-american-workers-to-jobs-created-by-the-presidents-investing-in-america-agenda/" TargetMode="External"/><Relationship Id="rId5" Type="http://schemas.openxmlformats.org/officeDocument/2006/relationships/hyperlink" Target="https://www.investopedia.com/chips-and-science-act-6500333" TargetMode="External"/><Relationship Id="rId4" Type="http://schemas.openxmlformats.org/officeDocument/2006/relationships/hyperlink" Target="https://www.whitehouse.gov/wp-content/uploads/2022/11/Advancing-Equitable-Workforce-Development-for-Infrastructure-Jobs_110122.pdf" TargetMode="External"/><Relationship Id="rId9"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hyperlink" Target="https://www.transportation.gov/grants/SS4A" TargetMode="External"/><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hyperlink" Target="https://www.whitehouse.gov/wp-content/uploads/2022/11/Advancing-Equitable-Workforce-Development-for-Infrastructure-Jobs_110122.pdf" TargetMode="External"/><Relationship Id="rId4" Type="http://schemas.openxmlformats.org/officeDocument/2006/relationships/hyperlink" Target="https://www.dol.gov/sites/dolgov/files/ETA/grants/Building%20Pathways%20to%20Infrastructure%20Jobs_FOA-ETA-23-31.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apprenticeship.gov/sites/default/files/workforce-and-labor-faq-ev-charging.pdf"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39.jpeg"/><Relationship Id="rId4" Type="http://schemas.openxmlformats.org/officeDocument/2006/relationships/hyperlink" Target="https://www.energy.gov/gdo/grid-resilience-and-innovation-partnerships-grip-progra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hyperlink" Target="https://hbi.org/wp-content/uploads/2023/06/Spring-2023-construction-labor-market-report_final-PDF.pdf" TargetMode="External"/><Relationship Id="rId5" Type="http://schemas.openxmlformats.org/officeDocument/2006/relationships/hyperlink" Target="http://www.rics.org/" TargetMode="External"/><Relationship Id="rId4" Type="http://schemas.openxmlformats.org/officeDocument/2006/relationships/hyperlink" Target="https://www.bls.gov/ooh/construction-and-extraction/home.htm#:~:text=Overall%20employment%20in%20construction%20and%20extraction%20occupations%20is,to%20replace%20workers%20who%20leave%20the%20occupations%20permanentl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eda.gov/funding/programs/regional-technology-and-innovation-hubs"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41.jpeg"/><Relationship Id="rId5" Type="http://schemas.openxmlformats.org/officeDocument/2006/relationships/image" Target="../media/image6.jpeg"/><Relationship Id="rId4" Type="http://schemas.openxmlformats.org/officeDocument/2006/relationships/hyperlink" Target="https://www.nist.gov/system/files/documents/2023/11/03/Building-the-US-Semiconductor-Workforce.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hyperlink" Target="https://www.bls.gov/news.release/ecopro.nr0.htm#:~:text=BLS%20projects%20this%20sector%20to%20grow%200.8%20percent,2022%20to%202032%2C%20adding%20close%20to%20570%2C000%20jobs"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hyperlink" Target="https://apnews.com/press-release/ein-presswire-newsmatics/technology-steve-morgan-ein-presswire-newsmatics-2c99c00b8673966bde5eca81f6535320" TargetMode="External"/><Relationship Id="rId4" Type="http://schemas.openxmlformats.org/officeDocument/2006/relationships/hyperlink" Target="https://www.whitehouse.gov/cea/written-materials/2024/03/20/u-s-semiconductor-jobs-are-making-a-comebac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35.xml"/><Relationship Id="rId6" Type="http://schemas.openxmlformats.org/officeDocument/2006/relationships/hyperlink" Target="https://www.energy.gov/mesc/domestic-manufacturing-conversion-grants" TargetMode="External"/><Relationship Id="rId5" Type="http://schemas.openxmlformats.org/officeDocument/2006/relationships/hyperlink" Target="https://www.grants.gov/search-results-detail/349234" TargetMode="External"/><Relationship Id="rId4" Type="http://schemas.openxmlformats.org/officeDocument/2006/relationships/hyperlink" Target="https://tax.thomsonreuters.com/blog/prevailing-wage-and-apprenticeship-requirements-for-inflation-reduction-act-clean-energy-tax-credit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hyperlink" Target="file:///C:\Users\AlanDodkowitz\Downloads\DE-FOA-0003056-IRA-50131-CODES-FOA%20(1).pdf" TargetMode="External"/><Relationship Id="rId5" Type="http://schemas.openxmlformats.org/officeDocument/2006/relationships/hyperlink" Target="https://www.epa.gov/greenhouse-gas-reduction-fund/clean-communities-investment-accelerator" TargetMode="External"/><Relationship Id="rId4" Type="http://schemas.openxmlformats.org/officeDocument/2006/relationships/hyperlink" Target="https://www.epa.gov/inflation-reduction-act/inflation-reduction-act-environmental-and-climate-justice-progra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hyperlink" Target="https://www.census.gov/library/stories/2023/09/manufacturing-faces-labor-shortage.html"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6.jpeg"/><Relationship Id="rId4" Type="http://schemas.openxmlformats.org/officeDocument/2006/relationships/hyperlink" Target="https://www.edf.org/sites/default/files/2024-03/EDF_US_EV_Manufacturing_Investments_Spring2024.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image" Target="../media/image51.jpeg"/><Relationship Id="rId11" Type="http://schemas.openxmlformats.org/officeDocument/2006/relationships/hyperlink" Target="https://www.wsj.com/lifestyle/careers/gen-z-trades-jobs-plumbing-welding-a76b5e43" TargetMode="External"/><Relationship Id="rId5" Type="http://schemas.openxmlformats.org/officeDocument/2006/relationships/image" Target="../media/image50.png"/><Relationship Id="rId10" Type="http://schemas.openxmlformats.org/officeDocument/2006/relationships/hyperlink" Target="https://press.thumbtack.com/announcements/new-report-from-thumbtack-examines-forces-behind-skilled-trade-labor-shortage-offering-optimistic-outlook-for-the-future/" TargetMode="External"/><Relationship Id="rId4" Type="http://schemas.openxmlformats.org/officeDocument/2006/relationships/image" Target="../media/image49.png"/><Relationship Id="rId9"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56.png"/><Relationship Id="rId4" Type="http://schemas.openxmlformats.org/officeDocument/2006/relationships/hyperlink" Target="https://www.whitehouse.gov/wp-content/uploads/2024/05/Pennsylvania-IIA-State-Fact-Sheet.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dolcoe.safalapps.com/" TargetMode="External"/><Relationship Id="rId5" Type="http://schemas.openxmlformats.org/officeDocument/2006/relationships/image" Target="../media/image22.jpeg"/><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jpe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dolcoe.safalapps.com/resources/resourcesandtools"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6.jpeg"/><Relationship Id="rId4" Type="http://schemas.openxmlformats.org/officeDocument/2006/relationships/hyperlink" Target="https://nces.ed.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5F7B2-4157-4F4B-D77B-9FC1F9FD6D4D}"/>
              </a:ext>
            </a:extLst>
          </p:cNvPr>
          <p:cNvSpPr>
            <a:spLocks noGrp="1"/>
          </p:cNvSpPr>
          <p:nvPr>
            <p:ph type="title"/>
          </p:nvPr>
        </p:nvSpPr>
        <p:spPr>
          <a:xfrm>
            <a:off x="1529137" y="1654020"/>
            <a:ext cx="9133726" cy="1489897"/>
          </a:xfrm>
        </p:spPr>
        <p:txBody>
          <a:bodyPr>
            <a:normAutofit fontScale="90000"/>
          </a:bodyPr>
          <a:lstStyle/>
          <a:p>
            <a:r>
              <a:rPr lang="en-US" b="1" dirty="0">
                <a:effectLst/>
              </a:rPr>
              <a:t>How the Investing in America Agenda Can </a:t>
            </a:r>
            <a:r>
              <a:rPr lang="en-US" b="1" dirty="0"/>
              <a:t>P</a:t>
            </a:r>
            <a:r>
              <a:rPr lang="en-US" b="1" dirty="0">
                <a:effectLst/>
              </a:rPr>
              <a:t>rovide Registered Apprenticeship </a:t>
            </a:r>
            <a:r>
              <a:rPr lang="en-US" b="1" dirty="0"/>
              <a:t>P</a:t>
            </a:r>
            <a:r>
              <a:rPr lang="en-US" b="1" dirty="0">
                <a:effectLst/>
              </a:rPr>
              <a:t>athways for Opportunity Youth</a:t>
            </a:r>
            <a:br>
              <a:rPr lang="en-US" b="1" dirty="0">
                <a:latin typeface="Montserrat"/>
              </a:rPr>
            </a:br>
            <a:br>
              <a:rPr lang="en-US" sz="900" b="1" dirty="0">
                <a:latin typeface="Montserrat"/>
              </a:rPr>
            </a:br>
            <a:r>
              <a:rPr lang="en-US" sz="1800" dirty="0">
                <a:latin typeface="Montserrat"/>
              </a:rPr>
              <a:t>PA Workforce Leaders Symposium September 17, 2024</a:t>
            </a:r>
          </a:p>
        </p:txBody>
      </p:sp>
      <p:sp>
        <p:nvSpPr>
          <p:cNvPr id="3" name="Text Placeholder 2">
            <a:extLst>
              <a:ext uri="{FF2B5EF4-FFF2-40B4-BE49-F238E27FC236}">
                <a16:creationId xmlns:a16="http://schemas.microsoft.com/office/drawing/2014/main" id="{40DEF6B4-FE5D-D4CA-A718-E5FAB3D59A66}"/>
              </a:ext>
            </a:extLst>
          </p:cNvPr>
          <p:cNvSpPr>
            <a:spLocks noGrp="1"/>
          </p:cNvSpPr>
          <p:nvPr>
            <p:ph type="body" sz="quarter" idx="13"/>
          </p:nvPr>
        </p:nvSpPr>
        <p:spPr>
          <a:xfrm>
            <a:off x="4537494" y="5106988"/>
            <a:ext cx="3219495" cy="439797"/>
          </a:xfrm>
        </p:spPr>
        <p:txBody>
          <a:bodyPr/>
          <a:lstStyle/>
          <a:p>
            <a:pPr algn="ctr"/>
            <a:r>
              <a:rPr lang="en-US"/>
              <a:t>March 2024</a:t>
            </a:r>
          </a:p>
        </p:txBody>
      </p:sp>
    </p:spTree>
    <p:extLst>
      <p:ext uri="{BB962C8B-B14F-4D97-AF65-F5344CB8AC3E}">
        <p14:creationId xmlns:p14="http://schemas.microsoft.com/office/powerpoint/2010/main" val="86813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385762"/>
            <a:ext cx="10515600" cy="1325563"/>
          </a:xfrm>
        </p:spPr>
        <p:txBody>
          <a:bodyPr>
            <a:normAutofit/>
          </a:bodyPr>
          <a:lstStyle/>
          <a:p>
            <a:r>
              <a:rPr lang="en-US">
                <a:solidFill>
                  <a:schemeClr val="bg1"/>
                </a:solidFill>
                <a:latin typeface="Montserrat"/>
              </a:rPr>
              <a:t>What Did this Info Tell Us?</a:t>
            </a:r>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6" name="Content Placeholder 5">
            <a:extLst>
              <a:ext uri="{FF2B5EF4-FFF2-40B4-BE49-F238E27FC236}">
                <a16:creationId xmlns:a16="http://schemas.microsoft.com/office/drawing/2014/main" id="{08EA792D-FF64-8663-D9A5-61CC5B012A5C}"/>
              </a:ext>
            </a:extLst>
          </p:cNvPr>
          <p:cNvSpPr>
            <a:spLocks noGrp="1"/>
          </p:cNvSpPr>
          <p:nvPr>
            <p:ph idx="1"/>
          </p:nvPr>
        </p:nvSpPr>
        <p:spPr>
          <a:xfrm>
            <a:off x="838200" y="1730375"/>
            <a:ext cx="10811494" cy="4351338"/>
          </a:xfrm>
        </p:spPr>
        <p:txBody>
          <a:bodyPr/>
          <a:lstStyle/>
          <a:p>
            <a:r>
              <a:rPr lang="en-US">
                <a:solidFill>
                  <a:schemeClr val="tx1"/>
                </a:solidFill>
              </a:rPr>
              <a:t>Were we effectively working with all youth populations?</a:t>
            </a:r>
          </a:p>
          <a:p>
            <a:r>
              <a:rPr lang="en-US">
                <a:solidFill>
                  <a:schemeClr val="tx1"/>
                </a:solidFill>
              </a:rPr>
              <a:t>Were we working with the right organizations?</a:t>
            </a:r>
          </a:p>
          <a:p>
            <a:r>
              <a:rPr lang="en-US">
                <a:solidFill>
                  <a:schemeClr val="tx1"/>
                </a:solidFill>
              </a:rPr>
              <a:t>Were we meeting youth where they were or asking them to walk thru our doors?</a:t>
            </a:r>
          </a:p>
          <a:p>
            <a:r>
              <a:rPr lang="en-US">
                <a:solidFill>
                  <a:schemeClr val="tx1"/>
                </a:solidFill>
              </a:rPr>
              <a:t>Was our staffing and experience effective in engaging youth populations?</a:t>
            </a:r>
          </a:p>
          <a:p>
            <a:r>
              <a:rPr lang="en-US">
                <a:solidFill>
                  <a:schemeClr val="tx1"/>
                </a:solidFill>
              </a:rPr>
              <a:t>Where were we lacking funding and partnerships to serve opportunity youth?</a:t>
            </a:r>
          </a:p>
          <a:p>
            <a:r>
              <a:rPr lang="en-US">
                <a:solidFill>
                  <a:schemeClr val="tx1"/>
                </a:solidFill>
              </a:rPr>
              <a:t>Were we missing data?</a:t>
            </a:r>
          </a:p>
          <a:p>
            <a:endParaRPr lang="en-US"/>
          </a:p>
        </p:txBody>
      </p:sp>
    </p:spTree>
    <p:extLst>
      <p:ext uri="{BB962C8B-B14F-4D97-AF65-F5344CB8AC3E}">
        <p14:creationId xmlns:p14="http://schemas.microsoft.com/office/powerpoint/2010/main" val="2869392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A24-D8A0-3BC1-8497-5265ED16F722}"/>
              </a:ext>
            </a:extLst>
          </p:cNvPr>
          <p:cNvSpPr>
            <a:spLocks noGrp="1"/>
          </p:cNvSpPr>
          <p:nvPr>
            <p:ph type="title"/>
          </p:nvPr>
        </p:nvSpPr>
        <p:spPr>
          <a:xfrm>
            <a:off x="0" y="2588585"/>
            <a:ext cx="12192000" cy="1325563"/>
          </a:xfrm>
        </p:spPr>
        <p:txBody>
          <a:bodyPr>
            <a:noAutofit/>
          </a:bodyPr>
          <a:lstStyle/>
          <a:p>
            <a:pPr algn="ctr"/>
            <a:r>
              <a:rPr lang="en-US" b="1">
                <a:solidFill>
                  <a:schemeClr val="bg1"/>
                </a:solidFill>
                <a:latin typeface="Montserrat"/>
              </a:rPr>
              <a:t>Apprenticeship… </a:t>
            </a:r>
            <a:br>
              <a:rPr lang="en-US" b="1">
                <a:solidFill>
                  <a:schemeClr val="bg1"/>
                </a:solidFill>
                <a:latin typeface="Montserrat"/>
              </a:rPr>
            </a:br>
            <a:r>
              <a:rPr lang="en-US" b="1">
                <a:solidFill>
                  <a:schemeClr val="bg1"/>
                </a:solidFill>
                <a:latin typeface="Montserrat"/>
              </a:rPr>
              <a:t>A Way to Engage Opportunity Youth </a:t>
            </a:r>
          </a:p>
        </p:txBody>
      </p:sp>
      <p:sp>
        <p:nvSpPr>
          <p:cNvPr id="3" name="Slide Number Placeholder 5">
            <a:extLst>
              <a:ext uri="{FF2B5EF4-FFF2-40B4-BE49-F238E27FC236}">
                <a16:creationId xmlns:a16="http://schemas.microsoft.com/office/drawing/2014/main" id="{2451F63B-B749-0D56-256D-B7CFF8C9A19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529491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E9B0-F655-14AD-898C-3EC78E322275}"/>
              </a:ext>
            </a:extLst>
          </p:cNvPr>
          <p:cNvSpPr>
            <a:spLocks noGrp="1"/>
          </p:cNvSpPr>
          <p:nvPr>
            <p:ph type="title"/>
          </p:nvPr>
        </p:nvSpPr>
        <p:spPr>
          <a:xfrm>
            <a:off x="838200" y="1088994"/>
            <a:ext cx="10515600" cy="483987"/>
          </a:xfrm>
        </p:spPr>
        <p:txBody>
          <a:bodyPr>
            <a:normAutofit fontScale="90000"/>
          </a:bodyPr>
          <a:lstStyle/>
          <a:p>
            <a:r>
              <a:rPr lang="en-US" sz="4900">
                <a:latin typeface="Montserrat"/>
              </a:rPr>
              <a:t>What is Registered Apprenticeship?</a:t>
            </a:r>
            <a:br>
              <a:rPr lang="en-US"/>
            </a:br>
            <a:endParaRPr lang="en-US"/>
          </a:p>
        </p:txBody>
      </p:sp>
      <p:sp>
        <p:nvSpPr>
          <p:cNvPr id="7" name="Content Placeholder 6">
            <a:extLst>
              <a:ext uri="{FF2B5EF4-FFF2-40B4-BE49-F238E27FC236}">
                <a16:creationId xmlns:a16="http://schemas.microsoft.com/office/drawing/2014/main" id="{882B3DD2-B47A-4228-2D60-F1CEEAEA73B7}"/>
              </a:ext>
            </a:extLst>
          </p:cNvPr>
          <p:cNvSpPr>
            <a:spLocks noGrp="1"/>
          </p:cNvSpPr>
          <p:nvPr>
            <p:ph sz="half" idx="4294967295"/>
          </p:nvPr>
        </p:nvSpPr>
        <p:spPr>
          <a:xfrm>
            <a:off x="1075706" y="1805232"/>
            <a:ext cx="5740731" cy="3968750"/>
          </a:xfrm>
        </p:spPr>
        <p:txBody>
          <a:bodyPr anchor="ctr" anchorCtr="0">
            <a:normAutofit/>
          </a:bodyPr>
          <a:lstStyle/>
          <a:p>
            <a:pPr marL="0" indent="0">
              <a:buNone/>
            </a:pPr>
            <a:r>
              <a:rPr lang="en-US" sz="3200">
                <a:solidFill>
                  <a:schemeClr val="tx1"/>
                </a:solidFill>
              </a:rPr>
              <a:t>Registered Apprenticeship is a proven, customizable, and structured model to </a:t>
            </a:r>
            <a:r>
              <a:rPr lang="en-US" sz="3200" b="1" i="1">
                <a:solidFill>
                  <a:srgbClr val="00015E"/>
                </a:solidFill>
              </a:rPr>
              <a:t>find and train diverse </a:t>
            </a:r>
            <a:br>
              <a:rPr lang="en-US" sz="3200" b="1" i="1">
                <a:solidFill>
                  <a:srgbClr val="00015E"/>
                </a:solidFill>
              </a:rPr>
            </a:br>
            <a:r>
              <a:rPr lang="en-US" sz="3200" b="1" i="1">
                <a:solidFill>
                  <a:srgbClr val="00015E"/>
                </a:solidFill>
              </a:rPr>
              <a:t>new talent</a:t>
            </a:r>
            <a:r>
              <a:rPr lang="en-US" sz="3200">
                <a:solidFill>
                  <a:srgbClr val="00015E"/>
                </a:solidFill>
              </a:rPr>
              <a:t> </a:t>
            </a:r>
            <a:r>
              <a:rPr lang="en-US" sz="3200">
                <a:solidFill>
                  <a:schemeClr val="tx1"/>
                </a:solidFill>
              </a:rPr>
              <a:t>as well as </a:t>
            </a:r>
            <a:r>
              <a:rPr lang="en-US" sz="3200" b="1" i="1">
                <a:solidFill>
                  <a:srgbClr val="00015E"/>
                </a:solidFill>
              </a:rPr>
              <a:t>upskill current workers </a:t>
            </a:r>
            <a:r>
              <a:rPr lang="en-US" sz="3200">
                <a:solidFill>
                  <a:schemeClr val="tx1"/>
                </a:solidFill>
              </a:rPr>
              <a:t>in critical occupations. </a:t>
            </a:r>
          </a:p>
        </p:txBody>
      </p:sp>
      <p:pic>
        <p:nvPicPr>
          <p:cNvPr id="4" name="Picture 3" descr="Doctor talking with woman">
            <a:extLst>
              <a:ext uri="{FF2B5EF4-FFF2-40B4-BE49-F238E27FC236}">
                <a16:creationId xmlns:a16="http://schemas.microsoft.com/office/drawing/2014/main" id="{5517067F-B36B-6CD7-56D7-9C961550FA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6852" y="2137892"/>
            <a:ext cx="4955147" cy="3303431"/>
          </a:xfrm>
          <a:prstGeom prst="rect">
            <a:avLst/>
          </a:prstGeom>
        </p:spPr>
      </p:pic>
      <p:sp>
        <p:nvSpPr>
          <p:cNvPr id="3" name="Slide Number Placeholder 5">
            <a:extLst>
              <a:ext uri="{FF2B5EF4-FFF2-40B4-BE49-F238E27FC236}">
                <a16:creationId xmlns:a16="http://schemas.microsoft.com/office/drawing/2014/main" id="{A7A35CF3-CD75-DBAE-CABA-C0887F84CC4F}"/>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417948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760B7A-679B-A3D9-22AB-DCB3117B66F7}"/>
              </a:ext>
            </a:extLst>
          </p:cNvPr>
          <p:cNvSpPr>
            <a:spLocks noGrp="1"/>
          </p:cNvSpPr>
          <p:nvPr>
            <p:ph type="title"/>
          </p:nvPr>
        </p:nvSpPr>
        <p:spPr>
          <a:xfrm>
            <a:off x="800099" y="402797"/>
            <a:ext cx="11327245" cy="1325563"/>
          </a:xfrm>
        </p:spPr>
        <p:txBody>
          <a:bodyPr>
            <a:normAutofit/>
          </a:bodyPr>
          <a:lstStyle/>
          <a:p>
            <a:r>
              <a:rPr lang="en-US">
                <a:latin typeface="Montserrat"/>
              </a:rPr>
              <a:t>Five Core Components of RA</a:t>
            </a:r>
            <a:endParaRPr lang="en-US"/>
          </a:p>
        </p:txBody>
      </p:sp>
      <p:grpSp>
        <p:nvGrpSpPr>
          <p:cNvPr id="140" name="Group 139" descr="Employer Involvement">
            <a:extLst>
              <a:ext uri="{FF2B5EF4-FFF2-40B4-BE49-F238E27FC236}">
                <a16:creationId xmlns:a16="http://schemas.microsoft.com/office/drawing/2014/main" id="{DF094ABA-1E3C-6608-EABC-6864047F9084}"/>
              </a:ext>
            </a:extLst>
          </p:cNvPr>
          <p:cNvGrpSpPr/>
          <p:nvPr/>
        </p:nvGrpSpPr>
        <p:grpSpPr>
          <a:xfrm>
            <a:off x="673921" y="2319410"/>
            <a:ext cx="1842411" cy="2331008"/>
            <a:chOff x="878605" y="2716568"/>
            <a:chExt cx="1842411" cy="2331008"/>
          </a:xfrm>
        </p:grpSpPr>
        <p:sp>
          <p:nvSpPr>
            <p:cNvPr id="69" name="pole tekstowe 13">
              <a:extLst>
                <a:ext uri="{FF2B5EF4-FFF2-40B4-BE49-F238E27FC236}">
                  <a16:creationId xmlns:a16="http://schemas.microsoft.com/office/drawing/2014/main" id="{399C3A39-0317-FFEB-C989-28B4A30B1C01}"/>
                </a:ext>
              </a:extLst>
            </p:cNvPr>
            <p:cNvSpPr txBox="1"/>
            <p:nvPr userDrawn="1"/>
          </p:nvSpPr>
          <p:spPr>
            <a:xfrm>
              <a:off x="878605" y="4401245"/>
              <a:ext cx="184241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ontserrat" panose="00000500000000000000" pitchFamily="2" charset="0"/>
                  <a:ea typeface="+mn-ea"/>
                  <a:cs typeface="+mn-cs"/>
                </a:rPr>
                <a:t>Employer Involvement</a:t>
              </a:r>
              <a:endParaRPr kumimoji="0" lang="pl-PL" sz="1800" b="1" i="0" u="none" strike="noStrike" kern="1200" cap="none" spc="0" normalizeH="0" baseline="0" noProof="0">
                <a:ln>
                  <a:noFill/>
                </a:ln>
                <a:solidFill>
                  <a:srgbClr val="4472C4"/>
                </a:solidFill>
                <a:effectLst/>
                <a:uLnTx/>
                <a:uFillTx/>
                <a:latin typeface="Montserrat" panose="00000500000000000000" pitchFamily="2" charset="0"/>
                <a:ea typeface="+mn-ea"/>
                <a:cs typeface="+mn-cs"/>
              </a:endParaRPr>
            </a:p>
          </p:txBody>
        </p:sp>
        <p:grpSp>
          <p:nvGrpSpPr>
            <p:cNvPr id="135" name="Group 134">
              <a:extLst>
                <a:ext uri="{FF2B5EF4-FFF2-40B4-BE49-F238E27FC236}">
                  <a16:creationId xmlns:a16="http://schemas.microsoft.com/office/drawing/2014/main" id="{1CFE45BF-8F6A-F23F-C49B-1A3DA5F2C5CA}"/>
                </a:ext>
              </a:extLst>
            </p:cNvPr>
            <p:cNvGrpSpPr/>
            <p:nvPr/>
          </p:nvGrpSpPr>
          <p:grpSpPr>
            <a:xfrm>
              <a:off x="1114010" y="2716568"/>
              <a:ext cx="1371600" cy="1371601"/>
              <a:chOff x="1114010" y="2732085"/>
              <a:chExt cx="1371600" cy="1410335"/>
            </a:xfrm>
          </p:grpSpPr>
          <p:sp>
            <p:nvSpPr>
              <p:cNvPr id="70" name="AutoShape 23">
                <a:extLst>
                  <a:ext uri="{FF2B5EF4-FFF2-40B4-BE49-F238E27FC236}">
                    <a16:creationId xmlns:a16="http://schemas.microsoft.com/office/drawing/2014/main" id="{648FD7D5-493B-CEB6-CD27-50865B2C933B}"/>
                  </a:ext>
                </a:extLst>
              </p:cNvPr>
              <p:cNvSpPr>
                <a:spLocks noChangeAspect="1" noChangeArrowheads="1" noTextEdit="1"/>
              </p:cNvSpPr>
              <p:nvPr userDrawn="1"/>
            </p:nvSpPr>
            <p:spPr bwMode="auto">
              <a:xfrm>
                <a:off x="1529142" y="3103967"/>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1" name="Grupa 65">
                <a:extLst>
                  <a:ext uri="{FF2B5EF4-FFF2-40B4-BE49-F238E27FC236}">
                    <a16:creationId xmlns:a16="http://schemas.microsoft.com/office/drawing/2014/main" id="{F65684ED-9852-86AE-C3CC-EE21012EF6D8}"/>
                  </a:ext>
                </a:extLst>
              </p:cNvPr>
              <p:cNvGrpSpPr/>
              <p:nvPr userDrawn="1"/>
            </p:nvGrpSpPr>
            <p:grpSpPr>
              <a:xfrm>
                <a:off x="1529142" y="3103967"/>
                <a:ext cx="541337" cy="412750"/>
                <a:chOff x="906463" y="3402013"/>
                <a:chExt cx="541337" cy="412750"/>
              </a:xfrm>
            </p:grpSpPr>
            <p:sp>
              <p:nvSpPr>
                <p:cNvPr id="125" name="Freeform 25">
                  <a:extLst>
                    <a:ext uri="{FF2B5EF4-FFF2-40B4-BE49-F238E27FC236}">
                      <a16:creationId xmlns:a16="http://schemas.microsoft.com/office/drawing/2014/main" id="{3D119BEE-DE62-AD58-E378-2010FB1D9325}"/>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6" name="Freeform 26">
                  <a:extLst>
                    <a:ext uri="{FF2B5EF4-FFF2-40B4-BE49-F238E27FC236}">
                      <a16:creationId xmlns:a16="http://schemas.microsoft.com/office/drawing/2014/main" id="{38CF412F-71BF-630D-26F0-FC6000CEADE8}"/>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7" name="Freeform 27">
                  <a:extLst>
                    <a:ext uri="{FF2B5EF4-FFF2-40B4-BE49-F238E27FC236}">
                      <a16:creationId xmlns:a16="http://schemas.microsoft.com/office/drawing/2014/main" id="{5480B049-495E-433A-CF32-F9F5DF7A191D}"/>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8" name="Freeform 28">
                  <a:extLst>
                    <a:ext uri="{FF2B5EF4-FFF2-40B4-BE49-F238E27FC236}">
                      <a16:creationId xmlns:a16="http://schemas.microsoft.com/office/drawing/2014/main" id="{DB804F52-C463-869A-195D-CC74BB3DC9D7}"/>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9" name="Freeform 29">
                  <a:extLst>
                    <a:ext uri="{FF2B5EF4-FFF2-40B4-BE49-F238E27FC236}">
                      <a16:creationId xmlns:a16="http://schemas.microsoft.com/office/drawing/2014/main" id="{D3BCE8E8-E803-10F2-D54D-A8A5A69BC03B}"/>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72" name="Oval 71">
                <a:extLst>
                  <a:ext uri="{FF2B5EF4-FFF2-40B4-BE49-F238E27FC236}">
                    <a16:creationId xmlns:a16="http://schemas.microsoft.com/office/drawing/2014/main" id="{1A5EA137-38FA-51BF-4D71-F210F83E5780}"/>
                  </a:ext>
                </a:extLst>
              </p:cNvPr>
              <p:cNvSpPr/>
              <p:nvPr userDrawn="1"/>
            </p:nvSpPr>
            <p:spPr>
              <a:xfrm>
                <a:off x="1114010" y="2732085"/>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73" name="Graphic 1953081532" descr="Handshake with solid fill">
                <a:extLst>
                  <a:ext uri="{FF2B5EF4-FFF2-40B4-BE49-F238E27FC236}">
                    <a16:creationId xmlns:a16="http://schemas.microsoft.com/office/drawing/2014/main" id="{C3E26552-3BA1-8FCF-105C-2D376515D3E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4010" y="2770820"/>
                <a:ext cx="1371600" cy="1371600"/>
              </a:xfrm>
              <a:prstGeom prst="rect">
                <a:avLst/>
              </a:prstGeom>
            </p:spPr>
          </p:pic>
        </p:grpSp>
      </p:grpSp>
      <p:grpSp>
        <p:nvGrpSpPr>
          <p:cNvPr id="141" name="Group 140" descr="Structured on-the-job learning (OJL)">
            <a:extLst>
              <a:ext uri="{FF2B5EF4-FFF2-40B4-BE49-F238E27FC236}">
                <a16:creationId xmlns:a16="http://schemas.microsoft.com/office/drawing/2014/main" id="{76FBB0EE-6203-F76C-331D-A9A83074DB30}"/>
              </a:ext>
            </a:extLst>
          </p:cNvPr>
          <p:cNvGrpSpPr/>
          <p:nvPr/>
        </p:nvGrpSpPr>
        <p:grpSpPr>
          <a:xfrm>
            <a:off x="3138484" y="2319406"/>
            <a:ext cx="1561801" cy="2885010"/>
            <a:chOff x="3162164" y="2716564"/>
            <a:chExt cx="1561801" cy="2885010"/>
          </a:xfrm>
        </p:grpSpPr>
        <p:sp>
          <p:nvSpPr>
            <p:cNvPr id="82" name="pole tekstowe 13">
              <a:extLst>
                <a:ext uri="{FF2B5EF4-FFF2-40B4-BE49-F238E27FC236}">
                  <a16:creationId xmlns:a16="http://schemas.microsoft.com/office/drawing/2014/main" id="{57357502-6785-B30B-9D28-166369530D20}"/>
                </a:ext>
              </a:extLst>
            </p:cNvPr>
            <p:cNvSpPr txBox="1"/>
            <p:nvPr userDrawn="1"/>
          </p:nvSpPr>
          <p:spPr>
            <a:xfrm>
              <a:off x="3162164" y="4401245"/>
              <a:ext cx="156180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ontserrat" panose="00000500000000000000" pitchFamily="2" charset="0"/>
                  <a:ea typeface="+mn-ea"/>
                  <a:cs typeface="+mn-cs"/>
                </a:rPr>
                <a:t>Structured On-the-Job Learning (OJL)</a:t>
              </a:r>
              <a:endParaRPr kumimoji="0" lang="pl-PL" sz="1800" b="1" i="0" u="none" strike="noStrike" kern="1200" cap="none" spc="0" normalizeH="0" baseline="0" noProof="0">
                <a:ln>
                  <a:noFill/>
                </a:ln>
                <a:solidFill>
                  <a:srgbClr val="4472C4"/>
                </a:solidFill>
                <a:effectLst/>
                <a:uLnTx/>
                <a:uFillTx/>
                <a:latin typeface="Montserrat" panose="00000500000000000000" pitchFamily="2" charset="0"/>
                <a:ea typeface="+mn-ea"/>
                <a:cs typeface="+mn-cs"/>
              </a:endParaRPr>
            </a:p>
          </p:txBody>
        </p:sp>
        <p:grpSp>
          <p:nvGrpSpPr>
            <p:cNvPr id="136" name="Group 135">
              <a:extLst>
                <a:ext uri="{FF2B5EF4-FFF2-40B4-BE49-F238E27FC236}">
                  <a16:creationId xmlns:a16="http://schemas.microsoft.com/office/drawing/2014/main" id="{A58E678C-FF82-F727-9406-20A0DF7D314E}"/>
                </a:ext>
              </a:extLst>
            </p:cNvPr>
            <p:cNvGrpSpPr/>
            <p:nvPr/>
          </p:nvGrpSpPr>
          <p:grpSpPr>
            <a:xfrm>
              <a:off x="3257264" y="2716564"/>
              <a:ext cx="1371600" cy="1371599"/>
              <a:chOff x="3257264" y="2652166"/>
              <a:chExt cx="1371600" cy="1455974"/>
            </a:xfrm>
          </p:grpSpPr>
          <p:sp>
            <p:nvSpPr>
              <p:cNvPr id="83" name="AutoShape 23">
                <a:extLst>
                  <a:ext uri="{FF2B5EF4-FFF2-40B4-BE49-F238E27FC236}">
                    <a16:creationId xmlns:a16="http://schemas.microsoft.com/office/drawing/2014/main" id="{2C002190-D802-DCD2-418A-DB91012AAE37}"/>
                  </a:ext>
                </a:extLst>
              </p:cNvPr>
              <p:cNvSpPr>
                <a:spLocks noChangeAspect="1" noChangeArrowheads="1" noTextEdit="1"/>
              </p:cNvSpPr>
              <p:nvPr userDrawn="1"/>
            </p:nvSpPr>
            <p:spPr bwMode="auto">
              <a:xfrm>
                <a:off x="3672396" y="3108422"/>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4" name="Grupa 65">
                <a:extLst>
                  <a:ext uri="{FF2B5EF4-FFF2-40B4-BE49-F238E27FC236}">
                    <a16:creationId xmlns:a16="http://schemas.microsoft.com/office/drawing/2014/main" id="{248FC07D-54C4-0414-693F-E5C8010A9E65}"/>
                  </a:ext>
                </a:extLst>
              </p:cNvPr>
              <p:cNvGrpSpPr/>
              <p:nvPr userDrawn="1"/>
            </p:nvGrpSpPr>
            <p:grpSpPr>
              <a:xfrm>
                <a:off x="3672396" y="3108422"/>
                <a:ext cx="541337" cy="412750"/>
                <a:chOff x="906463" y="3402013"/>
                <a:chExt cx="541337" cy="412750"/>
              </a:xfrm>
            </p:grpSpPr>
            <p:sp>
              <p:nvSpPr>
                <p:cNvPr id="110" name="Freeform 25">
                  <a:extLst>
                    <a:ext uri="{FF2B5EF4-FFF2-40B4-BE49-F238E27FC236}">
                      <a16:creationId xmlns:a16="http://schemas.microsoft.com/office/drawing/2014/main" id="{1E21B59D-D3FA-BA39-1E86-2C47022226FA}"/>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1" name="Freeform 26">
                  <a:extLst>
                    <a:ext uri="{FF2B5EF4-FFF2-40B4-BE49-F238E27FC236}">
                      <a16:creationId xmlns:a16="http://schemas.microsoft.com/office/drawing/2014/main" id="{EBEF436C-1E28-3098-F6E2-E0E3494C0891}"/>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2" name="Freeform 27">
                  <a:extLst>
                    <a:ext uri="{FF2B5EF4-FFF2-40B4-BE49-F238E27FC236}">
                      <a16:creationId xmlns:a16="http://schemas.microsoft.com/office/drawing/2014/main" id="{555D95FF-8A14-1699-6AC0-3E3171F733E7}"/>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3" name="Freeform 28">
                  <a:extLst>
                    <a:ext uri="{FF2B5EF4-FFF2-40B4-BE49-F238E27FC236}">
                      <a16:creationId xmlns:a16="http://schemas.microsoft.com/office/drawing/2014/main" id="{2E7D5A26-AF31-C6B0-DC2C-5284119AFBC8}"/>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4" name="Freeform 29">
                  <a:extLst>
                    <a:ext uri="{FF2B5EF4-FFF2-40B4-BE49-F238E27FC236}">
                      <a16:creationId xmlns:a16="http://schemas.microsoft.com/office/drawing/2014/main" id="{5764A589-EEEF-9678-CE30-FDE7F765DA30}"/>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85" name="Oval 84">
                <a:extLst>
                  <a:ext uri="{FF2B5EF4-FFF2-40B4-BE49-F238E27FC236}">
                    <a16:creationId xmlns:a16="http://schemas.microsoft.com/office/drawing/2014/main" id="{718C292C-64DC-5B4F-2CC0-9CABADC4BE90}"/>
                  </a:ext>
                </a:extLst>
              </p:cNvPr>
              <p:cNvSpPr/>
              <p:nvPr userDrawn="1"/>
            </p:nvSpPr>
            <p:spPr>
              <a:xfrm>
                <a:off x="3257264" y="2736540"/>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88" name="Graphic 1373769879" descr="Cycle with people with solid fill">
                <a:extLst>
                  <a:ext uri="{FF2B5EF4-FFF2-40B4-BE49-F238E27FC236}">
                    <a16:creationId xmlns:a16="http://schemas.microsoft.com/office/drawing/2014/main" id="{4FCFCF81-6E95-6FDA-9C36-56CE214635E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57264" y="2652166"/>
                <a:ext cx="1371600" cy="1371600"/>
              </a:xfrm>
              <a:prstGeom prst="rect">
                <a:avLst/>
              </a:prstGeom>
            </p:spPr>
          </p:pic>
        </p:grpSp>
      </p:grpSp>
      <p:grpSp>
        <p:nvGrpSpPr>
          <p:cNvPr id="142" name="Group 141" descr="Related Instruction (RI)">
            <a:extLst>
              <a:ext uri="{FF2B5EF4-FFF2-40B4-BE49-F238E27FC236}">
                <a16:creationId xmlns:a16="http://schemas.microsoft.com/office/drawing/2014/main" id="{A837280C-F624-34B1-1F54-09F916B42785}"/>
              </a:ext>
            </a:extLst>
          </p:cNvPr>
          <p:cNvGrpSpPr/>
          <p:nvPr/>
        </p:nvGrpSpPr>
        <p:grpSpPr>
          <a:xfrm>
            <a:off x="5322437" y="2319408"/>
            <a:ext cx="1561801" cy="2608009"/>
            <a:chOff x="5331326" y="2716566"/>
            <a:chExt cx="1561801" cy="2608009"/>
          </a:xfrm>
        </p:grpSpPr>
        <p:sp>
          <p:nvSpPr>
            <p:cNvPr id="92" name="pole tekstowe 13">
              <a:extLst>
                <a:ext uri="{FF2B5EF4-FFF2-40B4-BE49-F238E27FC236}">
                  <a16:creationId xmlns:a16="http://schemas.microsoft.com/office/drawing/2014/main" id="{2A80EC41-3B9C-F34E-D095-F025A36DF23C}"/>
                </a:ext>
              </a:extLst>
            </p:cNvPr>
            <p:cNvSpPr txBox="1"/>
            <p:nvPr userDrawn="1"/>
          </p:nvSpPr>
          <p:spPr>
            <a:xfrm>
              <a:off x="5331326" y="4401245"/>
              <a:ext cx="156180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ontserrat" panose="00000500000000000000" pitchFamily="2" charset="0"/>
                  <a:ea typeface="+mn-ea"/>
                  <a:cs typeface="+mn-cs"/>
                </a:rPr>
                <a:t>Related Instruction (RI)</a:t>
              </a:r>
              <a:endParaRPr kumimoji="0" lang="pl-PL" sz="1800" b="1" i="0" u="none" strike="noStrike" kern="1200" cap="none" spc="0" normalizeH="0" baseline="0" noProof="0">
                <a:ln>
                  <a:noFill/>
                </a:ln>
                <a:solidFill>
                  <a:srgbClr val="4472C4"/>
                </a:solidFill>
                <a:effectLst/>
                <a:uLnTx/>
                <a:uFillTx/>
                <a:latin typeface="Montserrat" panose="00000500000000000000" pitchFamily="2" charset="0"/>
                <a:ea typeface="+mn-ea"/>
                <a:cs typeface="+mn-cs"/>
              </a:endParaRPr>
            </a:p>
          </p:txBody>
        </p:sp>
        <p:grpSp>
          <p:nvGrpSpPr>
            <p:cNvPr id="137" name="Group 136">
              <a:extLst>
                <a:ext uri="{FF2B5EF4-FFF2-40B4-BE49-F238E27FC236}">
                  <a16:creationId xmlns:a16="http://schemas.microsoft.com/office/drawing/2014/main" id="{38D3E677-1689-BF9A-3376-0F192C02212D}"/>
                </a:ext>
              </a:extLst>
            </p:cNvPr>
            <p:cNvGrpSpPr/>
            <p:nvPr/>
          </p:nvGrpSpPr>
          <p:grpSpPr>
            <a:xfrm>
              <a:off x="5426426" y="2716566"/>
              <a:ext cx="1371600" cy="1371600"/>
              <a:chOff x="5426426" y="2775614"/>
              <a:chExt cx="1371600" cy="1371600"/>
            </a:xfrm>
          </p:grpSpPr>
          <p:sp>
            <p:nvSpPr>
              <p:cNvPr id="89" name="AutoShape 23">
                <a:extLst>
                  <a:ext uri="{FF2B5EF4-FFF2-40B4-BE49-F238E27FC236}">
                    <a16:creationId xmlns:a16="http://schemas.microsoft.com/office/drawing/2014/main" id="{112D68AA-3E75-E805-D998-92637EB79F9C}"/>
                  </a:ext>
                </a:extLst>
              </p:cNvPr>
              <p:cNvSpPr>
                <a:spLocks noChangeAspect="1" noChangeArrowheads="1" noTextEdit="1"/>
              </p:cNvSpPr>
              <p:nvPr userDrawn="1"/>
            </p:nvSpPr>
            <p:spPr bwMode="auto">
              <a:xfrm>
                <a:off x="5841558"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0" name="Grupa 65">
                <a:extLst>
                  <a:ext uri="{FF2B5EF4-FFF2-40B4-BE49-F238E27FC236}">
                    <a16:creationId xmlns:a16="http://schemas.microsoft.com/office/drawing/2014/main" id="{E397F0AC-FB79-0FFC-F3DE-5DF47916B516}"/>
                  </a:ext>
                </a:extLst>
              </p:cNvPr>
              <p:cNvGrpSpPr/>
              <p:nvPr userDrawn="1"/>
            </p:nvGrpSpPr>
            <p:grpSpPr>
              <a:xfrm>
                <a:off x="5841558" y="3147496"/>
                <a:ext cx="541337" cy="412750"/>
                <a:chOff x="906463" y="3402013"/>
                <a:chExt cx="541337" cy="412750"/>
              </a:xfrm>
            </p:grpSpPr>
            <p:sp>
              <p:nvSpPr>
                <p:cNvPr id="94" name="Freeform 25">
                  <a:extLst>
                    <a:ext uri="{FF2B5EF4-FFF2-40B4-BE49-F238E27FC236}">
                      <a16:creationId xmlns:a16="http://schemas.microsoft.com/office/drawing/2014/main" id="{CD02C5EF-E3FF-BECE-64B9-DB10C20BDC94}"/>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95" name="Freeform 26">
                  <a:extLst>
                    <a:ext uri="{FF2B5EF4-FFF2-40B4-BE49-F238E27FC236}">
                      <a16:creationId xmlns:a16="http://schemas.microsoft.com/office/drawing/2014/main" id="{74A629A9-D457-1A67-0330-3D0755BA2762}"/>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96" name="Freeform 27">
                  <a:extLst>
                    <a:ext uri="{FF2B5EF4-FFF2-40B4-BE49-F238E27FC236}">
                      <a16:creationId xmlns:a16="http://schemas.microsoft.com/office/drawing/2014/main" id="{1D85A829-3396-0C6E-B7EE-6D947CAD4183}"/>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97" name="Freeform 28">
                  <a:extLst>
                    <a:ext uri="{FF2B5EF4-FFF2-40B4-BE49-F238E27FC236}">
                      <a16:creationId xmlns:a16="http://schemas.microsoft.com/office/drawing/2014/main" id="{DAD73C17-985C-83A9-FA9E-29EA7EAFF4F4}"/>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98" name="Freeform 29">
                  <a:extLst>
                    <a:ext uri="{FF2B5EF4-FFF2-40B4-BE49-F238E27FC236}">
                      <a16:creationId xmlns:a16="http://schemas.microsoft.com/office/drawing/2014/main" id="{6D6DCB3F-5AE5-A965-C199-83E52EC08850}"/>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91" name="Oval 90">
                <a:extLst>
                  <a:ext uri="{FF2B5EF4-FFF2-40B4-BE49-F238E27FC236}">
                    <a16:creationId xmlns:a16="http://schemas.microsoft.com/office/drawing/2014/main" id="{9F733268-F31A-04C5-2855-1B6D9F4191D0}"/>
                  </a:ext>
                </a:extLst>
              </p:cNvPr>
              <p:cNvSpPr/>
              <p:nvPr userDrawn="1"/>
            </p:nvSpPr>
            <p:spPr>
              <a:xfrm>
                <a:off x="5426426" y="2775614"/>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93" name="Graphic 92" descr="Classroom with solid fill">
                <a:extLst>
                  <a:ext uri="{FF2B5EF4-FFF2-40B4-BE49-F238E27FC236}">
                    <a16:creationId xmlns:a16="http://schemas.microsoft.com/office/drawing/2014/main" id="{AE37C4D3-BA1C-4CCC-F41E-F1DB1FDA935A}"/>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555654" y="2859212"/>
                <a:ext cx="1113144" cy="1113144"/>
              </a:xfrm>
              <a:prstGeom prst="rect">
                <a:avLst/>
              </a:prstGeom>
            </p:spPr>
          </p:pic>
        </p:grpSp>
      </p:grpSp>
      <p:grpSp>
        <p:nvGrpSpPr>
          <p:cNvPr id="143" name="Group 142" descr="Rewards for Skill Gains">
            <a:extLst>
              <a:ext uri="{FF2B5EF4-FFF2-40B4-BE49-F238E27FC236}">
                <a16:creationId xmlns:a16="http://schemas.microsoft.com/office/drawing/2014/main" id="{EE22D091-3A7E-225D-4AEC-EBA3088EB005}"/>
              </a:ext>
            </a:extLst>
          </p:cNvPr>
          <p:cNvGrpSpPr/>
          <p:nvPr/>
        </p:nvGrpSpPr>
        <p:grpSpPr>
          <a:xfrm>
            <a:off x="7506390" y="2319408"/>
            <a:ext cx="1474908" cy="2608009"/>
            <a:chOff x="7652154" y="2716566"/>
            <a:chExt cx="1474908" cy="2608009"/>
          </a:xfrm>
        </p:grpSpPr>
        <p:sp>
          <p:nvSpPr>
            <p:cNvPr id="74" name="pole tekstowe 13">
              <a:extLst>
                <a:ext uri="{FF2B5EF4-FFF2-40B4-BE49-F238E27FC236}">
                  <a16:creationId xmlns:a16="http://schemas.microsoft.com/office/drawing/2014/main" id="{D1B1FF5A-DD54-8046-2D29-270E36498340}"/>
                </a:ext>
              </a:extLst>
            </p:cNvPr>
            <p:cNvSpPr txBox="1"/>
            <p:nvPr userDrawn="1"/>
          </p:nvSpPr>
          <p:spPr>
            <a:xfrm>
              <a:off x="7652154" y="4401245"/>
              <a:ext cx="147490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ontserrat" panose="00000500000000000000" pitchFamily="2" charset="0"/>
                  <a:ea typeface="+mn-ea"/>
                  <a:cs typeface="+mn-cs"/>
                </a:rPr>
                <a:t>Rewards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ontserrat" panose="00000500000000000000" pitchFamily="2" charset="0"/>
                  <a:ea typeface="+mn-ea"/>
                  <a:cs typeface="+mn-cs"/>
                </a:rPr>
                <a:t>Skill Gains</a:t>
              </a:r>
              <a:endParaRPr kumimoji="0" lang="pl-PL" sz="1800" b="1" i="0" u="none" strike="noStrike" kern="1200" cap="none" spc="0" normalizeH="0" baseline="0" noProof="0">
                <a:ln>
                  <a:noFill/>
                </a:ln>
                <a:solidFill>
                  <a:srgbClr val="4472C4"/>
                </a:solidFill>
                <a:effectLst/>
                <a:uLnTx/>
                <a:uFillTx/>
                <a:latin typeface="Montserrat" panose="00000500000000000000" pitchFamily="2" charset="0"/>
                <a:ea typeface="+mn-ea"/>
                <a:cs typeface="+mn-cs"/>
              </a:endParaRPr>
            </a:p>
          </p:txBody>
        </p:sp>
        <p:grpSp>
          <p:nvGrpSpPr>
            <p:cNvPr id="138" name="Group 137">
              <a:extLst>
                <a:ext uri="{FF2B5EF4-FFF2-40B4-BE49-F238E27FC236}">
                  <a16:creationId xmlns:a16="http://schemas.microsoft.com/office/drawing/2014/main" id="{404DFA56-EA3F-D5F6-CFCF-A7335C1975D4}"/>
                </a:ext>
              </a:extLst>
            </p:cNvPr>
            <p:cNvGrpSpPr/>
            <p:nvPr/>
          </p:nvGrpSpPr>
          <p:grpSpPr>
            <a:xfrm>
              <a:off x="7703808" y="2716566"/>
              <a:ext cx="1371600" cy="1371600"/>
              <a:chOff x="7703808" y="2780966"/>
              <a:chExt cx="1371600" cy="1371600"/>
            </a:xfrm>
          </p:grpSpPr>
          <p:sp>
            <p:nvSpPr>
              <p:cNvPr id="75" name="AutoShape 23">
                <a:extLst>
                  <a:ext uri="{FF2B5EF4-FFF2-40B4-BE49-F238E27FC236}">
                    <a16:creationId xmlns:a16="http://schemas.microsoft.com/office/drawing/2014/main" id="{DCC3A6E7-1D99-3C78-6167-186A6E9CD666}"/>
                  </a:ext>
                </a:extLst>
              </p:cNvPr>
              <p:cNvSpPr>
                <a:spLocks noChangeAspect="1" noChangeArrowheads="1" noTextEdit="1"/>
              </p:cNvSpPr>
              <p:nvPr userDrawn="1"/>
            </p:nvSpPr>
            <p:spPr bwMode="auto">
              <a:xfrm>
                <a:off x="8118940" y="3123993"/>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6" name="Grupa 65">
                <a:extLst>
                  <a:ext uri="{FF2B5EF4-FFF2-40B4-BE49-F238E27FC236}">
                    <a16:creationId xmlns:a16="http://schemas.microsoft.com/office/drawing/2014/main" id="{43030C44-05EE-89E1-8A23-0C26555761D0}"/>
                  </a:ext>
                </a:extLst>
              </p:cNvPr>
              <p:cNvGrpSpPr/>
              <p:nvPr userDrawn="1"/>
            </p:nvGrpSpPr>
            <p:grpSpPr>
              <a:xfrm>
                <a:off x="8118940" y="3123993"/>
                <a:ext cx="541337" cy="412750"/>
                <a:chOff x="906463" y="3402013"/>
                <a:chExt cx="541337" cy="412750"/>
              </a:xfrm>
            </p:grpSpPr>
            <p:sp>
              <p:nvSpPr>
                <p:cNvPr id="120" name="Freeform 25">
                  <a:extLst>
                    <a:ext uri="{FF2B5EF4-FFF2-40B4-BE49-F238E27FC236}">
                      <a16:creationId xmlns:a16="http://schemas.microsoft.com/office/drawing/2014/main" id="{4D64B7DE-FF86-A8CA-81FE-2D1B2B1DED5D}"/>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1" name="Freeform 26">
                  <a:extLst>
                    <a:ext uri="{FF2B5EF4-FFF2-40B4-BE49-F238E27FC236}">
                      <a16:creationId xmlns:a16="http://schemas.microsoft.com/office/drawing/2014/main" id="{E5B1E154-3C88-EB8C-46AA-8C4F6B7D2061}"/>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2" name="Freeform 27">
                  <a:extLst>
                    <a:ext uri="{FF2B5EF4-FFF2-40B4-BE49-F238E27FC236}">
                      <a16:creationId xmlns:a16="http://schemas.microsoft.com/office/drawing/2014/main" id="{094D178D-1F60-51F4-F717-031787C3C7F2}"/>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3" name="Freeform 28">
                  <a:extLst>
                    <a:ext uri="{FF2B5EF4-FFF2-40B4-BE49-F238E27FC236}">
                      <a16:creationId xmlns:a16="http://schemas.microsoft.com/office/drawing/2014/main" id="{E5540D9E-5E96-E368-C157-0204D63C689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4" name="Freeform 29">
                  <a:extLst>
                    <a:ext uri="{FF2B5EF4-FFF2-40B4-BE49-F238E27FC236}">
                      <a16:creationId xmlns:a16="http://schemas.microsoft.com/office/drawing/2014/main" id="{76BCD079-42A4-E0DB-BE9E-4EA1EB49D9C1}"/>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77" name="Oval 76">
                <a:extLst>
                  <a:ext uri="{FF2B5EF4-FFF2-40B4-BE49-F238E27FC236}">
                    <a16:creationId xmlns:a16="http://schemas.microsoft.com/office/drawing/2014/main" id="{CFF3775E-DDC4-B589-5F4E-B3B6DB986122}"/>
                  </a:ext>
                </a:extLst>
              </p:cNvPr>
              <p:cNvSpPr/>
              <p:nvPr userDrawn="1"/>
            </p:nvSpPr>
            <p:spPr>
              <a:xfrm>
                <a:off x="7703808" y="2780966"/>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grpSp>
            <p:nvGrpSpPr>
              <p:cNvPr id="86" name="Group 85">
                <a:extLst>
                  <a:ext uri="{FF2B5EF4-FFF2-40B4-BE49-F238E27FC236}">
                    <a16:creationId xmlns:a16="http://schemas.microsoft.com/office/drawing/2014/main" id="{10165FA8-A889-B465-7072-8D6B8EC6D2BC}"/>
                  </a:ext>
                </a:extLst>
              </p:cNvPr>
              <p:cNvGrpSpPr/>
              <p:nvPr userDrawn="1"/>
            </p:nvGrpSpPr>
            <p:grpSpPr>
              <a:xfrm>
                <a:off x="7932408" y="2979531"/>
                <a:ext cx="914400" cy="914400"/>
                <a:chOff x="0" y="0"/>
                <a:chExt cx="304050" cy="282000"/>
              </a:xfrm>
              <a:solidFill>
                <a:srgbClr val="4472C4"/>
              </a:solidFill>
            </p:grpSpPr>
            <p:sp>
              <p:nvSpPr>
                <p:cNvPr id="105" name="Google Shape;5017;p59">
                  <a:extLst>
                    <a:ext uri="{FF2B5EF4-FFF2-40B4-BE49-F238E27FC236}">
                      <a16:creationId xmlns:a16="http://schemas.microsoft.com/office/drawing/2014/main" id="{CE51FCEE-71D5-472A-10D7-9EA1F4DFA3B1}"/>
                    </a:ext>
                  </a:extLst>
                </p:cNvPr>
                <p:cNvSpPr/>
                <p:nvPr/>
              </p:nvSpPr>
              <p:spPr>
                <a:xfrm>
                  <a:off x="97675" y="748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5018;p59">
                  <a:extLst>
                    <a:ext uri="{FF2B5EF4-FFF2-40B4-BE49-F238E27FC236}">
                      <a16:creationId xmlns:a16="http://schemas.microsoft.com/office/drawing/2014/main" id="{222B4942-C2FE-9F15-31DC-1B7806D6D7CA}"/>
                    </a:ext>
                  </a:extLst>
                </p:cNvPr>
                <p:cNvSpPr/>
                <p:nvPr/>
              </p:nvSpPr>
              <p:spPr>
                <a:xfrm>
                  <a:off x="800" y="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5019;p59">
                  <a:extLst>
                    <a:ext uri="{FF2B5EF4-FFF2-40B4-BE49-F238E27FC236}">
                      <a16:creationId xmlns:a16="http://schemas.microsoft.com/office/drawing/2014/main" id="{10AA88B5-B79A-7C0D-C983-F93ABD14769B}"/>
                    </a:ext>
                  </a:extLst>
                </p:cNvPr>
                <p:cNvSpPr/>
                <p:nvPr/>
              </p:nvSpPr>
              <p:spPr>
                <a:xfrm>
                  <a:off x="800" y="779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Google Shape;5020;p59">
                  <a:extLst>
                    <a:ext uri="{FF2B5EF4-FFF2-40B4-BE49-F238E27FC236}">
                      <a16:creationId xmlns:a16="http://schemas.microsoft.com/office/drawing/2014/main" id="{70BE4EA0-624C-6936-39EC-79ECFA2FE9A7}"/>
                    </a:ext>
                  </a:extLst>
                </p:cNvPr>
                <p:cNvSpPr/>
                <p:nvPr/>
              </p:nvSpPr>
              <p:spPr>
                <a:xfrm>
                  <a:off x="800" y="2008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Google Shape;5021;p59">
                  <a:extLst>
                    <a:ext uri="{FF2B5EF4-FFF2-40B4-BE49-F238E27FC236}">
                      <a16:creationId xmlns:a16="http://schemas.microsoft.com/office/drawing/2014/main" id="{C37C1BEA-C544-CBB4-2BC9-E3F3991F71F2}"/>
                    </a:ext>
                  </a:extLst>
                </p:cNvPr>
                <p:cNvSpPr/>
                <p:nvPr/>
              </p:nvSpPr>
              <p:spPr>
                <a:xfrm>
                  <a:off x="0" y="1394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144" name="Group 143" descr="National Occupational Credential">
            <a:extLst>
              <a:ext uri="{FF2B5EF4-FFF2-40B4-BE49-F238E27FC236}">
                <a16:creationId xmlns:a16="http://schemas.microsoft.com/office/drawing/2014/main" id="{8B8BEE43-1F1A-D8FA-8181-4E01FC0EE197}"/>
              </a:ext>
            </a:extLst>
          </p:cNvPr>
          <p:cNvGrpSpPr/>
          <p:nvPr/>
        </p:nvGrpSpPr>
        <p:grpSpPr>
          <a:xfrm>
            <a:off x="9603450" y="2319408"/>
            <a:ext cx="1877287" cy="2608009"/>
            <a:chOff x="9562334" y="2716566"/>
            <a:chExt cx="1877287" cy="2608009"/>
          </a:xfrm>
        </p:grpSpPr>
        <p:sp>
          <p:nvSpPr>
            <p:cNvPr id="78" name="pole tekstowe 13">
              <a:extLst>
                <a:ext uri="{FF2B5EF4-FFF2-40B4-BE49-F238E27FC236}">
                  <a16:creationId xmlns:a16="http://schemas.microsoft.com/office/drawing/2014/main" id="{2721A80F-BB5E-EB1F-4771-27E104E2F2C1}"/>
                </a:ext>
              </a:extLst>
            </p:cNvPr>
            <p:cNvSpPr txBox="1"/>
            <p:nvPr userDrawn="1"/>
          </p:nvSpPr>
          <p:spPr>
            <a:xfrm>
              <a:off x="9562334" y="4401245"/>
              <a:ext cx="187728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ontserrat" panose="00000500000000000000" pitchFamily="2" charset="0"/>
                  <a:ea typeface="+mn-ea"/>
                  <a:cs typeface="+mn-cs"/>
                </a:rPr>
                <a:t>National Occupational Credential</a:t>
              </a:r>
              <a:endParaRPr kumimoji="0" lang="pl-PL" sz="1800" b="1" i="0" u="none" strike="noStrike" kern="1200" cap="none" spc="0" normalizeH="0" baseline="0" noProof="0">
                <a:ln>
                  <a:noFill/>
                </a:ln>
                <a:solidFill>
                  <a:srgbClr val="4472C4"/>
                </a:solidFill>
                <a:effectLst/>
                <a:uLnTx/>
                <a:uFillTx/>
                <a:latin typeface="Montserrat" panose="00000500000000000000" pitchFamily="2" charset="0"/>
                <a:ea typeface="+mn-ea"/>
                <a:cs typeface="+mn-cs"/>
              </a:endParaRPr>
            </a:p>
          </p:txBody>
        </p:sp>
        <p:grpSp>
          <p:nvGrpSpPr>
            <p:cNvPr id="139" name="Group 138">
              <a:extLst>
                <a:ext uri="{FF2B5EF4-FFF2-40B4-BE49-F238E27FC236}">
                  <a16:creationId xmlns:a16="http://schemas.microsoft.com/office/drawing/2014/main" id="{6D99A983-CC23-719E-D033-6334309800BE}"/>
                </a:ext>
              </a:extLst>
            </p:cNvPr>
            <p:cNvGrpSpPr/>
            <p:nvPr/>
          </p:nvGrpSpPr>
          <p:grpSpPr>
            <a:xfrm>
              <a:off x="9815177" y="2716566"/>
              <a:ext cx="1371600" cy="1371600"/>
              <a:chOff x="9815177" y="2775614"/>
              <a:chExt cx="1371600" cy="1371600"/>
            </a:xfrm>
          </p:grpSpPr>
          <p:sp>
            <p:nvSpPr>
              <p:cNvPr id="79" name="AutoShape 23">
                <a:extLst>
                  <a:ext uri="{FF2B5EF4-FFF2-40B4-BE49-F238E27FC236}">
                    <a16:creationId xmlns:a16="http://schemas.microsoft.com/office/drawing/2014/main" id="{35AA2AE5-C51D-02C4-14C9-569D35F03861}"/>
                  </a:ext>
                </a:extLst>
              </p:cNvPr>
              <p:cNvSpPr>
                <a:spLocks noChangeAspect="1" noChangeArrowheads="1" noTextEdit="1"/>
              </p:cNvSpPr>
              <p:nvPr userDrawn="1"/>
            </p:nvSpPr>
            <p:spPr bwMode="auto">
              <a:xfrm>
                <a:off x="10230309"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0" name="Grupa 65">
                <a:extLst>
                  <a:ext uri="{FF2B5EF4-FFF2-40B4-BE49-F238E27FC236}">
                    <a16:creationId xmlns:a16="http://schemas.microsoft.com/office/drawing/2014/main" id="{3C1E16F9-6B30-094C-9359-AAFC0046010B}"/>
                  </a:ext>
                </a:extLst>
              </p:cNvPr>
              <p:cNvGrpSpPr/>
              <p:nvPr userDrawn="1"/>
            </p:nvGrpSpPr>
            <p:grpSpPr>
              <a:xfrm>
                <a:off x="10230309" y="3147496"/>
                <a:ext cx="541337" cy="412750"/>
                <a:chOff x="906463" y="3402013"/>
                <a:chExt cx="541337" cy="412750"/>
              </a:xfrm>
            </p:grpSpPr>
            <p:sp>
              <p:nvSpPr>
                <p:cNvPr id="115" name="Freeform 25">
                  <a:extLst>
                    <a:ext uri="{FF2B5EF4-FFF2-40B4-BE49-F238E27FC236}">
                      <a16:creationId xmlns:a16="http://schemas.microsoft.com/office/drawing/2014/main" id="{590C2283-0247-E93C-8C44-BA57E88873F2}"/>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6" name="Freeform 26">
                  <a:extLst>
                    <a:ext uri="{FF2B5EF4-FFF2-40B4-BE49-F238E27FC236}">
                      <a16:creationId xmlns:a16="http://schemas.microsoft.com/office/drawing/2014/main" id="{93FF5B5E-0ACB-A886-BB61-2179FBE029DB}"/>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7" name="Freeform 27">
                  <a:extLst>
                    <a:ext uri="{FF2B5EF4-FFF2-40B4-BE49-F238E27FC236}">
                      <a16:creationId xmlns:a16="http://schemas.microsoft.com/office/drawing/2014/main" id="{8151D313-86CA-023E-B815-B6431630BE4D}"/>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8" name="Freeform 28">
                  <a:extLst>
                    <a:ext uri="{FF2B5EF4-FFF2-40B4-BE49-F238E27FC236}">
                      <a16:creationId xmlns:a16="http://schemas.microsoft.com/office/drawing/2014/main" id="{D31FC6C2-4F00-B81A-EFDA-3F5A8473CF8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9" name="Freeform 29">
                  <a:extLst>
                    <a:ext uri="{FF2B5EF4-FFF2-40B4-BE49-F238E27FC236}">
                      <a16:creationId xmlns:a16="http://schemas.microsoft.com/office/drawing/2014/main" id="{AB7F2321-1FC5-AFD6-CAC9-328AD24E143F}"/>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81" name="Oval 80">
                <a:extLst>
                  <a:ext uri="{FF2B5EF4-FFF2-40B4-BE49-F238E27FC236}">
                    <a16:creationId xmlns:a16="http://schemas.microsoft.com/office/drawing/2014/main" id="{64F0333C-5878-5FB4-FC6D-6C450A3B13CC}"/>
                  </a:ext>
                </a:extLst>
              </p:cNvPr>
              <p:cNvSpPr/>
              <p:nvPr userDrawn="1"/>
            </p:nvSpPr>
            <p:spPr>
              <a:xfrm>
                <a:off x="9815177" y="2775614"/>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grpSp>
            <p:nvGrpSpPr>
              <p:cNvPr id="87" name="Group 86">
                <a:extLst>
                  <a:ext uri="{FF2B5EF4-FFF2-40B4-BE49-F238E27FC236}">
                    <a16:creationId xmlns:a16="http://schemas.microsoft.com/office/drawing/2014/main" id="{93A3E492-9177-5A93-C0B4-C2D7F3C4049D}"/>
                  </a:ext>
                </a:extLst>
              </p:cNvPr>
              <p:cNvGrpSpPr/>
              <p:nvPr userDrawn="1"/>
            </p:nvGrpSpPr>
            <p:grpSpPr>
              <a:xfrm>
                <a:off x="10043777" y="2975710"/>
                <a:ext cx="914400" cy="914400"/>
                <a:chOff x="0" y="0"/>
                <a:chExt cx="296175" cy="297225"/>
              </a:xfrm>
              <a:solidFill>
                <a:srgbClr val="4472C4"/>
              </a:solidFill>
            </p:grpSpPr>
            <p:sp>
              <p:nvSpPr>
                <p:cNvPr id="99" name="Google Shape;8996;p68">
                  <a:extLst>
                    <a:ext uri="{FF2B5EF4-FFF2-40B4-BE49-F238E27FC236}">
                      <a16:creationId xmlns:a16="http://schemas.microsoft.com/office/drawing/2014/main" id="{955E57E2-72B5-A1D6-9D4E-8B492A097F49}"/>
                    </a:ext>
                  </a:extLst>
                </p:cNvPr>
                <p:cNvSpPr/>
                <p:nvPr/>
              </p:nvSpPr>
              <p:spPr>
                <a:xfrm>
                  <a:off x="96129" y="69700"/>
                  <a:ext cx="105839"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Google Shape;8997;p68">
                  <a:extLst>
                    <a:ext uri="{FF2B5EF4-FFF2-40B4-BE49-F238E27FC236}">
                      <a16:creationId xmlns:a16="http://schemas.microsoft.com/office/drawing/2014/main" id="{0D1D97EC-31D9-7F32-C687-2211E9604CF2}"/>
                    </a:ext>
                  </a:extLst>
                </p:cNvPr>
                <p:cNvSpPr/>
                <p:nvPr/>
              </p:nvSpPr>
              <p:spPr>
                <a:xfrm>
                  <a:off x="129950" y="10515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Google Shape;8998;p68">
                  <a:extLst>
                    <a:ext uri="{FF2B5EF4-FFF2-40B4-BE49-F238E27FC236}">
                      <a16:creationId xmlns:a16="http://schemas.microsoft.com/office/drawing/2014/main" id="{5ACA5E1C-556A-54DE-CC32-24E7C64DA22D}"/>
                    </a:ext>
                  </a:extLst>
                </p:cNvPr>
                <p:cNvSpPr/>
                <p:nvPr/>
              </p:nvSpPr>
              <p:spPr>
                <a:xfrm>
                  <a:off x="18125" y="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Google Shape;8999;p68">
                  <a:extLst>
                    <a:ext uri="{FF2B5EF4-FFF2-40B4-BE49-F238E27FC236}">
                      <a16:creationId xmlns:a16="http://schemas.microsoft.com/office/drawing/2014/main" id="{2FB47EFB-3FFE-8928-269D-224274E87E7A}"/>
                    </a:ext>
                  </a:extLst>
                </p:cNvPr>
                <p:cNvSpPr/>
                <p:nvPr/>
              </p:nvSpPr>
              <p:spPr>
                <a:xfrm>
                  <a:off x="114200" y="15715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Google Shape;9000;p68">
                  <a:extLst>
                    <a:ext uri="{FF2B5EF4-FFF2-40B4-BE49-F238E27FC236}">
                      <a16:creationId xmlns:a16="http://schemas.microsoft.com/office/drawing/2014/main" id="{42D5463D-B23A-EDE5-AF25-3BEF1952DAB2}"/>
                    </a:ext>
                  </a:extLst>
                </p:cNvPr>
                <p:cNvSpPr/>
                <p:nvPr/>
              </p:nvSpPr>
              <p:spPr>
                <a:xfrm>
                  <a:off x="200850" y="20832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Google Shape;9001;p68">
                  <a:extLst>
                    <a:ext uri="{FF2B5EF4-FFF2-40B4-BE49-F238E27FC236}">
                      <a16:creationId xmlns:a16="http://schemas.microsoft.com/office/drawing/2014/main" id="{5DB79780-A75B-A28A-BCBC-162D404ABBF5}"/>
                    </a:ext>
                  </a:extLst>
                </p:cNvPr>
                <p:cNvSpPr/>
                <p:nvPr/>
              </p:nvSpPr>
              <p:spPr>
                <a:xfrm>
                  <a:off x="0" y="20990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2" name="Slide Number Placeholder 5">
            <a:extLst>
              <a:ext uri="{FF2B5EF4-FFF2-40B4-BE49-F238E27FC236}">
                <a16:creationId xmlns:a16="http://schemas.microsoft.com/office/drawing/2014/main" id="{E5F786A2-B38C-1CB1-B46A-A83DE2F14862}"/>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486885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628650" y="420540"/>
            <a:ext cx="11258550" cy="1325563"/>
          </a:xfrm>
        </p:spPr>
        <p:txBody>
          <a:bodyPr>
            <a:normAutofit/>
          </a:bodyPr>
          <a:lstStyle/>
          <a:p>
            <a:r>
              <a:rPr lang="en-US">
                <a:solidFill>
                  <a:schemeClr val="bg1"/>
                </a:solidFill>
                <a:latin typeface="Montserrat"/>
              </a:rPr>
              <a:t>Apprenticeships for Opportunity Youth</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762001" y="1647571"/>
            <a:ext cx="10874004" cy="4497057"/>
          </a:xfrm>
        </p:spPr>
        <p:txBody>
          <a:bodyPr vert="horz" lIns="91440" tIns="45720" rIns="91440" bIns="45720" rtlCol="0" anchor="t">
            <a:normAutofit/>
          </a:bodyPr>
          <a:lstStyle/>
          <a:p>
            <a:pPr>
              <a:lnSpc>
                <a:spcPct val="100000"/>
              </a:lnSpc>
            </a:pPr>
            <a:r>
              <a:rPr lang="en-US" sz="2700" i="0">
                <a:solidFill>
                  <a:schemeClr val="tx1"/>
                </a:solidFill>
                <a:effectLst/>
                <a:latin typeface="Montserrat Medium" panose="00000600000000000000" pitchFamily="2" charset="0"/>
              </a:rPr>
              <a:t>Connection to employment AND education.</a:t>
            </a:r>
          </a:p>
          <a:p>
            <a:pPr>
              <a:lnSpc>
                <a:spcPct val="100000"/>
              </a:lnSpc>
            </a:pPr>
            <a:r>
              <a:rPr lang="en-US" sz="2700">
                <a:solidFill>
                  <a:schemeClr val="tx1"/>
                </a:solidFill>
                <a:latin typeface="Montserrat Medium" panose="00000600000000000000" pitchFamily="2" charset="0"/>
              </a:rPr>
              <a:t>C</a:t>
            </a:r>
            <a:r>
              <a:rPr lang="en-US" sz="2700" i="0">
                <a:solidFill>
                  <a:schemeClr val="tx1"/>
                </a:solidFill>
                <a:effectLst/>
                <a:latin typeface="Montserrat Medium" panose="00000600000000000000" pitchFamily="2" charset="0"/>
              </a:rPr>
              <a:t>areer pathway beyond RA Program completion for occupations that provide a family-supporting wage. ​​</a:t>
            </a:r>
          </a:p>
          <a:p>
            <a:pPr>
              <a:lnSpc>
                <a:spcPct val="100000"/>
              </a:lnSpc>
            </a:pPr>
            <a:r>
              <a:rPr lang="en-US" sz="2700" i="0">
                <a:solidFill>
                  <a:schemeClr val="tx1"/>
                </a:solidFill>
                <a:effectLst/>
                <a:latin typeface="Montserrat Medium" panose="00000600000000000000" pitchFamily="2" charset="0"/>
              </a:rPr>
              <a:t>​</a:t>
            </a:r>
            <a:r>
              <a:rPr lang="en-US" sz="2700">
                <a:solidFill>
                  <a:schemeClr val="tx1"/>
                </a:solidFill>
                <a:latin typeface="Montserrat Medium" panose="00000600000000000000" pitchFamily="2" charset="0"/>
              </a:rPr>
              <a:t>Roadmap to credential, certification, and degree attainment.</a:t>
            </a:r>
            <a:endParaRPr lang="en-US" sz="2700" i="0">
              <a:solidFill>
                <a:schemeClr val="tx1"/>
              </a:solidFill>
              <a:effectLst/>
              <a:latin typeface="Montserrat Medium" panose="00000600000000000000" pitchFamily="2" charset="0"/>
            </a:endParaRPr>
          </a:p>
          <a:p>
            <a:pPr>
              <a:lnSpc>
                <a:spcPct val="100000"/>
              </a:lnSpc>
            </a:pPr>
            <a:r>
              <a:rPr lang="en-US" sz="2700">
                <a:solidFill>
                  <a:schemeClr val="tx1"/>
                </a:solidFill>
                <a:latin typeface="Montserrat Medium" panose="00000600000000000000" pitchFamily="2" charset="0"/>
              </a:rPr>
              <a:t>Connection to mentors who can offer support </a:t>
            </a:r>
            <a:br>
              <a:rPr lang="en-US" sz="2700">
                <a:solidFill>
                  <a:schemeClr val="tx1"/>
                </a:solidFill>
                <a:latin typeface="Montserrat Medium" panose="00000600000000000000" pitchFamily="2" charset="0"/>
              </a:rPr>
            </a:br>
            <a:r>
              <a:rPr lang="en-US" sz="2700">
                <a:solidFill>
                  <a:schemeClr val="tx1"/>
                </a:solidFill>
                <a:latin typeface="Montserrat Medium" panose="00000600000000000000" pitchFamily="2" charset="0"/>
              </a:rPr>
              <a:t>and guidance.</a:t>
            </a:r>
          </a:p>
          <a:p>
            <a:pPr>
              <a:lnSpc>
                <a:spcPct val="100000"/>
              </a:lnSpc>
            </a:pPr>
            <a:r>
              <a:rPr lang="en-US" sz="2700" i="0">
                <a:solidFill>
                  <a:schemeClr val="tx1"/>
                </a:solidFill>
                <a:effectLst/>
                <a:latin typeface="Montserrat Medium" panose="00000600000000000000" pitchFamily="2" charset="0"/>
              </a:rPr>
              <a:t>Linkages to critical </a:t>
            </a:r>
            <a:r>
              <a:rPr lang="en-US" sz="2700">
                <a:solidFill>
                  <a:schemeClr val="tx1"/>
                </a:solidFill>
                <a:latin typeface="Montserrat Medium" panose="00000600000000000000" pitchFamily="2" charset="0"/>
              </a:rPr>
              <a:t>s</a:t>
            </a:r>
            <a:r>
              <a:rPr lang="en-US" sz="2700" i="0">
                <a:solidFill>
                  <a:schemeClr val="tx1"/>
                </a:solidFill>
                <a:effectLst/>
                <a:latin typeface="Montserrat Medium" panose="00000600000000000000" pitchFamily="2" charset="0"/>
              </a:rPr>
              <a:t>upports to assist them in </a:t>
            </a:r>
            <a:br>
              <a:rPr lang="en-US" sz="2700" i="0">
                <a:solidFill>
                  <a:schemeClr val="tx1"/>
                </a:solidFill>
                <a:effectLst/>
                <a:latin typeface="Montserrat Medium" panose="00000600000000000000" pitchFamily="2" charset="0"/>
              </a:rPr>
            </a:br>
            <a:r>
              <a:rPr lang="en-US" sz="2700" i="0">
                <a:solidFill>
                  <a:schemeClr val="tx1"/>
                </a:solidFill>
                <a:effectLst/>
                <a:latin typeface="Montserrat Medium" panose="00000600000000000000" pitchFamily="2" charset="0"/>
              </a:rPr>
              <a:t>their learning and earning </a:t>
            </a:r>
            <a:r>
              <a:rPr lang="en-US" sz="2700">
                <a:solidFill>
                  <a:schemeClr val="tx1"/>
                </a:solidFill>
                <a:latin typeface="Montserrat Medium" panose="00000600000000000000" pitchFamily="2" charset="0"/>
              </a:rPr>
              <a:t>p</a:t>
            </a:r>
            <a:r>
              <a:rPr lang="en-US" sz="2700" i="0">
                <a:solidFill>
                  <a:schemeClr val="tx1"/>
                </a:solidFill>
                <a:effectLst/>
                <a:latin typeface="Montserrat Medium" panose="00000600000000000000" pitchFamily="2" charset="0"/>
              </a:rPr>
              <a:t>athway.</a:t>
            </a:r>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6" name="Picture 5">
            <a:extLst>
              <a:ext uri="{FF2B5EF4-FFF2-40B4-BE49-F238E27FC236}">
                <a16:creationId xmlns:a16="http://schemas.microsoft.com/office/drawing/2014/main" id="{34501266-FE73-381E-EAA9-FA76886CDF9F}"/>
              </a:ext>
              <a:ext uri="{C183D7F6-B498-43B3-948B-1728B52AA6E4}">
                <adec:decorative xmlns:adec="http://schemas.microsoft.com/office/drawing/2017/decorative" val="1"/>
              </a:ext>
            </a:extLst>
          </p:cNvPr>
          <p:cNvPicPr>
            <a:picLocks noChangeAspect="1"/>
          </p:cNvPicPr>
          <p:nvPr/>
        </p:nvPicPr>
        <p:blipFill>
          <a:blip r:embed="rId4">
            <a:alphaModFix amt="35000"/>
          </a:blip>
          <a:stretch>
            <a:fillRect/>
          </a:stretch>
        </p:blipFill>
        <p:spPr>
          <a:xfrm>
            <a:off x="8796274" y="3107431"/>
            <a:ext cx="3303363" cy="4008934"/>
          </a:xfrm>
          <a:prstGeom prst="rect">
            <a:avLst/>
          </a:prstGeom>
          <a:effectLst>
            <a:softEdge rad="635000"/>
          </a:effectLst>
        </p:spPr>
      </p:pic>
    </p:spTree>
    <p:extLst>
      <p:ext uri="{BB962C8B-B14F-4D97-AF65-F5344CB8AC3E}">
        <p14:creationId xmlns:p14="http://schemas.microsoft.com/office/powerpoint/2010/main" val="3130384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933450" y="420688"/>
            <a:ext cx="11258550" cy="1325562"/>
          </a:xfrm>
        </p:spPr>
        <p:txBody>
          <a:bodyPr>
            <a:normAutofit/>
          </a:bodyPr>
          <a:lstStyle/>
          <a:p>
            <a:r>
              <a:rPr lang="en-US">
                <a:solidFill>
                  <a:schemeClr val="bg1"/>
                </a:solidFill>
                <a:latin typeface="Montserrat"/>
              </a:rPr>
              <a:t>Apprenticeships for Youth</a:t>
            </a:r>
          </a:p>
        </p:txBody>
      </p:sp>
      <p:pic>
        <p:nvPicPr>
          <p:cNvPr id="15" name="Picture 14" descr="Total Youth Apprentices (16-24) Served in Fiscal Years 2018-2022. Starts at 65 thousand in Fiscal Year 18 and goes up to 80 thousand in Fiscal Year 2022.">
            <a:extLst>
              <a:ext uri="{FF2B5EF4-FFF2-40B4-BE49-F238E27FC236}">
                <a16:creationId xmlns:a16="http://schemas.microsoft.com/office/drawing/2014/main" id="{A87E0F3A-1C92-9E93-EFF3-A7ADB947C004}"/>
              </a:ext>
            </a:extLst>
          </p:cNvPr>
          <p:cNvPicPr>
            <a:picLocks noChangeAspect="1"/>
          </p:cNvPicPr>
          <p:nvPr/>
        </p:nvPicPr>
        <p:blipFill>
          <a:blip r:embed="rId3"/>
          <a:stretch>
            <a:fillRect/>
          </a:stretch>
        </p:blipFill>
        <p:spPr>
          <a:xfrm>
            <a:off x="756745" y="1852902"/>
            <a:ext cx="7059010" cy="3848637"/>
          </a:xfrm>
          <a:prstGeom prst="rect">
            <a:avLst/>
          </a:prstGeom>
          <a:ln>
            <a:noFill/>
          </a:ln>
          <a:effectLst>
            <a:outerShdw blurRad="292100" dist="139700" dir="2700000" algn="tl" rotWithShape="0">
              <a:srgbClr val="333333">
                <a:alpha val="65000"/>
              </a:srgbClr>
            </a:outerShdw>
          </a:effectLst>
        </p:spPr>
      </p:pic>
      <p:pic>
        <p:nvPicPr>
          <p:cNvPr id="17" name="Picture 16" descr="In 2022, there were 228,535 Youth Apprentices Registered">
            <a:extLst>
              <a:ext uri="{FF2B5EF4-FFF2-40B4-BE49-F238E27FC236}">
                <a16:creationId xmlns:a16="http://schemas.microsoft.com/office/drawing/2014/main" id="{1F7B72DE-2A73-E8C9-DD18-0FDBF2F1B3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46700" y="2471552"/>
            <a:ext cx="3388555" cy="2357623"/>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DF028139-B5A1-A836-1AC0-091837FD2DAF}"/>
              </a:ext>
            </a:extLst>
          </p:cNvPr>
          <p:cNvSpPr>
            <a:spLocks noGrp="1"/>
          </p:cNvSpPr>
          <p:nvPr>
            <p:ph idx="1"/>
          </p:nvPr>
        </p:nvSpPr>
        <p:spPr>
          <a:xfrm>
            <a:off x="4184074" y="5952744"/>
            <a:ext cx="4137890" cy="365125"/>
          </a:xfrm>
        </p:spPr>
        <p:txBody>
          <a:bodyPr/>
          <a:lstStyle/>
          <a:p>
            <a:pPr marL="0" indent="0">
              <a:buNone/>
            </a:pPr>
            <a:r>
              <a:rPr lang="en-US" sz="1800">
                <a:hlinkClick r:id="rId5" tooltip="https://www.apprenticeship.gov/ "/>
              </a:rPr>
              <a:t>https://www.apprenticeship.gov/ </a:t>
            </a:r>
            <a:endParaRPr lang="en-US" sz="1800"/>
          </a:p>
          <a:p>
            <a:pPr marL="0" indent="0">
              <a:buNone/>
            </a:pPr>
            <a:endParaRPr lang="en-US"/>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965298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A24-D8A0-3BC1-8497-5265ED16F722}"/>
              </a:ext>
            </a:extLst>
          </p:cNvPr>
          <p:cNvSpPr>
            <a:spLocks noGrp="1"/>
          </p:cNvSpPr>
          <p:nvPr>
            <p:ph type="title"/>
          </p:nvPr>
        </p:nvSpPr>
        <p:spPr>
          <a:xfrm>
            <a:off x="838200" y="2588585"/>
            <a:ext cx="10515600" cy="1325563"/>
          </a:xfrm>
        </p:spPr>
        <p:txBody>
          <a:bodyPr>
            <a:noAutofit/>
          </a:bodyPr>
          <a:lstStyle/>
          <a:p>
            <a:pPr algn="ctr"/>
            <a:r>
              <a:rPr lang="en-US" b="1">
                <a:solidFill>
                  <a:schemeClr val="bg1"/>
                </a:solidFill>
                <a:latin typeface="Montserrat"/>
              </a:rPr>
              <a:t>The Investing in America Agenda and Opportunity Youth…</a:t>
            </a:r>
            <a:br>
              <a:rPr lang="en-US" b="1">
                <a:solidFill>
                  <a:schemeClr val="bg1"/>
                </a:solidFill>
                <a:latin typeface="Montserrat"/>
              </a:rPr>
            </a:br>
            <a:r>
              <a:rPr lang="en-US" b="1">
                <a:solidFill>
                  <a:schemeClr val="bg1"/>
                </a:solidFill>
                <a:latin typeface="Montserrat"/>
              </a:rPr>
              <a:t>A Match Made for Each Other</a:t>
            </a:r>
          </a:p>
        </p:txBody>
      </p:sp>
      <p:sp>
        <p:nvSpPr>
          <p:cNvPr id="3" name="Slide Number Placeholder 5">
            <a:extLst>
              <a:ext uri="{FF2B5EF4-FFF2-40B4-BE49-F238E27FC236}">
                <a16:creationId xmlns:a16="http://schemas.microsoft.com/office/drawing/2014/main" id="{2451F63B-B749-0D56-256D-B7CFF8C9A199}"/>
              </a:ext>
              <a:ext uri="{C183D7F6-B498-43B3-948B-1728B52AA6E4}">
                <adec:decorative xmlns:adec="http://schemas.microsoft.com/office/drawing/2017/decorative" val="1"/>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687904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285750" y="420540"/>
            <a:ext cx="11734800" cy="1325563"/>
          </a:xfrm>
        </p:spPr>
        <p:txBody>
          <a:bodyPr>
            <a:normAutofit/>
          </a:bodyPr>
          <a:lstStyle/>
          <a:p>
            <a:r>
              <a:rPr lang="en-US">
                <a:solidFill>
                  <a:schemeClr val="bg1"/>
                </a:solidFill>
                <a:latin typeface="Montserrat"/>
              </a:rPr>
              <a:t>What is the Investing in America Agenda</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619500" y="1822946"/>
            <a:ext cx="10553325" cy="4052954"/>
          </a:xfrm>
        </p:spPr>
        <p:txBody>
          <a:bodyPr vert="horz" lIns="91440" tIns="45720" rIns="91440" bIns="45720" rtlCol="0" anchor="t">
            <a:normAutofit/>
          </a:bodyPr>
          <a:lstStyle/>
          <a:p>
            <a:pPr>
              <a:lnSpc>
                <a:spcPct val="100000"/>
              </a:lnSpc>
              <a:buFont typeface="Arial" panose="020B0604020202020204" pitchFamily="34" charset="0"/>
              <a:buChar char="•"/>
            </a:pPr>
            <a:r>
              <a:rPr lang="en-US" sz="2000">
                <a:latin typeface="Montserrat Medium" panose="00000600000000000000" pitchFamily="2" charset="0"/>
              </a:rPr>
              <a:t>The </a:t>
            </a:r>
            <a:r>
              <a:rPr lang="en-US" sz="2000">
                <a:latin typeface="Montserrat Medium" panose="00000600000000000000" pitchFamily="2" charset="0"/>
                <a:hlinkClick r:id="rId3"/>
              </a:rPr>
              <a:t>Investing in America Agenda</a:t>
            </a:r>
            <a:r>
              <a:rPr lang="en-US" sz="2000">
                <a:latin typeface="Montserrat Medium" panose="00000600000000000000" pitchFamily="2" charset="0"/>
              </a:rPr>
              <a:t> - consists of extensive resources and rules to support the advancement of Registered Apprenticeship:</a:t>
            </a:r>
          </a:p>
          <a:p>
            <a:pPr lvl="1">
              <a:lnSpc>
                <a:spcPct val="100000"/>
              </a:lnSpc>
              <a:buFont typeface="Courier New" panose="02070309020205020404" pitchFamily="49" charset="0"/>
              <a:buChar char="o"/>
            </a:pPr>
            <a:r>
              <a:rPr lang="en-US" sz="1800">
                <a:solidFill>
                  <a:schemeClr val="tx1"/>
                </a:solidFill>
                <a:latin typeface="Montserrat Medium" panose="00000600000000000000" pitchFamily="2" charset="0"/>
                <a:hlinkClick r:id="rId4"/>
              </a:rPr>
              <a:t>The Bipartisan Infrastructure Bill</a:t>
            </a:r>
            <a:r>
              <a:rPr lang="en-US" sz="1800">
                <a:solidFill>
                  <a:schemeClr val="tx1"/>
                </a:solidFill>
                <a:latin typeface="Montserrat Medium" panose="00000600000000000000" pitchFamily="2" charset="0"/>
              </a:rPr>
              <a:t> </a:t>
            </a:r>
            <a:br>
              <a:rPr lang="en-US" sz="1800">
                <a:solidFill>
                  <a:schemeClr val="tx1"/>
                </a:solidFill>
                <a:latin typeface="Montserrat Medium" panose="00000600000000000000" pitchFamily="2" charset="0"/>
              </a:rPr>
            </a:br>
            <a:r>
              <a:rPr lang="en-US" sz="1800">
                <a:solidFill>
                  <a:schemeClr val="tx1"/>
                </a:solidFill>
                <a:latin typeface="Montserrat Medium" panose="00000600000000000000" pitchFamily="2" charset="0"/>
              </a:rPr>
              <a:t>$550 billion in new funds for infrastructure.</a:t>
            </a:r>
          </a:p>
          <a:p>
            <a:pPr lvl="1">
              <a:lnSpc>
                <a:spcPct val="100000"/>
              </a:lnSpc>
              <a:buFont typeface="Courier New" panose="02070309020205020404" pitchFamily="49" charset="0"/>
              <a:buChar char="o"/>
            </a:pPr>
            <a:r>
              <a:rPr lang="en-US" sz="1800">
                <a:solidFill>
                  <a:schemeClr val="tx1"/>
                </a:solidFill>
                <a:latin typeface="Montserrat Medium" panose="00000600000000000000" pitchFamily="2" charset="0"/>
                <a:hlinkClick r:id="rId5"/>
              </a:rPr>
              <a:t>The CHIPS and Science Act</a:t>
            </a:r>
            <a:br>
              <a:rPr lang="en-US" sz="1800">
                <a:solidFill>
                  <a:schemeClr val="tx1"/>
                </a:solidFill>
                <a:latin typeface="Montserrat Medium" panose="00000600000000000000" pitchFamily="2" charset="0"/>
              </a:rPr>
            </a:br>
            <a:r>
              <a:rPr lang="en-US" sz="1800">
                <a:effectLst/>
                <a:latin typeface="Montserrat Medium" panose="00000600000000000000" pitchFamily="2" charset="0"/>
                <a:ea typeface="Calibri" panose="020F0502020204030204" pitchFamily="34" charset="0"/>
              </a:rPr>
              <a:t>$</a:t>
            </a:r>
            <a:r>
              <a:rPr lang="en-US" sz="1800">
                <a:solidFill>
                  <a:srgbClr val="000000"/>
                </a:solidFill>
                <a:effectLst/>
                <a:latin typeface="Montserrat Medium" panose="00000600000000000000" pitchFamily="2" charset="0"/>
                <a:ea typeface="Calibri" panose="020F0502020204030204" pitchFamily="34" charset="0"/>
              </a:rPr>
              <a:t>52.7 billion for American semiconductor research, development, manufacturing, and workforce development. </a:t>
            </a:r>
          </a:p>
          <a:p>
            <a:pPr lvl="1">
              <a:lnSpc>
                <a:spcPct val="100000"/>
              </a:lnSpc>
              <a:buFont typeface="Courier New" panose="02070309020205020404" pitchFamily="49" charset="0"/>
              <a:buChar char="o"/>
            </a:pPr>
            <a:r>
              <a:rPr lang="en-US" sz="1800">
                <a:solidFill>
                  <a:schemeClr val="tx1"/>
                </a:solidFill>
                <a:latin typeface="Montserrat Medium" panose="00000600000000000000" pitchFamily="2" charset="0"/>
                <a:hlinkClick r:id="rId6"/>
              </a:rPr>
              <a:t>The American Rescue Plan</a:t>
            </a:r>
            <a:br>
              <a:rPr lang="en-US" sz="1800">
                <a:solidFill>
                  <a:schemeClr val="tx1"/>
                </a:solidFill>
                <a:latin typeface="Montserrat Medium" panose="00000600000000000000" pitchFamily="2" charset="0"/>
              </a:rPr>
            </a:br>
            <a:r>
              <a:rPr lang="en-US" sz="1800">
                <a:solidFill>
                  <a:schemeClr val="tx1"/>
                </a:solidFill>
                <a:latin typeface="Montserrat Medium" panose="00000600000000000000" pitchFamily="2" charset="0"/>
              </a:rPr>
              <a:t>$1.9 trillion recovery bill with more than $40 billion for workforce development.</a:t>
            </a:r>
          </a:p>
          <a:p>
            <a:pPr lvl="1">
              <a:lnSpc>
                <a:spcPct val="100000"/>
              </a:lnSpc>
              <a:buFont typeface="Courier New" panose="02070309020205020404" pitchFamily="49" charset="0"/>
              <a:buChar char="o"/>
            </a:pPr>
            <a:r>
              <a:rPr lang="en-US" sz="1800">
                <a:solidFill>
                  <a:schemeClr val="tx1"/>
                </a:solidFill>
                <a:latin typeface="Montserrat Medium" panose="00000600000000000000" pitchFamily="2" charset="0"/>
                <a:hlinkClick r:id="rId7"/>
              </a:rPr>
              <a:t>The Inflation Reduction Act</a:t>
            </a:r>
            <a:r>
              <a:rPr lang="en-US" sz="1800">
                <a:solidFill>
                  <a:schemeClr val="tx1"/>
                </a:solidFill>
                <a:latin typeface="Montserrat Medium" panose="00000600000000000000" pitchFamily="2" charset="0"/>
              </a:rPr>
              <a:t> </a:t>
            </a:r>
            <a:br>
              <a:rPr lang="en-US" sz="1800">
                <a:solidFill>
                  <a:schemeClr val="tx1"/>
                </a:solidFill>
                <a:latin typeface="Montserrat Medium" panose="00000600000000000000" pitchFamily="2" charset="0"/>
              </a:rPr>
            </a:br>
            <a:r>
              <a:rPr lang="en-US" sz="1800">
                <a:solidFill>
                  <a:schemeClr val="tx1"/>
                </a:solidFill>
                <a:latin typeface="Montserrat Medium" panose="00000600000000000000" pitchFamily="2" charset="0"/>
              </a:rPr>
              <a:t>Nearly $1.2 trillion in incentives for green energy and </a:t>
            </a:r>
            <a:br>
              <a:rPr lang="en-US" sz="1800">
                <a:solidFill>
                  <a:schemeClr val="tx1"/>
                </a:solidFill>
                <a:latin typeface="Montserrat Medium" panose="00000600000000000000" pitchFamily="2" charset="0"/>
              </a:rPr>
            </a:br>
            <a:r>
              <a:rPr lang="en-US" sz="1800">
                <a:solidFill>
                  <a:schemeClr val="tx1"/>
                </a:solidFill>
                <a:latin typeface="Montserrat Medium" panose="00000600000000000000" pitchFamily="2" charset="0"/>
              </a:rPr>
              <a:t>increased Affordable Care Act (ACA) subsidies.</a:t>
            </a:r>
          </a:p>
          <a:p>
            <a:pPr>
              <a:lnSpc>
                <a:spcPct val="100000"/>
              </a:lnSpc>
            </a:pPr>
            <a:endParaRPr lang="en-US"/>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5122" name="Picture 2" descr="Image result for investing in america">
            <a:extLst>
              <a:ext uri="{FF2B5EF4-FFF2-40B4-BE49-F238E27FC236}">
                <a16:creationId xmlns:a16="http://schemas.microsoft.com/office/drawing/2014/main" id="{6DBD2B2F-9951-33A1-D6FD-DFF75659B564}"/>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498465" y="4318119"/>
            <a:ext cx="3879562" cy="2610644"/>
          </a:xfrm>
          <a:prstGeom prst="rect">
            <a:avLst/>
          </a:prstGeom>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845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The Bipartisan Infrastructure Law</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553915" y="1533761"/>
            <a:ext cx="10680142" cy="4034006"/>
          </a:xfrm>
        </p:spPr>
        <p:txBody>
          <a:bodyPr vert="horz" lIns="91440" tIns="45720" rIns="91440" bIns="45720" rtlCol="0" anchor="t">
            <a:noAutofit/>
          </a:bodyPr>
          <a:lstStyle/>
          <a:p>
            <a:pPr marR="0" lvl="0" algn="l" defTabSz="914400" rtl="0" eaLnBrk="1" fontAlgn="auto" latinLnBrk="0" hangingPunct="1">
              <a:lnSpc>
                <a:spcPct val="107000"/>
              </a:lnSpc>
              <a:spcBef>
                <a:spcPts val="0"/>
              </a:spcBef>
              <a:spcAft>
                <a:spcPts val="800"/>
              </a:spcAft>
              <a:buClr>
                <a:schemeClr val="tx1"/>
              </a:buClr>
              <a:buSzTx/>
              <a:tabLst/>
              <a:defRPr/>
            </a:pPr>
            <a:r>
              <a:rPr kumimoji="0" lang="en-US" sz="2000" b="1"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hlinkClick r:id="rId3"/>
              </a:rPr>
              <a:t>Safe Streets and Roads for All (SS4A) Grant program</a:t>
            </a:r>
            <a:r>
              <a:rPr kumimoji="0" lang="en-US" sz="2000" b="1"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rPr>
              <a:t>: </a:t>
            </a:r>
            <a:br>
              <a:rPr kumimoji="0" lang="en-US" sz="2000" b="1"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rPr>
              <a:t>$1 billion to enhance roadway safety and includes pre-apprenticeship, apprenticeship readiness, and youth service initiatives, with a clear path towards registered apprenticeships.</a:t>
            </a:r>
          </a:p>
          <a:p>
            <a:pPr marR="0" lvl="0" algn="l" defTabSz="914400" rtl="0" eaLnBrk="1" fontAlgn="auto" latinLnBrk="0" hangingPunct="1">
              <a:lnSpc>
                <a:spcPct val="107000"/>
              </a:lnSpc>
              <a:spcBef>
                <a:spcPts val="0"/>
              </a:spcBef>
              <a:spcAft>
                <a:spcPts val="800"/>
              </a:spcAft>
              <a:buClr>
                <a:schemeClr val="tx1"/>
              </a:buClr>
              <a:buSzTx/>
              <a:tabLst/>
              <a:defRPr/>
            </a:pPr>
            <a:r>
              <a:rPr kumimoji="0" lang="en-US" sz="2000" b="1"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hlinkClick r:id="rId4"/>
              </a:rPr>
              <a:t>Building Pathways to Infrastructure Jobs Grant Program</a:t>
            </a:r>
            <a:r>
              <a:rPr kumimoji="0" lang="en-US" sz="2000" b="1"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rPr>
              <a:t>: </a:t>
            </a:r>
            <a:br>
              <a:rPr kumimoji="0" lang="en-US" sz="2000" b="1"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rPr>
              <a:t>Supports enhanced training models in H-1B industries and focuses on sectors like advanced manufacturing, information technology, professional services, supporting renewable energy, transportation, and broadband infrastructure. </a:t>
            </a:r>
          </a:p>
          <a:p>
            <a:pPr marR="0" lvl="0" algn="l" defTabSz="914400" rtl="0" eaLnBrk="1" fontAlgn="auto" latinLnBrk="0" hangingPunct="1">
              <a:lnSpc>
                <a:spcPct val="107000"/>
              </a:lnSpc>
              <a:spcBef>
                <a:spcPts val="0"/>
              </a:spcBef>
              <a:spcAft>
                <a:spcPts val="800"/>
              </a:spcAft>
              <a:buClr>
                <a:schemeClr val="tx1"/>
              </a:buClr>
              <a:buSzTx/>
              <a:tabLst/>
              <a:defRPr/>
            </a:pPr>
            <a:r>
              <a:rPr kumimoji="0" lang="en-US" sz="2000" b="1"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hlinkClick r:id="rId5"/>
              </a:rPr>
              <a:t>Workforce Development</a:t>
            </a:r>
            <a:r>
              <a:rPr kumimoji="0" lang="en-US" sz="2000" b="1"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rPr>
              <a:t>:</a:t>
            </a:r>
            <a:r>
              <a:rPr kumimoji="0" lang="en-US" sz="1800" b="1"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rPr>
              <a:t> </a:t>
            </a:r>
            <a:br>
              <a:rPr kumimoji="0" lang="en-US" sz="1800" b="1"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rPr>
              <a:t>Expands existing workforce development programs </a:t>
            </a:r>
            <a:b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rPr>
            </a:br>
            <a:r>
              <a:rPr lang="en-US" sz="1800">
                <a:solidFill>
                  <a:srgbClr val="242021"/>
                </a:solidFill>
                <a:latin typeface="Montserrat Medium" panose="00000600000000000000" pitchFamily="2" charset="0"/>
                <a:ea typeface="Calibri" panose="020F0502020204030204" pitchFamily="34" charset="0"/>
              </a:rPr>
              <a:t>e</a:t>
            </a:r>
            <a:r>
              <a:rPr kumimoji="0" lang="en-US" sz="1800" b="0" i="0" u="none" strike="noStrike" kern="1200" cap="none" spc="0" normalizeH="0" baseline="0" noProof="0" err="1">
                <a:ln>
                  <a:noFill/>
                </a:ln>
                <a:solidFill>
                  <a:srgbClr val="242021"/>
                </a:solidFill>
                <a:effectLst/>
                <a:uLnTx/>
                <a:uFillTx/>
                <a:latin typeface="Montserrat Medium" panose="00000600000000000000" pitchFamily="2" charset="0"/>
                <a:ea typeface="Calibri" panose="020F0502020204030204" pitchFamily="34" charset="0"/>
              </a:rPr>
              <a:t>ncompassing</a:t>
            </a:r>
            <a: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rPr>
              <a:t> trade schools, community colleges, and union </a:t>
            </a:r>
            <a:b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rPr>
              <a:t>training programs in Registered Apprenticeship. Participants </a:t>
            </a:r>
            <a:b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rPr>
              <a:t>gain expertise in conducting energy assessments for small- </a:t>
            </a:r>
            <a:b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rPr>
              <a:t>and mid-sized manufacturing businesses. </a:t>
            </a:r>
            <a:endParaRPr lang="en-US" sz="1800"/>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9" name="Picture 8">
            <a:extLst>
              <a:ext uri="{FF2B5EF4-FFF2-40B4-BE49-F238E27FC236}">
                <a16:creationId xmlns:a16="http://schemas.microsoft.com/office/drawing/2014/main" id="{49732A23-AC49-C947-EBFC-69FFD4EB4AB8}"/>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55958" y="3984577"/>
            <a:ext cx="4602297" cy="2873423"/>
          </a:xfrm>
          <a:prstGeom prst="rect">
            <a:avLst/>
          </a:prstGeom>
          <a:effectLst>
            <a:softEdge rad="635000"/>
          </a:effectLst>
        </p:spPr>
      </p:pic>
    </p:spTree>
    <p:extLst>
      <p:ext uri="{BB962C8B-B14F-4D97-AF65-F5344CB8AC3E}">
        <p14:creationId xmlns:p14="http://schemas.microsoft.com/office/powerpoint/2010/main" val="931595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76A692D-DCD7-3F1F-2CC0-E85553A9F293}"/>
              </a:ext>
            </a:extLst>
          </p:cNvPr>
          <p:cNvSpPr txBox="1">
            <a:spLocks noGrp="1"/>
          </p:cNvSpPr>
          <p:nvPr>
            <p:ph type="title" idx="4294967295"/>
          </p:nvPr>
        </p:nvSpPr>
        <p:spPr>
          <a:xfrm>
            <a:off x="838200" y="42054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latin typeface="Montserrat"/>
                <a:ea typeface="+mj-ea"/>
                <a:cs typeface="+mj-cs"/>
              </a:rPr>
              <a:t>The Bipartisan Infrastructure Law </a:t>
            </a:r>
            <a:r>
              <a:rPr kumimoji="0" lang="en-US" sz="4400" b="0" i="0" u="none" strike="noStrike" kern="1200" cap="none" spc="0" normalizeH="0" baseline="0" noProof="0">
                <a:ln>
                  <a:noFill/>
                </a:ln>
                <a:effectLst/>
                <a:uLnTx/>
                <a:uFillTx/>
                <a:latin typeface="Montserrat"/>
                <a:ea typeface="+mj-ea"/>
                <a:cs typeface="+mj-cs"/>
              </a:rPr>
              <a:t>2</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647205" y="1746103"/>
            <a:ext cx="10344645" cy="3779287"/>
          </a:xfrm>
        </p:spPr>
        <p:txBody>
          <a:bodyPr vert="horz" lIns="91440" tIns="45720" rIns="91440" bIns="45720" rtlCol="0" anchor="t">
            <a:noAutofit/>
          </a:bodyPr>
          <a:lstStyle/>
          <a:p>
            <a:pPr>
              <a:spcBef>
                <a:spcPts val="0"/>
              </a:spcBef>
            </a:pPr>
            <a:r>
              <a:rPr lang="en-US" sz="2000" b="1">
                <a:effectLst/>
                <a:latin typeface="Montserrat Medium" panose="00000600000000000000" pitchFamily="2" charset="0"/>
                <a:ea typeface="Calibri" panose="020F0502020204030204" pitchFamily="34" charset="0"/>
                <a:hlinkClick r:id="rId3"/>
              </a:rPr>
              <a:t>National Electric Vehicle Infrastructure Formula Program: </a:t>
            </a:r>
            <a:br>
              <a:rPr lang="en-US" sz="2000" b="1">
                <a:effectLst/>
                <a:latin typeface="Montserrat Medium" panose="00000600000000000000" pitchFamily="2" charset="0"/>
                <a:ea typeface="Calibri" panose="020F0502020204030204" pitchFamily="34" charset="0"/>
              </a:rPr>
            </a:br>
            <a:r>
              <a:rPr lang="en-US" sz="1800">
                <a:effectLst/>
                <a:latin typeface="Montserrat Medium" panose="00000600000000000000" pitchFamily="2" charset="0"/>
                <a:ea typeface="Calibri" panose="020F0502020204030204" pitchFamily="34" charset="0"/>
              </a:rPr>
              <a:t>Provides $5 billion to states to strategically deploy electric vehicle (EV) charging infrastructure and to establish an interconnected network to facilitate data collection, access, and reliability. States are using NEVI funds for Registered Apprenticeship. </a:t>
            </a:r>
          </a:p>
          <a:p>
            <a:pPr marL="0" indent="0">
              <a:spcBef>
                <a:spcPts val="0"/>
              </a:spcBef>
              <a:buNone/>
            </a:pPr>
            <a:endParaRPr lang="en-US" sz="1800">
              <a:effectLst/>
              <a:latin typeface="Montserrat Medium" panose="00000600000000000000" pitchFamily="2" charset="0"/>
              <a:ea typeface="Calibri" panose="020F0502020204030204" pitchFamily="34" charset="0"/>
            </a:endParaRPr>
          </a:p>
          <a:p>
            <a:pPr>
              <a:spcBef>
                <a:spcPts val="0"/>
              </a:spcBef>
            </a:pPr>
            <a:r>
              <a:rPr kumimoji="0" lang="en-US" sz="2000" b="1"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hlinkClick r:id="rId4"/>
              </a:rPr>
              <a:t>Grid Resilience and Innovation Partnerships (GRIP) Program</a:t>
            </a:r>
            <a:r>
              <a:rPr kumimoji="0" lang="en-US" sz="1800" b="1"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rPr>
              <a:t>: </a:t>
            </a:r>
            <a:br>
              <a:rPr kumimoji="0" lang="en-US" sz="1800" b="1"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rPr>
            </a:br>
            <a:r>
              <a:rPr kumimoji="0" lang="en-US" sz="180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rPr>
              <a:t>Includes </a:t>
            </a:r>
            <a: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rPr>
              <a:t>$10.5 billion to enhance grid flexibility and improve the resilience of the power system against growing threats of extreme weather and climate change. Substantial opportunities are included for Registered Apprenticeship </a:t>
            </a:r>
            <a:b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rPr>
              <a:t>for opportunity youth to conduct this work.</a:t>
            </a:r>
          </a:p>
        </p:txBody>
      </p:sp>
      <p:pic>
        <p:nvPicPr>
          <p:cNvPr id="9" name="Picture 2" descr="Latest Technology In Electric Vehicles Advancements In Electric Vehicle ...">
            <a:extLst>
              <a:ext uri="{FF2B5EF4-FFF2-40B4-BE49-F238E27FC236}">
                <a16:creationId xmlns:a16="http://schemas.microsoft.com/office/drawing/2014/main" id="{B9742890-CF4F-C236-D12F-5D188C316C1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15847" y="4109770"/>
            <a:ext cx="4399643" cy="2565667"/>
          </a:xfrm>
          <a:prstGeom prst="rect">
            <a:avLst/>
          </a:prstGeom>
          <a:effectLst>
            <a:softEdge rad="635000"/>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699532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p:nvPr>
        </p:nvSpPr>
        <p:spPr/>
        <p:txBody>
          <a:bodyPr/>
          <a:lstStyle/>
          <a:p>
            <a:r>
              <a:rPr lang="en-US" dirty="0">
                <a:solidFill>
                  <a:schemeClr val="bg1"/>
                </a:solidFill>
              </a:rPr>
              <a:t>Presenters</a:t>
            </a:r>
          </a:p>
        </p:txBody>
      </p:sp>
      <p:pic>
        <p:nvPicPr>
          <p:cNvPr id="7" name="Picture 6" descr="Alan Dodkowitz">
            <a:extLst>
              <a:ext uri="{FF2B5EF4-FFF2-40B4-BE49-F238E27FC236}">
                <a16:creationId xmlns:a16="http://schemas.microsoft.com/office/drawing/2014/main" id="{992739FA-EDB7-7664-35C9-84FA53BF517F}"/>
              </a:ext>
            </a:extLst>
          </p:cNvPr>
          <p:cNvPicPr>
            <a:picLocks noChangeAspect="1"/>
          </p:cNvPicPr>
          <p:nvPr/>
        </p:nvPicPr>
        <p:blipFill>
          <a:blip r:embed="rId3" cstate="email">
            <a:extLst>
              <a:ext uri="{28A0092B-C50C-407E-A947-70E740481C1C}">
                <a14:useLocalDpi xmlns:a14="http://schemas.microsoft.com/office/drawing/2010/main"/>
              </a:ext>
            </a:extLst>
          </a:blip>
          <a:srcRect l="2119" r="2119"/>
          <a:stretch/>
        </p:blipFill>
        <p:spPr>
          <a:xfrm>
            <a:off x="4629517" y="1925659"/>
            <a:ext cx="2261117" cy="23521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8" name="Text Placeholder 17">
            <a:extLst>
              <a:ext uri="{FF2B5EF4-FFF2-40B4-BE49-F238E27FC236}">
                <a16:creationId xmlns:a16="http://schemas.microsoft.com/office/drawing/2014/main" id="{487A5C85-1B31-65DB-21AF-59366296DF92}"/>
              </a:ext>
            </a:extLst>
          </p:cNvPr>
          <p:cNvSpPr>
            <a:spLocks noGrp="1"/>
          </p:cNvSpPr>
          <p:nvPr>
            <p:ph type="body" sz="quarter" idx="20"/>
          </p:nvPr>
        </p:nvSpPr>
        <p:spPr>
          <a:xfrm>
            <a:off x="4068832" y="4512752"/>
            <a:ext cx="3395938" cy="997397"/>
          </a:xfrm>
        </p:spPr>
        <p:txBody>
          <a:bodyPr>
            <a:normAutofit/>
          </a:bodyPr>
          <a:lstStyle/>
          <a:p>
            <a:pPr>
              <a:lnSpc>
                <a:spcPct val="70000"/>
              </a:lnSpc>
            </a:pPr>
            <a:r>
              <a:rPr lang="en-US">
                <a:solidFill>
                  <a:srgbClr val="0D274D"/>
                </a:solidFill>
                <a:latin typeface="Montserrat" panose="00000500000000000000" pitchFamily="2" charset="0"/>
              </a:rPr>
              <a:t>Alan D. Dodkowitz</a:t>
            </a:r>
          </a:p>
          <a:p>
            <a:endParaRPr lang="en-US"/>
          </a:p>
        </p:txBody>
      </p:sp>
      <p:sp>
        <p:nvSpPr>
          <p:cNvPr id="22" name="Text Placeholder 21">
            <a:extLst>
              <a:ext uri="{FF2B5EF4-FFF2-40B4-BE49-F238E27FC236}">
                <a16:creationId xmlns:a16="http://schemas.microsoft.com/office/drawing/2014/main" id="{909AD05D-5973-E375-E273-872691692859}"/>
              </a:ext>
            </a:extLst>
          </p:cNvPr>
          <p:cNvSpPr>
            <a:spLocks noGrp="1"/>
          </p:cNvSpPr>
          <p:nvPr>
            <p:ph type="body" sz="quarter" idx="24"/>
          </p:nvPr>
        </p:nvSpPr>
        <p:spPr>
          <a:xfrm>
            <a:off x="4287030" y="5094287"/>
            <a:ext cx="2959541" cy="1254125"/>
          </a:xfrm>
        </p:spPr>
        <p:txBody>
          <a:bodyPr>
            <a:normAutofit lnSpcReduction="10000"/>
          </a:bodyPr>
          <a:lstStyle/>
          <a:p>
            <a:pPr>
              <a:lnSpc>
                <a:spcPct val="150000"/>
              </a:lnSpc>
              <a:spcBef>
                <a:spcPts val="0"/>
              </a:spcBef>
            </a:pPr>
            <a:r>
              <a:rPr lang="en-US">
                <a:solidFill>
                  <a:srgbClr val="0D274D"/>
                </a:solidFill>
                <a:latin typeface="Montserrat"/>
                <a:ea typeface="Roboto"/>
              </a:rPr>
              <a:t>Senior Subject Matter Expert</a:t>
            </a:r>
          </a:p>
          <a:p>
            <a:pPr>
              <a:lnSpc>
                <a:spcPct val="150000"/>
              </a:lnSpc>
              <a:spcBef>
                <a:spcPts val="0"/>
              </a:spcBef>
            </a:pPr>
            <a:r>
              <a:rPr lang="en-US">
                <a:solidFill>
                  <a:srgbClr val="0D274D"/>
                </a:solidFill>
                <a:latin typeface="Montserrat"/>
                <a:ea typeface="Roboto"/>
              </a:rPr>
              <a:t>Safal Partners</a:t>
            </a:r>
          </a:p>
          <a:p>
            <a:endParaRPr lang="en-US"/>
          </a:p>
        </p:txBody>
      </p:sp>
      <p:pic>
        <p:nvPicPr>
          <p:cNvPr id="3" name="Picture 2">
            <a:extLst>
              <a:ext uri="{FF2B5EF4-FFF2-40B4-BE49-F238E27FC236}">
                <a16:creationId xmlns:a16="http://schemas.microsoft.com/office/drawing/2014/main" id="{F9B7233E-7F2D-26F5-A43D-3755338FF527}"/>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3FC99BC-7354-B906-B960-D195C96AC9FA}"/>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13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199" y="420540"/>
            <a:ext cx="10915835" cy="1325563"/>
          </a:xfrm>
        </p:spPr>
        <p:txBody>
          <a:bodyPr>
            <a:normAutofit/>
          </a:bodyPr>
          <a:lstStyle/>
          <a:p>
            <a:r>
              <a:rPr lang="en-US" sz="3600">
                <a:solidFill>
                  <a:schemeClr val="bg1"/>
                </a:solidFill>
                <a:latin typeface="Montserrat"/>
              </a:rPr>
              <a:t>Over $400 Billion in Public Infrastructure Investments So Far!</a:t>
            </a:r>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pic>
        <p:nvPicPr>
          <p:cNvPr id="4" name="Picture 3" descr="A map of the united states">
            <a:extLst>
              <a:ext uri="{FF2B5EF4-FFF2-40B4-BE49-F238E27FC236}">
                <a16:creationId xmlns:a16="http://schemas.microsoft.com/office/drawing/2014/main" id="{607BA08B-133F-0583-6357-C0EEE0D0ABF0}"/>
              </a:ext>
            </a:extLst>
          </p:cNvPr>
          <p:cNvPicPr>
            <a:picLocks noChangeAspect="1"/>
          </p:cNvPicPr>
          <p:nvPr/>
        </p:nvPicPr>
        <p:blipFill>
          <a:blip r:embed="rId4"/>
          <a:stretch>
            <a:fillRect/>
          </a:stretch>
        </p:blipFill>
        <p:spPr>
          <a:xfrm>
            <a:off x="1020931" y="1586702"/>
            <a:ext cx="10546673" cy="4366042"/>
          </a:xfrm>
          <a:prstGeom prst="rect">
            <a:avLst/>
          </a:prstGeom>
        </p:spPr>
      </p:pic>
    </p:spTree>
    <p:extLst>
      <p:ext uri="{BB962C8B-B14F-4D97-AF65-F5344CB8AC3E}">
        <p14:creationId xmlns:p14="http://schemas.microsoft.com/office/powerpoint/2010/main" val="3730920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2">
            <a:extLst>
              <a:ext uri="{FF2B5EF4-FFF2-40B4-BE49-F238E27FC236}">
                <a16:creationId xmlns:a16="http://schemas.microsoft.com/office/drawing/2014/main" id="{F37F69C5-C72B-88B5-6891-101A5E7BF040}"/>
              </a:ext>
            </a:extLst>
          </p:cNvPr>
          <p:cNvSpPr txBox="1">
            <a:spLocks noGrp="1"/>
          </p:cNvSpPr>
          <p:nvPr>
            <p:ph type="title" idx="4294967295"/>
          </p:nvPr>
        </p:nvSpPr>
        <p:spPr>
          <a:xfrm>
            <a:off x="568557" y="461324"/>
            <a:ext cx="11025679" cy="7955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An Investment Boom that Needs Workers: </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Construction</a:t>
            </a:r>
          </a:p>
        </p:txBody>
      </p:sp>
      <p:sp>
        <p:nvSpPr>
          <p:cNvPr id="2" name="Rectangle 2">
            <a:extLst>
              <a:ext uri="{FF2B5EF4-FFF2-40B4-BE49-F238E27FC236}">
                <a16:creationId xmlns:a16="http://schemas.microsoft.com/office/drawing/2014/main" id="{7A45425B-D038-E468-764B-286A6F022901}"/>
              </a:ext>
              <a:ext uri="{C183D7F6-B498-43B3-948B-1728B52AA6E4}">
                <adec:decorative xmlns:adec="http://schemas.microsoft.com/office/drawing/2017/decorative" val="1"/>
              </a:ext>
            </a:extLst>
          </p:cNvPr>
          <p:cNvSpPr>
            <a:spLocks noChangeArrowheads="1"/>
          </p:cNvSpPr>
          <p:nvPr/>
        </p:nvSpPr>
        <p:spPr bwMode="auto">
          <a:xfrm>
            <a:off x="568558" y="1910634"/>
            <a:ext cx="3385381" cy="3693319"/>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7DFF811-BD3A-F600-A8D9-13E31078FE35}"/>
              </a:ext>
            </a:extLst>
          </p:cNvPr>
          <p:cNvSpPr txBox="1"/>
          <p:nvPr/>
        </p:nvSpPr>
        <p:spPr>
          <a:xfrm>
            <a:off x="466825" y="1910634"/>
            <a:ext cx="3505915" cy="3662541"/>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3366"/>
                </a:solidFill>
                <a:effectLst/>
                <a:uLnTx/>
                <a:uFillTx/>
                <a:latin typeface="Calibri" panose="020F0502020204030204"/>
                <a:ea typeface="+mn-ea"/>
                <a:cs typeface="+mn-cs"/>
              </a:rPr>
              <a:t>The industry faces an enormous </a:t>
            </a:r>
            <a:r>
              <a:rPr kumimoji="0" lang="en-US" sz="1800" b="1" i="0" u="none" strike="noStrike" kern="1200" cap="none" spc="0" normalizeH="0" baseline="0" noProof="0">
                <a:ln>
                  <a:noFill/>
                </a:ln>
                <a:solidFill>
                  <a:srgbClr val="993300"/>
                </a:solidFill>
                <a:effectLst/>
                <a:uLnTx/>
                <a:uFillTx/>
                <a:latin typeface="Calibri" panose="020F0502020204030204"/>
                <a:ea typeface="+mn-ea"/>
                <a:cs typeface="+mn-cs"/>
              </a:rPr>
              <a:t>skills gap </a:t>
            </a:r>
            <a:r>
              <a:rPr kumimoji="0" lang="en-US" sz="1800" b="0" i="0" u="none" strike="noStrike" kern="1200" cap="none" spc="0" normalizeH="0" baseline="0" noProof="0">
                <a:ln>
                  <a:noFill/>
                </a:ln>
                <a:solidFill>
                  <a:srgbClr val="003366"/>
                </a:solidFill>
                <a:effectLst/>
                <a:uLnTx/>
                <a:uFillTx/>
                <a:latin typeface="Calibri" panose="020F0502020204030204"/>
                <a:ea typeface="+mn-ea"/>
                <a:cs typeface="+mn-cs"/>
              </a:rPr>
              <a:t>given the $10 trillion global construction output, with a </a:t>
            </a:r>
            <a:r>
              <a:rPr kumimoji="0" lang="en-US" sz="1800" b="1" i="0" u="none" strike="noStrike" kern="1200" cap="none" spc="0" normalizeH="0" baseline="0" noProof="0">
                <a:ln>
                  <a:noFill/>
                </a:ln>
                <a:solidFill>
                  <a:srgbClr val="993300"/>
                </a:solidFill>
                <a:effectLst/>
                <a:uLnTx/>
                <a:uFillTx/>
                <a:latin typeface="Calibri" panose="020F0502020204030204"/>
                <a:ea typeface="+mn-ea"/>
                <a:cs typeface="+mn-cs"/>
              </a:rPr>
              <a:t>need to build 13,000 buildings each day between now and 2050</a:t>
            </a:r>
            <a:r>
              <a:rPr kumimoji="0" lang="en-US" sz="1800" b="0" i="0" u="none" strike="noStrike" kern="1200" cap="none" spc="0" normalizeH="0" baseline="0" noProof="0">
                <a:ln>
                  <a:noFill/>
                </a:ln>
                <a:solidFill>
                  <a:srgbClr val="993300"/>
                </a:solidFill>
                <a:effectLst/>
                <a:uLnTx/>
                <a:uFillTx/>
                <a:latin typeface="Calibri" panose="020F0502020204030204"/>
                <a:ea typeface="+mn-ea"/>
                <a:cs typeface="+mn-cs"/>
              </a:rPr>
              <a:t> </a:t>
            </a:r>
            <a:r>
              <a:rPr kumimoji="0" lang="en-US" sz="1800" b="0" i="0" u="none" strike="noStrike" kern="1200" cap="none" spc="0" normalizeH="0" baseline="0" noProof="0">
                <a:ln>
                  <a:noFill/>
                </a:ln>
                <a:solidFill>
                  <a:srgbClr val="003366"/>
                </a:solidFill>
                <a:effectLst/>
                <a:uLnTx/>
                <a:uFillTx/>
                <a:latin typeface="Calibri" panose="020F0502020204030204"/>
                <a:ea typeface="+mn-ea"/>
                <a:cs typeface="+mn-cs"/>
              </a:rPr>
              <a:t>to support an expected population of 7.7 billion people living in cities.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993300"/>
                </a:solidFill>
                <a:effectLst/>
                <a:uLnTx/>
                <a:uFillTx/>
                <a:latin typeface="Calibri" panose="020F0502020204030204"/>
                <a:ea typeface="+mn-ea"/>
                <a:cs typeface="+mn-cs"/>
              </a:rPr>
              <a:t>The</a:t>
            </a:r>
            <a:r>
              <a:rPr kumimoji="0" lang="en-US" sz="1800" b="0" i="0" u="none" strike="noStrike" kern="1200" cap="none" spc="0" normalizeH="0" baseline="0" noProof="0">
                <a:ln>
                  <a:noFill/>
                </a:ln>
                <a:solidFill>
                  <a:srgbClr val="993300"/>
                </a:solidFill>
                <a:effectLst/>
                <a:uLnTx/>
                <a:uFillTx/>
                <a:latin typeface="Calibri" panose="020F0502020204030204"/>
                <a:ea typeface="+mn-ea"/>
                <a:cs typeface="+mn-cs"/>
              </a:rPr>
              <a:t> </a:t>
            </a:r>
            <a:r>
              <a:rPr kumimoji="0" lang="en-US" sz="1800" b="1" i="0" u="none" strike="noStrike" kern="1200" cap="none" spc="0" normalizeH="0" baseline="0" noProof="0">
                <a:ln>
                  <a:noFill/>
                </a:ln>
                <a:solidFill>
                  <a:srgbClr val="993300"/>
                </a:solidFill>
                <a:effectLst/>
                <a:uLnTx/>
                <a:uFillTx/>
                <a:latin typeface="Calibri" panose="020F0502020204030204"/>
                <a:ea typeface="+mn-ea"/>
                <a:cs typeface="+mn-cs"/>
              </a:rPr>
              <a:t>McKinsey Global Institute estimates that, by 2030, there will be up to 200 million construction jobs worldwide.</a:t>
            </a:r>
            <a:endParaRPr kumimoji="0" lang="en-US" sz="1600" b="1" i="0" u="none" strike="noStrike" kern="1200" cap="none" spc="0" normalizeH="0" baseline="0" noProof="0">
              <a:ln>
                <a:noFill/>
              </a:ln>
              <a:solidFill>
                <a:srgbClr val="9933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CC6600"/>
              </a:solidFill>
              <a:effectLst/>
              <a:uLnTx/>
              <a:uFillTx/>
              <a:latin typeface="Calibri" panose="020F0502020204030204"/>
              <a:ea typeface="+mn-ea"/>
              <a:cs typeface="+mn-cs"/>
            </a:endParaRPr>
          </a:p>
        </p:txBody>
      </p:sp>
      <p:sp>
        <p:nvSpPr>
          <p:cNvPr id="22" name="Content Placeholder 39">
            <a:extLst>
              <a:ext uri="{FF2B5EF4-FFF2-40B4-BE49-F238E27FC236}">
                <a16:creationId xmlns:a16="http://schemas.microsoft.com/office/drawing/2014/main" id="{F8B9A433-EFDD-1485-032B-EED5644D83CB}"/>
              </a:ext>
            </a:extLst>
          </p:cNvPr>
          <p:cNvSpPr txBox="1">
            <a:spLocks/>
          </p:cNvSpPr>
          <p:nvPr/>
        </p:nvSpPr>
        <p:spPr>
          <a:xfrm>
            <a:off x="342921" y="5603953"/>
            <a:ext cx="4063466" cy="998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lumMod val="75000"/>
                    <a:lumOff val="25000"/>
                  </a:prstClr>
                </a:solidFill>
                <a:effectLst/>
                <a:uLnTx/>
                <a:uFillTx/>
                <a:latin typeface="Montserrat Medium" panose="02000505000000020004" pitchFamily="2" charset="77"/>
                <a:ea typeface="+mn-ea"/>
                <a:cs typeface="+mn-cs"/>
                <a:hlinkClick r:id="rId4"/>
              </a:rPr>
              <a:t>Construction and Extraction Occupations : </a:t>
            </a:r>
            <a:br>
              <a:rPr kumimoji="0" lang="en-US" sz="1400" b="0" i="0" u="none" strike="noStrike" kern="1200" cap="none" spc="0" normalizeH="0" baseline="0" noProof="0">
                <a:ln>
                  <a:noFill/>
                </a:ln>
                <a:solidFill>
                  <a:prstClr val="black">
                    <a:lumMod val="75000"/>
                    <a:lumOff val="25000"/>
                  </a:prstClr>
                </a:solidFill>
                <a:effectLst/>
                <a:uLnTx/>
                <a:uFillTx/>
                <a:latin typeface="Montserrat Medium" panose="02000505000000020004" pitchFamily="2" charset="77"/>
                <a:ea typeface="+mn-ea"/>
                <a:cs typeface="+mn-cs"/>
                <a:hlinkClick r:id="rId4"/>
              </a:rPr>
            </a:br>
            <a:r>
              <a:rPr kumimoji="0" lang="en-US" sz="1400" b="0" i="0" u="none" strike="noStrike" kern="1200" cap="none" spc="0" normalizeH="0" baseline="0" noProof="0">
                <a:ln>
                  <a:noFill/>
                </a:ln>
                <a:solidFill>
                  <a:prstClr val="black">
                    <a:lumMod val="75000"/>
                    <a:lumOff val="25000"/>
                  </a:prstClr>
                </a:solidFill>
                <a:effectLst/>
                <a:uLnTx/>
                <a:uFillTx/>
                <a:latin typeface="Montserrat Medium" panose="02000505000000020004" pitchFamily="2" charset="77"/>
                <a:ea typeface="+mn-ea"/>
                <a:cs typeface="+mn-cs"/>
                <a:hlinkClick r:id="rId4"/>
              </a:rPr>
              <a:t>Occupational Outlook Handbook: : </a:t>
            </a:r>
            <a:br>
              <a:rPr kumimoji="0" lang="en-US" sz="1400" b="0" i="0" u="none" strike="noStrike" kern="1200" cap="none" spc="0" normalizeH="0" baseline="0" noProof="0">
                <a:ln>
                  <a:noFill/>
                </a:ln>
                <a:solidFill>
                  <a:prstClr val="black">
                    <a:lumMod val="75000"/>
                    <a:lumOff val="25000"/>
                  </a:prstClr>
                </a:solidFill>
                <a:effectLst/>
                <a:uLnTx/>
                <a:uFillTx/>
                <a:latin typeface="Montserrat Medium" panose="02000505000000020004" pitchFamily="2" charset="77"/>
                <a:ea typeface="+mn-ea"/>
                <a:cs typeface="+mn-cs"/>
                <a:hlinkClick r:id="rId4"/>
              </a:rPr>
            </a:br>
            <a:r>
              <a:rPr kumimoji="0" lang="en-US" sz="1400" b="0" i="0" u="none" strike="noStrike" kern="1200" cap="none" spc="0" normalizeH="0" baseline="0" noProof="0">
                <a:ln>
                  <a:noFill/>
                </a:ln>
                <a:solidFill>
                  <a:prstClr val="black">
                    <a:lumMod val="75000"/>
                    <a:lumOff val="25000"/>
                  </a:prstClr>
                </a:solidFill>
                <a:effectLst/>
                <a:uLnTx/>
                <a:uFillTx/>
                <a:latin typeface="Montserrat Medium" panose="02000505000000020004" pitchFamily="2" charset="77"/>
                <a:ea typeface="+mn-ea"/>
                <a:cs typeface="+mn-cs"/>
                <a:hlinkClick r:id="rId4"/>
              </a:rPr>
              <a:t>U.S. Bureau of Labor Statistics (bls.gov)</a:t>
            </a:r>
            <a:endParaRPr kumimoji="0" lang="en-US" sz="1400" b="0" i="0" u="none" strike="noStrike" kern="1200" cap="none" spc="0" normalizeH="0" baseline="0" noProof="0">
              <a:ln>
                <a:noFill/>
              </a:ln>
              <a:solidFill>
                <a:prstClr val="black">
                  <a:lumMod val="75000"/>
                  <a:lumOff val="25000"/>
                </a:prstClr>
              </a:solidFill>
              <a:effectLst/>
              <a:uLnTx/>
              <a:uFillTx/>
              <a:latin typeface="Montserrat Medium" panose="02000505000000020004" pitchFamily="2" charset="77"/>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lumMod val="75000"/>
                  <a:lumOff val="25000"/>
                </a:prstClr>
              </a:solidFill>
              <a:effectLst/>
              <a:uLnTx/>
              <a:uFillTx/>
              <a:latin typeface="Montserrat Medium" panose="02000505000000020004" pitchFamily="2" charset="77"/>
              <a:ea typeface="+mn-ea"/>
              <a:cs typeface="+mn-cs"/>
            </a:endParaRPr>
          </a:p>
        </p:txBody>
      </p:sp>
      <p:sp>
        <p:nvSpPr>
          <p:cNvPr id="9" name="Rectangle 2">
            <a:extLst>
              <a:ext uri="{FF2B5EF4-FFF2-40B4-BE49-F238E27FC236}">
                <a16:creationId xmlns:a16="http://schemas.microsoft.com/office/drawing/2014/main" id="{21690FF8-72C1-96C3-E354-DBAD6F7AAC1C}"/>
              </a:ext>
              <a:ext uri="{C183D7F6-B498-43B3-948B-1728B52AA6E4}">
                <adec:decorative xmlns:adec="http://schemas.microsoft.com/office/drawing/2017/decorative" val="1"/>
              </a:ext>
            </a:extLst>
          </p:cNvPr>
          <p:cNvSpPr>
            <a:spLocks noChangeArrowheads="1"/>
          </p:cNvSpPr>
          <p:nvPr/>
        </p:nvSpPr>
        <p:spPr bwMode="auto">
          <a:xfrm>
            <a:off x="4419679" y="1910634"/>
            <a:ext cx="3385381" cy="3693319"/>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3366"/>
              </a:solidFill>
              <a:effectLst/>
              <a:uLnTx/>
              <a:uFillTx/>
              <a:latin typeface="Calibri" panose="020F0502020204030204"/>
              <a:ea typeface="+mn-ea"/>
              <a:cs typeface="+mn-cs"/>
            </a:endParaRPr>
          </a:p>
        </p:txBody>
      </p:sp>
      <p:sp>
        <p:nvSpPr>
          <p:cNvPr id="10" name="Content Placeholder 41">
            <a:extLst>
              <a:ext uri="{FF2B5EF4-FFF2-40B4-BE49-F238E27FC236}">
                <a16:creationId xmlns:a16="http://schemas.microsoft.com/office/drawing/2014/main" id="{6B45A67C-7712-7306-B672-873AF72E7846}"/>
              </a:ext>
            </a:extLst>
          </p:cNvPr>
          <p:cNvSpPr txBox="1">
            <a:spLocks/>
          </p:cNvSpPr>
          <p:nvPr/>
        </p:nvSpPr>
        <p:spPr>
          <a:xfrm>
            <a:off x="4472780" y="1941507"/>
            <a:ext cx="3246438" cy="2668587"/>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ct val="90000"/>
              </a:lnSpc>
              <a:spcBef>
                <a:spcPct val="0"/>
              </a:spcBef>
              <a:spcAft>
                <a:spcPct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3366"/>
                </a:solidFill>
                <a:effectLst/>
                <a:uLnTx/>
                <a:uFillTx/>
                <a:latin typeface="Montserrat Medium" panose="02000505000000020004" pitchFamily="2" charset="77"/>
                <a:ea typeface="+mn-ea"/>
                <a:cs typeface="+mn-cs"/>
              </a:rPr>
              <a:t>Overall employment in construction and extraction occupations is projected to grow about as fast as the average for all occupations from 2022 to 2032. </a:t>
            </a:r>
          </a:p>
          <a:p>
            <a:pPr marL="0" marR="0" lvl="0" indent="0" algn="ctr" defTabSz="914400" rtl="0" eaLnBrk="0" fontAlgn="base" latinLnBrk="0" hangingPunct="0">
              <a:lnSpc>
                <a:spcPct val="90000"/>
              </a:lnSpc>
              <a:spcBef>
                <a:spcPct val="0"/>
              </a:spcBef>
              <a:spcAft>
                <a:spcPct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003366"/>
              </a:solidFill>
              <a:effectLst/>
              <a:uLnTx/>
              <a:uFillTx/>
              <a:latin typeface="Montserrat Medium" panose="02000505000000020004" pitchFamily="2" charset="77"/>
              <a:ea typeface="+mn-ea"/>
              <a:cs typeface="+mn-cs"/>
            </a:endParaRPr>
          </a:p>
          <a:p>
            <a:pPr marL="0" marR="0" lvl="0" indent="0" algn="ctr" defTabSz="914400" rtl="0" eaLnBrk="0" fontAlgn="base" latinLnBrk="0" hangingPunct="0">
              <a:lnSpc>
                <a:spcPct val="90000"/>
              </a:lnSpc>
              <a:spcBef>
                <a:spcPct val="0"/>
              </a:spcBef>
              <a:spcAft>
                <a:spcPct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3366"/>
                </a:solidFill>
                <a:effectLst/>
                <a:uLnTx/>
                <a:uFillTx/>
                <a:latin typeface="Montserrat Medium" panose="02000505000000020004" pitchFamily="2" charset="77"/>
                <a:ea typeface="+mn-ea"/>
                <a:cs typeface="+mn-cs"/>
              </a:rPr>
              <a:t>About </a:t>
            </a:r>
            <a:r>
              <a:rPr kumimoji="0" lang="en-US" sz="1800" b="1" i="0" u="none" strike="noStrike" kern="1200" cap="none" spc="0" normalizeH="0" baseline="0" noProof="0">
                <a:ln>
                  <a:noFill/>
                </a:ln>
                <a:solidFill>
                  <a:srgbClr val="993300"/>
                </a:solidFill>
                <a:effectLst/>
                <a:uLnTx/>
                <a:uFillTx/>
                <a:latin typeface="Montserrat Medium" panose="02000505000000020004" pitchFamily="2" charset="77"/>
                <a:ea typeface="+mn-ea"/>
                <a:cs typeface="+mn-cs"/>
              </a:rPr>
              <a:t>646,100 openings are projected each year</a:t>
            </a:r>
            <a:r>
              <a:rPr kumimoji="0" lang="en-US" sz="1800" b="0" i="0" u="none" strike="noStrike" kern="1200" cap="none" spc="0" normalizeH="0" baseline="0" noProof="0">
                <a:ln>
                  <a:noFill/>
                </a:ln>
                <a:solidFill>
                  <a:srgbClr val="003366"/>
                </a:solidFill>
                <a:effectLst/>
                <a:uLnTx/>
                <a:uFillTx/>
                <a:latin typeface="Montserrat Medium" panose="02000505000000020004" pitchFamily="2" charset="77"/>
                <a:ea typeface="+mn-ea"/>
                <a:cs typeface="+mn-cs"/>
              </a:rPr>
              <a:t>, on average, in these occupations due to employment growth and the need to replace workers who leave the occupations permanently.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lumMod val="75000"/>
                  <a:lumOff val="25000"/>
                </a:prstClr>
              </a:solidFill>
              <a:effectLst/>
              <a:uLnTx/>
              <a:uFillTx/>
              <a:latin typeface="Montserrat Medium" panose="02000505000000020004" pitchFamily="2" charset="77"/>
              <a:ea typeface="+mn-ea"/>
              <a:cs typeface="+mn-cs"/>
            </a:endParaRPr>
          </a:p>
        </p:txBody>
      </p:sp>
      <p:sp>
        <p:nvSpPr>
          <p:cNvPr id="19" name="Content Placeholder 43">
            <a:extLst>
              <a:ext uri="{FF2B5EF4-FFF2-40B4-BE49-F238E27FC236}">
                <a16:creationId xmlns:a16="http://schemas.microsoft.com/office/drawing/2014/main" id="{E2D65EDD-F0C0-200C-DA89-E2507C32C454}"/>
              </a:ext>
            </a:extLst>
          </p:cNvPr>
          <p:cNvSpPr txBox="1">
            <a:spLocks/>
          </p:cNvSpPr>
          <p:nvPr/>
        </p:nvSpPr>
        <p:spPr>
          <a:xfrm>
            <a:off x="4516716" y="5746870"/>
            <a:ext cx="2967037" cy="3540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6D21"/>
                </a:solidFill>
                <a:effectLst/>
                <a:uLnTx/>
                <a:uFillTx/>
                <a:latin typeface="Montserrat Medium" panose="02000505000000020004" pitchFamily="2" charset="77"/>
                <a:ea typeface="+mn-ea"/>
                <a:cs typeface="+mn-cs"/>
                <a:hlinkClick r:id="rId5"/>
              </a:rPr>
              <a:t>www.rics.org</a:t>
            </a:r>
            <a:r>
              <a:rPr kumimoji="0" lang="en-US" sz="1400" b="0" i="0" u="none" strike="noStrike" kern="1200" cap="none" spc="0" normalizeH="0" baseline="0" noProof="0">
                <a:ln>
                  <a:noFill/>
                </a:ln>
                <a:solidFill>
                  <a:srgbClr val="006D21"/>
                </a:solidFill>
                <a:effectLst/>
                <a:uLnTx/>
                <a:uFillTx/>
                <a:latin typeface="Montserrat Medium" panose="02000505000000020004" pitchFamily="2" charset="77"/>
                <a:ea typeface="+mn-ea"/>
                <a:cs typeface="+mn-cs"/>
              </a:rPr>
              <a:t> </a:t>
            </a:r>
            <a:endParaRPr kumimoji="0" lang="en-US" sz="1400" b="0" i="0" u="none" strike="noStrike" kern="1200" cap="none" spc="0" normalizeH="0" baseline="0" noProof="0">
              <a:ln>
                <a:noFill/>
              </a:ln>
              <a:solidFill>
                <a:prstClr val="black">
                  <a:lumMod val="75000"/>
                  <a:lumOff val="25000"/>
                </a:prstClr>
              </a:solidFill>
              <a:effectLst/>
              <a:uLnTx/>
              <a:uFillTx/>
              <a:latin typeface="Montserrat Medium" panose="02000505000000020004" pitchFamily="2" charset="77"/>
              <a:ea typeface="+mn-ea"/>
              <a:cs typeface="+mn-cs"/>
            </a:endParaRPr>
          </a:p>
        </p:txBody>
      </p:sp>
      <p:sp>
        <p:nvSpPr>
          <p:cNvPr id="6" name="TextBox 5">
            <a:extLst>
              <a:ext uri="{FF2B5EF4-FFF2-40B4-BE49-F238E27FC236}">
                <a16:creationId xmlns:a16="http://schemas.microsoft.com/office/drawing/2014/main" id="{CEF3685B-2983-E57E-5244-9ED81062A64D}"/>
              </a:ext>
              <a:ext uri="{C183D7F6-B498-43B3-948B-1728B52AA6E4}">
                <adec:decorative xmlns:adec="http://schemas.microsoft.com/office/drawing/2017/decorative" val="1"/>
              </a:ext>
            </a:extLst>
          </p:cNvPr>
          <p:cNvSpPr txBox="1"/>
          <p:nvPr/>
        </p:nvSpPr>
        <p:spPr>
          <a:xfrm>
            <a:off x="8238063" y="1903014"/>
            <a:ext cx="3585613" cy="3752223"/>
          </a:xfrm>
          <a:prstGeom prst="rect">
            <a:avLst/>
          </a:prstGeom>
          <a:noFill/>
          <a:ln>
            <a:solidFill>
              <a:schemeClr val="tx2"/>
            </a:solidFill>
          </a:ln>
        </p:spPr>
        <p:txBody>
          <a:bodyPr wrap="square">
            <a:spAutoFit/>
          </a:bodyPr>
          <a:lstStyle>
            <a:defPPr>
              <a:defRPr lang="en-US"/>
            </a:defPPr>
            <a:lvl1pPr>
              <a:defRPr sz="1600" i="1">
                <a:solidFill>
                  <a:srgbClr val="000000"/>
                </a:solidFill>
                <a:latin typeface="Courier New" panose="02070309020205020404" pitchFamily="49"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a:ln>
                <a:noFill/>
              </a:ln>
              <a:solidFill>
                <a:srgbClr val="000000"/>
              </a:solidFill>
              <a:effectLst/>
              <a:uLnTx/>
              <a:uFillTx/>
              <a:latin typeface="Courier New" panose="020703090202050204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a:ln>
                <a:noFill/>
              </a:ln>
              <a:solidFill>
                <a:srgbClr val="000000"/>
              </a:solidFill>
              <a:effectLst/>
              <a:uLnTx/>
              <a:uFillTx/>
              <a:latin typeface="Courier New" panose="020703090202050204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a:ln>
                <a:noFill/>
              </a:ln>
              <a:solidFill>
                <a:srgbClr val="000000"/>
              </a:solidFill>
              <a:effectLst/>
              <a:uLnTx/>
              <a:uFillTx/>
              <a:latin typeface="Courier New" panose="020703090202050204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a:ln>
                <a:noFill/>
              </a:ln>
              <a:solidFill>
                <a:srgbClr val="000000"/>
              </a:solidFill>
              <a:effectLst/>
              <a:uLnTx/>
              <a:uFillTx/>
              <a:latin typeface="Courier New" panose="020703090202050204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a:ln>
                <a:noFill/>
              </a:ln>
              <a:solidFill>
                <a:srgbClr val="000000"/>
              </a:solidFill>
              <a:effectLst/>
              <a:uLnTx/>
              <a:uFillTx/>
              <a:latin typeface="Courier New" panose="020703090202050204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a:ln>
                <a:noFill/>
              </a:ln>
              <a:solidFill>
                <a:srgbClr val="000000"/>
              </a:solidFill>
              <a:effectLst/>
              <a:uLnTx/>
              <a:uFillTx/>
              <a:latin typeface="Courier New" panose="020703090202050204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ourier New" panose="020703090202050204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a:ln>
                <a:noFill/>
              </a:ln>
              <a:solidFill>
                <a:srgbClr val="000000"/>
              </a:solidFill>
              <a:effectLst/>
              <a:uLnTx/>
              <a:uFillTx/>
              <a:latin typeface="Courier New" panose="020703090202050204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a:ln>
                <a:noFill/>
              </a:ln>
              <a:solidFill>
                <a:srgbClr val="000000"/>
              </a:solidFill>
              <a:effectLst/>
              <a:uLnTx/>
              <a:uFillTx/>
              <a:latin typeface="Courier New" panose="020703090202050204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a:ln>
                <a:noFill/>
              </a:ln>
              <a:solidFill>
                <a:srgbClr val="000000"/>
              </a:solidFill>
              <a:effectLst/>
              <a:uLnTx/>
              <a:uFillTx/>
              <a:latin typeface="Courier New" panose="020703090202050204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a:ln>
                <a:noFill/>
              </a:ln>
              <a:solidFill>
                <a:srgbClr val="000000"/>
              </a:solidFill>
              <a:effectLst/>
              <a:uLnTx/>
              <a:uFillTx/>
              <a:latin typeface="Courier New" panose="020703090202050204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a:ln>
                <a:noFill/>
              </a:ln>
              <a:solidFill>
                <a:srgbClr val="000000"/>
              </a:solidFill>
              <a:effectLst/>
              <a:uLnTx/>
              <a:uFillTx/>
              <a:latin typeface="Courier New" panose="020703090202050204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a:ln>
                <a:noFill/>
              </a:ln>
              <a:solidFill>
                <a:srgbClr val="000000"/>
              </a:solidFill>
              <a:effectLst/>
              <a:uLnTx/>
              <a:uFillTx/>
              <a:latin typeface="Courier New" panose="020703090202050204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a:ln>
                <a:noFill/>
              </a:ln>
              <a:solidFill>
                <a:srgbClr val="000000"/>
              </a:solidFill>
              <a:effectLst/>
              <a:uLnTx/>
              <a:uFillTx/>
              <a:latin typeface="Courier New" panose="020703090202050204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a:ln>
                <a:noFill/>
              </a:ln>
              <a:solidFill>
                <a:srgbClr val="000000"/>
              </a:solidFill>
              <a:effectLst/>
              <a:uLnTx/>
              <a:uFillTx/>
              <a:latin typeface="Courier New" panose="02070309020205020404" pitchFamily="49" charset="0"/>
              <a:ea typeface="+mn-ea"/>
              <a:cs typeface="+mn-cs"/>
            </a:endParaRPr>
          </a:p>
        </p:txBody>
      </p:sp>
      <p:sp>
        <p:nvSpPr>
          <p:cNvPr id="20" name="Content Placeholder 45">
            <a:extLst>
              <a:ext uri="{FF2B5EF4-FFF2-40B4-BE49-F238E27FC236}">
                <a16:creationId xmlns:a16="http://schemas.microsoft.com/office/drawing/2014/main" id="{9DBA3D70-C636-5D7A-E277-CFF37CBFD0DA}"/>
              </a:ext>
            </a:extLst>
          </p:cNvPr>
          <p:cNvSpPr txBox="1">
            <a:spLocks/>
          </p:cNvSpPr>
          <p:nvPr/>
        </p:nvSpPr>
        <p:spPr>
          <a:xfrm>
            <a:off x="8433942" y="1967974"/>
            <a:ext cx="3291233" cy="30226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3366"/>
                </a:solidFill>
                <a:effectLst/>
                <a:uLnTx/>
                <a:uFillTx/>
                <a:latin typeface="Montserrat Medium" panose="02000505000000020004" pitchFamily="2" charset="77"/>
                <a:ea typeface="+mn-ea"/>
                <a:cs typeface="+mn-cs"/>
              </a:rPr>
              <a:t>2023: The number of open, unfilled jobs in the overall construction industry totaled </a:t>
            </a:r>
            <a:r>
              <a:rPr kumimoji="0" lang="en-US" sz="1800" b="1" i="0" u="none" strike="noStrike" kern="1200" cap="none" spc="0" normalizeH="0" baseline="0" noProof="0">
                <a:ln>
                  <a:noFill/>
                </a:ln>
                <a:solidFill>
                  <a:srgbClr val="993300"/>
                </a:solidFill>
                <a:effectLst/>
                <a:uLnTx/>
                <a:uFillTx/>
                <a:latin typeface="Montserrat Medium" panose="02000505000000020004" pitchFamily="2" charset="77"/>
                <a:ea typeface="+mn-ea"/>
                <a:cs typeface="+mn-cs"/>
              </a:rPr>
              <a:t>300,000 to 400,000 positions</a:t>
            </a:r>
            <a:r>
              <a:rPr kumimoji="0" lang="en-US" sz="1800" b="1" i="0" u="none" strike="noStrike" kern="1200" cap="none" spc="0" normalizeH="0" baseline="0" noProof="0">
                <a:ln>
                  <a:noFill/>
                </a:ln>
                <a:solidFill>
                  <a:srgbClr val="CC6600"/>
                </a:solidFill>
                <a:effectLst/>
                <a:uLnTx/>
                <a:uFillTx/>
                <a:latin typeface="Montserrat Medium" panose="02000505000000020004" pitchFamily="2" charset="77"/>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lumMod val="75000"/>
                  <a:lumOff val="25000"/>
                </a:prstClr>
              </a:solidFill>
              <a:effectLst/>
              <a:uLnTx/>
              <a:uFillTx/>
              <a:latin typeface="Montserrat Medium" panose="02000505000000020004" pitchFamily="2" charset="77"/>
              <a:ea typeface="+mn-ea"/>
              <a:cs typeface="+mn-cs"/>
            </a:endParaRPr>
          </a:p>
        </p:txBody>
      </p:sp>
      <p:sp>
        <p:nvSpPr>
          <p:cNvPr id="21" name="Content Placeholder 47">
            <a:extLst>
              <a:ext uri="{FF2B5EF4-FFF2-40B4-BE49-F238E27FC236}">
                <a16:creationId xmlns:a16="http://schemas.microsoft.com/office/drawing/2014/main" id="{5E1D501E-AC17-6F9C-9845-4E8FE6EF339F}"/>
              </a:ext>
            </a:extLst>
          </p:cNvPr>
          <p:cNvSpPr txBox="1">
            <a:spLocks/>
          </p:cNvSpPr>
          <p:nvPr/>
        </p:nvSpPr>
        <p:spPr>
          <a:xfrm>
            <a:off x="8225914" y="5655237"/>
            <a:ext cx="4145470" cy="5318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lumMod val="75000"/>
                    <a:lumOff val="25000"/>
                  </a:prstClr>
                </a:solidFill>
                <a:effectLst/>
                <a:uLnTx/>
                <a:uFillTx/>
                <a:latin typeface="Montserrat Medium" panose="02000505000000020004" pitchFamily="2" charset="77"/>
                <a:ea typeface="+mn-ea"/>
                <a:cs typeface="+mn-cs"/>
                <a:hlinkClick r:id="rId6"/>
              </a:rPr>
              <a:t>Spring 2023 construction labor market report (hbi.org)</a:t>
            </a:r>
            <a:endParaRPr kumimoji="0" lang="en-US" sz="1400" b="0" i="0" u="none" strike="noStrike" kern="1200" cap="none" spc="0" normalizeH="0" baseline="0" noProof="0">
              <a:ln>
                <a:noFill/>
              </a:ln>
              <a:solidFill>
                <a:prstClr val="black">
                  <a:lumMod val="75000"/>
                  <a:lumOff val="25000"/>
                </a:prstClr>
              </a:solidFill>
              <a:effectLst/>
              <a:uLnTx/>
              <a:uFillTx/>
              <a:latin typeface="Montserrat Medium" panose="02000505000000020004" pitchFamily="2" charset="77"/>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lumMod val="75000"/>
                  <a:lumOff val="25000"/>
                </a:prstClr>
              </a:solidFill>
              <a:effectLst/>
              <a:uLnTx/>
              <a:uFillTx/>
              <a:latin typeface="Montserrat Medium" panose="02000505000000020004" pitchFamily="2" charset="77"/>
              <a:ea typeface="+mn-ea"/>
              <a:cs typeface="+mn-cs"/>
            </a:endParaRPr>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33954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The CHIPS and Science Act</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387665" y="1556103"/>
            <a:ext cx="10893891" cy="4497057"/>
          </a:xfrm>
        </p:spPr>
        <p:txBody>
          <a:bodyPr vert="horz" lIns="91440" tIns="45720" rIns="91440" bIns="45720" rtlCol="0" anchor="t">
            <a:noAutofit/>
          </a:bodyPr>
          <a:lstStyle/>
          <a:p>
            <a:pPr marL="342900" marR="0" lvl="0">
              <a:lnSpc>
                <a:spcPct val="90000"/>
              </a:lnSpc>
              <a:spcBef>
                <a:spcPts val="0"/>
              </a:spcBef>
              <a:spcAft>
                <a:spcPts val="600"/>
              </a:spcAft>
              <a:buFont typeface="Arial" panose="020B0604020202020204" pitchFamily="34" charset="0"/>
              <a:buChar char="•"/>
            </a:pPr>
            <a:r>
              <a:rPr lang="en-US" sz="2000" b="1">
                <a:effectLst/>
                <a:hlinkClick r:id="rId3"/>
              </a:rPr>
              <a:t>Regional Innovation and Technology Hubs</a:t>
            </a:r>
            <a:r>
              <a:rPr lang="en-US" sz="2000" b="1">
                <a:effectLst/>
              </a:rPr>
              <a:t>:</a:t>
            </a:r>
            <a:r>
              <a:rPr lang="en-US" sz="2000">
                <a:effectLst/>
              </a:rPr>
              <a:t> </a:t>
            </a:r>
            <a:br>
              <a:rPr lang="en-US" sz="2000">
                <a:effectLst/>
              </a:rPr>
            </a:br>
            <a:r>
              <a:rPr lang="en-US" sz="1800">
                <a:effectLst/>
              </a:rPr>
              <a:t>These hubs will create jobs, spur regional economic development, and position communities throughout the country to lead in high-growth, high-wage sectors such as artificial intelligence, advanced manufacturing, and clean energy technology. </a:t>
            </a:r>
          </a:p>
          <a:p>
            <a:pPr marL="342900" marR="0" lvl="0">
              <a:lnSpc>
                <a:spcPct val="90000"/>
              </a:lnSpc>
              <a:spcBef>
                <a:spcPts val="0"/>
              </a:spcBef>
              <a:spcAft>
                <a:spcPts val="600"/>
              </a:spcAft>
              <a:buFont typeface="Arial" panose="020B0604020202020204" pitchFamily="34" charset="0"/>
              <a:buChar char="•"/>
            </a:pPr>
            <a:r>
              <a:rPr lang="en-US" sz="2000" b="1">
                <a:effectLst/>
                <a:hlinkClick r:id="rId4"/>
              </a:rPr>
              <a:t>CHIPS for America Workforce and Education Fund</a:t>
            </a:r>
            <a:r>
              <a:rPr lang="en-US" sz="2000" b="1">
                <a:effectLst/>
              </a:rPr>
              <a:t>: </a:t>
            </a:r>
            <a:br>
              <a:rPr lang="en-US" sz="2000" b="1">
                <a:effectLst/>
              </a:rPr>
            </a:br>
            <a:r>
              <a:rPr lang="en-US" sz="1800">
                <a:effectLst/>
              </a:rPr>
              <a:t>The Fund is $200 million and provides $25 million for Fiscal Year (FY) 2023, $25 million for FY2024, and $50 million for each fiscal year 2025-2027.</a:t>
            </a:r>
          </a:p>
          <a:p>
            <a:pPr marL="342900">
              <a:lnSpc>
                <a:spcPct val="90000"/>
              </a:lnSpc>
              <a:spcBef>
                <a:spcPts val="0"/>
              </a:spcBef>
              <a:spcAft>
                <a:spcPts val="600"/>
              </a:spcAft>
              <a:buFont typeface="Arial" panose="020B0604020202020204" pitchFamily="34" charset="0"/>
              <a:buChar char="•"/>
            </a:pPr>
            <a:r>
              <a:rPr lang="en-US" sz="2000" b="1">
                <a:effectLst/>
                <a:hlinkClick r:id="rId4"/>
              </a:rPr>
              <a:t>Embedding Apprenticeship Within th</a:t>
            </a:r>
            <a:r>
              <a:rPr lang="en-US" sz="2000" b="1">
                <a:hlinkClick r:id="rId4"/>
              </a:rPr>
              <a:t>e Incentives Program</a:t>
            </a:r>
            <a:r>
              <a:rPr lang="en-US" sz="2000" b="1"/>
              <a:t>: </a:t>
            </a:r>
            <a:br>
              <a:rPr lang="en-US" sz="2000" b="1"/>
            </a:br>
            <a:r>
              <a:rPr lang="en-US" sz="1800">
                <a:effectLst/>
              </a:rPr>
              <a:t>Companies seeking funding via the CHIPS Incentives Program </a:t>
            </a:r>
            <a:br>
              <a:rPr lang="en-US" sz="1800">
                <a:effectLst/>
              </a:rPr>
            </a:br>
            <a:r>
              <a:rPr lang="en-US" sz="1800">
                <a:effectLst/>
              </a:rPr>
              <a:t>must submit workforce development plans for facility operators </a:t>
            </a:r>
            <a:br>
              <a:rPr lang="en-US" sz="1800">
                <a:effectLst/>
              </a:rPr>
            </a:br>
            <a:r>
              <a:rPr lang="en-US" sz="1800">
                <a:effectLst/>
              </a:rPr>
              <a:t>and construction workers, with applicants committing to hiring </a:t>
            </a:r>
            <a:br>
              <a:rPr lang="en-US" sz="1800">
                <a:effectLst/>
              </a:rPr>
            </a:br>
            <a:r>
              <a:rPr lang="en-US" sz="1800">
                <a:effectLst/>
              </a:rPr>
              <a:t>individuals who complete training programs and to consider </a:t>
            </a:r>
            <a:br>
              <a:rPr lang="en-US" sz="1800">
                <a:effectLst/>
              </a:rPr>
            </a:br>
            <a:r>
              <a:rPr lang="en-US" sz="1800">
                <a:effectLst/>
              </a:rPr>
              <a:t>partnerships with various skill-building programs, including </a:t>
            </a:r>
            <a:br>
              <a:rPr lang="en-US" sz="1800">
                <a:effectLst/>
              </a:rPr>
            </a:br>
            <a:r>
              <a:rPr lang="en-US" sz="1800">
                <a:effectLst/>
              </a:rPr>
              <a:t>Registered Apprenticeships, pre-apprenticeships, community </a:t>
            </a:r>
            <a:br>
              <a:rPr lang="en-US" sz="1800">
                <a:effectLst/>
              </a:rPr>
            </a:br>
            <a:r>
              <a:rPr lang="en-US" sz="1800">
                <a:effectLst/>
              </a:rPr>
              <a:t>and technical college programs, high school career pathways </a:t>
            </a:r>
            <a:br>
              <a:rPr lang="en-US" sz="1800">
                <a:effectLst/>
              </a:rPr>
            </a:br>
            <a:r>
              <a:rPr lang="en-US" sz="1800">
                <a:effectLst/>
              </a:rPr>
              <a:t>and paid work-based learning initiatives in the semiconductor </a:t>
            </a:r>
            <a:br>
              <a:rPr lang="en-US" sz="1800">
                <a:effectLst/>
              </a:rPr>
            </a:br>
            <a:r>
              <a:rPr lang="en-US" sz="1800">
                <a:effectLst/>
              </a:rPr>
              <a:t>industry.</a:t>
            </a:r>
            <a:endParaRPr lang="en-US" sz="1800"/>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2050" name="Picture 2" descr="Image result for Semiconductor Examples">
            <a:extLst>
              <a:ext uri="{FF2B5EF4-FFF2-40B4-BE49-F238E27FC236}">
                <a16:creationId xmlns:a16="http://schemas.microsoft.com/office/drawing/2014/main" id="{12B0B7E2-2CEA-2DCF-8C4C-12FE5774DC5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029474" y="3779638"/>
            <a:ext cx="4435659" cy="2995237"/>
          </a:xfrm>
          <a:prstGeom prst="rect">
            <a:avLst/>
          </a:prstGeom>
          <a:effectLst>
            <a:softEdge rad="711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466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199" y="420540"/>
            <a:ext cx="10915835" cy="1325563"/>
          </a:xfrm>
        </p:spPr>
        <p:txBody>
          <a:bodyPr>
            <a:normAutofit/>
          </a:bodyPr>
          <a:lstStyle/>
          <a:p>
            <a:r>
              <a:rPr lang="en-US" sz="3600">
                <a:solidFill>
                  <a:schemeClr val="bg1"/>
                </a:solidFill>
                <a:latin typeface="Montserrat"/>
              </a:rPr>
              <a:t>$395 Billion in Semiconductor Manufacturing!</a:t>
            </a:r>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pic>
        <p:nvPicPr>
          <p:cNvPr id="10" name="Picture 9" descr="Map of the United States showing private investments in semiconductor research">
            <a:extLst>
              <a:ext uri="{FF2B5EF4-FFF2-40B4-BE49-F238E27FC236}">
                <a16:creationId xmlns:a16="http://schemas.microsoft.com/office/drawing/2014/main" id="{44F74DB2-12E2-1A2A-80C4-541A569C95E4}"/>
              </a:ext>
            </a:extLst>
          </p:cNvPr>
          <p:cNvPicPr>
            <a:picLocks noChangeAspect="1"/>
          </p:cNvPicPr>
          <p:nvPr/>
        </p:nvPicPr>
        <p:blipFill>
          <a:blip r:embed="rId4"/>
          <a:stretch>
            <a:fillRect/>
          </a:stretch>
        </p:blipFill>
        <p:spPr>
          <a:xfrm>
            <a:off x="2125462" y="1589491"/>
            <a:ext cx="8341308" cy="4363253"/>
          </a:xfrm>
          <a:prstGeom prst="rect">
            <a:avLst/>
          </a:prstGeom>
        </p:spPr>
      </p:pic>
    </p:spTree>
    <p:extLst>
      <p:ext uri="{BB962C8B-B14F-4D97-AF65-F5344CB8AC3E}">
        <p14:creationId xmlns:p14="http://schemas.microsoft.com/office/powerpoint/2010/main" val="1689827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199" y="420540"/>
            <a:ext cx="10915835" cy="1325563"/>
          </a:xfrm>
        </p:spPr>
        <p:txBody>
          <a:bodyPr>
            <a:normAutofit/>
          </a:bodyPr>
          <a:lstStyle/>
          <a:p>
            <a:r>
              <a:rPr lang="en-US" sz="3600" dirty="0">
                <a:solidFill>
                  <a:schemeClr val="bg1"/>
                </a:solidFill>
                <a:latin typeface="Montserrat"/>
              </a:rPr>
              <a:t>An Investment Boom that Needs Workers:</a:t>
            </a:r>
            <a:br>
              <a:rPr lang="en-US" sz="3600" dirty="0">
                <a:solidFill>
                  <a:schemeClr val="bg1"/>
                </a:solidFill>
                <a:latin typeface="Montserrat"/>
              </a:rPr>
            </a:br>
            <a:r>
              <a:rPr lang="en-US" sz="3600" dirty="0">
                <a:solidFill>
                  <a:schemeClr val="bg1"/>
                </a:solidFill>
                <a:latin typeface="Montserrat"/>
              </a:rPr>
              <a:t>IT and Cybersecurity</a:t>
            </a:r>
          </a:p>
        </p:txBody>
      </p:sp>
      <p:sp>
        <p:nvSpPr>
          <p:cNvPr id="4" name="Content Placeholder 13">
            <a:extLst>
              <a:ext uri="{FF2B5EF4-FFF2-40B4-BE49-F238E27FC236}">
                <a16:creationId xmlns:a16="http://schemas.microsoft.com/office/drawing/2014/main" id="{80218B16-A92D-77A6-6B88-123BCE84E149}"/>
              </a:ext>
            </a:extLst>
          </p:cNvPr>
          <p:cNvSpPr txBox="1">
            <a:spLocks/>
          </p:cNvSpPr>
          <p:nvPr/>
        </p:nvSpPr>
        <p:spPr>
          <a:xfrm>
            <a:off x="639656" y="1994052"/>
            <a:ext cx="5159375" cy="163011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en-US" sz="1800" dirty="0">
                <a:solidFill>
                  <a:srgbClr val="003366"/>
                </a:solidFill>
              </a:rPr>
              <a:t>The </a:t>
            </a:r>
            <a:r>
              <a:rPr lang="en-US" altLang="en-US" sz="1800" b="1" dirty="0">
                <a:solidFill>
                  <a:srgbClr val="993300"/>
                </a:solidFill>
              </a:rPr>
              <a:t>computer systems design </a:t>
            </a:r>
            <a:r>
              <a:rPr lang="en-US" altLang="en-US" sz="1800" dirty="0">
                <a:solidFill>
                  <a:srgbClr val="003366"/>
                </a:solidFill>
              </a:rPr>
              <a:t>and related services industry is the eighth fastest growing industry, growing at a rate of 1.8 percent annually over the 2022-32 decade. This industry is also seen </a:t>
            </a:r>
            <a:r>
              <a:rPr lang="en-US" altLang="en-US" sz="1800" b="1" dirty="0">
                <a:solidFill>
                  <a:srgbClr val="993300"/>
                </a:solidFill>
              </a:rPr>
              <a:t>adding </a:t>
            </a:r>
            <a:r>
              <a:rPr lang="en-US" altLang="en-US" sz="1800" b="1" dirty="0">
                <a:solidFill>
                  <a:srgbClr val="993300"/>
                </a:solidFill>
                <a:effectLst>
                  <a:outerShdw blurRad="38100" dist="38100" dir="2700000" algn="tl">
                    <a:srgbClr val="000000">
                      <a:alpha val="43137"/>
                    </a:srgbClr>
                  </a:outerShdw>
                </a:effectLst>
              </a:rPr>
              <a:t>474,800 jobs</a:t>
            </a:r>
            <a:r>
              <a:rPr lang="en-US" altLang="en-US" sz="1800" b="1" dirty="0">
                <a:solidFill>
                  <a:srgbClr val="993300"/>
                </a:solidFill>
              </a:rPr>
              <a:t> </a:t>
            </a:r>
            <a:r>
              <a:rPr lang="en-US" altLang="en-US" sz="1800" dirty="0">
                <a:solidFill>
                  <a:srgbClr val="003366"/>
                </a:solidFill>
              </a:rPr>
              <a:t>over the projections period, the second most of any industry.</a:t>
            </a:r>
            <a:endParaRPr lang="en-US" sz="1800" dirty="0"/>
          </a:p>
        </p:txBody>
      </p:sp>
      <p:sp>
        <p:nvSpPr>
          <p:cNvPr id="12" name="Content Placeholder 15">
            <a:extLst>
              <a:ext uri="{FF2B5EF4-FFF2-40B4-BE49-F238E27FC236}">
                <a16:creationId xmlns:a16="http://schemas.microsoft.com/office/drawing/2014/main" id="{60BE14C0-2146-827F-838E-617794E2D542}"/>
              </a:ext>
            </a:extLst>
          </p:cNvPr>
          <p:cNvSpPr txBox="1">
            <a:spLocks/>
          </p:cNvSpPr>
          <p:nvPr/>
        </p:nvSpPr>
        <p:spPr>
          <a:xfrm>
            <a:off x="392329" y="3619469"/>
            <a:ext cx="5844128" cy="324611"/>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hlinkClick r:id="rId3"/>
              </a:rPr>
              <a:t>Employment Projections: 2022-2032 Summary - 2022 A01 Results (bls.gov)</a:t>
            </a:r>
            <a:endParaRPr lang="en-US" sz="1400" dirty="0"/>
          </a:p>
          <a:p>
            <a:endParaRPr lang="en-US" dirty="0"/>
          </a:p>
        </p:txBody>
      </p:sp>
      <p:sp>
        <p:nvSpPr>
          <p:cNvPr id="11" name="Content Placeholder 17">
            <a:extLst>
              <a:ext uri="{FF2B5EF4-FFF2-40B4-BE49-F238E27FC236}">
                <a16:creationId xmlns:a16="http://schemas.microsoft.com/office/drawing/2014/main" id="{40C56BC9-3F10-F7D5-35BC-F366BED7C17F}"/>
              </a:ext>
            </a:extLst>
          </p:cNvPr>
          <p:cNvSpPr txBox="1">
            <a:spLocks/>
          </p:cNvSpPr>
          <p:nvPr/>
        </p:nvSpPr>
        <p:spPr>
          <a:xfrm>
            <a:off x="392329" y="4275877"/>
            <a:ext cx="5465100" cy="79799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en-US" sz="1800" dirty="0">
                <a:solidFill>
                  <a:srgbClr val="003366"/>
                </a:solidFill>
              </a:rPr>
              <a:t>Since 2021, </a:t>
            </a:r>
            <a:r>
              <a:rPr lang="en-US" altLang="en-US" sz="1800" b="1" dirty="0">
                <a:solidFill>
                  <a:srgbClr val="993300"/>
                </a:solidFill>
              </a:rPr>
              <a:t>semiconductor employment </a:t>
            </a:r>
            <a:r>
              <a:rPr lang="en-US" altLang="en-US" sz="1800" dirty="0">
                <a:solidFill>
                  <a:srgbClr val="003366"/>
                </a:solidFill>
              </a:rPr>
              <a:t>has increased an average of </a:t>
            </a:r>
            <a:r>
              <a:rPr lang="en-US" altLang="en-US" sz="1800" b="1" dirty="0">
                <a:solidFill>
                  <a:srgbClr val="993300"/>
                </a:solidFill>
              </a:rPr>
              <a:t>4.3% per year to over 203,000 workers in 2023</a:t>
            </a:r>
            <a:r>
              <a:rPr lang="en-US" altLang="en-US" sz="1800" dirty="0">
                <a:solidFill>
                  <a:srgbClr val="003366"/>
                </a:solidFill>
              </a:rPr>
              <a:t>.</a:t>
            </a:r>
            <a:endParaRPr lang="en-US" sz="1800" dirty="0"/>
          </a:p>
        </p:txBody>
      </p:sp>
      <p:sp>
        <p:nvSpPr>
          <p:cNvPr id="6" name="Content Placeholder 19">
            <a:extLst>
              <a:ext uri="{FF2B5EF4-FFF2-40B4-BE49-F238E27FC236}">
                <a16:creationId xmlns:a16="http://schemas.microsoft.com/office/drawing/2014/main" id="{1A211E82-23CE-9AFC-9BD4-87FF84864271}"/>
              </a:ext>
            </a:extLst>
          </p:cNvPr>
          <p:cNvSpPr txBox="1">
            <a:spLocks/>
          </p:cNvSpPr>
          <p:nvPr/>
        </p:nvSpPr>
        <p:spPr>
          <a:xfrm>
            <a:off x="1243836" y="5120279"/>
            <a:ext cx="3809360" cy="382587"/>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hlinkClick r:id="rId4"/>
              </a:rPr>
              <a:t>U.S. Semiconductor Jobs are Making a Comeback</a:t>
            </a:r>
            <a:endParaRPr lang="en-US" sz="1400" dirty="0"/>
          </a:p>
          <a:p>
            <a:endParaRPr lang="en-US" dirty="0"/>
          </a:p>
        </p:txBody>
      </p:sp>
      <p:sp>
        <p:nvSpPr>
          <p:cNvPr id="3" name="TextBox 2">
            <a:extLst>
              <a:ext uri="{FF2B5EF4-FFF2-40B4-BE49-F238E27FC236}">
                <a16:creationId xmlns:a16="http://schemas.microsoft.com/office/drawing/2014/main" id="{611D093E-AE6E-3014-7704-F4B719E073E1}"/>
              </a:ext>
              <a:ext uri="{C183D7F6-B498-43B3-948B-1728B52AA6E4}">
                <adec:decorative xmlns:adec="http://schemas.microsoft.com/office/drawing/2017/decorative" val="1"/>
              </a:ext>
            </a:extLst>
          </p:cNvPr>
          <p:cNvSpPr txBox="1"/>
          <p:nvPr/>
        </p:nvSpPr>
        <p:spPr>
          <a:xfrm>
            <a:off x="6267029" y="1633998"/>
            <a:ext cx="5443703" cy="3416320"/>
          </a:xfrm>
          <a:prstGeom prst="rect">
            <a:avLst/>
          </a:prstGeom>
          <a:solidFill>
            <a:schemeClr val="bg1"/>
          </a:solidFill>
          <a:ln>
            <a:solidFill>
              <a:schemeClr val="tx1"/>
            </a:solidFill>
          </a:ln>
        </p:spPr>
        <p:txBody>
          <a:bodyPr wrap="square">
            <a:spAutoFit/>
          </a:bodyPr>
          <a:lstStyle/>
          <a:p>
            <a:pPr algn="ctr"/>
            <a:endParaRPr lang="en-US" b="1">
              <a:solidFill>
                <a:srgbClr val="003366"/>
              </a:solidFill>
              <a:latin typeface="+mj-lt"/>
            </a:endParaRPr>
          </a:p>
          <a:p>
            <a:pPr algn="ctr"/>
            <a:endParaRPr lang="en-US" b="1">
              <a:solidFill>
                <a:srgbClr val="003366"/>
              </a:solidFill>
              <a:latin typeface="+mj-lt"/>
            </a:endParaRPr>
          </a:p>
          <a:p>
            <a:pPr algn="ctr"/>
            <a:endParaRPr lang="en-US" b="1">
              <a:solidFill>
                <a:srgbClr val="003366"/>
              </a:solidFill>
              <a:latin typeface="+mj-lt"/>
            </a:endParaRPr>
          </a:p>
          <a:p>
            <a:pPr algn="ctr"/>
            <a:endParaRPr lang="en-US" b="1">
              <a:solidFill>
                <a:srgbClr val="003366"/>
              </a:solidFill>
              <a:latin typeface="+mj-lt"/>
            </a:endParaRPr>
          </a:p>
          <a:p>
            <a:pPr algn="ctr"/>
            <a:endParaRPr lang="en-US" b="1">
              <a:solidFill>
                <a:srgbClr val="003366"/>
              </a:solidFill>
              <a:latin typeface="+mj-lt"/>
            </a:endParaRPr>
          </a:p>
          <a:p>
            <a:pPr algn="ctr"/>
            <a:endParaRPr lang="en-US" b="1">
              <a:solidFill>
                <a:srgbClr val="003366"/>
              </a:solidFill>
              <a:latin typeface="+mj-lt"/>
            </a:endParaRPr>
          </a:p>
          <a:p>
            <a:pPr algn="ctr"/>
            <a:endParaRPr lang="en-US" b="1">
              <a:solidFill>
                <a:srgbClr val="003366"/>
              </a:solidFill>
              <a:latin typeface="+mj-lt"/>
            </a:endParaRPr>
          </a:p>
          <a:p>
            <a:pPr algn="ctr"/>
            <a:endParaRPr lang="en-US" b="1">
              <a:solidFill>
                <a:srgbClr val="003366"/>
              </a:solidFill>
              <a:latin typeface="+mj-lt"/>
            </a:endParaRPr>
          </a:p>
          <a:p>
            <a:pPr algn="ctr"/>
            <a:endParaRPr lang="en-US" b="1">
              <a:solidFill>
                <a:srgbClr val="003366"/>
              </a:solidFill>
              <a:latin typeface="+mj-lt"/>
            </a:endParaRPr>
          </a:p>
          <a:p>
            <a:pPr algn="ctr"/>
            <a:endParaRPr lang="en-US" b="1">
              <a:solidFill>
                <a:srgbClr val="003366"/>
              </a:solidFill>
              <a:latin typeface="+mj-lt"/>
            </a:endParaRPr>
          </a:p>
          <a:p>
            <a:pPr algn="ctr"/>
            <a:endParaRPr lang="en-US" b="1">
              <a:solidFill>
                <a:srgbClr val="003366"/>
              </a:solidFill>
              <a:latin typeface="+mj-lt"/>
            </a:endParaRPr>
          </a:p>
          <a:p>
            <a:pPr algn="ctr"/>
            <a:endParaRPr lang="en-US" b="1">
              <a:solidFill>
                <a:srgbClr val="003366"/>
              </a:solidFill>
              <a:latin typeface="+mj-lt"/>
            </a:endParaRPr>
          </a:p>
        </p:txBody>
      </p:sp>
      <p:sp>
        <p:nvSpPr>
          <p:cNvPr id="9" name="Content Placeholder 21">
            <a:extLst>
              <a:ext uri="{FF2B5EF4-FFF2-40B4-BE49-F238E27FC236}">
                <a16:creationId xmlns:a16="http://schemas.microsoft.com/office/drawing/2014/main" id="{5BC42908-94EE-FBBF-502C-DFDAA031F477}"/>
              </a:ext>
            </a:extLst>
          </p:cNvPr>
          <p:cNvSpPr txBox="1">
            <a:spLocks/>
          </p:cNvSpPr>
          <p:nvPr/>
        </p:nvSpPr>
        <p:spPr>
          <a:xfrm>
            <a:off x="6362362" y="1633998"/>
            <a:ext cx="5253038" cy="2911475"/>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a:solidFill>
                  <a:srgbClr val="993300"/>
                </a:solidFill>
              </a:rPr>
              <a:t>Global cybersecurity job vacancies grew by 350 percent</a:t>
            </a:r>
            <a:r>
              <a:rPr lang="en-US" sz="1800">
                <a:solidFill>
                  <a:srgbClr val="993300"/>
                </a:solidFill>
              </a:rPr>
              <a:t>, </a:t>
            </a:r>
            <a:r>
              <a:rPr lang="en-US" sz="1800">
                <a:solidFill>
                  <a:srgbClr val="003366"/>
                </a:solidFill>
              </a:rPr>
              <a:t>from one million openings in 2013 to </a:t>
            </a:r>
            <a:r>
              <a:rPr lang="en-US" sz="1800" b="1">
                <a:solidFill>
                  <a:srgbClr val="993300"/>
                </a:solidFill>
              </a:rPr>
              <a:t>3.5 million</a:t>
            </a:r>
            <a:r>
              <a:rPr lang="en-US" sz="1800" b="1">
                <a:solidFill>
                  <a:srgbClr val="CC6600"/>
                </a:solidFill>
              </a:rPr>
              <a:t> </a:t>
            </a:r>
            <a:r>
              <a:rPr lang="en-US" sz="1800">
                <a:solidFill>
                  <a:srgbClr val="003366"/>
                </a:solidFill>
              </a:rPr>
              <a:t>in 2021, according to Cybersecurity Ventures. </a:t>
            </a:r>
          </a:p>
          <a:p>
            <a:pPr algn="ctr"/>
            <a:endParaRPr lang="en-US" sz="1800">
              <a:solidFill>
                <a:srgbClr val="003366"/>
              </a:solidFill>
            </a:endParaRPr>
          </a:p>
          <a:p>
            <a:pPr algn="ctr"/>
            <a:r>
              <a:rPr lang="en-US" sz="1800">
                <a:solidFill>
                  <a:srgbClr val="003366"/>
                </a:solidFill>
              </a:rPr>
              <a:t>The </a:t>
            </a:r>
            <a:r>
              <a:rPr lang="en-US" sz="1800" b="1">
                <a:solidFill>
                  <a:srgbClr val="993300"/>
                </a:solidFill>
              </a:rPr>
              <a:t>number of unfilled jobs remains at 3.5 million in 2023</a:t>
            </a:r>
            <a:r>
              <a:rPr lang="en-US" sz="1800">
                <a:solidFill>
                  <a:srgbClr val="CC6600"/>
                </a:solidFill>
              </a:rPr>
              <a:t>,</a:t>
            </a:r>
            <a:r>
              <a:rPr lang="en-US" sz="1800">
                <a:solidFill>
                  <a:srgbClr val="003366"/>
                </a:solidFill>
              </a:rPr>
              <a:t> with more than 750,000 of those positions in the U.S. </a:t>
            </a:r>
          </a:p>
          <a:p>
            <a:pPr algn="ctr"/>
            <a:r>
              <a:rPr lang="en-US" sz="1800">
                <a:solidFill>
                  <a:srgbClr val="003366"/>
                </a:solidFill>
              </a:rPr>
              <a:t>Industry efforts to source new talent and tackle burnout continues, but we predict that the </a:t>
            </a:r>
            <a:r>
              <a:rPr lang="en-US" sz="1800" b="1">
                <a:solidFill>
                  <a:srgbClr val="993300"/>
                </a:solidFill>
              </a:rPr>
              <a:t>disparity between demand and supply will remain through at least 2025.</a:t>
            </a:r>
          </a:p>
          <a:p>
            <a:endParaRPr lang="en-US"/>
          </a:p>
        </p:txBody>
      </p:sp>
      <p:sp>
        <p:nvSpPr>
          <p:cNvPr id="13" name="Content Placeholder 23">
            <a:extLst>
              <a:ext uri="{FF2B5EF4-FFF2-40B4-BE49-F238E27FC236}">
                <a16:creationId xmlns:a16="http://schemas.microsoft.com/office/drawing/2014/main" id="{823A871F-06DA-E155-8CFE-E39029DB7C61}"/>
              </a:ext>
            </a:extLst>
          </p:cNvPr>
          <p:cNvSpPr txBox="1">
            <a:spLocks/>
          </p:cNvSpPr>
          <p:nvPr/>
        </p:nvSpPr>
        <p:spPr>
          <a:xfrm>
            <a:off x="6234545" y="5013742"/>
            <a:ext cx="5844128" cy="439737"/>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hlinkClick r:id="rId5"/>
              </a:rPr>
              <a:t>Cybersecurity Jobs Report: 3.5 Million Unfilled Positions In 2025 | AP News</a:t>
            </a:r>
            <a:endParaRPr lang="en-US" sz="1400" dirty="0"/>
          </a:p>
          <a:p>
            <a:endParaRPr lang="en-US" dirty="0"/>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147487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dirty="0">
                <a:solidFill>
                  <a:schemeClr val="bg1"/>
                </a:solidFill>
                <a:latin typeface="Montserrat"/>
              </a:rPr>
              <a:t>The Inflation Reduction Act (IRA)</a:t>
            </a:r>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
        <p:nvSpPr>
          <p:cNvPr id="9" name="Content Placeholder 8">
            <a:extLst>
              <a:ext uri="{FF2B5EF4-FFF2-40B4-BE49-F238E27FC236}">
                <a16:creationId xmlns:a16="http://schemas.microsoft.com/office/drawing/2014/main" id="{2712F0FF-2D55-79EA-4624-5FB058948C9A}"/>
              </a:ext>
            </a:extLst>
          </p:cNvPr>
          <p:cNvSpPr>
            <a:spLocks noGrp="1"/>
          </p:cNvSpPr>
          <p:nvPr>
            <p:ph idx="1"/>
          </p:nvPr>
        </p:nvSpPr>
        <p:spPr>
          <a:xfrm>
            <a:off x="838200" y="1786148"/>
            <a:ext cx="10601326" cy="3821371"/>
          </a:xfrm>
        </p:spPr>
        <p:txBody>
          <a:bodyPr vert="horz" lIns="91440" tIns="45720" rIns="91440" bIns="45720" rtlCol="0" anchor="t">
            <a:noAutofit/>
          </a:bodyPr>
          <a:lstStyle/>
          <a:p>
            <a:pPr marL="342900" indent="-342900">
              <a:lnSpc>
                <a:spcPct val="107000"/>
              </a:lnSpc>
              <a:spcBef>
                <a:spcPts val="0"/>
              </a:spcBef>
              <a:buFont typeface="Symbol" panose="05050102010706020507" pitchFamily="18" charset="2"/>
              <a:buChar char=""/>
            </a:pPr>
            <a:r>
              <a:rPr lang="en-US" sz="2000" b="1">
                <a:latin typeface="Montserrat Medium" panose="00000600000000000000" pitchFamily="2" charset="0"/>
                <a:cs typeface="Calibri" panose="020F0502020204030204" pitchFamily="34" charset="0"/>
                <a:hlinkClick r:id="rId4"/>
              </a:rPr>
              <a:t>Labor Hours Requirements</a:t>
            </a:r>
            <a:r>
              <a:rPr lang="en-US" sz="2000" b="1">
                <a:latin typeface="Montserrat Medium" panose="00000600000000000000" pitchFamily="2" charset="0"/>
                <a:cs typeface="Calibri" panose="020F0502020204030204" pitchFamily="34" charset="0"/>
              </a:rPr>
              <a:t>: </a:t>
            </a:r>
            <a:br>
              <a:rPr lang="en-US" sz="1900">
                <a:latin typeface="Montserrat Medium" panose="00000600000000000000" pitchFamily="2" charset="0"/>
                <a:cs typeface="Calibri" panose="020F0502020204030204" pitchFamily="34" charset="0"/>
              </a:rPr>
            </a:br>
            <a:r>
              <a:rPr lang="en-US" sz="1800">
                <a:latin typeface="Montserrat Medium" panose="00000600000000000000" pitchFamily="2" charset="0"/>
                <a:cs typeface="Calibri" panose="020F0502020204030204" pitchFamily="34" charset="0"/>
              </a:rPr>
              <a:t>Ten separate tax credits in the IRA note that employers who access these funds must set aside a minimum of 15% of their labor hours for apprentices.</a:t>
            </a:r>
          </a:p>
          <a:p>
            <a:pPr marL="342900" indent="-342900">
              <a:lnSpc>
                <a:spcPct val="107000"/>
              </a:lnSpc>
              <a:spcBef>
                <a:spcPts val="0"/>
              </a:spcBef>
              <a:buFont typeface="Symbol" panose="05050102010706020507" pitchFamily="18" charset="2"/>
              <a:buChar char=""/>
            </a:pPr>
            <a:r>
              <a:rPr lang="en-US" sz="2000" b="1">
                <a:latin typeface="Montserrat Medium" panose="00000600000000000000" pitchFamily="2" charset="0"/>
                <a:cs typeface="Calibri" panose="020F0502020204030204" pitchFamily="34" charset="0"/>
                <a:hlinkClick r:id="rId5"/>
              </a:rPr>
              <a:t>National Clean Investment Fund: </a:t>
            </a:r>
            <a:br>
              <a:rPr lang="en-US" sz="1900">
                <a:latin typeface="Montserrat Medium" panose="00000600000000000000" pitchFamily="2" charset="0"/>
                <a:cs typeface="Calibri" panose="020F0502020204030204" pitchFamily="34" charset="0"/>
              </a:rPr>
            </a:br>
            <a:r>
              <a:rPr lang="en-US" sz="1800">
                <a:latin typeface="Montserrat Medium" panose="00000600000000000000" pitchFamily="2" charset="0"/>
                <a:cs typeface="Calibri" panose="020F0502020204030204" pitchFamily="34" charset="0"/>
              </a:rPr>
              <a:t>$14 billion to provide grants to 2–3 national nonprofit clean financing institutions to provide accessible, affordable financing for tens of thousands of clean technology projects across the country with a goal of supporting Registered Apprenticeship.</a:t>
            </a:r>
          </a:p>
          <a:p>
            <a:pPr marL="342900" indent="-342900">
              <a:lnSpc>
                <a:spcPct val="107000"/>
              </a:lnSpc>
              <a:spcBef>
                <a:spcPts val="0"/>
              </a:spcBef>
              <a:buFont typeface="Symbol" panose="05050102010706020507" pitchFamily="18" charset="2"/>
              <a:buChar char=""/>
            </a:pPr>
            <a:r>
              <a:rPr lang="en-US" sz="2000" b="1">
                <a:latin typeface="Montserrat Medium" panose="00000600000000000000" pitchFamily="2" charset="0"/>
                <a:cs typeface="Calibri" panose="020F0502020204030204" pitchFamily="34" charset="0"/>
                <a:hlinkClick r:id="rId6"/>
              </a:rPr>
              <a:t>Domestic Manufacturing Conversion Grants</a:t>
            </a:r>
            <a:r>
              <a:rPr lang="en-US" sz="2000" b="1">
                <a:latin typeface="Montserrat Medium" panose="00000600000000000000" pitchFamily="2" charset="0"/>
                <a:cs typeface="Calibri" panose="020F0502020204030204" pitchFamily="34" charset="0"/>
              </a:rPr>
              <a:t>: </a:t>
            </a:r>
            <a:br>
              <a:rPr lang="en-US" sz="2000" b="1">
                <a:latin typeface="Montserrat Medium" panose="00000600000000000000" pitchFamily="2" charset="0"/>
                <a:cs typeface="Calibri" panose="020F0502020204030204" pitchFamily="34" charset="0"/>
              </a:rPr>
            </a:br>
            <a:r>
              <a:rPr lang="en-US" sz="1800">
                <a:latin typeface="Montserrat Medium" panose="00000600000000000000" pitchFamily="2" charset="0"/>
                <a:cs typeface="Calibri" panose="020F0502020204030204" pitchFamily="34" charset="0"/>
              </a:rPr>
              <a:t>$2 billion for applicants must commit to signing a project labor agreement that includes precise objectives related to investing in workforce </a:t>
            </a:r>
            <a:br>
              <a:rPr lang="en-US" sz="1800">
                <a:latin typeface="Montserrat Medium" panose="00000600000000000000" pitchFamily="2" charset="0"/>
                <a:cs typeface="Calibri" panose="020F0502020204030204" pitchFamily="34" charset="0"/>
              </a:rPr>
            </a:br>
            <a:r>
              <a:rPr lang="en-US" sz="1800">
                <a:latin typeface="Montserrat Medium" panose="00000600000000000000" pitchFamily="2" charset="0"/>
                <a:cs typeface="Calibri" panose="020F0502020204030204" pitchFamily="34" charset="0"/>
              </a:rPr>
              <a:t>education and training and using registered apprentices and </a:t>
            </a:r>
            <a:br>
              <a:rPr lang="en-US" sz="1800">
                <a:latin typeface="Montserrat Medium" panose="00000600000000000000" pitchFamily="2" charset="0"/>
                <a:cs typeface="Calibri" panose="020F0502020204030204" pitchFamily="34" charset="0"/>
              </a:rPr>
            </a:br>
            <a:r>
              <a:rPr lang="en-US" sz="1800">
                <a:latin typeface="Montserrat Medium" panose="00000600000000000000" pitchFamily="2" charset="0"/>
                <a:cs typeface="Calibri" panose="020F0502020204030204" pitchFamily="34" charset="0"/>
              </a:rPr>
              <a:t>creating opportunities for local workers to participate in the </a:t>
            </a:r>
            <a:br>
              <a:rPr lang="en-US" sz="1800">
                <a:latin typeface="Montserrat Medium" panose="00000600000000000000" pitchFamily="2" charset="0"/>
                <a:cs typeface="Calibri" panose="020F0502020204030204" pitchFamily="34" charset="0"/>
              </a:rPr>
            </a:br>
            <a:r>
              <a:rPr lang="en-US" sz="1800">
                <a:latin typeface="Montserrat Medium" panose="00000600000000000000" pitchFamily="2" charset="0"/>
                <a:cs typeface="Calibri" panose="020F0502020204030204" pitchFamily="34" charset="0"/>
              </a:rPr>
              <a:t>construction project.</a:t>
            </a:r>
          </a:p>
          <a:p>
            <a:pPr marL="342900" indent="-342900">
              <a:lnSpc>
                <a:spcPct val="107000"/>
              </a:lnSpc>
              <a:spcBef>
                <a:spcPts val="0"/>
              </a:spcBef>
              <a:buFont typeface="Symbol" panose="05050102010706020507" pitchFamily="18" charset="2"/>
              <a:buChar char=""/>
            </a:pPr>
            <a:endParaRPr lang="en-US" sz="1900" b="1">
              <a:latin typeface="Montserrat Medium" panose="00000600000000000000" pitchFamily="2" charset="0"/>
              <a:cs typeface="Calibri" panose="020F0502020204030204" pitchFamily="34" charset="0"/>
            </a:endParaRPr>
          </a:p>
        </p:txBody>
      </p:sp>
      <p:pic>
        <p:nvPicPr>
          <p:cNvPr id="4098" name="Picture 2" descr="Image result for registered apprenticeship">
            <a:extLst>
              <a:ext uri="{FF2B5EF4-FFF2-40B4-BE49-F238E27FC236}">
                <a16:creationId xmlns:a16="http://schemas.microsoft.com/office/drawing/2014/main" id="{3B11B6D9-2D59-0EE9-EEA8-C9F31FFB50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3451" y="4116501"/>
            <a:ext cx="4267200" cy="2856179"/>
          </a:xfrm>
          <a:prstGeom prst="rect">
            <a:avLst/>
          </a:prstGeom>
          <a:effectLst>
            <a:softEdge rad="711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823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The Inflation Reduction Act </a:t>
            </a:r>
            <a:r>
              <a:rPr lang="en-US">
                <a:latin typeface="Montserrat"/>
              </a:rPr>
              <a:t>2</a:t>
            </a:r>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9" name="Content Placeholder 8">
            <a:extLst>
              <a:ext uri="{FF2B5EF4-FFF2-40B4-BE49-F238E27FC236}">
                <a16:creationId xmlns:a16="http://schemas.microsoft.com/office/drawing/2014/main" id="{2712F0FF-2D55-79EA-4624-5FB058948C9A}"/>
              </a:ext>
            </a:extLst>
          </p:cNvPr>
          <p:cNvSpPr>
            <a:spLocks noGrp="1"/>
          </p:cNvSpPr>
          <p:nvPr>
            <p:ph idx="1"/>
          </p:nvPr>
        </p:nvSpPr>
        <p:spPr>
          <a:xfrm>
            <a:off x="638174" y="1508057"/>
            <a:ext cx="11020425" cy="4559178"/>
          </a:xfrm>
        </p:spPr>
        <p:txBody>
          <a:bodyPr>
            <a:normAutofit fontScale="32500" lnSpcReduction="20000"/>
          </a:bodyPr>
          <a:lstStyle/>
          <a:p>
            <a:pPr>
              <a:lnSpc>
                <a:spcPct val="120000"/>
              </a:lnSpc>
            </a:pPr>
            <a:r>
              <a:rPr lang="en-US" sz="4900" b="1">
                <a:hlinkClick r:id="rId4"/>
              </a:rPr>
              <a:t>Environmental and Climate Justice Community Change Grants</a:t>
            </a:r>
            <a:r>
              <a:rPr lang="en-US" sz="4900" b="1"/>
              <a:t>: </a:t>
            </a:r>
            <a:br>
              <a:rPr lang="en-US" sz="4900" b="1"/>
            </a:br>
            <a:r>
              <a:rPr lang="en-US" sz="4900"/>
              <a:t>$2 billion in grants available to support community-driven projects that deploy clean energy.  Grantees will be awarded based on the inclusion of pre-apprenticeships or Registered Apprenticeship Programs, that are worker-centered, demand-driven, and lead to good jobs.</a:t>
            </a:r>
          </a:p>
          <a:p>
            <a:pPr>
              <a:lnSpc>
                <a:spcPct val="120000"/>
              </a:lnSpc>
            </a:pPr>
            <a:r>
              <a:rPr lang="en-US" sz="4900" b="1">
                <a:hlinkClick r:id="rId5"/>
              </a:rPr>
              <a:t>Clean Communities Investment Accelerator</a:t>
            </a:r>
            <a:r>
              <a:rPr lang="en-US" sz="4900" b="1"/>
              <a:t>: </a:t>
            </a:r>
            <a:br>
              <a:rPr lang="en-US" sz="4900" b="1"/>
            </a:br>
            <a:r>
              <a:rPr lang="en-US" sz="4900"/>
              <a:t>$6 billion to establish hubs that provide funding and technical assistance to community lenders working in low-income and disadvantaged communities, providing an immediate pathway to deploy projects in those communities while also building capacity of hundreds of community lenders to finance projects for years.</a:t>
            </a:r>
          </a:p>
          <a:p>
            <a:pPr>
              <a:lnSpc>
                <a:spcPct val="120000"/>
              </a:lnSpc>
            </a:pPr>
            <a:r>
              <a:rPr lang="en-US" sz="4900" b="1">
                <a:hlinkClick r:id="rId6"/>
              </a:rPr>
              <a:t>Latest and Zero Building Energy Code Adoption</a:t>
            </a:r>
            <a:r>
              <a:rPr lang="en-US" sz="4900" b="1"/>
              <a:t>: </a:t>
            </a:r>
            <a:br>
              <a:rPr lang="en-US" sz="4900" b="1"/>
            </a:br>
            <a:r>
              <a:rPr lang="en-US" sz="4900"/>
              <a:t>$1 billion for States and units of local government with the </a:t>
            </a:r>
            <a:br>
              <a:rPr lang="en-US" sz="4900"/>
            </a:br>
            <a:r>
              <a:rPr lang="en-US" sz="4900"/>
              <a:t>authority to adopt building energy codes to adopt and implement </a:t>
            </a:r>
            <a:br>
              <a:rPr lang="en-US" sz="4900"/>
            </a:br>
            <a:r>
              <a:rPr lang="en-US" sz="4900"/>
              <a:t>the latest building energy code.  States are expected to include </a:t>
            </a:r>
            <a:br>
              <a:rPr lang="en-US" sz="4900"/>
            </a:br>
            <a:r>
              <a:rPr lang="en-US" sz="4900"/>
              <a:t>plans to engage opportunity youth with Registered Apprenticeship </a:t>
            </a:r>
            <a:br>
              <a:rPr lang="en-US" sz="4900"/>
            </a:br>
            <a:r>
              <a:rPr lang="en-US" sz="4900"/>
              <a:t>a particular area.</a:t>
            </a:r>
          </a:p>
          <a:p>
            <a:endParaRPr lang="en-US"/>
          </a:p>
        </p:txBody>
      </p:sp>
      <p:pic>
        <p:nvPicPr>
          <p:cNvPr id="6146" name="Picture 2" descr="What is carbon farming? - SmartCloud Farming">
            <a:extLst>
              <a:ext uri="{FF2B5EF4-FFF2-40B4-BE49-F238E27FC236}">
                <a16:creationId xmlns:a16="http://schemas.microsoft.com/office/drawing/2014/main" id="{4875F036-1D1C-2C9E-73CE-E4550F92C9B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24850" y="4205359"/>
            <a:ext cx="3981450" cy="2652641"/>
          </a:xfrm>
          <a:prstGeom prst="rect">
            <a:avLst/>
          </a:prstGeom>
          <a:effectLst>
            <a:softEdge rad="711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614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199" y="420540"/>
            <a:ext cx="10915835" cy="1325563"/>
          </a:xfrm>
        </p:spPr>
        <p:txBody>
          <a:bodyPr>
            <a:normAutofit/>
          </a:bodyPr>
          <a:lstStyle/>
          <a:p>
            <a:r>
              <a:rPr lang="en-US" sz="3600" dirty="0">
                <a:solidFill>
                  <a:schemeClr val="bg1"/>
                </a:solidFill>
                <a:latin typeface="Montserrat"/>
              </a:rPr>
              <a:t>$412 Billion in Clean Energy Manufacturing!</a:t>
            </a:r>
          </a:p>
        </p:txBody>
      </p:sp>
      <p:pic>
        <p:nvPicPr>
          <p:cNvPr id="4" name="Picture 3" descr="Map showing dots where Private Investments were made in the U.S.">
            <a:extLst>
              <a:ext uri="{FF2B5EF4-FFF2-40B4-BE49-F238E27FC236}">
                <a16:creationId xmlns:a16="http://schemas.microsoft.com/office/drawing/2014/main" id="{DB6EC830-F215-075B-AED0-DFC228191FD4}"/>
              </a:ext>
            </a:extLst>
          </p:cNvPr>
          <p:cNvPicPr>
            <a:picLocks noChangeAspect="1"/>
          </p:cNvPicPr>
          <p:nvPr/>
        </p:nvPicPr>
        <p:blipFill>
          <a:blip r:embed="rId3"/>
          <a:stretch>
            <a:fillRect/>
          </a:stretch>
        </p:blipFill>
        <p:spPr>
          <a:xfrm>
            <a:off x="1423520" y="1569506"/>
            <a:ext cx="8082619" cy="4312744"/>
          </a:xfrm>
          <a:prstGeom prst="rect">
            <a:avLst/>
          </a:prstGeom>
        </p:spPr>
      </p:pic>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514335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199" y="420540"/>
            <a:ext cx="10915835" cy="1325563"/>
          </a:xfrm>
        </p:spPr>
        <p:txBody>
          <a:bodyPr>
            <a:normAutofit/>
          </a:bodyPr>
          <a:lstStyle/>
          <a:p>
            <a:r>
              <a:rPr lang="en-US" sz="3600" dirty="0">
                <a:solidFill>
                  <a:schemeClr val="bg1"/>
                </a:solidFill>
                <a:latin typeface="Montserrat"/>
              </a:rPr>
              <a:t>Clean Energy Investments in PA</a:t>
            </a:r>
          </a:p>
        </p:txBody>
      </p:sp>
      <p:pic>
        <p:nvPicPr>
          <p:cNvPr id="6" name="Picture 5" descr="A map with a location pin point">
            <a:extLst>
              <a:ext uri="{FF2B5EF4-FFF2-40B4-BE49-F238E27FC236}">
                <a16:creationId xmlns:a16="http://schemas.microsoft.com/office/drawing/2014/main" id="{C433F139-5055-A903-750F-3681357C5023}"/>
              </a:ext>
            </a:extLst>
          </p:cNvPr>
          <p:cNvPicPr>
            <a:picLocks noChangeAspect="1"/>
          </p:cNvPicPr>
          <p:nvPr/>
        </p:nvPicPr>
        <p:blipFill>
          <a:blip r:embed="rId3"/>
          <a:stretch>
            <a:fillRect/>
          </a:stretch>
        </p:blipFill>
        <p:spPr>
          <a:xfrm>
            <a:off x="2396972" y="1942985"/>
            <a:ext cx="6525086" cy="3476625"/>
          </a:xfrm>
          <a:prstGeom prst="rect">
            <a:avLst/>
          </a:prstGeom>
        </p:spPr>
      </p:pic>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4290623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37F69C5-C72B-88B5-6891-101A5E7BF040}"/>
              </a:ext>
            </a:extLst>
          </p:cNvPr>
          <p:cNvSpPr txBox="1">
            <a:spLocks noGrp="1"/>
          </p:cNvSpPr>
          <p:nvPr>
            <p:ph type="title" idx="4294967295"/>
          </p:nvPr>
        </p:nvSpPr>
        <p:spPr>
          <a:xfrm>
            <a:off x="568558" y="461324"/>
            <a:ext cx="10515600" cy="7955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An Investment Boom that Needs Workers:</a:t>
            </a:r>
            <a:br>
              <a:rPr kumimoji="0" lang="en-US" sz="40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br>
            <a:r>
              <a:rPr kumimoji="0" lang="en-US" sz="40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Manufacturing and EV</a:t>
            </a:r>
          </a:p>
        </p:txBody>
      </p:sp>
      <p:sp>
        <p:nvSpPr>
          <p:cNvPr id="11" name="Rectangle 10">
            <a:extLst>
              <a:ext uri="{FF2B5EF4-FFF2-40B4-BE49-F238E27FC236}">
                <a16:creationId xmlns:a16="http://schemas.microsoft.com/office/drawing/2014/main" id="{AD874AAA-CD8E-5C85-A402-E86498C11740}"/>
              </a:ext>
              <a:ext uri="{C183D7F6-B498-43B3-948B-1728B52AA6E4}">
                <adec:decorative xmlns:adec="http://schemas.microsoft.com/office/drawing/2017/decorative" val="1"/>
              </a:ext>
            </a:extLst>
          </p:cNvPr>
          <p:cNvSpPr/>
          <p:nvPr/>
        </p:nvSpPr>
        <p:spPr>
          <a:xfrm>
            <a:off x="501301" y="1615619"/>
            <a:ext cx="4896270" cy="274729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5">
            <a:extLst>
              <a:ext uri="{FF2B5EF4-FFF2-40B4-BE49-F238E27FC236}">
                <a16:creationId xmlns:a16="http://schemas.microsoft.com/office/drawing/2014/main" id="{F3DE8AF5-5E3E-BCC9-D24E-1F11E08EBFED}"/>
              </a:ext>
            </a:extLst>
          </p:cNvPr>
          <p:cNvSpPr txBox="1">
            <a:spLocks/>
          </p:cNvSpPr>
          <p:nvPr/>
        </p:nvSpPr>
        <p:spPr>
          <a:xfrm>
            <a:off x="566992" y="1825966"/>
            <a:ext cx="4741506" cy="2332038"/>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en-US" sz="1800" b="1" dirty="0">
                <a:solidFill>
                  <a:srgbClr val="993300"/>
                </a:solidFill>
              </a:rPr>
              <a:t>Stronger demand for electric vehicle batteries and energy battery storage systems is expected to result in rapid employment growth in battery production</a:t>
            </a:r>
            <a:r>
              <a:rPr lang="en-US" altLang="en-US" sz="1800" dirty="0">
                <a:solidFill>
                  <a:srgbClr val="993300"/>
                </a:solidFill>
              </a:rPr>
              <a:t>. </a:t>
            </a:r>
            <a:br>
              <a:rPr lang="en-US" altLang="en-US" sz="1800" dirty="0">
                <a:solidFill>
                  <a:srgbClr val="000000"/>
                </a:solidFill>
              </a:rPr>
            </a:br>
            <a:br>
              <a:rPr lang="en-US" altLang="en-US" sz="1800" dirty="0">
                <a:solidFill>
                  <a:srgbClr val="000000"/>
                </a:solidFill>
              </a:rPr>
            </a:br>
            <a:r>
              <a:rPr lang="en-US" altLang="en-US" sz="1800" dirty="0">
                <a:solidFill>
                  <a:srgbClr val="003366"/>
                </a:solidFill>
              </a:rPr>
              <a:t>That growth is evident in the other electrical equipment and component manufacturing industry, with</a:t>
            </a:r>
            <a:r>
              <a:rPr lang="en-US" altLang="en-US" sz="1800" dirty="0">
                <a:solidFill>
                  <a:srgbClr val="000000"/>
                </a:solidFill>
              </a:rPr>
              <a:t> </a:t>
            </a:r>
            <a:r>
              <a:rPr lang="en-US" altLang="en-US" sz="1800" dirty="0">
                <a:solidFill>
                  <a:srgbClr val="003366"/>
                </a:solidFill>
              </a:rPr>
              <a:t>the </a:t>
            </a:r>
            <a:r>
              <a:rPr lang="en-US" altLang="en-US" sz="1800" b="1" dirty="0">
                <a:solidFill>
                  <a:srgbClr val="993300"/>
                </a:solidFill>
              </a:rPr>
              <a:t>fastest growth at a rate of 3.0 percent annually over the projections period, gaining 52,700 jobs over the decade</a:t>
            </a:r>
            <a:r>
              <a:rPr lang="en-US" altLang="en-US" sz="1900" dirty="0">
                <a:solidFill>
                  <a:srgbClr val="993300"/>
                </a:solidFill>
              </a:rPr>
              <a:t>. </a:t>
            </a:r>
          </a:p>
          <a:p>
            <a:endParaRPr lang="en-US" dirty="0"/>
          </a:p>
        </p:txBody>
      </p:sp>
      <p:sp>
        <p:nvSpPr>
          <p:cNvPr id="13" name="Rectangle 2">
            <a:extLst>
              <a:ext uri="{FF2B5EF4-FFF2-40B4-BE49-F238E27FC236}">
                <a16:creationId xmlns:a16="http://schemas.microsoft.com/office/drawing/2014/main" id="{8B0AD58F-07A7-04DC-D1B9-97A1CA8D1B26}"/>
              </a:ext>
            </a:extLst>
          </p:cNvPr>
          <p:cNvSpPr>
            <a:spLocks noChangeArrowheads="1"/>
          </p:cNvSpPr>
          <p:nvPr/>
        </p:nvSpPr>
        <p:spPr bwMode="auto">
          <a:xfrm>
            <a:off x="566992" y="4403078"/>
            <a:ext cx="5257800" cy="984885"/>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600">
              <a:solidFill>
                <a:srgbClr val="003366"/>
              </a:solidFill>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600">
              <a:solidFill>
                <a:srgbClr val="003366"/>
              </a:solidFill>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600">
              <a:solidFill>
                <a:srgbClr val="003366"/>
              </a:solidFill>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a:solidFill>
                  <a:srgbClr val="003366"/>
                </a:solidFill>
              </a:rPr>
              <a:t>. </a:t>
            </a:r>
          </a:p>
        </p:txBody>
      </p:sp>
      <p:sp>
        <p:nvSpPr>
          <p:cNvPr id="15" name="Content Placeholder 29">
            <a:extLst>
              <a:ext uri="{FF2B5EF4-FFF2-40B4-BE49-F238E27FC236}">
                <a16:creationId xmlns:a16="http://schemas.microsoft.com/office/drawing/2014/main" id="{097D2CC4-E820-F470-6451-403C5A058CF1}"/>
              </a:ext>
            </a:extLst>
          </p:cNvPr>
          <p:cNvSpPr txBox="1">
            <a:spLocks/>
          </p:cNvSpPr>
          <p:nvPr/>
        </p:nvSpPr>
        <p:spPr>
          <a:xfrm>
            <a:off x="566992" y="4520694"/>
            <a:ext cx="5228229" cy="640420"/>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en-US" sz="1800" b="1" dirty="0">
                <a:solidFill>
                  <a:srgbClr val="993300"/>
                </a:solidFill>
              </a:rPr>
              <a:t>An aging manufacturing workforce requires workers</a:t>
            </a:r>
            <a:r>
              <a:rPr lang="en-US" altLang="en-US" sz="1800" dirty="0">
                <a:solidFill>
                  <a:srgbClr val="003366"/>
                </a:solidFill>
              </a:rPr>
              <a:t>.  Upwards of 2.1 million manufacturing jobs will be unfilled in 2030. </a:t>
            </a:r>
          </a:p>
          <a:p>
            <a:endParaRPr lang="en-US" dirty="0"/>
          </a:p>
          <a:p>
            <a:endParaRPr lang="en-US" dirty="0"/>
          </a:p>
        </p:txBody>
      </p:sp>
      <p:sp>
        <p:nvSpPr>
          <p:cNvPr id="16" name="Content Placeholder 31">
            <a:extLst>
              <a:ext uri="{FF2B5EF4-FFF2-40B4-BE49-F238E27FC236}">
                <a16:creationId xmlns:a16="http://schemas.microsoft.com/office/drawing/2014/main" id="{DA5F29E3-6BE3-C146-ADBC-D56A516EE40B}"/>
              </a:ext>
            </a:extLst>
          </p:cNvPr>
          <p:cNvSpPr txBox="1">
            <a:spLocks/>
          </p:cNvSpPr>
          <p:nvPr/>
        </p:nvSpPr>
        <p:spPr>
          <a:xfrm>
            <a:off x="384857" y="5520378"/>
            <a:ext cx="5711143" cy="471487"/>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hlinkClick r:id="rId3"/>
              </a:rPr>
              <a:t>Diversity, Equity and Inclusion Key to Filling High-Skilled Manufacturing Jobs</a:t>
            </a:r>
            <a:endParaRPr lang="en-US" sz="1400" dirty="0"/>
          </a:p>
          <a:p>
            <a:endParaRPr lang="en-US" dirty="0"/>
          </a:p>
        </p:txBody>
      </p:sp>
      <p:sp>
        <p:nvSpPr>
          <p:cNvPr id="12" name="TextBox 11">
            <a:extLst>
              <a:ext uri="{FF2B5EF4-FFF2-40B4-BE49-F238E27FC236}">
                <a16:creationId xmlns:a16="http://schemas.microsoft.com/office/drawing/2014/main" id="{95B960B4-86EB-B1CD-46F4-D9AFFEF462D5}"/>
              </a:ext>
              <a:ext uri="{C183D7F6-B498-43B3-948B-1728B52AA6E4}">
                <adec:decorative xmlns:adec="http://schemas.microsoft.com/office/drawing/2017/decorative" val="1"/>
              </a:ext>
            </a:extLst>
          </p:cNvPr>
          <p:cNvSpPr txBox="1"/>
          <p:nvPr/>
        </p:nvSpPr>
        <p:spPr>
          <a:xfrm>
            <a:off x="6096000" y="1193262"/>
            <a:ext cx="5257800" cy="4031873"/>
          </a:xfrm>
          <a:prstGeom prst="rect">
            <a:avLst/>
          </a:prstGeom>
          <a:noFill/>
          <a:ln>
            <a:solidFill>
              <a:schemeClr val="tx1"/>
            </a:solidFill>
          </a:ln>
        </p:spPr>
        <p:txBody>
          <a:bodyPr wrap="square">
            <a:spAutoFit/>
          </a:bodyPr>
          <a:lstStyle/>
          <a:p>
            <a:pPr algn="ctr"/>
            <a:endParaRPr lang="en-US" sz="1600" b="1" i="1">
              <a:solidFill>
                <a:srgbClr val="000000"/>
              </a:solidFill>
              <a:latin typeface="+mj-lt"/>
            </a:endParaRPr>
          </a:p>
          <a:p>
            <a:pPr algn="ctr"/>
            <a:endParaRPr lang="en-US" sz="1600" b="1" i="1">
              <a:solidFill>
                <a:srgbClr val="000000"/>
              </a:solidFill>
              <a:latin typeface="+mj-lt"/>
            </a:endParaRPr>
          </a:p>
          <a:p>
            <a:pPr algn="ctr"/>
            <a:endParaRPr lang="en-US" sz="1600" b="1" i="1">
              <a:solidFill>
                <a:srgbClr val="000000"/>
              </a:solidFill>
              <a:latin typeface="+mj-lt"/>
            </a:endParaRPr>
          </a:p>
          <a:p>
            <a:pPr algn="ctr"/>
            <a:endParaRPr lang="en-US" sz="1600" b="1" i="1">
              <a:solidFill>
                <a:srgbClr val="000000"/>
              </a:solidFill>
              <a:latin typeface="+mj-lt"/>
            </a:endParaRPr>
          </a:p>
          <a:p>
            <a:pPr algn="ctr"/>
            <a:endParaRPr lang="en-US" sz="1600" b="1" i="1">
              <a:solidFill>
                <a:srgbClr val="000000"/>
              </a:solidFill>
              <a:latin typeface="+mj-lt"/>
            </a:endParaRPr>
          </a:p>
          <a:p>
            <a:pPr algn="ctr"/>
            <a:endParaRPr lang="en-US" sz="1600" b="1" i="1">
              <a:solidFill>
                <a:srgbClr val="000000"/>
              </a:solidFill>
              <a:latin typeface="+mj-lt"/>
            </a:endParaRPr>
          </a:p>
          <a:p>
            <a:pPr algn="ctr"/>
            <a:endParaRPr lang="en-US" sz="1600" b="1" i="1">
              <a:solidFill>
                <a:srgbClr val="000000"/>
              </a:solidFill>
              <a:latin typeface="+mj-lt"/>
            </a:endParaRPr>
          </a:p>
          <a:p>
            <a:pPr algn="ctr"/>
            <a:endParaRPr lang="en-US" sz="1600" b="1" i="1">
              <a:solidFill>
                <a:srgbClr val="000000"/>
              </a:solidFill>
              <a:latin typeface="+mj-lt"/>
            </a:endParaRPr>
          </a:p>
          <a:p>
            <a:pPr algn="ctr"/>
            <a:endParaRPr lang="en-US" sz="1600" b="1" i="1">
              <a:solidFill>
                <a:srgbClr val="000000"/>
              </a:solidFill>
              <a:latin typeface="+mj-lt"/>
            </a:endParaRPr>
          </a:p>
          <a:p>
            <a:pPr algn="ctr"/>
            <a:endParaRPr lang="en-US" sz="1600" b="1" i="1">
              <a:solidFill>
                <a:srgbClr val="000000"/>
              </a:solidFill>
              <a:latin typeface="+mj-lt"/>
            </a:endParaRPr>
          </a:p>
          <a:p>
            <a:pPr algn="ctr"/>
            <a:endParaRPr lang="en-US" sz="1600" b="1" i="1">
              <a:solidFill>
                <a:srgbClr val="000000"/>
              </a:solidFill>
              <a:latin typeface="+mj-lt"/>
            </a:endParaRPr>
          </a:p>
          <a:p>
            <a:pPr algn="ctr"/>
            <a:endParaRPr lang="en-US" sz="1600" b="1" i="1">
              <a:solidFill>
                <a:srgbClr val="000000"/>
              </a:solidFill>
              <a:latin typeface="+mj-lt"/>
            </a:endParaRPr>
          </a:p>
          <a:p>
            <a:pPr algn="ctr"/>
            <a:endParaRPr lang="en-US" sz="1600" b="1" i="1">
              <a:solidFill>
                <a:srgbClr val="000000"/>
              </a:solidFill>
              <a:latin typeface="+mj-lt"/>
            </a:endParaRPr>
          </a:p>
          <a:p>
            <a:pPr algn="ctr"/>
            <a:endParaRPr lang="en-US" sz="1600" b="1" i="1">
              <a:solidFill>
                <a:srgbClr val="000000"/>
              </a:solidFill>
              <a:latin typeface="+mj-lt"/>
            </a:endParaRPr>
          </a:p>
          <a:p>
            <a:pPr algn="ctr"/>
            <a:endParaRPr lang="en-US" sz="1600" b="1" i="1">
              <a:solidFill>
                <a:srgbClr val="000000"/>
              </a:solidFill>
              <a:latin typeface="+mj-lt"/>
            </a:endParaRPr>
          </a:p>
          <a:p>
            <a:pPr algn="ctr"/>
            <a:endParaRPr lang="en-US" sz="1600" b="1" i="1">
              <a:solidFill>
                <a:srgbClr val="000000"/>
              </a:solidFill>
              <a:latin typeface="+mj-lt"/>
            </a:endParaRPr>
          </a:p>
        </p:txBody>
      </p:sp>
      <p:sp>
        <p:nvSpPr>
          <p:cNvPr id="17" name="Content Placeholder 33">
            <a:extLst>
              <a:ext uri="{FF2B5EF4-FFF2-40B4-BE49-F238E27FC236}">
                <a16:creationId xmlns:a16="http://schemas.microsoft.com/office/drawing/2014/main" id="{08714015-34D3-14CF-601C-DBE99FA39544}"/>
              </a:ext>
            </a:extLst>
          </p:cNvPr>
          <p:cNvSpPr txBox="1">
            <a:spLocks/>
          </p:cNvSpPr>
          <p:nvPr/>
        </p:nvSpPr>
        <p:spPr>
          <a:xfrm>
            <a:off x="6169851" y="1825966"/>
            <a:ext cx="5182383" cy="2921000"/>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dirty="0">
                <a:solidFill>
                  <a:srgbClr val="003366"/>
                </a:solidFill>
              </a:rPr>
              <a:t>Investment. Over the last 9 years, manufacturers have announced </a:t>
            </a:r>
            <a:r>
              <a:rPr lang="en-US" sz="1800" b="1" dirty="0">
                <a:solidFill>
                  <a:srgbClr val="993300"/>
                </a:solidFill>
              </a:rPr>
              <a:t>$188 billion in concrete investment in U.S. EV and EV battery manufacturing facilities</a:t>
            </a:r>
            <a:r>
              <a:rPr lang="en-US" sz="1800" dirty="0">
                <a:solidFill>
                  <a:srgbClr val="003366"/>
                </a:solidFill>
              </a:rPr>
              <a:t>. Federal policies have dramatically expanded and accelerated these investments: 61 percent of announced EV investments have occurred in the last 18 months since passage of the Inflation Reduction Act (IRA) and 82 percent have occurred in the last 27 months since passage of the Bipartisan Infrastructure Law (BIL). </a:t>
            </a:r>
          </a:p>
          <a:p>
            <a:pPr algn="ctr"/>
            <a:r>
              <a:rPr lang="en-US" sz="1800" dirty="0">
                <a:solidFill>
                  <a:srgbClr val="003366"/>
                </a:solidFill>
              </a:rPr>
              <a:t>Jobs. </a:t>
            </a:r>
            <a:r>
              <a:rPr lang="en-US" sz="1800" b="1" dirty="0">
                <a:solidFill>
                  <a:srgbClr val="993300"/>
                </a:solidFill>
              </a:rPr>
              <a:t>EV and battery manufacturing could also generate up to 876,000 additional jobs in indirect/secondary employment</a:t>
            </a:r>
            <a:r>
              <a:rPr lang="en-US" sz="1800" b="1" dirty="0">
                <a:solidFill>
                  <a:srgbClr val="003366"/>
                </a:solidFill>
              </a:rPr>
              <a:t>.</a:t>
            </a:r>
            <a:endParaRPr lang="en-US" sz="1800" b="1" i="1" dirty="0">
              <a:solidFill>
                <a:srgbClr val="003366"/>
              </a:solidFill>
            </a:endParaRPr>
          </a:p>
          <a:p>
            <a:endParaRPr lang="en-US" dirty="0"/>
          </a:p>
        </p:txBody>
      </p:sp>
      <p:sp>
        <p:nvSpPr>
          <p:cNvPr id="18" name="Content Placeholder 35">
            <a:extLst>
              <a:ext uri="{FF2B5EF4-FFF2-40B4-BE49-F238E27FC236}">
                <a16:creationId xmlns:a16="http://schemas.microsoft.com/office/drawing/2014/main" id="{8CAFDC94-2413-10D1-9EB3-5553B7420076}"/>
              </a:ext>
            </a:extLst>
          </p:cNvPr>
          <p:cNvSpPr txBox="1">
            <a:spLocks/>
          </p:cNvSpPr>
          <p:nvPr/>
        </p:nvSpPr>
        <p:spPr>
          <a:xfrm>
            <a:off x="6621272" y="5314704"/>
            <a:ext cx="4595368" cy="327025"/>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hlinkClick r:id="rId4"/>
              </a:rPr>
              <a:t>EDF_US_EV_Manufacturing_Investments_Spring2024.pdf</a:t>
            </a:r>
            <a:endParaRPr lang="en-US" sz="1400"/>
          </a:p>
          <a:p>
            <a:endParaRPr lang="en-US"/>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56818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lstStyle/>
          <a:p>
            <a:r>
              <a:rPr lang="en-US">
                <a:solidFill>
                  <a:schemeClr val="bg1"/>
                </a:solidFill>
              </a:rPr>
              <a:t>Welcome and Agenda</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685799" y="1746102"/>
            <a:ext cx="9172575" cy="4206641"/>
          </a:xfrm>
        </p:spPr>
        <p:txBody>
          <a:bodyPr>
            <a:normAutofit/>
          </a:bodyPr>
          <a:lstStyle/>
          <a:p>
            <a:pPr>
              <a:lnSpc>
                <a:spcPct val="120000"/>
              </a:lnSpc>
            </a:pPr>
            <a:r>
              <a:rPr lang="en-US" sz="2400">
                <a:solidFill>
                  <a:schemeClr val="tx1"/>
                </a:solidFill>
                <a:latin typeface="Montserrat Medium"/>
                <a:cs typeface="Segoe UI"/>
              </a:rPr>
              <a:t>Center of Excellence Overview</a:t>
            </a:r>
          </a:p>
          <a:p>
            <a:pPr>
              <a:lnSpc>
                <a:spcPct val="120000"/>
              </a:lnSpc>
            </a:pPr>
            <a:r>
              <a:rPr lang="en-US" sz="2400">
                <a:solidFill>
                  <a:schemeClr val="tx1"/>
                </a:solidFill>
                <a:latin typeface="Montserrat Medium"/>
                <a:cs typeface="Segoe UI"/>
              </a:rPr>
              <a:t>An Overview of Opportunity Youth</a:t>
            </a:r>
          </a:p>
          <a:p>
            <a:pPr>
              <a:lnSpc>
                <a:spcPct val="120000"/>
              </a:lnSpc>
            </a:pPr>
            <a:r>
              <a:rPr lang="en-US" sz="2400">
                <a:solidFill>
                  <a:schemeClr val="tx1"/>
                </a:solidFill>
                <a:latin typeface="Montserrat Medium"/>
                <a:cs typeface="Segoe UI"/>
              </a:rPr>
              <a:t>How Apprenticeships Can Serve Opportunity Youth</a:t>
            </a:r>
          </a:p>
          <a:p>
            <a:pPr>
              <a:lnSpc>
                <a:spcPct val="120000"/>
              </a:lnSpc>
            </a:pPr>
            <a:r>
              <a:rPr lang="en-US" sz="2400">
                <a:solidFill>
                  <a:schemeClr val="tx1"/>
                </a:solidFill>
                <a:latin typeface="Montserrat Medium"/>
                <a:cs typeface="Segoe UI"/>
              </a:rPr>
              <a:t>Ways the Investing in America Agenda Can Connect Opportunity Youth to Apprenticeships</a:t>
            </a:r>
          </a:p>
          <a:p>
            <a:pPr>
              <a:lnSpc>
                <a:spcPct val="120000"/>
              </a:lnSpc>
            </a:pPr>
            <a:r>
              <a:rPr lang="en-US" sz="2400">
                <a:solidFill>
                  <a:schemeClr val="tx1"/>
                </a:solidFill>
                <a:latin typeface="Montserrat Medium" panose="00000600000000000000" pitchFamily="2" charset="0"/>
                <a:cs typeface="Segoe UI" panose="020B0502040204020203" pitchFamily="34" charset="0"/>
              </a:rPr>
              <a:t>The Role of the Workforce System</a:t>
            </a:r>
          </a:p>
          <a:p>
            <a:pPr>
              <a:lnSpc>
                <a:spcPct val="120000"/>
              </a:lnSpc>
            </a:pPr>
            <a:r>
              <a:rPr lang="en-US" sz="2400">
                <a:solidFill>
                  <a:schemeClr val="tx1"/>
                </a:solidFill>
                <a:latin typeface="Montserrat Medium" panose="00000600000000000000" pitchFamily="2" charset="0"/>
                <a:cs typeface="Segoe UI" panose="020B0502040204020203" pitchFamily="34" charset="0"/>
              </a:rPr>
              <a:t>Questions and Wrap Up</a:t>
            </a:r>
          </a:p>
          <a:p>
            <a:endParaRPr lang="en-US"/>
          </a:p>
        </p:txBody>
      </p:sp>
      <p:pic>
        <p:nvPicPr>
          <p:cNvPr id="4" name="Picture 3" descr="Center of Excellence Logo">
            <a:extLst>
              <a:ext uri="{FF2B5EF4-FFF2-40B4-BE49-F238E27FC236}">
                <a16:creationId xmlns:a16="http://schemas.microsoft.com/office/drawing/2014/main" id="{8694B03F-6D3B-8E72-D9FB-0CC4BE7E45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732" y="3707508"/>
            <a:ext cx="2397826" cy="2397826"/>
          </a:xfrm>
          <a:prstGeom prst="rect">
            <a:avLst/>
          </a:prstGeom>
        </p:spPr>
      </p:pic>
      <p:pic>
        <p:nvPicPr>
          <p:cNvPr id="5" name="Picture 4" descr="Center of Excellence logo">
            <a:extLst>
              <a:ext uri="{FF2B5EF4-FFF2-40B4-BE49-F238E27FC236}">
                <a16:creationId xmlns:a16="http://schemas.microsoft.com/office/drawing/2014/main" id="{EF623A6E-BF54-626D-AD32-BF517DC08D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756495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A24-D8A0-3BC1-8497-5265ED16F722}"/>
              </a:ext>
            </a:extLst>
          </p:cNvPr>
          <p:cNvSpPr>
            <a:spLocks noGrp="1"/>
          </p:cNvSpPr>
          <p:nvPr>
            <p:ph type="title"/>
          </p:nvPr>
        </p:nvSpPr>
        <p:spPr>
          <a:xfrm>
            <a:off x="838199" y="2588585"/>
            <a:ext cx="11031246" cy="1325563"/>
          </a:xfrm>
        </p:spPr>
        <p:txBody>
          <a:bodyPr>
            <a:noAutofit/>
          </a:bodyPr>
          <a:lstStyle/>
          <a:p>
            <a:pPr algn="ctr"/>
            <a:r>
              <a:rPr lang="en-US" b="1">
                <a:solidFill>
                  <a:schemeClr val="bg1"/>
                </a:solidFill>
                <a:latin typeface="Montserrat"/>
              </a:rPr>
              <a:t>IIA Needs Apprentices and is Making a Big Impact on Pennsylvania</a:t>
            </a:r>
          </a:p>
        </p:txBody>
      </p:sp>
      <p:sp>
        <p:nvSpPr>
          <p:cNvPr id="3" name="Slide Number Placeholder 5">
            <a:extLst>
              <a:ext uri="{FF2B5EF4-FFF2-40B4-BE49-F238E27FC236}">
                <a16:creationId xmlns:a16="http://schemas.microsoft.com/office/drawing/2014/main" id="{2451F63B-B749-0D56-256D-B7CFF8C9A199}"/>
              </a:ext>
              <a:ext uri="{C183D7F6-B498-43B3-948B-1728B52AA6E4}">
                <adec:decorative xmlns:adec="http://schemas.microsoft.com/office/drawing/2017/decorative" val="1"/>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487105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A graph showing a line">
            <a:extLst>
              <a:ext uri="{FF2B5EF4-FFF2-40B4-BE49-F238E27FC236}">
                <a16:creationId xmlns:a16="http://schemas.microsoft.com/office/drawing/2014/main" id="{264D03CF-822C-F8B3-E5C1-456679AFDC3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2323" y="1574420"/>
            <a:ext cx="10351477" cy="45977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676275" y="365125"/>
            <a:ext cx="10839450" cy="1325563"/>
          </a:xfrm>
        </p:spPr>
        <p:txBody>
          <a:bodyPr>
            <a:normAutofit/>
          </a:bodyPr>
          <a:lstStyle/>
          <a:p>
            <a:r>
              <a:rPr lang="en-US">
                <a:solidFill>
                  <a:schemeClr val="bg1"/>
                </a:solidFill>
                <a:latin typeface="Montserrat"/>
              </a:rPr>
              <a:t>An Investment Boom for Apprentices</a:t>
            </a:r>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224598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5D283-6EE1-A837-2B08-53CD8A91BD89}"/>
              </a:ext>
            </a:extLst>
          </p:cNvPr>
          <p:cNvSpPr>
            <a:spLocks noGrp="1"/>
          </p:cNvSpPr>
          <p:nvPr>
            <p:ph type="title"/>
          </p:nvPr>
        </p:nvSpPr>
        <p:spPr>
          <a:xfrm>
            <a:off x="864345" y="530124"/>
            <a:ext cx="8554375" cy="1325563"/>
          </a:xfrm>
        </p:spPr>
        <p:txBody>
          <a:bodyPr>
            <a:normAutofit/>
          </a:bodyPr>
          <a:lstStyle/>
          <a:p>
            <a:r>
              <a:rPr lang="en-US"/>
              <a:t>Good Jobs for the “Toolbelt Generation”</a:t>
            </a:r>
          </a:p>
        </p:txBody>
      </p:sp>
      <p:pic>
        <p:nvPicPr>
          <p:cNvPr id="29" name="Picture 28" descr="47 percent">
            <a:extLst>
              <a:ext uri="{FF2B5EF4-FFF2-40B4-BE49-F238E27FC236}">
                <a16:creationId xmlns:a16="http://schemas.microsoft.com/office/drawing/2014/main" id="{8DC355DC-6690-3402-C496-A1A7D6131CD4}"/>
              </a:ext>
            </a:extLst>
          </p:cNvPr>
          <p:cNvPicPr>
            <a:picLocks noChangeAspect="1"/>
          </p:cNvPicPr>
          <p:nvPr/>
        </p:nvPicPr>
        <p:blipFill>
          <a:blip r:embed="rId3"/>
          <a:stretch>
            <a:fillRect/>
          </a:stretch>
        </p:blipFill>
        <p:spPr>
          <a:xfrm>
            <a:off x="897606" y="1975440"/>
            <a:ext cx="1072671" cy="1090380"/>
          </a:xfrm>
          <a:prstGeom prst="rect">
            <a:avLst/>
          </a:prstGeom>
        </p:spPr>
      </p:pic>
      <p:sp>
        <p:nvSpPr>
          <p:cNvPr id="14" name="Content Placeholder 13">
            <a:extLst>
              <a:ext uri="{FF2B5EF4-FFF2-40B4-BE49-F238E27FC236}">
                <a16:creationId xmlns:a16="http://schemas.microsoft.com/office/drawing/2014/main" id="{E38008A7-E014-3EE6-E4DF-B9548D85CECD}"/>
              </a:ext>
            </a:extLst>
          </p:cNvPr>
          <p:cNvSpPr>
            <a:spLocks noGrp="1"/>
          </p:cNvSpPr>
          <p:nvPr>
            <p:ph sz="half" idx="13"/>
          </p:nvPr>
        </p:nvSpPr>
        <p:spPr>
          <a:xfrm>
            <a:off x="2041411" y="2177067"/>
            <a:ext cx="3410940" cy="832857"/>
          </a:xfrm>
        </p:spPr>
        <p:txBody>
          <a:bodyPr>
            <a:normAutofit fontScale="62500" lnSpcReduction="20000"/>
          </a:bodyPr>
          <a:lstStyle/>
          <a:p>
            <a:r>
              <a:rPr lang="en-US" sz="3500">
                <a:solidFill>
                  <a:schemeClr val="tx1"/>
                </a:solidFill>
              </a:rPr>
              <a:t>Young adults interested in trades career</a:t>
            </a:r>
          </a:p>
          <a:p>
            <a:endParaRPr lang="en-US"/>
          </a:p>
        </p:txBody>
      </p:sp>
      <p:pic>
        <p:nvPicPr>
          <p:cNvPr id="10" name="Picture 9" descr="23 percent">
            <a:extLst>
              <a:ext uri="{FF2B5EF4-FFF2-40B4-BE49-F238E27FC236}">
                <a16:creationId xmlns:a16="http://schemas.microsoft.com/office/drawing/2014/main" id="{AEC7904E-0D3A-391F-899F-C5CCAD2B73B8}"/>
              </a:ext>
            </a:extLst>
          </p:cNvPr>
          <p:cNvPicPr>
            <a:picLocks noChangeAspect="1"/>
          </p:cNvPicPr>
          <p:nvPr/>
        </p:nvPicPr>
        <p:blipFill>
          <a:blip r:embed="rId4"/>
          <a:stretch>
            <a:fillRect/>
          </a:stretch>
        </p:blipFill>
        <p:spPr>
          <a:xfrm>
            <a:off x="839323" y="3332747"/>
            <a:ext cx="1069681" cy="1087175"/>
          </a:xfrm>
          <a:prstGeom prst="rect">
            <a:avLst/>
          </a:prstGeom>
        </p:spPr>
      </p:pic>
      <p:sp>
        <p:nvSpPr>
          <p:cNvPr id="15" name="Content Placeholder 14">
            <a:extLst>
              <a:ext uri="{FF2B5EF4-FFF2-40B4-BE49-F238E27FC236}">
                <a16:creationId xmlns:a16="http://schemas.microsoft.com/office/drawing/2014/main" id="{19B17FB5-9E54-FFD8-0C49-414B4A611E6E}"/>
              </a:ext>
            </a:extLst>
          </p:cNvPr>
          <p:cNvSpPr>
            <a:spLocks noGrp="1"/>
          </p:cNvSpPr>
          <p:nvPr>
            <p:ph sz="half" idx="14"/>
          </p:nvPr>
        </p:nvSpPr>
        <p:spPr>
          <a:xfrm>
            <a:off x="2017464" y="3491620"/>
            <a:ext cx="3410940" cy="981216"/>
          </a:xfrm>
        </p:spPr>
        <p:txBody>
          <a:bodyPr>
            <a:normAutofit lnSpcReduction="10000"/>
          </a:bodyPr>
          <a:lstStyle/>
          <a:p>
            <a:r>
              <a:rPr lang="en-US" sz="2200">
                <a:solidFill>
                  <a:schemeClr val="tx1"/>
                </a:solidFill>
              </a:rPr>
              <a:t>Students studying construction trades rose from 2018 to 2024</a:t>
            </a:r>
            <a:endParaRPr lang="en-US" sz="2200"/>
          </a:p>
        </p:txBody>
      </p:sp>
      <p:pic>
        <p:nvPicPr>
          <p:cNvPr id="12" name="Picture 11" descr="299,000">
            <a:extLst>
              <a:ext uri="{FF2B5EF4-FFF2-40B4-BE49-F238E27FC236}">
                <a16:creationId xmlns:a16="http://schemas.microsoft.com/office/drawing/2014/main" id="{D422C2EC-FC0A-3B0A-E60A-E2A84672A878}"/>
              </a:ext>
            </a:extLst>
          </p:cNvPr>
          <p:cNvPicPr>
            <a:picLocks noChangeAspect="1"/>
          </p:cNvPicPr>
          <p:nvPr/>
        </p:nvPicPr>
        <p:blipFill>
          <a:blip r:embed="rId5"/>
          <a:stretch>
            <a:fillRect/>
          </a:stretch>
        </p:blipFill>
        <p:spPr>
          <a:xfrm>
            <a:off x="820809" y="4777268"/>
            <a:ext cx="1073174" cy="1080158"/>
          </a:xfrm>
          <a:prstGeom prst="rect">
            <a:avLst/>
          </a:prstGeom>
        </p:spPr>
      </p:pic>
      <p:sp>
        <p:nvSpPr>
          <p:cNvPr id="16" name="Content Placeholder 15">
            <a:extLst>
              <a:ext uri="{FF2B5EF4-FFF2-40B4-BE49-F238E27FC236}">
                <a16:creationId xmlns:a16="http://schemas.microsoft.com/office/drawing/2014/main" id="{550735A2-51D9-613B-9F7A-AA079F12BC6A}"/>
              </a:ext>
            </a:extLst>
          </p:cNvPr>
          <p:cNvSpPr>
            <a:spLocks noGrp="1"/>
          </p:cNvSpPr>
          <p:nvPr>
            <p:ph sz="half" idx="15"/>
          </p:nvPr>
        </p:nvSpPr>
        <p:spPr>
          <a:xfrm>
            <a:off x="2041411" y="4961496"/>
            <a:ext cx="3547369" cy="813562"/>
          </a:xfrm>
        </p:spPr>
        <p:txBody>
          <a:bodyPr>
            <a:normAutofit fontScale="77500" lnSpcReduction="20000"/>
          </a:bodyPr>
          <a:lstStyle/>
          <a:p>
            <a:r>
              <a:rPr lang="en-US">
                <a:solidFill>
                  <a:schemeClr val="tx1"/>
                </a:solidFill>
              </a:rPr>
              <a:t>More electricians than 2014 - median age fell by 2.9 years.</a:t>
            </a:r>
          </a:p>
          <a:p>
            <a:endParaRPr lang="en-US"/>
          </a:p>
        </p:txBody>
      </p:sp>
      <p:pic>
        <p:nvPicPr>
          <p:cNvPr id="2050" name="Picture 2" descr="How Gen Z Is Becoming the Toolbelt ...">
            <a:extLst>
              <a:ext uri="{FF2B5EF4-FFF2-40B4-BE49-F238E27FC236}">
                <a16:creationId xmlns:a16="http://schemas.microsoft.com/office/drawing/2014/main" id="{C87D4AF0-A3CC-5FE7-AAE6-45A60E988E0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40719" y="111262"/>
            <a:ext cx="2614336" cy="18673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Picture 20" descr="5.1 percent">
            <a:extLst>
              <a:ext uri="{FF2B5EF4-FFF2-40B4-BE49-F238E27FC236}">
                <a16:creationId xmlns:a16="http://schemas.microsoft.com/office/drawing/2014/main" id="{D96CC47B-B9DD-144C-D5AA-74897EAEB09F}"/>
              </a:ext>
            </a:extLst>
          </p:cNvPr>
          <p:cNvPicPr>
            <a:picLocks noChangeAspect="1"/>
          </p:cNvPicPr>
          <p:nvPr/>
        </p:nvPicPr>
        <p:blipFill>
          <a:blip r:embed="rId7"/>
          <a:stretch>
            <a:fillRect/>
          </a:stretch>
        </p:blipFill>
        <p:spPr>
          <a:xfrm>
            <a:off x="5896918" y="1978645"/>
            <a:ext cx="1099996" cy="1087175"/>
          </a:xfrm>
          <a:prstGeom prst="rect">
            <a:avLst/>
          </a:prstGeom>
        </p:spPr>
      </p:pic>
      <p:sp>
        <p:nvSpPr>
          <p:cNvPr id="13" name="Content Placeholder 12">
            <a:extLst>
              <a:ext uri="{FF2B5EF4-FFF2-40B4-BE49-F238E27FC236}">
                <a16:creationId xmlns:a16="http://schemas.microsoft.com/office/drawing/2014/main" id="{B7E1E253-1209-F1A7-660C-6D18C31D1DBB}"/>
              </a:ext>
            </a:extLst>
          </p:cNvPr>
          <p:cNvSpPr>
            <a:spLocks noGrp="1"/>
          </p:cNvSpPr>
          <p:nvPr>
            <p:ph sz="half" idx="2"/>
          </p:nvPr>
        </p:nvSpPr>
        <p:spPr>
          <a:xfrm>
            <a:off x="7139181" y="2176620"/>
            <a:ext cx="4044556" cy="924503"/>
          </a:xfrm>
        </p:spPr>
        <p:txBody>
          <a:bodyPr>
            <a:normAutofit fontScale="55000" lnSpcReduction="20000"/>
          </a:bodyPr>
          <a:lstStyle/>
          <a:p>
            <a:r>
              <a:rPr lang="en-US" sz="4000">
                <a:solidFill>
                  <a:schemeClr val="tx1"/>
                </a:solidFill>
              </a:rPr>
              <a:t>Pay increase for new construction hires vs. 2.7% in professional services.</a:t>
            </a:r>
          </a:p>
          <a:p>
            <a:endParaRPr lang="en-US"/>
          </a:p>
        </p:txBody>
      </p:sp>
      <p:pic>
        <p:nvPicPr>
          <p:cNvPr id="25" name="Picture 24" descr="16 percent">
            <a:extLst>
              <a:ext uri="{FF2B5EF4-FFF2-40B4-BE49-F238E27FC236}">
                <a16:creationId xmlns:a16="http://schemas.microsoft.com/office/drawing/2014/main" id="{DF61DA94-C960-FBDA-11DB-CAEA2A72D420}"/>
              </a:ext>
            </a:extLst>
          </p:cNvPr>
          <p:cNvPicPr>
            <a:picLocks noChangeAspect="1"/>
          </p:cNvPicPr>
          <p:nvPr/>
        </p:nvPicPr>
        <p:blipFill>
          <a:blip r:embed="rId8"/>
          <a:stretch>
            <a:fillRect/>
          </a:stretch>
        </p:blipFill>
        <p:spPr>
          <a:xfrm>
            <a:off x="5896918" y="3332747"/>
            <a:ext cx="1158732" cy="1169982"/>
          </a:xfrm>
          <a:prstGeom prst="rect">
            <a:avLst/>
          </a:prstGeom>
        </p:spPr>
      </p:pic>
      <p:sp>
        <p:nvSpPr>
          <p:cNvPr id="17" name="Content Placeholder 16">
            <a:extLst>
              <a:ext uri="{FF2B5EF4-FFF2-40B4-BE49-F238E27FC236}">
                <a16:creationId xmlns:a16="http://schemas.microsoft.com/office/drawing/2014/main" id="{C59363A1-0049-46FD-9C80-5945F62844B2}"/>
              </a:ext>
            </a:extLst>
          </p:cNvPr>
          <p:cNvSpPr>
            <a:spLocks noGrp="1"/>
          </p:cNvSpPr>
          <p:nvPr>
            <p:ph sz="half" idx="16"/>
          </p:nvPr>
        </p:nvSpPr>
        <p:spPr>
          <a:xfrm>
            <a:off x="7139181" y="3568972"/>
            <a:ext cx="4268674" cy="875388"/>
          </a:xfrm>
        </p:spPr>
        <p:txBody>
          <a:bodyPr>
            <a:noAutofit/>
          </a:bodyPr>
          <a:lstStyle/>
          <a:p>
            <a:pPr>
              <a:lnSpc>
                <a:spcPct val="70000"/>
              </a:lnSpc>
            </a:pPr>
            <a:r>
              <a:rPr lang="en-US" sz="2200">
                <a:solidFill>
                  <a:schemeClr val="tx1"/>
                </a:solidFill>
              </a:rPr>
              <a:t>Vocational-focused community colleges increase in enrollment</a:t>
            </a:r>
          </a:p>
        </p:txBody>
      </p:sp>
      <p:pic>
        <p:nvPicPr>
          <p:cNvPr id="27" name="Picture 26" descr="95 percent">
            <a:extLst>
              <a:ext uri="{FF2B5EF4-FFF2-40B4-BE49-F238E27FC236}">
                <a16:creationId xmlns:a16="http://schemas.microsoft.com/office/drawing/2014/main" id="{6A19FCE1-0B5C-0023-45C7-C1FC0B7BADF6}"/>
              </a:ext>
            </a:extLst>
          </p:cNvPr>
          <p:cNvPicPr>
            <a:picLocks noChangeAspect="1"/>
          </p:cNvPicPr>
          <p:nvPr/>
        </p:nvPicPr>
        <p:blipFill>
          <a:blip r:embed="rId9"/>
          <a:stretch>
            <a:fillRect/>
          </a:stretch>
        </p:blipFill>
        <p:spPr>
          <a:xfrm>
            <a:off x="5896918" y="4731197"/>
            <a:ext cx="1158732" cy="1172300"/>
          </a:xfrm>
          <a:prstGeom prst="rect">
            <a:avLst/>
          </a:prstGeom>
        </p:spPr>
      </p:pic>
      <p:sp>
        <p:nvSpPr>
          <p:cNvPr id="18" name="Content Placeholder 17">
            <a:extLst>
              <a:ext uri="{FF2B5EF4-FFF2-40B4-BE49-F238E27FC236}">
                <a16:creationId xmlns:a16="http://schemas.microsoft.com/office/drawing/2014/main" id="{DCA1E494-DF3B-68C4-2AD5-F7F23EA60B60}"/>
              </a:ext>
            </a:extLst>
          </p:cNvPr>
          <p:cNvSpPr>
            <a:spLocks noGrp="1"/>
          </p:cNvSpPr>
          <p:nvPr>
            <p:ph sz="half" idx="17"/>
          </p:nvPr>
        </p:nvSpPr>
        <p:spPr>
          <a:xfrm>
            <a:off x="7139181" y="4845212"/>
            <a:ext cx="4268674" cy="1058285"/>
          </a:xfrm>
        </p:spPr>
        <p:txBody>
          <a:bodyPr>
            <a:normAutofit fontScale="92500" lnSpcReduction="20000"/>
          </a:bodyPr>
          <a:lstStyle/>
          <a:p>
            <a:r>
              <a:rPr lang="en-US" sz="2400">
                <a:solidFill>
                  <a:schemeClr val="tx1"/>
                </a:solidFill>
              </a:rPr>
              <a:t>Optimistic about job security and believe they won’t be replaced by AI -  </a:t>
            </a:r>
            <a:r>
              <a:rPr lang="en-US" sz="2400">
                <a:solidFill>
                  <a:schemeClr val="tx1"/>
                </a:solidFill>
                <a:hlinkClick r:id="rId10" tooltip="https://press.thumbtack.com/announcements/new-report-from-thumbtack-examines-forces-behind-skilled-trade-labor-shortage-offering-optimistic-outlook-for-the-future/"/>
              </a:rPr>
              <a:t>Thumbtack </a:t>
            </a:r>
            <a:endParaRPr lang="en-US" sz="2400">
              <a:solidFill>
                <a:schemeClr val="tx1"/>
              </a:solidFill>
            </a:endParaRPr>
          </a:p>
          <a:p>
            <a:endParaRPr lang="en-US"/>
          </a:p>
        </p:txBody>
      </p:sp>
      <p:sp>
        <p:nvSpPr>
          <p:cNvPr id="19" name="Content Placeholder 18">
            <a:extLst>
              <a:ext uri="{FF2B5EF4-FFF2-40B4-BE49-F238E27FC236}">
                <a16:creationId xmlns:a16="http://schemas.microsoft.com/office/drawing/2014/main" id="{05C71F60-B915-D554-572C-67878C0CB389}"/>
              </a:ext>
            </a:extLst>
          </p:cNvPr>
          <p:cNvSpPr>
            <a:spLocks noGrp="1"/>
          </p:cNvSpPr>
          <p:nvPr>
            <p:ph sz="half" idx="18"/>
          </p:nvPr>
        </p:nvSpPr>
        <p:spPr>
          <a:xfrm>
            <a:off x="4273377" y="6489829"/>
            <a:ext cx="3247082" cy="368171"/>
          </a:xfrm>
        </p:spPr>
        <p:txBody>
          <a:bodyPr>
            <a:normAutofit/>
          </a:bodyPr>
          <a:lstStyle/>
          <a:p>
            <a:pPr marL="457200" lvl="1" indent="0">
              <a:buNone/>
            </a:pPr>
            <a:r>
              <a:rPr lang="en-US" sz="1400">
                <a:solidFill>
                  <a:schemeClr val="tx1"/>
                </a:solidFill>
              </a:rPr>
              <a:t>Source: </a:t>
            </a:r>
            <a:r>
              <a:rPr lang="en-US" sz="1400">
                <a:solidFill>
                  <a:srgbClr val="0563C1"/>
                </a:solidFill>
                <a:hlinkClick r:id="rId11" tooltip="https://www.wsj.com/lifestyle/careers/gen-z-trades-jobs-plumbing-welding-a76b5e43">
                  <a:extLst>
                    <a:ext uri="{A12FA001-AC4F-418D-AE19-62706E023703}">
                      <ahyp:hlinkClr xmlns:ahyp="http://schemas.microsoft.com/office/drawing/2018/hyperlinkcolor" val="tx"/>
                    </a:ext>
                  </a:extLst>
                </a:hlinkClick>
              </a:rPr>
              <a:t>Wall Street Journal</a:t>
            </a:r>
            <a:endParaRPr lang="en-US" sz="1400"/>
          </a:p>
        </p:txBody>
      </p:sp>
      <p:sp>
        <p:nvSpPr>
          <p:cNvPr id="4" name="Slide Number Placeholder 5">
            <a:extLst>
              <a:ext uri="{FF2B5EF4-FFF2-40B4-BE49-F238E27FC236}">
                <a16:creationId xmlns:a16="http://schemas.microsoft.com/office/drawing/2014/main" id="{E5ED73EB-214F-E490-A11B-7793D1442DDC}"/>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716276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dirty="0">
                <a:solidFill>
                  <a:schemeClr val="bg1"/>
                </a:solidFill>
                <a:latin typeface="Montserrat"/>
              </a:rPr>
              <a:t>IIA is Investing in the Future</a:t>
            </a:r>
            <a:endParaRPr lang="en-US" dirty="0">
              <a:latin typeface="Montserrat"/>
            </a:endParaRPr>
          </a:p>
        </p:txBody>
      </p:sp>
      <p:sp>
        <p:nvSpPr>
          <p:cNvPr id="13" name="Text Placeholder 2">
            <a:extLst>
              <a:ext uri="{FF2B5EF4-FFF2-40B4-BE49-F238E27FC236}">
                <a16:creationId xmlns:a16="http://schemas.microsoft.com/office/drawing/2014/main" id="{8DFDBAEA-8936-8978-F126-F77C3B4D9CBB}"/>
              </a:ext>
            </a:extLst>
          </p:cNvPr>
          <p:cNvSpPr txBox="1">
            <a:spLocks/>
          </p:cNvSpPr>
          <p:nvPr/>
        </p:nvSpPr>
        <p:spPr>
          <a:xfrm>
            <a:off x="423018" y="1659690"/>
            <a:ext cx="2133530" cy="40186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latin typeface="Calibri" panose="020F0502020204030204" pitchFamily="34" charset="0"/>
                <a:cs typeface="Calibri" panose="020F0502020204030204" pitchFamily="34" charset="0"/>
              </a:rPr>
              <a:t>Build a Holistic Workforce System! 	       </a:t>
            </a:r>
          </a:p>
          <a:p>
            <a:r>
              <a:rPr lang="en-US" sz="2400" b="1">
                <a:latin typeface="Calibri" panose="020F0502020204030204" pitchFamily="34" charset="0"/>
                <a:cs typeface="Calibri" panose="020F0502020204030204" pitchFamily="34" charset="0"/>
              </a:rPr>
              <a:t>Think “FUTURE”!	            </a:t>
            </a:r>
          </a:p>
          <a:p>
            <a:r>
              <a:rPr lang="en-US" sz="2400" b="1">
                <a:latin typeface="Calibri" panose="020F0502020204030204" pitchFamily="34" charset="0"/>
                <a:cs typeface="Calibri" panose="020F0502020204030204" pitchFamily="34" charset="0"/>
              </a:rPr>
              <a:t>Partner with NEW Partners!</a:t>
            </a:r>
          </a:p>
          <a:p>
            <a:pPr algn="ctr"/>
            <a:endParaRPr lang="en-US" sz="2400" b="1">
              <a:latin typeface="Calibri" panose="020F0502020204030204" pitchFamily="34" charset="0"/>
              <a:cs typeface="Calibri" panose="020F0502020204030204" pitchFamily="34" charset="0"/>
            </a:endParaRPr>
          </a:p>
        </p:txBody>
      </p:sp>
      <p:pic>
        <p:nvPicPr>
          <p:cNvPr id="4" name="Picture 3" descr="A map of the united states">
            <a:extLst>
              <a:ext uri="{FF2B5EF4-FFF2-40B4-BE49-F238E27FC236}">
                <a16:creationId xmlns:a16="http://schemas.microsoft.com/office/drawing/2014/main" id="{6C4F0FFE-6172-11DC-C8FF-C806A71297D9}"/>
              </a:ext>
            </a:extLst>
          </p:cNvPr>
          <p:cNvPicPr>
            <a:picLocks noChangeAspect="1"/>
          </p:cNvPicPr>
          <p:nvPr/>
        </p:nvPicPr>
        <p:blipFill>
          <a:blip r:embed="rId3"/>
          <a:stretch>
            <a:fillRect/>
          </a:stretch>
        </p:blipFill>
        <p:spPr>
          <a:xfrm>
            <a:off x="2219325" y="1535836"/>
            <a:ext cx="9392668" cy="4615323"/>
          </a:xfrm>
          <a:prstGeom prst="rect">
            <a:avLst/>
          </a:prstGeom>
        </p:spPr>
      </p:pic>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1772823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sz="4000" dirty="0">
                <a:solidFill>
                  <a:schemeClr val="bg1"/>
                </a:solidFill>
                <a:latin typeface="Montserrat"/>
              </a:rPr>
              <a:t>Massive Opportunities for Pennsylvania</a:t>
            </a:r>
            <a:endParaRPr lang="en-US" sz="4000" dirty="0">
              <a:latin typeface="Montserrat"/>
            </a:endParaRPr>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2712F0FF-2D55-79EA-4624-5FB058948C9A}"/>
              </a:ext>
            </a:extLst>
          </p:cNvPr>
          <p:cNvSpPr>
            <a:spLocks noGrp="1"/>
          </p:cNvSpPr>
          <p:nvPr>
            <p:ph idx="1"/>
          </p:nvPr>
        </p:nvSpPr>
        <p:spPr>
          <a:xfrm>
            <a:off x="638175" y="1508057"/>
            <a:ext cx="9881864" cy="4559178"/>
          </a:xfrm>
        </p:spPr>
        <p:txBody>
          <a:bodyPr>
            <a:normAutofit fontScale="25000" lnSpcReduction="20000"/>
          </a:bodyPr>
          <a:lstStyle/>
          <a:p>
            <a:pPr>
              <a:lnSpc>
                <a:spcPct val="120000"/>
              </a:lnSpc>
            </a:pPr>
            <a:r>
              <a:rPr lang="en-US" sz="6800"/>
              <a:t>Pittsburgh is one of nine workforce hubs and create Over 1,000 new jobs to expand apprenticeship programs in industries spurred by the Investing in America Agenda.</a:t>
            </a:r>
          </a:p>
          <a:p>
            <a:pPr>
              <a:lnSpc>
                <a:spcPct val="120000"/>
              </a:lnSpc>
            </a:pPr>
            <a:r>
              <a:rPr lang="en-US" sz="6800"/>
              <a:t>Eos Energy Enterprises is investing $500 million to expand its battery manufacturing operations in Turtle Creek, Pennsylvania, creating 1,000 new jobs. </a:t>
            </a:r>
          </a:p>
          <a:p>
            <a:pPr>
              <a:lnSpc>
                <a:spcPct val="120000"/>
              </a:lnSpc>
            </a:pPr>
            <a:r>
              <a:rPr lang="en-US" sz="6800"/>
              <a:t>The Department of Energy is awarding up to $750 million to the Mid-Atlantic Hydrogen Hub, covering Pennsylvania, Delaware, and New Jersey. </a:t>
            </a:r>
          </a:p>
          <a:p>
            <a:pPr>
              <a:lnSpc>
                <a:spcPct val="120000"/>
              </a:lnSpc>
            </a:pPr>
            <a:r>
              <a:rPr lang="en-US" sz="6800"/>
              <a:t>Through an investment of $858 million from the Bipartisan Infrastructure Law, the U.S. Army Corps of Engineers has broken ground on a project to upgrade and expand the nearly century-old Montgomery Locks near Pittsburgh – one of the oldest locks on the Ohio River.</a:t>
            </a:r>
          </a:p>
          <a:p>
            <a:pPr>
              <a:lnSpc>
                <a:spcPct val="120000"/>
              </a:lnSpc>
            </a:pPr>
            <a:r>
              <a:rPr lang="en-US" sz="6800"/>
              <a:t>Over $4.4 billion in new private investments for Pennsylvania!</a:t>
            </a:r>
          </a:p>
          <a:p>
            <a:endParaRPr lang="en-US"/>
          </a:p>
        </p:txBody>
      </p:sp>
      <p:sp>
        <p:nvSpPr>
          <p:cNvPr id="3" name="Content Placeholder 31">
            <a:extLst>
              <a:ext uri="{FF2B5EF4-FFF2-40B4-BE49-F238E27FC236}">
                <a16:creationId xmlns:a16="http://schemas.microsoft.com/office/drawing/2014/main" id="{B7805940-23EC-969B-1EA7-700C4729A01B}"/>
              </a:ext>
            </a:extLst>
          </p:cNvPr>
          <p:cNvSpPr txBox="1">
            <a:spLocks/>
          </p:cNvSpPr>
          <p:nvPr/>
        </p:nvSpPr>
        <p:spPr>
          <a:xfrm>
            <a:off x="704453" y="5150169"/>
            <a:ext cx="5711143" cy="4714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hlinkClick r:id="rId4"/>
              </a:rPr>
              <a:t>Pennsylvania IIA Fact Sheet</a:t>
            </a:r>
            <a:endParaRPr lang="en-US" sz="1400"/>
          </a:p>
          <a:p>
            <a:endParaRPr lang="en-US"/>
          </a:p>
        </p:txBody>
      </p:sp>
      <p:pic>
        <p:nvPicPr>
          <p:cNvPr id="2050" name="Picture 2" descr="Biden's Investing in America ...">
            <a:extLst>
              <a:ext uri="{FF2B5EF4-FFF2-40B4-BE49-F238E27FC236}">
                <a16:creationId xmlns:a16="http://schemas.microsoft.com/office/drawing/2014/main" id="{9CA0201E-D1D3-BDC3-276C-5173CAEDC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1924" y="5076825"/>
            <a:ext cx="3876675" cy="11811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892346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A24-D8A0-3BC1-8497-5265ED16F722}"/>
              </a:ext>
            </a:extLst>
          </p:cNvPr>
          <p:cNvSpPr>
            <a:spLocks noGrp="1"/>
          </p:cNvSpPr>
          <p:nvPr>
            <p:ph type="title"/>
          </p:nvPr>
        </p:nvSpPr>
        <p:spPr>
          <a:xfrm>
            <a:off x="838200" y="2588585"/>
            <a:ext cx="10515600" cy="1325563"/>
          </a:xfrm>
        </p:spPr>
        <p:txBody>
          <a:bodyPr>
            <a:noAutofit/>
          </a:bodyPr>
          <a:lstStyle/>
          <a:p>
            <a:pPr algn="ctr"/>
            <a:r>
              <a:rPr lang="en-US" b="1">
                <a:solidFill>
                  <a:schemeClr val="bg1"/>
                </a:solidFill>
                <a:latin typeface="Montserrat"/>
              </a:rPr>
              <a:t>Workforce Boards…</a:t>
            </a:r>
            <a:br>
              <a:rPr lang="en-US" b="1">
                <a:solidFill>
                  <a:schemeClr val="bg1"/>
                </a:solidFill>
                <a:latin typeface="Montserrat"/>
              </a:rPr>
            </a:br>
            <a:r>
              <a:rPr lang="en-US" b="1">
                <a:solidFill>
                  <a:schemeClr val="bg1"/>
                </a:solidFill>
                <a:latin typeface="Montserrat"/>
              </a:rPr>
              <a:t>The Key Ingredient</a:t>
            </a:r>
          </a:p>
        </p:txBody>
      </p:sp>
      <p:sp>
        <p:nvSpPr>
          <p:cNvPr id="3" name="Slide Number Placeholder 5">
            <a:extLst>
              <a:ext uri="{FF2B5EF4-FFF2-40B4-BE49-F238E27FC236}">
                <a16:creationId xmlns:a16="http://schemas.microsoft.com/office/drawing/2014/main" id="{2451F63B-B749-0D56-256D-B7CFF8C9A19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040792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56794-8646-B019-4966-23EB72DFF924}"/>
              </a:ext>
            </a:extLst>
          </p:cNvPr>
          <p:cNvSpPr>
            <a:spLocks noGrp="1"/>
          </p:cNvSpPr>
          <p:nvPr>
            <p:ph type="title"/>
          </p:nvPr>
        </p:nvSpPr>
        <p:spPr>
          <a:xfrm>
            <a:off x="838200" y="607362"/>
            <a:ext cx="10515600" cy="1325563"/>
          </a:xfrm>
        </p:spPr>
        <p:txBody>
          <a:bodyPr/>
          <a:lstStyle/>
          <a:p>
            <a:r>
              <a:rPr lang="en-US">
                <a:latin typeface="Montserrat"/>
              </a:rPr>
              <a:t>How Workforce Boards Can Help </a:t>
            </a:r>
            <a:r>
              <a:rPr lang="en-US" b="1">
                <a:effectLst>
                  <a:outerShdw blurRad="38100" dist="38100" dir="2700000" algn="tl">
                    <a:srgbClr val="000000">
                      <a:alpha val="43137"/>
                    </a:srgbClr>
                  </a:outerShdw>
                </a:effectLst>
                <a:latin typeface="Montserrat"/>
              </a:rPr>
              <a:t>Education Providers</a:t>
            </a:r>
            <a:endParaRPr lang="en-US" b="1">
              <a:effectLst>
                <a:outerShdw blurRad="38100" dist="38100" dir="2700000" algn="tl">
                  <a:srgbClr val="000000">
                    <a:alpha val="43137"/>
                  </a:srgbClr>
                </a:outerShdw>
              </a:effectLst>
            </a:endParaRPr>
          </a:p>
        </p:txBody>
      </p:sp>
      <p:sp>
        <p:nvSpPr>
          <p:cNvPr id="4" name="Text Placeholder 3">
            <a:extLst>
              <a:ext uri="{FF2B5EF4-FFF2-40B4-BE49-F238E27FC236}">
                <a16:creationId xmlns:a16="http://schemas.microsoft.com/office/drawing/2014/main" id="{2B0BA6A7-B566-7DD8-FFA5-AB6AE05A1253}"/>
              </a:ext>
            </a:extLst>
          </p:cNvPr>
          <p:cNvSpPr>
            <a:spLocks noGrp="1"/>
          </p:cNvSpPr>
          <p:nvPr>
            <p:ph type="body" sz="quarter" idx="13"/>
          </p:nvPr>
        </p:nvSpPr>
        <p:spPr>
          <a:xfrm>
            <a:off x="574675" y="2192458"/>
            <a:ext cx="6712815" cy="3894138"/>
          </a:xfrm>
        </p:spPr>
        <p:txBody>
          <a:bodyPr vert="horz" lIns="91440" tIns="45720" rIns="91440" bIns="45720" rtlCol="0" anchor="t">
            <a:normAutofit fontScale="77500" lnSpcReduction="20000"/>
          </a:bodyPr>
          <a:lstStyle/>
          <a:p>
            <a:pPr>
              <a:lnSpc>
                <a:spcPct val="120000"/>
              </a:lnSpc>
            </a:pPr>
            <a:r>
              <a:rPr lang="en-US" sz="2400">
                <a:solidFill>
                  <a:schemeClr val="tx1"/>
                </a:solidFill>
                <a:latin typeface="Montserrat Medium"/>
              </a:rPr>
              <a:t>Provide WIOA Individual Training Account (ITA) funding to support apprentices' RI costs. </a:t>
            </a:r>
            <a:endParaRPr lang="en-US">
              <a:solidFill>
                <a:schemeClr val="tx1"/>
              </a:solidFill>
            </a:endParaRPr>
          </a:p>
          <a:p>
            <a:pPr>
              <a:lnSpc>
                <a:spcPct val="120000"/>
              </a:lnSpc>
            </a:pPr>
            <a:r>
              <a:rPr lang="en-US" sz="2400">
                <a:solidFill>
                  <a:schemeClr val="tx1"/>
                </a:solidFill>
                <a:latin typeface="Montserrat Medium"/>
              </a:rPr>
              <a:t>Make connections with employers, sponsors.</a:t>
            </a:r>
          </a:p>
          <a:p>
            <a:pPr>
              <a:lnSpc>
                <a:spcPct val="120000"/>
              </a:lnSpc>
            </a:pPr>
            <a:r>
              <a:rPr lang="en-US" sz="2400">
                <a:solidFill>
                  <a:schemeClr val="tx1"/>
                </a:solidFill>
                <a:latin typeface="Montserrat Medium"/>
              </a:rPr>
              <a:t>Host convenings between education and industry.</a:t>
            </a:r>
          </a:p>
          <a:p>
            <a:pPr>
              <a:lnSpc>
                <a:spcPct val="120000"/>
              </a:lnSpc>
            </a:pPr>
            <a:r>
              <a:rPr lang="en-US" sz="2400">
                <a:solidFill>
                  <a:schemeClr val="tx1"/>
                </a:solidFill>
                <a:latin typeface="Montserrat Medium"/>
              </a:rPr>
              <a:t>Provide pipeline of Opportunity Youth to enroll in programs.</a:t>
            </a:r>
          </a:p>
          <a:p>
            <a:pPr>
              <a:lnSpc>
                <a:spcPct val="120000"/>
              </a:lnSpc>
            </a:pPr>
            <a:r>
              <a:rPr lang="en-US" sz="2400">
                <a:solidFill>
                  <a:schemeClr val="tx1"/>
                </a:solidFill>
                <a:latin typeface="Montserrat Medium"/>
              </a:rPr>
              <a:t>Add programs to the Eligible Training Provider List (ETPL).</a:t>
            </a:r>
          </a:p>
          <a:p>
            <a:pPr>
              <a:lnSpc>
                <a:spcPct val="120000"/>
              </a:lnSpc>
            </a:pPr>
            <a:r>
              <a:rPr lang="en-US" sz="2400">
                <a:solidFill>
                  <a:schemeClr val="tx1"/>
                </a:solidFill>
                <a:latin typeface="Montserrat Medium"/>
              </a:rPr>
              <a:t>Support the development of RI curriculum using labor market information and industry standards.</a:t>
            </a:r>
            <a:endParaRPr lang="en-US" sz="2400">
              <a:solidFill>
                <a:schemeClr val="tx1"/>
              </a:solidFill>
            </a:endParaRPr>
          </a:p>
          <a:p>
            <a:pPr marL="0" indent="0">
              <a:lnSpc>
                <a:spcPct val="120000"/>
              </a:lnSpc>
              <a:buNone/>
            </a:pPr>
            <a:endParaRPr lang="en-US"/>
          </a:p>
          <a:p>
            <a:pPr>
              <a:lnSpc>
                <a:spcPct val="120000"/>
              </a:lnSpc>
            </a:pPr>
            <a:endParaRPr lang="en-US"/>
          </a:p>
        </p:txBody>
      </p:sp>
      <p:pic>
        <p:nvPicPr>
          <p:cNvPr id="12" name="Picture 11">
            <a:extLst>
              <a:ext uri="{FF2B5EF4-FFF2-40B4-BE49-F238E27FC236}">
                <a16:creationId xmlns:a16="http://schemas.microsoft.com/office/drawing/2014/main" id="{5303CE7A-A793-D3EB-4CF4-5032FE4F947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0119" y="2394408"/>
            <a:ext cx="4821881" cy="3219254"/>
          </a:xfrm>
          <a:prstGeom prst="rect">
            <a:avLst/>
          </a:prstGeom>
        </p:spPr>
      </p:pic>
      <p:sp>
        <p:nvSpPr>
          <p:cNvPr id="3" name="Slide Number Placeholder 5">
            <a:extLst>
              <a:ext uri="{FF2B5EF4-FFF2-40B4-BE49-F238E27FC236}">
                <a16:creationId xmlns:a16="http://schemas.microsoft.com/office/drawing/2014/main" id="{349814B9-1D5B-0BA8-51F8-F4EF3AB5D59E}"/>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787391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56794-8646-B019-4966-23EB72DFF924}"/>
              </a:ext>
            </a:extLst>
          </p:cNvPr>
          <p:cNvSpPr>
            <a:spLocks noGrp="1"/>
          </p:cNvSpPr>
          <p:nvPr>
            <p:ph type="title"/>
          </p:nvPr>
        </p:nvSpPr>
        <p:spPr>
          <a:xfrm>
            <a:off x="838200" y="607147"/>
            <a:ext cx="10515600" cy="1325563"/>
          </a:xfrm>
        </p:spPr>
        <p:txBody>
          <a:bodyPr/>
          <a:lstStyle/>
          <a:p>
            <a:r>
              <a:rPr lang="en-US">
                <a:latin typeface="Montserrat"/>
              </a:rPr>
              <a:t>How Workforce Boards Can Help </a:t>
            </a:r>
            <a:r>
              <a:rPr lang="en-US" b="1">
                <a:effectLst>
                  <a:outerShdw blurRad="38100" dist="38100" dir="2700000" algn="tl">
                    <a:srgbClr val="000000">
                      <a:alpha val="43137"/>
                    </a:srgbClr>
                  </a:outerShdw>
                </a:effectLst>
                <a:latin typeface="Montserrat"/>
              </a:rPr>
              <a:t>Employers/Sponsors</a:t>
            </a:r>
            <a:endParaRPr lang="en-US" b="1">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E5B222C2-294E-B5BD-A9E8-258E642196C2}"/>
              </a:ext>
            </a:extLst>
          </p:cNvPr>
          <p:cNvSpPr>
            <a:spLocks noGrp="1"/>
          </p:cNvSpPr>
          <p:nvPr>
            <p:ph type="body" sz="quarter" idx="13"/>
          </p:nvPr>
        </p:nvSpPr>
        <p:spPr>
          <a:xfrm>
            <a:off x="563943" y="2055432"/>
            <a:ext cx="6792169" cy="3894138"/>
          </a:xfrm>
        </p:spPr>
        <p:txBody>
          <a:bodyPr vert="horz" lIns="91440" tIns="45720" rIns="91440" bIns="45720" rtlCol="0" anchor="t">
            <a:noAutofit/>
          </a:bodyPr>
          <a:lstStyle/>
          <a:p>
            <a:r>
              <a:rPr lang="en-US" sz="1700">
                <a:solidFill>
                  <a:schemeClr val="tx1"/>
                </a:solidFill>
                <a:latin typeface="Montserrat Medium"/>
              </a:rPr>
              <a:t>Provide a pipeline of Opportunity Youth Apprentices:</a:t>
            </a:r>
          </a:p>
          <a:p>
            <a:pPr lvl="1"/>
            <a:r>
              <a:rPr lang="en-US" sz="1700">
                <a:solidFill>
                  <a:schemeClr val="tx1"/>
                </a:solidFill>
                <a:latin typeface="Montserrat Medium"/>
              </a:rPr>
              <a:t>Publicize RA program opening</a:t>
            </a:r>
          </a:p>
          <a:p>
            <a:pPr lvl="1"/>
            <a:r>
              <a:rPr lang="en-US" sz="1700">
                <a:solidFill>
                  <a:schemeClr val="tx1"/>
                </a:solidFill>
                <a:latin typeface="Montserrat Medium"/>
              </a:rPr>
              <a:t>Screen candidates</a:t>
            </a:r>
          </a:p>
          <a:p>
            <a:pPr lvl="1"/>
            <a:r>
              <a:rPr lang="en-US" sz="1700">
                <a:solidFill>
                  <a:schemeClr val="tx1"/>
                </a:solidFill>
                <a:latin typeface="Montserrat Medium"/>
              </a:rPr>
              <a:t>Provide pre-apprenticeship training</a:t>
            </a:r>
          </a:p>
          <a:p>
            <a:r>
              <a:rPr lang="en-US" sz="1700">
                <a:solidFill>
                  <a:schemeClr val="tx1"/>
                </a:solidFill>
                <a:latin typeface="Montserrat Medium"/>
              </a:rPr>
              <a:t>Provide supportive services to Opportunity Youth.</a:t>
            </a:r>
          </a:p>
          <a:p>
            <a:r>
              <a:rPr lang="en-US" sz="1700">
                <a:solidFill>
                  <a:schemeClr val="tx1"/>
                </a:solidFill>
                <a:latin typeface="Montserrat Medium"/>
              </a:rPr>
              <a:t>Provide WIOA OJT contract funding to support percentage of apprentice wages.</a:t>
            </a:r>
            <a:endParaRPr lang="en-US" sz="1700">
              <a:solidFill>
                <a:schemeClr val="tx1"/>
              </a:solidFill>
            </a:endParaRPr>
          </a:p>
          <a:p>
            <a:r>
              <a:rPr lang="en-US" sz="1700">
                <a:solidFill>
                  <a:schemeClr val="tx1"/>
                </a:solidFill>
                <a:latin typeface="Montserrat Medium"/>
              </a:rPr>
              <a:t>Build partnerships w/training providers on ETPL for RI; utilize ITAs to pay for all/portion of apprentices' RI costs.</a:t>
            </a:r>
          </a:p>
          <a:p>
            <a:r>
              <a:rPr lang="en-US" sz="1700">
                <a:solidFill>
                  <a:schemeClr val="tx1"/>
                </a:solidFill>
                <a:latin typeface="Montserrat Medium"/>
              </a:rPr>
              <a:t>Support registering and implementing RA programs.</a:t>
            </a:r>
            <a:endParaRPr lang="en-US" sz="1700">
              <a:solidFill>
                <a:schemeClr val="tx1"/>
              </a:solidFill>
            </a:endParaRPr>
          </a:p>
          <a:p>
            <a:r>
              <a:rPr lang="en-US" sz="1700">
                <a:solidFill>
                  <a:schemeClr val="tx1"/>
                </a:solidFill>
                <a:latin typeface="Montserrat Medium"/>
              </a:rPr>
              <a:t>Host convenings (job fairs, recruiting events, etc.) to connect potential apprentices and employers.</a:t>
            </a:r>
          </a:p>
        </p:txBody>
      </p:sp>
      <p:pic>
        <p:nvPicPr>
          <p:cNvPr id="6" name="Picture 5">
            <a:extLst>
              <a:ext uri="{FF2B5EF4-FFF2-40B4-BE49-F238E27FC236}">
                <a16:creationId xmlns:a16="http://schemas.microsoft.com/office/drawing/2014/main" id="{DB7E7BE2-8D01-A9C1-A0FC-7B082021445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52144" y="2361759"/>
            <a:ext cx="4839855" cy="3230860"/>
          </a:xfrm>
          <a:prstGeom prst="rect">
            <a:avLst/>
          </a:prstGeom>
        </p:spPr>
      </p:pic>
      <p:sp>
        <p:nvSpPr>
          <p:cNvPr id="4" name="Slide Number Placeholder 5">
            <a:extLst>
              <a:ext uri="{FF2B5EF4-FFF2-40B4-BE49-F238E27FC236}">
                <a16:creationId xmlns:a16="http://schemas.microsoft.com/office/drawing/2014/main" id="{6C8DB6E2-83FF-5240-8630-DFFC049E314B}"/>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242119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56794-8646-B019-4966-23EB72DFF924}"/>
              </a:ext>
            </a:extLst>
          </p:cNvPr>
          <p:cNvSpPr>
            <a:spLocks noGrp="1"/>
          </p:cNvSpPr>
          <p:nvPr>
            <p:ph type="title"/>
          </p:nvPr>
        </p:nvSpPr>
        <p:spPr>
          <a:xfrm>
            <a:off x="574675" y="630040"/>
            <a:ext cx="11122891" cy="1325563"/>
          </a:xfrm>
        </p:spPr>
        <p:txBody>
          <a:bodyPr>
            <a:noAutofit/>
          </a:bodyPr>
          <a:lstStyle/>
          <a:p>
            <a:r>
              <a:rPr lang="en-US">
                <a:latin typeface="Montserrat"/>
              </a:rPr>
              <a:t>How Workforce Boards Can Help </a:t>
            </a:r>
            <a:r>
              <a:rPr lang="en-US" b="1">
                <a:effectLst>
                  <a:outerShdw blurRad="38100" dist="38100" dir="2700000" algn="tl">
                    <a:srgbClr val="000000">
                      <a:alpha val="43137"/>
                    </a:srgbClr>
                  </a:outerShdw>
                </a:effectLst>
                <a:latin typeface="Montserrat"/>
              </a:rPr>
              <a:t>Community-Based Organizations</a:t>
            </a:r>
            <a:endParaRPr lang="en-US" b="1">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7AD82314-F18F-1602-F51A-C2577683219C}"/>
              </a:ext>
            </a:extLst>
          </p:cNvPr>
          <p:cNvSpPr>
            <a:spLocks noGrp="1"/>
          </p:cNvSpPr>
          <p:nvPr>
            <p:ph type="body" sz="quarter" idx="13"/>
          </p:nvPr>
        </p:nvSpPr>
        <p:spPr>
          <a:xfrm>
            <a:off x="866775" y="2250203"/>
            <a:ext cx="6724265" cy="3894138"/>
          </a:xfrm>
        </p:spPr>
        <p:txBody>
          <a:bodyPr vert="horz" lIns="91440" tIns="45720" rIns="91440" bIns="45720" rtlCol="0" anchor="t">
            <a:normAutofit/>
          </a:bodyPr>
          <a:lstStyle/>
          <a:p>
            <a:r>
              <a:rPr lang="en-US" sz="2400">
                <a:solidFill>
                  <a:schemeClr val="tx1"/>
                </a:solidFill>
                <a:latin typeface="Montserrat Medium"/>
              </a:rPr>
              <a:t>Provide education on RA.</a:t>
            </a:r>
          </a:p>
          <a:p>
            <a:r>
              <a:rPr lang="en-US" sz="2400">
                <a:solidFill>
                  <a:schemeClr val="tx1"/>
                </a:solidFill>
                <a:latin typeface="Montserrat Medium"/>
              </a:rPr>
              <a:t>Connect potential apprentices with employers.</a:t>
            </a:r>
          </a:p>
          <a:p>
            <a:r>
              <a:rPr lang="en-US" sz="2400">
                <a:solidFill>
                  <a:schemeClr val="tx1"/>
                </a:solidFill>
                <a:latin typeface="Montserrat Medium"/>
              </a:rPr>
              <a:t>Provide supportive services to apprentices.</a:t>
            </a:r>
            <a:endParaRPr lang="en-US">
              <a:solidFill>
                <a:schemeClr val="tx1"/>
              </a:solidFill>
            </a:endParaRPr>
          </a:p>
          <a:p>
            <a:r>
              <a:rPr lang="en-US" sz="2400">
                <a:solidFill>
                  <a:schemeClr val="tx1"/>
                </a:solidFill>
                <a:latin typeface="Montserrat Medium"/>
              </a:rPr>
              <a:t>Connect potential apprentices to other resources available within the community.</a:t>
            </a:r>
          </a:p>
          <a:p>
            <a:r>
              <a:rPr lang="en-US" sz="2400">
                <a:solidFill>
                  <a:schemeClr val="tx1"/>
                </a:solidFill>
                <a:latin typeface="Montserrat Medium"/>
              </a:rPr>
              <a:t>Leverage funding programs.</a:t>
            </a:r>
            <a:endParaRPr lang="en-US" sz="2400">
              <a:solidFill>
                <a:schemeClr val="tx1"/>
              </a:solidFill>
            </a:endParaRPr>
          </a:p>
        </p:txBody>
      </p:sp>
      <p:pic>
        <p:nvPicPr>
          <p:cNvPr id="6" name="Picture 5">
            <a:extLst>
              <a:ext uri="{FF2B5EF4-FFF2-40B4-BE49-F238E27FC236}">
                <a16:creationId xmlns:a16="http://schemas.microsoft.com/office/drawing/2014/main" id="{6DEF33C3-7560-2E85-0F66-E1E37BD735A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1040" y="2507378"/>
            <a:ext cx="4600960" cy="3071385"/>
          </a:xfrm>
          <a:prstGeom prst="rect">
            <a:avLst/>
          </a:prstGeom>
        </p:spPr>
      </p:pic>
      <p:sp>
        <p:nvSpPr>
          <p:cNvPr id="4" name="Slide Number Placeholder 5">
            <a:extLst>
              <a:ext uri="{FF2B5EF4-FFF2-40B4-BE49-F238E27FC236}">
                <a16:creationId xmlns:a16="http://schemas.microsoft.com/office/drawing/2014/main" id="{6BA0BB6D-4766-94ED-C091-4F4C2AB31615}"/>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767638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67DB9-9BB5-5B66-79A7-5C20FAB8C906}"/>
              </a:ext>
            </a:extLst>
          </p:cNvPr>
          <p:cNvSpPr>
            <a:spLocks noGrp="1"/>
          </p:cNvSpPr>
          <p:nvPr>
            <p:ph type="title"/>
          </p:nvPr>
        </p:nvSpPr>
        <p:spPr>
          <a:xfrm>
            <a:off x="838200" y="657225"/>
            <a:ext cx="10515600" cy="1211864"/>
          </a:xfrm>
        </p:spPr>
        <p:txBody>
          <a:bodyPr/>
          <a:lstStyle/>
          <a:p>
            <a:r>
              <a:rPr lang="en-US">
                <a:latin typeface="Montserrat"/>
              </a:rPr>
              <a:t>Get to Know Your Workforce Board</a:t>
            </a:r>
            <a:endParaRPr lang="en-US"/>
          </a:p>
        </p:txBody>
      </p:sp>
      <p:sp>
        <p:nvSpPr>
          <p:cNvPr id="5" name="Text Placeholder 4">
            <a:extLst>
              <a:ext uri="{FF2B5EF4-FFF2-40B4-BE49-F238E27FC236}">
                <a16:creationId xmlns:a16="http://schemas.microsoft.com/office/drawing/2014/main" id="{50863EC1-E59F-9BCF-D3A2-44A16E9B76E1}"/>
              </a:ext>
            </a:extLst>
          </p:cNvPr>
          <p:cNvSpPr>
            <a:spLocks noGrp="1"/>
          </p:cNvSpPr>
          <p:nvPr>
            <p:ph type="body" sz="quarter" idx="13"/>
          </p:nvPr>
        </p:nvSpPr>
        <p:spPr>
          <a:xfrm>
            <a:off x="460085" y="2021968"/>
            <a:ext cx="7807615" cy="3894138"/>
          </a:xfrm>
        </p:spPr>
        <p:txBody>
          <a:bodyPr vert="horz" lIns="91440" tIns="45720" rIns="91440" bIns="45720" rtlCol="0" anchor="t">
            <a:normAutofit fontScale="77500" lnSpcReduction="20000"/>
          </a:bodyPr>
          <a:lstStyle/>
          <a:p>
            <a:r>
              <a:rPr lang="en-US">
                <a:solidFill>
                  <a:schemeClr val="tx1"/>
                </a:solidFill>
                <a:latin typeface="Montserrat Medium"/>
              </a:rPr>
              <a:t>Each Workforce Board has:</a:t>
            </a:r>
          </a:p>
          <a:p>
            <a:pPr lvl="1">
              <a:lnSpc>
                <a:spcPct val="120000"/>
              </a:lnSpc>
            </a:pPr>
            <a:r>
              <a:rPr lang="en-US">
                <a:solidFill>
                  <a:schemeClr val="tx1"/>
                </a:solidFill>
                <a:latin typeface="Montserrat Medium"/>
              </a:rPr>
              <a:t>Sector strategies: priority occupations and key industries.</a:t>
            </a:r>
          </a:p>
          <a:p>
            <a:pPr lvl="1">
              <a:lnSpc>
                <a:spcPct val="120000"/>
              </a:lnSpc>
            </a:pPr>
            <a:r>
              <a:rPr lang="en-US">
                <a:solidFill>
                  <a:schemeClr val="tx1"/>
                </a:solidFill>
                <a:latin typeface="Montserrat Medium"/>
              </a:rPr>
              <a:t>Policies on OJT contracts, which WIOA and non-WIOA funding "buckets" and services they will apply to RA.</a:t>
            </a:r>
          </a:p>
          <a:p>
            <a:pPr lvl="1">
              <a:lnSpc>
                <a:spcPct val="120000"/>
              </a:lnSpc>
            </a:pPr>
            <a:r>
              <a:rPr lang="en-US">
                <a:solidFill>
                  <a:schemeClr val="tx1"/>
                </a:solidFill>
                <a:latin typeface="Montserrat Medium"/>
              </a:rPr>
              <a:t>Funding levels, fiscal year cycle and how quickly they anticipate spending funds.</a:t>
            </a:r>
          </a:p>
          <a:p>
            <a:pPr lvl="1">
              <a:lnSpc>
                <a:spcPct val="120000"/>
              </a:lnSpc>
            </a:pPr>
            <a:r>
              <a:rPr lang="en-US">
                <a:solidFill>
                  <a:schemeClr val="tx1"/>
                </a:solidFill>
                <a:latin typeface="Montserrat Medium"/>
              </a:rPr>
              <a:t>Supportive services offered and how that maps to your program's needs.</a:t>
            </a:r>
          </a:p>
          <a:p>
            <a:pPr lvl="1">
              <a:lnSpc>
                <a:spcPct val="120000"/>
              </a:lnSpc>
            </a:pPr>
            <a:r>
              <a:rPr lang="en-US">
                <a:solidFill>
                  <a:schemeClr val="tx1"/>
                </a:solidFill>
                <a:latin typeface="Montserrat Medium"/>
              </a:rPr>
              <a:t>Candidate pool – IS and OS Youth Programs.</a:t>
            </a:r>
          </a:p>
          <a:p>
            <a:pPr lvl="1">
              <a:lnSpc>
                <a:spcPct val="120000"/>
              </a:lnSpc>
            </a:pPr>
            <a:r>
              <a:rPr lang="en-US">
                <a:solidFill>
                  <a:schemeClr val="tx1"/>
                </a:solidFill>
                <a:latin typeface="Montserrat Medium"/>
              </a:rPr>
              <a:t>ETPL program registration process.</a:t>
            </a:r>
            <a:endParaRPr lang="en-US">
              <a:solidFill>
                <a:schemeClr val="tx1"/>
              </a:solidFill>
            </a:endParaRPr>
          </a:p>
        </p:txBody>
      </p:sp>
      <p:pic>
        <p:nvPicPr>
          <p:cNvPr id="8" name="Picture 7">
            <a:extLst>
              <a:ext uri="{FF2B5EF4-FFF2-40B4-BE49-F238E27FC236}">
                <a16:creationId xmlns:a16="http://schemas.microsoft.com/office/drawing/2014/main" id="{EEADFED0-2623-93DC-8C75-FD6D6D3668D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0999" y="2598592"/>
            <a:ext cx="4448321" cy="2969491"/>
          </a:xfrm>
          <a:prstGeom prst="rect">
            <a:avLst/>
          </a:prstGeom>
        </p:spPr>
      </p:pic>
      <p:sp>
        <p:nvSpPr>
          <p:cNvPr id="4" name="Slide Number Placeholder 5">
            <a:extLst>
              <a:ext uri="{FF2B5EF4-FFF2-40B4-BE49-F238E27FC236}">
                <a16:creationId xmlns:a16="http://schemas.microsoft.com/office/drawing/2014/main" id="{6CA21D9B-804C-48F5-A5A7-F96CE9F9521A}"/>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434115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FE04-D8EE-4B50-10ED-68BF3B5A072A}"/>
              </a:ext>
            </a:extLst>
          </p:cNvPr>
          <p:cNvSpPr>
            <a:spLocks noGrp="1"/>
          </p:cNvSpPr>
          <p:nvPr>
            <p:ph type="title"/>
          </p:nvPr>
        </p:nvSpPr>
        <p:spPr/>
        <p:txBody>
          <a:bodyPr/>
          <a:lstStyle/>
          <a:p>
            <a:r>
              <a:rPr lang="en-US"/>
              <a:t>Center of Excellence Overview</a:t>
            </a:r>
          </a:p>
        </p:txBody>
      </p:sp>
      <p:sp>
        <p:nvSpPr>
          <p:cNvPr id="3" name="Content Placeholder 2">
            <a:extLst>
              <a:ext uri="{FF2B5EF4-FFF2-40B4-BE49-F238E27FC236}">
                <a16:creationId xmlns:a16="http://schemas.microsoft.com/office/drawing/2014/main" id="{2843FABF-0197-E13F-DF65-8F4DD4B5066A}"/>
              </a:ext>
            </a:extLst>
          </p:cNvPr>
          <p:cNvSpPr>
            <a:spLocks noGrp="1"/>
          </p:cNvSpPr>
          <p:nvPr>
            <p:ph sz="half" idx="1"/>
          </p:nvPr>
        </p:nvSpPr>
        <p:spPr>
          <a:xfrm>
            <a:off x="838199" y="1690688"/>
            <a:ext cx="8103920" cy="4591827"/>
          </a:xfrm>
        </p:spPr>
        <p:txBody>
          <a:bodyPr vert="horz" lIns="91440" tIns="45720" rIns="91440" bIns="45720" rtlCol="0">
            <a:normAutofit fontScale="62500" lnSpcReduction="20000"/>
          </a:bodyPr>
          <a:lstStyle/>
          <a:p>
            <a:pPr>
              <a:lnSpc>
                <a:spcPct val="120000"/>
              </a:lnSpc>
            </a:pPr>
            <a:r>
              <a:rPr lang="en-US" sz="4000">
                <a:solidFill>
                  <a:schemeClr val="tx1"/>
                </a:solidFill>
                <a:latin typeface="Montserrat Medium"/>
                <a:cs typeface="Segoe UI"/>
              </a:rPr>
              <a:t>U.S. DOL initiative to increase systems alignment across apprenticeship, education, and workforce</a:t>
            </a:r>
          </a:p>
          <a:p>
            <a:pPr>
              <a:lnSpc>
                <a:spcPct val="120000"/>
              </a:lnSpc>
            </a:pPr>
            <a:r>
              <a:rPr lang="en-US" sz="4000">
                <a:solidFill>
                  <a:schemeClr val="tx1"/>
                </a:solidFill>
                <a:latin typeface="Montserrat Medium"/>
                <a:cs typeface="Segoe UI"/>
              </a:rPr>
              <a:t>Led by Safal Partners</a:t>
            </a:r>
          </a:p>
          <a:p>
            <a:pPr lvl="1">
              <a:lnSpc>
                <a:spcPct val="120000"/>
              </a:lnSpc>
            </a:pPr>
            <a:r>
              <a:rPr lang="en-US" sz="3300">
                <a:solidFill>
                  <a:schemeClr val="tx1"/>
                </a:solidFill>
                <a:latin typeface="Montserrat Medium"/>
                <a:cs typeface="Segoe UI"/>
              </a:rPr>
              <a:t>Collaboration with 5 national partners</a:t>
            </a:r>
          </a:p>
          <a:p>
            <a:pPr>
              <a:lnSpc>
                <a:spcPct val="120000"/>
              </a:lnSpc>
            </a:pPr>
            <a:r>
              <a:rPr lang="en-US" sz="4000">
                <a:solidFill>
                  <a:schemeClr val="tx1"/>
                </a:solidFill>
                <a:latin typeface="Montserrat Medium"/>
                <a:cs typeface="Segoe UI"/>
              </a:rPr>
              <a:t>We provide no-cost TA including:</a:t>
            </a:r>
          </a:p>
          <a:p>
            <a:pPr lvl="1"/>
            <a:r>
              <a:rPr lang="en-US" sz="3300"/>
              <a:t>Monthly webinars</a:t>
            </a:r>
          </a:p>
          <a:p>
            <a:pPr lvl="1"/>
            <a:r>
              <a:rPr lang="en-US" sz="3300"/>
              <a:t>Quarterly virtual office hours</a:t>
            </a:r>
          </a:p>
          <a:p>
            <a:pPr lvl="1"/>
            <a:r>
              <a:rPr lang="en-US" sz="3300"/>
              <a:t>Individual TA/coaching sessions</a:t>
            </a:r>
          </a:p>
          <a:p>
            <a:pPr lvl="1"/>
            <a:r>
              <a:rPr lang="en-US" sz="3300"/>
              <a:t>Online resources (desk aids, guides, frameworks, etc.)</a:t>
            </a:r>
            <a:br>
              <a:rPr lang="en-US" sz="3300"/>
            </a:br>
            <a:endParaRPr lang="en-US" sz="3300"/>
          </a:p>
        </p:txBody>
      </p:sp>
      <p:pic>
        <p:nvPicPr>
          <p:cNvPr id="5" name="Picture 3" descr="U.S. Department of Labor logo">
            <a:extLst>
              <a:ext uri="{FF2B5EF4-FFF2-40B4-BE49-F238E27FC236}">
                <a16:creationId xmlns:a16="http://schemas.microsoft.com/office/drawing/2014/main" id="{D09C23DC-03A7-FDB9-310E-96D69B71B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07346" y="575484"/>
            <a:ext cx="1563476" cy="1566053"/>
          </a:xfrm>
          <a:prstGeom prst="rect">
            <a:avLst/>
          </a:prstGeom>
        </p:spPr>
      </p:pic>
      <p:pic>
        <p:nvPicPr>
          <p:cNvPr id="8" name="Picture 7" descr="Logos of Center of Excellence Parters: National Workforce Development Professionals, Coalistion for Adult Basic Education, National Disability Institute, Wireless Infrastructure Association, and FASTPORT">
            <a:extLst>
              <a:ext uri="{FF2B5EF4-FFF2-40B4-BE49-F238E27FC236}">
                <a16:creationId xmlns:a16="http://schemas.microsoft.com/office/drawing/2014/main" id="{5BE37307-D472-5BF7-AC8B-4DFE01164E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24172" y="2212071"/>
            <a:ext cx="2646650" cy="1902373"/>
          </a:xfrm>
          <a:prstGeom prst="rect">
            <a:avLst/>
          </a:prstGeom>
        </p:spPr>
      </p:pic>
      <p:pic>
        <p:nvPicPr>
          <p:cNvPr id="1026" name="Picture 2" descr="QR code for Center of Excellence Website">
            <a:extLst>
              <a:ext uri="{FF2B5EF4-FFF2-40B4-BE49-F238E27FC236}">
                <a16:creationId xmlns:a16="http://schemas.microsoft.com/office/drawing/2014/main" id="{5D133F86-14F2-6F17-B48B-90D3CFEEAB4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428827" y="4150476"/>
            <a:ext cx="1739116" cy="168858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F276E798-44A3-4CAF-9EBC-1649EF5E6786}"/>
              </a:ext>
            </a:extLst>
          </p:cNvPr>
          <p:cNvSpPr>
            <a:spLocks noGrp="1"/>
          </p:cNvSpPr>
          <p:nvPr>
            <p:ph sz="half" idx="2"/>
          </p:nvPr>
        </p:nvSpPr>
        <p:spPr>
          <a:xfrm>
            <a:off x="8339874" y="5891462"/>
            <a:ext cx="3917022" cy="315912"/>
          </a:xfrm>
        </p:spPr>
        <p:txBody>
          <a:bodyPr>
            <a:normAutofit fontScale="62500" lnSpcReduction="20000"/>
          </a:bodyPr>
          <a:lstStyle/>
          <a:p>
            <a:pPr marL="0" indent="0" algn="ctr">
              <a:buNone/>
            </a:pPr>
            <a:r>
              <a:rPr lang="en-US" sz="1500">
                <a:solidFill>
                  <a:srgbClr val="0563C1"/>
                </a:solidFill>
                <a:hlinkClick r:id="rId6" tooltip="https://dolcoe.safalapps.com/">
                  <a:extLst>
                    <a:ext uri="{A12FA001-AC4F-418D-AE19-62706E023703}">
                      <ahyp:hlinkClr xmlns:ahyp="http://schemas.microsoft.com/office/drawing/2018/hyperlinkcolor" val="tx"/>
                    </a:ext>
                  </a:extLst>
                </a:hlinkClick>
              </a:rPr>
              <a:t>Visit our website &amp; request T</a:t>
            </a:r>
            <a:r>
              <a:rPr lang="en-US" sz="1500">
                <a:solidFill>
                  <a:schemeClr val="accent1"/>
                </a:solidFill>
                <a:hlinkClick r:id="rId6" tooltip="https://dolcoe.safalapps.com/">
                  <a:extLst>
                    <a:ext uri="{A12FA001-AC4F-418D-AE19-62706E023703}">
                      <ahyp:hlinkClr xmlns:ahyp="http://schemas.microsoft.com/office/drawing/2018/hyperlinkcolor" val="tx"/>
                    </a:ext>
                  </a:extLst>
                </a:hlinkClick>
              </a:rPr>
              <a:t>A</a:t>
            </a:r>
            <a:endParaRPr lang="en-US" sz="1500">
              <a:solidFill>
                <a:schemeClr val="accent1"/>
              </a:solidFill>
            </a:endParaRPr>
          </a:p>
          <a:p>
            <a:pPr marL="0" indent="0">
              <a:buNone/>
            </a:pPr>
            <a:endParaRPr lang="en-US" sz="1500"/>
          </a:p>
        </p:txBody>
      </p:sp>
      <p:sp>
        <p:nvSpPr>
          <p:cNvPr id="6" name="Slide Number Placeholder 5">
            <a:extLst>
              <a:ext uri="{FF2B5EF4-FFF2-40B4-BE49-F238E27FC236}">
                <a16:creationId xmlns:a16="http://schemas.microsoft.com/office/drawing/2014/main" id="{A0592B7C-6528-3B97-73FC-C2C3E714A9B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39384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67DB9-9BB5-5B66-79A7-5C20FAB8C906}"/>
              </a:ext>
            </a:extLst>
          </p:cNvPr>
          <p:cNvSpPr>
            <a:spLocks noGrp="1"/>
          </p:cNvSpPr>
          <p:nvPr>
            <p:ph type="title"/>
          </p:nvPr>
        </p:nvSpPr>
        <p:spPr/>
        <p:txBody>
          <a:bodyPr/>
          <a:lstStyle/>
          <a:p>
            <a:r>
              <a:rPr lang="en-US">
                <a:latin typeface="Montserrat"/>
              </a:rPr>
              <a:t>More Opportunity than Ever!</a:t>
            </a:r>
            <a:endParaRPr lang="en-US"/>
          </a:p>
        </p:txBody>
      </p:sp>
      <p:pic>
        <p:nvPicPr>
          <p:cNvPr id="8196" name="Picture 4">
            <a:extLst>
              <a:ext uri="{FF2B5EF4-FFF2-40B4-BE49-F238E27FC236}">
                <a16:creationId xmlns:a16="http://schemas.microsoft.com/office/drawing/2014/main" id="{A7F47555-CD4D-9C4F-2642-C1C79136E96A}"/>
              </a:ext>
              <a:ext uri="{C183D7F6-B498-43B3-948B-1728B52AA6E4}">
                <adec:decorative xmlns:adec="http://schemas.microsoft.com/office/drawing/2017/decorative" val="1"/>
              </a:ext>
            </a:extLst>
          </p:cNvPr>
          <p:cNvPicPr>
            <a:picLocks noChangeAspect="1" noChangeArrowheads="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28725" y="2085975"/>
            <a:ext cx="657225" cy="6572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7E136E9A-0D2C-F8BF-C80C-BE2A45CCA9B4}"/>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62063" y="2884847"/>
            <a:ext cx="590550" cy="59055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a:extLst>
              <a:ext uri="{FF2B5EF4-FFF2-40B4-BE49-F238E27FC236}">
                <a16:creationId xmlns:a16="http://schemas.microsoft.com/office/drawing/2014/main" id="{44195C9B-8A1D-77A8-F5EB-726357B496DF}"/>
              </a:ex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92788" y="3637322"/>
            <a:ext cx="559825" cy="559825"/>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a:extLst>
              <a:ext uri="{FF2B5EF4-FFF2-40B4-BE49-F238E27FC236}">
                <a16:creationId xmlns:a16="http://schemas.microsoft.com/office/drawing/2014/main" id="{82D5E966-FC39-7FC0-F9FB-192E17F62788}"/>
              </a:ext>
              <a:ext uri="{C183D7F6-B498-43B3-948B-1728B52AA6E4}">
                <adec:decorative xmlns:adec="http://schemas.microsoft.com/office/drawing/2017/decorative" val="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63137" y="5138894"/>
            <a:ext cx="657225" cy="657225"/>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a:extLst>
              <a:ext uri="{FF2B5EF4-FFF2-40B4-BE49-F238E27FC236}">
                <a16:creationId xmlns:a16="http://schemas.microsoft.com/office/drawing/2014/main" id="{75A820DD-DE46-7654-3847-365366F7AF63}"/>
              </a:ext>
              <a:ext uri="{C183D7F6-B498-43B3-948B-1728B52AA6E4}">
                <adec:decorative xmlns:adec="http://schemas.microsoft.com/office/drawing/2017/decorative" val="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83590" y="4359072"/>
            <a:ext cx="599368" cy="68073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413E3999-4954-90F6-3F3D-C7E8BBC756A8}"/>
              </a:ext>
            </a:extLst>
          </p:cNvPr>
          <p:cNvSpPr>
            <a:spLocks noGrp="1"/>
          </p:cNvSpPr>
          <p:nvPr>
            <p:ph sz="half" idx="1"/>
          </p:nvPr>
        </p:nvSpPr>
        <p:spPr>
          <a:xfrm>
            <a:off x="1852613" y="2183403"/>
            <a:ext cx="6194107" cy="3753163"/>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rPr>
              <a:t>Create New Perspectives on Partnerships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rPr>
              <a:t>Devise Win-Win Collaboration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rPr>
              <a:t>Innovate Outside Your Normal Box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rPr>
              <a:t>Influence and Leverage New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rPr>
              <a:t>Expand Your Reach Into Communities</a:t>
            </a:r>
          </a:p>
          <a:p>
            <a:pPr marL="0" indent="0">
              <a:buNone/>
            </a:pPr>
            <a:endParaRPr lang="en-US"/>
          </a:p>
        </p:txBody>
      </p:sp>
      <p:pic>
        <p:nvPicPr>
          <p:cNvPr id="17" name="Picture 16">
            <a:extLst>
              <a:ext uri="{FF2B5EF4-FFF2-40B4-BE49-F238E27FC236}">
                <a16:creationId xmlns:a16="http://schemas.microsoft.com/office/drawing/2014/main" id="{A9CD73A8-BD5C-1D2C-D4DC-64C6234D2E93}"/>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3507" y="2414587"/>
            <a:ext cx="3143630" cy="3253547"/>
          </a:xfrm>
          <a:prstGeom prst="rect">
            <a:avLst/>
          </a:prstGeom>
          <a:ln>
            <a:noFill/>
          </a:ln>
          <a:effectLst>
            <a:softEdge rad="112500"/>
          </a:effectLst>
        </p:spPr>
      </p:pic>
      <p:sp>
        <p:nvSpPr>
          <p:cNvPr id="4" name="Slide Number Placeholder 5">
            <a:extLst>
              <a:ext uri="{FF2B5EF4-FFF2-40B4-BE49-F238E27FC236}">
                <a16:creationId xmlns:a16="http://schemas.microsoft.com/office/drawing/2014/main" id="{4CB8FBE7-3129-D2DD-696F-4F62BB1FFDD7}"/>
              </a:ext>
              <a:ext uri="{C183D7F6-B498-43B3-948B-1728B52AA6E4}">
                <adec:decorative xmlns:adec="http://schemas.microsoft.com/office/drawing/2017/decorative" val="1"/>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278418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36120-9F16-A5B2-357C-8EDFB1EBB566}"/>
              </a:ext>
            </a:extLst>
          </p:cNvPr>
          <p:cNvSpPr>
            <a:spLocks noGrp="1"/>
          </p:cNvSpPr>
          <p:nvPr>
            <p:ph type="title"/>
          </p:nvPr>
        </p:nvSpPr>
        <p:spPr/>
        <p:txBody>
          <a:bodyPr/>
          <a:lstStyle/>
          <a:p>
            <a:r>
              <a:rPr lang="en-US"/>
              <a:t>Questions and Discussion</a:t>
            </a:r>
          </a:p>
        </p:txBody>
      </p:sp>
      <p:sp>
        <p:nvSpPr>
          <p:cNvPr id="3" name="TextBox 2">
            <a:extLst>
              <a:ext uri="{FF2B5EF4-FFF2-40B4-BE49-F238E27FC236}">
                <a16:creationId xmlns:a16="http://schemas.microsoft.com/office/drawing/2014/main" id="{1716290D-548A-0241-88BB-A4EC0C91E264}"/>
              </a:ext>
            </a:extLst>
          </p:cNvPr>
          <p:cNvSpPr txBox="1"/>
          <p:nvPr/>
        </p:nvSpPr>
        <p:spPr>
          <a:xfrm>
            <a:off x="11627422" y="6505575"/>
            <a:ext cx="564578" cy="276999"/>
          </a:xfrm>
          <a:prstGeom prst="rect">
            <a:avLst/>
          </a:prstGeom>
          <a:solidFill>
            <a:srgbClr val="FAAB1C"/>
          </a:solidFill>
        </p:spPr>
        <p:txBody>
          <a:bodyPr wrap="none" rtlCol="0">
            <a:spAutoFit/>
          </a:bodyPr>
          <a:lstStyle/>
          <a:p>
            <a:r>
              <a:rPr lang="en-US" sz="1200">
                <a:latin typeface="Montserrat" panose="00000500000000000000" pitchFamily="2" charset="0"/>
              </a:rPr>
              <a:t>2024</a:t>
            </a:r>
          </a:p>
        </p:txBody>
      </p:sp>
    </p:spTree>
    <p:extLst>
      <p:ext uri="{BB962C8B-B14F-4D97-AF65-F5344CB8AC3E}">
        <p14:creationId xmlns:p14="http://schemas.microsoft.com/office/powerpoint/2010/main" val="361611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4D4A-3DE4-FD0B-F2F3-88961B62E69B}"/>
              </a:ext>
            </a:extLst>
          </p:cNvPr>
          <p:cNvSpPr>
            <a:spLocks noGrp="1"/>
          </p:cNvSpPr>
          <p:nvPr>
            <p:ph type="title"/>
          </p:nvPr>
        </p:nvSpPr>
        <p:spPr>
          <a:xfrm>
            <a:off x="866899" y="559490"/>
            <a:ext cx="11086562" cy="981300"/>
          </a:xfrm>
        </p:spPr>
        <p:txBody>
          <a:bodyPr>
            <a:normAutofit/>
          </a:bodyPr>
          <a:lstStyle/>
          <a:p>
            <a:r>
              <a:rPr lang="en-US" sz="4400" kern="100">
                <a:effectLst/>
                <a:latin typeface="Montserrat" panose="00000500000000000000" pitchFamily="2" charset="0"/>
                <a:ea typeface="Calibri" panose="020F0502020204030204" pitchFamily="34" charset="0"/>
                <a:cs typeface="Times New Roman" panose="02020603050405020304" pitchFamily="18" charset="0"/>
              </a:rPr>
              <a:t>Contact Us, Become a Partner</a:t>
            </a:r>
            <a:endParaRPr lang="en-US">
              <a:latin typeface="Montserrat" panose="00000500000000000000" pitchFamily="2" charset="0"/>
            </a:endParaRPr>
          </a:p>
        </p:txBody>
      </p:sp>
      <p:sp>
        <p:nvSpPr>
          <p:cNvPr id="10" name="Text Placeholder 9">
            <a:extLst>
              <a:ext uri="{FF2B5EF4-FFF2-40B4-BE49-F238E27FC236}">
                <a16:creationId xmlns:a16="http://schemas.microsoft.com/office/drawing/2014/main" id="{81845639-1E26-0359-DB26-05F348816E1A}"/>
              </a:ext>
            </a:extLst>
          </p:cNvPr>
          <p:cNvSpPr>
            <a:spLocks noGrp="1"/>
          </p:cNvSpPr>
          <p:nvPr>
            <p:ph type="body" sz="quarter" idx="21"/>
          </p:nvPr>
        </p:nvSpPr>
        <p:spPr>
          <a:xfrm>
            <a:off x="1127653" y="2254732"/>
            <a:ext cx="6322143" cy="3158837"/>
          </a:xfrm>
        </p:spPr>
        <p:txBody>
          <a:bodyPr>
            <a:normAutofit fontScale="85000" lnSpcReduction="10000"/>
          </a:bodyPr>
          <a:lstStyle/>
          <a:p>
            <a:pPr marL="608965" indent="-422910" algn="l">
              <a:spcAft>
                <a:spcPts val="1200"/>
              </a:spcAft>
              <a:buClr>
                <a:srgbClr val="00005F"/>
              </a:buClr>
              <a:buSzPct val="100000"/>
              <a:buFont typeface="Wingdings" panose="05000000000000000000" pitchFamily="2" charset="2"/>
              <a:buChar char="þ"/>
            </a:pPr>
            <a:r>
              <a:rPr lang="en-US" sz="3800" b="1">
                <a:solidFill>
                  <a:schemeClr val="tx1"/>
                </a:solidFill>
                <a:latin typeface="Montserrat" panose="00000500000000000000" pitchFamily="2" charset="0"/>
              </a:rPr>
              <a:t>Receive</a:t>
            </a:r>
            <a:r>
              <a:rPr lang="en-US" sz="3800">
                <a:solidFill>
                  <a:schemeClr val="tx1"/>
                </a:solidFill>
                <a:latin typeface="Montserrat" panose="00000500000000000000" pitchFamily="2" charset="0"/>
              </a:rPr>
              <a:t> no-cost expert TA,  </a:t>
            </a:r>
            <a:br>
              <a:rPr lang="en-US" sz="3800">
                <a:solidFill>
                  <a:schemeClr val="tx1"/>
                </a:solidFill>
                <a:latin typeface="Montserrat" panose="00000500000000000000" pitchFamily="2" charset="0"/>
              </a:rPr>
            </a:br>
            <a:r>
              <a:rPr lang="en-US" sz="3800">
                <a:solidFill>
                  <a:schemeClr val="tx1"/>
                </a:solidFill>
                <a:latin typeface="Montserrat" panose="00000500000000000000" pitchFamily="2" charset="0"/>
              </a:rPr>
              <a:t>materials, and assistance</a:t>
            </a:r>
          </a:p>
          <a:p>
            <a:pPr marL="608965" indent="-422910" algn="l">
              <a:spcAft>
                <a:spcPts val="1200"/>
              </a:spcAft>
              <a:buClr>
                <a:srgbClr val="00005F"/>
              </a:buClr>
              <a:buSzPct val="100000"/>
              <a:buFont typeface="Wingdings" panose="05000000000000000000" pitchFamily="2" charset="2"/>
              <a:buChar char="þ"/>
            </a:pPr>
            <a:r>
              <a:rPr lang="en-US" sz="3800" b="1">
                <a:solidFill>
                  <a:schemeClr val="tx1"/>
                </a:solidFill>
                <a:latin typeface="Montserrat" panose="00000500000000000000" pitchFamily="2" charset="0"/>
              </a:rPr>
              <a:t>Network </a:t>
            </a:r>
            <a:r>
              <a:rPr lang="en-US" sz="3800">
                <a:solidFill>
                  <a:schemeClr val="tx1"/>
                </a:solidFill>
                <a:latin typeface="Montserrat" panose="00000500000000000000" pitchFamily="2" charset="0"/>
              </a:rPr>
              <a:t>with potential </a:t>
            </a:r>
            <a:br>
              <a:rPr lang="en-US" sz="3800">
                <a:solidFill>
                  <a:schemeClr val="tx1"/>
                </a:solidFill>
                <a:latin typeface="Montserrat" panose="00000500000000000000" pitchFamily="2" charset="0"/>
              </a:rPr>
            </a:br>
            <a:r>
              <a:rPr lang="en-US" sz="3800">
                <a:solidFill>
                  <a:schemeClr val="tx1"/>
                </a:solidFill>
                <a:latin typeface="Montserrat" panose="00000500000000000000" pitchFamily="2" charset="0"/>
              </a:rPr>
              <a:t>partners nationwide</a:t>
            </a:r>
          </a:p>
          <a:p>
            <a:pPr marL="608965" indent="-422910" algn="l">
              <a:spcAft>
                <a:spcPts val="1200"/>
              </a:spcAft>
              <a:buClr>
                <a:srgbClr val="00005F"/>
              </a:buClr>
              <a:buSzPct val="100000"/>
              <a:buFont typeface="Wingdings" panose="05000000000000000000" pitchFamily="2" charset="2"/>
              <a:buChar char="þ"/>
            </a:pPr>
            <a:r>
              <a:rPr lang="en-US" sz="3800" b="1">
                <a:solidFill>
                  <a:schemeClr val="tx1"/>
                </a:solidFill>
                <a:latin typeface="Montserrat" panose="00000500000000000000" pitchFamily="2" charset="0"/>
              </a:rPr>
              <a:t>Be </a:t>
            </a:r>
            <a:r>
              <a:rPr lang="en-US" sz="3800">
                <a:solidFill>
                  <a:schemeClr val="tx1"/>
                </a:solidFill>
                <a:latin typeface="Montserrat" panose="00000500000000000000" pitchFamily="2" charset="0"/>
              </a:rPr>
              <a:t>nationally recognized for your work</a:t>
            </a:r>
            <a:endParaRPr lang="en-US" sz="3800">
              <a:solidFill>
                <a:schemeClr val="tx1"/>
              </a:solidFill>
              <a:latin typeface="Montserrat" panose="00000500000000000000" pitchFamily="2" charset="0"/>
              <a:ea typeface="Raleway"/>
              <a:cs typeface="Raleway"/>
              <a:sym typeface="Raleway"/>
            </a:endParaRPr>
          </a:p>
          <a:p>
            <a:endParaRPr lang="en-US"/>
          </a:p>
        </p:txBody>
      </p:sp>
      <p:sp>
        <p:nvSpPr>
          <p:cNvPr id="6" name="Rectangle 5">
            <a:extLst>
              <a:ext uri="{FF2B5EF4-FFF2-40B4-BE49-F238E27FC236}">
                <a16:creationId xmlns:a16="http://schemas.microsoft.com/office/drawing/2014/main" id="{029DE638-65ED-08CC-1409-199D9155E4B0}"/>
              </a:ext>
              <a:ext uri="{C183D7F6-B498-43B3-948B-1728B52AA6E4}">
                <adec:decorative xmlns:adec="http://schemas.microsoft.com/office/drawing/2017/decorative" val="1"/>
              </a:ext>
            </a:extLst>
          </p:cNvPr>
          <p:cNvSpPr/>
          <p:nvPr/>
        </p:nvSpPr>
        <p:spPr>
          <a:xfrm>
            <a:off x="7804967" y="1794207"/>
            <a:ext cx="3223260" cy="4079889"/>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7">
            <a:extLst>
              <a:ext uri="{FF2B5EF4-FFF2-40B4-BE49-F238E27FC236}">
                <a16:creationId xmlns:a16="http://schemas.microsoft.com/office/drawing/2014/main" id="{5BE49544-79DE-0E6B-30D9-34F68798EF33}"/>
              </a:ext>
            </a:extLst>
          </p:cNvPr>
          <p:cNvSpPr txBox="1">
            <a:spLocks/>
          </p:cNvSpPr>
          <p:nvPr/>
        </p:nvSpPr>
        <p:spPr>
          <a:xfrm>
            <a:off x="8055883" y="1947926"/>
            <a:ext cx="2743200" cy="867930"/>
          </a:xfrm>
          <a:prstGeom prst="rect">
            <a:avLst/>
          </a:prstGeom>
          <a:noFill/>
          <a:ln w="9525">
            <a:solidFill>
              <a:schemeClr val="tx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latin typeface="Montserrat" panose="00000500000000000000" pitchFamily="2" charset="0"/>
                <a:cs typeface="Arial" panose="020B0604020202020204" pitchFamily="34" charset="0"/>
              </a:rPr>
              <a:t>Scan for Partner Form</a:t>
            </a:r>
            <a:endParaRPr lang="en-US">
              <a:solidFill>
                <a:schemeClr val="bg1"/>
              </a:solidFill>
              <a:latin typeface="Montserrat" panose="00000500000000000000" pitchFamily="2" charset="0"/>
              <a:cs typeface="Segoe UI" panose="020B0502040204020203" pitchFamily="34" charset="0"/>
            </a:endParaRPr>
          </a:p>
        </p:txBody>
      </p:sp>
      <p:pic>
        <p:nvPicPr>
          <p:cNvPr id="5" name="Picture 3" descr="Qr code for Partner Form">
            <a:extLst>
              <a:ext uri="{FF2B5EF4-FFF2-40B4-BE49-F238E27FC236}">
                <a16:creationId xmlns:a16="http://schemas.microsoft.com/office/drawing/2014/main" id="{B9197C90-5D7A-C570-CA04-D37FC26D0A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4434" y="3069273"/>
            <a:ext cx="2448622" cy="2511050"/>
          </a:xfrm>
          <a:prstGeom prst="rect">
            <a:avLst/>
          </a:prstGeom>
        </p:spPr>
      </p:pic>
    </p:spTree>
    <p:extLst>
      <p:ext uri="{BB962C8B-B14F-4D97-AF65-F5344CB8AC3E}">
        <p14:creationId xmlns:p14="http://schemas.microsoft.com/office/powerpoint/2010/main" val="2630942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84F70-E12F-6972-62F5-991C90F5C10E}"/>
              </a:ext>
            </a:extLst>
          </p:cNvPr>
          <p:cNvSpPr>
            <a:spLocks noGrp="1"/>
          </p:cNvSpPr>
          <p:nvPr>
            <p:ph type="title"/>
          </p:nvPr>
        </p:nvSpPr>
        <p:spPr>
          <a:xfrm>
            <a:off x="831850" y="1718975"/>
            <a:ext cx="10515600" cy="415746"/>
          </a:xfrm>
        </p:spPr>
        <p:txBody>
          <a:bodyPr>
            <a:normAutofit fontScale="90000"/>
          </a:bodyPr>
          <a:lstStyle/>
          <a:p>
            <a:r>
              <a:rPr lang="en-US"/>
              <a:t>Email us your questions at RA_COE@SafalPartners.com</a:t>
            </a:r>
          </a:p>
        </p:txBody>
      </p:sp>
      <p:sp>
        <p:nvSpPr>
          <p:cNvPr id="2" name="Text Placeholder 1">
            <a:extLst>
              <a:ext uri="{FF2B5EF4-FFF2-40B4-BE49-F238E27FC236}">
                <a16:creationId xmlns:a16="http://schemas.microsoft.com/office/drawing/2014/main" id="{37BC6D76-6797-C7FE-017C-FFAFAB3FAE94}"/>
              </a:ext>
            </a:extLst>
          </p:cNvPr>
          <p:cNvSpPr>
            <a:spLocks noGrp="1"/>
          </p:cNvSpPr>
          <p:nvPr>
            <p:ph type="body" idx="1"/>
          </p:nvPr>
        </p:nvSpPr>
        <p:spPr>
          <a:xfrm>
            <a:off x="838200" y="3870036"/>
            <a:ext cx="10515600" cy="1200711"/>
          </a:xfrm>
        </p:spPr>
        <p:txBody>
          <a:bodyPr/>
          <a:lstStyle/>
          <a:p>
            <a:r>
              <a:rPr lang="en-US"/>
              <a:t>For more information, visit: </a:t>
            </a:r>
            <a:r>
              <a:rPr lang="en-US" err="1"/>
              <a:t>dolcoe.safalapps.com</a:t>
            </a:r>
            <a:endParaRPr lang="en-US"/>
          </a:p>
          <a:p>
            <a:endParaRPr lang="en-US"/>
          </a:p>
        </p:txBody>
      </p:sp>
      <p:sp>
        <p:nvSpPr>
          <p:cNvPr id="4" name="Slide Number Placeholder 5">
            <a:extLst>
              <a:ext uri="{FF2B5EF4-FFF2-40B4-BE49-F238E27FC236}">
                <a16:creationId xmlns:a16="http://schemas.microsoft.com/office/drawing/2014/main" id="{FE647BFC-4FA8-02B1-5616-37E052694288}"/>
              </a:ext>
              <a:ext uri="{C183D7F6-B498-43B3-948B-1728B52AA6E4}">
                <adec:decorative xmlns:adec="http://schemas.microsoft.com/office/drawing/2017/decorative" val="1"/>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89774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3D2F-4DA3-0EA8-977B-57BF02A905D5}"/>
              </a:ext>
            </a:extLst>
          </p:cNvPr>
          <p:cNvSpPr>
            <a:spLocks noGrp="1"/>
          </p:cNvSpPr>
          <p:nvPr>
            <p:ph type="title"/>
          </p:nvPr>
        </p:nvSpPr>
        <p:spPr/>
        <p:txBody>
          <a:bodyPr/>
          <a:lstStyle/>
          <a:p>
            <a:r>
              <a:rPr lang="en-US">
                <a:latin typeface="Montserrat"/>
              </a:rPr>
              <a:t>Online Resources, On-Demand TA</a:t>
            </a:r>
            <a:endParaRPr lang="en-US"/>
          </a:p>
        </p:txBody>
      </p:sp>
      <p:pic>
        <p:nvPicPr>
          <p:cNvPr id="12" name="Picture 11" descr="Center of Excellence website homepage">
            <a:extLst>
              <a:ext uri="{FF2B5EF4-FFF2-40B4-BE49-F238E27FC236}">
                <a16:creationId xmlns:a16="http://schemas.microsoft.com/office/drawing/2014/main" id="{D5E6C9BF-FF7F-4A8F-3D20-7D5F56AE2DB3}"/>
              </a:ext>
            </a:extLst>
          </p:cNvPr>
          <p:cNvPicPr>
            <a:picLocks noChangeAspect="1"/>
          </p:cNvPicPr>
          <p:nvPr/>
        </p:nvPicPr>
        <p:blipFill>
          <a:blip r:embed="rId3"/>
          <a:stretch>
            <a:fillRect/>
          </a:stretch>
        </p:blipFill>
        <p:spPr>
          <a:xfrm>
            <a:off x="871037" y="1956871"/>
            <a:ext cx="5148763" cy="3089352"/>
          </a:xfrm>
          <a:prstGeom prst="rect">
            <a:avLst/>
          </a:prstGeom>
        </p:spPr>
      </p:pic>
      <p:sp>
        <p:nvSpPr>
          <p:cNvPr id="17" name="TextBox 16">
            <a:extLst>
              <a:ext uri="{FF2B5EF4-FFF2-40B4-BE49-F238E27FC236}">
                <a16:creationId xmlns:a16="http://schemas.microsoft.com/office/drawing/2014/main" id="{2FF47CBC-A094-A1B6-C7BF-804124D997BB}"/>
              </a:ext>
              <a:ext uri="{C183D7F6-B498-43B3-948B-1728B52AA6E4}">
                <adec:decorative xmlns:adec="http://schemas.microsoft.com/office/drawing/2017/decorative" val="1"/>
              </a:ext>
            </a:extLst>
          </p:cNvPr>
          <p:cNvSpPr txBox="1"/>
          <p:nvPr/>
        </p:nvSpPr>
        <p:spPr>
          <a:xfrm>
            <a:off x="6282474" y="1645920"/>
            <a:ext cx="4794178" cy="4096512"/>
          </a:xfrm>
          <a:prstGeom prst="rect">
            <a:avLst/>
          </a:prstGeom>
          <a:noFill/>
          <a:ln w="76200">
            <a:solidFill>
              <a:schemeClr val="accent1">
                <a:lumMod val="50000"/>
              </a:schemeClr>
            </a:solidFill>
          </a:ln>
        </p:spPr>
        <p:txBody>
          <a:bodyPr wrap="square" rtlCol="0">
            <a:spAutoFit/>
          </a:bodyPr>
          <a:lstStyle/>
          <a:p>
            <a:endParaRPr lang="en-US"/>
          </a:p>
        </p:txBody>
      </p:sp>
      <p:sp>
        <p:nvSpPr>
          <p:cNvPr id="9" name="Content Placeholder 8">
            <a:extLst>
              <a:ext uri="{FF2B5EF4-FFF2-40B4-BE49-F238E27FC236}">
                <a16:creationId xmlns:a16="http://schemas.microsoft.com/office/drawing/2014/main" id="{0C532F49-F992-1037-D4D2-E0A30DAB9BF4}"/>
              </a:ext>
            </a:extLst>
          </p:cNvPr>
          <p:cNvSpPr>
            <a:spLocks noGrp="1"/>
          </p:cNvSpPr>
          <p:nvPr>
            <p:ph sz="half" idx="2"/>
          </p:nvPr>
        </p:nvSpPr>
        <p:spPr/>
        <p:txBody>
          <a:bodyPr>
            <a:normAutofit fontScale="85000" lnSpcReduction="10000"/>
          </a:bodyPr>
          <a:lstStyle/>
          <a:p>
            <a:pPr marL="0" indent="0" algn="ctr">
              <a:buNone/>
            </a:pPr>
            <a:r>
              <a:rPr lang="en-US" sz="2400" b="1">
                <a:latin typeface="Montserrat Medium" panose="00000600000000000000" pitchFamily="2" charset="0"/>
                <a:cs typeface="Arial" panose="020B0604020202020204" pitchFamily="34" charset="0"/>
              </a:rPr>
              <a:t>Registered Apprenticeship Partner Profile Questionnaire </a:t>
            </a:r>
          </a:p>
        </p:txBody>
      </p:sp>
      <p:pic>
        <p:nvPicPr>
          <p:cNvPr id="18" name="Picture 17" descr="Registered Apprenticeship Partner Profile Questionnaire">
            <a:extLst>
              <a:ext uri="{FF2B5EF4-FFF2-40B4-BE49-F238E27FC236}">
                <a16:creationId xmlns:a16="http://schemas.microsoft.com/office/drawing/2014/main" id="{6FCE91DD-3CD0-0E5F-1BEE-9960A2096D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98926" y="3002095"/>
            <a:ext cx="2737761" cy="1573000"/>
          </a:xfrm>
          <a:prstGeom prst="rect">
            <a:avLst/>
          </a:prstGeom>
        </p:spPr>
      </p:pic>
      <p:sp>
        <p:nvSpPr>
          <p:cNvPr id="4" name="Rectangle 3">
            <a:extLst>
              <a:ext uri="{FF2B5EF4-FFF2-40B4-BE49-F238E27FC236}">
                <a16:creationId xmlns:a16="http://schemas.microsoft.com/office/drawing/2014/main" id="{6006ACD3-5751-C9BA-CCAF-AA7276467ECB}"/>
              </a:ext>
              <a:ext uri="{C183D7F6-B498-43B3-948B-1728B52AA6E4}">
                <adec:decorative xmlns:adec="http://schemas.microsoft.com/office/drawing/2017/decorative" val="1"/>
              </a:ext>
            </a:extLst>
          </p:cNvPr>
          <p:cNvSpPr/>
          <p:nvPr/>
        </p:nvSpPr>
        <p:spPr>
          <a:xfrm>
            <a:off x="8950591" y="3813047"/>
            <a:ext cx="1693025" cy="1702293"/>
          </a:xfrm>
          <a:prstGeom prst="rect">
            <a:avLst/>
          </a:prstGeom>
          <a:solidFill>
            <a:srgbClr val="FAAB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QR code for Registered Apprenticeship Partner Profile Questionnaire">
            <a:extLst>
              <a:ext uri="{FF2B5EF4-FFF2-40B4-BE49-F238E27FC236}">
                <a16:creationId xmlns:a16="http://schemas.microsoft.com/office/drawing/2014/main" id="{9DB89EC1-7D79-7378-E8C7-58A78A294F90}"/>
              </a:ext>
            </a:extLst>
          </p:cNvPr>
          <p:cNvPicPr>
            <a:picLocks noChangeAspect="1"/>
          </p:cNvPicPr>
          <p:nvPr/>
        </p:nvPicPr>
        <p:blipFill>
          <a:blip r:embed="rId5"/>
          <a:stretch>
            <a:fillRect/>
          </a:stretch>
        </p:blipFill>
        <p:spPr>
          <a:xfrm>
            <a:off x="9031350" y="3893889"/>
            <a:ext cx="1520726" cy="1585900"/>
          </a:xfrm>
          <a:prstGeom prst="rect">
            <a:avLst/>
          </a:prstGeom>
        </p:spPr>
      </p:pic>
      <p:sp>
        <p:nvSpPr>
          <p:cNvPr id="3" name="Content Placeholder 2">
            <a:extLst>
              <a:ext uri="{FF2B5EF4-FFF2-40B4-BE49-F238E27FC236}">
                <a16:creationId xmlns:a16="http://schemas.microsoft.com/office/drawing/2014/main" id="{B32E5D36-07C8-314D-C2CD-A4D664443475}"/>
              </a:ext>
            </a:extLst>
          </p:cNvPr>
          <p:cNvSpPr>
            <a:spLocks noGrp="1"/>
          </p:cNvSpPr>
          <p:nvPr>
            <p:ph sz="half" idx="1"/>
          </p:nvPr>
        </p:nvSpPr>
        <p:spPr>
          <a:xfrm>
            <a:off x="3587001" y="5971735"/>
            <a:ext cx="6697736" cy="311026"/>
          </a:xfrm>
        </p:spPr>
        <p:txBody>
          <a:bodyPr>
            <a:normAutofit fontScale="85000" lnSpcReduction="10000"/>
          </a:bodyPr>
          <a:lstStyle/>
          <a:p>
            <a:pPr marL="0" indent="0">
              <a:buNone/>
            </a:pPr>
            <a:r>
              <a:rPr lang="en-US" sz="1900">
                <a:hlinkClick r:id="rId6" tooltip="https://dolcoe.safalapps.com/resources/resourcesandtools"/>
              </a:rPr>
              <a:t>https://dolcoe.safalapps.com/resources/resourcesandtools</a:t>
            </a:r>
            <a:endParaRPr lang="en-US" sz="1900"/>
          </a:p>
          <a:p>
            <a:pPr marL="0" indent="0">
              <a:buNone/>
            </a:pPr>
            <a:endParaRPr lang="en-US"/>
          </a:p>
        </p:txBody>
      </p:sp>
      <p:sp>
        <p:nvSpPr>
          <p:cNvPr id="6" name="Slide Number Placeholder 5">
            <a:extLst>
              <a:ext uri="{FF2B5EF4-FFF2-40B4-BE49-F238E27FC236}">
                <a16:creationId xmlns:a16="http://schemas.microsoft.com/office/drawing/2014/main" id="{00FAC045-D57B-1A88-656D-4BA90BCEFBEF}"/>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143868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A24-D8A0-3BC1-8497-5265ED16F722}"/>
              </a:ext>
            </a:extLst>
          </p:cNvPr>
          <p:cNvSpPr>
            <a:spLocks noGrp="1"/>
          </p:cNvSpPr>
          <p:nvPr>
            <p:ph type="title"/>
          </p:nvPr>
        </p:nvSpPr>
        <p:spPr>
          <a:xfrm>
            <a:off x="838200" y="2588585"/>
            <a:ext cx="10515600" cy="1325563"/>
          </a:xfrm>
        </p:spPr>
        <p:txBody>
          <a:bodyPr>
            <a:noAutofit/>
          </a:bodyPr>
          <a:lstStyle/>
          <a:p>
            <a:pPr algn="ctr"/>
            <a:r>
              <a:rPr lang="en-US" b="1">
                <a:solidFill>
                  <a:schemeClr val="bg1"/>
                </a:solidFill>
                <a:latin typeface="Montserrat"/>
              </a:rPr>
              <a:t>Opportunity Youth:</a:t>
            </a:r>
            <a:br>
              <a:rPr lang="en-US" b="1">
                <a:solidFill>
                  <a:schemeClr val="bg1"/>
                </a:solidFill>
                <a:latin typeface="Montserrat"/>
              </a:rPr>
            </a:br>
            <a:r>
              <a:rPr lang="en-US" b="1">
                <a:solidFill>
                  <a:schemeClr val="bg1"/>
                </a:solidFill>
                <a:latin typeface="Montserrat"/>
              </a:rPr>
              <a:t>Meeting Them Where They Are with Innovative Solutions</a:t>
            </a:r>
          </a:p>
        </p:txBody>
      </p:sp>
      <p:sp>
        <p:nvSpPr>
          <p:cNvPr id="3" name="Slide Number Placeholder 5">
            <a:extLst>
              <a:ext uri="{FF2B5EF4-FFF2-40B4-BE49-F238E27FC236}">
                <a16:creationId xmlns:a16="http://schemas.microsoft.com/office/drawing/2014/main" id="{2451F63B-B749-0D56-256D-B7CFF8C9A19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12787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Opportunity Youth Defined</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658998" y="2279210"/>
            <a:ext cx="10874004" cy="2299580"/>
          </a:xfrm>
        </p:spPr>
        <p:txBody>
          <a:bodyPr vert="horz" lIns="91440" tIns="45720" rIns="91440" bIns="45720" rtlCol="0" anchor="t">
            <a:normAutofit/>
          </a:bodyPr>
          <a:lstStyle/>
          <a:p>
            <a:pPr marL="0" indent="0" algn="ctr">
              <a:lnSpc>
                <a:spcPct val="90000"/>
              </a:lnSpc>
              <a:buNone/>
            </a:pPr>
            <a:r>
              <a:rPr lang="en-US" sz="4000">
                <a:solidFill>
                  <a:schemeClr val="tx1"/>
                </a:solidFill>
                <a:latin typeface="Montserrat Medium" panose="00000600000000000000" pitchFamily="2" charset="0"/>
              </a:rPr>
              <a:t>Young people between the ages </a:t>
            </a:r>
            <a:br>
              <a:rPr lang="en-US" sz="4000">
                <a:solidFill>
                  <a:schemeClr val="tx1"/>
                </a:solidFill>
                <a:latin typeface="Montserrat Medium" panose="00000600000000000000" pitchFamily="2" charset="0"/>
              </a:rPr>
            </a:br>
            <a:r>
              <a:rPr lang="en-US" sz="4000">
                <a:solidFill>
                  <a:schemeClr val="tx1"/>
                </a:solidFill>
                <a:latin typeface="Montserrat Medium" panose="00000600000000000000" pitchFamily="2" charset="0"/>
              </a:rPr>
              <a:t>of 16 and 24 who are </a:t>
            </a:r>
            <a:br>
              <a:rPr lang="en-US" sz="4000">
                <a:solidFill>
                  <a:schemeClr val="tx1"/>
                </a:solidFill>
                <a:latin typeface="Montserrat Medium" panose="00000600000000000000" pitchFamily="2" charset="0"/>
              </a:rPr>
            </a:br>
            <a:r>
              <a:rPr lang="en-US" sz="4000">
                <a:solidFill>
                  <a:schemeClr val="tx1"/>
                </a:solidFill>
                <a:latin typeface="Montserrat Medium" panose="00000600000000000000" pitchFamily="2" charset="0"/>
              </a:rPr>
              <a:t>neither enrolled in school </a:t>
            </a:r>
            <a:br>
              <a:rPr lang="en-US" sz="4000">
                <a:solidFill>
                  <a:schemeClr val="tx1"/>
                </a:solidFill>
                <a:latin typeface="Montserrat Medium" panose="00000600000000000000" pitchFamily="2" charset="0"/>
              </a:rPr>
            </a:br>
            <a:r>
              <a:rPr lang="en-US" sz="4000">
                <a:solidFill>
                  <a:schemeClr val="tx1"/>
                </a:solidFill>
                <a:latin typeface="Montserrat Medium" panose="00000600000000000000" pitchFamily="2" charset="0"/>
              </a:rPr>
              <a:t>nor participating in the labor market.</a:t>
            </a:r>
          </a:p>
          <a:p>
            <a:pPr marL="0" indent="0" algn="ctr">
              <a:lnSpc>
                <a:spcPct val="90000"/>
              </a:lnSpc>
              <a:buNone/>
            </a:pPr>
            <a:endParaRPr lang="en-US" sz="3200">
              <a:latin typeface="Montserrat Medium" panose="00000600000000000000" pitchFamily="2" charset="0"/>
            </a:endParaRPr>
          </a:p>
          <a:p>
            <a:endParaRPr lang="en-US"/>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589679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Challenges They Face</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762001" y="1647571"/>
            <a:ext cx="10874004" cy="4497057"/>
          </a:xfrm>
        </p:spPr>
        <p:txBody>
          <a:bodyPr vert="horz" lIns="91440" tIns="45720" rIns="91440" bIns="45720" rtlCol="0" anchor="t">
            <a:normAutofit/>
          </a:bodyPr>
          <a:lstStyle/>
          <a:p>
            <a:r>
              <a:rPr lang="en-US" sz="2000" b="1" i="0" u="sng">
                <a:solidFill>
                  <a:srgbClr val="374151"/>
                </a:solidFill>
                <a:effectLst/>
                <a:latin typeface="Montserrat Medium" panose="00000600000000000000" pitchFamily="2" charset="0"/>
              </a:rPr>
              <a:t>Disability:</a:t>
            </a:r>
            <a:r>
              <a:rPr lang="en-US" sz="2000" b="1" i="0">
                <a:solidFill>
                  <a:srgbClr val="374151"/>
                </a:solidFill>
                <a:effectLst/>
                <a:latin typeface="Montserrat Medium" panose="00000600000000000000" pitchFamily="2" charset="0"/>
              </a:rPr>
              <a:t> </a:t>
            </a:r>
            <a:r>
              <a:rPr lang="en-US" sz="2000" b="0" i="0">
                <a:solidFill>
                  <a:srgbClr val="374151"/>
                </a:solidFill>
                <a:effectLst/>
                <a:latin typeface="Montserrat Medium" panose="00000600000000000000" pitchFamily="2" charset="0"/>
              </a:rPr>
              <a:t>Over 16% of disconnected youth have a disability, while only 5% of connected youth face similar challenges.</a:t>
            </a:r>
          </a:p>
          <a:p>
            <a:pPr algn="l"/>
            <a:r>
              <a:rPr lang="en-US" sz="2000" b="1" i="0" u="sng">
                <a:solidFill>
                  <a:srgbClr val="374151"/>
                </a:solidFill>
                <a:effectLst/>
                <a:latin typeface="Montserrat Medium" panose="00000600000000000000" pitchFamily="2" charset="0"/>
              </a:rPr>
              <a:t>Expectant and Parenting Youth and Young Adults</a:t>
            </a:r>
            <a:r>
              <a:rPr lang="en-US" sz="2000" b="1" i="0">
                <a:solidFill>
                  <a:srgbClr val="374151"/>
                </a:solidFill>
                <a:effectLst/>
                <a:latin typeface="Montserrat Medium" panose="00000600000000000000" pitchFamily="2" charset="0"/>
              </a:rPr>
              <a:t>: </a:t>
            </a:r>
            <a:r>
              <a:rPr lang="en-US" sz="2000" b="0" i="0">
                <a:solidFill>
                  <a:srgbClr val="374151"/>
                </a:solidFill>
                <a:effectLst/>
                <a:latin typeface="Montserrat Medium" panose="00000600000000000000" pitchFamily="2" charset="0"/>
              </a:rPr>
              <a:t>Approximately 28% of opportunity youth are expectant or parenting- four times more likely to be mothers than their connected counterparts.</a:t>
            </a:r>
          </a:p>
          <a:p>
            <a:pPr algn="l"/>
            <a:r>
              <a:rPr lang="en-US" sz="2000" b="1" i="0" u="sng">
                <a:solidFill>
                  <a:srgbClr val="374151"/>
                </a:solidFill>
                <a:effectLst/>
                <a:latin typeface="Montserrat Medium" panose="00000600000000000000" pitchFamily="2" charset="0"/>
              </a:rPr>
              <a:t>Homelessness</a:t>
            </a:r>
            <a:r>
              <a:rPr lang="en-US" sz="2000" b="1" i="0">
                <a:solidFill>
                  <a:srgbClr val="374151"/>
                </a:solidFill>
                <a:effectLst/>
                <a:latin typeface="Montserrat Medium" panose="00000600000000000000" pitchFamily="2" charset="0"/>
              </a:rPr>
              <a:t>: </a:t>
            </a:r>
            <a:r>
              <a:rPr lang="en-US" sz="2000" b="0" i="0">
                <a:solidFill>
                  <a:srgbClr val="374151"/>
                </a:solidFill>
                <a:effectLst/>
                <a:latin typeface="Montserrat Medium" panose="00000600000000000000" pitchFamily="2" charset="0"/>
              </a:rPr>
              <a:t>A significant portion of youth experiencing homelessness are also disconnected from school due to substantial disruptions in their education.</a:t>
            </a:r>
          </a:p>
          <a:p>
            <a:pPr algn="l"/>
            <a:r>
              <a:rPr lang="en-US" sz="2000" b="1" i="0" u="sng">
                <a:solidFill>
                  <a:srgbClr val="374151"/>
                </a:solidFill>
                <a:effectLst/>
                <a:latin typeface="Montserrat Medium" panose="00000600000000000000" pitchFamily="2" charset="0"/>
              </a:rPr>
              <a:t>Incarceration</a:t>
            </a:r>
            <a:r>
              <a:rPr lang="en-US" sz="2000" b="1" i="0">
                <a:solidFill>
                  <a:srgbClr val="374151"/>
                </a:solidFill>
                <a:effectLst/>
                <a:latin typeface="Montserrat Medium" panose="00000600000000000000" pitchFamily="2" charset="0"/>
              </a:rPr>
              <a:t>:</a:t>
            </a:r>
            <a:r>
              <a:rPr lang="en-US" sz="2000" b="0" i="0">
                <a:solidFill>
                  <a:srgbClr val="374151"/>
                </a:solidFill>
                <a:effectLst/>
                <a:latin typeface="Montserrat Medium" panose="00000600000000000000" pitchFamily="2" charset="0"/>
              </a:rPr>
              <a:t> Youth with a history of incarceration face an elevated risk of disconnection from their communities, with a higher representation of Black individuals (12%) compared to white peers (7%).</a:t>
            </a:r>
          </a:p>
          <a:p>
            <a:pPr algn="l"/>
            <a:r>
              <a:rPr lang="en-US" sz="2000" b="1" i="0" u="sng">
                <a:solidFill>
                  <a:srgbClr val="374151"/>
                </a:solidFill>
                <a:effectLst/>
                <a:latin typeface="Montserrat Medium" panose="00000600000000000000" pitchFamily="2" charset="0"/>
              </a:rPr>
              <a:t>Impoverished</a:t>
            </a:r>
            <a:r>
              <a:rPr lang="en-US" sz="2000" b="1" i="0">
                <a:solidFill>
                  <a:srgbClr val="374151"/>
                </a:solidFill>
                <a:effectLst/>
                <a:latin typeface="Montserrat Medium" panose="00000600000000000000" pitchFamily="2" charset="0"/>
              </a:rPr>
              <a:t>: </a:t>
            </a:r>
            <a:r>
              <a:rPr lang="en-US" sz="2000" b="0" i="0">
                <a:solidFill>
                  <a:srgbClr val="374151"/>
                </a:solidFill>
                <a:effectLst/>
                <a:latin typeface="Montserrat Medium" panose="00000600000000000000" pitchFamily="2" charset="0"/>
              </a:rPr>
              <a:t>Nearly twice as likely to live in poverty. </a:t>
            </a:r>
            <a:r>
              <a:rPr lang="en-US" sz="2000">
                <a:solidFill>
                  <a:srgbClr val="374151"/>
                </a:solidFill>
                <a:latin typeface="Montserrat Medium" panose="00000600000000000000" pitchFamily="2" charset="0"/>
              </a:rPr>
              <a:t>I</a:t>
            </a:r>
            <a:r>
              <a:rPr lang="en-US" sz="2000" b="0" i="0">
                <a:solidFill>
                  <a:srgbClr val="374151"/>
                </a:solidFill>
                <a:effectLst/>
                <a:latin typeface="Montserrat Medium" panose="00000600000000000000" pitchFamily="2" charset="0"/>
              </a:rPr>
              <a:t>ndividuals from high-poverty areas are significantly more likely (21%) to be opportunity youth compared to their peers from low-poverty areas (6%).</a:t>
            </a:r>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4282158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Opportunity Youth… The Numbers</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471638" y="1621146"/>
            <a:ext cx="11271183" cy="425580"/>
          </a:xfrm>
        </p:spPr>
        <p:txBody>
          <a:bodyPr vert="horz" lIns="91440" tIns="45720" rIns="91440" bIns="45720" rtlCol="0" anchor="t">
            <a:normAutofit fontScale="85000" lnSpcReduction="10000"/>
          </a:bodyPr>
          <a:lstStyle/>
          <a:p>
            <a:pPr marL="0" indent="0" algn="ctr">
              <a:lnSpc>
                <a:spcPct val="90000"/>
              </a:lnSpc>
              <a:buNone/>
            </a:pPr>
            <a:r>
              <a:rPr lang="en-US" sz="2400">
                <a:solidFill>
                  <a:schemeClr val="tx1"/>
                </a:solidFill>
                <a:latin typeface="Montserrat Medium" panose="00000600000000000000" pitchFamily="2" charset="0"/>
              </a:rPr>
              <a:t>Estimate in 2021: 1.9 million students dropped out of high school… (3.46m in 2016)</a:t>
            </a:r>
          </a:p>
          <a:p>
            <a:endParaRPr lang="en-US"/>
          </a:p>
        </p:txBody>
      </p:sp>
      <p:pic>
        <p:nvPicPr>
          <p:cNvPr id="6" name="Picture 5" descr="Line graph showing demographics of high school drop outs from 2010-2021. Native Americans are highest at 10.2 percent and Asian being the lowest at 2.1 percent.">
            <a:extLst>
              <a:ext uri="{FF2B5EF4-FFF2-40B4-BE49-F238E27FC236}">
                <a16:creationId xmlns:a16="http://schemas.microsoft.com/office/drawing/2014/main" id="{FF98FEFF-60C8-31AC-0BE3-5AB8E1C3AE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6343" y="2046725"/>
            <a:ext cx="7626332" cy="4166704"/>
          </a:xfrm>
          <a:prstGeom prst="rect">
            <a:avLst/>
          </a:prstGeom>
        </p:spPr>
      </p:pic>
      <p:sp>
        <p:nvSpPr>
          <p:cNvPr id="12" name="TextBox 11">
            <a:extLst>
              <a:ext uri="{FF2B5EF4-FFF2-40B4-BE49-F238E27FC236}">
                <a16:creationId xmlns:a16="http://schemas.microsoft.com/office/drawing/2014/main" id="{0ADAFEE1-AD3E-DE6E-1F30-0912C75D3F23}"/>
              </a:ext>
            </a:extLst>
          </p:cNvPr>
          <p:cNvSpPr txBox="1"/>
          <p:nvPr/>
        </p:nvSpPr>
        <p:spPr>
          <a:xfrm>
            <a:off x="9812771" y="5404680"/>
            <a:ext cx="1708738" cy="369332"/>
          </a:xfrm>
          <a:prstGeom prst="rect">
            <a:avLst/>
          </a:prstGeom>
          <a:noFill/>
        </p:spPr>
        <p:txBody>
          <a:bodyPr wrap="none" rtlCol="0">
            <a:spAutoFit/>
          </a:bodyPr>
          <a:lstStyle/>
          <a:p>
            <a:r>
              <a:rPr lang="en-US"/>
              <a:t>16-24 years olds</a:t>
            </a:r>
          </a:p>
        </p:txBody>
      </p:sp>
      <p:sp>
        <p:nvSpPr>
          <p:cNvPr id="10" name="TextBox 9">
            <a:extLst>
              <a:ext uri="{FF2B5EF4-FFF2-40B4-BE49-F238E27FC236}">
                <a16:creationId xmlns:a16="http://schemas.microsoft.com/office/drawing/2014/main" id="{22EF6676-BC4C-CA1F-2D02-FFCAE344EA44}"/>
              </a:ext>
            </a:extLst>
          </p:cNvPr>
          <p:cNvSpPr txBox="1"/>
          <p:nvPr/>
        </p:nvSpPr>
        <p:spPr>
          <a:xfrm>
            <a:off x="9845657" y="5774012"/>
            <a:ext cx="2001723" cy="523220"/>
          </a:xfrm>
          <a:prstGeom prst="rect">
            <a:avLst/>
          </a:prstGeom>
          <a:noFill/>
        </p:spPr>
        <p:txBody>
          <a:bodyPr wrap="square">
            <a:spAutoFit/>
          </a:bodyPr>
          <a:lstStyle/>
          <a:p>
            <a:r>
              <a:rPr lang="en-US" sz="1400">
                <a:hlinkClick r:id="rId4" tooltip="https://nces.ed.gov/"/>
              </a:rPr>
              <a:t>https://nces.ed.gov/</a:t>
            </a:r>
            <a:endParaRPr lang="en-US" sz="1400"/>
          </a:p>
          <a:p>
            <a:endParaRPr lang="en-US" sz="1400"/>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995262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f00f82b-dce9-458f-ab1d-1c5fd145e219">
      <Terms xmlns="http://schemas.microsoft.com/office/infopath/2007/PartnerControls"/>
    </lcf76f155ced4ddcb4097134ff3c332f>
    <TaxCatchAll xmlns="4cd59d27-ca2b-4708-b9c7-7fa281384922" xsi:nil="true"/>
    <SharedWithUsers xmlns="4cd59d27-ca2b-4708-b9c7-7fa281384922">
      <UserInfo>
        <DisplayName>Colleen Beck</DisplayName>
        <AccountId>39</AccountId>
        <AccountType/>
      </UserInfo>
      <UserInfo>
        <DisplayName>Lisa Rice</DisplayName>
        <AccountId>106</AccountId>
        <AccountType/>
      </UserInfo>
      <UserInfo>
        <DisplayName>Judy Blanchard</DisplayName>
        <AccountId>26</AccountId>
        <AccountType/>
      </UserInfo>
      <UserInfo>
        <DisplayName>Katie Adams</DisplayName>
        <AccountId>15</AccountId>
        <AccountType/>
      </UserInfo>
      <UserInfo>
        <DisplayName>Clare Vanderpool</DisplayName>
        <AccountId>48</AccountId>
        <AccountType/>
      </UserInfo>
      <UserInfo>
        <DisplayName>Melissa Aguilar-Southard</DisplayName>
        <AccountId>33</AccountId>
        <AccountType/>
      </UserInfo>
      <UserInfo>
        <DisplayName>Alan Dodkowitz</DisplayName>
        <AccountId>34</AccountId>
        <AccountType/>
      </UserInfo>
    </SharedWithUsers>
    <_Flow_SignoffStatus xmlns="2f00f82b-dce9-458f-ab1d-1c5fd145e219" xsi:nil="true"/>
    <ClassificationLevel xmlns="2f00f82b-dce9-458f-ab1d-1c5fd145e21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65DFDB39333340A6C821E1EFAF7E53" ma:contentTypeVersion="17" ma:contentTypeDescription="Create a new document." ma:contentTypeScope="" ma:versionID="3ac759074c6a86585099b25e885aa940">
  <xsd:schema xmlns:xsd="http://www.w3.org/2001/XMLSchema" xmlns:xs="http://www.w3.org/2001/XMLSchema" xmlns:p="http://schemas.microsoft.com/office/2006/metadata/properties" xmlns:ns2="2f00f82b-dce9-458f-ab1d-1c5fd145e219" xmlns:ns3="4cd59d27-ca2b-4708-b9c7-7fa281384922" targetNamespace="http://schemas.microsoft.com/office/2006/metadata/properties" ma:root="true" ma:fieldsID="3663b68fabe1147433f80d2870c2f93c" ns2:_="" ns3:_="">
    <xsd:import namespace="2f00f82b-dce9-458f-ab1d-1c5fd145e219"/>
    <xsd:import namespace="4cd59d27-ca2b-4708-b9c7-7fa2813849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_Flow_SignoffStatus" minOccurs="0"/>
                <xsd:element ref="ns2:ClassificationLeve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00f82b-dce9-458f-ab1d-1c5fd145e2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40efca0-e4bb-4e8d-9d61-7e4cbb849eb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ClassificationLevel" ma:index="23" nillable="true" ma:displayName="Classification Level" ma:format="Dropdown" ma:internalName="ClassificationLevel">
      <xsd:simpleType>
        <xsd:restriction base="dms:Text">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d59d27-ca2b-4708-b9c7-7fa28138492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87ad012-c776-41ed-a0f8-f6cf97c34fbd}" ma:internalName="TaxCatchAll" ma:showField="CatchAllData" ma:web="4cd59d27-ca2b-4708-b9c7-7fa28138492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73452F-5C8F-425C-B03A-6F781C54F726}">
  <ds:schemaRefs>
    <ds:schemaRef ds:uri="http://purl.org/dc/elements/1.1/"/>
    <ds:schemaRef ds:uri="4cd59d27-ca2b-4708-b9c7-7fa281384922"/>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2f00f82b-dce9-458f-ab1d-1c5fd145e219"/>
    <ds:schemaRef ds:uri="http://purl.org/dc/terms/"/>
  </ds:schemaRefs>
</ds:datastoreItem>
</file>

<file path=customXml/itemProps2.xml><?xml version="1.0" encoding="utf-8"?>
<ds:datastoreItem xmlns:ds="http://schemas.openxmlformats.org/officeDocument/2006/customXml" ds:itemID="{E6E31030-0F86-49B6-8F64-CD211F09BAB8}">
  <ds:schemaRefs>
    <ds:schemaRef ds:uri="http://schemas.microsoft.com/sharepoint/v3/contenttype/forms"/>
  </ds:schemaRefs>
</ds:datastoreItem>
</file>

<file path=customXml/itemProps3.xml><?xml version="1.0" encoding="utf-8"?>
<ds:datastoreItem xmlns:ds="http://schemas.openxmlformats.org/officeDocument/2006/customXml" ds:itemID="{EC14C0EB-7804-4F77-9889-01DE8DA9649B}">
  <ds:schemaRefs>
    <ds:schemaRef ds:uri="2f00f82b-dce9-458f-ab1d-1c5fd145e219"/>
    <ds:schemaRef ds:uri="4cd59d27-ca2b-4708-b9c7-7fa2813849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TotalTime>
  <Words>3545</Words>
  <Application>Microsoft Office PowerPoint</Application>
  <PresentationFormat>Widescreen</PresentationFormat>
  <Paragraphs>376</Paragraphs>
  <Slides>43</Slides>
  <Notes>33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43</vt:i4>
      </vt:variant>
    </vt:vector>
  </HeadingPairs>
  <TitlesOfParts>
    <vt:vector size="56" baseType="lpstr">
      <vt:lpstr>Arial</vt:lpstr>
      <vt:lpstr>Calibri</vt:lpstr>
      <vt:lpstr>Courier New</vt:lpstr>
      <vt:lpstr>IBM-Plex-Sans</vt:lpstr>
      <vt:lpstr>Montserrat</vt:lpstr>
      <vt:lpstr>Montserrat Medium</vt:lpstr>
      <vt:lpstr>Montserrat SemiBold</vt:lpstr>
      <vt:lpstr>Segoe UI</vt:lpstr>
      <vt:lpstr>Symbol</vt:lpstr>
      <vt:lpstr>Wingdings</vt:lpstr>
      <vt:lpstr>Wingdings 2</vt:lpstr>
      <vt:lpstr>Office Theme</vt:lpstr>
      <vt:lpstr>1_Office Theme</vt:lpstr>
      <vt:lpstr>How the Investing in America Agenda Can Provide Registered Apprenticeship Pathways for Opportunity Youth  PA Workforce Leaders Symposium September 17, 2024</vt:lpstr>
      <vt:lpstr>Presenters</vt:lpstr>
      <vt:lpstr>Welcome and Agenda</vt:lpstr>
      <vt:lpstr>Center of Excellence Overview</vt:lpstr>
      <vt:lpstr>Online Resources, On-Demand TA</vt:lpstr>
      <vt:lpstr>Opportunity Youth: Meeting Them Where They Are with Innovative Solutions</vt:lpstr>
      <vt:lpstr>Opportunity Youth Defined</vt:lpstr>
      <vt:lpstr>Challenges They Face</vt:lpstr>
      <vt:lpstr>Opportunity Youth… The Numbers</vt:lpstr>
      <vt:lpstr>What Did this Info Tell Us?</vt:lpstr>
      <vt:lpstr>Apprenticeship…  A Way to Engage Opportunity Youth </vt:lpstr>
      <vt:lpstr>What is Registered Apprenticeship? </vt:lpstr>
      <vt:lpstr>Five Core Components of RA</vt:lpstr>
      <vt:lpstr>Apprenticeships for Opportunity Youth</vt:lpstr>
      <vt:lpstr>Apprenticeships for Youth</vt:lpstr>
      <vt:lpstr>The Investing in America Agenda and Opportunity Youth… A Match Made for Each Other</vt:lpstr>
      <vt:lpstr>What is the Investing in America Agenda</vt:lpstr>
      <vt:lpstr>The Bipartisan Infrastructure Law</vt:lpstr>
      <vt:lpstr>The Bipartisan Infrastructure Law 2</vt:lpstr>
      <vt:lpstr>Over $400 Billion in Public Infrastructure Investments So Far!</vt:lpstr>
      <vt:lpstr>An Investment Boom that Needs Workers: Construction</vt:lpstr>
      <vt:lpstr>The CHIPS and Science Act</vt:lpstr>
      <vt:lpstr>$395 Billion in Semiconductor Manufacturing!</vt:lpstr>
      <vt:lpstr>An Investment Boom that Needs Workers: IT and Cybersecurity</vt:lpstr>
      <vt:lpstr>The Inflation Reduction Act (IRA)</vt:lpstr>
      <vt:lpstr>The Inflation Reduction Act 2</vt:lpstr>
      <vt:lpstr>$412 Billion in Clean Energy Manufacturing!</vt:lpstr>
      <vt:lpstr>Clean Energy Investments in PA</vt:lpstr>
      <vt:lpstr>An Investment Boom that Needs Workers: Manufacturing and EV</vt:lpstr>
      <vt:lpstr>IIA Needs Apprentices and is Making a Big Impact on Pennsylvania</vt:lpstr>
      <vt:lpstr>An Investment Boom for Apprentices</vt:lpstr>
      <vt:lpstr>Good Jobs for the “Toolbelt Generation”</vt:lpstr>
      <vt:lpstr>IIA is Investing in the Future</vt:lpstr>
      <vt:lpstr>Massive Opportunities for Pennsylvania</vt:lpstr>
      <vt:lpstr>Workforce Boards… The Key Ingredient</vt:lpstr>
      <vt:lpstr>How Workforce Boards Can Help Education Providers</vt:lpstr>
      <vt:lpstr>How Workforce Boards Can Help Employers/Sponsors</vt:lpstr>
      <vt:lpstr>How Workforce Boards Can Help Community-Based Organizations</vt:lpstr>
      <vt:lpstr>Get to Know Your Workforce Board</vt:lpstr>
      <vt:lpstr>More Opportunity than Ever!</vt:lpstr>
      <vt:lpstr>Questions and Discussion</vt:lpstr>
      <vt:lpstr>Contact Us, Become a Partner</vt:lpstr>
      <vt:lpstr>Email us your questions at RA_COE@SafalPartners.com</vt:lpstr>
    </vt:vector>
  </TitlesOfParts>
  <Manager>Judy Blanchard and Jana Bauer</Manager>
  <Company>Safal Partners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Investing in America Agenda Can Provide Registered Apprenticeship Pathways for Opportunity Youth</dc:title>
  <dc:subject>Registered Apprenticeship</dc:subject>
  <dc:creator>Alan Dodkowitz</dc:creator>
  <cp:keywords>Investing in America Agenda, Registered Apprenticeship, Opportunity Youth</cp:keywords>
  <cp:lastModifiedBy>Colleen Beck</cp:lastModifiedBy>
  <cp:revision>2</cp:revision>
  <dcterms:created xsi:type="dcterms:W3CDTF">2022-12-02T14:40:35Z</dcterms:created>
  <dcterms:modified xsi:type="dcterms:W3CDTF">2024-10-08T20:55:24Z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0x010100FD65DFDB39333340A6C821E1EFAF7E53</vt:lpwstr>
  </property>
  <property fmtid="{D5CDD505-2E9C-101B-9397-08002B2CF9AE}" pid="3" name="MediaServiceImageTags">
    <vt:lpwstr/>
  </property>
</Properties>
</file>