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7AE_6575F51D.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 id="2147483757" r:id="rId6"/>
    <p:sldMasterId id="2147483795" r:id="rId7"/>
    <p:sldMasterId id="2147483827" r:id="rId8"/>
  </p:sldMasterIdLst>
  <p:notesMasterIdLst>
    <p:notesMasterId r:id="rId72"/>
  </p:notesMasterIdLst>
  <p:sldIdLst>
    <p:sldId id="1947" r:id="rId9"/>
    <p:sldId id="1837" r:id="rId10"/>
    <p:sldId id="1737" r:id="rId11"/>
    <p:sldId id="278" r:id="rId12"/>
    <p:sldId id="1709" r:id="rId13"/>
    <p:sldId id="1948" r:id="rId14"/>
    <p:sldId id="1983" r:id="rId15"/>
    <p:sldId id="1954" r:id="rId16"/>
    <p:sldId id="1978" r:id="rId17"/>
    <p:sldId id="1933" r:id="rId18"/>
    <p:sldId id="2008" r:id="rId19"/>
    <p:sldId id="1972" r:id="rId20"/>
    <p:sldId id="1976" r:id="rId21"/>
    <p:sldId id="1977" r:id="rId22"/>
    <p:sldId id="340" r:id="rId23"/>
    <p:sldId id="1985" r:id="rId24"/>
    <p:sldId id="1974" r:id="rId25"/>
    <p:sldId id="1806" r:id="rId26"/>
    <p:sldId id="1825" r:id="rId27"/>
    <p:sldId id="1986" r:id="rId28"/>
    <p:sldId id="1987" r:id="rId29"/>
    <p:sldId id="1988" r:id="rId30"/>
    <p:sldId id="1965" r:id="rId31"/>
    <p:sldId id="1890" r:id="rId32"/>
    <p:sldId id="1989" r:id="rId33"/>
    <p:sldId id="1991" r:id="rId34"/>
    <p:sldId id="1992" r:id="rId35"/>
    <p:sldId id="1993" r:id="rId36"/>
    <p:sldId id="1966" r:id="rId37"/>
    <p:sldId id="1956" r:id="rId38"/>
    <p:sldId id="1980" r:id="rId39"/>
    <p:sldId id="1957" r:id="rId40"/>
    <p:sldId id="1905" r:id="rId41"/>
    <p:sldId id="1939" r:id="rId42"/>
    <p:sldId id="1990" r:id="rId43"/>
    <p:sldId id="1994" r:id="rId44"/>
    <p:sldId id="1981" r:id="rId45"/>
    <p:sldId id="1875" r:id="rId46"/>
    <p:sldId id="1995" r:id="rId47"/>
    <p:sldId id="1998" r:id="rId48"/>
    <p:sldId id="1975" r:id="rId49"/>
    <p:sldId id="1960" r:id="rId50"/>
    <p:sldId id="1877" r:id="rId51"/>
    <p:sldId id="1937" r:id="rId52"/>
    <p:sldId id="1999" r:id="rId53"/>
    <p:sldId id="2000" r:id="rId54"/>
    <p:sldId id="2001" r:id="rId55"/>
    <p:sldId id="2002" r:id="rId56"/>
    <p:sldId id="2003" r:id="rId57"/>
    <p:sldId id="1840" r:id="rId58"/>
    <p:sldId id="1996" r:id="rId59"/>
    <p:sldId id="2004" r:id="rId60"/>
    <p:sldId id="2005" r:id="rId61"/>
    <p:sldId id="2006" r:id="rId62"/>
    <p:sldId id="1997" r:id="rId63"/>
    <p:sldId id="2007" r:id="rId64"/>
    <p:sldId id="1729" r:id="rId65"/>
    <p:sldId id="1932" r:id="rId66"/>
    <p:sldId id="1934" r:id="rId67"/>
    <p:sldId id="1836" r:id="rId68"/>
    <p:sldId id="743" r:id="rId69"/>
    <p:sldId id="1736" r:id="rId70"/>
    <p:sldId id="1845"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363978-593C-497C-1A28-B2866C017889}" name="Lauren Fraulo" initials="LF" userId="S::Lauren.Fraulo@safalpartners.com::d323c613-e09b-4858-ba6f-779347ece142" providerId="AD"/>
  <p188:author id="{F5CDE29B-3EFC-D5BE-8DDE-F756FF4E4250}" name="Jana Bauer" initials="JB" userId="S::jana.bauer@safalpartners.com::f18a3f3c-4c69-4a10-b4b6-ac99762a0cf5" providerId="AD"/>
  <p188:author id="{BC893E9E-C5D7-7C6B-35B2-1E3360190E99}" name="Stacy OKeefe" initials="SO" userId="S::stacy.okeefe@safalpartners.com::5563009d-0437-4d00-98a2-542f8836308c" providerId="AD"/>
  <p188:author id="{E6B0BCD2-1B0D-20F6-49B1-237BA35EFD75}" name="Lauren Fraulo" initials="LF" userId="S::lauren.fraulo@safalpartners.com::d323c613-e09b-4858-ba6f-779347ece142" providerId="AD"/>
  <p188:author id="{8885EAF5-A2DF-7948-9D26-6EB82AE714C3}" name="Colleen Beck" initials="CB" userId="S::colleen.beck@safalpartners.com::ba75c042-afab-452f-9300-eeb2d9ca8f1b" providerId="AD"/>
  <p188:author id="{E78562FF-616B-9D4A-6F09-CC57368355E8}" name="Stacy OKeefe" initials="SO" userId="9537cdec731183f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15E"/>
    <a:srgbClr val="AD4F0F"/>
    <a:srgbClr val="FFFFFF"/>
    <a:srgbClr val="9010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217340-B9C9-412B-9C07-021B92AE4C2B}" v="34" dt="2024-10-09T13:36:53.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92" y="4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s>
</file>

<file path=ppt/comments/modernComment_7AE_6575F51D.xml><?xml version="1.0" encoding="utf-8"?>
<p188:cmLst xmlns:a="http://schemas.openxmlformats.org/drawingml/2006/main" xmlns:r="http://schemas.openxmlformats.org/officeDocument/2006/relationships" xmlns:p188="http://schemas.microsoft.com/office/powerpoint/2018/8/main">
  <p188:cm id="{614643F3-F3FD-4755-AF67-41D77036722B}" authorId="{1C363978-593C-497C-1A28-B2866C017889}" status="resolved" created="2024-09-16T14:30:17.296" complete="100000">
    <pc:sldMkLst xmlns:pc="http://schemas.microsoft.com/office/powerpoint/2013/main/command">
      <pc:docMk/>
      <pc:sldMk cId="1702229277" sldId="1966"/>
    </pc:sldMkLst>
    <p188:txBody>
      <a:bodyPr/>
      <a:lstStyle/>
      <a:p>
        <a:r>
          <a:rPr lang="en-US"/>
          <a:t>[@Stacy OKeefe] Slight adjustment here to emphasize the question</a:t>
        </a:r>
      </a:p>
    </p188:txBody>
    <p188:extLst>
      <p:ext xmlns:p="http://schemas.openxmlformats.org/presentationml/2006/main" uri="{57CB4572-C831-44C2-8A1C-0ADB6CCDFE69}">
        <p223:reactions xmlns:p223="http://schemas.microsoft.com/office/powerpoint/2022/03/main">
          <p223:rxn type="👍">
            <p223:instance time="2024-09-16T14:33:09.740" authorId="{BC893E9E-C5D7-7C6B-35B2-1E3360190E99}"/>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7C7F-8CD2-4373-B34A-06EDF54221CB}"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9BEF1-B919-412D-AA9B-C66F48BF4185}" type="slidenum">
              <a:rPr lang="en-US" smtClean="0"/>
              <a:t>‹#›</a:t>
            </a:fld>
            <a:endParaRPr lang="en-US"/>
          </a:p>
        </p:txBody>
      </p:sp>
    </p:spTree>
    <p:extLst>
      <p:ext uri="{BB962C8B-B14F-4D97-AF65-F5344CB8AC3E}">
        <p14:creationId xmlns:p14="http://schemas.microsoft.com/office/powerpoint/2010/main" val="738229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cfr.gov/current/title-20/section-680.790"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www.ecfr.gov/current/title-20/section-682.320#p-682.320(b)(4)" TargetMode="External"/><Relationship Id="rId4" Type="http://schemas.openxmlformats.org/officeDocument/2006/relationships/hyperlink" Target="https://www.ecfr.gov/current/title-20/section-682.210#p-682.210(b)"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1006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B9C84-A7DA-45F9-846D-9152DECA82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382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Much of what we'll cover is based off of this new tool that I encourage you to check out.  We will get a bit more in the weeds, as this is intended to be a higher level starting point for workforce alignment.</a:t>
            </a:r>
          </a:p>
        </p:txBody>
      </p:sp>
      <p:sp>
        <p:nvSpPr>
          <p:cNvPr id="4" name="Slide Number Placeholder 3"/>
          <p:cNvSpPr>
            <a:spLocks noGrp="1"/>
          </p:cNvSpPr>
          <p:nvPr>
            <p:ph type="sldNum" sz="quarter" idx="5"/>
          </p:nvPr>
        </p:nvSpPr>
        <p:spPr/>
        <p:txBody>
          <a:bodyPr/>
          <a:lstStyle/>
          <a:p>
            <a:fld id="{C9DE0BF5-9FF1-4C6A-B846-D964AC03F8E4}" type="slidenum">
              <a:rPr lang="en-US" smtClean="0"/>
              <a:t>19</a:t>
            </a:fld>
            <a:endParaRPr lang="en-US"/>
          </a:p>
        </p:txBody>
      </p:sp>
    </p:spTree>
    <p:extLst>
      <p:ext uri="{BB962C8B-B14F-4D97-AF65-F5344CB8AC3E}">
        <p14:creationId xmlns:p14="http://schemas.microsoft.com/office/powerpoint/2010/main" val="3838102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lnSpc>
                <a:spcPct val="90000"/>
              </a:lnSpc>
              <a:spcBef>
                <a:spcPts val="500"/>
              </a:spcBef>
              <a:buFont typeface="Wingdings,Sans-Serif"/>
              <a:buChar char="§"/>
            </a:pPr>
            <a:r>
              <a:rPr lang="en-US"/>
              <a:t>Any boards that are sponsors?  </a:t>
            </a:r>
          </a:p>
        </p:txBody>
      </p:sp>
      <p:sp>
        <p:nvSpPr>
          <p:cNvPr id="4" name="Slide Number Placeholder 3"/>
          <p:cNvSpPr>
            <a:spLocks noGrp="1"/>
          </p:cNvSpPr>
          <p:nvPr>
            <p:ph type="sldNum" sz="quarter" idx="5"/>
          </p:nvPr>
        </p:nvSpPr>
        <p:spPr/>
        <p:txBody>
          <a:bodyPr/>
          <a:lstStyle/>
          <a:p>
            <a:fld id="{DF49BEF1-B919-412D-AA9B-C66F48BF4185}" type="slidenum">
              <a:rPr lang="en-US" smtClean="0"/>
              <a:t>24</a:t>
            </a:fld>
            <a:endParaRPr lang="en-US"/>
          </a:p>
        </p:txBody>
      </p:sp>
    </p:spTree>
    <p:extLst>
      <p:ext uri="{BB962C8B-B14F-4D97-AF65-F5344CB8AC3E}">
        <p14:creationId xmlns:p14="http://schemas.microsoft.com/office/powerpoint/2010/main" val="3563542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9BEF1-B919-412D-AA9B-C66F48BF4185}" type="slidenum">
              <a:rPr lang="en-US" smtClean="0"/>
              <a:t>29</a:t>
            </a:fld>
            <a:endParaRPr lang="en-US"/>
          </a:p>
        </p:txBody>
      </p:sp>
    </p:spTree>
    <p:extLst>
      <p:ext uri="{BB962C8B-B14F-4D97-AF65-F5344CB8AC3E}">
        <p14:creationId xmlns:p14="http://schemas.microsoft.com/office/powerpoint/2010/main" val="3922911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defRPr/>
            </a:pPr>
            <a:r>
              <a:rPr kumimoji="0" lang="en-US" sz="1200" b="0" i="0" u="none" strike="noStrike" kern="1200" cap="none" spc="0" normalizeH="0" baseline="0" noProof="0">
                <a:ln>
                  <a:noFill/>
                </a:ln>
                <a:solidFill>
                  <a:prstClr val="black"/>
                </a:solidFill>
                <a:effectLst/>
                <a:uLnTx/>
                <a:uFillTx/>
                <a:latin typeface="Calibri"/>
                <a:ea typeface="+mn-ea"/>
                <a:cs typeface="Calibri"/>
              </a:rPr>
              <a:t>Anyone here using IWT for RA programs?</a:t>
            </a:r>
            <a:r>
              <a:rPr lang="en-US">
                <a:solidFill>
                  <a:prstClr val="black"/>
                </a:solidFill>
                <a:latin typeface="Calibri"/>
                <a:ea typeface="Calibri"/>
                <a:cs typeface="Calibri"/>
              </a:rPr>
              <a:t>  </a:t>
            </a: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States and local areas must establish policies and definitions to determine which workers, or groups of workers, are eligible for incumbent worker services. </a:t>
            </a:r>
          </a:p>
          <a:p>
            <a:pPr marL="457200" marR="0" lvl="1" indent="0" algn="l" defTabSz="914400" rtl="0" eaLnBrk="1" fontAlgn="auto" latinLnBrk="0" hangingPunct="1">
              <a:lnSpc>
                <a:spcPct val="90000"/>
              </a:lnSpc>
              <a:spcBef>
                <a:spcPts val="50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More from the regs </a:t>
            </a:r>
            <a:endParaRPr lang="en-US" sz="1200" b="0" i="0" u="none" strike="noStrike" kern="1200" cap="none" spc="0" normalizeH="0" baseline="0" noProof="0">
              <a:ln>
                <a:noFill/>
              </a:ln>
              <a:solidFill>
                <a:prstClr val="black"/>
              </a:solidFill>
              <a:effectLst/>
              <a:uLnTx/>
              <a:uFillTx/>
              <a:latin typeface="Aptos" panose="02110004020202020204"/>
            </a:endParaRPr>
          </a:p>
          <a:p>
            <a:pPr marL="457200" marR="0" lvl="1" indent="0" algn="l" defTabSz="914400" rtl="0" eaLnBrk="1" fontAlgn="auto" latinLnBrk="0" hangingPunct="1">
              <a:lnSpc>
                <a:spcPct val="90000"/>
              </a:lnSpc>
              <a:spcBef>
                <a:spcPts val="50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To qualify as an incumbent worker, the incumbent worker needs to be employed, meet the Fair Labor Standards Act requirements for an employer-employee relationship, and have an established employment history with the employer for 6 months or more, with the following exception: In the event that the incumbent worker training is being provided to a cohort of employees, not every employee in the cohort must have an established employment history with the employer for 6 months or more as long as a majority of those employees being trained do meet the employment history requirement. </a:t>
            </a:r>
            <a:endParaRPr lang="en-US" sz="1200" b="0" i="0" u="none" strike="noStrike" kern="1200" cap="none" spc="0" normalizeH="0" baseline="0" noProof="0">
              <a:ln>
                <a:noFill/>
              </a:ln>
              <a:solidFill>
                <a:prstClr val="black"/>
              </a:solidFill>
              <a:effectLst/>
              <a:uLnTx/>
              <a:uFillTx/>
              <a:latin typeface="Aptos" panose="02110004020202020204"/>
            </a:endParaRPr>
          </a:p>
          <a:p>
            <a:pPr marL="685800" marR="0" lvl="1" indent="-228600" algn="l" defTabSz="914400" rtl="0" eaLnBrk="1" fontAlgn="auto" latinLnBrk="0" hangingPunct="1">
              <a:lnSpc>
                <a:spcPct val="90000"/>
              </a:lnSpc>
              <a:spcBef>
                <a:spcPts val="500"/>
              </a:spcBef>
              <a:spcAft>
                <a:spcPts val="0"/>
              </a:spcAft>
              <a:buClrTx/>
              <a:buSzTx/>
              <a:buFont typeface="Wingdings,Sans-Serif"/>
              <a:buChar char="§"/>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An incumbent worker does not have to meet the eligibility requirements for career and training services for adults and dislocated workers under WIOA, unless they also are enrolled as a participant in the WIOA adult or dislocated worker program.</a:t>
            </a:r>
            <a:endParaRPr lang="en-US" sz="1200" b="0" i="0" u="none" strike="noStrike" kern="1200" cap="none" spc="0" normalizeH="0" baseline="0" noProof="0">
              <a:ln>
                <a:noFill/>
              </a:ln>
              <a:solidFill>
                <a:prstClr val="black"/>
              </a:solidFill>
              <a:effectLst/>
              <a:uLnTx/>
              <a:uFillTx/>
              <a:latin typeface="Aptos" panose="02110004020202020204"/>
            </a:endParaRPr>
          </a:p>
          <a:p>
            <a:endParaRPr lang="en-US"/>
          </a:p>
        </p:txBody>
      </p:sp>
      <p:sp>
        <p:nvSpPr>
          <p:cNvPr id="4" name="Slide Number Placeholder 3"/>
          <p:cNvSpPr>
            <a:spLocks noGrp="1"/>
          </p:cNvSpPr>
          <p:nvPr>
            <p:ph type="sldNum" sz="quarter" idx="5"/>
          </p:nvPr>
        </p:nvSpPr>
        <p:spPr/>
        <p:txBody>
          <a:bodyPr/>
          <a:lstStyle/>
          <a:p>
            <a:fld id="{DF49BEF1-B919-412D-AA9B-C66F48BF4185}" type="slidenum">
              <a:rPr lang="en-US" smtClean="0"/>
              <a:t>30</a:t>
            </a:fld>
            <a:endParaRPr lang="en-US"/>
          </a:p>
        </p:txBody>
      </p:sp>
    </p:spTree>
    <p:extLst>
      <p:ext uri="{BB962C8B-B14F-4D97-AF65-F5344CB8AC3E}">
        <p14:creationId xmlns:p14="http://schemas.microsoft.com/office/powerpoint/2010/main" val="78071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gn="l" defTabSz="914400" rtl="0" eaLnBrk="1" fontAlgn="base" latinLnBrk="0" hangingPunct="1">
              <a:lnSpc>
                <a:spcPct val="90000"/>
              </a:lnSpc>
              <a:spcBef>
                <a:spcPts val="500"/>
              </a:spcBef>
              <a:spcAft>
                <a:spcPts val="0"/>
              </a:spcAft>
              <a:buClrTx/>
              <a:buSzTx/>
              <a:buFont typeface="Wingdings" panose="05000000000000000000" pitchFamily="2" charset="2"/>
              <a:buChar char="§"/>
              <a:tabLst/>
              <a:defRPr/>
            </a:pPr>
            <a:r>
              <a:rPr kumimoji="0" lang="en-US" sz="1900" b="0" i="0" u="none" strike="noStrike" kern="1200" cap="none" spc="0" normalizeH="0" baseline="0" noProof="0">
                <a:ln>
                  <a:noFill/>
                </a:ln>
                <a:solidFill>
                  <a:srgbClr val="000000"/>
                </a:solidFill>
                <a:effectLst/>
                <a:uLnTx/>
                <a:uFillTx/>
                <a:latin typeface="Montserrat Medium" panose="00000600000000000000" pitchFamily="2" charset="0"/>
                <a:ea typeface="+mn-ea"/>
                <a:cs typeface="+mn-cs"/>
              </a:rPr>
              <a:t>The local area may reserve </a:t>
            </a:r>
            <a:r>
              <a:rPr kumimoji="0" lang="en-US" sz="1900" b="0" i="0" u="none" strike="noStrike" kern="1200" cap="none" spc="0" normalizeH="0" baseline="0" noProof="0">
                <a:ln>
                  <a:noFill/>
                </a:ln>
                <a:solidFill>
                  <a:srgbClr val="000000"/>
                </a:solidFill>
                <a:effectLst/>
                <a:highlight>
                  <a:srgbClr val="FFFF00"/>
                </a:highlight>
                <a:uLnTx/>
                <a:uFillTx/>
                <a:latin typeface="Montserrat Medium" panose="00000600000000000000" pitchFamily="2" charset="0"/>
                <a:ea typeface="+mn-ea"/>
                <a:cs typeface="+mn-cs"/>
              </a:rPr>
              <a:t>up to 20 percent of their combined total </a:t>
            </a:r>
            <a:r>
              <a:rPr kumimoji="0" lang="en-US" sz="1900" b="0" i="0" u="none" strike="noStrike" kern="1200" cap="none" spc="0" normalizeH="0" baseline="0" noProof="0">
                <a:ln>
                  <a:noFill/>
                </a:ln>
                <a:solidFill>
                  <a:srgbClr val="000000"/>
                </a:solidFill>
                <a:effectLst/>
                <a:uLnTx/>
                <a:uFillTx/>
                <a:latin typeface="Montserrat Medium" panose="00000600000000000000" pitchFamily="2" charset="0"/>
                <a:ea typeface="+mn-ea"/>
                <a:cs typeface="+mn-cs"/>
              </a:rPr>
              <a:t>of adult and dislocated worker allocations for incumbent worker training as described in </a:t>
            </a:r>
            <a:r>
              <a:rPr kumimoji="0" lang="en-US" sz="1900" b="0" i="0" u="none" strike="noStrike" kern="1200" cap="none" spc="0" normalizeH="0" baseline="0" noProof="0">
                <a:ln>
                  <a:noFill/>
                </a:ln>
                <a:solidFill>
                  <a:srgbClr val="000000"/>
                </a:solidFill>
                <a:effectLst/>
                <a:uLnTx/>
                <a:uFillTx/>
                <a:latin typeface="Montserrat Medium" panose="00000600000000000000" pitchFamily="2" charset="0"/>
                <a:ea typeface="+mn-ea"/>
                <a:cs typeface="+mn-cs"/>
                <a:hlinkClick r:id="rId3">
                  <a:extLst>
                    <a:ext uri="{A12FA001-AC4F-418D-AE19-62706E023703}">
                      <ahyp:hlinkClr xmlns:ahyp="http://schemas.microsoft.com/office/drawing/2018/hyperlinkcolor" val="tx"/>
                    </a:ext>
                  </a:extLst>
                </a:hlinkClick>
              </a:rPr>
              <a:t>§ 680.790 </a:t>
            </a:r>
            <a:r>
              <a:rPr kumimoji="0" lang="en-US" sz="1900" b="0" i="0" u="none" strike="noStrike" kern="1200" cap="none" spc="0" normalizeH="0" baseline="0" noProof="0">
                <a:ln>
                  <a:noFill/>
                </a:ln>
                <a:solidFill>
                  <a:srgbClr val="000000"/>
                </a:solidFill>
                <a:effectLst/>
                <a:uLnTx/>
                <a:uFillTx/>
                <a:latin typeface="Montserrat Medium" panose="00000600000000000000" pitchFamily="2" charset="0"/>
                <a:ea typeface="+mn-ea"/>
                <a:cs typeface="+mn-cs"/>
              </a:rPr>
              <a:t>States and local areas must establish policies and definitions to determine which workers, or groups of workers, are eligible for incumbent worker services;</a:t>
            </a:r>
          </a:p>
          <a:p>
            <a:pPr marL="1143000" marR="0" lvl="2" indent="-228600" algn="l" defTabSz="914400" rtl="0" eaLnBrk="1" fontAlgn="base" latinLnBrk="0" hangingPunct="1">
              <a:lnSpc>
                <a:spcPct val="90000"/>
              </a:lnSpc>
              <a:spcBef>
                <a:spcPts val="500"/>
              </a:spcBef>
              <a:spcAft>
                <a:spcPts val="0"/>
              </a:spcAft>
              <a:buClrTx/>
              <a:buSzTx/>
              <a:buFont typeface="Wingdings" panose="05000000000000000000" pitchFamily="2" charset="2"/>
              <a:buChar char="§"/>
              <a:tabLst/>
              <a:defRPr/>
            </a:pPr>
            <a:endParaRPr kumimoji="0" lang="en-US" sz="1900" b="0" i="0" u="none" strike="noStrike" kern="1200" cap="none" spc="0" normalizeH="0" baseline="0" noProof="0">
              <a:ln>
                <a:noFill/>
              </a:ln>
              <a:solidFill>
                <a:srgbClr val="000000"/>
              </a:solidFill>
              <a:effectLst/>
              <a:uLnTx/>
              <a:uFillTx/>
              <a:latin typeface="Montserrat Medium" panose="00000600000000000000" pitchFamily="2" charset="0"/>
              <a:ea typeface="+mn-ea"/>
              <a:cs typeface="+mn-cs"/>
            </a:endParaRPr>
          </a:p>
          <a:p>
            <a:pPr marL="1143000" marR="0" lvl="2" indent="-228600" algn="l" defTabSz="914400" rtl="0" eaLnBrk="1" fontAlgn="base" latinLnBrk="0" hangingPunct="1">
              <a:lnSpc>
                <a:spcPct val="90000"/>
              </a:lnSpc>
              <a:spcBef>
                <a:spcPts val="500"/>
              </a:spcBef>
              <a:spcAft>
                <a:spcPts val="0"/>
              </a:spcAft>
              <a:buClrTx/>
              <a:buSzTx/>
              <a:buFont typeface="Wingdings" panose="05000000000000000000" pitchFamily="2" charset="2"/>
              <a:buChar char="§"/>
              <a:tabLst/>
              <a:defRPr/>
            </a:pPr>
            <a:r>
              <a:rPr kumimoji="0" lang="en-US" sz="1900" b="0" i="0" u="none" strike="noStrike" kern="1200" cap="none" spc="0" normalizeH="0" baseline="0" noProof="0">
                <a:ln>
                  <a:noFill/>
                </a:ln>
                <a:solidFill>
                  <a:srgbClr val="000000"/>
                </a:solidFill>
                <a:effectLst/>
                <a:uLnTx/>
                <a:uFillTx/>
                <a:latin typeface="Montserrat Medium" panose="00000600000000000000" pitchFamily="2" charset="0"/>
                <a:ea typeface="+mn-ea"/>
                <a:cs typeface="+mn-cs"/>
              </a:rPr>
              <a:t>b) The State may use their </a:t>
            </a:r>
            <a:r>
              <a:rPr kumimoji="0" lang="en-US" sz="1900" b="0" i="0" u="none" strike="noStrike" kern="1200" cap="none" spc="0" normalizeH="0" baseline="0" noProof="0">
                <a:ln>
                  <a:noFill/>
                </a:ln>
                <a:solidFill>
                  <a:srgbClr val="000000"/>
                </a:solidFill>
                <a:effectLst/>
                <a:highlight>
                  <a:srgbClr val="FFFF00"/>
                </a:highlight>
                <a:uLnTx/>
                <a:uFillTx/>
                <a:latin typeface="Montserrat Medium" panose="00000600000000000000" pitchFamily="2" charset="0"/>
                <a:ea typeface="+mn-ea"/>
                <a:cs typeface="+mn-cs"/>
              </a:rPr>
              <a:t>statewide activities funds (per WIOA sec. 134(a)(3)(A)(</a:t>
            </a:r>
            <a:r>
              <a:rPr kumimoji="0" lang="en-US" sz="1900" b="0" i="0" u="none" strike="noStrike" kern="1200" cap="none" spc="0" normalizeH="0" baseline="0" noProof="0" err="1">
                <a:ln>
                  <a:noFill/>
                </a:ln>
                <a:solidFill>
                  <a:srgbClr val="000000"/>
                </a:solidFill>
                <a:effectLst/>
                <a:highlight>
                  <a:srgbClr val="FFFF00"/>
                </a:highlight>
                <a:uLnTx/>
                <a:uFillTx/>
                <a:latin typeface="Montserrat Medium" panose="00000600000000000000" pitchFamily="2" charset="0"/>
                <a:ea typeface="+mn-ea"/>
                <a:cs typeface="+mn-cs"/>
              </a:rPr>
              <a:t>i</a:t>
            </a:r>
            <a:r>
              <a:rPr kumimoji="0" lang="en-US" sz="1900" b="0" i="0" u="none" strike="noStrike" kern="1200" cap="none" spc="0" normalizeH="0" baseline="0" noProof="0">
                <a:ln>
                  <a:noFill/>
                </a:ln>
                <a:solidFill>
                  <a:srgbClr val="000000"/>
                </a:solidFill>
                <a:effectLst/>
                <a:highlight>
                  <a:srgbClr val="FFFF00"/>
                </a:highlight>
                <a:uLnTx/>
                <a:uFillTx/>
                <a:latin typeface="Montserrat Medium" panose="00000600000000000000" pitchFamily="2" charset="0"/>
                <a:ea typeface="+mn-ea"/>
                <a:cs typeface="+mn-cs"/>
              </a:rPr>
              <a:t>)) and Rapid Response funds for statewide incumbent worker training activities</a:t>
            </a:r>
            <a:r>
              <a:rPr kumimoji="0" lang="en-US" sz="1900" b="0" i="0" u="none" strike="noStrike" kern="1200" cap="none" spc="0" normalizeH="0" baseline="0" noProof="0">
                <a:ln>
                  <a:noFill/>
                </a:ln>
                <a:solidFill>
                  <a:srgbClr val="000000"/>
                </a:solidFill>
                <a:effectLst/>
                <a:uLnTx/>
                <a:uFillTx/>
                <a:latin typeface="Montserrat Medium" panose="00000600000000000000" pitchFamily="2" charset="0"/>
                <a:ea typeface="+mn-ea"/>
                <a:cs typeface="+mn-cs"/>
              </a:rPr>
              <a:t> (</a:t>
            </a:r>
            <a:r>
              <a:rPr kumimoji="0" lang="en-US" sz="1900" b="0" i="1" u="none" strike="noStrike" kern="1200" cap="none" spc="0" normalizeH="0" baseline="0" noProof="0">
                <a:ln>
                  <a:noFill/>
                </a:ln>
                <a:solidFill>
                  <a:srgbClr val="000000"/>
                </a:solidFill>
                <a:effectLst/>
                <a:uLnTx/>
                <a:uFillTx/>
                <a:latin typeface="Montserrat Medium" panose="00000600000000000000" pitchFamily="2" charset="0"/>
                <a:ea typeface="+mn-ea"/>
                <a:cs typeface="+mn-cs"/>
              </a:rPr>
              <a:t>see</a:t>
            </a:r>
            <a:r>
              <a:rPr kumimoji="0" lang="en-US" sz="1900" b="0" i="0" u="none" strike="noStrike" kern="1200" cap="none" spc="0" normalizeH="0" baseline="0" noProof="0">
                <a:ln>
                  <a:noFill/>
                </a:ln>
                <a:solidFill>
                  <a:srgbClr val="000000"/>
                </a:solidFill>
                <a:effectLst/>
                <a:uLnTx/>
                <a:uFillTx/>
                <a:latin typeface="Montserrat Medium" panose="00000600000000000000" pitchFamily="2" charset="0"/>
                <a:ea typeface="+mn-ea"/>
                <a:cs typeface="+mn-cs"/>
              </a:rPr>
              <a:t> </a:t>
            </a:r>
            <a:r>
              <a:rPr kumimoji="0" lang="en-US" sz="1900" b="0" i="0" u="none" strike="noStrike" kern="1200" cap="none" spc="0" normalizeH="0" baseline="0" noProof="0">
                <a:ln>
                  <a:noFill/>
                </a:ln>
                <a:solidFill>
                  <a:srgbClr val="000000"/>
                </a:solidFill>
                <a:effectLst/>
                <a:uLnTx/>
                <a:uFillTx/>
                <a:latin typeface="Montserrat Medium" panose="00000600000000000000" pitchFamily="2" charset="0"/>
                <a:ea typeface="+mn-ea"/>
                <a:cs typeface="+mn-cs"/>
                <a:hlinkClick r:id="rId4"/>
              </a:rPr>
              <a:t>§§ 682.210(b)</a:t>
            </a:r>
            <a:r>
              <a:rPr kumimoji="0" lang="en-US" sz="1900" b="0" i="0" u="none" strike="noStrike" kern="1200" cap="none" spc="0" normalizeH="0" baseline="0" noProof="0">
                <a:ln>
                  <a:noFill/>
                </a:ln>
                <a:solidFill>
                  <a:srgbClr val="000000"/>
                </a:solidFill>
                <a:effectLst/>
                <a:uLnTx/>
                <a:uFillTx/>
                <a:latin typeface="Montserrat Medium" panose="00000600000000000000" pitchFamily="2" charset="0"/>
                <a:ea typeface="+mn-ea"/>
                <a:cs typeface="+mn-cs"/>
              </a:rPr>
              <a:t> and </a:t>
            </a:r>
            <a:r>
              <a:rPr kumimoji="0" lang="en-US" sz="1900" b="0" i="0" u="none" strike="noStrike" kern="1200" cap="none" spc="0" normalizeH="0" baseline="0" noProof="0">
                <a:ln>
                  <a:noFill/>
                </a:ln>
                <a:solidFill>
                  <a:srgbClr val="000000"/>
                </a:solidFill>
                <a:effectLst/>
                <a:uLnTx/>
                <a:uFillTx/>
                <a:latin typeface="Montserrat Medium" panose="00000600000000000000" pitchFamily="2" charset="0"/>
                <a:ea typeface="+mn-ea"/>
                <a:cs typeface="+mn-cs"/>
                <a:hlinkClick r:id="rId5"/>
              </a:rPr>
              <a:t>682.320(b)(4) of this chapter</a:t>
            </a:r>
            <a:r>
              <a:rPr kumimoji="0" lang="en-US" sz="1900" b="0" i="0" u="none" strike="noStrike" kern="1200" cap="none" spc="0" normalizeH="0" baseline="0" noProof="0">
                <a:ln>
                  <a:noFill/>
                </a:ln>
                <a:solidFill>
                  <a:srgbClr val="000000"/>
                </a:solidFill>
                <a:effectLst/>
                <a:uLnTx/>
                <a:uFillTx/>
                <a:latin typeface="Montserrat Medium" panose="00000600000000000000" pitchFamily="2" charset="0"/>
                <a:ea typeface="+mn-ea"/>
                <a:cs typeface="+mn-cs"/>
              </a:rPr>
              <a:t>).</a:t>
            </a:r>
          </a:p>
          <a:p>
            <a:endParaRPr lang="en-US"/>
          </a:p>
        </p:txBody>
      </p:sp>
      <p:sp>
        <p:nvSpPr>
          <p:cNvPr id="4" name="Slide Number Placeholder 3"/>
          <p:cNvSpPr>
            <a:spLocks noGrp="1"/>
          </p:cNvSpPr>
          <p:nvPr>
            <p:ph type="sldNum" sz="quarter" idx="5"/>
          </p:nvPr>
        </p:nvSpPr>
        <p:spPr/>
        <p:txBody>
          <a:bodyPr/>
          <a:lstStyle/>
          <a:p>
            <a:fld id="{DF49BEF1-B919-412D-AA9B-C66F48BF4185}" type="slidenum">
              <a:rPr lang="en-US" smtClean="0"/>
              <a:t>32</a:t>
            </a:fld>
            <a:endParaRPr lang="en-US"/>
          </a:p>
        </p:txBody>
      </p:sp>
    </p:spTree>
    <p:extLst>
      <p:ext uri="{BB962C8B-B14F-4D97-AF65-F5344CB8AC3E}">
        <p14:creationId xmlns:p14="http://schemas.microsoft.com/office/powerpoint/2010/main" val="1655370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WIOA and its system of partners provide career services, basic and individualized.</a:t>
            </a:r>
          </a:p>
          <a:p>
            <a:r>
              <a:rPr lang="en-US">
                <a:latin typeface="Calibri"/>
                <a:cs typeface="Calibri"/>
              </a:rPr>
              <a:t>Eligibility matters once you are receiving an individualized service.</a:t>
            </a:r>
          </a:p>
        </p:txBody>
      </p:sp>
      <p:sp>
        <p:nvSpPr>
          <p:cNvPr id="4" name="Slide Number Placeholder 3"/>
          <p:cNvSpPr>
            <a:spLocks noGrp="1"/>
          </p:cNvSpPr>
          <p:nvPr>
            <p:ph type="sldNum" sz="quarter" idx="5"/>
          </p:nvPr>
        </p:nvSpPr>
        <p:spPr/>
        <p:txBody>
          <a:bodyPr/>
          <a:lstStyle/>
          <a:p>
            <a:fld id="{DF49BEF1-B919-412D-AA9B-C66F48BF4185}" type="slidenum">
              <a:rPr lang="en-US" smtClean="0"/>
              <a:t>33</a:t>
            </a:fld>
            <a:endParaRPr lang="en-US"/>
          </a:p>
        </p:txBody>
      </p:sp>
    </p:spTree>
    <p:extLst>
      <p:ext uri="{BB962C8B-B14F-4D97-AF65-F5344CB8AC3E}">
        <p14:creationId xmlns:p14="http://schemas.microsoft.com/office/powerpoint/2010/main" val="924350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allowable for the workforce system to use a contract as the vehicle for training a cohort of apprentices in the related instruction component of the RA program provided the apprentices or potential apprentices meet AD or DW eligibility requirements.  </a:t>
            </a:r>
          </a:p>
          <a:p>
            <a:endParaRPr lang="en-US"/>
          </a:p>
          <a:p>
            <a:r>
              <a:rPr lang="en-US"/>
              <a:t>If cohort is IWs, then AD/DW eligibility is not necessarily required.</a:t>
            </a:r>
          </a:p>
          <a:p>
            <a:endParaRPr lang="en-US"/>
          </a:p>
          <a:p>
            <a:r>
              <a:rPr lang="en-US"/>
              <a:t> </a:t>
            </a:r>
          </a:p>
        </p:txBody>
      </p:sp>
      <p:sp>
        <p:nvSpPr>
          <p:cNvPr id="4" name="Slide Number Placeholder 3"/>
          <p:cNvSpPr>
            <a:spLocks noGrp="1"/>
          </p:cNvSpPr>
          <p:nvPr>
            <p:ph type="sldNum" sz="quarter" idx="5"/>
          </p:nvPr>
        </p:nvSpPr>
        <p:spPr/>
        <p:txBody>
          <a:bodyPr/>
          <a:lstStyle/>
          <a:p>
            <a:fld id="{DF49BEF1-B919-412D-AA9B-C66F48BF4185}" type="slidenum">
              <a:rPr lang="en-US" smtClean="0"/>
              <a:t>38</a:t>
            </a:fld>
            <a:endParaRPr lang="en-US"/>
          </a:p>
        </p:txBody>
      </p:sp>
    </p:spTree>
    <p:extLst>
      <p:ext uri="{BB962C8B-B14F-4D97-AF65-F5344CB8AC3E}">
        <p14:creationId xmlns:p14="http://schemas.microsoft.com/office/powerpoint/2010/main" val="1743101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F49BEF1-B919-412D-AA9B-C66F48BF4185}" type="slidenum">
              <a:rPr lang="en-US" smtClean="0"/>
              <a:t>41</a:t>
            </a:fld>
            <a:endParaRPr lang="en-US"/>
          </a:p>
        </p:txBody>
      </p:sp>
    </p:spTree>
    <p:extLst>
      <p:ext uri="{BB962C8B-B14F-4D97-AF65-F5344CB8AC3E}">
        <p14:creationId xmlns:p14="http://schemas.microsoft.com/office/powerpoint/2010/main" val="704070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all of these examples the RA program can build in stackable or interim credentials  into the program to align with the WIOA exit.</a:t>
            </a:r>
          </a:p>
          <a:p>
            <a:endParaRPr lang="en-US"/>
          </a:p>
          <a:p>
            <a:r>
              <a:rPr lang="en-US"/>
              <a:t>Attainment of an RAP interim credential is considered a positive outcome on the WIOA Credential Attainment Rate performance indicator.</a:t>
            </a:r>
          </a:p>
        </p:txBody>
      </p:sp>
      <p:sp>
        <p:nvSpPr>
          <p:cNvPr id="4" name="Slide Number Placeholder 3"/>
          <p:cNvSpPr>
            <a:spLocks noGrp="1"/>
          </p:cNvSpPr>
          <p:nvPr>
            <p:ph type="sldNum" sz="quarter" idx="5"/>
          </p:nvPr>
        </p:nvSpPr>
        <p:spPr/>
        <p:txBody>
          <a:bodyPr/>
          <a:lstStyle/>
          <a:p>
            <a:fld id="{DF49BEF1-B919-412D-AA9B-C66F48BF4185}" type="slidenum">
              <a:rPr lang="en-US" smtClean="0"/>
              <a:t>44</a:t>
            </a:fld>
            <a:endParaRPr lang="en-US"/>
          </a:p>
        </p:txBody>
      </p:sp>
    </p:spTree>
    <p:extLst>
      <p:ext uri="{BB962C8B-B14F-4D97-AF65-F5344CB8AC3E}">
        <p14:creationId xmlns:p14="http://schemas.microsoft.com/office/powerpoint/2010/main" val="2041932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B9C84-A7DA-45F9-846D-9152DECA82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044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eef3b86655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1eef3b86655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lnSpc>
                <a:spcPct val="95000"/>
              </a:lnSpc>
              <a:spcBef>
                <a:spcPts val="1800"/>
              </a:spcBef>
              <a:buClr>
                <a:schemeClr val="dk1"/>
              </a:buClr>
              <a:buSzPts val="1100"/>
            </a:pPr>
            <a:endParaRPr lang="en-US" dirty="0">
              <a:solidFill>
                <a:srgbClr val="242021"/>
              </a:solidFill>
            </a:endParaRPr>
          </a:p>
          <a:p>
            <a:pPr marL="0" indent="0">
              <a:lnSpc>
                <a:spcPct val="95000"/>
              </a:lnSpc>
              <a:spcBef>
                <a:spcPts val="1800"/>
              </a:spcBef>
              <a:buClr>
                <a:schemeClr val="dk1"/>
              </a:buClr>
              <a:buSzPts val="1100"/>
            </a:pPr>
            <a:r>
              <a:rPr lang="en-US" dirty="0">
                <a:solidFill>
                  <a:srgbClr val="242021"/>
                </a:solidFill>
              </a:rPr>
              <a:t>WIOA Desk Reference that helps you understand what each field of the PIRL related to RA is about.  Finding that many check that a person went to training and may even indicate it is a RA program, but then there is another box – 931 – that is about the type of training and when that is check for RA then you have co-enrollment that is captured and reported.  Why is that important? Clear data, helps with grants when you can point to the validated number in PIRL.</a:t>
            </a:r>
          </a:p>
          <a:p>
            <a:pPr marL="0" indent="0">
              <a:lnSpc>
                <a:spcPct val="95000"/>
              </a:lnSpc>
              <a:spcBef>
                <a:spcPts val="1800"/>
              </a:spcBef>
              <a:buClr>
                <a:schemeClr val="dk1"/>
              </a:buClr>
              <a:buSzPts val="1100"/>
            </a:pPr>
            <a:endParaRPr lang="en-US" dirty="0">
              <a:solidFill>
                <a:srgbClr val="242021"/>
              </a:solidFill>
            </a:endParaRPr>
          </a:p>
          <a:p>
            <a:pPr marL="0" indent="0">
              <a:lnSpc>
                <a:spcPct val="95000"/>
              </a:lnSpc>
              <a:spcBef>
                <a:spcPts val="1800"/>
              </a:spcBef>
              <a:buClr>
                <a:schemeClr val="dk1"/>
              </a:buClr>
              <a:buSzPts val="1100"/>
            </a:pPr>
            <a:r>
              <a:rPr lang="en-US" dirty="0">
                <a:solidFill>
                  <a:srgbClr val="242021"/>
                </a:solidFill>
              </a:rPr>
              <a:t>Personal Information Record Locator - PIRL 931</a:t>
            </a:r>
          </a:p>
        </p:txBody>
      </p:sp>
      <p:sp>
        <p:nvSpPr>
          <p:cNvPr id="330" name="Google Shape;330;g1eef3b86655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50</a:t>
            </a:fld>
            <a:endParaRPr/>
          </a:p>
        </p:txBody>
      </p:sp>
    </p:spTree>
    <p:extLst>
      <p:ext uri="{BB962C8B-B14F-4D97-AF65-F5344CB8AC3E}">
        <p14:creationId xmlns:p14="http://schemas.microsoft.com/office/powerpoint/2010/main" val="1961797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2" algn="l" defTabSz="914400" rtl="0" eaLnBrk="1" fontAlgn="auto" latinLnBrk="0" hangingPunct="1">
              <a:lnSpc>
                <a:spcPct val="90000"/>
              </a:lnSpc>
              <a:spcBef>
                <a:spcPts val="500"/>
              </a:spcBef>
              <a:spcAft>
                <a:spcPts val="0"/>
              </a:spcAft>
              <a:buClrTx/>
              <a:buSzTx/>
              <a:tabLst/>
              <a:defRPr/>
            </a:pPr>
            <a:endParaRPr lang="en-US" sz="1900" b="0" i="0" u="none" strike="noStrike" kern="1200" cap="none" spc="0" normalizeH="0" baseline="0" noProof="0">
              <a:ln>
                <a:noFill/>
              </a:ln>
              <a:solidFill>
                <a:prstClr val="black">
                  <a:lumMod val="75000"/>
                  <a:lumOff val="25000"/>
                </a:prstClr>
              </a:solidFill>
              <a:effectLst/>
              <a:uLnTx/>
              <a:uFillTx/>
              <a:latin typeface="Montserrat Medium" panose="02000505000000020004" pitchFamily="2" charset="77"/>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00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9BEF1-B919-412D-AA9B-C66F48BF4185}" type="slidenum">
              <a:rPr lang="en-US" smtClean="0"/>
              <a:t>59</a:t>
            </a:fld>
            <a:endParaRPr lang="en-US"/>
          </a:p>
        </p:txBody>
      </p:sp>
    </p:spTree>
    <p:extLst>
      <p:ext uri="{BB962C8B-B14F-4D97-AF65-F5344CB8AC3E}">
        <p14:creationId xmlns:p14="http://schemas.microsoft.com/office/powerpoint/2010/main" val="276420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9BEF1-B919-412D-AA9B-C66F48BF4185}" type="slidenum">
              <a:rPr lang="en-US" smtClean="0"/>
              <a:t>60</a:t>
            </a:fld>
            <a:endParaRPr lang="en-US"/>
          </a:p>
        </p:txBody>
      </p:sp>
    </p:spTree>
    <p:extLst>
      <p:ext uri="{BB962C8B-B14F-4D97-AF65-F5344CB8AC3E}">
        <p14:creationId xmlns:p14="http://schemas.microsoft.com/office/powerpoint/2010/main" val="4001053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eef3b86655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1eef3b86655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800"/>
              </a:spcBef>
              <a:spcAft>
                <a:spcPts val="0"/>
              </a:spcAft>
              <a:buClr>
                <a:schemeClr val="dk1"/>
              </a:buClr>
              <a:buSzPts val="1100"/>
              <a:buFont typeface="Arial"/>
              <a:buNone/>
            </a:pPr>
            <a:endParaRPr lang="en-US">
              <a:solidFill>
                <a:srgbClr val="242021"/>
              </a:solidFill>
            </a:endParaRPr>
          </a:p>
        </p:txBody>
      </p:sp>
      <p:sp>
        <p:nvSpPr>
          <p:cNvPr id="330" name="Google Shape;330;g1eef3b86655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801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a:t>
            </a:r>
            <a:r>
              <a:rPr lang="en-US" baseline="0"/>
              <a:t> </a:t>
            </a:r>
            <a:r>
              <a:rPr lang="en-US"/>
              <a:t>want to thank all of you for joining us today. We appreciate your participation. </a:t>
            </a:r>
            <a:endParaRPr lang="en-US">
              <a:cs typeface="Calibri"/>
            </a:endParaRPr>
          </a:p>
          <a:p>
            <a:endParaRPr lang="en-US"/>
          </a:p>
          <a:p>
            <a:r>
              <a:rPr lang="en-US"/>
              <a:t>We’d </a:t>
            </a:r>
            <a:r>
              <a:rPr lang="en-US" i="0"/>
              <a:t>like to encourage you to become a partner with the Center of Excellence</a:t>
            </a:r>
            <a:r>
              <a:rPr lang="en-US"/>
              <a:t> if you have not signed up yet</a:t>
            </a:r>
            <a:r>
              <a:rPr lang="en-US" i="0"/>
              <a:t>. Please take a moment to scan the QR code on the screen. As a partner you have the opportunity to receive no-cost technical assistance and materials, network with partners nationwide, and be nationally-recognized for your work. </a:t>
            </a:r>
          </a:p>
        </p:txBody>
      </p:sp>
      <p:sp>
        <p:nvSpPr>
          <p:cNvPr id="4" name="Slide Number Placeholder 3"/>
          <p:cNvSpPr>
            <a:spLocks noGrp="1"/>
          </p:cNvSpPr>
          <p:nvPr>
            <p:ph type="sldNum" sz="quarter" idx="5"/>
          </p:nvPr>
        </p:nvSpPr>
        <p:spPr/>
        <p:txBody>
          <a:bodyPr/>
          <a:lstStyle/>
          <a:p>
            <a:fld id="{D82F87B3-AEC0-4A48-9BB8-61B7C21FDCE8}" type="slidenum">
              <a:rPr lang="en-US" smtClean="0"/>
              <a:t>62</a:t>
            </a:fld>
            <a:endParaRPr lang="en-US"/>
          </a:p>
        </p:txBody>
      </p:sp>
    </p:spTree>
    <p:extLst>
      <p:ext uri="{BB962C8B-B14F-4D97-AF65-F5344CB8AC3E}">
        <p14:creationId xmlns:p14="http://schemas.microsoft.com/office/powerpoint/2010/main" val="1963481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endParaRPr lang="en-US" b="1">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12F3256-0F80-4475-8BEB-548FAFFD8D93}" type="slidenum">
              <a:rPr lang="en-US" smtClean="0"/>
              <a:t>3</a:t>
            </a:fld>
            <a:endParaRPr lang="en-US"/>
          </a:p>
        </p:txBody>
      </p:sp>
    </p:spTree>
    <p:extLst>
      <p:ext uri="{BB962C8B-B14F-4D97-AF65-F5344CB8AC3E}">
        <p14:creationId xmlns:p14="http://schemas.microsoft.com/office/powerpoint/2010/main" val="2844792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Montserrat Medium"/>
              </a:rPr>
              <a:t>Our website is continually updated with relevant news, TA resources and tools including frameworks, case studies, webinars, customizable templates, questionnaires, and more. </a:t>
            </a:r>
            <a:endParaRPr lang="en-US" sz="1200">
              <a:latin typeface="Montserrat Medium" panose="00000600000000000000" pitchFamily="2" charset="0"/>
            </a:endParaRPr>
          </a:p>
          <a:p>
            <a:endParaRPr lang="en-US">
              <a:latin typeface="Montserrat Medium"/>
            </a:endParaRPr>
          </a:p>
          <a:p>
            <a:r>
              <a:rPr lang="en-US">
                <a:latin typeface="Montserrat Medium"/>
              </a:rPr>
              <a:t>Since 2021 more than 3,000 organizations have become no-cost Center partners and utilized our tools – such as the "RA Partner Profile Questionnaire" - to accelerate their organizations' understanding and effective usage of RA. </a:t>
            </a:r>
          </a:p>
          <a:p>
            <a:endParaRPr lang="en-US">
              <a:latin typeface="Montserrat 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32222"/>
                </a:solidFill>
                <a:effectLst/>
                <a:latin typeface="IBM-Plex-Sans"/>
              </a:rPr>
              <a:t>This questionnaire is intended to help you build a network in your area around Registered Apprenticeship (RA). With the information gathered here, your board should be better able to engage with and convene RA stakeholders to expand RA program opportunities. It is designed to be used in conjunction with the USDOL RA TA Center of Excellence “Workforce Board Guide to Identifying Pre-Apprenticeship and Apprenticeship Partners” publication. This publication and more information on the Center can be found online at dolcoe.safalapps.com﻿</a:t>
            </a:r>
            <a:endParaRPr lang="en-US"/>
          </a:p>
        </p:txBody>
      </p:sp>
      <p:sp>
        <p:nvSpPr>
          <p:cNvPr id="4" name="Slide Number Placeholder 3"/>
          <p:cNvSpPr>
            <a:spLocks noGrp="1"/>
          </p:cNvSpPr>
          <p:nvPr>
            <p:ph type="sldNum" sz="quarter" idx="5"/>
          </p:nvPr>
        </p:nvSpPr>
        <p:spPr/>
        <p:txBody>
          <a:bodyPr/>
          <a:lstStyle/>
          <a:p>
            <a:fld id="{212F3256-0F80-4475-8BEB-548FAFFD8D93}" type="slidenum">
              <a:rPr lang="en-US" smtClean="0"/>
              <a:t>4</a:t>
            </a:fld>
            <a:endParaRPr lang="en-US"/>
          </a:p>
        </p:txBody>
      </p:sp>
    </p:spTree>
    <p:extLst>
      <p:ext uri="{BB962C8B-B14F-4D97-AF65-F5344CB8AC3E}">
        <p14:creationId xmlns:p14="http://schemas.microsoft.com/office/powerpoint/2010/main" val="2846742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82F87B3-AEC0-4A48-9BB8-61B7C21FDCE8}" type="slidenum">
              <a:rPr lang="en-US" smtClean="0"/>
              <a:t>5</a:t>
            </a:fld>
            <a:endParaRPr lang="en-US"/>
          </a:p>
        </p:txBody>
      </p:sp>
    </p:spTree>
    <p:extLst>
      <p:ext uri="{BB962C8B-B14F-4D97-AF65-F5344CB8AC3E}">
        <p14:creationId xmlns:p14="http://schemas.microsoft.com/office/powerpoint/2010/main" val="591610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9BEF1-B919-412D-AA9B-C66F48BF4185}" type="slidenum">
              <a:rPr lang="en-US" smtClean="0"/>
              <a:t>8</a:t>
            </a:fld>
            <a:endParaRPr lang="en-US"/>
          </a:p>
        </p:txBody>
      </p:sp>
    </p:spTree>
    <p:extLst>
      <p:ext uri="{BB962C8B-B14F-4D97-AF65-F5344CB8AC3E}">
        <p14:creationId xmlns:p14="http://schemas.microsoft.com/office/powerpoint/2010/main" val="389358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registered apprenticeship model was honed by the building trades over the last century and they largely made it into what it is today. I like to mention that because so much of what we know about what makes apprenticeship successful comes from work in the building trades labor unions and labor-management partnerships. But now it's expanding into new industries and we have many more apprentices – across many sectors – in the United States. You can see a selection of them here in the slide. You can probably see industries that our learners are currently in or aspire to be in. </a:t>
            </a:r>
            <a:endParaRPr lang="en-US"/>
          </a:p>
          <a:p>
            <a:endParaRPr lang="en-US">
              <a:ea typeface="Calibri"/>
              <a:cs typeface="Calibri"/>
            </a:endParaRPr>
          </a:p>
          <a:p>
            <a:r>
              <a:rPr lang="en-US" sz="1800">
                <a:effectLst/>
                <a:latin typeface="Segoe UI"/>
                <a:cs typeface="Segoe UI"/>
              </a:rPr>
              <a:t>Within these sectors are a wide variety of careers, including entry-level positions in which apprentices can begin, accessing higher-prestige/higher-wage positions over time. If we can help our students prepare for and eventually access an RA program in these industries, they will have a good chance of staying employed and have the opportunity to advance over time.</a:t>
            </a:r>
            <a:r>
              <a:rPr lang="en-US" sz="1800">
                <a:latin typeface="Segoe UI"/>
                <a:cs typeface="Segoe UI"/>
              </a:rPr>
              <a:t> </a:t>
            </a:r>
            <a:endParaRPr lang="en-US" sz="1800">
              <a:effectLst/>
              <a:latin typeface="Arial" panose="020B0604020202020204" pitchFamily="34" charset="0"/>
            </a:endParaRPr>
          </a:p>
          <a:p>
            <a:endParaRPr lang="en-US">
              <a:ea typeface="Calibri"/>
              <a:cs typeface="Calibri"/>
            </a:endParaRPr>
          </a:p>
          <a:p>
            <a:r>
              <a:rPr lang="en-US">
                <a:ea typeface="Calibri"/>
                <a:cs typeface="Calibri"/>
              </a:rPr>
              <a:t>While our students can and do go into a broad range of careers after completing their participation in Adult Education, frontline healthcare positions are some examples of in-demand occupations with clear career ladders or pathways that our students can access through registered apprenticeship. In New Mexico, we are beginning to talk about education apprenticeships, and these careers include not only teachers but also teachers' aides with pathways to becoming a licensed teacher, and positions like bus drivers. </a:t>
            </a:r>
          </a:p>
        </p:txBody>
      </p:sp>
      <p:sp>
        <p:nvSpPr>
          <p:cNvPr id="4" name="Slide Number Placeholder 3"/>
          <p:cNvSpPr>
            <a:spLocks noGrp="1"/>
          </p:cNvSpPr>
          <p:nvPr>
            <p:ph type="sldNum" sz="quarter" idx="5"/>
          </p:nvPr>
        </p:nvSpPr>
        <p:spPr/>
        <p:txBody>
          <a:bodyPr/>
          <a:lstStyle/>
          <a:p>
            <a:fld id="{3801EDA0-9D9F-43FC-AAC8-169467B76D99}" type="slidenum">
              <a:rPr lang="en-US" smtClean="0"/>
              <a:t>12</a:t>
            </a:fld>
            <a:endParaRPr lang="en-US"/>
          </a:p>
        </p:txBody>
      </p:sp>
    </p:spTree>
    <p:extLst>
      <p:ext uri="{BB962C8B-B14F-4D97-AF65-F5344CB8AC3E}">
        <p14:creationId xmlns:p14="http://schemas.microsoft.com/office/powerpoint/2010/main" val="4029936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Examples</a:t>
            </a:r>
          </a:p>
          <a:p>
            <a:endParaRPr lang="en-US">
              <a:latin typeface="Calibri"/>
              <a:ea typeface="Calibri"/>
              <a:cs typeface="Calibri"/>
            </a:endParaRPr>
          </a:p>
          <a:p>
            <a:r>
              <a:rPr lang="en-US">
                <a:latin typeface="Calibri"/>
                <a:ea typeface="Calibri"/>
                <a:cs typeface="Calibri"/>
              </a:rPr>
              <a:t>Workforce may play different roles </a:t>
            </a:r>
          </a:p>
        </p:txBody>
      </p:sp>
      <p:sp>
        <p:nvSpPr>
          <p:cNvPr id="4" name="Slide Number Placeholder 3"/>
          <p:cNvSpPr>
            <a:spLocks noGrp="1"/>
          </p:cNvSpPr>
          <p:nvPr>
            <p:ph type="sldNum" sz="quarter" idx="5"/>
          </p:nvPr>
        </p:nvSpPr>
        <p:spPr/>
        <p:txBody>
          <a:bodyPr/>
          <a:lstStyle/>
          <a:p>
            <a:fld id="{DF49BEF1-B919-412D-AA9B-C66F48BF4185}" type="slidenum">
              <a:rPr lang="en-US" smtClean="0"/>
              <a:t>13</a:t>
            </a:fld>
            <a:endParaRPr lang="en-US"/>
          </a:p>
        </p:txBody>
      </p:sp>
    </p:spTree>
    <p:extLst>
      <p:ext uri="{BB962C8B-B14F-4D97-AF65-F5344CB8AC3E}">
        <p14:creationId xmlns:p14="http://schemas.microsoft.com/office/powerpoint/2010/main" val="94676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Going to embark on something that seems daunting…you want to know why you would do so what are the benefits.</a:t>
            </a:r>
          </a:p>
        </p:txBody>
      </p:sp>
      <p:sp>
        <p:nvSpPr>
          <p:cNvPr id="4" name="Slide Number Placeholder 3"/>
          <p:cNvSpPr>
            <a:spLocks noGrp="1"/>
          </p:cNvSpPr>
          <p:nvPr>
            <p:ph type="sldNum" sz="quarter" idx="5"/>
          </p:nvPr>
        </p:nvSpPr>
        <p:spPr/>
        <p:txBody>
          <a:bodyPr/>
          <a:lstStyle/>
          <a:p>
            <a:fld id="{DF49BEF1-B919-412D-AA9B-C66F48BF4185}" type="slidenum">
              <a:rPr lang="en-US" smtClean="0"/>
              <a:t>15</a:t>
            </a:fld>
            <a:endParaRPr lang="en-US"/>
          </a:p>
        </p:txBody>
      </p:sp>
    </p:spTree>
    <p:extLst>
      <p:ext uri="{BB962C8B-B14F-4D97-AF65-F5344CB8AC3E}">
        <p14:creationId xmlns:p14="http://schemas.microsoft.com/office/powerpoint/2010/main" val="3434992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3.jpe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3.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3.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13.jpeg"/><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13.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15.jpeg"/><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15.jpeg"/><Relationship Id="rId4"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5.xml"/><Relationship Id="rId5" Type="http://schemas.openxmlformats.org/officeDocument/2006/relationships/image" Target="../media/image18.png"/><Relationship Id="rId4" Type="http://schemas.openxmlformats.org/officeDocument/2006/relationships/image" Target="../media/image6.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5.xml"/><Relationship Id="rId6" Type="http://schemas.openxmlformats.org/officeDocument/2006/relationships/image" Target="../media/image18.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jpe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5.xml"/><Relationship Id="rId5" Type="http://schemas.openxmlformats.org/officeDocument/2006/relationships/image" Target="../media/image18.png"/><Relationship Id="rId4" Type="http://schemas.openxmlformats.org/officeDocument/2006/relationships/image" Target="../media/image9.jpe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10/4/2024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116887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85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10/4/2024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292585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10/4/2024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884805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10/4/2024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149290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10/4/2024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605323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Tree>
    <p:extLst>
      <p:ext uri="{BB962C8B-B14F-4D97-AF65-F5344CB8AC3E}">
        <p14:creationId xmlns:p14="http://schemas.microsoft.com/office/powerpoint/2010/main" val="2648141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3273306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2778634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umns">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650788" y="2232453"/>
            <a:ext cx="2580503" cy="380238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Content Placeholder 2">
            <a:extLst>
              <a:ext uri="{FF2B5EF4-FFF2-40B4-BE49-F238E27FC236}">
                <a16:creationId xmlns:a16="http://schemas.microsoft.com/office/drawing/2014/main" id="{434C0678-F71F-6818-FA4B-F05C8B456FD3}"/>
              </a:ext>
            </a:extLst>
          </p:cNvPr>
          <p:cNvSpPr>
            <a:spLocks noGrp="1"/>
          </p:cNvSpPr>
          <p:nvPr>
            <p:ph idx="13"/>
          </p:nvPr>
        </p:nvSpPr>
        <p:spPr>
          <a:xfrm>
            <a:off x="3383691" y="2232452"/>
            <a:ext cx="2580503" cy="380387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5329397-B11E-C35F-F201-B5A1165B1AA3}"/>
              </a:ext>
            </a:extLst>
          </p:cNvPr>
          <p:cNvSpPr>
            <a:spLocks noGrp="1"/>
          </p:cNvSpPr>
          <p:nvPr>
            <p:ph idx="14"/>
          </p:nvPr>
        </p:nvSpPr>
        <p:spPr>
          <a:xfrm>
            <a:off x="6040394" y="2232452"/>
            <a:ext cx="2580503" cy="380602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4885F35-AEFC-6526-6D2E-1482DB69AE4F}"/>
              </a:ext>
            </a:extLst>
          </p:cNvPr>
          <p:cNvSpPr>
            <a:spLocks noGrp="1"/>
          </p:cNvSpPr>
          <p:nvPr>
            <p:ph idx="15"/>
          </p:nvPr>
        </p:nvSpPr>
        <p:spPr>
          <a:xfrm>
            <a:off x="8773297" y="2232451"/>
            <a:ext cx="2580503" cy="380838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D9F6E93B-BED8-D408-26E6-A37A188EEA0C}"/>
              </a:ext>
            </a:extLst>
          </p:cNvPr>
          <p:cNvSpPr>
            <a:spLocks noGrp="1"/>
          </p:cNvSpPr>
          <p:nvPr>
            <p:ph type="body" sz="quarter" idx="16" hasCustomPrompt="1"/>
          </p:nvPr>
        </p:nvSpPr>
        <p:spPr>
          <a:xfrm>
            <a:off x="1136650" y="733425"/>
            <a:ext cx="9983788" cy="641350"/>
          </a:xfrm>
        </p:spPr>
        <p:txBody>
          <a:bodyPr>
            <a:noAutofit/>
          </a:bodyPr>
          <a:lstStyle>
            <a:lvl1pPr marL="0" indent="0">
              <a:buNone/>
              <a:defRPr sz="4400" b="0">
                <a:solidFill>
                  <a:schemeClr val="bg1"/>
                </a:solidFill>
                <a:latin typeface="Montserrat" panose="00000500000000000000" pitchFamily="2" charset="0"/>
              </a:defRPr>
            </a:lvl1pPr>
          </a:lstStyle>
          <a:p>
            <a:pPr lvl="0"/>
            <a:r>
              <a:rPr lang="en-US"/>
              <a:t>Title</a:t>
            </a:r>
          </a:p>
        </p:txBody>
      </p:sp>
      <p:sp>
        <p:nvSpPr>
          <p:cNvPr id="13" name="Text Placeholder 12">
            <a:extLst>
              <a:ext uri="{FF2B5EF4-FFF2-40B4-BE49-F238E27FC236}">
                <a16:creationId xmlns:a16="http://schemas.microsoft.com/office/drawing/2014/main" id="{C32A581D-1406-27C8-CF5E-E422C012E306}"/>
              </a:ext>
            </a:extLst>
          </p:cNvPr>
          <p:cNvSpPr>
            <a:spLocks noGrp="1"/>
          </p:cNvSpPr>
          <p:nvPr>
            <p:ph type="body" sz="quarter" idx="17" hasCustomPrompt="1"/>
          </p:nvPr>
        </p:nvSpPr>
        <p:spPr>
          <a:xfrm>
            <a:off x="650875" y="1692275"/>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4" name="Text Placeholder 12">
            <a:extLst>
              <a:ext uri="{FF2B5EF4-FFF2-40B4-BE49-F238E27FC236}">
                <a16:creationId xmlns:a16="http://schemas.microsoft.com/office/drawing/2014/main" id="{31220C22-B8AC-D9A8-5C85-58D24326DB3E}"/>
              </a:ext>
            </a:extLst>
          </p:cNvPr>
          <p:cNvSpPr>
            <a:spLocks noGrp="1"/>
          </p:cNvSpPr>
          <p:nvPr>
            <p:ph type="body" sz="quarter" idx="18" hasCustomPrompt="1"/>
          </p:nvPr>
        </p:nvSpPr>
        <p:spPr>
          <a:xfrm>
            <a:off x="3346042" y="1687047"/>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5" name="Text Placeholder 12">
            <a:extLst>
              <a:ext uri="{FF2B5EF4-FFF2-40B4-BE49-F238E27FC236}">
                <a16:creationId xmlns:a16="http://schemas.microsoft.com/office/drawing/2014/main" id="{221D8910-8AD0-34DC-B3FC-F29AFC8B16D6}"/>
              </a:ext>
            </a:extLst>
          </p:cNvPr>
          <p:cNvSpPr>
            <a:spLocks noGrp="1"/>
          </p:cNvSpPr>
          <p:nvPr>
            <p:ph type="body" sz="quarter" idx="19" hasCustomPrompt="1"/>
          </p:nvPr>
        </p:nvSpPr>
        <p:spPr>
          <a:xfrm>
            <a:off x="6041209" y="1683838"/>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6" name="Text Placeholder 12">
            <a:extLst>
              <a:ext uri="{FF2B5EF4-FFF2-40B4-BE49-F238E27FC236}">
                <a16:creationId xmlns:a16="http://schemas.microsoft.com/office/drawing/2014/main" id="{CEFEE437-EB0E-51F6-500A-273FA1C3E18E}"/>
              </a:ext>
            </a:extLst>
          </p:cNvPr>
          <p:cNvSpPr>
            <a:spLocks noGrp="1"/>
          </p:cNvSpPr>
          <p:nvPr>
            <p:ph type="body" sz="quarter" idx="20" hasCustomPrompt="1"/>
          </p:nvPr>
        </p:nvSpPr>
        <p:spPr>
          <a:xfrm>
            <a:off x="8773297" y="1695746"/>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7" name="Content Placeholder 2">
            <a:extLst>
              <a:ext uri="{FF2B5EF4-FFF2-40B4-BE49-F238E27FC236}">
                <a16:creationId xmlns:a16="http://schemas.microsoft.com/office/drawing/2014/main" id="{BF939C90-2F57-872D-FB9D-744150B8F4BB}"/>
              </a:ext>
            </a:extLst>
          </p:cNvPr>
          <p:cNvSpPr>
            <a:spLocks noGrp="1"/>
          </p:cNvSpPr>
          <p:nvPr>
            <p:ph idx="21"/>
          </p:nvPr>
        </p:nvSpPr>
        <p:spPr>
          <a:xfrm>
            <a:off x="3459891" y="5658990"/>
            <a:ext cx="2580503" cy="1044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1465466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a:stretch>
            <a:fillRect/>
          </a:stretch>
        </p:blipFill>
        <p:spPr>
          <a:xfrm>
            <a:off x="6350" y="0"/>
            <a:ext cx="12185650" cy="6861574"/>
          </a:xfrm>
          <a:prstGeom prst="rect">
            <a:avLst/>
          </a:prstGeom>
        </p:spPr>
      </p:pic>
    </p:spTree>
    <p:extLst>
      <p:ext uri="{BB962C8B-B14F-4D97-AF65-F5344CB8AC3E}">
        <p14:creationId xmlns:p14="http://schemas.microsoft.com/office/powerpoint/2010/main" val="141426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2654958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4" name="Picture 3" descr="Diagram&#10;&#10;Description automatically generated">
            <a:extLst>
              <a:ext uri="{FF2B5EF4-FFF2-40B4-BE49-F238E27FC236}">
                <a16:creationId xmlns:a16="http://schemas.microsoft.com/office/drawing/2014/main" id="{2610E2A0-8D2C-46FE-2FF4-8DB77DA2CA62}"/>
              </a:ext>
            </a:extLst>
          </p:cNvPr>
          <p:cNvPicPr>
            <a:picLocks noChangeAspect="1"/>
          </p:cNvPicPr>
          <p:nvPr userDrawn="1"/>
        </p:nvPicPr>
        <p:blipFill>
          <a:blip r:embed="rId4"/>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1C021796-755A-D4C4-282E-C7B4526C525C}"/>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91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FOR JOINING US</a:t>
            </a:r>
          </a:p>
        </p:txBody>
      </p:sp>
    </p:spTree>
    <p:extLst>
      <p:ext uri="{BB962C8B-B14F-4D97-AF65-F5344CB8AC3E}">
        <p14:creationId xmlns:p14="http://schemas.microsoft.com/office/powerpoint/2010/main" val="9407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378950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515032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spTree>
    <p:extLst>
      <p:ext uri="{BB962C8B-B14F-4D97-AF65-F5344CB8AC3E}">
        <p14:creationId xmlns:p14="http://schemas.microsoft.com/office/powerpoint/2010/main" val="3780137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047804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787831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79442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718962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872041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303426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54"/>
        <p:cNvGrpSpPr/>
        <p:nvPr/>
      </p:nvGrpSpPr>
      <p:grpSpPr>
        <a:xfrm>
          <a:off x="0" y="0"/>
          <a:ext cx="0" cy="0"/>
          <a:chOff x="0" y="0"/>
          <a:chExt cx="0" cy="0"/>
        </a:xfrm>
      </p:grpSpPr>
      <p:sp>
        <p:nvSpPr>
          <p:cNvPr id="55" name="Google Shape;55;p37"/>
          <p:cNvSpPr txBox="1">
            <a:spLocks noGrp="1"/>
          </p:cNvSpPr>
          <p:nvPr>
            <p:ph type="sldNum" idx="12"/>
          </p:nvPr>
        </p:nvSpPr>
        <p:spPr>
          <a:xfrm>
            <a:off x="11384678" y="6356350"/>
            <a:ext cx="65292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37"/>
          <p:cNvSpPr txBox="1">
            <a:spLocks noGrp="1"/>
          </p:cNvSpPr>
          <p:nvPr>
            <p:ph type="title"/>
          </p:nvPr>
        </p:nvSpPr>
        <p:spPr>
          <a:xfrm>
            <a:off x="805866" y="46208"/>
            <a:ext cx="11081334" cy="786384"/>
          </a:xfrm>
          <a:prstGeom prst="rect">
            <a:avLst/>
          </a:prstGeom>
          <a:noFill/>
          <a:ln>
            <a:noFill/>
          </a:ln>
        </p:spPr>
        <p:txBody>
          <a:bodyPr spcFirstLastPara="1" wrap="square" lIns="18287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805866" y="1137446"/>
            <a:ext cx="11081334" cy="5039517"/>
          </a:xfrm>
          <a:prstGeom prst="rect">
            <a:avLst/>
          </a:prstGeom>
          <a:noFill/>
          <a:ln>
            <a:noFill/>
          </a:ln>
        </p:spPr>
        <p:txBody>
          <a:bodyPr spcFirstLastPara="1" wrap="square" lIns="91425" tIns="45700" rIns="91425" bIns="45700" anchor="t" anchorCtr="0">
            <a:normAutofit/>
          </a:bodyPr>
          <a:lstStyle>
            <a:lvl1pPr marL="457200" lvl="0" indent="-342900" algn="l">
              <a:lnSpc>
                <a:spcPct val="95000"/>
              </a:lnSpc>
              <a:spcBef>
                <a:spcPts val="1800"/>
              </a:spcBef>
              <a:spcAft>
                <a:spcPts val="0"/>
              </a:spcAft>
              <a:buSzPts val="1800"/>
              <a:buChar char="?"/>
              <a:defRPr/>
            </a:lvl1pPr>
            <a:lvl2pPr marL="914400" lvl="1" indent="-342900" algn="l">
              <a:lnSpc>
                <a:spcPct val="95000"/>
              </a:lnSpc>
              <a:spcBef>
                <a:spcPts val="800"/>
              </a:spcBef>
              <a:spcAft>
                <a:spcPts val="0"/>
              </a:spcAft>
              <a:buSzPts val="1800"/>
              <a:buChar char="?"/>
              <a:defRPr/>
            </a:lvl2pPr>
            <a:lvl3pPr marL="1371600" lvl="2" indent="-342900" algn="l">
              <a:lnSpc>
                <a:spcPct val="95000"/>
              </a:lnSpc>
              <a:spcBef>
                <a:spcPts val="500"/>
              </a:spcBef>
              <a:spcAft>
                <a:spcPts val="0"/>
              </a:spcAft>
              <a:buSzPts val="1800"/>
              <a:buChar char="?"/>
              <a:defRPr/>
            </a:lvl3pPr>
            <a:lvl4pPr marL="1828800" lvl="3" indent="-342900" algn="l">
              <a:lnSpc>
                <a:spcPct val="95000"/>
              </a:lnSpc>
              <a:spcBef>
                <a:spcPts val="500"/>
              </a:spcBef>
              <a:spcAft>
                <a:spcPts val="0"/>
              </a:spcAft>
              <a:buSzPts val="1800"/>
              <a:buChar char="?"/>
              <a:defRPr/>
            </a:lvl4pPr>
            <a:lvl5pPr marL="2286000" lvl="4" indent="-342900" algn="l">
              <a:lnSpc>
                <a:spcPct val="95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7"/>
          <p:cNvSpPr txBox="1">
            <a:spLocks noGrp="1"/>
          </p:cNvSpPr>
          <p:nvPr>
            <p:ph type="ftr" idx="11"/>
          </p:nvPr>
        </p:nvSpPr>
        <p:spPr>
          <a:xfrm>
            <a:off x="4439823"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Text Placeholder 5">
            <a:extLst>
              <a:ext uri="{FF2B5EF4-FFF2-40B4-BE49-F238E27FC236}">
                <a16:creationId xmlns:a16="http://schemas.microsoft.com/office/drawing/2014/main" id="{0031B430-0FEC-1BCE-0871-06042667C767}"/>
              </a:ext>
            </a:extLst>
          </p:cNvPr>
          <p:cNvSpPr>
            <a:spLocks noGrp="1"/>
          </p:cNvSpPr>
          <p:nvPr>
            <p:ph type="body" sz="quarter" idx="13" hasCustomPrompt="1"/>
          </p:nvPr>
        </p:nvSpPr>
        <p:spPr>
          <a:xfrm>
            <a:off x="417512" y="5610049"/>
            <a:ext cx="4114801" cy="430212"/>
          </a:xfrm>
        </p:spPr>
        <p:txBody>
          <a:bodyPr/>
          <a:lstStyle>
            <a:lvl1pPr>
              <a:defRPr/>
            </a:lvl1pPr>
          </a:lstStyle>
          <a:p>
            <a:pPr lvl="0"/>
            <a:r>
              <a:rPr lang="en-US"/>
              <a:t>Add text</a:t>
            </a:r>
          </a:p>
        </p:txBody>
      </p:sp>
      <p:sp>
        <p:nvSpPr>
          <p:cNvPr id="8" name="Text Placeholder 7">
            <a:extLst>
              <a:ext uri="{FF2B5EF4-FFF2-40B4-BE49-F238E27FC236}">
                <a16:creationId xmlns:a16="http://schemas.microsoft.com/office/drawing/2014/main" id="{9FEF48BD-9F8B-A76E-A6A6-C9481BC85BAE}"/>
              </a:ext>
            </a:extLst>
          </p:cNvPr>
          <p:cNvSpPr>
            <a:spLocks noGrp="1"/>
          </p:cNvSpPr>
          <p:nvPr>
            <p:ph type="body" sz="quarter" idx="14" hasCustomPrompt="1"/>
          </p:nvPr>
        </p:nvSpPr>
        <p:spPr>
          <a:xfrm>
            <a:off x="123825" y="4640086"/>
            <a:ext cx="4324350" cy="654050"/>
          </a:xfrm>
        </p:spPr>
        <p:txBody>
          <a:bodyPr/>
          <a:lstStyle>
            <a:lvl1pPr>
              <a:defRPr/>
            </a:lvl1pPr>
          </a:lstStyle>
          <a:p>
            <a:pPr lvl="0"/>
            <a:r>
              <a:rPr lang="en-US"/>
              <a:t>Add text</a:t>
            </a:r>
          </a:p>
        </p:txBody>
      </p:sp>
      <p:sp>
        <p:nvSpPr>
          <p:cNvPr id="10" name="Text Placeholder 9">
            <a:extLst>
              <a:ext uri="{FF2B5EF4-FFF2-40B4-BE49-F238E27FC236}">
                <a16:creationId xmlns:a16="http://schemas.microsoft.com/office/drawing/2014/main" id="{9FFAB879-2B1A-979E-4ACB-E5C08945EBFD}"/>
              </a:ext>
            </a:extLst>
          </p:cNvPr>
          <p:cNvSpPr>
            <a:spLocks noGrp="1"/>
          </p:cNvSpPr>
          <p:nvPr>
            <p:ph type="body" sz="quarter" idx="15" hasCustomPrompt="1"/>
          </p:nvPr>
        </p:nvSpPr>
        <p:spPr>
          <a:xfrm>
            <a:off x="417512" y="3871736"/>
            <a:ext cx="3613151" cy="588963"/>
          </a:xfrm>
        </p:spPr>
        <p:txBody>
          <a:bodyPr/>
          <a:lstStyle>
            <a:lvl1pPr>
              <a:defRPr/>
            </a:lvl1pPr>
          </a:lstStyle>
          <a:p>
            <a:pPr lvl="0"/>
            <a:r>
              <a:rPr lang="en-US"/>
              <a:t>Add text</a:t>
            </a:r>
          </a:p>
        </p:txBody>
      </p:sp>
      <p:sp>
        <p:nvSpPr>
          <p:cNvPr id="12" name="Text Placeholder 11">
            <a:extLst>
              <a:ext uri="{FF2B5EF4-FFF2-40B4-BE49-F238E27FC236}">
                <a16:creationId xmlns:a16="http://schemas.microsoft.com/office/drawing/2014/main" id="{0B42051F-1ECD-B62B-8607-7B9652E1C7B5}"/>
              </a:ext>
            </a:extLst>
          </p:cNvPr>
          <p:cNvSpPr>
            <a:spLocks noGrp="1"/>
          </p:cNvSpPr>
          <p:nvPr>
            <p:ph type="body" sz="quarter" idx="16" hasCustomPrompt="1"/>
          </p:nvPr>
        </p:nvSpPr>
        <p:spPr>
          <a:xfrm>
            <a:off x="123825" y="2890661"/>
            <a:ext cx="4030663" cy="665163"/>
          </a:xfrm>
        </p:spPr>
        <p:txBody>
          <a:bodyPr/>
          <a:lstStyle>
            <a:lvl1pPr>
              <a:defRPr/>
            </a:lvl1pPr>
          </a:lstStyle>
          <a:p>
            <a:pPr lvl="0"/>
            <a:r>
              <a:rPr lang="en-US"/>
              <a:t>Add text</a:t>
            </a:r>
          </a:p>
        </p:txBody>
      </p:sp>
    </p:spTree>
    <p:extLst>
      <p:ext uri="{BB962C8B-B14F-4D97-AF65-F5344CB8AC3E}">
        <p14:creationId xmlns:p14="http://schemas.microsoft.com/office/powerpoint/2010/main" val="1509665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3699250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4" name="Slide Number Placeholder 5">
            <a:extLst>
              <a:ext uri="{FF2B5EF4-FFF2-40B4-BE49-F238E27FC236}">
                <a16:creationId xmlns:a16="http://schemas.microsoft.com/office/drawing/2014/main" id="{8B5CE54B-575E-0B47-D7BC-2054932A32A5}"/>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5" name="Title 4">
            <a:extLst>
              <a:ext uri="{FF2B5EF4-FFF2-40B4-BE49-F238E27FC236}">
                <a16:creationId xmlns:a16="http://schemas.microsoft.com/office/drawing/2014/main" id="{914F8A40-C60F-5216-6300-1495813393B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3DEE294C-65F6-070D-4515-54A05C706BF5}"/>
              </a:ext>
            </a:extLst>
          </p:cNvPr>
          <p:cNvSpPr>
            <a:spLocks noGrp="1"/>
          </p:cNvSpPr>
          <p:nvPr>
            <p:ph type="body" sz="quarter" idx="10"/>
          </p:nvPr>
        </p:nvSpPr>
        <p:spPr>
          <a:xfrm>
            <a:off x="838200" y="1844675"/>
            <a:ext cx="10515600" cy="476250"/>
          </a:xfrm>
        </p:spPr>
        <p:txBody>
          <a:bodyP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241021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2" name="Picture 1" descr="Diagram&#10;&#10;Description automatically generated">
            <a:extLst>
              <a:ext uri="{FF2B5EF4-FFF2-40B4-BE49-F238E27FC236}">
                <a16:creationId xmlns:a16="http://schemas.microsoft.com/office/drawing/2014/main" id="{641EB5B0-E5D6-6AA9-37B2-8BF71A30FC92}"/>
              </a:ext>
            </a:extLst>
          </p:cNvPr>
          <p:cNvPicPr>
            <a:picLocks noChangeAspect="1"/>
          </p:cNvPicPr>
          <p:nvPr userDrawn="1"/>
        </p:nvPicPr>
        <p:blipFill>
          <a:blip r:embed="rId4"/>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F0691981-9B09-34DB-6D6D-AB99D7899525}"/>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275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10/4/2024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a:xfrm>
            <a:off x="8610600" y="6356350"/>
            <a:ext cx="2743200" cy="365125"/>
          </a:xfrm>
          <a:prstGeom prst="rect">
            <a:avLst/>
          </a:prstGeom>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01934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a:prstGeom prst="rect">
            <a:avLst/>
          </a:prstGeo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6" name="Picture 5" descr="Diagram&#10;&#10;Description automatically generated">
            <a:extLst>
              <a:ext uri="{FF2B5EF4-FFF2-40B4-BE49-F238E27FC236}">
                <a16:creationId xmlns:a16="http://schemas.microsoft.com/office/drawing/2014/main" id="{E088A92B-76D2-A8EE-9B01-4473D39AA430}"/>
              </a:ext>
            </a:extLst>
          </p:cNvPr>
          <p:cNvPicPr>
            <a:picLocks noChangeAspect="1"/>
          </p:cNvPicPr>
          <p:nvPr userDrawn="1"/>
        </p:nvPicPr>
        <p:blipFill>
          <a:blip r:embed="rId4"/>
          <a:stretch>
            <a:fillRect/>
          </a:stretch>
        </p:blipFill>
        <p:spPr>
          <a:xfrm>
            <a:off x="2219325" y="5952744"/>
            <a:ext cx="791336" cy="791336"/>
          </a:xfrm>
          <a:prstGeom prst="rect">
            <a:avLst/>
          </a:prstGeom>
        </p:spPr>
      </p:pic>
    </p:spTree>
    <p:extLst>
      <p:ext uri="{BB962C8B-B14F-4D97-AF65-F5344CB8AC3E}">
        <p14:creationId xmlns:p14="http://schemas.microsoft.com/office/powerpoint/2010/main" val="32394876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4246416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10/4/2024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128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10/4/2024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406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10/4/2024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a:xfrm>
            <a:off x="8610600" y="6356350"/>
            <a:ext cx="2743200" cy="365125"/>
          </a:xfrm>
          <a:prstGeom prst="rect">
            <a:avLst/>
          </a:prstGeom>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8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10/4/2024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498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3741205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1923276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a:xfrm>
            <a:off x="8610600" y="6356350"/>
            <a:ext cx="2743200" cy="365125"/>
          </a:xfrm>
          <a:prstGeom prst="rect">
            <a:avLst/>
          </a:prstGeom>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a:srcRect/>
          <a:stretch/>
        </p:blipFill>
        <p:spPr>
          <a:xfrm>
            <a:off x="9882"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a:alphaModFix amt="50000"/>
          </a:blip>
          <a:srcRect t="13718" b="9028"/>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31902728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a:xfrm>
            <a:off x="8610600" y="6356350"/>
            <a:ext cx="2743200" cy="365125"/>
          </a:xfrm>
          <a:prstGeom prst="rect">
            <a:avLst/>
          </a:prstGeom>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a:stretch>
            <a:fillRect/>
          </a:stretch>
        </p:blipFill>
        <p:spPr>
          <a:xfrm>
            <a:off x="0" y="-3574"/>
            <a:ext cx="12185650" cy="6861574"/>
          </a:xfrm>
          <a:prstGeom prst="rect">
            <a:avLst/>
          </a:prstGeom>
        </p:spPr>
      </p:pic>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848C171F-8992-0721-00AD-5785833CA719}"/>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924480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a:xfrm>
            <a:off x="8610600" y="6356350"/>
            <a:ext cx="2743200" cy="365125"/>
          </a:xfrm>
          <a:prstGeom prst="rect">
            <a:avLst/>
          </a:prstGeom>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848C171F-8992-0721-00AD-5785833CA719}"/>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6650388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10/4/2024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a:xfrm>
            <a:off x="8610600" y="6356350"/>
            <a:ext cx="2743200" cy="365125"/>
          </a:xfrm>
          <a:prstGeom prst="rect">
            <a:avLst/>
          </a:prstGeom>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0777558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10/4/2024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a:xfrm>
            <a:off x="8610600" y="6356350"/>
            <a:ext cx="2743200" cy="365125"/>
          </a:xfrm>
          <a:prstGeom prst="rect">
            <a:avLst/>
          </a:prstGeom>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4984383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10/4/2024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a:xfrm>
            <a:off x="8610600" y="6356350"/>
            <a:ext cx="2743200" cy="365125"/>
          </a:xfrm>
          <a:prstGeom prst="rect">
            <a:avLst/>
          </a:prstGeom>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6313133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10/4/2024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a:xfrm>
            <a:off x="8610600" y="6356350"/>
            <a:ext cx="2743200" cy="365125"/>
          </a:xfrm>
          <a:prstGeom prst="rect">
            <a:avLst/>
          </a:prstGeom>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939449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a:prstGeom prst="rect">
            <a:avLst/>
          </a:prstGeom>
        </p:spPr>
        <p:txBody>
          <a:bodyPr/>
          <a:lstStyle>
            <a:lvl1pPr>
              <a:defRPr>
                <a:solidFill>
                  <a:schemeClr val="bg1"/>
                </a:solidFill>
              </a:defRPr>
            </a:lvl1pPr>
          </a:lstStyle>
          <a:p>
            <a:r>
              <a:rPr lang="en-US"/>
              <a:t>#</a:t>
            </a:r>
          </a:p>
        </p:txBody>
      </p:sp>
      <p:pic>
        <p:nvPicPr>
          <p:cNvPr id="2" name="Picture 1" descr="Diagram&#10;&#10;Description automatically generated">
            <a:extLst>
              <a:ext uri="{FF2B5EF4-FFF2-40B4-BE49-F238E27FC236}">
                <a16:creationId xmlns:a16="http://schemas.microsoft.com/office/drawing/2014/main" id="{E8105FF7-95D6-7886-62C0-BD9D1AFA04EF}"/>
              </a:ext>
            </a:extLst>
          </p:cNvPr>
          <p:cNvPicPr>
            <a:picLocks noChangeAspect="1"/>
          </p:cNvPicPr>
          <p:nvPr userDrawn="1"/>
        </p:nvPicPr>
        <p:blipFill>
          <a:blip r:embed="rId4"/>
          <a:stretch>
            <a:fillRect/>
          </a:stretch>
        </p:blipFill>
        <p:spPr>
          <a:xfrm>
            <a:off x="2219325" y="5952744"/>
            <a:ext cx="791336" cy="791336"/>
          </a:xfrm>
          <a:prstGeom prst="rect">
            <a:avLst/>
          </a:prstGeom>
        </p:spPr>
      </p:pic>
      <p:sp>
        <p:nvSpPr>
          <p:cNvPr id="5" name="Slide Number Placeholder 5">
            <a:extLst>
              <a:ext uri="{FF2B5EF4-FFF2-40B4-BE49-F238E27FC236}">
                <a16:creationId xmlns:a16="http://schemas.microsoft.com/office/drawing/2014/main" id="{715AE200-4FEC-06C5-951D-384F74DCCFA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7" name="Rectangle 6">
            <a:extLst>
              <a:ext uri="{FF2B5EF4-FFF2-40B4-BE49-F238E27FC236}">
                <a16:creationId xmlns:a16="http://schemas.microsoft.com/office/drawing/2014/main" id="{EEF5545B-EC7F-F42C-2C9E-F92BE722C99A}"/>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507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10/4/2024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1154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a:xfrm>
            <a:off x="8610600" y="6356350"/>
            <a:ext cx="2743200" cy="365125"/>
          </a:xfrm>
          <a:prstGeom prst="rect">
            <a:avLst/>
          </a:prstGeom>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a:alphaModFix amt="50000"/>
          </a:blip>
          <a:srcRect t="13718" b="9028"/>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6013717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a:xfrm>
            <a:off x="8610600" y="6356350"/>
            <a:ext cx="2743200" cy="365125"/>
          </a:xfrm>
          <a:prstGeom prst="rect">
            <a:avLst/>
          </a:prstGeom>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26071864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p:cNvSpPr/>
          <p:nvPr userDrawn="1"/>
        </p:nvSpPr>
        <p:spPr>
          <a:xfrm rot="10800000">
            <a:off x="-1" y="-2"/>
            <a:ext cx="3046359" cy="1589315"/>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rgbClr val="000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789487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AE6ABB-CFA1-4CBE-B96A-005611F7A0D4}" type="datetimeFigureOut">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82E291-4D69-4BBF-B32F-66086AE9CFAE}" type="slidenum">
              <a:rPr lang="en-US" smtClean="0"/>
              <a:t>‹#›</a:t>
            </a:fld>
            <a:endParaRPr lang="en-US"/>
          </a:p>
        </p:txBody>
      </p:sp>
    </p:spTree>
    <p:extLst>
      <p:ext uri="{BB962C8B-B14F-4D97-AF65-F5344CB8AC3E}">
        <p14:creationId xmlns:p14="http://schemas.microsoft.com/office/powerpoint/2010/main" val="40069806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userDrawn="1">
  <p:cSld name="2_Title and Content">
    <p:spTree>
      <p:nvGrpSpPr>
        <p:cNvPr id="1" name="Shape 54"/>
        <p:cNvGrpSpPr/>
        <p:nvPr/>
      </p:nvGrpSpPr>
      <p:grpSpPr>
        <a:xfrm>
          <a:off x="0" y="0"/>
          <a:ext cx="0" cy="0"/>
          <a:chOff x="0" y="0"/>
          <a:chExt cx="0" cy="0"/>
        </a:xfrm>
      </p:grpSpPr>
      <p:sp>
        <p:nvSpPr>
          <p:cNvPr id="55" name="Google Shape;55;p37"/>
          <p:cNvSpPr txBox="1">
            <a:spLocks noGrp="1"/>
          </p:cNvSpPr>
          <p:nvPr>
            <p:ph type="sldNum" idx="12"/>
          </p:nvPr>
        </p:nvSpPr>
        <p:spPr>
          <a:xfrm>
            <a:off x="11384678" y="6356350"/>
            <a:ext cx="65292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37"/>
          <p:cNvSpPr txBox="1">
            <a:spLocks noGrp="1"/>
          </p:cNvSpPr>
          <p:nvPr>
            <p:ph type="title"/>
          </p:nvPr>
        </p:nvSpPr>
        <p:spPr>
          <a:xfrm>
            <a:off x="805866" y="46208"/>
            <a:ext cx="11081334" cy="786384"/>
          </a:xfrm>
          <a:prstGeom prst="rect">
            <a:avLst/>
          </a:prstGeom>
          <a:noFill/>
          <a:ln>
            <a:noFill/>
          </a:ln>
        </p:spPr>
        <p:txBody>
          <a:bodyPr spcFirstLastPara="1" wrap="square" lIns="18287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805866" y="1137446"/>
            <a:ext cx="11081334" cy="5039517"/>
          </a:xfrm>
          <a:prstGeom prst="rect">
            <a:avLst/>
          </a:prstGeom>
          <a:noFill/>
          <a:ln>
            <a:noFill/>
          </a:ln>
        </p:spPr>
        <p:txBody>
          <a:bodyPr spcFirstLastPara="1" wrap="square" lIns="91425" tIns="45700" rIns="91425" bIns="45700" anchor="t" anchorCtr="0">
            <a:normAutofit/>
          </a:bodyPr>
          <a:lstStyle>
            <a:lvl1pPr marL="457200" lvl="0" indent="-342900" algn="l">
              <a:lnSpc>
                <a:spcPct val="95000"/>
              </a:lnSpc>
              <a:spcBef>
                <a:spcPts val="1800"/>
              </a:spcBef>
              <a:spcAft>
                <a:spcPts val="0"/>
              </a:spcAft>
              <a:buSzPts val="1800"/>
              <a:buChar char="?"/>
              <a:defRPr/>
            </a:lvl1pPr>
            <a:lvl2pPr marL="914400" lvl="1" indent="-342900" algn="l">
              <a:lnSpc>
                <a:spcPct val="95000"/>
              </a:lnSpc>
              <a:spcBef>
                <a:spcPts val="800"/>
              </a:spcBef>
              <a:spcAft>
                <a:spcPts val="0"/>
              </a:spcAft>
              <a:buSzPts val="1800"/>
              <a:buChar char="?"/>
              <a:defRPr/>
            </a:lvl2pPr>
            <a:lvl3pPr marL="1371600" lvl="2" indent="-342900" algn="l">
              <a:lnSpc>
                <a:spcPct val="95000"/>
              </a:lnSpc>
              <a:spcBef>
                <a:spcPts val="500"/>
              </a:spcBef>
              <a:spcAft>
                <a:spcPts val="0"/>
              </a:spcAft>
              <a:buSzPts val="1800"/>
              <a:buChar char="?"/>
              <a:defRPr/>
            </a:lvl3pPr>
            <a:lvl4pPr marL="1828800" lvl="3" indent="-342900" algn="l">
              <a:lnSpc>
                <a:spcPct val="95000"/>
              </a:lnSpc>
              <a:spcBef>
                <a:spcPts val="500"/>
              </a:spcBef>
              <a:spcAft>
                <a:spcPts val="0"/>
              </a:spcAft>
              <a:buSzPts val="1800"/>
              <a:buChar char="?"/>
              <a:defRPr/>
            </a:lvl4pPr>
            <a:lvl5pPr marL="2286000" lvl="4" indent="-342900" algn="l">
              <a:lnSpc>
                <a:spcPct val="95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7"/>
          <p:cNvSpPr txBox="1">
            <a:spLocks noGrp="1"/>
          </p:cNvSpPr>
          <p:nvPr>
            <p:ph type="ftr" idx="11"/>
          </p:nvPr>
        </p:nvSpPr>
        <p:spPr>
          <a:xfrm>
            <a:off x="4439823"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Text Placeholder 5">
            <a:extLst>
              <a:ext uri="{FF2B5EF4-FFF2-40B4-BE49-F238E27FC236}">
                <a16:creationId xmlns:a16="http://schemas.microsoft.com/office/drawing/2014/main" id="{0031B430-0FEC-1BCE-0871-06042667C767}"/>
              </a:ext>
            </a:extLst>
          </p:cNvPr>
          <p:cNvSpPr>
            <a:spLocks noGrp="1"/>
          </p:cNvSpPr>
          <p:nvPr>
            <p:ph type="body" sz="quarter" idx="13" hasCustomPrompt="1"/>
          </p:nvPr>
        </p:nvSpPr>
        <p:spPr>
          <a:xfrm>
            <a:off x="417512" y="5610049"/>
            <a:ext cx="4114801" cy="430212"/>
          </a:xfrm>
        </p:spPr>
        <p:txBody>
          <a:bodyPr/>
          <a:lstStyle>
            <a:lvl1pPr>
              <a:defRPr/>
            </a:lvl1pPr>
          </a:lstStyle>
          <a:p>
            <a:pPr lvl="0"/>
            <a:r>
              <a:rPr lang="en-US"/>
              <a:t>Add text</a:t>
            </a:r>
          </a:p>
        </p:txBody>
      </p:sp>
      <p:sp>
        <p:nvSpPr>
          <p:cNvPr id="8" name="Text Placeholder 7">
            <a:extLst>
              <a:ext uri="{FF2B5EF4-FFF2-40B4-BE49-F238E27FC236}">
                <a16:creationId xmlns:a16="http://schemas.microsoft.com/office/drawing/2014/main" id="{9FEF48BD-9F8B-A76E-A6A6-C9481BC85BAE}"/>
              </a:ext>
            </a:extLst>
          </p:cNvPr>
          <p:cNvSpPr>
            <a:spLocks noGrp="1"/>
          </p:cNvSpPr>
          <p:nvPr>
            <p:ph type="body" sz="quarter" idx="14" hasCustomPrompt="1"/>
          </p:nvPr>
        </p:nvSpPr>
        <p:spPr>
          <a:xfrm>
            <a:off x="123825" y="4640086"/>
            <a:ext cx="4324350" cy="654050"/>
          </a:xfrm>
        </p:spPr>
        <p:txBody>
          <a:bodyPr/>
          <a:lstStyle>
            <a:lvl1pPr>
              <a:defRPr/>
            </a:lvl1pPr>
          </a:lstStyle>
          <a:p>
            <a:pPr lvl="0"/>
            <a:r>
              <a:rPr lang="en-US"/>
              <a:t>Add text</a:t>
            </a:r>
          </a:p>
        </p:txBody>
      </p:sp>
      <p:sp>
        <p:nvSpPr>
          <p:cNvPr id="10" name="Text Placeholder 9">
            <a:extLst>
              <a:ext uri="{FF2B5EF4-FFF2-40B4-BE49-F238E27FC236}">
                <a16:creationId xmlns:a16="http://schemas.microsoft.com/office/drawing/2014/main" id="{9FFAB879-2B1A-979E-4ACB-E5C08945EBFD}"/>
              </a:ext>
            </a:extLst>
          </p:cNvPr>
          <p:cNvSpPr>
            <a:spLocks noGrp="1"/>
          </p:cNvSpPr>
          <p:nvPr>
            <p:ph type="body" sz="quarter" idx="15" hasCustomPrompt="1"/>
          </p:nvPr>
        </p:nvSpPr>
        <p:spPr>
          <a:xfrm>
            <a:off x="417512" y="3871736"/>
            <a:ext cx="3613151" cy="588963"/>
          </a:xfrm>
        </p:spPr>
        <p:txBody>
          <a:bodyPr/>
          <a:lstStyle>
            <a:lvl1pPr>
              <a:defRPr/>
            </a:lvl1pPr>
          </a:lstStyle>
          <a:p>
            <a:pPr lvl="0"/>
            <a:r>
              <a:rPr lang="en-US"/>
              <a:t>Add text</a:t>
            </a:r>
          </a:p>
        </p:txBody>
      </p:sp>
      <p:sp>
        <p:nvSpPr>
          <p:cNvPr id="12" name="Text Placeholder 11">
            <a:extLst>
              <a:ext uri="{FF2B5EF4-FFF2-40B4-BE49-F238E27FC236}">
                <a16:creationId xmlns:a16="http://schemas.microsoft.com/office/drawing/2014/main" id="{0B42051F-1ECD-B62B-8607-7B9652E1C7B5}"/>
              </a:ext>
            </a:extLst>
          </p:cNvPr>
          <p:cNvSpPr>
            <a:spLocks noGrp="1"/>
          </p:cNvSpPr>
          <p:nvPr>
            <p:ph type="body" sz="quarter" idx="16" hasCustomPrompt="1"/>
          </p:nvPr>
        </p:nvSpPr>
        <p:spPr>
          <a:xfrm>
            <a:off x="123825" y="2890661"/>
            <a:ext cx="4030663" cy="665163"/>
          </a:xfrm>
        </p:spPr>
        <p:txBody>
          <a:bodyPr/>
          <a:lstStyle>
            <a:lvl1pPr>
              <a:defRPr/>
            </a:lvl1pPr>
          </a:lstStyle>
          <a:p>
            <a:pPr lvl="0"/>
            <a:r>
              <a:rPr lang="en-US"/>
              <a:t>Add text</a:t>
            </a:r>
          </a:p>
        </p:txBody>
      </p:sp>
    </p:spTree>
    <p:extLst>
      <p:ext uri="{BB962C8B-B14F-4D97-AF65-F5344CB8AC3E}">
        <p14:creationId xmlns:p14="http://schemas.microsoft.com/office/powerpoint/2010/main" val="41164133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Section Header">
  <p:cSld name="1_Section Header">
    <p:bg>
      <p:bgPr>
        <a:gradFill>
          <a:gsLst>
            <a:gs pos="0">
              <a:srgbClr val="FBFBFB"/>
            </a:gs>
            <a:gs pos="74000">
              <a:srgbClr val="F3F4F4"/>
            </a:gs>
            <a:gs pos="100000">
              <a:srgbClr val="F3F4F4"/>
            </a:gs>
          </a:gsLst>
          <a:path path="circle">
            <a:fillToRect l="50000" t="50000" r="50000" b="50000"/>
          </a:path>
          <a:tileRect/>
        </a:gradFill>
        <a:effectLst/>
      </p:bgPr>
    </p:bg>
    <p:spTree>
      <p:nvGrpSpPr>
        <p:cNvPr id="1" name="Shape 34"/>
        <p:cNvGrpSpPr/>
        <p:nvPr/>
      </p:nvGrpSpPr>
      <p:grpSpPr>
        <a:xfrm>
          <a:off x="0" y="0"/>
          <a:ext cx="0" cy="0"/>
          <a:chOff x="0" y="0"/>
          <a:chExt cx="0" cy="0"/>
        </a:xfrm>
      </p:grpSpPr>
      <p:grpSp>
        <p:nvGrpSpPr>
          <p:cNvPr id="35" name="Google Shape;35;p46"/>
          <p:cNvGrpSpPr/>
          <p:nvPr/>
        </p:nvGrpSpPr>
        <p:grpSpPr>
          <a:xfrm>
            <a:off x="5981700" y="0"/>
            <a:ext cx="6812545" cy="7156941"/>
            <a:chOff x="5981700" y="0"/>
            <a:chExt cx="6812545" cy="7156941"/>
          </a:xfrm>
        </p:grpSpPr>
        <p:pic>
          <p:nvPicPr>
            <p:cNvPr id="36" name="Google Shape;36;p46"/>
            <p:cNvPicPr preferRelativeResize="0"/>
            <p:nvPr/>
          </p:nvPicPr>
          <p:blipFill rotWithShape="1">
            <a:blip r:embed="rId2">
              <a:alphaModFix/>
            </a:blip>
            <a:srcRect/>
            <a:stretch/>
          </p:blipFill>
          <p:spPr>
            <a:xfrm rot="10800000">
              <a:off x="5981700" y="0"/>
              <a:ext cx="6210300" cy="6858000"/>
            </a:xfrm>
            <a:prstGeom prst="rect">
              <a:avLst/>
            </a:prstGeom>
            <a:noFill/>
            <a:ln>
              <a:noFill/>
            </a:ln>
          </p:spPr>
        </p:pic>
        <p:grpSp>
          <p:nvGrpSpPr>
            <p:cNvPr id="37" name="Google Shape;37;p46"/>
            <p:cNvGrpSpPr/>
            <p:nvPr/>
          </p:nvGrpSpPr>
          <p:grpSpPr>
            <a:xfrm>
              <a:off x="11290812" y="5653509"/>
              <a:ext cx="1503433" cy="1503433"/>
              <a:chOff x="11290812" y="5653509"/>
              <a:chExt cx="1503433" cy="1503433"/>
            </a:xfrm>
          </p:grpSpPr>
          <p:sp>
            <p:nvSpPr>
              <p:cNvPr id="38" name="Google Shape;38;p46"/>
              <p:cNvSpPr/>
              <p:nvPr/>
            </p:nvSpPr>
            <p:spPr>
              <a:xfrm rot="-8100000">
                <a:off x="11616677" y="5767989"/>
                <a:ext cx="851703" cy="1274472"/>
              </a:xfrm>
              <a:custGeom>
                <a:avLst/>
                <a:gdLst/>
                <a:ahLst/>
                <a:cxnLst/>
                <a:rect l="l" t="t" r="r" b="b"/>
                <a:pathLst>
                  <a:path w="851703" h="1274472" extrusionOk="0">
                    <a:moveTo>
                      <a:pt x="851703" y="1274472"/>
                    </a:moveTo>
                    <a:lnTo>
                      <a:pt x="0" y="422768"/>
                    </a:lnTo>
                    <a:lnTo>
                      <a:pt x="422768" y="0"/>
                    </a:lnTo>
                    <a:lnTo>
                      <a:pt x="85170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46"/>
              <p:cNvSpPr/>
              <p:nvPr/>
            </p:nvSpPr>
            <p:spPr>
              <a:xfrm rot="-8100000">
                <a:off x="11639672" y="5804455"/>
                <a:ext cx="824763" cy="1220593"/>
              </a:xfrm>
              <a:custGeom>
                <a:avLst/>
                <a:gdLst/>
                <a:ahLst/>
                <a:cxnLst/>
                <a:rect l="l" t="t" r="r" b="b"/>
                <a:pathLst>
                  <a:path w="824763" h="1220593" extrusionOk="0">
                    <a:moveTo>
                      <a:pt x="824763" y="1220593"/>
                    </a:moveTo>
                    <a:lnTo>
                      <a:pt x="0" y="395830"/>
                    </a:lnTo>
                    <a:lnTo>
                      <a:pt x="395829" y="0"/>
                    </a:lnTo>
                    <a:lnTo>
                      <a:pt x="824763" y="0"/>
                    </a:lnTo>
                    <a:close/>
                  </a:path>
                </a:pathLst>
              </a:cu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0" name="Google Shape;40;p46"/>
            <p:cNvSpPr/>
            <p:nvPr/>
          </p:nvSpPr>
          <p:spPr>
            <a:xfrm flipH="1">
              <a:off x="6216734" y="0"/>
              <a:ext cx="5408000" cy="2698134"/>
            </a:xfrm>
            <a:custGeom>
              <a:avLst/>
              <a:gdLst/>
              <a:ahLst/>
              <a:cxnLst/>
              <a:rect l="l" t="t" r="r" b="b"/>
              <a:pathLst>
                <a:path w="5854700" h="2921000" extrusionOk="0">
                  <a:moveTo>
                    <a:pt x="5865876" y="0"/>
                  </a:moveTo>
                  <a:lnTo>
                    <a:pt x="0" y="0"/>
                  </a:lnTo>
                  <a:lnTo>
                    <a:pt x="2932938" y="2932938"/>
                  </a:lnTo>
                  <a:close/>
                </a:path>
              </a:pathLst>
            </a:custGeom>
            <a:solidFill>
              <a:schemeClr val="lt1"/>
            </a:solidFill>
            <a:ln>
              <a:noFill/>
            </a:ln>
            <a:effectLst>
              <a:outerShdw blurRad="508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 name="Google Shape;41;p46"/>
            <p:cNvSpPr/>
            <p:nvPr/>
          </p:nvSpPr>
          <p:spPr>
            <a:xfrm flipH="1">
              <a:off x="6216734" y="4150341"/>
              <a:ext cx="5408000" cy="2698134"/>
            </a:xfrm>
            <a:custGeom>
              <a:avLst/>
              <a:gdLst/>
              <a:ahLst/>
              <a:cxnLst/>
              <a:rect l="l" t="t" r="r" b="b"/>
              <a:pathLst>
                <a:path w="5854700" h="2921000" extrusionOk="0">
                  <a:moveTo>
                    <a:pt x="0" y="2932938"/>
                  </a:moveTo>
                  <a:lnTo>
                    <a:pt x="5865876" y="2932938"/>
                  </a:lnTo>
                  <a:lnTo>
                    <a:pt x="2932938" y="0"/>
                  </a:lnTo>
                  <a:close/>
                </a:path>
              </a:pathLst>
            </a:custGeom>
            <a:solidFill>
              <a:schemeClr val="lt1"/>
            </a:solidFill>
            <a:ln>
              <a:noFill/>
            </a:ln>
            <a:effectLst>
              <a:outerShdw blurRad="50800" dist="38100" dir="16200000"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 name="Google Shape;42;p46"/>
            <p:cNvSpPr/>
            <p:nvPr/>
          </p:nvSpPr>
          <p:spPr>
            <a:xfrm flipH="1">
              <a:off x="9845796" y="782005"/>
              <a:ext cx="2346204" cy="5290688"/>
            </a:xfrm>
            <a:custGeom>
              <a:avLst/>
              <a:gdLst/>
              <a:ahLst/>
              <a:cxnLst/>
              <a:rect l="l" t="t" r="r" b="b"/>
              <a:pathLst>
                <a:path w="2540000" h="5727700" extrusionOk="0">
                  <a:moveTo>
                    <a:pt x="2316099" y="2315972"/>
                  </a:moveTo>
                  <a:lnTo>
                    <a:pt x="0" y="0"/>
                  </a:lnTo>
                  <a:lnTo>
                    <a:pt x="0" y="5732526"/>
                  </a:lnTo>
                  <a:lnTo>
                    <a:pt x="2316099" y="3416427"/>
                  </a:lnTo>
                  <a:cubicBezTo>
                    <a:pt x="2619883" y="3112643"/>
                    <a:pt x="2619883" y="2619883"/>
                    <a:pt x="2316099" y="2315972"/>
                  </a:cubicBezTo>
                  <a:close/>
                </a:path>
              </a:pathLst>
            </a:custGeom>
            <a:solidFill>
              <a:schemeClr val="lt1"/>
            </a:solidFill>
            <a:ln>
              <a:noFill/>
            </a:ln>
            <a:effectLst>
              <a:outerShdw blurRad="50800" dist="38100" dir="10800000" algn="r" rotWithShape="0">
                <a:srgbClr val="000000">
                  <a:alpha val="862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43" name="Google Shape;43;p46"/>
          <p:cNvPicPr preferRelativeResize="0"/>
          <p:nvPr/>
        </p:nvPicPr>
        <p:blipFill rotWithShape="1">
          <a:blip r:embed="rId3">
            <a:alphaModFix/>
          </a:blip>
          <a:srcRect/>
          <a:stretch/>
        </p:blipFill>
        <p:spPr>
          <a:xfrm>
            <a:off x="8226213" y="6284572"/>
            <a:ext cx="1389041" cy="471509"/>
          </a:xfrm>
          <a:prstGeom prst="rect">
            <a:avLst/>
          </a:prstGeom>
          <a:noFill/>
          <a:ln>
            <a:noFill/>
          </a:ln>
        </p:spPr>
      </p:pic>
      <p:sp>
        <p:nvSpPr>
          <p:cNvPr id="44" name="Google Shape;44;p46"/>
          <p:cNvSpPr txBox="1">
            <a:spLocks noGrp="1"/>
          </p:cNvSpPr>
          <p:nvPr>
            <p:ph type="sldNum" idx="12"/>
          </p:nvPr>
        </p:nvSpPr>
        <p:spPr>
          <a:xfrm>
            <a:off x="11384678" y="6356350"/>
            <a:ext cx="65292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45" name="Google Shape;45;p46"/>
          <p:cNvSpPr txBox="1">
            <a:spLocks noGrp="1"/>
          </p:cNvSpPr>
          <p:nvPr>
            <p:ph type="title"/>
          </p:nvPr>
        </p:nvSpPr>
        <p:spPr>
          <a:xfrm>
            <a:off x="800101" y="1405870"/>
            <a:ext cx="6553200" cy="23578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400"/>
              <a:buFont typeface="Calibri"/>
              <a:buNone/>
              <a:defRPr sz="44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6"/>
          <p:cNvSpPr txBox="1">
            <a:spLocks noGrp="1"/>
          </p:cNvSpPr>
          <p:nvPr>
            <p:ph type="body" idx="1"/>
          </p:nvPr>
        </p:nvSpPr>
        <p:spPr>
          <a:xfrm>
            <a:off x="800100" y="4269493"/>
            <a:ext cx="6553200" cy="1154793"/>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800"/>
              </a:spcBef>
              <a:spcAft>
                <a:spcPts val="0"/>
              </a:spcAft>
              <a:buSzPts val="2800"/>
              <a:buNone/>
              <a:defRPr sz="2800">
                <a:solidFill>
                  <a:schemeClr val="accent5"/>
                </a:solidFill>
              </a:defRPr>
            </a:lvl1pPr>
            <a:lvl2pPr marL="914400" lvl="1" indent="-228600" algn="l">
              <a:lnSpc>
                <a:spcPct val="95000"/>
              </a:lnSpc>
              <a:spcBef>
                <a:spcPts val="800"/>
              </a:spcBef>
              <a:spcAft>
                <a:spcPts val="0"/>
              </a:spcAft>
              <a:buSzPts val="2000"/>
              <a:buNone/>
              <a:defRPr sz="2000">
                <a:solidFill>
                  <a:srgbClr val="8A8A8A"/>
                </a:solidFill>
              </a:defRPr>
            </a:lvl2pPr>
            <a:lvl3pPr marL="1371600" lvl="2" indent="-228600" algn="l">
              <a:lnSpc>
                <a:spcPct val="95000"/>
              </a:lnSpc>
              <a:spcBef>
                <a:spcPts val="500"/>
              </a:spcBef>
              <a:spcAft>
                <a:spcPts val="0"/>
              </a:spcAft>
              <a:buSzPts val="1800"/>
              <a:buNone/>
              <a:defRPr sz="1800">
                <a:solidFill>
                  <a:srgbClr val="8A8A8A"/>
                </a:solidFill>
              </a:defRPr>
            </a:lvl3pPr>
            <a:lvl4pPr marL="1828800" lvl="3" indent="-228600" algn="l">
              <a:lnSpc>
                <a:spcPct val="95000"/>
              </a:lnSpc>
              <a:spcBef>
                <a:spcPts val="500"/>
              </a:spcBef>
              <a:spcAft>
                <a:spcPts val="0"/>
              </a:spcAft>
              <a:buSzPts val="1600"/>
              <a:buNone/>
              <a:defRPr sz="1600">
                <a:solidFill>
                  <a:srgbClr val="8A8A8A"/>
                </a:solidFill>
              </a:defRPr>
            </a:lvl4pPr>
            <a:lvl5pPr marL="2286000" lvl="4" indent="-228600" algn="l">
              <a:lnSpc>
                <a:spcPct val="95000"/>
              </a:lnSpc>
              <a:spcBef>
                <a:spcPts val="500"/>
              </a:spcBef>
              <a:spcAft>
                <a:spcPts val="0"/>
              </a:spcAft>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
        <p:nvSpPr>
          <p:cNvPr id="47" name="Google Shape;47;p46"/>
          <p:cNvSpPr txBox="1">
            <a:spLocks noGrp="1"/>
          </p:cNvSpPr>
          <p:nvPr>
            <p:ph type="ftr" idx="11"/>
          </p:nvPr>
        </p:nvSpPr>
        <p:spPr>
          <a:xfrm>
            <a:off x="800100" y="6356350"/>
            <a:ext cx="516255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rgbClr val="44444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597476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umns">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650788" y="2232453"/>
            <a:ext cx="2580503" cy="380238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Content Placeholder 2">
            <a:extLst>
              <a:ext uri="{FF2B5EF4-FFF2-40B4-BE49-F238E27FC236}">
                <a16:creationId xmlns:a16="http://schemas.microsoft.com/office/drawing/2014/main" id="{434C0678-F71F-6818-FA4B-F05C8B456FD3}"/>
              </a:ext>
            </a:extLst>
          </p:cNvPr>
          <p:cNvSpPr>
            <a:spLocks noGrp="1"/>
          </p:cNvSpPr>
          <p:nvPr>
            <p:ph idx="13"/>
          </p:nvPr>
        </p:nvSpPr>
        <p:spPr>
          <a:xfrm>
            <a:off x="3383691" y="2232452"/>
            <a:ext cx="2580503" cy="380387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5329397-B11E-C35F-F201-B5A1165B1AA3}"/>
              </a:ext>
            </a:extLst>
          </p:cNvPr>
          <p:cNvSpPr>
            <a:spLocks noGrp="1"/>
          </p:cNvSpPr>
          <p:nvPr>
            <p:ph idx="14"/>
          </p:nvPr>
        </p:nvSpPr>
        <p:spPr>
          <a:xfrm>
            <a:off x="6040394" y="2232452"/>
            <a:ext cx="2580503" cy="380602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4885F35-AEFC-6526-6D2E-1482DB69AE4F}"/>
              </a:ext>
            </a:extLst>
          </p:cNvPr>
          <p:cNvSpPr>
            <a:spLocks noGrp="1"/>
          </p:cNvSpPr>
          <p:nvPr>
            <p:ph idx="15"/>
          </p:nvPr>
        </p:nvSpPr>
        <p:spPr>
          <a:xfrm>
            <a:off x="8773297" y="2232451"/>
            <a:ext cx="2580503" cy="380838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D9F6E93B-BED8-D408-26E6-A37A188EEA0C}"/>
              </a:ext>
            </a:extLst>
          </p:cNvPr>
          <p:cNvSpPr>
            <a:spLocks noGrp="1"/>
          </p:cNvSpPr>
          <p:nvPr>
            <p:ph type="body" sz="quarter" idx="16" hasCustomPrompt="1"/>
          </p:nvPr>
        </p:nvSpPr>
        <p:spPr>
          <a:xfrm>
            <a:off x="1136650" y="733425"/>
            <a:ext cx="9983788" cy="641350"/>
          </a:xfrm>
        </p:spPr>
        <p:txBody>
          <a:bodyPr>
            <a:noAutofit/>
          </a:bodyPr>
          <a:lstStyle>
            <a:lvl1pPr marL="0" indent="0">
              <a:buNone/>
              <a:defRPr sz="4400" b="0">
                <a:solidFill>
                  <a:schemeClr val="bg1"/>
                </a:solidFill>
                <a:latin typeface="Montserrat" panose="00000500000000000000" pitchFamily="2" charset="0"/>
              </a:defRPr>
            </a:lvl1pPr>
          </a:lstStyle>
          <a:p>
            <a:pPr lvl="0"/>
            <a:r>
              <a:rPr lang="en-US"/>
              <a:t>Title</a:t>
            </a:r>
          </a:p>
        </p:txBody>
      </p:sp>
      <p:sp>
        <p:nvSpPr>
          <p:cNvPr id="13" name="Text Placeholder 12">
            <a:extLst>
              <a:ext uri="{FF2B5EF4-FFF2-40B4-BE49-F238E27FC236}">
                <a16:creationId xmlns:a16="http://schemas.microsoft.com/office/drawing/2014/main" id="{C32A581D-1406-27C8-CF5E-E422C012E306}"/>
              </a:ext>
            </a:extLst>
          </p:cNvPr>
          <p:cNvSpPr>
            <a:spLocks noGrp="1"/>
          </p:cNvSpPr>
          <p:nvPr>
            <p:ph type="body" sz="quarter" idx="17" hasCustomPrompt="1"/>
          </p:nvPr>
        </p:nvSpPr>
        <p:spPr>
          <a:xfrm>
            <a:off x="650875" y="1692275"/>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4" name="Text Placeholder 12">
            <a:extLst>
              <a:ext uri="{FF2B5EF4-FFF2-40B4-BE49-F238E27FC236}">
                <a16:creationId xmlns:a16="http://schemas.microsoft.com/office/drawing/2014/main" id="{31220C22-B8AC-D9A8-5C85-58D24326DB3E}"/>
              </a:ext>
            </a:extLst>
          </p:cNvPr>
          <p:cNvSpPr>
            <a:spLocks noGrp="1"/>
          </p:cNvSpPr>
          <p:nvPr>
            <p:ph type="body" sz="quarter" idx="18" hasCustomPrompt="1"/>
          </p:nvPr>
        </p:nvSpPr>
        <p:spPr>
          <a:xfrm>
            <a:off x="3346042" y="1687047"/>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5" name="Text Placeholder 12">
            <a:extLst>
              <a:ext uri="{FF2B5EF4-FFF2-40B4-BE49-F238E27FC236}">
                <a16:creationId xmlns:a16="http://schemas.microsoft.com/office/drawing/2014/main" id="{221D8910-8AD0-34DC-B3FC-F29AFC8B16D6}"/>
              </a:ext>
            </a:extLst>
          </p:cNvPr>
          <p:cNvSpPr>
            <a:spLocks noGrp="1"/>
          </p:cNvSpPr>
          <p:nvPr>
            <p:ph type="body" sz="quarter" idx="19" hasCustomPrompt="1"/>
          </p:nvPr>
        </p:nvSpPr>
        <p:spPr>
          <a:xfrm>
            <a:off x="6041209" y="1683838"/>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6" name="Text Placeholder 12">
            <a:extLst>
              <a:ext uri="{FF2B5EF4-FFF2-40B4-BE49-F238E27FC236}">
                <a16:creationId xmlns:a16="http://schemas.microsoft.com/office/drawing/2014/main" id="{CEFEE437-EB0E-51F6-500A-273FA1C3E18E}"/>
              </a:ext>
            </a:extLst>
          </p:cNvPr>
          <p:cNvSpPr>
            <a:spLocks noGrp="1"/>
          </p:cNvSpPr>
          <p:nvPr>
            <p:ph type="body" sz="quarter" idx="20" hasCustomPrompt="1"/>
          </p:nvPr>
        </p:nvSpPr>
        <p:spPr>
          <a:xfrm>
            <a:off x="8773297" y="1695746"/>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7" name="Content Placeholder 2">
            <a:extLst>
              <a:ext uri="{FF2B5EF4-FFF2-40B4-BE49-F238E27FC236}">
                <a16:creationId xmlns:a16="http://schemas.microsoft.com/office/drawing/2014/main" id="{BF939C90-2F57-872D-FB9D-744150B8F4BB}"/>
              </a:ext>
            </a:extLst>
          </p:cNvPr>
          <p:cNvSpPr>
            <a:spLocks noGrp="1"/>
          </p:cNvSpPr>
          <p:nvPr>
            <p:ph idx="21"/>
          </p:nvPr>
        </p:nvSpPr>
        <p:spPr>
          <a:xfrm>
            <a:off x="3459891" y="5658990"/>
            <a:ext cx="2580503" cy="1044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16432299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a:stretch>
            <a:fillRect/>
          </a:stretch>
        </p:blipFill>
        <p:spPr>
          <a:xfrm>
            <a:off x="6350" y="0"/>
            <a:ext cx="12185650" cy="6861574"/>
          </a:xfrm>
          <a:prstGeom prst="rect">
            <a:avLst/>
          </a:prstGeom>
        </p:spPr>
      </p:pic>
    </p:spTree>
    <p:extLst>
      <p:ext uri="{BB962C8B-B14F-4D97-AF65-F5344CB8AC3E}">
        <p14:creationId xmlns:p14="http://schemas.microsoft.com/office/powerpoint/2010/main" val="1562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Tree>
    <p:extLst>
      <p:ext uri="{BB962C8B-B14F-4D97-AF65-F5344CB8AC3E}">
        <p14:creationId xmlns:p14="http://schemas.microsoft.com/office/powerpoint/2010/main" val="38941128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FOR JOINING US</a:t>
            </a:r>
          </a:p>
        </p:txBody>
      </p:sp>
    </p:spTree>
    <p:extLst>
      <p:ext uri="{BB962C8B-B14F-4D97-AF65-F5344CB8AC3E}">
        <p14:creationId xmlns:p14="http://schemas.microsoft.com/office/powerpoint/2010/main" val="201737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10/4/2024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1141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5354200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0366743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spTree>
    <p:extLst>
      <p:ext uri="{BB962C8B-B14F-4D97-AF65-F5344CB8AC3E}">
        <p14:creationId xmlns:p14="http://schemas.microsoft.com/office/powerpoint/2010/main" val="19670529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1018244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0365305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1164350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528472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6997673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54"/>
        <p:cNvGrpSpPr/>
        <p:nvPr/>
      </p:nvGrpSpPr>
      <p:grpSpPr>
        <a:xfrm>
          <a:off x="0" y="0"/>
          <a:ext cx="0" cy="0"/>
          <a:chOff x="0" y="0"/>
          <a:chExt cx="0" cy="0"/>
        </a:xfrm>
      </p:grpSpPr>
      <p:sp>
        <p:nvSpPr>
          <p:cNvPr id="55" name="Google Shape;55;p37"/>
          <p:cNvSpPr txBox="1">
            <a:spLocks noGrp="1"/>
          </p:cNvSpPr>
          <p:nvPr>
            <p:ph type="sldNum" idx="12"/>
          </p:nvPr>
        </p:nvSpPr>
        <p:spPr>
          <a:xfrm>
            <a:off x="11384678" y="6356350"/>
            <a:ext cx="65292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37"/>
          <p:cNvSpPr txBox="1">
            <a:spLocks noGrp="1"/>
          </p:cNvSpPr>
          <p:nvPr>
            <p:ph type="title"/>
          </p:nvPr>
        </p:nvSpPr>
        <p:spPr>
          <a:xfrm>
            <a:off x="805866" y="46208"/>
            <a:ext cx="11081334" cy="786384"/>
          </a:xfrm>
          <a:prstGeom prst="rect">
            <a:avLst/>
          </a:prstGeom>
          <a:noFill/>
          <a:ln>
            <a:noFill/>
          </a:ln>
        </p:spPr>
        <p:txBody>
          <a:bodyPr spcFirstLastPara="1" wrap="square" lIns="18287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805866" y="1137446"/>
            <a:ext cx="11081334" cy="5039517"/>
          </a:xfrm>
          <a:prstGeom prst="rect">
            <a:avLst/>
          </a:prstGeom>
          <a:noFill/>
          <a:ln>
            <a:noFill/>
          </a:ln>
        </p:spPr>
        <p:txBody>
          <a:bodyPr spcFirstLastPara="1" wrap="square" lIns="91425" tIns="45700" rIns="91425" bIns="45700" anchor="t" anchorCtr="0">
            <a:normAutofit/>
          </a:bodyPr>
          <a:lstStyle>
            <a:lvl1pPr marL="457200" lvl="0" indent="-342900" algn="l">
              <a:lnSpc>
                <a:spcPct val="95000"/>
              </a:lnSpc>
              <a:spcBef>
                <a:spcPts val="1800"/>
              </a:spcBef>
              <a:spcAft>
                <a:spcPts val="0"/>
              </a:spcAft>
              <a:buSzPts val="1800"/>
              <a:buChar char="?"/>
              <a:defRPr/>
            </a:lvl1pPr>
            <a:lvl2pPr marL="914400" lvl="1" indent="-342900" algn="l">
              <a:lnSpc>
                <a:spcPct val="95000"/>
              </a:lnSpc>
              <a:spcBef>
                <a:spcPts val="800"/>
              </a:spcBef>
              <a:spcAft>
                <a:spcPts val="0"/>
              </a:spcAft>
              <a:buSzPts val="1800"/>
              <a:buChar char="?"/>
              <a:defRPr/>
            </a:lvl2pPr>
            <a:lvl3pPr marL="1371600" lvl="2" indent="-342900" algn="l">
              <a:lnSpc>
                <a:spcPct val="95000"/>
              </a:lnSpc>
              <a:spcBef>
                <a:spcPts val="500"/>
              </a:spcBef>
              <a:spcAft>
                <a:spcPts val="0"/>
              </a:spcAft>
              <a:buSzPts val="1800"/>
              <a:buChar char="?"/>
              <a:defRPr/>
            </a:lvl3pPr>
            <a:lvl4pPr marL="1828800" lvl="3" indent="-342900" algn="l">
              <a:lnSpc>
                <a:spcPct val="95000"/>
              </a:lnSpc>
              <a:spcBef>
                <a:spcPts val="500"/>
              </a:spcBef>
              <a:spcAft>
                <a:spcPts val="0"/>
              </a:spcAft>
              <a:buSzPts val="1800"/>
              <a:buChar char="?"/>
              <a:defRPr/>
            </a:lvl4pPr>
            <a:lvl5pPr marL="2286000" lvl="4" indent="-342900" algn="l">
              <a:lnSpc>
                <a:spcPct val="95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7"/>
          <p:cNvSpPr txBox="1">
            <a:spLocks noGrp="1"/>
          </p:cNvSpPr>
          <p:nvPr>
            <p:ph type="ftr" idx="11"/>
          </p:nvPr>
        </p:nvSpPr>
        <p:spPr>
          <a:xfrm>
            <a:off x="4439823"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Text Placeholder 5">
            <a:extLst>
              <a:ext uri="{FF2B5EF4-FFF2-40B4-BE49-F238E27FC236}">
                <a16:creationId xmlns:a16="http://schemas.microsoft.com/office/drawing/2014/main" id="{0031B430-0FEC-1BCE-0871-06042667C767}"/>
              </a:ext>
            </a:extLst>
          </p:cNvPr>
          <p:cNvSpPr>
            <a:spLocks noGrp="1"/>
          </p:cNvSpPr>
          <p:nvPr>
            <p:ph type="body" sz="quarter" idx="13" hasCustomPrompt="1"/>
          </p:nvPr>
        </p:nvSpPr>
        <p:spPr>
          <a:xfrm>
            <a:off x="417512" y="5610049"/>
            <a:ext cx="4114801" cy="430212"/>
          </a:xfrm>
        </p:spPr>
        <p:txBody>
          <a:bodyPr/>
          <a:lstStyle>
            <a:lvl1pPr>
              <a:defRPr/>
            </a:lvl1pPr>
          </a:lstStyle>
          <a:p>
            <a:pPr lvl="0"/>
            <a:r>
              <a:rPr lang="en-US"/>
              <a:t>Add text</a:t>
            </a:r>
          </a:p>
        </p:txBody>
      </p:sp>
      <p:sp>
        <p:nvSpPr>
          <p:cNvPr id="8" name="Text Placeholder 7">
            <a:extLst>
              <a:ext uri="{FF2B5EF4-FFF2-40B4-BE49-F238E27FC236}">
                <a16:creationId xmlns:a16="http://schemas.microsoft.com/office/drawing/2014/main" id="{9FEF48BD-9F8B-A76E-A6A6-C9481BC85BAE}"/>
              </a:ext>
            </a:extLst>
          </p:cNvPr>
          <p:cNvSpPr>
            <a:spLocks noGrp="1"/>
          </p:cNvSpPr>
          <p:nvPr>
            <p:ph type="body" sz="quarter" idx="14" hasCustomPrompt="1"/>
          </p:nvPr>
        </p:nvSpPr>
        <p:spPr>
          <a:xfrm>
            <a:off x="123825" y="4640086"/>
            <a:ext cx="4324350" cy="654050"/>
          </a:xfrm>
        </p:spPr>
        <p:txBody>
          <a:bodyPr/>
          <a:lstStyle>
            <a:lvl1pPr>
              <a:defRPr/>
            </a:lvl1pPr>
          </a:lstStyle>
          <a:p>
            <a:pPr lvl="0"/>
            <a:r>
              <a:rPr lang="en-US"/>
              <a:t>Add text</a:t>
            </a:r>
          </a:p>
        </p:txBody>
      </p:sp>
      <p:sp>
        <p:nvSpPr>
          <p:cNvPr id="10" name="Text Placeholder 9">
            <a:extLst>
              <a:ext uri="{FF2B5EF4-FFF2-40B4-BE49-F238E27FC236}">
                <a16:creationId xmlns:a16="http://schemas.microsoft.com/office/drawing/2014/main" id="{9FFAB879-2B1A-979E-4ACB-E5C08945EBFD}"/>
              </a:ext>
            </a:extLst>
          </p:cNvPr>
          <p:cNvSpPr>
            <a:spLocks noGrp="1"/>
          </p:cNvSpPr>
          <p:nvPr>
            <p:ph type="body" sz="quarter" idx="15" hasCustomPrompt="1"/>
          </p:nvPr>
        </p:nvSpPr>
        <p:spPr>
          <a:xfrm>
            <a:off x="417512" y="3871736"/>
            <a:ext cx="3613151" cy="588963"/>
          </a:xfrm>
        </p:spPr>
        <p:txBody>
          <a:bodyPr/>
          <a:lstStyle>
            <a:lvl1pPr>
              <a:defRPr/>
            </a:lvl1pPr>
          </a:lstStyle>
          <a:p>
            <a:pPr lvl="0"/>
            <a:r>
              <a:rPr lang="en-US"/>
              <a:t>Add text</a:t>
            </a:r>
          </a:p>
        </p:txBody>
      </p:sp>
      <p:sp>
        <p:nvSpPr>
          <p:cNvPr id="12" name="Text Placeholder 11">
            <a:extLst>
              <a:ext uri="{FF2B5EF4-FFF2-40B4-BE49-F238E27FC236}">
                <a16:creationId xmlns:a16="http://schemas.microsoft.com/office/drawing/2014/main" id="{0B42051F-1ECD-B62B-8607-7B9652E1C7B5}"/>
              </a:ext>
            </a:extLst>
          </p:cNvPr>
          <p:cNvSpPr>
            <a:spLocks noGrp="1"/>
          </p:cNvSpPr>
          <p:nvPr>
            <p:ph type="body" sz="quarter" idx="16" hasCustomPrompt="1"/>
          </p:nvPr>
        </p:nvSpPr>
        <p:spPr>
          <a:xfrm>
            <a:off x="123825" y="2890661"/>
            <a:ext cx="4030663" cy="665163"/>
          </a:xfrm>
        </p:spPr>
        <p:txBody>
          <a:bodyPr/>
          <a:lstStyle>
            <a:lvl1pPr>
              <a:defRPr/>
            </a:lvl1pPr>
          </a:lstStyle>
          <a:p>
            <a:pPr lvl="0"/>
            <a:r>
              <a:rPr lang="en-US"/>
              <a:t>Add text</a:t>
            </a:r>
          </a:p>
        </p:txBody>
      </p:sp>
    </p:spTree>
    <p:extLst>
      <p:ext uri="{BB962C8B-B14F-4D97-AF65-F5344CB8AC3E}">
        <p14:creationId xmlns:p14="http://schemas.microsoft.com/office/powerpoint/2010/main" val="533128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10/4/2024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A blue and yellow circle with white text&#10;&#10;Description automatically generated">
            <a:extLst>
              <a:ext uri="{FF2B5EF4-FFF2-40B4-BE49-F238E27FC236}">
                <a16:creationId xmlns:a16="http://schemas.microsoft.com/office/drawing/2014/main" id="{6CA56659-0295-DC49-5CAB-0410A6B632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9842" y="3597734"/>
            <a:ext cx="1244526" cy="1244526"/>
          </a:xfrm>
          <a:prstGeom prst="rect">
            <a:avLst/>
          </a:prstGeom>
        </p:spPr>
      </p:pic>
    </p:spTree>
    <p:extLst>
      <p:ext uri="{BB962C8B-B14F-4D97-AF65-F5344CB8AC3E}">
        <p14:creationId xmlns:p14="http://schemas.microsoft.com/office/powerpoint/2010/main" val="3219873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23118304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1" name="Rectangle 10">
            <a:extLst>
              <a:ext uri="{FF2B5EF4-FFF2-40B4-BE49-F238E27FC236}">
                <a16:creationId xmlns:a16="http://schemas.microsoft.com/office/drawing/2014/main" id="{C6537D83-2E8D-746E-1B83-A0534E0CF6A4}"/>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3A268A44-CF5D-2927-65B7-E21C91D4B0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3925873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6" name="Picture 5" descr="A blue and yellow circle with white text&#10;&#10;Description automatically generated">
            <a:extLst>
              <a:ext uri="{FF2B5EF4-FFF2-40B4-BE49-F238E27FC236}">
                <a16:creationId xmlns:a16="http://schemas.microsoft.com/office/drawing/2014/main" id="{093A28BB-A271-7744-61DA-E65AAC78B8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91738" y="4846716"/>
            <a:ext cx="1243584" cy="1243584"/>
          </a:xfrm>
          <a:prstGeom prst="rect">
            <a:avLst/>
          </a:prstGeom>
        </p:spPr>
      </p:pic>
    </p:spTree>
    <p:extLst>
      <p:ext uri="{BB962C8B-B14F-4D97-AF65-F5344CB8AC3E}">
        <p14:creationId xmlns:p14="http://schemas.microsoft.com/office/powerpoint/2010/main" val="42188932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3994932"/>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3994932"/>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74645"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3995737"/>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3995737"/>
          </a:xfrm>
        </p:spPr>
        <p:txBody>
          <a:bodyPr/>
          <a:lstStyle/>
          <a:p>
            <a:pPr lvl="0"/>
            <a:r>
              <a:rPr lang="en-US"/>
              <a:t>Click to edit Master text styles</a:t>
            </a:r>
          </a:p>
        </p:txBody>
      </p:sp>
    </p:spTree>
    <p:extLst>
      <p:ext uri="{BB962C8B-B14F-4D97-AF65-F5344CB8AC3E}">
        <p14:creationId xmlns:p14="http://schemas.microsoft.com/office/powerpoint/2010/main" val="25367222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0096935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403BE24C-E8F3-8D97-C473-9B2D303AB6EE}"/>
              </a:ext>
            </a:extLst>
          </p:cNvPr>
          <p:cNvSpPr>
            <a:spLocks noGrp="1"/>
          </p:cNvSpPr>
          <p:nvPr>
            <p:ph sz="half" idx="13"/>
          </p:nvPr>
        </p:nvSpPr>
        <p:spPr>
          <a:xfrm>
            <a:off x="3444481"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8DBED0CB-73B8-F41F-E91A-4FC01CEBB924}"/>
              </a:ext>
            </a:extLst>
          </p:cNvPr>
          <p:cNvSpPr>
            <a:spLocks noGrp="1"/>
          </p:cNvSpPr>
          <p:nvPr>
            <p:ph sz="half" idx="14"/>
          </p:nvPr>
        </p:nvSpPr>
        <p:spPr>
          <a:xfrm>
            <a:off x="6096000" y="1825623"/>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D836752B-3A10-F8F4-CD86-4C8843662473}"/>
              </a:ext>
            </a:extLst>
          </p:cNvPr>
          <p:cNvSpPr>
            <a:spLocks noGrp="1"/>
          </p:cNvSpPr>
          <p:nvPr>
            <p:ph sz="half" idx="15"/>
          </p:nvPr>
        </p:nvSpPr>
        <p:spPr>
          <a:xfrm>
            <a:off x="8840514" y="1827995"/>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80286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623656" cy="4008439"/>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7676" y="-1290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4" name="Content Placeholder 2">
            <a:extLst>
              <a:ext uri="{FF2B5EF4-FFF2-40B4-BE49-F238E27FC236}">
                <a16:creationId xmlns:a16="http://schemas.microsoft.com/office/drawing/2014/main" id="{1F6818A0-D7F2-E347-2986-B7F96CC1231D}"/>
              </a:ext>
            </a:extLst>
          </p:cNvPr>
          <p:cNvSpPr>
            <a:spLocks noGrp="1"/>
          </p:cNvSpPr>
          <p:nvPr>
            <p:ph sz="half" idx="13"/>
          </p:nvPr>
        </p:nvSpPr>
        <p:spPr>
          <a:xfrm>
            <a:off x="2620104" y="1825623"/>
            <a:ext cx="1623656" cy="4008439"/>
          </a:xfrm>
        </p:spPr>
        <p:txBody>
          <a:bodyPr/>
          <a:lstStyle/>
          <a:p>
            <a:pPr lvl="0"/>
            <a:endParaRPr lang="en-US"/>
          </a:p>
        </p:txBody>
      </p:sp>
      <p:sp>
        <p:nvSpPr>
          <p:cNvPr id="11" name="Content Placeholder 2">
            <a:extLst>
              <a:ext uri="{FF2B5EF4-FFF2-40B4-BE49-F238E27FC236}">
                <a16:creationId xmlns:a16="http://schemas.microsoft.com/office/drawing/2014/main" id="{09F08C4A-CE59-DD3B-E5C1-0F9FB09B0009}"/>
              </a:ext>
            </a:extLst>
          </p:cNvPr>
          <p:cNvSpPr>
            <a:spLocks noGrp="1"/>
          </p:cNvSpPr>
          <p:nvPr>
            <p:ph sz="half" idx="14"/>
          </p:nvPr>
        </p:nvSpPr>
        <p:spPr>
          <a:xfrm>
            <a:off x="4472344" y="1828169"/>
            <a:ext cx="1623656" cy="4008439"/>
          </a:xfrm>
        </p:spPr>
        <p:txBody>
          <a:bodyPr/>
          <a:lstStyle/>
          <a:p>
            <a:pPr lvl="0"/>
            <a:endParaRPr lang="en-US"/>
          </a:p>
        </p:txBody>
      </p:sp>
      <p:sp>
        <p:nvSpPr>
          <p:cNvPr id="14" name="Content Placeholder 2">
            <a:extLst>
              <a:ext uri="{FF2B5EF4-FFF2-40B4-BE49-F238E27FC236}">
                <a16:creationId xmlns:a16="http://schemas.microsoft.com/office/drawing/2014/main" id="{A7275C62-7EC8-896E-B6BB-A16430562535}"/>
              </a:ext>
            </a:extLst>
          </p:cNvPr>
          <p:cNvSpPr>
            <a:spLocks noGrp="1"/>
          </p:cNvSpPr>
          <p:nvPr>
            <p:ph sz="half" idx="15"/>
          </p:nvPr>
        </p:nvSpPr>
        <p:spPr>
          <a:xfrm>
            <a:off x="6298206" y="1825622"/>
            <a:ext cx="1623656" cy="4008439"/>
          </a:xfrm>
        </p:spPr>
        <p:txBody>
          <a:bodyPr/>
          <a:lstStyle/>
          <a:p>
            <a:pPr lvl="0"/>
            <a:endParaRPr lang="en-US"/>
          </a:p>
        </p:txBody>
      </p:sp>
      <p:sp>
        <p:nvSpPr>
          <p:cNvPr id="17" name="Content Placeholder 2">
            <a:extLst>
              <a:ext uri="{FF2B5EF4-FFF2-40B4-BE49-F238E27FC236}">
                <a16:creationId xmlns:a16="http://schemas.microsoft.com/office/drawing/2014/main" id="{B85CAEA2-DD8D-CFC5-5902-F7395AD16D5F}"/>
              </a:ext>
            </a:extLst>
          </p:cNvPr>
          <p:cNvSpPr>
            <a:spLocks noGrp="1"/>
          </p:cNvSpPr>
          <p:nvPr>
            <p:ph sz="half" idx="16"/>
          </p:nvPr>
        </p:nvSpPr>
        <p:spPr>
          <a:xfrm>
            <a:off x="8150446" y="1806921"/>
            <a:ext cx="1623656" cy="4008439"/>
          </a:xfrm>
        </p:spPr>
        <p:txBody>
          <a:bodyPr/>
          <a:lstStyle/>
          <a:p>
            <a:pPr lvl="0"/>
            <a:endParaRPr lang="en-US"/>
          </a:p>
        </p:txBody>
      </p:sp>
      <p:sp>
        <p:nvSpPr>
          <p:cNvPr id="18" name="Content Placeholder 2">
            <a:extLst>
              <a:ext uri="{FF2B5EF4-FFF2-40B4-BE49-F238E27FC236}">
                <a16:creationId xmlns:a16="http://schemas.microsoft.com/office/drawing/2014/main" id="{94C714C7-90D7-3DE7-F529-B5F7E205A0E5}"/>
              </a:ext>
            </a:extLst>
          </p:cNvPr>
          <p:cNvSpPr>
            <a:spLocks noGrp="1"/>
          </p:cNvSpPr>
          <p:nvPr>
            <p:ph sz="half" idx="17"/>
          </p:nvPr>
        </p:nvSpPr>
        <p:spPr>
          <a:xfrm>
            <a:off x="9976308" y="1806920"/>
            <a:ext cx="1623656" cy="4008439"/>
          </a:xfrm>
        </p:spPr>
        <p:txBody>
          <a:bodyPr/>
          <a:lstStyle/>
          <a:p>
            <a:pPr lvl="0"/>
            <a:endParaRPr lang="en-US"/>
          </a:p>
        </p:txBody>
      </p:sp>
    </p:spTree>
    <p:extLst>
      <p:ext uri="{BB962C8B-B14F-4D97-AF65-F5344CB8AC3E}">
        <p14:creationId xmlns:p14="http://schemas.microsoft.com/office/powerpoint/2010/main" val="31324395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13319" y="417184"/>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0515600" cy="849315"/>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3574"/>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FFF41BEB-F878-492E-D4B3-B907E2CCA577}"/>
              </a:ext>
            </a:extLst>
          </p:cNvPr>
          <p:cNvSpPr>
            <a:spLocks noGrp="1"/>
          </p:cNvSpPr>
          <p:nvPr>
            <p:ph sz="half" idx="13"/>
          </p:nvPr>
        </p:nvSpPr>
        <p:spPr>
          <a:xfrm>
            <a:off x="838200" y="2840693"/>
            <a:ext cx="10515600" cy="849315"/>
          </a:xfrm>
        </p:spPr>
        <p:txBody>
          <a:bodyPr/>
          <a:lstStyle/>
          <a:p>
            <a:pPr lvl="0"/>
            <a:endParaRPr lang="en-US"/>
          </a:p>
        </p:txBody>
      </p:sp>
      <p:sp>
        <p:nvSpPr>
          <p:cNvPr id="6" name="Content Placeholder 2">
            <a:extLst>
              <a:ext uri="{FF2B5EF4-FFF2-40B4-BE49-F238E27FC236}">
                <a16:creationId xmlns:a16="http://schemas.microsoft.com/office/drawing/2014/main" id="{5BDAA652-1FCA-1F57-8D28-44CA7435DC21}"/>
              </a:ext>
            </a:extLst>
          </p:cNvPr>
          <p:cNvSpPr>
            <a:spLocks noGrp="1"/>
          </p:cNvSpPr>
          <p:nvPr>
            <p:ph sz="half" idx="14"/>
          </p:nvPr>
        </p:nvSpPr>
        <p:spPr>
          <a:xfrm>
            <a:off x="838200" y="3837505"/>
            <a:ext cx="10515600" cy="849315"/>
          </a:xfrm>
        </p:spPr>
        <p:txBody>
          <a:bodyPr/>
          <a:lstStyle/>
          <a:p>
            <a:pPr lvl="0"/>
            <a:endParaRPr lang="en-US"/>
          </a:p>
        </p:txBody>
      </p:sp>
      <p:sp>
        <p:nvSpPr>
          <p:cNvPr id="7" name="Content Placeholder 2">
            <a:extLst>
              <a:ext uri="{FF2B5EF4-FFF2-40B4-BE49-F238E27FC236}">
                <a16:creationId xmlns:a16="http://schemas.microsoft.com/office/drawing/2014/main" id="{3A4228F0-16C0-3152-47BA-32B41B224FC0}"/>
              </a:ext>
            </a:extLst>
          </p:cNvPr>
          <p:cNvSpPr>
            <a:spLocks noGrp="1"/>
          </p:cNvSpPr>
          <p:nvPr>
            <p:ph sz="half" idx="15"/>
          </p:nvPr>
        </p:nvSpPr>
        <p:spPr>
          <a:xfrm>
            <a:off x="838200" y="4862798"/>
            <a:ext cx="10515600" cy="849315"/>
          </a:xfrm>
        </p:spPr>
        <p:txBody>
          <a:bodyPr/>
          <a:lstStyle/>
          <a:p>
            <a:pPr lvl="0"/>
            <a:endParaRPr lang="en-US"/>
          </a:p>
        </p:txBody>
      </p:sp>
    </p:spTree>
    <p:extLst>
      <p:ext uri="{BB962C8B-B14F-4D97-AF65-F5344CB8AC3E}">
        <p14:creationId xmlns:p14="http://schemas.microsoft.com/office/powerpoint/2010/main" val="22825946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10/4/2024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3" y="2055813"/>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24" name="Rectangle 23">
            <a:extLst>
              <a:ext uri="{FF2B5EF4-FFF2-40B4-BE49-F238E27FC236}">
                <a16:creationId xmlns:a16="http://schemas.microsoft.com/office/drawing/2014/main" id="{4C84095B-9F34-010E-D6F7-B9B8154F81D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ue and yellow circle with white text&#10;&#10;Description automatically generated">
            <a:extLst>
              <a:ext uri="{FF2B5EF4-FFF2-40B4-BE49-F238E27FC236}">
                <a16:creationId xmlns:a16="http://schemas.microsoft.com/office/drawing/2014/main" id="{12175602-6169-FEE5-7592-962830B7F97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7166874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
        <p:nvSpPr>
          <p:cNvPr id="2" name="Rectangle 1">
            <a:extLst>
              <a:ext uri="{FF2B5EF4-FFF2-40B4-BE49-F238E27FC236}">
                <a16:creationId xmlns:a16="http://schemas.microsoft.com/office/drawing/2014/main" id="{CA47D11A-CCD6-AD10-7F9B-85A02BDD950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A43D0815-0AF7-B31E-A2FB-798F0422237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41401804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
        <p:nvSpPr>
          <p:cNvPr id="4" name="Rectangle 3">
            <a:extLst>
              <a:ext uri="{FF2B5EF4-FFF2-40B4-BE49-F238E27FC236}">
                <a16:creationId xmlns:a16="http://schemas.microsoft.com/office/drawing/2014/main" id="{701FACF1-2F47-511F-4E8F-3365B25FCA00}"/>
              </a:ext>
            </a:extLst>
          </p:cNvPr>
          <p:cNvSpPr/>
          <p:nvPr userDrawn="1"/>
        </p:nvSpPr>
        <p:spPr>
          <a:xfrm>
            <a:off x="3785718" y="583109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5A33E3-E7E9-1305-EE40-F5B5CA24AE2A}"/>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FA05F7C5-BA0E-DE7E-A587-C60A370ECF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3831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28053702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
        <p:nvSpPr>
          <p:cNvPr id="13" name="Rectangle 12">
            <a:extLst>
              <a:ext uri="{FF2B5EF4-FFF2-40B4-BE49-F238E27FC236}">
                <a16:creationId xmlns:a16="http://schemas.microsoft.com/office/drawing/2014/main" id="{A2381B53-52B1-0D90-C8AA-DF893007495E}"/>
              </a:ext>
            </a:extLst>
          </p:cNvPr>
          <p:cNvSpPr/>
          <p:nvPr userDrawn="1"/>
        </p:nvSpPr>
        <p:spPr>
          <a:xfrm>
            <a:off x="2994382" y="6296387"/>
            <a:ext cx="198587" cy="213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A49F7EB9-F172-6A4A-3A08-3F3D443B4C4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19325" y="5952745"/>
            <a:ext cx="809206" cy="809206"/>
          </a:xfrm>
          <a:prstGeom prst="rect">
            <a:avLst/>
          </a:prstGeom>
        </p:spPr>
      </p:pic>
    </p:spTree>
    <p:extLst>
      <p:ext uri="{BB962C8B-B14F-4D97-AF65-F5344CB8AC3E}">
        <p14:creationId xmlns:p14="http://schemas.microsoft.com/office/powerpoint/2010/main" val="40942302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EDA0EA-5BCC-0531-4E1C-00CABC623219}"/>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yellow circle with white text&#10;&#10;Description automatically generated">
            <a:extLst>
              <a:ext uri="{FF2B5EF4-FFF2-40B4-BE49-F238E27FC236}">
                <a16:creationId xmlns:a16="http://schemas.microsoft.com/office/drawing/2014/main" id="{141EC0C0-A01A-4CBE-C85B-588FD76E8C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7870371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Rectangle 1">
            <a:extLst>
              <a:ext uri="{FF2B5EF4-FFF2-40B4-BE49-F238E27FC236}">
                <a16:creationId xmlns:a16="http://schemas.microsoft.com/office/drawing/2014/main" id="{EED65924-343C-9527-CBB7-E3F5F4CA70D0}"/>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24F748F0-C51A-BEDF-CA10-D4B4C0CDA7A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7838351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30849411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0D5503-8D78-D69C-23DF-CB2BF16C4706}"/>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yellow circle with white text&#10;&#10;Description automatically generated">
            <a:extLst>
              <a:ext uri="{FF2B5EF4-FFF2-40B4-BE49-F238E27FC236}">
                <a16:creationId xmlns:a16="http://schemas.microsoft.com/office/drawing/2014/main" id="{8F8B06C6-170B-7C1F-A31E-7A40EC9F8F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394326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35746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theme" Target="../theme/theme3.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theme" Target="../theme/theme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1121131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31159220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10" r:id="rId13"/>
    <p:sldLayoutId id="2147483711" r:id="rId14"/>
    <p:sldLayoutId id="2147483712" r:id="rId15"/>
  </p:sldLayoutIdLst>
  <p:hf hdr="0" ftr="0" dt="0"/>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235241331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217670131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hf hdr="0" ftr="0" dt="0"/>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1939704106"/>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18.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dolcoe.safalapps.com/sites/default/files/2024-05/DOL%20RA%20TA%20COE%20Workforce%20Engagement.pdf" TargetMode="Externa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hyperlink" Target="https://www.ecfr.gov/current/title-20/chapter-V/part-679/subpart-C/section-679.370" TargetMode="External"/><Relationship Id="rId2" Type="http://schemas.openxmlformats.org/officeDocument/2006/relationships/hyperlink" Target="https://www.ecfr.gov/current/title-20/chapter-V/part-679/subpart-C/section-679.320" TargetMode="External"/><Relationship Id="rId1" Type="http://schemas.openxmlformats.org/officeDocument/2006/relationships/slideLayout" Target="../slideLayouts/slideLayout37.xml"/><Relationship Id="rId5" Type="http://schemas.openxmlformats.org/officeDocument/2006/relationships/hyperlink" Target="http://education.okfn.org/advisory-board-suggestions-required/" TargetMode="Externa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7AE_6575F51D.xml"/><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image" Target="../media/image18.png"/><Relationship Id="rId5" Type="http://schemas.openxmlformats.org/officeDocument/2006/relationships/hyperlink" Target="https://www.hrconnect.cl/tendencias/6-beneficios-de-la-diversidad-en-el-trabajo/" TargetMode="Externa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hyperlink" Target="https://dolcoe.safalapps.com/" TargetMode="External"/><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hyperlink" Target="https://blogs.ed.ac.uk/online-learning/2019/12/02/online-learning-myth-busting-series-3-how-does-online-learning-actually-work/"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hyperlink" Target="https://www.ecfr.gov/current/title-20/chapter-V/part-680/subpart-F/section-680.800"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hyperlink" Target="https://blogs.ed.ac.uk/online-learning/2019/12/02/online-learning-myth-busting-series-3-how-does-online-learning-actually-work/" TargetMode="Externa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37.xml"/><Relationship Id="rId6" Type="http://schemas.openxmlformats.org/officeDocument/2006/relationships/image" Target="../media/image18.png"/><Relationship Id="rId5" Type="http://schemas.openxmlformats.org/officeDocument/2006/relationships/hyperlink" Target="https://www.ecfr.gov/current/title-20/chapter-V/part-678/subpart-B/section-678.430" TargetMode="External"/><Relationship Id="rId4" Type="http://schemas.openxmlformats.org/officeDocument/2006/relationships/hyperlink" Target="https://www.flickr.com/photo.gne?short=7erMd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flickr.com/photos/143106192@N03/41752429530/" TargetMode="External"/><Relationship Id="rId2" Type="http://schemas.openxmlformats.org/officeDocument/2006/relationships/image" Target="../media/image45.jpe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dllr.state.md.us/employment/mpi/mpi3-23.pdf" TargetMode="Externa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hyperlink" Target="https://blogs.ed.ac.uk/online-learning/2019/12/02/online-learning-myth-busting-series-3-how-does-online-learning-actually-work/"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dol.gov/sites/dolgov/files/ETA/advisories/TEGL/2017/TEGL_13-16.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hyperlink" Target="https://dolcoe.safalapps.com/resources/resourcesandtool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blogs.ed.ac.uk/online-learning/2019/12/02/online-learning-myth-busting-series-3-how-does-online-learning-actually-work/" TargetMode="External"/><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hyperlink" Target="https://blogs.ed.ac.uk/online-learning/2019/12/02/online-learning-myth-busting-series-3-how-does-online-learning-actually-work/"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hyperlink" Target="https://d2leuf3vilid4d.cloudfront.net/-/media/Communities/performancereporting/Files/content/RAP-WIOA-Reporting-Guide---FINAL,-d-,docx--2,-d-,28,-d-,2020.ashx?rev=a5889eabd0de4926a5cee2c8e241b1ad"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49.png"/><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3" Type="http://schemas.openxmlformats.org/officeDocument/2006/relationships/hyperlink" Target="https://www.labor.maryland.gov/wdplan/wdstateplan.pdf" TargetMode="External"/><Relationship Id="rId2" Type="http://schemas.openxmlformats.org/officeDocument/2006/relationships/hyperlink" Target="https://www.dol.gov/sites/dolgov/files/ETA/advisories/TEGL/2023/TEGL%2004-23%20A.pdf" TargetMode="External"/><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3" Type="http://schemas.openxmlformats.org/officeDocument/2006/relationships/hyperlink" Target="https://pixabay.com/en/meeting-cooperation-personal-1015590/" TargetMode="External"/><Relationship Id="rId2" Type="http://schemas.openxmlformats.org/officeDocument/2006/relationships/image" Target="../media/image50.jpg"/><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58.xml.rels><?xml version="1.0" encoding="UTF-8" standalone="yes"?>
<Relationships xmlns="http://schemas.openxmlformats.org/package/2006/relationships"><Relationship Id="rId3" Type="http://schemas.openxmlformats.org/officeDocument/2006/relationships/hyperlink" Target="https://pressbooks.bccampus.ca/esm1/chapter/chapter-1/" TargetMode="External"/><Relationship Id="rId2" Type="http://schemas.openxmlformats.org/officeDocument/2006/relationships/image" Target="../media/image51.jpeg"/><Relationship Id="rId1" Type="http://schemas.openxmlformats.org/officeDocument/2006/relationships/slideLayout" Target="../slideLayouts/slideLayout37.xml"/><Relationship Id="rId4" Type="http://schemas.openxmlformats.org/officeDocument/2006/relationships/image" Target="../media/image18.png"/></Relationships>
</file>

<file path=ppt/slides/_rels/slide59.xml.rels><?xml version="1.0" encoding="UTF-8" standalone="yes"?>
<Relationships xmlns="http://schemas.openxmlformats.org/package/2006/relationships"><Relationship Id="rId8" Type="http://schemas.openxmlformats.org/officeDocument/2006/relationships/hyperlink" Target="https://www.labor.maryland.gov/employment/mpi/mpi12-22.pdf" TargetMode="External"/><Relationship Id="rId3" Type="http://schemas.openxmlformats.org/officeDocument/2006/relationships/hyperlink" Target="https://labor.maryland.gov/employment/mpi/mpi4-24.pdf" TargetMode="External"/><Relationship Id="rId7" Type="http://schemas.openxmlformats.org/officeDocument/2006/relationships/hyperlink" Target="https://www.labor.maryland.gov/employment/mpi/mpi11-23.pd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www.labor.maryland.gov/employment/mpi/mpi10-23.pdf" TargetMode="External"/><Relationship Id="rId5" Type="http://schemas.openxmlformats.org/officeDocument/2006/relationships/hyperlink" Target="https://www.dllr.state.md.us/employment/appr/apprambassador.shtml" TargetMode="External"/><Relationship Id="rId4" Type="http://schemas.openxmlformats.org/officeDocument/2006/relationships/hyperlink" Target="https://www.labor.maryland.gov/employment/appr/apprnavigators.shtml" TargetMode="Externa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hyperlink" Target="https://www.thebluediamondgallery.com/handwriting/p/poll.html" TargetMode="External"/><Relationship Id="rId2" Type="http://schemas.openxmlformats.org/officeDocument/2006/relationships/image" Target="../media/image26.jpeg"/><Relationship Id="rId1" Type="http://schemas.openxmlformats.org/officeDocument/2006/relationships/slideLayout" Target="../slideLayouts/slideLayout84.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13.jpeg"/><Relationship Id="rId5" Type="http://schemas.openxmlformats.org/officeDocument/2006/relationships/image" Target="../media/image18.png"/><Relationship Id="rId4" Type="http://schemas.openxmlformats.org/officeDocument/2006/relationships/image" Target="../media/image54.png"/></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63.xml.rels><?xml version="1.0" encoding="UTF-8" standalone="yes"?>
<Relationships xmlns="http://schemas.openxmlformats.org/package/2006/relationships"><Relationship Id="rId2" Type="http://schemas.openxmlformats.org/officeDocument/2006/relationships/hyperlink" Target="https://dolcoe.safalapps.com/" TargetMode="Externa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F7B2-4157-4F4B-D77B-9FC1F9FD6D4D}"/>
              </a:ext>
            </a:extLst>
          </p:cNvPr>
          <p:cNvSpPr>
            <a:spLocks noGrp="1"/>
          </p:cNvSpPr>
          <p:nvPr>
            <p:ph type="title"/>
          </p:nvPr>
        </p:nvSpPr>
        <p:spPr>
          <a:xfrm>
            <a:off x="637741" y="1311215"/>
            <a:ext cx="10672103" cy="2117785"/>
          </a:xfrm>
        </p:spPr>
        <p:txBody>
          <a:bodyPr>
            <a:normAutofit/>
          </a:bodyPr>
          <a:lstStyle/>
          <a:p>
            <a:r>
              <a:rPr lang="en-US" sz="4000">
                <a:effectLst/>
                <a:latin typeface="Montserrat Medium"/>
              </a:rPr>
              <a:t>WIOA and Registered Apprenticeship: </a:t>
            </a:r>
            <a:r>
              <a:rPr lang="en-US" sz="4000">
                <a:effectLst/>
                <a:latin typeface="Montserrat"/>
              </a:rPr>
              <a:t> </a:t>
            </a:r>
            <a:r>
              <a:rPr lang="en-US" sz="4000">
                <a:latin typeface="Montserrat Medium"/>
              </a:rPr>
              <a:t>Taking the Partnership to the Next Level</a:t>
            </a:r>
          </a:p>
        </p:txBody>
      </p:sp>
      <p:sp>
        <p:nvSpPr>
          <p:cNvPr id="3" name="Text Placeholder 2">
            <a:extLst>
              <a:ext uri="{FF2B5EF4-FFF2-40B4-BE49-F238E27FC236}">
                <a16:creationId xmlns:a16="http://schemas.microsoft.com/office/drawing/2014/main" id="{40DEF6B4-FE5D-D4CA-A718-E5FAB3D59A66}"/>
              </a:ext>
            </a:extLst>
          </p:cNvPr>
          <p:cNvSpPr>
            <a:spLocks noGrp="1"/>
          </p:cNvSpPr>
          <p:nvPr>
            <p:ph type="body" sz="quarter" idx="13"/>
          </p:nvPr>
        </p:nvSpPr>
        <p:spPr>
          <a:xfrm>
            <a:off x="4537494" y="5106988"/>
            <a:ext cx="3219495" cy="439797"/>
          </a:xfrm>
        </p:spPr>
        <p:txBody>
          <a:bodyPr/>
          <a:lstStyle/>
          <a:p>
            <a:pPr algn="ctr"/>
            <a:r>
              <a:rPr lang="en-US"/>
              <a:t>September 2024</a:t>
            </a:r>
          </a:p>
        </p:txBody>
      </p:sp>
    </p:spTree>
    <p:extLst>
      <p:ext uri="{BB962C8B-B14F-4D97-AF65-F5344CB8AC3E}">
        <p14:creationId xmlns:p14="http://schemas.microsoft.com/office/powerpoint/2010/main" val="4172994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423D-BABE-63DD-6606-9AAC64648071}"/>
              </a:ext>
            </a:extLst>
          </p:cNvPr>
          <p:cNvSpPr>
            <a:spLocks noGrp="1"/>
          </p:cNvSpPr>
          <p:nvPr>
            <p:ph type="title"/>
          </p:nvPr>
        </p:nvSpPr>
        <p:spPr/>
        <p:txBody>
          <a:bodyPr/>
          <a:lstStyle/>
          <a:p>
            <a:r>
              <a:rPr lang="en-US">
                <a:latin typeface="Montserrat Medium"/>
              </a:rPr>
              <a:t>Registered Apprenticeship </a:t>
            </a:r>
          </a:p>
        </p:txBody>
      </p:sp>
      <p:sp>
        <p:nvSpPr>
          <p:cNvPr id="3" name="Content Placeholder 2">
            <a:extLst>
              <a:ext uri="{FF2B5EF4-FFF2-40B4-BE49-F238E27FC236}">
                <a16:creationId xmlns:a16="http://schemas.microsoft.com/office/drawing/2014/main" id="{2A0B6E15-9F91-8040-5477-CC016F084B65}"/>
              </a:ext>
            </a:extLst>
          </p:cNvPr>
          <p:cNvSpPr>
            <a:spLocks noGrp="1"/>
          </p:cNvSpPr>
          <p:nvPr>
            <p:ph sz="half" idx="1"/>
          </p:nvPr>
        </p:nvSpPr>
        <p:spPr>
          <a:xfrm>
            <a:off x="348716" y="1753647"/>
            <a:ext cx="7942364" cy="4146781"/>
          </a:xfrm>
        </p:spPr>
        <p:txBody>
          <a:bodyPr>
            <a:normAutofit fontScale="25000" lnSpcReduction="20000"/>
          </a:bodyPr>
          <a:lstStyle/>
          <a:p>
            <a:pPr marL="457200" lvl="1" indent="0">
              <a:buNone/>
            </a:pPr>
            <a:r>
              <a:rPr lang="en-US" sz="14400" b="1">
                <a:latin typeface="Montserrat" panose="00000500000000000000" pitchFamily="2" charset="0"/>
              </a:rPr>
              <a:t>Registered apprenticeship is:</a:t>
            </a:r>
            <a:endParaRPr lang="en-US" sz="14400">
              <a:solidFill>
                <a:schemeClr val="tx1"/>
              </a:solidFill>
              <a:latin typeface="Montserrat" panose="00000500000000000000" pitchFamily="2" charset="0"/>
            </a:endParaRPr>
          </a:p>
          <a:p>
            <a:pPr marL="457200" lvl="1" indent="0">
              <a:buNone/>
            </a:pPr>
            <a:endParaRPr lang="en-US" sz="9600">
              <a:solidFill>
                <a:schemeClr val="tx1"/>
              </a:solidFill>
              <a:latin typeface="Montserrat" panose="00000500000000000000" pitchFamily="2" charset="0"/>
            </a:endParaRPr>
          </a:p>
          <a:p>
            <a:pPr lvl="1">
              <a:buFont typeface="Wingdings" panose="05000000000000000000" pitchFamily="2" charset="2"/>
              <a:buChar char="§"/>
            </a:pPr>
            <a:r>
              <a:rPr lang="en-US" sz="11200">
                <a:solidFill>
                  <a:schemeClr val="tx1"/>
                </a:solidFill>
                <a:latin typeface="Montserrat" panose="00000500000000000000" pitchFamily="2" charset="0"/>
              </a:rPr>
              <a:t>a</a:t>
            </a:r>
            <a:r>
              <a:rPr kumimoji="0" lang="en-US" sz="11200" i="0" u="none" strike="noStrike" kern="1200" cap="none" spc="0" normalizeH="0" baseline="0" noProof="0">
                <a:ln>
                  <a:noFill/>
                </a:ln>
                <a:solidFill>
                  <a:schemeClr val="tx1"/>
                </a:solidFill>
                <a:effectLst/>
                <a:uLnTx/>
                <a:uFillTx/>
                <a:latin typeface="Montserrat" panose="00000500000000000000" pitchFamily="2" charset="0"/>
              </a:rPr>
              <a:t> proven model of job preparation</a:t>
            </a:r>
          </a:p>
          <a:p>
            <a:pPr marL="688975" lvl="1" indent="0">
              <a:buNone/>
            </a:pPr>
            <a:r>
              <a:rPr kumimoji="0" lang="en-US" sz="11200" i="0" u="none" strike="noStrike" kern="1200" cap="none" spc="0" normalizeH="0" baseline="0" noProof="0">
                <a:ln>
                  <a:noFill/>
                </a:ln>
                <a:solidFill>
                  <a:schemeClr val="tx1"/>
                </a:solidFill>
                <a:effectLst/>
                <a:uLnTx/>
                <a:uFillTx/>
                <a:latin typeface="Montserrat" panose="00000500000000000000" pitchFamily="2" charset="0"/>
              </a:rPr>
              <a:t>that combines paid on-the-job training (OJT) with related instruction to progressively increase workers’ skill levels and wages;</a:t>
            </a:r>
            <a:br>
              <a:rPr kumimoji="0" lang="en-US" sz="11200" i="0" u="none" strike="noStrike" kern="1200" cap="none" spc="0" normalizeH="0" baseline="0" noProof="0">
                <a:ln>
                  <a:noFill/>
                </a:ln>
                <a:solidFill>
                  <a:schemeClr val="tx1"/>
                </a:solidFill>
                <a:effectLst/>
                <a:uLnTx/>
                <a:uFillTx/>
                <a:latin typeface="Montserrat" panose="00000500000000000000" pitchFamily="2" charset="0"/>
              </a:rPr>
            </a:br>
            <a:endParaRPr lang="en-US" sz="11200">
              <a:solidFill>
                <a:schemeClr val="tx1"/>
              </a:solidFill>
              <a:latin typeface="Montserrat" panose="00000500000000000000" pitchFamily="2" charset="0"/>
            </a:endParaRPr>
          </a:p>
          <a:p>
            <a:pPr lvl="1">
              <a:buFont typeface="Wingdings" panose="05000000000000000000" pitchFamily="2" charset="2"/>
              <a:buChar char="§"/>
            </a:pPr>
            <a:r>
              <a:rPr kumimoji="0" lang="en-US" sz="11200" i="0" u="none" strike="noStrike" kern="1200" cap="none" spc="0" normalizeH="0" baseline="0" noProof="0">
                <a:ln>
                  <a:noFill/>
                </a:ln>
                <a:solidFill>
                  <a:schemeClr val="tx1"/>
                </a:solidFill>
                <a:effectLst/>
                <a:uLnTx/>
                <a:uFillTx/>
                <a:latin typeface="Montserrat" panose="00000500000000000000" pitchFamily="2" charset="0"/>
              </a:rPr>
              <a:t>a proven business-driven model that provides an effective way for businesses to recruit, train, and retain highly skilled workers.</a:t>
            </a:r>
            <a:endParaRPr lang="en-US" sz="11200">
              <a:solidFill>
                <a:schemeClr val="tx1"/>
              </a:solidFill>
              <a:highlight>
                <a:srgbClr val="FFFF00"/>
              </a:highlight>
              <a:latin typeface="Montserrat" panose="00000500000000000000" pitchFamily="2" charset="0"/>
            </a:endParaRPr>
          </a:p>
        </p:txBody>
      </p:sp>
      <p:pic>
        <p:nvPicPr>
          <p:cNvPr id="6" name="Picture 5">
            <a:extLst>
              <a:ext uri="{FF2B5EF4-FFF2-40B4-BE49-F238E27FC236}">
                <a16:creationId xmlns:a16="http://schemas.microsoft.com/office/drawing/2014/main" id="{978F1941-CC8C-D5C9-E9F8-78F4ACF6ACB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501" y="5900428"/>
            <a:ext cx="840657" cy="840657"/>
          </a:xfrm>
          <a:prstGeom prst="rect">
            <a:avLst/>
          </a:prstGeom>
        </p:spPr>
      </p:pic>
      <p:pic>
        <p:nvPicPr>
          <p:cNvPr id="8" name="Picture 7">
            <a:extLst>
              <a:ext uri="{FF2B5EF4-FFF2-40B4-BE49-F238E27FC236}">
                <a16:creationId xmlns:a16="http://schemas.microsoft.com/office/drawing/2014/main" id="{FA87041E-734C-D6C0-BE66-53B02C151F5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31138" y="1977664"/>
            <a:ext cx="2844316" cy="3806448"/>
          </a:xfrm>
          <a:prstGeom prst="rect">
            <a:avLst/>
          </a:prstGeom>
        </p:spPr>
      </p:pic>
      <p:sp>
        <p:nvSpPr>
          <p:cNvPr id="5" name="Slide Number Placeholder 5">
            <a:extLst>
              <a:ext uri="{FF2B5EF4-FFF2-40B4-BE49-F238E27FC236}">
                <a16:creationId xmlns:a16="http://schemas.microsoft.com/office/drawing/2014/main" id="{FEA57F4C-29EF-5FFA-F0E3-484B9AF7E839}"/>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179079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24F57-606D-2057-D200-C07C95A3D31D}"/>
              </a:ext>
            </a:extLst>
          </p:cNvPr>
          <p:cNvSpPr>
            <a:spLocks noGrp="1"/>
          </p:cNvSpPr>
          <p:nvPr>
            <p:ph type="title"/>
          </p:nvPr>
        </p:nvSpPr>
        <p:spPr/>
        <p:txBody>
          <a:bodyPr/>
          <a:lstStyle/>
          <a:p>
            <a:r>
              <a:rPr lang="en-US" dirty="0"/>
              <a:t>Five Core Components</a:t>
            </a:r>
          </a:p>
        </p:txBody>
      </p:sp>
      <p:sp>
        <p:nvSpPr>
          <p:cNvPr id="12" name="Text Placeholder 11">
            <a:extLst>
              <a:ext uri="{FF2B5EF4-FFF2-40B4-BE49-F238E27FC236}">
                <a16:creationId xmlns:a16="http://schemas.microsoft.com/office/drawing/2014/main" id="{F453BF3D-FB7F-9732-4B19-7F136522484E}"/>
              </a:ext>
            </a:extLst>
          </p:cNvPr>
          <p:cNvSpPr>
            <a:spLocks noGrp="1"/>
          </p:cNvSpPr>
          <p:nvPr>
            <p:ph type="body" sz="quarter" idx="22"/>
          </p:nvPr>
        </p:nvSpPr>
        <p:spPr>
          <a:xfrm>
            <a:off x="150399" y="3967462"/>
            <a:ext cx="2419350" cy="563563"/>
          </a:xfrm>
        </p:spPr>
        <p:txBody>
          <a:bodyPr>
            <a:normAutofit lnSpcReduction="10000"/>
          </a:bodyPr>
          <a:lstStyle/>
          <a:p>
            <a:r>
              <a:rPr lang="en-US" dirty="0"/>
              <a:t>Employer Involvement</a:t>
            </a:r>
          </a:p>
        </p:txBody>
      </p:sp>
      <p:sp>
        <p:nvSpPr>
          <p:cNvPr id="13" name="Text Placeholder 12">
            <a:extLst>
              <a:ext uri="{FF2B5EF4-FFF2-40B4-BE49-F238E27FC236}">
                <a16:creationId xmlns:a16="http://schemas.microsoft.com/office/drawing/2014/main" id="{EB0B6EC4-7775-B875-5916-D3864450D423}"/>
              </a:ext>
            </a:extLst>
          </p:cNvPr>
          <p:cNvSpPr>
            <a:spLocks noGrp="1"/>
          </p:cNvSpPr>
          <p:nvPr>
            <p:ph type="body" sz="quarter" idx="23"/>
          </p:nvPr>
        </p:nvSpPr>
        <p:spPr>
          <a:xfrm>
            <a:off x="2719014" y="3967462"/>
            <a:ext cx="2419350" cy="963302"/>
          </a:xfrm>
        </p:spPr>
        <p:txBody>
          <a:bodyPr>
            <a:normAutofit/>
          </a:bodyPr>
          <a:lstStyle/>
          <a:p>
            <a:r>
              <a:rPr lang="en-US" dirty="0"/>
              <a:t>Structured On-the-Job Learning</a:t>
            </a:r>
          </a:p>
          <a:p>
            <a:r>
              <a:rPr lang="en-US" dirty="0"/>
              <a:t>(OJL)</a:t>
            </a:r>
          </a:p>
        </p:txBody>
      </p:sp>
      <p:sp>
        <p:nvSpPr>
          <p:cNvPr id="14" name="Text Placeholder 13">
            <a:extLst>
              <a:ext uri="{FF2B5EF4-FFF2-40B4-BE49-F238E27FC236}">
                <a16:creationId xmlns:a16="http://schemas.microsoft.com/office/drawing/2014/main" id="{8DA5FAC8-E658-6255-726F-B25CC186FDD7}"/>
              </a:ext>
            </a:extLst>
          </p:cNvPr>
          <p:cNvSpPr>
            <a:spLocks noGrp="1"/>
          </p:cNvSpPr>
          <p:nvPr>
            <p:ph type="body" sz="quarter" idx="24"/>
          </p:nvPr>
        </p:nvSpPr>
        <p:spPr>
          <a:xfrm>
            <a:off x="5192039" y="3990649"/>
            <a:ext cx="2419350" cy="1254125"/>
          </a:xfrm>
        </p:spPr>
        <p:txBody>
          <a:bodyPr/>
          <a:lstStyle/>
          <a:p>
            <a:r>
              <a:rPr lang="en-US" dirty="0"/>
              <a:t>Related </a:t>
            </a:r>
          </a:p>
          <a:p>
            <a:r>
              <a:rPr lang="en-US" dirty="0"/>
              <a:t>Instruction</a:t>
            </a:r>
          </a:p>
          <a:p>
            <a:r>
              <a:rPr lang="en-US" dirty="0"/>
              <a:t>(RI)</a:t>
            </a:r>
          </a:p>
        </p:txBody>
      </p:sp>
      <p:sp>
        <p:nvSpPr>
          <p:cNvPr id="10" name="Text Placeholder 9">
            <a:extLst>
              <a:ext uri="{FF2B5EF4-FFF2-40B4-BE49-F238E27FC236}">
                <a16:creationId xmlns:a16="http://schemas.microsoft.com/office/drawing/2014/main" id="{0445E70D-9EE6-A866-FDEE-53CC31A71ED6}"/>
              </a:ext>
            </a:extLst>
          </p:cNvPr>
          <p:cNvSpPr>
            <a:spLocks noGrp="1"/>
          </p:cNvSpPr>
          <p:nvPr>
            <p:ph type="body" sz="quarter" idx="20"/>
          </p:nvPr>
        </p:nvSpPr>
        <p:spPr>
          <a:xfrm>
            <a:off x="7498405" y="4001004"/>
            <a:ext cx="2419350" cy="563563"/>
          </a:xfrm>
        </p:spPr>
        <p:txBody>
          <a:bodyPr>
            <a:noAutofit/>
          </a:bodyPr>
          <a:lstStyle/>
          <a:p>
            <a:r>
              <a:rPr lang="en-US" sz="1800" b="0" dirty="0"/>
              <a:t>Reward for Skill Gains</a:t>
            </a:r>
          </a:p>
        </p:txBody>
      </p:sp>
      <p:sp>
        <p:nvSpPr>
          <p:cNvPr id="11" name="Text Placeholder 10">
            <a:extLst>
              <a:ext uri="{FF2B5EF4-FFF2-40B4-BE49-F238E27FC236}">
                <a16:creationId xmlns:a16="http://schemas.microsoft.com/office/drawing/2014/main" id="{697D6EAB-1365-238F-B44A-73C2C45D8014}"/>
              </a:ext>
            </a:extLst>
          </p:cNvPr>
          <p:cNvSpPr>
            <a:spLocks noGrp="1"/>
          </p:cNvSpPr>
          <p:nvPr>
            <p:ph type="body" sz="quarter" idx="21"/>
          </p:nvPr>
        </p:nvSpPr>
        <p:spPr>
          <a:xfrm>
            <a:off x="9656766" y="3930190"/>
            <a:ext cx="2419350" cy="1254125"/>
          </a:xfrm>
        </p:spPr>
        <p:txBody>
          <a:bodyPr/>
          <a:lstStyle/>
          <a:p>
            <a:r>
              <a:rPr lang="en-US" dirty="0"/>
              <a:t>National Occupational Credential</a:t>
            </a:r>
          </a:p>
        </p:txBody>
      </p:sp>
      <p:grpSp>
        <p:nvGrpSpPr>
          <p:cNvPr id="15" name="Group 14">
            <a:extLst>
              <a:ext uri="{FF2B5EF4-FFF2-40B4-BE49-F238E27FC236}">
                <a16:creationId xmlns:a16="http://schemas.microsoft.com/office/drawing/2014/main" id="{D9D2A0D1-128F-4227-7A2C-91D3E243126A}"/>
              </a:ext>
              <a:ext uri="{C183D7F6-B498-43B3-948B-1728B52AA6E4}">
                <adec:decorative xmlns:adec="http://schemas.microsoft.com/office/drawing/2017/decorative" val="1"/>
              </a:ext>
            </a:extLst>
          </p:cNvPr>
          <p:cNvGrpSpPr/>
          <p:nvPr/>
        </p:nvGrpSpPr>
        <p:grpSpPr>
          <a:xfrm>
            <a:off x="797716" y="2478927"/>
            <a:ext cx="1371600" cy="1371601"/>
            <a:chOff x="1114010" y="2732085"/>
            <a:chExt cx="1371600" cy="1410335"/>
          </a:xfrm>
        </p:grpSpPr>
        <p:sp>
          <p:nvSpPr>
            <p:cNvPr id="16" name="AutoShape 23">
              <a:extLst>
                <a:ext uri="{FF2B5EF4-FFF2-40B4-BE49-F238E27FC236}">
                  <a16:creationId xmlns:a16="http://schemas.microsoft.com/office/drawing/2014/main" id="{649477A9-338A-AB30-C8C2-602ADDC146AF}"/>
                </a:ext>
              </a:extLst>
            </p:cNvPr>
            <p:cNvSpPr>
              <a:spLocks noChangeAspect="1" noChangeArrowheads="1" noTextEdit="1"/>
            </p:cNvSpPr>
            <p:nvPr userDrawn="1"/>
          </p:nvSpPr>
          <p:spPr bwMode="auto">
            <a:xfrm>
              <a:off x="1529142" y="3103967"/>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nvGrpSpPr>
            <p:cNvPr id="17" name="Grupa 65">
              <a:extLst>
                <a:ext uri="{FF2B5EF4-FFF2-40B4-BE49-F238E27FC236}">
                  <a16:creationId xmlns:a16="http://schemas.microsoft.com/office/drawing/2014/main" id="{87A7B4B5-F7AA-8ACC-349A-DF65F83E3D52}"/>
                </a:ext>
              </a:extLst>
            </p:cNvPr>
            <p:cNvGrpSpPr/>
            <p:nvPr userDrawn="1"/>
          </p:nvGrpSpPr>
          <p:grpSpPr>
            <a:xfrm>
              <a:off x="1529142" y="3103967"/>
              <a:ext cx="541337" cy="412750"/>
              <a:chOff x="906463" y="3402013"/>
              <a:chExt cx="541337" cy="412750"/>
            </a:xfrm>
          </p:grpSpPr>
          <p:sp>
            <p:nvSpPr>
              <p:cNvPr id="20" name="Freeform 25">
                <a:extLst>
                  <a:ext uri="{FF2B5EF4-FFF2-40B4-BE49-F238E27FC236}">
                    <a16:creationId xmlns:a16="http://schemas.microsoft.com/office/drawing/2014/main" id="{86521F53-102D-B26C-83DC-D414A7618A09}"/>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a:latin typeface="Montserrat" panose="00000500000000000000" pitchFamily="2" charset="0"/>
                </a:endParaRPr>
              </a:p>
            </p:txBody>
          </p:sp>
          <p:sp>
            <p:nvSpPr>
              <p:cNvPr id="21" name="Freeform 26">
                <a:extLst>
                  <a:ext uri="{FF2B5EF4-FFF2-40B4-BE49-F238E27FC236}">
                    <a16:creationId xmlns:a16="http://schemas.microsoft.com/office/drawing/2014/main" id="{5E9FB893-4688-170C-CE48-5FECA8B191AC}"/>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a:latin typeface="Montserrat" panose="00000500000000000000" pitchFamily="2" charset="0"/>
                </a:endParaRPr>
              </a:p>
            </p:txBody>
          </p:sp>
          <p:sp>
            <p:nvSpPr>
              <p:cNvPr id="22" name="Freeform 27">
                <a:extLst>
                  <a:ext uri="{FF2B5EF4-FFF2-40B4-BE49-F238E27FC236}">
                    <a16:creationId xmlns:a16="http://schemas.microsoft.com/office/drawing/2014/main" id="{CDEFF60A-1F8C-C416-3CBF-A1273B2E73EF}"/>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a:latin typeface="Montserrat" panose="00000500000000000000" pitchFamily="2" charset="0"/>
                </a:endParaRPr>
              </a:p>
            </p:txBody>
          </p:sp>
          <p:sp>
            <p:nvSpPr>
              <p:cNvPr id="23" name="Freeform 28">
                <a:extLst>
                  <a:ext uri="{FF2B5EF4-FFF2-40B4-BE49-F238E27FC236}">
                    <a16:creationId xmlns:a16="http://schemas.microsoft.com/office/drawing/2014/main" id="{B42D80A3-7146-CFCD-3FBF-091A8F65DF6D}"/>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a:latin typeface="Montserrat" panose="00000500000000000000" pitchFamily="2" charset="0"/>
                </a:endParaRPr>
              </a:p>
            </p:txBody>
          </p:sp>
          <p:sp>
            <p:nvSpPr>
              <p:cNvPr id="24" name="Freeform 29">
                <a:extLst>
                  <a:ext uri="{FF2B5EF4-FFF2-40B4-BE49-F238E27FC236}">
                    <a16:creationId xmlns:a16="http://schemas.microsoft.com/office/drawing/2014/main" id="{227B380D-18EA-0F57-DB53-27C1BEBE276F}"/>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a:latin typeface="Montserrat" panose="00000500000000000000" pitchFamily="2" charset="0"/>
                </a:endParaRPr>
              </a:p>
            </p:txBody>
          </p:sp>
        </p:grpSp>
        <p:sp>
          <p:nvSpPr>
            <p:cNvPr id="18" name="Oval 17">
              <a:extLst>
                <a:ext uri="{FF2B5EF4-FFF2-40B4-BE49-F238E27FC236}">
                  <a16:creationId xmlns:a16="http://schemas.microsoft.com/office/drawing/2014/main" id="{E5F75346-B6C0-1376-3E57-858EBC13F532}"/>
                </a:ext>
              </a:extLst>
            </p:cNvPr>
            <p:cNvSpPr/>
            <p:nvPr userDrawn="1"/>
          </p:nvSpPr>
          <p:spPr>
            <a:xfrm>
              <a:off x="1114010" y="2732085"/>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a:solidFill>
                    <a:srgbClr val="0D0D0D"/>
                  </a:solidFill>
                  <a:effectLst/>
                  <a:latin typeface="Montserrat" panose="00000500000000000000" pitchFamily="2" charset="0"/>
                  <a:ea typeface="Calibri" panose="020F0502020204030204" pitchFamily="34" charset="0"/>
                  <a:cs typeface="Times New Roman" panose="02020603050405020304" pitchFamily="18" charset="0"/>
                </a:rPr>
                <a:t> </a:t>
              </a:r>
            </a:p>
          </p:txBody>
        </p:sp>
        <p:pic>
          <p:nvPicPr>
            <p:cNvPr id="19" name="Graphic 1953081532" descr="Handshake with solid fill">
              <a:extLst>
                <a:ext uri="{FF2B5EF4-FFF2-40B4-BE49-F238E27FC236}">
                  <a16:creationId xmlns:a16="http://schemas.microsoft.com/office/drawing/2014/main" id="{AE79DF1E-2AEF-9D67-22E7-43B00BA735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4010" y="2770820"/>
              <a:ext cx="1371600" cy="1371600"/>
            </a:xfrm>
            <a:prstGeom prst="rect">
              <a:avLst/>
            </a:prstGeom>
          </p:spPr>
        </p:pic>
      </p:grpSp>
      <p:pic>
        <p:nvPicPr>
          <p:cNvPr id="25" name="Graphic 1373769879">
            <a:extLst>
              <a:ext uri="{FF2B5EF4-FFF2-40B4-BE49-F238E27FC236}">
                <a16:creationId xmlns:a16="http://schemas.microsoft.com/office/drawing/2014/main" id="{928981AF-E17C-F5D0-0C48-8992DA60713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42889" y="2488864"/>
            <a:ext cx="1371600" cy="1292115"/>
          </a:xfrm>
          <a:prstGeom prst="rect">
            <a:avLst/>
          </a:prstGeom>
        </p:spPr>
      </p:pic>
      <p:grpSp>
        <p:nvGrpSpPr>
          <p:cNvPr id="26" name="Group 25">
            <a:extLst>
              <a:ext uri="{FF2B5EF4-FFF2-40B4-BE49-F238E27FC236}">
                <a16:creationId xmlns:a16="http://schemas.microsoft.com/office/drawing/2014/main" id="{0A3865AE-566F-7113-B0BA-D584533475B9}"/>
              </a:ext>
              <a:ext uri="{C183D7F6-B498-43B3-948B-1728B52AA6E4}">
                <adec:decorative xmlns:adec="http://schemas.microsoft.com/office/drawing/2017/decorative" val="1"/>
              </a:ext>
            </a:extLst>
          </p:cNvPr>
          <p:cNvGrpSpPr/>
          <p:nvPr/>
        </p:nvGrpSpPr>
        <p:grpSpPr>
          <a:xfrm>
            <a:off x="5719479" y="2404270"/>
            <a:ext cx="1371600" cy="1371600"/>
            <a:chOff x="5426426" y="2775614"/>
            <a:chExt cx="1371600" cy="1371600"/>
          </a:xfrm>
        </p:grpSpPr>
        <p:sp>
          <p:nvSpPr>
            <p:cNvPr id="27" name="AutoShape 23">
              <a:extLst>
                <a:ext uri="{FF2B5EF4-FFF2-40B4-BE49-F238E27FC236}">
                  <a16:creationId xmlns:a16="http://schemas.microsoft.com/office/drawing/2014/main" id="{E64E739A-D349-5130-AEE1-E4F9DEC2A64E}"/>
                </a:ext>
              </a:extLst>
            </p:cNvPr>
            <p:cNvSpPr>
              <a:spLocks noChangeAspect="1" noChangeArrowheads="1" noTextEdit="1"/>
            </p:cNvSpPr>
            <p:nvPr userDrawn="1"/>
          </p:nvSpPr>
          <p:spPr bwMode="auto">
            <a:xfrm>
              <a:off x="5841558"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nvGrpSpPr>
            <p:cNvPr id="28" name="Grupa 65">
              <a:extLst>
                <a:ext uri="{FF2B5EF4-FFF2-40B4-BE49-F238E27FC236}">
                  <a16:creationId xmlns:a16="http://schemas.microsoft.com/office/drawing/2014/main" id="{E0D9355A-6FB1-9230-43AB-A03B9A894BF1}"/>
                </a:ext>
              </a:extLst>
            </p:cNvPr>
            <p:cNvGrpSpPr/>
            <p:nvPr userDrawn="1"/>
          </p:nvGrpSpPr>
          <p:grpSpPr>
            <a:xfrm>
              <a:off x="5841558" y="3147496"/>
              <a:ext cx="541337" cy="412750"/>
              <a:chOff x="906463" y="3402013"/>
              <a:chExt cx="541337" cy="412750"/>
            </a:xfrm>
          </p:grpSpPr>
          <p:sp>
            <p:nvSpPr>
              <p:cNvPr id="31" name="Freeform 25">
                <a:extLst>
                  <a:ext uri="{FF2B5EF4-FFF2-40B4-BE49-F238E27FC236}">
                    <a16:creationId xmlns:a16="http://schemas.microsoft.com/office/drawing/2014/main" id="{1D1C1010-11A0-628C-780C-C17AAF9AD1BE}"/>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a:latin typeface="Montserrat" panose="00000500000000000000" pitchFamily="2" charset="0"/>
                </a:endParaRPr>
              </a:p>
            </p:txBody>
          </p:sp>
          <p:sp>
            <p:nvSpPr>
              <p:cNvPr id="32" name="Freeform 26">
                <a:extLst>
                  <a:ext uri="{FF2B5EF4-FFF2-40B4-BE49-F238E27FC236}">
                    <a16:creationId xmlns:a16="http://schemas.microsoft.com/office/drawing/2014/main" id="{8BCB8119-D751-57F5-084F-9047EF3EEB01}"/>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a:latin typeface="Montserrat" panose="00000500000000000000" pitchFamily="2" charset="0"/>
                </a:endParaRPr>
              </a:p>
            </p:txBody>
          </p:sp>
          <p:sp>
            <p:nvSpPr>
              <p:cNvPr id="33" name="Freeform 27">
                <a:extLst>
                  <a:ext uri="{FF2B5EF4-FFF2-40B4-BE49-F238E27FC236}">
                    <a16:creationId xmlns:a16="http://schemas.microsoft.com/office/drawing/2014/main" id="{92E6FDA0-A13A-CBDD-1BDD-0119334F8140}"/>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a:latin typeface="Montserrat" panose="00000500000000000000" pitchFamily="2" charset="0"/>
                </a:endParaRPr>
              </a:p>
            </p:txBody>
          </p:sp>
          <p:sp>
            <p:nvSpPr>
              <p:cNvPr id="34" name="Freeform 28">
                <a:extLst>
                  <a:ext uri="{FF2B5EF4-FFF2-40B4-BE49-F238E27FC236}">
                    <a16:creationId xmlns:a16="http://schemas.microsoft.com/office/drawing/2014/main" id="{7B150C95-6ABC-59AA-3C31-E75C38E8A3D6}"/>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a:latin typeface="Montserrat" panose="00000500000000000000" pitchFamily="2" charset="0"/>
                </a:endParaRPr>
              </a:p>
            </p:txBody>
          </p:sp>
          <p:sp>
            <p:nvSpPr>
              <p:cNvPr id="35" name="Freeform 29">
                <a:extLst>
                  <a:ext uri="{FF2B5EF4-FFF2-40B4-BE49-F238E27FC236}">
                    <a16:creationId xmlns:a16="http://schemas.microsoft.com/office/drawing/2014/main" id="{2D2B9A39-96C3-D7F4-818F-3F2131908B43}"/>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a:latin typeface="Montserrat" panose="00000500000000000000" pitchFamily="2" charset="0"/>
                </a:endParaRPr>
              </a:p>
            </p:txBody>
          </p:sp>
        </p:grpSp>
        <p:sp>
          <p:nvSpPr>
            <p:cNvPr id="29" name="Oval 28">
              <a:extLst>
                <a:ext uri="{FF2B5EF4-FFF2-40B4-BE49-F238E27FC236}">
                  <a16:creationId xmlns:a16="http://schemas.microsoft.com/office/drawing/2014/main" id="{1DBA29B0-BFE7-3575-6AAB-3F59CA3E6441}"/>
                </a:ext>
              </a:extLst>
            </p:cNvPr>
            <p:cNvSpPr/>
            <p:nvPr userDrawn="1"/>
          </p:nvSpPr>
          <p:spPr>
            <a:xfrm>
              <a:off x="5426426"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a:solidFill>
                    <a:srgbClr val="0D0D0D"/>
                  </a:solidFill>
                  <a:effectLst/>
                  <a:latin typeface="Montserrat" panose="00000500000000000000" pitchFamily="2" charset="0"/>
                  <a:ea typeface="Calibri" panose="020F0502020204030204" pitchFamily="34" charset="0"/>
                  <a:cs typeface="Times New Roman" panose="02020603050405020304" pitchFamily="18" charset="0"/>
                </a:rPr>
                <a:t> </a:t>
              </a:r>
            </a:p>
          </p:txBody>
        </p:sp>
        <p:pic>
          <p:nvPicPr>
            <p:cNvPr id="30" name="Graphic 29" descr="Classroom with solid fill">
              <a:extLst>
                <a:ext uri="{FF2B5EF4-FFF2-40B4-BE49-F238E27FC236}">
                  <a16:creationId xmlns:a16="http://schemas.microsoft.com/office/drawing/2014/main" id="{DC351D53-420C-525D-8910-B58161F572D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5654" y="2859212"/>
              <a:ext cx="1113144" cy="1113144"/>
            </a:xfrm>
            <a:prstGeom prst="rect">
              <a:avLst/>
            </a:prstGeom>
          </p:spPr>
        </p:pic>
      </p:grpSp>
      <p:grpSp>
        <p:nvGrpSpPr>
          <p:cNvPr id="36" name="Group 35">
            <a:extLst>
              <a:ext uri="{FF2B5EF4-FFF2-40B4-BE49-F238E27FC236}">
                <a16:creationId xmlns:a16="http://schemas.microsoft.com/office/drawing/2014/main" id="{B6023228-5ED7-25B4-8C8A-573C80BD1D7F}"/>
              </a:ext>
              <a:ext uri="{C183D7F6-B498-43B3-948B-1728B52AA6E4}">
                <adec:decorative xmlns:adec="http://schemas.microsoft.com/office/drawing/2017/decorative" val="1"/>
              </a:ext>
            </a:extLst>
          </p:cNvPr>
          <p:cNvGrpSpPr/>
          <p:nvPr/>
        </p:nvGrpSpPr>
        <p:grpSpPr>
          <a:xfrm>
            <a:off x="8022280" y="2403090"/>
            <a:ext cx="1371600" cy="1371600"/>
            <a:chOff x="7703808" y="2780966"/>
            <a:chExt cx="1371600" cy="1371600"/>
          </a:xfrm>
        </p:grpSpPr>
        <p:sp>
          <p:nvSpPr>
            <p:cNvPr id="37" name="AutoShape 23">
              <a:extLst>
                <a:ext uri="{FF2B5EF4-FFF2-40B4-BE49-F238E27FC236}">
                  <a16:creationId xmlns:a16="http://schemas.microsoft.com/office/drawing/2014/main" id="{089477DD-7671-0BA5-4D87-0E8BCBBF5BFC}"/>
                </a:ext>
              </a:extLst>
            </p:cNvPr>
            <p:cNvSpPr>
              <a:spLocks noChangeAspect="1" noChangeArrowheads="1" noTextEdit="1"/>
            </p:cNvSpPr>
            <p:nvPr userDrawn="1"/>
          </p:nvSpPr>
          <p:spPr bwMode="auto">
            <a:xfrm>
              <a:off x="8118940" y="3123993"/>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nvGrpSpPr>
            <p:cNvPr id="38" name="Grupa 65">
              <a:extLst>
                <a:ext uri="{FF2B5EF4-FFF2-40B4-BE49-F238E27FC236}">
                  <a16:creationId xmlns:a16="http://schemas.microsoft.com/office/drawing/2014/main" id="{3F7A458D-9121-CCEB-A6E8-AA0DA91A52B8}"/>
                </a:ext>
              </a:extLst>
            </p:cNvPr>
            <p:cNvGrpSpPr/>
            <p:nvPr userDrawn="1"/>
          </p:nvGrpSpPr>
          <p:grpSpPr>
            <a:xfrm>
              <a:off x="8118940" y="3123993"/>
              <a:ext cx="541337" cy="412750"/>
              <a:chOff x="906463" y="3402013"/>
              <a:chExt cx="541337" cy="412750"/>
            </a:xfrm>
          </p:grpSpPr>
          <p:sp>
            <p:nvSpPr>
              <p:cNvPr id="46" name="Freeform 25">
                <a:extLst>
                  <a:ext uri="{FF2B5EF4-FFF2-40B4-BE49-F238E27FC236}">
                    <a16:creationId xmlns:a16="http://schemas.microsoft.com/office/drawing/2014/main" id="{C513AAB0-2940-BDFC-20F2-F0F959AC6B1F}"/>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a:latin typeface="Montserrat" panose="00000500000000000000" pitchFamily="2" charset="0"/>
                </a:endParaRPr>
              </a:p>
            </p:txBody>
          </p:sp>
          <p:sp>
            <p:nvSpPr>
              <p:cNvPr id="47" name="Freeform 26">
                <a:extLst>
                  <a:ext uri="{FF2B5EF4-FFF2-40B4-BE49-F238E27FC236}">
                    <a16:creationId xmlns:a16="http://schemas.microsoft.com/office/drawing/2014/main" id="{1962CFFA-C002-6499-968E-1D75417ED4D7}"/>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a:latin typeface="Montserrat" panose="00000500000000000000" pitchFamily="2" charset="0"/>
                </a:endParaRPr>
              </a:p>
            </p:txBody>
          </p:sp>
          <p:sp>
            <p:nvSpPr>
              <p:cNvPr id="48" name="Freeform 27">
                <a:extLst>
                  <a:ext uri="{FF2B5EF4-FFF2-40B4-BE49-F238E27FC236}">
                    <a16:creationId xmlns:a16="http://schemas.microsoft.com/office/drawing/2014/main" id="{C027DA71-B61D-7505-6CE8-7D591B95F898}"/>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a:latin typeface="Montserrat" panose="00000500000000000000" pitchFamily="2" charset="0"/>
                </a:endParaRPr>
              </a:p>
            </p:txBody>
          </p:sp>
          <p:sp>
            <p:nvSpPr>
              <p:cNvPr id="49" name="Freeform 28">
                <a:extLst>
                  <a:ext uri="{FF2B5EF4-FFF2-40B4-BE49-F238E27FC236}">
                    <a16:creationId xmlns:a16="http://schemas.microsoft.com/office/drawing/2014/main" id="{8F6FFA5C-D66C-6F1C-96DF-5B2AF9114A0A}"/>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a:latin typeface="Montserrat" panose="00000500000000000000" pitchFamily="2" charset="0"/>
                </a:endParaRPr>
              </a:p>
            </p:txBody>
          </p:sp>
          <p:sp>
            <p:nvSpPr>
              <p:cNvPr id="50" name="Freeform 29">
                <a:extLst>
                  <a:ext uri="{FF2B5EF4-FFF2-40B4-BE49-F238E27FC236}">
                    <a16:creationId xmlns:a16="http://schemas.microsoft.com/office/drawing/2014/main" id="{45672C51-7C49-2B4B-4B2E-1B0AA003097D}"/>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a:latin typeface="Montserrat" panose="00000500000000000000" pitchFamily="2" charset="0"/>
                </a:endParaRPr>
              </a:p>
            </p:txBody>
          </p:sp>
        </p:grpSp>
        <p:sp>
          <p:nvSpPr>
            <p:cNvPr id="39" name="Oval 38">
              <a:extLst>
                <a:ext uri="{FF2B5EF4-FFF2-40B4-BE49-F238E27FC236}">
                  <a16:creationId xmlns:a16="http://schemas.microsoft.com/office/drawing/2014/main" id="{88F957F4-F020-9094-981A-6CFAE8ED0335}"/>
                </a:ext>
              </a:extLst>
            </p:cNvPr>
            <p:cNvSpPr/>
            <p:nvPr userDrawn="1"/>
          </p:nvSpPr>
          <p:spPr>
            <a:xfrm>
              <a:off x="7703808" y="2780966"/>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a:solidFill>
                    <a:srgbClr val="0D0D0D"/>
                  </a:solidFill>
                  <a:effectLst/>
                  <a:latin typeface="Montserrat" panose="00000500000000000000" pitchFamily="2" charset="0"/>
                  <a:ea typeface="Calibri" panose="020F0502020204030204" pitchFamily="34" charset="0"/>
                  <a:cs typeface="Times New Roman" panose="02020603050405020304" pitchFamily="18" charset="0"/>
                </a:rPr>
                <a:t> </a:t>
              </a:r>
            </a:p>
          </p:txBody>
        </p:sp>
        <p:grpSp>
          <p:nvGrpSpPr>
            <p:cNvPr id="40" name="Group 39">
              <a:extLst>
                <a:ext uri="{FF2B5EF4-FFF2-40B4-BE49-F238E27FC236}">
                  <a16:creationId xmlns:a16="http://schemas.microsoft.com/office/drawing/2014/main" id="{E3F7A151-EFC9-7603-BA72-6CF7112A68CE}"/>
                </a:ext>
              </a:extLst>
            </p:cNvPr>
            <p:cNvGrpSpPr/>
            <p:nvPr userDrawn="1"/>
          </p:nvGrpSpPr>
          <p:grpSpPr>
            <a:xfrm>
              <a:off x="7932408" y="2979531"/>
              <a:ext cx="914400" cy="914400"/>
              <a:chOff x="0" y="0"/>
              <a:chExt cx="304050" cy="282000"/>
            </a:xfrm>
            <a:solidFill>
              <a:srgbClr val="4472C4"/>
            </a:solidFill>
          </p:grpSpPr>
          <p:sp>
            <p:nvSpPr>
              <p:cNvPr id="41" name="Google Shape;5017;p59">
                <a:extLst>
                  <a:ext uri="{FF2B5EF4-FFF2-40B4-BE49-F238E27FC236}">
                    <a16:creationId xmlns:a16="http://schemas.microsoft.com/office/drawing/2014/main" id="{8FBFAC5C-C62B-3C8C-2733-16A6DE604B67}"/>
                  </a:ext>
                </a:extLst>
              </p:cNvPr>
              <p:cNvSpPr/>
              <p:nvPr/>
            </p:nvSpPr>
            <p:spPr>
              <a:xfrm>
                <a:off x="97675" y="748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solidFill>
                  <a:srgbClr val="09271C"/>
                </a:solidFill>
              </a:ln>
            </p:spPr>
            <p:txBody>
              <a:bodyPr spcFirstLastPara="1" wrap="square" lIns="62728" tIns="62728" rIns="62728" bIns="62728" anchor="ctr" anchorCtr="0">
                <a:noAutofit/>
              </a:bodyPr>
              <a:lstStyle/>
              <a:p>
                <a:endParaRPr lang="en-US"/>
              </a:p>
            </p:txBody>
          </p:sp>
          <p:sp>
            <p:nvSpPr>
              <p:cNvPr id="42" name="Google Shape;5018;p59">
                <a:extLst>
                  <a:ext uri="{FF2B5EF4-FFF2-40B4-BE49-F238E27FC236}">
                    <a16:creationId xmlns:a16="http://schemas.microsoft.com/office/drawing/2014/main" id="{31F4F6A4-DA22-CE51-E431-E22E89D6FD15}"/>
                  </a:ext>
                </a:extLst>
              </p:cNvPr>
              <p:cNvSpPr/>
              <p:nvPr/>
            </p:nvSpPr>
            <p:spPr>
              <a:xfrm>
                <a:off x="800" y="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solidFill>
                  <a:srgbClr val="09271C"/>
                </a:solidFill>
              </a:ln>
            </p:spPr>
            <p:txBody>
              <a:bodyPr spcFirstLastPara="1" wrap="square" lIns="62728" tIns="62728" rIns="62728" bIns="62728" anchor="ctr" anchorCtr="0">
                <a:noAutofit/>
              </a:bodyPr>
              <a:lstStyle/>
              <a:p>
                <a:endParaRPr lang="en-US"/>
              </a:p>
            </p:txBody>
          </p:sp>
          <p:sp>
            <p:nvSpPr>
              <p:cNvPr id="43" name="Google Shape;5019;p59">
                <a:extLst>
                  <a:ext uri="{FF2B5EF4-FFF2-40B4-BE49-F238E27FC236}">
                    <a16:creationId xmlns:a16="http://schemas.microsoft.com/office/drawing/2014/main" id="{90464E1A-623C-8D6D-1380-A78D24B21C40}"/>
                  </a:ext>
                </a:extLst>
              </p:cNvPr>
              <p:cNvSpPr/>
              <p:nvPr/>
            </p:nvSpPr>
            <p:spPr>
              <a:xfrm>
                <a:off x="800" y="779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solidFill>
                  <a:srgbClr val="09271C"/>
                </a:solidFill>
              </a:ln>
            </p:spPr>
            <p:txBody>
              <a:bodyPr spcFirstLastPara="1" wrap="square" lIns="62728" tIns="62728" rIns="62728" bIns="62728" anchor="ctr" anchorCtr="0">
                <a:noAutofit/>
              </a:bodyPr>
              <a:lstStyle/>
              <a:p>
                <a:endParaRPr lang="en-US"/>
              </a:p>
            </p:txBody>
          </p:sp>
          <p:sp>
            <p:nvSpPr>
              <p:cNvPr id="44" name="Google Shape;5020;p59">
                <a:extLst>
                  <a:ext uri="{FF2B5EF4-FFF2-40B4-BE49-F238E27FC236}">
                    <a16:creationId xmlns:a16="http://schemas.microsoft.com/office/drawing/2014/main" id="{B246FCA2-09B1-3D0F-A64A-DE8FAD4C615C}"/>
                  </a:ext>
                </a:extLst>
              </p:cNvPr>
              <p:cNvSpPr/>
              <p:nvPr/>
            </p:nvSpPr>
            <p:spPr>
              <a:xfrm>
                <a:off x="800" y="2008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solidFill>
                  <a:srgbClr val="09271C"/>
                </a:solidFill>
              </a:ln>
            </p:spPr>
            <p:txBody>
              <a:bodyPr spcFirstLastPara="1" wrap="square" lIns="62728" tIns="62728" rIns="62728" bIns="62728" anchor="ctr" anchorCtr="0">
                <a:noAutofit/>
              </a:bodyPr>
              <a:lstStyle/>
              <a:p>
                <a:endParaRPr lang="en-US"/>
              </a:p>
            </p:txBody>
          </p:sp>
          <p:sp>
            <p:nvSpPr>
              <p:cNvPr id="45" name="Google Shape;5021;p59">
                <a:extLst>
                  <a:ext uri="{FF2B5EF4-FFF2-40B4-BE49-F238E27FC236}">
                    <a16:creationId xmlns:a16="http://schemas.microsoft.com/office/drawing/2014/main" id="{C2D1463F-1E72-B8D3-916E-833FDE22AF49}"/>
                  </a:ext>
                </a:extLst>
              </p:cNvPr>
              <p:cNvSpPr/>
              <p:nvPr/>
            </p:nvSpPr>
            <p:spPr>
              <a:xfrm>
                <a:off x="0" y="1394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solidFill>
                  <a:srgbClr val="09271C"/>
                </a:solidFill>
              </a:ln>
            </p:spPr>
            <p:txBody>
              <a:bodyPr spcFirstLastPara="1" wrap="square" lIns="62728" tIns="62728" rIns="62728" bIns="62728" anchor="ctr" anchorCtr="0">
                <a:noAutofit/>
              </a:bodyPr>
              <a:lstStyle/>
              <a:p>
                <a:endParaRPr lang="en-US"/>
              </a:p>
            </p:txBody>
          </p:sp>
        </p:grpSp>
      </p:grpSp>
      <p:grpSp>
        <p:nvGrpSpPr>
          <p:cNvPr id="51" name="Group 50">
            <a:extLst>
              <a:ext uri="{FF2B5EF4-FFF2-40B4-BE49-F238E27FC236}">
                <a16:creationId xmlns:a16="http://schemas.microsoft.com/office/drawing/2014/main" id="{A8CB720F-B863-0422-7F95-4125FDD32034}"/>
              </a:ext>
              <a:ext uri="{C183D7F6-B498-43B3-948B-1728B52AA6E4}">
                <adec:decorative xmlns:adec="http://schemas.microsoft.com/office/drawing/2017/decorative" val="1"/>
              </a:ext>
            </a:extLst>
          </p:cNvPr>
          <p:cNvGrpSpPr/>
          <p:nvPr/>
        </p:nvGrpSpPr>
        <p:grpSpPr>
          <a:xfrm>
            <a:off x="10022684" y="2415715"/>
            <a:ext cx="1371600" cy="1371600"/>
            <a:chOff x="9815177" y="2775614"/>
            <a:chExt cx="1371600" cy="1371600"/>
          </a:xfrm>
        </p:grpSpPr>
        <p:sp>
          <p:nvSpPr>
            <p:cNvPr id="52" name="AutoShape 23">
              <a:extLst>
                <a:ext uri="{FF2B5EF4-FFF2-40B4-BE49-F238E27FC236}">
                  <a16:creationId xmlns:a16="http://schemas.microsoft.com/office/drawing/2014/main" id="{A0D5BEB4-3D2A-A15A-F31E-44C8BEA69FA7}"/>
                </a:ext>
              </a:extLst>
            </p:cNvPr>
            <p:cNvSpPr>
              <a:spLocks noChangeAspect="1" noChangeArrowheads="1" noTextEdit="1"/>
            </p:cNvSpPr>
            <p:nvPr userDrawn="1"/>
          </p:nvSpPr>
          <p:spPr bwMode="auto">
            <a:xfrm>
              <a:off x="10230309"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nvGrpSpPr>
            <p:cNvPr id="53" name="Grupa 65">
              <a:extLst>
                <a:ext uri="{FF2B5EF4-FFF2-40B4-BE49-F238E27FC236}">
                  <a16:creationId xmlns:a16="http://schemas.microsoft.com/office/drawing/2014/main" id="{E5E909E9-516A-F553-B1C5-F39E1F9FC69D}"/>
                </a:ext>
              </a:extLst>
            </p:cNvPr>
            <p:cNvGrpSpPr/>
            <p:nvPr userDrawn="1"/>
          </p:nvGrpSpPr>
          <p:grpSpPr>
            <a:xfrm>
              <a:off x="10230309" y="3147496"/>
              <a:ext cx="541337" cy="412750"/>
              <a:chOff x="906463" y="3402013"/>
              <a:chExt cx="541337" cy="412750"/>
            </a:xfrm>
          </p:grpSpPr>
          <p:sp>
            <p:nvSpPr>
              <p:cNvPr id="62" name="Freeform 25">
                <a:extLst>
                  <a:ext uri="{FF2B5EF4-FFF2-40B4-BE49-F238E27FC236}">
                    <a16:creationId xmlns:a16="http://schemas.microsoft.com/office/drawing/2014/main" id="{6B293201-0DD4-DC79-5DB7-BC34063071A9}"/>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a:latin typeface="Montserrat" panose="00000500000000000000" pitchFamily="2" charset="0"/>
                </a:endParaRPr>
              </a:p>
            </p:txBody>
          </p:sp>
          <p:sp>
            <p:nvSpPr>
              <p:cNvPr id="63" name="Freeform 26">
                <a:extLst>
                  <a:ext uri="{FF2B5EF4-FFF2-40B4-BE49-F238E27FC236}">
                    <a16:creationId xmlns:a16="http://schemas.microsoft.com/office/drawing/2014/main" id="{5A9A222A-AD97-F783-C5E6-4C1B5F64F564}"/>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a:latin typeface="Montserrat" panose="00000500000000000000" pitchFamily="2" charset="0"/>
                </a:endParaRPr>
              </a:p>
            </p:txBody>
          </p:sp>
          <p:sp>
            <p:nvSpPr>
              <p:cNvPr id="64" name="Freeform 27">
                <a:extLst>
                  <a:ext uri="{FF2B5EF4-FFF2-40B4-BE49-F238E27FC236}">
                    <a16:creationId xmlns:a16="http://schemas.microsoft.com/office/drawing/2014/main" id="{FAEEFFAE-DE03-492A-3506-86FD0E2F9C5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a:latin typeface="Montserrat" panose="00000500000000000000" pitchFamily="2" charset="0"/>
                </a:endParaRPr>
              </a:p>
            </p:txBody>
          </p:sp>
          <p:sp>
            <p:nvSpPr>
              <p:cNvPr id="65" name="Freeform 28">
                <a:extLst>
                  <a:ext uri="{FF2B5EF4-FFF2-40B4-BE49-F238E27FC236}">
                    <a16:creationId xmlns:a16="http://schemas.microsoft.com/office/drawing/2014/main" id="{A5751950-9D7C-1636-B2BB-A8AA5E9034EE}"/>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a:latin typeface="Montserrat" panose="00000500000000000000" pitchFamily="2" charset="0"/>
                </a:endParaRPr>
              </a:p>
            </p:txBody>
          </p:sp>
          <p:sp>
            <p:nvSpPr>
              <p:cNvPr id="66" name="Freeform 29">
                <a:extLst>
                  <a:ext uri="{FF2B5EF4-FFF2-40B4-BE49-F238E27FC236}">
                    <a16:creationId xmlns:a16="http://schemas.microsoft.com/office/drawing/2014/main" id="{C04110E8-E9B9-778E-2308-6FA2E7030BF5}"/>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a:latin typeface="Montserrat" panose="00000500000000000000" pitchFamily="2" charset="0"/>
                </a:endParaRPr>
              </a:p>
            </p:txBody>
          </p:sp>
        </p:grpSp>
        <p:sp>
          <p:nvSpPr>
            <p:cNvPr id="54" name="Oval 53">
              <a:extLst>
                <a:ext uri="{FF2B5EF4-FFF2-40B4-BE49-F238E27FC236}">
                  <a16:creationId xmlns:a16="http://schemas.microsoft.com/office/drawing/2014/main" id="{22E8DF83-D24C-33DD-DA5C-C19E4565C628}"/>
                </a:ext>
              </a:extLst>
            </p:cNvPr>
            <p:cNvSpPr/>
            <p:nvPr userDrawn="1"/>
          </p:nvSpPr>
          <p:spPr>
            <a:xfrm>
              <a:off x="9815177"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a:solidFill>
                    <a:srgbClr val="0D0D0D"/>
                  </a:solidFill>
                  <a:effectLst/>
                  <a:latin typeface="Montserrat" panose="00000500000000000000" pitchFamily="2" charset="0"/>
                  <a:ea typeface="Calibri" panose="020F0502020204030204" pitchFamily="34" charset="0"/>
                  <a:cs typeface="Times New Roman" panose="02020603050405020304" pitchFamily="18" charset="0"/>
                </a:rPr>
                <a:t> </a:t>
              </a:r>
            </a:p>
          </p:txBody>
        </p:sp>
        <p:grpSp>
          <p:nvGrpSpPr>
            <p:cNvPr id="55" name="Group 54">
              <a:extLst>
                <a:ext uri="{FF2B5EF4-FFF2-40B4-BE49-F238E27FC236}">
                  <a16:creationId xmlns:a16="http://schemas.microsoft.com/office/drawing/2014/main" id="{EC7B5444-6A68-71E1-0F71-2DDC3CB4D818}"/>
                </a:ext>
              </a:extLst>
            </p:cNvPr>
            <p:cNvGrpSpPr/>
            <p:nvPr userDrawn="1"/>
          </p:nvGrpSpPr>
          <p:grpSpPr>
            <a:xfrm>
              <a:off x="10043777" y="2975710"/>
              <a:ext cx="914399" cy="914399"/>
              <a:chOff x="0" y="0"/>
              <a:chExt cx="296175" cy="297225"/>
            </a:xfrm>
            <a:solidFill>
              <a:srgbClr val="4472C4"/>
            </a:solidFill>
          </p:grpSpPr>
          <p:sp>
            <p:nvSpPr>
              <p:cNvPr id="56" name="Google Shape;8996;p68">
                <a:extLst>
                  <a:ext uri="{FF2B5EF4-FFF2-40B4-BE49-F238E27FC236}">
                    <a16:creationId xmlns:a16="http://schemas.microsoft.com/office/drawing/2014/main" id="{A0AEB77D-2206-04F4-CBA6-2441B2686642}"/>
                  </a:ext>
                </a:extLst>
              </p:cNvPr>
              <p:cNvSpPr/>
              <p:nvPr/>
            </p:nvSpPr>
            <p:spPr>
              <a:xfrm>
                <a:off x="85850" y="6970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solidFill>
                  <a:srgbClr val="09271C"/>
                </a:solidFill>
              </a:ln>
            </p:spPr>
            <p:txBody>
              <a:bodyPr spcFirstLastPara="1" wrap="square" lIns="62728" tIns="62728" rIns="62728" bIns="62728" anchor="ctr" anchorCtr="0">
                <a:noAutofit/>
              </a:bodyPr>
              <a:lstStyle/>
              <a:p>
                <a:endParaRPr lang="en-US"/>
              </a:p>
            </p:txBody>
          </p:sp>
          <p:sp>
            <p:nvSpPr>
              <p:cNvPr id="57" name="Google Shape;8997;p68">
                <a:extLst>
                  <a:ext uri="{FF2B5EF4-FFF2-40B4-BE49-F238E27FC236}">
                    <a16:creationId xmlns:a16="http://schemas.microsoft.com/office/drawing/2014/main" id="{68617D23-6CF0-5FDD-E620-F87337B8A9CA}"/>
                  </a:ext>
                </a:extLst>
              </p:cNvPr>
              <p:cNvSpPr/>
              <p:nvPr/>
            </p:nvSpPr>
            <p:spPr>
              <a:xfrm>
                <a:off x="129950" y="10515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solidFill>
                  <a:srgbClr val="09271C"/>
                </a:solidFill>
              </a:ln>
            </p:spPr>
            <p:txBody>
              <a:bodyPr spcFirstLastPara="1" wrap="square" lIns="62728" tIns="62728" rIns="62728" bIns="62728" anchor="ctr" anchorCtr="0">
                <a:noAutofit/>
              </a:bodyPr>
              <a:lstStyle/>
              <a:p>
                <a:endParaRPr lang="en-US"/>
              </a:p>
            </p:txBody>
          </p:sp>
          <p:sp>
            <p:nvSpPr>
              <p:cNvPr id="58" name="Google Shape;8998;p68">
                <a:extLst>
                  <a:ext uri="{FF2B5EF4-FFF2-40B4-BE49-F238E27FC236}">
                    <a16:creationId xmlns:a16="http://schemas.microsoft.com/office/drawing/2014/main" id="{96116853-7299-1153-0B28-D5D26D9209BC}"/>
                  </a:ext>
                </a:extLst>
              </p:cNvPr>
              <p:cNvSpPr/>
              <p:nvPr/>
            </p:nvSpPr>
            <p:spPr>
              <a:xfrm>
                <a:off x="18125" y="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solidFill>
                  <a:srgbClr val="09271C"/>
                </a:solidFill>
              </a:ln>
            </p:spPr>
            <p:txBody>
              <a:bodyPr spcFirstLastPara="1" wrap="square" lIns="62728" tIns="62728" rIns="62728" bIns="62728" anchor="ctr" anchorCtr="0">
                <a:noAutofit/>
              </a:bodyPr>
              <a:lstStyle/>
              <a:p>
                <a:endParaRPr lang="en-US"/>
              </a:p>
            </p:txBody>
          </p:sp>
          <p:sp>
            <p:nvSpPr>
              <p:cNvPr id="59" name="Google Shape;8999;p68">
                <a:extLst>
                  <a:ext uri="{FF2B5EF4-FFF2-40B4-BE49-F238E27FC236}">
                    <a16:creationId xmlns:a16="http://schemas.microsoft.com/office/drawing/2014/main" id="{0FF257D8-338D-EC93-AFA5-2ED25141D85B}"/>
                  </a:ext>
                </a:extLst>
              </p:cNvPr>
              <p:cNvSpPr/>
              <p:nvPr/>
            </p:nvSpPr>
            <p:spPr>
              <a:xfrm>
                <a:off x="114200" y="15715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solidFill>
                  <a:srgbClr val="09271C"/>
                </a:solidFill>
              </a:ln>
            </p:spPr>
            <p:txBody>
              <a:bodyPr spcFirstLastPara="1" wrap="square" lIns="62728" tIns="62728" rIns="62728" bIns="62728" anchor="ctr" anchorCtr="0">
                <a:noAutofit/>
              </a:bodyPr>
              <a:lstStyle/>
              <a:p>
                <a:endParaRPr lang="en-US"/>
              </a:p>
            </p:txBody>
          </p:sp>
          <p:sp>
            <p:nvSpPr>
              <p:cNvPr id="60" name="Google Shape;9000;p68">
                <a:extLst>
                  <a:ext uri="{FF2B5EF4-FFF2-40B4-BE49-F238E27FC236}">
                    <a16:creationId xmlns:a16="http://schemas.microsoft.com/office/drawing/2014/main" id="{88F611BF-CADD-FE79-81CE-EB0B2B96F36A}"/>
                  </a:ext>
                </a:extLst>
              </p:cNvPr>
              <p:cNvSpPr/>
              <p:nvPr/>
            </p:nvSpPr>
            <p:spPr>
              <a:xfrm>
                <a:off x="200850" y="20832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solidFill>
                  <a:srgbClr val="09271C"/>
                </a:solidFill>
              </a:ln>
            </p:spPr>
            <p:txBody>
              <a:bodyPr spcFirstLastPara="1" wrap="square" lIns="62728" tIns="62728" rIns="62728" bIns="62728" anchor="ctr" anchorCtr="0">
                <a:noAutofit/>
              </a:bodyPr>
              <a:lstStyle/>
              <a:p>
                <a:endParaRPr lang="en-US"/>
              </a:p>
            </p:txBody>
          </p:sp>
          <p:sp>
            <p:nvSpPr>
              <p:cNvPr id="61" name="Google Shape;9001;p68">
                <a:extLst>
                  <a:ext uri="{FF2B5EF4-FFF2-40B4-BE49-F238E27FC236}">
                    <a16:creationId xmlns:a16="http://schemas.microsoft.com/office/drawing/2014/main" id="{08AEB78A-0D25-3A7E-3CEE-24402D17F375}"/>
                  </a:ext>
                </a:extLst>
              </p:cNvPr>
              <p:cNvSpPr/>
              <p:nvPr/>
            </p:nvSpPr>
            <p:spPr>
              <a:xfrm>
                <a:off x="0" y="20990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solidFill>
                  <a:srgbClr val="09271C"/>
                </a:solidFill>
              </a:ln>
            </p:spPr>
            <p:txBody>
              <a:bodyPr spcFirstLastPara="1" wrap="square" lIns="62728" tIns="62728" rIns="62728" bIns="62728" anchor="ctr" anchorCtr="0">
                <a:noAutofit/>
              </a:bodyPr>
              <a:lstStyle/>
              <a:p>
                <a:endParaRPr lang="en-US"/>
              </a:p>
            </p:txBody>
          </p:sp>
        </p:grpSp>
      </p:grpSp>
      <p:sp>
        <p:nvSpPr>
          <p:cNvPr id="67" name="Oval 66">
            <a:extLst>
              <a:ext uri="{FF2B5EF4-FFF2-40B4-BE49-F238E27FC236}">
                <a16:creationId xmlns:a16="http://schemas.microsoft.com/office/drawing/2014/main" id="{86516DB0-26AF-0838-0C37-57B273596D0B}"/>
              </a:ext>
              <a:ext uri="{C183D7F6-B498-43B3-948B-1728B52AA6E4}">
                <adec:decorative xmlns:adec="http://schemas.microsoft.com/office/drawing/2017/decorative" val="1"/>
              </a:ext>
            </a:extLst>
          </p:cNvPr>
          <p:cNvSpPr/>
          <p:nvPr/>
        </p:nvSpPr>
        <p:spPr>
          <a:xfrm>
            <a:off x="3197792" y="2433291"/>
            <a:ext cx="1415046" cy="146287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92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DE65-1F0F-4BFC-9B33-93F3F1DFB91B}"/>
              </a:ext>
            </a:extLst>
          </p:cNvPr>
          <p:cNvSpPr>
            <a:spLocks noGrp="1"/>
          </p:cNvSpPr>
          <p:nvPr>
            <p:ph type="title"/>
          </p:nvPr>
        </p:nvSpPr>
        <p:spPr/>
        <p:txBody>
          <a:bodyPr>
            <a:normAutofit/>
          </a:bodyPr>
          <a:lstStyle/>
          <a:p>
            <a:r>
              <a:rPr lang="en-US" sz="4400">
                <a:latin typeface="Montserrat"/>
              </a:rPr>
              <a:t>Spans all Sectors</a:t>
            </a:r>
          </a:p>
        </p:txBody>
      </p:sp>
      <p:sp>
        <p:nvSpPr>
          <p:cNvPr id="3" name="Picture Placeholder 2">
            <a:extLst>
              <a:ext uri="{FF2B5EF4-FFF2-40B4-BE49-F238E27FC236}">
                <a16:creationId xmlns:a16="http://schemas.microsoft.com/office/drawing/2014/main" id="{3EEDDF4D-5993-8CB3-EC99-757F69B93E12}"/>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US"/>
          </a:p>
        </p:txBody>
      </p:sp>
      <p:sp>
        <p:nvSpPr>
          <p:cNvPr id="4" name="Picture Placeholder 3">
            <a:extLst>
              <a:ext uri="{FF2B5EF4-FFF2-40B4-BE49-F238E27FC236}">
                <a16:creationId xmlns:a16="http://schemas.microsoft.com/office/drawing/2014/main" id="{B856F5FE-1F25-648E-8B68-C373D32D8D86}"/>
              </a:ext>
              <a:ext uri="{C183D7F6-B498-43B3-948B-1728B52AA6E4}">
                <adec:decorative xmlns:adec="http://schemas.microsoft.com/office/drawing/2017/decorative" val="1"/>
              </a:ext>
            </a:extLst>
          </p:cNvPr>
          <p:cNvSpPr>
            <a:spLocks noGrp="1"/>
          </p:cNvSpPr>
          <p:nvPr>
            <p:ph type="pic" sz="quarter" idx="14"/>
          </p:nvPr>
        </p:nvSpPr>
        <p:spPr/>
        <p:txBody>
          <a:bodyPr/>
          <a:lstStyle/>
          <a:p>
            <a:endParaRPr lang="en-US"/>
          </a:p>
        </p:txBody>
      </p:sp>
      <p:sp>
        <p:nvSpPr>
          <p:cNvPr id="9" name="Picture Placeholder 8">
            <a:extLst>
              <a:ext uri="{FF2B5EF4-FFF2-40B4-BE49-F238E27FC236}">
                <a16:creationId xmlns:a16="http://schemas.microsoft.com/office/drawing/2014/main" id="{49420D19-E85B-6FD5-0196-56E941B6FE71}"/>
              </a:ext>
              <a:ext uri="{C183D7F6-B498-43B3-948B-1728B52AA6E4}">
                <adec:decorative xmlns:adec="http://schemas.microsoft.com/office/drawing/2017/decorative" val="1"/>
              </a:ext>
            </a:extLst>
          </p:cNvPr>
          <p:cNvSpPr>
            <a:spLocks noGrp="1"/>
          </p:cNvSpPr>
          <p:nvPr>
            <p:ph type="pic" sz="quarter" idx="15"/>
          </p:nvPr>
        </p:nvSpPr>
        <p:spPr/>
        <p:txBody>
          <a:bodyPr/>
          <a:lstStyle/>
          <a:p>
            <a:endParaRPr lang="en-US"/>
          </a:p>
        </p:txBody>
      </p:sp>
      <p:sp>
        <p:nvSpPr>
          <p:cNvPr id="10" name="Picture Placeholder 9">
            <a:extLst>
              <a:ext uri="{FF2B5EF4-FFF2-40B4-BE49-F238E27FC236}">
                <a16:creationId xmlns:a16="http://schemas.microsoft.com/office/drawing/2014/main" id="{1B4F1D36-CF67-7E1B-62C8-FAA9BFFE3A12}"/>
              </a:ext>
              <a:ext uri="{C183D7F6-B498-43B3-948B-1728B52AA6E4}">
                <adec:decorative xmlns:adec="http://schemas.microsoft.com/office/drawing/2017/decorative" val="1"/>
              </a:ext>
            </a:extLst>
          </p:cNvPr>
          <p:cNvSpPr>
            <a:spLocks noGrp="1"/>
          </p:cNvSpPr>
          <p:nvPr>
            <p:ph type="pic" sz="quarter" idx="16"/>
          </p:nvPr>
        </p:nvSpPr>
        <p:spPr/>
        <p:txBody>
          <a:bodyPr/>
          <a:lstStyle/>
          <a:p>
            <a:endParaRPr lang="en-US"/>
          </a:p>
        </p:txBody>
      </p:sp>
      <p:sp>
        <p:nvSpPr>
          <p:cNvPr id="11" name="Text Placeholder 10">
            <a:extLst>
              <a:ext uri="{FF2B5EF4-FFF2-40B4-BE49-F238E27FC236}">
                <a16:creationId xmlns:a16="http://schemas.microsoft.com/office/drawing/2014/main" id="{FBF6A139-DF8B-501A-D447-08F850AEAFA4}"/>
              </a:ext>
            </a:extLst>
          </p:cNvPr>
          <p:cNvSpPr>
            <a:spLocks noGrp="1"/>
          </p:cNvSpPr>
          <p:nvPr>
            <p:ph type="body" sz="quarter" idx="17"/>
          </p:nvPr>
        </p:nvSpPr>
        <p:spPr/>
        <p:txBody>
          <a:bodyPr/>
          <a:lstStyle/>
          <a:p>
            <a:endParaRPr lang="en-US"/>
          </a:p>
        </p:txBody>
      </p:sp>
      <p:sp>
        <p:nvSpPr>
          <p:cNvPr id="12" name="Text Placeholder 11">
            <a:extLst>
              <a:ext uri="{FF2B5EF4-FFF2-40B4-BE49-F238E27FC236}">
                <a16:creationId xmlns:a16="http://schemas.microsoft.com/office/drawing/2014/main" id="{B4EA6C2A-4034-E3AB-647E-E2BE4302EA14}"/>
              </a:ext>
            </a:extLst>
          </p:cNvPr>
          <p:cNvSpPr>
            <a:spLocks noGrp="1"/>
          </p:cNvSpPr>
          <p:nvPr>
            <p:ph type="body" sz="quarter" idx="18"/>
          </p:nvPr>
        </p:nvSpPr>
        <p:spPr/>
        <p:txBody>
          <a:bodyPr/>
          <a:lstStyle/>
          <a:p>
            <a:endParaRPr lang="en-US"/>
          </a:p>
        </p:txBody>
      </p:sp>
      <p:sp>
        <p:nvSpPr>
          <p:cNvPr id="13" name="Text Placeholder 12">
            <a:extLst>
              <a:ext uri="{FF2B5EF4-FFF2-40B4-BE49-F238E27FC236}">
                <a16:creationId xmlns:a16="http://schemas.microsoft.com/office/drawing/2014/main" id="{9D115EDB-D9FD-DAC7-D914-9CE3F1B5E096}"/>
              </a:ext>
            </a:extLst>
          </p:cNvPr>
          <p:cNvSpPr>
            <a:spLocks noGrp="1"/>
          </p:cNvSpPr>
          <p:nvPr>
            <p:ph type="body" sz="quarter" idx="19"/>
          </p:nvPr>
        </p:nvSpPr>
        <p:spPr/>
        <p:txBody>
          <a:bodyPr/>
          <a:lstStyle/>
          <a:p>
            <a:endParaRPr lang="en-US"/>
          </a:p>
        </p:txBody>
      </p:sp>
      <p:sp>
        <p:nvSpPr>
          <p:cNvPr id="14" name="Text Placeholder 13">
            <a:extLst>
              <a:ext uri="{FF2B5EF4-FFF2-40B4-BE49-F238E27FC236}">
                <a16:creationId xmlns:a16="http://schemas.microsoft.com/office/drawing/2014/main" id="{5EAB25C0-76AC-8844-41F0-6CAC57DCB478}"/>
              </a:ext>
            </a:extLst>
          </p:cNvPr>
          <p:cNvSpPr>
            <a:spLocks noGrp="1"/>
          </p:cNvSpPr>
          <p:nvPr>
            <p:ph type="body" sz="quarter" idx="20"/>
          </p:nvPr>
        </p:nvSpPr>
        <p:spPr/>
        <p:txBody>
          <a:bodyPr/>
          <a:lstStyle/>
          <a:p>
            <a:endParaRPr lang="en-US"/>
          </a:p>
        </p:txBody>
      </p:sp>
      <p:sp>
        <p:nvSpPr>
          <p:cNvPr id="15" name="Text Placeholder 14">
            <a:extLst>
              <a:ext uri="{FF2B5EF4-FFF2-40B4-BE49-F238E27FC236}">
                <a16:creationId xmlns:a16="http://schemas.microsoft.com/office/drawing/2014/main" id="{76B7FB32-717C-51D6-5F9C-E75E879B2E9F}"/>
              </a:ext>
            </a:extLst>
          </p:cNvPr>
          <p:cNvSpPr>
            <a:spLocks noGrp="1"/>
          </p:cNvSpPr>
          <p:nvPr>
            <p:ph type="body" sz="quarter" idx="21"/>
          </p:nvPr>
        </p:nvSpPr>
        <p:spPr/>
        <p:txBody>
          <a:bodyPr/>
          <a:lstStyle/>
          <a:p>
            <a:endParaRPr lang="en-US"/>
          </a:p>
        </p:txBody>
      </p:sp>
      <p:sp>
        <p:nvSpPr>
          <p:cNvPr id="16" name="Text Placeholder 15">
            <a:extLst>
              <a:ext uri="{FF2B5EF4-FFF2-40B4-BE49-F238E27FC236}">
                <a16:creationId xmlns:a16="http://schemas.microsoft.com/office/drawing/2014/main" id="{9C22D8FA-2D3B-BD51-1E6E-3A77C9643E21}"/>
              </a:ext>
            </a:extLst>
          </p:cNvPr>
          <p:cNvSpPr>
            <a:spLocks noGrp="1"/>
          </p:cNvSpPr>
          <p:nvPr>
            <p:ph type="body" sz="quarter" idx="22"/>
          </p:nvPr>
        </p:nvSpPr>
        <p:spPr/>
        <p:txBody>
          <a:bodyPr/>
          <a:lstStyle/>
          <a:p>
            <a:endParaRPr lang="en-US"/>
          </a:p>
        </p:txBody>
      </p:sp>
      <p:sp>
        <p:nvSpPr>
          <p:cNvPr id="17" name="Text Placeholder 16">
            <a:extLst>
              <a:ext uri="{FF2B5EF4-FFF2-40B4-BE49-F238E27FC236}">
                <a16:creationId xmlns:a16="http://schemas.microsoft.com/office/drawing/2014/main" id="{2463C179-4025-FE37-BFBB-FD1E652C5B82}"/>
              </a:ext>
            </a:extLst>
          </p:cNvPr>
          <p:cNvSpPr>
            <a:spLocks noGrp="1"/>
          </p:cNvSpPr>
          <p:nvPr>
            <p:ph type="body" sz="quarter" idx="23"/>
          </p:nvPr>
        </p:nvSpPr>
        <p:spPr/>
        <p:txBody>
          <a:bodyPr/>
          <a:lstStyle/>
          <a:p>
            <a:endParaRPr lang="en-US"/>
          </a:p>
        </p:txBody>
      </p:sp>
      <p:sp>
        <p:nvSpPr>
          <p:cNvPr id="18" name="Text Placeholder 17">
            <a:extLst>
              <a:ext uri="{FF2B5EF4-FFF2-40B4-BE49-F238E27FC236}">
                <a16:creationId xmlns:a16="http://schemas.microsoft.com/office/drawing/2014/main" id="{369EA030-63C5-726D-3140-5B3082F89704}"/>
              </a:ext>
            </a:extLst>
          </p:cNvPr>
          <p:cNvSpPr>
            <a:spLocks noGrp="1"/>
          </p:cNvSpPr>
          <p:nvPr>
            <p:ph type="body" sz="quarter" idx="24"/>
          </p:nvPr>
        </p:nvSpPr>
        <p:spPr/>
        <p:txBody>
          <a:bodyPr/>
          <a:lstStyle/>
          <a:p>
            <a:endParaRPr lang="en-US"/>
          </a:p>
        </p:txBody>
      </p:sp>
      <p:pic>
        <p:nvPicPr>
          <p:cNvPr id="8" name="Picture 7" descr="Pictures depicting how apprenticeship spans all sectors. Sectors include Healthcare, Cybersecurity, Information Technology, Education, Transportation, Construction, Financial Services, Advanced Manufacturing, Hospitality, Engineering, Energy and Telecommunications">
            <a:extLst>
              <a:ext uri="{FF2B5EF4-FFF2-40B4-BE49-F238E27FC236}">
                <a16:creationId xmlns:a16="http://schemas.microsoft.com/office/drawing/2014/main" id="{1036A151-700D-C0FA-639C-19BACE9F5194}"/>
              </a:ext>
            </a:extLst>
          </p:cNvPr>
          <p:cNvPicPr>
            <a:picLocks noChangeAspect="1"/>
          </p:cNvPicPr>
          <p:nvPr/>
        </p:nvPicPr>
        <p:blipFill>
          <a:blip r:embed="rId4"/>
          <a:stretch>
            <a:fillRect/>
          </a:stretch>
        </p:blipFill>
        <p:spPr>
          <a:xfrm>
            <a:off x="582382" y="1576128"/>
            <a:ext cx="10958757" cy="4237531"/>
          </a:xfrm>
          <a:prstGeom prst="rect">
            <a:avLst/>
          </a:prstGeom>
        </p:spPr>
      </p:pic>
      <p:sp>
        <p:nvSpPr>
          <p:cNvPr id="5" name="Rectangle 4">
            <a:extLst>
              <a:ext uri="{FF2B5EF4-FFF2-40B4-BE49-F238E27FC236}">
                <a16:creationId xmlns:a16="http://schemas.microsoft.com/office/drawing/2014/main" id="{0CA8E77F-6AFE-B47E-2FF3-58D532DE170D}"/>
              </a:ext>
              <a:ext uri="{C183D7F6-B498-43B3-948B-1728B52AA6E4}">
                <adec:decorative xmlns:adec="http://schemas.microsoft.com/office/drawing/2017/decorative" val="1"/>
              </a:ext>
            </a:extLst>
          </p:cNvPr>
          <p:cNvSpPr/>
          <p:nvPr/>
        </p:nvSpPr>
        <p:spPr>
          <a:xfrm>
            <a:off x="3056172" y="6073796"/>
            <a:ext cx="84678" cy="6479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72CBCF5-D5F7-1D70-3BDB-1DE7BEACFE2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4532" y="5942148"/>
            <a:ext cx="820009" cy="820009"/>
          </a:xfrm>
          <a:prstGeom prst="rect">
            <a:avLst/>
          </a:prstGeom>
        </p:spPr>
      </p:pic>
    </p:spTree>
    <p:custDataLst>
      <p:tags r:id="rId1"/>
    </p:custDataLst>
    <p:extLst>
      <p:ext uri="{BB962C8B-B14F-4D97-AF65-F5344CB8AC3E}">
        <p14:creationId xmlns:p14="http://schemas.microsoft.com/office/powerpoint/2010/main" val="709820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C0775-EF29-D2F7-5BE0-DDD66325E43C}"/>
              </a:ext>
            </a:extLst>
          </p:cNvPr>
          <p:cNvSpPr>
            <a:spLocks noGrp="1"/>
          </p:cNvSpPr>
          <p:nvPr>
            <p:ph type="title"/>
          </p:nvPr>
        </p:nvSpPr>
        <p:spPr/>
        <p:txBody>
          <a:bodyPr/>
          <a:lstStyle/>
          <a:p>
            <a:r>
              <a:rPr lang="en-US"/>
              <a:t>Forged through Partnerships</a:t>
            </a:r>
          </a:p>
        </p:txBody>
      </p:sp>
      <p:pic>
        <p:nvPicPr>
          <p:cNvPr id="6" name="Content Placeholder 5" descr="This picture depicts two models of RA partnerships. The first diagram shows the partnership between Business, Workforce System, and Community College. Businesses are the sponsor of the program, provide on-the-job training, and deliver related instruction at job site. The Workforce System recruits and screens apprentices. The Community College develops curriculum for related instruction.&#10;&#10;The second model on this slide depicts the relationship between Multiple Businesses, Workforce System, Career &amp; Technical School, and Community Based Organizations. Multiple businesses are the sponsors of the program and provide on-the-job training. Workforce System contributes training funds for related instruction. Career &amp; Technical School deliver related instruction. A Community Based Organization provides supportive services to apprentices.">
            <a:extLst>
              <a:ext uri="{FF2B5EF4-FFF2-40B4-BE49-F238E27FC236}">
                <a16:creationId xmlns:a16="http://schemas.microsoft.com/office/drawing/2014/main" id="{7218ACCA-AA27-E293-BAF9-0F25C8D6EA3A}"/>
              </a:ext>
            </a:extLst>
          </p:cNvPr>
          <p:cNvPicPr>
            <a:picLocks noGrp="1" noChangeAspect="1"/>
          </p:cNvPicPr>
          <p:nvPr>
            <p:ph sz="half" idx="1"/>
          </p:nvPr>
        </p:nvPicPr>
        <p:blipFill>
          <a:blip r:embed="rId3"/>
          <a:stretch>
            <a:fillRect/>
          </a:stretch>
        </p:blipFill>
        <p:spPr>
          <a:xfrm>
            <a:off x="965200" y="1574800"/>
            <a:ext cx="9895840" cy="4368800"/>
          </a:xfrm>
        </p:spPr>
      </p:pic>
      <p:pic>
        <p:nvPicPr>
          <p:cNvPr id="3" name="Picture 2">
            <a:extLst>
              <a:ext uri="{FF2B5EF4-FFF2-40B4-BE49-F238E27FC236}">
                <a16:creationId xmlns:a16="http://schemas.microsoft.com/office/drawing/2014/main" id="{ADE5B078-F7F4-1123-46FF-8C732FC7920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532" y="5942148"/>
            <a:ext cx="820009" cy="820009"/>
          </a:xfrm>
          <a:prstGeom prst="rect">
            <a:avLst/>
          </a:prstGeom>
        </p:spPr>
      </p:pic>
      <p:sp>
        <p:nvSpPr>
          <p:cNvPr id="4" name="Slide Number Placeholder 5">
            <a:extLst>
              <a:ext uri="{FF2B5EF4-FFF2-40B4-BE49-F238E27FC236}">
                <a16:creationId xmlns:a16="http://schemas.microsoft.com/office/drawing/2014/main" id="{07D71D8C-2B4E-046F-DCD1-D619DCFF59DF}"/>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767019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DEB9-A16A-B558-BD32-25581DF4C5C7}"/>
              </a:ext>
            </a:extLst>
          </p:cNvPr>
          <p:cNvSpPr>
            <a:spLocks noGrp="1"/>
          </p:cNvSpPr>
          <p:nvPr>
            <p:ph type="title"/>
          </p:nvPr>
        </p:nvSpPr>
        <p:spPr>
          <a:xfrm>
            <a:off x="838200" y="365125"/>
            <a:ext cx="10515600" cy="1240155"/>
          </a:xfrm>
        </p:spPr>
        <p:txBody>
          <a:bodyPr>
            <a:normAutofit/>
          </a:bodyPr>
          <a:lstStyle/>
          <a:p>
            <a:r>
              <a:rPr lang="en-US" sz="3600"/>
              <a:t>Forged through Partnerships </a:t>
            </a:r>
            <a:r>
              <a:rPr lang="en-US" sz="3600" dirty="0">
                <a:solidFill>
                  <a:srgbClr val="00015E"/>
                </a:solidFill>
              </a:rPr>
              <a:t>2</a:t>
            </a:r>
          </a:p>
        </p:txBody>
      </p:sp>
      <p:pic>
        <p:nvPicPr>
          <p:cNvPr id="6" name="Content Placeholder 5" descr="This slide shows two models of partnership networks in apprenticeship, depicted by wheels with cogs. The first diagram shows Multiple Businesses, Industry Association, Workforce System, K-12 Education and Community College. Multiple businesses provide on-the-job training. An industry association is the sponsor of the program. A community college delivers related instruction. The workforce system contributes funds for on-the-job training. K-12 Education will run the pre-apprenticeships program. &#10;&#10;The second diagram showing Business, Career &amp; Technical School, Workforce System, and Labor Organization. A business provides on-the-job training. A career and technical school delivers related instruction. The workforce system recruits and screens apprentices and provides basic skills training. A labor organization is the sponsor of the program. &#10;&#10;">
            <a:extLst>
              <a:ext uri="{FF2B5EF4-FFF2-40B4-BE49-F238E27FC236}">
                <a16:creationId xmlns:a16="http://schemas.microsoft.com/office/drawing/2014/main" id="{C47D2F4C-DEAE-50F8-7098-2070027239A0}"/>
              </a:ext>
            </a:extLst>
          </p:cNvPr>
          <p:cNvPicPr>
            <a:picLocks noGrp="1" noChangeAspect="1"/>
          </p:cNvPicPr>
          <p:nvPr>
            <p:ph sz="half" idx="1"/>
          </p:nvPr>
        </p:nvPicPr>
        <p:blipFill>
          <a:blip r:embed="rId2"/>
          <a:stretch>
            <a:fillRect/>
          </a:stretch>
        </p:blipFill>
        <p:spPr>
          <a:xfrm>
            <a:off x="838200" y="1605280"/>
            <a:ext cx="10515600" cy="4297680"/>
          </a:xfrm>
        </p:spPr>
      </p:pic>
      <p:pic>
        <p:nvPicPr>
          <p:cNvPr id="3" name="Picture 2">
            <a:extLst>
              <a:ext uri="{FF2B5EF4-FFF2-40B4-BE49-F238E27FC236}">
                <a16:creationId xmlns:a16="http://schemas.microsoft.com/office/drawing/2014/main" id="{9B06D8BB-2AAE-B9A7-ED0A-B2590A5D8AE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532" y="5942148"/>
            <a:ext cx="820009" cy="820009"/>
          </a:xfrm>
          <a:prstGeom prst="rect">
            <a:avLst/>
          </a:prstGeom>
        </p:spPr>
      </p:pic>
      <p:sp>
        <p:nvSpPr>
          <p:cNvPr id="4" name="Slide Number Placeholder 5">
            <a:extLst>
              <a:ext uri="{FF2B5EF4-FFF2-40B4-BE49-F238E27FC236}">
                <a16:creationId xmlns:a16="http://schemas.microsoft.com/office/drawing/2014/main" id="{6671032A-1386-61EF-DF51-930525A14849}"/>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855943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A9EEC5-78AF-BC38-7C89-11426C975ABC}"/>
              </a:ext>
              <a:ext uri="{C183D7F6-B498-43B3-948B-1728B52AA6E4}">
                <adec:decorative xmlns:adec="http://schemas.microsoft.com/office/drawing/2017/decorative" val="1"/>
              </a:ext>
            </a:extLst>
          </p:cNvPr>
          <p:cNvSpPr txBox="1"/>
          <p:nvPr/>
        </p:nvSpPr>
        <p:spPr>
          <a:xfrm>
            <a:off x="2623070" y="6141373"/>
            <a:ext cx="471005" cy="369332"/>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ACBCFA96-B7D9-5A25-A600-25CD2D8D8437}"/>
              </a:ext>
            </a:extLst>
          </p:cNvPr>
          <p:cNvSpPr>
            <a:spLocks noGrp="1"/>
          </p:cNvSpPr>
          <p:nvPr>
            <p:ph type="title"/>
          </p:nvPr>
        </p:nvSpPr>
        <p:spPr>
          <a:xfrm>
            <a:off x="12705" y="2343189"/>
            <a:ext cx="12166591" cy="1325563"/>
          </a:xfrm>
        </p:spPr>
        <p:txBody>
          <a:bodyPr>
            <a:normAutofit/>
          </a:bodyPr>
          <a:lstStyle/>
          <a:p>
            <a:r>
              <a:rPr lang="en-US" sz="4000">
                <a:latin typeface="Montserrat Medium"/>
              </a:rPr>
              <a:t>The Partnership – Let’s Start with the “Why”</a:t>
            </a:r>
            <a:endParaRPr lang="en-US" sz="4000" i="1">
              <a:latin typeface="Montserrat Medium"/>
            </a:endParaRPr>
          </a:p>
        </p:txBody>
      </p:sp>
      <p:pic>
        <p:nvPicPr>
          <p:cNvPr id="3" name="Picture 2">
            <a:extLst>
              <a:ext uri="{FF2B5EF4-FFF2-40B4-BE49-F238E27FC236}">
                <a16:creationId xmlns:a16="http://schemas.microsoft.com/office/drawing/2014/main" id="{BFA9F49D-A6A3-7827-A982-223ACFD49B6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022" y="5905711"/>
            <a:ext cx="840657" cy="840657"/>
          </a:xfrm>
          <a:prstGeom prst="rect">
            <a:avLst/>
          </a:prstGeom>
        </p:spPr>
      </p:pic>
      <p:sp>
        <p:nvSpPr>
          <p:cNvPr id="5" name="Slide Number Placeholder 5">
            <a:extLst>
              <a:ext uri="{FF2B5EF4-FFF2-40B4-BE49-F238E27FC236}">
                <a16:creationId xmlns:a16="http://schemas.microsoft.com/office/drawing/2014/main" id="{53E345F2-4611-AC22-2E30-F22254C8A58E}"/>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558011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79B3-814A-F2FA-EB4E-BEB9FC6E551B}"/>
              </a:ext>
            </a:extLst>
          </p:cNvPr>
          <p:cNvSpPr>
            <a:spLocks noGrp="1"/>
          </p:cNvSpPr>
          <p:nvPr>
            <p:ph type="title"/>
          </p:nvPr>
        </p:nvSpPr>
        <p:spPr/>
        <p:txBody>
          <a:bodyPr/>
          <a:lstStyle/>
          <a:p>
            <a:r>
              <a:rPr lang="en-US"/>
              <a:t>The Benefits</a:t>
            </a:r>
          </a:p>
        </p:txBody>
      </p:sp>
      <p:sp>
        <p:nvSpPr>
          <p:cNvPr id="11" name="Text Placeholder 10">
            <a:extLst>
              <a:ext uri="{FF2B5EF4-FFF2-40B4-BE49-F238E27FC236}">
                <a16:creationId xmlns:a16="http://schemas.microsoft.com/office/drawing/2014/main" id="{3C7E5DBF-7271-B8CE-B48F-928A312C3769}"/>
              </a:ext>
            </a:extLst>
          </p:cNvPr>
          <p:cNvSpPr>
            <a:spLocks noGrp="1"/>
          </p:cNvSpPr>
          <p:nvPr>
            <p:ph type="body" sz="quarter" idx="21"/>
          </p:nvPr>
        </p:nvSpPr>
        <p:spPr>
          <a:xfrm>
            <a:off x="930051" y="1643088"/>
            <a:ext cx="2943734" cy="4271936"/>
          </a:xfrm>
          <a:ln>
            <a:solidFill>
              <a:schemeClr val="tx1"/>
            </a:solidFill>
          </a:ln>
        </p:spPr>
        <p:txBody>
          <a:bodyPr>
            <a:noAutofit/>
          </a:bodyPr>
          <a:lstStyle/>
          <a:p>
            <a:pPr>
              <a:spcBef>
                <a:spcPts val="0"/>
              </a:spcBef>
            </a:pPr>
            <a:r>
              <a:rPr lang="en-US" sz="3600" b="1" u="sng"/>
              <a:t>Businesses</a:t>
            </a:r>
            <a:br>
              <a:rPr lang="en-US" u="sng"/>
            </a:br>
            <a:endParaRPr lang="en-US">
              <a:solidFill>
                <a:srgbClr val="1B1B1B"/>
              </a:solidFill>
              <a:effectLst/>
              <a:highlight>
                <a:srgbClr val="FFFFFF"/>
              </a:highlight>
              <a:latin typeface="Montserrat"/>
              <a:ea typeface="Times New Roman" panose="02020603050405020304" pitchFamily="18" charset="0"/>
            </a:endParaRPr>
          </a:p>
          <a:p>
            <a:pPr marL="342900" indent="-342900" algn="l">
              <a:spcBef>
                <a:spcPts val="0"/>
              </a:spcBef>
              <a:buFont typeface="Arial" panose="020B0604020202020204" pitchFamily="34" charset="0"/>
              <a:buChar char="•"/>
            </a:pPr>
            <a:r>
              <a:rPr lang="en-US">
                <a:solidFill>
                  <a:srgbClr val="1B1B1B"/>
                </a:solidFill>
                <a:effectLst/>
                <a:highlight>
                  <a:srgbClr val="FFFFFF"/>
                </a:highlight>
                <a:latin typeface="Montserrat"/>
                <a:ea typeface="Times New Roman" panose="02020603050405020304" pitchFamily="18" charset="0"/>
              </a:rPr>
              <a:t>Supports recruitment </a:t>
            </a:r>
            <a:r>
              <a:rPr lang="en-US">
                <a:solidFill>
                  <a:srgbClr val="1B1B1B"/>
                </a:solidFill>
                <a:highlight>
                  <a:srgbClr val="FFFFFF"/>
                </a:highlight>
                <a:latin typeface="Montserrat"/>
                <a:ea typeface="Times New Roman" panose="02020603050405020304" pitchFamily="18" charset="0"/>
              </a:rPr>
              <a:t>of a diverse and highly-skilled workforce</a:t>
            </a:r>
            <a:br>
              <a:rPr lang="en-US">
                <a:solidFill>
                  <a:srgbClr val="1B1B1B"/>
                </a:solidFill>
                <a:highlight>
                  <a:srgbClr val="FFFFFF"/>
                </a:highlight>
                <a:latin typeface="Montserrat"/>
                <a:ea typeface="Times New Roman" panose="02020603050405020304" pitchFamily="18" charset="0"/>
              </a:rPr>
            </a:br>
            <a:endParaRPr lang="en-US">
              <a:solidFill>
                <a:srgbClr val="1B1B1B"/>
              </a:solidFill>
              <a:highlight>
                <a:srgbClr val="FFFFFF"/>
              </a:highlight>
              <a:latin typeface="Montserrat"/>
              <a:ea typeface="Times New Roman" panose="02020603050405020304" pitchFamily="18" charset="0"/>
            </a:endParaRPr>
          </a:p>
          <a:p>
            <a:pPr marL="342900" indent="-342900" algn="l">
              <a:spcBef>
                <a:spcPts val="0"/>
              </a:spcBef>
              <a:buFont typeface="Arial" panose="020B0604020202020204" pitchFamily="34" charset="0"/>
              <a:buChar char="•"/>
            </a:pPr>
            <a:r>
              <a:rPr lang="en-US">
                <a:solidFill>
                  <a:srgbClr val="1B1B1B"/>
                </a:solidFill>
                <a:highlight>
                  <a:srgbClr val="FFFFFF"/>
                </a:highlight>
                <a:latin typeface="Montserrat"/>
                <a:ea typeface="Times New Roman" panose="02020603050405020304" pitchFamily="18" charset="0"/>
              </a:rPr>
              <a:t>Improves productivity and retention</a:t>
            </a:r>
            <a:br>
              <a:rPr lang="en-US">
                <a:solidFill>
                  <a:srgbClr val="1B1B1B"/>
                </a:solidFill>
                <a:highlight>
                  <a:srgbClr val="FFFFFF"/>
                </a:highlight>
                <a:latin typeface="Montserrat"/>
                <a:ea typeface="Times New Roman" panose="02020603050405020304" pitchFamily="18" charset="0"/>
              </a:rPr>
            </a:br>
            <a:endParaRPr lang="en-US">
              <a:solidFill>
                <a:srgbClr val="1B1B1B"/>
              </a:solidFill>
              <a:highlight>
                <a:srgbClr val="FFFFFF"/>
              </a:highlight>
              <a:latin typeface="Montserrat"/>
              <a:ea typeface="Times New Roman" panose="02020603050405020304" pitchFamily="18" charset="0"/>
            </a:endParaRPr>
          </a:p>
          <a:p>
            <a:pPr marL="342900" indent="-342900" algn="l">
              <a:spcBef>
                <a:spcPts val="0"/>
              </a:spcBef>
              <a:buFont typeface="Arial" panose="020B0604020202020204" pitchFamily="34" charset="0"/>
              <a:buChar char="•"/>
            </a:pPr>
            <a:r>
              <a:rPr lang="en-US">
                <a:solidFill>
                  <a:srgbClr val="1B1B1B"/>
                </a:solidFill>
                <a:effectLst/>
                <a:highlight>
                  <a:srgbClr val="FFFFFF"/>
                </a:highlight>
                <a:latin typeface="Montserrat"/>
                <a:ea typeface="Times New Roman" panose="02020603050405020304" pitchFamily="18" charset="0"/>
              </a:rPr>
              <a:t>Reduces turnover </a:t>
            </a:r>
            <a:br>
              <a:rPr lang="en-US">
                <a:solidFill>
                  <a:srgbClr val="1B1B1B"/>
                </a:solidFill>
                <a:effectLst/>
                <a:highlight>
                  <a:srgbClr val="FFFFFF"/>
                </a:highlight>
                <a:latin typeface="Montserrat"/>
                <a:ea typeface="Times New Roman" panose="02020603050405020304" pitchFamily="18" charset="0"/>
              </a:rPr>
            </a:br>
            <a:endParaRPr lang="en-US">
              <a:solidFill>
                <a:srgbClr val="1B1B1B"/>
              </a:solidFill>
              <a:effectLst/>
              <a:highlight>
                <a:srgbClr val="FFFFFF"/>
              </a:highlight>
              <a:latin typeface="Montserrat"/>
              <a:ea typeface="Times New Roman" panose="02020603050405020304" pitchFamily="18" charset="0"/>
            </a:endParaRPr>
          </a:p>
          <a:p>
            <a:pPr marL="342900" marR="0" indent="-342900" algn="l">
              <a:spcBef>
                <a:spcPts val="0"/>
              </a:spcBef>
              <a:buFont typeface="Arial" panose="020B0604020202020204" pitchFamily="34" charset="0"/>
              <a:buChar char="•"/>
            </a:pPr>
            <a:r>
              <a:rPr lang="en-US">
                <a:solidFill>
                  <a:srgbClr val="1B1B1B"/>
                </a:solidFill>
                <a:highlight>
                  <a:srgbClr val="FFFFFF"/>
                </a:highlight>
                <a:latin typeface="Montserrat"/>
              </a:rPr>
              <a:t>Averts layoffs</a:t>
            </a:r>
          </a:p>
        </p:txBody>
      </p:sp>
      <p:sp>
        <p:nvSpPr>
          <p:cNvPr id="12" name="Text Placeholder 11">
            <a:extLst>
              <a:ext uri="{FF2B5EF4-FFF2-40B4-BE49-F238E27FC236}">
                <a16:creationId xmlns:a16="http://schemas.microsoft.com/office/drawing/2014/main" id="{3C9589BE-1FBA-FA37-BFD6-1F85E48E11CF}"/>
              </a:ext>
            </a:extLst>
          </p:cNvPr>
          <p:cNvSpPr>
            <a:spLocks noGrp="1"/>
          </p:cNvSpPr>
          <p:nvPr>
            <p:ph type="body" sz="quarter" idx="22"/>
          </p:nvPr>
        </p:nvSpPr>
        <p:spPr>
          <a:xfrm>
            <a:off x="4311106" y="1643088"/>
            <a:ext cx="3365025" cy="4271936"/>
          </a:xfrm>
          <a:ln>
            <a:solidFill>
              <a:schemeClr val="tx1"/>
            </a:solidFill>
          </a:ln>
        </p:spPr>
        <p:txBody>
          <a:bodyPr>
            <a:normAutofit fontScale="25000" lnSpcReduction="20000"/>
          </a:bodyPr>
          <a:lstStyle/>
          <a:p>
            <a:pPr>
              <a:lnSpc>
                <a:spcPct val="100000"/>
              </a:lnSpc>
              <a:spcBef>
                <a:spcPts val="0"/>
              </a:spcBef>
              <a:defRPr/>
            </a:pPr>
            <a:r>
              <a:rPr lang="en-US" sz="14400" b="1" u="sng"/>
              <a:t>Job Seekers &amp; Apprentices</a:t>
            </a:r>
          </a:p>
          <a:p>
            <a:pPr algn="l">
              <a:lnSpc>
                <a:spcPct val="100000"/>
              </a:lnSpc>
              <a:spcBef>
                <a:spcPts val="0"/>
              </a:spcBef>
              <a:defRPr/>
            </a:pPr>
            <a:endParaRPr lang="en-US" sz="5500">
              <a:solidFill>
                <a:prstClr val="black">
                  <a:lumMod val="75000"/>
                  <a:lumOff val="25000"/>
                </a:prstClr>
              </a:solidFill>
              <a:latin typeface="Montserrat"/>
            </a:endParaRPr>
          </a:p>
          <a:p>
            <a:pPr marL="342900" indent="-342900" algn="l">
              <a:lnSpc>
                <a:spcPct val="100000"/>
              </a:lnSpc>
              <a:spcBef>
                <a:spcPts val="0"/>
              </a:spcBef>
              <a:buFont typeface="Arial" panose="020B0604020202020204" pitchFamily="34" charset="0"/>
              <a:buChar char="•"/>
              <a:defRPr/>
            </a:pPr>
            <a:r>
              <a:rPr lang="en-US" sz="7200">
                <a:solidFill>
                  <a:prstClr val="black">
                    <a:lumMod val="75000"/>
                    <a:lumOff val="25000"/>
                  </a:prstClr>
                </a:solidFill>
                <a:latin typeface="Montserrat"/>
              </a:rPr>
              <a:t>Earn while you learn</a:t>
            </a:r>
            <a:br>
              <a:rPr lang="en-US" sz="7200">
                <a:solidFill>
                  <a:prstClr val="black">
                    <a:lumMod val="75000"/>
                    <a:lumOff val="25000"/>
                  </a:prstClr>
                </a:solidFill>
                <a:latin typeface="Montserrat"/>
              </a:rPr>
            </a:br>
            <a:endParaRPr lang="en-US" sz="7200">
              <a:solidFill>
                <a:prstClr val="black">
                  <a:lumMod val="75000"/>
                  <a:lumOff val="25000"/>
                </a:prstClr>
              </a:solidFill>
              <a:latin typeface="Montserrat"/>
            </a:endParaRPr>
          </a:p>
          <a:p>
            <a:pPr marL="342900" indent="-342900" algn="l">
              <a:lnSpc>
                <a:spcPct val="100000"/>
              </a:lnSpc>
              <a:spcBef>
                <a:spcPts val="0"/>
              </a:spcBef>
              <a:buFont typeface="Arial" panose="020B0604020202020204" pitchFamily="34" charset="0"/>
              <a:buChar char="•"/>
              <a:defRPr/>
            </a:pPr>
            <a:r>
              <a:rPr kumimoji="0" lang="en-US" sz="7200" b="0" i="0" u="none" strike="noStrike" kern="1200" cap="none" normalizeH="0" baseline="0" noProof="0">
                <a:ln>
                  <a:noFill/>
                </a:ln>
                <a:solidFill>
                  <a:prstClr val="black">
                    <a:lumMod val="75000"/>
                    <a:lumOff val="25000"/>
                  </a:prstClr>
                </a:solidFill>
                <a:effectLst/>
                <a:uLnTx/>
                <a:uFillTx/>
                <a:latin typeface="Montserrat"/>
              </a:rPr>
              <a:t>Receive a nationally recognized credential</a:t>
            </a:r>
            <a:br>
              <a:rPr kumimoji="0" lang="en-US" sz="7200" b="0" i="0" u="none" strike="noStrike" kern="1200" cap="none" normalizeH="0" baseline="0" noProof="0">
                <a:ln>
                  <a:noFill/>
                </a:ln>
                <a:solidFill>
                  <a:prstClr val="black">
                    <a:lumMod val="75000"/>
                    <a:lumOff val="25000"/>
                  </a:prstClr>
                </a:solidFill>
                <a:effectLst/>
                <a:uLnTx/>
                <a:uFillTx/>
                <a:latin typeface="Montserrat"/>
              </a:rPr>
            </a:br>
            <a:endParaRPr lang="en-US" sz="7200" b="0" i="0" u="none" strike="noStrike" kern="1200" cap="none" normalizeH="0" baseline="0" noProof="0">
              <a:ln>
                <a:noFill/>
              </a:ln>
              <a:solidFill>
                <a:prstClr val="black">
                  <a:lumMod val="75000"/>
                  <a:lumOff val="25000"/>
                </a:prstClr>
              </a:solidFill>
              <a:effectLst/>
              <a:uLnTx/>
              <a:uFillTx/>
              <a:latin typeface="Montserrat"/>
            </a:endParaRPr>
          </a:p>
          <a:p>
            <a:pPr marL="342900" indent="-342900" algn="l">
              <a:lnSpc>
                <a:spcPct val="100000"/>
              </a:lnSpc>
              <a:spcBef>
                <a:spcPts val="0"/>
              </a:spcBef>
              <a:buFont typeface="Arial" panose="020B0604020202020204" pitchFamily="34" charset="0"/>
              <a:buChar char="•"/>
              <a:defRPr/>
            </a:pPr>
            <a:r>
              <a:rPr lang="en-US" sz="7200">
                <a:solidFill>
                  <a:prstClr val="black">
                    <a:lumMod val="75000"/>
                    <a:lumOff val="25000"/>
                  </a:prstClr>
                </a:solidFill>
                <a:latin typeface="Montserrat"/>
              </a:rPr>
              <a:t>Career pathway to self-sufficiency</a:t>
            </a:r>
            <a:br>
              <a:rPr lang="en-US" sz="7200">
                <a:solidFill>
                  <a:prstClr val="black">
                    <a:lumMod val="75000"/>
                    <a:lumOff val="25000"/>
                  </a:prstClr>
                </a:solidFill>
                <a:latin typeface="Montserrat"/>
              </a:rPr>
            </a:br>
            <a:endParaRPr lang="en-US" sz="7200">
              <a:solidFill>
                <a:prstClr val="black">
                  <a:lumMod val="75000"/>
                  <a:lumOff val="25000"/>
                </a:prstClr>
              </a:solidFill>
              <a:latin typeface="Montserrat"/>
            </a:endParaRPr>
          </a:p>
          <a:p>
            <a:pPr marL="342900" indent="-342900" algn="l">
              <a:lnSpc>
                <a:spcPct val="100000"/>
              </a:lnSpc>
              <a:spcBef>
                <a:spcPts val="0"/>
              </a:spcBef>
              <a:buFont typeface="Arial" panose="020B0604020202020204" pitchFamily="34" charset="0"/>
              <a:buChar char="•"/>
              <a:defRPr/>
            </a:pPr>
            <a:r>
              <a:rPr lang="en-US" sz="7200">
                <a:solidFill>
                  <a:prstClr val="black">
                    <a:lumMod val="75000"/>
                    <a:lumOff val="25000"/>
                  </a:prstClr>
                </a:solidFill>
                <a:latin typeface="Montserrat"/>
              </a:rPr>
              <a:t>Wage growth</a:t>
            </a:r>
            <a:br>
              <a:rPr lang="en-US" sz="7200">
                <a:solidFill>
                  <a:prstClr val="black">
                    <a:lumMod val="75000"/>
                    <a:lumOff val="25000"/>
                  </a:prstClr>
                </a:solidFill>
                <a:latin typeface="Montserrat"/>
              </a:rPr>
            </a:br>
            <a:endParaRPr lang="en-US" sz="7200">
              <a:solidFill>
                <a:prstClr val="black">
                  <a:lumMod val="75000"/>
                  <a:lumOff val="25000"/>
                </a:prstClr>
              </a:solidFill>
              <a:latin typeface="Montserrat"/>
            </a:endParaRPr>
          </a:p>
          <a:p>
            <a:pPr marL="342900" indent="-342900" algn="l">
              <a:lnSpc>
                <a:spcPct val="100000"/>
              </a:lnSpc>
              <a:spcBef>
                <a:spcPts val="0"/>
              </a:spcBef>
              <a:buFont typeface="Arial" panose="020B0604020202020204" pitchFamily="34" charset="0"/>
              <a:buChar char="•"/>
              <a:defRPr/>
            </a:pPr>
            <a:r>
              <a:rPr lang="en-US" sz="7200">
                <a:solidFill>
                  <a:prstClr val="black">
                    <a:lumMod val="75000"/>
                    <a:lumOff val="25000"/>
                  </a:prstClr>
                </a:solidFill>
                <a:latin typeface="Montserrat"/>
              </a:rPr>
              <a:t>Address barriers to employment such as child-care and transportation</a:t>
            </a:r>
          </a:p>
        </p:txBody>
      </p:sp>
      <p:sp>
        <p:nvSpPr>
          <p:cNvPr id="14" name="Text Placeholder 13">
            <a:extLst>
              <a:ext uri="{FF2B5EF4-FFF2-40B4-BE49-F238E27FC236}">
                <a16:creationId xmlns:a16="http://schemas.microsoft.com/office/drawing/2014/main" id="{D802C0F5-49AD-090F-A876-3FEF1C66D3DC}"/>
              </a:ext>
            </a:extLst>
          </p:cNvPr>
          <p:cNvSpPr>
            <a:spLocks noGrp="1"/>
          </p:cNvSpPr>
          <p:nvPr>
            <p:ph type="body" sz="quarter" idx="24"/>
          </p:nvPr>
        </p:nvSpPr>
        <p:spPr>
          <a:xfrm>
            <a:off x="8203026" y="1690687"/>
            <a:ext cx="3150774" cy="4224337"/>
          </a:xfrm>
          <a:ln>
            <a:solidFill>
              <a:schemeClr val="tx1"/>
            </a:solidFill>
          </a:ln>
        </p:spPr>
        <p:txBody>
          <a:bodyPr>
            <a:normAutofit fontScale="92500" lnSpcReduction="20000"/>
          </a:bodyPr>
          <a:lstStyle/>
          <a:p>
            <a:pPr>
              <a:lnSpc>
                <a:spcPct val="100000"/>
              </a:lnSpc>
              <a:spcBef>
                <a:spcPts val="0"/>
              </a:spcBef>
              <a:defRPr/>
            </a:pPr>
            <a:r>
              <a:rPr lang="en-US" sz="3200" b="1" u="sng"/>
              <a:t>WIOA &amp; Other Partner Programs</a:t>
            </a:r>
          </a:p>
          <a:p>
            <a:pPr algn="l">
              <a:lnSpc>
                <a:spcPct val="100000"/>
              </a:lnSpc>
              <a:spcBef>
                <a:spcPts val="0"/>
              </a:spcBef>
              <a:defRPr/>
            </a:pPr>
            <a:endParaRPr lang="en-US" sz="1900">
              <a:solidFill>
                <a:prstClr val="black">
                  <a:lumMod val="75000"/>
                  <a:lumOff val="25000"/>
                </a:prstClr>
              </a:solidFill>
              <a:latin typeface="Montserrat"/>
            </a:endParaRPr>
          </a:p>
          <a:p>
            <a:pPr marL="342900" indent="-342900" algn="l">
              <a:lnSpc>
                <a:spcPct val="100000"/>
              </a:lnSpc>
              <a:spcBef>
                <a:spcPts val="0"/>
              </a:spcBef>
              <a:buFont typeface="Arial" panose="020B0604020202020204" pitchFamily="34" charset="0"/>
              <a:buChar char="•"/>
              <a:defRPr/>
            </a:pPr>
            <a:r>
              <a:rPr lang="en-US" sz="1900">
                <a:solidFill>
                  <a:prstClr val="black">
                    <a:lumMod val="75000"/>
                    <a:lumOff val="25000"/>
                  </a:prstClr>
                </a:solidFill>
                <a:latin typeface="Montserrat"/>
              </a:rPr>
              <a:t>Facilitates strong program performance results – progressive wage increases, skill gains and nationally recognized credentials</a:t>
            </a:r>
            <a:br>
              <a:rPr lang="en-US" sz="1900">
                <a:solidFill>
                  <a:prstClr val="black">
                    <a:lumMod val="75000"/>
                    <a:lumOff val="25000"/>
                  </a:prstClr>
                </a:solidFill>
                <a:latin typeface="Montserrat"/>
              </a:rPr>
            </a:br>
            <a:endParaRPr lang="en-US" sz="1900">
              <a:solidFill>
                <a:prstClr val="black">
                  <a:lumMod val="75000"/>
                  <a:lumOff val="25000"/>
                </a:prstClr>
              </a:solidFill>
              <a:latin typeface="Montserrat"/>
            </a:endParaRPr>
          </a:p>
          <a:p>
            <a:pPr marL="342900" indent="-342900" algn="l">
              <a:lnSpc>
                <a:spcPct val="100000"/>
              </a:lnSpc>
              <a:spcBef>
                <a:spcPts val="0"/>
              </a:spcBef>
              <a:buFont typeface="Arial" panose="020B0604020202020204" pitchFamily="34" charset="0"/>
              <a:buChar char="•"/>
              <a:defRPr/>
            </a:pPr>
            <a:r>
              <a:rPr lang="en-US" sz="1900">
                <a:latin typeface="Montserrat"/>
              </a:rPr>
              <a:t>Aligns with WIOA’s vision for business-focused, work-based training</a:t>
            </a:r>
          </a:p>
          <a:p>
            <a:pPr algn="l"/>
            <a:endParaRPr lang="en-US"/>
          </a:p>
        </p:txBody>
      </p:sp>
    </p:spTree>
    <p:extLst>
      <p:ext uri="{BB962C8B-B14F-4D97-AF65-F5344CB8AC3E}">
        <p14:creationId xmlns:p14="http://schemas.microsoft.com/office/powerpoint/2010/main" val="2634746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7394-A537-D79A-2AEB-E511AC456C74}"/>
              </a:ext>
            </a:extLst>
          </p:cNvPr>
          <p:cNvSpPr>
            <a:spLocks noGrp="1"/>
          </p:cNvSpPr>
          <p:nvPr>
            <p:ph type="title"/>
          </p:nvPr>
        </p:nvSpPr>
        <p:spPr/>
        <p:txBody>
          <a:bodyPr/>
          <a:lstStyle/>
          <a:p>
            <a:br>
              <a:rPr lang="en-US">
                <a:latin typeface="Montserrat"/>
              </a:rPr>
            </a:br>
            <a:r>
              <a:rPr lang="en-US">
                <a:latin typeface="Montserrat"/>
              </a:rPr>
              <a:t>The Benefits</a:t>
            </a:r>
            <a:r>
              <a:rPr lang="en-US" dirty="0">
                <a:latin typeface="Montserrat"/>
              </a:rPr>
              <a:t> </a:t>
            </a:r>
            <a:r>
              <a:rPr lang="en-US" dirty="0">
                <a:solidFill>
                  <a:srgbClr val="00015E"/>
                </a:solidFill>
                <a:latin typeface="Montserrat"/>
              </a:rPr>
              <a:t>2</a:t>
            </a:r>
          </a:p>
          <a:p>
            <a:endParaRPr lang="en-US"/>
          </a:p>
        </p:txBody>
      </p:sp>
      <p:sp>
        <p:nvSpPr>
          <p:cNvPr id="3" name="Content Placeholder 2">
            <a:extLst>
              <a:ext uri="{FF2B5EF4-FFF2-40B4-BE49-F238E27FC236}">
                <a16:creationId xmlns:a16="http://schemas.microsoft.com/office/drawing/2014/main" id="{59BE529A-AEA7-DEFD-1ADC-19E7183405F3}"/>
              </a:ext>
            </a:extLst>
          </p:cNvPr>
          <p:cNvSpPr>
            <a:spLocks noGrp="1"/>
          </p:cNvSpPr>
          <p:nvPr>
            <p:ph sz="half" idx="1"/>
          </p:nvPr>
        </p:nvSpPr>
        <p:spPr>
          <a:xfrm>
            <a:off x="407504" y="1538495"/>
            <a:ext cx="10957339" cy="4351338"/>
          </a:xfrm>
        </p:spPr>
        <p:txBody>
          <a:bodyPr vert="horz" lIns="91440" tIns="45720" rIns="91440" bIns="45720" rtlCol="0" anchor="t">
            <a:noAutofit/>
          </a:bodyPr>
          <a:lstStyle/>
          <a:p>
            <a:pPr marL="342900" indent="-342900">
              <a:lnSpc>
                <a:spcPct val="120000"/>
              </a:lnSpc>
              <a:spcBef>
                <a:spcPts val="600"/>
              </a:spcBef>
              <a:spcAft>
                <a:spcPts val="600"/>
              </a:spcAft>
              <a:buFont typeface="Arial,Sans-Serif" panose="020B0604020202020204" pitchFamily="34" charset="0"/>
            </a:pPr>
            <a:r>
              <a:rPr lang="en-US" sz="2000" b="1">
                <a:solidFill>
                  <a:schemeClr val="tx1"/>
                </a:solidFill>
                <a:latin typeface="Montserrat Medium"/>
                <a:cs typeface="Segoe UI"/>
              </a:rPr>
              <a:t>Proven ROI:</a:t>
            </a:r>
            <a:r>
              <a:rPr lang="en-US" sz="2000">
                <a:solidFill>
                  <a:schemeClr val="tx1"/>
                </a:solidFill>
                <a:latin typeface="Montserrat Medium"/>
                <a:cs typeface="Segoe UI"/>
              </a:rPr>
              <a:t> Employers report on average $1.47 for every $1 invested in RA – highly cost effective in the long term</a:t>
            </a:r>
          </a:p>
          <a:p>
            <a:pPr marL="342900" indent="-342900">
              <a:lnSpc>
                <a:spcPct val="120000"/>
              </a:lnSpc>
              <a:spcBef>
                <a:spcPts val="600"/>
              </a:spcBef>
              <a:spcAft>
                <a:spcPts val="600"/>
              </a:spcAft>
              <a:buFont typeface="Arial,Sans-Serif" panose="020B0604020202020204" pitchFamily="34" charset="0"/>
            </a:pPr>
            <a:r>
              <a:rPr lang="en-US" sz="2000" b="1">
                <a:solidFill>
                  <a:schemeClr val="tx1"/>
                </a:solidFill>
                <a:latin typeface="Montserrat Medium"/>
                <a:cs typeface="Segoe UI"/>
              </a:rPr>
              <a:t>Diversify Workforce: </a:t>
            </a:r>
            <a:r>
              <a:rPr lang="en-US" sz="2000">
                <a:solidFill>
                  <a:schemeClr val="tx1"/>
                </a:solidFill>
                <a:latin typeface="Montserrat Medium"/>
                <a:cs typeface="Segoe UI"/>
              </a:rPr>
              <a:t>With a training plan in place from day one, employers can take a skills-based approach to hiring which creates much larger, more diverse talent pipeline</a:t>
            </a:r>
          </a:p>
          <a:p>
            <a:pPr marL="342900" indent="-342900">
              <a:lnSpc>
                <a:spcPct val="120000"/>
              </a:lnSpc>
              <a:spcBef>
                <a:spcPts val="600"/>
              </a:spcBef>
              <a:spcAft>
                <a:spcPts val="600"/>
              </a:spcAft>
            </a:pPr>
            <a:r>
              <a:rPr lang="en-US" sz="2000" b="1">
                <a:solidFill>
                  <a:schemeClr val="tx1"/>
                </a:solidFill>
                <a:latin typeface="Montserrat Medium"/>
                <a:cs typeface="Segoe UI"/>
              </a:rPr>
              <a:t>Cost: </a:t>
            </a:r>
            <a:r>
              <a:rPr lang="en-US" sz="2000">
                <a:solidFill>
                  <a:schemeClr val="tx1"/>
                </a:solidFill>
                <a:latin typeface="Montserrat Medium"/>
                <a:cs typeface="Segoe UI"/>
              </a:rPr>
              <a:t>Much less costly for apprentice than traditional college</a:t>
            </a:r>
          </a:p>
          <a:p>
            <a:pPr marL="342900" indent="-342900">
              <a:lnSpc>
                <a:spcPct val="120000"/>
              </a:lnSpc>
              <a:spcBef>
                <a:spcPts val="600"/>
              </a:spcBef>
              <a:spcAft>
                <a:spcPts val="600"/>
              </a:spcAft>
            </a:pPr>
            <a:r>
              <a:rPr lang="en-US" sz="2000" b="1">
                <a:solidFill>
                  <a:schemeClr val="tx1"/>
                </a:solidFill>
                <a:latin typeface="Montserrat Medium"/>
                <a:cs typeface="Segoe UI"/>
              </a:rPr>
              <a:t>Retention Rate: </a:t>
            </a:r>
            <a:r>
              <a:rPr lang="en-US" sz="2000">
                <a:solidFill>
                  <a:schemeClr val="tx1"/>
                </a:solidFill>
                <a:latin typeface="Montserrat Medium"/>
                <a:cs typeface="Segoe UI"/>
              </a:rPr>
              <a:t>93% of apprentices who complete a Registered Apprenticeship retain employment</a:t>
            </a:r>
          </a:p>
          <a:p>
            <a:pPr marL="342900" indent="-342900">
              <a:lnSpc>
                <a:spcPct val="120000"/>
              </a:lnSpc>
              <a:spcBef>
                <a:spcPts val="600"/>
              </a:spcBef>
              <a:spcAft>
                <a:spcPts val="600"/>
              </a:spcAft>
            </a:pPr>
            <a:r>
              <a:rPr lang="en-US" sz="2000" b="1">
                <a:solidFill>
                  <a:schemeClr val="tx1"/>
                </a:solidFill>
                <a:latin typeface="Montserrat Medium"/>
                <a:cs typeface="Segoe UI"/>
              </a:rPr>
              <a:t>Credential:</a:t>
            </a:r>
            <a:r>
              <a:rPr lang="en-US" sz="2000">
                <a:solidFill>
                  <a:schemeClr val="tx1"/>
                </a:solidFill>
                <a:latin typeface="Montserrat Medium"/>
                <a:cs typeface="Segoe UI"/>
              </a:rPr>
              <a:t> Culminates in a national occupational credential</a:t>
            </a:r>
          </a:p>
          <a:p>
            <a:pPr marL="342900" indent="-342900">
              <a:lnSpc>
                <a:spcPct val="120000"/>
              </a:lnSpc>
              <a:spcBef>
                <a:spcPts val="600"/>
              </a:spcBef>
              <a:spcAft>
                <a:spcPts val="600"/>
              </a:spcAft>
            </a:pPr>
            <a:r>
              <a:rPr lang="en-US" sz="2000" b="1">
                <a:solidFill>
                  <a:schemeClr val="tx1"/>
                </a:solidFill>
                <a:latin typeface="Montserrat Medium"/>
                <a:cs typeface="Segoe UI"/>
              </a:rPr>
              <a:t>Wages</a:t>
            </a:r>
            <a:r>
              <a:rPr lang="en-US" sz="2000">
                <a:solidFill>
                  <a:schemeClr val="tx1"/>
                </a:solidFill>
                <a:latin typeface="Montserrat Medium"/>
                <a:cs typeface="Segoe UI"/>
              </a:rPr>
              <a:t>: Apprentices typically earn $300,000 more over their careers than peers</a:t>
            </a:r>
          </a:p>
          <a:p>
            <a:endParaRPr lang="en-US"/>
          </a:p>
        </p:txBody>
      </p:sp>
      <p:pic>
        <p:nvPicPr>
          <p:cNvPr id="4" name="Picture 3">
            <a:extLst>
              <a:ext uri="{FF2B5EF4-FFF2-40B4-BE49-F238E27FC236}">
                <a16:creationId xmlns:a16="http://schemas.microsoft.com/office/drawing/2014/main" id="{7E3ED85A-DF09-C08A-C91F-04E2E8DFCE7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532" y="5942148"/>
            <a:ext cx="820009" cy="820009"/>
          </a:xfrm>
          <a:prstGeom prst="rect">
            <a:avLst/>
          </a:prstGeom>
        </p:spPr>
      </p:pic>
      <p:sp>
        <p:nvSpPr>
          <p:cNvPr id="5" name="Slide Number Placeholder 5">
            <a:extLst>
              <a:ext uri="{FF2B5EF4-FFF2-40B4-BE49-F238E27FC236}">
                <a16:creationId xmlns:a16="http://schemas.microsoft.com/office/drawing/2014/main" id="{BF6B7A97-2699-8874-36DB-59DC8570A663}"/>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625939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FCB64-C6EE-5BCB-CF0E-124932A4DB20}"/>
              </a:ext>
            </a:extLst>
          </p:cNvPr>
          <p:cNvSpPr>
            <a:spLocks noGrp="1"/>
          </p:cNvSpPr>
          <p:nvPr>
            <p:ph type="title"/>
          </p:nvPr>
        </p:nvSpPr>
        <p:spPr>
          <a:xfrm>
            <a:off x="361741" y="2532783"/>
            <a:ext cx="11435024" cy="1325563"/>
          </a:xfrm>
        </p:spPr>
        <p:txBody>
          <a:bodyPr>
            <a:normAutofit/>
          </a:bodyPr>
          <a:lstStyle/>
          <a:p>
            <a:pPr algn="ctr"/>
            <a:r>
              <a:rPr lang="en-US">
                <a:solidFill>
                  <a:schemeClr val="bg1"/>
                </a:solidFill>
                <a:latin typeface="Montserrat"/>
              </a:rPr>
              <a:t>Workforce &amp; RA Points of Intersection</a:t>
            </a:r>
          </a:p>
        </p:txBody>
      </p:sp>
      <p:pic>
        <p:nvPicPr>
          <p:cNvPr id="3" name="Picture 2">
            <a:extLst>
              <a:ext uri="{FF2B5EF4-FFF2-40B4-BE49-F238E27FC236}">
                <a16:creationId xmlns:a16="http://schemas.microsoft.com/office/drawing/2014/main" id="{0D5DC2D2-B959-8DE3-DD4D-C46AC0F9EEF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082" y="5926976"/>
            <a:ext cx="840657" cy="840657"/>
          </a:xfrm>
          <a:prstGeom prst="rect">
            <a:avLst/>
          </a:prstGeom>
        </p:spPr>
      </p:pic>
      <p:sp>
        <p:nvSpPr>
          <p:cNvPr id="4" name="Slide Number Placeholder 5">
            <a:extLst>
              <a:ext uri="{FF2B5EF4-FFF2-40B4-BE49-F238E27FC236}">
                <a16:creationId xmlns:a16="http://schemas.microsoft.com/office/drawing/2014/main" id="{6A772FC2-9424-0F53-87DF-B3A64A1BE632}"/>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556055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C6A3BA-DDAD-6E9F-ECDC-49C1405DCB62}"/>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38FF68-8CF3-B20E-4B39-30EF2CB86DC3}"/>
              </a:ext>
            </a:extLst>
          </p:cNvPr>
          <p:cNvSpPr>
            <a:spLocks noGrp="1"/>
          </p:cNvSpPr>
          <p:nvPr>
            <p:ph type="title"/>
          </p:nvPr>
        </p:nvSpPr>
        <p:spPr/>
        <p:txBody>
          <a:bodyPr>
            <a:normAutofit/>
          </a:bodyPr>
          <a:lstStyle/>
          <a:p>
            <a:r>
              <a:rPr lang="en-US" b="1">
                <a:latin typeface="Montserrat Medium"/>
              </a:rPr>
              <a:t>New Tool</a:t>
            </a:r>
          </a:p>
        </p:txBody>
      </p:sp>
      <p:sp>
        <p:nvSpPr>
          <p:cNvPr id="3" name="Content Placeholder 2">
            <a:extLst>
              <a:ext uri="{FF2B5EF4-FFF2-40B4-BE49-F238E27FC236}">
                <a16:creationId xmlns:a16="http://schemas.microsoft.com/office/drawing/2014/main" id="{561E7005-9047-1A50-670F-31495640CE3F}"/>
              </a:ext>
            </a:extLst>
          </p:cNvPr>
          <p:cNvSpPr>
            <a:spLocks noGrp="1"/>
          </p:cNvSpPr>
          <p:nvPr>
            <p:ph sz="half" idx="1"/>
          </p:nvPr>
        </p:nvSpPr>
        <p:spPr>
          <a:xfrm>
            <a:off x="841956" y="2045863"/>
            <a:ext cx="2644966" cy="3757728"/>
          </a:xfrm>
          <a:solidFill>
            <a:srgbClr val="00015E"/>
          </a:solidFill>
        </p:spPr>
        <p:txBody>
          <a:bodyPr vert="horz" lIns="91440" tIns="45720" rIns="91440" bIns="45720" rtlCol="0" anchor="t">
            <a:normAutofit/>
          </a:bodyPr>
          <a:lstStyle/>
          <a:p>
            <a:pPr marL="0" indent="0" algn="ctr">
              <a:lnSpc>
                <a:spcPct val="100000"/>
              </a:lnSpc>
              <a:buNone/>
            </a:pPr>
            <a:endParaRPr lang="en-US" sz="2400" b="1">
              <a:solidFill>
                <a:schemeClr val="bg1"/>
              </a:solidFill>
              <a:latin typeface="Montserrat Medium"/>
            </a:endParaRPr>
          </a:p>
          <a:p>
            <a:pPr marL="0" indent="0" algn="ctr">
              <a:lnSpc>
                <a:spcPct val="100000"/>
              </a:lnSpc>
              <a:buNone/>
            </a:pPr>
            <a:r>
              <a:rPr lang="en-US" sz="2400" b="1">
                <a:solidFill>
                  <a:schemeClr val="bg1"/>
                </a:solidFill>
                <a:latin typeface="Montserrat Medium"/>
              </a:rPr>
              <a:t>Key Components of Workforce System Alignment with Registered Apprenticeship</a:t>
            </a:r>
            <a:endParaRPr lang="en-US">
              <a:solidFill>
                <a:schemeClr val="bg1"/>
              </a:solidFill>
            </a:endParaRPr>
          </a:p>
        </p:txBody>
      </p:sp>
      <p:pic>
        <p:nvPicPr>
          <p:cNvPr id="8" name="Picture 7">
            <a:extLst>
              <a:ext uri="{FF2B5EF4-FFF2-40B4-BE49-F238E27FC236}">
                <a16:creationId xmlns:a16="http://schemas.microsoft.com/office/drawing/2014/main" id="{65F9EE8B-B368-BDE9-6E0C-9F27536A6E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532" y="5942148"/>
            <a:ext cx="820009" cy="820009"/>
          </a:xfrm>
          <a:prstGeom prst="rect">
            <a:avLst/>
          </a:prstGeom>
        </p:spPr>
      </p:pic>
      <p:pic>
        <p:nvPicPr>
          <p:cNvPr id="6" name="Picture 5" descr="Components include Creating RA-Aligned Policies, Becoming an RA Sponsor, Serving as RA Convener, Equipping BSRs, Embedding RA SMEs">
            <a:extLst>
              <a:ext uri="{FF2B5EF4-FFF2-40B4-BE49-F238E27FC236}">
                <a16:creationId xmlns:a16="http://schemas.microsoft.com/office/drawing/2014/main" id="{4F22352A-2DD0-94C9-D3AA-3B5C3EEE1374}"/>
              </a:ext>
            </a:extLst>
          </p:cNvPr>
          <p:cNvPicPr>
            <a:picLocks noChangeAspect="1"/>
          </p:cNvPicPr>
          <p:nvPr/>
        </p:nvPicPr>
        <p:blipFill>
          <a:blip r:embed="rId4"/>
          <a:srcRect/>
          <a:stretch/>
        </p:blipFill>
        <p:spPr>
          <a:xfrm>
            <a:off x="3821500" y="597160"/>
            <a:ext cx="7477576" cy="5575764"/>
          </a:xfrm>
          <a:prstGeom prst="rect">
            <a:avLst/>
          </a:prstGeom>
        </p:spPr>
      </p:pic>
      <p:sp>
        <p:nvSpPr>
          <p:cNvPr id="7" name="TextBox 6">
            <a:extLst>
              <a:ext uri="{FF2B5EF4-FFF2-40B4-BE49-F238E27FC236}">
                <a16:creationId xmlns:a16="http://schemas.microsoft.com/office/drawing/2014/main" id="{2DCE902D-59D6-B180-098C-41E0064E1234}"/>
              </a:ext>
            </a:extLst>
          </p:cNvPr>
          <p:cNvSpPr txBox="1"/>
          <p:nvPr/>
        </p:nvSpPr>
        <p:spPr>
          <a:xfrm>
            <a:off x="3886200" y="5803591"/>
            <a:ext cx="3015826" cy="369332"/>
          </a:xfrm>
          <a:prstGeom prst="rect">
            <a:avLst/>
          </a:prstGeom>
          <a:noFill/>
        </p:spPr>
        <p:txBody>
          <a:bodyPr wrap="none" rtlCol="0">
            <a:spAutoFit/>
          </a:bodyPr>
          <a:lstStyle/>
          <a:p>
            <a:r>
              <a:rPr lang="en-US" dirty="0">
                <a:hlinkClick r:id="rId5" tooltip="https://dolcoe.safalapps.com/sites/default/files/2024-05/DOL%20RA%20TA%20COE%20Workforce%20Engagement.pdf"/>
              </a:rPr>
              <a:t>https://dolcoe.safalapps.com</a:t>
            </a:r>
            <a:endParaRPr lang="en-US" dirty="0"/>
          </a:p>
        </p:txBody>
      </p:sp>
      <p:sp>
        <p:nvSpPr>
          <p:cNvPr id="4" name="Slide Number Placeholder 5">
            <a:extLst>
              <a:ext uri="{FF2B5EF4-FFF2-40B4-BE49-F238E27FC236}">
                <a16:creationId xmlns:a16="http://schemas.microsoft.com/office/drawing/2014/main" id="{195A7EBA-46E6-D5F6-E86C-9C19E2101304}"/>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9" name="Picture 8">
            <a:extLst>
              <a:ext uri="{FF2B5EF4-FFF2-40B4-BE49-F238E27FC236}">
                <a16:creationId xmlns:a16="http://schemas.microsoft.com/office/drawing/2014/main" id="{2EFB470E-BEC3-3046-2606-233F734D3E7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253" y="5859375"/>
            <a:ext cx="958566" cy="958566"/>
          </a:xfrm>
          <a:prstGeom prst="rect">
            <a:avLst/>
          </a:prstGeom>
        </p:spPr>
      </p:pic>
    </p:spTree>
    <p:extLst>
      <p:ext uri="{BB962C8B-B14F-4D97-AF65-F5344CB8AC3E}">
        <p14:creationId xmlns:p14="http://schemas.microsoft.com/office/powerpoint/2010/main" val="76450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p:txBody>
          <a:bodyPr/>
          <a:lstStyle/>
          <a:p>
            <a:r>
              <a:rPr lang="en-US">
                <a:solidFill>
                  <a:schemeClr val="bg1"/>
                </a:solidFill>
              </a:rPr>
              <a:t>Presenter</a:t>
            </a:r>
          </a:p>
        </p:txBody>
      </p:sp>
      <p:pic>
        <p:nvPicPr>
          <p:cNvPr id="1026" name="Picture 2" descr="Stacy O'Keefe">
            <a:extLst>
              <a:ext uri="{FF2B5EF4-FFF2-40B4-BE49-F238E27FC236}">
                <a16:creationId xmlns:a16="http://schemas.microsoft.com/office/drawing/2014/main" id="{9A6891F1-AB6B-9BDC-D72F-1DE9AD8F7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813" y="1588271"/>
            <a:ext cx="3000375" cy="30956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4">
            <a:extLst>
              <a:ext uri="{FF2B5EF4-FFF2-40B4-BE49-F238E27FC236}">
                <a16:creationId xmlns:a16="http://schemas.microsoft.com/office/drawing/2014/main" id="{FCD808D2-C150-87D4-617C-A79E772980ED}"/>
              </a:ext>
            </a:extLst>
          </p:cNvPr>
          <p:cNvSpPr>
            <a:spLocks noGrp="1"/>
          </p:cNvSpPr>
          <p:nvPr>
            <p:ph type="body" sz="quarter" idx="17"/>
          </p:nvPr>
        </p:nvSpPr>
        <p:spPr>
          <a:xfrm>
            <a:off x="4424736" y="4632476"/>
            <a:ext cx="3342525" cy="563563"/>
          </a:xfrm>
        </p:spPr>
        <p:txBody>
          <a:bodyPr>
            <a:normAutofit/>
          </a:bodyPr>
          <a:lstStyle/>
          <a:p>
            <a:r>
              <a:rPr lang="en-US">
                <a:solidFill>
                  <a:srgbClr val="0D274D"/>
                </a:solidFill>
                <a:latin typeface="Montserrat" panose="00000500000000000000" pitchFamily="2" charset="0"/>
              </a:rPr>
              <a:t>Stacy O’Keefe</a:t>
            </a:r>
          </a:p>
          <a:p>
            <a:endParaRPr lang="en-US"/>
          </a:p>
        </p:txBody>
      </p:sp>
      <p:sp>
        <p:nvSpPr>
          <p:cNvPr id="21" name="Text Placeholder 20">
            <a:extLst>
              <a:ext uri="{FF2B5EF4-FFF2-40B4-BE49-F238E27FC236}">
                <a16:creationId xmlns:a16="http://schemas.microsoft.com/office/drawing/2014/main" id="{1858EF35-827A-A268-A146-F10223BF6EA8}"/>
              </a:ext>
            </a:extLst>
          </p:cNvPr>
          <p:cNvSpPr>
            <a:spLocks noGrp="1"/>
          </p:cNvSpPr>
          <p:nvPr>
            <p:ph type="body" sz="quarter" idx="21"/>
          </p:nvPr>
        </p:nvSpPr>
        <p:spPr>
          <a:xfrm>
            <a:off x="4555708" y="5123766"/>
            <a:ext cx="3080580" cy="1254125"/>
          </a:xfrm>
        </p:spPr>
        <p:txBody>
          <a:bodyPr>
            <a:normAutofit/>
          </a:bodyPr>
          <a:lstStyle/>
          <a:p>
            <a:pPr>
              <a:lnSpc>
                <a:spcPct val="150000"/>
              </a:lnSpc>
              <a:spcBef>
                <a:spcPts val="0"/>
              </a:spcBef>
            </a:pPr>
            <a:r>
              <a:rPr lang="en-US">
                <a:solidFill>
                  <a:srgbClr val="0D274D"/>
                </a:solidFill>
                <a:latin typeface="Montserrat"/>
                <a:ea typeface="Roboto"/>
              </a:rPr>
              <a:t>Subject Matter Expert</a:t>
            </a:r>
          </a:p>
          <a:p>
            <a:pPr>
              <a:lnSpc>
                <a:spcPct val="150000"/>
              </a:lnSpc>
              <a:spcBef>
                <a:spcPts val="0"/>
              </a:spcBef>
            </a:pPr>
            <a:r>
              <a:rPr lang="en-US">
                <a:solidFill>
                  <a:srgbClr val="0D274D"/>
                </a:solidFill>
                <a:latin typeface="Montserrat"/>
                <a:ea typeface="Roboto"/>
              </a:rPr>
              <a:t>Safal Partners</a:t>
            </a:r>
          </a:p>
          <a:p>
            <a:endParaRPr lang="en-US"/>
          </a:p>
        </p:txBody>
      </p:sp>
      <p:sp>
        <p:nvSpPr>
          <p:cNvPr id="4" name="Rectangle 3">
            <a:extLst>
              <a:ext uri="{FF2B5EF4-FFF2-40B4-BE49-F238E27FC236}">
                <a16:creationId xmlns:a16="http://schemas.microsoft.com/office/drawing/2014/main" id="{C3FC99BC-7354-B906-B960-D195C96AC9FA}"/>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53D87D3-B52A-1FCF-694D-D0543B3DA27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532" y="5942148"/>
            <a:ext cx="820009" cy="820009"/>
          </a:xfrm>
          <a:prstGeom prst="rect">
            <a:avLst/>
          </a:prstGeom>
        </p:spPr>
      </p:pic>
    </p:spTree>
    <p:extLst>
      <p:ext uri="{BB962C8B-B14F-4D97-AF65-F5344CB8AC3E}">
        <p14:creationId xmlns:p14="http://schemas.microsoft.com/office/powerpoint/2010/main" val="707660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D0D2-5C90-EF25-284C-E1ACEBE5F01F}"/>
              </a:ext>
            </a:extLst>
          </p:cNvPr>
          <p:cNvSpPr>
            <a:spLocks noGrp="1"/>
          </p:cNvSpPr>
          <p:nvPr>
            <p:ph type="title"/>
          </p:nvPr>
        </p:nvSpPr>
        <p:spPr/>
        <p:txBody>
          <a:bodyPr>
            <a:normAutofit/>
          </a:bodyPr>
          <a:lstStyle/>
          <a:p>
            <a:r>
              <a:rPr lang="en-US" sz="3200"/>
              <a:t>Key WIOA Provisions &amp; their Intersection with RA</a:t>
            </a:r>
          </a:p>
        </p:txBody>
      </p:sp>
      <p:sp>
        <p:nvSpPr>
          <p:cNvPr id="3" name="Content Placeholder 2">
            <a:extLst>
              <a:ext uri="{FF2B5EF4-FFF2-40B4-BE49-F238E27FC236}">
                <a16:creationId xmlns:a16="http://schemas.microsoft.com/office/drawing/2014/main" id="{17C5142E-E6B5-174F-537F-14664B14040C}"/>
              </a:ext>
            </a:extLst>
          </p:cNvPr>
          <p:cNvSpPr>
            <a:spLocks noGrp="1"/>
          </p:cNvSpPr>
          <p:nvPr>
            <p:ph sz="half" idx="1"/>
          </p:nvPr>
        </p:nvSpPr>
        <p:spPr>
          <a:xfrm>
            <a:off x="904875" y="1822450"/>
            <a:ext cx="5929523" cy="4351338"/>
          </a:xfrm>
        </p:spPr>
        <p:txBody>
          <a:bodyPr/>
          <a:lstStyle/>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State and local workforce boards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Funding supports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ETPs and ETP Lists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Performance outcomes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State and local planning</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Policy and procedures</a:t>
            </a:r>
          </a:p>
        </p:txBody>
      </p:sp>
      <p:pic>
        <p:nvPicPr>
          <p:cNvPr id="6" name="Content Placeholder 5" descr="A yellow and black sign depicting two roads crossing one another labelled Intersection">
            <a:extLst>
              <a:ext uri="{FF2B5EF4-FFF2-40B4-BE49-F238E27FC236}">
                <a16:creationId xmlns:a16="http://schemas.microsoft.com/office/drawing/2014/main" id="{8751B12C-D3A4-E089-7038-87F283281A2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48403" y="1825625"/>
            <a:ext cx="3000794" cy="3200847"/>
          </a:xfrm>
        </p:spPr>
      </p:pic>
    </p:spTree>
    <p:extLst>
      <p:ext uri="{BB962C8B-B14F-4D97-AF65-F5344CB8AC3E}">
        <p14:creationId xmlns:p14="http://schemas.microsoft.com/office/powerpoint/2010/main" val="3901955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D0D2-5C90-EF25-284C-E1ACEBE5F01F}"/>
              </a:ext>
            </a:extLst>
          </p:cNvPr>
          <p:cNvSpPr>
            <a:spLocks noGrp="1"/>
          </p:cNvSpPr>
          <p:nvPr>
            <p:ph type="title"/>
          </p:nvPr>
        </p:nvSpPr>
        <p:spPr>
          <a:xfrm>
            <a:off x="904875" y="393700"/>
            <a:ext cx="10515600" cy="1325563"/>
          </a:xfrm>
        </p:spPr>
        <p:txBody>
          <a:bodyPr>
            <a:normAutofit/>
          </a:bodyPr>
          <a:lstStyle/>
          <a:p>
            <a:r>
              <a:rPr lang="en-US" sz="3200"/>
              <a:t>Key WIOA Provisions &amp; their Intersection with RA </a:t>
            </a:r>
            <a:r>
              <a:rPr lang="en-US" sz="3200" dirty="0">
                <a:solidFill>
                  <a:srgbClr val="00015E"/>
                </a:solidFill>
              </a:rPr>
              <a:t>2</a:t>
            </a:r>
          </a:p>
        </p:txBody>
      </p:sp>
      <p:pic>
        <p:nvPicPr>
          <p:cNvPr id="4" name="Picture 3" descr="Check mark on &quot;1. State and local workforce boards&quot;">
            <a:extLst>
              <a:ext uri="{FF2B5EF4-FFF2-40B4-BE49-F238E27FC236}">
                <a16:creationId xmlns:a16="http://schemas.microsoft.com/office/drawing/2014/main" id="{E8B9A4CB-F182-E468-0F62-7BFCA078D621}"/>
              </a:ext>
            </a:extLst>
          </p:cNvPr>
          <p:cNvPicPr>
            <a:picLocks noChangeAspect="1"/>
          </p:cNvPicPr>
          <p:nvPr/>
        </p:nvPicPr>
        <p:blipFill>
          <a:blip r:embed="rId2"/>
          <a:stretch>
            <a:fillRect/>
          </a:stretch>
        </p:blipFill>
        <p:spPr>
          <a:xfrm>
            <a:off x="447635" y="1822450"/>
            <a:ext cx="457240" cy="457240"/>
          </a:xfrm>
          <a:prstGeom prst="rect">
            <a:avLst/>
          </a:prstGeom>
        </p:spPr>
      </p:pic>
      <p:sp>
        <p:nvSpPr>
          <p:cNvPr id="3" name="Content Placeholder 2">
            <a:extLst>
              <a:ext uri="{FF2B5EF4-FFF2-40B4-BE49-F238E27FC236}">
                <a16:creationId xmlns:a16="http://schemas.microsoft.com/office/drawing/2014/main" id="{17C5142E-E6B5-174F-537F-14664B14040C}"/>
              </a:ext>
            </a:extLst>
          </p:cNvPr>
          <p:cNvSpPr>
            <a:spLocks noGrp="1"/>
          </p:cNvSpPr>
          <p:nvPr>
            <p:ph sz="half" idx="1"/>
          </p:nvPr>
        </p:nvSpPr>
        <p:spPr>
          <a:xfrm>
            <a:off x="904875" y="1822450"/>
            <a:ext cx="5929523" cy="4351338"/>
          </a:xfrm>
        </p:spPr>
        <p:txBody>
          <a:bodyPr/>
          <a:lstStyle/>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State and local workforce boards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Funding supports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ETPs and ETP Lists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Performance outcomes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State and local planning</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Policy and procedures</a:t>
            </a:r>
          </a:p>
        </p:txBody>
      </p:sp>
      <p:pic>
        <p:nvPicPr>
          <p:cNvPr id="6" name="Content Placeholder 5" descr="A yellow and black sign depicting two roads crossing one another labelled Intersection">
            <a:extLst>
              <a:ext uri="{FF2B5EF4-FFF2-40B4-BE49-F238E27FC236}">
                <a16:creationId xmlns:a16="http://schemas.microsoft.com/office/drawing/2014/main" id="{8751B12C-D3A4-E089-7038-87F283281A2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48403" y="1825625"/>
            <a:ext cx="3000794" cy="3200847"/>
          </a:xfrm>
        </p:spPr>
      </p:pic>
    </p:spTree>
    <p:extLst>
      <p:ext uri="{BB962C8B-B14F-4D97-AF65-F5344CB8AC3E}">
        <p14:creationId xmlns:p14="http://schemas.microsoft.com/office/powerpoint/2010/main" val="287634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CB846-6C1C-78D8-D872-BC9BDB567644}"/>
              </a:ext>
            </a:extLst>
          </p:cNvPr>
          <p:cNvSpPr>
            <a:spLocks noGrp="1"/>
          </p:cNvSpPr>
          <p:nvPr>
            <p:ph type="title"/>
          </p:nvPr>
        </p:nvSpPr>
        <p:spPr>
          <a:xfrm>
            <a:off x="1009650" y="431800"/>
            <a:ext cx="10515600" cy="1325563"/>
          </a:xfrm>
        </p:spPr>
        <p:txBody>
          <a:bodyPr>
            <a:normAutofit/>
          </a:bodyPr>
          <a:lstStyle/>
          <a:p>
            <a:r>
              <a:rPr lang="en-US" sz="3200"/>
              <a:t>State &amp; Local Boards in Action: Cultivating the RA &amp; WIOA Partnerships</a:t>
            </a:r>
          </a:p>
        </p:txBody>
      </p:sp>
      <p:sp>
        <p:nvSpPr>
          <p:cNvPr id="3" name="Content Placeholder 2">
            <a:extLst>
              <a:ext uri="{FF2B5EF4-FFF2-40B4-BE49-F238E27FC236}">
                <a16:creationId xmlns:a16="http://schemas.microsoft.com/office/drawing/2014/main" id="{B4B4585D-9FCF-D8E3-4F9A-A0A76CDD763E}"/>
              </a:ext>
            </a:extLst>
          </p:cNvPr>
          <p:cNvSpPr>
            <a:spLocks noGrp="1"/>
          </p:cNvSpPr>
          <p:nvPr>
            <p:ph sz="half" idx="1"/>
          </p:nvPr>
        </p:nvSpPr>
        <p:spPr>
          <a:xfrm>
            <a:off x="838200" y="1825624"/>
            <a:ext cx="10515600" cy="3365501"/>
          </a:xfrm>
          <a:custGeom>
            <a:avLst/>
            <a:gdLst>
              <a:gd name="connsiteX0" fmla="*/ 0 w 10515600"/>
              <a:gd name="connsiteY0" fmla="*/ 0 h 3365501"/>
              <a:gd name="connsiteX1" fmla="*/ 689356 w 10515600"/>
              <a:gd name="connsiteY1" fmla="*/ 0 h 3365501"/>
              <a:gd name="connsiteX2" fmla="*/ 1168400 w 10515600"/>
              <a:gd name="connsiteY2" fmla="*/ 0 h 3365501"/>
              <a:gd name="connsiteX3" fmla="*/ 1542288 w 10515600"/>
              <a:gd name="connsiteY3" fmla="*/ 0 h 3365501"/>
              <a:gd name="connsiteX4" fmla="*/ 1916176 w 10515600"/>
              <a:gd name="connsiteY4" fmla="*/ 0 h 3365501"/>
              <a:gd name="connsiteX5" fmla="*/ 2500376 w 10515600"/>
              <a:gd name="connsiteY5" fmla="*/ 0 h 3365501"/>
              <a:gd name="connsiteX6" fmla="*/ 2769108 w 10515600"/>
              <a:gd name="connsiteY6" fmla="*/ 0 h 3365501"/>
              <a:gd name="connsiteX7" fmla="*/ 3353308 w 10515600"/>
              <a:gd name="connsiteY7" fmla="*/ 0 h 3365501"/>
              <a:gd name="connsiteX8" fmla="*/ 3622040 w 10515600"/>
              <a:gd name="connsiteY8" fmla="*/ 0 h 3365501"/>
              <a:gd name="connsiteX9" fmla="*/ 4101084 w 10515600"/>
              <a:gd name="connsiteY9" fmla="*/ 0 h 3365501"/>
              <a:gd name="connsiteX10" fmla="*/ 4369816 w 10515600"/>
              <a:gd name="connsiteY10" fmla="*/ 0 h 3365501"/>
              <a:gd name="connsiteX11" fmla="*/ 4743704 w 10515600"/>
              <a:gd name="connsiteY11" fmla="*/ 0 h 3365501"/>
              <a:gd name="connsiteX12" fmla="*/ 5327904 w 10515600"/>
              <a:gd name="connsiteY12" fmla="*/ 0 h 3365501"/>
              <a:gd name="connsiteX13" fmla="*/ 5596636 w 10515600"/>
              <a:gd name="connsiteY13" fmla="*/ 0 h 3365501"/>
              <a:gd name="connsiteX14" fmla="*/ 5865368 w 10515600"/>
              <a:gd name="connsiteY14" fmla="*/ 0 h 3365501"/>
              <a:gd name="connsiteX15" fmla="*/ 6554724 w 10515600"/>
              <a:gd name="connsiteY15" fmla="*/ 0 h 3365501"/>
              <a:gd name="connsiteX16" fmla="*/ 6928612 w 10515600"/>
              <a:gd name="connsiteY16" fmla="*/ 0 h 3365501"/>
              <a:gd name="connsiteX17" fmla="*/ 7197344 w 10515600"/>
              <a:gd name="connsiteY17" fmla="*/ 0 h 3365501"/>
              <a:gd name="connsiteX18" fmla="*/ 7571232 w 10515600"/>
              <a:gd name="connsiteY18" fmla="*/ 0 h 3365501"/>
              <a:gd name="connsiteX19" fmla="*/ 8260588 w 10515600"/>
              <a:gd name="connsiteY19" fmla="*/ 0 h 3365501"/>
              <a:gd name="connsiteX20" fmla="*/ 8739632 w 10515600"/>
              <a:gd name="connsiteY20" fmla="*/ 0 h 3365501"/>
              <a:gd name="connsiteX21" fmla="*/ 9113520 w 10515600"/>
              <a:gd name="connsiteY21" fmla="*/ 0 h 3365501"/>
              <a:gd name="connsiteX22" fmla="*/ 9908032 w 10515600"/>
              <a:gd name="connsiteY22" fmla="*/ 0 h 3365501"/>
              <a:gd name="connsiteX23" fmla="*/ 10515600 w 10515600"/>
              <a:gd name="connsiteY23" fmla="*/ 0 h 3365501"/>
              <a:gd name="connsiteX24" fmla="*/ 10515600 w 10515600"/>
              <a:gd name="connsiteY24" fmla="*/ 594572 h 3365501"/>
              <a:gd name="connsiteX25" fmla="*/ 10515600 w 10515600"/>
              <a:gd name="connsiteY25" fmla="*/ 1222799 h 3365501"/>
              <a:gd name="connsiteX26" fmla="*/ 10515600 w 10515600"/>
              <a:gd name="connsiteY26" fmla="*/ 1682750 h 3365501"/>
              <a:gd name="connsiteX27" fmla="*/ 10515600 w 10515600"/>
              <a:gd name="connsiteY27" fmla="*/ 2142702 h 3365501"/>
              <a:gd name="connsiteX28" fmla="*/ 10515600 w 10515600"/>
              <a:gd name="connsiteY28" fmla="*/ 2737274 h 3365501"/>
              <a:gd name="connsiteX29" fmla="*/ 10515600 w 10515600"/>
              <a:gd name="connsiteY29" fmla="*/ 3365501 h 3365501"/>
              <a:gd name="connsiteX30" fmla="*/ 9721088 w 10515600"/>
              <a:gd name="connsiteY30" fmla="*/ 3365501 h 3365501"/>
              <a:gd name="connsiteX31" fmla="*/ 8926576 w 10515600"/>
              <a:gd name="connsiteY31" fmla="*/ 3365501 h 3365501"/>
              <a:gd name="connsiteX32" fmla="*/ 8237220 w 10515600"/>
              <a:gd name="connsiteY32" fmla="*/ 3365501 h 3365501"/>
              <a:gd name="connsiteX33" fmla="*/ 7442708 w 10515600"/>
              <a:gd name="connsiteY33" fmla="*/ 3365501 h 3365501"/>
              <a:gd name="connsiteX34" fmla="*/ 7173976 w 10515600"/>
              <a:gd name="connsiteY34" fmla="*/ 3365501 h 3365501"/>
              <a:gd name="connsiteX35" fmla="*/ 6800088 w 10515600"/>
              <a:gd name="connsiteY35" fmla="*/ 3365501 h 3365501"/>
              <a:gd name="connsiteX36" fmla="*/ 6215888 w 10515600"/>
              <a:gd name="connsiteY36" fmla="*/ 3365501 h 3365501"/>
              <a:gd name="connsiteX37" fmla="*/ 5526532 w 10515600"/>
              <a:gd name="connsiteY37" fmla="*/ 3365501 h 3365501"/>
              <a:gd name="connsiteX38" fmla="*/ 4837176 w 10515600"/>
              <a:gd name="connsiteY38" fmla="*/ 3365501 h 3365501"/>
              <a:gd name="connsiteX39" fmla="*/ 4568444 w 10515600"/>
              <a:gd name="connsiteY39" fmla="*/ 3365501 h 3365501"/>
              <a:gd name="connsiteX40" fmla="*/ 4299712 w 10515600"/>
              <a:gd name="connsiteY40" fmla="*/ 3365501 h 3365501"/>
              <a:gd name="connsiteX41" fmla="*/ 3715512 w 10515600"/>
              <a:gd name="connsiteY41" fmla="*/ 3365501 h 3365501"/>
              <a:gd name="connsiteX42" fmla="*/ 3446780 w 10515600"/>
              <a:gd name="connsiteY42" fmla="*/ 3365501 h 3365501"/>
              <a:gd name="connsiteX43" fmla="*/ 2757424 w 10515600"/>
              <a:gd name="connsiteY43" fmla="*/ 3365501 h 3365501"/>
              <a:gd name="connsiteX44" fmla="*/ 2383536 w 10515600"/>
              <a:gd name="connsiteY44" fmla="*/ 3365501 h 3365501"/>
              <a:gd name="connsiteX45" fmla="*/ 1904492 w 10515600"/>
              <a:gd name="connsiteY45" fmla="*/ 3365501 h 3365501"/>
              <a:gd name="connsiteX46" fmla="*/ 1425448 w 10515600"/>
              <a:gd name="connsiteY46" fmla="*/ 3365501 h 3365501"/>
              <a:gd name="connsiteX47" fmla="*/ 1051560 w 10515600"/>
              <a:gd name="connsiteY47" fmla="*/ 3365501 h 3365501"/>
              <a:gd name="connsiteX48" fmla="*/ 0 w 10515600"/>
              <a:gd name="connsiteY48" fmla="*/ 3365501 h 3365501"/>
              <a:gd name="connsiteX49" fmla="*/ 0 w 10515600"/>
              <a:gd name="connsiteY49" fmla="*/ 2905549 h 3365501"/>
              <a:gd name="connsiteX50" fmla="*/ 0 w 10515600"/>
              <a:gd name="connsiteY50" fmla="*/ 2411942 h 3365501"/>
              <a:gd name="connsiteX51" fmla="*/ 0 w 10515600"/>
              <a:gd name="connsiteY51" fmla="*/ 1817371 h 3365501"/>
              <a:gd name="connsiteX52" fmla="*/ 0 w 10515600"/>
              <a:gd name="connsiteY52" fmla="*/ 1222799 h 3365501"/>
              <a:gd name="connsiteX53" fmla="*/ 0 w 10515600"/>
              <a:gd name="connsiteY53" fmla="*/ 628227 h 3365501"/>
              <a:gd name="connsiteX54" fmla="*/ 0 w 10515600"/>
              <a:gd name="connsiteY54" fmla="*/ 0 h 336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515600" h="3365501" fill="none" extrusionOk="0">
                <a:moveTo>
                  <a:pt x="0" y="0"/>
                </a:moveTo>
                <a:cubicBezTo>
                  <a:pt x="275587" y="-45153"/>
                  <a:pt x="415255" y="2828"/>
                  <a:pt x="689356" y="0"/>
                </a:cubicBezTo>
                <a:cubicBezTo>
                  <a:pt x="963457" y="-2828"/>
                  <a:pt x="985874" y="8516"/>
                  <a:pt x="1168400" y="0"/>
                </a:cubicBezTo>
                <a:cubicBezTo>
                  <a:pt x="1350926" y="-8516"/>
                  <a:pt x="1365598" y="42431"/>
                  <a:pt x="1542288" y="0"/>
                </a:cubicBezTo>
                <a:cubicBezTo>
                  <a:pt x="1718978" y="-42431"/>
                  <a:pt x="1834463" y="28222"/>
                  <a:pt x="1916176" y="0"/>
                </a:cubicBezTo>
                <a:cubicBezTo>
                  <a:pt x="1997889" y="-28222"/>
                  <a:pt x="2266512" y="5317"/>
                  <a:pt x="2500376" y="0"/>
                </a:cubicBezTo>
                <a:cubicBezTo>
                  <a:pt x="2734240" y="-5317"/>
                  <a:pt x="2656542" y="319"/>
                  <a:pt x="2769108" y="0"/>
                </a:cubicBezTo>
                <a:cubicBezTo>
                  <a:pt x="2881674" y="-319"/>
                  <a:pt x="3095428" y="41173"/>
                  <a:pt x="3353308" y="0"/>
                </a:cubicBezTo>
                <a:cubicBezTo>
                  <a:pt x="3611188" y="-41173"/>
                  <a:pt x="3545331" y="26377"/>
                  <a:pt x="3622040" y="0"/>
                </a:cubicBezTo>
                <a:cubicBezTo>
                  <a:pt x="3698749" y="-26377"/>
                  <a:pt x="3960704" y="14047"/>
                  <a:pt x="4101084" y="0"/>
                </a:cubicBezTo>
                <a:cubicBezTo>
                  <a:pt x="4241464" y="-14047"/>
                  <a:pt x="4297948" y="6448"/>
                  <a:pt x="4369816" y="0"/>
                </a:cubicBezTo>
                <a:cubicBezTo>
                  <a:pt x="4441684" y="-6448"/>
                  <a:pt x="4661178" y="22646"/>
                  <a:pt x="4743704" y="0"/>
                </a:cubicBezTo>
                <a:cubicBezTo>
                  <a:pt x="4826230" y="-22646"/>
                  <a:pt x="5149765" y="35202"/>
                  <a:pt x="5327904" y="0"/>
                </a:cubicBezTo>
                <a:cubicBezTo>
                  <a:pt x="5506043" y="-35202"/>
                  <a:pt x="5484334" y="30326"/>
                  <a:pt x="5596636" y="0"/>
                </a:cubicBezTo>
                <a:cubicBezTo>
                  <a:pt x="5708938" y="-30326"/>
                  <a:pt x="5798014" y="28971"/>
                  <a:pt x="5865368" y="0"/>
                </a:cubicBezTo>
                <a:cubicBezTo>
                  <a:pt x="5932722" y="-28971"/>
                  <a:pt x="6378901" y="23111"/>
                  <a:pt x="6554724" y="0"/>
                </a:cubicBezTo>
                <a:cubicBezTo>
                  <a:pt x="6730547" y="-23111"/>
                  <a:pt x="6762814" y="43479"/>
                  <a:pt x="6928612" y="0"/>
                </a:cubicBezTo>
                <a:cubicBezTo>
                  <a:pt x="7094410" y="-43479"/>
                  <a:pt x="7066745" y="28528"/>
                  <a:pt x="7197344" y="0"/>
                </a:cubicBezTo>
                <a:cubicBezTo>
                  <a:pt x="7327943" y="-28528"/>
                  <a:pt x="7446867" y="15216"/>
                  <a:pt x="7571232" y="0"/>
                </a:cubicBezTo>
                <a:cubicBezTo>
                  <a:pt x="7695597" y="-15216"/>
                  <a:pt x="8041776" y="5881"/>
                  <a:pt x="8260588" y="0"/>
                </a:cubicBezTo>
                <a:cubicBezTo>
                  <a:pt x="8479400" y="-5881"/>
                  <a:pt x="8510938" y="34348"/>
                  <a:pt x="8739632" y="0"/>
                </a:cubicBezTo>
                <a:cubicBezTo>
                  <a:pt x="8968326" y="-34348"/>
                  <a:pt x="8963503" y="40824"/>
                  <a:pt x="9113520" y="0"/>
                </a:cubicBezTo>
                <a:cubicBezTo>
                  <a:pt x="9263537" y="-40824"/>
                  <a:pt x="9593416" y="94317"/>
                  <a:pt x="9908032" y="0"/>
                </a:cubicBezTo>
                <a:cubicBezTo>
                  <a:pt x="10222648" y="-94317"/>
                  <a:pt x="10297874" y="2024"/>
                  <a:pt x="10515600" y="0"/>
                </a:cubicBezTo>
                <a:cubicBezTo>
                  <a:pt x="10542998" y="225236"/>
                  <a:pt x="10498605" y="325553"/>
                  <a:pt x="10515600" y="594572"/>
                </a:cubicBezTo>
                <a:cubicBezTo>
                  <a:pt x="10532595" y="863591"/>
                  <a:pt x="10465724" y="971304"/>
                  <a:pt x="10515600" y="1222799"/>
                </a:cubicBezTo>
                <a:cubicBezTo>
                  <a:pt x="10565476" y="1474294"/>
                  <a:pt x="10512445" y="1467260"/>
                  <a:pt x="10515600" y="1682750"/>
                </a:cubicBezTo>
                <a:cubicBezTo>
                  <a:pt x="10518755" y="1898240"/>
                  <a:pt x="10514268" y="2006973"/>
                  <a:pt x="10515600" y="2142702"/>
                </a:cubicBezTo>
                <a:cubicBezTo>
                  <a:pt x="10516932" y="2278431"/>
                  <a:pt x="10494085" y="2553343"/>
                  <a:pt x="10515600" y="2737274"/>
                </a:cubicBezTo>
                <a:cubicBezTo>
                  <a:pt x="10537115" y="2921205"/>
                  <a:pt x="10481536" y="3085851"/>
                  <a:pt x="10515600" y="3365501"/>
                </a:cubicBezTo>
                <a:cubicBezTo>
                  <a:pt x="10217236" y="3451817"/>
                  <a:pt x="10013153" y="3272182"/>
                  <a:pt x="9721088" y="3365501"/>
                </a:cubicBezTo>
                <a:cubicBezTo>
                  <a:pt x="9429023" y="3458820"/>
                  <a:pt x="9234062" y="3280750"/>
                  <a:pt x="8926576" y="3365501"/>
                </a:cubicBezTo>
                <a:cubicBezTo>
                  <a:pt x="8619090" y="3450252"/>
                  <a:pt x="8493355" y="3354532"/>
                  <a:pt x="8237220" y="3365501"/>
                </a:cubicBezTo>
                <a:cubicBezTo>
                  <a:pt x="7981085" y="3376470"/>
                  <a:pt x="7656166" y="3281026"/>
                  <a:pt x="7442708" y="3365501"/>
                </a:cubicBezTo>
                <a:cubicBezTo>
                  <a:pt x="7229250" y="3449976"/>
                  <a:pt x="7236499" y="3345787"/>
                  <a:pt x="7173976" y="3365501"/>
                </a:cubicBezTo>
                <a:cubicBezTo>
                  <a:pt x="7111453" y="3385215"/>
                  <a:pt x="6925410" y="3356303"/>
                  <a:pt x="6800088" y="3365501"/>
                </a:cubicBezTo>
                <a:cubicBezTo>
                  <a:pt x="6674766" y="3374699"/>
                  <a:pt x="6430228" y="3337252"/>
                  <a:pt x="6215888" y="3365501"/>
                </a:cubicBezTo>
                <a:cubicBezTo>
                  <a:pt x="6001548" y="3393750"/>
                  <a:pt x="5853111" y="3295299"/>
                  <a:pt x="5526532" y="3365501"/>
                </a:cubicBezTo>
                <a:cubicBezTo>
                  <a:pt x="5199953" y="3435703"/>
                  <a:pt x="4990644" y="3324159"/>
                  <a:pt x="4837176" y="3365501"/>
                </a:cubicBezTo>
                <a:cubicBezTo>
                  <a:pt x="4683708" y="3406843"/>
                  <a:pt x="4623046" y="3343844"/>
                  <a:pt x="4568444" y="3365501"/>
                </a:cubicBezTo>
                <a:cubicBezTo>
                  <a:pt x="4513842" y="3387158"/>
                  <a:pt x="4413458" y="3353941"/>
                  <a:pt x="4299712" y="3365501"/>
                </a:cubicBezTo>
                <a:cubicBezTo>
                  <a:pt x="4185966" y="3377061"/>
                  <a:pt x="3977460" y="3336721"/>
                  <a:pt x="3715512" y="3365501"/>
                </a:cubicBezTo>
                <a:cubicBezTo>
                  <a:pt x="3453564" y="3394281"/>
                  <a:pt x="3540127" y="3349230"/>
                  <a:pt x="3446780" y="3365501"/>
                </a:cubicBezTo>
                <a:cubicBezTo>
                  <a:pt x="3353433" y="3381772"/>
                  <a:pt x="2946121" y="3315084"/>
                  <a:pt x="2757424" y="3365501"/>
                </a:cubicBezTo>
                <a:cubicBezTo>
                  <a:pt x="2568727" y="3415918"/>
                  <a:pt x="2530246" y="3363784"/>
                  <a:pt x="2383536" y="3365501"/>
                </a:cubicBezTo>
                <a:cubicBezTo>
                  <a:pt x="2236826" y="3367218"/>
                  <a:pt x="2062258" y="3331772"/>
                  <a:pt x="1904492" y="3365501"/>
                </a:cubicBezTo>
                <a:cubicBezTo>
                  <a:pt x="1746726" y="3399230"/>
                  <a:pt x="1596051" y="3357245"/>
                  <a:pt x="1425448" y="3365501"/>
                </a:cubicBezTo>
                <a:cubicBezTo>
                  <a:pt x="1254845" y="3373757"/>
                  <a:pt x="1134376" y="3328657"/>
                  <a:pt x="1051560" y="3365501"/>
                </a:cubicBezTo>
                <a:cubicBezTo>
                  <a:pt x="968744" y="3402345"/>
                  <a:pt x="238429" y="3320755"/>
                  <a:pt x="0" y="3365501"/>
                </a:cubicBezTo>
                <a:cubicBezTo>
                  <a:pt x="-28814" y="3151080"/>
                  <a:pt x="37463" y="3011653"/>
                  <a:pt x="0" y="2905549"/>
                </a:cubicBezTo>
                <a:cubicBezTo>
                  <a:pt x="-37463" y="2799445"/>
                  <a:pt x="47661" y="2612941"/>
                  <a:pt x="0" y="2411942"/>
                </a:cubicBezTo>
                <a:cubicBezTo>
                  <a:pt x="-47661" y="2210943"/>
                  <a:pt x="261" y="1999070"/>
                  <a:pt x="0" y="1817371"/>
                </a:cubicBezTo>
                <a:cubicBezTo>
                  <a:pt x="-261" y="1635672"/>
                  <a:pt x="15884" y="1496920"/>
                  <a:pt x="0" y="1222799"/>
                </a:cubicBezTo>
                <a:cubicBezTo>
                  <a:pt x="-15884" y="948678"/>
                  <a:pt x="27228" y="826485"/>
                  <a:pt x="0" y="628227"/>
                </a:cubicBezTo>
                <a:cubicBezTo>
                  <a:pt x="-27228" y="429969"/>
                  <a:pt x="10933" y="169977"/>
                  <a:pt x="0" y="0"/>
                </a:cubicBezTo>
                <a:close/>
              </a:path>
              <a:path w="10515600" h="3365501" stroke="0" extrusionOk="0">
                <a:moveTo>
                  <a:pt x="0" y="0"/>
                </a:moveTo>
                <a:cubicBezTo>
                  <a:pt x="296226" y="-18756"/>
                  <a:pt x="614152" y="31899"/>
                  <a:pt x="794512" y="0"/>
                </a:cubicBezTo>
                <a:cubicBezTo>
                  <a:pt x="974872" y="-31899"/>
                  <a:pt x="1187084" y="21198"/>
                  <a:pt x="1378712" y="0"/>
                </a:cubicBezTo>
                <a:cubicBezTo>
                  <a:pt x="1570340" y="-21198"/>
                  <a:pt x="1818838" y="30286"/>
                  <a:pt x="1962912" y="0"/>
                </a:cubicBezTo>
                <a:cubicBezTo>
                  <a:pt x="2106986" y="-30286"/>
                  <a:pt x="2381575" y="1220"/>
                  <a:pt x="2547112" y="0"/>
                </a:cubicBezTo>
                <a:cubicBezTo>
                  <a:pt x="2712649" y="-1220"/>
                  <a:pt x="2762267" y="25161"/>
                  <a:pt x="2921000" y="0"/>
                </a:cubicBezTo>
                <a:cubicBezTo>
                  <a:pt x="3079733" y="-25161"/>
                  <a:pt x="3457381" y="35382"/>
                  <a:pt x="3610356" y="0"/>
                </a:cubicBezTo>
                <a:cubicBezTo>
                  <a:pt x="3763331" y="-35382"/>
                  <a:pt x="3927295" y="6678"/>
                  <a:pt x="4089400" y="0"/>
                </a:cubicBezTo>
                <a:cubicBezTo>
                  <a:pt x="4251505" y="-6678"/>
                  <a:pt x="4378657" y="38046"/>
                  <a:pt x="4568444" y="0"/>
                </a:cubicBezTo>
                <a:cubicBezTo>
                  <a:pt x="4758231" y="-38046"/>
                  <a:pt x="5102754" y="70120"/>
                  <a:pt x="5257800" y="0"/>
                </a:cubicBezTo>
                <a:cubicBezTo>
                  <a:pt x="5412846" y="-70120"/>
                  <a:pt x="5619829" y="17893"/>
                  <a:pt x="5736844" y="0"/>
                </a:cubicBezTo>
                <a:cubicBezTo>
                  <a:pt x="5853859" y="-17893"/>
                  <a:pt x="6095336" y="13463"/>
                  <a:pt x="6426200" y="0"/>
                </a:cubicBezTo>
                <a:cubicBezTo>
                  <a:pt x="6757064" y="-13463"/>
                  <a:pt x="6739247" y="26339"/>
                  <a:pt x="6905244" y="0"/>
                </a:cubicBezTo>
                <a:cubicBezTo>
                  <a:pt x="7071241" y="-26339"/>
                  <a:pt x="7092013" y="26390"/>
                  <a:pt x="7173976" y="0"/>
                </a:cubicBezTo>
                <a:cubicBezTo>
                  <a:pt x="7255939" y="-26390"/>
                  <a:pt x="7652921" y="88650"/>
                  <a:pt x="7968488" y="0"/>
                </a:cubicBezTo>
                <a:cubicBezTo>
                  <a:pt x="8284055" y="-88650"/>
                  <a:pt x="8499825" y="28119"/>
                  <a:pt x="8657844" y="0"/>
                </a:cubicBezTo>
                <a:cubicBezTo>
                  <a:pt x="8815863" y="-28119"/>
                  <a:pt x="8988440" y="21542"/>
                  <a:pt x="9242044" y="0"/>
                </a:cubicBezTo>
                <a:cubicBezTo>
                  <a:pt x="9495648" y="-21542"/>
                  <a:pt x="9551235" y="60662"/>
                  <a:pt x="9826244" y="0"/>
                </a:cubicBezTo>
                <a:cubicBezTo>
                  <a:pt x="10101253" y="-60662"/>
                  <a:pt x="10191600" y="66093"/>
                  <a:pt x="10515600" y="0"/>
                </a:cubicBezTo>
                <a:cubicBezTo>
                  <a:pt x="10521495" y="232521"/>
                  <a:pt x="10471638" y="423379"/>
                  <a:pt x="10515600" y="594572"/>
                </a:cubicBezTo>
                <a:cubicBezTo>
                  <a:pt x="10559562" y="765765"/>
                  <a:pt x="10449139" y="937049"/>
                  <a:pt x="10515600" y="1155489"/>
                </a:cubicBezTo>
                <a:cubicBezTo>
                  <a:pt x="10582061" y="1373929"/>
                  <a:pt x="10481634" y="1466233"/>
                  <a:pt x="10515600" y="1682751"/>
                </a:cubicBezTo>
                <a:cubicBezTo>
                  <a:pt x="10549566" y="1899269"/>
                  <a:pt x="10488252" y="1997674"/>
                  <a:pt x="10515600" y="2142702"/>
                </a:cubicBezTo>
                <a:cubicBezTo>
                  <a:pt x="10542948" y="2287730"/>
                  <a:pt x="10488031" y="2543359"/>
                  <a:pt x="10515600" y="2669964"/>
                </a:cubicBezTo>
                <a:cubicBezTo>
                  <a:pt x="10543169" y="2796569"/>
                  <a:pt x="10442573" y="3224381"/>
                  <a:pt x="10515600" y="3365501"/>
                </a:cubicBezTo>
                <a:cubicBezTo>
                  <a:pt x="10388784" y="3383151"/>
                  <a:pt x="10364066" y="3348254"/>
                  <a:pt x="10246868" y="3365501"/>
                </a:cubicBezTo>
                <a:cubicBezTo>
                  <a:pt x="10129670" y="3382748"/>
                  <a:pt x="9834608" y="3328953"/>
                  <a:pt x="9557512" y="3365501"/>
                </a:cubicBezTo>
                <a:cubicBezTo>
                  <a:pt x="9280416" y="3402049"/>
                  <a:pt x="9030538" y="3353629"/>
                  <a:pt x="8868156" y="3365501"/>
                </a:cubicBezTo>
                <a:cubicBezTo>
                  <a:pt x="8705774" y="3377373"/>
                  <a:pt x="8731416" y="3360127"/>
                  <a:pt x="8599424" y="3365501"/>
                </a:cubicBezTo>
                <a:cubicBezTo>
                  <a:pt x="8467432" y="3370875"/>
                  <a:pt x="8206464" y="3333108"/>
                  <a:pt x="8015224" y="3365501"/>
                </a:cubicBezTo>
                <a:cubicBezTo>
                  <a:pt x="7823984" y="3397894"/>
                  <a:pt x="7476060" y="3291540"/>
                  <a:pt x="7325868" y="3365501"/>
                </a:cubicBezTo>
                <a:cubicBezTo>
                  <a:pt x="7175676" y="3439462"/>
                  <a:pt x="6855526" y="3274056"/>
                  <a:pt x="6531356" y="3365501"/>
                </a:cubicBezTo>
                <a:cubicBezTo>
                  <a:pt x="6207186" y="3456946"/>
                  <a:pt x="6392155" y="3344207"/>
                  <a:pt x="6262624" y="3365501"/>
                </a:cubicBezTo>
                <a:cubicBezTo>
                  <a:pt x="6133093" y="3386795"/>
                  <a:pt x="6116999" y="3346089"/>
                  <a:pt x="5993892" y="3365501"/>
                </a:cubicBezTo>
                <a:cubicBezTo>
                  <a:pt x="5870785" y="3384913"/>
                  <a:pt x="5742931" y="3331643"/>
                  <a:pt x="5514848" y="3365501"/>
                </a:cubicBezTo>
                <a:cubicBezTo>
                  <a:pt x="5286765" y="3399359"/>
                  <a:pt x="5101378" y="3338209"/>
                  <a:pt x="4930648" y="3365501"/>
                </a:cubicBezTo>
                <a:cubicBezTo>
                  <a:pt x="4759918" y="3392793"/>
                  <a:pt x="4784381" y="3345341"/>
                  <a:pt x="4661916" y="3365501"/>
                </a:cubicBezTo>
                <a:cubicBezTo>
                  <a:pt x="4539451" y="3385661"/>
                  <a:pt x="4461516" y="3338830"/>
                  <a:pt x="4288028" y="3365501"/>
                </a:cubicBezTo>
                <a:cubicBezTo>
                  <a:pt x="4114540" y="3392172"/>
                  <a:pt x="3963286" y="3337385"/>
                  <a:pt x="3808984" y="3365501"/>
                </a:cubicBezTo>
                <a:cubicBezTo>
                  <a:pt x="3654682" y="3393617"/>
                  <a:pt x="3311901" y="3293590"/>
                  <a:pt x="3119628" y="3365501"/>
                </a:cubicBezTo>
                <a:cubicBezTo>
                  <a:pt x="2927355" y="3437412"/>
                  <a:pt x="2839281" y="3363294"/>
                  <a:pt x="2640584" y="3365501"/>
                </a:cubicBezTo>
                <a:cubicBezTo>
                  <a:pt x="2441887" y="3367708"/>
                  <a:pt x="2451509" y="3337849"/>
                  <a:pt x="2266696" y="3365501"/>
                </a:cubicBezTo>
                <a:cubicBezTo>
                  <a:pt x="2081883" y="3393153"/>
                  <a:pt x="1992226" y="3343523"/>
                  <a:pt x="1787652" y="3365501"/>
                </a:cubicBezTo>
                <a:cubicBezTo>
                  <a:pt x="1583078" y="3387479"/>
                  <a:pt x="1436749" y="3296943"/>
                  <a:pt x="1203452" y="3365501"/>
                </a:cubicBezTo>
                <a:cubicBezTo>
                  <a:pt x="970155" y="3434059"/>
                  <a:pt x="844655" y="3325859"/>
                  <a:pt x="619252" y="3365501"/>
                </a:cubicBezTo>
                <a:cubicBezTo>
                  <a:pt x="393849" y="3405143"/>
                  <a:pt x="305235" y="3310720"/>
                  <a:pt x="0" y="3365501"/>
                </a:cubicBezTo>
                <a:cubicBezTo>
                  <a:pt x="-27306" y="3184494"/>
                  <a:pt x="19493" y="3049634"/>
                  <a:pt x="0" y="2737274"/>
                </a:cubicBezTo>
                <a:cubicBezTo>
                  <a:pt x="-19493" y="2424914"/>
                  <a:pt x="1761" y="2399011"/>
                  <a:pt x="0" y="2142702"/>
                </a:cubicBezTo>
                <a:cubicBezTo>
                  <a:pt x="-1761" y="1886393"/>
                  <a:pt x="56146" y="1873638"/>
                  <a:pt x="0" y="1649095"/>
                </a:cubicBezTo>
                <a:cubicBezTo>
                  <a:pt x="-56146" y="1424552"/>
                  <a:pt x="55631" y="1322143"/>
                  <a:pt x="0" y="1121834"/>
                </a:cubicBezTo>
                <a:cubicBezTo>
                  <a:pt x="-55631" y="921525"/>
                  <a:pt x="26439" y="714282"/>
                  <a:pt x="0" y="493607"/>
                </a:cubicBezTo>
                <a:cubicBezTo>
                  <a:pt x="-26439" y="272932"/>
                  <a:pt x="54732" y="186761"/>
                  <a:pt x="0" y="0"/>
                </a:cubicBezTo>
                <a:close/>
              </a:path>
            </a:pathLst>
          </a:custGeom>
          <a:solidFill>
            <a:srgbClr val="00015E"/>
          </a:solidFill>
          <a:ln>
            <a:solidFill>
              <a:schemeClr val="tx1"/>
            </a:solidFill>
            <a:extLst>
              <a:ext uri="{C807C97D-BFC1-408E-A445-0C87EB9F89A2}">
                <ask:lineSketchStyleProps xmlns:ask="http://schemas.microsoft.com/office/drawing/2018/sketchyshapes" sd="2850609504">
                  <ask:type>
                    <ask:lineSketchScribble/>
                  </ask:type>
                </ask:lineSketchStyleProps>
              </a:ext>
            </a:extLst>
          </a:ln>
        </p:spPr>
        <p:txBody>
          <a:bodyPr>
            <a:normAutofit/>
          </a:bodyPr>
          <a:lstStyle/>
          <a:p>
            <a:pPr marL="0" indent="0">
              <a:buNone/>
            </a:pPr>
            <a:br>
              <a:rPr lang="en-US" sz="3600">
                <a:solidFill>
                  <a:schemeClr val="bg1"/>
                </a:solidFill>
                <a:latin typeface="Montserrat Medium"/>
              </a:rPr>
            </a:br>
            <a:r>
              <a:rPr lang="en-US" sz="3600">
                <a:solidFill>
                  <a:schemeClr val="bg1"/>
                </a:solidFill>
                <a:latin typeface="Montserrat Medium"/>
              </a:rPr>
              <a:t>Workforce boards and the RA system share the same fundamental mission: connect workers to economic opportunity while meeting the skill needs of employers in high-demand industries. </a:t>
            </a:r>
            <a:r>
              <a:rPr lang="en-US" sz="2800">
                <a:solidFill>
                  <a:schemeClr val="bg1"/>
                </a:solidFill>
                <a:latin typeface="Montserrat Medium"/>
              </a:rPr>
              <a:t>​</a:t>
            </a:r>
          </a:p>
        </p:txBody>
      </p:sp>
    </p:spTree>
    <p:extLst>
      <p:ext uri="{BB962C8B-B14F-4D97-AF65-F5344CB8AC3E}">
        <p14:creationId xmlns:p14="http://schemas.microsoft.com/office/powerpoint/2010/main" val="1094145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8A4E-A520-FCEC-806D-618C171941B0}"/>
              </a:ext>
            </a:extLst>
          </p:cNvPr>
          <p:cNvSpPr>
            <a:spLocks noGrp="1"/>
          </p:cNvSpPr>
          <p:nvPr>
            <p:ph type="title"/>
          </p:nvPr>
        </p:nvSpPr>
        <p:spPr>
          <a:xfrm>
            <a:off x="503824" y="942975"/>
            <a:ext cx="11241002" cy="589797"/>
          </a:xfrm>
        </p:spPr>
        <p:txBody>
          <a:bodyPr>
            <a:normAutofit/>
          </a:bodyPr>
          <a:lstStyle/>
          <a:p>
            <a:pPr>
              <a:spcBef>
                <a:spcPts val="1000"/>
              </a:spcBef>
            </a:pPr>
            <a:r>
              <a:rPr lang="en-US" sz="2400">
                <a:latin typeface="Montserrat" panose="00000500000000000000" pitchFamily="2" charset="0"/>
              </a:rPr>
              <a:t>State &amp; Local Boards in Action: Cultivating the RA &amp; WIOA Partnerships </a:t>
            </a:r>
            <a:r>
              <a:rPr lang="en-US" sz="2400" dirty="0">
                <a:solidFill>
                  <a:srgbClr val="00015E"/>
                </a:solidFill>
                <a:latin typeface="Montserrat" panose="00000500000000000000" pitchFamily="2" charset="0"/>
              </a:rPr>
              <a:t>1</a:t>
            </a:r>
          </a:p>
        </p:txBody>
      </p:sp>
      <p:sp>
        <p:nvSpPr>
          <p:cNvPr id="3" name="Content Placeholder 2">
            <a:extLst>
              <a:ext uri="{FF2B5EF4-FFF2-40B4-BE49-F238E27FC236}">
                <a16:creationId xmlns:a16="http://schemas.microsoft.com/office/drawing/2014/main" id="{5131D036-ECB5-09C0-781C-134F028D900D}"/>
              </a:ext>
            </a:extLst>
          </p:cNvPr>
          <p:cNvSpPr>
            <a:spLocks noGrp="1"/>
          </p:cNvSpPr>
          <p:nvPr>
            <p:ph sz="half" idx="1"/>
          </p:nvPr>
        </p:nvSpPr>
        <p:spPr>
          <a:xfrm>
            <a:off x="838200" y="1825625"/>
            <a:ext cx="7629525" cy="4089400"/>
          </a:xfrm>
        </p:spPr>
        <p:txBody>
          <a:bodyPr vert="horz" lIns="91440" tIns="45720" rIns="91440" bIns="45720" rtlCol="0" anchor="t">
            <a:noAutofit/>
          </a:bodyPr>
          <a:lstStyle/>
          <a:p>
            <a:pPr marL="0" indent="0">
              <a:buNone/>
            </a:pPr>
            <a:r>
              <a:rPr lang="en-US" dirty="0">
                <a:solidFill>
                  <a:schemeClr val="tx1"/>
                </a:solidFill>
                <a:latin typeface="Montserrat" panose="00000500000000000000" pitchFamily="2" charset="0"/>
              </a:rPr>
              <a:t>It starts at the top</a:t>
            </a:r>
            <a:endParaRPr lang="en-US" dirty="0"/>
          </a:p>
          <a:p>
            <a:r>
              <a:rPr lang="en-US" dirty="0">
                <a:solidFill>
                  <a:schemeClr val="tx1"/>
                </a:solidFill>
                <a:latin typeface="Montserrat"/>
              </a:rPr>
              <a:t>Membership - </a:t>
            </a:r>
            <a:r>
              <a:rPr lang="en-US" sz="2400" dirty="0">
                <a:solidFill>
                  <a:schemeClr val="accent1"/>
                </a:solidFill>
                <a:latin typeface="Montserrat Medium"/>
                <a:hlinkClick r:id="rId2" tooltip="https://www.ecfr.gov/current/title-20/chapter-V/part-679/subpart-C/section-679.320">
                  <a:extLst>
                    <a:ext uri="{A12FA001-AC4F-418D-AE19-62706E023703}">
                      <ahyp:hlinkClr xmlns:ahyp="http://schemas.microsoft.com/office/drawing/2018/hyperlinkcolor" val="tx"/>
                    </a:ext>
                  </a:extLst>
                </a:hlinkClick>
              </a:rPr>
              <a:t>20 CFR 679.320</a:t>
            </a:r>
            <a:endParaRPr lang="en-US" sz="2400" dirty="0">
              <a:solidFill>
                <a:schemeClr val="accent1"/>
              </a:solidFill>
              <a:latin typeface="Montserrat Medium"/>
            </a:endParaRPr>
          </a:p>
          <a:p>
            <a:r>
              <a:rPr lang="en-US" dirty="0">
                <a:solidFill>
                  <a:schemeClr val="tx1"/>
                </a:solidFill>
                <a:latin typeface="Montserrat"/>
              </a:rPr>
              <a:t>Functions - </a:t>
            </a:r>
            <a:r>
              <a:rPr lang="en-US" sz="2400" dirty="0">
                <a:solidFill>
                  <a:schemeClr val="accent1"/>
                </a:solidFill>
                <a:latin typeface="Montserrat Medium"/>
                <a:hlinkClick r:id="rId3" tooltip="https://www.ecfr.gov/current/title-20/chapter-V/part-679/subpart-C/section-679.370">
                  <a:extLst>
                    <a:ext uri="{A12FA001-AC4F-418D-AE19-62706E023703}">
                      <ahyp:hlinkClr xmlns:ahyp="http://schemas.microsoft.com/office/drawing/2018/hyperlinkcolor" val="tx"/>
                    </a:ext>
                  </a:extLst>
                </a:hlinkClick>
              </a:rPr>
              <a:t>20 CFR 679.370</a:t>
            </a:r>
            <a:endParaRPr lang="en-US" sz="2400" dirty="0">
              <a:solidFill>
                <a:schemeClr val="accent1"/>
              </a:solidFill>
            </a:endParaRPr>
          </a:p>
          <a:p>
            <a:pPr lvl="1">
              <a:buFont typeface="Wingdings" panose="020B0604020202020204" pitchFamily="34" charset="0"/>
              <a:buChar char="§"/>
            </a:pPr>
            <a:r>
              <a:rPr lang="en-US" sz="2800" dirty="0">
                <a:solidFill>
                  <a:schemeClr val="tx1"/>
                </a:solidFill>
                <a:latin typeface="Montserrat"/>
              </a:rPr>
              <a:t>Convenes</a:t>
            </a:r>
          </a:p>
          <a:p>
            <a:pPr lvl="1">
              <a:buFont typeface="Wingdings" panose="020B0604020202020204" pitchFamily="34" charset="0"/>
              <a:buChar char="§"/>
            </a:pPr>
            <a:r>
              <a:rPr lang="en-US" sz="2800" dirty="0">
                <a:solidFill>
                  <a:schemeClr val="tx1"/>
                </a:solidFill>
                <a:latin typeface="Montserrat"/>
              </a:rPr>
              <a:t>Sets strategic direction</a:t>
            </a:r>
          </a:p>
          <a:p>
            <a:pPr lvl="1">
              <a:buFont typeface="Wingdings" panose="020B0604020202020204" pitchFamily="34" charset="0"/>
              <a:buChar char="§"/>
            </a:pPr>
            <a:r>
              <a:rPr lang="en-US" sz="2800" dirty="0">
                <a:solidFill>
                  <a:schemeClr val="tx1"/>
                </a:solidFill>
                <a:latin typeface="Montserrat"/>
              </a:rPr>
              <a:t>Engages and educates key stakeholders</a:t>
            </a:r>
          </a:p>
          <a:p>
            <a:pPr lvl="1">
              <a:buFont typeface="Wingdings" panose="020B0604020202020204" pitchFamily="34" charset="0"/>
              <a:buChar char="§"/>
            </a:pPr>
            <a:r>
              <a:rPr lang="en-US" sz="2800" dirty="0">
                <a:solidFill>
                  <a:schemeClr val="tx1"/>
                </a:solidFill>
                <a:latin typeface="Montserrat"/>
              </a:rPr>
              <a:t>Develops and executes policies</a:t>
            </a:r>
          </a:p>
          <a:p>
            <a:pPr lvl="1">
              <a:buFont typeface="Wingdings" panose="020B0604020202020204" pitchFamily="34" charset="0"/>
              <a:buChar char="§"/>
            </a:pPr>
            <a:r>
              <a:rPr lang="en-US" sz="2800" dirty="0">
                <a:solidFill>
                  <a:schemeClr val="tx1"/>
                </a:solidFill>
                <a:latin typeface="Montserrat"/>
              </a:rPr>
              <a:t>Serves as a RA sponsor</a:t>
            </a:r>
          </a:p>
        </p:txBody>
      </p:sp>
      <p:pic>
        <p:nvPicPr>
          <p:cNvPr id="5" name="Picture 4" descr="A clipboard with the words &quot;Open Education Working Group Advisory Board&quot;">
            <a:extLst>
              <a:ext uri="{FF2B5EF4-FFF2-40B4-BE49-F238E27FC236}">
                <a16:creationId xmlns:a16="http://schemas.microsoft.com/office/drawing/2014/main" id="{04F617F5-E7EA-7FD7-8113-93822DE5952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38911" y="1717758"/>
            <a:ext cx="2924677" cy="4074194"/>
          </a:xfrm>
          <a:prstGeom prst="rect">
            <a:avLst/>
          </a:prstGeom>
        </p:spPr>
      </p:pic>
      <p:sp>
        <p:nvSpPr>
          <p:cNvPr id="4" name="Slide Number Placeholder 5">
            <a:extLst>
              <a:ext uri="{FF2B5EF4-FFF2-40B4-BE49-F238E27FC236}">
                <a16:creationId xmlns:a16="http://schemas.microsoft.com/office/drawing/2014/main" id="{C043AECF-DE6C-BD44-7D9B-489B15617998}"/>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456701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A1281-C734-1D5D-1605-F2C2A3C0A55F}"/>
              </a:ext>
            </a:extLst>
          </p:cNvPr>
          <p:cNvSpPr>
            <a:spLocks noGrp="1"/>
          </p:cNvSpPr>
          <p:nvPr>
            <p:ph type="title"/>
          </p:nvPr>
        </p:nvSpPr>
        <p:spPr>
          <a:xfrm>
            <a:off x="409510" y="804194"/>
            <a:ext cx="11873946" cy="672149"/>
          </a:xfrm>
        </p:spPr>
        <p:txBody>
          <a:bodyPr vert="horz" lIns="91440" tIns="45720" rIns="91440" bIns="45720" rtlCol="0" anchor="ctr">
            <a:noAutofit/>
          </a:bodyPr>
          <a:lstStyle/>
          <a:p>
            <a:r>
              <a:rPr lang="en-US" sz="2400">
                <a:latin typeface="Montserrat Medium"/>
              </a:rPr>
              <a:t>State &amp; Local Boards in Action: Cultivating the RA &amp; WIOA Partnership</a:t>
            </a:r>
          </a:p>
        </p:txBody>
      </p:sp>
      <p:pic>
        <p:nvPicPr>
          <p:cNvPr id="4" name="Picture 3" descr="A grouping of words featuring words like collaboration, success, project, people, leadership, learning, challenges. ">
            <a:extLst>
              <a:ext uri="{FF2B5EF4-FFF2-40B4-BE49-F238E27FC236}">
                <a16:creationId xmlns:a16="http://schemas.microsoft.com/office/drawing/2014/main" id="{3E02BA0A-6BC1-84B8-D895-FF3475721ADB}"/>
              </a:ext>
            </a:extLst>
          </p:cNvPr>
          <p:cNvPicPr>
            <a:picLocks noChangeAspect="1"/>
          </p:cNvPicPr>
          <p:nvPr/>
        </p:nvPicPr>
        <p:blipFill>
          <a:blip r:embed="rId3"/>
          <a:stretch>
            <a:fillRect/>
          </a:stretch>
        </p:blipFill>
        <p:spPr>
          <a:xfrm>
            <a:off x="507684" y="1712774"/>
            <a:ext cx="4389815" cy="4104601"/>
          </a:xfrm>
          <a:prstGeom prst="rect">
            <a:avLst/>
          </a:prstGeom>
        </p:spPr>
      </p:pic>
      <p:sp>
        <p:nvSpPr>
          <p:cNvPr id="3" name="Content Placeholder 2">
            <a:extLst>
              <a:ext uri="{FF2B5EF4-FFF2-40B4-BE49-F238E27FC236}">
                <a16:creationId xmlns:a16="http://schemas.microsoft.com/office/drawing/2014/main" id="{34356735-4150-E5A0-F52A-C4B74FB97BE0}"/>
              </a:ext>
            </a:extLst>
          </p:cNvPr>
          <p:cNvSpPr>
            <a:spLocks noGrp="1"/>
          </p:cNvSpPr>
          <p:nvPr>
            <p:ph sz="half" idx="1"/>
          </p:nvPr>
        </p:nvSpPr>
        <p:spPr>
          <a:xfrm>
            <a:off x="5372772" y="1715566"/>
            <a:ext cx="6311544" cy="4108197"/>
          </a:xfrm>
        </p:spPr>
        <p:txBody>
          <a:bodyPr vert="horz" lIns="91440" tIns="45720" rIns="91440" bIns="45720" rtlCol="0" anchor="t">
            <a:normAutofit/>
          </a:bodyPr>
          <a:lstStyle/>
          <a:p>
            <a:pPr marL="0" indent="0">
              <a:lnSpc>
                <a:spcPct val="100000"/>
              </a:lnSpc>
              <a:spcBef>
                <a:spcPts val="0"/>
              </a:spcBef>
              <a:buNone/>
              <a:defRPr/>
            </a:pPr>
            <a:endParaRPr lang="en-US" sz="3600">
              <a:solidFill>
                <a:srgbClr val="404040"/>
              </a:solidFill>
              <a:latin typeface="Montserrat"/>
              <a:cs typeface="Arial"/>
            </a:endParaRPr>
          </a:p>
          <a:p>
            <a:pPr marL="0" indent="0">
              <a:lnSpc>
                <a:spcPct val="100000"/>
              </a:lnSpc>
              <a:spcBef>
                <a:spcPts val="0"/>
              </a:spcBef>
              <a:buNone/>
              <a:defRPr/>
            </a:pPr>
            <a:r>
              <a:rPr lang="en-US" sz="3600">
                <a:solidFill>
                  <a:srgbClr val="404040"/>
                </a:solidFill>
                <a:latin typeface="Montserrat"/>
                <a:cs typeface="Arial"/>
              </a:rPr>
              <a:t>How does your State or local workforce board support alignment?</a:t>
            </a:r>
          </a:p>
          <a:p>
            <a:pPr marL="0" indent="0">
              <a:lnSpc>
                <a:spcPct val="100000"/>
              </a:lnSpc>
              <a:spcBef>
                <a:spcPts val="0"/>
              </a:spcBef>
              <a:buNone/>
              <a:defRPr/>
            </a:pPr>
            <a:endParaRPr lang="en-US" b="0" i="0" u="none" strike="noStrike" kern="1200" cap="none" spc="0" normalizeH="0" baseline="0" noProof="0">
              <a:ln>
                <a:noFill/>
              </a:ln>
              <a:solidFill>
                <a:srgbClr val="404040"/>
              </a:solidFill>
              <a:effectLst/>
              <a:uLnTx/>
              <a:uFillTx/>
              <a:latin typeface="Montserrat Medium" panose="00000600000000000000" pitchFamily="2" charset="0"/>
            </a:endParaRPr>
          </a:p>
        </p:txBody>
      </p:sp>
      <p:pic>
        <p:nvPicPr>
          <p:cNvPr id="5" name="Picture 4">
            <a:extLst>
              <a:ext uri="{FF2B5EF4-FFF2-40B4-BE49-F238E27FC236}">
                <a16:creationId xmlns:a16="http://schemas.microsoft.com/office/drawing/2014/main" id="{846D1A04-1A84-80F2-193D-D4F08D74961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3920" y="5828008"/>
            <a:ext cx="918361" cy="918361"/>
          </a:xfrm>
          <a:prstGeom prst="rect">
            <a:avLst/>
          </a:prstGeom>
        </p:spPr>
      </p:pic>
      <p:sp>
        <p:nvSpPr>
          <p:cNvPr id="6" name="Slide Number Placeholder 5">
            <a:extLst>
              <a:ext uri="{FF2B5EF4-FFF2-40B4-BE49-F238E27FC236}">
                <a16:creationId xmlns:a16="http://schemas.microsoft.com/office/drawing/2014/main" id="{039EFB35-685B-AA71-5614-4B3A3D348237}"/>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417149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D0D2-5C90-EF25-284C-E1ACEBE5F01F}"/>
              </a:ext>
            </a:extLst>
          </p:cNvPr>
          <p:cNvSpPr>
            <a:spLocks noGrp="1"/>
          </p:cNvSpPr>
          <p:nvPr>
            <p:ph type="title"/>
          </p:nvPr>
        </p:nvSpPr>
        <p:spPr>
          <a:xfrm>
            <a:off x="904875" y="412750"/>
            <a:ext cx="10515600" cy="1325563"/>
          </a:xfrm>
        </p:spPr>
        <p:txBody>
          <a:bodyPr>
            <a:normAutofit/>
          </a:bodyPr>
          <a:lstStyle/>
          <a:p>
            <a:r>
              <a:rPr lang="en-US" sz="3200"/>
              <a:t>Key WIOA Provisions &amp; their Intersection with RA </a:t>
            </a:r>
            <a:r>
              <a:rPr lang="en-US" sz="3200" dirty="0">
                <a:solidFill>
                  <a:srgbClr val="00015E"/>
                </a:solidFill>
              </a:rPr>
              <a:t>3</a:t>
            </a:r>
          </a:p>
        </p:txBody>
      </p:sp>
      <p:pic>
        <p:nvPicPr>
          <p:cNvPr id="4" name="Picture 3" descr="Check mark on &quot;1. State and local workforce boards&quot;">
            <a:extLst>
              <a:ext uri="{FF2B5EF4-FFF2-40B4-BE49-F238E27FC236}">
                <a16:creationId xmlns:a16="http://schemas.microsoft.com/office/drawing/2014/main" id="{E8B9A4CB-F182-E468-0F62-7BFCA078D621}"/>
              </a:ext>
            </a:extLst>
          </p:cNvPr>
          <p:cNvPicPr>
            <a:picLocks noChangeAspect="1"/>
          </p:cNvPicPr>
          <p:nvPr/>
        </p:nvPicPr>
        <p:blipFill>
          <a:blip r:embed="rId2"/>
          <a:stretch>
            <a:fillRect/>
          </a:stretch>
        </p:blipFill>
        <p:spPr>
          <a:xfrm>
            <a:off x="447635" y="2746375"/>
            <a:ext cx="457240" cy="457240"/>
          </a:xfrm>
          <a:prstGeom prst="rect">
            <a:avLst/>
          </a:prstGeom>
        </p:spPr>
      </p:pic>
      <p:sp>
        <p:nvSpPr>
          <p:cNvPr id="3" name="Content Placeholder 2">
            <a:extLst>
              <a:ext uri="{FF2B5EF4-FFF2-40B4-BE49-F238E27FC236}">
                <a16:creationId xmlns:a16="http://schemas.microsoft.com/office/drawing/2014/main" id="{17C5142E-E6B5-174F-537F-14664B14040C}"/>
              </a:ext>
            </a:extLst>
          </p:cNvPr>
          <p:cNvSpPr>
            <a:spLocks noGrp="1"/>
          </p:cNvSpPr>
          <p:nvPr>
            <p:ph sz="half" idx="1"/>
          </p:nvPr>
        </p:nvSpPr>
        <p:spPr>
          <a:xfrm>
            <a:off x="904875" y="1822450"/>
            <a:ext cx="5929523" cy="4351338"/>
          </a:xfrm>
        </p:spPr>
        <p:txBody>
          <a:bodyPr/>
          <a:lstStyle/>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State and local workforce boards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Funding supports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ETPs and ETP Lists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Performance outcomes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State and local planning</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Policy and procedures</a:t>
            </a:r>
          </a:p>
        </p:txBody>
      </p:sp>
      <p:pic>
        <p:nvPicPr>
          <p:cNvPr id="6" name="Content Placeholder 5" descr="A yellow and black sign depicting two roads crossing one another labelled Intersection">
            <a:extLst>
              <a:ext uri="{FF2B5EF4-FFF2-40B4-BE49-F238E27FC236}">
                <a16:creationId xmlns:a16="http://schemas.microsoft.com/office/drawing/2014/main" id="{8751B12C-D3A4-E089-7038-87F283281A2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48403" y="1825625"/>
            <a:ext cx="3000794" cy="3200847"/>
          </a:xfrm>
        </p:spPr>
      </p:pic>
    </p:spTree>
    <p:extLst>
      <p:ext uri="{BB962C8B-B14F-4D97-AF65-F5344CB8AC3E}">
        <p14:creationId xmlns:p14="http://schemas.microsoft.com/office/powerpoint/2010/main" val="815679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D28A7-F956-4C95-53C0-39F3ACB1A079}"/>
              </a:ext>
            </a:extLst>
          </p:cNvPr>
          <p:cNvSpPr>
            <a:spLocks noGrp="1"/>
          </p:cNvSpPr>
          <p:nvPr>
            <p:ph type="title"/>
          </p:nvPr>
        </p:nvSpPr>
        <p:spPr>
          <a:xfrm>
            <a:off x="838199" y="500062"/>
            <a:ext cx="11115675" cy="1325563"/>
          </a:xfrm>
        </p:spPr>
        <p:txBody>
          <a:bodyPr>
            <a:normAutofit/>
          </a:bodyPr>
          <a:lstStyle/>
          <a:p>
            <a:r>
              <a:rPr lang="en-US" sz="3600"/>
              <a:t>WIOA Funds: Cultivating the RA &amp; WIOA Partnership</a:t>
            </a:r>
          </a:p>
        </p:txBody>
      </p:sp>
      <p:sp>
        <p:nvSpPr>
          <p:cNvPr id="3" name="Content Placeholder 2">
            <a:extLst>
              <a:ext uri="{FF2B5EF4-FFF2-40B4-BE49-F238E27FC236}">
                <a16:creationId xmlns:a16="http://schemas.microsoft.com/office/drawing/2014/main" id="{0E5290C2-5240-9840-E260-DFD9B83A0385}"/>
              </a:ext>
            </a:extLst>
          </p:cNvPr>
          <p:cNvSpPr>
            <a:spLocks noGrp="1"/>
          </p:cNvSpPr>
          <p:nvPr>
            <p:ph sz="half" idx="1"/>
          </p:nvPr>
        </p:nvSpPr>
        <p:spPr>
          <a:xfrm>
            <a:off x="838199" y="2054225"/>
            <a:ext cx="10410826" cy="3613150"/>
          </a:xfrm>
          <a:custGeom>
            <a:avLst/>
            <a:gdLst>
              <a:gd name="connsiteX0" fmla="*/ 0 w 10410826"/>
              <a:gd name="connsiteY0" fmla="*/ 0 h 3613150"/>
              <a:gd name="connsiteX1" fmla="*/ 786596 w 10410826"/>
              <a:gd name="connsiteY1" fmla="*/ 0 h 3613150"/>
              <a:gd name="connsiteX2" fmla="*/ 1469083 w 10410826"/>
              <a:gd name="connsiteY2" fmla="*/ 0 h 3613150"/>
              <a:gd name="connsiteX3" fmla="*/ 2255679 w 10410826"/>
              <a:gd name="connsiteY3" fmla="*/ 0 h 3613150"/>
              <a:gd name="connsiteX4" fmla="*/ 2625842 w 10410826"/>
              <a:gd name="connsiteY4" fmla="*/ 0 h 3613150"/>
              <a:gd name="connsiteX5" fmla="*/ 2891896 w 10410826"/>
              <a:gd name="connsiteY5" fmla="*/ 0 h 3613150"/>
              <a:gd name="connsiteX6" fmla="*/ 3678492 w 10410826"/>
              <a:gd name="connsiteY6" fmla="*/ 0 h 3613150"/>
              <a:gd name="connsiteX7" fmla="*/ 3944546 w 10410826"/>
              <a:gd name="connsiteY7" fmla="*/ 0 h 3613150"/>
              <a:gd name="connsiteX8" fmla="*/ 4210601 w 10410826"/>
              <a:gd name="connsiteY8" fmla="*/ 0 h 3613150"/>
              <a:gd name="connsiteX9" fmla="*/ 4684872 w 10410826"/>
              <a:gd name="connsiteY9" fmla="*/ 0 h 3613150"/>
              <a:gd name="connsiteX10" fmla="*/ 5055034 w 10410826"/>
              <a:gd name="connsiteY10" fmla="*/ 0 h 3613150"/>
              <a:gd name="connsiteX11" fmla="*/ 5529305 w 10410826"/>
              <a:gd name="connsiteY11" fmla="*/ 0 h 3613150"/>
              <a:gd name="connsiteX12" fmla="*/ 5795360 w 10410826"/>
              <a:gd name="connsiteY12" fmla="*/ 0 h 3613150"/>
              <a:gd name="connsiteX13" fmla="*/ 6373739 w 10410826"/>
              <a:gd name="connsiteY13" fmla="*/ 0 h 3613150"/>
              <a:gd name="connsiteX14" fmla="*/ 6848010 w 10410826"/>
              <a:gd name="connsiteY14" fmla="*/ 0 h 3613150"/>
              <a:gd name="connsiteX15" fmla="*/ 7218173 w 10410826"/>
              <a:gd name="connsiteY15" fmla="*/ 0 h 3613150"/>
              <a:gd name="connsiteX16" fmla="*/ 7900660 w 10410826"/>
              <a:gd name="connsiteY16" fmla="*/ 0 h 3613150"/>
              <a:gd name="connsiteX17" fmla="*/ 8270823 w 10410826"/>
              <a:gd name="connsiteY17" fmla="*/ 0 h 3613150"/>
              <a:gd name="connsiteX18" fmla="*/ 8953310 w 10410826"/>
              <a:gd name="connsiteY18" fmla="*/ 0 h 3613150"/>
              <a:gd name="connsiteX19" fmla="*/ 9427581 w 10410826"/>
              <a:gd name="connsiteY19" fmla="*/ 0 h 3613150"/>
              <a:gd name="connsiteX20" fmla="*/ 9797744 w 10410826"/>
              <a:gd name="connsiteY20" fmla="*/ 0 h 3613150"/>
              <a:gd name="connsiteX21" fmla="*/ 10410826 w 10410826"/>
              <a:gd name="connsiteY21" fmla="*/ 0 h 3613150"/>
              <a:gd name="connsiteX22" fmla="*/ 10410826 w 10410826"/>
              <a:gd name="connsiteY22" fmla="*/ 407770 h 3613150"/>
              <a:gd name="connsiteX23" fmla="*/ 10410826 w 10410826"/>
              <a:gd name="connsiteY23" fmla="*/ 851671 h 3613150"/>
              <a:gd name="connsiteX24" fmla="*/ 10410826 w 10410826"/>
              <a:gd name="connsiteY24" fmla="*/ 1295572 h 3613150"/>
              <a:gd name="connsiteX25" fmla="*/ 10410826 w 10410826"/>
              <a:gd name="connsiteY25" fmla="*/ 1775605 h 3613150"/>
              <a:gd name="connsiteX26" fmla="*/ 10410826 w 10410826"/>
              <a:gd name="connsiteY26" fmla="*/ 2219506 h 3613150"/>
              <a:gd name="connsiteX27" fmla="*/ 10410826 w 10410826"/>
              <a:gd name="connsiteY27" fmla="*/ 2771802 h 3613150"/>
              <a:gd name="connsiteX28" fmla="*/ 10410826 w 10410826"/>
              <a:gd name="connsiteY28" fmla="*/ 3613150 h 3613150"/>
              <a:gd name="connsiteX29" fmla="*/ 9728339 w 10410826"/>
              <a:gd name="connsiteY29" fmla="*/ 3613150 h 3613150"/>
              <a:gd name="connsiteX30" fmla="*/ 8941743 w 10410826"/>
              <a:gd name="connsiteY30" fmla="*/ 3613150 h 3613150"/>
              <a:gd name="connsiteX31" fmla="*/ 8571580 w 10410826"/>
              <a:gd name="connsiteY31" fmla="*/ 3613150 h 3613150"/>
              <a:gd name="connsiteX32" fmla="*/ 8097309 w 10410826"/>
              <a:gd name="connsiteY32" fmla="*/ 3613150 h 3613150"/>
              <a:gd name="connsiteX33" fmla="*/ 7414822 w 10410826"/>
              <a:gd name="connsiteY33" fmla="*/ 3613150 h 3613150"/>
              <a:gd name="connsiteX34" fmla="*/ 6940551 w 10410826"/>
              <a:gd name="connsiteY34" fmla="*/ 3613150 h 3613150"/>
              <a:gd name="connsiteX35" fmla="*/ 6466280 w 10410826"/>
              <a:gd name="connsiteY35" fmla="*/ 3613150 h 3613150"/>
              <a:gd name="connsiteX36" fmla="*/ 5992009 w 10410826"/>
              <a:gd name="connsiteY36" fmla="*/ 3613150 h 3613150"/>
              <a:gd name="connsiteX37" fmla="*/ 5621846 w 10410826"/>
              <a:gd name="connsiteY37" fmla="*/ 3613150 h 3613150"/>
              <a:gd name="connsiteX38" fmla="*/ 5147575 w 10410826"/>
              <a:gd name="connsiteY38" fmla="*/ 3613150 h 3613150"/>
              <a:gd name="connsiteX39" fmla="*/ 4465088 w 10410826"/>
              <a:gd name="connsiteY39" fmla="*/ 3613150 h 3613150"/>
              <a:gd name="connsiteX40" fmla="*/ 4199033 w 10410826"/>
              <a:gd name="connsiteY40" fmla="*/ 3613150 h 3613150"/>
              <a:gd name="connsiteX41" fmla="*/ 3516546 w 10410826"/>
              <a:gd name="connsiteY41" fmla="*/ 3613150 h 3613150"/>
              <a:gd name="connsiteX42" fmla="*/ 2834058 w 10410826"/>
              <a:gd name="connsiteY42" fmla="*/ 3613150 h 3613150"/>
              <a:gd name="connsiteX43" fmla="*/ 2568004 w 10410826"/>
              <a:gd name="connsiteY43" fmla="*/ 3613150 h 3613150"/>
              <a:gd name="connsiteX44" fmla="*/ 1781408 w 10410826"/>
              <a:gd name="connsiteY44" fmla="*/ 3613150 h 3613150"/>
              <a:gd name="connsiteX45" fmla="*/ 1203029 w 10410826"/>
              <a:gd name="connsiteY45" fmla="*/ 3613150 h 3613150"/>
              <a:gd name="connsiteX46" fmla="*/ 728758 w 10410826"/>
              <a:gd name="connsiteY46" fmla="*/ 3613150 h 3613150"/>
              <a:gd name="connsiteX47" fmla="*/ 0 w 10410826"/>
              <a:gd name="connsiteY47" fmla="*/ 3613150 h 3613150"/>
              <a:gd name="connsiteX48" fmla="*/ 0 w 10410826"/>
              <a:gd name="connsiteY48" fmla="*/ 3060854 h 3613150"/>
              <a:gd name="connsiteX49" fmla="*/ 0 w 10410826"/>
              <a:gd name="connsiteY49" fmla="*/ 2580821 h 3613150"/>
              <a:gd name="connsiteX50" fmla="*/ 0 w 10410826"/>
              <a:gd name="connsiteY50" fmla="*/ 2173052 h 3613150"/>
              <a:gd name="connsiteX51" fmla="*/ 0 w 10410826"/>
              <a:gd name="connsiteY51" fmla="*/ 1765282 h 3613150"/>
              <a:gd name="connsiteX52" fmla="*/ 0 w 10410826"/>
              <a:gd name="connsiteY52" fmla="*/ 1285249 h 3613150"/>
              <a:gd name="connsiteX53" fmla="*/ 0 w 10410826"/>
              <a:gd name="connsiteY53" fmla="*/ 696822 h 3613150"/>
              <a:gd name="connsiteX54" fmla="*/ 0 w 10410826"/>
              <a:gd name="connsiteY54" fmla="*/ 0 h 361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410826" h="3613150" fill="none" extrusionOk="0">
                <a:moveTo>
                  <a:pt x="0" y="0"/>
                </a:moveTo>
                <a:cubicBezTo>
                  <a:pt x="380447" y="-19078"/>
                  <a:pt x="425854" y="82617"/>
                  <a:pt x="786596" y="0"/>
                </a:cubicBezTo>
                <a:cubicBezTo>
                  <a:pt x="1147338" y="-82617"/>
                  <a:pt x="1227011" y="14632"/>
                  <a:pt x="1469083" y="0"/>
                </a:cubicBezTo>
                <a:cubicBezTo>
                  <a:pt x="1711155" y="-14632"/>
                  <a:pt x="1913387" y="49252"/>
                  <a:pt x="2255679" y="0"/>
                </a:cubicBezTo>
                <a:cubicBezTo>
                  <a:pt x="2597971" y="-49252"/>
                  <a:pt x="2515539" y="19790"/>
                  <a:pt x="2625842" y="0"/>
                </a:cubicBezTo>
                <a:cubicBezTo>
                  <a:pt x="2736145" y="-19790"/>
                  <a:pt x="2826547" y="6779"/>
                  <a:pt x="2891896" y="0"/>
                </a:cubicBezTo>
                <a:cubicBezTo>
                  <a:pt x="2957245" y="-6779"/>
                  <a:pt x="3312787" y="5726"/>
                  <a:pt x="3678492" y="0"/>
                </a:cubicBezTo>
                <a:cubicBezTo>
                  <a:pt x="4044197" y="-5726"/>
                  <a:pt x="3837249" y="12312"/>
                  <a:pt x="3944546" y="0"/>
                </a:cubicBezTo>
                <a:cubicBezTo>
                  <a:pt x="4051843" y="-12312"/>
                  <a:pt x="4091650" y="21137"/>
                  <a:pt x="4210601" y="0"/>
                </a:cubicBezTo>
                <a:cubicBezTo>
                  <a:pt x="4329552" y="-21137"/>
                  <a:pt x="4461090" y="18948"/>
                  <a:pt x="4684872" y="0"/>
                </a:cubicBezTo>
                <a:cubicBezTo>
                  <a:pt x="4908654" y="-18948"/>
                  <a:pt x="4977172" y="41291"/>
                  <a:pt x="5055034" y="0"/>
                </a:cubicBezTo>
                <a:cubicBezTo>
                  <a:pt x="5132896" y="-41291"/>
                  <a:pt x="5359916" y="52818"/>
                  <a:pt x="5529305" y="0"/>
                </a:cubicBezTo>
                <a:cubicBezTo>
                  <a:pt x="5698694" y="-52818"/>
                  <a:pt x="5706714" y="2250"/>
                  <a:pt x="5795360" y="0"/>
                </a:cubicBezTo>
                <a:cubicBezTo>
                  <a:pt x="5884007" y="-2250"/>
                  <a:pt x="6237109" y="50755"/>
                  <a:pt x="6373739" y="0"/>
                </a:cubicBezTo>
                <a:cubicBezTo>
                  <a:pt x="6510369" y="-50755"/>
                  <a:pt x="6730833" y="9533"/>
                  <a:pt x="6848010" y="0"/>
                </a:cubicBezTo>
                <a:cubicBezTo>
                  <a:pt x="6965187" y="-9533"/>
                  <a:pt x="7107946" y="15019"/>
                  <a:pt x="7218173" y="0"/>
                </a:cubicBezTo>
                <a:cubicBezTo>
                  <a:pt x="7328400" y="-15019"/>
                  <a:pt x="7678834" y="65211"/>
                  <a:pt x="7900660" y="0"/>
                </a:cubicBezTo>
                <a:cubicBezTo>
                  <a:pt x="8122486" y="-65211"/>
                  <a:pt x="8193074" y="8688"/>
                  <a:pt x="8270823" y="0"/>
                </a:cubicBezTo>
                <a:cubicBezTo>
                  <a:pt x="8348572" y="-8688"/>
                  <a:pt x="8775672" y="41938"/>
                  <a:pt x="8953310" y="0"/>
                </a:cubicBezTo>
                <a:cubicBezTo>
                  <a:pt x="9130948" y="-41938"/>
                  <a:pt x="9243100" y="5290"/>
                  <a:pt x="9427581" y="0"/>
                </a:cubicBezTo>
                <a:cubicBezTo>
                  <a:pt x="9612062" y="-5290"/>
                  <a:pt x="9659126" y="5481"/>
                  <a:pt x="9797744" y="0"/>
                </a:cubicBezTo>
                <a:cubicBezTo>
                  <a:pt x="9936362" y="-5481"/>
                  <a:pt x="10282868" y="7240"/>
                  <a:pt x="10410826" y="0"/>
                </a:cubicBezTo>
                <a:cubicBezTo>
                  <a:pt x="10411914" y="199847"/>
                  <a:pt x="10386895" y="269694"/>
                  <a:pt x="10410826" y="407770"/>
                </a:cubicBezTo>
                <a:cubicBezTo>
                  <a:pt x="10434757" y="545846"/>
                  <a:pt x="10377392" y="634707"/>
                  <a:pt x="10410826" y="851671"/>
                </a:cubicBezTo>
                <a:cubicBezTo>
                  <a:pt x="10444260" y="1068635"/>
                  <a:pt x="10375863" y="1177102"/>
                  <a:pt x="10410826" y="1295572"/>
                </a:cubicBezTo>
                <a:cubicBezTo>
                  <a:pt x="10445789" y="1414042"/>
                  <a:pt x="10375278" y="1575283"/>
                  <a:pt x="10410826" y="1775605"/>
                </a:cubicBezTo>
                <a:cubicBezTo>
                  <a:pt x="10446374" y="1975927"/>
                  <a:pt x="10381798" y="2027245"/>
                  <a:pt x="10410826" y="2219506"/>
                </a:cubicBezTo>
                <a:cubicBezTo>
                  <a:pt x="10439854" y="2411767"/>
                  <a:pt x="10390634" y="2577891"/>
                  <a:pt x="10410826" y="2771802"/>
                </a:cubicBezTo>
                <a:cubicBezTo>
                  <a:pt x="10431018" y="2965713"/>
                  <a:pt x="10346307" y="3365112"/>
                  <a:pt x="10410826" y="3613150"/>
                </a:cubicBezTo>
                <a:cubicBezTo>
                  <a:pt x="10195225" y="3682023"/>
                  <a:pt x="10013159" y="3565105"/>
                  <a:pt x="9728339" y="3613150"/>
                </a:cubicBezTo>
                <a:cubicBezTo>
                  <a:pt x="9443519" y="3661195"/>
                  <a:pt x="9300337" y="3547180"/>
                  <a:pt x="8941743" y="3613150"/>
                </a:cubicBezTo>
                <a:cubicBezTo>
                  <a:pt x="8583149" y="3679120"/>
                  <a:pt x="8734933" y="3578571"/>
                  <a:pt x="8571580" y="3613150"/>
                </a:cubicBezTo>
                <a:cubicBezTo>
                  <a:pt x="8408227" y="3647729"/>
                  <a:pt x="8281347" y="3580490"/>
                  <a:pt x="8097309" y="3613150"/>
                </a:cubicBezTo>
                <a:cubicBezTo>
                  <a:pt x="7913271" y="3645810"/>
                  <a:pt x="7637353" y="3566182"/>
                  <a:pt x="7414822" y="3613150"/>
                </a:cubicBezTo>
                <a:cubicBezTo>
                  <a:pt x="7192291" y="3660118"/>
                  <a:pt x="7102264" y="3582071"/>
                  <a:pt x="6940551" y="3613150"/>
                </a:cubicBezTo>
                <a:cubicBezTo>
                  <a:pt x="6778838" y="3644229"/>
                  <a:pt x="6630672" y="3610257"/>
                  <a:pt x="6466280" y="3613150"/>
                </a:cubicBezTo>
                <a:cubicBezTo>
                  <a:pt x="6301888" y="3616043"/>
                  <a:pt x="6128206" y="3610267"/>
                  <a:pt x="5992009" y="3613150"/>
                </a:cubicBezTo>
                <a:cubicBezTo>
                  <a:pt x="5855812" y="3616033"/>
                  <a:pt x="5782410" y="3586399"/>
                  <a:pt x="5621846" y="3613150"/>
                </a:cubicBezTo>
                <a:cubicBezTo>
                  <a:pt x="5461282" y="3639901"/>
                  <a:pt x="5341271" y="3588165"/>
                  <a:pt x="5147575" y="3613150"/>
                </a:cubicBezTo>
                <a:cubicBezTo>
                  <a:pt x="4953879" y="3638135"/>
                  <a:pt x="4646664" y="3607450"/>
                  <a:pt x="4465088" y="3613150"/>
                </a:cubicBezTo>
                <a:cubicBezTo>
                  <a:pt x="4283512" y="3618850"/>
                  <a:pt x="4254111" y="3587650"/>
                  <a:pt x="4199033" y="3613150"/>
                </a:cubicBezTo>
                <a:cubicBezTo>
                  <a:pt x="4143956" y="3638650"/>
                  <a:pt x="3812884" y="3552828"/>
                  <a:pt x="3516546" y="3613150"/>
                </a:cubicBezTo>
                <a:cubicBezTo>
                  <a:pt x="3220208" y="3673472"/>
                  <a:pt x="3117526" y="3532965"/>
                  <a:pt x="2834058" y="3613150"/>
                </a:cubicBezTo>
                <a:cubicBezTo>
                  <a:pt x="2550590" y="3693335"/>
                  <a:pt x="2627024" y="3597409"/>
                  <a:pt x="2568004" y="3613150"/>
                </a:cubicBezTo>
                <a:cubicBezTo>
                  <a:pt x="2508984" y="3628891"/>
                  <a:pt x="2083439" y="3588253"/>
                  <a:pt x="1781408" y="3613150"/>
                </a:cubicBezTo>
                <a:cubicBezTo>
                  <a:pt x="1479377" y="3638047"/>
                  <a:pt x="1404868" y="3605065"/>
                  <a:pt x="1203029" y="3613150"/>
                </a:cubicBezTo>
                <a:cubicBezTo>
                  <a:pt x="1001190" y="3621235"/>
                  <a:pt x="887050" y="3578637"/>
                  <a:pt x="728758" y="3613150"/>
                </a:cubicBezTo>
                <a:cubicBezTo>
                  <a:pt x="570466" y="3647663"/>
                  <a:pt x="229995" y="3608042"/>
                  <a:pt x="0" y="3613150"/>
                </a:cubicBezTo>
                <a:cubicBezTo>
                  <a:pt x="-31073" y="3394958"/>
                  <a:pt x="13548" y="3327390"/>
                  <a:pt x="0" y="3060854"/>
                </a:cubicBezTo>
                <a:cubicBezTo>
                  <a:pt x="-13548" y="2794318"/>
                  <a:pt x="55410" y="2723966"/>
                  <a:pt x="0" y="2580821"/>
                </a:cubicBezTo>
                <a:cubicBezTo>
                  <a:pt x="-55410" y="2437676"/>
                  <a:pt x="44663" y="2318791"/>
                  <a:pt x="0" y="2173052"/>
                </a:cubicBezTo>
                <a:cubicBezTo>
                  <a:pt x="-44663" y="2027313"/>
                  <a:pt x="32022" y="1912161"/>
                  <a:pt x="0" y="1765282"/>
                </a:cubicBezTo>
                <a:cubicBezTo>
                  <a:pt x="-32022" y="1618403"/>
                  <a:pt x="31873" y="1502875"/>
                  <a:pt x="0" y="1285249"/>
                </a:cubicBezTo>
                <a:cubicBezTo>
                  <a:pt x="-31873" y="1067623"/>
                  <a:pt x="9676" y="933177"/>
                  <a:pt x="0" y="696822"/>
                </a:cubicBezTo>
                <a:cubicBezTo>
                  <a:pt x="-9676" y="460467"/>
                  <a:pt x="54946" y="338620"/>
                  <a:pt x="0" y="0"/>
                </a:cubicBezTo>
                <a:close/>
              </a:path>
              <a:path w="10410826" h="3613150" stroke="0" extrusionOk="0">
                <a:moveTo>
                  <a:pt x="0" y="0"/>
                </a:moveTo>
                <a:cubicBezTo>
                  <a:pt x="171752" y="-38069"/>
                  <a:pt x="434732" y="34116"/>
                  <a:pt x="682487" y="0"/>
                </a:cubicBezTo>
                <a:cubicBezTo>
                  <a:pt x="930242" y="-34116"/>
                  <a:pt x="1119861" y="21404"/>
                  <a:pt x="1469083" y="0"/>
                </a:cubicBezTo>
                <a:cubicBezTo>
                  <a:pt x="1818305" y="-21404"/>
                  <a:pt x="1807937" y="5178"/>
                  <a:pt x="1943354" y="0"/>
                </a:cubicBezTo>
                <a:cubicBezTo>
                  <a:pt x="2078771" y="-5178"/>
                  <a:pt x="2283432" y="8569"/>
                  <a:pt x="2521733" y="0"/>
                </a:cubicBezTo>
                <a:cubicBezTo>
                  <a:pt x="2760034" y="-8569"/>
                  <a:pt x="2995733" y="76456"/>
                  <a:pt x="3308329" y="0"/>
                </a:cubicBezTo>
                <a:cubicBezTo>
                  <a:pt x="3620925" y="-76456"/>
                  <a:pt x="3625806" y="6693"/>
                  <a:pt x="3782600" y="0"/>
                </a:cubicBezTo>
                <a:cubicBezTo>
                  <a:pt x="3939394" y="-6693"/>
                  <a:pt x="4250873" y="1258"/>
                  <a:pt x="4465088" y="0"/>
                </a:cubicBezTo>
                <a:cubicBezTo>
                  <a:pt x="4679303" y="-1258"/>
                  <a:pt x="4601460" y="8691"/>
                  <a:pt x="4731142" y="0"/>
                </a:cubicBezTo>
                <a:cubicBezTo>
                  <a:pt x="4860824" y="-8691"/>
                  <a:pt x="5316559" y="84751"/>
                  <a:pt x="5517738" y="0"/>
                </a:cubicBezTo>
                <a:cubicBezTo>
                  <a:pt x="5718917" y="-84751"/>
                  <a:pt x="6042839" y="62808"/>
                  <a:pt x="6200225" y="0"/>
                </a:cubicBezTo>
                <a:cubicBezTo>
                  <a:pt x="6357611" y="-62808"/>
                  <a:pt x="6566509" y="4562"/>
                  <a:pt x="6674496" y="0"/>
                </a:cubicBezTo>
                <a:cubicBezTo>
                  <a:pt x="6782483" y="-4562"/>
                  <a:pt x="6851033" y="13272"/>
                  <a:pt x="6940551" y="0"/>
                </a:cubicBezTo>
                <a:cubicBezTo>
                  <a:pt x="7030070" y="-13272"/>
                  <a:pt x="7360335" y="53811"/>
                  <a:pt x="7518930" y="0"/>
                </a:cubicBezTo>
                <a:cubicBezTo>
                  <a:pt x="7677525" y="-53811"/>
                  <a:pt x="7961276" y="45403"/>
                  <a:pt x="8201417" y="0"/>
                </a:cubicBezTo>
                <a:cubicBezTo>
                  <a:pt x="8441558" y="-45403"/>
                  <a:pt x="8388688" y="40973"/>
                  <a:pt x="8571580" y="0"/>
                </a:cubicBezTo>
                <a:cubicBezTo>
                  <a:pt x="8754472" y="-40973"/>
                  <a:pt x="8824981" y="5307"/>
                  <a:pt x="9045851" y="0"/>
                </a:cubicBezTo>
                <a:cubicBezTo>
                  <a:pt x="9266721" y="-5307"/>
                  <a:pt x="9251056" y="6156"/>
                  <a:pt x="9416014" y="0"/>
                </a:cubicBezTo>
                <a:cubicBezTo>
                  <a:pt x="9580972" y="-6156"/>
                  <a:pt x="9553035" y="18162"/>
                  <a:pt x="9682068" y="0"/>
                </a:cubicBezTo>
                <a:cubicBezTo>
                  <a:pt x="9811101" y="-18162"/>
                  <a:pt x="10260470" y="17382"/>
                  <a:pt x="10410826" y="0"/>
                </a:cubicBezTo>
                <a:cubicBezTo>
                  <a:pt x="10430897" y="178894"/>
                  <a:pt x="10404997" y="327069"/>
                  <a:pt x="10410826" y="516164"/>
                </a:cubicBezTo>
                <a:cubicBezTo>
                  <a:pt x="10416655" y="705259"/>
                  <a:pt x="10370793" y="849522"/>
                  <a:pt x="10410826" y="960066"/>
                </a:cubicBezTo>
                <a:cubicBezTo>
                  <a:pt x="10450859" y="1070610"/>
                  <a:pt x="10356916" y="1348458"/>
                  <a:pt x="10410826" y="1476230"/>
                </a:cubicBezTo>
                <a:cubicBezTo>
                  <a:pt x="10464736" y="1604002"/>
                  <a:pt x="10399571" y="1703783"/>
                  <a:pt x="10410826" y="1884000"/>
                </a:cubicBezTo>
                <a:cubicBezTo>
                  <a:pt x="10422081" y="2064217"/>
                  <a:pt x="10400513" y="2106021"/>
                  <a:pt x="10410826" y="2327901"/>
                </a:cubicBezTo>
                <a:cubicBezTo>
                  <a:pt x="10421139" y="2549781"/>
                  <a:pt x="10350863" y="2768852"/>
                  <a:pt x="10410826" y="2916328"/>
                </a:cubicBezTo>
                <a:cubicBezTo>
                  <a:pt x="10470789" y="3063804"/>
                  <a:pt x="10328110" y="3419171"/>
                  <a:pt x="10410826" y="3613150"/>
                </a:cubicBezTo>
                <a:cubicBezTo>
                  <a:pt x="10227028" y="3614869"/>
                  <a:pt x="10075166" y="3587951"/>
                  <a:pt x="9936555" y="3613150"/>
                </a:cubicBezTo>
                <a:cubicBezTo>
                  <a:pt x="9797944" y="3638349"/>
                  <a:pt x="9576922" y="3561499"/>
                  <a:pt x="9462284" y="3613150"/>
                </a:cubicBezTo>
                <a:cubicBezTo>
                  <a:pt x="9347646" y="3664801"/>
                  <a:pt x="9003981" y="3567062"/>
                  <a:pt x="8779797" y="3613150"/>
                </a:cubicBezTo>
                <a:cubicBezTo>
                  <a:pt x="8555613" y="3659238"/>
                  <a:pt x="8477205" y="3575937"/>
                  <a:pt x="8201417" y="3613150"/>
                </a:cubicBezTo>
                <a:cubicBezTo>
                  <a:pt x="7925629" y="3650363"/>
                  <a:pt x="7909760" y="3606197"/>
                  <a:pt x="7831255" y="3613150"/>
                </a:cubicBezTo>
                <a:cubicBezTo>
                  <a:pt x="7752750" y="3620103"/>
                  <a:pt x="7430235" y="3592542"/>
                  <a:pt x="7252875" y="3613150"/>
                </a:cubicBezTo>
                <a:cubicBezTo>
                  <a:pt x="7075515" y="3633758"/>
                  <a:pt x="6890503" y="3570256"/>
                  <a:pt x="6778604" y="3613150"/>
                </a:cubicBezTo>
                <a:cubicBezTo>
                  <a:pt x="6666705" y="3656044"/>
                  <a:pt x="6275954" y="3577364"/>
                  <a:pt x="6096117" y="3613150"/>
                </a:cubicBezTo>
                <a:cubicBezTo>
                  <a:pt x="5916280" y="3648936"/>
                  <a:pt x="5820883" y="3569876"/>
                  <a:pt x="5621846" y="3613150"/>
                </a:cubicBezTo>
                <a:cubicBezTo>
                  <a:pt x="5422809" y="3656424"/>
                  <a:pt x="5238851" y="3594084"/>
                  <a:pt x="5043467" y="3613150"/>
                </a:cubicBezTo>
                <a:cubicBezTo>
                  <a:pt x="4848083" y="3632216"/>
                  <a:pt x="4770804" y="3584065"/>
                  <a:pt x="4673304" y="3613150"/>
                </a:cubicBezTo>
                <a:cubicBezTo>
                  <a:pt x="4575804" y="3642235"/>
                  <a:pt x="4468651" y="3591585"/>
                  <a:pt x="4407250" y="3613150"/>
                </a:cubicBezTo>
                <a:cubicBezTo>
                  <a:pt x="4345849" y="3634715"/>
                  <a:pt x="3891962" y="3548789"/>
                  <a:pt x="3724762" y="3613150"/>
                </a:cubicBezTo>
                <a:cubicBezTo>
                  <a:pt x="3557562" y="3677511"/>
                  <a:pt x="3367294" y="3547170"/>
                  <a:pt x="3146383" y="3613150"/>
                </a:cubicBezTo>
                <a:cubicBezTo>
                  <a:pt x="2925472" y="3679130"/>
                  <a:pt x="2810827" y="3581570"/>
                  <a:pt x="2568004" y="3613150"/>
                </a:cubicBezTo>
                <a:cubicBezTo>
                  <a:pt x="2325181" y="3644730"/>
                  <a:pt x="2167638" y="3606420"/>
                  <a:pt x="1989625" y="3613150"/>
                </a:cubicBezTo>
                <a:cubicBezTo>
                  <a:pt x="1811612" y="3619880"/>
                  <a:pt x="1804041" y="3580614"/>
                  <a:pt x="1619462" y="3613150"/>
                </a:cubicBezTo>
                <a:cubicBezTo>
                  <a:pt x="1434883" y="3645686"/>
                  <a:pt x="1253402" y="3589829"/>
                  <a:pt x="1041083" y="3613150"/>
                </a:cubicBezTo>
                <a:cubicBezTo>
                  <a:pt x="828764" y="3636471"/>
                  <a:pt x="305382" y="3589009"/>
                  <a:pt x="0" y="3613150"/>
                </a:cubicBezTo>
                <a:cubicBezTo>
                  <a:pt x="-4734" y="3524102"/>
                  <a:pt x="17019" y="3304892"/>
                  <a:pt x="0" y="3205380"/>
                </a:cubicBezTo>
                <a:cubicBezTo>
                  <a:pt x="-17019" y="3105868"/>
                  <a:pt x="21359" y="2831121"/>
                  <a:pt x="0" y="2689216"/>
                </a:cubicBezTo>
                <a:cubicBezTo>
                  <a:pt x="-21359" y="2547311"/>
                  <a:pt x="38958" y="2360037"/>
                  <a:pt x="0" y="2136920"/>
                </a:cubicBezTo>
                <a:cubicBezTo>
                  <a:pt x="-38958" y="1913803"/>
                  <a:pt x="60471" y="1822814"/>
                  <a:pt x="0" y="1548493"/>
                </a:cubicBezTo>
                <a:cubicBezTo>
                  <a:pt x="-60471" y="1274172"/>
                  <a:pt x="5202" y="1251141"/>
                  <a:pt x="0" y="1140723"/>
                </a:cubicBezTo>
                <a:cubicBezTo>
                  <a:pt x="-5202" y="1030305"/>
                  <a:pt x="6728" y="788522"/>
                  <a:pt x="0" y="624559"/>
                </a:cubicBezTo>
                <a:cubicBezTo>
                  <a:pt x="-6728" y="460596"/>
                  <a:pt x="40150" y="245219"/>
                  <a:pt x="0" y="0"/>
                </a:cubicBezTo>
                <a:close/>
              </a:path>
            </a:pathLst>
          </a:custGeom>
          <a:solidFill>
            <a:srgbClr val="00015E"/>
          </a:solidFill>
          <a:ln>
            <a:solidFill>
              <a:schemeClr val="tx1"/>
            </a:solidFill>
            <a:extLst>
              <a:ext uri="{C807C97D-BFC1-408E-A445-0C87EB9F89A2}">
                <ask:lineSketchStyleProps xmlns:ask="http://schemas.microsoft.com/office/drawing/2018/sketchyshapes" sd="3519962465">
                  <ask:type>
                    <ask:lineSketchScribble/>
                  </ask:type>
                </ask:lineSketchStyleProps>
              </a:ext>
            </a:extLst>
          </a:ln>
        </p:spPr>
        <p:txBody>
          <a:bodyPr>
            <a:normAutofit/>
          </a:bodyPr>
          <a:lstStyle/>
          <a:p>
            <a:pPr marL="0" indent="0">
              <a:buNone/>
            </a:pPr>
            <a:br>
              <a:rPr lang="en-US" sz="4000" b="1">
                <a:solidFill>
                  <a:schemeClr val="bg1"/>
                </a:solidFill>
                <a:latin typeface="Montserrat Medium"/>
              </a:rPr>
            </a:br>
            <a:r>
              <a:rPr lang="en-US" sz="4000" b="1">
                <a:solidFill>
                  <a:schemeClr val="bg1"/>
                </a:solidFill>
                <a:latin typeface="Montserrat Medium"/>
              </a:rPr>
              <a:t>WIOA Title I funds, and funding from the AJC partners/ workforce system established under WIOA, can be used in several ways to support RA programs.</a:t>
            </a:r>
          </a:p>
          <a:p>
            <a:pPr marL="0" indent="0">
              <a:buNone/>
            </a:pPr>
            <a:r>
              <a:rPr lang="en-US" sz="4000" b="1">
                <a:solidFill>
                  <a:schemeClr val="bg1"/>
                </a:solidFill>
                <a:latin typeface="Montserrat Medium"/>
              </a:rPr>
              <a:t> </a:t>
            </a:r>
            <a:endParaRPr lang="en-US" sz="4000" b="1">
              <a:solidFill>
                <a:schemeClr val="bg1"/>
              </a:solidFill>
              <a:latin typeface="Montserrat Medium"/>
              <a:cs typeface="Calibri"/>
            </a:endParaRPr>
          </a:p>
        </p:txBody>
      </p:sp>
    </p:spTree>
    <p:extLst>
      <p:ext uri="{BB962C8B-B14F-4D97-AF65-F5344CB8AC3E}">
        <p14:creationId xmlns:p14="http://schemas.microsoft.com/office/powerpoint/2010/main" val="3403447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29B73B6-0791-DC7F-6B64-D9CF1B48A336}"/>
              </a:ext>
            </a:extLst>
          </p:cNvPr>
          <p:cNvSpPr>
            <a:spLocks noGrp="1"/>
          </p:cNvSpPr>
          <p:nvPr>
            <p:ph type="title" idx="4294967295"/>
          </p:nvPr>
        </p:nvSpPr>
        <p:spPr>
          <a:xfrm>
            <a:off x="650875" y="733425"/>
            <a:ext cx="109601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white"/>
                </a:solidFill>
                <a:effectLst/>
                <a:uLnTx/>
                <a:uFillTx/>
                <a:latin typeface="Montserrat" panose="00000500000000000000" pitchFamily="2" charset="0"/>
                <a:ea typeface="+mn-ea"/>
                <a:cs typeface="+mn-cs"/>
              </a:rPr>
              <a:t>WIOA Funding: Cultivating the RA &amp; WIOA Partnership</a:t>
            </a:r>
            <a:endParaRPr kumimoji="0" lang="en-US" sz="2800" b="0" i="0" u="none" strike="noStrike" kern="1200" cap="none" spc="0" normalizeH="0" baseline="0" noProof="0">
              <a:ln>
                <a:noFill/>
              </a:ln>
              <a:solidFill>
                <a:schemeClr val="bg1"/>
              </a:solidFill>
              <a:effectLst/>
              <a:uLnTx/>
              <a:uFillTx/>
              <a:latin typeface="Montserrat" panose="00000500000000000000" pitchFamily="2" charset="0"/>
              <a:ea typeface="+mn-ea"/>
              <a:cs typeface="+mn-cs"/>
            </a:endParaRPr>
          </a:p>
        </p:txBody>
      </p:sp>
      <p:sp>
        <p:nvSpPr>
          <p:cNvPr id="7" name="Text Placeholder 6">
            <a:extLst>
              <a:ext uri="{FF2B5EF4-FFF2-40B4-BE49-F238E27FC236}">
                <a16:creationId xmlns:a16="http://schemas.microsoft.com/office/drawing/2014/main" id="{6EF14D29-AA20-6757-3619-EEBDF425AE48}"/>
              </a:ext>
            </a:extLst>
          </p:cNvPr>
          <p:cNvSpPr>
            <a:spLocks noGrp="1"/>
          </p:cNvSpPr>
          <p:nvPr>
            <p:ph type="body" sz="quarter" idx="17"/>
          </p:nvPr>
        </p:nvSpPr>
        <p:spPr>
          <a:xfrm>
            <a:off x="650787" y="1692275"/>
            <a:ext cx="3592126" cy="829734"/>
          </a:xfrm>
        </p:spPr>
        <p:txBody>
          <a:bodyPr>
            <a:noAutofit/>
          </a:bodyPr>
          <a:lstStyle/>
          <a:p>
            <a:r>
              <a:rPr lang="en-US" sz="2400"/>
              <a:t>Related Training &amp; Instruction</a:t>
            </a:r>
          </a:p>
        </p:txBody>
      </p:sp>
      <p:sp>
        <p:nvSpPr>
          <p:cNvPr id="2" name="Content Placeholder 1">
            <a:extLst>
              <a:ext uri="{FF2B5EF4-FFF2-40B4-BE49-F238E27FC236}">
                <a16:creationId xmlns:a16="http://schemas.microsoft.com/office/drawing/2014/main" id="{7C34D32A-CFF4-8E02-DA0F-3BF160CBE22D}"/>
              </a:ext>
            </a:extLst>
          </p:cNvPr>
          <p:cNvSpPr>
            <a:spLocks noGrp="1"/>
          </p:cNvSpPr>
          <p:nvPr>
            <p:ph idx="1"/>
          </p:nvPr>
        </p:nvSpPr>
        <p:spPr>
          <a:xfrm>
            <a:off x="626412" y="2522009"/>
            <a:ext cx="3592214" cy="3402541"/>
          </a:xfrm>
          <a:ln>
            <a:solidFill>
              <a:schemeClr val="tx1"/>
            </a:solidFill>
          </a:ln>
        </p:spPr>
        <p:txBody>
          <a:bodyPr>
            <a:noAutofit/>
          </a:bodyPr>
          <a:lstStyle/>
          <a:p>
            <a:r>
              <a:rPr lang="en-US" sz="1800"/>
              <a:t>Under WIOA, all classroom training is funded through individual training accounts (ITAs). Programs must be on the state's eligible training provider list to take advantage of potential funding. In addition to ITAs for individual apprentices, utilizing contracts for cohort training is also possible.</a:t>
            </a:r>
          </a:p>
        </p:txBody>
      </p:sp>
      <p:sp>
        <p:nvSpPr>
          <p:cNvPr id="8" name="Text Placeholder 7">
            <a:extLst>
              <a:ext uri="{FF2B5EF4-FFF2-40B4-BE49-F238E27FC236}">
                <a16:creationId xmlns:a16="http://schemas.microsoft.com/office/drawing/2014/main" id="{4E9018B6-FFC7-8B57-CC65-C3BB6EDC21CB}"/>
              </a:ext>
            </a:extLst>
          </p:cNvPr>
          <p:cNvSpPr>
            <a:spLocks noGrp="1"/>
          </p:cNvSpPr>
          <p:nvPr>
            <p:ph type="body" sz="quarter" idx="18"/>
          </p:nvPr>
        </p:nvSpPr>
        <p:spPr>
          <a:xfrm>
            <a:off x="4355497" y="1679575"/>
            <a:ext cx="3593592" cy="832104"/>
          </a:xfrm>
        </p:spPr>
        <p:txBody>
          <a:bodyPr>
            <a:normAutofit lnSpcReduction="10000"/>
          </a:bodyPr>
          <a:lstStyle/>
          <a:p>
            <a:r>
              <a:rPr lang="en-US"/>
              <a:t>On-the-Job Training</a:t>
            </a:r>
          </a:p>
        </p:txBody>
      </p:sp>
      <p:sp>
        <p:nvSpPr>
          <p:cNvPr id="3" name="Content Placeholder 2">
            <a:extLst>
              <a:ext uri="{FF2B5EF4-FFF2-40B4-BE49-F238E27FC236}">
                <a16:creationId xmlns:a16="http://schemas.microsoft.com/office/drawing/2014/main" id="{CDBA8D51-658E-B306-7BAB-AD904BB911C7}"/>
              </a:ext>
            </a:extLst>
          </p:cNvPr>
          <p:cNvSpPr>
            <a:spLocks noGrp="1"/>
          </p:cNvSpPr>
          <p:nvPr>
            <p:ph idx="13"/>
          </p:nvPr>
        </p:nvSpPr>
        <p:spPr>
          <a:xfrm>
            <a:off x="4371403" y="2508211"/>
            <a:ext cx="3577686" cy="3416339"/>
          </a:xfrm>
          <a:ln>
            <a:solidFill>
              <a:schemeClr val="tx1"/>
            </a:solidFill>
          </a:ln>
        </p:spPr>
        <p:txBody>
          <a:bodyPr>
            <a:noAutofit/>
          </a:bodyPr>
          <a:lstStyle/>
          <a:p>
            <a:r>
              <a:rPr lang="en-US" sz="2200"/>
              <a:t>On-the-job training (OJT) is funded through contracts, not ITAs. OJT contracts can cover one or multiple apprentices with the reimbursement for OJT typically at 50% of the apprentices' wage rate.</a:t>
            </a:r>
          </a:p>
        </p:txBody>
      </p:sp>
      <p:sp>
        <p:nvSpPr>
          <p:cNvPr id="9" name="Text Placeholder 8">
            <a:extLst>
              <a:ext uri="{FF2B5EF4-FFF2-40B4-BE49-F238E27FC236}">
                <a16:creationId xmlns:a16="http://schemas.microsoft.com/office/drawing/2014/main" id="{238ED3A4-02E1-1382-DD8C-14F1298C4F93}"/>
              </a:ext>
            </a:extLst>
          </p:cNvPr>
          <p:cNvSpPr>
            <a:spLocks noGrp="1"/>
          </p:cNvSpPr>
          <p:nvPr>
            <p:ph type="body" sz="quarter" idx="19"/>
          </p:nvPr>
        </p:nvSpPr>
        <p:spPr>
          <a:xfrm>
            <a:off x="8101866" y="1676107"/>
            <a:ext cx="3593592" cy="832104"/>
          </a:xfrm>
        </p:spPr>
        <p:txBody>
          <a:bodyPr>
            <a:normAutofit lnSpcReduction="10000"/>
          </a:bodyPr>
          <a:lstStyle/>
          <a:p>
            <a:r>
              <a:rPr lang="en-US"/>
              <a:t>Supportive Services</a:t>
            </a:r>
          </a:p>
        </p:txBody>
      </p:sp>
      <p:sp>
        <p:nvSpPr>
          <p:cNvPr id="4" name="Content Placeholder 3">
            <a:extLst>
              <a:ext uri="{FF2B5EF4-FFF2-40B4-BE49-F238E27FC236}">
                <a16:creationId xmlns:a16="http://schemas.microsoft.com/office/drawing/2014/main" id="{C067BEF1-021B-C2E1-FE29-D3A38118CE22}"/>
              </a:ext>
            </a:extLst>
          </p:cNvPr>
          <p:cNvSpPr>
            <a:spLocks noGrp="1"/>
          </p:cNvSpPr>
          <p:nvPr>
            <p:ph idx="14"/>
          </p:nvPr>
        </p:nvSpPr>
        <p:spPr>
          <a:xfrm>
            <a:off x="8101866" y="2522008"/>
            <a:ext cx="3593592" cy="3402541"/>
          </a:xfrm>
          <a:ln>
            <a:solidFill>
              <a:schemeClr val="tx1"/>
            </a:solidFill>
          </a:ln>
        </p:spPr>
        <p:txBody>
          <a:bodyPr>
            <a:normAutofit fontScale="77500" lnSpcReduction="20000"/>
          </a:bodyPr>
          <a:lstStyle/>
          <a:p>
            <a:r>
              <a:rPr lang="en-US"/>
              <a:t>WIOA formula funds can be utilized to provide a range of supportive services such as transportation and childcare. Also, if an ITA is used to fund the related training and instruction, the ITA can also be used to provide supportive services.</a:t>
            </a:r>
          </a:p>
        </p:txBody>
      </p:sp>
    </p:spTree>
    <p:extLst>
      <p:ext uri="{BB962C8B-B14F-4D97-AF65-F5344CB8AC3E}">
        <p14:creationId xmlns:p14="http://schemas.microsoft.com/office/powerpoint/2010/main" val="1824308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266C7-6E61-D5BB-1F53-76C85114EB21}"/>
              </a:ext>
            </a:extLst>
          </p:cNvPr>
          <p:cNvSpPr>
            <a:spLocks noGrp="1"/>
          </p:cNvSpPr>
          <p:nvPr>
            <p:ph type="title"/>
          </p:nvPr>
        </p:nvSpPr>
        <p:spPr>
          <a:xfrm>
            <a:off x="838200" y="365125"/>
            <a:ext cx="11220450" cy="1325563"/>
          </a:xfrm>
        </p:spPr>
        <p:txBody>
          <a:bodyPr>
            <a:normAutofit/>
          </a:bodyPr>
          <a:lstStyle/>
          <a:p>
            <a:r>
              <a:rPr lang="en-US" sz="3000"/>
              <a:t>WIOA Funding: Cultivating the RA &amp; WIOA </a:t>
            </a:r>
            <a:r>
              <a:rPr lang="en-US" sz="3000" dirty="0"/>
              <a:t>Partnership </a:t>
            </a:r>
            <a:r>
              <a:rPr lang="en-US" sz="3000" dirty="0">
                <a:solidFill>
                  <a:srgbClr val="00015E"/>
                </a:solidFill>
              </a:rPr>
              <a:t>1</a:t>
            </a:r>
          </a:p>
        </p:txBody>
      </p:sp>
      <p:sp>
        <p:nvSpPr>
          <p:cNvPr id="3" name="Content Placeholder 2">
            <a:extLst>
              <a:ext uri="{FF2B5EF4-FFF2-40B4-BE49-F238E27FC236}">
                <a16:creationId xmlns:a16="http://schemas.microsoft.com/office/drawing/2014/main" id="{38F9DDB9-8175-5BBF-6D7E-7A3AFC7DB523}"/>
              </a:ext>
            </a:extLst>
          </p:cNvPr>
          <p:cNvSpPr>
            <a:spLocks noGrp="1"/>
          </p:cNvSpPr>
          <p:nvPr>
            <p:ph sz="half" idx="1"/>
          </p:nvPr>
        </p:nvSpPr>
        <p:spPr>
          <a:xfrm>
            <a:off x="800100" y="2122488"/>
            <a:ext cx="10591800" cy="2613025"/>
          </a:xfrm>
        </p:spPr>
        <p:txBody>
          <a:bodyPr>
            <a:normAutofit fontScale="92500" lnSpcReduction="20000"/>
          </a:bodyPr>
          <a:lstStyle/>
          <a:p>
            <a:pPr marL="0" indent="0">
              <a:buNone/>
              <a:defRPr/>
            </a:pPr>
            <a:r>
              <a:rPr lang="en-US" sz="5400" b="1" dirty="0">
                <a:solidFill>
                  <a:srgbClr val="00015E"/>
                </a:solidFill>
                <a:latin typeface="Montserrat Medium"/>
                <a:cs typeface="Segoe UI"/>
              </a:rPr>
              <a:t>Co-enrollment Matters!</a:t>
            </a:r>
            <a:endParaRPr lang="en-US" sz="1100" b="1" dirty="0">
              <a:solidFill>
                <a:srgbClr val="00015E"/>
              </a:solidFill>
              <a:latin typeface="Montserrat Medium"/>
              <a:cs typeface="Segoe UI"/>
            </a:endParaRPr>
          </a:p>
          <a:p>
            <a:pPr marL="914400" lvl="1" indent="-457200">
              <a:buFont typeface="Wingdings"/>
              <a:buChar char="§"/>
              <a:defRPr/>
            </a:pPr>
            <a:endParaRPr lang="en-US" sz="2400" dirty="0">
              <a:solidFill>
                <a:srgbClr val="373737"/>
              </a:solidFill>
              <a:latin typeface="Montserrat Medium"/>
              <a:cs typeface="Segoe UI"/>
            </a:endParaRPr>
          </a:p>
          <a:p>
            <a:pPr marL="914400" lvl="1" indent="-457200">
              <a:buFont typeface="Wingdings"/>
              <a:buChar char="§"/>
              <a:defRPr/>
            </a:pPr>
            <a:r>
              <a:rPr lang="en-US" sz="3900" dirty="0">
                <a:latin typeface="Montserrat Medium"/>
                <a:cs typeface="Segoe UI"/>
              </a:rPr>
              <a:t>With few exceptions, </a:t>
            </a:r>
            <a:r>
              <a:rPr lang="en-US" sz="3900" b="1" dirty="0">
                <a:solidFill>
                  <a:srgbClr val="002060"/>
                </a:solidFill>
                <a:latin typeface="Montserrat Medium"/>
                <a:cs typeface="Segoe UI"/>
              </a:rPr>
              <a:t>RI</a:t>
            </a:r>
            <a:r>
              <a:rPr lang="en-US" sz="3900" dirty="0">
                <a:solidFill>
                  <a:srgbClr val="373737"/>
                </a:solidFill>
                <a:latin typeface="Montserrat Medium"/>
                <a:cs typeface="Segoe UI"/>
              </a:rPr>
              <a:t>, </a:t>
            </a:r>
            <a:r>
              <a:rPr lang="en-US" sz="3900" b="1" dirty="0">
                <a:solidFill>
                  <a:srgbClr val="002060"/>
                </a:solidFill>
                <a:latin typeface="Montserrat Medium"/>
                <a:cs typeface="Segoe UI"/>
              </a:rPr>
              <a:t>OJT</a:t>
            </a:r>
            <a:r>
              <a:rPr lang="en-US" sz="3900" dirty="0">
                <a:solidFill>
                  <a:srgbClr val="373737"/>
                </a:solidFill>
                <a:latin typeface="Montserrat Medium"/>
                <a:cs typeface="Segoe UI"/>
              </a:rPr>
              <a:t> and/or </a:t>
            </a:r>
            <a:r>
              <a:rPr lang="en-US" sz="3900" b="1" dirty="0">
                <a:solidFill>
                  <a:srgbClr val="002060"/>
                </a:solidFill>
                <a:latin typeface="Montserrat Medium"/>
                <a:cs typeface="Segoe UI"/>
              </a:rPr>
              <a:t>Support Services</a:t>
            </a:r>
            <a:r>
              <a:rPr lang="en-US" sz="3900" dirty="0">
                <a:solidFill>
                  <a:srgbClr val="373737"/>
                </a:solidFill>
                <a:latin typeface="Montserrat Medium"/>
                <a:cs typeface="Segoe UI"/>
              </a:rPr>
              <a:t> may NOT be paid with WIOA funds in the absence of WIOA and RA co-enrollment.  </a:t>
            </a:r>
            <a:endParaRPr lang="en-US" sz="3900" b="0" i="0" u="none" strike="noStrike" kern="1200" cap="none" spc="0" normalizeH="0" baseline="0" noProof="0" dirty="0">
              <a:ln>
                <a:noFill/>
              </a:ln>
              <a:effectLst/>
              <a:uLnTx/>
              <a:uFillTx/>
              <a:latin typeface="Montserrat Medium"/>
              <a:cs typeface="Segoe UI"/>
            </a:endParaRPr>
          </a:p>
          <a:p>
            <a:endParaRPr lang="en-US" dirty="0"/>
          </a:p>
        </p:txBody>
      </p:sp>
    </p:spTree>
    <p:extLst>
      <p:ext uri="{BB962C8B-B14F-4D97-AF65-F5344CB8AC3E}">
        <p14:creationId xmlns:p14="http://schemas.microsoft.com/office/powerpoint/2010/main" val="2143613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3374B-0353-54CB-73C4-9EE0DE674F41}"/>
              </a:ext>
            </a:extLst>
          </p:cNvPr>
          <p:cNvSpPr>
            <a:spLocks noGrp="1"/>
          </p:cNvSpPr>
          <p:nvPr>
            <p:ph type="title"/>
          </p:nvPr>
        </p:nvSpPr>
        <p:spPr/>
        <p:txBody>
          <a:bodyPr/>
          <a:lstStyle/>
          <a:p>
            <a:r>
              <a:rPr kumimoji="0" lang="en-US" sz="4000" i="0" u="none" strike="noStrike" kern="1200" cap="none" spc="0" normalizeH="0" baseline="0" noProof="0">
                <a:ln>
                  <a:noFill/>
                </a:ln>
                <a:solidFill>
                  <a:prstClr val="white"/>
                </a:solidFill>
                <a:effectLst/>
                <a:uLnTx/>
                <a:uFillTx/>
                <a:latin typeface="Montserrat"/>
              </a:rPr>
              <a:t>Intersection: WIOA Funding Support</a:t>
            </a:r>
            <a:endParaRPr lang="en-US">
              <a:solidFill>
                <a:prstClr val="white"/>
              </a:solidFill>
              <a:latin typeface="Montserrat"/>
            </a:endParaRPr>
          </a:p>
        </p:txBody>
      </p:sp>
      <p:sp>
        <p:nvSpPr>
          <p:cNvPr id="3" name="Content Placeholder 2">
            <a:extLst>
              <a:ext uri="{FF2B5EF4-FFF2-40B4-BE49-F238E27FC236}">
                <a16:creationId xmlns:a16="http://schemas.microsoft.com/office/drawing/2014/main" id="{F6A8A1BC-BCD7-B21F-3339-E72392F75D88}"/>
              </a:ext>
            </a:extLst>
          </p:cNvPr>
          <p:cNvSpPr>
            <a:spLocks noGrp="1"/>
          </p:cNvSpPr>
          <p:nvPr>
            <p:ph sz="half" idx="1"/>
          </p:nvPr>
        </p:nvSpPr>
        <p:spPr>
          <a:xfrm>
            <a:off x="838200" y="2433139"/>
            <a:ext cx="5976353" cy="2429376"/>
          </a:xfrm>
        </p:spPr>
        <p:txBody>
          <a:bodyPr vert="horz" lIns="91440" tIns="45720" rIns="91440" bIns="45720" rtlCol="0" anchor="t">
            <a:normAutofit fontScale="92500" lnSpcReduction="10000"/>
          </a:bodyPr>
          <a:lstStyle/>
          <a:p>
            <a:pPr marL="0" indent="0">
              <a:buNone/>
            </a:pPr>
            <a:r>
              <a:rPr lang="en-US" sz="3200">
                <a:latin typeface="Montserrat Medium"/>
              </a:rPr>
              <a:t>WIOA allows for another  </a:t>
            </a:r>
            <a:endParaRPr lang="en-US" sz="3200"/>
          </a:p>
          <a:p>
            <a:pPr marL="0" indent="0">
              <a:buNone/>
            </a:pPr>
            <a:r>
              <a:rPr lang="en-US" sz="3200">
                <a:latin typeface="Montserrat Medium"/>
              </a:rPr>
              <a:t>type of training that </a:t>
            </a:r>
            <a:endParaRPr lang="en-US" sz="3200"/>
          </a:p>
          <a:p>
            <a:pPr marL="0" indent="0">
              <a:buNone/>
            </a:pPr>
            <a:r>
              <a:rPr lang="en-US" sz="3200">
                <a:latin typeface="Montserrat Medium"/>
              </a:rPr>
              <a:t>is a great fit for RA. </a:t>
            </a:r>
            <a:br>
              <a:rPr lang="en-US" sz="3200">
                <a:latin typeface="Montserrat Medium"/>
              </a:rPr>
            </a:br>
            <a:endParaRPr lang="en-US" sz="3200"/>
          </a:p>
          <a:p>
            <a:pPr marL="0" indent="0">
              <a:buNone/>
            </a:pPr>
            <a:r>
              <a:rPr lang="en-US" sz="3600" b="1">
                <a:solidFill>
                  <a:schemeClr val="tx2"/>
                </a:solidFill>
                <a:latin typeface="Montserrat Medium"/>
              </a:rPr>
              <a:t>Anyone know what that is?</a:t>
            </a:r>
            <a:endParaRPr lang="en-US" sz="3600" b="1">
              <a:solidFill>
                <a:schemeClr val="tx2"/>
              </a:solidFill>
            </a:endParaRPr>
          </a:p>
        </p:txBody>
      </p:sp>
      <p:pic>
        <p:nvPicPr>
          <p:cNvPr id="6" name="Picture 5" descr="A group of people standing together">
            <a:extLst>
              <a:ext uri="{FF2B5EF4-FFF2-40B4-BE49-F238E27FC236}">
                <a16:creationId xmlns:a16="http://schemas.microsoft.com/office/drawing/2014/main" id="{62915151-4025-48A9-A5DB-90613878217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62800" y="2234186"/>
            <a:ext cx="4191000" cy="3036832"/>
          </a:xfrm>
          <a:prstGeom prst="rect">
            <a:avLst/>
          </a:prstGeom>
        </p:spPr>
      </p:pic>
      <p:pic>
        <p:nvPicPr>
          <p:cNvPr id="4" name="Picture 3">
            <a:extLst>
              <a:ext uri="{FF2B5EF4-FFF2-40B4-BE49-F238E27FC236}">
                <a16:creationId xmlns:a16="http://schemas.microsoft.com/office/drawing/2014/main" id="{F178C941-FEA5-438C-8AB3-89D8A05CD64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4532" y="5942148"/>
            <a:ext cx="820009" cy="820009"/>
          </a:xfrm>
          <a:prstGeom prst="rect">
            <a:avLst/>
          </a:prstGeom>
        </p:spPr>
      </p:pic>
      <p:sp>
        <p:nvSpPr>
          <p:cNvPr id="5" name="Slide Number Placeholder 5">
            <a:extLst>
              <a:ext uri="{FF2B5EF4-FFF2-40B4-BE49-F238E27FC236}">
                <a16:creationId xmlns:a16="http://schemas.microsoft.com/office/drawing/2014/main" id="{75CADF12-FBA3-7160-9179-0A87849D708E}"/>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702229277"/>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FE04-D8EE-4B50-10ED-68BF3B5A072A}"/>
              </a:ext>
            </a:extLst>
          </p:cNvPr>
          <p:cNvSpPr>
            <a:spLocks noGrp="1"/>
          </p:cNvSpPr>
          <p:nvPr>
            <p:ph type="title"/>
          </p:nvPr>
        </p:nvSpPr>
        <p:spPr/>
        <p:txBody>
          <a:bodyPr/>
          <a:lstStyle/>
          <a:p>
            <a:r>
              <a:rPr lang="en-US">
                <a:latin typeface="Montserrat Medium"/>
              </a:rPr>
              <a:t>Center of Excellence Overview</a:t>
            </a:r>
          </a:p>
        </p:txBody>
      </p:sp>
      <p:sp>
        <p:nvSpPr>
          <p:cNvPr id="3" name="Content Placeholder 2">
            <a:extLst>
              <a:ext uri="{FF2B5EF4-FFF2-40B4-BE49-F238E27FC236}">
                <a16:creationId xmlns:a16="http://schemas.microsoft.com/office/drawing/2014/main" id="{2843FABF-0197-E13F-DF65-8F4DD4B5066A}"/>
              </a:ext>
            </a:extLst>
          </p:cNvPr>
          <p:cNvSpPr>
            <a:spLocks noGrp="1"/>
          </p:cNvSpPr>
          <p:nvPr>
            <p:ph sz="half" idx="1"/>
          </p:nvPr>
        </p:nvSpPr>
        <p:spPr>
          <a:xfrm>
            <a:off x="838200" y="1825624"/>
            <a:ext cx="7414260" cy="4456891"/>
          </a:xfrm>
        </p:spPr>
        <p:txBody>
          <a:bodyPr vert="horz" lIns="91440" tIns="45720" rIns="91440" bIns="45720" rtlCol="0" anchor="t">
            <a:normAutofit fontScale="62500" lnSpcReduction="20000"/>
          </a:bodyPr>
          <a:lstStyle/>
          <a:p>
            <a:pPr>
              <a:lnSpc>
                <a:spcPct val="110000"/>
              </a:lnSpc>
            </a:pPr>
            <a:r>
              <a:rPr lang="en-US" sz="4000">
                <a:solidFill>
                  <a:schemeClr val="tx1"/>
                </a:solidFill>
                <a:latin typeface="Montserrat Medium"/>
                <a:ea typeface="+mn-lt"/>
                <a:cs typeface="Segoe UI"/>
              </a:rPr>
              <a:t>U.S. DOL initiative to increase systems alignment across apprenticeship, education, and workforce</a:t>
            </a:r>
          </a:p>
          <a:p>
            <a:pPr>
              <a:lnSpc>
                <a:spcPct val="110000"/>
              </a:lnSpc>
            </a:pPr>
            <a:r>
              <a:rPr lang="en-US" sz="4000">
                <a:solidFill>
                  <a:schemeClr val="tx1"/>
                </a:solidFill>
                <a:latin typeface="Montserrat Medium"/>
                <a:ea typeface="+mn-lt"/>
                <a:cs typeface="Segoe UI"/>
              </a:rPr>
              <a:t>Led by Safal Partners</a:t>
            </a:r>
            <a:r>
              <a:rPr lang="en-US" sz="2400">
                <a:solidFill>
                  <a:schemeClr val="tx1"/>
                </a:solidFill>
              </a:rPr>
              <a:t>; </a:t>
            </a:r>
            <a:r>
              <a:rPr lang="en-US" sz="3600">
                <a:solidFill>
                  <a:schemeClr val="tx1"/>
                </a:solidFill>
                <a:latin typeface="Montserrat Medium"/>
                <a:ea typeface="+mn-lt"/>
                <a:cs typeface="Segoe UI"/>
              </a:rPr>
              <a:t>5 national partners</a:t>
            </a:r>
            <a:endParaRPr lang="en-US">
              <a:solidFill>
                <a:schemeClr val="tx1"/>
              </a:solidFill>
              <a:ea typeface="+mn-lt"/>
              <a:cs typeface="Segoe UI"/>
            </a:endParaRPr>
          </a:p>
          <a:p>
            <a:pPr>
              <a:lnSpc>
                <a:spcPct val="110000"/>
              </a:lnSpc>
            </a:pPr>
            <a:r>
              <a:rPr lang="en-US" sz="4000">
                <a:solidFill>
                  <a:schemeClr val="tx1"/>
                </a:solidFill>
                <a:latin typeface="Montserrat Medium"/>
                <a:ea typeface="+mn-lt"/>
                <a:cs typeface="Segoe UI"/>
              </a:rPr>
              <a:t>We provide </a:t>
            </a:r>
            <a:r>
              <a:rPr lang="en-US" sz="4000" u="sng">
                <a:solidFill>
                  <a:schemeClr val="tx1"/>
                </a:solidFill>
                <a:latin typeface="Montserrat Medium"/>
                <a:ea typeface="+mn-lt"/>
                <a:cs typeface="Segoe UI"/>
              </a:rPr>
              <a:t>no-cost</a:t>
            </a:r>
            <a:r>
              <a:rPr lang="en-US" sz="4000">
                <a:solidFill>
                  <a:schemeClr val="tx1"/>
                </a:solidFill>
                <a:latin typeface="Montserrat Medium"/>
                <a:ea typeface="+mn-lt"/>
                <a:cs typeface="Segoe UI"/>
              </a:rPr>
              <a:t> TA including:</a:t>
            </a:r>
          </a:p>
          <a:p>
            <a:pPr lvl="1">
              <a:lnSpc>
                <a:spcPct val="110000"/>
              </a:lnSpc>
            </a:pPr>
            <a:r>
              <a:rPr lang="en-US" sz="3600">
                <a:solidFill>
                  <a:schemeClr val="tx1"/>
                </a:solidFill>
                <a:latin typeface="Montserrat Medium"/>
                <a:ea typeface="+mn-lt"/>
                <a:cs typeface="Segoe UI"/>
              </a:rPr>
              <a:t>Monthly webinars</a:t>
            </a:r>
          </a:p>
          <a:p>
            <a:pPr lvl="1">
              <a:lnSpc>
                <a:spcPct val="110000"/>
              </a:lnSpc>
            </a:pPr>
            <a:r>
              <a:rPr lang="en-US" sz="3600">
                <a:solidFill>
                  <a:schemeClr val="tx1"/>
                </a:solidFill>
                <a:latin typeface="Montserrat Medium"/>
                <a:ea typeface="+mn-lt"/>
                <a:cs typeface="Segoe UI"/>
              </a:rPr>
              <a:t>Quarterly virtual office hours</a:t>
            </a:r>
          </a:p>
          <a:p>
            <a:pPr lvl="1">
              <a:lnSpc>
                <a:spcPct val="110000"/>
              </a:lnSpc>
            </a:pPr>
            <a:r>
              <a:rPr lang="en-US" sz="3600">
                <a:solidFill>
                  <a:schemeClr val="tx1"/>
                </a:solidFill>
                <a:latin typeface="Montserrat Medium"/>
                <a:ea typeface="+mn-lt"/>
                <a:cs typeface="Segoe UI"/>
              </a:rPr>
              <a:t>Individual TA/coaching sessions</a:t>
            </a:r>
            <a:endParaRPr lang="en-US">
              <a:solidFill>
                <a:schemeClr val="tx1"/>
              </a:solidFill>
              <a:ea typeface="+mn-lt"/>
              <a:cs typeface="Segoe UI"/>
            </a:endParaRPr>
          </a:p>
          <a:p>
            <a:pPr lvl="1">
              <a:lnSpc>
                <a:spcPct val="110000"/>
              </a:lnSpc>
            </a:pPr>
            <a:r>
              <a:rPr lang="en-US" sz="3600">
                <a:latin typeface="Montserrat Medium"/>
                <a:ea typeface="+mn-lt"/>
                <a:cs typeface="Segoe UI"/>
              </a:rPr>
              <a:t>Online resources (desk aids, guides, frameworks, etc.)</a:t>
            </a:r>
            <a:br>
              <a:rPr lang="en-US" sz="3600">
                <a:latin typeface="Montserrat Medium" panose="00000600000000000000" pitchFamily="2" charset="0"/>
                <a:ea typeface="+mn-lt"/>
                <a:cs typeface="Segoe UI" panose="020B0502040204020203" pitchFamily="34" charset="0"/>
              </a:rPr>
            </a:br>
            <a:endParaRPr lang="en-US"/>
          </a:p>
        </p:txBody>
      </p:sp>
      <p:sp>
        <p:nvSpPr>
          <p:cNvPr id="4" name="Content Placeholder 3">
            <a:extLst>
              <a:ext uri="{FF2B5EF4-FFF2-40B4-BE49-F238E27FC236}">
                <a16:creationId xmlns:a16="http://schemas.microsoft.com/office/drawing/2014/main" id="{F276E798-44A3-4CAF-9EBC-1649EF5E6786}"/>
              </a:ext>
            </a:extLst>
          </p:cNvPr>
          <p:cNvSpPr>
            <a:spLocks noGrp="1"/>
          </p:cNvSpPr>
          <p:nvPr>
            <p:ph sz="half" idx="2"/>
          </p:nvPr>
        </p:nvSpPr>
        <p:spPr>
          <a:xfrm>
            <a:off x="5339068" y="5961549"/>
            <a:ext cx="3917022" cy="315912"/>
          </a:xfrm>
        </p:spPr>
        <p:txBody>
          <a:bodyPr>
            <a:normAutofit fontScale="62500" lnSpcReduction="20000"/>
          </a:bodyPr>
          <a:lstStyle/>
          <a:p>
            <a:pPr marL="0" indent="0">
              <a:buNone/>
            </a:pPr>
            <a:r>
              <a:rPr lang="en-US" sz="2800">
                <a:solidFill>
                  <a:srgbClr val="0563C1"/>
                </a:solidFill>
                <a:hlinkClick r:id="rId3">
                  <a:extLst>
                    <a:ext uri="{A12FA001-AC4F-418D-AE19-62706E023703}">
                      <ahyp:hlinkClr xmlns:ahyp="http://schemas.microsoft.com/office/drawing/2018/hyperlinkcolor" val="tx"/>
                    </a:ext>
                  </a:extLst>
                </a:hlinkClick>
              </a:rPr>
              <a:t>Visit our website, request T</a:t>
            </a:r>
            <a:r>
              <a:rPr lang="en-US" sz="2800">
                <a:solidFill>
                  <a:schemeClr val="accent1"/>
                </a:solidFill>
                <a:hlinkClick r:id="rId3">
                  <a:extLst>
                    <a:ext uri="{A12FA001-AC4F-418D-AE19-62706E023703}">
                      <ahyp:hlinkClr xmlns:ahyp="http://schemas.microsoft.com/office/drawing/2018/hyperlinkcolor" val="tx"/>
                    </a:ext>
                  </a:extLst>
                </a:hlinkClick>
              </a:rPr>
              <a:t>A</a:t>
            </a:r>
            <a:endParaRPr lang="en-US" sz="2800">
              <a:solidFill>
                <a:schemeClr val="accent1"/>
              </a:solidFill>
            </a:endParaRPr>
          </a:p>
          <a:p>
            <a:pPr marL="0" indent="0">
              <a:buNone/>
            </a:pPr>
            <a:endParaRPr lang="en-US"/>
          </a:p>
        </p:txBody>
      </p:sp>
      <p:pic>
        <p:nvPicPr>
          <p:cNvPr id="5" name="Picture 3" descr="U.S. Department of Labor logo">
            <a:extLst>
              <a:ext uri="{FF2B5EF4-FFF2-40B4-BE49-F238E27FC236}">
                <a16:creationId xmlns:a16="http://schemas.microsoft.com/office/drawing/2014/main" id="{D09C23DC-03A7-FDB9-310E-96D69B71B9BE}"/>
              </a:ext>
            </a:extLst>
          </p:cNvPr>
          <p:cNvPicPr>
            <a:picLocks noChangeAspect="1"/>
          </p:cNvPicPr>
          <p:nvPr/>
        </p:nvPicPr>
        <p:blipFill>
          <a:blip r:embed="rId4"/>
          <a:stretch>
            <a:fillRect/>
          </a:stretch>
        </p:blipFill>
        <p:spPr>
          <a:xfrm>
            <a:off x="10007346" y="575484"/>
            <a:ext cx="1563476" cy="1566053"/>
          </a:xfrm>
          <a:prstGeom prst="rect">
            <a:avLst/>
          </a:prstGeom>
        </p:spPr>
      </p:pic>
      <p:pic>
        <p:nvPicPr>
          <p:cNvPr id="8" name="Picture 7" descr="NAWDP, COABE, NDI, WIA, and FASTPORT logos">
            <a:extLst>
              <a:ext uri="{FF2B5EF4-FFF2-40B4-BE49-F238E27FC236}">
                <a16:creationId xmlns:a16="http://schemas.microsoft.com/office/drawing/2014/main" id="{5BE37307-D472-5BF7-AC8B-4DFE01164EC8}"/>
              </a:ext>
            </a:extLst>
          </p:cNvPr>
          <p:cNvPicPr>
            <a:picLocks noChangeAspect="1"/>
          </p:cNvPicPr>
          <p:nvPr/>
        </p:nvPicPr>
        <p:blipFill>
          <a:blip r:embed="rId5"/>
          <a:stretch>
            <a:fillRect/>
          </a:stretch>
        </p:blipFill>
        <p:spPr>
          <a:xfrm>
            <a:off x="8252460" y="2276473"/>
            <a:ext cx="3099645" cy="2227979"/>
          </a:xfrm>
          <a:prstGeom prst="rect">
            <a:avLst/>
          </a:prstGeom>
        </p:spPr>
      </p:pic>
      <p:pic>
        <p:nvPicPr>
          <p:cNvPr id="1026" name="Picture 2" descr="QR code for Center of Excellence Website">
            <a:extLst>
              <a:ext uri="{FF2B5EF4-FFF2-40B4-BE49-F238E27FC236}">
                <a16:creationId xmlns:a16="http://schemas.microsoft.com/office/drawing/2014/main" id="{5D133F86-14F2-6F17-B48B-90D3CFEEAB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9406" y="4587859"/>
            <a:ext cx="1739116" cy="168858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A0592B7C-6528-3B97-73FC-C2C3E714A9B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pic>
        <p:nvPicPr>
          <p:cNvPr id="7" name="Picture 6">
            <a:extLst>
              <a:ext uri="{FF2B5EF4-FFF2-40B4-BE49-F238E27FC236}">
                <a16:creationId xmlns:a16="http://schemas.microsoft.com/office/drawing/2014/main" id="{83541C3B-E74C-4634-F54A-3AB62AF3784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
        <p:nvSpPr>
          <p:cNvPr id="10" name="Rectangle 9">
            <a:extLst>
              <a:ext uri="{FF2B5EF4-FFF2-40B4-BE49-F238E27FC236}">
                <a16:creationId xmlns:a16="http://schemas.microsoft.com/office/drawing/2014/main" id="{5F9AEEBB-4948-A36F-3CF5-A3C4F227E961}"/>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589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8B83CB-F7C7-06CA-BF84-223F3D89BC50}"/>
              </a:ext>
            </a:extLst>
          </p:cNvPr>
          <p:cNvSpPr>
            <a:spLocks noGrp="1"/>
          </p:cNvSpPr>
          <p:nvPr>
            <p:ph sz="half" idx="1"/>
          </p:nvPr>
        </p:nvSpPr>
        <p:spPr>
          <a:xfrm>
            <a:off x="462455" y="1779038"/>
            <a:ext cx="11004818" cy="4422436"/>
          </a:xfrm>
        </p:spPr>
        <p:txBody>
          <a:bodyPr vert="horz" lIns="91440" tIns="45720" rIns="91440" bIns="45720" rtlCol="0" anchor="t">
            <a:normAutofit/>
          </a:bodyPr>
          <a:lstStyle/>
          <a:p>
            <a:pPr marL="0" indent="0">
              <a:buNone/>
            </a:pPr>
            <a:r>
              <a:rPr lang="en-US" sz="2400" dirty="0">
                <a:latin typeface="Montserrat Medium"/>
              </a:rPr>
              <a:t>Businesses only want to conduct RA with Incumbent Workers, but I can’t serve those workers because they do not meet WIOA eligibility requirements.</a:t>
            </a:r>
          </a:p>
          <a:p>
            <a:pPr marL="0" indent="0">
              <a:buNone/>
            </a:pPr>
            <a:endParaRPr lang="en-US" sz="2400" dirty="0"/>
          </a:p>
          <a:p>
            <a:pPr marL="0" lvl="0" indent="0" algn="ctr">
              <a:lnSpc>
                <a:spcPct val="100000"/>
              </a:lnSpc>
              <a:spcBef>
                <a:spcPts val="0"/>
              </a:spcBef>
              <a:buNone/>
            </a:pPr>
            <a:r>
              <a:rPr lang="en-US" sz="2400" b="1" dirty="0">
                <a:solidFill>
                  <a:srgbClr val="00015E"/>
                </a:solidFill>
                <a:latin typeface="Montserrat Medium"/>
              </a:rPr>
              <a:t>Yes, WIOA can! Businesses can use RA to improve </a:t>
            </a:r>
          </a:p>
          <a:p>
            <a:pPr marL="0" lvl="0" indent="0" algn="ctr">
              <a:lnSpc>
                <a:spcPct val="100000"/>
              </a:lnSpc>
              <a:spcBef>
                <a:spcPts val="0"/>
              </a:spcBef>
              <a:buNone/>
            </a:pPr>
            <a:r>
              <a:rPr lang="en-US" sz="2400" b="1" dirty="0">
                <a:solidFill>
                  <a:srgbClr val="00015E"/>
                </a:solidFill>
                <a:latin typeface="Montserrat Medium"/>
              </a:rPr>
              <a:t>the skills of their existing employees.</a:t>
            </a:r>
          </a:p>
          <a:p>
            <a:pPr marL="0" lvl="0" indent="0" algn="ctr">
              <a:lnSpc>
                <a:spcPct val="100000"/>
              </a:lnSpc>
              <a:spcBef>
                <a:spcPts val="0"/>
              </a:spcBef>
              <a:buNone/>
            </a:pPr>
            <a:r>
              <a:rPr lang="en-US" sz="2400" b="1" dirty="0">
                <a:solidFill>
                  <a:srgbClr val="00015E"/>
                </a:solidFill>
                <a:latin typeface="Montserrat Medium"/>
              </a:rPr>
              <a:t>Incumbent Worker Training</a:t>
            </a:r>
          </a:p>
          <a:p>
            <a:pPr marL="0" lvl="0" indent="0">
              <a:buNone/>
            </a:pPr>
            <a:endParaRPr lang="en-US" sz="2000" b="1" dirty="0">
              <a:solidFill>
                <a:srgbClr val="00015E"/>
              </a:solidFill>
              <a:latin typeface="Montserrat Medium" panose="00000600000000000000" pitchFamily="2" charset="0"/>
            </a:endParaRPr>
          </a:p>
          <a:p>
            <a:pPr marL="0" lvl="0" indent="0">
              <a:buNone/>
            </a:pPr>
            <a:r>
              <a:rPr lang="en-US" sz="1800" b="1" dirty="0">
                <a:solidFill>
                  <a:srgbClr val="000000"/>
                </a:solidFill>
                <a:latin typeface="Montserrat Medium"/>
              </a:rPr>
              <a:t>20 CFR 680.780 </a:t>
            </a:r>
            <a:r>
              <a:rPr lang="en-US" sz="1800" i="1" dirty="0">
                <a:solidFill>
                  <a:srgbClr val="000000"/>
                </a:solidFill>
                <a:latin typeface="Montserrat Medium"/>
              </a:rPr>
              <a:t>An incumbent worker does not have to meet the eligibility requirements for career and training services for adults and dislocated workers under WIOA, unless they also are enrolled as a participant in the WIOA adult or dislocated worker program.</a:t>
            </a:r>
            <a:endParaRPr lang="en-US" sz="1800" b="1" i="1" dirty="0">
              <a:solidFill>
                <a:schemeClr val="accent2"/>
              </a:solidFill>
              <a:latin typeface="Montserrat Medium"/>
            </a:endParaRPr>
          </a:p>
          <a:p>
            <a:pPr lvl="2" fontAlgn="base">
              <a:buFont typeface="Wingdings" panose="05000000000000000000" pitchFamily="2" charset="2"/>
              <a:buChar char="§"/>
              <a:defRPr/>
            </a:pPr>
            <a:endParaRPr lang="en-US" dirty="0">
              <a:solidFill>
                <a:srgbClr val="000000"/>
              </a:solidFill>
              <a:latin typeface="Montserrat Medium" panose="00000600000000000000" pitchFamily="2" charset="0"/>
            </a:endParaRPr>
          </a:p>
        </p:txBody>
      </p:sp>
      <p:pic>
        <p:nvPicPr>
          <p:cNvPr id="9" name="Picture 8" descr="A yellow explosion with black text">
            <a:extLst>
              <a:ext uri="{FF2B5EF4-FFF2-40B4-BE49-F238E27FC236}">
                <a16:creationId xmlns:a16="http://schemas.microsoft.com/office/drawing/2014/main" id="{A6923E2C-E6D0-AE25-D9B0-B7B14CFA93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26027" y="542133"/>
            <a:ext cx="2828925" cy="1001659"/>
          </a:xfrm>
          <a:prstGeom prst="rect">
            <a:avLst/>
          </a:prstGeom>
        </p:spPr>
      </p:pic>
      <p:sp>
        <p:nvSpPr>
          <p:cNvPr id="2" name="Slide Number Placeholder 5">
            <a:extLst>
              <a:ext uri="{FF2B5EF4-FFF2-40B4-BE49-F238E27FC236}">
                <a16:creationId xmlns:a16="http://schemas.microsoft.com/office/drawing/2014/main" id="{41CF222B-2667-EF82-B167-ABF5391F3C10}"/>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
        <p:nvSpPr>
          <p:cNvPr id="4" name="Title 3">
            <a:extLst>
              <a:ext uri="{FF2B5EF4-FFF2-40B4-BE49-F238E27FC236}">
                <a16:creationId xmlns:a16="http://schemas.microsoft.com/office/drawing/2014/main" id="{E488FA15-B34B-C88A-5A56-862936E7C248}"/>
              </a:ext>
            </a:extLst>
          </p:cNvPr>
          <p:cNvSpPr>
            <a:spLocks noGrp="1"/>
          </p:cNvSpPr>
          <p:nvPr>
            <p:ph type="title"/>
          </p:nvPr>
        </p:nvSpPr>
        <p:spPr/>
        <p:txBody>
          <a:bodyPr/>
          <a:lstStyle/>
          <a:p>
            <a:r>
              <a:rPr lang="en-US"/>
              <a:t>Myth Busting </a:t>
            </a:r>
            <a:r>
              <a:rPr lang="en-US" dirty="0">
                <a:solidFill>
                  <a:srgbClr val="00015E"/>
                </a:solidFill>
              </a:rPr>
              <a:t>– Part 1</a:t>
            </a:r>
          </a:p>
        </p:txBody>
      </p:sp>
    </p:spTree>
    <p:extLst>
      <p:ext uri="{BB962C8B-B14F-4D97-AF65-F5344CB8AC3E}">
        <p14:creationId xmlns:p14="http://schemas.microsoft.com/office/powerpoint/2010/main" val="3540631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70D0B-8918-0624-B34A-88CC1F05FA2B}"/>
              </a:ext>
            </a:extLst>
          </p:cNvPr>
          <p:cNvSpPr>
            <a:spLocks noGrp="1"/>
          </p:cNvSpPr>
          <p:nvPr>
            <p:ph type="title"/>
          </p:nvPr>
        </p:nvSpPr>
        <p:spPr>
          <a:xfrm>
            <a:off x="457200" y="365125"/>
            <a:ext cx="11389360" cy="1325563"/>
          </a:xfrm>
        </p:spPr>
        <p:txBody>
          <a:bodyPr>
            <a:normAutofit/>
          </a:bodyPr>
          <a:lstStyle/>
          <a:p>
            <a:r>
              <a:rPr lang="en-US" sz="3200"/>
              <a:t>WIOA Funds: Cultivating the RA &amp;WIOA Partnership</a:t>
            </a:r>
          </a:p>
        </p:txBody>
      </p:sp>
      <p:sp>
        <p:nvSpPr>
          <p:cNvPr id="3" name="Content Placeholder 2">
            <a:extLst>
              <a:ext uri="{FF2B5EF4-FFF2-40B4-BE49-F238E27FC236}">
                <a16:creationId xmlns:a16="http://schemas.microsoft.com/office/drawing/2014/main" id="{984A6CD3-0E53-3788-A26A-56193FAADB2F}"/>
              </a:ext>
            </a:extLst>
          </p:cNvPr>
          <p:cNvSpPr>
            <a:spLocks noGrp="1"/>
          </p:cNvSpPr>
          <p:nvPr>
            <p:ph sz="half" idx="1"/>
          </p:nvPr>
        </p:nvSpPr>
        <p:spPr>
          <a:xfrm>
            <a:off x="736600" y="1812608"/>
            <a:ext cx="11109960" cy="4351338"/>
          </a:xfrm>
        </p:spPr>
        <p:txBody>
          <a:bodyPr/>
          <a:lstStyle/>
          <a:p>
            <a:pPr marL="0" indent="0">
              <a:buNone/>
            </a:pPr>
            <a:r>
              <a:rPr lang="en-US"/>
              <a:t>Other requirements for IWT:</a:t>
            </a:r>
          </a:p>
          <a:p>
            <a:pPr>
              <a:buFont typeface="Wingdings" panose="05000000000000000000" pitchFamily="2" charset="2"/>
              <a:buChar char="§"/>
            </a:pPr>
            <a:r>
              <a:rPr lang="en-US"/>
              <a:t>Must increase competitiveness – business and/or employee</a:t>
            </a:r>
          </a:p>
          <a:p>
            <a:pPr>
              <a:buFont typeface="Wingdings" panose="05000000000000000000" pitchFamily="2" charset="2"/>
              <a:buChar char="§"/>
            </a:pPr>
            <a:r>
              <a:rPr lang="en-US"/>
              <a:t>Employee must have worked with business for at least 6 months </a:t>
            </a:r>
          </a:p>
          <a:p>
            <a:pPr lvl="1">
              <a:buFont typeface="Wingdings" panose="05000000000000000000" pitchFamily="2" charset="2"/>
              <a:buChar char="Ø"/>
            </a:pPr>
            <a:r>
              <a:rPr lang="en-US"/>
              <a:t>If a cohort of employees, majority must meet 6-month rule</a:t>
            </a:r>
          </a:p>
          <a:p>
            <a:pPr>
              <a:buFont typeface="Wingdings" panose="05000000000000000000" pitchFamily="2" charset="2"/>
              <a:buChar char="§"/>
            </a:pPr>
            <a:r>
              <a:rPr lang="en-US"/>
              <a:t>Retention and layoff aversion are key</a:t>
            </a:r>
          </a:p>
        </p:txBody>
      </p:sp>
      <p:sp>
        <p:nvSpPr>
          <p:cNvPr id="4" name="Slide Number Placeholder 5">
            <a:extLst>
              <a:ext uri="{FF2B5EF4-FFF2-40B4-BE49-F238E27FC236}">
                <a16:creationId xmlns:a16="http://schemas.microsoft.com/office/drawing/2014/main" id="{DF8596B9-BF86-7D08-3B19-587DAA609DD2}"/>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466879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EA2C36-9CE9-A654-E693-F1D16B052368}"/>
              </a:ext>
            </a:extLst>
          </p:cNvPr>
          <p:cNvSpPr>
            <a:spLocks noGrp="1"/>
          </p:cNvSpPr>
          <p:nvPr>
            <p:ph type="title"/>
          </p:nvPr>
        </p:nvSpPr>
        <p:spPr/>
        <p:txBody>
          <a:bodyPr/>
          <a:lstStyle/>
          <a:p>
            <a:r>
              <a:rPr lang="en-US"/>
              <a:t>Myth Busting </a:t>
            </a:r>
            <a:r>
              <a:rPr lang="en-US" dirty="0">
                <a:solidFill>
                  <a:srgbClr val="00015E"/>
                </a:solidFill>
              </a:rPr>
              <a:t>– Part 2</a:t>
            </a:r>
          </a:p>
        </p:txBody>
      </p:sp>
      <p:sp>
        <p:nvSpPr>
          <p:cNvPr id="3" name="Content Placeholder 2">
            <a:extLst>
              <a:ext uri="{FF2B5EF4-FFF2-40B4-BE49-F238E27FC236}">
                <a16:creationId xmlns:a16="http://schemas.microsoft.com/office/drawing/2014/main" id="{7B0E8DB6-1B7F-6E0A-829B-A516ACA5594C}"/>
              </a:ext>
            </a:extLst>
          </p:cNvPr>
          <p:cNvSpPr>
            <a:spLocks noGrp="1"/>
          </p:cNvSpPr>
          <p:nvPr>
            <p:ph sz="half" idx="1"/>
          </p:nvPr>
        </p:nvSpPr>
        <p:spPr>
          <a:xfrm>
            <a:off x="499534" y="1825625"/>
            <a:ext cx="10953043" cy="4351338"/>
          </a:xfrm>
        </p:spPr>
        <p:txBody>
          <a:bodyPr vert="horz" lIns="91440" tIns="45720" rIns="91440" bIns="45720" rtlCol="0" anchor="t">
            <a:normAutofit/>
          </a:bodyPr>
          <a:lstStyle/>
          <a:p>
            <a:pPr marL="0" indent="0">
              <a:buNone/>
            </a:pPr>
            <a:r>
              <a:rPr lang="en-US" sz="3200" dirty="0">
                <a:solidFill>
                  <a:srgbClr val="000000"/>
                </a:solidFill>
                <a:latin typeface="Montserrat Medium"/>
              </a:rPr>
              <a:t>Remember </a:t>
            </a:r>
            <a:r>
              <a:rPr lang="en-US" dirty="0">
                <a:solidFill>
                  <a:srgbClr val="000000"/>
                </a:solidFill>
                <a:latin typeface="Montserrat Medium"/>
                <a:hlinkClick r:id="rId3" tooltip="https://www.ecfr.gov/current/title-20/chapter-V/part-680/subpart-F/section-680.800"/>
              </a:rPr>
              <a:t>20 CFR 680.800</a:t>
            </a:r>
            <a:endParaRPr lang="en-US" dirty="0">
              <a:solidFill>
                <a:srgbClr val="404040"/>
              </a:solidFill>
            </a:endParaRPr>
          </a:p>
          <a:p>
            <a:pPr marL="342900" indent="-342900">
              <a:buFont typeface="Wingdings" panose="020B0604020202020204" pitchFamily="34" charset="0"/>
              <a:buChar char="§"/>
            </a:pPr>
            <a:r>
              <a:rPr lang="en-US" sz="2400" dirty="0">
                <a:solidFill>
                  <a:srgbClr val="000000"/>
                </a:solidFill>
                <a:latin typeface="Montserrat Medium"/>
              </a:rPr>
              <a:t>The local area may reserve up to 20 percent of their combined total of adult and dislocated worker allocations for incumbent worker training.</a:t>
            </a:r>
            <a:endParaRPr lang="en-US" dirty="0">
              <a:solidFill>
                <a:srgbClr val="404040"/>
              </a:solidFill>
            </a:endParaRPr>
          </a:p>
          <a:p>
            <a:pPr marL="342900" indent="-342900">
              <a:buFont typeface="Wingdings" panose="020B0604020202020204" pitchFamily="34" charset="0"/>
              <a:buChar char="§"/>
            </a:pPr>
            <a:r>
              <a:rPr lang="en-US" sz="2400" dirty="0">
                <a:solidFill>
                  <a:srgbClr val="000000"/>
                </a:solidFill>
                <a:latin typeface="Montserrat Medium"/>
              </a:rPr>
              <a:t>States and local areas must establish policies and definitions.</a:t>
            </a:r>
            <a:endParaRPr lang="en-US" sz="2400" dirty="0">
              <a:solidFill>
                <a:srgbClr val="404040"/>
              </a:solidFill>
            </a:endParaRPr>
          </a:p>
          <a:p>
            <a:pPr marL="342900" indent="-342900">
              <a:buFont typeface="Wingdings" panose="020B0604020202020204" pitchFamily="34" charset="0"/>
              <a:buChar char="§"/>
            </a:pPr>
            <a:r>
              <a:rPr lang="en-US" sz="2400" dirty="0">
                <a:solidFill>
                  <a:srgbClr val="000000"/>
                </a:solidFill>
                <a:latin typeface="Montserrat Medium"/>
              </a:rPr>
              <a:t>States may use their statewide activities funds (per WIOA sec. 134(a)(3)(A)(</a:t>
            </a:r>
            <a:r>
              <a:rPr lang="en-US" sz="2400" dirty="0" err="1">
                <a:solidFill>
                  <a:srgbClr val="000000"/>
                </a:solidFill>
                <a:latin typeface="Montserrat Medium"/>
              </a:rPr>
              <a:t>i</a:t>
            </a:r>
            <a:r>
              <a:rPr lang="en-US" sz="2400" dirty="0">
                <a:solidFill>
                  <a:srgbClr val="000000"/>
                </a:solidFill>
                <a:latin typeface="Montserrat Medium"/>
              </a:rPr>
              <a:t>)) and Rapid Response funds for statewide incumbent worker training activities.</a:t>
            </a:r>
            <a:endParaRPr lang="en-US" sz="2400" dirty="0">
              <a:solidFill>
                <a:srgbClr val="404040"/>
              </a:solidFill>
            </a:endParaRPr>
          </a:p>
          <a:p>
            <a:pPr lvl="1">
              <a:lnSpc>
                <a:spcPct val="100000"/>
              </a:lnSpc>
              <a:spcBef>
                <a:spcPts val="0"/>
              </a:spcBef>
              <a:buFont typeface="Wingdings" panose="020B0604020202020204" pitchFamily="34" charset="0"/>
              <a:buChar char="§"/>
            </a:pPr>
            <a:endParaRPr lang="en-US" dirty="0">
              <a:solidFill>
                <a:srgbClr val="000000"/>
              </a:solidFill>
              <a:latin typeface="Montserrat Medium"/>
            </a:endParaRPr>
          </a:p>
          <a:p>
            <a:pPr lvl="1">
              <a:buFont typeface="Wingdings" panose="020B0604020202020204" pitchFamily="34" charset="0"/>
              <a:buChar char="§"/>
            </a:pPr>
            <a:endParaRPr lang="en-US" sz="2800" dirty="0">
              <a:solidFill>
                <a:srgbClr val="000000"/>
              </a:solidFill>
              <a:latin typeface="Montserrat Medium"/>
            </a:endParaRPr>
          </a:p>
        </p:txBody>
      </p:sp>
      <p:pic>
        <p:nvPicPr>
          <p:cNvPr id="6" name="Picture 5" descr="A yellow explosion with black text reading Myth Busting">
            <a:extLst>
              <a:ext uri="{FF2B5EF4-FFF2-40B4-BE49-F238E27FC236}">
                <a16:creationId xmlns:a16="http://schemas.microsoft.com/office/drawing/2014/main" id="{04CB8E83-F166-7CE2-86FA-8026C18B0D6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9267" r="10435"/>
          <a:stretch/>
        </p:blipFill>
        <p:spPr>
          <a:xfrm>
            <a:off x="9599795" y="570775"/>
            <a:ext cx="1964960" cy="961700"/>
          </a:xfrm>
          <a:prstGeom prst="rect">
            <a:avLst/>
          </a:prstGeom>
        </p:spPr>
      </p:pic>
      <p:pic>
        <p:nvPicPr>
          <p:cNvPr id="4" name="Picture 3">
            <a:extLst>
              <a:ext uri="{FF2B5EF4-FFF2-40B4-BE49-F238E27FC236}">
                <a16:creationId xmlns:a16="http://schemas.microsoft.com/office/drawing/2014/main" id="{C5740954-D35C-5994-326D-6B24076AA8F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
        <p:nvSpPr>
          <p:cNvPr id="2" name="Slide Number Placeholder 5">
            <a:extLst>
              <a:ext uri="{FF2B5EF4-FFF2-40B4-BE49-F238E27FC236}">
                <a16:creationId xmlns:a16="http://schemas.microsoft.com/office/drawing/2014/main" id="{3318A661-063E-BE81-16D2-C614A3A8B6D5}"/>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24208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292F05-9EF0-A92C-42D3-7FB470B87C64}"/>
              </a:ext>
            </a:extLst>
          </p:cNvPr>
          <p:cNvSpPr txBox="1">
            <a:spLocks noGrp="1"/>
          </p:cNvSpPr>
          <p:nvPr>
            <p:ph type="title" idx="4294967295"/>
          </p:nvPr>
        </p:nvSpPr>
        <p:spPr>
          <a:xfrm>
            <a:off x="501076" y="391838"/>
            <a:ext cx="11550357" cy="9611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Montserrat"/>
                <a:ea typeface="+mn-ea"/>
                <a:cs typeface="+mn-cs"/>
              </a:rPr>
              <a:t>WIOA Funds: Cultivating the RA &amp; WIOA Partnerships </a:t>
            </a:r>
            <a:r>
              <a:rPr kumimoji="0" lang="en-US" sz="3200" b="0" i="0" u="none" strike="noStrike" kern="1200" cap="none" spc="0" normalizeH="0" baseline="0" noProof="0" dirty="0">
                <a:ln>
                  <a:noFill/>
                </a:ln>
                <a:solidFill>
                  <a:srgbClr val="00015E"/>
                </a:solidFill>
                <a:effectLst/>
                <a:uLnTx/>
                <a:uFillTx/>
                <a:latin typeface="Montserrat"/>
                <a:ea typeface="+mn-ea"/>
                <a:cs typeface="+mn-cs"/>
              </a:rPr>
              <a:t>1</a:t>
            </a:r>
          </a:p>
        </p:txBody>
      </p:sp>
      <p:pic>
        <p:nvPicPr>
          <p:cNvPr id="8" name="Picture 7" descr="A close-up of a sign with the word &quot;Wait&quot;">
            <a:extLst>
              <a:ext uri="{FF2B5EF4-FFF2-40B4-BE49-F238E27FC236}">
                <a16:creationId xmlns:a16="http://schemas.microsoft.com/office/drawing/2014/main" id="{D5A35D66-F5A9-07E2-4ADB-D8E8F4F8534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0231" y="2217836"/>
            <a:ext cx="3043157" cy="3049478"/>
          </a:xfrm>
          <a:prstGeom prst="rect">
            <a:avLst/>
          </a:prstGeom>
        </p:spPr>
      </p:pic>
      <p:sp>
        <p:nvSpPr>
          <p:cNvPr id="3" name="Content Placeholder 2">
            <a:extLst>
              <a:ext uri="{FF2B5EF4-FFF2-40B4-BE49-F238E27FC236}">
                <a16:creationId xmlns:a16="http://schemas.microsoft.com/office/drawing/2014/main" id="{C9F91E2A-3ADB-9DF1-654F-0774EEAB6807}"/>
              </a:ext>
            </a:extLst>
          </p:cNvPr>
          <p:cNvSpPr>
            <a:spLocks noGrp="1"/>
          </p:cNvSpPr>
          <p:nvPr>
            <p:ph sz="half" idx="1"/>
          </p:nvPr>
        </p:nvSpPr>
        <p:spPr>
          <a:xfrm>
            <a:off x="3621332" y="1710100"/>
            <a:ext cx="7987666" cy="4214886"/>
          </a:xfrm>
        </p:spPr>
        <p:txBody>
          <a:bodyPr vert="horz" lIns="91440" tIns="45720" rIns="91440" bIns="45720" rtlCol="0" anchor="t">
            <a:normAutofit lnSpcReduction="10000"/>
          </a:bodyPr>
          <a:lstStyle/>
          <a:p>
            <a:pPr marL="0" indent="0">
              <a:buNone/>
            </a:pPr>
            <a:r>
              <a:rPr lang="en-US" sz="3200" b="1" dirty="0">
                <a:solidFill>
                  <a:srgbClr val="00015E"/>
                </a:solidFill>
                <a:latin typeface="Montserrat Medium"/>
              </a:rPr>
              <a:t> </a:t>
            </a:r>
            <a:r>
              <a:rPr lang="en-US" sz="3200" b="1" dirty="0">
                <a:solidFill>
                  <a:schemeClr val="accent1"/>
                </a:solidFill>
                <a:latin typeface="Montserrat Medium"/>
              </a:rPr>
              <a:t>But wait, there is so much more ….</a:t>
            </a:r>
          </a:p>
          <a:p>
            <a:pPr lvl="1"/>
            <a:endParaRPr lang="en-US" dirty="0">
              <a:latin typeface="Montserrat Medium"/>
            </a:endParaRPr>
          </a:p>
          <a:p>
            <a:pPr lvl="1"/>
            <a:r>
              <a:rPr lang="en-US" dirty="0">
                <a:latin typeface="Montserrat Medium"/>
              </a:rPr>
              <a:t>Basic, Individualized, and Follow-Up Services</a:t>
            </a:r>
            <a:endParaRPr lang="en-US" dirty="0"/>
          </a:p>
          <a:p>
            <a:pPr lvl="2">
              <a:buFont typeface="Wingdings" panose="020B0604020202020204" pitchFamily="34" charset="0"/>
              <a:buChar char="§"/>
            </a:pPr>
            <a:r>
              <a:rPr lang="en-US" sz="2200" dirty="0">
                <a:latin typeface="Montserrat Medium"/>
              </a:rPr>
              <a:t>Assessment of skill levels</a:t>
            </a:r>
          </a:p>
          <a:p>
            <a:pPr lvl="2">
              <a:buFont typeface="Wingdings" panose="020B0604020202020204" pitchFamily="34" charset="0"/>
              <a:buChar char="§"/>
            </a:pPr>
            <a:r>
              <a:rPr lang="en-US" sz="2200" dirty="0">
                <a:latin typeface="Montserrat Medium"/>
              </a:rPr>
              <a:t>Job preparation/coaching</a:t>
            </a:r>
          </a:p>
          <a:p>
            <a:pPr lvl="2">
              <a:buFont typeface="Wingdings" panose="020B0604020202020204" pitchFamily="34" charset="0"/>
              <a:buChar char="§"/>
            </a:pPr>
            <a:r>
              <a:rPr lang="en-US" sz="2200" dirty="0"/>
              <a:t>Resume writing</a:t>
            </a:r>
          </a:p>
          <a:p>
            <a:pPr lvl="2">
              <a:buFont typeface="Wingdings" panose="020B0604020202020204" pitchFamily="34" charset="0"/>
              <a:buChar char="§"/>
            </a:pPr>
            <a:r>
              <a:rPr lang="en-US" sz="2200" dirty="0">
                <a:latin typeface="Montserrat Medium"/>
              </a:rPr>
              <a:t>Career counseling and support</a:t>
            </a:r>
          </a:p>
          <a:p>
            <a:pPr lvl="2">
              <a:buFont typeface="Wingdings" panose="020B0604020202020204" pitchFamily="34" charset="0"/>
              <a:buChar char="§"/>
            </a:pPr>
            <a:r>
              <a:rPr lang="en-US" sz="2200" dirty="0">
                <a:latin typeface="Montserrat Medium"/>
              </a:rPr>
              <a:t>Workforce preparation services</a:t>
            </a:r>
          </a:p>
          <a:p>
            <a:pPr lvl="2">
              <a:buFont typeface="Wingdings" panose="020B0604020202020204" pitchFamily="34" charset="0"/>
              <a:buChar char="§"/>
            </a:pPr>
            <a:r>
              <a:rPr lang="en-US" sz="2200" dirty="0">
                <a:latin typeface="Montserrat Medium"/>
              </a:rPr>
              <a:t>Financial literacy services</a:t>
            </a:r>
            <a:endParaRPr lang="en-US" sz="2200" dirty="0"/>
          </a:p>
          <a:p>
            <a:pPr lvl="2">
              <a:buFont typeface="Wingdings" panose="020B0604020202020204" pitchFamily="34" charset="0"/>
              <a:buChar char="§"/>
            </a:pPr>
            <a:r>
              <a:rPr lang="en-US" sz="2200" dirty="0">
                <a:latin typeface="Montserrat Medium"/>
              </a:rPr>
              <a:t>Follow-up services </a:t>
            </a:r>
            <a:endParaRPr lang="en-US" sz="2200" dirty="0"/>
          </a:p>
          <a:p>
            <a:pPr lvl="2" indent="0">
              <a:lnSpc>
                <a:spcPct val="100000"/>
              </a:lnSpc>
              <a:spcBef>
                <a:spcPts val="0"/>
              </a:spcBef>
              <a:buFont typeface="Wingdings" panose="020B0604020202020204" pitchFamily="34" charset="0"/>
              <a:buChar char="§"/>
            </a:pPr>
            <a:endParaRPr lang="en-US" sz="2400" dirty="0">
              <a:latin typeface="Montserrat Medium"/>
            </a:endParaRPr>
          </a:p>
          <a:p>
            <a:pPr marL="914400" lvl="2" indent="0" algn="ctr">
              <a:lnSpc>
                <a:spcPct val="100000"/>
              </a:lnSpc>
              <a:spcBef>
                <a:spcPts val="0"/>
              </a:spcBef>
              <a:buNone/>
            </a:pPr>
            <a:r>
              <a:rPr lang="en-US" sz="2400" dirty="0">
                <a:solidFill>
                  <a:schemeClr val="accent1"/>
                </a:solidFill>
                <a:latin typeface="Montserrat Medium"/>
                <a:hlinkClick r:id="rId5" tooltip="https://www.ecfr.gov/current/title-20/chapter-V/part-678/subpart-B/section-678.430">
                  <a:extLst>
                    <a:ext uri="{A12FA001-AC4F-418D-AE19-62706E023703}">
                      <ahyp:hlinkClr xmlns:ahyp="http://schemas.microsoft.com/office/drawing/2018/hyperlinkcolor" val="tx"/>
                    </a:ext>
                  </a:extLst>
                </a:hlinkClick>
              </a:rPr>
              <a:t>20 CFR 678.430 </a:t>
            </a:r>
            <a:endParaRPr lang="en-US" sz="2400" dirty="0">
              <a:solidFill>
                <a:schemeClr val="accent1"/>
              </a:solidFill>
              <a:latin typeface="Montserrat Medium"/>
              <a:hlinkClick r:id="rId5">
                <a:extLst>
                  <a:ext uri="{A12FA001-AC4F-418D-AE19-62706E023703}">
                    <ahyp:hlinkClr xmlns:ahyp="http://schemas.microsoft.com/office/drawing/2018/hyperlinkcolor" val="tx"/>
                  </a:ext>
                </a:extLst>
              </a:hlinkClick>
            </a:endParaRPr>
          </a:p>
        </p:txBody>
      </p:sp>
      <p:pic>
        <p:nvPicPr>
          <p:cNvPr id="2" name="Picture 1">
            <a:extLst>
              <a:ext uri="{FF2B5EF4-FFF2-40B4-BE49-F238E27FC236}">
                <a16:creationId xmlns:a16="http://schemas.microsoft.com/office/drawing/2014/main" id="{A50E3998-4810-7B7C-B47F-716D45A2DB7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8980" y="5924986"/>
            <a:ext cx="840657" cy="840657"/>
          </a:xfrm>
          <a:prstGeom prst="rect">
            <a:avLst/>
          </a:prstGeom>
        </p:spPr>
      </p:pic>
      <p:sp>
        <p:nvSpPr>
          <p:cNvPr id="4" name="Slide Number Placeholder 5">
            <a:extLst>
              <a:ext uri="{FF2B5EF4-FFF2-40B4-BE49-F238E27FC236}">
                <a16:creationId xmlns:a16="http://schemas.microsoft.com/office/drawing/2014/main" id="{23764389-70A7-590C-43BF-726A3333AB56}"/>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683961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F6E03-A75E-3990-2B25-CB98B8A6B792}"/>
              </a:ext>
            </a:extLst>
          </p:cNvPr>
          <p:cNvSpPr>
            <a:spLocks noGrp="1"/>
          </p:cNvSpPr>
          <p:nvPr>
            <p:ph type="title"/>
          </p:nvPr>
        </p:nvSpPr>
        <p:spPr>
          <a:xfrm>
            <a:off x="514862" y="837928"/>
            <a:ext cx="11535507" cy="648356"/>
          </a:xfrm>
        </p:spPr>
        <p:txBody>
          <a:bodyPr>
            <a:normAutofit/>
          </a:bodyPr>
          <a:lstStyle/>
          <a:p>
            <a:r>
              <a:rPr lang="en-US" sz="3200"/>
              <a:t>WIOA Funds: Cultivating the RA &amp; WIOA Partnership </a:t>
            </a:r>
            <a:r>
              <a:rPr lang="en-US" sz="3200" dirty="0">
                <a:solidFill>
                  <a:srgbClr val="00015E"/>
                </a:solidFill>
              </a:rPr>
              <a:t>2</a:t>
            </a:r>
            <a:endParaRPr lang="en-US"/>
          </a:p>
        </p:txBody>
      </p:sp>
      <p:sp>
        <p:nvSpPr>
          <p:cNvPr id="3" name="Content Placeholder 2">
            <a:extLst>
              <a:ext uri="{FF2B5EF4-FFF2-40B4-BE49-F238E27FC236}">
                <a16:creationId xmlns:a16="http://schemas.microsoft.com/office/drawing/2014/main" id="{CBDDF764-FF52-D090-5377-836D711AB604}"/>
              </a:ext>
            </a:extLst>
          </p:cNvPr>
          <p:cNvSpPr>
            <a:spLocks noGrp="1"/>
          </p:cNvSpPr>
          <p:nvPr>
            <p:ph sz="half" idx="1"/>
          </p:nvPr>
        </p:nvSpPr>
        <p:spPr>
          <a:xfrm>
            <a:off x="514862" y="1615931"/>
            <a:ext cx="6698162" cy="3984209"/>
          </a:xfrm>
        </p:spPr>
        <p:txBody>
          <a:bodyPr vert="horz" lIns="91440" tIns="45720" rIns="91440" bIns="45720" rtlCol="0" anchor="t">
            <a:normAutofit/>
          </a:bodyPr>
          <a:lstStyle/>
          <a:p>
            <a:pPr marL="0" indent="0">
              <a:lnSpc>
                <a:spcPct val="100000"/>
              </a:lnSpc>
              <a:spcBef>
                <a:spcPts val="0"/>
              </a:spcBef>
              <a:buNone/>
            </a:pPr>
            <a:endParaRPr lang="en-US" sz="4000">
              <a:latin typeface="Montserrat Medium"/>
            </a:endParaRPr>
          </a:p>
          <a:p>
            <a:pPr marL="0" indent="0">
              <a:lnSpc>
                <a:spcPct val="100000"/>
              </a:lnSpc>
              <a:spcBef>
                <a:spcPts val="0"/>
              </a:spcBef>
              <a:buNone/>
            </a:pPr>
            <a:r>
              <a:rPr lang="en-US" sz="4000">
                <a:latin typeface="Montserrat Medium"/>
              </a:rPr>
              <a:t>What challenges or successes have you experienced with the use of WIOA funds for RA programs?</a:t>
            </a:r>
          </a:p>
        </p:txBody>
      </p:sp>
      <p:pic>
        <p:nvPicPr>
          <p:cNvPr id="4" name="Picture 3" descr="A hand writing on a chalkboard with the words &quot;Funds&quot;">
            <a:extLst>
              <a:ext uri="{FF2B5EF4-FFF2-40B4-BE49-F238E27FC236}">
                <a16:creationId xmlns:a16="http://schemas.microsoft.com/office/drawing/2014/main" id="{81F97EC6-A2EA-D5D3-9B4C-F8963239B72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31801" y="2267322"/>
            <a:ext cx="3584231" cy="3120337"/>
          </a:xfrm>
          <a:prstGeom prst="rect">
            <a:avLst/>
          </a:prstGeom>
        </p:spPr>
      </p:pic>
      <p:sp>
        <p:nvSpPr>
          <p:cNvPr id="5" name="Slide Number Placeholder 5">
            <a:extLst>
              <a:ext uri="{FF2B5EF4-FFF2-40B4-BE49-F238E27FC236}">
                <a16:creationId xmlns:a16="http://schemas.microsoft.com/office/drawing/2014/main" id="{2B01BDE6-E8A0-B296-B03A-6BC3F07865BF}"/>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502657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D0D2-5C90-EF25-284C-E1ACEBE5F01F}"/>
              </a:ext>
            </a:extLst>
          </p:cNvPr>
          <p:cNvSpPr>
            <a:spLocks noGrp="1"/>
          </p:cNvSpPr>
          <p:nvPr>
            <p:ph type="title"/>
          </p:nvPr>
        </p:nvSpPr>
        <p:spPr>
          <a:xfrm>
            <a:off x="904875" y="407194"/>
            <a:ext cx="10515600" cy="1325563"/>
          </a:xfrm>
        </p:spPr>
        <p:txBody>
          <a:bodyPr>
            <a:normAutofit/>
          </a:bodyPr>
          <a:lstStyle/>
          <a:p>
            <a:r>
              <a:rPr lang="en-US" sz="3200"/>
              <a:t>Key WIOA Provisions &amp; their Intersection with RA </a:t>
            </a:r>
            <a:r>
              <a:rPr lang="en-US" sz="3200" dirty="0">
                <a:solidFill>
                  <a:srgbClr val="00015E"/>
                </a:solidFill>
              </a:rPr>
              <a:t>5</a:t>
            </a:r>
          </a:p>
        </p:txBody>
      </p:sp>
      <p:pic>
        <p:nvPicPr>
          <p:cNvPr id="4" name="Picture 3" descr="Check mark on &quot;1. State and local workforce boards&quot;">
            <a:extLst>
              <a:ext uri="{FF2B5EF4-FFF2-40B4-BE49-F238E27FC236}">
                <a16:creationId xmlns:a16="http://schemas.microsoft.com/office/drawing/2014/main" id="{E8B9A4CB-F182-E468-0F62-7BFCA078D621}"/>
              </a:ext>
            </a:extLst>
          </p:cNvPr>
          <p:cNvPicPr>
            <a:picLocks noChangeAspect="1"/>
          </p:cNvPicPr>
          <p:nvPr/>
        </p:nvPicPr>
        <p:blipFill>
          <a:blip r:embed="rId2"/>
          <a:stretch>
            <a:fillRect/>
          </a:stretch>
        </p:blipFill>
        <p:spPr>
          <a:xfrm>
            <a:off x="447635" y="3327400"/>
            <a:ext cx="457240" cy="457240"/>
          </a:xfrm>
          <a:prstGeom prst="rect">
            <a:avLst/>
          </a:prstGeom>
        </p:spPr>
      </p:pic>
      <p:sp>
        <p:nvSpPr>
          <p:cNvPr id="3" name="Content Placeholder 2">
            <a:extLst>
              <a:ext uri="{FF2B5EF4-FFF2-40B4-BE49-F238E27FC236}">
                <a16:creationId xmlns:a16="http://schemas.microsoft.com/office/drawing/2014/main" id="{17C5142E-E6B5-174F-537F-14664B14040C}"/>
              </a:ext>
            </a:extLst>
          </p:cNvPr>
          <p:cNvSpPr>
            <a:spLocks noGrp="1"/>
          </p:cNvSpPr>
          <p:nvPr>
            <p:ph sz="half" idx="1"/>
          </p:nvPr>
        </p:nvSpPr>
        <p:spPr>
          <a:xfrm>
            <a:off x="904875" y="1822450"/>
            <a:ext cx="5929523" cy="4351338"/>
          </a:xfrm>
        </p:spPr>
        <p:txBody>
          <a:bodyPr/>
          <a:lstStyle/>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State and local workforce boards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Funding supports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ETPs and ETP Lists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Performance outcomes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State and local planning</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Policy and procedures</a:t>
            </a:r>
          </a:p>
        </p:txBody>
      </p:sp>
      <p:pic>
        <p:nvPicPr>
          <p:cNvPr id="6" name="Content Placeholder 5" descr="A yellow and black sign depicting two roads crossing one another labelled Intersection">
            <a:extLst>
              <a:ext uri="{FF2B5EF4-FFF2-40B4-BE49-F238E27FC236}">
                <a16:creationId xmlns:a16="http://schemas.microsoft.com/office/drawing/2014/main" id="{8751B12C-D3A4-E089-7038-87F283281A2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48403" y="1825625"/>
            <a:ext cx="3000794" cy="3200847"/>
          </a:xfrm>
        </p:spPr>
      </p:pic>
    </p:spTree>
    <p:extLst>
      <p:ext uri="{BB962C8B-B14F-4D97-AF65-F5344CB8AC3E}">
        <p14:creationId xmlns:p14="http://schemas.microsoft.com/office/powerpoint/2010/main" val="575959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59D7-E21B-8829-F7DA-2B84F62D6B9D}"/>
              </a:ext>
            </a:extLst>
          </p:cNvPr>
          <p:cNvSpPr>
            <a:spLocks noGrp="1"/>
          </p:cNvSpPr>
          <p:nvPr>
            <p:ph type="title"/>
          </p:nvPr>
        </p:nvSpPr>
        <p:spPr>
          <a:xfrm>
            <a:off x="838200" y="365125"/>
            <a:ext cx="11049000" cy="1325563"/>
          </a:xfrm>
        </p:spPr>
        <p:txBody>
          <a:bodyPr>
            <a:normAutofit/>
          </a:bodyPr>
          <a:lstStyle/>
          <a:p>
            <a:r>
              <a:rPr lang="en-US" sz="3200"/>
              <a:t>The ETP List: Cultivating the RA &amp; WIOA Partnership</a:t>
            </a:r>
          </a:p>
        </p:txBody>
      </p:sp>
      <p:sp>
        <p:nvSpPr>
          <p:cNvPr id="3" name="Content Placeholder 2">
            <a:extLst>
              <a:ext uri="{FF2B5EF4-FFF2-40B4-BE49-F238E27FC236}">
                <a16:creationId xmlns:a16="http://schemas.microsoft.com/office/drawing/2014/main" id="{76479285-FAA4-3D65-1AB3-8ECA3D5DD137}"/>
              </a:ext>
            </a:extLst>
          </p:cNvPr>
          <p:cNvSpPr>
            <a:spLocks noGrp="1"/>
          </p:cNvSpPr>
          <p:nvPr>
            <p:ph sz="half" idx="1"/>
          </p:nvPr>
        </p:nvSpPr>
        <p:spPr>
          <a:xfrm>
            <a:off x="838200" y="1825625"/>
            <a:ext cx="10515600" cy="3470275"/>
          </a:xfrm>
          <a:custGeom>
            <a:avLst/>
            <a:gdLst>
              <a:gd name="connsiteX0" fmla="*/ 0 w 10515600"/>
              <a:gd name="connsiteY0" fmla="*/ 0 h 3470275"/>
              <a:gd name="connsiteX1" fmla="*/ 657225 w 10515600"/>
              <a:gd name="connsiteY1" fmla="*/ 0 h 3470275"/>
              <a:gd name="connsiteX2" fmla="*/ 998982 w 10515600"/>
              <a:gd name="connsiteY2" fmla="*/ 0 h 3470275"/>
              <a:gd name="connsiteX3" fmla="*/ 1551051 w 10515600"/>
              <a:gd name="connsiteY3" fmla="*/ 0 h 3470275"/>
              <a:gd name="connsiteX4" fmla="*/ 2313432 w 10515600"/>
              <a:gd name="connsiteY4" fmla="*/ 0 h 3470275"/>
              <a:gd name="connsiteX5" fmla="*/ 3180969 w 10515600"/>
              <a:gd name="connsiteY5" fmla="*/ 0 h 3470275"/>
              <a:gd name="connsiteX6" fmla="*/ 3733038 w 10515600"/>
              <a:gd name="connsiteY6" fmla="*/ 0 h 3470275"/>
              <a:gd name="connsiteX7" fmla="*/ 4285107 w 10515600"/>
              <a:gd name="connsiteY7" fmla="*/ 0 h 3470275"/>
              <a:gd name="connsiteX8" fmla="*/ 4732020 w 10515600"/>
              <a:gd name="connsiteY8" fmla="*/ 0 h 3470275"/>
              <a:gd name="connsiteX9" fmla="*/ 5494401 w 10515600"/>
              <a:gd name="connsiteY9" fmla="*/ 0 h 3470275"/>
              <a:gd name="connsiteX10" fmla="*/ 6361938 w 10515600"/>
              <a:gd name="connsiteY10" fmla="*/ 0 h 3470275"/>
              <a:gd name="connsiteX11" fmla="*/ 6703695 w 10515600"/>
              <a:gd name="connsiteY11" fmla="*/ 0 h 3470275"/>
              <a:gd name="connsiteX12" fmla="*/ 7466076 w 10515600"/>
              <a:gd name="connsiteY12" fmla="*/ 0 h 3470275"/>
              <a:gd name="connsiteX13" fmla="*/ 8018145 w 10515600"/>
              <a:gd name="connsiteY13" fmla="*/ 0 h 3470275"/>
              <a:gd name="connsiteX14" fmla="*/ 8570214 w 10515600"/>
              <a:gd name="connsiteY14" fmla="*/ 0 h 3470275"/>
              <a:gd name="connsiteX15" fmla="*/ 9437751 w 10515600"/>
              <a:gd name="connsiteY15" fmla="*/ 0 h 3470275"/>
              <a:gd name="connsiteX16" fmla="*/ 9884664 w 10515600"/>
              <a:gd name="connsiteY16" fmla="*/ 0 h 3470275"/>
              <a:gd name="connsiteX17" fmla="*/ 10515600 w 10515600"/>
              <a:gd name="connsiteY17" fmla="*/ 0 h 3470275"/>
              <a:gd name="connsiteX18" fmla="*/ 10515600 w 10515600"/>
              <a:gd name="connsiteY18" fmla="*/ 728758 h 3470275"/>
              <a:gd name="connsiteX19" fmla="*/ 10515600 w 10515600"/>
              <a:gd name="connsiteY19" fmla="*/ 1422813 h 3470275"/>
              <a:gd name="connsiteX20" fmla="*/ 10515600 w 10515600"/>
              <a:gd name="connsiteY20" fmla="*/ 2012760 h 3470275"/>
              <a:gd name="connsiteX21" fmla="*/ 10515600 w 10515600"/>
              <a:gd name="connsiteY21" fmla="*/ 2706815 h 3470275"/>
              <a:gd name="connsiteX22" fmla="*/ 10515600 w 10515600"/>
              <a:gd name="connsiteY22" fmla="*/ 3470275 h 3470275"/>
              <a:gd name="connsiteX23" fmla="*/ 9648063 w 10515600"/>
              <a:gd name="connsiteY23" fmla="*/ 3470275 h 3470275"/>
              <a:gd name="connsiteX24" fmla="*/ 8885682 w 10515600"/>
              <a:gd name="connsiteY24" fmla="*/ 3470275 h 3470275"/>
              <a:gd name="connsiteX25" fmla="*/ 8543925 w 10515600"/>
              <a:gd name="connsiteY25" fmla="*/ 3470275 h 3470275"/>
              <a:gd name="connsiteX26" fmla="*/ 7991856 w 10515600"/>
              <a:gd name="connsiteY26" fmla="*/ 3470275 h 3470275"/>
              <a:gd name="connsiteX27" fmla="*/ 7334631 w 10515600"/>
              <a:gd name="connsiteY27" fmla="*/ 3470275 h 3470275"/>
              <a:gd name="connsiteX28" fmla="*/ 6572250 w 10515600"/>
              <a:gd name="connsiteY28" fmla="*/ 3470275 h 3470275"/>
              <a:gd name="connsiteX29" fmla="*/ 5915025 w 10515600"/>
              <a:gd name="connsiteY29" fmla="*/ 3470275 h 3470275"/>
              <a:gd name="connsiteX30" fmla="*/ 5047488 w 10515600"/>
              <a:gd name="connsiteY30" fmla="*/ 3470275 h 3470275"/>
              <a:gd name="connsiteX31" fmla="*/ 4495419 w 10515600"/>
              <a:gd name="connsiteY31" fmla="*/ 3470275 h 3470275"/>
              <a:gd name="connsiteX32" fmla="*/ 4048506 w 10515600"/>
              <a:gd name="connsiteY32" fmla="*/ 3470275 h 3470275"/>
              <a:gd name="connsiteX33" fmla="*/ 3286125 w 10515600"/>
              <a:gd name="connsiteY33" fmla="*/ 3470275 h 3470275"/>
              <a:gd name="connsiteX34" fmla="*/ 2628900 w 10515600"/>
              <a:gd name="connsiteY34" fmla="*/ 3470275 h 3470275"/>
              <a:gd name="connsiteX35" fmla="*/ 2287143 w 10515600"/>
              <a:gd name="connsiteY35" fmla="*/ 3470275 h 3470275"/>
              <a:gd name="connsiteX36" fmla="*/ 1629918 w 10515600"/>
              <a:gd name="connsiteY36" fmla="*/ 3470275 h 3470275"/>
              <a:gd name="connsiteX37" fmla="*/ 972693 w 10515600"/>
              <a:gd name="connsiteY37" fmla="*/ 3470275 h 3470275"/>
              <a:gd name="connsiteX38" fmla="*/ 0 w 10515600"/>
              <a:gd name="connsiteY38" fmla="*/ 3470275 h 3470275"/>
              <a:gd name="connsiteX39" fmla="*/ 0 w 10515600"/>
              <a:gd name="connsiteY39" fmla="*/ 2776220 h 3470275"/>
              <a:gd name="connsiteX40" fmla="*/ 0 w 10515600"/>
              <a:gd name="connsiteY40" fmla="*/ 2186273 h 3470275"/>
              <a:gd name="connsiteX41" fmla="*/ 0 w 10515600"/>
              <a:gd name="connsiteY41" fmla="*/ 1596326 h 3470275"/>
              <a:gd name="connsiteX42" fmla="*/ 0 w 10515600"/>
              <a:gd name="connsiteY42" fmla="*/ 832866 h 3470275"/>
              <a:gd name="connsiteX43" fmla="*/ 0 w 10515600"/>
              <a:gd name="connsiteY43" fmla="*/ 0 h 34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15600" h="3470275" fill="none" extrusionOk="0">
                <a:moveTo>
                  <a:pt x="0" y="0"/>
                </a:moveTo>
                <a:cubicBezTo>
                  <a:pt x="270021" y="25955"/>
                  <a:pt x="442557" y="31905"/>
                  <a:pt x="657225" y="0"/>
                </a:cubicBezTo>
                <a:cubicBezTo>
                  <a:pt x="871893" y="-31905"/>
                  <a:pt x="919116" y="-2652"/>
                  <a:pt x="998982" y="0"/>
                </a:cubicBezTo>
                <a:cubicBezTo>
                  <a:pt x="1078848" y="2652"/>
                  <a:pt x="1405683" y="-10482"/>
                  <a:pt x="1551051" y="0"/>
                </a:cubicBezTo>
                <a:cubicBezTo>
                  <a:pt x="1696419" y="10482"/>
                  <a:pt x="2085143" y="-37012"/>
                  <a:pt x="2313432" y="0"/>
                </a:cubicBezTo>
                <a:cubicBezTo>
                  <a:pt x="2541721" y="37012"/>
                  <a:pt x="2938809" y="-15889"/>
                  <a:pt x="3180969" y="0"/>
                </a:cubicBezTo>
                <a:cubicBezTo>
                  <a:pt x="3423129" y="15889"/>
                  <a:pt x="3592608" y="-15370"/>
                  <a:pt x="3733038" y="0"/>
                </a:cubicBezTo>
                <a:cubicBezTo>
                  <a:pt x="3873468" y="15370"/>
                  <a:pt x="4125954" y="24635"/>
                  <a:pt x="4285107" y="0"/>
                </a:cubicBezTo>
                <a:cubicBezTo>
                  <a:pt x="4444260" y="-24635"/>
                  <a:pt x="4620829" y="2399"/>
                  <a:pt x="4732020" y="0"/>
                </a:cubicBezTo>
                <a:cubicBezTo>
                  <a:pt x="4843211" y="-2399"/>
                  <a:pt x="5155432" y="-10837"/>
                  <a:pt x="5494401" y="0"/>
                </a:cubicBezTo>
                <a:cubicBezTo>
                  <a:pt x="5833370" y="10837"/>
                  <a:pt x="6166314" y="18436"/>
                  <a:pt x="6361938" y="0"/>
                </a:cubicBezTo>
                <a:cubicBezTo>
                  <a:pt x="6557562" y="-18436"/>
                  <a:pt x="6557058" y="6938"/>
                  <a:pt x="6703695" y="0"/>
                </a:cubicBezTo>
                <a:cubicBezTo>
                  <a:pt x="6850332" y="-6938"/>
                  <a:pt x="7306738" y="30907"/>
                  <a:pt x="7466076" y="0"/>
                </a:cubicBezTo>
                <a:cubicBezTo>
                  <a:pt x="7625414" y="-30907"/>
                  <a:pt x="7757352" y="1456"/>
                  <a:pt x="8018145" y="0"/>
                </a:cubicBezTo>
                <a:cubicBezTo>
                  <a:pt x="8278938" y="-1456"/>
                  <a:pt x="8433410" y="-4392"/>
                  <a:pt x="8570214" y="0"/>
                </a:cubicBezTo>
                <a:cubicBezTo>
                  <a:pt x="8707018" y="4392"/>
                  <a:pt x="9237578" y="-17395"/>
                  <a:pt x="9437751" y="0"/>
                </a:cubicBezTo>
                <a:cubicBezTo>
                  <a:pt x="9637924" y="17395"/>
                  <a:pt x="9778065" y="-8931"/>
                  <a:pt x="9884664" y="0"/>
                </a:cubicBezTo>
                <a:cubicBezTo>
                  <a:pt x="9991263" y="8931"/>
                  <a:pt x="10228802" y="-11151"/>
                  <a:pt x="10515600" y="0"/>
                </a:cubicBezTo>
                <a:cubicBezTo>
                  <a:pt x="10495666" y="263664"/>
                  <a:pt x="10547359" y="557127"/>
                  <a:pt x="10515600" y="728758"/>
                </a:cubicBezTo>
                <a:cubicBezTo>
                  <a:pt x="10483841" y="900389"/>
                  <a:pt x="10497473" y="1281005"/>
                  <a:pt x="10515600" y="1422813"/>
                </a:cubicBezTo>
                <a:cubicBezTo>
                  <a:pt x="10533727" y="1564622"/>
                  <a:pt x="10507678" y="1733559"/>
                  <a:pt x="10515600" y="2012760"/>
                </a:cubicBezTo>
                <a:cubicBezTo>
                  <a:pt x="10523522" y="2291961"/>
                  <a:pt x="10523718" y="2453081"/>
                  <a:pt x="10515600" y="2706815"/>
                </a:cubicBezTo>
                <a:cubicBezTo>
                  <a:pt x="10507482" y="2960549"/>
                  <a:pt x="10491793" y="3163368"/>
                  <a:pt x="10515600" y="3470275"/>
                </a:cubicBezTo>
                <a:cubicBezTo>
                  <a:pt x="10269871" y="3506827"/>
                  <a:pt x="10080231" y="3466935"/>
                  <a:pt x="9648063" y="3470275"/>
                </a:cubicBezTo>
                <a:cubicBezTo>
                  <a:pt x="9215895" y="3473615"/>
                  <a:pt x="9242685" y="3471790"/>
                  <a:pt x="8885682" y="3470275"/>
                </a:cubicBezTo>
                <a:cubicBezTo>
                  <a:pt x="8528679" y="3468760"/>
                  <a:pt x="8628060" y="3483946"/>
                  <a:pt x="8543925" y="3470275"/>
                </a:cubicBezTo>
                <a:cubicBezTo>
                  <a:pt x="8459790" y="3456604"/>
                  <a:pt x="8247759" y="3496748"/>
                  <a:pt x="7991856" y="3470275"/>
                </a:cubicBezTo>
                <a:cubicBezTo>
                  <a:pt x="7735953" y="3443802"/>
                  <a:pt x="7572277" y="3442609"/>
                  <a:pt x="7334631" y="3470275"/>
                </a:cubicBezTo>
                <a:cubicBezTo>
                  <a:pt x="7096986" y="3497941"/>
                  <a:pt x="6736410" y="3454610"/>
                  <a:pt x="6572250" y="3470275"/>
                </a:cubicBezTo>
                <a:cubicBezTo>
                  <a:pt x="6408090" y="3485940"/>
                  <a:pt x="6227413" y="3438021"/>
                  <a:pt x="5915025" y="3470275"/>
                </a:cubicBezTo>
                <a:cubicBezTo>
                  <a:pt x="5602637" y="3502529"/>
                  <a:pt x="5304725" y="3454329"/>
                  <a:pt x="5047488" y="3470275"/>
                </a:cubicBezTo>
                <a:cubicBezTo>
                  <a:pt x="4790251" y="3486221"/>
                  <a:pt x="4697213" y="3452472"/>
                  <a:pt x="4495419" y="3470275"/>
                </a:cubicBezTo>
                <a:cubicBezTo>
                  <a:pt x="4293625" y="3488078"/>
                  <a:pt x="4243278" y="3459134"/>
                  <a:pt x="4048506" y="3470275"/>
                </a:cubicBezTo>
                <a:cubicBezTo>
                  <a:pt x="3853734" y="3481416"/>
                  <a:pt x="3468485" y="3433654"/>
                  <a:pt x="3286125" y="3470275"/>
                </a:cubicBezTo>
                <a:cubicBezTo>
                  <a:pt x="3103765" y="3506896"/>
                  <a:pt x="2902067" y="3454567"/>
                  <a:pt x="2628900" y="3470275"/>
                </a:cubicBezTo>
                <a:cubicBezTo>
                  <a:pt x="2355733" y="3485983"/>
                  <a:pt x="2363709" y="3466379"/>
                  <a:pt x="2287143" y="3470275"/>
                </a:cubicBezTo>
                <a:cubicBezTo>
                  <a:pt x="2210577" y="3474171"/>
                  <a:pt x="1841131" y="3472532"/>
                  <a:pt x="1629918" y="3470275"/>
                </a:cubicBezTo>
                <a:cubicBezTo>
                  <a:pt x="1418705" y="3468018"/>
                  <a:pt x="1111671" y="3457618"/>
                  <a:pt x="972693" y="3470275"/>
                </a:cubicBezTo>
                <a:cubicBezTo>
                  <a:pt x="833715" y="3482932"/>
                  <a:pt x="195338" y="3444391"/>
                  <a:pt x="0" y="3470275"/>
                </a:cubicBezTo>
                <a:cubicBezTo>
                  <a:pt x="14424" y="3190600"/>
                  <a:pt x="13213" y="2940519"/>
                  <a:pt x="0" y="2776220"/>
                </a:cubicBezTo>
                <a:cubicBezTo>
                  <a:pt x="-13213" y="2611922"/>
                  <a:pt x="-22103" y="2360873"/>
                  <a:pt x="0" y="2186273"/>
                </a:cubicBezTo>
                <a:cubicBezTo>
                  <a:pt x="22103" y="2011673"/>
                  <a:pt x="17298" y="1801782"/>
                  <a:pt x="0" y="1596326"/>
                </a:cubicBezTo>
                <a:cubicBezTo>
                  <a:pt x="-17298" y="1390870"/>
                  <a:pt x="-14403" y="1018909"/>
                  <a:pt x="0" y="832866"/>
                </a:cubicBezTo>
                <a:cubicBezTo>
                  <a:pt x="14403" y="646823"/>
                  <a:pt x="-32192" y="166796"/>
                  <a:pt x="0" y="0"/>
                </a:cubicBezTo>
                <a:close/>
              </a:path>
              <a:path w="10515600" h="3470275" stroke="0" extrusionOk="0">
                <a:moveTo>
                  <a:pt x="0" y="0"/>
                </a:moveTo>
                <a:cubicBezTo>
                  <a:pt x="205113" y="-12764"/>
                  <a:pt x="346332" y="-20527"/>
                  <a:pt x="446913" y="0"/>
                </a:cubicBezTo>
                <a:cubicBezTo>
                  <a:pt x="547494" y="20527"/>
                  <a:pt x="744935" y="-3534"/>
                  <a:pt x="893826" y="0"/>
                </a:cubicBezTo>
                <a:cubicBezTo>
                  <a:pt x="1042717" y="3534"/>
                  <a:pt x="1482028" y="36030"/>
                  <a:pt x="1761363" y="0"/>
                </a:cubicBezTo>
                <a:cubicBezTo>
                  <a:pt x="2040698" y="-36030"/>
                  <a:pt x="2187041" y="-323"/>
                  <a:pt x="2418588" y="0"/>
                </a:cubicBezTo>
                <a:cubicBezTo>
                  <a:pt x="2650136" y="323"/>
                  <a:pt x="2888809" y="-29081"/>
                  <a:pt x="3286125" y="0"/>
                </a:cubicBezTo>
                <a:cubicBezTo>
                  <a:pt x="3683441" y="29081"/>
                  <a:pt x="3709406" y="8262"/>
                  <a:pt x="4048506" y="0"/>
                </a:cubicBezTo>
                <a:cubicBezTo>
                  <a:pt x="4387606" y="-8262"/>
                  <a:pt x="4452031" y="-20506"/>
                  <a:pt x="4705731" y="0"/>
                </a:cubicBezTo>
                <a:cubicBezTo>
                  <a:pt x="4959432" y="20506"/>
                  <a:pt x="4967889" y="7225"/>
                  <a:pt x="5152644" y="0"/>
                </a:cubicBezTo>
                <a:cubicBezTo>
                  <a:pt x="5337399" y="-7225"/>
                  <a:pt x="5419674" y="3512"/>
                  <a:pt x="5494401" y="0"/>
                </a:cubicBezTo>
                <a:cubicBezTo>
                  <a:pt x="5569128" y="-3512"/>
                  <a:pt x="5960695" y="-26453"/>
                  <a:pt x="6151626" y="0"/>
                </a:cubicBezTo>
                <a:cubicBezTo>
                  <a:pt x="6342557" y="26453"/>
                  <a:pt x="6326863" y="-5079"/>
                  <a:pt x="6493383" y="0"/>
                </a:cubicBezTo>
                <a:cubicBezTo>
                  <a:pt x="6659903" y="5079"/>
                  <a:pt x="6694846" y="-4949"/>
                  <a:pt x="6835140" y="0"/>
                </a:cubicBezTo>
                <a:cubicBezTo>
                  <a:pt x="6975434" y="4949"/>
                  <a:pt x="7202105" y="-21952"/>
                  <a:pt x="7387209" y="0"/>
                </a:cubicBezTo>
                <a:cubicBezTo>
                  <a:pt x="7572313" y="21952"/>
                  <a:pt x="8080294" y="20108"/>
                  <a:pt x="8254746" y="0"/>
                </a:cubicBezTo>
                <a:cubicBezTo>
                  <a:pt x="8429198" y="-20108"/>
                  <a:pt x="8754042" y="-13257"/>
                  <a:pt x="9017127" y="0"/>
                </a:cubicBezTo>
                <a:cubicBezTo>
                  <a:pt x="9280212" y="13257"/>
                  <a:pt x="9278906" y="-14809"/>
                  <a:pt x="9464040" y="0"/>
                </a:cubicBezTo>
                <a:cubicBezTo>
                  <a:pt x="9649174" y="14809"/>
                  <a:pt x="10272359" y="41517"/>
                  <a:pt x="10515600" y="0"/>
                </a:cubicBezTo>
                <a:cubicBezTo>
                  <a:pt x="10542474" y="302105"/>
                  <a:pt x="10498909" y="438785"/>
                  <a:pt x="10515600" y="624650"/>
                </a:cubicBezTo>
                <a:cubicBezTo>
                  <a:pt x="10532292" y="810515"/>
                  <a:pt x="10548061" y="1045635"/>
                  <a:pt x="10515600" y="1318705"/>
                </a:cubicBezTo>
                <a:cubicBezTo>
                  <a:pt x="10483139" y="1591775"/>
                  <a:pt x="10535757" y="1729949"/>
                  <a:pt x="10515600" y="2047462"/>
                </a:cubicBezTo>
                <a:cubicBezTo>
                  <a:pt x="10495443" y="2364975"/>
                  <a:pt x="10545525" y="2533184"/>
                  <a:pt x="10515600" y="2776220"/>
                </a:cubicBezTo>
                <a:cubicBezTo>
                  <a:pt x="10485675" y="3019256"/>
                  <a:pt x="10510073" y="3232445"/>
                  <a:pt x="10515600" y="3470275"/>
                </a:cubicBezTo>
                <a:cubicBezTo>
                  <a:pt x="10373381" y="3464581"/>
                  <a:pt x="10278911" y="3454509"/>
                  <a:pt x="10173843" y="3470275"/>
                </a:cubicBezTo>
                <a:cubicBezTo>
                  <a:pt x="10068775" y="3486041"/>
                  <a:pt x="9831861" y="3446425"/>
                  <a:pt x="9516618" y="3470275"/>
                </a:cubicBezTo>
                <a:cubicBezTo>
                  <a:pt x="9201376" y="3494125"/>
                  <a:pt x="9205568" y="3480867"/>
                  <a:pt x="8964549" y="3470275"/>
                </a:cubicBezTo>
                <a:cubicBezTo>
                  <a:pt x="8723530" y="3459683"/>
                  <a:pt x="8760306" y="3469236"/>
                  <a:pt x="8622792" y="3470275"/>
                </a:cubicBezTo>
                <a:cubicBezTo>
                  <a:pt x="8485278" y="3471314"/>
                  <a:pt x="8215737" y="3497351"/>
                  <a:pt x="7860411" y="3470275"/>
                </a:cubicBezTo>
                <a:cubicBezTo>
                  <a:pt x="7505085" y="3443199"/>
                  <a:pt x="7416390" y="3446955"/>
                  <a:pt x="7203186" y="3470275"/>
                </a:cubicBezTo>
                <a:cubicBezTo>
                  <a:pt x="6989982" y="3493595"/>
                  <a:pt x="6919625" y="3460643"/>
                  <a:pt x="6651117" y="3470275"/>
                </a:cubicBezTo>
                <a:cubicBezTo>
                  <a:pt x="6382609" y="3479907"/>
                  <a:pt x="5965573" y="3473568"/>
                  <a:pt x="5783580" y="3470275"/>
                </a:cubicBezTo>
                <a:cubicBezTo>
                  <a:pt x="5601587" y="3466982"/>
                  <a:pt x="5361367" y="3460740"/>
                  <a:pt x="5126355" y="3470275"/>
                </a:cubicBezTo>
                <a:cubicBezTo>
                  <a:pt x="4891344" y="3479810"/>
                  <a:pt x="4853070" y="3463767"/>
                  <a:pt x="4784598" y="3470275"/>
                </a:cubicBezTo>
                <a:cubicBezTo>
                  <a:pt x="4716126" y="3476783"/>
                  <a:pt x="4580835" y="3461239"/>
                  <a:pt x="4442841" y="3470275"/>
                </a:cubicBezTo>
                <a:cubicBezTo>
                  <a:pt x="4304847" y="3479311"/>
                  <a:pt x="4083693" y="3472205"/>
                  <a:pt x="3890772" y="3470275"/>
                </a:cubicBezTo>
                <a:cubicBezTo>
                  <a:pt x="3697851" y="3468345"/>
                  <a:pt x="3447207" y="3462721"/>
                  <a:pt x="3128391" y="3470275"/>
                </a:cubicBezTo>
                <a:cubicBezTo>
                  <a:pt x="2809575" y="3477829"/>
                  <a:pt x="2799951" y="3455616"/>
                  <a:pt x="2576322" y="3470275"/>
                </a:cubicBezTo>
                <a:cubicBezTo>
                  <a:pt x="2352693" y="3484934"/>
                  <a:pt x="2214455" y="3479186"/>
                  <a:pt x="1919097" y="3470275"/>
                </a:cubicBezTo>
                <a:cubicBezTo>
                  <a:pt x="1623739" y="3461364"/>
                  <a:pt x="1410984" y="3489408"/>
                  <a:pt x="1156716" y="3470275"/>
                </a:cubicBezTo>
                <a:cubicBezTo>
                  <a:pt x="902448" y="3451142"/>
                  <a:pt x="256118" y="3464802"/>
                  <a:pt x="0" y="3470275"/>
                </a:cubicBezTo>
                <a:cubicBezTo>
                  <a:pt x="-44" y="3271309"/>
                  <a:pt x="12948" y="3007236"/>
                  <a:pt x="0" y="2810923"/>
                </a:cubicBezTo>
                <a:cubicBezTo>
                  <a:pt x="-12948" y="2614610"/>
                  <a:pt x="15295" y="2445252"/>
                  <a:pt x="0" y="2186273"/>
                </a:cubicBezTo>
                <a:cubicBezTo>
                  <a:pt x="-15295" y="1927294"/>
                  <a:pt x="1676" y="1828335"/>
                  <a:pt x="0" y="1596326"/>
                </a:cubicBezTo>
                <a:cubicBezTo>
                  <a:pt x="-1676" y="1364317"/>
                  <a:pt x="-13700" y="1163115"/>
                  <a:pt x="0" y="902272"/>
                </a:cubicBezTo>
                <a:cubicBezTo>
                  <a:pt x="13700" y="641429"/>
                  <a:pt x="-17520" y="378064"/>
                  <a:pt x="0" y="0"/>
                </a:cubicBezTo>
                <a:close/>
              </a:path>
            </a:pathLst>
          </a:custGeom>
          <a:solidFill>
            <a:srgbClr val="00015E"/>
          </a:solidFill>
          <a:ln>
            <a:solidFill>
              <a:schemeClr val="tx1"/>
            </a:solidFill>
            <a:extLst>
              <a:ext uri="{C807C97D-BFC1-408E-A445-0C87EB9F89A2}">
                <ask:lineSketchStyleProps xmlns:ask="http://schemas.microsoft.com/office/drawing/2018/sketchyshapes" sd="617004201">
                  <ask:type>
                    <ask:lineSketchFreehand/>
                  </ask:type>
                </ask:lineSketchStyleProps>
              </a:ext>
            </a:extLst>
          </a:ln>
        </p:spPr>
        <p:txBody>
          <a:bodyPr>
            <a:normAutofit fontScale="92500"/>
          </a:bodyPr>
          <a:lstStyle/>
          <a:p>
            <a:pPr marL="0" indent="0">
              <a:buNone/>
            </a:pPr>
            <a:br>
              <a:rPr lang="en-US" sz="3600" b="1">
                <a:solidFill>
                  <a:schemeClr val="bg1"/>
                </a:solidFill>
                <a:latin typeface="Montserrat Medium"/>
              </a:rPr>
            </a:br>
            <a:r>
              <a:rPr lang="en-US" sz="3600" b="1">
                <a:solidFill>
                  <a:schemeClr val="bg1"/>
                </a:solidFill>
                <a:latin typeface="Montserrat Medium"/>
              </a:rPr>
              <a:t>There are several misconceptions regarding RA programs &amp; ETPs which must be addressed to ensure apprenticeship continues to grow as an employment opportunity for jobseekers and a talent solution for businesses. ​</a:t>
            </a:r>
            <a:br>
              <a:rPr lang="en-US" sz="3600" b="1">
                <a:solidFill>
                  <a:schemeClr val="bg1"/>
                </a:solidFill>
                <a:latin typeface="Montserrat Medium"/>
              </a:rPr>
            </a:br>
            <a:endParaRPr lang="en-US" sz="3600" b="1">
              <a:solidFill>
                <a:schemeClr val="bg1"/>
              </a:solidFill>
              <a:latin typeface="Montserrat Medium"/>
              <a:cs typeface="Calibri"/>
            </a:endParaRPr>
          </a:p>
          <a:p>
            <a:endParaRPr lang="en-US" sz="3600">
              <a:solidFill>
                <a:schemeClr val="bg1"/>
              </a:solidFill>
            </a:endParaRPr>
          </a:p>
        </p:txBody>
      </p:sp>
    </p:spTree>
    <p:extLst>
      <p:ext uri="{BB962C8B-B14F-4D97-AF65-F5344CB8AC3E}">
        <p14:creationId xmlns:p14="http://schemas.microsoft.com/office/powerpoint/2010/main" val="1760628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36C12-7203-9F5F-8382-33E5C40B2D13}"/>
              </a:ext>
            </a:extLst>
          </p:cNvPr>
          <p:cNvSpPr>
            <a:spLocks noGrp="1"/>
          </p:cNvSpPr>
          <p:nvPr>
            <p:ph type="title"/>
          </p:nvPr>
        </p:nvSpPr>
        <p:spPr/>
        <p:txBody>
          <a:bodyPr/>
          <a:lstStyle/>
          <a:p>
            <a:r>
              <a:rPr lang="en-US"/>
              <a:t>Myth Busting </a:t>
            </a:r>
            <a:r>
              <a:rPr lang="en-US" dirty="0">
                <a:solidFill>
                  <a:srgbClr val="00015E"/>
                </a:solidFill>
              </a:rPr>
              <a:t>– Part 3</a:t>
            </a:r>
          </a:p>
        </p:txBody>
      </p:sp>
      <p:sp>
        <p:nvSpPr>
          <p:cNvPr id="3" name="Content Placeholder 2">
            <a:extLst>
              <a:ext uri="{FF2B5EF4-FFF2-40B4-BE49-F238E27FC236}">
                <a16:creationId xmlns:a16="http://schemas.microsoft.com/office/drawing/2014/main" id="{67C6A7B8-F636-F23F-C224-EE68F701A40A}"/>
              </a:ext>
            </a:extLst>
          </p:cNvPr>
          <p:cNvSpPr>
            <a:spLocks noGrp="1"/>
          </p:cNvSpPr>
          <p:nvPr>
            <p:ph sz="half" idx="1"/>
          </p:nvPr>
        </p:nvSpPr>
        <p:spPr>
          <a:xfrm>
            <a:off x="838199" y="1825625"/>
            <a:ext cx="10515599" cy="4351338"/>
          </a:xfrm>
        </p:spPr>
        <p:txBody>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b="0" i="0" u="none" strike="noStrike" kern="1200" cap="none" spc="0" normalizeH="0" baseline="0" noProof="0" dirty="0">
                <a:ln>
                  <a:noFill/>
                </a:ln>
                <a:solidFill>
                  <a:schemeClr val="tx1"/>
                </a:solidFill>
                <a:effectLst/>
                <a:uLnTx/>
                <a:uFillTx/>
                <a:latin typeface="Montserrat Medium"/>
              </a:rPr>
              <a:t>The WIOA ETP List prohibits my ability to cover the costs of </a:t>
            </a:r>
            <a:r>
              <a:rPr lang="en-US" dirty="0">
                <a:solidFill>
                  <a:schemeClr val="tx1"/>
                </a:solidFill>
                <a:latin typeface="Montserrat Medium"/>
              </a:rPr>
              <a:t>a RA program’s RI component – too complicated!</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lang="en-US" sz="2000" dirty="0">
              <a:solidFill>
                <a:prstClr val="black">
                  <a:lumMod val="75000"/>
                  <a:lumOff val="25000"/>
                </a:prstClr>
              </a:solidFill>
            </a:endParaRPr>
          </a:p>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15E"/>
                </a:solidFill>
                <a:effectLst/>
                <a:uLnTx/>
                <a:uFillTx/>
                <a:latin typeface="Montserrat Medium"/>
                <a:ea typeface="+mn-ea"/>
                <a:cs typeface="+mn-cs"/>
              </a:rPr>
              <a:t>No! RA programs are exempt from ETP requirements!</a:t>
            </a:r>
          </a:p>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4472C4"/>
                </a:solidFill>
                <a:effectLst/>
                <a:uLnTx/>
                <a:uFillTx/>
                <a:latin typeface="Montserrat Medium"/>
                <a:ea typeface="+mn-ea"/>
                <a:cs typeface="+mn-cs"/>
                <a:hlinkClick r:id="rId2" tooltip="https://www.dllr.state.md.us/employment/mpi/mpi3-23.pdf">
                  <a:extLst>
                    <a:ext uri="{A12FA001-AC4F-418D-AE19-62706E023703}">
                      <ahyp:hlinkClr xmlns:ahyp="http://schemas.microsoft.com/office/drawing/2018/hyperlinkcolor" val="tx"/>
                    </a:ext>
                  </a:extLst>
                </a:hlinkClick>
              </a:rPr>
              <a:t>MD ETP List Policy</a:t>
            </a:r>
            <a:endParaRPr kumimoji="0" lang="en-US" sz="2400" b="0" i="0" u="none" strike="noStrike" kern="1200" cap="none" spc="0" normalizeH="0" baseline="0" noProof="0" dirty="0">
              <a:ln>
                <a:noFill/>
              </a:ln>
              <a:solidFill>
                <a:srgbClr val="4472C4"/>
              </a:solidFill>
              <a:effectLst/>
              <a:uLnTx/>
              <a:uFillTx/>
              <a:latin typeface="Montserrat Medium"/>
              <a:ea typeface="+mn-ea"/>
              <a:cs typeface="+mn-cs"/>
            </a:endParaRPr>
          </a:p>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srgbClr val="ED7D31"/>
              </a:solidFill>
              <a:effectLst/>
              <a:uLnTx/>
              <a:uFillTx/>
              <a:latin typeface="Montserrat Medium" panose="02000505000000020004" pitchFamily="2" charset="77"/>
              <a:ea typeface="+mn-ea"/>
              <a:cs typeface="+mn-cs"/>
            </a:endParaRPr>
          </a:p>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15E"/>
                </a:solidFill>
                <a:effectLst/>
                <a:uLnTx/>
                <a:uFillTx/>
                <a:latin typeface="Montserrat Medium" panose="02000505000000020004" pitchFamily="2" charset="77"/>
                <a:ea typeface="+mn-ea"/>
                <a:cs typeface="+mn-cs"/>
              </a:rPr>
              <a:t>&amp;</a:t>
            </a:r>
          </a:p>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15E"/>
                </a:solidFill>
                <a:effectLst/>
                <a:uLnTx/>
                <a:uFillTx/>
                <a:latin typeface="Montserrat Medium"/>
                <a:ea typeface="+mn-ea"/>
                <a:cs typeface="+mn-cs"/>
              </a:rPr>
              <a:t>	</a:t>
            </a:r>
            <a:r>
              <a:rPr kumimoji="0" lang="en-US" sz="2800" b="0" i="0" u="none" strike="noStrike" kern="1200" cap="none" spc="0" normalizeH="0" baseline="0" noProof="0" dirty="0">
                <a:ln>
                  <a:noFill/>
                </a:ln>
                <a:solidFill>
                  <a:srgbClr val="00015E"/>
                </a:solidFill>
                <a:effectLst/>
                <a:uLnTx/>
                <a:uFillTx/>
                <a:latin typeface="Montserrat Medium"/>
                <a:ea typeface="+mn-ea"/>
                <a:cs typeface="+mn-cs"/>
              </a:rPr>
              <a:t>Use of WIOA funds for OJL and/or Supportive Services is not tied in any way to the ETP List.</a:t>
            </a:r>
          </a:p>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pic>
        <p:nvPicPr>
          <p:cNvPr id="6" name="Picture 5" descr="A yellow explosion with black text">
            <a:extLst>
              <a:ext uri="{FF2B5EF4-FFF2-40B4-BE49-F238E27FC236}">
                <a16:creationId xmlns:a16="http://schemas.microsoft.com/office/drawing/2014/main" id="{6DBA945D-993E-D626-54AA-32A05DD39E6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17531" y="532534"/>
            <a:ext cx="3279771" cy="1004960"/>
          </a:xfrm>
          <a:prstGeom prst="rect">
            <a:avLst/>
          </a:prstGeom>
        </p:spPr>
      </p:pic>
      <p:pic>
        <p:nvPicPr>
          <p:cNvPr id="4" name="Picture 3">
            <a:extLst>
              <a:ext uri="{FF2B5EF4-FFF2-40B4-BE49-F238E27FC236}">
                <a16:creationId xmlns:a16="http://schemas.microsoft.com/office/drawing/2014/main" id="{4DD9D776-ADBA-7785-2282-D7953AA3732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4532" y="5942148"/>
            <a:ext cx="820009" cy="820009"/>
          </a:xfrm>
          <a:prstGeom prst="rect">
            <a:avLst/>
          </a:prstGeom>
        </p:spPr>
      </p:pic>
      <p:sp>
        <p:nvSpPr>
          <p:cNvPr id="7" name="Slide Number Placeholder 5">
            <a:extLst>
              <a:ext uri="{FF2B5EF4-FFF2-40B4-BE49-F238E27FC236}">
                <a16:creationId xmlns:a16="http://schemas.microsoft.com/office/drawing/2014/main" id="{D4316F60-FC29-72C2-76A6-6D5446E78E33}"/>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28400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C673D-EE01-DA05-53D0-DDC8470B1510}"/>
              </a:ext>
            </a:extLst>
          </p:cNvPr>
          <p:cNvSpPr>
            <a:spLocks noGrp="1"/>
          </p:cNvSpPr>
          <p:nvPr>
            <p:ph type="title"/>
          </p:nvPr>
        </p:nvSpPr>
        <p:spPr>
          <a:xfrm>
            <a:off x="634563" y="418555"/>
            <a:ext cx="10515600" cy="1325563"/>
          </a:xfrm>
        </p:spPr>
        <p:txBody>
          <a:bodyPr/>
          <a:lstStyle/>
          <a:p>
            <a:r>
              <a:rPr lang="en-US"/>
              <a:t>Myth Busting </a:t>
            </a:r>
            <a:r>
              <a:rPr lang="en-US" dirty="0">
                <a:solidFill>
                  <a:srgbClr val="00015E"/>
                </a:solidFill>
              </a:rPr>
              <a:t>– Part 4</a:t>
            </a:r>
          </a:p>
        </p:txBody>
      </p:sp>
      <p:sp>
        <p:nvSpPr>
          <p:cNvPr id="3" name="Content Placeholder 2">
            <a:extLst>
              <a:ext uri="{FF2B5EF4-FFF2-40B4-BE49-F238E27FC236}">
                <a16:creationId xmlns:a16="http://schemas.microsoft.com/office/drawing/2014/main" id="{3E4B6927-CA1B-7402-199E-9C95BF935C03}"/>
              </a:ext>
            </a:extLst>
          </p:cNvPr>
          <p:cNvSpPr>
            <a:spLocks noGrp="1"/>
          </p:cNvSpPr>
          <p:nvPr>
            <p:ph sz="half" idx="1"/>
          </p:nvPr>
        </p:nvSpPr>
        <p:spPr>
          <a:xfrm>
            <a:off x="634563" y="1844675"/>
            <a:ext cx="10922874" cy="3884863"/>
          </a:xfrm>
        </p:spPr>
        <p:txBody>
          <a:bodyPr vert="horz" lIns="91440" tIns="45720" rIns="91440" bIns="45720" rtlCol="0" anchor="t">
            <a:noAutofit/>
          </a:bodyPr>
          <a:lstStyle/>
          <a:p>
            <a:pPr marL="0" indent="0">
              <a:buNone/>
              <a:defRPr/>
            </a:pPr>
            <a:r>
              <a:rPr kumimoji="0" lang="en-US" sz="3200" b="0" i="0" u="none" strike="noStrike" kern="1200" cap="none" spc="0" normalizeH="0" baseline="0" noProof="0" dirty="0">
                <a:ln>
                  <a:noFill/>
                </a:ln>
                <a:solidFill>
                  <a:prstClr val="black">
                    <a:lumMod val="75000"/>
                    <a:lumOff val="25000"/>
                  </a:prstClr>
                </a:solidFill>
                <a:effectLst/>
                <a:uLnTx/>
                <a:uFillTx/>
                <a:latin typeface="Montserrat Medium"/>
              </a:rPr>
              <a:t>WIOA does not allow the use of training contracts </a:t>
            </a:r>
            <a:r>
              <a:rPr lang="en-US" sz="3200" dirty="0">
                <a:solidFill>
                  <a:prstClr val="black">
                    <a:lumMod val="75000"/>
                    <a:lumOff val="25000"/>
                  </a:prstClr>
                </a:solidFill>
                <a:latin typeface="Montserrat Medium"/>
              </a:rPr>
              <a:t>instead of ITAs and the ETP List for</a:t>
            </a:r>
            <a:r>
              <a:rPr kumimoji="0" lang="en-US" sz="3200" b="0" i="0" u="none" strike="noStrike" kern="1200" cap="none" spc="0" normalizeH="0" baseline="0" noProof="0" dirty="0">
                <a:ln>
                  <a:noFill/>
                </a:ln>
                <a:solidFill>
                  <a:prstClr val="black">
                    <a:lumMod val="75000"/>
                    <a:lumOff val="25000"/>
                  </a:prstClr>
                </a:solidFill>
                <a:effectLst/>
                <a:uLnTx/>
                <a:uFillTx/>
                <a:latin typeface="Montserrat Medium"/>
              </a:rPr>
              <a:t> RA’s related</a:t>
            </a:r>
            <a:r>
              <a:rPr lang="en-US" sz="3200" dirty="0">
                <a:solidFill>
                  <a:prstClr val="black">
                    <a:lumMod val="75000"/>
                    <a:lumOff val="25000"/>
                  </a:prstClr>
                </a:solidFill>
                <a:latin typeface="Montserrat Medium"/>
              </a:rPr>
              <a:t> </a:t>
            </a:r>
            <a:r>
              <a:rPr kumimoji="0" lang="en-US" sz="3200" b="0" i="0" u="none" strike="noStrike" kern="1200" cap="none" spc="0" normalizeH="0" baseline="0" noProof="0" dirty="0">
                <a:ln>
                  <a:noFill/>
                </a:ln>
                <a:solidFill>
                  <a:prstClr val="black">
                    <a:lumMod val="75000"/>
                    <a:lumOff val="25000"/>
                  </a:prstClr>
                </a:solidFill>
                <a:effectLst/>
                <a:uLnTx/>
                <a:uFillTx/>
                <a:latin typeface="Montserrat Medium"/>
              </a:rPr>
              <a:t>instruction</a:t>
            </a:r>
            <a:r>
              <a:rPr lang="en-US" sz="3200" dirty="0">
                <a:solidFill>
                  <a:prstClr val="black">
                    <a:lumMod val="75000"/>
                    <a:lumOff val="25000"/>
                  </a:prstClr>
                </a:solidFill>
                <a:latin typeface="Montserrat Medium"/>
              </a:rPr>
              <a:t> component.</a:t>
            </a:r>
            <a:endParaRPr kumimoji="0" lang="en-US" sz="3200" b="0" i="0" u="none" strike="noStrike" kern="1200" cap="none" spc="0" normalizeH="0" baseline="0" noProof="0" dirty="0">
              <a:ln>
                <a:noFill/>
              </a:ln>
              <a:solidFill>
                <a:prstClr val="black">
                  <a:lumMod val="75000"/>
                  <a:lumOff val="25000"/>
                </a:prstClr>
              </a:solidFill>
              <a:effectLst/>
              <a:uLnTx/>
              <a:uFillTx/>
              <a:latin typeface="Montserrat Medium"/>
            </a:endParaRPr>
          </a:p>
          <a:p>
            <a:pPr marL="0" marR="0" lvl="0" indent="0" algn="l" defTabSz="914400" rtl="0" eaLnBrk="1" fontAlgn="auto" latinLnBrk="0" hangingPunct="1">
              <a:lnSpc>
                <a:spcPct val="90000"/>
              </a:lnSpc>
              <a:spcBef>
                <a:spcPts val="1000"/>
              </a:spcBef>
              <a:spcAft>
                <a:spcPts val="0"/>
              </a:spcAft>
              <a:buClrTx/>
              <a:buSzTx/>
              <a:buNone/>
              <a:tabLst/>
              <a:defRPr/>
            </a:pPr>
            <a:endParaRPr lang="en-US" sz="3200" dirty="0">
              <a:solidFill>
                <a:prstClr val="black">
                  <a:lumMod val="75000"/>
                  <a:lumOff val="25000"/>
                </a:prstClr>
              </a:solidFill>
            </a:endParaRPr>
          </a:p>
          <a:p>
            <a:pPr marL="0" indent="0" algn="ctr">
              <a:lnSpc>
                <a:spcPct val="100000"/>
              </a:lnSpc>
              <a:spcBef>
                <a:spcPts val="0"/>
              </a:spcBef>
              <a:buNone/>
              <a:defRPr/>
            </a:pPr>
            <a:r>
              <a:rPr lang="en-US" sz="3200" dirty="0">
                <a:solidFill>
                  <a:srgbClr val="00015E"/>
                </a:solidFill>
                <a:latin typeface="Montserrat Medium"/>
              </a:rPr>
              <a:t>False! It</a:t>
            </a:r>
            <a:r>
              <a:rPr kumimoji="0" lang="en-US" sz="3200" u="none" strike="noStrike" kern="1200" cap="none" spc="0" normalizeH="0" baseline="0" noProof="0" dirty="0">
                <a:ln>
                  <a:noFill/>
                </a:ln>
                <a:solidFill>
                  <a:srgbClr val="00015E"/>
                </a:solidFill>
                <a:effectLst/>
                <a:uLnTx/>
                <a:uFillTx/>
                <a:latin typeface="Montserrat Medium"/>
              </a:rPr>
              <a:t> is 100% allowable to use a contract for RI, </a:t>
            </a:r>
            <a:endParaRPr lang="en-US" sz="3200" u="none" strike="noStrike" kern="1200" cap="none" spc="0" normalizeH="0" baseline="0" noProof="0" dirty="0">
              <a:ln>
                <a:noFill/>
              </a:ln>
              <a:solidFill>
                <a:srgbClr val="00015E"/>
              </a:solidFill>
              <a:effectLst/>
              <a:uLnTx/>
              <a:uFillTx/>
              <a:latin typeface="Montserrat Medium"/>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u="none" strike="noStrike" kern="1200" cap="none" spc="0" normalizeH="0" baseline="0" noProof="0" dirty="0">
                <a:ln>
                  <a:noFill/>
                </a:ln>
                <a:solidFill>
                  <a:srgbClr val="00015E"/>
                </a:solidFill>
                <a:effectLst/>
                <a:uLnTx/>
                <a:uFillTx/>
                <a:latin typeface="Montserrat Medium"/>
              </a:rPr>
              <a:t>when funding a cohort of apprentices. </a:t>
            </a:r>
            <a:endParaRPr lang="en-US" sz="3200" u="none" strike="noStrike" kern="1200" cap="none" spc="0" normalizeH="0" baseline="0" noProof="0" dirty="0">
              <a:ln>
                <a:noFill/>
              </a:ln>
              <a:solidFill>
                <a:srgbClr val="00015E"/>
              </a:solidFill>
              <a:effectLst/>
              <a:uLnTx/>
              <a:uFillTx/>
              <a:latin typeface="Montserrat Medium"/>
            </a:endParaRPr>
          </a:p>
          <a:p>
            <a:pPr marL="0" lvl="0" indent="0" algn="ctr">
              <a:lnSpc>
                <a:spcPct val="100000"/>
              </a:lnSpc>
              <a:spcBef>
                <a:spcPts val="0"/>
              </a:spcBef>
              <a:buNone/>
              <a:defRPr/>
            </a:pPr>
            <a:r>
              <a:rPr lang="en-US" sz="3200" dirty="0">
                <a:latin typeface="Montserrat Medium"/>
                <a:hlinkClick r:id="rId3" tooltip="https://www.dol.gov/sites/dolgov/files/ETA/advisories/TEGL/2017/TEGL_13-16.pdf"/>
              </a:rPr>
              <a:t>TEGL_13-16.pdf (dol.gov)</a:t>
            </a:r>
            <a:endParaRPr lang="en-US" sz="3200" dirty="0">
              <a:latin typeface="Montserrat Medium"/>
            </a:endParaRPr>
          </a:p>
        </p:txBody>
      </p:sp>
      <p:pic>
        <p:nvPicPr>
          <p:cNvPr id="2" name="Picture 1">
            <a:extLst>
              <a:ext uri="{FF2B5EF4-FFF2-40B4-BE49-F238E27FC236}">
                <a16:creationId xmlns:a16="http://schemas.microsoft.com/office/drawing/2014/main" id="{FB3FB664-D9FF-17CD-ED5B-95952B888E1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pic>
        <p:nvPicPr>
          <p:cNvPr id="4" name="Picture 3">
            <a:extLst>
              <a:ext uri="{FF2B5EF4-FFF2-40B4-BE49-F238E27FC236}">
                <a16:creationId xmlns:a16="http://schemas.microsoft.com/office/drawing/2014/main" id="{103BD897-6556-4CA4-A993-3D6B156F276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77505" y="578374"/>
            <a:ext cx="3279932" cy="1005927"/>
          </a:xfrm>
          <a:prstGeom prst="rect">
            <a:avLst/>
          </a:prstGeom>
        </p:spPr>
      </p:pic>
      <p:sp>
        <p:nvSpPr>
          <p:cNvPr id="5" name="Slide Number Placeholder 5">
            <a:extLst>
              <a:ext uri="{FF2B5EF4-FFF2-40B4-BE49-F238E27FC236}">
                <a16:creationId xmlns:a16="http://schemas.microsoft.com/office/drawing/2014/main" id="{696A3430-D90D-0BED-AB07-BEC5848C2C2B}"/>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74147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D0D2-5C90-EF25-284C-E1ACEBE5F01F}"/>
              </a:ext>
            </a:extLst>
          </p:cNvPr>
          <p:cNvSpPr>
            <a:spLocks noGrp="1"/>
          </p:cNvSpPr>
          <p:nvPr>
            <p:ph type="title"/>
          </p:nvPr>
        </p:nvSpPr>
        <p:spPr>
          <a:xfrm>
            <a:off x="904875" y="407194"/>
            <a:ext cx="10515600" cy="1325563"/>
          </a:xfrm>
        </p:spPr>
        <p:txBody>
          <a:bodyPr>
            <a:normAutofit/>
          </a:bodyPr>
          <a:lstStyle/>
          <a:p>
            <a:r>
              <a:rPr lang="en-US" sz="3200"/>
              <a:t>Key WIOA Provisions &amp; their Intersection with RA </a:t>
            </a:r>
            <a:r>
              <a:rPr lang="en-US" sz="3200" dirty="0"/>
              <a:t>4</a:t>
            </a:r>
            <a:endParaRPr lang="en-US" sz="3200"/>
          </a:p>
        </p:txBody>
      </p:sp>
      <p:pic>
        <p:nvPicPr>
          <p:cNvPr id="4" name="Picture 3" descr="Check mark on &quot;1. State and local workforce boards&quot;">
            <a:extLst>
              <a:ext uri="{FF2B5EF4-FFF2-40B4-BE49-F238E27FC236}">
                <a16:creationId xmlns:a16="http://schemas.microsoft.com/office/drawing/2014/main" id="{E8B9A4CB-F182-E468-0F62-7BFCA078D621}"/>
              </a:ext>
            </a:extLst>
          </p:cNvPr>
          <p:cNvPicPr>
            <a:picLocks noChangeAspect="1"/>
          </p:cNvPicPr>
          <p:nvPr/>
        </p:nvPicPr>
        <p:blipFill>
          <a:blip r:embed="rId2"/>
          <a:stretch>
            <a:fillRect/>
          </a:stretch>
        </p:blipFill>
        <p:spPr>
          <a:xfrm>
            <a:off x="533360" y="3769499"/>
            <a:ext cx="457240" cy="457240"/>
          </a:xfrm>
          <a:prstGeom prst="rect">
            <a:avLst/>
          </a:prstGeom>
        </p:spPr>
      </p:pic>
      <p:sp>
        <p:nvSpPr>
          <p:cNvPr id="3" name="Content Placeholder 2">
            <a:extLst>
              <a:ext uri="{FF2B5EF4-FFF2-40B4-BE49-F238E27FC236}">
                <a16:creationId xmlns:a16="http://schemas.microsoft.com/office/drawing/2014/main" id="{17C5142E-E6B5-174F-537F-14664B14040C}"/>
              </a:ext>
            </a:extLst>
          </p:cNvPr>
          <p:cNvSpPr>
            <a:spLocks noGrp="1"/>
          </p:cNvSpPr>
          <p:nvPr>
            <p:ph sz="half" idx="1"/>
          </p:nvPr>
        </p:nvSpPr>
        <p:spPr>
          <a:xfrm>
            <a:off x="904875" y="1822450"/>
            <a:ext cx="5929523" cy="4351338"/>
          </a:xfrm>
        </p:spPr>
        <p:txBody>
          <a:bodyPr/>
          <a:lstStyle/>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State and local workforce boards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Funding supports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ETPs and ETP Lists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Performance outcomes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State and local planning</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Policy and procedures</a:t>
            </a:r>
          </a:p>
        </p:txBody>
      </p:sp>
      <p:pic>
        <p:nvPicPr>
          <p:cNvPr id="6" name="Content Placeholder 5" descr="A yellow and black sign depicting two roads crossing one another labelled Intersection">
            <a:extLst>
              <a:ext uri="{FF2B5EF4-FFF2-40B4-BE49-F238E27FC236}">
                <a16:creationId xmlns:a16="http://schemas.microsoft.com/office/drawing/2014/main" id="{8751B12C-D3A4-E089-7038-87F283281A2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48403" y="1825625"/>
            <a:ext cx="3000794" cy="3200847"/>
          </a:xfrm>
        </p:spPr>
      </p:pic>
    </p:spTree>
    <p:extLst>
      <p:ext uri="{BB962C8B-B14F-4D97-AF65-F5344CB8AC3E}">
        <p14:creationId xmlns:p14="http://schemas.microsoft.com/office/powerpoint/2010/main" val="303065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3D2F-4DA3-0EA8-977B-57BF02A905D5}"/>
              </a:ext>
            </a:extLst>
          </p:cNvPr>
          <p:cNvSpPr>
            <a:spLocks noGrp="1"/>
          </p:cNvSpPr>
          <p:nvPr>
            <p:ph type="title"/>
          </p:nvPr>
        </p:nvSpPr>
        <p:spPr/>
        <p:txBody>
          <a:bodyPr/>
          <a:lstStyle/>
          <a:p>
            <a:r>
              <a:rPr lang="en-US">
                <a:latin typeface="Montserrat Medium"/>
              </a:rPr>
              <a:t>Online Resources, On-Demand TA</a:t>
            </a:r>
          </a:p>
        </p:txBody>
      </p:sp>
      <p:pic>
        <p:nvPicPr>
          <p:cNvPr id="12" name="Picture 11" descr="Center of Excellence website homepage">
            <a:extLst>
              <a:ext uri="{FF2B5EF4-FFF2-40B4-BE49-F238E27FC236}">
                <a16:creationId xmlns:a16="http://schemas.microsoft.com/office/drawing/2014/main" id="{D5E6C9BF-FF7F-4A8F-3D20-7D5F56AE2DB3}"/>
              </a:ext>
            </a:extLst>
          </p:cNvPr>
          <p:cNvPicPr>
            <a:picLocks noChangeAspect="1"/>
          </p:cNvPicPr>
          <p:nvPr/>
        </p:nvPicPr>
        <p:blipFill>
          <a:blip r:embed="rId3"/>
          <a:stretch>
            <a:fillRect/>
          </a:stretch>
        </p:blipFill>
        <p:spPr>
          <a:xfrm>
            <a:off x="635268" y="1884770"/>
            <a:ext cx="5148763" cy="3089352"/>
          </a:xfrm>
          <a:prstGeom prst="rect">
            <a:avLst/>
          </a:prstGeom>
        </p:spPr>
      </p:pic>
      <p:sp>
        <p:nvSpPr>
          <p:cNvPr id="13" name="Content Placeholder 12">
            <a:extLst>
              <a:ext uri="{FF2B5EF4-FFF2-40B4-BE49-F238E27FC236}">
                <a16:creationId xmlns:a16="http://schemas.microsoft.com/office/drawing/2014/main" id="{4F4963F1-5F51-0C38-7E42-8C56D86FBB17}"/>
              </a:ext>
            </a:extLst>
          </p:cNvPr>
          <p:cNvSpPr>
            <a:spLocks noGrp="1"/>
          </p:cNvSpPr>
          <p:nvPr>
            <p:ph sz="half" idx="1"/>
          </p:nvPr>
        </p:nvSpPr>
        <p:spPr>
          <a:xfrm>
            <a:off x="528562" y="5280753"/>
            <a:ext cx="5804401" cy="619635"/>
          </a:xfrm>
        </p:spPr>
        <p:txBody>
          <a:bodyPr/>
          <a:lstStyle/>
          <a:p>
            <a:pPr marL="0" lvl="0" indent="0">
              <a:lnSpc>
                <a:spcPct val="100000"/>
              </a:lnSpc>
              <a:spcBef>
                <a:spcPts val="0"/>
              </a:spcBef>
              <a:buNone/>
            </a:pPr>
            <a:r>
              <a:rPr lang="en-US" sz="1800">
                <a:solidFill>
                  <a:srgbClr val="0070C0"/>
                </a:solidFill>
                <a:latin typeface="Calibri" panose="020F0502020204030204"/>
                <a:hlinkClick r:id="rId4" tooltip="https://dolcoe.safalapps.com/resources/resourcesandtools">
                  <a:extLst>
                    <a:ext uri="{A12FA001-AC4F-418D-AE19-62706E023703}">
                      <ahyp:hlinkClr xmlns:ahyp="http://schemas.microsoft.com/office/drawing/2018/hyperlinkcolor" val="tx"/>
                    </a:ext>
                  </a:extLst>
                </a:hlinkClick>
              </a:rPr>
              <a:t>https://dolcoe.safalapps.com/resources/resourcesandtools</a:t>
            </a:r>
            <a:endParaRPr lang="en-US" sz="1800">
              <a:solidFill>
                <a:srgbClr val="0070C0"/>
              </a:solidFill>
              <a:latin typeface="Calibri" panose="020F0502020204030204"/>
            </a:endParaRPr>
          </a:p>
          <a:p>
            <a:pPr marL="0" indent="0">
              <a:buNone/>
            </a:pPr>
            <a:endParaRPr lang="en-US"/>
          </a:p>
        </p:txBody>
      </p:sp>
      <p:sp>
        <p:nvSpPr>
          <p:cNvPr id="9" name="Content Placeholder 8">
            <a:extLst>
              <a:ext uri="{FF2B5EF4-FFF2-40B4-BE49-F238E27FC236}">
                <a16:creationId xmlns:a16="http://schemas.microsoft.com/office/drawing/2014/main" id="{0C532F49-F992-1037-D4D2-E0A30DAB9BF4}"/>
              </a:ext>
            </a:extLst>
          </p:cNvPr>
          <p:cNvSpPr>
            <a:spLocks noGrp="1"/>
          </p:cNvSpPr>
          <p:nvPr>
            <p:ph sz="half" idx="2"/>
          </p:nvPr>
        </p:nvSpPr>
        <p:spPr/>
        <p:txBody>
          <a:bodyPr>
            <a:normAutofit/>
          </a:bodyPr>
          <a:lstStyle/>
          <a:p>
            <a:pPr marL="0" indent="0" algn="ctr">
              <a:buNone/>
            </a:pPr>
            <a:r>
              <a:rPr lang="en-US" sz="2400" b="1">
                <a:latin typeface="Montserrat Medium" panose="00000600000000000000" pitchFamily="2" charset="0"/>
                <a:cs typeface="Arial" panose="020B0604020202020204" pitchFamily="34" charset="0"/>
              </a:rPr>
              <a:t>Registered Apprenticeship Partner Profile Questionnaire </a:t>
            </a:r>
          </a:p>
        </p:txBody>
      </p:sp>
      <p:pic>
        <p:nvPicPr>
          <p:cNvPr id="7" name="Picture 6" descr="QR Code for Partner Profile Questionnaire: &#10;https://dolcoe.safalapps.com/sites/default/files/2022-11/Partnership%20Questionnaire.pdf">
            <a:extLst>
              <a:ext uri="{FF2B5EF4-FFF2-40B4-BE49-F238E27FC236}">
                <a16:creationId xmlns:a16="http://schemas.microsoft.com/office/drawing/2014/main" id="{9DB89EC1-7D79-7378-E8C7-58A78A294F90}"/>
              </a:ext>
            </a:extLst>
          </p:cNvPr>
          <p:cNvPicPr>
            <a:picLocks noChangeAspect="1"/>
          </p:cNvPicPr>
          <p:nvPr/>
        </p:nvPicPr>
        <p:blipFill>
          <a:blip r:embed="rId5"/>
          <a:stretch>
            <a:fillRect/>
          </a:stretch>
        </p:blipFill>
        <p:spPr>
          <a:xfrm>
            <a:off x="9055100" y="3870139"/>
            <a:ext cx="1520726" cy="1585900"/>
          </a:xfrm>
          <a:prstGeom prst="rect">
            <a:avLst/>
          </a:prstGeom>
        </p:spPr>
      </p:pic>
      <p:pic>
        <p:nvPicPr>
          <p:cNvPr id="11" name="Picture 10">
            <a:extLst>
              <a:ext uri="{FF2B5EF4-FFF2-40B4-BE49-F238E27FC236}">
                <a16:creationId xmlns:a16="http://schemas.microsoft.com/office/drawing/2014/main" id="{91A1972A-79E4-1258-A31D-DB4C778661B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4532" y="5942148"/>
            <a:ext cx="820009" cy="820009"/>
          </a:xfrm>
          <a:prstGeom prst="rect">
            <a:avLst/>
          </a:prstGeom>
        </p:spPr>
      </p:pic>
      <p:sp>
        <p:nvSpPr>
          <p:cNvPr id="17" name="TextBox 16">
            <a:extLst>
              <a:ext uri="{FF2B5EF4-FFF2-40B4-BE49-F238E27FC236}">
                <a16:creationId xmlns:a16="http://schemas.microsoft.com/office/drawing/2014/main" id="{2FF47CBC-A094-A1B6-C7BF-804124D997BB}"/>
              </a:ext>
              <a:ext uri="{C183D7F6-B498-43B3-948B-1728B52AA6E4}">
                <adec:decorative xmlns:adec="http://schemas.microsoft.com/office/drawing/2017/decorative" val="1"/>
              </a:ext>
            </a:extLst>
          </p:cNvPr>
          <p:cNvSpPr txBox="1"/>
          <p:nvPr/>
        </p:nvSpPr>
        <p:spPr>
          <a:xfrm>
            <a:off x="6379766" y="1803876"/>
            <a:ext cx="4794178" cy="4096512"/>
          </a:xfrm>
          <a:prstGeom prst="rect">
            <a:avLst/>
          </a:prstGeom>
          <a:noFill/>
          <a:ln w="76200">
            <a:solidFill>
              <a:schemeClr val="accent1">
                <a:lumMod val="50000"/>
              </a:schemeClr>
            </a:solidFill>
          </a:ln>
        </p:spPr>
        <p:txBody>
          <a:bodyPr wrap="square" rtlCol="0">
            <a:spAutoFit/>
          </a:bodyPr>
          <a:lstStyle/>
          <a:p>
            <a:endParaRPr lang="en-US"/>
          </a:p>
        </p:txBody>
      </p:sp>
      <p:pic>
        <p:nvPicPr>
          <p:cNvPr id="18" name="Picture 17">
            <a:extLst>
              <a:ext uri="{FF2B5EF4-FFF2-40B4-BE49-F238E27FC236}">
                <a16:creationId xmlns:a16="http://schemas.microsoft.com/office/drawing/2014/main" id="{6FCE91DD-3CD0-0E5F-1BEE-9960A2096D8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525850" y="2693875"/>
            <a:ext cx="2529250" cy="1453199"/>
          </a:xfrm>
          <a:prstGeom prst="rect">
            <a:avLst/>
          </a:prstGeom>
        </p:spPr>
      </p:pic>
      <p:sp>
        <p:nvSpPr>
          <p:cNvPr id="6" name="Slide Number Placeholder 5">
            <a:extLst>
              <a:ext uri="{FF2B5EF4-FFF2-40B4-BE49-F238E27FC236}">
                <a16:creationId xmlns:a16="http://schemas.microsoft.com/office/drawing/2014/main" id="{00FAC045-D57B-1A88-656D-4BA90BCEFBEF}"/>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pic>
        <p:nvPicPr>
          <p:cNvPr id="3" name="Picture 2">
            <a:extLst>
              <a:ext uri="{FF2B5EF4-FFF2-40B4-BE49-F238E27FC236}">
                <a16:creationId xmlns:a16="http://schemas.microsoft.com/office/drawing/2014/main" id="{DBC301A5-4D55-7EE2-1BF8-F73380A6EA6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
        <p:nvSpPr>
          <p:cNvPr id="10" name="Rectangle 9">
            <a:extLst>
              <a:ext uri="{FF2B5EF4-FFF2-40B4-BE49-F238E27FC236}">
                <a16:creationId xmlns:a16="http://schemas.microsoft.com/office/drawing/2014/main" id="{28C3B179-6456-C2A0-BF48-A023E157C5CB}"/>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902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46E1-9B1F-FF6B-CA83-40AB6DC77A65}"/>
              </a:ext>
            </a:extLst>
          </p:cNvPr>
          <p:cNvSpPr>
            <a:spLocks noGrp="1"/>
          </p:cNvSpPr>
          <p:nvPr>
            <p:ph type="title"/>
          </p:nvPr>
        </p:nvSpPr>
        <p:spPr>
          <a:xfrm>
            <a:off x="838199" y="365125"/>
            <a:ext cx="11439525" cy="1325563"/>
          </a:xfrm>
        </p:spPr>
        <p:txBody>
          <a:bodyPr>
            <a:normAutofit/>
          </a:bodyPr>
          <a:lstStyle/>
          <a:p>
            <a:r>
              <a:rPr lang="en-US" sz="2400">
                <a:latin typeface="Montserrat"/>
              </a:rPr>
              <a:t>Performance Measures: Cultivating the RA &amp; WIOA </a:t>
            </a:r>
            <a:r>
              <a:rPr lang="en-US" sz="2400" dirty="0">
                <a:latin typeface="Montserrat"/>
              </a:rPr>
              <a:t>Partnership </a:t>
            </a:r>
            <a:r>
              <a:rPr lang="en-US" sz="2400" dirty="0">
                <a:solidFill>
                  <a:srgbClr val="00015E"/>
                </a:solidFill>
                <a:latin typeface="Montserrat"/>
              </a:rPr>
              <a:t>3</a:t>
            </a:r>
            <a:endParaRPr lang="en-US" sz="2400" dirty="0">
              <a:solidFill>
                <a:srgbClr val="00015E"/>
              </a:solidFill>
            </a:endParaRPr>
          </a:p>
        </p:txBody>
      </p:sp>
      <p:sp>
        <p:nvSpPr>
          <p:cNvPr id="3" name="Content Placeholder 2">
            <a:extLst>
              <a:ext uri="{FF2B5EF4-FFF2-40B4-BE49-F238E27FC236}">
                <a16:creationId xmlns:a16="http://schemas.microsoft.com/office/drawing/2014/main" id="{E536F597-5050-65BB-0F69-20CCFFE6E090}"/>
              </a:ext>
            </a:extLst>
          </p:cNvPr>
          <p:cNvSpPr>
            <a:spLocks noGrp="1"/>
          </p:cNvSpPr>
          <p:nvPr>
            <p:ph sz="half" idx="1"/>
          </p:nvPr>
        </p:nvSpPr>
        <p:spPr>
          <a:xfrm>
            <a:off x="838199" y="1825625"/>
            <a:ext cx="10620375" cy="3727450"/>
          </a:xfrm>
          <a:custGeom>
            <a:avLst/>
            <a:gdLst>
              <a:gd name="connsiteX0" fmla="*/ 0 w 10620375"/>
              <a:gd name="connsiteY0" fmla="*/ 0 h 3727450"/>
              <a:gd name="connsiteX1" fmla="*/ 769977 w 10620375"/>
              <a:gd name="connsiteY1" fmla="*/ 0 h 3727450"/>
              <a:gd name="connsiteX2" fmla="*/ 1539954 w 10620375"/>
              <a:gd name="connsiteY2" fmla="*/ 0 h 3727450"/>
              <a:gd name="connsiteX3" fmla="*/ 2309932 w 10620375"/>
              <a:gd name="connsiteY3" fmla="*/ 0 h 3727450"/>
              <a:gd name="connsiteX4" fmla="*/ 2761297 w 10620375"/>
              <a:gd name="connsiteY4" fmla="*/ 0 h 3727450"/>
              <a:gd name="connsiteX5" fmla="*/ 3318867 w 10620375"/>
              <a:gd name="connsiteY5" fmla="*/ 0 h 3727450"/>
              <a:gd name="connsiteX6" fmla="*/ 3770233 w 10620375"/>
              <a:gd name="connsiteY6" fmla="*/ 0 h 3727450"/>
              <a:gd name="connsiteX7" fmla="*/ 4221599 w 10620375"/>
              <a:gd name="connsiteY7" fmla="*/ 0 h 3727450"/>
              <a:gd name="connsiteX8" fmla="*/ 5097780 w 10620375"/>
              <a:gd name="connsiteY8" fmla="*/ 0 h 3727450"/>
              <a:gd name="connsiteX9" fmla="*/ 5761553 w 10620375"/>
              <a:gd name="connsiteY9" fmla="*/ 0 h 3727450"/>
              <a:gd name="connsiteX10" fmla="*/ 6212919 w 10620375"/>
              <a:gd name="connsiteY10" fmla="*/ 0 h 3727450"/>
              <a:gd name="connsiteX11" fmla="*/ 6770489 w 10620375"/>
              <a:gd name="connsiteY11" fmla="*/ 0 h 3727450"/>
              <a:gd name="connsiteX12" fmla="*/ 7540466 w 10620375"/>
              <a:gd name="connsiteY12" fmla="*/ 0 h 3727450"/>
              <a:gd name="connsiteX13" fmla="*/ 8204240 w 10620375"/>
              <a:gd name="connsiteY13" fmla="*/ 0 h 3727450"/>
              <a:gd name="connsiteX14" fmla="*/ 8549402 w 10620375"/>
              <a:gd name="connsiteY14" fmla="*/ 0 h 3727450"/>
              <a:gd name="connsiteX15" fmla="*/ 9213175 w 10620375"/>
              <a:gd name="connsiteY15" fmla="*/ 0 h 3727450"/>
              <a:gd name="connsiteX16" fmla="*/ 9558337 w 10620375"/>
              <a:gd name="connsiteY16" fmla="*/ 0 h 3727450"/>
              <a:gd name="connsiteX17" fmla="*/ 10620375 w 10620375"/>
              <a:gd name="connsiteY17" fmla="*/ 0 h 3727450"/>
              <a:gd name="connsiteX18" fmla="*/ 10620375 w 10620375"/>
              <a:gd name="connsiteY18" fmla="*/ 583967 h 3727450"/>
              <a:gd name="connsiteX19" fmla="*/ 10620375 w 10620375"/>
              <a:gd name="connsiteY19" fmla="*/ 1130660 h 3727450"/>
              <a:gd name="connsiteX20" fmla="*/ 10620375 w 10620375"/>
              <a:gd name="connsiteY20" fmla="*/ 1751902 h 3727450"/>
              <a:gd name="connsiteX21" fmla="*/ 10620375 w 10620375"/>
              <a:gd name="connsiteY21" fmla="*/ 2261320 h 3727450"/>
              <a:gd name="connsiteX22" fmla="*/ 10620375 w 10620375"/>
              <a:gd name="connsiteY22" fmla="*/ 2808012 h 3727450"/>
              <a:gd name="connsiteX23" fmla="*/ 10620375 w 10620375"/>
              <a:gd name="connsiteY23" fmla="*/ 3727450 h 3727450"/>
              <a:gd name="connsiteX24" fmla="*/ 9850398 w 10620375"/>
              <a:gd name="connsiteY24" fmla="*/ 3727450 h 3727450"/>
              <a:gd name="connsiteX25" fmla="*/ 9080421 w 10620375"/>
              <a:gd name="connsiteY25" fmla="*/ 3727450 h 3727450"/>
              <a:gd name="connsiteX26" fmla="*/ 8522851 w 10620375"/>
              <a:gd name="connsiteY26" fmla="*/ 3727450 h 3727450"/>
              <a:gd name="connsiteX27" fmla="*/ 8071485 w 10620375"/>
              <a:gd name="connsiteY27" fmla="*/ 3727450 h 3727450"/>
              <a:gd name="connsiteX28" fmla="*/ 7301508 w 10620375"/>
              <a:gd name="connsiteY28" fmla="*/ 3727450 h 3727450"/>
              <a:gd name="connsiteX29" fmla="*/ 6850142 w 10620375"/>
              <a:gd name="connsiteY29" fmla="*/ 3727450 h 3727450"/>
              <a:gd name="connsiteX30" fmla="*/ 6398776 w 10620375"/>
              <a:gd name="connsiteY30" fmla="*/ 3727450 h 3727450"/>
              <a:gd name="connsiteX31" fmla="*/ 5735003 w 10620375"/>
              <a:gd name="connsiteY31" fmla="*/ 3727450 h 3727450"/>
              <a:gd name="connsiteX32" fmla="*/ 4965025 w 10620375"/>
              <a:gd name="connsiteY32" fmla="*/ 3727450 h 3727450"/>
              <a:gd name="connsiteX33" fmla="*/ 4407456 w 10620375"/>
              <a:gd name="connsiteY33" fmla="*/ 3727450 h 3727450"/>
              <a:gd name="connsiteX34" fmla="*/ 3743682 w 10620375"/>
              <a:gd name="connsiteY34" fmla="*/ 3727450 h 3727450"/>
              <a:gd name="connsiteX35" fmla="*/ 3186113 w 10620375"/>
              <a:gd name="connsiteY35" fmla="*/ 3727450 h 3727450"/>
              <a:gd name="connsiteX36" fmla="*/ 2522339 w 10620375"/>
              <a:gd name="connsiteY36" fmla="*/ 3727450 h 3727450"/>
              <a:gd name="connsiteX37" fmla="*/ 2177177 w 10620375"/>
              <a:gd name="connsiteY37" fmla="*/ 3727450 h 3727450"/>
              <a:gd name="connsiteX38" fmla="*/ 1300996 w 10620375"/>
              <a:gd name="connsiteY38" fmla="*/ 3727450 h 3727450"/>
              <a:gd name="connsiteX39" fmla="*/ 955834 w 10620375"/>
              <a:gd name="connsiteY39" fmla="*/ 3727450 h 3727450"/>
              <a:gd name="connsiteX40" fmla="*/ 0 w 10620375"/>
              <a:gd name="connsiteY40" fmla="*/ 3727450 h 3727450"/>
              <a:gd name="connsiteX41" fmla="*/ 0 w 10620375"/>
              <a:gd name="connsiteY41" fmla="*/ 3068934 h 3727450"/>
              <a:gd name="connsiteX42" fmla="*/ 0 w 10620375"/>
              <a:gd name="connsiteY42" fmla="*/ 2447692 h 3727450"/>
              <a:gd name="connsiteX43" fmla="*/ 0 w 10620375"/>
              <a:gd name="connsiteY43" fmla="*/ 1789176 h 3727450"/>
              <a:gd name="connsiteX44" fmla="*/ 0 w 10620375"/>
              <a:gd name="connsiteY44" fmla="*/ 1205209 h 3727450"/>
              <a:gd name="connsiteX45" fmla="*/ 0 w 10620375"/>
              <a:gd name="connsiteY45" fmla="*/ 621242 h 3727450"/>
              <a:gd name="connsiteX46" fmla="*/ 0 w 10620375"/>
              <a:gd name="connsiteY46" fmla="*/ 0 h 372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620375" h="3727450" fill="none" extrusionOk="0">
                <a:moveTo>
                  <a:pt x="0" y="0"/>
                </a:moveTo>
                <a:cubicBezTo>
                  <a:pt x="360354" y="-7311"/>
                  <a:pt x="448145" y="-13507"/>
                  <a:pt x="769977" y="0"/>
                </a:cubicBezTo>
                <a:cubicBezTo>
                  <a:pt x="1091809" y="13507"/>
                  <a:pt x="1224202" y="18601"/>
                  <a:pt x="1539954" y="0"/>
                </a:cubicBezTo>
                <a:cubicBezTo>
                  <a:pt x="1855706" y="-18601"/>
                  <a:pt x="2002730" y="1039"/>
                  <a:pt x="2309932" y="0"/>
                </a:cubicBezTo>
                <a:cubicBezTo>
                  <a:pt x="2617134" y="-1039"/>
                  <a:pt x="2665497" y="17330"/>
                  <a:pt x="2761297" y="0"/>
                </a:cubicBezTo>
                <a:cubicBezTo>
                  <a:pt x="2857098" y="-17330"/>
                  <a:pt x="3109410" y="-23387"/>
                  <a:pt x="3318867" y="0"/>
                </a:cubicBezTo>
                <a:cubicBezTo>
                  <a:pt x="3528324" y="23387"/>
                  <a:pt x="3648615" y="2632"/>
                  <a:pt x="3770233" y="0"/>
                </a:cubicBezTo>
                <a:cubicBezTo>
                  <a:pt x="3891851" y="-2632"/>
                  <a:pt x="4094916" y="-20164"/>
                  <a:pt x="4221599" y="0"/>
                </a:cubicBezTo>
                <a:cubicBezTo>
                  <a:pt x="4348282" y="20164"/>
                  <a:pt x="4825107" y="-29633"/>
                  <a:pt x="5097780" y="0"/>
                </a:cubicBezTo>
                <a:cubicBezTo>
                  <a:pt x="5370453" y="29633"/>
                  <a:pt x="5430669" y="20410"/>
                  <a:pt x="5761553" y="0"/>
                </a:cubicBezTo>
                <a:cubicBezTo>
                  <a:pt x="6092437" y="-20410"/>
                  <a:pt x="6030528" y="9064"/>
                  <a:pt x="6212919" y="0"/>
                </a:cubicBezTo>
                <a:cubicBezTo>
                  <a:pt x="6395310" y="-9064"/>
                  <a:pt x="6534600" y="-5346"/>
                  <a:pt x="6770489" y="0"/>
                </a:cubicBezTo>
                <a:cubicBezTo>
                  <a:pt x="7006378" y="5346"/>
                  <a:pt x="7171454" y="-35433"/>
                  <a:pt x="7540466" y="0"/>
                </a:cubicBezTo>
                <a:cubicBezTo>
                  <a:pt x="7909478" y="35433"/>
                  <a:pt x="7897413" y="21422"/>
                  <a:pt x="8204240" y="0"/>
                </a:cubicBezTo>
                <a:cubicBezTo>
                  <a:pt x="8511067" y="-21422"/>
                  <a:pt x="8444913" y="-2879"/>
                  <a:pt x="8549402" y="0"/>
                </a:cubicBezTo>
                <a:cubicBezTo>
                  <a:pt x="8653891" y="2879"/>
                  <a:pt x="8935003" y="1542"/>
                  <a:pt x="9213175" y="0"/>
                </a:cubicBezTo>
                <a:cubicBezTo>
                  <a:pt x="9491347" y="-1542"/>
                  <a:pt x="9448745" y="7795"/>
                  <a:pt x="9558337" y="0"/>
                </a:cubicBezTo>
                <a:cubicBezTo>
                  <a:pt x="9667929" y="-7795"/>
                  <a:pt x="10285211" y="12621"/>
                  <a:pt x="10620375" y="0"/>
                </a:cubicBezTo>
                <a:cubicBezTo>
                  <a:pt x="10630303" y="205350"/>
                  <a:pt x="10598755" y="293510"/>
                  <a:pt x="10620375" y="583967"/>
                </a:cubicBezTo>
                <a:cubicBezTo>
                  <a:pt x="10641995" y="874424"/>
                  <a:pt x="10636903" y="993307"/>
                  <a:pt x="10620375" y="1130660"/>
                </a:cubicBezTo>
                <a:cubicBezTo>
                  <a:pt x="10603847" y="1268013"/>
                  <a:pt x="10621676" y="1502872"/>
                  <a:pt x="10620375" y="1751902"/>
                </a:cubicBezTo>
                <a:cubicBezTo>
                  <a:pt x="10619074" y="2000932"/>
                  <a:pt x="10620913" y="2082211"/>
                  <a:pt x="10620375" y="2261320"/>
                </a:cubicBezTo>
                <a:cubicBezTo>
                  <a:pt x="10619837" y="2440429"/>
                  <a:pt x="10609610" y="2563082"/>
                  <a:pt x="10620375" y="2808012"/>
                </a:cubicBezTo>
                <a:cubicBezTo>
                  <a:pt x="10631140" y="3052942"/>
                  <a:pt x="10609599" y="3322325"/>
                  <a:pt x="10620375" y="3727450"/>
                </a:cubicBezTo>
                <a:cubicBezTo>
                  <a:pt x="10254275" y="3758421"/>
                  <a:pt x="10229968" y="3740562"/>
                  <a:pt x="9850398" y="3727450"/>
                </a:cubicBezTo>
                <a:cubicBezTo>
                  <a:pt x="9470828" y="3714338"/>
                  <a:pt x="9328211" y="3702274"/>
                  <a:pt x="9080421" y="3727450"/>
                </a:cubicBezTo>
                <a:cubicBezTo>
                  <a:pt x="8832631" y="3752626"/>
                  <a:pt x="8746651" y="3718655"/>
                  <a:pt x="8522851" y="3727450"/>
                </a:cubicBezTo>
                <a:cubicBezTo>
                  <a:pt x="8299051" y="3736246"/>
                  <a:pt x="8231181" y="3735842"/>
                  <a:pt x="8071485" y="3727450"/>
                </a:cubicBezTo>
                <a:cubicBezTo>
                  <a:pt x="7911789" y="3719058"/>
                  <a:pt x="7497682" y="3712037"/>
                  <a:pt x="7301508" y="3727450"/>
                </a:cubicBezTo>
                <a:cubicBezTo>
                  <a:pt x="7105334" y="3742863"/>
                  <a:pt x="7030872" y="3718689"/>
                  <a:pt x="6850142" y="3727450"/>
                </a:cubicBezTo>
                <a:cubicBezTo>
                  <a:pt x="6669412" y="3736211"/>
                  <a:pt x="6538059" y="3717648"/>
                  <a:pt x="6398776" y="3727450"/>
                </a:cubicBezTo>
                <a:cubicBezTo>
                  <a:pt x="6259493" y="3737252"/>
                  <a:pt x="5928083" y="3718166"/>
                  <a:pt x="5735003" y="3727450"/>
                </a:cubicBezTo>
                <a:cubicBezTo>
                  <a:pt x="5541923" y="3736734"/>
                  <a:pt x="5304944" y="3763135"/>
                  <a:pt x="4965025" y="3727450"/>
                </a:cubicBezTo>
                <a:cubicBezTo>
                  <a:pt x="4625106" y="3691765"/>
                  <a:pt x="4554909" y="3744888"/>
                  <a:pt x="4407456" y="3727450"/>
                </a:cubicBezTo>
                <a:cubicBezTo>
                  <a:pt x="4260003" y="3710012"/>
                  <a:pt x="4006069" y="3757162"/>
                  <a:pt x="3743682" y="3727450"/>
                </a:cubicBezTo>
                <a:cubicBezTo>
                  <a:pt x="3481295" y="3697738"/>
                  <a:pt x="3308169" y="3726959"/>
                  <a:pt x="3186113" y="3727450"/>
                </a:cubicBezTo>
                <a:cubicBezTo>
                  <a:pt x="3064057" y="3727941"/>
                  <a:pt x="2661739" y="3711955"/>
                  <a:pt x="2522339" y="3727450"/>
                </a:cubicBezTo>
                <a:cubicBezTo>
                  <a:pt x="2382939" y="3742945"/>
                  <a:pt x="2345616" y="3716884"/>
                  <a:pt x="2177177" y="3727450"/>
                </a:cubicBezTo>
                <a:cubicBezTo>
                  <a:pt x="2008738" y="3738016"/>
                  <a:pt x="1649682" y="3703412"/>
                  <a:pt x="1300996" y="3727450"/>
                </a:cubicBezTo>
                <a:cubicBezTo>
                  <a:pt x="952310" y="3751488"/>
                  <a:pt x="1095651" y="3722963"/>
                  <a:pt x="955834" y="3727450"/>
                </a:cubicBezTo>
                <a:cubicBezTo>
                  <a:pt x="816017" y="3731937"/>
                  <a:pt x="400296" y="3755687"/>
                  <a:pt x="0" y="3727450"/>
                </a:cubicBezTo>
                <a:cubicBezTo>
                  <a:pt x="-32639" y="3594008"/>
                  <a:pt x="28116" y="3210783"/>
                  <a:pt x="0" y="3068934"/>
                </a:cubicBezTo>
                <a:cubicBezTo>
                  <a:pt x="-28116" y="2927085"/>
                  <a:pt x="22945" y="2653031"/>
                  <a:pt x="0" y="2447692"/>
                </a:cubicBezTo>
                <a:cubicBezTo>
                  <a:pt x="-22945" y="2242353"/>
                  <a:pt x="16448" y="2054339"/>
                  <a:pt x="0" y="1789176"/>
                </a:cubicBezTo>
                <a:cubicBezTo>
                  <a:pt x="-16448" y="1524013"/>
                  <a:pt x="22623" y="1356457"/>
                  <a:pt x="0" y="1205209"/>
                </a:cubicBezTo>
                <a:cubicBezTo>
                  <a:pt x="-22623" y="1053961"/>
                  <a:pt x="-20186" y="911021"/>
                  <a:pt x="0" y="621242"/>
                </a:cubicBezTo>
                <a:cubicBezTo>
                  <a:pt x="20186" y="331463"/>
                  <a:pt x="17342" y="223671"/>
                  <a:pt x="0" y="0"/>
                </a:cubicBezTo>
                <a:close/>
              </a:path>
              <a:path w="10620375" h="3727450" stroke="0" extrusionOk="0">
                <a:moveTo>
                  <a:pt x="0" y="0"/>
                </a:moveTo>
                <a:cubicBezTo>
                  <a:pt x="153012" y="10861"/>
                  <a:pt x="416947" y="-5466"/>
                  <a:pt x="557570" y="0"/>
                </a:cubicBezTo>
                <a:cubicBezTo>
                  <a:pt x="698193" y="5466"/>
                  <a:pt x="1236830" y="-20403"/>
                  <a:pt x="1433751" y="0"/>
                </a:cubicBezTo>
                <a:cubicBezTo>
                  <a:pt x="1630672" y="20403"/>
                  <a:pt x="1775655" y="18666"/>
                  <a:pt x="1885117" y="0"/>
                </a:cubicBezTo>
                <a:cubicBezTo>
                  <a:pt x="1994579" y="-18666"/>
                  <a:pt x="2316929" y="-9145"/>
                  <a:pt x="2442686" y="0"/>
                </a:cubicBezTo>
                <a:cubicBezTo>
                  <a:pt x="2568443" y="9145"/>
                  <a:pt x="3076708" y="30898"/>
                  <a:pt x="3318867" y="0"/>
                </a:cubicBezTo>
                <a:cubicBezTo>
                  <a:pt x="3561026" y="-30898"/>
                  <a:pt x="3890908" y="-15447"/>
                  <a:pt x="4195048" y="0"/>
                </a:cubicBezTo>
                <a:cubicBezTo>
                  <a:pt x="4499188" y="15447"/>
                  <a:pt x="4620550" y="-26423"/>
                  <a:pt x="4858822" y="0"/>
                </a:cubicBezTo>
                <a:cubicBezTo>
                  <a:pt x="5097094" y="26423"/>
                  <a:pt x="5182855" y="-2381"/>
                  <a:pt x="5310188" y="0"/>
                </a:cubicBezTo>
                <a:cubicBezTo>
                  <a:pt x="5437521" y="2381"/>
                  <a:pt x="5967643" y="27771"/>
                  <a:pt x="6186368" y="0"/>
                </a:cubicBezTo>
                <a:cubicBezTo>
                  <a:pt x="6405093" y="-27771"/>
                  <a:pt x="6517188" y="4255"/>
                  <a:pt x="6743938" y="0"/>
                </a:cubicBezTo>
                <a:cubicBezTo>
                  <a:pt x="6970688" y="-4255"/>
                  <a:pt x="7228819" y="-23318"/>
                  <a:pt x="7407712" y="0"/>
                </a:cubicBezTo>
                <a:cubicBezTo>
                  <a:pt x="7586605" y="23318"/>
                  <a:pt x="7900035" y="-7696"/>
                  <a:pt x="8283893" y="0"/>
                </a:cubicBezTo>
                <a:cubicBezTo>
                  <a:pt x="8667751" y="7696"/>
                  <a:pt x="8782822" y="24246"/>
                  <a:pt x="8947666" y="0"/>
                </a:cubicBezTo>
                <a:cubicBezTo>
                  <a:pt x="9112510" y="-24246"/>
                  <a:pt x="9476001" y="-36600"/>
                  <a:pt x="9823847" y="0"/>
                </a:cubicBezTo>
                <a:cubicBezTo>
                  <a:pt x="10171693" y="36600"/>
                  <a:pt x="10400008" y="-10161"/>
                  <a:pt x="10620375" y="0"/>
                </a:cubicBezTo>
                <a:cubicBezTo>
                  <a:pt x="10612547" y="124761"/>
                  <a:pt x="10633318" y="423194"/>
                  <a:pt x="10620375" y="583967"/>
                </a:cubicBezTo>
                <a:cubicBezTo>
                  <a:pt x="10607432" y="744740"/>
                  <a:pt x="10600237" y="1068484"/>
                  <a:pt x="10620375" y="1279758"/>
                </a:cubicBezTo>
                <a:cubicBezTo>
                  <a:pt x="10640513" y="1491032"/>
                  <a:pt x="10597090" y="1683384"/>
                  <a:pt x="10620375" y="1826450"/>
                </a:cubicBezTo>
                <a:cubicBezTo>
                  <a:pt x="10643660" y="1969516"/>
                  <a:pt x="10635149" y="2242281"/>
                  <a:pt x="10620375" y="2373143"/>
                </a:cubicBezTo>
                <a:cubicBezTo>
                  <a:pt x="10605601" y="2504005"/>
                  <a:pt x="10619181" y="2693463"/>
                  <a:pt x="10620375" y="2919836"/>
                </a:cubicBezTo>
                <a:cubicBezTo>
                  <a:pt x="10621569" y="3146209"/>
                  <a:pt x="10617828" y="3365758"/>
                  <a:pt x="10620375" y="3727450"/>
                </a:cubicBezTo>
                <a:cubicBezTo>
                  <a:pt x="10429868" y="3716025"/>
                  <a:pt x="9973230" y="3697957"/>
                  <a:pt x="9744194" y="3727450"/>
                </a:cubicBezTo>
                <a:cubicBezTo>
                  <a:pt x="9515158" y="3756943"/>
                  <a:pt x="9497216" y="3724232"/>
                  <a:pt x="9399032" y="3727450"/>
                </a:cubicBezTo>
                <a:cubicBezTo>
                  <a:pt x="9300848" y="3730668"/>
                  <a:pt x="9120239" y="3720807"/>
                  <a:pt x="8947666" y="3727450"/>
                </a:cubicBezTo>
                <a:cubicBezTo>
                  <a:pt x="8775093" y="3734093"/>
                  <a:pt x="8647592" y="3727793"/>
                  <a:pt x="8496300" y="3727450"/>
                </a:cubicBezTo>
                <a:cubicBezTo>
                  <a:pt x="8345008" y="3727107"/>
                  <a:pt x="8245294" y="3717236"/>
                  <a:pt x="8151138" y="3727450"/>
                </a:cubicBezTo>
                <a:cubicBezTo>
                  <a:pt x="8056982" y="3737664"/>
                  <a:pt x="7810125" y="3708008"/>
                  <a:pt x="7487364" y="3727450"/>
                </a:cubicBezTo>
                <a:cubicBezTo>
                  <a:pt x="7164603" y="3746892"/>
                  <a:pt x="7266441" y="3742250"/>
                  <a:pt x="7142202" y="3727450"/>
                </a:cubicBezTo>
                <a:cubicBezTo>
                  <a:pt x="7017963" y="3712650"/>
                  <a:pt x="6701320" y="3711968"/>
                  <a:pt x="6478429" y="3727450"/>
                </a:cubicBezTo>
                <a:cubicBezTo>
                  <a:pt x="6255538" y="3742932"/>
                  <a:pt x="6121587" y="3749199"/>
                  <a:pt x="5920859" y="3727450"/>
                </a:cubicBezTo>
                <a:cubicBezTo>
                  <a:pt x="5720131" y="3705702"/>
                  <a:pt x="5447625" y="3710095"/>
                  <a:pt x="5257086" y="3727450"/>
                </a:cubicBezTo>
                <a:cubicBezTo>
                  <a:pt x="5066547" y="3744805"/>
                  <a:pt x="4663799" y="3714275"/>
                  <a:pt x="4487108" y="3727450"/>
                </a:cubicBezTo>
                <a:cubicBezTo>
                  <a:pt x="4310417" y="3740625"/>
                  <a:pt x="4047044" y="3690838"/>
                  <a:pt x="3717131" y="3727450"/>
                </a:cubicBezTo>
                <a:cubicBezTo>
                  <a:pt x="3387218" y="3764062"/>
                  <a:pt x="3425848" y="3716037"/>
                  <a:pt x="3265765" y="3727450"/>
                </a:cubicBezTo>
                <a:cubicBezTo>
                  <a:pt x="3105682" y="3738863"/>
                  <a:pt x="2713378" y="3699016"/>
                  <a:pt x="2389584" y="3727450"/>
                </a:cubicBezTo>
                <a:cubicBezTo>
                  <a:pt x="2065790" y="3755884"/>
                  <a:pt x="1974573" y="3745739"/>
                  <a:pt x="1619607" y="3727450"/>
                </a:cubicBezTo>
                <a:cubicBezTo>
                  <a:pt x="1264641" y="3709161"/>
                  <a:pt x="1095475" y="3691518"/>
                  <a:pt x="743426" y="3727450"/>
                </a:cubicBezTo>
                <a:cubicBezTo>
                  <a:pt x="391377" y="3763382"/>
                  <a:pt x="221340" y="3746665"/>
                  <a:pt x="0" y="3727450"/>
                </a:cubicBezTo>
                <a:cubicBezTo>
                  <a:pt x="-3010" y="3504141"/>
                  <a:pt x="25178" y="3357284"/>
                  <a:pt x="0" y="3218032"/>
                </a:cubicBezTo>
                <a:cubicBezTo>
                  <a:pt x="-25178" y="3078780"/>
                  <a:pt x="-2630" y="2727557"/>
                  <a:pt x="0" y="2522241"/>
                </a:cubicBezTo>
                <a:cubicBezTo>
                  <a:pt x="2630" y="2316925"/>
                  <a:pt x="-7519" y="2059401"/>
                  <a:pt x="0" y="1938274"/>
                </a:cubicBezTo>
                <a:cubicBezTo>
                  <a:pt x="7519" y="1817147"/>
                  <a:pt x="-12331" y="1523696"/>
                  <a:pt x="0" y="1354307"/>
                </a:cubicBezTo>
                <a:cubicBezTo>
                  <a:pt x="12331" y="1184918"/>
                  <a:pt x="10752" y="1069519"/>
                  <a:pt x="0" y="844889"/>
                </a:cubicBezTo>
                <a:cubicBezTo>
                  <a:pt x="-10752" y="620259"/>
                  <a:pt x="40155" y="274379"/>
                  <a:pt x="0" y="0"/>
                </a:cubicBezTo>
                <a:close/>
              </a:path>
            </a:pathLst>
          </a:custGeom>
          <a:solidFill>
            <a:srgbClr val="00015E"/>
          </a:solidFill>
          <a:ln>
            <a:solidFill>
              <a:schemeClr val="tx1"/>
            </a:solidFill>
            <a:extLst>
              <a:ext uri="{C807C97D-BFC1-408E-A445-0C87EB9F89A2}">
                <ask:lineSketchStyleProps xmlns:ask="http://schemas.microsoft.com/office/drawing/2018/sketchyshapes" sd="648676089">
                  <ask:type>
                    <ask:lineSketchFreehand/>
                  </ask:type>
                </ask:lineSketchStyleProps>
              </a:ext>
            </a:extLst>
          </a:ln>
        </p:spPr>
        <p:txBody>
          <a:bodyPr>
            <a:normAutofit/>
          </a:bodyPr>
          <a:lstStyle/>
          <a:p>
            <a:pPr marL="0" indent="0">
              <a:buNone/>
            </a:pPr>
            <a:endParaRPr lang="en-US" sz="2800">
              <a:solidFill>
                <a:schemeClr val="bg1"/>
              </a:solidFill>
              <a:latin typeface="Montserrat Medium"/>
              <a:ea typeface="+mn-lt"/>
              <a:cs typeface="+mn-lt"/>
            </a:endParaRPr>
          </a:p>
          <a:p>
            <a:pPr marL="0" indent="0">
              <a:buNone/>
            </a:pPr>
            <a:r>
              <a:rPr lang="en-US" sz="2800">
                <a:solidFill>
                  <a:schemeClr val="bg1"/>
                </a:solidFill>
                <a:latin typeface="Montserrat Medium"/>
                <a:ea typeface="+mn-lt"/>
                <a:cs typeface="+mn-lt"/>
              </a:rPr>
              <a:t>Adopting Registered Apprenticeship as a workforce strategy can significantly advance the objectives of WIOA. This approach not only supports overarching goals, such as enhancing career opportunities for job seekers and meeting the skill needs of business, but also addresses the specific performance measures outlined in the statute.</a:t>
            </a:r>
            <a:endParaRPr lang="en-US">
              <a:solidFill>
                <a:schemeClr val="bg1"/>
              </a:solidFill>
              <a:latin typeface="Montserrat Medium"/>
              <a:cs typeface="Calibri"/>
            </a:endParaRPr>
          </a:p>
        </p:txBody>
      </p:sp>
    </p:spTree>
    <p:extLst>
      <p:ext uri="{BB962C8B-B14F-4D97-AF65-F5344CB8AC3E}">
        <p14:creationId xmlns:p14="http://schemas.microsoft.com/office/powerpoint/2010/main" val="422223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CCA0-C279-07BB-D2CF-2C267C7F3002}"/>
              </a:ext>
            </a:extLst>
          </p:cNvPr>
          <p:cNvSpPr>
            <a:spLocks noGrp="1"/>
          </p:cNvSpPr>
          <p:nvPr>
            <p:ph type="title"/>
          </p:nvPr>
        </p:nvSpPr>
        <p:spPr>
          <a:xfrm>
            <a:off x="88146" y="482356"/>
            <a:ext cx="12027654" cy="1351663"/>
          </a:xfrm>
        </p:spPr>
        <p:txBody>
          <a:bodyPr>
            <a:normAutofit/>
          </a:bodyPr>
          <a:lstStyle/>
          <a:p>
            <a:r>
              <a:rPr kumimoji="0" lang="en-US" sz="2800" i="0" u="none" strike="noStrike" kern="1200" cap="none" spc="0" normalizeH="0" baseline="0" noProof="0">
                <a:ln>
                  <a:noFill/>
                </a:ln>
                <a:solidFill>
                  <a:prstClr val="white"/>
                </a:solidFill>
                <a:effectLst/>
                <a:uLnTx/>
                <a:uFillTx/>
                <a:latin typeface="Montserrat Medium"/>
              </a:rPr>
              <a:t>Performance </a:t>
            </a:r>
            <a:r>
              <a:rPr lang="en-US" sz="2800">
                <a:solidFill>
                  <a:prstClr val="white"/>
                </a:solidFill>
                <a:latin typeface="Montserrat Medium"/>
              </a:rPr>
              <a:t>Measures: Cultivating the RA &amp; WIOA Partnership</a:t>
            </a:r>
          </a:p>
        </p:txBody>
      </p:sp>
      <p:sp>
        <p:nvSpPr>
          <p:cNvPr id="3" name="Content Placeholder 2">
            <a:extLst>
              <a:ext uri="{FF2B5EF4-FFF2-40B4-BE49-F238E27FC236}">
                <a16:creationId xmlns:a16="http://schemas.microsoft.com/office/drawing/2014/main" id="{667BED6D-502D-61FC-3043-0F46AD70F324}"/>
              </a:ext>
            </a:extLst>
          </p:cNvPr>
          <p:cNvSpPr>
            <a:spLocks noGrp="1"/>
          </p:cNvSpPr>
          <p:nvPr>
            <p:ph sz="half" idx="1"/>
          </p:nvPr>
        </p:nvSpPr>
        <p:spPr>
          <a:xfrm>
            <a:off x="838200" y="1825625"/>
            <a:ext cx="10381180" cy="4351338"/>
          </a:xfrm>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0015E"/>
                </a:solidFill>
                <a:effectLst/>
                <a:uLnTx/>
                <a:uFillTx/>
                <a:latin typeface="Montserrat"/>
              </a:rPr>
              <a:t>RA improves performance outcomes!</a:t>
            </a:r>
            <a:endParaRPr lang="en-US" sz="4000" b="1" i="0" u="none" strike="noStrike" kern="1200" cap="none" spc="0" normalizeH="0" baseline="0" noProof="0" dirty="0">
              <a:ln>
                <a:noFill/>
              </a:ln>
              <a:solidFill>
                <a:srgbClr val="00015E"/>
              </a:solidFill>
              <a:effectLst/>
              <a:uLnTx/>
              <a:uFillTx/>
              <a:latin typeface="Montserrat"/>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1" i="0" u="none" strike="noStrike" kern="1200" cap="none" spc="0" normalizeH="0" baseline="0" noProof="0" dirty="0">
              <a:ln>
                <a:noFill/>
              </a:ln>
              <a:solidFill>
                <a:srgbClr val="ED7D31"/>
              </a:solidFill>
              <a:effectLst/>
              <a:uLnTx/>
              <a:uFillTx/>
              <a:latin typeface="Montserrat"/>
            </a:endParaRPr>
          </a:p>
          <a:p>
            <a:pPr marL="0" indent="0" algn="ctr">
              <a:lnSpc>
                <a:spcPct val="100000"/>
              </a:lnSpc>
              <a:spcBef>
                <a:spcPts val="0"/>
              </a:spcBef>
              <a:buNone/>
              <a:defRPr/>
            </a:pPr>
            <a:r>
              <a:rPr kumimoji="0" lang="en-US" b="0" i="0" u="none" strike="noStrike" kern="1200" cap="none" spc="0" normalizeH="0" baseline="0" noProof="0" dirty="0">
                <a:ln>
                  <a:noFill/>
                </a:ln>
                <a:solidFill>
                  <a:schemeClr val="tx1"/>
                </a:solidFill>
                <a:effectLst/>
                <a:uLnTx/>
                <a:uFillTx/>
                <a:latin typeface="Montserrat"/>
              </a:rPr>
              <a:t>Entered Employment </a:t>
            </a:r>
            <a:r>
              <a:rPr lang="en-US" dirty="0">
                <a:solidFill>
                  <a:schemeClr val="tx1"/>
                </a:solidFill>
                <a:latin typeface="Montserrat"/>
              </a:rPr>
              <a:t>Rate Q2 and Q4 post exit</a:t>
            </a:r>
          </a:p>
          <a:p>
            <a:pPr marL="0" indent="0" algn="ctr">
              <a:lnSpc>
                <a:spcPct val="100000"/>
              </a:lnSpc>
              <a:spcBef>
                <a:spcPts val="0"/>
              </a:spcBef>
              <a:buNone/>
              <a:defRPr/>
            </a:pPr>
            <a:r>
              <a:rPr lang="en-US" dirty="0">
                <a:solidFill>
                  <a:schemeClr val="tx1"/>
                </a:solidFill>
                <a:latin typeface="Montserrat"/>
              </a:rPr>
              <a:t>Median</a:t>
            </a:r>
            <a:r>
              <a:rPr kumimoji="0" lang="en-US" b="0" i="0" u="none" strike="noStrike" kern="1200" cap="none" spc="0" normalizeH="0" baseline="0" noProof="0" dirty="0">
                <a:ln>
                  <a:noFill/>
                </a:ln>
                <a:solidFill>
                  <a:schemeClr val="tx1"/>
                </a:solidFill>
                <a:effectLst/>
                <a:uLnTx/>
                <a:uFillTx/>
                <a:latin typeface="Montserrat"/>
              </a:rPr>
              <a:t> Earnings </a:t>
            </a:r>
            <a:r>
              <a:rPr lang="en-US" dirty="0">
                <a:solidFill>
                  <a:schemeClr val="tx1"/>
                </a:solidFill>
                <a:latin typeface="Montserrat"/>
              </a:rPr>
              <a:t>Q2 post exit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chemeClr val="tx1"/>
                </a:solidFill>
                <a:effectLst/>
                <a:uLnTx/>
                <a:uFillTx/>
                <a:latin typeface="Montserrat"/>
              </a:rPr>
              <a:t>Measurable Skill gains</a:t>
            </a:r>
            <a:endParaRPr lang="en-US" b="0" i="0" u="none" strike="noStrike" kern="1200" cap="none" spc="0" normalizeH="0" baseline="0" noProof="0" dirty="0">
              <a:ln>
                <a:noFill/>
              </a:ln>
              <a:solidFill>
                <a:schemeClr val="tx1"/>
              </a:solidFill>
              <a:effectLst/>
              <a:uLnTx/>
              <a:uFillTx/>
              <a:latin typeface="Montserrat"/>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chemeClr val="tx1"/>
                </a:solidFill>
                <a:effectLst/>
                <a:uLnTx/>
                <a:uFillTx/>
                <a:latin typeface="Montserrat"/>
              </a:rPr>
              <a:t>Credential Attainment </a:t>
            </a:r>
            <a:endParaRPr lang="en-US" b="0" i="0" u="none" strike="noStrike" kern="1200" cap="none" spc="0" normalizeH="0" baseline="0" noProof="0" dirty="0">
              <a:ln>
                <a:noFill/>
              </a:ln>
              <a:solidFill>
                <a:schemeClr val="tx1"/>
              </a:solidFill>
              <a:effectLst/>
              <a:uLnTx/>
              <a:uFillTx/>
              <a:latin typeface="Montserrat"/>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chemeClr val="tx1"/>
                </a:solidFill>
                <a:effectLst/>
                <a:uLnTx/>
                <a:uFillTx/>
                <a:latin typeface="Montserrat"/>
              </a:rPr>
              <a:t>Effectiveness in Serving Employers</a:t>
            </a:r>
            <a:endParaRPr lang="en-US" b="0" i="0" u="none" strike="noStrike" kern="1200" cap="none" spc="0" normalizeH="0" baseline="0" noProof="0" dirty="0">
              <a:ln>
                <a:noFill/>
              </a:ln>
              <a:solidFill>
                <a:schemeClr val="tx1"/>
              </a:solidFill>
              <a:effectLst/>
              <a:uLnTx/>
              <a:uFillTx/>
              <a:latin typeface="Montserrat"/>
            </a:endParaRPr>
          </a:p>
          <a:p>
            <a:pPr marL="0" indent="0" algn="ctr">
              <a:lnSpc>
                <a:spcPct val="100000"/>
              </a:lnSpc>
              <a:spcBef>
                <a:spcPts val="0"/>
              </a:spcBef>
              <a:buNone/>
            </a:pPr>
            <a:r>
              <a:rPr lang="en-US" dirty="0">
                <a:solidFill>
                  <a:schemeClr val="tx1"/>
                </a:solidFill>
                <a:latin typeface="Montserrat"/>
              </a:rPr>
              <a:t>Youth Employment &amp; Education Rate Q2 post exit</a:t>
            </a:r>
          </a:p>
          <a:p>
            <a:endParaRPr lang="en-US" dirty="0"/>
          </a:p>
        </p:txBody>
      </p:sp>
      <p:sp>
        <p:nvSpPr>
          <p:cNvPr id="4" name="Slide Number Placeholder 5">
            <a:extLst>
              <a:ext uri="{FF2B5EF4-FFF2-40B4-BE49-F238E27FC236}">
                <a16:creationId xmlns:a16="http://schemas.microsoft.com/office/drawing/2014/main" id="{C6C1BCB4-4606-F5D1-4E6A-74809C3338DB}"/>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167835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6E924-64DE-AE0D-24B7-B79C34CAAE8E}"/>
              </a:ext>
            </a:extLst>
          </p:cNvPr>
          <p:cNvSpPr>
            <a:spLocks noGrp="1"/>
          </p:cNvSpPr>
          <p:nvPr>
            <p:ph type="title"/>
          </p:nvPr>
        </p:nvSpPr>
        <p:spPr>
          <a:xfrm>
            <a:off x="239861" y="572747"/>
            <a:ext cx="11723076" cy="1325563"/>
          </a:xfrm>
        </p:spPr>
        <p:txBody>
          <a:bodyPr/>
          <a:lstStyle/>
          <a:p>
            <a:r>
              <a:rPr lang="en-US" sz="2800" baseline="0">
                <a:solidFill>
                  <a:srgbClr val="FFFFFF"/>
                </a:solidFill>
                <a:latin typeface="Montserrat Medium"/>
              </a:rPr>
              <a:t>Performance </a:t>
            </a:r>
            <a:r>
              <a:rPr lang="en-US" sz="2800">
                <a:solidFill>
                  <a:srgbClr val="FFFFFF"/>
                </a:solidFill>
                <a:latin typeface="Montserrat Medium"/>
              </a:rPr>
              <a:t>Measures</a:t>
            </a:r>
            <a:r>
              <a:rPr lang="en-US" sz="2800" baseline="0">
                <a:solidFill>
                  <a:srgbClr val="FFFFFF"/>
                </a:solidFill>
                <a:latin typeface="Montserrat Medium"/>
              </a:rPr>
              <a:t>: Cultivating the RA &amp; WIOA Partnership</a:t>
            </a:r>
            <a:r>
              <a:rPr lang="en-US" sz="2800">
                <a:latin typeface="Montserrat Medium"/>
                <a:ea typeface="Montserrat Medium"/>
                <a:cs typeface="Montserrat Medium"/>
              </a:rPr>
              <a:t>​</a:t>
            </a:r>
            <a:endParaRPr lang="en-US" sz="2800">
              <a:latin typeface="Montserrat Medium"/>
            </a:endParaRPr>
          </a:p>
        </p:txBody>
      </p:sp>
      <p:sp>
        <p:nvSpPr>
          <p:cNvPr id="3" name="Content Placeholder 2">
            <a:extLst>
              <a:ext uri="{FF2B5EF4-FFF2-40B4-BE49-F238E27FC236}">
                <a16:creationId xmlns:a16="http://schemas.microsoft.com/office/drawing/2014/main" id="{9DAAB7F9-82DB-8992-63F1-4CB698FEFC6B}"/>
              </a:ext>
            </a:extLst>
          </p:cNvPr>
          <p:cNvSpPr>
            <a:spLocks noGrp="1"/>
          </p:cNvSpPr>
          <p:nvPr>
            <p:ph sz="half" idx="1"/>
          </p:nvPr>
        </p:nvSpPr>
        <p:spPr>
          <a:xfrm>
            <a:off x="608682" y="2119408"/>
            <a:ext cx="5181600" cy="4351338"/>
          </a:xfrm>
        </p:spPr>
        <p:txBody>
          <a:bodyPr vert="horz" lIns="91440" tIns="45720" rIns="91440" bIns="45720" rtlCol="0" anchor="t">
            <a:normAutofit/>
          </a:bodyPr>
          <a:lstStyle/>
          <a:p>
            <a:pPr marL="0" indent="0">
              <a:buNone/>
            </a:pPr>
            <a:r>
              <a:rPr lang="en-US">
                <a:latin typeface="Montserrat Medium"/>
              </a:rPr>
              <a:t>How would you assess your knowledge around WIOA performance measures and RA's impact on such measures?</a:t>
            </a:r>
            <a:endParaRPr lang="en-US"/>
          </a:p>
        </p:txBody>
      </p:sp>
      <p:pic>
        <p:nvPicPr>
          <p:cNvPr id="1028" name="Picture 4" descr="Image of a performance checklist with the ratings &quot;Fantastic&quot;, &quot;Exceptional&quot;, &quot;Amazing&quot;, and &quot;Brilliant&quot;">
            <a:extLst>
              <a:ext uri="{FF2B5EF4-FFF2-40B4-BE49-F238E27FC236}">
                <a16:creationId xmlns:a16="http://schemas.microsoft.com/office/drawing/2014/main" id="{C607FDCE-C776-C40F-555B-D07C16874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130" y="2247900"/>
            <a:ext cx="508567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B04AB60-FBA6-9EB7-56C0-F50DB041E95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
        <p:nvSpPr>
          <p:cNvPr id="4" name="Slide Number Placeholder 5">
            <a:extLst>
              <a:ext uri="{FF2B5EF4-FFF2-40B4-BE49-F238E27FC236}">
                <a16:creationId xmlns:a16="http://schemas.microsoft.com/office/drawing/2014/main" id="{2284ECF4-909D-2C84-A1FE-56509DB84DD0}"/>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230088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51C564-7815-2FC8-EE9A-ACA1502B8180}"/>
              </a:ext>
            </a:extLst>
          </p:cNvPr>
          <p:cNvSpPr>
            <a:spLocks noGrp="1"/>
          </p:cNvSpPr>
          <p:nvPr>
            <p:ph type="title"/>
          </p:nvPr>
        </p:nvSpPr>
        <p:spPr/>
        <p:txBody>
          <a:bodyPr/>
          <a:lstStyle/>
          <a:p>
            <a:r>
              <a:rPr lang="en-US"/>
              <a:t>Myth Busting </a:t>
            </a:r>
            <a:r>
              <a:rPr lang="en-US" dirty="0">
                <a:solidFill>
                  <a:srgbClr val="00015E"/>
                </a:solidFill>
              </a:rPr>
              <a:t>– Part 5</a:t>
            </a:r>
          </a:p>
        </p:txBody>
      </p:sp>
      <p:sp>
        <p:nvSpPr>
          <p:cNvPr id="3" name="Content Placeholder 2">
            <a:extLst>
              <a:ext uri="{FF2B5EF4-FFF2-40B4-BE49-F238E27FC236}">
                <a16:creationId xmlns:a16="http://schemas.microsoft.com/office/drawing/2014/main" id="{56BC3EE1-9102-0AA8-65D6-23565AD07330}"/>
              </a:ext>
            </a:extLst>
          </p:cNvPr>
          <p:cNvSpPr>
            <a:spLocks noGrp="1"/>
          </p:cNvSpPr>
          <p:nvPr>
            <p:ph sz="half" idx="1"/>
          </p:nvPr>
        </p:nvSpPr>
        <p:spPr>
          <a:xfrm>
            <a:off x="838200" y="1828800"/>
            <a:ext cx="10515600" cy="3796123"/>
          </a:xfrm>
        </p:spPr>
        <p:txBody>
          <a:bodyPr vert="horz" lIns="91440" tIns="45720" rIns="91440" bIns="45720" rtlCol="0" anchor="t">
            <a:normAutofit fontScale="85000" lnSpcReduction="20000"/>
          </a:bodyPr>
          <a:lstStyle/>
          <a:p>
            <a:pPr marL="0" indent="0">
              <a:buNone/>
            </a:pPr>
            <a:r>
              <a:rPr lang="en-US" altLang="en-US" dirty="0">
                <a:latin typeface="Montserrat Medium"/>
              </a:rPr>
              <a:t>If it’s a five-year program, I must stay attached to the participant(s) for the full five years.</a:t>
            </a:r>
          </a:p>
          <a:p>
            <a:pPr marL="0" indent="0">
              <a:buNone/>
            </a:pPr>
            <a:endParaRPr lang="en-US" dirty="0">
              <a:solidFill>
                <a:prstClr val="black">
                  <a:lumMod val="75000"/>
                  <a:lumOff val="25000"/>
                </a:prstClr>
              </a:solidFill>
              <a:latin typeface="Montserrat Medium"/>
            </a:endParaRPr>
          </a:p>
          <a:p>
            <a:pPr marL="0" lvl="0" indent="0" algn="ctr">
              <a:lnSpc>
                <a:spcPct val="100000"/>
              </a:lnSpc>
              <a:spcBef>
                <a:spcPts val="0"/>
              </a:spcBef>
              <a:buNone/>
              <a:defRPr/>
            </a:pPr>
            <a:r>
              <a:rPr lang="en-US" dirty="0">
                <a:solidFill>
                  <a:srgbClr val="00015E"/>
                </a:solidFill>
                <a:latin typeface="Montserrat Medium"/>
              </a:rPr>
              <a:t>Not true.  Unless there is a state policy that says otherwise, once WIOA/workforce system resources are complete, </a:t>
            </a:r>
          </a:p>
          <a:p>
            <a:pPr marL="0" lvl="0" indent="0" algn="ctr">
              <a:lnSpc>
                <a:spcPct val="100000"/>
              </a:lnSpc>
              <a:spcBef>
                <a:spcPts val="0"/>
              </a:spcBef>
              <a:buNone/>
              <a:defRPr/>
            </a:pPr>
            <a:r>
              <a:rPr lang="en-US" dirty="0">
                <a:solidFill>
                  <a:srgbClr val="00015E"/>
                </a:solidFill>
                <a:latin typeface="Montserrat Medium"/>
              </a:rPr>
              <a:t>the individual can be exited. </a:t>
            </a:r>
          </a:p>
          <a:p>
            <a:pPr marL="0" lvl="0" indent="0" algn="ctr">
              <a:lnSpc>
                <a:spcPct val="100000"/>
              </a:lnSpc>
              <a:spcBef>
                <a:spcPts val="0"/>
              </a:spcBef>
              <a:buNone/>
              <a:defRPr/>
            </a:pPr>
            <a:endParaRPr lang="en-US" dirty="0">
              <a:solidFill>
                <a:srgbClr val="00015E"/>
              </a:solidFill>
              <a:latin typeface="Montserrat Medium"/>
            </a:endParaRPr>
          </a:p>
          <a:p>
            <a:pPr marL="0" lvl="0" indent="0" algn="ctr">
              <a:lnSpc>
                <a:spcPct val="100000"/>
              </a:lnSpc>
              <a:spcBef>
                <a:spcPts val="0"/>
              </a:spcBef>
              <a:buNone/>
              <a:defRPr/>
            </a:pPr>
            <a:r>
              <a:rPr lang="en-US" dirty="0">
                <a:solidFill>
                  <a:srgbClr val="00015E"/>
                </a:solidFill>
                <a:latin typeface="Montserrat Medium"/>
              </a:rPr>
              <a:t>Be strategic about when to exit</a:t>
            </a:r>
          </a:p>
          <a:p>
            <a:pPr marL="0" lvl="0" indent="0" algn="ctr">
              <a:lnSpc>
                <a:spcPct val="100000"/>
              </a:lnSpc>
              <a:spcBef>
                <a:spcPts val="0"/>
              </a:spcBef>
              <a:buNone/>
              <a:defRPr/>
            </a:pPr>
            <a:r>
              <a:rPr lang="en-US" b="0" i="0" u="none" strike="noStrike" kern="1200" cap="none" spc="0" normalizeH="0" baseline="0" noProof="0" dirty="0">
                <a:ln>
                  <a:noFill/>
                </a:ln>
                <a:solidFill>
                  <a:srgbClr val="00015E"/>
                </a:solidFill>
                <a:effectLst/>
                <a:uLnTx/>
                <a:uFillTx/>
                <a:latin typeface="Montserrat Medium"/>
              </a:rPr>
              <a:t>Train career counselors/case managers</a:t>
            </a:r>
          </a:p>
          <a:p>
            <a:pPr marL="0" lvl="0" indent="0" algn="ctr">
              <a:lnSpc>
                <a:spcPct val="100000"/>
              </a:lnSpc>
              <a:spcBef>
                <a:spcPts val="0"/>
              </a:spcBef>
              <a:buNone/>
              <a:defRPr/>
            </a:pPr>
            <a:r>
              <a:rPr lang="en-US" b="0" i="0" u="none" strike="noStrike" kern="1200" cap="none" spc="0" normalizeH="0" baseline="0" noProof="0" dirty="0">
                <a:ln>
                  <a:noFill/>
                </a:ln>
                <a:solidFill>
                  <a:srgbClr val="00015E"/>
                </a:solidFill>
                <a:effectLst/>
                <a:uLnTx/>
                <a:uFillTx/>
                <a:latin typeface="Montserrat Medium"/>
              </a:rPr>
              <a:t>Establish policies and procedure</a:t>
            </a:r>
          </a:p>
          <a:p>
            <a:pPr marL="0" lvl="0" indent="0" algn="ctr">
              <a:lnSpc>
                <a:spcPct val="100000"/>
              </a:lnSpc>
              <a:spcBef>
                <a:spcPts val="0"/>
              </a:spcBef>
              <a:buNone/>
              <a:defRPr/>
            </a:pPr>
            <a:endParaRPr lang="en-US" dirty="0">
              <a:solidFill>
                <a:srgbClr val="00015E"/>
              </a:solidFill>
              <a:latin typeface="Montserrat Medium"/>
            </a:endParaRPr>
          </a:p>
          <a:p>
            <a:pPr marL="0" indent="0" algn="ctr">
              <a:lnSpc>
                <a:spcPct val="100000"/>
              </a:lnSpc>
              <a:spcBef>
                <a:spcPts val="0"/>
              </a:spcBef>
              <a:buNone/>
              <a:defRPr/>
            </a:pPr>
            <a:r>
              <a:rPr lang="en-US" dirty="0">
                <a:solidFill>
                  <a:srgbClr val="00015E"/>
                </a:solidFill>
                <a:latin typeface="Montserrat Medium"/>
              </a:rPr>
              <a:t>Remember, employment rate is achieved following exit.</a:t>
            </a:r>
          </a:p>
          <a:p>
            <a:pPr marL="0" lvl="0" indent="0" algn="ctr">
              <a:lnSpc>
                <a:spcPct val="100000"/>
              </a:lnSpc>
              <a:spcBef>
                <a:spcPts val="0"/>
              </a:spcBef>
              <a:buNone/>
              <a:defRPr/>
            </a:pPr>
            <a:endParaRPr lang="en-US" b="0" i="0" u="none" strike="noStrike" kern="1200" cap="none" spc="0" normalizeH="0" baseline="0" noProof="0" dirty="0">
              <a:ln>
                <a:noFill/>
              </a:ln>
              <a:solidFill>
                <a:srgbClr val="ED7D31"/>
              </a:solidFill>
              <a:effectLst/>
              <a:uLnTx/>
              <a:uFillTx/>
              <a:latin typeface="Montserrat Medium"/>
            </a:endParaRPr>
          </a:p>
          <a:p>
            <a:pPr marL="0" lvl="0" indent="0" algn="ctr">
              <a:lnSpc>
                <a:spcPct val="100000"/>
              </a:lnSpc>
              <a:spcBef>
                <a:spcPts val="0"/>
              </a:spcBef>
              <a:buNone/>
              <a:defRPr/>
            </a:pPr>
            <a:endParaRPr lang="en-US" b="0" i="0" u="none" strike="noStrike" kern="1200" cap="none" spc="0" normalizeH="0" baseline="0" noProof="0" dirty="0">
              <a:ln>
                <a:noFill/>
              </a:ln>
              <a:solidFill>
                <a:schemeClr val="accent2"/>
              </a:solidFill>
              <a:effectLst/>
              <a:uLnTx/>
              <a:uFillTx/>
              <a:latin typeface="Montserrat Medium"/>
            </a:endParaRPr>
          </a:p>
          <a:p>
            <a:pPr marL="0" indent="0">
              <a:buNone/>
            </a:pPr>
            <a:endParaRPr lang="en-US" dirty="0">
              <a:solidFill>
                <a:prstClr val="black">
                  <a:lumMod val="75000"/>
                  <a:lumOff val="25000"/>
                </a:prstClr>
              </a:solidFill>
            </a:endParaRPr>
          </a:p>
          <a:p>
            <a:pPr marL="0" indent="0">
              <a:buNone/>
            </a:pPr>
            <a:endParaRPr kumimoji="0" lang="en-US" sz="2800" b="0" i="0" u="none" strike="noStrike" kern="1200" cap="none" spc="0" normalizeH="0" baseline="0" noProof="0" dirty="0">
              <a:ln>
                <a:noFill/>
              </a:ln>
              <a:solidFill>
                <a:prstClr val="black">
                  <a:lumMod val="75000"/>
                  <a:lumOff val="25000"/>
                </a:prstClr>
              </a:solidFill>
              <a:effectLst/>
              <a:uLnTx/>
              <a:uFillTx/>
              <a:latin typeface="Montserrat Medium" panose="02000505000000020004" pitchFamily="2" charset="77"/>
              <a:ea typeface="+mn-ea"/>
              <a:cs typeface="+mn-cs"/>
            </a:endParaRPr>
          </a:p>
          <a:p>
            <a:pPr marL="0" indent="0">
              <a:buNone/>
            </a:pPr>
            <a:endParaRPr lang="en-US" dirty="0">
              <a:solidFill>
                <a:prstClr val="black">
                  <a:lumMod val="75000"/>
                  <a:lumOff val="25000"/>
                </a:prstClr>
              </a:solidFill>
            </a:endParaRPr>
          </a:p>
          <a:p>
            <a:pPr marL="0" indent="0">
              <a:buNone/>
            </a:pPr>
            <a:endParaRPr kumimoji="0" lang="en-US" sz="2800" b="0" i="0" u="none" strike="noStrike" kern="1200" cap="none" spc="0" normalizeH="0" baseline="0" noProof="0" dirty="0">
              <a:ln>
                <a:noFill/>
              </a:ln>
              <a:solidFill>
                <a:prstClr val="black">
                  <a:lumMod val="75000"/>
                  <a:lumOff val="25000"/>
                </a:prstClr>
              </a:solidFill>
              <a:effectLst/>
              <a:uLnTx/>
              <a:uFillTx/>
              <a:latin typeface="Montserrat Medium" panose="02000505000000020004" pitchFamily="2" charset="77"/>
              <a:ea typeface="+mn-ea"/>
              <a:cs typeface="+mn-cs"/>
            </a:endParaRPr>
          </a:p>
          <a:p>
            <a:pPr marL="0" indent="0">
              <a:buNone/>
            </a:pPr>
            <a:endParaRPr lang="en-US" dirty="0"/>
          </a:p>
        </p:txBody>
      </p:sp>
      <p:sp>
        <p:nvSpPr>
          <p:cNvPr id="4" name="Arrow: Right 3">
            <a:extLst>
              <a:ext uri="{FF2B5EF4-FFF2-40B4-BE49-F238E27FC236}">
                <a16:creationId xmlns:a16="http://schemas.microsoft.com/office/drawing/2014/main" id="{E5A5ADC3-4EAC-0647-3991-FC0F92A0274B}"/>
              </a:ext>
              <a:ext uri="{C183D7F6-B498-43B3-948B-1728B52AA6E4}">
                <adec:decorative xmlns:adec="http://schemas.microsoft.com/office/drawing/2017/decorative" val="0"/>
              </a:ext>
            </a:extLst>
          </p:cNvPr>
          <p:cNvSpPr/>
          <p:nvPr/>
        </p:nvSpPr>
        <p:spPr>
          <a:xfrm>
            <a:off x="8954061" y="5438449"/>
            <a:ext cx="2173224" cy="665071"/>
          </a:xfrm>
          <a:prstGeom prst="rightArrow">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Montserrat Medium" panose="00000600000000000000" pitchFamily="2" charset="0"/>
              </a:rPr>
              <a:t>Examples</a:t>
            </a:r>
          </a:p>
        </p:txBody>
      </p:sp>
      <p:pic>
        <p:nvPicPr>
          <p:cNvPr id="7" name="Picture 6">
            <a:extLst>
              <a:ext uri="{FF2B5EF4-FFF2-40B4-BE49-F238E27FC236}">
                <a16:creationId xmlns:a16="http://schemas.microsoft.com/office/drawing/2014/main" id="{2CE51B22-3E12-F2E3-A45D-04FF99BF302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00787" y="525426"/>
            <a:ext cx="3279771" cy="1004960"/>
          </a:xfrm>
          <a:prstGeom prst="rect">
            <a:avLst/>
          </a:prstGeom>
        </p:spPr>
      </p:pic>
      <p:pic>
        <p:nvPicPr>
          <p:cNvPr id="5" name="Picture 4">
            <a:extLst>
              <a:ext uri="{FF2B5EF4-FFF2-40B4-BE49-F238E27FC236}">
                <a16:creationId xmlns:a16="http://schemas.microsoft.com/office/drawing/2014/main" id="{C73DF2C6-12FA-CA4C-E046-8CB9353107A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
        <p:nvSpPr>
          <p:cNvPr id="2" name="Slide Number Placeholder 5">
            <a:extLst>
              <a:ext uri="{FF2B5EF4-FFF2-40B4-BE49-F238E27FC236}">
                <a16:creationId xmlns:a16="http://schemas.microsoft.com/office/drawing/2014/main" id="{31E820BE-5F20-B1AD-8B6B-3EAF00083695}"/>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04357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36115F-AF28-19D3-2C54-C854D8A596F9}"/>
              </a:ext>
            </a:extLst>
          </p:cNvPr>
          <p:cNvSpPr>
            <a:spLocks noGrp="1"/>
          </p:cNvSpPr>
          <p:nvPr>
            <p:ph type="title"/>
          </p:nvPr>
        </p:nvSpPr>
        <p:spPr/>
        <p:txBody>
          <a:bodyPr/>
          <a:lstStyle/>
          <a:p>
            <a:r>
              <a:rPr lang="en-US"/>
              <a:t>Myth Busting </a:t>
            </a:r>
            <a:r>
              <a:rPr lang="en-US" dirty="0">
                <a:solidFill>
                  <a:srgbClr val="00015E"/>
                </a:solidFill>
              </a:rPr>
              <a:t>– Part 6</a:t>
            </a:r>
          </a:p>
        </p:txBody>
      </p:sp>
      <p:sp>
        <p:nvSpPr>
          <p:cNvPr id="3" name="Content Placeholder 2">
            <a:extLst>
              <a:ext uri="{FF2B5EF4-FFF2-40B4-BE49-F238E27FC236}">
                <a16:creationId xmlns:a16="http://schemas.microsoft.com/office/drawing/2014/main" id="{56BC3EE1-9102-0AA8-65D6-23565AD07330}"/>
              </a:ext>
            </a:extLst>
          </p:cNvPr>
          <p:cNvSpPr>
            <a:spLocks noGrp="1"/>
          </p:cNvSpPr>
          <p:nvPr>
            <p:ph sz="half" idx="1"/>
          </p:nvPr>
        </p:nvSpPr>
        <p:spPr>
          <a:xfrm>
            <a:off x="512378" y="1892372"/>
            <a:ext cx="11070021" cy="4408810"/>
          </a:xfrm>
        </p:spPr>
        <p:txBody>
          <a:bodyPr>
            <a:noAutofit/>
          </a:bodyPr>
          <a:lstStyle/>
          <a:p>
            <a:pPr marL="0" indent="0">
              <a:spcBef>
                <a:spcPts val="600"/>
              </a:spcBef>
              <a:spcAft>
                <a:spcPts val="600"/>
              </a:spcAft>
              <a:buClr>
                <a:srgbClr val="4F5F9B"/>
              </a:buClr>
              <a:buNone/>
            </a:pPr>
            <a:r>
              <a:rPr lang="en-US" altLang="en-US" sz="3200" b="1" dirty="0">
                <a:solidFill>
                  <a:srgbClr val="00015E"/>
                </a:solidFill>
                <a:latin typeface="Montserrat Medium" panose="00000600000000000000" pitchFamily="2" charset="0"/>
              </a:rPr>
              <a:t>Example 1: </a:t>
            </a:r>
            <a:r>
              <a:rPr lang="en-US" altLang="en-US" dirty="0">
                <a:solidFill>
                  <a:prstClr val="black">
                    <a:lumMod val="75000"/>
                    <a:lumOff val="25000"/>
                  </a:prstClr>
                </a:solidFill>
                <a:latin typeface="Montserrat Medium" panose="00000600000000000000" pitchFamily="2" charset="0"/>
              </a:rPr>
              <a:t>You are supporting an apprentice through their largely front-loaded classroom training component (RI); when the RI is done, the individual can be allowed to exit.</a:t>
            </a:r>
            <a:br>
              <a:rPr lang="en-US" altLang="en-US" dirty="0">
                <a:solidFill>
                  <a:prstClr val="black">
                    <a:lumMod val="75000"/>
                    <a:lumOff val="25000"/>
                  </a:prstClr>
                </a:solidFill>
                <a:latin typeface="Montserrat Medium" panose="00000600000000000000" pitchFamily="2" charset="0"/>
              </a:rPr>
            </a:br>
            <a:endParaRPr lang="en-US" altLang="en-US" dirty="0">
              <a:solidFill>
                <a:prstClr val="black">
                  <a:lumMod val="75000"/>
                  <a:lumOff val="25000"/>
                </a:prstClr>
              </a:solidFill>
              <a:latin typeface="Montserrat Medium" panose="00000600000000000000" pitchFamily="2" charset="0"/>
            </a:endParaRPr>
          </a:p>
          <a:p>
            <a:pPr marL="0" indent="0">
              <a:spcBef>
                <a:spcPts val="600"/>
              </a:spcBef>
              <a:spcAft>
                <a:spcPts val="600"/>
              </a:spcAft>
              <a:buClr>
                <a:srgbClr val="4F5F9B"/>
              </a:buClr>
              <a:buNone/>
            </a:pPr>
            <a:r>
              <a:rPr lang="en-US" altLang="en-US" sz="3200" b="1" dirty="0">
                <a:solidFill>
                  <a:srgbClr val="00015E"/>
                </a:solidFill>
                <a:latin typeface="Montserrat Medium" panose="00000600000000000000" pitchFamily="2" charset="0"/>
              </a:rPr>
              <a:t>Example 2:  </a:t>
            </a:r>
            <a:r>
              <a:rPr lang="en-US" altLang="en-US" dirty="0">
                <a:solidFill>
                  <a:prstClr val="black">
                    <a:lumMod val="75000"/>
                    <a:lumOff val="25000"/>
                  </a:prstClr>
                </a:solidFill>
                <a:latin typeface="Montserrat Medium" panose="00000600000000000000" pitchFamily="2" charset="0"/>
              </a:rPr>
              <a:t>You will support 3 classes for the first semester of the RTI; allow exit after the first semester ends.</a:t>
            </a:r>
            <a:br>
              <a:rPr lang="en-US" altLang="en-US" dirty="0">
                <a:solidFill>
                  <a:prstClr val="black">
                    <a:lumMod val="75000"/>
                    <a:lumOff val="25000"/>
                  </a:prstClr>
                </a:solidFill>
                <a:latin typeface="Montserrat Medium" panose="00000600000000000000" pitchFamily="2" charset="0"/>
              </a:rPr>
            </a:br>
            <a:endParaRPr lang="en-US" altLang="en-US" dirty="0">
              <a:solidFill>
                <a:prstClr val="black">
                  <a:lumMod val="75000"/>
                  <a:lumOff val="25000"/>
                </a:prstClr>
              </a:solidFill>
              <a:latin typeface="Montserrat Medium" panose="00000600000000000000" pitchFamily="2" charset="0"/>
            </a:endParaRPr>
          </a:p>
          <a:p>
            <a:pPr marL="0" indent="0">
              <a:spcBef>
                <a:spcPts val="600"/>
              </a:spcBef>
              <a:spcAft>
                <a:spcPts val="600"/>
              </a:spcAft>
              <a:buClr>
                <a:srgbClr val="4F5F9B"/>
              </a:buClr>
              <a:buNone/>
            </a:pPr>
            <a:r>
              <a:rPr lang="en-US" altLang="en-US" sz="3200" b="1" dirty="0">
                <a:solidFill>
                  <a:srgbClr val="00015E"/>
                </a:solidFill>
                <a:latin typeface="Montserrat Medium" panose="00000600000000000000" pitchFamily="2" charset="0"/>
              </a:rPr>
              <a:t>Example 3: </a:t>
            </a:r>
            <a:r>
              <a:rPr lang="en-US" altLang="en-US" dirty="0">
                <a:solidFill>
                  <a:schemeClr val="tx1"/>
                </a:solidFill>
                <a:latin typeface="Montserrat Medium" panose="00000600000000000000" pitchFamily="2" charset="0"/>
              </a:rPr>
              <a:t>Exit at the time of a scheduled wage increase.</a:t>
            </a:r>
            <a:endParaRPr kumimoji="0" lang="en-US" b="0" i="0" u="none" strike="noStrike" kern="1200" cap="none" spc="0" normalizeH="0" baseline="0" noProof="0" dirty="0">
              <a:ln>
                <a:noFill/>
              </a:ln>
              <a:solidFill>
                <a:prstClr val="black">
                  <a:lumMod val="75000"/>
                  <a:lumOff val="25000"/>
                </a:prstClr>
              </a:solidFill>
              <a:effectLst/>
              <a:uLnTx/>
              <a:uFillTx/>
              <a:latin typeface="Montserrat Medium" panose="02000505000000020004" pitchFamily="2" charset="77"/>
              <a:ea typeface="+mn-ea"/>
              <a:cs typeface="+mn-cs"/>
            </a:endParaRPr>
          </a:p>
        </p:txBody>
      </p:sp>
      <p:pic>
        <p:nvPicPr>
          <p:cNvPr id="7" name="Picture 6">
            <a:extLst>
              <a:ext uri="{FF2B5EF4-FFF2-40B4-BE49-F238E27FC236}">
                <a16:creationId xmlns:a16="http://schemas.microsoft.com/office/drawing/2014/main" id="{2CE51B22-3E12-F2E3-A45D-04FF99BF302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94831" y="539552"/>
            <a:ext cx="3187568" cy="976707"/>
          </a:xfrm>
          <a:prstGeom prst="rect">
            <a:avLst/>
          </a:prstGeom>
        </p:spPr>
      </p:pic>
      <p:pic>
        <p:nvPicPr>
          <p:cNvPr id="4" name="Picture 3">
            <a:extLst>
              <a:ext uri="{FF2B5EF4-FFF2-40B4-BE49-F238E27FC236}">
                <a16:creationId xmlns:a16="http://schemas.microsoft.com/office/drawing/2014/main" id="{1AF7E953-D559-7D89-9948-E7D6C8B380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
        <p:nvSpPr>
          <p:cNvPr id="2" name="Slide Number Placeholder 5">
            <a:extLst>
              <a:ext uri="{FF2B5EF4-FFF2-40B4-BE49-F238E27FC236}">
                <a16:creationId xmlns:a16="http://schemas.microsoft.com/office/drawing/2014/main" id="{A7689353-D0F2-B1E3-3B58-61C9172F9F96}"/>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34692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5EBC11-5F80-20EB-31E2-3DE3C93C8111}"/>
              </a:ext>
            </a:extLst>
          </p:cNvPr>
          <p:cNvSpPr>
            <a:spLocks noGrp="1"/>
          </p:cNvSpPr>
          <p:nvPr>
            <p:ph type="title"/>
          </p:nvPr>
        </p:nvSpPr>
        <p:spPr/>
        <p:txBody>
          <a:bodyPr>
            <a:noAutofit/>
          </a:bodyPr>
          <a:lstStyle/>
          <a:p>
            <a:r>
              <a:rPr lang="en-US" sz="2400">
                <a:latin typeface="Montserrat Medium"/>
              </a:rPr>
              <a:t>Performance Measures: Cultivating the RA &amp; WIOA Partnership </a:t>
            </a:r>
            <a:r>
              <a:rPr lang="en-US" sz="2400" dirty="0">
                <a:solidFill>
                  <a:srgbClr val="00015E"/>
                </a:solidFill>
                <a:latin typeface="Montserrat Medium"/>
              </a:rPr>
              <a:t>-</a:t>
            </a:r>
            <a:endParaRPr lang="en-US" sz="2400" dirty="0">
              <a:solidFill>
                <a:srgbClr val="00015E"/>
              </a:solidFill>
            </a:endParaRPr>
          </a:p>
        </p:txBody>
      </p:sp>
      <p:sp>
        <p:nvSpPr>
          <p:cNvPr id="2" name="Content Placeholder 1">
            <a:extLst>
              <a:ext uri="{FF2B5EF4-FFF2-40B4-BE49-F238E27FC236}">
                <a16:creationId xmlns:a16="http://schemas.microsoft.com/office/drawing/2014/main" id="{00AD4CCA-CF16-5FEC-899A-D95D4179B65A}"/>
              </a:ext>
            </a:extLst>
          </p:cNvPr>
          <p:cNvSpPr>
            <a:spLocks noGrp="1"/>
          </p:cNvSpPr>
          <p:nvPr>
            <p:ph idx="1"/>
          </p:nvPr>
        </p:nvSpPr>
        <p:spPr>
          <a:xfrm>
            <a:off x="838200" y="1825625"/>
            <a:ext cx="10515600" cy="3775075"/>
          </a:xfrm>
        </p:spPr>
        <p:txBody>
          <a:bodyPr>
            <a:normAutofit fontScale="92500" lnSpcReduction="20000"/>
          </a:bodyPr>
          <a:lstStyle/>
          <a:p>
            <a:pPr marL="0" indent="0">
              <a:buNone/>
              <a:defRPr/>
            </a:pPr>
            <a:r>
              <a:rPr lang="en-US" sz="5800" b="1" dirty="0">
                <a:solidFill>
                  <a:srgbClr val="00015E"/>
                </a:solidFill>
                <a:latin typeface="Montserrat Medium"/>
                <a:cs typeface="Segoe UI"/>
              </a:rPr>
              <a:t>Co-enrollment Matters!</a:t>
            </a:r>
          </a:p>
          <a:p>
            <a:pPr marL="914400" lvl="1" indent="-457200">
              <a:buFont typeface="Wingdings"/>
              <a:buChar char="§"/>
              <a:defRPr/>
            </a:pPr>
            <a:endParaRPr lang="en-US" sz="3200" dirty="0">
              <a:solidFill>
                <a:srgbClr val="373737"/>
              </a:solidFill>
              <a:latin typeface="Montserrat Medium"/>
              <a:cs typeface="Segoe UI"/>
            </a:endParaRPr>
          </a:p>
          <a:p>
            <a:pPr marL="914400" lvl="1" indent="-457200">
              <a:buFont typeface="Wingdings"/>
              <a:buChar char="§"/>
              <a:defRPr/>
            </a:pPr>
            <a:r>
              <a:rPr kumimoji="0" lang="en-US" sz="3200" b="0" i="0" u="none" strike="noStrike" kern="1200" cap="none" spc="0" normalizeH="0" baseline="0" noProof="0" dirty="0">
                <a:ln>
                  <a:noFill/>
                </a:ln>
                <a:solidFill>
                  <a:srgbClr val="373737"/>
                </a:solidFill>
                <a:effectLst/>
                <a:uLnTx/>
                <a:uFillTx/>
                <a:latin typeface="Montserrat Medium"/>
                <a:cs typeface="Segoe UI"/>
              </a:rPr>
              <a:t>Unlock additional sources of RA program support for employers who sponsor programs and job seekers hired as apprentices</a:t>
            </a:r>
            <a:r>
              <a:rPr lang="en-US" sz="3200" dirty="0">
                <a:solidFill>
                  <a:srgbClr val="373737"/>
                </a:solidFill>
                <a:latin typeface="Montserrat Medium"/>
                <a:cs typeface="Segoe UI"/>
              </a:rPr>
              <a:t>.</a:t>
            </a:r>
            <a:br>
              <a:rPr lang="en-US" sz="3200" dirty="0">
                <a:latin typeface="Montserrat Medium"/>
                <a:cs typeface="Segoe UI"/>
              </a:rPr>
            </a:br>
            <a:endParaRPr lang="en-US" sz="3200" dirty="0">
              <a:solidFill>
                <a:srgbClr val="000000"/>
              </a:solidFill>
              <a:latin typeface="Montserrat Medium"/>
              <a:cs typeface="Segoe UI"/>
            </a:endParaRPr>
          </a:p>
          <a:p>
            <a:pPr marL="914400" lvl="1" indent="-457200">
              <a:buFont typeface="Wingdings"/>
              <a:buChar char="§"/>
              <a:defRPr/>
            </a:pPr>
            <a:r>
              <a:rPr kumimoji="0" lang="en-US" sz="3200" b="0" i="0" u="none" strike="noStrike" kern="1200" cap="none" spc="0" normalizeH="0" baseline="0" noProof="0" dirty="0">
                <a:ln>
                  <a:noFill/>
                </a:ln>
                <a:solidFill>
                  <a:srgbClr val="373737"/>
                </a:solidFill>
                <a:effectLst/>
                <a:uLnTx/>
                <a:uFillTx/>
                <a:latin typeface="Montserrat Medium"/>
                <a:cs typeface="Segoe UI"/>
              </a:rPr>
              <a:t>Share the outcomes</a:t>
            </a:r>
            <a:r>
              <a:rPr lang="en-US" sz="3200" dirty="0">
                <a:solidFill>
                  <a:srgbClr val="373737"/>
                </a:solidFill>
                <a:latin typeface="Montserrat Medium"/>
                <a:cs typeface="Segoe UI"/>
              </a:rPr>
              <a:t>.</a:t>
            </a:r>
            <a:br>
              <a:rPr lang="en-US" sz="3200" dirty="0">
                <a:latin typeface="Montserrat Medium"/>
                <a:cs typeface="Segoe UI"/>
              </a:rPr>
            </a:br>
            <a:endParaRPr lang="en-US" sz="3200" dirty="0">
              <a:solidFill>
                <a:srgbClr val="000000"/>
              </a:solidFill>
              <a:latin typeface="Montserrat Medium"/>
              <a:cs typeface="Segoe UI"/>
            </a:endParaRPr>
          </a:p>
          <a:p>
            <a:pPr marL="914400" lvl="1" indent="-457200">
              <a:buFont typeface="Wingdings"/>
              <a:buChar char="§"/>
              <a:defRPr/>
            </a:pPr>
            <a:r>
              <a:rPr kumimoji="0" lang="en-US" sz="3200" b="0" i="0" u="none" strike="noStrike" kern="1200" cap="none" spc="0" normalizeH="0" baseline="0" noProof="0" dirty="0">
                <a:ln>
                  <a:noFill/>
                </a:ln>
                <a:solidFill>
                  <a:srgbClr val="373737"/>
                </a:solidFill>
                <a:effectLst/>
                <a:uLnTx/>
                <a:uFillTx/>
                <a:latin typeface="Montserrat Medium"/>
                <a:cs typeface="Segoe UI"/>
              </a:rPr>
              <a:t>Boost overall alignment for workforce system</a:t>
            </a:r>
            <a:r>
              <a:rPr lang="en-US" sz="3200" dirty="0">
                <a:solidFill>
                  <a:srgbClr val="373737"/>
                </a:solidFill>
                <a:latin typeface="Montserrat Medium"/>
                <a:cs typeface="Segoe UI"/>
              </a:rPr>
              <a:t>.</a:t>
            </a:r>
            <a:endParaRPr lang="en-US" sz="3200" b="0" i="0" u="none" strike="noStrike" kern="1200" cap="none" spc="0" normalizeH="0" baseline="0" noProof="0" dirty="0">
              <a:ln>
                <a:noFill/>
              </a:ln>
              <a:solidFill>
                <a:prstClr val="black"/>
              </a:solidFill>
              <a:effectLst/>
              <a:uLnTx/>
              <a:uFillTx/>
              <a:latin typeface="Montserrat Medium"/>
              <a:cs typeface="Segoe UI"/>
            </a:endParaRPr>
          </a:p>
          <a:p>
            <a:endParaRPr lang="en-US" dirty="0"/>
          </a:p>
        </p:txBody>
      </p:sp>
      <p:sp>
        <p:nvSpPr>
          <p:cNvPr id="4" name="Slide Number Placeholder 3">
            <a:extLst>
              <a:ext uri="{FF2B5EF4-FFF2-40B4-BE49-F238E27FC236}">
                <a16:creationId xmlns:a16="http://schemas.microsoft.com/office/drawing/2014/main" id="{8614E5DF-800C-31E5-B934-A85B39950263}"/>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US"/>
              <a:t>#</a:t>
            </a:r>
          </a:p>
        </p:txBody>
      </p:sp>
    </p:spTree>
    <p:extLst>
      <p:ext uri="{BB962C8B-B14F-4D97-AF65-F5344CB8AC3E}">
        <p14:creationId xmlns:p14="http://schemas.microsoft.com/office/powerpoint/2010/main" val="1151359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B6F0-1091-27A6-9F7C-1C16156D6EE2}"/>
              </a:ext>
            </a:extLst>
          </p:cNvPr>
          <p:cNvSpPr>
            <a:spLocks noGrp="1"/>
          </p:cNvSpPr>
          <p:nvPr>
            <p:ph type="title"/>
          </p:nvPr>
        </p:nvSpPr>
        <p:spPr/>
        <p:txBody>
          <a:bodyPr>
            <a:normAutofit/>
          </a:bodyPr>
          <a:lstStyle/>
          <a:p>
            <a:r>
              <a:rPr lang="en-US" sz="3200"/>
              <a:t>Take-Away Tool on Performance Measures </a:t>
            </a:r>
            <a:r>
              <a:rPr lang="en-US" sz="3200" dirty="0">
                <a:solidFill>
                  <a:srgbClr val="00015E"/>
                </a:solidFill>
              </a:rPr>
              <a:t>– Part 1</a:t>
            </a:r>
          </a:p>
        </p:txBody>
      </p:sp>
      <p:sp>
        <p:nvSpPr>
          <p:cNvPr id="3" name="Content Placeholder 2">
            <a:extLst>
              <a:ext uri="{FF2B5EF4-FFF2-40B4-BE49-F238E27FC236}">
                <a16:creationId xmlns:a16="http://schemas.microsoft.com/office/drawing/2014/main" id="{E092D1BE-93F4-20BC-F368-81B13AFBFC9E}"/>
              </a:ext>
            </a:extLst>
          </p:cNvPr>
          <p:cNvSpPr>
            <a:spLocks noGrp="1"/>
          </p:cNvSpPr>
          <p:nvPr>
            <p:ph sz="half" idx="1"/>
          </p:nvPr>
        </p:nvSpPr>
        <p:spPr>
          <a:xfrm>
            <a:off x="676275" y="1690689"/>
            <a:ext cx="10677525" cy="2462212"/>
          </a:xfrm>
          <a:ln>
            <a:solidFill>
              <a:schemeClr val="tx1"/>
            </a:solidFill>
          </a:ln>
        </p:spPr>
        <p:txBody>
          <a:bodyPr>
            <a:normAutofit fontScale="25000" lnSpcReduction="20000"/>
          </a:bodyPr>
          <a:lstStyle/>
          <a:p>
            <a:pPr marL="0" indent="0">
              <a:buNone/>
            </a:pPr>
            <a:br>
              <a:rPr lang="en-US" sz="9600" b="1">
                <a:solidFill>
                  <a:srgbClr val="00015E"/>
                </a:solidFill>
                <a:latin typeface="Montserrat" panose="00000500000000000000" pitchFamily="2" charset="0"/>
              </a:rPr>
            </a:br>
            <a:r>
              <a:rPr lang="en-US" sz="9600" b="1">
                <a:solidFill>
                  <a:srgbClr val="00015E"/>
                </a:solidFill>
                <a:latin typeface="Montserrat" panose="00000500000000000000" pitchFamily="2" charset="0"/>
              </a:rPr>
              <a:t>WIOA Measure: </a:t>
            </a:r>
            <a:r>
              <a:rPr lang="en-US" sz="9600">
                <a:latin typeface="Montserrat" panose="00000500000000000000" pitchFamily="2" charset="0"/>
              </a:rPr>
              <a:t>Employment Rate Q2 Post-Exit</a:t>
            </a:r>
          </a:p>
          <a:p>
            <a:pPr marL="0" indent="0">
              <a:buNone/>
            </a:pPr>
            <a:r>
              <a:rPr lang="en-US" sz="9600" b="1">
                <a:solidFill>
                  <a:srgbClr val="00015E"/>
                </a:solidFill>
                <a:latin typeface="Montserrat" panose="00000500000000000000" pitchFamily="2" charset="0"/>
              </a:rPr>
              <a:t>RA Impact: </a:t>
            </a:r>
            <a:r>
              <a:rPr lang="en-US" sz="8000" b="0" i="0" u="none" strike="noStrike" noProof="0">
                <a:latin typeface="Montserrat" panose="00000500000000000000" pitchFamily="2" charset="0"/>
              </a:rPr>
              <a:t>RA is an “earn and learn” model offering employment from day one. Whether or not the WIOA participant was an apprentice (i.e., employed) at the time of participation, Adults and DWs will be included in this metric, and because RA is employment, it yields a positive outcome. </a:t>
            </a:r>
          </a:p>
          <a:p>
            <a:r>
              <a:rPr lang="en-US" sz="8000" b="1" i="0" u="none" strike="noStrike" noProof="0">
                <a:latin typeface="Montserrat" panose="00000500000000000000" pitchFamily="2" charset="0"/>
              </a:rPr>
              <a:t>TIP</a:t>
            </a:r>
            <a:r>
              <a:rPr lang="en-US" sz="8000" b="0" i="0" u="none" strike="noStrike" noProof="0">
                <a:latin typeface="Montserrat" panose="00000500000000000000" pitchFamily="2" charset="0"/>
              </a:rPr>
              <a:t>: For Adults, to make the low-income priority, enroll potential apprentices before they start their RA program. Exit can occur once WIOA services are complete, still yielding a positive outcome.</a:t>
            </a:r>
            <a:endParaRPr lang="en-US" sz="8000">
              <a:latin typeface="Montserrat" panose="00000500000000000000" pitchFamily="2" charset="0"/>
            </a:endParaRPr>
          </a:p>
        </p:txBody>
      </p:sp>
      <p:sp>
        <p:nvSpPr>
          <p:cNvPr id="4" name="Content Placeholder 3">
            <a:extLst>
              <a:ext uri="{FF2B5EF4-FFF2-40B4-BE49-F238E27FC236}">
                <a16:creationId xmlns:a16="http://schemas.microsoft.com/office/drawing/2014/main" id="{7BCFB856-80D4-6054-BFF4-FDAEF488ABE0}"/>
              </a:ext>
            </a:extLst>
          </p:cNvPr>
          <p:cNvSpPr>
            <a:spLocks noGrp="1"/>
          </p:cNvSpPr>
          <p:nvPr>
            <p:ph sz="half" idx="2"/>
          </p:nvPr>
        </p:nvSpPr>
        <p:spPr>
          <a:xfrm>
            <a:off x="676275" y="4326730"/>
            <a:ext cx="10677525" cy="1654969"/>
          </a:xfrm>
          <a:ln>
            <a:solidFill>
              <a:schemeClr val="tx1"/>
            </a:solidFill>
          </a:ln>
        </p:spPr>
        <p:txBody>
          <a:bodyPr>
            <a:normAutofit fontScale="25000" lnSpcReduction="20000"/>
          </a:bodyPr>
          <a:lstStyle/>
          <a:p>
            <a:pPr marL="0" indent="0">
              <a:buNone/>
            </a:pPr>
            <a:br>
              <a:rPr lang="en-US" sz="9600" b="1">
                <a:solidFill>
                  <a:srgbClr val="00015E"/>
                </a:solidFill>
                <a:latin typeface="Montserrat" panose="00000500000000000000" pitchFamily="2" charset="0"/>
              </a:rPr>
            </a:br>
            <a:r>
              <a:rPr lang="en-US" sz="9600" b="1">
                <a:solidFill>
                  <a:srgbClr val="00015E"/>
                </a:solidFill>
                <a:latin typeface="Montserrat" panose="00000500000000000000" pitchFamily="2" charset="0"/>
              </a:rPr>
              <a:t>WIOA Measure: </a:t>
            </a:r>
            <a:r>
              <a:rPr lang="en-US" sz="9600" i="0" u="none" strike="noStrike" noProof="0">
                <a:latin typeface="Montserrat" panose="00000500000000000000" pitchFamily="2" charset="0"/>
              </a:rPr>
              <a:t>Youth Employment and Education Rate in the 2nd Quarter after Exit</a:t>
            </a:r>
            <a:endParaRPr lang="en-US" sz="9600">
              <a:latin typeface="Montserrat" panose="00000500000000000000" pitchFamily="2" charset="0"/>
            </a:endParaRPr>
          </a:p>
          <a:p>
            <a:pPr marL="0" indent="0">
              <a:buNone/>
            </a:pPr>
            <a:r>
              <a:rPr lang="en-US" sz="9600" b="1" i="0" u="none" strike="noStrike" noProof="0">
                <a:solidFill>
                  <a:srgbClr val="00015E"/>
                </a:solidFill>
                <a:latin typeface="Montserrat" panose="00000500000000000000" pitchFamily="2" charset="0"/>
              </a:rPr>
              <a:t>RA Impact: </a:t>
            </a:r>
            <a:r>
              <a:rPr lang="en-US" sz="8000" b="0" i="0" u="none" strike="noStrike" noProof="0">
                <a:latin typeface="Montserrat" panose="00000500000000000000" pitchFamily="2" charset="0"/>
              </a:rPr>
              <a:t>RA is employment and education combined, yielding a positive outcome for this metric.  Exit can occur once WIOA services are complete, still yielding a positive outcome.</a:t>
            </a:r>
            <a:endParaRPr lang="en-US" sz="8000">
              <a:latin typeface="Montserrat" panose="00000500000000000000" pitchFamily="2" charset="0"/>
            </a:endParaRPr>
          </a:p>
        </p:txBody>
      </p:sp>
    </p:spTree>
    <p:extLst>
      <p:ext uri="{BB962C8B-B14F-4D97-AF65-F5344CB8AC3E}">
        <p14:creationId xmlns:p14="http://schemas.microsoft.com/office/powerpoint/2010/main" val="903854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B6F0-1091-27A6-9F7C-1C16156D6EE2}"/>
              </a:ext>
            </a:extLst>
          </p:cNvPr>
          <p:cNvSpPr>
            <a:spLocks noGrp="1"/>
          </p:cNvSpPr>
          <p:nvPr>
            <p:ph type="title"/>
          </p:nvPr>
        </p:nvSpPr>
        <p:spPr>
          <a:xfrm>
            <a:off x="838202" y="460375"/>
            <a:ext cx="10515600" cy="1325563"/>
          </a:xfrm>
        </p:spPr>
        <p:txBody>
          <a:bodyPr>
            <a:normAutofit/>
          </a:bodyPr>
          <a:lstStyle/>
          <a:p>
            <a:r>
              <a:rPr lang="en-US" sz="3200"/>
              <a:t>Take-Away Tool on Performance Measures </a:t>
            </a:r>
            <a:r>
              <a:rPr lang="en-US" sz="3200" dirty="0">
                <a:solidFill>
                  <a:srgbClr val="00015E"/>
                </a:solidFill>
              </a:rPr>
              <a:t>– Part 2</a:t>
            </a:r>
          </a:p>
        </p:txBody>
      </p:sp>
      <p:sp>
        <p:nvSpPr>
          <p:cNvPr id="3" name="Content Placeholder 2">
            <a:extLst>
              <a:ext uri="{FF2B5EF4-FFF2-40B4-BE49-F238E27FC236}">
                <a16:creationId xmlns:a16="http://schemas.microsoft.com/office/drawing/2014/main" id="{E092D1BE-93F4-20BC-F368-81B13AFBFC9E}"/>
              </a:ext>
            </a:extLst>
          </p:cNvPr>
          <p:cNvSpPr>
            <a:spLocks noGrp="1"/>
          </p:cNvSpPr>
          <p:nvPr>
            <p:ph sz="half" idx="1"/>
          </p:nvPr>
        </p:nvSpPr>
        <p:spPr>
          <a:xfrm>
            <a:off x="676273" y="1595440"/>
            <a:ext cx="10677525" cy="1709736"/>
          </a:xfrm>
          <a:ln>
            <a:solidFill>
              <a:schemeClr val="tx1"/>
            </a:solidFill>
          </a:ln>
        </p:spPr>
        <p:txBody>
          <a:bodyPr>
            <a:normAutofit fontScale="25000" lnSpcReduction="20000"/>
          </a:bodyPr>
          <a:lstStyle/>
          <a:p>
            <a:pPr lvl="0">
              <a:buNone/>
            </a:pPr>
            <a:endParaRPr lang="en-US" sz="9600" b="1">
              <a:solidFill>
                <a:srgbClr val="00015E"/>
              </a:solidFill>
              <a:latin typeface="Montserrat" panose="00000500000000000000" pitchFamily="2" charset="0"/>
            </a:endParaRPr>
          </a:p>
          <a:p>
            <a:pPr lvl="0">
              <a:buNone/>
            </a:pPr>
            <a:r>
              <a:rPr lang="en-US" sz="9600" b="1">
                <a:solidFill>
                  <a:srgbClr val="00015E"/>
                </a:solidFill>
                <a:latin typeface="Montserrat" panose="00000500000000000000" pitchFamily="2" charset="0"/>
              </a:rPr>
              <a:t>WIOA Measure: </a:t>
            </a:r>
            <a:r>
              <a:rPr lang="en-US" sz="9600" i="0" u="none" strike="noStrike" noProof="0">
                <a:latin typeface="Montserrat" panose="00000500000000000000" pitchFamily="2" charset="0"/>
              </a:rPr>
              <a:t>Employment Rate in the 4th Quarter after Exit</a:t>
            </a:r>
            <a:endParaRPr lang="en-US" sz="9600">
              <a:latin typeface="Montserrat" panose="00000500000000000000" pitchFamily="2" charset="0"/>
            </a:endParaRPr>
          </a:p>
          <a:p>
            <a:pPr marL="0" indent="0">
              <a:buNone/>
            </a:pPr>
            <a:r>
              <a:rPr lang="en-US" sz="9600" b="1" i="0" u="none" strike="noStrike" noProof="0">
                <a:solidFill>
                  <a:srgbClr val="00015E"/>
                </a:solidFill>
                <a:latin typeface="Montserrat" panose="00000500000000000000" pitchFamily="2" charset="0"/>
              </a:rPr>
              <a:t>RA Impact: </a:t>
            </a:r>
            <a:r>
              <a:rPr lang="en-US" sz="8000" b="0" i="0" u="none" strike="noStrike" noProof="0">
                <a:latin typeface="Montserrat" panose="00000500000000000000" pitchFamily="2" charset="0"/>
              </a:rPr>
              <a:t>If the individual remains in a RA program (or completes the program), she/he is employed, yielding a positive outcome. Exit can occur once WIOA services are complete, still yielding a positive outcome. </a:t>
            </a:r>
            <a:endParaRPr lang="en-US" sz="6200">
              <a:latin typeface="Montserrat" panose="00000500000000000000" pitchFamily="2" charset="0"/>
            </a:endParaRPr>
          </a:p>
        </p:txBody>
      </p:sp>
      <p:sp>
        <p:nvSpPr>
          <p:cNvPr id="4" name="Content Placeholder 3">
            <a:extLst>
              <a:ext uri="{FF2B5EF4-FFF2-40B4-BE49-F238E27FC236}">
                <a16:creationId xmlns:a16="http://schemas.microsoft.com/office/drawing/2014/main" id="{7BCFB856-80D4-6054-BFF4-FDAEF488ABE0}"/>
              </a:ext>
            </a:extLst>
          </p:cNvPr>
          <p:cNvSpPr>
            <a:spLocks noGrp="1"/>
          </p:cNvSpPr>
          <p:nvPr>
            <p:ph sz="half" idx="2"/>
          </p:nvPr>
        </p:nvSpPr>
        <p:spPr>
          <a:xfrm>
            <a:off x="676273" y="3552824"/>
            <a:ext cx="10677525" cy="2105026"/>
          </a:xfrm>
          <a:ln>
            <a:solidFill>
              <a:schemeClr val="tx1"/>
            </a:solidFill>
          </a:ln>
        </p:spPr>
        <p:txBody>
          <a:bodyPr>
            <a:normAutofit fontScale="25000" lnSpcReduction="20000"/>
          </a:bodyPr>
          <a:lstStyle/>
          <a:p>
            <a:pPr lvl="0">
              <a:buNone/>
            </a:pPr>
            <a:endParaRPr lang="en-US" sz="9600" b="1">
              <a:solidFill>
                <a:srgbClr val="00015E"/>
              </a:solidFill>
              <a:latin typeface="Montserrat" panose="00000500000000000000" pitchFamily="2" charset="0"/>
            </a:endParaRPr>
          </a:p>
          <a:p>
            <a:pPr lvl="0">
              <a:buNone/>
            </a:pPr>
            <a:r>
              <a:rPr lang="en-US" sz="9600" b="1">
                <a:solidFill>
                  <a:srgbClr val="00015E"/>
                </a:solidFill>
                <a:latin typeface="Montserrat" panose="00000500000000000000" pitchFamily="2" charset="0"/>
              </a:rPr>
              <a:t>WIOA Measure: </a:t>
            </a:r>
            <a:r>
              <a:rPr lang="en-US" sz="9600" i="0" u="none" strike="noStrike" noProof="0">
                <a:latin typeface="Montserrat" panose="00000500000000000000" pitchFamily="2" charset="0"/>
              </a:rPr>
              <a:t>Youth Employment and Education Rate in the 4th Quarter after Exit</a:t>
            </a:r>
            <a:endParaRPr lang="en-US" sz="9600">
              <a:latin typeface="Montserrat" panose="00000500000000000000" pitchFamily="2" charset="0"/>
            </a:endParaRPr>
          </a:p>
          <a:p>
            <a:pPr marL="0" indent="0">
              <a:buNone/>
            </a:pPr>
            <a:r>
              <a:rPr lang="en-US" sz="9600" b="1" i="0" u="none" strike="noStrike" noProof="0">
                <a:solidFill>
                  <a:srgbClr val="00015E"/>
                </a:solidFill>
                <a:latin typeface="Montserrat" panose="00000500000000000000" pitchFamily="2" charset="0"/>
              </a:rPr>
              <a:t>RA Impact: </a:t>
            </a:r>
            <a:r>
              <a:rPr lang="en-US" sz="8000" b="0" i="0" u="none" strike="noStrike" noProof="0">
                <a:latin typeface="Montserrat" panose="00000500000000000000" pitchFamily="2" charset="0"/>
              </a:rPr>
              <a:t>If the individual remains in a RA program (or completes the program), she/he is employed, yielding a positive outcome for this metric. Exit can occur prior to the completion of the RA program, once WIOA services are complete, still yielding a positive outcome.</a:t>
            </a:r>
            <a:endParaRPr lang="en-US" sz="8000">
              <a:latin typeface="Montserrat" panose="00000500000000000000" pitchFamily="2" charset="0"/>
            </a:endParaRPr>
          </a:p>
          <a:p>
            <a:pPr marL="0" indent="0">
              <a:buNone/>
            </a:pPr>
            <a:endParaRPr lang="en-US" sz="8000">
              <a:latin typeface="Montserrat" panose="00000500000000000000" pitchFamily="2" charset="0"/>
            </a:endParaRPr>
          </a:p>
        </p:txBody>
      </p:sp>
    </p:spTree>
    <p:extLst>
      <p:ext uri="{BB962C8B-B14F-4D97-AF65-F5344CB8AC3E}">
        <p14:creationId xmlns:p14="http://schemas.microsoft.com/office/powerpoint/2010/main" val="2981009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B6F0-1091-27A6-9F7C-1C16156D6EE2}"/>
              </a:ext>
            </a:extLst>
          </p:cNvPr>
          <p:cNvSpPr>
            <a:spLocks noGrp="1"/>
          </p:cNvSpPr>
          <p:nvPr>
            <p:ph type="title"/>
          </p:nvPr>
        </p:nvSpPr>
        <p:spPr/>
        <p:txBody>
          <a:bodyPr>
            <a:normAutofit/>
          </a:bodyPr>
          <a:lstStyle/>
          <a:p>
            <a:r>
              <a:rPr lang="en-US" sz="3200"/>
              <a:t>Take-Away Tool on Performance Measures </a:t>
            </a:r>
            <a:r>
              <a:rPr lang="en-US" sz="3200" dirty="0">
                <a:solidFill>
                  <a:srgbClr val="00015E"/>
                </a:solidFill>
              </a:rPr>
              <a:t>– Part 3</a:t>
            </a:r>
          </a:p>
        </p:txBody>
      </p:sp>
      <p:sp>
        <p:nvSpPr>
          <p:cNvPr id="3" name="Content Placeholder 2">
            <a:extLst>
              <a:ext uri="{FF2B5EF4-FFF2-40B4-BE49-F238E27FC236}">
                <a16:creationId xmlns:a16="http://schemas.microsoft.com/office/drawing/2014/main" id="{E092D1BE-93F4-20BC-F368-81B13AFBFC9E}"/>
              </a:ext>
            </a:extLst>
          </p:cNvPr>
          <p:cNvSpPr>
            <a:spLocks noGrp="1"/>
          </p:cNvSpPr>
          <p:nvPr>
            <p:ph sz="half" idx="1"/>
          </p:nvPr>
        </p:nvSpPr>
        <p:spPr>
          <a:xfrm>
            <a:off x="676273" y="1552575"/>
            <a:ext cx="10677525" cy="1609726"/>
          </a:xfrm>
          <a:ln>
            <a:solidFill>
              <a:schemeClr val="tx1"/>
            </a:solidFill>
          </a:ln>
        </p:spPr>
        <p:txBody>
          <a:bodyPr>
            <a:normAutofit fontScale="25000" lnSpcReduction="20000"/>
          </a:bodyPr>
          <a:lstStyle/>
          <a:p>
            <a:pPr lvl="0">
              <a:buNone/>
            </a:pPr>
            <a:endParaRPr lang="en-US" sz="9600" b="1">
              <a:solidFill>
                <a:srgbClr val="00015E"/>
              </a:solidFill>
              <a:latin typeface="Montserrat" panose="00000500000000000000" pitchFamily="2" charset="0"/>
            </a:endParaRPr>
          </a:p>
          <a:p>
            <a:pPr lvl="0">
              <a:buNone/>
            </a:pPr>
            <a:r>
              <a:rPr lang="en-US" sz="9600" b="1">
                <a:solidFill>
                  <a:srgbClr val="00015E"/>
                </a:solidFill>
                <a:latin typeface="Montserrat" panose="00000500000000000000" pitchFamily="2" charset="0"/>
              </a:rPr>
              <a:t>WIOA Measure: </a:t>
            </a:r>
            <a:r>
              <a:rPr lang="en-US" sz="9600" i="0" u="none" strike="noStrike" noProof="0">
                <a:latin typeface="Montserrat" panose="00000500000000000000" pitchFamily="2" charset="0"/>
              </a:rPr>
              <a:t>Median Earnings—2nd Quarter after Exit</a:t>
            </a:r>
            <a:endParaRPr lang="en-US" sz="9600">
              <a:latin typeface="Montserrat" panose="00000500000000000000" pitchFamily="2" charset="0"/>
            </a:endParaRPr>
          </a:p>
          <a:p>
            <a:pPr marL="0" indent="0">
              <a:buNone/>
            </a:pPr>
            <a:r>
              <a:rPr lang="en-US" sz="9600" b="1" i="0" u="none" strike="noStrike" noProof="0">
                <a:solidFill>
                  <a:srgbClr val="00015E"/>
                </a:solidFill>
                <a:latin typeface="Montserrat" panose="00000500000000000000" pitchFamily="2" charset="0"/>
              </a:rPr>
              <a:t>RA Impact: </a:t>
            </a:r>
            <a:r>
              <a:rPr lang="en-US" sz="8000" b="0" i="0" u="none" strike="noStrike" noProof="0">
                <a:latin typeface="Montserrat" panose="00000500000000000000" pitchFamily="2" charset="0"/>
              </a:rPr>
              <a:t>If the individual remains in a RA program (or completes the program), she/he is employed, yielding a positive outcome. Exit can occur once WIOA services are complete, still yielding a positive outcome. </a:t>
            </a:r>
            <a:endParaRPr lang="en-US" sz="6200">
              <a:latin typeface="Montserrat" panose="00000500000000000000" pitchFamily="2" charset="0"/>
            </a:endParaRPr>
          </a:p>
        </p:txBody>
      </p:sp>
      <p:sp>
        <p:nvSpPr>
          <p:cNvPr id="4" name="Content Placeholder 3">
            <a:extLst>
              <a:ext uri="{FF2B5EF4-FFF2-40B4-BE49-F238E27FC236}">
                <a16:creationId xmlns:a16="http://schemas.microsoft.com/office/drawing/2014/main" id="{7BCFB856-80D4-6054-BFF4-FDAEF488ABE0}"/>
              </a:ext>
            </a:extLst>
          </p:cNvPr>
          <p:cNvSpPr>
            <a:spLocks noGrp="1"/>
          </p:cNvSpPr>
          <p:nvPr>
            <p:ph sz="half" idx="2"/>
          </p:nvPr>
        </p:nvSpPr>
        <p:spPr>
          <a:xfrm>
            <a:off x="676273" y="3352799"/>
            <a:ext cx="10677525" cy="2428876"/>
          </a:xfrm>
          <a:ln>
            <a:solidFill>
              <a:schemeClr val="tx1"/>
            </a:solidFill>
          </a:ln>
        </p:spPr>
        <p:txBody>
          <a:bodyPr>
            <a:normAutofit fontScale="25000" lnSpcReduction="20000"/>
          </a:bodyPr>
          <a:lstStyle/>
          <a:p>
            <a:pPr lvl="0">
              <a:buNone/>
            </a:pPr>
            <a:endParaRPr lang="en-US" sz="9600" b="1">
              <a:solidFill>
                <a:srgbClr val="00015E"/>
              </a:solidFill>
              <a:latin typeface="Montserrat" panose="00000500000000000000" pitchFamily="2" charset="0"/>
            </a:endParaRPr>
          </a:p>
          <a:p>
            <a:pPr lvl="0">
              <a:buNone/>
            </a:pPr>
            <a:r>
              <a:rPr lang="en-US" sz="9600" b="1">
                <a:solidFill>
                  <a:srgbClr val="00015E"/>
                </a:solidFill>
                <a:latin typeface="Montserrat" panose="00000500000000000000" pitchFamily="2" charset="0"/>
              </a:rPr>
              <a:t>WIOA Measure: </a:t>
            </a:r>
            <a:r>
              <a:rPr lang="en-US" sz="9600" i="0" u="none" strike="noStrike" noProof="0">
                <a:latin typeface="Montserrat" panose="00000500000000000000" pitchFamily="2" charset="0"/>
              </a:rPr>
              <a:t>Credential Attainment</a:t>
            </a:r>
            <a:endParaRPr lang="en-US" sz="9600">
              <a:latin typeface="Montserrat" panose="00000500000000000000" pitchFamily="2" charset="0"/>
            </a:endParaRPr>
          </a:p>
          <a:p>
            <a:pPr marL="0" indent="0">
              <a:buNone/>
            </a:pPr>
            <a:r>
              <a:rPr lang="en-US" sz="9600" b="1" i="0" u="none" strike="noStrike" noProof="0">
                <a:solidFill>
                  <a:srgbClr val="00015E"/>
                </a:solidFill>
                <a:latin typeface="Montserrat" panose="00000500000000000000" pitchFamily="2" charset="0"/>
              </a:rPr>
              <a:t>RA Impact: </a:t>
            </a:r>
            <a:r>
              <a:rPr lang="en-US" sz="8000" b="0" i="0" u="none" strike="noStrike" noProof="0">
                <a:latin typeface="Montserrat" panose="00000500000000000000" pitchFamily="2" charset="0"/>
              </a:rPr>
              <a:t>All RA programs end in a nationally portable, employer recognized credential. A RA Completion Certificate is a recognized post-secondary credential under WIOA. Some RA programs also include interim credentials, which are also industry-recognized. As long as the WIOA participant exits within one year of credential attainment, RA will yield a positive outcome for this metric. Also note that if Local Boards are supporting only the OJT component of a RA program, this metric does not apply.</a:t>
            </a:r>
            <a:endParaRPr lang="en-US" sz="8000">
              <a:latin typeface="Montserrat" panose="00000500000000000000" pitchFamily="2" charset="0"/>
            </a:endParaRPr>
          </a:p>
          <a:p>
            <a:pPr marL="0" indent="0">
              <a:buNone/>
            </a:pPr>
            <a:endParaRPr lang="en-US" sz="8000">
              <a:latin typeface="Montserrat" panose="00000500000000000000" pitchFamily="2" charset="0"/>
            </a:endParaRPr>
          </a:p>
        </p:txBody>
      </p:sp>
    </p:spTree>
    <p:extLst>
      <p:ext uri="{BB962C8B-B14F-4D97-AF65-F5344CB8AC3E}">
        <p14:creationId xmlns:p14="http://schemas.microsoft.com/office/powerpoint/2010/main" val="3948881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B6F0-1091-27A6-9F7C-1C16156D6EE2}"/>
              </a:ext>
            </a:extLst>
          </p:cNvPr>
          <p:cNvSpPr>
            <a:spLocks noGrp="1"/>
          </p:cNvSpPr>
          <p:nvPr>
            <p:ph type="title"/>
          </p:nvPr>
        </p:nvSpPr>
        <p:spPr/>
        <p:txBody>
          <a:bodyPr>
            <a:normAutofit/>
          </a:bodyPr>
          <a:lstStyle/>
          <a:p>
            <a:r>
              <a:rPr lang="en-US" sz="3200"/>
              <a:t>Take-Away Tool on Performance Measures </a:t>
            </a:r>
            <a:r>
              <a:rPr lang="en-US" sz="3200" dirty="0">
                <a:solidFill>
                  <a:srgbClr val="00015E"/>
                </a:solidFill>
              </a:rPr>
              <a:t>– Part 4</a:t>
            </a:r>
          </a:p>
        </p:txBody>
      </p:sp>
      <p:sp>
        <p:nvSpPr>
          <p:cNvPr id="3" name="Content Placeholder 2">
            <a:extLst>
              <a:ext uri="{FF2B5EF4-FFF2-40B4-BE49-F238E27FC236}">
                <a16:creationId xmlns:a16="http://schemas.microsoft.com/office/drawing/2014/main" id="{E092D1BE-93F4-20BC-F368-81B13AFBFC9E}"/>
              </a:ext>
            </a:extLst>
          </p:cNvPr>
          <p:cNvSpPr>
            <a:spLocks noGrp="1"/>
          </p:cNvSpPr>
          <p:nvPr>
            <p:ph sz="half" idx="1"/>
          </p:nvPr>
        </p:nvSpPr>
        <p:spPr>
          <a:xfrm>
            <a:off x="676273" y="1552574"/>
            <a:ext cx="10677525" cy="2676525"/>
          </a:xfrm>
          <a:ln>
            <a:solidFill>
              <a:schemeClr val="tx1"/>
            </a:solidFill>
          </a:ln>
        </p:spPr>
        <p:txBody>
          <a:bodyPr>
            <a:normAutofit fontScale="25000" lnSpcReduction="20000"/>
          </a:bodyPr>
          <a:lstStyle/>
          <a:p>
            <a:pPr lvl="0">
              <a:buNone/>
            </a:pPr>
            <a:endParaRPr lang="en-US" sz="9600" b="1">
              <a:solidFill>
                <a:srgbClr val="00015E"/>
              </a:solidFill>
              <a:latin typeface="Montserrat" panose="00000500000000000000" pitchFamily="2" charset="0"/>
            </a:endParaRPr>
          </a:p>
          <a:p>
            <a:pPr lvl="0">
              <a:buNone/>
            </a:pPr>
            <a:r>
              <a:rPr lang="en-US" sz="9600" b="1">
                <a:solidFill>
                  <a:srgbClr val="00015E"/>
                </a:solidFill>
                <a:latin typeface="Montserrat" panose="00000500000000000000" pitchFamily="2" charset="0"/>
              </a:rPr>
              <a:t>WIOA Measure: </a:t>
            </a:r>
            <a:r>
              <a:rPr lang="en-US" sz="9600" i="0" u="none" strike="noStrike" noProof="0">
                <a:latin typeface="Montserrat" panose="00000500000000000000" pitchFamily="2" charset="0"/>
              </a:rPr>
              <a:t>Measurable Skill Gains</a:t>
            </a:r>
            <a:endParaRPr lang="en-US" sz="9600">
              <a:latin typeface="Montserrat" panose="00000500000000000000" pitchFamily="2" charset="0"/>
            </a:endParaRPr>
          </a:p>
          <a:p>
            <a:pPr marL="0" indent="0">
              <a:buNone/>
            </a:pPr>
            <a:r>
              <a:rPr lang="en-US" sz="9600" b="1" i="0" u="none" strike="noStrike" noProof="0">
                <a:solidFill>
                  <a:srgbClr val="00015E"/>
                </a:solidFill>
                <a:latin typeface="Montserrat" panose="00000500000000000000" pitchFamily="2" charset="0"/>
              </a:rPr>
              <a:t>RA Impact: </a:t>
            </a:r>
            <a:r>
              <a:rPr lang="en-US" sz="8000" b="0" i="0" u="none" strike="noStrike" noProof="0">
                <a:latin typeface="Montserrat" panose="00000500000000000000" pitchFamily="2" charset="0"/>
              </a:rPr>
              <a:t>The apprenticeship model has an increasing skill gain built into the RA program. There are several opportunities for a positive outcome on this metric during RA program participation, such as completion of one year of the full RA program, a scheduled wage increase (which indicates an increase in skill levels), or the completion of the related instruction component. This metric supports longer term RA programs in particular, allowing Local Boards to take credit for positive outcomes during RA program participation. </a:t>
            </a:r>
            <a:endParaRPr lang="en-US" sz="8000">
              <a:latin typeface="Montserrat" panose="00000500000000000000" pitchFamily="2" charset="0"/>
            </a:endParaRPr>
          </a:p>
          <a:p>
            <a:pPr marL="0" indent="0">
              <a:buNone/>
            </a:pPr>
            <a:endParaRPr lang="en-US" sz="6200">
              <a:latin typeface="Montserrat" panose="00000500000000000000" pitchFamily="2" charset="0"/>
            </a:endParaRPr>
          </a:p>
        </p:txBody>
      </p:sp>
    </p:spTree>
    <p:extLst>
      <p:ext uri="{BB962C8B-B14F-4D97-AF65-F5344CB8AC3E}">
        <p14:creationId xmlns:p14="http://schemas.microsoft.com/office/powerpoint/2010/main" val="113636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lstStyle/>
          <a:p>
            <a:r>
              <a:rPr lang="en-US">
                <a:solidFill>
                  <a:schemeClr val="bg1"/>
                </a:solidFill>
                <a:latin typeface="Montserrat Medium"/>
              </a:rPr>
              <a:t>Objectives</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612422" y="1717881"/>
            <a:ext cx="6930016" cy="4134520"/>
          </a:xfrm>
        </p:spPr>
        <p:txBody>
          <a:bodyPr vert="horz" lIns="91440" tIns="45720" rIns="91440" bIns="45720" rtlCol="0" anchor="t">
            <a:normAutofit fontScale="85000" lnSpcReduction="20000"/>
          </a:bodyPr>
          <a:lstStyle/>
          <a:p>
            <a:pPr>
              <a:lnSpc>
                <a:spcPct val="100000"/>
              </a:lnSpc>
            </a:pPr>
            <a:r>
              <a:rPr lang="en-US">
                <a:solidFill>
                  <a:schemeClr val="tx1"/>
                </a:solidFill>
                <a:latin typeface="Montserrat Medium"/>
                <a:cs typeface="Segoe UI"/>
              </a:rPr>
              <a:t>Learn why RA and WIOA partnership is so beneficial </a:t>
            </a:r>
          </a:p>
          <a:p>
            <a:pPr>
              <a:lnSpc>
                <a:spcPct val="100000"/>
              </a:lnSpc>
            </a:pPr>
            <a:r>
              <a:rPr lang="en-US">
                <a:solidFill>
                  <a:schemeClr val="tx1"/>
                </a:solidFill>
                <a:latin typeface="Montserrat Medium" panose="00000600000000000000" pitchFamily="2" charset="0"/>
                <a:cs typeface="Segoe UI" panose="020B0502040204020203" pitchFamily="34" charset="0"/>
              </a:rPr>
              <a:t>Identify the points of intersection between workforce and RA</a:t>
            </a:r>
          </a:p>
          <a:p>
            <a:pPr>
              <a:lnSpc>
                <a:spcPct val="100000"/>
              </a:lnSpc>
            </a:pPr>
            <a:r>
              <a:rPr lang="en-US">
                <a:solidFill>
                  <a:schemeClr val="tx1"/>
                </a:solidFill>
                <a:latin typeface="Montserrat Medium"/>
                <a:cs typeface="Segoe UI"/>
              </a:rPr>
              <a:t>Learn how to take action around points of intersection for success </a:t>
            </a:r>
          </a:p>
          <a:p>
            <a:pPr>
              <a:lnSpc>
                <a:spcPct val="100000"/>
              </a:lnSpc>
            </a:pPr>
            <a:r>
              <a:rPr lang="en-US">
                <a:solidFill>
                  <a:schemeClr val="tx1"/>
                </a:solidFill>
                <a:latin typeface="Montserrat Medium"/>
                <a:cs typeface="Segoe UI"/>
              </a:rPr>
              <a:t>Bust myths that may be blocking your successful partnership</a:t>
            </a:r>
          </a:p>
          <a:p>
            <a:pPr>
              <a:lnSpc>
                <a:spcPct val="100000"/>
              </a:lnSpc>
            </a:pPr>
            <a:r>
              <a:rPr lang="en-US">
                <a:solidFill>
                  <a:schemeClr val="tx1"/>
                </a:solidFill>
                <a:latin typeface="Montserrat Medium"/>
                <a:cs typeface="Segoe UI"/>
              </a:rPr>
              <a:t>Know where to go for additional information and support</a:t>
            </a:r>
          </a:p>
          <a:p>
            <a:pPr>
              <a:lnSpc>
                <a:spcPct val="100000"/>
              </a:lnSpc>
            </a:pPr>
            <a:r>
              <a:rPr lang="en-US">
                <a:solidFill>
                  <a:schemeClr val="tx1"/>
                </a:solidFill>
                <a:latin typeface="Montserrat Medium"/>
                <a:cs typeface="Segoe UI"/>
              </a:rPr>
              <a:t>Questions and Discussion</a:t>
            </a:r>
          </a:p>
          <a:p>
            <a:endParaRPr lang="en-US"/>
          </a:p>
        </p:txBody>
      </p:sp>
      <p:pic>
        <p:nvPicPr>
          <p:cNvPr id="4" name="Picture 3" descr="Center of Excellence Logo">
            <a:extLst>
              <a:ext uri="{FF2B5EF4-FFF2-40B4-BE49-F238E27FC236}">
                <a16:creationId xmlns:a16="http://schemas.microsoft.com/office/drawing/2014/main" id="{8694B03F-6D3B-8E72-D9FB-0CC4BE7E4580}"/>
              </a:ext>
            </a:extLst>
          </p:cNvPr>
          <p:cNvPicPr>
            <a:picLocks noChangeAspect="1"/>
          </p:cNvPicPr>
          <p:nvPr/>
        </p:nvPicPr>
        <p:blipFill>
          <a:blip r:embed="rId3"/>
          <a:stretch>
            <a:fillRect/>
          </a:stretch>
        </p:blipFill>
        <p:spPr>
          <a:xfrm>
            <a:off x="7698241" y="1825161"/>
            <a:ext cx="3938674" cy="3924297"/>
          </a:xfrm>
          <a:prstGeom prst="rect">
            <a:avLst/>
          </a:prstGeom>
        </p:spPr>
      </p:pic>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2218714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Google Shape;333;g1eef3b86655_2_0"/>
          <p:cNvSpPr txBox="1">
            <a:spLocks noGrp="1"/>
          </p:cNvSpPr>
          <p:nvPr>
            <p:ph type="title"/>
          </p:nvPr>
        </p:nvSpPr>
        <p:spPr>
          <a:xfrm>
            <a:off x="437149" y="426415"/>
            <a:ext cx="11754851" cy="1285458"/>
          </a:xfrm>
          <a:prstGeom prst="rect">
            <a:avLst/>
          </a:prstGeom>
          <a:noFill/>
          <a:ln>
            <a:noFill/>
          </a:ln>
        </p:spPr>
        <p:txBody>
          <a:bodyPr spcFirstLastPara="1" wrap="square" lIns="182875" tIns="45700" rIns="91425" bIns="45700" anchor="ctr" anchorCtr="0">
            <a:normAutofit/>
          </a:bodyPr>
          <a:lstStyle/>
          <a:p>
            <a:r>
              <a:rPr lang="en-US" sz="2400">
                <a:latin typeface="Montserrat Medium"/>
              </a:rPr>
              <a:t>Performance Measures:  Cultivating the RA &amp; WIOA Partnership</a:t>
            </a:r>
            <a:endParaRPr lang="en-US" sz="2400">
              <a:solidFill>
                <a:srgbClr val="000000"/>
              </a:solidFill>
              <a:latin typeface="Montserrat Medium"/>
            </a:endParaRPr>
          </a:p>
        </p:txBody>
      </p:sp>
      <p:sp>
        <p:nvSpPr>
          <p:cNvPr id="10" name="Content Placeholder 9">
            <a:extLst>
              <a:ext uri="{FF2B5EF4-FFF2-40B4-BE49-F238E27FC236}">
                <a16:creationId xmlns:a16="http://schemas.microsoft.com/office/drawing/2014/main" id="{A79B96C0-BB5F-B2B4-D292-72E3BA512246}"/>
              </a:ext>
            </a:extLst>
          </p:cNvPr>
          <p:cNvSpPr>
            <a:spLocks noGrp="1"/>
          </p:cNvSpPr>
          <p:nvPr>
            <p:ph sz="half" idx="1"/>
          </p:nvPr>
        </p:nvSpPr>
        <p:spPr>
          <a:xfrm>
            <a:off x="1207970" y="2730664"/>
            <a:ext cx="3421179" cy="1704974"/>
          </a:xfrm>
        </p:spPr>
        <p:txBody>
          <a:bodyPr/>
          <a:lstStyle/>
          <a:p>
            <a:pPr marL="0" indent="0" algn="ctr">
              <a:buNone/>
            </a:pPr>
            <a:r>
              <a:rPr lang="en-US" b="1" dirty="0">
                <a:solidFill>
                  <a:srgbClr val="00015E"/>
                </a:solidFill>
                <a:effectLst>
                  <a:outerShdw blurRad="38100" dist="38100" dir="2700000" algn="tl">
                    <a:srgbClr val="000000">
                      <a:alpha val="43137"/>
                    </a:srgbClr>
                  </a:outerShdw>
                </a:effectLst>
                <a:latin typeface="Montserrat Medium" panose="00000600000000000000" pitchFamily="2" charset="0"/>
                <a:cs typeface="Segoe UI"/>
              </a:rPr>
              <a:t>Understand how to correctly report </a:t>
            </a:r>
            <a:br>
              <a:rPr lang="en-US" b="1" dirty="0">
                <a:effectLst>
                  <a:outerShdw blurRad="38100" dist="38100" dir="2700000" algn="tl">
                    <a:srgbClr val="000000">
                      <a:alpha val="43137"/>
                    </a:srgbClr>
                  </a:outerShdw>
                </a:effectLst>
                <a:latin typeface="Montserrat Medium" panose="00000600000000000000" pitchFamily="2" charset="0"/>
              </a:rPr>
            </a:br>
            <a:r>
              <a:rPr lang="en-US" b="1" dirty="0">
                <a:solidFill>
                  <a:srgbClr val="373737"/>
                </a:solidFill>
                <a:effectLst>
                  <a:outerShdw blurRad="38100" dist="38100" dir="2700000" algn="tl">
                    <a:srgbClr val="000000">
                      <a:alpha val="43137"/>
                    </a:srgbClr>
                  </a:outerShdw>
                </a:effectLst>
                <a:latin typeface="Montserrat Medium" panose="00000600000000000000" pitchFamily="2" charset="0"/>
                <a:cs typeface="Segoe UI"/>
                <a:hlinkClick r:id="rId3" tooltip="https://d2leuf3vilid4d.cloudfront.net/-/media/Communities/performancereporting/Files/content/RAP-WIOA-Reporting-Guide---FINAL,-d-,docx--2,-d-,28,-d-,2020.ashx?rev=a5889eabd0de4926a5cee2c8e241b1ad"/>
              </a:rPr>
              <a:t>RA and WIOA </a:t>
            </a:r>
            <a:br>
              <a:rPr lang="en-US" b="1" dirty="0">
                <a:effectLst>
                  <a:outerShdw blurRad="38100" dist="38100" dir="2700000" algn="tl">
                    <a:srgbClr val="000000">
                      <a:alpha val="43137"/>
                    </a:srgbClr>
                  </a:outerShdw>
                </a:effectLst>
                <a:latin typeface="Montserrat Medium" panose="00000600000000000000" pitchFamily="2" charset="0"/>
                <a:hlinkClick r:id="rId3" tooltip="https://d2leuf3vilid4d.cloudfront.net/-/media/Communities/performancereporting/Files/content/RAP-WIOA-Reporting-Guide---FINAL,-d-,docx--2,-d-,28,-d-,2020.ashx?rev=a5889eabd0de4926a5cee2c8e241b1ad"/>
              </a:rPr>
            </a:br>
            <a:r>
              <a:rPr lang="en-US" b="1" dirty="0">
                <a:solidFill>
                  <a:srgbClr val="373737"/>
                </a:solidFill>
                <a:effectLst>
                  <a:outerShdw blurRad="38100" dist="38100" dir="2700000" algn="tl">
                    <a:srgbClr val="000000">
                      <a:alpha val="43137"/>
                    </a:srgbClr>
                  </a:outerShdw>
                </a:effectLst>
                <a:latin typeface="Montserrat Medium" panose="00000600000000000000" pitchFamily="2" charset="0"/>
                <a:cs typeface="Segoe UI"/>
                <a:hlinkClick r:id="rId3" tooltip="https://d2leuf3vilid4d.cloudfront.net/-/media/Communities/performancereporting/Files/content/RAP-WIOA-Reporting-Guide---FINAL,-d-,docx--2,-d-,28,-d-,2020.ashx?rev=a5889eabd0de4926a5cee2c8e241b1ad"/>
              </a:rPr>
              <a:t>Co-Enrollment</a:t>
            </a:r>
            <a:r>
              <a:rPr lang="en-US" dirty="0">
                <a:solidFill>
                  <a:srgbClr val="373737"/>
                </a:solidFill>
                <a:latin typeface="Montserrat Medium" panose="00000600000000000000" pitchFamily="2" charset="0"/>
                <a:cs typeface="Segoe UI"/>
                <a:hlinkClick r:id="rId3" tooltip="https://d2leuf3vilid4d.cloudfront.net/-/media/Communities/performancereporting/Files/content/RAP-WIOA-Reporting-Guide---FINAL,-d-,docx--2,-d-,28,-d-,2020.ashx?rev=a5889eabd0de4926a5cee2c8e241b1ad"/>
              </a:rPr>
              <a:t> </a:t>
            </a:r>
            <a:endParaRPr lang="en-US" dirty="0">
              <a:solidFill>
                <a:srgbClr val="373737"/>
              </a:solidFill>
              <a:latin typeface="Montserrat Medium" panose="00000600000000000000" pitchFamily="2" charset="0"/>
              <a:cs typeface="Segoe UI"/>
            </a:endParaRPr>
          </a:p>
        </p:txBody>
      </p:sp>
      <p:sp>
        <p:nvSpPr>
          <p:cNvPr id="2" name="Slide Number Placeholder 5">
            <a:extLst>
              <a:ext uri="{FF2B5EF4-FFF2-40B4-BE49-F238E27FC236}">
                <a16:creationId xmlns:a16="http://schemas.microsoft.com/office/drawing/2014/main" id="{B46B6999-21B0-6ADE-DB33-B8E7FC60C3FB}"/>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3" name="Picture 2">
            <a:extLst>
              <a:ext uri="{FF2B5EF4-FFF2-40B4-BE49-F238E27FC236}">
                <a16:creationId xmlns:a16="http://schemas.microsoft.com/office/drawing/2014/main" id="{A34174F0-269A-5D66-93FA-45CE537562D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81950" y="2730663"/>
            <a:ext cx="5449907" cy="346058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89912055-8236-A7BE-6C61-4621C5CA060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267325" y="1610550"/>
            <a:ext cx="5464532" cy="1044761"/>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F22C8E55-31D1-1AEB-94A7-D435136DC121}"/>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327DEF9-BC4E-73BB-ED87-159959DF93C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3548708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D0D2-5C90-EF25-284C-E1ACEBE5F01F}"/>
              </a:ext>
            </a:extLst>
          </p:cNvPr>
          <p:cNvSpPr>
            <a:spLocks noGrp="1"/>
          </p:cNvSpPr>
          <p:nvPr>
            <p:ph type="title"/>
          </p:nvPr>
        </p:nvSpPr>
        <p:spPr>
          <a:xfrm>
            <a:off x="904875" y="407194"/>
            <a:ext cx="10515600" cy="1325563"/>
          </a:xfrm>
        </p:spPr>
        <p:txBody>
          <a:bodyPr>
            <a:normAutofit/>
          </a:bodyPr>
          <a:lstStyle/>
          <a:p>
            <a:r>
              <a:rPr lang="en-US" sz="3200"/>
              <a:t>Key WIOA Provisions &amp; their Intersection with RA </a:t>
            </a:r>
            <a:r>
              <a:rPr lang="en-US" sz="3200">
                <a:solidFill>
                  <a:srgbClr val="00015E"/>
                </a:solidFill>
              </a:rPr>
              <a:t>7</a:t>
            </a:r>
            <a:endParaRPr lang="en-US" sz="3200"/>
          </a:p>
        </p:txBody>
      </p:sp>
      <p:pic>
        <p:nvPicPr>
          <p:cNvPr id="4" name="Picture 3" descr="Check mark on &quot;1. State and local workforce boards&quot;">
            <a:extLst>
              <a:ext uri="{FF2B5EF4-FFF2-40B4-BE49-F238E27FC236}">
                <a16:creationId xmlns:a16="http://schemas.microsoft.com/office/drawing/2014/main" id="{E8B9A4CB-F182-E468-0F62-7BFCA078D621}"/>
              </a:ext>
            </a:extLst>
          </p:cNvPr>
          <p:cNvPicPr>
            <a:picLocks noChangeAspect="1"/>
          </p:cNvPicPr>
          <p:nvPr/>
        </p:nvPicPr>
        <p:blipFill>
          <a:blip r:embed="rId2"/>
          <a:stretch>
            <a:fillRect/>
          </a:stretch>
        </p:blipFill>
        <p:spPr>
          <a:xfrm>
            <a:off x="561935" y="4255274"/>
            <a:ext cx="457240" cy="457240"/>
          </a:xfrm>
          <a:prstGeom prst="rect">
            <a:avLst/>
          </a:prstGeom>
        </p:spPr>
      </p:pic>
      <p:sp>
        <p:nvSpPr>
          <p:cNvPr id="3" name="Content Placeholder 2">
            <a:extLst>
              <a:ext uri="{FF2B5EF4-FFF2-40B4-BE49-F238E27FC236}">
                <a16:creationId xmlns:a16="http://schemas.microsoft.com/office/drawing/2014/main" id="{17C5142E-E6B5-174F-537F-14664B14040C}"/>
              </a:ext>
            </a:extLst>
          </p:cNvPr>
          <p:cNvSpPr>
            <a:spLocks noGrp="1"/>
          </p:cNvSpPr>
          <p:nvPr>
            <p:ph sz="half" idx="1"/>
          </p:nvPr>
        </p:nvSpPr>
        <p:spPr>
          <a:xfrm>
            <a:off x="904875" y="1822450"/>
            <a:ext cx="5929523" cy="4351338"/>
          </a:xfrm>
        </p:spPr>
        <p:txBody>
          <a:bodyPr/>
          <a:lstStyle/>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State and local workforce boards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Funding supports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ETPs and ETP Lists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Performance outcomes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State and local planning</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Policy and procedures</a:t>
            </a:r>
          </a:p>
        </p:txBody>
      </p:sp>
      <p:pic>
        <p:nvPicPr>
          <p:cNvPr id="6" name="Content Placeholder 5" descr="A yellow and black sign depicting two roads crossing one another labelled Intersection">
            <a:extLst>
              <a:ext uri="{FF2B5EF4-FFF2-40B4-BE49-F238E27FC236}">
                <a16:creationId xmlns:a16="http://schemas.microsoft.com/office/drawing/2014/main" id="{8751B12C-D3A4-E089-7038-87F283281A2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48403" y="1825625"/>
            <a:ext cx="3000794" cy="3200847"/>
          </a:xfrm>
        </p:spPr>
      </p:pic>
    </p:spTree>
    <p:extLst>
      <p:ext uri="{BB962C8B-B14F-4D97-AF65-F5344CB8AC3E}">
        <p14:creationId xmlns:p14="http://schemas.microsoft.com/office/powerpoint/2010/main" val="2263863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2BB4B-30E1-9695-1C86-EA82C53E0DCC}"/>
              </a:ext>
            </a:extLst>
          </p:cNvPr>
          <p:cNvSpPr>
            <a:spLocks noGrp="1"/>
          </p:cNvSpPr>
          <p:nvPr>
            <p:ph type="title"/>
          </p:nvPr>
        </p:nvSpPr>
        <p:spPr>
          <a:xfrm>
            <a:off x="914400" y="367610"/>
            <a:ext cx="10515600" cy="1325563"/>
          </a:xfrm>
        </p:spPr>
        <p:txBody>
          <a:bodyPr>
            <a:normAutofit/>
          </a:bodyPr>
          <a:lstStyle/>
          <a:p>
            <a:r>
              <a:rPr lang="en-US" sz="2800" dirty="0"/>
              <a:t>State and Local WIOA Planning: Cultivating the RA &amp; WIOA Partnership </a:t>
            </a:r>
            <a:r>
              <a:rPr lang="en-US" sz="2800" dirty="0">
                <a:solidFill>
                  <a:srgbClr val="00015E"/>
                </a:solidFill>
              </a:rPr>
              <a:t>3</a:t>
            </a:r>
            <a:endParaRPr lang="en-US" sz="2800" dirty="0"/>
          </a:p>
        </p:txBody>
      </p:sp>
      <p:sp>
        <p:nvSpPr>
          <p:cNvPr id="3" name="Content Placeholder 2">
            <a:extLst>
              <a:ext uri="{FF2B5EF4-FFF2-40B4-BE49-F238E27FC236}">
                <a16:creationId xmlns:a16="http://schemas.microsoft.com/office/drawing/2014/main" id="{432544DD-CEC1-9644-E80D-3464E690EA26}"/>
              </a:ext>
            </a:extLst>
          </p:cNvPr>
          <p:cNvSpPr>
            <a:spLocks noGrp="1"/>
          </p:cNvSpPr>
          <p:nvPr>
            <p:ph sz="half" idx="1"/>
          </p:nvPr>
        </p:nvSpPr>
        <p:spPr>
          <a:xfrm>
            <a:off x="838199" y="1825625"/>
            <a:ext cx="10048875" cy="2879725"/>
          </a:xfrm>
          <a:custGeom>
            <a:avLst/>
            <a:gdLst>
              <a:gd name="connsiteX0" fmla="*/ 0 w 10048875"/>
              <a:gd name="connsiteY0" fmla="*/ 0 h 2879725"/>
              <a:gd name="connsiteX1" fmla="*/ 468947 w 10048875"/>
              <a:gd name="connsiteY1" fmla="*/ 0 h 2879725"/>
              <a:gd name="connsiteX2" fmla="*/ 1038384 w 10048875"/>
              <a:gd name="connsiteY2" fmla="*/ 0 h 2879725"/>
              <a:gd name="connsiteX3" fmla="*/ 1808798 w 10048875"/>
              <a:gd name="connsiteY3" fmla="*/ 0 h 2879725"/>
              <a:gd name="connsiteX4" fmla="*/ 2478723 w 10048875"/>
              <a:gd name="connsiteY4" fmla="*/ 0 h 2879725"/>
              <a:gd name="connsiteX5" fmla="*/ 2847181 w 10048875"/>
              <a:gd name="connsiteY5" fmla="*/ 0 h 2879725"/>
              <a:gd name="connsiteX6" fmla="*/ 3316129 w 10048875"/>
              <a:gd name="connsiteY6" fmla="*/ 0 h 2879725"/>
              <a:gd name="connsiteX7" fmla="*/ 3885565 w 10048875"/>
              <a:gd name="connsiteY7" fmla="*/ 0 h 2879725"/>
              <a:gd name="connsiteX8" fmla="*/ 4756467 w 10048875"/>
              <a:gd name="connsiteY8" fmla="*/ 0 h 2879725"/>
              <a:gd name="connsiteX9" fmla="*/ 5124926 w 10048875"/>
              <a:gd name="connsiteY9" fmla="*/ 0 h 2879725"/>
              <a:gd name="connsiteX10" fmla="*/ 5895340 w 10048875"/>
              <a:gd name="connsiteY10" fmla="*/ 0 h 2879725"/>
              <a:gd name="connsiteX11" fmla="*/ 6766242 w 10048875"/>
              <a:gd name="connsiteY11" fmla="*/ 0 h 2879725"/>
              <a:gd name="connsiteX12" fmla="*/ 7637145 w 10048875"/>
              <a:gd name="connsiteY12" fmla="*/ 0 h 2879725"/>
              <a:gd name="connsiteX13" fmla="*/ 8106092 w 10048875"/>
              <a:gd name="connsiteY13" fmla="*/ 0 h 2879725"/>
              <a:gd name="connsiteX14" fmla="*/ 8675529 w 10048875"/>
              <a:gd name="connsiteY14" fmla="*/ 0 h 2879725"/>
              <a:gd name="connsiteX15" fmla="*/ 9345454 w 10048875"/>
              <a:gd name="connsiteY15" fmla="*/ 0 h 2879725"/>
              <a:gd name="connsiteX16" fmla="*/ 10048875 w 10048875"/>
              <a:gd name="connsiteY16" fmla="*/ 0 h 2879725"/>
              <a:gd name="connsiteX17" fmla="*/ 10048875 w 10048875"/>
              <a:gd name="connsiteY17" fmla="*/ 518351 h 2879725"/>
              <a:gd name="connsiteX18" fmla="*/ 10048875 w 10048875"/>
              <a:gd name="connsiteY18" fmla="*/ 1151890 h 2879725"/>
              <a:gd name="connsiteX19" fmla="*/ 10048875 w 10048875"/>
              <a:gd name="connsiteY19" fmla="*/ 1641443 h 2879725"/>
              <a:gd name="connsiteX20" fmla="*/ 10048875 w 10048875"/>
              <a:gd name="connsiteY20" fmla="*/ 2130997 h 2879725"/>
              <a:gd name="connsiteX21" fmla="*/ 10048875 w 10048875"/>
              <a:gd name="connsiteY21" fmla="*/ 2879725 h 2879725"/>
              <a:gd name="connsiteX22" fmla="*/ 9278461 w 10048875"/>
              <a:gd name="connsiteY22" fmla="*/ 2879725 h 2879725"/>
              <a:gd name="connsiteX23" fmla="*/ 8608536 w 10048875"/>
              <a:gd name="connsiteY23" fmla="*/ 2879725 h 2879725"/>
              <a:gd name="connsiteX24" fmla="*/ 7737634 w 10048875"/>
              <a:gd name="connsiteY24" fmla="*/ 2879725 h 2879725"/>
              <a:gd name="connsiteX25" fmla="*/ 6967220 w 10048875"/>
              <a:gd name="connsiteY25" fmla="*/ 2879725 h 2879725"/>
              <a:gd name="connsiteX26" fmla="*/ 6598761 w 10048875"/>
              <a:gd name="connsiteY26" fmla="*/ 2879725 h 2879725"/>
              <a:gd name="connsiteX27" fmla="*/ 6129814 w 10048875"/>
              <a:gd name="connsiteY27" fmla="*/ 2879725 h 2879725"/>
              <a:gd name="connsiteX28" fmla="*/ 5560378 w 10048875"/>
              <a:gd name="connsiteY28" fmla="*/ 2879725 h 2879725"/>
              <a:gd name="connsiteX29" fmla="*/ 4689475 w 10048875"/>
              <a:gd name="connsiteY29" fmla="*/ 2879725 h 2879725"/>
              <a:gd name="connsiteX30" fmla="*/ 3818573 w 10048875"/>
              <a:gd name="connsiteY30" fmla="*/ 2879725 h 2879725"/>
              <a:gd name="connsiteX31" fmla="*/ 3148648 w 10048875"/>
              <a:gd name="connsiteY31" fmla="*/ 2879725 h 2879725"/>
              <a:gd name="connsiteX32" fmla="*/ 2579211 w 10048875"/>
              <a:gd name="connsiteY32" fmla="*/ 2879725 h 2879725"/>
              <a:gd name="connsiteX33" fmla="*/ 2110264 w 10048875"/>
              <a:gd name="connsiteY33" fmla="*/ 2879725 h 2879725"/>
              <a:gd name="connsiteX34" fmla="*/ 1741805 w 10048875"/>
              <a:gd name="connsiteY34" fmla="*/ 2879725 h 2879725"/>
              <a:gd name="connsiteX35" fmla="*/ 1172369 w 10048875"/>
              <a:gd name="connsiteY35" fmla="*/ 2879725 h 2879725"/>
              <a:gd name="connsiteX36" fmla="*/ 0 w 10048875"/>
              <a:gd name="connsiteY36" fmla="*/ 2879725 h 2879725"/>
              <a:gd name="connsiteX37" fmla="*/ 0 w 10048875"/>
              <a:gd name="connsiteY37" fmla="*/ 2332577 h 2879725"/>
              <a:gd name="connsiteX38" fmla="*/ 0 w 10048875"/>
              <a:gd name="connsiteY38" fmla="*/ 1785430 h 2879725"/>
              <a:gd name="connsiteX39" fmla="*/ 0 w 10048875"/>
              <a:gd name="connsiteY39" fmla="*/ 1238282 h 2879725"/>
              <a:gd name="connsiteX40" fmla="*/ 0 w 10048875"/>
              <a:gd name="connsiteY40" fmla="*/ 633539 h 2879725"/>
              <a:gd name="connsiteX41" fmla="*/ 0 w 10048875"/>
              <a:gd name="connsiteY41" fmla="*/ 0 h 287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48875" h="2879725" fill="none" extrusionOk="0">
                <a:moveTo>
                  <a:pt x="0" y="0"/>
                </a:moveTo>
                <a:cubicBezTo>
                  <a:pt x="118756" y="14370"/>
                  <a:pt x="301356" y="8134"/>
                  <a:pt x="468947" y="0"/>
                </a:cubicBezTo>
                <a:cubicBezTo>
                  <a:pt x="636538" y="-8134"/>
                  <a:pt x="878637" y="5305"/>
                  <a:pt x="1038384" y="0"/>
                </a:cubicBezTo>
                <a:cubicBezTo>
                  <a:pt x="1198131" y="-5305"/>
                  <a:pt x="1595084" y="-38481"/>
                  <a:pt x="1808798" y="0"/>
                </a:cubicBezTo>
                <a:cubicBezTo>
                  <a:pt x="2022512" y="38481"/>
                  <a:pt x="2232325" y="8103"/>
                  <a:pt x="2478723" y="0"/>
                </a:cubicBezTo>
                <a:cubicBezTo>
                  <a:pt x="2725121" y="-8103"/>
                  <a:pt x="2699994" y="-15203"/>
                  <a:pt x="2847181" y="0"/>
                </a:cubicBezTo>
                <a:cubicBezTo>
                  <a:pt x="2994368" y="15203"/>
                  <a:pt x="3219089" y="-13511"/>
                  <a:pt x="3316129" y="0"/>
                </a:cubicBezTo>
                <a:cubicBezTo>
                  <a:pt x="3413169" y="13511"/>
                  <a:pt x="3628677" y="14895"/>
                  <a:pt x="3885565" y="0"/>
                </a:cubicBezTo>
                <a:cubicBezTo>
                  <a:pt x="4142453" y="-14895"/>
                  <a:pt x="4490908" y="34545"/>
                  <a:pt x="4756467" y="0"/>
                </a:cubicBezTo>
                <a:cubicBezTo>
                  <a:pt x="5022026" y="-34545"/>
                  <a:pt x="5037053" y="9513"/>
                  <a:pt x="5124926" y="0"/>
                </a:cubicBezTo>
                <a:cubicBezTo>
                  <a:pt x="5212799" y="-9513"/>
                  <a:pt x="5671320" y="4400"/>
                  <a:pt x="5895340" y="0"/>
                </a:cubicBezTo>
                <a:cubicBezTo>
                  <a:pt x="6119360" y="-4400"/>
                  <a:pt x="6468117" y="-18742"/>
                  <a:pt x="6766242" y="0"/>
                </a:cubicBezTo>
                <a:cubicBezTo>
                  <a:pt x="7064367" y="18742"/>
                  <a:pt x="7442398" y="-8458"/>
                  <a:pt x="7637145" y="0"/>
                </a:cubicBezTo>
                <a:cubicBezTo>
                  <a:pt x="7831892" y="8458"/>
                  <a:pt x="7966406" y="-15730"/>
                  <a:pt x="8106092" y="0"/>
                </a:cubicBezTo>
                <a:cubicBezTo>
                  <a:pt x="8245778" y="15730"/>
                  <a:pt x="8394579" y="-8136"/>
                  <a:pt x="8675529" y="0"/>
                </a:cubicBezTo>
                <a:cubicBezTo>
                  <a:pt x="8956479" y="8136"/>
                  <a:pt x="9014557" y="-17425"/>
                  <a:pt x="9345454" y="0"/>
                </a:cubicBezTo>
                <a:cubicBezTo>
                  <a:pt x="9676352" y="17425"/>
                  <a:pt x="9823945" y="19843"/>
                  <a:pt x="10048875" y="0"/>
                </a:cubicBezTo>
                <a:cubicBezTo>
                  <a:pt x="10045552" y="213212"/>
                  <a:pt x="10070857" y="291153"/>
                  <a:pt x="10048875" y="518351"/>
                </a:cubicBezTo>
                <a:cubicBezTo>
                  <a:pt x="10026893" y="745549"/>
                  <a:pt x="10042683" y="854946"/>
                  <a:pt x="10048875" y="1151890"/>
                </a:cubicBezTo>
                <a:cubicBezTo>
                  <a:pt x="10055067" y="1448834"/>
                  <a:pt x="10028055" y="1480551"/>
                  <a:pt x="10048875" y="1641443"/>
                </a:cubicBezTo>
                <a:cubicBezTo>
                  <a:pt x="10069695" y="1802335"/>
                  <a:pt x="10058104" y="1969842"/>
                  <a:pt x="10048875" y="2130997"/>
                </a:cubicBezTo>
                <a:cubicBezTo>
                  <a:pt x="10039646" y="2292152"/>
                  <a:pt x="10019883" y="2543089"/>
                  <a:pt x="10048875" y="2879725"/>
                </a:cubicBezTo>
                <a:cubicBezTo>
                  <a:pt x="9706530" y="2863611"/>
                  <a:pt x="9652971" y="2913095"/>
                  <a:pt x="9278461" y="2879725"/>
                </a:cubicBezTo>
                <a:cubicBezTo>
                  <a:pt x="8903951" y="2846355"/>
                  <a:pt x="8871819" y="2892079"/>
                  <a:pt x="8608536" y="2879725"/>
                </a:cubicBezTo>
                <a:cubicBezTo>
                  <a:pt x="8345254" y="2867371"/>
                  <a:pt x="8072724" y="2878073"/>
                  <a:pt x="7737634" y="2879725"/>
                </a:cubicBezTo>
                <a:cubicBezTo>
                  <a:pt x="7402544" y="2881377"/>
                  <a:pt x="7142464" y="2845962"/>
                  <a:pt x="6967220" y="2879725"/>
                </a:cubicBezTo>
                <a:cubicBezTo>
                  <a:pt x="6791976" y="2913488"/>
                  <a:pt x="6724611" y="2894676"/>
                  <a:pt x="6598761" y="2879725"/>
                </a:cubicBezTo>
                <a:cubicBezTo>
                  <a:pt x="6472911" y="2864774"/>
                  <a:pt x="6327766" y="2864551"/>
                  <a:pt x="6129814" y="2879725"/>
                </a:cubicBezTo>
                <a:cubicBezTo>
                  <a:pt x="5931862" y="2894899"/>
                  <a:pt x="5788430" y="2886101"/>
                  <a:pt x="5560378" y="2879725"/>
                </a:cubicBezTo>
                <a:cubicBezTo>
                  <a:pt x="5332326" y="2873349"/>
                  <a:pt x="4948217" y="2903021"/>
                  <a:pt x="4689475" y="2879725"/>
                </a:cubicBezTo>
                <a:cubicBezTo>
                  <a:pt x="4430733" y="2856429"/>
                  <a:pt x="4079814" y="2848301"/>
                  <a:pt x="3818573" y="2879725"/>
                </a:cubicBezTo>
                <a:cubicBezTo>
                  <a:pt x="3557332" y="2911149"/>
                  <a:pt x="3314733" y="2866906"/>
                  <a:pt x="3148648" y="2879725"/>
                </a:cubicBezTo>
                <a:cubicBezTo>
                  <a:pt x="2982564" y="2892544"/>
                  <a:pt x="2734096" y="2874397"/>
                  <a:pt x="2579211" y="2879725"/>
                </a:cubicBezTo>
                <a:cubicBezTo>
                  <a:pt x="2424326" y="2885053"/>
                  <a:pt x="2323884" y="2897411"/>
                  <a:pt x="2110264" y="2879725"/>
                </a:cubicBezTo>
                <a:cubicBezTo>
                  <a:pt x="1896644" y="2862039"/>
                  <a:pt x="1861771" y="2894479"/>
                  <a:pt x="1741805" y="2879725"/>
                </a:cubicBezTo>
                <a:cubicBezTo>
                  <a:pt x="1621839" y="2864971"/>
                  <a:pt x="1346341" y="2860854"/>
                  <a:pt x="1172369" y="2879725"/>
                </a:cubicBezTo>
                <a:cubicBezTo>
                  <a:pt x="998397" y="2898596"/>
                  <a:pt x="375449" y="2933024"/>
                  <a:pt x="0" y="2879725"/>
                </a:cubicBezTo>
                <a:cubicBezTo>
                  <a:pt x="6037" y="2623777"/>
                  <a:pt x="4986" y="2489460"/>
                  <a:pt x="0" y="2332577"/>
                </a:cubicBezTo>
                <a:cubicBezTo>
                  <a:pt x="-4986" y="2175694"/>
                  <a:pt x="3803" y="1989182"/>
                  <a:pt x="0" y="1785430"/>
                </a:cubicBezTo>
                <a:cubicBezTo>
                  <a:pt x="-3803" y="1581678"/>
                  <a:pt x="9820" y="1459217"/>
                  <a:pt x="0" y="1238282"/>
                </a:cubicBezTo>
                <a:cubicBezTo>
                  <a:pt x="-9820" y="1017347"/>
                  <a:pt x="-14013" y="931467"/>
                  <a:pt x="0" y="633539"/>
                </a:cubicBezTo>
                <a:cubicBezTo>
                  <a:pt x="14013" y="335611"/>
                  <a:pt x="19832" y="169545"/>
                  <a:pt x="0" y="0"/>
                </a:cubicBezTo>
                <a:close/>
              </a:path>
              <a:path w="10048875" h="2879725" stroke="0" extrusionOk="0">
                <a:moveTo>
                  <a:pt x="0" y="0"/>
                </a:moveTo>
                <a:cubicBezTo>
                  <a:pt x="392697" y="-13587"/>
                  <a:pt x="495133" y="-32620"/>
                  <a:pt x="870903" y="0"/>
                </a:cubicBezTo>
                <a:cubicBezTo>
                  <a:pt x="1246673" y="32620"/>
                  <a:pt x="1146205" y="4768"/>
                  <a:pt x="1239361" y="0"/>
                </a:cubicBezTo>
                <a:cubicBezTo>
                  <a:pt x="1332517" y="-4768"/>
                  <a:pt x="1478341" y="15670"/>
                  <a:pt x="1607820" y="0"/>
                </a:cubicBezTo>
                <a:cubicBezTo>
                  <a:pt x="1737299" y="-15670"/>
                  <a:pt x="2044081" y="-11146"/>
                  <a:pt x="2277745" y="0"/>
                </a:cubicBezTo>
                <a:cubicBezTo>
                  <a:pt x="2511410" y="11146"/>
                  <a:pt x="2636874" y="-24230"/>
                  <a:pt x="2847181" y="0"/>
                </a:cubicBezTo>
                <a:cubicBezTo>
                  <a:pt x="3057488" y="24230"/>
                  <a:pt x="3231271" y="18884"/>
                  <a:pt x="3517106" y="0"/>
                </a:cubicBezTo>
                <a:cubicBezTo>
                  <a:pt x="3802941" y="-18884"/>
                  <a:pt x="4043149" y="-773"/>
                  <a:pt x="4388009" y="0"/>
                </a:cubicBezTo>
                <a:cubicBezTo>
                  <a:pt x="4732869" y="773"/>
                  <a:pt x="4710718" y="6145"/>
                  <a:pt x="4856956" y="0"/>
                </a:cubicBezTo>
                <a:cubicBezTo>
                  <a:pt x="5003194" y="-6145"/>
                  <a:pt x="5341547" y="-12745"/>
                  <a:pt x="5627370" y="0"/>
                </a:cubicBezTo>
                <a:cubicBezTo>
                  <a:pt x="5913193" y="12745"/>
                  <a:pt x="6107157" y="-18380"/>
                  <a:pt x="6397784" y="0"/>
                </a:cubicBezTo>
                <a:cubicBezTo>
                  <a:pt x="6688411" y="18380"/>
                  <a:pt x="6744809" y="26207"/>
                  <a:pt x="6967220" y="0"/>
                </a:cubicBezTo>
                <a:cubicBezTo>
                  <a:pt x="7189631" y="-26207"/>
                  <a:pt x="7420362" y="-22296"/>
                  <a:pt x="7536656" y="0"/>
                </a:cubicBezTo>
                <a:cubicBezTo>
                  <a:pt x="7652950" y="22296"/>
                  <a:pt x="7929633" y="-27398"/>
                  <a:pt x="8206581" y="0"/>
                </a:cubicBezTo>
                <a:cubicBezTo>
                  <a:pt x="8483529" y="27398"/>
                  <a:pt x="8698537" y="-14889"/>
                  <a:pt x="8876506" y="0"/>
                </a:cubicBezTo>
                <a:cubicBezTo>
                  <a:pt x="9054475" y="14889"/>
                  <a:pt x="9203635" y="-6585"/>
                  <a:pt x="9345454" y="0"/>
                </a:cubicBezTo>
                <a:cubicBezTo>
                  <a:pt x="9487273" y="6585"/>
                  <a:pt x="9818753" y="-27429"/>
                  <a:pt x="10048875" y="0"/>
                </a:cubicBezTo>
                <a:cubicBezTo>
                  <a:pt x="10066747" y="213766"/>
                  <a:pt x="10035278" y="290407"/>
                  <a:pt x="10048875" y="547148"/>
                </a:cubicBezTo>
                <a:cubicBezTo>
                  <a:pt x="10062472" y="803889"/>
                  <a:pt x="10065642" y="998611"/>
                  <a:pt x="10048875" y="1151890"/>
                </a:cubicBezTo>
                <a:cubicBezTo>
                  <a:pt x="10032108" y="1305169"/>
                  <a:pt x="10020527" y="1466060"/>
                  <a:pt x="10048875" y="1727835"/>
                </a:cubicBezTo>
                <a:cubicBezTo>
                  <a:pt x="10077223" y="1989610"/>
                  <a:pt x="10049782" y="2088464"/>
                  <a:pt x="10048875" y="2361375"/>
                </a:cubicBezTo>
                <a:cubicBezTo>
                  <a:pt x="10047968" y="2634286"/>
                  <a:pt x="10023682" y="2667899"/>
                  <a:pt x="10048875" y="2879725"/>
                </a:cubicBezTo>
                <a:cubicBezTo>
                  <a:pt x="9812521" y="2895372"/>
                  <a:pt x="9690249" y="2908317"/>
                  <a:pt x="9378950" y="2879725"/>
                </a:cubicBezTo>
                <a:cubicBezTo>
                  <a:pt x="9067652" y="2851133"/>
                  <a:pt x="8791842" y="2870664"/>
                  <a:pt x="8608536" y="2879725"/>
                </a:cubicBezTo>
                <a:cubicBezTo>
                  <a:pt x="8425230" y="2888786"/>
                  <a:pt x="8149181" y="2846609"/>
                  <a:pt x="7737634" y="2879725"/>
                </a:cubicBezTo>
                <a:cubicBezTo>
                  <a:pt x="7326087" y="2912841"/>
                  <a:pt x="7468466" y="2886041"/>
                  <a:pt x="7369175" y="2879725"/>
                </a:cubicBezTo>
                <a:cubicBezTo>
                  <a:pt x="7269884" y="2873409"/>
                  <a:pt x="6915445" y="2901464"/>
                  <a:pt x="6699250" y="2879725"/>
                </a:cubicBezTo>
                <a:cubicBezTo>
                  <a:pt x="6483056" y="2857986"/>
                  <a:pt x="6326444" y="2888725"/>
                  <a:pt x="6129814" y="2879725"/>
                </a:cubicBezTo>
                <a:cubicBezTo>
                  <a:pt x="5933184" y="2870725"/>
                  <a:pt x="5768468" y="2896253"/>
                  <a:pt x="5660866" y="2879725"/>
                </a:cubicBezTo>
                <a:cubicBezTo>
                  <a:pt x="5553264" y="2863197"/>
                  <a:pt x="5105820" y="2884367"/>
                  <a:pt x="4890453" y="2879725"/>
                </a:cubicBezTo>
                <a:cubicBezTo>
                  <a:pt x="4675086" y="2875083"/>
                  <a:pt x="4521669" y="2899000"/>
                  <a:pt x="4321016" y="2879725"/>
                </a:cubicBezTo>
                <a:cubicBezTo>
                  <a:pt x="4120363" y="2860450"/>
                  <a:pt x="3873188" y="2867241"/>
                  <a:pt x="3651091" y="2879725"/>
                </a:cubicBezTo>
                <a:cubicBezTo>
                  <a:pt x="3428994" y="2892209"/>
                  <a:pt x="3203149" y="2859102"/>
                  <a:pt x="2880678" y="2879725"/>
                </a:cubicBezTo>
                <a:cubicBezTo>
                  <a:pt x="2558207" y="2900348"/>
                  <a:pt x="2482831" y="2898251"/>
                  <a:pt x="2311241" y="2879725"/>
                </a:cubicBezTo>
                <a:cubicBezTo>
                  <a:pt x="2139651" y="2861199"/>
                  <a:pt x="1633762" y="2842697"/>
                  <a:pt x="1440339" y="2879725"/>
                </a:cubicBezTo>
                <a:cubicBezTo>
                  <a:pt x="1246916" y="2916753"/>
                  <a:pt x="988246" y="2858442"/>
                  <a:pt x="870903" y="2879725"/>
                </a:cubicBezTo>
                <a:cubicBezTo>
                  <a:pt x="753560" y="2901008"/>
                  <a:pt x="182584" y="2837256"/>
                  <a:pt x="0" y="2879725"/>
                </a:cubicBezTo>
                <a:cubicBezTo>
                  <a:pt x="7096" y="2665332"/>
                  <a:pt x="5886" y="2521789"/>
                  <a:pt x="0" y="2303780"/>
                </a:cubicBezTo>
                <a:cubicBezTo>
                  <a:pt x="-5886" y="2085771"/>
                  <a:pt x="4978" y="1880079"/>
                  <a:pt x="0" y="1670241"/>
                </a:cubicBezTo>
                <a:cubicBezTo>
                  <a:pt x="-4978" y="1460403"/>
                  <a:pt x="10741" y="1254834"/>
                  <a:pt x="0" y="1036701"/>
                </a:cubicBezTo>
                <a:cubicBezTo>
                  <a:pt x="-10741" y="818568"/>
                  <a:pt x="-4866" y="403005"/>
                  <a:pt x="0" y="0"/>
                </a:cubicBezTo>
                <a:close/>
              </a:path>
            </a:pathLst>
          </a:custGeom>
          <a:solidFill>
            <a:srgbClr val="00015E"/>
          </a:solidFill>
          <a:ln>
            <a:solidFill>
              <a:schemeClr val="tx1"/>
            </a:solidFill>
            <a:extLst>
              <a:ext uri="{C807C97D-BFC1-408E-A445-0C87EB9F89A2}">
                <ask:lineSketchStyleProps xmlns:ask="http://schemas.microsoft.com/office/drawing/2018/sketchyshapes" sd="2265027635">
                  <ask:type>
                    <ask:lineSketchFreehand/>
                  </ask:type>
                </ask:lineSketchStyleProps>
              </a:ext>
            </a:extLst>
          </a:ln>
        </p:spPr>
        <p:txBody>
          <a:bodyPr/>
          <a:lstStyle/>
          <a:p>
            <a:pPr marL="0" indent="0">
              <a:buNone/>
            </a:pPr>
            <a:endParaRPr lang="en-US" sz="2800" b="1" baseline="0" dirty="0">
              <a:solidFill>
                <a:schemeClr val="bg1"/>
              </a:solidFill>
              <a:latin typeface="Montserrat Medium"/>
              <a:ea typeface="Arial"/>
              <a:cs typeface="Arial"/>
            </a:endParaRPr>
          </a:p>
          <a:p>
            <a:pPr marL="0" indent="0">
              <a:buNone/>
            </a:pPr>
            <a:r>
              <a:rPr lang="en-US" sz="3600" b="1" baseline="0" dirty="0">
                <a:solidFill>
                  <a:schemeClr val="bg1"/>
                </a:solidFill>
                <a:latin typeface="Montserrat Medium"/>
                <a:ea typeface="Arial"/>
                <a:cs typeface="Arial"/>
              </a:rPr>
              <a:t>The WIOA State </a:t>
            </a:r>
            <a:r>
              <a:rPr lang="en-US" sz="3600" b="1" dirty="0">
                <a:solidFill>
                  <a:schemeClr val="bg1"/>
                </a:solidFill>
                <a:latin typeface="Montserrat Medium"/>
                <a:ea typeface="Arial"/>
                <a:cs typeface="Arial"/>
              </a:rPr>
              <a:t>and Local </a:t>
            </a:r>
            <a:r>
              <a:rPr lang="en-US" sz="3600" b="1" baseline="0" dirty="0">
                <a:solidFill>
                  <a:schemeClr val="bg1"/>
                </a:solidFill>
                <a:latin typeface="Montserrat Medium"/>
                <a:ea typeface="Arial"/>
                <a:cs typeface="Arial"/>
              </a:rPr>
              <a:t>Plans provide the strategic framework for collaborative strategies and should establish a roadmap for advancing </a:t>
            </a:r>
            <a:r>
              <a:rPr lang="en-US" sz="3600" b="1" dirty="0">
                <a:solidFill>
                  <a:schemeClr val="bg1"/>
                </a:solidFill>
                <a:latin typeface="Montserrat Medium"/>
                <a:ea typeface="Arial"/>
                <a:cs typeface="Arial"/>
              </a:rPr>
              <a:t>RA </a:t>
            </a:r>
            <a:r>
              <a:rPr lang="en-US" sz="3600" b="1" baseline="0" dirty="0">
                <a:solidFill>
                  <a:schemeClr val="bg1"/>
                </a:solidFill>
                <a:latin typeface="Montserrat Medium"/>
                <a:ea typeface="Arial"/>
                <a:cs typeface="Arial"/>
              </a:rPr>
              <a:t>under WIOA</a:t>
            </a:r>
            <a:r>
              <a:rPr lang="en-US" sz="3600" b="1" dirty="0">
                <a:solidFill>
                  <a:schemeClr val="bg1"/>
                </a:solidFill>
                <a:latin typeface="Montserrat Medium"/>
                <a:ea typeface="Arial"/>
                <a:cs typeface="Arial"/>
              </a:rPr>
              <a:t>​.</a:t>
            </a:r>
            <a:endParaRPr lang="en-US" sz="4800" b="1" dirty="0">
              <a:solidFill>
                <a:schemeClr val="bg1"/>
              </a:solidFill>
              <a:latin typeface="Montserrat Medium" panose="00000600000000000000" pitchFamily="2" charset="0"/>
            </a:endParaRPr>
          </a:p>
        </p:txBody>
      </p:sp>
    </p:spTree>
    <p:extLst>
      <p:ext uri="{BB962C8B-B14F-4D97-AF65-F5344CB8AC3E}">
        <p14:creationId xmlns:p14="http://schemas.microsoft.com/office/powerpoint/2010/main" val="2867856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E130B-A022-DF3A-2674-52F08C8529FE}"/>
              </a:ext>
            </a:extLst>
          </p:cNvPr>
          <p:cNvSpPr>
            <a:spLocks noGrp="1"/>
          </p:cNvSpPr>
          <p:nvPr>
            <p:ph type="title"/>
          </p:nvPr>
        </p:nvSpPr>
        <p:spPr/>
        <p:txBody>
          <a:bodyPr>
            <a:normAutofit/>
          </a:bodyPr>
          <a:lstStyle/>
          <a:p>
            <a:r>
              <a:rPr lang="en-US" sz="2400" dirty="0">
                <a:solidFill>
                  <a:prstClr val="white"/>
                </a:solidFill>
                <a:latin typeface="Montserrat Medium"/>
              </a:rPr>
              <a:t>State and Local WIOA Planning: Cultivating the RA &amp; WIOA Partnership </a:t>
            </a:r>
            <a:r>
              <a:rPr lang="en-US" sz="2400" dirty="0">
                <a:solidFill>
                  <a:srgbClr val="00015E"/>
                </a:solidFill>
                <a:latin typeface="Montserrat Medium"/>
              </a:rPr>
              <a:t>4</a:t>
            </a:r>
            <a:endParaRPr lang="en-US" sz="2400" dirty="0">
              <a:solidFill>
                <a:srgbClr val="00015E"/>
              </a:solidFill>
            </a:endParaRPr>
          </a:p>
        </p:txBody>
      </p:sp>
      <p:sp>
        <p:nvSpPr>
          <p:cNvPr id="3" name="Content Placeholder 2">
            <a:extLst>
              <a:ext uri="{FF2B5EF4-FFF2-40B4-BE49-F238E27FC236}">
                <a16:creationId xmlns:a16="http://schemas.microsoft.com/office/drawing/2014/main" id="{48194605-8311-6A17-197F-83636E4F7001}"/>
              </a:ext>
            </a:extLst>
          </p:cNvPr>
          <p:cNvSpPr>
            <a:spLocks noGrp="1"/>
          </p:cNvSpPr>
          <p:nvPr>
            <p:ph sz="half" idx="1"/>
          </p:nvPr>
        </p:nvSpPr>
        <p:spPr>
          <a:xfrm>
            <a:off x="838200" y="1690688"/>
            <a:ext cx="10601325" cy="4351338"/>
          </a:xfrm>
        </p:spPr>
        <p:txBody>
          <a:bodyPr>
            <a:normAutofit/>
          </a:bodyPr>
          <a:lstStyle/>
          <a:p>
            <a:pPr marL="0" marR="0" lvl="0" indent="0" algn="l" defTabSz="914400" rtl="0" eaLnBrk="1" fontAlgn="auto" latinLnBrk="0" hangingPunct="1">
              <a:lnSpc>
                <a:spcPct val="90000"/>
              </a:lnSpc>
              <a:spcBef>
                <a:spcPts val="1000"/>
              </a:spcBef>
              <a:spcAft>
                <a:spcPts val="0"/>
              </a:spcAft>
              <a:buClr>
                <a:srgbClr val="F36B22"/>
              </a:buClr>
              <a:buSzTx/>
              <a:buFont typeface="Wingdings" panose="05000000000000000000" pitchFamily="2" charset="2"/>
              <a:buNone/>
              <a:tabLst/>
              <a:defRPr/>
            </a:pPr>
            <a:r>
              <a:rPr lang="en-US" sz="4400" b="1" dirty="0">
                <a:solidFill>
                  <a:srgbClr val="00015E"/>
                </a:solidFill>
                <a:effectLst>
                  <a:outerShdw blurRad="38100" dist="38100" dir="2700000" algn="tl">
                    <a:srgbClr val="000000">
                      <a:alpha val="43137"/>
                    </a:srgbClr>
                  </a:outerShdw>
                </a:effectLst>
                <a:latin typeface="Montserrat Medium" panose="00000600000000000000" pitchFamily="2" charset="0"/>
              </a:rPr>
              <a:t>Fun facts</a:t>
            </a:r>
            <a:r>
              <a:rPr lang="en-US" sz="4400" b="1" dirty="0">
                <a:solidFill>
                  <a:srgbClr val="00015E"/>
                </a:solidFill>
                <a:latin typeface="Montserrat Medium" panose="00000600000000000000" pitchFamily="2" charset="0"/>
              </a:rPr>
              <a:t> </a:t>
            </a:r>
          </a:p>
          <a:p>
            <a:pPr marL="0" marR="0" lvl="0" indent="0" algn="l" defTabSz="914400" rtl="0" eaLnBrk="1" fontAlgn="auto" latinLnBrk="0" hangingPunct="1">
              <a:lnSpc>
                <a:spcPct val="100000"/>
              </a:lnSpc>
              <a:spcBef>
                <a:spcPts val="0"/>
              </a:spcBef>
              <a:spcAft>
                <a:spcPts val="0"/>
              </a:spcAft>
              <a:buClr>
                <a:srgbClr val="F36B22"/>
              </a:buClr>
              <a:buSzTx/>
              <a:buFont typeface="Wingdings" panose="05000000000000000000" pitchFamily="2" charset="2"/>
              <a:buNone/>
              <a:tabLst/>
              <a:defRPr/>
            </a:pPr>
            <a:r>
              <a:rPr lang="en-US" sz="2400" dirty="0">
                <a:solidFill>
                  <a:prstClr val="black"/>
                </a:solidFill>
                <a:latin typeface="Montserrat" panose="00000500000000000000" pitchFamily="2" charset="0"/>
              </a:rPr>
              <a:t>The word </a:t>
            </a:r>
            <a:r>
              <a:rPr lang="en-US" sz="2400" dirty="0">
                <a:solidFill>
                  <a:schemeClr val="tx1"/>
                </a:solidFill>
                <a:latin typeface="Montserrat" panose="00000500000000000000" pitchFamily="2" charset="0"/>
              </a:rPr>
              <a:t>“Apprenticeship” is nowhere to be found in the first TEGL for WIOA State Plans.</a:t>
            </a:r>
            <a:endParaRPr lang="en-US" sz="2400" dirty="0">
              <a:solidFill>
                <a:schemeClr val="tx1"/>
              </a:solidFill>
              <a:latin typeface="Montserrat" panose="00000500000000000000" pitchFamily="2" charset="0"/>
              <a:cs typeface="Arial" panose="020B0604020202020204"/>
            </a:endParaRPr>
          </a:p>
          <a:p>
            <a:pPr marL="0" indent="0">
              <a:lnSpc>
                <a:spcPct val="100000"/>
              </a:lnSpc>
              <a:spcBef>
                <a:spcPts val="0"/>
              </a:spcBef>
              <a:buNone/>
              <a:defRPr/>
            </a:pPr>
            <a:endParaRPr lang="en-US" sz="2400" dirty="0">
              <a:solidFill>
                <a:prstClr val="black"/>
              </a:solidFill>
              <a:latin typeface="Montserrat" panose="00000500000000000000" pitchFamily="2" charset="0"/>
              <a:cs typeface="Arial" panose="020B0604020202020204"/>
            </a:endParaRPr>
          </a:p>
          <a:p>
            <a:pPr marL="0" marR="0" lvl="0" indent="0" algn="l" defTabSz="914400">
              <a:lnSpc>
                <a:spcPct val="100000"/>
              </a:lnSpc>
              <a:spcBef>
                <a:spcPts val="0"/>
              </a:spcBef>
              <a:spcAft>
                <a:spcPts val="0"/>
              </a:spcAft>
              <a:buSzTx/>
              <a:buFont typeface="Wingdings" panose="05000000000000000000" pitchFamily="2" charset="2"/>
              <a:buNone/>
              <a:tabLst/>
              <a:defRPr/>
            </a:pPr>
            <a:r>
              <a:rPr lang="en-US" sz="2400" dirty="0">
                <a:solidFill>
                  <a:prstClr val="black"/>
                </a:solidFill>
                <a:latin typeface="Montserrat" panose="00000500000000000000" pitchFamily="2" charset="0"/>
              </a:rPr>
              <a:t>Can</a:t>
            </a: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rPr>
              <a:t> you guess how many times “apprenticeship” is mentioned in the most recent State planning TEGL?  </a:t>
            </a:r>
            <a:endParaRPr lang="en-US" sz="2400" b="0" i="0" u="none" strike="noStrike" kern="1200" cap="none" spc="0" normalizeH="0" baseline="0" noProof="0" dirty="0">
              <a:ln>
                <a:noFill/>
              </a:ln>
              <a:solidFill>
                <a:prstClr val="black"/>
              </a:solidFill>
              <a:effectLst/>
              <a:uLnTx/>
              <a:uFillTx/>
              <a:latin typeface="Montserrat" panose="00000500000000000000" pitchFamily="2" charset="0"/>
              <a:cs typeface="Arial"/>
            </a:endParaRPr>
          </a:p>
          <a:p>
            <a:pPr marL="0" marR="0" lvl="0" indent="0" algn="ctr"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srgbClr val="0070C0"/>
                </a:solidFill>
                <a:effectLst/>
                <a:uLnTx/>
                <a:uFillTx/>
                <a:latin typeface="Montserrat" panose="00000500000000000000" pitchFamily="2" charset="0"/>
                <a:hlinkClick r:id="rId2" tooltip="https://www.dol.gov/sites/dolgov/files/ETA/advisories/TEGL/2023/TEGL%2004-23%20A.pdf">
                  <a:extLst>
                    <a:ext uri="{A12FA001-AC4F-418D-AE19-62706E023703}">
                      <ahyp:hlinkClr xmlns:ahyp="http://schemas.microsoft.com/office/drawing/2018/hyperlinkcolor" val="tx"/>
                    </a:ext>
                  </a:extLst>
                </a:hlinkClick>
              </a:rPr>
              <a:t>Requirements for WIOA State Plans PYs 2024 - 2027</a:t>
            </a:r>
            <a:endParaRPr lang="en-US" sz="2400" b="0" i="0" u="none" strike="noStrike" kern="1200" cap="none" spc="0" normalizeH="0" baseline="0" noProof="0" dirty="0">
              <a:ln>
                <a:noFill/>
              </a:ln>
              <a:solidFill>
                <a:srgbClr val="0070C0"/>
              </a:solidFill>
              <a:effectLst/>
              <a:uLnTx/>
              <a:uFillTx/>
              <a:latin typeface="Montserrat" panose="00000500000000000000" pitchFamily="2" charset="0"/>
            </a:endParaRPr>
          </a:p>
          <a:p>
            <a:pPr marL="0" marR="0" lvl="0" indent="0" algn="l" defTabSz="914400" rtl="0" eaLnBrk="1" fontAlgn="auto" latinLnBrk="0" hangingPunct="1">
              <a:lnSpc>
                <a:spcPct val="90000"/>
              </a:lnSpc>
              <a:spcBef>
                <a:spcPts val="1000"/>
              </a:spcBef>
              <a:spcAft>
                <a:spcPts val="0"/>
              </a:spcAft>
              <a:buClr>
                <a:srgbClr val="F36B22"/>
              </a:buClr>
              <a:buSzTx/>
              <a:buFont typeface="Wingdings" panose="05000000000000000000" pitchFamily="2" charset="2"/>
              <a:buNone/>
              <a:tabLst/>
              <a:defRPr/>
            </a:pPr>
            <a:endParaRPr kumimoji="0" lang="en-US" sz="2400" b="0" i="0" u="none" strike="noStrike" kern="1200" cap="none" spc="0" normalizeH="0" baseline="0" noProof="0" dirty="0">
              <a:ln>
                <a:noFill/>
              </a:ln>
              <a:solidFill>
                <a:schemeClr val="tx1"/>
              </a:solidFill>
              <a:effectLst/>
              <a:uLnTx/>
              <a:uFillTx/>
              <a:latin typeface="Montserrat" panose="00000500000000000000" pitchFamily="2" charset="0"/>
            </a:endParaRPr>
          </a:p>
          <a:p>
            <a:pPr marL="0" marR="0" lvl="0" indent="0" algn="l" defTabSz="914400" rtl="0" eaLnBrk="1" fontAlgn="auto" latinLnBrk="0" hangingPunct="1">
              <a:lnSpc>
                <a:spcPct val="90000"/>
              </a:lnSpc>
              <a:spcBef>
                <a:spcPts val="1000"/>
              </a:spcBef>
              <a:spcAft>
                <a:spcPts val="0"/>
              </a:spcAft>
              <a:buClr>
                <a:srgbClr val="F36B22"/>
              </a:buClr>
              <a:buSzTx/>
              <a:buFont typeface="Wingdings" panose="05000000000000000000" pitchFamily="2" charset="2"/>
              <a:buNone/>
              <a:tabLst/>
              <a:defRPr/>
            </a:pPr>
            <a:r>
              <a:rPr kumimoji="0" lang="en-US" sz="2400" b="0" i="0" u="none" strike="noStrike" kern="1200" cap="none" spc="0" normalizeH="0" baseline="0" noProof="0" dirty="0">
                <a:ln>
                  <a:noFill/>
                </a:ln>
                <a:solidFill>
                  <a:schemeClr val="tx1"/>
                </a:solidFill>
                <a:effectLst/>
                <a:uLnTx/>
                <a:uFillTx/>
                <a:latin typeface="Montserrat" panose="00000500000000000000" pitchFamily="2" charset="0"/>
              </a:rPr>
              <a:t>How about MDOL’s 2020-2024 WIOA State Plan?</a:t>
            </a:r>
          </a:p>
          <a:p>
            <a:pPr marL="0" marR="0" lvl="0" indent="0" algn="ctr" defTabSz="914400" rtl="0" eaLnBrk="1" fontAlgn="auto" latinLnBrk="0" hangingPunct="1">
              <a:lnSpc>
                <a:spcPct val="90000"/>
              </a:lnSpc>
              <a:spcBef>
                <a:spcPts val="1000"/>
              </a:spcBef>
              <a:spcAft>
                <a:spcPts val="0"/>
              </a:spcAft>
              <a:buClr>
                <a:srgbClr val="F36B22"/>
              </a:buClr>
              <a:buSzTx/>
              <a:buFont typeface="Wingdings" panose="05000000000000000000" pitchFamily="2" charset="2"/>
              <a:buNone/>
              <a:tabLst/>
              <a:defRPr/>
            </a:pPr>
            <a:r>
              <a:rPr lang="en-US" sz="2400" dirty="0">
                <a:latin typeface="Montserrat" panose="00000500000000000000" pitchFamily="2" charset="0"/>
                <a:hlinkClick r:id="rId3" tooltip="https://www.labor.maryland.gov/wdplan/wdstateplan.pdf"/>
              </a:rPr>
              <a:t>State of Maryland 2022-2024 State Plan</a:t>
            </a:r>
            <a:endParaRPr kumimoji="0" lang="en-US" sz="2400" b="0" i="0" u="none" strike="noStrike" kern="1200" cap="none" spc="0" normalizeH="0" baseline="0" noProof="0" dirty="0">
              <a:ln>
                <a:noFill/>
              </a:ln>
              <a:solidFill>
                <a:schemeClr val="tx1"/>
              </a:solidFill>
              <a:effectLst/>
              <a:uLnTx/>
              <a:uFillTx/>
              <a:latin typeface="Montserrat" panose="00000500000000000000" pitchFamily="2" charset="0"/>
            </a:endParaRPr>
          </a:p>
          <a:p>
            <a:endParaRPr lang="en-US" dirty="0"/>
          </a:p>
        </p:txBody>
      </p:sp>
    </p:spTree>
    <p:extLst>
      <p:ext uri="{BB962C8B-B14F-4D97-AF65-F5344CB8AC3E}">
        <p14:creationId xmlns:p14="http://schemas.microsoft.com/office/powerpoint/2010/main" val="34672529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E130B-A022-DF3A-2674-52F08C8529FE}"/>
              </a:ext>
            </a:extLst>
          </p:cNvPr>
          <p:cNvSpPr>
            <a:spLocks noGrp="1"/>
          </p:cNvSpPr>
          <p:nvPr>
            <p:ph type="title"/>
          </p:nvPr>
        </p:nvSpPr>
        <p:spPr/>
        <p:txBody>
          <a:bodyPr>
            <a:normAutofit/>
          </a:bodyPr>
          <a:lstStyle/>
          <a:p>
            <a:r>
              <a:rPr lang="en-US" sz="2400" dirty="0">
                <a:solidFill>
                  <a:prstClr val="white"/>
                </a:solidFill>
                <a:latin typeface="Montserrat Medium"/>
              </a:rPr>
              <a:t>State and Local WIOA Planning:  Cultivating the RA &amp; WIOA Partnership </a:t>
            </a:r>
            <a:r>
              <a:rPr lang="en-US" sz="2400" dirty="0">
                <a:solidFill>
                  <a:srgbClr val="00015E"/>
                </a:solidFill>
                <a:latin typeface="Montserrat Medium"/>
              </a:rPr>
              <a:t>4</a:t>
            </a:r>
            <a:endParaRPr lang="en-US" sz="2400" dirty="0"/>
          </a:p>
        </p:txBody>
      </p:sp>
      <p:sp>
        <p:nvSpPr>
          <p:cNvPr id="3" name="Content Placeholder 2">
            <a:extLst>
              <a:ext uri="{FF2B5EF4-FFF2-40B4-BE49-F238E27FC236}">
                <a16:creationId xmlns:a16="http://schemas.microsoft.com/office/drawing/2014/main" id="{48194605-8311-6A17-197F-83636E4F7001}"/>
              </a:ext>
            </a:extLst>
          </p:cNvPr>
          <p:cNvSpPr>
            <a:spLocks noGrp="1"/>
          </p:cNvSpPr>
          <p:nvPr>
            <p:ph sz="half" idx="1"/>
          </p:nvPr>
        </p:nvSpPr>
        <p:spPr>
          <a:xfrm>
            <a:off x="838201" y="1690688"/>
            <a:ext cx="7924800" cy="4351338"/>
          </a:xfrm>
        </p:spPr>
        <p:txBody>
          <a:bodyPr>
            <a:normAutofit fontScale="62500" lnSpcReduction="20000"/>
          </a:bodyPr>
          <a:lstStyle/>
          <a:p>
            <a:pPr marL="0" marR="0" lvl="0" indent="0" algn="l" defTabSz="914400" rtl="0" eaLnBrk="1" fontAlgn="auto" latinLnBrk="0" hangingPunct="1">
              <a:lnSpc>
                <a:spcPct val="90000"/>
              </a:lnSpc>
              <a:spcBef>
                <a:spcPts val="1000"/>
              </a:spcBef>
              <a:spcAft>
                <a:spcPts val="0"/>
              </a:spcAft>
              <a:buClr>
                <a:srgbClr val="F36B22"/>
              </a:buClr>
              <a:buSzTx/>
              <a:buFont typeface="Wingdings" panose="05000000000000000000" pitchFamily="2" charset="2"/>
              <a:buNone/>
              <a:tabLst/>
              <a:defRPr/>
            </a:pPr>
            <a:r>
              <a:rPr lang="en-US" sz="6000" b="1" dirty="0">
                <a:solidFill>
                  <a:prstClr val="black"/>
                </a:solidFill>
                <a:latin typeface="Montserrat Medium" panose="00000600000000000000" pitchFamily="2" charset="0"/>
              </a:rPr>
              <a:t>Are you at the “planning table?”</a:t>
            </a:r>
          </a:p>
          <a:p>
            <a:pPr marL="0" marR="0" lvl="0" indent="0" algn="l" defTabSz="914400" rtl="0" eaLnBrk="1" fontAlgn="auto" latinLnBrk="0" hangingPunct="1">
              <a:lnSpc>
                <a:spcPct val="90000"/>
              </a:lnSpc>
              <a:spcBef>
                <a:spcPts val="1000"/>
              </a:spcBef>
              <a:spcAft>
                <a:spcPts val="0"/>
              </a:spcAft>
              <a:buClr>
                <a:srgbClr val="F36B22"/>
              </a:buClr>
              <a:buSzTx/>
              <a:buFont typeface="Wingdings" panose="05000000000000000000" pitchFamily="2" charset="2"/>
              <a:buNone/>
              <a:tabLst/>
              <a:defRPr/>
            </a:pPr>
            <a:br>
              <a:rPr lang="en-US" sz="4400" dirty="0">
                <a:solidFill>
                  <a:prstClr val="black"/>
                </a:solidFill>
                <a:latin typeface="Montserrat Medium" panose="00000600000000000000" pitchFamily="2" charset="0"/>
              </a:rPr>
            </a:br>
            <a:r>
              <a:rPr lang="en-US" sz="4400" dirty="0">
                <a:solidFill>
                  <a:prstClr val="black"/>
                </a:solidFill>
                <a:latin typeface="Montserrat Medium" panose="00000600000000000000" pitchFamily="2" charset="0"/>
              </a:rPr>
              <a:t>Get yourself there…</a:t>
            </a:r>
            <a:r>
              <a:rPr lang="en-US" sz="5100" b="1" dirty="0">
                <a:solidFill>
                  <a:srgbClr val="00015E"/>
                </a:solidFill>
                <a:latin typeface="Montserrat Medium" panose="00000600000000000000" pitchFamily="2" charset="0"/>
              </a:rPr>
              <a:t>connections are key</a:t>
            </a:r>
            <a:br>
              <a:rPr lang="en-US" sz="5100" b="1" dirty="0">
                <a:solidFill>
                  <a:srgbClr val="00015E"/>
                </a:solidFill>
                <a:latin typeface="Montserrat Medium" panose="00000600000000000000" pitchFamily="2" charset="0"/>
              </a:rPr>
            </a:br>
            <a:endParaRPr lang="en-US" sz="5100" b="1" dirty="0">
              <a:solidFill>
                <a:srgbClr val="00015E"/>
              </a:solidFill>
              <a:latin typeface="Montserrat Medium" panose="00000600000000000000" pitchFamily="2" charset="0"/>
            </a:endParaRPr>
          </a:p>
          <a:p>
            <a:pPr>
              <a:buClr>
                <a:srgbClr val="F36B22"/>
              </a:buClr>
              <a:buFont typeface="Arial" panose="020B0604020202020204" pitchFamily="34" charset="0"/>
              <a:buChar char="•"/>
              <a:defRPr/>
            </a:pPr>
            <a:r>
              <a:rPr lang="en-US" sz="4400" dirty="0">
                <a:solidFill>
                  <a:schemeClr val="tx1"/>
                </a:solidFill>
                <a:latin typeface="Montserrat Medium" panose="00000600000000000000" pitchFamily="2" charset="0"/>
              </a:rPr>
              <a:t>Contact the local board director</a:t>
            </a:r>
          </a:p>
          <a:p>
            <a:pPr>
              <a:buClr>
                <a:srgbClr val="F36B22"/>
              </a:buClr>
              <a:buFont typeface="Arial" panose="020B0604020202020204" pitchFamily="34" charset="0"/>
              <a:buChar char="•"/>
              <a:defRPr/>
            </a:pPr>
            <a:r>
              <a:rPr lang="en-US" sz="4400" dirty="0">
                <a:solidFill>
                  <a:schemeClr val="tx1"/>
                </a:solidFill>
                <a:latin typeface="Montserrat Medium" panose="00000600000000000000" pitchFamily="2" charset="0"/>
              </a:rPr>
              <a:t>Attend a local board meeting </a:t>
            </a:r>
          </a:p>
          <a:p>
            <a:pPr marL="0" indent="0">
              <a:buClr>
                <a:srgbClr val="F36B22"/>
              </a:buClr>
              <a:buNone/>
              <a:defRPr/>
            </a:pPr>
            <a:r>
              <a:rPr lang="en-US" sz="4400" dirty="0">
                <a:solidFill>
                  <a:schemeClr val="tx1"/>
                </a:solidFill>
                <a:latin typeface="Montserrat Medium" panose="00000600000000000000" pitchFamily="2" charset="0"/>
              </a:rPr>
              <a:t>     and make the necessary connections</a:t>
            </a:r>
          </a:p>
          <a:p>
            <a:pPr>
              <a:buClr>
                <a:srgbClr val="F36B22"/>
              </a:buClr>
              <a:buFont typeface="Arial" panose="020B0604020202020204" pitchFamily="34" charset="0"/>
              <a:buChar char="•"/>
              <a:defRPr/>
            </a:pPr>
            <a:r>
              <a:rPr lang="en-US" sz="4400" dirty="0">
                <a:solidFill>
                  <a:schemeClr val="tx1"/>
                </a:solidFill>
                <a:latin typeface="Montserrat Medium" panose="00000600000000000000" pitchFamily="2" charset="0"/>
              </a:rPr>
              <a:t>Head to your local AJC and </a:t>
            </a:r>
          </a:p>
          <a:p>
            <a:pPr marL="0" indent="0">
              <a:buClr>
                <a:srgbClr val="F36B22"/>
              </a:buClr>
              <a:buNone/>
              <a:defRPr/>
            </a:pPr>
            <a:r>
              <a:rPr lang="en-US" sz="4400" dirty="0">
                <a:solidFill>
                  <a:schemeClr val="tx1"/>
                </a:solidFill>
                <a:latin typeface="Montserrat Medium" panose="00000600000000000000" pitchFamily="2" charset="0"/>
              </a:rPr>
              <a:t>     connect with Business Services staff</a:t>
            </a:r>
          </a:p>
          <a:p>
            <a:endParaRPr lang="en-US" dirty="0"/>
          </a:p>
        </p:txBody>
      </p:sp>
      <p:pic>
        <p:nvPicPr>
          <p:cNvPr id="4" name="Picture 3" descr="A group of people around a round table attending a meeting">
            <a:extLst>
              <a:ext uri="{FF2B5EF4-FFF2-40B4-BE49-F238E27FC236}">
                <a16:creationId xmlns:a16="http://schemas.microsoft.com/office/drawing/2014/main" id="{C1B98E28-8CA9-0301-BCA1-973C16478CE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30328" y="2110737"/>
            <a:ext cx="3204213" cy="3204213"/>
          </a:xfrm>
          <a:prstGeom prst="rect">
            <a:avLst/>
          </a:prstGeom>
        </p:spPr>
      </p:pic>
    </p:spTree>
    <p:extLst>
      <p:ext uri="{BB962C8B-B14F-4D97-AF65-F5344CB8AC3E}">
        <p14:creationId xmlns:p14="http://schemas.microsoft.com/office/powerpoint/2010/main" val="710691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D0D2-5C90-EF25-284C-E1ACEBE5F01F}"/>
              </a:ext>
            </a:extLst>
          </p:cNvPr>
          <p:cNvSpPr>
            <a:spLocks noGrp="1"/>
          </p:cNvSpPr>
          <p:nvPr>
            <p:ph type="title"/>
          </p:nvPr>
        </p:nvSpPr>
        <p:spPr>
          <a:xfrm>
            <a:off x="904875" y="407194"/>
            <a:ext cx="10515600" cy="1325563"/>
          </a:xfrm>
        </p:spPr>
        <p:txBody>
          <a:bodyPr>
            <a:normAutofit/>
          </a:bodyPr>
          <a:lstStyle/>
          <a:p>
            <a:r>
              <a:rPr lang="en-US" sz="3200"/>
              <a:t>Key WIOA Provisions &amp; their Intersection with RA </a:t>
            </a:r>
            <a:r>
              <a:rPr lang="en-US" sz="3200" dirty="0">
                <a:solidFill>
                  <a:srgbClr val="00015E"/>
                </a:solidFill>
              </a:rPr>
              <a:t>6</a:t>
            </a:r>
            <a:endParaRPr lang="en-US" sz="3200"/>
          </a:p>
        </p:txBody>
      </p:sp>
      <p:pic>
        <p:nvPicPr>
          <p:cNvPr id="4" name="Picture 3" descr="Check mark on &quot;1. State and local workforce boards&quot;">
            <a:extLst>
              <a:ext uri="{FF2B5EF4-FFF2-40B4-BE49-F238E27FC236}">
                <a16:creationId xmlns:a16="http://schemas.microsoft.com/office/drawing/2014/main" id="{E8B9A4CB-F182-E468-0F62-7BFCA078D621}"/>
              </a:ext>
            </a:extLst>
          </p:cNvPr>
          <p:cNvPicPr>
            <a:picLocks noChangeAspect="1"/>
          </p:cNvPicPr>
          <p:nvPr/>
        </p:nvPicPr>
        <p:blipFill>
          <a:blip r:embed="rId2"/>
          <a:stretch>
            <a:fillRect/>
          </a:stretch>
        </p:blipFill>
        <p:spPr>
          <a:xfrm>
            <a:off x="495260" y="4797852"/>
            <a:ext cx="457240" cy="457240"/>
          </a:xfrm>
          <a:prstGeom prst="rect">
            <a:avLst/>
          </a:prstGeom>
        </p:spPr>
      </p:pic>
      <p:sp>
        <p:nvSpPr>
          <p:cNvPr id="3" name="Content Placeholder 2">
            <a:extLst>
              <a:ext uri="{FF2B5EF4-FFF2-40B4-BE49-F238E27FC236}">
                <a16:creationId xmlns:a16="http://schemas.microsoft.com/office/drawing/2014/main" id="{17C5142E-E6B5-174F-537F-14664B14040C}"/>
              </a:ext>
            </a:extLst>
          </p:cNvPr>
          <p:cNvSpPr>
            <a:spLocks noGrp="1"/>
          </p:cNvSpPr>
          <p:nvPr>
            <p:ph sz="half" idx="1"/>
          </p:nvPr>
        </p:nvSpPr>
        <p:spPr>
          <a:xfrm>
            <a:off x="904875" y="1822450"/>
            <a:ext cx="5929523" cy="4351338"/>
          </a:xfrm>
        </p:spPr>
        <p:txBody>
          <a:bodyPr/>
          <a:lstStyle/>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schemeClr val="tx1"/>
                </a:solidFill>
                <a:effectLst/>
                <a:uLnTx/>
                <a:uFillTx/>
                <a:latin typeface="Montserrat Medium" panose="00000600000000000000" pitchFamily="2" charset="0"/>
                <a:ea typeface="+mn-ea"/>
                <a:cs typeface="+mn-cs"/>
              </a:rPr>
              <a:t>State and local workforce boards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schemeClr val="tx1"/>
                </a:solidFill>
                <a:effectLst/>
                <a:uLnTx/>
                <a:uFillTx/>
                <a:latin typeface="Montserrat Medium" panose="00000600000000000000" pitchFamily="2" charset="0"/>
                <a:ea typeface="+mn-ea"/>
                <a:cs typeface="+mn-cs"/>
              </a:rPr>
              <a:t>Funding supports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schemeClr val="tx1"/>
                </a:solidFill>
                <a:effectLst/>
                <a:uLnTx/>
                <a:uFillTx/>
                <a:latin typeface="Montserrat Medium" panose="00000600000000000000" pitchFamily="2" charset="0"/>
                <a:ea typeface="+mn-ea"/>
                <a:cs typeface="+mn-cs"/>
              </a:rPr>
              <a:t>ETPs and ETP Lists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schemeClr val="tx1"/>
                </a:solidFill>
                <a:effectLst/>
                <a:uLnTx/>
                <a:uFillTx/>
                <a:latin typeface="Montserrat Medium" panose="00000600000000000000" pitchFamily="2" charset="0"/>
                <a:ea typeface="+mn-ea"/>
                <a:cs typeface="+mn-cs"/>
              </a:rPr>
              <a:t>Performance outcomes</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schemeClr val="tx1"/>
                </a:solidFill>
                <a:effectLst/>
                <a:uLnTx/>
                <a:uFillTx/>
                <a:latin typeface="Montserrat Medium" panose="00000600000000000000" pitchFamily="2" charset="0"/>
                <a:ea typeface="+mn-ea"/>
                <a:cs typeface="+mn-cs"/>
              </a:rPr>
              <a:t>State and local planning</a:t>
            </a:r>
          </a:p>
          <a:p>
            <a:pPr marL="514350" marR="0" lvl="0" indent="-514350" algn="l" defTabSz="914400" rtl="0" eaLnBrk="1" fontAlgn="auto" latinLnBrk="0" hangingPunct="1">
              <a:lnSpc>
                <a:spcPct val="90000"/>
              </a:lnSpc>
              <a:spcBef>
                <a:spcPts val="1000"/>
              </a:spcBef>
              <a:spcAft>
                <a:spcPts val="0"/>
              </a:spcAft>
              <a:buClr>
                <a:schemeClr val="tx1"/>
              </a:buClr>
              <a:buSzTx/>
              <a:buFont typeface="+mj-lt"/>
              <a:buAutoNum type="arabicPeriod"/>
              <a:tabLst/>
              <a:defRPr/>
            </a:pPr>
            <a:r>
              <a:rPr kumimoji="0" lang="en-US" sz="2800" b="0" i="0" u="none" strike="noStrike" kern="1200" cap="none" spc="0" normalizeH="0" baseline="0" noProof="0" dirty="0">
                <a:ln>
                  <a:noFill/>
                </a:ln>
                <a:solidFill>
                  <a:schemeClr val="tx1"/>
                </a:solidFill>
                <a:effectLst/>
                <a:uLnTx/>
                <a:uFillTx/>
                <a:latin typeface="Montserrat Medium" panose="00000600000000000000" pitchFamily="2" charset="0"/>
                <a:ea typeface="+mn-ea"/>
                <a:cs typeface="+mn-cs"/>
              </a:rPr>
              <a:t>Policy and procedures</a:t>
            </a:r>
          </a:p>
        </p:txBody>
      </p:sp>
      <p:pic>
        <p:nvPicPr>
          <p:cNvPr id="6" name="Content Placeholder 5" descr="A yellow and black sign depicting two roads crossing one another labelled Intersection">
            <a:extLst>
              <a:ext uri="{FF2B5EF4-FFF2-40B4-BE49-F238E27FC236}">
                <a16:creationId xmlns:a16="http://schemas.microsoft.com/office/drawing/2014/main" id="{8751B12C-D3A4-E089-7038-87F283281A2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48403" y="1825625"/>
            <a:ext cx="3000794" cy="3200847"/>
          </a:xfrm>
        </p:spPr>
      </p:pic>
    </p:spTree>
    <p:extLst>
      <p:ext uri="{BB962C8B-B14F-4D97-AF65-F5344CB8AC3E}">
        <p14:creationId xmlns:p14="http://schemas.microsoft.com/office/powerpoint/2010/main" val="1090495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2BB4B-30E1-9695-1C86-EA82C53E0DCC}"/>
              </a:ext>
            </a:extLst>
          </p:cNvPr>
          <p:cNvSpPr>
            <a:spLocks noGrp="1"/>
          </p:cNvSpPr>
          <p:nvPr>
            <p:ph type="title"/>
          </p:nvPr>
        </p:nvSpPr>
        <p:spPr>
          <a:xfrm>
            <a:off x="914400" y="384175"/>
            <a:ext cx="10515600" cy="1325563"/>
          </a:xfrm>
        </p:spPr>
        <p:txBody>
          <a:bodyPr>
            <a:normAutofit/>
          </a:bodyPr>
          <a:lstStyle/>
          <a:p>
            <a:r>
              <a:rPr lang="en-US" sz="2800" dirty="0"/>
              <a:t>State and Local WIOA Planning: </a:t>
            </a:r>
            <a:br>
              <a:rPr lang="en-US" sz="2800" dirty="0"/>
            </a:br>
            <a:r>
              <a:rPr lang="en-US" sz="2800" dirty="0"/>
              <a:t>Cultivating RA &amp; WIOA Partnership</a:t>
            </a:r>
          </a:p>
        </p:txBody>
      </p:sp>
      <p:sp>
        <p:nvSpPr>
          <p:cNvPr id="3" name="Content Placeholder 2">
            <a:extLst>
              <a:ext uri="{FF2B5EF4-FFF2-40B4-BE49-F238E27FC236}">
                <a16:creationId xmlns:a16="http://schemas.microsoft.com/office/drawing/2014/main" id="{432544DD-CEC1-9644-E80D-3464E690EA26}"/>
              </a:ext>
            </a:extLst>
          </p:cNvPr>
          <p:cNvSpPr>
            <a:spLocks noGrp="1"/>
          </p:cNvSpPr>
          <p:nvPr>
            <p:ph sz="half" idx="1"/>
          </p:nvPr>
        </p:nvSpPr>
        <p:spPr>
          <a:xfrm>
            <a:off x="838199" y="1825625"/>
            <a:ext cx="10048875" cy="2879725"/>
          </a:xfrm>
          <a:custGeom>
            <a:avLst/>
            <a:gdLst>
              <a:gd name="connsiteX0" fmla="*/ 0 w 10048875"/>
              <a:gd name="connsiteY0" fmla="*/ 0 h 2879725"/>
              <a:gd name="connsiteX1" fmla="*/ 468947 w 10048875"/>
              <a:gd name="connsiteY1" fmla="*/ 0 h 2879725"/>
              <a:gd name="connsiteX2" fmla="*/ 1038384 w 10048875"/>
              <a:gd name="connsiteY2" fmla="*/ 0 h 2879725"/>
              <a:gd name="connsiteX3" fmla="*/ 1808798 w 10048875"/>
              <a:gd name="connsiteY3" fmla="*/ 0 h 2879725"/>
              <a:gd name="connsiteX4" fmla="*/ 2478723 w 10048875"/>
              <a:gd name="connsiteY4" fmla="*/ 0 h 2879725"/>
              <a:gd name="connsiteX5" fmla="*/ 2847181 w 10048875"/>
              <a:gd name="connsiteY5" fmla="*/ 0 h 2879725"/>
              <a:gd name="connsiteX6" fmla="*/ 3316129 w 10048875"/>
              <a:gd name="connsiteY6" fmla="*/ 0 h 2879725"/>
              <a:gd name="connsiteX7" fmla="*/ 3885565 w 10048875"/>
              <a:gd name="connsiteY7" fmla="*/ 0 h 2879725"/>
              <a:gd name="connsiteX8" fmla="*/ 4756467 w 10048875"/>
              <a:gd name="connsiteY8" fmla="*/ 0 h 2879725"/>
              <a:gd name="connsiteX9" fmla="*/ 5124926 w 10048875"/>
              <a:gd name="connsiteY9" fmla="*/ 0 h 2879725"/>
              <a:gd name="connsiteX10" fmla="*/ 5895340 w 10048875"/>
              <a:gd name="connsiteY10" fmla="*/ 0 h 2879725"/>
              <a:gd name="connsiteX11" fmla="*/ 6766242 w 10048875"/>
              <a:gd name="connsiteY11" fmla="*/ 0 h 2879725"/>
              <a:gd name="connsiteX12" fmla="*/ 7637145 w 10048875"/>
              <a:gd name="connsiteY12" fmla="*/ 0 h 2879725"/>
              <a:gd name="connsiteX13" fmla="*/ 8106092 w 10048875"/>
              <a:gd name="connsiteY13" fmla="*/ 0 h 2879725"/>
              <a:gd name="connsiteX14" fmla="*/ 8675529 w 10048875"/>
              <a:gd name="connsiteY14" fmla="*/ 0 h 2879725"/>
              <a:gd name="connsiteX15" fmla="*/ 9345454 w 10048875"/>
              <a:gd name="connsiteY15" fmla="*/ 0 h 2879725"/>
              <a:gd name="connsiteX16" fmla="*/ 10048875 w 10048875"/>
              <a:gd name="connsiteY16" fmla="*/ 0 h 2879725"/>
              <a:gd name="connsiteX17" fmla="*/ 10048875 w 10048875"/>
              <a:gd name="connsiteY17" fmla="*/ 518351 h 2879725"/>
              <a:gd name="connsiteX18" fmla="*/ 10048875 w 10048875"/>
              <a:gd name="connsiteY18" fmla="*/ 1151890 h 2879725"/>
              <a:gd name="connsiteX19" fmla="*/ 10048875 w 10048875"/>
              <a:gd name="connsiteY19" fmla="*/ 1641443 h 2879725"/>
              <a:gd name="connsiteX20" fmla="*/ 10048875 w 10048875"/>
              <a:gd name="connsiteY20" fmla="*/ 2130997 h 2879725"/>
              <a:gd name="connsiteX21" fmla="*/ 10048875 w 10048875"/>
              <a:gd name="connsiteY21" fmla="*/ 2879725 h 2879725"/>
              <a:gd name="connsiteX22" fmla="*/ 9278461 w 10048875"/>
              <a:gd name="connsiteY22" fmla="*/ 2879725 h 2879725"/>
              <a:gd name="connsiteX23" fmla="*/ 8608536 w 10048875"/>
              <a:gd name="connsiteY23" fmla="*/ 2879725 h 2879725"/>
              <a:gd name="connsiteX24" fmla="*/ 7737634 w 10048875"/>
              <a:gd name="connsiteY24" fmla="*/ 2879725 h 2879725"/>
              <a:gd name="connsiteX25" fmla="*/ 6967220 w 10048875"/>
              <a:gd name="connsiteY25" fmla="*/ 2879725 h 2879725"/>
              <a:gd name="connsiteX26" fmla="*/ 6598761 w 10048875"/>
              <a:gd name="connsiteY26" fmla="*/ 2879725 h 2879725"/>
              <a:gd name="connsiteX27" fmla="*/ 6129814 w 10048875"/>
              <a:gd name="connsiteY27" fmla="*/ 2879725 h 2879725"/>
              <a:gd name="connsiteX28" fmla="*/ 5560378 w 10048875"/>
              <a:gd name="connsiteY28" fmla="*/ 2879725 h 2879725"/>
              <a:gd name="connsiteX29" fmla="*/ 4689475 w 10048875"/>
              <a:gd name="connsiteY29" fmla="*/ 2879725 h 2879725"/>
              <a:gd name="connsiteX30" fmla="*/ 3818573 w 10048875"/>
              <a:gd name="connsiteY30" fmla="*/ 2879725 h 2879725"/>
              <a:gd name="connsiteX31" fmla="*/ 3148648 w 10048875"/>
              <a:gd name="connsiteY31" fmla="*/ 2879725 h 2879725"/>
              <a:gd name="connsiteX32" fmla="*/ 2579211 w 10048875"/>
              <a:gd name="connsiteY32" fmla="*/ 2879725 h 2879725"/>
              <a:gd name="connsiteX33" fmla="*/ 2110264 w 10048875"/>
              <a:gd name="connsiteY33" fmla="*/ 2879725 h 2879725"/>
              <a:gd name="connsiteX34" fmla="*/ 1741805 w 10048875"/>
              <a:gd name="connsiteY34" fmla="*/ 2879725 h 2879725"/>
              <a:gd name="connsiteX35" fmla="*/ 1172369 w 10048875"/>
              <a:gd name="connsiteY35" fmla="*/ 2879725 h 2879725"/>
              <a:gd name="connsiteX36" fmla="*/ 0 w 10048875"/>
              <a:gd name="connsiteY36" fmla="*/ 2879725 h 2879725"/>
              <a:gd name="connsiteX37" fmla="*/ 0 w 10048875"/>
              <a:gd name="connsiteY37" fmla="*/ 2332577 h 2879725"/>
              <a:gd name="connsiteX38" fmla="*/ 0 w 10048875"/>
              <a:gd name="connsiteY38" fmla="*/ 1785430 h 2879725"/>
              <a:gd name="connsiteX39" fmla="*/ 0 w 10048875"/>
              <a:gd name="connsiteY39" fmla="*/ 1238282 h 2879725"/>
              <a:gd name="connsiteX40" fmla="*/ 0 w 10048875"/>
              <a:gd name="connsiteY40" fmla="*/ 633539 h 2879725"/>
              <a:gd name="connsiteX41" fmla="*/ 0 w 10048875"/>
              <a:gd name="connsiteY41" fmla="*/ 0 h 287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48875" h="2879725" fill="none" extrusionOk="0">
                <a:moveTo>
                  <a:pt x="0" y="0"/>
                </a:moveTo>
                <a:cubicBezTo>
                  <a:pt x="118756" y="14370"/>
                  <a:pt x="301356" y="8134"/>
                  <a:pt x="468947" y="0"/>
                </a:cubicBezTo>
                <a:cubicBezTo>
                  <a:pt x="636538" y="-8134"/>
                  <a:pt x="878637" y="5305"/>
                  <a:pt x="1038384" y="0"/>
                </a:cubicBezTo>
                <a:cubicBezTo>
                  <a:pt x="1198131" y="-5305"/>
                  <a:pt x="1595084" y="-38481"/>
                  <a:pt x="1808798" y="0"/>
                </a:cubicBezTo>
                <a:cubicBezTo>
                  <a:pt x="2022512" y="38481"/>
                  <a:pt x="2232325" y="8103"/>
                  <a:pt x="2478723" y="0"/>
                </a:cubicBezTo>
                <a:cubicBezTo>
                  <a:pt x="2725121" y="-8103"/>
                  <a:pt x="2699994" y="-15203"/>
                  <a:pt x="2847181" y="0"/>
                </a:cubicBezTo>
                <a:cubicBezTo>
                  <a:pt x="2994368" y="15203"/>
                  <a:pt x="3219089" y="-13511"/>
                  <a:pt x="3316129" y="0"/>
                </a:cubicBezTo>
                <a:cubicBezTo>
                  <a:pt x="3413169" y="13511"/>
                  <a:pt x="3628677" y="14895"/>
                  <a:pt x="3885565" y="0"/>
                </a:cubicBezTo>
                <a:cubicBezTo>
                  <a:pt x="4142453" y="-14895"/>
                  <a:pt x="4490908" y="34545"/>
                  <a:pt x="4756467" y="0"/>
                </a:cubicBezTo>
                <a:cubicBezTo>
                  <a:pt x="5022026" y="-34545"/>
                  <a:pt x="5037053" y="9513"/>
                  <a:pt x="5124926" y="0"/>
                </a:cubicBezTo>
                <a:cubicBezTo>
                  <a:pt x="5212799" y="-9513"/>
                  <a:pt x="5671320" y="4400"/>
                  <a:pt x="5895340" y="0"/>
                </a:cubicBezTo>
                <a:cubicBezTo>
                  <a:pt x="6119360" y="-4400"/>
                  <a:pt x="6468117" y="-18742"/>
                  <a:pt x="6766242" y="0"/>
                </a:cubicBezTo>
                <a:cubicBezTo>
                  <a:pt x="7064367" y="18742"/>
                  <a:pt x="7442398" y="-8458"/>
                  <a:pt x="7637145" y="0"/>
                </a:cubicBezTo>
                <a:cubicBezTo>
                  <a:pt x="7831892" y="8458"/>
                  <a:pt x="7966406" y="-15730"/>
                  <a:pt x="8106092" y="0"/>
                </a:cubicBezTo>
                <a:cubicBezTo>
                  <a:pt x="8245778" y="15730"/>
                  <a:pt x="8394579" y="-8136"/>
                  <a:pt x="8675529" y="0"/>
                </a:cubicBezTo>
                <a:cubicBezTo>
                  <a:pt x="8956479" y="8136"/>
                  <a:pt x="9014557" y="-17425"/>
                  <a:pt x="9345454" y="0"/>
                </a:cubicBezTo>
                <a:cubicBezTo>
                  <a:pt x="9676352" y="17425"/>
                  <a:pt x="9823945" y="19843"/>
                  <a:pt x="10048875" y="0"/>
                </a:cubicBezTo>
                <a:cubicBezTo>
                  <a:pt x="10045552" y="213212"/>
                  <a:pt x="10070857" y="291153"/>
                  <a:pt x="10048875" y="518351"/>
                </a:cubicBezTo>
                <a:cubicBezTo>
                  <a:pt x="10026893" y="745549"/>
                  <a:pt x="10042683" y="854946"/>
                  <a:pt x="10048875" y="1151890"/>
                </a:cubicBezTo>
                <a:cubicBezTo>
                  <a:pt x="10055067" y="1448834"/>
                  <a:pt x="10028055" y="1480551"/>
                  <a:pt x="10048875" y="1641443"/>
                </a:cubicBezTo>
                <a:cubicBezTo>
                  <a:pt x="10069695" y="1802335"/>
                  <a:pt x="10058104" y="1969842"/>
                  <a:pt x="10048875" y="2130997"/>
                </a:cubicBezTo>
                <a:cubicBezTo>
                  <a:pt x="10039646" y="2292152"/>
                  <a:pt x="10019883" y="2543089"/>
                  <a:pt x="10048875" y="2879725"/>
                </a:cubicBezTo>
                <a:cubicBezTo>
                  <a:pt x="9706530" y="2863611"/>
                  <a:pt x="9652971" y="2913095"/>
                  <a:pt x="9278461" y="2879725"/>
                </a:cubicBezTo>
                <a:cubicBezTo>
                  <a:pt x="8903951" y="2846355"/>
                  <a:pt x="8871819" y="2892079"/>
                  <a:pt x="8608536" y="2879725"/>
                </a:cubicBezTo>
                <a:cubicBezTo>
                  <a:pt x="8345254" y="2867371"/>
                  <a:pt x="8072724" y="2878073"/>
                  <a:pt x="7737634" y="2879725"/>
                </a:cubicBezTo>
                <a:cubicBezTo>
                  <a:pt x="7402544" y="2881377"/>
                  <a:pt x="7142464" y="2845962"/>
                  <a:pt x="6967220" y="2879725"/>
                </a:cubicBezTo>
                <a:cubicBezTo>
                  <a:pt x="6791976" y="2913488"/>
                  <a:pt x="6724611" y="2894676"/>
                  <a:pt x="6598761" y="2879725"/>
                </a:cubicBezTo>
                <a:cubicBezTo>
                  <a:pt x="6472911" y="2864774"/>
                  <a:pt x="6327766" y="2864551"/>
                  <a:pt x="6129814" y="2879725"/>
                </a:cubicBezTo>
                <a:cubicBezTo>
                  <a:pt x="5931862" y="2894899"/>
                  <a:pt x="5788430" y="2886101"/>
                  <a:pt x="5560378" y="2879725"/>
                </a:cubicBezTo>
                <a:cubicBezTo>
                  <a:pt x="5332326" y="2873349"/>
                  <a:pt x="4948217" y="2903021"/>
                  <a:pt x="4689475" y="2879725"/>
                </a:cubicBezTo>
                <a:cubicBezTo>
                  <a:pt x="4430733" y="2856429"/>
                  <a:pt x="4079814" y="2848301"/>
                  <a:pt x="3818573" y="2879725"/>
                </a:cubicBezTo>
                <a:cubicBezTo>
                  <a:pt x="3557332" y="2911149"/>
                  <a:pt x="3314733" y="2866906"/>
                  <a:pt x="3148648" y="2879725"/>
                </a:cubicBezTo>
                <a:cubicBezTo>
                  <a:pt x="2982564" y="2892544"/>
                  <a:pt x="2734096" y="2874397"/>
                  <a:pt x="2579211" y="2879725"/>
                </a:cubicBezTo>
                <a:cubicBezTo>
                  <a:pt x="2424326" y="2885053"/>
                  <a:pt x="2323884" y="2897411"/>
                  <a:pt x="2110264" y="2879725"/>
                </a:cubicBezTo>
                <a:cubicBezTo>
                  <a:pt x="1896644" y="2862039"/>
                  <a:pt x="1861771" y="2894479"/>
                  <a:pt x="1741805" y="2879725"/>
                </a:cubicBezTo>
                <a:cubicBezTo>
                  <a:pt x="1621839" y="2864971"/>
                  <a:pt x="1346341" y="2860854"/>
                  <a:pt x="1172369" y="2879725"/>
                </a:cubicBezTo>
                <a:cubicBezTo>
                  <a:pt x="998397" y="2898596"/>
                  <a:pt x="375449" y="2933024"/>
                  <a:pt x="0" y="2879725"/>
                </a:cubicBezTo>
                <a:cubicBezTo>
                  <a:pt x="6037" y="2623777"/>
                  <a:pt x="4986" y="2489460"/>
                  <a:pt x="0" y="2332577"/>
                </a:cubicBezTo>
                <a:cubicBezTo>
                  <a:pt x="-4986" y="2175694"/>
                  <a:pt x="3803" y="1989182"/>
                  <a:pt x="0" y="1785430"/>
                </a:cubicBezTo>
                <a:cubicBezTo>
                  <a:pt x="-3803" y="1581678"/>
                  <a:pt x="9820" y="1459217"/>
                  <a:pt x="0" y="1238282"/>
                </a:cubicBezTo>
                <a:cubicBezTo>
                  <a:pt x="-9820" y="1017347"/>
                  <a:pt x="-14013" y="931467"/>
                  <a:pt x="0" y="633539"/>
                </a:cubicBezTo>
                <a:cubicBezTo>
                  <a:pt x="14013" y="335611"/>
                  <a:pt x="19832" y="169545"/>
                  <a:pt x="0" y="0"/>
                </a:cubicBezTo>
                <a:close/>
              </a:path>
              <a:path w="10048875" h="2879725" stroke="0" extrusionOk="0">
                <a:moveTo>
                  <a:pt x="0" y="0"/>
                </a:moveTo>
                <a:cubicBezTo>
                  <a:pt x="392697" y="-13587"/>
                  <a:pt x="495133" y="-32620"/>
                  <a:pt x="870903" y="0"/>
                </a:cubicBezTo>
                <a:cubicBezTo>
                  <a:pt x="1246673" y="32620"/>
                  <a:pt x="1146205" y="4768"/>
                  <a:pt x="1239361" y="0"/>
                </a:cubicBezTo>
                <a:cubicBezTo>
                  <a:pt x="1332517" y="-4768"/>
                  <a:pt x="1478341" y="15670"/>
                  <a:pt x="1607820" y="0"/>
                </a:cubicBezTo>
                <a:cubicBezTo>
                  <a:pt x="1737299" y="-15670"/>
                  <a:pt x="2044081" y="-11146"/>
                  <a:pt x="2277745" y="0"/>
                </a:cubicBezTo>
                <a:cubicBezTo>
                  <a:pt x="2511410" y="11146"/>
                  <a:pt x="2636874" y="-24230"/>
                  <a:pt x="2847181" y="0"/>
                </a:cubicBezTo>
                <a:cubicBezTo>
                  <a:pt x="3057488" y="24230"/>
                  <a:pt x="3231271" y="18884"/>
                  <a:pt x="3517106" y="0"/>
                </a:cubicBezTo>
                <a:cubicBezTo>
                  <a:pt x="3802941" y="-18884"/>
                  <a:pt x="4043149" y="-773"/>
                  <a:pt x="4388009" y="0"/>
                </a:cubicBezTo>
                <a:cubicBezTo>
                  <a:pt x="4732869" y="773"/>
                  <a:pt x="4710718" y="6145"/>
                  <a:pt x="4856956" y="0"/>
                </a:cubicBezTo>
                <a:cubicBezTo>
                  <a:pt x="5003194" y="-6145"/>
                  <a:pt x="5341547" y="-12745"/>
                  <a:pt x="5627370" y="0"/>
                </a:cubicBezTo>
                <a:cubicBezTo>
                  <a:pt x="5913193" y="12745"/>
                  <a:pt x="6107157" y="-18380"/>
                  <a:pt x="6397784" y="0"/>
                </a:cubicBezTo>
                <a:cubicBezTo>
                  <a:pt x="6688411" y="18380"/>
                  <a:pt x="6744809" y="26207"/>
                  <a:pt x="6967220" y="0"/>
                </a:cubicBezTo>
                <a:cubicBezTo>
                  <a:pt x="7189631" y="-26207"/>
                  <a:pt x="7420362" y="-22296"/>
                  <a:pt x="7536656" y="0"/>
                </a:cubicBezTo>
                <a:cubicBezTo>
                  <a:pt x="7652950" y="22296"/>
                  <a:pt x="7929633" y="-27398"/>
                  <a:pt x="8206581" y="0"/>
                </a:cubicBezTo>
                <a:cubicBezTo>
                  <a:pt x="8483529" y="27398"/>
                  <a:pt x="8698537" y="-14889"/>
                  <a:pt x="8876506" y="0"/>
                </a:cubicBezTo>
                <a:cubicBezTo>
                  <a:pt x="9054475" y="14889"/>
                  <a:pt x="9203635" y="-6585"/>
                  <a:pt x="9345454" y="0"/>
                </a:cubicBezTo>
                <a:cubicBezTo>
                  <a:pt x="9487273" y="6585"/>
                  <a:pt x="9818753" y="-27429"/>
                  <a:pt x="10048875" y="0"/>
                </a:cubicBezTo>
                <a:cubicBezTo>
                  <a:pt x="10066747" y="213766"/>
                  <a:pt x="10035278" y="290407"/>
                  <a:pt x="10048875" y="547148"/>
                </a:cubicBezTo>
                <a:cubicBezTo>
                  <a:pt x="10062472" y="803889"/>
                  <a:pt x="10065642" y="998611"/>
                  <a:pt x="10048875" y="1151890"/>
                </a:cubicBezTo>
                <a:cubicBezTo>
                  <a:pt x="10032108" y="1305169"/>
                  <a:pt x="10020527" y="1466060"/>
                  <a:pt x="10048875" y="1727835"/>
                </a:cubicBezTo>
                <a:cubicBezTo>
                  <a:pt x="10077223" y="1989610"/>
                  <a:pt x="10049782" y="2088464"/>
                  <a:pt x="10048875" y="2361375"/>
                </a:cubicBezTo>
                <a:cubicBezTo>
                  <a:pt x="10047968" y="2634286"/>
                  <a:pt x="10023682" y="2667899"/>
                  <a:pt x="10048875" y="2879725"/>
                </a:cubicBezTo>
                <a:cubicBezTo>
                  <a:pt x="9812521" y="2895372"/>
                  <a:pt x="9690249" y="2908317"/>
                  <a:pt x="9378950" y="2879725"/>
                </a:cubicBezTo>
                <a:cubicBezTo>
                  <a:pt x="9067652" y="2851133"/>
                  <a:pt x="8791842" y="2870664"/>
                  <a:pt x="8608536" y="2879725"/>
                </a:cubicBezTo>
                <a:cubicBezTo>
                  <a:pt x="8425230" y="2888786"/>
                  <a:pt x="8149181" y="2846609"/>
                  <a:pt x="7737634" y="2879725"/>
                </a:cubicBezTo>
                <a:cubicBezTo>
                  <a:pt x="7326087" y="2912841"/>
                  <a:pt x="7468466" y="2886041"/>
                  <a:pt x="7369175" y="2879725"/>
                </a:cubicBezTo>
                <a:cubicBezTo>
                  <a:pt x="7269884" y="2873409"/>
                  <a:pt x="6915445" y="2901464"/>
                  <a:pt x="6699250" y="2879725"/>
                </a:cubicBezTo>
                <a:cubicBezTo>
                  <a:pt x="6483056" y="2857986"/>
                  <a:pt x="6326444" y="2888725"/>
                  <a:pt x="6129814" y="2879725"/>
                </a:cubicBezTo>
                <a:cubicBezTo>
                  <a:pt x="5933184" y="2870725"/>
                  <a:pt x="5768468" y="2896253"/>
                  <a:pt x="5660866" y="2879725"/>
                </a:cubicBezTo>
                <a:cubicBezTo>
                  <a:pt x="5553264" y="2863197"/>
                  <a:pt x="5105820" y="2884367"/>
                  <a:pt x="4890453" y="2879725"/>
                </a:cubicBezTo>
                <a:cubicBezTo>
                  <a:pt x="4675086" y="2875083"/>
                  <a:pt x="4521669" y="2899000"/>
                  <a:pt x="4321016" y="2879725"/>
                </a:cubicBezTo>
                <a:cubicBezTo>
                  <a:pt x="4120363" y="2860450"/>
                  <a:pt x="3873188" y="2867241"/>
                  <a:pt x="3651091" y="2879725"/>
                </a:cubicBezTo>
                <a:cubicBezTo>
                  <a:pt x="3428994" y="2892209"/>
                  <a:pt x="3203149" y="2859102"/>
                  <a:pt x="2880678" y="2879725"/>
                </a:cubicBezTo>
                <a:cubicBezTo>
                  <a:pt x="2558207" y="2900348"/>
                  <a:pt x="2482831" y="2898251"/>
                  <a:pt x="2311241" y="2879725"/>
                </a:cubicBezTo>
                <a:cubicBezTo>
                  <a:pt x="2139651" y="2861199"/>
                  <a:pt x="1633762" y="2842697"/>
                  <a:pt x="1440339" y="2879725"/>
                </a:cubicBezTo>
                <a:cubicBezTo>
                  <a:pt x="1246916" y="2916753"/>
                  <a:pt x="988246" y="2858442"/>
                  <a:pt x="870903" y="2879725"/>
                </a:cubicBezTo>
                <a:cubicBezTo>
                  <a:pt x="753560" y="2901008"/>
                  <a:pt x="182584" y="2837256"/>
                  <a:pt x="0" y="2879725"/>
                </a:cubicBezTo>
                <a:cubicBezTo>
                  <a:pt x="7096" y="2665332"/>
                  <a:pt x="5886" y="2521789"/>
                  <a:pt x="0" y="2303780"/>
                </a:cubicBezTo>
                <a:cubicBezTo>
                  <a:pt x="-5886" y="2085771"/>
                  <a:pt x="4978" y="1880079"/>
                  <a:pt x="0" y="1670241"/>
                </a:cubicBezTo>
                <a:cubicBezTo>
                  <a:pt x="-4978" y="1460403"/>
                  <a:pt x="10741" y="1254834"/>
                  <a:pt x="0" y="1036701"/>
                </a:cubicBezTo>
                <a:cubicBezTo>
                  <a:pt x="-10741" y="818568"/>
                  <a:pt x="-4866" y="403005"/>
                  <a:pt x="0" y="0"/>
                </a:cubicBezTo>
                <a:close/>
              </a:path>
            </a:pathLst>
          </a:custGeom>
          <a:solidFill>
            <a:srgbClr val="00015E"/>
          </a:solidFill>
          <a:ln>
            <a:solidFill>
              <a:schemeClr val="tx1"/>
            </a:solidFill>
            <a:extLst>
              <a:ext uri="{C807C97D-BFC1-408E-A445-0C87EB9F89A2}">
                <ask:lineSketchStyleProps xmlns:ask="http://schemas.microsoft.com/office/drawing/2018/sketchyshapes" sd="2265027635">
                  <ask:type>
                    <ask:lineSketchFreehand/>
                  </ask:type>
                </ask:lineSketchStyleProps>
              </a:ext>
            </a:extLst>
          </a:ln>
        </p:spPr>
        <p:txBody>
          <a:bodyPr/>
          <a:lstStyle/>
          <a:p>
            <a:pPr marL="0" indent="0">
              <a:buNone/>
            </a:pPr>
            <a:endParaRPr lang="en-US" sz="2800" b="1" baseline="0" dirty="0">
              <a:solidFill>
                <a:schemeClr val="bg1"/>
              </a:solidFill>
              <a:latin typeface="Montserrat Medium"/>
              <a:ea typeface="Arial"/>
              <a:cs typeface="Arial"/>
            </a:endParaRPr>
          </a:p>
          <a:p>
            <a:pPr marL="0" indent="0" algn="ctr">
              <a:buNone/>
            </a:pPr>
            <a:r>
              <a:rPr lang="en-US" sz="4000" b="1" dirty="0">
                <a:solidFill>
                  <a:schemeClr val="bg1"/>
                </a:solidFill>
                <a:latin typeface="Montserrat Medium"/>
              </a:rPr>
              <a:t>Policies establish the framework for and institutionalize practices that support WIOA and RA alignment.  </a:t>
            </a:r>
          </a:p>
        </p:txBody>
      </p:sp>
    </p:spTree>
    <p:extLst>
      <p:ext uri="{BB962C8B-B14F-4D97-AF65-F5344CB8AC3E}">
        <p14:creationId xmlns:p14="http://schemas.microsoft.com/office/powerpoint/2010/main" val="2922681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27204C-E0F3-37B1-6DA4-15A37E0822E6}"/>
              </a:ext>
            </a:extLst>
          </p:cNvPr>
          <p:cNvSpPr>
            <a:spLocks noGrp="1"/>
          </p:cNvSpPr>
          <p:nvPr>
            <p:ph type="title"/>
          </p:nvPr>
        </p:nvSpPr>
        <p:spPr>
          <a:xfrm>
            <a:off x="704850" y="1093820"/>
            <a:ext cx="11106150" cy="581024"/>
          </a:xfrm>
        </p:spPr>
        <p:txBody>
          <a:bodyPr>
            <a:normAutofit fontScale="90000"/>
          </a:bodyPr>
          <a:lstStyle/>
          <a:p>
            <a:r>
              <a:rPr lang="en-US" sz="3200">
                <a:solidFill>
                  <a:prstClr val="white"/>
                </a:solidFill>
                <a:latin typeface="Montserrat Medium"/>
              </a:rPr>
              <a:t>Policies in Action: Cultivating the RA &amp; WIOA Partnership</a:t>
            </a:r>
            <a:r>
              <a:rPr lang="en-US" sz="3200" dirty="0">
                <a:solidFill>
                  <a:prstClr val="white"/>
                </a:solidFill>
                <a:latin typeface="Montserrat Medium"/>
              </a:rPr>
              <a:t> </a:t>
            </a:r>
            <a:r>
              <a:rPr lang="en-US" sz="1200" dirty="0">
                <a:solidFill>
                  <a:srgbClr val="00015E"/>
                </a:solidFill>
                <a:latin typeface="Montserrat Medium"/>
              </a:rPr>
              <a:t>4</a:t>
            </a:r>
            <a:endParaRPr lang="en-US" sz="1200" dirty="0">
              <a:solidFill>
                <a:prstClr val="white"/>
              </a:solidFill>
              <a:latin typeface="Montserrat Medium"/>
            </a:endParaRPr>
          </a:p>
          <a:p>
            <a:endParaRPr lang="en-US">
              <a:solidFill>
                <a:prstClr val="white"/>
              </a:solidFill>
            </a:endParaRPr>
          </a:p>
        </p:txBody>
      </p:sp>
      <p:sp>
        <p:nvSpPr>
          <p:cNvPr id="13" name="Content Placeholder 12">
            <a:extLst>
              <a:ext uri="{FF2B5EF4-FFF2-40B4-BE49-F238E27FC236}">
                <a16:creationId xmlns:a16="http://schemas.microsoft.com/office/drawing/2014/main" id="{7F6E3B1F-C05A-53C4-7CFA-9830E3FA1914}"/>
              </a:ext>
            </a:extLst>
          </p:cNvPr>
          <p:cNvSpPr>
            <a:spLocks noGrp="1"/>
          </p:cNvSpPr>
          <p:nvPr>
            <p:ph sz="half" idx="2"/>
          </p:nvPr>
        </p:nvSpPr>
        <p:spPr>
          <a:xfrm>
            <a:off x="452754" y="1710607"/>
            <a:ext cx="10901046" cy="4549965"/>
          </a:xfrm>
        </p:spPr>
        <p:txBody>
          <a:bodyPr vert="horz" lIns="91440" tIns="45720" rIns="91440" bIns="45720" rtlCol="0" anchor="t">
            <a:normAutofit lnSpcReduction="10000"/>
          </a:bodyPr>
          <a:lstStyle/>
          <a:p>
            <a:pPr marL="457200" lvl="1" indent="0">
              <a:buNone/>
            </a:pPr>
            <a:r>
              <a:rPr lang="en-US" sz="3600" dirty="0">
                <a:solidFill>
                  <a:srgbClr val="00015E"/>
                </a:solidFill>
                <a:latin typeface="Montserrat Medium"/>
              </a:rPr>
              <a:t>PROMISING</a:t>
            </a:r>
            <a:r>
              <a:rPr lang="en-US" sz="3600" dirty="0">
                <a:latin typeface="Montserrat Medium"/>
              </a:rPr>
              <a:t> examples include policies that:</a:t>
            </a:r>
          </a:p>
          <a:p>
            <a:pPr lvl="2">
              <a:buFont typeface="Wingdings" panose="05000000000000000000" pitchFamily="2" charset="2"/>
              <a:buChar char="§"/>
            </a:pPr>
            <a:r>
              <a:rPr lang="en-US" sz="2200" dirty="0">
                <a:latin typeface="Montserrat"/>
              </a:rPr>
              <a:t>Establish a goal or even a mandatory level of WIOA funds (Statewide and/or formula) to be spent on one or more RA activities – RI, OJT, Support Services, etc.</a:t>
            </a:r>
          </a:p>
          <a:p>
            <a:pPr lvl="2">
              <a:buFont typeface="Wingdings" panose="05000000000000000000" pitchFamily="2" charset="2"/>
              <a:buChar char="§"/>
            </a:pPr>
            <a:r>
              <a:rPr lang="en-US" sz="2200" dirty="0">
                <a:latin typeface="Montserrat"/>
              </a:rPr>
              <a:t>Clearly articulate ETP list requirements for RA.</a:t>
            </a:r>
          </a:p>
          <a:p>
            <a:pPr lvl="2">
              <a:buFont typeface="Wingdings" panose="05000000000000000000" pitchFamily="2" charset="2"/>
              <a:buChar char="§"/>
            </a:pPr>
            <a:r>
              <a:rPr lang="en-US" sz="2200" b="1" dirty="0">
                <a:solidFill>
                  <a:srgbClr val="00015E"/>
                </a:solidFill>
                <a:latin typeface="Montserrat"/>
              </a:rPr>
              <a:t>Embed RA expertise in the AJC frontline staff. BSRs-ANs-ATRs</a:t>
            </a:r>
          </a:p>
          <a:p>
            <a:pPr lvl="2">
              <a:buFont typeface="Wingdings" panose="05000000000000000000" pitchFamily="2" charset="2"/>
              <a:buChar char="§"/>
            </a:pPr>
            <a:r>
              <a:rPr lang="en-US" sz="2200" dirty="0">
                <a:latin typeface="Montserrat"/>
              </a:rPr>
              <a:t>Engage all AJC partners, led by the OSO, in RA efforts. </a:t>
            </a:r>
          </a:p>
          <a:p>
            <a:pPr lvl="2">
              <a:buFont typeface="Wingdings" panose="05000000000000000000" pitchFamily="2" charset="2"/>
              <a:buChar char="§"/>
            </a:pPr>
            <a:r>
              <a:rPr lang="en-US" sz="2200" dirty="0">
                <a:latin typeface="Montserrat"/>
              </a:rPr>
              <a:t>Establish state and local board membership and committee requirements that facilitate RA stakeholder engagement</a:t>
            </a:r>
          </a:p>
          <a:p>
            <a:pPr lvl="2">
              <a:buFont typeface="Wingdings" panose="05000000000000000000" pitchFamily="2" charset="2"/>
              <a:buChar char="§"/>
            </a:pPr>
            <a:r>
              <a:rPr lang="en-US" sz="2200" dirty="0">
                <a:latin typeface="Montserrat"/>
              </a:rPr>
              <a:t>Establish a local planning process that includes RA stakeholders.</a:t>
            </a:r>
          </a:p>
          <a:p>
            <a:pPr lvl="2">
              <a:buFont typeface="Wingdings" panose="05000000000000000000" pitchFamily="2" charset="2"/>
              <a:buChar char="§"/>
            </a:pPr>
            <a:r>
              <a:rPr lang="en-US" sz="2200" b="1" dirty="0">
                <a:solidFill>
                  <a:srgbClr val="00015E"/>
                </a:solidFill>
                <a:latin typeface="Montserrat"/>
              </a:rPr>
              <a:t>Require on-going training and education for all key stakeholders.</a:t>
            </a:r>
            <a:endParaRPr lang="en-US" sz="2200" dirty="0">
              <a:solidFill>
                <a:srgbClr val="00015E"/>
              </a:solidFill>
              <a:latin typeface="Montserrat"/>
            </a:endParaRPr>
          </a:p>
          <a:p>
            <a:pPr lvl="2">
              <a:buFont typeface="Wingdings" panose="05000000000000000000" pitchFamily="2" charset="2"/>
              <a:buChar char="§"/>
            </a:pPr>
            <a:r>
              <a:rPr lang="en-US" sz="2200" dirty="0">
                <a:solidFill>
                  <a:schemeClr val="tx1"/>
                </a:solidFill>
                <a:latin typeface="Montserrat"/>
              </a:rPr>
              <a:t>What else?</a:t>
            </a:r>
          </a:p>
          <a:p>
            <a:pPr lvl="1">
              <a:buFont typeface="Wingdings" panose="05000000000000000000" pitchFamily="2" charset="2"/>
              <a:buChar char="Ø"/>
            </a:pPr>
            <a:endParaRPr lang="en-US" dirty="0"/>
          </a:p>
        </p:txBody>
      </p:sp>
      <p:pic>
        <p:nvPicPr>
          <p:cNvPr id="2" name="Picture 1">
            <a:extLst>
              <a:ext uri="{FF2B5EF4-FFF2-40B4-BE49-F238E27FC236}">
                <a16:creationId xmlns:a16="http://schemas.microsoft.com/office/drawing/2014/main" id="{1CCFC8F3-D614-5B1D-F69A-BFD24DEF08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pic>
        <p:nvPicPr>
          <p:cNvPr id="4" name="Picture 3">
            <a:extLst>
              <a:ext uri="{FF2B5EF4-FFF2-40B4-BE49-F238E27FC236}">
                <a16:creationId xmlns:a16="http://schemas.microsoft.com/office/drawing/2014/main" id="{1593D787-A096-C1E5-F47B-B20020301E1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60820" y="5952744"/>
            <a:ext cx="905256" cy="905256"/>
          </a:xfrm>
          <a:prstGeom prst="rect">
            <a:avLst/>
          </a:prstGeom>
        </p:spPr>
      </p:pic>
      <p:sp>
        <p:nvSpPr>
          <p:cNvPr id="5" name="Rectangle 4">
            <a:extLst>
              <a:ext uri="{FF2B5EF4-FFF2-40B4-BE49-F238E27FC236}">
                <a16:creationId xmlns:a16="http://schemas.microsoft.com/office/drawing/2014/main" id="{C46FA03D-AA5F-E7CF-5DAA-5004C818C3A8}"/>
              </a:ext>
              <a:ext uri="{C183D7F6-B498-43B3-948B-1728B52AA6E4}">
                <adec:decorative xmlns:adec="http://schemas.microsoft.com/office/drawing/2017/decorative" val="1"/>
              </a:ext>
            </a:extLst>
          </p:cNvPr>
          <p:cNvSpPr/>
          <p:nvPr/>
        </p:nvSpPr>
        <p:spPr>
          <a:xfrm>
            <a:off x="3084152"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3FD0712-DAD9-FADD-9C72-FB57438BF7E2}"/>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9160664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E2B2-C2B1-7E3D-F444-017D3157F2FB}"/>
              </a:ext>
            </a:extLst>
          </p:cNvPr>
          <p:cNvSpPr>
            <a:spLocks noGrp="1"/>
          </p:cNvSpPr>
          <p:nvPr>
            <p:ph type="title"/>
          </p:nvPr>
        </p:nvSpPr>
        <p:spPr>
          <a:xfrm>
            <a:off x="527538" y="384175"/>
            <a:ext cx="10984523" cy="1349009"/>
          </a:xfrm>
        </p:spPr>
        <p:txBody>
          <a:bodyPr>
            <a:normAutofit/>
          </a:bodyPr>
          <a:lstStyle/>
          <a:p>
            <a:r>
              <a:rPr lang="en-US" sz="2800">
                <a:solidFill>
                  <a:prstClr val="white"/>
                </a:solidFill>
                <a:latin typeface="Montserrat Medium"/>
              </a:rPr>
              <a:t>Policies in Action</a:t>
            </a:r>
            <a:r>
              <a:rPr lang="en-US" sz="2800" dirty="0">
                <a:solidFill>
                  <a:prstClr val="white"/>
                </a:solidFill>
                <a:latin typeface="Montserrat Medium"/>
              </a:rPr>
              <a:t>:</a:t>
            </a:r>
            <a:r>
              <a:rPr lang="en-US" sz="2800">
                <a:solidFill>
                  <a:prstClr val="white"/>
                </a:solidFill>
                <a:latin typeface="Montserrat Medium"/>
              </a:rPr>
              <a:t> Cultivating the RA &amp; WIOA Partnership</a:t>
            </a:r>
            <a:r>
              <a:rPr lang="en-US" sz="2800" dirty="0">
                <a:solidFill>
                  <a:prstClr val="white"/>
                </a:solidFill>
                <a:latin typeface="Montserrat Medium"/>
              </a:rPr>
              <a:t> </a:t>
            </a:r>
            <a:r>
              <a:rPr lang="en-US" sz="2800" dirty="0">
                <a:solidFill>
                  <a:srgbClr val="00015E"/>
                </a:solidFill>
                <a:latin typeface="Montserrat Medium"/>
              </a:rPr>
              <a:t>5</a:t>
            </a:r>
            <a:endParaRPr lang="en-US" sz="2800">
              <a:solidFill>
                <a:prstClr val="white"/>
              </a:solidFill>
              <a:latin typeface="Montserrat Medium"/>
            </a:endParaRPr>
          </a:p>
        </p:txBody>
      </p:sp>
      <p:sp>
        <p:nvSpPr>
          <p:cNvPr id="3" name="Content Placeholder 2">
            <a:extLst>
              <a:ext uri="{FF2B5EF4-FFF2-40B4-BE49-F238E27FC236}">
                <a16:creationId xmlns:a16="http://schemas.microsoft.com/office/drawing/2014/main" id="{5BBCE639-2517-5D50-E04A-D5BB4597E0AB}"/>
              </a:ext>
            </a:extLst>
          </p:cNvPr>
          <p:cNvSpPr>
            <a:spLocks noGrp="1"/>
          </p:cNvSpPr>
          <p:nvPr>
            <p:ph sz="half" idx="1"/>
          </p:nvPr>
        </p:nvSpPr>
        <p:spPr/>
        <p:txBody>
          <a:bodyPr vert="horz" lIns="91440" tIns="45720" rIns="91440" bIns="45720" rtlCol="0" anchor="t">
            <a:normAutofit/>
          </a:bodyPr>
          <a:lstStyle/>
          <a:p>
            <a:pPr marL="0" indent="0">
              <a:buNone/>
            </a:pPr>
            <a:r>
              <a:rPr lang="en-US" sz="3600">
                <a:latin typeface="Montserrat Medium"/>
              </a:rPr>
              <a:t>What policies have been effective in advancing this partnership in your system and/or local area?  </a:t>
            </a:r>
            <a:endParaRPr lang="en-US" sz="3600"/>
          </a:p>
        </p:txBody>
      </p:sp>
      <p:pic>
        <p:nvPicPr>
          <p:cNvPr id="7" name="Content Placeholder 6" descr="A close-up of two signs - one sign reads Policy Avenue and the other reads Procedure Street">
            <a:extLst>
              <a:ext uri="{FF2B5EF4-FFF2-40B4-BE49-F238E27FC236}">
                <a16:creationId xmlns:a16="http://schemas.microsoft.com/office/drawing/2014/main" id="{BEF68294-2CF7-685A-2051-CB11BCEC3E99}"/>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83510" y="2038350"/>
            <a:ext cx="5025945" cy="3259649"/>
          </a:xfrm>
          <a:prstGeom prst="rect">
            <a:avLst/>
          </a:prstGeom>
        </p:spPr>
      </p:pic>
      <p:pic>
        <p:nvPicPr>
          <p:cNvPr id="4" name="Picture 3">
            <a:extLst>
              <a:ext uri="{FF2B5EF4-FFF2-40B4-BE49-F238E27FC236}">
                <a16:creationId xmlns:a16="http://schemas.microsoft.com/office/drawing/2014/main" id="{F17496C4-5BC6-CDC4-B4B3-E498FD6A636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
        <p:nvSpPr>
          <p:cNvPr id="5" name="Slide Number Placeholder 5">
            <a:extLst>
              <a:ext uri="{FF2B5EF4-FFF2-40B4-BE49-F238E27FC236}">
                <a16:creationId xmlns:a16="http://schemas.microsoft.com/office/drawing/2014/main" id="{9601B95C-D2FD-A0FD-7272-E13C253C745C}"/>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1461306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FE1-5182-3DFA-926C-5421DF2F9D10}"/>
              </a:ext>
            </a:extLst>
          </p:cNvPr>
          <p:cNvSpPr>
            <a:spLocks noGrp="1"/>
          </p:cNvSpPr>
          <p:nvPr>
            <p:ph type="title"/>
          </p:nvPr>
        </p:nvSpPr>
        <p:spPr>
          <a:xfrm>
            <a:off x="489333" y="365125"/>
            <a:ext cx="11525478" cy="1343924"/>
          </a:xfrm>
        </p:spPr>
        <p:txBody>
          <a:bodyPr>
            <a:normAutofit/>
          </a:bodyPr>
          <a:lstStyle/>
          <a:p>
            <a:r>
              <a:rPr lang="en-US" sz="3200">
                <a:latin typeface="Montserrat Medium"/>
              </a:rPr>
              <a:t>MD's Supportive Framework of Policies and Programs  </a:t>
            </a:r>
          </a:p>
        </p:txBody>
      </p:sp>
      <p:sp>
        <p:nvSpPr>
          <p:cNvPr id="3" name="Content Placeholder 2">
            <a:extLst>
              <a:ext uri="{FF2B5EF4-FFF2-40B4-BE49-F238E27FC236}">
                <a16:creationId xmlns:a16="http://schemas.microsoft.com/office/drawing/2014/main" id="{3A472286-5808-FF56-7607-92B0D4F6C43F}"/>
              </a:ext>
            </a:extLst>
          </p:cNvPr>
          <p:cNvSpPr>
            <a:spLocks noGrp="1"/>
          </p:cNvSpPr>
          <p:nvPr>
            <p:ph sz="half" idx="1"/>
          </p:nvPr>
        </p:nvSpPr>
        <p:spPr>
          <a:xfrm>
            <a:off x="650631" y="1509102"/>
            <a:ext cx="11353800" cy="4351338"/>
          </a:xfrm>
        </p:spPr>
        <p:txBody>
          <a:bodyPr vert="horz" lIns="91440" tIns="45720" rIns="91440" bIns="45720" rtlCol="0" anchor="t">
            <a:normAutofit/>
          </a:bodyPr>
          <a:lstStyle/>
          <a:p>
            <a:endParaRPr lang="en-US" dirty="0">
              <a:solidFill>
                <a:srgbClr val="0563C1"/>
              </a:solidFill>
              <a:hlinkClick r:id="rId3">
                <a:extLst>
                  <a:ext uri="{A12FA001-AC4F-418D-AE19-62706E023703}">
                    <ahyp:hlinkClr xmlns:ahyp="http://schemas.microsoft.com/office/drawing/2018/hyperlinkcolor" val="tx"/>
                  </a:ext>
                </a:extLst>
              </a:hlinkClick>
            </a:endParaRPr>
          </a:p>
          <a:p>
            <a:r>
              <a:rPr lang="en-US" dirty="0">
                <a:solidFill>
                  <a:srgbClr val="0563C1"/>
                </a:solidFill>
                <a:latin typeface="Montserrat Medium"/>
                <a:hlinkClick r:id="rId4" tooltip="https://www.labor.maryland.gov/employment/appr/apprnavigators.shtml"/>
              </a:rPr>
              <a:t>Apprenticeship Navigators - MATP </a:t>
            </a:r>
            <a:endParaRPr lang="en-US" dirty="0">
              <a:solidFill>
                <a:srgbClr val="0563C1"/>
              </a:solidFill>
              <a:latin typeface="Montserrat Medium"/>
            </a:endParaRPr>
          </a:p>
          <a:p>
            <a:r>
              <a:rPr lang="en-US" dirty="0">
                <a:solidFill>
                  <a:schemeClr val="accent1"/>
                </a:solidFill>
                <a:latin typeface="Montserrat Medium"/>
                <a:hlinkClick r:id="rId5" tooltip="https://www.dllr.state.md.us/employment/appr/apprambassador.shtml">
                  <a:extLst>
                    <a:ext uri="{A12FA001-AC4F-418D-AE19-62706E023703}">
                      <ahyp:hlinkClr xmlns:ahyp="http://schemas.microsoft.com/office/drawing/2018/hyperlinkcolor" val="tx"/>
                    </a:ext>
                  </a:extLst>
                </a:hlinkClick>
              </a:rPr>
              <a:t>Maryland Apprenticeship Ambassador Program</a:t>
            </a:r>
            <a:endParaRPr lang="en-US" dirty="0">
              <a:solidFill>
                <a:schemeClr val="accent1"/>
              </a:solidFill>
              <a:latin typeface="Montserrat Medium"/>
            </a:endParaRPr>
          </a:p>
          <a:p>
            <a:r>
              <a:rPr lang="en-US" dirty="0">
                <a:solidFill>
                  <a:srgbClr val="0563C1"/>
                </a:solidFill>
                <a:latin typeface="Montserrat Medium"/>
                <a:hlinkClick r:id="rId3" tooltip="https://labor.maryland.gov/employment/mpi/mpi4-24.pdf">
                  <a:extLst>
                    <a:ext uri="{A12FA001-AC4F-418D-AE19-62706E023703}">
                      <ahyp:hlinkClr xmlns:ahyp="http://schemas.microsoft.com/office/drawing/2018/hyperlinkcolor" val="tx"/>
                    </a:ext>
                  </a:extLst>
                </a:hlinkClick>
              </a:rPr>
              <a:t>Apprenticeship Incentive Reimbursement Program</a:t>
            </a:r>
            <a:endParaRPr lang="en-US" dirty="0">
              <a:latin typeface="Montserrat Medium"/>
            </a:endParaRPr>
          </a:p>
          <a:p>
            <a:pPr>
              <a:buClr>
                <a:srgbClr val="0070C0"/>
              </a:buClr>
            </a:pPr>
            <a:r>
              <a:rPr lang="en-US" dirty="0">
                <a:latin typeface="Montserrat Medium"/>
                <a:hlinkClick r:id="rId6" tooltip="https://www.labor.maryland.gov/employment/mpi/mpi10-23.pdf"/>
              </a:rPr>
              <a:t>Policy MD Hospitality Management RA Program</a:t>
            </a:r>
            <a:endParaRPr lang="en-US" dirty="0">
              <a:latin typeface="Montserrat Medium"/>
            </a:endParaRPr>
          </a:p>
          <a:p>
            <a:pPr>
              <a:buClr>
                <a:srgbClr val="0070C0"/>
              </a:buClr>
            </a:pPr>
            <a:r>
              <a:rPr lang="en-US" dirty="0">
                <a:latin typeface="Montserrat Medium"/>
                <a:hlinkClick r:id="rId7" tooltip="https://www.labor.maryland.gov/employment/mpi/mpi11-23.pdf"/>
              </a:rPr>
              <a:t>Public Sector Apprenticeship Innovation Fund</a:t>
            </a:r>
            <a:endParaRPr lang="en-US" dirty="0">
              <a:latin typeface="Montserrat Medium"/>
            </a:endParaRPr>
          </a:p>
          <a:p>
            <a:pPr>
              <a:buClr>
                <a:srgbClr val="0070C0"/>
              </a:buClr>
            </a:pPr>
            <a:r>
              <a:rPr lang="en-US" dirty="0">
                <a:latin typeface="Montserrat Medium"/>
                <a:hlinkClick r:id="rId8" tooltip="https://www.labor.maryland.gov/employment/mpi/mpi12-22.pdf"/>
              </a:rPr>
              <a:t>Youth Apprenticeship Grant Guidance</a:t>
            </a:r>
            <a:endParaRPr lang="en-US" dirty="0">
              <a:latin typeface="Montserrat Medium"/>
            </a:endParaRPr>
          </a:p>
          <a:p>
            <a:pPr marL="0" indent="0">
              <a:buNone/>
            </a:pPr>
            <a:endParaRPr lang="en-US" dirty="0"/>
          </a:p>
          <a:p>
            <a:pPr marL="0" indent="0">
              <a:buNone/>
            </a:pPr>
            <a:endParaRPr lang="en-US" dirty="0">
              <a:solidFill>
                <a:srgbClr val="000000"/>
              </a:solidFill>
              <a:latin typeface="Montserrat Medium"/>
            </a:endParaRPr>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4CBC6C79-C63B-002A-0953-28E67AAA05A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
        <p:nvSpPr>
          <p:cNvPr id="5" name="Slide Number Placeholder 5">
            <a:extLst>
              <a:ext uri="{FF2B5EF4-FFF2-40B4-BE49-F238E27FC236}">
                <a16:creationId xmlns:a16="http://schemas.microsoft.com/office/drawing/2014/main" id="{78FD2C1D-C6B3-6E13-B5C8-BE4158FD1E0D}"/>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126429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023D35-7903-88CF-4651-E658AECDB0AC}"/>
              </a:ext>
            </a:extLst>
          </p:cNvPr>
          <p:cNvSpPr>
            <a:spLocks noGrp="1"/>
          </p:cNvSpPr>
          <p:nvPr>
            <p:ph type="title"/>
          </p:nvPr>
        </p:nvSpPr>
        <p:spPr/>
        <p:txBody>
          <a:bodyPr/>
          <a:lstStyle/>
          <a:p>
            <a:r>
              <a:rPr lang="en-US">
                <a:latin typeface="Montserrat Medium"/>
              </a:rPr>
              <a:t>Getting to Know You</a:t>
            </a:r>
          </a:p>
        </p:txBody>
      </p:sp>
      <p:sp>
        <p:nvSpPr>
          <p:cNvPr id="7" name="Content Placeholder 6">
            <a:extLst>
              <a:ext uri="{FF2B5EF4-FFF2-40B4-BE49-F238E27FC236}">
                <a16:creationId xmlns:a16="http://schemas.microsoft.com/office/drawing/2014/main" id="{289FE8EA-44D9-CA45-9490-85DBE9EEF54F}"/>
              </a:ext>
            </a:extLst>
          </p:cNvPr>
          <p:cNvSpPr>
            <a:spLocks noGrp="1"/>
          </p:cNvSpPr>
          <p:nvPr>
            <p:ph idx="1"/>
          </p:nvPr>
        </p:nvSpPr>
        <p:spPr/>
        <p:txBody>
          <a:bodyPr vert="horz" lIns="91440" tIns="45720" rIns="91440" bIns="45720" rtlCol="0" anchor="t">
            <a:normAutofit/>
          </a:bodyPr>
          <a:lstStyle/>
          <a:p>
            <a:pPr marL="0" indent="0">
              <a:buNone/>
            </a:pPr>
            <a:r>
              <a:rPr lang="en-US" sz="3600">
                <a:latin typeface="Montserrat Medium"/>
              </a:rPr>
              <a:t>Are you a….</a:t>
            </a:r>
          </a:p>
          <a:p>
            <a:pPr lvl="1"/>
            <a:r>
              <a:rPr lang="en-US" sz="2800">
                <a:latin typeface="Montserrat Medium"/>
              </a:rPr>
              <a:t>Workforce Board Director or Staff</a:t>
            </a:r>
          </a:p>
          <a:p>
            <a:pPr lvl="1"/>
            <a:r>
              <a:rPr lang="en-US" sz="2800">
                <a:latin typeface="Montserrat Medium"/>
              </a:rPr>
              <a:t>Service Provider Staff</a:t>
            </a:r>
          </a:p>
          <a:p>
            <a:pPr lvl="1"/>
            <a:r>
              <a:rPr lang="en-US" sz="2800">
                <a:latin typeface="Montserrat Medium"/>
              </a:rPr>
              <a:t>Educational Partner</a:t>
            </a:r>
          </a:p>
          <a:p>
            <a:pPr lvl="1"/>
            <a:r>
              <a:rPr lang="en-US" sz="2800">
                <a:latin typeface="Montserrat Medium"/>
              </a:rPr>
              <a:t>Vocational Rehabilitation Partner</a:t>
            </a:r>
          </a:p>
          <a:p>
            <a:pPr lvl="1"/>
            <a:r>
              <a:rPr lang="en-US" sz="2800">
                <a:latin typeface="Montserrat Medium"/>
              </a:rPr>
              <a:t>Apprenticeship Navigator</a:t>
            </a:r>
          </a:p>
          <a:p>
            <a:pPr lvl="1"/>
            <a:r>
              <a:rPr lang="en-US" sz="2800">
                <a:latin typeface="Montserrat Medium"/>
              </a:rPr>
              <a:t>Business</a:t>
            </a:r>
          </a:p>
          <a:p>
            <a:pPr lvl="1"/>
            <a:r>
              <a:rPr lang="en-US" sz="2800">
                <a:latin typeface="Montserrat Medium"/>
              </a:rPr>
              <a:t>Board Member</a:t>
            </a:r>
          </a:p>
          <a:p>
            <a:pPr lvl="1"/>
            <a:r>
              <a:rPr lang="en-US" sz="2800">
                <a:latin typeface="Montserrat Medium"/>
              </a:rPr>
              <a:t>Other?</a:t>
            </a:r>
          </a:p>
        </p:txBody>
      </p:sp>
      <p:pic>
        <p:nvPicPr>
          <p:cNvPr id="4" name="Picture 3">
            <a:extLst>
              <a:ext uri="{FF2B5EF4-FFF2-40B4-BE49-F238E27FC236}">
                <a16:creationId xmlns:a16="http://schemas.microsoft.com/office/drawing/2014/main" id="{18B8F6AF-A476-EF87-1BD5-5E289E6BF4C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24684" y="4001294"/>
            <a:ext cx="3719623" cy="2145362"/>
          </a:xfrm>
          <a:prstGeom prst="rect">
            <a:avLst/>
          </a:prstGeom>
        </p:spPr>
      </p:pic>
      <p:sp>
        <p:nvSpPr>
          <p:cNvPr id="2" name="Slide Number Placeholder 5">
            <a:extLst>
              <a:ext uri="{FF2B5EF4-FFF2-40B4-BE49-F238E27FC236}">
                <a16:creationId xmlns:a16="http://schemas.microsoft.com/office/drawing/2014/main" id="{6F2D77B9-445D-B4B1-5455-CACBFC5197F6}"/>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5652260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A33541-19E0-E9CC-11D9-3650FC0515C8}"/>
              </a:ext>
            </a:extLst>
          </p:cNvPr>
          <p:cNvSpPr>
            <a:spLocks noGrp="1"/>
          </p:cNvSpPr>
          <p:nvPr>
            <p:ph type="title"/>
          </p:nvPr>
        </p:nvSpPr>
        <p:spPr>
          <a:xfrm>
            <a:off x="609600" y="714375"/>
            <a:ext cx="10515600" cy="566854"/>
          </a:xfrm>
        </p:spPr>
        <p:txBody>
          <a:bodyPr>
            <a:noAutofit/>
          </a:bodyPr>
          <a:lstStyle/>
          <a:p>
            <a:r>
              <a:rPr lang="en-US" sz="4800"/>
              <a:t>Questions</a:t>
            </a:r>
          </a:p>
        </p:txBody>
      </p:sp>
      <p:pic>
        <p:nvPicPr>
          <p:cNvPr id="14" name="Picture 13" descr="Question mark symbol">
            <a:extLst>
              <a:ext uri="{FF2B5EF4-FFF2-40B4-BE49-F238E27FC236}">
                <a16:creationId xmlns:a16="http://schemas.microsoft.com/office/drawing/2014/main" id="{A79D3E85-C202-E628-0624-4192DD9B29EC}"/>
              </a:ext>
            </a:extLst>
          </p:cNvPr>
          <p:cNvPicPr>
            <a:picLocks noChangeAspect="1"/>
          </p:cNvPicPr>
          <p:nvPr/>
        </p:nvPicPr>
        <p:blipFill>
          <a:blip r:embed="rId3"/>
          <a:stretch>
            <a:fillRect/>
          </a:stretch>
        </p:blipFill>
        <p:spPr>
          <a:xfrm>
            <a:off x="663044" y="1576764"/>
            <a:ext cx="10865913" cy="4271586"/>
          </a:xfrm>
          <a:prstGeom prst="rect">
            <a:avLst/>
          </a:prstGeom>
        </p:spPr>
      </p:pic>
      <p:pic>
        <p:nvPicPr>
          <p:cNvPr id="4" name="Picture 3">
            <a:extLst>
              <a:ext uri="{FF2B5EF4-FFF2-40B4-BE49-F238E27FC236}">
                <a16:creationId xmlns:a16="http://schemas.microsoft.com/office/drawing/2014/main" id="{436B7E8D-6B0C-E51A-1452-2B9648EF627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
        <p:nvSpPr>
          <p:cNvPr id="5" name="Rectangle 4">
            <a:extLst>
              <a:ext uri="{FF2B5EF4-FFF2-40B4-BE49-F238E27FC236}">
                <a16:creationId xmlns:a16="http://schemas.microsoft.com/office/drawing/2014/main" id="{67C287CD-CBA5-5B25-1DDA-1F5DB6971E09}"/>
              </a:ext>
              <a:ext uri="{C183D7F6-B498-43B3-948B-1728B52AA6E4}">
                <adec:decorative xmlns:adec="http://schemas.microsoft.com/office/drawing/2017/decorative" val="1"/>
              </a:ext>
            </a:extLst>
          </p:cNvPr>
          <p:cNvSpPr/>
          <p:nvPr/>
        </p:nvSpPr>
        <p:spPr>
          <a:xfrm>
            <a:off x="3037556"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A788065-1BFE-3138-2F61-61E670E422F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035" y="5962389"/>
            <a:ext cx="826021" cy="826021"/>
          </a:xfrm>
          <a:prstGeom prst="rect">
            <a:avLst/>
          </a:prstGeom>
        </p:spPr>
      </p:pic>
      <p:sp>
        <p:nvSpPr>
          <p:cNvPr id="2" name="Slide Number Placeholder 5">
            <a:extLst>
              <a:ext uri="{FF2B5EF4-FFF2-40B4-BE49-F238E27FC236}">
                <a16:creationId xmlns:a16="http://schemas.microsoft.com/office/drawing/2014/main" id="{CB284EC4-CB52-A36D-0279-1B91688BC08D}"/>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1054442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Google Shape;333;g1eef3b86655_2_0"/>
          <p:cNvSpPr txBox="1">
            <a:spLocks noGrp="1"/>
          </p:cNvSpPr>
          <p:nvPr>
            <p:ph type="title"/>
          </p:nvPr>
        </p:nvSpPr>
        <p:spPr>
          <a:prstGeom prst="rect">
            <a:avLst/>
          </a:prstGeom>
          <a:noFill/>
          <a:ln>
            <a:noFill/>
          </a:ln>
        </p:spPr>
        <p:txBody>
          <a:bodyPr spcFirstLastPara="1" wrap="square" lIns="182875" tIns="45700" rIns="91425" bIns="45700" anchor="ctr" anchorCtr="0">
            <a:normAutofit/>
          </a:bodyPr>
          <a:lstStyle/>
          <a:p>
            <a:pPr>
              <a:spcBef>
                <a:spcPts val="0"/>
              </a:spcBef>
              <a:buSzPts val="1800"/>
            </a:pPr>
            <a:r>
              <a:rPr lang="en-US" b="1">
                <a:latin typeface="Montserrat Medium"/>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
                  </a:ext>
                </a:extLst>
              </a:rPr>
              <a:t>No-Cost Resources</a:t>
            </a:r>
          </a:p>
        </p:txBody>
      </p:sp>
      <p:pic>
        <p:nvPicPr>
          <p:cNvPr id="12" name="Picture 11" descr="Workforce Board Guide front cover ">
            <a:extLst>
              <a:ext uri="{FF2B5EF4-FFF2-40B4-BE49-F238E27FC236}">
                <a16:creationId xmlns:a16="http://schemas.microsoft.com/office/drawing/2014/main" id="{14010793-A9E6-594C-4643-5D6C66C5522D}"/>
              </a:ext>
            </a:extLst>
          </p:cNvPr>
          <p:cNvPicPr>
            <a:picLocks noChangeAspect="1"/>
          </p:cNvPicPr>
          <p:nvPr/>
        </p:nvPicPr>
        <p:blipFill>
          <a:blip r:embed="rId3"/>
          <a:stretch>
            <a:fillRect/>
          </a:stretch>
        </p:blipFill>
        <p:spPr>
          <a:xfrm>
            <a:off x="1704228" y="1725524"/>
            <a:ext cx="3562503" cy="4195627"/>
          </a:xfrm>
          <a:prstGeom prst="rect">
            <a:avLst/>
          </a:prstGeom>
        </p:spPr>
      </p:pic>
      <p:sp>
        <p:nvSpPr>
          <p:cNvPr id="7" name="Google Shape;319;p3">
            <a:extLst>
              <a:ext uri="{FF2B5EF4-FFF2-40B4-BE49-F238E27FC236}">
                <a16:creationId xmlns:a16="http://schemas.microsoft.com/office/drawing/2014/main" id="{6900806F-D0C8-71B1-2CCA-FFE7CD5E0933}"/>
              </a:ext>
            </a:extLst>
          </p:cNvPr>
          <p:cNvSpPr txBox="1">
            <a:spLocks noGrp="1"/>
          </p:cNvSpPr>
          <p:nvPr>
            <p:ph idx="1"/>
          </p:nvPr>
        </p:nvSpPr>
        <p:spPr>
          <a:xfrm>
            <a:off x="6248640" y="1725524"/>
            <a:ext cx="5056428" cy="2817312"/>
          </a:xfrm>
          <a:prstGeom prst="rect">
            <a:avLst/>
          </a:prstGeom>
          <a:noFill/>
          <a:ln>
            <a:noFill/>
          </a:ln>
        </p:spPr>
        <p:txBody>
          <a:bodyPr spcFirstLastPara="1" wrap="square" lIns="91425" tIns="45700" rIns="91425" bIns="45700" anchor="t" anchorCtr="0">
            <a:normAutofit/>
          </a:bodyPr>
          <a:lstStyle/>
          <a:p>
            <a:pPr marL="101600" indent="0" algn="ctr">
              <a:lnSpc>
                <a:spcPct val="120000"/>
              </a:lnSpc>
              <a:spcBef>
                <a:spcPts val="0"/>
              </a:spcBef>
              <a:buNone/>
            </a:pPr>
            <a:r>
              <a:rPr lang="en-US" b="1">
                <a:solidFill>
                  <a:schemeClr val="tx1"/>
                </a:solidFill>
                <a:latin typeface="Montserrat Medium"/>
              </a:rPr>
              <a:t>Guide to Identifying Partners</a:t>
            </a:r>
          </a:p>
        </p:txBody>
      </p:sp>
      <p:pic>
        <p:nvPicPr>
          <p:cNvPr id="8" name="Picture 7" descr="QR Code to https://dolcoe.safalapps.com/sites/default/files/2023-09/Technical%20Assistance%20Guide.pdf&#10; ">
            <a:extLst>
              <a:ext uri="{FF2B5EF4-FFF2-40B4-BE49-F238E27FC236}">
                <a16:creationId xmlns:a16="http://schemas.microsoft.com/office/drawing/2014/main" id="{BD4CE60B-677F-68BD-F3C5-67A2B03278A3}"/>
              </a:ext>
            </a:extLst>
          </p:cNvPr>
          <p:cNvPicPr>
            <a:picLocks noChangeAspect="1"/>
          </p:cNvPicPr>
          <p:nvPr/>
        </p:nvPicPr>
        <p:blipFill>
          <a:blip r:embed="rId4"/>
          <a:stretch>
            <a:fillRect/>
          </a:stretch>
        </p:blipFill>
        <p:spPr>
          <a:xfrm>
            <a:off x="7230550" y="2913174"/>
            <a:ext cx="3092609" cy="3054507"/>
          </a:xfrm>
          <a:prstGeom prst="rect">
            <a:avLst/>
          </a:prstGeom>
        </p:spPr>
      </p:pic>
      <p:sp>
        <p:nvSpPr>
          <p:cNvPr id="3" name="Slide Number Placeholder 5">
            <a:extLst>
              <a:ext uri="{FF2B5EF4-FFF2-40B4-BE49-F238E27FC236}">
                <a16:creationId xmlns:a16="http://schemas.microsoft.com/office/drawing/2014/main" id="{CC8E136C-068A-E6FC-4E37-6629751D145E}"/>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pic>
        <p:nvPicPr>
          <p:cNvPr id="2" name="Picture 1">
            <a:extLst>
              <a:ext uri="{FF2B5EF4-FFF2-40B4-BE49-F238E27FC236}">
                <a16:creationId xmlns:a16="http://schemas.microsoft.com/office/drawing/2014/main" id="{E6E66445-9CFA-6DB9-CD08-70724E9CD59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pic>
        <p:nvPicPr>
          <p:cNvPr id="9" name="Picture 8">
            <a:extLst>
              <a:ext uri="{FF2B5EF4-FFF2-40B4-BE49-F238E27FC236}">
                <a16:creationId xmlns:a16="http://schemas.microsoft.com/office/drawing/2014/main" id="{0F490A01-5D7F-D349-CA67-EA33994AC45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219325" y="5952744"/>
            <a:ext cx="791336" cy="791336"/>
          </a:xfrm>
          <a:prstGeom prst="rect">
            <a:avLst/>
          </a:prstGeom>
        </p:spPr>
      </p:pic>
      <p:sp>
        <p:nvSpPr>
          <p:cNvPr id="10" name="Rectangle 9">
            <a:extLst>
              <a:ext uri="{FF2B5EF4-FFF2-40B4-BE49-F238E27FC236}">
                <a16:creationId xmlns:a16="http://schemas.microsoft.com/office/drawing/2014/main" id="{345E302D-8B0D-C709-CBAD-806B020C5BD8}"/>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9590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4D4A-3DE4-FD0B-F2F3-88961B62E69B}"/>
              </a:ext>
            </a:extLst>
          </p:cNvPr>
          <p:cNvSpPr>
            <a:spLocks noGrp="1"/>
          </p:cNvSpPr>
          <p:nvPr>
            <p:ph type="title"/>
          </p:nvPr>
        </p:nvSpPr>
        <p:spPr/>
        <p:txBody>
          <a:bodyPr>
            <a:normAutofit/>
          </a:bodyPr>
          <a:lstStyle/>
          <a:p>
            <a:r>
              <a:rPr lang="en-US" sz="4400" b="1" kern="100">
                <a:effectLst/>
                <a:latin typeface="Montserrat Medium"/>
                <a:ea typeface="Calibri" panose="020F0502020204030204" pitchFamily="34" charset="0"/>
                <a:cs typeface="Times New Roman"/>
              </a:rPr>
              <a:t>Contact Us, Become a Partner</a:t>
            </a:r>
            <a:endParaRPr lang="en-US" b="1">
              <a:latin typeface="Montserrat Medium"/>
              <a:cs typeface="Times New Roman"/>
            </a:endParaRPr>
          </a:p>
        </p:txBody>
      </p:sp>
      <p:sp>
        <p:nvSpPr>
          <p:cNvPr id="3" name="Content Placeholder 2">
            <a:extLst>
              <a:ext uri="{FF2B5EF4-FFF2-40B4-BE49-F238E27FC236}">
                <a16:creationId xmlns:a16="http://schemas.microsoft.com/office/drawing/2014/main" id="{D081F25C-F779-0A17-3344-2CA68EAFBB46}"/>
              </a:ext>
            </a:extLst>
          </p:cNvPr>
          <p:cNvSpPr>
            <a:spLocks noGrp="1"/>
          </p:cNvSpPr>
          <p:nvPr>
            <p:ph sz="half" idx="1"/>
          </p:nvPr>
        </p:nvSpPr>
        <p:spPr>
          <a:xfrm>
            <a:off x="909916" y="1881340"/>
            <a:ext cx="6181165" cy="3945720"/>
          </a:xfrm>
        </p:spPr>
        <p:txBody>
          <a:bodyPr>
            <a:normAutofit/>
          </a:bodyPr>
          <a:lstStyle/>
          <a:p>
            <a:pPr marL="608965" indent="-422910">
              <a:spcAft>
                <a:spcPts val="1200"/>
              </a:spcAft>
              <a:buClr>
                <a:srgbClr val="00005F"/>
              </a:buClr>
              <a:buSzPct val="100000"/>
              <a:buFont typeface="Wingdings" panose="05000000000000000000" pitchFamily="2" charset="2"/>
              <a:buChar char="þ"/>
            </a:pPr>
            <a:r>
              <a:rPr lang="en-US" sz="3200" b="1">
                <a:solidFill>
                  <a:schemeClr val="tx1"/>
                </a:solidFill>
                <a:latin typeface="Montserrat" panose="00000500000000000000" pitchFamily="2" charset="0"/>
              </a:rPr>
              <a:t>Receive</a:t>
            </a:r>
            <a:r>
              <a:rPr lang="en-US" sz="3200">
                <a:solidFill>
                  <a:schemeClr val="tx1"/>
                </a:solidFill>
                <a:latin typeface="Montserrat" panose="00000500000000000000" pitchFamily="2" charset="0"/>
              </a:rPr>
              <a:t> no-cost expert TA,  </a:t>
            </a:r>
            <a:br>
              <a:rPr lang="en-US" sz="3200">
                <a:solidFill>
                  <a:schemeClr val="tx1"/>
                </a:solidFill>
                <a:latin typeface="Montserrat" panose="00000500000000000000" pitchFamily="2" charset="0"/>
              </a:rPr>
            </a:br>
            <a:r>
              <a:rPr lang="en-US" sz="3200">
                <a:solidFill>
                  <a:schemeClr val="tx1"/>
                </a:solidFill>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3200" b="1">
                <a:solidFill>
                  <a:schemeClr val="tx1"/>
                </a:solidFill>
                <a:latin typeface="Montserrat" panose="00000500000000000000" pitchFamily="2" charset="0"/>
              </a:rPr>
              <a:t>Network </a:t>
            </a:r>
            <a:r>
              <a:rPr lang="en-US" sz="3200">
                <a:solidFill>
                  <a:schemeClr val="tx1"/>
                </a:solidFill>
                <a:latin typeface="Montserrat" panose="00000500000000000000" pitchFamily="2" charset="0"/>
              </a:rPr>
              <a:t>with potential </a:t>
            </a:r>
            <a:br>
              <a:rPr lang="en-US" sz="3200">
                <a:solidFill>
                  <a:schemeClr val="tx1"/>
                </a:solidFill>
                <a:latin typeface="Montserrat" panose="00000500000000000000" pitchFamily="2" charset="0"/>
              </a:rPr>
            </a:br>
            <a:r>
              <a:rPr lang="en-US" sz="3200">
                <a:solidFill>
                  <a:schemeClr val="tx1"/>
                </a:solidFill>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3200" b="1">
                <a:solidFill>
                  <a:schemeClr val="tx1"/>
                </a:solidFill>
                <a:latin typeface="Montserrat" panose="00000500000000000000" pitchFamily="2" charset="0"/>
              </a:rPr>
              <a:t>Be </a:t>
            </a:r>
            <a:r>
              <a:rPr lang="en-US" sz="3200">
                <a:solidFill>
                  <a:schemeClr val="tx1"/>
                </a:solidFill>
                <a:latin typeface="Montserrat" panose="00000500000000000000" pitchFamily="2" charset="0"/>
              </a:rPr>
              <a:t>nationally recognized for your work</a:t>
            </a:r>
            <a:endParaRPr lang="en-US" sz="3200">
              <a:solidFill>
                <a:schemeClr val="tx1"/>
              </a:solidFill>
              <a:latin typeface="Montserrat" panose="00000500000000000000" pitchFamily="2" charset="0"/>
              <a:ea typeface="Raleway"/>
              <a:cs typeface="Raleway"/>
              <a:sym typeface="Raleway"/>
            </a:endParaRPr>
          </a:p>
          <a:p>
            <a:pPr marL="0" indent="0">
              <a:buNone/>
            </a:pPr>
            <a:endParaRPr lang="en-US" sz="3200"/>
          </a:p>
        </p:txBody>
      </p:sp>
      <p:sp>
        <p:nvSpPr>
          <p:cNvPr id="6" name="Rectangle 5">
            <a:extLst>
              <a:ext uri="{FF2B5EF4-FFF2-40B4-BE49-F238E27FC236}">
                <a16:creationId xmlns:a16="http://schemas.microsoft.com/office/drawing/2014/main" id="{029DE638-65ED-08CC-1409-199D9155E4B0}"/>
              </a:ext>
              <a:ext uri="{C183D7F6-B498-43B3-948B-1728B52AA6E4}">
                <adec:decorative xmlns:adec="http://schemas.microsoft.com/office/drawing/2017/decorative" val="1"/>
              </a:ext>
            </a:extLst>
          </p:cNvPr>
          <p:cNvSpPr/>
          <p:nvPr/>
        </p:nvSpPr>
        <p:spPr>
          <a:xfrm>
            <a:off x="7837115" y="1881339"/>
            <a:ext cx="3223260" cy="4079889"/>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8E41B0B7-FA8E-7C5D-B3B5-4EA886B87C34}"/>
              </a:ext>
            </a:extLst>
          </p:cNvPr>
          <p:cNvSpPr>
            <a:spLocks noGrp="1"/>
          </p:cNvSpPr>
          <p:nvPr>
            <p:ph sz="half" idx="2"/>
          </p:nvPr>
        </p:nvSpPr>
        <p:spPr>
          <a:xfrm>
            <a:off x="8005482" y="2011438"/>
            <a:ext cx="2886636" cy="4351338"/>
          </a:xfrm>
        </p:spPr>
        <p:txBody>
          <a:bodyPr/>
          <a:lstStyle/>
          <a:p>
            <a:pPr marL="0" indent="0" algn="ctr">
              <a:buNone/>
            </a:pPr>
            <a:r>
              <a:rPr lang="en-US">
                <a:solidFill>
                  <a:schemeClr val="bg1"/>
                </a:solidFill>
                <a:latin typeface="Montserrat" panose="00000500000000000000" pitchFamily="2" charset="0"/>
                <a:cs typeface="Arial" panose="020B0604020202020204" pitchFamily="34" charset="0"/>
              </a:rPr>
              <a:t>Scan for Partner Form</a:t>
            </a:r>
            <a:endParaRPr lang="en-US">
              <a:solidFill>
                <a:schemeClr val="bg1"/>
              </a:solidFill>
              <a:latin typeface="Montserrat" panose="00000500000000000000" pitchFamily="2" charset="0"/>
              <a:cs typeface="Segoe UI" panose="020B0502040204020203" pitchFamily="34" charset="0"/>
            </a:endParaRPr>
          </a:p>
          <a:p>
            <a:pPr marL="0" indent="0">
              <a:buNone/>
            </a:pPr>
            <a:endParaRPr lang="en-US"/>
          </a:p>
        </p:txBody>
      </p:sp>
      <p:pic>
        <p:nvPicPr>
          <p:cNvPr id="5" name="Picture 3" descr="Qr code for Partner Form: https://safalpartners.jotform.com/form/221015771142040">
            <a:extLst>
              <a:ext uri="{FF2B5EF4-FFF2-40B4-BE49-F238E27FC236}">
                <a16:creationId xmlns:a16="http://schemas.microsoft.com/office/drawing/2014/main" id="{B9197C90-5D7A-C570-CA04-D37FC26D0A8C}"/>
              </a:ext>
            </a:extLst>
          </p:cNvPr>
          <p:cNvPicPr>
            <a:picLocks noChangeAspect="1"/>
          </p:cNvPicPr>
          <p:nvPr/>
        </p:nvPicPr>
        <p:blipFill>
          <a:blip r:embed="rId3"/>
          <a:stretch>
            <a:fillRect/>
          </a:stretch>
        </p:blipFill>
        <p:spPr>
          <a:xfrm>
            <a:off x="8224434" y="3069273"/>
            <a:ext cx="2448622" cy="2511050"/>
          </a:xfrm>
          <a:prstGeom prst="rect">
            <a:avLst/>
          </a:prstGeom>
        </p:spPr>
      </p:pic>
      <p:pic>
        <p:nvPicPr>
          <p:cNvPr id="4" name="Picture 3">
            <a:extLst>
              <a:ext uri="{FF2B5EF4-FFF2-40B4-BE49-F238E27FC236}">
                <a16:creationId xmlns:a16="http://schemas.microsoft.com/office/drawing/2014/main" id="{3DB415F7-C7C3-1C72-6CB0-CEF3642471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
        <p:nvSpPr>
          <p:cNvPr id="9" name="Slide Number Placeholder 5">
            <a:extLst>
              <a:ext uri="{FF2B5EF4-FFF2-40B4-BE49-F238E27FC236}">
                <a16:creationId xmlns:a16="http://schemas.microsoft.com/office/drawing/2014/main" id="{3C0B5EBB-723F-911F-C383-E4BDCB8F971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0775437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70BCD9-3B45-7E18-207D-D7D9D9C662E5}"/>
              </a:ext>
            </a:extLst>
          </p:cNvPr>
          <p:cNvSpPr>
            <a:spLocks noGrp="1"/>
          </p:cNvSpPr>
          <p:nvPr>
            <p:ph type="title"/>
          </p:nvPr>
        </p:nvSpPr>
        <p:spPr>
          <a:xfrm>
            <a:off x="838200" y="757237"/>
            <a:ext cx="10515600" cy="1325563"/>
          </a:xfrm>
        </p:spPr>
        <p:txBody>
          <a:bodyPr/>
          <a:lstStyle/>
          <a:p>
            <a:pPr algn="ctr"/>
            <a:r>
              <a:rPr lang="en-US"/>
              <a:t>Thank You for Joining Us</a:t>
            </a:r>
          </a:p>
        </p:txBody>
      </p:sp>
      <p:sp>
        <p:nvSpPr>
          <p:cNvPr id="4" name="Text Placeholder 3">
            <a:extLst>
              <a:ext uri="{FF2B5EF4-FFF2-40B4-BE49-F238E27FC236}">
                <a16:creationId xmlns:a16="http://schemas.microsoft.com/office/drawing/2014/main" id="{E744C65D-CFCD-5F9F-5384-C5527616CBDB}"/>
              </a:ext>
            </a:extLst>
          </p:cNvPr>
          <p:cNvSpPr>
            <a:spLocks noGrp="1"/>
          </p:cNvSpPr>
          <p:nvPr>
            <p:ph type="body" sz="quarter" idx="10"/>
          </p:nvPr>
        </p:nvSpPr>
        <p:spPr/>
        <p:txBody>
          <a:bodyPr/>
          <a:lstStyle/>
          <a:p>
            <a:r>
              <a:rPr lang="en-US" sz="2200" i="1">
                <a:solidFill>
                  <a:prstClr val="black">
                    <a:lumMod val="75000"/>
                    <a:lumOff val="25000"/>
                  </a:prstClr>
                </a:solidFill>
                <a:latin typeface="Montserrat" panose="02000505000000020004" pitchFamily="2" charset="77"/>
                <a:ea typeface="+mj-ea"/>
                <a:cs typeface="+mj-cs"/>
              </a:rPr>
              <a:t>Email us your questions at RA_COE@SafalPartners.com</a:t>
            </a:r>
            <a:endParaRPr lang="en-US"/>
          </a:p>
        </p:txBody>
      </p:sp>
      <p:sp>
        <p:nvSpPr>
          <p:cNvPr id="2" name="Text Placeholder 1">
            <a:extLst>
              <a:ext uri="{FF2B5EF4-FFF2-40B4-BE49-F238E27FC236}">
                <a16:creationId xmlns:a16="http://schemas.microsoft.com/office/drawing/2014/main" id="{C7FA84AD-08DF-5890-9AAC-3CD93CE9BFFD}"/>
              </a:ext>
            </a:extLst>
          </p:cNvPr>
          <p:cNvSpPr>
            <a:spLocks noGrp="1"/>
          </p:cNvSpPr>
          <p:nvPr>
            <p:ph type="body" idx="1"/>
          </p:nvPr>
        </p:nvSpPr>
        <p:spPr/>
        <p:txBody>
          <a:bodyPr/>
          <a:lstStyle/>
          <a:p>
            <a:r>
              <a:rPr lang="en-US"/>
              <a:t>For more information, visit: </a:t>
            </a:r>
            <a:r>
              <a:rPr lang="en-US">
                <a:hlinkClick r:id="rId2" tooltip="https://dolcoe.safalapps.com/">
                  <a:extLst>
                    <a:ext uri="{A12FA001-AC4F-418D-AE19-62706E023703}">
                      <ahyp:hlinkClr xmlns:ahyp="http://schemas.microsoft.com/office/drawing/2018/hyperlinkcolor" val="tx"/>
                    </a:ext>
                  </a:extLst>
                </a:hlinkClick>
              </a:rPr>
              <a:t>dolcoe.safalapps.com</a:t>
            </a:r>
            <a:endParaRPr lang="en-US"/>
          </a:p>
          <a:p>
            <a:endParaRPr lang="en-US"/>
          </a:p>
        </p:txBody>
      </p:sp>
    </p:spTree>
    <p:extLst>
      <p:ext uri="{BB962C8B-B14F-4D97-AF65-F5344CB8AC3E}">
        <p14:creationId xmlns:p14="http://schemas.microsoft.com/office/powerpoint/2010/main" val="2251208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EF334-AD58-AC70-49B9-B66BA28B3F46}"/>
              </a:ext>
            </a:extLst>
          </p:cNvPr>
          <p:cNvSpPr>
            <a:spLocks noGrp="1"/>
          </p:cNvSpPr>
          <p:nvPr>
            <p:ph type="title"/>
          </p:nvPr>
        </p:nvSpPr>
        <p:spPr/>
        <p:txBody>
          <a:bodyPr/>
          <a:lstStyle/>
          <a:p>
            <a:r>
              <a:rPr lang="en-US"/>
              <a:t>Assessing Your RA Knowledge?</a:t>
            </a:r>
          </a:p>
        </p:txBody>
      </p:sp>
      <p:sp>
        <p:nvSpPr>
          <p:cNvPr id="3" name="Content Placeholder 2">
            <a:extLst>
              <a:ext uri="{FF2B5EF4-FFF2-40B4-BE49-F238E27FC236}">
                <a16:creationId xmlns:a16="http://schemas.microsoft.com/office/drawing/2014/main" id="{CFFC42A7-608B-1B53-25BE-DF250776D89E}"/>
              </a:ext>
            </a:extLst>
          </p:cNvPr>
          <p:cNvSpPr>
            <a:spLocks noGrp="1"/>
          </p:cNvSpPr>
          <p:nvPr>
            <p:ph sz="half" idx="1"/>
          </p:nvPr>
        </p:nvSpPr>
        <p:spPr>
          <a:xfrm>
            <a:off x="838200" y="1943092"/>
            <a:ext cx="3181350" cy="3895730"/>
          </a:xfrm>
          <a:ln w="19050">
            <a:solidFill>
              <a:schemeClr val="tx1"/>
            </a:solidFill>
          </a:ln>
        </p:spPr>
        <p:txBody>
          <a:bodyPr>
            <a:normAutofit/>
          </a:bodyPr>
          <a:lstStyle/>
          <a:p>
            <a:pPr marL="0" indent="0" algn="ctr">
              <a:buNone/>
            </a:pPr>
            <a:r>
              <a:rPr lang="en-US" sz="4000" b="1" u="sng">
                <a:latin typeface="Montserrat"/>
              </a:rPr>
              <a:t>Basic</a:t>
            </a:r>
          </a:p>
          <a:p>
            <a:pPr marL="0" indent="0">
              <a:buNone/>
            </a:pPr>
            <a:r>
              <a:rPr lang="en-US" sz="2400">
                <a:latin typeface="Montserrat"/>
                <a:cs typeface="Segoe UI"/>
              </a:rPr>
              <a:t>I know what it means, but I don’t know how to utilize it and don't have significant </a:t>
            </a:r>
            <a:br>
              <a:rPr lang="en-US" sz="2400">
                <a:latin typeface="Montserrat" panose="00000500000000000000" pitchFamily="2" charset="0"/>
                <a:cs typeface="Segoe UI"/>
              </a:rPr>
            </a:br>
            <a:r>
              <a:rPr lang="en-US" sz="2400">
                <a:latin typeface="Montserrat"/>
                <a:cs typeface="Segoe UI"/>
              </a:rPr>
              <a:t>experience </a:t>
            </a:r>
            <a:br>
              <a:rPr lang="en-US" sz="2400">
                <a:latin typeface="Montserrat" panose="00000500000000000000" pitchFamily="2" charset="0"/>
                <a:cs typeface="Segoe UI"/>
              </a:rPr>
            </a:br>
            <a:r>
              <a:rPr lang="en-US" sz="2400">
                <a:latin typeface="Montserrat"/>
                <a:cs typeface="Segoe UI"/>
              </a:rPr>
              <a:t>with it.</a:t>
            </a:r>
            <a:endParaRPr lang="en-US" sz="2400">
              <a:latin typeface="Montserrat" panose="00000500000000000000" pitchFamily="2" charset="0"/>
            </a:endParaRPr>
          </a:p>
        </p:txBody>
      </p:sp>
      <p:sp>
        <p:nvSpPr>
          <p:cNvPr id="4" name="Content Placeholder 3">
            <a:extLst>
              <a:ext uri="{FF2B5EF4-FFF2-40B4-BE49-F238E27FC236}">
                <a16:creationId xmlns:a16="http://schemas.microsoft.com/office/drawing/2014/main" id="{A65229BB-4B4F-0016-EC67-0A4055A0402F}"/>
              </a:ext>
            </a:extLst>
          </p:cNvPr>
          <p:cNvSpPr>
            <a:spLocks noGrp="1"/>
          </p:cNvSpPr>
          <p:nvPr>
            <p:ph sz="half" idx="13"/>
          </p:nvPr>
        </p:nvSpPr>
        <p:spPr>
          <a:xfrm>
            <a:off x="4504563" y="1943092"/>
            <a:ext cx="3182112" cy="3917957"/>
          </a:xfrm>
          <a:ln w="19050">
            <a:solidFill>
              <a:schemeClr val="tx1"/>
            </a:solidFill>
          </a:ln>
        </p:spPr>
        <p:txBody>
          <a:bodyPr>
            <a:normAutofit/>
          </a:bodyPr>
          <a:lstStyle/>
          <a:p>
            <a:pPr marL="0" indent="0" algn="ctr">
              <a:buNone/>
            </a:pPr>
            <a:r>
              <a:rPr lang="en-US" sz="3200" b="1" u="sng">
                <a:latin typeface="Montserrat"/>
              </a:rPr>
              <a:t>Intermediate</a:t>
            </a:r>
          </a:p>
          <a:p>
            <a:pPr marL="0" indent="0">
              <a:buNone/>
            </a:pPr>
            <a:r>
              <a:rPr lang="en-US" sz="2400">
                <a:latin typeface="Montserrat"/>
                <a:cs typeface="Segoe UI"/>
              </a:rPr>
              <a:t>I understand RA, I’ve had experience with RA in some capacity, and I feel comfortable educating internal and external stakeholders </a:t>
            </a:r>
            <a:br>
              <a:rPr lang="en-US" sz="2400">
                <a:latin typeface="Montserrat" panose="00000500000000000000" pitchFamily="2" charset="0"/>
                <a:cs typeface="Segoe UI"/>
              </a:rPr>
            </a:br>
            <a:r>
              <a:rPr lang="en-US" sz="2400">
                <a:latin typeface="Montserrat"/>
                <a:cs typeface="Segoe UI"/>
              </a:rPr>
              <a:t>about it.</a:t>
            </a:r>
            <a:endParaRPr lang="en-US" sz="2400">
              <a:latin typeface="Montserrat" panose="00000500000000000000" pitchFamily="2" charset="0"/>
              <a:cs typeface="Segoe UI"/>
            </a:endParaRPr>
          </a:p>
        </p:txBody>
      </p:sp>
      <p:sp>
        <p:nvSpPr>
          <p:cNvPr id="5" name="Content Placeholder 4">
            <a:extLst>
              <a:ext uri="{FF2B5EF4-FFF2-40B4-BE49-F238E27FC236}">
                <a16:creationId xmlns:a16="http://schemas.microsoft.com/office/drawing/2014/main" id="{71212385-A854-CEC5-548B-CD6E8044A3F2}"/>
              </a:ext>
            </a:extLst>
          </p:cNvPr>
          <p:cNvSpPr>
            <a:spLocks noGrp="1"/>
          </p:cNvSpPr>
          <p:nvPr>
            <p:ph sz="half" idx="14"/>
          </p:nvPr>
        </p:nvSpPr>
        <p:spPr>
          <a:xfrm>
            <a:off x="8171688" y="1943092"/>
            <a:ext cx="3182112" cy="3917569"/>
          </a:xfrm>
          <a:ln w="19050">
            <a:solidFill>
              <a:schemeClr val="tx1"/>
            </a:solidFill>
          </a:ln>
        </p:spPr>
        <p:txBody>
          <a:bodyPr>
            <a:normAutofit fontScale="92500" lnSpcReduction="20000"/>
          </a:bodyPr>
          <a:lstStyle/>
          <a:p>
            <a:pPr marL="0" indent="0" algn="ctr">
              <a:buNone/>
            </a:pPr>
            <a:r>
              <a:rPr lang="en-US" sz="4000" b="1" u="sng">
                <a:latin typeface="Montserrat"/>
              </a:rPr>
              <a:t>Expert</a:t>
            </a:r>
          </a:p>
          <a:p>
            <a:pPr marL="0" indent="0">
              <a:spcBef>
                <a:spcPts val="0"/>
              </a:spcBef>
              <a:buNone/>
              <a:defRPr sz="2400" b="0" i="0" u="none" strike="noStrike" kern="1200" spc="0" baseline="0">
                <a:solidFill>
                  <a:prstClr val="black">
                    <a:lumMod val="65000"/>
                    <a:lumOff val="35000"/>
                  </a:prstClr>
                </a:solidFill>
                <a:latin typeface="+mn-lt"/>
                <a:ea typeface="+mn-ea"/>
                <a:cs typeface="+mn-cs"/>
              </a:defRPr>
            </a:pPr>
            <a:r>
              <a:rPr lang="en-US" sz="2600">
                <a:solidFill>
                  <a:schemeClr val="tx1">
                    <a:lumMod val="95000"/>
                    <a:lumOff val="5000"/>
                  </a:schemeClr>
                </a:solidFill>
                <a:latin typeface="Montserrat" panose="00000500000000000000" pitchFamily="2" charset="0"/>
                <a:cs typeface="Segoe UI"/>
              </a:rPr>
              <a:t>I have extensive knowledge</a:t>
            </a:r>
            <a:r>
              <a:rPr lang="en-US" sz="2600">
                <a:solidFill>
                  <a:schemeClr val="tx1">
                    <a:lumMod val="95000"/>
                    <a:lumOff val="5000"/>
                  </a:schemeClr>
                </a:solidFill>
                <a:latin typeface="Montserrat" panose="00000500000000000000" pitchFamily="2" charset="0"/>
                <a:cs typeface="Calibri" panose="020F0502020204030204"/>
              </a:rPr>
              <a:t> </a:t>
            </a:r>
            <a:r>
              <a:rPr lang="en-US" sz="2600">
                <a:solidFill>
                  <a:schemeClr val="tx1">
                    <a:lumMod val="95000"/>
                    <a:lumOff val="5000"/>
                  </a:schemeClr>
                </a:solidFill>
                <a:latin typeface="Montserrat" panose="00000500000000000000" pitchFamily="2" charset="0"/>
                <a:cs typeface="Segoe UI"/>
              </a:rPr>
              <a:t>and relevant experience developing and implementing  programs and standards, recruiting apprentices, and convening stakeholders.</a:t>
            </a:r>
          </a:p>
        </p:txBody>
      </p:sp>
    </p:spTree>
    <p:extLst>
      <p:ext uri="{BB962C8B-B14F-4D97-AF65-F5344CB8AC3E}">
        <p14:creationId xmlns:p14="http://schemas.microsoft.com/office/powerpoint/2010/main" val="276696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6DDC-8677-71D1-59FA-0E3606E5A319}"/>
              </a:ext>
            </a:extLst>
          </p:cNvPr>
          <p:cNvSpPr>
            <a:spLocks noGrp="1"/>
          </p:cNvSpPr>
          <p:nvPr>
            <p:ph type="title"/>
          </p:nvPr>
        </p:nvSpPr>
        <p:spPr>
          <a:xfrm>
            <a:off x="838200" y="673851"/>
            <a:ext cx="10515600" cy="1325563"/>
          </a:xfrm>
        </p:spPr>
        <p:txBody>
          <a:bodyPr>
            <a:normAutofit/>
          </a:bodyPr>
          <a:lstStyle/>
          <a:p>
            <a:r>
              <a:rPr lang="en-US" sz="4000">
                <a:latin typeface="Montserrat Medium"/>
              </a:rPr>
              <a:t>Assess your WIOA &amp; RA Partnership</a:t>
            </a:r>
            <a:endParaRPr lang="en-US" sz="4000">
              <a:solidFill>
                <a:srgbClr val="000000"/>
              </a:solidFill>
              <a:latin typeface="Montserrat Medium"/>
            </a:endParaRPr>
          </a:p>
          <a:p>
            <a:endParaRPr lang="en-US" sz="3600" b="1">
              <a:latin typeface="Montserrat"/>
            </a:endParaRPr>
          </a:p>
        </p:txBody>
      </p:sp>
      <p:sp>
        <p:nvSpPr>
          <p:cNvPr id="3" name="Content Placeholder 2">
            <a:extLst>
              <a:ext uri="{FF2B5EF4-FFF2-40B4-BE49-F238E27FC236}">
                <a16:creationId xmlns:a16="http://schemas.microsoft.com/office/drawing/2014/main" id="{B98FAC88-DD1B-C3DE-FF57-AD4FD6531B16}"/>
              </a:ext>
            </a:extLst>
          </p:cNvPr>
          <p:cNvSpPr>
            <a:spLocks noGrp="1"/>
          </p:cNvSpPr>
          <p:nvPr>
            <p:ph sz="half" idx="1"/>
          </p:nvPr>
        </p:nvSpPr>
        <p:spPr>
          <a:xfrm>
            <a:off x="838200" y="2668555"/>
            <a:ext cx="5100263" cy="1651519"/>
          </a:xfrm>
        </p:spPr>
        <p:txBody>
          <a:bodyPr vert="horz" lIns="91440" tIns="45720" rIns="91440" bIns="45720" rtlCol="0" anchor="t">
            <a:normAutofit/>
          </a:bodyPr>
          <a:lstStyle/>
          <a:p>
            <a:pPr marL="0" indent="0">
              <a:buNone/>
            </a:pPr>
            <a:r>
              <a:rPr lang="en-US" sz="3600">
                <a:latin typeface="Montserrat Medium"/>
              </a:rPr>
              <a:t>How would you assess your RA and WIOA Partnership?</a:t>
            </a:r>
          </a:p>
        </p:txBody>
      </p:sp>
      <p:sp>
        <p:nvSpPr>
          <p:cNvPr id="4" name="Content Placeholder 3">
            <a:extLst>
              <a:ext uri="{FF2B5EF4-FFF2-40B4-BE49-F238E27FC236}">
                <a16:creationId xmlns:a16="http://schemas.microsoft.com/office/drawing/2014/main" id="{2C976B37-DB83-AE03-F4E2-B72B9BD6C490}"/>
              </a:ext>
            </a:extLst>
          </p:cNvPr>
          <p:cNvSpPr>
            <a:spLocks noGrp="1"/>
          </p:cNvSpPr>
          <p:nvPr>
            <p:ph sz="half" idx="2"/>
          </p:nvPr>
        </p:nvSpPr>
        <p:spPr>
          <a:xfrm>
            <a:off x="6172200" y="2013699"/>
            <a:ext cx="5181600" cy="4069860"/>
          </a:xfrm>
        </p:spPr>
        <p:txBody>
          <a:bodyPr vert="horz" lIns="91440" tIns="45720" rIns="91440" bIns="45720" rtlCol="0" anchor="t">
            <a:noAutofit/>
          </a:bodyPr>
          <a:lstStyle/>
          <a:p>
            <a:pPr marL="514350" indent="-514350">
              <a:buFont typeface="+mj-lt"/>
              <a:buAutoNum type="arabicPeriod"/>
            </a:pPr>
            <a:r>
              <a:rPr lang="en-US" sz="2400" b="1">
                <a:solidFill>
                  <a:schemeClr val="accent1"/>
                </a:solidFill>
              </a:rPr>
              <a:t>EMERGING</a:t>
            </a:r>
            <a:r>
              <a:rPr lang="en-US" sz="2400">
                <a:solidFill>
                  <a:schemeClr val="accent1"/>
                </a:solidFill>
              </a:rPr>
              <a:t> </a:t>
            </a:r>
            <a:r>
              <a:rPr lang="en-US" sz="2400">
                <a:solidFill>
                  <a:schemeClr val="tx1"/>
                </a:solidFill>
              </a:rPr>
              <a:t>– we are interested in a partnership, but we are unsure how to get started.</a:t>
            </a:r>
          </a:p>
          <a:p>
            <a:pPr marL="514350" indent="-514350">
              <a:buFont typeface="+mj-lt"/>
              <a:buAutoNum type="arabicPeriod"/>
            </a:pPr>
            <a:r>
              <a:rPr lang="en-US" sz="2400" b="1">
                <a:solidFill>
                  <a:schemeClr val="accent1"/>
                </a:solidFill>
              </a:rPr>
              <a:t>ADVANCING </a:t>
            </a:r>
            <a:r>
              <a:rPr lang="en-US" sz="2400">
                <a:solidFill>
                  <a:schemeClr val="tx1"/>
                </a:solidFill>
              </a:rPr>
              <a:t>– we have started to build the partnership.</a:t>
            </a:r>
          </a:p>
          <a:p>
            <a:pPr marL="514350" indent="-514350">
              <a:buFont typeface="+mj-lt"/>
              <a:buAutoNum type="arabicPeriod"/>
            </a:pPr>
            <a:r>
              <a:rPr lang="en-US" sz="2400" b="1">
                <a:solidFill>
                  <a:schemeClr val="accent1"/>
                </a:solidFill>
              </a:rPr>
              <a:t>LEADING –</a:t>
            </a:r>
            <a:r>
              <a:rPr lang="en-US" sz="2400">
                <a:solidFill>
                  <a:schemeClr val="tx1"/>
                </a:solidFill>
              </a:rPr>
              <a:t> we have a successful partnership that includes co-enrollment between WIOA and RA.</a:t>
            </a:r>
            <a:endParaRPr lang="en-US" sz="2400">
              <a:solidFill>
                <a:schemeClr val="tx2"/>
              </a:solidFill>
            </a:endParaRPr>
          </a:p>
        </p:txBody>
      </p:sp>
      <p:pic>
        <p:nvPicPr>
          <p:cNvPr id="6" name="Picture 5">
            <a:extLst>
              <a:ext uri="{FF2B5EF4-FFF2-40B4-BE49-F238E27FC236}">
                <a16:creationId xmlns:a16="http://schemas.microsoft.com/office/drawing/2014/main" id="{4594448F-AD88-070C-74F3-7D05464BE48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4079" y="5898312"/>
            <a:ext cx="923925" cy="923925"/>
          </a:xfrm>
          <a:prstGeom prst="rect">
            <a:avLst/>
          </a:prstGeom>
        </p:spPr>
      </p:pic>
      <p:sp>
        <p:nvSpPr>
          <p:cNvPr id="5" name="Slide Number Placeholder 5">
            <a:extLst>
              <a:ext uri="{FF2B5EF4-FFF2-40B4-BE49-F238E27FC236}">
                <a16:creationId xmlns:a16="http://schemas.microsoft.com/office/drawing/2014/main" id="{04760BC7-CD1B-6C24-ECF5-CF307997B898}"/>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102958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5BF4-595C-7BA0-02D1-3CA5640B2446}"/>
              </a:ext>
            </a:extLst>
          </p:cNvPr>
          <p:cNvSpPr>
            <a:spLocks noGrp="1"/>
          </p:cNvSpPr>
          <p:nvPr>
            <p:ph type="title"/>
          </p:nvPr>
        </p:nvSpPr>
        <p:spPr>
          <a:xfrm>
            <a:off x="749224" y="2534913"/>
            <a:ext cx="10515600" cy="1325563"/>
          </a:xfrm>
        </p:spPr>
        <p:txBody>
          <a:bodyPr/>
          <a:lstStyle/>
          <a:p>
            <a:pPr algn="ctr"/>
            <a:r>
              <a:rPr lang="en-US">
                <a:solidFill>
                  <a:schemeClr val="bg1"/>
                </a:solidFill>
                <a:latin typeface="Montserrat"/>
              </a:rPr>
              <a:t>Getting Started:  RA Basics</a:t>
            </a:r>
          </a:p>
        </p:txBody>
      </p:sp>
      <p:pic>
        <p:nvPicPr>
          <p:cNvPr id="3" name="Picture 2">
            <a:extLst>
              <a:ext uri="{FF2B5EF4-FFF2-40B4-BE49-F238E27FC236}">
                <a16:creationId xmlns:a16="http://schemas.microsoft.com/office/drawing/2014/main" id="{544E532A-FC74-044C-8645-17552D164A6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532" y="5942148"/>
            <a:ext cx="820009" cy="820009"/>
          </a:xfrm>
          <a:prstGeom prst="rect">
            <a:avLst/>
          </a:prstGeom>
        </p:spPr>
      </p:pic>
      <p:sp>
        <p:nvSpPr>
          <p:cNvPr id="4" name="Slide Number Placeholder 5">
            <a:extLst>
              <a:ext uri="{FF2B5EF4-FFF2-40B4-BE49-F238E27FC236}">
                <a16:creationId xmlns:a16="http://schemas.microsoft.com/office/drawing/2014/main" id="{8BED5B69-142E-0164-1C24-333DC64B52A8}"/>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7370236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65DFDB39333340A6C821E1EFAF7E53" ma:contentTypeVersion="17" ma:contentTypeDescription="Create a new document." ma:contentTypeScope="" ma:versionID="3ac759074c6a86585099b25e885aa940">
  <xsd:schema xmlns:xsd="http://www.w3.org/2001/XMLSchema" xmlns:xs="http://www.w3.org/2001/XMLSchema" xmlns:p="http://schemas.microsoft.com/office/2006/metadata/properties" xmlns:ns2="2f00f82b-dce9-458f-ab1d-1c5fd145e219" xmlns:ns3="4cd59d27-ca2b-4708-b9c7-7fa281384922" targetNamespace="http://schemas.microsoft.com/office/2006/metadata/properties" ma:root="true" ma:fieldsID="3663b68fabe1147433f80d2870c2f93c" ns2:_="" ns3:_="">
    <xsd:import namespace="2f00f82b-dce9-458f-ab1d-1c5fd145e219"/>
    <xsd:import namespace="4cd59d27-ca2b-4708-b9c7-7fa2813849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_Flow_SignoffStatus" minOccurs="0"/>
                <xsd:element ref="ns2:ClassificationLeve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0f82b-dce9-458f-ab1d-1c5fd145e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40efca0-e4bb-4e8d-9d61-7e4cbb849eb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ClassificationLevel" ma:index="23" nillable="true" ma:displayName="Classification Level" ma:format="Dropdown" ma:internalName="ClassificationLevel">
      <xsd:simpleType>
        <xsd:restriction base="dms:Text">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d59d27-ca2b-4708-b9c7-7fa2813849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87ad012-c776-41ed-a0f8-f6cf97c34fbd}" ma:internalName="TaxCatchAll" ma:showField="CatchAllData" ma:web="4cd59d27-ca2b-4708-b9c7-7fa2813849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2f00f82b-dce9-458f-ab1d-1c5fd145e219" xsi:nil="true"/>
    <TaxCatchAll xmlns="4cd59d27-ca2b-4708-b9c7-7fa281384922" xsi:nil="true"/>
    <ClassificationLevel xmlns="2f00f82b-dce9-458f-ab1d-1c5fd145e219" xsi:nil="true"/>
    <lcf76f155ced4ddcb4097134ff3c332f xmlns="2f00f82b-dce9-458f-ab1d-1c5fd145e2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B3FEB7-4FB5-47EE-A466-0506F84F474C}">
  <ds:schemaRefs>
    <ds:schemaRef ds:uri="2f00f82b-dce9-458f-ab1d-1c5fd145e219"/>
    <ds:schemaRef ds:uri="4cd59d27-ca2b-4708-b9c7-7fa2813849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8334F8E-A9E2-49B4-98A9-E946339435E4}">
  <ds:schemaRefs>
    <ds:schemaRef ds:uri="http://schemas.microsoft.com/sharepoint/v3/contenttype/forms"/>
  </ds:schemaRefs>
</ds:datastoreItem>
</file>

<file path=customXml/itemProps3.xml><?xml version="1.0" encoding="utf-8"?>
<ds:datastoreItem xmlns:ds="http://schemas.openxmlformats.org/officeDocument/2006/customXml" ds:itemID="{68032AE6-BC3F-44EA-AF4A-9B8A052850B9}">
  <ds:schemaRefs>
    <ds:schemaRef ds:uri="2f00f82b-dce9-458f-ab1d-1c5fd145e219"/>
    <ds:schemaRef ds:uri="http://www.w3.org/XML/1998/namespace"/>
    <ds:schemaRef ds:uri="4cd59d27-ca2b-4708-b9c7-7fa281384922"/>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24</TotalTime>
  <Words>4292</Words>
  <Application>Microsoft Office PowerPoint</Application>
  <PresentationFormat>Widescreen</PresentationFormat>
  <Paragraphs>459</Paragraphs>
  <Slides>63</Slides>
  <Notes>25</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63</vt:i4>
      </vt:variant>
    </vt:vector>
  </HeadingPairs>
  <TitlesOfParts>
    <vt:vector size="80" baseType="lpstr">
      <vt:lpstr>Aptos</vt:lpstr>
      <vt:lpstr>Arial</vt:lpstr>
      <vt:lpstr>Arial,Sans-Serif</vt:lpstr>
      <vt:lpstr>Calibri</vt:lpstr>
      <vt:lpstr>IBM-Plex-Sans</vt:lpstr>
      <vt:lpstr>Montserrat</vt:lpstr>
      <vt:lpstr>Montserrat Medium</vt:lpstr>
      <vt:lpstr>Montserrat SemiBold</vt:lpstr>
      <vt:lpstr>Segoe UI</vt:lpstr>
      <vt:lpstr>Wingdings</vt:lpstr>
      <vt:lpstr>Wingdings 2</vt:lpstr>
      <vt:lpstr>Wingdings,Sans-Serif</vt:lpstr>
      <vt:lpstr>1_Office Theme</vt:lpstr>
      <vt:lpstr>2_Office Theme</vt:lpstr>
      <vt:lpstr>Office Theme</vt:lpstr>
      <vt:lpstr>4_Office Theme</vt:lpstr>
      <vt:lpstr>5_Office Theme</vt:lpstr>
      <vt:lpstr>WIOA and Registered Apprenticeship:  Taking the Partnership to the Next Level</vt:lpstr>
      <vt:lpstr>Presenter</vt:lpstr>
      <vt:lpstr>Center of Excellence Overview</vt:lpstr>
      <vt:lpstr>Online Resources, On-Demand TA</vt:lpstr>
      <vt:lpstr>Objectives</vt:lpstr>
      <vt:lpstr>Getting to Know You</vt:lpstr>
      <vt:lpstr>Assessing Your RA Knowledge?</vt:lpstr>
      <vt:lpstr>Assess your WIOA &amp; RA Partnership </vt:lpstr>
      <vt:lpstr>Getting Started:  RA Basics</vt:lpstr>
      <vt:lpstr>Registered Apprenticeship </vt:lpstr>
      <vt:lpstr>Five Core Components</vt:lpstr>
      <vt:lpstr>Spans all Sectors</vt:lpstr>
      <vt:lpstr>Forged through Partnerships</vt:lpstr>
      <vt:lpstr>Forged through Partnerships 2</vt:lpstr>
      <vt:lpstr>The Partnership – Let’s Start with the “Why”</vt:lpstr>
      <vt:lpstr>The Benefits</vt:lpstr>
      <vt:lpstr> The Benefits 2 </vt:lpstr>
      <vt:lpstr>Workforce &amp; RA Points of Intersection</vt:lpstr>
      <vt:lpstr>New Tool</vt:lpstr>
      <vt:lpstr>Key WIOA Provisions &amp; their Intersection with RA</vt:lpstr>
      <vt:lpstr>Key WIOA Provisions &amp; their Intersection with RA 2</vt:lpstr>
      <vt:lpstr>State &amp; Local Boards in Action: Cultivating the RA &amp; WIOA Partnerships</vt:lpstr>
      <vt:lpstr>State &amp; Local Boards in Action: Cultivating the RA &amp; WIOA Partnerships 1</vt:lpstr>
      <vt:lpstr>State &amp; Local Boards in Action: Cultivating the RA &amp; WIOA Partnership</vt:lpstr>
      <vt:lpstr>Key WIOA Provisions &amp; their Intersection with RA 3</vt:lpstr>
      <vt:lpstr>WIOA Funds: Cultivating the RA &amp; WIOA Partnership</vt:lpstr>
      <vt:lpstr>WIOA Funding: Cultivating the RA &amp; WIOA Partnership</vt:lpstr>
      <vt:lpstr>WIOA Funding: Cultivating the RA &amp; WIOA Partnership 1</vt:lpstr>
      <vt:lpstr>Intersection: WIOA Funding Support</vt:lpstr>
      <vt:lpstr>Myth Busting – Part 1</vt:lpstr>
      <vt:lpstr>WIOA Funds: Cultivating the RA &amp;WIOA Partnership</vt:lpstr>
      <vt:lpstr>Myth Busting – Part 2</vt:lpstr>
      <vt:lpstr>WIOA Funds: Cultivating the RA &amp; WIOA Partnerships 1</vt:lpstr>
      <vt:lpstr>WIOA Funds: Cultivating the RA &amp; WIOA Partnership 2</vt:lpstr>
      <vt:lpstr>Key WIOA Provisions &amp; their Intersection with RA 5</vt:lpstr>
      <vt:lpstr>The ETP List: Cultivating the RA &amp; WIOA Partnership</vt:lpstr>
      <vt:lpstr>Myth Busting – Part 3</vt:lpstr>
      <vt:lpstr>Myth Busting – Part 4</vt:lpstr>
      <vt:lpstr>Key WIOA Provisions &amp; their Intersection with RA 4</vt:lpstr>
      <vt:lpstr>Performance Measures: Cultivating the RA &amp; WIOA Partnership 3</vt:lpstr>
      <vt:lpstr>Performance Measures: Cultivating the RA &amp; WIOA Partnership</vt:lpstr>
      <vt:lpstr>Performance Measures: Cultivating the RA &amp; WIOA Partnership​</vt:lpstr>
      <vt:lpstr>Myth Busting – Part 5</vt:lpstr>
      <vt:lpstr>Myth Busting – Part 6</vt:lpstr>
      <vt:lpstr>Performance Measures: Cultivating the RA &amp; WIOA Partnership -</vt:lpstr>
      <vt:lpstr>Take-Away Tool on Performance Measures – Part 1</vt:lpstr>
      <vt:lpstr>Take-Away Tool on Performance Measures – Part 2</vt:lpstr>
      <vt:lpstr>Take-Away Tool on Performance Measures – Part 3</vt:lpstr>
      <vt:lpstr>Take-Away Tool on Performance Measures – Part 4</vt:lpstr>
      <vt:lpstr>Performance Measures:  Cultivating the RA &amp; WIOA Partnership</vt:lpstr>
      <vt:lpstr>Key WIOA Provisions &amp; their Intersection with RA 7</vt:lpstr>
      <vt:lpstr>State and Local WIOA Planning: Cultivating the RA &amp; WIOA Partnership 3</vt:lpstr>
      <vt:lpstr>State and Local WIOA Planning: Cultivating the RA &amp; WIOA Partnership 4</vt:lpstr>
      <vt:lpstr>State and Local WIOA Planning:  Cultivating the RA &amp; WIOA Partnership 4</vt:lpstr>
      <vt:lpstr>Key WIOA Provisions &amp; their Intersection with RA 6</vt:lpstr>
      <vt:lpstr>State and Local WIOA Planning:  Cultivating RA &amp; WIOA Partnership</vt:lpstr>
      <vt:lpstr>Policies in Action: Cultivating the RA &amp; WIOA Partnership 4 </vt:lpstr>
      <vt:lpstr>Policies in Action: Cultivating the RA &amp; WIOA Partnership 5</vt:lpstr>
      <vt:lpstr>MD's Supportive Framework of Policies and Programs  </vt:lpstr>
      <vt:lpstr>Questions</vt:lpstr>
      <vt:lpstr>No-Cost Resources</vt:lpstr>
      <vt:lpstr>Contact Us, Become a Partner</vt:lpstr>
      <vt:lpstr>Thank You for Joining Us</vt:lpstr>
    </vt:vector>
  </TitlesOfParts>
  <Manager>Judy Blanchard and Jana Bauer</Manager>
  <Company>Safal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WIOA and Registered Apprenticeship:  Taking the Partnership to the Next Level</dc:title>
  <dc:creator>Stacy O'Keefe</dc:creator>
  <cp:keywords>Registered Apprentices, Workforce, Case Managers</cp:keywords>
  <cp:lastModifiedBy>Colleen Beck</cp:lastModifiedBy>
  <cp:revision>1</cp:revision>
  <dcterms:created xsi:type="dcterms:W3CDTF">2024-06-07T14:41:17Z</dcterms:created>
  <dcterms:modified xsi:type="dcterms:W3CDTF">2024-10-09T13:36:53Z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0x010100FD65DFDB39333340A6C821E1EFAF7E53</vt:lpwstr>
  </property>
  <property fmtid="{D5CDD505-2E9C-101B-9397-08002B2CF9AE}" pid="3" name="MediaServiceImageTags">
    <vt:lpwstr/>
  </property>
</Properties>
</file>