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3.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omments/modernComment_7B4_2A4F023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0" r:id="rId5"/>
    <p:sldMasterId id="2147483795" r:id="rId6"/>
    <p:sldMasterId id="2147483907" r:id="rId7"/>
  </p:sldMasterIdLst>
  <p:notesMasterIdLst>
    <p:notesMasterId r:id="rId38"/>
  </p:notesMasterIdLst>
  <p:sldIdLst>
    <p:sldId id="1947" r:id="rId8"/>
    <p:sldId id="2147327607" r:id="rId9"/>
    <p:sldId id="1737" r:id="rId10"/>
    <p:sldId id="2147327608" r:id="rId11"/>
    <p:sldId id="1978" r:id="rId12"/>
    <p:sldId id="2147327609" r:id="rId13"/>
    <p:sldId id="1972" r:id="rId14"/>
    <p:sldId id="2147327648" r:id="rId15"/>
    <p:sldId id="2147327213" r:id="rId16"/>
    <p:sldId id="1778" r:id="rId17"/>
    <p:sldId id="2147327650" r:id="rId18"/>
    <p:sldId id="1748" r:id="rId19"/>
    <p:sldId id="2147327664" r:id="rId20"/>
    <p:sldId id="2147327230" r:id="rId21"/>
    <p:sldId id="2147327652" r:id="rId22"/>
    <p:sldId id="2147327659" r:id="rId23"/>
    <p:sldId id="2147327665" r:id="rId24"/>
    <p:sldId id="2147327663" r:id="rId25"/>
    <p:sldId id="2147327661" r:id="rId26"/>
    <p:sldId id="2147327666" r:id="rId27"/>
    <p:sldId id="2147327658" r:id="rId28"/>
    <p:sldId id="2147327667" r:id="rId29"/>
    <p:sldId id="2147327657" r:id="rId30"/>
    <p:sldId id="2147327668" r:id="rId31"/>
    <p:sldId id="2147327660" r:id="rId32"/>
    <p:sldId id="2147327669" r:id="rId33"/>
    <p:sldId id="2147327662" r:id="rId34"/>
    <p:sldId id="1836" r:id="rId35"/>
    <p:sldId id="1736" r:id="rId36"/>
    <p:sldId id="184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63442-F286-172A-646F-BF7FB8052BBF}" name="Alan Dodkowitz" initials="" userId="S::alan.dodkowitz@safalpartners.com::77e67509-39e7-4278-826a-eddbfd8246a9" providerId="AD"/>
  <p188:author id="{1C363978-593C-497C-1A28-B2866C017889}" name="Lauren Fraulo" initials="LF" userId="S::Lauren.Fraulo@safalpartners.com::d323c613-e09b-4858-ba6f-779347ece142" providerId="AD"/>
  <p188:author id="{6C9E338E-3575-D922-8638-DBB3198D8DE7}" name="Katie Adams" initials="KA" userId="S::Katie.Adams@safalpartners.com::9f2e6d00-44bd-4c75-9c75-d813f6b933da" providerId="AD"/>
  <p188:author id="{BC893E9E-C5D7-7C6B-35B2-1E3360190E99}" name="Stacy OKeefe" initials="SO" userId="S::stacy.okeefe@safalpartners.com::5563009d-0437-4d00-98a2-542f8836308c" providerId="AD"/>
  <p188:author id="{8885EAF5-A2DF-7948-9D26-6EB82AE714C3}" name="Colleen Beck" initials=""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15E"/>
    <a:srgbClr val="FAAB1C"/>
    <a:srgbClr val="7ADBF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04" autoAdjust="0"/>
  </p:normalViewPr>
  <p:slideViewPr>
    <p:cSldViewPr snapToGrid="0">
      <p:cViewPr varScale="1">
        <p:scale>
          <a:sx n="47" d="100"/>
          <a:sy n="47" d="100"/>
        </p:scale>
        <p:origin x="979" y="43"/>
      </p:cViewPr>
      <p:guideLst/>
    </p:cSldViewPr>
  </p:slideViewPr>
  <p:outlineViewPr>
    <p:cViewPr>
      <p:scale>
        <a:sx n="33" d="100"/>
        <a:sy n="33" d="100"/>
      </p:scale>
      <p:origin x="0" y="-124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omments/modernComment_7B4_2A4F0232.xml><?xml version="1.0" encoding="utf-8"?>
<p188:cmLst xmlns:a="http://schemas.openxmlformats.org/drawingml/2006/main" xmlns:r="http://schemas.openxmlformats.org/officeDocument/2006/relationships" xmlns:p188="http://schemas.microsoft.com/office/powerpoint/2018/8/main">
  <p188:cm id="{5AD270E3-66A4-4660-9C3E-9C2A50FB859E}" authorId="{BC893E9E-C5D7-7C6B-35B2-1E3360190E99}" status="resolved" created="2024-11-22T17:37:15.102" complete="100000">
    <pc:sldMkLst xmlns:pc="http://schemas.microsoft.com/office/powerpoint/2013/main/command">
      <pc:docMk/>
      <pc:sldMk cId="709820978" sldId="1972"/>
    </pc:sldMkLst>
    <p188:replyLst>
      <p188:reply id="{06A57596-7A02-45C0-BEA4-0D8D1C698306}" authorId="{8885EAF5-A2DF-7948-9D26-6EB82AE714C3}" created="2024-11-22T19:35:28.465">
        <p188:txBody>
          <a:bodyPr/>
          <a:lstStyle/>
          <a:p>
            <a:r>
              <a:rPr lang="en-US"/>
              <a:t>It’s ok. It’s a picture so that will show up regardless of fonts. </a:t>
            </a:r>
          </a:p>
        </p188:txBody>
      </p188:reply>
    </p188:replyLst>
    <p188:txBody>
      <a:bodyPr/>
      <a:lstStyle/>
      <a:p>
        <a:r>
          <a:rPr lang="en-US"/>
          <a:t>[@Lauren Fraulo] - don't know how to change the font to Aptos on this one?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305F4-61D8-45FF-8BF0-879B44968C9B}"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70004-966A-4920-9DC7-EA98800AE89A}" type="slidenum">
              <a:rPr lang="en-US" smtClean="0"/>
              <a:t>‹#›</a:t>
            </a:fld>
            <a:endParaRPr lang="en-US"/>
          </a:p>
        </p:txBody>
      </p:sp>
    </p:spTree>
    <p:extLst>
      <p:ext uri="{BB962C8B-B14F-4D97-AF65-F5344CB8AC3E}">
        <p14:creationId xmlns:p14="http://schemas.microsoft.com/office/powerpoint/2010/main" val="123645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100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91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23FC-7CEE-8F50-4F69-59043EFE4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D3144-7950-DD8F-1F38-41DE1279A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C26E4-89D1-F9CD-A3B4-9FB74BC27B6A}"/>
              </a:ext>
            </a:extLst>
          </p:cNvPr>
          <p:cNvSpPr>
            <a:spLocks noGrp="1"/>
          </p:cNvSpPr>
          <p:nvPr>
            <p:ph type="body" idx="1"/>
          </p:nvPr>
        </p:nvSpPr>
        <p:spPr/>
        <p:txBody>
          <a:bodyPr/>
          <a:lstStyle/>
          <a:p>
            <a:r>
              <a:rPr lang="en-US" dirty="0">
                <a:ea typeface="Calibri"/>
                <a:cs typeface="Calibri"/>
              </a:rPr>
              <a:t>Description of image found in Alt text</a:t>
            </a:r>
          </a:p>
        </p:txBody>
      </p:sp>
      <p:sp>
        <p:nvSpPr>
          <p:cNvPr id="4" name="Slide Number Placeholder 3">
            <a:extLst>
              <a:ext uri="{FF2B5EF4-FFF2-40B4-BE49-F238E27FC236}">
                <a16:creationId xmlns:a16="http://schemas.microsoft.com/office/drawing/2014/main" id="{C5AB5BFC-57CA-9B93-D04F-680640C98B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7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2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988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6DA8A-54C2-6676-49FD-64C51C3EB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D3644-3E6F-A129-6154-FFBBED681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B3251-C309-0507-06EB-307B81935C39}"/>
              </a:ext>
            </a:extLst>
          </p:cNvPr>
          <p:cNvSpPr>
            <a:spLocks noGrp="1"/>
          </p:cNvSpPr>
          <p:nvPr>
            <p:ph type="body" idx="1"/>
          </p:nvPr>
        </p:nvSpPr>
        <p:spPr/>
        <p:txBody>
          <a:bodyPr/>
          <a:lstStyle/>
          <a:p>
            <a:endParaRPr lang="en-US" dirty="0">
              <a:latin typeface="Calibri"/>
              <a:cs typeface="Calibri"/>
            </a:endParaRPr>
          </a:p>
        </p:txBody>
      </p:sp>
      <p:sp>
        <p:nvSpPr>
          <p:cNvPr id="4" name="Slide Number Placeholder 3">
            <a:extLst>
              <a:ext uri="{FF2B5EF4-FFF2-40B4-BE49-F238E27FC236}">
                <a16:creationId xmlns:a16="http://schemas.microsoft.com/office/drawing/2014/main" id="{0A33545F-4174-339C-A2D7-EA9A8053D3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100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5956-5080-6888-4349-198A5CC56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5DB6B-AA96-6D6F-848C-E3E8E2834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BB67A-DC61-828D-728C-2769A89452A5}"/>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1B2B9444-58A0-FCD9-3E21-5E7B066A62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080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8754E-079D-8116-70C0-7C3AB4569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84B96-7B0F-7DDD-FDBD-4F6D8D186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CB2F6-1EE6-9731-93FE-038CE59801A6}"/>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07BD749E-BC5A-A28C-0CF2-283EDB0EEA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443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3CCB-A251-F99D-0DD3-F3290F20B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12D8A-481D-BEA4-4A51-4511BA5F9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17385-A075-EA89-5BBE-FEBC2644FBD9}"/>
              </a:ext>
            </a:extLst>
          </p:cNvPr>
          <p:cNvSpPr>
            <a:spLocks noGrp="1"/>
          </p:cNvSpPr>
          <p:nvPr>
            <p:ph type="body" idx="1"/>
          </p:nvPr>
        </p:nvSpPr>
        <p:spPr/>
        <p:txBody>
          <a:bodyPr/>
          <a:lstStyle/>
          <a:p>
            <a:endParaRPr lang="en-US" dirty="0">
              <a:latin typeface="Calibri"/>
              <a:cs typeface="Calibri"/>
            </a:endParaRPr>
          </a:p>
        </p:txBody>
      </p:sp>
      <p:sp>
        <p:nvSpPr>
          <p:cNvPr id="4" name="Slide Number Placeholder 3">
            <a:extLst>
              <a:ext uri="{FF2B5EF4-FFF2-40B4-BE49-F238E27FC236}">
                <a16:creationId xmlns:a16="http://schemas.microsoft.com/office/drawing/2014/main" id="{44927711-80C2-A012-F18E-B57CE55383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1186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2BDD-CA5D-B912-D15C-55A5A8C67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9CB7E-2936-CD2D-1624-B0346B559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2934A-6623-AA2E-DD6E-AFC8AE8F61CF}"/>
              </a:ext>
            </a:extLst>
          </p:cNvPr>
          <p:cNvSpPr>
            <a:spLocks noGrp="1"/>
          </p:cNvSpPr>
          <p:nvPr>
            <p:ph type="body" idx="1"/>
          </p:nvPr>
        </p:nvSpPr>
        <p:spPr/>
        <p:txBody>
          <a:bodyPr/>
          <a:lstStyle/>
          <a:p>
            <a:endParaRPr lang="en-US" dirty="0">
              <a:latin typeface="Calibri"/>
              <a:cs typeface="Calibri"/>
            </a:endParaRPr>
          </a:p>
        </p:txBody>
      </p:sp>
      <p:sp>
        <p:nvSpPr>
          <p:cNvPr id="4" name="Slide Number Placeholder 3">
            <a:extLst>
              <a:ext uri="{FF2B5EF4-FFF2-40B4-BE49-F238E27FC236}">
                <a16:creationId xmlns:a16="http://schemas.microsoft.com/office/drawing/2014/main" id="{EE560580-88E4-B640-22E9-A18593D2ED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25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56D09-276D-1C78-B976-D0C9E39F8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526C9-DB51-1AE4-29E4-4D97AE81A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14C3D-95C5-7AA7-BBF8-B380D97EADF3}"/>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9E785873-C110-3443-6F3A-13D8D045BA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512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Stacy</a:t>
            </a: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479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ECF1B-A8B9-1DB5-DDC4-757762931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AE6A3-C653-4CF1-623E-9BC2DF2C6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6331B-912D-F8F3-937E-7BB48FF97EA2}"/>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E618D122-AB08-1FEA-B1C4-F55AA8383B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277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105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We</a:t>
            </a:r>
            <a:r>
              <a:rPr lang="en-US" baseline="0"/>
              <a:t> </a:t>
            </a:r>
            <a:r>
              <a:rPr lang="en-US"/>
              <a:t>want to thank all of you for joining us today. We appreciate your participation. </a:t>
            </a:r>
            <a:endParaRPr lang="en-US">
              <a:cs typeface="Calibri"/>
            </a:endParaRPr>
          </a:p>
          <a:p>
            <a:endParaRPr lang="en-US"/>
          </a:p>
          <a:p>
            <a:r>
              <a:rPr lang="en-US"/>
              <a:t>We’d </a:t>
            </a:r>
            <a:r>
              <a:rPr lang="en-US" i="0"/>
              <a:t>like to encourage you to become a partner with the Center of Excellence</a:t>
            </a:r>
            <a:r>
              <a:rPr lang="en-US"/>
              <a:t> if you have not signed up yet</a:t>
            </a:r>
            <a:r>
              <a:rPr lang="en-US" i="0"/>
              <a:t>. Please take a moment to scan the QR code on the screen. As a partner you have the opportunity to receive no-cost technical assistance and materials, network with partners nationwide, and be nationally-recognized for your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348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711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220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234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registered apprenticeship model was honed by the building trades over the last century and they largely made it into what it is today. I like to mention that because so much of what we know about what makes apprenticeship successful comes from work in the building trades labor unions and labor-management partnerships. But now it's expanding into new industries and we have many more apprentices – across many sectors – in the United States. You can see a selection of them here in the slide. You can probably see industries that our learners are currently in or aspire to be in. </a:t>
            </a:r>
            <a:endParaRPr lang="en-US"/>
          </a:p>
          <a:p>
            <a:endParaRPr lang="en-US">
              <a:ea typeface="Calibri"/>
              <a:cs typeface="Calibri"/>
            </a:endParaRPr>
          </a:p>
          <a:p>
            <a:r>
              <a:rPr lang="en-US" sz="1800">
                <a:effectLst/>
                <a:latin typeface="Segoe UI"/>
                <a:cs typeface="Segoe UI"/>
              </a:rPr>
              <a:t>Within these sectors are a wide variety of careers, including entry-level positions in which apprentices can begin, accessing higher-prestige/higher-wage positions over time. If we can help our students prepare for and eventually access an RA program in these industries, they will have a good chance of staying employed and have the opportunity to advance over time.</a:t>
            </a:r>
            <a:r>
              <a:rPr lang="en-US" sz="1800">
                <a:latin typeface="Segoe UI"/>
                <a:cs typeface="Segoe UI"/>
              </a:rPr>
              <a:t> </a:t>
            </a:r>
            <a:endParaRPr lang="en-US" sz="1800">
              <a:effectLst/>
              <a:latin typeface="Arial" panose="020B0604020202020204" pitchFamily="34" charset="0"/>
            </a:endParaRPr>
          </a:p>
          <a:p>
            <a:endParaRPr lang="en-US">
              <a:ea typeface="Calibri"/>
              <a:cs typeface="Calibri"/>
            </a:endParaRPr>
          </a:p>
          <a:p>
            <a:r>
              <a:rPr lang="en-US">
                <a:ea typeface="Calibri"/>
                <a:cs typeface="Calibri"/>
              </a:rPr>
              <a:t>While our students can and do go into a broad range of careers after completing their participation in Adult Education, frontline healthcare positions are some examples of in-demand occupations with clear career ladders or pathways that our students can access through registered apprenticeship. In New Mexico, we are beginning to talk about education apprenticeships, and these careers include not only teachers but also teachers' aides with pathways to becoming a licensed teacher, and positions like bus drivers.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01EDA0-9D9F-43FC-AAC8-169467B76D9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993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F49F2-BC7C-4CCE-ABE3-7F924B16A0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685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971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It is critical to help students understand the benefits of registered apprenticeship. Students are often unaware that these opportunities exist, it is also common that their parents are unaware. So it is very crucial for staff interacting with students to share the opportunities as well as the benefits they bring. </a:t>
            </a:r>
          </a:p>
          <a:p>
            <a:endParaRPr lang="en-US"/>
          </a:p>
          <a:p>
            <a:r>
              <a:rPr lang="en-US"/>
              <a:t>These benefits include that registered apprenticeship is a career from the start and provides them a way to get paid while learning skills and obtaining work experience. </a:t>
            </a:r>
          </a:p>
          <a:p>
            <a:r>
              <a:rPr lang="en-US"/>
              <a:t>Registered apprenticeships are jobs, so after high school it can transition to full time employment for them or after the completion of the program depending on how the program is set up. </a:t>
            </a:r>
          </a:p>
          <a:p>
            <a:r>
              <a:rPr lang="en-US"/>
              <a:t>Some statics on earning from the US Department of labor show an increase in lifetime potential compared to their peers and apprentice completers have an average starting salary of 80,000 a year. </a:t>
            </a:r>
          </a:p>
          <a:p>
            <a:r>
              <a:rPr lang="en-US"/>
              <a:t>Apprentices also receive a national credential that is portable and can move with them. </a:t>
            </a:r>
          </a:p>
          <a:p>
            <a:r>
              <a:rPr lang="en-US"/>
              <a:t>On top of earning more in lifetime earnings than their peers, it can also help lower or even eliminate the cost of college.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6903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8.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8.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8.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8.jpeg"/><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4.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24.jpe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24.jpe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24.jpe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jpeg"/><Relationship Id="rId4" Type="http://schemas.openxmlformats.org/officeDocument/2006/relationships/image" Target="../media/image22.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24.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5.jpeg"/><Relationship Id="rId4" Type="http://schemas.openxmlformats.org/officeDocument/2006/relationships/image" Target="../media/image22.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31.png"/><Relationship Id="rId4" Type="http://schemas.openxmlformats.org/officeDocument/2006/relationships/image" Target="../media/image13.jpe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4.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33.jpe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33.jpe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24.jpe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24.jpe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8.jpe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3.jpeg"/><Relationship Id="rId4" Type="http://schemas.openxmlformats.org/officeDocument/2006/relationships/image" Target="../media/image4.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3.jpeg"/><Relationship Id="rId4" Type="http://schemas.openxmlformats.org/officeDocument/2006/relationships/image" Target="../media/image4.png"/></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4.xml"/><Relationship Id="rId5" Type="http://schemas.openxmlformats.org/officeDocument/2006/relationships/image" Target="../media/image24.jpeg"/><Relationship Id="rId4" Type="http://schemas.openxmlformats.org/officeDocument/2006/relationships/image" Target="../media/image22.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24.jpe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Master" Target="../slideMasters/slideMaster4.xml"/><Relationship Id="rId5" Type="http://schemas.openxmlformats.org/officeDocument/2006/relationships/image" Target="../media/image25.jpeg"/><Relationship Id="rId4"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8.jpe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8.jpe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30.png"/><Relationship Id="rId4" Type="http://schemas.openxmlformats.org/officeDocument/2006/relationships/image" Target="../media/image8.jpe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30.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8.jpe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31.png"/><Relationship Id="rId4" Type="http://schemas.openxmlformats.org/officeDocument/2006/relationships/image" Target="../media/image13.jpe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4.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33.jpe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33.jpe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4.png"/></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4.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5.jpeg"/><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8.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13.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2.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33.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33.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294682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8056" y="-11369"/>
            <a:ext cx="9434557" cy="6861574"/>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42346541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6" name="TextBox 5">
            <a:extLst>
              <a:ext uri="{FF2B5EF4-FFF2-40B4-BE49-F238E27FC236}">
                <a16:creationId xmlns:a16="http://schemas.microsoft.com/office/drawing/2014/main" id="{EE4174DD-2B90-E1D0-93CE-D957FF64E851}"/>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317028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608385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911D6F16-A202-A2EF-0D01-CBCB7986F8C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788814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FD791BC2-14B4-978E-B7E7-68B0BE7E2FA9}"/>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8575976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7C3BDD13-E3F4-F209-CF9B-285C84EF2A25}"/>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1425024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56B62C59-6296-3BBC-D3F5-6F285CA02D6D}"/>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1076355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2" name="TextBox 1">
            <a:extLst>
              <a:ext uri="{FF2B5EF4-FFF2-40B4-BE49-F238E27FC236}">
                <a16:creationId xmlns:a16="http://schemas.microsoft.com/office/drawing/2014/main" id="{6FD6DB66-0C95-5271-4268-830EB859727A}"/>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77064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004710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408474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Large Title w 6 column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514732" y="1825625"/>
            <a:ext cx="1816592" cy="435133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040886" y="1888331"/>
            <a:ext cx="1831844" cy="4351338"/>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440E10D-6D1C-6147-FD90-85895F929A5F}"/>
              </a:ext>
            </a:extLst>
          </p:cNvPr>
          <p:cNvSpPr>
            <a:spLocks noGrp="1"/>
          </p:cNvSpPr>
          <p:nvPr>
            <p:ph sz="half" idx="13"/>
          </p:nvPr>
        </p:nvSpPr>
        <p:spPr>
          <a:xfrm>
            <a:off x="2458592" y="1846701"/>
            <a:ext cx="1677848" cy="4351338"/>
          </a:xfrm>
        </p:spPr>
        <p:txBody>
          <a:bodyPr/>
          <a:lstStyle/>
          <a:p>
            <a:pPr lvl="0"/>
            <a:r>
              <a:rPr lang="en-US"/>
              <a:t>Click to edit Master text styles</a:t>
            </a:r>
          </a:p>
        </p:txBody>
      </p:sp>
      <p:sp>
        <p:nvSpPr>
          <p:cNvPr id="14" name="Content Placeholder 2">
            <a:extLst>
              <a:ext uri="{FF2B5EF4-FFF2-40B4-BE49-F238E27FC236}">
                <a16:creationId xmlns:a16="http://schemas.microsoft.com/office/drawing/2014/main" id="{073B42B2-763A-FE8C-06EB-45F87526C7F7}"/>
              </a:ext>
            </a:extLst>
          </p:cNvPr>
          <p:cNvSpPr>
            <a:spLocks noGrp="1"/>
          </p:cNvSpPr>
          <p:nvPr>
            <p:ph sz="half" idx="14"/>
          </p:nvPr>
        </p:nvSpPr>
        <p:spPr>
          <a:xfrm>
            <a:off x="4267754" y="1888331"/>
            <a:ext cx="1687515" cy="4351338"/>
          </a:xfrm>
        </p:spPr>
        <p:txBody>
          <a:bodyPr/>
          <a:lstStyle/>
          <a:p>
            <a:pPr lvl="0"/>
            <a:r>
              <a:rPr lang="en-US"/>
              <a:t>Click to edit Master text styles</a:t>
            </a:r>
          </a:p>
        </p:txBody>
      </p:sp>
      <p:sp>
        <p:nvSpPr>
          <p:cNvPr id="15" name="Content Placeholder 3">
            <a:extLst>
              <a:ext uri="{FF2B5EF4-FFF2-40B4-BE49-F238E27FC236}">
                <a16:creationId xmlns:a16="http://schemas.microsoft.com/office/drawing/2014/main" id="{F0AD4A6B-0625-05F5-FB69-D576479408B0}"/>
              </a:ext>
            </a:extLst>
          </p:cNvPr>
          <p:cNvSpPr>
            <a:spLocks noGrp="1"/>
          </p:cNvSpPr>
          <p:nvPr>
            <p:ph sz="half" idx="15"/>
          </p:nvPr>
        </p:nvSpPr>
        <p:spPr>
          <a:xfrm>
            <a:off x="8004044" y="1879600"/>
            <a:ext cx="1831844" cy="4351338"/>
          </a:xfrm>
        </p:spPr>
        <p:txBody>
          <a:bodyPr/>
          <a:lstStyle/>
          <a:p>
            <a:pPr lvl="0"/>
            <a:r>
              <a:rPr lang="en-US"/>
              <a:t>Click to edit Master text styles</a:t>
            </a:r>
          </a:p>
        </p:txBody>
      </p:sp>
      <p:sp>
        <p:nvSpPr>
          <p:cNvPr id="16" name="Content Placeholder 3">
            <a:extLst>
              <a:ext uri="{FF2B5EF4-FFF2-40B4-BE49-F238E27FC236}">
                <a16:creationId xmlns:a16="http://schemas.microsoft.com/office/drawing/2014/main" id="{01CE14F5-B4BA-B117-E289-A0B88CE778DE}"/>
              </a:ext>
            </a:extLst>
          </p:cNvPr>
          <p:cNvSpPr>
            <a:spLocks noGrp="1"/>
          </p:cNvSpPr>
          <p:nvPr>
            <p:ph sz="half" idx="16"/>
          </p:nvPr>
        </p:nvSpPr>
        <p:spPr>
          <a:xfrm>
            <a:off x="9809161" y="1888331"/>
            <a:ext cx="1831844" cy="4351338"/>
          </a:xfrm>
        </p:spPr>
        <p:txBody>
          <a:bodyPr/>
          <a:lstStyle/>
          <a:p>
            <a:pPr lvl="0"/>
            <a:r>
              <a:rPr lang="en-US"/>
              <a:t>Click to edit Master text styles</a:t>
            </a:r>
          </a:p>
        </p:txBody>
      </p:sp>
    </p:spTree>
    <p:extLst>
      <p:ext uri="{BB962C8B-B14F-4D97-AF65-F5344CB8AC3E}">
        <p14:creationId xmlns:p14="http://schemas.microsoft.com/office/powerpoint/2010/main" val="307245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7274999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1316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
        <p:nvSpPr>
          <p:cNvPr id="6" name="Text Placeholder 9">
            <a:extLst>
              <a:ext uri="{FF2B5EF4-FFF2-40B4-BE49-F238E27FC236}">
                <a16:creationId xmlns:a16="http://schemas.microsoft.com/office/drawing/2014/main" id="{4097EB1E-69C8-DC9C-243A-13EB147A7FDD}"/>
              </a:ext>
            </a:extLst>
          </p:cNvPr>
          <p:cNvSpPr>
            <a:spLocks noGrp="1"/>
          </p:cNvSpPr>
          <p:nvPr>
            <p:ph type="body" sz="quarter" idx="18" hasCustomPrompt="1"/>
          </p:nvPr>
        </p:nvSpPr>
        <p:spPr>
          <a:xfrm>
            <a:off x="6965432" y="4898866"/>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15949746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2" name="TextBox 1">
            <a:extLst>
              <a:ext uri="{FF2B5EF4-FFF2-40B4-BE49-F238E27FC236}">
                <a16:creationId xmlns:a16="http://schemas.microsoft.com/office/drawing/2014/main" id="{4785CA9F-B16B-F4E5-EAFF-80776B025DF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778789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28429792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986884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4433" y="4959627"/>
            <a:ext cx="979008" cy="979008"/>
          </a:xfrm>
          <a:prstGeom prst="rect">
            <a:avLst/>
          </a:prstGeom>
        </p:spPr>
      </p:pic>
    </p:spTree>
    <p:extLst>
      <p:ext uri="{BB962C8B-B14F-4D97-AF65-F5344CB8AC3E}">
        <p14:creationId xmlns:p14="http://schemas.microsoft.com/office/powerpoint/2010/main" val="2614672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28889023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D4254480-A2E1-16AC-149A-7095946ABE4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2123515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pic>
        <p:nvPicPr>
          <p:cNvPr id="2" name="Picture 1">
            <a:extLst>
              <a:ext uri="{FF2B5EF4-FFF2-40B4-BE49-F238E27FC236}">
                <a16:creationId xmlns:a16="http://schemas.microsoft.com/office/drawing/2014/main" id="{8B4A5B18-451C-9454-ACE5-14282136702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22704" y="3155805"/>
            <a:ext cx="2162372" cy="2162372"/>
          </a:xfrm>
          <a:prstGeom prst="rect">
            <a:avLst/>
          </a:prstGeom>
        </p:spPr>
      </p:pic>
    </p:spTree>
    <p:extLst>
      <p:ext uri="{BB962C8B-B14F-4D97-AF65-F5344CB8AC3E}">
        <p14:creationId xmlns:p14="http://schemas.microsoft.com/office/powerpoint/2010/main" val="38226672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Diagram&#10;&#10;Description automatically generated">
            <a:extLst>
              <a:ext uri="{FF2B5EF4-FFF2-40B4-BE49-F238E27FC236}">
                <a16:creationId xmlns:a16="http://schemas.microsoft.com/office/drawing/2014/main" id="{2610E2A0-8D2C-46FE-2FF4-8DB77DA2C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1C021796-755A-D4C4-282E-C7B4526C525C}"/>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10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54696" y="5823487"/>
            <a:ext cx="920593" cy="920593"/>
          </a:xfrm>
          <a:prstGeom prst="rect">
            <a:avLst/>
          </a:prstGeom>
        </p:spPr>
      </p:pic>
    </p:spTree>
    <p:extLst>
      <p:ext uri="{BB962C8B-B14F-4D97-AF65-F5344CB8AC3E}">
        <p14:creationId xmlns:p14="http://schemas.microsoft.com/office/powerpoint/2010/main" val="39547588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Tree>
    <p:extLst>
      <p:ext uri="{BB962C8B-B14F-4D97-AF65-F5344CB8AC3E}">
        <p14:creationId xmlns:p14="http://schemas.microsoft.com/office/powerpoint/2010/main" val="2365784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0424614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662175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13062F95-280C-A3B7-60A1-7FD24EB94BC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4252004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1711977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5122999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8229898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956050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59753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71046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8589937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7" name="Rectangle 6">
            <a:extLst>
              <a:ext uri="{FF2B5EF4-FFF2-40B4-BE49-F238E27FC236}">
                <a16:creationId xmlns:a16="http://schemas.microsoft.com/office/drawing/2014/main" id="{A3A22C17-6B44-59FB-1660-7C3B34292051}"/>
              </a:ext>
            </a:extLst>
          </p:cNvPr>
          <p:cNvSpPr/>
          <p:nvPr userDrawn="1"/>
        </p:nvSpPr>
        <p:spPr>
          <a:xfrm>
            <a:off x="2451078" y="6178035"/>
            <a:ext cx="683663"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CAD683D-354A-6AE8-C374-76366B169B91}"/>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617" y="5926042"/>
            <a:ext cx="869112" cy="869112"/>
          </a:xfrm>
          <a:prstGeom prst="rect">
            <a:avLst/>
          </a:prstGeom>
        </p:spPr>
      </p:pic>
    </p:spTree>
    <p:extLst>
      <p:ext uri="{BB962C8B-B14F-4D97-AF65-F5344CB8AC3E}">
        <p14:creationId xmlns:p14="http://schemas.microsoft.com/office/powerpoint/2010/main" val="18821872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90238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461537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24452620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0128054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1020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7647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1372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3" name="Picture 2">
            <a:extLst>
              <a:ext uri="{FF2B5EF4-FFF2-40B4-BE49-F238E27FC236}">
                <a16:creationId xmlns:a16="http://schemas.microsoft.com/office/drawing/2014/main" id="{71DF2A76-7EE6-4FF2-C01F-62B372DCA51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97067" y="3535281"/>
            <a:ext cx="1324884" cy="1324884"/>
          </a:xfrm>
          <a:prstGeom prst="rect">
            <a:avLst/>
          </a:prstGeom>
        </p:spPr>
      </p:pic>
    </p:spTree>
    <p:extLst>
      <p:ext uri="{BB962C8B-B14F-4D97-AF65-F5344CB8AC3E}">
        <p14:creationId xmlns:p14="http://schemas.microsoft.com/office/powerpoint/2010/main" val="35975592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a:extLst>
              <a:ext uri="{FF2B5EF4-FFF2-40B4-BE49-F238E27FC236}">
                <a16:creationId xmlns:a16="http://schemas.microsoft.com/office/drawing/2014/main" id="{D29B8291-1FD7-7B72-33C9-E77D470E539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88343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pic>
        <p:nvPicPr>
          <p:cNvPr id="8" name="Picture 7">
            <a:extLst>
              <a:ext uri="{FF2B5EF4-FFF2-40B4-BE49-F238E27FC236}">
                <a16:creationId xmlns:a16="http://schemas.microsoft.com/office/drawing/2014/main" id="{EAE9D422-52C3-5CA1-9A83-543D06F845CC}"/>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40083673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5" name="Picture 4">
            <a:extLst>
              <a:ext uri="{FF2B5EF4-FFF2-40B4-BE49-F238E27FC236}">
                <a16:creationId xmlns:a16="http://schemas.microsoft.com/office/drawing/2014/main" id="{5610C478-BB54-7542-776D-51C0B0A922B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36350" y="4531679"/>
            <a:ext cx="1735082" cy="1735082"/>
          </a:xfrm>
          <a:prstGeom prst="rect">
            <a:avLst/>
          </a:prstGeom>
        </p:spPr>
      </p:pic>
    </p:spTree>
    <p:extLst>
      <p:ext uri="{BB962C8B-B14F-4D97-AF65-F5344CB8AC3E}">
        <p14:creationId xmlns:p14="http://schemas.microsoft.com/office/powerpoint/2010/main" val="23730213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B952B4-FC87-08D8-E928-80378FDC1941}"/>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26687825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C5AC62-2ADD-8441-BB76-CD8031C5DCC4}"/>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4513405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875B43F-1677-B0A1-BFF0-FB5A89D28618}"/>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265704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15919436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24738318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015889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0710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a:extLst>
              <a:ext uri="{FF2B5EF4-FFF2-40B4-BE49-F238E27FC236}">
                <a16:creationId xmlns:a16="http://schemas.microsoft.com/office/drawing/2014/main" id="{D09DE937-1910-A36F-C7AB-7C2C9948C0C8}"/>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2453245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5F6A95-E30F-26F7-8740-FC1BD55A67B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48111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739437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633219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675805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5708183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686011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7024456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1472469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9537B62-BC4A-88B2-D566-37D7DFEE130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5471967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Aptos" panose="020B0004020202020204" pitchFamily="34"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15112947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1738855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4284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1371825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24219054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9152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12700" y="2326425"/>
            <a:ext cx="12192000"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2055" y="2498975"/>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4149681"/>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86055" y="4149681"/>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6639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5732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23964004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3697207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screen">
            <a:alphaModFix amt="50000"/>
            <a:extLst>
              <a:ext uri="{28A0092B-C50C-407E-A947-70E740481C1C}">
                <a14:useLocalDpi xmlns:a14="http://schemas.microsoft.com/office/drawing/2010/main" val="0"/>
              </a:ext>
            </a:extLst>
          </a:blip>
          <a:srcRect/>
          <a:stretch/>
        </p:blipFill>
        <p:spPr>
          <a:xfrm>
            <a:off x="1398050" y="1718086"/>
            <a:ext cx="9100768" cy="4422345"/>
          </a:xfrm>
          <a:prstGeom prst="ellipse">
            <a:avLst/>
          </a:prstGeom>
          <a:ln>
            <a:noFill/>
          </a:ln>
          <a:effectLst>
            <a:softEdge rad="112500"/>
          </a:effectLst>
        </p:spPr>
      </p:pic>
    </p:spTree>
    <p:extLst>
      <p:ext uri="{BB962C8B-B14F-4D97-AF65-F5344CB8AC3E}">
        <p14:creationId xmlns:p14="http://schemas.microsoft.com/office/powerpoint/2010/main" val="3028714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23255757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3E881E40-8CC0-3153-E393-0BB08BE84102}"/>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0758567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2"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788835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6691632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87335FC-695C-4DDC-6CA1-2CB03F797B3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BB10F397-0198-31FD-72FB-5ECC5CAF5DF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BD2927B1-44B5-DAEC-F0BE-3BA4F296AF7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2264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5B0CB87-15DF-9EFE-851F-B01B16B57B2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5957321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F73A80D1-A083-3EF9-D9DD-EE449CE390D0}"/>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2086938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852304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DE61610-F43E-A95F-6A12-CFCDA518C6F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4CABAB1A-E076-874D-80B6-9F044DB6906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55C65980-7A06-CF20-C6CF-6BF923851D96}"/>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3946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9536B7C-8F05-AC9E-7CAB-23369A2CCD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5561533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18185784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994778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34592751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225719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5719325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F5BC7D7C-07E0-687F-8A94-D2FB5F040717}"/>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1230698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1337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20613938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7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9214523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936490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6091529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B717C274-7B9F-5F68-921C-3273C145A531}"/>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2340123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
        <p:nvSpPr>
          <p:cNvPr id="8" name="TextBox 7">
            <a:extLst>
              <a:ext uri="{FF2B5EF4-FFF2-40B4-BE49-F238E27FC236}">
                <a16:creationId xmlns:a16="http://schemas.microsoft.com/office/drawing/2014/main" id="{1B125F09-251E-949D-76E9-D2F2E25780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2786174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0651190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312689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3229907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7642629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7177439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25122829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2014"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7498"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17494014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10747972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8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9493490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9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11487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0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33120082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14146243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06869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88062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9716701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4897975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712298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Tree>
    <p:extLst>
      <p:ext uri="{BB962C8B-B14F-4D97-AF65-F5344CB8AC3E}">
        <p14:creationId xmlns:p14="http://schemas.microsoft.com/office/powerpoint/2010/main" val="17449998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8" name="Slide Number Placeholder 5">
            <a:extLst>
              <a:ext uri="{FF2B5EF4-FFF2-40B4-BE49-F238E27FC236}">
                <a16:creationId xmlns:a16="http://schemas.microsoft.com/office/drawing/2014/main" id="{1DD9A73E-576D-411F-F7CF-69C337012659}"/>
              </a:ext>
            </a:extLst>
          </p:cNvPr>
          <p:cNvSpPr txBox="1">
            <a:spLocks/>
          </p:cNvSpPr>
          <p:nvPr userDrawn="1"/>
        </p:nvSpPr>
        <p:spPr>
          <a:xfrm>
            <a:off x="8740256" y="6491164"/>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4272273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Slide Number Placeholder 5">
            <a:extLst>
              <a:ext uri="{FF2B5EF4-FFF2-40B4-BE49-F238E27FC236}">
                <a16:creationId xmlns:a16="http://schemas.microsoft.com/office/drawing/2014/main" id="{ABD725E6-317E-C8DB-370F-3C966E092487}"/>
              </a:ext>
            </a:extLst>
          </p:cNvPr>
          <p:cNvSpPr txBox="1">
            <a:spLocks/>
          </p:cNvSpPr>
          <p:nvPr userDrawn="1"/>
        </p:nvSpPr>
        <p:spPr>
          <a:xfrm>
            <a:off x="8545941"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8419197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C7887C-6110-7891-CEDD-DEDE13177A59}"/>
              </a:ext>
            </a:extLst>
          </p:cNvPr>
          <p:cNvSpPr/>
          <p:nvPr userDrawn="1"/>
        </p:nvSpPr>
        <p:spPr>
          <a:xfrm>
            <a:off x="2854302" y="6243763"/>
            <a:ext cx="370313" cy="265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Rectangle 4">
            <a:extLst>
              <a:ext uri="{FF2B5EF4-FFF2-40B4-BE49-F238E27FC236}">
                <a16:creationId xmlns:a16="http://schemas.microsoft.com/office/drawing/2014/main" id="{E53E63A3-D56A-C843-9198-681008A14A18}"/>
              </a:ext>
            </a:extLst>
          </p:cNvPr>
          <p:cNvSpPr/>
          <p:nvPr userDrawn="1"/>
        </p:nvSpPr>
        <p:spPr>
          <a:xfrm>
            <a:off x="2841600" y="6273544"/>
            <a:ext cx="370313" cy="265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DE0E83-369D-E377-6197-4B00D699511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0346" y="5941891"/>
            <a:ext cx="869112" cy="869112"/>
          </a:xfrm>
          <a:prstGeom prst="rect">
            <a:avLst/>
          </a:prstGeom>
        </p:spPr>
      </p:pic>
    </p:spTree>
    <p:extLst>
      <p:ext uri="{BB962C8B-B14F-4D97-AF65-F5344CB8AC3E}">
        <p14:creationId xmlns:p14="http://schemas.microsoft.com/office/powerpoint/2010/main" val="15727897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a:extLst>
              <a:ext uri="{FF2B5EF4-FFF2-40B4-BE49-F238E27FC236}">
                <a16:creationId xmlns:a16="http://schemas.microsoft.com/office/drawing/2014/main" id="{F1E73D9A-C21F-5E99-6218-CFCB2D47BFE4}"/>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29615209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6452157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98625370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27336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0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55970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86118" y="5959824"/>
            <a:ext cx="806029" cy="806029"/>
          </a:xfrm>
          <a:prstGeom prst="rect">
            <a:avLst/>
          </a:prstGeom>
        </p:spPr>
      </p:pic>
    </p:spTree>
    <p:extLst>
      <p:ext uri="{BB962C8B-B14F-4D97-AF65-F5344CB8AC3E}">
        <p14:creationId xmlns:p14="http://schemas.microsoft.com/office/powerpoint/2010/main" val="29882415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1398857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5724916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15E"/>
              </a:solidFill>
              <a:effectLst/>
              <a:uLnTx/>
              <a:uFillTx/>
              <a:latin typeface="Calibri" panose="020F0502020204030204"/>
              <a:ea typeface="+mn-ea"/>
              <a:cs typeface="+mn-cs"/>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64213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ontserrat SemiBold" panose="02000505000000020004" pitchFamily="2" charset="77"/>
                <a:ea typeface="+mn-ea"/>
                <a:cs typeface="+mn-cs"/>
              </a:rPr>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DBA51E9F-1329-0AC6-3FAC-B514D1C3F4C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iagram&#10;&#10;Description automatically generated">
            <a:extLst>
              <a:ext uri="{FF2B5EF4-FFF2-40B4-BE49-F238E27FC236}">
                <a16:creationId xmlns:a16="http://schemas.microsoft.com/office/drawing/2014/main" id="{2199E1B3-520A-BF86-093F-929638A8840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9" name="Text Placeholder 18">
            <a:extLst>
              <a:ext uri="{FF2B5EF4-FFF2-40B4-BE49-F238E27FC236}">
                <a16:creationId xmlns:a16="http://schemas.microsoft.com/office/drawing/2014/main" id="{DC816666-4910-537E-E5B5-0F012CC2D1E1}"/>
              </a:ext>
            </a:extLst>
          </p:cNvPr>
          <p:cNvSpPr>
            <a:spLocks noGrp="1"/>
          </p:cNvSpPr>
          <p:nvPr>
            <p:ph type="body" sz="quarter" idx="22"/>
          </p:nvPr>
        </p:nvSpPr>
        <p:spPr>
          <a:xfrm>
            <a:off x="9502775" y="128588"/>
            <a:ext cx="2008188" cy="336550"/>
          </a:xfrm>
        </p:spPr>
        <p:txBody>
          <a:bodyPr/>
          <a:lstStyle/>
          <a:p>
            <a:pPr lvl="0"/>
            <a:r>
              <a:rPr lang="en-US"/>
              <a:t>Click to</a:t>
            </a:r>
          </a:p>
        </p:txBody>
      </p:sp>
    </p:spTree>
    <p:extLst>
      <p:ext uri="{BB962C8B-B14F-4D97-AF65-F5344CB8AC3E}">
        <p14:creationId xmlns:p14="http://schemas.microsoft.com/office/powerpoint/2010/main" val="22096563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Bigger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22395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59D5408E-8890-9EDB-C1C6-E6EE818A67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2EA95CAB-F40C-C320-68BC-838BDA11E2D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61646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7779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8DB87C3-54EC-75BB-0F0C-5593B3F99EF2}"/>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6E0257D4-1209-75FD-6A93-30A7410D368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35BBA92F-BBDE-F32B-2399-F7D39EF0D3F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2978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C2081D7D-D932-C838-195D-A85B98A0ED9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8528688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8BDA0A6-B2D8-E625-55E8-7B8543804D6A}"/>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4779577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4BFC0DA-81A1-D6E5-E865-853DA58A00E3}"/>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56DA9A10-A43A-FC65-F8EB-553E33DE7D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0588AEED-9E99-6C03-ABF6-A50127B5A9B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780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83484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E50C7E5D-350B-7CD6-2475-8A53062E2FEF}"/>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312619860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5E2E95-82B4-489B-49B1-A756A684AAF7}"/>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9022457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585B4DEE-6F20-E849-CC39-02548226E158}"/>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4142694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161B0C1C-3869-A360-F963-62517172C3A6}"/>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17208188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10" name="TextBox 9">
            <a:extLst>
              <a:ext uri="{FF2B5EF4-FFF2-40B4-BE49-F238E27FC236}">
                <a16:creationId xmlns:a16="http://schemas.microsoft.com/office/drawing/2014/main" id="{49AC0903-9736-7531-288A-CFB5ADF3B51C}"/>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33102438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6" name="TextBox 5">
            <a:extLst>
              <a:ext uri="{FF2B5EF4-FFF2-40B4-BE49-F238E27FC236}">
                <a16:creationId xmlns:a16="http://schemas.microsoft.com/office/drawing/2014/main" id="{EE4174DD-2B90-E1D0-93CE-D957FF64E851}"/>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7827355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7588981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911D6F16-A202-A2EF-0D01-CBCB7986F8C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65396895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FD791BC2-14B4-978E-B7E7-68B0BE7E2FA9}"/>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7954252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7C3BDD13-E3F4-F209-CF9B-285C84EF2A25}"/>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470814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9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135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15663569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56B62C59-6296-3BBC-D3F5-6F285CA02D6D}"/>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2456052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2" name="TextBox 1">
            <a:extLst>
              <a:ext uri="{FF2B5EF4-FFF2-40B4-BE49-F238E27FC236}">
                <a16:creationId xmlns:a16="http://schemas.microsoft.com/office/drawing/2014/main" id="{6FD6DB66-0C95-5271-4268-830EB859727A}"/>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4081002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4703820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8696651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Large Title w 6 column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514732" y="1825625"/>
            <a:ext cx="1816592" cy="435133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040886" y="1888331"/>
            <a:ext cx="1831844" cy="4351338"/>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440E10D-6D1C-6147-FD90-85895F929A5F}"/>
              </a:ext>
            </a:extLst>
          </p:cNvPr>
          <p:cNvSpPr>
            <a:spLocks noGrp="1"/>
          </p:cNvSpPr>
          <p:nvPr>
            <p:ph sz="half" idx="13"/>
          </p:nvPr>
        </p:nvSpPr>
        <p:spPr>
          <a:xfrm>
            <a:off x="2458592" y="1846701"/>
            <a:ext cx="1677848" cy="4351338"/>
          </a:xfrm>
        </p:spPr>
        <p:txBody>
          <a:bodyPr/>
          <a:lstStyle/>
          <a:p>
            <a:pPr lvl="0"/>
            <a:r>
              <a:rPr lang="en-US"/>
              <a:t>Click to edit Master text styles</a:t>
            </a:r>
          </a:p>
        </p:txBody>
      </p:sp>
      <p:sp>
        <p:nvSpPr>
          <p:cNvPr id="14" name="Content Placeholder 2">
            <a:extLst>
              <a:ext uri="{FF2B5EF4-FFF2-40B4-BE49-F238E27FC236}">
                <a16:creationId xmlns:a16="http://schemas.microsoft.com/office/drawing/2014/main" id="{073B42B2-763A-FE8C-06EB-45F87526C7F7}"/>
              </a:ext>
            </a:extLst>
          </p:cNvPr>
          <p:cNvSpPr>
            <a:spLocks noGrp="1"/>
          </p:cNvSpPr>
          <p:nvPr>
            <p:ph sz="half" idx="14"/>
          </p:nvPr>
        </p:nvSpPr>
        <p:spPr>
          <a:xfrm>
            <a:off x="4267754" y="1888331"/>
            <a:ext cx="1687515" cy="4351338"/>
          </a:xfrm>
        </p:spPr>
        <p:txBody>
          <a:bodyPr/>
          <a:lstStyle/>
          <a:p>
            <a:pPr lvl="0"/>
            <a:r>
              <a:rPr lang="en-US"/>
              <a:t>Click to edit Master text styles</a:t>
            </a:r>
          </a:p>
        </p:txBody>
      </p:sp>
      <p:sp>
        <p:nvSpPr>
          <p:cNvPr id="15" name="Content Placeholder 3">
            <a:extLst>
              <a:ext uri="{FF2B5EF4-FFF2-40B4-BE49-F238E27FC236}">
                <a16:creationId xmlns:a16="http://schemas.microsoft.com/office/drawing/2014/main" id="{F0AD4A6B-0625-05F5-FB69-D576479408B0}"/>
              </a:ext>
            </a:extLst>
          </p:cNvPr>
          <p:cNvSpPr>
            <a:spLocks noGrp="1"/>
          </p:cNvSpPr>
          <p:nvPr>
            <p:ph sz="half" idx="15"/>
          </p:nvPr>
        </p:nvSpPr>
        <p:spPr>
          <a:xfrm>
            <a:off x="8004044" y="1879600"/>
            <a:ext cx="1831844" cy="4351338"/>
          </a:xfrm>
        </p:spPr>
        <p:txBody>
          <a:bodyPr/>
          <a:lstStyle/>
          <a:p>
            <a:pPr lvl="0"/>
            <a:r>
              <a:rPr lang="en-US"/>
              <a:t>Click to edit Master text styles</a:t>
            </a:r>
          </a:p>
        </p:txBody>
      </p:sp>
      <p:sp>
        <p:nvSpPr>
          <p:cNvPr id="16" name="Content Placeholder 3">
            <a:extLst>
              <a:ext uri="{FF2B5EF4-FFF2-40B4-BE49-F238E27FC236}">
                <a16:creationId xmlns:a16="http://schemas.microsoft.com/office/drawing/2014/main" id="{01CE14F5-B4BA-B117-E289-A0B88CE778DE}"/>
              </a:ext>
            </a:extLst>
          </p:cNvPr>
          <p:cNvSpPr>
            <a:spLocks noGrp="1"/>
          </p:cNvSpPr>
          <p:nvPr>
            <p:ph sz="half" idx="16"/>
          </p:nvPr>
        </p:nvSpPr>
        <p:spPr>
          <a:xfrm>
            <a:off x="9809161" y="1888331"/>
            <a:ext cx="1831844" cy="4351338"/>
          </a:xfrm>
        </p:spPr>
        <p:txBody>
          <a:bodyPr/>
          <a:lstStyle/>
          <a:p>
            <a:pPr lvl="0"/>
            <a:r>
              <a:rPr lang="en-US"/>
              <a:t>Click to edit Master text styles</a:t>
            </a:r>
          </a:p>
        </p:txBody>
      </p:sp>
    </p:spTree>
    <p:extLst>
      <p:ext uri="{BB962C8B-B14F-4D97-AF65-F5344CB8AC3E}">
        <p14:creationId xmlns:p14="http://schemas.microsoft.com/office/powerpoint/2010/main" val="194783591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786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
        <p:nvSpPr>
          <p:cNvPr id="6" name="Text Placeholder 9">
            <a:extLst>
              <a:ext uri="{FF2B5EF4-FFF2-40B4-BE49-F238E27FC236}">
                <a16:creationId xmlns:a16="http://schemas.microsoft.com/office/drawing/2014/main" id="{4097EB1E-69C8-DC9C-243A-13EB147A7FDD}"/>
              </a:ext>
            </a:extLst>
          </p:cNvPr>
          <p:cNvSpPr>
            <a:spLocks noGrp="1"/>
          </p:cNvSpPr>
          <p:nvPr>
            <p:ph type="body" sz="quarter" idx="18" hasCustomPrompt="1"/>
          </p:nvPr>
        </p:nvSpPr>
        <p:spPr>
          <a:xfrm>
            <a:off x="6965432" y="4898866"/>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17080793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2" name="TextBox 1">
            <a:extLst>
              <a:ext uri="{FF2B5EF4-FFF2-40B4-BE49-F238E27FC236}">
                <a16:creationId xmlns:a16="http://schemas.microsoft.com/office/drawing/2014/main" id="{4785CA9F-B16B-F4E5-EAFF-80776B025DF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6190163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42790182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77124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3" name="Picture 2">
            <a:extLst>
              <a:ext uri="{FF2B5EF4-FFF2-40B4-BE49-F238E27FC236}">
                <a16:creationId xmlns:a16="http://schemas.microsoft.com/office/drawing/2014/main" id="{71DF2A76-7EE6-4FF2-C01F-62B372DCA51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97067" y="3535281"/>
            <a:ext cx="1324884" cy="1324884"/>
          </a:xfrm>
          <a:prstGeom prst="rect">
            <a:avLst/>
          </a:prstGeom>
        </p:spPr>
      </p:pic>
    </p:spTree>
    <p:extLst>
      <p:ext uri="{BB962C8B-B14F-4D97-AF65-F5344CB8AC3E}">
        <p14:creationId xmlns:p14="http://schemas.microsoft.com/office/powerpoint/2010/main" val="255099110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4433" y="4959627"/>
            <a:ext cx="979008" cy="979008"/>
          </a:xfrm>
          <a:prstGeom prst="rect">
            <a:avLst/>
          </a:prstGeom>
        </p:spPr>
      </p:pic>
    </p:spTree>
    <p:extLst>
      <p:ext uri="{BB962C8B-B14F-4D97-AF65-F5344CB8AC3E}">
        <p14:creationId xmlns:p14="http://schemas.microsoft.com/office/powerpoint/2010/main" val="394925742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39704103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D4254480-A2E1-16AC-149A-7095946ABE4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991605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9986665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40333533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419670082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62378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1862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835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2873386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a:extLst>
              <a:ext uri="{FF2B5EF4-FFF2-40B4-BE49-F238E27FC236}">
                <a16:creationId xmlns:a16="http://schemas.microsoft.com/office/drawing/2014/main" id="{D29B8291-1FD7-7B72-33C9-E77D470E539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37175851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12462085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25870798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88224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20041131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690853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0056275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068492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55432576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07808855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9537B62-BC4A-88B2-D566-37D7DFEE130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437800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5" name="Picture 4">
            <a:extLst>
              <a:ext uri="{FF2B5EF4-FFF2-40B4-BE49-F238E27FC236}">
                <a16:creationId xmlns:a16="http://schemas.microsoft.com/office/drawing/2014/main" id="{5610C478-BB54-7542-776D-51C0B0A922B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36350" y="4531679"/>
            <a:ext cx="1735082" cy="1735082"/>
          </a:xfrm>
          <a:prstGeom prst="rect">
            <a:avLst/>
          </a:prstGeom>
        </p:spPr>
      </p:pic>
    </p:spTree>
    <p:extLst>
      <p:ext uri="{BB962C8B-B14F-4D97-AF65-F5344CB8AC3E}">
        <p14:creationId xmlns:p14="http://schemas.microsoft.com/office/powerpoint/2010/main" val="231527081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Aptos" panose="020B0004020202020204" pitchFamily="34"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179035082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8612446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8779099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298119349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2324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12700" y="2326425"/>
            <a:ext cx="12192000"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2055" y="2498975"/>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4149681"/>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86055" y="4149681"/>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2522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86616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343641485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40389271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screen">
            <a:alphaModFix amt="50000"/>
            <a:extLst>
              <a:ext uri="{28A0092B-C50C-407E-A947-70E740481C1C}">
                <a14:useLocalDpi xmlns:a14="http://schemas.microsoft.com/office/drawing/2010/main" val="0"/>
              </a:ext>
            </a:extLst>
          </a:blip>
          <a:srcRect/>
          <a:stretch/>
        </p:blipFill>
        <p:spPr>
          <a:xfrm>
            <a:off x="1398050" y="1718086"/>
            <a:ext cx="9100768" cy="4422345"/>
          </a:xfrm>
          <a:prstGeom prst="ellipse">
            <a:avLst/>
          </a:prstGeom>
          <a:ln>
            <a:noFill/>
          </a:ln>
          <a:effectLst>
            <a:softEdge rad="112500"/>
          </a:effectLst>
        </p:spPr>
      </p:pic>
    </p:spTree>
    <p:extLst>
      <p:ext uri="{BB962C8B-B14F-4D97-AF65-F5344CB8AC3E}">
        <p14:creationId xmlns:p14="http://schemas.microsoft.com/office/powerpoint/2010/main" val="304649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B952B4-FC87-08D8-E928-80378FDC1941}"/>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428795188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296531761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3E881E40-8CC0-3153-E393-0BB08BE84102}"/>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83287682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2"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9167995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87335FC-695C-4DDC-6CA1-2CB03F797B3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BB10F397-0198-31FD-72FB-5ECC5CAF5DF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BD2927B1-44B5-DAEC-F0BE-3BA4F296AF7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5804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5B0CB87-15DF-9EFE-851F-B01B16B57B2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31229595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F73A80D1-A083-3EF9-D9DD-EE449CE390D0}"/>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78533478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65631570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DE61610-F43E-A95F-6A12-CFCDA518C6F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4CABAB1A-E076-874D-80B6-9F044DB6906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55C65980-7A06-CF20-C6CF-6BF923851D96}"/>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084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9536B7C-8F05-AC9E-7CAB-23369A2CCD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3458958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3091585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9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C5AC62-2ADD-8441-BB76-CD8031C5DCC4}"/>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8217451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26787995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213838324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40984611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F5BC7D7C-07E0-687F-8A94-D2FB5F040717}"/>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29925265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0727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330659896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254828956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08648462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5764599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B717C274-7B9F-5F68-921C-3273C145A531}"/>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70381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875B43F-1677-B0A1-BFF0-FB5A89D28618}"/>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414569275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
        <p:nvSpPr>
          <p:cNvPr id="8" name="TextBox 7">
            <a:extLst>
              <a:ext uri="{FF2B5EF4-FFF2-40B4-BE49-F238E27FC236}">
                <a16:creationId xmlns:a16="http://schemas.microsoft.com/office/drawing/2014/main" id="{1B125F09-251E-949D-76E9-D2F2E25780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4315588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52713150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7499217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338915472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15212378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392561148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2014"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7498"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25267713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15700129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7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17397629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8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55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2529298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203760629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9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149887820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0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12735861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10179919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3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3454201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7281811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Tree>
    <p:extLst>
      <p:ext uri="{BB962C8B-B14F-4D97-AF65-F5344CB8AC3E}">
        <p14:creationId xmlns:p14="http://schemas.microsoft.com/office/powerpoint/2010/main" val="9161369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8" name="Slide Number Placeholder 5">
            <a:extLst>
              <a:ext uri="{FF2B5EF4-FFF2-40B4-BE49-F238E27FC236}">
                <a16:creationId xmlns:a16="http://schemas.microsoft.com/office/drawing/2014/main" id="{1DD9A73E-576D-411F-F7CF-69C337012659}"/>
              </a:ext>
            </a:extLst>
          </p:cNvPr>
          <p:cNvSpPr txBox="1">
            <a:spLocks/>
          </p:cNvSpPr>
          <p:nvPr userDrawn="1"/>
        </p:nvSpPr>
        <p:spPr>
          <a:xfrm>
            <a:off x="8740256" y="6491164"/>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5477895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Slide Number Placeholder 5">
            <a:extLst>
              <a:ext uri="{FF2B5EF4-FFF2-40B4-BE49-F238E27FC236}">
                <a16:creationId xmlns:a16="http://schemas.microsoft.com/office/drawing/2014/main" id="{ABD725E6-317E-C8DB-370F-3C966E092487}"/>
              </a:ext>
            </a:extLst>
          </p:cNvPr>
          <p:cNvSpPr txBox="1">
            <a:spLocks/>
          </p:cNvSpPr>
          <p:nvPr userDrawn="1"/>
        </p:nvSpPr>
        <p:spPr>
          <a:xfrm>
            <a:off x="8545941"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2403890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47409776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4150987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36191665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63839480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86118" y="5959824"/>
            <a:ext cx="806029" cy="806029"/>
          </a:xfrm>
          <a:prstGeom prst="rect">
            <a:avLst/>
          </a:prstGeom>
        </p:spPr>
      </p:pic>
    </p:spTree>
    <p:extLst>
      <p:ext uri="{BB962C8B-B14F-4D97-AF65-F5344CB8AC3E}">
        <p14:creationId xmlns:p14="http://schemas.microsoft.com/office/powerpoint/2010/main" val="399549699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578832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1_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15E"/>
              </a:solidFill>
              <a:effectLst/>
              <a:uLnTx/>
              <a:uFillTx/>
              <a:latin typeface="Calibri" panose="020F0502020204030204"/>
              <a:ea typeface="+mn-ea"/>
              <a:cs typeface="+mn-cs"/>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64213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ontserrat SemiBold" panose="02000505000000020004" pitchFamily="2" charset="77"/>
                <a:ea typeface="+mn-ea"/>
                <a:cs typeface="+mn-cs"/>
              </a:rPr>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DBA51E9F-1329-0AC6-3FAC-B514D1C3F4C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iagram&#10;&#10;Description automatically generated">
            <a:extLst>
              <a:ext uri="{FF2B5EF4-FFF2-40B4-BE49-F238E27FC236}">
                <a16:creationId xmlns:a16="http://schemas.microsoft.com/office/drawing/2014/main" id="{2199E1B3-520A-BF86-093F-929638A8840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9" name="Text Placeholder 18">
            <a:extLst>
              <a:ext uri="{FF2B5EF4-FFF2-40B4-BE49-F238E27FC236}">
                <a16:creationId xmlns:a16="http://schemas.microsoft.com/office/drawing/2014/main" id="{DC816666-4910-537E-E5B5-0F012CC2D1E1}"/>
              </a:ext>
            </a:extLst>
          </p:cNvPr>
          <p:cNvSpPr>
            <a:spLocks noGrp="1"/>
          </p:cNvSpPr>
          <p:nvPr>
            <p:ph type="body" sz="quarter" idx="22"/>
          </p:nvPr>
        </p:nvSpPr>
        <p:spPr>
          <a:xfrm>
            <a:off x="9502775" y="128588"/>
            <a:ext cx="2008188" cy="336550"/>
          </a:xfrm>
        </p:spPr>
        <p:txBody>
          <a:bodyPr/>
          <a:lstStyle/>
          <a:p>
            <a:pPr lvl="0"/>
            <a:r>
              <a:rPr lang="en-US"/>
              <a:t>Click to</a:t>
            </a:r>
          </a:p>
        </p:txBody>
      </p:sp>
    </p:spTree>
    <p:extLst>
      <p:ext uri="{BB962C8B-B14F-4D97-AF65-F5344CB8AC3E}">
        <p14:creationId xmlns:p14="http://schemas.microsoft.com/office/powerpoint/2010/main" val="409380740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Bigger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22395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59D5408E-8890-9EDB-C1C6-E6EE818A67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2EA95CAB-F40C-C320-68BC-838BDA11E2D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99981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528117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8DB87C3-54EC-75BB-0F0C-5593B3F99EF2}"/>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6E0257D4-1209-75FD-6A93-30A7410D368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35BBA92F-BBDE-F32B-2399-F7D39EF0D3F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44268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C2081D7D-D932-C838-195D-A85B98A0ED9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266294218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8BDA0A6-B2D8-E625-55E8-7B8543804D6A}"/>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02938930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4BFC0DA-81A1-D6E5-E865-853DA58A00E3}"/>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56DA9A10-A43A-FC65-F8EB-553E33DE7D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0588AEED-9E99-6C03-ABF6-A50127B5A9B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458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5198740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E50C7E5D-350B-7CD6-2475-8A53062E2FEF}"/>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25221145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5E2E95-82B4-489B-49B1-A756A684AAF7}"/>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84894052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585B4DEE-6F20-E849-CC39-02548226E158}"/>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69079166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161B0C1C-3869-A360-F963-62517172C3A6}"/>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92477862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10" name="TextBox 9">
            <a:extLst>
              <a:ext uri="{FF2B5EF4-FFF2-40B4-BE49-F238E27FC236}">
                <a16:creationId xmlns:a16="http://schemas.microsoft.com/office/drawing/2014/main" id="{49AC0903-9736-7531-288A-CFB5ADF3B51C}"/>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52883365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6" name="TextBox 5">
            <a:extLst>
              <a:ext uri="{FF2B5EF4-FFF2-40B4-BE49-F238E27FC236}">
                <a16:creationId xmlns:a16="http://schemas.microsoft.com/office/drawing/2014/main" id="{EE4174DD-2B90-E1D0-93CE-D957FF64E851}"/>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18579461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91366430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911D6F16-A202-A2EF-0D01-CBCB7986F8C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76273686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FD791BC2-14B4-978E-B7E7-68B0BE7E2FA9}"/>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75709766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7C3BDD13-E3F4-F209-CF9B-285C84EF2A25}"/>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852640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298721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A50D4A-DDE8-EC08-A614-062E705A54F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112108427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56B62C59-6296-3BBC-D3F5-6F285CA02D6D}"/>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71002192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2" name="TextBox 1">
            <a:extLst>
              <a:ext uri="{FF2B5EF4-FFF2-40B4-BE49-F238E27FC236}">
                <a16:creationId xmlns:a16="http://schemas.microsoft.com/office/drawing/2014/main" id="{6FD6DB66-0C95-5271-4268-830EB859727A}"/>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24441381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9163353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2449659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Large Title w 6 column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514732" y="1825625"/>
            <a:ext cx="1816592" cy="435133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040886" y="1888331"/>
            <a:ext cx="1831844" cy="4351338"/>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440E10D-6D1C-6147-FD90-85895F929A5F}"/>
              </a:ext>
            </a:extLst>
          </p:cNvPr>
          <p:cNvSpPr>
            <a:spLocks noGrp="1"/>
          </p:cNvSpPr>
          <p:nvPr>
            <p:ph sz="half" idx="13"/>
          </p:nvPr>
        </p:nvSpPr>
        <p:spPr>
          <a:xfrm>
            <a:off x="2458592" y="1846701"/>
            <a:ext cx="1677848" cy="4351338"/>
          </a:xfrm>
        </p:spPr>
        <p:txBody>
          <a:bodyPr/>
          <a:lstStyle/>
          <a:p>
            <a:pPr lvl="0"/>
            <a:r>
              <a:rPr lang="en-US"/>
              <a:t>Click to edit Master text styles</a:t>
            </a:r>
          </a:p>
        </p:txBody>
      </p:sp>
      <p:sp>
        <p:nvSpPr>
          <p:cNvPr id="14" name="Content Placeholder 2">
            <a:extLst>
              <a:ext uri="{FF2B5EF4-FFF2-40B4-BE49-F238E27FC236}">
                <a16:creationId xmlns:a16="http://schemas.microsoft.com/office/drawing/2014/main" id="{073B42B2-763A-FE8C-06EB-45F87526C7F7}"/>
              </a:ext>
            </a:extLst>
          </p:cNvPr>
          <p:cNvSpPr>
            <a:spLocks noGrp="1"/>
          </p:cNvSpPr>
          <p:nvPr>
            <p:ph sz="half" idx="14"/>
          </p:nvPr>
        </p:nvSpPr>
        <p:spPr>
          <a:xfrm>
            <a:off x="4267754" y="1888331"/>
            <a:ext cx="1687515" cy="4351338"/>
          </a:xfrm>
        </p:spPr>
        <p:txBody>
          <a:bodyPr/>
          <a:lstStyle/>
          <a:p>
            <a:pPr lvl="0"/>
            <a:r>
              <a:rPr lang="en-US"/>
              <a:t>Click to edit Master text styles</a:t>
            </a:r>
          </a:p>
        </p:txBody>
      </p:sp>
      <p:sp>
        <p:nvSpPr>
          <p:cNvPr id="15" name="Content Placeholder 3">
            <a:extLst>
              <a:ext uri="{FF2B5EF4-FFF2-40B4-BE49-F238E27FC236}">
                <a16:creationId xmlns:a16="http://schemas.microsoft.com/office/drawing/2014/main" id="{F0AD4A6B-0625-05F5-FB69-D576479408B0}"/>
              </a:ext>
            </a:extLst>
          </p:cNvPr>
          <p:cNvSpPr>
            <a:spLocks noGrp="1"/>
          </p:cNvSpPr>
          <p:nvPr>
            <p:ph sz="half" idx="15"/>
          </p:nvPr>
        </p:nvSpPr>
        <p:spPr>
          <a:xfrm>
            <a:off x="8004044" y="1879600"/>
            <a:ext cx="1831844" cy="4351338"/>
          </a:xfrm>
        </p:spPr>
        <p:txBody>
          <a:bodyPr/>
          <a:lstStyle/>
          <a:p>
            <a:pPr lvl="0"/>
            <a:r>
              <a:rPr lang="en-US"/>
              <a:t>Click to edit Master text styles</a:t>
            </a:r>
          </a:p>
        </p:txBody>
      </p:sp>
      <p:sp>
        <p:nvSpPr>
          <p:cNvPr id="16" name="Content Placeholder 3">
            <a:extLst>
              <a:ext uri="{FF2B5EF4-FFF2-40B4-BE49-F238E27FC236}">
                <a16:creationId xmlns:a16="http://schemas.microsoft.com/office/drawing/2014/main" id="{01CE14F5-B4BA-B117-E289-A0B88CE778DE}"/>
              </a:ext>
            </a:extLst>
          </p:cNvPr>
          <p:cNvSpPr>
            <a:spLocks noGrp="1"/>
          </p:cNvSpPr>
          <p:nvPr>
            <p:ph sz="half" idx="16"/>
          </p:nvPr>
        </p:nvSpPr>
        <p:spPr>
          <a:xfrm>
            <a:off x="9809161" y="1888331"/>
            <a:ext cx="1831844" cy="4351338"/>
          </a:xfrm>
        </p:spPr>
        <p:txBody>
          <a:bodyPr/>
          <a:lstStyle/>
          <a:p>
            <a:pPr lvl="0"/>
            <a:r>
              <a:rPr lang="en-US"/>
              <a:t>Click to edit Master text styles</a:t>
            </a:r>
          </a:p>
        </p:txBody>
      </p:sp>
    </p:spTree>
    <p:extLst>
      <p:ext uri="{BB962C8B-B14F-4D97-AF65-F5344CB8AC3E}">
        <p14:creationId xmlns:p14="http://schemas.microsoft.com/office/powerpoint/2010/main" val="35843734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65317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
        <p:nvSpPr>
          <p:cNvPr id="6" name="Text Placeholder 9">
            <a:extLst>
              <a:ext uri="{FF2B5EF4-FFF2-40B4-BE49-F238E27FC236}">
                <a16:creationId xmlns:a16="http://schemas.microsoft.com/office/drawing/2014/main" id="{4097EB1E-69C8-DC9C-243A-13EB147A7FDD}"/>
              </a:ext>
            </a:extLst>
          </p:cNvPr>
          <p:cNvSpPr>
            <a:spLocks noGrp="1"/>
          </p:cNvSpPr>
          <p:nvPr>
            <p:ph type="body" sz="quarter" idx="18" hasCustomPrompt="1"/>
          </p:nvPr>
        </p:nvSpPr>
        <p:spPr>
          <a:xfrm>
            <a:off x="6965432" y="4898866"/>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185651833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2" name="TextBox 1">
            <a:extLst>
              <a:ext uri="{FF2B5EF4-FFF2-40B4-BE49-F238E27FC236}">
                <a16:creationId xmlns:a16="http://schemas.microsoft.com/office/drawing/2014/main" id="{4785CA9F-B16B-F4E5-EAFF-80776B025DF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75414984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311865601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4433" y="4959627"/>
            <a:ext cx="979008" cy="979008"/>
          </a:xfrm>
          <a:prstGeom prst="rect">
            <a:avLst/>
          </a:prstGeom>
        </p:spPr>
      </p:pic>
    </p:spTree>
    <p:extLst>
      <p:ext uri="{BB962C8B-B14F-4D97-AF65-F5344CB8AC3E}">
        <p14:creationId xmlns:p14="http://schemas.microsoft.com/office/powerpoint/2010/main" val="2955337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a:extLst>
              <a:ext uri="{FF2B5EF4-FFF2-40B4-BE49-F238E27FC236}">
                <a16:creationId xmlns:a16="http://schemas.microsoft.com/office/drawing/2014/main" id="{D09DE937-1910-A36F-C7AB-7C2C9948C0C8}"/>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001478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5F6A95-E30F-26F7-8740-FC1BD55A67B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2741597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03965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32088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4592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79026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4645"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3651553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766804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9537B62-BC4A-88B2-D566-37D7DFEE130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023460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Aptos" panose="020B0004020202020204" pitchFamily="34"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2079553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2413684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2543117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4081219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8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27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12700" y="2326425"/>
            <a:ext cx="12192000"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2055" y="2498975"/>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4149681"/>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86055" y="4149681"/>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210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969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82250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5622091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2956990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screen">
            <a:alphaModFix amt="50000"/>
            <a:extLst>
              <a:ext uri="{28A0092B-C50C-407E-A947-70E740481C1C}">
                <a14:useLocalDpi xmlns:a14="http://schemas.microsoft.com/office/drawing/2010/main" val="0"/>
              </a:ext>
            </a:extLst>
          </a:blip>
          <a:srcRect/>
          <a:stretch/>
        </p:blipFill>
        <p:spPr>
          <a:xfrm>
            <a:off x="1398050" y="1718086"/>
            <a:ext cx="9100768" cy="4422345"/>
          </a:xfrm>
          <a:prstGeom prst="ellipse">
            <a:avLst/>
          </a:prstGeom>
          <a:ln>
            <a:noFill/>
          </a:ln>
          <a:effectLst>
            <a:softEdge rad="112500"/>
          </a:effectLst>
        </p:spPr>
      </p:pic>
    </p:spTree>
    <p:extLst>
      <p:ext uri="{BB962C8B-B14F-4D97-AF65-F5344CB8AC3E}">
        <p14:creationId xmlns:p14="http://schemas.microsoft.com/office/powerpoint/2010/main" val="2815832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2144839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3E881E40-8CC0-3153-E393-0BB08BE84102}"/>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72135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2"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993784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87335FC-695C-4DDC-6CA1-2CB03F797B3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BB10F397-0198-31FD-72FB-5ECC5CAF5DF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BD2927B1-44B5-DAEC-F0BE-3BA4F296AF7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205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5B0CB87-15DF-9EFE-851F-B01B16B57B2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652326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F73A80D1-A083-3EF9-D9DD-EE449CE390D0}"/>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483665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640312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DE61610-F43E-A95F-6A12-CFCDA518C6F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4CABAB1A-E076-874D-80B6-9F044DB6906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55C65980-7A06-CF20-C6CF-6BF923851D96}"/>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88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489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9536B7C-8F05-AC9E-7CAB-23369A2CCD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010684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3967572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878566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2732877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1362815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1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F5BC7D7C-07E0-687F-8A94-D2FB5F040717}"/>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90221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7040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871717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844222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1512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1771812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919419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B717C274-7B9F-5F68-921C-3273C145A531}"/>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63415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
        <p:nvSpPr>
          <p:cNvPr id="8" name="TextBox 7">
            <a:extLst>
              <a:ext uri="{FF2B5EF4-FFF2-40B4-BE49-F238E27FC236}">
                <a16:creationId xmlns:a16="http://schemas.microsoft.com/office/drawing/2014/main" id="{1B125F09-251E-949D-76E9-D2F2E25780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410528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715085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4019121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2014"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7498"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82268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900031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6807099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Tree>
    <p:extLst>
      <p:ext uri="{BB962C8B-B14F-4D97-AF65-F5344CB8AC3E}">
        <p14:creationId xmlns:p14="http://schemas.microsoft.com/office/powerpoint/2010/main" val="35803304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8" name="Slide Number Placeholder 5">
            <a:extLst>
              <a:ext uri="{FF2B5EF4-FFF2-40B4-BE49-F238E27FC236}">
                <a16:creationId xmlns:a16="http://schemas.microsoft.com/office/drawing/2014/main" id="{1DD9A73E-576D-411F-F7CF-69C337012659}"/>
              </a:ext>
            </a:extLst>
          </p:cNvPr>
          <p:cNvSpPr txBox="1">
            <a:spLocks/>
          </p:cNvSpPr>
          <p:nvPr userDrawn="1"/>
        </p:nvSpPr>
        <p:spPr>
          <a:xfrm>
            <a:off x="8740256" y="6491164"/>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89501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806029"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3533035" y="1839118"/>
            <a:ext cx="806029"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668638"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9461344" y="1806919"/>
            <a:ext cx="668640"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10931324" y="1806920"/>
            <a:ext cx="668639" cy="4008439"/>
          </a:xfrm>
        </p:spPr>
        <p:txBody>
          <a:bodyPr/>
          <a:lstStyle/>
          <a:p>
            <a:pPr lvl="0"/>
            <a:endParaRPr lang="en-US"/>
          </a:p>
        </p:txBody>
      </p:sp>
      <p:sp>
        <p:nvSpPr>
          <p:cNvPr id="5" name="Content Placeholder 2">
            <a:extLst>
              <a:ext uri="{FF2B5EF4-FFF2-40B4-BE49-F238E27FC236}">
                <a16:creationId xmlns:a16="http://schemas.microsoft.com/office/drawing/2014/main" id="{46D10F79-1969-D1C2-BEB8-0BDBC325C990}"/>
              </a:ext>
            </a:extLst>
          </p:cNvPr>
          <p:cNvSpPr>
            <a:spLocks noGrp="1"/>
          </p:cNvSpPr>
          <p:nvPr>
            <p:ph sz="half" idx="18"/>
          </p:nvPr>
        </p:nvSpPr>
        <p:spPr>
          <a:xfrm>
            <a:off x="4527850" y="1771650"/>
            <a:ext cx="668638" cy="4008439"/>
          </a:xfrm>
        </p:spPr>
        <p:txBody>
          <a:bodyPr/>
          <a:lstStyle/>
          <a:p>
            <a:pPr lvl="0"/>
            <a:endParaRPr lang="en-US"/>
          </a:p>
        </p:txBody>
      </p:sp>
      <p:sp>
        <p:nvSpPr>
          <p:cNvPr id="6" name="Content Placeholder 2">
            <a:extLst>
              <a:ext uri="{FF2B5EF4-FFF2-40B4-BE49-F238E27FC236}">
                <a16:creationId xmlns:a16="http://schemas.microsoft.com/office/drawing/2014/main" id="{274EC311-2E08-4B90-32E7-AB7CF56E63EB}"/>
              </a:ext>
            </a:extLst>
          </p:cNvPr>
          <p:cNvSpPr>
            <a:spLocks noGrp="1"/>
          </p:cNvSpPr>
          <p:nvPr>
            <p:ph sz="half" idx="19"/>
          </p:nvPr>
        </p:nvSpPr>
        <p:spPr>
          <a:xfrm>
            <a:off x="5408207" y="1839117"/>
            <a:ext cx="668638" cy="4008439"/>
          </a:xfrm>
        </p:spPr>
        <p:txBody>
          <a:bodyPr/>
          <a:lstStyle/>
          <a:p>
            <a:pPr lvl="0"/>
            <a:endParaRPr lang="en-US"/>
          </a:p>
        </p:txBody>
      </p:sp>
      <p:sp>
        <p:nvSpPr>
          <p:cNvPr id="7" name="Content Placeholder 2">
            <a:extLst>
              <a:ext uri="{FF2B5EF4-FFF2-40B4-BE49-F238E27FC236}">
                <a16:creationId xmlns:a16="http://schemas.microsoft.com/office/drawing/2014/main" id="{4065E905-4ACF-718B-197A-E0C5741EED35}"/>
              </a:ext>
            </a:extLst>
          </p:cNvPr>
          <p:cNvSpPr>
            <a:spLocks noGrp="1"/>
          </p:cNvSpPr>
          <p:nvPr>
            <p:ph sz="half" idx="20"/>
          </p:nvPr>
        </p:nvSpPr>
        <p:spPr>
          <a:xfrm>
            <a:off x="7048294" y="1825621"/>
            <a:ext cx="668638" cy="4008439"/>
          </a:xfrm>
        </p:spPr>
        <p:txBody>
          <a:bodyPr/>
          <a:lstStyle/>
          <a:p>
            <a:pPr lvl="0"/>
            <a:endParaRPr lang="en-US"/>
          </a:p>
        </p:txBody>
      </p:sp>
      <p:sp>
        <p:nvSpPr>
          <p:cNvPr id="19" name="Content Placeholder 2">
            <a:extLst>
              <a:ext uri="{FF2B5EF4-FFF2-40B4-BE49-F238E27FC236}">
                <a16:creationId xmlns:a16="http://schemas.microsoft.com/office/drawing/2014/main" id="{4FCD6519-B800-BA13-5D47-BFF3CD5C53A4}"/>
              </a:ext>
            </a:extLst>
          </p:cNvPr>
          <p:cNvSpPr>
            <a:spLocks noGrp="1"/>
          </p:cNvSpPr>
          <p:nvPr>
            <p:ph sz="half" idx="21"/>
          </p:nvPr>
        </p:nvSpPr>
        <p:spPr>
          <a:xfrm>
            <a:off x="7879775" y="1806919"/>
            <a:ext cx="668638" cy="4008439"/>
          </a:xfrm>
        </p:spPr>
        <p:txBody>
          <a:bodyPr/>
          <a:lstStyle/>
          <a:p>
            <a:pPr lvl="0"/>
            <a:endParaRPr lang="en-US"/>
          </a:p>
        </p:txBody>
      </p:sp>
      <p:sp>
        <p:nvSpPr>
          <p:cNvPr id="20" name="Content Placeholder 2">
            <a:extLst>
              <a:ext uri="{FF2B5EF4-FFF2-40B4-BE49-F238E27FC236}">
                <a16:creationId xmlns:a16="http://schemas.microsoft.com/office/drawing/2014/main" id="{412ED0ED-53E0-3566-1BB0-1251A37A5DFA}"/>
              </a:ext>
            </a:extLst>
          </p:cNvPr>
          <p:cNvSpPr>
            <a:spLocks noGrp="1"/>
          </p:cNvSpPr>
          <p:nvPr>
            <p:ph sz="half" idx="22"/>
          </p:nvPr>
        </p:nvSpPr>
        <p:spPr>
          <a:xfrm>
            <a:off x="10244005" y="1825620"/>
            <a:ext cx="668638" cy="4008439"/>
          </a:xfrm>
        </p:spPr>
        <p:txBody>
          <a:bodyPr/>
          <a:lstStyle/>
          <a:p>
            <a:pPr lvl="0"/>
            <a:endParaRPr lang="en-US"/>
          </a:p>
        </p:txBody>
      </p:sp>
      <p:sp>
        <p:nvSpPr>
          <p:cNvPr id="21" name="Content Placeholder 2">
            <a:extLst>
              <a:ext uri="{FF2B5EF4-FFF2-40B4-BE49-F238E27FC236}">
                <a16:creationId xmlns:a16="http://schemas.microsoft.com/office/drawing/2014/main" id="{C8839853-EF35-AC1B-C030-5D13AB3BC183}"/>
              </a:ext>
            </a:extLst>
          </p:cNvPr>
          <p:cNvSpPr>
            <a:spLocks noGrp="1"/>
          </p:cNvSpPr>
          <p:nvPr>
            <p:ph sz="half" idx="23"/>
          </p:nvPr>
        </p:nvSpPr>
        <p:spPr>
          <a:xfrm>
            <a:off x="8678685" y="1792271"/>
            <a:ext cx="668638" cy="4008439"/>
          </a:xfrm>
        </p:spPr>
        <p:txBody>
          <a:bodyPr/>
          <a:lstStyle/>
          <a:p>
            <a:pPr lvl="0"/>
            <a:endParaRPr lang="en-US"/>
          </a:p>
        </p:txBody>
      </p:sp>
    </p:spTree>
    <p:extLst>
      <p:ext uri="{BB962C8B-B14F-4D97-AF65-F5344CB8AC3E}">
        <p14:creationId xmlns:p14="http://schemas.microsoft.com/office/powerpoint/2010/main" val="33245986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Slide Number Placeholder 5">
            <a:extLst>
              <a:ext uri="{FF2B5EF4-FFF2-40B4-BE49-F238E27FC236}">
                <a16:creationId xmlns:a16="http://schemas.microsoft.com/office/drawing/2014/main" id="{ABD725E6-317E-C8DB-370F-3C966E092487}"/>
              </a:ext>
            </a:extLst>
          </p:cNvPr>
          <p:cNvSpPr txBox="1">
            <a:spLocks/>
          </p:cNvSpPr>
          <p:nvPr userDrawn="1"/>
        </p:nvSpPr>
        <p:spPr>
          <a:xfrm>
            <a:off x="8545941"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7044902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C7887C-6110-7891-CEDD-DEDE13177A59}"/>
              </a:ext>
            </a:extLst>
          </p:cNvPr>
          <p:cNvSpPr/>
          <p:nvPr userDrawn="1"/>
        </p:nvSpPr>
        <p:spPr>
          <a:xfrm>
            <a:off x="2854302" y="6243763"/>
            <a:ext cx="370313" cy="265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Rectangle 4">
            <a:extLst>
              <a:ext uri="{FF2B5EF4-FFF2-40B4-BE49-F238E27FC236}">
                <a16:creationId xmlns:a16="http://schemas.microsoft.com/office/drawing/2014/main" id="{E53E63A3-D56A-C843-9198-681008A14A18}"/>
              </a:ext>
            </a:extLst>
          </p:cNvPr>
          <p:cNvSpPr/>
          <p:nvPr userDrawn="1"/>
        </p:nvSpPr>
        <p:spPr>
          <a:xfrm>
            <a:off x="2841600" y="6273544"/>
            <a:ext cx="370313" cy="265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DE0E83-369D-E377-6197-4B00D699511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0346" y="5941891"/>
            <a:ext cx="869112" cy="869112"/>
          </a:xfrm>
          <a:prstGeom prst="rect">
            <a:avLst/>
          </a:prstGeom>
        </p:spPr>
      </p:pic>
    </p:spTree>
    <p:extLst>
      <p:ext uri="{BB962C8B-B14F-4D97-AF65-F5344CB8AC3E}">
        <p14:creationId xmlns:p14="http://schemas.microsoft.com/office/powerpoint/2010/main" val="3186485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a:extLst>
              <a:ext uri="{FF2B5EF4-FFF2-40B4-BE49-F238E27FC236}">
                <a16:creationId xmlns:a16="http://schemas.microsoft.com/office/drawing/2014/main" id="{F1E73D9A-C21F-5E99-6218-CFCB2D47BFE4}"/>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41408871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38011608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0098040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86118" y="5959824"/>
            <a:ext cx="806029" cy="806029"/>
          </a:xfrm>
          <a:prstGeom prst="rect">
            <a:avLst/>
          </a:prstGeom>
        </p:spPr>
      </p:pic>
    </p:spTree>
    <p:extLst>
      <p:ext uri="{BB962C8B-B14F-4D97-AF65-F5344CB8AC3E}">
        <p14:creationId xmlns:p14="http://schemas.microsoft.com/office/powerpoint/2010/main" val="1262472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32204465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0869873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15E"/>
              </a:solidFill>
              <a:effectLst/>
              <a:uLnTx/>
              <a:uFillTx/>
              <a:latin typeface="Calibri" panose="020F0502020204030204"/>
              <a:ea typeface="+mn-ea"/>
              <a:cs typeface="+mn-cs"/>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64213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ontserrat SemiBold" panose="02000505000000020004" pitchFamily="2" charset="77"/>
                <a:ea typeface="+mn-ea"/>
                <a:cs typeface="+mn-cs"/>
              </a:rPr>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DBA51E9F-1329-0AC6-3FAC-B514D1C3F4C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iagram&#10;&#10;Description automatically generated">
            <a:extLst>
              <a:ext uri="{FF2B5EF4-FFF2-40B4-BE49-F238E27FC236}">
                <a16:creationId xmlns:a16="http://schemas.microsoft.com/office/drawing/2014/main" id="{2199E1B3-520A-BF86-093F-929638A8840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9" name="Text Placeholder 18">
            <a:extLst>
              <a:ext uri="{FF2B5EF4-FFF2-40B4-BE49-F238E27FC236}">
                <a16:creationId xmlns:a16="http://schemas.microsoft.com/office/drawing/2014/main" id="{DC816666-4910-537E-E5B5-0F012CC2D1E1}"/>
              </a:ext>
            </a:extLst>
          </p:cNvPr>
          <p:cNvSpPr>
            <a:spLocks noGrp="1"/>
          </p:cNvSpPr>
          <p:nvPr>
            <p:ph type="body" sz="quarter" idx="22"/>
          </p:nvPr>
        </p:nvSpPr>
        <p:spPr>
          <a:xfrm>
            <a:off x="9502775" y="128588"/>
            <a:ext cx="2008188" cy="336550"/>
          </a:xfrm>
        </p:spPr>
        <p:txBody>
          <a:bodyPr/>
          <a:lstStyle/>
          <a:p>
            <a:pPr lvl="0"/>
            <a:r>
              <a:rPr lang="en-US"/>
              <a:t>Click to</a:t>
            </a:r>
          </a:p>
        </p:txBody>
      </p:sp>
    </p:spTree>
    <p:extLst>
      <p:ext uri="{BB962C8B-B14F-4D97-AF65-F5344CB8AC3E}">
        <p14:creationId xmlns:p14="http://schemas.microsoft.com/office/powerpoint/2010/main" val="40456229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igger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22395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59D5408E-8890-9EDB-C1C6-E6EE818A67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2EA95CAB-F40C-C320-68BC-838BDA11E2D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8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Fiel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256B-92E3-5B2C-3344-1AF04988F6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ED119F9-EA3A-51B9-338A-D5E916AD61D0}"/>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4" name="Picture 3">
            <a:extLst>
              <a:ext uri="{FF2B5EF4-FFF2-40B4-BE49-F238E27FC236}">
                <a16:creationId xmlns:a16="http://schemas.microsoft.com/office/drawing/2014/main" id="{C73DF28B-AA48-63D9-B38C-AFE6E846E84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4145761-3009-0BD7-F306-7F50A75CCBA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9" name="Rectangle 8">
            <a:extLst>
              <a:ext uri="{FF2B5EF4-FFF2-40B4-BE49-F238E27FC236}">
                <a16:creationId xmlns:a16="http://schemas.microsoft.com/office/drawing/2014/main" id="{7CF69912-C722-8C26-614D-44A64348C89F}"/>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0" name="Picture 9">
            <a:extLst>
              <a:ext uri="{FF2B5EF4-FFF2-40B4-BE49-F238E27FC236}">
                <a16:creationId xmlns:a16="http://schemas.microsoft.com/office/drawing/2014/main" id="{0828ABDA-CF8A-1B3F-C9FC-0A313062A449}"/>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13" name="Slide Number Placeholder 5">
            <a:extLst>
              <a:ext uri="{FF2B5EF4-FFF2-40B4-BE49-F238E27FC236}">
                <a16:creationId xmlns:a16="http://schemas.microsoft.com/office/drawing/2014/main" id="{8AF91C5A-A410-CC23-0722-B48757590C14}"/>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A blue and yellow circle with white text&#10;&#10;Description automatically generated">
            <a:extLst>
              <a:ext uri="{FF2B5EF4-FFF2-40B4-BE49-F238E27FC236}">
                <a16:creationId xmlns:a16="http://schemas.microsoft.com/office/drawing/2014/main" id="{5E4A7A8B-8FAA-677B-8FC5-5E8D3535D9C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04660" y="6005973"/>
            <a:ext cx="721906" cy="721906"/>
          </a:xfrm>
          <a:prstGeom prst="rect">
            <a:avLst/>
          </a:prstGeom>
        </p:spPr>
      </p:pic>
      <p:sp>
        <p:nvSpPr>
          <p:cNvPr id="17" name="TextBox 16">
            <a:extLst>
              <a:ext uri="{FF2B5EF4-FFF2-40B4-BE49-F238E27FC236}">
                <a16:creationId xmlns:a16="http://schemas.microsoft.com/office/drawing/2014/main" id="{3B70A6DC-3BFA-88C7-DCF2-84CF2EC14DD5}"/>
              </a:ext>
            </a:extLst>
          </p:cNvPr>
          <p:cNvSpPr txBox="1"/>
          <p:nvPr userDrawn="1"/>
        </p:nvSpPr>
        <p:spPr>
          <a:xfrm>
            <a:off x="1083892" y="2016777"/>
            <a:ext cx="3478138" cy="495656"/>
          </a:xfrm>
          <a:prstGeom prst="rect">
            <a:avLst/>
          </a:prstGeom>
          <a:noFill/>
        </p:spPr>
        <p:txBody>
          <a:bodyPr wrap="square" rtlCol="0">
            <a:spAutoFit/>
          </a:bodyPr>
          <a:lstStyle/>
          <a:p>
            <a:endParaRPr lang="en-US"/>
          </a:p>
        </p:txBody>
      </p:sp>
      <p:sp>
        <p:nvSpPr>
          <p:cNvPr id="18" name="TextBox 17">
            <a:extLst>
              <a:ext uri="{FF2B5EF4-FFF2-40B4-BE49-F238E27FC236}">
                <a16:creationId xmlns:a16="http://schemas.microsoft.com/office/drawing/2014/main" id="{2DBA362B-3E89-D2EA-04FC-2C32D9FF8181}"/>
              </a:ext>
            </a:extLst>
          </p:cNvPr>
          <p:cNvSpPr txBox="1"/>
          <p:nvPr userDrawn="1"/>
        </p:nvSpPr>
        <p:spPr>
          <a:xfrm>
            <a:off x="1083892" y="2186299"/>
            <a:ext cx="3478138" cy="495656"/>
          </a:xfrm>
          <a:prstGeom prst="rect">
            <a:avLst/>
          </a:prstGeom>
          <a:noFill/>
        </p:spPr>
        <p:txBody>
          <a:bodyPr wrap="square" rtlCol="0">
            <a:spAutoFit/>
          </a:bodyPr>
          <a:lstStyle/>
          <a:p>
            <a:endParaRPr lang="en-US"/>
          </a:p>
        </p:txBody>
      </p:sp>
      <p:sp>
        <p:nvSpPr>
          <p:cNvPr id="19" name="TextBox 18">
            <a:extLst>
              <a:ext uri="{FF2B5EF4-FFF2-40B4-BE49-F238E27FC236}">
                <a16:creationId xmlns:a16="http://schemas.microsoft.com/office/drawing/2014/main" id="{F6A12FF4-FEEA-F69F-F0C4-14C5E9AA3080}"/>
              </a:ext>
            </a:extLst>
          </p:cNvPr>
          <p:cNvSpPr txBox="1"/>
          <p:nvPr userDrawn="1"/>
        </p:nvSpPr>
        <p:spPr>
          <a:xfrm>
            <a:off x="868823" y="1967253"/>
            <a:ext cx="3478138" cy="495656"/>
          </a:xfrm>
          <a:prstGeom prst="rect">
            <a:avLst/>
          </a:prstGeom>
          <a:noFill/>
        </p:spPr>
        <p:txBody>
          <a:bodyPr wrap="square" rtlCol="0">
            <a:spAutoFit/>
          </a:bodyPr>
          <a:lstStyle/>
          <a:p>
            <a:endParaRPr lang="en-US"/>
          </a:p>
        </p:txBody>
      </p:sp>
      <p:sp>
        <p:nvSpPr>
          <p:cNvPr id="20" name="TextBox 19">
            <a:extLst>
              <a:ext uri="{FF2B5EF4-FFF2-40B4-BE49-F238E27FC236}">
                <a16:creationId xmlns:a16="http://schemas.microsoft.com/office/drawing/2014/main" id="{9B610FDB-DE1A-6F97-84E8-E981904C182F}"/>
              </a:ext>
            </a:extLst>
          </p:cNvPr>
          <p:cNvSpPr txBox="1"/>
          <p:nvPr userDrawn="1"/>
        </p:nvSpPr>
        <p:spPr>
          <a:xfrm>
            <a:off x="1388692" y="2491099"/>
            <a:ext cx="3478138" cy="495656"/>
          </a:xfrm>
          <a:prstGeom prst="rect">
            <a:avLst/>
          </a:prstGeom>
          <a:noFill/>
        </p:spPr>
        <p:txBody>
          <a:bodyPr wrap="square" rtlCol="0">
            <a:spAutoFit/>
          </a:bodyPr>
          <a:lstStyle/>
          <a:p>
            <a:endParaRPr lang="en-US"/>
          </a:p>
        </p:txBody>
      </p:sp>
      <p:sp>
        <p:nvSpPr>
          <p:cNvPr id="21" name="TextBox 20">
            <a:extLst>
              <a:ext uri="{FF2B5EF4-FFF2-40B4-BE49-F238E27FC236}">
                <a16:creationId xmlns:a16="http://schemas.microsoft.com/office/drawing/2014/main" id="{73518973-DCAF-A4D2-2B32-514928F71615}"/>
              </a:ext>
            </a:extLst>
          </p:cNvPr>
          <p:cNvSpPr txBox="1"/>
          <p:nvPr userDrawn="1"/>
        </p:nvSpPr>
        <p:spPr>
          <a:xfrm>
            <a:off x="1541092" y="2643499"/>
            <a:ext cx="3478138" cy="495656"/>
          </a:xfrm>
          <a:prstGeom prst="rect">
            <a:avLst/>
          </a:prstGeom>
          <a:noFill/>
        </p:spPr>
        <p:txBody>
          <a:bodyPr wrap="square" rtlCol="0">
            <a:spAutoFit/>
          </a:bodyPr>
          <a:lstStyle/>
          <a:p>
            <a:endParaRPr lang="en-US"/>
          </a:p>
        </p:txBody>
      </p:sp>
      <p:sp>
        <p:nvSpPr>
          <p:cNvPr id="22" name="TextBox 21">
            <a:extLst>
              <a:ext uri="{FF2B5EF4-FFF2-40B4-BE49-F238E27FC236}">
                <a16:creationId xmlns:a16="http://schemas.microsoft.com/office/drawing/2014/main" id="{06A4C67B-059C-B10B-712E-CFC351A23DE8}"/>
              </a:ext>
            </a:extLst>
          </p:cNvPr>
          <p:cNvSpPr txBox="1"/>
          <p:nvPr userDrawn="1"/>
        </p:nvSpPr>
        <p:spPr>
          <a:xfrm>
            <a:off x="1693492" y="2795899"/>
            <a:ext cx="3478138" cy="495656"/>
          </a:xfrm>
          <a:prstGeom prst="rect">
            <a:avLst/>
          </a:prstGeom>
          <a:noFill/>
        </p:spPr>
        <p:txBody>
          <a:bodyPr wrap="square" rtlCol="0">
            <a:spAutoFit/>
          </a:bodyPr>
          <a:lstStyle/>
          <a:p>
            <a:endParaRPr lang="en-US"/>
          </a:p>
        </p:txBody>
      </p:sp>
      <p:sp>
        <p:nvSpPr>
          <p:cNvPr id="23" name="TextBox 22">
            <a:extLst>
              <a:ext uri="{FF2B5EF4-FFF2-40B4-BE49-F238E27FC236}">
                <a16:creationId xmlns:a16="http://schemas.microsoft.com/office/drawing/2014/main" id="{CAB4706C-04D5-5C5D-E3D7-D763FEA87A18}"/>
              </a:ext>
            </a:extLst>
          </p:cNvPr>
          <p:cNvSpPr txBox="1"/>
          <p:nvPr userDrawn="1"/>
        </p:nvSpPr>
        <p:spPr>
          <a:xfrm>
            <a:off x="1845892" y="2948299"/>
            <a:ext cx="3478138" cy="495656"/>
          </a:xfrm>
          <a:prstGeom prst="rect">
            <a:avLst/>
          </a:prstGeom>
          <a:noFill/>
        </p:spPr>
        <p:txBody>
          <a:bodyPr wrap="square" rtlCol="0">
            <a:spAutoFit/>
          </a:bodyPr>
          <a:lstStyle/>
          <a:p>
            <a:endParaRPr lang="en-US"/>
          </a:p>
        </p:txBody>
      </p:sp>
      <p:sp>
        <p:nvSpPr>
          <p:cNvPr id="24" name="TextBox 23">
            <a:extLst>
              <a:ext uri="{FF2B5EF4-FFF2-40B4-BE49-F238E27FC236}">
                <a16:creationId xmlns:a16="http://schemas.microsoft.com/office/drawing/2014/main" id="{AF9D63CA-11B1-D525-DBAC-832B58B35265}"/>
              </a:ext>
            </a:extLst>
          </p:cNvPr>
          <p:cNvSpPr txBox="1"/>
          <p:nvPr userDrawn="1"/>
        </p:nvSpPr>
        <p:spPr>
          <a:xfrm>
            <a:off x="1998292" y="3100699"/>
            <a:ext cx="3478138" cy="495656"/>
          </a:xfrm>
          <a:prstGeom prst="rect">
            <a:avLst/>
          </a:prstGeom>
          <a:noFill/>
        </p:spPr>
        <p:txBody>
          <a:bodyPr wrap="square" rtlCol="0">
            <a:spAutoFit/>
          </a:bodyPr>
          <a:lstStyle/>
          <a:p>
            <a:endParaRPr lang="en-US"/>
          </a:p>
        </p:txBody>
      </p:sp>
      <p:sp>
        <p:nvSpPr>
          <p:cNvPr id="25" name="TextBox 24">
            <a:extLst>
              <a:ext uri="{FF2B5EF4-FFF2-40B4-BE49-F238E27FC236}">
                <a16:creationId xmlns:a16="http://schemas.microsoft.com/office/drawing/2014/main" id="{EB64A57E-9182-F428-48D5-258807F1FC25}"/>
              </a:ext>
            </a:extLst>
          </p:cNvPr>
          <p:cNvSpPr txBox="1"/>
          <p:nvPr userDrawn="1"/>
        </p:nvSpPr>
        <p:spPr>
          <a:xfrm>
            <a:off x="2150692" y="3253099"/>
            <a:ext cx="3478138" cy="495656"/>
          </a:xfrm>
          <a:prstGeom prst="rect">
            <a:avLst/>
          </a:prstGeom>
          <a:noFill/>
        </p:spPr>
        <p:txBody>
          <a:bodyPr wrap="square" rtlCol="0">
            <a:spAutoFit/>
          </a:bodyPr>
          <a:lstStyle/>
          <a:p>
            <a:endParaRPr lang="en-US"/>
          </a:p>
        </p:txBody>
      </p:sp>
      <p:sp>
        <p:nvSpPr>
          <p:cNvPr id="26" name="TextBox 25">
            <a:extLst>
              <a:ext uri="{FF2B5EF4-FFF2-40B4-BE49-F238E27FC236}">
                <a16:creationId xmlns:a16="http://schemas.microsoft.com/office/drawing/2014/main" id="{84F8AB15-9B89-DA39-4B6E-CFBECB43D005}"/>
              </a:ext>
            </a:extLst>
          </p:cNvPr>
          <p:cNvSpPr txBox="1"/>
          <p:nvPr userDrawn="1"/>
        </p:nvSpPr>
        <p:spPr>
          <a:xfrm>
            <a:off x="2303092" y="3405499"/>
            <a:ext cx="3478138" cy="495656"/>
          </a:xfrm>
          <a:prstGeom prst="rect">
            <a:avLst/>
          </a:prstGeom>
          <a:noFill/>
        </p:spPr>
        <p:txBody>
          <a:bodyPr wrap="square" rtlCol="0">
            <a:spAutoFit/>
          </a:bodyPr>
          <a:lstStyle/>
          <a:p>
            <a:endParaRPr lang="en-US"/>
          </a:p>
        </p:txBody>
      </p:sp>
      <p:sp>
        <p:nvSpPr>
          <p:cNvPr id="27" name="TextBox 26">
            <a:extLst>
              <a:ext uri="{FF2B5EF4-FFF2-40B4-BE49-F238E27FC236}">
                <a16:creationId xmlns:a16="http://schemas.microsoft.com/office/drawing/2014/main" id="{884AA786-D5E9-E1C8-A0DF-E9DA2E9862C5}"/>
              </a:ext>
            </a:extLst>
          </p:cNvPr>
          <p:cNvSpPr txBox="1"/>
          <p:nvPr userDrawn="1"/>
        </p:nvSpPr>
        <p:spPr>
          <a:xfrm>
            <a:off x="2455492" y="3557899"/>
            <a:ext cx="3478138" cy="495656"/>
          </a:xfrm>
          <a:prstGeom prst="rect">
            <a:avLst/>
          </a:prstGeom>
          <a:noFill/>
        </p:spPr>
        <p:txBody>
          <a:bodyPr wrap="square" rtlCol="0">
            <a:spAutoFit/>
          </a:bodyPr>
          <a:lstStyle/>
          <a:p>
            <a:endParaRPr lang="en-US"/>
          </a:p>
        </p:txBody>
      </p:sp>
      <p:sp>
        <p:nvSpPr>
          <p:cNvPr id="28" name="TextBox 27">
            <a:extLst>
              <a:ext uri="{FF2B5EF4-FFF2-40B4-BE49-F238E27FC236}">
                <a16:creationId xmlns:a16="http://schemas.microsoft.com/office/drawing/2014/main" id="{BF467235-EFDC-F30D-8219-C5E432A039C3}"/>
              </a:ext>
            </a:extLst>
          </p:cNvPr>
          <p:cNvSpPr txBox="1"/>
          <p:nvPr userDrawn="1"/>
        </p:nvSpPr>
        <p:spPr>
          <a:xfrm>
            <a:off x="2607892" y="3710299"/>
            <a:ext cx="3478138" cy="495656"/>
          </a:xfrm>
          <a:prstGeom prst="rect">
            <a:avLst/>
          </a:prstGeom>
          <a:noFill/>
        </p:spPr>
        <p:txBody>
          <a:bodyPr wrap="square" rtlCol="0">
            <a:spAutoFit/>
          </a:bodyPr>
          <a:lstStyle/>
          <a:p>
            <a:endParaRPr lang="en-US"/>
          </a:p>
        </p:txBody>
      </p:sp>
      <p:sp>
        <p:nvSpPr>
          <p:cNvPr id="29" name="TextBox 28">
            <a:extLst>
              <a:ext uri="{FF2B5EF4-FFF2-40B4-BE49-F238E27FC236}">
                <a16:creationId xmlns:a16="http://schemas.microsoft.com/office/drawing/2014/main" id="{C747B062-493B-F0C1-7659-D1D7D27C4FC5}"/>
              </a:ext>
            </a:extLst>
          </p:cNvPr>
          <p:cNvSpPr txBox="1"/>
          <p:nvPr userDrawn="1"/>
        </p:nvSpPr>
        <p:spPr>
          <a:xfrm>
            <a:off x="2760292" y="3862699"/>
            <a:ext cx="3478138" cy="495656"/>
          </a:xfrm>
          <a:prstGeom prst="rect">
            <a:avLst/>
          </a:prstGeom>
          <a:noFill/>
        </p:spPr>
        <p:txBody>
          <a:bodyPr wrap="square" rtlCol="0">
            <a:spAutoFit/>
          </a:bodyPr>
          <a:lstStyle/>
          <a:p>
            <a:endParaRPr lang="en-US"/>
          </a:p>
        </p:txBody>
      </p:sp>
      <p:sp>
        <p:nvSpPr>
          <p:cNvPr id="30" name="TextBox 29">
            <a:extLst>
              <a:ext uri="{FF2B5EF4-FFF2-40B4-BE49-F238E27FC236}">
                <a16:creationId xmlns:a16="http://schemas.microsoft.com/office/drawing/2014/main" id="{72D80628-CF6E-3E59-A3B8-FD7A5D257D0F}"/>
              </a:ext>
            </a:extLst>
          </p:cNvPr>
          <p:cNvSpPr txBox="1"/>
          <p:nvPr userDrawn="1"/>
        </p:nvSpPr>
        <p:spPr>
          <a:xfrm>
            <a:off x="2912692" y="4015099"/>
            <a:ext cx="3478138" cy="495656"/>
          </a:xfrm>
          <a:prstGeom prst="rect">
            <a:avLst/>
          </a:prstGeom>
          <a:noFill/>
        </p:spPr>
        <p:txBody>
          <a:bodyPr wrap="square" rtlCol="0">
            <a:spAutoFit/>
          </a:bodyPr>
          <a:lstStyle/>
          <a:p>
            <a:endParaRPr lang="en-US"/>
          </a:p>
        </p:txBody>
      </p:sp>
      <p:sp>
        <p:nvSpPr>
          <p:cNvPr id="31" name="TextBox 30">
            <a:extLst>
              <a:ext uri="{FF2B5EF4-FFF2-40B4-BE49-F238E27FC236}">
                <a16:creationId xmlns:a16="http://schemas.microsoft.com/office/drawing/2014/main" id="{E2F7FA96-4BD5-E7AA-15DB-7289FA64C1B5}"/>
              </a:ext>
            </a:extLst>
          </p:cNvPr>
          <p:cNvSpPr txBox="1"/>
          <p:nvPr userDrawn="1"/>
        </p:nvSpPr>
        <p:spPr>
          <a:xfrm>
            <a:off x="3065092" y="4167499"/>
            <a:ext cx="3478138" cy="495656"/>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9534134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2730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8DB87C3-54EC-75BB-0F0C-5593B3F99EF2}"/>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6E0257D4-1209-75FD-6A93-30A7410D368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35BBA92F-BBDE-F32B-2399-F7D39EF0D3F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977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C2081D7D-D932-C838-195D-A85B98A0ED9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863610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8BDA0A6-B2D8-E625-55E8-7B8543804D6A}"/>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3545910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4BFC0DA-81A1-D6E5-E865-853DA58A00E3}"/>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56DA9A10-A43A-FC65-F8EB-553E33DE7D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0588AEED-9E99-6C03-ABF6-A50127B5A9B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5156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E50C7E5D-350B-7CD6-2475-8A53062E2FEF}"/>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532995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5E2E95-82B4-489B-49B1-A756A684AAF7}"/>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3722922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585B4DEE-6F20-E849-CC39-02548226E158}"/>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6483567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161B0C1C-3869-A360-F963-62517172C3A6}"/>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8610583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12/11/2024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10" name="TextBox 9">
            <a:extLst>
              <a:ext uri="{FF2B5EF4-FFF2-40B4-BE49-F238E27FC236}">
                <a16:creationId xmlns:a16="http://schemas.microsoft.com/office/drawing/2014/main" id="{49AC0903-9736-7531-288A-CFB5ADF3B51C}"/>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81900174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57.xml"/><Relationship Id="rId21" Type="http://schemas.openxmlformats.org/officeDocument/2006/relationships/slideLayout" Target="../slideLayouts/slideLayout152.xml"/><Relationship Id="rId42" Type="http://schemas.openxmlformats.org/officeDocument/2006/relationships/slideLayout" Target="../slideLayouts/slideLayout173.xml"/><Relationship Id="rId47" Type="http://schemas.openxmlformats.org/officeDocument/2006/relationships/slideLayout" Target="../slideLayouts/slideLayout178.xml"/><Relationship Id="rId63" Type="http://schemas.openxmlformats.org/officeDocument/2006/relationships/slideLayout" Target="../slideLayouts/slideLayout194.xml"/><Relationship Id="rId68" Type="http://schemas.openxmlformats.org/officeDocument/2006/relationships/slideLayout" Target="../slideLayouts/slideLayout199.xml"/><Relationship Id="rId84" Type="http://schemas.openxmlformats.org/officeDocument/2006/relationships/slideLayout" Target="../slideLayouts/slideLayout215.xml"/><Relationship Id="rId89" Type="http://schemas.openxmlformats.org/officeDocument/2006/relationships/slideLayout" Target="../slideLayouts/slideLayout220.xml"/><Relationship Id="rId112" Type="http://schemas.openxmlformats.org/officeDocument/2006/relationships/theme" Target="../theme/theme3.xml"/><Relationship Id="rId16" Type="http://schemas.openxmlformats.org/officeDocument/2006/relationships/slideLayout" Target="../slideLayouts/slideLayout147.xml"/><Relationship Id="rId107" Type="http://schemas.openxmlformats.org/officeDocument/2006/relationships/slideLayout" Target="../slideLayouts/slideLayout238.xml"/><Relationship Id="rId11" Type="http://schemas.openxmlformats.org/officeDocument/2006/relationships/slideLayout" Target="../slideLayouts/slideLayout142.xml"/><Relationship Id="rId32" Type="http://schemas.openxmlformats.org/officeDocument/2006/relationships/slideLayout" Target="../slideLayouts/slideLayout163.xml"/><Relationship Id="rId37" Type="http://schemas.openxmlformats.org/officeDocument/2006/relationships/slideLayout" Target="../slideLayouts/slideLayout168.xml"/><Relationship Id="rId53" Type="http://schemas.openxmlformats.org/officeDocument/2006/relationships/slideLayout" Target="../slideLayouts/slideLayout184.xml"/><Relationship Id="rId58" Type="http://schemas.openxmlformats.org/officeDocument/2006/relationships/slideLayout" Target="../slideLayouts/slideLayout189.xml"/><Relationship Id="rId74" Type="http://schemas.openxmlformats.org/officeDocument/2006/relationships/slideLayout" Target="../slideLayouts/slideLayout205.xml"/><Relationship Id="rId79" Type="http://schemas.openxmlformats.org/officeDocument/2006/relationships/slideLayout" Target="../slideLayouts/slideLayout210.xml"/><Relationship Id="rId102" Type="http://schemas.openxmlformats.org/officeDocument/2006/relationships/slideLayout" Target="../slideLayouts/slideLayout233.xml"/><Relationship Id="rId5" Type="http://schemas.openxmlformats.org/officeDocument/2006/relationships/slideLayout" Target="../slideLayouts/slideLayout136.xml"/><Relationship Id="rId90" Type="http://schemas.openxmlformats.org/officeDocument/2006/relationships/slideLayout" Target="../slideLayouts/slideLayout221.xml"/><Relationship Id="rId95" Type="http://schemas.openxmlformats.org/officeDocument/2006/relationships/slideLayout" Target="../slideLayouts/slideLayout226.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43" Type="http://schemas.openxmlformats.org/officeDocument/2006/relationships/slideLayout" Target="../slideLayouts/slideLayout174.xml"/><Relationship Id="rId48" Type="http://schemas.openxmlformats.org/officeDocument/2006/relationships/slideLayout" Target="../slideLayouts/slideLayout179.xml"/><Relationship Id="rId64" Type="http://schemas.openxmlformats.org/officeDocument/2006/relationships/slideLayout" Target="../slideLayouts/slideLayout195.xml"/><Relationship Id="rId69" Type="http://schemas.openxmlformats.org/officeDocument/2006/relationships/slideLayout" Target="../slideLayouts/slideLayout200.xml"/><Relationship Id="rId80" Type="http://schemas.openxmlformats.org/officeDocument/2006/relationships/slideLayout" Target="../slideLayouts/slideLayout211.xml"/><Relationship Id="rId85" Type="http://schemas.openxmlformats.org/officeDocument/2006/relationships/slideLayout" Target="../slideLayouts/slideLayout216.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33" Type="http://schemas.openxmlformats.org/officeDocument/2006/relationships/slideLayout" Target="../slideLayouts/slideLayout164.xml"/><Relationship Id="rId38" Type="http://schemas.openxmlformats.org/officeDocument/2006/relationships/slideLayout" Target="../slideLayouts/slideLayout169.xml"/><Relationship Id="rId59" Type="http://schemas.openxmlformats.org/officeDocument/2006/relationships/slideLayout" Target="../slideLayouts/slideLayout190.xml"/><Relationship Id="rId103" Type="http://schemas.openxmlformats.org/officeDocument/2006/relationships/slideLayout" Target="../slideLayouts/slideLayout234.xml"/><Relationship Id="rId108" Type="http://schemas.openxmlformats.org/officeDocument/2006/relationships/slideLayout" Target="../slideLayouts/slideLayout239.xml"/><Relationship Id="rId54" Type="http://schemas.openxmlformats.org/officeDocument/2006/relationships/slideLayout" Target="../slideLayouts/slideLayout185.xml"/><Relationship Id="rId70" Type="http://schemas.openxmlformats.org/officeDocument/2006/relationships/slideLayout" Target="../slideLayouts/slideLayout201.xml"/><Relationship Id="rId75" Type="http://schemas.openxmlformats.org/officeDocument/2006/relationships/slideLayout" Target="../slideLayouts/slideLayout206.xml"/><Relationship Id="rId91" Type="http://schemas.openxmlformats.org/officeDocument/2006/relationships/slideLayout" Target="../slideLayouts/slideLayout222.xml"/><Relationship Id="rId96" Type="http://schemas.openxmlformats.org/officeDocument/2006/relationships/slideLayout" Target="../slideLayouts/slideLayout22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36" Type="http://schemas.openxmlformats.org/officeDocument/2006/relationships/slideLayout" Target="../slideLayouts/slideLayout167.xml"/><Relationship Id="rId49" Type="http://schemas.openxmlformats.org/officeDocument/2006/relationships/slideLayout" Target="../slideLayouts/slideLayout180.xml"/><Relationship Id="rId57" Type="http://schemas.openxmlformats.org/officeDocument/2006/relationships/slideLayout" Target="../slideLayouts/slideLayout188.xml"/><Relationship Id="rId106" Type="http://schemas.openxmlformats.org/officeDocument/2006/relationships/slideLayout" Target="../slideLayouts/slideLayout237.xml"/><Relationship Id="rId10" Type="http://schemas.openxmlformats.org/officeDocument/2006/relationships/slideLayout" Target="../slideLayouts/slideLayout141.xml"/><Relationship Id="rId31" Type="http://schemas.openxmlformats.org/officeDocument/2006/relationships/slideLayout" Target="../slideLayouts/slideLayout162.xml"/><Relationship Id="rId44" Type="http://schemas.openxmlformats.org/officeDocument/2006/relationships/slideLayout" Target="../slideLayouts/slideLayout175.xml"/><Relationship Id="rId52" Type="http://schemas.openxmlformats.org/officeDocument/2006/relationships/slideLayout" Target="../slideLayouts/slideLayout183.xml"/><Relationship Id="rId60" Type="http://schemas.openxmlformats.org/officeDocument/2006/relationships/slideLayout" Target="../slideLayouts/slideLayout191.xml"/><Relationship Id="rId65" Type="http://schemas.openxmlformats.org/officeDocument/2006/relationships/slideLayout" Target="../slideLayouts/slideLayout196.xml"/><Relationship Id="rId73" Type="http://schemas.openxmlformats.org/officeDocument/2006/relationships/slideLayout" Target="../slideLayouts/slideLayout204.xml"/><Relationship Id="rId78" Type="http://schemas.openxmlformats.org/officeDocument/2006/relationships/slideLayout" Target="../slideLayouts/slideLayout209.xml"/><Relationship Id="rId81" Type="http://schemas.openxmlformats.org/officeDocument/2006/relationships/slideLayout" Target="../slideLayouts/slideLayout212.xml"/><Relationship Id="rId86" Type="http://schemas.openxmlformats.org/officeDocument/2006/relationships/slideLayout" Target="../slideLayouts/slideLayout217.xml"/><Relationship Id="rId94" Type="http://schemas.openxmlformats.org/officeDocument/2006/relationships/slideLayout" Target="../slideLayouts/slideLayout225.xml"/><Relationship Id="rId99" Type="http://schemas.openxmlformats.org/officeDocument/2006/relationships/slideLayout" Target="../slideLayouts/slideLayout230.xml"/><Relationship Id="rId101" Type="http://schemas.openxmlformats.org/officeDocument/2006/relationships/slideLayout" Target="../slideLayouts/slideLayout23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9" Type="http://schemas.openxmlformats.org/officeDocument/2006/relationships/slideLayout" Target="../slideLayouts/slideLayout170.xml"/><Relationship Id="rId109" Type="http://schemas.openxmlformats.org/officeDocument/2006/relationships/slideLayout" Target="../slideLayouts/slideLayout240.xml"/><Relationship Id="rId34" Type="http://schemas.openxmlformats.org/officeDocument/2006/relationships/slideLayout" Target="../slideLayouts/slideLayout165.xml"/><Relationship Id="rId50" Type="http://schemas.openxmlformats.org/officeDocument/2006/relationships/slideLayout" Target="../slideLayouts/slideLayout181.xml"/><Relationship Id="rId55" Type="http://schemas.openxmlformats.org/officeDocument/2006/relationships/slideLayout" Target="../slideLayouts/slideLayout186.xml"/><Relationship Id="rId76" Type="http://schemas.openxmlformats.org/officeDocument/2006/relationships/slideLayout" Target="../slideLayouts/slideLayout207.xml"/><Relationship Id="rId97" Type="http://schemas.openxmlformats.org/officeDocument/2006/relationships/slideLayout" Target="../slideLayouts/slideLayout228.xml"/><Relationship Id="rId104" Type="http://schemas.openxmlformats.org/officeDocument/2006/relationships/slideLayout" Target="../slideLayouts/slideLayout235.xml"/><Relationship Id="rId7" Type="http://schemas.openxmlformats.org/officeDocument/2006/relationships/slideLayout" Target="../slideLayouts/slideLayout138.xml"/><Relationship Id="rId71" Type="http://schemas.openxmlformats.org/officeDocument/2006/relationships/slideLayout" Target="../slideLayouts/slideLayout202.xml"/><Relationship Id="rId92" Type="http://schemas.openxmlformats.org/officeDocument/2006/relationships/slideLayout" Target="../slideLayouts/slideLayout223.xml"/><Relationship Id="rId2" Type="http://schemas.openxmlformats.org/officeDocument/2006/relationships/slideLayout" Target="../slideLayouts/slideLayout133.xml"/><Relationship Id="rId29" Type="http://schemas.openxmlformats.org/officeDocument/2006/relationships/slideLayout" Target="../slideLayouts/slideLayout160.xml"/><Relationship Id="rId24" Type="http://schemas.openxmlformats.org/officeDocument/2006/relationships/slideLayout" Target="../slideLayouts/slideLayout155.xml"/><Relationship Id="rId40" Type="http://schemas.openxmlformats.org/officeDocument/2006/relationships/slideLayout" Target="../slideLayouts/slideLayout171.xml"/><Relationship Id="rId45" Type="http://schemas.openxmlformats.org/officeDocument/2006/relationships/slideLayout" Target="../slideLayouts/slideLayout176.xml"/><Relationship Id="rId66" Type="http://schemas.openxmlformats.org/officeDocument/2006/relationships/slideLayout" Target="../slideLayouts/slideLayout197.xml"/><Relationship Id="rId87" Type="http://schemas.openxmlformats.org/officeDocument/2006/relationships/slideLayout" Target="../slideLayouts/slideLayout218.xml"/><Relationship Id="rId110" Type="http://schemas.openxmlformats.org/officeDocument/2006/relationships/slideLayout" Target="../slideLayouts/slideLayout241.xml"/><Relationship Id="rId61" Type="http://schemas.openxmlformats.org/officeDocument/2006/relationships/slideLayout" Target="../slideLayouts/slideLayout192.xml"/><Relationship Id="rId82" Type="http://schemas.openxmlformats.org/officeDocument/2006/relationships/slideLayout" Target="../slideLayouts/slideLayout213.xml"/><Relationship Id="rId19" Type="http://schemas.openxmlformats.org/officeDocument/2006/relationships/slideLayout" Target="../slideLayouts/slideLayout150.xml"/><Relationship Id="rId14" Type="http://schemas.openxmlformats.org/officeDocument/2006/relationships/slideLayout" Target="../slideLayouts/slideLayout145.xml"/><Relationship Id="rId30" Type="http://schemas.openxmlformats.org/officeDocument/2006/relationships/slideLayout" Target="../slideLayouts/slideLayout161.xml"/><Relationship Id="rId35" Type="http://schemas.openxmlformats.org/officeDocument/2006/relationships/slideLayout" Target="../slideLayouts/slideLayout166.xml"/><Relationship Id="rId56" Type="http://schemas.openxmlformats.org/officeDocument/2006/relationships/slideLayout" Target="../slideLayouts/slideLayout187.xml"/><Relationship Id="rId77" Type="http://schemas.openxmlformats.org/officeDocument/2006/relationships/slideLayout" Target="../slideLayouts/slideLayout208.xml"/><Relationship Id="rId100" Type="http://schemas.openxmlformats.org/officeDocument/2006/relationships/slideLayout" Target="../slideLayouts/slideLayout231.xml"/><Relationship Id="rId105" Type="http://schemas.openxmlformats.org/officeDocument/2006/relationships/slideLayout" Target="../slideLayouts/slideLayout236.xml"/><Relationship Id="rId8" Type="http://schemas.openxmlformats.org/officeDocument/2006/relationships/slideLayout" Target="../slideLayouts/slideLayout139.xml"/><Relationship Id="rId51" Type="http://schemas.openxmlformats.org/officeDocument/2006/relationships/slideLayout" Target="../slideLayouts/slideLayout182.xml"/><Relationship Id="rId72" Type="http://schemas.openxmlformats.org/officeDocument/2006/relationships/slideLayout" Target="../slideLayouts/slideLayout203.xml"/><Relationship Id="rId93" Type="http://schemas.openxmlformats.org/officeDocument/2006/relationships/slideLayout" Target="../slideLayouts/slideLayout224.xml"/><Relationship Id="rId98" Type="http://schemas.openxmlformats.org/officeDocument/2006/relationships/slideLayout" Target="../slideLayouts/slideLayout229.xml"/><Relationship Id="rId3" Type="http://schemas.openxmlformats.org/officeDocument/2006/relationships/slideLayout" Target="../slideLayouts/slideLayout134.xml"/><Relationship Id="rId25" Type="http://schemas.openxmlformats.org/officeDocument/2006/relationships/slideLayout" Target="../slideLayouts/slideLayout156.xml"/><Relationship Id="rId46" Type="http://schemas.openxmlformats.org/officeDocument/2006/relationships/slideLayout" Target="../slideLayouts/slideLayout177.xml"/><Relationship Id="rId67" Type="http://schemas.openxmlformats.org/officeDocument/2006/relationships/slideLayout" Target="../slideLayouts/slideLayout198.xml"/><Relationship Id="rId20" Type="http://schemas.openxmlformats.org/officeDocument/2006/relationships/slideLayout" Target="../slideLayouts/slideLayout151.xml"/><Relationship Id="rId41" Type="http://schemas.openxmlformats.org/officeDocument/2006/relationships/slideLayout" Target="../slideLayouts/slideLayout172.xml"/><Relationship Id="rId62" Type="http://schemas.openxmlformats.org/officeDocument/2006/relationships/slideLayout" Target="../slideLayouts/slideLayout193.xml"/><Relationship Id="rId83" Type="http://schemas.openxmlformats.org/officeDocument/2006/relationships/slideLayout" Target="../slideLayouts/slideLayout214.xml"/><Relationship Id="rId88" Type="http://schemas.openxmlformats.org/officeDocument/2006/relationships/slideLayout" Target="../slideLayouts/slideLayout219.xml"/><Relationship Id="rId111" Type="http://schemas.openxmlformats.org/officeDocument/2006/relationships/slideLayout" Target="../slideLayouts/slideLayout242.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68.xml"/><Relationship Id="rId21" Type="http://schemas.openxmlformats.org/officeDocument/2006/relationships/slideLayout" Target="../slideLayouts/slideLayout263.xml"/><Relationship Id="rId42" Type="http://schemas.openxmlformats.org/officeDocument/2006/relationships/slideLayout" Target="../slideLayouts/slideLayout284.xml"/><Relationship Id="rId47" Type="http://schemas.openxmlformats.org/officeDocument/2006/relationships/slideLayout" Target="../slideLayouts/slideLayout289.xml"/><Relationship Id="rId63" Type="http://schemas.openxmlformats.org/officeDocument/2006/relationships/slideLayout" Target="../slideLayouts/slideLayout305.xml"/><Relationship Id="rId68" Type="http://schemas.openxmlformats.org/officeDocument/2006/relationships/slideLayout" Target="../slideLayouts/slideLayout310.xml"/><Relationship Id="rId84" Type="http://schemas.openxmlformats.org/officeDocument/2006/relationships/slideLayout" Target="../slideLayouts/slideLayout326.xml"/><Relationship Id="rId89" Type="http://schemas.openxmlformats.org/officeDocument/2006/relationships/slideLayout" Target="../slideLayouts/slideLayout331.xml"/><Relationship Id="rId16" Type="http://schemas.openxmlformats.org/officeDocument/2006/relationships/slideLayout" Target="../slideLayouts/slideLayout258.xml"/><Relationship Id="rId11" Type="http://schemas.openxmlformats.org/officeDocument/2006/relationships/slideLayout" Target="../slideLayouts/slideLayout253.xml"/><Relationship Id="rId32" Type="http://schemas.openxmlformats.org/officeDocument/2006/relationships/slideLayout" Target="../slideLayouts/slideLayout274.xml"/><Relationship Id="rId37" Type="http://schemas.openxmlformats.org/officeDocument/2006/relationships/slideLayout" Target="../slideLayouts/slideLayout279.xml"/><Relationship Id="rId53" Type="http://schemas.openxmlformats.org/officeDocument/2006/relationships/slideLayout" Target="../slideLayouts/slideLayout295.xml"/><Relationship Id="rId58" Type="http://schemas.openxmlformats.org/officeDocument/2006/relationships/slideLayout" Target="../slideLayouts/slideLayout300.xml"/><Relationship Id="rId74" Type="http://schemas.openxmlformats.org/officeDocument/2006/relationships/slideLayout" Target="../slideLayouts/slideLayout316.xml"/><Relationship Id="rId79" Type="http://schemas.openxmlformats.org/officeDocument/2006/relationships/slideLayout" Target="../slideLayouts/slideLayout321.xml"/><Relationship Id="rId5" Type="http://schemas.openxmlformats.org/officeDocument/2006/relationships/slideLayout" Target="../slideLayouts/slideLayout247.xml"/><Relationship Id="rId90" Type="http://schemas.openxmlformats.org/officeDocument/2006/relationships/slideLayout" Target="../slideLayouts/slideLayout332.xml"/><Relationship Id="rId95" Type="http://schemas.openxmlformats.org/officeDocument/2006/relationships/slideLayout" Target="../slideLayouts/slideLayout337.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43" Type="http://schemas.openxmlformats.org/officeDocument/2006/relationships/slideLayout" Target="../slideLayouts/slideLayout285.xml"/><Relationship Id="rId48" Type="http://schemas.openxmlformats.org/officeDocument/2006/relationships/slideLayout" Target="../slideLayouts/slideLayout290.xml"/><Relationship Id="rId64" Type="http://schemas.openxmlformats.org/officeDocument/2006/relationships/slideLayout" Target="../slideLayouts/slideLayout306.xml"/><Relationship Id="rId69" Type="http://schemas.openxmlformats.org/officeDocument/2006/relationships/slideLayout" Target="../slideLayouts/slideLayout311.xml"/><Relationship Id="rId80" Type="http://schemas.openxmlformats.org/officeDocument/2006/relationships/slideLayout" Target="../slideLayouts/slideLayout322.xml"/><Relationship Id="rId85" Type="http://schemas.openxmlformats.org/officeDocument/2006/relationships/slideLayout" Target="../slideLayouts/slideLayout327.xml"/><Relationship Id="rId3" Type="http://schemas.openxmlformats.org/officeDocument/2006/relationships/slideLayout" Target="../slideLayouts/slideLayout245.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33" Type="http://schemas.openxmlformats.org/officeDocument/2006/relationships/slideLayout" Target="../slideLayouts/slideLayout275.xml"/><Relationship Id="rId38" Type="http://schemas.openxmlformats.org/officeDocument/2006/relationships/slideLayout" Target="../slideLayouts/slideLayout280.xml"/><Relationship Id="rId46" Type="http://schemas.openxmlformats.org/officeDocument/2006/relationships/slideLayout" Target="../slideLayouts/slideLayout288.xml"/><Relationship Id="rId59" Type="http://schemas.openxmlformats.org/officeDocument/2006/relationships/slideLayout" Target="../slideLayouts/slideLayout301.xml"/><Relationship Id="rId67" Type="http://schemas.openxmlformats.org/officeDocument/2006/relationships/slideLayout" Target="../slideLayouts/slideLayout309.xml"/><Relationship Id="rId20" Type="http://schemas.openxmlformats.org/officeDocument/2006/relationships/slideLayout" Target="../slideLayouts/slideLayout262.xml"/><Relationship Id="rId41" Type="http://schemas.openxmlformats.org/officeDocument/2006/relationships/slideLayout" Target="../slideLayouts/slideLayout283.xml"/><Relationship Id="rId54" Type="http://schemas.openxmlformats.org/officeDocument/2006/relationships/slideLayout" Target="../slideLayouts/slideLayout296.xml"/><Relationship Id="rId62" Type="http://schemas.openxmlformats.org/officeDocument/2006/relationships/slideLayout" Target="../slideLayouts/slideLayout304.xml"/><Relationship Id="rId70" Type="http://schemas.openxmlformats.org/officeDocument/2006/relationships/slideLayout" Target="../slideLayouts/slideLayout312.xml"/><Relationship Id="rId75" Type="http://schemas.openxmlformats.org/officeDocument/2006/relationships/slideLayout" Target="../slideLayouts/slideLayout317.xml"/><Relationship Id="rId83" Type="http://schemas.openxmlformats.org/officeDocument/2006/relationships/slideLayout" Target="../slideLayouts/slideLayout325.xml"/><Relationship Id="rId88" Type="http://schemas.openxmlformats.org/officeDocument/2006/relationships/slideLayout" Target="../slideLayouts/slideLayout330.xml"/><Relationship Id="rId91" Type="http://schemas.openxmlformats.org/officeDocument/2006/relationships/slideLayout" Target="../slideLayouts/slideLayout333.xml"/><Relationship Id="rId96" Type="http://schemas.openxmlformats.org/officeDocument/2006/relationships/slideLayout" Target="../slideLayouts/slideLayout338.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36" Type="http://schemas.openxmlformats.org/officeDocument/2006/relationships/slideLayout" Target="../slideLayouts/slideLayout278.xml"/><Relationship Id="rId49" Type="http://schemas.openxmlformats.org/officeDocument/2006/relationships/slideLayout" Target="../slideLayouts/slideLayout291.xml"/><Relationship Id="rId57" Type="http://schemas.openxmlformats.org/officeDocument/2006/relationships/slideLayout" Target="../slideLayouts/slideLayout299.xml"/><Relationship Id="rId10" Type="http://schemas.openxmlformats.org/officeDocument/2006/relationships/slideLayout" Target="../slideLayouts/slideLayout252.xml"/><Relationship Id="rId31" Type="http://schemas.openxmlformats.org/officeDocument/2006/relationships/slideLayout" Target="../slideLayouts/slideLayout273.xml"/><Relationship Id="rId44" Type="http://schemas.openxmlformats.org/officeDocument/2006/relationships/slideLayout" Target="../slideLayouts/slideLayout286.xml"/><Relationship Id="rId52" Type="http://schemas.openxmlformats.org/officeDocument/2006/relationships/slideLayout" Target="../slideLayouts/slideLayout294.xml"/><Relationship Id="rId60" Type="http://schemas.openxmlformats.org/officeDocument/2006/relationships/slideLayout" Target="../slideLayouts/slideLayout302.xml"/><Relationship Id="rId65" Type="http://schemas.openxmlformats.org/officeDocument/2006/relationships/slideLayout" Target="../slideLayouts/slideLayout307.xml"/><Relationship Id="rId73" Type="http://schemas.openxmlformats.org/officeDocument/2006/relationships/slideLayout" Target="../slideLayouts/slideLayout315.xml"/><Relationship Id="rId78" Type="http://schemas.openxmlformats.org/officeDocument/2006/relationships/slideLayout" Target="../slideLayouts/slideLayout320.xml"/><Relationship Id="rId81" Type="http://schemas.openxmlformats.org/officeDocument/2006/relationships/slideLayout" Target="../slideLayouts/slideLayout323.xml"/><Relationship Id="rId86" Type="http://schemas.openxmlformats.org/officeDocument/2006/relationships/slideLayout" Target="../slideLayouts/slideLayout328.xml"/><Relationship Id="rId94" Type="http://schemas.openxmlformats.org/officeDocument/2006/relationships/slideLayout" Target="../slideLayouts/slideLayout336.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39" Type="http://schemas.openxmlformats.org/officeDocument/2006/relationships/slideLayout" Target="../slideLayouts/slideLayout281.xml"/><Relationship Id="rId34" Type="http://schemas.openxmlformats.org/officeDocument/2006/relationships/slideLayout" Target="../slideLayouts/slideLayout276.xml"/><Relationship Id="rId50" Type="http://schemas.openxmlformats.org/officeDocument/2006/relationships/slideLayout" Target="../slideLayouts/slideLayout292.xml"/><Relationship Id="rId55" Type="http://schemas.openxmlformats.org/officeDocument/2006/relationships/slideLayout" Target="../slideLayouts/slideLayout297.xml"/><Relationship Id="rId76" Type="http://schemas.openxmlformats.org/officeDocument/2006/relationships/slideLayout" Target="../slideLayouts/slideLayout318.xml"/><Relationship Id="rId97" Type="http://schemas.openxmlformats.org/officeDocument/2006/relationships/slideLayout" Target="../slideLayouts/slideLayout339.xml"/><Relationship Id="rId7" Type="http://schemas.openxmlformats.org/officeDocument/2006/relationships/slideLayout" Target="../slideLayouts/slideLayout249.xml"/><Relationship Id="rId71" Type="http://schemas.openxmlformats.org/officeDocument/2006/relationships/slideLayout" Target="../slideLayouts/slideLayout313.xml"/><Relationship Id="rId92" Type="http://schemas.openxmlformats.org/officeDocument/2006/relationships/slideLayout" Target="../slideLayouts/slideLayout334.xml"/><Relationship Id="rId2" Type="http://schemas.openxmlformats.org/officeDocument/2006/relationships/slideLayout" Target="../slideLayouts/slideLayout244.xml"/><Relationship Id="rId29" Type="http://schemas.openxmlformats.org/officeDocument/2006/relationships/slideLayout" Target="../slideLayouts/slideLayout271.xml"/><Relationship Id="rId24" Type="http://schemas.openxmlformats.org/officeDocument/2006/relationships/slideLayout" Target="../slideLayouts/slideLayout266.xml"/><Relationship Id="rId40" Type="http://schemas.openxmlformats.org/officeDocument/2006/relationships/slideLayout" Target="../slideLayouts/slideLayout282.xml"/><Relationship Id="rId45" Type="http://schemas.openxmlformats.org/officeDocument/2006/relationships/slideLayout" Target="../slideLayouts/slideLayout287.xml"/><Relationship Id="rId66" Type="http://schemas.openxmlformats.org/officeDocument/2006/relationships/slideLayout" Target="../slideLayouts/slideLayout308.xml"/><Relationship Id="rId87" Type="http://schemas.openxmlformats.org/officeDocument/2006/relationships/slideLayout" Target="../slideLayouts/slideLayout329.xml"/><Relationship Id="rId61" Type="http://schemas.openxmlformats.org/officeDocument/2006/relationships/slideLayout" Target="../slideLayouts/slideLayout303.xml"/><Relationship Id="rId82" Type="http://schemas.openxmlformats.org/officeDocument/2006/relationships/slideLayout" Target="../slideLayouts/slideLayout324.xml"/><Relationship Id="rId19" Type="http://schemas.openxmlformats.org/officeDocument/2006/relationships/slideLayout" Target="../slideLayouts/slideLayout261.xml"/><Relationship Id="rId14" Type="http://schemas.openxmlformats.org/officeDocument/2006/relationships/slideLayout" Target="../slideLayouts/slideLayout256.xml"/><Relationship Id="rId30" Type="http://schemas.openxmlformats.org/officeDocument/2006/relationships/slideLayout" Target="../slideLayouts/slideLayout272.xml"/><Relationship Id="rId35" Type="http://schemas.openxmlformats.org/officeDocument/2006/relationships/slideLayout" Target="../slideLayouts/slideLayout277.xml"/><Relationship Id="rId56" Type="http://schemas.openxmlformats.org/officeDocument/2006/relationships/slideLayout" Target="../slideLayouts/slideLayout298.xml"/><Relationship Id="rId77" Type="http://schemas.openxmlformats.org/officeDocument/2006/relationships/slideLayout" Target="../slideLayouts/slideLayout319.xml"/><Relationship Id="rId8" Type="http://schemas.openxmlformats.org/officeDocument/2006/relationships/slideLayout" Target="../slideLayouts/slideLayout250.xml"/><Relationship Id="rId51" Type="http://schemas.openxmlformats.org/officeDocument/2006/relationships/slideLayout" Target="../slideLayouts/slideLayout293.xml"/><Relationship Id="rId72" Type="http://schemas.openxmlformats.org/officeDocument/2006/relationships/slideLayout" Target="../slideLayouts/slideLayout314.xml"/><Relationship Id="rId93" Type="http://schemas.openxmlformats.org/officeDocument/2006/relationships/slideLayout" Target="../slideLayouts/slideLayout335.xml"/><Relationship Id="rId9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128931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742" r:id="rId80"/>
    <p:sldLayoutId id="2147483743" r:id="rId81"/>
    <p:sldLayoutId id="2147483744" r:id="rId82"/>
    <p:sldLayoutId id="2147483745" r:id="rId83"/>
    <p:sldLayoutId id="2147483746" r:id="rId84"/>
    <p:sldLayoutId id="2147483747" r:id="rId85"/>
    <p:sldLayoutId id="2147483748" r:id="rId86"/>
    <p:sldLayoutId id="2147483749" r:id="rId87"/>
    <p:sldLayoutId id="2147483750" r:id="rId88"/>
    <p:sldLayoutId id="2147483751" r:id="rId89"/>
    <p:sldLayoutId id="2147483752" r:id="rId90"/>
    <p:sldLayoutId id="2147483753" r:id="rId91"/>
    <p:sldLayoutId id="2147483754" r:id="rId92"/>
    <p:sldLayoutId id="2147483755" r:id="rId93"/>
    <p:sldLayoutId id="2147483756" r:id="rId94"/>
    <p:sldLayoutId id="2147483757" r:id="rId95"/>
    <p:sldLayoutId id="2147483758" r:id="rId96"/>
    <p:sldLayoutId id="2147483759" r:id="rId97"/>
    <p:sldLayoutId id="2147483760" r:id="rId98"/>
    <p:sldLayoutId id="2147483761" r:id="rId99"/>
    <p:sldLayoutId id="2147483762" r:id="rId100"/>
    <p:sldLayoutId id="2147483763" r:id="rId101"/>
    <p:sldLayoutId id="2147483764" r:id="rId102"/>
    <p:sldLayoutId id="2147483765" r:id="rId103"/>
    <p:sldLayoutId id="2147483766" r:id="rId104"/>
    <p:sldLayoutId id="2147483767" r:id="rId105"/>
    <p:sldLayoutId id="2147483768" r:id="rId106"/>
    <p:sldLayoutId id="2147483769" r:id="rId107"/>
    <p:sldLayoutId id="2147483770" r:id="rId108"/>
    <p:sldLayoutId id="2147483771" r:id="rId109"/>
    <p:sldLayoutId id="2147483772" r:id="rId110"/>
    <p:sldLayoutId id="2147483773" r:id="rId111"/>
    <p:sldLayoutId id="2147483774" r:id="rId112"/>
    <p:sldLayoutId id="2147483775" r:id="rId113"/>
    <p:sldLayoutId id="2147483776" r:id="rId114"/>
    <p:sldLayoutId id="2147483777" r:id="rId115"/>
    <p:sldLayoutId id="2147483778" r:id="rId116"/>
    <p:sldLayoutId id="2147483779" r:id="rId117"/>
  </p:sldLayoutIdLst>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6148004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hf hdr="0" ftr="0" dt="0"/>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59590054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3" r:id="rId38"/>
    <p:sldLayoutId id="2147483834" r:id="rId39"/>
    <p:sldLayoutId id="2147483835" r:id="rId40"/>
    <p:sldLayoutId id="2147483836" r:id="rId41"/>
    <p:sldLayoutId id="2147483837" r:id="rId42"/>
    <p:sldLayoutId id="2147483838" r:id="rId43"/>
    <p:sldLayoutId id="2147483839" r:id="rId44"/>
    <p:sldLayoutId id="2147483840" r:id="rId45"/>
    <p:sldLayoutId id="2147483841" r:id="rId46"/>
    <p:sldLayoutId id="2147483842" r:id="rId47"/>
    <p:sldLayoutId id="2147483843" r:id="rId48"/>
    <p:sldLayoutId id="2147483844" r:id="rId49"/>
    <p:sldLayoutId id="2147483845" r:id="rId50"/>
    <p:sldLayoutId id="2147483846" r:id="rId51"/>
    <p:sldLayoutId id="2147483847" r:id="rId52"/>
    <p:sldLayoutId id="2147483848" r:id="rId53"/>
    <p:sldLayoutId id="2147483849" r:id="rId54"/>
    <p:sldLayoutId id="2147483850" r:id="rId55"/>
    <p:sldLayoutId id="2147483851" r:id="rId56"/>
    <p:sldLayoutId id="2147483852" r:id="rId57"/>
    <p:sldLayoutId id="2147483853" r:id="rId58"/>
    <p:sldLayoutId id="2147483854" r:id="rId59"/>
    <p:sldLayoutId id="2147483855" r:id="rId60"/>
    <p:sldLayoutId id="2147483856" r:id="rId61"/>
    <p:sldLayoutId id="2147483857" r:id="rId62"/>
    <p:sldLayoutId id="2147483858" r:id="rId63"/>
    <p:sldLayoutId id="2147483859" r:id="rId64"/>
    <p:sldLayoutId id="2147483860" r:id="rId65"/>
    <p:sldLayoutId id="2147483861" r:id="rId66"/>
    <p:sldLayoutId id="2147483862" r:id="rId67"/>
    <p:sldLayoutId id="2147483863" r:id="rId68"/>
    <p:sldLayoutId id="2147483864" r:id="rId69"/>
    <p:sldLayoutId id="2147483865" r:id="rId70"/>
    <p:sldLayoutId id="2147483866" r:id="rId71"/>
    <p:sldLayoutId id="2147483867" r:id="rId72"/>
    <p:sldLayoutId id="2147483868" r:id="rId73"/>
    <p:sldLayoutId id="2147483869" r:id="rId74"/>
    <p:sldLayoutId id="2147483870" r:id="rId75"/>
    <p:sldLayoutId id="2147483871" r:id="rId76"/>
    <p:sldLayoutId id="2147483872" r:id="rId77"/>
    <p:sldLayoutId id="2147483873" r:id="rId78"/>
    <p:sldLayoutId id="2147483874" r:id="rId79"/>
    <p:sldLayoutId id="2147483875" r:id="rId80"/>
    <p:sldLayoutId id="2147483876" r:id="rId81"/>
    <p:sldLayoutId id="2147483877" r:id="rId82"/>
    <p:sldLayoutId id="2147483878" r:id="rId83"/>
    <p:sldLayoutId id="2147483879" r:id="rId84"/>
    <p:sldLayoutId id="2147483880" r:id="rId85"/>
    <p:sldLayoutId id="2147483881" r:id="rId86"/>
    <p:sldLayoutId id="2147483882" r:id="rId87"/>
    <p:sldLayoutId id="2147483883" r:id="rId88"/>
    <p:sldLayoutId id="2147483884" r:id="rId89"/>
    <p:sldLayoutId id="2147483885" r:id="rId90"/>
    <p:sldLayoutId id="2147483886" r:id="rId91"/>
    <p:sldLayoutId id="2147483887" r:id="rId92"/>
    <p:sldLayoutId id="2147483888" r:id="rId93"/>
    <p:sldLayoutId id="2147483889" r:id="rId94"/>
    <p:sldLayoutId id="2147483890" r:id="rId95"/>
    <p:sldLayoutId id="2147483891" r:id="rId96"/>
    <p:sldLayoutId id="2147483892" r:id="rId97"/>
    <p:sldLayoutId id="2147483893" r:id="rId98"/>
    <p:sldLayoutId id="2147483894" r:id="rId99"/>
    <p:sldLayoutId id="2147483895" r:id="rId100"/>
    <p:sldLayoutId id="2147483896" r:id="rId101"/>
    <p:sldLayoutId id="2147483897" r:id="rId102"/>
    <p:sldLayoutId id="2147483898" r:id="rId103"/>
    <p:sldLayoutId id="2147483899" r:id="rId104"/>
    <p:sldLayoutId id="2147483900" r:id="rId105"/>
    <p:sldLayoutId id="2147483901" r:id="rId106"/>
    <p:sldLayoutId id="2147483902" r:id="rId107"/>
    <p:sldLayoutId id="2147483903" r:id="rId108"/>
    <p:sldLayoutId id="2147483904" r:id="rId109"/>
    <p:sldLayoutId id="2147483905" r:id="rId110"/>
    <p:sldLayoutId id="2147483906" r:id="rId111"/>
  </p:sldLayoutIdLst>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66827451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 id="2147483944" r:id="rId37"/>
    <p:sldLayoutId id="2147483945" r:id="rId38"/>
    <p:sldLayoutId id="2147483946" r:id="rId39"/>
    <p:sldLayoutId id="2147483947" r:id="rId40"/>
    <p:sldLayoutId id="2147483948" r:id="rId41"/>
    <p:sldLayoutId id="2147483949" r:id="rId42"/>
    <p:sldLayoutId id="2147483950" r:id="rId43"/>
    <p:sldLayoutId id="2147483951" r:id="rId44"/>
    <p:sldLayoutId id="2147483952" r:id="rId45"/>
    <p:sldLayoutId id="2147483953" r:id="rId46"/>
    <p:sldLayoutId id="2147483954" r:id="rId47"/>
    <p:sldLayoutId id="2147483955" r:id="rId48"/>
    <p:sldLayoutId id="2147483956" r:id="rId49"/>
    <p:sldLayoutId id="2147483957" r:id="rId50"/>
    <p:sldLayoutId id="2147483958" r:id="rId51"/>
    <p:sldLayoutId id="2147483959" r:id="rId52"/>
    <p:sldLayoutId id="2147483960" r:id="rId53"/>
    <p:sldLayoutId id="2147483961" r:id="rId54"/>
    <p:sldLayoutId id="2147483962" r:id="rId55"/>
    <p:sldLayoutId id="2147483963" r:id="rId56"/>
    <p:sldLayoutId id="2147483964" r:id="rId57"/>
    <p:sldLayoutId id="2147483965" r:id="rId58"/>
    <p:sldLayoutId id="2147483966" r:id="rId59"/>
    <p:sldLayoutId id="2147483967" r:id="rId60"/>
    <p:sldLayoutId id="2147483968" r:id="rId61"/>
    <p:sldLayoutId id="2147483969" r:id="rId62"/>
    <p:sldLayoutId id="2147483970" r:id="rId63"/>
    <p:sldLayoutId id="2147483971" r:id="rId64"/>
    <p:sldLayoutId id="2147483972" r:id="rId65"/>
    <p:sldLayoutId id="2147483973" r:id="rId66"/>
    <p:sldLayoutId id="2147483974" r:id="rId67"/>
    <p:sldLayoutId id="2147483975" r:id="rId68"/>
    <p:sldLayoutId id="2147483976" r:id="rId69"/>
    <p:sldLayoutId id="2147483978" r:id="rId70"/>
    <p:sldLayoutId id="2147483979" r:id="rId71"/>
    <p:sldLayoutId id="2147483980" r:id="rId72"/>
    <p:sldLayoutId id="2147483981" r:id="rId73"/>
    <p:sldLayoutId id="2147483982" r:id="rId74"/>
    <p:sldLayoutId id="2147483983" r:id="rId75"/>
    <p:sldLayoutId id="2147483984" r:id="rId76"/>
    <p:sldLayoutId id="2147483985" r:id="rId77"/>
    <p:sldLayoutId id="2147483986" r:id="rId78"/>
    <p:sldLayoutId id="2147483987" r:id="rId79"/>
    <p:sldLayoutId id="2147483988" r:id="rId80"/>
    <p:sldLayoutId id="2147483989" r:id="rId81"/>
    <p:sldLayoutId id="2147483990" r:id="rId82"/>
    <p:sldLayoutId id="2147483991" r:id="rId83"/>
    <p:sldLayoutId id="2147483992" r:id="rId84"/>
    <p:sldLayoutId id="2147483993" r:id="rId85"/>
    <p:sldLayoutId id="2147483994" r:id="rId86"/>
    <p:sldLayoutId id="2147483995" r:id="rId87"/>
    <p:sldLayoutId id="2147483996" r:id="rId88"/>
    <p:sldLayoutId id="2147483997" r:id="rId89"/>
    <p:sldLayoutId id="2147483998" r:id="rId90"/>
    <p:sldLayoutId id="2147483999" r:id="rId91"/>
    <p:sldLayoutId id="2147484000" r:id="rId92"/>
    <p:sldLayoutId id="2147484001" r:id="rId93"/>
    <p:sldLayoutId id="2147484002" r:id="rId94"/>
    <p:sldLayoutId id="2147484003" r:id="rId95"/>
    <p:sldLayoutId id="2147484004" r:id="rId96"/>
    <p:sldLayoutId id="2147484006" r:id="rId97"/>
  </p:sldLayoutIdLst>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57.xml"/></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7.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338.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38.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64.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19.xml"/><Relationship Id="rId5" Type="http://schemas.openxmlformats.org/officeDocument/2006/relationships/image" Target="../media/image15.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dolcoe.safalapps.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dolcoe.safalapps.com/" TargetMode="Externa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6.png"/><Relationship Id="rId4" Type="http://schemas.microsoft.com/office/2018/10/relationships/comments" Target="../comments/modernComment_7B4_2A4F0232.xml"/></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57.xml"/><Relationship Id="rId5" Type="http://schemas.openxmlformats.org/officeDocument/2006/relationships/hyperlink" Target="http://www.apprenticeship.gov/" TargetMode="Externa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637741" y="1311215"/>
            <a:ext cx="10672103" cy="2117785"/>
          </a:xfrm>
        </p:spPr>
        <p:txBody>
          <a:bodyPr>
            <a:normAutofit fontScale="90000"/>
          </a:bodyPr>
          <a:lstStyle/>
          <a:p>
            <a:r>
              <a:rPr lang="en-US" dirty="0">
                <a:latin typeface="Aptos"/>
              </a:rPr>
              <a:t>Help is Here! </a:t>
            </a:r>
            <a:br>
              <a:rPr lang="en-US" dirty="0">
                <a:latin typeface="Aptos"/>
              </a:rPr>
            </a:br>
            <a:r>
              <a:rPr lang="en-US" dirty="0">
                <a:latin typeface="Aptos"/>
              </a:rPr>
              <a:t>Federal Resources to Create </a:t>
            </a:r>
            <a:br>
              <a:rPr lang="en-US" dirty="0">
                <a:latin typeface="Aptos"/>
              </a:rPr>
            </a:br>
            <a:r>
              <a:rPr lang="en-US" dirty="0">
                <a:latin typeface="Aptos"/>
              </a:rPr>
              <a:t>Industry-Aligned Pre-Apprenticeship Programs</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vert="horz" lIns="91440" tIns="45720" rIns="91440" bIns="45720" rtlCol="0" anchor="t">
            <a:noAutofit/>
          </a:bodyPr>
          <a:lstStyle/>
          <a:p>
            <a:pPr algn="ctr"/>
            <a:r>
              <a:rPr lang="en-US" dirty="0">
                <a:latin typeface="Aptos"/>
              </a:rPr>
              <a:t>December 2024</a:t>
            </a:r>
          </a:p>
        </p:txBody>
      </p:sp>
    </p:spTree>
    <p:extLst>
      <p:ext uri="{BB962C8B-B14F-4D97-AF65-F5344CB8AC3E}">
        <p14:creationId xmlns:p14="http://schemas.microsoft.com/office/powerpoint/2010/main" val="417299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581448" y="420540"/>
            <a:ext cx="10772352" cy="1325563"/>
          </a:xfrm>
        </p:spPr>
        <p:txBody>
          <a:bodyPr>
            <a:normAutofit/>
          </a:bodyPr>
          <a:lstStyle/>
          <a:p>
            <a:r>
              <a:rPr lang="en-US">
                <a:solidFill>
                  <a:schemeClr val="bg1"/>
                </a:solidFill>
              </a:rPr>
              <a:t>RA Offers Clear Benefits for Students</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81448" y="1600895"/>
            <a:ext cx="10929234" cy="4497057"/>
          </a:xfrm>
        </p:spPr>
        <p:txBody>
          <a:bodyPr vert="horz" lIns="91440" tIns="45720" rIns="91440" bIns="45720" rtlCol="0" anchor="t">
            <a:normAutofit/>
          </a:bodyPr>
          <a:lstStyle/>
          <a:p>
            <a:pPr marL="631825" indent="-342900">
              <a:lnSpc>
                <a:spcPct val="110000"/>
              </a:lnSpc>
            </a:pPr>
            <a:r>
              <a:rPr lang="en-US" sz="2400" dirty="0">
                <a:solidFill>
                  <a:schemeClr val="tx1"/>
                </a:solidFill>
                <a:cs typeface="Segoe UI"/>
              </a:rPr>
              <a:t>Academically-linked career pathway</a:t>
            </a:r>
          </a:p>
          <a:p>
            <a:pPr marL="631825" indent="-342900">
              <a:lnSpc>
                <a:spcPct val="110000"/>
              </a:lnSpc>
            </a:pPr>
            <a:r>
              <a:rPr lang="en-US" sz="2400" dirty="0">
                <a:solidFill>
                  <a:schemeClr val="tx1"/>
                </a:solidFill>
                <a:cs typeface="Segoe UI"/>
              </a:rPr>
              <a:t>“Earn and learn” – training is paid while gaining work experience</a:t>
            </a:r>
          </a:p>
          <a:p>
            <a:pPr marL="631825" indent="-342900">
              <a:lnSpc>
                <a:spcPct val="110000"/>
              </a:lnSpc>
            </a:pPr>
            <a:r>
              <a:rPr lang="en-US" sz="2400" dirty="0">
                <a:solidFill>
                  <a:schemeClr val="tx1"/>
                </a:solidFill>
                <a:cs typeface="Segoe UI"/>
              </a:rPr>
              <a:t>Often leads to offer of full-time non-apprentice employment following program completion (94% of completers are retained)</a:t>
            </a:r>
          </a:p>
          <a:p>
            <a:pPr marL="631825" indent="-342900">
              <a:lnSpc>
                <a:spcPct val="110000"/>
              </a:lnSpc>
            </a:pPr>
            <a:r>
              <a:rPr lang="en-US" sz="2400" dirty="0">
                <a:solidFill>
                  <a:schemeClr val="tx1"/>
                </a:solidFill>
                <a:cs typeface="Segoe UI"/>
              </a:rPr>
              <a:t>Provides family-support wages, economic mobility </a:t>
            </a:r>
          </a:p>
          <a:p>
            <a:pPr marL="1089025" lvl="1" indent="-342900">
              <a:lnSpc>
                <a:spcPct val="110000"/>
              </a:lnSpc>
            </a:pPr>
            <a:r>
              <a:rPr lang="en-US" sz="2000" dirty="0">
                <a:solidFill>
                  <a:schemeClr val="tx1"/>
                </a:solidFill>
                <a:cs typeface="Segoe UI"/>
              </a:rPr>
              <a:t>$80,000 average starting salary (U.S. DOL)</a:t>
            </a:r>
          </a:p>
          <a:p>
            <a:pPr marL="1089025" lvl="1" indent="-342900">
              <a:lnSpc>
                <a:spcPct val="110000"/>
              </a:lnSpc>
            </a:pPr>
            <a:r>
              <a:rPr lang="en-US" sz="2000" dirty="0">
                <a:solidFill>
                  <a:schemeClr val="tx1"/>
                </a:solidFill>
                <a:cs typeface="Segoe UI"/>
              </a:rPr>
              <a:t>$300,000 higher lifetime earnings than non-apprentice peers (U.S. DOL)</a:t>
            </a:r>
          </a:p>
          <a:p>
            <a:pPr marL="631825" indent="-342900">
              <a:lnSpc>
                <a:spcPct val="110000"/>
              </a:lnSpc>
            </a:pPr>
            <a:r>
              <a:rPr lang="en-US" sz="2400" dirty="0">
                <a:solidFill>
                  <a:schemeClr val="tx1"/>
                </a:solidFill>
                <a:cs typeface="Segoe UI"/>
              </a:rPr>
              <a:t>Increases academic and industry-valued credential attainment </a:t>
            </a:r>
          </a:p>
          <a:p>
            <a:pPr marL="631825" indent="-342900">
              <a:lnSpc>
                <a:spcPct val="110000"/>
              </a:lnSpc>
            </a:pPr>
            <a:r>
              <a:rPr lang="en-US" sz="2400" dirty="0">
                <a:solidFill>
                  <a:schemeClr val="tx1"/>
                </a:solidFill>
                <a:cs typeface="Segoe UI"/>
              </a:rPr>
              <a:t>Lowers – or eliminates – potential student debt for post-secondary education</a:t>
            </a:r>
            <a:endParaRPr lang="en-US" sz="1400" dirty="0">
              <a:solidFill>
                <a:schemeClr val="tx1"/>
              </a:solidFill>
              <a:cs typeface="Segoe UI"/>
            </a:endParaRPr>
          </a:p>
        </p:txBody>
      </p:sp>
      <p:sp>
        <p:nvSpPr>
          <p:cNvPr id="4" name="Slide Number Placeholder 5">
            <a:extLst>
              <a:ext uri="{FF2B5EF4-FFF2-40B4-BE49-F238E27FC236}">
                <a16:creationId xmlns:a16="http://schemas.microsoft.com/office/drawing/2014/main" id="{15C3F67F-CFCE-CAB3-0055-40B2F101E2C6}"/>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rPr>
              <a:t>Safal Partners © 2024</a:t>
            </a:r>
          </a:p>
        </p:txBody>
      </p:sp>
      <p:pic>
        <p:nvPicPr>
          <p:cNvPr id="6" name="Picture 5">
            <a:extLst>
              <a:ext uri="{FF2B5EF4-FFF2-40B4-BE49-F238E27FC236}">
                <a16:creationId xmlns:a16="http://schemas.microsoft.com/office/drawing/2014/main" id="{E56B0343-1C26-99D0-C2DF-CDDEA2AD74C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13330" y="6006511"/>
            <a:ext cx="698453" cy="698453"/>
          </a:xfrm>
          <a:prstGeom prst="rect">
            <a:avLst/>
          </a:prstGeom>
        </p:spPr>
      </p:pic>
    </p:spTree>
    <p:extLst>
      <p:ext uri="{BB962C8B-B14F-4D97-AF65-F5344CB8AC3E}">
        <p14:creationId xmlns:p14="http://schemas.microsoft.com/office/powerpoint/2010/main" val="108646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0" y="2588585"/>
            <a:ext cx="12192000" cy="1325563"/>
          </a:xfrm>
        </p:spPr>
        <p:txBody>
          <a:bodyPr>
            <a:noAutofit/>
          </a:bodyPr>
          <a:lstStyle/>
          <a:p>
            <a:pPr algn="ctr"/>
            <a:r>
              <a:rPr lang="en-US" b="1" dirty="0">
                <a:solidFill>
                  <a:schemeClr val="bg1"/>
                </a:solidFill>
              </a:rPr>
              <a:t>Quality Pre-Apprenticeship Programs</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4" name="Picture 3">
            <a:extLst>
              <a:ext uri="{FF2B5EF4-FFF2-40B4-BE49-F238E27FC236}">
                <a16:creationId xmlns:a16="http://schemas.microsoft.com/office/drawing/2014/main" id="{F616DB96-9284-99D4-BABA-564C1A31E82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252949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403761" y="623499"/>
            <a:ext cx="11874006" cy="1325563"/>
          </a:xfrm>
        </p:spPr>
        <p:txBody>
          <a:bodyPr>
            <a:normAutofit/>
          </a:bodyPr>
          <a:lstStyle/>
          <a:p>
            <a:r>
              <a:rPr lang="en-US" dirty="0"/>
              <a:t>What is Pre-Apprenticeship? </a:t>
            </a:r>
            <a:endParaRPr lang="en-US"/>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526825" y="1949062"/>
            <a:ext cx="10804115" cy="3686757"/>
          </a:xfrm>
        </p:spPr>
        <p:txBody>
          <a:bodyPr vert="horz" lIns="91440" tIns="45720" rIns="91440" bIns="45720" rtlCol="0" anchor="t">
            <a:noAutofit/>
          </a:bodyPr>
          <a:lstStyle/>
          <a:p>
            <a:pPr>
              <a:lnSpc>
                <a:spcPct val="110000"/>
              </a:lnSpc>
            </a:pPr>
            <a:r>
              <a:rPr lang="en-US" dirty="0">
                <a:solidFill>
                  <a:schemeClr val="tx1"/>
                </a:solidFill>
                <a:ea typeface="+mn-lt"/>
                <a:cs typeface="Segoe UI"/>
              </a:rPr>
              <a:t>A program or set of strategies designed to </a:t>
            </a:r>
            <a:r>
              <a:rPr lang="en-US" b="1" dirty="0">
                <a:solidFill>
                  <a:schemeClr val="tx1"/>
                </a:solidFill>
                <a:ea typeface="+mn-lt"/>
                <a:cs typeface="Segoe UI"/>
              </a:rPr>
              <a:t>prepare individuals for entry into an RA program</a:t>
            </a:r>
            <a:r>
              <a:rPr lang="en-US" dirty="0">
                <a:solidFill>
                  <a:schemeClr val="tx1"/>
                </a:solidFill>
                <a:ea typeface="+mn-lt"/>
                <a:cs typeface="Segoe UI"/>
              </a:rPr>
              <a:t>.</a:t>
            </a:r>
          </a:p>
          <a:p>
            <a:pPr>
              <a:lnSpc>
                <a:spcPct val="110000"/>
              </a:lnSpc>
            </a:pPr>
            <a:r>
              <a:rPr lang="en-US" b="1" dirty="0">
                <a:solidFill>
                  <a:schemeClr val="tx1"/>
                </a:solidFill>
                <a:ea typeface="+mn-lt"/>
                <a:cs typeface="Segoe UI"/>
              </a:rPr>
              <a:t>May vary in length and scope</a:t>
            </a:r>
            <a:r>
              <a:rPr lang="en-US" dirty="0">
                <a:solidFill>
                  <a:schemeClr val="tx1"/>
                </a:solidFill>
                <a:ea typeface="+mn-lt"/>
                <a:cs typeface="Segoe UI"/>
              </a:rPr>
              <a:t>, and may include basic skills training, academic skills remediation, and industry awareness.</a:t>
            </a:r>
          </a:p>
          <a:p>
            <a:pPr>
              <a:lnSpc>
                <a:spcPct val="110000"/>
              </a:lnSpc>
            </a:pPr>
            <a:r>
              <a:rPr lang="en-US" dirty="0">
                <a:solidFill>
                  <a:schemeClr val="tx1"/>
                </a:solidFill>
                <a:ea typeface="+mn-lt"/>
                <a:cs typeface="Segoe UI"/>
              </a:rPr>
              <a:t>Completers may be accorded preferential consideration for </a:t>
            </a:r>
            <a:r>
              <a:rPr lang="en-US" b="1" dirty="0">
                <a:solidFill>
                  <a:schemeClr val="tx1"/>
                </a:solidFill>
                <a:ea typeface="+mn-lt"/>
                <a:cs typeface="Segoe UI"/>
              </a:rPr>
              <a:t>direct entry into an apprenticeship program</a:t>
            </a:r>
            <a:r>
              <a:rPr lang="en-US" dirty="0">
                <a:solidFill>
                  <a:schemeClr val="tx1"/>
                </a:solidFill>
                <a:ea typeface="+mn-lt"/>
                <a:cs typeface="Segoe UI"/>
              </a:rPr>
              <a:t> and/or apply coursework and experience toward RA program requirements through CPE/CPL.</a:t>
            </a:r>
          </a:p>
        </p:txBody>
      </p:sp>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pic>
        <p:nvPicPr>
          <p:cNvPr id="7" name="Picture 6">
            <a:extLst>
              <a:ext uri="{FF2B5EF4-FFF2-40B4-BE49-F238E27FC236}">
                <a16:creationId xmlns:a16="http://schemas.microsoft.com/office/drawing/2014/main" id="{2FF6D591-33B5-3F38-CBA4-2CECDDB44C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16258" y="5940602"/>
            <a:ext cx="917398" cy="917398"/>
          </a:xfrm>
          <a:prstGeom prst="rect">
            <a:avLst/>
          </a:prstGeom>
        </p:spPr>
      </p:pic>
    </p:spTree>
    <p:extLst>
      <p:ext uri="{BB962C8B-B14F-4D97-AF65-F5344CB8AC3E}">
        <p14:creationId xmlns:p14="http://schemas.microsoft.com/office/powerpoint/2010/main" val="37228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A200-676F-B1A4-A78B-64861BE98D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B577F3-54D9-935B-CFDA-26840BD60613}"/>
              </a:ext>
            </a:extLst>
          </p:cNvPr>
          <p:cNvSpPr>
            <a:spLocks noGrp="1"/>
          </p:cNvSpPr>
          <p:nvPr>
            <p:ph type="title"/>
          </p:nvPr>
        </p:nvSpPr>
        <p:spPr>
          <a:xfrm>
            <a:off x="838200" y="540455"/>
            <a:ext cx="10515600" cy="1325563"/>
          </a:xfrm>
        </p:spPr>
        <p:txBody>
          <a:bodyPr>
            <a:normAutofit/>
          </a:bodyPr>
          <a:lstStyle/>
          <a:p>
            <a:r>
              <a:rPr lang="en-US" dirty="0">
                <a:effectLst>
                  <a:outerShdw blurRad="38100" dist="38100" dir="2700000" algn="tl">
                    <a:srgbClr val="000000">
                      <a:alpha val="43137"/>
                    </a:srgbClr>
                  </a:outerShdw>
                </a:effectLst>
                <a:cs typeface="Segoe UI"/>
              </a:rPr>
              <a:t>Well Aligned with CTE</a:t>
            </a:r>
            <a:endParaRPr lang="en-US" dirty="0"/>
          </a:p>
        </p:txBody>
      </p:sp>
      <p:pic>
        <p:nvPicPr>
          <p:cNvPr id="3074" name="Picture 2" descr="Work-based Learning Experiences model provided by CTE - Learning that works for North Carolina&#10;&#10;Model shows a circle with the words &quot;Work-based Learning Cycle&quot; in the middle with 4 arrows going around it that say &quot;Career Participation&quot;, &quot;Career Awareness&quot;, &quot;Career Preparation&quot;, and &quot;Career Exploration&quot;. There is an arrow angled up that reads &quot;Career Development Continuum&quot;. Under Awareness, it reads &quot;guest speaker, career fair, job fair, transition fair, field trip (workplace tour)&quot;. Under Exploration, it says &quot;job shadowing, mentoring, service learning&quot;. Under Preparation, it reads &quot;school-based enterprise, simulated workplace, workplace challenge, industry-sponsored project, entrepreneurial experience&quot;. Under Participation, it reads &quot;Cooperative Education (Work Experience), Internship, Pre-apprenticeship, Apprenticeship&quot;.">
            <a:extLst>
              <a:ext uri="{FF2B5EF4-FFF2-40B4-BE49-F238E27FC236}">
                <a16:creationId xmlns:a16="http://schemas.microsoft.com/office/drawing/2014/main" id="{9FF450AF-D96A-9D28-99DF-A984F4805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259395" y="1866018"/>
            <a:ext cx="5783006" cy="43872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0BAD19F3-78DB-D470-ECDC-506C3BAE4E6D}"/>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spTree>
    <p:extLst>
      <p:ext uri="{BB962C8B-B14F-4D97-AF65-F5344CB8AC3E}">
        <p14:creationId xmlns:p14="http://schemas.microsoft.com/office/powerpoint/2010/main" val="279000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40455"/>
            <a:ext cx="10515600" cy="1325563"/>
          </a:xfrm>
        </p:spPr>
        <p:txBody>
          <a:bodyPr>
            <a:normAutofit/>
          </a:bodyPr>
          <a:lstStyle/>
          <a:p>
            <a:r>
              <a:rPr lang="en-US">
                <a:effectLst>
                  <a:outerShdw blurRad="38100" dist="38100" dir="2700000" algn="tl">
                    <a:srgbClr val="000000">
                      <a:alpha val="43137"/>
                    </a:srgbClr>
                  </a:outerShdw>
                </a:effectLst>
                <a:cs typeface="Segoe UI"/>
              </a:rPr>
              <a:t>TRACK: </a:t>
            </a:r>
            <a:r>
              <a:rPr lang="en-US" b="1">
                <a:effectLst>
                  <a:outerShdw blurRad="38100" dist="38100" dir="2700000" algn="tl">
                    <a:srgbClr val="000000">
                      <a:alpha val="43137"/>
                    </a:srgbClr>
                  </a:outerShdw>
                </a:effectLst>
                <a:cs typeface="Segoe UI"/>
              </a:rPr>
              <a:t>T</a:t>
            </a:r>
            <a:r>
              <a:rPr lang="en-US">
                <a:effectLst>
                  <a:outerShdw blurRad="38100" dist="38100" dir="2700000" algn="tl">
                    <a:srgbClr val="000000">
                      <a:alpha val="43137"/>
                    </a:srgbClr>
                  </a:outerShdw>
                </a:effectLst>
                <a:cs typeface="Segoe UI"/>
              </a:rPr>
              <a:t>ech </a:t>
            </a:r>
            <a:r>
              <a:rPr lang="en-US" b="1">
                <a:effectLst>
                  <a:outerShdw blurRad="38100" dist="38100" dir="2700000" algn="tl">
                    <a:srgbClr val="000000">
                      <a:alpha val="43137"/>
                    </a:srgbClr>
                  </a:outerShdw>
                </a:effectLst>
                <a:cs typeface="Segoe UI"/>
              </a:rPr>
              <a:t>R</a:t>
            </a:r>
            <a:r>
              <a:rPr lang="en-US">
                <a:effectLst>
                  <a:outerShdw blurRad="38100" dist="38100" dir="2700000" algn="tl">
                    <a:srgbClr val="000000">
                      <a:alpha val="43137"/>
                    </a:srgbClr>
                  </a:outerShdw>
                </a:effectLst>
                <a:cs typeface="Segoe UI"/>
              </a:rPr>
              <a:t>eady </a:t>
            </a:r>
            <a:r>
              <a:rPr lang="en-US" b="1">
                <a:effectLst>
                  <a:outerShdw blurRad="38100" dist="38100" dir="2700000" algn="tl">
                    <a:srgbClr val="000000">
                      <a:alpha val="43137"/>
                    </a:srgbClr>
                  </a:outerShdw>
                </a:effectLst>
                <a:cs typeface="Segoe UI"/>
              </a:rPr>
              <a:t>A</a:t>
            </a:r>
            <a:r>
              <a:rPr lang="en-US">
                <a:effectLst>
                  <a:outerShdw blurRad="38100" dist="38100" dir="2700000" algn="tl">
                    <a:srgbClr val="000000">
                      <a:alpha val="43137"/>
                    </a:srgbClr>
                  </a:outerShdw>
                </a:effectLst>
                <a:cs typeface="Segoe UI"/>
              </a:rPr>
              <a:t>pprentices for </a:t>
            </a:r>
            <a:r>
              <a:rPr lang="en-US" b="1">
                <a:effectLst>
                  <a:outerShdw blurRad="38100" dist="38100" dir="2700000" algn="tl">
                    <a:srgbClr val="000000">
                      <a:alpha val="43137"/>
                    </a:srgbClr>
                  </a:outerShdw>
                </a:effectLst>
                <a:cs typeface="Segoe UI"/>
              </a:rPr>
              <a:t>C</a:t>
            </a:r>
            <a:r>
              <a:rPr lang="en-US">
                <a:effectLst>
                  <a:outerShdw blurRad="38100" dist="38100" dir="2700000" algn="tl">
                    <a:srgbClr val="000000">
                      <a:alpha val="43137"/>
                    </a:srgbClr>
                  </a:outerShdw>
                </a:effectLst>
                <a:cs typeface="Segoe UI"/>
              </a:rPr>
              <a:t>areers in </a:t>
            </a:r>
            <a:r>
              <a:rPr lang="en-US" b="1" i="1">
                <a:effectLst>
                  <a:outerShdw blurRad="38100" dist="38100" dir="2700000" algn="tl">
                    <a:srgbClr val="000000">
                      <a:alpha val="43137"/>
                    </a:srgbClr>
                  </a:outerShdw>
                </a:effectLst>
                <a:cs typeface="Segoe UI"/>
              </a:rPr>
              <a:t>K</a:t>
            </a:r>
            <a:r>
              <a:rPr lang="en-US" i="1">
                <a:effectLst>
                  <a:outerShdw blurRad="38100" dist="38100" dir="2700000" algn="tl">
                    <a:srgbClr val="000000">
                      <a:alpha val="43137"/>
                    </a:srgbClr>
                  </a:outerShdw>
                </a:effectLst>
                <a:cs typeface="Segoe UI"/>
              </a:rPr>
              <a:t>entucky</a:t>
            </a:r>
            <a:endParaRPr lang="en-US" i="1"/>
          </a:p>
        </p:txBody>
      </p:sp>
      <p:sp>
        <p:nvSpPr>
          <p:cNvPr id="9" name="Text Placeholder 8">
            <a:extLst>
              <a:ext uri="{FF2B5EF4-FFF2-40B4-BE49-F238E27FC236}">
                <a16:creationId xmlns:a16="http://schemas.microsoft.com/office/drawing/2014/main" id="{63E52A5F-F6E3-7F37-D940-00EF8270B60D}"/>
              </a:ext>
            </a:extLst>
          </p:cNvPr>
          <p:cNvSpPr txBox="1">
            <a:spLocks noGrp="1"/>
          </p:cNvSpPr>
          <p:nvPr>
            <p:ph type="body" sz="quarter" idx="13"/>
          </p:nvPr>
        </p:nvSpPr>
        <p:spPr>
          <a:xfrm>
            <a:off x="838200" y="1866018"/>
            <a:ext cx="8477922" cy="3953669"/>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Aptos" panose="020B0004020202020204" pitchFamily="34" charset="0"/>
              </a:rPr>
              <a:t>Launched during the 2013-2014 school year</a:t>
            </a:r>
            <a:endParaRPr kumimoji="0" lang="en-US" sz="2200" b="0" i="0" u="none" strike="noStrike" kern="1200" cap="none" spc="0" normalizeH="0" baseline="0" noProof="0" dirty="0">
              <a:ln>
                <a:noFill/>
              </a:ln>
              <a:effectLst/>
              <a:uLnTx/>
              <a:uFillTx/>
              <a:latin typeface="Aptos" panose="020B0004020202020204" pitchFamily="34" charset="0"/>
              <a:cs typeface="Calibri"/>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latin typeface="Aptos" panose="020B0004020202020204" pitchFamily="34" charset="0"/>
              </a:rPr>
              <a:t>Partnership</a:t>
            </a:r>
            <a:r>
              <a:rPr kumimoji="0" lang="en-US" sz="2200" b="0" i="0" u="none" strike="noStrike" kern="1200" cap="none" spc="0" normalizeH="0" baseline="0" noProof="0" dirty="0">
                <a:ln>
                  <a:noFill/>
                </a:ln>
                <a:effectLst/>
                <a:uLnTx/>
                <a:uFillTx/>
                <a:latin typeface="Aptos" panose="020B0004020202020204" pitchFamily="34" charset="0"/>
              </a:rPr>
              <a:t> between state Office of Career and Technical Education and Kentucky Office of Apprenticeship </a:t>
            </a:r>
            <a:endParaRPr lang="en-US" sz="2200" b="0" i="0" u="none" strike="noStrike" kern="1200" cap="none" spc="0" normalizeH="0" baseline="0" noProof="0" dirty="0">
              <a:ln>
                <a:noFill/>
              </a:ln>
              <a:effectLst/>
              <a:uLnTx/>
              <a:uFillTx/>
              <a:latin typeface="Aptos" panose="020B0004020202020204" pitchFamily="34"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Aptos" panose="020B0004020202020204" pitchFamily="34" charset="0"/>
              </a:rPr>
              <a:t>Provides high school students with pre-apprenticeship experience and opportunity to fast-track transition to an RA program</a:t>
            </a:r>
            <a:endParaRPr lang="en-US" sz="2200" b="0" i="0" u="none" strike="noStrike" kern="1200" cap="none" spc="0" normalizeH="0" baseline="0" noProof="0" dirty="0">
              <a:ln>
                <a:noFill/>
              </a:ln>
              <a:effectLst/>
              <a:uLnTx/>
              <a:uFillTx/>
              <a:latin typeface="Aptos" panose="020B0004020202020204" pitchFamily="34"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Aptos" panose="020B0004020202020204" pitchFamily="34" charset="0"/>
              </a:rPr>
              <a:t>Employers partner with area technical centers to design the selection process and the program of study sequence, allowing them to tailor the program to their specific need.</a:t>
            </a:r>
            <a:endParaRPr lang="en-US" sz="2200" b="0" i="0" u="none" strike="noStrike" kern="1200" cap="none" spc="0" normalizeH="0" baseline="0" noProof="0" dirty="0">
              <a:ln>
                <a:noFill/>
              </a:ln>
              <a:effectLst/>
              <a:uLnTx/>
              <a:uFillTx/>
              <a:latin typeface="Aptos" panose="020B0004020202020204" pitchFamily="34"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latin typeface="Aptos" panose="020B0004020202020204" pitchFamily="34" charset="0"/>
              </a:rPr>
              <a:t>Initially trades-focused but now in </a:t>
            </a:r>
            <a:r>
              <a:rPr lang="en-US" sz="2200" b="1" i="1" dirty="0">
                <a:latin typeface="Aptos" panose="020B0004020202020204" pitchFamily="34" charset="0"/>
              </a:rPr>
              <a:t>16 different career areas</a:t>
            </a:r>
            <a:r>
              <a:rPr lang="en-US" sz="2200" dirty="0">
                <a:latin typeface="Aptos" panose="020B0004020202020204" pitchFamily="34" charset="0"/>
              </a:rPr>
              <a:t>.</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latin typeface="Aptos" panose="020B0004020202020204" pitchFamily="34" charset="0"/>
              </a:rPr>
              <a:t>Has served </a:t>
            </a:r>
            <a:r>
              <a:rPr lang="en-US" sz="2200" b="1" i="1" dirty="0">
                <a:latin typeface="Aptos" panose="020B0004020202020204" pitchFamily="34" charset="0"/>
              </a:rPr>
              <a:t>over 500 youth apprentices </a:t>
            </a:r>
            <a:r>
              <a:rPr lang="en-US" sz="2200" dirty="0">
                <a:latin typeface="Aptos" panose="020B0004020202020204" pitchFamily="34" charset="0"/>
              </a:rPr>
              <a:t>in various career pathways and </a:t>
            </a:r>
            <a:r>
              <a:rPr lang="en-US" sz="2200" b="1" i="1" dirty="0">
                <a:latin typeface="Aptos" panose="020B0004020202020204" pitchFamily="34" charset="0"/>
              </a:rPr>
              <a:t>over 90 employers. </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endParaRPr>
          </a:p>
        </p:txBody>
      </p:sp>
      <p:sp>
        <p:nvSpPr>
          <p:cNvPr id="4" name="Slide Number Placeholder 5">
            <a:extLst>
              <a:ext uri="{FF2B5EF4-FFF2-40B4-BE49-F238E27FC236}">
                <a16:creationId xmlns:a16="http://schemas.microsoft.com/office/drawing/2014/main" id="{B040C1BB-C3A0-8184-02C6-667177D6EAA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pic>
        <p:nvPicPr>
          <p:cNvPr id="6" name="Picture 5">
            <a:extLst>
              <a:ext uri="{FF2B5EF4-FFF2-40B4-BE49-F238E27FC236}">
                <a16:creationId xmlns:a16="http://schemas.microsoft.com/office/drawing/2014/main" id="{B15DCF33-D20D-1B24-5DBD-D07147B59E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47359" y="1866018"/>
            <a:ext cx="2252278" cy="4906537"/>
          </a:xfrm>
          <a:prstGeom prst="rect">
            <a:avLst/>
          </a:prstGeom>
        </p:spPr>
      </p:pic>
    </p:spTree>
    <p:extLst>
      <p:ext uri="{BB962C8B-B14F-4D97-AF65-F5344CB8AC3E}">
        <p14:creationId xmlns:p14="http://schemas.microsoft.com/office/powerpoint/2010/main" val="196352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556-FBE5-7F6F-D627-D543156479B4}"/>
              </a:ext>
            </a:extLst>
          </p:cNvPr>
          <p:cNvSpPr>
            <a:spLocks noGrp="1"/>
          </p:cNvSpPr>
          <p:nvPr>
            <p:ph type="title"/>
          </p:nvPr>
        </p:nvSpPr>
        <p:spPr>
          <a:xfrm>
            <a:off x="763555" y="447869"/>
            <a:ext cx="10967527" cy="1325563"/>
          </a:xfrm>
        </p:spPr>
        <p:txBody>
          <a:bodyPr/>
          <a:lstStyle/>
          <a:p>
            <a:r>
              <a:rPr lang="en-US" dirty="0">
                <a:latin typeface="Aptos"/>
              </a:rPr>
              <a:t>Components of</a:t>
            </a:r>
            <a:r>
              <a:rPr lang="en-US">
                <a:latin typeface="Aptos"/>
              </a:rPr>
              <a:t> Quality Pre-Apprenticeship </a:t>
            </a:r>
          </a:p>
        </p:txBody>
      </p:sp>
      <p:sp>
        <p:nvSpPr>
          <p:cNvPr id="5" name="Content Placeholder 2">
            <a:extLst>
              <a:ext uri="{FF2B5EF4-FFF2-40B4-BE49-F238E27FC236}">
                <a16:creationId xmlns:a16="http://schemas.microsoft.com/office/drawing/2014/main" id="{4CF57852-ED31-FED1-12F9-9B4A4784208A}"/>
              </a:ext>
            </a:extLst>
          </p:cNvPr>
          <p:cNvSpPr>
            <a:spLocks noGrp="1"/>
          </p:cNvSpPr>
          <p:nvPr>
            <p:ph sz="half" idx="2"/>
          </p:nvPr>
        </p:nvSpPr>
        <p:spPr>
          <a:xfrm>
            <a:off x="763556" y="1719939"/>
            <a:ext cx="10967526" cy="3836678"/>
          </a:xfrm>
        </p:spPr>
        <p:txBody>
          <a:bodyPr vert="horz" lIns="91440" tIns="45720" rIns="91440" bIns="45720" rtlCol="0" anchor="t">
            <a:noAutofit/>
          </a:bodyPr>
          <a:lstStyle/>
          <a:p>
            <a:pPr marL="457200" indent="-457200">
              <a:buFont typeface="+mj-lt"/>
              <a:buAutoNum type="arabicPeriod"/>
            </a:pPr>
            <a:r>
              <a:rPr lang="en-US" sz="2200" b="1" dirty="0">
                <a:solidFill>
                  <a:schemeClr val="tx1"/>
                </a:solidFill>
                <a:latin typeface="Aptos"/>
                <a:ea typeface="Calibri"/>
                <a:cs typeface="Calibri"/>
              </a:rPr>
              <a:t>Foundational Skill-Building: </a:t>
            </a:r>
            <a:r>
              <a:rPr lang="en-US" sz="2200" dirty="0">
                <a:solidFill>
                  <a:schemeClr val="tx1"/>
                </a:solidFill>
                <a:latin typeface="Aptos"/>
                <a:ea typeface="Calibri"/>
                <a:cs typeface="Calibri"/>
              </a:rPr>
              <a:t>Communication, teamwork, and problem-solving alongside basic technical training.</a:t>
            </a:r>
            <a:endParaRPr lang="en-US" sz="2200" dirty="0">
              <a:solidFill>
                <a:schemeClr val="tx1"/>
              </a:solidFill>
              <a:highlight>
                <a:srgbClr val="FFFF00"/>
              </a:highlight>
              <a:latin typeface="Aptos"/>
              <a:ea typeface="Calibri"/>
              <a:cs typeface="Calibri"/>
            </a:endParaRPr>
          </a:p>
          <a:p>
            <a:pPr marL="457200" indent="-457200">
              <a:buFont typeface="+mj-lt"/>
              <a:buAutoNum type="arabicPeriod"/>
            </a:pPr>
            <a:r>
              <a:rPr lang="en-US" sz="2200" b="1" dirty="0">
                <a:solidFill>
                  <a:schemeClr val="tx1"/>
                </a:solidFill>
                <a:latin typeface="Aptos"/>
                <a:ea typeface="Calibri"/>
                <a:cs typeface="Calibri"/>
              </a:rPr>
              <a:t>Career Exploration and Foundational Training</a:t>
            </a:r>
            <a:r>
              <a:rPr lang="en-US" sz="2200" dirty="0">
                <a:solidFill>
                  <a:schemeClr val="tx1"/>
                </a:solidFill>
                <a:latin typeface="Aptos"/>
                <a:ea typeface="Calibri"/>
                <a:cs typeface="Calibri"/>
              </a:rPr>
              <a:t>: Exposes students to various career paths while developing technical skills.</a:t>
            </a:r>
            <a:endParaRPr lang="en-US" dirty="0">
              <a:solidFill>
                <a:schemeClr val="tx1"/>
              </a:solidFill>
            </a:endParaRPr>
          </a:p>
          <a:p>
            <a:pPr marL="457200" indent="-457200">
              <a:buFont typeface="+mj-lt"/>
              <a:buAutoNum type="arabicPeriod"/>
            </a:pPr>
            <a:r>
              <a:rPr lang="en-US" sz="2200" b="1" dirty="0">
                <a:solidFill>
                  <a:schemeClr val="tx1"/>
                </a:solidFill>
                <a:latin typeface="Aptos"/>
                <a:ea typeface="Calibri"/>
                <a:cs typeface="Calibri"/>
              </a:rPr>
              <a:t>MOUs with RA Sponsors: </a:t>
            </a:r>
            <a:r>
              <a:rPr lang="en-US" sz="2200" dirty="0">
                <a:solidFill>
                  <a:schemeClr val="tx1"/>
                </a:solidFill>
                <a:latin typeface="Aptos"/>
                <a:ea typeface="Calibri"/>
                <a:cs typeface="Calibri"/>
              </a:rPr>
              <a:t>Formalized agreements that provide completers with preferential direct entry, ability to apply coursework to RI requirements (through CPL) and hands-on OJL to competency requirements (through CPE).</a:t>
            </a:r>
          </a:p>
          <a:p>
            <a:pPr marL="457200" indent="-457200">
              <a:buFont typeface="+mj-lt"/>
              <a:buAutoNum type="arabicPeriod"/>
            </a:pPr>
            <a:r>
              <a:rPr lang="en-US" sz="2200" b="1" dirty="0">
                <a:solidFill>
                  <a:schemeClr val="tx1"/>
                </a:solidFill>
                <a:latin typeface="Aptos"/>
                <a:cs typeface="Calibri"/>
              </a:rPr>
              <a:t>Partnership Network:</a:t>
            </a:r>
            <a:r>
              <a:rPr lang="en-US" sz="2200" dirty="0">
                <a:solidFill>
                  <a:schemeClr val="tx1"/>
                </a:solidFill>
                <a:latin typeface="Aptos"/>
                <a:cs typeface="Calibri"/>
              </a:rPr>
              <a:t> Including workforce system, community and faith-based groups, advocacy organizations, labor groups, and educational institutions for supportive services, pathway development.</a:t>
            </a:r>
          </a:p>
          <a:p>
            <a:pPr marL="457200" indent="-457200">
              <a:buFont typeface="+mj-lt"/>
              <a:buAutoNum type="arabicPeriod"/>
            </a:pPr>
            <a:r>
              <a:rPr lang="en-US" sz="2200" b="1" dirty="0">
                <a:solidFill>
                  <a:schemeClr val="tx1"/>
                </a:solidFill>
                <a:latin typeface="Aptos"/>
                <a:ea typeface="Calibri"/>
                <a:cs typeface="Calibri"/>
              </a:rPr>
              <a:t>Paid Work Experience</a:t>
            </a:r>
            <a:r>
              <a:rPr lang="en-US" sz="2200" dirty="0">
                <a:solidFill>
                  <a:schemeClr val="tx1"/>
                </a:solidFill>
                <a:latin typeface="Aptos"/>
                <a:ea typeface="Calibri"/>
                <a:cs typeface="Calibri"/>
              </a:rPr>
              <a:t>: Fosters engagement, builds commitment, and helps students adapt to workplace expectations.</a:t>
            </a:r>
            <a:endParaRPr lang="en-US" sz="2400" dirty="0">
              <a:solidFill>
                <a:schemeClr val="tx1"/>
              </a:solidFill>
            </a:endParaRPr>
          </a:p>
          <a:p>
            <a:pPr marL="457200" indent="-457200">
              <a:buFont typeface="+mj-lt"/>
              <a:buAutoNum type="arabicPeriod"/>
            </a:pPr>
            <a:endParaRPr lang="en-US" sz="2200" dirty="0">
              <a:solidFill>
                <a:schemeClr val="tx1"/>
              </a:solidFill>
              <a:latin typeface="Aptos"/>
              <a:cs typeface="Calibri"/>
            </a:endParaRPr>
          </a:p>
          <a:p>
            <a:endParaRPr lang="en-US" dirty="0">
              <a:solidFill>
                <a:schemeClr val="tx1"/>
              </a:solidFill>
            </a:endParaRPr>
          </a:p>
          <a:p>
            <a:endParaRPr lang="en-US" sz="2200" b="1" dirty="0">
              <a:solidFill>
                <a:schemeClr val="tx1"/>
              </a:solidFill>
              <a:ea typeface="Calibri"/>
              <a:cs typeface="Calibri"/>
            </a:endParaRPr>
          </a:p>
          <a:p>
            <a:endParaRPr lang="en-US" sz="2200" dirty="0">
              <a:solidFill>
                <a:schemeClr val="tx1"/>
              </a:solidFill>
              <a:ea typeface="Calibri"/>
              <a:cs typeface="Calibri"/>
            </a:endParaRPr>
          </a:p>
        </p:txBody>
      </p:sp>
      <p:sp>
        <p:nvSpPr>
          <p:cNvPr id="7" name="Slide Number Placeholder 5">
            <a:extLst>
              <a:ext uri="{FF2B5EF4-FFF2-40B4-BE49-F238E27FC236}">
                <a16:creationId xmlns:a16="http://schemas.microsoft.com/office/drawing/2014/main" id="{7BFA2CD8-FB22-5318-76B8-C80AE5F4386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pic>
        <p:nvPicPr>
          <p:cNvPr id="4" name="Picture 3">
            <a:extLst>
              <a:ext uri="{FF2B5EF4-FFF2-40B4-BE49-F238E27FC236}">
                <a16:creationId xmlns:a16="http://schemas.microsoft.com/office/drawing/2014/main" id="{ACEACD45-2355-CCB4-D925-41257CA457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spTree>
    <p:extLst>
      <p:ext uri="{BB962C8B-B14F-4D97-AF65-F5344CB8AC3E}">
        <p14:creationId xmlns:p14="http://schemas.microsoft.com/office/powerpoint/2010/main" val="134372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5CC7857-C59B-76B2-261E-7DF0DB4B2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21989-75DE-29D3-46C1-997C98D850E9}"/>
              </a:ext>
            </a:extLst>
          </p:cNvPr>
          <p:cNvSpPr>
            <a:spLocks noGrp="1"/>
          </p:cNvSpPr>
          <p:nvPr>
            <p:ph type="title"/>
          </p:nvPr>
        </p:nvSpPr>
        <p:spPr>
          <a:xfrm>
            <a:off x="763556" y="447869"/>
            <a:ext cx="10515600" cy="1325563"/>
          </a:xfrm>
        </p:spPr>
        <p:txBody>
          <a:bodyPr>
            <a:normAutofit/>
          </a:bodyPr>
          <a:lstStyle/>
          <a:p>
            <a:r>
              <a:rPr lang="en-US" sz="4000" dirty="0">
                <a:latin typeface="Aptos"/>
              </a:rPr>
              <a:t>What Kind of Help Is Available? </a:t>
            </a:r>
          </a:p>
        </p:txBody>
      </p:sp>
      <p:sp>
        <p:nvSpPr>
          <p:cNvPr id="5" name="TextBox 4">
            <a:extLst>
              <a:ext uri="{FF2B5EF4-FFF2-40B4-BE49-F238E27FC236}">
                <a16:creationId xmlns:a16="http://schemas.microsoft.com/office/drawing/2014/main" id="{D2B7B8B8-1843-DAC0-8294-32C6CC57C75B}"/>
              </a:ext>
            </a:extLst>
          </p:cNvPr>
          <p:cNvSpPr txBox="1"/>
          <p:nvPr/>
        </p:nvSpPr>
        <p:spPr>
          <a:xfrm>
            <a:off x="763556" y="1692081"/>
            <a:ext cx="10515600" cy="461665"/>
          </a:xfrm>
          <a:prstGeom prst="rect">
            <a:avLst/>
          </a:prstGeom>
          <a:solidFill>
            <a:schemeClr val="accent2">
              <a:lumMod val="60000"/>
              <a:lumOff val="40000"/>
            </a:schemeClr>
          </a:solidFill>
        </p:spPr>
        <p:txBody>
          <a:bodyPr wrap="square" rtlCol="0">
            <a:spAutoFit/>
          </a:bodyPr>
          <a:lstStyle/>
          <a:p>
            <a:pPr algn="ctr"/>
            <a:r>
              <a:rPr lang="en-US" sz="2400" b="1" dirty="0">
                <a:latin typeface="Aptos" panose="020B0004020202020204" pitchFamily="34" charset="0"/>
              </a:rPr>
              <a:t>Two Primary Types of Federal Resources</a:t>
            </a:r>
          </a:p>
        </p:txBody>
      </p:sp>
      <p:sp>
        <p:nvSpPr>
          <p:cNvPr id="6" name="TextBox 5">
            <a:extLst>
              <a:ext uri="{FF2B5EF4-FFF2-40B4-BE49-F238E27FC236}">
                <a16:creationId xmlns:a16="http://schemas.microsoft.com/office/drawing/2014/main" id="{EFC8D794-FDB2-8B0E-FB2F-D2DE14316EA4}"/>
              </a:ext>
            </a:extLst>
          </p:cNvPr>
          <p:cNvSpPr txBox="1"/>
          <p:nvPr/>
        </p:nvSpPr>
        <p:spPr>
          <a:xfrm>
            <a:off x="837048" y="2223595"/>
            <a:ext cx="4744806" cy="3693319"/>
          </a:xfrm>
          <a:prstGeom prst="rect">
            <a:avLst/>
          </a:prstGeom>
          <a:noFill/>
        </p:spPr>
        <p:txBody>
          <a:bodyPr wrap="square" rtlCol="0">
            <a:spAutoFit/>
          </a:bodyPr>
          <a:lstStyle/>
          <a:p>
            <a:pPr algn="ctr"/>
            <a:r>
              <a:rPr lang="en-US" b="1" dirty="0">
                <a:latin typeface="Aptos" panose="020B0004020202020204" pitchFamily="34" charset="0"/>
              </a:rPr>
              <a:t>Technical Assistance</a:t>
            </a:r>
          </a:p>
          <a:p>
            <a:r>
              <a:rPr lang="en-US" dirty="0">
                <a:latin typeface="Aptos" panose="020B0004020202020204" pitchFamily="34" charset="0"/>
              </a:rPr>
              <a:t>No-cost SME by sector, occupation or geography to assist with:</a:t>
            </a:r>
          </a:p>
          <a:p>
            <a:pPr marL="285750" indent="-285750">
              <a:buFontTx/>
              <a:buChar char="-"/>
            </a:pPr>
            <a:r>
              <a:rPr lang="en-US" dirty="0">
                <a:latin typeface="Aptos" panose="020B0004020202020204" pitchFamily="34" charset="0"/>
              </a:rPr>
              <a:t>Organizational understanding of RA and pre-apprenticeship</a:t>
            </a:r>
          </a:p>
          <a:p>
            <a:pPr marL="285750" indent="-285750">
              <a:buFontTx/>
              <a:buChar char="-"/>
            </a:pPr>
            <a:r>
              <a:rPr lang="en-US" dirty="0">
                <a:latin typeface="Aptos" panose="020B0004020202020204" pitchFamily="34" charset="0"/>
              </a:rPr>
              <a:t>Pre-apprenticeship program design</a:t>
            </a:r>
          </a:p>
          <a:p>
            <a:pPr marL="285750" indent="-285750">
              <a:buFontTx/>
              <a:buChar char="-"/>
            </a:pPr>
            <a:r>
              <a:rPr lang="en-US" dirty="0">
                <a:latin typeface="Aptos" panose="020B0004020202020204" pitchFamily="34" charset="0"/>
              </a:rPr>
              <a:t>Connections to local RA program sponsors</a:t>
            </a:r>
          </a:p>
          <a:p>
            <a:pPr marL="285750" indent="-285750">
              <a:buFontTx/>
              <a:buChar char="-"/>
            </a:pPr>
            <a:r>
              <a:rPr lang="en-US" dirty="0">
                <a:latin typeface="Aptos" panose="020B0004020202020204" pitchFamily="34" charset="0"/>
              </a:rPr>
              <a:t>MOU development with IHEs (if relevant/desired), RA sponsors</a:t>
            </a:r>
          </a:p>
          <a:p>
            <a:r>
              <a:rPr lang="en-US" dirty="0">
                <a:latin typeface="Aptos" panose="020B0004020202020204" pitchFamily="34" charset="0"/>
              </a:rPr>
              <a:t>Provided most often by:</a:t>
            </a:r>
          </a:p>
          <a:p>
            <a:pPr marL="285750" indent="-285750">
              <a:buFontTx/>
              <a:buChar char="-"/>
            </a:pPr>
            <a:r>
              <a:rPr lang="en-US" dirty="0">
                <a:latin typeface="Aptos" panose="020B0004020202020204" pitchFamily="34" charset="0"/>
              </a:rPr>
              <a:t>State and local apprenticeship system staff </a:t>
            </a:r>
          </a:p>
          <a:p>
            <a:pPr marL="285750" indent="-285750">
              <a:buFontTx/>
              <a:buChar char="-"/>
            </a:pPr>
            <a:r>
              <a:rPr lang="en-US" dirty="0">
                <a:latin typeface="Aptos" panose="020B0004020202020204" pitchFamily="34" charset="0"/>
              </a:rPr>
              <a:t>Intermediaries</a:t>
            </a:r>
          </a:p>
          <a:p>
            <a:pPr marL="285750" indent="-285750">
              <a:buFontTx/>
              <a:buChar char="-"/>
            </a:pPr>
            <a:r>
              <a:rPr lang="en-US" dirty="0">
                <a:latin typeface="Aptos" panose="020B0004020202020204" pitchFamily="34" charset="0"/>
              </a:rPr>
              <a:t>Grantees</a:t>
            </a:r>
          </a:p>
        </p:txBody>
      </p:sp>
      <p:sp>
        <p:nvSpPr>
          <p:cNvPr id="8" name="TextBox 7">
            <a:extLst>
              <a:ext uri="{FF2B5EF4-FFF2-40B4-BE49-F238E27FC236}">
                <a16:creationId xmlns:a16="http://schemas.microsoft.com/office/drawing/2014/main" id="{398BF654-92EF-315E-5549-B2E5D879BCEB}"/>
              </a:ext>
            </a:extLst>
          </p:cNvPr>
          <p:cNvSpPr txBox="1"/>
          <p:nvPr/>
        </p:nvSpPr>
        <p:spPr>
          <a:xfrm>
            <a:off x="6183748" y="2223595"/>
            <a:ext cx="4744806" cy="3970318"/>
          </a:xfrm>
          <a:prstGeom prst="rect">
            <a:avLst/>
          </a:prstGeom>
          <a:noFill/>
        </p:spPr>
        <p:txBody>
          <a:bodyPr wrap="square" rtlCol="0">
            <a:spAutoFit/>
          </a:bodyPr>
          <a:lstStyle/>
          <a:p>
            <a:pPr algn="ctr"/>
            <a:r>
              <a:rPr lang="en-US" b="1" dirty="0">
                <a:latin typeface="Aptos" panose="020B0004020202020204" pitchFamily="34" charset="0"/>
              </a:rPr>
              <a:t>Funding</a:t>
            </a:r>
          </a:p>
          <a:p>
            <a:r>
              <a:rPr lang="en-US" dirty="0">
                <a:latin typeface="Aptos" panose="020B0004020202020204" pitchFamily="34" charset="0"/>
              </a:rPr>
              <a:t>Provided through federal programs, grants, and incentive funding to assist with:</a:t>
            </a:r>
          </a:p>
          <a:p>
            <a:pPr marL="285750" indent="-285750">
              <a:buFontTx/>
              <a:buChar char="-"/>
            </a:pPr>
            <a:r>
              <a:rPr lang="en-US" dirty="0">
                <a:latin typeface="Aptos" panose="020B0004020202020204" pitchFamily="34" charset="0"/>
              </a:rPr>
              <a:t>Program design and development</a:t>
            </a:r>
          </a:p>
          <a:p>
            <a:pPr marL="285750" indent="-285750">
              <a:buFontTx/>
              <a:buChar char="-"/>
            </a:pPr>
            <a:r>
              <a:rPr lang="en-US" dirty="0">
                <a:latin typeface="Aptos" panose="020B0004020202020204" pitchFamily="34" charset="0"/>
              </a:rPr>
              <a:t>Program administration</a:t>
            </a:r>
          </a:p>
          <a:p>
            <a:pPr marL="285750" indent="-285750">
              <a:buFontTx/>
              <a:buChar char="-"/>
            </a:pPr>
            <a:r>
              <a:rPr lang="en-US" dirty="0">
                <a:latin typeface="Aptos" panose="020B0004020202020204" pitchFamily="34" charset="0"/>
              </a:rPr>
              <a:t>Direct pre-apprentice (student) expenses (e.g., tuition/fees for courses, supplies)</a:t>
            </a:r>
          </a:p>
          <a:p>
            <a:pPr marL="285750" indent="-285750">
              <a:buFontTx/>
              <a:buChar char="-"/>
            </a:pPr>
            <a:r>
              <a:rPr lang="en-US" dirty="0">
                <a:latin typeface="Aptos" panose="020B0004020202020204" pitchFamily="34" charset="0"/>
              </a:rPr>
              <a:t>Non-duplicative supportive services  </a:t>
            </a:r>
          </a:p>
          <a:p>
            <a:pPr marL="285750" indent="-285750">
              <a:buFontTx/>
              <a:buChar char="-"/>
            </a:pPr>
            <a:endParaRPr lang="en-US" dirty="0">
              <a:latin typeface="Aptos" panose="020B0004020202020204" pitchFamily="34" charset="0"/>
            </a:endParaRPr>
          </a:p>
          <a:p>
            <a:r>
              <a:rPr lang="en-US" dirty="0">
                <a:latin typeface="Aptos" panose="020B0004020202020204" pitchFamily="34" charset="0"/>
              </a:rPr>
              <a:t>Provided most often by:</a:t>
            </a:r>
          </a:p>
          <a:p>
            <a:pPr marL="285750" indent="-285750">
              <a:buFontTx/>
              <a:buChar char="-"/>
            </a:pPr>
            <a:r>
              <a:rPr lang="en-US" dirty="0">
                <a:latin typeface="Aptos" panose="020B0004020202020204" pitchFamily="34" charset="0"/>
              </a:rPr>
              <a:t>Intermediaries</a:t>
            </a:r>
          </a:p>
          <a:p>
            <a:pPr marL="285750" indent="-285750">
              <a:buFontTx/>
              <a:buChar char="-"/>
            </a:pPr>
            <a:r>
              <a:rPr lang="en-US" dirty="0">
                <a:latin typeface="Aptos" panose="020B0004020202020204" pitchFamily="34" charset="0"/>
              </a:rPr>
              <a:t>Local workforce development boards</a:t>
            </a:r>
          </a:p>
          <a:p>
            <a:pPr marL="285750" indent="-285750">
              <a:buFontTx/>
              <a:buChar char="-"/>
            </a:pPr>
            <a:r>
              <a:rPr lang="en-US" dirty="0">
                <a:latin typeface="Aptos" panose="020B0004020202020204" pitchFamily="34" charset="0"/>
              </a:rPr>
              <a:t>Federal apprenticeship grant recipients</a:t>
            </a:r>
          </a:p>
          <a:p>
            <a:endParaRPr lang="en-US" dirty="0">
              <a:latin typeface="Aptos" panose="020B0004020202020204" pitchFamily="34" charset="0"/>
            </a:endParaRPr>
          </a:p>
        </p:txBody>
      </p:sp>
      <p:pic>
        <p:nvPicPr>
          <p:cNvPr id="4" name="Picture 3">
            <a:extLst>
              <a:ext uri="{FF2B5EF4-FFF2-40B4-BE49-F238E27FC236}">
                <a16:creationId xmlns:a16="http://schemas.microsoft.com/office/drawing/2014/main" id="{85DC0B27-75E9-41A5-74F8-6B21540370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sp>
        <p:nvSpPr>
          <p:cNvPr id="7" name="Slide Number Placeholder 5">
            <a:extLst>
              <a:ext uri="{FF2B5EF4-FFF2-40B4-BE49-F238E27FC236}">
                <a16:creationId xmlns:a16="http://schemas.microsoft.com/office/drawing/2014/main" id="{71FBF394-781C-97CE-9A78-769698AFA7A9}"/>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53226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AFE8-D9CA-2356-6AE8-5737D3AAE683}"/>
              </a:ext>
            </a:extLst>
          </p:cNvPr>
          <p:cNvSpPr>
            <a:spLocks noGrp="1"/>
          </p:cNvSpPr>
          <p:nvPr>
            <p:ph type="title"/>
          </p:nvPr>
        </p:nvSpPr>
        <p:spPr/>
        <p:txBody>
          <a:bodyPr/>
          <a:lstStyle/>
          <a:p>
            <a:r>
              <a:rPr lang="en-US" dirty="0"/>
              <a:t>What Kind of Help Is Available?</a:t>
            </a:r>
          </a:p>
        </p:txBody>
      </p:sp>
      <p:sp>
        <p:nvSpPr>
          <p:cNvPr id="3" name="Content Placeholder 2">
            <a:extLst>
              <a:ext uri="{FF2B5EF4-FFF2-40B4-BE49-F238E27FC236}">
                <a16:creationId xmlns:a16="http://schemas.microsoft.com/office/drawing/2014/main" id="{26171444-EF88-5540-7E46-0D0B955D9064}"/>
              </a:ext>
            </a:extLst>
          </p:cNvPr>
          <p:cNvSpPr>
            <a:spLocks noGrp="1"/>
          </p:cNvSpPr>
          <p:nvPr>
            <p:ph sz="half" idx="1"/>
          </p:nvPr>
        </p:nvSpPr>
        <p:spPr>
          <a:xfrm>
            <a:off x="1002813" y="1583029"/>
            <a:ext cx="10311882" cy="525689"/>
          </a:xfrm>
          <a:solidFill>
            <a:schemeClr val="accent2">
              <a:lumMod val="60000"/>
              <a:lumOff val="40000"/>
            </a:schemeClr>
          </a:solidFill>
        </p:spPr>
        <p:txBody>
          <a:bodyPr/>
          <a:lstStyle/>
          <a:p>
            <a:pPr marL="0" indent="0" algn="ctr">
              <a:buNone/>
            </a:pPr>
            <a:r>
              <a:rPr lang="en-US" sz="2800" b="1" dirty="0">
                <a:solidFill>
                  <a:schemeClr val="tx1"/>
                </a:solidFill>
                <a:latin typeface="Aptos" panose="020B0004020202020204" pitchFamily="34" charset="0"/>
              </a:rPr>
              <a:t>Two Primary Types of Federal Resources</a:t>
            </a:r>
          </a:p>
        </p:txBody>
      </p:sp>
      <p:sp>
        <p:nvSpPr>
          <p:cNvPr id="4" name="Content Placeholder 3">
            <a:extLst>
              <a:ext uri="{FF2B5EF4-FFF2-40B4-BE49-F238E27FC236}">
                <a16:creationId xmlns:a16="http://schemas.microsoft.com/office/drawing/2014/main" id="{87E4A22E-309C-46B3-699C-23BB7AE943EA}"/>
              </a:ext>
            </a:extLst>
          </p:cNvPr>
          <p:cNvSpPr>
            <a:spLocks noGrp="1"/>
          </p:cNvSpPr>
          <p:nvPr>
            <p:ph sz="half" idx="2"/>
          </p:nvPr>
        </p:nvSpPr>
        <p:spPr>
          <a:xfrm>
            <a:off x="1002813" y="2108718"/>
            <a:ext cx="5093187" cy="3890866"/>
          </a:xfrm>
        </p:spPr>
        <p:txBody>
          <a:bodyPr>
            <a:normAutofit fontScale="32500" lnSpcReduction="20000"/>
          </a:bodyPr>
          <a:lstStyle/>
          <a:p>
            <a:pPr marL="0" indent="0" algn="ctr">
              <a:buNone/>
            </a:pPr>
            <a:br>
              <a:rPr lang="en-US" b="1" dirty="0">
                <a:latin typeface="Aptos" panose="020B0004020202020204" pitchFamily="34" charset="0"/>
              </a:rPr>
            </a:br>
            <a:r>
              <a:rPr lang="en-US" sz="7000" b="1" dirty="0">
                <a:latin typeface="Aptos" panose="020B0004020202020204" pitchFamily="34" charset="0"/>
              </a:rPr>
              <a:t>Technical Assistance</a:t>
            </a:r>
            <a:endParaRPr lang="en-US" sz="5100" b="1" dirty="0">
              <a:latin typeface="Aptos" panose="020B0004020202020204" pitchFamily="34" charset="0"/>
            </a:endParaRPr>
          </a:p>
          <a:p>
            <a:pPr marL="0" indent="0">
              <a:buNone/>
            </a:pPr>
            <a:r>
              <a:rPr lang="en-US" sz="5500" dirty="0">
                <a:latin typeface="Aptos" panose="020B0004020202020204" pitchFamily="34" charset="0"/>
              </a:rPr>
              <a:t>No-cost SME by sector, occupation or geography to assist with:</a:t>
            </a:r>
          </a:p>
          <a:p>
            <a:pPr marL="742950" lvl="1" indent="-285750">
              <a:buFontTx/>
              <a:buChar char="-"/>
            </a:pPr>
            <a:r>
              <a:rPr lang="en-US" sz="5500" dirty="0">
                <a:latin typeface="Aptos" panose="020B0004020202020204" pitchFamily="34" charset="0"/>
              </a:rPr>
              <a:t>Organizational understanding of RA and pre-apprenticeship</a:t>
            </a:r>
          </a:p>
          <a:p>
            <a:pPr marL="742950" lvl="1" indent="-285750">
              <a:buFontTx/>
              <a:buChar char="-"/>
            </a:pPr>
            <a:r>
              <a:rPr lang="en-US" sz="5500" dirty="0">
                <a:latin typeface="Aptos" panose="020B0004020202020204" pitchFamily="34" charset="0"/>
              </a:rPr>
              <a:t>Pre-apprenticeship program design</a:t>
            </a:r>
          </a:p>
          <a:p>
            <a:pPr marL="742950" lvl="1" indent="-285750">
              <a:buFontTx/>
              <a:buChar char="-"/>
            </a:pPr>
            <a:r>
              <a:rPr lang="en-US" sz="5500" dirty="0">
                <a:latin typeface="Aptos" panose="020B0004020202020204" pitchFamily="34" charset="0"/>
              </a:rPr>
              <a:t>Connections to local RA program sponsors</a:t>
            </a:r>
          </a:p>
          <a:p>
            <a:pPr marL="742950" lvl="1" indent="-285750">
              <a:buFontTx/>
              <a:buChar char="-"/>
            </a:pPr>
            <a:r>
              <a:rPr lang="en-US" sz="5500" dirty="0">
                <a:latin typeface="Aptos" panose="020B0004020202020204" pitchFamily="34" charset="0"/>
              </a:rPr>
              <a:t>MOU development with IHEs (if relevant/desired), RA sponsors</a:t>
            </a:r>
          </a:p>
          <a:p>
            <a:pPr marL="0" indent="0">
              <a:buNone/>
            </a:pPr>
            <a:r>
              <a:rPr lang="en-US" sz="5500" dirty="0">
                <a:latin typeface="Aptos" panose="020B0004020202020204" pitchFamily="34" charset="0"/>
              </a:rPr>
              <a:t>Provided most often by:</a:t>
            </a:r>
          </a:p>
          <a:p>
            <a:pPr marL="742950" lvl="1" indent="-285750">
              <a:buFontTx/>
              <a:buChar char="-"/>
            </a:pPr>
            <a:r>
              <a:rPr lang="en-US" sz="5500" dirty="0">
                <a:latin typeface="Aptos" panose="020B0004020202020204" pitchFamily="34" charset="0"/>
              </a:rPr>
              <a:t>State and local apprenticeship system staff </a:t>
            </a:r>
          </a:p>
          <a:p>
            <a:pPr marL="742950" lvl="1" indent="-285750">
              <a:buFontTx/>
              <a:buChar char="-"/>
            </a:pPr>
            <a:r>
              <a:rPr lang="en-US" sz="5500" dirty="0">
                <a:latin typeface="Aptos" panose="020B0004020202020204" pitchFamily="34" charset="0"/>
              </a:rPr>
              <a:t>Intermediaries</a:t>
            </a:r>
          </a:p>
          <a:p>
            <a:pPr marL="742950" lvl="1" indent="-285750">
              <a:buFontTx/>
              <a:buChar char="-"/>
            </a:pPr>
            <a:r>
              <a:rPr lang="en-US" sz="5500" dirty="0">
                <a:latin typeface="Aptos" panose="020B0004020202020204" pitchFamily="34" charset="0"/>
              </a:rPr>
              <a:t>Grantees</a:t>
            </a:r>
            <a:endParaRPr lang="en-US" sz="4500" dirty="0"/>
          </a:p>
        </p:txBody>
      </p:sp>
      <p:sp>
        <p:nvSpPr>
          <p:cNvPr id="5" name="Text Placeholder 4">
            <a:extLst>
              <a:ext uri="{FF2B5EF4-FFF2-40B4-BE49-F238E27FC236}">
                <a16:creationId xmlns:a16="http://schemas.microsoft.com/office/drawing/2014/main" id="{45E6284F-7816-1D4B-8481-28592D4F92C8}"/>
              </a:ext>
            </a:extLst>
          </p:cNvPr>
          <p:cNvSpPr>
            <a:spLocks noGrp="1"/>
          </p:cNvSpPr>
          <p:nvPr>
            <p:ph type="body" sz="quarter" idx="13"/>
          </p:nvPr>
        </p:nvSpPr>
        <p:spPr>
          <a:xfrm>
            <a:off x="6257493" y="2150447"/>
            <a:ext cx="5057202" cy="3995737"/>
          </a:xfrm>
        </p:spPr>
        <p:txBody>
          <a:bodyPr>
            <a:normAutofit fontScale="70000" lnSpcReduction="20000"/>
          </a:bodyPr>
          <a:lstStyle/>
          <a:p>
            <a:pPr marL="0" indent="0" algn="ctr">
              <a:buNone/>
            </a:pPr>
            <a:r>
              <a:rPr lang="en-US" sz="4000" b="1" dirty="0">
                <a:latin typeface="Aptos" panose="020B0004020202020204" pitchFamily="34" charset="0"/>
              </a:rPr>
              <a:t>Funding</a:t>
            </a:r>
          </a:p>
          <a:p>
            <a:pPr marL="0" indent="0">
              <a:buNone/>
            </a:pPr>
            <a:r>
              <a:rPr lang="en-US" sz="2600" dirty="0">
                <a:latin typeface="Aptos" panose="020B0004020202020204" pitchFamily="34" charset="0"/>
              </a:rPr>
              <a:t>Provided through federal programs, grants, and incentive funding to assist with:</a:t>
            </a:r>
          </a:p>
          <a:p>
            <a:pPr marL="742950" lvl="1" indent="-285750">
              <a:buFontTx/>
              <a:buChar char="-"/>
            </a:pPr>
            <a:r>
              <a:rPr lang="en-US" sz="2600" dirty="0">
                <a:latin typeface="Aptos" panose="020B0004020202020204" pitchFamily="34" charset="0"/>
              </a:rPr>
              <a:t>Program design and development</a:t>
            </a:r>
          </a:p>
          <a:p>
            <a:pPr marL="742950" lvl="1" indent="-285750">
              <a:buFontTx/>
              <a:buChar char="-"/>
            </a:pPr>
            <a:r>
              <a:rPr lang="en-US" sz="2600" dirty="0">
                <a:latin typeface="Aptos" panose="020B0004020202020204" pitchFamily="34" charset="0"/>
              </a:rPr>
              <a:t>Program administration</a:t>
            </a:r>
          </a:p>
          <a:p>
            <a:pPr marL="742950" lvl="1" indent="-285750">
              <a:buFontTx/>
              <a:buChar char="-"/>
            </a:pPr>
            <a:r>
              <a:rPr lang="en-US" sz="2600" dirty="0">
                <a:latin typeface="Aptos" panose="020B0004020202020204" pitchFamily="34" charset="0"/>
              </a:rPr>
              <a:t>Direct pre-apprentice (student) expenses (e.g., tuition/fees for courses, supplies)</a:t>
            </a:r>
          </a:p>
          <a:p>
            <a:pPr marL="742950" lvl="1" indent="-285750">
              <a:buFontTx/>
              <a:buChar char="-"/>
            </a:pPr>
            <a:r>
              <a:rPr lang="en-US" sz="2600" dirty="0">
                <a:latin typeface="Aptos" panose="020B0004020202020204" pitchFamily="34" charset="0"/>
              </a:rPr>
              <a:t>Non-duplicative supportive services  </a:t>
            </a:r>
          </a:p>
          <a:p>
            <a:pPr marL="285750" indent="-285750">
              <a:buFontTx/>
              <a:buChar char="-"/>
            </a:pPr>
            <a:endParaRPr lang="en-US" sz="2600" dirty="0">
              <a:latin typeface="Aptos" panose="020B0004020202020204" pitchFamily="34" charset="0"/>
            </a:endParaRPr>
          </a:p>
          <a:p>
            <a:pPr marL="0" indent="0">
              <a:buNone/>
            </a:pPr>
            <a:r>
              <a:rPr lang="en-US" sz="2600" dirty="0">
                <a:latin typeface="Aptos" panose="020B0004020202020204" pitchFamily="34" charset="0"/>
              </a:rPr>
              <a:t>Provided most often by:</a:t>
            </a:r>
          </a:p>
          <a:p>
            <a:pPr marL="742950" lvl="1" indent="-285750">
              <a:buFontTx/>
              <a:buChar char="-"/>
            </a:pPr>
            <a:r>
              <a:rPr lang="en-US" sz="2600" dirty="0">
                <a:latin typeface="Aptos" panose="020B0004020202020204" pitchFamily="34" charset="0"/>
              </a:rPr>
              <a:t>Intermediaries</a:t>
            </a:r>
          </a:p>
          <a:p>
            <a:pPr marL="742950" lvl="1" indent="-285750">
              <a:buFontTx/>
              <a:buChar char="-"/>
            </a:pPr>
            <a:r>
              <a:rPr lang="en-US" sz="2600" dirty="0">
                <a:latin typeface="Aptos" panose="020B0004020202020204" pitchFamily="34" charset="0"/>
              </a:rPr>
              <a:t>Local workforce development boards</a:t>
            </a:r>
          </a:p>
          <a:p>
            <a:pPr marL="742950" lvl="1" indent="-285750">
              <a:buFontTx/>
              <a:buChar char="-"/>
            </a:pPr>
            <a:r>
              <a:rPr lang="en-US" sz="2600" dirty="0">
                <a:latin typeface="Aptos" panose="020B0004020202020204" pitchFamily="34" charset="0"/>
              </a:rPr>
              <a:t>Federal apprenticeship grant recipients</a:t>
            </a:r>
          </a:p>
          <a:p>
            <a:pPr marL="0" indent="0">
              <a:buNone/>
            </a:pPr>
            <a:endParaRPr lang="en-US" dirty="0"/>
          </a:p>
        </p:txBody>
      </p:sp>
      <p:sp>
        <p:nvSpPr>
          <p:cNvPr id="7" name="Slide Number Placeholder 5">
            <a:extLst>
              <a:ext uri="{FF2B5EF4-FFF2-40B4-BE49-F238E27FC236}">
                <a16:creationId xmlns:a16="http://schemas.microsoft.com/office/drawing/2014/main" id="{D785A795-F1D0-8D59-8DFD-DC617AA60870}"/>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325382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D84F-D86D-B246-3F75-EDA261FB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DEE8E-0FF1-F37A-7F30-FF620BCC9CC2}"/>
              </a:ext>
            </a:extLst>
          </p:cNvPr>
          <p:cNvSpPr>
            <a:spLocks noGrp="1"/>
          </p:cNvSpPr>
          <p:nvPr>
            <p:ph type="title"/>
          </p:nvPr>
        </p:nvSpPr>
        <p:spPr>
          <a:xfrm>
            <a:off x="763556" y="447869"/>
            <a:ext cx="10515600" cy="1325563"/>
          </a:xfrm>
        </p:spPr>
        <p:txBody>
          <a:bodyPr>
            <a:normAutofit/>
          </a:bodyPr>
          <a:lstStyle/>
          <a:p>
            <a:r>
              <a:rPr lang="en-US" sz="4000" dirty="0">
                <a:latin typeface="Aptos"/>
              </a:rPr>
              <a:t>DOL Apprenticeship.gov</a:t>
            </a:r>
          </a:p>
        </p:txBody>
      </p:sp>
      <p:sp>
        <p:nvSpPr>
          <p:cNvPr id="11" name="Arrow: Down 10" descr="Arrow pointing to Resources section of Apprenticeship.gov website">
            <a:extLst>
              <a:ext uri="{FF2B5EF4-FFF2-40B4-BE49-F238E27FC236}">
                <a16:creationId xmlns:a16="http://schemas.microsoft.com/office/drawing/2014/main" id="{5CECB006-39B5-E25A-E679-F8BFF385F9FD}"/>
              </a:ext>
            </a:extLst>
          </p:cNvPr>
          <p:cNvSpPr/>
          <p:nvPr/>
        </p:nvSpPr>
        <p:spPr>
          <a:xfrm>
            <a:off x="6477903" y="1160309"/>
            <a:ext cx="294967" cy="707922"/>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descr="Arrow pointing to RA Academy section of Apprenticeship.gov website">
            <a:extLst>
              <a:ext uri="{FF2B5EF4-FFF2-40B4-BE49-F238E27FC236}">
                <a16:creationId xmlns:a16="http://schemas.microsoft.com/office/drawing/2014/main" id="{09C2693B-4371-AAA0-E1A2-BD1DF9695CA9}"/>
              </a:ext>
            </a:extLst>
          </p:cNvPr>
          <p:cNvSpPr/>
          <p:nvPr/>
        </p:nvSpPr>
        <p:spPr>
          <a:xfrm>
            <a:off x="7698658" y="1152638"/>
            <a:ext cx="294967" cy="707922"/>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shot of Apprenticeship USA (apprenticeship.gov) front page of website with arrows pointing to Resources and RA Academy sections">
            <a:extLst>
              <a:ext uri="{FF2B5EF4-FFF2-40B4-BE49-F238E27FC236}">
                <a16:creationId xmlns:a16="http://schemas.microsoft.com/office/drawing/2014/main" id="{37DCE304-A55D-C0EC-5B45-9FC8F9143E0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37094" y="1868231"/>
            <a:ext cx="8768523" cy="3416506"/>
          </a:xfrm>
          <a:prstGeom prst="rect">
            <a:avLst/>
          </a:prstGeom>
        </p:spPr>
      </p:pic>
      <p:sp>
        <p:nvSpPr>
          <p:cNvPr id="5" name="TextBox 4">
            <a:extLst>
              <a:ext uri="{FF2B5EF4-FFF2-40B4-BE49-F238E27FC236}">
                <a16:creationId xmlns:a16="http://schemas.microsoft.com/office/drawing/2014/main" id="{6B68FE7D-7F74-2F2C-872D-E190984BF429}"/>
              </a:ext>
            </a:extLst>
          </p:cNvPr>
          <p:cNvSpPr txBox="1"/>
          <p:nvPr/>
        </p:nvSpPr>
        <p:spPr>
          <a:xfrm>
            <a:off x="3596148" y="5584231"/>
            <a:ext cx="4999703" cy="461665"/>
          </a:xfrm>
          <a:prstGeom prst="rect">
            <a:avLst/>
          </a:prstGeom>
          <a:solidFill>
            <a:srgbClr val="7ADBFE"/>
          </a:solidFill>
        </p:spPr>
        <p:txBody>
          <a:bodyPr wrap="square" rtlCol="0">
            <a:spAutoFit/>
          </a:bodyPr>
          <a:lstStyle/>
          <a:p>
            <a:pPr algn="ctr"/>
            <a:r>
              <a:rPr lang="en-US" sz="2400" b="1">
                <a:latin typeface="Aptos" panose="020B0004020202020204" pitchFamily="34" charset="0"/>
              </a:rPr>
              <a:t>www.apprenticeship.gov</a:t>
            </a:r>
          </a:p>
        </p:txBody>
      </p:sp>
      <p:pic>
        <p:nvPicPr>
          <p:cNvPr id="4" name="Picture 3">
            <a:extLst>
              <a:ext uri="{FF2B5EF4-FFF2-40B4-BE49-F238E27FC236}">
                <a16:creationId xmlns:a16="http://schemas.microsoft.com/office/drawing/2014/main" id="{09F58EE7-C30D-2E3B-660B-C0297028C1E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sp>
        <p:nvSpPr>
          <p:cNvPr id="7" name="Slide Number Placeholder 5">
            <a:extLst>
              <a:ext uri="{FF2B5EF4-FFF2-40B4-BE49-F238E27FC236}">
                <a16:creationId xmlns:a16="http://schemas.microsoft.com/office/drawing/2014/main" id="{AE23BF41-B377-9A84-BE42-BDB84C926844}"/>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281935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1EE883-7504-E1A3-165B-AA16225DA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A4B83-D369-B9C1-0EFC-4D84066223E0}"/>
              </a:ext>
            </a:extLst>
          </p:cNvPr>
          <p:cNvSpPr>
            <a:spLocks noGrp="1"/>
          </p:cNvSpPr>
          <p:nvPr>
            <p:ph type="title"/>
          </p:nvPr>
        </p:nvSpPr>
        <p:spPr>
          <a:xfrm>
            <a:off x="763555" y="447869"/>
            <a:ext cx="11428445" cy="1325563"/>
          </a:xfrm>
        </p:spPr>
        <p:txBody>
          <a:bodyPr>
            <a:normAutofit/>
          </a:bodyPr>
          <a:lstStyle/>
          <a:p>
            <a:r>
              <a:rPr lang="en-US" sz="4000" dirty="0">
                <a:latin typeface="Aptos"/>
              </a:rPr>
              <a:t>Funding, Resources: DOL Intermediaries, Grantees</a:t>
            </a:r>
          </a:p>
        </p:txBody>
      </p:sp>
      <p:sp>
        <p:nvSpPr>
          <p:cNvPr id="3" name="Content Placeholder 2">
            <a:extLst>
              <a:ext uri="{FF2B5EF4-FFF2-40B4-BE49-F238E27FC236}">
                <a16:creationId xmlns:a16="http://schemas.microsoft.com/office/drawing/2014/main" id="{BC8C2850-60B4-059D-01EF-9834B9DAB509}"/>
              </a:ext>
              <a:ext uri="{C183D7F6-B498-43B3-948B-1728B52AA6E4}">
                <adec:decorative xmlns:adec="http://schemas.microsoft.com/office/drawing/2017/decorative" val="1"/>
              </a:ext>
            </a:extLst>
          </p:cNvPr>
          <p:cNvSpPr>
            <a:spLocks noGrp="1"/>
          </p:cNvSpPr>
          <p:nvPr>
            <p:ph sz="half" idx="1"/>
          </p:nvPr>
        </p:nvSpPr>
        <p:spPr>
          <a:xfrm>
            <a:off x="511686" y="1665684"/>
            <a:ext cx="11019339" cy="497998"/>
          </a:xfrm>
        </p:spPr>
        <p:txBody>
          <a:bodyPr vert="horz" lIns="91440" tIns="45720" rIns="91440" bIns="45720" rtlCol="0" anchor="t">
            <a:noAutofit/>
          </a:bodyPr>
          <a:lstStyle/>
          <a:p>
            <a:r>
              <a:rPr lang="en-US" sz="1800" dirty="0">
                <a:solidFill>
                  <a:schemeClr val="tx1"/>
                </a:solidFill>
                <a:latin typeface="Aptos"/>
              </a:rPr>
              <a:t>Federally-designated, contracted intermediaries and grant recipients</a:t>
            </a:r>
          </a:p>
          <a:p>
            <a:r>
              <a:rPr lang="en-US" sz="1800" dirty="0">
                <a:solidFill>
                  <a:schemeClr val="tx1"/>
                </a:solidFill>
                <a:latin typeface="Aptos"/>
              </a:rPr>
              <a:t>Typically focused on specific industries, sectors or occupations</a:t>
            </a:r>
          </a:p>
          <a:p>
            <a:endParaRPr lang="en-US" sz="1800" dirty="0">
              <a:latin typeface="Aptos"/>
            </a:endParaRPr>
          </a:p>
        </p:txBody>
      </p:sp>
      <p:sp>
        <p:nvSpPr>
          <p:cNvPr id="7" name="Slide Number Placeholder 5">
            <a:extLst>
              <a:ext uri="{FF2B5EF4-FFF2-40B4-BE49-F238E27FC236}">
                <a16:creationId xmlns:a16="http://schemas.microsoft.com/office/drawing/2014/main" id="{F5B9029C-9C55-573E-8776-3302B708EDEA}"/>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pic>
        <p:nvPicPr>
          <p:cNvPr id="4" name="Picture 3">
            <a:extLst>
              <a:ext uri="{FF2B5EF4-FFF2-40B4-BE49-F238E27FC236}">
                <a16:creationId xmlns:a16="http://schemas.microsoft.com/office/drawing/2014/main" id="{E211D3A0-7703-9229-22CB-95E3AE1336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grpSp>
        <p:nvGrpSpPr>
          <p:cNvPr id="24" name="Group 23" descr="Grant and Incentive Funds Can Often Pay For:&#10;Programmatic Expenses - Program Administration like staffing and planning, implementation, and operations, Direct Program Expenses (not participant wages or reimbursement) - tuition and fees, case management, training materials&#10;&#10;Pre-Apprentice Supports: Participant Expenses (reasonable and directly related to program participation), i.e. supportive services: Transportation, child care, training equipment and supplies, books and uniforms">
            <a:extLst>
              <a:ext uri="{FF2B5EF4-FFF2-40B4-BE49-F238E27FC236}">
                <a16:creationId xmlns:a16="http://schemas.microsoft.com/office/drawing/2014/main" id="{066FBFAB-5861-0360-8242-22109E2BA49A}"/>
              </a:ext>
            </a:extLst>
          </p:cNvPr>
          <p:cNvGrpSpPr/>
          <p:nvPr/>
        </p:nvGrpSpPr>
        <p:grpSpPr>
          <a:xfrm>
            <a:off x="837048" y="2467071"/>
            <a:ext cx="10515600" cy="3386498"/>
            <a:chOff x="837048" y="2467071"/>
            <a:chExt cx="10515600" cy="3386498"/>
          </a:xfrm>
        </p:grpSpPr>
        <p:sp>
          <p:nvSpPr>
            <p:cNvPr id="21" name="TextBox 20">
              <a:extLst>
                <a:ext uri="{FF2B5EF4-FFF2-40B4-BE49-F238E27FC236}">
                  <a16:creationId xmlns:a16="http://schemas.microsoft.com/office/drawing/2014/main" id="{AAD0706F-73E2-D966-8AF7-7EA236F73477}"/>
                </a:ext>
              </a:extLst>
            </p:cNvPr>
            <p:cNvSpPr txBox="1"/>
            <p:nvPr/>
          </p:nvSpPr>
          <p:spPr>
            <a:xfrm>
              <a:off x="837048" y="2467071"/>
              <a:ext cx="10515600" cy="461665"/>
            </a:xfrm>
            <a:prstGeom prst="rect">
              <a:avLst/>
            </a:prstGeom>
            <a:solidFill>
              <a:schemeClr val="accent2">
                <a:lumMod val="60000"/>
                <a:lumOff val="40000"/>
              </a:schemeClr>
            </a:solidFill>
          </p:spPr>
          <p:txBody>
            <a:bodyPr wrap="square" rtlCol="0">
              <a:spAutoFit/>
            </a:bodyPr>
            <a:lstStyle/>
            <a:p>
              <a:pPr algn="ctr"/>
              <a:r>
                <a:rPr lang="en-US" sz="2400" b="1" dirty="0">
                  <a:latin typeface="Aptos" panose="020B0004020202020204" pitchFamily="34" charset="0"/>
                </a:rPr>
                <a:t>Grant and Incentive Funds Can Often Pay For</a:t>
              </a:r>
            </a:p>
          </p:txBody>
        </p:sp>
        <p:sp>
          <p:nvSpPr>
            <p:cNvPr id="22" name="TextBox 21">
              <a:extLst>
                <a:ext uri="{FF2B5EF4-FFF2-40B4-BE49-F238E27FC236}">
                  <a16:creationId xmlns:a16="http://schemas.microsoft.com/office/drawing/2014/main" id="{B3FE32D7-D8AD-4781-41E1-3969EE90307E}"/>
                </a:ext>
              </a:extLst>
            </p:cNvPr>
            <p:cNvSpPr txBox="1"/>
            <p:nvPr/>
          </p:nvSpPr>
          <p:spPr>
            <a:xfrm>
              <a:off x="837048" y="2991247"/>
              <a:ext cx="4744806" cy="2585323"/>
            </a:xfrm>
            <a:prstGeom prst="rect">
              <a:avLst/>
            </a:prstGeom>
            <a:noFill/>
          </p:spPr>
          <p:txBody>
            <a:bodyPr wrap="square" rtlCol="0">
              <a:spAutoFit/>
            </a:bodyPr>
            <a:lstStyle/>
            <a:p>
              <a:pPr algn="ctr"/>
              <a:r>
                <a:rPr lang="en-US" b="1" dirty="0">
                  <a:latin typeface="Aptos" panose="020B0004020202020204" pitchFamily="34" charset="0"/>
                </a:rPr>
                <a:t>Programmatic Expenses</a:t>
              </a:r>
            </a:p>
            <a:p>
              <a:r>
                <a:rPr lang="en-US" dirty="0">
                  <a:latin typeface="Aptos" panose="020B0004020202020204" pitchFamily="34" charset="0"/>
                </a:rPr>
                <a:t>Program Administration</a:t>
              </a:r>
            </a:p>
            <a:p>
              <a:pPr marL="285750" indent="-285750">
                <a:buFontTx/>
                <a:buChar char="-"/>
              </a:pPr>
              <a:r>
                <a:rPr lang="en-US" dirty="0">
                  <a:latin typeface="Aptos" panose="020B0004020202020204" pitchFamily="34" charset="0"/>
                </a:rPr>
                <a:t>Staffing and planning, implementation, operations</a:t>
              </a:r>
            </a:p>
            <a:p>
              <a:r>
                <a:rPr lang="en-US" dirty="0">
                  <a:latin typeface="Aptos" panose="020B0004020202020204" pitchFamily="34" charset="0"/>
                </a:rPr>
                <a:t>Direct Program Expenses (not participant wages or reimbursement)</a:t>
              </a:r>
            </a:p>
            <a:p>
              <a:pPr marL="285750" indent="-285750">
                <a:buFontTx/>
                <a:buChar char="-"/>
              </a:pPr>
              <a:r>
                <a:rPr lang="en-US" dirty="0">
                  <a:latin typeface="Aptos" panose="020B0004020202020204" pitchFamily="34" charset="0"/>
                </a:rPr>
                <a:t>Tuition and fees</a:t>
              </a:r>
            </a:p>
            <a:p>
              <a:pPr marL="285750" indent="-285750">
                <a:buFontTx/>
                <a:buChar char="-"/>
              </a:pPr>
              <a:r>
                <a:rPr lang="en-US" dirty="0">
                  <a:latin typeface="Aptos" panose="020B0004020202020204" pitchFamily="34" charset="0"/>
                </a:rPr>
                <a:t>Curriculum development</a:t>
              </a:r>
            </a:p>
            <a:p>
              <a:pPr marL="285750" indent="-285750">
                <a:buFontTx/>
                <a:buChar char="-"/>
              </a:pPr>
              <a:r>
                <a:rPr lang="en-US" dirty="0">
                  <a:latin typeface="Aptos" panose="020B0004020202020204" pitchFamily="34" charset="0"/>
                </a:rPr>
                <a:t>Training materials</a:t>
              </a:r>
            </a:p>
          </p:txBody>
        </p:sp>
        <p:sp>
          <p:nvSpPr>
            <p:cNvPr id="23" name="TextBox 22">
              <a:extLst>
                <a:ext uri="{FF2B5EF4-FFF2-40B4-BE49-F238E27FC236}">
                  <a16:creationId xmlns:a16="http://schemas.microsoft.com/office/drawing/2014/main" id="{BFDC7539-7451-1C23-71CC-8D122C4CD016}"/>
                </a:ext>
              </a:extLst>
            </p:cNvPr>
            <p:cNvSpPr txBox="1"/>
            <p:nvPr/>
          </p:nvSpPr>
          <p:spPr>
            <a:xfrm>
              <a:off x="6183748" y="2991247"/>
              <a:ext cx="4744806" cy="2862322"/>
            </a:xfrm>
            <a:prstGeom prst="rect">
              <a:avLst/>
            </a:prstGeom>
            <a:noFill/>
          </p:spPr>
          <p:txBody>
            <a:bodyPr wrap="square" rtlCol="0">
              <a:spAutoFit/>
            </a:bodyPr>
            <a:lstStyle/>
            <a:p>
              <a:pPr algn="ctr"/>
              <a:r>
                <a:rPr lang="en-US" b="1" dirty="0">
                  <a:latin typeface="Aptos" panose="020B0004020202020204" pitchFamily="34" charset="0"/>
                </a:rPr>
                <a:t>Pre-Apprentice Supports</a:t>
              </a:r>
            </a:p>
            <a:p>
              <a:r>
                <a:rPr lang="en-US" dirty="0">
                  <a:latin typeface="Aptos" panose="020B0004020202020204" pitchFamily="34" charset="0"/>
                </a:rPr>
                <a:t>Participant Expenses (reasonable and directly related to program participation), i.e. non-duplicative supportive services:</a:t>
              </a:r>
            </a:p>
            <a:p>
              <a:pPr marL="285750" indent="-285750">
                <a:buFontTx/>
                <a:buChar char="-"/>
              </a:pPr>
              <a:r>
                <a:rPr lang="en-US" dirty="0">
                  <a:latin typeface="Aptos" panose="020B0004020202020204" pitchFamily="34" charset="0"/>
                </a:rPr>
                <a:t>Transportation</a:t>
              </a:r>
            </a:p>
            <a:p>
              <a:pPr marL="285750" indent="-285750">
                <a:buFontTx/>
                <a:buChar char="-"/>
              </a:pPr>
              <a:r>
                <a:rPr lang="en-US" dirty="0">
                  <a:latin typeface="Aptos" panose="020B0004020202020204" pitchFamily="34" charset="0"/>
                </a:rPr>
                <a:t>Child care</a:t>
              </a:r>
            </a:p>
            <a:p>
              <a:pPr marL="285750" indent="-285750">
                <a:buFontTx/>
                <a:buChar char="-"/>
              </a:pPr>
              <a:r>
                <a:rPr lang="en-US" dirty="0">
                  <a:latin typeface="Aptos" panose="020B0004020202020204" pitchFamily="34" charset="0"/>
                </a:rPr>
                <a:t>Training equipment </a:t>
              </a:r>
            </a:p>
            <a:p>
              <a:pPr marL="285750" indent="-285750">
                <a:buFontTx/>
                <a:buChar char="-"/>
              </a:pPr>
              <a:r>
                <a:rPr lang="en-US" dirty="0">
                  <a:latin typeface="Aptos" panose="020B0004020202020204" pitchFamily="34" charset="0"/>
                </a:rPr>
                <a:t>Supplies</a:t>
              </a:r>
            </a:p>
            <a:p>
              <a:pPr marL="285750" indent="-285750">
                <a:buFontTx/>
                <a:buChar char="-"/>
              </a:pPr>
              <a:r>
                <a:rPr lang="en-US" dirty="0">
                  <a:latin typeface="Aptos" panose="020B0004020202020204" pitchFamily="34" charset="0"/>
                </a:rPr>
                <a:t>Books</a:t>
              </a:r>
            </a:p>
            <a:p>
              <a:pPr marL="285750" indent="-285750">
                <a:buFontTx/>
                <a:buChar char="-"/>
              </a:pPr>
              <a:r>
                <a:rPr lang="en-US" dirty="0">
                  <a:latin typeface="Aptos" panose="020B0004020202020204" pitchFamily="34" charset="0"/>
                </a:rPr>
                <a:t>Uniforms</a:t>
              </a:r>
            </a:p>
          </p:txBody>
        </p:sp>
      </p:grpSp>
      <p:pic>
        <p:nvPicPr>
          <p:cNvPr id="5" name="Picture 4" descr="QR code ">
            <a:extLst>
              <a:ext uri="{FF2B5EF4-FFF2-40B4-BE49-F238E27FC236}">
                <a16:creationId xmlns:a16="http://schemas.microsoft.com/office/drawing/2014/main" id="{6F1F1AA2-4A0E-E839-0280-785DE8E91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7239" y="4072951"/>
            <a:ext cx="2283209" cy="2238730"/>
          </a:xfrm>
          <a:prstGeom prst="rect">
            <a:avLst/>
          </a:prstGeom>
        </p:spPr>
      </p:pic>
    </p:spTree>
    <p:extLst>
      <p:ext uri="{BB962C8B-B14F-4D97-AF65-F5344CB8AC3E}">
        <p14:creationId xmlns:p14="http://schemas.microsoft.com/office/powerpoint/2010/main" val="413608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40DE-8506-8A3D-FEB2-3A6A9D96F453}"/>
              </a:ext>
            </a:extLst>
          </p:cNvPr>
          <p:cNvSpPr>
            <a:spLocks noGrp="1"/>
          </p:cNvSpPr>
          <p:nvPr>
            <p:ph type="title"/>
          </p:nvPr>
        </p:nvSpPr>
        <p:spPr/>
        <p:txBody>
          <a:bodyPr/>
          <a:lstStyle/>
          <a:p>
            <a:r>
              <a:rPr lang="en-US" dirty="0">
                <a:latin typeface="Aptos" panose="020B0004020202020204" pitchFamily="34" charset="0"/>
              </a:rPr>
              <a:t>Presenter</a:t>
            </a:r>
          </a:p>
        </p:txBody>
      </p:sp>
      <p:pic>
        <p:nvPicPr>
          <p:cNvPr id="4" name="Picture 3" descr="Katie Adams">
            <a:extLst>
              <a:ext uri="{FF2B5EF4-FFF2-40B4-BE49-F238E27FC236}">
                <a16:creationId xmlns:a16="http://schemas.microsoft.com/office/drawing/2014/main" id="{3F75544B-9DD0-1B2C-004C-08AA6C241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827" y="2097548"/>
            <a:ext cx="3246668" cy="3377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 Placeholder 6">
            <a:extLst>
              <a:ext uri="{FF2B5EF4-FFF2-40B4-BE49-F238E27FC236}">
                <a16:creationId xmlns:a16="http://schemas.microsoft.com/office/drawing/2014/main" id="{D6441172-4B30-8032-E19E-9E6C694F9A6D}"/>
              </a:ext>
            </a:extLst>
          </p:cNvPr>
          <p:cNvSpPr>
            <a:spLocks noGrp="1"/>
          </p:cNvSpPr>
          <p:nvPr>
            <p:ph type="body" sz="quarter" idx="17"/>
          </p:nvPr>
        </p:nvSpPr>
        <p:spPr>
          <a:xfrm>
            <a:off x="5205603" y="2097548"/>
            <a:ext cx="4616823" cy="952609"/>
          </a:xfrm>
        </p:spPr>
        <p:txBody>
          <a:bodyPr vert="horz" lIns="91440" tIns="45720" rIns="91440" bIns="45720" rtlCol="0" anchor="t">
            <a:noAutofit/>
          </a:bodyPr>
          <a:lstStyle/>
          <a:p>
            <a:r>
              <a:rPr lang="en-US" sz="4800">
                <a:solidFill>
                  <a:srgbClr val="0D274D"/>
                </a:solidFill>
                <a:latin typeface="Aptos" panose="020B0004020202020204" pitchFamily="34" charset="0"/>
              </a:rPr>
              <a:t>Katie Adams</a:t>
            </a:r>
          </a:p>
        </p:txBody>
      </p:sp>
      <p:sp>
        <p:nvSpPr>
          <p:cNvPr id="11" name="Text Placeholder 10">
            <a:extLst>
              <a:ext uri="{FF2B5EF4-FFF2-40B4-BE49-F238E27FC236}">
                <a16:creationId xmlns:a16="http://schemas.microsoft.com/office/drawing/2014/main" id="{B4B4182C-4301-F206-A2EC-02E27B6EFA81}"/>
              </a:ext>
            </a:extLst>
          </p:cNvPr>
          <p:cNvSpPr>
            <a:spLocks noGrp="1"/>
          </p:cNvSpPr>
          <p:nvPr>
            <p:ph type="body" sz="quarter" idx="21"/>
          </p:nvPr>
        </p:nvSpPr>
        <p:spPr>
          <a:xfrm>
            <a:off x="5760608" y="2914807"/>
            <a:ext cx="3506812" cy="1325562"/>
          </a:xfrm>
        </p:spPr>
        <p:txBody>
          <a:bodyPr vert="horz" lIns="91440" tIns="45720" rIns="91440" bIns="45720" rtlCol="0" anchor="t">
            <a:normAutofit/>
          </a:bodyPr>
          <a:lstStyle/>
          <a:p>
            <a:r>
              <a:rPr lang="en-US" sz="2800">
                <a:solidFill>
                  <a:schemeClr val="tx1"/>
                </a:solidFill>
                <a:latin typeface="Aptos" panose="020B0004020202020204" pitchFamily="34" charset="0"/>
                <a:ea typeface="Roboto"/>
              </a:rPr>
              <a:t>Chief Delivery Officer </a:t>
            </a:r>
          </a:p>
          <a:p>
            <a:r>
              <a:rPr lang="en-US" sz="2800">
                <a:solidFill>
                  <a:schemeClr val="tx1"/>
                </a:solidFill>
                <a:latin typeface="Aptos" panose="020B0004020202020204" pitchFamily="34" charset="0"/>
                <a:ea typeface="Roboto"/>
              </a:rPr>
              <a:t>Safal Partners</a:t>
            </a:r>
            <a:endParaRPr lang="en-US" sz="2800">
              <a:solidFill>
                <a:schemeClr val="tx1"/>
              </a:solidFill>
              <a:latin typeface="Aptos" panose="020B0004020202020204" pitchFamily="34" charset="0"/>
            </a:endParaRPr>
          </a:p>
        </p:txBody>
      </p:sp>
      <p:pic>
        <p:nvPicPr>
          <p:cNvPr id="5" name="Picture 4" descr="QR Code with link to https://www.linkedin.com/in/katieadams/">
            <a:extLst>
              <a:ext uri="{FF2B5EF4-FFF2-40B4-BE49-F238E27FC236}">
                <a16:creationId xmlns:a16="http://schemas.microsoft.com/office/drawing/2014/main" id="{5D09A5D3-7C38-3FFE-305C-D6A058FC8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277" y="3912897"/>
            <a:ext cx="2024947" cy="2184051"/>
          </a:xfrm>
          <a:prstGeom prst="rect">
            <a:avLst/>
          </a:prstGeom>
        </p:spPr>
      </p:pic>
    </p:spTree>
    <p:extLst>
      <p:ext uri="{BB962C8B-B14F-4D97-AF65-F5344CB8AC3E}">
        <p14:creationId xmlns:p14="http://schemas.microsoft.com/office/powerpoint/2010/main" val="359409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F526-2A29-162F-BCB8-3EBDF807E046}"/>
              </a:ext>
            </a:extLst>
          </p:cNvPr>
          <p:cNvSpPr>
            <a:spLocks noGrp="1"/>
          </p:cNvSpPr>
          <p:nvPr>
            <p:ph type="title"/>
          </p:nvPr>
        </p:nvSpPr>
        <p:spPr>
          <a:xfrm>
            <a:off x="438539" y="495300"/>
            <a:ext cx="12014718" cy="1325563"/>
          </a:xfrm>
        </p:spPr>
        <p:txBody>
          <a:bodyPr>
            <a:normAutofit/>
          </a:bodyPr>
          <a:lstStyle/>
          <a:p>
            <a:r>
              <a:rPr lang="en-US" sz="4000" dirty="0">
                <a:latin typeface="Aptos"/>
              </a:rPr>
              <a:t>Funding, Resources: DOL Intermediaries, Grantees </a:t>
            </a:r>
            <a:r>
              <a:rPr lang="en-US" sz="4000" dirty="0">
                <a:solidFill>
                  <a:srgbClr val="00015E"/>
                </a:solidFill>
                <a:latin typeface="Aptos"/>
              </a:rPr>
              <a:t>1</a:t>
            </a:r>
            <a:endParaRPr lang="en-US" sz="4000" dirty="0">
              <a:solidFill>
                <a:srgbClr val="00015E"/>
              </a:solidFill>
            </a:endParaRPr>
          </a:p>
        </p:txBody>
      </p:sp>
      <p:sp>
        <p:nvSpPr>
          <p:cNvPr id="3" name="Content Placeholder 2">
            <a:extLst>
              <a:ext uri="{FF2B5EF4-FFF2-40B4-BE49-F238E27FC236}">
                <a16:creationId xmlns:a16="http://schemas.microsoft.com/office/drawing/2014/main" id="{3BC285B4-C291-F650-06BF-E37CDCFA3C39}"/>
              </a:ext>
            </a:extLst>
          </p:cNvPr>
          <p:cNvSpPr>
            <a:spLocks noGrp="1"/>
          </p:cNvSpPr>
          <p:nvPr>
            <p:ph sz="half" idx="1"/>
          </p:nvPr>
        </p:nvSpPr>
        <p:spPr>
          <a:xfrm>
            <a:off x="618153" y="1524839"/>
            <a:ext cx="10955694" cy="740293"/>
          </a:xfrm>
        </p:spPr>
        <p:txBody>
          <a:bodyPr>
            <a:normAutofit/>
          </a:bodyPr>
          <a:lstStyle/>
          <a:p>
            <a:r>
              <a:rPr lang="en-US" sz="1800" dirty="0">
                <a:solidFill>
                  <a:schemeClr val="tx1"/>
                </a:solidFill>
                <a:latin typeface="Aptos"/>
              </a:rPr>
              <a:t>Federally-designated, contracted intermediaries and grant recipients</a:t>
            </a:r>
          </a:p>
          <a:p>
            <a:r>
              <a:rPr lang="en-US" sz="1800" dirty="0">
                <a:solidFill>
                  <a:schemeClr val="tx1"/>
                </a:solidFill>
                <a:latin typeface="Aptos"/>
              </a:rPr>
              <a:t>Typically focused on specific industries, sectors or occupations</a:t>
            </a:r>
          </a:p>
          <a:p>
            <a:endParaRPr lang="en-US" dirty="0"/>
          </a:p>
        </p:txBody>
      </p:sp>
      <p:sp>
        <p:nvSpPr>
          <p:cNvPr id="4" name="Content Placeholder 3">
            <a:extLst>
              <a:ext uri="{FF2B5EF4-FFF2-40B4-BE49-F238E27FC236}">
                <a16:creationId xmlns:a16="http://schemas.microsoft.com/office/drawing/2014/main" id="{0111A628-E416-7CFC-9652-E12ADA4986BD}"/>
              </a:ext>
            </a:extLst>
          </p:cNvPr>
          <p:cNvSpPr>
            <a:spLocks noGrp="1"/>
          </p:cNvSpPr>
          <p:nvPr>
            <p:ph sz="half" idx="2"/>
          </p:nvPr>
        </p:nvSpPr>
        <p:spPr>
          <a:xfrm>
            <a:off x="653143" y="2225640"/>
            <a:ext cx="10571584" cy="468738"/>
          </a:xfrm>
          <a:solidFill>
            <a:schemeClr val="accent2">
              <a:lumMod val="60000"/>
              <a:lumOff val="40000"/>
            </a:schemeClr>
          </a:solidFill>
          <a:ln>
            <a:solidFill>
              <a:srgbClr val="FAAB1C"/>
            </a:solidFill>
          </a:ln>
        </p:spPr>
        <p:txBody>
          <a:bodyPr>
            <a:normAutofit lnSpcReduction="10000"/>
          </a:bodyPr>
          <a:lstStyle/>
          <a:p>
            <a:pPr marL="0" indent="0" algn="ctr">
              <a:buNone/>
            </a:pPr>
            <a:r>
              <a:rPr lang="en-US" sz="2800" b="1" dirty="0">
                <a:latin typeface="Aptos" panose="020B0004020202020204" pitchFamily="34" charset="0"/>
              </a:rPr>
              <a:t>Grant and Incentive Funds Can Often Pay For</a:t>
            </a:r>
          </a:p>
        </p:txBody>
      </p:sp>
      <p:sp>
        <p:nvSpPr>
          <p:cNvPr id="5" name="Text Placeholder 4">
            <a:extLst>
              <a:ext uri="{FF2B5EF4-FFF2-40B4-BE49-F238E27FC236}">
                <a16:creationId xmlns:a16="http://schemas.microsoft.com/office/drawing/2014/main" id="{EF554D39-F4CF-8838-DDE6-1EFBA0B8F5A0}"/>
              </a:ext>
            </a:extLst>
          </p:cNvPr>
          <p:cNvSpPr>
            <a:spLocks noGrp="1"/>
          </p:cNvSpPr>
          <p:nvPr>
            <p:ph type="body" sz="quarter" idx="13"/>
          </p:nvPr>
        </p:nvSpPr>
        <p:spPr>
          <a:xfrm>
            <a:off x="653143" y="2807692"/>
            <a:ext cx="5157216" cy="3118104"/>
          </a:xfrm>
        </p:spPr>
        <p:txBody>
          <a:bodyPr>
            <a:normAutofit lnSpcReduction="10000"/>
          </a:bodyPr>
          <a:lstStyle/>
          <a:p>
            <a:pPr marL="0" indent="0" algn="ctr">
              <a:buNone/>
            </a:pPr>
            <a:r>
              <a:rPr lang="en-US" b="1" dirty="0">
                <a:latin typeface="Aptos" panose="020B0004020202020204" pitchFamily="34" charset="0"/>
              </a:rPr>
              <a:t>Programmatic Expenses</a:t>
            </a:r>
          </a:p>
          <a:p>
            <a:pPr marL="0" indent="0">
              <a:buNone/>
            </a:pPr>
            <a:r>
              <a:rPr lang="en-US" sz="2100" dirty="0">
                <a:latin typeface="Aptos" panose="020B0004020202020204" pitchFamily="34" charset="0"/>
              </a:rPr>
              <a:t>Program Administration</a:t>
            </a:r>
          </a:p>
          <a:p>
            <a:pPr marL="742950" lvl="1" indent="-285750">
              <a:buFontTx/>
              <a:buChar char="-"/>
            </a:pPr>
            <a:r>
              <a:rPr lang="en-US" sz="2100" dirty="0">
                <a:latin typeface="Aptos" panose="020B0004020202020204" pitchFamily="34" charset="0"/>
              </a:rPr>
              <a:t>Staffing and planning, implementation, operations</a:t>
            </a:r>
          </a:p>
          <a:p>
            <a:pPr marL="0" indent="0">
              <a:buNone/>
            </a:pPr>
            <a:r>
              <a:rPr lang="en-US" sz="2100" dirty="0">
                <a:latin typeface="Aptos" panose="020B0004020202020204" pitchFamily="34" charset="0"/>
              </a:rPr>
              <a:t>Direct Program Expenses (not participant wages or reimbursement)</a:t>
            </a:r>
          </a:p>
          <a:p>
            <a:pPr marL="742950" lvl="1" indent="-285750">
              <a:buFontTx/>
              <a:buChar char="-"/>
            </a:pPr>
            <a:r>
              <a:rPr lang="en-US" sz="2100" dirty="0">
                <a:latin typeface="Aptos" panose="020B0004020202020204" pitchFamily="34" charset="0"/>
              </a:rPr>
              <a:t>Tuition and fees</a:t>
            </a:r>
          </a:p>
          <a:p>
            <a:pPr marL="742950" lvl="1" indent="-285750">
              <a:buFontTx/>
              <a:buChar char="-"/>
            </a:pPr>
            <a:r>
              <a:rPr lang="en-US" sz="2100" dirty="0">
                <a:latin typeface="Aptos" panose="020B0004020202020204" pitchFamily="34" charset="0"/>
              </a:rPr>
              <a:t>Curriculum development</a:t>
            </a:r>
          </a:p>
          <a:p>
            <a:pPr marL="742950" lvl="1" indent="-285750">
              <a:buFontTx/>
              <a:buChar char="-"/>
            </a:pPr>
            <a:r>
              <a:rPr lang="en-US" sz="2100" dirty="0">
                <a:latin typeface="Aptos" panose="020B0004020202020204" pitchFamily="34" charset="0"/>
              </a:rPr>
              <a:t>Training materials</a:t>
            </a:r>
          </a:p>
          <a:p>
            <a:endParaRPr lang="en-US" dirty="0"/>
          </a:p>
        </p:txBody>
      </p:sp>
      <p:sp>
        <p:nvSpPr>
          <p:cNvPr id="6" name="Text Placeholder 5">
            <a:extLst>
              <a:ext uri="{FF2B5EF4-FFF2-40B4-BE49-F238E27FC236}">
                <a16:creationId xmlns:a16="http://schemas.microsoft.com/office/drawing/2014/main" id="{01FA6005-2D9F-A249-3CAD-9FEBB7877764}"/>
              </a:ext>
            </a:extLst>
          </p:cNvPr>
          <p:cNvSpPr>
            <a:spLocks noGrp="1"/>
          </p:cNvSpPr>
          <p:nvPr>
            <p:ph type="body" sz="quarter" idx="14"/>
          </p:nvPr>
        </p:nvSpPr>
        <p:spPr>
          <a:xfrm>
            <a:off x="5938844" y="2809210"/>
            <a:ext cx="5157398" cy="3116586"/>
          </a:xfrm>
        </p:spPr>
        <p:txBody>
          <a:bodyPr>
            <a:normAutofit fontScale="77500" lnSpcReduction="20000"/>
          </a:bodyPr>
          <a:lstStyle/>
          <a:p>
            <a:pPr marL="0" indent="0" algn="ctr">
              <a:buNone/>
            </a:pPr>
            <a:r>
              <a:rPr lang="en-US" sz="3600" b="1" dirty="0">
                <a:latin typeface="Aptos" panose="020B0004020202020204" pitchFamily="34" charset="0"/>
              </a:rPr>
              <a:t>Pre-Apprentice Supports</a:t>
            </a:r>
          </a:p>
          <a:p>
            <a:pPr marL="0" indent="0">
              <a:buNone/>
            </a:pPr>
            <a:r>
              <a:rPr lang="en-US" dirty="0">
                <a:latin typeface="Aptos" panose="020B0004020202020204" pitchFamily="34" charset="0"/>
              </a:rPr>
              <a:t>Participant Expenses (reasonable and directly related to program participation), i.e. non-duplicative supportive services:</a:t>
            </a:r>
          </a:p>
          <a:p>
            <a:pPr marL="742950" lvl="1" indent="-285750">
              <a:buFontTx/>
              <a:buChar char="-"/>
            </a:pPr>
            <a:r>
              <a:rPr lang="en-US" dirty="0">
                <a:latin typeface="Aptos" panose="020B0004020202020204" pitchFamily="34" charset="0"/>
              </a:rPr>
              <a:t>Transportation</a:t>
            </a:r>
          </a:p>
          <a:p>
            <a:pPr marL="742950" lvl="1" indent="-285750">
              <a:buFontTx/>
              <a:buChar char="-"/>
            </a:pPr>
            <a:r>
              <a:rPr lang="en-US" dirty="0">
                <a:latin typeface="Aptos" panose="020B0004020202020204" pitchFamily="34" charset="0"/>
              </a:rPr>
              <a:t>Child care</a:t>
            </a:r>
          </a:p>
          <a:p>
            <a:pPr marL="742950" lvl="1" indent="-285750">
              <a:buFontTx/>
              <a:buChar char="-"/>
            </a:pPr>
            <a:r>
              <a:rPr lang="en-US" dirty="0">
                <a:latin typeface="Aptos" panose="020B0004020202020204" pitchFamily="34" charset="0"/>
              </a:rPr>
              <a:t>Training equipment </a:t>
            </a:r>
          </a:p>
          <a:p>
            <a:pPr marL="742950" lvl="1" indent="-285750">
              <a:buFontTx/>
              <a:buChar char="-"/>
            </a:pPr>
            <a:r>
              <a:rPr lang="en-US" dirty="0">
                <a:latin typeface="Aptos" panose="020B0004020202020204" pitchFamily="34" charset="0"/>
              </a:rPr>
              <a:t>Supplies</a:t>
            </a:r>
          </a:p>
          <a:p>
            <a:pPr marL="742950" lvl="1" indent="-285750">
              <a:buFontTx/>
              <a:buChar char="-"/>
            </a:pPr>
            <a:r>
              <a:rPr lang="en-US" dirty="0">
                <a:latin typeface="Aptos" panose="020B0004020202020204" pitchFamily="34" charset="0"/>
              </a:rPr>
              <a:t>Books</a:t>
            </a:r>
          </a:p>
          <a:p>
            <a:pPr marL="742950" lvl="1" indent="-285750">
              <a:buFontTx/>
              <a:buChar char="-"/>
            </a:pPr>
            <a:r>
              <a:rPr lang="en-US" dirty="0">
                <a:latin typeface="Aptos" panose="020B0004020202020204" pitchFamily="34" charset="0"/>
              </a:rPr>
              <a:t>Uniforms</a:t>
            </a:r>
            <a:endParaRPr lang="en-US" dirty="0"/>
          </a:p>
        </p:txBody>
      </p:sp>
      <p:pic>
        <p:nvPicPr>
          <p:cNvPr id="8" name="Picture 7" descr="QR code ">
            <a:extLst>
              <a:ext uri="{FF2B5EF4-FFF2-40B4-BE49-F238E27FC236}">
                <a16:creationId xmlns:a16="http://schemas.microsoft.com/office/drawing/2014/main" id="{E2C8DF46-9B89-8170-3EEF-B57412A8B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766" y="3997452"/>
            <a:ext cx="2234961" cy="2191422"/>
          </a:xfrm>
          <a:prstGeom prst="rect">
            <a:avLst/>
          </a:prstGeom>
        </p:spPr>
      </p:pic>
      <p:sp>
        <p:nvSpPr>
          <p:cNvPr id="7" name="Slide Number Placeholder 5">
            <a:extLst>
              <a:ext uri="{FF2B5EF4-FFF2-40B4-BE49-F238E27FC236}">
                <a16:creationId xmlns:a16="http://schemas.microsoft.com/office/drawing/2014/main" id="{05098314-B05E-4144-6F09-962BB47ADC22}"/>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110515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E74BB94-EFEB-8003-E5B1-E6D13A62F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5BF7E-15A1-F5B5-6EE9-317580DD44A6}"/>
              </a:ext>
            </a:extLst>
          </p:cNvPr>
          <p:cNvSpPr>
            <a:spLocks noGrp="1"/>
          </p:cNvSpPr>
          <p:nvPr>
            <p:ph type="title"/>
          </p:nvPr>
        </p:nvSpPr>
        <p:spPr>
          <a:xfrm>
            <a:off x="763556" y="447869"/>
            <a:ext cx="10515600" cy="1325563"/>
          </a:xfrm>
        </p:spPr>
        <p:txBody>
          <a:bodyPr>
            <a:normAutofit/>
          </a:bodyPr>
          <a:lstStyle/>
          <a:p>
            <a:r>
              <a:rPr lang="en-US" sz="4000" dirty="0">
                <a:latin typeface="Aptos"/>
              </a:rPr>
              <a:t>Funding, Resources: WIOA Title I</a:t>
            </a:r>
          </a:p>
        </p:txBody>
      </p:sp>
      <p:sp>
        <p:nvSpPr>
          <p:cNvPr id="3" name="Content Placeholder 2">
            <a:extLst>
              <a:ext uri="{FF2B5EF4-FFF2-40B4-BE49-F238E27FC236}">
                <a16:creationId xmlns:a16="http://schemas.microsoft.com/office/drawing/2014/main" id="{F7A5705B-F7A6-D3D1-4E0F-1CA4C9DA1E0D}"/>
              </a:ext>
              <a:ext uri="{C183D7F6-B498-43B3-948B-1728B52AA6E4}">
                <adec:decorative xmlns:adec="http://schemas.microsoft.com/office/drawing/2017/decorative" val="1"/>
              </a:ext>
            </a:extLst>
          </p:cNvPr>
          <p:cNvSpPr>
            <a:spLocks noGrp="1"/>
          </p:cNvSpPr>
          <p:nvPr>
            <p:ph sz="half" idx="1"/>
          </p:nvPr>
        </p:nvSpPr>
        <p:spPr>
          <a:xfrm>
            <a:off x="511686" y="1665684"/>
            <a:ext cx="11019339" cy="497998"/>
          </a:xfrm>
        </p:spPr>
        <p:txBody>
          <a:bodyPr vert="horz" lIns="91440" tIns="45720" rIns="91440" bIns="45720" rtlCol="0" anchor="t">
            <a:noAutofit/>
          </a:bodyPr>
          <a:lstStyle/>
          <a:p>
            <a:r>
              <a:rPr lang="en-US" sz="1800" dirty="0">
                <a:solidFill>
                  <a:schemeClr val="tx1"/>
                </a:solidFill>
                <a:latin typeface="Aptos"/>
              </a:rPr>
              <a:t>Administered by Local Workforce Development Boards (LWDBs) and their </a:t>
            </a:r>
            <a:br>
              <a:rPr lang="en-US" sz="1800" dirty="0">
                <a:solidFill>
                  <a:schemeClr val="tx1"/>
                </a:solidFill>
                <a:latin typeface="Aptos"/>
              </a:rPr>
            </a:br>
            <a:r>
              <a:rPr lang="en-US" sz="1800" dirty="0">
                <a:solidFill>
                  <a:schemeClr val="tx1"/>
                </a:solidFill>
                <a:latin typeface="Aptos"/>
              </a:rPr>
              <a:t>American Job Centers (AJCs)</a:t>
            </a:r>
          </a:p>
          <a:p>
            <a:r>
              <a:rPr lang="en-US" sz="1800" dirty="0">
                <a:solidFill>
                  <a:schemeClr val="tx1"/>
                </a:solidFill>
                <a:latin typeface="Aptos"/>
              </a:rPr>
              <a:t>Eligible beneficiaries:</a:t>
            </a:r>
          </a:p>
          <a:p>
            <a:pPr lvl="1"/>
            <a:r>
              <a:rPr lang="en-US" sz="1600" dirty="0">
                <a:solidFill>
                  <a:schemeClr val="tx1"/>
                </a:solidFill>
                <a:latin typeface="Aptos"/>
              </a:rPr>
              <a:t>Adult learners (Adult or Dislocated Worker programs)</a:t>
            </a:r>
          </a:p>
          <a:p>
            <a:pPr lvl="1"/>
            <a:r>
              <a:rPr lang="en-US" sz="1600" dirty="0">
                <a:solidFill>
                  <a:schemeClr val="tx1"/>
                </a:solidFill>
                <a:latin typeface="Aptos"/>
              </a:rPr>
              <a:t>In-school (Youth program) or Opportunity Youth eligible participants</a:t>
            </a:r>
          </a:p>
          <a:p>
            <a:endParaRPr lang="en-US" sz="1800" dirty="0">
              <a:latin typeface="Aptos"/>
            </a:endParaRPr>
          </a:p>
        </p:txBody>
      </p:sp>
      <p:sp>
        <p:nvSpPr>
          <p:cNvPr id="7" name="Slide Number Placeholder 5">
            <a:extLst>
              <a:ext uri="{FF2B5EF4-FFF2-40B4-BE49-F238E27FC236}">
                <a16:creationId xmlns:a16="http://schemas.microsoft.com/office/drawing/2014/main" id="{DB238BF8-0E20-531D-120F-C13E28A7795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pic>
        <p:nvPicPr>
          <p:cNvPr id="4" name="Picture 3">
            <a:extLst>
              <a:ext uri="{FF2B5EF4-FFF2-40B4-BE49-F238E27FC236}">
                <a16:creationId xmlns:a16="http://schemas.microsoft.com/office/drawing/2014/main" id="{292B73F5-AF08-ADC7-ED5A-C196149DEFF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grpSp>
        <p:nvGrpSpPr>
          <p:cNvPr id="24" name="Group 23" descr="WIOA Title I Funds Can Pay For:&#10;Training - direct program expenses (not participant reimbursement) - tuition and fees, case management/career navigation, job development&#10;&#10;Learning: Participant Expenses (reasonable and directly related to program participation,) i.e. supportive services, e.g.: transporation, child care, training equipment and supplies, books, uniforms, licensing fees">
            <a:extLst>
              <a:ext uri="{FF2B5EF4-FFF2-40B4-BE49-F238E27FC236}">
                <a16:creationId xmlns:a16="http://schemas.microsoft.com/office/drawing/2014/main" id="{24F232E7-5611-BD43-2858-D56F8EC44CFA}"/>
              </a:ext>
            </a:extLst>
          </p:cNvPr>
          <p:cNvGrpSpPr/>
          <p:nvPr/>
        </p:nvGrpSpPr>
        <p:grpSpPr>
          <a:xfrm>
            <a:off x="837048" y="3216776"/>
            <a:ext cx="10515600" cy="3109499"/>
            <a:chOff x="837048" y="3216776"/>
            <a:chExt cx="10515600" cy="3109499"/>
          </a:xfrm>
        </p:grpSpPr>
        <p:sp>
          <p:nvSpPr>
            <p:cNvPr id="21" name="TextBox 20">
              <a:extLst>
                <a:ext uri="{FF2B5EF4-FFF2-40B4-BE49-F238E27FC236}">
                  <a16:creationId xmlns:a16="http://schemas.microsoft.com/office/drawing/2014/main" id="{579B6DA1-9111-831E-BCD7-B85C4025763D}"/>
                </a:ext>
              </a:extLst>
            </p:cNvPr>
            <p:cNvSpPr txBox="1"/>
            <p:nvPr/>
          </p:nvSpPr>
          <p:spPr>
            <a:xfrm>
              <a:off x="837048" y="3216776"/>
              <a:ext cx="10515600" cy="461665"/>
            </a:xfrm>
            <a:prstGeom prst="rect">
              <a:avLst/>
            </a:prstGeom>
            <a:solidFill>
              <a:schemeClr val="accent2">
                <a:lumMod val="60000"/>
                <a:lumOff val="40000"/>
              </a:schemeClr>
            </a:solidFill>
          </p:spPr>
          <p:txBody>
            <a:bodyPr wrap="square" rtlCol="0">
              <a:spAutoFit/>
            </a:bodyPr>
            <a:lstStyle/>
            <a:p>
              <a:pPr algn="ctr"/>
              <a:r>
                <a:rPr lang="en-US" sz="2400" b="1" dirty="0">
                  <a:latin typeface="Aptos" panose="020B0004020202020204" pitchFamily="34" charset="0"/>
                </a:rPr>
                <a:t>WIOA Title I Funds Can Often Pay For</a:t>
              </a:r>
            </a:p>
          </p:txBody>
        </p:sp>
        <p:sp>
          <p:nvSpPr>
            <p:cNvPr id="22" name="TextBox 21">
              <a:extLst>
                <a:ext uri="{FF2B5EF4-FFF2-40B4-BE49-F238E27FC236}">
                  <a16:creationId xmlns:a16="http://schemas.microsoft.com/office/drawing/2014/main" id="{592FD73F-7018-D909-A014-5EAE50DEA94A}"/>
                </a:ext>
              </a:extLst>
            </p:cNvPr>
            <p:cNvSpPr txBox="1"/>
            <p:nvPr/>
          </p:nvSpPr>
          <p:spPr>
            <a:xfrm>
              <a:off x="837048" y="3740952"/>
              <a:ext cx="4744806" cy="1754326"/>
            </a:xfrm>
            <a:prstGeom prst="rect">
              <a:avLst/>
            </a:prstGeom>
            <a:noFill/>
          </p:spPr>
          <p:txBody>
            <a:bodyPr wrap="square" rtlCol="0">
              <a:spAutoFit/>
            </a:bodyPr>
            <a:lstStyle/>
            <a:p>
              <a:pPr algn="ctr"/>
              <a:r>
                <a:rPr lang="en-US" b="1" dirty="0">
                  <a:latin typeface="Aptos" panose="020B0004020202020204" pitchFamily="34" charset="0"/>
                </a:rPr>
                <a:t>Pre-Apprenticeship Paid Work Experience </a:t>
              </a:r>
            </a:p>
            <a:p>
              <a:r>
                <a:rPr lang="en-US" dirty="0">
                  <a:latin typeface="Aptos" panose="020B0004020202020204" pitchFamily="34" charset="0"/>
                </a:rPr>
                <a:t>Allowability varies by LWDB policy </a:t>
              </a:r>
            </a:p>
            <a:p>
              <a:pPr marL="285750" indent="-285750">
                <a:buFontTx/>
                <a:buChar char="-"/>
              </a:pPr>
              <a:r>
                <a:rPr lang="en-US" dirty="0">
                  <a:latin typeface="Aptos" panose="020B0004020202020204" pitchFamily="34" charset="0"/>
                </a:rPr>
                <a:t>Amount and length of wage reimbursement to be determined by LWDB policy</a:t>
              </a:r>
            </a:p>
            <a:p>
              <a:pPr marL="285750" indent="-285750">
                <a:buFontTx/>
                <a:buChar char="-"/>
              </a:pPr>
              <a:r>
                <a:rPr lang="en-US" dirty="0">
                  <a:latin typeface="Aptos" panose="020B0004020202020204" pitchFamily="34" charset="0"/>
                </a:rPr>
                <a:t>Paid to provider of work experience</a:t>
              </a:r>
            </a:p>
            <a:p>
              <a:pPr marL="285750" indent="-285750">
                <a:buFontTx/>
                <a:buChar char="-"/>
              </a:pPr>
              <a:r>
                <a:rPr lang="en-US" dirty="0">
                  <a:latin typeface="Aptos" panose="020B0004020202020204" pitchFamily="34" charset="0"/>
                </a:rPr>
                <a:t>Likely uses OJT-type contracts</a:t>
              </a:r>
            </a:p>
          </p:txBody>
        </p:sp>
        <p:sp>
          <p:nvSpPr>
            <p:cNvPr id="23" name="TextBox 22">
              <a:extLst>
                <a:ext uri="{FF2B5EF4-FFF2-40B4-BE49-F238E27FC236}">
                  <a16:creationId xmlns:a16="http://schemas.microsoft.com/office/drawing/2014/main" id="{AA97970C-2FF1-F0EB-1DB8-EEBEDFE2BE0C}"/>
                </a:ext>
              </a:extLst>
            </p:cNvPr>
            <p:cNvSpPr txBox="1"/>
            <p:nvPr/>
          </p:nvSpPr>
          <p:spPr>
            <a:xfrm>
              <a:off x="6183748" y="3740952"/>
              <a:ext cx="4744806" cy="2585323"/>
            </a:xfrm>
            <a:prstGeom prst="rect">
              <a:avLst/>
            </a:prstGeom>
            <a:noFill/>
          </p:spPr>
          <p:txBody>
            <a:bodyPr wrap="square" rtlCol="0">
              <a:spAutoFit/>
            </a:bodyPr>
            <a:lstStyle/>
            <a:p>
              <a:pPr algn="ctr"/>
              <a:r>
                <a:rPr lang="en-US" b="1" dirty="0">
                  <a:latin typeface="Aptos" panose="020B0004020202020204" pitchFamily="34" charset="0"/>
                </a:rPr>
                <a:t>Training Costs (through Individual Training Accounts)</a:t>
              </a:r>
            </a:p>
            <a:p>
              <a:r>
                <a:rPr lang="en-US" dirty="0">
                  <a:latin typeface="Aptos" panose="020B0004020202020204" pitchFamily="34" charset="0"/>
                </a:rPr>
                <a:t>Paid to ETPL approved training providers</a:t>
              </a:r>
            </a:p>
            <a:p>
              <a:r>
                <a:rPr lang="en-US" dirty="0">
                  <a:latin typeface="Aptos" panose="020B0004020202020204" pitchFamily="34" charset="0"/>
                </a:rPr>
                <a:t>Can be used toward pre-apprentice training expenses</a:t>
              </a:r>
            </a:p>
            <a:p>
              <a:pPr marL="285750" indent="-285750">
                <a:buFontTx/>
                <a:buChar char="-"/>
              </a:pPr>
              <a:r>
                <a:rPr lang="en-US" dirty="0">
                  <a:latin typeface="Aptos" panose="020B0004020202020204" pitchFamily="34" charset="0"/>
                </a:rPr>
                <a:t>Tuition/fees</a:t>
              </a:r>
            </a:p>
            <a:p>
              <a:pPr marL="285750" indent="-285750">
                <a:buFontTx/>
                <a:buChar char="-"/>
              </a:pPr>
              <a:r>
                <a:rPr lang="en-US" dirty="0">
                  <a:latin typeface="Aptos" panose="020B0004020202020204" pitchFamily="34" charset="0"/>
                </a:rPr>
                <a:t>Books</a:t>
              </a:r>
            </a:p>
            <a:p>
              <a:pPr marL="285750" indent="-285750">
                <a:buFontTx/>
                <a:buChar char="-"/>
              </a:pPr>
              <a:r>
                <a:rPr lang="en-US" dirty="0">
                  <a:latin typeface="Aptos" panose="020B0004020202020204" pitchFamily="34" charset="0"/>
                </a:rPr>
                <a:t>Uniforms, training equipment, etc.</a:t>
              </a:r>
            </a:p>
            <a:p>
              <a:pPr marL="285750" indent="-285750">
                <a:buFontTx/>
                <a:buChar char="-"/>
              </a:pPr>
              <a:r>
                <a:rPr lang="en-US" dirty="0">
                  <a:latin typeface="Aptos" panose="020B0004020202020204" pitchFamily="34" charset="0"/>
                </a:rPr>
                <a:t>Supportive services</a:t>
              </a:r>
            </a:p>
          </p:txBody>
        </p:sp>
      </p:grpSp>
      <p:pic>
        <p:nvPicPr>
          <p:cNvPr id="2050" name="Picture 2" descr="WorkforceGPS - Welcome to Yes, WIOA Can!">
            <a:extLst>
              <a:ext uri="{FF2B5EF4-FFF2-40B4-BE49-F238E27FC236}">
                <a16:creationId xmlns:a16="http://schemas.microsoft.com/office/drawing/2014/main" id="{3934692D-60A8-699C-49C5-32DFD1FE9EB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674076" y="515886"/>
            <a:ext cx="2982884" cy="181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4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1E23-E7B1-7FB2-4643-20E92F490F6D}"/>
              </a:ext>
            </a:extLst>
          </p:cNvPr>
          <p:cNvSpPr>
            <a:spLocks noGrp="1"/>
          </p:cNvSpPr>
          <p:nvPr>
            <p:ph type="title"/>
          </p:nvPr>
        </p:nvSpPr>
        <p:spPr>
          <a:xfrm>
            <a:off x="735564" y="355581"/>
            <a:ext cx="10515600" cy="1325563"/>
          </a:xfrm>
        </p:spPr>
        <p:txBody>
          <a:bodyPr/>
          <a:lstStyle/>
          <a:p>
            <a:r>
              <a:rPr lang="en-US" sz="4400" dirty="0">
                <a:latin typeface="Aptos"/>
              </a:rPr>
              <a:t>Funding, Resources: WIOA Title</a:t>
            </a:r>
            <a:endParaRPr lang="en-US" dirty="0"/>
          </a:p>
        </p:txBody>
      </p:sp>
      <p:pic>
        <p:nvPicPr>
          <p:cNvPr id="7" name="Picture 2" descr="WorkforceGPS - Welcome to Yes, WIOA Can!">
            <a:extLst>
              <a:ext uri="{FF2B5EF4-FFF2-40B4-BE49-F238E27FC236}">
                <a16:creationId xmlns:a16="http://schemas.microsoft.com/office/drawing/2014/main" id="{0CCD45B6-06F2-89EA-55CB-C24A659E7829}"/>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740871" y="469233"/>
            <a:ext cx="2982884" cy="18181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5F2DAA-AEAE-3DEA-6D0A-00C620951B70}"/>
              </a:ext>
            </a:extLst>
          </p:cNvPr>
          <p:cNvSpPr>
            <a:spLocks noGrp="1"/>
          </p:cNvSpPr>
          <p:nvPr>
            <p:ph sz="half" idx="1"/>
          </p:nvPr>
        </p:nvSpPr>
        <p:spPr>
          <a:xfrm>
            <a:off x="838200" y="1545685"/>
            <a:ext cx="9770706" cy="1598731"/>
          </a:xfrm>
        </p:spPr>
        <p:txBody>
          <a:bodyPr>
            <a:normAutofit/>
          </a:bodyPr>
          <a:lstStyle/>
          <a:p>
            <a:r>
              <a:rPr lang="en-US" sz="1800" dirty="0">
                <a:solidFill>
                  <a:schemeClr val="tx1"/>
                </a:solidFill>
                <a:latin typeface="Aptos"/>
              </a:rPr>
              <a:t>Administered by Local Workforce Development Boards (LWDBs) and their </a:t>
            </a:r>
            <a:br>
              <a:rPr lang="en-US" sz="1800" dirty="0">
                <a:solidFill>
                  <a:schemeClr val="tx1"/>
                </a:solidFill>
                <a:latin typeface="Aptos"/>
              </a:rPr>
            </a:br>
            <a:r>
              <a:rPr lang="en-US" sz="1800" dirty="0">
                <a:solidFill>
                  <a:schemeClr val="tx1"/>
                </a:solidFill>
                <a:latin typeface="Aptos"/>
              </a:rPr>
              <a:t>American Job Centers (AJCs)</a:t>
            </a:r>
          </a:p>
          <a:p>
            <a:r>
              <a:rPr lang="en-US" sz="1800" dirty="0">
                <a:solidFill>
                  <a:schemeClr val="tx1"/>
                </a:solidFill>
                <a:latin typeface="Aptos"/>
              </a:rPr>
              <a:t>Eligible beneficiaries:</a:t>
            </a:r>
          </a:p>
          <a:p>
            <a:pPr lvl="1"/>
            <a:r>
              <a:rPr lang="en-US" sz="1800" dirty="0">
                <a:solidFill>
                  <a:schemeClr val="tx1"/>
                </a:solidFill>
                <a:latin typeface="Aptos"/>
              </a:rPr>
              <a:t>Adult learners (Adult or Dislocated Worker programs)</a:t>
            </a:r>
          </a:p>
          <a:p>
            <a:pPr lvl="1"/>
            <a:r>
              <a:rPr lang="en-US" sz="1800" dirty="0">
                <a:solidFill>
                  <a:schemeClr val="tx1"/>
                </a:solidFill>
                <a:latin typeface="Aptos"/>
              </a:rPr>
              <a:t>In-school (Youth program) or Opportunity Youth eligible participants</a:t>
            </a:r>
          </a:p>
        </p:txBody>
      </p:sp>
      <p:sp>
        <p:nvSpPr>
          <p:cNvPr id="4" name="Content Placeholder 3">
            <a:extLst>
              <a:ext uri="{FF2B5EF4-FFF2-40B4-BE49-F238E27FC236}">
                <a16:creationId xmlns:a16="http://schemas.microsoft.com/office/drawing/2014/main" id="{9E939509-E4FD-AF08-7803-F4F80D4F8307}"/>
              </a:ext>
            </a:extLst>
          </p:cNvPr>
          <p:cNvSpPr>
            <a:spLocks noGrp="1"/>
          </p:cNvSpPr>
          <p:nvPr>
            <p:ph sz="half" idx="2"/>
          </p:nvPr>
        </p:nvSpPr>
        <p:spPr>
          <a:xfrm>
            <a:off x="713014" y="3343625"/>
            <a:ext cx="10765971" cy="485191"/>
          </a:xfrm>
          <a:solidFill>
            <a:schemeClr val="accent2">
              <a:lumMod val="60000"/>
              <a:lumOff val="40000"/>
            </a:schemeClr>
          </a:solidFill>
          <a:ln>
            <a:solidFill>
              <a:srgbClr val="FAAB1C"/>
            </a:solidFill>
          </a:ln>
        </p:spPr>
        <p:txBody>
          <a:bodyPr>
            <a:normAutofit/>
          </a:bodyPr>
          <a:lstStyle/>
          <a:p>
            <a:pPr marL="0" indent="0" algn="ctr">
              <a:buNone/>
            </a:pPr>
            <a:r>
              <a:rPr lang="en-US" sz="2800" b="1" dirty="0">
                <a:latin typeface="Aptos" panose="020B0004020202020204" pitchFamily="34" charset="0"/>
              </a:rPr>
              <a:t>WIOA Title I Funds Can Often Pay For</a:t>
            </a:r>
          </a:p>
        </p:txBody>
      </p:sp>
      <p:sp>
        <p:nvSpPr>
          <p:cNvPr id="5" name="Text Placeholder 4">
            <a:extLst>
              <a:ext uri="{FF2B5EF4-FFF2-40B4-BE49-F238E27FC236}">
                <a16:creationId xmlns:a16="http://schemas.microsoft.com/office/drawing/2014/main" id="{CB0D5121-B1EF-6528-B894-75DD2493F54B}"/>
              </a:ext>
            </a:extLst>
          </p:cNvPr>
          <p:cNvSpPr>
            <a:spLocks noGrp="1"/>
          </p:cNvSpPr>
          <p:nvPr>
            <p:ph type="body" sz="quarter" idx="13"/>
          </p:nvPr>
        </p:nvSpPr>
        <p:spPr>
          <a:xfrm>
            <a:off x="713014" y="3850511"/>
            <a:ext cx="5217367" cy="2024743"/>
          </a:xfrm>
        </p:spPr>
        <p:txBody>
          <a:bodyPr>
            <a:normAutofit fontScale="92500"/>
          </a:bodyPr>
          <a:lstStyle/>
          <a:p>
            <a:pPr marL="0" indent="0" algn="ctr">
              <a:buNone/>
            </a:pPr>
            <a:r>
              <a:rPr lang="en-US" sz="2200" b="1" dirty="0">
                <a:latin typeface="Aptos" panose="020B0004020202020204" pitchFamily="34" charset="0"/>
              </a:rPr>
              <a:t>Pre-Apprenticeship Paid Work Experience </a:t>
            </a:r>
          </a:p>
          <a:p>
            <a:pPr marL="0" indent="0">
              <a:buNone/>
            </a:pPr>
            <a:r>
              <a:rPr lang="en-US" sz="1900" dirty="0">
                <a:latin typeface="Aptos" panose="020B0004020202020204" pitchFamily="34" charset="0"/>
              </a:rPr>
              <a:t>Allowability varies by LWDB policy </a:t>
            </a:r>
          </a:p>
          <a:p>
            <a:pPr marL="742950" lvl="1" indent="-285750">
              <a:buFontTx/>
              <a:buChar char="-"/>
            </a:pPr>
            <a:r>
              <a:rPr lang="en-US" sz="1900" dirty="0">
                <a:latin typeface="Aptos" panose="020B0004020202020204" pitchFamily="34" charset="0"/>
              </a:rPr>
              <a:t>Amount and length of wage reimbursement to be determined by LWDB policy</a:t>
            </a:r>
          </a:p>
          <a:p>
            <a:pPr marL="742950" lvl="1" indent="-285750">
              <a:buFontTx/>
              <a:buChar char="-"/>
            </a:pPr>
            <a:r>
              <a:rPr lang="en-US" sz="1900" dirty="0">
                <a:latin typeface="Aptos" panose="020B0004020202020204" pitchFamily="34" charset="0"/>
              </a:rPr>
              <a:t>Paid to provider of work experience</a:t>
            </a:r>
          </a:p>
          <a:p>
            <a:pPr marL="742950" lvl="1" indent="-285750">
              <a:buFontTx/>
              <a:buChar char="-"/>
            </a:pPr>
            <a:r>
              <a:rPr lang="en-US" sz="1900" dirty="0">
                <a:latin typeface="Aptos" panose="020B0004020202020204" pitchFamily="34" charset="0"/>
              </a:rPr>
              <a:t>Likely uses OJT-type contracts</a:t>
            </a:r>
          </a:p>
          <a:p>
            <a:endParaRPr lang="en-US" dirty="0"/>
          </a:p>
        </p:txBody>
      </p:sp>
      <p:sp>
        <p:nvSpPr>
          <p:cNvPr id="6" name="Text Placeholder 5">
            <a:extLst>
              <a:ext uri="{FF2B5EF4-FFF2-40B4-BE49-F238E27FC236}">
                <a16:creationId xmlns:a16="http://schemas.microsoft.com/office/drawing/2014/main" id="{FB96774E-EBD3-F407-A373-BA25F183521D}"/>
              </a:ext>
            </a:extLst>
          </p:cNvPr>
          <p:cNvSpPr>
            <a:spLocks noGrp="1"/>
          </p:cNvSpPr>
          <p:nvPr>
            <p:ph type="body" sz="quarter" idx="14"/>
          </p:nvPr>
        </p:nvSpPr>
        <p:spPr>
          <a:xfrm>
            <a:off x="5952930" y="3850511"/>
            <a:ext cx="5526055" cy="2378074"/>
          </a:xfrm>
        </p:spPr>
        <p:txBody>
          <a:bodyPr>
            <a:normAutofit fontScale="47500" lnSpcReduction="20000"/>
          </a:bodyPr>
          <a:lstStyle/>
          <a:p>
            <a:pPr marL="0" indent="0" algn="ctr">
              <a:buNone/>
            </a:pPr>
            <a:r>
              <a:rPr lang="en-US" sz="4200" b="1" dirty="0">
                <a:latin typeface="Aptos" panose="020B0004020202020204" pitchFamily="34" charset="0"/>
              </a:rPr>
              <a:t>Training Costs (through Individual Training Accounts)</a:t>
            </a:r>
          </a:p>
          <a:p>
            <a:r>
              <a:rPr lang="en-US" sz="3300" dirty="0">
                <a:latin typeface="Aptos" panose="020B0004020202020204" pitchFamily="34" charset="0"/>
              </a:rPr>
              <a:t>Paid to ETPL approved training providers</a:t>
            </a:r>
          </a:p>
          <a:p>
            <a:r>
              <a:rPr lang="en-US" sz="3300" dirty="0">
                <a:latin typeface="Aptos" panose="020B0004020202020204" pitchFamily="34" charset="0"/>
              </a:rPr>
              <a:t>Can be used toward pre-apprentice training expenses</a:t>
            </a:r>
          </a:p>
          <a:p>
            <a:pPr marL="285750" indent="-285750">
              <a:buFontTx/>
              <a:buChar char="-"/>
            </a:pPr>
            <a:r>
              <a:rPr lang="en-US" sz="3300" dirty="0">
                <a:latin typeface="Aptos" panose="020B0004020202020204" pitchFamily="34" charset="0"/>
              </a:rPr>
              <a:t>Tuition/fees</a:t>
            </a:r>
          </a:p>
          <a:p>
            <a:pPr marL="285750" indent="-285750">
              <a:buFontTx/>
              <a:buChar char="-"/>
            </a:pPr>
            <a:r>
              <a:rPr lang="en-US" sz="3300" dirty="0">
                <a:latin typeface="Aptos" panose="020B0004020202020204" pitchFamily="34" charset="0"/>
              </a:rPr>
              <a:t>Books</a:t>
            </a:r>
          </a:p>
          <a:p>
            <a:pPr marL="285750" indent="-285750">
              <a:buFontTx/>
              <a:buChar char="-"/>
            </a:pPr>
            <a:r>
              <a:rPr lang="en-US" sz="3300" dirty="0">
                <a:latin typeface="Aptos" panose="020B0004020202020204" pitchFamily="34" charset="0"/>
              </a:rPr>
              <a:t>Uniforms, training equipment, etc.</a:t>
            </a:r>
          </a:p>
          <a:p>
            <a:pPr marL="285750" indent="-285750">
              <a:buFontTx/>
              <a:buChar char="-"/>
            </a:pPr>
            <a:r>
              <a:rPr lang="en-US" sz="3300" dirty="0">
                <a:latin typeface="Aptos" panose="020B0004020202020204" pitchFamily="34" charset="0"/>
              </a:rPr>
              <a:t>Supportive services</a:t>
            </a:r>
          </a:p>
          <a:p>
            <a:endParaRPr lang="en-US" dirty="0"/>
          </a:p>
        </p:txBody>
      </p:sp>
      <p:sp>
        <p:nvSpPr>
          <p:cNvPr id="8" name="Slide Number Placeholder 5">
            <a:extLst>
              <a:ext uri="{FF2B5EF4-FFF2-40B4-BE49-F238E27FC236}">
                <a16:creationId xmlns:a16="http://schemas.microsoft.com/office/drawing/2014/main" id="{44F2BDDD-3585-11B5-557E-174221984C98}"/>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373180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5E39DA-64FC-40EB-3890-FF256AF04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7623C-F831-1A5D-D1C4-A8DC94FCEBB4}"/>
              </a:ext>
            </a:extLst>
          </p:cNvPr>
          <p:cNvSpPr>
            <a:spLocks noGrp="1"/>
          </p:cNvSpPr>
          <p:nvPr>
            <p:ph type="title"/>
          </p:nvPr>
        </p:nvSpPr>
        <p:spPr>
          <a:xfrm>
            <a:off x="763556" y="447869"/>
            <a:ext cx="10515600" cy="1325563"/>
          </a:xfrm>
        </p:spPr>
        <p:txBody>
          <a:bodyPr>
            <a:normAutofit/>
          </a:bodyPr>
          <a:lstStyle/>
          <a:p>
            <a:r>
              <a:rPr lang="en-US" sz="4000" dirty="0">
                <a:latin typeface="Aptos"/>
              </a:rPr>
              <a:t>Funding, Resources: SNAP E&amp;T</a:t>
            </a:r>
          </a:p>
        </p:txBody>
      </p:sp>
      <p:sp>
        <p:nvSpPr>
          <p:cNvPr id="3" name="Content Placeholder 2">
            <a:extLst>
              <a:ext uri="{FF2B5EF4-FFF2-40B4-BE49-F238E27FC236}">
                <a16:creationId xmlns:a16="http://schemas.microsoft.com/office/drawing/2014/main" id="{D20D0CBB-4F97-7A99-EFC7-E41F87BF8F1E}"/>
              </a:ext>
              <a:ext uri="{C183D7F6-B498-43B3-948B-1728B52AA6E4}">
                <adec:decorative xmlns:adec="http://schemas.microsoft.com/office/drawing/2017/decorative" val="1"/>
              </a:ext>
            </a:extLst>
          </p:cNvPr>
          <p:cNvSpPr>
            <a:spLocks noGrp="1"/>
          </p:cNvSpPr>
          <p:nvPr>
            <p:ph sz="half" idx="1"/>
          </p:nvPr>
        </p:nvSpPr>
        <p:spPr>
          <a:xfrm>
            <a:off x="511686" y="1665684"/>
            <a:ext cx="11019339" cy="497998"/>
          </a:xfrm>
        </p:spPr>
        <p:txBody>
          <a:bodyPr vert="horz" lIns="91440" tIns="45720" rIns="91440" bIns="45720" rtlCol="0" anchor="t">
            <a:noAutofit/>
          </a:bodyPr>
          <a:lstStyle/>
          <a:p>
            <a:r>
              <a:rPr lang="en-US" sz="1800" dirty="0">
                <a:solidFill>
                  <a:schemeClr val="tx1"/>
                </a:solidFill>
                <a:latin typeface="Aptos"/>
              </a:rPr>
              <a:t>Run through states or state partners (i.e. colleges, CBOs, AJCs, etc.)</a:t>
            </a:r>
          </a:p>
          <a:p>
            <a:r>
              <a:rPr lang="en-US" sz="1800" dirty="0">
                <a:solidFill>
                  <a:schemeClr val="tx1"/>
                </a:solidFill>
                <a:latin typeface="Aptos"/>
              </a:rPr>
              <a:t>Post-secondary age eligible participants</a:t>
            </a:r>
          </a:p>
          <a:p>
            <a:endParaRPr lang="en-US" sz="1800" dirty="0">
              <a:latin typeface="Aptos"/>
            </a:endParaRPr>
          </a:p>
        </p:txBody>
      </p:sp>
      <p:sp>
        <p:nvSpPr>
          <p:cNvPr id="7" name="Slide Number Placeholder 5">
            <a:extLst>
              <a:ext uri="{FF2B5EF4-FFF2-40B4-BE49-F238E27FC236}">
                <a16:creationId xmlns:a16="http://schemas.microsoft.com/office/drawing/2014/main" id="{8F6D63DA-9962-662E-FC19-481F67CE4DE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pic>
        <p:nvPicPr>
          <p:cNvPr id="4" name="Picture 3">
            <a:extLst>
              <a:ext uri="{FF2B5EF4-FFF2-40B4-BE49-F238E27FC236}">
                <a16:creationId xmlns:a16="http://schemas.microsoft.com/office/drawing/2014/main" id="{1AF696C3-B901-1EC6-DFCE-49F3846F723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grpSp>
        <p:nvGrpSpPr>
          <p:cNvPr id="24" name="Group 23" descr="SNAP E&amp;T Funds Can Pay For&#10;100% or 50-50 Funds&#10;Administrative Expensives like state staffing and palnning, implementation, operations, partner provider administrator expenses &#10;&#10;Direct program expenses (not participant reimbursement) - like tuition and fees, case management and career navigation, job development&#10;&#10;ONLY 50-50 FUNDS&#10;- Participant Expenses (reasonable and directly related to program participation), i.e. supportive services, e.g.: transportation, child care, training equipment and supplies, books, uniforms, licensing fees">
            <a:extLst>
              <a:ext uri="{FF2B5EF4-FFF2-40B4-BE49-F238E27FC236}">
                <a16:creationId xmlns:a16="http://schemas.microsoft.com/office/drawing/2014/main" id="{73F68B32-6A3D-2536-2E61-0E962BACDAF1}"/>
              </a:ext>
            </a:extLst>
          </p:cNvPr>
          <p:cNvGrpSpPr/>
          <p:nvPr/>
        </p:nvGrpSpPr>
        <p:grpSpPr>
          <a:xfrm>
            <a:off x="837048" y="2467071"/>
            <a:ext cx="10515600" cy="3672730"/>
            <a:chOff x="837048" y="2467071"/>
            <a:chExt cx="10515600" cy="3672730"/>
          </a:xfrm>
        </p:grpSpPr>
        <p:sp>
          <p:nvSpPr>
            <p:cNvPr id="21" name="TextBox 20">
              <a:extLst>
                <a:ext uri="{FF2B5EF4-FFF2-40B4-BE49-F238E27FC236}">
                  <a16:creationId xmlns:a16="http://schemas.microsoft.com/office/drawing/2014/main" id="{37DB24D4-1A6C-9238-51E0-D242C4FDDD07}"/>
                </a:ext>
              </a:extLst>
            </p:cNvPr>
            <p:cNvSpPr txBox="1"/>
            <p:nvPr/>
          </p:nvSpPr>
          <p:spPr>
            <a:xfrm>
              <a:off x="837048" y="2467071"/>
              <a:ext cx="10515600" cy="461665"/>
            </a:xfrm>
            <a:prstGeom prst="rect">
              <a:avLst/>
            </a:prstGeom>
            <a:solidFill>
              <a:schemeClr val="accent2">
                <a:lumMod val="60000"/>
                <a:lumOff val="40000"/>
              </a:schemeClr>
            </a:solidFill>
          </p:spPr>
          <p:txBody>
            <a:bodyPr wrap="square" rtlCol="0">
              <a:spAutoFit/>
            </a:bodyPr>
            <a:lstStyle/>
            <a:p>
              <a:pPr algn="ctr"/>
              <a:r>
                <a:rPr lang="en-US" sz="2400" b="1" dirty="0">
                  <a:latin typeface="Aptos" panose="020B0004020202020204" pitchFamily="34" charset="0"/>
                </a:rPr>
                <a:t>SNAP E&amp;T Funds Can Pay For</a:t>
              </a:r>
            </a:p>
          </p:txBody>
        </p:sp>
        <p:sp>
          <p:nvSpPr>
            <p:cNvPr id="22" name="TextBox 21">
              <a:extLst>
                <a:ext uri="{FF2B5EF4-FFF2-40B4-BE49-F238E27FC236}">
                  <a16:creationId xmlns:a16="http://schemas.microsoft.com/office/drawing/2014/main" id="{63C6DCEE-27D6-F5C2-AC41-B1E64D6CF509}"/>
                </a:ext>
              </a:extLst>
            </p:cNvPr>
            <p:cNvSpPr txBox="1"/>
            <p:nvPr/>
          </p:nvSpPr>
          <p:spPr>
            <a:xfrm>
              <a:off x="837048" y="2991247"/>
              <a:ext cx="4744806" cy="3148554"/>
            </a:xfrm>
            <a:prstGeom prst="rect">
              <a:avLst/>
            </a:prstGeom>
            <a:noFill/>
          </p:spPr>
          <p:txBody>
            <a:bodyPr wrap="square" rtlCol="0">
              <a:spAutoFit/>
            </a:bodyPr>
            <a:lstStyle/>
            <a:p>
              <a:pPr algn="ctr"/>
              <a:r>
                <a:rPr lang="en-US" b="1" dirty="0">
                  <a:latin typeface="Aptos" panose="020B0004020202020204" pitchFamily="34" charset="0"/>
                </a:rPr>
                <a:t>100% or 50-50 Funds</a:t>
              </a:r>
            </a:p>
            <a:p>
              <a:r>
                <a:rPr lang="en-US" dirty="0">
                  <a:latin typeface="Aptos" panose="020B0004020202020204" pitchFamily="34" charset="0"/>
                </a:rPr>
                <a:t>Administrative Expenses</a:t>
              </a:r>
            </a:p>
            <a:p>
              <a:pPr marL="285750" indent="-285750">
                <a:buFontTx/>
                <a:buChar char="-"/>
              </a:pPr>
              <a:r>
                <a:rPr lang="en-US" dirty="0">
                  <a:latin typeface="Aptos" panose="020B0004020202020204" pitchFamily="34" charset="0"/>
                </a:rPr>
                <a:t>State staffing and planning, implementation, operations</a:t>
              </a:r>
            </a:p>
            <a:p>
              <a:pPr marL="285750" indent="-285750">
                <a:buFontTx/>
                <a:buChar char="-"/>
              </a:pPr>
              <a:r>
                <a:rPr lang="en-US" dirty="0">
                  <a:latin typeface="Aptos" panose="020B0004020202020204" pitchFamily="34" charset="0"/>
                </a:rPr>
                <a:t>Partner provider administrative expenses</a:t>
              </a:r>
            </a:p>
            <a:p>
              <a:r>
                <a:rPr lang="en-US" dirty="0">
                  <a:latin typeface="Aptos" panose="020B0004020202020204" pitchFamily="34" charset="0"/>
                </a:rPr>
                <a:t>Direct Program Expenses (not participant reimbursement)</a:t>
              </a:r>
            </a:p>
            <a:p>
              <a:pPr marL="285750" indent="-285750">
                <a:buFontTx/>
                <a:buChar char="-"/>
              </a:pPr>
              <a:r>
                <a:rPr lang="en-US" dirty="0">
                  <a:latin typeface="Aptos" panose="020B0004020202020204" pitchFamily="34" charset="0"/>
                </a:rPr>
                <a:t>Tuition and fees</a:t>
              </a:r>
            </a:p>
            <a:p>
              <a:pPr marL="285750" indent="-285750">
                <a:buFontTx/>
                <a:buChar char="-"/>
              </a:pPr>
              <a:r>
                <a:rPr lang="en-US" dirty="0">
                  <a:latin typeface="Aptos" panose="020B0004020202020204" pitchFamily="34" charset="0"/>
                </a:rPr>
                <a:t>Case management/career navigation</a:t>
              </a:r>
            </a:p>
            <a:p>
              <a:pPr marL="285750" indent="-285750">
                <a:buFontTx/>
                <a:buChar char="-"/>
              </a:pPr>
              <a:r>
                <a:rPr lang="en-US" dirty="0">
                  <a:latin typeface="Aptos" panose="020B0004020202020204" pitchFamily="34" charset="0"/>
                </a:rPr>
                <a:t>Job Development</a:t>
              </a:r>
            </a:p>
          </p:txBody>
        </p:sp>
        <p:sp>
          <p:nvSpPr>
            <p:cNvPr id="23" name="TextBox 22">
              <a:extLst>
                <a:ext uri="{FF2B5EF4-FFF2-40B4-BE49-F238E27FC236}">
                  <a16:creationId xmlns:a16="http://schemas.microsoft.com/office/drawing/2014/main" id="{DF58C32B-C67C-04F7-47AF-80105858BD99}"/>
                </a:ext>
              </a:extLst>
            </p:cNvPr>
            <p:cNvSpPr txBox="1"/>
            <p:nvPr/>
          </p:nvSpPr>
          <p:spPr>
            <a:xfrm>
              <a:off x="6183748" y="2991247"/>
              <a:ext cx="4744806" cy="3148554"/>
            </a:xfrm>
            <a:prstGeom prst="rect">
              <a:avLst/>
            </a:prstGeom>
            <a:noFill/>
          </p:spPr>
          <p:txBody>
            <a:bodyPr wrap="square" rtlCol="0">
              <a:spAutoFit/>
            </a:bodyPr>
            <a:lstStyle/>
            <a:p>
              <a:pPr algn="ctr"/>
              <a:r>
                <a:rPr lang="en-US" b="1" dirty="0">
                  <a:latin typeface="Aptos" panose="020B0004020202020204" pitchFamily="34" charset="0"/>
                </a:rPr>
                <a:t>ONLY 50-50 Funds</a:t>
              </a:r>
            </a:p>
            <a:p>
              <a:r>
                <a:rPr lang="en-US" dirty="0">
                  <a:latin typeface="Aptos" panose="020B0004020202020204" pitchFamily="34" charset="0"/>
                </a:rPr>
                <a:t>Participant Expenses (reasonable and directly related to program participation), i.e. supportive services, e.g.:</a:t>
              </a:r>
            </a:p>
            <a:p>
              <a:pPr marL="285750" indent="-285750">
                <a:buFontTx/>
                <a:buChar char="-"/>
              </a:pPr>
              <a:r>
                <a:rPr lang="en-US" dirty="0">
                  <a:latin typeface="Aptos" panose="020B0004020202020204" pitchFamily="34" charset="0"/>
                </a:rPr>
                <a:t>Transportation</a:t>
              </a:r>
            </a:p>
            <a:p>
              <a:pPr marL="285750" indent="-285750">
                <a:buFontTx/>
                <a:buChar char="-"/>
              </a:pPr>
              <a:r>
                <a:rPr lang="en-US" dirty="0">
                  <a:latin typeface="Aptos" panose="020B0004020202020204" pitchFamily="34" charset="0"/>
                </a:rPr>
                <a:t>Child care</a:t>
              </a:r>
            </a:p>
            <a:p>
              <a:pPr marL="285750" indent="-285750">
                <a:buFontTx/>
                <a:buChar char="-"/>
              </a:pPr>
              <a:r>
                <a:rPr lang="en-US" dirty="0">
                  <a:latin typeface="Aptos" panose="020B0004020202020204" pitchFamily="34" charset="0"/>
                </a:rPr>
                <a:t>Training equipment and supplies</a:t>
              </a:r>
            </a:p>
            <a:p>
              <a:pPr marL="285750" indent="-285750">
                <a:buFontTx/>
                <a:buChar char="-"/>
              </a:pPr>
              <a:r>
                <a:rPr lang="en-US" dirty="0">
                  <a:latin typeface="Aptos" panose="020B0004020202020204" pitchFamily="34" charset="0"/>
                </a:rPr>
                <a:t>Books</a:t>
              </a:r>
            </a:p>
            <a:p>
              <a:pPr marL="285750" indent="-285750">
                <a:buFontTx/>
                <a:buChar char="-"/>
              </a:pPr>
              <a:r>
                <a:rPr lang="en-US" dirty="0">
                  <a:latin typeface="Aptos" panose="020B0004020202020204" pitchFamily="34" charset="0"/>
                </a:rPr>
                <a:t>Uniforms</a:t>
              </a:r>
            </a:p>
            <a:p>
              <a:pPr marL="285750" indent="-285750">
                <a:buFontTx/>
                <a:buChar char="-"/>
              </a:pPr>
              <a:r>
                <a:rPr lang="en-US" dirty="0">
                  <a:latin typeface="Aptos" panose="020B0004020202020204" pitchFamily="34" charset="0"/>
                </a:rPr>
                <a:t>Licensing fees</a:t>
              </a:r>
            </a:p>
          </p:txBody>
        </p:sp>
      </p:grpSp>
      <p:pic>
        <p:nvPicPr>
          <p:cNvPr id="1026" name="Picture 2" descr="SNAP Employment &amp; Training Program (SNAP E&amp;T) - Virginia Department of  Social Services">
            <a:extLst>
              <a:ext uri="{FF2B5EF4-FFF2-40B4-BE49-F238E27FC236}">
                <a16:creationId xmlns:a16="http://schemas.microsoft.com/office/drawing/2014/main" id="{EF8C0BEE-675D-B86C-CD24-9E6C0B73A3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686307" y="808776"/>
            <a:ext cx="2718783" cy="148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6DD5-E9FE-4F05-E370-0F1FFA46D263}"/>
              </a:ext>
            </a:extLst>
          </p:cNvPr>
          <p:cNvSpPr>
            <a:spLocks noGrp="1"/>
          </p:cNvSpPr>
          <p:nvPr>
            <p:ph type="title"/>
          </p:nvPr>
        </p:nvSpPr>
        <p:spPr>
          <a:xfrm>
            <a:off x="780420" y="591461"/>
            <a:ext cx="10515600" cy="1325563"/>
          </a:xfrm>
        </p:spPr>
        <p:txBody>
          <a:bodyPr/>
          <a:lstStyle/>
          <a:p>
            <a:r>
              <a:rPr lang="en-US" sz="4400" dirty="0">
                <a:latin typeface="Aptos"/>
              </a:rPr>
              <a:t>Funding, Resources: SNAP E&amp;T </a:t>
            </a:r>
            <a:r>
              <a:rPr lang="en-US" sz="4400" dirty="0">
                <a:solidFill>
                  <a:srgbClr val="00015E"/>
                </a:solidFill>
                <a:latin typeface="Aptos"/>
              </a:rPr>
              <a:t>1</a:t>
            </a:r>
            <a:endParaRPr lang="en-US" dirty="0">
              <a:solidFill>
                <a:srgbClr val="00015E"/>
              </a:solidFill>
            </a:endParaRPr>
          </a:p>
        </p:txBody>
      </p:sp>
      <p:pic>
        <p:nvPicPr>
          <p:cNvPr id="7" name="Picture 2" descr="SNAP Employment &amp; Training Program (SNAP E&amp;T) - Virginia Department of  Social Services">
            <a:extLst>
              <a:ext uri="{FF2B5EF4-FFF2-40B4-BE49-F238E27FC236}">
                <a16:creationId xmlns:a16="http://schemas.microsoft.com/office/drawing/2014/main" id="{0A35D518-7D91-0E64-E82E-009047E2E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252640" y="494629"/>
            <a:ext cx="2442159" cy="13309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12BE6A-EEEC-75CF-BD57-AE72D706C525}"/>
              </a:ext>
            </a:extLst>
          </p:cNvPr>
          <p:cNvSpPr>
            <a:spLocks noGrp="1"/>
          </p:cNvSpPr>
          <p:nvPr>
            <p:ph sz="half" idx="1"/>
          </p:nvPr>
        </p:nvSpPr>
        <p:spPr>
          <a:xfrm>
            <a:off x="838200" y="1825625"/>
            <a:ext cx="10573380" cy="718399"/>
          </a:xfrm>
        </p:spPr>
        <p:txBody>
          <a:bodyPr>
            <a:normAutofit/>
          </a:bodyPr>
          <a:lstStyle/>
          <a:p>
            <a:r>
              <a:rPr lang="en-US" sz="1800" dirty="0">
                <a:solidFill>
                  <a:schemeClr val="tx1"/>
                </a:solidFill>
                <a:latin typeface="Aptos"/>
              </a:rPr>
              <a:t>Run through states or state partners (i.e. colleges, CBOs, AJCs, etc.)</a:t>
            </a:r>
          </a:p>
          <a:p>
            <a:r>
              <a:rPr lang="en-US" sz="1800" dirty="0">
                <a:solidFill>
                  <a:schemeClr val="tx1"/>
                </a:solidFill>
                <a:latin typeface="Aptos"/>
              </a:rPr>
              <a:t>Post-secondary age eligible participants</a:t>
            </a:r>
          </a:p>
        </p:txBody>
      </p:sp>
      <p:sp>
        <p:nvSpPr>
          <p:cNvPr id="4" name="Content Placeholder 3">
            <a:extLst>
              <a:ext uri="{FF2B5EF4-FFF2-40B4-BE49-F238E27FC236}">
                <a16:creationId xmlns:a16="http://schemas.microsoft.com/office/drawing/2014/main" id="{B614B48E-ADD9-CA86-5ABB-0BCBBA6689C2}"/>
              </a:ext>
            </a:extLst>
          </p:cNvPr>
          <p:cNvSpPr>
            <a:spLocks noGrp="1"/>
          </p:cNvSpPr>
          <p:nvPr>
            <p:ph sz="half" idx="13"/>
          </p:nvPr>
        </p:nvSpPr>
        <p:spPr>
          <a:xfrm>
            <a:off x="661594" y="2544024"/>
            <a:ext cx="10631160" cy="443620"/>
          </a:xfrm>
          <a:solidFill>
            <a:schemeClr val="accent2">
              <a:lumMod val="60000"/>
              <a:lumOff val="40000"/>
            </a:schemeClr>
          </a:solidFill>
          <a:ln>
            <a:solidFill>
              <a:srgbClr val="FAAB1C"/>
            </a:solidFill>
          </a:ln>
        </p:spPr>
        <p:txBody>
          <a:bodyPr>
            <a:normAutofit/>
          </a:bodyPr>
          <a:lstStyle/>
          <a:p>
            <a:pPr marL="0" indent="0" algn="ctr">
              <a:buNone/>
            </a:pPr>
            <a:r>
              <a:rPr lang="en-US" sz="2400" b="1" dirty="0">
                <a:latin typeface="Aptos" panose="020B0004020202020204" pitchFamily="34" charset="0"/>
              </a:rPr>
              <a:t>SNAP E&amp;T Funds Can Pay For</a:t>
            </a:r>
          </a:p>
        </p:txBody>
      </p:sp>
      <p:sp>
        <p:nvSpPr>
          <p:cNvPr id="5" name="Content Placeholder 4">
            <a:extLst>
              <a:ext uri="{FF2B5EF4-FFF2-40B4-BE49-F238E27FC236}">
                <a16:creationId xmlns:a16="http://schemas.microsoft.com/office/drawing/2014/main" id="{234BB10E-C99F-D738-863B-DE3BB6591C01}"/>
              </a:ext>
            </a:extLst>
          </p:cNvPr>
          <p:cNvSpPr>
            <a:spLocks noGrp="1"/>
          </p:cNvSpPr>
          <p:nvPr>
            <p:ph sz="half" idx="14"/>
          </p:nvPr>
        </p:nvSpPr>
        <p:spPr>
          <a:xfrm>
            <a:off x="661595" y="2987644"/>
            <a:ext cx="5434406" cy="2915215"/>
          </a:xfrm>
        </p:spPr>
        <p:txBody>
          <a:bodyPr>
            <a:normAutofit fontScale="25000" lnSpcReduction="20000"/>
          </a:bodyPr>
          <a:lstStyle/>
          <a:p>
            <a:pPr marL="0" indent="0" algn="ctr">
              <a:buNone/>
            </a:pPr>
            <a:r>
              <a:rPr lang="en-US" sz="8000" b="1" dirty="0">
                <a:latin typeface="Aptos" panose="020B0004020202020204" pitchFamily="34" charset="0"/>
              </a:rPr>
              <a:t>100% or 50-50 Funds</a:t>
            </a:r>
          </a:p>
          <a:p>
            <a:pPr marL="0" indent="0">
              <a:buNone/>
            </a:pPr>
            <a:r>
              <a:rPr lang="en-US" sz="7200" dirty="0">
                <a:latin typeface="Aptos" panose="020B0004020202020204" pitchFamily="34" charset="0"/>
              </a:rPr>
              <a:t>Administrative Expenses</a:t>
            </a:r>
          </a:p>
          <a:p>
            <a:pPr marL="285750" indent="-285750">
              <a:buFontTx/>
              <a:buChar char="-"/>
            </a:pPr>
            <a:r>
              <a:rPr lang="en-US" sz="7200" dirty="0">
                <a:latin typeface="Aptos" panose="020B0004020202020204" pitchFamily="34" charset="0"/>
              </a:rPr>
              <a:t>State staffing and planning, implementation, operations</a:t>
            </a:r>
          </a:p>
          <a:p>
            <a:pPr marL="285750" indent="-285750">
              <a:buFontTx/>
              <a:buChar char="-"/>
            </a:pPr>
            <a:r>
              <a:rPr lang="en-US" sz="7200" dirty="0">
                <a:latin typeface="Aptos" panose="020B0004020202020204" pitchFamily="34" charset="0"/>
              </a:rPr>
              <a:t>Partner provider administrative expenses</a:t>
            </a:r>
          </a:p>
          <a:p>
            <a:pPr marL="0" indent="0">
              <a:buNone/>
            </a:pPr>
            <a:r>
              <a:rPr lang="en-US" sz="7200" dirty="0">
                <a:latin typeface="Aptos" panose="020B0004020202020204" pitchFamily="34" charset="0"/>
              </a:rPr>
              <a:t>Direct Program Expenses (not participant reimbursement)</a:t>
            </a:r>
          </a:p>
          <a:p>
            <a:pPr marL="285750" indent="-285750">
              <a:buFontTx/>
              <a:buChar char="-"/>
            </a:pPr>
            <a:r>
              <a:rPr lang="en-US" sz="7200" dirty="0">
                <a:latin typeface="Aptos" panose="020B0004020202020204" pitchFamily="34" charset="0"/>
              </a:rPr>
              <a:t>Tuition and fees</a:t>
            </a:r>
          </a:p>
          <a:p>
            <a:pPr marL="285750" indent="-285750">
              <a:buFontTx/>
              <a:buChar char="-"/>
            </a:pPr>
            <a:r>
              <a:rPr lang="en-US" sz="7200" dirty="0">
                <a:latin typeface="Aptos" panose="020B0004020202020204" pitchFamily="34" charset="0"/>
              </a:rPr>
              <a:t>Case management/career navigation</a:t>
            </a:r>
          </a:p>
          <a:p>
            <a:pPr marL="285750" indent="-285750">
              <a:buFontTx/>
              <a:buChar char="-"/>
            </a:pPr>
            <a:r>
              <a:rPr lang="en-US" sz="7200" dirty="0">
                <a:latin typeface="Aptos" panose="020B0004020202020204" pitchFamily="34" charset="0"/>
              </a:rPr>
              <a:t>Job Development</a:t>
            </a:r>
          </a:p>
          <a:p>
            <a:endParaRPr lang="en-US" dirty="0"/>
          </a:p>
        </p:txBody>
      </p:sp>
      <p:sp>
        <p:nvSpPr>
          <p:cNvPr id="6" name="Content Placeholder 5">
            <a:extLst>
              <a:ext uri="{FF2B5EF4-FFF2-40B4-BE49-F238E27FC236}">
                <a16:creationId xmlns:a16="http://schemas.microsoft.com/office/drawing/2014/main" id="{A1024E1B-464D-F4A8-54EA-27B2189BA0FC}"/>
              </a:ext>
            </a:extLst>
          </p:cNvPr>
          <p:cNvSpPr>
            <a:spLocks noGrp="1"/>
          </p:cNvSpPr>
          <p:nvPr>
            <p:ph sz="half" idx="15"/>
          </p:nvPr>
        </p:nvSpPr>
        <p:spPr>
          <a:xfrm>
            <a:off x="6002448" y="2987644"/>
            <a:ext cx="5290305" cy="2915215"/>
          </a:xfrm>
        </p:spPr>
        <p:txBody>
          <a:bodyPr>
            <a:normAutofit fontScale="92500" lnSpcReduction="10000"/>
          </a:bodyPr>
          <a:lstStyle/>
          <a:p>
            <a:pPr marL="0" indent="0" algn="ctr">
              <a:buNone/>
            </a:pPr>
            <a:r>
              <a:rPr lang="en-US" sz="2300" b="1" dirty="0">
                <a:latin typeface="Aptos" panose="020B0004020202020204" pitchFamily="34" charset="0"/>
              </a:rPr>
              <a:t>ONLY 50-50 Funds</a:t>
            </a:r>
          </a:p>
          <a:p>
            <a:pPr marL="0" indent="0">
              <a:buNone/>
            </a:pPr>
            <a:r>
              <a:rPr lang="en-US" sz="1900" dirty="0">
                <a:latin typeface="Aptos" panose="020B0004020202020204" pitchFamily="34" charset="0"/>
              </a:rPr>
              <a:t>Participant Expenses (reasonable and directly related to program participation), i.e. supportive services, e.g.:</a:t>
            </a:r>
          </a:p>
          <a:p>
            <a:pPr marL="742950" lvl="1" indent="-285750">
              <a:buFontTx/>
              <a:buChar char="-"/>
            </a:pPr>
            <a:r>
              <a:rPr lang="en-US" sz="1900" dirty="0">
                <a:latin typeface="Aptos" panose="020B0004020202020204" pitchFamily="34" charset="0"/>
              </a:rPr>
              <a:t>Transportation</a:t>
            </a:r>
          </a:p>
          <a:p>
            <a:pPr marL="742950" lvl="1" indent="-285750">
              <a:buFontTx/>
              <a:buChar char="-"/>
            </a:pPr>
            <a:r>
              <a:rPr lang="en-US" sz="1900" dirty="0">
                <a:latin typeface="Aptos" panose="020B0004020202020204" pitchFamily="34" charset="0"/>
              </a:rPr>
              <a:t>Child care</a:t>
            </a:r>
          </a:p>
          <a:p>
            <a:pPr marL="742950" lvl="1" indent="-285750">
              <a:buFontTx/>
              <a:buChar char="-"/>
            </a:pPr>
            <a:r>
              <a:rPr lang="en-US" sz="1900" dirty="0">
                <a:latin typeface="Aptos" panose="020B0004020202020204" pitchFamily="34" charset="0"/>
              </a:rPr>
              <a:t>Training equipment and supplies</a:t>
            </a:r>
          </a:p>
          <a:p>
            <a:pPr marL="742950" lvl="1" indent="-285750">
              <a:buFontTx/>
              <a:buChar char="-"/>
            </a:pPr>
            <a:r>
              <a:rPr lang="en-US" sz="1900" dirty="0">
                <a:latin typeface="Aptos" panose="020B0004020202020204" pitchFamily="34" charset="0"/>
              </a:rPr>
              <a:t>Books</a:t>
            </a:r>
          </a:p>
          <a:p>
            <a:pPr marL="742950" lvl="1" indent="-285750">
              <a:buFontTx/>
              <a:buChar char="-"/>
            </a:pPr>
            <a:r>
              <a:rPr lang="en-US" sz="1900" dirty="0">
                <a:latin typeface="Aptos" panose="020B0004020202020204" pitchFamily="34" charset="0"/>
              </a:rPr>
              <a:t>Uniforms</a:t>
            </a:r>
          </a:p>
          <a:p>
            <a:pPr marL="742950" lvl="1" indent="-285750">
              <a:buFontTx/>
              <a:buChar char="-"/>
            </a:pPr>
            <a:r>
              <a:rPr lang="en-US" sz="1900" dirty="0">
                <a:latin typeface="Aptos" panose="020B0004020202020204" pitchFamily="34" charset="0"/>
              </a:rPr>
              <a:t>Licensing fees</a:t>
            </a:r>
          </a:p>
          <a:p>
            <a:pPr marL="0" indent="0">
              <a:buNone/>
            </a:pPr>
            <a:endParaRPr lang="en-US" dirty="0"/>
          </a:p>
        </p:txBody>
      </p:sp>
      <p:sp>
        <p:nvSpPr>
          <p:cNvPr id="8" name="Slide Number Placeholder 5">
            <a:extLst>
              <a:ext uri="{FF2B5EF4-FFF2-40B4-BE49-F238E27FC236}">
                <a16:creationId xmlns:a16="http://schemas.microsoft.com/office/drawing/2014/main" id="{2A9DB3BA-F747-9EB1-DBE5-22C1198ED6BF}"/>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297324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6F6501A-8717-5184-C59C-4DD08E915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28AEF-8205-8F7C-0835-FE72BF58CDA6}"/>
              </a:ext>
            </a:extLst>
          </p:cNvPr>
          <p:cNvSpPr>
            <a:spLocks noGrp="1"/>
          </p:cNvSpPr>
          <p:nvPr>
            <p:ph type="title"/>
          </p:nvPr>
        </p:nvSpPr>
        <p:spPr>
          <a:xfrm>
            <a:off x="763556" y="447869"/>
            <a:ext cx="10515600" cy="1325563"/>
          </a:xfrm>
        </p:spPr>
        <p:txBody>
          <a:bodyPr>
            <a:normAutofit/>
          </a:bodyPr>
          <a:lstStyle/>
          <a:p>
            <a:r>
              <a:rPr lang="en-US" sz="4000">
                <a:latin typeface="Aptos"/>
              </a:rPr>
              <a:t>Federal Student Aid Programs</a:t>
            </a:r>
          </a:p>
        </p:txBody>
      </p:sp>
      <p:sp>
        <p:nvSpPr>
          <p:cNvPr id="3" name="Content Placeholder 2">
            <a:extLst>
              <a:ext uri="{FF2B5EF4-FFF2-40B4-BE49-F238E27FC236}">
                <a16:creationId xmlns:a16="http://schemas.microsoft.com/office/drawing/2014/main" id="{9CABAA63-603F-239E-89DA-FF61CADAB4EE}"/>
              </a:ext>
              <a:ext uri="{C183D7F6-B498-43B3-948B-1728B52AA6E4}">
                <adec:decorative xmlns:adec="http://schemas.microsoft.com/office/drawing/2017/decorative" val="0"/>
              </a:ext>
            </a:extLst>
          </p:cNvPr>
          <p:cNvSpPr>
            <a:spLocks noGrp="1"/>
          </p:cNvSpPr>
          <p:nvPr>
            <p:ph sz="half" idx="1"/>
          </p:nvPr>
        </p:nvSpPr>
        <p:spPr>
          <a:xfrm>
            <a:off x="511686" y="1665684"/>
            <a:ext cx="11019339" cy="838866"/>
          </a:xfrm>
        </p:spPr>
        <p:txBody>
          <a:bodyPr vert="horz" lIns="91440" tIns="45720" rIns="91440" bIns="45720" rtlCol="0" anchor="t">
            <a:noAutofit/>
          </a:bodyPr>
          <a:lstStyle/>
          <a:p>
            <a:r>
              <a:rPr lang="en-US" sz="2200" dirty="0">
                <a:solidFill>
                  <a:schemeClr val="tx1"/>
                </a:solidFill>
                <a:latin typeface="Aptos"/>
              </a:rPr>
              <a:t>Federal student can be utilized if pre-apprenticeship program is embedded in a credit-bearing academic certificate or degree program</a:t>
            </a:r>
          </a:p>
          <a:p>
            <a:endParaRPr lang="en-US" sz="1800" dirty="0">
              <a:latin typeface="Aptos"/>
            </a:endParaRPr>
          </a:p>
        </p:txBody>
      </p:sp>
      <p:sp>
        <p:nvSpPr>
          <p:cNvPr id="8" name="TextBox 7">
            <a:extLst>
              <a:ext uri="{FF2B5EF4-FFF2-40B4-BE49-F238E27FC236}">
                <a16:creationId xmlns:a16="http://schemas.microsoft.com/office/drawing/2014/main" id="{189FD57A-A3C2-3962-2529-D43905A4BF43}"/>
              </a:ext>
            </a:extLst>
          </p:cNvPr>
          <p:cNvSpPr txBox="1"/>
          <p:nvPr/>
        </p:nvSpPr>
        <p:spPr>
          <a:xfrm>
            <a:off x="838200" y="2760414"/>
            <a:ext cx="10515600" cy="461665"/>
          </a:xfrm>
          <a:prstGeom prst="rect">
            <a:avLst/>
          </a:prstGeom>
          <a:solidFill>
            <a:schemeClr val="accent2">
              <a:lumMod val="60000"/>
              <a:lumOff val="40000"/>
            </a:schemeClr>
          </a:solidFill>
        </p:spPr>
        <p:txBody>
          <a:bodyPr wrap="square" rtlCol="0">
            <a:spAutoFit/>
          </a:bodyPr>
          <a:lstStyle/>
          <a:p>
            <a:pPr algn="ctr"/>
            <a:r>
              <a:rPr lang="en-US" sz="2400" b="1" dirty="0">
                <a:latin typeface="Aptos" panose="020B0004020202020204" pitchFamily="34" charset="0"/>
              </a:rPr>
              <a:t> Grant and Funding Resources</a:t>
            </a:r>
          </a:p>
        </p:txBody>
      </p:sp>
      <p:sp>
        <p:nvSpPr>
          <p:cNvPr id="5" name="TextBox 4">
            <a:extLst>
              <a:ext uri="{FF2B5EF4-FFF2-40B4-BE49-F238E27FC236}">
                <a16:creationId xmlns:a16="http://schemas.microsoft.com/office/drawing/2014/main" id="{C77AF2C9-0AE3-78F1-22C8-349D03BE50F7}"/>
              </a:ext>
            </a:extLst>
          </p:cNvPr>
          <p:cNvSpPr txBox="1"/>
          <p:nvPr/>
        </p:nvSpPr>
        <p:spPr>
          <a:xfrm>
            <a:off x="837048" y="3477943"/>
            <a:ext cx="4744806" cy="1477328"/>
          </a:xfrm>
          <a:prstGeom prst="rect">
            <a:avLst/>
          </a:prstGeom>
          <a:noFill/>
        </p:spPr>
        <p:txBody>
          <a:bodyPr wrap="square" rtlCol="0">
            <a:spAutoFit/>
          </a:bodyPr>
          <a:lstStyle/>
          <a:p>
            <a:pPr algn="ctr"/>
            <a:r>
              <a:rPr lang="en-US" b="1" dirty="0">
                <a:latin typeface="Aptos" panose="020B0004020202020204" pitchFamily="34" charset="0"/>
              </a:rPr>
              <a:t>Pell Grant</a:t>
            </a:r>
          </a:p>
          <a:p>
            <a:pPr marL="285750" indent="-285750">
              <a:buFontTx/>
              <a:buChar char="-"/>
            </a:pPr>
            <a:r>
              <a:rPr lang="en-US" dirty="0">
                <a:latin typeface="Aptos" panose="020B0004020202020204" pitchFamily="34" charset="0"/>
              </a:rPr>
              <a:t>Course tuition/fees</a:t>
            </a:r>
          </a:p>
          <a:p>
            <a:pPr marL="285750" indent="-285750">
              <a:buFontTx/>
              <a:buChar char="-"/>
            </a:pPr>
            <a:r>
              <a:rPr lang="en-US" dirty="0">
                <a:latin typeface="Aptos" panose="020B0004020202020204" pitchFamily="34" charset="0"/>
              </a:rPr>
              <a:t>Pre-apprenticeship program equipment or supplies</a:t>
            </a:r>
          </a:p>
          <a:p>
            <a:pPr marL="285750" indent="-285750">
              <a:buFontTx/>
              <a:buChar char="-"/>
            </a:pPr>
            <a:r>
              <a:rPr lang="en-US" dirty="0">
                <a:latin typeface="Aptos" panose="020B0004020202020204" pitchFamily="34" charset="0"/>
              </a:rPr>
              <a:t>Books and materials</a:t>
            </a:r>
          </a:p>
        </p:txBody>
      </p:sp>
      <p:sp>
        <p:nvSpPr>
          <p:cNvPr id="6" name="TextBox 5">
            <a:extLst>
              <a:ext uri="{FF2B5EF4-FFF2-40B4-BE49-F238E27FC236}">
                <a16:creationId xmlns:a16="http://schemas.microsoft.com/office/drawing/2014/main" id="{B08BEA84-C151-A50F-ADEF-6A2FC72EA294}"/>
              </a:ext>
            </a:extLst>
          </p:cNvPr>
          <p:cNvSpPr txBox="1"/>
          <p:nvPr/>
        </p:nvSpPr>
        <p:spPr>
          <a:xfrm>
            <a:off x="6183748" y="3477943"/>
            <a:ext cx="4744806" cy="1477328"/>
          </a:xfrm>
          <a:prstGeom prst="rect">
            <a:avLst/>
          </a:prstGeom>
          <a:noFill/>
        </p:spPr>
        <p:txBody>
          <a:bodyPr wrap="square" rtlCol="0">
            <a:spAutoFit/>
          </a:bodyPr>
          <a:lstStyle/>
          <a:p>
            <a:pPr algn="ctr"/>
            <a:r>
              <a:rPr lang="en-US" b="1" dirty="0">
                <a:latin typeface="Aptos" panose="020B0004020202020204" pitchFamily="34" charset="0"/>
              </a:rPr>
              <a:t>Federal Work Study </a:t>
            </a:r>
          </a:p>
          <a:p>
            <a:pPr marL="285750" indent="-285750">
              <a:buFontTx/>
              <a:buChar char="-"/>
            </a:pPr>
            <a:r>
              <a:rPr lang="en-US" dirty="0">
                <a:latin typeface="Aptos" panose="020B0004020202020204" pitchFamily="34" charset="0"/>
              </a:rPr>
              <a:t>Training wages associated with pre-apprenticeship work experience for students who meet eligibility (financial need) criteria</a:t>
            </a:r>
          </a:p>
        </p:txBody>
      </p:sp>
      <p:sp>
        <p:nvSpPr>
          <p:cNvPr id="7" name="Slide Number Placeholder 5">
            <a:extLst>
              <a:ext uri="{FF2B5EF4-FFF2-40B4-BE49-F238E27FC236}">
                <a16:creationId xmlns:a16="http://schemas.microsoft.com/office/drawing/2014/main" id="{BC997A8C-C0E2-904D-FAC2-0E33B1C2FB6A}"/>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pic>
        <p:nvPicPr>
          <p:cNvPr id="4" name="Picture 3">
            <a:extLst>
              <a:ext uri="{FF2B5EF4-FFF2-40B4-BE49-F238E27FC236}">
                <a16:creationId xmlns:a16="http://schemas.microsoft.com/office/drawing/2014/main" id="{CE71B751-C0EB-1D0D-2E65-C0E28CA96F8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spTree>
    <p:extLst>
      <p:ext uri="{BB962C8B-B14F-4D97-AF65-F5344CB8AC3E}">
        <p14:creationId xmlns:p14="http://schemas.microsoft.com/office/powerpoint/2010/main" val="997690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667E-B85A-2BB2-8026-1C0C95AEA70B}"/>
              </a:ext>
            </a:extLst>
          </p:cNvPr>
          <p:cNvSpPr>
            <a:spLocks noGrp="1"/>
          </p:cNvSpPr>
          <p:nvPr>
            <p:ph type="title"/>
          </p:nvPr>
        </p:nvSpPr>
        <p:spPr/>
        <p:txBody>
          <a:bodyPr/>
          <a:lstStyle/>
          <a:p>
            <a:r>
              <a:rPr lang="en-US" dirty="0"/>
              <a:t>Federal Student Aid Programs</a:t>
            </a:r>
            <a:r>
              <a:rPr lang="en-US" dirty="0">
                <a:solidFill>
                  <a:srgbClr val="00015E"/>
                </a:solidFill>
              </a:rPr>
              <a:t> 1</a:t>
            </a:r>
          </a:p>
        </p:txBody>
      </p:sp>
      <p:sp>
        <p:nvSpPr>
          <p:cNvPr id="3" name="Content Placeholder 2">
            <a:extLst>
              <a:ext uri="{FF2B5EF4-FFF2-40B4-BE49-F238E27FC236}">
                <a16:creationId xmlns:a16="http://schemas.microsoft.com/office/drawing/2014/main" id="{B78D4BB4-E47D-42E7-17E3-17D0462E0D58}"/>
              </a:ext>
            </a:extLst>
          </p:cNvPr>
          <p:cNvSpPr>
            <a:spLocks noGrp="1"/>
          </p:cNvSpPr>
          <p:nvPr>
            <p:ph sz="half" idx="1"/>
          </p:nvPr>
        </p:nvSpPr>
        <p:spPr>
          <a:xfrm>
            <a:off x="760815" y="1536701"/>
            <a:ext cx="10731759" cy="805284"/>
          </a:xfrm>
        </p:spPr>
        <p:txBody>
          <a:bodyPr>
            <a:normAutofit/>
          </a:bodyPr>
          <a:lstStyle/>
          <a:p>
            <a:r>
              <a:rPr lang="en-US" sz="2400" dirty="0">
                <a:solidFill>
                  <a:schemeClr val="tx1"/>
                </a:solidFill>
                <a:latin typeface="Aptos"/>
              </a:rPr>
              <a:t>Federal student can be utilized if pre-apprenticeship program is embedded in a credit-bearing academic certificate or degree program</a:t>
            </a:r>
          </a:p>
        </p:txBody>
      </p:sp>
      <p:sp>
        <p:nvSpPr>
          <p:cNvPr id="4" name="Content Placeholder 3">
            <a:extLst>
              <a:ext uri="{FF2B5EF4-FFF2-40B4-BE49-F238E27FC236}">
                <a16:creationId xmlns:a16="http://schemas.microsoft.com/office/drawing/2014/main" id="{5F3AE740-712D-3206-1C4D-B63017DEA625}"/>
              </a:ext>
            </a:extLst>
          </p:cNvPr>
          <p:cNvSpPr>
            <a:spLocks noGrp="1"/>
          </p:cNvSpPr>
          <p:nvPr>
            <p:ph sz="half" idx="2"/>
          </p:nvPr>
        </p:nvSpPr>
        <p:spPr>
          <a:xfrm>
            <a:off x="760815" y="2334029"/>
            <a:ext cx="10670370" cy="528234"/>
          </a:xfrm>
          <a:solidFill>
            <a:schemeClr val="accent2">
              <a:lumMod val="60000"/>
              <a:lumOff val="40000"/>
            </a:schemeClr>
          </a:solidFill>
          <a:ln>
            <a:solidFill>
              <a:srgbClr val="FAAB1C"/>
            </a:solidFill>
          </a:ln>
        </p:spPr>
        <p:txBody>
          <a:bodyPr/>
          <a:lstStyle/>
          <a:p>
            <a:pPr marL="0" indent="0" algn="ctr">
              <a:buNone/>
            </a:pPr>
            <a:r>
              <a:rPr lang="en-US" sz="2800" b="1" dirty="0">
                <a:latin typeface="Aptos" panose="020B0004020202020204" pitchFamily="34" charset="0"/>
              </a:rPr>
              <a:t>Grant and Funding Resources</a:t>
            </a:r>
            <a:endParaRPr lang="en-US" dirty="0"/>
          </a:p>
        </p:txBody>
      </p:sp>
      <p:sp>
        <p:nvSpPr>
          <p:cNvPr id="5" name="Text Placeholder 4">
            <a:extLst>
              <a:ext uri="{FF2B5EF4-FFF2-40B4-BE49-F238E27FC236}">
                <a16:creationId xmlns:a16="http://schemas.microsoft.com/office/drawing/2014/main" id="{38196C9C-6797-9F72-5E30-BAD8CA0D786A}"/>
              </a:ext>
            </a:extLst>
          </p:cNvPr>
          <p:cNvSpPr>
            <a:spLocks noGrp="1"/>
          </p:cNvSpPr>
          <p:nvPr>
            <p:ph type="body" sz="quarter" idx="13"/>
          </p:nvPr>
        </p:nvSpPr>
        <p:spPr>
          <a:xfrm>
            <a:off x="771087" y="2902631"/>
            <a:ext cx="5257430" cy="2126569"/>
          </a:xfrm>
        </p:spPr>
        <p:txBody>
          <a:bodyPr>
            <a:normAutofit/>
          </a:bodyPr>
          <a:lstStyle/>
          <a:p>
            <a:pPr marL="0" indent="0" algn="ctr">
              <a:buNone/>
            </a:pPr>
            <a:r>
              <a:rPr lang="en-US" sz="2400" b="1" dirty="0">
                <a:latin typeface="Aptos" panose="020B0004020202020204" pitchFamily="34" charset="0"/>
              </a:rPr>
              <a:t>Pell Grant</a:t>
            </a:r>
          </a:p>
          <a:p>
            <a:pPr marL="285750" indent="-285750">
              <a:buFontTx/>
              <a:buChar char="-"/>
            </a:pPr>
            <a:r>
              <a:rPr lang="en-US" sz="2400" dirty="0">
                <a:latin typeface="Aptos" panose="020B0004020202020204" pitchFamily="34" charset="0"/>
              </a:rPr>
              <a:t>Course tuition/fees</a:t>
            </a:r>
          </a:p>
          <a:p>
            <a:pPr marL="285750" indent="-285750">
              <a:buFontTx/>
              <a:buChar char="-"/>
            </a:pPr>
            <a:r>
              <a:rPr lang="en-US" sz="2400" dirty="0">
                <a:latin typeface="Aptos" panose="020B0004020202020204" pitchFamily="34" charset="0"/>
              </a:rPr>
              <a:t>Pre-apprenticeship program equipment or supplies</a:t>
            </a:r>
          </a:p>
          <a:p>
            <a:pPr marL="285750" indent="-285750">
              <a:buFontTx/>
              <a:buChar char="-"/>
            </a:pPr>
            <a:r>
              <a:rPr lang="en-US" sz="2400" dirty="0">
                <a:latin typeface="Aptos" panose="020B0004020202020204" pitchFamily="34" charset="0"/>
              </a:rPr>
              <a:t>Books and materials</a:t>
            </a:r>
          </a:p>
        </p:txBody>
      </p:sp>
      <p:sp>
        <p:nvSpPr>
          <p:cNvPr id="6" name="Text Placeholder 5">
            <a:extLst>
              <a:ext uri="{FF2B5EF4-FFF2-40B4-BE49-F238E27FC236}">
                <a16:creationId xmlns:a16="http://schemas.microsoft.com/office/drawing/2014/main" id="{0603CB0E-5C4F-BE02-CE1D-518F52299225}"/>
              </a:ext>
            </a:extLst>
          </p:cNvPr>
          <p:cNvSpPr>
            <a:spLocks noGrp="1"/>
          </p:cNvSpPr>
          <p:nvPr>
            <p:ph type="body" sz="quarter" idx="14"/>
          </p:nvPr>
        </p:nvSpPr>
        <p:spPr>
          <a:xfrm>
            <a:off x="6018244" y="2862263"/>
            <a:ext cx="5402669" cy="2922717"/>
          </a:xfrm>
        </p:spPr>
        <p:txBody>
          <a:bodyPr/>
          <a:lstStyle/>
          <a:p>
            <a:pPr marL="0" indent="0" algn="ctr">
              <a:buNone/>
            </a:pPr>
            <a:r>
              <a:rPr lang="en-US" sz="2400" b="1" dirty="0">
                <a:latin typeface="Aptos" panose="020B0004020202020204" pitchFamily="34" charset="0"/>
              </a:rPr>
              <a:t>Federal Work Study </a:t>
            </a:r>
          </a:p>
          <a:p>
            <a:pPr marL="285750" indent="-285750">
              <a:buFontTx/>
              <a:buChar char="-"/>
            </a:pPr>
            <a:r>
              <a:rPr lang="en-US" sz="2400" dirty="0">
                <a:latin typeface="Aptos" panose="020B0004020202020204" pitchFamily="34" charset="0"/>
              </a:rPr>
              <a:t>Training wages associated with pre-apprenticeship work experience for students who meet eligibility (financial need) criteria</a:t>
            </a:r>
          </a:p>
        </p:txBody>
      </p:sp>
      <p:sp>
        <p:nvSpPr>
          <p:cNvPr id="7" name="Slide Number Placeholder 5">
            <a:extLst>
              <a:ext uri="{FF2B5EF4-FFF2-40B4-BE49-F238E27FC236}">
                <a16:creationId xmlns:a16="http://schemas.microsoft.com/office/drawing/2014/main" id="{3013C323-FFC2-6DAE-CBB5-77B5BF3F21F2}"/>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1080478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2B44-19EE-3A82-3BDB-C62DE03F3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D6505-1C11-3D89-7F13-FDA208DCDD1C}"/>
              </a:ext>
            </a:extLst>
          </p:cNvPr>
          <p:cNvSpPr>
            <a:spLocks noGrp="1"/>
          </p:cNvSpPr>
          <p:nvPr>
            <p:ph type="title"/>
          </p:nvPr>
        </p:nvSpPr>
        <p:spPr>
          <a:xfrm>
            <a:off x="763556" y="447869"/>
            <a:ext cx="10515600" cy="1325563"/>
          </a:xfrm>
        </p:spPr>
        <p:txBody>
          <a:bodyPr>
            <a:normAutofit/>
          </a:bodyPr>
          <a:lstStyle/>
          <a:p>
            <a:r>
              <a:rPr lang="en-US" sz="4000">
                <a:latin typeface="Aptos"/>
              </a:rPr>
              <a:t>Helpful QR Codes</a:t>
            </a:r>
          </a:p>
        </p:txBody>
      </p:sp>
      <p:pic>
        <p:nvPicPr>
          <p:cNvPr id="9" name="Picture 8" descr="QR Code to link to https://www.dol.gov/agencies/eta/advisories/ten-23-23">
            <a:extLst>
              <a:ext uri="{FF2B5EF4-FFF2-40B4-BE49-F238E27FC236}">
                <a16:creationId xmlns:a16="http://schemas.microsoft.com/office/drawing/2014/main" id="{EA560919-007D-90DC-38D8-CE1739B04E6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62" y="1860135"/>
            <a:ext cx="3037321" cy="3192513"/>
          </a:xfrm>
          <a:prstGeom prst="rect">
            <a:avLst/>
          </a:prstGeom>
        </p:spPr>
      </p:pic>
      <p:sp>
        <p:nvSpPr>
          <p:cNvPr id="3" name="Content Placeholder 2">
            <a:extLst>
              <a:ext uri="{FF2B5EF4-FFF2-40B4-BE49-F238E27FC236}">
                <a16:creationId xmlns:a16="http://schemas.microsoft.com/office/drawing/2014/main" id="{A8209345-39A7-D724-363B-6217BD01EE6F}"/>
              </a:ext>
              <a:ext uri="{C183D7F6-B498-43B3-948B-1728B52AA6E4}">
                <adec:decorative xmlns:adec="http://schemas.microsoft.com/office/drawing/2017/decorative" val="0"/>
              </a:ext>
            </a:extLst>
          </p:cNvPr>
          <p:cNvSpPr>
            <a:spLocks noGrp="1"/>
          </p:cNvSpPr>
          <p:nvPr>
            <p:ph sz="half" idx="1"/>
          </p:nvPr>
        </p:nvSpPr>
        <p:spPr>
          <a:xfrm>
            <a:off x="1278194" y="4997865"/>
            <a:ext cx="2438399" cy="838866"/>
          </a:xfrm>
        </p:spPr>
        <p:txBody>
          <a:bodyPr vert="horz" lIns="91440" tIns="45720" rIns="91440" bIns="45720" rtlCol="0" anchor="t">
            <a:noAutofit/>
          </a:bodyPr>
          <a:lstStyle/>
          <a:p>
            <a:pPr marL="0" indent="0" algn="ctr">
              <a:buNone/>
            </a:pPr>
            <a:r>
              <a:rPr lang="en-US" sz="2000" b="1">
                <a:latin typeface="Aptos"/>
              </a:rPr>
              <a:t>DOL TEN: Quality Pre-Apprenticeship</a:t>
            </a:r>
          </a:p>
        </p:txBody>
      </p:sp>
      <p:pic>
        <p:nvPicPr>
          <p:cNvPr id="11" name="Picture 10" descr="QR code with link to https://www.apprenticeship.gov/investments-tax-credits-and-tuition-support">
            <a:extLst>
              <a:ext uri="{FF2B5EF4-FFF2-40B4-BE49-F238E27FC236}">
                <a16:creationId xmlns:a16="http://schemas.microsoft.com/office/drawing/2014/main" id="{CF30BD1B-00FA-5374-6905-1B099812D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743" y="1855787"/>
            <a:ext cx="3260376" cy="3196862"/>
          </a:xfrm>
          <a:prstGeom prst="rect">
            <a:avLst/>
          </a:prstGeom>
        </p:spPr>
      </p:pic>
      <p:sp>
        <p:nvSpPr>
          <p:cNvPr id="12" name="Content Placeholder 2">
            <a:extLst>
              <a:ext uri="{FF2B5EF4-FFF2-40B4-BE49-F238E27FC236}">
                <a16:creationId xmlns:a16="http://schemas.microsoft.com/office/drawing/2014/main" id="{5676D0B5-0875-A845-85DC-D04727F35EF2}"/>
              </a:ext>
              <a:ext uri="{C183D7F6-B498-43B3-948B-1728B52AA6E4}">
                <adec:decorative xmlns:adec="http://schemas.microsoft.com/office/drawing/2017/decorative" val="0"/>
              </a:ext>
            </a:extLst>
          </p:cNvPr>
          <p:cNvSpPr txBox="1">
            <a:spLocks/>
          </p:cNvSpPr>
          <p:nvPr/>
        </p:nvSpPr>
        <p:spPr>
          <a:xfrm>
            <a:off x="5064855" y="4997865"/>
            <a:ext cx="2140646" cy="8388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ptos"/>
              </a:rPr>
              <a:t>DOL Investments</a:t>
            </a:r>
          </a:p>
        </p:txBody>
      </p:sp>
      <p:pic>
        <p:nvPicPr>
          <p:cNvPr id="14" name="Picture 13" descr="QR code with link to https://dolcoe.safalapps.com/">
            <a:extLst>
              <a:ext uri="{FF2B5EF4-FFF2-40B4-BE49-F238E27FC236}">
                <a16:creationId xmlns:a16="http://schemas.microsoft.com/office/drawing/2014/main" id="{AF5FE74E-3F73-8E81-928E-349D586E27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345" y="1896374"/>
            <a:ext cx="3017098" cy="3101491"/>
          </a:xfrm>
          <a:prstGeom prst="rect">
            <a:avLst/>
          </a:prstGeom>
        </p:spPr>
      </p:pic>
      <p:sp>
        <p:nvSpPr>
          <p:cNvPr id="15" name="Content Placeholder 2">
            <a:extLst>
              <a:ext uri="{FF2B5EF4-FFF2-40B4-BE49-F238E27FC236}">
                <a16:creationId xmlns:a16="http://schemas.microsoft.com/office/drawing/2014/main" id="{557951A7-5AC1-F095-92DF-0F2F0508B71A}"/>
              </a:ext>
              <a:ext uri="{C183D7F6-B498-43B3-948B-1728B52AA6E4}">
                <adec:decorative xmlns:adec="http://schemas.microsoft.com/office/drawing/2017/decorative" val="0"/>
              </a:ext>
            </a:extLst>
          </p:cNvPr>
          <p:cNvSpPr txBox="1">
            <a:spLocks/>
          </p:cNvSpPr>
          <p:nvPr/>
        </p:nvSpPr>
        <p:spPr>
          <a:xfrm>
            <a:off x="8895611" y="4997865"/>
            <a:ext cx="2018195" cy="8388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ptos"/>
              </a:rPr>
              <a:t>RA TA Center of Excellence</a:t>
            </a:r>
            <a:br>
              <a:rPr lang="en-US" sz="2000" b="1">
                <a:latin typeface="Aptos"/>
              </a:rPr>
            </a:br>
            <a:r>
              <a:rPr lang="en-US" sz="2000" b="1">
                <a:latin typeface="Aptos"/>
              </a:rPr>
              <a:t>Website</a:t>
            </a:r>
          </a:p>
        </p:txBody>
      </p:sp>
      <p:pic>
        <p:nvPicPr>
          <p:cNvPr id="4" name="Picture 3">
            <a:extLst>
              <a:ext uri="{FF2B5EF4-FFF2-40B4-BE49-F238E27FC236}">
                <a16:creationId xmlns:a16="http://schemas.microsoft.com/office/drawing/2014/main" id="{996D3116-2D12-CB59-7B0B-EC2A172D6C7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sp>
        <p:nvSpPr>
          <p:cNvPr id="7" name="Slide Number Placeholder 5">
            <a:extLst>
              <a:ext uri="{FF2B5EF4-FFF2-40B4-BE49-F238E27FC236}">
                <a16:creationId xmlns:a16="http://schemas.microsoft.com/office/drawing/2014/main" id="{A97D6A64-5E1D-11BE-1804-032ABB1C57F4}"/>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279008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33541-19E0-E9CC-11D9-3650FC0515C8}"/>
              </a:ext>
            </a:extLst>
          </p:cNvPr>
          <p:cNvSpPr>
            <a:spLocks noGrp="1"/>
          </p:cNvSpPr>
          <p:nvPr>
            <p:ph type="title"/>
          </p:nvPr>
        </p:nvSpPr>
        <p:spPr>
          <a:xfrm>
            <a:off x="609600" y="714375"/>
            <a:ext cx="10515600" cy="566854"/>
          </a:xfrm>
        </p:spPr>
        <p:txBody>
          <a:bodyPr>
            <a:noAutofit/>
          </a:bodyPr>
          <a:lstStyle/>
          <a:p>
            <a:r>
              <a:rPr lang="en-US" sz="4800">
                <a:latin typeface="Aptos" panose="020B0004020202020204" pitchFamily="34" charset="0"/>
              </a:rPr>
              <a:t>Questions</a:t>
            </a:r>
          </a:p>
        </p:txBody>
      </p:sp>
      <p:pic>
        <p:nvPicPr>
          <p:cNvPr id="7" name="Picture 6">
            <a:extLst>
              <a:ext uri="{FF2B5EF4-FFF2-40B4-BE49-F238E27FC236}">
                <a16:creationId xmlns:a16="http://schemas.microsoft.com/office/drawing/2014/main" id="{BA788065-1BFE-3138-2F61-61E670E422F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20035" y="5962389"/>
            <a:ext cx="826021" cy="826021"/>
          </a:xfrm>
          <a:prstGeom prst="rect">
            <a:avLst/>
          </a:prstGeom>
        </p:spPr>
      </p:pic>
      <p:sp>
        <p:nvSpPr>
          <p:cNvPr id="5" name="Rectangle 4">
            <a:extLst>
              <a:ext uri="{FF2B5EF4-FFF2-40B4-BE49-F238E27FC236}">
                <a16:creationId xmlns:a16="http://schemas.microsoft.com/office/drawing/2014/main" id="{67C287CD-CBA5-5B25-1DDA-1F5DB6971E09}"/>
              </a:ext>
              <a:ext uri="{C183D7F6-B498-43B3-948B-1728B52AA6E4}">
                <adec:decorative xmlns:adec="http://schemas.microsoft.com/office/drawing/2017/decorative" val="1"/>
              </a:ext>
            </a:extLst>
          </p:cNvPr>
          <p:cNvSpPr/>
          <p:nvPr/>
        </p:nvSpPr>
        <p:spPr>
          <a:xfrm>
            <a:off x="303755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5">
            <a:extLst>
              <a:ext uri="{FF2B5EF4-FFF2-40B4-BE49-F238E27FC236}">
                <a16:creationId xmlns:a16="http://schemas.microsoft.com/office/drawing/2014/main" id="{CB284EC4-CB52-A36D-0279-1B91688BC08D}"/>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pic>
        <p:nvPicPr>
          <p:cNvPr id="14" name="Picture 13" descr="Question mark symbol">
            <a:extLst>
              <a:ext uri="{FF2B5EF4-FFF2-40B4-BE49-F238E27FC236}">
                <a16:creationId xmlns:a16="http://schemas.microsoft.com/office/drawing/2014/main" id="{A79D3E85-C202-E628-0624-4192DD9B29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3044" y="1576764"/>
            <a:ext cx="10865913" cy="4271586"/>
          </a:xfrm>
          <a:prstGeom prst="rect">
            <a:avLst/>
          </a:prstGeom>
        </p:spPr>
      </p:pic>
      <p:pic>
        <p:nvPicPr>
          <p:cNvPr id="4" name="Picture 3">
            <a:extLst>
              <a:ext uri="{FF2B5EF4-FFF2-40B4-BE49-F238E27FC236}">
                <a16:creationId xmlns:a16="http://schemas.microsoft.com/office/drawing/2014/main" id="{436B7E8D-6B0C-E51A-1452-2B9648EF627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10544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p:txBody>
          <a:bodyPr>
            <a:normAutofit/>
          </a:bodyPr>
          <a:lstStyle/>
          <a:p>
            <a:r>
              <a:rPr lang="en-US" sz="4400" b="1" kern="100">
                <a:effectLst/>
                <a:latin typeface="Aptos"/>
                <a:ea typeface="Calibri"/>
                <a:cs typeface="Times New Roman"/>
              </a:rPr>
              <a:t>Contact Us, Become a Partner</a:t>
            </a:r>
            <a:endParaRPr lang="en-US" b="1">
              <a:latin typeface="Aptos"/>
              <a:ea typeface="Calibri"/>
              <a:cs typeface="Times New Roman"/>
            </a:endParaRPr>
          </a:p>
        </p:txBody>
      </p:sp>
      <p:sp>
        <p:nvSpPr>
          <p:cNvPr id="3" name="Content Placeholder 2">
            <a:extLst>
              <a:ext uri="{FF2B5EF4-FFF2-40B4-BE49-F238E27FC236}">
                <a16:creationId xmlns:a16="http://schemas.microsoft.com/office/drawing/2014/main" id="{D081F25C-F779-0A17-3344-2CA68EAFBB46}"/>
              </a:ext>
            </a:extLst>
          </p:cNvPr>
          <p:cNvSpPr>
            <a:spLocks noGrp="1"/>
          </p:cNvSpPr>
          <p:nvPr>
            <p:ph sz="half" idx="1"/>
          </p:nvPr>
        </p:nvSpPr>
        <p:spPr>
          <a:xfrm>
            <a:off x="909916" y="2320925"/>
            <a:ext cx="6181165" cy="3100162"/>
          </a:xfrm>
        </p:spPr>
        <p:txBody>
          <a:bodyPr vert="horz" lIns="91440" tIns="45720" rIns="91440" bIns="45720" rtlCol="0" anchor="t">
            <a:normAutofit/>
          </a:bodyPr>
          <a:lstStyle/>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Aptos"/>
              </a:rPr>
              <a:t>Receive</a:t>
            </a:r>
            <a:r>
              <a:rPr lang="en-US">
                <a:solidFill>
                  <a:schemeClr val="tx1"/>
                </a:solidFill>
                <a:latin typeface="Aptos"/>
              </a:rPr>
              <a:t> no-cost expert TA,  </a:t>
            </a:r>
            <a:br>
              <a:rPr lang="en-US">
                <a:latin typeface="Aptos"/>
              </a:rPr>
            </a:br>
            <a:r>
              <a:rPr lang="en-US">
                <a:solidFill>
                  <a:schemeClr val="tx1"/>
                </a:solidFill>
                <a:latin typeface="Aptos"/>
              </a:rPr>
              <a:t>materials, and assistance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Aptos"/>
              </a:rPr>
              <a:t>Network </a:t>
            </a:r>
            <a:r>
              <a:rPr lang="en-US">
                <a:solidFill>
                  <a:schemeClr val="tx1"/>
                </a:solidFill>
                <a:latin typeface="Aptos"/>
              </a:rPr>
              <a:t>with potential </a:t>
            </a:r>
            <a:br>
              <a:rPr lang="en-US">
                <a:latin typeface="Aptos"/>
              </a:rPr>
            </a:br>
            <a:r>
              <a:rPr lang="en-US">
                <a:solidFill>
                  <a:schemeClr val="tx1"/>
                </a:solidFill>
                <a:latin typeface="Aptos"/>
              </a:rPr>
              <a:t>partners nationwide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Aptos"/>
              </a:rPr>
              <a:t>Be </a:t>
            </a:r>
            <a:r>
              <a:rPr lang="en-US">
                <a:solidFill>
                  <a:schemeClr val="tx1"/>
                </a:solidFill>
                <a:latin typeface="Aptos"/>
              </a:rPr>
              <a:t>nationally recognized for your work</a:t>
            </a:r>
            <a:endParaRPr lang="en-US">
              <a:solidFill>
                <a:schemeClr val="tx1"/>
              </a:solidFill>
              <a:latin typeface="Aptos"/>
              <a:ea typeface="Raleway"/>
              <a:cs typeface="Raleway"/>
            </a:endParaRPr>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37115" y="1996826"/>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3" descr="Qr code for Partner Form: https://safalpartners.jotform.com/form/221015771142040">
            <a:extLst>
              <a:ext uri="{FF2B5EF4-FFF2-40B4-BE49-F238E27FC236}">
                <a16:creationId xmlns:a16="http://schemas.microsoft.com/office/drawing/2014/main" id="{B9197C90-5D7A-C570-CA04-D37FC26D0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34" y="3069273"/>
            <a:ext cx="2448622" cy="2511050"/>
          </a:xfrm>
          <a:prstGeom prst="rect">
            <a:avLst/>
          </a:prstGeom>
        </p:spPr>
      </p:pic>
      <p:sp>
        <p:nvSpPr>
          <p:cNvPr id="7" name="Picture Placeholder 6">
            <a:extLst>
              <a:ext uri="{FF2B5EF4-FFF2-40B4-BE49-F238E27FC236}">
                <a16:creationId xmlns:a16="http://schemas.microsoft.com/office/drawing/2014/main" id="{8E41B0B7-FA8E-7C5D-B3B5-4EA886B87C34}"/>
              </a:ext>
            </a:extLst>
          </p:cNvPr>
          <p:cNvSpPr>
            <a:spLocks noGrp="1"/>
          </p:cNvSpPr>
          <p:nvPr>
            <p:ph sz="half" idx="2"/>
          </p:nvPr>
        </p:nvSpPr>
        <p:spPr>
          <a:xfrm>
            <a:off x="8005482" y="2011438"/>
            <a:ext cx="2886636" cy="4351338"/>
          </a:xfrm>
        </p:spPr>
        <p:txBody>
          <a:bodyPr vert="horz" lIns="91440" tIns="45720" rIns="91440" bIns="45720" rtlCol="0" anchor="t">
            <a:normAutofit/>
          </a:bodyPr>
          <a:lstStyle/>
          <a:p>
            <a:pPr marL="0" indent="0" algn="ctr">
              <a:buNone/>
            </a:pPr>
            <a:r>
              <a:rPr lang="en-US">
                <a:solidFill>
                  <a:schemeClr val="bg1"/>
                </a:solidFill>
                <a:latin typeface="Aptos"/>
                <a:cs typeface="Arial"/>
              </a:rPr>
              <a:t>Scan for Partner Form</a:t>
            </a:r>
          </a:p>
          <a:p>
            <a:pPr marL="0" indent="0">
              <a:buNone/>
            </a:pPr>
            <a:endParaRPr lang="en-US"/>
          </a:p>
        </p:txBody>
      </p:sp>
      <p:sp>
        <p:nvSpPr>
          <p:cNvPr id="9" name="Slide Number Placeholder 5">
            <a:extLst>
              <a:ext uri="{FF2B5EF4-FFF2-40B4-BE49-F238E27FC236}">
                <a16:creationId xmlns:a16="http://schemas.microsoft.com/office/drawing/2014/main" id="{3C0B5EBB-723F-911F-C383-E4BDCB8F971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pic>
        <p:nvPicPr>
          <p:cNvPr id="4" name="Picture 3">
            <a:extLst>
              <a:ext uri="{FF2B5EF4-FFF2-40B4-BE49-F238E27FC236}">
                <a16:creationId xmlns:a16="http://schemas.microsoft.com/office/drawing/2014/main" id="{3DB415F7-C7C3-1C72-6CB0-CEF3642471F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07754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AEEBB-4948-A36F-3CF5-A3C4F227E961}"/>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latin typeface="Aptos"/>
              </a:rPr>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937703" y="1601885"/>
            <a:ext cx="7414260" cy="4280183"/>
          </a:xfrm>
        </p:spPr>
        <p:txBody>
          <a:bodyPr vert="horz" lIns="91440" tIns="45720" rIns="91440" bIns="45720" rtlCol="0" anchor="t">
            <a:noAutofit/>
          </a:bodyPr>
          <a:lstStyle/>
          <a:p>
            <a:pPr>
              <a:lnSpc>
                <a:spcPct val="110000"/>
              </a:lnSpc>
            </a:pPr>
            <a:r>
              <a:rPr lang="en-US" sz="2400" dirty="0">
                <a:solidFill>
                  <a:schemeClr val="tx1"/>
                </a:solidFill>
                <a:latin typeface="Aptos"/>
                <a:ea typeface="+mn-lt"/>
                <a:cs typeface="Segoe UI"/>
              </a:rPr>
              <a:t>U.S. DOL initiative to increase alignment across apprenticeship, education, and workforce systems</a:t>
            </a:r>
          </a:p>
          <a:p>
            <a:pPr>
              <a:lnSpc>
                <a:spcPct val="110000"/>
              </a:lnSpc>
            </a:pPr>
            <a:r>
              <a:rPr lang="en-US" sz="2400" dirty="0">
                <a:solidFill>
                  <a:schemeClr val="tx1"/>
                </a:solidFill>
                <a:latin typeface="Aptos"/>
                <a:ea typeface="+mn-lt"/>
                <a:cs typeface="Segoe UI"/>
              </a:rPr>
              <a:t>Led by Safal Partners</a:t>
            </a:r>
            <a:r>
              <a:rPr lang="en-US" sz="2400" dirty="0">
                <a:solidFill>
                  <a:schemeClr val="tx1"/>
                </a:solidFill>
                <a:latin typeface="Aptos"/>
              </a:rPr>
              <a:t>; </a:t>
            </a:r>
            <a:r>
              <a:rPr lang="en-US" sz="2400" dirty="0">
                <a:solidFill>
                  <a:schemeClr val="tx1"/>
                </a:solidFill>
                <a:latin typeface="Aptos"/>
                <a:ea typeface="+mn-lt"/>
                <a:cs typeface="Segoe UI"/>
              </a:rPr>
              <a:t>5 national partners</a:t>
            </a:r>
          </a:p>
          <a:p>
            <a:pPr>
              <a:lnSpc>
                <a:spcPct val="110000"/>
              </a:lnSpc>
            </a:pPr>
            <a:r>
              <a:rPr lang="en-US" sz="2400" dirty="0">
                <a:solidFill>
                  <a:schemeClr val="tx1"/>
                </a:solidFill>
                <a:latin typeface="Aptos"/>
                <a:ea typeface="+mn-lt"/>
                <a:cs typeface="Segoe UI"/>
              </a:rPr>
              <a:t>We provide </a:t>
            </a:r>
            <a:r>
              <a:rPr lang="en-US" sz="2400" u="sng" dirty="0">
                <a:solidFill>
                  <a:schemeClr val="tx1"/>
                </a:solidFill>
                <a:latin typeface="Aptos"/>
                <a:ea typeface="+mn-lt"/>
                <a:cs typeface="Segoe UI"/>
              </a:rPr>
              <a:t>no-cost</a:t>
            </a:r>
            <a:r>
              <a:rPr lang="en-US" sz="2400" dirty="0">
                <a:solidFill>
                  <a:schemeClr val="tx1"/>
                </a:solidFill>
                <a:latin typeface="Aptos"/>
                <a:ea typeface="+mn-lt"/>
                <a:cs typeface="Segoe UI"/>
              </a:rPr>
              <a:t> TA including:</a:t>
            </a:r>
          </a:p>
          <a:p>
            <a:pPr lvl="1">
              <a:lnSpc>
                <a:spcPct val="110000"/>
              </a:lnSpc>
            </a:pPr>
            <a:r>
              <a:rPr lang="en-US" dirty="0">
                <a:solidFill>
                  <a:schemeClr val="tx1"/>
                </a:solidFill>
                <a:latin typeface="Aptos"/>
                <a:ea typeface="+mn-lt"/>
                <a:cs typeface="Segoe UI"/>
              </a:rPr>
              <a:t>Monthly webinars</a:t>
            </a:r>
          </a:p>
          <a:p>
            <a:pPr lvl="1">
              <a:lnSpc>
                <a:spcPct val="110000"/>
              </a:lnSpc>
            </a:pPr>
            <a:r>
              <a:rPr lang="en-US" dirty="0">
                <a:solidFill>
                  <a:schemeClr val="tx1"/>
                </a:solidFill>
                <a:latin typeface="Aptos"/>
                <a:ea typeface="+mn-lt"/>
                <a:cs typeface="Segoe UI"/>
              </a:rPr>
              <a:t>Quarterly virtual office hours</a:t>
            </a:r>
          </a:p>
          <a:p>
            <a:pPr lvl="1">
              <a:lnSpc>
                <a:spcPct val="110000"/>
              </a:lnSpc>
            </a:pPr>
            <a:r>
              <a:rPr lang="en-US" dirty="0">
                <a:solidFill>
                  <a:schemeClr val="tx1"/>
                </a:solidFill>
                <a:latin typeface="Aptos"/>
                <a:ea typeface="+mn-lt"/>
                <a:cs typeface="Segoe UI"/>
              </a:rPr>
              <a:t>Individual TA/coaching sessions</a:t>
            </a:r>
          </a:p>
          <a:p>
            <a:pPr lvl="1">
              <a:lnSpc>
                <a:spcPct val="110000"/>
              </a:lnSpc>
            </a:pPr>
            <a:r>
              <a:rPr lang="en-US" dirty="0">
                <a:solidFill>
                  <a:schemeClr val="tx1"/>
                </a:solidFill>
                <a:latin typeface="Aptos"/>
                <a:ea typeface="+mn-lt"/>
                <a:cs typeface="Segoe UI"/>
              </a:rPr>
              <a:t>Online resources (desk aids, guides, frameworks, etc.) – dolcoe.safalapps.com</a:t>
            </a:r>
            <a:endParaRPr lang="en-US" dirty="0">
              <a:latin typeface="Aptos"/>
            </a:endParaRPr>
          </a:p>
        </p:txBody>
      </p:sp>
      <p:pic>
        <p:nvPicPr>
          <p:cNvPr id="11" name="Picture 10">
            <a:extLst>
              <a:ext uri="{FF2B5EF4-FFF2-40B4-BE49-F238E27FC236}">
                <a16:creationId xmlns:a16="http://schemas.microsoft.com/office/drawing/2014/main" id="{2B285767-F5CB-EDDE-E538-EB4CB37E4D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32" y="5942148"/>
            <a:ext cx="820009" cy="820009"/>
          </a:xfrm>
          <a:prstGeom prst="rect">
            <a:avLst/>
          </a:prstGeom>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5339068" y="5961549"/>
            <a:ext cx="3917022" cy="315912"/>
          </a:xfrm>
        </p:spPr>
        <p:txBody>
          <a:bodyPr vert="horz" lIns="91440" tIns="45720" rIns="91440" bIns="45720" rtlCol="0" anchor="t">
            <a:normAutofit fontScale="70000" lnSpcReduction="20000"/>
          </a:bodyPr>
          <a:lstStyle/>
          <a:p>
            <a:pPr marL="0" indent="0">
              <a:buNone/>
            </a:pPr>
            <a:r>
              <a:rPr lang="en-US" sz="2800">
                <a:solidFill>
                  <a:srgbClr val="0563C1"/>
                </a:solidFill>
                <a:hlinkClick r:id="rId4">
                  <a:extLst>
                    <a:ext uri="{A12FA001-AC4F-418D-AE19-62706E023703}">
                      <ahyp:hlinkClr xmlns:ahyp="http://schemas.microsoft.com/office/drawing/2018/hyperlinkcolor" val="tx"/>
                    </a:ext>
                  </a:extLst>
                </a:hlinkClick>
              </a:rPr>
              <a:t>Visit our </a:t>
            </a:r>
            <a:r>
              <a:rPr lang="en-US" sz="2800">
                <a:solidFill>
                  <a:srgbClr val="0563C1"/>
                </a:solidFill>
                <a:latin typeface="Aptos"/>
                <a:hlinkClick r:id="rId4">
                  <a:extLst>
                    <a:ext uri="{A12FA001-AC4F-418D-AE19-62706E023703}">
                      <ahyp:hlinkClr xmlns:ahyp="http://schemas.microsoft.com/office/drawing/2018/hyperlinkcolor" val="tx"/>
                    </a:ext>
                  </a:extLst>
                </a:hlinkClick>
              </a:rPr>
              <a:t>website</a:t>
            </a:r>
            <a:r>
              <a:rPr lang="en-US" sz="2800">
                <a:solidFill>
                  <a:srgbClr val="0563C1"/>
                </a:solidFill>
                <a:hlinkClick r:id="rId4">
                  <a:extLst>
                    <a:ext uri="{A12FA001-AC4F-418D-AE19-62706E023703}">
                      <ahyp:hlinkClr xmlns:ahyp="http://schemas.microsoft.com/office/drawing/2018/hyperlinkcolor" val="tx"/>
                    </a:ext>
                  </a:extLst>
                </a:hlinkClick>
              </a:rPr>
              <a:t>, request T</a:t>
            </a:r>
            <a:r>
              <a:rPr lang="en-US" sz="2800">
                <a:solidFill>
                  <a:schemeClr val="accent1"/>
                </a:solidFill>
                <a:hlinkClick r:id="rId4">
                  <a:extLst>
                    <a:ext uri="{A12FA001-AC4F-418D-AE19-62706E023703}">
                      <ahyp:hlinkClr xmlns:ahyp="http://schemas.microsoft.com/office/drawing/2018/hyperlinkcolor" val="tx"/>
                    </a:ext>
                  </a:extLst>
                </a:hlinkClick>
              </a:rPr>
              <a:t>A</a:t>
            </a:r>
            <a:endParaRPr lang="en-US" sz="2800">
              <a:solidFill>
                <a:schemeClr val="accent1"/>
              </a:solidFill>
            </a:endParaRPr>
          </a:p>
          <a:p>
            <a:pPr marL="0" indent="0">
              <a:buNone/>
            </a:pPr>
            <a:endParaRPr lang="en-US"/>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7346" y="575484"/>
            <a:ext cx="1563476" cy="1566053"/>
          </a:xfrm>
          <a:prstGeom prst="rect">
            <a:avLst/>
          </a:prstGeom>
        </p:spPr>
      </p:pic>
      <p:pic>
        <p:nvPicPr>
          <p:cNvPr id="8" name="Picture 7" descr="NAWDP, COABE, NDI, WIA, and FASTPORT logos">
            <a:extLst>
              <a:ext uri="{FF2B5EF4-FFF2-40B4-BE49-F238E27FC236}">
                <a16:creationId xmlns:a16="http://schemas.microsoft.com/office/drawing/2014/main" id="{5BE37307-D472-5BF7-AC8B-4DFE01164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2460" y="2276473"/>
            <a:ext cx="3099645" cy="2227979"/>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9406" y="4587859"/>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pic>
        <p:nvPicPr>
          <p:cNvPr id="7" name="Picture 6">
            <a:extLst>
              <a:ext uri="{FF2B5EF4-FFF2-40B4-BE49-F238E27FC236}">
                <a16:creationId xmlns:a16="http://schemas.microsoft.com/office/drawing/2014/main" id="{83541C3B-E74C-4634-F54A-3AB62AF3784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201589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a:latin typeface="Aptos"/>
              </a:rPr>
              <a:t>Thank You for Joining Us</a:t>
            </a:r>
          </a:p>
        </p:txBody>
      </p:sp>
      <p:sp>
        <p:nvSpPr>
          <p:cNvPr id="4" name="Text Placeholder 3">
            <a:extLst>
              <a:ext uri="{FF2B5EF4-FFF2-40B4-BE49-F238E27FC236}">
                <a16:creationId xmlns:a16="http://schemas.microsoft.com/office/drawing/2014/main" id="{E744C65D-CFCD-5F9F-5384-C5527616CBDB}"/>
              </a:ext>
            </a:extLst>
          </p:cNvPr>
          <p:cNvSpPr>
            <a:spLocks noGrp="1"/>
          </p:cNvSpPr>
          <p:nvPr>
            <p:ph type="body" sz="quarter" idx="10"/>
          </p:nvPr>
        </p:nvSpPr>
        <p:spPr/>
        <p:txBody>
          <a:bodyPr vert="horz" lIns="91440" tIns="45720" rIns="91440" bIns="45720" rtlCol="0" anchor="t">
            <a:normAutofit/>
          </a:bodyPr>
          <a:lstStyle/>
          <a:p>
            <a:r>
              <a:rPr lang="en-US" sz="2200" i="1">
                <a:solidFill>
                  <a:prstClr val="black">
                    <a:lumMod val="75000"/>
                    <a:lumOff val="25000"/>
                  </a:prstClr>
                </a:solidFill>
                <a:latin typeface="Aptos"/>
                <a:ea typeface="+mj-ea"/>
                <a:cs typeface="+mj-cs"/>
              </a:rPr>
              <a:t>Email us your questions at RA_COE@SafalPartners.com</a:t>
            </a:r>
            <a:endParaRPr lang="en-US">
              <a:solidFill>
                <a:prstClr val="black">
                  <a:lumMod val="75000"/>
                  <a:lumOff val="25000"/>
                </a:prstClr>
              </a:solidFill>
              <a:latin typeface="Aptos"/>
            </a:endParaRPr>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vert="horz" lIns="91440" tIns="45720" rIns="91440" bIns="45720" rtlCol="0" anchor="t">
            <a:normAutofit/>
          </a:bodyPr>
          <a:lstStyle/>
          <a:p>
            <a:r>
              <a:rPr lang="en-US">
                <a:latin typeface="Aptos"/>
              </a:rPr>
              <a:t>For more information, visit: </a:t>
            </a:r>
            <a:r>
              <a:rPr lang="en-US">
                <a:latin typeface="Aptos"/>
                <a:hlinkClick r:id="rId2" tooltip="https://dolcoe.safalapps.com/">
                  <a:extLst>
                    <a:ext uri="{A12FA001-AC4F-418D-AE19-62706E023703}">
                      <ahyp:hlinkClr xmlns:ahyp="http://schemas.microsoft.com/office/drawing/2018/hyperlinkcolor" val="tx"/>
                    </a:ext>
                  </a:extLst>
                </a:hlinkClick>
              </a:rPr>
              <a:t>dolcoe.safalapps.com</a:t>
            </a:r>
            <a:endParaRPr lang="en-US">
              <a:latin typeface="Aptos"/>
            </a:endParaRPr>
          </a:p>
          <a:p>
            <a:endParaRPr lang="en-US"/>
          </a:p>
        </p:txBody>
      </p:sp>
    </p:spTree>
    <p:extLst>
      <p:ext uri="{BB962C8B-B14F-4D97-AF65-F5344CB8AC3E}">
        <p14:creationId xmlns:p14="http://schemas.microsoft.com/office/powerpoint/2010/main" val="22512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CC70-685E-45C7-0644-A4B5B850917F}"/>
              </a:ext>
            </a:extLst>
          </p:cNvPr>
          <p:cNvSpPr>
            <a:spLocks noGrp="1"/>
          </p:cNvSpPr>
          <p:nvPr>
            <p:ph type="title"/>
          </p:nvPr>
        </p:nvSpPr>
        <p:spPr>
          <a:xfrm>
            <a:off x="838200" y="564302"/>
            <a:ext cx="10515600" cy="1325563"/>
          </a:xfrm>
        </p:spPr>
        <p:txBody>
          <a:bodyPr>
            <a:normAutofit/>
          </a:bodyPr>
          <a:lstStyle/>
          <a:p>
            <a:r>
              <a:rPr lang="en-US" sz="5400">
                <a:latin typeface="Aptos"/>
              </a:rPr>
              <a:t>Assessing Your RA Knowledge </a:t>
            </a:r>
            <a:r>
              <a:rPr lang="en-US" sz="5400">
                <a:solidFill>
                  <a:srgbClr val="00015E"/>
                </a:solidFill>
              </a:rPr>
              <a:t>1</a:t>
            </a:r>
          </a:p>
        </p:txBody>
      </p:sp>
      <p:sp>
        <p:nvSpPr>
          <p:cNvPr id="3" name="Content Placeholder 2">
            <a:extLst>
              <a:ext uri="{FF2B5EF4-FFF2-40B4-BE49-F238E27FC236}">
                <a16:creationId xmlns:a16="http://schemas.microsoft.com/office/drawing/2014/main" id="{1413662F-4002-7923-7E35-B1067DC94E0A}"/>
              </a:ext>
            </a:extLst>
          </p:cNvPr>
          <p:cNvSpPr>
            <a:spLocks noGrp="1"/>
          </p:cNvSpPr>
          <p:nvPr>
            <p:ph sz="half" idx="1"/>
          </p:nvPr>
        </p:nvSpPr>
        <p:spPr>
          <a:xfrm>
            <a:off x="629970" y="1994745"/>
            <a:ext cx="3474720" cy="3471917"/>
          </a:xfrm>
          <a:ln w="28575">
            <a:solidFill>
              <a:schemeClr val="tx1"/>
            </a:solidFill>
          </a:ln>
        </p:spPr>
        <p:txBody>
          <a:bodyPr vert="horz" lIns="91440" tIns="45720" rIns="91440" bIns="45720" rtlCol="0" anchor="t">
            <a:normAutofit/>
          </a:bodyPr>
          <a:lstStyle/>
          <a:p>
            <a:pPr marL="0" indent="0" algn="ctr">
              <a:buNone/>
            </a:pPr>
            <a:r>
              <a:rPr lang="en-US" sz="3600" b="1" dirty="0">
                <a:solidFill>
                  <a:srgbClr val="00015E"/>
                </a:solidFill>
                <a:latin typeface="Aptos"/>
              </a:rPr>
              <a:t>Basic</a:t>
            </a:r>
          </a:p>
          <a:p>
            <a:pPr marL="0" indent="0">
              <a:lnSpc>
                <a:spcPct val="80000"/>
              </a:lnSpc>
              <a:spcBef>
                <a:spcPts val="0"/>
              </a:spcBef>
              <a:buNone/>
            </a:pPr>
            <a:endParaRPr lang="en-US" sz="2200" dirty="0">
              <a:solidFill>
                <a:schemeClr val="tx1"/>
              </a:solidFill>
              <a:latin typeface="Aptos"/>
              <a:cs typeface="Segoe UI"/>
            </a:endParaRPr>
          </a:p>
          <a:p>
            <a:pPr marL="0" indent="0">
              <a:lnSpc>
                <a:spcPct val="80000"/>
              </a:lnSpc>
              <a:spcBef>
                <a:spcPts val="0"/>
              </a:spcBef>
              <a:buNone/>
            </a:pPr>
            <a:r>
              <a:rPr lang="en-US" sz="2200" dirty="0">
                <a:solidFill>
                  <a:schemeClr val="tx1"/>
                </a:solidFill>
                <a:latin typeface="Aptos"/>
                <a:cs typeface="Segoe UI"/>
              </a:rPr>
              <a:t>I know what it means, but I don’t know how to utilize it and don’t have significant experience with it.</a:t>
            </a:r>
          </a:p>
          <a:p>
            <a:pPr marL="0" indent="0">
              <a:lnSpc>
                <a:spcPct val="80000"/>
              </a:lnSpc>
              <a:spcBef>
                <a:spcPts val="0"/>
              </a:spcBef>
              <a:buNone/>
            </a:pPr>
            <a:endParaRPr lang="en-US" sz="2200" dirty="0">
              <a:solidFill>
                <a:schemeClr val="tx1"/>
              </a:solidFill>
              <a:latin typeface="Aptos"/>
              <a:cs typeface="Segoe UI"/>
            </a:endParaRPr>
          </a:p>
        </p:txBody>
      </p:sp>
      <p:sp>
        <p:nvSpPr>
          <p:cNvPr id="4" name="Content Placeholder 3">
            <a:extLst>
              <a:ext uri="{FF2B5EF4-FFF2-40B4-BE49-F238E27FC236}">
                <a16:creationId xmlns:a16="http://schemas.microsoft.com/office/drawing/2014/main" id="{86151097-0082-0E7B-2F44-295278CBED19}"/>
              </a:ext>
            </a:extLst>
          </p:cNvPr>
          <p:cNvSpPr>
            <a:spLocks noGrp="1"/>
          </p:cNvSpPr>
          <p:nvPr>
            <p:ph sz="half" idx="13"/>
          </p:nvPr>
        </p:nvSpPr>
        <p:spPr>
          <a:xfrm>
            <a:off x="4301197" y="1978771"/>
            <a:ext cx="3474720" cy="3495747"/>
          </a:xfrm>
          <a:ln w="28575">
            <a:solidFill>
              <a:schemeClr val="tx1"/>
            </a:solidFill>
          </a:ln>
        </p:spPr>
        <p:txBody>
          <a:bodyPr vert="horz" lIns="91440" tIns="45720" rIns="91440" bIns="45720" rtlCol="0" anchor="t">
            <a:normAutofit/>
          </a:bodyPr>
          <a:lstStyle/>
          <a:p>
            <a:pPr marL="0" indent="0" algn="ctr">
              <a:buNone/>
            </a:pPr>
            <a:r>
              <a:rPr lang="en-US" sz="3600" b="1">
                <a:solidFill>
                  <a:srgbClr val="00015E"/>
                </a:solidFill>
                <a:latin typeface="Aptos"/>
              </a:rPr>
              <a:t>Intermediate</a:t>
            </a:r>
          </a:p>
          <a:p>
            <a:pPr marL="0" indent="0">
              <a:lnSpc>
                <a:spcPct val="80000"/>
              </a:lnSpc>
              <a:spcBef>
                <a:spcPts val="0"/>
              </a:spcBef>
              <a:buNone/>
            </a:pPr>
            <a:endParaRPr lang="en-US" sz="2000">
              <a:solidFill>
                <a:schemeClr val="tx1"/>
              </a:solidFill>
              <a:latin typeface="Aptos"/>
              <a:cs typeface="Segoe UI"/>
            </a:endParaRPr>
          </a:p>
          <a:p>
            <a:pPr marL="0" indent="0">
              <a:lnSpc>
                <a:spcPct val="80000"/>
              </a:lnSpc>
              <a:spcBef>
                <a:spcPts val="0"/>
              </a:spcBef>
              <a:buNone/>
            </a:pPr>
            <a:r>
              <a:rPr lang="en-US" sz="2200">
                <a:solidFill>
                  <a:schemeClr val="tx1"/>
                </a:solidFill>
                <a:latin typeface="Aptos"/>
                <a:cs typeface="Segoe UI"/>
              </a:rPr>
              <a:t>I understand RA, I’ve had experience with RA in some capacity, and I feel comfortable educating internal and external stakeholders </a:t>
            </a:r>
            <a:br>
              <a:rPr lang="en-US" sz="2200">
                <a:latin typeface="Aptos"/>
                <a:cs typeface="Segoe UI"/>
              </a:rPr>
            </a:br>
            <a:r>
              <a:rPr lang="en-US" sz="2200">
                <a:solidFill>
                  <a:schemeClr val="tx1"/>
                </a:solidFill>
                <a:latin typeface="Aptos"/>
                <a:cs typeface="Segoe UI"/>
              </a:rPr>
              <a:t>about it.</a:t>
            </a:r>
          </a:p>
        </p:txBody>
      </p:sp>
      <p:sp>
        <p:nvSpPr>
          <p:cNvPr id="5" name="Content Placeholder 4">
            <a:extLst>
              <a:ext uri="{FF2B5EF4-FFF2-40B4-BE49-F238E27FC236}">
                <a16:creationId xmlns:a16="http://schemas.microsoft.com/office/drawing/2014/main" id="{05D1CAFE-EA5F-6928-4550-C3EB37FB90F1}"/>
              </a:ext>
            </a:extLst>
          </p:cNvPr>
          <p:cNvSpPr>
            <a:spLocks noGrp="1"/>
          </p:cNvSpPr>
          <p:nvPr>
            <p:ph sz="half" idx="14"/>
          </p:nvPr>
        </p:nvSpPr>
        <p:spPr>
          <a:xfrm>
            <a:off x="7972425" y="1955204"/>
            <a:ext cx="3589605" cy="3527169"/>
          </a:xfrm>
          <a:ln w="28575">
            <a:solidFill>
              <a:schemeClr val="tx1"/>
            </a:solidFill>
          </a:ln>
        </p:spPr>
        <p:txBody>
          <a:bodyPr vert="horz" lIns="91440" tIns="45720" rIns="91440" bIns="45720" rtlCol="0" anchor="t">
            <a:normAutofit/>
          </a:bodyPr>
          <a:lstStyle/>
          <a:p>
            <a:pPr marL="0" indent="0" algn="ctr">
              <a:buNone/>
            </a:pPr>
            <a:r>
              <a:rPr lang="en-US" sz="3600" b="1">
                <a:solidFill>
                  <a:srgbClr val="00015E"/>
                </a:solidFill>
                <a:latin typeface="Aptos"/>
              </a:rPr>
              <a:t>Expert</a:t>
            </a:r>
          </a:p>
          <a:p>
            <a:pPr marL="0" indent="0" algn="ctr">
              <a:buNone/>
              <a:defRPr sz="2400" b="0" i="0" u="none" strike="noStrike" kern="1200" spc="0" baseline="0">
                <a:solidFill>
                  <a:prstClr val="black">
                    <a:lumMod val="65000"/>
                    <a:lumOff val="35000"/>
                  </a:prstClr>
                </a:solidFill>
                <a:latin typeface="+mn-lt"/>
                <a:ea typeface="+mn-ea"/>
                <a:cs typeface="+mn-cs"/>
              </a:defRPr>
            </a:pPr>
            <a:endParaRPr lang="en-US" sz="800" b="1">
              <a:solidFill>
                <a:srgbClr val="00015E"/>
              </a:solidFill>
              <a:latin typeface="Aptos"/>
              <a:cs typeface="Segoe UI"/>
            </a:endParaRPr>
          </a:p>
          <a:p>
            <a:pPr marL="0" indent="0">
              <a:spcBef>
                <a:spcPts val="0"/>
              </a:spcBef>
              <a:buNone/>
              <a:defRPr sz="2400" b="0" i="0" u="none" strike="noStrike" kern="1200" spc="0" baseline="0">
                <a:solidFill>
                  <a:prstClr val="black">
                    <a:lumMod val="65000"/>
                    <a:lumOff val="35000"/>
                  </a:prstClr>
                </a:solidFill>
                <a:latin typeface="+mn-lt"/>
                <a:ea typeface="+mn-ea"/>
                <a:cs typeface="+mn-cs"/>
              </a:defRPr>
            </a:pPr>
            <a:r>
              <a:rPr lang="en-US" sz="2200">
                <a:solidFill>
                  <a:schemeClr val="tx1">
                    <a:lumMod val="95000"/>
                    <a:lumOff val="5000"/>
                  </a:schemeClr>
                </a:solidFill>
                <a:latin typeface="Aptos"/>
                <a:cs typeface="Segoe UI"/>
              </a:rPr>
              <a:t>I have extensive knowledge</a:t>
            </a:r>
            <a:r>
              <a:rPr lang="en-US" sz="2200">
                <a:solidFill>
                  <a:schemeClr val="tx1">
                    <a:lumMod val="95000"/>
                    <a:lumOff val="5000"/>
                  </a:schemeClr>
                </a:solidFill>
                <a:latin typeface="Aptos"/>
                <a:cs typeface="Calibri" panose="020F0502020204030204"/>
              </a:rPr>
              <a:t> </a:t>
            </a:r>
            <a:r>
              <a:rPr lang="en-US" sz="2200">
                <a:solidFill>
                  <a:schemeClr val="tx1">
                    <a:lumMod val="95000"/>
                    <a:lumOff val="5000"/>
                  </a:schemeClr>
                </a:solidFill>
                <a:latin typeface="Aptos"/>
                <a:cs typeface="Segoe UI"/>
              </a:rPr>
              <a:t>and relevant experience developing and implementing  programs and standards, recruiting apprentices, and convening stakeholders.</a:t>
            </a:r>
            <a:endParaRPr lang="en-US" sz="2200">
              <a:solidFill>
                <a:schemeClr val="tx1">
                  <a:lumMod val="95000"/>
                  <a:lumOff val="5000"/>
                </a:schemeClr>
              </a:solidFill>
              <a:latin typeface="Aptos"/>
            </a:endParaRPr>
          </a:p>
          <a:p>
            <a:pPr marL="0" indent="0">
              <a:buNone/>
            </a:pPr>
            <a:endParaRPr lang="en-US"/>
          </a:p>
        </p:txBody>
      </p:sp>
      <p:sp>
        <p:nvSpPr>
          <p:cNvPr id="7" name="Slide Number Placeholder 5">
            <a:extLst>
              <a:ext uri="{FF2B5EF4-FFF2-40B4-BE49-F238E27FC236}">
                <a16:creationId xmlns:a16="http://schemas.microsoft.com/office/drawing/2014/main" id="{04783F54-49E3-8CDB-857D-D8515C101AF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188874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5BF4-595C-7BA0-02D1-3CA5640B2446}"/>
              </a:ext>
            </a:extLst>
          </p:cNvPr>
          <p:cNvSpPr>
            <a:spLocks noGrp="1"/>
          </p:cNvSpPr>
          <p:nvPr>
            <p:ph type="title"/>
          </p:nvPr>
        </p:nvSpPr>
        <p:spPr>
          <a:xfrm>
            <a:off x="749224" y="2534913"/>
            <a:ext cx="10515600" cy="1325563"/>
          </a:xfrm>
        </p:spPr>
        <p:txBody>
          <a:bodyPr>
            <a:noAutofit/>
          </a:bodyPr>
          <a:lstStyle/>
          <a:p>
            <a:r>
              <a:rPr lang="en-US" b="1" dirty="0">
                <a:solidFill>
                  <a:schemeClr val="bg1"/>
                </a:solidFill>
                <a:latin typeface="Aptos"/>
              </a:rPr>
              <a:t>Getting Started: </a:t>
            </a:r>
            <a:br>
              <a:rPr lang="en-US" b="1" dirty="0">
                <a:latin typeface="Aptos"/>
              </a:rPr>
            </a:br>
            <a:r>
              <a:rPr lang="en-US" b="1" dirty="0">
                <a:solidFill>
                  <a:schemeClr val="bg1"/>
                </a:solidFill>
                <a:latin typeface="Aptos"/>
              </a:rPr>
              <a:t>RA Basics and Benefits</a:t>
            </a:r>
          </a:p>
        </p:txBody>
      </p:sp>
      <p:pic>
        <p:nvPicPr>
          <p:cNvPr id="3" name="Picture 2">
            <a:extLst>
              <a:ext uri="{FF2B5EF4-FFF2-40B4-BE49-F238E27FC236}">
                <a16:creationId xmlns:a16="http://schemas.microsoft.com/office/drawing/2014/main" id="{8052EBD7-317C-3A48-07A8-48F9149F3A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02876" y="2091350"/>
            <a:ext cx="3289124" cy="2261956"/>
          </a:xfrm>
          <a:prstGeom prst="rect">
            <a:avLst/>
          </a:prstGeom>
        </p:spPr>
      </p:pic>
      <p:sp>
        <p:nvSpPr>
          <p:cNvPr id="5" name="Slide Number Placeholder 5">
            <a:extLst>
              <a:ext uri="{FF2B5EF4-FFF2-40B4-BE49-F238E27FC236}">
                <a16:creationId xmlns:a16="http://schemas.microsoft.com/office/drawing/2014/main" id="{BE888636-882B-AC9D-873E-030D3D43230E}"/>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pic>
        <p:nvPicPr>
          <p:cNvPr id="6" name="Picture 5">
            <a:extLst>
              <a:ext uri="{FF2B5EF4-FFF2-40B4-BE49-F238E27FC236}">
                <a16:creationId xmlns:a16="http://schemas.microsoft.com/office/drawing/2014/main" id="{A2CA974A-DA4B-1759-806A-30AAD49B87D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57849" y="5897706"/>
            <a:ext cx="909782" cy="909782"/>
          </a:xfrm>
          <a:prstGeom prst="rect">
            <a:avLst/>
          </a:prstGeom>
        </p:spPr>
      </p:pic>
    </p:spTree>
    <p:extLst>
      <p:ext uri="{BB962C8B-B14F-4D97-AF65-F5344CB8AC3E}">
        <p14:creationId xmlns:p14="http://schemas.microsoft.com/office/powerpoint/2010/main" val="73702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556-FBE5-7F6F-D627-D543156479B4}"/>
              </a:ext>
            </a:extLst>
          </p:cNvPr>
          <p:cNvSpPr>
            <a:spLocks noGrp="1"/>
          </p:cNvSpPr>
          <p:nvPr>
            <p:ph type="title"/>
          </p:nvPr>
        </p:nvSpPr>
        <p:spPr>
          <a:xfrm>
            <a:off x="763556" y="447869"/>
            <a:ext cx="10515600" cy="1325563"/>
          </a:xfrm>
        </p:spPr>
        <p:txBody>
          <a:bodyPr/>
          <a:lstStyle/>
          <a:p>
            <a:r>
              <a:rPr lang="en-US">
                <a:latin typeface="Aptos"/>
              </a:rPr>
              <a:t>What Is Registered Apprenticeship (RA)?</a:t>
            </a:r>
          </a:p>
        </p:txBody>
      </p:sp>
      <p:sp>
        <p:nvSpPr>
          <p:cNvPr id="5" name="Content Placeholder 2">
            <a:extLst>
              <a:ext uri="{FF2B5EF4-FFF2-40B4-BE49-F238E27FC236}">
                <a16:creationId xmlns:a16="http://schemas.microsoft.com/office/drawing/2014/main" id="{4CF57852-ED31-FED1-12F9-9B4A4784208A}"/>
              </a:ext>
            </a:extLst>
          </p:cNvPr>
          <p:cNvSpPr>
            <a:spLocks noGrp="1"/>
          </p:cNvSpPr>
          <p:nvPr>
            <p:ph sz="half" idx="2"/>
          </p:nvPr>
        </p:nvSpPr>
        <p:spPr>
          <a:xfrm>
            <a:off x="763556" y="1905948"/>
            <a:ext cx="8594933" cy="3046103"/>
          </a:xfrm>
        </p:spPr>
        <p:txBody>
          <a:bodyPr vert="horz" lIns="91440" tIns="45720" rIns="91440" bIns="45720" rtlCol="0" anchor="t">
            <a:noAutofit/>
          </a:bodyPr>
          <a:lstStyle/>
          <a:p>
            <a:pPr marL="0" indent="0">
              <a:buNone/>
            </a:pPr>
            <a:r>
              <a:rPr kumimoji="0" lang="en-US" i="0" u="none" strike="noStrike" kern="1200" cap="none" spc="0" normalizeH="0" baseline="0" noProof="0" dirty="0">
                <a:ln>
                  <a:noFill/>
                </a:ln>
                <a:solidFill>
                  <a:schemeClr val="tx1"/>
                </a:solidFill>
                <a:effectLst/>
                <a:uLnTx/>
                <a:uFillTx/>
                <a:latin typeface="Aptos"/>
              </a:rPr>
              <a:t>A proven model of job </a:t>
            </a:r>
            <a:r>
              <a:rPr lang="en-US" dirty="0">
                <a:solidFill>
                  <a:schemeClr val="tx1"/>
                </a:solidFill>
                <a:latin typeface="Aptos"/>
              </a:rPr>
              <a:t>preparation that</a:t>
            </a:r>
            <a:r>
              <a:rPr kumimoji="0" lang="en-US" i="0" u="none" strike="noStrike" kern="1200" cap="none" spc="0" normalizeH="0" baseline="0" noProof="0" dirty="0">
                <a:ln>
                  <a:noFill/>
                </a:ln>
                <a:solidFill>
                  <a:schemeClr val="tx1"/>
                </a:solidFill>
                <a:effectLst/>
                <a:uLnTx/>
                <a:uFillTx/>
                <a:latin typeface="Aptos"/>
              </a:rPr>
              <a:t> combines </a:t>
            </a:r>
            <a:r>
              <a:rPr kumimoji="0" lang="en-US" b="1" i="0" u="none" strike="noStrike" kern="1200" cap="none" spc="0" normalizeH="0" baseline="0" noProof="0" dirty="0">
                <a:ln>
                  <a:noFill/>
                </a:ln>
                <a:solidFill>
                  <a:schemeClr val="tx1"/>
                </a:solidFill>
                <a:effectLst/>
                <a:uLnTx/>
                <a:uFillTx/>
                <a:latin typeface="Aptos"/>
              </a:rPr>
              <a:t>paid on-the-job </a:t>
            </a:r>
            <a:r>
              <a:rPr lang="en-US" b="1" dirty="0">
                <a:solidFill>
                  <a:schemeClr val="tx1"/>
                </a:solidFill>
                <a:latin typeface="Aptos"/>
              </a:rPr>
              <a:t>learning</a:t>
            </a:r>
            <a:r>
              <a:rPr kumimoji="0" lang="en-US" b="1" i="0" u="none" strike="noStrike" kern="1200" cap="none" spc="0" normalizeH="0" baseline="0" noProof="0" dirty="0">
                <a:ln>
                  <a:noFill/>
                </a:ln>
                <a:solidFill>
                  <a:schemeClr val="tx1"/>
                </a:solidFill>
                <a:effectLst/>
                <a:uLnTx/>
                <a:uFillTx/>
                <a:latin typeface="Aptos"/>
              </a:rPr>
              <a:t> (OJL)</a:t>
            </a:r>
            <a:r>
              <a:rPr kumimoji="0" lang="en-US" i="0" u="none" strike="noStrike" kern="1200" cap="none" spc="0" normalizeH="0" baseline="0" noProof="0" dirty="0">
                <a:ln>
                  <a:noFill/>
                </a:ln>
                <a:solidFill>
                  <a:schemeClr val="tx1"/>
                </a:solidFill>
                <a:effectLst/>
                <a:uLnTx/>
                <a:uFillTx/>
                <a:latin typeface="Aptos"/>
              </a:rPr>
              <a:t> with </a:t>
            </a:r>
            <a:r>
              <a:rPr kumimoji="0" lang="en-US" b="1" i="0" u="none" strike="noStrike" kern="1200" cap="none" spc="0" normalizeH="0" baseline="0" noProof="0" dirty="0">
                <a:ln>
                  <a:noFill/>
                </a:ln>
                <a:solidFill>
                  <a:schemeClr val="tx1"/>
                </a:solidFill>
                <a:effectLst/>
                <a:uLnTx/>
                <a:uFillTx/>
                <a:latin typeface="Aptos"/>
              </a:rPr>
              <a:t>mentorship</a:t>
            </a:r>
            <a:r>
              <a:rPr kumimoji="0" lang="en-US" i="0" u="none" strike="noStrike" kern="1200" cap="none" spc="0" normalizeH="0" baseline="0" noProof="0" dirty="0">
                <a:ln>
                  <a:noFill/>
                </a:ln>
                <a:solidFill>
                  <a:schemeClr val="tx1"/>
                </a:solidFill>
                <a:effectLst/>
                <a:uLnTx/>
                <a:uFillTx/>
                <a:latin typeface="Aptos"/>
              </a:rPr>
              <a:t> and </a:t>
            </a:r>
            <a:r>
              <a:rPr kumimoji="0" lang="en-US" b="1" i="0" u="none" strike="noStrike" kern="1200" cap="none" spc="0" normalizeH="0" baseline="0" noProof="0" dirty="0">
                <a:ln>
                  <a:noFill/>
                </a:ln>
                <a:solidFill>
                  <a:schemeClr val="tx1"/>
                </a:solidFill>
                <a:effectLst/>
                <a:uLnTx/>
                <a:uFillTx/>
                <a:latin typeface="Aptos"/>
              </a:rPr>
              <a:t>coursework</a:t>
            </a:r>
            <a:r>
              <a:rPr kumimoji="0" lang="en-US" i="0" u="none" strike="noStrike" kern="1200" cap="none" spc="0" normalizeH="0" baseline="0" noProof="0" dirty="0">
                <a:ln>
                  <a:noFill/>
                </a:ln>
                <a:solidFill>
                  <a:schemeClr val="tx1"/>
                </a:solidFill>
                <a:effectLst/>
                <a:uLnTx/>
                <a:uFillTx/>
                <a:latin typeface="Aptos"/>
              </a:rPr>
              <a:t>/“related instruction” (RI) to progressively </a:t>
            </a:r>
            <a:r>
              <a:rPr kumimoji="0" lang="en-US" b="1" i="0" u="none" strike="noStrike" kern="1200" cap="none" spc="0" normalizeH="0" baseline="0" noProof="0" dirty="0">
                <a:ln>
                  <a:noFill/>
                </a:ln>
                <a:solidFill>
                  <a:schemeClr val="tx1"/>
                </a:solidFill>
                <a:effectLst/>
                <a:uLnTx/>
                <a:uFillTx/>
                <a:latin typeface="Aptos"/>
              </a:rPr>
              <a:t>increase workers’ skill levels and wages</a:t>
            </a:r>
            <a:r>
              <a:rPr kumimoji="0" lang="en-US" i="0" u="none" strike="noStrike" kern="1200" cap="none" spc="0" normalizeH="0" baseline="0" noProof="0" dirty="0">
                <a:ln>
                  <a:noFill/>
                </a:ln>
                <a:solidFill>
                  <a:schemeClr val="tx1"/>
                </a:solidFill>
                <a:effectLst/>
                <a:uLnTx/>
                <a:uFillTx/>
                <a:latin typeface="Aptos"/>
              </a:rPr>
              <a:t>.</a:t>
            </a:r>
            <a:endParaRPr kumimoji="0" lang="en-US" i="0" u="none" strike="noStrike" kern="1200" cap="none" spc="0" normalizeH="0" baseline="0" dirty="0">
              <a:ln>
                <a:noFill/>
              </a:ln>
              <a:solidFill>
                <a:schemeClr val="tx1"/>
              </a:solidFill>
              <a:effectLst/>
              <a:highlight>
                <a:srgbClr val="FFFF00"/>
              </a:highlight>
              <a:uLnTx/>
              <a:uFillTx/>
              <a:latin typeface="Aptos"/>
            </a:endParaRPr>
          </a:p>
          <a:p>
            <a:pPr marL="0" indent="0">
              <a:buNone/>
            </a:pPr>
            <a:endParaRPr lang="en-US" dirty="0">
              <a:solidFill>
                <a:schemeClr val="tx1"/>
              </a:solidFill>
              <a:latin typeface="Aptos"/>
            </a:endParaRPr>
          </a:p>
          <a:p>
            <a:pPr marL="0" indent="0">
              <a:buNone/>
            </a:pPr>
            <a:r>
              <a:rPr lang="en-US" dirty="0">
                <a:solidFill>
                  <a:schemeClr val="tx1"/>
                </a:solidFill>
                <a:latin typeface="Aptos"/>
              </a:rPr>
              <a:t>The most time-tested, industry-validated model for employers to </a:t>
            </a:r>
            <a:r>
              <a:rPr kumimoji="0" lang="en-US" b="1" i="0" u="none" strike="noStrike" kern="1200" cap="none" spc="0" normalizeH="0" baseline="0" noProof="0" dirty="0">
                <a:ln>
                  <a:noFill/>
                </a:ln>
                <a:solidFill>
                  <a:schemeClr val="tx1"/>
                </a:solidFill>
                <a:effectLst/>
                <a:uLnTx/>
                <a:uFillTx/>
                <a:latin typeface="Aptos"/>
              </a:rPr>
              <a:t>recruit, train, upskill, and retain workers for critical occupations</a:t>
            </a:r>
            <a:r>
              <a:rPr kumimoji="0" lang="en-US" i="0" u="none" strike="noStrike" kern="1200" cap="none" spc="0" normalizeH="0" baseline="0" noProof="0" dirty="0">
                <a:ln>
                  <a:noFill/>
                </a:ln>
                <a:solidFill>
                  <a:schemeClr val="tx1"/>
                </a:solidFill>
                <a:effectLst/>
                <a:uLnTx/>
                <a:uFillTx/>
                <a:latin typeface="Aptos"/>
              </a:rPr>
              <a:t>.</a:t>
            </a:r>
            <a:endParaRPr lang="en-US" dirty="0">
              <a:solidFill>
                <a:schemeClr val="tx1"/>
              </a:solidFill>
              <a:highlight>
                <a:srgbClr val="FFFF00"/>
              </a:highlight>
              <a:latin typeface="Aptos"/>
            </a:endParaRPr>
          </a:p>
        </p:txBody>
      </p:sp>
      <p:pic>
        <p:nvPicPr>
          <p:cNvPr id="6" name="Picture 5">
            <a:extLst>
              <a:ext uri="{FF2B5EF4-FFF2-40B4-BE49-F238E27FC236}">
                <a16:creationId xmlns:a16="http://schemas.microsoft.com/office/drawing/2014/main" id="{B3181F08-A6C4-D351-C6B8-6C3A412E683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9547346" y="2396907"/>
            <a:ext cx="2008318" cy="2687662"/>
          </a:xfrm>
          <a:prstGeom prst="rect">
            <a:avLst/>
          </a:prstGeom>
        </p:spPr>
      </p:pic>
      <p:sp>
        <p:nvSpPr>
          <p:cNvPr id="7" name="Slide Number Placeholder 5">
            <a:extLst>
              <a:ext uri="{FF2B5EF4-FFF2-40B4-BE49-F238E27FC236}">
                <a16:creationId xmlns:a16="http://schemas.microsoft.com/office/drawing/2014/main" id="{7BFA2CD8-FB22-5318-76B8-C80AE5F43860}"/>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pic>
        <p:nvPicPr>
          <p:cNvPr id="4" name="Picture 3">
            <a:extLst>
              <a:ext uri="{FF2B5EF4-FFF2-40B4-BE49-F238E27FC236}">
                <a16:creationId xmlns:a16="http://schemas.microsoft.com/office/drawing/2014/main" id="{ACEACD45-2355-CCB4-D925-41257CA4576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57849" y="5907037"/>
            <a:ext cx="909782" cy="909782"/>
          </a:xfrm>
          <a:prstGeom prst="rect">
            <a:avLst/>
          </a:prstGeom>
        </p:spPr>
      </p:pic>
    </p:spTree>
    <p:extLst>
      <p:ext uri="{BB962C8B-B14F-4D97-AF65-F5344CB8AC3E}">
        <p14:creationId xmlns:p14="http://schemas.microsoft.com/office/powerpoint/2010/main" val="23033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769041" y="386554"/>
            <a:ext cx="10515600" cy="1325563"/>
          </a:xfrm>
        </p:spPr>
        <p:txBody>
          <a:bodyPr>
            <a:normAutofit/>
          </a:bodyPr>
          <a:lstStyle/>
          <a:p>
            <a:r>
              <a:rPr lang="en-US" sz="4800" dirty="0">
                <a:latin typeface="Aptos" panose="020B0004020202020204" pitchFamily="34" charset="0"/>
              </a:rPr>
              <a:t>Spans all Sectors</a:t>
            </a:r>
          </a:p>
        </p:txBody>
      </p:sp>
      <p:sp>
        <p:nvSpPr>
          <p:cNvPr id="4" name="Picture Placeholder 3">
            <a:extLst>
              <a:ext uri="{FF2B5EF4-FFF2-40B4-BE49-F238E27FC236}">
                <a16:creationId xmlns:a16="http://schemas.microsoft.com/office/drawing/2014/main" id="{B856F5FE-1F25-648E-8B68-C373D32D8D86}"/>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US"/>
          </a:p>
        </p:txBody>
      </p:sp>
      <p:sp>
        <p:nvSpPr>
          <p:cNvPr id="9" name="Picture Placeholder 8">
            <a:extLst>
              <a:ext uri="{FF2B5EF4-FFF2-40B4-BE49-F238E27FC236}">
                <a16:creationId xmlns:a16="http://schemas.microsoft.com/office/drawing/2014/main" id="{49420D19-E85B-6FD5-0196-56E941B6FE71}"/>
              </a:ext>
              <a:ext uri="{C183D7F6-B498-43B3-948B-1728B52AA6E4}">
                <adec:decorative xmlns:adec="http://schemas.microsoft.com/office/drawing/2017/decorative" val="1"/>
              </a:ext>
            </a:extLst>
          </p:cNvPr>
          <p:cNvSpPr>
            <a:spLocks noGrp="1"/>
          </p:cNvSpPr>
          <p:nvPr>
            <p:ph type="pic" sz="quarter" idx="15"/>
          </p:nvPr>
        </p:nvSpPr>
        <p:spPr/>
        <p:txBody>
          <a:bodyPr/>
          <a:lstStyle/>
          <a:p>
            <a:endParaRPr lang="en-US"/>
          </a:p>
        </p:txBody>
      </p:sp>
      <p:sp>
        <p:nvSpPr>
          <p:cNvPr id="10" name="Picture Placeholder 9">
            <a:extLst>
              <a:ext uri="{FF2B5EF4-FFF2-40B4-BE49-F238E27FC236}">
                <a16:creationId xmlns:a16="http://schemas.microsoft.com/office/drawing/2014/main" id="{1B4F1D36-CF67-7E1B-62C8-FAA9BFFE3A12}"/>
              </a:ext>
              <a:ext uri="{C183D7F6-B498-43B3-948B-1728B52AA6E4}">
                <adec:decorative xmlns:adec="http://schemas.microsoft.com/office/drawing/2017/decorative" val="1"/>
              </a:ext>
            </a:extLst>
          </p:cNvPr>
          <p:cNvSpPr>
            <a:spLocks noGrp="1"/>
          </p:cNvSpPr>
          <p:nvPr>
            <p:ph type="pic" sz="quarter" idx="16"/>
          </p:nvPr>
        </p:nvSpPr>
        <p:spPr/>
        <p:txBody>
          <a:bodyPr/>
          <a:lstStyle/>
          <a:p>
            <a:endParaRPr lang="en-US"/>
          </a:p>
        </p:txBody>
      </p:sp>
      <p:sp>
        <p:nvSpPr>
          <p:cNvPr id="11" name="Text Placeholder 10">
            <a:extLst>
              <a:ext uri="{FF2B5EF4-FFF2-40B4-BE49-F238E27FC236}">
                <a16:creationId xmlns:a16="http://schemas.microsoft.com/office/drawing/2014/main" id="{FBF6A139-DF8B-501A-D447-08F850AEAFA4}"/>
              </a:ext>
            </a:extLst>
          </p:cNvPr>
          <p:cNvSpPr>
            <a:spLocks noGrp="1"/>
          </p:cNvSpPr>
          <p:nvPr>
            <p:ph type="body" sz="quarter" idx="17"/>
          </p:nvPr>
        </p:nvSpPr>
        <p:spPr/>
        <p:txBody>
          <a:bodyPr/>
          <a:lstStyle/>
          <a:p>
            <a:endParaRPr lang="en-US"/>
          </a:p>
        </p:txBody>
      </p:sp>
      <p:sp>
        <p:nvSpPr>
          <p:cNvPr id="12" name="Text Placeholder 11">
            <a:extLst>
              <a:ext uri="{FF2B5EF4-FFF2-40B4-BE49-F238E27FC236}">
                <a16:creationId xmlns:a16="http://schemas.microsoft.com/office/drawing/2014/main" id="{B4EA6C2A-4034-E3AB-647E-E2BE4302EA14}"/>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9D115EDB-D9FD-DAC7-D914-9CE3F1B5E096}"/>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5EAB25C0-76AC-8844-41F0-6CAC57DCB478}"/>
              </a:ext>
            </a:extLst>
          </p:cNvPr>
          <p:cNvSpPr>
            <a:spLocks noGrp="1"/>
          </p:cNvSpPr>
          <p:nvPr>
            <p:ph type="body" sz="quarter" idx="20"/>
          </p:nvPr>
        </p:nvSpPr>
        <p:spPr/>
        <p:txBody>
          <a:bodyPr/>
          <a:lstStyle/>
          <a:p>
            <a:endParaRPr lang="en-US"/>
          </a:p>
        </p:txBody>
      </p:sp>
      <p:sp>
        <p:nvSpPr>
          <p:cNvPr id="15" name="Text Placeholder 14">
            <a:extLst>
              <a:ext uri="{FF2B5EF4-FFF2-40B4-BE49-F238E27FC236}">
                <a16:creationId xmlns:a16="http://schemas.microsoft.com/office/drawing/2014/main" id="{76B7FB32-717C-51D6-5F9C-E75E879B2E9F}"/>
              </a:ext>
            </a:extLst>
          </p:cNvPr>
          <p:cNvSpPr>
            <a:spLocks noGrp="1"/>
          </p:cNvSpPr>
          <p:nvPr>
            <p:ph type="body" sz="quarter" idx="21"/>
          </p:nvPr>
        </p:nvSpPr>
        <p:spPr/>
        <p:txBody>
          <a:bodyPr/>
          <a:lstStyle/>
          <a:p>
            <a:endParaRPr lang="en-US"/>
          </a:p>
        </p:txBody>
      </p:sp>
      <p:sp>
        <p:nvSpPr>
          <p:cNvPr id="16" name="Text Placeholder 15">
            <a:extLst>
              <a:ext uri="{FF2B5EF4-FFF2-40B4-BE49-F238E27FC236}">
                <a16:creationId xmlns:a16="http://schemas.microsoft.com/office/drawing/2014/main" id="{9C22D8FA-2D3B-BD51-1E6E-3A77C9643E21}"/>
              </a:ext>
            </a:extLst>
          </p:cNvPr>
          <p:cNvSpPr>
            <a:spLocks noGrp="1"/>
          </p:cNvSpPr>
          <p:nvPr>
            <p:ph type="body" sz="quarter" idx="22"/>
          </p:nvPr>
        </p:nvSpPr>
        <p:spPr/>
        <p:txBody>
          <a:bodyPr/>
          <a:lstStyle/>
          <a:p>
            <a:endParaRPr lang="en-US"/>
          </a:p>
        </p:txBody>
      </p:sp>
      <p:sp>
        <p:nvSpPr>
          <p:cNvPr id="17" name="Text Placeholder 16">
            <a:extLst>
              <a:ext uri="{FF2B5EF4-FFF2-40B4-BE49-F238E27FC236}">
                <a16:creationId xmlns:a16="http://schemas.microsoft.com/office/drawing/2014/main" id="{2463C179-4025-FE37-BFBB-FD1E652C5B82}"/>
              </a:ext>
            </a:extLst>
          </p:cNvPr>
          <p:cNvSpPr>
            <a:spLocks noGrp="1"/>
          </p:cNvSpPr>
          <p:nvPr>
            <p:ph type="body" sz="quarter" idx="23"/>
          </p:nvPr>
        </p:nvSpPr>
        <p:spPr/>
        <p:txBody>
          <a:bodyPr/>
          <a:lstStyle/>
          <a:p>
            <a:endParaRPr lang="en-US"/>
          </a:p>
        </p:txBody>
      </p:sp>
      <p:sp>
        <p:nvSpPr>
          <p:cNvPr id="18" name="Text Placeholder 17">
            <a:extLst>
              <a:ext uri="{FF2B5EF4-FFF2-40B4-BE49-F238E27FC236}">
                <a16:creationId xmlns:a16="http://schemas.microsoft.com/office/drawing/2014/main" id="{369EA030-63C5-726D-3140-5B3082F89704}"/>
              </a:ext>
            </a:extLst>
          </p:cNvPr>
          <p:cNvSpPr>
            <a:spLocks noGrp="1"/>
          </p:cNvSpPr>
          <p:nvPr>
            <p:ph type="body" sz="quarter" idx="24"/>
          </p:nvPr>
        </p:nvSpPr>
        <p:spPr/>
        <p:txBody>
          <a:bodyPr/>
          <a:lstStyle/>
          <a:p>
            <a:endParaRPr lang="en-US"/>
          </a:p>
        </p:txBody>
      </p:sp>
      <p:pic>
        <p:nvPicPr>
          <p:cNvPr id="8" name="Picture 7" descr="Depicting sectors including Healthcare, Cybersecurity, Information Technology, Education, Transportation, Construction, Financial Services, Advanced Manufacturing, Hospitality, Engineering, Energy, Telecommunications">
            <a:extLst>
              <a:ext uri="{FF2B5EF4-FFF2-40B4-BE49-F238E27FC236}">
                <a16:creationId xmlns:a16="http://schemas.microsoft.com/office/drawing/2014/main" id="{1036A151-700D-C0FA-639C-19BACE9F5194}"/>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41" y="1688342"/>
            <a:ext cx="10958757" cy="4237531"/>
          </a:xfrm>
          <a:prstGeom prst="rect">
            <a:avLst/>
          </a:prstGeom>
        </p:spPr>
      </p:pic>
      <p:pic>
        <p:nvPicPr>
          <p:cNvPr id="3" name="Picture 2">
            <a:extLst>
              <a:ext uri="{FF2B5EF4-FFF2-40B4-BE49-F238E27FC236}">
                <a16:creationId xmlns:a16="http://schemas.microsoft.com/office/drawing/2014/main" id="{1EB90172-72BC-8CD0-BD29-789D8D11E7B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157849" y="5897706"/>
            <a:ext cx="909782" cy="909782"/>
          </a:xfrm>
          <a:prstGeom prst="rect">
            <a:avLst/>
          </a:prstGeom>
        </p:spPr>
      </p:pic>
    </p:spTree>
    <p:custDataLst>
      <p:tags r:id="rId1"/>
    </p:custDataLst>
    <p:extLst>
      <p:ext uri="{BB962C8B-B14F-4D97-AF65-F5344CB8AC3E}">
        <p14:creationId xmlns:p14="http://schemas.microsoft.com/office/powerpoint/2010/main" val="709820978"/>
      </p:ext>
    </p:extLst>
  </p:cSld>
  <p:clrMapOvr>
    <a:masterClrMapping/>
  </p:clrMapOvr>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93BB-F3E8-6888-B66F-7BE893874DC0}"/>
              </a:ext>
            </a:extLst>
          </p:cNvPr>
          <p:cNvSpPr>
            <a:spLocks noGrp="1"/>
          </p:cNvSpPr>
          <p:nvPr>
            <p:ph type="title"/>
          </p:nvPr>
        </p:nvSpPr>
        <p:spPr/>
        <p:txBody>
          <a:bodyPr/>
          <a:lstStyle/>
          <a:p>
            <a:r>
              <a:rPr lang="en-US">
                <a:latin typeface="Aptos" panose="020B0004020202020204" pitchFamily="34" charset="0"/>
              </a:rPr>
              <a:t>Five Core Components of RA</a:t>
            </a:r>
          </a:p>
        </p:txBody>
      </p:sp>
      <p:sp>
        <p:nvSpPr>
          <p:cNvPr id="3" name="Content Placeholder 2">
            <a:extLst>
              <a:ext uri="{FF2B5EF4-FFF2-40B4-BE49-F238E27FC236}">
                <a16:creationId xmlns:a16="http://schemas.microsoft.com/office/drawing/2014/main" id="{C45F5FBD-8DD4-77A6-D884-FDE33F0DAA6D}"/>
              </a:ext>
            </a:extLst>
          </p:cNvPr>
          <p:cNvSpPr>
            <a:spLocks noGrp="1"/>
          </p:cNvSpPr>
          <p:nvPr>
            <p:ph sz="half" idx="1"/>
          </p:nvPr>
        </p:nvSpPr>
        <p:spPr>
          <a:xfrm>
            <a:off x="1161153" y="4084033"/>
            <a:ext cx="1993392" cy="483841"/>
          </a:xfrm>
        </p:spPr>
        <p:txBody>
          <a:bodyPr vert="horz" lIns="91440" tIns="45720" rIns="91440" bIns="45720" rtlCol="0" anchor="t">
            <a:normAutofit/>
          </a:bodyPr>
          <a:lstStyle/>
          <a:p>
            <a:pPr marL="0" indent="0" algn="ctr">
              <a:buNone/>
            </a:pPr>
            <a:r>
              <a:rPr lang="en-US" sz="1800" b="1">
                <a:latin typeface="Aptos"/>
              </a:rPr>
              <a:t>Industry Led</a:t>
            </a:r>
          </a:p>
        </p:txBody>
      </p:sp>
      <p:sp>
        <p:nvSpPr>
          <p:cNvPr id="4" name="Content Placeholder 3">
            <a:extLst>
              <a:ext uri="{FF2B5EF4-FFF2-40B4-BE49-F238E27FC236}">
                <a16:creationId xmlns:a16="http://schemas.microsoft.com/office/drawing/2014/main" id="{7DA5681F-4CAB-E3D3-D507-C3EDFCB9C161}"/>
              </a:ext>
            </a:extLst>
          </p:cNvPr>
          <p:cNvSpPr>
            <a:spLocks noGrp="1"/>
          </p:cNvSpPr>
          <p:nvPr>
            <p:ph sz="half" idx="2"/>
          </p:nvPr>
        </p:nvSpPr>
        <p:spPr>
          <a:xfrm>
            <a:off x="2912713" y="4063694"/>
            <a:ext cx="1988924" cy="1195196"/>
          </a:xfrm>
        </p:spPr>
        <p:txBody>
          <a:bodyPr vert="horz" lIns="91440" tIns="45720" rIns="91440" bIns="45720" rtlCol="0" anchor="t">
            <a:normAutofit/>
          </a:bodyPr>
          <a:lstStyle/>
          <a:p>
            <a:pPr marL="0" indent="0" algn="ctr">
              <a:buNone/>
            </a:pPr>
            <a:r>
              <a:rPr lang="en-US" sz="1800" b="1" dirty="0">
                <a:solidFill>
                  <a:prstClr val="black"/>
                </a:solidFill>
                <a:latin typeface="Aptos"/>
              </a:rPr>
              <a:t>Structured </a:t>
            </a:r>
            <a:br>
              <a:rPr lang="en-US" sz="1800" b="1" dirty="0">
                <a:latin typeface="Aptos"/>
              </a:rPr>
            </a:br>
            <a:r>
              <a:rPr lang="en-US" sz="1800" b="1" dirty="0">
                <a:solidFill>
                  <a:prstClr val="black"/>
                </a:solidFill>
                <a:latin typeface="Aptos"/>
              </a:rPr>
              <a:t>On-the-Job Learning &amp; Mentorship</a:t>
            </a:r>
            <a:endParaRPr lang="pl-PL" sz="1800" b="1" dirty="0">
              <a:solidFill>
                <a:prstClr val="black"/>
              </a:solidFill>
              <a:latin typeface="Aptos"/>
            </a:endParaRPr>
          </a:p>
          <a:p>
            <a:pPr marL="0" indent="0" algn="ctr">
              <a:buNone/>
            </a:pPr>
            <a:endParaRPr lang="en-US" sz="1800" dirty="0"/>
          </a:p>
        </p:txBody>
      </p:sp>
      <p:sp>
        <p:nvSpPr>
          <p:cNvPr id="5" name="Text Placeholder 4">
            <a:extLst>
              <a:ext uri="{FF2B5EF4-FFF2-40B4-BE49-F238E27FC236}">
                <a16:creationId xmlns:a16="http://schemas.microsoft.com/office/drawing/2014/main" id="{4BEDA2B6-FCCB-9F58-19DA-6A8DE35B49C0}"/>
              </a:ext>
            </a:extLst>
          </p:cNvPr>
          <p:cNvSpPr>
            <a:spLocks noGrp="1"/>
          </p:cNvSpPr>
          <p:nvPr>
            <p:ph type="body" sz="quarter" idx="13"/>
          </p:nvPr>
        </p:nvSpPr>
        <p:spPr>
          <a:xfrm>
            <a:off x="4735535" y="4084033"/>
            <a:ext cx="2126900" cy="1099152"/>
          </a:xfrm>
        </p:spPr>
        <p:txBody>
          <a:bodyPr vert="horz" lIns="91440" tIns="45720" rIns="91440" bIns="45720" rtlCol="0" anchor="t">
            <a:normAutofit/>
          </a:bodyPr>
          <a:lstStyle/>
          <a:p>
            <a:pPr marL="0" indent="0" algn="ctr">
              <a:lnSpc>
                <a:spcPct val="100000"/>
              </a:lnSpc>
              <a:buNone/>
            </a:pPr>
            <a:r>
              <a:rPr lang="en-US" sz="1800" b="1">
                <a:solidFill>
                  <a:prstClr val="black"/>
                </a:solidFill>
                <a:latin typeface="Aptos"/>
              </a:rPr>
              <a:t>Related Instruction </a:t>
            </a:r>
            <a:br>
              <a:rPr lang="en-US" sz="1800" b="1">
                <a:latin typeface="Aptos"/>
              </a:rPr>
            </a:br>
            <a:r>
              <a:rPr lang="en-US" sz="1800" b="1">
                <a:solidFill>
                  <a:prstClr val="black"/>
                </a:solidFill>
                <a:latin typeface="Aptos"/>
              </a:rPr>
              <a:t>(RI)</a:t>
            </a:r>
            <a:endParaRPr lang="pl-PL" sz="1800" b="1">
              <a:solidFill>
                <a:prstClr val="black"/>
              </a:solidFill>
              <a:latin typeface="Aptos"/>
            </a:endParaRPr>
          </a:p>
        </p:txBody>
      </p:sp>
      <p:sp>
        <p:nvSpPr>
          <p:cNvPr id="6" name="Text Placeholder 5">
            <a:extLst>
              <a:ext uri="{FF2B5EF4-FFF2-40B4-BE49-F238E27FC236}">
                <a16:creationId xmlns:a16="http://schemas.microsoft.com/office/drawing/2014/main" id="{6A6D8935-9E31-6031-6F8C-ED33B44116A4}"/>
              </a:ext>
            </a:extLst>
          </p:cNvPr>
          <p:cNvSpPr>
            <a:spLocks noGrp="1"/>
          </p:cNvSpPr>
          <p:nvPr>
            <p:ph type="body" sz="quarter" idx="14"/>
          </p:nvPr>
        </p:nvSpPr>
        <p:spPr>
          <a:xfrm>
            <a:off x="6546155" y="4169810"/>
            <a:ext cx="2071064" cy="873095"/>
          </a:xfrm>
        </p:spPr>
        <p:txBody>
          <a:bodyPr vert="horz" lIns="91440" tIns="45720" rIns="91440" bIns="45720" rtlCol="0" anchor="t">
            <a:normAutofit lnSpcReduction="10000"/>
          </a:bodyPr>
          <a:lstStyle/>
          <a:p>
            <a:pPr marL="0" lvl="0" indent="0" algn="ctr">
              <a:lnSpc>
                <a:spcPct val="100000"/>
              </a:lnSpc>
              <a:spcBef>
                <a:spcPts val="0"/>
              </a:spcBef>
              <a:buNone/>
              <a:defRPr/>
            </a:pPr>
            <a:r>
              <a:rPr lang="en-US" sz="1800" b="1">
                <a:solidFill>
                  <a:prstClr val="black"/>
                </a:solidFill>
                <a:latin typeface="Aptos"/>
              </a:rPr>
              <a:t>Paid Job &amp; Rewards for </a:t>
            </a:r>
          </a:p>
          <a:p>
            <a:pPr marL="0" lvl="0" indent="0" algn="ctr">
              <a:lnSpc>
                <a:spcPct val="100000"/>
              </a:lnSpc>
              <a:spcBef>
                <a:spcPts val="0"/>
              </a:spcBef>
              <a:buNone/>
              <a:defRPr/>
            </a:pPr>
            <a:r>
              <a:rPr lang="en-US" sz="1800" b="1">
                <a:solidFill>
                  <a:prstClr val="black"/>
                </a:solidFill>
                <a:latin typeface="Aptos"/>
              </a:rPr>
              <a:t>Skill Gains</a:t>
            </a:r>
            <a:endParaRPr lang="pl-PL" sz="1800" b="1">
              <a:solidFill>
                <a:prstClr val="black"/>
              </a:solidFill>
              <a:latin typeface="Aptos"/>
            </a:endParaRPr>
          </a:p>
        </p:txBody>
      </p:sp>
      <p:sp>
        <p:nvSpPr>
          <p:cNvPr id="8" name="Content Placeholder 7">
            <a:extLst>
              <a:ext uri="{FF2B5EF4-FFF2-40B4-BE49-F238E27FC236}">
                <a16:creationId xmlns:a16="http://schemas.microsoft.com/office/drawing/2014/main" id="{362C71C4-2C7D-5AAF-2CF1-8D4F65D62E52}"/>
              </a:ext>
            </a:extLst>
          </p:cNvPr>
          <p:cNvSpPr>
            <a:spLocks noGrp="1"/>
          </p:cNvSpPr>
          <p:nvPr>
            <p:ph sz="half" idx="16"/>
          </p:nvPr>
        </p:nvSpPr>
        <p:spPr>
          <a:xfrm>
            <a:off x="8399773" y="4153805"/>
            <a:ext cx="1917201" cy="886238"/>
          </a:xfrm>
        </p:spPr>
        <p:txBody>
          <a:bodyPr vert="horz" lIns="91440" tIns="45720" rIns="91440" bIns="45720" rtlCol="0" anchor="t">
            <a:normAutofit/>
          </a:bodyPr>
          <a:lstStyle/>
          <a:p>
            <a:pPr marL="0" indent="0" algn="ctr">
              <a:buNone/>
            </a:pPr>
            <a:r>
              <a:rPr lang="en-US" sz="1800" b="1">
                <a:solidFill>
                  <a:prstClr val="black"/>
                </a:solidFill>
                <a:latin typeface="Aptos"/>
              </a:rPr>
              <a:t>National </a:t>
            </a:r>
            <a:br>
              <a:rPr lang="en-US" sz="1800" b="1">
                <a:latin typeface="Aptos"/>
              </a:rPr>
            </a:br>
            <a:r>
              <a:rPr lang="en-US" sz="1800" b="1">
                <a:solidFill>
                  <a:prstClr val="black"/>
                </a:solidFill>
                <a:latin typeface="Aptos"/>
              </a:rPr>
              <a:t>Occupational Credential</a:t>
            </a:r>
            <a:endParaRPr lang="pl-PL" sz="1800" b="1">
              <a:solidFill>
                <a:prstClr val="black"/>
              </a:solidFill>
              <a:latin typeface="Aptos"/>
            </a:endParaRPr>
          </a:p>
        </p:txBody>
      </p:sp>
      <p:sp>
        <p:nvSpPr>
          <p:cNvPr id="12" name="Slide Number Placeholder 5">
            <a:extLst>
              <a:ext uri="{FF2B5EF4-FFF2-40B4-BE49-F238E27FC236}">
                <a16:creationId xmlns:a16="http://schemas.microsoft.com/office/drawing/2014/main" id="{8BC91ED7-5D6A-36EE-3E0F-E9F7EAB91E69}"/>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grpSp>
        <p:nvGrpSpPr>
          <p:cNvPr id="13" name="Group 12">
            <a:extLst>
              <a:ext uri="{FF2B5EF4-FFF2-40B4-BE49-F238E27FC236}">
                <a16:creationId xmlns:a16="http://schemas.microsoft.com/office/drawing/2014/main" id="{695E6BC4-33FF-78BB-7A15-5A8B11D197D3}"/>
              </a:ext>
              <a:ext uri="{C183D7F6-B498-43B3-948B-1728B52AA6E4}">
                <adec:decorative xmlns:adec="http://schemas.microsoft.com/office/drawing/2017/decorative" val="1"/>
              </a:ext>
            </a:extLst>
          </p:cNvPr>
          <p:cNvGrpSpPr/>
          <p:nvPr/>
        </p:nvGrpSpPr>
        <p:grpSpPr>
          <a:xfrm>
            <a:off x="1600165" y="2637043"/>
            <a:ext cx="1371600" cy="1333930"/>
            <a:chOff x="1114010" y="2732085"/>
            <a:chExt cx="1371600" cy="1371600"/>
          </a:xfrm>
        </p:grpSpPr>
        <p:sp>
          <p:nvSpPr>
            <p:cNvPr id="14" name="AutoShape 23">
              <a:extLst>
                <a:ext uri="{FF2B5EF4-FFF2-40B4-BE49-F238E27FC236}">
                  <a16:creationId xmlns:a16="http://schemas.microsoft.com/office/drawing/2014/main" id="{36A4D7C4-ADE4-A415-2952-148DC3C64FAE}"/>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upa 65">
              <a:extLst>
                <a:ext uri="{FF2B5EF4-FFF2-40B4-BE49-F238E27FC236}">
                  <a16:creationId xmlns:a16="http://schemas.microsoft.com/office/drawing/2014/main" id="{151D47FF-2CB6-E115-6BC7-88157EA31CCB}"/>
                </a:ext>
              </a:extLst>
            </p:cNvPr>
            <p:cNvGrpSpPr/>
            <p:nvPr userDrawn="1"/>
          </p:nvGrpSpPr>
          <p:grpSpPr>
            <a:xfrm>
              <a:off x="1529142" y="3103967"/>
              <a:ext cx="541337" cy="412750"/>
              <a:chOff x="906463" y="3402013"/>
              <a:chExt cx="541337" cy="412750"/>
            </a:xfrm>
          </p:grpSpPr>
          <p:sp>
            <p:nvSpPr>
              <p:cNvPr id="17" name="Freeform 25">
                <a:extLst>
                  <a:ext uri="{FF2B5EF4-FFF2-40B4-BE49-F238E27FC236}">
                    <a16:creationId xmlns:a16="http://schemas.microsoft.com/office/drawing/2014/main" id="{3E1E6047-510C-D0D9-0C3D-E616C928E9E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8" name="Freeform 26">
                <a:extLst>
                  <a:ext uri="{FF2B5EF4-FFF2-40B4-BE49-F238E27FC236}">
                    <a16:creationId xmlns:a16="http://schemas.microsoft.com/office/drawing/2014/main" id="{3B3D2B61-95E8-BA8A-23E0-D92887B16630}"/>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9" name="Freeform 27">
                <a:extLst>
                  <a:ext uri="{FF2B5EF4-FFF2-40B4-BE49-F238E27FC236}">
                    <a16:creationId xmlns:a16="http://schemas.microsoft.com/office/drawing/2014/main" id="{2F9627A2-EE01-0947-98F8-BC7075770195}"/>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0" name="Freeform 28">
                <a:extLst>
                  <a:ext uri="{FF2B5EF4-FFF2-40B4-BE49-F238E27FC236}">
                    <a16:creationId xmlns:a16="http://schemas.microsoft.com/office/drawing/2014/main" id="{5C208C5C-DD45-44CC-8793-A7E0D84D68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1" name="Freeform 29">
                <a:extLst>
                  <a:ext uri="{FF2B5EF4-FFF2-40B4-BE49-F238E27FC236}">
                    <a16:creationId xmlns:a16="http://schemas.microsoft.com/office/drawing/2014/main" id="{FB040BAC-256F-64DC-0C92-70C08075D48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16" name="Oval 15">
              <a:extLst>
                <a:ext uri="{FF2B5EF4-FFF2-40B4-BE49-F238E27FC236}">
                  <a16:creationId xmlns:a16="http://schemas.microsoft.com/office/drawing/2014/main" id="{A35DF648-872D-9A5E-B46F-DAF7C880ECAD}"/>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grpSp>
      <p:grpSp>
        <p:nvGrpSpPr>
          <p:cNvPr id="22" name="Group 21">
            <a:extLst>
              <a:ext uri="{FF2B5EF4-FFF2-40B4-BE49-F238E27FC236}">
                <a16:creationId xmlns:a16="http://schemas.microsoft.com/office/drawing/2014/main" id="{FB56C172-D8A5-A8ED-A7BF-CD977E5E8EDC}"/>
              </a:ext>
              <a:ext uri="{C183D7F6-B498-43B3-948B-1728B52AA6E4}">
                <adec:decorative xmlns:adec="http://schemas.microsoft.com/office/drawing/2017/decorative" val="1"/>
              </a:ext>
            </a:extLst>
          </p:cNvPr>
          <p:cNvGrpSpPr/>
          <p:nvPr/>
        </p:nvGrpSpPr>
        <p:grpSpPr>
          <a:xfrm>
            <a:off x="3349366" y="2671996"/>
            <a:ext cx="1371600" cy="1292115"/>
            <a:chOff x="3257264" y="2736540"/>
            <a:chExt cx="1371600" cy="1371600"/>
          </a:xfrm>
        </p:grpSpPr>
        <p:sp>
          <p:nvSpPr>
            <p:cNvPr id="23" name="AutoShape 23">
              <a:extLst>
                <a:ext uri="{FF2B5EF4-FFF2-40B4-BE49-F238E27FC236}">
                  <a16:creationId xmlns:a16="http://schemas.microsoft.com/office/drawing/2014/main" id="{AF301996-7284-5713-C474-B2590D82AF84}"/>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upa 65">
              <a:extLst>
                <a:ext uri="{FF2B5EF4-FFF2-40B4-BE49-F238E27FC236}">
                  <a16:creationId xmlns:a16="http://schemas.microsoft.com/office/drawing/2014/main" id="{7DE1EE68-D7CC-9632-46D6-8B323C3BDE18}"/>
                </a:ext>
              </a:extLst>
            </p:cNvPr>
            <p:cNvGrpSpPr/>
            <p:nvPr userDrawn="1"/>
          </p:nvGrpSpPr>
          <p:grpSpPr>
            <a:xfrm>
              <a:off x="3672396" y="3108422"/>
              <a:ext cx="541337" cy="412750"/>
              <a:chOff x="906463" y="3402013"/>
              <a:chExt cx="541337" cy="412750"/>
            </a:xfrm>
          </p:grpSpPr>
          <p:sp>
            <p:nvSpPr>
              <p:cNvPr id="26" name="Freeform 25">
                <a:extLst>
                  <a:ext uri="{FF2B5EF4-FFF2-40B4-BE49-F238E27FC236}">
                    <a16:creationId xmlns:a16="http://schemas.microsoft.com/office/drawing/2014/main" id="{1C296DA7-348A-F1CF-151A-EE3A61950C90}"/>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7" name="Freeform 26">
                <a:extLst>
                  <a:ext uri="{FF2B5EF4-FFF2-40B4-BE49-F238E27FC236}">
                    <a16:creationId xmlns:a16="http://schemas.microsoft.com/office/drawing/2014/main" id="{D70A5609-E3FB-F7E5-921A-3E55F058AC66}"/>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8" name="Freeform 27">
                <a:extLst>
                  <a:ext uri="{FF2B5EF4-FFF2-40B4-BE49-F238E27FC236}">
                    <a16:creationId xmlns:a16="http://schemas.microsoft.com/office/drawing/2014/main" id="{2771AD86-57DD-4C19-5BC9-040907102BD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9" name="Freeform 28">
                <a:extLst>
                  <a:ext uri="{FF2B5EF4-FFF2-40B4-BE49-F238E27FC236}">
                    <a16:creationId xmlns:a16="http://schemas.microsoft.com/office/drawing/2014/main" id="{D29F84B1-3D88-2035-EDE3-1777899B7FC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0" name="Freeform 29">
                <a:extLst>
                  <a:ext uri="{FF2B5EF4-FFF2-40B4-BE49-F238E27FC236}">
                    <a16:creationId xmlns:a16="http://schemas.microsoft.com/office/drawing/2014/main" id="{FA3FC379-7F19-78BD-1447-4DBA0AF873D7}"/>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25" name="Oval 24">
              <a:extLst>
                <a:ext uri="{FF2B5EF4-FFF2-40B4-BE49-F238E27FC236}">
                  <a16:creationId xmlns:a16="http://schemas.microsoft.com/office/drawing/2014/main" id="{9D1A0F6C-0064-C4FF-4F1F-DA19D08F1C54}"/>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grpSp>
      <p:grpSp>
        <p:nvGrpSpPr>
          <p:cNvPr id="31" name="Group 30">
            <a:extLst>
              <a:ext uri="{FF2B5EF4-FFF2-40B4-BE49-F238E27FC236}">
                <a16:creationId xmlns:a16="http://schemas.microsoft.com/office/drawing/2014/main" id="{83103E63-8AB7-0899-718F-0D2F00A39532}"/>
              </a:ext>
              <a:ext uri="{C183D7F6-B498-43B3-948B-1728B52AA6E4}">
                <adec:decorative xmlns:adec="http://schemas.microsoft.com/office/drawing/2017/decorative" val="1"/>
              </a:ext>
            </a:extLst>
          </p:cNvPr>
          <p:cNvGrpSpPr/>
          <p:nvPr/>
        </p:nvGrpSpPr>
        <p:grpSpPr>
          <a:xfrm>
            <a:off x="5098567" y="2683174"/>
            <a:ext cx="1371600" cy="1371600"/>
            <a:chOff x="5426426" y="2775614"/>
            <a:chExt cx="1371600" cy="1371600"/>
          </a:xfrm>
        </p:grpSpPr>
        <p:sp>
          <p:nvSpPr>
            <p:cNvPr id="32" name="AutoShape 23">
              <a:extLst>
                <a:ext uri="{FF2B5EF4-FFF2-40B4-BE49-F238E27FC236}">
                  <a16:creationId xmlns:a16="http://schemas.microsoft.com/office/drawing/2014/main" id="{E8EB8682-E469-47E7-1AD9-055A6E1F9F66}"/>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upa 65">
              <a:extLst>
                <a:ext uri="{FF2B5EF4-FFF2-40B4-BE49-F238E27FC236}">
                  <a16:creationId xmlns:a16="http://schemas.microsoft.com/office/drawing/2014/main" id="{A2E1693B-D423-C561-4724-10895980D3B7}"/>
                </a:ext>
              </a:extLst>
            </p:cNvPr>
            <p:cNvGrpSpPr/>
            <p:nvPr userDrawn="1"/>
          </p:nvGrpSpPr>
          <p:grpSpPr>
            <a:xfrm>
              <a:off x="5841558" y="3147496"/>
              <a:ext cx="541337" cy="412750"/>
              <a:chOff x="906463" y="3402013"/>
              <a:chExt cx="541337" cy="412750"/>
            </a:xfrm>
          </p:grpSpPr>
          <p:sp>
            <p:nvSpPr>
              <p:cNvPr id="36" name="Freeform 25">
                <a:extLst>
                  <a:ext uri="{FF2B5EF4-FFF2-40B4-BE49-F238E27FC236}">
                    <a16:creationId xmlns:a16="http://schemas.microsoft.com/office/drawing/2014/main" id="{B41816F4-5A00-C057-C1F3-BD9E57C0F63E}"/>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7" name="Freeform 26">
                <a:extLst>
                  <a:ext uri="{FF2B5EF4-FFF2-40B4-BE49-F238E27FC236}">
                    <a16:creationId xmlns:a16="http://schemas.microsoft.com/office/drawing/2014/main" id="{462CD1EA-7E9C-6F08-54FB-C95CD0DF2BDC}"/>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8" name="Freeform 27">
                <a:extLst>
                  <a:ext uri="{FF2B5EF4-FFF2-40B4-BE49-F238E27FC236}">
                    <a16:creationId xmlns:a16="http://schemas.microsoft.com/office/drawing/2014/main" id="{1936D0B3-698B-452B-E627-7CCBFB1E1C8A}"/>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9" name="Freeform 28">
                <a:extLst>
                  <a:ext uri="{FF2B5EF4-FFF2-40B4-BE49-F238E27FC236}">
                    <a16:creationId xmlns:a16="http://schemas.microsoft.com/office/drawing/2014/main" id="{2B9BB7DF-50A2-6AF9-1436-355D8CA65FE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40" name="Freeform 29">
                <a:extLst>
                  <a:ext uri="{FF2B5EF4-FFF2-40B4-BE49-F238E27FC236}">
                    <a16:creationId xmlns:a16="http://schemas.microsoft.com/office/drawing/2014/main" id="{B3FE71D0-A1B5-365C-0B0D-3E26B71D06E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34" name="Oval 33">
              <a:extLst>
                <a:ext uri="{FF2B5EF4-FFF2-40B4-BE49-F238E27FC236}">
                  <a16:creationId xmlns:a16="http://schemas.microsoft.com/office/drawing/2014/main" id="{C62770B9-6B84-1025-0A48-88E2DCE74E87}"/>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35" name="Graphic 34" descr="Classroom with solid fill">
              <a:extLst>
                <a:ext uri="{FF2B5EF4-FFF2-40B4-BE49-F238E27FC236}">
                  <a16:creationId xmlns:a16="http://schemas.microsoft.com/office/drawing/2014/main" id="{D36A5CEA-D3D8-89CB-CD34-F771B32245F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55654" y="2859212"/>
              <a:ext cx="1113144" cy="1113144"/>
            </a:xfrm>
            <a:prstGeom prst="rect">
              <a:avLst/>
            </a:prstGeom>
          </p:spPr>
        </p:pic>
      </p:grpSp>
      <p:grpSp>
        <p:nvGrpSpPr>
          <p:cNvPr id="41" name="Group 40">
            <a:extLst>
              <a:ext uri="{FF2B5EF4-FFF2-40B4-BE49-F238E27FC236}">
                <a16:creationId xmlns:a16="http://schemas.microsoft.com/office/drawing/2014/main" id="{F68D0CF3-DC1C-D979-CE98-457F581E6A18}"/>
              </a:ext>
              <a:ext uri="{C183D7F6-B498-43B3-948B-1728B52AA6E4}">
                <adec:decorative xmlns:adec="http://schemas.microsoft.com/office/drawing/2017/decorative" val="1"/>
              </a:ext>
            </a:extLst>
          </p:cNvPr>
          <p:cNvGrpSpPr/>
          <p:nvPr/>
        </p:nvGrpSpPr>
        <p:grpSpPr>
          <a:xfrm>
            <a:off x="6847768" y="2693435"/>
            <a:ext cx="1371600" cy="1371600"/>
            <a:chOff x="7703808" y="2780966"/>
            <a:chExt cx="1371600" cy="1371600"/>
          </a:xfrm>
        </p:grpSpPr>
        <p:sp>
          <p:nvSpPr>
            <p:cNvPr id="42" name="AutoShape 23">
              <a:extLst>
                <a:ext uri="{FF2B5EF4-FFF2-40B4-BE49-F238E27FC236}">
                  <a16:creationId xmlns:a16="http://schemas.microsoft.com/office/drawing/2014/main" id="{8FB028DE-4886-D1B9-E181-22C51542FE00}"/>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 name="Grupa 65">
              <a:extLst>
                <a:ext uri="{FF2B5EF4-FFF2-40B4-BE49-F238E27FC236}">
                  <a16:creationId xmlns:a16="http://schemas.microsoft.com/office/drawing/2014/main" id="{0F6DC719-9A88-89DA-ACA3-CC3AE085BB4D}"/>
                </a:ext>
              </a:extLst>
            </p:cNvPr>
            <p:cNvGrpSpPr/>
            <p:nvPr userDrawn="1"/>
          </p:nvGrpSpPr>
          <p:grpSpPr>
            <a:xfrm>
              <a:off x="8118940" y="3123993"/>
              <a:ext cx="541337" cy="412750"/>
              <a:chOff x="906463" y="3402013"/>
              <a:chExt cx="541337" cy="412750"/>
            </a:xfrm>
          </p:grpSpPr>
          <p:sp>
            <p:nvSpPr>
              <p:cNvPr id="51" name="Freeform 25">
                <a:extLst>
                  <a:ext uri="{FF2B5EF4-FFF2-40B4-BE49-F238E27FC236}">
                    <a16:creationId xmlns:a16="http://schemas.microsoft.com/office/drawing/2014/main" id="{125A0195-4AAB-6402-D635-E60D4C85274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2" name="Freeform 26">
                <a:extLst>
                  <a:ext uri="{FF2B5EF4-FFF2-40B4-BE49-F238E27FC236}">
                    <a16:creationId xmlns:a16="http://schemas.microsoft.com/office/drawing/2014/main" id="{A40250FD-BC67-55E5-6E0A-CCE6F198516A}"/>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3" name="Freeform 27">
                <a:extLst>
                  <a:ext uri="{FF2B5EF4-FFF2-40B4-BE49-F238E27FC236}">
                    <a16:creationId xmlns:a16="http://schemas.microsoft.com/office/drawing/2014/main" id="{9F32965C-DF21-F4EF-8F60-C8CFDD1836C8}"/>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4" name="Freeform 28">
                <a:extLst>
                  <a:ext uri="{FF2B5EF4-FFF2-40B4-BE49-F238E27FC236}">
                    <a16:creationId xmlns:a16="http://schemas.microsoft.com/office/drawing/2014/main" id="{56181D01-25C5-A185-5435-4EC53D58571C}"/>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5" name="Freeform 29">
                <a:extLst>
                  <a:ext uri="{FF2B5EF4-FFF2-40B4-BE49-F238E27FC236}">
                    <a16:creationId xmlns:a16="http://schemas.microsoft.com/office/drawing/2014/main" id="{2DD03733-FBC1-3EE6-44F4-408E2142E568}"/>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44" name="Oval 43">
              <a:extLst>
                <a:ext uri="{FF2B5EF4-FFF2-40B4-BE49-F238E27FC236}">
                  <a16:creationId xmlns:a16="http://schemas.microsoft.com/office/drawing/2014/main" id="{DCE43064-B8E6-318A-2682-85BDF50651D3}"/>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grpSp>
          <p:nvGrpSpPr>
            <p:cNvPr id="45" name="Group 44">
              <a:extLst>
                <a:ext uri="{FF2B5EF4-FFF2-40B4-BE49-F238E27FC236}">
                  <a16:creationId xmlns:a16="http://schemas.microsoft.com/office/drawing/2014/main" id="{7FEEAEDC-D92C-E04B-2EBE-8CF103B99562}"/>
                </a:ext>
              </a:extLst>
            </p:cNvPr>
            <p:cNvGrpSpPr/>
            <p:nvPr userDrawn="1"/>
          </p:nvGrpSpPr>
          <p:grpSpPr>
            <a:xfrm>
              <a:off x="7932408" y="2979531"/>
              <a:ext cx="914400" cy="914400"/>
              <a:chOff x="0" y="0"/>
              <a:chExt cx="304050" cy="282000"/>
            </a:xfrm>
            <a:solidFill>
              <a:srgbClr val="4472C4"/>
            </a:solidFill>
          </p:grpSpPr>
          <p:sp>
            <p:nvSpPr>
              <p:cNvPr id="46" name="Google Shape;5017;p59">
                <a:extLst>
                  <a:ext uri="{FF2B5EF4-FFF2-40B4-BE49-F238E27FC236}">
                    <a16:creationId xmlns:a16="http://schemas.microsoft.com/office/drawing/2014/main" id="{D98E5057-74C8-6652-FF72-4D04DA90A660}"/>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5018;p59">
                <a:extLst>
                  <a:ext uri="{FF2B5EF4-FFF2-40B4-BE49-F238E27FC236}">
                    <a16:creationId xmlns:a16="http://schemas.microsoft.com/office/drawing/2014/main" id="{C426D02D-D7EA-BCD4-A8F9-E472094FAF89}"/>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5019;p59">
                <a:extLst>
                  <a:ext uri="{FF2B5EF4-FFF2-40B4-BE49-F238E27FC236}">
                    <a16:creationId xmlns:a16="http://schemas.microsoft.com/office/drawing/2014/main" id="{7C150E21-4798-7E18-82DC-7D277FC5F9F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5020;p59">
                <a:extLst>
                  <a:ext uri="{FF2B5EF4-FFF2-40B4-BE49-F238E27FC236}">
                    <a16:creationId xmlns:a16="http://schemas.microsoft.com/office/drawing/2014/main" id="{43897120-E96B-DBDD-7940-854AB80533AC}"/>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5021;p59">
                <a:extLst>
                  <a:ext uri="{FF2B5EF4-FFF2-40B4-BE49-F238E27FC236}">
                    <a16:creationId xmlns:a16="http://schemas.microsoft.com/office/drawing/2014/main" id="{2BFA1057-2977-7954-B01A-2AF79B1EB6EF}"/>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6" name="Group 55">
            <a:extLst>
              <a:ext uri="{FF2B5EF4-FFF2-40B4-BE49-F238E27FC236}">
                <a16:creationId xmlns:a16="http://schemas.microsoft.com/office/drawing/2014/main" id="{BADC64DB-C092-E1CA-AFFF-E59812376C28}"/>
              </a:ext>
              <a:ext uri="{C183D7F6-B498-43B3-948B-1728B52AA6E4}">
                <adec:decorative xmlns:adec="http://schemas.microsoft.com/office/drawing/2017/decorative" val="1"/>
              </a:ext>
            </a:extLst>
          </p:cNvPr>
          <p:cNvGrpSpPr/>
          <p:nvPr/>
        </p:nvGrpSpPr>
        <p:grpSpPr>
          <a:xfrm>
            <a:off x="8672573" y="2652824"/>
            <a:ext cx="1371600" cy="1371600"/>
            <a:chOff x="9815177" y="2775614"/>
            <a:chExt cx="1371600" cy="1371600"/>
          </a:xfrm>
        </p:grpSpPr>
        <p:sp>
          <p:nvSpPr>
            <p:cNvPr id="57" name="AutoShape 23">
              <a:extLst>
                <a:ext uri="{FF2B5EF4-FFF2-40B4-BE49-F238E27FC236}">
                  <a16:creationId xmlns:a16="http://schemas.microsoft.com/office/drawing/2014/main" id="{5DC5AE32-2562-BA04-771B-61B0DB4C0909}"/>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 name="Grupa 65">
              <a:extLst>
                <a:ext uri="{FF2B5EF4-FFF2-40B4-BE49-F238E27FC236}">
                  <a16:creationId xmlns:a16="http://schemas.microsoft.com/office/drawing/2014/main" id="{24705879-5E8A-7302-F3CE-0C7A72B20F79}"/>
                </a:ext>
              </a:extLst>
            </p:cNvPr>
            <p:cNvGrpSpPr/>
            <p:nvPr userDrawn="1"/>
          </p:nvGrpSpPr>
          <p:grpSpPr>
            <a:xfrm>
              <a:off x="10230309" y="3147496"/>
              <a:ext cx="541337" cy="412750"/>
              <a:chOff x="906463" y="3402013"/>
              <a:chExt cx="541337" cy="412750"/>
            </a:xfrm>
          </p:grpSpPr>
          <p:sp>
            <p:nvSpPr>
              <p:cNvPr id="67" name="Freeform 25">
                <a:extLst>
                  <a:ext uri="{FF2B5EF4-FFF2-40B4-BE49-F238E27FC236}">
                    <a16:creationId xmlns:a16="http://schemas.microsoft.com/office/drawing/2014/main" id="{C01284E8-ACEC-01F3-4D80-1383C74B5DAF}"/>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68" name="Freeform 26">
                <a:extLst>
                  <a:ext uri="{FF2B5EF4-FFF2-40B4-BE49-F238E27FC236}">
                    <a16:creationId xmlns:a16="http://schemas.microsoft.com/office/drawing/2014/main" id="{DA0F329A-5100-E8DD-80B6-4EA38FFDD186}"/>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69" name="Freeform 27">
                <a:extLst>
                  <a:ext uri="{FF2B5EF4-FFF2-40B4-BE49-F238E27FC236}">
                    <a16:creationId xmlns:a16="http://schemas.microsoft.com/office/drawing/2014/main" id="{B0718561-FF37-C4BE-4BD7-D27A80992439}"/>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70" name="Freeform 28">
                <a:extLst>
                  <a:ext uri="{FF2B5EF4-FFF2-40B4-BE49-F238E27FC236}">
                    <a16:creationId xmlns:a16="http://schemas.microsoft.com/office/drawing/2014/main" id="{F7FFE3BA-2551-845A-2EC5-EFA66B6C005A}"/>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71" name="Freeform 29">
                <a:extLst>
                  <a:ext uri="{FF2B5EF4-FFF2-40B4-BE49-F238E27FC236}">
                    <a16:creationId xmlns:a16="http://schemas.microsoft.com/office/drawing/2014/main" id="{AF021C47-2CC7-A19E-94FB-F7828878047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59" name="Oval 58">
              <a:extLst>
                <a:ext uri="{FF2B5EF4-FFF2-40B4-BE49-F238E27FC236}">
                  <a16:creationId xmlns:a16="http://schemas.microsoft.com/office/drawing/2014/main" id="{02311243-2AF9-B4BB-5BE6-AA31AE459082}"/>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grpSp>
          <p:nvGrpSpPr>
            <p:cNvPr id="60" name="Group 59">
              <a:extLst>
                <a:ext uri="{FF2B5EF4-FFF2-40B4-BE49-F238E27FC236}">
                  <a16:creationId xmlns:a16="http://schemas.microsoft.com/office/drawing/2014/main" id="{F359E16E-739D-114C-2B99-E5EC672061BB}"/>
                </a:ext>
              </a:extLst>
            </p:cNvPr>
            <p:cNvGrpSpPr/>
            <p:nvPr userDrawn="1"/>
          </p:nvGrpSpPr>
          <p:grpSpPr>
            <a:xfrm>
              <a:off x="10043777" y="2975710"/>
              <a:ext cx="914402" cy="914399"/>
              <a:chOff x="0" y="0"/>
              <a:chExt cx="296175" cy="297225"/>
            </a:xfrm>
            <a:solidFill>
              <a:srgbClr val="4472C4"/>
            </a:solidFill>
          </p:grpSpPr>
          <p:sp>
            <p:nvSpPr>
              <p:cNvPr id="61" name="Google Shape;8996;p68">
                <a:extLst>
                  <a:ext uri="{FF2B5EF4-FFF2-40B4-BE49-F238E27FC236}">
                    <a16:creationId xmlns:a16="http://schemas.microsoft.com/office/drawing/2014/main" id="{3D34D894-A243-4C97-1205-3E3C352EC002}"/>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8997;p68">
                <a:extLst>
                  <a:ext uri="{FF2B5EF4-FFF2-40B4-BE49-F238E27FC236}">
                    <a16:creationId xmlns:a16="http://schemas.microsoft.com/office/drawing/2014/main" id="{CB764A65-B0E5-EB42-9FF8-5739E850F009}"/>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8998;p68">
                <a:extLst>
                  <a:ext uri="{FF2B5EF4-FFF2-40B4-BE49-F238E27FC236}">
                    <a16:creationId xmlns:a16="http://schemas.microsoft.com/office/drawing/2014/main" id="{9F693DEA-4D15-B29C-3925-A73A32030701}"/>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8999;p68">
                <a:extLst>
                  <a:ext uri="{FF2B5EF4-FFF2-40B4-BE49-F238E27FC236}">
                    <a16:creationId xmlns:a16="http://schemas.microsoft.com/office/drawing/2014/main" id="{FD74A4F6-CDB6-7620-3CF5-9E52D88DFB5D}"/>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9000;p68">
                <a:extLst>
                  <a:ext uri="{FF2B5EF4-FFF2-40B4-BE49-F238E27FC236}">
                    <a16:creationId xmlns:a16="http://schemas.microsoft.com/office/drawing/2014/main" id="{2B922ED5-C887-D39E-BE9B-6083D6D445DF}"/>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9001;p68">
                <a:extLst>
                  <a:ext uri="{FF2B5EF4-FFF2-40B4-BE49-F238E27FC236}">
                    <a16:creationId xmlns:a16="http://schemas.microsoft.com/office/drawing/2014/main" id="{81797669-7E94-BA0E-627C-B2511580F028}"/>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72" name="Graphic 71">
            <a:extLst>
              <a:ext uri="{FF2B5EF4-FFF2-40B4-BE49-F238E27FC236}">
                <a16:creationId xmlns:a16="http://schemas.microsoft.com/office/drawing/2014/main" id="{752361B5-D68C-BAEE-17EB-F7EBBBDB742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4476" y="2778623"/>
            <a:ext cx="914400" cy="914400"/>
          </a:xfrm>
          <a:prstGeom prst="rect">
            <a:avLst/>
          </a:prstGeom>
        </p:spPr>
      </p:pic>
      <p:pic>
        <p:nvPicPr>
          <p:cNvPr id="83" name="Graphic 82">
            <a:extLst>
              <a:ext uri="{FF2B5EF4-FFF2-40B4-BE49-F238E27FC236}">
                <a16:creationId xmlns:a16="http://schemas.microsoft.com/office/drawing/2014/main" id="{BC902A82-A4D5-53C7-2E33-05DCC360A59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41719" y="2866144"/>
            <a:ext cx="914400" cy="914400"/>
          </a:xfrm>
          <a:prstGeom prst="rect">
            <a:avLst/>
          </a:prstGeom>
        </p:spPr>
      </p:pic>
      <p:pic>
        <p:nvPicPr>
          <p:cNvPr id="9" name="Picture 8">
            <a:extLst>
              <a:ext uri="{FF2B5EF4-FFF2-40B4-BE49-F238E27FC236}">
                <a16:creationId xmlns:a16="http://schemas.microsoft.com/office/drawing/2014/main" id="{9F6943B3-3412-6C5A-9C50-5FD22CBE91B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157849" y="5897706"/>
            <a:ext cx="909782" cy="909782"/>
          </a:xfrm>
          <a:prstGeom prst="rect">
            <a:avLst/>
          </a:prstGeom>
        </p:spPr>
      </p:pic>
    </p:spTree>
    <p:extLst>
      <p:ext uri="{BB962C8B-B14F-4D97-AF65-F5344CB8AC3E}">
        <p14:creationId xmlns:p14="http://schemas.microsoft.com/office/powerpoint/2010/main" val="59167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933450" y="420688"/>
            <a:ext cx="11258550" cy="1325562"/>
          </a:xfrm>
        </p:spPr>
        <p:txBody>
          <a:bodyPr>
            <a:normAutofit/>
          </a:bodyPr>
          <a:lstStyle/>
          <a:p>
            <a:r>
              <a:rPr lang="en-US" dirty="0">
                <a:solidFill>
                  <a:schemeClr val="bg1"/>
                </a:solidFill>
              </a:rPr>
              <a:t>Growth of 16-24 Year Old Students in RA</a:t>
            </a:r>
          </a:p>
        </p:txBody>
      </p:sp>
      <p:pic>
        <p:nvPicPr>
          <p:cNvPr id="9" name="Picture 8" descr="Total Youth Apprentices (16-24) Served:&#10;2020: 286,000&#10;2021: 307,000&#10;2022: 328,000&#10;2023: 353,000">
            <a:extLst>
              <a:ext uri="{FF2B5EF4-FFF2-40B4-BE49-F238E27FC236}">
                <a16:creationId xmlns:a16="http://schemas.microsoft.com/office/drawing/2014/main" id="{EC0B4BD5-95B7-EA9E-78A4-2D96363ADA6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738585"/>
            <a:ext cx="7249537" cy="4077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Graph depicting the Total Youth Apprentices (ages 16-24) Served during Fiscal Years 2020-2023. In 2023, there were 353,177 youth apprentices served.">
            <a:extLst>
              <a:ext uri="{FF2B5EF4-FFF2-40B4-BE49-F238E27FC236}">
                <a16:creationId xmlns:a16="http://schemas.microsoft.com/office/drawing/2014/main" id="{7858F536-FFA4-3A6A-A8FD-74D537FD7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3976" y="2819824"/>
            <a:ext cx="2676899" cy="1914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DF028139-B5A1-A836-1AC0-091837FD2DAF}"/>
              </a:ext>
            </a:extLst>
          </p:cNvPr>
          <p:cNvSpPr>
            <a:spLocks noGrp="1"/>
          </p:cNvSpPr>
          <p:nvPr>
            <p:ph idx="1"/>
          </p:nvPr>
        </p:nvSpPr>
        <p:spPr>
          <a:xfrm>
            <a:off x="4184074" y="6123222"/>
            <a:ext cx="4137890" cy="365125"/>
          </a:xfrm>
        </p:spPr>
        <p:txBody>
          <a:bodyPr>
            <a:normAutofit fontScale="92500"/>
          </a:bodyPr>
          <a:lstStyle/>
          <a:p>
            <a:pPr marL="0" indent="0">
              <a:buNone/>
            </a:pPr>
            <a:r>
              <a:rPr lang="en-US" sz="1800"/>
              <a:t>Source:  </a:t>
            </a:r>
            <a:r>
              <a:rPr lang="en-US" sz="1800">
                <a:hlinkClick r:id="rId5" tooltip="http://www.apprenticeship.gov/"/>
              </a:rPr>
              <a:t>https://www.apprenticeship.gov/ </a:t>
            </a:r>
            <a:endParaRPr lang="en-US" sz="1800"/>
          </a:p>
          <a:p>
            <a:pPr marL="0" indent="0">
              <a:buNone/>
            </a:pPr>
            <a:endParaRPr lang="en-US"/>
          </a:p>
        </p:txBody>
      </p:sp>
    </p:spTree>
    <p:extLst>
      <p:ext uri="{BB962C8B-B14F-4D97-AF65-F5344CB8AC3E}">
        <p14:creationId xmlns:p14="http://schemas.microsoft.com/office/powerpoint/2010/main" val="947111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6D9ECE-542E-442B-B3CF-15D88C38B252}">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2f00f82b-dce9-458f-ab1d-1c5fd145e219"/>
    <ds:schemaRef ds:uri="http://purl.org/dc/dcmitype/"/>
    <ds:schemaRef ds:uri="http://www.w3.org/XML/1998/namespace"/>
    <ds:schemaRef ds:uri="http://schemas.openxmlformats.org/package/2006/metadata/core-properties"/>
    <ds:schemaRef ds:uri="4cd59d27-ca2b-4708-b9c7-7fa281384922"/>
    <ds:schemaRef ds:uri="http://purl.org/dc/terms/"/>
  </ds:schemaRefs>
</ds:datastoreItem>
</file>

<file path=customXml/itemProps2.xml><?xml version="1.0" encoding="utf-8"?>
<ds:datastoreItem xmlns:ds="http://schemas.openxmlformats.org/officeDocument/2006/customXml" ds:itemID="{F3E02B07-B1AE-4724-BCB7-E12C53F61E4B}">
  <ds:schemaRefs>
    <ds:schemaRef ds:uri="http://schemas.microsoft.com/sharepoint/v3/contenttype/forms"/>
  </ds:schemaRefs>
</ds:datastoreItem>
</file>

<file path=customXml/itemProps3.xml><?xml version="1.0" encoding="utf-8"?>
<ds:datastoreItem xmlns:ds="http://schemas.openxmlformats.org/officeDocument/2006/customXml" ds:itemID="{1BF8C1E6-EEB2-4EE1-BDE7-4BA5CDC6F817}">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377</TotalTime>
  <Words>2437</Words>
  <Application>Microsoft Office PowerPoint</Application>
  <PresentationFormat>Widescreen</PresentationFormat>
  <Paragraphs>334</Paragraphs>
  <Slides>30</Slides>
  <Notes>22</Notes>
  <HiddenSlides>5</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Aptos</vt:lpstr>
      <vt:lpstr>Arial</vt:lpstr>
      <vt:lpstr>Calibri</vt:lpstr>
      <vt:lpstr>Montserrat SemiBold</vt:lpstr>
      <vt:lpstr>Segoe UI</vt:lpstr>
      <vt:lpstr>Wingdings</vt:lpstr>
      <vt:lpstr>Wingdings 2</vt:lpstr>
      <vt:lpstr>5_Office Theme</vt:lpstr>
      <vt:lpstr>11_Office Theme</vt:lpstr>
      <vt:lpstr>10_Office Theme</vt:lpstr>
      <vt:lpstr>1_Office Theme</vt:lpstr>
      <vt:lpstr>Help is Here!  Federal Resources to Create  Industry-Aligned Pre-Apprenticeship Programs</vt:lpstr>
      <vt:lpstr>Presenter</vt:lpstr>
      <vt:lpstr>Center of Excellence Overview</vt:lpstr>
      <vt:lpstr>Assessing Your RA Knowledge 1</vt:lpstr>
      <vt:lpstr>Getting Started:  RA Basics and Benefits</vt:lpstr>
      <vt:lpstr>What Is Registered Apprenticeship (RA)?</vt:lpstr>
      <vt:lpstr>Spans all Sectors</vt:lpstr>
      <vt:lpstr>Five Core Components of RA</vt:lpstr>
      <vt:lpstr>Growth of 16-24 Year Old Students in RA</vt:lpstr>
      <vt:lpstr>RA Offers Clear Benefits for Students</vt:lpstr>
      <vt:lpstr>Quality Pre-Apprenticeship Programs</vt:lpstr>
      <vt:lpstr>What is Pre-Apprenticeship? </vt:lpstr>
      <vt:lpstr>Well Aligned with CTE</vt:lpstr>
      <vt:lpstr>TRACK: Tech Ready Apprentices for Careers in Kentucky</vt:lpstr>
      <vt:lpstr>Components of Quality Pre-Apprenticeship </vt:lpstr>
      <vt:lpstr>What Kind of Help Is Available? </vt:lpstr>
      <vt:lpstr>What Kind of Help Is Available?</vt:lpstr>
      <vt:lpstr>DOL Apprenticeship.gov</vt:lpstr>
      <vt:lpstr>Funding, Resources: DOL Intermediaries, Grantees</vt:lpstr>
      <vt:lpstr>Funding, Resources: DOL Intermediaries, Grantees 1</vt:lpstr>
      <vt:lpstr>Funding, Resources: WIOA Title I</vt:lpstr>
      <vt:lpstr>Funding, Resources: WIOA Title</vt:lpstr>
      <vt:lpstr>Funding, Resources: SNAP E&amp;T</vt:lpstr>
      <vt:lpstr>Funding, Resources: SNAP E&amp;T 1</vt:lpstr>
      <vt:lpstr>Federal Student Aid Programs</vt:lpstr>
      <vt:lpstr>Federal Student Aid Programs 1</vt:lpstr>
      <vt:lpstr>Helpful QR Codes</vt:lpstr>
      <vt:lpstr>Questions</vt:lpstr>
      <vt:lpstr>Contact Us, Become a Partner</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ACTE CareerTech 2024 Help Is Here Federal Resources to Create Industry-Aligned Pre-Apprenticeship Programs</dc:title>
  <dc:subject>pre-apprenticeship, youth apprenticeship, federal resources</dc:subject>
  <dc:creator>Lauren Fraulo, Alan Dodkowitz, Melissa Aguilar-Southard, Katie Adams</dc:creator>
  <cp:keywords>pre-apprenticeship, youth apprenticeship, federal resources</cp:keywords>
  <cp:lastModifiedBy>Leah Mcdonagh</cp:lastModifiedBy>
  <cp:revision>3</cp:revision>
  <dcterms:created xsi:type="dcterms:W3CDTF">2024-11-25T19:16:38Z</dcterms:created>
  <dcterms:modified xsi:type="dcterms:W3CDTF">2024-12-11T21:41:04Z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